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 id="2147483765" r:id="rId4"/>
    <p:sldMasterId id="2147483780" r:id="rId5"/>
    <p:sldMasterId id="2147483793" r:id="rId6"/>
  </p:sldMasterIdLst>
  <p:notesMasterIdLst>
    <p:notesMasterId r:id="rId106"/>
  </p:notesMasterIdLst>
  <p:handoutMasterIdLst>
    <p:handoutMasterId r:id="rId107"/>
  </p:handoutMasterIdLst>
  <p:sldIdLst>
    <p:sldId id="256" r:id="rId7"/>
    <p:sldId id="711" r:id="rId8"/>
    <p:sldId id="724" r:id="rId9"/>
    <p:sldId id="780" r:id="rId10"/>
    <p:sldId id="723" r:id="rId11"/>
    <p:sldId id="781" r:id="rId12"/>
    <p:sldId id="782" r:id="rId13"/>
    <p:sldId id="783" r:id="rId14"/>
    <p:sldId id="725" r:id="rId15"/>
    <p:sldId id="734" r:id="rId16"/>
    <p:sldId id="784" r:id="rId17"/>
    <p:sldId id="633" r:id="rId18"/>
    <p:sldId id="634" r:id="rId19"/>
    <p:sldId id="808" r:id="rId20"/>
    <p:sldId id="738" r:id="rId21"/>
    <p:sldId id="833" r:id="rId22"/>
    <p:sldId id="681" r:id="rId23"/>
    <p:sldId id="768" r:id="rId24"/>
    <p:sldId id="785" r:id="rId25"/>
    <p:sldId id="637" r:id="rId26"/>
    <p:sldId id="737" r:id="rId27"/>
    <p:sldId id="820" r:id="rId28"/>
    <p:sldId id="821" r:id="rId29"/>
    <p:sldId id="806" r:id="rId30"/>
    <p:sldId id="644" r:id="rId31"/>
    <p:sldId id="763" r:id="rId32"/>
    <p:sldId id="764" r:id="rId33"/>
    <p:sldId id="765" r:id="rId34"/>
    <p:sldId id="766" r:id="rId35"/>
    <p:sldId id="767" r:id="rId36"/>
    <p:sldId id="769" r:id="rId37"/>
    <p:sldId id="770" r:id="rId38"/>
    <p:sldId id="647" r:id="rId39"/>
    <p:sldId id="645" r:id="rId40"/>
    <p:sldId id="731" r:id="rId41"/>
    <p:sldId id="646" r:id="rId42"/>
    <p:sldId id="844" r:id="rId43"/>
    <p:sldId id="845" r:id="rId44"/>
    <p:sldId id="848" r:id="rId45"/>
    <p:sldId id="849" r:id="rId46"/>
    <p:sldId id="851" r:id="rId47"/>
    <p:sldId id="852" r:id="rId48"/>
    <p:sldId id="856" r:id="rId49"/>
    <p:sldId id="855" r:id="rId50"/>
    <p:sldId id="839" r:id="rId51"/>
    <p:sldId id="648" r:id="rId52"/>
    <p:sldId id="742" r:id="rId53"/>
    <p:sldId id="824" r:id="rId54"/>
    <p:sldId id="825" r:id="rId55"/>
    <p:sldId id="649" r:id="rId56"/>
    <p:sldId id="803" r:id="rId57"/>
    <p:sldId id="850" r:id="rId58"/>
    <p:sldId id="860" r:id="rId59"/>
    <p:sldId id="804" r:id="rId60"/>
    <p:sldId id="813" r:id="rId61"/>
    <p:sldId id="842" r:id="rId62"/>
    <p:sldId id="830" r:id="rId63"/>
    <p:sldId id="843" r:id="rId64"/>
    <p:sldId id="831" r:id="rId65"/>
    <p:sldId id="832" r:id="rId66"/>
    <p:sldId id="756" r:id="rId67"/>
    <p:sldId id="757" r:id="rId68"/>
    <p:sldId id="759" r:id="rId69"/>
    <p:sldId id="760" r:id="rId70"/>
    <p:sldId id="761" r:id="rId71"/>
    <p:sldId id="762" r:id="rId72"/>
    <p:sldId id="841" r:id="rId73"/>
    <p:sldId id="836" r:id="rId74"/>
    <p:sldId id="743" r:id="rId75"/>
    <p:sldId id="690" r:id="rId76"/>
    <p:sldId id="846" r:id="rId77"/>
    <p:sldId id="753" r:id="rId78"/>
    <p:sldId id="683" r:id="rId79"/>
    <p:sldId id="691" r:id="rId80"/>
    <p:sldId id="835" r:id="rId81"/>
    <p:sldId id="847" r:id="rId82"/>
    <p:sldId id="858" r:id="rId83"/>
    <p:sldId id="859" r:id="rId84"/>
    <p:sldId id="684" r:id="rId85"/>
    <p:sldId id="685" r:id="rId86"/>
    <p:sldId id="686" r:id="rId87"/>
    <p:sldId id="837" r:id="rId88"/>
    <p:sldId id="787" r:id="rId89"/>
    <p:sldId id="788" r:id="rId90"/>
    <p:sldId id="789" r:id="rId91"/>
    <p:sldId id="790" r:id="rId92"/>
    <p:sldId id="791" r:id="rId93"/>
    <p:sldId id="792" r:id="rId94"/>
    <p:sldId id="796" r:id="rId95"/>
    <p:sldId id="797" r:id="rId96"/>
    <p:sldId id="838" r:id="rId97"/>
    <p:sldId id="630" r:id="rId98"/>
    <p:sldId id="777" r:id="rId99"/>
    <p:sldId id="779" r:id="rId100"/>
    <p:sldId id="745" r:id="rId101"/>
    <p:sldId id="746" r:id="rId102"/>
    <p:sldId id="810" r:id="rId103"/>
    <p:sldId id="811" r:id="rId104"/>
    <p:sldId id="812" r:id="rId10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8627" autoAdjust="0"/>
  </p:normalViewPr>
  <p:slideViewPr>
    <p:cSldViewPr>
      <p:cViewPr varScale="1">
        <p:scale>
          <a:sx n="73" d="100"/>
          <a:sy n="73" d="100"/>
        </p:scale>
        <p:origin x="322"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94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07" Type="http://schemas.openxmlformats.org/officeDocument/2006/relationships/handoutMaster" Target="handoutMasters/handoutMaster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presProps" Target="presProps.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viewProps" Target="viewProps.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theme" Target="theme/theme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cs.uttyler.edu/Faculty/Rainwater/COSC3355/Animations/multiplepartcma.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cs.uttyler.edu/Faculty/Rainwater/COSC3355/Animations/twolevelpaging.ht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cs.nyu.edu/courses/fall99/V22.0436-001/lecture-24.html#3100-write-action"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CDC15E8-B496-BA4B-B12F-E1D84853A2C3}"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596418" name="Rectangle 2"/>
          <p:cNvSpPr>
            <a:spLocks noGrp="1" noRot="1" noChangeAspect="1" noChangeArrowheads="1" noTextEdit="1"/>
          </p:cNvSpPr>
          <p:nvPr>
            <p:ph type="sldImg"/>
          </p:nvPr>
        </p:nvSpPr>
        <p:spPr bwMode="auto">
          <a:xfrm>
            <a:off x="393700" y="692150"/>
            <a:ext cx="6069013" cy="3414713"/>
          </a:xfrm>
          <a:prstGeom prst="rect">
            <a:avLst/>
          </a:prstGeom>
          <a:solidFill>
            <a:srgbClr val="FFFFFF"/>
          </a:solidFill>
          <a:ln>
            <a:solidFill>
              <a:srgbClr val="000000"/>
            </a:solidFill>
            <a:miter lim="800000"/>
            <a:headEnd/>
            <a:tailEnd/>
          </a:ln>
        </p:spPr>
      </p:sp>
      <p:sp>
        <p:nvSpPr>
          <p:cNvPr id="1596419" name="Rectangle 3"/>
          <p:cNvSpPr>
            <a:spLocks noGrp="1" noChangeArrowheads="1"/>
          </p:cNvSpPr>
          <p:nvPr>
            <p:ph type="body" idx="1"/>
          </p:nvPr>
        </p:nvSpPr>
        <p:spPr bwMode="auto">
          <a:xfrm>
            <a:off x="912319" y="4340679"/>
            <a:ext cx="5031878" cy="4116916"/>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pPr defTabSz="457200" eaLnBrk="1" fontAlgn="auto" hangingPunct="1">
              <a:spcAft>
                <a:spcPts val="0"/>
              </a:spcAft>
            </a:pPr>
            <a:r>
              <a:rPr lang="en-US" altLang="ko-KR" dirty="0">
                <a:ea typeface="굴림" charset="-127"/>
                <a:cs typeface="굴림" charset="-127"/>
              </a:rPr>
              <a:t>Called Burping the memory.</a:t>
            </a:r>
            <a:r>
              <a:rPr lang="en-US" altLang="ko-KR" sz="1200" kern="1200" dirty="0">
                <a:solidFill>
                  <a:schemeClr val="tx1"/>
                </a:solidFill>
                <a:latin typeface="+mn-lt"/>
                <a:ea typeface="굴림" charset="-127"/>
                <a:cs typeface="굴림" charset="-127"/>
              </a:rPr>
              <a:t> Easy way to do this?</a:t>
            </a:r>
            <a:r>
              <a:rPr lang="en-US" altLang="ko-KR" sz="1200" b="1" kern="1200" dirty="0">
                <a:solidFill>
                  <a:schemeClr val="tx1"/>
                </a:solidFill>
                <a:latin typeface="+mn-lt"/>
                <a:ea typeface="굴림" charset="-127"/>
                <a:cs typeface="굴림" charset="-127"/>
              </a:rPr>
              <a:t>  </a:t>
            </a: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r>
              <a:rPr lang="en-US" altLang="ko-KR" sz="1200" b="0" dirty="0">
                <a:solidFill>
                  <a:prstClr val="black"/>
                </a:solidFill>
                <a:latin typeface="Calibri"/>
                <a:ea typeface="굴림" charset="-127"/>
                <a:cs typeface="굴림" charset="-127"/>
              </a:rPr>
              <a:t>Animation: </a:t>
            </a:r>
            <a:r>
              <a:rPr lang="en-US" altLang="ko-KR" sz="1200" b="0" dirty="0">
                <a:solidFill>
                  <a:prstClr val="black"/>
                </a:solidFill>
                <a:latin typeface="Calibri"/>
                <a:ea typeface="굴림" charset="-127"/>
                <a:cs typeface="굴림" charset="-127"/>
                <a:hlinkClick r:id="rId3"/>
              </a:rPr>
              <a:t>http://cs.uttyler.edu/Faculty/Rainwater/COSC3355/Animations/multiplepartcma.htm</a:t>
            </a:r>
            <a:r>
              <a:rPr lang="en-US" altLang="ko-KR" sz="1200" b="0" dirty="0">
                <a:solidFill>
                  <a:prstClr val="black"/>
                </a:solidFill>
                <a:latin typeface="Calibri"/>
                <a:ea typeface="굴림" charset="-127"/>
                <a:cs typeface="굴림" charset="-127"/>
              </a:rPr>
              <a:t>  </a:t>
            </a:r>
            <a:endParaRPr lang="en-US" altLang="ko-KR" sz="1200" dirty="0">
              <a:solidFill>
                <a:prstClr val="black"/>
              </a:solidFill>
              <a:latin typeface="Calibri"/>
              <a:ea typeface="굴림" charset="-127"/>
              <a:cs typeface="굴림" charset="-127"/>
            </a:endParaRPr>
          </a:p>
          <a:p>
            <a:endParaRPr lang="en-US" altLang="ko-KR" dirty="0">
              <a:ea typeface="굴림" charset="-127"/>
              <a:cs typeface="굴림"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a:t>Page: a unit of memory translatable by memory management unit (MMU)</a:t>
            </a:r>
          </a:p>
          <a:p>
            <a:pPr lvl="1">
              <a:lnSpc>
                <a:spcPct val="80000"/>
              </a:lnSpc>
            </a:pPr>
            <a:r>
              <a:rPr lang="en-US" dirty="0"/>
              <a:t>Typically 1K – 8K</a:t>
            </a:r>
          </a:p>
          <a:p>
            <a:pPr>
              <a:lnSpc>
                <a:spcPct val="80000"/>
              </a:lnSpc>
            </a:pPr>
            <a:r>
              <a:rPr lang="en-US" dirty="0"/>
              <a:t>Page table structure in memory</a:t>
            </a:r>
          </a:p>
          <a:p>
            <a:pPr lvl="1">
              <a:lnSpc>
                <a:spcPct val="80000"/>
              </a:lnSpc>
            </a:pPr>
            <a:r>
              <a:rPr lang="en-US" dirty="0">
                <a:solidFill>
                  <a:schemeClr val="hlink"/>
                </a:solidFill>
              </a:rPr>
              <a:t>Each process has a different page table</a:t>
            </a:r>
          </a:p>
          <a:p>
            <a:pPr>
              <a:lnSpc>
                <a:spcPct val="80000"/>
              </a:lnSpc>
            </a:pPr>
            <a:r>
              <a:rPr lang="en-US" dirty="0"/>
              <a:t>Address Space (Process) switch: change pointer to base of table (hardware register)</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9474" name="Rectangle 2"/>
          <p:cNvSpPr>
            <a:spLocks noGrp="1" noRot="1" noChangeAspect="1" noChangeArrowheads="1"/>
          </p:cNvSpPr>
          <p:nvPr>
            <p:ph type="sldImg"/>
          </p:nvPr>
        </p:nvSpPr>
        <p:spPr bwMode="auto">
          <a:xfrm>
            <a:off x="404813" y="585788"/>
            <a:ext cx="6070600" cy="3416300"/>
          </a:xfrm>
          <a:prstGeom prst="rect">
            <a:avLst/>
          </a:prstGeom>
          <a:solidFill>
            <a:srgbClr val="FFFFFF"/>
          </a:solidFill>
          <a:ln>
            <a:solidFill>
              <a:srgbClr val="000000"/>
            </a:solidFill>
            <a:miter lim="800000"/>
            <a:headEnd/>
            <a:tailEnd/>
          </a:ln>
        </p:spPr>
      </p:sp>
      <p:sp>
        <p:nvSpPr>
          <p:cNvPr id="3049475" name="Rectangle 3"/>
          <p:cNvSpPr>
            <a:spLocks noGrp="1" noChangeArrowheads="1"/>
          </p:cNvSpPr>
          <p:nvPr>
            <p:ph type="body" idx="1"/>
          </p:nvPr>
        </p:nvSpPr>
        <p:spPr bwMode="auto">
          <a:xfrm>
            <a:off x="516215" y="4345902"/>
            <a:ext cx="5907739" cy="4111993"/>
          </a:xfrm>
          <a:prstGeom prst="rect">
            <a:avLst/>
          </a:prstGeom>
          <a:solidFill>
            <a:srgbClr val="FFFFFF"/>
          </a:solidFill>
          <a:ln>
            <a:solidFill>
              <a:srgbClr val="000000"/>
            </a:solidFill>
            <a:miter lim="800000"/>
            <a:headEnd/>
            <a:tailEnd/>
          </a:ln>
        </p:spPr>
        <p:txBody>
          <a:bodyPr lIns="91800" tIns="45900" rIns="91800" bIns="45900">
            <a:prstTxWarp prst="textNoShape">
              <a:avLst/>
            </a:prstTxWarp>
          </a:bodyPr>
          <a:lstStyle/>
          <a:p>
            <a:pPr lvl="1"/>
            <a:r>
              <a:rPr lang="en-US" dirty="0"/>
              <a:t>Each program called a </a:t>
            </a:r>
            <a:r>
              <a:rPr lang="en-US" b="1" i="1" dirty="0">
                <a:solidFill>
                  <a:srgbClr val="FF0000"/>
                </a:solidFill>
              </a:rPr>
              <a:t>Process</a:t>
            </a:r>
            <a:r>
              <a:rPr lang="en-US" dirty="0"/>
              <a:t>, like a thread but has its own memory space.</a:t>
            </a:r>
            <a:endParaRPr lang="en-US" b="1" dirty="0">
              <a:solidFill>
                <a:srgbClr val="FF0000"/>
              </a:solidFill>
            </a:endParaRPr>
          </a:p>
          <a:p>
            <a:pPr lvl="1"/>
            <a:r>
              <a:rPr lang="en-US" dirty="0"/>
              <a:t>Each has own PC, stack, heap</a:t>
            </a: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dirty="0"/>
              <a:t>All the addresses and state a process can touch</a:t>
            </a: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dirty="0"/>
              <a:t>each program has a different view of memory.</a:t>
            </a:r>
          </a:p>
          <a:p>
            <a:pPr marL="457200" marR="0" lvl="1" indent="0" algn="l" defTabSz="914400" rtl="0" eaLnBrk="0" fontAlgn="base" latinLnBrk="0" hangingPunct="0">
              <a:lnSpc>
                <a:spcPct val="90000"/>
              </a:lnSpc>
              <a:spcBef>
                <a:spcPct val="40000"/>
              </a:spcBef>
              <a:spcAft>
                <a:spcPct val="0"/>
              </a:spcAft>
              <a:buClrTx/>
              <a:buSzTx/>
              <a:buFontTx/>
              <a:buNone/>
              <a:tabLst/>
              <a:defRPr/>
            </a:pPr>
            <a:endParaRPr lang="en-US" dirty="0"/>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dirty="0"/>
              <a:t>Allows multiple processes to simultaneously occupy memory and provides protection – don’t let one process read/write memory from another</a:t>
            </a:r>
          </a:p>
          <a:p>
            <a:pPr marL="457200" marR="0" lvl="1" indent="0" algn="l" defTabSz="914400" rtl="0" eaLnBrk="0" fontAlgn="base" latinLnBrk="0" hangingPunct="0">
              <a:lnSpc>
                <a:spcPct val="90000"/>
              </a:lnSpc>
              <a:spcBef>
                <a:spcPct val="40000"/>
              </a:spcBef>
              <a:spcAft>
                <a:spcPct val="0"/>
              </a:spcAft>
              <a:buClrTx/>
              <a:buSzTx/>
              <a:buFontTx/>
              <a:buNone/>
              <a:tabLst/>
              <a:defRPr/>
            </a:pPr>
            <a:endParaRPr lang="en-US" dirty="0"/>
          </a:p>
          <a:p>
            <a:pPr lvl="1"/>
            <a:endParaRPr lang="en-US" dirty="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If task A cannot even gain access to task B’s data, no way for A to adversely affect B</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C196B9-8D1A-9D48-8B02-CB59335ADCBC}"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51714" name="Rectangle 2"/>
          <p:cNvSpPr>
            <a:spLocks noGrp="1" noRot="1" noChangeAspect="1" noChangeArrowheads="1" noTextEdit="1"/>
          </p:cNvSpPr>
          <p:nvPr>
            <p:ph type="sldImg"/>
          </p:nvPr>
        </p:nvSpPr>
        <p:spPr bwMode="auto">
          <a:xfrm>
            <a:off x="393700" y="692150"/>
            <a:ext cx="6069013" cy="3414713"/>
          </a:xfrm>
          <a:prstGeom prst="rect">
            <a:avLst/>
          </a:prstGeom>
          <a:solidFill>
            <a:srgbClr val="FFFFFF"/>
          </a:solidFill>
          <a:ln>
            <a:solidFill>
              <a:srgbClr val="000000"/>
            </a:solidFill>
            <a:miter lim="800000"/>
            <a:headEnd/>
            <a:tailEnd/>
          </a:ln>
        </p:spPr>
      </p:sp>
      <p:sp>
        <p:nvSpPr>
          <p:cNvPr id="1651715" name="Rectangle 3"/>
          <p:cNvSpPr>
            <a:spLocks noGrp="1" noChangeArrowheads="1"/>
          </p:cNvSpPr>
          <p:nvPr>
            <p:ph type="body" idx="1"/>
          </p:nvPr>
        </p:nvSpPr>
        <p:spPr bwMode="auto">
          <a:xfrm>
            <a:off x="912319" y="4340679"/>
            <a:ext cx="5031878" cy="4116916"/>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r>
              <a:rPr lang="en-US" altLang="ko-KR">
                <a:ea typeface="굴림" charset="-127"/>
                <a:cs typeface="굴림" charset="-127"/>
              </a:rPr>
              <a:t>Relaxes the contiguous allocation requirement.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C196B9-8D1A-9D48-8B02-CB59335ADCBC}"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51714" name="Rectangle 2"/>
          <p:cNvSpPr>
            <a:spLocks noGrp="1" noRot="1" noChangeAspect="1" noChangeArrowheads="1" noTextEdit="1"/>
          </p:cNvSpPr>
          <p:nvPr>
            <p:ph type="sldImg"/>
          </p:nvPr>
        </p:nvSpPr>
        <p:spPr bwMode="auto">
          <a:xfrm>
            <a:off x="393700" y="692150"/>
            <a:ext cx="6069013" cy="3414713"/>
          </a:xfrm>
          <a:prstGeom prst="rect">
            <a:avLst/>
          </a:prstGeom>
          <a:solidFill>
            <a:srgbClr val="FFFFFF"/>
          </a:solidFill>
          <a:ln>
            <a:solidFill>
              <a:srgbClr val="000000"/>
            </a:solidFill>
            <a:miter lim="800000"/>
            <a:headEnd/>
            <a:tailEnd/>
          </a:ln>
        </p:spPr>
      </p:sp>
      <p:sp>
        <p:nvSpPr>
          <p:cNvPr id="1651715" name="Rectangle 3"/>
          <p:cNvSpPr>
            <a:spLocks noGrp="1" noChangeArrowheads="1"/>
          </p:cNvSpPr>
          <p:nvPr>
            <p:ph type="body" idx="1"/>
          </p:nvPr>
        </p:nvSpPr>
        <p:spPr bwMode="auto">
          <a:xfrm>
            <a:off x="912319" y="4340679"/>
            <a:ext cx="5031878" cy="4116916"/>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r>
              <a:rPr lang="en-US" altLang="ko-KR">
                <a:ea typeface="굴림" charset="-127"/>
                <a:cs typeface="굴림" charset="-127"/>
              </a:rPr>
              <a:t>Relaxes the contiguous allocation requirement.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Fully associative</a:t>
            </a:r>
          </a:p>
          <a:p>
            <a:r>
              <a:rPr lang="en-US" dirty="0"/>
              <a:t>Q: Why are there no tag bits?</a:t>
            </a:r>
          </a:p>
          <a:p>
            <a:r>
              <a:rPr lang="en-US" dirty="0"/>
              <a:t>A: </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normAutofit fontScale="40000" lnSpcReduction="20000"/>
          </a:bodyPr>
          <a:lstStyle/>
          <a:p>
            <a:pPr>
              <a:buClr>
                <a:schemeClr val="tx1"/>
              </a:buClr>
            </a:pPr>
            <a:r>
              <a:rPr lang="en-US" i="1" dirty="0">
                <a:solidFill>
                  <a:schemeClr val="tx2">
                    <a:lumMod val="90000"/>
                    <a:lumOff val="10000"/>
                  </a:schemeClr>
                </a:solidFill>
              </a:rPr>
              <a:t>Protection bits </a:t>
            </a:r>
            <a:r>
              <a:rPr lang="en-US" dirty="0"/>
              <a:t>checked on every access to see if allowed</a:t>
            </a:r>
          </a:p>
          <a:p>
            <a:pPr lvl="1"/>
            <a:r>
              <a:rPr lang="en-US" dirty="0"/>
              <a:t>Read: can read, but not write page</a:t>
            </a:r>
          </a:p>
          <a:p>
            <a:pPr lvl="1"/>
            <a:r>
              <a:rPr lang="en-US" dirty="0"/>
              <a:t>Read/Write: read or write data on page</a:t>
            </a:r>
          </a:p>
          <a:p>
            <a:pPr lvl="1"/>
            <a:r>
              <a:rPr lang="en-US" dirty="0"/>
              <a:t>Execute: Can fetch instructions from page</a:t>
            </a:r>
          </a:p>
          <a:p>
            <a:pPr>
              <a:buClr>
                <a:schemeClr val="tx1"/>
              </a:buClr>
            </a:pPr>
            <a:r>
              <a:rPr lang="en-US" dirty="0">
                <a:solidFill>
                  <a:srgbClr val="FF0000"/>
                </a:solidFill>
              </a:rPr>
              <a:t>Valid</a:t>
            </a:r>
            <a:r>
              <a:rPr lang="en-US" dirty="0"/>
              <a:t> = Valid page table entry</a:t>
            </a:r>
          </a:p>
          <a:p>
            <a:pPr lvl="1">
              <a:buClr>
                <a:schemeClr val="tx1"/>
              </a:buClr>
            </a:pPr>
            <a:r>
              <a:rPr lang="en-US" dirty="0"/>
              <a:t>When the virtual page can be found in physical memory.</a:t>
            </a:r>
          </a:p>
          <a:p>
            <a:pPr lvl="1"/>
            <a:r>
              <a:rPr lang="en-US" dirty="0"/>
              <a:t>(vs. found on disk or not yet allocated)</a:t>
            </a:r>
          </a:p>
          <a:p>
            <a:pPr marL="594640" lvl="1">
              <a:lnSpc>
                <a:spcPct val="80000"/>
              </a:lnSpc>
              <a:spcBef>
                <a:spcPct val="15000"/>
              </a:spcBef>
              <a:tabLst>
                <a:tab pos="1303403" algn="r"/>
                <a:tab pos="1458070" algn="l"/>
              </a:tabLst>
            </a:pPr>
            <a:endParaRPr lang="en-US" dirty="0">
              <a:sym typeface="Symbol" pitchFamily="18" charset="2"/>
            </a:endParaRPr>
          </a:p>
          <a:p>
            <a:pPr marL="594640" marR="0" lvl="1" indent="0" algn="l" defTabSz="457200" rtl="0" eaLnBrk="1" fontAlgn="auto" latinLnBrk="0" hangingPunct="1">
              <a:lnSpc>
                <a:spcPct val="80000"/>
              </a:lnSpc>
              <a:spcBef>
                <a:spcPct val="15000"/>
              </a:spcBef>
              <a:spcAft>
                <a:spcPts val="0"/>
              </a:spcAft>
              <a:buClrTx/>
              <a:buSzTx/>
              <a:buFontTx/>
              <a:buNone/>
              <a:tabLst>
                <a:tab pos="1303403" algn="r"/>
                <a:tab pos="1458070" algn="l"/>
              </a:tabLst>
              <a:defRPr/>
            </a:pPr>
            <a:r>
              <a:rPr lang="en-US" dirty="0"/>
              <a:t>Since page table is indexed by virtual page number, and # virtual pages </a:t>
            </a:r>
            <a:r>
              <a:rPr lang="en-US" dirty="0">
                <a:latin typeface="Helvetica"/>
              </a:rPr>
              <a:t>≥ </a:t>
            </a:r>
            <a:r>
              <a:rPr lang="en-US" dirty="0"/>
              <a:t># physical page frames, hence no tag bits are needed</a:t>
            </a:r>
          </a:p>
          <a:p>
            <a:pPr marL="594640" lvl="1">
              <a:lnSpc>
                <a:spcPct val="80000"/>
              </a:lnSpc>
              <a:spcBef>
                <a:spcPct val="15000"/>
              </a:spcBef>
              <a:tabLst>
                <a:tab pos="1303403" algn="r"/>
                <a:tab pos="1458070" algn="l"/>
              </a:tabLst>
            </a:pPr>
            <a:endParaRPr lang="en-US" dirty="0">
              <a:sym typeface="Symbol" pitchFamily="18" charset="2"/>
            </a:endParaRPr>
          </a:p>
          <a:p>
            <a:pPr marL="594640" lvl="1">
              <a:lnSpc>
                <a:spcPct val="80000"/>
              </a:lnSpc>
              <a:spcBef>
                <a:spcPct val="15000"/>
              </a:spcBef>
              <a:tabLst>
                <a:tab pos="1303403" algn="r"/>
                <a:tab pos="1458070" algn="l"/>
              </a:tabLst>
            </a:pPr>
            <a:r>
              <a:rPr lang="en-US" dirty="0">
                <a:sym typeface="Symbol" pitchFamily="18" charset="2"/>
              </a:rPr>
              <a:t>Address same format previous slide (10, 10, 12-bit offset)</a:t>
            </a:r>
          </a:p>
          <a:p>
            <a:pPr marL="594640" lvl="1">
              <a:lnSpc>
                <a:spcPct val="80000"/>
              </a:lnSpc>
              <a:spcBef>
                <a:spcPct val="15000"/>
              </a:spcBef>
              <a:tabLst>
                <a:tab pos="1303403" algn="r"/>
                <a:tab pos="1458070" algn="l"/>
              </a:tabLst>
            </a:pPr>
            <a:r>
              <a:rPr lang="en-US" dirty="0">
                <a:sym typeface="Symbol" pitchFamily="18" charset="2"/>
              </a:rPr>
              <a:t>Intermediate page tables called “Directories”</a:t>
            </a:r>
          </a:p>
          <a:p>
            <a:pPr>
              <a:lnSpc>
                <a:spcPct val="80000"/>
              </a:lnSpc>
              <a:spcBef>
                <a:spcPct val="15000"/>
              </a:spcBef>
              <a:tabLst>
                <a:tab pos="1303403" algn="r"/>
                <a:tab pos="1458070" algn="l"/>
              </a:tabLst>
            </a:pPr>
            <a:r>
              <a:rPr lang="en-US" dirty="0"/>
              <a:t>What is in a Page Table Entry (or PTE)?</a:t>
            </a:r>
          </a:p>
          <a:p>
            <a:pPr marL="594640" lvl="1">
              <a:lnSpc>
                <a:spcPct val="80000"/>
              </a:lnSpc>
              <a:spcBef>
                <a:spcPct val="15000"/>
              </a:spcBef>
              <a:tabLst>
                <a:tab pos="1303403" algn="r"/>
                <a:tab pos="1458070" algn="l"/>
              </a:tabLst>
            </a:pPr>
            <a:r>
              <a:rPr lang="en-US" dirty="0"/>
              <a:t>Pointer to next-level page table or to actual page</a:t>
            </a:r>
          </a:p>
          <a:p>
            <a:pPr marL="594640" lvl="1">
              <a:lnSpc>
                <a:spcPct val="80000"/>
              </a:lnSpc>
              <a:spcBef>
                <a:spcPct val="15000"/>
              </a:spcBef>
              <a:tabLst>
                <a:tab pos="1303403" algn="r"/>
                <a:tab pos="1458070" algn="l"/>
              </a:tabLst>
            </a:pPr>
            <a:r>
              <a:rPr lang="en-US" dirty="0">
                <a:sym typeface="Symbol" pitchFamily="18" charset="2"/>
              </a:rPr>
              <a:t>Permission bits: valid, read-only, read-write, write-only</a:t>
            </a:r>
          </a:p>
          <a:p>
            <a:pPr marL="594640" lvl="1">
              <a:lnSpc>
                <a:spcPct val="80000"/>
              </a:lnSpc>
              <a:spcBef>
                <a:spcPct val="15000"/>
              </a:spcBef>
              <a:tabLst>
                <a:tab pos="1303403" algn="r"/>
                <a:tab pos="1458070" algn="l"/>
              </a:tabLst>
            </a:pPr>
            <a:endParaRPr lang="en-US" dirty="0">
              <a:sym typeface="Symbol" pitchFamily="18" charset="2"/>
            </a:endParaRPr>
          </a:p>
          <a:p>
            <a:pPr eaLnBrk="1" hangingPunct="1"/>
            <a:r>
              <a:rPr lang="en-US" altLang="zh-CN" sz="2600" dirty="0">
                <a:ea typeface="宋体" charset="-122"/>
              </a:rPr>
              <a:t>Page table includes a flag (dirty bit) to indicate if the page has been modified since it was last synced with virtual memory. </a:t>
            </a:r>
          </a:p>
          <a:p>
            <a:pPr lvl="1" eaLnBrk="1" hangingPunct="1"/>
            <a:r>
              <a:rPr lang="en-US" altLang="zh-CN" sz="2400" dirty="0">
                <a:ea typeface="宋体" charset="-122"/>
              </a:rPr>
              <a:t>The flag is reset when the page is saved to virtual memory</a:t>
            </a:r>
          </a:p>
          <a:p>
            <a:pPr lvl="1" eaLnBrk="1" hangingPunct="1"/>
            <a:r>
              <a:rPr lang="en-US" altLang="zh-CN" sz="2400" dirty="0">
                <a:ea typeface="宋体" charset="-122"/>
              </a:rPr>
              <a:t>When a page is removed from physical memory </a:t>
            </a:r>
          </a:p>
          <a:p>
            <a:pPr lvl="2" eaLnBrk="1" hangingPunct="1"/>
            <a:r>
              <a:rPr lang="en-US" altLang="zh-CN" sz="2200" dirty="0">
                <a:ea typeface="宋体" charset="-122"/>
              </a:rPr>
              <a:t>If the dirty bit is set it will be written to virtual memory</a:t>
            </a:r>
          </a:p>
          <a:p>
            <a:pPr lvl="2" eaLnBrk="1" hangingPunct="1"/>
            <a:r>
              <a:rPr lang="en-US" altLang="zh-CN" sz="2200" dirty="0">
                <a:ea typeface="宋体" charset="-122"/>
              </a:rPr>
              <a:t>If the dirty bit is not set it will be abandoned and overwritten</a:t>
            </a:r>
          </a:p>
          <a:p>
            <a:pPr lvl="2" eaLnBrk="1" hangingPunct="1"/>
            <a:endParaRPr lang="en-US" altLang="zh-CN" sz="2200" dirty="0">
              <a:ea typeface="宋体" charset="-122"/>
            </a:endParaRPr>
          </a:p>
          <a:p>
            <a:pPr eaLnBrk="1" hangingPunct="1"/>
            <a:r>
              <a:rPr lang="en-US" altLang="zh-CN" sz="2600" dirty="0">
                <a:ea typeface="宋体" charset="-122"/>
              </a:rPr>
              <a:t>The page table includes a flag to indicate if the page has been accessed. </a:t>
            </a:r>
          </a:p>
          <a:p>
            <a:pPr eaLnBrk="1" hangingPunct="1"/>
            <a:r>
              <a:rPr lang="en-US" altLang="zh-CN" sz="2600" dirty="0">
                <a:ea typeface="宋体" charset="-122"/>
              </a:rPr>
              <a:t>OS has a paging management time period defined.  Each time this time period ends the accessed bit (R bit) for each page is reset to 0</a:t>
            </a:r>
            <a:endParaRPr lang="en-US" altLang="zh-CN" sz="2000" dirty="0">
              <a:ea typeface="宋体" charset="-122"/>
            </a:endParaRPr>
          </a:p>
          <a:p>
            <a:pPr eaLnBrk="1" hangingPunct="1"/>
            <a:r>
              <a:rPr lang="en-US" altLang="zh-CN" sz="2600" dirty="0">
                <a:ea typeface="宋体" charset="-122"/>
              </a:rPr>
              <a:t>Each time the page is accessed the R bit is set to 1, and the last accessed time is updated to reflect the time of the most recent access</a:t>
            </a:r>
          </a:p>
          <a:p>
            <a:pPr lvl="1" eaLnBrk="1" hangingPunct="1">
              <a:lnSpc>
                <a:spcPct val="80000"/>
              </a:lnSpc>
              <a:buFont typeface="Wingdings" pitchFamily="2" charset="2"/>
              <a:buNone/>
            </a:pPr>
            <a:endParaRPr lang="en-US" altLang="zh-CN" sz="2500" dirty="0">
              <a:ea typeface="宋体" charset="-122"/>
            </a:endParaRPr>
          </a:p>
          <a:p>
            <a:pPr lvl="2" eaLnBrk="1" hangingPunct="1"/>
            <a:endParaRPr lang="en-US" altLang="zh-CN" sz="2200" dirty="0">
              <a:ea typeface="宋体" charset="-122"/>
            </a:endParaRPr>
          </a:p>
          <a:p>
            <a:pPr lvl="1" eaLnBrk="1" hangingPunct="1">
              <a:lnSpc>
                <a:spcPct val="80000"/>
              </a:lnSpc>
              <a:buFont typeface="Wingdings" pitchFamily="2" charset="2"/>
              <a:buNone/>
            </a:pPr>
            <a:endParaRPr lang="en-US" altLang="zh-CN" sz="2500" dirty="0">
              <a:ea typeface="宋体" charset="-122"/>
            </a:endParaRPr>
          </a:p>
          <a:p>
            <a:pPr marL="594640" lvl="1">
              <a:lnSpc>
                <a:spcPct val="80000"/>
              </a:lnSpc>
              <a:spcBef>
                <a:spcPct val="15000"/>
              </a:spcBef>
              <a:tabLst>
                <a:tab pos="1303403" algn="r"/>
                <a:tab pos="1458070" algn="l"/>
              </a:tabLst>
            </a:pPr>
            <a:endParaRPr lang="en-US" dirty="0">
              <a:sym typeface="Symbol" pitchFamily="18" charset="2"/>
            </a:endParaRP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F5940C0-2163-554D-A025-836E80DCE36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00514" name="Rectangle 2"/>
          <p:cNvSpPr>
            <a:spLocks noGrp="1" noRot="1" noChangeAspect="1" noChangeArrowheads="1" noTextEdit="1"/>
          </p:cNvSpPr>
          <p:nvPr>
            <p:ph type="sldImg"/>
          </p:nvPr>
        </p:nvSpPr>
        <p:spPr bwMode="auto">
          <a:xfrm>
            <a:off x="393700" y="692150"/>
            <a:ext cx="6069013" cy="3414713"/>
          </a:xfrm>
          <a:prstGeom prst="rect">
            <a:avLst/>
          </a:prstGeom>
          <a:solidFill>
            <a:srgbClr val="FFFFFF"/>
          </a:solidFill>
          <a:ln>
            <a:solidFill>
              <a:srgbClr val="000000"/>
            </a:solidFill>
            <a:miter lim="800000"/>
            <a:headEnd/>
            <a:tailEnd/>
          </a:ln>
        </p:spPr>
      </p:sp>
      <p:sp>
        <p:nvSpPr>
          <p:cNvPr id="1600515" name="Rectangle 3"/>
          <p:cNvSpPr>
            <a:spLocks noGrp="1" noChangeArrowheads="1"/>
          </p:cNvSpPr>
          <p:nvPr>
            <p:ph type="body" idx="1"/>
          </p:nvPr>
        </p:nvSpPr>
        <p:spPr bwMode="auto">
          <a:xfrm>
            <a:off x="912319" y="4340679"/>
            <a:ext cx="5031878" cy="4116916"/>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r>
              <a:rPr lang="en-US" altLang="ko-KR">
                <a:ea typeface="굴림" charset="-127"/>
                <a:cs typeface="굴림" charset="-127"/>
              </a:rPr>
              <a:t>OS ensures that the page tables are disjoint.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10387E-7711-D74D-A4E4-064EB5177220}"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27138" name="Rectangle 2"/>
          <p:cNvSpPr>
            <a:spLocks noGrp="1" noRot="1" noChangeAspect="1" noChangeArrowheads="1" noTextEdit="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1627139" name="Rectangle 3"/>
          <p:cNvSpPr>
            <a:spLocks noGrp="1" noChangeArrowheads="1"/>
          </p:cNvSpPr>
          <p:nvPr>
            <p:ph type="body" idx="1"/>
          </p:nvPr>
        </p:nvSpPr>
        <p:spPr bwMode="auto">
          <a:xfrm>
            <a:off x="916783" y="4343704"/>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pPr lvl="1">
              <a:lnSpc>
                <a:spcPct val="80000"/>
              </a:lnSpc>
              <a:spcBef>
                <a:spcPct val="20000"/>
              </a:spcBef>
            </a:pPr>
            <a:r>
              <a:rPr lang="en-US" dirty="0"/>
              <a:t>Consequently, cannot just let different threads of control use the same memory</a:t>
            </a:r>
          </a:p>
          <a:p>
            <a:pPr lvl="2">
              <a:lnSpc>
                <a:spcPct val="80000"/>
              </a:lnSpc>
              <a:spcBef>
                <a:spcPct val="20000"/>
              </a:spcBef>
            </a:pPr>
            <a:r>
              <a:rPr lang="en-US" dirty="0"/>
              <a:t>Physics: two different pieces of data cannot occupy the same locations in memory</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5F7BD2-9512-FB43-A139-951E6FED5BBF}"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53762" name="Rectangle 2"/>
          <p:cNvSpPr>
            <a:spLocks noGrp="1" noRot="1" noChangeAspect="1" noChangeArrowheads="1" noTextEdit="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1653763" name="Rectangle 3"/>
          <p:cNvSpPr>
            <a:spLocks noGrp="1" noChangeArrowheads="1"/>
          </p:cNvSpPr>
          <p:nvPr>
            <p:ph type="body" idx="1"/>
          </p:nvPr>
        </p:nvSpPr>
        <p:spPr bwMode="auto">
          <a:xfrm>
            <a:off x="916783" y="4343704"/>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pPr lvl="1"/>
            <a:r>
              <a:rPr lang="en-US" altLang="ko-KR" dirty="0"/>
              <a:t>= 1024 x 1024 entries (per process!)</a:t>
            </a:r>
          </a:p>
          <a:p>
            <a:pPr lvl="1"/>
            <a:r>
              <a:rPr lang="en-US" altLang="ko-KR" dirty="0"/>
              <a:t>How many bits per page table entry?</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altLang="ko-KR" dirty="0"/>
              <a:t>Too expensive to keep in processor registers! 20 bits of address + valid bit: use 4 bytes</a:t>
            </a:r>
          </a:p>
          <a:p>
            <a:pPr lvl="1"/>
            <a:endParaRPr lang="en-US" altLang="ko-KR" dirty="0"/>
          </a:p>
          <a:p>
            <a:endParaRPr lang="ko-KR" altLang="en-US" dirty="0">
              <a:ea typeface="AppleMyungjo" charset="-127"/>
              <a:cs typeface="AppleMyungjo"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5F7BD2-9512-FB43-A139-951E6FED5BBF}"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53762" name="Rectangle 2"/>
          <p:cNvSpPr>
            <a:spLocks noGrp="1" noRot="1" noChangeAspect="1" noChangeArrowheads="1" noTextEdit="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1653763" name="Rectangle 3"/>
          <p:cNvSpPr>
            <a:spLocks noGrp="1" noChangeArrowheads="1"/>
          </p:cNvSpPr>
          <p:nvPr>
            <p:ph type="body" idx="1"/>
          </p:nvPr>
        </p:nvSpPr>
        <p:spPr bwMode="auto">
          <a:xfrm>
            <a:off x="916783" y="4343704"/>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2E7AFFB-D553-8147-952D-B138D63073B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04610" name="Rectangle 2"/>
          <p:cNvSpPr>
            <a:spLocks noGrp="1" noRot="1" noChangeAspect="1" noChangeArrowheads="1" noTextEdit="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1604611" name="Rectangle 3"/>
          <p:cNvSpPr>
            <a:spLocks noGrp="1" noChangeArrowheads="1"/>
          </p:cNvSpPr>
          <p:nvPr>
            <p:ph type="body" idx="1"/>
          </p:nvPr>
        </p:nvSpPr>
        <p:spPr bwMode="auto">
          <a:xfrm>
            <a:off x="916783" y="4343704"/>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pPr>
              <a:lnSpc>
                <a:spcPct val="80000"/>
              </a:lnSpc>
              <a:spcBef>
                <a:spcPct val="15000"/>
              </a:spcBef>
            </a:pPr>
            <a:r>
              <a:rPr lang="en-US" dirty="0"/>
              <a:t>What must be saved/restored on context switch?</a:t>
            </a:r>
          </a:p>
          <a:p>
            <a:pPr lvl="1">
              <a:lnSpc>
                <a:spcPct val="80000"/>
              </a:lnSpc>
              <a:spcBef>
                <a:spcPct val="15000"/>
              </a:spcBef>
            </a:pPr>
            <a:r>
              <a:rPr lang="en-US" dirty="0"/>
              <a:t>Contents of top-level segment registers (for this example)</a:t>
            </a:r>
          </a:p>
          <a:p>
            <a:pPr lvl="1">
              <a:lnSpc>
                <a:spcPct val="80000"/>
              </a:lnSpc>
              <a:spcBef>
                <a:spcPct val="15000"/>
              </a:spcBef>
            </a:pPr>
            <a:r>
              <a:rPr lang="en-US" dirty="0"/>
              <a:t>Pointer to top-level table (page table)</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pPr marL="0" marR="0" indent="0" algn="l" defTabSz="457200" rtl="0" eaLnBrk="1" fontAlgn="auto" latinLnBrk="0" hangingPunct="1">
              <a:lnSpc>
                <a:spcPct val="80000"/>
              </a:lnSpc>
              <a:spcBef>
                <a:spcPct val="20000"/>
              </a:spcBef>
              <a:spcAft>
                <a:spcPts val="0"/>
              </a:spcAft>
              <a:buClrTx/>
              <a:buSzTx/>
              <a:buFontTx/>
              <a:buNone/>
              <a:tabLst/>
              <a:defRPr/>
            </a:pPr>
            <a:r>
              <a:rPr lang="en-US" dirty="0"/>
              <a:t>See here for an example: </a:t>
            </a:r>
            <a:r>
              <a:rPr lang="en-US" dirty="0">
                <a:hlinkClick r:id="rId3"/>
              </a:rPr>
              <a:t>http://cs.uttyler.edu/Faculty/Rainwater/COSC3355/Animations/twolevelpaging.htm</a:t>
            </a:r>
            <a:r>
              <a:rPr lang="en-US" dirty="0"/>
              <a:t> </a:t>
            </a:r>
          </a:p>
          <a:p>
            <a:pPr>
              <a:lnSpc>
                <a:spcPct val="80000"/>
              </a:lnSpc>
              <a:spcBef>
                <a:spcPct val="20000"/>
              </a:spcBef>
            </a:pPr>
            <a:endParaRPr lang="en-US" dirty="0"/>
          </a:p>
          <a:p>
            <a:pPr>
              <a:lnSpc>
                <a:spcPct val="80000"/>
              </a:lnSpc>
              <a:spcBef>
                <a:spcPct val="20000"/>
              </a:spcBef>
            </a:pPr>
            <a:r>
              <a:rPr lang="en-US" dirty="0"/>
              <a:t>Page: a unit of memory translatable by memory management unit (MMU)</a:t>
            </a:r>
          </a:p>
          <a:p>
            <a:pPr lvl="1">
              <a:lnSpc>
                <a:spcPct val="80000"/>
              </a:lnSpc>
              <a:spcBef>
                <a:spcPct val="20000"/>
              </a:spcBef>
            </a:pPr>
            <a:r>
              <a:rPr lang="en-US" dirty="0"/>
              <a:t>Typically 1K – 8K</a:t>
            </a:r>
          </a:p>
          <a:p>
            <a:pPr>
              <a:lnSpc>
                <a:spcPct val="80000"/>
              </a:lnSpc>
              <a:spcBef>
                <a:spcPct val="20000"/>
              </a:spcBef>
            </a:pPr>
            <a:r>
              <a:rPr lang="en-US" dirty="0"/>
              <a:t>Page table structure in memory</a:t>
            </a:r>
          </a:p>
          <a:p>
            <a:pPr lvl="1">
              <a:lnSpc>
                <a:spcPct val="80000"/>
              </a:lnSpc>
              <a:spcBef>
                <a:spcPct val="20000"/>
              </a:spcBef>
            </a:pPr>
            <a:r>
              <a:rPr lang="en-US" dirty="0">
                <a:solidFill>
                  <a:schemeClr val="hlink"/>
                </a:solidFill>
              </a:rPr>
              <a:t>Each user has different page table</a:t>
            </a:r>
          </a:p>
          <a:p>
            <a:pPr>
              <a:lnSpc>
                <a:spcPct val="80000"/>
              </a:lnSpc>
              <a:spcBef>
                <a:spcPct val="20000"/>
              </a:spcBef>
            </a:pPr>
            <a:r>
              <a:rPr lang="en-US" dirty="0"/>
              <a:t>Address Space switch: change pointer </a:t>
            </a:r>
            <a:br>
              <a:rPr lang="en-US" dirty="0"/>
            </a:br>
            <a:r>
              <a:rPr lang="en-US" dirty="0"/>
              <a:t>to base of table (hardware register)</a:t>
            </a:r>
          </a:p>
          <a:p>
            <a:pPr lvl="1">
              <a:lnSpc>
                <a:spcPct val="80000"/>
              </a:lnSpc>
              <a:spcBef>
                <a:spcPct val="20000"/>
              </a:spcBef>
            </a:pPr>
            <a:r>
              <a:rPr lang="en-US" dirty="0"/>
              <a:t>Hardware traverses page table (for many architectures)</a:t>
            </a:r>
          </a:p>
          <a:p>
            <a:pPr lvl="1">
              <a:lnSpc>
                <a:spcPct val="80000"/>
              </a:lnSpc>
              <a:spcBef>
                <a:spcPct val="20000"/>
              </a:spcBef>
            </a:pPr>
            <a:r>
              <a:rPr lang="en-US" dirty="0"/>
              <a:t>MIPS uses software to traverse table (why?)</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and a PTE of 4 bytes, </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Physical frame # is not stored, since the index in the table corresponds to it</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9713" indent="-239713">
              <a:lnSpc>
                <a:spcPct val="90000"/>
              </a:lnSpc>
            </a:pPr>
            <a:r>
              <a:rPr lang="en-US" dirty="0"/>
              <a:t>Q: IPT is indexed by PPN, why are tag bits not needed?</a:t>
            </a:r>
          </a:p>
          <a:p>
            <a:pPr marL="239713" indent="-239713">
              <a:lnSpc>
                <a:spcPct val="90000"/>
              </a:lnSpc>
            </a:pPr>
            <a:r>
              <a:rPr lang="en-US" dirty="0"/>
              <a:t>A: Remember we are trying going VPN </a:t>
            </a:r>
            <a:r>
              <a:rPr lang="en-US" dirty="0">
                <a:sym typeface="Wingdings" pitchFamily="2" charset="2"/>
              </a:rPr>
              <a:t> PPN</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Temporal and Spatial locality of Page Table accesses?</a:t>
            </a:r>
          </a:p>
          <a:p>
            <a:pPr lvl="1"/>
            <a:r>
              <a:rPr lang="en-US"/>
              <a:t>(Not a huge amount of spatial locality since pages are so big)</a:t>
            </a:r>
          </a:p>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altLang="zh-CN" dirty="0">
                <a:ea typeface="宋体" charset="-122"/>
              </a:rPr>
              <a:t>In simplest view: before the cache</a:t>
            </a:r>
          </a:p>
          <a:p>
            <a:r>
              <a:rPr lang="en-US" altLang="zh-CN" dirty="0">
                <a:ea typeface="宋体" charset="-122"/>
              </a:rPr>
              <a:t>What if use low order bits of page as index into TLB? </a:t>
            </a:r>
            <a:r>
              <a:rPr lang="en-US" altLang="ko-KR" dirty="0"/>
              <a:t>Each entry maps a large page, hence less spatial locality Typically 32-128 entries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altLang="ko-KR" dirty="0"/>
              <a:t>Usually fully/highly associative </a:t>
            </a:r>
            <a:r>
              <a:rPr lang="en-US" altLang="zh-CN" dirty="0">
                <a:solidFill>
                  <a:schemeClr val="hlink"/>
                </a:solidFill>
                <a:ea typeface="宋体" charset="-122"/>
              </a:rPr>
              <a:t>Thrashing: </a:t>
            </a:r>
            <a:r>
              <a:rPr lang="en-US" altLang="zh-CN" dirty="0">
                <a:ea typeface="宋体" charset="-122"/>
              </a:rPr>
              <a:t>continuous conflicts between accesses</a:t>
            </a:r>
          </a:p>
          <a:p>
            <a:pPr lvl="1"/>
            <a:endParaRPr lang="en-US" altLang="ko-KR" dirty="0"/>
          </a:p>
          <a:p>
            <a:pPr marL="457200" marR="0" lvl="1" indent="0" algn="l" defTabSz="457200" rtl="0" eaLnBrk="1" fontAlgn="auto" latinLnBrk="0" hangingPunct="1">
              <a:lnSpc>
                <a:spcPct val="80000"/>
              </a:lnSpc>
              <a:spcBef>
                <a:spcPct val="20000"/>
              </a:spcBef>
              <a:spcAft>
                <a:spcPts val="0"/>
              </a:spcAft>
              <a:buClrTx/>
              <a:buSzTx/>
              <a:buFontTx/>
              <a:buNone/>
              <a:tabLst/>
              <a:defRPr/>
            </a:pPr>
            <a:r>
              <a:rPr lang="en-US" altLang="ko-KR" dirty="0"/>
              <a:t> </a:t>
            </a:r>
            <a:r>
              <a:rPr lang="en-US" altLang="ko-KR" i="1" dirty="0"/>
              <a:t>across </a:t>
            </a:r>
            <a:r>
              <a:rPr lang="en-US" altLang="ko-KR" dirty="0"/>
              <a:t>pages</a:t>
            </a:r>
          </a:p>
          <a:p>
            <a:pPr lvl="1">
              <a:lnSpc>
                <a:spcPct val="80000"/>
              </a:lnSpc>
              <a:spcBef>
                <a:spcPct val="20000"/>
              </a:spcBef>
            </a:pPr>
            <a:endParaRPr lang="en-US" altLang="zh-CN" dirty="0">
              <a:ea typeface="宋体" charset="-122"/>
            </a:endParaRPr>
          </a:p>
          <a:p>
            <a:pPr lvl="2">
              <a:lnSpc>
                <a:spcPct val="80000"/>
              </a:lnSpc>
              <a:spcBef>
                <a:spcPct val="20000"/>
              </a:spcBef>
            </a:pPr>
            <a:r>
              <a:rPr lang="en-US" altLang="zh-CN" dirty="0">
                <a:ea typeface="宋体" charset="-122"/>
              </a:rPr>
              <a:t>First page of code, data, stack may map to same entry</a:t>
            </a:r>
          </a:p>
          <a:p>
            <a:pPr lvl="2">
              <a:lnSpc>
                <a:spcPct val="80000"/>
              </a:lnSpc>
              <a:spcBef>
                <a:spcPct val="20000"/>
              </a:spcBef>
            </a:pPr>
            <a:r>
              <a:rPr lang="en-US" altLang="zh-CN" dirty="0">
                <a:ea typeface="宋体" charset="-122"/>
              </a:rPr>
              <a:t>Need 3-way </a:t>
            </a:r>
            <a:r>
              <a:rPr lang="en-US" altLang="zh-CN" dirty="0" err="1">
                <a:ea typeface="宋体" charset="-122"/>
              </a:rPr>
              <a:t>associativity</a:t>
            </a:r>
            <a:r>
              <a:rPr lang="en-US" altLang="zh-CN" dirty="0">
                <a:ea typeface="宋体" charset="-122"/>
              </a:rPr>
              <a:t> at least?</a:t>
            </a:r>
          </a:p>
          <a:p>
            <a:pPr lvl="1">
              <a:lnSpc>
                <a:spcPct val="80000"/>
              </a:lnSpc>
              <a:spcBef>
                <a:spcPct val="20000"/>
              </a:spcBef>
            </a:pPr>
            <a:r>
              <a:rPr lang="en-US" altLang="zh-CN" dirty="0">
                <a:ea typeface="宋体" charset="-122"/>
              </a:rPr>
              <a:t>What if use high order bits as index?</a:t>
            </a:r>
          </a:p>
          <a:p>
            <a:pPr lvl="2">
              <a:lnSpc>
                <a:spcPct val="80000"/>
              </a:lnSpc>
              <a:spcBef>
                <a:spcPct val="20000"/>
              </a:spcBef>
            </a:pPr>
            <a:r>
              <a:rPr lang="en-US" altLang="zh-CN" dirty="0">
                <a:ea typeface="宋体" charset="-122"/>
              </a:rPr>
              <a:t>TLB mostly unused for small programs</a:t>
            </a:r>
            <a:endParaRPr lang="en-US" altLang="zh-CN" dirty="0">
              <a:solidFill>
                <a:schemeClr val="hlink"/>
              </a:solidFill>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84995"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89936" tIns="44968" rIns="89936" bIns="44968" numCol="1" anchor="t" anchorCtr="0" compatLnSpc="1">
            <a:prstTxWarp prst="textNoShape">
              <a:avLst/>
            </a:prstTxWarp>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93AB26A-2B7A-2044-B0C7-5FD4CB773199}"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29186" name="Rectangle 2"/>
          <p:cNvSpPr>
            <a:spLocks noGrp="1" noRot="1" noChangeAspect="1" noChangeArrowheads="1" noTextEdit="1"/>
          </p:cNvSpPr>
          <p:nvPr>
            <p:ph type="sldImg"/>
          </p:nvPr>
        </p:nvSpPr>
        <p:spPr bwMode="auto">
          <a:xfrm>
            <a:off x="393700" y="692150"/>
            <a:ext cx="6069013" cy="3414713"/>
          </a:xfrm>
          <a:prstGeom prst="rect">
            <a:avLst/>
          </a:prstGeom>
          <a:solidFill>
            <a:srgbClr val="FFFFFF"/>
          </a:solidFill>
          <a:ln>
            <a:solidFill>
              <a:srgbClr val="000000"/>
            </a:solidFill>
            <a:miter lim="800000"/>
            <a:headEnd/>
            <a:tailEnd/>
          </a:ln>
        </p:spPr>
      </p:sp>
      <p:sp>
        <p:nvSpPr>
          <p:cNvPr id="1629187" name="Rectangle 3"/>
          <p:cNvSpPr>
            <a:spLocks noGrp="1" noChangeArrowheads="1"/>
          </p:cNvSpPr>
          <p:nvPr>
            <p:ph type="body" idx="1"/>
          </p:nvPr>
        </p:nvSpPr>
        <p:spPr bwMode="auto">
          <a:xfrm>
            <a:off x="912319" y="4340679"/>
            <a:ext cx="5031878" cy="4116916"/>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r>
              <a:rPr lang="en-US" altLang="ko-KR" dirty="0">
                <a:ea typeface="굴림" charset="-127"/>
                <a:cs typeface="굴림" charset="-127"/>
              </a:rPr>
              <a:t>3 memory references</a:t>
            </a:r>
          </a:p>
          <a:p>
            <a:r>
              <a:rPr lang="en-US" altLang="ko-KR" dirty="0">
                <a:ea typeface="굴림" charset="-127"/>
                <a:cs typeface="굴림" charset="-127"/>
              </a:rPr>
              <a:t>2 page faults (disk accesses) + .. </a:t>
            </a:r>
          </a:p>
          <a:p>
            <a:endParaRPr lang="en-US" altLang="ko-KR" dirty="0">
              <a:ea typeface="굴림" charset="-127"/>
              <a:cs typeface="굴림" charset="-127"/>
            </a:endParaRPr>
          </a:p>
          <a:p>
            <a:r>
              <a:rPr lang="en-US" altLang="ko-KR" dirty="0">
                <a:ea typeface="굴림" charset="-127"/>
                <a:cs typeface="굴림" charset="-127"/>
              </a:rPr>
              <a:t>Actually used in IBM before paged memory.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pPr marL="0" marR="0" indent="0" algn="l" defTabSz="457200" rtl="0" eaLnBrk="1" fontAlgn="auto" latinLnBrk="0" hangingPunct="1">
              <a:lnSpc>
                <a:spcPct val="80000"/>
              </a:lnSpc>
              <a:spcBef>
                <a:spcPct val="20000"/>
              </a:spcBef>
              <a:spcAft>
                <a:spcPts val="0"/>
              </a:spcAft>
              <a:buClrTx/>
              <a:buSzTx/>
              <a:buFontTx/>
              <a:buNone/>
              <a:tabLst/>
              <a:defRPr/>
            </a:pPr>
            <a:r>
              <a:rPr lang="en-US" dirty="0"/>
              <a:t>Most CPUs provide hardware traversal, but can also do this in software</a:t>
            </a:r>
          </a:p>
          <a:p>
            <a:pPr>
              <a:lnSpc>
                <a:spcPct val="80000"/>
              </a:lnSpc>
              <a:spcBef>
                <a:spcPct val="20000"/>
              </a:spcBef>
            </a:pPr>
            <a:endParaRPr lang="en-US" dirty="0"/>
          </a:p>
          <a:p>
            <a:pPr>
              <a:lnSpc>
                <a:spcPct val="80000"/>
              </a:lnSpc>
              <a:spcBef>
                <a:spcPct val="20000"/>
              </a:spcBef>
            </a:pPr>
            <a:r>
              <a:rPr lang="en-US" dirty="0"/>
              <a:t>Software traversed Page tables (like MIPS)</a:t>
            </a:r>
          </a:p>
          <a:p>
            <a:pPr lvl="1">
              <a:lnSpc>
                <a:spcPct val="80000"/>
              </a:lnSpc>
              <a:spcBef>
                <a:spcPct val="20000"/>
              </a:spcBef>
            </a:pPr>
            <a:r>
              <a:rPr lang="en-US" dirty="0"/>
              <a:t>On TLB miss, processor receives TLB fault</a:t>
            </a:r>
          </a:p>
          <a:p>
            <a:pPr lvl="1">
              <a:lnSpc>
                <a:spcPct val="80000"/>
              </a:lnSpc>
              <a:spcBef>
                <a:spcPct val="20000"/>
              </a:spcBef>
            </a:pPr>
            <a:r>
              <a:rPr lang="en-US" dirty="0"/>
              <a:t>Kernel traverses page table to find PTE</a:t>
            </a:r>
          </a:p>
          <a:p>
            <a:pPr lvl="2">
              <a:lnSpc>
                <a:spcPct val="80000"/>
              </a:lnSpc>
              <a:spcBef>
                <a:spcPct val="20000"/>
              </a:spcBef>
            </a:pPr>
            <a:r>
              <a:rPr lang="en-US" dirty="0"/>
              <a:t>If PTE valid, fills TLB and returns from fault</a:t>
            </a:r>
          </a:p>
          <a:p>
            <a:pPr lvl="2">
              <a:lnSpc>
                <a:spcPct val="80000"/>
              </a:lnSpc>
              <a:spcBef>
                <a:spcPct val="20000"/>
              </a:spcBef>
            </a:pPr>
            <a:r>
              <a:rPr lang="en-US" dirty="0"/>
              <a:t>If PTE marked as invalid, internally calls Page Fault handler</a:t>
            </a:r>
          </a:p>
          <a:p>
            <a:endParaRPr lang="en-US" dirty="0"/>
          </a:p>
          <a:p>
            <a:pPr lvl="1">
              <a:lnSpc>
                <a:spcPct val="80000"/>
              </a:lnSpc>
              <a:spcBef>
                <a:spcPct val="20000"/>
              </a:spcBef>
            </a:pPr>
            <a:r>
              <a:rPr lang="en-US" dirty="0"/>
              <a:t>Examples: </a:t>
            </a:r>
          </a:p>
          <a:p>
            <a:pPr lvl="2">
              <a:lnSpc>
                <a:spcPct val="80000"/>
              </a:lnSpc>
              <a:spcBef>
                <a:spcPct val="20000"/>
              </a:spcBef>
            </a:pPr>
            <a:r>
              <a:rPr lang="en-US" dirty="0"/>
              <a:t>shared segments</a:t>
            </a:r>
          </a:p>
          <a:p>
            <a:pPr lvl="2">
              <a:lnSpc>
                <a:spcPct val="80000"/>
              </a:lnSpc>
              <a:spcBef>
                <a:spcPct val="20000"/>
              </a:spcBef>
            </a:pPr>
            <a:r>
              <a:rPr lang="en-US" dirty="0"/>
              <a:t>user-level portions of an operating system</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Need to do something, since TLBs map virtual addresses to physical addresses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Helvetica" pitchFamily="34" charset="0"/>
              </a:rPr>
              <a:t>One compromise is to use virtual address for the index and physical address for the tag</a:t>
            </a:r>
          </a:p>
          <a:p>
            <a:r>
              <a:rPr lang="en-US" dirty="0"/>
              <a:t>Two options:</a:t>
            </a:r>
          </a:p>
          <a:p>
            <a:r>
              <a:rPr lang="en-US" dirty="0"/>
              <a:t>Perform address translation BEFORE caching</a:t>
            </a:r>
          </a:p>
          <a:p>
            <a:pPr lvl="1"/>
            <a:r>
              <a:rPr lang="en-US" dirty="0"/>
              <a:t>Cache operates on physical address.</a:t>
            </a:r>
          </a:p>
          <a:p>
            <a:pPr lvl="1"/>
            <a:r>
              <a:rPr lang="en-US" dirty="0"/>
              <a:t>This is mostly what we’ll talk about.</a:t>
            </a:r>
          </a:p>
          <a:p>
            <a:r>
              <a:rPr lang="en-US" dirty="0"/>
              <a:t>Perform address translation AFTER caching</a:t>
            </a:r>
          </a:p>
          <a:p>
            <a:pPr lvl="1"/>
            <a:r>
              <a:rPr lang="en-US" dirty="0"/>
              <a:t>Cache operates on virtual address.</a:t>
            </a:r>
          </a:p>
          <a:p>
            <a:pPr lvl="1"/>
            <a:r>
              <a:rPr lang="en-US" dirty="0"/>
              <a:t>Must either clear cache on context switch or store Process ID with the Tag.</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page number is searched in the fully associative TLB </a:t>
            </a:r>
          </a:p>
          <a:p>
            <a:r>
              <a:rPr lang="en-US" dirty="0"/>
              <a:t>If a TLB hit occurs, the frame number from the TLB together with the page offset gives the physical address. A TLB miss causes an exception to reload the TLB, which we do not discuss. </a:t>
            </a:r>
          </a:p>
          <a:p>
            <a:r>
              <a:rPr lang="en-US" dirty="0"/>
              <a:t>The physical address is broken into a cache tag and cache index (plus a two bit byte offset that is not used for word references). </a:t>
            </a:r>
          </a:p>
          <a:p>
            <a:r>
              <a:rPr lang="en-US" dirty="0"/>
              <a:t>If the reference is a write, just do it without checking for a cache hit (this is possible because the cache is so simple as we discussed </a:t>
            </a:r>
            <a:r>
              <a:rPr lang="en-US" dirty="0">
                <a:hlinkClick r:id="rId3"/>
              </a:rPr>
              <a:t>previously</a:t>
            </a:r>
            <a:r>
              <a:rPr lang="en-US" dirty="0"/>
              <a:t>). </a:t>
            </a:r>
          </a:p>
          <a:p>
            <a:r>
              <a:rPr lang="en-US" dirty="0"/>
              <a:t>For a read, if the tag located in the cache entry specified by the index matches the tag in the physical address, the referenced word has been found in the cache; i.e., we had a read hit. </a:t>
            </a:r>
          </a:p>
          <a:p>
            <a:r>
              <a:rPr lang="en-US" dirty="0"/>
              <a:t>For a read miss, the cache entry specified by the index is fetched from memory and the data returned to satisfy the request. </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3A7C65-1F03-9647-98C8-92FED4BEABED}"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90626" name="Rectangle 2"/>
          <p:cNvSpPr>
            <a:spLocks noGrp="1" noRot="1" noChangeAspect="1" noChangeArrowheads="1" noTextEdit="1"/>
          </p:cNvSpPr>
          <p:nvPr>
            <p:ph type="sldImg"/>
          </p:nvPr>
        </p:nvSpPr>
        <p:spPr bwMode="auto">
          <a:xfrm>
            <a:off x="393700" y="692150"/>
            <a:ext cx="6069013" cy="3414713"/>
          </a:xfrm>
          <a:prstGeom prst="rect">
            <a:avLst/>
          </a:prstGeom>
          <a:solidFill>
            <a:srgbClr val="FFFFFF"/>
          </a:solidFill>
          <a:ln>
            <a:solidFill>
              <a:srgbClr val="000000"/>
            </a:solidFill>
            <a:miter lim="800000"/>
            <a:headEnd/>
            <a:tailEnd/>
          </a:ln>
        </p:spPr>
      </p:sp>
      <p:sp>
        <p:nvSpPr>
          <p:cNvPr id="1690627" name="Rectangle 3"/>
          <p:cNvSpPr>
            <a:spLocks noGrp="1" noChangeArrowheads="1"/>
          </p:cNvSpPr>
          <p:nvPr>
            <p:ph type="body" idx="1"/>
          </p:nvPr>
        </p:nvSpPr>
        <p:spPr bwMode="auto">
          <a:xfrm>
            <a:off x="912319" y="4340679"/>
            <a:ext cx="5031878" cy="4116916"/>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r>
              <a:rPr lang="en-US"/>
              <a:t>Need to restart instruction.</a:t>
            </a:r>
          </a:p>
          <a:p>
            <a:r>
              <a:rPr lang="en-US"/>
              <a:t>Soft and hard page faults.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VPN (Page Number) is searched in the fully-associative TLB for a Tag match</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FB314B9-7BDC-BC4E-B6EB-3FCDDCDFD5AF}"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739778" name="Rectangle 2"/>
          <p:cNvSpPr>
            <a:spLocks noGrp="1" noRot="1" noChangeAspect="1" noChangeArrowheads="1"/>
          </p:cNvSpPr>
          <p:nvPr>
            <p:ph type="sldImg"/>
          </p:nvPr>
        </p:nvSpPr>
        <p:spPr bwMode="auto">
          <a:xfrm>
            <a:off x="723900" y="877888"/>
            <a:ext cx="5410200" cy="3044825"/>
          </a:xfrm>
          <a:prstGeom prst="rect">
            <a:avLst/>
          </a:prstGeom>
          <a:solidFill>
            <a:srgbClr val="FFFFFF"/>
          </a:solidFill>
          <a:ln>
            <a:solidFill>
              <a:srgbClr val="000000"/>
            </a:solidFill>
            <a:miter lim="800000"/>
            <a:headEnd/>
            <a:tailEnd/>
          </a:ln>
        </p:spPr>
      </p:sp>
      <p:sp>
        <p:nvSpPr>
          <p:cNvPr id="1739779" name="Rectangle 3"/>
          <p:cNvSpPr>
            <a:spLocks noGrp="1" noChangeArrowheads="1"/>
          </p:cNvSpPr>
          <p:nvPr>
            <p:ph type="body" idx="1"/>
          </p:nvPr>
        </p:nvSpPr>
        <p:spPr bwMode="auto">
          <a:xfrm>
            <a:off x="913805" y="4342192"/>
            <a:ext cx="5030391" cy="411540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6EE2A77-5B76-3946-8DD6-8DD3DD995BB3}"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700866" name="Rectangle 2"/>
          <p:cNvSpPr>
            <a:spLocks noGrp="1" noRot="1" noChangeAspect="1" noChangeArrowheads="1"/>
          </p:cNvSpPr>
          <p:nvPr>
            <p:ph type="sldImg"/>
          </p:nvPr>
        </p:nvSpPr>
        <p:spPr bwMode="auto">
          <a:xfrm>
            <a:off x="723900" y="877888"/>
            <a:ext cx="5410200" cy="3044825"/>
          </a:xfrm>
          <a:prstGeom prst="rect">
            <a:avLst/>
          </a:prstGeom>
          <a:solidFill>
            <a:srgbClr val="FFFFFF"/>
          </a:solidFill>
          <a:ln>
            <a:solidFill>
              <a:srgbClr val="000000"/>
            </a:solidFill>
            <a:miter lim="800000"/>
            <a:headEnd/>
            <a:tailEnd/>
          </a:ln>
        </p:spPr>
      </p:sp>
      <p:sp>
        <p:nvSpPr>
          <p:cNvPr id="1700867" name="Rectangle 3"/>
          <p:cNvSpPr>
            <a:spLocks noGrp="1" noChangeArrowheads="1"/>
          </p:cNvSpPr>
          <p:nvPr>
            <p:ph type="body" idx="1"/>
          </p:nvPr>
        </p:nvSpPr>
        <p:spPr bwMode="auto">
          <a:xfrm>
            <a:off x="913805" y="4342192"/>
            <a:ext cx="5030391" cy="4115405"/>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a:t>Can perform cache lookup in parallel with TLB lookup; compare PPN from TLB lookup with cache tag. match </a:t>
            </a:r>
            <a:r>
              <a:rPr lang="en-US" dirty="0">
                <a:sym typeface="Wingdings" pitchFamily="2" charset="2"/>
              </a:rPr>
              <a:t> cache hit; no match  cache miss</a:t>
            </a:r>
          </a:p>
          <a:p>
            <a:pPr lvl="1"/>
            <a:r>
              <a:rPr lang="en-US" dirty="0">
                <a:sym typeface="Wingdings" pitchFamily="2" charset="2"/>
              </a:rPr>
              <a:t>Only works if Page Offset has same or more number of bits as Cache </a:t>
            </a:r>
            <a:r>
              <a:rPr lang="en-US" dirty="0" err="1">
                <a:sym typeface="Wingdings" pitchFamily="2" charset="2"/>
              </a:rPr>
              <a:t>Index+Offset</a:t>
            </a:r>
            <a:r>
              <a:rPr lang="en-US" dirty="0">
                <a:sym typeface="Wingdings" pitchFamily="2" charset="2"/>
              </a:rPr>
              <a:t>.</a:t>
            </a:r>
          </a:p>
          <a:p>
            <a:pPr lvl="1"/>
            <a:r>
              <a:rPr lang="en-US" dirty="0">
                <a:sym typeface="Wingdings" pitchFamily="2" charset="2"/>
              </a:rPr>
              <a:t>E.g., this trick won’t work for example on previous slide (cache T:I:O=16:14:2)</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1" dirty="0">
                <a:solidFill>
                  <a:srgbClr val="FF0000"/>
                </a:solidFill>
              </a:rPr>
              <a:t>What if there’s a page fault?</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a:t>Day in the life of a data access is not too different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5378" name="Rectangle 2"/>
          <p:cNvSpPr>
            <a:spLocks noGrp="1" noChangeArrowheads="1"/>
          </p:cNvSpPr>
          <p:nvPr>
            <p:ph type="body" idx="1"/>
          </p:nvPr>
        </p:nvSpPr>
        <p:spPr bwMode="auto">
          <a:xfrm>
            <a:off x="516215" y="4342776"/>
            <a:ext cx="5907739" cy="4115112"/>
          </a:xfrm>
          <a:prstGeom prst="rect">
            <a:avLst/>
          </a:prstGeom>
          <a:noFill/>
          <a:ln w="12700">
            <a:miter lim="800000"/>
            <a:headEnd/>
            <a:tailEnd/>
          </a:ln>
        </p:spPr>
        <p:txBody>
          <a:bodyPr lIns="93867" tIns="46109" rIns="93867" bIns="46109">
            <a:prstTxWarp prst="textNoShape">
              <a:avLst/>
            </a:prstTxWarp>
          </a:bodyPr>
          <a:lstStyle/>
          <a:p>
            <a:endParaRPr lang="en-US"/>
          </a:p>
        </p:txBody>
      </p:sp>
      <p:sp>
        <p:nvSpPr>
          <p:cNvPr id="3045379" name="Rectangle 3"/>
          <p:cNvSpPr>
            <a:spLocks noGrp="1" noRot="1" noChangeAspect="1" noChangeArrowheads="1" noTextEdit="1"/>
          </p:cNvSpPr>
          <p:nvPr>
            <p:ph type="sldImg"/>
          </p:nvPr>
        </p:nvSpPr>
        <p:spPr bwMode="auto">
          <a:xfrm>
            <a:off x="409575" y="590550"/>
            <a:ext cx="6061075" cy="3409950"/>
          </a:xfrm>
          <a:prstGeom prst="rect">
            <a:avLst/>
          </a:prstGeom>
          <a:noFill/>
          <a:ln w="12700">
            <a:miter lim="800000"/>
            <a:headEnd/>
            <a:tailEn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64E044F-FD66-2642-A903-29F2C822F98D}"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18946" name="Rectangle 2"/>
          <p:cNvSpPr>
            <a:spLocks noGrp="1" noRot="1" noChangeAspect="1" noChangeArrowheads="1" noTextEdit="1"/>
          </p:cNvSpPr>
          <p:nvPr>
            <p:ph type="sldImg"/>
          </p:nvPr>
        </p:nvSpPr>
        <p:spPr bwMode="auto">
          <a:xfrm>
            <a:off x="393700" y="692150"/>
            <a:ext cx="6069013" cy="3414713"/>
          </a:xfrm>
          <a:prstGeom prst="rect">
            <a:avLst/>
          </a:prstGeom>
          <a:solidFill>
            <a:srgbClr val="FFFFFF"/>
          </a:solidFill>
          <a:ln>
            <a:solidFill>
              <a:srgbClr val="000000"/>
            </a:solidFill>
            <a:miter lim="800000"/>
            <a:headEnd/>
            <a:tailEnd/>
          </a:ln>
        </p:spPr>
      </p:sp>
      <p:sp>
        <p:nvSpPr>
          <p:cNvPr id="1618947" name="Rectangle 3"/>
          <p:cNvSpPr>
            <a:spLocks noGrp="1" noChangeArrowheads="1"/>
          </p:cNvSpPr>
          <p:nvPr>
            <p:ph type="body" idx="1"/>
          </p:nvPr>
        </p:nvSpPr>
        <p:spPr bwMode="auto">
          <a:xfrm>
            <a:off x="912319" y="4340679"/>
            <a:ext cx="5031878" cy="4116916"/>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ko-KR" dirty="0">
                <a:ea typeface="굴림" charset="-127"/>
                <a:cs typeface="굴림" charset="-127"/>
              </a:rPr>
              <a:t>Portability on machines with different memory configurations. </a:t>
            </a:r>
            <a:r>
              <a:rPr lang="en-US" altLang="ko-KR" sz="2000" dirty="0">
                <a:ea typeface="굴림" charset="-127"/>
                <a:cs typeface="굴림" charset="-127"/>
              </a:rPr>
              <a:t>Hides differences in machine configurations</a:t>
            </a:r>
          </a:p>
          <a:p>
            <a:endParaRPr lang="en-US" altLang="ko-KR" dirty="0">
              <a:ea typeface="굴림" charset="-127"/>
              <a:cs typeface="굴림" charset="-127"/>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37430A-9942-634D-ADCB-383ADCE55D8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06658" name="Rectangle 2"/>
          <p:cNvSpPr>
            <a:spLocks noGrp="1" noRot="1" noChangeAspect="1" noChangeArrowheads="1" noTextEdit="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1606659" name="Rectangle 3"/>
          <p:cNvSpPr>
            <a:spLocks noGrp="1" noChangeArrowheads="1"/>
          </p:cNvSpPr>
          <p:nvPr>
            <p:ph type="body" idx="1"/>
          </p:nvPr>
        </p:nvSpPr>
        <p:spPr bwMode="auto">
          <a:xfrm>
            <a:off x="916783" y="4343704"/>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pPr lvl="1"/>
            <a:r>
              <a:rPr lang="en-US" altLang="ko-KR" dirty="0"/>
              <a:t>Paged memory system reduced fragmentation but still required whole program to be resident in the main memory</a:t>
            </a:r>
          </a:p>
          <a:p>
            <a:pPr lvl="1"/>
            <a:r>
              <a:rPr lang="en-US" altLang="ko-KR" dirty="0"/>
              <a:t>For good performance, buy enough memory to hold your </a:t>
            </a:r>
            <a:r>
              <a:rPr lang="en-US" altLang="ko-KR" dirty="0" err="1"/>
              <a:t>appsby</a:t>
            </a:r>
            <a:r>
              <a:rPr lang="en-US" altLang="ko-KR" dirty="0"/>
              <a:t> overlaying it repeatedly on the primary store</a:t>
            </a:r>
          </a:p>
          <a:p>
            <a:endParaRPr lang="ko-KR" altLang="en-US" dirty="0">
              <a:ea typeface="AppleMyungjo" charset="-127"/>
              <a:cs typeface="AppleMyungjo" charset="-127"/>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22D6F9-BD87-C64A-ABC7-B5878622844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10754" name="Rectangle 2"/>
          <p:cNvSpPr>
            <a:spLocks noGrp="1" noRot="1" noChangeAspect="1" noChangeArrowheads="1" noTextEdit="1"/>
          </p:cNvSpPr>
          <p:nvPr>
            <p:ph type="sldImg"/>
          </p:nvPr>
        </p:nvSpPr>
        <p:spPr bwMode="auto">
          <a:xfrm>
            <a:off x="393700" y="692150"/>
            <a:ext cx="6069013" cy="3414713"/>
          </a:xfrm>
          <a:prstGeom prst="rect">
            <a:avLst/>
          </a:prstGeom>
          <a:solidFill>
            <a:srgbClr val="FFFFFF"/>
          </a:solidFill>
          <a:ln>
            <a:solidFill>
              <a:srgbClr val="000000"/>
            </a:solidFill>
            <a:miter lim="800000"/>
            <a:headEnd/>
            <a:tailEnd/>
          </a:ln>
        </p:spPr>
      </p:sp>
      <p:sp>
        <p:nvSpPr>
          <p:cNvPr id="1610755" name="Rectangle 3"/>
          <p:cNvSpPr>
            <a:spLocks noGrp="1" noChangeArrowheads="1"/>
          </p:cNvSpPr>
          <p:nvPr>
            <p:ph type="body" idx="1"/>
          </p:nvPr>
        </p:nvSpPr>
        <p:spPr bwMode="auto">
          <a:xfrm>
            <a:off x="912319" y="4340679"/>
            <a:ext cx="5031878" cy="4116916"/>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r>
              <a:rPr lang="en-US" altLang="ko-KR">
                <a:ea typeface="굴림" charset="-127"/>
                <a:cs typeface="굴림" charset="-127"/>
              </a:rPr>
              <a:t>Single-level Store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8BDCBB-A062-4242-B11F-BB90851F960A}"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16898" name="Rectangle 2"/>
          <p:cNvSpPr>
            <a:spLocks noGrp="1" noRot="1" noChangeAspect="1" noChangeArrowheads="1" noTextEdit="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1616899" name="Rectangle 3"/>
          <p:cNvSpPr>
            <a:spLocks noGrp="1" noChangeArrowheads="1"/>
          </p:cNvSpPr>
          <p:nvPr>
            <p:ph type="body" idx="1"/>
          </p:nvPr>
        </p:nvSpPr>
        <p:spPr bwMode="auto">
          <a:xfrm>
            <a:off x="916783" y="4343704"/>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Problem with fully-associative mapping: need to search entire set of pages to find a tag match</a:t>
            </a:r>
          </a:p>
          <a:p>
            <a:r>
              <a:rPr lang="en-US" dirty="0"/>
              <a:t>Full searching is impractical: use page table</a:t>
            </a:r>
          </a:p>
          <a:p>
            <a:pPr lvl="1"/>
            <a:r>
              <a:rPr lang="en-US" dirty="0"/>
              <a:t>Stored in memory</a:t>
            </a:r>
          </a:p>
          <a:p>
            <a:pPr lvl="1"/>
            <a:r>
              <a:rPr lang="en-US" dirty="0"/>
              <a:t>Contains the physical page number for every virtual page number</a:t>
            </a:r>
          </a:p>
          <a:p>
            <a:pPr lvl="1"/>
            <a:r>
              <a:rPr lang="en-US" dirty="0"/>
              <a:t>Each program has its own page table</a:t>
            </a:r>
          </a:p>
          <a:p>
            <a:pPr lvl="1"/>
            <a:r>
              <a:rPr lang="en-US" dirty="0"/>
              <a:t>To assist accessing page table, hardware has page table register; Points to start of page table</a:t>
            </a:r>
          </a:p>
          <a:p>
            <a:pPr lvl="1"/>
            <a:r>
              <a:rPr lang="en-US" dirty="0"/>
              <a:t>Valid bit is used as in cache</a:t>
            </a:r>
          </a:p>
          <a:p>
            <a:pPr lvl="1"/>
            <a:endParaRPr lang="en-US" dirty="0"/>
          </a:p>
          <a:p>
            <a:r>
              <a:rPr lang="en-US" dirty="0"/>
              <a:t>Q: On a write, should we write the new value through to (memory/disk) or just keep it in the (cache/memory) and write it back to (memory/disk) when the (cache-block/page) is replaced? </a:t>
            </a:r>
          </a:p>
          <a:p>
            <a:r>
              <a:rPr lang="en-US" dirty="0"/>
              <a:t>A:</a:t>
            </a:r>
          </a:p>
          <a:p>
            <a:r>
              <a:rPr lang="en-US" dirty="0"/>
              <a:t>Write-back has fewer writes to (memory/disk) since multiple writes to the (cache-block/page) may occur before the (cache-block/page) is evicted. </a:t>
            </a:r>
          </a:p>
          <a:p>
            <a:r>
              <a:rPr lang="en-US" dirty="0"/>
              <a:t>For caching, the cost of writing through to memory is less than 100 cycles, so the cost of write through is bearable</a:t>
            </a:r>
          </a:p>
          <a:p>
            <a:r>
              <a:rPr lang="en-US" dirty="0"/>
              <a:t>For paging, the cost of writing through to disk is on the order of 1,000,000 cycles. Since write-back has fewer writes to disk, it is used. </a:t>
            </a:r>
          </a:p>
          <a:p>
            <a:endParaRPr lang="en-US" dirty="0"/>
          </a:p>
          <a:p>
            <a:pPr lvl="1"/>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solidFill>
                  <a:srgbClr val="FF0000"/>
                </a:solidFill>
              </a:rPr>
              <a:t>Deleted--Page table </a:t>
            </a:r>
            <a:r>
              <a:rPr lang="en-US" dirty="0"/>
              <a:t>ensures that there is no ambiguity as to “a PPN refers to which VPN”. </a:t>
            </a:r>
            <a:r>
              <a:rPr lang="en-US" dirty="0">
                <a:solidFill>
                  <a:srgbClr val="FF0000"/>
                </a:solidFill>
              </a:rPr>
              <a:t>At any given time</a:t>
            </a:r>
            <a:r>
              <a:rPr lang="en-US" dirty="0"/>
              <a:t>, one valid physical memory page can only refer to </a:t>
            </a:r>
            <a:r>
              <a:rPr lang="en-US" dirty="0">
                <a:solidFill>
                  <a:srgbClr val="FF0000"/>
                </a:solidFill>
              </a:rPr>
              <a:t>exactly one possible</a:t>
            </a:r>
            <a:r>
              <a:rPr lang="en-US" dirty="0"/>
              <a:t> virtual memory page based on the page table. Hence tag bits are not needed</a:t>
            </a:r>
          </a:p>
          <a:p>
            <a:r>
              <a:rPr lang="en-US" dirty="0"/>
              <a:t>Write-through is too slow</a:t>
            </a:r>
          </a:p>
          <a:p>
            <a:pPr lvl="1"/>
            <a:r>
              <a:rPr lang="en-US" dirty="0"/>
              <a:t>use write-back to store modified page</a:t>
            </a:r>
          </a:p>
          <a:p>
            <a:pPr lvl="1"/>
            <a:endParaRPr lang="en-US" dirty="0"/>
          </a:p>
          <a:p>
            <a:pPr lvl="1"/>
            <a:r>
              <a:rPr lang="en-US" dirty="0"/>
              <a:t>Write through is simpler since write back requires two operations at a single event. As time goes on, the physical page may refer to different virtual pages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342900" lvl="2" indent="-342900"/>
            <a:r>
              <a:rPr lang="en-US" sz="3600" dirty="0">
                <a:latin typeface="Helvetica (Body)"/>
              </a:rPr>
              <a:t>Recall: for a write-back + write-allocate cache, a “dirty read miss” may require write-back of old dirty block before reading new block</a:t>
            </a:r>
          </a:p>
          <a:p>
            <a:r>
              <a:rPr lang="en-US" sz="3600" dirty="0"/>
              <a:t>Q: For paging, is it possible for write-back to incur more disk accesses than write-through due to dirty read misses?</a:t>
            </a:r>
          </a:p>
          <a:p>
            <a:r>
              <a:rPr lang="en-US" sz="3600" dirty="0"/>
              <a:t>A: not likely; since page sizes are so large, and temporal and spatial locality helps to ensure dirty read misses are more rare for paging as compared to caching.</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C1FB35E-1776-5144-A94E-56BD02B37DD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14850" name="Rectangle 2"/>
          <p:cNvSpPr>
            <a:spLocks noGrp="1" noRot="1" noChangeAspect="1" noChangeArrowheads="1" noTextEdit="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1614851" name="Rectangle 3"/>
          <p:cNvSpPr>
            <a:spLocks noGrp="1" noChangeArrowheads="1"/>
          </p:cNvSpPr>
          <p:nvPr>
            <p:ph type="body" idx="1"/>
          </p:nvPr>
        </p:nvSpPr>
        <p:spPr bwMode="auto">
          <a:xfrm>
            <a:off x="916783" y="4343704"/>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194" name="Rectangle 2"/>
          <p:cNvSpPr>
            <a:spLocks noGrp="1" noRot="1" noChangeAspect="1" noChangeArrowheads="1"/>
          </p:cNvSpPr>
          <p:nvPr>
            <p:ph type="sldImg"/>
          </p:nvPr>
        </p:nvSpPr>
        <p:spPr bwMode="auto">
          <a:xfrm>
            <a:off x="404813" y="585788"/>
            <a:ext cx="6070600" cy="3416300"/>
          </a:xfrm>
          <a:prstGeom prst="rect">
            <a:avLst/>
          </a:prstGeom>
          <a:solidFill>
            <a:srgbClr val="FFFFFF"/>
          </a:solidFill>
          <a:ln>
            <a:solidFill>
              <a:srgbClr val="000000"/>
            </a:solidFill>
            <a:miter lim="800000"/>
            <a:headEnd/>
            <a:tailEnd/>
          </a:ln>
        </p:spPr>
      </p:sp>
      <p:sp>
        <p:nvSpPr>
          <p:cNvPr id="3080195" name="Rectangle 3"/>
          <p:cNvSpPr>
            <a:spLocks noGrp="1" noChangeArrowheads="1"/>
          </p:cNvSpPr>
          <p:nvPr>
            <p:ph type="body" idx="1"/>
          </p:nvPr>
        </p:nvSpPr>
        <p:spPr bwMode="auto">
          <a:xfrm>
            <a:off x="516215" y="4345902"/>
            <a:ext cx="5907739" cy="4111993"/>
          </a:xfrm>
          <a:prstGeom prst="rect">
            <a:avLst/>
          </a:prstGeom>
          <a:solidFill>
            <a:srgbClr val="FFFFFF"/>
          </a:solidFill>
          <a:ln>
            <a:solidFill>
              <a:srgbClr val="000000"/>
            </a:solidFill>
            <a:miter lim="800000"/>
            <a:headEnd/>
            <a:tailEnd/>
          </a:ln>
        </p:spPr>
        <p:txBody>
          <a:bodyPr lIns="91800" tIns="45900" rIns="91800" bIns="45900">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How/Why grow a process?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a:t>
            </a:r>
            <a:r>
              <a:rPr lang="en-US" i="1" dirty="0"/>
              <a:t>Least Recently Used </a:t>
            </a:r>
            <a:r>
              <a:rPr lang="en-US" dirty="0"/>
              <a:t>to pick pages to swap)</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pPr>
              <a:lnSpc>
                <a:spcPct val="80000"/>
              </a:lnSpc>
              <a:spcBef>
                <a:spcPct val="20000"/>
              </a:spcBef>
            </a:pPr>
            <a:r>
              <a:rPr lang="en-US" dirty="0"/>
              <a:t>Intel processor actually has four “rings” of protection:</a:t>
            </a:r>
          </a:p>
          <a:p>
            <a:pPr lvl="1">
              <a:lnSpc>
                <a:spcPct val="80000"/>
              </a:lnSpc>
              <a:spcBef>
                <a:spcPct val="20000"/>
              </a:spcBef>
            </a:pPr>
            <a:r>
              <a:rPr lang="en-US" dirty="0"/>
              <a:t>PL (Privilege Level) from 0 – 3</a:t>
            </a:r>
          </a:p>
          <a:p>
            <a:pPr lvl="2">
              <a:lnSpc>
                <a:spcPct val="80000"/>
              </a:lnSpc>
              <a:spcBef>
                <a:spcPct val="20000"/>
              </a:spcBef>
            </a:pPr>
            <a:r>
              <a:rPr lang="en-US" dirty="0"/>
              <a:t>PL0 has full access, PL3 has least</a:t>
            </a:r>
          </a:p>
          <a:p>
            <a:pPr lvl="1">
              <a:lnSpc>
                <a:spcPct val="80000"/>
              </a:lnSpc>
              <a:spcBef>
                <a:spcPct val="20000"/>
              </a:spcBef>
            </a:pPr>
            <a:r>
              <a:rPr lang="en-US" dirty="0"/>
              <a:t>Privilege Level set in code segment descriptor (CS)</a:t>
            </a:r>
          </a:p>
          <a:p>
            <a:pPr lvl="1">
              <a:lnSpc>
                <a:spcPct val="80000"/>
              </a:lnSpc>
              <a:spcBef>
                <a:spcPct val="20000"/>
              </a:spcBef>
            </a:pPr>
            <a:r>
              <a:rPr lang="en-US" dirty="0"/>
              <a:t>Mirrored “IOPL” bits in condition register gives permission to programs to use the I/O instructions</a:t>
            </a:r>
          </a:p>
          <a:p>
            <a:pPr lvl="1">
              <a:lnSpc>
                <a:spcPct val="80000"/>
              </a:lnSpc>
              <a:spcBef>
                <a:spcPct val="20000"/>
              </a:spcBef>
            </a:pPr>
            <a:r>
              <a:rPr lang="en-US" dirty="0"/>
              <a:t>Typical OS kernels on Intel processors only use PL3 (“user”) and PL0 (“kernel”)</a:t>
            </a:r>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err="1"/>
              <a:t>Kinda</a:t>
            </a:r>
            <a:r>
              <a:rPr lang="en-US" dirty="0"/>
              <a:t> like both the inmates and the warden in asylum are the same person.  How do you manage this???</a:t>
            </a:r>
          </a:p>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r>
              <a:rPr lang="en-US" dirty="0"/>
              <a:t>PSL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a:t>Index forces well-defined interface with kernel</a:t>
            </a:r>
          </a:p>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r>
              <a:rPr lang="en-US" dirty="0"/>
              <a:t>Analogy: has to be a dead man’s switch – if patient cuts its wrists (segmentation fault) hw just jumps back to the warden.</a:t>
            </a:r>
          </a:p>
          <a:p>
            <a:r>
              <a:rPr lang="en-US" dirty="0"/>
              <a:t>Warden says “Why am I here? Oh, there’s blood all over the wall! The patient must have just killed itself”</a:t>
            </a:r>
          </a:p>
          <a:p>
            <a:r>
              <a:rPr lang="en-US" dirty="0"/>
              <a:t>This is just a core dump – copy the contents of the room to see what happened</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r>
              <a:rPr lang="en-US" dirty="0"/>
              <a:t>What happens when child starts running? Does same thing as parent!</a:t>
            </a:r>
          </a:p>
          <a:p>
            <a:r>
              <a:rPr lang="en-US" dirty="0"/>
              <a:t>Copying allows I/O (pipes, redirection, …) to be set up between fork and exec. Child can access shell data structures to see if there is any I/O redirection and set it up before exec.</a:t>
            </a:r>
          </a:p>
          <a:p>
            <a:r>
              <a:rPr lang="en-US" dirty="0"/>
              <a:t>Nachos combines fork and exec into one operation.</a:t>
            </a:r>
          </a:p>
          <a:p>
            <a:endParaRPr lang="en-US" dirty="0"/>
          </a:p>
          <a:p>
            <a:pPr lvl="1"/>
            <a:r>
              <a:rPr lang="en-US" dirty="0"/>
              <a:t>Does this work?</a:t>
            </a:r>
          </a:p>
          <a:p>
            <a:r>
              <a:rPr lang="en-US" dirty="0"/>
              <a:t>UNIX changes one register in child before resume</a:t>
            </a:r>
          </a:p>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ED0EDAF-B7B3-8648-82A2-E4C6B0152BE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45570" name="Rectangle 2"/>
          <p:cNvSpPr>
            <a:spLocks noGrp="1" noRot="1" noChangeAspect="1" noChangeArrowheads="1"/>
          </p:cNvSpPr>
          <p:nvPr>
            <p:ph type="sldImg"/>
          </p:nvPr>
        </p:nvSpPr>
        <p:spPr bwMode="auto">
          <a:xfrm>
            <a:off x="723900" y="877888"/>
            <a:ext cx="5410200" cy="3044825"/>
          </a:xfrm>
          <a:prstGeom prst="rect">
            <a:avLst/>
          </a:prstGeom>
          <a:solidFill>
            <a:srgbClr val="FFFFFF"/>
          </a:solidFill>
          <a:ln>
            <a:solidFill>
              <a:srgbClr val="000000"/>
            </a:solidFill>
            <a:miter lim="800000"/>
            <a:headEnd/>
            <a:tailEnd/>
          </a:ln>
        </p:spPr>
      </p:sp>
      <p:sp>
        <p:nvSpPr>
          <p:cNvPr id="1645571" name="Rectangle 3"/>
          <p:cNvSpPr>
            <a:spLocks noGrp="1" noChangeArrowheads="1"/>
          </p:cNvSpPr>
          <p:nvPr>
            <p:ph type="body" idx="1"/>
          </p:nvPr>
        </p:nvSpPr>
        <p:spPr bwMode="auto">
          <a:xfrm>
            <a:off x="913805" y="4342192"/>
            <a:ext cx="5030391" cy="4115405"/>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a:t>invoke Supervisor Mode, TLB, Page Table Register</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body" idx="1"/>
          </p:nvPr>
        </p:nvSpPr>
        <p:spPr>
          <a:xfrm>
            <a:off x="514820" y="4341741"/>
            <a:ext cx="5911624" cy="4115630"/>
          </a:xfrm>
          <a:noFill/>
          <a:ln/>
        </p:spPr>
        <p:txBody>
          <a:bodyPr lIns="92055" tIns="45219" rIns="92055" bIns="45219"/>
          <a:lstStyle/>
          <a:p>
            <a:endParaRPr lang="en-US" altLang="zh-CN"/>
          </a:p>
          <a:p>
            <a:r>
              <a:rPr lang="en-US" altLang="zh-CN"/>
              <a:t>No fancy replacement policy is needed for the direct mapped cache. </a:t>
            </a:r>
          </a:p>
          <a:p>
            <a:r>
              <a:rPr lang="en-US" altLang="zh-CN"/>
              <a:t>As a matter of fact, that is what cause direct mapped trouble to begin with: only one place to go in the cache--causes conflict misses.</a:t>
            </a:r>
          </a:p>
          <a:p>
            <a:endParaRPr lang="en-US" altLang="zh-CN"/>
          </a:p>
          <a:p>
            <a:r>
              <a:rPr lang="en-US" altLang="zh-CN"/>
              <a:t>No fancy replacement policy is needed for the direct mapped cache. </a:t>
            </a:r>
          </a:p>
          <a:p>
            <a:r>
              <a:rPr lang="en-US" altLang="zh-CN"/>
              <a:t>As a matter of fact, that is what cause direct mapped trouble to begin with: only one place to go in the cache--causes conflict misses.</a:t>
            </a:r>
          </a:p>
          <a:p>
            <a:endParaRPr lang="en-US" altLang="zh-CN"/>
          </a:p>
          <a:p>
            <a:r>
              <a:rPr lang="en-US" altLang="zh-CN"/>
              <a:t>Besides working at Sun, I also teach people how to fly whenever I have time.</a:t>
            </a:r>
          </a:p>
          <a:p>
            <a:r>
              <a:rPr lang="en-US" altLang="zh-CN"/>
              <a:t>Statistic have shown that if a pilot crashed after an engine failure, he or she is more likely to get killed in a multi-engine light airplane than a single engine airplane.</a:t>
            </a:r>
          </a:p>
          <a:p>
            <a:r>
              <a:rPr lang="en-US" altLang="zh-CN"/>
              <a:t>The joke among us flight instructors is that: sure, when the engine quit in a single engine stops, you have one option: sooner or later, you land.  Probably sooner.</a:t>
            </a:r>
          </a:p>
          <a:p>
            <a:r>
              <a:rPr lang="en-US" altLang="zh-CN"/>
              <a:t>But in a multi-engine airplane with one engine stops, you have a lot of options.  It is the need to make a decision that kills those people.</a:t>
            </a:r>
          </a:p>
          <a:p>
            <a:endParaRPr lang="en-US" altLang="zh-CN"/>
          </a:p>
        </p:txBody>
      </p:sp>
      <p:sp>
        <p:nvSpPr>
          <p:cNvPr id="761859" name="Rectangle 3"/>
          <p:cNvSpPr>
            <a:spLocks noGrp="1" noRot="1" noChangeAspect="1" noChangeArrowheads="1" noTextEdit="1"/>
          </p:cNvSpPr>
          <p:nvPr>
            <p:ph type="sldImg"/>
          </p:nvPr>
        </p:nvSpPr>
        <p:spPr>
          <a:xfrm>
            <a:off x="403225" y="590550"/>
            <a:ext cx="6062663" cy="3411538"/>
          </a:xfrm>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r>
              <a:rPr lang="en-US" dirty="0"/>
              <a:t>Simplest Model: Only one program running on the computer</a:t>
            </a:r>
          </a:p>
          <a:p>
            <a:pPr lvl="1"/>
            <a:r>
              <a:rPr lang="en-US" dirty="0"/>
              <a:t>Addresses in the program are exactly the physical memory addresses</a:t>
            </a:r>
          </a:p>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 Statements 1 and 2 are false; 3 is true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 Statements 1 and 2 are false; 3 is true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Your description should tell exactly which bits of the physical and virtual addresses are used for each step, how long the tags are, and so on. </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We first need to look the address up in the TLB. To do so, we partition the address (from left to right) into a 15 bit tag, a 5 bit index, and a 12 bit offset. Note that we make the offset 12 bits since the page size is 4096 = 2^12 Bytes, and we make the index 5 bits since there are 64/2 = 32 = 2^5 sets in the TLB (each set has two entries). The remaining high-order bits are the tag. Thus, we use the index field, bits 16-12 (numbering from 31 for the left-most bit and 0 for the right-most one), to index into the TLB. There are two entries at this index (since the TLB is 2-way set associative) - we check to see if either entry there has a tag field that matches the 15 bit tag of the virtual address (bits 31-17). We are told that this is a TLB hit, so one of the two entries in this set matches the tag (and the corresponding valid bit is "1"). So we take the 16 bit physical page number in the TLB and </a:t>
            </a:r>
            <a:r>
              <a:rPr lang="en-US" dirty="0" err="1"/>
              <a:t>prepend</a:t>
            </a:r>
            <a:r>
              <a:rPr lang="en-US" dirty="0"/>
              <a:t> it to the 12 bit offset of the virtual address to form the 28 bit physical address. </a:t>
            </a:r>
          </a:p>
          <a:p>
            <a:r>
              <a:rPr lang="en-US" dirty="0"/>
              <a:t>Now we need to use this physical address to look up the data in the data cache. To do so, we partition the 28 bit physical address into (from the left) a 14 bit tag, a 7 bit index, and a 7 bit offset. (The offset is 7 bits because the </a:t>
            </a:r>
            <a:r>
              <a:rPr lang="en-US" dirty="0" err="1"/>
              <a:t>cacheline</a:t>
            </a:r>
            <a:r>
              <a:rPr lang="en-US" dirty="0"/>
              <a:t> is 128=2^7 Bytes long; the index is 7 bits because there are 512/4 = 128 = 2^7 sets of 4 </a:t>
            </a:r>
            <a:r>
              <a:rPr lang="en-US" dirty="0" err="1"/>
              <a:t>cachelines</a:t>
            </a:r>
            <a:r>
              <a:rPr lang="en-US" dirty="0"/>
              <a:t> each). We use the index (bits 7-13 of the physical address) to choose a set, and compare the tag (bits 27-14 of the physical address) to the four tags stored in the chosen set. </a:t>
            </a:r>
          </a:p>
          <a:p>
            <a:r>
              <a:rPr lang="en-US" dirty="0"/>
              <a:t>Again, we are told it is a cache hit, so the corresponding line in cache has the desired data. We use the offset field (bits 0-6) of the physical address to tell us which byte in the </a:t>
            </a:r>
            <a:r>
              <a:rPr lang="en-US" dirty="0" err="1"/>
              <a:t>cacheline</a:t>
            </a:r>
            <a:r>
              <a:rPr lang="en-US" dirty="0"/>
              <a:t> is the first byte of the data that we are looking for. </a:t>
            </a:r>
          </a:p>
          <a:p>
            <a:r>
              <a:rPr lang="en-US" dirty="0"/>
              <a:t>In the case of cache and TLB misses, we start out as before, but don't find the desired virtual address in the TLB. Thus, we must use the virtual page number (bits 31-12 of the virtual address) to index into the page table. There we find the physical page number. Let's assume the "valid" bit in the page table is set to "1", meaning the page actually is in main memory. (If not, we need to invoke the operating system to go off to disk and find it). So we form the physical address from the 16 bit physical page number (in the page table) concatenated with the 12 bit offset. We also bring this information into the TLB using the TLB index described earlier. Again, we break the physical page number into tag-index-offset as described earlier, look for the data in cache, and don't find it. Thus, we go to main memory and bring into cache the line that holds the desired data, kicking out the least recently used of the four </a:t>
            </a:r>
            <a:r>
              <a:rPr lang="en-US" dirty="0" err="1"/>
              <a:t>cachelines</a:t>
            </a:r>
            <a:r>
              <a:rPr lang="en-US" dirty="0"/>
              <a:t> that are in the set at the referenced index. If that line happens to be dirty, we must also write it back to memory.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pPr algn="l">
              <a:spcBef>
                <a:spcPct val="0"/>
              </a:spcBef>
            </a:pPr>
            <a:endParaRPr lang="en-US" altLang="ko-KR" dirty="0">
              <a:latin typeface="Verdana" charset="0"/>
              <a:ea typeface="굴림" charset="-127"/>
              <a:cs typeface="굴림" charset="-127"/>
            </a:endParaRPr>
          </a:p>
          <a:p>
            <a:pPr algn="l">
              <a:spcBef>
                <a:spcPct val="0"/>
              </a:spcBef>
            </a:pPr>
            <a:r>
              <a:rPr lang="en-US" altLang="ko-KR" sz="3200" kern="1200" dirty="0">
                <a:solidFill>
                  <a:schemeClr val="tx1"/>
                </a:solidFill>
                <a:latin typeface="+mn-lt"/>
                <a:ea typeface="굴림" charset="-127"/>
                <a:cs typeface="굴림" charset="-127"/>
              </a:rPr>
              <a:t>Location-independent programs</a:t>
            </a:r>
          </a:p>
          <a:p>
            <a:pPr lvl="1" algn="l">
              <a:spcBef>
                <a:spcPct val="0"/>
              </a:spcBef>
            </a:pPr>
            <a:r>
              <a:rPr lang="en-US" altLang="ko-KR" sz="2800" kern="1200" dirty="0">
                <a:solidFill>
                  <a:schemeClr val="tx1"/>
                </a:solidFill>
                <a:latin typeface="+mn-lt"/>
                <a:ea typeface="굴림" charset="-127"/>
                <a:cs typeface="굴림" charset="-127"/>
              </a:rPr>
              <a:t>Programming and storage management ease:</a:t>
            </a:r>
            <a:r>
              <a:rPr lang="en-US" altLang="ko-KR" sz="2800" dirty="0">
                <a:latin typeface="Verdana" charset="0"/>
                <a:ea typeface="굴림" charset="-127"/>
                <a:cs typeface="굴림" charset="-127"/>
              </a:rPr>
              <a:t> </a:t>
            </a:r>
            <a:r>
              <a:rPr lang="en-US" altLang="ko-KR" sz="2800" kern="1200" dirty="0">
                <a:solidFill>
                  <a:schemeClr val="tx1"/>
                </a:solidFill>
                <a:latin typeface="+mn-lt"/>
                <a:ea typeface="굴림" charset="-127"/>
                <a:cs typeface="굴림" charset="-127"/>
              </a:rPr>
              <a:t>need for a </a:t>
            </a:r>
            <a:r>
              <a:rPr lang="en-US" altLang="ko-KR" sz="2800" i="1" kern="1200" dirty="0">
                <a:solidFill>
                  <a:schemeClr val="accent1"/>
                </a:solidFill>
                <a:latin typeface="+mn-lt"/>
                <a:ea typeface="굴림" charset="-127"/>
                <a:cs typeface="굴림" charset="-127"/>
              </a:rPr>
              <a:t>base register</a:t>
            </a:r>
            <a:endParaRPr lang="en-US" altLang="ko-KR" sz="2800" kern="1200" dirty="0">
              <a:solidFill>
                <a:schemeClr val="accent1"/>
              </a:solidFill>
              <a:latin typeface="+mn-lt"/>
              <a:ea typeface="굴림" charset="-127"/>
              <a:cs typeface="굴림" charset="-127"/>
            </a:endParaRPr>
          </a:p>
          <a:p>
            <a:pPr algn="l">
              <a:spcBef>
                <a:spcPct val="0"/>
              </a:spcBef>
            </a:pPr>
            <a:endParaRPr lang="en-US" altLang="ko-KR" sz="1600" dirty="0">
              <a:latin typeface="Verdana" charset="0"/>
              <a:ea typeface="굴림" charset="-127"/>
              <a:cs typeface="굴림" charset="-127"/>
            </a:endParaRPr>
          </a:p>
          <a:p>
            <a:pPr algn="l">
              <a:spcBef>
                <a:spcPct val="0"/>
              </a:spcBef>
            </a:pPr>
            <a:r>
              <a:rPr lang="en-US" altLang="ko-KR" sz="3200" kern="1200" dirty="0">
                <a:solidFill>
                  <a:schemeClr val="tx1"/>
                </a:solidFill>
                <a:latin typeface="+mn-lt"/>
                <a:ea typeface="굴림" charset="-127"/>
                <a:cs typeface="굴림" charset="-127"/>
              </a:rPr>
              <a:t>Protection</a:t>
            </a:r>
          </a:p>
          <a:p>
            <a:pPr lvl="1" algn="l">
              <a:spcBef>
                <a:spcPct val="0"/>
              </a:spcBef>
            </a:pPr>
            <a:r>
              <a:rPr lang="en-US" altLang="ko-KR" sz="2800" kern="1200" dirty="0">
                <a:solidFill>
                  <a:schemeClr val="tx1"/>
                </a:solidFill>
                <a:latin typeface="+mn-lt"/>
                <a:ea typeface="굴림" charset="-127"/>
                <a:cs typeface="굴림" charset="-127"/>
              </a:rPr>
              <a:t>Independent programs should not affect each other inadvertently: need for a </a:t>
            </a:r>
            <a:br>
              <a:rPr lang="en-US" altLang="ko-KR" sz="2800" kern="1200" dirty="0">
                <a:solidFill>
                  <a:schemeClr val="tx1"/>
                </a:solidFill>
                <a:latin typeface="+mn-lt"/>
                <a:ea typeface="굴림" charset="-127"/>
                <a:cs typeface="굴림" charset="-127"/>
              </a:rPr>
            </a:br>
            <a:r>
              <a:rPr lang="en-US" altLang="ko-KR" sz="2800" i="1" kern="1200" dirty="0">
                <a:solidFill>
                  <a:srgbClr val="FF0000"/>
                </a:solidFill>
                <a:latin typeface="+mn-lt"/>
                <a:ea typeface="굴림" charset="-127"/>
                <a:cs typeface="굴림" charset="-127"/>
              </a:rPr>
              <a:t>bound register</a:t>
            </a:r>
          </a:p>
          <a:p>
            <a:pPr marL="0" lvl="1" algn="l">
              <a:spcBef>
                <a:spcPct val="0"/>
              </a:spcBef>
            </a:pPr>
            <a:endParaRPr lang="en-US" altLang="ko-KR" sz="2800" i="1" kern="1200" dirty="0">
              <a:solidFill>
                <a:srgbClr val="FF0000"/>
              </a:solidFill>
              <a:latin typeface="+mn-lt"/>
              <a:ea typeface="굴림" charset="-127"/>
              <a:cs typeface="굴림" charset="-127"/>
            </a:endParaRPr>
          </a:p>
          <a:p>
            <a:pPr marL="0" lvl="1" algn="l">
              <a:lnSpc>
                <a:spcPct val="80000"/>
              </a:lnSpc>
              <a:spcBef>
                <a:spcPct val="0"/>
              </a:spcBef>
            </a:pPr>
            <a:r>
              <a:rPr lang="en-US" altLang="ko-KR" sz="2800" kern="1200" dirty="0">
                <a:solidFill>
                  <a:schemeClr val="tx1"/>
                </a:solidFill>
                <a:latin typeface="+mn-lt"/>
                <a:ea typeface="굴림" charset="-127"/>
                <a:cs typeface="굴림" charset="-127"/>
              </a:rPr>
              <a:t>Historically, base + bounds registers were </a:t>
            </a:r>
            <a:br>
              <a:rPr lang="en-US" altLang="ko-KR" sz="2800" kern="1200" dirty="0">
                <a:solidFill>
                  <a:schemeClr val="tx1"/>
                </a:solidFill>
                <a:latin typeface="+mn-lt"/>
                <a:ea typeface="굴림" charset="-127"/>
                <a:cs typeface="굴림" charset="-127"/>
              </a:rPr>
            </a:br>
            <a:r>
              <a:rPr lang="en-US" altLang="ko-KR" sz="2800" kern="1200" dirty="0">
                <a:solidFill>
                  <a:schemeClr val="tx1"/>
                </a:solidFill>
                <a:latin typeface="+mn-lt"/>
                <a:ea typeface="굴림" charset="-127"/>
                <a:cs typeface="굴림" charset="-127"/>
              </a:rPr>
              <a:t>a very early idea in computer architecture</a:t>
            </a:r>
            <a:r>
              <a:rPr lang="en-US" altLang="ko-KR" sz="3200" dirty="0">
                <a:solidFill>
                  <a:srgbClr val="FF0000"/>
                </a:solidFill>
                <a:latin typeface="Verdana" charset="0"/>
                <a:ea typeface="굴림" charset="-127"/>
                <a:cs typeface="굴림" charset="-127"/>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90B9CC-F342-E34A-A311-6830038DD69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49666" name="Rectangle 2"/>
          <p:cNvSpPr>
            <a:spLocks noGrp="1" noRot="1" noChangeAspect="1" noChangeArrowheads="1" noTextEdit="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1649667" name="Rectangle 3"/>
          <p:cNvSpPr>
            <a:spLocks noGrp="1" noChangeArrowheads="1"/>
          </p:cNvSpPr>
          <p:nvPr>
            <p:ph type="body" idx="1"/>
          </p:nvPr>
        </p:nvSpPr>
        <p:spPr bwMode="auto">
          <a:xfrm>
            <a:off x="916783" y="4343704"/>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r>
              <a:rPr lang="en-US" altLang="ko-KR" dirty="0">
                <a:ea typeface="굴림" charset="-127"/>
                <a:cs typeface="굴림" charset="-127"/>
              </a:rPr>
              <a:t>Example: 10K Instructions between I/O – 100K Instructions during I/O. </a:t>
            </a:r>
            <a:r>
              <a:rPr lang="en-US" altLang="ko-KR" sz="1200" kern="1200" dirty="0">
                <a:solidFill>
                  <a:schemeClr val="tx1"/>
                </a:solidFill>
                <a:latin typeface="+mn-lt"/>
                <a:ea typeface="굴림" charset="-127"/>
                <a:cs typeface="굴림" charset="-127"/>
              </a:rPr>
              <a:t>Programming and storage management ease:</a:t>
            </a:r>
            <a:r>
              <a:rPr lang="en-US" altLang="ko-KR" sz="1200" dirty="0">
                <a:latin typeface="Verdana" charset="0"/>
                <a:ea typeface="굴림" charset="-127"/>
                <a:cs typeface="굴림" charset="-127"/>
              </a:rPr>
              <a:t> </a:t>
            </a:r>
            <a:endParaRPr lang="en-US" altLang="ko-KR" dirty="0">
              <a:ea typeface="굴림" charset="-127"/>
              <a:cs typeface="굴림" charset="-127"/>
            </a:endParaRPr>
          </a:p>
          <a:p>
            <a:endParaRPr lang="ko-KR" altLang="en-US" dirty="0">
              <a:ea typeface="굴림" charset="-127"/>
              <a:cs typeface="굴림"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4ACD725-72A8-EE40-A308-1AD18FA6A453}"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592322" name="Rectangle 2"/>
          <p:cNvSpPr>
            <a:spLocks noGrp="1" noRot="1" noChangeAspect="1" noChangeArrowheads="1" noTextEdit="1"/>
          </p:cNvSpPr>
          <p:nvPr>
            <p:ph type="sldImg"/>
          </p:nvPr>
        </p:nvSpPr>
        <p:spPr bwMode="auto">
          <a:xfrm>
            <a:off x="382588" y="684213"/>
            <a:ext cx="6094412" cy="3429000"/>
          </a:xfrm>
          <a:prstGeom prst="rect">
            <a:avLst/>
          </a:prstGeom>
          <a:solidFill>
            <a:srgbClr val="FFFFFF"/>
          </a:solidFill>
          <a:ln>
            <a:solidFill>
              <a:srgbClr val="000000"/>
            </a:solidFill>
            <a:miter lim="800000"/>
            <a:headEnd/>
            <a:tailEnd/>
          </a:ln>
        </p:spPr>
      </p:sp>
      <p:sp>
        <p:nvSpPr>
          <p:cNvPr id="1592323" name="Rectangle 3"/>
          <p:cNvSpPr>
            <a:spLocks noGrp="1" noChangeArrowheads="1"/>
          </p:cNvSpPr>
          <p:nvPr>
            <p:ph type="body" idx="1"/>
          </p:nvPr>
        </p:nvSpPr>
        <p:spPr bwMode="auto">
          <a:xfrm>
            <a:off x="916783" y="4343704"/>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endParaRPr lang="ko-KR" altLang="en-US">
              <a:ea typeface="AppleMyungjo" charset="-127"/>
              <a:cs typeface="AppleMyungjo"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21E9FEFD-174A-4F8B-898E-9DF2614AF197}"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74391509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6CCBA2CA-ED0B-4C36-BC1F-C4FEA93EC9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1132742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4B56961B-E095-4BBA-B66F-8E03679557D5}"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67885333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47B4125A-9FD2-4B63-8E1D-510031F15F86}"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296167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2969FAA0-B454-4973-95BE-3DF5FDE90D19}"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7376802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882A389B-2192-47E6-A5F7-073F20195DD7}"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70483746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D758D09F-E75F-467B-959A-C5783A2228CD}"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4179459141"/>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08F8BB46-380A-4C62-8FE8-52D23E835590}"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59868475"/>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1992C7AA-458F-4B6E-A523-EDAFC56F136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3775474"/>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905B7D4E-84FD-40A8-9ED5-A4F704A2AC7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322072916"/>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E4442EB3-7B2E-4879-8E08-1877211B6C22}"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73822905"/>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6579942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latin typeface="Arial Rounded MT Bold"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aseline="0">
                <a:latin typeface="Helvetica (Body)"/>
              </a:defRPr>
            </a:lvl1pPr>
            <a:lvl2pPr>
              <a:defRPr baseline="0">
                <a:latin typeface="Helvetica (Body)"/>
              </a:defRPr>
            </a:lvl2pPr>
            <a:lvl3pPr>
              <a:defRPr baseline="0">
                <a:latin typeface="Helvetica (Body)"/>
              </a:defRPr>
            </a:lvl3pPr>
            <a:lvl4pPr>
              <a:defRPr baseline="0">
                <a:latin typeface="Helvetica (Body)"/>
              </a:defRPr>
            </a:lvl4pPr>
            <a:lvl5pPr>
              <a:defRPr baseline="0">
                <a:latin typeface="Helvetica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6"/>
          <p:cNvSpPr>
            <a:spLocks noGrp="1" noChangeArrowheads="1"/>
          </p:cNvSpPr>
          <p:nvPr>
            <p:ph type="sldNum" sz="quarter" idx="10"/>
          </p:nvPr>
        </p:nvSpPr>
        <p:spPr>
          <a:xfrm>
            <a:off x="9042400" y="6364288"/>
            <a:ext cx="2540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a:prstGeom prst="rect">
            <a:avLst/>
          </a:prstGeo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865356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59246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8177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406953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69621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7938593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2983596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901345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543970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2088497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a:t>Click to edit Master title style</a:t>
            </a:r>
          </a:p>
        </p:txBody>
      </p:sp>
      <p:sp>
        <p:nvSpPr>
          <p:cNvPr id="3" name="Text Placeholder 2"/>
          <p:cNvSpPr>
            <a:spLocks noGrp="1"/>
          </p:cNvSpPr>
          <p:nvPr>
            <p:ph type="body" sz="half" idx="1"/>
          </p:nvPr>
        </p:nvSpPr>
        <p:spPr>
          <a:xfrm>
            <a:off x="914400" y="1143001"/>
            <a:ext cx="51308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143000"/>
            <a:ext cx="51308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2287589"/>
            <a:ext cx="51308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99942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0871200" cy="422275"/>
          </a:xfrm>
        </p:spPr>
        <p:txBody>
          <a:bodyPr/>
          <a:lstStyle/>
          <a:p>
            <a:r>
              <a:rPr lang="en-US"/>
              <a:t>Click to edit Master title style</a:t>
            </a:r>
          </a:p>
        </p:txBody>
      </p:sp>
      <p:sp>
        <p:nvSpPr>
          <p:cNvPr id="3" name="Chart Placeholder 2"/>
          <p:cNvSpPr>
            <a:spLocks noGrp="1"/>
          </p:cNvSpPr>
          <p:nvPr>
            <p:ph type="chart" idx="1"/>
          </p:nvPr>
        </p:nvSpPr>
        <p:spPr>
          <a:xfrm>
            <a:off x="711200" y="914400"/>
            <a:ext cx="10871200" cy="2393950"/>
          </a:xfrm>
        </p:spPr>
        <p:txBody>
          <a:bodyPr/>
          <a:lstStyle/>
          <a:p>
            <a:pPr lvl="0"/>
            <a:endParaRPr lang="en-US" noProof="0" dirty="0"/>
          </a:p>
        </p:txBody>
      </p:sp>
    </p:spTree>
    <p:extLst>
      <p:ext uri="{BB962C8B-B14F-4D97-AF65-F5344CB8AC3E}">
        <p14:creationId xmlns:p14="http://schemas.microsoft.com/office/powerpoint/2010/main" val="276657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r>
              <a:rPr lang="en-US"/>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02036335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1611249"/>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76782519"/>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7753214"/>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943123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1363248"/>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91014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0665942"/>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61345"/>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23442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192017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able Placeholder 2"/>
          <p:cNvSpPr>
            <a:spLocks noGrp="1"/>
          </p:cNvSpPr>
          <p:nvPr>
            <p:ph type="tbl" idx="1"/>
          </p:nvPr>
        </p:nvSpPr>
        <p:spPr>
          <a:xfrm>
            <a:off x="812800" y="914400"/>
            <a:ext cx="10566400" cy="5105400"/>
          </a:xfrm>
        </p:spPr>
        <p:txBody>
          <a:bodyPr/>
          <a:lstStyle/>
          <a:p>
            <a:endParaRPr lang="en-US"/>
          </a:p>
        </p:txBody>
      </p:sp>
    </p:spTree>
    <p:extLst>
      <p:ext uri="{BB962C8B-B14F-4D97-AF65-F5344CB8AC3E}">
        <p14:creationId xmlns:p14="http://schemas.microsoft.com/office/powerpoint/2010/main" val="2954464573"/>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04937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latin typeface="Arial Rounded MT Bold"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aseline="0">
                <a:latin typeface="Helvetica (Body)"/>
              </a:defRPr>
            </a:lvl1pPr>
            <a:lvl2pPr>
              <a:defRPr baseline="0">
                <a:latin typeface="Helvetica (Body)"/>
              </a:defRPr>
            </a:lvl2pPr>
            <a:lvl3pPr>
              <a:defRPr baseline="0">
                <a:latin typeface="Helvetica (Body)"/>
              </a:defRPr>
            </a:lvl3pPr>
            <a:lvl4pPr>
              <a:defRPr baseline="0">
                <a:latin typeface="Helvetica (Body)"/>
              </a:defRPr>
            </a:lvl4pPr>
            <a:lvl5pPr>
              <a:defRPr baseline="0">
                <a:latin typeface="Helvetica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6"/>
          <p:cNvSpPr>
            <a:spLocks noGrp="1" noChangeArrowheads="1"/>
          </p:cNvSpPr>
          <p:nvPr>
            <p:ph type="sldNum" sz="quarter" idx="10"/>
          </p:nvPr>
        </p:nvSpPr>
        <p:spPr>
          <a:xfrm>
            <a:off x="9042400" y="6364288"/>
            <a:ext cx="2540000" cy="457200"/>
          </a:xfrm>
        </p:spPr>
        <p:txBody>
          <a:bodyPr/>
          <a:lstStyle>
            <a:lvl1pPr>
              <a:defRPr/>
            </a:lvl1pPr>
          </a:lstStyle>
          <a:p>
            <a:pPr>
              <a:defRPr/>
            </a:pPr>
            <a:fld id="{79ACD604-DE96-4BF4-B014-6BD05026CF1E}" type="slidenum">
              <a:rPr lang="en-US" altLang="zh-CN">
                <a:solidFill>
                  <a:prstClr val="black">
                    <a:tint val="75000"/>
                  </a:prstClr>
                </a:solidFill>
              </a:rPr>
              <a:pPr>
                <a:defRPr/>
              </a:pPr>
              <a:t>‹#›</a:t>
            </a:fld>
            <a:endParaRPr lang="en-US" altLang="zh-CN">
              <a:solidFill>
                <a:prstClr val="black">
                  <a:tint val="75000"/>
                </a:prstClr>
              </a:solidFill>
            </a:endParaRPr>
          </a:p>
        </p:txBody>
      </p:sp>
      <p:sp>
        <p:nvSpPr>
          <p:cNvPr id="9" name="Rectangle 4"/>
          <p:cNvSpPr>
            <a:spLocks noGrp="1" noChangeArrowheads="1"/>
          </p:cNvSpPr>
          <p:nvPr>
            <p:ph type="dt" sz="half" idx="11"/>
          </p:nvPr>
        </p:nvSpPr>
        <p:spPr>
          <a:xfrm>
            <a:off x="609600" y="6248400"/>
            <a:ext cx="5852584" cy="457200"/>
          </a:xfrm>
          <a:prstGeom prst="rect">
            <a:avLst/>
          </a:prstGeom>
        </p:spPr>
        <p:txBody>
          <a:bodyPr/>
          <a:lstStyle>
            <a:lvl1pPr>
              <a:defRPr/>
            </a:lvl1pPr>
          </a:lstStyle>
          <a:p>
            <a:pPr>
              <a:defRPr/>
            </a:pPr>
            <a:r>
              <a:rPr lang="en-US" dirty="0">
                <a:solidFill>
                  <a:prstClr val="black"/>
                </a:solidFill>
              </a:rPr>
              <a:t> © </a:t>
            </a:r>
            <a:r>
              <a:rPr lang="en-US" dirty="0" err="1">
                <a:solidFill>
                  <a:prstClr val="black"/>
                </a:solidFill>
              </a:rPr>
              <a:t>Zonghua</a:t>
            </a:r>
            <a:r>
              <a:rPr lang="en-US" dirty="0">
                <a:solidFill>
                  <a:prstClr val="black"/>
                </a:solidFill>
              </a:rPr>
              <a:t> </a:t>
            </a:r>
            <a:r>
              <a:rPr lang="en-US" dirty="0" err="1">
                <a:solidFill>
                  <a:prstClr val="black"/>
                </a:solidFill>
              </a:rPr>
              <a:t>Gu</a:t>
            </a:r>
            <a:r>
              <a:rPr lang="en-US" dirty="0">
                <a:solidFill>
                  <a:prstClr val="black"/>
                </a:solidFill>
              </a:rPr>
              <a:t>, CMPT 300, Fall 2011 </a:t>
            </a:r>
          </a:p>
        </p:txBody>
      </p:sp>
    </p:spTree>
    <p:extLst>
      <p:ext uri="{BB962C8B-B14F-4D97-AF65-F5344CB8AC3E}">
        <p14:creationId xmlns:p14="http://schemas.microsoft.com/office/powerpoint/2010/main" val="157330117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1584404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54212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341452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78541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590789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891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23627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710686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71102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691083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a:t>Click to edit Master title style</a:t>
            </a:r>
          </a:p>
        </p:txBody>
      </p:sp>
      <p:sp>
        <p:nvSpPr>
          <p:cNvPr id="3" name="Text Placeholder 2"/>
          <p:cNvSpPr>
            <a:spLocks noGrp="1"/>
          </p:cNvSpPr>
          <p:nvPr>
            <p:ph type="body" sz="half" idx="1"/>
          </p:nvPr>
        </p:nvSpPr>
        <p:spPr>
          <a:xfrm>
            <a:off x="914400" y="1143001"/>
            <a:ext cx="51308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143000"/>
            <a:ext cx="51308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2287589"/>
            <a:ext cx="51308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04840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0871200" cy="422275"/>
          </a:xfrm>
        </p:spPr>
        <p:txBody>
          <a:bodyPr/>
          <a:lstStyle/>
          <a:p>
            <a:r>
              <a:rPr lang="en-US"/>
              <a:t>Click to edit Master title style</a:t>
            </a:r>
          </a:p>
        </p:txBody>
      </p:sp>
      <p:sp>
        <p:nvSpPr>
          <p:cNvPr id="3" name="Chart Placeholder 2"/>
          <p:cNvSpPr>
            <a:spLocks noGrp="1"/>
          </p:cNvSpPr>
          <p:nvPr>
            <p:ph type="chart" idx="1"/>
          </p:nvPr>
        </p:nvSpPr>
        <p:spPr>
          <a:xfrm>
            <a:off x="711200" y="914400"/>
            <a:ext cx="10871200" cy="2393950"/>
          </a:xfrm>
        </p:spPr>
        <p:txBody>
          <a:bodyPr/>
          <a:lstStyle/>
          <a:p>
            <a:pPr lvl="0"/>
            <a:endParaRPr lang="en-US" noProof="0" dirty="0"/>
          </a:p>
        </p:txBody>
      </p:sp>
    </p:spTree>
    <p:extLst>
      <p:ext uri="{BB962C8B-B14F-4D97-AF65-F5344CB8AC3E}">
        <p14:creationId xmlns:p14="http://schemas.microsoft.com/office/powerpoint/2010/main" val="366125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theme" Target="../theme/theme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AD428725-2CBC-46CF-AAF3-BDF9260ED5C7}" type="slidenum">
              <a:rPr lang="en-US" altLang="zh-CN" smtClean="0">
                <a:solidFill>
                  <a:srgbClr val="000000"/>
                </a:solidFill>
              </a:rPr>
              <a:pPr>
                <a:defRPr/>
              </a:pPr>
              <a:t>‹#›</a:t>
            </a:fld>
            <a:endParaRPr lang="en-US" altLang="zh-CN">
              <a:solidFill>
                <a:srgbClr val="000000"/>
              </a:solidFill>
            </a:endParaRPr>
          </a:p>
        </p:txBody>
      </p:sp>
      <p:sp>
        <p:nvSpPr>
          <p:cNvPr id="105480" name="Line 8"/>
          <p:cNvSpPr>
            <a:spLocks noChangeShapeType="1"/>
          </p:cNvSpPr>
          <p:nvPr/>
        </p:nvSpPr>
        <p:spPr bwMode="auto">
          <a:xfrm flipH="1">
            <a:off x="609600" y="1752600"/>
            <a:ext cx="11074400" cy="0"/>
          </a:xfrm>
          <a:prstGeom prst="line">
            <a:avLst/>
          </a:prstGeom>
          <a:noFill/>
          <a:ln w="38100">
            <a:solidFill>
              <a:schemeClr val="tx1"/>
            </a:solidFill>
            <a:round/>
            <a:headEnd/>
            <a:tailEnd/>
          </a:ln>
          <a:effectLst/>
        </p:spPr>
        <p:txBody>
          <a:bodyPr/>
          <a:lstStyle/>
          <a:p>
            <a:pPr algn="ctr" defTabSz="914400" eaLnBrk="0" fontAlgn="base" hangingPunct="0">
              <a:spcBef>
                <a:spcPct val="0"/>
              </a:spcBef>
              <a:spcAft>
                <a:spcPct val="0"/>
              </a:spcAft>
              <a:defRPr/>
            </a:pPr>
            <a:endParaRPr lang="en-CA" dirty="0">
              <a:solidFill>
                <a:srgbClr val="000000"/>
              </a:solidFill>
              <a:latin typeface="Times New Roman" pitchFamily="18" charset="0"/>
            </a:endParaRPr>
          </a:p>
        </p:txBody>
      </p:sp>
      <p:sp>
        <p:nvSpPr>
          <p:cNvPr id="12" name="Rectangle 4"/>
          <p:cNvSpPr>
            <a:spLocks noGrp="1" noChangeArrowheads="1"/>
          </p:cNvSpPr>
          <p:nvPr userDrawn="1">
            <p:ph type="dt" sz="half" idx="2"/>
          </p:nvPr>
        </p:nvSpPr>
        <p:spPr>
          <a:xfrm>
            <a:off x="609600" y="6364288"/>
            <a:ext cx="5852584" cy="457200"/>
          </a:xfrm>
          <a:prstGeom prst="rect">
            <a:avLst/>
          </a:prstGeom>
          <a:ln/>
        </p:spPr>
        <p:txBody>
          <a:bodyPr/>
          <a:lstStyle>
            <a:lvl1pPr>
              <a:defRPr/>
            </a:lvl1pPr>
          </a:lstStyle>
          <a:p>
            <a:pPr algn="ctr">
              <a:defRPr/>
            </a:pPr>
            <a:r>
              <a:rPr lang="en-US">
                <a:solidFill>
                  <a:srgbClr val="000000"/>
                </a:solidFill>
                <a:latin typeface="Times New Roman" pitchFamily="18" charset="0"/>
              </a:rPr>
              <a:t> © Zonghua Gu, CMPT 300, Fall 2011 </a:t>
            </a:r>
          </a:p>
        </p:txBody>
      </p:sp>
    </p:spTree>
    <p:extLst>
      <p:ext uri="{BB962C8B-B14F-4D97-AF65-F5344CB8AC3E}">
        <p14:creationId xmlns:p14="http://schemas.microsoft.com/office/powerpoint/2010/main" val="371682754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60234374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4" r:id="rId8"/>
    <p:sldLayoutId id="2147483775" r:id="rId9"/>
    <p:sldLayoutId id="2147483776" r:id="rId10"/>
    <p:sldLayoutId id="2147483777" r:id="rId11"/>
    <p:sldLayoutId id="2147483778" r:id="rId12"/>
    <p:sldLayoutId id="2147483779" r:id="rId13"/>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w="12700">
            <a:noFill/>
            <a:miter lim="800000"/>
            <a:headEnd/>
            <a:tailEnd/>
          </a:ln>
          <a:effectLst/>
        </p:spPr>
        <p:txBody>
          <a:bodyPr vert="horz" wrap="square" lIns="90478" tIns="44445" rIns="90478" bIns="44445" numCol="1" anchor="ctr"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w="12700">
            <a:noFill/>
            <a:miter lim="800000"/>
            <a:headEnd/>
            <a:tailEnd/>
          </a:ln>
          <a:effectLst/>
        </p:spPr>
        <p:txBody>
          <a:bodyPr vert="horz" wrap="square" lIns="90478" tIns="44445" rIns="90478" bIns="44445"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p:spPr>
        <p:txBody>
          <a:bodyPr/>
          <a:lstStyle/>
          <a:p>
            <a:pPr algn="ctr" defTabSz="914400" eaLnBrk="0" fontAlgn="base" hangingPunct="0">
              <a:lnSpc>
                <a:spcPct val="80000"/>
              </a:lnSpc>
              <a:spcBef>
                <a:spcPct val="20000"/>
              </a:spcBef>
              <a:spcAft>
                <a:spcPct val="0"/>
              </a:spcAft>
              <a:buSzPct val="100000"/>
            </a:pPr>
            <a:endParaRPr lang="en-US" sz="2000" b="1">
              <a:solidFill>
                <a:srgbClr val="000000"/>
              </a:solidFill>
            </a:endParaRPr>
          </a:p>
        </p:txBody>
      </p:sp>
    </p:spTree>
    <p:extLst>
      <p:ext uri="{BB962C8B-B14F-4D97-AF65-F5344CB8AC3E}">
        <p14:creationId xmlns:p14="http://schemas.microsoft.com/office/powerpoint/2010/main" val="360879428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73701501"/>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s.uttyler.edu/Faculty/Rainwater/COSC3355/Animations/segmentation.htm" TargetMode="Externa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3" Type="http://schemas.openxmlformats.org/officeDocument/2006/relationships/hyperlink" Target="http://cs.uttyler.edu/Faculty/Rainwater/COSC3355/Animations/paginghardware.htm" TargetMode="External"/><Relationship Id="rId2" Type="http://schemas.openxmlformats.org/officeDocument/2006/relationships/notesSlide" Target="../notesSlides/notesSlide19.xml"/><Relationship Id="rId1" Type="http://schemas.openxmlformats.org/officeDocument/2006/relationships/slideLayout" Target="../slideLayouts/slideLayout39.xml"/><Relationship Id="rId4" Type="http://schemas.openxmlformats.org/officeDocument/2006/relationships/hyperlink" Target="http://cs.uttyler.edu/Faculty/Rainwater/COSC3355/Animations/pagingexample.htm"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3" Type="http://schemas.openxmlformats.org/officeDocument/2006/relationships/hyperlink" Target="http://cs.uttyler.edu/Faculty/Rainwater/COSC3355/Animations/pagingtlb.htm" TargetMode="External"/><Relationship Id="rId2" Type="http://schemas.openxmlformats.org/officeDocument/2006/relationships/notesSlide" Target="../notesSlides/notesSlide31.xml"/><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9.xml"/></Relationships>
</file>

<file path=ppt/slides/_rels/slide8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1.xml"/><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3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a:t>Virtual Memory</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a:xfrm>
            <a:off x="1981200" y="1481663"/>
            <a:ext cx="8229600" cy="1240990"/>
          </a:xfrm>
        </p:spPr>
        <p:txBody>
          <a:bodyPr>
            <a:normAutofit fontScale="92500"/>
          </a:bodyPr>
          <a:lstStyle/>
          <a:p>
            <a:r>
              <a:rPr lang="en-US" dirty="0"/>
              <a:t>Limited physical memory, one or more programs each with their own address space.</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10</a:t>
            </a:fld>
            <a:endParaRPr lang="en-US" b="0" dirty="0">
              <a:solidFill>
                <a:prstClr val="black">
                  <a:tint val="75000"/>
                </a:prstClr>
              </a:solidFill>
              <a:latin typeface="Calibri"/>
              <a:ea typeface="+mn-ea"/>
              <a:cs typeface="+mn-cs"/>
            </a:endParaRPr>
          </a:p>
        </p:txBody>
      </p:sp>
      <p:grpSp>
        <p:nvGrpSpPr>
          <p:cNvPr id="39" name="Group 22"/>
          <p:cNvGrpSpPr/>
          <p:nvPr/>
        </p:nvGrpSpPr>
        <p:grpSpPr>
          <a:xfrm>
            <a:off x="1524001" y="2705280"/>
            <a:ext cx="2887133" cy="3269039"/>
            <a:chOff x="4038862" y="1580334"/>
            <a:chExt cx="4011217" cy="4591361"/>
          </a:xfrm>
        </p:grpSpPr>
        <p:sp>
          <p:nvSpPr>
            <p:cNvPr id="40"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41"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42"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43"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44"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45"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46" name="Text Box 10"/>
            <p:cNvSpPr txBox="1">
              <a:spLocks noChangeArrowheads="1"/>
            </p:cNvSpPr>
            <p:nvPr/>
          </p:nvSpPr>
          <p:spPr bwMode="auto">
            <a:xfrm>
              <a:off x="6354629" y="5488102"/>
              <a:ext cx="990599" cy="518726"/>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b="0" dirty="0">
                  <a:solidFill>
                    <a:prstClr val="black"/>
                  </a:solidFill>
                  <a:latin typeface="Calibri"/>
                  <a:ea typeface="+mn-ea"/>
                  <a:cs typeface="+mn-cs"/>
                </a:rPr>
                <a:t>code</a:t>
              </a:r>
            </a:p>
          </p:txBody>
        </p:sp>
        <p:sp>
          <p:nvSpPr>
            <p:cNvPr id="47" name="Text Box 11"/>
            <p:cNvSpPr txBox="1">
              <a:spLocks noChangeArrowheads="1"/>
            </p:cNvSpPr>
            <p:nvPr/>
          </p:nvSpPr>
          <p:spPr bwMode="auto">
            <a:xfrm>
              <a:off x="5900603" y="4756226"/>
              <a:ext cx="1898651" cy="475499"/>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600" b="0" dirty="0">
                  <a:solidFill>
                    <a:prstClr val="black"/>
                  </a:solidFill>
                  <a:latin typeface="Calibri"/>
                  <a:ea typeface="+mn-ea"/>
                  <a:cs typeface="+mn-cs"/>
                </a:rPr>
                <a:t>static data</a:t>
              </a:r>
            </a:p>
          </p:txBody>
        </p:sp>
        <p:sp>
          <p:nvSpPr>
            <p:cNvPr id="48" name="Text Box 12"/>
            <p:cNvSpPr txBox="1">
              <a:spLocks noChangeArrowheads="1"/>
            </p:cNvSpPr>
            <p:nvPr/>
          </p:nvSpPr>
          <p:spPr bwMode="auto">
            <a:xfrm>
              <a:off x="6341929" y="4047388"/>
              <a:ext cx="1015998" cy="475499"/>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600" b="0" dirty="0">
                  <a:solidFill>
                    <a:prstClr val="black"/>
                  </a:solidFill>
                  <a:latin typeface="Calibri"/>
                  <a:ea typeface="+mn-ea"/>
                  <a:cs typeface="+mn-cs"/>
                </a:rPr>
                <a:t>heap</a:t>
              </a:r>
            </a:p>
          </p:txBody>
        </p:sp>
        <p:sp>
          <p:nvSpPr>
            <p:cNvPr id="49" name="Text Box 13"/>
            <p:cNvSpPr txBox="1">
              <a:spLocks noChangeArrowheads="1"/>
            </p:cNvSpPr>
            <p:nvPr/>
          </p:nvSpPr>
          <p:spPr bwMode="auto">
            <a:xfrm>
              <a:off x="6335579" y="1580334"/>
              <a:ext cx="1028700" cy="518726"/>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b="0" dirty="0">
                  <a:solidFill>
                    <a:prstClr val="black"/>
                  </a:solidFill>
                  <a:latin typeface="Calibri"/>
                  <a:ea typeface="+mn-ea"/>
                  <a:cs typeface="+mn-cs"/>
                </a:rPr>
                <a:t>stack</a:t>
              </a:r>
            </a:p>
          </p:txBody>
        </p:sp>
        <p:sp>
          <p:nvSpPr>
            <p:cNvPr id="50"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51"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52" name="Text Box 17"/>
            <p:cNvSpPr txBox="1">
              <a:spLocks noChangeArrowheads="1"/>
            </p:cNvSpPr>
            <p:nvPr/>
          </p:nvSpPr>
          <p:spPr bwMode="auto">
            <a:xfrm>
              <a:off x="4038862" y="1665404"/>
              <a:ext cx="1889154" cy="432272"/>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53" name="Text Box 18"/>
            <p:cNvSpPr txBox="1">
              <a:spLocks noChangeArrowheads="1"/>
            </p:cNvSpPr>
            <p:nvPr/>
          </p:nvSpPr>
          <p:spPr bwMode="auto">
            <a:xfrm>
              <a:off x="4753117" y="5739423"/>
              <a:ext cx="1435333" cy="432272"/>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4" name="TextBox 53"/>
          <p:cNvSpPr txBox="1"/>
          <p:nvPr/>
        </p:nvSpPr>
        <p:spPr>
          <a:xfrm>
            <a:off x="2876423" y="6059485"/>
            <a:ext cx="1413781"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Application 1</a:t>
            </a:r>
          </a:p>
        </p:txBody>
      </p:sp>
      <p:grpSp>
        <p:nvGrpSpPr>
          <p:cNvPr id="55" name="Group 22"/>
          <p:cNvGrpSpPr/>
          <p:nvPr/>
        </p:nvGrpSpPr>
        <p:grpSpPr>
          <a:xfrm>
            <a:off x="4459534" y="2718058"/>
            <a:ext cx="2762534" cy="3249713"/>
            <a:chOff x="3963718" y="1580334"/>
            <a:chExt cx="4086361" cy="4594201"/>
          </a:xfrm>
        </p:grpSpPr>
        <p:sp>
          <p:nvSpPr>
            <p:cNvPr id="56"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57"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58" name="Rectangle 6"/>
            <p:cNvSpPr>
              <a:spLocks noChangeArrowheads="1"/>
            </p:cNvSpPr>
            <p:nvPr/>
          </p:nvSpPr>
          <p:spPr bwMode="auto">
            <a:xfrm>
              <a:off x="5611679" y="5314134"/>
              <a:ext cx="2438400" cy="838200"/>
            </a:xfrm>
            <a:prstGeom prst="rect">
              <a:avLst/>
            </a:prstGeom>
            <a:noFill/>
            <a:ln w="127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59"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60"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61"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62" name="Text Box 10"/>
            <p:cNvSpPr txBox="1">
              <a:spLocks noChangeArrowheads="1"/>
            </p:cNvSpPr>
            <p:nvPr/>
          </p:nvSpPr>
          <p:spPr bwMode="auto">
            <a:xfrm>
              <a:off x="6354629" y="5488102"/>
              <a:ext cx="990599" cy="52213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b="0" dirty="0">
                  <a:solidFill>
                    <a:prstClr val="black"/>
                  </a:solidFill>
                  <a:latin typeface="Calibri"/>
                  <a:ea typeface="+mn-ea"/>
                  <a:cs typeface="+mn-cs"/>
                </a:rPr>
                <a:t>code</a:t>
              </a:r>
            </a:p>
          </p:txBody>
        </p:sp>
        <p:sp>
          <p:nvSpPr>
            <p:cNvPr id="63" name="Text Box 11"/>
            <p:cNvSpPr txBox="1">
              <a:spLocks noChangeArrowheads="1"/>
            </p:cNvSpPr>
            <p:nvPr/>
          </p:nvSpPr>
          <p:spPr bwMode="auto">
            <a:xfrm>
              <a:off x="5900604" y="4756227"/>
              <a:ext cx="1898650" cy="478622"/>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600" b="0" dirty="0">
                  <a:solidFill>
                    <a:prstClr val="black"/>
                  </a:solidFill>
                  <a:latin typeface="Calibri"/>
                  <a:ea typeface="+mn-ea"/>
                  <a:cs typeface="+mn-cs"/>
                </a:rPr>
                <a:t>static data</a:t>
              </a:r>
            </a:p>
          </p:txBody>
        </p:sp>
        <p:sp>
          <p:nvSpPr>
            <p:cNvPr id="64" name="Text Box 12"/>
            <p:cNvSpPr txBox="1">
              <a:spLocks noChangeArrowheads="1"/>
            </p:cNvSpPr>
            <p:nvPr/>
          </p:nvSpPr>
          <p:spPr bwMode="auto">
            <a:xfrm>
              <a:off x="6341929" y="4047388"/>
              <a:ext cx="1016000" cy="478622"/>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600" b="0" dirty="0">
                  <a:solidFill>
                    <a:prstClr val="black"/>
                  </a:solidFill>
                  <a:latin typeface="Calibri"/>
                  <a:ea typeface="+mn-ea"/>
                  <a:cs typeface="+mn-cs"/>
                </a:rPr>
                <a:t>heap</a:t>
              </a:r>
            </a:p>
          </p:txBody>
        </p:sp>
        <p:sp>
          <p:nvSpPr>
            <p:cNvPr id="65" name="Text Box 13"/>
            <p:cNvSpPr txBox="1">
              <a:spLocks noChangeArrowheads="1"/>
            </p:cNvSpPr>
            <p:nvPr/>
          </p:nvSpPr>
          <p:spPr bwMode="auto">
            <a:xfrm>
              <a:off x="6335578" y="1580334"/>
              <a:ext cx="1028700" cy="52213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b="0" dirty="0">
                  <a:solidFill>
                    <a:prstClr val="black"/>
                  </a:solidFill>
                  <a:latin typeface="Calibri"/>
                  <a:ea typeface="+mn-ea"/>
                  <a:cs typeface="+mn-cs"/>
                </a:rPr>
                <a:t>stack</a:t>
              </a:r>
            </a:p>
          </p:txBody>
        </p:sp>
        <p:sp>
          <p:nvSpPr>
            <p:cNvPr id="66"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67"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68" name="Text Box 17"/>
            <p:cNvSpPr txBox="1">
              <a:spLocks noChangeArrowheads="1"/>
            </p:cNvSpPr>
            <p:nvPr/>
          </p:nvSpPr>
          <p:spPr bwMode="auto">
            <a:xfrm>
              <a:off x="3963718" y="1665405"/>
              <a:ext cx="1889154" cy="435112"/>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9" name="Text Box 18"/>
            <p:cNvSpPr txBox="1">
              <a:spLocks noChangeArrowheads="1"/>
            </p:cNvSpPr>
            <p:nvPr/>
          </p:nvSpPr>
          <p:spPr bwMode="auto">
            <a:xfrm>
              <a:off x="4753118" y="5739423"/>
              <a:ext cx="1435333" cy="435112"/>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70" name="TextBox 69"/>
          <p:cNvSpPr txBox="1"/>
          <p:nvPr/>
        </p:nvSpPr>
        <p:spPr>
          <a:xfrm>
            <a:off x="5687567" y="6067952"/>
            <a:ext cx="1413781"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Application 2</a:t>
            </a:r>
          </a:p>
        </p:txBody>
      </p:sp>
      <p:sp>
        <p:nvSpPr>
          <p:cNvPr id="71" name="Rectangle 70"/>
          <p:cNvSpPr/>
          <p:nvPr/>
        </p:nvSpPr>
        <p:spPr>
          <a:xfrm>
            <a:off x="8779934" y="3429002"/>
            <a:ext cx="1464732" cy="1777999"/>
          </a:xfrm>
          <a:prstGeom prst="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TextBox 71"/>
          <p:cNvSpPr txBox="1"/>
          <p:nvPr/>
        </p:nvSpPr>
        <p:spPr>
          <a:xfrm>
            <a:off x="9050869" y="5350934"/>
            <a:ext cx="1015998"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a:xfrm>
            <a:off x="1828800" y="447368"/>
            <a:ext cx="8458200" cy="533400"/>
          </a:xfrm>
        </p:spPr>
        <p:txBody>
          <a:bodyPr>
            <a:normAutofit fontScale="90000"/>
          </a:bodyPr>
          <a:lstStyle/>
          <a:p>
            <a:r>
              <a:rPr lang="en-US" dirty="0"/>
              <a:t>Multiprogramming (Version with Protection)</a:t>
            </a:r>
          </a:p>
        </p:txBody>
      </p:sp>
      <p:sp>
        <p:nvSpPr>
          <p:cNvPr id="647171" name="Rectangle 3"/>
          <p:cNvSpPr>
            <a:spLocks noGrp="1" noChangeArrowheads="1"/>
          </p:cNvSpPr>
          <p:nvPr>
            <p:ph type="body" idx="1"/>
          </p:nvPr>
        </p:nvSpPr>
        <p:spPr>
          <a:xfrm>
            <a:off x="1828800" y="1553497"/>
            <a:ext cx="8686800" cy="5228302"/>
          </a:xfrm>
        </p:spPr>
        <p:txBody>
          <a:bodyPr>
            <a:normAutofit fontScale="92500" lnSpcReduction="20000"/>
          </a:bodyPr>
          <a:lstStyle/>
          <a:p>
            <a:pPr>
              <a:lnSpc>
                <a:spcPct val="80000"/>
              </a:lnSpc>
              <a:spcBef>
                <a:spcPct val="25000"/>
              </a:spcBef>
            </a:pPr>
            <a:r>
              <a:rPr lang="en-US" dirty="0"/>
              <a:t>Can we protect programs from each other without translation?</a:t>
            </a:r>
          </a:p>
          <a:p>
            <a:pPr lvl="1">
              <a:lnSpc>
                <a:spcPct val="80000"/>
              </a:lnSpc>
              <a:spcBef>
                <a:spcPct val="25000"/>
              </a:spcBef>
            </a:pPr>
            <a:endParaRPr lang="en-US" dirty="0"/>
          </a:p>
          <a:p>
            <a:pPr lvl="1">
              <a:lnSpc>
                <a:spcPct val="80000"/>
              </a:lnSpc>
              <a:spcBef>
                <a:spcPct val="25000"/>
              </a:spcBef>
            </a:pPr>
            <a:endParaRPr lang="en-US" dirty="0"/>
          </a:p>
          <a:p>
            <a:pPr lvl="1">
              <a:lnSpc>
                <a:spcPct val="80000"/>
              </a:lnSpc>
              <a:spcBef>
                <a:spcPct val="25000"/>
              </a:spcBef>
            </a:pPr>
            <a:endParaRPr lang="en-US" dirty="0"/>
          </a:p>
          <a:p>
            <a:pPr lvl="1">
              <a:lnSpc>
                <a:spcPct val="80000"/>
              </a:lnSpc>
              <a:spcBef>
                <a:spcPct val="25000"/>
              </a:spcBef>
            </a:pPr>
            <a:endParaRPr lang="en-US" dirty="0"/>
          </a:p>
          <a:p>
            <a:pPr lvl="1">
              <a:lnSpc>
                <a:spcPct val="80000"/>
              </a:lnSpc>
              <a:spcBef>
                <a:spcPct val="25000"/>
              </a:spcBef>
            </a:pPr>
            <a:endParaRPr lang="en-US" dirty="0"/>
          </a:p>
          <a:p>
            <a:pPr lvl="1">
              <a:lnSpc>
                <a:spcPct val="80000"/>
              </a:lnSpc>
              <a:spcBef>
                <a:spcPct val="25000"/>
              </a:spcBef>
            </a:pPr>
            <a:endParaRPr lang="en-US" dirty="0"/>
          </a:p>
          <a:p>
            <a:pPr lvl="1">
              <a:lnSpc>
                <a:spcPct val="80000"/>
              </a:lnSpc>
              <a:spcBef>
                <a:spcPct val="25000"/>
              </a:spcBef>
            </a:pPr>
            <a:endParaRPr lang="en-US" dirty="0"/>
          </a:p>
          <a:p>
            <a:pPr lvl="1">
              <a:lnSpc>
                <a:spcPct val="80000"/>
              </a:lnSpc>
              <a:spcBef>
                <a:spcPct val="25000"/>
              </a:spcBef>
            </a:pPr>
            <a:endParaRPr lang="en-US" dirty="0"/>
          </a:p>
          <a:p>
            <a:pPr lvl="1">
              <a:lnSpc>
                <a:spcPct val="80000"/>
              </a:lnSpc>
              <a:spcBef>
                <a:spcPct val="25000"/>
              </a:spcBef>
            </a:pPr>
            <a:endParaRPr lang="en-US" dirty="0"/>
          </a:p>
          <a:p>
            <a:pPr lvl="1">
              <a:lnSpc>
                <a:spcPct val="80000"/>
              </a:lnSpc>
              <a:spcBef>
                <a:spcPct val="25000"/>
              </a:spcBef>
            </a:pPr>
            <a:r>
              <a:rPr lang="en-US" dirty="0"/>
              <a:t>Yes: use two special registers </a:t>
            </a:r>
            <a:r>
              <a:rPr lang="en-US" i="1" dirty="0"/>
              <a:t>base</a:t>
            </a:r>
            <a:r>
              <a:rPr lang="en-US" dirty="0"/>
              <a:t> and </a:t>
            </a:r>
            <a:r>
              <a:rPr lang="en-US" i="1" dirty="0"/>
              <a:t>bound </a:t>
            </a:r>
            <a:r>
              <a:rPr lang="en-US" dirty="0"/>
              <a:t>to prevent user from straying outside designated area</a:t>
            </a:r>
          </a:p>
          <a:p>
            <a:pPr lvl="2">
              <a:lnSpc>
                <a:spcPct val="80000"/>
              </a:lnSpc>
              <a:spcBef>
                <a:spcPct val="25000"/>
              </a:spcBef>
            </a:pPr>
            <a:r>
              <a:rPr lang="en-US" dirty="0"/>
              <a:t>If user tries to access an illegal address, cause an error</a:t>
            </a:r>
          </a:p>
          <a:p>
            <a:pPr lvl="1">
              <a:lnSpc>
                <a:spcPct val="80000"/>
              </a:lnSpc>
              <a:spcBef>
                <a:spcPct val="25000"/>
              </a:spcBef>
            </a:pPr>
            <a:r>
              <a:rPr lang="en-US" dirty="0"/>
              <a:t>During switch, kernel loads new base/bound from TCB</a:t>
            </a:r>
          </a:p>
          <a:p>
            <a:pPr lvl="2">
              <a:lnSpc>
                <a:spcPct val="80000"/>
              </a:lnSpc>
              <a:spcBef>
                <a:spcPct val="25000"/>
              </a:spcBef>
            </a:pPr>
            <a:r>
              <a:rPr lang="en-US" dirty="0"/>
              <a:t>User not allowed to change base/bound registers</a:t>
            </a:r>
          </a:p>
          <a:p>
            <a:pPr>
              <a:lnSpc>
                <a:spcPct val="80000"/>
              </a:lnSpc>
              <a:spcBef>
                <a:spcPct val="25000"/>
              </a:spcBef>
            </a:pPr>
            <a:endParaRPr lang="en-US" dirty="0"/>
          </a:p>
        </p:txBody>
      </p:sp>
      <p:grpSp>
        <p:nvGrpSpPr>
          <p:cNvPr id="2" name="Group 20"/>
          <p:cNvGrpSpPr>
            <a:grpSpLocks/>
          </p:cNvGrpSpPr>
          <p:nvPr/>
        </p:nvGrpSpPr>
        <p:grpSpPr bwMode="auto">
          <a:xfrm>
            <a:off x="2908300" y="2333627"/>
            <a:ext cx="6464300" cy="2728913"/>
            <a:chOff x="768" y="2160"/>
            <a:chExt cx="4072" cy="1719"/>
          </a:xfrm>
        </p:grpSpPr>
        <p:grpSp>
          <p:nvGrpSpPr>
            <p:cNvPr id="3" name="Group 6"/>
            <p:cNvGrpSpPr>
              <a:grpSpLocks/>
            </p:cNvGrpSpPr>
            <p:nvPr/>
          </p:nvGrpSpPr>
          <p:grpSpPr bwMode="auto">
            <a:xfrm>
              <a:off x="768" y="2160"/>
              <a:ext cx="2187" cy="1719"/>
              <a:chOff x="1680" y="2256"/>
              <a:chExt cx="2187" cy="1719"/>
            </a:xfrm>
          </p:grpSpPr>
          <p:sp>
            <p:nvSpPr>
              <p:cNvPr id="647175" name="Text Box 7"/>
              <p:cNvSpPr txBox="1">
                <a:spLocks noChangeArrowheads="1"/>
              </p:cNvSpPr>
              <p:nvPr/>
            </p:nvSpPr>
            <p:spPr bwMode="auto">
              <a:xfrm>
                <a:off x="2884" y="3744"/>
                <a:ext cx="983"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ourier New" pitchFamily="49" charset="0"/>
                    <a:ea typeface="+mn-ea"/>
                    <a:cs typeface="+mn-cs"/>
                  </a:rPr>
                  <a:t>0x00000000</a:t>
                </a:r>
              </a:p>
            </p:txBody>
          </p:sp>
          <p:sp>
            <p:nvSpPr>
              <p:cNvPr id="647176" name="Text Box 8"/>
              <p:cNvSpPr txBox="1">
                <a:spLocks noChangeArrowheads="1"/>
              </p:cNvSpPr>
              <p:nvPr/>
            </p:nvSpPr>
            <p:spPr bwMode="auto">
              <a:xfrm>
                <a:off x="2884" y="2265"/>
                <a:ext cx="983"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ourier New" pitchFamily="49" charset="0"/>
                    <a:ea typeface="+mn-ea"/>
                    <a:cs typeface="+mn-cs"/>
                  </a:rPr>
                  <a:t>0xFFFFFFFF</a:t>
                </a:r>
              </a:p>
            </p:txBody>
          </p:sp>
          <p:sp>
            <p:nvSpPr>
              <p:cNvPr id="647177" name="Rectangle 9"/>
              <p:cNvSpPr>
                <a:spLocks noChangeArrowheads="1"/>
              </p:cNvSpPr>
              <p:nvPr/>
            </p:nvSpPr>
            <p:spPr bwMode="auto">
              <a:xfrm>
                <a:off x="1680" y="2256"/>
                <a:ext cx="1104" cy="1680"/>
              </a:xfrm>
              <a:prstGeom prst="rect">
                <a:avLst/>
              </a:prstGeom>
              <a:solidFill>
                <a:srgbClr val="FF66CC"/>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47178" name="Text Box 10"/>
              <p:cNvSpPr txBox="1">
                <a:spLocks noChangeArrowheads="1"/>
              </p:cNvSpPr>
              <p:nvPr/>
            </p:nvSpPr>
            <p:spPr bwMode="auto">
              <a:xfrm>
                <a:off x="1707" y="3600"/>
                <a:ext cx="857"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Application1</a:t>
                </a:r>
              </a:p>
            </p:txBody>
          </p:sp>
          <p:sp>
            <p:nvSpPr>
              <p:cNvPr id="647179" name="Text Box 11"/>
              <p:cNvSpPr txBox="1">
                <a:spLocks noChangeArrowheads="1"/>
              </p:cNvSpPr>
              <p:nvPr/>
            </p:nvSpPr>
            <p:spPr bwMode="auto">
              <a:xfrm>
                <a:off x="1796" y="2400"/>
                <a:ext cx="704"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Operating</a:t>
                </a:r>
              </a:p>
              <a:p>
                <a:pPr defTabSz="457200" eaLnBrk="1" fontAlgn="auto" hangingPunct="1">
                  <a:spcBef>
                    <a:spcPts val="0"/>
                  </a:spcBef>
                  <a:spcAft>
                    <a:spcPts val="0"/>
                  </a:spcAft>
                </a:pPr>
                <a:r>
                  <a:rPr lang="en-US" b="0" dirty="0">
                    <a:solidFill>
                      <a:prstClr val="black"/>
                    </a:solidFill>
                    <a:latin typeface="Calibri"/>
                    <a:ea typeface="+mn-ea"/>
                    <a:cs typeface="+mn-cs"/>
                  </a:rPr>
                  <a:t>System</a:t>
                </a:r>
              </a:p>
            </p:txBody>
          </p:sp>
          <p:sp>
            <p:nvSpPr>
              <p:cNvPr id="647180" name="Text Box 12"/>
              <p:cNvSpPr txBox="1">
                <a:spLocks noChangeArrowheads="1"/>
              </p:cNvSpPr>
              <p:nvPr/>
            </p:nvSpPr>
            <p:spPr bwMode="auto">
              <a:xfrm>
                <a:off x="1727" y="3120"/>
                <a:ext cx="857"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Application2</a:t>
                </a:r>
              </a:p>
            </p:txBody>
          </p:sp>
          <p:sp>
            <p:nvSpPr>
              <p:cNvPr id="647181" name="Text Box 13"/>
              <p:cNvSpPr txBox="1">
                <a:spLocks noChangeArrowheads="1"/>
              </p:cNvSpPr>
              <p:nvPr/>
            </p:nvSpPr>
            <p:spPr bwMode="auto">
              <a:xfrm>
                <a:off x="2880" y="3102"/>
                <a:ext cx="983"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ourier New" pitchFamily="49" charset="0"/>
                    <a:ea typeface="+mn-ea"/>
                    <a:cs typeface="+mn-cs"/>
                  </a:rPr>
                  <a:t>0x00020000</a:t>
                </a:r>
              </a:p>
            </p:txBody>
          </p:sp>
        </p:grpSp>
        <p:grpSp>
          <p:nvGrpSpPr>
            <p:cNvPr id="4" name="Group 18"/>
            <p:cNvGrpSpPr>
              <a:grpSpLocks/>
            </p:cNvGrpSpPr>
            <p:nvPr/>
          </p:nvGrpSpPr>
          <p:grpSpPr bwMode="auto">
            <a:xfrm>
              <a:off x="2976" y="2934"/>
              <a:ext cx="1864" cy="234"/>
              <a:chOff x="2976" y="2934"/>
              <a:chExt cx="1864" cy="234"/>
            </a:xfrm>
          </p:grpSpPr>
          <p:sp>
            <p:nvSpPr>
              <p:cNvPr id="647182" name="Rectangle 14"/>
              <p:cNvSpPr>
                <a:spLocks noChangeArrowheads="1"/>
              </p:cNvSpPr>
              <p:nvPr/>
            </p:nvSpPr>
            <p:spPr bwMode="auto">
              <a:xfrm>
                <a:off x="3648" y="2934"/>
                <a:ext cx="1192" cy="234"/>
              </a:xfrm>
              <a:prstGeom prst="rect">
                <a:avLst/>
              </a:prstGeom>
              <a:no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Base=0x20000</a:t>
                </a:r>
              </a:p>
            </p:txBody>
          </p:sp>
          <p:sp>
            <p:nvSpPr>
              <p:cNvPr id="647184" name="Line 16"/>
              <p:cNvSpPr>
                <a:spLocks noChangeShapeType="1"/>
              </p:cNvSpPr>
              <p:nvPr/>
            </p:nvSpPr>
            <p:spPr bwMode="auto">
              <a:xfrm flipH="1">
                <a:off x="2976" y="3072"/>
                <a:ext cx="672" cy="0"/>
              </a:xfrm>
              <a:prstGeom prst="line">
                <a:avLst/>
              </a:prstGeom>
              <a:noFill/>
              <a:ln w="3810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19"/>
            <p:cNvGrpSpPr>
              <a:grpSpLocks/>
            </p:cNvGrpSpPr>
            <p:nvPr/>
          </p:nvGrpSpPr>
          <p:grpSpPr bwMode="auto">
            <a:xfrm>
              <a:off x="2976" y="2592"/>
              <a:ext cx="1864" cy="234"/>
              <a:chOff x="2976" y="2592"/>
              <a:chExt cx="1864" cy="234"/>
            </a:xfrm>
          </p:grpSpPr>
          <p:sp>
            <p:nvSpPr>
              <p:cNvPr id="647183" name="Rectangle 15"/>
              <p:cNvSpPr>
                <a:spLocks noChangeArrowheads="1"/>
              </p:cNvSpPr>
              <p:nvPr/>
            </p:nvSpPr>
            <p:spPr bwMode="auto">
              <a:xfrm>
                <a:off x="3648" y="2592"/>
                <a:ext cx="1192" cy="234"/>
              </a:xfrm>
              <a:prstGeom prst="rect">
                <a:avLst/>
              </a:prstGeom>
              <a:no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dirty="0">
                    <a:solidFill>
                      <a:prstClr val="black"/>
                    </a:solidFill>
                    <a:latin typeface="Calibri"/>
                    <a:ea typeface="+mn-ea"/>
                    <a:cs typeface="+mn-cs"/>
                  </a:rPr>
                  <a:t>Bound=0x10000</a:t>
                </a:r>
              </a:p>
            </p:txBody>
          </p:sp>
          <p:sp>
            <p:nvSpPr>
              <p:cNvPr id="647185" name="Line 17"/>
              <p:cNvSpPr>
                <a:spLocks noChangeShapeType="1"/>
              </p:cNvSpPr>
              <p:nvPr/>
            </p:nvSpPr>
            <p:spPr bwMode="auto">
              <a:xfrm flipH="1">
                <a:off x="2976" y="2736"/>
                <a:ext cx="672" cy="0"/>
              </a:xfrm>
              <a:prstGeom prst="line">
                <a:avLst/>
              </a:prstGeom>
              <a:noFill/>
              <a:ln w="3810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47171">
                                            <p:txEl>
                                              <p:pRg st="0" end="0"/>
                                            </p:txEl>
                                          </p:spTgt>
                                        </p:tgtEl>
                                        <p:attrNameLst>
                                          <p:attrName>style.visibility</p:attrName>
                                        </p:attrNameLst>
                                      </p:cBhvr>
                                      <p:to>
                                        <p:strVal val="visible"/>
                                      </p:to>
                                    </p:set>
                                    <p:anim calcmode="lin" valueType="num">
                                      <p:cBhvr additive="base">
                                        <p:cTn id="7" dur="500" fill="hold"/>
                                        <p:tgtEl>
                                          <p:spTgt spid="647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4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47171">
                                            <p:txEl>
                                              <p:pRg st="10" end="10"/>
                                            </p:txEl>
                                          </p:spTgt>
                                        </p:tgtEl>
                                        <p:attrNameLst>
                                          <p:attrName>style.visibility</p:attrName>
                                        </p:attrNameLst>
                                      </p:cBhvr>
                                      <p:to>
                                        <p:strVal val="visible"/>
                                      </p:to>
                                    </p:set>
                                    <p:anim calcmode="lin" valueType="num">
                                      <p:cBhvr additive="base">
                                        <p:cTn id="13" dur="500" fill="hold"/>
                                        <p:tgtEl>
                                          <p:spTgt spid="647171">
                                            <p:txEl>
                                              <p:pRg st="10" end="1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47171">
                                            <p:txEl>
                                              <p:pRg st="10" end="10"/>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647171">
                                            <p:txEl>
                                              <p:pRg st="11" end="11"/>
                                            </p:txEl>
                                          </p:spTgt>
                                        </p:tgtEl>
                                        <p:attrNameLst>
                                          <p:attrName>style.visibility</p:attrName>
                                        </p:attrNameLst>
                                      </p:cBhvr>
                                      <p:to>
                                        <p:strVal val="visible"/>
                                      </p:to>
                                    </p:set>
                                    <p:anim calcmode="lin" valueType="num">
                                      <p:cBhvr additive="base">
                                        <p:cTn id="21" dur="500" fill="hold"/>
                                        <p:tgtEl>
                                          <p:spTgt spid="647171">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4717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647171">
                                            <p:txEl>
                                              <p:pRg st="12" end="12"/>
                                            </p:txEl>
                                          </p:spTgt>
                                        </p:tgtEl>
                                        <p:attrNameLst>
                                          <p:attrName>style.visibility</p:attrName>
                                        </p:attrNameLst>
                                      </p:cBhvr>
                                      <p:to>
                                        <p:strVal val="visible"/>
                                      </p:to>
                                    </p:set>
                                    <p:anim calcmode="lin" valueType="num">
                                      <p:cBhvr additive="base">
                                        <p:cTn id="27" dur="500" fill="hold"/>
                                        <p:tgtEl>
                                          <p:spTgt spid="647171">
                                            <p:txEl>
                                              <p:pRg st="12" end="1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47171">
                                            <p:txEl>
                                              <p:pRg st="12" end="12"/>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47171">
                                            <p:txEl>
                                              <p:pRg st="13" end="13"/>
                                            </p:txEl>
                                          </p:spTgt>
                                        </p:tgtEl>
                                        <p:attrNameLst>
                                          <p:attrName>style.visibility</p:attrName>
                                        </p:attrNameLst>
                                      </p:cBhvr>
                                      <p:to>
                                        <p:strVal val="visible"/>
                                      </p:to>
                                    </p:set>
                                    <p:anim calcmode="lin" valueType="num">
                                      <p:cBhvr additive="base">
                                        <p:cTn id="31" dur="500" fill="hold"/>
                                        <p:tgtEl>
                                          <p:spTgt spid="647171">
                                            <p:txEl>
                                              <p:pRg st="13" end="1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47171">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ChangeArrowheads="1"/>
          </p:cNvSpPr>
          <p:nvPr>
            <p:ph type="title"/>
          </p:nvPr>
        </p:nvSpPr>
        <p:spPr>
          <a:xfrm>
            <a:off x="1712686" y="274638"/>
            <a:ext cx="8766628" cy="1143000"/>
          </a:xfrm>
          <a:noFill/>
          <a:ln/>
        </p:spPr>
        <p:txBody>
          <a:bodyPr vert="horz" lIns="90488" tIns="44450" rIns="90488" bIns="44450" rtlCol="0" anchor="ctr">
            <a:noAutofit/>
          </a:bodyPr>
          <a:lstStyle/>
          <a:p>
            <a:r>
              <a:rPr lang="en-US" altLang="ko-KR" sz="4000" dirty="0">
                <a:solidFill>
                  <a:schemeClr val="tx1"/>
                </a:solidFill>
                <a:latin typeface="Arial Rounded MT Bold" pitchFamily="34" charset="0"/>
                <a:ea typeface="굴림" charset="-127"/>
                <a:cs typeface="굴림" charset="-127"/>
              </a:rPr>
              <a:t>Idea #1: Segmentation</a:t>
            </a:r>
          </a:p>
        </p:txBody>
      </p:sp>
      <p:sp>
        <p:nvSpPr>
          <p:cNvPr id="17" name="Slide Number Placeholder 5"/>
          <p:cNvSpPr>
            <a:spLocks noGrp="1"/>
          </p:cNvSpPr>
          <p:nvPr>
            <p:ph type="sldNum" sz="quarter" idx="12"/>
          </p:nvPr>
        </p:nvSpPr>
        <p:spPr/>
        <p:txBody>
          <a:bodyPr/>
          <a:lstStyle/>
          <a:p>
            <a:pPr defTabSz="457200" eaLnBrk="1" fontAlgn="auto" hangingPunct="1">
              <a:spcBef>
                <a:spcPts val="0"/>
              </a:spcBef>
              <a:spcAft>
                <a:spcPts val="0"/>
              </a:spcAft>
            </a:pPr>
            <a:fld id="{23C15961-5CA6-CE41-B1FD-151766DC89AE}" type="slidenum">
              <a:rPr lang="en-US" b="0">
                <a:solidFill>
                  <a:prstClr val="black">
                    <a:tint val="75000"/>
                  </a:prstClr>
                </a:solidFill>
                <a:latin typeface="Calibri"/>
                <a:ea typeface="+mn-ea"/>
                <a:cs typeface="+mn-cs"/>
              </a:rPr>
              <a:pPr defTabSz="457200" eaLnBrk="1" fontAlgn="auto" hangingPunct="1">
                <a:spcBef>
                  <a:spcPts val="0"/>
                </a:spcBef>
                <a:spcAft>
                  <a:spcPts val="0"/>
                </a:spcAft>
              </a:pPr>
              <a:t>12</a:t>
            </a:fld>
            <a:endParaRPr lang="en-US" b="0">
              <a:solidFill>
                <a:srgbClr val="FBBA03"/>
              </a:solidFill>
              <a:latin typeface="Calibri"/>
              <a:ea typeface="+mn-ea"/>
              <a:cs typeface="+mn-cs"/>
            </a:endParaRPr>
          </a:p>
        </p:txBody>
      </p:sp>
      <p:sp>
        <p:nvSpPr>
          <p:cNvPr id="1648643" name="Rectangle 3"/>
          <p:cNvSpPr>
            <a:spLocks noChangeArrowheads="1"/>
          </p:cNvSpPr>
          <p:nvPr/>
        </p:nvSpPr>
        <p:spPr bwMode="auto">
          <a:xfrm>
            <a:off x="1877962" y="1632156"/>
            <a:ext cx="8170607" cy="433092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endParaRPr lang="en-US" altLang="ko-KR" b="0" dirty="0">
              <a:solidFill>
                <a:prstClr val="black"/>
              </a:solidFill>
              <a:latin typeface="Verdana" charset="0"/>
              <a:ea typeface="굴림" charset="-127"/>
              <a:cs typeface="굴림" charset="-127"/>
            </a:endParaRPr>
          </a:p>
          <a:p>
            <a:pPr defTabSz="457200" eaLnBrk="1" fontAlgn="auto" hangingPunct="1">
              <a:spcAft>
                <a:spcPts val="0"/>
              </a:spcAft>
            </a:pPr>
            <a:r>
              <a:rPr lang="en-US" altLang="ko-KR" sz="3200" b="0" dirty="0">
                <a:solidFill>
                  <a:prstClr val="black"/>
                </a:solidFill>
                <a:latin typeface="Calibri"/>
                <a:ea typeface="굴림" charset="-127"/>
                <a:cs typeface="굴림" charset="-127"/>
              </a:rPr>
              <a:t>Location-independent programs</a:t>
            </a:r>
          </a:p>
          <a:p>
            <a:pPr lvl="1" defTabSz="457200" eaLnBrk="1" fontAlgn="auto" hangingPunct="1">
              <a:spcAft>
                <a:spcPts val="0"/>
              </a:spcAft>
            </a:pPr>
            <a:r>
              <a:rPr lang="en-US" altLang="ko-KR" sz="2800" b="0" dirty="0">
                <a:solidFill>
                  <a:prstClr val="black"/>
                </a:solidFill>
                <a:latin typeface="Calibri"/>
                <a:ea typeface="굴림" charset="-127"/>
                <a:cs typeface="굴림" charset="-127"/>
              </a:rPr>
              <a:t>Program doesn’t need to specify its absolute memory addresses; need for a </a:t>
            </a:r>
            <a:r>
              <a:rPr lang="en-US" altLang="ko-KR" sz="2800" b="0" i="1" dirty="0">
                <a:solidFill>
                  <a:srgbClr val="4F81BD"/>
                </a:solidFill>
                <a:latin typeface="Calibri"/>
                <a:ea typeface="굴림" charset="-127"/>
                <a:cs typeface="굴림" charset="-127"/>
              </a:rPr>
              <a:t>base register</a:t>
            </a:r>
            <a:endParaRPr lang="en-US" altLang="ko-KR" sz="2800" b="0" dirty="0">
              <a:solidFill>
                <a:srgbClr val="4F81BD"/>
              </a:solidFill>
              <a:latin typeface="Calibri"/>
              <a:ea typeface="굴림" charset="-127"/>
              <a:cs typeface="굴림" charset="-127"/>
            </a:endParaRPr>
          </a:p>
          <a:p>
            <a:pPr defTabSz="457200" eaLnBrk="1" fontAlgn="auto" hangingPunct="1">
              <a:spcAft>
                <a:spcPts val="0"/>
              </a:spcAft>
            </a:pPr>
            <a:r>
              <a:rPr lang="en-US" altLang="ko-KR" sz="3200" b="0" dirty="0">
                <a:solidFill>
                  <a:prstClr val="black"/>
                </a:solidFill>
                <a:latin typeface="Calibri"/>
                <a:ea typeface="굴림" charset="-127"/>
                <a:cs typeface="굴림" charset="-127"/>
              </a:rPr>
              <a:t>Protection</a:t>
            </a:r>
          </a:p>
          <a:p>
            <a:pPr lvl="1" defTabSz="457200" eaLnBrk="1" fontAlgn="auto" hangingPunct="1">
              <a:spcAft>
                <a:spcPts val="0"/>
              </a:spcAft>
            </a:pPr>
            <a:r>
              <a:rPr lang="en-US" altLang="ko-KR" sz="2800" b="0" dirty="0">
                <a:solidFill>
                  <a:prstClr val="black"/>
                </a:solidFill>
                <a:latin typeface="Calibri"/>
                <a:ea typeface="굴림" charset="-127"/>
                <a:cs typeface="굴림" charset="-127"/>
              </a:rPr>
              <a:t>Independent programs should not affect each other inadvertently: need for a </a:t>
            </a:r>
            <a:r>
              <a:rPr lang="en-US" altLang="ko-KR" sz="2800" b="0" i="1" dirty="0">
                <a:solidFill>
                  <a:srgbClr val="FF0000"/>
                </a:solidFill>
                <a:latin typeface="Calibri"/>
                <a:ea typeface="굴림" charset="-127"/>
                <a:cs typeface="굴림" charset="-127"/>
              </a:rPr>
              <a:t>limit (or bound) register</a:t>
            </a:r>
          </a:p>
          <a:p>
            <a:pPr lvl="1" defTabSz="457200" eaLnBrk="1" fontAlgn="auto" hangingPunct="1">
              <a:spcAft>
                <a:spcPts val="0"/>
              </a:spcAft>
            </a:pPr>
            <a:endParaRPr lang="en-US" altLang="ko-KR" sz="2800" b="0" i="1" dirty="0">
              <a:solidFill>
                <a:srgbClr val="FF0000"/>
              </a:solidFill>
              <a:latin typeface="Calibri"/>
              <a:ea typeface="굴림" charset="-127"/>
              <a:cs typeface="굴림" charset="-127"/>
            </a:endParaRPr>
          </a:p>
          <a:p>
            <a:pPr lvl="1" defTabSz="457200" eaLnBrk="1" fontAlgn="auto" hangingPunct="1">
              <a:spcAft>
                <a:spcPts val="0"/>
              </a:spcAft>
            </a:pPr>
            <a:endParaRPr lang="en-US" altLang="ko-KR" sz="2800" b="0" i="1" dirty="0">
              <a:solidFill>
                <a:srgbClr val="FF0000"/>
              </a:solidFill>
              <a:latin typeface="Calibri"/>
              <a:ea typeface="굴림" charset="-127"/>
              <a:cs typeface="굴림" charset="-127"/>
            </a:endParaRPr>
          </a:p>
          <a:p>
            <a:pPr marL="0" lvl="1" defTabSz="457200" eaLnBrk="1" fontAlgn="auto" hangingPunct="1">
              <a:lnSpc>
                <a:spcPct val="80000"/>
              </a:lnSpc>
              <a:spcAft>
                <a:spcPts val="0"/>
              </a:spcAft>
            </a:pPr>
            <a:r>
              <a:rPr lang="en-US" altLang="ko-KR" sz="3200" b="0" dirty="0">
                <a:solidFill>
                  <a:srgbClr val="FF0000"/>
                </a:solidFill>
                <a:latin typeface="Verdana" charset="0"/>
                <a:ea typeface="굴림" charset="-127"/>
                <a:cs typeface="굴림" charset="-127"/>
              </a:rPr>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pPr defTabSz="457200" eaLnBrk="1" fontAlgn="auto" hangingPunct="1">
              <a:spcBef>
                <a:spcPts val="0"/>
              </a:spcBef>
              <a:spcAft>
                <a:spcPts val="0"/>
              </a:spcAft>
            </a:pPr>
            <a:fld id="{233C6DB4-BDF0-6648-9566-36DDF6884643}" type="slidenum">
              <a:rPr lang="en-US" b="0">
                <a:solidFill>
                  <a:prstClr val="black">
                    <a:tint val="75000"/>
                  </a:prstClr>
                </a:solidFill>
                <a:latin typeface="Calibri"/>
                <a:ea typeface="+mn-ea"/>
                <a:cs typeface="+mn-cs"/>
              </a:rPr>
              <a:pPr defTabSz="457200" eaLnBrk="1" fontAlgn="auto" hangingPunct="1">
                <a:spcBef>
                  <a:spcPts val="0"/>
                </a:spcBef>
                <a:spcAft>
                  <a:spcPts val="0"/>
                </a:spcAft>
              </a:pPr>
              <a:t>13</a:t>
            </a:fld>
            <a:endParaRPr lang="en-US" b="0">
              <a:solidFill>
                <a:srgbClr val="FBBA03"/>
              </a:solidFill>
              <a:latin typeface="Calibri"/>
              <a:ea typeface="+mn-ea"/>
              <a:cs typeface="+mn-cs"/>
            </a:endParaRPr>
          </a:p>
        </p:txBody>
      </p:sp>
      <p:sp>
        <p:nvSpPr>
          <p:cNvPr id="1591298" name="Rectangle 2"/>
          <p:cNvSpPr>
            <a:spLocks noChangeArrowheads="1"/>
          </p:cNvSpPr>
          <p:nvPr/>
        </p:nvSpPr>
        <p:spPr bwMode="auto">
          <a:xfrm>
            <a:off x="8903228" y="1707613"/>
            <a:ext cx="1133475" cy="3213100"/>
          </a:xfrm>
          <a:prstGeom prst="rect">
            <a:avLst/>
          </a:prstGeom>
          <a:solidFill>
            <a:schemeClr val="tx2">
              <a:lumMod val="20000"/>
              <a:lumOff val="80000"/>
            </a:schemeClr>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299" name="Freeform 3"/>
          <p:cNvSpPr>
            <a:spLocks/>
          </p:cNvSpPr>
          <p:nvPr/>
        </p:nvSpPr>
        <p:spPr bwMode="auto">
          <a:xfrm>
            <a:off x="5245627" y="2241013"/>
            <a:ext cx="914400" cy="76200"/>
          </a:xfrm>
          <a:custGeom>
            <a:avLst/>
            <a:gdLst/>
            <a:ahLst/>
            <a:cxnLst>
              <a:cxn ang="0">
                <a:pos x="0" y="0"/>
              </a:cxn>
              <a:cxn ang="0">
                <a:pos x="652" y="0"/>
              </a:cxn>
            </a:cxnLst>
            <a:rect l="0" t="0" r="r" b="b"/>
            <a:pathLst>
              <a:path w="653" h="1">
                <a:moveTo>
                  <a:pt x="0" y="0"/>
                </a:moveTo>
                <a:lnTo>
                  <a:pt x="652"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00" name="Freeform 4"/>
          <p:cNvSpPr>
            <a:spLocks/>
          </p:cNvSpPr>
          <p:nvPr/>
        </p:nvSpPr>
        <p:spPr bwMode="auto">
          <a:xfrm>
            <a:off x="5321827" y="3688813"/>
            <a:ext cx="914400" cy="685800"/>
          </a:xfrm>
          <a:custGeom>
            <a:avLst/>
            <a:gdLst/>
            <a:ahLst/>
            <a:cxnLst>
              <a:cxn ang="0">
                <a:pos x="0" y="432"/>
              </a:cxn>
              <a:cxn ang="0">
                <a:pos x="432" y="432"/>
              </a:cxn>
              <a:cxn ang="0">
                <a:pos x="816" y="0"/>
              </a:cxn>
            </a:cxnLst>
            <a:rect l="0" t="0" r="r" b="b"/>
            <a:pathLst>
              <a:path w="816" h="432">
                <a:moveTo>
                  <a:pt x="0" y="432"/>
                </a:moveTo>
                <a:lnTo>
                  <a:pt x="432" y="432"/>
                </a:lnTo>
                <a:lnTo>
                  <a:pt x="816" y="0"/>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01" name="Freeform 5"/>
          <p:cNvSpPr>
            <a:spLocks/>
          </p:cNvSpPr>
          <p:nvPr/>
        </p:nvSpPr>
        <p:spPr bwMode="auto">
          <a:xfrm>
            <a:off x="5169427" y="4679413"/>
            <a:ext cx="3733800" cy="228600"/>
          </a:xfrm>
          <a:custGeom>
            <a:avLst/>
            <a:gdLst/>
            <a:ahLst/>
            <a:cxnLst>
              <a:cxn ang="0">
                <a:pos x="0" y="0"/>
              </a:cxn>
              <a:cxn ang="0">
                <a:pos x="0" y="144"/>
              </a:cxn>
              <a:cxn ang="0">
                <a:pos x="2352" y="144"/>
              </a:cxn>
            </a:cxnLst>
            <a:rect l="0" t="0" r="r" b="b"/>
            <a:pathLst>
              <a:path w="2352" h="144">
                <a:moveTo>
                  <a:pt x="0" y="0"/>
                </a:moveTo>
                <a:lnTo>
                  <a:pt x="0" y="144"/>
                </a:lnTo>
                <a:lnTo>
                  <a:pt x="2352" y="144"/>
                </a:lnTo>
              </a:path>
            </a:pathLst>
          </a:custGeom>
          <a:noFill/>
          <a:ln w="25400" cap="flat" cmpd="sng">
            <a:solidFill>
              <a:schemeClr val="tx2"/>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02" name="Rectangle 6"/>
          <p:cNvSpPr>
            <a:spLocks noGrp="1" noChangeArrowheads="1"/>
          </p:cNvSpPr>
          <p:nvPr>
            <p:ph type="title"/>
          </p:nvPr>
        </p:nvSpPr>
        <p:spPr>
          <a:xfrm>
            <a:off x="1931988" y="152400"/>
            <a:ext cx="8583613" cy="831850"/>
          </a:xfrm>
          <a:noFill/>
          <a:ln/>
        </p:spPr>
        <p:txBody>
          <a:bodyPr vert="horz" lIns="90488" tIns="44450" rIns="90488" bIns="44450" rtlCol="0" anchor="ctr">
            <a:normAutofit/>
          </a:bodyPr>
          <a:lstStyle/>
          <a:p>
            <a:r>
              <a:rPr lang="en-US" altLang="ko-KR" dirty="0">
                <a:ea typeface="굴림" charset="-127"/>
                <a:cs typeface="굴림" charset="-127"/>
              </a:rPr>
              <a:t>Segmentation Hardware</a:t>
            </a:r>
          </a:p>
        </p:txBody>
      </p:sp>
      <p:sp>
        <p:nvSpPr>
          <p:cNvPr id="1591303" name="Rectangle 7"/>
          <p:cNvSpPr>
            <a:spLocks noChangeArrowheads="1"/>
          </p:cNvSpPr>
          <p:nvPr/>
        </p:nvSpPr>
        <p:spPr bwMode="auto">
          <a:xfrm>
            <a:off x="3125584" y="3104613"/>
            <a:ext cx="639599" cy="381514"/>
          </a:xfrm>
          <a:prstGeom prst="rect">
            <a:avLst/>
          </a:prstGeom>
          <a:noFill/>
          <a:ln w="25400">
            <a:noFill/>
            <a:miter lim="800000"/>
            <a:headEnd/>
            <a:tailEnd/>
          </a:ln>
          <a:effectLst/>
        </p:spPr>
        <p:txBody>
          <a:bodyPr wrap="none" lIns="73025" tIns="36512" rIns="73025" bIns="36512">
            <a:prstTxWarp prst="textNoShape">
              <a:avLst/>
            </a:prstTxWarp>
            <a:spAutoFit/>
          </a:bodyPr>
          <a:lstStyle/>
          <a:p>
            <a:pPr defTabSz="585788" eaLnBrk="1" fontAlgn="auto" hangingPunct="1">
              <a:spcAft>
                <a:spcPts val="0"/>
              </a:spcAft>
            </a:pPr>
            <a:r>
              <a:rPr lang="en-US" altLang="ko-KR" sz="2000" b="0" dirty="0">
                <a:solidFill>
                  <a:srgbClr val="000000"/>
                </a:solidFill>
                <a:latin typeface="Calibri"/>
                <a:ea typeface="굴림" charset="-127"/>
                <a:cs typeface="굴림" charset="-127"/>
              </a:rPr>
              <a:t>lw …</a:t>
            </a:r>
          </a:p>
        </p:txBody>
      </p:sp>
      <p:sp>
        <p:nvSpPr>
          <p:cNvPr id="1591304" name="Rectangle 8"/>
          <p:cNvSpPr>
            <a:spLocks noChangeArrowheads="1"/>
          </p:cNvSpPr>
          <p:nvPr/>
        </p:nvSpPr>
        <p:spPr bwMode="auto">
          <a:xfrm>
            <a:off x="1899178" y="4849276"/>
            <a:ext cx="944569" cy="904734"/>
          </a:xfrm>
          <a:prstGeom prst="rect">
            <a:avLst/>
          </a:prstGeom>
          <a:noFill/>
          <a:ln w="25400">
            <a:noFill/>
            <a:miter lim="800000"/>
            <a:headEnd/>
            <a:tailEnd/>
          </a:ln>
          <a:effectLst/>
        </p:spPr>
        <p:txBody>
          <a:bodyPr wrap="none" lIns="73025" tIns="36512" rIns="73025" bIns="36512">
            <a:prstTxWarp prst="textNoShape">
              <a:avLst/>
            </a:prstTxWarp>
            <a:spAutoFit/>
          </a:bodyPr>
          <a:lstStyle/>
          <a:p>
            <a:pPr defTabSz="585788" eaLnBrk="1" fontAlgn="auto" hangingPunct="1">
              <a:spcAft>
                <a:spcPts val="0"/>
              </a:spcAft>
            </a:pPr>
            <a:r>
              <a:rPr lang="en-US" altLang="ko-KR" b="0">
                <a:solidFill>
                  <a:srgbClr val="000000"/>
                </a:solidFill>
                <a:latin typeface="Calibri"/>
                <a:ea typeface="굴림" charset="-127"/>
                <a:cs typeface="굴림" charset="-127"/>
              </a:rPr>
              <a:t>Program</a:t>
            </a:r>
          </a:p>
          <a:p>
            <a:pPr defTabSz="585788" eaLnBrk="1" fontAlgn="auto" hangingPunct="1">
              <a:spcAft>
                <a:spcPts val="0"/>
              </a:spcAft>
            </a:pPr>
            <a:r>
              <a:rPr lang="en-US" altLang="ko-KR" b="0">
                <a:solidFill>
                  <a:srgbClr val="000000"/>
                </a:solidFill>
                <a:latin typeface="Calibri"/>
                <a:ea typeface="굴림" charset="-127"/>
                <a:cs typeface="굴림" charset="-127"/>
              </a:rPr>
              <a:t>Address</a:t>
            </a:r>
          </a:p>
          <a:p>
            <a:pPr defTabSz="585788" eaLnBrk="1" fontAlgn="auto" hangingPunct="1">
              <a:spcAft>
                <a:spcPts val="0"/>
              </a:spcAft>
            </a:pPr>
            <a:r>
              <a:rPr lang="en-US" altLang="ko-KR" b="0">
                <a:solidFill>
                  <a:srgbClr val="000000"/>
                </a:solidFill>
                <a:latin typeface="Calibri"/>
                <a:ea typeface="굴림" charset="-127"/>
                <a:cs typeface="굴림" charset="-127"/>
              </a:rPr>
              <a:t>Space</a:t>
            </a:r>
          </a:p>
        </p:txBody>
      </p:sp>
      <p:sp>
        <p:nvSpPr>
          <p:cNvPr id="1591305" name="Rectangle 9"/>
          <p:cNvSpPr>
            <a:spLocks noChangeArrowheads="1"/>
          </p:cNvSpPr>
          <p:nvPr/>
        </p:nvSpPr>
        <p:spPr bwMode="auto">
          <a:xfrm>
            <a:off x="3786716" y="1910814"/>
            <a:ext cx="1590675" cy="531813"/>
          </a:xfrm>
          <a:prstGeom prst="rect">
            <a:avLst/>
          </a:prstGeom>
          <a:solidFill>
            <a:schemeClr val="tx2">
              <a:lumMod val="20000"/>
              <a:lumOff val="80000"/>
            </a:schemeClr>
          </a:solidFill>
          <a:ln w="254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06" name="Rectangle 10"/>
          <p:cNvSpPr>
            <a:spLocks noChangeArrowheads="1"/>
          </p:cNvSpPr>
          <p:nvPr/>
        </p:nvSpPr>
        <p:spPr bwMode="auto">
          <a:xfrm>
            <a:off x="3901015" y="1961613"/>
            <a:ext cx="958850" cy="560388"/>
          </a:xfrm>
          <a:prstGeom prst="rect">
            <a:avLst/>
          </a:prstGeom>
          <a:no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07" name="Rectangle 11"/>
          <p:cNvSpPr>
            <a:spLocks noChangeArrowheads="1"/>
          </p:cNvSpPr>
          <p:nvPr/>
        </p:nvSpPr>
        <p:spPr bwMode="auto">
          <a:xfrm>
            <a:off x="4056590" y="1847314"/>
            <a:ext cx="904094" cy="627735"/>
          </a:xfrm>
          <a:prstGeom prst="rect">
            <a:avLst/>
          </a:prstGeom>
          <a:noFill/>
          <a:ln w="25400">
            <a:noFill/>
            <a:miter lim="800000"/>
            <a:headEnd/>
            <a:tailEnd/>
          </a:ln>
          <a:effectLst/>
        </p:spPr>
        <p:txBody>
          <a:bodyPr wrap="none" lIns="73025" tIns="36512" rIns="73025" bIns="36512">
            <a:prstTxWarp prst="textNoShape">
              <a:avLst/>
            </a:prstTxWarp>
            <a:spAutoFit/>
          </a:bodyPr>
          <a:lstStyle/>
          <a:p>
            <a:pPr defTabSz="585788" eaLnBrk="1" fontAlgn="auto" hangingPunct="1">
              <a:spcAft>
                <a:spcPts val="0"/>
              </a:spcAft>
            </a:pPr>
            <a:r>
              <a:rPr lang="en-US" altLang="ko-KR" b="0" dirty="0">
                <a:solidFill>
                  <a:srgbClr val="000000"/>
                </a:solidFill>
                <a:latin typeface="Calibri"/>
                <a:ea typeface="굴림" charset="-127"/>
                <a:cs typeface="굴림" charset="-127"/>
              </a:rPr>
              <a:t>Limit</a:t>
            </a:r>
          </a:p>
          <a:p>
            <a:pPr defTabSz="585788" eaLnBrk="1" fontAlgn="auto" hangingPunct="1">
              <a:spcAft>
                <a:spcPts val="0"/>
              </a:spcAft>
            </a:pPr>
            <a:r>
              <a:rPr lang="en-US" altLang="ko-KR" b="0" dirty="0">
                <a:solidFill>
                  <a:srgbClr val="000000"/>
                </a:solidFill>
                <a:latin typeface="Calibri"/>
                <a:ea typeface="굴림" charset="-127"/>
                <a:cs typeface="굴림" charset="-127"/>
              </a:rPr>
              <a:t>Register</a:t>
            </a:r>
          </a:p>
        </p:txBody>
      </p:sp>
      <p:sp>
        <p:nvSpPr>
          <p:cNvPr id="1591308" name="Rectangle 12"/>
          <p:cNvSpPr>
            <a:spLocks noChangeArrowheads="1"/>
          </p:cNvSpPr>
          <p:nvPr/>
        </p:nvSpPr>
        <p:spPr bwMode="auto">
          <a:xfrm>
            <a:off x="1892827" y="1707613"/>
            <a:ext cx="1143000" cy="3200400"/>
          </a:xfrm>
          <a:prstGeom prst="rect">
            <a:avLst/>
          </a:prstGeom>
          <a:noFill/>
          <a:ln w="25400">
            <a:solidFill>
              <a:schemeClr val="tx1"/>
            </a:solidFill>
            <a:prstDash val="sysDot"/>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09" name="Oval 13"/>
          <p:cNvSpPr>
            <a:spLocks noChangeArrowheads="1"/>
          </p:cNvSpPr>
          <p:nvPr/>
        </p:nvSpPr>
        <p:spPr bwMode="auto">
          <a:xfrm>
            <a:off x="6179077" y="1972726"/>
            <a:ext cx="463550" cy="461962"/>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defTabSz="457200" eaLnBrk="1" fontAlgn="auto" hangingPunct="1">
              <a:spcAft>
                <a:spcPts val="0"/>
              </a:spcAft>
            </a:pPr>
            <a:r>
              <a:rPr lang="ko-KR" altLang="en-US" sz="2400" b="0" dirty="0">
                <a:solidFill>
                  <a:srgbClr val="000000"/>
                </a:solidFill>
                <a:latin typeface="Calibri"/>
                <a:ea typeface="굴림" charset="-127"/>
                <a:cs typeface="굴림" charset="-127"/>
                <a:sym typeface="Symbol" charset="2"/>
              </a:rPr>
              <a:t></a:t>
            </a:r>
            <a:endParaRPr lang="en-US" altLang="ko-KR" sz="2400" b="0" dirty="0">
              <a:solidFill>
                <a:srgbClr val="000000"/>
              </a:solidFill>
              <a:latin typeface="Calibri"/>
              <a:ea typeface="굴림" charset="-127"/>
              <a:cs typeface="굴림" charset="-127"/>
              <a:sym typeface="Symbol" charset="2"/>
            </a:endParaRPr>
          </a:p>
        </p:txBody>
      </p:sp>
      <p:sp>
        <p:nvSpPr>
          <p:cNvPr id="1591310" name="Freeform 14"/>
          <p:cNvSpPr>
            <a:spLocks/>
          </p:cNvSpPr>
          <p:nvPr/>
        </p:nvSpPr>
        <p:spPr bwMode="auto">
          <a:xfrm>
            <a:off x="6636277" y="2201326"/>
            <a:ext cx="317500" cy="76200"/>
          </a:xfrm>
          <a:custGeom>
            <a:avLst/>
            <a:gdLst/>
            <a:ahLst/>
            <a:cxnLst>
              <a:cxn ang="0">
                <a:pos x="0" y="0"/>
              </a:cxn>
              <a:cxn ang="0">
                <a:pos x="343" y="0"/>
              </a:cxn>
            </a:cxnLst>
            <a:rect l="0" t="0" r="r" b="b"/>
            <a:pathLst>
              <a:path w="344" h="1">
                <a:moveTo>
                  <a:pt x="0" y="0"/>
                </a:moveTo>
                <a:lnTo>
                  <a:pt x="343"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11" name="Rectangle 15"/>
          <p:cNvSpPr>
            <a:spLocks noChangeArrowheads="1"/>
          </p:cNvSpPr>
          <p:nvPr/>
        </p:nvSpPr>
        <p:spPr bwMode="auto">
          <a:xfrm>
            <a:off x="6922027" y="1860014"/>
            <a:ext cx="1096454" cy="627735"/>
          </a:xfrm>
          <a:prstGeom prst="rect">
            <a:avLst/>
          </a:prstGeom>
          <a:noFill/>
          <a:ln w="25400">
            <a:noFill/>
            <a:miter lim="800000"/>
            <a:headEnd/>
            <a:tailEnd/>
          </a:ln>
          <a:effectLst/>
        </p:spPr>
        <p:txBody>
          <a:bodyPr wrap="none" lIns="73025" tIns="36512" rIns="73025" bIns="36512">
            <a:prstTxWarp prst="textNoShape">
              <a:avLst/>
            </a:prstTxWarp>
            <a:spAutoFit/>
          </a:bodyPr>
          <a:lstStyle/>
          <a:p>
            <a:pPr defTabSz="585788" eaLnBrk="1" fontAlgn="auto" hangingPunct="1">
              <a:spcAft>
                <a:spcPts val="0"/>
              </a:spcAft>
            </a:pPr>
            <a:r>
              <a:rPr lang="en-US" altLang="ko-KR" b="0">
                <a:solidFill>
                  <a:srgbClr val="000000"/>
                </a:solidFill>
                <a:latin typeface="Calibri"/>
                <a:ea typeface="굴림" charset="-127"/>
                <a:cs typeface="굴림" charset="-127"/>
              </a:rPr>
              <a:t>Bounds</a:t>
            </a:r>
          </a:p>
          <a:p>
            <a:pPr defTabSz="585788" eaLnBrk="1" fontAlgn="auto" hangingPunct="1">
              <a:spcAft>
                <a:spcPts val="0"/>
              </a:spcAft>
            </a:pPr>
            <a:r>
              <a:rPr lang="en-US" altLang="ko-KR" b="0">
                <a:solidFill>
                  <a:srgbClr val="000000"/>
                </a:solidFill>
                <a:latin typeface="Calibri"/>
                <a:ea typeface="굴림" charset="-127"/>
                <a:cs typeface="굴림" charset="-127"/>
              </a:rPr>
              <a:t>Violation?</a:t>
            </a:r>
          </a:p>
        </p:txBody>
      </p:sp>
      <p:sp>
        <p:nvSpPr>
          <p:cNvPr id="1591312" name="Rectangle 16"/>
          <p:cNvSpPr>
            <a:spLocks noChangeArrowheads="1"/>
          </p:cNvSpPr>
          <p:nvPr/>
        </p:nvSpPr>
        <p:spPr bwMode="auto">
          <a:xfrm rot="16200000">
            <a:off x="9157402" y="3008493"/>
            <a:ext cx="2277717" cy="443069"/>
          </a:xfrm>
          <a:prstGeom prst="rect">
            <a:avLst/>
          </a:prstGeom>
          <a:noFill/>
          <a:ln w="25400">
            <a:noFill/>
            <a:miter lim="800000"/>
            <a:headEnd/>
            <a:tailEnd/>
          </a:ln>
          <a:effectLst/>
        </p:spPr>
        <p:txBody>
          <a:bodyPr wrap="none" lIns="73025" tIns="36512" rIns="73025" bIns="36512">
            <a:prstTxWarp prst="textNoShape">
              <a:avLst/>
            </a:prstTxWarp>
            <a:spAutoFit/>
          </a:bodyPr>
          <a:lstStyle/>
          <a:p>
            <a:pPr defTabSz="585788" eaLnBrk="1" fontAlgn="auto" hangingPunct="1">
              <a:spcAft>
                <a:spcPts val="0"/>
              </a:spcAft>
            </a:pPr>
            <a:r>
              <a:rPr lang="en-US" altLang="ko-KR" sz="2400" b="0" dirty="0">
                <a:solidFill>
                  <a:srgbClr val="000000"/>
                </a:solidFill>
                <a:latin typeface="Calibri"/>
                <a:ea typeface="굴림" charset="-127"/>
                <a:cs typeface="굴림" charset="-127"/>
              </a:rPr>
              <a:t>Physical Memory</a:t>
            </a:r>
          </a:p>
        </p:txBody>
      </p:sp>
      <p:sp>
        <p:nvSpPr>
          <p:cNvPr id="1591313" name="Line 17"/>
          <p:cNvSpPr>
            <a:spLocks noChangeShapeType="1"/>
          </p:cNvSpPr>
          <p:nvPr/>
        </p:nvSpPr>
        <p:spPr bwMode="auto">
          <a:xfrm>
            <a:off x="8903227" y="1294863"/>
            <a:ext cx="0" cy="422275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1314" name="Line 18"/>
          <p:cNvSpPr>
            <a:spLocks noChangeShapeType="1"/>
          </p:cNvSpPr>
          <p:nvPr/>
        </p:nvSpPr>
        <p:spPr bwMode="auto">
          <a:xfrm>
            <a:off x="10046227" y="1237713"/>
            <a:ext cx="0" cy="40513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1315" name="Line 19"/>
          <p:cNvSpPr>
            <a:spLocks noChangeShapeType="1"/>
          </p:cNvSpPr>
          <p:nvPr/>
        </p:nvSpPr>
        <p:spPr bwMode="auto">
          <a:xfrm>
            <a:off x="8915927" y="1707613"/>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16" name="Line 20"/>
          <p:cNvSpPr>
            <a:spLocks noChangeShapeType="1"/>
          </p:cNvSpPr>
          <p:nvPr/>
        </p:nvSpPr>
        <p:spPr bwMode="auto">
          <a:xfrm>
            <a:off x="8901640" y="492230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17" name="Rectangle 21"/>
          <p:cNvSpPr>
            <a:spLocks noChangeArrowheads="1"/>
          </p:cNvSpPr>
          <p:nvPr/>
        </p:nvSpPr>
        <p:spPr bwMode="auto">
          <a:xfrm>
            <a:off x="8908526" y="2882364"/>
            <a:ext cx="1082178" cy="705321"/>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defTabSz="457200" eaLnBrk="1" fontAlgn="auto" hangingPunct="1">
              <a:spcAft>
                <a:spcPts val="0"/>
              </a:spcAft>
            </a:pPr>
            <a:r>
              <a:rPr lang="en-US" altLang="ko-KR" sz="2000" b="0" dirty="0">
                <a:solidFill>
                  <a:srgbClr val="000000"/>
                </a:solidFill>
                <a:latin typeface="Calibri"/>
                <a:ea typeface="굴림" charset="-127"/>
                <a:cs typeface="굴림" charset="-127"/>
              </a:rPr>
              <a:t>current</a:t>
            </a:r>
          </a:p>
          <a:p>
            <a:pPr algn="ctr" defTabSz="457200" eaLnBrk="1" fontAlgn="auto" hangingPunct="1">
              <a:spcAft>
                <a:spcPts val="0"/>
              </a:spcAft>
            </a:pPr>
            <a:r>
              <a:rPr lang="en-US" altLang="ko-KR" sz="2000" b="0" dirty="0">
                <a:solidFill>
                  <a:srgbClr val="000000"/>
                </a:solidFill>
                <a:latin typeface="Calibri"/>
                <a:ea typeface="굴림" charset="-127"/>
                <a:cs typeface="굴림" charset="-127"/>
              </a:rPr>
              <a:t>segment</a:t>
            </a:r>
          </a:p>
        </p:txBody>
      </p:sp>
      <p:sp>
        <p:nvSpPr>
          <p:cNvPr id="1591318" name="Rectangle 22"/>
          <p:cNvSpPr>
            <a:spLocks noChangeArrowheads="1"/>
          </p:cNvSpPr>
          <p:nvPr/>
        </p:nvSpPr>
        <p:spPr bwMode="auto">
          <a:xfrm>
            <a:off x="3777191" y="4160301"/>
            <a:ext cx="1590675" cy="531812"/>
          </a:xfrm>
          <a:prstGeom prst="rect">
            <a:avLst/>
          </a:prstGeom>
          <a:solidFill>
            <a:schemeClr val="tx2">
              <a:lumMod val="20000"/>
              <a:lumOff val="80000"/>
            </a:schemeClr>
          </a:solidFill>
          <a:ln w="254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19" name="Rectangle 23"/>
          <p:cNvSpPr>
            <a:spLocks noChangeArrowheads="1"/>
          </p:cNvSpPr>
          <p:nvPr/>
        </p:nvSpPr>
        <p:spPr bwMode="auto">
          <a:xfrm>
            <a:off x="3891490" y="4211102"/>
            <a:ext cx="958850" cy="560387"/>
          </a:xfrm>
          <a:prstGeom prst="rect">
            <a:avLst/>
          </a:prstGeom>
          <a:no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20" name="Rectangle 24"/>
          <p:cNvSpPr>
            <a:spLocks noChangeArrowheads="1"/>
          </p:cNvSpPr>
          <p:nvPr/>
        </p:nvSpPr>
        <p:spPr bwMode="auto">
          <a:xfrm>
            <a:off x="3980390" y="4069814"/>
            <a:ext cx="904094" cy="627735"/>
          </a:xfrm>
          <a:prstGeom prst="rect">
            <a:avLst/>
          </a:prstGeom>
          <a:noFill/>
          <a:ln w="25400">
            <a:noFill/>
            <a:miter lim="800000"/>
            <a:headEnd/>
            <a:tailEnd/>
          </a:ln>
          <a:effectLst/>
        </p:spPr>
        <p:txBody>
          <a:bodyPr wrap="none" lIns="73025" tIns="36512" rIns="73025" bIns="36512">
            <a:prstTxWarp prst="textNoShape">
              <a:avLst/>
            </a:prstTxWarp>
            <a:spAutoFit/>
          </a:bodyPr>
          <a:lstStyle/>
          <a:p>
            <a:pPr defTabSz="585788" eaLnBrk="1" fontAlgn="auto" hangingPunct="1">
              <a:spcAft>
                <a:spcPts val="0"/>
              </a:spcAft>
            </a:pPr>
            <a:r>
              <a:rPr lang="en-US" altLang="ko-KR" b="0" dirty="0">
                <a:solidFill>
                  <a:srgbClr val="000000"/>
                </a:solidFill>
                <a:latin typeface="Calibri"/>
                <a:ea typeface="굴림" charset="-127"/>
                <a:cs typeface="굴림" charset="-127"/>
              </a:rPr>
              <a:t>Base</a:t>
            </a:r>
          </a:p>
          <a:p>
            <a:pPr defTabSz="585788" eaLnBrk="1" fontAlgn="auto" hangingPunct="1">
              <a:spcAft>
                <a:spcPts val="0"/>
              </a:spcAft>
            </a:pPr>
            <a:r>
              <a:rPr lang="en-US" altLang="ko-KR" b="0" dirty="0">
                <a:solidFill>
                  <a:srgbClr val="000000"/>
                </a:solidFill>
                <a:latin typeface="Calibri"/>
                <a:ea typeface="굴림" charset="-127"/>
                <a:cs typeface="굴림" charset="-127"/>
              </a:rPr>
              <a:t>Register</a:t>
            </a:r>
          </a:p>
        </p:txBody>
      </p:sp>
      <p:sp>
        <p:nvSpPr>
          <p:cNvPr id="1591321" name="Oval 25"/>
          <p:cNvSpPr>
            <a:spLocks noChangeArrowheads="1"/>
          </p:cNvSpPr>
          <p:nvPr/>
        </p:nvSpPr>
        <p:spPr bwMode="auto">
          <a:xfrm>
            <a:off x="6160027" y="3307814"/>
            <a:ext cx="463550" cy="461963"/>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a:t>
            </a:r>
          </a:p>
        </p:txBody>
      </p:sp>
      <p:sp>
        <p:nvSpPr>
          <p:cNvPr id="1591322" name="Rectangle 26"/>
          <p:cNvSpPr>
            <a:spLocks noChangeArrowheads="1"/>
          </p:cNvSpPr>
          <p:nvPr/>
        </p:nvSpPr>
        <p:spPr bwMode="auto">
          <a:xfrm>
            <a:off x="3791478" y="3199864"/>
            <a:ext cx="1590675" cy="531813"/>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23" name="Rectangle 27"/>
          <p:cNvSpPr>
            <a:spLocks noChangeArrowheads="1"/>
          </p:cNvSpPr>
          <p:nvPr/>
        </p:nvSpPr>
        <p:spPr bwMode="auto">
          <a:xfrm>
            <a:off x="3920065" y="3250663"/>
            <a:ext cx="958850" cy="560388"/>
          </a:xfrm>
          <a:prstGeom prst="rect">
            <a:avLst/>
          </a:prstGeom>
          <a:no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24" name="Freeform 28"/>
          <p:cNvSpPr>
            <a:spLocks/>
          </p:cNvSpPr>
          <p:nvPr/>
        </p:nvSpPr>
        <p:spPr bwMode="auto">
          <a:xfrm flipV="1">
            <a:off x="6617227" y="3460214"/>
            <a:ext cx="2298700" cy="74613"/>
          </a:xfrm>
          <a:custGeom>
            <a:avLst/>
            <a:gdLst/>
            <a:ahLst/>
            <a:cxnLst>
              <a:cxn ang="0">
                <a:pos x="0" y="0"/>
              </a:cxn>
              <a:cxn ang="0">
                <a:pos x="1255" y="0"/>
              </a:cxn>
            </a:cxnLst>
            <a:rect l="0" t="0" r="r" b="b"/>
            <a:pathLst>
              <a:path w="1256" h="1">
                <a:moveTo>
                  <a:pt x="0" y="0"/>
                </a:moveTo>
                <a:lnTo>
                  <a:pt x="1255"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25" name="Rectangle 29"/>
          <p:cNvSpPr>
            <a:spLocks noChangeArrowheads="1"/>
          </p:cNvSpPr>
          <p:nvPr/>
        </p:nvSpPr>
        <p:spPr bwMode="auto">
          <a:xfrm>
            <a:off x="6617227" y="2850614"/>
            <a:ext cx="896442" cy="627735"/>
          </a:xfrm>
          <a:prstGeom prst="rect">
            <a:avLst/>
          </a:prstGeom>
          <a:noFill/>
          <a:ln w="25400">
            <a:noFill/>
            <a:miter lim="800000"/>
            <a:headEnd/>
            <a:tailEnd/>
          </a:ln>
          <a:effectLst/>
        </p:spPr>
        <p:txBody>
          <a:bodyPr wrap="none" lIns="73025" tIns="36512" rIns="73025" bIns="36512">
            <a:prstTxWarp prst="textNoShape">
              <a:avLst/>
            </a:prstTxWarp>
            <a:spAutoFit/>
          </a:bodyPr>
          <a:lstStyle/>
          <a:p>
            <a:pPr defTabSz="585788" eaLnBrk="1" fontAlgn="auto" hangingPunct="1">
              <a:spcAft>
                <a:spcPts val="0"/>
              </a:spcAft>
            </a:pPr>
            <a:r>
              <a:rPr lang="en-US" altLang="ko-KR" b="0">
                <a:solidFill>
                  <a:srgbClr val="000000"/>
                </a:solidFill>
                <a:latin typeface="Calibri"/>
                <a:ea typeface="굴림" charset="-127"/>
                <a:cs typeface="굴림" charset="-127"/>
              </a:rPr>
              <a:t>Physical</a:t>
            </a:r>
          </a:p>
          <a:p>
            <a:pPr defTabSz="585788" eaLnBrk="1" fontAlgn="auto" hangingPunct="1">
              <a:spcAft>
                <a:spcPts val="0"/>
              </a:spcAft>
            </a:pPr>
            <a:r>
              <a:rPr lang="en-US" altLang="ko-KR" b="0">
                <a:solidFill>
                  <a:srgbClr val="000000"/>
                </a:solidFill>
                <a:latin typeface="Calibri"/>
                <a:ea typeface="굴림" charset="-127"/>
                <a:cs typeface="굴림" charset="-127"/>
              </a:rPr>
              <a:t>Address</a:t>
            </a:r>
          </a:p>
        </p:txBody>
      </p:sp>
      <p:sp>
        <p:nvSpPr>
          <p:cNvPr id="1591326" name="Line 30"/>
          <p:cNvSpPr>
            <a:spLocks noChangeShapeType="1"/>
          </p:cNvSpPr>
          <p:nvPr/>
        </p:nvSpPr>
        <p:spPr bwMode="auto">
          <a:xfrm>
            <a:off x="3032653" y="3450688"/>
            <a:ext cx="766763"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27" name="Freeform 31"/>
          <p:cNvSpPr>
            <a:spLocks/>
          </p:cNvSpPr>
          <p:nvPr/>
        </p:nvSpPr>
        <p:spPr bwMode="auto">
          <a:xfrm>
            <a:off x="5394853" y="3384013"/>
            <a:ext cx="841375" cy="96838"/>
          </a:xfrm>
          <a:custGeom>
            <a:avLst/>
            <a:gdLst/>
            <a:ahLst/>
            <a:cxnLst>
              <a:cxn ang="0">
                <a:pos x="0" y="0"/>
              </a:cxn>
              <a:cxn ang="0">
                <a:pos x="652" y="0"/>
              </a:cxn>
            </a:cxnLst>
            <a:rect l="0" t="0" r="r" b="b"/>
            <a:pathLst>
              <a:path w="653" h="1">
                <a:moveTo>
                  <a:pt x="0" y="0"/>
                </a:moveTo>
                <a:lnTo>
                  <a:pt x="652"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28" name="Rectangle 32"/>
          <p:cNvSpPr>
            <a:spLocks noChangeArrowheads="1"/>
          </p:cNvSpPr>
          <p:nvPr/>
        </p:nvSpPr>
        <p:spPr bwMode="auto">
          <a:xfrm>
            <a:off x="4037540" y="3155414"/>
            <a:ext cx="939836" cy="627735"/>
          </a:xfrm>
          <a:prstGeom prst="rect">
            <a:avLst/>
          </a:prstGeom>
          <a:noFill/>
          <a:ln w="25400">
            <a:noFill/>
            <a:miter lim="800000"/>
            <a:headEnd/>
            <a:tailEnd/>
          </a:ln>
          <a:effectLst/>
        </p:spPr>
        <p:txBody>
          <a:bodyPr wrap="none" lIns="73025" tIns="36512" rIns="73025" bIns="36512">
            <a:prstTxWarp prst="textNoShape">
              <a:avLst/>
            </a:prstTxWarp>
            <a:spAutoFit/>
          </a:bodyPr>
          <a:lstStyle/>
          <a:p>
            <a:pPr defTabSz="585788" eaLnBrk="1" fontAlgn="auto" hangingPunct="1">
              <a:spcAft>
                <a:spcPts val="0"/>
              </a:spcAft>
            </a:pPr>
            <a:r>
              <a:rPr lang="en-US" altLang="ko-KR" b="0">
                <a:solidFill>
                  <a:srgbClr val="000000"/>
                </a:solidFill>
                <a:latin typeface="Calibri"/>
                <a:ea typeface="굴림" charset="-127"/>
                <a:cs typeface="굴림" charset="-127"/>
              </a:rPr>
              <a:t>Effective</a:t>
            </a:r>
          </a:p>
          <a:p>
            <a:pPr defTabSz="585788" eaLnBrk="1" fontAlgn="auto" hangingPunct="1">
              <a:spcAft>
                <a:spcPts val="0"/>
              </a:spcAft>
            </a:pPr>
            <a:r>
              <a:rPr lang="en-US" altLang="ko-KR" b="0">
                <a:solidFill>
                  <a:srgbClr val="000000"/>
                </a:solidFill>
                <a:latin typeface="Calibri"/>
                <a:ea typeface="굴림" charset="-127"/>
                <a:cs typeface="굴림" charset="-127"/>
              </a:rPr>
              <a:t>Address</a:t>
            </a:r>
          </a:p>
        </p:txBody>
      </p:sp>
      <p:sp>
        <p:nvSpPr>
          <p:cNvPr id="1591329" name="Freeform 33"/>
          <p:cNvSpPr>
            <a:spLocks/>
          </p:cNvSpPr>
          <p:nvPr/>
        </p:nvSpPr>
        <p:spPr bwMode="auto">
          <a:xfrm flipH="1">
            <a:off x="5779027" y="2393413"/>
            <a:ext cx="457200" cy="990600"/>
          </a:xfrm>
          <a:custGeom>
            <a:avLst/>
            <a:gdLst/>
            <a:ahLst/>
            <a:cxnLst>
              <a:cxn ang="0">
                <a:pos x="192" y="672"/>
              </a:cxn>
              <a:cxn ang="0">
                <a:pos x="192" y="336"/>
              </a:cxn>
              <a:cxn ang="0">
                <a:pos x="0" y="0"/>
              </a:cxn>
            </a:cxnLst>
            <a:rect l="0" t="0" r="r" b="b"/>
            <a:pathLst>
              <a:path w="192" h="672">
                <a:moveTo>
                  <a:pt x="192" y="672"/>
                </a:moveTo>
                <a:lnTo>
                  <a:pt x="192" y="336"/>
                </a:lnTo>
                <a:lnTo>
                  <a:pt x="0" y="0"/>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30" name="Text Box 34"/>
          <p:cNvSpPr txBox="1">
            <a:spLocks noChangeArrowheads="1"/>
          </p:cNvSpPr>
          <p:nvPr/>
        </p:nvSpPr>
        <p:spPr bwMode="auto">
          <a:xfrm>
            <a:off x="1765301" y="5653084"/>
            <a:ext cx="8814327" cy="1204917"/>
          </a:xfrm>
          <a:prstGeom prst="rect">
            <a:avLst/>
          </a:prstGeom>
          <a:noFill/>
          <a:ln w="25400">
            <a:noFill/>
            <a:miter lim="800000"/>
            <a:headEnd/>
            <a:tailEnd/>
          </a:ln>
          <a:effectLst/>
        </p:spPr>
        <p:txBody>
          <a:bodyPr>
            <a:prstTxWarp prst="textNoShape">
              <a:avLst/>
            </a:prstTxWarp>
            <a:norm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Use base and limit registers to perform address translation.</a:t>
            </a:r>
          </a:p>
          <a:p>
            <a:pPr defTabSz="457200" eaLnBrk="1" fontAlgn="auto" hangingPunct="1">
              <a:spcAft>
                <a:spcPts val="0"/>
              </a:spcAft>
            </a:pPr>
            <a:r>
              <a:rPr lang="en-US" altLang="ko-KR" sz="2400" b="0" i="1" dirty="0">
                <a:solidFill>
                  <a:srgbClr val="FF0000"/>
                </a:solidFill>
                <a:latin typeface="Calibri"/>
                <a:ea typeface="굴림" charset="-127"/>
                <a:cs typeface="굴림" charset="-127"/>
              </a:rPr>
              <a:t>Trap </a:t>
            </a:r>
            <a:r>
              <a:rPr lang="en-US" altLang="ko-KR" sz="2400" b="0" dirty="0">
                <a:solidFill>
                  <a:prstClr val="black"/>
                </a:solidFill>
                <a:latin typeface="Calibri"/>
                <a:ea typeface="굴림" charset="-127"/>
                <a:cs typeface="굴림" charset="-127"/>
              </a:rPr>
              <a:t>to OS if bounds violation detected (“</a:t>
            </a:r>
            <a:r>
              <a:rPr lang="en-US" altLang="ko-KR" sz="2400" b="0" dirty="0" err="1">
                <a:solidFill>
                  <a:prstClr val="black"/>
                </a:solidFill>
                <a:latin typeface="Calibri"/>
                <a:ea typeface="굴림" charset="-127"/>
                <a:cs typeface="굴림" charset="-127"/>
              </a:rPr>
              <a:t>seg</a:t>
            </a:r>
            <a:r>
              <a:rPr lang="en-US" altLang="ko-KR" sz="2400" b="0" dirty="0">
                <a:solidFill>
                  <a:prstClr val="black"/>
                </a:solidFill>
                <a:latin typeface="Calibri"/>
                <a:ea typeface="굴림" charset="-127"/>
                <a:cs typeface="굴림" charset="-127"/>
              </a:rPr>
              <a:t> fault”/”core dump”)</a:t>
            </a:r>
          </a:p>
        </p:txBody>
      </p:sp>
      <p:sp>
        <p:nvSpPr>
          <p:cNvPr id="1591331" name="Line 35"/>
          <p:cNvSpPr>
            <a:spLocks noChangeShapeType="1"/>
          </p:cNvSpPr>
          <p:nvPr/>
        </p:nvSpPr>
        <p:spPr bwMode="auto">
          <a:xfrm flipV="1">
            <a:off x="8598427" y="1707613"/>
            <a:ext cx="0" cy="31242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32" name="Text Box 36"/>
          <p:cNvSpPr txBox="1">
            <a:spLocks noChangeArrowheads="1"/>
          </p:cNvSpPr>
          <p:nvPr/>
        </p:nvSpPr>
        <p:spPr bwMode="auto">
          <a:xfrm>
            <a:off x="5779027" y="4603214"/>
            <a:ext cx="2971800" cy="366713"/>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Base Physical Address</a:t>
            </a:r>
          </a:p>
        </p:txBody>
      </p:sp>
      <p:sp>
        <p:nvSpPr>
          <p:cNvPr id="1591333" name="Freeform 37"/>
          <p:cNvSpPr>
            <a:spLocks/>
          </p:cNvSpPr>
          <p:nvPr/>
        </p:nvSpPr>
        <p:spPr bwMode="auto">
          <a:xfrm>
            <a:off x="5702827" y="1783813"/>
            <a:ext cx="2895600" cy="1219200"/>
          </a:xfrm>
          <a:custGeom>
            <a:avLst/>
            <a:gdLst/>
            <a:ahLst/>
            <a:cxnLst>
              <a:cxn ang="0">
                <a:pos x="0" y="288"/>
              </a:cxn>
              <a:cxn ang="0">
                <a:pos x="0" y="0"/>
              </a:cxn>
              <a:cxn ang="0">
                <a:pos x="1584" y="0"/>
              </a:cxn>
              <a:cxn ang="0">
                <a:pos x="1584" y="768"/>
              </a:cxn>
              <a:cxn ang="0">
                <a:pos x="1728" y="768"/>
              </a:cxn>
            </a:cxnLst>
            <a:rect l="0" t="0" r="r" b="b"/>
            <a:pathLst>
              <a:path w="1728" h="768">
                <a:moveTo>
                  <a:pt x="0" y="288"/>
                </a:moveTo>
                <a:lnTo>
                  <a:pt x="0" y="0"/>
                </a:lnTo>
                <a:lnTo>
                  <a:pt x="1584" y="0"/>
                </a:lnTo>
                <a:lnTo>
                  <a:pt x="1584" y="768"/>
                </a:lnTo>
                <a:lnTo>
                  <a:pt x="1728" y="768"/>
                </a:lnTo>
              </a:path>
            </a:pathLst>
          </a:custGeom>
          <a:noFill/>
          <a:ln w="25400" cap="flat" cmpd="sng">
            <a:solidFill>
              <a:schemeClr val="tx1"/>
            </a:solidFill>
            <a:prstDash val="solid"/>
            <a:round/>
            <a:headEnd type="none" w="med" len="med"/>
            <a:tailEnd type="non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91334" name="Text Box 38"/>
          <p:cNvSpPr txBox="1">
            <a:spLocks noChangeArrowheads="1"/>
          </p:cNvSpPr>
          <p:nvPr/>
        </p:nvSpPr>
        <p:spPr bwMode="auto">
          <a:xfrm>
            <a:off x="5779027" y="1434564"/>
            <a:ext cx="2209800" cy="366713"/>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Segment Length</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 Example</a:t>
            </a:r>
          </a:p>
        </p:txBody>
      </p:sp>
      <p:sp>
        <p:nvSpPr>
          <p:cNvPr id="3" name="Content Placeholder 2"/>
          <p:cNvSpPr>
            <a:spLocks noGrp="1"/>
          </p:cNvSpPr>
          <p:nvPr>
            <p:ph idx="1"/>
          </p:nvPr>
        </p:nvSpPr>
        <p:spPr>
          <a:xfrm>
            <a:off x="1524000" y="6184900"/>
            <a:ext cx="8877300" cy="673100"/>
          </a:xfrm>
        </p:spPr>
        <p:txBody>
          <a:bodyPr>
            <a:normAutofit fontScale="55000" lnSpcReduction="20000"/>
          </a:bodyPr>
          <a:lstStyle/>
          <a:p>
            <a:r>
              <a:rPr lang="en-US" altLang="ko-KR" dirty="0">
                <a:ea typeface="굴림" charset="-127"/>
                <a:cs typeface="굴림" charset="-127"/>
              </a:rPr>
              <a:t>Animation: </a:t>
            </a:r>
            <a:r>
              <a:rPr lang="en-US" altLang="ko-KR" dirty="0">
                <a:ea typeface="굴림" charset="-127"/>
                <a:cs typeface="굴림" charset="-127"/>
                <a:hlinkClick r:id="rId2"/>
              </a:rPr>
              <a:t>http://cs.uttyler.edu/Faculty/Rainwater/COSC3355/Animations/segmentation.htm</a:t>
            </a:r>
            <a:r>
              <a:rPr lang="en-US" altLang="ko-KR" dirty="0">
                <a:ea typeface="굴림" charset="-127"/>
                <a:cs typeface="굴림" charset="-127"/>
              </a:rPr>
              <a:t> </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14</a:t>
            </a:fld>
            <a:endParaRPr lang="en-US" b="0" dirty="0">
              <a:solidFill>
                <a:prstClr val="black">
                  <a:tint val="75000"/>
                </a:prstClr>
              </a:solidFill>
              <a:latin typeface="Calibri"/>
              <a:ea typeface="+mn-ea"/>
              <a:cs typeface="+mn-cs"/>
            </a:endParaRPr>
          </a:p>
        </p:txBody>
      </p:sp>
      <p:pic>
        <p:nvPicPr>
          <p:cNvPr id="5" name="Picture 4"/>
          <p:cNvPicPr>
            <a:picLocks noChangeAspect="1" noChangeArrowheads="1"/>
          </p:cNvPicPr>
          <p:nvPr/>
        </p:nvPicPr>
        <p:blipFill>
          <a:blip r:embed="rId3"/>
          <a:srcRect l="7814" t="926" r="7814" b="1534"/>
          <a:stretch>
            <a:fillRect/>
          </a:stretch>
        </p:blipFill>
        <p:spPr bwMode="auto">
          <a:xfrm>
            <a:off x="3016251" y="1319214"/>
            <a:ext cx="5539537" cy="4802187"/>
          </a:xfrm>
          <a:prstGeom prst="rect">
            <a:avLst/>
          </a:prstGeom>
          <a:noFill/>
          <a:ln w="38100" cmpd="dbl">
            <a:solidFill>
              <a:srgbClr val="CC6600"/>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lide Number Placeholder 5"/>
          <p:cNvSpPr>
            <a:spLocks noGrp="1"/>
          </p:cNvSpPr>
          <p:nvPr>
            <p:ph type="sldNum" sz="quarter" idx="12"/>
          </p:nvPr>
        </p:nvSpPr>
        <p:spPr>
          <a:xfrm>
            <a:off x="8066926" y="6562424"/>
            <a:ext cx="2133600" cy="365125"/>
          </a:xfrm>
        </p:spPr>
        <p:txBody>
          <a:bodyPr/>
          <a:lstStyle/>
          <a:p>
            <a:pPr defTabSz="457200" eaLnBrk="1" fontAlgn="auto" hangingPunct="1">
              <a:spcBef>
                <a:spcPts val="0"/>
              </a:spcBef>
              <a:spcAft>
                <a:spcPts val="0"/>
              </a:spcAft>
            </a:pPr>
            <a:fld id="{A0D9A7D7-0D29-4449-A22C-3A60592C7225}" type="slidenum">
              <a:rPr lang="en-US" b="0">
                <a:solidFill>
                  <a:prstClr val="black">
                    <a:tint val="75000"/>
                  </a:prstClr>
                </a:solidFill>
                <a:latin typeface="Calibri"/>
                <a:ea typeface="+mn-ea"/>
                <a:cs typeface="+mn-cs"/>
              </a:rPr>
              <a:pPr defTabSz="457200" eaLnBrk="1" fontAlgn="auto" hangingPunct="1">
                <a:spcBef>
                  <a:spcPts val="0"/>
                </a:spcBef>
                <a:spcAft>
                  <a:spcPts val="0"/>
                </a:spcAft>
              </a:pPr>
              <a:t>15</a:t>
            </a:fld>
            <a:endParaRPr lang="en-US" b="0" dirty="0">
              <a:solidFill>
                <a:srgbClr val="FBBA03"/>
              </a:solidFill>
              <a:latin typeface="Calibri"/>
              <a:ea typeface="+mn-ea"/>
              <a:cs typeface="+mn-cs"/>
            </a:endParaRPr>
          </a:p>
        </p:txBody>
      </p:sp>
      <p:sp>
        <p:nvSpPr>
          <p:cNvPr id="1595394" name="Rectangle 2"/>
          <p:cNvSpPr>
            <a:spLocks noGrp="1" noChangeArrowheads="1"/>
          </p:cNvSpPr>
          <p:nvPr>
            <p:ph type="title"/>
          </p:nvPr>
        </p:nvSpPr>
        <p:spPr>
          <a:xfrm>
            <a:off x="2370666" y="330200"/>
            <a:ext cx="7865534" cy="736600"/>
          </a:xfrm>
          <a:noFill/>
          <a:ln/>
        </p:spPr>
        <p:txBody>
          <a:bodyPr vert="horz" lIns="90488" tIns="44450" rIns="90488" bIns="44450" rtlCol="0" anchor="ctr">
            <a:normAutofit fontScale="90000"/>
          </a:bodyPr>
          <a:lstStyle/>
          <a:p>
            <a:r>
              <a:rPr lang="en-US" altLang="ko-KR" dirty="0">
                <a:ea typeface="굴림" charset="-127"/>
                <a:cs typeface="굴림" charset="-127"/>
              </a:rPr>
              <a:t>Processes Sharing Physical Memory</a:t>
            </a:r>
          </a:p>
        </p:txBody>
      </p:sp>
      <p:grpSp>
        <p:nvGrpSpPr>
          <p:cNvPr id="2" name="Group 4"/>
          <p:cNvGrpSpPr>
            <a:grpSpLocks/>
          </p:cNvGrpSpPr>
          <p:nvPr/>
        </p:nvGrpSpPr>
        <p:grpSpPr bwMode="auto">
          <a:xfrm>
            <a:off x="1716928" y="1704673"/>
            <a:ext cx="2046290" cy="3384550"/>
            <a:chOff x="112" y="1104"/>
            <a:chExt cx="1289" cy="2132"/>
          </a:xfrm>
        </p:grpSpPr>
        <p:sp>
          <p:nvSpPr>
            <p:cNvPr id="1595397" name="Rectangle 5" descr="90%"/>
            <p:cNvSpPr>
              <a:spLocks noChangeArrowheads="1"/>
            </p:cNvSpPr>
            <p:nvPr/>
          </p:nvSpPr>
          <p:spPr bwMode="auto">
            <a:xfrm>
              <a:off x="672" y="1556"/>
              <a:ext cx="720" cy="233"/>
            </a:xfrm>
            <a:prstGeom prst="rect">
              <a:avLst/>
            </a:prstGeom>
            <a:solidFill>
              <a:schemeClr val="accent1"/>
            </a:solidFill>
            <a:ln w="9525">
              <a:noFill/>
              <a:miter lim="800000"/>
              <a:headEnd/>
              <a:tailEnd/>
            </a:ln>
            <a:effectLst/>
          </p:spPr>
          <p:txBody>
            <a:bodyPr anchor="ctr">
              <a:prstTxWarp prst="textNoShape">
                <a:avLst/>
              </a:prstTxWarp>
              <a:spAutoFit/>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398" name="Rectangle 6" descr="Dark downward diagonal"/>
            <p:cNvSpPr>
              <a:spLocks noChangeArrowheads="1"/>
            </p:cNvSpPr>
            <p:nvPr/>
          </p:nvSpPr>
          <p:spPr bwMode="auto">
            <a:xfrm>
              <a:off x="672" y="2428"/>
              <a:ext cx="720" cy="233"/>
            </a:xfrm>
            <a:prstGeom prst="rect">
              <a:avLst/>
            </a:prstGeom>
            <a:solidFill>
              <a:schemeClr val="accent4"/>
            </a:solidFill>
            <a:ln w="9525">
              <a:noFill/>
              <a:miter lim="800000"/>
              <a:headEnd/>
              <a:tailEnd/>
            </a:ln>
            <a:effectLst/>
          </p:spPr>
          <p:txBody>
            <a:bodyPr anchor="ctr">
              <a:prstTxWarp prst="textNoShape">
                <a:avLst/>
              </a:prstTxWarp>
              <a:spAutoFit/>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399" name="Rectangle 7" descr="Dark upward diagonal"/>
            <p:cNvSpPr>
              <a:spLocks noChangeArrowheads="1"/>
            </p:cNvSpPr>
            <p:nvPr/>
          </p:nvSpPr>
          <p:spPr bwMode="auto">
            <a:xfrm>
              <a:off x="672" y="1776"/>
              <a:ext cx="720" cy="288"/>
            </a:xfrm>
            <a:prstGeom prst="rect">
              <a:avLst/>
            </a:prstGeom>
            <a:solidFill>
              <a:schemeClr val="accent2"/>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00" name="Rectangle 8" descr="20%"/>
            <p:cNvSpPr>
              <a:spLocks noChangeArrowheads="1"/>
            </p:cNvSpPr>
            <p:nvPr/>
          </p:nvSpPr>
          <p:spPr bwMode="auto">
            <a:xfrm>
              <a:off x="679" y="2044"/>
              <a:ext cx="720" cy="288"/>
            </a:xfrm>
            <a:prstGeom prst="rect">
              <a:avLst/>
            </a:prstGeom>
            <a:pattFill prst="pct20">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01" name="Rectangle 9" descr="20%"/>
            <p:cNvSpPr>
              <a:spLocks noChangeArrowheads="1"/>
            </p:cNvSpPr>
            <p:nvPr/>
          </p:nvSpPr>
          <p:spPr bwMode="auto">
            <a:xfrm>
              <a:off x="679" y="2716"/>
              <a:ext cx="720" cy="288"/>
            </a:xfrm>
            <a:prstGeom prst="rect">
              <a:avLst/>
            </a:prstGeom>
            <a:pattFill prst="pct20">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02" name="Line 10"/>
            <p:cNvSpPr>
              <a:spLocks noChangeShapeType="1"/>
            </p:cNvSpPr>
            <p:nvPr/>
          </p:nvSpPr>
          <p:spPr bwMode="auto">
            <a:xfrm>
              <a:off x="679" y="1188"/>
              <a:ext cx="2" cy="204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03" name="Line 11"/>
            <p:cNvSpPr>
              <a:spLocks noChangeShapeType="1"/>
            </p:cNvSpPr>
            <p:nvPr/>
          </p:nvSpPr>
          <p:spPr bwMode="auto">
            <a:xfrm>
              <a:off x="687" y="1564"/>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04" name="Rectangle 12"/>
            <p:cNvSpPr>
              <a:spLocks noChangeArrowheads="1"/>
            </p:cNvSpPr>
            <p:nvPr/>
          </p:nvSpPr>
          <p:spPr bwMode="auto">
            <a:xfrm>
              <a:off x="739" y="1104"/>
              <a:ext cx="555" cy="406"/>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OS</a:t>
              </a:r>
            </a:p>
            <a:p>
              <a:pPr defTabSz="457200" eaLnBrk="1" fontAlgn="auto" hangingPunct="1">
                <a:spcAft>
                  <a:spcPts val="0"/>
                </a:spcAft>
              </a:pPr>
              <a:r>
                <a:rPr lang="en-US" altLang="ko-KR" b="0">
                  <a:solidFill>
                    <a:prstClr val="black"/>
                  </a:solidFill>
                  <a:latin typeface="Verdana" charset="0"/>
                  <a:ea typeface="굴림" charset="-127"/>
                  <a:cs typeface="굴림" charset="-127"/>
                </a:rPr>
                <a:t>Space</a:t>
              </a:r>
            </a:p>
          </p:txBody>
        </p:sp>
        <p:sp>
          <p:nvSpPr>
            <p:cNvPr id="1595405" name="Line 13"/>
            <p:cNvSpPr>
              <a:spLocks noChangeShapeType="1"/>
            </p:cNvSpPr>
            <p:nvPr/>
          </p:nvSpPr>
          <p:spPr bwMode="auto">
            <a:xfrm>
              <a:off x="687" y="175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06" name="Line 14" descr="40%"/>
            <p:cNvSpPr>
              <a:spLocks noChangeShapeType="1"/>
            </p:cNvSpPr>
            <p:nvPr/>
          </p:nvSpPr>
          <p:spPr bwMode="auto">
            <a:xfrm>
              <a:off x="687" y="2044"/>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07" name="Line 15" descr="40%"/>
            <p:cNvSpPr>
              <a:spLocks noChangeShapeType="1"/>
            </p:cNvSpPr>
            <p:nvPr/>
          </p:nvSpPr>
          <p:spPr bwMode="auto">
            <a:xfrm>
              <a:off x="687" y="2332"/>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08" name="Line 16" descr="40%"/>
            <p:cNvSpPr>
              <a:spLocks noChangeShapeType="1"/>
            </p:cNvSpPr>
            <p:nvPr/>
          </p:nvSpPr>
          <p:spPr bwMode="auto">
            <a:xfrm>
              <a:off x="687" y="27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09" name="Line 17" descr="40%"/>
            <p:cNvSpPr>
              <a:spLocks noChangeShapeType="1"/>
            </p:cNvSpPr>
            <p:nvPr/>
          </p:nvSpPr>
          <p:spPr bwMode="auto">
            <a:xfrm>
              <a:off x="687" y="3004"/>
              <a:ext cx="70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10" name="Rectangle 18"/>
            <p:cNvSpPr>
              <a:spLocks noChangeArrowheads="1"/>
            </p:cNvSpPr>
            <p:nvPr/>
          </p:nvSpPr>
          <p:spPr bwMode="auto">
            <a:xfrm>
              <a:off x="816" y="1536"/>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16K</a:t>
              </a:r>
            </a:p>
          </p:txBody>
        </p:sp>
        <p:sp>
          <p:nvSpPr>
            <p:cNvPr id="1595411" name="Rectangle 19"/>
            <p:cNvSpPr>
              <a:spLocks noChangeArrowheads="1"/>
            </p:cNvSpPr>
            <p:nvPr/>
          </p:nvSpPr>
          <p:spPr bwMode="auto">
            <a:xfrm>
              <a:off x="816" y="1776"/>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24K</a:t>
              </a:r>
            </a:p>
          </p:txBody>
        </p:sp>
        <p:sp>
          <p:nvSpPr>
            <p:cNvPr id="1595412" name="Rectangle 20"/>
            <p:cNvSpPr>
              <a:spLocks noChangeArrowheads="1"/>
            </p:cNvSpPr>
            <p:nvPr/>
          </p:nvSpPr>
          <p:spPr bwMode="auto">
            <a:xfrm>
              <a:off x="816" y="2064"/>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24K</a:t>
              </a:r>
            </a:p>
          </p:txBody>
        </p:sp>
        <p:sp>
          <p:nvSpPr>
            <p:cNvPr id="1595413" name="Rectangle 21"/>
            <p:cNvSpPr>
              <a:spLocks noChangeArrowheads="1"/>
            </p:cNvSpPr>
            <p:nvPr/>
          </p:nvSpPr>
          <p:spPr bwMode="auto">
            <a:xfrm>
              <a:off x="816" y="2400"/>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32K</a:t>
              </a:r>
            </a:p>
          </p:txBody>
        </p:sp>
        <p:sp>
          <p:nvSpPr>
            <p:cNvPr id="1595414" name="Rectangle 22"/>
            <p:cNvSpPr>
              <a:spLocks noChangeArrowheads="1"/>
            </p:cNvSpPr>
            <p:nvPr/>
          </p:nvSpPr>
          <p:spPr bwMode="auto">
            <a:xfrm>
              <a:off x="816" y="2736"/>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24K</a:t>
              </a:r>
            </a:p>
          </p:txBody>
        </p:sp>
        <p:sp>
          <p:nvSpPr>
            <p:cNvPr id="1595415" name="Rectangle 23"/>
            <p:cNvSpPr>
              <a:spLocks noChangeArrowheads="1"/>
            </p:cNvSpPr>
            <p:nvPr/>
          </p:nvSpPr>
          <p:spPr bwMode="auto">
            <a:xfrm>
              <a:off x="112" y="1550"/>
              <a:ext cx="576"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1</a:t>
              </a:r>
            </a:p>
          </p:txBody>
        </p:sp>
        <p:sp>
          <p:nvSpPr>
            <p:cNvPr id="1595416" name="Rectangle 24"/>
            <p:cNvSpPr>
              <a:spLocks noChangeArrowheads="1"/>
            </p:cNvSpPr>
            <p:nvPr/>
          </p:nvSpPr>
          <p:spPr bwMode="auto">
            <a:xfrm>
              <a:off x="112" y="1790"/>
              <a:ext cx="5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2</a:t>
              </a:r>
            </a:p>
          </p:txBody>
        </p:sp>
        <p:sp>
          <p:nvSpPr>
            <p:cNvPr id="1595417" name="Rectangle 25"/>
            <p:cNvSpPr>
              <a:spLocks noChangeArrowheads="1"/>
            </p:cNvSpPr>
            <p:nvPr/>
          </p:nvSpPr>
          <p:spPr bwMode="auto">
            <a:xfrm>
              <a:off x="123" y="2414"/>
              <a:ext cx="5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3</a:t>
              </a:r>
            </a:p>
          </p:txBody>
        </p:sp>
        <p:sp>
          <p:nvSpPr>
            <p:cNvPr id="1595418" name="Line 26"/>
            <p:cNvSpPr>
              <a:spLocks noChangeShapeType="1"/>
            </p:cNvSpPr>
            <p:nvPr/>
          </p:nvSpPr>
          <p:spPr bwMode="auto">
            <a:xfrm>
              <a:off x="1401" y="1188"/>
              <a:ext cx="0" cy="204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27"/>
          <p:cNvGrpSpPr>
            <a:grpSpLocks/>
          </p:cNvGrpSpPr>
          <p:nvPr/>
        </p:nvGrpSpPr>
        <p:grpSpPr bwMode="auto">
          <a:xfrm>
            <a:off x="4815728" y="1682448"/>
            <a:ext cx="2071690" cy="3384550"/>
            <a:chOff x="2064" y="1090"/>
            <a:chExt cx="1305" cy="2132"/>
          </a:xfrm>
        </p:grpSpPr>
        <p:sp>
          <p:nvSpPr>
            <p:cNvPr id="1595420" name="Rectangle 28" descr="75%"/>
            <p:cNvSpPr>
              <a:spLocks noChangeArrowheads="1"/>
            </p:cNvSpPr>
            <p:nvPr/>
          </p:nvSpPr>
          <p:spPr bwMode="auto">
            <a:xfrm>
              <a:off x="2640" y="2004"/>
              <a:ext cx="720" cy="233"/>
            </a:xfrm>
            <a:prstGeom prst="rect">
              <a:avLst/>
            </a:prstGeom>
            <a:solidFill>
              <a:schemeClr val="accent3"/>
            </a:solidFill>
            <a:ln w="9525">
              <a:noFill/>
              <a:miter lim="800000"/>
              <a:headEnd/>
              <a:tailEnd/>
            </a:ln>
            <a:effectLst/>
          </p:spPr>
          <p:txBody>
            <a:bodyPr anchor="ctr">
              <a:prstTxWarp prst="textNoShape">
                <a:avLst/>
              </a:prstTxWarp>
              <a:spAutoFit/>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21" name="Rectangle 29" descr="90%"/>
            <p:cNvSpPr>
              <a:spLocks noChangeArrowheads="1"/>
            </p:cNvSpPr>
            <p:nvPr/>
          </p:nvSpPr>
          <p:spPr bwMode="auto">
            <a:xfrm>
              <a:off x="2640" y="1532"/>
              <a:ext cx="720" cy="233"/>
            </a:xfrm>
            <a:prstGeom prst="rect">
              <a:avLst/>
            </a:prstGeom>
            <a:solidFill>
              <a:schemeClr val="accent1"/>
            </a:solidFill>
            <a:ln w="9525">
              <a:noFill/>
              <a:miter lim="800000"/>
              <a:headEnd/>
              <a:tailEnd/>
            </a:ln>
            <a:effectLst/>
          </p:spPr>
          <p:txBody>
            <a:bodyPr anchor="ctr">
              <a:prstTxWarp prst="textNoShape">
                <a:avLst/>
              </a:prstTxWarp>
              <a:spAutoFit/>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22" name="Rectangle 30" descr="Dark downward diagonal"/>
            <p:cNvSpPr>
              <a:spLocks noChangeArrowheads="1"/>
            </p:cNvSpPr>
            <p:nvPr/>
          </p:nvSpPr>
          <p:spPr bwMode="auto">
            <a:xfrm>
              <a:off x="2640" y="2404"/>
              <a:ext cx="720" cy="233"/>
            </a:xfrm>
            <a:prstGeom prst="rect">
              <a:avLst/>
            </a:prstGeom>
            <a:solidFill>
              <a:schemeClr val="accent4"/>
            </a:solidFill>
            <a:ln w="9525">
              <a:noFill/>
              <a:miter lim="800000"/>
              <a:headEnd/>
              <a:tailEnd/>
            </a:ln>
            <a:effectLst/>
          </p:spPr>
          <p:txBody>
            <a:bodyPr anchor="ctr">
              <a:prstTxWarp prst="textNoShape">
                <a:avLst/>
              </a:prstTxWarp>
              <a:spAutoFit/>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23" name="Rectangle 31" descr="Dark upward diagonal"/>
            <p:cNvSpPr>
              <a:spLocks noChangeArrowheads="1"/>
            </p:cNvSpPr>
            <p:nvPr/>
          </p:nvSpPr>
          <p:spPr bwMode="auto">
            <a:xfrm>
              <a:off x="2640" y="1728"/>
              <a:ext cx="720" cy="288"/>
            </a:xfrm>
            <a:prstGeom prst="rect">
              <a:avLst/>
            </a:prstGeom>
            <a:solidFill>
              <a:schemeClr val="accent2"/>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24" name="Rectangle 32" descr="Dark vertical"/>
            <p:cNvSpPr>
              <a:spLocks noChangeArrowheads="1"/>
            </p:cNvSpPr>
            <p:nvPr/>
          </p:nvSpPr>
          <p:spPr bwMode="auto">
            <a:xfrm>
              <a:off x="2640" y="2688"/>
              <a:ext cx="720" cy="288"/>
            </a:xfrm>
            <a:prstGeom prst="rect">
              <a:avLst/>
            </a:prstGeom>
            <a:solidFill>
              <a:schemeClr val="accent5"/>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25" name="Rectangle 33" descr="20%"/>
            <p:cNvSpPr>
              <a:spLocks noChangeArrowheads="1"/>
            </p:cNvSpPr>
            <p:nvPr/>
          </p:nvSpPr>
          <p:spPr bwMode="auto">
            <a:xfrm>
              <a:off x="2640" y="2222"/>
              <a:ext cx="720" cy="130"/>
            </a:xfrm>
            <a:prstGeom prst="rect">
              <a:avLst/>
            </a:prstGeom>
            <a:pattFill prst="pct20">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26" name="Line 34" descr="40%"/>
            <p:cNvSpPr>
              <a:spLocks noChangeShapeType="1"/>
            </p:cNvSpPr>
            <p:nvPr/>
          </p:nvSpPr>
          <p:spPr bwMode="auto">
            <a:xfrm>
              <a:off x="2656" y="2352"/>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27" name="Line 35" descr="40%"/>
            <p:cNvSpPr>
              <a:spLocks noChangeShapeType="1"/>
            </p:cNvSpPr>
            <p:nvPr/>
          </p:nvSpPr>
          <p:spPr bwMode="auto">
            <a:xfrm>
              <a:off x="2656" y="2222"/>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28" name="Line 36"/>
            <p:cNvSpPr>
              <a:spLocks noChangeShapeType="1"/>
            </p:cNvSpPr>
            <p:nvPr/>
          </p:nvSpPr>
          <p:spPr bwMode="auto">
            <a:xfrm>
              <a:off x="2640" y="1174"/>
              <a:ext cx="2" cy="204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29" name="Line 37"/>
            <p:cNvSpPr>
              <a:spLocks noChangeShapeType="1"/>
            </p:cNvSpPr>
            <p:nvPr/>
          </p:nvSpPr>
          <p:spPr bwMode="auto">
            <a:xfrm>
              <a:off x="3369" y="1174"/>
              <a:ext cx="0" cy="204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30" name="Line 38"/>
            <p:cNvSpPr>
              <a:spLocks noChangeShapeType="1"/>
            </p:cNvSpPr>
            <p:nvPr/>
          </p:nvSpPr>
          <p:spPr bwMode="auto">
            <a:xfrm>
              <a:off x="2656" y="155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31" name="Rectangle 39"/>
            <p:cNvSpPr>
              <a:spLocks noChangeArrowheads="1"/>
            </p:cNvSpPr>
            <p:nvPr/>
          </p:nvSpPr>
          <p:spPr bwMode="auto">
            <a:xfrm>
              <a:off x="2731" y="1090"/>
              <a:ext cx="555" cy="406"/>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OS</a:t>
              </a:r>
            </a:p>
            <a:p>
              <a:pPr defTabSz="457200" eaLnBrk="1" fontAlgn="auto" hangingPunct="1">
                <a:spcAft>
                  <a:spcPts val="0"/>
                </a:spcAft>
              </a:pPr>
              <a:r>
                <a:rPr lang="en-US" altLang="ko-KR" b="0">
                  <a:solidFill>
                    <a:prstClr val="black"/>
                  </a:solidFill>
                  <a:latin typeface="Verdana" charset="0"/>
                  <a:ea typeface="굴림" charset="-127"/>
                  <a:cs typeface="굴림" charset="-127"/>
                </a:rPr>
                <a:t>Space</a:t>
              </a:r>
            </a:p>
          </p:txBody>
        </p:sp>
        <p:sp>
          <p:nvSpPr>
            <p:cNvPr id="1595432" name="Line 40"/>
            <p:cNvSpPr>
              <a:spLocks noChangeShapeType="1"/>
            </p:cNvSpPr>
            <p:nvPr/>
          </p:nvSpPr>
          <p:spPr bwMode="auto">
            <a:xfrm>
              <a:off x="2656" y="1742"/>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33" name="Line 41"/>
            <p:cNvSpPr>
              <a:spLocks noChangeShapeType="1"/>
            </p:cNvSpPr>
            <p:nvPr/>
          </p:nvSpPr>
          <p:spPr bwMode="auto">
            <a:xfrm>
              <a:off x="2656" y="203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34" name="Line 42"/>
            <p:cNvSpPr>
              <a:spLocks noChangeShapeType="1"/>
            </p:cNvSpPr>
            <p:nvPr/>
          </p:nvSpPr>
          <p:spPr bwMode="auto">
            <a:xfrm>
              <a:off x="2656" y="2702"/>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35" name="Line 43"/>
            <p:cNvSpPr>
              <a:spLocks noChangeShapeType="1"/>
            </p:cNvSpPr>
            <p:nvPr/>
          </p:nvSpPr>
          <p:spPr bwMode="auto">
            <a:xfrm>
              <a:off x="2656" y="299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36" name="Rectangle 44"/>
            <p:cNvSpPr>
              <a:spLocks noChangeArrowheads="1"/>
            </p:cNvSpPr>
            <p:nvPr/>
          </p:nvSpPr>
          <p:spPr bwMode="auto">
            <a:xfrm>
              <a:off x="2808" y="1522"/>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16K</a:t>
              </a:r>
            </a:p>
          </p:txBody>
        </p:sp>
        <p:sp>
          <p:nvSpPr>
            <p:cNvPr id="1595437" name="Rectangle 45"/>
            <p:cNvSpPr>
              <a:spLocks noChangeArrowheads="1"/>
            </p:cNvSpPr>
            <p:nvPr/>
          </p:nvSpPr>
          <p:spPr bwMode="auto">
            <a:xfrm>
              <a:off x="2808" y="1762"/>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24K</a:t>
              </a:r>
            </a:p>
          </p:txBody>
        </p:sp>
        <p:sp>
          <p:nvSpPr>
            <p:cNvPr id="1595438" name="Rectangle 46"/>
            <p:cNvSpPr>
              <a:spLocks noChangeArrowheads="1"/>
            </p:cNvSpPr>
            <p:nvPr/>
          </p:nvSpPr>
          <p:spPr bwMode="auto">
            <a:xfrm>
              <a:off x="2808" y="2002"/>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16K</a:t>
              </a:r>
            </a:p>
          </p:txBody>
        </p:sp>
        <p:sp>
          <p:nvSpPr>
            <p:cNvPr id="1595439" name="Rectangle 47"/>
            <p:cNvSpPr>
              <a:spLocks noChangeArrowheads="1"/>
            </p:cNvSpPr>
            <p:nvPr/>
          </p:nvSpPr>
          <p:spPr bwMode="auto">
            <a:xfrm>
              <a:off x="2808" y="2386"/>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32K</a:t>
              </a:r>
            </a:p>
          </p:txBody>
        </p:sp>
        <p:sp>
          <p:nvSpPr>
            <p:cNvPr id="1595440" name="Rectangle 48"/>
            <p:cNvSpPr>
              <a:spLocks noChangeArrowheads="1"/>
            </p:cNvSpPr>
            <p:nvPr/>
          </p:nvSpPr>
          <p:spPr bwMode="auto">
            <a:xfrm>
              <a:off x="2808" y="2722"/>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24K</a:t>
              </a:r>
            </a:p>
          </p:txBody>
        </p:sp>
        <p:sp>
          <p:nvSpPr>
            <p:cNvPr id="1595441" name="Rectangle 49"/>
            <p:cNvSpPr>
              <a:spLocks noChangeArrowheads="1"/>
            </p:cNvSpPr>
            <p:nvPr/>
          </p:nvSpPr>
          <p:spPr bwMode="auto">
            <a:xfrm>
              <a:off x="2064" y="1536"/>
              <a:ext cx="5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1</a:t>
              </a:r>
            </a:p>
          </p:txBody>
        </p:sp>
        <p:sp>
          <p:nvSpPr>
            <p:cNvPr id="1595442" name="Rectangle 50"/>
            <p:cNvSpPr>
              <a:spLocks noChangeArrowheads="1"/>
            </p:cNvSpPr>
            <p:nvPr/>
          </p:nvSpPr>
          <p:spPr bwMode="auto">
            <a:xfrm>
              <a:off x="2064" y="1776"/>
              <a:ext cx="5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2</a:t>
              </a:r>
            </a:p>
          </p:txBody>
        </p:sp>
        <p:sp>
          <p:nvSpPr>
            <p:cNvPr id="1595443" name="Rectangle 51"/>
            <p:cNvSpPr>
              <a:spLocks noChangeArrowheads="1"/>
            </p:cNvSpPr>
            <p:nvPr/>
          </p:nvSpPr>
          <p:spPr bwMode="auto">
            <a:xfrm>
              <a:off x="2064" y="2400"/>
              <a:ext cx="5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3</a:t>
              </a:r>
            </a:p>
          </p:txBody>
        </p:sp>
        <p:sp>
          <p:nvSpPr>
            <p:cNvPr id="1595444" name="Rectangle 52"/>
            <p:cNvSpPr>
              <a:spLocks noChangeArrowheads="1"/>
            </p:cNvSpPr>
            <p:nvPr/>
          </p:nvSpPr>
          <p:spPr bwMode="auto">
            <a:xfrm>
              <a:off x="2064" y="2736"/>
              <a:ext cx="5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5</a:t>
              </a:r>
            </a:p>
          </p:txBody>
        </p:sp>
        <p:sp>
          <p:nvSpPr>
            <p:cNvPr id="1595445" name="Rectangle 53"/>
            <p:cNvSpPr>
              <a:spLocks noChangeArrowheads="1"/>
            </p:cNvSpPr>
            <p:nvPr/>
          </p:nvSpPr>
          <p:spPr bwMode="auto">
            <a:xfrm>
              <a:off x="2064" y="1968"/>
              <a:ext cx="5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4</a:t>
              </a:r>
            </a:p>
          </p:txBody>
        </p:sp>
        <p:sp>
          <p:nvSpPr>
            <p:cNvPr id="1595446" name="Rectangle 54"/>
            <p:cNvSpPr>
              <a:spLocks noChangeArrowheads="1"/>
            </p:cNvSpPr>
            <p:nvPr/>
          </p:nvSpPr>
          <p:spPr bwMode="auto">
            <a:xfrm>
              <a:off x="2856" y="2171"/>
              <a:ext cx="452" cy="231"/>
            </a:xfrm>
            <a:prstGeom prst="rect">
              <a:avLst/>
            </a:prstGeom>
            <a:noFill/>
            <a:ln w="25400">
              <a:no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8K</a:t>
              </a:r>
            </a:p>
          </p:txBody>
        </p:sp>
      </p:grpSp>
      <p:grpSp>
        <p:nvGrpSpPr>
          <p:cNvPr id="4" name="Group 55"/>
          <p:cNvGrpSpPr>
            <a:grpSpLocks/>
          </p:cNvGrpSpPr>
          <p:nvPr/>
        </p:nvGrpSpPr>
        <p:grpSpPr bwMode="auto">
          <a:xfrm>
            <a:off x="4001340" y="1399873"/>
            <a:ext cx="1595438" cy="1066800"/>
            <a:chOff x="1551" y="912"/>
            <a:chExt cx="1005" cy="672"/>
          </a:xfrm>
        </p:grpSpPr>
        <p:sp>
          <p:nvSpPr>
            <p:cNvPr id="1595448" name="Rectangle 56"/>
            <p:cNvSpPr>
              <a:spLocks noChangeArrowheads="1"/>
            </p:cNvSpPr>
            <p:nvPr/>
          </p:nvSpPr>
          <p:spPr bwMode="auto">
            <a:xfrm>
              <a:off x="1551" y="912"/>
              <a:ext cx="1005" cy="406"/>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err="1">
                  <a:solidFill>
                    <a:srgbClr val="000000"/>
                  </a:solidFill>
                  <a:latin typeface="Verdana" charset="0"/>
                  <a:ea typeface="굴림" charset="-127"/>
                  <a:cs typeface="굴림" charset="-127"/>
                </a:rPr>
                <a:t>procs</a:t>
              </a:r>
              <a:r>
                <a:rPr lang="en-US" altLang="ko-KR" b="0" dirty="0">
                  <a:solidFill>
                    <a:srgbClr val="000000"/>
                  </a:solidFill>
                  <a:latin typeface="Verdana" charset="0"/>
                  <a:ea typeface="굴림" charset="-127"/>
                  <a:cs typeface="굴림" charset="-127"/>
                </a:rPr>
                <a:t> 4 &amp; 5 </a:t>
              </a:r>
            </a:p>
            <a:p>
              <a:pPr defTabSz="457200" eaLnBrk="1" fontAlgn="auto" hangingPunct="1">
                <a:spcAft>
                  <a:spcPts val="0"/>
                </a:spcAft>
              </a:pPr>
              <a:r>
                <a:rPr lang="en-US" altLang="ko-KR" b="0" dirty="0">
                  <a:solidFill>
                    <a:srgbClr val="000000"/>
                  </a:solidFill>
                  <a:latin typeface="Verdana" charset="0"/>
                  <a:ea typeface="굴림" charset="-127"/>
                  <a:cs typeface="굴림" charset="-127"/>
                </a:rPr>
                <a:t>arrive</a:t>
              </a:r>
            </a:p>
          </p:txBody>
        </p:sp>
        <p:sp>
          <p:nvSpPr>
            <p:cNvPr id="1595449" name="AutoShape 57"/>
            <p:cNvSpPr>
              <a:spLocks noChangeArrowheads="1"/>
            </p:cNvSpPr>
            <p:nvPr/>
          </p:nvSpPr>
          <p:spPr bwMode="auto">
            <a:xfrm>
              <a:off x="1728" y="1344"/>
              <a:ext cx="576" cy="240"/>
            </a:xfrm>
            <a:prstGeom prst="rightArrow">
              <a:avLst>
                <a:gd name="adj1" fmla="val 50000"/>
                <a:gd name="adj2" fmla="val 60000"/>
              </a:avLst>
            </a:prstGeom>
            <a:solidFill>
              <a:srgbClr val="FFCC66"/>
            </a:solidFill>
            <a:ln w="12700">
              <a:solidFill>
                <a:srgbClr val="FF0000"/>
              </a:solidFill>
              <a:miter lim="800000"/>
              <a:headEnd type="none" w="sm" len="sm"/>
              <a:tailEnd type="none" w="sm" len="sm"/>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grpSp>
        <p:nvGrpSpPr>
          <p:cNvPr id="5" name="Group 58"/>
          <p:cNvGrpSpPr>
            <a:grpSpLocks/>
          </p:cNvGrpSpPr>
          <p:nvPr/>
        </p:nvGrpSpPr>
        <p:grpSpPr bwMode="auto">
          <a:xfrm>
            <a:off x="7243010" y="1399873"/>
            <a:ext cx="1512886" cy="1066800"/>
            <a:chOff x="3473" y="912"/>
            <a:chExt cx="953" cy="672"/>
          </a:xfrm>
        </p:grpSpPr>
        <p:sp>
          <p:nvSpPr>
            <p:cNvPr id="1595451" name="Rectangle 59"/>
            <p:cNvSpPr>
              <a:spLocks noChangeArrowheads="1"/>
            </p:cNvSpPr>
            <p:nvPr/>
          </p:nvSpPr>
          <p:spPr bwMode="auto">
            <a:xfrm>
              <a:off x="3473" y="912"/>
              <a:ext cx="953" cy="406"/>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err="1">
                  <a:solidFill>
                    <a:srgbClr val="000000"/>
                  </a:solidFill>
                  <a:latin typeface="Verdana" charset="0"/>
                  <a:ea typeface="굴림" charset="-127"/>
                  <a:cs typeface="굴림" charset="-127"/>
                </a:rPr>
                <a:t>procs</a:t>
              </a:r>
              <a:r>
                <a:rPr lang="en-US" altLang="ko-KR" b="0" dirty="0">
                  <a:solidFill>
                    <a:srgbClr val="000000"/>
                  </a:solidFill>
                  <a:latin typeface="Verdana" charset="0"/>
                  <a:ea typeface="굴림" charset="-127"/>
                  <a:cs typeface="굴림" charset="-127"/>
                </a:rPr>
                <a:t> 2 &amp; 5</a:t>
              </a:r>
            </a:p>
            <a:p>
              <a:pPr defTabSz="457200" eaLnBrk="1" fontAlgn="auto" hangingPunct="1">
                <a:spcAft>
                  <a:spcPts val="0"/>
                </a:spcAft>
              </a:pPr>
              <a:r>
                <a:rPr lang="en-US" altLang="ko-KR" b="0" dirty="0">
                  <a:solidFill>
                    <a:srgbClr val="000000"/>
                  </a:solidFill>
                  <a:latin typeface="Verdana" charset="0"/>
                  <a:ea typeface="굴림" charset="-127"/>
                  <a:cs typeface="굴림" charset="-127"/>
                </a:rPr>
                <a:t>leave</a:t>
              </a:r>
            </a:p>
          </p:txBody>
        </p:sp>
        <p:sp>
          <p:nvSpPr>
            <p:cNvPr id="1595452" name="AutoShape 60"/>
            <p:cNvSpPr>
              <a:spLocks noChangeArrowheads="1"/>
            </p:cNvSpPr>
            <p:nvPr/>
          </p:nvSpPr>
          <p:spPr bwMode="auto">
            <a:xfrm>
              <a:off x="3648" y="1344"/>
              <a:ext cx="576" cy="240"/>
            </a:xfrm>
            <a:prstGeom prst="rightArrow">
              <a:avLst>
                <a:gd name="adj1" fmla="val 50000"/>
                <a:gd name="adj2" fmla="val 60000"/>
              </a:avLst>
            </a:prstGeom>
            <a:solidFill>
              <a:srgbClr val="FFCC66"/>
            </a:solidFill>
            <a:ln w="12700">
              <a:solidFill>
                <a:srgbClr val="FF0000"/>
              </a:solidFill>
              <a:miter lim="800000"/>
              <a:headEnd type="none" w="sm" len="sm"/>
              <a:tailEnd type="none" w="sm" len="sm"/>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grpSp>
        <p:nvGrpSpPr>
          <p:cNvPr id="6" name="Group 61"/>
          <p:cNvGrpSpPr>
            <a:grpSpLocks/>
          </p:cNvGrpSpPr>
          <p:nvPr/>
        </p:nvGrpSpPr>
        <p:grpSpPr bwMode="auto">
          <a:xfrm>
            <a:off x="8046294" y="1780873"/>
            <a:ext cx="2041527" cy="3200400"/>
            <a:chOff x="4099" y="1152"/>
            <a:chExt cx="1286" cy="2016"/>
          </a:xfrm>
        </p:grpSpPr>
        <p:sp>
          <p:nvSpPr>
            <p:cNvPr id="1595454" name="Rectangle 62" descr="75%"/>
            <p:cNvSpPr>
              <a:spLocks noChangeArrowheads="1"/>
            </p:cNvSpPr>
            <p:nvPr/>
          </p:nvSpPr>
          <p:spPr bwMode="auto">
            <a:xfrm>
              <a:off x="4656" y="2076"/>
              <a:ext cx="720" cy="233"/>
            </a:xfrm>
            <a:prstGeom prst="rect">
              <a:avLst/>
            </a:prstGeom>
            <a:solidFill>
              <a:schemeClr val="accent3"/>
            </a:solidFill>
            <a:ln w="9525">
              <a:noFill/>
              <a:miter lim="800000"/>
              <a:headEnd/>
              <a:tailEnd/>
            </a:ln>
            <a:effectLst/>
          </p:spPr>
          <p:txBody>
            <a:bodyPr anchor="ctr">
              <a:prstTxWarp prst="textNoShape">
                <a:avLst/>
              </a:prstTxWarp>
              <a:spAutoFit/>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55" name="Rectangle 63" descr="90%"/>
            <p:cNvSpPr>
              <a:spLocks noChangeArrowheads="1"/>
            </p:cNvSpPr>
            <p:nvPr/>
          </p:nvSpPr>
          <p:spPr bwMode="auto">
            <a:xfrm>
              <a:off x="4656" y="1596"/>
              <a:ext cx="720" cy="233"/>
            </a:xfrm>
            <a:prstGeom prst="rect">
              <a:avLst/>
            </a:prstGeom>
            <a:solidFill>
              <a:schemeClr val="accent1"/>
            </a:solidFill>
            <a:ln w="9525">
              <a:noFill/>
              <a:miter lim="800000"/>
              <a:headEnd/>
              <a:tailEnd/>
            </a:ln>
            <a:effectLst/>
          </p:spPr>
          <p:txBody>
            <a:bodyPr anchor="ctr">
              <a:prstTxWarp prst="textNoShape">
                <a:avLst/>
              </a:prstTxWarp>
              <a:spAutoFit/>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56" name="Rectangle 64" descr="Dark downward diagonal"/>
            <p:cNvSpPr>
              <a:spLocks noChangeArrowheads="1"/>
            </p:cNvSpPr>
            <p:nvPr/>
          </p:nvSpPr>
          <p:spPr bwMode="auto">
            <a:xfrm>
              <a:off x="4656" y="2476"/>
              <a:ext cx="720" cy="233"/>
            </a:xfrm>
            <a:prstGeom prst="rect">
              <a:avLst/>
            </a:prstGeom>
            <a:solidFill>
              <a:schemeClr val="accent4"/>
            </a:solidFill>
            <a:ln w="9525">
              <a:noFill/>
              <a:miter lim="800000"/>
              <a:headEnd/>
              <a:tailEnd/>
            </a:ln>
            <a:effectLst/>
          </p:spPr>
          <p:txBody>
            <a:bodyPr anchor="ctr">
              <a:prstTxWarp prst="textNoShape">
                <a:avLst/>
              </a:prstTxWarp>
              <a:spAutoFit/>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57" name="Rectangle 65" descr="20%"/>
            <p:cNvSpPr>
              <a:spLocks noChangeArrowheads="1"/>
            </p:cNvSpPr>
            <p:nvPr/>
          </p:nvSpPr>
          <p:spPr bwMode="auto">
            <a:xfrm>
              <a:off x="4657" y="2770"/>
              <a:ext cx="720" cy="288"/>
            </a:xfrm>
            <a:prstGeom prst="rect">
              <a:avLst/>
            </a:prstGeom>
            <a:pattFill prst="pct20">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58" name="Rectangle 66" descr="20%"/>
            <p:cNvSpPr>
              <a:spLocks noChangeArrowheads="1"/>
            </p:cNvSpPr>
            <p:nvPr/>
          </p:nvSpPr>
          <p:spPr bwMode="auto">
            <a:xfrm>
              <a:off x="4663" y="2294"/>
              <a:ext cx="720" cy="130"/>
            </a:xfrm>
            <a:prstGeom prst="rect">
              <a:avLst/>
            </a:prstGeom>
            <a:pattFill prst="pct20">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59" name="Rectangle 67" descr="20%"/>
            <p:cNvSpPr>
              <a:spLocks noChangeArrowheads="1"/>
            </p:cNvSpPr>
            <p:nvPr/>
          </p:nvSpPr>
          <p:spPr bwMode="auto">
            <a:xfrm>
              <a:off x="4663" y="1804"/>
              <a:ext cx="720" cy="288"/>
            </a:xfrm>
            <a:prstGeom prst="rect">
              <a:avLst/>
            </a:prstGeom>
            <a:pattFill prst="pct20">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60" name="Rectangle 68"/>
            <p:cNvSpPr>
              <a:spLocks noChangeArrowheads="1"/>
            </p:cNvSpPr>
            <p:nvPr/>
          </p:nvSpPr>
          <p:spPr bwMode="auto">
            <a:xfrm>
              <a:off x="4663" y="2400"/>
              <a:ext cx="720" cy="364"/>
            </a:xfrm>
            <a:prstGeom prst="rect">
              <a:avLst/>
            </a:prstGeom>
            <a:no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61" name="Line 69"/>
            <p:cNvSpPr>
              <a:spLocks noChangeShapeType="1"/>
            </p:cNvSpPr>
            <p:nvPr/>
          </p:nvSpPr>
          <p:spPr bwMode="auto">
            <a:xfrm>
              <a:off x="4663" y="1236"/>
              <a:ext cx="2" cy="1932"/>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62" name="Line 70"/>
            <p:cNvSpPr>
              <a:spLocks noChangeShapeType="1"/>
            </p:cNvSpPr>
            <p:nvPr/>
          </p:nvSpPr>
          <p:spPr bwMode="auto">
            <a:xfrm>
              <a:off x="5385" y="1236"/>
              <a:ext cx="0" cy="1932"/>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63" name="Line 71"/>
            <p:cNvSpPr>
              <a:spLocks noChangeShapeType="1"/>
            </p:cNvSpPr>
            <p:nvPr/>
          </p:nvSpPr>
          <p:spPr bwMode="auto">
            <a:xfrm>
              <a:off x="4671" y="1612"/>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64" name="Rectangle 72"/>
            <p:cNvSpPr>
              <a:spLocks noChangeArrowheads="1"/>
            </p:cNvSpPr>
            <p:nvPr/>
          </p:nvSpPr>
          <p:spPr bwMode="auto">
            <a:xfrm>
              <a:off x="4723" y="1152"/>
              <a:ext cx="555" cy="406"/>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OS</a:t>
              </a:r>
            </a:p>
            <a:p>
              <a:pPr defTabSz="457200" eaLnBrk="1" fontAlgn="auto" hangingPunct="1">
                <a:spcAft>
                  <a:spcPts val="0"/>
                </a:spcAft>
              </a:pPr>
              <a:r>
                <a:rPr lang="en-US" altLang="ko-KR" b="0">
                  <a:solidFill>
                    <a:prstClr val="black"/>
                  </a:solidFill>
                  <a:latin typeface="Verdana" charset="0"/>
                  <a:ea typeface="굴림" charset="-127"/>
                  <a:cs typeface="굴림" charset="-127"/>
                </a:rPr>
                <a:t>Space</a:t>
              </a:r>
            </a:p>
          </p:txBody>
        </p:sp>
        <p:sp>
          <p:nvSpPr>
            <p:cNvPr id="1595465" name="Line 73" descr="40%"/>
            <p:cNvSpPr>
              <a:spLocks noChangeShapeType="1"/>
            </p:cNvSpPr>
            <p:nvPr/>
          </p:nvSpPr>
          <p:spPr bwMode="auto">
            <a:xfrm>
              <a:off x="4671" y="1804"/>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66" name="Line 74" descr="40%"/>
            <p:cNvSpPr>
              <a:spLocks noChangeShapeType="1"/>
            </p:cNvSpPr>
            <p:nvPr/>
          </p:nvSpPr>
          <p:spPr bwMode="auto">
            <a:xfrm>
              <a:off x="4671" y="2092"/>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67" name="Line 75"/>
            <p:cNvSpPr>
              <a:spLocks noChangeShapeType="1"/>
            </p:cNvSpPr>
            <p:nvPr/>
          </p:nvSpPr>
          <p:spPr bwMode="auto">
            <a:xfrm>
              <a:off x="4671" y="2764"/>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68" name="Line 76"/>
            <p:cNvSpPr>
              <a:spLocks noChangeShapeType="1"/>
            </p:cNvSpPr>
            <p:nvPr/>
          </p:nvSpPr>
          <p:spPr bwMode="auto">
            <a:xfrm>
              <a:off x="4671" y="3052"/>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69" name="Rectangle 77"/>
            <p:cNvSpPr>
              <a:spLocks noChangeArrowheads="1"/>
            </p:cNvSpPr>
            <p:nvPr/>
          </p:nvSpPr>
          <p:spPr bwMode="auto">
            <a:xfrm>
              <a:off x="4848" y="1584"/>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16K</a:t>
              </a:r>
            </a:p>
          </p:txBody>
        </p:sp>
        <p:sp>
          <p:nvSpPr>
            <p:cNvPr id="1595470" name="Rectangle 78"/>
            <p:cNvSpPr>
              <a:spLocks noChangeArrowheads="1"/>
            </p:cNvSpPr>
            <p:nvPr/>
          </p:nvSpPr>
          <p:spPr bwMode="auto">
            <a:xfrm>
              <a:off x="4848" y="1824"/>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24K</a:t>
              </a:r>
            </a:p>
          </p:txBody>
        </p:sp>
        <p:sp>
          <p:nvSpPr>
            <p:cNvPr id="1595471" name="Rectangle 79"/>
            <p:cNvSpPr>
              <a:spLocks noChangeArrowheads="1"/>
            </p:cNvSpPr>
            <p:nvPr/>
          </p:nvSpPr>
          <p:spPr bwMode="auto">
            <a:xfrm>
              <a:off x="4848" y="2064"/>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16K</a:t>
              </a:r>
            </a:p>
          </p:txBody>
        </p:sp>
        <p:sp>
          <p:nvSpPr>
            <p:cNvPr id="1595472" name="Rectangle 80"/>
            <p:cNvSpPr>
              <a:spLocks noChangeArrowheads="1"/>
            </p:cNvSpPr>
            <p:nvPr/>
          </p:nvSpPr>
          <p:spPr bwMode="auto">
            <a:xfrm>
              <a:off x="4848" y="2460"/>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32K</a:t>
              </a:r>
            </a:p>
          </p:txBody>
        </p:sp>
        <p:sp>
          <p:nvSpPr>
            <p:cNvPr id="1595473" name="Rectangle 81"/>
            <p:cNvSpPr>
              <a:spLocks noChangeArrowheads="1"/>
            </p:cNvSpPr>
            <p:nvPr/>
          </p:nvSpPr>
          <p:spPr bwMode="auto">
            <a:xfrm>
              <a:off x="4848" y="2784"/>
              <a:ext cx="40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24K</a:t>
              </a:r>
            </a:p>
          </p:txBody>
        </p:sp>
        <p:sp>
          <p:nvSpPr>
            <p:cNvPr id="1595474" name="Rectangle 82"/>
            <p:cNvSpPr>
              <a:spLocks noChangeArrowheads="1"/>
            </p:cNvSpPr>
            <p:nvPr/>
          </p:nvSpPr>
          <p:spPr bwMode="auto">
            <a:xfrm>
              <a:off x="4099" y="1598"/>
              <a:ext cx="5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1</a:t>
              </a:r>
            </a:p>
          </p:txBody>
        </p:sp>
        <p:sp>
          <p:nvSpPr>
            <p:cNvPr id="1595475" name="Line 83" descr="40%"/>
            <p:cNvSpPr>
              <a:spLocks noChangeShapeType="1"/>
            </p:cNvSpPr>
            <p:nvPr/>
          </p:nvSpPr>
          <p:spPr bwMode="auto">
            <a:xfrm>
              <a:off x="4671" y="2284"/>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76" name="Rectangle 84"/>
            <p:cNvSpPr>
              <a:spLocks noChangeArrowheads="1"/>
            </p:cNvSpPr>
            <p:nvPr/>
          </p:nvSpPr>
          <p:spPr bwMode="auto">
            <a:xfrm>
              <a:off x="4099" y="2078"/>
              <a:ext cx="5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4</a:t>
              </a:r>
            </a:p>
          </p:txBody>
        </p:sp>
        <p:sp>
          <p:nvSpPr>
            <p:cNvPr id="1595477" name="Line 85" descr="40%"/>
            <p:cNvSpPr>
              <a:spLocks noChangeShapeType="1"/>
            </p:cNvSpPr>
            <p:nvPr/>
          </p:nvSpPr>
          <p:spPr bwMode="auto">
            <a:xfrm>
              <a:off x="4654" y="2418"/>
              <a:ext cx="722"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78" name="Rectangle 86"/>
            <p:cNvSpPr>
              <a:spLocks noChangeArrowheads="1"/>
            </p:cNvSpPr>
            <p:nvPr/>
          </p:nvSpPr>
          <p:spPr bwMode="auto">
            <a:xfrm>
              <a:off x="4821" y="2235"/>
              <a:ext cx="452" cy="231"/>
            </a:xfrm>
            <a:prstGeom prst="rect">
              <a:avLst/>
            </a:prstGeom>
            <a:noFill/>
            <a:ln w="25400">
              <a:no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8K</a:t>
              </a:r>
            </a:p>
          </p:txBody>
        </p:sp>
        <p:sp>
          <p:nvSpPr>
            <p:cNvPr id="1595479" name="Rectangle 87"/>
            <p:cNvSpPr>
              <a:spLocks noChangeArrowheads="1"/>
            </p:cNvSpPr>
            <p:nvPr/>
          </p:nvSpPr>
          <p:spPr bwMode="auto">
            <a:xfrm>
              <a:off x="4099" y="2448"/>
              <a:ext cx="5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proc 3</a:t>
              </a:r>
            </a:p>
          </p:txBody>
        </p:sp>
      </p:grpSp>
      <p:sp>
        <p:nvSpPr>
          <p:cNvPr id="1595480" name="Rectangle 88" descr="20%"/>
          <p:cNvSpPr>
            <a:spLocks noChangeArrowheads="1"/>
          </p:cNvSpPr>
          <p:nvPr/>
        </p:nvSpPr>
        <p:spPr bwMode="auto">
          <a:xfrm>
            <a:off x="10699531" y="2438400"/>
            <a:ext cx="1143000" cy="457200"/>
          </a:xfrm>
          <a:prstGeom prst="rect">
            <a:avLst/>
          </a:prstGeom>
          <a:pattFill prst="pct20">
            <a:fgClr>
              <a:schemeClr val="accent1"/>
            </a:fgClr>
            <a:bgClr>
              <a:srgbClr val="FFFFFF"/>
            </a:bgClr>
          </a:pattFill>
          <a:ln w="127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5481" name="Text Box 89"/>
          <p:cNvSpPr txBox="1">
            <a:spLocks noChangeArrowheads="1"/>
          </p:cNvSpPr>
          <p:nvPr/>
        </p:nvSpPr>
        <p:spPr bwMode="auto">
          <a:xfrm>
            <a:off x="10701169" y="2967335"/>
            <a:ext cx="1143000" cy="923330"/>
          </a:xfrm>
          <a:prstGeom prst="rect">
            <a:avLst/>
          </a:prstGeom>
          <a:noFill/>
          <a:ln w="9525">
            <a:noFill/>
            <a:miter lim="800000"/>
            <a:headEnd/>
            <a:tailEnd/>
          </a:ln>
          <a:effectLst/>
        </p:spPr>
        <p:txBody>
          <a:bodyPr wrap="square">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Free memory space</a:t>
            </a:r>
          </a:p>
        </p:txBody>
      </p:sp>
      <p:sp>
        <p:nvSpPr>
          <p:cNvPr id="94" name="Rectangle 3"/>
          <p:cNvSpPr>
            <a:spLocks noChangeArrowheads="1"/>
          </p:cNvSpPr>
          <p:nvPr/>
        </p:nvSpPr>
        <p:spPr bwMode="auto">
          <a:xfrm>
            <a:off x="1524000" y="5334746"/>
            <a:ext cx="9144000" cy="1283768"/>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As processes come and go, the storage is “fragmented”. Therefore, at some stage processes have to be moved around to compact the storage.</a:t>
            </a:r>
            <a:endParaRPr lang="en-US" altLang="ko-KR" sz="2400" dirty="0">
              <a:solidFill>
                <a:prstClr val="black"/>
              </a:solidFill>
              <a:latin typeface="Calibri"/>
              <a:ea typeface="굴림" charset="-127"/>
              <a:cs typeface="굴림" charset="-127"/>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Virtual Memory Intro</a:t>
            </a:r>
          </a:p>
          <a:p>
            <a:r>
              <a:rPr lang="en-US" dirty="0">
                <a:solidFill>
                  <a:srgbClr val="FF0000"/>
                </a:solidFill>
              </a:rPr>
              <a:t>Page Tables</a:t>
            </a:r>
          </a:p>
          <a:p>
            <a:r>
              <a:rPr lang="en-US" dirty="0"/>
              <a:t>Translation </a:t>
            </a:r>
            <a:r>
              <a:rPr lang="en-US" dirty="0" err="1"/>
              <a:t>Lookaside</a:t>
            </a:r>
            <a:r>
              <a:rPr lang="en-US" dirty="0"/>
              <a:t> Buffer</a:t>
            </a:r>
          </a:p>
          <a:p>
            <a:r>
              <a:rPr lang="en-US" dirty="0"/>
              <a:t>Demand Paging</a:t>
            </a:r>
          </a:p>
          <a:p>
            <a:r>
              <a:rPr lang="en-US" dirty="0"/>
              <a:t>System Calls</a:t>
            </a:r>
          </a:p>
          <a:p>
            <a:r>
              <a:rPr lang="en-US" dirty="0"/>
              <a:t>Summary</a:t>
            </a:r>
          </a:p>
        </p:txBody>
      </p:sp>
      <p:sp>
        <p:nvSpPr>
          <p:cNvPr id="8" name="Slide Number Placeholder 7"/>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Idea #2: Page Tables to avoid Fragmentation</a:t>
            </a:r>
          </a:p>
        </p:txBody>
      </p:sp>
      <p:sp>
        <p:nvSpPr>
          <p:cNvPr id="3" name="Content Placeholder 2"/>
          <p:cNvSpPr>
            <a:spLocks noGrp="1"/>
          </p:cNvSpPr>
          <p:nvPr>
            <p:ph idx="1"/>
          </p:nvPr>
        </p:nvSpPr>
        <p:spPr>
          <a:xfrm>
            <a:off x="914400" y="1600201"/>
            <a:ext cx="10439400" cy="4528457"/>
          </a:xfrm>
        </p:spPr>
        <p:txBody>
          <a:bodyPr>
            <a:normAutofit fontScale="92500" lnSpcReduction="20000"/>
          </a:bodyPr>
          <a:lstStyle/>
          <a:p>
            <a:r>
              <a:rPr lang="en-US" dirty="0"/>
              <a:t>Divide memory address space into equal sized blocks, called </a:t>
            </a:r>
            <a:r>
              <a:rPr lang="en-US" i="1" dirty="0">
                <a:solidFill>
                  <a:srgbClr val="FF0000"/>
                </a:solidFill>
              </a:rPr>
              <a:t>pages</a:t>
            </a:r>
          </a:p>
          <a:p>
            <a:pPr lvl="1">
              <a:lnSpc>
                <a:spcPct val="80000"/>
              </a:lnSpc>
            </a:pPr>
            <a:r>
              <a:rPr lang="en-US" dirty="0"/>
              <a:t>Page: a unit of memory translatable by memory management unit (MMU)</a:t>
            </a:r>
          </a:p>
          <a:p>
            <a:pPr lvl="1"/>
            <a:r>
              <a:rPr lang="en-US" dirty="0"/>
              <a:t>Traditionally 4 KB or 8 KB</a:t>
            </a:r>
          </a:p>
          <a:p>
            <a:r>
              <a:rPr lang="en-US" dirty="0"/>
              <a:t>Use a </a:t>
            </a:r>
            <a:r>
              <a:rPr lang="en-US" i="1" dirty="0">
                <a:solidFill>
                  <a:srgbClr val="FF0000"/>
                </a:solidFill>
              </a:rPr>
              <a:t>level of indirection </a:t>
            </a:r>
            <a:r>
              <a:rPr lang="en-US" dirty="0"/>
              <a:t>to map program addresses into physical memory addresses</a:t>
            </a:r>
          </a:p>
          <a:p>
            <a:pPr lvl="1"/>
            <a:r>
              <a:rPr lang="en-US" dirty="0"/>
              <a:t>One indirection mapping per address space page</a:t>
            </a:r>
          </a:p>
          <a:p>
            <a:r>
              <a:rPr lang="en-US" dirty="0"/>
              <a:t>This table of mappings is called a </a:t>
            </a:r>
            <a:r>
              <a:rPr lang="en-US" i="1" dirty="0">
                <a:solidFill>
                  <a:srgbClr val="FF0000"/>
                </a:solidFill>
              </a:rPr>
              <a:t>Page Table</a:t>
            </a:r>
          </a:p>
          <a:p>
            <a:r>
              <a:rPr lang="en-US" dirty="0"/>
              <a:t>Address Space (Process) switch: change pointer to base of table (hardware register)</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8450" name="Rectangle 2"/>
          <p:cNvSpPr>
            <a:spLocks noGrp="1" noChangeArrowheads="1"/>
          </p:cNvSpPr>
          <p:nvPr>
            <p:ph type="title"/>
          </p:nvPr>
        </p:nvSpPr>
        <p:spPr/>
        <p:txBody>
          <a:bodyPr>
            <a:normAutofit/>
          </a:bodyPr>
          <a:lstStyle/>
          <a:p>
            <a:r>
              <a:rPr lang="en-US" dirty="0"/>
              <a:t>Processes and </a:t>
            </a:r>
            <a:r>
              <a:rPr lang="en-US"/>
              <a:t>Virtual Memory</a:t>
            </a:r>
            <a:endParaRPr lang="en-US" dirty="0"/>
          </a:p>
        </p:txBody>
      </p:sp>
      <p:sp>
        <p:nvSpPr>
          <p:cNvPr id="3048451" name="Rectangle 3"/>
          <p:cNvSpPr>
            <a:spLocks noGrp="1" noChangeArrowheads="1"/>
          </p:cNvSpPr>
          <p:nvPr>
            <p:ph type="body" idx="1"/>
          </p:nvPr>
        </p:nvSpPr>
        <p:spPr>
          <a:xfrm>
            <a:off x="838200" y="1600200"/>
            <a:ext cx="10744200" cy="5257800"/>
          </a:xfrm>
        </p:spPr>
        <p:txBody>
          <a:bodyPr>
            <a:normAutofit/>
          </a:bodyPr>
          <a:lstStyle/>
          <a:p>
            <a:pPr>
              <a:lnSpc>
                <a:spcPct val="80000"/>
              </a:lnSpc>
            </a:pPr>
            <a:r>
              <a:rPr lang="en-US" dirty="0"/>
              <a:t>Address Space:</a:t>
            </a:r>
          </a:p>
          <a:p>
            <a:pPr lvl="1">
              <a:lnSpc>
                <a:spcPct val="80000"/>
              </a:lnSpc>
            </a:pPr>
            <a:r>
              <a:rPr lang="en-US" dirty="0"/>
              <a:t>Each process has its own memory address space</a:t>
            </a:r>
          </a:p>
          <a:p>
            <a:pPr lvl="1"/>
            <a:r>
              <a:rPr lang="en-US" dirty="0"/>
              <a:t>Give each program the </a:t>
            </a:r>
            <a:r>
              <a:rPr lang="en-US" i="1" dirty="0">
                <a:solidFill>
                  <a:srgbClr val="FF0000"/>
                </a:solidFill>
              </a:rPr>
              <a:t>illusion </a:t>
            </a:r>
            <a:r>
              <a:rPr lang="en-US" dirty="0"/>
              <a:t>that it has its own private memory</a:t>
            </a:r>
          </a:p>
          <a:p>
            <a:r>
              <a:rPr lang="en-US" dirty="0"/>
              <a:t>Program addresses called </a:t>
            </a:r>
            <a:r>
              <a:rPr lang="en-US" i="1" dirty="0">
                <a:solidFill>
                  <a:srgbClr val="FF0000"/>
                </a:solidFill>
              </a:rPr>
              <a:t>virtual addresses</a:t>
            </a:r>
          </a:p>
          <a:p>
            <a:pPr lvl="1"/>
            <a:r>
              <a:rPr lang="en-US" dirty="0"/>
              <a:t>Space of all virtual addresses </a:t>
            </a:r>
            <a:r>
              <a:rPr lang="en-US" dirty="0">
                <a:solidFill>
                  <a:srgbClr val="000000"/>
                </a:solidFill>
              </a:rPr>
              <a:t>called </a:t>
            </a:r>
            <a:r>
              <a:rPr lang="en-US" i="1" dirty="0">
                <a:solidFill>
                  <a:srgbClr val="FF0000"/>
                </a:solidFill>
              </a:rPr>
              <a:t>virtual memory</a:t>
            </a:r>
          </a:p>
          <a:p>
            <a:pPr lvl="1"/>
            <a:r>
              <a:rPr lang="en-US" dirty="0"/>
              <a:t>Divided into pages indexed by Virtual Page Number (VPN).</a:t>
            </a:r>
          </a:p>
          <a:p>
            <a:r>
              <a:rPr lang="en-US" dirty="0"/>
              <a:t>Memory addresses called </a:t>
            </a:r>
            <a:r>
              <a:rPr lang="en-US" i="1" dirty="0">
                <a:solidFill>
                  <a:srgbClr val="FF0000"/>
                </a:solidFill>
              </a:rPr>
              <a:t>physical addresses</a:t>
            </a:r>
          </a:p>
          <a:p>
            <a:pPr lvl="1"/>
            <a:r>
              <a:rPr lang="en-US" sz="2811" dirty="0"/>
              <a:t>Space of all physical addresses called </a:t>
            </a:r>
            <a:r>
              <a:rPr lang="en-US" sz="2811" i="1" dirty="0">
                <a:solidFill>
                  <a:srgbClr val="FF0000"/>
                </a:solidFill>
              </a:rPr>
              <a:t>physical memory</a:t>
            </a:r>
          </a:p>
          <a:p>
            <a:pPr lvl="1"/>
            <a:r>
              <a:rPr lang="en-US" sz="2811" dirty="0"/>
              <a:t>Divided into pages indexed by Physical Page Number (PPN).</a:t>
            </a:r>
          </a:p>
        </p:txBody>
      </p:sp>
      <p:sp>
        <p:nvSpPr>
          <p:cNvPr id="5" name="Slide Number Placeholder 4"/>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8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8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845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4845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48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484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4845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4845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48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4342" name="Picture 6" descr="memory"/>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rot="-48755559">
            <a:off x="7494588" y="1359770"/>
            <a:ext cx="1384300" cy="1457325"/>
          </a:xfrm>
          <a:prstGeom prst="rect">
            <a:avLst/>
          </a:prstGeom>
          <a:noFill/>
        </p:spPr>
      </p:pic>
      <p:sp>
        <p:nvSpPr>
          <p:cNvPr id="654338" name="Rectangle 2"/>
          <p:cNvSpPr>
            <a:spLocks noGrp="1" noChangeArrowheads="1"/>
          </p:cNvSpPr>
          <p:nvPr>
            <p:ph type="title"/>
          </p:nvPr>
        </p:nvSpPr>
        <p:spPr/>
        <p:txBody>
          <a:bodyPr/>
          <a:lstStyle/>
          <a:p>
            <a:r>
              <a:rPr lang="en-US"/>
              <a:t>Two Views of Memory</a:t>
            </a:r>
          </a:p>
        </p:txBody>
      </p:sp>
      <p:sp>
        <p:nvSpPr>
          <p:cNvPr id="654339" name="Rectangle 3"/>
          <p:cNvSpPr>
            <a:spLocks noGrp="1" noChangeArrowheads="1"/>
          </p:cNvSpPr>
          <p:nvPr>
            <p:ph type="body" idx="1"/>
          </p:nvPr>
        </p:nvSpPr>
        <p:spPr>
          <a:xfrm>
            <a:off x="914400" y="2841524"/>
            <a:ext cx="10134600" cy="3765754"/>
          </a:xfrm>
        </p:spPr>
        <p:txBody>
          <a:bodyPr>
            <a:normAutofit fontScale="92500" lnSpcReduction="20000"/>
          </a:bodyPr>
          <a:lstStyle/>
          <a:p>
            <a:pPr>
              <a:lnSpc>
                <a:spcPct val="80000"/>
              </a:lnSpc>
              <a:spcBef>
                <a:spcPct val="20000"/>
              </a:spcBef>
            </a:pPr>
            <a:r>
              <a:rPr lang="en-US" dirty="0"/>
              <a:t>Two views of memory:</a:t>
            </a:r>
          </a:p>
          <a:p>
            <a:pPr lvl="1">
              <a:lnSpc>
                <a:spcPct val="80000"/>
              </a:lnSpc>
              <a:spcBef>
                <a:spcPct val="20000"/>
              </a:spcBef>
            </a:pPr>
            <a:r>
              <a:rPr lang="en-US" dirty="0"/>
              <a:t>View from the CPU (what program sees, virtual memory)</a:t>
            </a:r>
          </a:p>
          <a:p>
            <a:pPr lvl="1">
              <a:lnSpc>
                <a:spcPct val="80000"/>
              </a:lnSpc>
              <a:spcBef>
                <a:spcPct val="20000"/>
              </a:spcBef>
            </a:pPr>
            <a:r>
              <a:rPr lang="en-US" dirty="0"/>
              <a:t>View from memory (physical memory)</a:t>
            </a:r>
          </a:p>
          <a:p>
            <a:pPr lvl="1">
              <a:lnSpc>
                <a:spcPct val="80000"/>
              </a:lnSpc>
              <a:spcBef>
                <a:spcPct val="20000"/>
              </a:spcBef>
            </a:pPr>
            <a:r>
              <a:rPr lang="en-US" dirty="0"/>
              <a:t>Memory management unit (MMU) converts between the two views</a:t>
            </a:r>
          </a:p>
          <a:p>
            <a:pPr>
              <a:lnSpc>
                <a:spcPct val="80000"/>
              </a:lnSpc>
              <a:spcBef>
                <a:spcPct val="20000"/>
              </a:spcBef>
            </a:pPr>
            <a:r>
              <a:rPr lang="en-US" dirty="0"/>
              <a:t>Translation helps to implement protection</a:t>
            </a:r>
          </a:p>
          <a:p>
            <a:pPr lvl="1">
              <a:lnSpc>
                <a:spcPct val="80000"/>
              </a:lnSpc>
            </a:pPr>
            <a:r>
              <a:rPr lang="en-US" dirty="0"/>
              <a:t>The same virtual address in different processes is mapped to different physical addresses, hence different processes cannot read/write each other’s memory</a:t>
            </a:r>
          </a:p>
          <a:p>
            <a:pPr lvl="1">
              <a:lnSpc>
                <a:spcPct val="80000"/>
              </a:lnSpc>
            </a:pPr>
            <a:r>
              <a:rPr lang="en-US" dirty="0"/>
              <a:t>Every program can be linked/loaded into same region of user address space</a:t>
            </a:r>
          </a:p>
          <a:p>
            <a:pPr lvl="1">
              <a:lnSpc>
                <a:spcPct val="80000"/>
              </a:lnSpc>
              <a:spcBef>
                <a:spcPct val="20000"/>
              </a:spcBef>
            </a:pPr>
            <a:r>
              <a:rPr lang="en-US" dirty="0"/>
              <a:t>Isolation achieved through translation, not relocation</a:t>
            </a:r>
          </a:p>
        </p:txBody>
      </p:sp>
      <p:sp>
        <p:nvSpPr>
          <p:cNvPr id="654344" name="Text Box 8"/>
          <p:cNvSpPr txBox="1">
            <a:spLocks noChangeArrowheads="1"/>
          </p:cNvSpPr>
          <p:nvPr/>
        </p:nvSpPr>
        <p:spPr bwMode="auto">
          <a:xfrm>
            <a:off x="6376989" y="1388346"/>
            <a:ext cx="1138623" cy="646319"/>
          </a:xfrm>
          <a:prstGeom prst="rect">
            <a:avLst/>
          </a:prstGeom>
          <a:noFill/>
          <a:ln w="57150">
            <a:noFill/>
            <a:miter lim="800000"/>
            <a:headEnd/>
            <a:tailEnd/>
          </a:ln>
          <a:effectLst/>
        </p:spPr>
        <p:txBody>
          <a:bodyPr wrap="none" lIns="91429" tIns="45714" rIns="91429" bIns="45714">
            <a:spAutoFit/>
          </a:bodyPr>
          <a:lstStyle/>
          <a:p>
            <a:pPr defTabSz="457200" eaLnBrk="1" fontAlgn="auto" hangingPunct="1">
              <a:spcAft>
                <a:spcPts val="0"/>
              </a:spcAft>
            </a:pPr>
            <a:r>
              <a:rPr lang="en-US" b="0">
                <a:solidFill>
                  <a:prstClr val="black"/>
                </a:solidFill>
                <a:latin typeface="Calibri"/>
                <a:ea typeface="+mn-ea"/>
                <a:cs typeface="+mn-cs"/>
              </a:rPr>
              <a:t>Physical</a:t>
            </a:r>
          </a:p>
          <a:p>
            <a:pPr defTabSz="457200" eaLnBrk="1" fontAlgn="auto" hangingPunct="1">
              <a:spcAft>
                <a:spcPts val="0"/>
              </a:spcAft>
            </a:pPr>
            <a:r>
              <a:rPr lang="en-US" b="0">
                <a:solidFill>
                  <a:prstClr val="black"/>
                </a:solidFill>
                <a:latin typeface="Calibri"/>
                <a:ea typeface="+mn-ea"/>
                <a:cs typeface="+mn-cs"/>
              </a:rPr>
              <a:t>Addresses</a:t>
            </a:r>
          </a:p>
        </p:txBody>
      </p:sp>
      <p:sp>
        <p:nvSpPr>
          <p:cNvPr id="654345" name="Oval 9"/>
          <p:cNvSpPr>
            <a:spLocks noChangeArrowheads="1"/>
          </p:cNvSpPr>
          <p:nvPr/>
        </p:nvSpPr>
        <p:spPr bwMode="auto">
          <a:xfrm>
            <a:off x="2971801" y="1502646"/>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defTabSz="457200" eaLnBrk="1" fontAlgn="auto" hangingPunct="1">
              <a:spcAft>
                <a:spcPts val="0"/>
              </a:spcAft>
            </a:pPr>
            <a:r>
              <a:rPr lang="en-US" sz="3200" b="0">
                <a:solidFill>
                  <a:prstClr val="black"/>
                </a:solidFill>
                <a:latin typeface="Calibri"/>
                <a:ea typeface="+mn-ea"/>
                <a:cs typeface="+mn-cs"/>
              </a:rPr>
              <a:t>CPU</a:t>
            </a:r>
          </a:p>
        </p:txBody>
      </p:sp>
      <p:sp>
        <p:nvSpPr>
          <p:cNvPr id="654346" name="Line 10"/>
          <p:cNvSpPr>
            <a:spLocks noChangeShapeType="1"/>
          </p:cNvSpPr>
          <p:nvPr/>
        </p:nvSpPr>
        <p:spPr bwMode="auto">
          <a:xfrm>
            <a:off x="3886200" y="1964607"/>
            <a:ext cx="1409700" cy="0"/>
          </a:xfrm>
          <a:prstGeom prst="line">
            <a:avLst/>
          </a:prstGeom>
          <a:noFill/>
          <a:ln w="5715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54347" name="Rectangle 11"/>
          <p:cNvSpPr>
            <a:spLocks noChangeArrowheads="1"/>
          </p:cNvSpPr>
          <p:nvPr/>
        </p:nvSpPr>
        <p:spPr bwMode="auto">
          <a:xfrm>
            <a:off x="5295900" y="1561382"/>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defTabSz="457200" eaLnBrk="1" fontAlgn="auto" hangingPunct="1">
              <a:spcAft>
                <a:spcPts val="0"/>
              </a:spcAft>
            </a:pPr>
            <a:r>
              <a:rPr lang="en-US" sz="2400" b="0">
                <a:solidFill>
                  <a:prstClr val="black"/>
                </a:solidFill>
                <a:latin typeface="Calibri"/>
                <a:ea typeface="+mn-ea"/>
                <a:cs typeface="+mn-cs"/>
              </a:rPr>
              <a:t>MMU</a:t>
            </a:r>
          </a:p>
        </p:txBody>
      </p:sp>
      <p:sp>
        <p:nvSpPr>
          <p:cNvPr id="654348" name="Line 12"/>
          <p:cNvSpPr>
            <a:spLocks noChangeShapeType="1"/>
          </p:cNvSpPr>
          <p:nvPr/>
        </p:nvSpPr>
        <p:spPr bwMode="auto">
          <a:xfrm>
            <a:off x="6389688" y="1964607"/>
            <a:ext cx="1460500" cy="0"/>
          </a:xfrm>
          <a:prstGeom prst="line">
            <a:avLst/>
          </a:prstGeom>
          <a:noFill/>
          <a:ln w="5715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54349" name="Text Box 13"/>
          <p:cNvSpPr txBox="1">
            <a:spLocks noChangeArrowheads="1"/>
          </p:cNvSpPr>
          <p:nvPr/>
        </p:nvSpPr>
        <p:spPr bwMode="auto">
          <a:xfrm>
            <a:off x="3860801" y="1374058"/>
            <a:ext cx="1138623" cy="646319"/>
          </a:xfrm>
          <a:prstGeom prst="rect">
            <a:avLst/>
          </a:prstGeom>
          <a:noFill/>
          <a:ln w="57150">
            <a:noFill/>
            <a:miter lim="800000"/>
            <a:headEnd/>
            <a:tailEnd/>
          </a:ln>
          <a:effectLst/>
        </p:spPr>
        <p:txBody>
          <a:bodyPr wrap="none" lIns="91429" tIns="45714" rIns="91429" bIns="45714">
            <a:spAutoFit/>
          </a:bodyPr>
          <a:lstStyle/>
          <a:p>
            <a:pPr defTabSz="457200" eaLnBrk="1" fontAlgn="auto" hangingPunct="1">
              <a:spcAft>
                <a:spcPts val="0"/>
              </a:spcAft>
            </a:pPr>
            <a:r>
              <a:rPr lang="en-US" b="0">
                <a:solidFill>
                  <a:prstClr val="black"/>
                </a:solidFill>
                <a:latin typeface="Calibri"/>
                <a:ea typeface="+mn-ea"/>
                <a:cs typeface="+mn-cs"/>
              </a:rPr>
              <a:t>Virtual</a:t>
            </a:r>
          </a:p>
          <a:p>
            <a:pPr defTabSz="457200" eaLnBrk="1" fontAlgn="auto" hangingPunct="1">
              <a:spcAft>
                <a:spcPts val="0"/>
              </a:spcAft>
            </a:pPr>
            <a:r>
              <a:rPr lang="en-US" b="0">
                <a:solidFill>
                  <a:prstClr val="black"/>
                </a:solidFill>
                <a:latin typeface="Calibri"/>
                <a:ea typeface="+mn-ea"/>
                <a:cs typeface="+mn-cs"/>
              </a:rPr>
              <a:t>Addresses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54339">
                                            <p:txEl>
                                              <p:pRg st="0" end="0"/>
                                            </p:txEl>
                                          </p:spTgt>
                                        </p:tgtEl>
                                        <p:attrNameLst>
                                          <p:attrName>style.visibility</p:attrName>
                                        </p:attrNameLst>
                                      </p:cBhvr>
                                      <p:to>
                                        <p:strVal val="visible"/>
                                      </p:to>
                                    </p:set>
                                    <p:anim calcmode="lin" valueType="num">
                                      <p:cBhvr additive="base">
                                        <p:cTn id="7" dur="500" fill="hold"/>
                                        <p:tgtEl>
                                          <p:spTgt spid="6543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543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54339">
                                            <p:txEl>
                                              <p:pRg st="1" end="1"/>
                                            </p:txEl>
                                          </p:spTgt>
                                        </p:tgtEl>
                                        <p:attrNameLst>
                                          <p:attrName>style.visibility</p:attrName>
                                        </p:attrNameLst>
                                      </p:cBhvr>
                                      <p:to>
                                        <p:strVal val="visible"/>
                                      </p:to>
                                    </p:set>
                                    <p:anim calcmode="lin" valueType="num">
                                      <p:cBhvr additive="base">
                                        <p:cTn id="11" dur="500" fill="hold"/>
                                        <p:tgtEl>
                                          <p:spTgt spid="6543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543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54339">
                                            <p:txEl>
                                              <p:pRg st="2" end="2"/>
                                            </p:txEl>
                                          </p:spTgt>
                                        </p:tgtEl>
                                        <p:attrNameLst>
                                          <p:attrName>style.visibility</p:attrName>
                                        </p:attrNameLst>
                                      </p:cBhvr>
                                      <p:to>
                                        <p:strVal val="visible"/>
                                      </p:to>
                                    </p:set>
                                    <p:anim calcmode="lin" valueType="num">
                                      <p:cBhvr additive="base">
                                        <p:cTn id="15" dur="500" fill="hold"/>
                                        <p:tgtEl>
                                          <p:spTgt spid="65433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543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54339">
                                            <p:txEl>
                                              <p:pRg st="3" end="3"/>
                                            </p:txEl>
                                          </p:spTgt>
                                        </p:tgtEl>
                                        <p:attrNameLst>
                                          <p:attrName>style.visibility</p:attrName>
                                        </p:attrNameLst>
                                      </p:cBhvr>
                                      <p:to>
                                        <p:strVal val="visible"/>
                                      </p:to>
                                    </p:set>
                                    <p:anim calcmode="lin" valueType="num">
                                      <p:cBhvr additive="base">
                                        <p:cTn id="19" dur="500" fill="hold"/>
                                        <p:tgtEl>
                                          <p:spTgt spid="65433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54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54339">
                                            <p:txEl>
                                              <p:pRg st="4" end="4"/>
                                            </p:txEl>
                                          </p:spTgt>
                                        </p:tgtEl>
                                        <p:attrNameLst>
                                          <p:attrName>style.visibility</p:attrName>
                                        </p:attrNameLst>
                                      </p:cBhvr>
                                      <p:to>
                                        <p:strVal val="visible"/>
                                      </p:to>
                                    </p:set>
                                    <p:anim calcmode="lin" valueType="num">
                                      <p:cBhvr additive="base">
                                        <p:cTn id="25" dur="500" fill="hold"/>
                                        <p:tgtEl>
                                          <p:spTgt spid="65433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543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654339">
                                            <p:txEl>
                                              <p:pRg st="5" end="5"/>
                                            </p:txEl>
                                          </p:spTgt>
                                        </p:tgtEl>
                                        <p:attrNameLst>
                                          <p:attrName>style.visibility</p:attrName>
                                        </p:attrNameLst>
                                      </p:cBhvr>
                                      <p:to>
                                        <p:strVal val="visible"/>
                                      </p:to>
                                    </p:set>
                                    <p:anim calcmode="lin" valueType="num">
                                      <p:cBhvr additive="base">
                                        <p:cTn id="29" dur="500" fill="hold"/>
                                        <p:tgtEl>
                                          <p:spTgt spid="65433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543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654339">
                                            <p:txEl>
                                              <p:pRg st="6" end="6"/>
                                            </p:txEl>
                                          </p:spTgt>
                                        </p:tgtEl>
                                        <p:attrNameLst>
                                          <p:attrName>style.visibility</p:attrName>
                                        </p:attrNameLst>
                                      </p:cBhvr>
                                      <p:to>
                                        <p:strVal val="visible"/>
                                      </p:to>
                                    </p:set>
                                    <p:anim calcmode="lin" valueType="num">
                                      <p:cBhvr additive="base">
                                        <p:cTn id="33" dur="500" fill="hold"/>
                                        <p:tgtEl>
                                          <p:spTgt spid="65433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65433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54339">
                                            <p:txEl>
                                              <p:pRg st="7" end="7"/>
                                            </p:txEl>
                                          </p:spTgt>
                                        </p:tgtEl>
                                        <p:attrNameLst>
                                          <p:attrName>style.visibility</p:attrName>
                                        </p:attrNameLst>
                                      </p:cBhvr>
                                      <p:to>
                                        <p:strVal val="visible"/>
                                      </p:to>
                                    </p:set>
                                    <p:anim calcmode="lin" valueType="num">
                                      <p:cBhvr additive="base">
                                        <p:cTn id="37" dur="500" fill="hold"/>
                                        <p:tgtEl>
                                          <p:spTgt spid="654339">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5433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solidFill>
                  <a:srgbClr val="FF0000"/>
                </a:solidFill>
              </a:rPr>
              <a:t>Virtual Memory Intro</a:t>
            </a:r>
          </a:p>
          <a:p>
            <a:r>
              <a:rPr lang="en-US" dirty="0"/>
              <a:t>Page Tables</a:t>
            </a:r>
          </a:p>
          <a:p>
            <a:r>
              <a:rPr lang="en-US" dirty="0"/>
              <a:t>Translation </a:t>
            </a:r>
            <a:r>
              <a:rPr lang="en-US" dirty="0" err="1"/>
              <a:t>Lookaside</a:t>
            </a:r>
            <a:r>
              <a:rPr lang="en-US" dirty="0"/>
              <a:t> Buffer</a:t>
            </a:r>
          </a:p>
          <a:p>
            <a:r>
              <a:rPr lang="en-US" dirty="0"/>
              <a:t>Demand Paging</a:t>
            </a:r>
          </a:p>
          <a:p>
            <a:r>
              <a:rPr lang="en-US" dirty="0"/>
              <a:t>System Calls</a:t>
            </a:r>
          </a:p>
          <a:p>
            <a:r>
              <a:rPr lang="en-US" dirty="0"/>
              <a:t>Summary</a:t>
            </a:r>
          </a:p>
        </p:txBody>
      </p:sp>
      <p:sp>
        <p:nvSpPr>
          <p:cNvPr id="8" name="Slide Number Placeholder 7"/>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2</a:t>
            </a:fld>
            <a:endParaRPr lang="en-US" b="0" dirty="0">
              <a:solidFill>
                <a:prstClr val="black">
                  <a:tint val="75000"/>
                </a:prstClr>
              </a:solidFill>
              <a:latin typeface="Calibri"/>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2"/>
          </p:nvPr>
        </p:nvSpPr>
        <p:spPr/>
        <p:txBody>
          <a:bodyPr/>
          <a:lstStyle/>
          <a:p>
            <a:pPr defTabSz="457200" eaLnBrk="1" fontAlgn="auto" hangingPunct="1">
              <a:spcBef>
                <a:spcPts val="0"/>
              </a:spcBef>
              <a:spcAft>
                <a:spcPts val="0"/>
              </a:spcAft>
            </a:pPr>
            <a:fld id="{FB892453-03A2-454C-A9B7-50DA4B18F7D7}" type="slidenum">
              <a:rPr lang="en-US" b="0">
                <a:solidFill>
                  <a:prstClr val="black">
                    <a:tint val="75000"/>
                  </a:prstClr>
                </a:solidFill>
                <a:latin typeface="Calibri"/>
                <a:ea typeface="+mn-ea"/>
                <a:cs typeface="+mn-cs"/>
              </a:rPr>
              <a:pPr defTabSz="457200" eaLnBrk="1" fontAlgn="auto" hangingPunct="1">
                <a:spcBef>
                  <a:spcPts val="0"/>
                </a:spcBef>
                <a:spcAft>
                  <a:spcPts val="0"/>
                </a:spcAft>
              </a:pPr>
              <a:t>20</a:t>
            </a:fld>
            <a:endParaRPr lang="en-US" b="0">
              <a:solidFill>
                <a:srgbClr val="FBBA03"/>
              </a:solidFill>
              <a:latin typeface="Calibri"/>
              <a:ea typeface="+mn-ea"/>
              <a:cs typeface="+mn-cs"/>
            </a:endParaRPr>
          </a:p>
        </p:txBody>
      </p:sp>
      <p:sp>
        <p:nvSpPr>
          <p:cNvPr id="1650690" name="Rectangle 2"/>
          <p:cNvSpPr>
            <a:spLocks noGrp="1" noChangeArrowheads="1"/>
          </p:cNvSpPr>
          <p:nvPr>
            <p:ph type="body" idx="1"/>
          </p:nvPr>
        </p:nvSpPr>
        <p:spPr>
          <a:xfrm>
            <a:off x="2192880" y="914400"/>
            <a:ext cx="7620000" cy="5105400"/>
          </a:xfrm>
          <a:noFill/>
          <a:ln/>
        </p:spPr>
        <p:txBody>
          <a:bodyPr>
            <a:normAutofit/>
          </a:bodyPr>
          <a:lstStyle/>
          <a:p>
            <a:pPr>
              <a:buClr>
                <a:schemeClr val="tx1"/>
              </a:buClr>
            </a:pPr>
            <a:endParaRPr lang="en-US" altLang="ko-KR" dirty="0">
              <a:ea typeface="굴림" charset="-127"/>
              <a:cs typeface="굴림" charset="-127"/>
            </a:endParaRPr>
          </a:p>
          <a:p>
            <a:pPr>
              <a:buClr>
                <a:schemeClr val="tx1"/>
              </a:buClr>
            </a:pPr>
            <a:r>
              <a:rPr lang="en-US" altLang="ko-KR" sz="2800" dirty="0">
                <a:ea typeface="굴림" charset="-127"/>
                <a:cs typeface="굴림" charset="-127"/>
              </a:rPr>
              <a:t>Virtual memory address is split into:</a:t>
            </a:r>
          </a:p>
          <a:p>
            <a:pPr>
              <a:buClr>
                <a:schemeClr val="tx1"/>
              </a:buClr>
            </a:pPr>
            <a:endParaRPr lang="en-US" altLang="ko-KR" sz="2800" dirty="0">
              <a:ea typeface="굴림" charset="-127"/>
              <a:cs typeface="굴림" charset="-127"/>
            </a:endParaRPr>
          </a:p>
          <a:p>
            <a:pPr>
              <a:buClr>
                <a:schemeClr val="tx1"/>
              </a:buClr>
              <a:buNone/>
            </a:pPr>
            <a:endParaRPr lang="en-US" altLang="ko-KR" sz="2800" dirty="0">
              <a:ea typeface="굴림" charset="-127"/>
              <a:cs typeface="굴림" charset="-127"/>
            </a:endParaRPr>
          </a:p>
          <a:p>
            <a:pPr>
              <a:buClr>
                <a:schemeClr val="tx1"/>
              </a:buClr>
              <a:buNone/>
            </a:pPr>
            <a:endParaRPr lang="en-US" altLang="ko-KR" sz="2800" dirty="0">
              <a:ea typeface="굴림" charset="-127"/>
              <a:cs typeface="굴림" charset="-127"/>
            </a:endParaRPr>
          </a:p>
          <a:p>
            <a:pPr>
              <a:buClr>
                <a:schemeClr val="tx1"/>
              </a:buClr>
            </a:pPr>
            <a:r>
              <a:rPr lang="en-US" altLang="ko-KR" sz="2800" dirty="0">
                <a:ea typeface="굴림" charset="-127"/>
                <a:cs typeface="굴림" charset="-127"/>
              </a:rPr>
              <a:t>Offset refers to which byte in the page.</a:t>
            </a:r>
          </a:p>
          <a:p>
            <a:pPr>
              <a:buClr>
                <a:schemeClr val="tx1"/>
              </a:buClr>
            </a:pPr>
            <a:r>
              <a:rPr lang="en-US" altLang="ko-KR" sz="2800" dirty="0">
                <a:ea typeface="굴림" charset="-127"/>
                <a:cs typeface="굴림" charset="-127"/>
              </a:rPr>
              <a:t>Page # refers to which page in address space.</a:t>
            </a:r>
          </a:p>
          <a:p>
            <a:pPr>
              <a:buClr>
                <a:schemeClr val="tx1"/>
              </a:buClr>
            </a:pPr>
            <a:r>
              <a:rPr lang="en-US" altLang="ko-KR" sz="2800" dirty="0">
                <a:ea typeface="굴림" charset="-127"/>
                <a:cs typeface="굴림" charset="-127"/>
              </a:rPr>
              <a:t>Page Table maps VPN to PPN, a page in physical memory.</a:t>
            </a:r>
            <a:endParaRPr lang="en-US" altLang="ko-KR" sz="2800" b="1" dirty="0">
              <a:ea typeface="굴림" charset="-127"/>
              <a:cs typeface="굴림" charset="-127"/>
            </a:endParaRPr>
          </a:p>
          <a:p>
            <a:pPr>
              <a:buClr>
                <a:schemeClr val="tx1"/>
              </a:buClr>
              <a:buNone/>
            </a:pPr>
            <a:endParaRPr lang="en-US" altLang="ko-KR" sz="2800" dirty="0">
              <a:ea typeface="굴림" charset="-127"/>
              <a:cs typeface="굴림" charset="-127"/>
            </a:endParaRPr>
          </a:p>
          <a:p>
            <a:pPr>
              <a:buNone/>
            </a:pPr>
            <a:endParaRPr lang="en-US" altLang="ko-KR" sz="2800" dirty="0">
              <a:ea typeface="굴림" charset="-127"/>
              <a:cs typeface="굴림" charset="-127"/>
            </a:endParaRPr>
          </a:p>
        </p:txBody>
      </p:sp>
      <p:sp>
        <p:nvSpPr>
          <p:cNvPr id="1650691" name="Rectangle 3"/>
          <p:cNvSpPr>
            <a:spLocks noGrp="1" noChangeArrowheads="1"/>
          </p:cNvSpPr>
          <p:nvPr>
            <p:ph type="title"/>
          </p:nvPr>
        </p:nvSpPr>
        <p:spPr>
          <a:xfrm>
            <a:off x="2401899" y="368709"/>
            <a:ext cx="7292975" cy="736600"/>
          </a:xfrm>
          <a:noFill/>
          <a:ln/>
        </p:spPr>
        <p:txBody>
          <a:bodyPr vert="horz" lIns="90488" tIns="44450" rIns="90488" bIns="44450" rtlCol="0" anchor="ctr">
            <a:normAutofit fontScale="90000"/>
          </a:bodyPr>
          <a:lstStyle/>
          <a:p>
            <a:r>
              <a:rPr lang="en-US" altLang="ko-KR" dirty="0">
                <a:ea typeface="굴림" charset="-127"/>
                <a:cs typeface="굴림" charset="-127"/>
              </a:rPr>
              <a:t>Paged Memory Systems</a:t>
            </a:r>
            <a:endParaRPr lang="en-US" altLang="ko-KR" sz="2000" i="1" dirty="0">
              <a:ea typeface="굴림" charset="-127"/>
              <a:cs typeface="굴림" charset="-127"/>
            </a:endParaRPr>
          </a:p>
        </p:txBody>
      </p:sp>
      <p:grpSp>
        <p:nvGrpSpPr>
          <p:cNvPr id="6" name="Group 45"/>
          <p:cNvGrpSpPr>
            <a:grpSpLocks/>
          </p:cNvGrpSpPr>
          <p:nvPr/>
        </p:nvGrpSpPr>
        <p:grpSpPr bwMode="auto">
          <a:xfrm>
            <a:off x="3067595" y="2379134"/>
            <a:ext cx="3814766" cy="406400"/>
            <a:chOff x="1293" y="1312"/>
            <a:chExt cx="2403" cy="256"/>
          </a:xfrm>
          <a:solidFill>
            <a:schemeClr val="tx2">
              <a:lumMod val="20000"/>
              <a:lumOff val="80000"/>
            </a:schemeClr>
          </a:solidFill>
        </p:grpSpPr>
        <p:sp>
          <p:nvSpPr>
            <p:cNvPr id="1650734" name="Rectangle 46"/>
            <p:cNvSpPr>
              <a:spLocks noChangeArrowheads="1"/>
            </p:cNvSpPr>
            <p:nvPr/>
          </p:nvSpPr>
          <p:spPr bwMode="auto">
            <a:xfrm>
              <a:off x="1293" y="1316"/>
              <a:ext cx="2403" cy="231"/>
            </a:xfrm>
            <a:prstGeom prst="rect">
              <a:avLst/>
            </a:prstGeom>
            <a:grpFill/>
            <a:ln w="12700">
              <a:solidFill>
                <a:srgbClr val="FF0000"/>
              </a:solid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Verdana" charset="0"/>
                  <a:ea typeface="굴림" charset="-127"/>
                  <a:cs typeface="굴림" charset="-127"/>
                </a:rPr>
                <a:t>Virtual Page Number    Offset</a:t>
              </a:r>
            </a:p>
          </p:txBody>
        </p:sp>
        <p:sp>
          <p:nvSpPr>
            <p:cNvPr id="1650735" name="Line 47"/>
            <p:cNvSpPr>
              <a:spLocks noChangeShapeType="1"/>
            </p:cNvSpPr>
            <p:nvPr/>
          </p:nvSpPr>
          <p:spPr bwMode="auto">
            <a:xfrm>
              <a:off x="2856" y="1312"/>
              <a:ext cx="0" cy="256"/>
            </a:xfrm>
            <a:prstGeom prst="line">
              <a:avLst/>
            </a:prstGeom>
            <a:grpFill/>
            <a:ln w="9525">
              <a:solidFill>
                <a:srgbClr val="FF0000"/>
              </a:solidFill>
              <a:round/>
              <a:headEnd/>
              <a:tailEn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4" name="TextBox 53"/>
          <p:cNvSpPr txBox="1"/>
          <p:nvPr/>
        </p:nvSpPr>
        <p:spPr>
          <a:xfrm>
            <a:off x="4267216" y="2734734"/>
            <a:ext cx="81304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20 bits</a:t>
            </a:r>
          </a:p>
        </p:txBody>
      </p:sp>
      <p:sp>
        <p:nvSpPr>
          <p:cNvPr id="55" name="TextBox 54"/>
          <p:cNvSpPr txBox="1"/>
          <p:nvPr/>
        </p:nvSpPr>
        <p:spPr>
          <a:xfrm>
            <a:off x="5782205" y="2734735"/>
            <a:ext cx="81304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12 bits</a:t>
            </a:r>
          </a:p>
        </p:txBody>
      </p:sp>
      <p:sp>
        <p:nvSpPr>
          <p:cNvPr id="56" name="TextBox 55"/>
          <p:cNvSpPr txBox="1"/>
          <p:nvPr/>
        </p:nvSpPr>
        <p:spPr>
          <a:xfrm>
            <a:off x="6925751" y="2294470"/>
            <a:ext cx="2364493" cy="646331"/>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32-bit memory address</a:t>
            </a:r>
          </a:p>
          <a:p>
            <a:pPr defTabSz="457200" eaLnBrk="1" fontAlgn="auto" hangingPunct="1">
              <a:spcBef>
                <a:spcPts val="0"/>
              </a:spcBef>
              <a:spcAft>
                <a:spcPts val="0"/>
              </a:spcAft>
            </a:pPr>
            <a:r>
              <a:rPr lang="en-US" b="0" dirty="0">
                <a:solidFill>
                  <a:prstClr val="black"/>
                </a:solidFill>
                <a:latin typeface="Calibri"/>
                <a:ea typeface="+mn-ea"/>
                <a:cs typeface="+mn-cs"/>
              </a:rPr>
              <a:t>4KB pages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2"/>
          </p:nvPr>
        </p:nvSpPr>
        <p:spPr/>
        <p:txBody>
          <a:bodyPr/>
          <a:lstStyle/>
          <a:p>
            <a:pPr defTabSz="457200" eaLnBrk="1" fontAlgn="auto" hangingPunct="1">
              <a:spcBef>
                <a:spcPts val="0"/>
              </a:spcBef>
              <a:spcAft>
                <a:spcPts val="0"/>
              </a:spcAft>
            </a:pPr>
            <a:fld id="{FB892453-03A2-454C-A9B7-50DA4B18F7D7}" type="slidenum">
              <a:rPr lang="en-US" b="0">
                <a:solidFill>
                  <a:prstClr val="black">
                    <a:tint val="75000"/>
                  </a:prstClr>
                </a:solidFill>
                <a:latin typeface="Calibri"/>
                <a:ea typeface="+mn-ea"/>
                <a:cs typeface="+mn-cs"/>
              </a:rPr>
              <a:pPr defTabSz="457200" eaLnBrk="1" fontAlgn="auto" hangingPunct="1">
                <a:spcBef>
                  <a:spcPts val="0"/>
                </a:spcBef>
                <a:spcAft>
                  <a:spcPts val="0"/>
                </a:spcAft>
              </a:pPr>
              <a:t>21</a:t>
            </a:fld>
            <a:endParaRPr lang="en-US" b="0">
              <a:solidFill>
                <a:srgbClr val="FBBA03"/>
              </a:solidFill>
              <a:latin typeface="Calibri"/>
              <a:ea typeface="+mn-ea"/>
              <a:cs typeface="+mn-cs"/>
            </a:endParaRPr>
          </a:p>
        </p:txBody>
      </p:sp>
      <p:sp>
        <p:nvSpPr>
          <p:cNvPr id="1650691" name="Rectangle 3"/>
          <p:cNvSpPr>
            <a:spLocks noGrp="1" noChangeArrowheads="1"/>
          </p:cNvSpPr>
          <p:nvPr>
            <p:ph type="title"/>
          </p:nvPr>
        </p:nvSpPr>
        <p:spPr>
          <a:xfrm>
            <a:off x="2132321" y="309717"/>
            <a:ext cx="7292975" cy="736600"/>
          </a:xfrm>
          <a:noFill/>
          <a:ln/>
        </p:spPr>
        <p:txBody>
          <a:bodyPr vert="horz" lIns="90488" tIns="44450" rIns="90488" bIns="44450" rtlCol="0" anchor="ctr">
            <a:normAutofit fontScale="90000"/>
          </a:bodyPr>
          <a:lstStyle/>
          <a:p>
            <a:r>
              <a:rPr lang="en-US" altLang="ko-KR" dirty="0">
                <a:ea typeface="굴림" charset="-127"/>
                <a:cs typeface="굴림" charset="-127"/>
              </a:rPr>
              <a:t>Paged Memory Systems</a:t>
            </a:r>
            <a:endParaRPr lang="en-US" altLang="ko-KR" sz="2000" i="1" dirty="0">
              <a:ea typeface="굴림" charset="-127"/>
              <a:cs typeface="굴림" charset="-127"/>
            </a:endParaRPr>
          </a:p>
        </p:txBody>
      </p:sp>
      <p:sp>
        <p:nvSpPr>
          <p:cNvPr id="1650692" name="Rectangle 4"/>
          <p:cNvSpPr>
            <a:spLocks noChangeArrowheads="1"/>
          </p:cNvSpPr>
          <p:nvPr/>
        </p:nvSpPr>
        <p:spPr bwMode="auto">
          <a:xfrm>
            <a:off x="2655887" y="56218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i="1" dirty="0">
                <a:solidFill>
                  <a:prstClr val="black"/>
                </a:solidFill>
                <a:latin typeface="Calibri"/>
                <a:ea typeface="굴림" charset="-127"/>
                <a:cs typeface="굴림" charset="-127"/>
              </a:rPr>
              <a:t>Page tables make it possible to store the pages of a program non-contiguously.</a:t>
            </a:r>
          </a:p>
        </p:txBody>
      </p:sp>
      <p:grpSp>
        <p:nvGrpSpPr>
          <p:cNvPr id="2" name="Group 5"/>
          <p:cNvGrpSpPr>
            <a:grpSpLocks/>
          </p:cNvGrpSpPr>
          <p:nvPr/>
        </p:nvGrpSpPr>
        <p:grpSpPr bwMode="auto">
          <a:xfrm>
            <a:off x="3322075" y="2230967"/>
            <a:ext cx="1117600" cy="1193800"/>
            <a:chOff x="396" y="2208"/>
            <a:chExt cx="704" cy="944"/>
          </a:xfrm>
        </p:grpSpPr>
        <p:sp>
          <p:nvSpPr>
            <p:cNvPr id="1650694" name="Rectangle 6"/>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50695" name="Line 7"/>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50696" name="Line 8"/>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50697" name="Line 9"/>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50698" name="Rectangle 10"/>
          <p:cNvSpPr>
            <a:spLocks noChangeArrowheads="1"/>
          </p:cNvSpPr>
          <p:nvPr/>
        </p:nvSpPr>
        <p:spPr bwMode="auto">
          <a:xfrm>
            <a:off x="5730862" y="25273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50702" name="Rectangle 14"/>
          <p:cNvSpPr>
            <a:spLocks noChangeArrowheads="1"/>
          </p:cNvSpPr>
          <p:nvPr/>
        </p:nvSpPr>
        <p:spPr bwMode="auto">
          <a:xfrm>
            <a:off x="5416006" y="24870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1650706" name="Rectangle 18"/>
          <p:cNvSpPr>
            <a:spLocks noChangeArrowheads="1"/>
          </p:cNvSpPr>
          <p:nvPr/>
        </p:nvSpPr>
        <p:spPr bwMode="auto">
          <a:xfrm>
            <a:off x="3720538" y="22267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1650707" name="Rectangle 19"/>
          <p:cNvSpPr>
            <a:spLocks noChangeArrowheads="1"/>
          </p:cNvSpPr>
          <p:nvPr/>
        </p:nvSpPr>
        <p:spPr bwMode="auto">
          <a:xfrm>
            <a:off x="3720538" y="25188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1650708" name="Rectangle 20"/>
          <p:cNvSpPr>
            <a:spLocks noChangeArrowheads="1"/>
          </p:cNvSpPr>
          <p:nvPr/>
        </p:nvSpPr>
        <p:spPr bwMode="auto">
          <a:xfrm>
            <a:off x="3720538" y="28490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1650709" name="Rectangle 21"/>
          <p:cNvSpPr>
            <a:spLocks noChangeArrowheads="1"/>
          </p:cNvSpPr>
          <p:nvPr/>
        </p:nvSpPr>
        <p:spPr bwMode="auto">
          <a:xfrm>
            <a:off x="3720538" y="31199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1650710" name="Rectangle 22"/>
          <p:cNvSpPr>
            <a:spLocks noChangeArrowheads="1"/>
          </p:cNvSpPr>
          <p:nvPr/>
        </p:nvSpPr>
        <p:spPr bwMode="auto">
          <a:xfrm>
            <a:off x="3367061" y="47222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1650711" name="Rectangle 23"/>
          <p:cNvSpPr>
            <a:spLocks noChangeArrowheads="1"/>
          </p:cNvSpPr>
          <p:nvPr/>
        </p:nvSpPr>
        <p:spPr bwMode="auto">
          <a:xfrm>
            <a:off x="5341394" y="45360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4" name="Group 29"/>
          <p:cNvGrpSpPr>
            <a:grpSpLocks/>
          </p:cNvGrpSpPr>
          <p:nvPr/>
        </p:nvGrpSpPr>
        <p:grpSpPr bwMode="auto">
          <a:xfrm>
            <a:off x="7997825" y="2734740"/>
            <a:ext cx="1143000" cy="2540000"/>
            <a:chOff x="4240" y="1976"/>
            <a:chExt cx="720" cy="1600"/>
          </a:xfrm>
        </p:grpSpPr>
        <p:sp>
          <p:nvSpPr>
            <p:cNvPr id="1650718" name="Line 30"/>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50719" name="Line 31"/>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50720" name="Line 32"/>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50721" name="Line 33"/>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50722" name="Line 34"/>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50723" name="Line 35"/>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50724" name="Line 36"/>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50725" name="Line 37"/>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50726" name="Line 38"/>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50727" name="Line 39"/>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49" name="Rectangle 2"/>
          <p:cNvSpPr txBox="1">
            <a:spLocks noChangeArrowheads="1"/>
          </p:cNvSpPr>
          <p:nvPr/>
        </p:nvSpPr>
        <p:spPr bwMode="auto">
          <a:xfrm>
            <a:off x="1828800" y="1359322"/>
            <a:ext cx="8534400" cy="795869"/>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marL="285750" indent="-285750">
              <a:lnSpc>
                <a:spcPct val="90000"/>
              </a:lnSpc>
              <a:spcBef>
                <a:spcPct val="30000"/>
              </a:spcBef>
              <a:buClr>
                <a:prstClr val="black"/>
              </a:buClr>
              <a:buSzPct val="100000"/>
              <a:buFontTx/>
              <a:buChar char="•"/>
              <a:defRPr/>
            </a:pPr>
            <a:r>
              <a:rPr lang="en-US" altLang="ko-KR" sz="3000" b="0" kern="0" dirty="0">
                <a:solidFill>
                  <a:prstClr val="black"/>
                </a:solidFill>
                <a:latin typeface="Calibri"/>
                <a:ea typeface="굴림" charset="-127"/>
                <a:cs typeface="굴림" charset="-127"/>
              </a:rPr>
              <a:t>Page table contains the physical address of the base of each page:</a:t>
            </a:r>
          </a:p>
        </p:txBody>
      </p:sp>
      <p:sp>
        <p:nvSpPr>
          <p:cNvPr id="52" name="Rectangle 23"/>
          <p:cNvSpPr>
            <a:spLocks noChangeArrowheads="1"/>
          </p:cNvSpPr>
          <p:nvPr/>
        </p:nvSpPr>
        <p:spPr bwMode="auto">
          <a:xfrm>
            <a:off x="9283116" y="33189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57" name="TextBox 56"/>
          <p:cNvSpPr txBox="1"/>
          <p:nvPr/>
        </p:nvSpPr>
        <p:spPr>
          <a:xfrm>
            <a:off x="1744133" y="26500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This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64" name="Group 5"/>
          <p:cNvGrpSpPr>
            <a:grpSpLocks/>
          </p:cNvGrpSpPr>
          <p:nvPr/>
        </p:nvGrpSpPr>
        <p:grpSpPr bwMode="auto">
          <a:xfrm>
            <a:off x="3322075" y="3433233"/>
            <a:ext cx="1117600" cy="1193800"/>
            <a:chOff x="396" y="2208"/>
            <a:chExt cx="704" cy="944"/>
          </a:xfrm>
        </p:grpSpPr>
        <p:sp>
          <p:nvSpPr>
            <p:cNvPr id="65" name="Rectangle 6"/>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6" name="Line 7"/>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 name="Line 8"/>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8" name="Line 9"/>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69" name="Rectangle 18"/>
          <p:cNvSpPr>
            <a:spLocks noChangeArrowheads="1"/>
          </p:cNvSpPr>
          <p:nvPr/>
        </p:nvSpPr>
        <p:spPr bwMode="auto">
          <a:xfrm>
            <a:off x="3720538" y="34120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70" name="Rectangle 19"/>
          <p:cNvSpPr>
            <a:spLocks noChangeArrowheads="1"/>
          </p:cNvSpPr>
          <p:nvPr/>
        </p:nvSpPr>
        <p:spPr bwMode="auto">
          <a:xfrm>
            <a:off x="3720538" y="37126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71" name="Rectangle 20"/>
          <p:cNvSpPr>
            <a:spLocks noChangeArrowheads="1"/>
          </p:cNvSpPr>
          <p:nvPr/>
        </p:nvSpPr>
        <p:spPr bwMode="auto">
          <a:xfrm>
            <a:off x="3720538" y="40258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72" name="Rectangle 21"/>
          <p:cNvSpPr>
            <a:spLocks noChangeArrowheads="1"/>
          </p:cNvSpPr>
          <p:nvPr/>
        </p:nvSpPr>
        <p:spPr bwMode="auto">
          <a:xfrm>
            <a:off x="3720538" y="4305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73" name="Group 28"/>
          <p:cNvGrpSpPr>
            <a:grpSpLocks/>
          </p:cNvGrpSpPr>
          <p:nvPr/>
        </p:nvGrpSpPr>
        <p:grpSpPr bwMode="auto">
          <a:xfrm>
            <a:off x="7997825" y="1803407"/>
            <a:ext cx="1143000" cy="2540000"/>
            <a:chOff x="4240" y="1976"/>
            <a:chExt cx="720" cy="1600"/>
          </a:xfrm>
        </p:grpSpPr>
        <p:grpSp>
          <p:nvGrpSpPr>
            <p:cNvPr id="74" name="Group 29"/>
            <p:cNvGrpSpPr>
              <a:grpSpLocks/>
            </p:cNvGrpSpPr>
            <p:nvPr/>
          </p:nvGrpSpPr>
          <p:grpSpPr bwMode="auto">
            <a:xfrm>
              <a:off x="4240" y="1976"/>
              <a:ext cx="720" cy="1600"/>
              <a:chOff x="4240" y="1976"/>
              <a:chExt cx="720" cy="1600"/>
            </a:xfrm>
          </p:grpSpPr>
          <p:sp>
            <p:nvSpPr>
              <p:cNvPr id="80" name="Line 30"/>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1" name="Line 31"/>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2" name="Line 32"/>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3" name="Line 33"/>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4" name="Line 34"/>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5" name="Line 35"/>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6" name="Line 36"/>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7" name="Line 37"/>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8" name="Line 38"/>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9" name="Line 39"/>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7" name="Rectangle 42"/>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94" name="Straight Connector 93"/>
          <p:cNvCxnSpPr>
            <a:stCxn id="1650698" idx="1"/>
          </p:cNvCxnSpPr>
          <p:nvPr/>
        </p:nvCxnSpPr>
        <p:spPr>
          <a:xfrm rot="10800000" flipH="1">
            <a:off x="5730862" y="34903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0800000" flipH="1">
            <a:off x="5730862" y="30162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0800000" flipH="1">
            <a:off x="5730862" y="27791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0800000" flipH="1">
            <a:off x="5722396" y="32363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0800000" flipH="1">
            <a:off x="5722395" y="3964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0800000" flipH="1">
            <a:off x="5730862" y="37274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0800000" flipH="1">
            <a:off x="5730862" y="41931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4" name="Rectangle 14"/>
          <p:cNvSpPr>
            <a:spLocks noChangeArrowheads="1"/>
          </p:cNvSpPr>
          <p:nvPr/>
        </p:nvSpPr>
        <p:spPr bwMode="auto">
          <a:xfrm>
            <a:off x="5407539" y="27072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05" name="Rectangle 14"/>
          <p:cNvSpPr>
            <a:spLocks noChangeArrowheads="1"/>
          </p:cNvSpPr>
          <p:nvPr/>
        </p:nvSpPr>
        <p:spPr bwMode="auto">
          <a:xfrm>
            <a:off x="5407538" y="29527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06" name="Rectangle 14"/>
          <p:cNvSpPr>
            <a:spLocks noChangeArrowheads="1"/>
          </p:cNvSpPr>
          <p:nvPr/>
        </p:nvSpPr>
        <p:spPr bwMode="auto">
          <a:xfrm>
            <a:off x="5407540" y="31982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07" name="Rectangle 14"/>
          <p:cNvSpPr>
            <a:spLocks noChangeArrowheads="1"/>
          </p:cNvSpPr>
          <p:nvPr/>
        </p:nvSpPr>
        <p:spPr bwMode="auto">
          <a:xfrm flipH="1">
            <a:off x="5401733" y="34438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08" name="Rectangle 14"/>
          <p:cNvSpPr>
            <a:spLocks noChangeArrowheads="1"/>
          </p:cNvSpPr>
          <p:nvPr/>
        </p:nvSpPr>
        <p:spPr bwMode="auto">
          <a:xfrm>
            <a:off x="5407540" y="36724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09" name="Rectangle 14"/>
          <p:cNvSpPr>
            <a:spLocks noChangeArrowheads="1"/>
          </p:cNvSpPr>
          <p:nvPr/>
        </p:nvSpPr>
        <p:spPr bwMode="auto">
          <a:xfrm>
            <a:off x="5407539" y="39094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0" name="Rectangle 14"/>
          <p:cNvSpPr>
            <a:spLocks noChangeArrowheads="1"/>
          </p:cNvSpPr>
          <p:nvPr/>
        </p:nvSpPr>
        <p:spPr bwMode="auto">
          <a:xfrm>
            <a:off x="5407539" y="41465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1" name="Rectangle 42"/>
          <p:cNvSpPr>
            <a:spLocks noChangeArrowheads="1"/>
          </p:cNvSpPr>
          <p:nvPr/>
        </p:nvSpPr>
        <p:spPr bwMode="auto">
          <a:xfrm>
            <a:off x="8396288" y="32326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2" name="Rectangle 42"/>
          <p:cNvSpPr>
            <a:spLocks noChangeArrowheads="1"/>
          </p:cNvSpPr>
          <p:nvPr/>
        </p:nvSpPr>
        <p:spPr bwMode="auto">
          <a:xfrm>
            <a:off x="8379356" y="26500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3" name="Rectangle 42"/>
          <p:cNvSpPr>
            <a:spLocks noChangeArrowheads="1"/>
          </p:cNvSpPr>
          <p:nvPr/>
        </p:nvSpPr>
        <p:spPr bwMode="auto">
          <a:xfrm>
            <a:off x="8413222" y="41740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4" name="Rectangle 42"/>
          <p:cNvSpPr>
            <a:spLocks noChangeArrowheads="1"/>
          </p:cNvSpPr>
          <p:nvPr/>
        </p:nvSpPr>
        <p:spPr bwMode="auto">
          <a:xfrm>
            <a:off x="8404755" y="45042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15" name="Rectangle 42"/>
          <p:cNvSpPr>
            <a:spLocks noChangeArrowheads="1"/>
          </p:cNvSpPr>
          <p:nvPr/>
        </p:nvSpPr>
        <p:spPr bwMode="auto">
          <a:xfrm>
            <a:off x="8413221" y="48175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17" name="Straight Arrow Connector 116"/>
          <p:cNvCxnSpPr/>
          <p:nvPr/>
        </p:nvCxnSpPr>
        <p:spPr>
          <a:xfrm flipV="1">
            <a:off x="6409267" y="25146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6409267" y="29040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V="1">
            <a:off x="6417735" y="28617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6409267" y="33528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6417735" y="36068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6434667" y="43518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Address Translation via Page Table</a:t>
            </a:r>
          </a:p>
        </p:txBody>
      </p:sp>
      <p:sp>
        <p:nvSpPr>
          <p:cNvPr id="3" name="Content Placeholder 2"/>
          <p:cNvSpPr>
            <a:spLocks noGrp="1"/>
          </p:cNvSpPr>
          <p:nvPr>
            <p:ph idx="1"/>
          </p:nvPr>
        </p:nvSpPr>
        <p:spPr>
          <a:xfrm>
            <a:off x="1524000" y="5486399"/>
            <a:ext cx="8888361" cy="1410929"/>
          </a:xfrm>
        </p:spPr>
        <p:txBody>
          <a:bodyPr>
            <a:normAutofit fontScale="77500" lnSpcReduction="20000"/>
          </a:bodyPr>
          <a:lstStyle/>
          <a:p>
            <a:r>
              <a:rPr lang="en-US" dirty="0"/>
              <a:t>Generally, VPN has more bits than PPN, since physical memory is smaller (# virtual pages </a:t>
            </a:r>
            <a:r>
              <a:rPr lang="en-US" dirty="0">
                <a:latin typeface="Helvetica"/>
              </a:rPr>
              <a:t>≥ </a:t>
            </a:r>
            <a:r>
              <a:rPr lang="en-US" dirty="0"/>
              <a:t># physical page)</a:t>
            </a:r>
          </a:p>
          <a:p>
            <a:r>
              <a:rPr lang="en-US" dirty="0"/>
              <a:t>Page offset determines page size, which is the same for both virtual and physical memory</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sp>
        <p:nvSpPr>
          <p:cNvPr id="5" name="Rectangle 3"/>
          <p:cNvSpPr>
            <a:spLocks noChangeArrowheads="1"/>
          </p:cNvSpPr>
          <p:nvPr/>
        </p:nvSpPr>
        <p:spPr bwMode="auto">
          <a:xfrm>
            <a:off x="4784827" y="1483645"/>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Line 4"/>
          <p:cNvSpPr>
            <a:spLocks noChangeShapeType="1"/>
          </p:cNvSpPr>
          <p:nvPr/>
        </p:nvSpPr>
        <p:spPr bwMode="auto">
          <a:xfrm>
            <a:off x="6912077" y="1477295"/>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7" name="Rectangle 5"/>
          <p:cNvSpPr>
            <a:spLocks noChangeArrowheads="1"/>
          </p:cNvSpPr>
          <p:nvPr/>
        </p:nvSpPr>
        <p:spPr bwMode="auto">
          <a:xfrm>
            <a:off x="4916590" y="1451896"/>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8" name="Rectangle 6"/>
          <p:cNvSpPr>
            <a:spLocks noChangeArrowheads="1"/>
          </p:cNvSpPr>
          <p:nvPr/>
        </p:nvSpPr>
        <p:spPr bwMode="auto">
          <a:xfrm>
            <a:off x="7583591" y="1439196"/>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9" name="Rectangle 7"/>
          <p:cNvSpPr>
            <a:spLocks noChangeArrowheads="1"/>
          </p:cNvSpPr>
          <p:nvPr/>
        </p:nvSpPr>
        <p:spPr bwMode="auto">
          <a:xfrm>
            <a:off x="4708627" y="2474245"/>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10" name="Group 8"/>
          <p:cNvGrpSpPr>
            <a:grpSpLocks/>
          </p:cNvGrpSpPr>
          <p:nvPr/>
        </p:nvGrpSpPr>
        <p:grpSpPr bwMode="auto">
          <a:xfrm>
            <a:off x="4702277" y="2620295"/>
            <a:ext cx="2895600" cy="1828800"/>
            <a:chOff x="1488" y="1248"/>
            <a:chExt cx="1824" cy="1152"/>
          </a:xfrm>
        </p:grpSpPr>
        <p:sp>
          <p:nvSpPr>
            <p:cNvPr id="11" name="Rectangle 9"/>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0"/>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1"/>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2"/>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3"/>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4"/>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5"/>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6"/>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7"/>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8"/>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19"/>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0"/>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1"/>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4" name="Line 22"/>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5" name="Line 23"/>
          <p:cNvSpPr>
            <a:spLocks noChangeShapeType="1"/>
          </p:cNvSpPr>
          <p:nvPr/>
        </p:nvSpPr>
        <p:spPr bwMode="auto">
          <a:xfrm>
            <a:off x="4930877" y="2467895"/>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6" name="Rectangle 24"/>
          <p:cNvSpPr>
            <a:spLocks noChangeArrowheads="1"/>
          </p:cNvSpPr>
          <p:nvPr/>
        </p:nvSpPr>
        <p:spPr bwMode="auto">
          <a:xfrm>
            <a:off x="4535591" y="2210720"/>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7" name="Rectangle 25"/>
          <p:cNvSpPr>
            <a:spLocks noChangeArrowheads="1"/>
          </p:cNvSpPr>
          <p:nvPr/>
        </p:nvSpPr>
        <p:spPr bwMode="auto">
          <a:xfrm>
            <a:off x="5221391" y="2124996"/>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8" name="Line 26"/>
          <p:cNvSpPr>
            <a:spLocks noChangeShapeType="1"/>
          </p:cNvSpPr>
          <p:nvPr/>
        </p:nvSpPr>
        <p:spPr bwMode="auto">
          <a:xfrm>
            <a:off x="8512277" y="1782095"/>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7"/>
          <p:cNvSpPr>
            <a:spLocks noChangeShapeType="1"/>
          </p:cNvSpPr>
          <p:nvPr/>
        </p:nvSpPr>
        <p:spPr bwMode="auto">
          <a:xfrm>
            <a:off x="8436077" y="1858295"/>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8"/>
          <p:cNvSpPr>
            <a:spLocks noChangeShapeType="1"/>
          </p:cNvSpPr>
          <p:nvPr/>
        </p:nvSpPr>
        <p:spPr bwMode="auto">
          <a:xfrm>
            <a:off x="5845277" y="1782095"/>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29"/>
          <p:cNvSpPr>
            <a:spLocks noChangeShapeType="1"/>
          </p:cNvSpPr>
          <p:nvPr/>
        </p:nvSpPr>
        <p:spPr bwMode="auto">
          <a:xfrm>
            <a:off x="5769077" y="1858295"/>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0"/>
          <p:cNvSpPr>
            <a:spLocks noChangeShapeType="1"/>
          </p:cNvSpPr>
          <p:nvPr/>
        </p:nvSpPr>
        <p:spPr bwMode="auto">
          <a:xfrm flipH="1">
            <a:off x="4397477" y="2086895"/>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1"/>
          <p:cNvSpPr>
            <a:spLocks noChangeShapeType="1"/>
          </p:cNvSpPr>
          <p:nvPr/>
        </p:nvSpPr>
        <p:spPr bwMode="auto">
          <a:xfrm>
            <a:off x="4397477" y="2086895"/>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Line 32"/>
          <p:cNvSpPr>
            <a:spLocks noChangeShapeType="1"/>
          </p:cNvSpPr>
          <p:nvPr/>
        </p:nvSpPr>
        <p:spPr bwMode="auto">
          <a:xfrm>
            <a:off x="4397477" y="3610895"/>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7" name="Rectangle 35"/>
          <p:cNvSpPr>
            <a:spLocks noChangeArrowheads="1"/>
          </p:cNvSpPr>
          <p:nvPr/>
        </p:nvSpPr>
        <p:spPr bwMode="auto">
          <a:xfrm>
            <a:off x="5165827" y="5141245"/>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8" name="Line 36"/>
          <p:cNvSpPr>
            <a:spLocks noChangeShapeType="1"/>
          </p:cNvSpPr>
          <p:nvPr/>
        </p:nvSpPr>
        <p:spPr bwMode="auto">
          <a:xfrm>
            <a:off x="7216877" y="5134895"/>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37"/>
          <p:cNvSpPr>
            <a:spLocks noChangeArrowheads="1"/>
          </p:cNvSpPr>
          <p:nvPr/>
        </p:nvSpPr>
        <p:spPr bwMode="auto">
          <a:xfrm>
            <a:off x="5221391" y="5134896"/>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40" name="Rectangle 38"/>
          <p:cNvSpPr>
            <a:spLocks noChangeArrowheads="1"/>
          </p:cNvSpPr>
          <p:nvPr/>
        </p:nvSpPr>
        <p:spPr bwMode="auto">
          <a:xfrm>
            <a:off x="7888390" y="5134896"/>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41" name="Line 39"/>
          <p:cNvSpPr>
            <a:spLocks noChangeShapeType="1"/>
          </p:cNvSpPr>
          <p:nvPr/>
        </p:nvSpPr>
        <p:spPr bwMode="auto">
          <a:xfrm>
            <a:off x="6073877" y="3610895"/>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42" name="Rectangle 40"/>
          <p:cNvSpPr>
            <a:spLocks noChangeArrowheads="1"/>
          </p:cNvSpPr>
          <p:nvPr/>
        </p:nvSpPr>
        <p:spPr bwMode="auto">
          <a:xfrm>
            <a:off x="3290991" y="1477296"/>
            <a:ext cx="1487487" cy="333375"/>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a:solidFill>
                  <a:prstClr val="black"/>
                </a:solidFill>
                <a:latin typeface="Times New Roman" pitchFamily="18" charset="0"/>
                <a:ea typeface="+mn-ea"/>
                <a:cs typeface="+mn-cs"/>
              </a:rPr>
              <a:t>virtual address</a:t>
            </a:r>
          </a:p>
        </p:txBody>
      </p:sp>
      <p:sp>
        <p:nvSpPr>
          <p:cNvPr id="43" name="Rectangle 41"/>
          <p:cNvSpPr>
            <a:spLocks noChangeArrowheads="1"/>
          </p:cNvSpPr>
          <p:nvPr/>
        </p:nvSpPr>
        <p:spPr bwMode="auto">
          <a:xfrm>
            <a:off x="3544990" y="5134896"/>
            <a:ext cx="1611312" cy="333375"/>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a:solidFill>
                  <a:prstClr val="black"/>
                </a:solidFill>
                <a:latin typeface="Times New Roman" pitchFamily="18" charset="0"/>
                <a:ea typeface="+mn-ea"/>
                <a:cs typeface="+mn-cs"/>
              </a:rPr>
              <a:t>physical address</a:t>
            </a:r>
          </a:p>
        </p:txBody>
      </p:sp>
      <p:sp>
        <p:nvSpPr>
          <p:cNvPr id="44" name="Rectangle 42"/>
          <p:cNvSpPr>
            <a:spLocks noChangeArrowheads="1"/>
          </p:cNvSpPr>
          <p:nvPr/>
        </p:nvSpPr>
        <p:spPr bwMode="auto">
          <a:xfrm>
            <a:off x="7659790" y="3229896"/>
            <a:ext cx="594716"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i="1">
                <a:solidFill>
                  <a:prstClr val="black"/>
                </a:solidFill>
                <a:latin typeface="Times New Roman" pitchFamily="18" charset="0"/>
                <a:ea typeface="+mn-ea"/>
                <a:cs typeface="+mn-cs"/>
              </a:rPr>
              <a:t>page</a:t>
            </a:r>
          </a:p>
          <a:p>
            <a:pPr defTabSz="457200" eaLnBrk="1" fontAlgn="auto" hangingPunct="1">
              <a:spcAft>
                <a:spcPts val="0"/>
              </a:spcAft>
            </a:pPr>
            <a:r>
              <a:rPr lang="en-US" sz="1600" i="1">
                <a:solidFill>
                  <a:prstClr val="black"/>
                </a:solidFill>
                <a:latin typeface="Times New Roman" pitchFamily="18" charset="0"/>
                <a:ea typeface="+mn-ea"/>
                <a:cs typeface="+mn-cs"/>
              </a:rPr>
              <a:t>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Addr</a:t>
            </a:r>
            <a:r>
              <a:rPr lang="en-US" dirty="0"/>
              <a:t> Translation Example</a:t>
            </a:r>
          </a:p>
        </p:txBody>
      </p:sp>
      <p:sp>
        <p:nvSpPr>
          <p:cNvPr id="3" name="Content Placeholder 2"/>
          <p:cNvSpPr>
            <a:spLocks noGrp="1"/>
          </p:cNvSpPr>
          <p:nvPr>
            <p:ph idx="1"/>
          </p:nvPr>
        </p:nvSpPr>
        <p:spPr>
          <a:xfrm>
            <a:off x="1681316" y="5083277"/>
            <a:ext cx="8809703" cy="1632155"/>
          </a:xfrm>
        </p:spPr>
        <p:txBody>
          <a:bodyPr>
            <a:normAutofit fontScale="55000" lnSpcReduction="20000"/>
          </a:bodyPr>
          <a:lstStyle/>
          <a:p>
            <a:r>
              <a:rPr lang="en-US" dirty="0"/>
              <a:t>Virtual Address: 32 bits</a:t>
            </a:r>
          </a:p>
          <a:p>
            <a:r>
              <a:rPr lang="en-US" dirty="0"/>
              <a:t>Physical Address: 29 bits</a:t>
            </a:r>
          </a:p>
          <a:p>
            <a:r>
              <a:rPr lang="en-US" dirty="0"/>
              <a:t>Page size: 2^12=4KB</a:t>
            </a:r>
          </a:p>
          <a:p>
            <a:r>
              <a:rPr lang="en-US" dirty="0"/>
              <a:t>Note: Page offset here refers to </a:t>
            </a:r>
            <a:r>
              <a:rPr lang="en-US" dirty="0">
                <a:solidFill>
                  <a:srgbClr val="FF0000"/>
                </a:solidFill>
              </a:rPr>
              <a:t>byte address within a page</a:t>
            </a:r>
            <a:r>
              <a:rPr lang="en-US" dirty="0"/>
              <a:t> (e.g., 4KB); compare with byte offset we discussed in caching, which refers to </a:t>
            </a:r>
            <a:r>
              <a:rPr lang="en-US" dirty="0">
                <a:solidFill>
                  <a:srgbClr val="FF0000"/>
                </a:solidFill>
              </a:rPr>
              <a:t>byte address within a cache/memory block </a:t>
            </a:r>
            <a:r>
              <a:rPr lang="en-US" dirty="0"/>
              <a:t>(e.g., 8 Bytes)</a:t>
            </a:r>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23</a:t>
            </a:fld>
            <a:endParaRPr lang="en-US" b="0" dirty="0">
              <a:solidFill>
                <a:prstClr val="black">
                  <a:tint val="75000"/>
                </a:prstClr>
              </a:solidFill>
              <a:latin typeface="Calibri"/>
              <a:ea typeface="+mn-ea"/>
              <a:cs typeface="+mn-cs"/>
            </a:endParaRPr>
          </a:p>
        </p:txBody>
      </p:sp>
      <p:pic>
        <p:nvPicPr>
          <p:cNvPr id="2050" name="Picture 2"/>
          <p:cNvPicPr>
            <a:picLocks noChangeAspect="1" noChangeArrowheads="1"/>
          </p:cNvPicPr>
          <p:nvPr/>
        </p:nvPicPr>
        <p:blipFill>
          <a:blip r:embed="rId2"/>
          <a:srcRect/>
          <a:stretch>
            <a:fillRect/>
          </a:stretch>
        </p:blipFill>
        <p:spPr bwMode="auto">
          <a:xfrm>
            <a:off x="2382941" y="1450720"/>
            <a:ext cx="7390324" cy="358437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normAutofit/>
          </a:bodyPr>
          <a:lstStyle/>
          <a:p>
            <a:r>
              <a:rPr lang="en-US" dirty="0"/>
              <a:t>What is in a Page Table Entry (PTE)?</a:t>
            </a:r>
          </a:p>
        </p:txBody>
      </p:sp>
      <p:sp>
        <p:nvSpPr>
          <p:cNvPr id="716803" name="Rectangle 3"/>
          <p:cNvSpPr>
            <a:spLocks noGrp="1" noChangeArrowheads="1"/>
          </p:cNvSpPr>
          <p:nvPr>
            <p:ph type="body" idx="1"/>
          </p:nvPr>
        </p:nvSpPr>
        <p:spPr>
          <a:xfrm>
            <a:off x="1524000" y="1487833"/>
            <a:ext cx="9144000" cy="3556118"/>
          </a:xfrm>
        </p:spPr>
        <p:txBody>
          <a:bodyPr>
            <a:normAutofit fontScale="62500" lnSpcReduction="20000"/>
          </a:bodyPr>
          <a:lstStyle/>
          <a:p>
            <a:r>
              <a:rPr lang="en-US" dirty="0"/>
              <a:t>Figure on Slide 24 is simplified. Several Additional bits in PTE</a:t>
            </a:r>
          </a:p>
          <a:p>
            <a:pPr lvl="1"/>
            <a:r>
              <a:rPr lang="en-US" i="1" dirty="0">
                <a:solidFill>
                  <a:schemeClr val="tx2">
                    <a:lumMod val="90000"/>
                    <a:lumOff val="10000"/>
                  </a:schemeClr>
                </a:solidFill>
              </a:rPr>
              <a:t>Physical Page Number (PPN), </a:t>
            </a:r>
            <a:r>
              <a:rPr lang="en-US" dirty="0"/>
              <a:t>also called </a:t>
            </a:r>
            <a:r>
              <a:rPr lang="en-US" i="1" dirty="0">
                <a:solidFill>
                  <a:schemeClr val="tx2">
                    <a:lumMod val="90000"/>
                    <a:lumOff val="10000"/>
                  </a:schemeClr>
                </a:solidFill>
              </a:rPr>
              <a:t>Page frame number</a:t>
            </a:r>
          </a:p>
          <a:p>
            <a:pPr lvl="1"/>
            <a:r>
              <a:rPr lang="en-US" i="1" dirty="0">
                <a:solidFill>
                  <a:schemeClr val="tx2">
                    <a:lumMod val="90000"/>
                    <a:lumOff val="10000"/>
                  </a:schemeClr>
                </a:solidFill>
              </a:rPr>
              <a:t>Present/absent bit, </a:t>
            </a:r>
            <a:r>
              <a:rPr lang="en-US" dirty="0"/>
              <a:t>also called</a:t>
            </a:r>
            <a:r>
              <a:rPr lang="en-US" i="1" dirty="0"/>
              <a:t> </a:t>
            </a:r>
            <a:r>
              <a:rPr lang="en-US" i="1" dirty="0">
                <a:solidFill>
                  <a:schemeClr val="tx2">
                    <a:lumMod val="90000"/>
                    <a:lumOff val="10000"/>
                  </a:schemeClr>
                </a:solidFill>
              </a:rPr>
              <a:t>Valid bit</a:t>
            </a:r>
            <a:r>
              <a:rPr lang="en-US" i="1" dirty="0"/>
              <a:t>. </a:t>
            </a:r>
            <a:r>
              <a:rPr lang="en-US" dirty="0"/>
              <a:t>If this bit is 1, the page is in memory and can be used. If it is 0, the page is not currently in memory. Accessing a page table entry with this bit set to 0 causes a page fault to get page from disk.</a:t>
            </a:r>
          </a:p>
          <a:p>
            <a:pPr lvl="1"/>
            <a:r>
              <a:rPr lang="en-US" i="1" dirty="0">
                <a:solidFill>
                  <a:schemeClr val="tx2">
                    <a:lumMod val="90000"/>
                    <a:lumOff val="10000"/>
                  </a:schemeClr>
                </a:solidFill>
              </a:rPr>
              <a:t>Protection bits </a:t>
            </a:r>
            <a:r>
              <a:rPr lang="en-US" dirty="0"/>
              <a:t>tell what kinds of access are permitted on the page. 3 bits, one bit each for enabling read, write, and execute.</a:t>
            </a:r>
          </a:p>
          <a:p>
            <a:pPr lvl="1"/>
            <a:r>
              <a:rPr lang="en-US" i="1" dirty="0">
                <a:solidFill>
                  <a:schemeClr val="tx2">
                    <a:lumMod val="90000"/>
                    <a:lumOff val="10000"/>
                  </a:schemeClr>
                </a:solidFill>
              </a:rPr>
              <a:t>Modified (M) bit</a:t>
            </a:r>
            <a:r>
              <a:rPr lang="en-US" i="1" dirty="0"/>
              <a:t>,</a:t>
            </a:r>
            <a:r>
              <a:rPr lang="en-US" dirty="0"/>
              <a:t> also called </a:t>
            </a:r>
            <a:r>
              <a:rPr lang="en-US" i="1" dirty="0">
                <a:solidFill>
                  <a:schemeClr val="tx2">
                    <a:lumMod val="90000"/>
                    <a:lumOff val="10000"/>
                  </a:schemeClr>
                </a:solidFill>
              </a:rPr>
              <a:t>dirty bit</a:t>
            </a:r>
            <a:r>
              <a:rPr lang="en-US" i="1" dirty="0"/>
              <a:t>,</a:t>
            </a:r>
            <a:r>
              <a:rPr lang="en-US" dirty="0"/>
              <a:t> is set to 1 when a page is written to </a:t>
            </a:r>
          </a:p>
          <a:p>
            <a:pPr lvl="1"/>
            <a:r>
              <a:rPr lang="en-US" i="1" dirty="0">
                <a:solidFill>
                  <a:schemeClr val="tx2">
                    <a:lumMod val="90000"/>
                    <a:lumOff val="10000"/>
                  </a:schemeClr>
                </a:solidFill>
              </a:rPr>
              <a:t>Referenced (R) bit, </a:t>
            </a:r>
            <a:r>
              <a:rPr lang="en-US" dirty="0"/>
              <a:t>is set whenever a page is referenced, either for reading or writing.</a:t>
            </a:r>
          </a:p>
          <a:p>
            <a:pPr lvl="2"/>
            <a:r>
              <a:rPr lang="en-US" dirty="0"/>
              <a:t>M and R bits are very useful to page replacement algorithms</a:t>
            </a:r>
            <a:endParaRPr lang="en-US" i="1" dirty="0">
              <a:solidFill>
                <a:schemeClr val="tx2">
                  <a:lumMod val="90000"/>
                  <a:lumOff val="10000"/>
                </a:schemeClr>
              </a:solidFill>
            </a:endParaRPr>
          </a:p>
          <a:p>
            <a:pPr lvl="1"/>
            <a:r>
              <a:rPr lang="en-US" i="1" dirty="0">
                <a:solidFill>
                  <a:schemeClr val="tx2">
                    <a:lumMod val="90000"/>
                    <a:lumOff val="10000"/>
                  </a:schemeClr>
                </a:solidFill>
              </a:rPr>
              <a:t>Caching disabled bit, </a:t>
            </a:r>
            <a:r>
              <a:rPr lang="en-US" dirty="0"/>
              <a:t>important for pages that map onto device registers rather than memory</a:t>
            </a:r>
          </a:p>
          <a:p>
            <a:endParaRPr lang="en-US" dirty="0"/>
          </a:p>
        </p:txBody>
      </p:sp>
      <p:pic>
        <p:nvPicPr>
          <p:cNvPr id="105475" name="Picture 3"/>
          <p:cNvPicPr>
            <a:picLocks noChangeAspect="1" noChangeArrowheads="1"/>
          </p:cNvPicPr>
          <p:nvPr/>
        </p:nvPicPr>
        <p:blipFill>
          <a:blip r:embed="rId3" cstate="print"/>
          <a:srcRect/>
          <a:stretch>
            <a:fillRect/>
          </a:stretch>
        </p:blipFill>
        <p:spPr bwMode="auto">
          <a:xfrm>
            <a:off x="2745169" y="4794836"/>
            <a:ext cx="7369277" cy="1905848"/>
          </a:xfrm>
          <a:prstGeom prst="rect">
            <a:avLst/>
          </a:prstGeom>
          <a:noFill/>
          <a:ln w="9525">
            <a:noFill/>
            <a:miter lim="800000"/>
            <a:headEnd/>
            <a:tailEnd/>
          </a:ln>
        </p:spPr>
      </p:pic>
      <p:sp>
        <p:nvSpPr>
          <p:cNvPr id="5" name="Rectangle 6"/>
          <p:cNvSpPr>
            <a:spLocks noGrp="1" noChangeArrowheads="1"/>
          </p:cNvSpPr>
          <p:nvPr>
            <p:ph type="sldNum" sz="quarter" idx="11"/>
          </p:nvPr>
        </p:nvSpPr>
        <p:spPr>
          <a:xfrm>
            <a:off x="9688286" y="6411686"/>
            <a:ext cx="522514" cy="409802"/>
          </a:xfrm>
        </p:spPr>
        <p:txBody>
          <a:bodyPr/>
          <a:lstStyle>
            <a:lvl1pPr>
              <a:defRPr/>
            </a:lvl1pPr>
          </a:lstStyle>
          <a:p>
            <a:pPr defTabSz="457200" eaLnBrk="1" fontAlgn="auto" hangingPunct="1">
              <a:spcBef>
                <a:spcPts val="0"/>
              </a:spcBef>
              <a:spcAft>
                <a:spcPts val="0"/>
              </a:spcAft>
              <a:defRPr/>
            </a:pPr>
            <a:fld id="{50BA5833-1F09-4113-8F59-29847F65D61E}" type="slidenum">
              <a:rPr lang="en-US" altLang="zh-CN" b="0">
                <a:solidFill>
                  <a:prstClr val="black"/>
                </a:solidFill>
                <a:latin typeface="Calibri"/>
                <a:ea typeface="宋体" panose="02010600030101010101" pitchFamily="2" charset="-122"/>
                <a:cs typeface="+mn-cs"/>
              </a:rPr>
              <a:pPr defTabSz="457200" eaLnBrk="1" fontAlgn="auto" hangingPunct="1">
                <a:spcBef>
                  <a:spcPts val="0"/>
                </a:spcBef>
                <a:spcAft>
                  <a:spcPts val="0"/>
                </a:spcAft>
                <a:defRPr/>
              </a:pPr>
              <a:t>24</a:t>
            </a:fld>
            <a:endParaRPr lang="en-US" altLang="zh-CN" b="0" dirty="0">
              <a:solidFill>
                <a:prstClr val="black"/>
              </a:solidFill>
              <a:latin typeface="Calibri"/>
              <a:ea typeface="宋体" panose="02010600030101010101" pitchFamily="2" charset="-122"/>
              <a:cs typeface="+mn-cs"/>
            </a:endParaRPr>
          </a:p>
        </p:txBody>
      </p:sp>
      <p:sp>
        <p:nvSpPr>
          <p:cNvPr id="6" name="TextBox 5"/>
          <p:cNvSpPr txBox="1"/>
          <p:nvPr/>
        </p:nvSpPr>
        <p:spPr>
          <a:xfrm>
            <a:off x="6154993" y="5664735"/>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7" name="TextBox 6"/>
          <p:cNvSpPr txBox="1"/>
          <p:nvPr/>
        </p:nvSpPr>
        <p:spPr>
          <a:xfrm>
            <a:off x="1954925" y="6404583"/>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9" name="Straight Arrow Connector 8"/>
          <p:cNvCxnSpPr/>
          <p:nvPr/>
        </p:nvCxnSpPr>
        <p:spPr>
          <a:xfrm flipV="1">
            <a:off x="2785241" y="6117019"/>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12"/>
          </p:nvPr>
        </p:nvSpPr>
        <p:spPr/>
        <p:txBody>
          <a:bodyPr/>
          <a:lstStyle/>
          <a:p>
            <a:pPr defTabSz="457200" eaLnBrk="1" fontAlgn="auto" hangingPunct="1">
              <a:spcBef>
                <a:spcPts val="0"/>
              </a:spcBef>
              <a:spcAft>
                <a:spcPts val="0"/>
              </a:spcAft>
            </a:pPr>
            <a:fld id="{35B0EAA8-CAA0-EF4B-B3C1-ABB37D263657}" type="slidenum">
              <a:rPr lang="en-US" b="0">
                <a:solidFill>
                  <a:prstClr val="black">
                    <a:tint val="75000"/>
                  </a:prstClr>
                </a:solidFill>
                <a:latin typeface="Calibri"/>
                <a:ea typeface="+mn-ea"/>
                <a:cs typeface="+mn-cs"/>
              </a:rPr>
              <a:pPr defTabSz="457200" eaLnBrk="1" fontAlgn="auto" hangingPunct="1">
                <a:spcBef>
                  <a:spcPts val="0"/>
                </a:spcBef>
                <a:spcAft>
                  <a:spcPts val="0"/>
                </a:spcAft>
              </a:pPr>
              <a:t>25</a:t>
            </a:fld>
            <a:endParaRPr lang="en-US" b="0" dirty="0">
              <a:solidFill>
                <a:srgbClr val="FBBA03"/>
              </a:solidFill>
              <a:latin typeface="Calibri"/>
              <a:ea typeface="+mn-ea"/>
              <a:cs typeface="+mn-cs"/>
            </a:endParaRPr>
          </a:p>
        </p:txBody>
      </p:sp>
      <p:sp>
        <p:nvSpPr>
          <p:cNvPr id="1599490" name="Rectangle 2"/>
          <p:cNvSpPr>
            <a:spLocks noGrp="1" noChangeArrowheads="1"/>
          </p:cNvSpPr>
          <p:nvPr>
            <p:ph type="title"/>
          </p:nvPr>
        </p:nvSpPr>
        <p:spPr>
          <a:xfrm>
            <a:off x="2324100" y="177800"/>
            <a:ext cx="7835900" cy="736600"/>
          </a:xfrm>
          <a:noFill/>
          <a:ln/>
        </p:spPr>
        <p:txBody>
          <a:bodyPr vert="horz" lIns="90488" tIns="44450" rIns="90488" bIns="44450" rtlCol="0" anchor="ctr">
            <a:normAutofit fontScale="90000"/>
          </a:bodyPr>
          <a:lstStyle/>
          <a:p>
            <a:r>
              <a:rPr lang="en-US" altLang="ko-KR" dirty="0">
                <a:ea typeface="굴림" charset="-127"/>
                <a:cs typeface="굴림" charset="-127"/>
              </a:rPr>
              <a:t>Separate Address Space per Process</a:t>
            </a:r>
          </a:p>
        </p:txBody>
      </p:sp>
      <p:sp>
        <p:nvSpPr>
          <p:cNvPr id="1599491" name="Rectangle 3"/>
          <p:cNvSpPr>
            <a:spLocks noChangeArrowheads="1"/>
          </p:cNvSpPr>
          <p:nvPr/>
        </p:nvSpPr>
        <p:spPr bwMode="auto">
          <a:xfrm>
            <a:off x="1524000" y="5784917"/>
            <a:ext cx="7480300" cy="1073084"/>
          </a:xfrm>
          <a:prstGeom prst="rect">
            <a:avLst/>
          </a:prstGeom>
          <a:noFill/>
          <a:ln w="25400">
            <a:noFill/>
            <a:miter lim="800000"/>
            <a:headEnd/>
            <a:tailEnd/>
          </a:ln>
          <a:effectLst/>
        </p:spPr>
        <p:txBody>
          <a:bodyPr lIns="90488" tIns="44450" rIns="90488" bIns="44450">
            <a:prstTxWarp prst="textNoShape">
              <a:avLst/>
            </a:prstTxWarp>
            <a:normAutofit/>
          </a:bodyPr>
          <a:lstStyle/>
          <a:p>
            <a:pPr defTabSz="457200" eaLnBrk="1" fontAlgn="auto" hangingPunct="1">
              <a:spcAft>
                <a:spcPts val="0"/>
              </a:spcAft>
              <a:buFontTx/>
              <a:buChar char="•"/>
            </a:pPr>
            <a:r>
              <a:rPr lang="ko-KR" altLang="en-US" sz="2400" b="0" dirty="0">
                <a:solidFill>
                  <a:srgbClr val="56127A"/>
                </a:solidFill>
                <a:latin typeface="Calibri"/>
                <a:ea typeface="굴림" charset="-127"/>
                <a:cs typeface="굴림" charset="-127"/>
              </a:rPr>
              <a:t> </a:t>
            </a:r>
            <a:r>
              <a:rPr lang="en-US" altLang="ko-KR" sz="2400" b="0" dirty="0">
                <a:solidFill>
                  <a:srgbClr val="000000"/>
                </a:solidFill>
                <a:latin typeface="Calibri"/>
                <a:ea typeface="굴림" charset="-127"/>
                <a:cs typeface="굴림" charset="-127"/>
              </a:rPr>
              <a:t>Each program has own page table </a:t>
            </a:r>
          </a:p>
          <a:p>
            <a:pPr defTabSz="457200" eaLnBrk="1" fontAlgn="auto" hangingPunct="1">
              <a:spcAft>
                <a:spcPts val="0"/>
              </a:spcAft>
              <a:buFontTx/>
              <a:buChar char="•"/>
            </a:pPr>
            <a:r>
              <a:rPr lang="en-US" altLang="ko-KR" sz="2400" b="0" dirty="0">
                <a:solidFill>
                  <a:srgbClr val="000000"/>
                </a:solidFill>
                <a:latin typeface="Calibri"/>
                <a:ea typeface="굴림" charset="-127"/>
                <a:cs typeface="굴림" charset="-127"/>
              </a:rPr>
              <a:t> Page table contains an entry for each program page</a:t>
            </a:r>
          </a:p>
        </p:txBody>
      </p:sp>
      <p:grpSp>
        <p:nvGrpSpPr>
          <p:cNvPr id="2" name="Group 4"/>
          <p:cNvGrpSpPr>
            <a:grpSpLocks/>
          </p:cNvGrpSpPr>
          <p:nvPr/>
        </p:nvGrpSpPr>
        <p:grpSpPr bwMode="auto">
          <a:xfrm>
            <a:off x="1841501" y="1441516"/>
            <a:ext cx="8548689" cy="5029200"/>
            <a:chOff x="88" y="856"/>
            <a:chExt cx="5385" cy="3168"/>
          </a:xfrm>
        </p:grpSpPr>
        <p:sp>
          <p:nvSpPr>
            <p:cNvPr id="1599493" name="Rectangle 5"/>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494" name="Rectangle 6"/>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495" name="Rectangle 7"/>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496" name="Rectangle 8" descr="90%"/>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497" name="Line 9"/>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498" name="Line 10"/>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499" name="Rectangle 11"/>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599500" name="Rectangle 12"/>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599501" name="Rectangle 13"/>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3" name="Group 14"/>
            <p:cNvGrpSpPr>
              <a:grpSpLocks/>
            </p:cNvGrpSpPr>
            <p:nvPr/>
          </p:nvGrpSpPr>
          <p:grpSpPr bwMode="auto">
            <a:xfrm>
              <a:off x="1976" y="889"/>
              <a:ext cx="704" cy="519"/>
              <a:chOff x="1976" y="889"/>
              <a:chExt cx="704" cy="519"/>
            </a:xfrm>
          </p:grpSpPr>
          <p:sp>
            <p:nvSpPr>
              <p:cNvPr id="1599503" name="Rectangle 15"/>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04" name="Line 16"/>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05" name="Line 17"/>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599506" name="Rectangle 18" descr="Dark upward diagonal"/>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07" name="Line 19"/>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08" name="Line 20"/>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09" name="Rectangle 21"/>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599510" name="Rectangle 22"/>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1599511" name="Rectangle 23"/>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4" name="Group 24"/>
            <p:cNvGrpSpPr>
              <a:grpSpLocks/>
            </p:cNvGrpSpPr>
            <p:nvPr/>
          </p:nvGrpSpPr>
          <p:grpSpPr bwMode="auto">
            <a:xfrm>
              <a:off x="1976" y="1801"/>
              <a:ext cx="704" cy="519"/>
              <a:chOff x="1976" y="1801"/>
              <a:chExt cx="704" cy="519"/>
            </a:xfrm>
          </p:grpSpPr>
          <p:sp>
            <p:nvSpPr>
              <p:cNvPr id="1599513" name="Rectangle 25"/>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14" name="Line 26"/>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15" name="Line 27"/>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599516" name="Rectangle 28"/>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17" name="Line 29"/>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18" name="Line 30"/>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19" name="Rectangle 31"/>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599520" name="Rectangle 32"/>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1599521" name="Rectangle 33"/>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1599522" name="Line 34"/>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23" name="Line 35"/>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24" name="Line 36"/>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25" name="Line 37" descr="Dark upward diagonal"/>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26" name="Line 38"/>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27" name="Line 39"/>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28" name="Line 40"/>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29" name="Line 41"/>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30" name="Line 42"/>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31" name="Line 43"/>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32" name="Line 44"/>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33" name="Line 45"/>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34" name="Rectangle 46"/>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1599535" name="Line 47"/>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5" name="Group 48"/>
            <p:cNvGrpSpPr>
              <a:grpSpLocks/>
            </p:cNvGrpSpPr>
            <p:nvPr/>
          </p:nvGrpSpPr>
          <p:grpSpPr bwMode="auto">
            <a:xfrm>
              <a:off x="1968" y="2536"/>
              <a:ext cx="704" cy="752"/>
              <a:chOff x="1968" y="2512"/>
              <a:chExt cx="704" cy="752"/>
            </a:xfrm>
          </p:grpSpPr>
          <p:sp>
            <p:nvSpPr>
              <p:cNvPr id="1599537" name="Rectangle 49"/>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38" name="Line 50"/>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39" name="Line 51"/>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40" name="Line 52"/>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599541" name="Line 53"/>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 name="Group 54"/>
            <p:cNvGrpSpPr>
              <a:grpSpLocks/>
            </p:cNvGrpSpPr>
            <p:nvPr/>
          </p:nvGrpSpPr>
          <p:grpSpPr bwMode="auto">
            <a:xfrm>
              <a:off x="4368" y="856"/>
              <a:ext cx="768" cy="3168"/>
              <a:chOff x="4368" y="856"/>
              <a:chExt cx="768" cy="3168"/>
            </a:xfrm>
          </p:grpSpPr>
          <p:sp>
            <p:nvSpPr>
              <p:cNvPr id="1599543" name="Rectangle 55"/>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44" name="Rectangle 56"/>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45" name="Line 57"/>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46" name="Oval 58"/>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47" name="Rectangle 59"/>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48" name="Rectangle 60" descr="Dark upward diagonal"/>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49" name="Rectangle 61" descr="40%"/>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1599550" name="Rectangle 62" descr="Dark upward diagonal"/>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51" name="Rectangle 63" descr="90%"/>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52" name="Rectangle 64"/>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53" name="Rectangle 65"/>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54" name="Rectangle 66" descr="Dark upward diagonal"/>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55" name="Rectangle 67" descr="90%"/>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56" name="Rectangle 68" descr="90%"/>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57" name="Rectangle 69"/>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58" name="Rectangle 70"/>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1599559" name="Line 71"/>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60" name="Rectangle 72"/>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7" name="Group 73"/>
              <p:cNvGrpSpPr>
                <a:grpSpLocks/>
              </p:cNvGrpSpPr>
              <p:nvPr/>
            </p:nvGrpSpPr>
            <p:grpSpPr bwMode="auto">
              <a:xfrm>
                <a:off x="4624" y="1675"/>
                <a:ext cx="319" cy="42"/>
                <a:chOff x="4760" y="1675"/>
                <a:chExt cx="319" cy="42"/>
              </a:xfrm>
            </p:grpSpPr>
            <p:sp>
              <p:nvSpPr>
                <p:cNvPr id="1599562" name="Oval 74"/>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63" name="Oval 75"/>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9564" name="Oval 76"/>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ko-KR" sz="4000" dirty="0">
                <a:solidFill>
                  <a:schemeClr val="tx1"/>
                </a:solidFill>
                <a:latin typeface="Arial Rounded MT Bold" pitchFamily="34" charset="0"/>
              </a:rPr>
              <a:t>Protection + Indirection =</a:t>
            </a:r>
            <a:br>
              <a:rPr lang="en-US" altLang="ko-KR" sz="4000" dirty="0">
                <a:solidFill>
                  <a:schemeClr val="tx1"/>
                </a:solidFill>
                <a:latin typeface="Arial Rounded MT Bold" pitchFamily="34" charset="0"/>
              </a:rPr>
            </a:br>
            <a:r>
              <a:rPr lang="en-US" altLang="ko-KR" sz="4000" dirty="0">
                <a:solidFill>
                  <a:schemeClr val="tx1"/>
                </a:solidFill>
                <a:latin typeface="Arial Rounded MT Bold" pitchFamily="34" charset="0"/>
              </a:rPr>
              <a:t>Virtual Address Space</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26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Application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Application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0" name="直接连接符 79"/>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ko-KR" sz="4000" dirty="0">
                <a:solidFill>
                  <a:schemeClr val="tx1"/>
                </a:solidFill>
                <a:latin typeface="Arial Rounded MT Bold" pitchFamily="34" charset="0"/>
              </a:rPr>
              <a:t>Protection + Indirection =</a:t>
            </a:r>
            <a:br>
              <a:rPr lang="en-US" altLang="ko-KR" sz="4000" dirty="0">
                <a:solidFill>
                  <a:schemeClr val="tx1"/>
                </a:solidFill>
                <a:latin typeface="Arial Rounded MT Bold" pitchFamily="34" charset="0"/>
              </a:rPr>
            </a:br>
            <a:r>
              <a:rPr lang="en-US" altLang="ko-KR" sz="4000" dirty="0">
                <a:solidFill>
                  <a:schemeClr val="tx1"/>
                </a:solidFill>
                <a:latin typeface="Arial Rounded MT Bold" pitchFamily="34" charset="0"/>
              </a:rPr>
              <a:t>Virtual Address Space</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27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Application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Application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直接连接符 10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ko-KR" sz="4000" dirty="0">
                <a:solidFill>
                  <a:schemeClr val="tx1"/>
                </a:solidFill>
                <a:latin typeface="Arial Rounded MT Bold" pitchFamily="34" charset="0"/>
              </a:rPr>
              <a:t>Protection + Indirection =</a:t>
            </a:r>
            <a:br>
              <a:rPr lang="en-US" altLang="ko-KR" sz="4000" dirty="0">
                <a:solidFill>
                  <a:schemeClr val="tx1"/>
                </a:solidFill>
                <a:latin typeface="Arial Rounded MT Bold" pitchFamily="34" charset="0"/>
              </a:rPr>
            </a:br>
            <a:r>
              <a:rPr lang="en-US" altLang="ko-KR" sz="4000" dirty="0">
                <a:solidFill>
                  <a:schemeClr val="tx1"/>
                </a:solidFill>
                <a:latin typeface="Arial Rounded MT Bold" pitchFamily="34" charset="0"/>
              </a:rPr>
              <a:t>Virtual Address Space</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28</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Application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Application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05" name="直接连接符 104"/>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ko-KR" sz="4000" dirty="0">
                <a:solidFill>
                  <a:schemeClr val="tx1"/>
                </a:solidFill>
                <a:latin typeface="Arial Rounded MT Bold" pitchFamily="34" charset="0"/>
              </a:rPr>
              <a:t>Dynamic Memory Allocation</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29</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Application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Application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Overarching Theme for Today</a:t>
            </a:r>
          </a:p>
        </p:txBody>
      </p:sp>
      <p:sp>
        <p:nvSpPr>
          <p:cNvPr id="9" name="Content Placeholder 8"/>
          <p:cNvSpPr>
            <a:spLocks noGrp="1"/>
          </p:cNvSpPr>
          <p:nvPr>
            <p:ph idx="1"/>
          </p:nvPr>
        </p:nvSpPr>
        <p:spPr>
          <a:xfrm>
            <a:off x="609600" y="1600201"/>
            <a:ext cx="6773339" cy="5054599"/>
          </a:xfrm>
        </p:spPr>
        <p:txBody>
          <a:bodyPr>
            <a:normAutofit/>
          </a:bodyPr>
          <a:lstStyle/>
          <a:p>
            <a:pPr>
              <a:buNone/>
            </a:pPr>
            <a:r>
              <a:rPr lang="en-US" dirty="0"/>
              <a:t>“</a:t>
            </a:r>
            <a:r>
              <a:rPr lang="en-US" i="1" dirty="0"/>
              <a:t>Any problem in computer science can be solved by an extra level of indirection</a:t>
            </a:r>
            <a:r>
              <a:rPr lang="en-US" dirty="0"/>
              <a:t>.”</a:t>
            </a:r>
          </a:p>
          <a:p>
            <a:pPr lvl="1"/>
            <a:r>
              <a:rPr lang="en-US" dirty="0"/>
              <a:t>Often attributed to Butler Lampson (Berkeley PhD and Professor, Turing Award Winner), who in turn, attributed it to David Wheeler, a British computer scientist, who also said “</a:t>
            </a:r>
            <a:r>
              <a:rPr lang="en-US" i="1" dirty="0"/>
              <a:t>… except for the problem of too many layers of indirection!</a:t>
            </a:r>
            <a:r>
              <a:rPr lang="en-US" dirty="0"/>
              <a:t>”</a:t>
            </a:r>
          </a:p>
        </p:txBody>
      </p:sp>
      <p:sp>
        <p:nvSpPr>
          <p:cNvPr id="7" name="Slide Number Placeholder 6"/>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3</a:t>
            </a:fld>
            <a:endParaRPr lang="en-US" b="0" dirty="0">
              <a:solidFill>
                <a:prstClr val="black">
                  <a:tint val="75000"/>
                </a:prstClr>
              </a:solidFill>
              <a:latin typeface="Calibri"/>
              <a:ea typeface="+mn-ea"/>
              <a:cs typeface="+mn-cs"/>
            </a:endParaRPr>
          </a:p>
        </p:txBody>
      </p:sp>
      <p:pic>
        <p:nvPicPr>
          <p:cNvPr id="123906" name="Picture 2"/>
          <p:cNvPicPr>
            <a:picLocks noChangeAspect="1" noChangeArrowheads="1"/>
          </p:cNvPicPr>
          <p:nvPr/>
        </p:nvPicPr>
        <p:blipFill>
          <a:blip r:embed="rId2"/>
          <a:srcRect l="30214" t="17197" r="12331"/>
          <a:stretch>
            <a:fillRect/>
          </a:stretch>
        </p:blipFill>
        <p:spPr bwMode="auto">
          <a:xfrm>
            <a:off x="7484537" y="1842493"/>
            <a:ext cx="2997200" cy="2877669"/>
          </a:xfrm>
          <a:prstGeom prst="rect">
            <a:avLst/>
          </a:prstGeom>
          <a:noFill/>
          <a:ln w="9525">
            <a:noFill/>
            <a:miter lim="800000"/>
            <a:headEnd/>
            <a:tailEnd/>
          </a:ln>
          <a:effectLst/>
        </p:spPr>
      </p:pic>
      <p:sp>
        <p:nvSpPr>
          <p:cNvPr id="11" name="TextBox 10"/>
          <p:cNvSpPr txBox="1"/>
          <p:nvPr/>
        </p:nvSpPr>
        <p:spPr>
          <a:xfrm>
            <a:off x="7941733" y="4724404"/>
            <a:ext cx="2144788"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Butler Lampson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ko-KR" sz="4000" dirty="0">
                <a:solidFill>
                  <a:schemeClr val="tx1"/>
                </a:solidFill>
                <a:latin typeface="Arial Rounded MT Bold" pitchFamily="34" charset="0"/>
              </a:rPr>
              <a:t>Dynamic Memory Allocation</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30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Application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Application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ko-KR" sz="4000" dirty="0">
                <a:solidFill>
                  <a:schemeClr val="tx1"/>
                </a:solidFill>
                <a:latin typeface="Arial Rounded MT Bold" pitchFamily="34" charset="0"/>
              </a:rPr>
              <a:t>Controlled Sharing</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31</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Application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Application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cxnSp>
        <p:nvCxnSpPr>
          <p:cNvPr id="105" name="直接连接符 104"/>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ko-KR" sz="4000" dirty="0">
                <a:solidFill>
                  <a:schemeClr val="tx1"/>
                </a:solidFill>
                <a:latin typeface="Arial Rounded MT Bold" pitchFamily="34" charset="0"/>
              </a:rPr>
              <a:t>Controlled Sharing</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32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Application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Application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cxnSp>
        <p:nvCxnSpPr>
          <p:cNvPr id="105" name="直接连接符 104"/>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pPr defTabSz="457200" eaLnBrk="1" fontAlgn="auto" hangingPunct="1">
              <a:spcBef>
                <a:spcPts val="0"/>
              </a:spcBef>
              <a:spcAft>
                <a:spcPts val="0"/>
              </a:spcAft>
            </a:pPr>
            <a:fld id="{CB24BE55-011A-1943-8F7E-E9D4B6BAE8A4}" type="slidenum">
              <a:rPr lang="en-US" b="0">
                <a:solidFill>
                  <a:prstClr val="black">
                    <a:tint val="75000"/>
                  </a:prstClr>
                </a:solidFill>
                <a:latin typeface="Calibri"/>
                <a:ea typeface="+mn-ea"/>
                <a:cs typeface="+mn-cs"/>
              </a:rPr>
              <a:pPr defTabSz="457200" eaLnBrk="1" fontAlgn="auto" hangingPunct="1">
                <a:spcBef>
                  <a:spcPts val="0"/>
                </a:spcBef>
                <a:spcAft>
                  <a:spcPts val="0"/>
                </a:spcAft>
              </a:pPr>
              <a:t>33</a:t>
            </a:fld>
            <a:endParaRPr lang="en-US" b="0" dirty="0">
              <a:solidFill>
                <a:srgbClr val="FBBA03"/>
              </a:solidFill>
              <a:latin typeface="Calibri"/>
              <a:ea typeface="+mn-ea"/>
              <a:cs typeface="+mn-cs"/>
            </a:endParaRPr>
          </a:p>
        </p:txBody>
      </p:sp>
      <p:sp>
        <p:nvSpPr>
          <p:cNvPr id="1626114" name="Rectangle 2"/>
          <p:cNvSpPr>
            <a:spLocks noGrp="1" noChangeArrowheads="1"/>
          </p:cNvSpPr>
          <p:nvPr>
            <p:ph type="title"/>
          </p:nvPr>
        </p:nvSpPr>
        <p:spPr>
          <a:xfrm>
            <a:off x="1857375" y="76200"/>
            <a:ext cx="8356600" cy="927100"/>
          </a:xfrm>
          <a:noFill/>
          <a:ln/>
        </p:spPr>
        <p:txBody>
          <a:bodyPr vert="horz" lIns="90488" tIns="44450" rIns="90488" bIns="44450" rtlCol="0" anchor="ctr">
            <a:normAutofit fontScale="90000"/>
          </a:bodyPr>
          <a:lstStyle/>
          <a:p>
            <a:r>
              <a:rPr lang="en-US" altLang="ko-KR">
                <a:ea typeface="굴림" charset="-127"/>
                <a:cs typeface="굴림" charset="-127"/>
              </a:rPr>
              <a:t>Address Translation &amp; Protection</a:t>
            </a:r>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fontScale="70000" lnSpcReduction="20000"/>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r>
              <a:rPr lang="en-US" altLang="ko-KR" sz="2800" b="0" dirty="0">
                <a:solidFill>
                  <a:prstClr val="black"/>
                </a:solidFill>
                <a:latin typeface="Calibri"/>
                <a:ea typeface="굴림" charset="-127"/>
                <a:cs typeface="굴림" charset="-127"/>
              </a:rPr>
              <a:t>Animation: </a:t>
            </a:r>
            <a:r>
              <a:rPr lang="en-US" altLang="ko-KR" sz="2800" b="0" dirty="0">
                <a:solidFill>
                  <a:prstClr val="black"/>
                </a:solidFill>
                <a:latin typeface="Calibri"/>
                <a:ea typeface="굴림" charset="-127"/>
                <a:cs typeface="굴림" charset="-127"/>
                <a:hlinkClick r:id="rId3"/>
              </a:rPr>
              <a:t>http://cs.uttyler.edu/Faculty/Rainwater/COSC3355/Animations/paginghardware.htm</a:t>
            </a:r>
            <a:r>
              <a:rPr lang="en-US" altLang="ko-KR" sz="2800" b="0" dirty="0">
                <a:solidFill>
                  <a:prstClr val="black"/>
                </a:solidFill>
                <a:latin typeface="Calibri"/>
                <a:ea typeface="굴림" charset="-127"/>
                <a:cs typeface="굴림" charset="-127"/>
              </a:rPr>
              <a:t> </a:t>
            </a:r>
          </a:p>
          <a:p>
            <a:pPr defTabSz="457200" eaLnBrk="1" fontAlgn="auto" hangingPunct="1">
              <a:spcAft>
                <a:spcPts val="0"/>
              </a:spcAft>
            </a:pPr>
            <a:r>
              <a:rPr lang="en-US" altLang="ko-KR" sz="2800" b="0" dirty="0">
                <a:solidFill>
                  <a:prstClr val="black"/>
                </a:solidFill>
                <a:latin typeface="Calibri"/>
                <a:ea typeface="굴림" charset="-127"/>
                <a:cs typeface="굴림" charset="-127"/>
                <a:hlinkClick r:id="rId4"/>
              </a:rPr>
              <a:t>http://cs.uttyler.edu/Faculty/Rainwater/COSC3355/Animations/pagingmodel.htm </a:t>
            </a:r>
          </a:p>
          <a:p>
            <a:pPr defTabSz="457200" eaLnBrk="1" fontAlgn="auto" hangingPunct="1">
              <a:spcAft>
                <a:spcPts val="0"/>
              </a:spcAft>
            </a:pPr>
            <a:r>
              <a:rPr lang="en-US" altLang="ko-KR" sz="2800" b="0" dirty="0">
                <a:solidFill>
                  <a:prstClr val="black"/>
                </a:solidFill>
                <a:latin typeface="Calibri"/>
                <a:ea typeface="굴림" charset="-127"/>
                <a:cs typeface="굴림" charset="-127"/>
                <a:hlinkClick r:id="rId4"/>
              </a:rPr>
              <a:t>http://cs.uttyler.edu/Faculty/Rainwater/COSC3355/Animations/pagingexample.htm</a:t>
            </a:r>
            <a:r>
              <a:rPr lang="en-US" altLang="ko-KR" sz="2800" b="0" dirty="0">
                <a:solidFill>
                  <a:prstClr val="black"/>
                </a:solidFill>
                <a:latin typeface="Calibri"/>
                <a:ea typeface="굴림" charset="-127"/>
                <a:cs typeface="굴림" charset="-127"/>
              </a:rPr>
              <a:t> </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2"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8" name="Rectangle 2"/>
          <p:cNvSpPr>
            <a:spLocks noGrp="1" noChangeArrowheads="1"/>
          </p:cNvSpPr>
          <p:nvPr>
            <p:ph type="title"/>
          </p:nvPr>
        </p:nvSpPr>
        <p:spPr/>
        <p:txBody>
          <a:bodyPr>
            <a:normAutofit/>
          </a:bodyPr>
          <a:lstStyle/>
          <a:p>
            <a:r>
              <a:rPr lang="en-US" altLang="ko-KR" dirty="0"/>
              <a:t>Where Should Page Tables Reside?</a:t>
            </a:r>
          </a:p>
        </p:txBody>
      </p:sp>
      <p:sp>
        <p:nvSpPr>
          <p:cNvPr id="1652739" name="Rectangle 3"/>
          <p:cNvSpPr>
            <a:spLocks noGrp="1" noChangeArrowheads="1"/>
          </p:cNvSpPr>
          <p:nvPr>
            <p:ph type="body" idx="1"/>
          </p:nvPr>
        </p:nvSpPr>
        <p:spPr>
          <a:xfrm>
            <a:off x="1981200" y="1600200"/>
            <a:ext cx="8229600" cy="4835970"/>
          </a:xfrm>
        </p:spPr>
        <p:txBody>
          <a:bodyPr>
            <a:normAutofit fontScale="85000" lnSpcReduction="10000"/>
          </a:bodyPr>
          <a:lstStyle/>
          <a:p>
            <a:r>
              <a:rPr lang="en-US" altLang="ko-KR" dirty="0"/>
              <a:t>Space required by the page tables is proportional to the address space, number of users, …</a:t>
            </a:r>
          </a:p>
          <a:p>
            <a:pPr lvl="1"/>
            <a:r>
              <a:rPr lang="en-US" altLang="ko-KR" dirty="0"/>
              <a:t>Space requirement is large: </a:t>
            </a:r>
            <a:br>
              <a:rPr lang="en-US" altLang="ko-KR" dirty="0"/>
            </a:br>
            <a:r>
              <a:rPr lang="en-US" altLang="ko-KR" dirty="0"/>
              <a:t>e.g., 2</a:t>
            </a:r>
            <a:r>
              <a:rPr lang="en-US" altLang="ko-KR" baseline="30000" dirty="0"/>
              <a:t>32</a:t>
            </a:r>
            <a:r>
              <a:rPr lang="en-US" altLang="ko-KR" dirty="0"/>
              <a:t> byte virtual address space, 4K(2</a:t>
            </a:r>
            <a:r>
              <a:rPr lang="en-US" altLang="ko-KR" baseline="30000" dirty="0"/>
              <a:t>12</a:t>
            </a:r>
            <a:r>
              <a:rPr lang="en-US" altLang="ko-KR" dirty="0"/>
              <a:t>)byte page size </a:t>
            </a:r>
            <a:br>
              <a:rPr lang="en-US" altLang="ko-KR" dirty="0"/>
            </a:br>
            <a:r>
              <a:rPr lang="en-US" altLang="ko-KR" dirty="0"/>
              <a:t>= 2</a:t>
            </a:r>
            <a:r>
              <a:rPr lang="en-US" altLang="ko-KR" baseline="30000" dirty="0"/>
              <a:t>20</a:t>
            </a:r>
            <a:r>
              <a:rPr lang="en-US" altLang="ko-KR" dirty="0"/>
              <a:t> PTEs (per process) </a:t>
            </a:r>
          </a:p>
          <a:p>
            <a:pPr lvl="1"/>
            <a:r>
              <a:rPr lang="en-US" altLang="ko-KR" dirty="0"/>
              <a:t>If each PTE is 4 bytes, then total bytes 4 * 2</a:t>
            </a:r>
            <a:r>
              <a:rPr lang="en-US" altLang="ko-KR" baseline="30000" dirty="0"/>
              <a:t>20</a:t>
            </a:r>
            <a:r>
              <a:rPr lang="en-US" altLang="ko-KR" dirty="0"/>
              <a:t> = 4MB</a:t>
            </a:r>
          </a:p>
          <a:p>
            <a:r>
              <a:rPr lang="en-US" altLang="ko-KR" dirty="0"/>
              <a:t>Each process has its own page table. Suppose 50 processes running on a system, then 200MB of memory used for page tables!</a:t>
            </a:r>
          </a:p>
          <a:p>
            <a:endParaRPr lang="en-US" altLang="ko-KR" dirty="0"/>
          </a:p>
          <a:p>
            <a:pPr lvl="1">
              <a:buNone/>
            </a:pPr>
            <a:br>
              <a:rPr lang="en-US" altLang="ko-KR" dirty="0"/>
            </a:br>
            <a:endParaRPr lang="en-US" altLang="ko-KR" dirty="0"/>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60F6A37E-7454-1E43-91F3-29AB02F9CCE3}" type="slidenum">
              <a:rPr lang="en-US" b="0">
                <a:solidFill>
                  <a:prstClr val="black">
                    <a:tint val="75000"/>
                  </a:prstClr>
                </a:solidFill>
                <a:latin typeface="Calibri"/>
                <a:ea typeface="+mn-ea"/>
                <a:cs typeface="+mn-cs"/>
              </a:rPr>
              <a:pPr defTabSz="457200" eaLnBrk="1" fontAlgn="auto" hangingPunct="1">
                <a:spcBef>
                  <a:spcPts val="0"/>
                </a:spcBef>
                <a:spcAft>
                  <a:spcPts val="0"/>
                </a:spcAft>
              </a:pPr>
              <a:t>34</a:t>
            </a:fld>
            <a:endParaRPr lang="en-US" b="0">
              <a:solidFill>
                <a:prstClr val="black">
                  <a:tint val="75000"/>
                </a:prstClr>
              </a:solidFill>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2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2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2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2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2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273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8" name="Rectangle 2"/>
          <p:cNvSpPr>
            <a:spLocks noGrp="1" noChangeArrowheads="1"/>
          </p:cNvSpPr>
          <p:nvPr>
            <p:ph type="title"/>
          </p:nvPr>
        </p:nvSpPr>
        <p:spPr/>
        <p:txBody>
          <a:bodyPr>
            <a:normAutofit/>
          </a:bodyPr>
          <a:lstStyle/>
          <a:p>
            <a:r>
              <a:rPr lang="en-US" altLang="ko-KR"/>
              <a:t>Where Should Page Tables Reside?</a:t>
            </a:r>
            <a:endParaRPr lang="en-US" altLang="ko-KR" dirty="0"/>
          </a:p>
        </p:txBody>
      </p:sp>
      <p:sp>
        <p:nvSpPr>
          <p:cNvPr id="1652739" name="Rectangle 3"/>
          <p:cNvSpPr>
            <a:spLocks noGrp="1" noChangeArrowheads="1"/>
          </p:cNvSpPr>
          <p:nvPr>
            <p:ph type="body" idx="1"/>
          </p:nvPr>
        </p:nvSpPr>
        <p:spPr>
          <a:xfrm>
            <a:off x="1981200" y="1600200"/>
            <a:ext cx="8229600" cy="4835970"/>
          </a:xfrm>
        </p:spPr>
        <p:txBody>
          <a:bodyPr>
            <a:normAutofit fontScale="92500" lnSpcReduction="20000"/>
          </a:bodyPr>
          <a:lstStyle/>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60F6A37E-7454-1E43-91F3-29AB02F9CCE3}" type="slidenum">
              <a:rPr lang="en-US" b="0">
                <a:solidFill>
                  <a:prstClr val="black">
                    <a:tint val="75000"/>
                  </a:prstClr>
                </a:solidFill>
                <a:latin typeface="Calibri"/>
                <a:ea typeface="+mn-ea"/>
                <a:cs typeface="+mn-cs"/>
              </a:rPr>
              <a:pPr defTabSz="457200" eaLnBrk="1" fontAlgn="auto" hangingPunct="1">
                <a:spcBef>
                  <a:spcPts val="0"/>
                </a:spcBef>
                <a:spcAft>
                  <a:spcPts val="0"/>
                </a:spcAft>
              </a:pPr>
              <a:t>35</a:t>
            </a:fld>
            <a:endParaRPr lang="en-US" b="0">
              <a:solidFill>
                <a:prstClr val="black">
                  <a:tint val="75000"/>
                </a:prstClr>
              </a:solidFill>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2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2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27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27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27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273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273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27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27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pPr defTabSz="457200" eaLnBrk="1" fontAlgn="auto" hangingPunct="1">
              <a:spcBef>
                <a:spcPts val="0"/>
              </a:spcBef>
              <a:spcAft>
                <a:spcPts val="0"/>
              </a:spcAft>
            </a:pPr>
            <a:fld id="{CC590E94-9524-7646-98F2-B9A4E6AA31B5}" type="slidenum">
              <a:rPr lang="en-US" b="0">
                <a:solidFill>
                  <a:prstClr val="black">
                    <a:tint val="75000"/>
                  </a:prstClr>
                </a:solidFill>
                <a:latin typeface="Calibri"/>
                <a:ea typeface="+mn-ea"/>
                <a:cs typeface="+mn-cs"/>
              </a:rPr>
              <a:pPr defTabSz="457200" eaLnBrk="1" fontAlgn="auto" hangingPunct="1">
                <a:spcBef>
                  <a:spcPts val="0"/>
                </a:spcBef>
                <a:spcAft>
                  <a:spcPts val="0"/>
                </a:spcAft>
              </a:pPr>
              <a:t>36</a:t>
            </a:fld>
            <a:endParaRPr lang="en-US" b="0">
              <a:solidFill>
                <a:srgbClr val="FBBA03"/>
              </a:solidFill>
              <a:latin typeface="Calibri"/>
              <a:ea typeface="+mn-ea"/>
              <a:cs typeface="+mn-cs"/>
            </a:endParaRPr>
          </a:p>
        </p:txBody>
      </p:sp>
      <p:sp>
        <p:nvSpPr>
          <p:cNvPr id="1603586" name="Rectangle 2"/>
          <p:cNvSpPr>
            <a:spLocks noGrp="1" noChangeArrowheads="1"/>
          </p:cNvSpPr>
          <p:nvPr>
            <p:ph type="title"/>
          </p:nvPr>
        </p:nvSpPr>
        <p:spPr>
          <a:xfrm>
            <a:off x="2072344" y="267545"/>
            <a:ext cx="8039100" cy="901700"/>
          </a:xfrm>
          <a:noFill/>
          <a:ln/>
        </p:spPr>
        <p:txBody>
          <a:bodyPr vert="horz" lIns="90488" tIns="44450" rIns="90488" bIns="44450" rtlCol="0" anchor="ctr">
            <a:normAutofit fontScale="90000"/>
          </a:bodyPr>
          <a:lstStyle/>
          <a:p>
            <a:r>
              <a:rPr lang="en-US" altLang="ko-KR" dirty="0">
                <a:ea typeface="굴림" charset="-127"/>
                <a:cs typeface="굴림" charset="-127"/>
              </a:rPr>
              <a:t>Page Tables In Physical Memory</a:t>
            </a:r>
          </a:p>
        </p:txBody>
      </p:sp>
      <p:grpSp>
        <p:nvGrpSpPr>
          <p:cNvPr id="2" name="Group 3"/>
          <p:cNvGrpSpPr>
            <a:grpSpLocks/>
          </p:cNvGrpSpPr>
          <p:nvPr/>
        </p:nvGrpSpPr>
        <p:grpSpPr bwMode="auto">
          <a:xfrm>
            <a:off x="2286001" y="1393460"/>
            <a:ext cx="7491413" cy="5270500"/>
            <a:chOff x="632" y="848"/>
            <a:chExt cx="4719" cy="3320"/>
          </a:xfrm>
        </p:grpSpPr>
        <p:grpSp>
          <p:nvGrpSpPr>
            <p:cNvPr id="3" name="Group 4"/>
            <p:cNvGrpSpPr>
              <a:grpSpLocks/>
            </p:cNvGrpSpPr>
            <p:nvPr/>
          </p:nvGrpSpPr>
          <p:grpSpPr bwMode="auto">
            <a:xfrm>
              <a:off x="632" y="1352"/>
              <a:ext cx="1536" cy="2580"/>
              <a:chOff x="632" y="1352"/>
              <a:chExt cx="1536" cy="2580"/>
            </a:xfrm>
          </p:grpSpPr>
          <p:sp>
            <p:nvSpPr>
              <p:cNvPr id="1603589" name="Rectangle 5"/>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590" name="Rectangle 6" descr="90%"/>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591" name="Line 7"/>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592" name="Line 8"/>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593" name="Rectangle 9"/>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1603594" name="Rectangle 10"/>
              <p:cNvSpPr>
                <a:spLocks noChangeArrowheads="1"/>
              </p:cNvSpPr>
              <p:nvPr/>
            </p:nvSpPr>
            <p:spPr bwMode="auto">
              <a:xfrm>
                <a:off x="667" y="2016"/>
                <a:ext cx="1501" cy="444"/>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srgbClr val="000000"/>
                    </a:solidFill>
                    <a:latin typeface="Calibri"/>
                    <a:ea typeface="굴림" charset="-127"/>
                    <a:cs typeface="굴림" charset="-127"/>
                  </a:rPr>
                  <a:t>User 1 Virtual Address Space</a:t>
                </a:r>
              </a:p>
            </p:txBody>
          </p:sp>
          <p:sp>
            <p:nvSpPr>
              <p:cNvPr id="43" name="Rectangle 10"/>
              <p:cNvSpPr>
                <a:spLocks noChangeArrowheads="1"/>
              </p:cNvSpPr>
              <p:nvPr/>
            </p:nvSpPr>
            <p:spPr bwMode="auto">
              <a:xfrm>
                <a:off x="632" y="3488"/>
                <a:ext cx="1501" cy="444"/>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srgbClr val="000000"/>
                    </a:solidFill>
                    <a:latin typeface="Calibri"/>
                    <a:ea typeface="굴림" charset="-127"/>
                    <a:cs typeface="굴림" charset="-127"/>
                  </a:rPr>
                  <a:t>User 2 Virtual Address Space</a:t>
                </a:r>
              </a:p>
            </p:txBody>
          </p:sp>
        </p:grpSp>
        <p:sp>
          <p:nvSpPr>
            <p:cNvPr id="1603595" name="Line 11"/>
            <p:cNvSpPr>
              <a:spLocks noChangeShapeType="1"/>
            </p:cNvSpPr>
            <p:nvPr/>
          </p:nvSpPr>
          <p:spPr bwMode="auto">
            <a:xfrm flipV="1">
              <a:off x="1296" y="1240"/>
              <a:ext cx="2648" cy="4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596" name="Line 12"/>
            <p:cNvSpPr>
              <a:spLocks noChangeShapeType="1"/>
            </p:cNvSpPr>
            <p:nvPr/>
          </p:nvSpPr>
          <p:spPr bwMode="auto">
            <a:xfrm>
              <a:off x="3936" y="856"/>
              <a:ext cx="0" cy="3312"/>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597" name="Rectangle 13" descr="Dark upward diagonal"/>
            <p:cNvSpPr>
              <a:spLocks noChangeArrowheads="1"/>
            </p:cNvSpPr>
            <p:nvPr/>
          </p:nvSpPr>
          <p:spPr bwMode="auto">
            <a:xfrm>
              <a:off x="3936" y="3928"/>
              <a:ext cx="768" cy="192"/>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598" name="Rectangle 14" descr="Dark upward diagonal"/>
            <p:cNvSpPr>
              <a:spLocks noChangeArrowheads="1"/>
            </p:cNvSpPr>
            <p:nvPr/>
          </p:nvSpPr>
          <p:spPr bwMode="auto">
            <a:xfrm>
              <a:off x="3936" y="3728"/>
              <a:ext cx="768" cy="192"/>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599" name="Rectangle 15" descr="90%"/>
            <p:cNvSpPr>
              <a:spLocks noChangeArrowheads="1"/>
            </p:cNvSpPr>
            <p:nvPr/>
          </p:nvSpPr>
          <p:spPr bwMode="auto">
            <a:xfrm>
              <a:off x="3936" y="3536"/>
              <a:ext cx="768" cy="192"/>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00" name="Rectangle 16" descr="Dark upward diagonal"/>
            <p:cNvSpPr>
              <a:spLocks noChangeArrowheads="1"/>
            </p:cNvSpPr>
            <p:nvPr/>
          </p:nvSpPr>
          <p:spPr bwMode="auto">
            <a:xfrm>
              <a:off x="3936" y="3344"/>
              <a:ext cx="768" cy="192"/>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01" name="Rectangle 17" descr="90%"/>
            <p:cNvSpPr>
              <a:spLocks noChangeArrowheads="1"/>
            </p:cNvSpPr>
            <p:nvPr/>
          </p:nvSpPr>
          <p:spPr bwMode="auto">
            <a:xfrm>
              <a:off x="3936" y="3152"/>
              <a:ext cx="768" cy="192"/>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02" name="Rectangle 18" descr="90%"/>
            <p:cNvSpPr>
              <a:spLocks noChangeArrowheads="1"/>
            </p:cNvSpPr>
            <p:nvPr/>
          </p:nvSpPr>
          <p:spPr bwMode="auto">
            <a:xfrm>
              <a:off x="3936" y="2960"/>
              <a:ext cx="768" cy="192"/>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03" name="Line 19"/>
            <p:cNvSpPr>
              <a:spLocks noChangeShapeType="1"/>
            </p:cNvSpPr>
            <p:nvPr/>
          </p:nvSpPr>
          <p:spPr bwMode="auto">
            <a:xfrm>
              <a:off x="4704" y="848"/>
              <a:ext cx="0" cy="332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04" name="Rectangle 20" descr="90%"/>
            <p:cNvSpPr>
              <a:spLocks noChangeArrowheads="1"/>
            </p:cNvSpPr>
            <p:nvPr/>
          </p:nvSpPr>
          <p:spPr bwMode="auto">
            <a:xfrm>
              <a:off x="3936" y="1336"/>
              <a:ext cx="768" cy="192"/>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05" name="Rectangle 21" descr="90%"/>
            <p:cNvSpPr>
              <a:spLocks noChangeArrowheads="1"/>
            </p:cNvSpPr>
            <p:nvPr/>
          </p:nvSpPr>
          <p:spPr bwMode="auto">
            <a:xfrm>
              <a:off x="3936" y="1144"/>
              <a:ext cx="768" cy="192"/>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06" name="Rectangle 22" descr="90%"/>
            <p:cNvSpPr>
              <a:spLocks noChangeArrowheads="1"/>
            </p:cNvSpPr>
            <p:nvPr/>
          </p:nvSpPr>
          <p:spPr bwMode="auto">
            <a:xfrm>
              <a:off x="3936" y="952"/>
              <a:ext cx="768" cy="192"/>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07" name="Rectangle 23"/>
            <p:cNvSpPr>
              <a:spLocks noChangeArrowheads="1"/>
            </p:cNvSpPr>
            <p:nvPr/>
          </p:nvSpPr>
          <p:spPr bwMode="auto">
            <a:xfrm>
              <a:off x="3988" y="922"/>
              <a:ext cx="811" cy="231"/>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User 1 </a:t>
              </a:r>
            </a:p>
          </p:txBody>
        </p:sp>
        <p:sp>
          <p:nvSpPr>
            <p:cNvPr id="1603608" name="Rectangle 24"/>
            <p:cNvSpPr>
              <a:spLocks noChangeArrowheads="1"/>
            </p:cNvSpPr>
            <p:nvPr/>
          </p:nvSpPr>
          <p:spPr bwMode="auto">
            <a:xfrm>
              <a:off x="3936" y="1528"/>
              <a:ext cx="768" cy="19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1603609" name="Rectangle 25" descr="Dark upward diagonal"/>
            <p:cNvSpPr>
              <a:spLocks noChangeArrowheads="1"/>
            </p:cNvSpPr>
            <p:nvPr/>
          </p:nvSpPr>
          <p:spPr bwMode="auto">
            <a:xfrm>
              <a:off x="3936" y="2104"/>
              <a:ext cx="768" cy="192"/>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10" name="Rectangle 26" descr="Dark upward diagonal"/>
            <p:cNvSpPr>
              <a:spLocks noChangeArrowheads="1"/>
            </p:cNvSpPr>
            <p:nvPr/>
          </p:nvSpPr>
          <p:spPr bwMode="auto">
            <a:xfrm>
              <a:off x="3936" y="1912"/>
              <a:ext cx="768" cy="192"/>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11" name="Rectangle 27" descr="Dark upward diagonal"/>
            <p:cNvSpPr>
              <a:spLocks noChangeArrowheads="1"/>
            </p:cNvSpPr>
            <p:nvPr/>
          </p:nvSpPr>
          <p:spPr bwMode="auto">
            <a:xfrm>
              <a:off x="3936" y="1720"/>
              <a:ext cx="768" cy="192"/>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12" name="Rectangle 28"/>
            <p:cNvSpPr>
              <a:spLocks noChangeArrowheads="1"/>
            </p:cNvSpPr>
            <p:nvPr/>
          </p:nvSpPr>
          <p:spPr bwMode="auto">
            <a:xfrm>
              <a:off x="3977" y="1690"/>
              <a:ext cx="811" cy="231"/>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User 2 </a:t>
              </a:r>
            </a:p>
          </p:txBody>
        </p:sp>
        <p:sp>
          <p:nvSpPr>
            <p:cNvPr id="1603613" name="Freeform 29"/>
            <p:cNvSpPr>
              <a:spLocks/>
            </p:cNvSpPr>
            <p:nvPr/>
          </p:nvSpPr>
          <p:spPr bwMode="auto">
            <a:xfrm>
              <a:off x="3147" y="1004"/>
              <a:ext cx="914" cy="2225"/>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14" name="Freeform 30"/>
            <p:cNvSpPr>
              <a:spLocks/>
            </p:cNvSpPr>
            <p:nvPr/>
          </p:nvSpPr>
          <p:spPr bwMode="auto">
            <a:xfrm>
              <a:off x="3600" y="1419"/>
              <a:ext cx="384" cy="1597"/>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15" name="Line 31"/>
            <p:cNvSpPr>
              <a:spLocks noChangeShapeType="1"/>
            </p:cNvSpPr>
            <p:nvPr/>
          </p:nvSpPr>
          <p:spPr bwMode="auto">
            <a:xfrm flipV="1">
              <a:off x="1312" y="2016"/>
              <a:ext cx="2616" cy="1112"/>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16" name="Freeform 32"/>
            <p:cNvSpPr>
              <a:spLocks/>
            </p:cNvSpPr>
            <p:nvPr/>
          </p:nvSpPr>
          <p:spPr bwMode="auto">
            <a:xfrm>
              <a:off x="4631" y="2021"/>
              <a:ext cx="657" cy="200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17" name="Freeform 33"/>
            <p:cNvSpPr>
              <a:spLocks/>
            </p:cNvSpPr>
            <p:nvPr/>
          </p:nvSpPr>
          <p:spPr bwMode="auto">
            <a:xfrm>
              <a:off x="4631" y="1801"/>
              <a:ext cx="720" cy="160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18" name="Freeform 34"/>
            <p:cNvSpPr>
              <a:spLocks/>
            </p:cNvSpPr>
            <p:nvPr/>
          </p:nvSpPr>
          <p:spPr bwMode="auto">
            <a:xfrm>
              <a:off x="4600" y="2196"/>
              <a:ext cx="464" cy="1609"/>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19" name="Freeform 35"/>
            <p:cNvSpPr>
              <a:spLocks/>
            </p:cNvSpPr>
            <p:nvPr/>
          </p:nvSpPr>
          <p:spPr bwMode="auto">
            <a:xfrm>
              <a:off x="3303" y="1250"/>
              <a:ext cx="683" cy="2355"/>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20" name="Rectangle 36" descr="Dark upward diagonal"/>
            <p:cNvSpPr>
              <a:spLocks noChangeArrowheads="1"/>
            </p:cNvSpPr>
            <p:nvPr/>
          </p:nvSpPr>
          <p:spPr bwMode="auto">
            <a:xfrm>
              <a:off x="640" y="3000"/>
              <a:ext cx="704" cy="216"/>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21" name="Rectangle 37" descr="Dark upward diagonal"/>
            <p:cNvSpPr>
              <a:spLocks noChangeArrowheads="1"/>
            </p:cNvSpPr>
            <p:nvPr/>
          </p:nvSpPr>
          <p:spPr bwMode="auto">
            <a:xfrm>
              <a:off x="640" y="2784"/>
              <a:ext cx="704" cy="656"/>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22" name="Line 38" descr="Dark upward diagonal"/>
            <p:cNvSpPr>
              <a:spLocks noChangeShapeType="1"/>
            </p:cNvSpPr>
            <p:nvPr/>
          </p:nvSpPr>
          <p:spPr bwMode="auto">
            <a:xfrm>
              <a:off x="640" y="29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23" name="Line 39" descr="Dark upward diagonal"/>
            <p:cNvSpPr>
              <a:spLocks noChangeShapeType="1"/>
            </p:cNvSpPr>
            <p:nvPr/>
          </p:nvSpPr>
          <p:spPr bwMode="auto">
            <a:xfrm>
              <a:off x="640" y="32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03624" name="Rectangle 40"/>
            <p:cNvSpPr>
              <a:spLocks noChangeArrowheads="1"/>
            </p:cNvSpPr>
            <p:nvPr/>
          </p:nvSpPr>
          <p:spPr bwMode="auto">
            <a:xfrm>
              <a:off x="791" y="3000"/>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grpSp>
      <p:sp>
        <p:nvSpPr>
          <p:cNvPr id="45" name="Rectangle 46"/>
          <p:cNvSpPr>
            <a:spLocks noChangeArrowheads="1"/>
          </p:cNvSpPr>
          <p:nvPr/>
        </p:nvSpPr>
        <p:spPr bwMode="auto">
          <a:xfrm rot="16200000">
            <a:off x="8928101" y="3514361"/>
            <a:ext cx="23225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4609" name="Rectangle 97"/>
          <p:cNvSpPr>
            <a:spLocks noGrp="1" noChangeArrowheads="1"/>
          </p:cNvSpPr>
          <p:nvPr>
            <p:ph type="body" idx="1"/>
          </p:nvPr>
        </p:nvSpPr>
        <p:spPr>
          <a:xfrm>
            <a:off x="1600200" y="729343"/>
            <a:ext cx="8991600" cy="6128657"/>
          </a:xfrm>
        </p:spPr>
        <p:txBody>
          <a:bodyPr/>
          <a:lstStyle/>
          <a:p>
            <a:pPr>
              <a:lnSpc>
                <a:spcPct val="80000"/>
              </a:lnSpc>
              <a:spcBef>
                <a:spcPct val="15000"/>
              </a:spcBef>
            </a:pPr>
            <a:r>
              <a:rPr lang="en-US" dirty="0"/>
              <a:t>What about a tree of tables?</a:t>
            </a:r>
          </a:p>
          <a:p>
            <a:pPr lvl="1">
              <a:lnSpc>
                <a:spcPct val="80000"/>
              </a:lnSpc>
              <a:spcBef>
                <a:spcPct val="15000"/>
              </a:spcBef>
            </a:pPr>
            <a:r>
              <a:rPr lang="en-US" dirty="0"/>
              <a:t>Lowest level page </a:t>
            </a:r>
            <a:r>
              <a:rPr lang="en-US" dirty="0" err="1"/>
              <a:t>table</a:t>
            </a:r>
            <a:r>
              <a:rPr lang="en-US" dirty="0" err="1">
                <a:sym typeface="Symbol" pitchFamily="18" charset="2"/>
              </a:rPr>
              <a:t></a:t>
            </a:r>
            <a:r>
              <a:rPr lang="en-US" dirty="0" err="1"/>
              <a:t>memory</a:t>
            </a:r>
            <a:r>
              <a:rPr lang="en-US" dirty="0"/>
              <a:t> still allocated with bitmap</a:t>
            </a:r>
          </a:p>
          <a:p>
            <a:pPr lvl="1">
              <a:lnSpc>
                <a:spcPct val="80000"/>
              </a:lnSpc>
              <a:spcBef>
                <a:spcPct val="15000"/>
              </a:spcBef>
            </a:pPr>
            <a:r>
              <a:rPr lang="en-US" dirty="0"/>
              <a:t>Higher levels often segmented</a:t>
            </a:r>
          </a:p>
          <a:p>
            <a:pPr>
              <a:lnSpc>
                <a:spcPct val="80000"/>
              </a:lnSpc>
              <a:spcBef>
                <a:spcPct val="15000"/>
              </a:spcBef>
            </a:pPr>
            <a:r>
              <a:rPr lang="en-US" dirty="0"/>
              <a:t>Could have any number of levels. Example (top segment):</a:t>
            </a:r>
          </a:p>
          <a:p>
            <a:pPr>
              <a:lnSpc>
                <a:spcPct val="80000"/>
              </a:lnSpc>
              <a:spcBef>
                <a:spcPct val="15000"/>
              </a:spcBef>
            </a:pPr>
            <a:endParaRPr lang="en-US" dirty="0"/>
          </a:p>
          <a:p>
            <a:pPr>
              <a:lnSpc>
                <a:spcPct val="80000"/>
              </a:lnSpc>
              <a:spcBef>
                <a:spcPct val="15000"/>
              </a:spcBef>
            </a:pPr>
            <a:endParaRPr lang="en-US" dirty="0"/>
          </a:p>
          <a:p>
            <a:pPr>
              <a:lnSpc>
                <a:spcPct val="80000"/>
              </a:lnSpc>
              <a:spcBef>
                <a:spcPct val="15000"/>
              </a:spcBef>
            </a:pPr>
            <a:endParaRPr lang="en-US" dirty="0"/>
          </a:p>
          <a:p>
            <a:pPr>
              <a:lnSpc>
                <a:spcPct val="80000"/>
              </a:lnSpc>
              <a:spcBef>
                <a:spcPct val="15000"/>
              </a:spcBef>
            </a:pPr>
            <a:endParaRPr lang="en-US" dirty="0"/>
          </a:p>
          <a:p>
            <a:pPr>
              <a:lnSpc>
                <a:spcPct val="80000"/>
              </a:lnSpc>
              <a:spcBef>
                <a:spcPct val="15000"/>
              </a:spcBef>
            </a:pPr>
            <a:endParaRPr lang="en-US" dirty="0"/>
          </a:p>
          <a:p>
            <a:pPr>
              <a:lnSpc>
                <a:spcPct val="80000"/>
              </a:lnSpc>
              <a:spcBef>
                <a:spcPct val="15000"/>
              </a:spcBef>
            </a:pPr>
            <a:endParaRPr lang="en-US" dirty="0"/>
          </a:p>
          <a:p>
            <a:pPr>
              <a:lnSpc>
                <a:spcPct val="80000"/>
              </a:lnSpc>
              <a:spcBef>
                <a:spcPct val="15000"/>
              </a:spcBef>
            </a:pPr>
            <a:endParaRPr lang="en-US" dirty="0"/>
          </a:p>
          <a:p>
            <a:pPr>
              <a:lnSpc>
                <a:spcPct val="80000"/>
              </a:lnSpc>
              <a:spcBef>
                <a:spcPct val="15000"/>
              </a:spcBef>
            </a:pPr>
            <a:endParaRPr lang="en-US" dirty="0"/>
          </a:p>
          <a:p>
            <a:pPr>
              <a:lnSpc>
                <a:spcPct val="80000"/>
              </a:lnSpc>
              <a:spcBef>
                <a:spcPct val="15000"/>
              </a:spcBef>
            </a:pPr>
            <a:endParaRPr lang="en-US" dirty="0"/>
          </a:p>
          <a:p>
            <a:pPr>
              <a:lnSpc>
                <a:spcPct val="80000"/>
              </a:lnSpc>
              <a:spcBef>
                <a:spcPct val="15000"/>
              </a:spcBef>
              <a:buNone/>
            </a:pPr>
            <a:endParaRPr lang="en-US" dirty="0"/>
          </a:p>
        </p:txBody>
      </p:sp>
      <p:sp>
        <p:nvSpPr>
          <p:cNvPr id="704514" name="Rectangle 2"/>
          <p:cNvSpPr>
            <a:spLocks noGrp="1" noChangeArrowheads="1"/>
          </p:cNvSpPr>
          <p:nvPr>
            <p:ph type="title"/>
          </p:nvPr>
        </p:nvSpPr>
        <p:spPr>
          <a:xfrm>
            <a:off x="1765300" y="152400"/>
            <a:ext cx="8318500" cy="533400"/>
          </a:xfrm>
        </p:spPr>
        <p:txBody>
          <a:bodyPr/>
          <a:lstStyle/>
          <a:p>
            <a:r>
              <a:rPr lang="en-US" dirty="0"/>
              <a:t>Segmentation + Paging (Multi-level Translation)</a:t>
            </a:r>
          </a:p>
        </p:txBody>
      </p:sp>
      <p:grpSp>
        <p:nvGrpSpPr>
          <p:cNvPr id="2" name="Group 126"/>
          <p:cNvGrpSpPr>
            <a:grpSpLocks/>
          </p:cNvGrpSpPr>
          <p:nvPr/>
        </p:nvGrpSpPr>
        <p:grpSpPr bwMode="auto">
          <a:xfrm>
            <a:off x="5511801" y="2743200"/>
            <a:ext cx="1858963" cy="1792288"/>
            <a:chOff x="2512" y="1728"/>
            <a:chExt cx="1171" cy="1129"/>
          </a:xfrm>
        </p:grpSpPr>
        <p:sp>
          <p:nvSpPr>
            <p:cNvPr id="704533" name="Rectangle 21"/>
            <p:cNvSpPr>
              <a:spLocks noChangeArrowheads="1"/>
            </p:cNvSpPr>
            <p:nvPr/>
          </p:nvSpPr>
          <p:spPr bwMode="auto">
            <a:xfrm>
              <a:off x="2512" y="1728"/>
              <a:ext cx="753" cy="188"/>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page #0</a:t>
              </a:r>
            </a:p>
          </p:txBody>
        </p:sp>
        <p:sp>
          <p:nvSpPr>
            <p:cNvPr id="704534" name="Rectangle 22"/>
            <p:cNvSpPr>
              <a:spLocks noChangeArrowheads="1"/>
            </p:cNvSpPr>
            <p:nvPr/>
          </p:nvSpPr>
          <p:spPr bwMode="auto">
            <a:xfrm>
              <a:off x="2512" y="1916"/>
              <a:ext cx="753" cy="188"/>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page #1</a:t>
              </a:r>
            </a:p>
          </p:txBody>
        </p:sp>
        <p:sp>
          <p:nvSpPr>
            <p:cNvPr id="704536" name="Rectangle 24"/>
            <p:cNvSpPr>
              <a:spLocks noChangeArrowheads="1"/>
            </p:cNvSpPr>
            <p:nvPr/>
          </p:nvSpPr>
          <p:spPr bwMode="auto">
            <a:xfrm>
              <a:off x="2512" y="2293"/>
              <a:ext cx="753" cy="188"/>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page #3</a:t>
              </a:r>
            </a:p>
          </p:txBody>
        </p:sp>
        <p:sp>
          <p:nvSpPr>
            <p:cNvPr id="704537" name="Rectangle 25"/>
            <p:cNvSpPr>
              <a:spLocks noChangeArrowheads="1"/>
            </p:cNvSpPr>
            <p:nvPr/>
          </p:nvSpPr>
          <p:spPr bwMode="auto">
            <a:xfrm>
              <a:off x="2512" y="2481"/>
              <a:ext cx="753" cy="188"/>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page #4</a:t>
              </a:r>
            </a:p>
          </p:txBody>
        </p:sp>
        <p:sp>
          <p:nvSpPr>
            <p:cNvPr id="704538" name="Rectangle 26"/>
            <p:cNvSpPr>
              <a:spLocks noChangeArrowheads="1"/>
            </p:cNvSpPr>
            <p:nvPr/>
          </p:nvSpPr>
          <p:spPr bwMode="auto">
            <a:xfrm>
              <a:off x="2512" y="2669"/>
              <a:ext cx="753" cy="188"/>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page #5</a:t>
              </a:r>
            </a:p>
          </p:txBody>
        </p:sp>
        <p:sp>
          <p:nvSpPr>
            <p:cNvPr id="704540" name="Rectangle 28"/>
            <p:cNvSpPr>
              <a:spLocks noChangeArrowheads="1"/>
            </p:cNvSpPr>
            <p:nvPr/>
          </p:nvSpPr>
          <p:spPr bwMode="auto">
            <a:xfrm>
              <a:off x="3263" y="1728"/>
              <a:ext cx="420" cy="188"/>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sz="1600">
                  <a:solidFill>
                    <a:srgbClr val="000000"/>
                  </a:solidFill>
                  <a:latin typeface="Comic Sans MS"/>
                  <a:ea typeface="+mn-ea"/>
                  <a:cs typeface="+mn-cs"/>
                </a:rPr>
                <a:t>V,R</a:t>
              </a:r>
            </a:p>
          </p:txBody>
        </p:sp>
        <p:sp>
          <p:nvSpPr>
            <p:cNvPr id="704541" name="Rectangle 29"/>
            <p:cNvSpPr>
              <a:spLocks noChangeArrowheads="1"/>
            </p:cNvSpPr>
            <p:nvPr/>
          </p:nvSpPr>
          <p:spPr bwMode="auto">
            <a:xfrm>
              <a:off x="3263" y="1916"/>
              <a:ext cx="420" cy="188"/>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sz="1600">
                  <a:solidFill>
                    <a:srgbClr val="000000"/>
                  </a:solidFill>
                  <a:latin typeface="Comic Sans MS"/>
                  <a:ea typeface="+mn-ea"/>
                  <a:cs typeface="+mn-cs"/>
                </a:rPr>
                <a:t>V,R</a:t>
              </a:r>
            </a:p>
          </p:txBody>
        </p:sp>
        <p:grpSp>
          <p:nvGrpSpPr>
            <p:cNvPr id="3" name="Group 119"/>
            <p:cNvGrpSpPr>
              <a:grpSpLocks/>
            </p:cNvGrpSpPr>
            <p:nvPr/>
          </p:nvGrpSpPr>
          <p:grpSpPr bwMode="auto">
            <a:xfrm>
              <a:off x="2512" y="2104"/>
              <a:ext cx="1171" cy="189"/>
              <a:chOff x="2512" y="2104"/>
              <a:chExt cx="1171" cy="189"/>
            </a:xfrm>
          </p:grpSpPr>
          <p:sp>
            <p:nvSpPr>
              <p:cNvPr id="704535" name="Rectangle 23"/>
              <p:cNvSpPr>
                <a:spLocks noChangeArrowheads="1"/>
              </p:cNvSpPr>
              <p:nvPr/>
            </p:nvSpPr>
            <p:spPr bwMode="auto">
              <a:xfrm>
                <a:off x="2512" y="2104"/>
                <a:ext cx="753" cy="189"/>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page #2</a:t>
                </a:r>
              </a:p>
            </p:txBody>
          </p:sp>
          <p:sp>
            <p:nvSpPr>
              <p:cNvPr id="704542" name="Rectangle 30"/>
              <p:cNvSpPr>
                <a:spLocks noChangeArrowheads="1"/>
              </p:cNvSpPr>
              <p:nvPr/>
            </p:nvSpPr>
            <p:spPr bwMode="auto">
              <a:xfrm>
                <a:off x="3263" y="2104"/>
                <a:ext cx="420" cy="189"/>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sz="1600">
                    <a:solidFill>
                      <a:srgbClr val="000000"/>
                    </a:solidFill>
                    <a:latin typeface="Comic Sans MS"/>
                    <a:ea typeface="+mn-ea"/>
                    <a:cs typeface="+mn-cs"/>
                  </a:rPr>
                  <a:t>V,R,W</a:t>
                </a:r>
              </a:p>
            </p:txBody>
          </p:sp>
        </p:grpSp>
        <p:sp>
          <p:nvSpPr>
            <p:cNvPr id="704543" name="Rectangle 31"/>
            <p:cNvSpPr>
              <a:spLocks noChangeArrowheads="1"/>
            </p:cNvSpPr>
            <p:nvPr/>
          </p:nvSpPr>
          <p:spPr bwMode="auto">
            <a:xfrm>
              <a:off x="3263" y="2293"/>
              <a:ext cx="420" cy="188"/>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sz="1600">
                  <a:solidFill>
                    <a:srgbClr val="000000"/>
                  </a:solidFill>
                  <a:latin typeface="Comic Sans MS"/>
                  <a:ea typeface="+mn-ea"/>
                  <a:cs typeface="+mn-cs"/>
                </a:rPr>
                <a:t>V,R,W</a:t>
              </a:r>
            </a:p>
          </p:txBody>
        </p:sp>
        <p:sp>
          <p:nvSpPr>
            <p:cNvPr id="704544" name="Rectangle 32"/>
            <p:cNvSpPr>
              <a:spLocks noChangeArrowheads="1"/>
            </p:cNvSpPr>
            <p:nvPr/>
          </p:nvSpPr>
          <p:spPr bwMode="auto">
            <a:xfrm>
              <a:off x="3263" y="2481"/>
              <a:ext cx="420" cy="188"/>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sz="1600">
                  <a:solidFill>
                    <a:srgbClr val="000000"/>
                  </a:solidFill>
                  <a:latin typeface="Comic Sans MS"/>
                  <a:ea typeface="+mn-ea"/>
                  <a:cs typeface="+mn-cs"/>
                </a:rPr>
                <a:t>N</a:t>
              </a:r>
            </a:p>
          </p:txBody>
        </p:sp>
        <p:sp>
          <p:nvSpPr>
            <p:cNvPr id="704545" name="Rectangle 33"/>
            <p:cNvSpPr>
              <a:spLocks noChangeArrowheads="1"/>
            </p:cNvSpPr>
            <p:nvPr/>
          </p:nvSpPr>
          <p:spPr bwMode="auto">
            <a:xfrm>
              <a:off x="3263" y="2669"/>
              <a:ext cx="420" cy="188"/>
            </a:xfrm>
            <a:prstGeom prst="rect">
              <a:avLst/>
            </a:prstGeom>
            <a:solidFill>
              <a:srgbClr val="FFFF00"/>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sz="1600">
                  <a:solidFill>
                    <a:srgbClr val="000000"/>
                  </a:solidFill>
                  <a:latin typeface="Comic Sans MS"/>
                  <a:ea typeface="+mn-ea"/>
                  <a:cs typeface="+mn-cs"/>
                </a:rPr>
                <a:t>V,R,W</a:t>
              </a:r>
            </a:p>
          </p:txBody>
        </p:sp>
      </p:grpSp>
      <p:grpSp>
        <p:nvGrpSpPr>
          <p:cNvPr id="4" name="Group 112"/>
          <p:cNvGrpSpPr>
            <a:grpSpLocks/>
          </p:cNvGrpSpPr>
          <p:nvPr/>
        </p:nvGrpSpPr>
        <p:grpSpPr bwMode="auto">
          <a:xfrm>
            <a:off x="6553200" y="2362200"/>
            <a:ext cx="3962400" cy="1430338"/>
            <a:chOff x="3120" y="720"/>
            <a:chExt cx="2496" cy="901"/>
          </a:xfrm>
        </p:grpSpPr>
        <p:sp>
          <p:nvSpPr>
            <p:cNvPr id="704551" name="Rectangle 39"/>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p:spPr>
          <p:txBody>
            <a:bodyPr wrap="none" lIns="90478" tIns="44445" rIns="90478" bIns="44445" anchor="ctr"/>
            <a:lstStyle/>
            <a:p>
              <a:pPr algn="ctr">
                <a:lnSpc>
                  <a:spcPct val="75000"/>
                </a:lnSpc>
                <a:buSzPct val="100000"/>
              </a:pPr>
              <a:endParaRPr lang="en-US">
                <a:solidFill>
                  <a:srgbClr val="000000"/>
                </a:solidFill>
                <a:latin typeface="Comic Sans MS"/>
                <a:ea typeface="+mn-ea"/>
                <a:cs typeface="+mn-cs"/>
              </a:endParaRPr>
            </a:p>
          </p:txBody>
        </p:sp>
        <p:sp>
          <p:nvSpPr>
            <p:cNvPr id="704547" name="Rectangle 35"/>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Offset</a:t>
              </a:r>
            </a:p>
          </p:txBody>
        </p:sp>
        <p:sp>
          <p:nvSpPr>
            <p:cNvPr id="704548" name="Freeform 36"/>
            <p:cNvSpPr>
              <a:spLocks/>
            </p:cNvSpPr>
            <p:nvPr/>
          </p:nvSpPr>
          <p:spPr bwMode="auto">
            <a:xfrm>
              <a:off x="3120" y="720"/>
              <a:ext cx="2001" cy="411"/>
            </a:xfrm>
            <a:custGeom>
              <a:avLst/>
              <a:gdLst/>
              <a:ahLst/>
              <a:cxnLst>
                <a:cxn ang="0">
                  <a:pos x="0" y="0"/>
                </a:cxn>
                <a:cxn ang="0">
                  <a:pos x="1824" y="0"/>
                </a:cxn>
                <a:cxn ang="0">
                  <a:pos x="1824" y="288"/>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sp>
          <p:nvSpPr>
            <p:cNvPr id="704549" name="Text Box 37"/>
            <p:cNvSpPr txBox="1">
              <a:spLocks noChangeArrowheads="1"/>
            </p:cNvSpPr>
            <p:nvPr/>
          </p:nvSpPr>
          <p:spPr bwMode="auto">
            <a:xfrm>
              <a:off x="4105" y="1408"/>
              <a:ext cx="1427" cy="213"/>
            </a:xfrm>
            <a:prstGeom prst="rect">
              <a:avLst/>
            </a:prstGeom>
            <a:noFill/>
            <a:ln w="38100" algn="ctr">
              <a:noFill/>
              <a:miter lim="800000"/>
              <a:headEnd/>
              <a:tailEnd/>
            </a:ln>
            <a:effectLst/>
          </p:spPr>
          <p:txBody>
            <a:bodyPr wrap="none" lIns="90478" tIns="44445" rIns="90478" bIns="44445">
              <a:spAutoFit/>
            </a:bodyPr>
            <a:lstStyle/>
            <a:p>
              <a:pPr algn="ctr">
                <a:lnSpc>
                  <a:spcPct val="80000"/>
                </a:lnSpc>
                <a:spcBef>
                  <a:spcPct val="20000"/>
                </a:spcBef>
                <a:buSzPct val="100000"/>
              </a:pPr>
              <a:r>
                <a:rPr lang="en-US" sz="2000">
                  <a:solidFill>
                    <a:srgbClr val="000000"/>
                  </a:solidFill>
                  <a:latin typeface="Comic Sans MS"/>
                  <a:ea typeface="+mn-ea"/>
                  <a:cs typeface="+mn-cs"/>
                </a:rPr>
                <a:t>Physical Address</a:t>
              </a:r>
            </a:p>
          </p:txBody>
        </p:sp>
      </p:grpSp>
      <p:grpSp>
        <p:nvGrpSpPr>
          <p:cNvPr id="5" name="Group 118"/>
          <p:cNvGrpSpPr>
            <a:grpSpLocks/>
          </p:cNvGrpSpPr>
          <p:nvPr/>
        </p:nvGrpSpPr>
        <p:grpSpPr bwMode="auto">
          <a:xfrm>
            <a:off x="1593851" y="2057402"/>
            <a:ext cx="4945063" cy="585788"/>
            <a:chOff x="44" y="1440"/>
            <a:chExt cx="3115" cy="369"/>
          </a:xfrm>
        </p:grpSpPr>
        <p:sp>
          <p:nvSpPr>
            <p:cNvPr id="704521" name="Text Box 9"/>
            <p:cNvSpPr txBox="1">
              <a:spLocks noChangeArrowheads="1"/>
            </p:cNvSpPr>
            <p:nvPr/>
          </p:nvSpPr>
          <p:spPr bwMode="auto">
            <a:xfrm>
              <a:off x="44" y="1440"/>
              <a:ext cx="818" cy="369"/>
            </a:xfrm>
            <a:prstGeom prst="rect">
              <a:avLst/>
            </a:prstGeom>
            <a:noFill/>
            <a:ln w="38100" algn="ctr">
              <a:noFill/>
              <a:miter lim="800000"/>
              <a:headEnd/>
              <a:tailEnd/>
            </a:ln>
            <a:effectLst/>
          </p:spPr>
          <p:txBody>
            <a:bodyPr wrap="none" lIns="90478" tIns="44445" rIns="90478" bIns="44445">
              <a:spAutoFit/>
            </a:bodyPr>
            <a:lstStyle/>
            <a:p>
              <a:pPr algn="ctr">
                <a:lnSpc>
                  <a:spcPct val="80000"/>
                </a:lnSpc>
                <a:buSzPct val="100000"/>
              </a:pPr>
              <a:r>
                <a:rPr lang="en-US" sz="2000">
                  <a:solidFill>
                    <a:srgbClr val="000000"/>
                  </a:solidFill>
                  <a:latin typeface="Comic Sans MS"/>
                  <a:ea typeface="+mn-ea"/>
                  <a:cs typeface="+mn-cs"/>
                </a:rPr>
                <a:t>Virtual </a:t>
              </a:r>
            </a:p>
            <a:p>
              <a:pPr algn="ctr">
                <a:lnSpc>
                  <a:spcPct val="80000"/>
                </a:lnSpc>
                <a:buSzPct val="100000"/>
              </a:pPr>
              <a:r>
                <a:rPr lang="en-US" sz="2000">
                  <a:solidFill>
                    <a:srgbClr val="000000"/>
                  </a:solidFill>
                  <a:latin typeface="Comic Sans MS"/>
                  <a:ea typeface="+mn-ea"/>
                  <a:cs typeface="+mn-cs"/>
                </a:rPr>
                <a:t>Address:</a:t>
              </a:r>
            </a:p>
          </p:txBody>
        </p:sp>
        <p:grpSp>
          <p:nvGrpSpPr>
            <p:cNvPr id="6" name="Group 93"/>
            <p:cNvGrpSpPr>
              <a:grpSpLocks/>
            </p:cNvGrpSpPr>
            <p:nvPr/>
          </p:nvGrpSpPr>
          <p:grpSpPr bwMode="auto">
            <a:xfrm>
              <a:off x="912" y="1490"/>
              <a:ext cx="2247" cy="238"/>
              <a:chOff x="1625" y="528"/>
              <a:chExt cx="2247" cy="238"/>
            </a:xfrm>
          </p:grpSpPr>
          <p:sp>
            <p:nvSpPr>
              <p:cNvPr id="704519" name="Rectangle 7"/>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Offset</a:t>
                </a:r>
              </a:p>
            </p:txBody>
          </p:sp>
          <p:sp>
            <p:nvSpPr>
              <p:cNvPr id="704520" name="Rectangle 8"/>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p:spPr>
            <p:txBody>
              <a:bodyPr wrap="none" lIns="90478" tIns="44445" rIns="90478" bIns="44445" anchor="ctr"/>
              <a:lstStyle/>
              <a:p>
                <a:pPr algn="ctr">
                  <a:lnSpc>
                    <a:spcPct val="75000"/>
                  </a:lnSpc>
                  <a:buSzPct val="100000"/>
                </a:pPr>
                <a:r>
                  <a:rPr lang="en-US" sz="1600" dirty="0">
                    <a:solidFill>
                      <a:srgbClr val="000000"/>
                    </a:solidFill>
                    <a:latin typeface="Comic Sans MS"/>
                    <a:ea typeface="+mn-ea"/>
                    <a:cs typeface="+mn-cs"/>
                  </a:rPr>
                  <a:t>Virtual</a:t>
                </a:r>
              </a:p>
              <a:p>
                <a:pPr algn="ctr">
                  <a:lnSpc>
                    <a:spcPct val="75000"/>
                  </a:lnSpc>
                  <a:buSzPct val="100000"/>
                </a:pPr>
                <a:r>
                  <a:rPr lang="en-US" sz="1600" dirty="0">
                    <a:solidFill>
                      <a:srgbClr val="000000"/>
                    </a:solidFill>
                    <a:latin typeface="Comic Sans MS"/>
                    <a:ea typeface="+mn-ea"/>
                    <a:cs typeface="+mn-cs"/>
                  </a:rPr>
                  <a:t>Page #</a:t>
                </a:r>
              </a:p>
            </p:txBody>
          </p:sp>
          <p:sp>
            <p:nvSpPr>
              <p:cNvPr id="704558" name="Rectangle 46"/>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p:spPr>
            <p:txBody>
              <a:bodyPr wrap="none" lIns="90478" tIns="44445" rIns="90478" bIns="44445" anchor="ctr"/>
              <a:lstStyle/>
              <a:p>
                <a:pPr algn="ctr">
                  <a:lnSpc>
                    <a:spcPct val="75000"/>
                  </a:lnSpc>
                  <a:buSzPct val="100000"/>
                </a:pPr>
                <a:r>
                  <a:rPr lang="en-US" sz="1600" dirty="0">
                    <a:solidFill>
                      <a:srgbClr val="000000"/>
                    </a:solidFill>
                    <a:latin typeface="Comic Sans MS"/>
                    <a:ea typeface="+mn-ea"/>
                    <a:cs typeface="+mn-cs"/>
                  </a:rPr>
                  <a:t>Virtual</a:t>
                </a:r>
              </a:p>
              <a:p>
                <a:pPr algn="ctr">
                  <a:lnSpc>
                    <a:spcPct val="75000"/>
                  </a:lnSpc>
                  <a:buSzPct val="100000"/>
                </a:pPr>
                <a:r>
                  <a:rPr lang="en-US" sz="1600" dirty="0" err="1">
                    <a:solidFill>
                      <a:srgbClr val="000000"/>
                    </a:solidFill>
                    <a:latin typeface="Comic Sans MS"/>
                    <a:ea typeface="+mn-ea"/>
                    <a:cs typeface="+mn-cs"/>
                  </a:rPr>
                  <a:t>Seg</a:t>
                </a:r>
                <a:r>
                  <a:rPr lang="en-US" sz="1600" dirty="0">
                    <a:solidFill>
                      <a:srgbClr val="000000"/>
                    </a:solidFill>
                    <a:latin typeface="Comic Sans MS"/>
                    <a:ea typeface="+mn-ea"/>
                    <a:cs typeface="+mn-cs"/>
                  </a:rPr>
                  <a:t> #</a:t>
                </a:r>
              </a:p>
            </p:txBody>
          </p:sp>
        </p:grpSp>
      </p:grpSp>
      <p:grpSp>
        <p:nvGrpSpPr>
          <p:cNvPr id="7" name="Group 106"/>
          <p:cNvGrpSpPr>
            <a:grpSpLocks/>
          </p:cNvGrpSpPr>
          <p:nvPr/>
        </p:nvGrpSpPr>
        <p:grpSpPr bwMode="auto">
          <a:xfrm>
            <a:off x="2819401" y="3124201"/>
            <a:ext cx="1895475" cy="2073275"/>
            <a:chOff x="768" y="1200"/>
            <a:chExt cx="1194" cy="1306"/>
          </a:xfrm>
        </p:grpSpPr>
        <p:grpSp>
          <p:nvGrpSpPr>
            <p:cNvPr id="8" name="Group 49"/>
            <p:cNvGrpSpPr>
              <a:grpSpLocks/>
            </p:cNvGrpSpPr>
            <p:nvPr/>
          </p:nvGrpSpPr>
          <p:grpSpPr bwMode="auto">
            <a:xfrm>
              <a:off x="768" y="1200"/>
              <a:ext cx="1018" cy="163"/>
              <a:chOff x="2352" y="960"/>
              <a:chExt cx="1392" cy="288"/>
            </a:xfrm>
          </p:grpSpPr>
          <p:sp>
            <p:nvSpPr>
              <p:cNvPr id="704562" name="Rectangle 5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Base0</a:t>
                </a:r>
              </a:p>
            </p:txBody>
          </p:sp>
          <p:sp>
            <p:nvSpPr>
              <p:cNvPr id="704563" name="Rectangle 5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Limit0</a:t>
                </a:r>
              </a:p>
            </p:txBody>
          </p:sp>
        </p:grpSp>
        <p:sp>
          <p:nvSpPr>
            <p:cNvPr id="704564" name="Rectangle 5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V</a:t>
              </a:r>
            </a:p>
          </p:txBody>
        </p:sp>
        <p:grpSp>
          <p:nvGrpSpPr>
            <p:cNvPr id="9" name="Group 54"/>
            <p:cNvGrpSpPr>
              <a:grpSpLocks/>
            </p:cNvGrpSpPr>
            <p:nvPr/>
          </p:nvGrpSpPr>
          <p:grpSpPr bwMode="auto">
            <a:xfrm>
              <a:off x="768" y="1363"/>
              <a:ext cx="1018" cy="164"/>
              <a:chOff x="2352" y="960"/>
              <a:chExt cx="1392" cy="288"/>
            </a:xfrm>
          </p:grpSpPr>
          <p:sp>
            <p:nvSpPr>
              <p:cNvPr id="704567" name="Rectangle 5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Base1</a:t>
                </a:r>
              </a:p>
            </p:txBody>
          </p:sp>
          <p:sp>
            <p:nvSpPr>
              <p:cNvPr id="704568" name="Rectangle 5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Limit1</a:t>
                </a:r>
              </a:p>
            </p:txBody>
          </p:sp>
        </p:grpSp>
        <p:sp>
          <p:nvSpPr>
            <p:cNvPr id="704569" name="Rectangle 57"/>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V</a:t>
              </a:r>
            </a:p>
          </p:txBody>
        </p:sp>
        <p:grpSp>
          <p:nvGrpSpPr>
            <p:cNvPr id="10" name="Group 99"/>
            <p:cNvGrpSpPr>
              <a:grpSpLocks/>
            </p:cNvGrpSpPr>
            <p:nvPr/>
          </p:nvGrpSpPr>
          <p:grpSpPr bwMode="auto">
            <a:xfrm>
              <a:off x="768" y="1527"/>
              <a:ext cx="1194" cy="163"/>
              <a:chOff x="768" y="1527"/>
              <a:chExt cx="1194" cy="163"/>
            </a:xfrm>
          </p:grpSpPr>
          <p:grpSp>
            <p:nvGrpSpPr>
              <p:cNvPr id="11" name="Group 59"/>
              <p:cNvGrpSpPr>
                <a:grpSpLocks/>
              </p:cNvGrpSpPr>
              <p:nvPr/>
            </p:nvGrpSpPr>
            <p:grpSpPr bwMode="auto">
              <a:xfrm>
                <a:off x="768" y="1527"/>
                <a:ext cx="1018" cy="163"/>
                <a:chOff x="2352" y="960"/>
                <a:chExt cx="1392" cy="288"/>
              </a:xfrm>
            </p:grpSpPr>
            <p:sp>
              <p:nvSpPr>
                <p:cNvPr id="704572" name="Rectangle 6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Base2</a:t>
                  </a:r>
                </a:p>
              </p:txBody>
            </p:sp>
            <p:sp>
              <p:nvSpPr>
                <p:cNvPr id="704573" name="Rectangle 6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Limit2</a:t>
                  </a:r>
                </a:p>
              </p:txBody>
            </p:sp>
          </p:grpSp>
          <p:sp>
            <p:nvSpPr>
              <p:cNvPr id="704574" name="Rectangle 62"/>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V</a:t>
                </a:r>
              </a:p>
            </p:txBody>
          </p:sp>
        </p:grpSp>
        <p:grpSp>
          <p:nvGrpSpPr>
            <p:cNvPr id="12" name="Group 64"/>
            <p:cNvGrpSpPr>
              <a:grpSpLocks/>
            </p:cNvGrpSpPr>
            <p:nvPr/>
          </p:nvGrpSpPr>
          <p:grpSpPr bwMode="auto">
            <a:xfrm>
              <a:off x="768" y="1690"/>
              <a:ext cx="1018" cy="163"/>
              <a:chOff x="2352" y="960"/>
              <a:chExt cx="1392" cy="288"/>
            </a:xfrm>
          </p:grpSpPr>
          <p:sp>
            <p:nvSpPr>
              <p:cNvPr id="704577" name="Rectangle 6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Base3</a:t>
                </a:r>
              </a:p>
            </p:txBody>
          </p:sp>
          <p:sp>
            <p:nvSpPr>
              <p:cNvPr id="704578" name="Rectangle 6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Limit3</a:t>
                </a:r>
              </a:p>
            </p:txBody>
          </p:sp>
        </p:grpSp>
        <p:sp>
          <p:nvSpPr>
            <p:cNvPr id="704579" name="Rectangle 67"/>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N</a:t>
              </a:r>
            </a:p>
          </p:txBody>
        </p:sp>
        <p:grpSp>
          <p:nvGrpSpPr>
            <p:cNvPr id="13" name="Group 69"/>
            <p:cNvGrpSpPr>
              <a:grpSpLocks/>
            </p:cNvGrpSpPr>
            <p:nvPr/>
          </p:nvGrpSpPr>
          <p:grpSpPr bwMode="auto">
            <a:xfrm>
              <a:off x="768" y="1853"/>
              <a:ext cx="1018" cy="163"/>
              <a:chOff x="2352" y="960"/>
              <a:chExt cx="1392" cy="288"/>
            </a:xfrm>
          </p:grpSpPr>
          <p:sp>
            <p:nvSpPr>
              <p:cNvPr id="704582" name="Rectangle 7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Base4</a:t>
                </a:r>
              </a:p>
            </p:txBody>
          </p:sp>
          <p:sp>
            <p:nvSpPr>
              <p:cNvPr id="704583" name="Rectangle 7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Limit4</a:t>
                </a:r>
              </a:p>
            </p:txBody>
          </p:sp>
        </p:grpSp>
        <p:sp>
          <p:nvSpPr>
            <p:cNvPr id="704584" name="Rectangle 72"/>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V</a:t>
              </a:r>
            </a:p>
          </p:txBody>
        </p:sp>
        <p:grpSp>
          <p:nvGrpSpPr>
            <p:cNvPr id="14" name="Group 74"/>
            <p:cNvGrpSpPr>
              <a:grpSpLocks/>
            </p:cNvGrpSpPr>
            <p:nvPr/>
          </p:nvGrpSpPr>
          <p:grpSpPr bwMode="auto">
            <a:xfrm>
              <a:off x="768" y="2016"/>
              <a:ext cx="1018" cy="164"/>
              <a:chOff x="2352" y="960"/>
              <a:chExt cx="1392" cy="288"/>
            </a:xfrm>
          </p:grpSpPr>
          <p:sp>
            <p:nvSpPr>
              <p:cNvPr id="704587" name="Rectangle 7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Base5</a:t>
                </a:r>
              </a:p>
            </p:txBody>
          </p:sp>
          <p:sp>
            <p:nvSpPr>
              <p:cNvPr id="704588" name="Rectangle 7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Limit5</a:t>
                </a:r>
              </a:p>
            </p:txBody>
          </p:sp>
        </p:grpSp>
        <p:sp>
          <p:nvSpPr>
            <p:cNvPr id="704589" name="Rectangle 77"/>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N</a:t>
              </a:r>
            </a:p>
          </p:txBody>
        </p:sp>
        <p:grpSp>
          <p:nvGrpSpPr>
            <p:cNvPr id="15" name="Group 79"/>
            <p:cNvGrpSpPr>
              <a:grpSpLocks/>
            </p:cNvGrpSpPr>
            <p:nvPr/>
          </p:nvGrpSpPr>
          <p:grpSpPr bwMode="auto">
            <a:xfrm>
              <a:off x="768" y="2180"/>
              <a:ext cx="1018" cy="163"/>
              <a:chOff x="2352" y="960"/>
              <a:chExt cx="1392" cy="288"/>
            </a:xfrm>
          </p:grpSpPr>
          <p:sp>
            <p:nvSpPr>
              <p:cNvPr id="704592" name="Rectangle 8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Base6</a:t>
                </a:r>
              </a:p>
            </p:txBody>
          </p:sp>
          <p:sp>
            <p:nvSpPr>
              <p:cNvPr id="704593" name="Rectangle 8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Limit6</a:t>
                </a:r>
              </a:p>
            </p:txBody>
          </p:sp>
        </p:grpSp>
        <p:sp>
          <p:nvSpPr>
            <p:cNvPr id="704594" name="Rectangle 82"/>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N</a:t>
              </a:r>
            </a:p>
          </p:txBody>
        </p:sp>
        <p:grpSp>
          <p:nvGrpSpPr>
            <p:cNvPr id="16" name="Group 84"/>
            <p:cNvGrpSpPr>
              <a:grpSpLocks/>
            </p:cNvGrpSpPr>
            <p:nvPr/>
          </p:nvGrpSpPr>
          <p:grpSpPr bwMode="auto">
            <a:xfrm>
              <a:off x="768" y="2343"/>
              <a:ext cx="1018" cy="163"/>
              <a:chOff x="2352" y="960"/>
              <a:chExt cx="1392" cy="288"/>
            </a:xfrm>
          </p:grpSpPr>
          <p:sp>
            <p:nvSpPr>
              <p:cNvPr id="704597" name="Rectangle 8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Base7</a:t>
                </a:r>
              </a:p>
            </p:txBody>
          </p:sp>
          <p:sp>
            <p:nvSpPr>
              <p:cNvPr id="704598" name="Rectangle 8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Limit7</a:t>
                </a:r>
              </a:p>
            </p:txBody>
          </p:sp>
        </p:grpSp>
        <p:sp>
          <p:nvSpPr>
            <p:cNvPr id="704599" name="Rectangle 87"/>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V</a:t>
              </a:r>
            </a:p>
          </p:txBody>
        </p:sp>
      </p:grpSp>
      <p:sp>
        <p:nvSpPr>
          <p:cNvPr id="704606" name="Line 94"/>
          <p:cNvSpPr>
            <a:spLocks noChangeShapeType="1"/>
          </p:cNvSpPr>
          <p:nvPr/>
        </p:nvSpPr>
        <p:spPr bwMode="auto">
          <a:xfrm>
            <a:off x="4419600" y="2514600"/>
            <a:ext cx="1066800" cy="990600"/>
          </a:xfrm>
          <a:prstGeom prst="line">
            <a:avLst/>
          </a:prstGeom>
          <a:noFill/>
          <a:ln w="76200">
            <a:solidFill>
              <a:schemeClr val="hlink"/>
            </a:solidFill>
            <a:round/>
            <a:headEnd/>
            <a:tailEnd type="triangle" w="med" len="me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sp>
        <p:nvSpPr>
          <p:cNvPr id="704608" name="Freeform 96"/>
          <p:cNvSpPr>
            <a:spLocks/>
          </p:cNvSpPr>
          <p:nvPr/>
        </p:nvSpPr>
        <p:spPr bwMode="auto">
          <a:xfrm>
            <a:off x="2209800" y="2514600"/>
            <a:ext cx="1219200" cy="1219200"/>
          </a:xfrm>
          <a:custGeom>
            <a:avLst/>
            <a:gdLst/>
            <a:ahLst/>
            <a:cxnLst>
              <a:cxn ang="0">
                <a:pos x="768" y="0"/>
              </a:cxn>
              <a:cxn ang="0">
                <a:pos x="768" y="192"/>
              </a:cxn>
              <a:cxn ang="0">
                <a:pos x="0" y="192"/>
              </a:cxn>
              <a:cxn ang="0">
                <a:pos x="0" y="768"/>
              </a:cxn>
              <a:cxn ang="0">
                <a:pos x="384" y="768"/>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grpSp>
        <p:nvGrpSpPr>
          <p:cNvPr id="17" name="Group 100"/>
          <p:cNvGrpSpPr>
            <a:grpSpLocks/>
          </p:cNvGrpSpPr>
          <p:nvPr/>
        </p:nvGrpSpPr>
        <p:grpSpPr bwMode="auto">
          <a:xfrm>
            <a:off x="2819401" y="3644901"/>
            <a:ext cx="1895475" cy="258763"/>
            <a:chOff x="768" y="1527"/>
            <a:chExt cx="1194" cy="163"/>
          </a:xfrm>
        </p:grpSpPr>
        <p:grpSp>
          <p:nvGrpSpPr>
            <p:cNvPr id="18" name="Group 101"/>
            <p:cNvGrpSpPr>
              <a:grpSpLocks/>
            </p:cNvGrpSpPr>
            <p:nvPr/>
          </p:nvGrpSpPr>
          <p:grpSpPr bwMode="auto">
            <a:xfrm>
              <a:off x="768" y="1527"/>
              <a:ext cx="1018" cy="163"/>
              <a:chOff x="2352" y="960"/>
              <a:chExt cx="1392" cy="288"/>
            </a:xfrm>
          </p:grpSpPr>
          <p:sp>
            <p:nvSpPr>
              <p:cNvPr id="704614" name="Rectangle 102"/>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Base2</a:t>
                </a:r>
              </a:p>
            </p:txBody>
          </p:sp>
          <p:sp>
            <p:nvSpPr>
              <p:cNvPr id="704615" name="Rectangle 103"/>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Limit2</a:t>
                </a:r>
              </a:p>
            </p:txBody>
          </p:sp>
        </p:grpSp>
        <p:sp>
          <p:nvSpPr>
            <p:cNvPr id="704616" name="Rectangle 104"/>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V</a:t>
              </a:r>
            </a:p>
          </p:txBody>
        </p:sp>
      </p:grpSp>
      <p:sp>
        <p:nvSpPr>
          <p:cNvPr id="704601" name="Line 89"/>
          <p:cNvSpPr>
            <a:spLocks noChangeShapeType="1"/>
          </p:cNvSpPr>
          <p:nvPr/>
        </p:nvSpPr>
        <p:spPr bwMode="auto">
          <a:xfrm flipV="1">
            <a:off x="3429000" y="2743200"/>
            <a:ext cx="2057400" cy="990600"/>
          </a:xfrm>
          <a:prstGeom prst="line">
            <a:avLst/>
          </a:prstGeom>
          <a:noFill/>
          <a:ln w="76200">
            <a:solidFill>
              <a:schemeClr val="hlink"/>
            </a:solidFill>
            <a:round/>
            <a:headEnd/>
            <a:tailEnd type="triangle" w="med" len="me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grpSp>
        <p:nvGrpSpPr>
          <p:cNvPr id="19" name="Group 116"/>
          <p:cNvGrpSpPr>
            <a:grpSpLocks/>
          </p:cNvGrpSpPr>
          <p:nvPr/>
        </p:nvGrpSpPr>
        <p:grpSpPr bwMode="auto">
          <a:xfrm>
            <a:off x="4191002" y="3200401"/>
            <a:ext cx="2544763" cy="2219325"/>
            <a:chOff x="1632" y="1248"/>
            <a:chExt cx="1603" cy="1398"/>
          </a:xfrm>
        </p:grpSpPr>
        <p:grpSp>
          <p:nvGrpSpPr>
            <p:cNvPr id="20" name="Group 115"/>
            <p:cNvGrpSpPr>
              <a:grpSpLocks/>
            </p:cNvGrpSpPr>
            <p:nvPr/>
          </p:nvGrpSpPr>
          <p:grpSpPr bwMode="auto">
            <a:xfrm>
              <a:off x="2064" y="2277"/>
              <a:ext cx="1171" cy="369"/>
              <a:chOff x="2064" y="2160"/>
              <a:chExt cx="1171" cy="369"/>
            </a:xfrm>
          </p:grpSpPr>
          <p:sp>
            <p:nvSpPr>
              <p:cNvPr id="704523" name="Text Box 11"/>
              <p:cNvSpPr txBox="1">
                <a:spLocks noChangeArrowheads="1"/>
              </p:cNvSpPr>
              <p:nvPr/>
            </p:nvSpPr>
            <p:spPr bwMode="auto">
              <a:xfrm>
                <a:off x="2589" y="2160"/>
                <a:ext cx="646" cy="369"/>
              </a:xfrm>
              <a:prstGeom prst="rect">
                <a:avLst/>
              </a:prstGeom>
              <a:noFill/>
              <a:ln w="38100" algn="ctr">
                <a:noFill/>
                <a:miter lim="800000"/>
                <a:headEnd/>
                <a:tailEnd/>
              </a:ln>
              <a:effectLst/>
            </p:spPr>
            <p:txBody>
              <a:bodyPr wrap="none" lIns="90478" tIns="44445" rIns="90478" bIns="44445">
                <a:spAutoFit/>
              </a:bodyPr>
              <a:lstStyle/>
              <a:p>
                <a:pPr algn="ctr">
                  <a:lnSpc>
                    <a:spcPct val="80000"/>
                  </a:lnSpc>
                  <a:buSzPct val="100000"/>
                </a:pPr>
                <a:r>
                  <a:rPr lang="en-US" sz="2000">
                    <a:solidFill>
                      <a:srgbClr val="000000"/>
                    </a:solidFill>
                    <a:latin typeface="Comic Sans MS"/>
                    <a:ea typeface="+mn-ea"/>
                    <a:cs typeface="+mn-cs"/>
                  </a:rPr>
                  <a:t>Access</a:t>
                </a:r>
              </a:p>
              <a:p>
                <a:pPr algn="ctr">
                  <a:lnSpc>
                    <a:spcPct val="80000"/>
                  </a:lnSpc>
                  <a:buSzPct val="100000"/>
                </a:pPr>
                <a:r>
                  <a:rPr lang="en-US" sz="2000">
                    <a:solidFill>
                      <a:srgbClr val="000000"/>
                    </a:solidFill>
                    <a:latin typeface="Comic Sans MS"/>
                    <a:ea typeface="+mn-ea"/>
                    <a:cs typeface="+mn-cs"/>
                  </a:rPr>
                  <a:t>Error</a:t>
                </a:r>
              </a:p>
            </p:txBody>
          </p:sp>
          <p:sp>
            <p:nvSpPr>
              <p:cNvPr id="704524" name="Oval 12"/>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p:spPr>
            <p:txBody>
              <a:bodyPr wrap="none" lIns="90478" tIns="44445" rIns="90478" bIns="44445" anchor="ctr"/>
              <a:lstStyle/>
              <a:p>
                <a:pPr algn="ctr">
                  <a:lnSpc>
                    <a:spcPct val="80000"/>
                  </a:lnSpc>
                  <a:spcBef>
                    <a:spcPct val="20000"/>
                  </a:spcBef>
                  <a:buSzPct val="100000"/>
                </a:pPr>
                <a:r>
                  <a:rPr lang="en-US" sz="4000">
                    <a:solidFill>
                      <a:srgbClr val="000000"/>
                    </a:solidFill>
                    <a:latin typeface="Comic Sans MS"/>
                    <a:ea typeface="+mn-ea"/>
                    <a:cs typeface="+mn-cs"/>
                  </a:rPr>
                  <a:t>&gt;</a:t>
                </a:r>
              </a:p>
            </p:txBody>
          </p:sp>
          <p:sp>
            <p:nvSpPr>
              <p:cNvPr id="704526" name="Line 1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grpSp>
        <p:sp>
          <p:nvSpPr>
            <p:cNvPr id="704607" name="Line 9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grpSp>
          <p:nvGrpSpPr>
            <p:cNvPr id="21" name="Group 105"/>
            <p:cNvGrpSpPr>
              <a:grpSpLocks/>
            </p:cNvGrpSpPr>
            <p:nvPr/>
          </p:nvGrpSpPr>
          <p:grpSpPr bwMode="auto">
            <a:xfrm>
              <a:off x="1632" y="1584"/>
              <a:ext cx="480" cy="768"/>
              <a:chOff x="1632" y="1584"/>
              <a:chExt cx="480" cy="672"/>
            </a:xfrm>
          </p:grpSpPr>
          <p:sp>
            <p:nvSpPr>
              <p:cNvPr id="704602" name="Line 90"/>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sp>
            <p:nvSpPr>
              <p:cNvPr id="704604" name="Line 92"/>
              <p:cNvSpPr>
                <a:spLocks noChangeShapeType="1"/>
              </p:cNvSpPr>
              <p:nvPr/>
            </p:nvSpPr>
            <p:spPr bwMode="auto">
              <a:xfrm flipH="1">
                <a:off x="1728" y="1632"/>
                <a:ext cx="144" cy="96"/>
              </a:xfrm>
              <a:prstGeom prst="line">
                <a:avLst/>
              </a:prstGeom>
              <a:noFill/>
              <a:ln w="76200">
                <a:solidFill>
                  <a:schemeClr val="hlink"/>
                </a:solidFill>
                <a:round/>
                <a:headEnd/>
                <a:tailEn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grpSp>
      </p:grpSp>
      <p:grpSp>
        <p:nvGrpSpPr>
          <p:cNvPr id="22" name="Group 123"/>
          <p:cNvGrpSpPr>
            <a:grpSpLocks/>
          </p:cNvGrpSpPr>
          <p:nvPr/>
        </p:nvGrpSpPr>
        <p:grpSpPr bwMode="auto">
          <a:xfrm>
            <a:off x="5510213" y="3336925"/>
            <a:ext cx="1858962" cy="300038"/>
            <a:chOff x="2512" y="2104"/>
            <a:chExt cx="1171" cy="189"/>
          </a:xfrm>
        </p:grpSpPr>
        <p:sp>
          <p:nvSpPr>
            <p:cNvPr id="704636" name="Rectangle 124"/>
            <p:cNvSpPr>
              <a:spLocks noChangeArrowheads="1"/>
            </p:cNvSpPr>
            <p:nvPr/>
          </p:nvSpPr>
          <p:spPr bwMode="auto">
            <a:xfrm>
              <a:off x="2512" y="2104"/>
              <a:ext cx="753" cy="189"/>
            </a:xfrm>
            <a:prstGeom prst="rect">
              <a:avLst/>
            </a:prstGeom>
            <a:solidFill>
              <a:schemeClr val="accent1"/>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page #2</a:t>
              </a:r>
            </a:p>
          </p:txBody>
        </p:sp>
        <p:sp>
          <p:nvSpPr>
            <p:cNvPr id="704637" name="Rectangle 125"/>
            <p:cNvSpPr>
              <a:spLocks noChangeArrowheads="1"/>
            </p:cNvSpPr>
            <p:nvPr/>
          </p:nvSpPr>
          <p:spPr bwMode="auto">
            <a:xfrm>
              <a:off x="3263" y="2104"/>
              <a:ext cx="420" cy="189"/>
            </a:xfrm>
            <a:prstGeom prst="rect">
              <a:avLst/>
            </a:prstGeom>
            <a:solidFill>
              <a:schemeClr val="accent1"/>
            </a:solidFill>
            <a:ln w="19050" algn="ctr">
              <a:solidFill>
                <a:schemeClr val="tx1"/>
              </a:solidFill>
              <a:miter lim="800000"/>
              <a:headEnd/>
              <a:tailEnd/>
            </a:ln>
            <a:effectLst/>
          </p:spPr>
          <p:txBody>
            <a:bodyPr wrap="none" lIns="90478" tIns="44445" rIns="90478" bIns="44445" anchor="ctr"/>
            <a:lstStyle/>
            <a:p>
              <a:pPr algn="ctr">
                <a:lnSpc>
                  <a:spcPct val="80000"/>
                </a:lnSpc>
                <a:spcBef>
                  <a:spcPct val="20000"/>
                </a:spcBef>
                <a:buSzPct val="100000"/>
              </a:pPr>
              <a:r>
                <a:rPr lang="en-US" sz="1600">
                  <a:solidFill>
                    <a:srgbClr val="000000"/>
                  </a:solidFill>
                  <a:latin typeface="Comic Sans MS"/>
                  <a:ea typeface="+mn-ea"/>
                  <a:cs typeface="+mn-cs"/>
                </a:rPr>
                <a:t>V,R,W</a:t>
              </a:r>
            </a:p>
          </p:txBody>
        </p:sp>
      </p:grpSp>
      <p:grpSp>
        <p:nvGrpSpPr>
          <p:cNvPr id="23" name="Group 110"/>
          <p:cNvGrpSpPr>
            <a:grpSpLocks/>
          </p:cNvGrpSpPr>
          <p:nvPr/>
        </p:nvGrpSpPr>
        <p:grpSpPr bwMode="auto">
          <a:xfrm>
            <a:off x="6629401" y="3054351"/>
            <a:ext cx="2360613" cy="377825"/>
            <a:chOff x="3168" y="1156"/>
            <a:chExt cx="1487" cy="238"/>
          </a:xfrm>
        </p:grpSpPr>
        <p:sp>
          <p:nvSpPr>
            <p:cNvPr id="704621" name="Rectangle 109"/>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p:spPr>
          <p:txBody>
            <a:bodyPr wrap="none" lIns="90478" tIns="44445" rIns="90478" bIns="44445" anchor="ctr"/>
            <a:lstStyle/>
            <a:p>
              <a:pPr algn="ctr">
                <a:lnSpc>
                  <a:spcPct val="75000"/>
                </a:lnSpc>
                <a:buSzPct val="100000"/>
              </a:pPr>
              <a:r>
                <a:rPr lang="en-US" sz="1600" dirty="0">
                  <a:solidFill>
                    <a:srgbClr val="000000"/>
                  </a:solidFill>
                  <a:latin typeface="Comic Sans MS"/>
                  <a:ea typeface="+mn-ea"/>
                  <a:cs typeface="+mn-cs"/>
                </a:rPr>
                <a:t>Physical</a:t>
              </a:r>
            </a:p>
            <a:p>
              <a:pPr algn="ctr">
                <a:lnSpc>
                  <a:spcPct val="75000"/>
                </a:lnSpc>
                <a:buSzPct val="100000"/>
              </a:pPr>
              <a:r>
                <a:rPr lang="en-US" sz="1600" dirty="0">
                  <a:solidFill>
                    <a:srgbClr val="000000"/>
                  </a:solidFill>
                  <a:latin typeface="Comic Sans MS"/>
                  <a:ea typeface="+mn-ea"/>
                  <a:cs typeface="+mn-cs"/>
                </a:rPr>
                <a:t>Page #</a:t>
              </a:r>
            </a:p>
          </p:txBody>
        </p:sp>
        <p:sp>
          <p:nvSpPr>
            <p:cNvPr id="704552" name="Line 40"/>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grpSp>
      <p:grpSp>
        <p:nvGrpSpPr>
          <p:cNvPr id="24" name="Group 114"/>
          <p:cNvGrpSpPr>
            <a:grpSpLocks/>
          </p:cNvGrpSpPr>
          <p:nvPr/>
        </p:nvGrpSpPr>
        <p:grpSpPr bwMode="auto">
          <a:xfrm>
            <a:off x="7315201" y="3505202"/>
            <a:ext cx="1978025" cy="1903413"/>
            <a:chOff x="3600" y="1440"/>
            <a:chExt cx="1246" cy="1199"/>
          </a:xfrm>
        </p:grpSpPr>
        <p:sp>
          <p:nvSpPr>
            <p:cNvPr id="704554" name="AutoShape 42"/>
            <p:cNvSpPr>
              <a:spLocks noChangeArrowheads="1"/>
            </p:cNvSpPr>
            <p:nvPr/>
          </p:nvSpPr>
          <p:spPr bwMode="auto">
            <a:xfrm>
              <a:off x="4080" y="1920"/>
              <a:ext cx="766" cy="175"/>
            </a:xfrm>
            <a:prstGeom prst="roundRect">
              <a:avLst>
                <a:gd name="adj" fmla="val 16667"/>
              </a:avLst>
            </a:prstGeom>
            <a:solidFill>
              <a:srgbClr val="FF66CC"/>
            </a:solidFill>
            <a:ln w="38100" algn="ctr">
              <a:solidFill>
                <a:schemeClr val="tx1"/>
              </a:solidFill>
              <a:round/>
              <a:headEnd/>
              <a:tailEnd/>
            </a:ln>
            <a:effectLst/>
          </p:spPr>
          <p:txBody>
            <a:bodyPr wrap="none" lIns="90478" tIns="44445" rIns="90478" bIns="44445" anchor="ctr"/>
            <a:lstStyle/>
            <a:p>
              <a:pPr algn="ctr">
                <a:lnSpc>
                  <a:spcPct val="80000"/>
                </a:lnSpc>
                <a:spcBef>
                  <a:spcPct val="20000"/>
                </a:spcBef>
                <a:buSzPct val="100000"/>
              </a:pPr>
              <a:r>
                <a:rPr lang="en-US">
                  <a:solidFill>
                    <a:srgbClr val="000000"/>
                  </a:solidFill>
                  <a:latin typeface="Comic Sans MS"/>
                  <a:ea typeface="+mn-ea"/>
                  <a:cs typeface="+mn-cs"/>
                </a:rPr>
                <a:t>Check Perm</a:t>
              </a:r>
            </a:p>
          </p:txBody>
        </p:sp>
        <p:sp>
          <p:nvSpPr>
            <p:cNvPr id="704555" name="Line 43"/>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sp>
          <p:nvSpPr>
            <p:cNvPr id="704556" name="Text Box 44"/>
            <p:cNvSpPr txBox="1">
              <a:spLocks noChangeArrowheads="1"/>
            </p:cNvSpPr>
            <p:nvPr/>
          </p:nvSpPr>
          <p:spPr bwMode="auto">
            <a:xfrm>
              <a:off x="4148" y="2270"/>
              <a:ext cx="646" cy="369"/>
            </a:xfrm>
            <a:prstGeom prst="rect">
              <a:avLst/>
            </a:prstGeom>
            <a:noFill/>
            <a:ln w="38100" algn="ctr">
              <a:noFill/>
              <a:miter lim="800000"/>
              <a:headEnd/>
              <a:tailEnd/>
            </a:ln>
            <a:effectLst/>
          </p:spPr>
          <p:txBody>
            <a:bodyPr wrap="none" lIns="90478" tIns="44445" rIns="90478" bIns="44445">
              <a:spAutoFit/>
            </a:bodyPr>
            <a:lstStyle/>
            <a:p>
              <a:pPr algn="ctr">
                <a:lnSpc>
                  <a:spcPct val="80000"/>
                </a:lnSpc>
                <a:buSzPct val="100000"/>
              </a:pPr>
              <a:r>
                <a:rPr lang="en-US" sz="2000">
                  <a:solidFill>
                    <a:srgbClr val="000000"/>
                  </a:solidFill>
                  <a:latin typeface="Comic Sans MS"/>
                  <a:ea typeface="+mn-ea"/>
                  <a:cs typeface="+mn-cs"/>
                </a:rPr>
                <a:t>Access</a:t>
              </a:r>
            </a:p>
            <a:p>
              <a:pPr algn="ctr">
                <a:lnSpc>
                  <a:spcPct val="80000"/>
                </a:lnSpc>
                <a:buSzPct val="100000"/>
              </a:pPr>
              <a:r>
                <a:rPr lang="en-US" sz="2000">
                  <a:solidFill>
                    <a:srgbClr val="000000"/>
                  </a:solidFill>
                  <a:latin typeface="Comic Sans MS"/>
                  <a:ea typeface="+mn-ea"/>
                  <a:cs typeface="+mn-cs"/>
                </a:rPr>
                <a:t>Error</a:t>
              </a:r>
            </a:p>
          </p:txBody>
        </p:sp>
        <p:sp>
          <p:nvSpPr>
            <p:cNvPr id="704557" name="Line 45"/>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p:spPr>
          <p:txBody>
            <a:bodyPr wrap="none" lIns="90478" tIns="44445" rIns="90478" bIns="44445" anchor="ctr"/>
            <a:lstStyle/>
            <a:p>
              <a:pPr algn="ctr">
                <a:lnSpc>
                  <a:spcPct val="80000"/>
                </a:lnSpc>
                <a:spcBef>
                  <a:spcPct val="20000"/>
                </a:spcBef>
                <a:buSzPct val="100000"/>
              </a:pPr>
              <a:endParaRPr lang="en-US" sz="2000">
                <a:solidFill>
                  <a:srgbClr val="000000"/>
                </a:solidFill>
                <a:latin typeface="Comic Sans MS"/>
                <a:ea typeface="+mn-ea"/>
                <a:cs typeface="+mn-cs"/>
              </a:endParaRPr>
            </a:p>
          </p:txBody>
        </p:sp>
      </p:grpSp>
      <p:sp>
        <p:nvSpPr>
          <p:cNvPr id="92" name="Slide Number Placeholder 5"/>
          <p:cNvSpPr txBox="1">
            <a:spLocks/>
          </p:cNvSpPr>
          <p:nvPr/>
        </p:nvSpPr>
        <p:spPr>
          <a:xfrm>
            <a:off x="9842500" y="6330951"/>
            <a:ext cx="2133600" cy="365125"/>
          </a:xfrm>
          <a:prstGeom prst="rect">
            <a:avLst/>
          </a:prstGeom>
        </p:spPr>
        <p:txBody>
          <a:bodyPr/>
          <a:lstStyle/>
          <a:p>
            <a:pPr defTabSz="457200" eaLnBrk="1" fontAlgn="auto" hangingPunct="1">
              <a:spcBef>
                <a:spcPts val="0"/>
              </a:spcBef>
              <a:spcAft>
                <a:spcPts val="0"/>
              </a:spcAft>
              <a:defRPr/>
            </a:pPr>
            <a:fld id="{3CC63E4C-4642-794D-A2FD-70F6B81535F5}" type="slidenum">
              <a:rPr lang="en-US" b="0">
                <a:solidFill>
                  <a:srgbClr val="000000"/>
                </a:solidFill>
                <a:latin typeface="Comic Sans MS"/>
                <a:ea typeface="+mn-ea"/>
                <a:cs typeface="+mn-cs"/>
              </a:rPr>
              <a:pPr defTabSz="457200" eaLnBrk="1" fontAlgn="auto" hangingPunct="1">
                <a:spcBef>
                  <a:spcPts val="0"/>
                </a:spcBef>
                <a:spcAft>
                  <a:spcPts val="0"/>
                </a:spcAft>
                <a:defRPr/>
              </a:pPr>
              <a:t>37</a:t>
            </a:fld>
            <a:endParaRPr lang="en-US" b="0" dirty="0">
              <a:solidFill>
                <a:srgbClr val="000000"/>
              </a:solidFill>
              <a:latin typeface="Comic Sans MS"/>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4609">
                                            <p:txEl>
                                              <p:pRg st="0" end="0"/>
                                            </p:txEl>
                                          </p:spTgt>
                                        </p:tgtEl>
                                        <p:attrNameLst>
                                          <p:attrName>style.visibility</p:attrName>
                                        </p:attrNameLst>
                                      </p:cBhvr>
                                      <p:to>
                                        <p:strVal val="visible"/>
                                      </p:to>
                                    </p:set>
                                    <p:anim calcmode="lin" valueType="num">
                                      <p:cBhvr additive="base">
                                        <p:cTn id="7" dur="500" fill="hold"/>
                                        <p:tgtEl>
                                          <p:spTgt spid="70460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046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4609">
                                            <p:txEl>
                                              <p:pRg st="1" end="1"/>
                                            </p:txEl>
                                          </p:spTgt>
                                        </p:tgtEl>
                                        <p:attrNameLst>
                                          <p:attrName>style.visibility</p:attrName>
                                        </p:attrNameLst>
                                      </p:cBhvr>
                                      <p:to>
                                        <p:strVal val="visible"/>
                                      </p:to>
                                    </p:set>
                                    <p:anim calcmode="lin" valueType="num">
                                      <p:cBhvr additive="base">
                                        <p:cTn id="13" dur="500" fill="hold"/>
                                        <p:tgtEl>
                                          <p:spTgt spid="70460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046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04609">
                                            <p:txEl>
                                              <p:pRg st="2" end="2"/>
                                            </p:txEl>
                                          </p:spTgt>
                                        </p:tgtEl>
                                        <p:attrNameLst>
                                          <p:attrName>style.visibility</p:attrName>
                                        </p:attrNameLst>
                                      </p:cBhvr>
                                      <p:to>
                                        <p:strVal val="visible"/>
                                      </p:to>
                                    </p:set>
                                    <p:anim calcmode="lin" valueType="num">
                                      <p:cBhvr additive="base">
                                        <p:cTn id="19" dur="500" fill="hold"/>
                                        <p:tgtEl>
                                          <p:spTgt spid="70460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0460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04609">
                                            <p:txEl>
                                              <p:pRg st="3" end="3"/>
                                            </p:txEl>
                                          </p:spTgt>
                                        </p:tgtEl>
                                        <p:attrNameLst>
                                          <p:attrName>style.visibility</p:attrName>
                                        </p:attrNameLst>
                                      </p:cBhvr>
                                      <p:to>
                                        <p:strVal val="visible"/>
                                      </p:to>
                                    </p:set>
                                    <p:anim calcmode="lin" valueType="num">
                                      <p:cBhvr additive="base">
                                        <p:cTn id="25" dur="500" fill="hold"/>
                                        <p:tgtEl>
                                          <p:spTgt spid="70460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0460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04608"/>
                                        </p:tgtEl>
                                        <p:attrNameLst>
                                          <p:attrName>style.visibility</p:attrName>
                                        </p:attrNameLst>
                                      </p:cBhvr>
                                      <p:to>
                                        <p:strVal val="visible"/>
                                      </p:to>
                                    </p:set>
                                    <p:animEffect transition="in" filter="wipe(up)">
                                      <p:cBhvr>
                                        <p:cTn id="44" dur="500"/>
                                        <p:tgtEl>
                                          <p:spTgt spid="704608"/>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04601"/>
                                        </p:tgtEl>
                                        <p:attrNameLst>
                                          <p:attrName>style.visibility</p:attrName>
                                        </p:attrNameLst>
                                      </p:cBhvr>
                                      <p:to>
                                        <p:strVal val="visible"/>
                                      </p:to>
                                    </p:set>
                                    <p:animEffect transition="in" filter="wipe(down)">
                                      <p:cBhvr>
                                        <p:cTn id="52" dur="500"/>
                                        <p:tgtEl>
                                          <p:spTgt spid="704601"/>
                                        </p:tgtEl>
                                      </p:cBhvr>
                                    </p:animEffect>
                                  </p:childTnLst>
                                </p:cTn>
                              </p:par>
                            </p:childTnLst>
                          </p:cTn>
                        </p:par>
                        <p:par>
                          <p:cTn id="53" fill="hold">
                            <p:stCondLst>
                              <p:cond delay="1500"/>
                            </p:stCondLst>
                            <p:childTnLst>
                              <p:par>
                                <p:cTn id="54" presetID="1" presetClass="entr" presetSubtype="0"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04606"/>
                                        </p:tgtEl>
                                        <p:attrNameLst>
                                          <p:attrName>style.visibility</p:attrName>
                                        </p:attrNameLst>
                                      </p:cBhvr>
                                      <p:to>
                                        <p:strVal val="visible"/>
                                      </p:to>
                                    </p:set>
                                    <p:animEffect transition="in" filter="wipe(left)">
                                      <p:cBhvr>
                                        <p:cTn id="60" dur="500"/>
                                        <p:tgtEl>
                                          <p:spTgt spid="704606"/>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childTnLst>
                          </p:cTn>
                        </p:par>
                        <p:par>
                          <p:cTn id="65" fill="hold">
                            <p:stCondLst>
                              <p:cond delay="1000"/>
                            </p:stCondLst>
                            <p:childTnLst>
                              <p:par>
                                <p:cTn id="66" presetID="22" presetClass="entr" presetSubtype="8"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left)">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609" grpId="0" build="p"/>
      <p:bldP spid="704606" grpId="0" animBg="1"/>
      <p:bldP spid="704608" grpId="0" animBg="1"/>
      <p:bldP spid="70460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3007286" y="304801"/>
            <a:ext cx="6128216" cy="728405"/>
          </a:xfrm>
          <a:noFill/>
          <a:ln/>
        </p:spPr>
        <p:txBody>
          <a:bodyPr vert="horz" wrap="none" lIns="63500" tIns="25400" rIns="63500" bIns="25400" rtlCol="0" anchor="t">
            <a:spAutoFit/>
          </a:bodyPr>
          <a:lstStyle/>
          <a:p>
            <a:r>
              <a:rPr lang="en-US" dirty="0"/>
              <a:t>Two-level Page Tables</a:t>
            </a:r>
          </a:p>
        </p:txBody>
      </p:sp>
      <p:grpSp>
        <p:nvGrpSpPr>
          <p:cNvPr id="2" name="Group 62"/>
          <p:cNvGrpSpPr>
            <a:grpSpLocks/>
          </p:cNvGrpSpPr>
          <p:nvPr/>
        </p:nvGrpSpPr>
        <p:grpSpPr bwMode="auto">
          <a:xfrm>
            <a:off x="2133600" y="1066800"/>
            <a:ext cx="3276600" cy="1371600"/>
            <a:chOff x="384" y="1008"/>
            <a:chExt cx="2064" cy="864"/>
          </a:xfrm>
        </p:grpSpPr>
        <p:sp>
          <p:nvSpPr>
            <p:cNvPr id="671747" name="Rectangle 3"/>
            <p:cNvSpPr>
              <a:spLocks noChangeArrowheads="1"/>
            </p:cNvSpPr>
            <p:nvPr/>
          </p:nvSpPr>
          <p:spPr bwMode="auto">
            <a:xfrm>
              <a:off x="384" y="1008"/>
              <a:ext cx="81" cy="230"/>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85000"/>
                </a:lnSpc>
                <a:spcAft>
                  <a:spcPts val="0"/>
                </a:spcAft>
              </a:pPr>
              <a:endParaRPr lang="en-US" sz="2400" b="0" dirty="0">
                <a:solidFill>
                  <a:prstClr val="black"/>
                </a:solidFill>
                <a:latin typeface="Arial" charset="0"/>
                <a:ea typeface="+mn-ea"/>
                <a:cs typeface="+mn-cs"/>
              </a:endParaRPr>
            </a:p>
          </p:txBody>
        </p:sp>
        <p:sp>
          <p:nvSpPr>
            <p:cNvPr id="671784" name="Rectangle 40"/>
            <p:cNvSpPr>
              <a:spLocks noChangeArrowheads="1"/>
            </p:cNvSpPr>
            <p:nvPr/>
          </p:nvSpPr>
          <p:spPr bwMode="auto">
            <a:xfrm>
              <a:off x="720" y="1248"/>
              <a:ext cx="1364" cy="230"/>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85000"/>
                </a:lnSpc>
                <a:spcAft>
                  <a:spcPts val="0"/>
                </a:spcAft>
              </a:pPr>
              <a:r>
                <a:rPr lang="en-US" sz="2400" b="0" dirty="0">
                  <a:solidFill>
                    <a:prstClr val="black"/>
                  </a:solidFill>
                  <a:latin typeface="Arial" charset="0"/>
                  <a:ea typeface="+mn-ea"/>
                  <a:cs typeface="+mn-cs"/>
                </a:rPr>
                <a:t>32-bit address:</a:t>
              </a:r>
            </a:p>
          </p:txBody>
        </p:sp>
        <p:sp>
          <p:nvSpPr>
            <p:cNvPr id="671785" name="Rectangle 41"/>
            <p:cNvSpPr>
              <a:spLocks noChangeArrowheads="1"/>
            </p:cNvSpPr>
            <p:nvPr/>
          </p:nvSpPr>
          <p:spPr bwMode="auto">
            <a:xfrm>
              <a:off x="488" y="1688"/>
              <a:ext cx="616" cy="184"/>
            </a:xfrm>
            <a:prstGeom prst="rect">
              <a:avLst/>
            </a:prstGeom>
            <a:solidFill>
              <a:srgbClr val="FF66CC"/>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86" name="Rectangle 42"/>
            <p:cNvSpPr>
              <a:spLocks noChangeArrowheads="1"/>
            </p:cNvSpPr>
            <p:nvPr/>
          </p:nvSpPr>
          <p:spPr bwMode="auto">
            <a:xfrm>
              <a:off x="1112" y="1688"/>
              <a:ext cx="616" cy="184"/>
            </a:xfrm>
            <a:prstGeom prst="rect">
              <a:avLst/>
            </a:prstGeom>
            <a:solidFill>
              <a:srgbClr val="FF66CC"/>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87" name="Rectangle 43"/>
            <p:cNvSpPr>
              <a:spLocks noChangeArrowheads="1"/>
            </p:cNvSpPr>
            <p:nvPr/>
          </p:nvSpPr>
          <p:spPr bwMode="auto">
            <a:xfrm>
              <a:off x="1736" y="1688"/>
              <a:ext cx="712" cy="184"/>
            </a:xfrm>
            <a:prstGeom prst="rect">
              <a:avLst/>
            </a:prstGeom>
            <a:solidFill>
              <a:srgbClr val="FF66CC"/>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88" name="Rectangle 44"/>
            <p:cNvSpPr>
              <a:spLocks noChangeArrowheads="1"/>
            </p:cNvSpPr>
            <p:nvPr/>
          </p:nvSpPr>
          <p:spPr bwMode="auto">
            <a:xfrm>
              <a:off x="526" y="1712"/>
              <a:ext cx="539" cy="153"/>
            </a:xfrm>
            <a:prstGeom prst="rect">
              <a:avLst/>
            </a:prstGeom>
            <a:solidFill>
              <a:srgbClr val="FF66CC"/>
            </a:solidFill>
            <a:ln w="12700">
              <a:noFill/>
              <a:miter lim="800000"/>
              <a:headEnd/>
              <a:tailEnd/>
            </a:ln>
            <a:effectLst/>
          </p:spPr>
          <p:txBody>
            <a:bodyPr wrap="none" lIns="63500" tIns="25400" rIns="63500" bIns="25400">
              <a:spAutoFit/>
            </a:bodyPr>
            <a:lstStyle/>
            <a:p>
              <a:pPr defTabSz="457200" eaLnBrk="1" fontAlgn="auto" hangingPunct="1">
                <a:lnSpc>
                  <a:spcPct val="90000"/>
                </a:lnSpc>
                <a:spcAft>
                  <a:spcPts val="0"/>
                </a:spcAft>
              </a:pPr>
              <a:r>
                <a:rPr lang="en-US" sz="1400" b="0">
                  <a:solidFill>
                    <a:prstClr val="black"/>
                  </a:solidFill>
                  <a:latin typeface="Arial" charset="0"/>
                  <a:ea typeface="+mn-ea"/>
                  <a:cs typeface="+mn-cs"/>
                </a:rPr>
                <a:t>P1 index</a:t>
              </a:r>
            </a:p>
          </p:txBody>
        </p:sp>
        <p:sp>
          <p:nvSpPr>
            <p:cNvPr id="671789" name="Rectangle 45"/>
            <p:cNvSpPr>
              <a:spLocks noChangeArrowheads="1"/>
            </p:cNvSpPr>
            <p:nvPr/>
          </p:nvSpPr>
          <p:spPr bwMode="auto">
            <a:xfrm>
              <a:off x="1150" y="1712"/>
              <a:ext cx="539" cy="153"/>
            </a:xfrm>
            <a:prstGeom prst="rect">
              <a:avLst/>
            </a:prstGeom>
            <a:solidFill>
              <a:srgbClr val="FF66CC"/>
            </a:solidFill>
            <a:ln w="12700">
              <a:noFill/>
              <a:miter lim="800000"/>
              <a:headEnd/>
              <a:tailEnd/>
            </a:ln>
            <a:effectLst/>
          </p:spPr>
          <p:txBody>
            <a:bodyPr wrap="none" lIns="63500" tIns="25400" rIns="63500" bIns="25400">
              <a:spAutoFit/>
            </a:bodyPr>
            <a:lstStyle/>
            <a:p>
              <a:pPr defTabSz="457200" eaLnBrk="1" fontAlgn="auto" hangingPunct="1">
                <a:lnSpc>
                  <a:spcPct val="90000"/>
                </a:lnSpc>
                <a:spcAft>
                  <a:spcPts val="0"/>
                </a:spcAft>
              </a:pPr>
              <a:r>
                <a:rPr lang="en-US" sz="1400" b="0">
                  <a:solidFill>
                    <a:prstClr val="black"/>
                  </a:solidFill>
                  <a:latin typeface="Arial" charset="0"/>
                  <a:ea typeface="+mn-ea"/>
                  <a:cs typeface="+mn-cs"/>
                </a:rPr>
                <a:t>P2 index</a:t>
              </a:r>
            </a:p>
          </p:txBody>
        </p:sp>
        <p:sp>
          <p:nvSpPr>
            <p:cNvPr id="671790" name="Rectangle 46"/>
            <p:cNvSpPr>
              <a:spLocks noChangeArrowheads="1"/>
            </p:cNvSpPr>
            <p:nvPr/>
          </p:nvSpPr>
          <p:spPr bwMode="auto">
            <a:xfrm>
              <a:off x="1774" y="1712"/>
              <a:ext cx="636" cy="154"/>
            </a:xfrm>
            <a:prstGeom prst="rect">
              <a:avLst/>
            </a:prstGeom>
            <a:solidFill>
              <a:srgbClr val="FF66CC"/>
            </a:solidFill>
            <a:ln w="12700">
              <a:noFill/>
              <a:miter lim="800000"/>
              <a:headEnd/>
              <a:tailEnd/>
            </a:ln>
            <a:effectLst/>
          </p:spPr>
          <p:txBody>
            <a:bodyPr wrap="none" lIns="63500" tIns="25400" rIns="63500" bIns="25400">
              <a:spAutoFit/>
            </a:bodyPr>
            <a:lstStyle/>
            <a:p>
              <a:pPr defTabSz="457200" eaLnBrk="1" fontAlgn="auto" hangingPunct="1">
                <a:lnSpc>
                  <a:spcPct val="90000"/>
                </a:lnSpc>
                <a:spcAft>
                  <a:spcPts val="0"/>
                </a:spcAft>
              </a:pPr>
              <a:r>
                <a:rPr lang="en-US" sz="1400" b="0">
                  <a:solidFill>
                    <a:prstClr val="black"/>
                  </a:solidFill>
                  <a:latin typeface="Arial" charset="0"/>
                  <a:ea typeface="+mn-ea"/>
                  <a:cs typeface="+mn-cs"/>
                </a:rPr>
                <a:t>page offset</a:t>
              </a:r>
            </a:p>
          </p:txBody>
        </p:sp>
        <p:sp>
          <p:nvSpPr>
            <p:cNvPr id="671798" name="Rectangle 54"/>
            <p:cNvSpPr>
              <a:spLocks noChangeArrowheads="1"/>
            </p:cNvSpPr>
            <p:nvPr/>
          </p:nvSpPr>
          <p:spPr bwMode="auto">
            <a:xfrm>
              <a:off x="680" y="1568"/>
              <a:ext cx="204" cy="153"/>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90000"/>
                </a:lnSpc>
                <a:spcAft>
                  <a:spcPts val="0"/>
                </a:spcAft>
              </a:pPr>
              <a:r>
                <a:rPr lang="en-US" sz="1400" b="0">
                  <a:solidFill>
                    <a:prstClr val="black"/>
                  </a:solidFill>
                  <a:latin typeface="Arial" charset="0"/>
                  <a:ea typeface="+mn-ea"/>
                  <a:cs typeface="+mn-cs"/>
                </a:rPr>
                <a:t>10</a:t>
              </a:r>
            </a:p>
          </p:txBody>
        </p:sp>
        <p:sp>
          <p:nvSpPr>
            <p:cNvPr id="671799" name="Rectangle 55"/>
            <p:cNvSpPr>
              <a:spLocks noChangeArrowheads="1"/>
            </p:cNvSpPr>
            <p:nvPr/>
          </p:nvSpPr>
          <p:spPr bwMode="auto">
            <a:xfrm>
              <a:off x="1284" y="1568"/>
              <a:ext cx="204" cy="153"/>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90000"/>
                </a:lnSpc>
                <a:spcAft>
                  <a:spcPts val="0"/>
                </a:spcAft>
              </a:pPr>
              <a:r>
                <a:rPr lang="en-US" sz="1400" b="0">
                  <a:solidFill>
                    <a:prstClr val="black"/>
                  </a:solidFill>
                  <a:latin typeface="Arial" charset="0"/>
                  <a:ea typeface="+mn-ea"/>
                  <a:cs typeface="+mn-cs"/>
                </a:rPr>
                <a:t>10</a:t>
              </a:r>
            </a:p>
          </p:txBody>
        </p:sp>
        <p:sp>
          <p:nvSpPr>
            <p:cNvPr id="671800" name="Rectangle 56"/>
            <p:cNvSpPr>
              <a:spLocks noChangeArrowheads="1"/>
            </p:cNvSpPr>
            <p:nvPr/>
          </p:nvSpPr>
          <p:spPr bwMode="auto">
            <a:xfrm>
              <a:off x="1956" y="1568"/>
              <a:ext cx="204" cy="153"/>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90000"/>
                </a:lnSpc>
                <a:spcAft>
                  <a:spcPts val="0"/>
                </a:spcAft>
              </a:pPr>
              <a:r>
                <a:rPr lang="en-US" sz="1400" b="0">
                  <a:solidFill>
                    <a:prstClr val="black"/>
                  </a:solidFill>
                  <a:latin typeface="Arial" charset="0"/>
                  <a:ea typeface="+mn-ea"/>
                  <a:cs typeface="+mn-cs"/>
                </a:rPr>
                <a:t>12</a:t>
              </a:r>
            </a:p>
          </p:txBody>
        </p:sp>
      </p:grpSp>
      <p:grpSp>
        <p:nvGrpSpPr>
          <p:cNvPr id="3" name="Group 63"/>
          <p:cNvGrpSpPr>
            <a:grpSpLocks/>
          </p:cNvGrpSpPr>
          <p:nvPr/>
        </p:nvGrpSpPr>
        <p:grpSpPr bwMode="auto">
          <a:xfrm>
            <a:off x="6838951" y="1843448"/>
            <a:ext cx="3829050" cy="4953000"/>
            <a:chOff x="3318" y="336"/>
            <a:chExt cx="2412" cy="3120"/>
          </a:xfrm>
        </p:grpSpPr>
        <p:sp>
          <p:nvSpPr>
            <p:cNvPr id="671748" name="Rectangle 4"/>
            <p:cNvSpPr>
              <a:spLocks noChangeArrowheads="1"/>
            </p:cNvSpPr>
            <p:nvPr/>
          </p:nvSpPr>
          <p:spPr bwMode="auto">
            <a:xfrm>
              <a:off x="3360" y="864"/>
              <a:ext cx="292" cy="795"/>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49" name="Rectangle 5" descr="75%"/>
            <p:cNvSpPr>
              <a:spLocks noChangeArrowheads="1"/>
            </p:cNvSpPr>
            <p:nvPr/>
          </p:nvSpPr>
          <p:spPr bwMode="auto">
            <a:xfrm>
              <a:off x="3360" y="998"/>
              <a:ext cx="292" cy="81"/>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50" name="Rectangle 6" descr="75%"/>
            <p:cNvSpPr>
              <a:spLocks noChangeArrowheads="1"/>
            </p:cNvSpPr>
            <p:nvPr/>
          </p:nvSpPr>
          <p:spPr bwMode="auto">
            <a:xfrm>
              <a:off x="3360" y="1265"/>
              <a:ext cx="292" cy="82"/>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51" name="Rectangle 7" descr="75%"/>
            <p:cNvSpPr>
              <a:spLocks noChangeArrowheads="1"/>
            </p:cNvSpPr>
            <p:nvPr/>
          </p:nvSpPr>
          <p:spPr bwMode="auto">
            <a:xfrm>
              <a:off x="3360" y="1354"/>
              <a:ext cx="292" cy="82"/>
            </a:xfrm>
            <a:prstGeom prst="rect">
              <a:avLst/>
            </a:prstGeom>
            <a:pattFill prst="pct75">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52" name="Rectangle 8"/>
            <p:cNvSpPr>
              <a:spLocks noChangeArrowheads="1"/>
            </p:cNvSpPr>
            <p:nvPr/>
          </p:nvSpPr>
          <p:spPr bwMode="auto">
            <a:xfrm>
              <a:off x="4358" y="433"/>
              <a:ext cx="292" cy="79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53" name="Rectangle 9" descr="50%"/>
            <p:cNvSpPr>
              <a:spLocks noChangeArrowheads="1"/>
            </p:cNvSpPr>
            <p:nvPr/>
          </p:nvSpPr>
          <p:spPr bwMode="auto">
            <a:xfrm>
              <a:off x="4358" y="745"/>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54" name="Rectangle 10" descr="50%"/>
            <p:cNvSpPr>
              <a:spLocks noChangeArrowheads="1"/>
            </p:cNvSpPr>
            <p:nvPr/>
          </p:nvSpPr>
          <p:spPr bwMode="auto">
            <a:xfrm>
              <a:off x="4358" y="834"/>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55" name="Rectangle 11" descr="50%"/>
            <p:cNvSpPr>
              <a:spLocks noChangeArrowheads="1"/>
            </p:cNvSpPr>
            <p:nvPr/>
          </p:nvSpPr>
          <p:spPr bwMode="auto">
            <a:xfrm>
              <a:off x="4358" y="1012"/>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56" name="Rectangle 12"/>
            <p:cNvSpPr>
              <a:spLocks noChangeArrowheads="1"/>
            </p:cNvSpPr>
            <p:nvPr/>
          </p:nvSpPr>
          <p:spPr bwMode="auto">
            <a:xfrm>
              <a:off x="4358" y="1413"/>
              <a:ext cx="292" cy="795"/>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57" name="Rectangle 13" descr="50%"/>
            <p:cNvSpPr>
              <a:spLocks noChangeArrowheads="1"/>
            </p:cNvSpPr>
            <p:nvPr/>
          </p:nvSpPr>
          <p:spPr bwMode="auto">
            <a:xfrm>
              <a:off x="4358" y="1636"/>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58" name="Rectangle 14" descr="50%"/>
            <p:cNvSpPr>
              <a:spLocks noChangeArrowheads="1"/>
            </p:cNvSpPr>
            <p:nvPr/>
          </p:nvSpPr>
          <p:spPr bwMode="auto">
            <a:xfrm>
              <a:off x="4358" y="1725"/>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59" name="Rectangle 15" descr="50%"/>
            <p:cNvSpPr>
              <a:spLocks noChangeArrowheads="1"/>
            </p:cNvSpPr>
            <p:nvPr/>
          </p:nvSpPr>
          <p:spPr bwMode="auto">
            <a:xfrm>
              <a:off x="4358" y="1903"/>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60" name="Rectangle 16"/>
            <p:cNvSpPr>
              <a:spLocks noChangeArrowheads="1"/>
            </p:cNvSpPr>
            <p:nvPr/>
          </p:nvSpPr>
          <p:spPr bwMode="auto">
            <a:xfrm>
              <a:off x="4358" y="2349"/>
              <a:ext cx="292" cy="795"/>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61" name="Rectangle 17" descr="50%"/>
            <p:cNvSpPr>
              <a:spLocks noChangeArrowheads="1"/>
            </p:cNvSpPr>
            <p:nvPr/>
          </p:nvSpPr>
          <p:spPr bwMode="auto">
            <a:xfrm>
              <a:off x="4358" y="2527"/>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62" name="Rectangle 18" descr="50%"/>
            <p:cNvSpPr>
              <a:spLocks noChangeArrowheads="1"/>
            </p:cNvSpPr>
            <p:nvPr/>
          </p:nvSpPr>
          <p:spPr bwMode="auto">
            <a:xfrm>
              <a:off x="4358" y="2750"/>
              <a:ext cx="292" cy="82"/>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63" name="Rectangle 19" descr="50%"/>
            <p:cNvSpPr>
              <a:spLocks noChangeArrowheads="1"/>
            </p:cNvSpPr>
            <p:nvPr/>
          </p:nvSpPr>
          <p:spPr bwMode="auto">
            <a:xfrm>
              <a:off x="4358" y="2929"/>
              <a:ext cx="292" cy="81"/>
            </a:xfrm>
            <a:prstGeom prst="rect">
              <a:avLst/>
            </a:prstGeom>
            <a:pattFill prst="pct50">
              <a:fgClr>
                <a:schemeClr val="accent1"/>
              </a:fgClr>
              <a:bgClr>
                <a:schemeClr val="bg1"/>
              </a:bgClr>
            </a:patt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64" name="Line 20"/>
            <p:cNvSpPr>
              <a:spLocks noChangeShapeType="1"/>
            </p:cNvSpPr>
            <p:nvPr/>
          </p:nvSpPr>
          <p:spPr bwMode="auto">
            <a:xfrm flipV="1">
              <a:off x="3648" y="425"/>
              <a:ext cx="703" cy="631"/>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65" name="Line 21"/>
            <p:cNvSpPr>
              <a:spLocks noChangeShapeType="1"/>
            </p:cNvSpPr>
            <p:nvPr/>
          </p:nvSpPr>
          <p:spPr bwMode="auto">
            <a:xfrm>
              <a:off x="3648" y="1296"/>
              <a:ext cx="703" cy="110"/>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66" name="Line 22"/>
            <p:cNvSpPr>
              <a:spLocks noChangeShapeType="1"/>
            </p:cNvSpPr>
            <p:nvPr/>
          </p:nvSpPr>
          <p:spPr bwMode="auto">
            <a:xfrm>
              <a:off x="3648" y="1392"/>
              <a:ext cx="703" cy="994"/>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useBgFill="1">
          <p:nvSpPr>
            <p:cNvPr id="671767" name="Rectangle 23"/>
            <p:cNvSpPr>
              <a:spLocks noChangeArrowheads="1"/>
            </p:cNvSpPr>
            <p:nvPr/>
          </p:nvSpPr>
          <p:spPr bwMode="auto">
            <a:xfrm>
              <a:off x="5127" y="1413"/>
              <a:ext cx="292" cy="795"/>
            </a:xfrm>
            <a:prstGeom prst="rect">
              <a:avLst/>
            </a:prstGeom>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useBgFill="1">
          <p:nvSpPr>
            <p:cNvPr id="671768" name="Rectangle 24"/>
            <p:cNvSpPr>
              <a:spLocks noChangeArrowheads="1"/>
            </p:cNvSpPr>
            <p:nvPr/>
          </p:nvSpPr>
          <p:spPr bwMode="auto">
            <a:xfrm>
              <a:off x="5212" y="1502"/>
              <a:ext cx="292" cy="795"/>
            </a:xfrm>
            <a:prstGeom prst="rect">
              <a:avLst/>
            </a:prstGeom>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useBgFill="1">
          <p:nvSpPr>
            <p:cNvPr id="671769" name="Rectangle 25"/>
            <p:cNvSpPr>
              <a:spLocks noChangeArrowheads="1"/>
            </p:cNvSpPr>
            <p:nvPr/>
          </p:nvSpPr>
          <p:spPr bwMode="auto">
            <a:xfrm>
              <a:off x="5298" y="1591"/>
              <a:ext cx="291" cy="795"/>
            </a:xfrm>
            <a:prstGeom prst="rect">
              <a:avLst/>
            </a:prstGeom>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useBgFill="1">
          <p:nvSpPr>
            <p:cNvPr id="671770" name="Rectangle 26"/>
            <p:cNvSpPr>
              <a:spLocks noChangeArrowheads="1"/>
            </p:cNvSpPr>
            <p:nvPr/>
          </p:nvSpPr>
          <p:spPr bwMode="auto">
            <a:xfrm>
              <a:off x="5383" y="1681"/>
              <a:ext cx="292" cy="794"/>
            </a:xfrm>
            <a:prstGeom prst="rect">
              <a:avLst/>
            </a:prstGeom>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useBgFill="1">
          <p:nvSpPr>
            <p:cNvPr id="671771" name="Rectangle 27"/>
            <p:cNvSpPr>
              <a:spLocks noChangeArrowheads="1"/>
            </p:cNvSpPr>
            <p:nvPr/>
          </p:nvSpPr>
          <p:spPr bwMode="auto">
            <a:xfrm>
              <a:off x="5212" y="343"/>
              <a:ext cx="292" cy="795"/>
            </a:xfrm>
            <a:prstGeom prst="rect">
              <a:avLst/>
            </a:prstGeom>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useBgFill="1">
          <p:nvSpPr>
            <p:cNvPr id="671772" name="Rectangle 28"/>
            <p:cNvSpPr>
              <a:spLocks noChangeArrowheads="1"/>
            </p:cNvSpPr>
            <p:nvPr/>
          </p:nvSpPr>
          <p:spPr bwMode="auto">
            <a:xfrm>
              <a:off x="5298" y="433"/>
              <a:ext cx="291" cy="794"/>
            </a:xfrm>
            <a:prstGeom prst="rect">
              <a:avLst/>
            </a:prstGeom>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useBgFill="1">
          <p:nvSpPr>
            <p:cNvPr id="671773" name="Rectangle 29"/>
            <p:cNvSpPr>
              <a:spLocks noChangeArrowheads="1"/>
            </p:cNvSpPr>
            <p:nvPr/>
          </p:nvSpPr>
          <p:spPr bwMode="auto">
            <a:xfrm>
              <a:off x="5383" y="522"/>
              <a:ext cx="292" cy="795"/>
            </a:xfrm>
            <a:prstGeom prst="rect">
              <a:avLst/>
            </a:prstGeom>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74" name="Line 30"/>
            <p:cNvSpPr>
              <a:spLocks noChangeShapeType="1"/>
            </p:cNvSpPr>
            <p:nvPr/>
          </p:nvSpPr>
          <p:spPr bwMode="auto">
            <a:xfrm flipV="1">
              <a:off x="4614" y="336"/>
              <a:ext cx="591" cy="453"/>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75" name="Line 31"/>
            <p:cNvSpPr>
              <a:spLocks noChangeShapeType="1"/>
            </p:cNvSpPr>
            <p:nvPr/>
          </p:nvSpPr>
          <p:spPr bwMode="auto">
            <a:xfrm flipV="1">
              <a:off x="4614" y="425"/>
              <a:ext cx="677" cy="453"/>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76" name="Line 32"/>
            <p:cNvSpPr>
              <a:spLocks noChangeShapeType="1"/>
            </p:cNvSpPr>
            <p:nvPr/>
          </p:nvSpPr>
          <p:spPr bwMode="auto">
            <a:xfrm flipV="1">
              <a:off x="4614" y="559"/>
              <a:ext cx="762" cy="498"/>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77" name="Line 33"/>
            <p:cNvSpPr>
              <a:spLocks noChangeShapeType="1"/>
            </p:cNvSpPr>
            <p:nvPr/>
          </p:nvSpPr>
          <p:spPr bwMode="auto">
            <a:xfrm flipV="1">
              <a:off x="4614" y="1450"/>
              <a:ext cx="506" cy="231"/>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78" name="Line 34"/>
            <p:cNvSpPr>
              <a:spLocks noChangeShapeType="1"/>
            </p:cNvSpPr>
            <p:nvPr/>
          </p:nvSpPr>
          <p:spPr bwMode="auto">
            <a:xfrm flipV="1">
              <a:off x="4614" y="1629"/>
              <a:ext cx="677" cy="141"/>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79" name="Line 35"/>
            <p:cNvSpPr>
              <a:spLocks noChangeShapeType="1"/>
            </p:cNvSpPr>
            <p:nvPr/>
          </p:nvSpPr>
          <p:spPr bwMode="auto">
            <a:xfrm flipV="1">
              <a:off x="4657" y="1673"/>
              <a:ext cx="719" cy="275"/>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useBgFill="1">
          <p:nvSpPr>
            <p:cNvPr id="671780" name="Rectangle 36"/>
            <p:cNvSpPr>
              <a:spLocks noChangeArrowheads="1"/>
            </p:cNvSpPr>
            <p:nvPr/>
          </p:nvSpPr>
          <p:spPr bwMode="auto">
            <a:xfrm>
              <a:off x="5212" y="2572"/>
              <a:ext cx="292" cy="795"/>
            </a:xfrm>
            <a:prstGeom prst="rect">
              <a:avLst/>
            </a:prstGeom>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useBgFill="1">
          <p:nvSpPr>
            <p:cNvPr id="671781" name="Rectangle 37"/>
            <p:cNvSpPr>
              <a:spLocks noChangeArrowheads="1"/>
            </p:cNvSpPr>
            <p:nvPr/>
          </p:nvSpPr>
          <p:spPr bwMode="auto">
            <a:xfrm>
              <a:off x="5298" y="2661"/>
              <a:ext cx="291" cy="795"/>
            </a:xfrm>
            <a:prstGeom prst="rect">
              <a:avLst/>
            </a:prstGeom>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82" name="Line 38"/>
            <p:cNvSpPr>
              <a:spLocks noChangeShapeType="1"/>
            </p:cNvSpPr>
            <p:nvPr/>
          </p:nvSpPr>
          <p:spPr bwMode="auto">
            <a:xfrm flipV="1">
              <a:off x="4614" y="2565"/>
              <a:ext cx="548" cy="230"/>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83" name="Line 39"/>
            <p:cNvSpPr>
              <a:spLocks noChangeShapeType="1"/>
            </p:cNvSpPr>
            <p:nvPr/>
          </p:nvSpPr>
          <p:spPr bwMode="auto">
            <a:xfrm flipV="1">
              <a:off x="4614" y="2698"/>
              <a:ext cx="634" cy="275"/>
            </a:xfrm>
            <a:prstGeom prst="line">
              <a:avLst/>
            </a:prstGeom>
            <a:noFill/>
            <a:ln w="12700">
              <a:solidFill>
                <a:schemeClr val="tx1"/>
              </a:solidFill>
              <a:round/>
              <a:headEnd/>
              <a:tailEnd type="triangle" w="med" len="me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71797" name="Rectangle 53"/>
            <p:cNvSpPr>
              <a:spLocks noChangeArrowheads="1"/>
            </p:cNvSpPr>
            <p:nvPr/>
          </p:nvSpPr>
          <p:spPr bwMode="auto">
            <a:xfrm>
              <a:off x="5426" y="767"/>
              <a:ext cx="304" cy="153"/>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90000"/>
                </a:lnSpc>
                <a:spcAft>
                  <a:spcPts val="0"/>
                </a:spcAft>
              </a:pPr>
              <a:r>
                <a:rPr lang="en-US" sz="1400" b="0">
                  <a:solidFill>
                    <a:prstClr val="black"/>
                  </a:solidFill>
                  <a:latin typeface="Arial" charset="0"/>
                  <a:ea typeface="+mn-ea"/>
                  <a:cs typeface="+mn-cs"/>
                </a:rPr>
                <a:t>4KB</a:t>
              </a:r>
            </a:p>
          </p:txBody>
        </p:sp>
        <p:sp>
          <p:nvSpPr>
            <p:cNvPr id="671801" name="Rectangle 57"/>
            <p:cNvSpPr>
              <a:spLocks noChangeArrowheads="1"/>
            </p:cNvSpPr>
            <p:nvPr/>
          </p:nvSpPr>
          <p:spPr bwMode="auto">
            <a:xfrm>
              <a:off x="3318" y="530"/>
              <a:ext cx="360" cy="274"/>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90000"/>
                </a:lnSpc>
                <a:spcAft>
                  <a:spcPts val="0"/>
                </a:spcAft>
              </a:pPr>
              <a:r>
                <a:rPr lang="en-US" sz="1400" b="0" dirty="0">
                  <a:solidFill>
                    <a:prstClr val="black"/>
                  </a:solidFill>
                  <a:latin typeface="Arial" charset="0"/>
                  <a:ea typeface="+mn-ea"/>
                  <a:cs typeface="+mn-cs"/>
                </a:rPr>
                <a:t>1K</a:t>
              </a:r>
            </a:p>
            <a:p>
              <a:pPr defTabSz="457200" eaLnBrk="1" fontAlgn="auto" hangingPunct="1">
                <a:lnSpc>
                  <a:spcPct val="90000"/>
                </a:lnSpc>
                <a:spcAft>
                  <a:spcPts val="0"/>
                </a:spcAft>
              </a:pPr>
              <a:r>
                <a:rPr lang="en-US" sz="1400" b="0" dirty="0">
                  <a:solidFill>
                    <a:prstClr val="black"/>
                  </a:solidFill>
                  <a:latin typeface="Arial" charset="0"/>
                  <a:ea typeface="+mn-ea"/>
                  <a:cs typeface="+mn-cs"/>
                </a:rPr>
                <a:t>PTEs</a:t>
              </a:r>
            </a:p>
          </p:txBody>
        </p:sp>
      </p:grpSp>
      <p:sp>
        <p:nvSpPr>
          <p:cNvPr id="671804" name="Rectangle 60"/>
          <p:cNvSpPr>
            <a:spLocks noGrp="1" noChangeArrowheads="1"/>
          </p:cNvSpPr>
          <p:nvPr>
            <p:ph type="body" idx="1"/>
          </p:nvPr>
        </p:nvSpPr>
        <p:spPr>
          <a:xfrm>
            <a:off x="1600200" y="3962401"/>
            <a:ext cx="6388100" cy="2666999"/>
          </a:xfrm>
        </p:spPr>
        <p:txBody>
          <a:bodyPr>
            <a:normAutofit fontScale="70000" lnSpcReduction="20000"/>
          </a:bodyPr>
          <a:lstStyle/>
          <a:p>
            <a:pPr>
              <a:lnSpc>
                <a:spcPct val="80000"/>
              </a:lnSpc>
              <a:spcBef>
                <a:spcPct val="20000"/>
              </a:spcBef>
            </a:pPr>
            <a:r>
              <a:rPr lang="en-US" dirty="0"/>
              <a:t>Alternative to </a:t>
            </a:r>
            <a:r>
              <a:rPr lang="en-US" dirty="0" err="1"/>
              <a:t>segmentation+paging</a:t>
            </a:r>
            <a:endParaRPr lang="en-US" dirty="0"/>
          </a:p>
          <a:p>
            <a:pPr>
              <a:lnSpc>
                <a:spcPct val="80000"/>
              </a:lnSpc>
            </a:pPr>
            <a:r>
              <a:rPr lang="en-US" dirty="0"/>
              <a:t>Often the top-most parts and bottom-most parts of virtual memory are used in running a process - the bottom for text and data segments while the bottom for stack, with free memory in between. The multilevel page table may keep a few of the smaller page tables to cover just the top and bottom parts of memory and create new ones only when strictly necessary (</a:t>
            </a:r>
            <a:r>
              <a:rPr lang="en-US" dirty="0" err="1"/>
              <a:t>segmentation+paging</a:t>
            </a:r>
            <a:r>
              <a:rPr lang="en-US" dirty="0"/>
              <a:t> is similar)</a:t>
            </a:r>
          </a:p>
          <a:p>
            <a:pPr>
              <a:lnSpc>
                <a:spcPct val="80000"/>
              </a:lnSpc>
            </a:pPr>
            <a:endParaRPr lang="en-US" dirty="0"/>
          </a:p>
        </p:txBody>
      </p:sp>
      <p:sp>
        <p:nvSpPr>
          <p:cNvPr id="61" name="Rectangle 57"/>
          <p:cNvSpPr>
            <a:spLocks noChangeArrowheads="1"/>
          </p:cNvSpPr>
          <p:nvPr/>
        </p:nvSpPr>
        <p:spPr bwMode="auto">
          <a:xfrm>
            <a:off x="8462798" y="1431482"/>
            <a:ext cx="571500" cy="434975"/>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90000"/>
              </a:lnSpc>
              <a:spcAft>
                <a:spcPts val="0"/>
              </a:spcAft>
            </a:pPr>
            <a:r>
              <a:rPr lang="en-US" sz="1400" b="0" dirty="0">
                <a:solidFill>
                  <a:prstClr val="black"/>
                </a:solidFill>
                <a:latin typeface="Arial" charset="0"/>
                <a:ea typeface="+mn-ea"/>
                <a:cs typeface="+mn-cs"/>
              </a:rPr>
              <a:t>1K</a:t>
            </a:r>
          </a:p>
          <a:p>
            <a:pPr defTabSz="457200" eaLnBrk="1" fontAlgn="auto" hangingPunct="1">
              <a:lnSpc>
                <a:spcPct val="90000"/>
              </a:lnSpc>
              <a:spcAft>
                <a:spcPts val="0"/>
              </a:spcAft>
            </a:pPr>
            <a:r>
              <a:rPr lang="en-US" sz="1400" b="0" dirty="0">
                <a:solidFill>
                  <a:prstClr val="black"/>
                </a:solidFill>
                <a:latin typeface="Arial" charset="0"/>
                <a:ea typeface="+mn-ea"/>
                <a:cs typeface="+mn-cs"/>
              </a:rPr>
              <a:t>PTEs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Two-level Page Tables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a:xfrm>
            <a:off x="8066690" y="6492876"/>
            <a:ext cx="2133600" cy="365125"/>
          </a:xfr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39</a:t>
            </a:fld>
            <a:endParaRPr lang="en-US" b="0" dirty="0">
              <a:solidFill>
                <a:prstClr val="black">
                  <a:tint val="75000"/>
                </a:prstClr>
              </a:solidFill>
              <a:latin typeface="Calibri"/>
              <a:ea typeface="+mn-ea"/>
              <a:cs typeface="+mn-cs"/>
            </a:endParaRPr>
          </a:p>
        </p:txBody>
      </p:sp>
      <p:sp>
        <p:nvSpPr>
          <p:cNvPr id="111" name="Rectangle 64"/>
          <p:cNvSpPr>
            <a:spLocks noChangeArrowheads="1"/>
          </p:cNvSpPr>
          <p:nvPr/>
        </p:nvSpPr>
        <p:spPr bwMode="auto">
          <a:xfrm>
            <a:off x="2590800" y="3429000"/>
            <a:ext cx="838200" cy="381000"/>
          </a:xfrm>
          <a:prstGeom prst="rect">
            <a:avLst/>
          </a:prstGeom>
          <a:solidFill>
            <a:schemeClr val="accent2">
              <a:alpha val="20000"/>
            </a:schemeClr>
          </a:solidFill>
          <a:ln w="9525">
            <a:solidFill>
              <a:schemeClr val="tx1"/>
            </a:solidFill>
            <a:miter lim="800000"/>
            <a:headEnd/>
            <a:tailEnd/>
          </a:ln>
          <a:effectLst/>
        </p:spPr>
        <p:txBody>
          <a:bodyPr wrap="none" anchor="ctr"/>
          <a:lstStyle/>
          <a:p>
            <a:pPr algn="ctr" defTabSz="457200" eaLnBrk="1" fontAlgn="auto" hangingPunct="1">
              <a:spcBef>
                <a:spcPts val="0"/>
              </a:spcBef>
              <a:spcAft>
                <a:spcPts val="0"/>
              </a:spcAft>
            </a:pPr>
            <a:endParaRPr lang="en-US" sz="1400" b="0">
              <a:solidFill>
                <a:prstClr val="black"/>
              </a:solidFill>
              <a:latin typeface="Calibri"/>
              <a:ea typeface="+mn-ea"/>
              <a:cs typeface="+mn-cs"/>
            </a:endParaRPr>
          </a:p>
        </p:txBody>
      </p:sp>
      <p:sp>
        <p:nvSpPr>
          <p:cNvPr id="112" name="Line 65"/>
          <p:cNvSpPr>
            <a:spLocks noChangeShapeType="1"/>
          </p:cNvSpPr>
          <p:nvPr/>
        </p:nvSpPr>
        <p:spPr bwMode="auto">
          <a:xfrm>
            <a:off x="2743200" y="34290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3" name="Line 66"/>
          <p:cNvSpPr>
            <a:spLocks noChangeShapeType="1"/>
          </p:cNvSpPr>
          <p:nvPr/>
        </p:nvSpPr>
        <p:spPr bwMode="auto">
          <a:xfrm>
            <a:off x="2895600" y="34290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4" name="Line 67"/>
          <p:cNvSpPr>
            <a:spLocks noChangeShapeType="1"/>
          </p:cNvSpPr>
          <p:nvPr/>
        </p:nvSpPr>
        <p:spPr bwMode="auto">
          <a:xfrm>
            <a:off x="3048000" y="34290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5" name="Line 68"/>
          <p:cNvSpPr>
            <a:spLocks noChangeShapeType="1"/>
          </p:cNvSpPr>
          <p:nvPr/>
        </p:nvSpPr>
        <p:spPr bwMode="auto">
          <a:xfrm>
            <a:off x="3200400" y="34290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6" name="Line 69"/>
          <p:cNvSpPr>
            <a:spLocks noChangeShapeType="1"/>
          </p:cNvSpPr>
          <p:nvPr/>
        </p:nvSpPr>
        <p:spPr bwMode="auto">
          <a:xfrm>
            <a:off x="3352800" y="34290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7" name="Rectangle 74"/>
          <p:cNvSpPr>
            <a:spLocks noChangeArrowheads="1"/>
          </p:cNvSpPr>
          <p:nvPr/>
        </p:nvSpPr>
        <p:spPr bwMode="auto">
          <a:xfrm>
            <a:off x="2590800" y="4572000"/>
            <a:ext cx="4800600" cy="381000"/>
          </a:xfrm>
          <a:prstGeom prst="rect">
            <a:avLst/>
          </a:prstGeom>
          <a:solidFill>
            <a:schemeClr val="accent2">
              <a:alpha val="20000"/>
            </a:schemeClr>
          </a:solidFill>
          <a:ln w="9525">
            <a:solidFill>
              <a:schemeClr val="tx1"/>
            </a:solidFill>
            <a:miter lim="800000"/>
            <a:headEnd/>
            <a:tailEnd/>
          </a:ln>
          <a:effectLst/>
        </p:spPr>
        <p:txBody>
          <a:bodyPr wrap="none" anchor="ctr"/>
          <a:lstStyle/>
          <a:p>
            <a:pPr algn="ctr" defTabSz="457200" eaLnBrk="1" fontAlgn="auto" hangingPunct="1">
              <a:spcBef>
                <a:spcPts val="0"/>
              </a:spcBef>
              <a:spcAft>
                <a:spcPts val="0"/>
              </a:spcAft>
            </a:pPr>
            <a:endParaRPr lang="en-US" sz="1400" b="0">
              <a:solidFill>
                <a:prstClr val="black"/>
              </a:solidFill>
              <a:latin typeface="Calibri"/>
              <a:ea typeface="+mn-ea"/>
              <a:cs typeface="+mn-cs"/>
            </a:endParaRPr>
          </a:p>
        </p:txBody>
      </p:sp>
      <p:sp>
        <p:nvSpPr>
          <p:cNvPr id="118" name="Line 75"/>
          <p:cNvSpPr>
            <a:spLocks noChangeShapeType="1"/>
          </p:cNvSpPr>
          <p:nvPr/>
        </p:nvSpPr>
        <p:spPr bwMode="auto">
          <a:xfrm>
            <a:off x="27432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9" name="Line 76"/>
          <p:cNvSpPr>
            <a:spLocks noChangeShapeType="1"/>
          </p:cNvSpPr>
          <p:nvPr/>
        </p:nvSpPr>
        <p:spPr bwMode="auto">
          <a:xfrm>
            <a:off x="28956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0" name="Line 77"/>
          <p:cNvSpPr>
            <a:spLocks noChangeShapeType="1"/>
          </p:cNvSpPr>
          <p:nvPr/>
        </p:nvSpPr>
        <p:spPr bwMode="auto">
          <a:xfrm>
            <a:off x="30480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1" name="Line 78"/>
          <p:cNvSpPr>
            <a:spLocks noChangeShapeType="1"/>
          </p:cNvSpPr>
          <p:nvPr/>
        </p:nvSpPr>
        <p:spPr bwMode="auto">
          <a:xfrm>
            <a:off x="32004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2" name="Line 79"/>
          <p:cNvSpPr>
            <a:spLocks noChangeShapeType="1"/>
          </p:cNvSpPr>
          <p:nvPr/>
        </p:nvSpPr>
        <p:spPr bwMode="auto">
          <a:xfrm>
            <a:off x="33528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3" name="Line 80"/>
          <p:cNvSpPr>
            <a:spLocks noChangeShapeType="1"/>
          </p:cNvSpPr>
          <p:nvPr/>
        </p:nvSpPr>
        <p:spPr bwMode="auto">
          <a:xfrm>
            <a:off x="35052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4" name="Line 81"/>
          <p:cNvSpPr>
            <a:spLocks noChangeShapeType="1"/>
          </p:cNvSpPr>
          <p:nvPr/>
        </p:nvSpPr>
        <p:spPr bwMode="auto">
          <a:xfrm>
            <a:off x="36576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5" name="Line 82"/>
          <p:cNvSpPr>
            <a:spLocks noChangeShapeType="1"/>
          </p:cNvSpPr>
          <p:nvPr/>
        </p:nvSpPr>
        <p:spPr bwMode="auto">
          <a:xfrm>
            <a:off x="38100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6" name="Line 83"/>
          <p:cNvSpPr>
            <a:spLocks noChangeShapeType="1"/>
          </p:cNvSpPr>
          <p:nvPr/>
        </p:nvSpPr>
        <p:spPr bwMode="auto">
          <a:xfrm>
            <a:off x="39624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7" name="Line 84"/>
          <p:cNvSpPr>
            <a:spLocks noChangeShapeType="1"/>
          </p:cNvSpPr>
          <p:nvPr/>
        </p:nvSpPr>
        <p:spPr bwMode="auto">
          <a:xfrm>
            <a:off x="41148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8" name="Line 85"/>
          <p:cNvSpPr>
            <a:spLocks noChangeShapeType="1"/>
          </p:cNvSpPr>
          <p:nvPr/>
        </p:nvSpPr>
        <p:spPr bwMode="auto">
          <a:xfrm>
            <a:off x="42672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9" name="Line 86"/>
          <p:cNvSpPr>
            <a:spLocks noChangeShapeType="1"/>
          </p:cNvSpPr>
          <p:nvPr/>
        </p:nvSpPr>
        <p:spPr bwMode="auto">
          <a:xfrm>
            <a:off x="44196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30" name="Line 87"/>
          <p:cNvSpPr>
            <a:spLocks noChangeShapeType="1"/>
          </p:cNvSpPr>
          <p:nvPr/>
        </p:nvSpPr>
        <p:spPr bwMode="auto">
          <a:xfrm>
            <a:off x="45720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31" name="Line 88"/>
          <p:cNvSpPr>
            <a:spLocks noChangeShapeType="1"/>
          </p:cNvSpPr>
          <p:nvPr/>
        </p:nvSpPr>
        <p:spPr bwMode="auto">
          <a:xfrm>
            <a:off x="47244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32" name="Line 89"/>
          <p:cNvSpPr>
            <a:spLocks noChangeShapeType="1"/>
          </p:cNvSpPr>
          <p:nvPr/>
        </p:nvSpPr>
        <p:spPr bwMode="auto">
          <a:xfrm>
            <a:off x="48768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33" name="Line 90"/>
          <p:cNvSpPr>
            <a:spLocks noChangeShapeType="1"/>
          </p:cNvSpPr>
          <p:nvPr/>
        </p:nvSpPr>
        <p:spPr bwMode="auto">
          <a:xfrm>
            <a:off x="50292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34" name="Line 91"/>
          <p:cNvSpPr>
            <a:spLocks noChangeShapeType="1"/>
          </p:cNvSpPr>
          <p:nvPr/>
        </p:nvSpPr>
        <p:spPr bwMode="auto">
          <a:xfrm>
            <a:off x="60150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35" name="Line 92"/>
          <p:cNvSpPr>
            <a:spLocks noChangeShapeType="1"/>
          </p:cNvSpPr>
          <p:nvPr/>
        </p:nvSpPr>
        <p:spPr bwMode="auto">
          <a:xfrm>
            <a:off x="61674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36" name="Line 93"/>
          <p:cNvSpPr>
            <a:spLocks noChangeShapeType="1"/>
          </p:cNvSpPr>
          <p:nvPr/>
        </p:nvSpPr>
        <p:spPr bwMode="auto">
          <a:xfrm>
            <a:off x="63198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37" name="Line 94"/>
          <p:cNvSpPr>
            <a:spLocks noChangeShapeType="1"/>
          </p:cNvSpPr>
          <p:nvPr/>
        </p:nvSpPr>
        <p:spPr bwMode="auto">
          <a:xfrm>
            <a:off x="64722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38" name="Line 95"/>
          <p:cNvSpPr>
            <a:spLocks noChangeShapeType="1"/>
          </p:cNvSpPr>
          <p:nvPr/>
        </p:nvSpPr>
        <p:spPr bwMode="auto">
          <a:xfrm>
            <a:off x="66246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39" name="Line 96"/>
          <p:cNvSpPr>
            <a:spLocks noChangeShapeType="1"/>
          </p:cNvSpPr>
          <p:nvPr/>
        </p:nvSpPr>
        <p:spPr bwMode="auto">
          <a:xfrm>
            <a:off x="67770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40" name="Line 97"/>
          <p:cNvSpPr>
            <a:spLocks noChangeShapeType="1"/>
          </p:cNvSpPr>
          <p:nvPr/>
        </p:nvSpPr>
        <p:spPr bwMode="auto">
          <a:xfrm>
            <a:off x="69294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41" name="Line 98"/>
          <p:cNvSpPr>
            <a:spLocks noChangeShapeType="1"/>
          </p:cNvSpPr>
          <p:nvPr/>
        </p:nvSpPr>
        <p:spPr bwMode="auto">
          <a:xfrm>
            <a:off x="70818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42" name="Line 99"/>
          <p:cNvSpPr>
            <a:spLocks noChangeShapeType="1"/>
          </p:cNvSpPr>
          <p:nvPr/>
        </p:nvSpPr>
        <p:spPr bwMode="auto">
          <a:xfrm>
            <a:off x="72342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43" name="Text Box 100"/>
          <p:cNvSpPr txBox="1">
            <a:spLocks noChangeArrowheads="1"/>
          </p:cNvSpPr>
          <p:nvPr/>
        </p:nvSpPr>
        <p:spPr bwMode="auto">
          <a:xfrm>
            <a:off x="5318125" y="4529138"/>
            <a:ext cx="360996" cy="400110"/>
          </a:xfrm>
          <a:prstGeom prst="rect">
            <a:avLst/>
          </a:prstGeom>
          <a:noFill/>
          <a:ln w="9525">
            <a:noFill/>
            <a:miter lim="800000"/>
            <a:headEnd/>
            <a:tailEnd/>
          </a:ln>
          <a:effectLst/>
        </p:spPr>
        <p:txBody>
          <a:bodyPr wrap="none">
            <a:spAutoFit/>
          </a:bodyPr>
          <a:lstStyle/>
          <a:p>
            <a:pPr defTabSz="457200" eaLnBrk="1" fontAlgn="auto" hangingPunct="1">
              <a:spcBef>
                <a:spcPts val="0"/>
              </a:spcBef>
              <a:spcAft>
                <a:spcPts val="0"/>
              </a:spcAft>
            </a:pPr>
            <a:r>
              <a:rPr lang="en-US" sz="2000" b="0">
                <a:solidFill>
                  <a:prstClr val="black"/>
                </a:solidFill>
                <a:latin typeface="Calibri"/>
                <a:ea typeface="+mn-ea"/>
                <a:cs typeface="+mn-cs"/>
              </a:rPr>
              <a:t>…</a:t>
            </a:r>
          </a:p>
        </p:txBody>
      </p:sp>
      <p:sp>
        <p:nvSpPr>
          <p:cNvPr id="144" name="Rectangle 101"/>
          <p:cNvSpPr>
            <a:spLocks noChangeArrowheads="1"/>
          </p:cNvSpPr>
          <p:nvPr/>
        </p:nvSpPr>
        <p:spPr bwMode="auto">
          <a:xfrm>
            <a:off x="2590800" y="5834063"/>
            <a:ext cx="8001000" cy="381000"/>
          </a:xfrm>
          <a:prstGeom prst="rect">
            <a:avLst/>
          </a:prstGeom>
          <a:solidFill>
            <a:schemeClr val="accent2">
              <a:alpha val="20000"/>
            </a:schemeClr>
          </a:solidFill>
          <a:ln w="9525">
            <a:solidFill>
              <a:schemeClr val="tx1"/>
            </a:solidFill>
            <a:miter lim="800000"/>
            <a:headEnd/>
            <a:tailEnd/>
          </a:ln>
          <a:effectLst/>
        </p:spPr>
        <p:txBody>
          <a:bodyPr wrap="none" anchor="ctr"/>
          <a:lstStyle/>
          <a:p>
            <a:pPr algn="ctr" defTabSz="457200" eaLnBrk="1" fontAlgn="auto" hangingPunct="1">
              <a:spcBef>
                <a:spcPts val="0"/>
              </a:spcBef>
              <a:spcAft>
                <a:spcPts val="0"/>
              </a:spcAft>
            </a:pPr>
            <a:endParaRPr lang="en-US" sz="1400" b="0">
              <a:solidFill>
                <a:prstClr val="black"/>
              </a:solidFill>
              <a:latin typeface="Calibri"/>
              <a:ea typeface="+mn-ea"/>
              <a:cs typeface="+mn-cs"/>
            </a:endParaRPr>
          </a:p>
        </p:txBody>
      </p:sp>
      <p:sp>
        <p:nvSpPr>
          <p:cNvPr id="145" name="Line 104"/>
          <p:cNvSpPr>
            <a:spLocks noChangeShapeType="1"/>
          </p:cNvSpPr>
          <p:nvPr/>
        </p:nvSpPr>
        <p:spPr bwMode="auto">
          <a:xfrm>
            <a:off x="3048001" y="5834063"/>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46" name="Line 107"/>
          <p:cNvSpPr>
            <a:spLocks noChangeShapeType="1"/>
          </p:cNvSpPr>
          <p:nvPr/>
        </p:nvSpPr>
        <p:spPr bwMode="auto">
          <a:xfrm>
            <a:off x="3505201" y="5834063"/>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47" name="Line 110"/>
          <p:cNvSpPr>
            <a:spLocks noChangeShapeType="1"/>
          </p:cNvSpPr>
          <p:nvPr/>
        </p:nvSpPr>
        <p:spPr bwMode="auto">
          <a:xfrm>
            <a:off x="3962401" y="5834063"/>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48" name="Line 113"/>
          <p:cNvSpPr>
            <a:spLocks noChangeShapeType="1"/>
          </p:cNvSpPr>
          <p:nvPr/>
        </p:nvSpPr>
        <p:spPr bwMode="auto">
          <a:xfrm>
            <a:off x="4419601" y="5834063"/>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49" name="Line 116"/>
          <p:cNvSpPr>
            <a:spLocks noChangeShapeType="1"/>
          </p:cNvSpPr>
          <p:nvPr/>
        </p:nvSpPr>
        <p:spPr bwMode="auto">
          <a:xfrm>
            <a:off x="4876801" y="5834063"/>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0" name="Line 118"/>
          <p:cNvSpPr>
            <a:spLocks noChangeShapeType="1"/>
          </p:cNvSpPr>
          <p:nvPr/>
        </p:nvSpPr>
        <p:spPr bwMode="auto">
          <a:xfrm>
            <a:off x="6015038" y="5834063"/>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1" name="Line 121"/>
          <p:cNvSpPr>
            <a:spLocks noChangeShapeType="1"/>
          </p:cNvSpPr>
          <p:nvPr/>
        </p:nvSpPr>
        <p:spPr bwMode="auto">
          <a:xfrm>
            <a:off x="6472238" y="5834063"/>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2" name="Line 124"/>
          <p:cNvSpPr>
            <a:spLocks noChangeShapeType="1"/>
          </p:cNvSpPr>
          <p:nvPr/>
        </p:nvSpPr>
        <p:spPr bwMode="auto">
          <a:xfrm>
            <a:off x="6929438" y="5834063"/>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3" name="Text Box 127"/>
          <p:cNvSpPr txBox="1">
            <a:spLocks noChangeArrowheads="1"/>
          </p:cNvSpPr>
          <p:nvPr/>
        </p:nvSpPr>
        <p:spPr bwMode="auto">
          <a:xfrm>
            <a:off x="5318125" y="5791200"/>
            <a:ext cx="360996" cy="400110"/>
          </a:xfrm>
          <a:prstGeom prst="rect">
            <a:avLst/>
          </a:prstGeom>
          <a:noFill/>
          <a:ln w="9525">
            <a:noFill/>
            <a:miter lim="800000"/>
            <a:headEnd/>
            <a:tailEnd/>
          </a:ln>
          <a:effectLst/>
        </p:spPr>
        <p:txBody>
          <a:bodyPr wrap="none">
            <a:spAutoFit/>
          </a:bodyPr>
          <a:lstStyle/>
          <a:p>
            <a:pPr defTabSz="457200" eaLnBrk="1" fontAlgn="auto" hangingPunct="1">
              <a:spcBef>
                <a:spcPts val="0"/>
              </a:spcBef>
              <a:spcAft>
                <a:spcPts val="0"/>
              </a:spcAft>
            </a:pPr>
            <a:r>
              <a:rPr lang="en-US" sz="2000" b="0">
                <a:solidFill>
                  <a:prstClr val="black"/>
                </a:solidFill>
                <a:latin typeface="Calibri"/>
                <a:ea typeface="+mn-ea"/>
                <a:cs typeface="+mn-cs"/>
              </a:rPr>
              <a:t>…</a:t>
            </a:r>
          </a:p>
        </p:txBody>
      </p:sp>
      <p:sp>
        <p:nvSpPr>
          <p:cNvPr id="154" name="Line 129"/>
          <p:cNvSpPr>
            <a:spLocks noChangeShapeType="1"/>
          </p:cNvSpPr>
          <p:nvPr/>
        </p:nvSpPr>
        <p:spPr bwMode="auto">
          <a:xfrm>
            <a:off x="7386638" y="58293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5" name="Line 132"/>
          <p:cNvSpPr>
            <a:spLocks noChangeShapeType="1"/>
          </p:cNvSpPr>
          <p:nvPr/>
        </p:nvSpPr>
        <p:spPr bwMode="auto">
          <a:xfrm>
            <a:off x="7843838" y="58293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6" name="Line 135"/>
          <p:cNvSpPr>
            <a:spLocks noChangeShapeType="1"/>
          </p:cNvSpPr>
          <p:nvPr/>
        </p:nvSpPr>
        <p:spPr bwMode="auto">
          <a:xfrm>
            <a:off x="8301038" y="58293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7" name="Line 138"/>
          <p:cNvSpPr>
            <a:spLocks noChangeShapeType="1"/>
          </p:cNvSpPr>
          <p:nvPr/>
        </p:nvSpPr>
        <p:spPr bwMode="auto">
          <a:xfrm>
            <a:off x="8758238" y="58293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8" name="Line 141"/>
          <p:cNvSpPr>
            <a:spLocks noChangeShapeType="1"/>
          </p:cNvSpPr>
          <p:nvPr/>
        </p:nvSpPr>
        <p:spPr bwMode="auto">
          <a:xfrm>
            <a:off x="9215438" y="58293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59" name="Line 144"/>
          <p:cNvSpPr>
            <a:spLocks noChangeShapeType="1"/>
          </p:cNvSpPr>
          <p:nvPr/>
        </p:nvSpPr>
        <p:spPr bwMode="auto">
          <a:xfrm>
            <a:off x="9672638" y="58293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60" name="Line 147"/>
          <p:cNvSpPr>
            <a:spLocks noChangeShapeType="1"/>
          </p:cNvSpPr>
          <p:nvPr/>
        </p:nvSpPr>
        <p:spPr bwMode="auto">
          <a:xfrm>
            <a:off x="10129838" y="58293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61" name="Line 152"/>
          <p:cNvSpPr>
            <a:spLocks noChangeShapeType="1"/>
          </p:cNvSpPr>
          <p:nvPr/>
        </p:nvSpPr>
        <p:spPr bwMode="auto">
          <a:xfrm>
            <a:off x="2667000" y="3810000"/>
            <a:ext cx="0" cy="7620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62" name="Line 153"/>
          <p:cNvSpPr>
            <a:spLocks noChangeShapeType="1"/>
          </p:cNvSpPr>
          <p:nvPr/>
        </p:nvSpPr>
        <p:spPr bwMode="auto">
          <a:xfrm>
            <a:off x="2819400" y="3810000"/>
            <a:ext cx="304800" cy="7620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63" name="Line 154"/>
          <p:cNvSpPr>
            <a:spLocks noChangeShapeType="1"/>
          </p:cNvSpPr>
          <p:nvPr/>
        </p:nvSpPr>
        <p:spPr bwMode="auto">
          <a:xfrm>
            <a:off x="2971800" y="3810000"/>
            <a:ext cx="609600" cy="7620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64" name="Line 155"/>
          <p:cNvSpPr>
            <a:spLocks noChangeShapeType="1"/>
          </p:cNvSpPr>
          <p:nvPr/>
        </p:nvSpPr>
        <p:spPr bwMode="auto">
          <a:xfrm>
            <a:off x="3124200" y="3810000"/>
            <a:ext cx="914400" cy="7620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65" name="Line 156"/>
          <p:cNvSpPr>
            <a:spLocks noChangeShapeType="1"/>
          </p:cNvSpPr>
          <p:nvPr/>
        </p:nvSpPr>
        <p:spPr bwMode="auto">
          <a:xfrm>
            <a:off x="3429000" y="3810000"/>
            <a:ext cx="3581400" cy="7620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66" name="Line 157"/>
          <p:cNvSpPr>
            <a:spLocks noChangeShapeType="1"/>
          </p:cNvSpPr>
          <p:nvPr/>
        </p:nvSpPr>
        <p:spPr bwMode="auto">
          <a:xfrm>
            <a:off x="3352800" y="3810000"/>
            <a:ext cx="3200400" cy="7620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67" name="Line 159"/>
          <p:cNvSpPr>
            <a:spLocks noChangeShapeType="1"/>
          </p:cNvSpPr>
          <p:nvPr/>
        </p:nvSpPr>
        <p:spPr bwMode="auto">
          <a:xfrm>
            <a:off x="2819400" y="34290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68" name="Line 160"/>
          <p:cNvSpPr>
            <a:spLocks noChangeShapeType="1"/>
          </p:cNvSpPr>
          <p:nvPr/>
        </p:nvSpPr>
        <p:spPr bwMode="auto">
          <a:xfrm>
            <a:off x="2971800" y="34290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69" name="Line 161"/>
          <p:cNvSpPr>
            <a:spLocks noChangeShapeType="1"/>
          </p:cNvSpPr>
          <p:nvPr/>
        </p:nvSpPr>
        <p:spPr bwMode="auto">
          <a:xfrm>
            <a:off x="3124200" y="34290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0" name="Line 162"/>
          <p:cNvSpPr>
            <a:spLocks noChangeShapeType="1"/>
          </p:cNvSpPr>
          <p:nvPr/>
        </p:nvSpPr>
        <p:spPr bwMode="auto">
          <a:xfrm>
            <a:off x="3276600" y="34290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1" name="Line 163"/>
          <p:cNvSpPr>
            <a:spLocks noChangeShapeType="1"/>
          </p:cNvSpPr>
          <p:nvPr/>
        </p:nvSpPr>
        <p:spPr bwMode="auto">
          <a:xfrm>
            <a:off x="2667000" y="34290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2" name="Line 165"/>
          <p:cNvSpPr>
            <a:spLocks noChangeShapeType="1"/>
          </p:cNvSpPr>
          <p:nvPr/>
        </p:nvSpPr>
        <p:spPr bwMode="auto">
          <a:xfrm>
            <a:off x="26670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3" name="Line 166"/>
          <p:cNvSpPr>
            <a:spLocks noChangeShapeType="1"/>
          </p:cNvSpPr>
          <p:nvPr/>
        </p:nvSpPr>
        <p:spPr bwMode="auto">
          <a:xfrm>
            <a:off x="28194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4" name="Line 167"/>
          <p:cNvSpPr>
            <a:spLocks noChangeShapeType="1"/>
          </p:cNvSpPr>
          <p:nvPr/>
        </p:nvSpPr>
        <p:spPr bwMode="auto">
          <a:xfrm>
            <a:off x="29718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5" name="Line 168"/>
          <p:cNvSpPr>
            <a:spLocks noChangeShapeType="1"/>
          </p:cNvSpPr>
          <p:nvPr/>
        </p:nvSpPr>
        <p:spPr bwMode="auto">
          <a:xfrm>
            <a:off x="31242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6" name="Line 169"/>
          <p:cNvSpPr>
            <a:spLocks noChangeShapeType="1"/>
          </p:cNvSpPr>
          <p:nvPr/>
        </p:nvSpPr>
        <p:spPr bwMode="auto">
          <a:xfrm>
            <a:off x="32766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7" name="Line 170"/>
          <p:cNvSpPr>
            <a:spLocks noChangeShapeType="1"/>
          </p:cNvSpPr>
          <p:nvPr/>
        </p:nvSpPr>
        <p:spPr bwMode="auto">
          <a:xfrm>
            <a:off x="34290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8" name="Line 171"/>
          <p:cNvSpPr>
            <a:spLocks noChangeShapeType="1"/>
          </p:cNvSpPr>
          <p:nvPr/>
        </p:nvSpPr>
        <p:spPr bwMode="auto">
          <a:xfrm>
            <a:off x="35814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9" name="Line 172"/>
          <p:cNvSpPr>
            <a:spLocks noChangeShapeType="1"/>
          </p:cNvSpPr>
          <p:nvPr/>
        </p:nvSpPr>
        <p:spPr bwMode="auto">
          <a:xfrm>
            <a:off x="37338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0" name="Line 173"/>
          <p:cNvSpPr>
            <a:spLocks noChangeShapeType="1"/>
          </p:cNvSpPr>
          <p:nvPr/>
        </p:nvSpPr>
        <p:spPr bwMode="auto">
          <a:xfrm>
            <a:off x="38862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1" name="Line 174"/>
          <p:cNvSpPr>
            <a:spLocks noChangeShapeType="1"/>
          </p:cNvSpPr>
          <p:nvPr/>
        </p:nvSpPr>
        <p:spPr bwMode="auto">
          <a:xfrm>
            <a:off x="40386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2" name="Line 175"/>
          <p:cNvSpPr>
            <a:spLocks noChangeShapeType="1"/>
          </p:cNvSpPr>
          <p:nvPr/>
        </p:nvSpPr>
        <p:spPr bwMode="auto">
          <a:xfrm>
            <a:off x="41910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3" name="Line 176"/>
          <p:cNvSpPr>
            <a:spLocks noChangeShapeType="1"/>
          </p:cNvSpPr>
          <p:nvPr/>
        </p:nvSpPr>
        <p:spPr bwMode="auto">
          <a:xfrm>
            <a:off x="43434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4" name="Line 177"/>
          <p:cNvSpPr>
            <a:spLocks noChangeShapeType="1"/>
          </p:cNvSpPr>
          <p:nvPr/>
        </p:nvSpPr>
        <p:spPr bwMode="auto">
          <a:xfrm>
            <a:off x="44958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5" name="Line 178"/>
          <p:cNvSpPr>
            <a:spLocks noChangeShapeType="1"/>
          </p:cNvSpPr>
          <p:nvPr/>
        </p:nvSpPr>
        <p:spPr bwMode="auto">
          <a:xfrm>
            <a:off x="46482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6" name="Line 179"/>
          <p:cNvSpPr>
            <a:spLocks noChangeShapeType="1"/>
          </p:cNvSpPr>
          <p:nvPr/>
        </p:nvSpPr>
        <p:spPr bwMode="auto">
          <a:xfrm>
            <a:off x="48006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7" name="Line 180"/>
          <p:cNvSpPr>
            <a:spLocks noChangeShapeType="1"/>
          </p:cNvSpPr>
          <p:nvPr/>
        </p:nvSpPr>
        <p:spPr bwMode="auto">
          <a:xfrm>
            <a:off x="4953001" y="4572000"/>
            <a:ext cx="4763"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8" name="Line 181"/>
          <p:cNvSpPr>
            <a:spLocks noChangeShapeType="1"/>
          </p:cNvSpPr>
          <p:nvPr/>
        </p:nvSpPr>
        <p:spPr bwMode="auto">
          <a:xfrm>
            <a:off x="60912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9" name="Line 182"/>
          <p:cNvSpPr>
            <a:spLocks noChangeShapeType="1"/>
          </p:cNvSpPr>
          <p:nvPr/>
        </p:nvSpPr>
        <p:spPr bwMode="auto">
          <a:xfrm>
            <a:off x="62436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0" name="Line 183"/>
          <p:cNvSpPr>
            <a:spLocks noChangeShapeType="1"/>
          </p:cNvSpPr>
          <p:nvPr/>
        </p:nvSpPr>
        <p:spPr bwMode="auto">
          <a:xfrm>
            <a:off x="63960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1" name="Line 184"/>
          <p:cNvSpPr>
            <a:spLocks noChangeShapeType="1"/>
          </p:cNvSpPr>
          <p:nvPr/>
        </p:nvSpPr>
        <p:spPr bwMode="auto">
          <a:xfrm>
            <a:off x="65484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2" name="Line 185"/>
          <p:cNvSpPr>
            <a:spLocks noChangeShapeType="1"/>
          </p:cNvSpPr>
          <p:nvPr/>
        </p:nvSpPr>
        <p:spPr bwMode="auto">
          <a:xfrm>
            <a:off x="67008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3" name="Line 186"/>
          <p:cNvSpPr>
            <a:spLocks noChangeShapeType="1"/>
          </p:cNvSpPr>
          <p:nvPr/>
        </p:nvSpPr>
        <p:spPr bwMode="auto">
          <a:xfrm>
            <a:off x="68532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4" name="Line 187"/>
          <p:cNvSpPr>
            <a:spLocks noChangeShapeType="1"/>
          </p:cNvSpPr>
          <p:nvPr/>
        </p:nvSpPr>
        <p:spPr bwMode="auto">
          <a:xfrm>
            <a:off x="70056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5" name="Line 188"/>
          <p:cNvSpPr>
            <a:spLocks noChangeShapeType="1"/>
          </p:cNvSpPr>
          <p:nvPr/>
        </p:nvSpPr>
        <p:spPr bwMode="auto">
          <a:xfrm>
            <a:off x="71580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6" name="Line 189"/>
          <p:cNvSpPr>
            <a:spLocks noChangeShapeType="1"/>
          </p:cNvSpPr>
          <p:nvPr/>
        </p:nvSpPr>
        <p:spPr bwMode="auto">
          <a:xfrm>
            <a:off x="7310438" y="4572000"/>
            <a:ext cx="4762"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7" name="Line 190"/>
          <p:cNvSpPr>
            <a:spLocks noChangeShapeType="1"/>
          </p:cNvSpPr>
          <p:nvPr/>
        </p:nvSpPr>
        <p:spPr bwMode="auto">
          <a:xfrm>
            <a:off x="2667000" y="4953000"/>
            <a:ext cx="0" cy="8382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8" name="Line 191"/>
          <p:cNvSpPr>
            <a:spLocks noChangeShapeType="1"/>
          </p:cNvSpPr>
          <p:nvPr/>
        </p:nvSpPr>
        <p:spPr bwMode="auto">
          <a:xfrm>
            <a:off x="2743200" y="4953000"/>
            <a:ext cx="304800" cy="8382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9" name="Line 192"/>
          <p:cNvSpPr>
            <a:spLocks noChangeShapeType="1"/>
          </p:cNvSpPr>
          <p:nvPr/>
        </p:nvSpPr>
        <p:spPr bwMode="auto">
          <a:xfrm>
            <a:off x="2819400" y="4953000"/>
            <a:ext cx="685800" cy="8382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00" name="Line 193"/>
          <p:cNvSpPr>
            <a:spLocks noChangeShapeType="1"/>
          </p:cNvSpPr>
          <p:nvPr/>
        </p:nvSpPr>
        <p:spPr bwMode="auto">
          <a:xfrm>
            <a:off x="2895600" y="4953000"/>
            <a:ext cx="990600" cy="8382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01" name="Line 194"/>
          <p:cNvSpPr>
            <a:spLocks noChangeShapeType="1"/>
          </p:cNvSpPr>
          <p:nvPr/>
        </p:nvSpPr>
        <p:spPr bwMode="auto">
          <a:xfrm>
            <a:off x="2971800" y="4953000"/>
            <a:ext cx="1371600" cy="8382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02" name="Line 195"/>
          <p:cNvSpPr>
            <a:spLocks noChangeShapeType="1"/>
          </p:cNvSpPr>
          <p:nvPr/>
        </p:nvSpPr>
        <p:spPr bwMode="auto">
          <a:xfrm>
            <a:off x="3048000" y="4953000"/>
            <a:ext cx="1828800" cy="8382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03" name="Line 196"/>
          <p:cNvSpPr>
            <a:spLocks noChangeShapeType="1"/>
          </p:cNvSpPr>
          <p:nvPr/>
        </p:nvSpPr>
        <p:spPr bwMode="auto">
          <a:xfrm>
            <a:off x="7391400" y="4953000"/>
            <a:ext cx="2667000" cy="8382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04" name="Line 197"/>
          <p:cNvSpPr>
            <a:spLocks noChangeShapeType="1"/>
          </p:cNvSpPr>
          <p:nvPr/>
        </p:nvSpPr>
        <p:spPr bwMode="auto">
          <a:xfrm>
            <a:off x="7315200" y="4953000"/>
            <a:ext cx="2362200" cy="838200"/>
          </a:xfrm>
          <a:prstGeom prst="line">
            <a:avLst/>
          </a:prstGeom>
          <a:noFill/>
          <a:ln w="9525">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05" name="Text Box 198"/>
          <p:cNvSpPr txBox="1">
            <a:spLocks noChangeArrowheads="1"/>
          </p:cNvSpPr>
          <p:nvPr/>
        </p:nvSpPr>
        <p:spPr bwMode="auto">
          <a:xfrm>
            <a:off x="1660526" y="3429000"/>
            <a:ext cx="950453" cy="523220"/>
          </a:xfrm>
          <a:prstGeom prst="rect">
            <a:avLst/>
          </a:prstGeom>
          <a:noFill/>
          <a:ln w="9525">
            <a:noFill/>
            <a:miter lim="800000"/>
            <a:headEnd/>
            <a:tailEnd/>
          </a:ln>
          <a:effectLst/>
        </p:spPr>
        <p:txBody>
          <a:bodyPr wrap="none">
            <a:spAutoFit/>
          </a:bodyPr>
          <a:lstStyle/>
          <a:p>
            <a:pPr defTabSz="457200" eaLnBrk="1" fontAlgn="auto" hangingPunct="1">
              <a:spcBef>
                <a:spcPts val="0"/>
              </a:spcBef>
              <a:spcAft>
                <a:spcPts val="0"/>
              </a:spcAft>
            </a:pPr>
            <a:r>
              <a:rPr lang="en-US" sz="1400" b="0">
                <a:solidFill>
                  <a:prstClr val="black"/>
                </a:solidFill>
                <a:latin typeface="Calibri"/>
                <a:ea typeface="+mn-ea"/>
                <a:cs typeface="+mn-cs"/>
              </a:rPr>
              <a:t>4-Kb root</a:t>
            </a:r>
          </a:p>
          <a:p>
            <a:pPr defTabSz="457200" eaLnBrk="1" fontAlgn="auto" hangingPunct="1">
              <a:spcBef>
                <a:spcPts val="0"/>
              </a:spcBef>
              <a:spcAft>
                <a:spcPts val="0"/>
              </a:spcAft>
            </a:pPr>
            <a:r>
              <a:rPr lang="en-US" sz="1400" b="0">
                <a:solidFill>
                  <a:prstClr val="black"/>
                </a:solidFill>
                <a:latin typeface="Calibri"/>
                <a:ea typeface="+mn-ea"/>
                <a:cs typeface="+mn-cs"/>
              </a:rPr>
              <a:t>page table</a:t>
            </a:r>
          </a:p>
        </p:txBody>
      </p:sp>
      <p:sp>
        <p:nvSpPr>
          <p:cNvPr id="206" name="Text Box 199"/>
          <p:cNvSpPr txBox="1">
            <a:spLocks noChangeArrowheads="1"/>
          </p:cNvSpPr>
          <p:nvPr/>
        </p:nvSpPr>
        <p:spPr bwMode="auto">
          <a:xfrm>
            <a:off x="1676401" y="4572000"/>
            <a:ext cx="950453" cy="523220"/>
          </a:xfrm>
          <a:prstGeom prst="rect">
            <a:avLst/>
          </a:prstGeom>
          <a:noFill/>
          <a:ln w="9525">
            <a:noFill/>
            <a:miter lim="800000"/>
            <a:headEnd/>
            <a:tailEnd/>
          </a:ln>
          <a:effectLst/>
        </p:spPr>
        <p:txBody>
          <a:bodyPr wrap="none">
            <a:spAutoFit/>
          </a:bodyPr>
          <a:lstStyle/>
          <a:p>
            <a:pPr defTabSz="457200" eaLnBrk="1" fontAlgn="auto" hangingPunct="1">
              <a:spcBef>
                <a:spcPts val="0"/>
              </a:spcBef>
              <a:spcAft>
                <a:spcPts val="0"/>
              </a:spcAft>
            </a:pPr>
            <a:r>
              <a:rPr lang="en-US" sz="1400" b="0">
                <a:solidFill>
                  <a:prstClr val="black"/>
                </a:solidFill>
                <a:latin typeface="Calibri"/>
                <a:ea typeface="+mn-ea"/>
                <a:cs typeface="+mn-cs"/>
              </a:rPr>
              <a:t>4-Mb user</a:t>
            </a:r>
          </a:p>
          <a:p>
            <a:pPr defTabSz="457200" eaLnBrk="1" fontAlgn="auto" hangingPunct="1">
              <a:spcBef>
                <a:spcPts val="0"/>
              </a:spcBef>
              <a:spcAft>
                <a:spcPts val="0"/>
              </a:spcAft>
            </a:pPr>
            <a:r>
              <a:rPr lang="en-US" sz="1400" b="0">
                <a:solidFill>
                  <a:prstClr val="black"/>
                </a:solidFill>
                <a:latin typeface="Calibri"/>
                <a:ea typeface="+mn-ea"/>
                <a:cs typeface="+mn-cs"/>
              </a:rPr>
              <a:t>page table</a:t>
            </a:r>
          </a:p>
        </p:txBody>
      </p:sp>
      <p:sp>
        <p:nvSpPr>
          <p:cNvPr id="207" name="Text Box 200"/>
          <p:cNvSpPr txBox="1">
            <a:spLocks noChangeArrowheads="1"/>
          </p:cNvSpPr>
          <p:nvPr/>
        </p:nvSpPr>
        <p:spPr bwMode="auto">
          <a:xfrm>
            <a:off x="1524000" y="5791200"/>
            <a:ext cx="1208216" cy="523220"/>
          </a:xfrm>
          <a:prstGeom prst="rect">
            <a:avLst/>
          </a:prstGeom>
          <a:noFill/>
          <a:ln w="9525">
            <a:noFill/>
            <a:miter lim="800000"/>
            <a:headEnd/>
            <a:tailEnd/>
          </a:ln>
          <a:effectLst/>
        </p:spPr>
        <p:txBody>
          <a:bodyPr wrap="none">
            <a:spAutoFit/>
          </a:bodyPr>
          <a:lstStyle/>
          <a:p>
            <a:pPr defTabSz="457200" eaLnBrk="1" fontAlgn="auto" hangingPunct="1">
              <a:spcBef>
                <a:spcPts val="0"/>
              </a:spcBef>
              <a:spcAft>
                <a:spcPts val="0"/>
              </a:spcAft>
            </a:pPr>
            <a:r>
              <a:rPr lang="en-US" sz="1400" b="0">
                <a:solidFill>
                  <a:prstClr val="black"/>
                </a:solidFill>
                <a:latin typeface="Calibri"/>
                <a:ea typeface="+mn-ea"/>
                <a:cs typeface="+mn-cs"/>
              </a:rPr>
              <a:t>4-Gb user</a:t>
            </a:r>
          </a:p>
          <a:p>
            <a:pPr defTabSz="457200" eaLnBrk="1" fontAlgn="auto" hangingPunct="1">
              <a:spcBef>
                <a:spcPts val="0"/>
              </a:spcBef>
              <a:spcAft>
                <a:spcPts val="0"/>
              </a:spcAft>
            </a:pPr>
            <a:r>
              <a:rPr lang="en-US" sz="1400" b="0">
                <a:solidFill>
                  <a:prstClr val="black"/>
                </a:solidFill>
                <a:latin typeface="Calibri"/>
                <a:ea typeface="+mn-ea"/>
                <a:cs typeface="+mn-cs"/>
              </a:rPr>
              <a:t>address space</a:t>
            </a:r>
          </a:p>
        </p:txBody>
      </p:sp>
      <p:sp>
        <p:nvSpPr>
          <p:cNvPr id="208" name="Rectangle 201"/>
          <p:cNvSpPr>
            <a:spLocks noChangeArrowheads="1"/>
          </p:cNvSpPr>
          <p:nvPr/>
        </p:nvSpPr>
        <p:spPr bwMode="auto">
          <a:xfrm>
            <a:off x="3124200" y="2476500"/>
            <a:ext cx="5181600" cy="381000"/>
          </a:xfrm>
          <a:prstGeom prst="rect">
            <a:avLst/>
          </a:prstGeom>
          <a:solidFill>
            <a:schemeClr val="accent2">
              <a:alpha val="20000"/>
            </a:schemeClr>
          </a:solidFill>
          <a:ln w="9525">
            <a:solidFill>
              <a:schemeClr val="tx1"/>
            </a:solidFill>
            <a:miter lim="800000"/>
            <a:headEnd/>
            <a:tailEnd/>
          </a:ln>
          <a:effectLst/>
        </p:spPr>
        <p:txBody>
          <a:bodyPr wrap="none" anchor="ctr"/>
          <a:lstStyle/>
          <a:p>
            <a:pPr algn="ctr" defTabSz="457200" eaLnBrk="1" fontAlgn="auto" hangingPunct="1">
              <a:spcBef>
                <a:spcPts val="0"/>
              </a:spcBef>
              <a:spcAft>
                <a:spcPts val="0"/>
              </a:spcAft>
            </a:pPr>
            <a:r>
              <a:rPr lang="en-US" sz="1400" b="0">
                <a:solidFill>
                  <a:prstClr val="black"/>
                </a:solidFill>
                <a:latin typeface="Calibri"/>
                <a:ea typeface="+mn-ea"/>
                <a:cs typeface="+mn-cs"/>
              </a:rPr>
              <a:t>10 bits root table index       10 bits page table index           Offset</a:t>
            </a:r>
          </a:p>
        </p:txBody>
      </p:sp>
      <p:sp>
        <p:nvSpPr>
          <p:cNvPr id="209" name="Line 202"/>
          <p:cNvSpPr>
            <a:spLocks noChangeShapeType="1"/>
          </p:cNvSpPr>
          <p:nvPr/>
        </p:nvSpPr>
        <p:spPr bwMode="auto">
          <a:xfrm>
            <a:off x="7086600" y="24765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10" name="Text Box 203"/>
          <p:cNvSpPr txBox="1">
            <a:spLocks noChangeArrowheads="1"/>
          </p:cNvSpPr>
          <p:nvPr/>
        </p:nvSpPr>
        <p:spPr bwMode="auto">
          <a:xfrm>
            <a:off x="3057525" y="2209800"/>
            <a:ext cx="4915576" cy="338554"/>
          </a:xfrm>
          <a:prstGeom prst="rect">
            <a:avLst/>
          </a:prstGeom>
          <a:noFill/>
          <a:ln w="9525">
            <a:noFill/>
            <a:miter lim="800000"/>
            <a:headEnd/>
            <a:tailEnd/>
          </a:ln>
          <a:effectLst/>
        </p:spPr>
        <p:txBody>
          <a:bodyPr wrap="none">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Virtual address (32 bits </a:t>
            </a:r>
            <a:r>
              <a:rPr lang="en-US" sz="1600" b="0">
                <a:solidFill>
                  <a:prstClr val="black"/>
                </a:solidFill>
                <a:latin typeface="Calibri"/>
                <a:ea typeface="+mn-ea"/>
                <a:cs typeface="+mn-cs"/>
                <a:sym typeface="Wingdings" pitchFamily="2" charset="2"/>
              </a:rPr>
              <a:t></a:t>
            </a:r>
            <a:r>
              <a:rPr lang="en-US" sz="1600" b="0">
                <a:solidFill>
                  <a:prstClr val="black"/>
                </a:solidFill>
                <a:latin typeface="Calibri"/>
                <a:ea typeface="+mn-ea"/>
                <a:cs typeface="+mn-cs"/>
              </a:rPr>
              <a:t> 4 Gbyte virtual address space)</a:t>
            </a:r>
          </a:p>
        </p:txBody>
      </p:sp>
      <p:sp>
        <p:nvSpPr>
          <p:cNvPr id="211" name="Line 204"/>
          <p:cNvSpPr>
            <a:spLocks noChangeShapeType="1"/>
          </p:cNvSpPr>
          <p:nvPr/>
        </p:nvSpPr>
        <p:spPr bwMode="auto">
          <a:xfrm>
            <a:off x="5257800" y="2476500"/>
            <a:ext cx="0" cy="381000"/>
          </a:xfrm>
          <a:prstGeom prst="line">
            <a:avLst/>
          </a:prstGeom>
          <a:noFill/>
          <a:ln w="9525">
            <a:solidFill>
              <a:schemeClr val="tx1"/>
            </a:solidFill>
            <a:round/>
            <a:headEnd/>
            <a:tailEnd/>
          </a:ln>
          <a:effectLst/>
        </p:spPr>
        <p:txBody>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12" name="AutoShape 205"/>
          <p:cNvSpPr>
            <a:spLocks noChangeArrowheads="1"/>
          </p:cNvSpPr>
          <p:nvPr/>
        </p:nvSpPr>
        <p:spPr bwMode="auto">
          <a:xfrm>
            <a:off x="3200400" y="2895600"/>
            <a:ext cx="228600" cy="457200"/>
          </a:xfrm>
          <a:prstGeom prst="down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13" name="AutoShape 206"/>
          <p:cNvSpPr>
            <a:spLocks noChangeArrowheads="1"/>
          </p:cNvSpPr>
          <p:nvPr/>
        </p:nvSpPr>
        <p:spPr bwMode="auto">
          <a:xfrm>
            <a:off x="6019800" y="2895600"/>
            <a:ext cx="228600" cy="1371600"/>
          </a:xfrm>
          <a:prstGeom prst="downArrow">
            <a:avLst>
              <a:gd name="adj1" fmla="val 50000"/>
              <a:gd name="adj2" fmla="val 150000"/>
            </a:avLst>
          </a:prstGeom>
          <a:solidFill>
            <a:schemeClr val="accent1"/>
          </a:solidFill>
          <a:ln w="9525">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14" name="AutoShape 207"/>
          <p:cNvSpPr>
            <a:spLocks noChangeArrowheads="1"/>
          </p:cNvSpPr>
          <p:nvPr/>
        </p:nvSpPr>
        <p:spPr bwMode="auto">
          <a:xfrm>
            <a:off x="7924800" y="2895600"/>
            <a:ext cx="228600" cy="2895600"/>
          </a:xfrm>
          <a:prstGeom prst="downArrow">
            <a:avLst>
              <a:gd name="adj1" fmla="val 50000"/>
              <a:gd name="adj2" fmla="val 316667"/>
            </a:avLst>
          </a:prstGeom>
          <a:solidFill>
            <a:schemeClr val="accent1"/>
          </a:solidFill>
          <a:ln w="9525">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15" name="Rectangle 208"/>
          <p:cNvSpPr>
            <a:spLocks noChangeArrowheads="1"/>
          </p:cNvSpPr>
          <p:nvPr/>
        </p:nvSpPr>
        <p:spPr bwMode="auto">
          <a:xfrm>
            <a:off x="3276600" y="3429000"/>
            <a:ext cx="76200" cy="381000"/>
          </a:xfrm>
          <a:prstGeom prst="rect">
            <a:avLst/>
          </a:prstGeom>
          <a:solidFill>
            <a:schemeClr val="accent1"/>
          </a:solidFill>
          <a:ln w="9525">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16" name="Rectangle 209"/>
          <p:cNvSpPr>
            <a:spLocks noChangeArrowheads="1"/>
          </p:cNvSpPr>
          <p:nvPr/>
        </p:nvSpPr>
        <p:spPr bwMode="auto">
          <a:xfrm>
            <a:off x="6553200" y="4572000"/>
            <a:ext cx="76200" cy="381000"/>
          </a:xfrm>
          <a:prstGeom prst="rect">
            <a:avLst/>
          </a:prstGeom>
          <a:solidFill>
            <a:schemeClr val="accent1"/>
          </a:solidFill>
          <a:ln w="9525">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17" name="Rectangle 210"/>
          <p:cNvSpPr>
            <a:spLocks noChangeArrowheads="1"/>
          </p:cNvSpPr>
          <p:nvPr/>
        </p:nvSpPr>
        <p:spPr bwMode="auto">
          <a:xfrm>
            <a:off x="8039100" y="5829300"/>
            <a:ext cx="76200" cy="381000"/>
          </a:xfrm>
          <a:prstGeom prst="rect">
            <a:avLst/>
          </a:prstGeom>
          <a:solidFill>
            <a:schemeClr val="accent1"/>
          </a:solidFill>
          <a:ln w="9525">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a:t>Virtualizing Resources</a:t>
            </a:r>
          </a:p>
        </p:txBody>
      </p:sp>
      <p:sp>
        <p:nvSpPr>
          <p:cNvPr id="637955" name="Rectangle 3"/>
          <p:cNvSpPr>
            <a:spLocks noGrp="1" noChangeArrowheads="1"/>
          </p:cNvSpPr>
          <p:nvPr>
            <p:ph type="body" idx="1"/>
          </p:nvPr>
        </p:nvSpPr>
        <p:spPr>
          <a:xfrm>
            <a:off x="1524000" y="1814286"/>
            <a:ext cx="9144000" cy="4495800"/>
          </a:xfrm>
        </p:spPr>
        <p:txBody>
          <a:bodyPr>
            <a:normAutofit lnSpcReduction="10000"/>
          </a:bodyPr>
          <a:lstStyle/>
          <a:p>
            <a:pPr>
              <a:lnSpc>
                <a:spcPct val="80000"/>
              </a:lnSpc>
              <a:spcBef>
                <a:spcPct val="20000"/>
              </a:spcBef>
            </a:pPr>
            <a:r>
              <a:rPr lang="en-US" dirty="0"/>
              <a:t>Physical Reality: </a:t>
            </a:r>
            <a:br>
              <a:rPr lang="en-US" dirty="0"/>
            </a:br>
            <a:r>
              <a:rPr lang="en-US" dirty="0"/>
              <a:t>Different Processes/Threads share the same hardware</a:t>
            </a:r>
          </a:p>
          <a:p>
            <a:pPr lvl="1">
              <a:lnSpc>
                <a:spcPct val="80000"/>
              </a:lnSpc>
              <a:spcBef>
                <a:spcPct val="20000"/>
              </a:spcBef>
            </a:pPr>
            <a:r>
              <a:rPr lang="en-US" dirty="0"/>
              <a:t>Need to multiplex CPU (finished: scheduling)</a:t>
            </a:r>
          </a:p>
          <a:p>
            <a:pPr lvl="1">
              <a:lnSpc>
                <a:spcPct val="80000"/>
              </a:lnSpc>
              <a:spcBef>
                <a:spcPct val="20000"/>
              </a:spcBef>
            </a:pPr>
            <a:r>
              <a:rPr lang="en-US" dirty="0"/>
              <a:t>Need to multiplex use of Memory (Today)</a:t>
            </a:r>
          </a:p>
          <a:p>
            <a:pPr lvl="1">
              <a:lnSpc>
                <a:spcPct val="80000"/>
              </a:lnSpc>
              <a:spcBef>
                <a:spcPct val="20000"/>
              </a:spcBef>
            </a:pPr>
            <a:r>
              <a:rPr lang="en-US" dirty="0"/>
              <a:t>Need to multiplex disk and devices (later in term)</a:t>
            </a:r>
          </a:p>
          <a:p>
            <a:pPr>
              <a:lnSpc>
                <a:spcPct val="80000"/>
              </a:lnSpc>
              <a:spcBef>
                <a:spcPct val="20000"/>
              </a:spcBef>
            </a:pPr>
            <a:r>
              <a:rPr lang="en-US" dirty="0"/>
              <a:t>Why worry about memory sharing?</a:t>
            </a:r>
          </a:p>
          <a:p>
            <a:pPr lvl="1">
              <a:lnSpc>
                <a:spcPct val="80000"/>
              </a:lnSpc>
              <a:spcBef>
                <a:spcPct val="20000"/>
              </a:spcBef>
            </a:pPr>
            <a:r>
              <a:rPr lang="en-US" dirty="0"/>
              <a:t>The complete working state of a process and/or kernel is defined by its data in memory (and registers)</a:t>
            </a:r>
          </a:p>
          <a:p>
            <a:pPr lvl="1">
              <a:lnSpc>
                <a:spcPct val="80000"/>
              </a:lnSpc>
              <a:spcBef>
                <a:spcPct val="20000"/>
              </a:spcBef>
            </a:pPr>
            <a:r>
              <a:rPr lang="en-US" dirty="0"/>
              <a:t>Probably don’t want different processes to have access to each other’s memory (protection)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 calcmode="lin" valueType="num">
                                      <p:cBhvr additive="base">
                                        <p:cTn id="7" dur="500" fill="hold"/>
                                        <p:tgtEl>
                                          <p:spTgt spid="6379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379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37955">
                                            <p:txEl>
                                              <p:pRg st="1" end="1"/>
                                            </p:txEl>
                                          </p:spTgt>
                                        </p:tgtEl>
                                        <p:attrNameLst>
                                          <p:attrName>style.visibility</p:attrName>
                                        </p:attrNameLst>
                                      </p:cBhvr>
                                      <p:to>
                                        <p:strVal val="visible"/>
                                      </p:to>
                                    </p:set>
                                    <p:anim calcmode="lin" valueType="num">
                                      <p:cBhvr additive="base">
                                        <p:cTn id="11" dur="500" fill="hold"/>
                                        <p:tgtEl>
                                          <p:spTgt spid="63795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379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37955">
                                            <p:txEl>
                                              <p:pRg st="2" end="2"/>
                                            </p:txEl>
                                          </p:spTgt>
                                        </p:tgtEl>
                                        <p:attrNameLst>
                                          <p:attrName>style.visibility</p:attrName>
                                        </p:attrNameLst>
                                      </p:cBhvr>
                                      <p:to>
                                        <p:strVal val="visible"/>
                                      </p:to>
                                    </p:set>
                                    <p:anim calcmode="lin" valueType="num">
                                      <p:cBhvr additive="base">
                                        <p:cTn id="15" dur="500" fill="hold"/>
                                        <p:tgtEl>
                                          <p:spTgt spid="63795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3795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37955">
                                            <p:txEl>
                                              <p:pRg st="3" end="3"/>
                                            </p:txEl>
                                          </p:spTgt>
                                        </p:tgtEl>
                                        <p:attrNameLst>
                                          <p:attrName>style.visibility</p:attrName>
                                        </p:attrNameLst>
                                      </p:cBhvr>
                                      <p:to>
                                        <p:strVal val="visible"/>
                                      </p:to>
                                    </p:set>
                                    <p:anim calcmode="lin" valueType="num">
                                      <p:cBhvr additive="base">
                                        <p:cTn id="19" dur="500" fill="hold"/>
                                        <p:tgtEl>
                                          <p:spTgt spid="63795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37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37955">
                                            <p:txEl>
                                              <p:pRg st="4" end="4"/>
                                            </p:txEl>
                                          </p:spTgt>
                                        </p:tgtEl>
                                        <p:attrNameLst>
                                          <p:attrName>style.visibility</p:attrName>
                                        </p:attrNameLst>
                                      </p:cBhvr>
                                      <p:to>
                                        <p:strVal val="visible"/>
                                      </p:to>
                                    </p:set>
                                    <p:anim calcmode="lin" valueType="num">
                                      <p:cBhvr additive="base">
                                        <p:cTn id="25" dur="500" fill="hold"/>
                                        <p:tgtEl>
                                          <p:spTgt spid="63795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37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37955">
                                            <p:txEl>
                                              <p:pRg st="5" end="5"/>
                                            </p:txEl>
                                          </p:spTgt>
                                        </p:tgtEl>
                                        <p:attrNameLst>
                                          <p:attrName>style.visibility</p:attrName>
                                        </p:attrNameLst>
                                      </p:cBhvr>
                                      <p:to>
                                        <p:strVal val="visible"/>
                                      </p:to>
                                    </p:set>
                                    <p:anim calcmode="lin" valueType="num">
                                      <p:cBhvr additive="base">
                                        <p:cTn id="31" dur="500" fill="hold"/>
                                        <p:tgtEl>
                                          <p:spTgt spid="63795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37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37955">
                                            <p:txEl>
                                              <p:pRg st="6" end="6"/>
                                            </p:txEl>
                                          </p:spTgt>
                                        </p:tgtEl>
                                        <p:attrNameLst>
                                          <p:attrName>style.visibility</p:attrName>
                                        </p:attrNameLst>
                                      </p:cBhvr>
                                      <p:to>
                                        <p:strVal val="visible"/>
                                      </p:to>
                                    </p:set>
                                    <p:anim calcmode="lin" valueType="num">
                                      <p:cBhvr additive="base">
                                        <p:cTn id="37" dur="500" fill="hold"/>
                                        <p:tgtEl>
                                          <p:spTgt spid="63795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379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Two-level Page Tables Example</a:t>
            </a:r>
          </a:p>
        </p:txBody>
      </p:sp>
      <p:sp>
        <p:nvSpPr>
          <p:cNvPr id="3" name="Content Placeholder 2"/>
          <p:cNvSpPr>
            <a:spLocks noGrp="1"/>
          </p:cNvSpPr>
          <p:nvPr>
            <p:ph idx="1"/>
          </p:nvPr>
        </p:nvSpPr>
        <p:spPr>
          <a:xfrm>
            <a:off x="1981200" y="5906814"/>
            <a:ext cx="8229600" cy="713335"/>
          </a:xfrm>
        </p:spPr>
        <p:txBody>
          <a:bodyPr>
            <a:normAutofit fontScale="70000" lnSpcReduction="20000"/>
          </a:bodyPr>
          <a:lstStyle/>
          <a:p>
            <a:r>
              <a:rPr lang="en-US" dirty="0"/>
              <a:t>PDBR: Page Directory Base Register</a:t>
            </a:r>
          </a:p>
          <a:p>
            <a:r>
              <a:rPr lang="en-US" dirty="0"/>
              <a:t>PDE: Page Directory Entry</a:t>
            </a:r>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40</a:t>
            </a:fld>
            <a:endParaRPr lang="en-US" b="0" dirty="0">
              <a:solidFill>
                <a:prstClr val="black">
                  <a:tint val="75000"/>
                </a:prstClr>
              </a:solidFill>
              <a:latin typeface="Calibri"/>
              <a:ea typeface="+mn-ea"/>
              <a:cs typeface="+mn-cs"/>
            </a:endParaRPr>
          </a:p>
        </p:txBody>
      </p:sp>
      <p:pic>
        <p:nvPicPr>
          <p:cNvPr id="112" name="Picture 5" descr="paging"/>
          <p:cNvPicPr>
            <a:picLocks noChangeAspect="1" noChangeArrowheads="1"/>
          </p:cNvPicPr>
          <p:nvPr/>
        </p:nvPicPr>
        <p:blipFill>
          <a:blip r:embed="rId2"/>
          <a:srcRect/>
          <a:stretch>
            <a:fillRect/>
          </a:stretch>
        </p:blipFill>
        <p:spPr bwMode="auto">
          <a:xfrm>
            <a:off x="2596056" y="1380908"/>
            <a:ext cx="6781800" cy="455612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4294967295"/>
          </p:nvPr>
        </p:nvSpPr>
        <p:spPr>
          <a:xfrm>
            <a:off x="1524000" y="1660635"/>
            <a:ext cx="9144000" cy="5339255"/>
          </a:xfrm>
        </p:spPr>
        <p:txBody>
          <a:bodyPr vert="horz" lIns="45720" tIns="0" rIns="45720" bIns="0" rtlCol="0">
            <a:normAutofit/>
          </a:bodyPr>
          <a:lstStyle/>
          <a:p>
            <a:pPr marL="239713" indent="-239713">
              <a:lnSpc>
                <a:spcPct val="80000"/>
              </a:lnSpc>
            </a:pPr>
            <a:r>
              <a:rPr lang="en-US" sz="2400" dirty="0"/>
              <a:t>As the size of virtual memory address space grows, additional levels must be added to multilevel page tables to avoid that the root page table becomes too large</a:t>
            </a:r>
          </a:p>
          <a:p>
            <a:pPr marL="239713" indent="-239713">
              <a:lnSpc>
                <a:spcPct val="80000"/>
              </a:lnSpc>
            </a:pPr>
            <a:endParaRPr lang="en-US" sz="2400" dirty="0"/>
          </a:p>
          <a:p>
            <a:pPr marL="239713" indent="-239713">
              <a:lnSpc>
                <a:spcPct val="80000"/>
              </a:lnSpc>
            </a:pPr>
            <a:r>
              <a:rPr lang="en-US" sz="2400" dirty="0"/>
              <a:t>Assuming 64-bits address space, 4-Kb page size (12 bits for page offset), each page table can store 1024 entries, or 10 bits of address space. Thus </a:t>
            </a:r>
            <a:r>
              <a:rPr lang="en-US" sz="2400" dirty="0">
                <a:sym typeface="Symbol" pitchFamily="18" charset="2"/>
              </a:rPr>
              <a:t>(64-12)</a:t>
            </a:r>
            <a:r>
              <a:rPr lang="en-US" sz="2400" dirty="0"/>
              <a:t> /10</a:t>
            </a:r>
            <a:r>
              <a:rPr lang="en-US" sz="2400" dirty="0">
                <a:sym typeface="Symbol" pitchFamily="18" charset="2"/>
              </a:rPr>
              <a:t></a:t>
            </a:r>
            <a:r>
              <a:rPr lang="en-US" sz="2400" dirty="0"/>
              <a:t>= 6 levels are required </a:t>
            </a:r>
            <a:r>
              <a:rPr lang="en-US" sz="2400" dirty="0">
                <a:sym typeface="Wingdings" pitchFamily="2" charset="2"/>
              </a:rPr>
              <a:t></a:t>
            </a:r>
            <a:r>
              <a:rPr lang="en-US" sz="2400" dirty="0"/>
              <a:t> 6 memory accesses for each address translation</a:t>
            </a:r>
          </a:p>
          <a:p>
            <a:pPr marL="239713" indent="-239713">
              <a:lnSpc>
                <a:spcPct val="80000"/>
              </a:lnSpc>
            </a:pPr>
            <a:endParaRPr lang="en-US" sz="2400" dirty="0"/>
          </a:p>
          <a:p>
            <a:pPr marL="239713" indent="-239713">
              <a:lnSpc>
                <a:spcPct val="80000"/>
              </a:lnSpc>
            </a:pPr>
            <a:r>
              <a:rPr lang="en-US" sz="2400" b="1" dirty="0"/>
              <a:t>Inverted page tables:</a:t>
            </a:r>
            <a:endParaRPr lang="en-US" sz="2400" dirty="0"/>
          </a:p>
          <a:p>
            <a:pPr marL="639763" lvl="1" indent="-239713">
              <a:lnSpc>
                <a:spcPct val="80000"/>
              </a:lnSpc>
            </a:pPr>
            <a:r>
              <a:rPr lang="en-US" sz="2000" dirty="0">
                <a:sym typeface="Wingdings" pitchFamily="2" charset="2"/>
              </a:rPr>
              <a:t>Indexed by PPN instead of VPN  # entries is equal to # PPNs, which is generally much smaller than #VPNs</a:t>
            </a:r>
          </a:p>
        </p:txBody>
      </p:sp>
      <p:sp>
        <p:nvSpPr>
          <p:cNvPr id="115725" name="Rectangle 2"/>
          <p:cNvSpPr>
            <a:spLocks noChangeArrowheads="1"/>
          </p:cNvSpPr>
          <p:nvPr/>
        </p:nvSpPr>
        <p:spPr bwMode="auto">
          <a:xfrm>
            <a:off x="2023298" y="214314"/>
            <a:ext cx="7793037" cy="1462087"/>
          </a:xfrm>
          <a:prstGeom prst="rect">
            <a:avLst/>
          </a:prstGeom>
          <a:noFill/>
          <a:ln w="9525">
            <a:noFill/>
            <a:miter lim="800000"/>
            <a:headEnd/>
            <a:tailEnd/>
          </a:ln>
        </p:spPr>
        <p:txBody>
          <a:bodyPr lIns="137160" tIns="0" rIns="41275" bIns="0" anchor="ctr"/>
          <a:lstStyle/>
          <a:p>
            <a:pPr defTabSz="457200" eaLnBrk="1" fontAlgn="auto" hangingPunct="1">
              <a:spcBef>
                <a:spcPts val="0"/>
              </a:spcBef>
              <a:spcAft>
                <a:spcPts val="0"/>
              </a:spcAft>
            </a:pPr>
            <a:r>
              <a:rPr lang="en-US" sz="4000" b="0" dirty="0">
                <a:solidFill>
                  <a:prstClr val="black"/>
                </a:solidFill>
                <a:latin typeface="Arial Rounded MT Bold" pitchFamily="34" charset="0"/>
                <a:ea typeface="+mn-ea"/>
                <a:cs typeface="+mn-cs"/>
              </a:rPr>
              <a:t>Inverted Page Tables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4294967295"/>
          </p:nvPr>
        </p:nvSpPr>
        <p:spPr>
          <a:xfrm>
            <a:off x="1702676" y="1502980"/>
            <a:ext cx="8965324" cy="5355021"/>
          </a:xfrm>
        </p:spPr>
        <p:txBody>
          <a:bodyPr vert="horz" lIns="45720" tIns="0" rIns="45720" bIns="0" rtlCol="0">
            <a:normAutofit/>
          </a:bodyPr>
          <a:lstStyle/>
          <a:p>
            <a:pPr marL="239713" indent="-239713">
              <a:lnSpc>
                <a:spcPct val="90000"/>
              </a:lnSpc>
            </a:pPr>
            <a:r>
              <a:rPr lang="en-US" sz="3600" dirty="0"/>
              <a:t>Consider a simple inverted page table</a:t>
            </a:r>
          </a:p>
          <a:p>
            <a:pPr marL="736600" lvl="1">
              <a:lnSpc>
                <a:spcPct val="90000"/>
              </a:lnSpc>
            </a:pPr>
            <a:r>
              <a:rPr lang="en-US" dirty="0"/>
              <a:t>There is one entry per PPN</a:t>
            </a:r>
          </a:p>
          <a:p>
            <a:pPr marL="736600" lvl="1">
              <a:lnSpc>
                <a:spcPct val="90000"/>
              </a:lnSpc>
            </a:pPr>
            <a:r>
              <a:rPr lang="en-US" dirty="0"/>
              <a:t>The table is now shared among the processes, so each PTE must contain the pair &lt;process ID, virtual page #&gt;</a:t>
            </a:r>
          </a:p>
          <a:p>
            <a:pPr marL="736600" lvl="1">
              <a:lnSpc>
                <a:spcPct val="90000"/>
              </a:lnSpc>
            </a:pPr>
            <a:r>
              <a:rPr lang="en-US" dirty="0"/>
              <a:t>In order to translate a virtual address, the VPN and current process ID are compared against each entry, scanning the table sequentially. </a:t>
            </a:r>
          </a:p>
          <a:p>
            <a:pPr marL="736600" lvl="1">
              <a:lnSpc>
                <a:spcPct val="90000"/>
              </a:lnSpc>
            </a:pPr>
            <a:r>
              <a:rPr lang="en-US" dirty="0"/>
              <a:t>If a match is found, its </a:t>
            </a:r>
            <a:r>
              <a:rPr lang="en-US" b="1" dirty="0"/>
              <a:t>index</a:t>
            </a:r>
            <a:r>
              <a:rPr lang="en-US" dirty="0"/>
              <a:t> in the inverted page table is the PPN</a:t>
            </a:r>
          </a:p>
          <a:p>
            <a:pPr marL="736600" lvl="1">
              <a:lnSpc>
                <a:spcPct val="90000"/>
              </a:lnSpc>
            </a:pPr>
            <a:r>
              <a:rPr lang="en-US" dirty="0"/>
              <a:t>If no match is found, a page fault occurs.</a:t>
            </a:r>
          </a:p>
          <a:p>
            <a:pPr marL="239713" indent="-239713">
              <a:lnSpc>
                <a:spcPct val="90000"/>
              </a:lnSpc>
            </a:pPr>
            <a:endParaRPr lang="en-US" sz="3600" dirty="0"/>
          </a:p>
        </p:txBody>
      </p:sp>
      <p:sp>
        <p:nvSpPr>
          <p:cNvPr id="116739" name="Rectangle 2"/>
          <p:cNvSpPr>
            <a:spLocks noChangeArrowheads="1"/>
          </p:cNvSpPr>
          <p:nvPr/>
        </p:nvSpPr>
        <p:spPr bwMode="auto">
          <a:xfrm>
            <a:off x="2138929" y="214314"/>
            <a:ext cx="7793037" cy="1462087"/>
          </a:xfrm>
          <a:prstGeom prst="rect">
            <a:avLst/>
          </a:prstGeom>
          <a:noFill/>
          <a:ln w="9525">
            <a:noFill/>
            <a:miter lim="800000"/>
            <a:headEnd/>
            <a:tailEnd/>
          </a:ln>
        </p:spPr>
        <p:txBody>
          <a:bodyPr lIns="137160" tIns="0" rIns="41275" bIns="0" anchor="ctr"/>
          <a:lstStyle/>
          <a:p>
            <a:pPr defTabSz="457200" eaLnBrk="1" fontAlgn="auto" hangingPunct="1">
              <a:spcBef>
                <a:spcPts val="0"/>
              </a:spcBef>
              <a:spcAft>
                <a:spcPts val="0"/>
              </a:spcAft>
            </a:pPr>
            <a:r>
              <a:rPr lang="en-US" sz="4000" b="0" dirty="0">
                <a:solidFill>
                  <a:prstClr val="black"/>
                </a:solidFill>
                <a:latin typeface="Arial Rounded MT Bold" pitchFamily="34" charset="0"/>
                <a:ea typeface="+mn-ea"/>
                <a:cs typeface="+mn-cs"/>
              </a:rPr>
              <a:t>Inverted Page Tables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7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7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7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7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Inverted Page Tables Lookup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pic>
        <p:nvPicPr>
          <p:cNvPr id="5" name="Picture 2"/>
          <p:cNvPicPr>
            <a:picLocks noChangeAspect="1" noChangeArrowheads="1"/>
          </p:cNvPicPr>
          <p:nvPr/>
        </p:nvPicPr>
        <p:blipFill>
          <a:blip r:embed="rId2"/>
          <a:srcRect/>
          <a:stretch>
            <a:fillRect/>
          </a:stretch>
        </p:blipFill>
        <p:spPr bwMode="auto">
          <a:xfrm>
            <a:off x="2627914" y="1593631"/>
            <a:ext cx="7346403" cy="5060362"/>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Inverted Page Tables</a:t>
            </a:r>
          </a:p>
        </p:txBody>
      </p:sp>
      <p:sp>
        <p:nvSpPr>
          <p:cNvPr id="3" name="Content Placeholder 2"/>
          <p:cNvSpPr>
            <a:spLocks noGrp="1"/>
          </p:cNvSpPr>
          <p:nvPr>
            <p:ph idx="1"/>
          </p:nvPr>
        </p:nvSpPr>
        <p:spPr/>
        <p:txBody>
          <a:bodyPr>
            <a:normAutofit/>
          </a:bodyPr>
          <a:lstStyle/>
          <a:p>
            <a:pPr marL="239713" indent="-239713">
              <a:lnSpc>
                <a:spcPct val="90000"/>
              </a:lnSpc>
            </a:pPr>
            <a:r>
              <a:rPr lang="en-US" dirty="0"/>
              <a:t>The search can be very inefficient since finding a match may require searching the entire table. </a:t>
            </a:r>
          </a:p>
          <a:p>
            <a:pPr marL="639763" lvl="1" indent="-239713">
              <a:lnSpc>
                <a:spcPct val="90000"/>
              </a:lnSpc>
            </a:pPr>
            <a:r>
              <a:rPr lang="en-US" dirty="0"/>
              <a:t>Solution: Hashed IPT to reduce # memory accesses (omitted)</a:t>
            </a:r>
          </a:p>
          <a:p>
            <a:pPr marL="239713" indent="-239713">
              <a:lnSpc>
                <a:spcPct val="90000"/>
              </a:lnSpc>
            </a:pPr>
            <a:r>
              <a:rPr lang="en-US" dirty="0"/>
              <a:t>Q: Is PPN stored in the table?</a:t>
            </a:r>
          </a:p>
          <a:p>
            <a:pPr marL="239713" indent="-239713">
              <a:lnSpc>
                <a:spcPct val="90000"/>
              </a:lnSpc>
            </a:pPr>
            <a:r>
              <a:rPr lang="en-US" dirty="0"/>
              <a:t>A: No, since the table index is PPN. Remember that we are doing a reverse lookup from table entry to table index.</a:t>
            </a:r>
          </a:p>
          <a:p>
            <a:pPr marL="239713" indent="-239713">
              <a:lnSpc>
                <a:spcPct val="90000"/>
              </a:lnSpc>
            </a:pPr>
            <a:endParaRPr lang="en-US" dirty="0"/>
          </a:p>
          <a:p>
            <a:pPr marL="239713" indent="-239713">
              <a:lnSpc>
                <a:spcPct val="90000"/>
              </a:lnSpc>
            </a:pPr>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44</a:t>
            </a:fld>
            <a:endParaRPr lang="en-US" b="0" dirty="0">
              <a:solidFill>
                <a:prstClr val="black">
                  <a:tint val="75000"/>
                </a:prstClr>
              </a:solidFill>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Virtual Memory Intro</a:t>
            </a:r>
          </a:p>
          <a:p>
            <a:r>
              <a:rPr lang="en-US" dirty="0"/>
              <a:t>Page Tables</a:t>
            </a:r>
          </a:p>
          <a:p>
            <a:r>
              <a:rPr lang="en-US" dirty="0">
                <a:solidFill>
                  <a:srgbClr val="FF0000"/>
                </a:solidFill>
              </a:rPr>
              <a:t>Translation </a:t>
            </a:r>
            <a:r>
              <a:rPr lang="en-US" dirty="0" err="1">
                <a:solidFill>
                  <a:srgbClr val="FF0000"/>
                </a:solidFill>
              </a:rPr>
              <a:t>Lookaside</a:t>
            </a:r>
            <a:r>
              <a:rPr lang="en-US" dirty="0">
                <a:solidFill>
                  <a:srgbClr val="FF0000"/>
                </a:solidFill>
              </a:rPr>
              <a:t> Buffer</a:t>
            </a:r>
          </a:p>
          <a:p>
            <a:r>
              <a:rPr lang="en-US" dirty="0"/>
              <a:t>Demand Paging</a:t>
            </a:r>
          </a:p>
          <a:p>
            <a:r>
              <a:rPr lang="en-US" dirty="0"/>
              <a:t>System Calls</a:t>
            </a:r>
          </a:p>
          <a:p>
            <a:r>
              <a:rPr lang="en-US" dirty="0"/>
              <a:t>Summary</a:t>
            </a:r>
          </a:p>
        </p:txBody>
      </p:sp>
      <p:sp>
        <p:nvSpPr>
          <p:cNvPr id="8" name="Slide Number Placeholder 7"/>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45</a:t>
            </a:fld>
            <a:endParaRPr lang="en-US" b="0" dirty="0">
              <a:solidFill>
                <a:prstClr val="black">
                  <a:tint val="75000"/>
                </a:prstClr>
              </a:solidFill>
              <a:latin typeface="Calibri"/>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TLB</a:t>
            </a:r>
          </a:p>
        </p:txBody>
      </p:sp>
      <p:sp>
        <p:nvSpPr>
          <p:cNvPr id="3" name="Content Placeholder 2"/>
          <p:cNvSpPr>
            <a:spLocks noGrp="1"/>
          </p:cNvSpPr>
          <p:nvPr>
            <p:ph idx="1"/>
          </p:nvPr>
        </p:nvSpPr>
        <p:spPr>
          <a:xfrm>
            <a:off x="1981200" y="1600201"/>
            <a:ext cx="8480323" cy="2598174"/>
          </a:xfrm>
        </p:spPr>
        <p:txBody>
          <a:bodyPr>
            <a:normAutofit fontScale="85000" lnSpcReduction="10000"/>
          </a:bodyPr>
          <a:lstStyle/>
          <a:p>
            <a:r>
              <a:rPr lang="en-US" dirty="0"/>
              <a:t>Build a separate cache for entries in the Page Table!</a:t>
            </a:r>
          </a:p>
          <a:p>
            <a:r>
              <a:rPr lang="en-US" dirty="0"/>
              <a:t>For historical reasons</a:t>
            </a:r>
            <a:r>
              <a:rPr lang="en-US"/>
              <a:t>, called </a:t>
            </a:r>
            <a:r>
              <a:rPr lang="en-US" i="1">
                <a:solidFill>
                  <a:srgbClr val="FF0000"/>
                </a:solidFill>
              </a:rPr>
              <a:t>Translation </a:t>
            </a:r>
            <a:r>
              <a:rPr lang="en-US" i="1" dirty="0" err="1">
                <a:solidFill>
                  <a:srgbClr val="FF0000"/>
                </a:solidFill>
              </a:rPr>
              <a:t>Lookaside</a:t>
            </a:r>
            <a:r>
              <a:rPr lang="en-US" i="1" dirty="0">
                <a:solidFill>
                  <a:srgbClr val="FF0000"/>
                </a:solidFill>
              </a:rPr>
              <a:t> Buffer </a:t>
            </a:r>
            <a:r>
              <a:rPr lang="en-US" dirty="0"/>
              <a:t>(</a:t>
            </a:r>
            <a:r>
              <a:rPr lang="en-US" dirty="0">
                <a:solidFill>
                  <a:srgbClr val="FF0000"/>
                </a:solidFill>
              </a:rPr>
              <a:t>TLB</a:t>
            </a:r>
            <a:r>
              <a:rPr lang="en-US" dirty="0"/>
              <a:t>)</a:t>
            </a:r>
          </a:p>
          <a:p>
            <a:pPr lvl="1"/>
            <a:r>
              <a:rPr lang="en-US" dirty="0"/>
              <a:t>More accurate name is </a:t>
            </a:r>
            <a:r>
              <a:rPr lang="en-US" i="1" dirty="0"/>
              <a:t>Page Table Address Cache; </a:t>
            </a:r>
            <a:r>
              <a:rPr lang="en-US" dirty="0"/>
              <a:t>should be small enough to fit in L1$.</a:t>
            </a:r>
          </a:p>
          <a:p>
            <a:pPr lvl="1" indent="-190500">
              <a:lnSpc>
                <a:spcPct val="80000"/>
              </a:lnSpc>
              <a:tabLst>
                <a:tab pos="4122738" algn="l"/>
              </a:tabLst>
            </a:pPr>
            <a:r>
              <a:rPr lang="en-US" altLang="zh-CN" dirty="0">
                <a:ea typeface="宋体" charset="-122"/>
              </a:rPr>
              <a:t>Looks up Virtual Address; returns Physical Address</a:t>
            </a:r>
          </a:p>
          <a:p>
            <a:pPr lvl="1"/>
            <a:endParaRPr lang="en-US" i="1" dirty="0"/>
          </a:p>
          <a:p>
            <a:endParaRPr lang="en-US" dirty="0"/>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46</a:t>
            </a:fld>
            <a:endParaRPr lang="en-US" b="0" dirty="0">
              <a:solidFill>
                <a:prstClr val="black">
                  <a:tint val="75000"/>
                </a:prstClr>
              </a:solidFill>
              <a:latin typeface="Calibri"/>
              <a:ea typeface="+mn-ea"/>
              <a:cs typeface="+mn-cs"/>
            </a:endParaRPr>
          </a:p>
        </p:txBody>
      </p:sp>
      <p:sp>
        <p:nvSpPr>
          <p:cNvPr id="7" name="Rectangle 4"/>
          <p:cNvSpPr>
            <a:spLocks noChangeArrowheads="1"/>
          </p:cNvSpPr>
          <p:nvPr/>
        </p:nvSpPr>
        <p:spPr bwMode="auto">
          <a:xfrm>
            <a:off x="7162346" y="6165397"/>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Rectangle 5"/>
          <p:cNvSpPr>
            <a:spLocks noChangeArrowheads="1"/>
          </p:cNvSpPr>
          <p:nvPr/>
        </p:nvSpPr>
        <p:spPr bwMode="auto">
          <a:xfrm>
            <a:off x="2344284" y="4744586"/>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6"/>
          <p:cNvSpPr>
            <a:spLocks noChangeShapeType="1"/>
          </p:cNvSpPr>
          <p:nvPr/>
        </p:nvSpPr>
        <p:spPr bwMode="auto">
          <a:xfrm>
            <a:off x="2360160" y="5047797"/>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7"/>
          <p:cNvSpPr>
            <a:spLocks noChangeShapeType="1"/>
          </p:cNvSpPr>
          <p:nvPr/>
        </p:nvSpPr>
        <p:spPr bwMode="auto">
          <a:xfrm>
            <a:off x="2344284" y="4744586"/>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8"/>
          <p:cNvSpPr>
            <a:spLocks noChangeShapeType="1"/>
          </p:cNvSpPr>
          <p:nvPr/>
        </p:nvSpPr>
        <p:spPr bwMode="auto">
          <a:xfrm>
            <a:off x="2598284" y="4744586"/>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9"/>
          <p:cNvSpPr>
            <a:spLocks noChangeShapeType="1"/>
          </p:cNvSpPr>
          <p:nvPr/>
        </p:nvSpPr>
        <p:spPr bwMode="auto">
          <a:xfrm>
            <a:off x="3088821" y="4757286"/>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0"/>
          <p:cNvSpPr>
            <a:spLocks noChangeShapeType="1"/>
          </p:cNvSpPr>
          <p:nvPr/>
        </p:nvSpPr>
        <p:spPr bwMode="auto">
          <a:xfrm flipH="1">
            <a:off x="2839584" y="4744586"/>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1"/>
          <p:cNvSpPr>
            <a:spLocks noChangeShapeType="1"/>
          </p:cNvSpPr>
          <p:nvPr/>
        </p:nvSpPr>
        <p:spPr bwMode="auto">
          <a:xfrm>
            <a:off x="4363584" y="4757286"/>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2"/>
          <p:cNvSpPr>
            <a:spLocks noChangeArrowheads="1"/>
          </p:cNvSpPr>
          <p:nvPr/>
        </p:nvSpPr>
        <p:spPr bwMode="auto">
          <a:xfrm>
            <a:off x="7205209" y="4041322"/>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Line 13"/>
          <p:cNvSpPr>
            <a:spLocks noChangeShapeType="1"/>
          </p:cNvSpPr>
          <p:nvPr/>
        </p:nvSpPr>
        <p:spPr bwMode="auto">
          <a:xfrm>
            <a:off x="8805409" y="4054022"/>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4"/>
          <p:cNvSpPr>
            <a:spLocks noChangeArrowheads="1"/>
          </p:cNvSpPr>
          <p:nvPr/>
        </p:nvSpPr>
        <p:spPr bwMode="auto">
          <a:xfrm>
            <a:off x="7533821" y="3993698"/>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VPN   	      offset</a:t>
            </a:r>
          </a:p>
        </p:txBody>
      </p:sp>
      <p:sp>
        <p:nvSpPr>
          <p:cNvPr id="18" name="Rectangle 15"/>
          <p:cNvSpPr>
            <a:spLocks noChangeArrowheads="1"/>
          </p:cNvSpPr>
          <p:nvPr/>
        </p:nvSpPr>
        <p:spPr bwMode="auto">
          <a:xfrm>
            <a:off x="2339522" y="4706486"/>
            <a:ext cx="277824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9" name="Rectangle 16"/>
          <p:cNvSpPr>
            <a:spLocks noChangeArrowheads="1"/>
          </p:cNvSpPr>
          <p:nvPr/>
        </p:nvSpPr>
        <p:spPr bwMode="auto">
          <a:xfrm>
            <a:off x="4897046" y="6050039"/>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20" name="Rectangle 17"/>
          <p:cNvSpPr>
            <a:spLocks noChangeArrowheads="1"/>
          </p:cNvSpPr>
          <p:nvPr/>
        </p:nvSpPr>
        <p:spPr bwMode="auto">
          <a:xfrm>
            <a:off x="7160759" y="6152697"/>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8"/>
          <p:cNvSpPr>
            <a:spLocks noChangeShapeType="1"/>
          </p:cNvSpPr>
          <p:nvPr/>
        </p:nvSpPr>
        <p:spPr bwMode="auto">
          <a:xfrm>
            <a:off x="8760959" y="6165397"/>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19"/>
          <p:cNvSpPr>
            <a:spLocks noChangeArrowheads="1"/>
          </p:cNvSpPr>
          <p:nvPr/>
        </p:nvSpPr>
        <p:spPr bwMode="auto">
          <a:xfrm>
            <a:off x="7514772" y="6117773"/>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3" name="Line 21"/>
          <p:cNvSpPr>
            <a:spLocks noChangeShapeType="1"/>
          </p:cNvSpPr>
          <p:nvPr/>
        </p:nvSpPr>
        <p:spPr bwMode="auto">
          <a:xfrm>
            <a:off x="9435646" y="4317548"/>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Freeform 22"/>
          <p:cNvSpPr>
            <a:spLocks/>
          </p:cNvSpPr>
          <p:nvPr/>
        </p:nvSpPr>
        <p:spPr bwMode="auto">
          <a:xfrm>
            <a:off x="4974771" y="5660572"/>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3"/>
          <p:cNvSpPr>
            <a:spLocks noChangeShapeType="1"/>
          </p:cNvSpPr>
          <p:nvPr/>
        </p:nvSpPr>
        <p:spPr bwMode="auto">
          <a:xfrm>
            <a:off x="3331709" y="4750936"/>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Line 24"/>
          <p:cNvSpPr>
            <a:spLocks noChangeShapeType="1"/>
          </p:cNvSpPr>
          <p:nvPr/>
        </p:nvSpPr>
        <p:spPr bwMode="auto">
          <a:xfrm flipH="1">
            <a:off x="3755571" y="5660573"/>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7" name="Rectangle 25"/>
          <p:cNvSpPr>
            <a:spLocks noChangeArrowheads="1"/>
          </p:cNvSpPr>
          <p:nvPr/>
        </p:nvSpPr>
        <p:spPr bwMode="auto">
          <a:xfrm>
            <a:off x="3450772" y="5965372"/>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8" name="Line 26"/>
          <p:cNvSpPr>
            <a:spLocks noChangeShapeType="1"/>
          </p:cNvSpPr>
          <p:nvPr/>
        </p:nvSpPr>
        <p:spPr bwMode="auto">
          <a:xfrm>
            <a:off x="2350635" y="5338310"/>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Freeform 27"/>
          <p:cNvSpPr>
            <a:spLocks/>
          </p:cNvSpPr>
          <p:nvPr/>
        </p:nvSpPr>
        <p:spPr bwMode="auto">
          <a:xfrm>
            <a:off x="3796846" y="4308022"/>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Text Box 28"/>
          <p:cNvSpPr txBox="1">
            <a:spLocks noChangeArrowheads="1"/>
          </p:cNvSpPr>
          <p:nvPr/>
        </p:nvSpPr>
        <p:spPr bwMode="auto">
          <a:xfrm>
            <a:off x="5625647" y="4684260"/>
            <a:ext cx="2851743"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(VPN = virtual page number)</a:t>
            </a:r>
            <a:endParaRPr lang="en-US" altLang="ko-KR" sz="2000" b="0">
              <a:solidFill>
                <a:srgbClr val="000000"/>
              </a:solidFill>
              <a:latin typeface="Calibri"/>
              <a:ea typeface="굴림" charset="-127"/>
              <a:cs typeface="굴림" charset="-127"/>
            </a:endParaRPr>
          </a:p>
        </p:txBody>
      </p:sp>
      <p:sp>
        <p:nvSpPr>
          <p:cNvPr id="31" name="Text Box 29"/>
          <p:cNvSpPr txBox="1">
            <a:spLocks noChangeArrowheads="1"/>
          </p:cNvSpPr>
          <p:nvPr/>
        </p:nvSpPr>
        <p:spPr bwMode="auto">
          <a:xfrm>
            <a:off x="5584371" y="5279572"/>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(PPN = physical page number)</a:t>
            </a:r>
            <a:endParaRPr lang="en-US" altLang="ko-KR" sz="2000" b="0">
              <a:solidFill>
                <a:srgbClr val="000000"/>
              </a:solidFill>
              <a:latin typeface="Calibri"/>
              <a:ea typeface="굴림" charset="-127"/>
              <a:cs typeface="굴림" charset="-127"/>
            </a:endParaRPr>
          </a:p>
        </p:txBody>
      </p:sp>
      <p:sp>
        <p:nvSpPr>
          <p:cNvPr id="32" name="TextBox 31"/>
          <p:cNvSpPr txBox="1"/>
          <p:nvPr/>
        </p:nvSpPr>
        <p:spPr>
          <a:xfrm>
            <a:off x="2443238" y="4043439"/>
            <a:ext cx="1854200" cy="400110"/>
          </a:xfrm>
          <a:prstGeom prst="rect">
            <a:avLst/>
          </a:prstGeom>
          <a:noFill/>
        </p:spPr>
        <p:txBody>
          <a:bodyPr wrap="square" rtlCol="0">
            <a:spAutoFit/>
          </a:bodyPr>
          <a:lstStyle/>
          <a:p>
            <a:pPr defTabSz="457200" eaLnBrk="1" fontAlgn="auto" hangingPunct="1">
              <a:spcBef>
                <a:spcPts val="0"/>
              </a:spcBef>
              <a:spcAft>
                <a:spcPts val="0"/>
              </a:spcAft>
            </a:pPr>
            <a:r>
              <a:rPr lang="en-US" sz="2000" b="0" dirty="0">
                <a:solidFill>
                  <a:prstClr val="black"/>
                </a:solidFill>
                <a:latin typeface="Calibri"/>
                <a:ea typeface="+mn-ea"/>
                <a:cs typeface="+mn-cs"/>
              </a:rPr>
              <a:t>Split into T, I, O!</a:t>
            </a:r>
          </a:p>
        </p:txBody>
      </p:sp>
      <p:sp>
        <p:nvSpPr>
          <p:cNvPr id="33" name="Rectangle 16"/>
          <p:cNvSpPr>
            <a:spLocks noChangeArrowheads="1"/>
          </p:cNvSpPr>
          <p:nvPr/>
        </p:nvSpPr>
        <p:spPr bwMode="auto">
          <a:xfrm>
            <a:off x="4990178" y="3941840"/>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is Cache</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47</a:t>
            </a:fld>
            <a:endParaRPr lang="en-US" b="0" dirty="0">
              <a:solidFill>
                <a:prstClr val="black">
                  <a:tint val="75000"/>
                </a:prstClr>
              </a:solidFill>
              <a:latin typeface="Calibri"/>
              <a:ea typeface="+mn-ea"/>
              <a:cs typeface="+mn-cs"/>
            </a:endParaRPr>
          </a:p>
        </p:txBody>
      </p:sp>
      <p:sp>
        <p:nvSpPr>
          <p:cNvPr id="7" name="Rectangle 6"/>
          <p:cNvSpPr/>
          <p:nvPr/>
        </p:nvSpPr>
        <p:spPr>
          <a:xfrm>
            <a:off x="3132669" y="2582325"/>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16" name="Straight Arrow Connector 15"/>
          <p:cNvCxnSpPr>
            <a:endCxn id="7" idx="1"/>
          </p:cNvCxnSpPr>
          <p:nvPr/>
        </p:nvCxnSpPr>
        <p:spPr>
          <a:xfrm flipV="1">
            <a:off x="2489200" y="3373959"/>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851401" y="3386656"/>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569203" y="2633125"/>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29" name="Straight Arrow Connector 28"/>
          <p:cNvCxnSpPr>
            <a:endCxn id="28" idx="1"/>
          </p:cNvCxnSpPr>
          <p:nvPr/>
        </p:nvCxnSpPr>
        <p:spPr>
          <a:xfrm flipV="1">
            <a:off x="6925734" y="3424759"/>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87935" y="3445923"/>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099734" y="2658524"/>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32" name="TextBox 31"/>
          <p:cNvSpPr txBox="1"/>
          <p:nvPr/>
        </p:nvSpPr>
        <p:spPr>
          <a:xfrm>
            <a:off x="4885267" y="2480723"/>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33" name="TextBox 32"/>
          <p:cNvSpPr txBox="1"/>
          <p:nvPr/>
        </p:nvSpPr>
        <p:spPr>
          <a:xfrm>
            <a:off x="6646334" y="2523057"/>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34" name="TextBox 33"/>
          <p:cNvSpPr txBox="1"/>
          <p:nvPr/>
        </p:nvSpPr>
        <p:spPr>
          <a:xfrm>
            <a:off x="9279466" y="2556924"/>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36" name="Straight Arrow Connector 35"/>
          <p:cNvCxnSpPr>
            <a:stCxn id="7" idx="2"/>
          </p:cNvCxnSpPr>
          <p:nvPr/>
        </p:nvCxnSpPr>
        <p:spPr>
          <a:xfrm rot="16200000" flipH="1">
            <a:off x="3725336" y="4419591"/>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16200000" flipH="1">
            <a:off x="8187269" y="4470391"/>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055534" y="4292590"/>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39" name="TextBox 38"/>
          <p:cNvSpPr txBox="1"/>
          <p:nvPr/>
        </p:nvSpPr>
        <p:spPr>
          <a:xfrm>
            <a:off x="8551333" y="4309523"/>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40" name="TextBox 39"/>
          <p:cNvSpPr txBox="1"/>
          <p:nvPr/>
        </p:nvSpPr>
        <p:spPr>
          <a:xfrm>
            <a:off x="3310468" y="2819390"/>
            <a:ext cx="1701798" cy="1200329"/>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Data / Instruction Cache</a:t>
            </a:r>
          </a:p>
        </p:txBody>
      </p:sp>
      <p:sp>
        <p:nvSpPr>
          <p:cNvPr id="41" name="TextBox 40"/>
          <p:cNvSpPr txBox="1"/>
          <p:nvPr/>
        </p:nvSpPr>
        <p:spPr>
          <a:xfrm>
            <a:off x="8119536" y="3141124"/>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normAutofit/>
          </a:bodyPr>
          <a:lstStyle/>
          <a:p>
            <a:r>
              <a:rPr lang="en-US" altLang="zh-CN" dirty="0">
                <a:ea typeface="宋体" charset="-122"/>
              </a:rPr>
              <a:t>What TLB organization makes sense?</a:t>
            </a:r>
          </a:p>
        </p:txBody>
      </p:sp>
      <p:sp>
        <p:nvSpPr>
          <p:cNvPr id="750595" name="Rectangle 3"/>
          <p:cNvSpPr>
            <a:spLocks noGrp="1" noChangeArrowheads="1"/>
          </p:cNvSpPr>
          <p:nvPr>
            <p:ph type="body" idx="1"/>
          </p:nvPr>
        </p:nvSpPr>
        <p:spPr>
          <a:xfrm>
            <a:off x="1524000" y="1730826"/>
            <a:ext cx="9144000" cy="5029200"/>
          </a:xfrm>
        </p:spPr>
        <p:txBody>
          <a:bodyPr>
            <a:normAutofit/>
          </a:bodyPr>
          <a:lstStyle/>
          <a:p>
            <a:pPr>
              <a:lnSpc>
                <a:spcPct val="80000"/>
              </a:lnSpc>
              <a:spcBef>
                <a:spcPct val="20000"/>
              </a:spcBef>
            </a:pPr>
            <a:r>
              <a:rPr lang="en-US" altLang="zh-CN" dirty="0">
                <a:ea typeface="宋体" charset="-122"/>
              </a:rPr>
              <a:t>Needs to be really fast</a:t>
            </a:r>
          </a:p>
          <a:p>
            <a:pPr lvl="1">
              <a:lnSpc>
                <a:spcPct val="80000"/>
              </a:lnSpc>
              <a:spcBef>
                <a:spcPct val="20000"/>
              </a:spcBef>
            </a:pPr>
            <a:r>
              <a:rPr lang="en-US" altLang="zh-CN" dirty="0">
                <a:ea typeface="宋体" charset="-122"/>
              </a:rPr>
              <a:t>Critical path of memory access </a:t>
            </a:r>
          </a:p>
          <a:p>
            <a:pPr lvl="2">
              <a:lnSpc>
                <a:spcPct val="80000"/>
              </a:lnSpc>
              <a:spcBef>
                <a:spcPct val="20000"/>
              </a:spcBef>
            </a:pPr>
            <a:r>
              <a:rPr lang="en-US" altLang="zh-CN" dirty="0">
                <a:ea typeface="宋体" charset="-122"/>
              </a:rPr>
              <a:t>Thus, this adds to access time (reducing cache speed)</a:t>
            </a:r>
          </a:p>
          <a:p>
            <a:pPr lvl="1">
              <a:lnSpc>
                <a:spcPct val="80000"/>
              </a:lnSpc>
              <a:spcBef>
                <a:spcPct val="20000"/>
              </a:spcBef>
            </a:pPr>
            <a:r>
              <a:rPr lang="en-US" altLang="zh-CN" dirty="0">
                <a:ea typeface="宋体" charset="-122"/>
              </a:rPr>
              <a:t>Seems to argue for Direct Mapped or Low </a:t>
            </a:r>
            <a:r>
              <a:rPr lang="en-US" altLang="zh-CN" dirty="0" err="1">
                <a:ea typeface="宋体" charset="-122"/>
              </a:rPr>
              <a:t>Associativity</a:t>
            </a:r>
            <a:endParaRPr lang="en-US" altLang="zh-CN" dirty="0">
              <a:ea typeface="宋体" charset="-122"/>
            </a:endParaRPr>
          </a:p>
          <a:p>
            <a:pPr>
              <a:lnSpc>
                <a:spcPct val="80000"/>
              </a:lnSpc>
              <a:spcBef>
                <a:spcPct val="20000"/>
              </a:spcBef>
            </a:pPr>
            <a:r>
              <a:rPr lang="en-US" altLang="zh-CN" dirty="0">
                <a:ea typeface="宋体" charset="-122"/>
              </a:rPr>
              <a:t>However, needs to have very few conflicts!</a:t>
            </a:r>
          </a:p>
          <a:p>
            <a:pPr lvl="1">
              <a:lnSpc>
                <a:spcPct val="80000"/>
              </a:lnSpc>
              <a:spcBef>
                <a:spcPct val="20000"/>
              </a:spcBef>
            </a:pPr>
            <a:r>
              <a:rPr lang="en-US" altLang="zh-CN" dirty="0">
                <a:ea typeface="宋体" charset="-122"/>
              </a:rPr>
              <a:t>With TLB, the Miss Time extremely high!</a:t>
            </a:r>
          </a:p>
          <a:p>
            <a:pPr lvl="1">
              <a:lnSpc>
                <a:spcPct val="80000"/>
              </a:lnSpc>
              <a:spcBef>
                <a:spcPct val="20000"/>
              </a:spcBef>
            </a:pPr>
            <a:r>
              <a:rPr lang="en-US" altLang="zh-CN" dirty="0">
                <a:solidFill>
                  <a:schemeClr val="hlink"/>
                </a:solidFill>
                <a:ea typeface="宋体" charset="-122"/>
              </a:rPr>
              <a:t>This argues that cost of Conflict (Miss Time) is much higher than slightly increased cost of access (Hit Time)</a:t>
            </a:r>
          </a:p>
        </p:txBody>
      </p:sp>
      <p:grpSp>
        <p:nvGrpSpPr>
          <p:cNvPr id="2" name="Group 11"/>
          <p:cNvGrpSpPr>
            <a:grpSpLocks/>
          </p:cNvGrpSpPr>
          <p:nvPr/>
        </p:nvGrpSpPr>
        <p:grpSpPr bwMode="auto">
          <a:xfrm>
            <a:off x="6429830" y="1382491"/>
            <a:ext cx="4238171" cy="688703"/>
            <a:chOff x="576" y="528"/>
            <a:chExt cx="4656" cy="768"/>
          </a:xfrm>
        </p:grpSpPr>
        <p:sp>
          <p:nvSpPr>
            <p:cNvPr id="13" name="Oval 4"/>
            <p:cNvSpPr>
              <a:spLocks noChangeArrowheads="1"/>
            </p:cNvSpPr>
            <p:nvPr/>
          </p:nvSpPr>
          <p:spPr bwMode="auto">
            <a:xfrm>
              <a:off x="576" y="552"/>
              <a:ext cx="816" cy="720"/>
            </a:xfrm>
            <a:prstGeom prst="ellipse">
              <a:avLst/>
            </a:prstGeom>
            <a:solidFill>
              <a:srgbClr val="2A40E2"/>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altLang="zh-CN" sz="2400" b="0">
                  <a:solidFill>
                    <a:prstClr val="black"/>
                  </a:solidFill>
                  <a:latin typeface="Calibri"/>
                  <a:ea typeface="宋体" charset="-122"/>
                  <a:cs typeface="+mn-cs"/>
                </a:rPr>
                <a:t>CPU</a:t>
              </a:r>
            </a:p>
          </p:txBody>
        </p:sp>
        <p:sp>
          <p:nvSpPr>
            <p:cNvPr id="14" name="Rectangle 5"/>
            <p:cNvSpPr>
              <a:spLocks noChangeArrowheads="1"/>
            </p:cNvSpPr>
            <p:nvPr/>
          </p:nvSpPr>
          <p:spPr bwMode="auto">
            <a:xfrm>
              <a:off x="1824" y="528"/>
              <a:ext cx="672" cy="768"/>
            </a:xfrm>
            <a:prstGeom prst="rect">
              <a:avLst/>
            </a:prstGeom>
            <a:solidFill>
              <a:srgbClr val="FFCCCC"/>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altLang="zh-CN" sz="2400" b="0">
                  <a:solidFill>
                    <a:prstClr val="black"/>
                  </a:solidFill>
                  <a:latin typeface="Calibri"/>
                  <a:ea typeface="宋体" charset="-122"/>
                  <a:cs typeface="+mn-cs"/>
                </a:rPr>
                <a:t>TLB</a:t>
              </a:r>
            </a:p>
          </p:txBody>
        </p:sp>
        <p:sp>
          <p:nvSpPr>
            <p:cNvPr id="15" name="Rectangle 6"/>
            <p:cNvSpPr>
              <a:spLocks noChangeArrowheads="1"/>
            </p:cNvSpPr>
            <p:nvPr/>
          </p:nvSpPr>
          <p:spPr bwMode="auto">
            <a:xfrm>
              <a:off x="2928" y="528"/>
              <a:ext cx="960" cy="768"/>
            </a:xfrm>
            <a:prstGeom prst="rect">
              <a:avLst/>
            </a:prstGeom>
            <a:solidFill>
              <a:srgbClr val="00FFFF"/>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altLang="zh-CN" b="0" dirty="0">
                  <a:solidFill>
                    <a:prstClr val="black"/>
                  </a:solidFill>
                  <a:latin typeface="Calibri"/>
                  <a:ea typeface="宋体" charset="-122"/>
                  <a:cs typeface="+mn-cs"/>
                </a:rPr>
                <a:t>Cache</a:t>
              </a:r>
            </a:p>
          </p:txBody>
        </p:sp>
        <p:sp>
          <p:nvSpPr>
            <p:cNvPr id="16" name="Rectangle 7"/>
            <p:cNvSpPr>
              <a:spLocks noChangeArrowheads="1"/>
            </p:cNvSpPr>
            <p:nvPr/>
          </p:nvSpPr>
          <p:spPr bwMode="auto">
            <a:xfrm>
              <a:off x="4320" y="528"/>
              <a:ext cx="912" cy="76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altLang="zh-CN" b="0">
                  <a:solidFill>
                    <a:prstClr val="black"/>
                  </a:solidFill>
                  <a:latin typeface="Calibri"/>
                  <a:ea typeface="宋体" charset="-122"/>
                  <a:cs typeface="+mn-cs"/>
                </a:rPr>
                <a:t>Memory</a:t>
              </a:r>
            </a:p>
          </p:txBody>
        </p:sp>
        <p:sp>
          <p:nvSpPr>
            <p:cNvPr id="17" name="Line 8"/>
            <p:cNvSpPr>
              <a:spLocks noChangeShapeType="1"/>
            </p:cNvSpPr>
            <p:nvPr/>
          </p:nvSpPr>
          <p:spPr bwMode="auto">
            <a:xfrm>
              <a:off x="1392" y="912"/>
              <a:ext cx="432" cy="0"/>
            </a:xfrm>
            <a:prstGeom prst="line">
              <a:avLst/>
            </a:prstGeom>
            <a:noFill/>
            <a:ln w="3810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zh-CN" altLang="en-US" b="0">
                <a:solidFill>
                  <a:prstClr val="black"/>
                </a:solidFill>
                <a:latin typeface="Calibri"/>
                <a:ea typeface="宋体" panose="02010600030101010101" pitchFamily="2" charset="-122"/>
                <a:cs typeface="+mn-cs"/>
              </a:endParaRPr>
            </a:p>
          </p:txBody>
        </p:sp>
        <p:sp>
          <p:nvSpPr>
            <p:cNvPr id="18" name="Line 9"/>
            <p:cNvSpPr>
              <a:spLocks noChangeShapeType="1"/>
            </p:cNvSpPr>
            <p:nvPr/>
          </p:nvSpPr>
          <p:spPr bwMode="auto">
            <a:xfrm>
              <a:off x="2496" y="912"/>
              <a:ext cx="432" cy="0"/>
            </a:xfrm>
            <a:prstGeom prst="line">
              <a:avLst/>
            </a:prstGeom>
            <a:noFill/>
            <a:ln w="3810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zh-CN" altLang="en-US" b="0">
                <a:solidFill>
                  <a:prstClr val="black"/>
                </a:solidFill>
                <a:latin typeface="Calibri"/>
                <a:ea typeface="宋体" panose="02010600030101010101" pitchFamily="2" charset="-122"/>
                <a:cs typeface="+mn-cs"/>
              </a:endParaRPr>
            </a:p>
          </p:txBody>
        </p:sp>
        <p:sp>
          <p:nvSpPr>
            <p:cNvPr id="19" name="Line 10"/>
            <p:cNvSpPr>
              <a:spLocks noChangeShapeType="1"/>
            </p:cNvSpPr>
            <p:nvPr/>
          </p:nvSpPr>
          <p:spPr bwMode="auto">
            <a:xfrm>
              <a:off x="3888" y="912"/>
              <a:ext cx="432" cy="0"/>
            </a:xfrm>
            <a:prstGeom prst="line">
              <a:avLst/>
            </a:prstGeom>
            <a:noFill/>
            <a:ln w="3810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zh-CN" altLang="en-US" b="0">
                <a:solidFill>
                  <a:prstClr val="black"/>
                </a:solidFill>
                <a:latin typeface="Calibri"/>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anim calcmode="lin" valueType="num">
                                      <p:cBhvr additive="base">
                                        <p:cTn id="7" dur="500" fill="hold"/>
                                        <p:tgtEl>
                                          <p:spTgt spid="750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05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anim calcmode="lin" valueType="num">
                                      <p:cBhvr additive="base">
                                        <p:cTn id="11" dur="500" fill="hold"/>
                                        <p:tgtEl>
                                          <p:spTgt spid="7505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505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anim calcmode="lin" valueType="num">
                                      <p:cBhvr additive="base">
                                        <p:cTn id="15" dur="500" fill="hold"/>
                                        <p:tgtEl>
                                          <p:spTgt spid="75059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505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anim calcmode="lin" valueType="num">
                                      <p:cBhvr additive="base">
                                        <p:cTn id="19" dur="500" fill="hold"/>
                                        <p:tgtEl>
                                          <p:spTgt spid="75059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50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50595">
                                            <p:txEl>
                                              <p:pRg st="4" end="4"/>
                                            </p:txEl>
                                          </p:spTgt>
                                        </p:tgtEl>
                                        <p:attrNameLst>
                                          <p:attrName>style.visibility</p:attrName>
                                        </p:attrNameLst>
                                      </p:cBhvr>
                                      <p:to>
                                        <p:strVal val="visible"/>
                                      </p:to>
                                    </p:set>
                                    <p:anim calcmode="lin" valueType="num">
                                      <p:cBhvr additive="base">
                                        <p:cTn id="25" dur="500" fill="hold"/>
                                        <p:tgtEl>
                                          <p:spTgt spid="75059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059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50595">
                                            <p:txEl>
                                              <p:pRg st="5" end="5"/>
                                            </p:txEl>
                                          </p:spTgt>
                                        </p:tgtEl>
                                        <p:attrNameLst>
                                          <p:attrName>style.visibility</p:attrName>
                                        </p:attrNameLst>
                                      </p:cBhvr>
                                      <p:to>
                                        <p:strVal val="visible"/>
                                      </p:to>
                                    </p:set>
                                    <p:anim calcmode="lin" valueType="num">
                                      <p:cBhvr additive="base">
                                        <p:cTn id="29" dur="500" fill="hold"/>
                                        <p:tgtEl>
                                          <p:spTgt spid="75059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5059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50595">
                                            <p:txEl>
                                              <p:pRg st="6" end="6"/>
                                            </p:txEl>
                                          </p:spTgt>
                                        </p:tgtEl>
                                        <p:attrNameLst>
                                          <p:attrName>style.visibility</p:attrName>
                                        </p:attrNameLst>
                                      </p:cBhvr>
                                      <p:to>
                                        <p:strVal val="visible"/>
                                      </p:to>
                                    </p:set>
                                    <p:anim calcmode="lin" valueType="num">
                                      <p:cBhvr additive="base">
                                        <p:cTn id="33" dur="500" fill="hold"/>
                                        <p:tgtEl>
                                          <p:spTgt spid="75059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5059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2238829" y="576942"/>
            <a:ext cx="7693025" cy="368300"/>
          </a:xfrm>
        </p:spPr>
        <p:txBody>
          <a:bodyPr>
            <a:normAutofit fontScale="90000"/>
          </a:bodyPr>
          <a:lstStyle/>
          <a:p>
            <a:r>
              <a:rPr lang="en-US" altLang="zh-CN" dirty="0">
                <a:ea typeface="宋体" charset="-122"/>
              </a:rPr>
              <a:t>TLB organization</a:t>
            </a:r>
          </a:p>
        </p:txBody>
      </p:sp>
      <p:sp>
        <p:nvSpPr>
          <p:cNvPr id="748547" name="Rectangle 3"/>
          <p:cNvSpPr>
            <a:spLocks noGrp="1" noChangeArrowheads="1"/>
          </p:cNvSpPr>
          <p:nvPr>
            <p:ph type="body" idx="1"/>
          </p:nvPr>
        </p:nvSpPr>
        <p:spPr>
          <a:xfrm>
            <a:off x="1828800" y="1524000"/>
            <a:ext cx="8610600" cy="5257800"/>
          </a:xfrm>
        </p:spPr>
        <p:txBody>
          <a:bodyPr>
            <a:normAutofit/>
          </a:bodyPr>
          <a:lstStyle/>
          <a:p>
            <a:pPr marL="203200" indent="-203200">
              <a:lnSpc>
                <a:spcPct val="80000"/>
              </a:lnSpc>
              <a:tabLst>
                <a:tab pos="4122738" algn="l"/>
              </a:tabLst>
            </a:pPr>
            <a:r>
              <a:rPr lang="en-US" altLang="zh-CN" dirty="0">
                <a:ea typeface="宋体" charset="-122"/>
              </a:rPr>
              <a:t>How big does TLB actually have to be?</a:t>
            </a:r>
          </a:p>
          <a:p>
            <a:pPr lvl="1" indent="-190500">
              <a:lnSpc>
                <a:spcPct val="80000"/>
              </a:lnSpc>
              <a:tabLst>
                <a:tab pos="4122738" algn="l"/>
              </a:tabLst>
            </a:pPr>
            <a:r>
              <a:rPr lang="en-US" altLang="zh-CN" dirty="0">
                <a:ea typeface="宋体" charset="-122"/>
              </a:rPr>
              <a:t>Usually small: 128-512 entries</a:t>
            </a:r>
          </a:p>
          <a:p>
            <a:pPr lvl="1" indent="-190500">
              <a:lnSpc>
                <a:spcPct val="80000"/>
              </a:lnSpc>
              <a:tabLst>
                <a:tab pos="4122738" algn="l"/>
              </a:tabLst>
            </a:pPr>
            <a:r>
              <a:rPr lang="en-US" altLang="zh-CN" dirty="0">
                <a:ea typeface="宋体" charset="-122"/>
              </a:rPr>
              <a:t>Not very big, can support higher </a:t>
            </a:r>
            <a:r>
              <a:rPr lang="en-US" altLang="zh-CN" dirty="0" err="1">
                <a:ea typeface="宋体" charset="-122"/>
              </a:rPr>
              <a:t>associativity</a:t>
            </a:r>
            <a:r>
              <a:rPr lang="en-US" altLang="zh-CN" dirty="0">
                <a:ea typeface="宋体" charset="-122"/>
              </a:rPr>
              <a:t> without much performance degradation</a:t>
            </a:r>
          </a:p>
          <a:p>
            <a:pPr marL="203200" indent="-203200">
              <a:lnSpc>
                <a:spcPct val="80000"/>
              </a:lnSpc>
              <a:tabLst>
                <a:tab pos="4122738" algn="l"/>
              </a:tabLst>
            </a:pPr>
            <a:r>
              <a:rPr lang="en-US" altLang="zh-CN" dirty="0">
                <a:solidFill>
                  <a:schemeClr val="hlink"/>
                </a:solidFill>
                <a:ea typeface="宋体" charset="-122"/>
              </a:rPr>
              <a:t>TLB is usually fully-associative, but can also be set-associative</a:t>
            </a:r>
          </a:p>
          <a:p>
            <a:pPr marL="203200" indent="-203200">
              <a:lnSpc>
                <a:spcPct val="80000"/>
              </a:lnSpc>
              <a:tabLst>
                <a:tab pos="4122738" algn="l"/>
              </a:tabLst>
            </a:pPr>
            <a:r>
              <a:rPr lang="en-US" altLang="zh-CN" dirty="0">
                <a:ea typeface="宋体" charset="-122"/>
              </a:rPr>
              <a:t>Q: Is TLB write-through or write-back?</a:t>
            </a:r>
          </a:p>
          <a:p>
            <a:pPr marL="203200" indent="-203200">
              <a:lnSpc>
                <a:spcPct val="80000"/>
              </a:lnSpc>
              <a:tabLst>
                <a:tab pos="4122738" algn="l"/>
              </a:tabLst>
            </a:pPr>
            <a:r>
              <a:rPr lang="en-US" altLang="zh-CN" dirty="0">
                <a:ea typeface="宋体" charset="-122"/>
              </a:rPr>
              <a:t>A: write-through </a:t>
            </a:r>
            <a:r>
              <a:rPr lang="en-US" altLang="zh-CN" dirty="0">
                <a:ea typeface="宋体" charset="-122"/>
                <a:sym typeface="Wingdings" pitchFamily="2" charset="2"/>
              </a:rPr>
              <a:t> always keep TLB and page table consistent</a:t>
            </a:r>
            <a:endParaRPr lang="en-US" altLang="zh-CN" dirty="0">
              <a:ea typeface="宋体" charset="-122"/>
            </a:endParaRPr>
          </a:p>
          <a:p>
            <a:pPr marL="203200" indent="-203200">
              <a:lnSpc>
                <a:spcPct val="80000"/>
              </a:lnSpc>
              <a:tabLst>
                <a:tab pos="4122738" algn="l"/>
              </a:tabLst>
            </a:pPr>
            <a:endParaRPr lang="en-US" altLang="zh-CN" dirty="0">
              <a:ea typeface="宋体" charset="-122"/>
            </a:endParaRPr>
          </a:p>
          <a:p>
            <a:pPr marL="203200" indent="-203200">
              <a:lnSpc>
                <a:spcPct val="80000"/>
              </a:lnSpc>
              <a:tabLst>
                <a:tab pos="4122738" algn="l"/>
              </a:tabLst>
            </a:pPr>
            <a:endParaRPr lang="en-US" altLang="zh-CN" dirty="0">
              <a:ea typeface="宋体" charset="-122"/>
            </a:endParaRPr>
          </a:p>
          <a:p>
            <a:pPr lvl="1" indent="-190500">
              <a:lnSpc>
                <a:spcPct val="80000"/>
              </a:lnSpc>
              <a:buNone/>
              <a:tabLst>
                <a:tab pos="4122738" algn="l"/>
              </a:tabLst>
            </a:pPr>
            <a:endParaRPr lang="en-US" altLang="zh-CN"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anim calcmode="lin" valueType="num">
                                      <p:cBhvr additive="base">
                                        <p:cTn id="7" dur="500" fill="hold"/>
                                        <p:tgtEl>
                                          <p:spTgt spid="7485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85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8547">
                                            <p:txEl>
                                              <p:pRg st="1" end="1"/>
                                            </p:txEl>
                                          </p:spTgt>
                                        </p:tgtEl>
                                        <p:attrNameLst>
                                          <p:attrName>style.visibility</p:attrName>
                                        </p:attrNameLst>
                                      </p:cBhvr>
                                      <p:to>
                                        <p:strVal val="visible"/>
                                      </p:to>
                                    </p:set>
                                    <p:anim calcmode="lin" valueType="num">
                                      <p:cBhvr additive="base">
                                        <p:cTn id="11" dur="500" fill="hold"/>
                                        <p:tgtEl>
                                          <p:spTgt spid="7485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85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8547">
                                            <p:txEl>
                                              <p:pRg st="2" end="2"/>
                                            </p:txEl>
                                          </p:spTgt>
                                        </p:tgtEl>
                                        <p:attrNameLst>
                                          <p:attrName>style.visibility</p:attrName>
                                        </p:attrNameLst>
                                      </p:cBhvr>
                                      <p:to>
                                        <p:strVal val="visible"/>
                                      </p:to>
                                    </p:set>
                                    <p:anim calcmode="lin" valueType="num">
                                      <p:cBhvr additive="base">
                                        <p:cTn id="15" dur="500" fill="hold"/>
                                        <p:tgtEl>
                                          <p:spTgt spid="7485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8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48547">
                                            <p:txEl>
                                              <p:pRg st="3" end="3"/>
                                            </p:txEl>
                                          </p:spTgt>
                                        </p:tgtEl>
                                        <p:attrNameLst>
                                          <p:attrName>style.visibility</p:attrName>
                                        </p:attrNameLst>
                                      </p:cBhvr>
                                      <p:to>
                                        <p:strVal val="visible"/>
                                      </p:to>
                                    </p:set>
                                    <p:anim calcmode="lin" valueType="num">
                                      <p:cBhvr additive="base">
                                        <p:cTn id="21" dur="500" fill="hold"/>
                                        <p:tgtEl>
                                          <p:spTgt spid="7485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48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48547">
                                            <p:txEl>
                                              <p:pRg st="4" end="4"/>
                                            </p:txEl>
                                          </p:spTgt>
                                        </p:tgtEl>
                                        <p:attrNameLst>
                                          <p:attrName>style.visibility</p:attrName>
                                        </p:attrNameLst>
                                      </p:cBhvr>
                                      <p:to>
                                        <p:strVal val="visible"/>
                                      </p:to>
                                    </p:set>
                                    <p:anim calcmode="lin" valueType="num">
                                      <p:cBhvr additive="base">
                                        <p:cTn id="27" dur="500" fill="hold"/>
                                        <p:tgtEl>
                                          <p:spTgt spid="74854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85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48547">
                                            <p:txEl>
                                              <p:pRg st="5" end="5"/>
                                            </p:txEl>
                                          </p:spTgt>
                                        </p:tgtEl>
                                        <p:attrNameLst>
                                          <p:attrName>style.visibility</p:attrName>
                                        </p:attrNameLst>
                                      </p:cBhvr>
                                      <p:to>
                                        <p:strVal val="visible"/>
                                      </p:to>
                                    </p:set>
                                    <p:anim calcmode="lin" valueType="num">
                                      <p:cBhvr additive="base">
                                        <p:cTn id="33" dur="500" fill="hold"/>
                                        <p:tgtEl>
                                          <p:spTgt spid="74854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485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981200" y="20643"/>
            <a:ext cx="8229600" cy="1143000"/>
          </a:xfrm>
        </p:spPr>
        <p:txBody>
          <a:bodyPr>
            <a:normAutofit fontScale="90000"/>
          </a:bodyPr>
          <a:lstStyle/>
          <a:p>
            <a:r>
              <a:rPr lang="en-US" dirty="0"/>
              <a:t>Review: Memory Management</a:t>
            </a:r>
          </a:p>
        </p:txBody>
      </p:sp>
      <p:sp>
        <p:nvSpPr>
          <p:cNvPr id="52227" name="Rectangle 3"/>
          <p:cNvSpPr>
            <a:spLocks noGrp="1" noChangeArrowheads="1"/>
          </p:cNvSpPr>
          <p:nvPr>
            <p:ph type="body" idx="1"/>
          </p:nvPr>
        </p:nvSpPr>
        <p:spPr>
          <a:xfrm>
            <a:off x="1625604" y="1363133"/>
            <a:ext cx="5401733" cy="5452533"/>
          </a:xfrm>
        </p:spPr>
        <p:txBody>
          <a:bodyPr>
            <a:normAutofit/>
          </a:bodyPr>
          <a:lstStyle/>
          <a:p>
            <a:pPr>
              <a:defRPr/>
            </a:pPr>
            <a:r>
              <a:rPr lang="en-US" sz="3429" dirty="0"/>
              <a:t>The processor’s view of memory (</a:t>
            </a:r>
            <a:r>
              <a:rPr lang="en-US" sz="3429" dirty="0" err="1"/>
              <a:t>eg</a:t>
            </a:r>
            <a:r>
              <a:rPr lang="en-US" sz="3429" dirty="0"/>
              <a:t>, using the C programming language)</a:t>
            </a:r>
          </a:p>
          <a:p>
            <a:pPr lvl="1">
              <a:defRPr/>
            </a:pPr>
            <a:r>
              <a:rPr lang="en-US" b="1" dirty="0"/>
              <a:t>Static storage</a:t>
            </a:r>
            <a:r>
              <a:rPr lang="en-US" dirty="0"/>
              <a:t>: global variable storage, basically permanent, entire program run</a:t>
            </a:r>
          </a:p>
          <a:p>
            <a:pPr lvl="1">
              <a:defRPr/>
            </a:pPr>
            <a:r>
              <a:rPr lang="en-US" b="1" dirty="0"/>
              <a:t>Stack</a:t>
            </a:r>
            <a:r>
              <a:rPr lang="en-US" dirty="0"/>
              <a:t>: local variable storage, parameters, return address</a:t>
            </a:r>
          </a:p>
          <a:p>
            <a:pPr lvl="1">
              <a:defRPr/>
            </a:pPr>
            <a:r>
              <a:rPr lang="en-US" b="1" dirty="0"/>
              <a:t>Heap</a:t>
            </a:r>
            <a:r>
              <a:rPr lang="en-US" dirty="0"/>
              <a:t> (dynamic storage): </a:t>
            </a:r>
            <a:br>
              <a:rPr lang="en-US" dirty="0"/>
            </a:br>
            <a:r>
              <a:rPr lang="en-US" dirty="0" err="1">
                <a:latin typeface="Courier"/>
                <a:cs typeface="Courier"/>
              </a:rPr>
              <a:t>malloc</a:t>
            </a:r>
            <a:r>
              <a:rPr lang="en-US" dirty="0">
                <a:latin typeface="Courier"/>
                <a:cs typeface="Courier"/>
              </a:rPr>
              <a:t>()</a:t>
            </a:r>
            <a:r>
              <a:rPr lang="en-US" dirty="0"/>
              <a:t> grabs space from here, </a:t>
            </a:r>
            <a:r>
              <a:rPr lang="en-US" dirty="0">
                <a:latin typeface="Courier"/>
                <a:cs typeface="Courier"/>
              </a:rPr>
              <a:t>free()</a:t>
            </a:r>
            <a:r>
              <a:rPr lang="en-US" dirty="0">
                <a:cs typeface="Courier"/>
              </a:rPr>
              <a:t> </a:t>
            </a:r>
            <a:r>
              <a:rPr lang="en-US" dirty="0"/>
              <a:t>returns it</a:t>
            </a:r>
          </a:p>
        </p:txBody>
      </p:sp>
      <p:sp>
        <p:nvSpPr>
          <p:cNvPr id="7" name="Slide Number Placeholder 6"/>
          <p:cNvSpPr>
            <a:spLocks noGrp="1"/>
          </p:cNvSpPr>
          <p:nvPr>
            <p:ph type="sldNum" sz="quarter" idx="12"/>
          </p:nvPr>
        </p:nvSpPr>
        <p:spPr/>
        <p:txBody>
          <a:bodyPr/>
          <a:lstStyle/>
          <a:p>
            <a:pPr defTabSz="457200" eaLnBrk="1" fontAlgn="auto" hangingPunct="1">
              <a:spcBef>
                <a:spcPts val="0"/>
              </a:spcBef>
              <a:spcAft>
                <a:spcPts val="0"/>
              </a:spcAft>
              <a:defRPr/>
            </a:pPr>
            <a:fld id="{9B57644A-A1FD-BA47-9BC2-7CEF15755ACA}" type="slidenum">
              <a:rPr lang="en-US" b="0">
                <a:solidFill>
                  <a:prstClr val="black">
                    <a:tint val="75000"/>
                  </a:prstClr>
                </a:solidFill>
                <a:latin typeface="Calibri"/>
                <a:ea typeface="+mn-ea"/>
                <a:cs typeface="+mn-cs"/>
              </a:rPr>
              <a:pPr defTabSz="457200" eaLnBrk="1" fontAlgn="auto" hangingPunct="1">
                <a:spcBef>
                  <a:spcPts val="0"/>
                </a:spcBef>
                <a:spcAft>
                  <a:spcPts val="0"/>
                </a:spcAft>
                <a:defRPr/>
              </a:pPr>
              <a:t>5</a:t>
            </a:fld>
            <a:endParaRPr lang="en-US" b="0">
              <a:solidFill>
                <a:prstClr val="black">
                  <a:tint val="75000"/>
                </a:prstClr>
              </a:solidFill>
              <a:latin typeface="Calibri"/>
              <a:ea typeface="+mn-ea"/>
              <a:cs typeface="+mn-cs"/>
            </a:endParaRPr>
          </a:p>
        </p:txBody>
      </p:sp>
      <p:sp>
        <p:nvSpPr>
          <p:cNvPr id="9" name="Rectangle 2" descr="Wide upward diagonal"/>
          <p:cNvSpPr>
            <a:spLocks noChangeArrowheads="1"/>
          </p:cNvSpPr>
          <p:nvPr/>
        </p:nvSpPr>
        <p:spPr bwMode="auto">
          <a:xfrm>
            <a:off x="7569202" y="1998130"/>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10" name="Rectangle 5"/>
          <p:cNvSpPr>
            <a:spLocks noChangeArrowheads="1"/>
          </p:cNvSpPr>
          <p:nvPr/>
        </p:nvSpPr>
        <p:spPr bwMode="auto">
          <a:xfrm>
            <a:off x="7569202" y="1464730"/>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11" name="Rectangle 6"/>
          <p:cNvSpPr>
            <a:spLocks noChangeArrowheads="1"/>
          </p:cNvSpPr>
          <p:nvPr/>
        </p:nvSpPr>
        <p:spPr bwMode="auto">
          <a:xfrm>
            <a:off x="7569202" y="5198530"/>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12" name="Rectangle 7"/>
          <p:cNvSpPr>
            <a:spLocks noChangeArrowheads="1"/>
          </p:cNvSpPr>
          <p:nvPr/>
        </p:nvSpPr>
        <p:spPr bwMode="auto">
          <a:xfrm>
            <a:off x="7569202" y="4512730"/>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13" name="Line 8"/>
          <p:cNvSpPr>
            <a:spLocks noChangeShapeType="1"/>
          </p:cNvSpPr>
          <p:nvPr/>
        </p:nvSpPr>
        <p:spPr bwMode="auto">
          <a:xfrm>
            <a:off x="7569202" y="3826930"/>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14" name="Line 9"/>
          <p:cNvSpPr>
            <a:spLocks noChangeShapeType="1"/>
          </p:cNvSpPr>
          <p:nvPr/>
        </p:nvSpPr>
        <p:spPr bwMode="auto">
          <a:xfrm>
            <a:off x="7569202" y="1998130"/>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15" name="Text Box 10"/>
          <p:cNvSpPr txBox="1">
            <a:spLocks noChangeArrowheads="1"/>
          </p:cNvSpPr>
          <p:nvPr/>
        </p:nvSpPr>
        <p:spPr bwMode="auto">
          <a:xfrm>
            <a:off x="8312152" y="5211230"/>
            <a:ext cx="990600" cy="584200"/>
          </a:xfrm>
          <a:prstGeom prst="rect">
            <a:avLst/>
          </a:prstGeom>
          <a:noFill/>
          <a:ln w="12700">
            <a:noFill/>
            <a:miter lim="800000"/>
            <a:headEnd/>
            <a:tailEnd/>
          </a:ln>
        </p:spPr>
        <p:txBody>
          <a:bodyPr wrap="none">
            <a:prstTxWarp prst="textNoShape">
              <a:avLst/>
            </a:prstTxWarp>
            <a:spAutoFit/>
          </a:bodyPr>
          <a:lstStyle/>
          <a:p>
            <a:pPr algn="ctr" defTabSz="457200" eaLnBrk="1" fontAlgn="auto" hangingPunct="1">
              <a:spcBef>
                <a:spcPts val="0"/>
              </a:spcBef>
              <a:spcAft>
                <a:spcPts val="0"/>
              </a:spcAft>
              <a:defRPr/>
            </a:pPr>
            <a:r>
              <a:rPr lang="en-US" sz="3200" b="0">
                <a:solidFill>
                  <a:prstClr val="black"/>
                </a:solidFill>
                <a:latin typeface="Calibri"/>
                <a:ea typeface="+mn-ea"/>
                <a:cs typeface="+mn-cs"/>
              </a:rPr>
              <a:t>code</a:t>
            </a:r>
          </a:p>
        </p:txBody>
      </p:sp>
      <p:sp>
        <p:nvSpPr>
          <p:cNvPr id="16" name="Text Box 11"/>
          <p:cNvSpPr txBox="1">
            <a:spLocks noChangeArrowheads="1"/>
          </p:cNvSpPr>
          <p:nvPr/>
        </p:nvSpPr>
        <p:spPr bwMode="auto">
          <a:xfrm>
            <a:off x="7792175" y="4525431"/>
            <a:ext cx="2030556" cy="584775"/>
          </a:xfrm>
          <a:prstGeom prst="rect">
            <a:avLst/>
          </a:prstGeom>
          <a:noFill/>
          <a:ln w="12700">
            <a:noFill/>
            <a:miter lim="800000"/>
            <a:headEnd/>
            <a:tailEnd/>
          </a:ln>
        </p:spPr>
        <p:txBody>
          <a:bodyPr wrap="none">
            <a:prstTxWarp prst="textNoShape">
              <a:avLst/>
            </a:prstTxWarp>
            <a:spAutoFit/>
          </a:bodyPr>
          <a:lstStyle/>
          <a:p>
            <a:pPr algn="ctr" defTabSz="457200" eaLnBrk="1" fontAlgn="auto" hangingPunct="1">
              <a:spcBef>
                <a:spcPts val="0"/>
              </a:spcBef>
              <a:spcAft>
                <a:spcPts val="0"/>
              </a:spcAft>
              <a:defRPr/>
            </a:pPr>
            <a:r>
              <a:rPr lang="en-US" sz="3200" b="0" dirty="0">
                <a:solidFill>
                  <a:prstClr val="black"/>
                </a:solidFill>
                <a:latin typeface="Calibri"/>
                <a:ea typeface="+mn-ea"/>
                <a:cs typeface="+mn-cs"/>
              </a:rPr>
              <a:t>global data</a:t>
            </a:r>
          </a:p>
        </p:txBody>
      </p:sp>
      <p:sp>
        <p:nvSpPr>
          <p:cNvPr id="17" name="Text Box 12"/>
          <p:cNvSpPr txBox="1">
            <a:spLocks noChangeArrowheads="1"/>
          </p:cNvSpPr>
          <p:nvPr/>
        </p:nvSpPr>
        <p:spPr bwMode="auto">
          <a:xfrm>
            <a:off x="8299452" y="3839630"/>
            <a:ext cx="1016000" cy="584200"/>
          </a:xfrm>
          <a:prstGeom prst="rect">
            <a:avLst/>
          </a:prstGeom>
          <a:noFill/>
          <a:ln w="12700">
            <a:noFill/>
            <a:miter lim="800000"/>
            <a:headEnd/>
            <a:tailEnd/>
          </a:ln>
        </p:spPr>
        <p:txBody>
          <a:bodyPr wrap="none">
            <a:prstTxWarp prst="textNoShape">
              <a:avLst/>
            </a:prstTxWarp>
            <a:spAutoFit/>
          </a:bodyPr>
          <a:lstStyle/>
          <a:p>
            <a:pPr algn="ctr" defTabSz="457200" eaLnBrk="1" fontAlgn="auto" hangingPunct="1">
              <a:spcBef>
                <a:spcPts val="0"/>
              </a:spcBef>
              <a:spcAft>
                <a:spcPts val="0"/>
              </a:spcAft>
              <a:defRPr/>
            </a:pPr>
            <a:r>
              <a:rPr lang="en-US" sz="3200" b="0">
                <a:solidFill>
                  <a:prstClr val="black"/>
                </a:solidFill>
                <a:latin typeface="Calibri"/>
                <a:ea typeface="+mn-ea"/>
                <a:cs typeface="+mn-cs"/>
              </a:rPr>
              <a:t>heap</a:t>
            </a:r>
          </a:p>
        </p:txBody>
      </p:sp>
      <p:sp>
        <p:nvSpPr>
          <p:cNvPr id="18" name="Text Box 13"/>
          <p:cNvSpPr txBox="1">
            <a:spLocks noChangeArrowheads="1"/>
          </p:cNvSpPr>
          <p:nvPr/>
        </p:nvSpPr>
        <p:spPr bwMode="auto">
          <a:xfrm>
            <a:off x="8293102" y="1464730"/>
            <a:ext cx="1028700" cy="584200"/>
          </a:xfrm>
          <a:prstGeom prst="rect">
            <a:avLst/>
          </a:prstGeom>
          <a:noFill/>
          <a:ln w="12700">
            <a:noFill/>
            <a:miter lim="800000"/>
            <a:headEnd/>
            <a:tailEnd/>
          </a:ln>
        </p:spPr>
        <p:txBody>
          <a:bodyPr wrap="none">
            <a:prstTxWarp prst="textNoShape">
              <a:avLst/>
            </a:prstTxWarp>
            <a:spAutoFit/>
          </a:bodyPr>
          <a:lstStyle/>
          <a:p>
            <a:pPr algn="ctr" defTabSz="457200" eaLnBrk="1" fontAlgn="auto" hangingPunct="1">
              <a:spcBef>
                <a:spcPts val="0"/>
              </a:spcBef>
              <a:spcAft>
                <a:spcPts val="0"/>
              </a:spcAft>
              <a:defRPr/>
            </a:pPr>
            <a:r>
              <a:rPr lang="en-US" sz="3200" b="0" dirty="0">
                <a:solidFill>
                  <a:prstClr val="black"/>
                </a:solidFill>
                <a:latin typeface="Calibri"/>
                <a:ea typeface="+mn-ea"/>
                <a:cs typeface="+mn-cs"/>
              </a:rPr>
              <a:t>stack</a:t>
            </a:r>
          </a:p>
        </p:txBody>
      </p:sp>
      <p:sp>
        <p:nvSpPr>
          <p:cNvPr id="19" name="Line 14"/>
          <p:cNvSpPr>
            <a:spLocks noChangeShapeType="1"/>
          </p:cNvSpPr>
          <p:nvPr/>
        </p:nvSpPr>
        <p:spPr bwMode="auto">
          <a:xfrm flipV="1">
            <a:off x="8788402" y="3445930"/>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20" name="Line 15"/>
          <p:cNvSpPr>
            <a:spLocks noChangeShapeType="1"/>
          </p:cNvSpPr>
          <p:nvPr/>
        </p:nvSpPr>
        <p:spPr bwMode="auto">
          <a:xfrm>
            <a:off x="8788402" y="1998130"/>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b="0">
              <a:solidFill>
                <a:prstClr val="black"/>
              </a:solidFill>
              <a:latin typeface="Calibri"/>
              <a:ea typeface="+mn-ea"/>
              <a:cs typeface="+mn-cs"/>
            </a:endParaRPr>
          </a:p>
        </p:txBody>
      </p:sp>
      <p:sp>
        <p:nvSpPr>
          <p:cNvPr id="21" name="Text Box 17"/>
          <p:cNvSpPr txBox="1">
            <a:spLocks noChangeArrowheads="1"/>
          </p:cNvSpPr>
          <p:nvPr/>
        </p:nvSpPr>
        <p:spPr bwMode="auto">
          <a:xfrm>
            <a:off x="6197602" y="1388531"/>
            <a:ext cx="1227138" cy="307975"/>
          </a:xfrm>
          <a:prstGeom prst="rect">
            <a:avLst/>
          </a:prstGeom>
          <a:noFill/>
          <a:ln w="12700">
            <a:noFill/>
            <a:miter lim="800000"/>
            <a:headEnd/>
            <a:tailEnd/>
          </a:ln>
        </p:spPr>
        <p:txBody>
          <a:bodyPr wrap="none">
            <a:prstTxWarp prst="textNoShape">
              <a:avLst/>
            </a:prstTxWarp>
            <a:spAutoFit/>
          </a:bodyPr>
          <a:lstStyle/>
          <a:p>
            <a:pPr defTabSz="457200" eaLnBrk="1" fontAlgn="auto" hangingPunct="1">
              <a:spcBef>
                <a:spcPts val="0"/>
              </a:spcBef>
              <a:spcAft>
                <a:spcPts val="0"/>
              </a:spcAft>
              <a:defRPr/>
            </a:pPr>
            <a:r>
              <a:rPr lang="en-US" sz="1400" i="1">
                <a:solidFill>
                  <a:prstClr val="black"/>
                </a:solidFill>
                <a:latin typeface="Calibri"/>
                <a:ea typeface="+mn-ea"/>
                <a:cs typeface="+mn-cs"/>
              </a:rPr>
              <a:t>~ FFFF FFFF</a:t>
            </a:r>
            <a:r>
              <a:rPr lang="en-US" sz="1400" i="1" baseline="-25000">
                <a:solidFill>
                  <a:prstClr val="black"/>
                </a:solidFill>
                <a:latin typeface="Calibri"/>
                <a:ea typeface="+mn-ea"/>
                <a:cs typeface="+mn-cs"/>
              </a:rPr>
              <a:t>hex</a:t>
            </a:r>
            <a:endParaRPr lang="en-US" sz="1400" i="1">
              <a:solidFill>
                <a:prstClr val="black"/>
              </a:solidFill>
              <a:latin typeface="Calibri"/>
              <a:ea typeface="+mn-ea"/>
              <a:cs typeface="+mn-cs"/>
            </a:endParaRPr>
          </a:p>
        </p:txBody>
      </p:sp>
      <p:sp>
        <p:nvSpPr>
          <p:cNvPr id="22" name="Text Box 18"/>
          <p:cNvSpPr txBox="1">
            <a:spLocks noChangeArrowheads="1"/>
          </p:cNvSpPr>
          <p:nvPr/>
        </p:nvSpPr>
        <p:spPr bwMode="auto">
          <a:xfrm>
            <a:off x="6959602" y="5808131"/>
            <a:ext cx="579454" cy="307777"/>
          </a:xfrm>
          <a:prstGeom prst="rect">
            <a:avLst/>
          </a:prstGeom>
          <a:noFill/>
          <a:ln w="12700">
            <a:noFill/>
            <a:miter lim="800000"/>
            <a:headEnd/>
            <a:tailEnd/>
          </a:ln>
        </p:spPr>
        <p:txBody>
          <a:bodyPr wrap="none">
            <a:prstTxWarp prst="textNoShape">
              <a:avLst/>
            </a:prstTxWarp>
            <a:spAutoFit/>
          </a:bodyPr>
          <a:lstStyle/>
          <a:p>
            <a:pPr defTabSz="457200" eaLnBrk="1" fontAlgn="auto" hangingPunct="1">
              <a:spcBef>
                <a:spcPts val="0"/>
              </a:spcBef>
              <a:spcAft>
                <a:spcPts val="0"/>
              </a:spcAft>
              <a:defRPr/>
            </a:pPr>
            <a:r>
              <a:rPr lang="en-US" sz="1400" i="1">
                <a:solidFill>
                  <a:prstClr val="black"/>
                </a:solidFill>
                <a:latin typeface="Calibri"/>
                <a:ea typeface="+mn-ea"/>
                <a:cs typeface="+mn-cs"/>
              </a:rPr>
              <a:t>~ 0</a:t>
            </a:r>
            <a:r>
              <a:rPr lang="en-US" sz="1400" i="1" baseline="-25000">
                <a:solidFill>
                  <a:prstClr val="black"/>
                </a:solidFill>
                <a:latin typeface="Calibri"/>
                <a:ea typeface="+mn-ea"/>
                <a:cs typeface="+mn-cs"/>
              </a:rPr>
              <a:t>hex</a:t>
            </a:r>
            <a:endParaRPr lang="en-US" sz="1400" i="1">
              <a:solidFill>
                <a:prstClr val="black"/>
              </a:solidFill>
              <a:latin typeface="Calibri"/>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pPr defTabSz="457200" eaLnBrk="1" fontAlgn="auto" hangingPunct="1">
              <a:spcBef>
                <a:spcPts val="0"/>
              </a:spcBef>
              <a:spcAft>
                <a:spcPts val="0"/>
              </a:spcAft>
            </a:pPr>
            <a:fld id="{1E4D6389-10EB-9445-9A72-341816864186}" type="slidenum">
              <a:rPr lang="en-US" b="0">
                <a:solidFill>
                  <a:prstClr val="black">
                    <a:tint val="75000"/>
                  </a:prstClr>
                </a:solidFill>
                <a:latin typeface="Calibri"/>
                <a:ea typeface="+mn-ea"/>
                <a:cs typeface="+mn-cs"/>
              </a:rPr>
              <a:pPr defTabSz="457200" eaLnBrk="1" fontAlgn="auto" hangingPunct="1">
                <a:spcBef>
                  <a:spcPts val="0"/>
                </a:spcBef>
                <a:spcAft>
                  <a:spcPts val="0"/>
                </a:spcAft>
              </a:pPr>
              <a:t>50</a:t>
            </a:fld>
            <a:endParaRPr lang="en-US" b="0">
              <a:solidFill>
                <a:srgbClr val="FBBA03"/>
              </a:solidFill>
              <a:latin typeface="Calibri"/>
              <a:ea typeface="+mn-ea"/>
              <a:cs typeface="+mn-cs"/>
            </a:endParaRPr>
          </a:p>
        </p:txBody>
      </p:sp>
      <p:sp>
        <p:nvSpPr>
          <p:cNvPr id="1628162" name="Rectangle 2"/>
          <p:cNvSpPr>
            <a:spLocks noGrp="1" noChangeArrowheads="1"/>
          </p:cNvSpPr>
          <p:nvPr>
            <p:ph type="title"/>
          </p:nvPr>
        </p:nvSpPr>
        <p:spPr>
          <a:xfrm>
            <a:off x="1906712" y="402550"/>
            <a:ext cx="8234432" cy="533400"/>
          </a:xfrm>
          <a:noFill/>
          <a:ln/>
        </p:spPr>
        <p:txBody>
          <a:bodyPr vert="horz" lIns="90488" tIns="44450" rIns="90488" bIns="44450" rtlCol="0" anchor="ctr">
            <a:normAutofit fontScale="90000"/>
          </a:bodyPr>
          <a:lstStyle/>
          <a:p>
            <a:r>
              <a:rPr lang="en-US" altLang="ko-KR" dirty="0">
                <a:ea typeface="굴림" charset="-127"/>
                <a:cs typeface="굴림" charset="-127"/>
              </a:rPr>
              <a:t>TLB: More Details</a:t>
            </a:r>
            <a:endParaRPr lang="en-US" altLang="ko-KR" sz="2000" i="1" dirty="0">
              <a:ea typeface="굴림" charset="-127"/>
              <a:cs typeface="굴림" charset="-127"/>
            </a:endParaRPr>
          </a:p>
        </p:txBody>
      </p:sp>
      <p:sp>
        <p:nvSpPr>
          <p:cNvPr id="1628163" name="Rectangle 3"/>
          <p:cNvSpPr>
            <a:spLocks noChangeArrowheads="1"/>
          </p:cNvSpPr>
          <p:nvPr/>
        </p:nvSpPr>
        <p:spPr bwMode="auto">
          <a:xfrm>
            <a:off x="1981200" y="1393159"/>
            <a:ext cx="8305800" cy="218264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Cache Page Table Entries in TLB</a:t>
            </a:r>
          </a:p>
          <a:p>
            <a:pPr defTabSz="457200" eaLnBrk="1" fontAlgn="auto" hangingPunct="1">
              <a:spcAft>
                <a:spcPts val="0"/>
              </a:spcAft>
            </a:pPr>
            <a:r>
              <a:rPr lang="en-US" altLang="ko-KR" sz="2400" b="0" dirty="0">
                <a:solidFill>
                  <a:srgbClr val="000000"/>
                </a:solidFill>
                <a:latin typeface="Calibri"/>
                <a:ea typeface="굴림" charset="-127"/>
                <a:cs typeface="굴림" charset="-127"/>
              </a:rPr>
              <a:t>		TLB hit		=&gt; </a:t>
            </a:r>
            <a:r>
              <a:rPr lang="en-US" altLang="ko-KR" sz="2400" b="0" i="1" dirty="0">
                <a:solidFill>
                  <a:srgbClr val="000000"/>
                </a:solidFill>
                <a:latin typeface="Calibri"/>
                <a:ea typeface="굴림" charset="-127"/>
                <a:cs typeface="굴림" charset="-127"/>
              </a:rPr>
              <a:t>Single Cycle Translation</a:t>
            </a:r>
            <a:endParaRPr lang="en-US" altLang="ko-KR" sz="2400" b="0" dirty="0">
              <a:solidFill>
                <a:srgbClr val="000000"/>
              </a:solidFill>
              <a:latin typeface="Calibri"/>
              <a:ea typeface="굴림" charset="-127"/>
              <a:cs typeface="굴림" charset="-127"/>
            </a:endParaRPr>
          </a:p>
          <a:p>
            <a:pPr defTabSz="457200" eaLnBrk="1" fontAlgn="auto" hangingPunct="1">
              <a:spcAft>
                <a:spcPts val="0"/>
              </a:spcAft>
            </a:pPr>
            <a:r>
              <a:rPr lang="en-US" altLang="ko-KR" sz="2400" b="0" dirty="0">
                <a:solidFill>
                  <a:srgbClr val="000000"/>
                </a:solidFill>
                <a:latin typeface="Calibri"/>
                <a:ea typeface="굴림" charset="-127"/>
                <a:cs typeface="굴림" charset="-127"/>
              </a:rPr>
              <a:t>	     	TLB miss 	=&gt; </a:t>
            </a:r>
            <a:r>
              <a:rPr lang="en-US" altLang="ko-KR" sz="2400" b="0" i="1" dirty="0">
                <a:solidFill>
                  <a:srgbClr val="000000"/>
                </a:solidFill>
                <a:latin typeface="Calibri"/>
                <a:ea typeface="굴림" charset="-127"/>
                <a:cs typeface="굴림" charset="-127"/>
              </a:rPr>
              <a:t>Access Page-Table to fill</a:t>
            </a:r>
          </a:p>
          <a:p>
            <a:pPr defTabSz="457200" eaLnBrk="1" fontAlgn="auto" hangingPunct="1">
              <a:spcAft>
                <a:spcPts val="0"/>
              </a:spcAft>
            </a:pPr>
            <a:r>
              <a:rPr lang="en-US" altLang="ko-KR" sz="2000" b="0" dirty="0">
                <a:solidFill>
                  <a:prstClr val="black"/>
                </a:solidFill>
                <a:latin typeface="Calibri"/>
                <a:ea typeface="맑은 고딕" panose="020B0503020000020004" pitchFamily="34" charset="-127"/>
                <a:cs typeface="+mn-cs"/>
              </a:rPr>
              <a:t>A </a:t>
            </a:r>
            <a:r>
              <a:rPr lang="en-US" altLang="ko-KR" sz="2000" b="0" i="1" dirty="0">
                <a:solidFill>
                  <a:prstClr val="black"/>
                </a:solidFill>
                <a:latin typeface="Calibri"/>
                <a:ea typeface="맑은 고딕" panose="020B0503020000020004" pitchFamily="34" charset="-127"/>
                <a:cs typeface="+mn-cs"/>
              </a:rPr>
              <a:t>memory management unit </a:t>
            </a:r>
            <a:r>
              <a:rPr lang="en-US" altLang="ko-KR" sz="2000" b="0" dirty="0">
                <a:solidFill>
                  <a:prstClr val="black"/>
                </a:solidFill>
                <a:latin typeface="Calibri"/>
                <a:ea typeface="맑은 고딕" panose="020B0503020000020004" pitchFamily="34" charset="-127"/>
                <a:cs typeface="+mn-cs"/>
              </a:rPr>
              <a:t>(MMU) is hardware that walks the page tables and reloads the TLB</a:t>
            </a:r>
          </a:p>
          <a:p>
            <a:pPr defTabSz="457200" eaLnBrk="1" fontAlgn="auto" hangingPunct="1">
              <a:spcAft>
                <a:spcPts val="0"/>
              </a:spcAft>
            </a:pPr>
            <a:r>
              <a:rPr lang="en-US" altLang="ko-KR" sz="2400" b="0" i="1" dirty="0">
                <a:solidFill>
                  <a:srgbClr val="000000"/>
                </a:solidFill>
                <a:latin typeface="Calibri"/>
                <a:ea typeface="굴림" charset="-127"/>
                <a:cs typeface="굴림" charset="-127"/>
              </a:rPr>
              <a:t> </a:t>
            </a:r>
          </a:p>
        </p:txBody>
      </p:sp>
      <p:grpSp>
        <p:nvGrpSpPr>
          <p:cNvPr id="36" name="Group 36"/>
          <p:cNvGrpSpPr>
            <a:grpSpLocks/>
          </p:cNvGrpSpPr>
          <p:nvPr/>
        </p:nvGrpSpPr>
        <p:grpSpPr bwMode="auto">
          <a:xfrm>
            <a:off x="3363685" y="4380141"/>
            <a:ext cx="5029200" cy="2244725"/>
            <a:chOff x="1104" y="1230"/>
            <a:chExt cx="3168" cy="1414"/>
          </a:xfrm>
        </p:grpSpPr>
        <p:sp>
          <p:nvSpPr>
            <p:cNvPr id="37" name="Text Box 20"/>
            <p:cNvSpPr txBox="1">
              <a:spLocks noChangeArrowheads="1"/>
            </p:cNvSpPr>
            <p:nvPr/>
          </p:nvSpPr>
          <p:spPr bwMode="auto">
            <a:xfrm>
              <a:off x="1536" y="2238"/>
              <a:ext cx="1241"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 Read or Write</a:t>
              </a:r>
            </a:p>
            <a:p>
              <a:pPr defTabSz="457200" eaLnBrk="1" fontAlgn="auto" hangingPunct="1">
                <a:spcBef>
                  <a:spcPts val="0"/>
                </a:spcBef>
                <a:spcAft>
                  <a:spcPts val="0"/>
                </a:spcAft>
              </a:pPr>
              <a:r>
                <a:rPr lang="en-US" b="0">
                  <a:solidFill>
                    <a:prstClr val="black"/>
                  </a:solidFill>
                  <a:latin typeface="Calibri"/>
                  <a:ea typeface="+mn-ea"/>
                  <a:cs typeface="+mn-cs"/>
                </a:rPr>
                <a:t>(untranslated)</a:t>
              </a:r>
            </a:p>
          </p:txBody>
        </p:sp>
        <p:sp>
          <p:nvSpPr>
            <p:cNvPr id="38"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40" name="Oval 9"/>
          <p:cNvSpPr>
            <a:spLocks noChangeArrowheads="1"/>
          </p:cNvSpPr>
          <p:nvPr/>
        </p:nvSpPr>
        <p:spPr bwMode="auto">
          <a:xfrm>
            <a:off x="2296885" y="3237140"/>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41" name="Rectangle 12"/>
          <p:cNvSpPr>
            <a:spLocks noChangeArrowheads="1"/>
          </p:cNvSpPr>
          <p:nvPr/>
        </p:nvSpPr>
        <p:spPr bwMode="auto">
          <a:xfrm>
            <a:off x="8545285" y="3160940"/>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42" name="Freeform 4"/>
          <p:cNvSpPr>
            <a:spLocks/>
          </p:cNvSpPr>
          <p:nvPr/>
        </p:nvSpPr>
        <p:spPr bwMode="auto">
          <a:xfrm>
            <a:off x="4354285" y="2932340"/>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43" name="Text Box 5"/>
          <p:cNvSpPr txBox="1">
            <a:spLocks noChangeArrowheads="1"/>
          </p:cNvSpPr>
          <p:nvPr/>
        </p:nvSpPr>
        <p:spPr bwMode="auto">
          <a:xfrm>
            <a:off x="5573486" y="3084740"/>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44" name="Text Box 13"/>
          <p:cNvSpPr txBox="1">
            <a:spLocks noChangeArrowheads="1"/>
          </p:cNvSpPr>
          <p:nvPr/>
        </p:nvSpPr>
        <p:spPr bwMode="auto">
          <a:xfrm>
            <a:off x="4833711" y="5065940"/>
            <a:ext cx="1029493" cy="64375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Translate</a:t>
            </a:r>
          </a:p>
          <a:p>
            <a:pPr defTabSz="457200" eaLnBrk="1" fontAlgn="auto" hangingPunct="1">
              <a:spcBef>
                <a:spcPts val="0"/>
              </a:spcBef>
              <a:spcAft>
                <a:spcPts val="0"/>
              </a:spcAft>
            </a:pPr>
            <a:r>
              <a:rPr lang="en-US" b="0">
                <a:solidFill>
                  <a:prstClr val="black"/>
                </a:solidFill>
                <a:latin typeface="Calibri"/>
                <a:ea typeface="+mn-ea"/>
                <a:cs typeface="+mn-cs"/>
              </a:rPr>
              <a:t>(MMU)</a:t>
            </a:r>
          </a:p>
        </p:txBody>
      </p:sp>
      <p:grpSp>
        <p:nvGrpSpPr>
          <p:cNvPr id="45" name="Group 34"/>
          <p:cNvGrpSpPr>
            <a:grpSpLocks/>
          </p:cNvGrpSpPr>
          <p:nvPr/>
        </p:nvGrpSpPr>
        <p:grpSpPr bwMode="auto">
          <a:xfrm>
            <a:off x="5116286" y="4075340"/>
            <a:ext cx="454025" cy="914400"/>
            <a:chOff x="2208" y="1038"/>
            <a:chExt cx="286" cy="576"/>
          </a:xfrm>
        </p:grpSpPr>
        <p:sp>
          <p:nvSpPr>
            <p:cNvPr id="46" name="Text Box 8"/>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47"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8" name="Group 30"/>
          <p:cNvGrpSpPr>
            <a:grpSpLocks/>
          </p:cNvGrpSpPr>
          <p:nvPr/>
        </p:nvGrpSpPr>
        <p:grpSpPr bwMode="auto">
          <a:xfrm>
            <a:off x="3516085" y="3160940"/>
            <a:ext cx="1752600" cy="762000"/>
            <a:chOff x="1200" y="462"/>
            <a:chExt cx="1104" cy="480"/>
          </a:xfrm>
        </p:grpSpPr>
        <p:sp>
          <p:nvSpPr>
            <p:cNvPr id="49"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0" name="Text Box 23"/>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51" name="Group 31"/>
          <p:cNvGrpSpPr>
            <a:grpSpLocks/>
          </p:cNvGrpSpPr>
          <p:nvPr/>
        </p:nvGrpSpPr>
        <p:grpSpPr bwMode="auto">
          <a:xfrm>
            <a:off x="6945085" y="3284766"/>
            <a:ext cx="1524000" cy="714375"/>
            <a:chOff x="3360" y="540"/>
            <a:chExt cx="960" cy="450"/>
          </a:xfrm>
        </p:grpSpPr>
        <p:sp>
          <p:nvSpPr>
            <p:cNvPr id="52"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3" name="Text Box 25"/>
            <p:cNvSpPr txBox="1">
              <a:spLocks noChangeArrowheads="1"/>
            </p:cNvSpPr>
            <p:nvPr/>
          </p:nvSpPr>
          <p:spPr bwMode="auto">
            <a:xfrm>
              <a:off x="3579" y="540"/>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54" name="Group 33"/>
          <p:cNvGrpSpPr>
            <a:grpSpLocks/>
          </p:cNvGrpSpPr>
          <p:nvPr/>
        </p:nvGrpSpPr>
        <p:grpSpPr bwMode="auto">
          <a:xfrm>
            <a:off x="5268685" y="3770543"/>
            <a:ext cx="1524000" cy="366713"/>
            <a:chOff x="2304" y="846"/>
            <a:chExt cx="960" cy="231"/>
          </a:xfrm>
        </p:grpSpPr>
        <p:sp>
          <p:nvSpPr>
            <p:cNvPr id="55"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Text Box 7"/>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57" name="Text Box 26"/>
          <p:cNvSpPr txBox="1">
            <a:spLocks noChangeArrowheads="1"/>
          </p:cNvSpPr>
          <p:nvPr/>
        </p:nvSpPr>
        <p:spPr bwMode="auto">
          <a:xfrm>
            <a:off x="5006749" y="3541941"/>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Cached?</a:t>
            </a:r>
          </a:p>
        </p:txBody>
      </p:sp>
      <p:grpSp>
        <p:nvGrpSpPr>
          <p:cNvPr id="58" name="Group 35"/>
          <p:cNvGrpSpPr>
            <a:grpSpLocks/>
          </p:cNvGrpSpPr>
          <p:nvPr/>
        </p:nvGrpSpPr>
        <p:grpSpPr bwMode="auto">
          <a:xfrm>
            <a:off x="5573488" y="3999142"/>
            <a:ext cx="1223963" cy="1020763"/>
            <a:chOff x="2496" y="990"/>
            <a:chExt cx="771" cy="643"/>
          </a:xfrm>
        </p:grpSpPr>
        <p:sp>
          <p:nvSpPr>
            <p:cNvPr id="59"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0" name="Text Box 27"/>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left)">
                                      <p:cBhvr>
                                        <p:cTn id="15" dur="500"/>
                                        <p:tgtEl>
                                          <p:spTgt spid="5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up)">
                                      <p:cBhvr>
                                        <p:cTn id="24" dur="500"/>
                                        <p:tgtEl>
                                          <p:spTgt spid="45"/>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down)">
                                      <p:cBhvr>
                                        <p:cTn id="31" dur="500"/>
                                        <p:tgtEl>
                                          <p:spTgt spid="5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normAutofit/>
          </a:bodyPr>
          <a:lstStyle/>
          <a:p>
            <a:r>
              <a:rPr lang="en-US" dirty="0"/>
              <a:t>What Actually Happens on a TLB Miss?</a:t>
            </a:r>
          </a:p>
        </p:txBody>
      </p:sp>
      <p:sp>
        <p:nvSpPr>
          <p:cNvPr id="755715" name="Rectangle 3"/>
          <p:cNvSpPr>
            <a:spLocks noGrp="1" noChangeArrowheads="1"/>
          </p:cNvSpPr>
          <p:nvPr>
            <p:ph type="body" idx="1"/>
          </p:nvPr>
        </p:nvSpPr>
        <p:spPr>
          <a:xfrm>
            <a:off x="1752600" y="1513114"/>
            <a:ext cx="8915400" cy="4811486"/>
          </a:xfrm>
        </p:spPr>
        <p:txBody>
          <a:bodyPr>
            <a:normAutofit/>
          </a:bodyPr>
          <a:lstStyle/>
          <a:p>
            <a:pPr>
              <a:lnSpc>
                <a:spcPct val="80000"/>
              </a:lnSpc>
            </a:pPr>
            <a:r>
              <a:rPr lang="en-US" dirty="0"/>
              <a:t>On TLB miss, hardware in MMU looks at current page table to fill TLB (may walk multiple levels)</a:t>
            </a:r>
          </a:p>
          <a:p>
            <a:pPr lvl="1">
              <a:lnSpc>
                <a:spcPct val="80000"/>
              </a:lnSpc>
            </a:pPr>
            <a:r>
              <a:rPr lang="en-US" dirty="0"/>
              <a:t>If PTE valid (page present in memory), hardware fills TLB and processor never knows</a:t>
            </a:r>
          </a:p>
          <a:p>
            <a:pPr lvl="1">
              <a:lnSpc>
                <a:spcPct val="80000"/>
              </a:lnSpc>
            </a:pPr>
            <a:r>
              <a:rPr lang="en-US" dirty="0"/>
              <a:t>If PTE marked as invalid (page on disk), causes Page Fault, then kernel gets the page from disk</a:t>
            </a:r>
          </a:p>
          <a:p>
            <a:pPr>
              <a:lnSpc>
                <a:spcPct val="80000"/>
              </a:lnSpc>
            </a:pPr>
            <a:r>
              <a:rPr lang="en-US" dirty="0"/>
              <a:t>Example: </a:t>
            </a:r>
            <a:r>
              <a:rPr lang="en-US" dirty="0">
                <a:hlinkClick r:id="rId3"/>
              </a:rPr>
              <a:t>http://cs.uttyler.edu/Faculty/Rainwater/COSC3355/Animations/pagingtlb.htm</a:t>
            </a:r>
            <a:r>
              <a:rPr lang="en-US" dirty="0"/>
              <a:t>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Effective Access Time with TLB</a:t>
            </a:r>
          </a:p>
        </p:txBody>
      </p:sp>
      <p:sp>
        <p:nvSpPr>
          <p:cNvPr id="3" name="Content Placeholder 2"/>
          <p:cNvSpPr>
            <a:spLocks noGrp="1"/>
          </p:cNvSpPr>
          <p:nvPr>
            <p:ph idx="1"/>
          </p:nvPr>
        </p:nvSpPr>
        <p:spPr/>
        <p:txBody>
          <a:bodyPr>
            <a:normAutofit fontScale="92500" lnSpcReduction="20000"/>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ratio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52</a:t>
            </a:fld>
            <a:endParaRPr lang="en-US" b="0" dirty="0">
              <a:solidFill>
                <a:prstClr val="black">
                  <a:tint val="75000"/>
                </a:prstClr>
              </a:solidFill>
              <a:latin typeface="Calibri"/>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&amp; Dirty Bits</a:t>
            </a:r>
          </a:p>
        </p:txBody>
      </p:sp>
      <p:sp>
        <p:nvSpPr>
          <p:cNvPr id="3" name="Content Placeholder 2"/>
          <p:cNvSpPr>
            <a:spLocks noGrp="1"/>
          </p:cNvSpPr>
          <p:nvPr>
            <p:ph idx="1"/>
          </p:nvPr>
        </p:nvSpPr>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53</a:t>
            </a:fld>
            <a:endParaRPr lang="en-US" b="0" dirty="0">
              <a:solidFill>
                <a:prstClr val="black">
                  <a:tint val="75000"/>
                </a:prstClr>
              </a:solidFill>
              <a:latin typeface="Calibri"/>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normAutofit/>
          </a:bodyPr>
          <a:lstStyle/>
          <a:p>
            <a:r>
              <a:rPr lang="en-US" dirty="0"/>
              <a:t>What Happens on a Context Switch?</a:t>
            </a:r>
          </a:p>
        </p:txBody>
      </p:sp>
      <p:sp>
        <p:nvSpPr>
          <p:cNvPr id="756739" name="Rectangle 3"/>
          <p:cNvSpPr>
            <a:spLocks noGrp="1" noChangeArrowheads="1"/>
          </p:cNvSpPr>
          <p:nvPr>
            <p:ph type="body" idx="1"/>
          </p:nvPr>
        </p:nvSpPr>
        <p:spPr>
          <a:xfrm>
            <a:off x="1828800" y="1426030"/>
            <a:ext cx="8229600" cy="5192485"/>
          </a:xfrm>
        </p:spPr>
        <p:txBody>
          <a:bodyPr>
            <a:normAutofit fontScale="92500"/>
          </a:bodyPr>
          <a:lstStyle/>
          <a:p>
            <a:r>
              <a:rPr lang="en-US" dirty="0"/>
              <a:t>Recall each process has its own page table and virtual address space; But there is only a single TLB in the system</a:t>
            </a:r>
          </a:p>
          <a:p>
            <a:pPr lvl="1"/>
            <a:r>
              <a:rPr lang="en-US" dirty="0"/>
              <a:t>TLB entries no longer valid upon process context-switch</a:t>
            </a:r>
          </a:p>
          <a:p>
            <a:r>
              <a:rPr lang="en-US" dirty="0"/>
              <a:t>Options:</a:t>
            </a:r>
          </a:p>
          <a:p>
            <a:pPr lvl="1"/>
            <a:r>
              <a:rPr lang="en-US" dirty="0"/>
              <a:t>Invalidate TLB:  set valid bits of all TLB entries to 0</a:t>
            </a:r>
          </a:p>
          <a:p>
            <a:pPr lvl="2"/>
            <a:r>
              <a:rPr lang="en-US" dirty="0"/>
              <a:t>Simple but might be expensive</a:t>
            </a:r>
          </a:p>
          <a:p>
            <a:pPr lvl="2"/>
            <a:r>
              <a:rPr lang="en-US" dirty="0"/>
              <a:t>What if switching frequently between processes?</a:t>
            </a:r>
          </a:p>
          <a:p>
            <a:pPr lvl="1"/>
            <a:r>
              <a:rPr lang="en-US" dirty="0"/>
              <a:t>Include </a:t>
            </a:r>
            <a:r>
              <a:rPr lang="en-US" dirty="0" err="1"/>
              <a:t>ProcessID</a:t>
            </a:r>
            <a:r>
              <a:rPr lang="en-US" dirty="0"/>
              <a:t> in TLB</a:t>
            </a:r>
          </a:p>
          <a:p>
            <a:pPr lvl="2"/>
            <a:r>
              <a:rPr lang="en-US" dirty="0"/>
              <a:t>This is an architectural solution: needs hardware support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anim calcmode="lin" valueType="num">
                                      <p:cBhvr additive="base">
                                        <p:cTn id="7" dur="500" fill="hold"/>
                                        <p:tgtEl>
                                          <p:spTgt spid="7567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67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56739">
                                            <p:txEl>
                                              <p:pRg st="1" end="1"/>
                                            </p:txEl>
                                          </p:spTgt>
                                        </p:tgtEl>
                                        <p:attrNameLst>
                                          <p:attrName>style.visibility</p:attrName>
                                        </p:attrNameLst>
                                      </p:cBhvr>
                                      <p:to>
                                        <p:strVal val="visible"/>
                                      </p:to>
                                    </p:set>
                                    <p:anim calcmode="lin" valueType="num">
                                      <p:cBhvr additive="base">
                                        <p:cTn id="11" dur="500" fill="hold"/>
                                        <p:tgtEl>
                                          <p:spTgt spid="7567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56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6739">
                                            <p:txEl>
                                              <p:pRg st="2" end="2"/>
                                            </p:txEl>
                                          </p:spTgt>
                                        </p:tgtEl>
                                        <p:attrNameLst>
                                          <p:attrName>style.visibility</p:attrName>
                                        </p:attrNameLst>
                                      </p:cBhvr>
                                      <p:to>
                                        <p:strVal val="visible"/>
                                      </p:to>
                                    </p:set>
                                    <p:anim calcmode="lin" valueType="num">
                                      <p:cBhvr additive="base">
                                        <p:cTn id="17" dur="500" fill="hold"/>
                                        <p:tgtEl>
                                          <p:spTgt spid="75673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6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56739">
                                            <p:txEl>
                                              <p:pRg st="3" end="3"/>
                                            </p:txEl>
                                          </p:spTgt>
                                        </p:tgtEl>
                                        <p:attrNameLst>
                                          <p:attrName>style.visibility</p:attrName>
                                        </p:attrNameLst>
                                      </p:cBhvr>
                                      <p:to>
                                        <p:strVal val="visible"/>
                                      </p:to>
                                    </p:set>
                                    <p:anim calcmode="lin" valueType="num">
                                      <p:cBhvr additive="base">
                                        <p:cTn id="23" dur="500" fill="hold"/>
                                        <p:tgtEl>
                                          <p:spTgt spid="75673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5673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56739">
                                            <p:txEl>
                                              <p:pRg st="4" end="4"/>
                                            </p:txEl>
                                          </p:spTgt>
                                        </p:tgtEl>
                                        <p:attrNameLst>
                                          <p:attrName>style.visibility</p:attrName>
                                        </p:attrNameLst>
                                      </p:cBhvr>
                                      <p:to>
                                        <p:strVal val="visible"/>
                                      </p:to>
                                    </p:set>
                                    <p:anim calcmode="lin" valueType="num">
                                      <p:cBhvr additive="base">
                                        <p:cTn id="27" dur="500" fill="hold"/>
                                        <p:tgtEl>
                                          <p:spTgt spid="75673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5673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56739">
                                            <p:txEl>
                                              <p:pRg st="5" end="5"/>
                                            </p:txEl>
                                          </p:spTgt>
                                        </p:tgtEl>
                                        <p:attrNameLst>
                                          <p:attrName>style.visibility</p:attrName>
                                        </p:attrNameLst>
                                      </p:cBhvr>
                                      <p:to>
                                        <p:strVal val="visible"/>
                                      </p:to>
                                    </p:set>
                                    <p:anim calcmode="lin" valueType="num">
                                      <p:cBhvr additive="base">
                                        <p:cTn id="31" dur="500" fill="hold"/>
                                        <p:tgtEl>
                                          <p:spTgt spid="75673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567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56739">
                                            <p:txEl>
                                              <p:pRg st="6" end="6"/>
                                            </p:txEl>
                                          </p:spTgt>
                                        </p:tgtEl>
                                        <p:attrNameLst>
                                          <p:attrName>style.visibility</p:attrName>
                                        </p:attrNameLst>
                                      </p:cBhvr>
                                      <p:to>
                                        <p:strVal val="visible"/>
                                      </p:to>
                                    </p:set>
                                    <p:anim calcmode="lin" valueType="num">
                                      <p:cBhvr additive="base">
                                        <p:cTn id="37" dur="500" fill="hold"/>
                                        <p:tgtEl>
                                          <p:spTgt spid="75673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6739">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56739">
                                            <p:txEl>
                                              <p:pRg st="7" end="7"/>
                                            </p:txEl>
                                          </p:spTgt>
                                        </p:tgtEl>
                                        <p:attrNameLst>
                                          <p:attrName>style.visibility</p:attrName>
                                        </p:attrNameLst>
                                      </p:cBhvr>
                                      <p:to>
                                        <p:strVal val="visible"/>
                                      </p:to>
                                    </p:set>
                                    <p:anim calcmode="lin" valueType="num">
                                      <p:cBhvr additive="base">
                                        <p:cTn id="41" dur="500" fill="hold"/>
                                        <p:tgtEl>
                                          <p:spTgt spid="756739">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5673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Addressing</a:t>
            </a:r>
          </a:p>
        </p:txBody>
      </p:sp>
      <p:sp>
        <p:nvSpPr>
          <p:cNvPr id="3" name="Content Placeholder 2"/>
          <p:cNvSpPr>
            <a:spLocks noGrp="1"/>
          </p:cNvSpPr>
          <p:nvPr>
            <p:ph idx="1"/>
          </p:nvPr>
        </p:nvSpPr>
        <p:spPr>
          <a:xfrm>
            <a:off x="1981200" y="1600201"/>
            <a:ext cx="8229600" cy="5085735"/>
          </a:xfrm>
        </p:spPr>
        <p:txBody>
          <a:bodyPr>
            <a:normAutofit fontScale="92500" lnSpcReduction="20000"/>
          </a:bodyPr>
          <a:lstStyle/>
          <a:p>
            <a:pPr>
              <a:lnSpc>
                <a:spcPct val="90000"/>
              </a:lnSpc>
            </a:pPr>
            <a:r>
              <a:rPr lang="en-US" dirty="0"/>
              <a:t>Cache can be </a:t>
            </a:r>
            <a:r>
              <a:rPr lang="en-US" u="sng" dirty="0"/>
              <a:t>virtually addressed</a:t>
            </a:r>
            <a:r>
              <a:rPr lang="en-US" dirty="0"/>
              <a:t> ...</a:t>
            </a:r>
          </a:p>
          <a:p>
            <a:pPr lvl="1">
              <a:lnSpc>
                <a:spcPct val="90000"/>
              </a:lnSpc>
            </a:pPr>
            <a:r>
              <a:rPr lang="en-US" sz="2400" dirty="0"/>
              <a:t>the virtual address is broken into tag-index-offset to look up data in cache</a:t>
            </a:r>
          </a:p>
          <a:p>
            <a:pPr lvl="1">
              <a:lnSpc>
                <a:spcPct val="90000"/>
              </a:lnSpc>
            </a:pPr>
            <a:r>
              <a:rPr lang="en-US" sz="2400" dirty="0"/>
              <a:t>Must either clear cache on context-switch or store Process ID with the Tag.</a:t>
            </a:r>
          </a:p>
          <a:p>
            <a:pPr lvl="1">
              <a:lnSpc>
                <a:spcPct val="90000"/>
              </a:lnSpc>
            </a:pPr>
            <a:r>
              <a:rPr lang="en-US" sz="2400" dirty="0"/>
              <a:t>Address translation only needed upon cache miss</a:t>
            </a:r>
          </a:p>
          <a:p>
            <a:pPr>
              <a:lnSpc>
                <a:spcPct val="90000"/>
              </a:lnSpc>
            </a:pPr>
            <a:r>
              <a:rPr lang="en-US" dirty="0"/>
              <a:t>... or </a:t>
            </a:r>
            <a:r>
              <a:rPr lang="en-US" u="sng" dirty="0"/>
              <a:t>physically addressed</a:t>
            </a:r>
            <a:endParaRPr lang="en-US" dirty="0"/>
          </a:p>
          <a:p>
            <a:pPr lvl="1">
              <a:lnSpc>
                <a:spcPct val="90000"/>
              </a:lnSpc>
            </a:pPr>
            <a:r>
              <a:rPr lang="en-US" sz="2400" dirty="0"/>
              <a:t>the virtual address is first converted to a physical address (using page table)</a:t>
            </a:r>
          </a:p>
          <a:p>
            <a:pPr lvl="1">
              <a:lnSpc>
                <a:spcPct val="90000"/>
              </a:lnSpc>
            </a:pPr>
            <a:r>
              <a:rPr lang="en-US" sz="2400" dirty="0"/>
              <a:t>the physical address is used to find data in cache</a:t>
            </a:r>
          </a:p>
          <a:p>
            <a:r>
              <a:rPr lang="en-US" dirty="0"/>
              <a:t>Virtually addressed caches are faster, but make sharing data between processes complicated. </a:t>
            </a:r>
          </a:p>
          <a:p>
            <a:pPr lvl="1"/>
            <a:r>
              <a:rPr lang="en-US" dirty="0">
                <a:latin typeface="Helvetica" pitchFamily="34" charset="0"/>
              </a:rPr>
              <a:t>Next examples assume physically-addressed cache</a:t>
            </a:r>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55</a:t>
            </a:fld>
            <a:endParaRPr lang="en-US" b="0" dirty="0">
              <a:solidFill>
                <a:prstClr val="black">
                  <a:tint val="75000"/>
                </a:prstClr>
              </a:solidFill>
              <a:latin typeface="Calibri"/>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Picture 2"/>
          <p:cNvPicPr>
            <a:picLocks noChangeAspect="1" noChangeArrowheads="1"/>
          </p:cNvPicPr>
          <p:nvPr/>
        </p:nvPicPr>
        <p:blipFill>
          <a:blip r:embed="rId3"/>
          <a:srcRect/>
          <a:stretch>
            <a:fillRect/>
          </a:stretch>
        </p:blipFill>
        <p:spPr bwMode="auto">
          <a:xfrm>
            <a:off x="5868376" y="375377"/>
            <a:ext cx="4619625" cy="6305550"/>
          </a:xfrm>
          <a:prstGeom prst="rect">
            <a:avLst/>
          </a:prstGeom>
          <a:noFill/>
          <a:ln w="9525">
            <a:noFill/>
            <a:miter lim="800000"/>
            <a:headEnd/>
            <a:tailEnd/>
          </a:ln>
        </p:spPr>
      </p:pic>
      <p:sp>
        <p:nvSpPr>
          <p:cNvPr id="2" name="Title 1"/>
          <p:cNvSpPr>
            <a:spLocks noGrp="1"/>
          </p:cNvSpPr>
          <p:nvPr>
            <p:ph type="title"/>
          </p:nvPr>
        </p:nvSpPr>
        <p:spPr>
          <a:xfrm>
            <a:off x="526973" y="263621"/>
            <a:ext cx="8229600" cy="1143000"/>
          </a:xfrm>
        </p:spPr>
        <p:txBody>
          <a:bodyPr/>
          <a:lstStyle/>
          <a:p>
            <a:r>
              <a:rPr lang="en-US" dirty="0"/>
              <a:t>Example</a:t>
            </a:r>
          </a:p>
        </p:txBody>
      </p:sp>
      <p:sp>
        <p:nvSpPr>
          <p:cNvPr id="3" name="Content Placeholder 2"/>
          <p:cNvSpPr>
            <a:spLocks noGrp="1"/>
          </p:cNvSpPr>
          <p:nvPr>
            <p:ph idx="1"/>
          </p:nvPr>
        </p:nvSpPr>
        <p:spPr>
          <a:xfrm>
            <a:off x="1384152" y="1600200"/>
            <a:ext cx="4844051" cy="4954836"/>
          </a:xfrm>
        </p:spPr>
        <p:txBody>
          <a:bodyPr>
            <a:normAutofit fontScale="92500" lnSpcReduction="20000"/>
          </a:bodyPr>
          <a:lstStyle/>
          <a:p>
            <a:r>
              <a:rPr lang="en-US" dirty="0"/>
              <a:t>Consider the </a:t>
            </a:r>
            <a:r>
              <a:rPr lang="en-US" dirty="0" err="1"/>
              <a:t>TLB+Physically</a:t>
            </a:r>
            <a:r>
              <a:rPr lang="en-US" dirty="0"/>
              <a:t>-Addressed Cache:</a:t>
            </a:r>
          </a:p>
          <a:p>
            <a:pPr lvl="1"/>
            <a:r>
              <a:rPr lang="en-US" dirty="0"/>
              <a:t>Virtual address = 32 bits </a:t>
            </a:r>
          </a:p>
          <a:p>
            <a:pPr lvl="1"/>
            <a:r>
              <a:rPr lang="en-US" dirty="0"/>
              <a:t>Physical address = 32 bits </a:t>
            </a:r>
          </a:p>
          <a:p>
            <a:pPr lvl="1"/>
            <a:r>
              <a:rPr lang="en-US" dirty="0"/>
              <a:t>Fully associative TLB</a:t>
            </a:r>
          </a:p>
          <a:p>
            <a:pPr lvl="1"/>
            <a:r>
              <a:rPr lang="en-US" dirty="0"/>
              <a:t>Direct mapped cache </a:t>
            </a:r>
          </a:p>
          <a:p>
            <a:pPr lvl="1"/>
            <a:r>
              <a:rPr lang="en-US" dirty="0"/>
              <a:t>Cache </a:t>
            </a:r>
            <a:r>
              <a:rPr lang="en-US" dirty="0" err="1"/>
              <a:t>blocksize</a:t>
            </a:r>
            <a:r>
              <a:rPr lang="en-US" dirty="0"/>
              <a:t> = one word (4 bytes) </a:t>
            </a:r>
          </a:p>
          <a:p>
            <a:pPr lvl="1"/>
            <a:r>
              <a:rPr lang="en-US" dirty="0" err="1"/>
              <a:t>Pagesize</a:t>
            </a:r>
            <a:r>
              <a:rPr lang="en-US" dirty="0"/>
              <a:t> = 4KB = 2^12 bytes </a:t>
            </a:r>
          </a:p>
          <a:p>
            <a:pPr lvl="1"/>
            <a:r>
              <a:rPr lang="en-US" dirty="0"/>
              <a:t>Cache size = 16K entries = 64KB </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56</a:t>
            </a:fld>
            <a:endParaRPr lang="en-US" b="0" dirty="0">
              <a:solidFill>
                <a:prstClr val="black">
                  <a:tint val="75000"/>
                </a:prstClr>
              </a:solidFill>
              <a:latin typeface="Calibri"/>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04" name="Rectangle 4"/>
          <p:cNvSpPr>
            <a:spLocks noGrp="1" noChangeArrowheads="1"/>
          </p:cNvSpPr>
          <p:nvPr>
            <p:ph type="title"/>
          </p:nvPr>
        </p:nvSpPr>
        <p:spPr>
          <a:xfrm>
            <a:off x="1459320" y="274638"/>
            <a:ext cx="9336992" cy="1143000"/>
          </a:xfrm>
          <a:noFill/>
          <a:ln/>
        </p:spPr>
        <p:txBody>
          <a:bodyPr vert="horz" lIns="90488" tIns="44450" rIns="90488" bIns="44450" rtlCol="0" anchor="ctr">
            <a:normAutofit/>
          </a:bodyPr>
          <a:lstStyle/>
          <a:p>
            <a:pPr>
              <a:lnSpc>
                <a:spcPct val="100000"/>
              </a:lnSpc>
            </a:pPr>
            <a:r>
              <a:rPr lang="en-US" sz="4000" dirty="0">
                <a:solidFill>
                  <a:schemeClr val="tx1"/>
                </a:solidFill>
                <a:latin typeface="Arial Rounded MT Bold" pitchFamily="34" charset="0"/>
              </a:rPr>
              <a:t>TLB Lookup Sequence</a:t>
            </a:r>
          </a:p>
        </p:txBody>
      </p:sp>
      <p:sp>
        <p:nvSpPr>
          <p:cNvPr id="34" name="Slide Number Placeholder 5"/>
          <p:cNvSpPr>
            <a:spLocks noGrp="1"/>
          </p:cNvSpPr>
          <p:nvPr>
            <p:ph type="sldNum" sz="quarter" idx="12"/>
          </p:nvPr>
        </p:nvSpPr>
        <p:spPr/>
        <p:txBody>
          <a:bodyPr/>
          <a:lstStyle/>
          <a:p>
            <a:pPr defTabSz="457200" eaLnBrk="1" fontAlgn="auto" hangingPunct="1">
              <a:spcBef>
                <a:spcPts val="0"/>
              </a:spcBef>
              <a:spcAft>
                <a:spcPts val="0"/>
              </a:spcAft>
            </a:pPr>
            <a:fld id="{91E412B1-ACA4-6F44-831B-6C6DCB6D02C6}" type="slidenum">
              <a:rPr lang="en-US" b="0">
                <a:solidFill>
                  <a:srgbClr val="000000"/>
                </a:solidFill>
                <a:latin typeface="Calibri"/>
                <a:ea typeface="+mn-ea"/>
                <a:cs typeface="+mn-cs"/>
              </a:rPr>
              <a:pPr defTabSz="457200" eaLnBrk="1" fontAlgn="auto" hangingPunct="1">
                <a:spcBef>
                  <a:spcPts val="0"/>
                </a:spcBef>
                <a:spcAft>
                  <a:spcPts val="0"/>
                </a:spcAft>
              </a:pPr>
              <a:t>57</a:t>
            </a:fld>
            <a:endParaRPr lang="en-US" b="0">
              <a:solidFill>
                <a:srgbClr val="000000"/>
              </a:solidFill>
              <a:latin typeface="Calibri"/>
              <a:ea typeface="+mn-ea"/>
              <a:cs typeface="+mn-cs"/>
            </a:endParaRPr>
          </a:p>
        </p:txBody>
      </p:sp>
      <p:sp>
        <p:nvSpPr>
          <p:cNvPr id="1689602" name="Freeform 2"/>
          <p:cNvSpPr>
            <a:spLocks/>
          </p:cNvSpPr>
          <p:nvPr/>
        </p:nvSpPr>
        <p:spPr bwMode="auto">
          <a:xfrm>
            <a:off x="1981200" y="2389831"/>
            <a:ext cx="3505200" cy="4067175"/>
          </a:xfrm>
          <a:custGeom>
            <a:avLst/>
            <a:gdLst/>
            <a:ahLst/>
            <a:cxnLst>
              <a:cxn ang="0">
                <a:pos x="2208" y="1944"/>
              </a:cxn>
              <a:cxn ang="0">
                <a:pos x="2208" y="2562"/>
              </a:cxn>
              <a:cxn ang="0">
                <a:pos x="0" y="2556"/>
              </a:cxn>
              <a:cxn ang="0">
                <a:pos x="0" y="6"/>
              </a:cxn>
              <a:cxn ang="0">
                <a:pos x="1980" y="0"/>
              </a:cxn>
            </a:cxnLst>
            <a:rect l="0" t="0" r="r" b="b"/>
            <a:pathLst>
              <a:path w="2208" h="2562">
                <a:moveTo>
                  <a:pt x="2208" y="1944"/>
                </a:moveTo>
                <a:lnTo>
                  <a:pt x="2208" y="2562"/>
                </a:lnTo>
                <a:lnTo>
                  <a:pt x="0" y="2556"/>
                </a:lnTo>
                <a:lnTo>
                  <a:pt x="0" y="6"/>
                </a:lnTo>
                <a:lnTo>
                  <a:pt x="1980" y="0"/>
                </a:lnTo>
              </a:path>
            </a:pathLst>
          </a:custGeom>
          <a:noFill/>
          <a:ln w="57150" cap="flat" cmpd="sng">
            <a:solidFill>
              <a:schemeClr val="accent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03" name="Line 3"/>
          <p:cNvSpPr>
            <a:spLocks noChangeShapeType="1"/>
          </p:cNvSpPr>
          <p:nvPr/>
        </p:nvSpPr>
        <p:spPr bwMode="auto">
          <a:xfrm>
            <a:off x="3200400" y="5895030"/>
            <a:ext cx="0" cy="533400"/>
          </a:xfrm>
          <a:prstGeom prst="line">
            <a:avLst/>
          </a:prstGeom>
          <a:noFill/>
          <a:ln w="57150">
            <a:solidFill>
              <a:schemeClr val="accent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05" name="Rectangle 5"/>
          <p:cNvSpPr>
            <a:spLocks noChangeArrowheads="1"/>
          </p:cNvSpPr>
          <p:nvPr/>
        </p:nvSpPr>
        <p:spPr bwMode="auto">
          <a:xfrm>
            <a:off x="4572001" y="1321443"/>
            <a:ext cx="208635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400" b="0">
                <a:solidFill>
                  <a:srgbClr val="000000"/>
                </a:solidFill>
                <a:latin typeface="Calibri"/>
                <a:ea typeface="+mn-ea"/>
                <a:cs typeface="+mn-cs"/>
              </a:rPr>
              <a:t>Virtual Address</a:t>
            </a:r>
          </a:p>
        </p:txBody>
      </p:sp>
      <p:sp>
        <p:nvSpPr>
          <p:cNvPr id="1689606" name="Rectangle 6"/>
          <p:cNvSpPr>
            <a:spLocks noChangeArrowheads="1"/>
          </p:cNvSpPr>
          <p:nvPr/>
        </p:nvSpPr>
        <p:spPr bwMode="auto">
          <a:xfrm>
            <a:off x="5100638" y="2088205"/>
            <a:ext cx="1096154" cy="828432"/>
          </a:xfrm>
          <a:prstGeom prst="rect">
            <a:avLst/>
          </a:prstGeom>
          <a:solidFill>
            <a:schemeClr val="accent1"/>
          </a:solidFill>
          <a:ln w="25400">
            <a:solidFill>
              <a:schemeClr val="tx2"/>
            </a:solid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400" b="0">
                <a:solidFill>
                  <a:srgbClr val="000000"/>
                </a:solidFill>
                <a:latin typeface="Calibri"/>
                <a:ea typeface="+mn-ea"/>
                <a:cs typeface="+mn-cs"/>
              </a:rPr>
              <a:t>TLB</a:t>
            </a:r>
          </a:p>
          <a:p>
            <a:pPr defTabSz="457200" eaLnBrk="1" fontAlgn="auto" hangingPunct="1">
              <a:spcBef>
                <a:spcPts val="0"/>
              </a:spcBef>
              <a:spcAft>
                <a:spcPts val="0"/>
              </a:spcAft>
            </a:pPr>
            <a:r>
              <a:rPr lang="en-US" sz="2400" b="0">
                <a:solidFill>
                  <a:srgbClr val="000000"/>
                </a:solidFill>
                <a:latin typeface="Calibri"/>
                <a:ea typeface="+mn-ea"/>
                <a:cs typeface="+mn-cs"/>
              </a:rPr>
              <a:t>Lookup</a:t>
            </a:r>
          </a:p>
        </p:txBody>
      </p:sp>
      <p:sp>
        <p:nvSpPr>
          <p:cNvPr id="1689607" name="Rectangle 7" descr="90%"/>
          <p:cNvSpPr>
            <a:spLocks noChangeArrowheads="1"/>
          </p:cNvSpPr>
          <p:nvPr/>
        </p:nvSpPr>
        <p:spPr bwMode="auto">
          <a:xfrm>
            <a:off x="3160713" y="3540768"/>
            <a:ext cx="1814512" cy="844550"/>
          </a:xfrm>
          <a:prstGeom prst="rect">
            <a:avLst/>
          </a:prstGeom>
          <a:pattFill prst="pct90">
            <a:fgClr>
              <a:schemeClr val="accent1"/>
            </a:fgClr>
            <a:bgClr>
              <a:srgbClr val="FFFFFF"/>
            </a:bgClr>
          </a:pattFill>
          <a:ln w="254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r>
              <a:rPr lang="en-US" sz="2400" b="0">
                <a:solidFill>
                  <a:srgbClr val="000000"/>
                </a:solidFill>
                <a:latin typeface="Calibri"/>
                <a:ea typeface="+mn-ea"/>
                <a:cs typeface="+mn-cs"/>
              </a:rPr>
              <a:t>Page Table</a:t>
            </a:r>
          </a:p>
          <a:p>
            <a:pPr defTabSz="457200" eaLnBrk="1" fontAlgn="auto" hangingPunct="1">
              <a:spcBef>
                <a:spcPts val="0"/>
              </a:spcBef>
              <a:spcAft>
                <a:spcPts val="0"/>
              </a:spcAft>
            </a:pPr>
            <a:r>
              <a:rPr lang="en-US" sz="2400" b="0">
                <a:solidFill>
                  <a:srgbClr val="000000"/>
                </a:solidFill>
                <a:latin typeface="Calibri"/>
                <a:ea typeface="+mn-ea"/>
                <a:cs typeface="+mn-cs"/>
              </a:rPr>
              <a:t>Walk</a:t>
            </a:r>
          </a:p>
        </p:txBody>
      </p:sp>
      <p:sp>
        <p:nvSpPr>
          <p:cNvPr id="1689608" name="Rectangle 8" descr="90%"/>
          <p:cNvSpPr>
            <a:spLocks noChangeArrowheads="1"/>
          </p:cNvSpPr>
          <p:nvPr/>
        </p:nvSpPr>
        <p:spPr bwMode="auto">
          <a:xfrm>
            <a:off x="4572001" y="5285431"/>
            <a:ext cx="1916113" cy="479425"/>
          </a:xfrm>
          <a:prstGeom prst="rect">
            <a:avLst/>
          </a:prstGeom>
          <a:pattFill prst="pct90">
            <a:fgClr>
              <a:schemeClr val="accent1"/>
            </a:fgClr>
            <a:bgClr>
              <a:srgbClr val="FFFFFF"/>
            </a:bgClr>
          </a:pattFill>
          <a:ln w="254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r>
              <a:rPr lang="en-US" sz="2400" b="0">
                <a:solidFill>
                  <a:srgbClr val="000000"/>
                </a:solidFill>
                <a:latin typeface="Calibri"/>
                <a:ea typeface="+mn-ea"/>
                <a:cs typeface="+mn-cs"/>
              </a:rPr>
              <a:t>Update TLB</a:t>
            </a:r>
          </a:p>
        </p:txBody>
      </p:sp>
      <p:sp>
        <p:nvSpPr>
          <p:cNvPr id="1689609" name="Rectangle 9"/>
          <p:cNvSpPr>
            <a:spLocks noChangeArrowheads="1"/>
          </p:cNvSpPr>
          <p:nvPr/>
        </p:nvSpPr>
        <p:spPr bwMode="auto">
          <a:xfrm>
            <a:off x="2133600" y="5209230"/>
            <a:ext cx="2286000" cy="693738"/>
          </a:xfrm>
          <a:prstGeom prst="rect">
            <a:avLst/>
          </a:prstGeom>
          <a:solidFill>
            <a:srgbClr val="FFCC66"/>
          </a:solidFill>
          <a:ln w="254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Bef>
                <a:spcPts val="0"/>
              </a:spcBef>
              <a:spcAft>
                <a:spcPts val="0"/>
              </a:spcAft>
            </a:pPr>
            <a:r>
              <a:rPr lang="en-US" sz="2000" b="0" i="1">
                <a:solidFill>
                  <a:srgbClr val="000000"/>
                </a:solidFill>
                <a:latin typeface="Calibri"/>
                <a:ea typeface="+mn-ea"/>
                <a:cs typeface="+mn-cs"/>
              </a:rPr>
              <a:t>Page Fault</a:t>
            </a:r>
            <a:endParaRPr lang="en-US" sz="2000" b="0">
              <a:solidFill>
                <a:srgbClr val="000000"/>
              </a:solidFill>
              <a:latin typeface="Calibri"/>
              <a:ea typeface="+mn-ea"/>
              <a:cs typeface="+mn-cs"/>
            </a:endParaRPr>
          </a:p>
          <a:p>
            <a:pPr defTabSz="457200" eaLnBrk="1" fontAlgn="auto" hangingPunct="1">
              <a:spcBef>
                <a:spcPts val="0"/>
              </a:spcBef>
              <a:spcAft>
                <a:spcPts val="0"/>
              </a:spcAft>
            </a:pPr>
            <a:r>
              <a:rPr lang="en-US" b="0">
                <a:solidFill>
                  <a:srgbClr val="000000"/>
                </a:solidFill>
                <a:latin typeface="Calibri"/>
                <a:ea typeface="+mn-ea"/>
                <a:cs typeface="+mn-cs"/>
              </a:rPr>
              <a:t>(OS loads page)</a:t>
            </a:r>
          </a:p>
        </p:txBody>
      </p:sp>
      <p:sp>
        <p:nvSpPr>
          <p:cNvPr id="1689610" name="Rectangle 10"/>
          <p:cNvSpPr>
            <a:spLocks noChangeArrowheads="1"/>
          </p:cNvSpPr>
          <p:nvPr/>
        </p:nvSpPr>
        <p:spPr bwMode="auto">
          <a:xfrm>
            <a:off x="6899276" y="3543944"/>
            <a:ext cx="1267901" cy="705321"/>
          </a:xfrm>
          <a:prstGeom prst="rect">
            <a:avLst/>
          </a:prstGeom>
          <a:solidFill>
            <a:schemeClr val="accent1"/>
          </a:solidFill>
          <a:ln w="25400">
            <a:solidFill>
              <a:schemeClr val="tx2"/>
            </a:solid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000" b="0">
                <a:solidFill>
                  <a:srgbClr val="000000"/>
                </a:solidFill>
                <a:latin typeface="Calibri"/>
                <a:ea typeface="+mn-ea"/>
                <a:cs typeface="+mn-cs"/>
              </a:rPr>
              <a:t>Protection</a:t>
            </a:r>
          </a:p>
          <a:p>
            <a:pPr defTabSz="457200" eaLnBrk="1" fontAlgn="auto" hangingPunct="1">
              <a:spcBef>
                <a:spcPts val="0"/>
              </a:spcBef>
              <a:spcAft>
                <a:spcPts val="0"/>
              </a:spcAft>
            </a:pPr>
            <a:r>
              <a:rPr lang="en-US" sz="2000" b="0">
                <a:solidFill>
                  <a:srgbClr val="000000"/>
                </a:solidFill>
                <a:latin typeface="Calibri"/>
                <a:ea typeface="+mn-ea"/>
                <a:cs typeface="+mn-cs"/>
              </a:rPr>
              <a:t>Check</a:t>
            </a:r>
          </a:p>
        </p:txBody>
      </p:sp>
      <p:sp>
        <p:nvSpPr>
          <p:cNvPr id="1689611" name="Rectangle 11"/>
          <p:cNvSpPr>
            <a:spLocks noChangeArrowheads="1"/>
          </p:cNvSpPr>
          <p:nvPr/>
        </p:nvSpPr>
        <p:spPr bwMode="auto">
          <a:xfrm>
            <a:off x="8993188" y="5264793"/>
            <a:ext cx="1108190" cy="98232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000" b="0">
                <a:solidFill>
                  <a:srgbClr val="000000"/>
                </a:solidFill>
                <a:latin typeface="Calibri"/>
                <a:ea typeface="+mn-ea"/>
                <a:cs typeface="+mn-cs"/>
              </a:rPr>
              <a:t>Physical</a:t>
            </a:r>
          </a:p>
          <a:p>
            <a:pPr defTabSz="457200" eaLnBrk="1" fontAlgn="auto" hangingPunct="1">
              <a:spcBef>
                <a:spcPts val="0"/>
              </a:spcBef>
              <a:spcAft>
                <a:spcPts val="0"/>
              </a:spcAft>
            </a:pPr>
            <a:r>
              <a:rPr lang="en-US" sz="2000" b="0">
                <a:solidFill>
                  <a:srgbClr val="000000"/>
                </a:solidFill>
                <a:latin typeface="Calibri"/>
                <a:ea typeface="+mn-ea"/>
                <a:cs typeface="+mn-cs"/>
              </a:rPr>
              <a:t>Address</a:t>
            </a:r>
          </a:p>
          <a:p>
            <a:pPr defTabSz="457200" eaLnBrk="1" fontAlgn="auto" hangingPunct="1">
              <a:spcBef>
                <a:spcPts val="0"/>
              </a:spcBef>
              <a:spcAft>
                <a:spcPts val="0"/>
              </a:spcAft>
            </a:pPr>
            <a:r>
              <a:rPr lang="en-US" b="0" i="1">
                <a:solidFill>
                  <a:srgbClr val="000000"/>
                </a:solidFill>
                <a:latin typeface="Calibri"/>
                <a:ea typeface="+mn-ea"/>
                <a:cs typeface="+mn-cs"/>
              </a:rPr>
              <a:t>(to cache)</a:t>
            </a:r>
          </a:p>
        </p:txBody>
      </p:sp>
      <p:sp>
        <p:nvSpPr>
          <p:cNvPr id="1689612" name="Line 12"/>
          <p:cNvSpPr>
            <a:spLocks noChangeShapeType="1"/>
          </p:cNvSpPr>
          <p:nvPr/>
        </p:nvSpPr>
        <p:spPr bwMode="auto">
          <a:xfrm>
            <a:off x="5684838" y="1751655"/>
            <a:ext cx="0" cy="3175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13" name="Freeform 13"/>
          <p:cNvSpPr>
            <a:spLocks/>
          </p:cNvSpPr>
          <p:nvPr/>
        </p:nvSpPr>
        <p:spPr bwMode="auto">
          <a:xfrm>
            <a:off x="4089400" y="2935931"/>
            <a:ext cx="1576388" cy="612775"/>
          </a:xfrm>
          <a:custGeom>
            <a:avLst/>
            <a:gdLst/>
            <a:ahLst/>
            <a:cxnLst>
              <a:cxn ang="0">
                <a:pos x="992" y="0"/>
              </a:cxn>
              <a:cxn ang="0">
                <a:pos x="992" y="136"/>
              </a:cxn>
              <a:cxn ang="0">
                <a:pos x="0" y="369"/>
              </a:cxn>
            </a:cxnLst>
            <a:rect l="0" t="0" r="r" b="b"/>
            <a:pathLst>
              <a:path w="993" h="370">
                <a:moveTo>
                  <a:pt x="992" y="0"/>
                </a:moveTo>
                <a:lnTo>
                  <a:pt x="992" y="136"/>
                </a:lnTo>
                <a:lnTo>
                  <a:pt x="0" y="369"/>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14" name="Line 14"/>
          <p:cNvSpPr>
            <a:spLocks noChangeShapeType="1"/>
          </p:cNvSpPr>
          <p:nvPr/>
        </p:nvSpPr>
        <p:spPr bwMode="auto">
          <a:xfrm>
            <a:off x="5665788" y="3177230"/>
            <a:ext cx="2024062" cy="369888"/>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15" name="Rectangle 15"/>
          <p:cNvSpPr>
            <a:spLocks noChangeArrowheads="1"/>
          </p:cNvSpPr>
          <p:nvPr/>
        </p:nvSpPr>
        <p:spPr bwMode="auto">
          <a:xfrm>
            <a:off x="4310063" y="2993081"/>
            <a:ext cx="60593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b="0">
                <a:solidFill>
                  <a:srgbClr val="000000"/>
                </a:solidFill>
                <a:latin typeface="Calibri"/>
                <a:ea typeface="+mn-ea"/>
                <a:cs typeface="+mn-cs"/>
              </a:rPr>
              <a:t>miss</a:t>
            </a:r>
          </a:p>
        </p:txBody>
      </p:sp>
      <p:sp>
        <p:nvSpPr>
          <p:cNvPr id="1689616" name="Rectangle 16"/>
          <p:cNvSpPr>
            <a:spLocks noChangeArrowheads="1"/>
          </p:cNvSpPr>
          <p:nvPr/>
        </p:nvSpPr>
        <p:spPr bwMode="auto">
          <a:xfrm>
            <a:off x="6532563" y="3004194"/>
            <a:ext cx="43922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b="0">
                <a:solidFill>
                  <a:srgbClr val="000000"/>
                </a:solidFill>
                <a:latin typeface="Calibri"/>
                <a:ea typeface="+mn-ea"/>
                <a:cs typeface="+mn-cs"/>
              </a:rPr>
              <a:t>hit</a:t>
            </a:r>
          </a:p>
        </p:txBody>
      </p:sp>
      <p:sp>
        <p:nvSpPr>
          <p:cNvPr id="1689617" name="Freeform 17"/>
          <p:cNvSpPr>
            <a:spLocks/>
          </p:cNvSpPr>
          <p:nvPr/>
        </p:nvSpPr>
        <p:spPr bwMode="auto">
          <a:xfrm>
            <a:off x="3130550" y="4393256"/>
            <a:ext cx="890588" cy="835025"/>
          </a:xfrm>
          <a:custGeom>
            <a:avLst/>
            <a:gdLst/>
            <a:ahLst/>
            <a:cxnLst>
              <a:cxn ang="0">
                <a:pos x="560" y="0"/>
              </a:cxn>
              <a:cxn ang="0">
                <a:pos x="560" y="205"/>
              </a:cxn>
              <a:cxn ang="0">
                <a:pos x="0" y="525"/>
              </a:cxn>
            </a:cxnLst>
            <a:rect l="0" t="0" r="r" b="b"/>
            <a:pathLst>
              <a:path w="561" h="526">
                <a:moveTo>
                  <a:pt x="560" y="0"/>
                </a:moveTo>
                <a:lnTo>
                  <a:pt x="560" y="205"/>
                </a:lnTo>
                <a:lnTo>
                  <a:pt x="0" y="525"/>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18" name="Line 18"/>
          <p:cNvSpPr>
            <a:spLocks noChangeShapeType="1"/>
          </p:cNvSpPr>
          <p:nvPr/>
        </p:nvSpPr>
        <p:spPr bwMode="auto">
          <a:xfrm>
            <a:off x="4027488" y="4740918"/>
            <a:ext cx="1077912" cy="54451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19" name="Rectangle 19"/>
          <p:cNvSpPr>
            <a:spLocks noChangeArrowheads="1"/>
          </p:cNvSpPr>
          <p:nvPr/>
        </p:nvSpPr>
        <p:spPr bwMode="auto">
          <a:xfrm>
            <a:off x="2152650" y="4386905"/>
            <a:ext cx="3531078" cy="648896"/>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lnSpc>
                <a:spcPct val="90000"/>
              </a:lnSpc>
              <a:spcBef>
                <a:spcPts val="0"/>
              </a:spcBef>
              <a:spcAft>
                <a:spcPts val="0"/>
              </a:spcAft>
            </a:pPr>
            <a:r>
              <a:rPr lang="en-US" sz="2000" dirty="0">
                <a:solidFill>
                  <a:srgbClr val="000000"/>
                </a:solidFill>
                <a:latin typeface="Arial" charset="0"/>
                <a:ea typeface="+mn-ea"/>
                <a:cs typeface="+mn-cs"/>
              </a:rPr>
              <a:t>	      </a:t>
            </a:r>
            <a:r>
              <a:rPr lang="en-US" b="0" dirty="0">
                <a:solidFill>
                  <a:srgbClr val="000000"/>
                </a:solidFill>
                <a:latin typeface="Calibri"/>
                <a:ea typeface="+mn-ea"/>
                <a:cs typeface="+mn-cs"/>
              </a:rPr>
              <a:t>the  page   is </a:t>
            </a:r>
          </a:p>
          <a:p>
            <a:pPr defTabSz="457200" eaLnBrk="1" fontAlgn="auto" hangingPunct="1">
              <a:lnSpc>
                <a:spcPct val="90000"/>
              </a:lnSpc>
              <a:spcBef>
                <a:spcPts val="0"/>
              </a:spcBef>
              <a:spcAft>
                <a:spcPts val="0"/>
              </a:spcAft>
            </a:pPr>
            <a:r>
              <a:rPr lang="en-US" sz="2000" b="0" dirty="0">
                <a:solidFill>
                  <a:srgbClr val="000000"/>
                </a:solidFill>
                <a:latin typeface="Symbol" charset="2"/>
                <a:ea typeface="+mn-ea"/>
                <a:cs typeface="+mn-cs"/>
              </a:rPr>
              <a:t>Ï</a:t>
            </a:r>
            <a:r>
              <a:rPr lang="en-US" b="0" dirty="0">
                <a:solidFill>
                  <a:srgbClr val="000000"/>
                </a:solidFill>
                <a:latin typeface="Symbol" charset="2"/>
                <a:ea typeface="+mn-ea"/>
                <a:cs typeface="+mn-cs"/>
              </a:rPr>
              <a:t> </a:t>
            </a:r>
            <a:r>
              <a:rPr lang="en-US" b="0" dirty="0">
                <a:solidFill>
                  <a:srgbClr val="000000"/>
                </a:solidFill>
                <a:latin typeface="Calibri"/>
                <a:ea typeface="+mn-ea"/>
                <a:cs typeface="+mn-cs"/>
              </a:rPr>
              <a:t>Memory         	         </a:t>
            </a:r>
            <a:r>
              <a:rPr lang="en-US" sz="2000" b="0" dirty="0">
                <a:solidFill>
                  <a:srgbClr val="000000"/>
                </a:solidFill>
                <a:latin typeface="Symbol" charset="2"/>
                <a:ea typeface="+mn-ea"/>
                <a:cs typeface="+mn-cs"/>
              </a:rPr>
              <a:t>Î</a:t>
            </a:r>
            <a:r>
              <a:rPr lang="en-US" b="0" dirty="0">
                <a:solidFill>
                  <a:srgbClr val="000000"/>
                </a:solidFill>
                <a:latin typeface="Symbol" charset="2"/>
                <a:ea typeface="+mn-ea"/>
                <a:cs typeface="+mn-cs"/>
              </a:rPr>
              <a:t> </a:t>
            </a:r>
            <a:r>
              <a:rPr lang="en-US" b="0" dirty="0">
                <a:solidFill>
                  <a:srgbClr val="000000"/>
                </a:solidFill>
                <a:latin typeface="Calibri"/>
                <a:ea typeface="+mn-ea"/>
                <a:cs typeface="+mn-cs"/>
              </a:rPr>
              <a:t>memory</a:t>
            </a:r>
          </a:p>
        </p:txBody>
      </p:sp>
      <p:sp>
        <p:nvSpPr>
          <p:cNvPr id="1689620" name="Freeform 20"/>
          <p:cNvSpPr>
            <a:spLocks/>
          </p:cNvSpPr>
          <p:nvPr/>
        </p:nvSpPr>
        <p:spPr bwMode="auto">
          <a:xfrm>
            <a:off x="7108826" y="4385318"/>
            <a:ext cx="530225" cy="842962"/>
          </a:xfrm>
          <a:custGeom>
            <a:avLst/>
            <a:gdLst/>
            <a:ahLst/>
            <a:cxnLst>
              <a:cxn ang="0">
                <a:pos x="333" y="0"/>
              </a:cxn>
              <a:cxn ang="0">
                <a:pos x="333" y="187"/>
              </a:cxn>
              <a:cxn ang="0">
                <a:pos x="0" y="505"/>
              </a:cxn>
            </a:cxnLst>
            <a:rect l="0" t="0" r="r" b="b"/>
            <a:pathLst>
              <a:path w="334" h="506">
                <a:moveTo>
                  <a:pt x="333" y="0"/>
                </a:moveTo>
                <a:lnTo>
                  <a:pt x="333" y="187"/>
                </a:lnTo>
                <a:lnTo>
                  <a:pt x="0" y="505"/>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21" name="Line 21"/>
          <p:cNvSpPr>
            <a:spLocks noChangeShapeType="1"/>
          </p:cNvSpPr>
          <p:nvPr/>
        </p:nvSpPr>
        <p:spPr bwMode="auto">
          <a:xfrm>
            <a:off x="7637464" y="4712344"/>
            <a:ext cx="1914525" cy="515937"/>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22" name="Rectangle 22"/>
          <p:cNvSpPr>
            <a:spLocks noChangeArrowheads="1"/>
          </p:cNvSpPr>
          <p:nvPr/>
        </p:nvSpPr>
        <p:spPr bwMode="auto">
          <a:xfrm>
            <a:off x="6400800" y="4599631"/>
            <a:ext cx="82925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b="0">
                <a:solidFill>
                  <a:srgbClr val="000000"/>
                </a:solidFill>
                <a:latin typeface="Calibri"/>
                <a:ea typeface="+mn-ea"/>
                <a:cs typeface="+mn-cs"/>
              </a:rPr>
              <a:t>denied</a:t>
            </a:r>
          </a:p>
        </p:txBody>
      </p:sp>
      <p:sp>
        <p:nvSpPr>
          <p:cNvPr id="1689623" name="Rectangle 23"/>
          <p:cNvSpPr>
            <a:spLocks noChangeArrowheads="1"/>
          </p:cNvSpPr>
          <p:nvPr/>
        </p:nvSpPr>
        <p:spPr bwMode="auto">
          <a:xfrm>
            <a:off x="8526463" y="4610744"/>
            <a:ext cx="111926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b="0">
                <a:solidFill>
                  <a:srgbClr val="000000"/>
                </a:solidFill>
                <a:latin typeface="Calibri"/>
                <a:ea typeface="+mn-ea"/>
                <a:cs typeface="+mn-cs"/>
              </a:rPr>
              <a:t>permitted</a:t>
            </a:r>
          </a:p>
        </p:txBody>
      </p:sp>
      <p:sp>
        <p:nvSpPr>
          <p:cNvPr id="1689624" name="Rectangle 24"/>
          <p:cNvSpPr>
            <a:spLocks noChangeArrowheads="1"/>
          </p:cNvSpPr>
          <p:nvPr/>
        </p:nvSpPr>
        <p:spPr bwMode="auto">
          <a:xfrm>
            <a:off x="6788151" y="5207643"/>
            <a:ext cx="1484933" cy="828432"/>
          </a:xfrm>
          <a:prstGeom prst="rect">
            <a:avLst/>
          </a:prstGeom>
          <a:solidFill>
            <a:srgbClr val="FFCC66"/>
          </a:solidFill>
          <a:ln w="25400">
            <a:solidFill>
              <a:srgbClr val="FF0000"/>
            </a:solid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400" b="0">
                <a:solidFill>
                  <a:srgbClr val="000000"/>
                </a:solidFill>
                <a:latin typeface="Calibri"/>
                <a:ea typeface="+mn-ea"/>
                <a:cs typeface="+mn-cs"/>
              </a:rPr>
              <a:t>Protection</a:t>
            </a:r>
          </a:p>
          <a:p>
            <a:pPr defTabSz="457200" eaLnBrk="1" fontAlgn="auto" hangingPunct="1">
              <a:spcBef>
                <a:spcPts val="0"/>
              </a:spcBef>
              <a:spcAft>
                <a:spcPts val="0"/>
              </a:spcAft>
            </a:pPr>
            <a:r>
              <a:rPr lang="en-US" sz="2400" b="0">
                <a:solidFill>
                  <a:srgbClr val="000000"/>
                </a:solidFill>
                <a:latin typeface="Calibri"/>
                <a:ea typeface="+mn-ea"/>
                <a:cs typeface="+mn-cs"/>
              </a:rPr>
              <a:t>Fault</a:t>
            </a:r>
          </a:p>
        </p:txBody>
      </p:sp>
      <p:sp>
        <p:nvSpPr>
          <p:cNvPr id="1689625" name="Rectangle 25"/>
          <p:cNvSpPr>
            <a:spLocks noChangeArrowheads="1"/>
          </p:cNvSpPr>
          <p:nvPr/>
        </p:nvSpPr>
        <p:spPr bwMode="auto">
          <a:xfrm>
            <a:off x="7075488" y="1888180"/>
            <a:ext cx="330200" cy="190500"/>
          </a:xfrm>
          <a:prstGeom prst="rect">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26" name="Rectangle 26" descr="90%"/>
          <p:cNvSpPr>
            <a:spLocks noChangeArrowheads="1"/>
          </p:cNvSpPr>
          <p:nvPr/>
        </p:nvSpPr>
        <p:spPr bwMode="auto">
          <a:xfrm>
            <a:off x="7075488" y="2180280"/>
            <a:ext cx="330200" cy="190500"/>
          </a:xfrm>
          <a:prstGeom prst="rect">
            <a:avLst/>
          </a:prstGeom>
          <a:pattFill prst="pct90">
            <a:fgClr>
              <a:schemeClr val="accent1"/>
            </a:fgClr>
            <a:bgClr>
              <a:srgbClr val="FFFFFF"/>
            </a:bgClr>
          </a:pattFill>
          <a:ln w="254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27" name="Rectangle 27"/>
          <p:cNvSpPr>
            <a:spLocks noChangeArrowheads="1"/>
          </p:cNvSpPr>
          <p:nvPr/>
        </p:nvSpPr>
        <p:spPr bwMode="auto">
          <a:xfrm>
            <a:off x="7075488" y="2459680"/>
            <a:ext cx="330200" cy="190500"/>
          </a:xfrm>
          <a:prstGeom prst="rect">
            <a:avLst/>
          </a:prstGeom>
          <a:solidFill>
            <a:srgbClr val="FFCC66"/>
          </a:solidFill>
          <a:ln w="254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28" name="Rectangle 28"/>
          <p:cNvSpPr>
            <a:spLocks noChangeArrowheads="1"/>
          </p:cNvSpPr>
          <p:nvPr/>
        </p:nvSpPr>
        <p:spPr bwMode="auto">
          <a:xfrm>
            <a:off x="7543801" y="1780231"/>
            <a:ext cx="2204443" cy="92076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b="0">
                <a:solidFill>
                  <a:srgbClr val="000000"/>
                </a:solidFill>
                <a:latin typeface="Calibri"/>
                <a:ea typeface="+mn-ea"/>
                <a:cs typeface="+mn-cs"/>
              </a:rPr>
              <a:t>hardware</a:t>
            </a:r>
          </a:p>
          <a:p>
            <a:pPr defTabSz="457200" eaLnBrk="1" fontAlgn="auto" hangingPunct="1">
              <a:spcBef>
                <a:spcPts val="0"/>
              </a:spcBef>
              <a:spcAft>
                <a:spcPts val="0"/>
              </a:spcAft>
            </a:pPr>
            <a:r>
              <a:rPr lang="en-US" b="0">
                <a:solidFill>
                  <a:srgbClr val="000000"/>
                </a:solidFill>
                <a:latin typeface="Calibri"/>
                <a:ea typeface="+mn-ea"/>
                <a:cs typeface="+mn-cs"/>
              </a:rPr>
              <a:t>hardware or software</a:t>
            </a:r>
          </a:p>
          <a:p>
            <a:pPr defTabSz="457200" eaLnBrk="1" fontAlgn="auto" hangingPunct="1">
              <a:spcBef>
                <a:spcPts val="0"/>
              </a:spcBef>
              <a:spcAft>
                <a:spcPts val="0"/>
              </a:spcAft>
            </a:pPr>
            <a:r>
              <a:rPr lang="en-US" b="0">
                <a:solidFill>
                  <a:srgbClr val="000000"/>
                </a:solidFill>
                <a:latin typeface="Calibri"/>
                <a:ea typeface="+mn-ea"/>
                <a:cs typeface="+mn-cs"/>
              </a:rPr>
              <a:t>software</a:t>
            </a:r>
          </a:p>
        </p:txBody>
      </p:sp>
      <p:sp>
        <p:nvSpPr>
          <p:cNvPr id="1689629" name="Line 29"/>
          <p:cNvSpPr>
            <a:spLocks noChangeShapeType="1"/>
          </p:cNvSpPr>
          <p:nvPr/>
        </p:nvSpPr>
        <p:spPr bwMode="auto">
          <a:xfrm flipH="1">
            <a:off x="7620000" y="6047430"/>
            <a:ext cx="0" cy="381000"/>
          </a:xfrm>
          <a:prstGeom prst="line">
            <a:avLst/>
          </a:prstGeom>
          <a:noFill/>
          <a:ln w="5715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89630" name="Text Box 30"/>
          <p:cNvSpPr txBox="1">
            <a:spLocks noChangeArrowheads="1"/>
          </p:cNvSpPr>
          <p:nvPr/>
        </p:nvSpPr>
        <p:spPr bwMode="auto">
          <a:xfrm>
            <a:off x="6933460" y="6363488"/>
            <a:ext cx="1371600" cy="369332"/>
          </a:xfrm>
          <a:prstGeom prst="rect">
            <a:avLst/>
          </a:prstGeom>
          <a:noFill/>
          <a:ln w="25400">
            <a:noFill/>
            <a:miter lim="800000"/>
            <a:headEnd/>
            <a:tailEnd/>
          </a:ln>
          <a:effectLst/>
        </p:spPr>
        <p:txBody>
          <a:bodyPr wrap="square" anchor="ctr">
            <a:prstTxWarp prst="textNoShape">
              <a:avLst/>
            </a:prstTxWarp>
            <a:spAutoFit/>
          </a:bodyPr>
          <a:lstStyle/>
          <a:p>
            <a:pPr defTabSz="457200" eaLnBrk="1" fontAlgn="auto" hangingPunct="1">
              <a:spcBef>
                <a:spcPts val="0"/>
              </a:spcBef>
              <a:spcAft>
                <a:spcPts val="0"/>
              </a:spcAft>
            </a:pPr>
            <a:r>
              <a:rPr lang="en-US" dirty="0">
                <a:solidFill>
                  <a:srgbClr val="000000"/>
                </a:solidFill>
                <a:latin typeface="Courier New" charset="0"/>
                <a:ea typeface="+mn-ea"/>
                <a:cs typeface="+mn-cs"/>
              </a:rPr>
              <a:t>SEGFAULT</a:t>
            </a:r>
          </a:p>
        </p:txBody>
      </p:sp>
      <p:sp>
        <p:nvSpPr>
          <p:cNvPr id="1689631" name="Rectangle 31"/>
          <p:cNvSpPr>
            <a:spLocks noChangeArrowheads="1"/>
          </p:cNvSpPr>
          <p:nvPr/>
        </p:nvSpPr>
        <p:spPr bwMode="auto">
          <a:xfrm>
            <a:off x="2286001" y="1996131"/>
            <a:ext cx="2103967"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000" b="0">
                <a:solidFill>
                  <a:srgbClr val="000000"/>
                </a:solidFill>
                <a:latin typeface="Calibri"/>
                <a:ea typeface="+mn-ea"/>
                <a:cs typeface="+mn-cs"/>
              </a:rPr>
              <a:t>Restart instruction</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for Case of TLB Hit</a:t>
            </a:r>
          </a:p>
        </p:txBody>
      </p:sp>
      <p:sp>
        <p:nvSpPr>
          <p:cNvPr id="3" name="Content Placeholder 2"/>
          <p:cNvSpPr>
            <a:spLocks noGrp="1"/>
          </p:cNvSpPr>
          <p:nvPr>
            <p:ph idx="1"/>
          </p:nvPr>
        </p:nvSpPr>
        <p:spPr/>
        <p:txBody>
          <a:bodyPr>
            <a:normAutofit fontScale="92500" lnSpcReduction="10000"/>
          </a:bodyPr>
          <a:lstStyle/>
          <a:p>
            <a:r>
              <a:rPr lang="en-US" dirty="0"/>
              <a:t>If a TLB hit occurs, the PPN (Frame Number) from the TLB together with the page offset gives the physical address. </a:t>
            </a:r>
          </a:p>
          <a:p>
            <a:r>
              <a:rPr lang="en-US" dirty="0"/>
              <a:t>The physical address is broken into a cache tag and cache index (plus a two-bit byte offset that is not used for word references). </a:t>
            </a:r>
          </a:p>
          <a:p>
            <a:r>
              <a:rPr lang="en-US" dirty="0"/>
              <a:t>For a read, if the tag located in the cache block specified by the index matches the tag in the physical address, we had a read hit. </a:t>
            </a:r>
          </a:p>
          <a:p>
            <a:r>
              <a:rPr lang="en-US" dirty="0"/>
              <a:t>For a read miss, the cache block specified by the index is loaded from memory to cache</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58</a:t>
            </a:fld>
            <a:endParaRPr lang="en-US" b="0" dirty="0">
              <a:solidFill>
                <a:prstClr val="black">
                  <a:tint val="75000"/>
                </a:prstClr>
              </a:solidFill>
              <a:latin typeface="Calibri"/>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defTabSz="457200" eaLnBrk="1" fontAlgn="auto" hangingPunct="1">
              <a:spcBef>
                <a:spcPts val="0"/>
              </a:spcBef>
              <a:spcAft>
                <a:spcPts val="0"/>
              </a:spcAft>
            </a:pPr>
            <a:fld id="{82806D43-7022-E244-A60F-6385EDCB4C84}" type="slidenum">
              <a:rPr lang="en-US" b="0">
                <a:solidFill>
                  <a:prstClr val="black">
                    <a:tint val="75000"/>
                  </a:prstClr>
                </a:solidFill>
                <a:latin typeface="Calibri"/>
                <a:ea typeface="+mn-ea"/>
                <a:cs typeface="+mn-cs"/>
              </a:rPr>
              <a:pPr defTabSz="457200" eaLnBrk="1" fontAlgn="auto" hangingPunct="1">
                <a:spcBef>
                  <a:spcPts val="0"/>
                </a:spcBef>
                <a:spcAft>
                  <a:spcPts val="0"/>
                </a:spcAft>
              </a:pPr>
              <a:t>59</a:t>
            </a:fld>
            <a:endParaRPr lang="en-US" b="0">
              <a:solidFill>
                <a:srgbClr val="FBBA03"/>
              </a:solidFill>
              <a:latin typeface="Calibri"/>
              <a:ea typeface="+mn-ea"/>
              <a:cs typeface="+mn-cs"/>
            </a:endParaRPr>
          </a:p>
        </p:txBody>
      </p:sp>
      <p:sp>
        <p:nvSpPr>
          <p:cNvPr id="1738754" name="Rectangle 2"/>
          <p:cNvSpPr>
            <a:spLocks noGrp="1" noChangeArrowheads="1"/>
          </p:cNvSpPr>
          <p:nvPr>
            <p:ph type="title"/>
          </p:nvPr>
        </p:nvSpPr>
        <p:spPr>
          <a:xfrm>
            <a:off x="1676401" y="341313"/>
            <a:ext cx="8639175" cy="831850"/>
          </a:xfrm>
        </p:spPr>
        <p:txBody>
          <a:bodyPr>
            <a:normAutofit fontScale="90000"/>
          </a:bodyPr>
          <a:lstStyle/>
          <a:p>
            <a:r>
              <a:rPr lang="en-US" dirty="0"/>
              <a:t>Address Translation in CPU Pipeline</a:t>
            </a:r>
          </a:p>
        </p:txBody>
      </p:sp>
      <p:sp>
        <p:nvSpPr>
          <p:cNvPr id="1738755" name="Rectangle 3"/>
          <p:cNvSpPr>
            <a:spLocks noGrp="1" noChangeArrowheads="1"/>
          </p:cNvSpPr>
          <p:nvPr>
            <p:ph type="body" idx="1"/>
          </p:nvPr>
        </p:nvSpPr>
        <p:spPr>
          <a:xfrm>
            <a:off x="2133600" y="3407885"/>
            <a:ext cx="8153400" cy="3124200"/>
          </a:xfrm>
        </p:spPr>
        <p:txBody>
          <a:bodyPr>
            <a:normAutofit/>
          </a:bodyPr>
          <a:lstStyle/>
          <a:p>
            <a:pPr marL="171450" indent="-171450"/>
            <a:r>
              <a:rPr lang="en-US" sz="2595" dirty="0"/>
              <a:t>Need mechanisms to cope with the additional latency of a TLB:</a:t>
            </a:r>
          </a:p>
          <a:p>
            <a:pPr marL="631825" lvl="1" indent="-233363"/>
            <a:r>
              <a:rPr lang="en-US" i="1" dirty="0"/>
              <a:t>  </a:t>
            </a:r>
            <a:r>
              <a:rPr lang="en-US" sz="2595" dirty="0"/>
              <a:t>Slow down the clock</a:t>
            </a:r>
            <a:endParaRPr lang="en-US" sz="2595" i="1" dirty="0"/>
          </a:p>
          <a:p>
            <a:pPr marL="631825" lvl="1" indent="-233363"/>
            <a:r>
              <a:rPr lang="en-US" sz="2595" dirty="0"/>
              <a:t>  Pipeline the TLB and cache access (make it span multiple page stages)</a:t>
            </a:r>
          </a:p>
          <a:p>
            <a:pPr marL="631825" lvl="1" indent="-233363"/>
            <a:r>
              <a:rPr lang="en-US" sz="2595" dirty="0"/>
              <a:t>  Virtually-addressed cache</a:t>
            </a:r>
          </a:p>
          <a:p>
            <a:pPr marL="631825" lvl="1" indent="-233363"/>
            <a:endParaRPr lang="en-US" sz="2595" dirty="0">
              <a:solidFill>
                <a:srgbClr val="56127A"/>
              </a:solidFill>
            </a:endParaRPr>
          </a:p>
        </p:txBody>
      </p:sp>
      <p:sp>
        <p:nvSpPr>
          <p:cNvPr id="1738756" name="Line 4"/>
          <p:cNvSpPr>
            <a:spLocks noChangeShapeType="1"/>
          </p:cNvSpPr>
          <p:nvPr/>
        </p:nvSpPr>
        <p:spPr bwMode="auto">
          <a:xfrm>
            <a:off x="7162800" y="2112920"/>
            <a:ext cx="312420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38757" name="Line 5"/>
          <p:cNvSpPr>
            <a:spLocks noChangeShapeType="1"/>
          </p:cNvSpPr>
          <p:nvPr/>
        </p:nvSpPr>
        <p:spPr bwMode="auto">
          <a:xfrm>
            <a:off x="2514600" y="2112920"/>
            <a:ext cx="3810000" cy="0"/>
          </a:xfrm>
          <a:prstGeom prst="line">
            <a:avLst/>
          </a:prstGeom>
          <a:noFill/>
          <a:ln w="28575">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2" name="Group 6"/>
          <p:cNvGrpSpPr>
            <a:grpSpLocks/>
          </p:cNvGrpSpPr>
          <p:nvPr/>
        </p:nvGrpSpPr>
        <p:grpSpPr bwMode="auto">
          <a:xfrm>
            <a:off x="2209800" y="1503320"/>
            <a:ext cx="304800" cy="1219200"/>
            <a:chOff x="336" y="1200"/>
            <a:chExt cx="144" cy="720"/>
          </a:xfrm>
        </p:grpSpPr>
        <p:sp>
          <p:nvSpPr>
            <p:cNvPr id="1738759" name="Rectangle 7"/>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r>
                <a:rPr lang="en-US" sz="1600" b="0">
                  <a:solidFill>
                    <a:prstClr val="black"/>
                  </a:solidFill>
                  <a:latin typeface="Calibri"/>
                  <a:ea typeface="+mn-ea"/>
                  <a:cs typeface="+mn-cs"/>
                </a:rPr>
                <a:t>PC</a:t>
              </a:r>
            </a:p>
          </p:txBody>
        </p:sp>
        <p:sp>
          <p:nvSpPr>
            <p:cNvPr id="1738760" name="Freeform 8"/>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738761" name="Rectangle 9"/>
          <p:cNvSpPr>
            <a:spLocks noChangeArrowheads="1"/>
          </p:cNvSpPr>
          <p:nvPr/>
        </p:nvSpPr>
        <p:spPr bwMode="auto">
          <a:xfrm>
            <a:off x="2667000" y="1579520"/>
            <a:ext cx="685800" cy="990600"/>
          </a:xfrm>
          <a:prstGeom prst="rect">
            <a:avLst/>
          </a:prstGeom>
          <a:solidFill>
            <a:srgbClr val="FFA74F"/>
          </a:solidFill>
          <a:ln w="25400">
            <a:solidFill>
              <a:srgbClr val="FF0000"/>
            </a:solidFill>
            <a:miter lim="800000"/>
            <a:headEnd/>
            <a:tailEnd/>
          </a:ln>
          <a:effectLst/>
        </p:spPr>
        <p:txBody>
          <a:bodyPr anchor="ctr">
            <a:prstTxWarp prst="textNoShape">
              <a:avLst/>
            </a:prstTxWarp>
          </a:bodyPr>
          <a:lstStyle/>
          <a:p>
            <a:pPr defTabSz="457200" eaLnBrk="1" fontAlgn="auto" hangingPunct="1">
              <a:spcBef>
                <a:spcPts val="0"/>
              </a:spcBef>
              <a:spcAft>
                <a:spcPts val="0"/>
              </a:spcAft>
            </a:pPr>
            <a:r>
              <a:rPr lang="en-US" b="0">
                <a:solidFill>
                  <a:prstClr val="black"/>
                </a:solidFill>
                <a:latin typeface="Calibri"/>
                <a:ea typeface="+mn-ea"/>
                <a:cs typeface="+mn-cs"/>
              </a:rPr>
              <a:t>Inst TLB</a:t>
            </a:r>
          </a:p>
        </p:txBody>
      </p:sp>
      <p:sp>
        <p:nvSpPr>
          <p:cNvPr id="1738762" name="Rectangle 10"/>
          <p:cNvSpPr>
            <a:spLocks noChangeArrowheads="1"/>
          </p:cNvSpPr>
          <p:nvPr/>
        </p:nvSpPr>
        <p:spPr bwMode="auto">
          <a:xfrm>
            <a:off x="3505200" y="1579520"/>
            <a:ext cx="9144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defTabSz="457200" eaLnBrk="1" fontAlgn="auto" hangingPunct="1">
              <a:spcBef>
                <a:spcPts val="0"/>
              </a:spcBef>
              <a:spcAft>
                <a:spcPts val="0"/>
              </a:spcAft>
            </a:pPr>
            <a:r>
              <a:rPr lang="en-US" b="0">
                <a:solidFill>
                  <a:prstClr val="black"/>
                </a:solidFill>
                <a:latin typeface="Calibri"/>
                <a:ea typeface="+mn-ea"/>
                <a:cs typeface="+mn-cs"/>
              </a:rPr>
              <a:t>Inst. Cache</a:t>
            </a:r>
          </a:p>
        </p:txBody>
      </p:sp>
      <p:grpSp>
        <p:nvGrpSpPr>
          <p:cNvPr id="3" name="Group 11"/>
          <p:cNvGrpSpPr>
            <a:grpSpLocks/>
          </p:cNvGrpSpPr>
          <p:nvPr/>
        </p:nvGrpSpPr>
        <p:grpSpPr bwMode="auto">
          <a:xfrm>
            <a:off x="4572000" y="1503320"/>
            <a:ext cx="304800" cy="1219200"/>
            <a:chOff x="336" y="1200"/>
            <a:chExt cx="144" cy="720"/>
          </a:xfrm>
        </p:grpSpPr>
        <p:sp>
          <p:nvSpPr>
            <p:cNvPr id="1738764" name="Rectangle 1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r>
                <a:rPr lang="en-US" sz="1600" b="0">
                  <a:solidFill>
                    <a:prstClr val="black"/>
                  </a:solidFill>
                  <a:latin typeface="Calibri"/>
                  <a:ea typeface="+mn-ea"/>
                  <a:cs typeface="+mn-cs"/>
                </a:rPr>
                <a:t>D</a:t>
              </a:r>
            </a:p>
          </p:txBody>
        </p:sp>
        <p:sp>
          <p:nvSpPr>
            <p:cNvPr id="1738765" name="Freeform 13"/>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738766" name="Rectangle 14"/>
          <p:cNvSpPr>
            <a:spLocks noChangeArrowheads="1"/>
          </p:cNvSpPr>
          <p:nvPr/>
        </p:nvSpPr>
        <p:spPr bwMode="auto">
          <a:xfrm>
            <a:off x="5029200" y="1579520"/>
            <a:ext cx="10668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defTabSz="457200" eaLnBrk="1" fontAlgn="auto" hangingPunct="1">
              <a:spcBef>
                <a:spcPts val="0"/>
              </a:spcBef>
              <a:spcAft>
                <a:spcPts val="0"/>
              </a:spcAft>
            </a:pPr>
            <a:r>
              <a:rPr lang="en-US" b="0">
                <a:solidFill>
                  <a:prstClr val="black"/>
                </a:solidFill>
                <a:latin typeface="Calibri"/>
                <a:ea typeface="+mn-ea"/>
                <a:cs typeface="+mn-cs"/>
              </a:rPr>
              <a:t>Decode</a:t>
            </a:r>
          </a:p>
        </p:txBody>
      </p:sp>
      <p:grpSp>
        <p:nvGrpSpPr>
          <p:cNvPr id="4" name="Group 15"/>
          <p:cNvGrpSpPr>
            <a:grpSpLocks/>
          </p:cNvGrpSpPr>
          <p:nvPr/>
        </p:nvGrpSpPr>
        <p:grpSpPr bwMode="auto">
          <a:xfrm>
            <a:off x="6324600" y="1503320"/>
            <a:ext cx="304800" cy="1219200"/>
            <a:chOff x="336" y="1200"/>
            <a:chExt cx="144" cy="720"/>
          </a:xfrm>
        </p:grpSpPr>
        <p:sp>
          <p:nvSpPr>
            <p:cNvPr id="1738768" name="Rectangle 16"/>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r>
                <a:rPr lang="en-US" sz="1600" b="0">
                  <a:solidFill>
                    <a:prstClr val="black"/>
                  </a:solidFill>
                  <a:latin typeface="Calibri"/>
                  <a:ea typeface="+mn-ea"/>
                  <a:cs typeface="+mn-cs"/>
                </a:rPr>
                <a:t>E</a:t>
              </a:r>
            </a:p>
          </p:txBody>
        </p:sp>
        <p:sp>
          <p:nvSpPr>
            <p:cNvPr id="1738769" name="Freeform 17"/>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738770" name="Freeform 18"/>
          <p:cNvSpPr>
            <a:spLocks/>
          </p:cNvSpPr>
          <p:nvPr/>
        </p:nvSpPr>
        <p:spPr bwMode="auto">
          <a:xfrm>
            <a:off x="6781800" y="1579520"/>
            <a:ext cx="381000" cy="1066800"/>
          </a:xfrm>
          <a:custGeom>
            <a:avLst/>
            <a:gdLst/>
            <a:ahLst/>
            <a:cxnLst>
              <a:cxn ang="0">
                <a:pos x="0" y="0"/>
              </a:cxn>
              <a:cxn ang="0">
                <a:pos x="0" y="288"/>
              </a:cxn>
              <a:cxn ang="0">
                <a:pos x="48" y="336"/>
              </a:cxn>
              <a:cxn ang="0">
                <a:pos x="0" y="384"/>
              </a:cxn>
              <a:cxn ang="0">
                <a:pos x="0" y="672"/>
              </a:cxn>
              <a:cxn ang="0">
                <a:pos x="240" y="480"/>
              </a:cxn>
              <a:cxn ang="0">
                <a:pos x="240" y="144"/>
              </a:cxn>
              <a:cxn ang="0">
                <a:pos x="0" y="0"/>
              </a:cxn>
            </a:cxnLst>
            <a:rect l="0" t="0" r="r" b="b"/>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cap="flat" cmpd="sng">
            <a:solidFill>
              <a:schemeClr val="tx1"/>
            </a:solidFill>
            <a:prstDash val="solid"/>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5" name="Group 19"/>
          <p:cNvGrpSpPr>
            <a:grpSpLocks/>
          </p:cNvGrpSpPr>
          <p:nvPr/>
        </p:nvGrpSpPr>
        <p:grpSpPr bwMode="auto">
          <a:xfrm>
            <a:off x="7315200" y="1503320"/>
            <a:ext cx="304800" cy="1219200"/>
            <a:chOff x="336" y="1200"/>
            <a:chExt cx="144" cy="720"/>
          </a:xfrm>
        </p:grpSpPr>
        <p:sp>
          <p:nvSpPr>
            <p:cNvPr id="1738772" name="Rectangle 20"/>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r>
                <a:rPr lang="en-US" sz="1600" b="0">
                  <a:solidFill>
                    <a:prstClr val="black"/>
                  </a:solidFill>
                  <a:latin typeface="Calibri"/>
                  <a:ea typeface="+mn-ea"/>
                  <a:cs typeface="+mn-cs"/>
                </a:rPr>
                <a:t>M</a:t>
              </a:r>
            </a:p>
          </p:txBody>
        </p:sp>
        <p:sp>
          <p:nvSpPr>
            <p:cNvPr id="1738773" name="Freeform 21"/>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738774" name="Rectangle 22"/>
          <p:cNvSpPr>
            <a:spLocks noChangeArrowheads="1"/>
          </p:cNvSpPr>
          <p:nvPr/>
        </p:nvSpPr>
        <p:spPr bwMode="auto">
          <a:xfrm>
            <a:off x="7772400" y="1579520"/>
            <a:ext cx="762000" cy="990600"/>
          </a:xfrm>
          <a:prstGeom prst="rect">
            <a:avLst/>
          </a:prstGeom>
          <a:solidFill>
            <a:srgbClr val="FFA74F"/>
          </a:solidFill>
          <a:ln w="25400">
            <a:solidFill>
              <a:srgbClr val="FF0000"/>
            </a:solidFill>
            <a:miter lim="800000"/>
            <a:headEnd/>
            <a:tailEnd/>
          </a:ln>
          <a:effectLst/>
        </p:spPr>
        <p:txBody>
          <a:bodyPr anchor="ctr">
            <a:prstTxWarp prst="textNoShape">
              <a:avLst/>
            </a:prstTxWarp>
          </a:bodyPr>
          <a:lstStyle/>
          <a:p>
            <a:pPr defTabSz="457200" eaLnBrk="1" fontAlgn="auto" hangingPunct="1">
              <a:spcBef>
                <a:spcPts val="0"/>
              </a:spcBef>
              <a:spcAft>
                <a:spcPts val="0"/>
              </a:spcAft>
            </a:pPr>
            <a:r>
              <a:rPr lang="en-US" b="0">
                <a:solidFill>
                  <a:prstClr val="black"/>
                </a:solidFill>
                <a:latin typeface="Calibri"/>
                <a:ea typeface="+mn-ea"/>
                <a:cs typeface="+mn-cs"/>
              </a:rPr>
              <a:t>Data TLB</a:t>
            </a:r>
          </a:p>
        </p:txBody>
      </p:sp>
      <p:sp>
        <p:nvSpPr>
          <p:cNvPr id="1738775" name="Rectangle 23"/>
          <p:cNvSpPr>
            <a:spLocks noChangeArrowheads="1"/>
          </p:cNvSpPr>
          <p:nvPr/>
        </p:nvSpPr>
        <p:spPr bwMode="auto">
          <a:xfrm>
            <a:off x="8686800" y="1579520"/>
            <a:ext cx="9144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defTabSz="457200" eaLnBrk="1" fontAlgn="auto" hangingPunct="1">
              <a:spcBef>
                <a:spcPts val="0"/>
              </a:spcBef>
              <a:spcAft>
                <a:spcPts val="0"/>
              </a:spcAft>
            </a:pPr>
            <a:r>
              <a:rPr lang="en-US" b="0" dirty="0">
                <a:solidFill>
                  <a:prstClr val="black"/>
                </a:solidFill>
                <a:latin typeface="Calibri"/>
                <a:ea typeface="+mn-ea"/>
                <a:cs typeface="+mn-cs"/>
              </a:rPr>
              <a:t>Data Cache</a:t>
            </a:r>
          </a:p>
        </p:txBody>
      </p:sp>
      <p:grpSp>
        <p:nvGrpSpPr>
          <p:cNvPr id="6" name="Group 24"/>
          <p:cNvGrpSpPr>
            <a:grpSpLocks/>
          </p:cNvGrpSpPr>
          <p:nvPr/>
        </p:nvGrpSpPr>
        <p:grpSpPr bwMode="auto">
          <a:xfrm>
            <a:off x="9753600" y="1503320"/>
            <a:ext cx="304800" cy="1219200"/>
            <a:chOff x="336" y="1200"/>
            <a:chExt cx="144" cy="720"/>
          </a:xfrm>
        </p:grpSpPr>
        <p:sp>
          <p:nvSpPr>
            <p:cNvPr id="1738777" name="Rectangle 2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r>
                <a:rPr lang="en-US" sz="1600" b="0">
                  <a:solidFill>
                    <a:prstClr val="black"/>
                  </a:solidFill>
                  <a:latin typeface="Calibri"/>
                  <a:ea typeface="+mn-ea"/>
                  <a:cs typeface="+mn-cs"/>
                </a:rPr>
                <a:t>W</a:t>
              </a:r>
            </a:p>
          </p:txBody>
        </p:sp>
        <p:sp>
          <p:nvSpPr>
            <p:cNvPr id="1738778" name="Freeform 26"/>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738779" name="Line 27"/>
          <p:cNvSpPr>
            <a:spLocks noChangeShapeType="1"/>
          </p:cNvSpPr>
          <p:nvPr/>
        </p:nvSpPr>
        <p:spPr bwMode="auto">
          <a:xfrm>
            <a:off x="6629400" y="1808120"/>
            <a:ext cx="152400" cy="0"/>
          </a:xfrm>
          <a:prstGeom prst="line">
            <a:avLst/>
          </a:prstGeom>
          <a:noFill/>
          <a:ln w="28575">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38780" name="Line 28"/>
          <p:cNvSpPr>
            <a:spLocks noChangeShapeType="1"/>
          </p:cNvSpPr>
          <p:nvPr/>
        </p:nvSpPr>
        <p:spPr bwMode="auto">
          <a:xfrm>
            <a:off x="6629400" y="2417720"/>
            <a:ext cx="152400" cy="0"/>
          </a:xfrm>
          <a:prstGeom prst="line">
            <a:avLst/>
          </a:prstGeom>
          <a:noFill/>
          <a:ln w="28575">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38781" name="Text Box 29"/>
          <p:cNvSpPr txBox="1">
            <a:spLocks noChangeArrowheads="1"/>
          </p:cNvSpPr>
          <p:nvPr/>
        </p:nvSpPr>
        <p:spPr bwMode="auto">
          <a:xfrm>
            <a:off x="6834188" y="1959518"/>
            <a:ext cx="287258" cy="338554"/>
          </a:xfrm>
          <a:prstGeom prst="rect">
            <a:avLst/>
          </a:prstGeom>
          <a:noFill/>
          <a:ln w="25400">
            <a:noFill/>
            <a:miter lim="800000"/>
            <a:headEnd/>
            <a:tailEnd/>
          </a:ln>
          <a:effectLst/>
        </p:spPr>
        <p:txBody>
          <a:bodyPr wrap="none" anchor="ctr">
            <a:prstTxWarp prst="textNoShape">
              <a:avLst/>
            </a:prstTxWarp>
            <a:spAutoFit/>
          </a:bodyPr>
          <a:lstStyle/>
          <a:p>
            <a:pPr defTabSz="457200" eaLnBrk="1" fontAlgn="auto" hangingPunct="1">
              <a:spcBef>
                <a:spcPct val="50000"/>
              </a:spcBef>
              <a:spcAft>
                <a:spcPts val="0"/>
              </a:spcAft>
            </a:pPr>
            <a:r>
              <a:rPr lang="en-US" sz="1600" b="0">
                <a:solidFill>
                  <a:prstClr val="black"/>
                </a:solidFill>
                <a:latin typeface="Calibri"/>
                <a:ea typeface="+mn-ea"/>
                <a:cs typeface="+mn-cs"/>
              </a:rPr>
              <a:t>+</a:t>
            </a:r>
          </a:p>
        </p:txBody>
      </p:sp>
      <p:sp>
        <p:nvSpPr>
          <p:cNvPr id="1738782" name="Line 30"/>
          <p:cNvSpPr>
            <a:spLocks noChangeShapeType="1"/>
          </p:cNvSpPr>
          <p:nvPr/>
        </p:nvSpPr>
        <p:spPr bwMode="auto">
          <a:xfrm>
            <a:off x="2971800" y="2570120"/>
            <a:ext cx="0" cy="304800"/>
          </a:xfrm>
          <a:prstGeom prst="line">
            <a:avLst/>
          </a:prstGeom>
          <a:noFill/>
          <a:ln w="28575">
            <a:solidFill>
              <a:srgbClr val="FF0000"/>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38783" name="Line 31"/>
          <p:cNvSpPr>
            <a:spLocks noChangeShapeType="1"/>
          </p:cNvSpPr>
          <p:nvPr/>
        </p:nvSpPr>
        <p:spPr bwMode="auto">
          <a:xfrm>
            <a:off x="8153400" y="2570120"/>
            <a:ext cx="0" cy="304800"/>
          </a:xfrm>
          <a:prstGeom prst="line">
            <a:avLst/>
          </a:prstGeom>
          <a:noFill/>
          <a:ln w="28575">
            <a:solidFill>
              <a:srgbClr val="FF0000"/>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38784" name="Text Box 32"/>
          <p:cNvSpPr txBox="1">
            <a:spLocks noChangeArrowheads="1"/>
          </p:cNvSpPr>
          <p:nvPr/>
        </p:nvSpPr>
        <p:spPr bwMode="auto">
          <a:xfrm>
            <a:off x="1724026" y="2805756"/>
            <a:ext cx="2295195" cy="646331"/>
          </a:xfrm>
          <a:prstGeom prst="rect">
            <a:avLst/>
          </a:prstGeom>
          <a:noFill/>
          <a:ln w="25400">
            <a:noFill/>
            <a:miter lim="800000"/>
            <a:headEnd/>
            <a:tailEnd/>
          </a:ln>
          <a:effectLst/>
        </p:spPr>
        <p:txBody>
          <a:bodyPr wrap="none" anchor="ctr">
            <a:prstTxWarp prst="textNoShape">
              <a:avLst/>
            </a:prstTxWarp>
            <a:spAutoFit/>
          </a:bodyPr>
          <a:lstStyle/>
          <a:p>
            <a:pPr defTabSz="457200" eaLnBrk="1" fontAlgn="auto" hangingPunct="1">
              <a:spcBef>
                <a:spcPts val="0"/>
              </a:spcBef>
              <a:spcAft>
                <a:spcPts val="0"/>
              </a:spcAft>
            </a:pPr>
            <a:r>
              <a:rPr lang="en-US" b="0" i="1">
                <a:solidFill>
                  <a:srgbClr val="000000"/>
                </a:solidFill>
                <a:latin typeface="Calibri"/>
                <a:ea typeface="+mn-ea"/>
                <a:cs typeface="+mn-cs"/>
              </a:rPr>
              <a:t>TLB miss? Page Fault?</a:t>
            </a:r>
          </a:p>
          <a:p>
            <a:pPr defTabSz="457200" eaLnBrk="1" fontAlgn="auto" hangingPunct="1">
              <a:spcBef>
                <a:spcPts val="0"/>
              </a:spcBef>
              <a:spcAft>
                <a:spcPts val="0"/>
              </a:spcAft>
            </a:pPr>
            <a:r>
              <a:rPr lang="en-US" b="0" i="1">
                <a:solidFill>
                  <a:srgbClr val="000000"/>
                </a:solidFill>
                <a:latin typeface="Calibri"/>
                <a:ea typeface="+mn-ea"/>
                <a:cs typeface="+mn-cs"/>
              </a:rPr>
              <a:t>Protection violation?</a:t>
            </a:r>
            <a:endParaRPr lang="en-US" b="0">
              <a:solidFill>
                <a:srgbClr val="000000"/>
              </a:solidFill>
              <a:latin typeface="Calibri"/>
              <a:ea typeface="+mn-ea"/>
              <a:cs typeface="+mn-cs"/>
            </a:endParaRPr>
          </a:p>
        </p:txBody>
      </p:sp>
      <p:sp>
        <p:nvSpPr>
          <p:cNvPr id="1738785" name="Text Box 33"/>
          <p:cNvSpPr txBox="1">
            <a:spLocks noChangeArrowheads="1"/>
          </p:cNvSpPr>
          <p:nvPr/>
        </p:nvSpPr>
        <p:spPr bwMode="auto">
          <a:xfrm>
            <a:off x="6738939" y="2805756"/>
            <a:ext cx="2295195" cy="646331"/>
          </a:xfrm>
          <a:prstGeom prst="rect">
            <a:avLst/>
          </a:prstGeom>
          <a:noFill/>
          <a:ln w="25400">
            <a:noFill/>
            <a:miter lim="800000"/>
            <a:headEnd/>
            <a:tailEnd/>
          </a:ln>
          <a:effectLst/>
        </p:spPr>
        <p:txBody>
          <a:bodyPr wrap="none" anchor="ctr">
            <a:prstTxWarp prst="textNoShape">
              <a:avLst/>
            </a:prstTxWarp>
            <a:spAutoFit/>
          </a:bodyPr>
          <a:lstStyle/>
          <a:p>
            <a:pPr defTabSz="457200" eaLnBrk="1" fontAlgn="auto" hangingPunct="1">
              <a:spcBef>
                <a:spcPts val="0"/>
              </a:spcBef>
              <a:spcAft>
                <a:spcPts val="0"/>
              </a:spcAft>
            </a:pPr>
            <a:r>
              <a:rPr lang="en-US" b="0" i="1">
                <a:solidFill>
                  <a:srgbClr val="000000"/>
                </a:solidFill>
                <a:latin typeface="Calibri"/>
                <a:ea typeface="+mn-ea"/>
                <a:cs typeface="+mn-cs"/>
              </a:rPr>
              <a:t>TLB miss? Page Fault?</a:t>
            </a:r>
          </a:p>
          <a:p>
            <a:pPr defTabSz="457200" eaLnBrk="1" fontAlgn="auto" hangingPunct="1">
              <a:spcBef>
                <a:spcPts val="0"/>
              </a:spcBef>
              <a:spcAft>
                <a:spcPts val="0"/>
              </a:spcAft>
            </a:pPr>
            <a:r>
              <a:rPr lang="en-US" b="0" i="1">
                <a:solidFill>
                  <a:srgbClr val="000000"/>
                </a:solidFill>
                <a:latin typeface="Calibri"/>
                <a:ea typeface="+mn-ea"/>
                <a:cs typeface="+mn-cs"/>
              </a:rPr>
              <a:t>Protection violation?</a:t>
            </a:r>
            <a:endParaRPr lang="en-US" b="0">
              <a:solidFill>
                <a:srgbClr val="000000"/>
              </a:solidFill>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87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87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875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875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3875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38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8755" grpId="0" build="p" bldLvl="2"/>
      <p:bldP spid="1738784" grpId="0"/>
      <p:bldP spid="17387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normAutofit fontScale="90000"/>
          </a:bodyPr>
          <a:lstStyle/>
          <a:p>
            <a:r>
              <a:rPr lang="en-US"/>
              <a:t>Recall: Single and Multithreaded Processes</a:t>
            </a:r>
          </a:p>
        </p:txBody>
      </p:sp>
      <p:sp>
        <p:nvSpPr>
          <p:cNvPr id="656387" name="Rectangle 3"/>
          <p:cNvSpPr>
            <a:spLocks noGrp="1" noChangeArrowheads="1"/>
          </p:cNvSpPr>
          <p:nvPr>
            <p:ph type="body" idx="1"/>
          </p:nvPr>
        </p:nvSpPr>
        <p:spPr>
          <a:xfrm>
            <a:off x="2041525" y="5196114"/>
            <a:ext cx="8382000" cy="1479324"/>
          </a:xfrm>
        </p:spPr>
        <p:txBody>
          <a:bodyPr>
            <a:normAutofit fontScale="62500" lnSpcReduction="20000"/>
          </a:bodyPr>
          <a:lstStyle/>
          <a:p>
            <a:r>
              <a:rPr lang="en-US" dirty="0"/>
              <a:t>Threads encapsulate concurrency</a:t>
            </a:r>
          </a:p>
          <a:p>
            <a:pPr lvl="1"/>
            <a:r>
              <a:rPr lang="en-US" dirty="0"/>
              <a:t>“Active” component of a process</a:t>
            </a:r>
          </a:p>
          <a:p>
            <a:r>
              <a:rPr lang="en-US" dirty="0"/>
              <a:t>Address spaces encapsulate protection</a:t>
            </a:r>
          </a:p>
          <a:p>
            <a:pPr lvl="1"/>
            <a:r>
              <a:rPr lang="en-US" dirty="0"/>
              <a:t>Keeps buggy program from trashing the system</a:t>
            </a:r>
          </a:p>
          <a:p>
            <a:pPr lvl="1"/>
            <a:r>
              <a:rPr lang="en-US" dirty="0"/>
              <a:t>“Passive” component of a process</a:t>
            </a:r>
          </a:p>
          <a:p>
            <a:pPr>
              <a:buFontTx/>
              <a:buNone/>
            </a:pPr>
            <a:endParaRPr lang="en-US" dirty="0"/>
          </a:p>
        </p:txBody>
      </p:sp>
      <p:pic>
        <p:nvPicPr>
          <p:cNvPr id="656388" name="Picture 4"/>
          <p:cNvPicPr>
            <a:picLocks noChangeAspect="1" noChangeArrowheads="1"/>
          </p:cNvPicPr>
          <p:nvPr/>
        </p:nvPicPr>
        <p:blipFill>
          <a:blip r:embed="rId3" cstate="print"/>
          <a:srcRect l="392" t="11746" r="392" b="11746"/>
          <a:stretch>
            <a:fillRect/>
          </a:stretch>
        </p:blipFill>
        <p:spPr bwMode="auto">
          <a:xfrm>
            <a:off x="2881085" y="1531257"/>
            <a:ext cx="6248400" cy="3614738"/>
          </a:xfrm>
          <a:prstGeom prst="rect">
            <a:avLst/>
          </a:prstGeom>
          <a:noFill/>
          <a:ln w="38100" cmpd="dbl">
            <a:solidFill>
              <a:srgbClr val="CC6600"/>
            </a:solid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1777388" y="274638"/>
            <a:ext cx="8758410" cy="1143000"/>
          </a:xfrm>
          <a:noFill/>
          <a:ln/>
        </p:spPr>
        <p:txBody>
          <a:bodyPr vert="horz" lIns="90488" tIns="44450" rIns="90488" bIns="44450" rtlCol="0" anchor="ctr">
            <a:noAutofit/>
          </a:bodyPr>
          <a:lstStyle/>
          <a:p>
            <a:r>
              <a:rPr lang="en-US" sz="4000" dirty="0">
                <a:solidFill>
                  <a:schemeClr val="tx1"/>
                </a:solidFill>
                <a:latin typeface="Arial Rounded MT Bold" pitchFamily="34" charset="0"/>
              </a:rPr>
              <a:t>Optimization: Concurrent Access to TLB &amp; Phys. Addressed Cache</a:t>
            </a:r>
          </a:p>
        </p:txBody>
      </p:sp>
      <p:sp>
        <p:nvSpPr>
          <p:cNvPr id="40" name="Slide Number Placeholder 5"/>
          <p:cNvSpPr>
            <a:spLocks noGrp="1"/>
          </p:cNvSpPr>
          <p:nvPr>
            <p:ph type="sldNum" sz="quarter" idx="12"/>
          </p:nvPr>
        </p:nvSpPr>
        <p:spPr/>
        <p:txBody>
          <a:bodyPr/>
          <a:lstStyle/>
          <a:p>
            <a:pPr defTabSz="457200" eaLnBrk="1" fontAlgn="auto" hangingPunct="1">
              <a:spcBef>
                <a:spcPts val="0"/>
              </a:spcBef>
              <a:spcAft>
                <a:spcPts val="0"/>
              </a:spcAft>
            </a:pPr>
            <a:fld id="{82781502-EFEE-C14C-8111-1973EA73E032}" type="slidenum">
              <a:rPr lang="en-US" b="0">
                <a:solidFill>
                  <a:prstClr val="black">
                    <a:tint val="75000"/>
                  </a:prstClr>
                </a:solidFill>
                <a:latin typeface="Calibri"/>
                <a:ea typeface="+mn-ea"/>
                <a:cs typeface="+mn-cs"/>
              </a:rPr>
              <a:pPr defTabSz="457200" eaLnBrk="1" fontAlgn="auto" hangingPunct="1">
                <a:spcBef>
                  <a:spcPts val="0"/>
                </a:spcBef>
                <a:spcAft>
                  <a:spcPts val="0"/>
                </a:spcAft>
              </a:pPr>
              <a:t>60</a:t>
            </a:fld>
            <a:endParaRPr lang="en-US" b="0">
              <a:solidFill>
                <a:srgbClr val="FBBA03"/>
              </a:solidFill>
              <a:latin typeface="Calibri"/>
              <a:ea typeface="+mn-ea"/>
              <a:cs typeface="+mn-cs"/>
            </a:endParaRPr>
          </a:p>
        </p:txBody>
      </p:sp>
      <p:sp>
        <p:nvSpPr>
          <p:cNvPr id="1699843" name="Rectangle 3"/>
          <p:cNvSpPr>
            <a:spLocks noChangeArrowheads="1"/>
          </p:cNvSpPr>
          <p:nvPr/>
        </p:nvSpPr>
        <p:spPr bwMode="auto">
          <a:xfrm>
            <a:off x="1656202" y="4780740"/>
            <a:ext cx="10022730" cy="221342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Bef>
                <a:spcPts val="0"/>
              </a:spcBef>
              <a:spcAft>
                <a:spcPts val="0"/>
              </a:spcAft>
            </a:pPr>
            <a:r>
              <a:rPr lang="en-US" sz="2000" b="0" dirty="0">
                <a:solidFill>
                  <a:prstClr val="black"/>
                </a:solidFill>
                <a:latin typeface="Calibri"/>
                <a:ea typeface="+mn-ea"/>
                <a:cs typeface="+mn-cs"/>
              </a:rPr>
              <a:t>Index</a:t>
            </a:r>
            <a:r>
              <a:rPr lang="en-US" sz="2000" b="0" dirty="0">
                <a:solidFill>
                  <a:srgbClr val="C0504D"/>
                </a:solidFill>
                <a:latin typeface="Calibri"/>
                <a:ea typeface="+mn-ea"/>
                <a:cs typeface="+mn-cs"/>
              </a:rPr>
              <a:t> </a:t>
            </a:r>
            <a:r>
              <a:rPr lang="en-US" sz="2000" b="0" dirty="0">
                <a:solidFill>
                  <a:prstClr val="black"/>
                </a:solidFill>
                <a:latin typeface="Calibri"/>
                <a:ea typeface="+mn-ea"/>
                <a:cs typeface="+mn-cs"/>
              </a:rPr>
              <a:t>I is available without consulting the TLB</a:t>
            </a:r>
          </a:p>
          <a:p>
            <a:pPr lvl="1" defTabSz="457200" eaLnBrk="1" fontAlgn="auto" hangingPunct="1">
              <a:spcBef>
                <a:spcPts val="0"/>
              </a:spcBef>
              <a:spcAft>
                <a:spcPts val="0"/>
              </a:spcAft>
            </a:pPr>
            <a:r>
              <a:rPr lang="en-US" sz="2000" b="0" dirty="0">
                <a:solidFill>
                  <a:srgbClr val="1F497D"/>
                </a:solidFill>
                <a:latin typeface="Symbol" charset="2"/>
                <a:ea typeface="+mn-ea"/>
                <a:cs typeface="+mn-cs"/>
              </a:rPr>
              <a:t></a:t>
            </a:r>
            <a:r>
              <a:rPr lang="en-US" sz="2000" b="0" dirty="0">
                <a:solidFill>
                  <a:prstClr val="black"/>
                </a:solidFill>
                <a:latin typeface="Symbol" charset="2"/>
                <a:ea typeface="+mn-ea"/>
                <a:cs typeface="+mn-cs"/>
              </a:rPr>
              <a:t></a:t>
            </a:r>
            <a:r>
              <a:rPr lang="en-US" sz="2000" b="0" dirty="0">
                <a:solidFill>
                  <a:srgbClr val="000000"/>
                </a:solidFill>
                <a:latin typeface="Calibri"/>
                <a:ea typeface="+mn-ea"/>
                <a:cs typeface="+mn-cs"/>
              </a:rPr>
              <a:t>cache access and TLB access can begin simultaneously</a:t>
            </a:r>
          </a:p>
          <a:p>
            <a:pPr defTabSz="457200" eaLnBrk="1" fontAlgn="auto" hangingPunct="1">
              <a:spcBef>
                <a:spcPts val="0"/>
              </a:spcBef>
              <a:spcAft>
                <a:spcPts val="0"/>
              </a:spcAft>
            </a:pPr>
            <a:r>
              <a:rPr lang="en-US" sz="2000" b="0" dirty="0">
                <a:solidFill>
                  <a:prstClr val="black"/>
                </a:solidFill>
                <a:latin typeface="Calibri"/>
                <a:ea typeface="+mn-ea"/>
                <a:cs typeface="+mn-cs"/>
              </a:rPr>
              <a:t>Tag comparison is made after both accesses are completed to determine cache</a:t>
            </a:r>
          </a:p>
          <a:p>
            <a:pPr defTabSz="457200" eaLnBrk="1" fontAlgn="auto" hangingPunct="1">
              <a:spcBef>
                <a:spcPts val="0"/>
              </a:spcBef>
              <a:spcAft>
                <a:spcPts val="0"/>
              </a:spcAft>
            </a:pPr>
            <a:r>
              <a:rPr lang="en-US" sz="2000" b="0" dirty="0">
                <a:solidFill>
                  <a:prstClr val="black"/>
                </a:solidFill>
                <a:latin typeface="Calibri"/>
                <a:ea typeface="+mn-ea"/>
                <a:cs typeface="+mn-cs"/>
              </a:rPr>
              <a:t>hit or miss</a:t>
            </a:r>
          </a:p>
          <a:p>
            <a:pPr defTabSz="457200" eaLnBrk="1" fontAlgn="auto" hangingPunct="1">
              <a:spcBef>
                <a:spcPts val="0"/>
              </a:spcBef>
              <a:spcAft>
                <a:spcPts val="0"/>
              </a:spcAft>
            </a:pPr>
            <a:r>
              <a:rPr lang="en-US" sz="2000" b="0" dirty="0">
                <a:solidFill>
                  <a:prstClr val="black"/>
                </a:solidFill>
                <a:latin typeface="Calibri"/>
                <a:ea typeface="+mn-ea"/>
                <a:cs typeface="+mn-cs"/>
              </a:rPr>
              <a:t>Only works if </a:t>
            </a:r>
            <a:r>
              <a:rPr lang="en-US" sz="2000" b="0" dirty="0">
                <a:solidFill>
                  <a:srgbClr val="000000"/>
                </a:solidFill>
                <a:latin typeface="Calibri"/>
                <a:ea typeface="+mn-ea"/>
                <a:cs typeface="+mn-cs"/>
              </a:rPr>
              <a:t>I + O </a:t>
            </a:r>
            <a:r>
              <a:rPr lang="en-US" sz="2000" b="0" dirty="0">
                <a:solidFill>
                  <a:srgbClr val="000000"/>
                </a:solidFill>
                <a:latin typeface="Helvetica"/>
                <a:ea typeface="+mn-ea"/>
                <a:cs typeface="+mn-cs"/>
              </a:rPr>
              <a:t>≤ </a:t>
            </a:r>
            <a:r>
              <a:rPr lang="en-US" sz="2000" b="0" dirty="0">
                <a:solidFill>
                  <a:srgbClr val="000000"/>
                </a:solidFill>
                <a:latin typeface="Calibri"/>
                <a:ea typeface="+mn-ea"/>
                <a:cs typeface="+mn-cs"/>
              </a:rPr>
              <a:t>k (</a:t>
            </a:r>
            <a:r>
              <a:rPr lang="en-US" b="0" dirty="0">
                <a:solidFill>
                  <a:prstClr val="black"/>
                </a:solidFill>
                <a:latin typeface="Calibri"/>
                <a:ea typeface="+mn-ea"/>
                <a:cs typeface="+mn-cs"/>
                <a:sym typeface="Wingdings" pitchFamily="2" charset="2"/>
              </a:rPr>
              <a:t>Page Offset has same or more number of bits as Cache </a:t>
            </a:r>
            <a:r>
              <a:rPr lang="en-US" b="0" dirty="0" err="1">
                <a:solidFill>
                  <a:prstClr val="black"/>
                </a:solidFill>
                <a:latin typeface="Calibri"/>
                <a:ea typeface="+mn-ea"/>
                <a:cs typeface="+mn-cs"/>
                <a:sym typeface="Wingdings" pitchFamily="2" charset="2"/>
              </a:rPr>
              <a:t>Index+Offset</a:t>
            </a:r>
            <a:r>
              <a:rPr lang="en-US" b="0" dirty="0">
                <a:solidFill>
                  <a:prstClr val="black"/>
                </a:solidFill>
                <a:latin typeface="Calibri"/>
                <a:ea typeface="+mn-ea"/>
                <a:cs typeface="+mn-cs"/>
                <a:sym typeface="Wingdings" pitchFamily="2" charset="2"/>
              </a:rPr>
              <a:t>)</a:t>
            </a:r>
          </a:p>
          <a:p>
            <a:pPr lvl="1" defTabSz="457200" eaLnBrk="1" fontAlgn="auto" hangingPunct="1">
              <a:spcBef>
                <a:spcPts val="0"/>
              </a:spcBef>
              <a:spcAft>
                <a:spcPts val="0"/>
              </a:spcAft>
            </a:pPr>
            <a:r>
              <a:rPr lang="en-US" b="0" dirty="0">
                <a:solidFill>
                  <a:prstClr val="black"/>
                </a:solidFill>
                <a:latin typeface="Calibri"/>
                <a:ea typeface="+mn-ea"/>
                <a:cs typeface="+mn-cs"/>
                <a:sym typeface="Wingdings" pitchFamily="2" charset="2"/>
              </a:rPr>
              <a:t>e.g., won’t work for example on Slide 58 with cache T:I:O=16:14:2</a:t>
            </a:r>
          </a:p>
          <a:p>
            <a:pPr defTabSz="457200" eaLnBrk="1" fontAlgn="auto" hangingPunct="1">
              <a:spcBef>
                <a:spcPts val="0"/>
              </a:spcBef>
              <a:spcAft>
                <a:spcPts val="0"/>
              </a:spcAft>
            </a:pPr>
            <a:endParaRPr lang="en-US" sz="2000" b="0" dirty="0">
              <a:solidFill>
                <a:srgbClr val="000000"/>
              </a:solidFill>
              <a:latin typeface="Calibri"/>
              <a:ea typeface="+mn-ea"/>
              <a:cs typeface="+mn-cs"/>
            </a:endParaRPr>
          </a:p>
        </p:txBody>
      </p:sp>
      <p:grpSp>
        <p:nvGrpSpPr>
          <p:cNvPr id="2" name="Group 4"/>
          <p:cNvGrpSpPr>
            <a:grpSpLocks/>
          </p:cNvGrpSpPr>
          <p:nvPr/>
        </p:nvGrpSpPr>
        <p:grpSpPr bwMode="auto">
          <a:xfrm>
            <a:off x="1722438" y="1347959"/>
            <a:ext cx="8335962" cy="3494087"/>
            <a:chOff x="125" y="811"/>
            <a:chExt cx="5251" cy="2201"/>
          </a:xfrm>
        </p:grpSpPr>
        <p:sp>
          <p:nvSpPr>
            <p:cNvPr id="1699845" name="Line 5"/>
            <p:cNvSpPr>
              <a:spLocks noChangeShapeType="1"/>
            </p:cNvSpPr>
            <p:nvPr/>
          </p:nvSpPr>
          <p:spPr bwMode="auto">
            <a:xfrm>
              <a:off x="5136" y="2052"/>
              <a:ext cx="0" cy="524"/>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46" name="Line 6"/>
            <p:cNvSpPr>
              <a:spLocks noChangeShapeType="1"/>
            </p:cNvSpPr>
            <p:nvPr/>
          </p:nvSpPr>
          <p:spPr bwMode="auto">
            <a:xfrm>
              <a:off x="2676" y="1944"/>
              <a:ext cx="0" cy="196"/>
            </a:xfrm>
            <a:prstGeom prst="line">
              <a:avLst/>
            </a:prstGeom>
            <a:noFill/>
            <a:ln w="25400">
              <a:solidFill>
                <a:schemeClr val="bg2"/>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47" name="Rectangle 7"/>
            <p:cNvSpPr>
              <a:spLocks noChangeArrowheads="1"/>
            </p:cNvSpPr>
            <p:nvPr/>
          </p:nvSpPr>
          <p:spPr bwMode="auto">
            <a:xfrm>
              <a:off x="544" y="1056"/>
              <a:ext cx="1888" cy="216"/>
            </a:xfrm>
            <a:prstGeom prst="rect">
              <a:avLst/>
            </a:prstGeom>
            <a:solidFill>
              <a:srgbClr val="FFCC66"/>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48" name="Rectangle 8"/>
            <p:cNvSpPr>
              <a:spLocks noChangeArrowheads="1"/>
            </p:cNvSpPr>
            <p:nvPr/>
          </p:nvSpPr>
          <p:spPr bwMode="auto">
            <a:xfrm>
              <a:off x="2704" y="1048"/>
              <a:ext cx="792" cy="208"/>
            </a:xfrm>
            <a:prstGeom prst="rect">
              <a:avLst/>
            </a:prstGeom>
            <a:solidFill>
              <a:srgbClr val="FFCC66"/>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49" name="Rectangle 9"/>
            <p:cNvSpPr>
              <a:spLocks noChangeArrowheads="1"/>
            </p:cNvSpPr>
            <p:nvPr/>
          </p:nvSpPr>
          <p:spPr bwMode="auto">
            <a:xfrm>
              <a:off x="554" y="1048"/>
              <a:ext cx="3182" cy="208"/>
            </a:xfrm>
            <a:prstGeom prst="rect">
              <a:avLst/>
            </a:prstGeom>
            <a:noFill/>
            <a:ln w="25400">
              <a:solidFill>
                <a:schemeClr val="tx1"/>
              </a:solidFill>
              <a:miter lim="800000"/>
              <a:headEnd/>
              <a:tailEnd/>
            </a:ln>
            <a:effectLst/>
          </p:spPr>
          <p:txBody>
            <a:bodyPr wrap="none" lIns="90488" tIns="44450" rIns="90488" bIns="44450" anchor="ctr">
              <a:prstTxWarp prst="textNoShape">
                <a:avLst/>
              </a:prstTxWarp>
            </a:bodyPr>
            <a:lstStyle/>
            <a:p>
              <a:pPr defTabSz="457200" eaLnBrk="1" fontAlgn="auto" hangingPunct="1">
                <a:spcBef>
                  <a:spcPts val="0"/>
                </a:spcBef>
                <a:spcAft>
                  <a:spcPts val="0"/>
                </a:spcAft>
              </a:pPr>
              <a:r>
                <a:rPr lang="en-US" b="0" dirty="0">
                  <a:solidFill>
                    <a:srgbClr val="000000"/>
                  </a:solidFill>
                  <a:latin typeface="Calibri"/>
                  <a:ea typeface="+mn-ea"/>
                  <a:cs typeface="+mn-cs"/>
                </a:rPr>
                <a:t>               VPN                                                     I             O</a:t>
              </a:r>
            </a:p>
          </p:txBody>
        </p:sp>
        <p:sp>
          <p:nvSpPr>
            <p:cNvPr id="1699850" name="Line 10"/>
            <p:cNvSpPr>
              <a:spLocks noChangeShapeType="1"/>
            </p:cNvSpPr>
            <p:nvPr/>
          </p:nvSpPr>
          <p:spPr bwMode="auto">
            <a:xfrm>
              <a:off x="3486" y="1048"/>
              <a:ext cx="0" cy="196"/>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51" name="Line 11"/>
            <p:cNvSpPr>
              <a:spLocks noChangeShapeType="1"/>
            </p:cNvSpPr>
            <p:nvPr/>
          </p:nvSpPr>
          <p:spPr bwMode="auto">
            <a:xfrm>
              <a:off x="2432" y="1064"/>
              <a:ext cx="0" cy="2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52" name="Freeform 12"/>
            <p:cNvSpPr>
              <a:spLocks/>
            </p:cNvSpPr>
            <p:nvPr/>
          </p:nvSpPr>
          <p:spPr bwMode="auto">
            <a:xfrm>
              <a:off x="2712" y="944"/>
              <a:ext cx="761" cy="73"/>
            </a:xfrm>
            <a:custGeom>
              <a:avLst/>
              <a:gdLst/>
              <a:ahLst/>
              <a:cxnLst>
                <a:cxn ang="0">
                  <a:pos x="0" y="66"/>
                </a:cxn>
                <a:cxn ang="0">
                  <a:pos x="35" y="0"/>
                </a:cxn>
                <a:cxn ang="0">
                  <a:pos x="737" y="0"/>
                </a:cxn>
                <a:cxn ang="0">
                  <a:pos x="760" y="72"/>
                </a:cxn>
              </a:cxnLst>
              <a:rect l="0" t="0" r="r" b="b"/>
              <a:pathLst>
                <a:path w="761" h="73">
                  <a:moveTo>
                    <a:pt x="0" y="66"/>
                  </a:moveTo>
                  <a:lnTo>
                    <a:pt x="35" y="0"/>
                  </a:lnTo>
                  <a:lnTo>
                    <a:pt x="737" y="0"/>
                  </a:lnTo>
                  <a:lnTo>
                    <a:pt x="760" y="72"/>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53" name="Line 13"/>
            <p:cNvSpPr>
              <a:spLocks noChangeShapeType="1"/>
            </p:cNvSpPr>
            <p:nvPr/>
          </p:nvSpPr>
          <p:spPr bwMode="auto">
            <a:xfrm>
              <a:off x="2694" y="1056"/>
              <a:ext cx="0" cy="196"/>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54" name="Rectangle 14"/>
            <p:cNvSpPr>
              <a:spLocks noChangeArrowheads="1"/>
            </p:cNvSpPr>
            <p:nvPr/>
          </p:nvSpPr>
          <p:spPr bwMode="auto">
            <a:xfrm>
              <a:off x="1176" y="1400"/>
              <a:ext cx="840" cy="391"/>
            </a:xfrm>
            <a:prstGeom prst="rect">
              <a:avLst/>
            </a:prstGeom>
            <a:noFill/>
            <a:ln w="25400">
              <a:solidFill>
                <a:schemeClr val="tx2"/>
              </a:solidFill>
              <a:miter lim="800000"/>
              <a:headEnd/>
              <a:tailEnd/>
            </a:ln>
            <a:effectLst/>
          </p:spPr>
          <p:txBody>
            <a:bodyPr wrap="none" lIns="90488" tIns="44450" rIns="90488" bIns="44450" anchor="ctr">
              <a:prstTxWarp prst="textNoShape">
                <a:avLst/>
              </a:prstTxWarp>
            </a:bodyPr>
            <a:lstStyle/>
            <a:p>
              <a:pPr defTabSz="457200" eaLnBrk="1" fontAlgn="auto" hangingPunct="1">
                <a:spcBef>
                  <a:spcPts val="0"/>
                </a:spcBef>
                <a:spcAft>
                  <a:spcPts val="0"/>
                </a:spcAft>
              </a:pPr>
              <a:r>
                <a:rPr lang="en-US" sz="2400" b="0" dirty="0">
                  <a:solidFill>
                    <a:srgbClr val="000000"/>
                  </a:solidFill>
                  <a:latin typeface="Calibri"/>
                  <a:ea typeface="+mn-ea"/>
                  <a:cs typeface="+mn-cs"/>
                </a:rPr>
                <a:t>     TLB</a:t>
              </a:r>
            </a:p>
          </p:txBody>
        </p:sp>
        <p:sp>
          <p:nvSpPr>
            <p:cNvPr id="1699855" name="Line 15"/>
            <p:cNvSpPr>
              <a:spLocks noChangeShapeType="1"/>
            </p:cNvSpPr>
            <p:nvPr/>
          </p:nvSpPr>
          <p:spPr bwMode="auto">
            <a:xfrm flipH="1">
              <a:off x="1572" y="1256"/>
              <a:ext cx="0" cy="144"/>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56" name="Rectangle 16"/>
            <p:cNvSpPr>
              <a:spLocks noChangeArrowheads="1"/>
            </p:cNvSpPr>
            <p:nvPr/>
          </p:nvSpPr>
          <p:spPr bwMode="auto">
            <a:xfrm>
              <a:off x="3936" y="1368"/>
              <a:ext cx="1440" cy="688"/>
            </a:xfrm>
            <a:prstGeom prst="rect">
              <a:avLst/>
            </a:prstGeom>
            <a:noFill/>
            <a:ln w="25400">
              <a:solidFill>
                <a:schemeClr val="tx2"/>
              </a:solidFill>
              <a:miter lim="800000"/>
              <a:headEnd/>
              <a:tailEnd/>
            </a:ln>
            <a:effectLst/>
          </p:spPr>
          <p:txBody>
            <a:bodyPr wrap="none" lIns="90488" tIns="44450" rIns="90488" bIns="44450" anchor="ctr">
              <a:prstTxWarp prst="textNoShape">
                <a:avLst/>
              </a:prstTxWarp>
            </a:bodyPr>
            <a:lstStyle/>
            <a:p>
              <a:pPr defTabSz="457200" eaLnBrk="1" fontAlgn="auto" hangingPunct="1">
                <a:spcBef>
                  <a:spcPts val="0"/>
                </a:spcBef>
                <a:spcAft>
                  <a:spcPts val="0"/>
                </a:spcAft>
              </a:pPr>
              <a:r>
                <a:rPr lang="en-US" b="0" dirty="0">
                  <a:solidFill>
                    <a:srgbClr val="000000"/>
                  </a:solidFill>
                  <a:latin typeface="Calibri"/>
                  <a:ea typeface="+mn-ea"/>
                  <a:cs typeface="+mn-cs"/>
                </a:rPr>
                <a:t>Direct-map Cache </a:t>
              </a:r>
            </a:p>
            <a:p>
              <a:pPr defTabSz="457200" eaLnBrk="1" fontAlgn="auto" hangingPunct="1">
                <a:spcBef>
                  <a:spcPts val="0"/>
                </a:spcBef>
                <a:spcAft>
                  <a:spcPts val="0"/>
                </a:spcAft>
              </a:pPr>
              <a:r>
                <a:rPr lang="en-US" b="0" dirty="0">
                  <a:solidFill>
                    <a:srgbClr val="000000"/>
                  </a:solidFill>
                  <a:latin typeface="Calibri"/>
                  <a:ea typeface="+mn-ea"/>
                  <a:cs typeface="+mn-cs"/>
                </a:rPr>
                <a:t>2</a:t>
              </a:r>
              <a:r>
                <a:rPr lang="en-US" b="0" baseline="30000" dirty="0">
                  <a:solidFill>
                    <a:srgbClr val="000000"/>
                  </a:solidFill>
                  <a:latin typeface="Calibri"/>
                  <a:ea typeface="+mn-ea"/>
                  <a:cs typeface="+mn-cs"/>
                </a:rPr>
                <a:t>I</a:t>
              </a:r>
              <a:r>
                <a:rPr lang="en-US" b="0" baseline="-25000" dirty="0">
                  <a:solidFill>
                    <a:srgbClr val="000000"/>
                  </a:solidFill>
                  <a:latin typeface="Calibri"/>
                  <a:ea typeface="+mn-ea"/>
                  <a:cs typeface="+mn-cs"/>
                </a:rPr>
                <a:t> </a:t>
              </a:r>
              <a:r>
                <a:rPr lang="en-US" b="0" dirty="0">
                  <a:solidFill>
                    <a:srgbClr val="000000"/>
                  </a:solidFill>
                  <a:latin typeface="Calibri"/>
                  <a:ea typeface="+mn-ea"/>
                  <a:cs typeface="+mn-cs"/>
                </a:rPr>
                <a:t>blocks</a:t>
              </a:r>
            </a:p>
            <a:p>
              <a:pPr defTabSz="457200" eaLnBrk="1" fontAlgn="auto" hangingPunct="1">
                <a:spcBef>
                  <a:spcPts val="0"/>
                </a:spcBef>
                <a:spcAft>
                  <a:spcPts val="0"/>
                </a:spcAft>
              </a:pPr>
              <a:r>
                <a:rPr lang="en-US" b="0" dirty="0">
                  <a:solidFill>
                    <a:srgbClr val="000000"/>
                  </a:solidFill>
                  <a:latin typeface="Calibri"/>
                  <a:ea typeface="+mn-ea"/>
                  <a:cs typeface="+mn-cs"/>
                </a:rPr>
                <a:t>2</a:t>
              </a:r>
              <a:r>
                <a:rPr lang="en-US" b="0" baseline="30000" dirty="0">
                  <a:solidFill>
                    <a:srgbClr val="000000"/>
                  </a:solidFill>
                  <a:latin typeface="Calibri"/>
                  <a:ea typeface="+mn-ea"/>
                  <a:cs typeface="+mn-cs"/>
                </a:rPr>
                <a:t>O</a:t>
              </a:r>
              <a:r>
                <a:rPr lang="en-US" b="0" dirty="0">
                  <a:solidFill>
                    <a:srgbClr val="000000"/>
                  </a:solidFill>
                  <a:latin typeface="Calibri"/>
                  <a:ea typeface="+mn-ea"/>
                  <a:cs typeface="+mn-cs"/>
                </a:rPr>
                <a:t>-byte block</a:t>
              </a:r>
            </a:p>
          </p:txBody>
        </p:sp>
        <p:sp>
          <p:nvSpPr>
            <p:cNvPr id="1699857" name="Rectangle 17"/>
            <p:cNvSpPr>
              <a:spLocks noChangeArrowheads="1"/>
            </p:cNvSpPr>
            <p:nvPr/>
          </p:nvSpPr>
          <p:spPr bwMode="auto">
            <a:xfrm>
              <a:off x="502" y="1928"/>
              <a:ext cx="1888" cy="216"/>
            </a:xfrm>
            <a:prstGeom prst="rect">
              <a:avLst/>
            </a:prstGeom>
            <a:solidFill>
              <a:srgbClr val="FFCC66"/>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58" name="Rectangle 18"/>
            <p:cNvSpPr>
              <a:spLocks noChangeArrowheads="1"/>
            </p:cNvSpPr>
            <p:nvPr/>
          </p:nvSpPr>
          <p:spPr bwMode="auto">
            <a:xfrm>
              <a:off x="512" y="1928"/>
              <a:ext cx="3246" cy="208"/>
            </a:xfrm>
            <a:prstGeom prst="rect">
              <a:avLst/>
            </a:prstGeom>
            <a:noFill/>
            <a:ln w="25400">
              <a:solidFill>
                <a:schemeClr val="tx1"/>
              </a:solidFill>
              <a:miter lim="800000"/>
              <a:headEnd/>
              <a:tailEnd/>
            </a:ln>
            <a:effectLst/>
          </p:spPr>
          <p:txBody>
            <a:bodyPr wrap="none" lIns="90488" tIns="44450" rIns="90488" bIns="44450" anchor="ctr">
              <a:prstTxWarp prst="textNoShape">
                <a:avLst/>
              </a:prstTxWarp>
            </a:bodyPr>
            <a:lstStyle/>
            <a:p>
              <a:pPr defTabSz="457200" eaLnBrk="1" fontAlgn="auto" hangingPunct="1">
                <a:spcBef>
                  <a:spcPts val="0"/>
                </a:spcBef>
                <a:spcAft>
                  <a:spcPts val="0"/>
                </a:spcAft>
              </a:pPr>
              <a:r>
                <a:rPr lang="en-US" b="0" dirty="0">
                  <a:solidFill>
                    <a:srgbClr val="000000"/>
                  </a:solidFill>
                  <a:latin typeface="Calibri"/>
                  <a:ea typeface="+mn-ea"/>
                  <a:cs typeface="+mn-cs"/>
                </a:rPr>
                <a:t>                PPN                                     Page Offset</a:t>
              </a:r>
            </a:p>
          </p:txBody>
        </p:sp>
        <p:sp>
          <p:nvSpPr>
            <p:cNvPr id="1699859" name="Line 19"/>
            <p:cNvSpPr>
              <a:spLocks noChangeShapeType="1"/>
            </p:cNvSpPr>
            <p:nvPr/>
          </p:nvSpPr>
          <p:spPr bwMode="auto">
            <a:xfrm>
              <a:off x="2390" y="1936"/>
              <a:ext cx="0" cy="2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60" name="Line 20"/>
            <p:cNvSpPr>
              <a:spLocks noChangeShapeType="1"/>
            </p:cNvSpPr>
            <p:nvPr/>
          </p:nvSpPr>
          <p:spPr bwMode="auto">
            <a:xfrm>
              <a:off x="3104" y="1360"/>
              <a:ext cx="0" cy="52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61" name="Line 21"/>
            <p:cNvSpPr>
              <a:spLocks noChangeShapeType="1"/>
            </p:cNvSpPr>
            <p:nvPr/>
          </p:nvSpPr>
          <p:spPr bwMode="auto">
            <a:xfrm>
              <a:off x="1568" y="1796"/>
              <a:ext cx="0" cy="13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62" name="Oval 22"/>
            <p:cNvSpPr>
              <a:spLocks noChangeArrowheads="1"/>
            </p:cNvSpPr>
            <p:nvPr/>
          </p:nvSpPr>
          <p:spPr bwMode="auto">
            <a:xfrm>
              <a:off x="2880" y="2424"/>
              <a:ext cx="774" cy="296"/>
            </a:xfrm>
            <a:prstGeom prst="ellipse">
              <a:avLst/>
            </a:prstGeom>
            <a:solidFill>
              <a:schemeClr val="bg1"/>
            </a:solidFill>
            <a:ln w="25400">
              <a:solidFill>
                <a:schemeClr val="tx1"/>
              </a:solidFill>
              <a:round/>
              <a:headEnd/>
              <a:tailEnd/>
            </a:ln>
            <a:effectLst/>
          </p:spPr>
          <p:txBody>
            <a:bodyPr wrap="none" lIns="90488" tIns="44450" rIns="90488" bIns="44450" anchor="ctr">
              <a:prstTxWarp prst="textNoShape">
                <a:avLst/>
              </a:prstTxWarp>
            </a:bodyPr>
            <a:lstStyle/>
            <a:p>
              <a:pPr defTabSz="457200" eaLnBrk="1" fontAlgn="auto" hangingPunct="1">
                <a:spcBef>
                  <a:spcPts val="0"/>
                </a:spcBef>
                <a:spcAft>
                  <a:spcPts val="0"/>
                </a:spcAft>
              </a:pPr>
              <a:r>
                <a:rPr lang="en-US" sz="3200" b="0" dirty="0">
                  <a:solidFill>
                    <a:srgbClr val="000000"/>
                  </a:solidFill>
                  <a:latin typeface="Calibri"/>
                  <a:ea typeface="+mn-ea"/>
                  <a:cs typeface="+mn-cs"/>
                </a:rPr>
                <a:t>  =</a:t>
              </a:r>
            </a:p>
          </p:txBody>
        </p:sp>
        <p:sp>
          <p:nvSpPr>
            <p:cNvPr id="1699863" name="Freeform 23"/>
            <p:cNvSpPr>
              <a:spLocks/>
            </p:cNvSpPr>
            <p:nvPr/>
          </p:nvSpPr>
          <p:spPr bwMode="auto">
            <a:xfrm>
              <a:off x="1566" y="2249"/>
              <a:ext cx="1314" cy="319"/>
            </a:xfrm>
            <a:custGeom>
              <a:avLst/>
              <a:gdLst/>
              <a:ahLst/>
              <a:cxnLst>
                <a:cxn ang="0">
                  <a:pos x="0" y="0"/>
                </a:cxn>
                <a:cxn ang="0">
                  <a:pos x="0" y="312"/>
                </a:cxn>
                <a:cxn ang="0">
                  <a:pos x="1200" y="312"/>
                </a:cxn>
              </a:cxnLst>
              <a:rect l="0" t="0" r="r" b="b"/>
              <a:pathLst>
                <a:path w="1201" h="313">
                  <a:moveTo>
                    <a:pt x="0" y="0"/>
                  </a:moveTo>
                  <a:lnTo>
                    <a:pt x="0" y="312"/>
                  </a:lnTo>
                  <a:lnTo>
                    <a:pt x="1200" y="312"/>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64" name="Freeform 24"/>
            <p:cNvSpPr>
              <a:spLocks/>
            </p:cNvSpPr>
            <p:nvPr/>
          </p:nvSpPr>
          <p:spPr bwMode="auto">
            <a:xfrm>
              <a:off x="3664" y="2056"/>
              <a:ext cx="673" cy="512"/>
            </a:xfrm>
            <a:custGeom>
              <a:avLst/>
              <a:gdLst/>
              <a:ahLst/>
              <a:cxnLst>
                <a:cxn ang="0">
                  <a:pos x="672" y="0"/>
                </a:cxn>
                <a:cxn ang="0">
                  <a:pos x="672" y="760"/>
                </a:cxn>
                <a:cxn ang="0">
                  <a:pos x="0" y="760"/>
                </a:cxn>
              </a:cxnLst>
              <a:rect l="0" t="0" r="r" b="b"/>
              <a:pathLst>
                <a:path w="673" h="761">
                  <a:moveTo>
                    <a:pt x="672" y="0"/>
                  </a:moveTo>
                  <a:lnTo>
                    <a:pt x="672" y="760"/>
                  </a:lnTo>
                  <a:lnTo>
                    <a:pt x="0" y="76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65" name="Line 25"/>
            <p:cNvSpPr>
              <a:spLocks noChangeShapeType="1"/>
            </p:cNvSpPr>
            <p:nvPr/>
          </p:nvSpPr>
          <p:spPr bwMode="auto">
            <a:xfrm>
              <a:off x="3264" y="2712"/>
              <a:ext cx="0" cy="23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66" name="Rectangle 26"/>
            <p:cNvSpPr>
              <a:spLocks noChangeArrowheads="1"/>
            </p:cNvSpPr>
            <p:nvPr/>
          </p:nvSpPr>
          <p:spPr bwMode="auto">
            <a:xfrm>
              <a:off x="2736" y="2762"/>
              <a:ext cx="366"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000" b="0">
                  <a:solidFill>
                    <a:srgbClr val="000000"/>
                  </a:solidFill>
                  <a:latin typeface="Calibri"/>
                  <a:ea typeface="+mn-ea"/>
                  <a:cs typeface="+mn-cs"/>
                </a:rPr>
                <a:t>hit?</a:t>
              </a:r>
            </a:p>
          </p:txBody>
        </p:sp>
        <p:sp>
          <p:nvSpPr>
            <p:cNvPr id="1699867" name="Rectangle 27"/>
            <p:cNvSpPr>
              <a:spLocks noChangeArrowheads="1"/>
            </p:cNvSpPr>
            <p:nvPr/>
          </p:nvSpPr>
          <p:spPr bwMode="auto">
            <a:xfrm>
              <a:off x="4848" y="2616"/>
              <a:ext cx="420"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000" b="0">
                  <a:solidFill>
                    <a:srgbClr val="000000"/>
                  </a:solidFill>
                  <a:latin typeface="Calibri"/>
                  <a:ea typeface="+mn-ea"/>
                  <a:cs typeface="+mn-cs"/>
                </a:rPr>
                <a:t>Data</a:t>
              </a:r>
            </a:p>
          </p:txBody>
        </p:sp>
        <p:sp>
          <p:nvSpPr>
            <p:cNvPr id="1699868" name="Rectangle 28"/>
            <p:cNvSpPr>
              <a:spLocks noChangeArrowheads="1"/>
            </p:cNvSpPr>
            <p:nvPr/>
          </p:nvSpPr>
          <p:spPr bwMode="auto">
            <a:xfrm>
              <a:off x="3641" y="2616"/>
              <a:ext cx="890"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000" b="0">
                  <a:solidFill>
                    <a:srgbClr val="000000"/>
                  </a:solidFill>
                  <a:latin typeface="Calibri"/>
                  <a:ea typeface="+mn-ea"/>
                  <a:cs typeface="+mn-cs"/>
                </a:rPr>
                <a:t>Physical Tag</a:t>
              </a:r>
            </a:p>
          </p:txBody>
        </p:sp>
        <p:sp>
          <p:nvSpPr>
            <p:cNvPr id="1699869" name="Freeform 29"/>
            <p:cNvSpPr>
              <a:spLocks/>
            </p:cNvSpPr>
            <p:nvPr/>
          </p:nvSpPr>
          <p:spPr bwMode="auto">
            <a:xfrm>
              <a:off x="518" y="2168"/>
              <a:ext cx="2161" cy="81"/>
            </a:xfrm>
            <a:custGeom>
              <a:avLst/>
              <a:gdLst/>
              <a:ahLst/>
              <a:cxnLst>
                <a:cxn ang="0">
                  <a:pos x="0" y="6"/>
                </a:cxn>
                <a:cxn ang="0">
                  <a:pos x="101" y="80"/>
                </a:cxn>
                <a:cxn ang="0">
                  <a:pos x="2096" y="80"/>
                </a:cxn>
                <a:cxn ang="0">
                  <a:pos x="2160" y="0"/>
                </a:cxn>
              </a:cxnLst>
              <a:rect l="0" t="0" r="r" b="b"/>
              <a:pathLst>
                <a:path w="2161" h="81">
                  <a:moveTo>
                    <a:pt x="0" y="6"/>
                  </a:moveTo>
                  <a:lnTo>
                    <a:pt x="101" y="80"/>
                  </a:lnTo>
                  <a:lnTo>
                    <a:pt x="2096" y="80"/>
                  </a:lnTo>
                  <a:lnTo>
                    <a:pt x="216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70" name="Rectangle 30"/>
            <p:cNvSpPr>
              <a:spLocks noChangeArrowheads="1"/>
            </p:cNvSpPr>
            <p:nvPr/>
          </p:nvSpPr>
          <p:spPr bwMode="auto">
            <a:xfrm>
              <a:off x="1100" y="2370"/>
              <a:ext cx="33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000" b="0">
                  <a:solidFill>
                    <a:srgbClr val="000000"/>
                  </a:solidFill>
                  <a:latin typeface="Calibri"/>
                  <a:ea typeface="+mn-ea"/>
                  <a:cs typeface="+mn-cs"/>
                </a:rPr>
                <a:t>Tag</a:t>
              </a:r>
            </a:p>
          </p:txBody>
        </p:sp>
        <p:sp>
          <p:nvSpPr>
            <p:cNvPr id="1699871" name="Rectangle 31"/>
            <p:cNvSpPr>
              <a:spLocks noChangeArrowheads="1"/>
            </p:cNvSpPr>
            <p:nvPr/>
          </p:nvSpPr>
          <p:spPr bwMode="auto">
            <a:xfrm>
              <a:off x="144" y="984"/>
              <a:ext cx="293"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000" b="0">
                  <a:solidFill>
                    <a:srgbClr val="000000"/>
                  </a:solidFill>
                  <a:latin typeface="Calibri"/>
                  <a:ea typeface="+mn-ea"/>
                  <a:cs typeface="+mn-cs"/>
                </a:rPr>
                <a:t>VA</a:t>
              </a:r>
            </a:p>
          </p:txBody>
        </p:sp>
        <p:sp>
          <p:nvSpPr>
            <p:cNvPr id="1699872" name="Rectangle 32"/>
            <p:cNvSpPr>
              <a:spLocks noChangeArrowheads="1"/>
            </p:cNvSpPr>
            <p:nvPr/>
          </p:nvSpPr>
          <p:spPr bwMode="auto">
            <a:xfrm>
              <a:off x="125" y="1879"/>
              <a:ext cx="28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000" b="0">
                  <a:solidFill>
                    <a:srgbClr val="000000"/>
                  </a:solidFill>
                  <a:latin typeface="Calibri"/>
                  <a:ea typeface="+mn-ea"/>
                  <a:cs typeface="+mn-cs"/>
                </a:rPr>
                <a:t>PA</a:t>
              </a:r>
            </a:p>
          </p:txBody>
        </p:sp>
        <p:sp>
          <p:nvSpPr>
            <p:cNvPr id="1699873" name="Freeform 33"/>
            <p:cNvSpPr>
              <a:spLocks/>
            </p:cNvSpPr>
            <p:nvPr/>
          </p:nvSpPr>
          <p:spPr bwMode="auto">
            <a:xfrm>
              <a:off x="2448" y="1280"/>
              <a:ext cx="1281" cy="81"/>
            </a:xfrm>
            <a:custGeom>
              <a:avLst/>
              <a:gdLst/>
              <a:ahLst/>
              <a:cxnLst>
                <a:cxn ang="0">
                  <a:pos x="0" y="6"/>
                </a:cxn>
                <a:cxn ang="0">
                  <a:pos x="60" y="80"/>
                </a:cxn>
                <a:cxn ang="0">
                  <a:pos x="1242" y="80"/>
                </a:cxn>
                <a:cxn ang="0">
                  <a:pos x="1280" y="0"/>
                </a:cxn>
              </a:cxnLst>
              <a:rect l="0" t="0" r="r" b="b"/>
              <a:pathLst>
                <a:path w="1281" h="81">
                  <a:moveTo>
                    <a:pt x="0" y="6"/>
                  </a:moveTo>
                  <a:lnTo>
                    <a:pt x="60" y="80"/>
                  </a:lnTo>
                  <a:lnTo>
                    <a:pt x="1242" y="80"/>
                  </a:lnTo>
                  <a:lnTo>
                    <a:pt x="128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74" name="Rectangle 34"/>
            <p:cNvSpPr>
              <a:spLocks noChangeArrowheads="1"/>
            </p:cNvSpPr>
            <p:nvPr/>
          </p:nvSpPr>
          <p:spPr bwMode="auto">
            <a:xfrm>
              <a:off x="4567" y="811"/>
              <a:ext cx="513"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sz="2000" b="0" dirty="0">
                  <a:solidFill>
                    <a:srgbClr val="000000"/>
                  </a:solidFill>
                  <a:latin typeface="Calibri"/>
                  <a:ea typeface="+mn-ea"/>
                  <a:cs typeface="+mn-cs"/>
                </a:rPr>
                <a:t>Cache</a:t>
              </a:r>
            </a:p>
            <a:p>
              <a:pPr defTabSz="457200" eaLnBrk="1" fontAlgn="auto" hangingPunct="1">
                <a:spcBef>
                  <a:spcPts val="0"/>
                </a:spcBef>
                <a:spcAft>
                  <a:spcPts val="0"/>
                </a:spcAft>
              </a:pPr>
              <a:r>
                <a:rPr lang="en-US" sz="2000" b="0" dirty="0">
                  <a:solidFill>
                    <a:srgbClr val="000000"/>
                  </a:solidFill>
                  <a:latin typeface="Calibri"/>
                  <a:ea typeface="+mn-ea"/>
                  <a:cs typeface="+mn-cs"/>
                </a:rPr>
                <a:t>Index</a:t>
              </a:r>
            </a:p>
          </p:txBody>
        </p:sp>
        <p:sp>
          <p:nvSpPr>
            <p:cNvPr id="1699875" name="Freeform 35"/>
            <p:cNvSpPr>
              <a:spLocks/>
            </p:cNvSpPr>
            <p:nvPr/>
          </p:nvSpPr>
          <p:spPr bwMode="auto">
            <a:xfrm>
              <a:off x="3104" y="848"/>
              <a:ext cx="1449" cy="512"/>
            </a:xfrm>
            <a:custGeom>
              <a:avLst/>
              <a:gdLst/>
              <a:ahLst/>
              <a:cxnLst>
                <a:cxn ang="0">
                  <a:pos x="0" y="77"/>
                </a:cxn>
                <a:cxn ang="0">
                  <a:pos x="0" y="0"/>
                </a:cxn>
                <a:cxn ang="0">
                  <a:pos x="1448" y="0"/>
                </a:cxn>
                <a:cxn ang="0">
                  <a:pos x="1448" y="536"/>
                </a:cxn>
              </a:cxnLst>
              <a:rect l="0" t="0" r="r" b="b"/>
              <a:pathLst>
                <a:path w="1449" h="537">
                  <a:moveTo>
                    <a:pt x="0" y="77"/>
                  </a:moveTo>
                  <a:lnTo>
                    <a:pt x="0" y="0"/>
                  </a:lnTo>
                  <a:lnTo>
                    <a:pt x="1448" y="0"/>
                  </a:lnTo>
                  <a:lnTo>
                    <a:pt x="1448" y="536"/>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76" name="Line 36"/>
            <p:cNvSpPr>
              <a:spLocks noChangeShapeType="1"/>
            </p:cNvSpPr>
            <p:nvPr/>
          </p:nvSpPr>
          <p:spPr bwMode="auto">
            <a:xfrm flipH="1">
              <a:off x="3056" y="1592"/>
              <a:ext cx="96" cy="4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99877" name="Rectangle 37"/>
            <p:cNvSpPr>
              <a:spLocks noChangeArrowheads="1"/>
            </p:cNvSpPr>
            <p:nvPr/>
          </p:nvSpPr>
          <p:spPr bwMode="auto">
            <a:xfrm>
              <a:off x="3152" y="1496"/>
              <a:ext cx="181"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Bef>
                  <a:spcPts val="0"/>
                </a:spcBef>
                <a:spcAft>
                  <a:spcPts val="0"/>
                </a:spcAft>
              </a:pPr>
              <a:r>
                <a:rPr lang="en-US" b="0">
                  <a:solidFill>
                    <a:srgbClr val="000000"/>
                  </a:solidFill>
                  <a:latin typeface="Calibri"/>
                  <a:ea typeface="+mn-ea"/>
                  <a:cs typeface="+mn-cs"/>
                </a:rPr>
                <a:t>k</a:t>
              </a:r>
            </a:p>
          </p:txBody>
        </p:sp>
      </p:gr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ltLang="ko-KR" dirty="0">
                <a:solidFill>
                  <a:schemeClr val="tx1"/>
                </a:solidFill>
                <a:latin typeface="Arial Rounded MT Bold" pitchFamily="34" charset="0"/>
              </a:rPr>
              <a:t>Day in the Life of an </a:t>
            </a:r>
            <a:br>
              <a:rPr lang="en-US" altLang="ko-KR" dirty="0">
                <a:solidFill>
                  <a:schemeClr val="tx1"/>
                </a:solidFill>
                <a:latin typeface="Arial Rounded MT Bold" pitchFamily="34" charset="0"/>
              </a:rPr>
            </a:br>
            <a:r>
              <a:rPr lang="en-US" altLang="ko-KR" dirty="0">
                <a:solidFill>
                  <a:schemeClr val="tx1"/>
                </a:solidFill>
                <a:latin typeface="Arial Rounded MT Bold" pitchFamily="34" charset="0"/>
              </a:rPr>
              <a:t>(Instruction) Address</a:t>
            </a:r>
          </a:p>
        </p:txBody>
      </p:sp>
      <p:sp>
        <p:nvSpPr>
          <p:cNvPr id="7" name="Slide Number Placeholder 6"/>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61</a:t>
            </a:fld>
            <a:endParaRPr lang="en-US" b="0" dirty="0">
              <a:solidFill>
                <a:prstClr val="black">
                  <a:tint val="75000"/>
                </a:prstClr>
              </a:solidFill>
              <a:latin typeface="Calibri"/>
              <a:ea typeface="+mn-ea"/>
              <a:cs typeface="+mn-cs"/>
            </a:endParaRPr>
          </a:p>
        </p:txBody>
      </p:sp>
      <p:sp>
        <p:nvSpPr>
          <p:cNvPr id="9" name="Rectangle 8"/>
          <p:cNvSpPr/>
          <p:nvPr/>
        </p:nvSpPr>
        <p:spPr>
          <a:xfrm>
            <a:off x="1784946" y="183972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PC</a:t>
            </a:r>
          </a:p>
        </p:txBody>
      </p:sp>
      <p:sp>
        <p:nvSpPr>
          <p:cNvPr id="10" name="Rectangle 9"/>
          <p:cNvSpPr/>
          <p:nvPr/>
        </p:nvSpPr>
        <p:spPr>
          <a:xfrm>
            <a:off x="8721947" y="183972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MEM</a:t>
            </a:r>
          </a:p>
        </p:txBody>
      </p:sp>
      <p:sp>
        <p:nvSpPr>
          <p:cNvPr id="13" name="Freeform 12"/>
          <p:cNvSpPr/>
          <p:nvPr/>
        </p:nvSpPr>
        <p:spPr>
          <a:xfrm>
            <a:off x="9486900" y="2044700"/>
            <a:ext cx="717550" cy="641350"/>
          </a:xfrm>
          <a:custGeom>
            <a:avLst/>
            <a:gdLst>
              <a:gd name="connsiteX0" fmla="*/ 520700 w 717550"/>
              <a:gd name="connsiteY0" fmla="*/ 6350 h 641350"/>
              <a:gd name="connsiteX1" fmla="*/ 717550 w 717550"/>
              <a:gd name="connsiteY1" fmla="*/ 0 h 641350"/>
              <a:gd name="connsiteX2" fmla="*/ 717550 w 717550"/>
              <a:gd name="connsiteY2" fmla="*/ 641350 h 641350"/>
              <a:gd name="connsiteX3" fmla="*/ 0 w 717550"/>
              <a:gd name="connsiteY3" fmla="*/ 641350 h 641350"/>
            </a:gdLst>
            <a:ahLst/>
            <a:cxnLst>
              <a:cxn ang="0">
                <a:pos x="connsiteX0" y="connsiteY0"/>
              </a:cxn>
              <a:cxn ang="0">
                <a:pos x="connsiteX1" y="connsiteY1"/>
              </a:cxn>
              <a:cxn ang="0">
                <a:pos x="connsiteX2" y="connsiteY2"/>
              </a:cxn>
              <a:cxn ang="0">
                <a:pos x="connsiteX3" y="connsiteY3"/>
              </a:cxn>
            </a:cxnLst>
            <a:rect l="l" t="t" r="r" b="b"/>
            <a:pathLst>
              <a:path w="717550" h="641350">
                <a:moveTo>
                  <a:pt x="520700" y="6350"/>
                </a:moveTo>
                <a:lnTo>
                  <a:pt x="717550" y="0"/>
                </a:lnTo>
                <a:lnTo>
                  <a:pt x="717550" y="641350"/>
                </a:lnTo>
                <a:lnTo>
                  <a:pt x="0" y="641350"/>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cxnSp>
        <p:nvCxnSpPr>
          <p:cNvPr id="15" name="Straight Arrow Connector 14"/>
          <p:cNvCxnSpPr>
            <a:stCxn id="9" idx="3"/>
          </p:cNvCxnSpPr>
          <p:nvPr/>
        </p:nvCxnSpPr>
        <p:spPr>
          <a:xfrm flipV="1">
            <a:off x="3072283" y="2050144"/>
            <a:ext cx="810289" cy="701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10" idx="1"/>
          </p:cNvCxnSpPr>
          <p:nvPr/>
        </p:nvCxnSpPr>
        <p:spPr>
          <a:xfrm>
            <a:off x="7924801" y="2051050"/>
            <a:ext cx="797147" cy="610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211285" y="1651000"/>
            <a:ext cx="42045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a:t>
            </a:r>
          </a:p>
        </p:txBody>
      </p:sp>
      <p:sp>
        <p:nvSpPr>
          <p:cNvPr id="18" name="TextBox 17"/>
          <p:cNvSpPr txBox="1"/>
          <p:nvPr/>
        </p:nvSpPr>
        <p:spPr>
          <a:xfrm>
            <a:off x="8098971" y="1658257"/>
            <a:ext cx="42045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a:t>
            </a:r>
          </a:p>
        </p:txBody>
      </p:sp>
      <p:sp>
        <p:nvSpPr>
          <p:cNvPr id="19" name="TextBox 18"/>
          <p:cNvSpPr txBox="1"/>
          <p:nvPr/>
        </p:nvSpPr>
        <p:spPr>
          <a:xfrm>
            <a:off x="8995230" y="2282371"/>
            <a:ext cx="1200081"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Instruction</a:t>
            </a:r>
          </a:p>
        </p:txBody>
      </p:sp>
      <p:cxnSp>
        <p:nvCxnSpPr>
          <p:cNvPr id="21" name="Straight Arrow Connector 20"/>
          <p:cNvCxnSpPr/>
          <p:nvPr/>
        </p:nvCxnSpPr>
        <p:spPr>
          <a:xfrm flipV="1">
            <a:off x="3885746" y="2053003"/>
            <a:ext cx="4074934" cy="1"/>
          </a:xfrm>
          <a:prstGeom prst="straightConnector1">
            <a:avLst/>
          </a:prstGeom>
          <a:ln>
            <a:solidFill>
              <a:schemeClr val="tx1"/>
            </a:solidFill>
            <a:prstDash val="sysDash"/>
            <a:tailEnd type="non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367029" y="5766537"/>
            <a:ext cx="4823949" cy="646331"/>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No Cache, No Virtual Memory</a:t>
            </a:r>
          </a:p>
          <a:p>
            <a:pPr defTabSz="457200" eaLnBrk="1" fontAlgn="auto" hangingPunct="1">
              <a:spcBef>
                <a:spcPts val="0"/>
              </a:spcBef>
              <a:spcAft>
                <a:spcPts val="0"/>
              </a:spcAft>
            </a:pPr>
            <a:r>
              <a:rPr lang="en-US" b="0" dirty="0">
                <a:solidFill>
                  <a:prstClr val="black"/>
                </a:solidFill>
                <a:latin typeface="Calibri"/>
                <a:ea typeface="+mn-ea"/>
                <a:cs typeface="+mn-cs"/>
              </a:rPr>
              <a:t>(Note: PA - Physical Address, VA - Virtual Address)</a:t>
            </a:r>
          </a:p>
        </p:txBody>
      </p:sp>
      <p:cxnSp>
        <p:nvCxnSpPr>
          <p:cNvPr id="20" name="直接连接符 19"/>
          <p:cNvCxnSpPr/>
          <p:nvPr/>
        </p:nvCxnSpPr>
        <p:spPr bwMode="auto">
          <a:xfrm>
            <a:off x="1955800" y="149860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ltLang="ko-KR" dirty="0">
                <a:solidFill>
                  <a:schemeClr val="tx1"/>
                </a:solidFill>
                <a:latin typeface="Arial Rounded MT Bold" pitchFamily="34" charset="0"/>
              </a:rPr>
              <a:t>Day in the Life of an </a:t>
            </a:r>
            <a:br>
              <a:rPr lang="en-US" altLang="ko-KR" dirty="0">
                <a:solidFill>
                  <a:schemeClr val="tx1"/>
                </a:solidFill>
                <a:latin typeface="Arial Rounded MT Bold" pitchFamily="34" charset="0"/>
              </a:rPr>
            </a:br>
            <a:r>
              <a:rPr lang="en-US" altLang="ko-KR" dirty="0">
                <a:solidFill>
                  <a:schemeClr val="tx1"/>
                </a:solidFill>
                <a:latin typeface="Arial Rounded MT Bold" pitchFamily="34" charset="0"/>
              </a:rPr>
              <a:t>(Instruction) Address</a:t>
            </a:r>
          </a:p>
        </p:txBody>
      </p:sp>
      <p:sp>
        <p:nvSpPr>
          <p:cNvPr id="7" name="Slide Number Placeholder 6"/>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62</a:t>
            </a:fld>
            <a:endParaRPr lang="en-US" b="0" dirty="0">
              <a:solidFill>
                <a:prstClr val="black">
                  <a:tint val="75000"/>
                </a:prstClr>
              </a:solidFill>
              <a:latin typeface="Calibri"/>
              <a:ea typeface="+mn-ea"/>
              <a:cs typeface="+mn-cs"/>
            </a:endParaRPr>
          </a:p>
        </p:txBody>
      </p:sp>
      <p:sp>
        <p:nvSpPr>
          <p:cNvPr id="9" name="Rectangle 8"/>
          <p:cNvSpPr/>
          <p:nvPr/>
        </p:nvSpPr>
        <p:spPr>
          <a:xfrm>
            <a:off x="1784946" y="183972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PC</a:t>
            </a:r>
          </a:p>
        </p:txBody>
      </p:sp>
      <p:sp>
        <p:nvSpPr>
          <p:cNvPr id="10" name="Rectangle 9"/>
          <p:cNvSpPr/>
          <p:nvPr/>
        </p:nvSpPr>
        <p:spPr>
          <a:xfrm>
            <a:off x="8721947" y="253552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MEM</a:t>
            </a:r>
          </a:p>
        </p:txBody>
      </p:sp>
      <p:sp>
        <p:nvSpPr>
          <p:cNvPr id="13" name="Freeform 12"/>
          <p:cNvSpPr/>
          <p:nvPr/>
        </p:nvSpPr>
        <p:spPr>
          <a:xfrm>
            <a:off x="9486900" y="2740500"/>
            <a:ext cx="717550" cy="641350"/>
          </a:xfrm>
          <a:custGeom>
            <a:avLst/>
            <a:gdLst>
              <a:gd name="connsiteX0" fmla="*/ 520700 w 717550"/>
              <a:gd name="connsiteY0" fmla="*/ 6350 h 641350"/>
              <a:gd name="connsiteX1" fmla="*/ 717550 w 717550"/>
              <a:gd name="connsiteY1" fmla="*/ 0 h 641350"/>
              <a:gd name="connsiteX2" fmla="*/ 717550 w 717550"/>
              <a:gd name="connsiteY2" fmla="*/ 641350 h 641350"/>
              <a:gd name="connsiteX3" fmla="*/ 0 w 717550"/>
              <a:gd name="connsiteY3" fmla="*/ 641350 h 641350"/>
            </a:gdLst>
            <a:ahLst/>
            <a:cxnLst>
              <a:cxn ang="0">
                <a:pos x="connsiteX0" y="connsiteY0"/>
              </a:cxn>
              <a:cxn ang="0">
                <a:pos x="connsiteX1" y="connsiteY1"/>
              </a:cxn>
              <a:cxn ang="0">
                <a:pos x="connsiteX2" y="connsiteY2"/>
              </a:cxn>
              <a:cxn ang="0">
                <a:pos x="connsiteX3" y="connsiteY3"/>
              </a:cxn>
            </a:cxnLst>
            <a:rect l="l" t="t" r="r" b="b"/>
            <a:pathLst>
              <a:path w="717550" h="641350">
                <a:moveTo>
                  <a:pt x="520700" y="6350"/>
                </a:moveTo>
                <a:lnTo>
                  <a:pt x="717550" y="0"/>
                </a:lnTo>
                <a:lnTo>
                  <a:pt x="717550" y="641350"/>
                </a:lnTo>
                <a:lnTo>
                  <a:pt x="0" y="641350"/>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cxnSp>
        <p:nvCxnSpPr>
          <p:cNvPr id="15" name="Straight Arrow Connector 14"/>
          <p:cNvCxnSpPr>
            <a:stCxn id="9" idx="3"/>
          </p:cNvCxnSpPr>
          <p:nvPr/>
        </p:nvCxnSpPr>
        <p:spPr>
          <a:xfrm>
            <a:off x="3072282" y="2057158"/>
            <a:ext cx="556686"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8169437" y="2770596"/>
            <a:ext cx="564534"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19929" y="1651000"/>
            <a:ext cx="1705252"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VA (VPN, Offset)</a:t>
            </a:r>
          </a:p>
        </p:txBody>
      </p:sp>
      <p:sp>
        <p:nvSpPr>
          <p:cNvPr id="18" name="TextBox 17"/>
          <p:cNvSpPr txBox="1"/>
          <p:nvPr/>
        </p:nvSpPr>
        <p:spPr>
          <a:xfrm>
            <a:off x="8220743" y="2354057"/>
            <a:ext cx="42045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a:t>
            </a:r>
          </a:p>
        </p:txBody>
      </p:sp>
      <p:sp>
        <p:nvSpPr>
          <p:cNvPr id="19" name="TextBox 18"/>
          <p:cNvSpPr txBox="1"/>
          <p:nvPr/>
        </p:nvSpPr>
        <p:spPr>
          <a:xfrm>
            <a:off x="8995230" y="2978171"/>
            <a:ext cx="1200081"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Instruction</a:t>
            </a:r>
          </a:p>
        </p:txBody>
      </p:sp>
      <p:sp>
        <p:nvSpPr>
          <p:cNvPr id="22" name="Rectangle 21"/>
          <p:cNvSpPr/>
          <p:nvPr/>
        </p:nvSpPr>
        <p:spPr>
          <a:xfrm>
            <a:off x="3311666" y="2566157"/>
            <a:ext cx="70002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TLB</a:t>
            </a:r>
          </a:p>
        </p:txBody>
      </p:sp>
      <p:cxnSp>
        <p:nvCxnSpPr>
          <p:cNvPr id="25" name="Straight Connector 24"/>
          <p:cNvCxnSpPr/>
          <p:nvPr/>
        </p:nvCxnSpPr>
        <p:spPr>
          <a:xfrm rot="5400000">
            <a:off x="3394138" y="2287449"/>
            <a:ext cx="504457" cy="1588"/>
          </a:xfrm>
          <a:prstGeom prst="line">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081275" y="2783210"/>
            <a:ext cx="458780"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Hit</a:t>
            </a:r>
          </a:p>
        </p:txBody>
      </p:sp>
      <p:cxnSp>
        <p:nvCxnSpPr>
          <p:cNvPr id="29" name="Straight Arrow Connector 28"/>
          <p:cNvCxnSpPr/>
          <p:nvPr/>
        </p:nvCxnSpPr>
        <p:spPr>
          <a:xfrm>
            <a:off x="3990125" y="2766200"/>
            <a:ext cx="556686"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37961" y="5844739"/>
            <a:ext cx="3428246"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No Cache, Virtual Memory, TLB Hit</a:t>
            </a:r>
          </a:p>
        </p:txBody>
      </p:sp>
      <p:cxnSp>
        <p:nvCxnSpPr>
          <p:cNvPr id="31" name="Straight Arrow Connector 30"/>
          <p:cNvCxnSpPr/>
          <p:nvPr/>
        </p:nvCxnSpPr>
        <p:spPr>
          <a:xfrm flipV="1">
            <a:off x="4546810" y="2766202"/>
            <a:ext cx="3640024" cy="1"/>
          </a:xfrm>
          <a:prstGeom prst="straightConnector1">
            <a:avLst/>
          </a:prstGeom>
          <a:ln>
            <a:solidFill>
              <a:schemeClr val="tx1"/>
            </a:solidFill>
            <a:prstDash val="sysDash"/>
            <a:tailEnd type="none"/>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042151" y="2377437"/>
            <a:ext cx="1675609"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 (PPN, Offset)</a:t>
            </a:r>
          </a:p>
        </p:txBody>
      </p:sp>
      <p:sp>
        <p:nvSpPr>
          <p:cNvPr id="34" name="Freeform 33"/>
          <p:cNvSpPr/>
          <p:nvPr/>
        </p:nvSpPr>
        <p:spPr>
          <a:xfrm>
            <a:off x="4255240" y="2017827"/>
            <a:ext cx="1043786" cy="434877"/>
          </a:xfrm>
          <a:custGeom>
            <a:avLst/>
            <a:gdLst>
              <a:gd name="connsiteX0" fmla="*/ 0 w 1043786"/>
              <a:gd name="connsiteY0" fmla="*/ 0 h 434877"/>
              <a:gd name="connsiteX1" fmla="*/ 0 w 1043786"/>
              <a:gd name="connsiteY1" fmla="*/ 226136 h 434877"/>
              <a:gd name="connsiteX2" fmla="*/ 1043786 w 1043786"/>
              <a:gd name="connsiteY2" fmla="*/ 226136 h 434877"/>
              <a:gd name="connsiteX3" fmla="*/ 1043786 w 1043786"/>
              <a:gd name="connsiteY3" fmla="*/ 434877 h 434877"/>
            </a:gdLst>
            <a:ahLst/>
            <a:cxnLst>
              <a:cxn ang="0">
                <a:pos x="connsiteX0" y="connsiteY0"/>
              </a:cxn>
              <a:cxn ang="0">
                <a:pos x="connsiteX1" y="connsiteY1"/>
              </a:cxn>
              <a:cxn ang="0">
                <a:pos x="connsiteX2" y="connsiteY2"/>
              </a:cxn>
              <a:cxn ang="0">
                <a:pos x="connsiteX3" y="connsiteY3"/>
              </a:cxn>
            </a:cxnLst>
            <a:rect l="l" t="t" r="r" b="b"/>
            <a:pathLst>
              <a:path w="1043786" h="434877">
                <a:moveTo>
                  <a:pt x="0" y="0"/>
                </a:moveTo>
                <a:lnTo>
                  <a:pt x="0" y="226136"/>
                </a:lnTo>
                <a:lnTo>
                  <a:pt x="1043786" y="226136"/>
                </a:lnTo>
                <a:lnTo>
                  <a:pt x="1043786" y="434877"/>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cxnSp>
        <p:nvCxnSpPr>
          <p:cNvPr id="23" name="直接连接符 22"/>
          <p:cNvCxnSpPr/>
          <p:nvPr/>
        </p:nvCxnSpPr>
        <p:spPr bwMode="auto">
          <a:xfrm>
            <a:off x="1955800" y="149860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739542" y="3870353"/>
            <a:ext cx="1457002" cy="923330"/>
          </a:xfrm>
          <a:prstGeom prst="rect">
            <a:avLst/>
          </a:prstGeom>
          <a:noFill/>
        </p:spPr>
        <p:txBody>
          <a:bodyPr wrap="none" rtlCol="0">
            <a:spAutoFit/>
          </a:bodyPr>
          <a:lstStyle/>
          <a:p>
            <a:pPr defTabSz="457200" eaLnBrk="1" fontAlgn="auto" hangingPunct="1">
              <a:spcBef>
                <a:spcPts val="0"/>
              </a:spcBef>
              <a:spcAft>
                <a:spcPts val="0"/>
              </a:spcAft>
            </a:pPr>
            <a:br>
              <a:rPr lang="en-US" b="0" dirty="0">
                <a:solidFill>
                  <a:prstClr val="black"/>
                </a:solidFill>
                <a:latin typeface="Calibri"/>
                <a:ea typeface="+mn-ea"/>
                <a:cs typeface="+mn-cs"/>
              </a:rPr>
            </a:br>
            <a:r>
              <a:rPr lang="en-US" b="0" dirty="0">
                <a:solidFill>
                  <a:prstClr val="black"/>
                </a:solidFill>
                <a:latin typeface="Calibri"/>
                <a:ea typeface="+mn-ea"/>
                <a:cs typeface="+mn-cs"/>
              </a:rPr>
              <a:t>(</a:t>
            </a:r>
            <a:r>
              <a:rPr lang="en-US" b="0" dirty="0" err="1">
                <a:solidFill>
                  <a:prstClr val="black"/>
                </a:solidFill>
                <a:latin typeface="Calibri"/>
                <a:ea typeface="+mn-ea"/>
                <a:cs typeface="+mn-cs"/>
              </a:rPr>
              <a:t>Addr</a:t>
            </a:r>
            <a:r>
              <a:rPr lang="en-US" b="0" dirty="0">
                <a:solidFill>
                  <a:prstClr val="black"/>
                </a:solidFill>
                <a:latin typeface="Calibri"/>
                <a:ea typeface="+mn-ea"/>
                <a:cs typeface="+mn-cs"/>
              </a:rPr>
              <a:t> of 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 Entry)</a:t>
            </a:r>
          </a:p>
        </p:txBody>
      </p:sp>
      <p:sp>
        <p:nvSpPr>
          <p:cNvPr id="8" name="Title 7"/>
          <p:cNvSpPr>
            <a:spLocks noGrp="1"/>
          </p:cNvSpPr>
          <p:nvPr>
            <p:ph type="title"/>
          </p:nvPr>
        </p:nvSpPr>
        <p:spPr/>
        <p:txBody>
          <a:bodyPr>
            <a:noAutofit/>
          </a:bodyPr>
          <a:lstStyle/>
          <a:p>
            <a:r>
              <a:rPr lang="en-US" altLang="ko-KR" dirty="0">
                <a:solidFill>
                  <a:schemeClr val="tx1"/>
                </a:solidFill>
                <a:latin typeface="Arial Rounded MT Bold" pitchFamily="34" charset="0"/>
              </a:rPr>
              <a:t>Day in the Life of an </a:t>
            </a:r>
            <a:br>
              <a:rPr lang="en-US" altLang="ko-KR" dirty="0">
                <a:solidFill>
                  <a:schemeClr val="tx1"/>
                </a:solidFill>
                <a:latin typeface="Arial Rounded MT Bold" pitchFamily="34" charset="0"/>
              </a:rPr>
            </a:br>
            <a:r>
              <a:rPr lang="en-US" altLang="ko-KR" dirty="0">
                <a:solidFill>
                  <a:schemeClr val="tx1"/>
                </a:solidFill>
                <a:latin typeface="Arial Rounded MT Bold" pitchFamily="34" charset="0"/>
              </a:rPr>
              <a:t>(Instruction) Address</a:t>
            </a:r>
          </a:p>
        </p:txBody>
      </p:sp>
      <p:sp>
        <p:nvSpPr>
          <p:cNvPr id="7" name="Slide Number Placeholder 6"/>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63</a:t>
            </a:fld>
            <a:endParaRPr lang="en-US" b="0" dirty="0">
              <a:solidFill>
                <a:prstClr val="black">
                  <a:tint val="75000"/>
                </a:prstClr>
              </a:solidFill>
              <a:latin typeface="Calibri"/>
              <a:ea typeface="+mn-ea"/>
              <a:cs typeface="+mn-cs"/>
            </a:endParaRPr>
          </a:p>
        </p:txBody>
      </p:sp>
      <p:sp>
        <p:nvSpPr>
          <p:cNvPr id="9" name="Rectangle 8"/>
          <p:cNvSpPr/>
          <p:nvPr/>
        </p:nvSpPr>
        <p:spPr>
          <a:xfrm>
            <a:off x="1784946" y="183972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PC</a:t>
            </a:r>
          </a:p>
        </p:txBody>
      </p:sp>
      <p:sp>
        <p:nvSpPr>
          <p:cNvPr id="10" name="Rectangle 9"/>
          <p:cNvSpPr/>
          <p:nvPr/>
        </p:nvSpPr>
        <p:spPr>
          <a:xfrm>
            <a:off x="8930704" y="3927124"/>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MEM</a:t>
            </a:r>
          </a:p>
        </p:txBody>
      </p:sp>
      <p:sp>
        <p:nvSpPr>
          <p:cNvPr id="13" name="Freeform 12"/>
          <p:cNvSpPr/>
          <p:nvPr/>
        </p:nvSpPr>
        <p:spPr>
          <a:xfrm>
            <a:off x="9695657" y="4132104"/>
            <a:ext cx="717550" cy="641350"/>
          </a:xfrm>
          <a:custGeom>
            <a:avLst/>
            <a:gdLst>
              <a:gd name="connsiteX0" fmla="*/ 520700 w 717550"/>
              <a:gd name="connsiteY0" fmla="*/ 6350 h 641350"/>
              <a:gd name="connsiteX1" fmla="*/ 717550 w 717550"/>
              <a:gd name="connsiteY1" fmla="*/ 0 h 641350"/>
              <a:gd name="connsiteX2" fmla="*/ 717550 w 717550"/>
              <a:gd name="connsiteY2" fmla="*/ 641350 h 641350"/>
              <a:gd name="connsiteX3" fmla="*/ 0 w 717550"/>
              <a:gd name="connsiteY3" fmla="*/ 641350 h 641350"/>
            </a:gdLst>
            <a:ahLst/>
            <a:cxnLst>
              <a:cxn ang="0">
                <a:pos x="connsiteX0" y="connsiteY0"/>
              </a:cxn>
              <a:cxn ang="0">
                <a:pos x="connsiteX1" y="connsiteY1"/>
              </a:cxn>
              <a:cxn ang="0">
                <a:pos x="connsiteX2" y="connsiteY2"/>
              </a:cxn>
              <a:cxn ang="0">
                <a:pos x="connsiteX3" y="connsiteY3"/>
              </a:cxn>
            </a:cxnLst>
            <a:rect l="l" t="t" r="r" b="b"/>
            <a:pathLst>
              <a:path w="717550" h="641350">
                <a:moveTo>
                  <a:pt x="520700" y="6350"/>
                </a:moveTo>
                <a:lnTo>
                  <a:pt x="717550" y="0"/>
                </a:lnTo>
                <a:lnTo>
                  <a:pt x="717550" y="641350"/>
                </a:lnTo>
                <a:lnTo>
                  <a:pt x="0" y="641350"/>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cxnSp>
        <p:nvCxnSpPr>
          <p:cNvPr id="15" name="Straight Arrow Connector 14"/>
          <p:cNvCxnSpPr>
            <a:stCxn id="9" idx="3"/>
          </p:cNvCxnSpPr>
          <p:nvPr/>
        </p:nvCxnSpPr>
        <p:spPr>
          <a:xfrm>
            <a:off x="3072282" y="2057158"/>
            <a:ext cx="556686"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8552160" y="4144805"/>
            <a:ext cx="390569"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19929" y="1651000"/>
            <a:ext cx="1705252"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VA (VPN, Offset)</a:t>
            </a:r>
          </a:p>
        </p:txBody>
      </p:sp>
      <p:sp>
        <p:nvSpPr>
          <p:cNvPr id="18" name="TextBox 17"/>
          <p:cNvSpPr txBox="1"/>
          <p:nvPr/>
        </p:nvSpPr>
        <p:spPr>
          <a:xfrm>
            <a:off x="8516480" y="3745661"/>
            <a:ext cx="42045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a:t>
            </a:r>
          </a:p>
        </p:txBody>
      </p:sp>
      <p:sp>
        <p:nvSpPr>
          <p:cNvPr id="19" name="TextBox 18"/>
          <p:cNvSpPr txBox="1"/>
          <p:nvPr/>
        </p:nvSpPr>
        <p:spPr>
          <a:xfrm>
            <a:off x="9203987" y="4369775"/>
            <a:ext cx="1200081"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Instruction</a:t>
            </a:r>
          </a:p>
        </p:txBody>
      </p:sp>
      <p:cxnSp>
        <p:nvCxnSpPr>
          <p:cNvPr id="25" name="Straight Connector 24"/>
          <p:cNvCxnSpPr/>
          <p:nvPr/>
        </p:nvCxnSpPr>
        <p:spPr>
          <a:xfrm rot="16200000" flipH="1">
            <a:off x="2723850" y="2960916"/>
            <a:ext cx="1857859" cy="9643"/>
          </a:xfrm>
          <a:prstGeom prst="line">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359625" y="5844740"/>
            <a:ext cx="5942268" cy="646331"/>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 Data Cache, Virtual Memory, TLB Miss, Page Table in D$</a:t>
            </a:r>
          </a:p>
          <a:p>
            <a:pPr defTabSz="457200" eaLnBrk="1" fontAlgn="auto" hangingPunct="1">
              <a:spcBef>
                <a:spcPts val="0"/>
              </a:spcBef>
              <a:spcAft>
                <a:spcPts val="0"/>
              </a:spcAft>
            </a:pPr>
            <a:r>
              <a:rPr lang="en-US" altLang="zh-CN" b="0" dirty="0">
                <a:solidFill>
                  <a:prstClr val="black"/>
                </a:solidFill>
                <a:latin typeface="Calibri"/>
                <a:ea typeface="宋体" panose="02010600030101010101" pitchFamily="2" charset="-122"/>
                <a:cs typeface="+mn-cs"/>
              </a:rPr>
              <a:t>(NOTE: PA cache means addresses translation before caching)</a:t>
            </a:r>
            <a:endParaRPr lang="en-US" b="0" dirty="0">
              <a:solidFill>
                <a:prstClr val="black"/>
              </a:solidFill>
              <a:latin typeface="Calibri"/>
              <a:ea typeface="+mn-ea"/>
              <a:cs typeface="+mn-cs"/>
            </a:endParaRPr>
          </a:p>
        </p:txBody>
      </p:sp>
      <p:sp>
        <p:nvSpPr>
          <p:cNvPr id="23" name="Rectangle 22"/>
          <p:cNvSpPr/>
          <p:nvPr/>
        </p:nvSpPr>
        <p:spPr>
          <a:xfrm>
            <a:off x="1815571" y="3366329"/>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PTBR</a:t>
            </a:r>
          </a:p>
        </p:txBody>
      </p:sp>
      <p:sp>
        <p:nvSpPr>
          <p:cNvPr id="24" name="TextBox 23"/>
          <p:cNvSpPr txBox="1"/>
          <p:nvPr/>
        </p:nvSpPr>
        <p:spPr>
          <a:xfrm>
            <a:off x="1645780" y="3792123"/>
            <a:ext cx="1433731" cy="646331"/>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br>
              <a:rPr lang="en-US" b="0" dirty="0">
                <a:solidFill>
                  <a:prstClr val="black"/>
                </a:solidFill>
                <a:latin typeface="Calibri"/>
                <a:ea typeface="+mn-ea"/>
                <a:cs typeface="+mn-cs"/>
              </a:rPr>
            </a:br>
            <a:r>
              <a:rPr lang="en-US" b="0" dirty="0">
                <a:solidFill>
                  <a:prstClr val="black"/>
                </a:solidFill>
                <a:latin typeface="Calibri"/>
                <a:ea typeface="+mn-ea"/>
                <a:cs typeface="+mn-cs"/>
              </a:rPr>
              <a:t>Base Register</a:t>
            </a:r>
          </a:p>
        </p:txBody>
      </p:sp>
      <p:sp>
        <p:nvSpPr>
          <p:cNvPr id="26" name="Rectangle 25"/>
          <p:cNvSpPr/>
          <p:nvPr/>
        </p:nvSpPr>
        <p:spPr>
          <a:xfrm>
            <a:off x="3141083" y="3901421"/>
            <a:ext cx="70002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sz="2400" dirty="0">
                <a:solidFill>
                  <a:srgbClr val="000000"/>
                </a:solidFill>
                <a:latin typeface="Calibri"/>
              </a:rPr>
              <a:t>+</a:t>
            </a:r>
          </a:p>
        </p:txBody>
      </p:sp>
      <p:sp>
        <p:nvSpPr>
          <p:cNvPr id="38" name="Freeform 37"/>
          <p:cNvSpPr/>
          <p:nvPr/>
        </p:nvSpPr>
        <p:spPr>
          <a:xfrm>
            <a:off x="3090334" y="3556001"/>
            <a:ext cx="211667" cy="338667"/>
          </a:xfrm>
          <a:custGeom>
            <a:avLst/>
            <a:gdLst>
              <a:gd name="connsiteX0" fmla="*/ 0 w 211667"/>
              <a:gd name="connsiteY0" fmla="*/ 0 h 338667"/>
              <a:gd name="connsiteX1" fmla="*/ 211667 w 211667"/>
              <a:gd name="connsiteY1" fmla="*/ 0 h 338667"/>
              <a:gd name="connsiteX2" fmla="*/ 211667 w 211667"/>
              <a:gd name="connsiteY2" fmla="*/ 338667 h 338667"/>
            </a:gdLst>
            <a:ahLst/>
            <a:cxnLst>
              <a:cxn ang="0">
                <a:pos x="connsiteX0" y="connsiteY0"/>
              </a:cxn>
              <a:cxn ang="0">
                <a:pos x="connsiteX1" y="connsiteY1"/>
              </a:cxn>
              <a:cxn ang="0">
                <a:pos x="connsiteX2" y="connsiteY2"/>
              </a:cxn>
            </a:cxnLst>
            <a:rect l="l" t="t" r="r" b="b"/>
            <a:pathLst>
              <a:path w="211667" h="338667">
                <a:moveTo>
                  <a:pt x="0" y="0"/>
                </a:moveTo>
                <a:lnTo>
                  <a:pt x="211667" y="0"/>
                </a:lnTo>
                <a:lnTo>
                  <a:pt x="211667" y="338667"/>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sp>
        <p:nvSpPr>
          <p:cNvPr id="22" name="Rectangle 21"/>
          <p:cNvSpPr/>
          <p:nvPr/>
        </p:nvSpPr>
        <p:spPr>
          <a:xfrm>
            <a:off x="3311666" y="2566157"/>
            <a:ext cx="700026" cy="4348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TLB</a:t>
            </a:r>
          </a:p>
        </p:txBody>
      </p:sp>
      <p:sp>
        <p:nvSpPr>
          <p:cNvPr id="39" name="TextBox 38"/>
          <p:cNvSpPr txBox="1"/>
          <p:nvPr/>
        </p:nvSpPr>
        <p:spPr>
          <a:xfrm>
            <a:off x="3666066" y="3403599"/>
            <a:ext cx="583889"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0" name="Rectangle 39"/>
          <p:cNvSpPr/>
          <p:nvPr/>
        </p:nvSpPr>
        <p:spPr>
          <a:xfrm>
            <a:off x="5116718" y="392297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D$</a:t>
            </a:r>
          </a:p>
        </p:txBody>
      </p:sp>
      <p:cxnSp>
        <p:nvCxnSpPr>
          <p:cNvPr id="42" name="Straight Arrow Connector 41"/>
          <p:cNvCxnSpPr/>
          <p:nvPr/>
        </p:nvCxnSpPr>
        <p:spPr>
          <a:xfrm flipV="1">
            <a:off x="3833558" y="4140023"/>
            <a:ext cx="1291504" cy="62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404063" y="4136494"/>
            <a:ext cx="166099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373275" y="3769042"/>
            <a:ext cx="1675609"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 (PPN, Offset)</a:t>
            </a:r>
          </a:p>
        </p:txBody>
      </p:sp>
      <p:sp>
        <p:nvSpPr>
          <p:cNvPr id="49" name="TextBox 48"/>
          <p:cNvSpPr txBox="1"/>
          <p:nvPr/>
        </p:nvSpPr>
        <p:spPr>
          <a:xfrm>
            <a:off x="4081276" y="2783210"/>
            <a:ext cx="614271"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Miss</a:t>
            </a:r>
          </a:p>
        </p:txBody>
      </p:sp>
      <p:sp>
        <p:nvSpPr>
          <p:cNvPr id="50" name="Freeform 49"/>
          <p:cNvSpPr/>
          <p:nvPr/>
        </p:nvSpPr>
        <p:spPr>
          <a:xfrm>
            <a:off x="4220448" y="2035221"/>
            <a:ext cx="3253133" cy="1739506"/>
          </a:xfrm>
          <a:custGeom>
            <a:avLst/>
            <a:gdLst>
              <a:gd name="connsiteX0" fmla="*/ 0 w 3253133"/>
              <a:gd name="connsiteY0" fmla="*/ 0 h 1739506"/>
              <a:gd name="connsiteX1" fmla="*/ 0 w 3253133"/>
              <a:gd name="connsiteY1" fmla="*/ 295716 h 1739506"/>
              <a:gd name="connsiteX2" fmla="*/ 3253133 w 3253133"/>
              <a:gd name="connsiteY2" fmla="*/ 295716 h 1739506"/>
              <a:gd name="connsiteX3" fmla="*/ 3253133 w 3253133"/>
              <a:gd name="connsiteY3" fmla="*/ 1739506 h 1739506"/>
            </a:gdLst>
            <a:ahLst/>
            <a:cxnLst>
              <a:cxn ang="0">
                <a:pos x="connsiteX0" y="connsiteY0"/>
              </a:cxn>
              <a:cxn ang="0">
                <a:pos x="connsiteX1" y="connsiteY1"/>
              </a:cxn>
              <a:cxn ang="0">
                <a:pos x="connsiteX2" y="connsiteY2"/>
              </a:cxn>
              <a:cxn ang="0">
                <a:pos x="connsiteX3" y="connsiteY3"/>
              </a:cxn>
            </a:cxnLst>
            <a:rect l="l" t="t" r="r" b="b"/>
            <a:pathLst>
              <a:path w="3253133" h="1739506">
                <a:moveTo>
                  <a:pt x="0" y="0"/>
                </a:moveTo>
                <a:lnTo>
                  <a:pt x="0" y="295716"/>
                </a:lnTo>
                <a:lnTo>
                  <a:pt x="3253133" y="295716"/>
                </a:lnTo>
                <a:lnTo>
                  <a:pt x="3253133" y="1739506"/>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cxnSp>
        <p:nvCxnSpPr>
          <p:cNvPr id="53" name="Straight Arrow Connector 52"/>
          <p:cNvCxnSpPr/>
          <p:nvPr/>
        </p:nvCxnSpPr>
        <p:spPr>
          <a:xfrm flipV="1">
            <a:off x="8078286" y="4140413"/>
            <a:ext cx="456476" cy="1"/>
          </a:xfrm>
          <a:prstGeom prst="straightConnector1">
            <a:avLst/>
          </a:prstGeom>
          <a:ln>
            <a:solidFill>
              <a:schemeClr val="tx1"/>
            </a:solidFill>
            <a:prstDash val="sysDash"/>
            <a:tailEnd type="non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477815" y="4205448"/>
            <a:ext cx="458780"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Hit</a:t>
            </a:r>
          </a:p>
        </p:txBody>
      </p:sp>
      <p:cxnSp>
        <p:nvCxnSpPr>
          <p:cNvPr id="29" name="直接连接符 28"/>
          <p:cNvCxnSpPr/>
          <p:nvPr/>
        </p:nvCxnSpPr>
        <p:spPr bwMode="auto">
          <a:xfrm>
            <a:off x="1955800" y="149860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957223" y="4065088"/>
            <a:ext cx="1457002" cy="923330"/>
          </a:xfrm>
          <a:prstGeom prst="rect">
            <a:avLst/>
          </a:prstGeom>
          <a:noFill/>
        </p:spPr>
        <p:txBody>
          <a:bodyPr wrap="none" rtlCol="0">
            <a:spAutoFit/>
          </a:bodyPr>
          <a:lstStyle/>
          <a:p>
            <a:pPr defTabSz="457200" eaLnBrk="1" fontAlgn="auto" hangingPunct="1">
              <a:spcBef>
                <a:spcPts val="0"/>
              </a:spcBef>
              <a:spcAft>
                <a:spcPts val="0"/>
              </a:spcAft>
            </a:pPr>
            <a:br>
              <a:rPr lang="en-US" b="0" dirty="0">
                <a:solidFill>
                  <a:prstClr val="black"/>
                </a:solidFill>
                <a:latin typeface="Calibri"/>
                <a:ea typeface="+mn-ea"/>
                <a:cs typeface="+mn-cs"/>
              </a:rPr>
            </a:br>
            <a:r>
              <a:rPr lang="en-US" b="0" dirty="0">
                <a:solidFill>
                  <a:prstClr val="black"/>
                </a:solidFill>
                <a:latin typeface="Calibri"/>
                <a:ea typeface="+mn-ea"/>
                <a:cs typeface="+mn-cs"/>
              </a:rPr>
              <a:t>(</a:t>
            </a:r>
            <a:r>
              <a:rPr lang="en-US" b="0" dirty="0" err="1">
                <a:solidFill>
                  <a:prstClr val="black"/>
                </a:solidFill>
                <a:latin typeface="Calibri"/>
                <a:ea typeface="+mn-ea"/>
                <a:cs typeface="+mn-cs"/>
              </a:rPr>
              <a:t>Addr</a:t>
            </a:r>
            <a:r>
              <a:rPr lang="en-US" b="0" dirty="0">
                <a:solidFill>
                  <a:prstClr val="black"/>
                </a:solidFill>
                <a:latin typeface="Calibri"/>
                <a:ea typeface="+mn-ea"/>
                <a:cs typeface="+mn-cs"/>
              </a:rPr>
              <a:t> of 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 Entry)</a:t>
            </a:r>
          </a:p>
        </p:txBody>
      </p:sp>
      <p:sp>
        <p:nvSpPr>
          <p:cNvPr id="8" name="Title 7"/>
          <p:cNvSpPr>
            <a:spLocks noGrp="1"/>
          </p:cNvSpPr>
          <p:nvPr>
            <p:ph type="title"/>
          </p:nvPr>
        </p:nvSpPr>
        <p:spPr/>
        <p:txBody>
          <a:bodyPr>
            <a:noAutofit/>
          </a:bodyPr>
          <a:lstStyle/>
          <a:p>
            <a:r>
              <a:rPr lang="en-US" altLang="ko-KR" dirty="0">
                <a:solidFill>
                  <a:schemeClr val="tx1"/>
                </a:solidFill>
                <a:latin typeface="Arial Rounded MT Bold" pitchFamily="34" charset="0"/>
              </a:rPr>
              <a:t>Day in the Life of an </a:t>
            </a:r>
            <a:br>
              <a:rPr lang="en-US" altLang="ko-KR" dirty="0">
                <a:solidFill>
                  <a:schemeClr val="tx1"/>
                </a:solidFill>
                <a:latin typeface="Arial Rounded MT Bold" pitchFamily="34" charset="0"/>
              </a:rPr>
            </a:br>
            <a:r>
              <a:rPr lang="en-US" altLang="ko-KR" dirty="0">
                <a:solidFill>
                  <a:schemeClr val="tx1"/>
                </a:solidFill>
                <a:latin typeface="Arial Rounded MT Bold" pitchFamily="34" charset="0"/>
              </a:rPr>
              <a:t>(Instruction) Address</a:t>
            </a:r>
          </a:p>
        </p:txBody>
      </p:sp>
      <p:sp>
        <p:nvSpPr>
          <p:cNvPr id="7" name="Slide Number Placeholder 6"/>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64</a:t>
            </a:fld>
            <a:endParaRPr lang="en-US" b="0" dirty="0">
              <a:solidFill>
                <a:prstClr val="black">
                  <a:tint val="75000"/>
                </a:prstClr>
              </a:solidFill>
              <a:latin typeface="Calibri"/>
              <a:ea typeface="+mn-ea"/>
              <a:cs typeface="+mn-cs"/>
            </a:endParaRPr>
          </a:p>
        </p:txBody>
      </p:sp>
      <p:sp>
        <p:nvSpPr>
          <p:cNvPr id="9" name="Rectangle 8"/>
          <p:cNvSpPr/>
          <p:nvPr/>
        </p:nvSpPr>
        <p:spPr>
          <a:xfrm>
            <a:off x="1784946" y="183972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PC</a:t>
            </a:r>
          </a:p>
        </p:txBody>
      </p:sp>
      <p:sp>
        <p:nvSpPr>
          <p:cNvPr id="10" name="Rectangle 9"/>
          <p:cNvSpPr/>
          <p:nvPr/>
        </p:nvSpPr>
        <p:spPr>
          <a:xfrm>
            <a:off x="8930704" y="5109984"/>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MEM</a:t>
            </a:r>
          </a:p>
        </p:txBody>
      </p:sp>
      <p:sp>
        <p:nvSpPr>
          <p:cNvPr id="13" name="Freeform 12"/>
          <p:cNvSpPr/>
          <p:nvPr/>
        </p:nvSpPr>
        <p:spPr>
          <a:xfrm>
            <a:off x="9695657" y="5314964"/>
            <a:ext cx="717550" cy="641350"/>
          </a:xfrm>
          <a:custGeom>
            <a:avLst/>
            <a:gdLst>
              <a:gd name="connsiteX0" fmla="*/ 520700 w 717550"/>
              <a:gd name="connsiteY0" fmla="*/ 6350 h 641350"/>
              <a:gd name="connsiteX1" fmla="*/ 717550 w 717550"/>
              <a:gd name="connsiteY1" fmla="*/ 0 h 641350"/>
              <a:gd name="connsiteX2" fmla="*/ 717550 w 717550"/>
              <a:gd name="connsiteY2" fmla="*/ 641350 h 641350"/>
              <a:gd name="connsiteX3" fmla="*/ 0 w 717550"/>
              <a:gd name="connsiteY3" fmla="*/ 641350 h 641350"/>
            </a:gdLst>
            <a:ahLst/>
            <a:cxnLst>
              <a:cxn ang="0">
                <a:pos x="connsiteX0" y="connsiteY0"/>
              </a:cxn>
              <a:cxn ang="0">
                <a:pos x="connsiteX1" y="connsiteY1"/>
              </a:cxn>
              <a:cxn ang="0">
                <a:pos x="connsiteX2" y="connsiteY2"/>
              </a:cxn>
              <a:cxn ang="0">
                <a:pos x="connsiteX3" y="connsiteY3"/>
              </a:cxn>
            </a:cxnLst>
            <a:rect l="l" t="t" r="r" b="b"/>
            <a:pathLst>
              <a:path w="717550" h="641350">
                <a:moveTo>
                  <a:pt x="520700" y="6350"/>
                </a:moveTo>
                <a:lnTo>
                  <a:pt x="717550" y="0"/>
                </a:lnTo>
                <a:lnTo>
                  <a:pt x="717550" y="641350"/>
                </a:lnTo>
                <a:lnTo>
                  <a:pt x="0" y="641350"/>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cxnSp>
        <p:nvCxnSpPr>
          <p:cNvPr id="15" name="Straight Arrow Connector 14"/>
          <p:cNvCxnSpPr>
            <a:stCxn id="9" idx="3"/>
          </p:cNvCxnSpPr>
          <p:nvPr/>
        </p:nvCxnSpPr>
        <p:spPr>
          <a:xfrm>
            <a:off x="3072282" y="2057158"/>
            <a:ext cx="556686"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8552160" y="5327665"/>
            <a:ext cx="390569"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19929" y="1651000"/>
            <a:ext cx="1705252"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VA (VPN, Offset)</a:t>
            </a:r>
          </a:p>
        </p:txBody>
      </p:sp>
      <p:sp>
        <p:nvSpPr>
          <p:cNvPr id="18" name="TextBox 17"/>
          <p:cNvSpPr txBox="1"/>
          <p:nvPr/>
        </p:nvSpPr>
        <p:spPr>
          <a:xfrm>
            <a:off x="8516480" y="4928521"/>
            <a:ext cx="42045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a:t>
            </a:r>
          </a:p>
        </p:txBody>
      </p:sp>
      <p:sp>
        <p:nvSpPr>
          <p:cNvPr id="19" name="TextBox 18"/>
          <p:cNvSpPr txBox="1"/>
          <p:nvPr/>
        </p:nvSpPr>
        <p:spPr>
          <a:xfrm>
            <a:off x="9203987" y="5552635"/>
            <a:ext cx="1200081"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Instruction</a:t>
            </a:r>
          </a:p>
        </p:txBody>
      </p:sp>
      <p:cxnSp>
        <p:nvCxnSpPr>
          <p:cNvPr id="25" name="Straight Connector 24"/>
          <p:cNvCxnSpPr/>
          <p:nvPr/>
        </p:nvCxnSpPr>
        <p:spPr>
          <a:xfrm rot="16200000" flipH="1">
            <a:off x="2723850" y="2960916"/>
            <a:ext cx="1857859" cy="9643"/>
          </a:xfrm>
          <a:prstGeom prst="line">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359626" y="5879529"/>
            <a:ext cx="6112955" cy="923330"/>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 Data Cache, Virtual Memory, TLB Miss, Page Table not in D$,</a:t>
            </a:r>
          </a:p>
          <a:p>
            <a:pPr defTabSz="457200" eaLnBrk="1" fontAlgn="auto" hangingPunct="1">
              <a:spcBef>
                <a:spcPts val="0"/>
              </a:spcBef>
              <a:spcAft>
                <a:spcPts val="0"/>
              </a:spcAft>
            </a:pPr>
            <a:r>
              <a:rPr lang="en-US" b="0" dirty="0">
                <a:solidFill>
                  <a:prstClr val="black"/>
                </a:solidFill>
                <a:latin typeface="Calibri"/>
                <a:ea typeface="+mn-ea"/>
                <a:cs typeface="+mn-cs"/>
              </a:rPr>
              <a:t>PT  Access in Memory</a:t>
            </a:r>
          </a:p>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23" name="Rectangle 22"/>
          <p:cNvSpPr/>
          <p:nvPr/>
        </p:nvSpPr>
        <p:spPr>
          <a:xfrm>
            <a:off x="1815571" y="3366329"/>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PTBR</a:t>
            </a:r>
          </a:p>
        </p:txBody>
      </p:sp>
      <p:sp>
        <p:nvSpPr>
          <p:cNvPr id="24" name="TextBox 23"/>
          <p:cNvSpPr txBox="1"/>
          <p:nvPr/>
        </p:nvSpPr>
        <p:spPr>
          <a:xfrm>
            <a:off x="1645780" y="3792123"/>
            <a:ext cx="1433731" cy="646331"/>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br>
              <a:rPr lang="en-US" b="0" dirty="0">
                <a:solidFill>
                  <a:prstClr val="black"/>
                </a:solidFill>
                <a:latin typeface="Calibri"/>
                <a:ea typeface="+mn-ea"/>
                <a:cs typeface="+mn-cs"/>
              </a:rPr>
            </a:br>
            <a:r>
              <a:rPr lang="en-US" b="0" dirty="0">
                <a:solidFill>
                  <a:prstClr val="black"/>
                </a:solidFill>
                <a:latin typeface="Calibri"/>
                <a:ea typeface="+mn-ea"/>
                <a:cs typeface="+mn-cs"/>
              </a:rPr>
              <a:t>Base Register</a:t>
            </a:r>
          </a:p>
        </p:txBody>
      </p:sp>
      <p:sp>
        <p:nvSpPr>
          <p:cNvPr id="26" name="Rectangle 25"/>
          <p:cNvSpPr/>
          <p:nvPr/>
        </p:nvSpPr>
        <p:spPr>
          <a:xfrm>
            <a:off x="3141083" y="3901421"/>
            <a:ext cx="70002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sz="2400" dirty="0">
                <a:solidFill>
                  <a:srgbClr val="000000"/>
                </a:solidFill>
                <a:latin typeface="Calibri"/>
              </a:rPr>
              <a:t>+</a:t>
            </a:r>
          </a:p>
        </p:txBody>
      </p:sp>
      <p:sp>
        <p:nvSpPr>
          <p:cNvPr id="38" name="Freeform 37"/>
          <p:cNvSpPr/>
          <p:nvPr/>
        </p:nvSpPr>
        <p:spPr>
          <a:xfrm>
            <a:off x="3090334" y="3556001"/>
            <a:ext cx="211667" cy="338667"/>
          </a:xfrm>
          <a:custGeom>
            <a:avLst/>
            <a:gdLst>
              <a:gd name="connsiteX0" fmla="*/ 0 w 211667"/>
              <a:gd name="connsiteY0" fmla="*/ 0 h 338667"/>
              <a:gd name="connsiteX1" fmla="*/ 211667 w 211667"/>
              <a:gd name="connsiteY1" fmla="*/ 0 h 338667"/>
              <a:gd name="connsiteX2" fmla="*/ 211667 w 211667"/>
              <a:gd name="connsiteY2" fmla="*/ 338667 h 338667"/>
            </a:gdLst>
            <a:ahLst/>
            <a:cxnLst>
              <a:cxn ang="0">
                <a:pos x="connsiteX0" y="connsiteY0"/>
              </a:cxn>
              <a:cxn ang="0">
                <a:pos x="connsiteX1" y="connsiteY1"/>
              </a:cxn>
              <a:cxn ang="0">
                <a:pos x="connsiteX2" y="connsiteY2"/>
              </a:cxn>
            </a:cxnLst>
            <a:rect l="l" t="t" r="r" b="b"/>
            <a:pathLst>
              <a:path w="211667" h="338667">
                <a:moveTo>
                  <a:pt x="0" y="0"/>
                </a:moveTo>
                <a:lnTo>
                  <a:pt x="211667" y="0"/>
                </a:lnTo>
                <a:lnTo>
                  <a:pt x="211667" y="338667"/>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sp>
        <p:nvSpPr>
          <p:cNvPr id="22" name="Rectangle 21"/>
          <p:cNvSpPr/>
          <p:nvPr/>
        </p:nvSpPr>
        <p:spPr>
          <a:xfrm>
            <a:off x="3311666" y="2566157"/>
            <a:ext cx="700026" cy="4348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TLB</a:t>
            </a:r>
          </a:p>
        </p:txBody>
      </p:sp>
      <p:sp>
        <p:nvSpPr>
          <p:cNvPr id="39" name="TextBox 38"/>
          <p:cNvSpPr txBox="1"/>
          <p:nvPr/>
        </p:nvSpPr>
        <p:spPr>
          <a:xfrm>
            <a:off x="3666066" y="3403599"/>
            <a:ext cx="583889"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0" name="Rectangle 39"/>
          <p:cNvSpPr/>
          <p:nvPr/>
        </p:nvSpPr>
        <p:spPr>
          <a:xfrm>
            <a:off x="5116718" y="392297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D$</a:t>
            </a:r>
          </a:p>
        </p:txBody>
      </p:sp>
      <p:cxnSp>
        <p:nvCxnSpPr>
          <p:cNvPr id="42" name="Straight Arrow Connector 41"/>
          <p:cNvCxnSpPr/>
          <p:nvPr/>
        </p:nvCxnSpPr>
        <p:spPr>
          <a:xfrm flipV="1">
            <a:off x="3833558" y="4140023"/>
            <a:ext cx="1291504" cy="62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081276" y="2783210"/>
            <a:ext cx="614271"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Miss</a:t>
            </a:r>
          </a:p>
        </p:txBody>
      </p:sp>
      <p:cxnSp>
        <p:nvCxnSpPr>
          <p:cNvPr id="53" name="Straight Arrow Connector 52"/>
          <p:cNvCxnSpPr/>
          <p:nvPr/>
        </p:nvCxnSpPr>
        <p:spPr>
          <a:xfrm flipV="1">
            <a:off x="8078286" y="5323273"/>
            <a:ext cx="456476" cy="1"/>
          </a:xfrm>
          <a:prstGeom prst="straightConnector1">
            <a:avLst/>
          </a:prstGeom>
          <a:ln>
            <a:solidFill>
              <a:schemeClr val="tx1"/>
            </a:solidFill>
            <a:prstDash val="sysDash"/>
            <a:tailEnd type="non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477816" y="4205448"/>
            <a:ext cx="614271"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Miss</a:t>
            </a:r>
          </a:p>
        </p:txBody>
      </p:sp>
      <p:sp>
        <p:nvSpPr>
          <p:cNvPr id="32" name="Rectangle 31"/>
          <p:cNvSpPr/>
          <p:nvPr/>
        </p:nvSpPr>
        <p:spPr>
          <a:xfrm>
            <a:off x="5168907" y="5105834"/>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MEM</a:t>
            </a:r>
          </a:p>
        </p:txBody>
      </p:sp>
      <p:cxnSp>
        <p:nvCxnSpPr>
          <p:cNvPr id="33" name="Straight Arrow Connector 32"/>
          <p:cNvCxnSpPr/>
          <p:nvPr/>
        </p:nvCxnSpPr>
        <p:spPr>
          <a:xfrm>
            <a:off x="6456252" y="5319358"/>
            <a:ext cx="166099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425464" y="4951906"/>
            <a:ext cx="1675609"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 (PPN, Offset)</a:t>
            </a:r>
          </a:p>
        </p:txBody>
      </p:sp>
      <p:sp>
        <p:nvSpPr>
          <p:cNvPr id="35" name="Freeform 34"/>
          <p:cNvSpPr/>
          <p:nvPr/>
        </p:nvSpPr>
        <p:spPr>
          <a:xfrm>
            <a:off x="4011690" y="4140024"/>
            <a:ext cx="1130768" cy="1235049"/>
          </a:xfrm>
          <a:custGeom>
            <a:avLst/>
            <a:gdLst>
              <a:gd name="connsiteX0" fmla="*/ 0 w 1670058"/>
              <a:gd name="connsiteY0" fmla="*/ 0 h 1043704"/>
              <a:gd name="connsiteX1" fmla="*/ 0 w 1670058"/>
              <a:gd name="connsiteY1" fmla="*/ 1043704 h 1043704"/>
              <a:gd name="connsiteX2" fmla="*/ 1670058 w 1670058"/>
              <a:gd name="connsiteY2" fmla="*/ 1026309 h 1043704"/>
            </a:gdLst>
            <a:ahLst/>
            <a:cxnLst>
              <a:cxn ang="0">
                <a:pos x="connsiteX0" y="connsiteY0"/>
              </a:cxn>
              <a:cxn ang="0">
                <a:pos x="connsiteX1" y="connsiteY1"/>
              </a:cxn>
              <a:cxn ang="0">
                <a:pos x="connsiteX2" y="connsiteY2"/>
              </a:cxn>
            </a:cxnLst>
            <a:rect l="l" t="t" r="r" b="b"/>
            <a:pathLst>
              <a:path w="1670058" h="1043704">
                <a:moveTo>
                  <a:pt x="0" y="0"/>
                </a:moveTo>
                <a:lnTo>
                  <a:pt x="0" y="1043704"/>
                </a:lnTo>
                <a:lnTo>
                  <a:pt x="1670058" y="1026309"/>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sp>
        <p:nvSpPr>
          <p:cNvPr id="37" name="Freeform 36"/>
          <p:cNvSpPr/>
          <p:nvPr/>
        </p:nvSpPr>
        <p:spPr>
          <a:xfrm>
            <a:off x="4220448" y="2035222"/>
            <a:ext cx="3270529" cy="2957159"/>
          </a:xfrm>
          <a:custGeom>
            <a:avLst/>
            <a:gdLst>
              <a:gd name="connsiteX0" fmla="*/ 0 w 3270529"/>
              <a:gd name="connsiteY0" fmla="*/ 0 h 2957159"/>
              <a:gd name="connsiteX1" fmla="*/ 0 w 3270529"/>
              <a:gd name="connsiteY1" fmla="*/ 295716 h 2957159"/>
              <a:gd name="connsiteX2" fmla="*/ 3253133 w 3270529"/>
              <a:gd name="connsiteY2" fmla="*/ 330506 h 2957159"/>
              <a:gd name="connsiteX3" fmla="*/ 3270529 w 3270529"/>
              <a:gd name="connsiteY3" fmla="*/ 2957159 h 2957159"/>
            </a:gdLst>
            <a:ahLst/>
            <a:cxnLst>
              <a:cxn ang="0">
                <a:pos x="connsiteX0" y="connsiteY0"/>
              </a:cxn>
              <a:cxn ang="0">
                <a:pos x="connsiteX1" y="connsiteY1"/>
              </a:cxn>
              <a:cxn ang="0">
                <a:pos x="connsiteX2" y="connsiteY2"/>
              </a:cxn>
              <a:cxn ang="0">
                <a:pos x="connsiteX3" y="connsiteY3"/>
              </a:cxn>
            </a:cxnLst>
            <a:rect l="l" t="t" r="r" b="b"/>
            <a:pathLst>
              <a:path w="3270529" h="2957159">
                <a:moveTo>
                  <a:pt x="0" y="0"/>
                </a:moveTo>
                <a:lnTo>
                  <a:pt x="0" y="295716"/>
                </a:lnTo>
                <a:lnTo>
                  <a:pt x="3253133" y="330506"/>
                </a:lnTo>
                <a:lnTo>
                  <a:pt x="3270529" y="2957159"/>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cxnSp>
        <p:nvCxnSpPr>
          <p:cNvPr id="36" name="直接连接符 35"/>
          <p:cNvCxnSpPr/>
          <p:nvPr/>
        </p:nvCxnSpPr>
        <p:spPr bwMode="auto">
          <a:xfrm>
            <a:off x="1955800" y="149860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3666066" y="2829562"/>
            <a:ext cx="583889"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p:cNvSpPr txBox="1"/>
          <p:nvPr/>
        </p:nvSpPr>
        <p:spPr>
          <a:xfrm>
            <a:off x="3957223" y="3377292"/>
            <a:ext cx="1457002" cy="923330"/>
          </a:xfrm>
          <a:prstGeom prst="rect">
            <a:avLst/>
          </a:prstGeom>
          <a:noFill/>
        </p:spPr>
        <p:txBody>
          <a:bodyPr wrap="none" rtlCol="0">
            <a:spAutoFit/>
          </a:bodyPr>
          <a:lstStyle/>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a:t>
            </a:r>
            <a:r>
              <a:rPr lang="en-US" b="0" dirty="0" err="1">
                <a:solidFill>
                  <a:prstClr val="black"/>
                </a:solidFill>
                <a:latin typeface="Calibri"/>
                <a:ea typeface="+mn-ea"/>
                <a:cs typeface="+mn-cs"/>
              </a:rPr>
              <a:t>Addr</a:t>
            </a:r>
            <a:r>
              <a:rPr lang="en-US" b="0" dirty="0">
                <a:solidFill>
                  <a:prstClr val="black"/>
                </a:solidFill>
                <a:latin typeface="Calibri"/>
                <a:ea typeface="+mn-ea"/>
                <a:cs typeface="+mn-cs"/>
              </a:rPr>
              <a:t> of Page</a:t>
            </a:r>
          </a:p>
          <a:p>
            <a:pPr defTabSz="457200" eaLnBrk="1" fontAlgn="auto" hangingPunct="1">
              <a:spcBef>
                <a:spcPts val="0"/>
              </a:spcBef>
              <a:spcAft>
                <a:spcPts val="0"/>
              </a:spcAft>
            </a:pPr>
            <a:r>
              <a:rPr lang="en-US" b="0" dirty="0">
                <a:solidFill>
                  <a:prstClr val="black"/>
                </a:solidFill>
                <a:latin typeface="Calibri"/>
                <a:ea typeface="+mn-ea"/>
                <a:cs typeface="+mn-cs"/>
              </a:rPr>
              <a:t>Table Entry)</a:t>
            </a:r>
          </a:p>
        </p:txBody>
      </p:sp>
      <p:sp>
        <p:nvSpPr>
          <p:cNvPr id="8" name="Title 7"/>
          <p:cNvSpPr>
            <a:spLocks noGrp="1"/>
          </p:cNvSpPr>
          <p:nvPr>
            <p:ph type="title"/>
          </p:nvPr>
        </p:nvSpPr>
        <p:spPr/>
        <p:txBody>
          <a:bodyPr>
            <a:noAutofit/>
          </a:bodyPr>
          <a:lstStyle/>
          <a:p>
            <a:r>
              <a:rPr lang="en-US" altLang="ko-KR" dirty="0">
                <a:solidFill>
                  <a:schemeClr val="tx1"/>
                </a:solidFill>
                <a:latin typeface="Arial Rounded MT Bold" pitchFamily="34" charset="0"/>
              </a:rPr>
              <a:t>Day in the Life of an </a:t>
            </a:r>
            <a:br>
              <a:rPr lang="en-US" altLang="ko-KR" dirty="0">
                <a:solidFill>
                  <a:schemeClr val="tx1"/>
                </a:solidFill>
                <a:latin typeface="Arial Rounded MT Bold" pitchFamily="34" charset="0"/>
              </a:rPr>
            </a:br>
            <a:r>
              <a:rPr lang="en-US" altLang="ko-KR" dirty="0">
                <a:solidFill>
                  <a:schemeClr val="tx1"/>
                </a:solidFill>
                <a:latin typeface="Arial Rounded MT Bold" pitchFamily="34" charset="0"/>
              </a:rPr>
              <a:t>(Instruction) Address</a:t>
            </a:r>
          </a:p>
        </p:txBody>
      </p:sp>
      <p:sp>
        <p:nvSpPr>
          <p:cNvPr id="7" name="Slide Number Placeholder 6"/>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65</a:t>
            </a:fld>
            <a:endParaRPr lang="en-US" b="0" dirty="0">
              <a:solidFill>
                <a:prstClr val="black">
                  <a:tint val="75000"/>
                </a:prstClr>
              </a:solidFill>
              <a:latin typeface="Calibri"/>
              <a:ea typeface="+mn-ea"/>
              <a:cs typeface="+mn-cs"/>
            </a:endParaRPr>
          </a:p>
        </p:txBody>
      </p:sp>
      <p:sp>
        <p:nvSpPr>
          <p:cNvPr id="9" name="Rectangle 8"/>
          <p:cNvSpPr/>
          <p:nvPr/>
        </p:nvSpPr>
        <p:spPr>
          <a:xfrm>
            <a:off x="1784946" y="183972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PC</a:t>
            </a:r>
          </a:p>
        </p:txBody>
      </p:sp>
      <p:sp>
        <p:nvSpPr>
          <p:cNvPr id="13" name="Freeform 12"/>
          <p:cNvSpPr/>
          <p:nvPr/>
        </p:nvSpPr>
        <p:spPr>
          <a:xfrm>
            <a:off x="8338735" y="4636557"/>
            <a:ext cx="717550" cy="641350"/>
          </a:xfrm>
          <a:custGeom>
            <a:avLst/>
            <a:gdLst>
              <a:gd name="connsiteX0" fmla="*/ 520700 w 717550"/>
              <a:gd name="connsiteY0" fmla="*/ 6350 h 641350"/>
              <a:gd name="connsiteX1" fmla="*/ 717550 w 717550"/>
              <a:gd name="connsiteY1" fmla="*/ 0 h 641350"/>
              <a:gd name="connsiteX2" fmla="*/ 717550 w 717550"/>
              <a:gd name="connsiteY2" fmla="*/ 641350 h 641350"/>
              <a:gd name="connsiteX3" fmla="*/ 0 w 717550"/>
              <a:gd name="connsiteY3" fmla="*/ 641350 h 641350"/>
            </a:gdLst>
            <a:ahLst/>
            <a:cxnLst>
              <a:cxn ang="0">
                <a:pos x="connsiteX0" y="connsiteY0"/>
              </a:cxn>
              <a:cxn ang="0">
                <a:pos x="connsiteX1" y="connsiteY1"/>
              </a:cxn>
              <a:cxn ang="0">
                <a:pos x="connsiteX2" y="connsiteY2"/>
              </a:cxn>
              <a:cxn ang="0">
                <a:pos x="connsiteX3" y="connsiteY3"/>
              </a:cxn>
            </a:cxnLst>
            <a:rect l="l" t="t" r="r" b="b"/>
            <a:pathLst>
              <a:path w="717550" h="641350">
                <a:moveTo>
                  <a:pt x="520700" y="6350"/>
                </a:moveTo>
                <a:lnTo>
                  <a:pt x="717550" y="0"/>
                </a:lnTo>
                <a:lnTo>
                  <a:pt x="717550" y="641350"/>
                </a:lnTo>
                <a:lnTo>
                  <a:pt x="0" y="641350"/>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cxnSp>
        <p:nvCxnSpPr>
          <p:cNvPr id="15" name="Straight Arrow Connector 14"/>
          <p:cNvCxnSpPr>
            <a:stCxn id="9" idx="3"/>
          </p:cNvCxnSpPr>
          <p:nvPr/>
        </p:nvCxnSpPr>
        <p:spPr>
          <a:xfrm>
            <a:off x="3072282" y="2057158"/>
            <a:ext cx="556686"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19929" y="1651000"/>
            <a:ext cx="1705252"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VA (VPN, Offset)</a:t>
            </a:r>
          </a:p>
        </p:txBody>
      </p:sp>
      <p:sp>
        <p:nvSpPr>
          <p:cNvPr id="19" name="TextBox 18"/>
          <p:cNvSpPr txBox="1"/>
          <p:nvPr/>
        </p:nvSpPr>
        <p:spPr>
          <a:xfrm>
            <a:off x="7847065" y="4874228"/>
            <a:ext cx="1200081"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Instruction</a:t>
            </a:r>
          </a:p>
        </p:txBody>
      </p:sp>
      <p:cxnSp>
        <p:nvCxnSpPr>
          <p:cNvPr id="25" name="Straight Connector 24"/>
          <p:cNvCxnSpPr/>
          <p:nvPr/>
        </p:nvCxnSpPr>
        <p:spPr>
          <a:xfrm rot="16200000" flipH="1">
            <a:off x="3082617" y="2602148"/>
            <a:ext cx="1163887" cy="33203"/>
          </a:xfrm>
          <a:prstGeom prst="line">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793947" y="5879529"/>
            <a:ext cx="7392793" cy="646331"/>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 Data &amp; Instruction Cache, Virtual Memory, TLB Miss, </a:t>
            </a:r>
            <a:r>
              <a:rPr lang="en-US" altLang="zh-CN" b="0" dirty="0">
                <a:solidFill>
                  <a:prstClr val="black"/>
                </a:solidFill>
                <a:latin typeface="Calibri"/>
                <a:ea typeface="宋体" panose="02010600030101010101" pitchFamily="2" charset="-122"/>
                <a:cs typeface="+mn-cs"/>
              </a:rPr>
              <a:t>Page Table not in D$,</a:t>
            </a:r>
          </a:p>
          <a:p>
            <a:pPr defTabSz="457200" eaLnBrk="1" fontAlgn="auto" hangingPunct="1">
              <a:spcBef>
                <a:spcPts val="0"/>
              </a:spcBef>
              <a:spcAft>
                <a:spcPts val="0"/>
              </a:spcAft>
            </a:pPr>
            <a:r>
              <a:rPr lang="en-US" altLang="zh-CN" b="0" dirty="0">
                <a:solidFill>
                  <a:prstClr val="black"/>
                </a:solidFill>
                <a:latin typeface="Calibri"/>
                <a:ea typeface="宋体" panose="02010600030101010101" pitchFamily="2" charset="-122"/>
                <a:cs typeface="+mn-cs"/>
              </a:rPr>
              <a:t> PT Access in Memory, Instruction in </a:t>
            </a:r>
            <a:r>
              <a:rPr lang="en-US" b="0" dirty="0">
                <a:solidFill>
                  <a:prstClr val="black"/>
                </a:solidFill>
                <a:latin typeface="Calibri"/>
                <a:ea typeface="+mn-ea"/>
                <a:cs typeface="+mn-cs"/>
              </a:rPr>
              <a:t>I$</a:t>
            </a:r>
          </a:p>
        </p:txBody>
      </p:sp>
      <p:sp>
        <p:nvSpPr>
          <p:cNvPr id="23" name="Rectangle 22"/>
          <p:cNvSpPr/>
          <p:nvPr/>
        </p:nvSpPr>
        <p:spPr>
          <a:xfrm>
            <a:off x="1815571" y="2670529"/>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PTBR</a:t>
            </a:r>
          </a:p>
        </p:txBody>
      </p:sp>
      <p:sp>
        <p:nvSpPr>
          <p:cNvPr id="24" name="TextBox 23"/>
          <p:cNvSpPr txBox="1"/>
          <p:nvPr/>
        </p:nvSpPr>
        <p:spPr>
          <a:xfrm>
            <a:off x="1645780" y="3096323"/>
            <a:ext cx="1433731" cy="646331"/>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br>
              <a:rPr lang="en-US" b="0" dirty="0">
                <a:solidFill>
                  <a:prstClr val="black"/>
                </a:solidFill>
                <a:latin typeface="Calibri"/>
                <a:ea typeface="+mn-ea"/>
                <a:cs typeface="+mn-cs"/>
              </a:rPr>
            </a:br>
            <a:r>
              <a:rPr lang="en-US" b="0" dirty="0">
                <a:solidFill>
                  <a:prstClr val="black"/>
                </a:solidFill>
                <a:latin typeface="Calibri"/>
                <a:ea typeface="+mn-ea"/>
                <a:cs typeface="+mn-cs"/>
              </a:rPr>
              <a:t>Base Register</a:t>
            </a:r>
          </a:p>
        </p:txBody>
      </p:sp>
      <p:sp>
        <p:nvSpPr>
          <p:cNvPr id="26" name="Rectangle 25"/>
          <p:cNvSpPr/>
          <p:nvPr/>
        </p:nvSpPr>
        <p:spPr>
          <a:xfrm>
            <a:off x="3141083" y="3205621"/>
            <a:ext cx="70002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sz="2400" dirty="0">
                <a:solidFill>
                  <a:srgbClr val="000000"/>
                </a:solidFill>
                <a:latin typeface="Calibri"/>
              </a:rPr>
              <a:t>+</a:t>
            </a:r>
          </a:p>
        </p:txBody>
      </p:sp>
      <p:sp>
        <p:nvSpPr>
          <p:cNvPr id="38" name="Freeform 37"/>
          <p:cNvSpPr/>
          <p:nvPr/>
        </p:nvSpPr>
        <p:spPr>
          <a:xfrm>
            <a:off x="3090334" y="2860201"/>
            <a:ext cx="211667" cy="338667"/>
          </a:xfrm>
          <a:custGeom>
            <a:avLst/>
            <a:gdLst>
              <a:gd name="connsiteX0" fmla="*/ 0 w 211667"/>
              <a:gd name="connsiteY0" fmla="*/ 0 h 338667"/>
              <a:gd name="connsiteX1" fmla="*/ 211667 w 211667"/>
              <a:gd name="connsiteY1" fmla="*/ 0 h 338667"/>
              <a:gd name="connsiteX2" fmla="*/ 211667 w 211667"/>
              <a:gd name="connsiteY2" fmla="*/ 338667 h 338667"/>
            </a:gdLst>
            <a:ahLst/>
            <a:cxnLst>
              <a:cxn ang="0">
                <a:pos x="connsiteX0" y="connsiteY0"/>
              </a:cxn>
              <a:cxn ang="0">
                <a:pos x="connsiteX1" y="connsiteY1"/>
              </a:cxn>
              <a:cxn ang="0">
                <a:pos x="connsiteX2" y="connsiteY2"/>
              </a:cxn>
            </a:cxnLst>
            <a:rect l="l" t="t" r="r" b="b"/>
            <a:pathLst>
              <a:path w="211667" h="338667">
                <a:moveTo>
                  <a:pt x="0" y="0"/>
                </a:moveTo>
                <a:lnTo>
                  <a:pt x="211667" y="0"/>
                </a:lnTo>
                <a:lnTo>
                  <a:pt x="211667" y="338667"/>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sp>
        <p:nvSpPr>
          <p:cNvPr id="22" name="Rectangle 21"/>
          <p:cNvSpPr/>
          <p:nvPr/>
        </p:nvSpPr>
        <p:spPr>
          <a:xfrm>
            <a:off x="3311666" y="2287837"/>
            <a:ext cx="700026" cy="4348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TLB</a:t>
            </a:r>
          </a:p>
        </p:txBody>
      </p:sp>
      <p:sp>
        <p:nvSpPr>
          <p:cNvPr id="40" name="Rectangle 39"/>
          <p:cNvSpPr/>
          <p:nvPr/>
        </p:nvSpPr>
        <p:spPr>
          <a:xfrm>
            <a:off x="5116718" y="322717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D$</a:t>
            </a:r>
          </a:p>
        </p:txBody>
      </p:sp>
      <p:cxnSp>
        <p:nvCxnSpPr>
          <p:cNvPr id="42" name="Straight Arrow Connector 41"/>
          <p:cNvCxnSpPr/>
          <p:nvPr/>
        </p:nvCxnSpPr>
        <p:spPr>
          <a:xfrm flipV="1">
            <a:off x="3833558" y="3444223"/>
            <a:ext cx="1291504" cy="62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081276" y="2504890"/>
            <a:ext cx="614271"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Miss</a:t>
            </a:r>
          </a:p>
        </p:txBody>
      </p:sp>
      <p:sp>
        <p:nvSpPr>
          <p:cNvPr id="31" name="TextBox 30"/>
          <p:cNvSpPr txBox="1"/>
          <p:nvPr/>
        </p:nvSpPr>
        <p:spPr>
          <a:xfrm>
            <a:off x="6321252" y="3509648"/>
            <a:ext cx="614271"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Miss</a:t>
            </a:r>
          </a:p>
        </p:txBody>
      </p:sp>
      <p:sp>
        <p:nvSpPr>
          <p:cNvPr id="32" name="Rectangle 31"/>
          <p:cNvSpPr/>
          <p:nvPr/>
        </p:nvSpPr>
        <p:spPr>
          <a:xfrm>
            <a:off x="5168907" y="4392639"/>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MEM</a:t>
            </a:r>
          </a:p>
        </p:txBody>
      </p:sp>
      <p:cxnSp>
        <p:nvCxnSpPr>
          <p:cNvPr id="33" name="Straight Arrow Connector 32"/>
          <p:cNvCxnSpPr/>
          <p:nvPr/>
        </p:nvCxnSpPr>
        <p:spPr>
          <a:xfrm>
            <a:off x="6456252" y="4606163"/>
            <a:ext cx="1104311"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425463" y="4273501"/>
            <a:ext cx="1029098" cy="923330"/>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a:t>
            </a:r>
          </a:p>
          <a:p>
            <a:pPr defTabSz="457200" eaLnBrk="1" fontAlgn="auto" hangingPunct="1">
              <a:spcBef>
                <a:spcPts val="0"/>
              </a:spcBef>
              <a:spcAft>
                <a:spcPts val="0"/>
              </a:spcAft>
            </a:pPr>
            <a:r>
              <a:rPr lang="en-US" b="0" dirty="0">
                <a:solidFill>
                  <a:prstClr val="black"/>
                </a:solidFill>
                <a:latin typeface="Calibri"/>
                <a:ea typeface="+mn-ea"/>
                <a:cs typeface="+mn-cs"/>
              </a:rPr>
              <a:t>(PPN, </a:t>
            </a:r>
          </a:p>
          <a:p>
            <a:pPr defTabSz="457200" eaLnBrk="1" fontAlgn="auto" hangingPunct="1">
              <a:spcBef>
                <a:spcPts val="0"/>
              </a:spcBef>
              <a:spcAft>
                <a:spcPts val="0"/>
              </a:spcAft>
            </a:pPr>
            <a:r>
              <a:rPr lang="en-US" b="0" dirty="0">
                <a:solidFill>
                  <a:prstClr val="black"/>
                </a:solidFill>
                <a:latin typeface="Calibri"/>
                <a:ea typeface="+mn-ea"/>
                <a:cs typeface="+mn-cs"/>
              </a:rPr>
              <a:t>    Offset)</a:t>
            </a:r>
          </a:p>
        </p:txBody>
      </p:sp>
      <p:sp>
        <p:nvSpPr>
          <p:cNvPr id="35" name="Freeform 34"/>
          <p:cNvSpPr/>
          <p:nvPr/>
        </p:nvSpPr>
        <p:spPr>
          <a:xfrm>
            <a:off x="4011690" y="3426829"/>
            <a:ext cx="1130768" cy="1235049"/>
          </a:xfrm>
          <a:custGeom>
            <a:avLst/>
            <a:gdLst>
              <a:gd name="connsiteX0" fmla="*/ 0 w 1670058"/>
              <a:gd name="connsiteY0" fmla="*/ 0 h 1043704"/>
              <a:gd name="connsiteX1" fmla="*/ 0 w 1670058"/>
              <a:gd name="connsiteY1" fmla="*/ 1043704 h 1043704"/>
              <a:gd name="connsiteX2" fmla="*/ 1670058 w 1670058"/>
              <a:gd name="connsiteY2" fmla="*/ 1026309 h 1043704"/>
            </a:gdLst>
            <a:ahLst/>
            <a:cxnLst>
              <a:cxn ang="0">
                <a:pos x="connsiteX0" y="connsiteY0"/>
              </a:cxn>
              <a:cxn ang="0">
                <a:pos x="connsiteX1" y="connsiteY1"/>
              </a:cxn>
              <a:cxn ang="0">
                <a:pos x="connsiteX2" y="connsiteY2"/>
              </a:cxn>
            </a:cxnLst>
            <a:rect l="l" t="t" r="r" b="b"/>
            <a:pathLst>
              <a:path w="1670058" h="1043704">
                <a:moveTo>
                  <a:pt x="0" y="0"/>
                </a:moveTo>
                <a:lnTo>
                  <a:pt x="0" y="1043704"/>
                </a:lnTo>
                <a:lnTo>
                  <a:pt x="1670058" y="1026309"/>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sp>
        <p:nvSpPr>
          <p:cNvPr id="37" name="Freeform 36"/>
          <p:cNvSpPr/>
          <p:nvPr/>
        </p:nvSpPr>
        <p:spPr>
          <a:xfrm>
            <a:off x="4220449" y="2035222"/>
            <a:ext cx="2905203" cy="2870183"/>
          </a:xfrm>
          <a:custGeom>
            <a:avLst/>
            <a:gdLst>
              <a:gd name="connsiteX0" fmla="*/ 0 w 3270529"/>
              <a:gd name="connsiteY0" fmla="*/ 0 h 2957159"/>
              <a:gd name="connsiteX1" fmla="*/ 0 w 3270529"/>
              <a:gd name="connsiteY1" fmla="*/ 295716 h 2957159"/>
              <a:gd name="connsiteX2" fmla="*/ 3253133 w 3270529"/>
              <a:gd name="connsiteY2" fmla="*/ 330506 h 2957159"/>
              <a:gd name="connsiteX3" fmla="*/ 3270529 w 3270529"/>
              <a:gd name="connsiteY3" fmla="*/ 2957159 h 2957159"/>
            </a:gdLst>
            <a:ahLst/>
            <a:cxnLst>
              <a:cxn ang="0">
                <a:pos x="connsiteX0" y="connsiteY0"/>
              </a:cxn>
              <a:cxn ang="0">
                <a:pos x="connsiteX1" y="connsiteY1"/>
              </a:cxn>
              <a:cxn ang="0">
                <a:pos x="connsiteX2" y="connsiteY2"/>
              </a:cxn>
              <a:cxn ang="0">
                <a:pos x="connsiteX3" y="connsiteY3"/>
              </a:cxn>
            </a:cxnLst>
            <a:rect l="l" t="t" r="r" b="b"/>
            <a:pathLst>
              <a:path w="3270529" h="2957159">
                <a:moveTo>
                  <a:pt x="0" y="0"/>
                </a:moveTo>
                <a:lnTo>
                  <a:pt x="0" y="295716"/>
                </a:lnTo>
                <a:lnTo>
                  <a:pt x="3253133" y="330506"/>
                </a:lnTo>
                <a:lnTo>
                  <a:pt x="3270529" y="2957159"/>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sp>
        <p:nvSpPr>
          <p:cNvPr id="47" name="Rectangle 46"/>
          <p:cNvSpPr/>
          <p:nvPr/>
        </p:nvSpPr>
        <p:spPr>
          <a:xfrm>
            <a:off x="7565451" y="4388483"/>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I$</a:t>
            </a:r>
          </a:p>
        </p:txBody>
      </p:sp>
      <p:sp>
        <p:nvSpPr>
          <p:cNvPr id="48" name="TextBox 47"/>
          <p:cNvSpPr txBox="1"/>
          <p:nvPr/>
        </p:nvSpPr>
        <p:spPr>
          <a:xfrm>
            <a:off x="8839565" y="4201295"/>
            <a:ext cx="458780"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Hit</a:t>
            </a:r>
          </a:p>
        </p:txBody>
      </p:sp>
      <p:cxnSp>
        <p:nvCxnSpPr>
          <p:cNvPr id="36" name="直接连接符 35"/>
          <p:cNvCxnSpPr/>
          <p:nvPr/>
        </p:nvCxnSpPr>
        <p:spPr bwMode="auto">
          <a:xfrm>
            <a:off x="1955800" y="149860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3666066" y="2829562"/>
            <a:ext cx="583889"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p:cNvSpPr txBox="1"/>
          <p:nvPr/>
        </p:nvSpPr>
        <p:spPr>
          <a:xfrm>
            <a:off x="4058824" y="3097892"/>
            <a:ext cx="1296223" cy="923330"/>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a:t>
            </a:r>
            <a:br>
              <a:rPr lang="en-US" b="0" dirty="0">
                <a:solidFill>
                  <a:prstClr val="black"/>
                </a:solidFill>
                <a:latin typeface="Calibri"/>
                <a:ea typeface="+mn-ea"/>
                <a:cs typeface="+mn-cs"/>
              </a:rPr>
            </a:b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 Entry)</a:t>
            </a:r>
          </a:p>
        </p:txBody>
      </p:sp>
      <p:sp>
        <p:nvSpPr>
          <p:cNvPr id="8" name="Title 7"/>
          <p:cNvSpPr>
            <a:spLocks noGrp="1"/>
          </p:cNvSpPr>
          <p:nvPr>
            <p:ph type="title"/>
          </p:nvPr>
        </p:nvSpPr>
        <p:spPr/>
        <p:txBody>
          <a:bodyPr>
            <a:noAutofit/>
          </a:bodyPr>
          <a:lstStyle/>
          <a:p>
            <a:r>
              <a:rPr lang="en-US" altLang="ko-KR" dirty="0">
                <a:solidFill>
                  <a:schemeClr val="tx1"/>
                </a:solidFill>
                <a:latin typeface="Arial Rounded MT Bold" pitchFamily="34" charset="0"/>
              </a:rPr>
              <a:t>Day in the Life of an </a:t>
            </a:r>
            <a:br>
              <a:rPr lang="en-US" altLang="ko-KR" dirty="0">
                <a:solidFill>
                  <a:schemeClr val="tx1"/>
                </a:solidFill>
                <a:latin typeface="Arial Rounded MT Bold" pitchFamily="34" charset="0"/>
              </a:rPr>
            </a:br>
            <a:r>
              <a:rPr lang="en-US" altLang="ko-KR" dirty="0">
                <a:solidFill>
                  <a:schemeClr val="tx1"/>
                </a:solidFill>
                <a:latin typeface="Arial Rounded MT Bold" pitchFamily="34" charset="0"/>
              </a:rPr>
              <a:t>(Instruction) Address</a:t>
            </a:r>
          </a:p>
        </p:txBody>
      </p:sp>
      <p:sp>
        <p:nvSpPr>
          <p:cNvPr id="7" name="Slide Number Placeholder 6"/>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66</a:t>
            </a:fld>
            <a:endParaRPr lang="en-US" b="0" dirty="0">
              <a:solidFill>
                <a:prstClr val="black">
                  <a:tint val="75000"/>
                </a:prstClr>
              </a:solidFill>
              <a:latin typeface="Calibri"/>
              <a:ea typeface="+mn-ea"/>
              <a:cs typeface="+mn-cs"/>
            </a:endParaRPr>
          </a:p>
        </p:txBody>
      </p:sp>
      <p:sp>
        <p:nvSpPr>
          <p:cNvPr id="9" name="Rectangle 8"/>
          <p:cNvSpPr/>
          <p:nvPr/>
        </p:nvSpPr>
        <p:spPr>
          <a:xfrm>
            <a:off x="1784946" y="183972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PC</a:t>
            </a:r>
          </a:p>
        </p:txBody>
      </p:sp>
      <p:cxnSp>
        <p:nvCxnSpPr>
          <p:cNvPr id="15" name="Straight Arrow Connector 14"/>
          <p:cNvCxnSpPr>
            <a:stCxn id="9" idx="3"/>
          </p:cNvCxnSpPr>
          <p:nvPr/>
        </p:nvCxnSpPr>
        <p:spPr>
          <a:xfrm>
            <a:off x="3072282" y="2057158"/>
            <a:ext cx="556686"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19929" y="1651000"/>
            <a:ext cx="1705252"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VA (VPN, Offset)</a:t>
            </a:r>
          </a:p>
        </p:txBody>
      </p:sp>
      <p:cxnSp>
        <p:nvCxnSpPr>
          <p:cNvPr id="25" name="Straight Connector 24"/>
          <p:cNvCxnSpPr/>
          <p:nvPr/>
        </p:nvCxnSpPr>
        <p:spPr>
          <a:xfrm rot="16200000" flipH="1">
            <a:off x="3082617" y="2602148"/>
            <a:ext cx="1163887" cy="33203"/>
          </a:xfrm>
          <a:prstGeom prst="line">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793947" y="5975242"/>
            <a:ext cx="7155549" cy="646331"/>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 Data &amp; Instruction Cache, Virtual Memory, TLB Miss, Page Table Access,</a:t>
            </a:r>
          </a:p>
          <a:p>
            <a:pPr defTabSz="457200" eaLnBrk="1" fontAlgn="auto" hangingPunct="1">
              <a:spcBef>
                <a:spcPts val="0"/>
              </a:spcBef>
              <a:spcAft>
                <a:spcPts val="0"/>
              </a:spcAft>
            </a:pPr>
            <a:r>
              <a:rPr lang="en-US" altLang="zh-CN" b="0" dirty="0">
                <a:solidFill>
                  <a:prstClr val="black"/>
                </a:solidFill>
                <a:latin typeface="Calibri"/>
                <a:ea typeface="宋体" panose="02010600030101010101" pitchFamily="2" charset="-122"/>
                <a:cs typeface="+mn-cs"/>
              </a:rPr>
              <a:t>Instruction not in I$,  Instruction access in Memory</a:t>
            </a:r>
            <a:endParaRPr lang="en-US" b="0" dirty="0">
              <a:solidFill>
                <a:prstClr val="black"/>
              </a:solidFill>
              <a:latin typeface="Calibri"/>
              <a:ea typeface="+mn-ea"/>
              <a:cs typeface="+mn-cs"/>
            </a:endParaRPr>
          </a:p>
        </p:txBody>
      </p:sp>
      <p:sp>
        <p:nvSpPr>
          <p:cNvPr id="23" name="Rectangle 22"/>
          <p:cNvSpPr/>
          <p:nvPr/>
        </p:nvSpPr>
        <p:spPr>
          <a:xfrm>
            <a:off x="1815571" y="2670529"/>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PTBR</a:t>
            </a:r>
          </a:p>
        </p:txBody>
      </p:sp>
      <p:sp>
        <p:nvSpPr>
          <p:cNvPr id="24" name="TextBox 23"/>
          <p:cNvSpPr txBox="1"/>
          <p:nvPr/>
        </p:nvSpPr>
        <p:spPr>
          <a:xfrm>
            <a:off x="1645780" y="3096323"/>
            <a:ext cx="1433731" cy="646331"/>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br>
              <a:rPr lang="en-US" b="0" dirty="0">
                <a:solidFill>
                  <a:prstClr val="black"/>
                </a:solidFill>
                <a:latin typeface="Calibri"/>
                <a:ea typeface="+mn-ea"/>
                <a:cs typeface="+mn-cs"/>
              </a:rPr>
            </a:br>
            <a:r>
              <a:rPr lang="en-US" b="0" dirty="0">
                <a:solidFill>
                  <a:prstClr val="black"/>
                </a:solidFill>
                <a:latin typeface="Calibri"/>
                <a:ea typeface="+mn-ea"/>
                <a:cs typeface="+mn-cs"/>
              </a:rPr>
              <a:t>Base Register</a:t>
            </a:r>
          </a:p>
        </p:txBody>
      </p:sp>
      <p:sp>
        <p:nvSpPr>
          <p:cNvPr id="26" name="Rectangle 25"/>
          <p:cNvSpPr/>
          <p:nvPr/>
        </p:nvSpPr>
        <p:spPr>
          <a:xfrm>
            <a:off x="3141083" y="3205621"/>
            <a:ext cx="70002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sz="2400" dirty="0">
                <a:solidFill>
                  <a:srgbClr val="000000"/>
                </a:solidFill>
                <a:latin typeface="Calibri"/>
              </a:rPr>
              <a:t>+</a:t>
            </a:r>
          </a:p>
        </p:txBody>
      </p:sp>
      <p:sp>
        <p:nvSpPr>
          <p:cNvPr id="38" name="Freeform 37"/>
          <p:cNvSpPr/>
          <p:nvPr/>
        </p:nvSpPr>
        <p:spPr>
          <a:xfrm>
            <a:off x="3090334" y="2860201"/>
            <a:ext cx="211667" cy="338667"/>
          </a:xfrm>
          <a:custGeom>
            <a:avLst/>
            <a:gdLst>
              <a:gd name="connsiteX0" fmla="*/ 0 w 211667"/>
              <a:gd name="connsiteY0" fmla="*/ 0 h 338667"/>
              <a:gd name="connsiteX1" fmla="*/ 211667 w 211667"/>
              <a:gd name="connsiteY1" fmla="*/ 0 h 338667"/>
              <a:gd name="connsiteX2" fmla="*/ 211667 w 211667"/>
              <a:gd name="connsiteY2" fmla="*/ 338667 h 338667"/>
            </a:gdLst>
            <a:ahLst/>
            <a:cxnLst>
              <a:cxn ang="0">
                <a:pos x="connsiteX0" y="connsiteY0"/>
              </a:cxn>
              <a:cxn ang="0">
                <a:pos x="connsiteX1" y="connsiteY1"/>
              </a:cxn>
              <a:cxn ang="0">
                <a:pos x="connsiteX2" y="connsiteY2"/>
              </a:cxn>
            </a:cxnLst>
            <a:rect l="l" t="t" r="r" b="b"/>
            <a:pathLst>
              <a:path w="211667" h="338667">
                <a:moveTo>
                  <a:pt x="0" y="0"/>
                </a:moveTo>
                <a:lnTo>
                  <a:pt x="211667" y="0"/>
                </a:lnTo>
                <a:lnTo>
                  <a:pt x="211667" y="338667"/>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sp>
        <p:nvSpPr>
          <p:cNvPr id="22" name="Rectangle 21"/>
          <p:cNvSpPr/>
          <p:nvPr/>
        </p:nvSpPr>
        <p:spPr>
          <a:xfrm>
            <a:off x="3311666" y="2287837"/>
            <a:ext cx="700026" cy="43487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TLB</a:t>
            </a:r>
          </a:p>
        </p:txBody>
      </p:sp>
      <p:sp>
        <p:nvSpPr>
          <p:cNvPr id="40" name="Rectangle 39"/>
          <p:cNvSpPr/>
          <p:nvPr/>
        </p:nvSpPr>
        <p:spPr>
          <a:xfrm>
            <a:off x="5116718" y="3227170"/>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D$</a:t>
            </a:r>
          </a:p>
        </p:txBody>
      </p:sp>
      <p:cxnSp>
        <p:nvCxnSpPr>
          <p:cNvPr id="42" name="Straight Arrow Connector 41"/>
          <p:cNvCxnSpPr/>
          <p:nvPr/>
        </p:nvCxnSpPr>
        <p:spPr>
          <a:xfrm flipV="1">
            <a:off x="3833558" y="3444223"/>
            <a:ext cx="1291504" cy="62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081276" y="2504890"/>
            <a:ext cx="614271"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Miss</a:t>
            </a:r>
          </a:p>
        </p:txBody>
      </p:sp>
      <p:sp>
        <p:nvSpPr>
          <p:cNvPr id="31" name="TextBox 30"/>
          <p:cNvSpPr txBox="1"/>
          <p:nvPr/>
        </p:nvSpPr>
        <p:spPr>
          <a:xfrm>
            <a:off x="6321252" y="3509648"/>
            <a:ext cx="614271"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Miss</a:t>
            </a:r>
          </a:p>
        </p:txBody>
      </p:sp>
      <p:sp>
        <p:nvSpPr>
          <p:cNvPr id="32" name="Rectangle 31"/>
          <p:cNvSpPr/>
          <p:nvPr/>
        </p:nvSpPr>
        <p:spPr>
          <a:xfrm>
            <a:off x="5168907" y="4392639"/>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MEM</a:t>
            </a:r>
          </a:p>
        </p:txBody>
      </p:sp>
      <p:cxnSp>
        <p:nvCxnSpPr>
          <p:cNvPr id="33" name="Straight Arrow Connector 32"/>
          <p:cNvCxnSpPr/>
          <p:nvPr/>
        </p:nvCxnSpPr>
        <p:spPr>
          <a:xfrm>
            <a:off x="6456252" y="4606163"/>
            <a:ext cx="1104311"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529840" y="4273501"/>
            <a:ext cx="820357" cy="923330"/>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a:t>
            </a:r>
          </a:p>
          <a:p>
            <a:pPr defTabSz="457200" eaLnBrk="1" fontAlgn="auto" hangingPunct="1">
              <a:spcBef>
                <a:spcPts val="0"/>
              </a:spcBef>
              <a:spcAft>
                <a:spcPts val="0"/>
              </a:spcAft>
            </a:pPr>
            <a:r>
              <a:rPr lang="en-US" b="0" dirty="0">
                <a:solidFill>
                  <a:prstClr val="black"/>
                </a:solidFill>
                <a:latin typeface="Calibri"/>
                <a:ea typeface="+mn-ea"/>
                <a:cs typeface="+mn-cs"/>
              </a:rPr>
              <a:t>(PPN, </a:t>
            </a:r>
          </a:p>
          <a:p>
            <a:pPr defTabSz="457200" eaLnBrk="1" fontAlgn="auto" hangingPunct="1">
              <a:spcBef>
                <a:spcPts val="0"/>
              </a:spcBef>
              <a:spcAft>
                <a:spcPts val="0"/>
              </a:spcAft>
            </a:pPr>
            <a:r>
              <a:rPr lang="en-US" b="0" dirty="0">
                <a:solidFill>
                  <a:prstClr val="black"/>
                </a:solidFill>
                <a:latin typeface="Calibri"/>
                <a:ea typeface="+mn-ea"/>
                <a:cs typeface="+mn-cs"/>
              </a:rPr>
              <a:t>Offset)</a:t>
            </a:r>
          </a:p>
        </p:txBody>
      </p:sp>
      <p:sp>
        <p:nvSpPr>
          <p:cNvPr id="35" name="Freeform 34"/>
          <p:cNvSpPr/>
          <p:nvPr/>
        </p:nvSpPr>
        <p:spPr>
          <a:xfrm>
            <a:off x="4011690" y="3426829"/>
            <a:ext cx="1130768" cy="1235049"/>
          </a:xfrm>
          <a:custGeom>
            <a:avLst/>
            <a:gdLst>
              <a:gd name="connsiteX0" fmla="*/ 0 w 1670058"/>
              <a:gd name="connsiteY0" fmla="*/ 0 h 1043704"/>
              <a:gd name="connsiteX1" fmla="*/ 0 w 1670058"/>
              <a:gd name="connsiteY1" fmla="*/ 1043704 h 1043704"/>
              <a:gd name="connsiteX2" fmla="*/ 1670058 w 1670058"/>
              <a:gd name="connsiteY2" fmla="*/ 1026309 h 1043704"/>
            </a:gdLst>
            <a:ahLst/>
            <a:cxnLst>
              <a:cxn ang="0">
                <a:pos x="connsiteX0" y="connsiteY0"/>
              </a:cxn>
              <a:cxn ang="0">
                <a:pos x="connsiteX1" y="connsiteY1"/>
              </a:cxn>
              <a:cxn ang="0">
                <a:pos x="connsiteX2" y="connsiteY2"/>
              </a:cxn>
            </a:cxnLst>
            <a:rect l="l" t="t" r="r" b="b"/>
            <a:pathLst>
              <a:path w="1670058" h="1043704">
                <a:moveTo>
                  <a:pt x="0" y="0"/>
                </a:moveTo>
                <a:lnTo>
                  <a:pt x="0" y="1043704"/>
                </a:lnTo>
                <a:lnTo>
                  <a:pt x="1670058" y="1026309"/>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sp>
        <p:nvSpPr>
          <p:cNvPr id="36" name="TextBox 35"/>
          <p:cNvSpPr txBox="1"/>
          <p:nvPr/>
        </p:nvSpPr>
        <p:spPr>
          <a:xfrm>
            <a:off x="4141636" y="4328785"/>
            <a:ext cx="1296223" cy="923330"/>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a:t>
            </a:r>
            <a:br>
              <a:rPr lang="en-US" b="0" dirty="0">
                <a:solidFill>
                  <a:prstClr val="black"/>
                </a:solidFill>
                <a:latin typeface="Calibri"/>
                <a:ea typeface="+mn-ea"/>
                <a:cs typeface="+mn-cs"/>
              </a:rPr>
            </a:b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 Entry)</a:t>
            </a:r>
          </a:p>
        </p:txBody>
      </p:sp>
      <p:sp>
        <p:nvSpPr>
          <p:cNvPr id="37" name="Freeform 36"/>
          <p:cNvSpPr/>
          <p:nvPr/>
        </p:nvSpPr>
        <p:spPr>
          <a:xfrm>
            <a:off x="4220449" y="2035222"/>
            <a:ext cx="2905203" cy="2870183"/>
          </a:xfrm>
          <a:custGeom>
            <a:avLst/>
            <a:gdLst>
              <a:gd name="connsiteX0" fmla="*/ 0 w 3270529"/>
              <a:gd name="connsiteY0" fmla="*/ 0 h 2957159"/>
              <a:gd name="connsiteX1" fmla="*/ 0 w 3270529"/>
              <a:gd name="connsiteY1" fmla="*/ 295716 h 2957159"/>
              <a:gd name="connsiteX2" fmla="*/ 3253133 w 3270529"/>
              <a:gd name="connsiteY2" fmla="*/ 330506 h 2957159"/>
              <a:gd name="connsiteX3" fmla="*/ 3270529 w 3270529"/>
              <a:gd name="connsiteY3" fmla="*/ 2957159 h 2957159"/>
            </a:gdLst>
            <a:ahLst/>
            <a:cxnLst>
              <a:cxn ang="0">
                <a:pos x="connsiteX0" y="connsiteY0"/>
              </a:cxn>
              <a:cxn ang="0">
                <a:pos x="connsiteX1" y="connsiteY1"/>
              </a:cxn>
              <a:cxn ang="0">
                <a:pos x="connsiteX2" y="connsiteY2"/>
              </a:cxn>
              <a:cxn ang="0">
                <a:pos x="connsiteX3" y="connsiteY3"/>
              </a:cxn>
            </a:cxnLst>
            <a:rect l="l" t="t" r="r" b="b"/>
            <a:pathLst>
              <a:path w="3270529" h="2957159">
                <a:moveTo>
                  <a:pt x="0" y="0"/>
                </a:moveTo>
                <a:lnTo>
                  <a:pt x="0" y="295716"/>
                </a:lnTo>
                <a:lnTo>
                  <a:pt x="3253133" y="330506"/>
                </a:lnTo>
                <a:lnTo>
                  <a:pt x="3270529" y="2957159"/>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sp>
        <p:nvSpPr>
          <p:cNvPr id="47" name="Rectangle 46"/>
          <p:cNvSpPr/>
          <p:nvPr/>
        </p:nvSpPr>
        <p:spPr>
          <a:xfrm>
            <a:off x="7565451" y="4388483"/>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I$</a:t>
            </a:r>
          </a:p>
        </p:txBody>
      </p:sp>
      <p:sp>
        <p:nvSpPr>
          <p:cNvPr id="48" name="TextBox 47"/>
          <p:cNvSpPr txBox="1"/>
          <p:nvPr/>
        </p:nvSpPr>
        <p:spPr>
          <a:xfrm>
            <a:off x="8839566" y="4201295"/>
            <a:ext cx="614271" cy="369332"/>
          </a:xfrm>
          <a:prstGeom prst="rect">
            <a:avLst/>
          </a:prstGeom>
          <a:noFill/>
        </p:spPr>
        <p:txBody>
          <a:bodyPr wrap="none" rtlCol="0">
            <a:spAutoFit/>
          </a:bodyPr>
          <a:lstStyle/>
          <a:p>
            <a:pPr defTabSz="457200" eaLnBrk="1" fontAlgn="auto" hangingPunct="1">
              <a:spcBef>
                <a:spcPts val="0"/>
              </a:spcBef>
              <a:spcAft>
                <a:spcPts val="0"/>
              </a:spcAft>
            </a:pPr>
            <a:r>
              <a:rPr lang="en-US" b="0" i="1" dirty="0">
                <a:solidFill>
                  <a:prstClr val="black"/>
                </a:solidFill>
                <a:latin typeface="Calibri"/>
                <a:ea typeface="+mn-ea"/>
                <a:cs typeface="+mn-cs"/>
              </a:rPr>
              <a:t>Miss</a:t>
            </a:r>
          </a:p>
        </p:txBody>
      </p:sp>
      <p:sp>
        <p:nvSpPr>
          <p:cNvPr id="41" name="Rectangle 40"/>
          <p:cNvSpPr/>
          <p:nvPr/>
        </p:nvSpPr>
        <p:spPr>
          <a:xfrm>
            <a:off x="7573816" y="5109984"/>
            <a:ext cx="1287336" cy="4348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MEM</a:t>
            </a:r>
          </a:p>
        </p:txBody>
      </p:sp>
      <p:sp>
        <p:nvSpPr>
          <p:cNvPr id="44" name="Freeform 43"/>
          <p:cNvSpPr/>
          <p:nvPr/>
        </p:nvSpPr>
        <p:spPr>
          <a:xfrm>
            <a:off x="8338769" y="5314964"/>
            <a:ext cx="717550" cy="641350"/>
          </a:xfrm>
          <a:custGeom>
            <a:avLst/>
            <a:gdLst>
              <a:gd name="connsiteX0" fmla="*/ 520700 w 717550"/>
              <a:gd name="connsiteY0" fmla="*/ 6350 h 641350"/>
              <a:gd name="connsiteX1" fmla="*/ 717550 w 717550"/>
              <a:gd name="connsiteY1" fmla="*/ 0 h 641350"/>
              <a:gd name="connsiteX2" fmla="*/ 717550 w 717550"/>
              <a:gd name="connsiteY2" fmla="*/ 641350 h 641350"/>
              <a:gd name="connsiteX3" fmla="*/ 0 w 717550"/>
              <a:gd name="connsiteY3" fmla="*/ 641350 h 641350"/>
            </a:gdLst>
            <a:ahLst/>
            <a:cxnLst>
              <a:cxn ang="0">
                <a:pos x="connsiteX0" y="connsiteY0"/>
              </a:cxn>
              <a:cxn ang="0">
                <a:pos x="connsiteX1" y="connsiteY1"/>
              </a:cxn>
              <a:cxn ang="0">
                <a:pos x="connsiteX2" y="connsiteY2"/>
              </a:cxn>
              <a:cxn ang="0">
                <a:pos x="connsiteX3" y="connsiteY3"/>
              </a:cxn>
            </a:cxnLst>
            <a:rect l="l" t="t" r="r" b="b"/>
            <a:pathLst>
              <a:path w="717550" h="641350">
                <a:moveTo>
                  <a:pt x="520700" y="6350"/>
                </a:moveTo>
                <a:lnTo>
                  <a:pt x="717550" y="0"/>
                </a:lnTo>
                <a:lnTo>
                  <a:pt x="717550" y="641350"/>
                </a:lnTo>
                <a:lnTo>
                  <a:pt x="0" y="641350"/>
                </a:ln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eaLnBrk="1" fontAlgn="auto" hangingPunct="1">
              <a:spcBef>
                <a:spcPts val="0"/>
              </a:spcBef>
              <a:spcAft>
                <a:spcPts val="0"/>
              </a:spcAft>
            </a:pPr>
            <a:endParaRPr lang="en-US" b="0">
              <a:solidFill>
                <a:prstClr val="black"/>
              </a:solidFill>
              <a:latin typeface="Calibri"/>
            </a:endParaRPr>
          </a:p>
        </p:txBody>
      </p:sp>
      <p:sp>
        <p:nvSpPr>
          <p:cNvPr id="46" name="TextBox 45"/>
          <p:cNvSpPr txBox="1"/>
          <p:nvPr/>
        </p:nvSpPr>
        <p:spPr>
          <a:xfrm>
            <a:off x="7159592" y="4928521"/>
            <a:ext cx="42045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a:t>
            </a:r>
          </a:p>
        </p:txBody>
      </p:sp>
      <p:sp>
        <p:nvSpPr>
          <p:cNvPr id="50" name="TextBox 49"/>
          <p:cNvSpPr txBox="1"/>
          <p:nvPr/>
        </p:nvSpPr>
        <p:spPr>
          <a:xfrm>
            <a:off x="7847099" y="5552635"/>
            <a:ext cx="1200081"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Instruction</a:t>
            </a:r>
          </a:p>
        </p:txBody>
      </p:sp>
      <p:cxnSp>
        <p:nvCxnSpPr>
          <p:cNvPr id="53" name="Straight Arrow Connector 52"/>
          <p:cNvCxnSpPr/>
          <p:nvPr/>
        </p:nvCxnSpPr>
        <p:spPr>
          <a:xfrm flipV="1">
            <a:off x="6551570" y="5316794"/>
            <a:ext cx="1074411" cy="609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a:off x="6160179" y="4966288"/>
            <a:ext cx="747988"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p:nvPr/>
        </p:nvCxnSpPr>
        <p:spPr bwMode="auto">
          <a:xfrm>
            <a:off x="1955800" y="149860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Hit/Miss possibilities</a:t>
            </a:r>
          </a:p>
        </p:txBody>
      </p:sp>
      <p:graphicFrame>
        <p:nvGraphicFramePr>
          <p:cNvPr id="5" name="Content Placeholder 4"/>
          <p:cNvGraphicFramePr>
            <a:graphicFrameLocks noGrp="1"/>
          </p:cNvGraphicFramePr>
          <p:nvPr>
            <p:ph idx="1"/>
          </p:nvPr>
        </p:nvGraphicFramePr>
        <p:xfrm>
          <a:off x="1777388" y="1600200"/>
          <a:ext cx="8747393" cy="4888530"/>
        </p:xfrm>
        <a:graphic>
          <a:graphicData uri="http://schemas.openxmlformats.org/drawingml/2006/table">
            <a:tbl>
              <a:tblPr bandRow="1">
                <a:tableStyleId>{9D7B26C5-4107-4FEC-AEDC-1716B250A1EF}</a:tableStyleId>
              </a:tblPr>
              <a:tblGrid>
                <a:gridCol w="648784">
                  <a:extLst>
                    <a:ext uri="{9D8B030D-6E8A-4147-A177-3AD203B41FA5}">
                      <a16:colId xmlns:a16="http://schemas.microsoft.com/office/drawing/2014/main" val="20000"/>
                    </a:ext>
                  </a:extLst>
                </a:gridCol>
                <a:gridCol w="648784">
                  <a:extLst>
                    <a:ext uri="{9D8B030D-6E8A-4147-A177-3AD203B41FA5}">
                      <a16:colId xmlns:a16="http://schemas.microsoft.com/office/drawing/2014/main" val="20001"/>
                    </a:ext>
                  </a:extLst>
                </a:gridCol>
                <a:gridCol w="771828">
                  <a:extLst>
                    <a:ext uri="{9D8B030D-6E8A-4147-A177-3AD203B41FA5}">
                      <a16:colId xmlns:a16="http://schemas.microsoft.com/office/drawing/2014/main" val="20002"/>
                    </a:ext>
                  </a:extLst>
                </a:gridCol>
                <a:gridCol w="6677997">
                  <a:extLst>
                    <a:ext uri="{9D8B030D-6E8A-4147-A177-3AD203B41FA5}">
                      <a16:colId xmlns:a16="http://schemas.microsoft.com/office/drawing/2014/main" val="20003"/>
                    </a:ext>
                  </a:extLst>
                </a:gridCol>
              </a:tblGrid>
              <a:tr h="131187">
                <a:tc>
                  <a:txBody>
                    <a:bodyPr/>
                    <a:lstStyle/>
                    <a:p>
                      <a:r>
                        <a:rPr lang="en-US" sz="2000" dirty="0"/>
                        <a:t>TLB</a:t>
                      </a:r>
                    </a:p>
                  </a:txBody>
                  <a:tcPr marL="32797" marR="32797" marT="16398" marB="16398" anchor="ctr"/>
                </a:tc>
                <a:tc>
                  <a:txBody>
                    <a:bodyPr/>
                    <a:lstStyle/>
                    <a:p>
                      <a:r>
                        <a:rPr lang="en-US" sz="2000" dirty="0"/>
                        <a:t>Page</a:t>
                      </a:r>
                    </a:p>
                  </a:txBody>
                  <a:tcPr marL="32797" marR="32797" marT="16398" marB="16398" anchor="ctr"/>
                </a:tc>
                <a:tc>
                  <a:txBody>
                    <a:bodyPr/>
                    <a:lstStyle/>
                    <a:p>
                      <a:r>
                        <a:rPr lang="en-US" sz="2000" dirty="0"/>
                        <a:t>Cache</a:t>
                      </a:r>
                    </a:p>
                  </a:txBody>
                  <a:tcPr marL="32797" marR="32797" marT="16398" marB="16398" anchor="ctr"/>
                </a:tc>
                <a:tc>
                  <a:txBody>
                    <a:bodyPr/>
                    <a:lstStyle/>
                    <a:p>
                      <a:r>
                        <a:rPr lang="en-US" sz="2000" dirty="0"/>
                        <a:t>Remarks</a:t>
                      </a:r>
                    </a:p>
                  </a:txBody>
                  <a:tcPr marL="32797" marR="32797" marT="16398" marB="16398" anchor="ctr"/>
                </a:tc>
                <a:extLst>
                  <a:ext uri="{0D108BD9-81ED-4DB2-BD59-A6C34878D82A}">
                    <a16:rowId xmlns:a16="http://schemas.microsoft.com/office/drawing/2014/main" val="10000"/>
                  </a:ext>
                </a:extLst>
              </a:tr>
              <a:tr h="623140">
                <a:tc>
                  <a:txBody>
                    <a:bodyPr/>
                    <a:lstStyle/>
                    <a:p>
                      <a:r>
                        <a:rPr lang="en-US" sz="2000"/>
                        <a:t>hit</a:t>
                      </a:r>
                    </a:p>
                  </a:txBody>
                  <a:tcPr marL="32797" marR="32797" marT="16398" marB="16398" anchor="ctr"/>
                </a:tc>
                <a:tc>
                  <a:txBody>
                    <a:bodyPr/>
                    <a:lstStyle/>
                    <a:p>
                      <a:r>
                        <a:rPr lang="en-US" sz="2000" dirty="0"/>
                        <a:t>hit</a:t>
                      </a:r>
                    </a:p>
                  </a:txBody>
                  <a:tcPr marL="32797" marR="32797" marT="16398" marB="16398" anchor="ctr"/>
                </a:tc>
                <a:tc>
                  <a:txBody>
                    <a:bodyPr/>
                    <a:lstStyle/>
                    <a:p>
                      <a:r>
                        <a:rPr lang="en-US" sz="2000"/>
                        <a:t>hit</a:t>
                      </a:r>
                    </a:p>
                  </a:txBody>
                  <a:tcPr marL="32797" marR="32797" marT="16398" marB="16398" anchor="ctr"/>
                </a:tc>
                <a:tc>
                  <a:txBody>
                    <a:bodyPr/>
                    <a:lstStyle/>
                    <a:p>
                      <a:r>
                        <a:rPr lang="en-US" sz="2000" dirty="0"/>
                        <a:t>Possible, page table not checked on TLB hit, data from cache</a:t>
                      </a:r>
                    </a:p>
                  </a:txBody>
                  <a:tcPr marL="32797" marR="32797" marT="16398" marB="16398" anchor="ctr"/>
                </a:tc>
                <a:extLst>
                  <a:ext uri="{0D108BD9-81ED-4DB2-BD59-A6C34878D82A}">
                    <a16:rowId xmlns:a16="http://schemas.microsoft.com/office/drawing/2014/main" val="10001"/>
                  </a:ext>
                </a:extLst>
              </a:tr>
              <a:tr h="623140">
                <a:tc>
                  <a:txBody>
                    <a:bodyPr/>
                    <a:lstStyle/>
                    <a:p>
                      <a:r>
                        <a:rPr lang="en-US" sz="2000"/>
                        <a:t>hit</a:t>
                      </a:r>
                    </a:p>
                  </a:txBody>
                  <a:tcPr marL="32797" marR="32797" marT="16398" marB="16398" anchor="ctr"/>
                </a:tc>
                <a:tc>
                  <a:txBody>
                    <a:bodyPr/>
                    <a:lstStyle/>
                    <a:p>
                      <a:r>
                        <a:rPr lang="en-US" sz="2000"/>
                        <a:t>hit</a:t>
                      </a:r>
                    </a:p>
                  </a:txBody>
                  <a:tcPr marL="32797" marR="32797" marT="16398" marB="16398" anchor="ctr"/>
                </a:tc>
                <a:tc>
                  <a:txBody>
                    <a:bodyPr/>
                    <a:lstStyle/>
                    <a:p>
                      <a:r>
                        <a:rPr lang="en-US" sz="2000"/>
                        <a:t>miss</a:t>
                      </a:r>
                    </a:p>
                  </a:txBody>
                  <a:tcPr marL="32797" marR="32797" marT="16398" marB="16398" anchor="ctr"/>
                </a:tc>
                <a:tc>
                  <a:txBody>
                    <a:bodyPr/>
                    <a:lstStyle/>
                    <a:p>
                      <a:r>
                        <a:rPr lang="en-US" sz="2000" dirty="0"/>
                        <a:t>Possible, page table not checked, cache block loaded from memory</a:t>
                      </a:r>
                    </a:p>
                  </a:txBody>
                  <a:tcPr marL="32797" marR="32797" marT="16398" marB="16398" anchor="ctr"/>
                </a:tc>
                <a:extLst>
                  <a:ext uri="{0D108BD9-81ED-4DB2-BD59-A6C34878D82A}">
                    <a16:rowId xmlns:a16="http://schemas.microsoft.com/office/drawing/2014/main" val="10002"/>
                  </a:ext>
                </a:extLst>
              </a:tr>
              <a:tr h="524749">
                <a:tc>
                  <a:txBody>
                    <a:bodyPr/>
                    <a:lstStyle/>
                    <a:p>
                      <a:r>
                        <a:rPr lang="en-US" sz="2000"/>
                        <a:t>hit</a:t>
                      </a:r>
                    </a:p>
                  </a:txBody>
                  <a:tcPr marL="32797" marR="32797" marT="16398" marB="16398" anchor="ctr"/>
                </a:tc>
                <a:tc>
                  <a:txBody>
                    <a:bodyPr/>
                    <a:lstStyle/>
                    <a:p>
                      <a:r>
                        <a:rPr lang="en-US" sz="2000" dirty="0"/>
                        <a:t>miss</a:t>
                      </a:r>
                    </a:p>
                  </a:txBody>
                  <a:tcPr marL="32797" marR="32797" marT="16398" marB="16398" anchor="ctr"/>
                </a:tc>
                <a:tc>
                  <a:txBody>
                    <a:bodyPr/>
                    <a:lstStyle/>
                    <a:p>
                      <a:r>
                        <a:rPr lang="en-US" sz="2000"/>
                        <a:t>hit</a:t>
                      </a:r>
                    </a:p>
                  </a:txBody>
                  <a:tcPr marL="32797" marR="32797" marT="16398" marB="16398" anchor="ctr"/>
                </a:tc>
                <a:tc>
                  <a:txBody>
                    <a:bodyPr/>
                    <a:lstStyle/>
                    <a:p>
                      <a:r>
                        <a:rPr lang="en-US" sz="2000" dirty="0"/>
                        <a:t>Impossible, TLB references in-memory pages</a:t>
                      </a:r>
                    </a:p>
                  </a:txBody>
                  <a:tcPr marL="32797" marR="32797" marT="16398" marB="16398" anchor="ctr"/>
                </a:tc>
                <a:extLst>
                  <a:ext uri="{0D108BD9-81ED-4DB2-BD59-A6C34878D82A}">
                    <a16:rowId xmlns:a16="http://schemas.microsoft.com/office/drawing/2014/main" val="10003"/>
                  </a:ext>
                </a:extLst>
              </a:tr>
              <a:tr h="524749">
                <a:tc>
                  <a:txBody>
                    <a:bodyPr/>
                    <a:lstStyle/>
                    <a:p>
                      <a:r>
                        <a:rPr lang="en-US" sz="2000"/>
                        <a:t>hit</a:t>
                      </a:r>
                    </a:p>
                  </a:txBody>
                  <a:tcPr marL="32797" marR="32797" marT="16398" marB="16398" anchor="ctr"/>
                </a:tc>
                <a:tc>
                  <a:txBody>
                    <a:bodyPr/>
                    <a:lstStyle/>
                    <a:p>
                      <a:r>
                        <a:rPr lang="en-US" sz="2000"/>
                        <a:t>miss</a:t>
                      </a:r>
                    </a:p>
                  </a:txBody>
                  <a:tcPr marL="32797" marR="32797" marT="16398" marB="16398" anchor="ctr"/>
                </a:tc>
                <a:tc>
                  <a:txBody>
                    <a:bodyPr/>
                    <a:lstStyle/>
                    <a:p>
                      <a:r>
                        <a:rPr lang="en-US" sz="2000"/>
                        <a:t>miss</a:t>
                      </a:r>
                    </a:p>
                  </a:txBody>
                  <a:tcPr marL="32797" marR="32797" marT="16398" marB="16398" anchor="ctr"/>
                </a:tc>
                <a:tc>
                  <a:txBody>
                    <a:bodyPr/>
                    <a:lstStyle/>
                    <a:p>
                      <a:r>
                        <a:rPr lang="en-US" sz="2000" dirty="0"/>
                        <a:t>Impossible, TLB references in-memory pages</a:t>
                      </a:r>
                    </a:p>
                  </a:txBody>
                  <a:tcPr marL="32797" marR="32797" marT="16398" marB="16398" anchor="ctr"/>
                </a:tc>
                <a:extLst>
                  <a:ext uri="{0D108BD9-81ED-4DB2-BD59-A6C34878D82A}">
                    <a16:rowId xmlns:a16="http://schemas.microsoft.com/office/drawing/2014/main" val="10004"/>
                  </a:ext>
                </a:extLst>
              </a:tr>
              <a:tr h="524749">
                <a:tc>
                  <a:txBody>
                    <a:bodyPr/>
                    <a:lstStyle/>
                    <a:p>
                      <a:r>
                        <a:rPr lang="en-US" sz="2000"/>
                        <a:t>miss</a:t>
                      </a:r>
                    </a:p>
                  </a:txBody>
                  <a:tcPr marL="32797" marR="32797" marT="16398" marB="16398" anchor="ctr"/>
                </a:tc>
                <a:tc>
                  <a:txBody>
                    <a:bodyPr/>
                    <a:lstStyle/>
                    <a:p>
                      <a:r>
                        <a:rPr lang="en-US" sz="2000"/>
                        <a:t>hit</a:t>
                      </a:r>
                    </a:p>
                  </a:txBody>
                  <a:tcPr marL="32797" marR="32797" marT="16398" marB="16398" anchor="ctr"/>
                </a:tc>
                <a:tc>
                  <a:txBody>
                    <a:bodyPr/>
                    <a:lstStyle/>
                    <a:p>
                      <a:r>
                        <a:rPr lang="en-US" sz="2000"/>
                        <a:t>hit</a:t>
                      </a:r>
                    </a:p>
                  </a:txBody>
                  <a:tcPr marL="32797" marR="32797" marT="16398" marB="16398" anchor="ctr"/>
                </a:tc>
                <a:tc>
                  <a:txBody>
                    <a:bodyPr/>
                    <a:lstStyle/>
                    <a:p>
                      <a:r>
                        <a:rPr lang="en-US" sz="2000" dirty="0"/>
                        <a:t>Possible, TLB entry loaded from page table, data from cache</a:t>
                      </a:r>
                    </a:p>
                  </a:txBody>
                  <a:tcPr marL="32797" marR="32797" marT="16398" marB="16398" anchor="ctr"/>
                </a:tc>
                <a:extLst>
                  <a:ext uri="{0D108BD9-81ED-4DB2-BD59-A6C34878D82A}">
                    <a16:rowId xmlns:a16="http://schemas.microsoft.com/office/drawing/2014/main" val="10005"/>
                  </a:ext>
                </a:extLst>
              </a:tr>
              <a:tr h="623140">
                <a:tc>
                  <a:txBody>
                    <a:bodyPr/>
                    <a:lstStyle/>
                    <a:p>
                      <a:r>
                        <a:rPr lang="en-US" sz="2000"/>
                        <a:t>miss</a:t>
                      </a:r>
                    </a:p>
                  </a:txBody>
                  <a:tcPr marL="32797" marR="32797" marT="16398" marB="16398" anchor="ctr"/>
                </a:tc>
                <a:tc>
                  <a:txBody>
                    <a:bodyPr/>
                    <a:lstStyle/>
                    <a:p>
                      <a:r>
                        <a:rPr lang="en-US" sz="2000"/>
                        <a:t>hit</a:t>
                      </a:r>
                    </a:p>
                  </a:txBody>
                  <a:tcPr marL="32797" marR="32797" marT="16398" marB="16398" anchor="ctr"/>
                </a:tc>
                <a:tc>
                  <a:txBody>
                    <a:bodyPr/>
                    <a:lstStyle/>
                    <a:p>
                      <a:r>
                        <a:rPr lang="en-US" sz="2000"/>
                        <a:t>miss</a:t>
                      </a:r>
                    </a:p>
                  </a:txBody>
                  <a:tcPr marL="32797" marR="32797" marT="16398" marB="16398" anchor="ctr"/>
                </a:tc>
                <a:tc>
                  <a:txBody>
                    <a:bodyPr/>
                    <a:lstStyle/>
                    <a:p>
                      <a:r>
                        <a:rPr lang="en-US" sz="2000" dirty="0"/>
                        <a:t>Possible, TLB entry loaded from page table, cache block loaded from memory</a:t>
                      </a:r>
                    </a:p>
                  </a:txBody>
                  <a:tcPr marL="32797" marR="32797" marT="16398" marB="16398" anchor="ctr"/>
                </a:tc>
                <a:extLst>
                  <a:ext uri="{0D108BD9-81ED-4DB2-BD59-A6C34878D82A}">
                    <a16:rowId xmlns:a16="http://schemas.microsoft.com/office/drawing/2014/main" val="10006"/>
                  </a:ext>
                </a:extLst>
              </a:tr>
              <a:tr h="426359">
                <a:tc>
                  <a:txBody>
                    <a:bodyPr/>
                    <a:lstStyle/>
                    <a:p>
                      <a:r>
                        <a:rPr lang="en-US" sz="2000"/>
                        <a:t>miss</a:t>
                      </a:r>
                    </a:p>
                  </a:txBody>
                  <a:tcPr marL="32797" marR="32797" marT="16398" marB="16398" anchor="ctr"/>
                </a:tc>
                <a:tc>
                  <a:txBody>
                    <a:bodyPr/>
                    <a:lstStyle/>
                    <a:p>
                      <a:r>
                        <a:rPr lang="en-US" sz="2000"/>
                        <a:t>miss</a:t>
                      </a:r>
                    </a:p>
                  </a:txBody>
                  <a:tcPr marL="32797" marR="32797" marT="16398" marB="16398" anchor="ctr"/>
                </a:tc>
                <a:tc>
                  <a:txBody>
                    <a:bodyPr/>
                    <a:lstStyle/>
                    <a:p>
                      <a:r>
                        <a:rPr lang="en-US" sz="2000"/>
                        <a:t>hit</a:t>
                      </a:r>
                    </a:p>
                  </a:txBody>
                  <a:tcPr marL="32797" marR="32797" marT="16398" marB="16398" anchor="ctr"/>
                </a:tc>
                <a:tc>
                  <a:txBody>
                    <a:bodyPr/>
                    <a:lstStyle/>
                    <a:p>
                      <a:r>
                        <a:rPr lang="en-US" sz="2000" dirty="0"/>
                        <a:t>Impossible, cache is a subset of memory</a:t>
                      </a:r>
                    </a:p>
                  </a:txBody>
                  <a:tcPr marL="32797" marR="32797" marT="16398" marB="16398" anchor="ctr"/>
                </a:tc>
                <a:extLst>
                  <a:ext uri="{0D108BD9-81ED-4DB2-BD59-A6C34878D82A}">
                    <a16:rowId xmlns:a16="http://schemas.microsoft.com/office/drawing/2014/main" val="10007"/>
                  </a:ext>
                </a:extLst>
              </a:tr>
              <a:tr h="524749">
                <a:tc>
                  <a:txBody>
                    <a:bodyPr/>
                    <a:lstStyle/>
                    <a:p>
                      <a:r>
                        <a:rPr lang="en-US" sz="2000"/>
                        <a:t>miss</a:t>
                      </a:r>
                    </a:p>
                  </a:txBody>
                  <a:tcPr marL="32797" marR="32797" marT="16398" marB="16398" anchor="ctr"/>
                </a:tc>
                <a:tc>
                  <a:txBody>
                    <a:bodyPr/>
                    <a:lstStyle/>
                    <a:p>
                      <a:r>
                        <a:rPr lang="en-US" sz="2000"/>
                        <a:t>miss</a:t>
                      </a:r>
                    </a:p>
                  </a:txBody>
                  <a:tcPr marL="32797" marR="32797" marT="16398" marB="16398" anchor="ctr"/>
                </a:tc>
                <a:tc>
                  <a:txBody>
                    <a:bodyPr/>
                    <a:lstStyle/>
                    <a:p>
                      <a:r>
                        <a:rPr lang="en-US" sz="2000"/>
                        <a:t>miss</a:t>
                      </a:r>
                    </a:p>
                  </a:txBody>
                  <a:tcPr marL="32797" marR="32797" marT="16398" marB="16398" anchor="ctr"/>
                </a:tc>
                <a:tc>
                  <a:txBody>
                    <a:bodyPr/>
                    <a:lstStyle/>
                    <a:p>
                      <a:r>
                        <a:rPr lang="en-US" sz="2000" dirty="0"/>
                        <a:t>Possible, page fault brings in page, TLB entry loaded, cache block loaded from memory</a:t>
                      </a:r>
                    </a:p>
                  </a:txBody>
                  <a:tcPr marL="32797" marR="32797" marT="16398" marB="16398" anchor="ct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67</a:t>
            </a:fld>
            <a:endParaRPr lang="en-US" b="0" dirty="0">
              <a:solidFill>
                <a:prstClr val="black">
                  <a:tint val="75000"/>
                </a:prstClr>
              </a:solidFill>
              <a:latin typeface="Calibri"/>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Virtual Memory Intro</a:t>
            </a:r>
          </a:p>
          <a:p>
            <a:r>
              <a:rPr lang="en-US" dirty="0"/>
              <a:t>Page Tables</a:t>
            </a:r>
          </a:p>
          <a:p>
            <a:r>
              <a:rPr lang="en-US" dirty="0"/>
              <a:t>Translation </a:t>
            </a:r>
            <a:r>
              <a:rPr lang="en-US" dirty="0" err="1"/>
              <a:t>Lookaside</a:t>
            </a:r>
            <a:r>
              <a:rPr lang="en-US" dirty="0"/>
              <a:t> Buffer</a:t>
            </a:r>
          </a:p>
          <a:p>
            <a:r>
              <a:rPr lang="en-US" dirty="0">
                <a:solidFill>
                  <a:srgbClr val="FF0000"/>
                </a:solidFill>
              </a:rPr>
              <a:t>Demand Paging</a:t>
            </a:r>
          </a:p>
          <a:p>
            <a:r>
              <a:rPr lang="en-US" dirty="0"/>
              <a:t>System Calls</a:t>
            </a:r>
          </a:p>
          <a:p>
            <a:r>
              <a:rPr lang="en-US" dirty="0"/>
              <a:t>Summary</a:t>
            </a:r>
          </a:p>
        </p:txBody>
      </p:sp>
      <p:sp>
        <p:nvSpPr>
          <p:cNvPr id="8" name="Slide Number Placeholder 7"/>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68</a:t>
            </a:fld>
            <a:endParaRPr lang="en-US" b="0" dirty="0">
              <a:solidFill>
                <a:prstClr val="black">
                  <a:tint val="75000"/>
                </a:prstClr>
              </a:solidFill>
              <a:latin typeface="Calibri"/>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Paging</a:t>
            </a:r>
          </a:p>
        </p:txBody>
      </p:sp>
      <p:sp>
        <p:nvSpPr>
          <p:cNvPr id="3" name="Content Placeholder 2"/>
          <p:cNvSpPr>
            <a:spLocks noGrp="1"/>
          </p:cNvSpPr>
          <p:nvPr>
            <p:ph idx="1"/>
          </p:nvPr>
        </p:nvSpPr>
        <p:spPr/>
        <p:txBody>
          <a:bodyPr>
            <a:normAutofit/>
          </a:bodyPr>
          <a:lstStyle/>
          <a:p>
            <a:r>
              <a:rPr lang="en-US" dirty="0"/>
              <a:t>What if required pages no longer fit into Physical Memory?</a:t>
            </a:r>
          </a:p>
          <a:p>
            <a:pPr lvl="1"/>
            <a:r>
              <a:rPr lang="en-US" dirty="0"/>
              <a:t>Think running out of RAM on a machine</a:t>
            </a:r>
          </a:p>
          <a:p>
            <a:r>
              <a:rPr lang="en-US" dirty="0"/>
              <a:t>Physical memory becomes a cache for disk.</a:t>
            </a:r>
          </a:p>
          <a:p>
            <a:pPr lvl="1"/>
            <a:r>
              <a:rPr lang="en-US" dirty="0"/>
              <a:t>Page not found in memory =&gt; </a:t>
            </a:r>
            <a:r>
              <a:rPr lang="en-US" b="1" i="1" dirty="0"/>
              <a:t>Page Fault</a:t>
            </a:r>
            <a:r>
              <a:rPr lang="en-US" dirty="0"/>
              <a:t>, must retrieve it from disk.</a:t>
            </a:r>
          </a:p>
          <a:p>
            <a:pPr lvl="1"/>
            <a:r>
              <a:rPr lang="en-US" dirty="0"/>
              <a:t>Memory full =&gt; Invoke replacement policy to swap pages back to disk.</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69</a:t>
            </a:fld>
            <a:endParaRPr lang="en-US" b="0" dirty="0">
              <a:solidFill>
                <a:prstClr val="black">
                  <a:tint val="75000"/>
                </a:prstClr>
              </a:solidFill>
              <a:latin typeface="Calibri"/>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normAutofit fontScale="90000"/>
          </a:bodyPr>
          <a:lstStyle/>
          <a:p>
            <a:r>
              <a:rPr lang="en-US"/>
              <a:t>Important Aspects of Memory Multiplexing</a:t>
            </a:r>
          </a:p>
        </p:txBody>
      </p:sp>
      <p:sp>
        <p:nvSpPr>
          <p:cNvPr id="644099" name="Rectangle 3"/>
          <p:cNvSpPr>
            <a:spLocks noGrp="1" noChangeArrowheads="1"/>
          </p:cNvSpPr>
          <p:nvPr>
            <p:ph type="body" idx="1"/>
          </p:nvPr>
        </p:nvSpPr>
        <p:spPr>
          <a:xfrm>
            <a:off x="609600" y="1504336"/>
            <a:ext cx="11049000" cy="5048865"/>
          </a:xfrm>
        </p:spPr>
        <p:txBody>
          <a:bodyPr>
            <a:normAutofit fontScale="85000" lnSpcReduction="20000"/>
          </a:bodyPr>
          <a:lstStyle/>
          <a:p>
            <a:pPr>
              <a:lnSpc>
                <a:spcPct val="80000"/>
              </a:lnSpc>
              <a:spcBef>
                <a:spcPct val="15000"/>
              </a:spcBef>
            </a:pPr>
            <a:r>
              <a:rPr lang="en-US" dirty="0">
                <a:solidFill>
                  <a:schemeClr val="hlink"/>
                </a:solidFill>
              </a:rPr>
              <a:t>Controlled overlap:</a:t>
            </a:r>
          </a:p>
          <a:p>
            <a:pPr lvl="1">
              <a:lnSpc>
                <a:spcPct val="80000"/>
              </a:lnSpc>
              <a:spcBef>
                <a:spcPct val="15000"/>
              </a:spcBef>
            </a:pPr>
            <a:r>
              <a:rPr lang="en-US" dirty="0"/>
              <a:t>Separate state of threads should not collide in physical memory.  Obviously, unexpected overlap causes chaos!</a:t>
            </a:r>
          </a:p>
          <a:p>
            <a:pPr lvl="1">
              <a:lnSpc>
                <a:spcPct val="80000"/>
              </a:lnSpc>
              <a:spcBef>
                <a:spcPct val="15000"/>
              </a:spcBef>
            </a:pPr>
            <a:r>
              <a:rPr lang="en-US" dirty="0"/>
              <a:t>Conversely, would like the ability to overlap when desired (for communication)</a:t>
            </a:r>
          </a:p>
          <a:p>
            <a:pPr>
              <a:lnSpc>
                <a:spcPct val="80000"/>
              </a:lnSpc>
              <a:spcBef>
                <a:spcPct val="15000"/>
              </a:spcBef>
            </a:pPr>
            <a:r>
              <a:rPr lang="en-US" dirty="0">
                <a:solidFill>
                  <a:schemeClr val="hlink"/>
                </a:solidFill>
              </a:rPr>
              <a:t>Translation: </a:t>
            </a:r>
          </a:p>
          <a:p>
            <a:pPr lvl="1">
              <a:lnSpc>
                <a:spcPct val="80000"/>
              </a:lnSpc>
              <a:spcBef>
                <a:spcPct val="15000"/>
              </a:spcBef>
            </a:pPr>
            <a:r>
              <a:rPr lang="en-US" dirty="0"/>
              <a:t>Ability to translate accesses from one address space (virtual) to a different one (physical)</a:t>
            </a:r>
          </a:p>
          <a:p>
            <a:pPr lvl="1">
              <a:lnSpc>
                <a:spcPct val="80000"/>
              </a:lnSpc>
              <a:spcBef>
                <a:spcPct val="15000"/>
              </a:spcBef>
            </a:pPr>
            <a:r>
              <a:rPr lang="en-US" dirty="0"/>
              <a:t>When translation exists, processor uses virtual addresses, physical memory uses physical addresses</a:t>
            </a:r>
          </a:p>
          <a:p>
            <a:pPr lvl="1">
              <a:lnSpc>
                <a:spcPct val="80000"/>
              </a:lnSpc>
              <a:spcBef>
                <a:spcPct val="15000"/>
              </a:spcBef>
            </a:pPr>
            <a:r>
              <a:rPr lang="en-US" dirty="0"/>
              <a:t>Side effects:</a:t>
            </a:r>
          </a:p>
          <a:p>
            <a:pPr lvl="2">
              <a:lnSpc>
                <a:spcPct val="80000"/>
              </a:lnSpc>
              <a:spcBef>
                <a:spcPct val="15000"/>
              </a:spcBef>
            </a:pPr>
            <a:r>
              <a:rPr lang="en-US" dirty="0"/>
              <a:t>Can be used to avoid overlap</a:t>
            </a:r>
          </a:p>
          <a:p>
            <a:pPr lvl="2">
              <a:lnSpc>
                <a:spcPct val="80000"/>
              </a:lnSpc>
              <a:spcBef>
                <a:spcPct val="15000"/>
              </a:spcBef>
            </a:pPr>
            <a:r>
              <a:rPr lang="en-US" dirty="0"/>
              <a:t>Can be used to give uniform view of memory to programs</a:t>
            </a:r>
          </a:p>
          <a:p>
            <a:pPr>
              <a:lnSpc>
                <a:spcPct val="80000"/>
              </a:lnSpc>
              <a:spcBef>
                <a:spcPct val="15000"/>
              </a:spcBef>
            </a:pPr>
            <a:r>
              <a:rPr lang="en-US" dirty="0">
                <a:solidFill>
                  <a:schemeClr val="hlink"/>
                </a:solidFill>
              </a:rPr>
              <a:t>Protection:</a:t>
            </a:r>
          </a:p>
          <a:p>
            <a:pPr lvl="1">
              <a:lnSpc>
                <a:spcPct val="80000"/>
              </a:lnSpc>
              <a:spcBef>
                <a:spcPct val="15000"/>
              </a:spcBef>
            </a:pPr>
            <a:r>
              <a:rPr lang="en-US" dirty="0"/>
              <a:t>Prevent access to private memory of other processes</a:t>
            </a:r>
          </a:p>
          <a:p>
            <a:pPr lvl="2">
              <a:lnSpc>
                <a:spcPct val="80000"/>
              </a:lnSpc>
              <a:spcBef>
                <a:spcPct val="15000"/>
              </a:spcBef>
            </a:pPr>
            <a:r>
              <a:rPr lang="en-US" dirty="0"/>
              <a:t>Different pages of memory can be given special behavior (Read Only, Invisible to user programs, etc).</a:t>
            </a:r>
          </a:p>
          <a:p>
            <a:pPr lvl="2">
              <a:lnSpc>
                <a:spcPct val="80000"/>
              </a:lnSpc>
              <a:spcBef>
                <a:spcPct val="15000"/>
              </a:spcBef>
            </a:pPr>
            <a:r>
              <a:rPr lang="en-US" dirty="0"/>
              <a:t>Kernel data protected from User programs</a:t>
            </a:r>
          </a:p>
          <a:p>
            <a:pPr lvl="2">
              <a:lnSpc>
                <a:spcPct val="80000"/>
              </a:lnSpc>
              <a:spcBef>
                <a:spcPct val="15000"/>
              </a:spcBef>
            </a:pPr>
            <a:r>
              <a:rPr lang="en-US" dirty="0"/>
              <a:t>Programs protected from themselves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4355" name="Rectangle 3"/>
          <p:cNvSpPr>
            <a:spLocks noChangeArrowheads="1"/>
          </p:cNvSpPr>
          <p:nvPr/>
        </p:nvSpPr>
        <p:spPr bwMode="auto">
          <a:xfrm>
            <a:off x="4775200" y="1068208"/>
            <a:ext cx="1193800" cy="431800"/>
          </a:xfrm>
          <a:prstGeom prst="rect">
            <a:avLst/>
          </a:prstGeom>
          <a:noFill/>
          <a:ln w="381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56" name="Rectangle 4"/>
          <p:cNvSpPr>
            <a:spLocks noChangeArrowheads="1"/>
          </p:cNvSpPr>
          <p:nvPr/>
        </p:nvSpPr>
        <p:spPr bwMode="auto">
          <a:xfrm>
            <a:off x="4845051" y="1031696"/>
            <a:ext cx="1008289"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dirty="0" err="1">
                <a:solidFill>
                  <a:prstClr val="black"/>
                </a:solidFill>
                <a:latin typeface="Arial" pitchFamily="-65" charset="0"/>
                <a:ea typeface="+mn-ea"/>
                <a:cs typeface="+mn-cs"/>
              </a:rPr>
              <a:t>Regs</a:t>
            </a:r>
            <a:endParaRPr lang="en-US" sz="2800" dirty="0">
              <a:solidFill>
                <a:prstClr val="black"/>
              </a:solidFill>
              <a:latin typeface="Arial" pitchFamily="-65" charset="0"/>
              <a:ea typeface="+mn-ea"/>
              <a:cs typeface="+mn-cs"/>
            </a:endParaRPr>
          </a:p>
        </p:txBody>
      </p:sp>
      <p:sp>
        <p:nvSpPr>
          <p:cNvPr id="3044357" name="Rectangle 5"/>
          <p:cNvSpPr>
            <a:spLocks noChangeArrowheads="1"/>
          </p:cNvSpPr>
          <p:nvPr/>
        </p:nvSpPr>
        <p:spPr bwMode="auto">
          <a:xfrm>
            <a:off x="4597401" y="3093858"/>
            <a:ext cx="1728037"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a:solidFill>
                  <a:prstClr val="black"/>
                </a:solidFill>
                <a:latin typeface="Arial" pitchFamily="-65" charset="0"/>
                <a:ea typeface="+mn-ea"/>
                <a:cs typeface="+mn-cs"/>
              </a:rPr>
              <a:t>L2 Cache</a:t>
            </a:r>
          </a:p>
        </p:txBody>
      </p:sp>
      <p:sp>
        <p:nvSpPr>
          <p:cNvPr id="3044358" name="Rectangle 6"/>
          <p:cNvSpPr>
            <a:spLocks noChangeArrowheads="1"/>
          </p:cNvSpPr>
          <p:nvPr/>
        </p:nvSpPr>
        <p:spPr bwMode="auto">
          <a:xfrm>
            <a:off x="4692651" y="4141608"/>
            <a:ext cx="1506823"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a:solidFill>
                  <a:prstClr val="black"/>
                </a:solidFill>
                <a:latin typeface="Arial" pitchFamily="-65" charset="0"/>
                <a:ea typeface="+mn-ea"/>
                <a:cs typeface="+mn-cs"/>
              </a:rPr>
              <a:t>Memory</a:t>
            </a:r>
          </a:p>
        </p:txBody>
      </p:sp>
      <p:sp>
        <p:nvSpPr>
          <p:cNvPr id="3044359" name="Rectangle 7"/>
          <p:cNvSpPr>
            <a:spLocks noChangeArrowheads="1"/>
          </p:cNvSpPr>
          <p:nvPr/>
        </p:nvSpPr>
        <p:spPr bwMode="auto">
          <a:xfrm>
            <a:off x="4959350" y="5246508"/>
            <a:ext cx="888064"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dirty="0">
                <a:solidFill>
                  <a:prstClr val="black"/>
                </a:solidFill>
                <a:latin typeface="Arial" pitchFamily="-65" charset="0"/>
                <a:ea typeface="+mn-ea"/>
                <a:cs typeface="+mn-cs"/>
              </a:rPr>
              <a:t>Disk</a:t>
            </a:r>
          </a:p>
        </p:txBody>
      </p:sp>
      <p:sp>
        <p:nvSpPr>
          <p:cNvPr id="3044360" name="Rectangle 8"/>
          <p:cNvSpPr>
            <a:spLocks noChangeArrowheads="1"/>
          </p:cNvSpPr>
          <p:nvPr/>
        </p:nvSpPr>
        <p:spPr bwMode="auto">
          <a:xfrm>
            <a:off x="5035551" y="6213296"/>
            <a:ext cx="957263" cy="414338"/>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dirty="0">
                <a:solidFill>
                  <a:prstClr val="black"/>
                </a:solidFill>
                <a:latin typeface="Arial" pitchFamily="-65" charset="0"/>
                <a:ea typeface="+mn-ea"/>
                <a:cs typeface="+mn-cs"/>
              </a:rPr>
              <a:t>Tape</a:t>
            </a:r>
          </a:p>
        </p:txBody>
      </p:sp>
      <p:sp>
        <p:nvSpPr>
          <p:cNvPr id="3044361" name="Rectangle 9"/>
          <p:cNvSpPr>
            <a:spLocks noChangeArrowheads="1"/>
          </p:cNvSpPr>
          <p:nvPr/>
        </p:nvSpPr>
        <p:spPr bwMode="auto">
          <a:xfrm>
            <a:off x="4432300" y="3030358"/>
            <a:ext cx="1955800" cy="508000"/>
          </a:xfrm>
          <a:prstGeom prst="rect">
            <a:avLst/>
          </a:prstGeom>
          <a:noFill/>
          <a:ln w="381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62" name="Rectangle 10"/>
          <p:cNvSpPr>
            <a:spLocks noChangeArrowheads="1"/>
          </p:cNvSpPr>
          <p:nvPr/>
        </p:nvSpPr>
        <p:spPr bwMode="auto">
          <a:xfrm>
            <a:off x="4127500" y="4097158"/>
            <a:ext cx="2870200" cy="508000"/>
          </a:xfrm>
          <a:prstGeom prst="rect">
            <a:avLst/>
          </a:prstGeom>
          <a:noFill/>
          <a:ln w="381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63" name="Rectangle 11"/>
          <p:cNvSpPr>
            <a:spLocks noChangeArrowheads="1"/>
          </p:cNvSpPr>
          <p:nvPr/>
        </p:nvSpPr>
        <p:spPr bwMode="auto">
          <a:xfrm>
            <a:off x="3594100" y="5163958"/>
            <a:ext cx="3937000" cy="508000"/>
          </a:xfrm>
          <a:prstGeom prst="rect">
            <a:avLst/>
          </a:prstGeom>
          <a:noFill/>
          <a:ln w="381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64" name="Rectangle 12"/>
          <p:cNvSpPr>
            <a:spLocks noChangeArrowheads="1"/>
          </p:cNvSpPr>
          <p:nvPr/>
        </p:nvSpPr>
        <p:spPr bwMode="auto">
          <a:xfrm>
            <a:off x="3289300" y="6230758"/>
            <a:ext cx="4699000" cy="508000"/>
          </a:xfrm>
          <a:prstGeom prst="rect">
            <a:avLst/>
          </a:prstGeom>
          <a:noFill/>
          <a:ln w="381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65" name="Line 13"/>
          <p:cNvSpPr>
            <a:spLocks noChangeShapeType="1"/>
          </p:cNvSpPr>
          <p:nvPr/>
        </p:nvSpPr>
        <p:spPr bwMode="auto">
          <a:xfrm>
            <a:off x="5372100" y="1488896"/>
            <a:ext cx="0" cy="52070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66" name="Line 14"/>
          <p:cNvSpPr>
            <a:spLocks noChangeShapeType="1"/>
          </p:cNvSpPr>
          <p:nvPr/>
        </p:nvSpPr>
        <p:spPr bwMode="auto">
          <a:xfrm>
            <a:off x="5410200" y="3557408"/>
            <a:ext cx="0" cy="52070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67" name="Line 15"/>
          <p:cNvSpPr>
            <a:spLocks noChangeShapeType="1"/>
          </p:cNvSpPr>
          <p:nvPr/>
        </p:nvSpPr>
        <p:spPr bwMode="auto">
          <a:xfrm>
            <a:off x="5410200" y="4630558"/>
            <a:ext cx="0" cy="508000"/>
          </a:xfrm>
          <a:prstGeom prst="line">
            <a:avLst/>
          </a:prstGeom>
          <a:noFill/>
          <a:ln w="38100">
            <a:solidFill>
              <a:schemeClr val="hlink"/>
            </a:solidFill>
            <a:round/>
            <a:headEnd type="triangl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68" name="Line 16"/>
          <p:cNvSpPr>
            <a:spLocks noChangeShapeType="1"/>
          </p:cNvSpPr>
          <p:nvPr/>
        </p:nvSpPr>
        <p:spPr bwMode="auto">
          <a:xfrm>
            <a:off x="5410200" y="5691008"/>
            <a:ext cx="0" cy="52070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69" name="Rectangle 17"/>
          <p:cNvSpPr>
            <a:spLocks noChangeArrowheads="1"/>
          </p:cNvSpPr>
          <p:nvPr/>
        </p:nvSpPr>
        <p:spPr bwMode="auto">
          <a:xfrm>
            <a:off x="5454650" y="1488896"/>
            <a:ext cx="2578100" cy="414338"/>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b="0" dirty="0">
                <a:solidFill>
                  <a:prstClr val="black"/>
                </a:solidFill>
                <a:latin typeface="Arial" pitchFamily="-65" charset="0"/>
                <a:ea typeface="+mn-ea"/>
                <a:cs typeface="+mn-cs"/>
              </a:rPr>
              <a:t>Instr. Operands</a:t>
            </a:r>
          </a:p>
        </p:txBody>
      </p:sp>
      <p:sp>
        <p:nvSpPr>
          <p:cNvPr id="3044370" name="Rectangle 18"/>
          <p:cNvSpPr>
            <a:spLocks noChangeArrowheads="1"/>
          </p:cNvSpPr>
          <p:nvPr/>
        </p:nvSpPr>
        <p:spPr bwMode="auto">
          <a:xfrm>
            <a:off x="5492750" y="3546296"/>
            <a:ext cx="1174750" cy="414338"/>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b="0" dirty="0">
                <a:solidFill>
                  <a:prstClr val="black"/>
                </a:solidFill>
                <a:latin typeface="Arial" pitchFamily="-65" charset="0"/>
                <a:ea typeface="+mn-ea"/>
                <a:cs typeface="+mn-cs"/>
              </a:rPr>
              <a:t>Blocks</a:t>
            </a:r>
          </a:p>
        </p:txBody>
      </p:sp>
      <p:sp>
        <p:nvSpPr>
          <p:cNvPr id="3044371" name="Rectangle 19"/>
          <p:cNvSpPr>
            <a:spLocks noChangeArrowheads="1"/>
          </p:cNvSpPr>
          <p:nvPr/>
        </p:nvSpPr>
        <p:spPr bwMode="auto">
          <a:xfrm>
            <a:off x="5492750" y="4613096"/>
            <a:ext cx="1147750"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b="0">
                <a:solidFill>
                  <a:prstClr val="black"/>
                </a:solidFill>
                <a:latin typeface="Arial" pitchFamily="-65" charset="0"/>
                <a:ea typeface="+mn-ea"/>
                <a:cs typeface="+mn-cs"/>
              </a:rPr>
              <a:t>Pages</a:t>
            </a:r>
          </a:p>
        </p:txBody>
      </p:sp>
      <p:sp>
        <p:nvSpPr>
          <p:cNvPr id="3044372" name="Rectangle 20"/>
          <p:cNvSpPr>
            <a:spLocks noChangeArrowheads="1"/>
          </p:cNvSpPr>
          <p:nvPr/>
        </p:nvSpPr>
        <p:spPr bwMode="auto">
          <a:xfrm>
            <a:off x="5492750" y="5679896"/>
            <a:ext cx="888064"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b="0">
                <a:solidFill>
                  <a:prstClr val="black"/>
                </a:solidFill>
                <a:latin typeface="Arial" pitchFamily="-65" charset="0"/>
                <a:ea typeface="+mn-ea"/>
                <a:cs typeface="+mn-cs"/>
              </a:rPr>
              <a:t>Files</a:t>
            </a:r>
          </a:p>
        </p:txBody>
      </p:sp>
      <p:sp>
        <p:nvSpPr>
          <p:cNvPr id="3044373" name="Rectangle 21"/>
          <p:cNvSpPr>
            <a:spLocks noChangeArrowheads="1"/>
          </p:cNvSpPr>
          <p:nvPr/>
        </p:nvSpPr>
        <p:spPr bwMode="auto">
          <a:xfrm>
            <a:off x="8369301" y="1150758"/>
            <a:ext cx="2069477"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b="0">
                <a:solidFill>
                  <a:prstClr val="black"/>
                </a:solidFill>
                <a:latin typeface="Arial" pitchFamily="-65" charset="0"/>
                <a:ea typeface="+mn-ea"/>
                <a:cs typeface="+mn-cs"/>
              </a:rPr>
              <a:t>Upper Level</a:t>
            </a:r>
          </a:p>
        </p:txBody>
      </p:sp>
      <p:sp>
        <p:nvSpPr>
          <p:cNvPr id="3044374" name="Rectangle 22"/>
          <p:cNvSpPr>
            <a:spLocks noChangeArrowheads="1"/>
          </p:cNvSpPr>
          <p:nvPr/>
        </p:nvSpPr>
        <p:spPr bwMode="auto">
          <a:xfrm>
            <a:off x="8216901" y="6332358"/>
            <a:ext cx="2069477"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b="0">
                <a:solidFill>
                  <a:prstClr val="black"/>
                </a:solidFill>
                <a:latin typeface="Arial" pitchFamily="-65" charset="0"/>
                <a:ea typeface="+mn-ea"/>
                <a:cs typeface="+mn-cs"/>
              </a:rPr>
              <a:t>Lower Level</a:t>
            </a:r>
          </a:p>
        </p:txBody>
      </p:sp>
      <p:sp>
        <p:nvSpPr>
          <p:cNvPr id="3044375" name="Line 23"/>
          <p:cNvSpPr>
            <a:spLocks noChangeShapeType="1"/>
          </p:cNvSpPr>
          <p:nvPr/>
        </p:nvSpPr>
        <p:spPr bwMode="auto">
          <a:xfrm flipV="1">
            <a:off x="8743950" y="1734958"/>
            <a:ext cx="0" cy="443230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76" name="Rectangle 24"/>
          <p:cNvSpPr>
            <a:spLocks noChangeArrowheads="1"/>
          </p:cNvSpPr>
          <p:nvPr/>
        </p:nvSpPr>
        <p:spPr bwMode="auto">
          <a:xfrm>
            <a:off x="8921750" y="1703208"/>
            <a:ext cx="1147750"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b="0">
                <a:solidFill>
                  <a:prstClr val="black"/>
                </a:solidFill>
                <a:latin typeface="Arial" pitchFamily="-65" charset="0"/>
                <a:ea typeface="+mn-ea"/>
                <a:cs typeface="+mn-cs"/>
              </a:rPr>
              <a:t>Faster</a:t>
            </a:r>
          </a:p>
        </p:txBody>
      </p:sp>
      <p:sp>
        <p:nvSpPr>
          <p:cNvPr id="3044377" name="Line 25"/>
          <p:cNvSpPr>
            <a:spLocks noChangeShapeType="1"/>
          </p:cNvSpPr>
          <p:nvPr/>
        </p:nvSpPr>
        <p:spPr bwMode="auto">
          <a:xfrm>
            <a:off x="9353550" y="2128658"/>
            <a:ext cx="0" cy="372110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78" name="Rectangle 26"/>
          <p:cNvSpPr>
            <a:spLocks noChangeArrowheads="1"/>
          </p:cNvSpPr>
          <p:nvPr/>
        </p:nvSpPr>
        <p:spPr bwMode="auto">
          <a:xfrm>
            <a:off x="8978900" y="5951358"/>
            <a:ext cx="1170192"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b="0">
                <a:solidFill>
                  <a:prstClr val="black"/>
                </a:solidFill>
                <a:latin typeface="Arial" pitchFamily="-65" charset="0"/>
                <a:ea typeface="+mn-ea"/>
                <a:cs typeface="+mn-cs"/>
              </a:rPr>
              <a:t>Larger</a:t>
            </a:r>
          </a:p>
        </p:txBody>
      </p:sp>
      <p:sp>
        <p:nvSpPr>
          <p:cNvPr id="3044379" name="Rectangle 27"/>
          <p:cNvSpPr>
            <a:spLocks noChangeArrowheads="1"/>
          </p:cNvSpPr>
          <p:nvPr/>
        </p:nvSpPr>
        <p:spPr bwMode="auto">
          <a:xfrm>
            <a:off x="4730750" y="2046108"/>
            <a:ext cx="1208664" cy="417550"/>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a:solidFill>
                  <a:prstClr val="black"/>
                </a:solidFill>
                <a:latin typeface="Arial" pitchFamily="-65" charset="0"/>
                <a:ea typeface="+mn-ea"/>
                <a:cs typeface="+mn-cs"/>
              </a:rPr>
              <a:t>Cache</a:t>
            </a:r>
          </a:p>
        </p:txBody>
      </p:sp>
      <p:sp>
        <p:nvSpPr>
          <p:cNvPr id="3044380" name="Rectangle 28"/>
          <p:cNvSpPr>
            <a:spLocks noChangeArrowheads="1"/>
          </p:cNvSpPr>
          <p:nvPr/>
        </p:nvSpPr>
        <p:spPr bwMode="auto">
          <a:xfrm>
            <a:off x="4679950" y="2001658"/>
            <a:ext cx="1517650" cy="508000"/>
          </a:xfrm>
          <a:prstGeom prst="rect">
            <a:avLst/>
          </a:prstGeom>
          <a:noFill/>
          <a:ln w="381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81" name="Line 29"/>
          <p:cNvSpPr>
            <a:spLocks noChangeShapeType="1"/>
          </p:cNvSpPr>
          <p:nvPr/>
        </p:nvSpPr>
        <p:spPr bwMode="auto">
          <a:xfrm>
            <a:off x="5410200" y="2528708"/>
            <a:ext cx="0" cy="52070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44382" name="Rectangle 30"/>
          <p:cNvSpPr>
            <a:spLocks noChangeArrowheads="1"/>
          </p:cNvSpPr>
          <p:nvPr/>
        </p:nvSpPr>
        <p:spPr bwMode="auto">
          <a:xfrm>
            <a:off x="5473700" y="2541408"/>
            <a:ext cx="1174750" cy="414338"/>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b="0">
                <a:solidFill>
                  <a:prstClr val="black"/>
                </a:solidFill>
                <a:latin typeface="Arial" pitchFamily="-65" charset="0"/>
                <a:ea typeface="+mn-ea"/>
                <a:cs typeface="+mn-cs"/>
              </a:rPr>
              <a:t>Blocks</a:t>
            </a:r>
          </a:p>
        </p:txBody>
      </p:sp>
      <p:grpSp>
        <p:nvGrpSpPr>
          <p:cNvPr id="2" name="Group 34"/>
          <p:cNvGrpSpPr>
            <a:grpSpLocks/>
          </p:cNvGrpSpPr>
          <p:nvPr/>
        </p:nvGrpSpPr>
        <p:grpSpPr bwMode="auto">
          <a:xfrm>
            <a:off x="1841500" y="4198757"/>
            <a:ext cx="1868488" cy="1295400"/>
            <a:chOff x="200" y="2460"/>
            <a:chExt cx="1177" cy="816"/>
          </a:xfrm>
        </p:grpSpPr>
        <p:sp>
          <p:nvSpPr>
            <p:cNvPr id="3044387" name="Rectangle 35"/>
            <p:cNvSpPr>
              <a:spLocks noChangeArrowheads="1"/>
            </p:cNvSpPr>
            <p:nvPr/>
          </p:nvSpPr>
          <p:spPr bwMode="auto">
            <a:xfrm>
              <a:off x="928" y="2460"/>
              <a:ext cx="449" cy="816"/>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9600" b="0">
                  <a:solidFill>
                    <a:prstClr val="black"/>
                  </a:solidFill>
                  <a:latin typeface="Times New Roman" pitchFamily="-65" charset="0"/>
                  <a:ea typeface="+mn-ea"/>
                  <a:cs typeface="+mn-cs"/>
                </a:rPr>
                <a:t>{</a:t>
              </a:r>
              <a:endParaRPr lang="en-US" sz="2800" b="0">
                <a:solidFill>
                  <a:prstClr val="black"/>
                </a:solidFill>
                <a:latin typeface="Arial" pitchFamily="-65" charset="0"/>
                <a:ea typeface="+mn-ea"/>
                <a:cs typeface="+mn-cs"/>
              </a:endParaRPr>
            </a:p>
          </p:txBody>
        </p:sp>
        <p:sp>
          <p:nvSpPr>
            <p:cNvPr id="3044388" name="Rectangle 36"/>
            <p:cNvSpPr>
              <a:spLocks noChangeArrowheads="1"/>
            </p:cNvSpPr>
            <p:nvPr/>
          </p:nvSpPr>
          <p:spPr bwMode="auto">
            <a:xfrm>
              <a:off x="200" y="2608"/>
              <a:ext cx="898" cy="501"/>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457200" eaLnBrk="1" fontAlgn="auto" hangingPunct="1">
                <a:lnSpc>
                  <a:spcPct val="85000"/>
                </a:lnSpc>
                <a:spcBef>
                  <a:spcPts val="0"/>
                </a:spcBef>
                <a:spcAft>
                  <a:spcPts val="0"/>
                </a:spcAft>
              </a:pPr>
              <a:r>
                <a:rPr lang="en-US" sz="2800" b="0" dirty="0">
                  <a:solidFill>
                    <a:prstClr val="black"/>
                  </a:solidFill>
                  <a:latin typeface="Arial" pitchFamily="-65" charset="0"/>
                  <a:ea typeface="+mn-ea"/>
                  <a:cs typeface="+mn-cs"/>
                </a:rPr>
                <a:t>Virtual</a:t>
              </a:r>
            </a:p>
            <a:p>
              <a:pPr defTabSz="457200" eaLnBrk="1" fontAlgn="auto" hangingPunct="1">
                <a:lnSpc>
                  <a:spcPct val="85000"/>
                </a:lnSpc>
                <a:spcBef>
                  <a:spcPts val="0"/>
                </a:spcBef>
                <a:spcAft>
                  <a:spcPts val="0"/>
                </a:spcAft>
              </a:pPr>
              <a:r>
                <a:rPr lang="en-US" sz="2800" b="0" dirty="0">
                  <a:solidFill>
                    <a:prstClr val="black"/>
                  </a:solidFill>
                  <a:latin typeface="Arial" pitchFamily="-65" charset="0"/>
                  <a:ea typeface="+mn-ea"/>
                  <a:cs typeface="+mn-cs"/>
                </a:rPr>
                <a:t>Memory</a:t>
              </a:r>
            </a:p>
          </p:txBody>
        </p:sp>
      </p:grpSp>
      <p:sp>
        <p:nvSpPr>
          <p:cNvPr id="37" name="Title 36"/>
          <p:cNvSpPr>
            <a:spLocks noGrp="1"/>
          </p:cNvSpPr>
          <p:nvPr>
            <p:ph type="title"/>
          </p:nvPr>
        </p:nvSpPr>
        <p:spPr>
          <a:xfrm>
            <a:off x="1755052" y="0"/>
            <a:ext cx="8686800" cy="1143000"/>
          </a:xfrm>
        </p:spPr>
        <p:txBody>
          <a:bodyPr>
            <a:normAutofit fontScale="90000"/>
          </a:bodyPr>
          <a:lstStyle/>
          <a:p>
            <a:r>
              <a:rPr lang="en-US" sz="4000" dirty="0"/>
              <a:t>Just Another Level in the Memory Hierarchy</a:t>
            </a:r>
          </a:p>
        </p:txBody>
      </p:sp>
      <p:sp>
        <p:nvSpPr>
          <p:cNvPr id="35" name="Slide Number Placeholder 34"/>
          <p:cNvSpPr>
            <a:spLocks noGrp="1"/>
          </p:cNvSpPr>
          <p:nvPr>
            <p:ph type="sldNum" sz="quarter" idx="12"/>
          </p:nvPr>
        </p:nvSpPr>
        <p:spPr>
          <a:xfrm>
            <a:off x="8387255" y="6492876"/>
            <a:ext cx="2133600" cy="365125"/>
          </a:xfr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70</a:t>
            </a:fld>
            <a:endParaRPr lang="en-US" b="0" dirty="0">
              <a:solidFill>
                <a:prstClr val="black">
                  <a:tint val="75000"/>
                </a:prstClr>
              </a:solidFill>
              <a:latin typeface="Calibri"/>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pPr defTabSz="457200" eaLnBrk="1" fontAlgn="auto" hangingPunct="1">
              <a:spcBef>
                <a:spcPts val="0"/>
              </a:spcBef>
              <a:spcAft>
                <a:spcPts val="0"/>
              </a:spcAft>
            </a:pPr>
            <a:fld id="{326F7D99-5CFA-7747-A245-D13B8DF6A751}" type="slidenum">
              <a:rPr lang="en-US" b="0">
                <a:solidFill>
                  <a:prstClr val="black">
                    <a:tint val="75000"/>
                  </a:prstClr>
                </a:solidFill>
                <a:latin typeface="Calibri"/>
                <a:ea typeface="+mn-ea"/>
                <a:cs typeface="+mn-cs"/>
              </a:rPr>
              <a:pPr defTabSz="457200" eaLnBrk="1" fontAlgn="auto" hangingPunct="1">
                <a:spcBef>
                  <a:spcPts val="0"/>
                </a:spcBef>
                <a:spcAft>
                  <a:spcPts val="0"/>
                </a:spcAft>
              </a:pPr>
              <a:t>71</a:t>
            </a:fld>
            <a:endParaRPr lang="en-US" b="0">
              <a:solidFill>
                <a:srgbClr val="FBBA03"/>
              </a:solidFill>
              <a:latin typeface="Calibri"/>
              <a:ea typeface="+mn-ea"/>
              <a:cs typeface="+mn-cs"/>
            </a:endParaRPr>
          </a:p>
        </p:txBody>
      </p:sp>
      <p:sp>
        <p:nvSpPr>
          <p:cNvPr id="1617923" name="Rectangle 3"/>
          <p:cNvSpPr>
            <a:spLocks noGrp="1" noChangeArrowheads="1"/>
          </p:cNvSpPr>
          <p:nvPr>
            <p:ph type="title"/>
          </p:nvPr>
        </p:nvSpPr>
        <p:spPr>
          <a:xfrm>
            <a:off x="2129228" y="96365"/>
            <a:ext cx="7950200" cy="1092200"/>
          </a:xfrm>
          <a:noFill/>
          <a:ln/>
        </p:spPr>
        <p:txBody>
          <a:bodyPr vert="horz" lIns="90488" tIns="44450" rIns="90488" bIns="44450" rtlCol="0" anchor="ctr">
            <a:normAutofit fontScale="90000"/>
          </a:bodyPr>
          <a:lstStyle/>
          <a:p>
            <a:r>
              <a:rPr lang="en-US" altLang="ko-KR" dirty="0">
                <a:ea typeface="굴림" charset="-127"/>
                <a:cs typeface="굴림" charset="-127"/>
              </a:rPr>
              <a:t>VM Provides</a:t>
            </a:r>
            <a:br>
              <a:rPr lang="en-US" altLang="ko-KR" sz="2000" dirty="0">
                <a:ea typeface="굴림" charset="-127"/>
                <a:cs typeface="굴림" charset="-127"/>
              </a:rPr>
            </a:br>
            <a:r>
              <a:rPr lang="en-US" altLang="ko-KR" sz="2000" dirty="0">
                <a:ea typeface="굴림" charset="-127"/>
                <a:cs typeface="굴림" charset="-127"/>
              </a:rPr>
              <a:t> </a:t>
            </a:r>
            <a:r>
              <a:rPr lang="en-US" altLang="ko-KR" sz="3111" i="1" dirty="0">
                <a:ea typeface="굴림" charset="-127"/>
                <a:cs typeface="굴림" charset="-127"/>
              </a:rPr>
              <a:t>Illusion of a large, private, uniform store</a:t>
            </a:r>
          </a:p>
        </p:txBody>
      </p:sp>
      <p:sp>
        <p:nvSpPr>
          <p:cNvPr id="1617924" name="Rectangle 4"/>
          <p:cNvSpPr>
            <a:spLocks noChangeArrowheads="1"/>
          </p:cNvSpPr>
          <p:nvPr/>
        </p:nvSpPr>
        <p:spPr bwMode="auto">
          <a:xfrm>
            <a:off x="1803401" y="1449289"/>
            <a:ext cx="5477933" cy="482952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Protection &amp; Privacy</a:t>
            </a:r>
          </a:p>
          <a:p>
            <a:pPr lvl="1" defTabSz="457200" eaLnBrk="1" fontAlgn="auto" hangingPunct="1">
              <a:spcAft>
                <a:spcPts val="0"/>
              </a:spcAft>
            </a:pPr>
            <a:r>
              <a:rPr lang="en-US" altLang="ko-KR" sz="2000" b="0" dirty="0">
                <a:solidFill>
                  <a:prstClr val="black"/>
                </a:solidFill>
                <a:latin typeface="Calibri"/>
                <a:ea typeface="굴림" charset="-127"/>
                <a:cs typeface="굴림" charset="-127"/>
              </a:rPr>
              <a:t>Several users, each with their private address Space and one or more shared address spaces</a:t>
            </a:r>
          </a:p>
          <a:p>
            <a:pPr defTabSz="457200" eaLnBrk="1" fontAlgn="auto" hangingPunct="1">
              <a:spcAft>
                <a:spcPts val="0"/>
              </a:spcAft>
            </a:pPr>
            <a:r>
              <a:rPr lang="en-US" altLang="ko-KR" sz="2000" b="0" dirty="0">
                <a:solidFill>
                  <a:prstClr val="black"/>
                </a:solidFill>
                <a:latin typeface="Calibri"/>
                <a:ea typeface="굴림" charset="-127"/>
                <a:cs typeface="굴림" charset="-127"/>
              </a:rPr>
              <a:t>		</a:t>
            </a:r>
          </a:p>
          <a:p>
            <a:pPr defTabSz="457200" eaLnBrk="1" fontAlgn="auto" hangingPunct="1">
              <a:spcAft>
                <a:spcPts val="0"/>
              </a:spcAft>
            </a:pPr>
            <a:endParaRPr lang="en-US" altLang="ko-KR" sz="2000" b="0" dirty="0">
              <a:solidFill>
                <a:prstClr val="black"/>
              </a:solidFill>
              <a:latin typeface="Calibri"/>
              <a:ea typeface="굴림" charset="-127"/>
              <a:cs typeface="굴림" charset="-127"/>
            </a:endParaRPr>
          </a:p>
          <a:p>
            <a:pPr defTabSz="457200" eaLnBrk="1" fontAlgn="auto" hangingPunct="1">
              <a:spcAft>
                <a:spcPts val="0"/>
              </a:spcAft>
            </a:pPr>
            <a:r>
              <a:rPr lang="en-US" altLang="ko-KR" sz="2400" b="0" dirty="0">
                <a:solidFill>
                  <a:prstClr val="black"/>
                </a:solidFill>
                <a:latin typeface="Calibri"/>
                <a:ea typeface="굴림" charset="-127"/>
                <a:cs typeface="굴림" charset="-127"/>
              </a:rPr>
              <a:t>Demand Paging</a:t>
            </a:r>
          </a:p>
          <a:p>
            <a:pPr lvl="1" defTabSz="457200" eaLnBrk="1" fontAlgn="auto" hangingPunct="1">
              <a:spcAft>
                <a:spcPts val="0"/>
              </a:spcAft>
            </a:pPr>
            <a:r>
              <a:rPr lang="en-US" altLang="ko-KR" sz="2000" b="0" dirty="0">
                <a:solidFill>
                  <a:prstClr val="black"/>
                </a:solidFill>
                <a:latin typeface="Calibri"/>
                <a:ea typeface="굴림" charset="-127"/>
                <a:cs typeface="굴림" charset="-127"/>
              </a:rPr>
              <a:t>Provides ability to run programs larger than the primary memory</a:t>
            </a:r>
          </a:p>
          <a:p>
            <a:pPr lvl="1" defTabSz="457200" eaLnBrk="1" fontAlgn="auto" hangingPunct="1">
              <a:spcAft>
                <a:spcPts val="0"/>
              </a:spcAft>
            </a:pPr>
            <a:endParaRPr lang="en-US" altLang="ko-KR" sz="2000" b="0" dirty="0">
              <a:solidFill>
                <a:prstClr val="black"/>
              </a:solidFill>
              <a:latin typeface="Calibri"/>
              <a:ea typeface="굴림" charset="-127"/>
              <a:cs typeface="굴림" charset="-127"/>
            </a:endParaRPr>
          </a:p>
          <a:p>
            <a:pPr lvl="1" defTabSz="457200" eaLnBrk="1" fontAlgn="auto" hangingPunct="1">
              <a:spcAft>
                <a:spcPts val="0"/>
              </a:spcAft>
            </a:pPr>
            <a:r>
              <a:rPr lang="en-US" altLang="ko-KR" sz="2400" b="0" dirty="0">
                <a:solidFill>
                  <a:prstClr val="black"/>
                </a:solidFill>
                <a:latin typeface="Calibri"/>
                <a:ea typeface="굴림" charset="-127"/>
                <a:cs typeface="굴림" charset="-127"/>
              </a:rPr>
              <a:t>		</a:t>
            </a:r>
          </a:p>
          <a:p>
            <a:pPr defTabSz="457200" eaLnBrk="1" fontAlgn="auto" hangingPunct="1">
              <a:spcAft>
                <a:spcPts val="0"/>
              </a:spcAft>
            </a:pPr>
            <a:r>
              <a:rPr lang="en-US" altLang="ko-KR" sz="2400" b="0" i="1" dirty="0">
                <a:solidFill>
                  <a:prstClr val="black"/>
                </a:solidFill>
                <a:latin typeface="Calibri"/>
                <a:ea typeface="굴림" charset="-127"/>
                <a:cs typeface="굴림" charset="-127"/>
              </a:rPr>
              <a:t>Price is address translation on each memory reference;</a:t>
            </a:r>
          </a:p>
          <a:p>
            <a:pPr defTabSz="457200" eaLnBrk="1" fontAlgn="auto" hangingPunct="1">
              <a:spcAft>
                <a:spcPts val="0"/>
              </a:spcAft>
            </a:pPr>
            <a:r>
              <a:rPr lang="en-US" altLang="ko-KR" sz="2400" b="0" i="1" dirty="0">
                <a:solidFill>
                  <a:prstClr val="black"/>
                </a:solidFill>
                <a:latin typeface="Calibri"/>
                <a:ea typeface="굴림" charset="-127"/>
                <a:cs typeface="굴림" charset="-127"/>
              </a:rPr>
              <a:t>And disk so slow that performance suffers if going to disk all the time (“thrashing”)</a:t>
            </a:r>
          </a:p>
        </p:txBody>
      </p:sp>
      <p:grpSp>
        <p:nvGrpSpPr>
          <p:cNvPr id="2" name="Group 39"/>
          <p:cNvGrpSpPr/>
          <p:nvPr/>
        </p:nvGrpSpPr>
        <p:grpSpPr>
          <a:xfrm>
            <a:off x="7772400" y="1444255"/>
            <a:ext cx="1117600" cy="1498600"/>
            <a:chOff x="6705600" y="1028700"/>
            <a:chExt cx="1117600" cy="1498600"/>
          </a:xfrm>
        </p:grpSpPr>
        <p:sp>
          <p:nvSpPr>
            <p:cNvPr id="1617925" name="Rectangle 5"/>
            <p:cNvSpPr>
              <a:spLocks noChangeArrowheads="1"/>
            </p:cNvSpPr>
            <p:nvPr/>
          </p:nvSpPr>
          <p:spPr bwMode="auto">
            <a:xfrm>
              <a:off x="6705600" y="1028700"/>
              <a:ext cx="812800" cy="431800"/>
            </a:xfrm>
            <a:prstGeom prst="rect">
              <a:avLst/>
            </a:prstGeom>
            <a:solidFill>
              <a:srgbClr val="FFA74F"/>
            </a:solidFill>
            <a:ln w="254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26" name="Rectangle 6"/>
            <p:cNvSpPr>
              <a:spLocks noChangeArrowheads="1"/>
            </p:cNvSpPr>
            <p:nvPr/>
          </p:nvSpPr>
          <p:spPr bwMode="auto">
            <a:xfrm>
              <a:off x="6705600" y="1485900"/>
              <a:ext cx="812800" cy="7366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27" name="Rectangle 7"/>
            <p:cNvSpPr>
              <a:spLocks noChangeArrowheads="1"/>
            </p:cNvSpPr>
            <p:nvPr/>
          </p:nvSpPr>
          <p:spPr bwMode="auto">
            <a:xfrm>
              <a:off x="6858000" y="1638300"/>
              <a:ext cx="812800" cy="7366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28" name="Rectangle 8"/>
            <p:cNvSpPr>
              <a:spLocks noChangeArrowheads="1"/>
            </p:cNvSpPr>
            <p:nvPr/>
          </p:nvSpPr>
          <p:spPr bwMode="auto">
            <a:xfrm>
              <a:off x="7010400" y="1790700"/>
              <a:ext cx="812800" cy="7366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29" name="Rectangle 9"/>
            <p:cNvSpPr>
              <a:spLocks noChangeArrowheads="1"/>
            </p:cNvSpPr>
            <p:nvPr/>
          </p:nvSpPr>
          <p:spPr bwMode="auto">
            <a:xfrm>
              <a:off x="6858000" y="1028700"/>
              <a:ext cx="470407"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p:txBody>
        </p:sp>
        <p:sp>
          <p:nvSpPr>
            <p:cNvPr id="1617930" name="Rectangle 10"/>
            <p:cNvSpPr>
              <a:spLocks noChangeArrowheads="1"/>
            </p:cNvSpPr>
            <p:nvPr/>
          </p:nvSpPr>
          <p:spPr bwMode="auto">
            <a:xfrm>
              <a:off x="6983413" y="1962150"/>
              <a:ext cx="67408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err="1">
                  <a:solidFill>
                    <a:prstClr val="black"/>
                  </a:solidFill>
                  <a:latin typeface="Calibri"/>
                  <a:ea typeface="굴림" charset="-127"/>
                  <a:cs typeface="굴림" charset="-127"/>
                </a:rPr>
                <a:t>user</a:t>
              </a:r>
              <a:r>
                <a:rPr lang="en-US" altLang="ko-KR" sz="2000" b="0" baseline="-25000" dirty="0" err="1">
                  <a:solidFill>
                    <a:prstClr val="black"/>
                  </a:solidFill>
                  <a:latin typeface="Calibri"/>
                  <a:ea typeface="굴림" charset="-127"/>
                  <a:cs typeface="굴림" charset="-127"/>
                </a:rPr>
                <a:t>i</a:t>
              </a:r>
              <a:endParaRPr lang="en-US" altLang="ko-KR" sz="2000" b="0" baseline="-25000" dirty="0">
                <a:solidFill>
                  <a:prstClr val="black"/>
                </a:solidFill>
                <a:latin typeface="Calibri"/>
                <a:ea typeface="굴림" charset="-127"/>
                <a:cs typeface="굴림" charset="-127"/>
              </a:endParaRPr>
            </a:p>
          </p:txBody>
        </p:sp>
      </p:grpSp>
      <p:grpSp>
        <p:nvGrpSpPr>
          <p:cNvPr id="3" name="Group 41"/>
          <p:cNvGrpSpPr/>
          <p:nvPr/>
        </p:nvGrpSpPr>
        <p:grpSpPr>
          <a:xfrm>
            <a:off x="7639051" y="2890670"/>
            <a:ext cx="2460625" cy="2481060"/>
            <a:chOff x="5756275" y="2722765"/>
            <a:chExt cx="2460625" cy="2481060"/>
          </a:xfrm>
        </p:grpSpPr>
        <p:sp>
          <p:nvSpPr>
            <p:cNvPr id="1617922" name="AutoShape 2"/>
            <p:cNvSpPr>
              <a:spLocks noChangeArrowheads="1"/>
            </p:cNvSpPr>
            <p:nvPr/>
          </p:nvSpPr>
          <p:spPr bwMode="auto">
            <a:xfrm>
              <a:off x="6997700" y="3070225"/>
              <a:ext cx="1219200" cy="2133600"/>
            </a:xfrm>
            <a:prstGeom prst="can">
              <a:avLst>
                <a:gd name="adj" fmla="val 37763"/>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31" name="Rectangle 11"/>
            <p:cNvSpPr>
              <a:spLocks noChangeArrowheads="1"/>
            </p:cNvSpPr>
            <p:nvPr/>
          </p:nvSpPr>
          <p:spPr bwMode="auto">
            <a:xfrm>
              <a:off x="5943600" y="3883025"/>
              <a:ext cx="660400" cy="584200"/>
            </a:xfrm>
            <a:prstGeom prst="rect">
              <a:avLst/>
            </a:prstGeom>
            <a:solidFill>
              <a:schemeClr val="bg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32" name="Line 12"/>
            <p:cNvSpPr>
              <a:spLocks noChangeShapeType="1"/>
            </p:cNvSpPr>
            <p:nvPr/>
          </p:nvSpPr>
          <p:spPr bwMode="auto">
            <a:xfrm>
              <a:off x="5943600" y="4022725"/>
              <a:ext cx="6604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33" name="Line 13"/>
            <p:cNvSpPr>
              <a:spLocks noChangeShapeType="1"/>
            </p:cNvSpPr>
            <p:nvPr/>
          </p:nvSpPr>
          <p:spPr bwMode="auto">
            <a:xfrm>
              <a:off x="5943600" y="4175125"/>
              <a:ext cx="6604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4" name="Group 14"/>
            <p:cNvGrpSpPr>
              <a:grpSpLocks/>
            </p:cNvGrpSpPr>
            <p:nvPr/>
          </p:nvGrpSpPr>
          <p:grpSpPr bwMode="auto">
            <a:xfrm>
              <a:off x="7302500" y="3603625"/>
              <a:ext cx="660400" cy="1346200"/>
              <a:chOff x="5096" y="2384"/>
              <a:chExt cx="416" cy="848"/>
            </a:xfrm>
          </p:grpSpPr>
          <p:sp>
            <p:nvSpPr>
              <p:cNvPr id="1617935" name="Rectangle 15"/>
              <p:cNvSpPr>
                <a:spLocks noChangeArrowheads="1"/>
              </p:cNvSpPr>
              <p:nvPr/>
            </p:nvSpPr>
            <p:spPr bwMode="auto">
              <a:xfrm>
                <a:off x="5096" y="2384"/>
                <a:ext cx="416" cy="848"/>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i="1">
                  <a:solidFill>
                    <a:prstClr val="black"/>
                  </a:solidFill>
                  <a:latin typeface="Calibri"/>
                  <a:ea typeface="굴림" charset="-127"/>
                  <a:cs typeface="굴림" charset="-127"/>
                </a:endParaRPr>
              </a:p>
            </p:txBody>
          </p:sp>
          <p:sp>
            <p:nvSpPr>
              <p:cNvPr id="1617936" name="Line 16"/>
              <p:cNvSpPr>
                <a:spLocks noChangeShapeType="1"/>
              </p:cNvSpPr>
              <p:nvPr/>
            </p:nvSpPr>
            <p:spPr bwMode="auto">
              <a:xfrm>
                <a:off x="5096" y="2472"/>
                <a:ext cx="416"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37" name="Line 17"/>
              <p:cNvSpPr>
                <a:spLocks noChangeShapeType="1"/>
              </p:cNvSpPr>
              <p:nvPr/>
            </p:nvSpPr>
            <p:spPr bwMode="auto">
              <a:xfrm>
                <a:off x="5096" y="2568"/>
                <a:ext cx="416"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38" name="Line 18"/>
              <p:cNvSpPr>
                <a:spLocks noChangeShapeType="1"/>
              </p:cNvSpPr>
              <p:nvPr/>
            </p:nvSpPr>
            <p:spPr bwMode="auto">
              <a:xfrm>
                <a:off x="5096" y="2664"/>
                <a:ext cx="416"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39" name="Line 19"/>
              <p:cNvSpPr>
                <a:spLocks noChangeShapeType="1"/>
              </p:cNvSpPr>
              <p:nvPr/>
            </p:nvSpPr>
            <p:spPr bwMode="auto">
              <a:xfrm>
                <a:off x="5096" y="2760"/>
                <a:ext cx="416"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40" name="Line 20"/>
              <p:cNvSpPr>
                <a:spLocks noChangeShapeType="1"/>
              </p:cNvSpPr>
              <p:nvPr/>
            </p:nvSpPr>
            <p:spPr bwMode="auto">
              <a:xfrm>
                <a:off x="5096" y="2856"/>
                <a:ext cx="416"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41" name="Line 21"/>
              <p:cNvSpPr>
                <a:spLocks noChangeShapeType="1"/>
              </p:cNvSpPr>
              <p:nvPr/>
            </p:nvSpPr>
            <p:spPr bwMode="auto">
              <a:xfrm>
                <a:off x="5096" y="2952"/>
                <a:ext cx="416"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42" name="Line 22"/>
              <p:cNvSpPr>
                <a:spLocks noChangeShapeType="1"/>
              </p:cNvSpPr>
              <p:nvPr/>
            </p:nvSpPr>
            <p:spPr bwMode="auto">
              <a:xfrm>
                <a:off x="5096" y="3048"/>
                <a:ext cx="416"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43" name="Line 23"/>
              <p:cNvSpPr>
                <a:spLocks noChangeShapeType="1"/>
              </p:cNvSpPr>
              <p:nvPr/>
            </p:nvSpPr>
            <p:spPr bwMode="auto">
              <a:xfrm>
                <a:off x="5096" y="3144"/>
                <a:ext cx="416"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17944" name="Line 24"/>
            <p:cNvSpPr>
              <a:spLocks noChangeShapeType="1"/>
            </p:cNvSpPr>
            <p:nvPr/>
          </p:nvSpPr>
          <p:spPr bwMode="auto">
            <a:xfrm>
              <a:off x="5943600" y="4327525"/>
              <a:ext cx="6604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5" name="Group 25"/>
            <p:cNvGrpSpPr>
              <a:grpSpLocks/>
            </p:cNvGrpSpPr>
            <p:nvPr/>
          </p:nvGrpSpPr>
          <p:grpSpPr bwMode="auto">
            <a:xfrm>
              <a:off x="6553200" y="3695700"/>
              <a:ext cx="833438" cy="892175"/>
              <a:chOff x="4616" y="2602"/>
              <a:chExt cx="525" cy="562"/>
            </a:xfrm>
          </p:grpSpPr>
          <p:sp>
            <p:nvSpPr>
              <p:cNvPr id="1617946" name="Line 26"/>
              <p:cNvSpPr>
                <a:spLocks noChangeShapeType="1"/>
              </p:cNvSpPr>
              <p:nvPr/>
            </p:nvSpPr>
            <p:spPr bwMode="auto">
              <a:xfrm flipV="1">
                <a:off x="4616" y="2602"/>
                <a:ext cx="512" cy="166"/>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47" name="Line 27"/>
              <p:cNvSpPr>
                <a:spLocks noChangeShapeType="1"/>
              </p:cNvSpPr>
              <p:nvPr/>
            </p:nvSpPr>
            <p:spPr bwMode="auto">
              <a:xfrm flipV="1">
                <a:off x="4616" y="2780"/>
                <a:ext cx="512" cy="84"/>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48" name="Line 28"/>
              <p:cNvSpPr>
                <a:spLocks noChangeShapeType="1"/>
              </p:cNvSpPr>
              <p:nvPr/>
            </p:nvSpPr>
            <p:spPr bwMode="auto">
              <a:xfrm>
                <a:off x="4616" y="2960"/>
                <a:ext cx="525" cy="204"/>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49" name="Line 29"/>
              <p:cNvSpPr>
                <a:spLocks noChangeShapeType="1"/>
              </p:cNvSpPr>
              <p:nvPr/>
            </p:nvSpPr>
            <p:spPr bwMode="auto">
              <a:xfrm flipV="1">
                <a:off x="4616" y="2979"/>
                <a:ext cx="519" cy="7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17950" name="Rectangle 30"/>
            <p:cNvSpPr>
              <a:spLocks noChangeArrowheads="1"/>
            </p:cNvSpPr>
            <p:nvPr/>
          </p:nvSpPr>
          <p:spPr bwMode="auto">
            <a:xfrm>
              <a:off x="5756275" y="3260725"/>
              <a:ext cx="990657"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Primary</a:t>
              </a:r>
            </a:p>
            <a:p>
              <a:pPr defTabSz="457200" eaLnBrk="1" fontAlgn="auto" hangingPunct="1">
                <a:spcAft>
                  <a:spcPts val="0"/>
                </a:spcAft>
              </a:pPr>
              <a:r>
                <a:rPr lang="en-US" altLang="ko-KR" b="0">
                  <a:solidFill>
                    <a:prstClr val="black"/>
                  </a:solidFill>
                  <a:latin typeface="Calibri"/>
                  <a:ea typeface="굴림" charset="-127"/>
                  <a:cs typeface="굴림" charset="-127"/>
                </a:rPr>
                <a:t>Memory</a:t>
              </a:r>
            </a:p>
          </p:txBody>
        </p:sp>
        <p:sp>
          <p:nvSpPr>
            <p:cNvPr id="1617951" name="Rectangle 31"/>
            <p:cNvSpPr>
              <a:spLocks noChangeArrowheads="1"/>
            </p:cNvSpPr>
            <p:nvPr/>
          </p:nvSpPr>
          <p:spPr bwMode="auto">
            <a:xfrm>
              <a:off x="7059214" y="2722765"/>
              <a:ext cx="1085334"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defTabSz="457200" eaLnBrk="1" fontAlgn="auto" hangingPunct="1">
                <a:spcAft>
                  <a:spcPts val="0"/>
                </a:spcAft>
              </a:pPr>
              <a:r>
                <a:rPr lang="en-US" altLang="ko-KR" b="0" dirty="0">
                  <a:solidFill>
                    <a:prstClr val="black"/>
                  </a:solidFill>
                  <a:latin typeface="Calibri"/>
                  <a:ea typeface="굴림" charset="-127"/>
                  <a:cs typeface="굴림" charset="-127"/>
                </a:rPr>
                <a:t>Swapping</a:t>
              </a:r>
            </a:p>
            <a:p>
              <a:pPr algn="ctr" defTabSz="457200" eaLnBrk="1" fontAlgn="auto" hangingPunct="1">
                <a:spcAft>
                  <a:spcPts val="0"/>
                </a:spcAft>
              </a:pPr>
              <a:r>
                <a:rPr lang="en-US" altLang="ko-KR" b="0" dirty="0">
                  <a:solidFill>
                    <a:prstClr val="black"/>
                  </a:solidFill>
                  <a:latin typeface="Calibri"/>
                  <a:ea typeface="굴림" charset="-127"/>
                  <a:cs typeface="굴림" charset="-127"/>
                </a:rPr>
                <a:t>Store</a:t>
              </a:r>
            </a:p>
          </p:txBody>
        </p:sp>
      </p:grpSp>
      <p:grpSp>
        <p:nvGrpSpPr>
          <p:cNvPr id="6" name="Group 42"/>
          <p:cNvGrpSpPr/>
          <p:nvPr/>
        </p:nvGrpSpPr>
        <p:grpSpPr>
          <a:xfrm>
            <a:off x="7518400" y="5717805"/>
            <a:ext cx="2605088" cy="863600"/>
            <a:chOff x="5994400" y="5492750"/>
            <a:chExt cx="2605088" cy="863600"/>
          </a:xfrm>
        </p:grpSpPr>
        <p:sp>
          <p:nvSpPr>
            <p:cNvPr id="1617952" name="Rectangle 32"/>
            <p:cNvSpPr>
              <a:spLocks noChangeArrowheads="1"/>
            </p:cNvSpPr>
            <p:nvPr/>
          </p:nvSpPr>
          <p:spPr bwMode="auto">
            <a:xfrm>
              <a:off x="6630988" y="5492750"/>
              <a:ext cx="1447800" cy="863600"/>
            </a:xfrm>
            <a:prstGeom prst="rect">
              <a:avLst/>
            </a:prstGeom>
            <a:solidFill>
              <a:schemeClr val="bg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53" name="Line 33"/>
            <p:cNvSpPr>
              <a:spLocks noChangeShapeType="1"/>
            </p:cNvSpPr>
            <p:nvPr/>
          </p:nvSpPr>
          <p:spPr bwMode="auto">
            <a:xfrm>
              <a:off x="6084888" y="5962650"/>
              <a:ext cx="5080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54" name="Line 34"/>
            <p:cNvSpPr>
              <a:spLocks noChangeShapeType="1"/>
            </p:cNvSpPr>
            <p:nvPr/>
          </p:nvSpPr>
          <p:spPr bwMode="auto">
            <a:xfrm>
              <a:off x="8091488" y="5962650"/>
              <a:ext cx="5080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955" name="Rectangle 35"/>
            <p:cNvSpPr>
              <a:spLocks noChangeArrowheads="1"/>
            </p:cNvSpPr>
            <p:nvPr/>
          </p:nvSpPr>
          <p:spPr bwMode="auto">
            <a:xfrm>
              <a:off x="5994400" y="5575300"/>
              <a:ext cx="464872"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a:t>
              </a:r>
            </a:p>
          </p:txBody>
        </p:sp>
        <p:sp>
          <p:nvSpPr>
            <p:cNvPr id="1617956" name="Rectangle 36"/>
            <p:cNvSpPr>
              <a:spLocks noChangeArrowheads="1"/>
            </p:cNvSpPr>
            <p:nvPr/>
          </p:nvSpPr>
          <p:spPr bwMode="auto">
            <a:xfrm>
              <a:off x="8091488" y="5575300"/>
              <a:ext cx="45204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a:t>
              </a:r>
            </a:p>
          </p:txBody>
        </p:sp>
        <p:sp>
          <p:nvSpPr>
            <p:cNvPr id="1617957" name="Rectangle 37"/>
            <p:cNvSpPr>
              <a:spLocks noChangeArrowheads="1"/>
            </p:cNvSpPr>
            <p:nvPr/>
          </p:nvSpPr>
          <p:spPr bwMode="auto">
            <a:xfrm>
              <a:off x="6705600" y="5765800"/>
              <a:ext cx="11087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Mapping</a:t>
              </a: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title"/>
          </p:nvPr>
        </p:nvSpPr>
        <p:spPr>
          <a:xfrm>
            <a:off x="1789844" y="274638"/>
            <a:ext cx="8686800" cy="1143000"/>
          </a:xfrm>
        </p:spPr>
        <p:txBody>
          <a:bodyPr>
            <a:normAutofit fontScale="90000"/>
          </a:bodyPr>
          <a:lstStyle/>
          <a:p>
            <a:r>
              <a:rPr lang="en-US" altLang="ko-KR" dirty="0"/>
              <a:t>Historical Retrospective:</a:t>
            </a:r>
            <a:br>
              <a:rPr lang="en-US" altLang="ko-KR" dirty="0"/>
            </a:br>
            <a:r>
              <a:rPr lang="en-US" altLang="ko-KR" dirty="0"/>
              <a:t>1960 versus 2010</a:t>
            </a:r>
          </a:p>
        </p:txBody>
      </p:sp>
      <p:sp>
        <p:nvSpPr>
          <p:cNvPr id="1605635" name="Rectangle 3"/>
          <p:cNvSpPr>
            <a:spLocks noGrp="1" noChangeArrowheads="1"/>
          </p:cNvSpPr>
          <p:nvPr>
            <p:ph type="body" idx="1"/>
          </p:nvPr>
        </p:nvSpPr>
        <p:spPr>
          <a:xfrm>
            <a:off x="1981200" y="1600200"/>
            <a:ext cx="8686800" cy="5257800"/>
          </a:xfrm>
        </p:spPr>
        <p:txBody>
          <a:bodyPr>
            <a:normAutofit/>
          </a:bodyPr>
          <a:lstStyle/>
          <a:p>
            <a:r>
              <a:rPr lang="en-US" altLang="ko-KR" dirty="0"/>
              <a:t>Memory used to be very expensive, and amount available to the processor was highly limited</a:t>
            </a:r>
          </a:p>
          <a:p>
            <a:pPr lvl="1"/>
            <a:r>
              <a:rPr lang="en-US" altLang="ko-KR" dirty="0"/>
              <a:t>Now memory is cheap: &lt;$10 per </a:t>
            </a:r>
            <a:r>
              <a:rPr lang="en-US" altLang="ko-KR" dirty="0" err="1"/>
              <a:t>GByte</a:t>
            </a:r>
            <a:endParaRPr lang="en-US" altLang="ko-KR" dirty="0"/>
          </a:p>
          <a:p>
            <a:r>
              <a:rPr lang="en-US" altLang="ko-KR" dirty="0"/>
              <a:t>Many apps’ data could not fit in main memory, e.g., payroll</a:t>
            </a:r>
          </a:p>
          <a:p>
            <a:r>
              <a:rPr lang="en-US" altLang="ko-KR" dirty="0"/>
              <a:t>Programmers manually moved the data back and forth from the disk store</a:t>
            </a:r>
          </a:p>
          <a:p>
            <a:pPr lvl="1"/>
            <a:r>
              <a:rPr lang="en-US" altLang="ko-KR" dirty="0"/>
              <a:t>Programmers no longer need to worry about this level of detail anymore; OS takes care of it.</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ACC3A784-13AC-F34A-8DAA-8660867687B3}" type="slidenum">
              <a:rPr lang="en-US" b="0">
                <a:solidFill>
                  <a:prstClr val="black">
                    <a:tint val="75000"/>
                  </a:prstClr>
                </a:solidFill>
                <a:latin typeface="Calibri"/>
                <a:ea typeface="+mn-ea"/>
                <a:cs typeface="+mn-cs"/>
              </a:rPr>
              <a:pPr defTabSz="457200" eaLnBrk="1" fontAlgn="auto" hangingPunct="1">
                <a:spcBef>
                  <a:spcPts val="0"/>
                </a:spcBef>
                <a:spcAft>
                  <a:spcPts val="0"/>
                </a:spcAft>
              </a:pPr>
              <a:t>72</a:t>
            </a:fld>
            <a:endParaRPr lang="en-US" b="0">
              <a:solidFill>
                <a:prstClr val="black">
                  <a:tint val="75000"/>
                </a:prstClr>
              </a:solidFill>
              <a:latin typeface="Calibri"/>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pPr defTabSz="457200" eaLnBrk="1" fontAlgn="auto" hangingPunct="1">
              <a:spcBef>
                <a:spcPts val="0"/>
              </a:spcBef>
              <a:spcAft>
                <a:spcPts val="0"/>
              </a:spcAft>
            </a:pPr>
            <a:fld id="{BB3B1344-FAE5-7845-8357-6B9686E8973E}" type="slidenum">
              <a:rPr lang="en-US" b="0">
                <a:solidFill>
                  <a:prstClr val="black">
                    <a:tint val="75000"/>
                  </a:prstClr>
                </a:solidFill>
                <a:latin typeface="Calibri"/>
                <a:ea typeface="+mn-ea"/>
                <a:cs typeface="+mn-cs"/>
              </a:rPr>
              <a:pPr defTabSz="457200" eaLnBrk="1" fontAlgn="auto" hangingPunct="1">
                <a:spcBef>
                  <a:spcPts val="0"/>
                </a:spcBef>
                <a:spcAft>
                  <a:spcPts val="0"/>
                </a:spcAft>
              </a:pPr>
              <a:t>73</a:t>
            </a:fld>
            <a:endParaRPr lang="en-US" b="0">
              <a:solidFill>
                <a:srgbClr val="FBBA03"/>
              </a:solidFill>
              <a:latin typeface="Calibri"/>
              <a:ea typeface="+mn-ea"/>
              <a:cs typeface="+mn-cs"/>
            </a:endParaRPr>
          </a:p>
        </p:txBody>
      </p:sp>
      <p:sp>
        <p:nvSpPr>
          <p:cNvPr id="1609730" name="Rectangle 2"/>
          <p:cNvSpPr>
            <a:spLocks noGrp="1" noChangeArrowheads="1"/>
          </p:cNvSpPr>
          <p:nvPr>
            <p:ph type="title"/>
          </p:nvPr>
        </p:nvSpPr>
        <p:spPr>
          <a:noFill/>
          <a:ln/>
        </p:spPr>
        <p:txBody>
          <a:bodyPr vert="horz" lIns="90488" tIns="44450" rIns="90488" bIns="44450" rtlCol="0" anchor="ctr">
            <a:normAutofit/>
          </a:bodyPr>
          <a:lstStyle/>
          <a:p>
            <a:r>
              <a:rPr lang="en-US" altLang="ko-KR" dirty="0">
                <a:ea typeface="굴림" charset="-127"/>
                <a:cs typeface="굴림" charset="-127"/>
              </a:rPr>
              <a:t>Demand Paging in Atlas (1962)</a:t>
            </a:r>
            <a:endParaRPr lang="en-US" altLang="ko-KR" sz="2000" i="1" dirty="0">
              <a:ea typeface="굴림" charset="-127"/>
              <a:cs typeface="굴림" charset="-127"/>
            </a:endParaRPr>
          </a:p>
        </p:txBody>
      </p:sp>
      <p:grpSp>
        <p:nvGrpSpPr>
          <p:cNvPr id="2" name="Group 3"/>
          <p:cNvGrpSpPr>
            <a:grpSpLocks/>
          </p:cNvGrpSpPr>
          <p:nvPr/>
        </p:nvGrpSpPr>
        <p:grpSpPr bwMode="auto">
          <a:xfrm>
            <a:off x="6362700" y="1460500"/>
            <a:ext cx="3860800" cy="4013200"/>
            <a:chOff x="440" y="920"/>
            <a:chExt cx="2432" cy="2528"/>
          </a:xfrm>
        </p:grpSpPr>
        <p:sp>
          <p:nvSpPr>
            <p:cNvPr id="1609732" name="Rectangle 4"/>
            <p:cNvSpPr>
              <a:spLocks noChangeArrowheads="1"/>
            </p:cNvSpPr>
            <p:nvPr/>
          </p:nvSpPr>
          <p:spPr bwMode="auto">
            <a:xfrm>
              <a:off x="440" y="920"/>
              <a:ext cx="2432" cy="2528"/>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33" name="Rectangle 5"/>
            <p:cNvSpPr>
              <a:spLocks noChangeArrowheads="1"/>
            </p:cNvSpPr>
            <p:nvPr/>
          </p:nvSpPr>
          <p:spPr bwMode="auto">
            <a:xfrm>
              <a:off x="1922" y="2784"/>
              <a:ext cx="848" cy="6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Secondary</a:t>
              </a:r>
            </a:p>
            <a:p>
              <a:pPr defTabSz="457200" eaLnBrk="1" fontAlgn="auto" hangingPunct="1">
                <a:spcAft>
                  <a:spcPts val="0"/>
                </a:spcAft>
              </a:pPr>
              <a:r>
                <a:rPr lang="en-US" altLang="ko-KR" sz="2000" b="0" dirty="0">
                  <a:solidFill>
                    <a:prstClr val="black"/>
                  </a:solidFill>
                  <a:latin typeface="Calibri"/>
                  <a:ea typeface="굴림" charset="-127"/>
                  <a:cs typeface="굴림" charset="-127"/>
                </a:rPr>
                <a:t>(~disk)</a:t>
              </a:r>
            </a:p>
            <a:p>
              <a:pPr defTabSz="457200" eaLnBrk="1" fontAlgn="auto" hangingPunct="1">
                <a:spcAft>
                  <a:spcPts val="0"/>
                </a:spcAft>
              </a:pPr>
              <a:r>
                <a:rPr lang="en-US" altLang="ko-KR" sz="2000" b="0" dirty="0">
                  <a:solidFill>
                    <a:prstClr val="black"/>
                  </a:solidFill>
                  <a:latin typeface="Calibri"/>
                  <a:ea typeface="굴림" charset="-127"/>
                  <a:cs typeface="굴림" charset="-127"/>
                </a:rPr>
                <a:t>32x6 pages</a:t>
              </a:r>
            </a:p>
          </p:txBody>
        </p:sp>
        <p:grpSp>
          <p:nvGrpSpPr>
            <p:cNvPr id="3" name="Group 6"/>
            <p:cNvGrpSpPr>
              <a:grpSpLocks/>
            </p:cNvGrpSpPr>
            <p:nvPr/>
          </p:nvGrpSpPr>
          <p:grpSpPr bwMode="auto">
            <a:xfrm>
              <a:off x="1976" y="1016"/>
              <a:ext cx="704" cy="1720"/>
              <a:chOff x="1976" y="1016"/>
              <a:chExt cx="704" cy="1720"/>
            </a:xfrm>
          </p:grpSpPr>
          <p:sp>
            <p:nvSpPr>
              <p:cNvPr id="1609735" name="Rectangle 7"/>
              <p:cNvSpPr>
                <a:spLocks noChangeArrowheads="1"/>
              </p:cNvSpPr>
              <p:nvPr/>
            </p:nvSpPr>
            <p:spPr bwMode="auto">
              <a:xfrm>
                <a:off x="1976" y="1016"/>
                <a:ext cx="704" cy="1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36" name="Line 8"/>
              <p:cNvSpPr>
                <a:spLocks noChangeShapeType="1"/>
              </p:cNvSpPr>
              <p:nvPr/>
            </p:nvSpPr>
            <p:spPr bwMode="auto">
              <a:xfrm>
                <a:off x="1976" y="1200"/>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37" name="Line 9"/>
              <p:cNvSpPr>
                <a:spLocks noChangeShapeType="1"/>
              </p:cNvSpPr>
              <p:nvPr/>
            </p:nvSpPr>
            <p:spPr bwMode="auto">
              <a:xfrm>
                <a:off x="1976" y="1392"/>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38" name="Line 10"/>
              <p:cNvSpPr>
                <a:spLocks noChangeShapeType="1"/>
              </p:cNvSpPr>
              <p:nvPr/>
            </p:nvSpPr>
            <p:spPr bwMode="auto">
              <a:xfrm>
                <a:off x="1976" y="1584"/>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39" name="Line 11"/>
              <p:cNvSpPr>
                <a:spLocks noChangeShapeType="1"/>
              </p:cNvSpPr>
              <p:nvPr/>
            </p:nvSpPr>
            <p:spPr bwMode="auto">
              <a:xfrm>
                <a:off x="1976" y="1776"/>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40" name="Line 12"/>
              <p:cNvSpPr>
                <a:spLocks noChangeShapeType="1"/>
              </p:cNvSpPr>
              <p:nvPr/>
            </p:nvSpPr>
            <p:spPr bwMode="auto">
              <a:xfrm>
                <a:off x="1976" y="1968"/>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41" name="Line 13"/>
              <p:cNvSpPr>
                <a:spLocks noChangeShapeType="1"/>
              </p:cNvSpPr>
              <p:nvPr/>
            </p:nvSpPr>
            <p:spPr bwMode="auto">
              <a:xfrm>
                <a:off x="1976" y="2160"/>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42" name="Line 14"/>
              <p:cNvSpPr>
                <a:spLocks noChangeShapeType="1"/>
              </p:cNvSpPr>
              <p:nvPr/>
            </p:nvSpPr>
            <p:spPr bwMode="auto">
              <a:xfrm>
                <a:off x="1976" y="2352"/>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43" name="Line 15"/>
              <p:cNvSpPr>
                <a:spLocks noChangeShapeType="1"/>
              </p:cNvSpPr>
              <p:nvPr/>
            </p:nvSpPr>
            <p:spPr bwMode="auto">
              <a:xfrm>
                <a:off x="1976" y="2544"/>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16"/>
            <p:cNvGrpSpPr>
              <a:grpSpLocks/>
            </p:cNvGrpSpPr>
            <p:nvPr/>
          </p:nvGrpSpPr>
          <p:grpSpPr bwMode="auto">
            <a:xfrm>
              <a:off x="680" y="1064"/>
              <a:ext cx="704" cy="752"/>
              <a:chOff x="680" y="1064"/>
              <a:chExt cx="704" cy="752"/>
            </a:xfrm>
          </p:grpSpPr>
          <p:sp>
            <p:nvSpPr>
              <p:cNvPr id="1609745" name="Rectangle 17"/>
              <p:cNvSpPr>
                <a:spLocks noChangeArrowheads="1"/>
              </p:cNvSpPr>
              <p:nvPr/>
            </p:nvSpPr>
            <p:spPr bwMode="auto">
              <a:xfrm>
                <a:off x="680" y="1064"/>
                <a:ext cx="704" cy="752"/>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46" name="Line 18"/>
              <p:cNvSpPr>
                <a:spLocks noChangeShapeType="1"/>
              </p:cNvSpPr>
              <p:nvPr/>
            </p:nvSpPr>
            <p:spPr bwMode="auto">
              <a:xfrm>
                <a:off x="680" y="1248"/>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47" name="Line 19"/>
              <p:cNvSpPr>
                <a:spLocks noChangeShapeType="1"/>
              </p:cNvSpPr>
              <p:nvPr/>
            </p:nvSpPr>
            <p:spPr bwMode="auto">
              <a:xfrm>
                <a:off x="680" y="1440"/>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09748" name="Line 20"/>
              <p:cNvSpPr>
                <a:spLocks noChangeShapeType="1"/>
              </p:cNvSpPr>
              <p:nvPr/>
            </p:nvSpPr>
            <p:spPr bwMode="auto">
              <a:xfrm>
                <a:off x="680" y="1632"/>
                <a:ext cx="704" cy="0"/>
              </a:xfrm>
              <a:prstGeom prst="line">
                <a:avLst/>
              </a:prstGeom>
              <a:noFill/>
              <a:ln w="12700">
                <a:solidFill>
                  <a:srgbClr val="FF0000"/>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09749" name="Rectangle 21"/>
            <p:cNvSpPr>
              <a:spLocks noChangeArrowheads="1"/>
            </p:cNvSpPr>
            <p:nvPr/>
          </p:nvSpPr>
          <p:spPr bwMode="auto">
            <a:xfrm>
              <a:off x="548" y="1872"/>
              <a:ext cx="1407" cy="832"/>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Primary</a:t>
              </a:r>
            </a:p>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a:p>
              <a:pPr defTabSz="457200" eaLnBrk="1" fontAlgn="auto" hangingPunct="1">
                <a:spcAft>
                  <a:spcPts val="0"/>
                </a:spcAft>
              </a:pPr>
              <a:r>
                <a:rPr lang="en-US" altLang="ko-KR" sz="2000" b="0" dirty="0">
                  <a:solidFill>
                    <a:prstClr val="black"/>
                  </a:solidFill>
                  <a:latin typeface="Calibri"/>
                  <a:ea typeface="굴림" charset="-127"/>
                  <a:cs typeface="굴림" charset="-127"/>
                </a:rPr>
                <a:t>32 Pages</a:t>
              </a:r>
            </a:p>
            <a:p>
              <a:pPr defTabSz="457200" eaLnBrk="1" fontAlgn="auto" hangingPunct="1">
                <a:spcAft>
                  <a:spcPts val="0"/>
                </a:spcAft>
              </a:pPr>
              <a:r>
                <a:rPr lang="en-US" altLang="ko-KR" sz="2000" b="0" dirty="0">
                  <a:solidFill>
                    <a:prstClr val="black"/>
                  </a:solidFill>
                  <a:latin typeface="Calibri"/>
                  <a:ea typeface="굴림" charset="-127"/>
                  <a:cs typeface="굴림" charset="-127"/>
                </a:rPr>
                <a:t>512 words/page</a:t>
              </a:r>
            </a:p>
          </p:txBody>
        </p:sp>
        <p:sp>
          <p:nvSpPr>
            <p:cNvPr id="1609750" name="Rectangle 22"/>
            <p:cNvSpPr>
              <a:spLocks noChangeArrowheads="1"/>
            </p:cNvSpPr>
            <p:nvPr/>
          </p:nvSpPr>
          <p:spPr bwMode="auto">
            <a:xfrm>
              <a:off x="451" y="2919"/>
              <a:ext cx="794" cy="522"/>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Main</a:t>
              </a:r>
            </a:p>
            <a:p>
              <a:pPr defTabSz="457200" eaLnBrk="1" fontAlgn="auto" hangingPunct="1">
                <a:spcAft>
                  <a:spcPts val="0"/>
                </a:spcAft>
              </a:pPr>
              <a:r>
                <a:rPr lang="en-US" altLang="ko-KR" sz="2400" b="0" dirty="0">
                  <a:solidFill>
                    <a:prstClr val="black"/>
                  </a:solidFill>
                  <a:latin typeface="Calibri"/>
                  <a:ea typeface="굴림" charset="-127"/>
                  <a:cs typeface="굴림" charset="-127"/>
                </a:rPr>
                <a:t>Memory</a:t>
              </a:r>
            </a:p>
          </p:txBody>
        </p:sp>
      </p:grpSp>
      <p:sp>
        <p:nvSpPr>
          <p:cNvPr id="1609751" name="Rectangle 23"/>
          <p:cNvSpPr>
            <a:spLocks noChangeArrowheads="1"/>
          </p:cNvSpPr>
          <p:nvPr/>
        </p:nvSpPr>
        <p:spPr bwMode="auto">
          <a:xfrm>
            <a:off x="2005014" y="4951413"/>
            <a:ext cx="3762299"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User sees 32 </a:t>
            </a:r>
            <a:r>
              <a:rPr lang="en-US" altLang="ko-KR" sz="2400" b="0" dirty="0" err="1">
                <a:solidFill>
                  <a:srgbClr val="000000"/>
                </a:solidFill>
                <a:latin typeface="Calibri"/>
                <a:ea typeface="굴림" charset="-127"/>
                <a:cs typeface="굴림" charset="-127"/>
              </a:rPr>
              <a:t>x</a:t>
            </a:r>
            <a:r>
              <a:rPr lang="en-US" altLang="ko-KR" sz="2400" b="0" dirty="0">
                <a:solidFill>
                  <a:srgbClr val="000000"/>
                </a:solidFill>
                <a:latin typeface="Calibri"/>
                <a:ea typeface="굴림" charset="-127"/>
                <a:cs typeface="굴림" charset="-127"/>
              </a:rPr>
              <a:t> 6 </a:t>
            </a:r>
            <a:r>
              <a:rPr lang="en-US" altLang="ko-KR" sz="2400" b="0" dirty="0" err="1">
                <a:solidFill>
                  <a:srgbClr val="000000"/>
                </a:solidFill>
                <a:latin typeface="Calibri"/>
                <a:ea typeface="굴림" charset="-127"/>
                <a:cs typeface="굴림" charset="-127"/>
              </a:rPr>
              <a:t>x</a:t>
            </a:r>
            <a:r>
              <a:rPr lang="en-US" altLang="ko-KR" sz="2400" b="0" dirty="0">
                <a:solidFill>
                  <a:srgbClr val="000000"/>
                </a:solidFill>
                <a:latin typeface="Calibri"/>
                <a:ea typeface="굴림" charset="-127"/>
                <a:cs typeface="굴림" charset="-127"/>
              </a:rPr>
              <a:t> 512 words</a:t>
            </a:r>
          </a:p>
          <a:p>
            <a:pPr defTabSz="457200" eaLnBrk="1" fontAlgn="auto" hangingPunct="1">
              <a:spcAft>
                <a:spcPts val="0"/>
              </a:spcAft>
            </a:pPr>
            <a:r>
              <a:rPr lang="en-US" altLang="ko-KR" sz="2400" b="0" dirty="0">
                <a:solidFill>
                  <a:srgbClr val="000000"/>
                </a:solidFill>
                <a:latin typeface="Calibri"/>
                <a:ea typeface="굴림" charset="-127"/>
                <a:cs typeface="굴림" charset="-127"/>
              </a:rPr>
              <a:t>of storage</a:t>
            </a:r>
          </a:p>
        </p:txBody>
      </p:sp>
      <p:sp>
        <p:nvSpPr>
          <p:cNvPr id="1609752" name="Rectangle 24"/>
          <p:cNvSpPr>
            <a:spLocks noChangeArrowheads="1"/>
          </p:cNvSpPr>
          <p:nvPr/>
        </p:nvSpPr>
        <p:spPr bwMode="auto">
          <a:xfrm>
            <a:off x="2005014" y="1497014"/>
            <a:ext cx="3589337" cy="2305759"/>
          </a:xfrm>
          <a:prstGeom prst="rect">
            <a:avLst/>
          </a:prstGeom>
          <a:noFill/>
          <a:ln w="25400">
            <a:no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“A page from secondary</a:t>
            </a:r>
          </a:p>
          <a:p>
            <a:pPr defTabSz="457200" eaLnBrk="1" fontAlgn="auto" hangingPunct="1">
              <a:spcAft>
                <a:spcPts val="0"/>
              </a:spcAft>
            </a:pPr>
            <a:r>
              <a:rPr lang="en-US" altLang="ko-KR" sz="2400" b="0" dirty="0">
                <a:solidFill>
                  <a:prstClr val="black"/>
                </a:solidFill>
                <a:latin typeface="Calibri"/>
                <a:ea typeface="굴림" charset="-127"/>
                <a:cs typeface="굴림" charset="-127"/>
              </a:rPr>
              <a:t>storage is brought into the primary storage whenever it is (implicitly) demanded by the processor.”</a:t>
            </a:r>
          </a:p>
          <a:p>
            <a:pPr defTabSz="457200" eaLnBrk="1" fontAlgn="auto" hangingPunct="1">
              <a:spcAft>
                <a:spcPts val="0"/>
              </a:spcAft>
            </a:pPr>
            <a:r>
              <a:rPr lang="en-US" altLang="ko-KR" sz="2400" b="0" dirty="0">
                <a:solidFill>
                  <a:prstClr val="black"/>
                </a:solidFill>
                <a:latin typeface="Calibri"/>
                <a:ea typeface="굴림" charset="-127"/>
                <a:cs typeface="굴림" charset="-127"/>
              </a:rPr>
              <a:t>		</a:t>
            </a:r>
            <a:r>
              <a:rPr lang="en-US" altLang="ko-KR" sz="2400" b="0" i="1" dirty="0">
                <a:solidFill>
                  <a:prstClr val="black"/>
                </a:solidFill>
                <a:latin typeface="Calibri"/>
                <a:ea typeface="굴림" charset="-127"/>
                <a:cs typeface="굴림" charset="-127"/>
              </a:rPr>
              <a:t>Tom Kilburn</a:t>
            </a:r>
          </a:p>
        </p:txBody>
      </p:sp>
      <p:sp>
        <p:nvSpPr>
          <p:cNvPr id="1609753" name="Text Box 25"/>
          <p:cNvSpPr txBox="1">
            <a:spLocks noChangeArrowheads="1"/>
          </p:cNvSpPr>
          <p:nvPr/>
        </p:nvSpPr>
        <p:spPr bwMode="auto">
          <a:xfrm>
            <a:off x="2005014" y="4014789"/>
            <a:ext cx="3688467" cy="830997"/>
          </a:xfrm>
          <a:prstGeom prst="rect">
            <a:avLst/>
          </a:prstGeom>
          <a:noFill/>
          <a:ln w="9525">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Primary memory as a </a:t>
            </a:r>
            <a:r>
              <a:rPr lang="en-US" altLang="ko-KR" sz="2400" b="0" i="1" dirty="0">
                <a:solidFill>
                  <a:srgbClr val="000000"/>
                </a:solidFill>
                <a:latin typeface="Calibri"/>
                <a:ea typeface="굴림" charset="-127"/>
                <a:cs typeface="굴림" charset="-127"/>
              </a:rPr>
              <a:t>cache</a:t>
            </a:r>
          </a:p>
          <a:p>
            <a:pPr defTabSz="457200" eaLnBrk="1" fontAlgn="auto" hangingPunct="1">
              <a:spcAft>
                <a:spcPts val="0"/>
              </a:spcAft>
            </a:pPr>
            <a:r>
              <a:rPr lang="en-US" altLang="ko-KR" sz="2400" b="0" dirty="0">
                <a:solidFill>
                  <a:srgbClr val="000000"/>
                </a:solidFill>
                <a:latin typeface="Calibri"/>
                <a:ea typeface="굴림" charset="-127"/>
                <a:cs typeface="굴림" charset="-127"/>
              </a:rPr>
              <a:t>for secondary memory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97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9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751" grpId="0"/>
      <p:bldP spid="160975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pPr defTabSz="457200" eaLnBrk="1" fontAlgn="auto" hangingPunct="1">
              <a:spcBef>
                <a:spcPts val="0"/>
              </a:spcBef>
              <a:spcAft>
                <a:spcPts val="0"/>
              </a:spcAft>
            </a:pPr>
            <a:fld id="{E94DB787-953E-CB44-A01E-5FE23BF0F50F}" type="slidenum">
              <a:rPr lang="en-US" b="0">
                <a:solidFill>
                  <a:prstClr val="black">
                    <a:tint val="75000"/>
                  </a:prstClr>
                </a:solidFill>
                <a:latin typeface="Calibri"/>
                <a:ea typeface="+mn-ea"/>
                <a:cs typeface="+mn-cs"/>
              </a:rPr>
              <a:pPr defTabSz="457200" eaLnBrk="1" fontAlgn="auto" hangingPunct="1">
                <a:spcBef>
                  <a:spcPts val="0"/>
                </a:spcBef>
                <a:spcAft>
                  <a:spcPts val="0"/>
                </a:spcAft>
              </a:pPr>
              <a:t>74</a:t>
            </a:fld>
            <a:endParaRPr lang="en-US" b="0">
              <a:solidFill>
                <a:srgbClr val="FBBA03"/>
              </a:solidFill>
              <a:latin typeface="Calibri"/>
              <a:ea typeface="+mn-ea"/>
              <a:cs typeface="+mn-cs"/>
            </a:endParaRPr>
          </a:p>
        </p:txBody>
      </p:sp>
      <p:sp>
        <p:nvSpPr>
          <p:cNvPr id="1615874" name="Rectangle 2"/>
          <p:cNvSpPr>
            <a:spLocks noGrp="1" noChangeArrowheads="1"/>
          </p:cNvSpPr>
          <p:nvPr>
            <p:ph type="title"/>
          </p:nvPr>
        </p:nvSpPr>
        <p:spPr>
          <a:xfrm>
            <a:off x="2451748" y="330200"/>
            <a:ext cx="7162800" cy="901700"/>
          </a:xfrm>
          <a:noFill/>
          <a:ln/>
        </p:spPr>
        <p:txBody>
          <a:bodyPr vert="horz" lIns="90488" tIns="44450" rIns="90488" bIns="44450" rtlCol="0" anchor="ctr">
            <a:normAutofit fontScale="90000"/>
          </a:bodyPr>
          <a:lstStyle/>
          <a:p>
            <a:r>
              <a:rPr lang="en-US" altLang="ko-KR" dirty="0">
                <a:ea typeface="굴림" charset="-127"/>
                <a:cs typeface="굴림" charset="-127"/>
              </a:rPr>
              <a:t>Caching vs. Demand Paging</a:t>
            </a:r>
          </a:p>
        </p:txBody>
      </p:sp>
      <p:grpSp>
        <p:nvGrpSpPr>
          <p:cNvPr id="2" name="Group 3"/>
          <p:cNvGrpSpPr>
            <a:grpSpLocks/>
          </p:cNvGrpSpPr>
          <p:nvPr/>
        </p:nvGrpSpPr>
        <p:grpSpPr bwMode="auto">
          <a:xfrm>
            <a:off x="9169400" y="2146300"/>
            <a:ext cx="889000" cy="584200"/>
            <a:chOff x="5048" y="1256"/>
            <a:chExt cx="560" cy="368"/>
          </a:xfrm>
        </p:grpSpPr>
        <p:sp>
          <p:nvSpPr>
            <p:cNvPr id="1615876" name="Oval 4" descr="90%"/>
            <p:cNvSpPr>
              <a:spLocks noChangeArrowheads="1"/>
            </p:cNvSpPr>
            <p:nvPr/>
          </p:nvSpPr>
          <p:spPr bwMode="auto">
            <a:xfrm>
              <a:off x="5048" y="1496"/>
              <a:ext cx="560" cy="128"/>
            </a:xfrm>
            <a:prstGeom prst="ellipse">
              <a:avLst/>
            </a:prstGeom>
            <a:pattFill prst="pct90">
              <a:fgClr>
                <a:schemeClr val="accent1"/>
              </a:fgClr>
              <a:bgClr>
                <a:srgbClr val="FFFFFF"/>
              </a:bgClr>
            </a:patt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77" name="Oval 5" descr="90%"/>
            <p:cNvSpPr>
              <a:spLocks noChangeArrowheads="1"/>
            </p:cNvSpPr>
            <p:nvPr/>
          </p:nvSpPr>
          <p:spPr bwMode="auto">
            <a:xfrm>
              <a:off x="5048" y="1448"/>
              <a:ext cx="560" cy="128"/>
            </a:xfrm>
            <a:prstGeom prst="ellipse">
              <a:avLst/>
            </a:prstGeom>
            <a:pattFill prst="pct90">
              <a:fgClr>
                <a:schemeClr val="accent1"/>
              </a:fgClr>
              <a:bgClr>
                <a:srgbClr val="FFFFFF"/>
              </a:bgClr>
            </a:patt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78" name="Oval 6" descr="90%"/>
            <p:cNvSpPr>
              <a:spLocks noChangeArrowheads="1"/>
            </p:cNvSpPr>
            <p:nvPr/>
          </p:nvSpPr>
          <p:spPr bwMode="auto">
            <a:xfrm>
              <a:off x="5048" y="1400"/>
              <a:ext cx="560" cy="128"/>
            </a:xfrm>
            <a:prstGeom prst="ellipse">
              <a:avLst/>
            </a:prstGeom>
            <a:pattFill prst="pct90">
              <a:fgClr>
                <a:schemeClr val="accent1"/>
              </a:fgClr>
              <a:bgClr>
                <a:srgbClr val="FFFFFF"/>
              </a:bgClr>
            </a:patt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79" name="Oval 7" descr="90%"/>
            <p:cNvSpPr>
              <a:spLocks noChangeArrowheads="1"/>
            </p:cNvSpPr>
            <p:nvPr/>
          </p:nvSpPr>
          <p:spPr bwMode="auto">
            <a:xfrm>
              <a:off x="5048" y="1352"/>
              <a:ext cx="560" cy="128"/>
            </a:xfrm>
            <a:prstGeom prst="ellipse">
              <a:avLst/>
            </a:prstGeom>
            <a:pattFill prst="pct90">
              <a:fgClr>
                <a:schemeClr val="accent1"/>
              </a:fgClr>
              <a:bgClr>
                <a:srgbClr val="FFFFFF"/>
              </a:bgClr>
            </a:patt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80" name="Oval 8" descr="90%"/>
            <p:cNvSpPr>
              <a:spLocks noChangeArrowheads="1"/>
            </p:cNvSpPr>
            <p:nvPr/>
          </p:nvSpPr>
          <p:spPr bwMode="auto">
            <a:xfrm>
              <a:off x="5048" y="1304"/>
              <a:ext cx="560" cy="128"/>
            </a:xfrm>
            <a:prstGeom prst="ellipse">
              <a:avLst/>
            </a:prstGeom>
            <a:pattFill prst="pct90">
              <a:fgClr>
                <a:schemeClr val="accent1"/>
              </a:fgClr>
              <a:bgClr>
                <a:srgbClr val="FFFFFF"/>
              </a:bgClr>
            </a:patt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81" name="Oval 9" descr="90%"/>
            <p:cNvSpPr>
              <a:spLocks noChangeArrowheads="1"/>
            </p:cNvSpPr>
            <p:nvPr/>
          </p:nvSpPr>
          <p:spPr bwMode="auto">
            <a:xfrm>
              <a:off x="5048" y="1256"/>
              <a:ext cx="560" cy="128"/>
            </a:xfrm>
            <a:prstGeom prst="ellipse">
              <a:avLst/>
            </a:prstGeom>
            <a:pattFill prst="pct90">
              <a:fgClr>
                <a:schemeClr val="accent1"/>
              </a:fgClr>
              <a:bgClr>
                <a:srgbClr val="FFFFFF"/>
              </a:bgClr>
            </a:patt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82" name="Oval 10" descr="90%"/>
            <p:cNvSpPr>
              <a:spLocks noChangeArrowheads="1"/>
            </p:cNvSpPr>
            <p:nvPr/>
          </p:nvSpPr>
          <p:spPr bwMode="auto">
            <a:xfrm>
              <a:off x="5240" y="1304"/>
              <a:ext cx="176" cy="32"/>
            </a:xfrm>
            <a:prstGeom prst="ellipse">
              <a:avLst/>
            </a:prstGeom>
            <a:pattFill prst="pct90">
              <a:fgClr>
                <a:schemeClr val="accent1"/>
              </a:fgClr>
              <a:bgClr>
                <a:srgbClr val="FFFFFF"/>
              </a:bgClr>
            </a:patt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15883" name="Line 11"/>
          <p:cNvSpPr>
            <a:spLocks noChangeShapeType="1"/>
          </p:cNvSpPr>
          <p:nvPr/>
        </p:nvSpPr>
        <p:spPr bwMode="auto">
          <a:xfrm>
            <a:off x="2692400" y="2438400"/>
            <a:ext cx="457200" cy="0"/>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84" name="Line 12"/>
          <p:cNvSpPr>
            <a:spLocks noChangeShapeType="1"/>
          </p:cNvSpPr>
          <p:nvPr/>
        </p:nvSpPr>
        <p:spPr bwMode="auto">
          <a:xfrm>
            <a:off x="4025900" y="2438400"/>
            <a:ext cx="558800" cy="0"/>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85" name="Line 13"/>
          <p:cNvSpPr>
            <a:spLocks noChangeShapeType="1"/>
          </p:cNvSpPr>
          <p:nvPr/>
        </p:nvSpPr>
        <p:spPr bwMode="auto">
          <a:xfrm>
            <a:off x="6883400" y="2438400"/>
            <a:ext cx="660400" cy="0"/>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86" name="Line 14"/>
          <p:cNvSpPr>
            <a:spLocks noChangeShapeType="1"/>
          </p:cNvSpPr>
          <p:nvPr/>
        </p:nvSpPr>
        <p:spPr bwMode="auto">
          <a:xfrm>
            <a:off x="8559800" y="2438400"/>
            <a:ext cx="584200" cy="0"/>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87" name="Rectangle 15"/>
          <p:cNvSpPr>
            <a:spLocks noChangeArrowheads="1"/>
          </p:cNvSpPr>
          <p:nvPr/>
        </p:nvSpPr>
        <p:spPr bwMode="auto">
          <a:xfrm>
            <a:off x="1916113" y="2225676"/>
            <a:ext cx="703720" cy="397545"/>
          </a:xfrm>
          <a:prstGeom prst="rect">
            <a:avLst/>
          </a:prstGeom>
          <a:noFill/>
          <a:ln w="25400">
            <a:solidFill>
              <a:schemeClr val="tx1"/>
            </a:solid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Verdana" charset="0"/>
                <a:ea typeface="굴림" charset="-127"/>
                <a:cs typeface="굴림" charset="-127"/>
              </a:rPr>
              <a:t>CPU</a:t>
            </a:r>
          </a:p>
        </p:txBody>
      </p:sp>
      <p:sp>
        <p:nvSpPr>
          <p:cNvPr id="1615888" name="Rectangle 16"/>
          <p:cNvSpPr>
            <a:spLocks noChangeArrowheads="1"/>
          </p:cNvSpPr>
          <p:nvPr/>
        </p:nvSpPr>
        <p:spPr bwMode="auto">
          <a:xfrm>
            <a:off x="3198813" y="2263775"/>
            <a:ext cx="849312" cy="376238"/>
          </a:xfrm>
          <a:prstGeom prst="rect">
            <a:avLst/>
          </a:prstGeom>
          <a:solidFill>
            <a:schemeClr val="accent1"/>
          </a:solidFill>
          <a:ln w="12700">
            <a:solidFill>
              <a:srgbClr val="FF0000"/>
            </a:solid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cache</a:t>
            </a:r>
          </a:p>
        </p:txBody>
      </p:sp>
      <p:grpSp>
        <p:nvGrpSpPr>
          <p:cNvPr id="3" name="Group 17"/>
          <p:cNvGrpSpPr>
            <a:grpSpLocks/>
          </p:cNvGrpSpPr>
          <p:nvPr/>
        </p:nvGrpSpPr>
        <p:grpSpPr bwMode="auto">
          <a:xfrm>
            <a:off x="7505701" y="1549400"/>
            <a:ext cx="1133475" cy="1752600"/>
            <a:chOff x="3768" y="960"/>
            <a:chExt cx="714" cy="1104"/>
          </a:xfrm>
        </p:grpSpPr>
        <p:sp>
          <p:nvSpPr>
            <p:cNvPr id="1615890" name="Rectangle 18"/>
            <p:cNvSpPr>
              <a:spLocks noChangeArrowheads="1"/>
            </p:cNvSpPr>
            <p:nvPr/>
          </p:nvSpPr>
          <p:spPr bwMode="auto">
            <a:xfrm>
              <a:off x="3792" y="960"/>
              <a:ext cx="672" cy="1104"/>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91" name="Rectangle 19"/>
            <p:cNvSpPr>
              <a:spLocks noChangeArrowheads="1"/>
            </p:cNvSpPr>
            <p:nvPr/>
          </p:nvSpPr>
          <p:spPr bwMode="auto">
            <a:xfrm>
              <a:off x="3768" y="1314"/>
              <a:ext cx="714" cy="402"/>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primary</a:t>
              </a:r>
            </a:p>
            <a:p>
              <a:pPr defTabSz="457200" eaLnBrk="1" fontAlgn="auto" hangingPunct="1">
                <a:spcAft>
                  <a:spcPts val="0"/>
                </a:spcAft>
              </a:pPr>
              <a:r>
                <a:rPr lang="en-US" altLang="ko-KR" b="0">
                  <a:solidFill>
                    <a:prstClr val="black"/>
                  </a:solidFill>
                  <a:latin typeface="Verdana" charset="0"/>
                  <a:ea typeface="굴림" charset="-127"/>
                  <a:cs typeface="굴림" charset="-127"/>
                </a:rPr>
                <a:t>memory</a:t>
              </a:r>
            </a:p>
          </p:txBody>
        </p:sp>
      </p:grpSp>
      <p:sp>
        <p:nvSpPr>
          <p:cNvPr id="1615892" name="Rectangle 20"/>
          <p:cNvSpPr>
            <a:spLocks noChangeArrowheads="1"/>
          </p:cNvSpPr>
          <p:nvPr/>
        </p:nvSpPr>
        <p:spPr bwMode="auto">
          <a:xfrm>
            <a:off x="8990013" y="1349376"/>
            <a:ext cx="1350962" cy="63817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secondary</a:t>
            </a:r>
          </a:p>
          <a:p>
            <a:pPr defTabSz="457200" eaLnBrk="1" fontAlgn="auto" hangingPunct="1">
              <a:spcAft>
                <a:spcPts val="0"/>
              </a:spcAft>
            </a:pPr>
            <a:r>
              <a:rPr lang="en-US" altLang="ko-KR" b="0">
                <a:solidFill>
                  <a:prstClr val="black"/>
                </a:solidFill>
                <a:latin typeface="Verdana" charset="0"/>
                <a:ea typeface="굴림" charset="-127"/>
                <a:cs typeface="굴림" charset="-127"/>
              </a:rPr>
              <a:t>memory</a:t>
            </a:r>
          </a:p>
        </p:txBody>
      </p:sp>
      <p:sp>
        <p:nvSpPr>
          <p:cNvPr id="1615893" name="Rectangle 21"/>
          <p:cNvSpPr>
            <a:spLocks noChangeArrowheads="1"/>
          </p:cNvSpPr>
          <p:nvPr/>
        </p:nvSpPr>
        <p:spPr bwMode="auto">
          <a:xfrm>
            <a:off x="2070100" y="3581401"/>
            <a:ext cx="7945460" cy="304442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i="1" dirty="0">
                <a:solidFill>
                  <a:srgbClr val="000000"/>
                </a:solidFill>
                <a:latin typeface="Calibri"/>
                <a:ea typeface="굴림" charset="-127"/>
                <a:cs typeface="굴림" charset="-127"/>
              </a:rPr>
              <a:t>Caching</a:t>
            </a:r>
            <a:r>
              <a:rPr lang="en-US" altLang="ko-KR" sz="2400" b="0" dirty="0">
                <a:solidFill>
                  <a:srgbClr val="000000"/>
                </a:solidFill>
                <a:latin typeface="Calibri"/>
                <a:ea typeface="굴림" charset="-127"/>
                <a:cs typeface="굴림" charset="-127"/>
              </a:rPr>
              <a:t>			       			</a:t>
            </a:r>
            <a:r>
              <a:rPr lang="en-US" altLang="ko-KR" sz="2400" b="0" i="1" dirty="0">
                <a:solidFill>
                  <a:srgbClr val="000000"/>
                </a:solidFill>
                <a:latin typeface="Calibri"/>
                <a:ea typeface="굴림" charset="-127"/>
                <a:cs typeface="굴림" charset="-127"/>
              </a:rPr>
              <a:t>Demand paging</a:t>
            </a:r>
          </a:p>
          <a:p>
            <a:pPr lvl="1" defTabSz="457200" eaLnBrk="1" fontAlgn="auto" hangingPunct="1">
              <a:spcAft>
                <a:spcPts val="0"/>
              </a:spcAft>
            </a:pPr>
            <a:r>
              <a:rPr lang="en-US" altLang="ko-KR" sz="2400" b="0" dirty="0">
                <a:solidFill>
                  <a:srgbClr val="000000"/>
                </a:solidFill>
                <a:latin typeface="Calibri"/>
                <a:ea typeface="굴림" charset="-127"/>
                <a:cs typeface="굴림" charset="-127"/>
              </a:rPr>
              <a:t>cache entry						page frame</a:t>
            </a:r>
          </a:p>
          <a:p>
            <a:pPr lvl="1" defTabSz="457200" eaLnBrk="1" fontAlgn="auto" hangingPunct="1">
              <a:spcAft>
                <a:spcPts val="0"/>
              </a:spcAft>
            </a:pPr>
            <a:r>
              <a:rPr lang="en-US" altLang="ko-KR" sz="2400" b="0" dirty="0">
                <a:solidFill>
                  <a:srgbClr val="000000"/>
                </a:solidFill>
                <a:latin typeface="Calibri"/>
                <a:ea typeface="굴림" charset="-127"/>
                <a:cs typeface="굴림" charset="-127"/>
              </a:rPr>
              <a:t>cache block (~32 bytes)			page (~4K bytes)</a:t>
            </a:r>
          </a:p>
          <a:p>
            <a:pPr lvl="1" defTabSz="457200" eaLnBrk="1" fontAlgn="auto" hangingPunct="1">
              <a:spcAft>
                <a:spcPts val="0"/>
              </a:spcAft>
            </a:pPr>
            <a:r>
              <a:rPr lang="en-US" altLang="ko-KR" sz="2400" b="0" dirty="0">
                <a:solidFill>
                  <a:srgbClr val="000000"/>
                </a:solidFill>
                <a:latin typeface="Calibri"/>
                <a:ea typeface="굴림" charset="-127"/>
                <a:cs typeface="굴림" charset="-127"/>
              </a:rPr>
              <a:t>cache miss rate (1% to 20%)		page miss rate (&lt;0.001%)</a:t>
            </a:r>
          </a:p>
          <a:p>
            <a:pPr lvl="1" defTabSz="457200" eaLnBrk="1" fontAlgn="auto" hangingPunct="1">
              <a:spcAft>
                <a:spcPts val="0"/>
              </a:spcAft>
            </a:pPr>
            <a:r>
              <a:rPr lang="en-US" altLang="ko-KR" sz="2400" b="0" dirty="0">
                <a:solidFill>
                  <a:srgbClr val="000000"/>
                </a:solidFill>
                <a:latin typeface="Calibri"/>
                <a:ea typeface="굴림" charset="-127"/>
                <a:cs typeface="굴림" charset="-127"/>
              </a:rPr>
              <a:t>cache hit (~1 cycle)				page hit (~100 cycles)</a:t>
            </a:r>
          </a:p>
          <a:p>
            <a:pPr lvl="1" defTabSz="457200" eaLnBrk="1" fontAlgn="auto" hangingPunct="1">
              <a:spcAft>
                <a:spcPts val="0"/>
              </a:spcAft>
            </a:pPr>
            <a:r>
              <a:rPr lang="en-US" altLang="ko-KR" sz="2400" b="0" dirty="0">
                <a:solidFill>
                  <a:srgbClr val="000000"/>
                </a:solidFill>
                <a:latin typeface="Calibri"/>
                <a:ea typeface="굴림" charset="-127"/>
                <a:cs typeface="굴림" charset="-127"/>
              </a:rPr>
              <a:t>cache miss (~100 cycles)			page fault (~5M cycles)</a:t>
            </a:r>
          </a:p>
          <a:p>
            <a:pPr lvl="1" defTabSz="457200" eaLnBrk="1" fontAlgn="auto" hangingPunct="1">
              <a:spcAft>
                <a:spcPts val="0"/>
              </a:spcAft>
            </a:pPr>
            <a:r>
              <a:rPr lang="en-US" altLang="ko-KR" sz="2400" b="0" dirty="0">
                <a:solidFill>
                  <a:srgbClr val="000000"/>
                </a:solidFill>
                <a:latin typeface="Calibri"/>
                <a:ea typeface="굴림" charset="-127"/>
                <a:cs typeface="굴림" charset="-127"/>
              </a:rPr>
              <a:t>a miss is handled 	          			a miss is handled </a:t>
            </a:r>
          </a:p>
          <a:p>
            <a:pPr lvl="1" defTabSz="457200" eaLnBrk="1" fontAlgn="auto" hangingPunct="1">
              <a:spcAft>
                <a:spcPts val="0"/>
              </a:spcAft>
            </a:pPr>
            <a:r>
              <a:rPr lang="en-US" altLang="ko-KR" sz="2400" b="0" dirty="0">
                <a:solidFill>
                  <a:srgbClr val="000000"/>
                </a:solidFill>
                <a:latin typeface="Calibri"/>
                <a:ea typeface="굴림" charset="-127"/>
                <a:cs typeface="굴림" charset="-127"/>
              </a:rPr>
              <a:t>     in </a:t>
            </a:r>
            <a:r>
              <a:rPr lang="en-US" altLang="ko-KR" sz="2400" b="0" i="1" dirty="0">
                <a:solidFill>
                  <a:srgbClr val="000000"/>
                </a:solidFill>
                <a:latin typeface="Calibri"/>
                <a:ea typeface="굴림" charset="-127"/>
                <a:cs typeface="굴림" charset="-127"/>
              </a:rPr>
              <a:t>hardware</a:t>
            </a:r>
            <a:r>
              <a:rPr lang="en-US" altLang="ko-KR" sz="2400" b="0" dirty="0">
                <a:solidFill>
                  <a:srgbClr val="000000"/>
                </a:solidFill>
                <a:latin typeface="Calibri"/>
                <a:ea typeface="굴림" charset="-127"/>
                <a:cs typeface="굴림" charset="-127"/>
              </a:rPr>
              <a:t>		               		mostly in </a:t>
            </a:r>
            <a:r>
              <a:rPr lang="en-US" altLang="ko-KR" sz="2400" b="0" i="1" dirty="0">
                <a:solidFill>
                  <a:srgbClr val="000000"/>
                </a:solidFill>
                <a:latin typeface="Calibri"/>
                <a:ea typeface="굴림" charset="-127"/>
                <a:cs typeface="굴림" charset="-127"/>
              </a:rPr>
              <a:t>software</a:t>
            </a:r>
            <a:endParaRPr lang="en-US" altLang="ko-KR" sz="2400" b="0" dirty="0">
              <a:solidFill>
                <a:srgbClr val="000000"/>
              </a:solidFill>
              <a:latin typeface="Calibri"/>
              <a:ea typeface="굴림" charset="-127"/>
              <a:cs typeface="굴림" charset="-127"/>
            </a:endParaRPr>
          </a:p>
        </p:txBody>
      </p:sp>
      <p:grpSp>
        <p:nvGrpSpPr>
          <p:cNvPr id="4" name="Group 22"/>
          <p:cNvGrpSpPr>
            <a:grpSpLocks/>
          </p:cNvGrpSpPr>
          <p:nvPr/>
        </p:nvGrpSpPr>
        <p:grpSpPr bwMode="auto">
          <a:xfrm>
            <a:off x="4533901" y="1549400"/>
            <a:ext cx="1133475" cy="1752600"/>
            <a:chOff x="1896" y="976"/>
            <a:chExt cx="714" cy="1104"/>
          </a:xfrm>
        </p:grpSpPr>
        <p:sp>
          <p:nvSpPr>
            <p:cNvPr id="1615895" name="Rectangle 23" descr="90%"/>
            <p:cNvSpPr>
              <a:spLocks noChangeArrowheads="1"/>
            </p:cNvSpPr>
            <p:nvPr/>
          </p:nvSpPr>
          <p:spPr bwMode="auto">
            <a:xfrm>
              <a:off x="1920" y="976"/>
              <a:ext cx="672" cy="1104"/>
            </a:xfrm>
            <a:prstGeom prst="rect">
              <a:avLst/>
            </a:prstGeom>
            <a:pattFill prst="pct90">
              <a:fgClr>
                <a:schemeClr val="accent1"/>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5896" name="Rectangle 24" descr="90%"/>
            <p:cNvSpPr>
              <a:spLocks noChangeArrowheads="1"/>
            </p:cNvSpPr>
            <p:nvPr/>
          </p:nvSpPr>
          <p:spPr bwMode="auto">
            <a:xfrm>
              <a:off x="1896" y="1330"/>
              <a:ext cx="714" cy="402"/>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Verdana" charset="0"/>
                  <a:ea typeface="굴림" charset="-127"/>
                  <a:cs typeface="굴림" charset="-127"/>
                </a:rPr>
                <a:t>primary</a:t>
              </a:r>
            </a:p>
            <a:p>
              <a:pPr defTabSz="457200" eaLnBrk="1" fontAlgn="auto" hangingPunct="1">
                <a:spcAft>
                  <a:spcPts val="0"/>
                </a:spcAft>
              </a:pPr>
              <a:r>
                <a:rPr lang="en-US" altLang="ko-KR" b="0">
                  <a:solidFill>
                    <a:prstClr val="black"/>
                  </a:solidFill>
                  <a:latin typeface="Verdana" charset="0"/>
                  <a:ea typeface="굴림" charset="-127"/>
                  <a:cs typeface="굴림" charset="-127"/>
                </a:rPr>
                <a:t>memory</a:t>
              </a:r>
            </a:p>
          </p:txBody>
        </p:sp>
      </p:grpSp>
      <p:sp>
        <p:nvSpPr>
          <p:cNvPr id="1615897" name="Rectangle 25"/>
          <p:cNvSpPr>
            <a:spLocks noChangeArrowheads="1"/>
          </p:cNvSpPr>
          <p:nvPr/>
        </p:nvSpPr>
        <p:spPr bwMode="auto">
          <a:xfrm>
            <a:off x="6132513" y="2200276"/>
            <a:ext cx="703720" cy="397545"/>
          </a:xfrm>
          <a:prstGeom prst="rect">
            <a:avLst/>
          </a:prstGeom>
          <a:noFill/>
          <a:ln w="25400">
            <a:solidFill>
              <a:schemeClr val="tx1"/>
            </a:solid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Verdana" charset="0"/>
                <a:ea typeface="굴림" charset="-127"/>
                <a:cs typeface="굴림" charset="-127"/>
              </a:rPr>
              <a:t>CPU</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Issues</a:t>
            </a:r>
          </a:p>
        </p:txBody>
      </p:sp>
      <p:sp>
        <p:nvSpPr>
          <p:cNvPr id="3" name="Content Placeholder 2"/>
          <p:cNvSpPr>
            <a:spLocks noGrp="1"/>
          </p:cNvSpPr>
          <p:nvPr>
            <p:ph idx="1"/>
          </p:nvPr>
        </p:nvSpPr>
        <p:spPr>
          <a:xfrm>
            <a:off x="1981200" y="1600201"/>
            <a:ext cx="8229600" cy="4702277"/>
          </a:xfrm>
        </p:spPr>
        <p:txBody>
          <a:bodyPr>
            <a:normAutofit fontScale="62500" lnSpcReduction="20000"/>
          </a:bodyPr>
          <a:lstStyle/>
          <a:p>
            <a:r>
              <a:rPr lang="en-US" dirty="0"/>
              <a:t>Design issues for VM are related to HUGE cost of a miss (page fault)</a:t>
            </a:r>
          </a:p>
          <a:p>
            <a:pPr lvl="1"/>
            <a:r>
              <a:rPr lang="en-US" dirty="0"/>
              <a:t>Accessing disk may take MILLIONS of clock cycles</a:t>
            </a:r>
          </a:p>
          <a:p>
            <a:pPr lvl="2"/>
            <a:r>
              <a:rPr lang="en-US" dirty="0"/>
              <a:t>Cache (SRAM): 5-25ns</a:t>
            </a:r>
          </a:p>
          <a:p>
            <a:pPr lvl="2"/>
            <a:r>
              <a:rPr lang="en-US" dirty="0"/>
              <a:t>Memory (DRAM): 60-120ns</a:t>
            </a:r>
          </a:p>
          <a:p>
            <a:pPr lvl="2"/>
            <a:r>
              <a:rPr lang="en-US" dirty="0"/>
              <a:t>Disk: 10-20 million ns</a:t>
            </a:r>
          </a:p>
          <a:p>
            <a:r>
              <a:rPr lang="en-US" dirty="0"/>
              <a:t>Page size should be large enough to cover the cost of page fault</a:t>
            </a:r>
          </a:p>
          <a:p>
            <a:pPr lvl="1"/>
            <a:r>
              <a:rPr lang="en-US" dirty="0"/>
              <a:t>transfer time is much less than access time</a:t>
            </a:r>
          </a:p>
          <a:p>
            <a:pPr lvl="1"/>
            <a:r>
              <a:rPr lang="en-US" dirty="0"/>
              <a:t>4KB to 16KB common (newer systems: 32KB - 64KB)</a:t>
            </a:r>
          </a:p>
          <a:p>
            <a:r>
              <a:rPr lang="en-US" dirty="0"/>
              <a:t>Reducing page fault rate has high priority</a:t>
            </a:r>
          </a:p>
          <a:p>
            <a:pPr lvl="1"/>
            <a:r>
              <a:rPr lang="en-US" dirty="0"/>
              <a:t>fully-associative page placement</a:t>
            </a:r>
          </a:p>
          <a:p>
            <a:pPr lvl="1"/>
            <a:r>
              <a:rPr lang="en-US" dirty="0"/>
              <a:t>write back + write allocate (instead of write though) to minimize writes to disk</a:t>
            </a:r>
          </a:p>
          <a:p>
            <a:r>
              <a:rPr lang="en-US" dirty="0"/>
              <a:t>Page faults are handled in software by OS</a:t>
            </a:r>
          </a:p>
          <a:p>
            <a:pPr lvl="1"/>
            <a:r>
              <a:rPr lang="en-US" dirty="0"/>
              <a:t>overhead is small compared to cost of disk access</a:t>
            </a:r>
          </a:p>
          <a:p>
            <a:pPr lvl="1"/>
            <a:r>
              <a:rPr lang="en-US" dirty="0"/>
              <a:t>use clever algorithms to minimize page faults</a:t>
            </a:r>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75</a:t>
            </a:fld>
            <a:endParaRPr lang="en-US" b="0" dirty="0">
              <a:solidFill>
                <a:prstClr val="black">
                  <a:tint val="75000"/>
                </a:prstClr>
              </a:solidFill>
              <a:latin typeface="Calibri"/>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Tag Bits</a:t>
            </a:r>
          </a:p>
        </p:txBody>
      </p:sp>
      <p:sp>
        <p:nvSpPr>
          <p:cNvPr id="3" name="Content Placeholder 2"/>
          <p:cNvSpPr>
            <a:spLocks noGrp="1"/>
          </p:cNvSpPr>
          <p:nvPr>
            <p:ph idx="1"/>
          </p:nvPr>
        </p:nvSpPr>
        <p:spPr/>
        <p:txBody>
          <a:bodyPr>
            <a:normAutofit/>
          </a:bodyPr>
          <a:lstStyle/>
          <a:p>
            <a:pPr marL="342900" lvl="1" indent="-342900">
              <a:buFont typeface="Arial"/>
              <a:buChar char="•"/>
            </a:pPr>
            <a:r>
              <a:rPr lang="en-US" dirty="0"/>
              <a:t>Q: For a fully-associate cache, tag bits in each cache block are used to disambiguate among multiple  candidate memory blocks that can map to the same cache block. For fully-associative page placement, and # virtual pages ≥ # physical page frames </a:t>
            </a:r>
            <a:r>
              <a:rPr lang="en-US" dirty="0">
                <a:sym typeface="Wingdings" pitchFamily="2" charset="2"/>
              </a:rPr>
              <a:t> VPN bits </a:t>
            </a:r>
            <a:r>
              <a:rPr lang="en-US" dirty="0"/>
              <a:t>≥ PPN bits. Hence it seems like a Tag field with </a:t>
            </a:r>
            <a:r>
              <a:rPr lang="en-US" dirty="0">
                <a:sym typeface="Wingdings" pitchFamily="2" charset="2"/>
              </a:rPr>
              <a:t>VPN bits </a:t>
            </a:r>
            <a:r>
              <a:rPr lang="en-US" dirty="0"/>
              <a:t>- PPN bits is needed. Why are there no tag bits in each page table entry?</a:t>
            </a:r>
          </a:p>
          <a:p>
            <a:pPr marL="342900" lvl="1" indent="-342900">
              <a:buFont typeface="Arial"/>
              <a:buChar char="•"/>
            </a:pPr>
            <a:r>
              <a:rPr lang="en-US" dirty="0"/>
              <a:t>A: The page table performs a one-way translation: it always maps from virtual page to physical page, but not vice versa, hence we do not need to distinguish between multiple possible virtual pages mapped to the same physical page </a:t>
            </a:r>
            <a:r>
              <a:rPr lang="en-US" dirty="0">
                <a:sym typeface="Wingdings" pitchFamily="2" charset="2"/>
              </a:rPr>
              <a:t> no need for tags. </a:t>
            </a:r>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76</a:t>
            </a:fld>
            <a:endParaRPr lang="en-US" b="0" dirty="0">
              <a:solidFill>
                <a:prstClr val="black">
                  <a:tint val="75000"/>
                </a:prstClr>
              </a:solidFill>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Quiz: Write-Through </a:t>
            </a:r>
            <a:r>
              <a:rPr lang="en-US" dirty="0" err="1"/>
              <a:t>vs</a:t>
            </a:r>
            <a:r>
              <a:rPr lang="en-US" dirty="0"/>
              <a:t> Write-Back</a:t>
            </a:r>
          </a:p>
        </p:txBody>
      </p:sp>
      <p:sp>
        <p:nvSpPr>
          <p:cNvPr id="3" name="Content Placeholder 2"/>
          <p:cNvSpPr>
            <a:spLocks noGrp="1"/>
          </p:cNvSpPr>
          <p:nvPr>
            <p:ph idx="1"/>
          </p:nvPr>
        </p:nvSpPr>
        <p:spPr/>
        <p:txBody>
          <a:bodyPr>
            <a:normAutofit fontScale="85000" lnSpcReduction="20000"/>
          </a:bodyPr>
          <a:lstStyle/>
          <a:p>
            <a:r>
              <a:rPr lang="en-US" dirty="0"/>
              <a:t>Q: On a write, should we write the new value through to (memory/disk) or just keep it in the (cache/memory) and write it back to (memory/disk) when the (cache-block/page) is replaced? </a:t>
            </a:r>
          </a:p>
          <a:p>
            <a:r>
              <a:rPr lang="en-US" dirty="0"/>
              <a:t>A:</a:t>
            </a:r>
          </a:p>
          <a:p>
            <a:r>
              <a:rPr lang="en-US" dirty="0"/>
              <a:t>Write-back has fewer writes to (memory/disk) since multiple writes to the (cache-block/page) may occur before the (cache-block/page) is evicted. </a:t>
            </a:r>
          </a:p>
          <a:p>
            <a:r>
              <a:rPr lang="en-US" dirty="0"/>
              <a:t>For caching, the cost of writing through to memory is less than 100 cycles, so the cost of write through is bearable</a:t>
            </a:r>
          </a:p>
          <a:p>
            <a:r>
              <a:rPr lang="en-US" dirty="0"/>
              <a:t>For paging, the cost of writing through to disk is on the order of 1,000,000 cycles. Since write-back has fewer writes to disk, it is used. </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77</a:t>
            </a:fld>
            <a:endParaRPr lang="en-US" b="0" dirty="0">
              <a:solidFill>
                <a:prstClr val="black">
                  <a:tint val="75000"/>
                </a:prstClr>
              </a:solidFill>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Write-Allocate</a:t>
            </a:r>
          </a:p>
        </p:txBody>
      </p:sp>
      <p:sp>
        <p:nvSpPr>
          <p:cNvPr id="3" name="Content Placeholder 2"/>
          <p:cNvSpPr>
            <a:spLocks noGrp="1"/>
          </p:cNvSpPr>
          <p:nvPr>
            <p:ph idx="1"/>
          </p:nvPr>
        </p:nvSpPr>
        <p:spPr>
          <a:xfrm>
            <a:off x="1981200" y="1600200"/>
            <a:ext cx="8229600" cy="4963886"/>
          </a:xfrm>
        </p:spPr>
        <p:txBody>
          <a:bodyPr>
            <a:normAutofit lnSpcReduction="10000"/>
          </a:bodyPr>
          <a:lstStyle/>
          <a:p>
            <a:pPr marL="342900" lvl="1" indent="-342900">
              <a:buFont typeface="Arial"/>
              <a:buChar char="•"/>
            </a:pPr>
            <a:r>
              <a:rPr lang="en-US" dirty="0"/>
              <a:t>Recall “write allocate” in caching: fetch the block from memory to cache before writing to cache. </a:t>
            </a:r>
          </a:p>
          <a:p>
            <a:pPr marL="742950" lvl="2" indent="-342900"/>
            <a:r>
              <a:rPr lang="en-US" dirty="0"/>
              <a:t>Consider a cache with 2-word (8-byte) cache block size. Assume we do a 4-byte write to memory location 0x000000 and causes a cache miss. We have to load the entire block (Bytes 0-7) from memory to cache before we write the cache tag and the 4-byte data into Bytes 0-3.</a:t>
            </a:r>
          </a:p>
          <a:p>
            <a:pPr marL="342900" lvl="1" indent="-342900"/>
            <a:r>
              <a:rPr lang="en-US" dirty="0"/>
              <a:t>Q: For paging, do we need to fetch the page from disk to memory before writing to a page?</a:t>
            </a:r>
          </a:p>
          <a:p>
            <a:pPr marL="342900" lvl="1" indent="-342900">
              <a:buFont typeface="Arial"/>
              <a:buChar char="•"/>
            </a:pPr>
            <a:r>
              <a:rPr lang="en-US" dirty="0"/>
              <a:t>A: Yes, if a write causes a </a:t>
            </a:r>
            <a:r>
              <a:rPr lang="en-US" dirty="0">
                <a:solidFill>
                  <a:srgbClr val="FF0000"/>
                </a:solidFill>
              </a:rPr>
              <a:t>page fault</a:t>
            </a:r>
            <a:r>
              <a:rPr lang="en-US" dirty="0"/>
              <a:t>; then we have to load the entire </a:t>
            </a:r>
            <a:r>
              <a:rPr lang="en-US" dirty="0">
                <a:solidFill>
                  <a:srgbClr val="FF0000"/>
                </a:solidFill>
              </a:rPr>
              <a:t>page</a:t>
            </a:r>
            <a:r>
              <a:rPr lang="en-US" dirty="0"/>
              <a:t> from </a:t>
            </a:r>
            <a:r>
              <a:rPr lang="en-US" dirty="0">
                <a:solidFill>
                  <a:srgbClr val="FF0000"/>
                </a:solidFill>
              </a:rPr>
              <a:t>disk</a:t>
            </a:r>
            <a:r>
              <a:rPr lang="en-US" dirty="0"/>
              <a:t> to </a:t>
            </a:r>
            <a:r>
              <a:rPr lang="en-US" dirty="0">
                <a:solidFill>
                  <a:srgbClr val="FF0000"/>
                </a:solidFill>
              </a:rPr>
              <a:t>memory</a:t>
            </a:r>
            <a:r>
              <a:rPr lang="en-US" dirty="0"/>
              <a:t> before we write the word.</a:t>
            </a:r>
          </a:p>
          <a:p>
            <a:pPr marL="342900" lvl="1" indent="-342900">
              <a:buFont typeface="Arial"/>
              <a:buChar char="•"/>
            </a:pPr>
            <a:endParaRPr lang="en-US" dirty="0"/>
          </a:p>
          <a:p>
            <a:pPr marL="342900" lvl="1" indent="-342900">
              <a:buFont typeface="Arial"/>
              <a:buChar char="•"/>
            </a:pPr>
            <a:endParaRPr lang="en-US" dirty="0"/>
          </a:p>
          <a:p>
            <a:pPr marL="342900" lvl="1" indent="-342900">
              <a:buFont typeface="Arial"/>
              <a:buChar char="•"/>
            </a:pPr>
            <a:endParaRPr lang="en-US" dirty="0"/>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78</a:t>
            </a:fld>
            <a:endParaRPr lang="en-US" b="0" dirty="0">
              <a:solidFill>
                <a:prstClr val="black">
                  <a:tint val="75000"/>
                </a:prstClr>
              </a:solidFill>
              <a:latin typeface="Calibri"/>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1D70DF89-859C-C141-8BCD-92BB396B1E89}" type="slidenum">
              <a:rPr lang="en-US" b="0">
                <a:solidFill>
                  <a:prstClr val="black">
                    <a:tint val="75000"/>
                  </a:prstClr>
                </a:solidFill>
                <a:latin typeface="Calibri"/>
                <a:ea typeface="+mn-ea"/>
                <a:cs typeface="+mn-cs"/>
              </a:rPr>
              <a:pPr defTabSz="457200" eaLnBrk="1" fontAlgn="auto" hangingPunct="1">
                <a:spcBef>
                  <a:spcPts val="0"/>
                </a:spcBef>
                <a:spcAft>
                  <a:spcPts val="0"/>
                </a:spcAft>
              </a:pPr>
              <a:t>79</a:t>
            </a:fld>
            <a:endParaRPr lang="en-US" b="0">
              <a:solidFill>
                <a:srgbClr val="FBBA03"/>
              </a:solidFill>
              <a:latin typeface="Calibri"/>
              <a:ea typeface="+mn-ea"/>
              <a:cs typeface="+mn-cs"/>
            </a:endParaRPr>
          </a:p>
        </p:txBody>
      </p:sp>
      <p:sp>
        <p:nvSpPr>
          <p:cNvPr id="1613826" name="Rectangle 2"/>
          <p:cNvSpPr>
            <a:spLocks noGrp="1" noChangeArrowheads="1"/>
          </p:cNvSpPr>
          <p:nvPr>
            <p:ph type="title"/>
          </p:nvPr>
        </p:nvSpPr>
        <p:spPr/>
        <p:txBody>
          <a:bodyPr/>
          <a:lstStyle/>
          <a:p>
            <a:r>
              <a:rPr lang="en-US" altLang="ko-KR" dirty="0">
                <a:ea typeface="굴림" charset="-127"/>
                <a:cs typeface="굴림" charset="-127"/>
              </a:rPr>
              <a:t>Demand Paging Scheme</a:t>
            </a:r>
          </a:p>
        </p:txBody>
      </p:sp>
      <p:sp>
        <p:nvSpPr>
          <p:cNvPr id="1613827" name="Rectangle 3"/>
          <p:cNvSpPr>
            <a:spLocks noGrp="1" noChangeArrowheads="1"/>
          </p:cNvSpPr>
          <p:nvPr>
            <p:ph type="body" idx="1"/>
          </p:nvPr>
        </p:nvSpPr>
        <p:spPr>
          <a:xfrm>
            <a:off x="2386014" y="1428750"/>
            <a:ext cx="7748587" cy="4895850"/>
          </a:xfrm>
        </p:spPr>
        <p:txBody>
          <a:bodyPr/>
          <a:lstStyle/>
          <a:p>
            <a:pPr>
              <a:lnSpc>
                <a:spcPct val="100000"/>
              </a:lnSpc>
              <a:spcBef>
                <a:spcPct val="20000"/>
              </a:spcBef>
            </a:pPr>
            <a:r>
              <a:rPr lang="en-US" altLang="ko-KR" dirty="0">
                <a:ea typeface="굴림" charset="-127"/>
                <a:cs typeface="굴림" charset="-127"/>
              </a:rPr>
              <a:t>On a page fault: </a:t>
            </a:r>
          </a:p>
          <a:p>
            <a:pPr lvl="1">
              <a:lnSpc>
                <a:spcPct val="100000"/>
              </a:lnSpc>
              <a:spcBef>
                <a:spcPct val="20000"/>
              </a:spcBef>
            </a:pPr>
            <a:r>
              <a:rPr lang="en-US" altLang="ko-KR" sz="2400" dirty="0">
                <a:ea typeface="굴림" charset="-127"/>
                <a:cs typeface="굴림" charset="-127"/>
              </a:rPr>
              <a:t>Allocate a free page in memory, if available.</a:t>
            </a:r>
          </a:p>
          <a:p>
            <a:pPr lvl="1">
              <a:lnSpc>
                <a:spcPct val="100000"/>
              </a:lnSpc>
              <a:spcBef>
                <a:spcPct val="20000"/>
              </a:spcBef>
            </a:pPr>
            <a:r>
              <a:rPr lang="en-US" altLang="ko-KR" sz="2400" dirty="0">
                <a:ea typeface="굴림" charset="-127"/>
                <a:cs typeface="굴림" charset="-127"/>
              </a:rPr>
              <a:t>If no free pages, invoke replacement policy to select page to swap out.</a:t>
            </a:r>
          </a:p>
          <a:p>
            <a:pPr lvl="1">
              <a:lnSpc>
                <a:spcPct val="100000"/>
              </a:lnSpc>
              <a:spcBef>
                <a:spcPct val="20000"/>
              </a:spcBef>
            </a:pPr>
            <a:r>
              <a:rPr lang="en-US" altLang="ko-KR" sz="2400" dirty="0">
                <a:ea typeface="굴림" charset="-127"/>
                <a:cs typeface="굴림" charset="-127"/>
              </a:rPr>
              <a:t>Replaced page is written to disk</a:t>
            </a:r>
          </a:p>
          <a:p>
            <a:pPr lvl="1">
              <a:lnSpc>
                <a:spcPct val="100000"/>
              </a:lnSpc>
              <a:spcBef>
                <a:spcPct val="20000"/>
              </a:spcBef>
            </a:pPr>
            <a:r>
              <a:rPr lang="en-US" altLang="ko-KR" sz="2400" i="1" dirty="0">
                <a:ea typeface="굴림" charset="-127"/>
                <a:cs typeface="굴림" charset="-127"/>
              </a:rPr>
              <a:t>Page table is updated</a:t>
            </a:r>
            <a:r>
              <a:rPr lang="en-US" altLang="ko-KR" sz="2400" dirty="0">
                <a:ea typeface="굴림" charset="-127"/>
                <a:cs typeface="굴림" charset="-127"/>
              </a:rPr>
              <a:t> - The entry for the replaced page is marked as invalid. The entry for the new page is filled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dirty="0" err="1"/>
              <a:t>Uniprogramming</a:t>
            </a:r>
            <a:endParaRPr lang="en-US" dirty="0"/>
          </a:p>
        </p:txBody>
      </p:sp>
      <p:sp>
        <p:nvSpPr>
          <p:cNvPr id="645123" name="Rectangle 3"/>
          <p:cNvSpPr>
            <a:spLocks noGrp="1" noChangeArrowheads="1"/>
          </p:cNvSpPr>
          <p:nvPr>
            <p:ph type="body" idx="1"/>
          </p:nvPr>
        </p:nvSpPr>
        <p:spPr>
          <a:xfrm>
            <a:off x="1828800" y="1524000"/>
            <a:ext cx="8534400" cy="4953000"/>
          </a:xfrm>
        </p:spPr>
        <p:txBody>
          <a:bodyPr>
            <a:normAutofit fontScale="92500" lnSpcReduction="20000"/>
          </a:bodyPr>
          <a:lstStyle/>
          <a:p>
            <a:r>
              <a:rPr lang="en-US" dirty="0" err="1"/>
              <a:t>Uniprogramming</a:t>
            </a:r>
            <a:r>
              <a:rPr lang="en-US" dirty="0"/>
              <a:t> (no Translation or Protection)</a:t>
            </a:r>
          </a:p>
          <a:p>
            <a:pPr lvl="1"/>
            <a:r>
              <a:rPr lang="en-US" dirty="0"/>
              <a:t>Application always runs at same place in physical memory since only one application at a time</a:t>
            </a:r>
          </a:p>
          <a:p>
            <a:pPr lvl="1"/>
            <a:r>
              <a:rPr lang="en-US" dirty="0"/>
              <a:t>Application can access any physical address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Application actually is given a dedicated machine</a:t>
            </a:r>
          </a:p>
        </p:txBody>
      </p:sp>
      <p:grpSp>
        <p:nvGrpSpPr>
          <p:cNvPr id="2" name="Group 13"/>
          <p:cNvGrpSpPr>
            <a:grpSpLocks/>
          </p:cNvGrpSpPr>
          <p:nvPr/>
        </p:nvGrpSpPr>
        <p:grpSpPr bwMode="auto">
          <a:xfrm>
            <a:off x="4464829" y="3200400"/>
            <a:ext cx="3262341" cy="2469715"/>
            <a:chOff x="1728" y="2112"/>
            <a:chExt cx="2309" cy="1748"/>
          </a:xfrm>
        </p:grpSpPr>
        <p:sp>
          <p:nvSpPr>
            <p:cNvPr id="645126" name="Text Box 6"/>
            <p:cNvSpPr txBox="1">
              <a:spLocks noChangeArrowheads="1"/>
            </p:cNvSpPr>
            <p:nvPr/>
          </p:nvSpPr>
          <p:spPr bwMode="auto">
            <a:xfrm>
              <a:off x="2932" y="3600"/>
              <a:ext cx="1105" cy="26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ourier New" pitchFamily="49" charset="0"/>
                  <a:ea typeface="+mn-ea"/>
                  <a:cs typeface="+mn-cs"/>
                </a:rPr>
                <a:t>0x00000000</a:t>
              </a:r>
            </a:p>
          </p:txBody>
        </p:sp>
        <p:sp>
          <p:nvSpPr>
            <p:cNvPr id="645127" name="Text Box 7"/>
            <p:cNvSpPr txBox="1">
              <a:spLocks noChangeArrowheads="1"/>
            </p:cNvSpPr>
            <p:nvPr/>
          </p:nvSpPr>
          <p:spPr bwMode="auto">
            <a:xfrm>
              <a:off x="2932" y="2121"/>
              <a:ext cx="1105" cy="26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ourier New" pitchFamily="49" charset="0"/>
                  <a:ea typeface="+mn-ea"/>
                  <a:cs typeface="+mn-cs"/>
                </a:rPr>
                <a:t>0xFFFFFFFF</a:t>
              </a:r>
            </a:p>
          </p:txBody>
        </p:sp>
        <p:grpSp>
          <p:nvGrpSpPr>
            <p:cNvPr id="3" name="Group 11"/>
            <p:cNvGrpSpPr>
              <a:grpSpLocks/>
            </p:cNvGrpSpPr>
            <p:nvPr/>
          </p:nvGrpSpPr>
          <p:grpSpPr bwMode="auto">
            <a:xfrm>
              <a:off x="1728" y="2112"/>
              <a:ext cx="1104" cy="1680"/>
              <a:chOff x="2208" y="1968"/>
              <a:chExt cx="1104" cy="1680"/>
            </a:xfrm>
          </p:grpSpPr>
          <p:sp>
            <p:nvSpPr>
              <p:cNvPr id="645125" name="Rectangle 5"/>
              <p:cNvSpPr>
                <a:spLocks noChangeArrowheads="1"/>
              </p:cNvSpPr>
              <p:nvPr/>
            </p:nvSpPr>
            <p:spPr bwMode="auto">
              <a:xfrm>
                <a:off x="2208" y="1968"/>
                <a:ext cx="1104" cy="1680"/>
              </a:xfrm>
              <a:prstGeom prst="rect">
                <a:avLst/>
              </a:prstGeom>
              <a:solidFill>
                <a:srgbClr val="FF66CC"/>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45129" name="Text Box 9"/>
              <p:cNvSpPr txBox="1">
                <a:spLocks noChangeArrowheads="1"/>
              </p:cNvSpPr>
              <p:nvPr/>
            </p:nvSpPr>
            <p:spPr bwMode="auto">
              <a:xfrm>
                <a:off x="2284" y="3312"/>
                <a:ext cx="880" cy="26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Application</a:t>
                </a:r>
              </a:p>
            </p:txBody>
          </p:sp>
          <p:sp>
            <p:nvSpPr>
              <p:cNvPr id="645130" name="Text Box 10"/>
              <p:cNvSpPr txBox="1">
                <a:spLocks noChangeArrowheads="1"/>
              </p:cNvSpPr>
              <p:nvPr/>
            </p:nvSpPr>
            <p:spPr bwMode="auto">
              <a:xfrm>
                <a:off x="2324" y="2112"/>
                <a:ext cx="790" cy="45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Operating</a:t>
                </a:r>
              </a:p>
              <a:p>
                <a:pPr defTabSz="457200" eaLnBrk="1" fontAlgn="auto" hangingPunct="1">
                  <a:spcBef>
                    <a:spcPts val="0"/>
                  </a:spcBef>
                  <a:spcAft>
                    <a:spcPts val="0"/>
                  </a:spcAft>
                </a:pPr>
                <a:r>
                  <a:rPr lang="en-US" b="0" dirty="0">
                    <a:solidFill>
                      <a:prstClr val="black"/>
                    </a:solidFill>
                    <a:latin typeface="Calibri"/>
                    <a:ea typeface="+mn-ea"/>
                    <a:cs typeface="+mn-cs"/>
                  </a:rPr>
                  <a:t>System</a:t>
                </a:r>
              </a:p>
            </p:txBody>
          </p:sp>
        </p:grpSp>
        <p:sp>
          <p:nvSpPr>
            <p:cNvPr id="645132" name="Text Box 12"/>
            <p:cNvSpPr txBox="1">
              <a:spLocks noChangeArrowheads="1"/>
            </p:cNvSpPr>
            <p:nvPr/>
          </p:nvSpPr>
          <p:spPr bwMode="auto">
            <a:xfrm rot="16200000">
              <a:off x="3071" y="2708"/>
              <a:ext cx="884" cy="45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 32-bit</a:t>
              </a:r>
            </a:p>
            <a:p>
              <a:pPr defTabSz="457200" eaLnBrk="1" fontAlgn="auto" hangingPunct="1">
                <a:spcBef>
                  <a:spcPts val="0"/>
                </a:spcBef>
                <a:spcAft>
                  <a:spcPts val="0"/>
                </a:spcAft>
              </a:pPr>
              <a:r>
                <a:rPr lang="en-US" b="0">
                  <a:solidFill>
                    <a:prstClr val="black"/>
                  </a:solidFill>
                  <a:latin typeface="Calibri"/>
                  <a:ea typeface="+mn-ea"/>
                  <a:cs typeface="+mn-cs"/>
                </a:rPr>
                <a:t>Addresses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45123">
                                            <p:txEl>
                                              <p:pRg st="0" end="0"/>
                                            </p:txEl>
                                          </p:spTgt>
                                        </p:tgtEl>
                                        <p:attrNameLst>
                                          <p:attrName>style.visibility</p:attrName>
                                        </p:attrNameLst>
                                      </p:cBhvr>
                                      <p:to>
                                        <p:strVal val="visible"/>
                                      </p:to>
                                    </p:set>
                                    <p:anim calcmode="lin" valueType="num">
                                      <p:cBhvr additive="base">
                                        <p:cTn id="7" dur="500" fill="hold"/>
                                        <p:tgtEl>
                                          <p:spTgt spid="6451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451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45123">
                                            <p:txEl>
                                              <p:pRg st="1" end="1"/>
                                            </p:txEl>
                                          </p:spTgt>
                                        </p:tgtEl>
                                        <p:attrNameLst>
                                          <p:attrName>style.visibility</p:attrName>
                                        </p:attrNameLst>
                                      </p:cBhvr>
                                      <p:to>
                                        <p:strVal val="visible"/>
                                      </p:to>
                                    </p:set>
                                    <p:anim calcmode="lin" valueType="num">
                                      <p:cBhvr additive="base">
                                        <p:cTn id="11" dur="500" fill="hold"/>
                                        <p:tgtEl>
                                          <p:spTgt spid="64512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451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45123">
                                            <p:txEl>
                                              <p:pRg st="2" end="2"/>
                                            </p:txEl>
                                          </p:spTgt>
                                        </p:tgtEl>
                                        <p:attrNameLst>
                                          <p:attrName>style.visibility</p:attrName>
                                        </p:attrNameLst>
                                      </p:cBhvr>
                                      <p:to>
                                        <p:strVal val="visible"/>
                                      </p:to>
                                    </p:set>
                                    <p:anim calcmode="lin" valueType="num">
                                      <p:cBhvr additive="base">
                                        <p:cTn id="15" dur="500" fill="hold"/>
                                        <p:tgtEl>
                                          <p:spTgt spid="64512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45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645123">
                                            <p:txEl>
                                              <p:pRg st="10" end="10"/>
                                            </p:txEl>
                                          </p:spTgt>
                                        </p:tgtEl>
                                        <p:attrNameLst>
                                          <p:attrName>style.visibility</p:attrName>
                                        </p:attrNameLst>
                                      </p:cBhvr>
                                      <p:to>
                                        <p:strVal val="visible"/>
                                      </p:to>
                                    </p:set>
                                    <p:anim calcmode="lin" valueType="num">
                                      <p:cBhvr additive="base">
                                        <p:cTn id="21" dur="500" fill="hold"/>
                                        <p:tgtEl>
                                          <p:spTgt spid="645123">
                                            <p:txEl>
                                              <p:pRg st="10" end="1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45123">
                                            <p:txEl>
                                              <p:pRg st="10" end="10"/>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170" name="Rectangle 2"/>
          <p:cNvSpPr>
            <a:spLocks noGrp="1" noChangeArrowheads="1"/>
          </p:cNvSpPr>
          <p:nvPr>
            <p:ph type="title"/>
          </p:nvPr>
        </p:nvSpPr>
        <p:spPr/>
        <p:txBody>
          <a:bodyPr/>
          <a:lstStyle/>
          <a:p>
            <a:r>
              <a:rPr lang="en-US" dirty="0"/>
              <a:t>Demand Paging</a:t>
            </a:r>
          </a:p>
        </p:txBody>
      </p:sp>
      <p:sp>
        <p:nvSpPr>
          <p:cNvPr id="3079171" name="Rectangle 3"/>
          <p:cNvSpPr>
            <a:spLocks noGrp="1" noChangeArrowheads="1"/>
          </p:cNvSpPr>
          <p:nvPr>
            <p:ph type="body" idx="1"/>
          </p:nvPr>
        </p:nvSpPr>
        <p:spPr>
          <a:xfrm>
            <a:off x="1981200" y="1600201"/>
            <a:ext cx="8229600" cy="4936067"/>
          </a:xfrm>
        </p:spPr>
        <p:txBody>
          <a:bodyPr>
            <a:normAutofit/>
          </a:bodyPr>
          <a:lstStyle/>
          <a:p>
            <a:r>
              <a:rPr lang="en-US" dirty="0"/>
              <a:t>OS must reserve </a:t>
            </a:r>
            <a:r>
              <a:rPr lang="en-US" dirty="0">
                <a:solidFill>
                  <a:srgbClr val="FF0000"/>
                </a:solidFill>
              </a:rPr>
              <a:t>Swap Space </a:t>
            </a:r>
            <a:r>
              <a:rPr lang="en-US" dirty="0"/>
              <a:t>on disk</a:t>
            </a:r>
            <a:br>
              <a:rPr lang="en-US" dirty="0"/>
            </a:br>
            <a:r>
              <a:rPr lang="en-US" i="1" dirty="0"/>
              <a:t>for each process</a:t>
            </a:r>
          </a:p>
          <a:p>
            <a:pPr lvl="1"/>
            <a:r>
              <a:rPr lang="en-US" dirty="0"/>
              <a:t>Place to put swapped out pages.</a:t>
            </a:r>
          </a:p>
          <a:p>
            <a:r>
              <a:rPr lang="en-US" dirty="0"/>
              <a:t>To grow a process, ask OS</a:t>
            </a:r>
          </a:p>
          <a:p>
            <a:pPr lvl="1"/>
            <a:r>
              <a:rPr lang="en-US" dirty="0"/>
              <a:t>If unused pages available, OS uses them first</a:t>
            </a:r>
          </a:p>
          <a:p>
            <a:pPr lvl="1"/>
            <a:r>
              <a:rPr lang="en-US" dirty="0"/>
              <a:t>If not, OS swaps some old pages to disk</a:t>
            </a:r>
          </a:p>
          <a:p>
            <a:pPr lvl="1"/>
            <a:r>
              <a:rPr lang="en-US" dirty="0"/>
              <a:t>Many page replacement algorithms, discussed next lecture</a:t>
            </a:r>
          </a:p>
        </p:txBody>
      </p:sp>
      <p:sp>
        <p:nvSpPr>
          <p:cNvPr id="5" name="Slide Number Placeholder 4"/>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80</a:t>
            </a:fld>
            <a:endParaRPr lang="en-US" b="0" dirty="0">
              <a:solidFill>
                <a:prstClr val="black">
                  <a:tint val="75000"/>
                </a:prstClr>
              </a:solidFill>
              <a:latin typeface="Calibri"/>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on TLB</a:t>
            </a:r>
          </a:p>
        </p:txBody>
      </p:sp>
      <p:sp>
        <p:nvSpPr>
          <p:cNvPr id="3" name="Content Placeholder 2"/>
          <p:cNvSpPr>
            <a:spLocks noGrp="1"/>
          </p:cNvSpPr>
          <p:nvPr>
            <p:ph idx="1"/>
          </p:nvPr>
        </p:nvSpPr>
        <p:spPr/>
        <p:txBody>
          <a:bodyPr/>
          <a:lstStyle/>
          <a:p>
            <a:r>
              <a:rPr lang="en-US" dirty="0"/>
              <a:t>Keep track of whether page needs to be written back to disk if its been modified</a:t>
            </a:r>
          </a:p>
          <a:p>
            <a:r>
              <a:rPr lang="en-US" dirty="0"/>
              <a:t>Set “Page Dirty Bit” in TLB when any data in page is written</a:t>
            </a:r>
          </a:p>
          <a:p>
            <a:r>
              <a:rPr lang="en-US" dirty="0"/>
              <a:t>When TLB entry replaced, corresponding Page Dirty Bit is set in Page Table Entry</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81</a:t>
            </a:fld>
            <a:endParaRPr lang="en-US" b="0" dirty="0">
              <a:solidFill>
                <a:prstClr val="black">
                  <a:tint val="75000"/>
                </a:prstClr>
              </a:solidFill>
              <a:latin typeface="Calibri"/>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Virtual Memory Intro</a:t>
            </a:r>
          </a:p>
          <a:p>
            <a:r>
              <a:rPr lang="en-US" dirty="0"/>
              <a:t>Page Tables</a:t>
            </a:r>
          </a:p>
          <a:p>
            <a:r>
              <a:rPr lang="en-US" dirty="0"/>
              <a:t>Translation </a:t>
            </a:r>
            <a:r>
              <a:rPr lang="en-US" dirty="0" err="1"/>
              <a:t>Lookaside</a:t>
            </a:r>
            <a:r>
              <a:rPr lang="en-US" dirty="0"/>
              <a:t> Buffer</a:t>
            </a:r>
          </a:p>
          <a:p>
            <a:r>
              <a:rPr lang="en-US" dirty="0"/>
              <a:t>Demand Paging</a:t>
            </a:r>
          </a:p>
          <a:p>
            <a:r>
              <a:rPr lang="en-US" dirty="0">
                <a:solidFill>
                  <a:srgbClr val="FF0000"/>
                </a:solidFill>
              </a:rPr>
              <a:t>System Calls</a:t>
            </a:r>
          </a:p>
          <a:p>
            <a:r>
              <a:rPr lang="en-US" dirty="0"/>
              <a:t>Summary</a:t>
            </a:r>
          </a:p>
        </p:txBody>
      </p:sp>
      <p:sp>
        <p:nvSpPr>
          <p:cNvPr id="8" name="Slide Number Placeholder 7"/>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82</a:t>
            </a:fld>
            <a:endParaRPr lang="en-US" b="0" dirty="0">
              <a:solidFill>
                <a:prstClr val="black">
                  <a:tint val="75000"/>
                </a:prstClr>
              </a:solidFill>
              <a:latin typeface="Calibri"/>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Dual-Mode Operation</a:t>
            </a:r>
          </a:p>
        </p:txBody>
      </p:sp>
      <p:sp>
        <p:nvSpPr>
          <p:cNvPr id="643075" name="Rectangle 3"/>
          <p:cNvSpPr>
            <a:spLocks noGrp="1" noChangeArrowheads="1"/>
          </p:cNvSpPr>
          <p:nvPr>
            <p:ph type="body" idx="1"/>
          </p:nvPr>
        </p:nvSpPr>
        <p:spPr>
          <a:xfrm>
            <a:off x="1701800" y="1524000"/>
            <a:ext cx="8966200" cy="5029200"/>
          </a:xfrm>
        </p:spPr>
        <p:txBody>
          <a:bodyPr>
            <a:normAutofit lnSpcReduction="10000"/>
          </a:bodyPr>
          <a:lstStyle/>
          <a:p>
            <a:pPr>
              <a:lnSpc>
                <a:spcPct val="80000"/>
              </a:lnSpc>
              <a:spcBef>
                <a:spcPct val="20000"/>
              </a:spcBef>
            </a:pPr>
            <a:r>
              <a:rPr lang="en-US" dirty="0"/>
              <a:t>Can an application modify its own page tables?</a:t>
            </a:r>
          </a:p>
          <a:p>
            <a:pPr lvl="1">
              <a:lnSpc>
                <a:spcPct val="80000"/>
              </a:lnSpc>
              <a:spcBef>
                <a:spcPct val="20000"/>
              </a:spcBef>
            </a:pPr>
            <a:r>
              <a:rPr lang="en-US" dirty="0"/>
              <a:t>If it could, could get access to all of physical memory</a:t>
            </a:r>
          </a:p>
          <a:p>
            <a:pPr lvl="1">
              <a:lnSpc>
                <a:spcPct val="80000"/>
              </a:lnSpc>
              <a:spcBef>
                <a:spcPct val="20000"/>
              </a:spcBef>
            </a:pPr>
            <a:r>
              <a:rPr lang="en-US" dirty="0"/>
              <a:t>Has to be restricted somehow</a:t>
            </a:r>
          </a:p>
          <a:p>
            <a:pPr>
              <a:lnSpc>
                <a:spcPct val="80000"/>
              </a:lnSpc>
              <a:spcBef>
                <a:spcPct val="20000"/>
              </a:spcBef>
            </a:pPr>
            <a:r>
              <a:rPr lang="en-US" dirty="0"/>
              <a:t>To assist with protection, CPU hardware</a:t>
            </a:r>
            <a:r>
              <a:rPr lang="en-US" dirty="0">
                <a:solidFill>
                  <a:schemeClr val="hlink"/>
                </a:solidFill>
              </a:rPr>
              <a:t> </a:t>
            </a:r>
            <a:r>
              <a:rPr lang="en-US" dirty="0"/>
              <a:t>provides at least two modes (Dual-Mode Operation):</a:t>
            </a:r>
          </a:p>
          <a:p>
            <a:pPr lvl="1">
              <a:lnSpc>
                <a:spcPct val="80000"/>
              </a:lnSpc>
              <a:spcBef>
                <a:spcPct val="20000"/>
              </a:spcBef>
            </a:pPr>
            <a:r>
              <a:rPr lang="en-US" dirty="0"/>
              <a:t>“Kernel” mode (or “supervisor” or “protected”)</a:t>
            </a:r>
          </a:p>
          <a:p>
            <a:pPr lvl="1">
              <a:lnSpc>
                <a:spcPct val="80000"/>
              </a:lnSpc>
              <a:spcBef>
                <a:spcPct val="20000"/>
              </a:spcBef>
            </a:pPr>
            <a:r>
              <a:rPr lang="en-US" dirty="0"/>
              <a:t>“User” mode (Normal program mode)</a:t>
            </a:r>
          </a:p>
          <a:p>
            <a:pPr lvl="1">
              <a:lnSpc>
                <a:spcPct val="80000"/>
              </a:lnSpc>
              <a:spcBef>
                <a:spcPct val="20000"/>
              </a:spcBef>
            </a:pPr>
            <a:r>
              <a:rPr lang="en-US" dirty="0"/>
              <a:t>Mode set with bits in special control register only accessible in kernel-mode</a:t>
            </a:r>
          </a:p>
          <a:p>
            <a:pPr>
              <a:lnSpc>
                <a:spcPct val="80000"/>
              </a:lnSpc>
            </a:pPr>
            <a:r>
              <a:rPr lang="en-US" dirty="0"/>
              <a:t>Page table access must be done in kernel mode</a:t>
            </a:r>
          </a:p>
          <a:p>
            <a:pPr>
              <a:lnSpc>
                <a:spcPct val="80000"/>
              </a:lnSpc>
              <a:spcBef>
                <a:spcPct val="20000"/>
              </a:spcBef>
            </a:pPr>
            <a:endParaRPr lang="en-US" dirty="0"/>
          </a:p>
        </p:txBody>
      </p:sp>
      <p:sp>
        <p:nvSpPr>
          <p:cNvPr id="4" name="Slide Number Placeholder 5"/>
          <p:cNvSpPr>
            <a:spLocks noGrp="1"/>
          </p:cNvSpPr>
          <p:nvPr>
            <p:ph type="sldNum" sz="quarter" idx="12"/>
          </p:nvPr>
        </p:nvSpPr>
        <p:spPr>
          <a:xfrm>
            <a:off x="8077200" y="6356351"/>
            <a:ext cx="2133600" cy="365125"/>
          </a:xfr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83</a:t>
            </a:fld>
            <a:endParaRPr lang="en-US" b="0" dirty="0">
              <a:solidFill>
                <a:prstClr val="black">
                  <a:tint val="75000"/>
                </a:prstClr>
              </a:solidFill>
              <a:latin typeface="Calibri"/>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43075">
                                            <p:txEl>
                                              <p:pRg st="0" end="0"/>
                                            </p:txEl>
                                          </p:spTgt>
                                        </p:tgtEl>
                                        <p:attrNameLst>
                                          <p:attrName>style.visibility</p:attrName>
                                        </p:attrNameLst>
                                      </p:cBhvr>
                                      <p:to>
                                        <p:strVal val="visible"/>
                                      </p:to>
                                    </p:set>
                                    <p:anim calcmode="lin" valueType="num">
                                      <p:cBhvr additive="base">
                                        <p:cTn id="7" dur="500" fill="hold"/>
                                        <p:tgtEl>
                                          <p:spTgt spid="6430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430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43075">
                                            <p:txEl>
                                              <p:pRg st="1" end="1"/>
                                            </p:txEl>
                                          </p:spTgt>
                                        </p:tgtEl>
                                        <p:attrNameLst>
                                          <p:attrName>style.visibility</p:attrName>
                                        </p:attrNameLst>
                                      </p:cBhvr>
                                      <p:to>
                                        <p:strVal val="visible"/>
                                      </p:to>
                                    </p:set>
                                    <p:anim calcmode="lin" valueType="num">
                                      <p:cBhvr additive="base">
                                        <p:cTn id="11" dur="500" fill="hold"/>
                                        <p:tgtEl>
                                          <p:spTgt spid="6430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430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43075">
                                            <p:txEl>
                                              <p:pRg st="2" end="2"/>
                                            </p:txEl>
                                          </p:spTgt>
                                        </p:tgtEl>
                                        <p:attrNameLst>
                                          <p:attrName>style.visibility</p:attrName>
                                        </p:attrNameLst>
                                      </p:cBhvr>
                                      <p:to>
                                        <p:strVal val="visible"/>
                                      </p:to>
                                    </p:set>
                                    <p:anim calcmode="lin" valueType="num">
                                      <p:cBhvr additive="base">
                                        <p:cTn id="15" dur="500" fill="hold"/>
                                        <p:tgtEl>
                                          <p:spTgt spid="64307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430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643075">
                                            <p:txEl>
                                              <p:pRg st="3" end="3"/>
                                            </p:txEl>
                                          </p:spTgt>
                                        </p:tgtEl>
                                        <p:attrNameLst>
                                          <p:attrName>style.visibility</p:attrName>
                                        </p:attrNameLst>
                                      </p:cBhvr>
                                      <p:to>
                                        <p:strVal val="visible"/>
                                      </p:to>
                                    </p:set>
                                    <p:anim calcmode="lin" valueType="num">
                                      <p:cBhvr additive="base">
                                        <p:cTn id="21" dur="500" fill="hold"/>
                                        <p:tgtEl>
                                          <p:spTgt spid="64307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4307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643075">
                                            <p:txEl>
                                              <p:pRg st="4" end="4"/>
                                            </p:txEl>
                                          </p:spTgt>
                                        </p:tgtEl>
                                        <p:attrNameLst>
                                          <p:attrName>style.visibility</p:attrName>
                                        </p:attrNameLst>
                                      </p:cBhvr>
                                      <p:to>
                                        <p:strVal val="visible"/>
                                      </p:to>
                                    </p:set>
                                    <p:anim calcmode="lin" valueType="num">
                                      <p:cBhvr additive="base">
                                        <p:cTn id="25" dur="500" fill="hold"/>
                                        <p:tgtEl>
                                          <p:spTgt spid="64307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4307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643075">
                                            <p:txEl>
                                              <p:pRg st="5" end="5"/>
                                            </p:txEl>
                                          </p:spTgt>
                                        </p:tgtEl>
                                        <p:attrNameLst>
                                          <p:attrName>style.visibility</p:attrName>
                                        </p:attrNameLst>
                                      </p:cBhvr>
                                      <p:to>
                                        <p:strVal val="visible"/>
                                      </p:to>
                                    </p:set>
                                    <p:anim calcmode="lin" valueType="num">
                                      <p:cBhvr additive="base">
                                        <p:cTn id="29" dur="500" fill="hold"/>
                                        <p:tgtEl>
                                          <p:spTgt spid="64307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4307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643075">
                                            <p:txEl>
                                              <p:pRg st="6" end="6"/>
                                            </p:txEl>
                                          </p:spTgt>
                                        </p:tgtEl>
                                        <p:attrNameLst>
                                          <p:attrName>style.visibility</p:attrName>
                                        </p:attrNameLst>
                                      </p:cBhvr>
                                      <p:to>
                                        <p:strVal val="visible"/>
                                      </p:to>
                                    </p:set>
                                    <p:anim calcmode="lin" valueType="num">
                                      <p:cBhvr additive="base">
                                        <p:cTn id="33" dur="500" fill="hold"/>
                                        <p:tgtEl>
                                          <p:spTgt spid="64307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6430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43075">
                                            <p:txEl>
                                              <p:pRg st="7" end="7"/>
                                            </p:txEl>
                                          </p:spTgt>
                                        </p:tgtEl>
                                        <p:attrNameLst>
                                          <p:attrName>style.visibility</p:attrName>
                                        </p:attrNameLst>
                                      </p:cBhvr>
                                      <p:to>
                                        <p:strVal val="visible"/>
                                      </p:to>
                                    </p:set>
                                    <p:anim calcmode="lin" valueType="num">
                                      <p:cBhvr additive="base">
                                        <p:cTn id="39" dur="500" fill="hold"/>
                                        <p:tgtEl>
                                          <p:spTgt spid="643075">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64307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normAutofit fontScale="90000"/>
          </a:bodyPr>
          <a:lstStyle/>
          <a:p>
            <a:r>
              <a:rPr lang="en-US"/>
              <a:t>For Protection, Lock User-Programs in Asylum</a:t>
            </a:r>
          </a:p>
        </p:txBody>
      </p:sp>
      <p:sp>
        <p:nvSpPr>
          <p:cNvPr id="655363" name="Rectangle 3"/>
          <p:cNvSpPr>
            <a:spLocks noGrp="1" noChangeArrowheads="1"/>
          </p:cNvSpPr>
          <p:nvPr>
            <p:ph type="body" idx="1"/>
          </p:nvPr>
        </p:nvSpPr>
        <p:spPr>
          <a:xfrm>
            <a:off x="1752600" y="1513114"/>
            <a:ext cx="8534400" cy="5344886"/>
          </a:xfrm>
        </p:spPr>
        <p:txBody>
          <a:bodyPr>
            <a:normAutofit lnSpcReduction="10000"/>
          </a:bodyPr>
          <a:lstStyle/>
          <a:p>
            <a:pPr>
              <a:lnSpc>
                <a:spcPct val="80000"/>
              </a:lnSpc>
              <a:spcBef>
                <a:spcPct val="20000"/>
              </a:spcBef>
            </a:pPr>
            <a:r>
              <a:rPr lang="en-US" dirty="0"/>
              <a:t>Idea: Lock user programs in padded cell </a:t>
            </a:r>
            <a:br>
              <a:rPr lang="en-US" dirty="0"/>
            </a:br>
            <a:r>
              <a:rPr lang="en-US" dirty="0"/>
              <a:t>with no exit or sharp objects</a:t>
            </a:r>
          </a:p>
          <a:p>
            <a:pPr lvl="1">
              <a:lnSpc>
                <a:spcPct val="80000"/>
              </a:lnSpc>
              <a:spcBef>
                <a:spcPct val="20000"/>
              </a:spcBef>
            </a:pPr>
            <a:r>
              <a:rPr lang="en-US" dirty="0"/>
              <a:t>Cannot change mode to kernel mode</a:t>
            </a:r>
          </a:p>
          <a:p>
            <a:pPr lvl="1">
              <a:lnSpc>
                <a:spcPct val="80000"/>
              </a:lnSpc>
              <a:spcBef>
                <a:spcPct val="20000"/>
              </a:spcBef>
            </a:pPr>
            <a:r>
              <a:rPr lang="en-US" dirty="0"/>
              <a:t>User cannot modify page table mapping </a:t>
            </a:r>
          </a:p>
          <a:p>
            <a:pPr lvl="1">
              <a:lnSpc>
                <a:spcPct val="80000"/>
              </a:lnSpc>
              <a:spcBef>
                <a:spcPct val="20000"/>
              </a:spcBef>
            </a:pPr>
            <a:r>
              <a:rPr lang="en-US" dirty="0"/>
              <a:t>Limited access to memory: cannot </a:t>
            </a:r>
            <a:br>
              <a:rPr lang="en-US" dirty="0"/>
            </a:br>
            <a:r>
              <a:rPr lang="en-US" dirty="0"/>
              <a:t>adversely effect other processes</a:t>
            </a:r>
          </a:p>
          <a:p>
            <a:pPr lvl="2">
              <a:lnSpc>
                <a:spcPct val="80000"/>
              </a:lnSpc>
              <a:spcBef>
                <a:spcPct val="20000"/>
              </a:spcBef>
            </a:pPr>
            <a:r>
              <a:rPr lang="en-US" dirty="0"/>
              <a:t>Side-effect: Limited access to </a:t>
            </a:r>
            <a:br>
              <a:rPr lang="en-US" dirty="0"/>
            </a:br>
            <a:r>
              <a:rPr lang="en-US" dirty="0"/>
              <a:t>memory-mapped I/O operations </a:t>
            </a:r>
            <a:br>
              <a:rPr lang="en-US" dirty="0"/>
            </a:br>
            <a:r>
              <a:rPr lang="en-US" dirty="0"/>
              <a:t>(I/O that occurs by reading/writing memory locations)</a:t>
            </a:r>
          </a:p>
          <a:p>
            <a:pPr lvl="1">
              <a:lnSpc>
                <a:spcPct val="80000"/>
              </a:lnSpc>
              <a:spcBef>
                <a:spcPct val="20000"/>
              </a:spcBef>
            </a:pPr>
            <a:r>
              <a:rPr lang="en-US" dirty="0"/>
              <a:t>Limited access to interrupt controller </a:t>
            </a:r>
          </a:p>
          <a:p>
            <a:pPr>
              <a:lnSpc>
                <a:spcPct val="80000"/>
              </a:lnSpc>
            </a:pPr>
            <a:r>
              <a:rPr lang="en-US" dirty="0"/>
              <a:t>How does one switch between kernel and user modes?</a:t>
            </a:r>
          </a:p>
          <a:p>
            <a:pPr lvl="1">
              <a:lnSpc>
                <a:spcPct val="80000"/>
              </a:lnSpc>
            </a:pPr>
            <a:r>
              <a:rPr lang="en-US" dirty="0"/>
              <a:t>OS </a:t>
            </a:r>
            <a:r>
              <a:rPr lang="en-US" dirty="0">
                <a:sym typeface="Symbol" pitchFamily="18" charset="2"/>
              </a:rPr>
              <a:t> user (kernel  user mode): getting into cell</a:t>
            </a:r>
          </a:p>
          <a:p>
            <a:pPr lvl="1">
              <a:lnSpc>
                <a:spcPct val="80000"/>
              </a:lnSpc>
            </a:pPr>
            <a:r>
              <a:rPr lang="en-US" dirty="0">
                <a:sym typeface="Symbol" pitchFamily="18" charset="2"/>
              </a:rPr>
              <a:t>User OS (user  kernel mode): getting out of cell</a:t>
            </a:r>
          </a:p>
        </p:txBody>
      </p:sp>
      <p:pic>
        <p:nvPicPr>
          <p:cNvPr id="655365" name="Picture 5"/>
          <p:cNvPicPr>
            <a:picLocks noChangeAspect="1" noChangeArrowheads="1"/>
          </p:cNvPicPr>
          <p:nvPr/>
        </p:nvPicPr>
        <p:blipFill>
          <a:blip r:embed="rId3" cstate="print"/>
          <a:srcRect/>
          <a:stretch>
            <a:fillRect/>
          </a:stretch>
        </p:blipFill>
        <p:spPr bwMode="auto">
          <a:xfrm>
            <a:off x="8320031" y="1759178"/>
            <a:ext cx="2195569" cy="1876652"/>
          </a:xfrm>
          <a:prstGeom prst="rect">
            <a:avLst/>
          </a:prstGeom>
          <a:noFill/>
          <a:ln w="38100" algn="ctr">
            <a:noFill/>
            <a:miter lim="800000"/>
            <a:headEnd/>
            <a:tailEnd/>
          </a:ln>
          <a:effectLst/>
        </p:spPr>
      </p:pic>
      <p:sp>
        <p:nvSpPr>
          <p:cNvPr id="5" name="Slide Number Placeholder 5"/>
          <p:cNvSpPr>
            <a:spLocks noGrp="1"/>
          </p:cNvSpPr>
          <p:nvPr>
            <p:ph type="sldNum" sz="quarter" idx="12"/>
          </p:nvPr>
        </p:nvSpPr>
        <p:spPr>
          <a:xfrm>
            <a:off x="8077200" y="6356351"/>
            <a:ext cx="2133600" cy="365125"/>
          </a:xfr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84</a:t>
            </a:fld>
            <a:endParaRPr lang="en-US" b="0" dirty="0">
              <a:solidFill>
                <a:prstClr val="black">
                  <a:tint val="75000"/>
                </a:prstClr>
              </a:solidFill>
              <a:latin typeface="Calibri"/>
              <a:ea typeface="+mn-ea"/>
              <a:cs typeface="+mn-cs"/>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normAutofit/>
          </a:bodyPr>
          <a:lstStyle/>
          <a:p>
            <a:r>
              <a:rPr lang="en-US" dirty="0"/>
              <a:t>How to Get from </a:t>
            </a:r>
            <a:r>
              <a:rPr lang="en-US" dirty="0" err="1"/>
              <a:t>Kernel</a:t>
            </a:r>
            <a:r>
              <a:rPr lang="en-US" dirty="0" err="1">
                <a:sym typeface="Symbol" pitchFamily="18" charset="2"/>
              </a:rPr>
              <a:t>User</a:t>
            </a:r>
            <a:endParaRPr lang="en-US" dirty="0">
              <a:sym typeface="Symbol" pitchFamily="18" charset="2"/>
            </a:endParaRPr>
          </a:p>
        </p:txBody>
      </p:sp>
      <p:sp>
        <p:nvSpPr>
          <p:cNvPr id="665603" name="Rectangle 3"/>
          <p:cNvSpPr>
            <a:spLocks noGrp="1" noChangeArrowheads="1"/>
          </p:cNvSpPr>
          <p:nvPr>
            <p:ph type="body" idx="1"/>
          </p:nvPr>
        </p:nvSpPr>
        <p:spPr>
          <a:xfrm>
            <a:off x="1752600" y="1382486"/>
            <a:ext cx="8686800" cy="5475514"/>
          </a:xfrm>
        </p:spPr>
        <p:txBody>
          <a:bodyPr>
            <a:normAutofit fontScale="85000" lnSpcReduction="20000"/>
          </a:bodyPr>
          <a:lstStyle/>
          <a:p>
            <a:r>
              <a:rPr lang="en-US" dirty="0"/>
              <a:t>What does the kernel do to create a new user process?</a:t>
            </a:r>
          </a:p>
          <a:p>
            <a:pPr lvl="1"/>
            <a:r>
              <a:rPr lang="en-US" dirty="0"/>
              <a:t>Allocate and initialize address-space control block</a:t>
            </a:r>
          </a:p>
          <a:p>
            <a:pPr lvl="1"/>
            <a:r>
              <a:rPr lang="en-US" dirty="0"/>
              <a:t>Read program off disk and store in memory</a:t>
            </a:r>
          </a:p>
          <a:p>
            <a:pPr lvl="1"/>
            <a:r>
              <a:rPr lang="en-US" dirty="0"/>
              <a:t>Allocate and initialize page table </a:t>
            </a:r>
          </a:p>
          <a:p>
            <a:pPr lvl="2"/>
            <a:r>
              <a:rPr lang="en-US" dirty="0"/>
              <a:t>Point at code in memory so program can execute</a:t>
            </a:r>
          </a:p>
          <a:p>
            <a:pPr lvl="2"/>
            <a:r>
              <a:rPr lang="en-US" dirty="0"/>
              <a:t>Possibly point at statically initialized data</a:t>
            </a:r>
          </a:p>
          <a:p>
            <a:pPr lvl="1"/>
            <a:r>
              <a:rPr lang="en-US" dirty="0"/>
              <a:t>Run Program:</a:t>
            </a:r>
          </a:p>
          <a:p>
            <a:pPr lvl="2"/>
            <a:r>
              <a:rPr lang="en-US" dirty="0"/>
              <a:t>Set machine registers</a:t>
            </a:r>
          </a:p>
          <a:p>
            <a:pPr lvl="2"/>
            <a:r>
              <a:rPr lang="en-US" dirty="0"/>
              <a:t>Set hardware pointer to translation table</a:t>
            </a:r>
          </a:p>
          <a:p>
            <a:pPr lvl="2"/>
            <a:r>
              <a:rPr lang="en-US" dirty="0"/>
              <a:t>Set processor status word for user mode</a:t>
            </a:r>
          </a:p>
          <a:p>
            <a:pPr lvl="2"/>
            <a:r>
              <a:rPr lang="en-US" dirty="0"/>
              <a:t>Jump to start of program</a:t>
            </a:r>
          </a:p>
          <a:p>
            <a:r>
              <a:rPr lang="en-US" dirty="0"/>
              <a:t>How does kernel switch between processes?</a:t>
            </a:r>
          </a:p>
          <a:p>
            <a:pPr lvl="1"/>
            <a:r>
              <a:rPr lang="en-US" dirty="0"/>
              <a:t>Same saving/restoring of registers as before</a:t>
            </a:r>
          </a:p>
          <a:p>
            <a:pPr lvl="1"/>
            <a:r>
              <a:rPr lang="en-US" dirty="0"/>
              <a:t>Save/restore hardware pointer to page table</a:t>
            </a:r>
          </a:p>
        </p:txBody>
      </p:sp>
      <p:sp>
        <p:nvSpPr>
          <p:cNvPr id="4" name="Slide Number Placeholder 5"/>
          <p:cNvSpPr>
            <a:spLocks noGrp="1"/>
          </p:cNvSpPr>
          <p:nvPr>
            <p:ph type="sldNum" sz="quarter" idx="12"/>
          </p:nvPr>
        </p:nvSpPr>
        <p:spPr>
          <a:xfrm>
            <a:off x="8077200" y="6356351"/>
            <a:ext cx="2133600" cy="365125"/>
          </a:xfr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85</a:t>
            </a:fld>
            <a:endParaRPr lang="en-US" b="0" dirty="0">
              <a:solidFill>
                <a:prstClr val="black">
                  <a:tint val="75000"/>
                </a:prstClr>
              </a:solidFill>
              <a:latin typeface="Calibri"/>
              <a:ea typeface="+mn-ea"/>
              <a:cs typeface="+mn-cs"/>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a:t>User</a:t>
            </a:r>
            <a:r>
              <a:rPr lang="en-US">
                <a:sym typeface="Symbol" pitchFamily="18" charset="2"/>
              </a:rPr>
              <a:t>Kernel (System Call)</a:t>
            </a:r>
          </a:p>
        </p:txBody>
      </p:sp>
      <p:sp>
        <p:nvSpPr>
          <p:cNvPr id="666627" name="Rectangle 3"/>
          <p:cNvSpPr>
            <a:spLocks noGrp="1" noChangeArrowheads="1"/>
          </p:cNvSpPr>
          <p:nvPr>
            <p:ph type="body" idx="1"/>
          </p:nvPr>
        </p:nvSpPr>
        <p:spPr>
          <a:xfrm>
            <a:off x="1905000" y="1436914"/>
            <a:ext cx="8610600" cy="5268686"/>
          </a:xfrm>
        </p:spPr>
        <p:txBody>
          <a:bodyPr>
            <a:normAutofit fontScale="85000" lnSpcReduction="20000"/>
          </a:bodyPr>
          <a:lstStyle/>
          <a:p>
            <a:pPr>
              <a:lnSpc>
                <a:spcPct val="80000"/>
              </a:lnSpc>
              <a:spcBef>
                <a:spcPct val="20000"/>
              </a:spcBef>
            </a:pPr>
            <a:r>
              <a:rPr lang="en-US" dirty="0"/>
              <a:t>Can’t let inmate (user) get out of padded cell on own</a:t>
            </a:r>
          </a:p>
          <a:p>
            <a:pPr lvl="1">
              <a:lnSpc>
                <a:spcPct val="80000"/>
              </a:lnSpc>
              <a:spcBef>
                <a:spcPct val="20000"/>
              </a:spcBef>
            </a:pPr>
            <a:r>
              <a:rPr lang="en-US" dirty="0"/>
              <a:t>Would defeat purpose of protection!</a:t>
            </a:r>
          </a:p>
          <a:p>
            <a:pPr lvl="1">
              <a:lnSpc>
                <a:spcPct val="80000"/>
              </a:lnSpc>
              <a:spcBef>
                <a:spcPct val="20000"/>
              </a:spcBef>
            </a:pPr>
            <a:r>
              <a:rPr lang="en-US" dirty="0"/>
              <a:t>So, how does the user program get back into kernel?</a:t>
            </a:r>
          </a:p>
          <a:p>
            <a:pPr>
              <a:lnSpc>
                <a:spcPct val="80000"/>
              </a:lnSpc>
              <a:spcBef>
                <a:spcPct val="20000"/>
              </a:spcBef>
            </a:pPr>
            <a:endParaRPr lang="en-US" dirty="0">
              <a:solidFill>
                <a:schemeClr val="hlink"/>
              </a:solidFill>
            </a:endParaRPr>
          </a:p>
          <a:p>
            <a:pPr>
              <a:lnSpc>
                <a:spcPct val="80000"/>
              </a:lnSpc>
              <a:spcBef>
                <a:spcPct val="20000"/>
              </a:spcBef>
            </a:pPr>
            <a:endParaRPr lang="en-US" dirty="0">
              <a:solidFill>
                <a:schemeClr val="hlink"/>
              </a:solidFill>
            </a:endParaRPr>
          </a:p>
          <a:p>
            <a:pPr>
              <a:lnSpc>
                <a:spcPct val="80000"/>
              </a:lnSpc>
              <a:spcBef>
                <a:spcPct val="20000"/>
              </a:spcBef>
            </a:pPr>
            <a:endParaRPr lang="en-US" dirty="0">
              <a:solidFill>
                <a:schemeClr val="hlink"/>
              </a:solidFill>
            </a:endParaRPr>
          </a:p>
          <a:p>
            <a:pPr>
              <a:lnSpc>
                <a:spcPct val="80000"/>
              </a:lnSpc>
              <a:spcBef>
                <a:spcPct val="20000"/>
              </a:spcBef>
            </a:pPr>
            <a:endParaRPr lang="en-US" dirty="0">
              <a:solidFill>
                <a:schemeClr val="hlink"/>
              </a:solidFill>
            </a:endParaRPr>
          </a:p>
          <a:p>
            <a:pPr>
              <a:lnSpc>
                <a:spcPct val="80000"/>
              </a:lnSpc>
              <a:spcBef>
                <a:spcPct val="20000"/>
              </a:spcBef>
            </a:pPr>
            <a:endParaRPr lang="en-US" dirty="0">
              <a:solidFill>
                <a:schemeClr val="hlink"/>
              </a:solidFill>
            </a:endParaRPr>
          </a:p>
          <a:p>
            <a:pPr>
              <a:lnSpc>
                <a:spcPct val="80000"/>
              </a:lnSpc>
              <a:spcBef>
                <a:spcPct val="20000"/>
              </a:spcBef>
            </a:pPr>
            <a:endParaRPr lang="en-US" dirty="0">
              <a:solidFill>
                <a:schemeClr val="hlink"/>
              </a:solidFill>
            </a:endParaRPr>
          </a:p>
          <a:p>
            <a:pPr>
              <a:lnSpc>
                <a:spcPct val="80000"/>
              </a:lnSpc>
              <a:spcBef>
                <a:spcPct val="20000"/>
              </a:spcBef>
            </a:pPr>
            <a:endParaRPr lang="en-US" dirty="0">
              <a:solidFill>
                <a:schemeClr val="hlink"/>
              </a:solidFill>
            </a:endParaRPr>
          </a:p>
          <a:p>
            <a:pPr>
              <a:lnSpc>
                <a:spcPct val="80000"/>
              </a:lnSpc>
              <a:spcBef>
                <a:spcPct val="20000"/>
              </a:spcBef>
            </a:pPr>
            <a:r>
              <a:rPr lang="en-US" dirty="0">
                <a:solidFill>
                  <a:schemeClr val="hlink"/>
                </a:solidFill>
              </a:rPr>
              <a:t>System call: </a:t>
            </a:r>
            <a:r>
              <a:rPr lang="en-US" dirty="0"/>
              <a:t>Voluntary procedure call into kernel</a:t>
            </a:r>
          </a:p>
          <a:p>
            <a:pPr lvl="1">
              <a:lnSpc>
                <a:spcPct val="80000"/>
              </a:lnSpc>
              <a:spcBef>
                <a:spcPct val="20000"/>
              </a:spcBef>
            </a:pPr>
            <a:r>
              <a:rPr lang="en-US" dirty="0"/>
              <a:t>Hardware for controlled </a:t>
            </a:r>
            <a:r>
              <a:rPr lang="en-US" dirty="0" err="1"/>
              <a:t>User</a:t>
            </a:r>
            <a:r>
              <a:rPr lang="en-US" dirty="0" err="1">
                <a:sym typeface="Symbol" pitchFamily="18" charset="2"/>
              </a:rPr>
              <a:t>Kernel</a:t>
            </a:r>
            <a:r>
              <a:rPr lang="en-US" dirty="0">
                <a:sym typeface="Symbol" pitchFamily="18" charset="2"/>
              </a:rPr>
              <a:t> transition</a:t>
            </a:r>
          </a:p>
          <a:p>
            <a:pPr lvl="1">
              <a:lnSpc>
                <a:spcPct val="80000"/>
              </a:lnSpc>
              <a:spcBef>
                <a:spcPct val="20000"/>
              </a:spcBef>
            </a:pPr>
            <a:r>
              <a:rPr lang="en-US" dirty="0"/>
              <a:t>Can any kernel routine be called?</a:t>
            </a:r>
          </a:p>
          <a:p>
            <a:pPr lvl="2">
              <a:lnSpc>
                <a:spcPct val="80000"/>
              </a:lnSpc>
              <a:spcBef>
                <a:spcPct val="20000"/>
              </a:spcBef>
            </a:pPr>
            <a:r>
              <a:rPr lang="en-US" dirty="0"/>
              <a:t>No!  Only specific ones.</a:t>
            </a:r>
          </a:p>
          <a:p>
            <a:pPr lvl="1">
              <a:lnSpc>
                <a:spcPct val="80000"/>
              </a:lnSpc>
              <a:spcBef>
                <a:spcPct val="20000"/>
              </a:spcBef>
            </a:pPr>
            <a:r>
              <a:rPr lang="en-US" dirty="0"/>
              <a:t>System call ID encoded into system call instruction to lookup the system call instruction address.</a:t>
            </a:r>
          </a:p>
        </p:txBody>
      </p:sp>
      <p:pic>
        <p:nvPicPr>
          <p:cNvPr id="666628" name="Picture 4"/>
          <p:cNvPicPr>
            <a:picLocks noChangeAspect="1" noChangeArrowheads="1"/>
          </p:cNvPicPr>
          <p:nvPr/>
        </p:nvPicPr>
        <p:blipFill>
          <a:blip r:embed="rId3" cstate="print"/>
          <a:srcRect l="417" t="30278" r="417" b="30000"/>
          <a:stretch>
            <a:fillRect/>
          </a:stretch>
        </p:blipFill>
        <p:spPr bwMode="auto">
          <a:xfrm>
            <a:off x="2307772" y="2340202"/>
            <a:ext cx="7391400" cy="2220912"/>
          </a:xfrm>
          <a:prstGeom prst="rect">
            <a:avLst/>
          </a:prstGeom>
          <a:noFill/>
          <a:ln w="38100" cmpd="dbl">
            <a:solidFill>
              <a:srgbClr val="CC6600"/>
            </a:solidFill>
            <a:miter lim="800000"/>
            <a:headEnd/>
            <a:tailEnd/>
          </a:ln>
          <a:effectLst/>
        </p:spPr>
      </p:pic>
      <p:sp>
        <p:nvSpPr>
          <p:cNvPr id="5" name="Slide Number Placeholder 5"/>
          <p:cNvSpPr>
            <a:spLocks noGrp="1"/>
          </p:cNvSpPr>
          <p:nvPr>
            <p:ph type="sldNum" sz="quarter" idx="12"/>
          </p:nvPr>
        </p:nvSpPr>
        <p:spPr>
          <a:xfrm>
            <a:off x="8077200" y="6356351"/>
            <a:ext cx="2133600" cy="365125"/>
          </a:xfr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86</a:t>
            </a:fld>
            <a:endParaRPr lang="en-US" b="0" dirty="0">
              <a:solidFill>
                <a:prstClr val="black">
                  <a:tint val="75000"/>
                </a:prstClr>
              </a:solidFill>
              <a:latin typeface="Calibri"/>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anim calcmode="lin" valueType="num">
                                      <p:cBhvr additive="base">
                                        <p:cTn id="7" dur="500" fill="hold"/>
                                        <p:tgtEl>
                                          <p:spTgt spid="6666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666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6627">
                                            <p:txEl>
                                              <p:pRg st="1" end="1"/>
                                            </p:txEl>
                                          </p:spTgt>
                                        </p:tgtEl>
                                        <p:attrNameLst>
                                          <p:attrName>style.visibility</p:attrName>
                                        </p:attrNameLst>
                                      </p:cBhvr>
                                      <p:to>
                                        <p:strVal val="visible"/>
                                      </p:to>
                                    </p:set>
                                    <p:anim calcmode="lin" valueType="num">
                                      <p:cBhvr additive="base">
                                        <p:cTn id="11" dur="500" fill="hold"/>
                                        <p:tgtEl>
                                          <p:spTgt spid="6666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666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66627">
                                            <p:txEl>
                                              <p:pRg st="2" end="2"/>
                                            </p:txEl>
                                          </p:spTgt>
                                        </p:tgtEl>
                                        <p:attrNameLst>
                                          <p:attrName>style.visibility</p:attrName>
                                        </p:attrNameLst>
                                      </p:cBhvr>
                                      <p:to>
                                        <p:strVal val="visible"/>
                                      </p:to>
                                    </p:set>
                                    <p:anim calcmode="lin" valueType="num">
                                      <p:cBhvr additive="base">
                                        <p:cTn id="15" dur="500" fill="hold"/>
                                        <p:tgtEl>
                                          <p:spTgt spid="6666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6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666627">
                                            <p:txEl>
                                              <p:pRg st="10" end="10"/>
                                            </p:txEl>
                                          </p:spTgt>
                                        </p:tgtEl>
                                        <p:attrNameLst>
                                          <p:attrName>style.visibility</p:attrName>
                                        </p:attrNameLst>
                                      </p:cBhvr>
                                      <p:to>
                                        <p:strVal val="visible"/>
                                      </p:to>
                                    </p:set>
                                    <p:anim calcmode="lin" valueType="num">
                                      <p:cBhvr additive="base">
                                        <p:cTn id="21" dur="500" fill="hold"/>
                                        <p:tgtEl>
                                          <p:spTgt spid="666627">
                                            <p:txEl>
                                              <p:pRg st="10" end="1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66627">
                                            <p:txEl>
                                              <p:pRg st="10" end="1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666627">
                                            <p:txEl>
                                              <p:pRg st="11" end="11"/>
                                            </p:txEl>
                                          </p:spTgt>
                                        </p:tgtEl>
                                        <p:attrNameLst>
                                          <p:attrName>style.visibility</p:attrName>
                                        </p:attrNameLst>
                                      </p:cBhvr>
                                      <p:to>
                                        <p:strVal val="visible"/>
                                      </p:to>
                                    </p:set>
                                    <p:anim calcmode="lin" valueType="num">
                                      <p:cBhvr additive="base">
                                        <p:cTn id="25" dur="500" fill="hold"/>
                                        <p:tgtEl>
                                          <p:spTgt spid="666627">
                                            <p:txEl>
                                              <p:pRg st="11" end="1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66627">
                                            <p:txEl>
                                              <p:pRg st="11" end="11"/>
                                            </p:txEl>
                                          </p:spTgt>
                                        </p:tgtEl>
                                        <p:attrNameLst>
                                          <p:attrName>ppt_y</p:attrName>
                                        </p:attrNameLst>
                                      </p:cBhvr>
                                      <p:tavLst>
                                        <p:tav tm="0">
                                          <p:val>
                                            <p:strVal val="#ppt_y"/>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6666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66627">
                                            <p:txEl>
                                              <p:pRg st="12" end="12"/>
                                            </p:txEl>
                                          </p:spTgt>
                                        </p:tgtEl>
                                        <p:attrNameLst>
                                          <p:attrName>style.visibility</p:attrName>
                                        </p:attrNameLst>
                                      </p:cBhvr>
                                      <p:to>
                                        <p:strVal val="visible"/>
                                      </p:to>
                                    </p:set>
                                    <p:anim calcmode="lin" valueType="num">
                                      <p:cBhvr additive="base">
                                        <p:cTn id="33" dur="500" fill="hold"/>
                                        <p:tgtEl>
                                          <p:spTgt spid="666627">
                                            <p:txEl>
                                              <p:pRg st="12" end="1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666627">
                                            <p:txEl>
                                              <p:pRg st="12" end="12"/>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66627">
                                            <p:txEl>
                                              <p:pRg st="13" end="13"/>
                                            </p:txEl>
                                          </p:spTgt>
                                        </p:tgtEl>
                                        <p:attrNameLst>
                                          <p:attrName>style.visibility</p:attrName>
                                        </p:attrNameLst>
                                      </p:cBhvr>
                                      <p:to>
                                        <p:strVal val="visible"/>
                                      </p:to>
                                    </p:set>
                                    <p:anim calcmode="lin" valueType="num">
                                      <p:cBhvr additive="base">
                                        <p:cTn id="37" dur="500" fill="hold"/>
                                        <p:tgtEl>
                                          <p:spTgt spid="666627">
                                            <p:txEl>
                                              <p:pRg st="13" end="1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66627">
                                            <p:txEl>
                                              <p:pRg st="13" end="13"/>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666627">
                                            <p:txEl>
                                              <p:pRg st="14" end="14"/>
                                            </p:txEl>
                                          </p:spTgt>
                                        </p:tgtEl>
                                        <p:attrNameLst>
                                          <p:attrName>style.visibility</p:attrName>
                                        </p:attrNameLst>
                                      </p:cBhvr>
                                      <p:to>
                                        <p:strVal val="visible"/>
                                      </p:to>
                                    </p:set>
                                    <p:anim calcmode="lin" valueType="num">
                                      <p:cBhvr additive="base">
                                        <p:cTn id="41" dur="500" fill="hold"/>
                                        <p:tgtEl>
                                          <p:spTgt spid="666627">
                                            <p:txEl>
                                              <p:pRg st="14" end="1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66627">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a:t>System Call Continued</a:t>
            </a:r>
          </a:p>
        </p:txBody>
      </p:sp>
      <p:sp>
        <p:nvSpPr>
          <p:cNvPr id="667651" name="Rectangle 3"/>
          <p:cNvSpPr>
            <a:spLocks noGrp="1" noChangeArrowheads="1"/>
          </p:cNvSpPr>
          <p:nvPr>
            <p:ph type="body" idx="1"/>
          </p:nvPr>
        </p:nvSpPr>
        <p:spPr>
          <a:xfrm>
            <a:off x="1676400" y="1665514"/>
            <a:ext cx="8763000" cy="5116286"/>
          </a:xfrm>
        </p:spPr>
        <p:txBody>
          <a:bodyPr>
            <a:normAutofit fontScale="85000" lnSpcReduction="20000"/>
          </a:bodyPr>
          <a:lstStyle/>
          <a:p>
            <a:pPr>
              <a:lnSpc>
                <a:spcPct val="80000"/>
              </a:lnSpc>
              <a:spcBef>
                <a:spcPct val="20000"/>
              </a:spcBef>
            </a:pPr>
            <a:r>
              <a:rPr lang="en-US" dirty="0"/>
              <a:t>What are some system calls?</a:t>
            </a:r>
          </a:p>
          <a:p>
            <a:pPr lvl="1">
              <a:lnSpc>
                <a:spcPct val="80000"/>
              </a:lnSpc>
              <a:spcBef>
                <a:spcPct val="20000"/>
              </a:spcBef>
            </a:pPr>
            <a:r>
              <a:rPr lang="en-US" dirty="0"/>
              <a:t>I/O: open, close, read, write, </a:t>
            </a:r>
            <a:r>
              <a:rPr lang="en-US" dirty="0" err="1"/>
              <a:t>lseek</a:t>
            </a:r>
            <a:endParaRPr lang="en-US" dirty="0"/>
          </a:p>
          <a:p>
            <a:pPr lvl="1">
              <a:lnSpc>
                <a:spcPct val="80000"/>
              </a:lnSpc>
              <a:spcBef>
                <a:spcPct val="20000"/>
              </a:spcBef>
            </a:pPr>
            <a:r>
              <a:rPr lang="en-US" dirty="0"/>
              <a:t>Files: delete, </a:t>
            </a:r>
            <a:r>
              <a:rPr lang="en-US" dirty="0" err="1"/>
              <a:t>mkdir</a:t>
            </a:r>
            <a:r>
              <a:rPr lang="en-US" dirty="0"/>
              <a:t>, </a:t>
            </a:r>
            <a:r>
              <a:rPr lang="en-US" dirty="0" err="1"/>
              <a:t>rmdir</a:t>
            </a:r>
            <a:r>
              <a:rPr lang="en-US" dirty="0"/>
              <a:t>, truncate, </a:t>
            </a:r>
            <a:r>
              <a:rPr lang="en-US" dirty="0" err="1"/>
              <a:t>chown</a:t>
            </a:r>
            <a:r>
              <a:rPr lang="en-US" dirty="0"/>
              <a:t>, </a:t>
            </a:r>
            <a:r>
              <a:rPr lang="en-US" dirty="0" err="1"/>
              <a:t>chgrp</a:t>
            </a:r>
            <a:r>
              <a:rPr lang="en-US" dirty="0"/>
              <a:t>, ..</a:t>
            </a:r>
          </a:p>
          <a:p>
            <a:pPr lvl="1">
              <a:lnSpc>
                <a:spcPct val="80000"/>
              </a:lnSpc>
              <a:spcBef>
                <a:spcPct val="20000"/>
              </a:spcBef>
            </a:pPr>
            <a:r>
              <a:rPr lang="en-US" dirty="0"/>
              <a:t>Process: fork, exit, wait (like join)</a:t>
            </a:r>
          </a:p>
          <a:p>
            <a:pPr lvl="1">
              <a:lnSpc>
                <a:spcPct val="80000"/>
              </a:lnSpc>
              <a:spcBef>
                <a:spcPct val="20000"/>
              </a:spcBef>
            </a:pPr>
            <a:r>
              <a:rPr lang="en-US" dirty="0"/>
              <a:t>Network: socket create, set options</a:t>
            </a:r>
          </a:p>
          <a:p>
            <a:pPr>
              <a:lnSpc>
                <a:spcPct val="80000"/>
              </a:lnSpc>
              <a:spcBef>
                <a:spcPct val="20000"/>
              </a:spcBef>
            </a:pPr>
            <a:r>
              <a:rPr lang="en-US" dirty="0"/>
              <a:t>Are system calls constant across operating systems?</a:t>
            </a:r>
          </a:p>
          <a:p>
            <a:pPr lvl="1">
              <a:lnSpc>
                <a:spcPct val="80000"/>
              </a:lnSpc>
              <a:spcBef>
                <a:spcPct val="20000"/>
              </a:spcBef>
            </a:pPr>
            <a:r>
              <a:rPr lang="en-US" dirty="0"/>
              <a:t>Not entirely, but there are lots of commonalities</a:t>
            </a:r>
          </a:p>
          <a:p>
            <a:pPr lvl="1">
              <a:lnSpc>
                <a:spcPct val="80000"/>
              </a:lnSpc>
              <a:spcBef>
                <a:spcPct val="20000"/>
              </a:spcBef>
            </a:pPr>
            <a:r>
              <a:rPr lang="en-US" dirty="0"/>
              <a:t>Also some standardization attempts (POSIX)</a:t>
            </a:r>
          </a:p>
          <a:p>
            <a:pPr>
              <a:lnSpc>
                <a:spcPct val="80000"/>
              </a:lnSpc>
              <a:spcBef>
                <a:spcPct val="20000"/>
              </a:spcBef>
            </a:pPr>
            <a:r>
              <a:rPr lang="en-US" dirty="0"/>
              <a:t>What happens at beginning of system call?</a:t>
            </a:r>
          </a:p>
          <a:p>
            <a:pPr lvl="2">
              <a:lnSpc>
                <a:spcPct val="80000"/>
              </a:lnSpc>
              <a:spcBef>
                <a:spcPct val="20000"/>
              </a:spcBef>
            </a:pPr>
            <a:r>
              <a:rPr lang="en-US" dirty="0"/>
              <a:t>On entry to kernel, sets system to kernel mode</a:t>
            </a:r>
          </a:p>
          <a:p>
            <a:pPr lvl="2">
              <a:lnSpc>
                <a:spcPct val="80000"/>
              </a:lnSpc>
              <a:spcBef>
                <a:spcPct val="20000"/>
              </a:spcBef>
            </a:pPr>
            <a:r>
              <a:rPr lang="en-US" dirty="0"/>
              <a:t>Handler address fetched from table/Handler started</a:t>
            </a:r>
          </a:p>
          <a:p>
            <a:pPr>
              <a:lnSpc>
                <a:spcPct val="80000"/>
              </a:lnSpc>
              <a:spcBef>
                <a:spcPct val="20000"/>
              </a:spcBef>
            </a:pPr>
            <a:r>
              <a:rPr lang="en-US" dirty="0"/>
              <a:t>System Call argument passing:</a:t>
            </a:r>
          </a:p>
          <a:p>
            <a:pPr lvl="1">
              <a:lnSpc>
                <a:spcPct val="80000"/>
              </a:lnSpc>
              <a:spcBef>
                <a:spcPct val="20000"/>
              </a:spcBef>
            </a:pPr>
            <a:r>
              <a:rPr lang="en-US" dirty="0"/>
              <a:t>In registers (not very much can be passed)</a:t>
            </a:r>
          </a:p>
          <a:p>
            <a:pPr lvl="1">
              <a:lnSpc>
                <a:spcPct val="80000"/>
              </a:lnSpc>
              <a:spcBef>
                <a:spcPct val="20000"/>
              </a:spcBef>
            </a:pPr>
            <a:r>
              <a:rPr lang="en-US" dirty="0"/>
              <a:t>Write into user memory, kernel copies into kernel </a:t>
            </a:r>
            <a:r>
              <a:rPr lang="en-US" dirty="0" err="1"/>
              <a:t>mem</a:t>
            </a:r>
            <a:endParaRPr lang="en-US" dirty="0"/>
          </a:p>
          <a:p>
            <a:pPr lvl="2">
              <a:lnSpc>
                <a:spcPct val="80000"/>
              </a:lnSpc>
              <a:spcBef>
                <a:spcPct val="20000"/>
              </a:spcBef>
            </a:pPr>
            <a:r>
              <a:rPr lang="en-US" dirty="0"/>
              <a:t>User addresses must be translated!</a:t>
            </a:r>
          </a:p>
          <a:p>
            <a:pPr lvl="2">
              <a:lnSpc>
                <a:spcPct val="80000"/>
              </a:lnSpc>
              <a:spcBef>
                <a:spcPct val="20000"/>
              </a:spcBef>
            </a:pPr>
            <a:r>
              <a:rPr lang="en-US" dirty="0"/>
              <a:t>Kernel has different view of memory than user</a:t>
            </a:r>
          </a:p>
          <a:p>
            <a:pPr lvl="1">
              <a:lnSpc>
                <a:spcPct val="80000"/>
              </a:lnSpc>
              <a:spcBef>
                <a:spcPct val="20000"/>
              </a:spcBef>
            </a:pPr>
            <a:r>
              <a:rPr lang="en-US" dirty="0"/>
              <a:t>Every argument must be explicitly checked!</a:t>
            </a:r>
          </a:p>
        </p:txBody>
      </p:sp>
      <p:sp>
        <p:nvSpPr>
          <p:cNvPr id="4" name="Slide Number Placeholder 5"/>
          <p:cNvSpPr>
            <a:spLocks noGrp="1"/>
          </p:cNvSpPr>
          <p:nvPr>
            <p:ph type="sldNum" sz="quarter" idx="12"/>
          </p:nvPr>
        </p:nvSpPr>
        <p:spPr>
          <a:xfrm>
            <a:off x="8077200" y="6356351"/>
            <a:ext cx="2133600" cy="365125"/>
          </a:xfr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87</a:t>
            </a:fld>
            <a:endParaRPr lang="en-US" b="0" dirty="0">
              <a:solidFill>
                <a:prstClr val="black">
                  <a:tint val="75000"/>
                </a:prstClr>
              </a:solidFill>
              <a:latin typeface="Calibri"/>
              <a:ea typeface="+mn-ea"/>
              <a:cs typeface="+mn-cs"/>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1850572" y="348343"/>
            <a:ext cx="8610600" cy="533400"/>
          </a:xfrm>
        </p:spPr>
        <p:txBody>
          <a:bodyPr>
            <a:normAutofit fontScale="90000"/>
          </a:bodyPr>
          <a:lstStyle/>
          <a:p>
            <a:r>
              <a:rPr lang="en-US" dirty="0" err="1"/>
              <a:t>User</a:t>
            </a:r>
            <a:r>
              <a:rPr lang="en-US" dirty="0" err="1">
                <a:sym typeface="Symbol" pitchFamily="18" charset="2"/>
              </a:rPr>
              <a:t>Kernel</a:t>
            </a:r>
            <a:r>
              <a:rPr lang="en-US" dirty="0">
                <a:sym typeface="Symbol" pitchFamily="18" charset="2"/>
              </a:rPr>
              <a:t> (Exceptions: Traps and Interrupts)</a:t>
            </a:r>
          </a:p>
        </p:txBody>
      </p:sp>
      <p:sp>
        <p:nvSpPr>
          <p:cNvPr id="668675" name="Rectangle 3"/>
          <p:cNvSpPr>
            <a:spLocks noGrp="1" noChangeArrowheads="1"/>
          </p:cNvSpPr>
          <p:nvPr>
            <p:ph type="body" idx="1"/>
          </p:nvPr>
        </p:nvSpPr>
        <p:spPr>
          <a:xfrm>
            <a:off x="1828800" y="1469572"/>
            <a:ext cx="8610600" cy="5236028"/>
          </a:xfrm>
        </p:spPr>
        <p:txBody>
          <a:bodyPr>
            <a:normAutofit fontScale="85000" lnSpcReduction="20000"/>
          </a:bodyPr>
          <a:lstStyle/>
          <a:p>
            <a:pPr>
              <a:lnSpc>
                <a:spcPct val="80000"/>
              </a:lnSpc>
              <a:spcBef>
                <a:spcPct val="20000"/>
              </a:spcBef>
            </a:pPr>
            <a:r>
              <a:rPr lang="en-US" dirty="0"/>
              <a:t>A system call instruction causes a synchronous exception (or “trap”)</a:t>
            </a:r>
          </a:p>
          <a:p>
            <a:pPr lvl="1">
              <a:lnSpc>
                <a:spcPct val="80000"/>
              </a:lnSpc>
              <a:spcBef>
                <a:spcPct val="20000"/>
              </a:spcBef>
            </a:pPr>
            <a:r>
              <a:rPr lang="en-US" dirty="0"/>
              <a:t>In fact, often called a software “trap” instruction</a:t>
            </a:r>
          </a:p>
          <a:p>
            <a:pPr>
              <a:lnSpc>
                <a:spcPct val="80000"/>
              </a:lnSpc>
              <a:spcBef>
                <a:spcPct val="20000"/>
              </a:spcBef>
            </a:pPr>
            <a:r>
              <a:rPr lang="en-US" dirty="0"/>
              <a:t>Other sources of synchronous exceptions:</a:t>
            </a:r>
          </a:p>
          <a:p>
            <a:pPr lvl="1">
              <a:lnSpc>
                <a:spcPct val="80000"/>
              </a:lnSpc>
              <a:spcBef>
                <a:spcPct val="20000"/>
              </a:spcBef>
            </a:pPr>
            <a:r>
              <a:rPr lang="en-US" dirty="0"/>
              <a:t>Divide by zero, Illegal instruction, Bus error (bad address, e.g. unaligned access)</a:t>
            </a:r>
          </a:p>
          <a:p>
            <a:pPr lvl="1">
              <a:lnSpc>
                <a:spcPct val="80000"/>
              </a:lnSpc>
              <a:spcBef>
                <a:spcPct val="20000"/>
              </a:spcBef>
            </a:pPr>
            <a:r>
              <a:rPr lang="en-US" dirty="0"/>
              <a:t>Segmentation Fault (address out of range)</a:t>
            </a:r>
          </a:p>
          <a:p>
            <a:pPr lvl="1">
              <a:lnSpc>
                <a:spcPct val="80000"/>
              </a:lnSpc>
              <a:spcBef>
                <a:spcPct val="20000"/>
              </a:spcBef>
            </a:pPr>
            <a:r>
              <a:rPr lang="en-US" dirty="0"/>
              <a:t>Page Fault (for illusion of infinite-sized memory)</a:t>
            </a:r>
          </a:p>
          <a:p>
            <a:pPr>
              <a:lnSpc>
                <a:spcPct val="80000"/>
              </a:lnSpc>
              <a:spcBef>
                <a:spcPct val="20000"/>
              </a:spcBef>
            </a:pPr>
            <a:r>
              <a:rPr lang="en-US" dirty="0"/>
              <a:t>Interrupts are Asynchronous Exceptions</a:t>
            </a:r>
          </a:p>
          <a:p>
            <a:pPr lvl="1">
              <a:lnSpc>
                <a:spcPct val="80000"/>
              </a:lnSpc>
              <a:spcBef>
                <a:spcPct val="20000"/>
              </a:spcBef>
            </a:pPr>
            <a:r>
              <a:rPr lang="en-US" dirty="0"/>
              <a:t>Examples: timer, disk ready, network, etc….</a:t>
            </a:r>
          </a:p>
          <a:p>
            <a:pPr lvl="1">
              <a:lnSpc>
                <a:spcPct val="70000"/>
              </a:lnSpc>
              <a:spcBef>
                <a:spcPct val="20000"/>
              </a:spcBef>
            </a:pPr>
            <a:r>
              <a:rPr lang="en-US" dirty="0">
                <a:solidFill>
                  <a:schemeClr val="hlink"/>
                </a:solidFill>
              </a:rPr>
              <a:t>Interrupts can be disabled, traps cannot!</a:t>
            </a:r>
          </a:p>
          <a:p>
            <a:pPr>
              <a:lnSpc>
                <a:spcPct val="80000"/>
              </a:lnSpc>
              <a:spcBef>
                <a:spcPct val="20000"/>
              </a:spcBef>
            </a:pPr>
            <a:r>
              <a:rPr lang="en-US" dirty="0"/>
              <a:t>On system call, exception, or interrupt:</a:t>
            </a:r>
          </a:p>
          <a:p>
            <a:pPr lvl="1">
              <a:lnSpc>
                <a:spcPct val="80000"/>
              </a:lnSpc>
              <a:spcBef>
                <a:spcPct val="20000"/>
              </a:spcBef>
            </a:pPr>
            <a:r>
              <a:rPr lang="en-US" dirty="0"/>
              <a:t>Hardware enters kernel mode with interrupts disabled</a:t>
            </a:r>
          </a:p>
          <a:p>
            <a:pPr lvl="1">
              <a:lnSpc>
                <a:spcPct val="80000"/>
              </a:lnSpc>
              <a:spcBef>
                <a:spcPct val="20000"/>
              </a:spcBef>
            </a:pPr>
            <a:r>
              <a:rPr lang="en-US" dirty="0"/>
              <a:t>Saves PC, then jumps to appropriate handler in kernel</a:t>
            </a:r>
          </a:p>
          <a:p>
            <a:pPr lvl="1">
              <a:lnSpc>
                <a:spcPct val="80000"/>
              </a:lnSpc>
              <a:spcBef>
                <a:spcPct val="20000"/>
              </a:spcBef>
            </a:pPr>
            <a:r>
              <a:rPr lang="en-US" dirty="0"/>
              <a:t>For some processors (x86), processor also saves registers, changes stack, etc.</a:t>
            </a:r>
          </a:p>
          <a:p>
            <a:pPr>
              <a:lnSpc>
                <a:spcPct val="80000"/>
              </a:lnSpc>
              <a:spcBef>
                <a:spcPct val="20000"/>
              </a:spcBef>
            </a:pPr>
            <a:r>
              <a:rPr lang="en-US" dirty="0"/>
              <a:t>Actual handler typically saves registers, other CPU state, and switches to kernel stack</a:t>
            </a:r>
          </a:p>
        </p:txBody>
      </p:sp>
      <p:sp>
        <p:nvSpPr>
          <p:cNvPr id="4" name="Slide Number Placeholder 5"/>
          <p:cNvSpPr>
            <a:spLocks noGrp="1"/>
          </p:cNvSpPr>
          <p:nvPr>
            <p:ph type="sldNum" sz="quarter" idx="12"/>
          </p:nvPr>
        </p:nvSpPr>
        <p:spPr>
          <a:xfrm>
            <a:off x="8077200" y="6356351"/>
            <a:ext cx="2133600" cy="365125"/>
          </a:xfr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88</a:t>
            </a:fld>
            <a:endParaRPr lang="en-US" b="0" dirty="0">
              <a:solidFill>
                <a:prstClr val="black">
                  <a:tint val="75000"/>
                </a:prstClr>
              </a:solidFill>
              <a:latin typeface="Calibri"/>
              <a:ea typeface="+mn-ea"/>
              <a:cs typeface="+mn-cs"/>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normAutofit/>
          </a:bodyPr>
          <a:lstStyle/>
          <a:p>
            <a:r>
              <a:rPr lang="en-US"/>
              <a:t>Example Application–Kernel Interaction</a:t>
            </a:r>
          </a:p>
        </p:txBody>
      </p:sp>
      <p:sp>
        <p:nvSpPr>
          <p:cNvPr id="680963" name="Rectangle 3"/>
          <p:cNvSpPr>
            <a:spLocks noGrp="1" noChangeArrowheads="1"/>
          </p:cNvSpPr>
          <p:nvPr>
            <p:ph type="body" idx="1"/>
          </p:nvPr>
        </p:nvSpPr>
        <p:spPr>
          <a:xfrm>
            <a:off x="1752600" y="1469572"/>
            <a:ext cx="8686800" cy="5105400"/>
          </a:xfrm>
        </p:spPr>
        <p:txBody>
          <a:bodyPr>
            <a:normAutofit fontScale="92500" lnSpcReduction="20000"/>
          </a:bodyPr>
          <a:lstStyle/>
          <a:p>
            <a:r>
              <a:rPr lang="en-US" dirty="0"/>
              <a:t>Shells and UNIX fork</a:t>
            </a:r>
          </a:p>
          <a:p>
            <a:pPr lvl="1"/>
            <a:r>
              <a:rPr lang="en-US" dirty="0"/>
              <a:t>Shell runs as user program (not part of kernel!)</a:t>
            </a:r>
          </a:p>
          <a:p>
            <a:pPr lvl="2"/>
            <a:r>
              <a:rPr lang="en-US" dirty="0"/>
              <a:t>Prompts user to type command</a:t>
            </a:r>
          </a:p>
          <a:p>
            <a:pPr lvl="2"/>
            <a:r>
              <a:rPr lang="en-US" dirty="0"/>
              <a:t>Does system call to run command</a:t>
            </a:r>
          </a:p>
          <a:p>
            <a:pPr lvl="2"/>
            <a:r>
              <a:rPr lang="en-US" dirty="0"/>
              <a:t>Nachos system call is “exec,” but UNIX is different</a:t>
            </a:r>
          </a:p>
          <a:p>
            <a:r>
              <a:rPr lang="en-US" dirty="0"/>
              <a:t>UNIX idea: separate notion of fork vs. exec</a:t>
            </a:r>
          </a:p>
          <a:p>
            <a:pPr lvl="1"/>
            <a:r>
              <a:rPr lang="en-US" dirty="0"/>
              <a:t>Fork – Create a new process, exact copy of current one</a:t>
            </a:r>
          </a:p>
          <a:p>
            <a:pPr lvl="1"/>
            <a:r>
              <a:rPr lang="en-US" dirty="0"/>
              <a:t>Exec – Change current process to run different program</a:t>
            </a:r>
          </a:p>
          <a:p>
            <a:r>
              <a:rPr lang="en-US" dirty="0"/>
              <a:t>To run a program in UNIX:</a:t>
            </a:r>
          </a:p>
          <a:p>
            <a:pPr lvl="1"/>
            <a:r>
              <a:rPr lang="en-US" dirty="0"/>
              <a:t>Fork a process</a:t>
            </a:r>
          </a:p>
          <a:p>
            <a:pPr lvl="1"/>
            <a:r>
              <a:rPr lang="en-US" dirty="0"/>
              <a:t>In child, exec program</a:t>
            </a:r>
          </a:p>
          <a:p>
            <a:pPr lvl="1"/>
            <a:r>
              <a:rPr lang="en-US" dirty="0"/>
              <a:t>In parent, wait for child to finish</a:t>
            </a:r>
          </a:p>
        </p:txBody>
      </p:sp>
      <p:sp>
        <p:nvSpPr>
          <p:cNvPr id="4" name="Slide Number Placeholder 5"/>
          <p:cNvSpPr>
            <a:spLocks noGrp="1"/>
          </p:cNvSpPr>
          <p:nvPr>
            <p:ph type="sldNum" sz="quarter" idx="12"/>
          </p:nvPr>
        </p:nvSpPr>
        <p:spPr>
          <a:xfrm>
            <a:off x="8077200" y="6356351"/>
            <a:ext cx="2133600" cy="365125"/>
          </a:xfr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89</a:t>
            </a:fld>
            <a:endParaRPr lang="en-US" b="0" dirty="0">
              <a:solidFill>
                <a:prstClr val="black">
                  <a:tint val="75000"/>
                </a:prstClr>
              </a:solidFill>
              <a:latin typeface="Calibri"/>
              <a:ea typeface="+mn-ea"/>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Problem</a:t>
            </a:r>
          </a:p>
        </p:txBody>
      </p:sp>
      <p:sp>
        <p:nvSpPr>
          <p:cNvPr id="3" name="Content Placeholder 2"/>
          <p:cNvSpPr>
            <a:spLocks noGrp="1"/>
          </p:cNvSpPr>
          <p:nvPr>
            <p:ph idx="1"/>
          </p:nvPr>
        </p:nvSpPr>
        <p:spPr/>
        <p:txBody>
          <a:bodyPr>
            <a:normAutofit/>
          </a:bodyPr>
          <a:lstStyle/>
          <a:p>
            <a:r>
              <a:rPr lang="en-US" dirty="0"/>
              <a:t>What if less physical memory than full address space?</a:t>
            </a:r>
          </a:p>
          <a:p>
            <a:pPr lvl="1"/>
            <a:r>
              <a:rPr lang="en-US" dirty="0"/>
              <a:t>32 bit addresses =&gt; 4 GB address space, RAM hasn’t always been larger than 4 GB.</a:t>
            </a:r>
          </a:p>
          <a:p>
            <a:pPr lvl="1"/>
            <a:r>
              <a:rPr lang="en-US" dirty="0"/>
              <a:t>64  bit addresses =&gt; 16 </a:t>
            </a:r>
            <a:r>
              <a:rPr lang="en-US" dirty="0" err="1"/>
              <a:t>exibytes</a:t>
            </a:r>
            <a:r>
              <a:rPr lang="en-US" dirty="0"/>
              <a:t>.</a:t>
            </a:r>
          </a:p>
          <a:p>
            <a:r>
              <a:rPr lang="en-US" dirty="0"/>
              <a:t>What if we want to run multiple programs at the same time?</a:t>
            </a:r>
          </a:p>
          <a:p>
            <a:pPr lvl="1"/>
            <a:endParaRPr lang="en-US" dirty="0"/>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9</a:t>
            </a:fld>
            <a:endParaRPr lang="en-US" b="0" dirty="0">
              <a:solidFill>
                <a:prstClr val="black">
                  <a:tint val="75000"/>
                </a:prstClr>
              </a:solidFill>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1992085" y="359229"/>
            <a:ext cx="8229600" cy="533400"/>
          </a:xfrm>
        </p:spPr>
        <p:txBody>
          <a:bodyPr>
            <a:normAutofit fontScale="90000"/>
          </a:bodyPr>
          <a:lstStyle/>
          <a:p>
            <a:r>
              <a:rPr lang="en-US" dirty="0"/>
              <a:t>Example: Application–Kernel Interaction (cont’d)</a:t>
            </a:r>
          </a:p>
        </p:txBody>
      </p:sp>
      <p:sp>
        <p:nvSpPr>
          <p:cNvPr id="681987" name="Rectangle 3"/>
          <p:cNvSpPr>
            <a:spLocks noGrp="1" noChangeArrowheads="1"/>
          </p:cNvSpPr>
          <p:nvPr>
            <p:ph type="body" idx="1"/>
          </p:nvPr>
        </p:nvSpPr>
        <p:spPr>
          <a:xfrm>
            <a:off x="1959428" y="1447800"/>
            <a:ext cx="8229600" cy="5105400"/>
          </a:xfrm>
        </p:spPr>
        <p:txBody>
          <a:bodyPr>
            <a:normAutofit fontScale="85000" lnSpcReduction="20000"/>
          </a:bodyPr>
          <a:lstStyle/>
          <a:p>
            <a:r>
              <a:rPr lang="en-US" dirty="0"/>
              <a:t>UNIX fork:</a:t>
            </a:r>
          </a:p>
          <a:p>
            <a:pPr lvl="1"/>
            <a:r>
              <a:rPr lang="en-US" dirty="0"/>
              <a:t>Stop current process</a:t>
            </a:r>
          </a:p>
          <a:p>
            <a:pPr lvl="1"/>
            <a:r>
              <a:rPr lang="en-US" dirty="0"/>
              <a:t>Create exact copy</a:t>
            </a:r>
          </a:p>
          <a:p>
            <a:pPr lvl="1"/>
            <a:r>
              <a:rPr lang="en-US" dirty="0"/>
              <a:t>Put on ready list</a:t>
            </a:r>
          </a:p>
          <a:p>
            <a:pPr lvl="1"/>
            <a:r>
              <a:rPr lang="en-US" dirty="0"/>
              <a:t>Resume original</a:t>
            </a:r>
          </a:p>
          <a:p>
            <a:r>
              <a:rPr lang="en-US" dirty="0"/>
              <a:t>Original has code/data/stack. Copy has same!</a:t>
            </a:r>
          </a:p>
          <a:p>
            <a:r>
              <a:rPr lang="en-US" dirty="0"/>
              <a:t>Child process:</a:t>
            </a:r>
          </a:p>
          <a:p>
            <a:pPr lvl="1"/>
            <a:r>
              <a:rPr lang="en-US" dirty="0"/>
              <a:t>Exec program:	</a:t>
            </a:r>
          </a:p>
          <a:p>
            <a:pPr lvl="2"/>
            <a:r>
              <a:rPr lang="en-US" dirty="0"/>
              <a:t>Stop process</a:t>
            </a:r>
          </a:p>
          <a:p>
            <a:pPr lvl="2"/>
            <a:r>
              <a:rPr lang="en-US" dirty="0"/>
              <a:t>Copy new program over current one</a:t>
            </a:r>
          </a:p>
          <a:p>
            <a:pPr lvl="2"/>
            <a:r>
              <a:rPr lang="en-US" dirty="0"/>
              <a:t>Resume at location 0</a:t>
            </a:r>
          </a:p>
          <a:p>
            <a:r>
              <a:rPr lang="en-US" dirty="0"/>
              <a:t>Why copy everything so you can discard it?</a:t>
            </a:r>
          </a:p>
          <a:p>
            <a:pPr lvl="1"/>
            <a:r>
              <a:rPr lang="en-US" dirty="0"/>
              <a:t>Optimization: copy-on-write, copy a page only when it’s written to</a:t>
            </a:r>
          </a:p>
        </p:txBody>
      </p:sp>
      <p:sp>
        <p:nvSpPr>
          <p:cNvPr id="4" name="Slide Number Placeholder 5"/>
          <p:cNvSpPr>
            <a:spLocks noGrp="1"/>
          </p:cNvSpPr>
          <p:nvPr>
            <p:ph type="sldNum" sz="quarter" idx="12"/>
          </p:nvPr>
        </p:nvSpPr>
        <p:spPr>
          <a:xfrm>
            <a:off x="8077200" y="6356351"/>
            <a:ext cx="2133600" cy="365125"/>
          </a:xfr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90</a:t>
            </a:fld>
            <a:endParaRPr lang="en-US" b="0" dirty="0">
              <a:solidFill>
                <a:prstClr val="black">
                  <a:tint val="75000"/>
                </a:prstClr>
              </a:solidFill>
              <a:latin typeface="Calibri"/>
              <a:ea typeface="+mn-ea"/>
              <a:cs typeface="+mn-cs"/>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Virtual Memory Intro</a:t>
            </a:r>
          </a:p>
          <a:p>
            <a:r>
              <a:rPr lang="en-US" dirty="0"/>
              <a:t>Page Tables</a:t>
            </a:r>
          </a:p>
          <a:p>
            <a:r>
              <a:rPr lang="en-US" dirty="0"/>
              <a:t>Translation </a:t>
            </a:r>
            <a:r>
              <a:rPr lang="en-US" dirty="0" err="1"/>
              <a:t>Lookaside</a:t>
            </a:r>
            <a:r>
              <a:rPr lang="en-US" dirty="0"/>
              <a:t> Buffer</a:t>
            </a:r>
          </a:p>
          <a:p>
            <a:r>
              <a:rPr lang="en-US" dirty="0"/>
              <a:t>Demand Paging</a:t>
            </a:r>
          </a:p>
          <a:p>
            <a:r>
              <a:rPr lang="en-US" dirty="0"/>
              <a:t>System Calls</a:t>
            </a:r>
          </a:p>
          <a:p>
            <a:r>
              <a:rPr lang="en-US" dirty="0">
                <a:solidFill>
                  <a:srgbClr val="FF0000"/>
                </a:solidFill>
              </a:rPr>
              <a:t>Summary</a:t>
            </a:r>
          </a:p>
        </p:txBody>
      </p:sp>
      <p:sp>
        <p:nvSpPr>
          <p:cNvPr id="8" name="Slide Number Placeholder 7"/>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91</a:t>
            </a:fld>
            <a:endParaRPr lang="en-US" b="0" dirty="0">
              <a:solidFill>
                <a:prstClr val="black">
                  <a:tint val="75000"/>
                </a:prstClr>
              </a:solidFill>
              <a:latin typeface="Calibri"/>
              <a:ea typeface="+mn-ea"/>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BE2BB837-DC1F-5E49-BE61-C4D698C5E35E}" type="slidenum">
              <a:rPr lang="en-US" b="0">
                <a:solidFill>
                  <a:prstClr val="black">
                    <a:tint val="75000"/>
                  </a:prstClr>
                </a:solidFill>
                <a:latin typeface="Calibri"/>
                <a:ea typeface="+mn-ea"/>
                <a:cs typeface="+mn-cs"/>
              </a:rPr>
              <a:pPr defTabSz="457200" eaLnBrk="1" fontAlgn="auto" hangingPunct="1">
                <a:spcBef>
                  <a:spcPts val="0"/>
                </a:spcBef>
                <a:spcAft>
                  <a:spcPts val="0"/>
                </a:spcAft>
              </a:pPr>
              <a:t>92</a:t>
            </a:fld>
            <a:endParaRPr lang="en-US" b="0">
              <a:solidFill>
                <a:srgbClr val="FBBA03"/>
              </a:solidFill>
              <a:latin typeface="Calibri"/>
              <a:ea typeface="+mn-ea"/>
              <a:cs typeface="+mn-cs"/>
            </a:endParaRPr>
          </a:p>
        </p:txBody>
      </p:sp>
      <p:sp>
        <p:nvSpPr>
          <p:cNvPr id="1644546" name="Rectangle 2"/>
          <p:cNvSpPr>
            <a:spLocks noGrp="1" noChangeArrowheads="1"/>
          </p:cNvSpPr>
          <p:nvPr>
            <p:ph type="title"/>
          </p:nvPr>
        </p:nvSpPr>
        <p:spPr/>
        <p:txBody>
          <a:bodyPr>
            <a:normAutofit/>
          </a:bodyPr>
          <a:lstStyle/>
          <a:p>
            <a:r>
              <a:rPr lang="en-US" dirty="0"/>
              <a:t>Summary #1</a:t>
            </a:r>
          </a:p>
        </p:txBody>
      </p:sp>
      <p:sp>
        <p:nvSpPr>
          <p:cNvPr id="1644547" name="Rectangle 3"/>
          <p:cNvSpPr>
            <a:spLocks noGrp="1" noChangeArrowheads="1"/>
          </p:cNvSpPr>
          <p:nvPr>
            <p:ph type="body" idx="1"/>
          </p:nvPr>
        </p:nvSpPr>
        <p:spPr>
          <a:xfrm>
            <a:off x="1981200" y="1530850"/>
            <a:ext cx="8449733" cy="5327151"/>
          </a:xfrm>
        </p:spPr>
        <p:txBody>
          <a:bodyPr>
            <a:normAutofit fontScale="92500" lnSpcReduction="20000"/>
          </a:bodyPr>
          <a:lstStyle/>
          <a:p>
            <a:r>
              <a:rPr lang="en-US" dirty="0"/>
              <a:t>Virtual Memory supplies two features:</a:t>
            </a:r>
          </a:p>
          <a:p>
            <a:pPr lvl="1">
              <a:buClr>
                <a:schemeClr val="tx1"/>
              </a:buClr>
            </a:pPr>
            <a:r>
              <a:rPr lang="en-US" sz="2581" i="1" dirty="0">
                <a:solidFill>
                  <a:srgbClr val="FF0000"/>
                </a:solidFill>
              </a:rPr>
              <a:t>Translation </a:t>
            </a:r>
            <a:r>
              <a:rPr lang="en-US" sz="2581" dirty="0"/>
              <a:t>(mapping of virtual address to physical address)</a:t>
            </a:r>
          </a:p>
          <a:p>
            <a:pPr lvl="1">
              <a:buClr>
                <a:schemeClr val="tx1"/>
              </a:buClr>
            </a:pPr>
            <a:r>
              <a:rPr lang="en-US" sz="2581" i="1" dirty="0">
                <a:solidFill>
                  <a:srgbClr val="FF0000"/>
                </a:solidFill>
              </a:rPr>
              <a:t>Protection </a:t>
            </a:r>
            <a:r>
              <a:rPr lang="en-US" sz="2581" dirty="0"/>
              <a:t>(permission to access word in memory)</a:t>
            </a:r>
          </a:p>
          <a:p>
            <a:pPr lvl="1"/>
            <a:r>
              <a:rPr lang="en-US" dirty="0"/>
              <a:t>Most modern systems provide support for all functions with a single page-based system</a:t>
            </a:r>
          </a:p>
          <a:p>
            <a:r>
              <a:rPr lang="en-US" dirty="0"/>
              <a:t>All desktops/servers have full demand-paged Virtual Memory</a:t>
            </a:r>
          </a:p>
          <a:p>
            <a:pPr lvl="1"/>
            <a:r>
              <a:rPr lang="en-US" dirty="0"/>
              <a:t>Portability between machines with different memory sizes</a:t>
            </a:r>
          </a:p>
          <a:p>
            <a:pPr lvl="1"/>
            <a:r>
              <a:rPr lang="en-US" dirty="0"/>
              <a:t>Protection between multiple users or multiple tasks</a:t>
            </a:r>
          </a:p>
          <a:p>
            <a:pPr lvl="1"/>
            <a:r>
              <a:rPr lang="en-US" dirty="0"/>
              <a:t>Share small physical memory among active tasks</a:t>
            </a:r>
          </a:p>
          <a:p>
            <a:r>
              <a:rPr lang="en-US" dirty="0"/>
              <a:t>Hardware support: User/Kernel Mode for protection</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a:xfrm>
            <a:off x="4276380" y="228601"/>
            <a:ext cx="3518591" cy="728405"/>
          </a:xfrm>
          <a:noFill/>
          <a:ln/>
        </p:spPr>
        <p:txBody>
          <a:bodyPr vert="horz" wrap="none" lIns="63500" tIns="25400" rIns="63500" bIns="25400" rtlCol="0" anchor="t">
            <a:spAutoFit/>
          </a:bodyPr>
          <a:lstStyle/>
          <a:p>
            <a:r>
              <a:rPr lang="en-US" altLang="zh-CN" dirty="0">
                <a:ea typeface="宋体" charset="-122"/>
              </a:rPr>
              <a:t>Summary #2</a:t>
            </a:r>
          </a:p>
        </p:txBody>
      </p:sp>
      <p:sp>
        <p:nvSpPr>
          <p:cNvPr id="760835" name="Rectangle 3"/>
          <p:cNvSpPr>
            <a:spLocks noGrp="1" noChangeArrowheads="1"/>
          </p:cNvSpPr>
          <p:nvPr>
            <p:ph type="body" idx="1"/>
          </p:nvPr>
        </p:nvSpPr>
        <p:spPr>
          <a:xfrm>
            <a:off x="1524000" y="1509486"/>
            <a:ext cx="8686800" cy="4372479"/>
          </a:xfrm>
          <a:noFill/>
          <a:ln/>
        </p:spPr>
        <p:txBody>
          <a:bodyPr vert="horz" wrap="square" lIns="63500" tIns="25400" rIns="63500" bIns="25400" rtlCol="0">
            <a:spAutoFit/>
          </a:bodyPr>
          <a:lstStyle/>
          <a:p>
            <a:pPr>
              <a:lnSpc>
                <a:spcPct val="80000"/>
              </a:lnSpc>
              <a:spcBef>
                <a:spcPct val="20000"/>
              </a:spcBef>
            </a:pPr>
            <a:r>
              <a:rPr lang="en-US" altLang="zh-CN" dirty="0">
                <a:ea typeface="宋体" charset="-122"/>
              </a:rPr>
              <a:t>PTE: Page Table Entries</a:t>
            </a:r>
          </a:p>
          <a:p>
            <a:pPr lvl="1">
              <a:lnSpc>
                <a:spcPct val="80000"/>
              </a:lnSpc>
              <a:spcBef>
                <a:spcPct val="20000"/>
              </a:spcBef>
            </a:pPr>
            <a:r>
              <a:rPr lang="en-US" altLang="zh-CN" dirty="0">
                <a:ea typeface="宋体" charset="-122"/>
              </a:rPr>
              <a:t>Includes physical page number</a:t>
            </a:r>
          </a:p>
          <a:p>
            <a:pPr lvl="1">
              <a:lnSpc>
                <a:spcPct val="80000"/>
              </a:lnSpc>
              <a:spcBef>
                <a:spcPct val="20000"/>
              </a:spcBef>
            </a:pPr>
            <a:r>
              <a:rPr lang="en-US" altLang="zh-CN" dirty="0">
                <a:ea typeface="宋体" charset="-122"/>
              </a:rPr>
              <a:t>Control info (valid bit, writeable, dirty, user, etc)</a:t>
            </a:r>
          </a:p>
          <a:p>
            <a:r>
              <a:rPr lang="en-US" altLang="zh-CN" dirty="0">
                <a:ea typeface="宋体" charset="-122"/>
              </a:rPr>
              <a:t>A cache of translations called a “Translation </a:t>
            </a:r>
            <a:r>
              <a:rPr lang="en-US" altLang="zh-CN" dirty="0" err="1">
                <a:ea typeface="宋体" charset="-122"/>
              </a:rPr>
              <a:t>Lookaside</a:t>
            </a:r>
            <a:r>
              <a:rPr lang="en-US" altLang="zh-CN" dirty="0">
                <a:ea typeface="宋体" charset="-122"/>
              </a:rPr>
              <a:t> Buffer” (TLB)</a:t>
            </a:r>
          </a:p>
          <a:p>
            <a:pPr lvl="1"/>
            <a:r>
              <a:rPr lang="en-US" altLang="zh-CN" dirty="0">
                <a:ea typeface="宋体" charset="-122"/>
              </a:rPr>
              <a:t>Relatively small number of entries (&lt; 512)</a:t>
            </a:r>
          </a:p>
          <a:p>
            <a:pPr lvl="1"/>
            <a:r>
              <a:rPr lang="en-US" altLang="zh-CN" dirty="0">
                <a:ea typeface="宋体" charset="-122"/>
              </a:rPr>
              <a:t>Fully Associative (Since conflict misses expensive)</a:t>
            </a:r>
          </a:p>
          <a:p>
            <a:pPr lvl="1"/>
            <a:r>
              <a:rPr lang="en-US" altLang="zh-CN" dirty="0">
                <a:ea typeface="宋体" charset="-122"/>
              </a:rPr>
              <a:t>TLB entries contain PTE and optional process ID</a:t>
            </a:r>
          </a:p>
        </p:txBody>
      </p:sp>
      <p:sp>
        <p:nvSpPr>
          <p:cNvPr id="4" name="Slide Number Placeholder 5"/>
          <p:cNvSpPr>
            <a:spLocks noGrp="1"/>
          </p:cNvSpPr>
          <p:nvPr>
            <p:ph type="sldNum" sz="quarter" idx="4294967295"/>
          </p:nvPr>
        </p:nvSpPr>
        <p:spPr>
          <a:xfrm>
            <a:off x="9918700" y="6492876"/>
            <a:ext cx="2133600" cy="365125"/>
          </a:xfrm>
          <a:prstGeom prst="rect">
            <a:avLst/>
          </a:prstGeom>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93</a:t>
            </a:fld>
            <a:endParaRPr lang="en-US" b="0" dirty="0">
              <a:solidFill>
                <a:prstClr val="black">
                  <a:tint val="75000"/>
                </a:prstClr>
              </a:solidFill>
              <a:latin typeface="Calibri"/>
              <a:ea typeface="+mn-ea"/>
              <a:cs typeface="+mn-cs"/>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600201"/>
            <a:ext cx="8229600" cy="5047343"/>
          </a:xfrm>
        </p:spPr>
        <p:txBody>
          <a:bodyPr>
            <a:normAutofit/>
          </a:bodyPr>
          <a:lstStyle/>
          <a:p>
            <a:r>
              <a:rPr lang="en-US" altLang="zh-CN" dirty="0">
                <a:ea typeface="宋体" charset="-122"/>
              </a:rPr>
              <a:t>On TLB miss, page table must be traversed</a:t>
            </a:r>
          </a:p>
          <a:p>
            <a:pPr lvl="1"/>
            <a:r>
              <a:rPr lang="en-US" altLang="zh-CN" dirty="0">
                <a:ea typeface="宋体" charset="-122"/>
              </a:rPr>
              <a:t>If located PTE is invalid, cause Page Fault </a:t>
            </a:r>
          </a:p>
          <a:p>
            <a:r>
              <a:rPr lang="en-US" altLang="zh-CN" dirty="0">
                <a:ea typeface="宋体" charset="-122"/>
              </a:rPr>
              <a:t>On context switch/change in page table</a:t>
            </a:r>
          </a:p>
          <a:p>
            <a:pPr lvl="1"/>
            <a:r>
              <a:rPr lang="en-US" altLang="zh-CN" dirty="0">
                <a:ea typeface="宋体" charset="-122"/>
              </a:rPr>
              <a:t>TLB entries must be invalidated (If </a:t>
            </a:r>
            <a:r>
              <a:rPr lang="en-US" altLang="zh-CN" dirty="0" err="1">
                <a:ea typeface="宋体" charset="-122"/>
              </a:rPr>
              <a:t>ProcessID</a:t>
            </a:r>
            <a:r>
              <a:rPr lang="en-US" altLang="zh-CN" dirty="0">
                <a:ea typeface="宋体" charset="-122"/>
              </a:rPr>
              <a:t> is not contained)</a:t>
            </a:r>
          </a:p>
          <a:p>
            <a:r>
              <a:rPr lang="en-US" altLang="zh-CN" dirty="0">
                <a:ea typeface="宋体" charset="-122"/>
              </a:rPr>
              <a:t>TLB is logically in front of cache</a:t>
            </a:r>
          </a:p>
          <a:p>
            <a:pPr lvl="1"/>
            <a:r>
              <a:rPr lang="en-US" altLang="zh-CN" dirty="0">
                <a:ea typeface="宋体" charset="-122"/>
              </a:rPr>
              <a:t>But can be overlapped with cache access in some cases</a:t>
            </a:r>
          </a:p>
          <a:p>
            <a:endParaRPr lang="zh-CN" altLang="en-US" dirty="0"/>
          </a:p>
        </p:txBody>
      </p:sp>
      <p:sp>
        <p:nvSpPr>
          <p:cNvPr id="4" name="灯片编号占位符 3"/>
          <p:cNvSpPr>
            <a:spLocks noGrp="1"/>
          </p:cNvSpPr>
          <p:nvPr>
            <p:ph type="sldNum" sz="quarter" idx="10"/>
          </p:nvPr>
        </p:nvSpPr>
        <p:spPr/>
        <p:txBody>
          <a:bodyPr/>
          <a:lstStyle/>
          <a:p>
            <a:pPr defTabSz="457200" eaLnBrk="1" fontAlgn="auto" hangingPunct="1">
              <a:spcBef>
                <a:spcPts val="0"/>
              </a:spcBef>
              <a:spcAft>
                <a:spcPts val="0"/>
              </a:spcAft>
              <a:defRPr/>
            </a:pPr>
            <a:fld id="{79ACD604-DE96-4BF4-B014-6BD05026CF1E}" type="slidenum">
              <a:rPr lang="en-US" altLang="zh-CN" b="0">
                <a:solidFill>
                  <a:prstClr val="black">
                    <a:tint val="75000"/>
                  </a:prstClr>
                </a:solidFill>
                <a:latin typeface="Calibri"/>
                <a:ea typeface="宋体" panose="02010600030101010101" pitchFamily="2" charset="-122"/>
                <a:cs typeface="+mn-cs"/>
              </a:rPr>
              <a:pPr defTabSz="457200" eaLnBrk="1" fontAlgn="auto" hangingPunct="1">
                <a:spcBef>
                  <a:spcPts val="0"/>
                </a:spcBef>
                <a:spcAft>
                  <a:spcPts val="0"/>
                </a:spcAft>
                <a:defRPr/>
              </a:pPr>
              <a:t>94</a:t>
            </a:fld>
            <a:endParaRPr lang="en-US" altLang="zh-CN" b="0">
              <a:solidFill>
                <a:prstClr val="black">
                  <a:tint val="75000"/>
                </a:prstClr>
              </a:solidFill>
              <a:latin typeface="Calibri"/>
              <a:ea typeface="宋体" panose="02010600030101010101" pitchFamily="2" charset="-122"/>
              <a:cs typeface="+mn-cs"/>
            </a:endParaRPr>
          </a:p>
        </p:txBody>
      </p:sp>
      <p:sp>
        <p:nvSpPr>
          <p:cNvPr id="6" name="Rectangle 2"/>
          <p:cNvSpPr txBox="1">
            <a:spLocks noChangeArrowheads="1"/>
          </p:cNvSpPr>
          <p:nvPr/>
        </p:nvSpPr>
        <p:spPr>
          <a:xfrm>
            <a:off x="4276380" y="228601"/>
            <a:ext cx="3518591" cy="728405"/>
          </a:xfrm>
          <a:prstGeom prst="rect">
            <a:avLst/>
          </a:prstGeom>
          <a:noFill/>
          <a:ln/>
        </p:spPr>
        <p:txBody>
          <a:bodyPr vert="horz" wrap="none" lIns="63500" tIns="25400" rIns="63500" bIns="25400" rtlCol="0" anchor="t">
            <a:spAutoFit/>
          </a:bodyPr>
          <a:lstStyle/>
          <a:p>
            <a:pPr algn="ctr" defTabSz="457200" eaLnBrk="1" fontAlgn="auto" hangingPunct="1">
              <a:spcAft>
                <a:spcPts val="0"/>
              </a:spcAft>
            </a:pPr>
            <a:r>
              <a:rPr lang="en-US" altLang="zh-CN" sz="4400" b="0" dirty="0">
                <a:solidFill>
                  <a:prstClr val="black"/>
                </a:solidFill>
                <a:latin typeface="Arial Rounded MT Bold" pitchFamily="34" charset="0"/>
                <a:ea typeface="宋体" charset="-122"/>
                <a:cs typeface="+mn-cs"/>
              </a:rPr>
              <a:t>Summary #3</a:t>
            </a:r>
            <a:endParaRPr lang="en-US" altLang="zh-CN" sz="3600" b="0" dirty="0">
              <a:solidFill>
                <a:prstClr val="black"/>
              </a:solidFill>
              <a:latin typeface="Arial Rounded MT Bold" pitchFamily="34" charset="0"/>
              <a:ea typeface="宋体" charset="-122"/>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266" y="0"/>
            <a:ext cx="8229600" cy="1143000"/>
          </a:xfrm>
        </p:spPr>
        <p:txBody>
          <a:bodyPr>
            <a:normAutofit/>
          </a:bodyPr>
          <a:lstStyle/>
          <a:p>
            <a:r>
              <a:rPr lang="en-US" altLang="zh-CN" dirty="0"/>
              <a:t>Quiz: True or False</a:t>
            </a:r>
            <a:endParaRPr lang="en-US" dirty="0"/>
          </a:p>
        </p:txBody>
      </p:sp>
      <p:sp>
        <p:nvSpPr>
          <p:cNvPr id="3" name="Content Placeholder 2"/>
          <p:cNvSpPr>
            <a:spLocks noGrp="1"/>
          </p:cNvSpPr>
          <p:nvPr>
            <p:ph idx="1"/>
          </p:nvPr>
        </p:nvSpPr>
        <p:spPr>
          <a:xfrm>
            <a:off x="2032000" y="1421861"/>
            <a:ext cx="8636000" cy="4157133"/>
          </a:xfrm>
        </p:spPr>
        <p:txBody>
          <a:bodyPr>
            <a:normAutofit/>
          </a:bodyPr>
          <a:lstStyle/>
          <a:p>
            <a:pPr>
              <a:buNone/>
              <a:tabLst>
                <a:tab pos="3030538" algn="l"/>
              </a:tabLst>
            </a:pPr>
            <a:r>
              <a:rPr lang="en-US" dirty="0"/>
              <a:t> Each process must have its own Page Table.</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95</a:t>
            </a:fld>
            <a:endParaRPr lang="en-US" b="0" dirty="0">
              <a:solidFill>
                <a:prstClr val="black">
                  <a:tint val="75000"/>
                </a:prstClr>
              </a:solidFill>
              <a:latin typeface="Calibri"/>
              <a:ea typeface="+mn-ea"/>
              <a:cs typeface="+mn-cs"/>
            </a:endParaRPr>
          </a:p>
        </p:txBody>
      </p:sp>
      <p:sp>
        <p:nvSpPr>
          <p:cNvPr id="10" name="TextBox 9"/>
          <p:cNvSpPr txBox="1"/>
          <p:nvPr/>
        </p:nvSpPr>
        <p:spPr>
          <a:xfrm>
            <a:off x="2513352" y="3987800"/>
            <a:ext cx="7587382" cy="1077218"/>
          </a:xfrm>
          <a:prstGeom prst="rect">
            <a:avLst/>
          </a:prstGeom>
          <a:noFill/>
        </p:spPr>
        <p:txBody>
          <a:bodyPr wrap="square" rtlCol="0">
            <a:spAutoFit/>
          </a:bodyPr>
          <a:lstStyle/>
          <a:p>
            <a:pPr marL="342900" indent="-342900" defTabSz="457200" eaLnBrk="1" fontAlgn="auto" hangingPunct="1">
              <a:spcBef>
                <a:spcPct val="20000"/>
              </a:spcBef>
              <a:spcAft>
                <a:spcPts val="0"/>
              </a:spcAft>
              <a:tabLst>
                <a:tab pos="3030538" algn="l"/>
              </a:tabLst>
            </a:pPr>
            <a:r>
              <a:rPr lang="en-US" sz="3200" b="0" dirty="0">
                <a:solidFill>
                  <a:prstClr val="black"/>
                </a:solidFill>
                <a:latin typeface="Helvetica (Body)"/>
                <a:ea typeface="+mn-ea"/>
                <a:cs typeface="+mn-cs"/>
              </a:rPr>
              <a:t>True. Each VPN in each address space must have its own mapping.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266" y="0"/>
            <a:ext cx="8229600" cy="1143000"/>
          </a:xfrm>
        </p:spPr>
        <p:txBody>
          <a:bodyPr>
            <a:normAutofit/>
          </a:bodyPr>
          <a:lstStyle/>
          <a:p>
            <a:r>
              <a:rPr lang="en-US" altLang="zh-CN" dirty="0"/>
              <a:t>Quiz I: True or False</a:t>
            </a:r>
            <a:endParaRPr lang="en-US" dirty="0"/>
          </a:p>
        </p:txBody>
      </p:sp>
      <p:sp>
        <p:nvSpPr>
          <p:cNvPr id="3" name="Content Placeholder 2"/>
          <p:cNvSpPr>
            <a:spLocks noGrp="1"/>
          </p:cNvSpPr>
          <p:nvPr>
            <p:ph idx="1"/>
          </p:nvPr>
        </p:nvSpPr>
        <p:spPr>
          <a:xfrm>
            <a:off x="2032000" y="1510302"/>
            <a:ext cx="8636000" cy="3552766"/>
          </a:xfrm>
        </p:spPr>
        <p:txBody>
          <a:bodyPr>
            <a:normAutofit fontScale="85000" lnSpcReduction="20000"/>
          </a:bodyPr>
          <a:lstStyle/>
          <a:p>
            <a:pPr marL="0" indent="0">
              <a:buNone/>
            </a:pPr>
            <a:r>
              <a:rPr lang="en-US" dirty="0"/>
              <a:t>A program tries to load a word at X that causes a TLB miss but not a page fault. Which are True or False:</a:t>
            </a:r>
          </a:p>
          <a:p>
            <a:pPr>
              <a:buNone/>
              <a:tabLst>
                <a:tab pos="3030538" algn="l"/>
              </a:tabLst>
            </a:pPr>
            <a:r>
              <a:rPr lang="en-US" dirty="0"/>
              <a:t>1. A TLB miss means that the page table does not contain a valid mapping for virtual page corresponding to the address X</a:t>
            </a:r>
          </a:p>
          <a:p>
            <a:pPr>
              <a:buNone/>
              <a:tabLst>
                <a:tab pos="3030538" algn="l"/>
              </a:tabLst>
            </a:pPr>
            <a:r>
              <a:rPr lang="en-US" dirty="0"/>
              <a:t>2. There is no need to look up in the page table because there is no page fault</a:t>
            </a:r>
          </a:p>
          <a:p>
            <a:pPr>
              <a:buNone/>
              <a:tabLst>
                <a:tab pos="3030538" algn="l"/>
              </a:tabLst>
            </a:pPr>
            <a:r>
              <a:rPr lang="en-US" dirty="0"/>
              <a:t>3. The word that the program is trying to load is present in physical memory.</a:t>
            </a:r>
          </a:p>
        </p:txBody>
      </p:sp>
      <p:sp>
        <p:nvSpPr>
          <p:cNvPr id="6" name="Slide Number Placeholder 5"/>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96</a:t>
            </a:fld>
            <a:endParaRPr lang="en-US" b="0" dirty="0">
              <a:solidFill>
                <a:prstClr val="black">
                  <a:tint val="75000"/>
                </a:prstClr>
              </a:solidFill>
              <a:latin typeface="Calibri"/>
              <a:ea typeface="+mn-ea"/>
              <a:cs typeface="+mn-cs"/>
            </a:endParaRPr>
          </a:p>
        </p:txBody>
      </p:sp>
      <p:graphicFrame>
        <p:nvGraphicFramePr>
          <p:cNvPr id="9" name="Table 8"/>
          <p:cNvGraphicFramePr>
            <a:graphicFrameLocks noGrp="1"/>
          </p:cNvGraphicFramePr>
          <p:nvPr/>
        </p:nvGraphicFramePr>
        <p:xfrm>
          <a:off x="2218269" y="5029200"/>
          <a:ext cx="7484532" cy="1828800"/>
        </p:xfrm>
        <a:graphic>
          <a:graphicData uri="http://schemas.openxmlformats.org/drawingml/2006/table">
            <a:tbl>
              <a:tblPr firstRow="1" bandRow="1">
                <a:tableStyleId>{2D5ABB26-0587-4C30-8999-92F81FD0307C}</a:tableStyleId>
              </a:tblPr>
              <a:tblGrid>
                <a:gridCol w="3328415">
                  <a:extLst>
                    <a:ext uri="{9D8B030D-6E8A-4147-A177-3AD203B41FA5}">
                      <a16:colId xmlns:a16="http://schemas.microsoft.com/office/drawing/2014/main" val="20000"/>
                    </a:ext>
                  </a:extLst>
                </a:gridCol>
                <a:gridCol w="4156117">
                  <a:extLst>
                    <a:ext uri="{9D8B030D-6E8A-4147-A177-3AD203B41FA5}">
                      <a16:colId xmlns:a16="http://schemas.microsoft.com/office/drawing/2014/main" val="20001"/>
                    </a:ext>
                  </a:extLst>
                </a:gridCol>
              </a:tblGrid>
              <a:tr h="370840">
                <a:tc>
                  <a:txBody>
                    <a:bodyPr/>
                    <a:lstStyle/>
                    <a:p>
                      <a:r>
                        <a:rPr lang="en-US" sz="2400" b="1" dirty="0">
                          <a:solidFill>
                            <a:srgbClr val="FF0000"/>
                          </a:solidFill>
                        </a:rPr>
                        <a:t>Red)</a:t>
                      </a:r>
                      <a:r>
                        <a:rPr lang="en-US" sz="2400" b="1" baseline="0" dirty="0">
                          <a:solidFill>
                            <a:srgbClr val="FF0000"/>
                          </a:solidFill>
                        </a:rPr>
                        <a:t> 1 F, 2 F, 3 F</a:t>
                      </a:r>
                      <a:endParaRPr lang="en-US" sz="2400" dirty="0"/>
                    </a:p>
                  </a:txBody>
                  <a:tcPr/>
                </a:tc>
                <a:tc>
                  <a:txBody>
                    <a:bodyPr/>
                    <a:lstStyle/>
                    <a:p>
                      <a:r>
                        <a:rPr lang="en-US" sz="2400" b="1" dirty="0">
                          <a:solidFill>
                            <a:schemeClr val="accent2"/>
                          </a:solidFill>
                        </a:rPr>
                        <a:t>Purple) 1 T, 2 F, 3 F</a:t>
                      </a:r>
                      <a:endParaRPr lang="en-US" sz="2400" dirty="0"/>
                    </a:p>
                  </a:txBody>
                  <a:tcPr/>
                </a:tc>
                <a:extLst>
                  <a:ext uri="{0D108BD9-81ED-4DB2-BD59-A6C34878D82A}">
                    <a16:rowId xmlns:a16="http://schemas.microsoft.com/office/drawing/2014/main" val="10000"/>
                  </a:ext>
                </a:extLst>
              </a:tr>
              <a:tr h="370840">
                <a:tc>
                  <a:txBody>
                    <a:bodyPr/>
                    <a:lstStyle/>
                    <a:p>
                      <a:r>
                        <a:rPr lang="en-US" sz="2400" b="1" dirty="0">
                          <a:solidFill>
                            <a:srgbClr val="3366FF"/>
                          </a:solidFill>
                        </a:rPr>
                        <a:t>Blue) 1 F, 2 F, 3 T</a:t>
                      </a:r>
                      <a:endParaRPr lang="en-US" sz="2400" dirty="0">
                        <a:solidFill>
                          <a:srgbClr val="3366FF"/>
                        </a:solidFill>
                      </a:endParaRPr>
                    </a:p>
                  </a:txBody>
                  <a:tcPr/>
                </a:tc>
                <a:tc>
                  <a:txBody>
                    <a:bodyPr/>
                    <a:lstStyle/>
                    <a:p>
                      <a:r>
                        <a:rPr lang="en-US" sz="2400" b="1" dirty="0">
                          <a:solidFill>
                            <a:schemeClr val="tx1"/>
                          </a:solidFill>
                        </a:rPr>
                        <a:t>White) 1 T, 2 F, 3 T</a:t>
                      </a:r>
                      <a:endParaRPr lang="en-US" sz="2400"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sz="2400" b="1" dirty="0">
                          <a:solidFill>
                            <a:srgbClr val="008000"/>
                          </a:solidFill>
                        </a:rPr>
                        <a:t>Green) 1 F, 2</a:t>
                      </a:r>
                      <a:r>
                        <a:rPr lang="en-US" sz="2400" b="1" baseline="0" dirty="0">
                          <a:solidFill>
                            <a:srgbClr val="008000"/>
                          </a:solidFill>
                        </a:rPr>
                        <a:t> T, 3 F</a:t>
                      </a:r>
                      <a:endParaRPr lang="en-US" sz="2400" dirty="0"/>
                    </a:p>
                  </a:txBody>
                  <a:tcPr/>
                </a:tc>
                <a:tc>
                  <a:txBody>
                    <a:bodyPr/>
                    <a:lstStyle/>
                    <a:p>
                      <a:endParaRPr lang="en-US" sz="2400" dirty="0">
                        <a:solidFill>
                          <a:schemeClr val="accent4"/>
                        </a:solidFill>
                      </a:endParaRPr>
                    </a:p>
                  </a:txBody>
                  <a:tcPr/>
                </a:tc>
                <a:extLst>
                  <a:ext uri="{0D108BD9-81ED-4DB2-BD59-A6C34878D82A}">
                    <a16:rowId xmlns:a16="http://schemas.microsoft.com/office/drawing/2014/main" val="10002"/>
                  </a:ext>
                </a:extLst>
              </a:tr>
              <a:tr h="370840">
                <a:tc>
                  <a:txBody>
                    <a:bodyPr/>
                    <a:lstStyle/>
                    <a:p>
                      <a:r>
                        <a:rPr lang="en-US" sz="2400" b="1" dirty="0">
                          <a:ln>
                            <a:solidFill>
                              <a:schemeClr val="tx1"/>
                            </a:solidFill>
                          </a:ln>
                          <a:solidFill>
                            <a:srgbClr val="FFFF00"/>
                          </a:solidFill>
                        </a:rPr>
                        <a:t>Yellow) 1 F, 2 T, 3 T</a:t>
                      </a:r>
                      <a:endParaRPr lang="en-US" sz="2400" dirty="0"/>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400" dirty="0">
                        <a:solidFill>
                          <a:schemeClr val="accent3">
                            <a:lumMod val="75000"/>
                          </a:schemeClr>
                        </a:solidFill>
                      </a:endParaRPr>
                    </a:p>
                  </a:txBody>
                  <a:tcPr>
                    <a:solidFill>
                      <a:srgbClr val="FFFFFF"/>
                    </a:solidFill>
                  </a:tcPr>
                </a:tc>
                <a:extLst>
                  <a:ext uri="{0D108BD9-81ED-4DB2-BD59-A6C34878D82A}">
                    <a16:rowId xmlns:a16="http://schemas.microsoft.com/office/drawing/2014/main" val="10003"/>
                  </a:ext>
                </a:extLst>
              </a:tr>
            </a:tbl>
          </a:graphicData>
        </a:graphic>
      </p:graphicFrame>
      <p:sp>
        <p:nvSpPr>
          <p:cNvPr id="8" name="Rectangle 7"/>
          <p:cNvSpPr/>
          <p:nvPr/>
        </p:nvSpPr>
        <p:spPr>
          <a:xfrm>
            <a:off x="2235199" y="5494867"/>
            <a:ext cx="2472268" cy="431800"/>
          </a:xfrm>
          <a:prstGeom prst="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a:t>
            </a:r>
          </a:p>
        </p:txBody>
      </p:sp>
      <p:sp>
        <p:nvSpPr>
          <p:cNvPr id="3" name="Content Placeholder 2"/>
          <p:cNvSpPr>
            <a:spLocks noGrp="1"/>
          </p:cNvSpPr>
          <p:nvPr>
            <p:ph idx="1"/>
          </p:nvPr>
        </p:nvSpPr>
        <p:spPr/>
        <p:txBody>
          <a:bodyPr>
            <a:normAutofit fontScale="92500" lnSpcReduction="10000"/>
          </a:bodyPr>
          <a:lstStyle/>
          <a:p>
            <a:r>
              <a:rPr lang="en-US" dirty="0"/>
              <a:t>Consider a processor with 32-bit virtual addresses, and 28-bit real addresses. </a:t>
            </a:r>
          </a:p>
          <a:p>
            <a:pPr lvl="1"/>
            <a:r>
              <a:rPr lang="en-US" dirty="0"/>
              <a:t>A 4-way set associative cache that can hold 512 cache blocks; cache block size is 128 Bytes</a:t>
            </a:r>
          </a:p>
          <a:p>
            <a:pPr lvl="1"/>
            <a:r>
              <a:rPr lang="en-US" dirty="0"/>
              <a:t>A 2-way set associative TLB with 64 entries; memory page size is 4096 Bytes.</a:t>
            </a:r>
          </a:p>
          <a:p>
            <a:r>
              <a:rPr lang="en-US" dirty="0"/>
              <a:t>The cache is physically addressed and memory references use byte addressing. Describe in detail the steps involved in processing a load instruction which results in a TLB hit and a cache hit. </a:t>
            </a:r>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97</a:t>
            </a:fld>
            <a:endParaRPr lang="en-US" b="0" dirty="0">
              <a:solidFill>
                <a:prstClr val="black">
                  <a:tint val="75000"/>
                </a:prstClr>
              </a:solidFill>
              <a:latin typeface="Calibri"/>
              <a:ea typeface="+mn-ea"/>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Both Hit</a:t>
            </a:r>
          </a:p>
        </p:txBody>
      </p:sp>
      <p:sp>
        <p:nvSpPr>
          <p:cNvPr id="3" name="Content Placeholder 2"/>
          <p:cNvSpPr>
            <a:spLocks noGrp="1"/>
          </p:cNvSpPr>
          <p:nvPr>
            <p:ph idx="1"/>
          </p:nvPr>
        </p:nvSpPr>
        <p:spPr>
          <a:xfrm>
            <a:off x="914400" y="1448790"/>
            <a:ext cx="10668000" cy="5409210"/>
          </a:xfrm>
        </p:spPr>
        <p:txBody>
          <a:bodyPr>
            <a:normAutofit fontScale="62500" lnSpcReduction="20000"/>
          </a:bodyPr>
          <a:lstStyle/>
          <a:p>
            <a:r>
              <a:rPr lang="en-US" dirty="0"/>
              <a:t>Cache </a:t>
            </a:r>
            <a:r>
              <a:rPr lang="en-US" dirty="0" err="1"/>
              <a:t>Tag:Index:Offset</a:t>
            </a:r>
            <a:r>
              <a:rPr lang="en-US" dirty="0"/>
              <a:t> is 14:7:7 (physical memory address is 28 bits)</a:t>
            </a:r>
          </a:p>
          <a:p>
            <a:pPr lvl="1"/>
            <a:r>
              <a:rPr lang="en-US" dirty="0"/>
              <a:t>Offset =7 bits since the </a:t>
            </a:r>
            <a:r>
              <a:rPr lang="en-US" dirty="0" err="1"/>
              <a:t>cacheline</a:t>
            </a:r>
            <a:r>
              <a:rPr lang="en-US" dirty="0"/>
              <a:t> size is 128=2^7 Bytes; Index=7 bits since there are 512/4 = 128 = 2^7 sets (each set has 4 cache blocks). The remaining higher-order bits are the Tag=28-(7+7)=14</a:t>
            </a:r>
          </a:p>
          <a:p>
            <a:r>
              <a:rPr lang="en-US" dirty="0"/>
              <a:t>TLB </a:t>
            </a:r>
            <a:r>
              <a:rPr lang="en-US" dirty="0" err="1"/>
              <a:t>Tag:Index:Offset</a:t>
            </a:r>
            <a:r>
              <a:rPr lang="en-US" dirty="0"/>
              <a:t> is 15:5:12 (virtual memory address is 32 bits)</a:t>
            </a:r>
          </a:p>
          <a:p>
            <a:pPr lvl="1"/>
            <a:r>
              <a:rPr lang="en-US" dirty="0"/>
              <a:t>Offset=12 bits since the page size is 4096 = 2^12 Bytes; Index=5 bits since there are 64/2 = 32 = 2^5 sets in the TLB (each set has 2 entries). The remaining high-order bits are the Tag = 32-(5+12)=15. The physical page number  in each TLB entry is 28-12=16 bits.</a:t>
            </a:r>
          </a:p>
          <a:p>
            <a:r>
              <a:rPr lang="en-US" dirty="0"/>
              <a:t>We first look up the memory address in the TLB. We use the index field, bits 16-12 (numbering from 31 for the left-most bit and 0 for the right-most one), to index into the TLB. There are two entries at this index (since the TLB is 2-way set associative) - we check to see if either entry there has a tag field that matches the 15 bit tag of the virtual address (bits 31-17). We are told that this is a TLB hit, so one of the two entries in this set matches the tag (and the corresponding valid bit is "1"). So we take the 16 bit PPN in the TLB and </a:t>
            </a:r>
            <a:r>
              <a:rPr lang="en-US" dirty="0" err="1"/>
              <a:t>prepend</a:t>
            </a:r>
            <a:r>
              <a:rPr lang="en-US" dirty="0"/>
              <a:t> it to the 12 bit offset of the virtual address to form the 28 bit physical address. </a:t>
            </a:r>
          </a:p>
          <a:p>
            <a:r>
              <a:rPr lang="en-US" dirty="0"/>
              <a:t>Now we need to use this physical address to look up the data in cache. We use the index (bits 7-13 of the physical address) to choose a set, and compare the tag (bits 27-14 of the physical address) to the 4 tags stored in the chosen set. Again, we are told it is a cache hit, so the corresponding line in cache has the desired data. We use the offset field (bits 0-6) of the physical address to tell us which byte in the cache block is the first byte of the data that we are looking for. </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98</a:t>
            </a:fld>
            <a:endParaRPr lang="en-US" b="0" dirty="0">
              <a:solidFill>
                <a:prstClr val="black">
                  <a:tint val="75000"/>
                </a:prstClr>
              </a:solidFill>
              <a:latin typeface="Calibri"/>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Both Miss</a:t>
            </a:r>
          </a:p>
        </p:txBody>
      </p:sp>
      <p:sp>
        <p:nvSpPr>
          <p:cNvPr id="3" name="Content Placeholder 2"/>
          <p:cNvSpPr>
            <a:spLocks noGrp="1"/>
          </p:cNvSpPr>
          <p:nvPr>
            <p:ph idx="1"/>
          </p:nvPr>
        </p:nvSpPr>
        <p:spPr/>
        <p:txBody>
          <a:bodyPr>
            <a:normAutofit fontScale="77500" lnSpcReduction="20000"/>
          </a:bodyPr>
          <a:lstStyle/>
          <a:p>
            <a:r>
              <a:rPr lang="en-US" dirty="0"/>
              <a:t>In the case of cache and TLB misses, we start out as before, but don't find the desired virtual address in the TLB. Thus, we must use the virtual page number (bits 31-12 of the virtual address) to index into the page table. There we find the physical page number. Let's assume the "valid" bit in the page table is set to "1", meaning the page actually is in main memory. (If not, we need to invoke the operating system to go off to disk and find it). So we form the physical address from the 16 bit physical page number (in the page table) concatenated with the 12 bit offset. We also bring this information into the TLB using the TLB index described earlier. Again, we break the physical page number into tag-index-offset as described earlier, look for the data in cache, and don't find it. Thus, we go to main memory and bring into cache the block that holds the desired data, kicking out the least recently block in the set at the referenced index. If the replaced block happens to be dirty, we must also write it back to memory. </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99</a:t>
            </a:fld>
            <a:endParaRPr lang="en-US" b="0" dirty="0">
              <a:solidFill>
                <a:prstClr val="black">
                  <a:tint val="75000"/>
                </a:prstClr>
              </a:solidFill>
              <a:latin typeface="Calibri"/>
              <a:ea typeface="+mn-ea"/>
              <a:cs typeface="+mn-cs"/>
            </a:endParaRPr>
          </a:p>
        </p:txBody>
      </p:sp>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none" lIns="90478" tIns="44445" rIns="90478" bIns="44445" numCol="1" anchor="ctr" anchorCtr="0" compatLnSpc="1">
        <a:prstTxWarp prst="textNoShape">
          <a:avLst/>
        </a:prstTxWarp>
      </a:bodyPr>
      <a:lstStyle>
        <a:defPPr marL="0" marR="0" indent="0" algn="ctr" defTabSz="914400" rtl="0" eaLnBrk="0" fontAlgn="base" latinLnBrk="0" hangingPunct="0">
          <a:lnSpc>
            <a:spcPct val="80000"/>
          </a:lnSpc>
          <a:spcBef>
            <a:spcPct val="20000"/>
          </a:spcBef>
          <a:spcAft>
            <a:spcPct val="0"/>
          </a:spcAft>
          <a:buClrTx/>
          <a:buSzPct val="100000"/>
          <a:buFontTx/>
          <a:buNone/>
          <a:tabLst/>
          <a:defRPr kumimoji="0" lang="en-US" sz="20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none" lIns="90478" tIns="44445" rIns="90478" bIns="44445" numCol="1" anchor="ctr" anchorCtr="0" compatLnSpc="1">
        <a:prstTxWarp prst="textNoShape">
          <a:avLst/>
        </a:prstTxWarp>
      </a:bodyPr>
      <a:lstStyle>
        <a:defPPr marL="0" marR="0" indent="0" algn="ctr" defTabSz="914400" rtl="0" eaLnBrk="0" fontAlgn="base" latinLnBrk="0" hangingPunct="0">
          <a:lnSpc>
            <a:spcPct val="80000"/>
          </a:lnSpc>
          <a:spcBef>
            <a:spcPct val="20000"/>
          </a:spcBef>
          <a:spcAft>
            <a:spcPct val="0"/>
          </a:spcAft>
          <a:buClrTx/>
          <a:buSzPct val="100000"/>
          <a:buFontTx/>
          <a:buNone/>
          <a:tabLst/>
          <a:defRPr kumimoji="0" lang="en-US" sz="20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113450</TotalTime>
  <Pages>60</Pages>
  <Words>10926</Words>
  <Application>Microsoft Office PowerPoint</Application>
  <PresentationFormat>Widescreen</PresentationFormat>
  <Paragraphs>1789</Paragraphs>
  <Slides>99</Slides>
  <Notes>63</Notes>
  <HiddenSlides>0</HiddenSlides>
  <MMClips>0</MMClips>
  <ScaleCrop>false</ScaleCrop>
  <HeadingPairs>
    <vt:vector size="6" baseType="variant">
      <vt:variant>
        <vt:lpstr>Fonts Used</vt:lpstr>
      </vt:variant>
      <vt:variant>
        <vt:i4>17</vt:i4>
      </vt:variant>
      <vt:variant>
        <vt:lpstr>Theme</vt:lpstr>
      </vt:variant>
      <vt:variant>
        <vt:i4>6</vt:i4>
      </vt:variant>
      <vt:variant>
        <vt:lpstr>Slide Titles</vt:lpstr>
      </vt:variant>
      <vt:variant>
        <vt:i4>99</vt:i4>
      </vt:variant>
    </vt:vector>
  </HeadingPairs>
  <TitlesOfParts>
    <vt:vector size="122" baseType="lpstr">
      <vt:lpstr>AppleMyungjo</vt:lpstr>
      <vt:lpstr>Courier</vt:lpstr>
      <vt:lpstr>Gill Sans</vt:lpstr>
      <vt:lpstr>Gill Sans Light</vt:lpstr>
      <vt:lpstr>굴림</vt:lpstr>
      <vt:lpstr>Helvetica (Body)</vt:lpstr>
      <vt:lpstr>SimSun</vt:lpstr>
      <vt:lpstr>Arial</vt:lpstr>
      <vt:lpstr>Arial Rounded MT Bold</vt:lpstr>
      <vt:lpstr>Calibri</vt:lpstr>
      <vt:lpstr>Comic Sans MS</vt:lpstr>
      <vt:lpstr>Courier New</vt:lpstr>
      <vt:lpstr>Helvetica</vt:lpstr>
      <vt:lpstr>Symbol</vt:lpstr>
      <vt:lpstr>Times New Roman</vt:lpstr>
      <vt:lpstr>Verdana</vt:lpstr>
      <vt:lpstr>Wingdings</vt:lpstr>
      <vt:lpstr>Office</vt:lpstr>
      <vt:lpstr>1_lecture</vt:lpstr>
      <vt:lpstr>lecture</vt:lpstr>
      <vt:lpstr>Office Theme</vt:lpstr>
      <vt:lpstr>1_Office</vt:lpstr>
      <vt:lpstr>1_Office Theme</vt:lpstr>
      <vt:lpstr>CSC 112: Computer Operating Systems Lecture XX   Virtual Memory</vt:lpstr>
      <vt:lpstr>Agenda</vt:lpstr>
      <vt:lpstr>Overarching Theme for Today</vt:lpstr>
      <vt:lpstr>Virtualizing Resources</vt:lpstr>
      <vt:lpstr>Review: Memory Management</vt:lpstr>
      <vt:lpstr>Recall: Single and Multithreaded Processes</vt:lpstr>
      <vt:lpstr>Important Aspects of Memory Multiplexing</vt:lpstr>
      <vt:lpstr>Uniprogramming</vt:lpstr>
      <vt:lpstr>The Problem</vt:lpstr>
      <vt:lpstr>The Problem</vt:lpstr>
      <vt:lpstr>Multiprogramming (Version with Protection)</vt:lpstr>
      <vt:lpstr>Idea #1: Segmentation</vt:lpstr>
      <vt:lpstr>Segmentation Hardware</vt:lpstr>
      <vt:lpstr>Segmentation Example</vt:lpstr>
      <vt:lpstr>Processes Sharing Physical Memory</vt:lpstr>
      <vt:lpstr>Agenda</vt:lpstr>
      <vt:lpstr>Idea #2: Page Tables to avoid Fragmentation</vt:lpstr>
      <vt:lpstr>Processes and Virtual Memory</vt:lpstr>
      <vt:lpstr>Two Views of Memory</vt:lpstr>
      <vt:lpstr>Paged Memory Systems</vt:lpstr>
      <vt:lpstr>Paged Memory Systems</vt:lpstr>
      <vt:lpstr>Address Translation via Page Table</vt:lpstr>
      <vt:lpstr>Addr Translation Example</vt:lpstr>
      <vt:lpstr>What is in a Page Table Entry (PTE)?</vt:lpstr>
      <vt:lpstr>Separate Address Space per Process</vt:lpstr>
      <vt:lpstr>Protection + Indirection = Virtual Address Space</vt:lpstr>
      <vt:lpstr>Protection + Indirection = Virtual Address Space</vt:lpstr>
      <vt:lpstr>Protection + Indirection = Virtual Address Space</vt:lpstr>
      <vt:lpstr>Dynamic Memory Allocation</vt:lpstr>
      <vt:lpstr>Dynamic Memory Allocation</vt:lpstr>
      <vt:lpstr>Controlled Sharing</vt:lpstr>
      <vt:lpstr>Controlled Sharing</vt:lpstr>
      <vt:lpstr>Address Translation &amp; Protection</vt:lpstr>
      <vt:lpstr>Where Should Page Tables Reside?</vt:lpstr>
      <vt:lpstr>Where Should Page Tables Reside?</vt:lpstr>
      <vt:lpstr>Page Tables In Physical Memory</vt:lpstr>
      <vt:lpstr>Segmentation + Paging (Multi-level Translation)</vt:lpstr>
      <vt:lpstr>Two-level Page Tables</vt:lpstr>
      <vt:lpstr>Two-level Page Tables Example</vt:lpstr>
      <vt:lpstr>Two-level Page Tables Example</vt:lpstr>
      <vt:lpstr>PowerPoint Presentation</vt:lpstr>
      <vt:lpstr>PowerPoint Presentation</vt:lpstr>
      <vt:lpstr>Inverted Page Tables Lookup Example</vt:lpstr>
      <vt:lpstr>Inverted Page Tables</vt:lpstr>
      <vt:lpstr>Agenda</vt:lpstr>
      <vt:lpstr>TLB</vt:lpstr>
      <vt:lpstr>TLB is Cache</vt:lpstr>
      <vt:lpstr>What TLB organization makes sense?</vt:lpstr>
      <vt:lpstr>TLB organization</vt:lpstr>
      <vt:lpstr>TLB: More Details</vt:lpstr>
      <vt:lpstr>What Actually Happens on a TLB Miss?</vt:lpstr>
      <vt:lpstr>Effective Access Time with TLB</vt:lpstr>
      <vt:lpstr>Valid &amp; Dirty Bits</vt:lpstr>
      <vt:lpstr>What Happens on a Context Switch?</vt:lpstr>
      <vt:lpstr>Cache Addressing</vt:lpstr>
      <vt:lpstr>Example</vt:lpstr>
      <vt:lpstr>TLB Lookup Sequence</vt:lpstr>
      <vt:lpstr>Sequence for Case of TLB Hit</vt:lpstr>
      <vt:lpstr>Address Translation in CPU Pipeline</vt:lpstr>
      <vt:lpstr>Optimization: Concurrent Access to TLB &amp; Phys. Addressed Cache</vt:lpstr>
      <vt:lpstr>Day in the Life of an  (Instruction) Address</vt:lpstr>
      <vt:lpstr>Day in the Life of an  (Instruction) Address</vt:lpstr>
      <vt:lpstr>Day in the Life of an  (Instruction) Address</vt:lpstr>
      <vt:lpstr>Day in the Life of an  (Instruction) Address</vt:lpstr>
      <vt:lpstr>Day in the Life of an  (Instruction) Address</vt:lpstr>
      <vt:lpstr>Day in the Life of an  (Instruction) Address</vt:lpstr>
      <vt:lpstr>Hit/Miss possibilities</vt:lpstr>
      <vt:lpstr>Agenda</vt:lpstr>
      <vt:lpstr>Demand Paging</vt:lpstr>
      <vt:lpstr>Just Another Level in the Memory Hierarchy</vt:lpstr>
      <vt:lpstr>VM Provides  Illusion of a large, private, uniform store</vt:lpstr>
      <vt:lpstr>Historical Retrospective: 1960 versus 2010</vt:lpstr>
      <vt:lpstr>Demand Paging in Atlas (1962)</vt:lpstr>
      <vt:lpstr>Caching vs. Demand Paging</vt:lpstr>
      <vt:lpstr>Design Issues</vt:lpstr>
      <vt:lpstr>Quiz: Tag Bits</vt:lpstr>
      <vt:lpstr>Quiz: Write-Through vs Write-Back</vt:lpstr>
      <vt:lpstr>Quiz: Write-Allocate</vt:lpstr>
      <vt:lpstr>Demand Paging Scheme</vt:lpstr>
      <vt:lpstr>Demand Paging</vt:lpstr>
      <vt:lpstr>Impact on TLB</vt:lpstr>
      <vt:lpstr>Agenda</vt:lpstr>
      <vt:lpstr>Dual-Mode Operation</vt:lpstr>
      <vt:lpstr>For Protection, Lock User-Programs in Asylum</vt:lpstr>
      <vt:lpstr>How to Get from KernelUser</vt:lpstr>
      <vt:lpstr>UserKernel (System Call)</vt:lpstr>
      <vt:lpstr>System Call Continued</vt:lpstr>
      <vt:lpstr>UserKernel (Exceptions: Traps and Interrupts)</vt:lpstr>
      <vt:lpstr>Example Application–Kernel Interaction</vt:lpstr>
      <vt:lpstr>Example: Application–Kernel Interaction (cont’d)</vt:lpstr>
      <vt:lpstr>Agenda</vt:lpstr>
      <vt:lpstr>Summary #1</vt:lpstr>
      <vt:lpstr>Summary #2</vt:lpstr>
      <vt:lpstr>PowerPoint Presentation</vt:lpstr>
      <vt:lpstr>Quiz: True or False</vt:lpstr>
      <vt:lpstr>Quiz I: True or False</vt:lpstr>
      <vt:lpstr>Quiz II</vt:lpstr>
      <vt:lpstr>TLB and Cache Both Hit</vt:lpstr>
      <vt:lpstr>TLB and Cache Both Miss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1222</cp:revision>
  <cp:lastPrinted>2022-04-26T21:30:49Z</cp:lastPrinted>
  <dcterms:created xsi:type="dcterms:W3CDTF">1995-08-12T11:37:26Z</dcterms:created>
  <dcterms:modified xsi:type="dcterms:W3CDTF">2025-02-03T04:05:24Z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