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1498" r:id="rId3"/>
    <p:sldId id="1510" r:id="rId4"/>
    <p:sldId id="1517" r:id="rId5"/>
    <p:sldId id="1518" r:id="rId6"/>
    <p:sldId id="1519" r:id="rId7"/>
    <p:sldId id="1520" r:id="rId8"/>
    <p:sldId id="1521" r:id="rId9"/>
    <p:sldId id="1522" r:id="rId10"/>
    <p:sldId id="1523" r:id="rId11"/>
    <p:sldId id="1524" r:id="rId12"/>
    <p:sldId id="1525" r:id="rId13"/>
    <p:sldId id="1526" r:id="rId14"/>
    <p:sldId id="1568" r:id="rId15"/>
    <p:sldId id="1575" r:id="rId16"/>
    <p:sldId id="1572" r:id="rId17"/>
    <p:sldId id="1574" r:id="rId18"/>
    <p:sldId id="1531" r:id="rId19"/>
    <p:sldId id="1475" r:id="rId20"/>
    <p:sldId id="1602" r:id="rId21"/>
    <p:sldId id="1599" r:id="rId22"/>
    <p:sldId id="1600" r:id="rId23"/>
    <p:sldId id="1601" r:id="rId24"/>
    <p:sldId id="1637" r:id="rId25"/>
    <p:sldId id="1581" r:id="rId26"/>
    <p:sldId id="1603" r:id="rId27"/>
    <p:sldId id="1583" r:id="rId28"/>
    <p:sldId id="1604" r:id="rId29"/>
    <p:sldId id="1605" r:id="rId30"/>
    <p:sldId id="1606" r:id="rId31"/>
    <p:sldId id="1607" r:id="rId32"/>
    <p:sldId id="1608" r:id="rId33"/>
    <p:sldId id="1584" r:id="rId34"/>
    <p:sldId id="1638" r:id="rId35"/>
    <p:sldId id="1639" r:id="rId36"/>
    <p:sldId id="1587" r:id="rId37"/>
    <p:sldId id="1609" r:id="rId38"/>
    <p:sldId id="1610" r:id="rId39"/>
    <p:sldId id="1611" r:id="rId40"/>
    <p:sldId id="1612" r:id="rId41"/>
    <p:sldId id="1613" r:id="rId42"/>
    <p:sldId id="1614" r:id="rId43"/>
    <p:sldId id="1594" r:id="rId44"/>
    <p:sldId id="1615" r:id="rId45"/>
    <p:sldId id="1616" r:id="rId46"/>
    <p:sldId id="1617" r:id="rId47"/>
    <p:sldId id="1618" r:id="rId48"/>
    <p:sldId id="1596" r:id="rId49"/>
    <p:sldId id="1597" r:id="rId50"/>
    <p:sldId id="1598" r:id="rId51"/>
    <p:sldId id="1623" r:id="rId52"/>
    <p:sldId id="1624" r:id="rId53"/>
    <p:sldId id="1625" r:id="rId54"/>
    <p:sldId id="1626" r:id="rId55"/>
    <p:sldId id="1627" r:id="rId56"/>
    <p:sldId id="1628" r:id="rId57"/>
    <p:sldId id="1629" r:id="rId58"/>
    <p:sldId id="1630" r:id="rId59"/>
    <p:sldId id="1631" r:id="rId60"/>
    <p:sldId id="1632" r:id="rId61"/>
    <p:sldId id="1633" r:id="rId62"/>
    <p:sldId id="1634" r:id="rId63"/>
    <p:sldId id="1635" r:id="rId64"/>
    <p:sldId id="1636" r:id="rId65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A40E2"/>
    <a:srgbClr val="FF0000"/>
    <a:srgbClr val="BCFFBC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5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454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880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8543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2498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325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531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7652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17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3089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4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Now let's look at some key problems we face when synchronizing or scheduling concurrent tasks.</a:t>
            </a:r>
          </a:p>
        </p:txBody>
      </p:sp>
    </p:spTree>
    <p:extLst>
      <p:ext uri="{BB962C8B-B14F-4D97-AF65-F5344CB8AC3E}">
        <p14:creationId xmlns:p14="http://schemas.microsoft.com/office/powerpoint/2010/main" val="4280434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66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3086216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599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535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314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880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22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2744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Now we're going to talk about other ways we can virtualize resources.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Seen: virtualizing CPU by multiplexing many processes and threads onto it (scheduling)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Now: memory</a:t>
            </a:r>
          </a:p>
        </p:txBody>
      </p:sp>
    </p:spTree>
    <p:extLst>
      <p:ext uri="{BB962C8B-B14F-4D97-AF65-F5344CB8AC3E}">
        <p14:creationId xmlns:p14="http://schemas.microsoft.com/office/powerpoint/2010/main" val="396212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12800" y="914400"/>
            <a:ext cx="10566400" cy="51054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598149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Memory 1: Address Translation and Virtual Memory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9B0B-8CEE-0F66-BE92-85D398A09E5C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152400"/>
            <a:ext cx="10566400" cy="533400"/>
          </a:xfrm>
        </p:spPr>
        <p:txBody>
          <a:bodyPr/>
          <a:lstStyle/>
          <a:p>
            <a:r>
              <a:rPr lang="en-US" dirty="0"/>
              <a:t>Another view of virtual memory: Pre-empting Resources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12800" y="3276600"/>
            <a:ext cx="10566400" cy="2743200"/>
          </a:xfrm>
        </p:spPr>
        <p:txBody>
          <a:bodyPr/>
          <a:lstStyle/>
          <a:p>
            <a:r>
              <a:rPr lang="en-US">
                <a:latin typeface="Gill Sans Light"/>
                <a:cs typeface="Arial" panose="020B0604020202020204" pitchFamily="34" charset="0"/>
              </a:rPr>
              <a:t>Before: With </a:t>
            </a:r>
            <a:r>
              <a:rPr lang="en-US" dirty="0">
                <a:latin typeface="Gill Sans Light"/>
                <a:cs typeface="Arial" panose="020B0604020202020204" pitchFamily="34" charset="0"/>
              </a:rPr>
              <a:t>virtual memory we have “infinite” space so everything will just succeed, thus above example won’t deadlock</a:t>
            </a:r>
          </a:p>
          <a:p>
            <a:pPr lvl="1"/>
            <a:r>
              <a:rPr lang="en-US" dirty="0">
                <a:latin typeface="Gill Sans Light"/>
                <a:cs typeface="Arial" panose="020B0604020202020204" pitchFamily="34" charset="0"/>
              </a:rPr>
              <a:t>Of course, it isn’t actually infinite, but certainly larger than 2MB!</a:t>
            </a:r>
          </a:p>
          <a:p>
            <a:endParaRPr lang="en-US" dirty="0">
              <a:latin typeface="Gill Sans Light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Alternative view: we are “pre-empting” memory when paging out to disk, and giving it back when paging back in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Gill Sans Light"/>
                <a:cs typeface="Arial" panose="020B0604020202020204" pitchFamily="34" charset="0"/>
              </a:rPr>
              <a:t>This works because thread can’t use memory when paged out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025889" y="914400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B8D2B-E5EE-4836-A517-EE39B0392203}"/>
              </a:ext>
            </a:extLst>
          </p:cNvPr>
          <p:cNvSpPr txBox="1"/>
          <p:nvPr/>
        </p:nvSpPr>
        <p:spPr>
          <a:xfrm>
            <a:off x="5724741" y="915735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32121729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15E89A-C29E-476F-82D3-780763697BB8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BF4A4-B5CA-42DF-8553-527D252DA583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for 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914400"/>
            <a:ext cx="8686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deadlock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pPr marL="457200" lvl="1" indent="0" algn="ctr">
              <a:buNone/>
            </a:pPr>
            <a:r>
              <a:rPr lang="en-US" sz="3600" b="1" dirty="0">
                <a:ln w="22225">
                  <a:solidFill>
                    <a:srgbClr val="C00000"/>
                  </a:solidFill>
                  <a:prstDash val="solid"/>
                </a:ln>
                <a:solidFill>
                  <a:srgbClr val="FF0000"/>
                </a:solidFill>
              </a:rPr>
              <a:t>THIS DOES NOT WORK!!!!</a:t>
            </a:r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098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221059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9067801" y="4488358"/>
            <a:ext cx="8724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Wait?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1DA8B1-0E73-4DFE-AD9E-0F671FE6DA9C}"/>
              </a:ext>
            </a:extLst>
          </p:cNvPr>
          <p:cNvSpPr txBox="1"/>
          <p:nvPr/>
        </p:nvSpPr>
        <p:spPr>
          <a:xfrm>
            <a:off x="8558594" y="4857690"/>
            <a:ext cx="324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But it’s already too late…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A7B3B6-1732-4078-BC7F-F3152D65A60A}"/>
              </a:ext>
            </a:extLst>
          </p:cNvPr>
          <p:cNvSpPr txBox="1"/>
          <p:nvPr/>
        </p:nvSpPr>
        <p:spPr>
          <a:xfrm>
            <a:off x="1072934" y="4497288"/>
            <a:ext cx="12827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Gill Sans Light"/>
              </a:rPr>
              <a:t>Blocks…</a:t>
            </a:r>
          </a:p>
        </p:txBody>
      </p:sp>
    </p:spTree>
    <p:extLst>
      <p:ext uri="{BB962C8B-B14F-4D97-AF65-F5344CB8AC3E}">
        <p14:creationId xmlns:p14="http://schemas.microsoft.com/office/powerpoint/2010/main" val="1178257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3.33333E-6 0.04445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1111E-6 L -1.94444E-6 0.04445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4445 L 3.33333E-6 0.1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6" grpId="0" uiExpand="1" build="p"/>
      <p:bldP spid="49" grpId="0"/>
      <p:bldP spid="9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F100-43A1-41EF-B409-838F6C33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Avoidance: Three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98EE-9C4E-4C85-95D6-A792D0EE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 state</a:t>
            </a:r>
          </a:p>
          <a:p>
            <a:pPr lvl="1"/>
            <a:r>
              <a:rPr lang="en-US" dirty="0"/>
              <a:t>System can delay resource acquisition to prevent deadlock</a:t>
            </a:r>
          </a:p>
          <a:p>
            <a:pPr marL="857250" lvl="1" indent="-457200"/>
            <a:endParaRPr lang="en-US" dirty="0"/>
          </a:p>
          <a:p>
            <a:r>
              <a:rPr lang="en-US" dirty="0"/>
              <a:t>Unsafe state</a:t>
            </a:r>
          </a:p>
          <a:p>
            <a:pPr lvl="1"/>
            <a:r>
              <a:rPr lang="en-US" dirty="0"/>
              <a:t>No deadlock yet…</a:t>
            </a:r>
          </a:p>
          <a:p>
            <a:pPr lvl="1"/>
            <a:r>
              <a:rPr lang="en-US" dirty="0"/>
              <a:t>But threads can request resources in a pattern that </a:t>
            </a:r>
            <a:r>
              <a:rPr lang="en-US" b="1" i="1" dirty="0"/>
              <a:t>unavoidably</a:t>
            </a:r>
            <a:r>
              <a:rPr lang="en-US" dirty="0"/>
              <a:t> leads to deadlock</a:t>
            </a:r>
          </a:p>
          <a:p>
            <a:pPr lvl="1"/>
            <a:endParaRPr lang="en-US" dirty="0"/>
          </a:p>
          <a:p>
            <a:r>
              <a:rPr lang="en-US" dirty="0"/>
              <a:t>Deadlocked state</a:t>
            </a:r>
          </a:p>
          <a:p>
            <a:pPr lvl="1"/>
            <a:r>
              <a:rPr lang="en-US" dirty="0"/>
              <a:t>There exists a deadlock in the system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Also considered “unsafe”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A29B9-C531-468E-BE7C-BB823EE67A8D}"/>
              </a:ext>
            </a:extLst>
          </p:cNvPr>
          <p:cNvSpPr txBox="1"/>
          <p:nvPr/>
        </p:nvSpPr>
        <p:spPr>
          <a:xfrm>
            <a:off x="4572000" y="1981200"/>
            <a:ext cx="6139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A40E2"/>
                </a:solidFill>
                <a:latin typeface="Gill Sans Light"/>
              </a:rPr>
              <a:t>Deadlock avoidance: prevent system from reaching an </a:t>
            </a:r>
            <a:r>
              <a:rPr lang="en-US" sz="2400" i="1" dirty="0">
                <a:solidFill>
                  <a:srgbClr val="2A40E2"/>
                </a:solidFill>
                <a:latin typeface="Gill Sans Light"/>
              </a:rPr>
              <a:t>unsafe</a:t>
            </a:r>
            <a:r>
              <a:rPr lang="en-US" sz="2400" dirty="0">
                <a:solidFill>
                  <a:srgbClr val="2A40E2"/>
                </a:solidFill>
                <a:latin typeface="Gill Sans Light"/>
              </a:rPr>
              <a:t> state</a:t>
            </a:r>
          </a:p>
        </p:txBody>
      </p:sp>
    </p:spTree>
    <p:extLst>
      <p:ext uri="{BB962C8B-B14F-4D97-AF65-F5344CB8AC3E}">
        <p14:creationId xmlns:p14="http://schemas.microsoft.com/office/powerpoint/2010/main" val="15697805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FBDC7E7-D566-40CB-997A-9068C4A3A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3E933-C738-412C-9FE4-A2BD63DE4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7924800" cy="281940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Idea: When a thread requests a resource, OS checks if it would result in </a:t>
            </a:r>
            <a:r>
              <a:rPr lang="en-US" strike="sngStrike" dirty="0"/>
              <a:t>deadlock</a:t>
            </a:r>
            <a:r>
              <a:rPr lang="en-US" dirty="0"/>
              <a:t> </a:t>
            </a:r>
            <a:r>
              <a:rPr lang="en-US" dirty="0">
                <a:solidFill>
                  <a:srgbClr val="2A40E2"/>
                </a:solidFill>
                <a:latin typeface="Gill Sans Light"/>
              </a:rPr>
              <a:t>an unsafe state</a:t>
            </a:r>
          </a:p>
          <a:p>
            <a:pPr lvl="1"/>
            <a:r>
              <a:rPr lang="en-US" dirty="0"/>
              <a:t>If not, it grants the resource right away</a:t>
            </a:r>
          </a:p>
          <a:p>
            <a:pPr lvl="1"/>
            <a:r>
              <a:rPr lang="en-US" dirty="0"/>
              <a:t>If so, it waits for other threads to release resources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7DCE-E06C-40E5-A3B3-77F571464343}"/>
              </a:ext>
            </a:extLst>
          </p:cNvPr>
          <p:cNvCxnSpPr/>
          <p:nvPr/>
        </p:nvCxnSpPr>
        <p:spPr bwMode="auto">
          <a:xfrm>
            <a:off x="228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68ECB6-563F-4264-8494-B8B58BF93A49}"/>
              </a:ext>
            </a:extLst>
          </p:cNvPr>
          <p:cNvCxnSpPr/>
          <p:nvPr/>
        </p:nvCxnSpPr>
        <p:spPr bwMode="auto">
          <a:xfrm>
            <a:off x="6096000" y="4191000"/>
            <a:ext cx="2590800" cy="0"/>
          </a:xfrm>
          <a:prstGeom prst="line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27133ED-7BD4-4EFC-B0F4-EBDDA30DC0CC}"/>
              </a:ext>
            </a:extLst>
          </p:cNvPr>
          <p:cNvSpPr txBox="1"/>
          <p:nvPr/>
        </p:nvSpPr>
        <p:spPr>
          <a:xfrm>
            <a:off x="8921885" y="4321433"/>
            <a:ext cx="160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Light" panose="020B0302020104020203"/>
              </a:rPr>
              <a:t>Wait until Thread A releases </a:t>
            </a:r>
            <a:r>
              <a:rPr lang="en-US" sz="2000" dirty="0" err="1">
                <a:latin typeface="Gill Sans Light" panose="020B0302020104020203"/>
              </a:rPr>
              <a:t>mutex</a:t>
            </a:r>
            <a:r>
              <a:rPr lang="en-US" sz="2000" dirty="0">
                <a:latin typeface="Gill Sans Light" panose="020B0302020104020203"/>
              </a:rPr>
              <a:t> 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897A6-EAA9-4BED-8CEF-F8AEA5F5D019}"/>
              </a:ext>
            </a:extLst>
          </p:cNvPr>
          <p:cNvSpPr txBox="1"/>
          <p:nvPr/>
        </p:nvSpPr>
        <p:spPr>
          <a:xfrm>
            <a:off x="2501514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A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06942-AC57-460B-A3C6-3169D542C127}"/>
              </a:ext>
            </a:extLst>
          </p:cNvPr>
          <p:cNvSpPr txBox="1"/>
          <p:nvPr/>
        </p:nvSpPr>
        <p:spPr>
          <a:xfrm>
            <a:off x="6444863" y="3733800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 panose="020B0302020104020203"/>
              </a:rPr>
              <a:t>Thread B</a:t>
            </a:r>
            <a:r>
              <a:rPr lang="en-US" sz="2400" dirty="0">
                <a:latin typeface="Gill Sans Light" panose="020B0302020104020203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884120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1.11111E-6 L 2.77556E-17 0.0444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8916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Request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0209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57"/>
            <a:ext cx="11049000" cy="5110163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609654EA-7A80-415D-9E2A-B330BE853C50}"/>
              </a:ext>
            </a:extLst>
          </p:cNvPr>
          <p:cNvSpPr txBox="1"/>
          <p:nvPr/>
        </p:nvSpPr>
        <p:spPr>
          <a:xfrm>
            <a:off x="762000" y="685800"/>
            <a:ext cx="7647561" cy="3128357"/>
          </a:xfrm>
          <a:prstGeom prst="rect">
            <a:avLst/>
          </a:prstGeom>
          <a:solidFill>
            <a:schemeClr val="bg1"/>
          </a:solidFill>
          <a:ln w="38100" cmpd="sng">
            <a:solidFill>
              <a:srgbClr val="618FFD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[Avail] =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FreeResources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 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Add all nodes to UNFINISHED 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do {</a:t>
            </a:r>
          </a:p>
          <a:p>
            <a:pPr>
              <a:lnSpc>
                <a:spcPct val="80000"/>
              </a:lnSpc>
              <a:spcBef>
                <a:spcPct val="25000"/>
              </a:spcBef>
              <a:buFontTx/>
              <a:buNone/>
              <a:tabLst>
                <a:tab pos="688975" algn="l"/>
                <a:tab pos="1027113" algn="l"/>
                <a:tab pos="1377950" algn="l"/>
                <a:tab pos="1716088" algn="l"/>
                <a:tab pos="3319463" algn="l"/>
              </a:tabLst>
            </a:pP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done = true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Foreach node in UNFINISHED {	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if 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Max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]-[</a:t>
            </a:r>
            <a:r>
              <a:rPr lang="en-US" altLang="ko-KR" sz="2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aseline="-25000" dirty="0" err="1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dirty="0">
                <a:solidFill>
                  <a:srgbClr val="0B52FC"/>
                </a:solidFill>
                <a:latin typeface="Consolas" charset="0"/>
                <a:ea typeface="Consolas" charset="0"/>
                <a:cs typeface="Consolas" charset="0"/>
              </a:rPr>
              <a:t>]</a:t>
            </a:r>
            <a:r>
              <a:rPr lang="en-US" altLang="ko-KR" sz="2000" b="0" dirty="0">
                <a:solidFill>
                  <a:schemeClr val="accent1">
                    <a:lumMod val="75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&lt;= [Avail]) {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 				remove node from UNFINISHED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[Avail] = [Avail] + [</a:t>
            </a:r>
            <a:r>
              <a:rPr lang="en-US" altLang="ko-KR" sz="2000" b="0" dirty="0" err="1">
                <a:latin typeface="Consolas" charset="0"/>
                <a:ea typeface="Consolas" charset="0"/>
                <a:cs typeface="Consolas" charset="0"/>
              </a:rPr>
              <a:t>Alloc</a:t>
            </a:r>
            <a:r>
              <a:rPr lang="en-US" altLang="ko-KR" sz="2000" b="0" baseline="-25000" dirty="0" err="1">
                <a:latin typeface="Consolas" charset="0"/>
                <a:ea typeface="Consolas" charset="0"/>
                <a:cs typeface="Consolas" charset="0"/>
              </a:rPr>
              <a:t>node</a:t>
            </a: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]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	done = false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b="0" dirty="0">
                <a:latin typeface="Consolas" charset="0"/>
                <a:ea typeface="Consolas" charset="0"/>
                <a:cs typeface="Consolas" charset="0"/>
              </a:rPr>
              <a:t>	} until(done)</a:t>
            </a:r>
            <a:endParaRPr lang="en-US" sz="2000" b="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07345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5E77-1539-40FD-AB5D-1C289686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4B2D-8D54-42F2-A5B6-114626319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2000"/>
            <a:ext cx="110490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Toward right idea: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State maximum (max) resource needs in advance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Allow particular thread to proceed if: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(available resources - #requested)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max 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remaining that might be needed by any thread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Banker’s algorithm (less conservative):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Allocate resources dynamically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Evaluate each request and grant if some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ordering of threads is still deadlock free afterward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Technique: pretend each request is granted, then run deadlock detection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algorithm, substituting: </a:t>
            </a:r>
            <a:b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</a:b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Max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]-[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Alloc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 for ([</a:t>
            </a:r>
            <a:r>
              <a:rPr lang="en-US" altLang="ko-KR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Request</a:t>
            </a:r>
            <a:r>
              <a:rPr lang="en-US" altLang="ko-KR" baseline="-25000" dirty="0" err="1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node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Gill Sans Light" panose="020B0302020104020203" pitchFamily="34" charset="-79"/>
                <a:ea typeface="굴림" panose="020B0600000101010101" pitchFamily="34" charset="-127"/>
                <a:cs typeface="Gill Sans Light" panose="020B0302020104020203" pitchFamily="34" charset="-79"/>
              </a:rPr>
              <a:t>] &lt;= [Avail])</a:t>
            </a:r>
            <a:br>
              <a:rPr lang="en-US" altLang="ko-KR" dirty="0">
                <a:solidFill>
                  <a:schemeClr val="accent1">
                    <a:lumMod val="75000"/>
                  </a:schemeClr>
                </a:solidFill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Grant request if result is deadlock free (conservative!)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Keeps system in a “SAFE” state: there exists a sequence {T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, … </a:t>
            </a:r>
            <a:r>
              <a:rPr lang="en-US" altLang="ko-KR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with 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finishing, then 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requesting all remaining resources, etc..</a:t>
            </a:r>
          </a:p>
          <a:p>
            <a:pPr marL="914400" lvl="2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grpSp>
        <p:nvGrpSpPr>
          <p:cNvPr id="7" name="Group 2">
            <a:extLst>
              <a:ext uri="{FF2B5EF4-FFF2-40B4-BE49-F238E27FC236}">
                <a16:creationId xmlns:a16="http://schemas.microsoft.com/office/drawing/2014/main" id="{D8D0139C-9104-40A2-A88B-065BBA852A32}"/>
              </a:ext>
            </a:extLst>
          </p:cNvPr>
          <p:cNvGrpSpPr>
            <a:grpSpLocks/>
          </p:cNvGrpSpPr>
          <p:nvPr/>
        </p:nvGrpSpPr>
        <p:grpSpPr bwMode="auto">
          <a:xfrm>
            <a:off x="9089746" y="1548384"/>
            <a:ext cx="1597025" cy="2109788"/>
            <a:chOff x="4669" y="5"/>
            <a:chExt cx="1006" cy="1329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8C4A3177-C8D1-4841-ABB1-C6C3925DD0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9" y="5"/>
              <a:ext cx="1006" cy="1329"/>
              <a:chOff x="4669" y="5"/>
              <a:chExt cx="1006" cy="1329"/>
            </a:xfrm>
          </p:grpSpPr>
          <p:sp>
            <p:nvSpPr>
              <p:cNvPr id="38" name="Freeform 4">
                <a:extLst>
                  <a:ext uri="{FF2B5EF4-FFF2-40B4-BE49-F238E27FC236}">
                    <a16:creationId xmlns:a16="http://schemas.microsoft.com/office/drawing/2014/main" id="{7F508002-5D62-4F01-890F-B3025043FC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618"/>
                <a:ext cx="929" cy="419"/>
              </a:xfrm>
              <a:custGeom>
                <a:avLst/>
                <a:gdLst>
                  <a:gd name="T0" fmla="*/ 0 w 3716"/>
                  <a:gd name="T1" fmla="*/ 252 h 1679"/>
                  <a:gd name="T2" fmla="*/ 231 w 3716"/>
                  <a:gd name="T3" fmla="*/ 130 h 1679"/>
                  <a:gd name="T4" fmla="*/ 392 w 3716"/>
                  <a:gd name="T5" fmla="*/ 42 h 1679"/>
                  <a:gd name="T6" fmla="*/ 467 w 3716"/>
                  <a:gd name="T7" fmla="*/ 0 h 1679"/>
                  <a:gd name="T8" fmla="*/ 929 w 3716"/>
                  <a:gd name="T9" fmla="*/ 113 h 1679"/>
                  <a:gd name="T10" fmla="*/ 910 w 3716"/>
                  <a:gd name="T11" fmla="*/ 148 h 1679"/>
                  <a:gd name="T12" fmla="*/ 436 w 3716"/>
                  <a:gd name="T13" fmla="*/ 419 h 1679"/>
                  <a:gd name="T14" fmla="*/ 5 w 3716"/>
                  <a:gd name="T15" fmla="*/ 276 h 1679"/>
                  <a:gd name="T16" fmla="*/ 0 w 3716"/>
                  <a:gd name="T17" fmla="*/ 252 h 167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3716" h="1679">
                    <a:moveTo>
                      <a:pt x="0" y="1009"/>
                    </a:moveTo>
                    <a:lnTo>
                      <a:pt x="925" y="520"/>
                    </a:lnTo>
                    <a:lnTo>
                      <a:pt x="1566" y="170"/>
                    </a:lnTo>
                    <a:lnTo>
                      <a:pt x="1868" y="0"/>
                    </a:lnTo>
                    <a:lnTo>
                      <a:pt x="3716" y="453"/>
                    </a:lnTo>
                    <a:lnTo>
                      <a:pt x="3641" y="595"/>
                    </a:lnTo>
                    <a:lnTo>
                      <a:pt x="1745" y="1679"/>
                    </a:lnTo>
                    <a:lnTo>
                      <a:pt x="19" y="1104"/>
                    </a:lnTo>
                    <a:lnTo>
                      <a:pt x="0" y="1009"/>
                    </a:lnTo>
                    <a:close/>
                  </a:path>
                </a:pathLst>
              </a:custGeom>
              <a:solidFill>
                <a:srgbClr val="81482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5">
                <a:extLst>
                  <a:ext uri="{FF2B5EF4-FFF2-40B4-BE49-F238E27FC236}">
                    <a16:creationId xmlns:a16="http://schemas.microsoft.com/office/drawing/2014/main" id="{DD6E006A-000D-46C5-BDFF-686FB34BA0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2" y="618"/>
                <a:ext cx="943" cy="716"/>
              </a:xfrm>
              <a:custGeom>
                <a:avLst/>
                <a:gdLst>
                  <a:gd name="T0" fmla="*/ 179 w 3772"/>
                  <a:gd name="T1" fmla="*/ 153 h 2867"/>
                  <a:gd name="T2" fmla="*/ 448 w 3772"/>
                  <a:gd name="T3" fmla="*/ 16 h 2867"/>
                  <a:gd name="T4" fmla="*/ 460 w 3772"/>
                  <a:gd name="T5" fmla="*/ 7 h 2867"/>
                  <a:gd name="T6" fmla="*/ 476 w 3772"/>
                  <a:gd name="T7" fmla="*/ 0 h 2867"/>
                  <a:gd name="T8" fmla="*/ 505 w 3772"/>
                  <a:gd name="T9" fmla="*/ 12 h 2867"/>
                  <a:gd name="T10" fmla="*/ 476 w 3772"/>
                  <a:gd name="T11" fmla="*/ 5 h 2867"/>
                  <a:gd name="T12" fmla="*/ 474 w 3772"/>
                  <a:gd name="T13" fmla="*/ 10 h 2867"/>
                  <a:gd name="T14" fmla="*/ 450 w 3772"/>
                  <a:gd name="T15" fmla="*/ 19 h 2867"/>
                  <a:gd name="T16" fmla="*/ 427 w 3772"/>
                  <a:gd name="T17" fmla="*/ 31 h 2867"/>
                  <a:gd name="T18" fmla="*/ 424 w 3772"/>
                  <a:gd name="T19" fmla="*/ 31 h 2867"/>
                  <a:gd name="T20" fmla="*/ 219 w 3772"/>
                  <a:gd name="T21" fmla="*/ 137 h 2867"/>
                  <a:gd name="T22" fmla="*/ 33 w 3772"/>
                  <a:gd name="T23" fmla="*/ 238 h 2867"/>
                  <a:gd name="T24" fmla="*/ 9 w 3772"/>
                  <a:gd name="T25" fmla="*/ 254 h 2867"/>
                  <a:gd name="T26" fmla="*/ 31 w 3772"/>
                  <a:gd name="T27" fmla="*/ 261 h 2867"/>
                  <a:gd name="T28" fmla="*/ 78 w 3772"/>
                  <a:gd name="T29" fmla="*/ 273 h 2867"/>
                  <a:gd name="T30" fmla="*/ 101 w 3772"/>
                  <a:gd name="T31" fmla="*/ 283 h 2867"/>
                  <a:gd name="T32" fmla="*/ 108 w 3772"/>
                  <a:gd name="T33" fmla="*/ 283 h 2867"/>
                  <a:gd name="T34" fmla="*/ 217 w 3772"/>
                  <a:gd name="T35" fmla="*/ 325 h 2867"/>
                  <a:gd name="T36" fmla="*/ 325 w 3772"/>
                  <a:gd name="T37" fmla="*/ 358 h 2867"/>
                  <a:gd name="T38" fmla="*/ 344 w 3772"/>
                  <a:gd name="T39" fmla="*/ 365 h 2867"/>
                  <a:gd name="T40" fmla="*/ 368 w 3772"/>
                  <a:gd name="T41" fmla="*/ 370 h 2867"/>
                  <a:gd name="T42" fmla="*/ 427 w 3772"/>
                  <a:gd name="T43" fmla="*/ 389 h 2867"/>
                  <a:gd name="T44" fmla="*/ 472 w 3772"/>
                  <a:gd name="T45" fmla="*/ 379 h 2867"/>
                  <a:gd name="T46" fmla="*/ 545 w 3772"/>
                  <a:gd name="T47" fmla="*/ 339 h 2867"/>
                  <a:gd name="T48" fmla="*/ 556 w 3772"/>
                  <a:gd name="T49" fmla="*/ 332 h 2867"/>
                  <a:gd name="T50" fmla="*/ 710 w 3772"/>
                  <a:gd name="T51" fmla="*/ 243 h 2867"/>
                  <a:gd name="T52" fmla="*/ 738 w 3772"/>
                  <a:gd name="T53" fmla="*/ 224 h 2867"/>
                  <a:gd name="T54" fmla="*/ 865 w 3772"/>
                  <a:gd name="T55" fmla="*/ 153 h 2867"/>
                  <a:gd name="T56" fmla="*/ 913 w 3772"/>
                  <a:gd name="T57" fmla="*/ 125 h 2867"/>
                  <a:gd name="T58" fmla="*/ 922 w 3772"/>
                  <a:gd name="T59" fmla="*/ 116 h 2867"/>
                  <a:gd name="T60" fmla="*/ 901 w 3772"/>
                  <a:gd name="T61" fmla="*/ 111 h 2867"/>
                  <a:gd name="T62" fmla="*/ 875 w 3772"/>
                  <a:gd name="T63" fmla="*/ 104 h 2867"/>
                  <a:gd name="T64" fmla="*/ 910 w 3772"/>
                  <a:gd name="T65" fmla="*/ 101 h 2867"/>
                  <a:gd name="T66" fmla="*/ 943 w 3772"/>
                  <a:gd name="T67" fmla="*/ 113 h 2867"/>
                  <a:gd name="T68" fmla="*/ 936 w 3772"/>
                  <a:gd name="T69" fmla="*/ 127 h 2867"/>
                  <a:gd name="T70" fmla="*/ 929 w 3772"/>
                  <a:gd name="T71" fmla="*/ 156 h 2867"/>
                  <a:gd name="T72" fmla="*/ 920 w 3772"/>
                  <a:gd name="T73" fmla="*/ 170 h 2867"/>
                  <a:gd name="T74" fmla="*/ 898 w 3772"/>
                  <a:gd name="T75" fmla="*/ 179 h 2867"/>
                  <a:gd name="T76" fmla="*/ 872 w 3772"/>
                  <a:gd name="T77" fmla="*/ 198 h 2867"/>
                  <a:gd name="T78" fmla="*/ 868 w 3772"/>
                  <a:gd name="T79" fmla="*/ 210 h 2867"/>
                  <a:gd name="T80" fmla="*/ 797 w 3772"/>
                  <a:gd name="T81" fmla="*/ 427 h 2867"/>
                  <a:gd name="T82" fmla="*/ 792 w 3772"/>
                  <a:gd name="T83" fmla="*/ 445 h 2867"/>
                  <a:gd name="T84" fmla="*/ 787 w 3772"/>
                  <a:gd name="T85" fmla="*/ 459 h 2867"/>
                  <a:gd name="T86" fmla="*/ 773 w 3772"/>
                  <a:gd name="T87" fmla="*/ 471 h 2867"/>
                  <a:gd name="T88" fmla="*/ 740 w 3772"/>
                  <a:gd name="T89" fmla="*/ 494 h 2867"/>
                  <a:gd name="T90" fmla="*/ 695 w 3772"/>
                  <a:gd name="T91" fmla="*/ 525 h 2867"/>
                  <a:gd name="T92" fmla="*/ 469 w 3772"/>
                  <a:gd name="T93" fmla="*/ 674 h 2867"/>
                  <a:gd name="T94" fmla="*/ 420 w 3772"/>
                  <a:gd name="T95" fmla="*/ 707 h 2867"/>
                  <a:gd name="T96" fmla="*/ 323 w 3772"/>
                  <a:gd name="T97" fmla="*/ 690 h 2867"/>
                  <a:gd name="T98" fmla="*/ 214 w 3772"/>
                  <a:gd name="T99" fmla="*/ 652 h 2867"/>
                  <a:gd name="T100" fmla="*/ 156 w 3772"/>
                  <a:gd name="T101" fmla="*/ 634 h 2867"/>
                  <a:gd name="T102" fmla="*/ 104 w 3772"/>
                  <a:gd name="T103" fmla="*/ 617 h 2867"/>
                  <a:gd name="T104" fmla="*/ 82 w 3772"/>
                  <a:gd name="T105" fmla="*/ 608 h 2867"/>
                  <a:gd name="T106" fmla="*/ 78 w 3772"/>
                  <a:gd name="T107" fmla="*/ 584 h 2867"/>
                  <a:gd name="T108" fmla="*/ 54 w 3772"/>
                  <a:gd name="T109" fmla="*/ 438 h 2867"/>
                  <a:gd name="T110" fmla="*/ 43 w 3772"/>
                  <a:gd name="T111" fmla="*/ 365 h 2867"/>
                  <a:gd name="T112" fmla="*/ 38 w 3772"/>
                  <a:gd name="T113" fmla="*/ 339 h 2867"/>
                  <a:gd name="T114" fmla="*/ 33 w 3772"/>
                  <a:gd name="T115" fmla="*/ 311 h 2867"/>
                  <a:gd name="T116" fmla="*/ 2 w 3772"/>
                  <a:gd name="T117" fmla="*/ 301 h 2867"/>
                  <a:gd name="T118" fmla="*/ 0 w 3772"/>
                  <a:gd name="T119" fmla="*/ 297 h 2867"/>
                  <a:gd name="T120" fmla="*/ 0 w 3772"/>
                  <a:gd name="T121" fmla="*/ 290 h 2867"/>
                  <a:gd name="T122" fmla="*/ 87 w 3772"/>
                  <a:gd name="T123" fmla="*/ 203 h 2867"/>
                  <a:gd name="T124" fmla="*/ 179 w 3772"/>
                  <a:gd name="T125" fmla="*/ 156 h 2867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0" t="0" r="r" b="b"/>
                <a:pathLst>
                  <a:path w="3772" h="2867">
                    <a:moveTo>
                      <a:pt x="716" y="623"/>
                    </a:moveTo>
                    <a:lnTo>
                      <a:pt x="716" y="614"/>
                    </a:lnTo>
                    <a:lnTo>
                      <a:pt x="1254" y="340"/>
                    </a:lnTo>
                    <a:lnTo>
                      <a:pt x="1791" y="66"/>
                    </a:lnTo>
                    <a:lnTo>
                      <a:pt x="1820" y="48"/>
                    </a:lnTo>
                    <a:lnTo>
                      <a:pt x="1838" y="29"/>
                    </a:lnTo>
                    <a:lnTo>
                      <a:pt x="1867" y="10"/>
                    </a:lnTo>
                    <a:lnTo>
                      <a:pt x="1904" y="0"/>
                    </a:lnTo>
                    <a:lnTo>
                      <a:pt x="2027" y="29"/>
                    </a:lnTo>
                    <a:lnTo>
                      <a:pt x="2018" y="48"/>
                    </a:lnTo>
                    <a:lnTo>
                      <a:pt x="1971" y="39"/>
                    </a:lnTo>
                    <a:lnTo>
                      <a:pt x="1904" y="19"/>
                    </a:lnTo>
                    <a:lnTo>
                      <a:pt x="1904" y="29"/>
                    </a:lnTo>
                    <a:lnTo>
                      <a:pt x="1895" y="39"/>
                    </a:lnTo>
                    <a:lnTo>
                      <a:pt x="1886" y="29"/>
                    </a:lnTo>
                    <a:lnTo>
                      <a:pt x="1801" y="76"/>
                    </a:lnTo>
                    <a:lnTo>
                      <a:pt x="1754" y="104"/>
                    </a:lnTo>
                    <a:lnTo>
                      <a:pt x="1707" y="123"/>
                    </a:lnTo>
                    <a:lnTo>
                      <a:pt x="1707" y="133"/>
                    </a:lnTo>
                    <a:lnTo>
                      <a:pt x="1697" y="123"/>
                    </a:lnTo>
                    <a:lnTo>
                      <a:pt x="1292" y="340"/>
                    </a:lnTo>
                    <a:lnTo>
                      <a:pt x="877" y="547"/>
                    </a:lnTo>
                    <a:lnTo>
                      <a:pt x="170" y="935"/>
                    </a:lnTo>
                    <a:lnTo>
                      <a:pt x="131" y="953"/>
                    </a:lnTo>
                    <a:lnTo>
                      <a:pt x="103" y="972"/>
                    </a:lnTo>
                    <a:lnTo>
                      <a:pt x="37" y="1019"/>
                    </a:lnTo>
                    <a:lnTo>
                      <a:pt x="75" y="1038"/>
                    </a:lnTo>
                    <a:lnTo>
                      <a:pt x="122" y="1047"/>
                    </a:lnTo>
                    <a:lnTo>
                      <a:pt x="217" y="1066"/>
                    </a:lnTo>
                    <a:lnTo>
                      <a:pt x="311" y="1094"/>
                    </a:lnTo>
                    <a:lnTo>
                      <a:pt x="395" y="1123"/>
                    </a:lnTo>
                    <a:lnTo>
                      <a:pt x="405" y="1132"/>
                    </a:lnTo>
                    <a:lnTo>
                      <a:pt x="415" y="1132"/>
                    </a:lnTo>
                    <a:lnTo>
                      <a:pt x="433" y="1132"/>
                    </a:lnTo>
                    <a:lnTo>
                      <a:pt x="442" y="1142"/>
                    </a:lnTo>
                    <a:lnTo>
                      <a:pt x="867" y="1301"/>
                    </a:lnTo>
                    <a:lnTo>
                      <a:pt x="1075" y="1377"/>
                    </a:lnTo>
                    <a:lnTo>
                      <a:pt x="1301" y="1434"/>
                    </a:lnTo>
                    <a:lnTo>
                      <a:pt x="1339" y="1453"/>
                    </a:lnTo>
                    <a:lnTo>
                      <a:pt x="1376" y="1462"/>
                    </a:lnTo>
                    <a:lnTo>
                      <a:pt x="1423" y="1471"/>
                    </a:lnTo>
                    <a:lnTo>
                      <a:pt x="1471" y="1481"/>
                    </a:lnTo>
                    <a:lnTo>
                      <a:pt x="1622" y="1538"/>
                    </a:lnTo>
                    <a:lnTo>
                      <a:pt x="1707" y="1557"/>
                    </a:lnTo>
                    <a:lnTo>
                      <a:pt x="1783" y="1565"/>
                    </a:lnTo>
                    <a:lnTo>
                      <a:pt x="1886" y="1518"/>
                    </a:lnTo>
                    <a:lnTo>
                      <a:pt x="1990" y="1471"/>
                    </a:lnTo>
                    <a:lnTo>
                      <a:pt x="2178" y="1358"/>
                    </a:lnTo>
                    <a:lnTo>
                      <a:pt x="2178" y="1349"/>
                    </a:lnTo>
                    <a:lnTo>
                      <a:pt x="2225" y="1330"/>
                    </a:lnTo>
                    <a:lnTo>
                      <a:pt x="2801" y="982"/>
                    </a:lnTo>
                    <a:lnTo>
                      <a:pt x="2838" y="972"/>
                    </a:lnTo>
                    <a:lnTo>
                      <a:pt x="2877" y="943"/>
                    </a:lnTo>
                    <a:lnTo>
                      <a:pt x="2951" y="896"/>
                    </a:lnTo>
                    <a:lnTo>
                      <a:pt x="3292" y="708"/>
                    </a:lnTo>
                    <a:lnTo>
                      <a:pt x="3461" y="614"/>
                    </a:lnTo>
                    <a:lnTo>
                      <a:pt x="3621" y="510"/>
                    </a:lnTo>
                    <a:lnTo>
                      <a:pt x="3650" y="500"/>
                    </a:lnTo>
                    <a:lnTo>
                      <a:pt x="3668" y="481"/>
                    </a:lnTo>
                    <a:lnTo>
                      <a:pt x="3687" y="463"/>
                    </a:lnTo>
                    <a:lnTo>
                      <a:pt x="3715" y="453"/>
                    </a:lnTo>
                    <a:lnTo>
                      <a:pt x="3603" y="444"/>
                    </a:lnTo>
                    <a:lnTo>
                      <a:pt x="3556" y="434"/>
                    </a:lnTo>
                    <a:lnTo>
                      <a:pt x="3499" y="416"/>
                    </a:lnTo>
                    <a:lnTo>
                      <a:pt x="3508" y="377"/>
                    </a:lnTo>
                    <a:lnTo>
                      <a:pt x="3640" y="406"/>
                    </a:lnTo>
                    <a:lnTo>
                      <a:pt x="3772" y="434"/>
                    </a:lnTo>
                    <a:lnTo>
                      <a:pt x="3772" y="453"/>
                    </a:lnTo>
                    <a:lnTo>
                      <a:pt x="3763" y="472"/>
                    </a:lnTo>
                    <a:lnTo>
                      <a:pt x="3744" y="510"/>
                    </a:lnTo>
                    <a:lnTo>
                      <a:pt x="3734" y="567"/>
                    </a:lnTo>
                    <a:lnTo>
                      <a:pt x="3715" y="623"/>
                    </a:lnTo>
                    <a:lnTo>
                      <a:pt x="3697" y="661"/>
                    </a:lnTo>
                    <a:lnTo>
                      <a:pt x="3678" y="679"/>
                    </a:lnTo>
                    <a:lnTo>
                      <a:pt x="3650" y="689"/>
                    </a:lnTo>
                    <a:lnTo>
                      <a:pt x="3593" y="718"/>
                    </a:lnTo>
                    <a:lnTo>
                      <a:pt x="3536" y="755"/>
                    </a:lnTo>
                    <a:lnTo>
                      <a:pt x="3489" y="792"/>
                    </a:lnTo>
                    <a:lnTo>
                      <a:pt x="3480" y="812"/>
                    </a:lnTo>
                    <a:lnTo>
                      <a:pt x="3470" y="839"/>
                    </a:lnTo>
                    <a:lnTo>
                      <a:pt x="3329" y="1274"/>
                    </a:lnTo>
                    <a:lnTo>
                      <a:pt x="3188" y="1708"/>
                    </a:lnTo>
                    <a:lnTo>
                      <a:pt x="3178" y="1745"/>
                    </a:lnTo>
                    <a:lnTo>
                      <a:pt x="3169" y="1783"/>
                    </a:lnTo>
                    <a:lnTo>
                      <a:pt x="3159" y="1820"/>
                    </a:lnTo>
                    <a:lnTo>
                      <a:pt x="3149" y="1839"/>
                    </a:lnTo>
                    <a:lnTo>
                      <a:pt x="3140" y="1849"/>
                    </a:lnTo>
                    <a:lnTo>
                      <a:pt x="3093" y="1886"/>
                    </a:lnTo>
                    <a:lnTo>
                      <a:pt x="3055" y="1924"/>
                    </a:lnTo>
                    <a:lnTo>
                      <a:pt x="2961" y="1980"/>
                    </a:lnTo>
                    <a:lnTo>
                      <a:pt x="2867" y="2037"/>
                    </a:lnTo>
                    <a:lnTo>
                      <a:pt x="2781" y="2103"/>
                    </a:lnTo>
                    <a:lnTo>
                      <a:pt x="2329" y="2405"/>
                    </a:lnTo>
                    <a:lnTo>
                      <a:pt x="1877" y="2698"/>
                    </a:lnTo>
                    <a:lnTo>
                      <a:pt x="1744" y="2782"/>
                    </a:lnTo>
                    <a:lnTo>
                      <a:pt x="1679" y="2829"/>
                    </a:lnTo>
                    <a:lnTo>
                      <a:pt x="1603" y="2867"/>
                    </a:lnTo>
                    <a:lnTo>
                      <a:pt x="1292" y="2763"/>
                    </a:lnTo>
                    <a:lnTo>
                      <a:pt x="971" y="2651"/>
                    </a:lnTo>
                    <a:lnTo>
                      <a:pt x="857" y="2612"/>
                    </a:lnTo>
                    <a:lnTo>
                      <a:pt x="736" y="2575"/>
                    </a:lnTo>
                    <a:lnTo>
                      <a:pt x="622" y="2537"/>
                    </a:lnTo>
                    <a:lnTo>
                      <a:pt x="509" y="2490"/>
                    </a:lnTo>
                    <a:lnTo>
                      <a:pt x="415" y="2471"/>
                    </a:lnTo>
                    <a:lnTo>
                      <a:pt x="368" y="2452"/>
                    </a:lnTo>
                    <a:lnTo>
                      <a:pt x="329" y="2434"/>
                    </a:lnTo>
                    <a:lnTo>
                      <a:pt x="321" y="2387"/>
                    </a:lnTo>
                    <a:lnTo>
                      <a:pt x="311" y="2340"/>
                    </a:lnTo>
                    <a:lnTo>
                      <a:pt x="264" y="2047"/>
                    </a:lnTo>
                    <a:lnTo>
                      <a:pt x="217" y="1755"/>
                    </a:lnTo>
                    <a:lnTo>
                      <a:pt x="188" y="1604"/>
                    </a:lnTo>
                    <a:lnTo>
                      <a:pt x="170" y="1462"/>
                    </a:lnTo>
                    <a:lnTo>
                      <a:pt x="160" y="1415"/>
                    </a:lnTo>
                    <a:lnTo>
                      <a:pt x="151" y="1358"/>
                    </a:lnTo>
                    <a:lnTo>
                      <a:pt x="151" y="1301"/>
                    </a:lnTo>
                    <a:lnTo>
                      <a:pt x="131" y="1246"/>
                    </a:lnTo>
                    <a:lnTo>
                      <a:pt x="75" y="1226"/>
                    </a:lnTo>
                    <a:lnTo>
                      <a:pt x="9" y="1207"/>
                    </a:lnTo>
                    <a:lnTo>
                      <a:pt x="0" y="1198"/>
                    </a:lnTo>
                    <a:lnTo>
                      <a:pt x="0" y="1189"/>
                    </a:lnTo>
                    <a:lnTo>
                      <a:pt x="0" y="1179"/>
                    </a:lnTo>
                    <a:lnTo>
                      <a:pt x="0" y="1160"/>
                    </a:lnTo>
                    <a:lnTo>
                      <a:pt x="0" y="1009"/>
                    </a:lnTo>
                    <a:lnTo>
                      <a:pt x="348" y="812"/>
                    </a:lnTo>
                    <a:lnTo>
                      <a:pt x="528" y="718"/>
                    </a:lnTo>
                    <a:lnTo>
                      <a:pt x="716" y="62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6">
                <a:extLst>
                  <a:ext uri="{FF2B5EF4-FFF2-40B4-BE49-F238E27FC236}">
                    <a16:creationId xmlns:a16="http://schemas.microsoft.com/office/drawing/2014/main" id="{1C4F85EA-4EDC-46C2-8AE3-34EA0BB1DE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37" y="879"/>
                <a:ext cx="434" cy="175"/>
              </a:xfrm>
              <a:custGeom>
                <a:avLst/>
                <a:gdLst>
                  <a:gd name="T0" fmla="*/ 5 w 1736"/>
                  <a:gd name="T1" fmla="*/ 0 h 698"/>
                  <a:gd name="T2" fmla="*/ 31 w 1736"/>
                  <a:gd name="T3" fmla="*/ 7 h 698"/>
                  <a:gd name="T4" fmla="*/ 59 w 1736"/>
                  <a:gd name="T5" fmla="*/ 14 h 698"/>
                  <a:gd name="T6" fmla="*/ 85 w 1736"/>
                  <a:gd name="T7" fmla="*/ 21 h 698"/>
                  <a:gd name="T8" fmla="*/ 111 w 1736"/>
                  <a:gd name="T9" fmla="*/ 33 h 698"/>
                  <a:gd name="T10" fmla="*/ 144 w 1736"/>
                  <a:gd name="T11" fmla="*/ 43 h 698"/>
                  <a:gd name="T12" fmla="*/ 175 w 1736"/>
                  <a:gd name="T13" fmla="*/ 57 h 698"/>
                  <a:gd name="T14" fmla="*/ 205 w 1736"/>
                  <a:gd name="T15" fmla="*/ 69 h 698"/>
                  <a:gd name="T16" fmla="*/ 238 w 1736"/>
                  <a:gd name="T17" fmla="*/ 78 h 698"/>
                  <a:gd name="T18" fmla="*/ 314 w 1736"/>
                  <a:gd name="T19" fmla="*/ 102 h 698"/>
                  <a:gd name="T20" fmla="*/ 392 w 1736"/>
                  <a:gd name="T21" fmla="*/ 125 h 698"/>
                  <a:gd name="T22" fmla="*/ 401 w 1736"/>
                  <a:gd name="T23" fmla="*/ 128 h 698"/>
                  <a:gd name="T24" fmla="*/ 413 w 1736"/>
                  <a:gd name="T25" fmla="*/ 130 h 698"/>
                  <a:gd name="T26" fmla="*/ 434 w 1736"/>
                  <a:gd name="T27" fmla="*/ 137 h 698"/>
                  <a:gd name="T28" fmla="*/ 434 w 1736"/>
                  <a:gd name="T29" fmla="*/ 140 h 698"/>
                  <a:gd name="T30" fmla="*/ 434 w 1736"/>
                  <a:gd name="T31" fmla="*/ 158 h 698"/>
                  <a:gd name="T32" fmla="*/ 432 w 1736"/>
                  <a:gd name="T33" fmla="*/ 175 h 698"/>
                  <a:gd name="T34" fmla="*/ 385 w 1736"/>
                  <a:gd name="T35" fmla="*/ 161 h 698"/>
                  <a:gd name="T36" fmla="*/ 338 w 1736"/>
                  <a:gd name="T37" fmla="*/ 144 h 698"/>
                  <a:gd name="T38" fmla="*/ 234 w 1736"/>
                  <a:gd name="T39" fmla="*/ 109 h 698"/>
                  <a:gd name="T40" fmla="*/ 130 w 1736"/>
                  <a:gd name="T41" fmla="*/ 78 h 698"/>
                  <a:gd name="T42" fmla="*/ 116 w 1736"/>
                  <a:gd name="T43" fmla="*/ 71 h 698"/>
                  <a:gd name="T44" fmla="*/ 104 w 1736"/>
                  <a:gd name="T45" fmla="*/ 66 h 698"/>
                  <a:gd name="T46" fmla="*/ 73 w 1736"/>
                  <a:gd name="T47" fmla="*/ 59 h 698"/>
                  <a:gd name="T48" fmla="*/ 45 w 1736"/>
                  <a:gd name="T49" fmla="*/ 50 h 698"/>
                  <a:gd name="T50" fmla="*/ 31 w 1736"/>
                  <a:gd name="T51" fmla="*/ 45 h 698"/>
                  <a:gd name="T52" fmla="*/ 17 w 1736"/>
                  <a:gd name="T53" fmla="*/ 40 h 698"/>
                  <a:gd name="T54" fmla="*/ 3 w 1736"/>
                  <a:gd name="T55" fmla="*/ 36 h 698"/>
                  <a:gd name="T56" fmla="*/ 0 w 1736"/>
                  <a:gd name="T57" fmla="*/ 26 h 698"/>
                  <a:gd name="T58" fmla="*/ 3 w 1736"/>
                  <a:gd name="T59" fmla="*/ 17 h 698"/>
                  <a:gd name="T60" fmla="*/ 5 w 1736"/>
                  <a:gd name="T61" fmla="*/ 0 h 698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736" h="698">
                    <a:moveTo>
                      <a:pt x="19" y="0"/>
                    </a:moveTo>
                    <a:lnTo>
                      <a:pt x="123" y="29"/>
                    </a:lnTo>
                    <a:lnTo>
                      <a:pt x="236" y="57"/>
                    </a:lnTo>
                    <a:lnTo>
                      <a:pt x="340" y="85"/>
                    </a:lnTo>
                    <a:lnTo>
                      <a:pt x="444" y="132"/>
                    </a:lnTo>
                    <a:lnTo>
                      <a:pt x="575" y="170"/>
                    </a:lnTo>
                    <a:lnTo>
                      <a:pt x="698" y="227"/>
                    </a:lnTo>
                    <a:lnTo>
                      <a:pt x="821" y="274"/>
                    </a:lnTo>
                    <a:lnTo>
                      <a:pt x="953" y="311"/>
                    </a:lnTo>
                    <a:lnTo>
                      <a:pt x="1254" y="406"/>
                    </a:lnTo>
                    <a:lnTo>
                      <a:pt x="1566" y="500"/>
                    </a:lnTo>
                    <a:lnTo>
                      <a:pt x="1604" y="510"/>
                    </a:lnTo>
                    <a:lnTo>
                      <a:pt x="1651" y="518"/>
                    </a:lnTo>
                    <a:lnTo>
                      <a:pt x="1736" y="547"/>
                    </a:lnTo>
                    <a:lnTo>
                      <a:pt x="1736" y="557"/>
                    </a:lnTo>
                    <a:lnTo>
                      <a:pt x="1736" y="632"/>
                    </a:lnTo>
                    <a:lnTo>
                      <a:pt x="1726" y="698"/>
                    </a:lnTo>
                    <a:lnTo>
                      <a:pt x="1538" y="641"/>
                    </a:lnTo>
                    <a:lnTo>
                      <a:pt x="1350" y="575"/>
                    </a:lnTo>
                    <a:lnTo>
                      <a:pt x="934" y="434"/>
                    </a:lnTo>
                    <a:lnTo>
                      <a:pt x="519" y="311"/>
                    </a:lnTo>
                    <a:lnTo>
                      <a:pt x="463" y="283"/>
                    </a:lnTo>
                    <a:lnTo>
                      <a:pt x="415" y="264"/>
                    </a:lnTo>
                    <a:lnTo>
                      <a:pt x="293" y="236"/>
                    </a:lnTo>
                    <a:lnTo>
                      <a:pt x="180" y="199"/>
                    </a:lnTo>
                    <a:lnTo>
                      <a:pt x="123" y="179"/>
                    </a:lnTo>
                    <a:lnTo>
                      <a:pt x="66" y="160"/>
                    </a:lnTo>
                    <a:lnTo>
                      <a:pt x="10" y="142"/>
                    </a:lnTo>
                    <a:lnTo>
                      <a:pt x="0" y="104"/>
                    </a:lnTo>
                    <a:lnTo>
                      <a:pt x="10" y="6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7">
                <a:extLst>
                  <a:ext uri="{FF2B5EF4-FFF2-40B4-BE49-F238E27FC236}">
                    <a16:creationId xmlns:a16="http://schemas.microsoft.com/office/drawing/2014/main" id="{6234A87D-808B-4E97-8A8F-04F54F87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" y="933"/>
                <a:ext cx="370" cy="394"/>
              </a:xfrm>
              <a:custGeom>
                <a:avLst/>
                <a:gdLst>
                  <a:gd name="T0" fmla="*/ 191 w 1480"/>
                  <a:gd name="T1" fmla="*/ 59 h 1575"/>
                  <a:gd name="T2" fmla="*/ 212 w 1480"/>
                  <a:gd name="T3" fmla="*/ 69 h 1575"/>
                  <a:gd name="T4" fmla="*/ 236 w 1480"/>
                  <a:gd name="T5" fmla="*/ 73 h 1575"/>
                  <a:gd name="T6" fmla="*/ 260 w 1480"/>
                  <a:gd name="T7" fmla="*/ 80 h 1575"/>
                  <a:gd name="T8" fmla="*/ 271 w 1480"/>
                  <a:gd name="T9" fmla="*/ 85 h 1575"/>
                  <a:gd name="T10" fmla="*/ 281 w 1480"/>
                  <a:gd name="T11" fmla="*/ 92 h 1575"/>
                  <a:gd name="T12" fmla="*/ 304 w 1480"/>
                  <a:gd name="T13" fmla="*/ 99 h 1575"/>
                  <a:gd name="T14" fmla="*/ 326 w 1480"/>
                  <a:gd name="T15" fmla="*/ 106 h 1575"/>
                  <a:gd name="T16" fmla="*/ 370 w 1480"/>
                  <a:gd name="T17" fmla="*/ 120 h 1575"/>
                  <a:gd name="T18" fmla="*/ 368 w 1480"/>
                  <a:gd name="T19" fmla="*/ 123 h 1575"/>
                  <a:gd name="T20" fmla="*/ 370 w 1480"/>
                  <a:gd name="T21" fmla="*/ 127 h 1575"/>
                  <a:gd name="T22" fmla="*/ 368 w 1480"/>
                  <a:gd name="T23" fmla="*/ 132 h 1575"/>
                  <a:gd name="T24" fmla="*/ 368 w 1480"/>
                  <a:gd name="T25" fmla="*/ 139 h 1575"/>
                  <a:gd name="T26" fmla="*/ 368 w 1480"/>
                  <a:gd name="T27" fmla="*/ 144 h 1575"/>
                  <a:gd name="T28" fmla="*/ 366 w 1480"/>
                  <a:gd name="T29" fmla="*/ 205 h 1575"/>
                  <a:gd name="T30" fmla="*/ 363 w 1480"/>
                  <a:gd name="T31" fmla="*/ 264 h 1575"/>
                  <a:gd name="T32" fmla="*/ 363 w 1480"/>
                  <a:gd name="T33" fmla="*/ 382 h 1575"/>
                  <a:gd name="T34" fmla="*/ 361 w 1480"/>
                  <a:gd name="T35" fmla="*/ 394 h 1575"/>
                  <a:gd name="T36" fmla="*/ 330 w 1480"/>
                  <a:gd name="T37" fmla="*/ 387 h 1575"/>
                  <a:gd name="T38" fmla="*/ 302 w 1480"/>
                  <a:gd name="T39" fmla="*/ 377 h 1575"/>
                  <a:gd name="T40" fmla="*/ 248 w 1480"/>
                  <a:gd name="T41" fmla="*/ 359 h 1575"/>
                  <a:gd name="T42" fmla="*/ 191 w 1480"/>
                  <a:gd name="T43" fmla="*/ 337 h 1575"/>
                  <a:gd name="T44" fmla="*/ 163 w 1480"/>
                  <a:gd name="T45" fmla="*/ 328 h 1575"/>
                  <a:gd name="T46" fmla="*/ 134 w 1480"/>
                  <a:gd name="T47" fmla="*/ 321 h 1575"/>
                  <a:gd name="T48" fmla="*/ 130 w 1480"/>
                  <a:gd name="T49" fmla="*/ 316 h 1575"/>
                  <a:gd name="T50" fmla="*/ 125 w 1480"/>
                  <a:gd name="T51" fmla="*/ 314 h 1575"/>
                  <a:gd name="T52" fmla="*/ 113 w 1480"/>
                  <a:gd name="T53" fmla="*/ 311 h 1575"/>
                  <a:gd name="T54" fmla="*/ 101 w 1480"/>
                  <a:gd name="T55" fmla="*/ 309 h 1575"/>
                  <a:gd name="T56" fmla="*/ 97 w 1480"/>
                  <a:gd name="T57" fmla="*/ 307 h 1575"/>
                  <a:gd name="T58" fmla="*/ 94 w 1480"/>
                  <a:gd name="T59" fmla="*/ 304 h 1575"/>
                  <a:gd name="T60" fmla="*/ 78 w 1480"/>
                  <a:gd name="T61" fmla="*/ 299 h 1575"/>
                  <a:gd name="T62" fmla="*/ 64 w 1480"/>
                  <a:gd name="T63" fmla="*/ 295 h 1575"/>
                  <a:gd name="T64" fmla="*/ 57 w 1480"/>
                  <a:gd name="T65" fmla="*/ 293 h 1575"/>
                  <a:gd name="T66" fmla="*/ 52 w 1480"/>
                  <a:gd name="T67" fmla="*/ 290 h 1575"/>
                  <a:gd name="T68" fmla="*/ 47 w 1480"/>
                  <a:gd name="T69" fmla="*/ 283 h 1575"/>
                  <a:gd name="T70" fmla="*/ 45 w 1480"/>
                  <a:gd name="T71" fmla="*/ 276 h 1575"/>
                  <a:gd name="T72" fmla="*/ 31 w 1480"/>
                  <a:gd name="T73" fmla="*/ 184 h 1575"/>
                  <a:gd name="T74" fmla="*/ 14 w 1480"/>
                  <a:gd name="T75" fmla="*/ 92 h 1575"/>
                  <a:gd name="T76" fmla="*/ 12 w 1480"/>
                  <a:gd name="T77" fmla="*/ 73 h 1575"/>
                  <a:gd name="T78" fmla="*/ 7 w 1480"/>
                  <a:gd name="T79" fmla="*/ 52 h 1575"/>
                  <a:gd name="T80" fmla="*/ 7 w 1480"/>
                  <a:gd name="T81" fmla="*/ 40 h 1575"/>
                  <a:gd name="T82" fmla="*/ 5 w 1480"/>
                  <a:gd name="T83" fmla="*/ 26 h 1575"/>
                  <a:gd name="T84" fmla="*/ 0 w 1480"/>
                  <a:gd name="T85" fmla="*/ 0 h 1575"/>
                  <a:gd name="T86" fmla="*/ 47 w 1480"/>
                  <a:gd name="T87" fmla="*/ 14 h 1575"/>
                  <a:gd name="T88" fmla="*/ 94 w 1480"/>
                  <a:gd name="T89" fmla="*/ 28 h 1575"/>
                  <a:gd name="T90" fmla="*/ 142 w 1480"/>
                  <a:gd name="T91" fmla="*/ 45 h 1575"/>
                  <a:gd name="T92" fmla="*/ 191 w 1480"/>
                  <a:gd name="T93" fmla="*/ 59 h 1575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480" h="1575">
                    <a:moveTo>
                      <a:pt x="764" y="236"/>
                    </a:moveTo>
                    <a:lnTo>
                      <a:pt x="848" y="274"/>
                    </a:lnTo>
                    <a:lnTo>
                      <a:pt x="943" y="293"/>
                    </a:lnTo>
                    <a:lnTo>
                      <a:pt x="1038" y="321"/>
                    </a:lnTo>
                    <a:lnTo>
                      <a:pt x="1085" y="340"/>
                    </a:lnTo>
                    <a:lnTo>
                      <a:pt x="1122" y="368"/>
                    </a:lnTo>
                    <a:lnTo>
                      <a:pt x="1216" y="397"/>
                    </a:lnTo>
                    <a:lnTo>
                      <a:pt x="1302" y="424"/>
                    </a:lnTo>
                    <a:lnTo>
                      <a:pt x="1480" y="481"/>
                    </a:lnTo>
                    <a:lnTo>
                      <a:pt x="1471" y="491"/>
                    </a:lnTo>
                    <a:lnTo>
                      <a:pt x="1480" y="509"/>
                    </a:lnTo>
                    <a:lnTo>
                      <a:pt x="1471" y="528"/>
                    </a:lnTo>
                    <a:lnTo>
                      <a:pt x="1471" y="556"/>
                    </a:lnTo>
                    <a:lnTo>
                      <a:pt x="1471" y="575"/>
                    </a:lnTo>
                    <a:lnTo>
                      <a:pt x="1462" y="820"/>
                    </a:lnTo>
                    <a:lnTo>
                      <a:pt x="1452" y="1056"/>
                    </a:lnTo>
                    <a:lnTo>
                      <a:pt x="1452" y="1528"/>
                    </a:lnTo>
                    <a:lnTo>
                      <a:pt x="1443" y="1575"/>
                    </a:lnTo>
                    <a:lnTo>
                      <a:pt x="1320" y="1546"/>
                    </a:lnTo>
                    <a:lnTo>
                      <a:pt x="1208" y="1509"/>
                    </a:lnTo>
                    <a:lnTo>
                      <a:pt x="990" y="1434"/>
                    </a:lnTo>
                    <a:lnTo>
                      <a:pt x="764" y="1348"/>
                    </a:lnTo>
                    <a:lnTo>
                      <a:pt x="650" y="1311"/>
                    </a:lnTo>
                    <a:lnTo>
                      <a:pt x="537" y="1283"/>
                    </a:lnTo>
                    <a:lnTo>
                      <a:pt x="519" y="1264"/>
                    </a:lnTo>
                    <a:lnTo>
                      <a:pt x="500" y="1254"/>
                    </a:lnTo>
                    <a:lnTo>
                      <a:pt x="453" y="1245"/>
                    </a:lnTo>
                    <a:lnTo>
                      <a:pt x="405" y="1235"/>
                    </a:lnTo>
                    <a:lnTo>
                      <a:pt x="386" y="1226"/>
                    </a:lnTo>
                    <a:lnTo>
                      <a:pt x="377" y="1217"/>
                    </a:lnTo>
                    <a:lnTo>
                      <a:pt x="311" y="1197"/>
                    </a:lnTo>
                    <a:lnTo>
                      <a:pt x="255" y="1179"/>
                    </a:lnTo>
                    <a:lnTo>
                      <a:pt x="226" y="1170"/>
                    </a:lnTo>
                    <a:lnTo>
                      <a:pt x="208" y="1160"/>
                    </a:lnTo>
                    <a:lnTo>
                      <a:pt x="188" y="1131"/>
                    </a:lnTo>
                    <a:lnTo>
                      <a:pt x="179" y="1103"/>
                    </a:lnTo>
                    <a:lnTo>
                      <a:pt x="122" y="736"/>
                    </a:lnTo>
                    <a:lnTo>
                      <a:pt x="57" y="368"/>
                    </a:lnTo>
                    <a:lnTo>
                      <a:pt x="47" y="293"/>
                    </a:lnTo>
                    <a:lnTo>
                      <a:pt x="28" y="207"/>
                    </a:lnTo>
                    <a:lnTo>
                      <a:pt x="28" y="160"/>
                    </a:lnTo>
                    <a:lnTo>
                      <a:pt x="18" y="104"/>
                    </a:lnTo>
                    <a:lnTo>
                      <a:pt x="0" y="0"/>
                    </a:lnTo>
                    <a:lnTo>
                      <a:pt x="188" y="57"/>
                    </a:lnTo>
                    <a:lnTo>
                      <a:pt x="377" y="113"/>
                    </a:lnTo>
                    <a:lnTo>
                      <a:pt x="566" y="180"/>
                    </a:lnTo>
                    <a:lnTo>
                      <a:pt x="764" y="236"/>
                    </a:lnTo>
                    <a:close/>
                  </a:path>
                </a:pathLst>
              </a:custGeom>
              <a:solidFill>
                <a:srgbClr val="CA713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8">
                <a:extLst>
                  <a:ext uri="{FF2B5EF4-FFF2-40B4-BE49-F238E27FC236}">
                    <a16:creationId xmlns:a16="http://schemas.microsoft.com/office/drawing/2014/main" id="{FCEBE438-2D73-493C-9F2C-326169EAC7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1" y="462"/>
                <a:ext cx="769" cy="505"/>
              </a:xfrm>
              <a:custGeom>
                <a:avLst/>
                <a:gdLst>
                  <a:gd name="T0" fmla="*/ 43 w 3075"/>
                  <a:gd name="T1" fmla="*/ 356 h 2018"/>
                  <a:gd name="T2" fmla="*/ 113 w 3075"/>
                  <a:gd name="T3" fmla="*/ 319 h 2018"/>
                  <a:gd name="T4" fmla="*/ 193 w 3075"/>
                  <a:gd name="T5" fmla="*/ 276 h 2018"/>
                  <a:gd name="T6" fmla="*/ 281 w 3075"/>
                  <a:gd name="T7" fmla="*/ 234 h 2018"/>
                  <a:gd name="T8" fmla="*/ 337 w 3075"/>
                  <a:gd name="T9" fmla="*/ 208 h 2018"/>
                  <a:gd name="T10" fmla="*/ 359 w 3075"/>
                  <a:gd name="T11" fmla="*/ 215 h 2018"/>
                  <a:gd name="T12" fmla="*/ 375 w 3075"/>
                  <a:gd name="T13" fmla="*/ 179 h 2018"/>
                  <a:gd name="T14" fmla="*/ 380 w 3075"/>
                  <a:gd name="T15" fmla="*/ 104 h 2018"/>
                  <a:gd name="T16" fmla="*/ 387 w 3075"/>
                  <a:gd name="T17" fmla="*/ 66 h 2018"/>
                  <a:gd name="T18" fmla="*/ 427 w 3075"/>
                  <a:gd name="T19" fmla="*/ 47 h 2018"/>
                  <a:gd name="T20" fmla="*/ 552 w 3075"/>
                  <a:gd name="T21" fmla="*/ 5 h 2018"/>
                  <a:gd name="T22" fmla="*/ 566 w 3075"/>
                  <a:gd name="T23" fmla="*/ 0 h 2018"/>
                  <a:gd name="T24" fmla="*/ 601 w 3075"/>
                  <a:gd name="T25" fmla="*/ 7 h 2018"/>
                  <a:gd name="T26" fmla="*/ 623 w 3075"/>
                  <a:gd name="T27" fmla="*/ 14 h 2018"/>
                  <a:gd name="T28" fmla="*/ 625 w 3075"/>
                  <a:gd name="T29" fmla="*/ 26 h 2018"/>
                  <a:gd name="T30" fmla="*/ 623 w 3075"/>
                  <a:gd name="T31" fmla="*/ 31 h 2018"/>
                  <a:gd name="T32" fmla="*/ 658 w 3075"/>
                  <a:gd name="T33" fmla="*/ 47 h 2018"/>
                  <a:gd name="T34" fmla="*/ 766 w 3075"/>
                  <a:gd name="T35" fmla="*/ 97 h 2018"/>
                  <a:gd name="T36" fmla="*/ 769 w 3075"/>
                  <a:gd name="T37" fmla="*/ 111 h 2018"/>
                  <a:gd name="T38" fmla="*/ 762 w 3075"/>
                  <a:gd name="T39" fmla="*/ 142 h 2018"/>
                  <a:gd name="T40" fmla="*/ 743 w 3075"/>
                  <a:gd name="T41" fmla="*/ 212 h 2018"/>
                  <a:gd name="T42" fmla="*/ 724 w 3075"/>
                  <a:gd name="T43" fmla="*/ 267 h 2018"/>
                  <a:gd name="T44" fmla="*/ 696 w 3075"/>
                  <a:gd name="T45" fmla="*/ 281 h 2018"/>
                  <a:gd name="T46" fmla="*/ 667 w 3075"/>
                  <a:gd name="T47" fmla="*/ 300 h 2018"/>
                  <a:gd name="T48" fmla="*/ 672 w 3075"/>
                  <a:gd name="T49" fmla="*/ 305 h 2018"/>
                  <a:gd name="T50" fmla="*/ 616 w 3075"/>
                  <a:gd name="T51" fmla="*/ 340 h 2018"/>
                  <a:gd name="T52" fmla="*/ 564 w 3075"/>
                  <a:gd name="T53" fmla="*/ 366 h 2018"/>
                  <a:gd name="T54" fmla="*/ 554 w 3075"/>
                  <a:gd name="T55" fmla="*/ 373 h 2018"/>
                  <a:gd name="T56" fmla="*/ 542 w 3075"/>
                  <a:gd name="T57" fmla="*/ 371 h 2018"/>
                  <a:gd name="T58" fmla="*/ 519 w 3075"/>
                  <a:gd name="T59" fmla="*/ 366 h 2018"/>
                  <a:gd name="T60" fmla="*/ 465 w 3075"/>
                  <a:gd name="T61" fmla="*/ 352 h 2018"/>
                  <a:gd name="T62" fmla="*/ 446 w 3075"/>
                  <a:gd name="T63" fmla="*/ 345 h 2018"/>
                  <a:gd name="T64" fmla="*/ 441 w 3075"/>
                  <a:gd name="T65" fmla="*/ 352 h 2018"/>
                  <a:gd name="T66" fmla="*/ 434 w 3075"/>
                  <a:gd name="T67" fmla="*/ 359 h 2018"/>
                  <a:gd name="T68" fmla="*/ 420 w 3075"/>
                  <a:gd name="T69" fmla="*/ 377 h 2018"/>
                  <a:gd name="T70" fmla="*/ 441 w 3075"/>
                  <a:gd name="T71" fmla="*/ 382 h 2018"/>
                  <a:gd name="T72" fmla="*/ 453 w 3075"/>
                  <a:gd name="T73" fmla="*/ 387 h 2018"/>
                  <a:gd name="T74" fmla="*/ 455 w 3075"/>
                  <a:gd name="T75" fmla="*/ 399 h 2018"/>
                  <a:gd name="T76" fmla="*/ 472 w 3075"/>
                  <a:gd name="T77" fmla="*/ 390 h 2018"/>
                  <a:gd name="T78" fmla="*/ 490 w 3075"/>
                  <a:gd name="T79" fmla="*/ 377 h 2018"/>
                  <a:gd name="T80" fmla="*/ 479 w 3075"/>
                  <a:gd name="T81" fmla="*/ 387 h 2018"/>
                  <a:gd name="T82" fmla="*/ 467 w 3075"/>
                  <a:gd name="T83" fmla="*/ 396 h 2018"/>
                  <a:gd name="T84" fmla="*/ 425 w 3075"/>
                  <a:gd name="T85" fmla="*/ 422 h 2018"/>
                  <a:gd name="T86" fmla="*/ 385 w 3075"/>
                  <a:gd name="T87" fmla="*/ 453 h 2018"/>
                  <a:gd name="T88" fmla="*/ 359 w 3075"/>
                  <a:gd name="T89" fmla="*/ 472 h 2018"/>
                  <a:gd name="T90" fmla="*/ 248 w 3075"/>
                  <a:gd name="T91" fmla="*/ 481 h 2018"/>
                  <a:gd name="T92" fmla="*/ 83 w 3075"/>
                  <a:gd name="T93" fmla="*/ 420 h 2018"/>
                  <a:gd name="T94" fmla="*/ 40 w 3075"/>
                  <a:gd name="T95" fmla="*/ 403 h 2018"/>
                  <a:gd name="T96" fmla="*/ 0 w 3075"/>
                  <a:gd name="T97" fmla="*/ 380 h 2018"/>
                  <a:gd name="T98" fmla="*/ 9 w 3075"/>
                  <a:gd name="T99" fmla="*/ 377 h 2018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3075" h="2018">
                    <a:moveTo>
                      <a:pt x="37" y="1508"/>
                    </a:moveTo>
                    <a:lnTo>
                      <a:pt x="170" y="1424"/>
                    </a:lnTo>
                    <a:lnTo>
                      <a:pt x="311" y="1349"/>
                    </a:lnTo>
                    <a:lnTo>
                      <a:pt x="452" y="1273"/>
                    </a:lnTo>
                    <a:lnTo>
                      <a:pt x="604" y="1197"/>
                    </a:lnTo>
                    <a:lnTo>
                      <a:pt x="773" y="1103"/>
                    </a:lnTo>
                    <a:lnTo>
                      <a:pt x="943" y="1019"/>
                    </a:lnTo>
                    <a:lnTo>
                      <a:pt x="1123" y="934"/>
                    </a:lnTo>
                    <a:lnTo>
                      <a:pt x="1301" y="831"/>
                    </a:lnTo>
                    <a:lnTo>
                      <a:pt x="1348" y="831"/>
                    </a:lnTo>
                    <a:lnTo>
                      <a:pt x="1386" y="849"/>
                    </a:lnTo>
                    <a:lnTo>
                      <a:pt x="1434" y="858"/>
                    </a:lnTo>
                    <a:lnTo>
                      <a:pt x="1481" y="868"/>
                    </a:lnTo>
                    <a:lnTo>
                      <a:pt x="1499" y="717"/>
                    </a:lnTo>
                    <a:lnTo>
                      <a:pt x="1499" y="566"/>
                    </a:lnTo>
                    <a:lnTo>
                      <a:pt x="1519" y="415"/>
                    </a:lnTo>
                    <a:lnTo>
                      <a:pt x="1528" y="340"/>
                    </a:lnTo>
                    <a:lnTo>
                      <a:pt x="1546" y="264"/>
                    </a:lnTo>
                    <a:lnTo>
                      <a:pt x="1622" y="217"/>
                    </a:lnTo>
                    <a:lnTo>
                      <a:pt x="1707" y="189"/>
                    </a:lnTo>
                    <a:lnTo>
                      <a:pt x="1867" y="123"/>
                    </a:lnTo>
                    <a:lnTo>
                      <a:pt x="2207" y="19"/>
                    </a:lnTo>
                    <a:lnTo>
                      <a:pt x="2235" y="9"/>
                    </a:lnTo>
                    <a:lnTo>
                      <a:pt x="2264" y="0"/>
                    </a:lnTo>
                    <a:lnTo>
                      <a:pt x="2339" y="9"/>
                    </a:lnTo>
                    <a:lnTo>
                      <a:pt x="2405" y="29"/>
                    </a:lnTo>
                    <a:lnTo>
                      <a:pt x="2480" y="48"/>
                    </a:lnTo>
                    <a:lnTo>
                      <a:pt x="2490" y="56"/>
                    </a:lnTo>
                    <a:lnTo>
                      <a:pt x="2499" y="66"/>
                    </a:lnTo>
                    <a:lnTo>
                      <a:pt x="2499" y="103"/>
                    </a:lnTo>
                    <a:lnTo>
                      <a:pt x="2490" y="113"/>
                    </a:lnTo>
                    <a:lnTo>
                      <a:pt x="2490" y="123"/>
                    </a:lnTo>
                    <a:lnTo>
                      <a:pt x="2480" y="132"/>
                    </a:lnTo>
                    <a:lnTo>
                      <a:pt x="2632" y="189"/>
                    </a:lnTo>
                    <a:lnTo>
                      <a:pt x="2773" y="255"/>
                    </a:lnTo>
                    <a:lnTo>
                      <a:pt x="3065" y="387"/>
                    </a:lnTo>
                    <a:lnTo>
                      <a:pt x="3075" y="415"/>
                    </a:lnTo>
                    <a:lnTo>
                      <a:pt x="3075" y="443"/>
                    </a:lnTo>
                    <a:lnTo>
                      <a:pt x="3065" y="510"/>
                    </a:lnTo>
                    <a:lnTo>
                      <a:pt x="3047" y="566"/>
                    </a:lnTo>
                    <a:lnTo>
                      <a:pt x="3037" y="632"/>
                    </a:lnTo>
                    <a:lnTo>
                      <a:pt x="2971" y="849"/>
                    </a:lnTo>
                    <a:lnTo>
                      <a:pt x="2905" y="1066"/>
                    </a:lnTo>
                    <a:lnTo>
                      <a:pt x="2896" y="1066"/>
                    </a:lnTo>
                    <a:lnTo>
                      <a:pt x="2839" y="1094"/>
                    </a:lnTo>
                    <a:lnTo>
                      <a:pt x="2783" y="1122"/>
                    </a:lnTo>
                    <a:lnTo>
                      <a:pt x="2669" y="1179"/>
                    </a:lnTo>
                    <a:lnTo>
                      <a:pt x="2669" y="1197"/>
                    </a:lnTo>
                    <a:lnTo>
                      <a:pt x="2679" y="1207"/>
                    </a:lnTo>
                    <a:lnTo>
                      <a:pt x="2689" y="1217"/>
                    </a:lnTo>
                    <a:lnTo>
                      <a:pt x="2679" y="1236"/>
                    </a:lnTo>
                    <a:lnTo>
                      <a:pt x="2462" y="1358"/>
                    </a:lnTo>
                    <a:lnTo>
                      <a:pt x="2358" y="1414"/>
                    </a:lnTo>
                    <a:lnTo>
                      <a:pt x="2254" y="1461"/>
                    </a:lnTo>
                    <a:lnTo>
                      <a:pt x="2235" y="1481"/>
                    </a:lnTo>
                    <a:lnTo>
                      <a:pt x="2217" y="1490"/>
                    </a:lnTo>
                    <a:lnTo>
                      <a:pt x="2188" y="1490"/>
                    </a:lnTo>
                    <a:lnTo>
                      <a:pt x="2169" y="1481"/>
                    </a:lnTo>
                    <a:lnTo>
                      <a:pt x="2122" y="1471"/>
                    </a:lnTo>
                    <a:lnTo>
                      <a:pt x="2075" y="1461"/>
                    </a:lnTo>
                    <a:lnTo>
                      <a:pt x="1933" y="1414"/>
                    </a:lnTo>
                    <a:lnTo>
                      <a:pt x="1858" y="1405"/>
                    </a:lnTo>
                    <a:lnTo>
                      <a:pt x="1792" y="1396"/>
                    </a:lnTo>
                    <a:lnTo>
                      <a:pt x="1783" y="1377"/>
                    </a:lnTo>
                    <a:lnTo>
                      <a:pt x="1763" y="1387"/>
                    </a:lnTo>
                    <a:lnTo>
                      <a:pt x="1763" y="1405"/>
                    </a:lnTo>
                    <a:lnTo>
                      <a:pt x="1754" y="1424"/>
                    </a:lnTo>
                    <a:lnTo>
                      <a:pt x="1736" y="1434"/>
                    </a:lnTo>
                    <a:lnTo>
                      <a:pt x="1707" y="1471"/>
                    </a:lnTo>
                    <a:lnTo>
                      <a:pt x="1679" y="1508"/>
                    </a:lnTo>
                    <a:lnTo>
                      <a:pt x="1716" y="1518"/>
                    </a:lnTo>
                    <a:lnTo>
                      <a:pt x="1763" y="1528"/>
                    </a:lnTo>
                    <a:lnTo>
                      <a:pt x="1792" y="1537"/>
                    </a:lnTo>
                    <a:lnTo>
                      <a:pt x="1810" y="1547"/>
                    </a:lnTo>
                    <a:lnTo>
                      <a:pt x="1820" y="1565"/>
                    </a:lnTo>
                    <a:lnTo>
                      <a:pt x="1820" y="1594"/>
                    </a:lnTo>
                    <a:lnTo>
                      <a:pt x="1858" y="1575"/>
                    </a:lnTo>
                    <a:lnTo>
                      <a:pt x="1886" y="1557"/>
                    </a:lnTo>
                    <a:lnTo>
                      <a:pt x="1943" y="1508"/>
                    </a:lnTo>
                    <a:lnTo>
                      <a:pt x="1961" y="1508"/>
                    </a:lnTo>
                    <a:lnTo>
                      <a:pt x="1943" y="1528"/>
                    </a:lnTo>
                    <a:lnTo>
                      <a:pt x="1914" y="1547"/>
                    </a:lnTo>
                    <a:lnTo>
                      <a:pt x="1886" y="1565"/>
                    </a:lnTo>
                    <a:lnTo>
                      <a:pt x="1867" y="1584"/>
                    </a:lnTo>
                    <a:lnTo>
                      <a:pt x="1783" y="1641"/>
                    </a:lnTo>
                    <a:lnTo>
                      <a:pt x="1698" y="1688"/>
                    </a:lnTo>
                    <a:lnTo>
                      <a:pt x="1613" y="1745"/>
                    </a:lnTo>
                    <a:lnTo>
                      <a:pt x="1538" y="1811"/>
                    </a:lnTo>
                    <a:lnTo>
                      <a:pt x="1481" y="1848"/>
                    </a:lnTo>
                    <a:lnTo>
                      <a:pt x="1434" y="1886"/>
                    </a:lnTo>
                    <a:lnTo>
                      <a:pt x="1235" y="2018"/>
                    </a:lnTo>
                    <a:lnTo>
                      <a:pt x="990" y="1923"/>
                    </a:lnTo>
                    <a:lnTo>
                      <a:pt x="745" y="1829"/>
                    </a:lnTo>
                    <a:lnTo>
                      <a:pt x="330" y="1678"/>
                    </a:lnTo>
                    <a:lnTo>
                      <a:pt x="236" y="1641"/>
                    </a:lnTo>
                    <a:lnTo>
                      <a:pt x="160" y="1612"/>
                    </a:lnTo>
                    <a:lnTo>
                      <a:pt x="0" y="1528"/>
                    </a:lnTo>
                    <a:lnTo>
                      <a:pt x="0" y="1518"/>
                    </a:lnTo>
                    <a:lnTo>
                      <a:pt x="9" y="1508"/>
                    </a:lnTo>
                    <a:lnTo>
                      <a:pt x="37" y="150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9">
                <a:extLst>
                  <a:ext uri="{FF2B5EF4-FFF2-40B4-BE49-F238E27FC236}">
                    <a16:creationId xmlns:a16="http://schemas.microsoft.com/office/drawing/2014/main" id="{34340297-F96A-4B25-B7FA-AB76B03CF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825"/>
                <a:ext cx="30" cy="33"/>
              </a:xfrm>
              <a:custGeom>
                <a:avLst/>
                <a:gdLst>
                  <a:gd name="T0" fmla="*/ 28 w 123"/>
                  <a:gd name="T1" fmla="*/ 0 h 131"/>
                  <a:gd name="T2" fmla="*/ 30 w 123"/>
                  <a:gd name="T3" fmla="*/ 9 h 131"/>
                  <a:gd name="T4" fmla="*/ 30 w 123"/>
                  <a:gd name="T5" fmla="*/ 16 h 131"/>
                  <a:gd name="T6" fmla="*/ 30 w 123"/>
                  <a:gd name="T7" fmla="*/ 26 h 131"/>
                  <a:gd name="T8" fmla="*/ 30 w 123"/>
                  <a:gd name="T9" fmla="*/ 33 h 131"/>
                  <a:gd name="T10" fmla="*/ 14 w 123"/>
                  <a:gd name="T11" fmla="*/ 28 h 131"/>
                  <a:gd name="T12" fmla="*/ 0 w 123"/>
                  <a:gd name="T13" fmla="*/ 19 h 131"/>
                  <a:gd name="T14" fmla="*/ 14 w 123"/>
                  <a:gd name="T15" fmla="*/ 9 h 131"/>
                  <a:gd name="T16" fmla="*/ 28 w 123"/>
                  <a:gd name="T17" fmla="*/ 0 h 131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23" h="131">
                    <a:moveTo>
                      <a:pt x="114" y="0"/>
                    </a:moveTo>
                    <a:lnTo>
                      <a:pt x="123" y="37"/>
                    </a:lnTo>
                    <a:lnTo>
                      <a:pt x="123" y="65"/>
                    </a:lnTo>
                    <a:lnTo>
                      <a:pt x="123" y="104"/>
                    </a:lnTo>
                    <a:lnTo>
                      <a:pt x="123" y="131"/>
                    </a:lnTo>
                    <a:lnTo>
                      <a:pt x="57" y="112"/>
                    </a:lnTo>
                    <a:lnTo>
                      <a:pt x="0" y="75"/>
                    </a:lnTo>
                    <a:lnTo>
                      <a:pt x="57" y="37"/>
                    </a:lnTo>
                    <a:lnTo>
                      <a:pt x="114" y="0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0">
                <a:extLst>
                  <a:ext uri="{FF2B5EF4-FFF2-40B4-BE49-F238E27FC236}">
                    <a16:creationId xmlns:a16="http://schemas.microsoft.com/office/drawing/2014/main" id="{8C0AF0F5-AB57-4F0F-AE78-F2852BF4D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" y="686"/>
                <a:ext cx="351" cy="259"/>
              </a:xfrm>
              <a:custGeom>
                <a:avLst/>
                <a:gdLst>
                  <a:gd name="T0" fmla="*/ 33 w 1405"/>
                  <a:gd name="T1" fmla="*/ 118 h 1037"/>
                  <a:gd name="T2" fmla="*/ 101 w 1405"/>
                  <a:gd name="T3" fmla="*/ 82 h 1037"/>
                  <a:gd name="T4" fmla="*/ 172 w 1405"/>
                  <a:gd name="T5" fmla="*/ 45 h 1037"/>
                  <a:gd name="T6" fmla="*/ 191 w 1405"/>
                  <a:gd name="T7" fmla="*/ 38 h 1037"/>
                  <a:gd name="T8" fmla="*/ 210 w 1405"/>
                  <a:gd name="T9" fmla="*/ 28 h 1037"/>
                  <a:gd name="T10" fmla="*/ 245 w 1405"/>
                  <a:gd name="T11" fmla="*/ 7 h 1037"/>
                  <a:gd name="T12" fmla="*/ 316 w 1405"/>
                  <a:gd name="T13" fmla="*/ 2 h 1037"/>
                  <a:gd name="T14" fmla="*/ 318 w 1405"/>
                  <a:gd name="T15" fmla="*/ 0 h 1037"/>
                  <a:gd name="T16" fmla="*/ 320 w 1405"/>
                  <a:gd name="T17" fmla="*/ 0 h 1037"/>
                  <a:gd name="T18" fmla="*/ 325 w 1405"/>
                  <a:gd name="T19" fmla="*/ 2 h 1037"/>
                  <a:gd name="T20" fmla="*/ 325 w 1405"/>
                  <a:gd name="T21" fmla="*/ 19 h 1037"/>
                  <a:gd name="T22" fmla="*/ 327 w 1405"/>
                  <a:gd name="T23" fmla="*/ 33 h 1037"/>
                  <a:gd name="T24" fmla="*/ 332 w 1405"/>
                  <a:gd name="T25" fmla="*/ 49 h 1037"/>
                  <a:gd name="T26" fmla="*/ 332 w 1405"/>
                  <a:gd name="T27" fmla="*/ 66 h 1037"/>
                  <a:gd name="T28" fmla="*/ 337 w 1405"/>
                  <a:gd name="T29" fmla="*/ 85 h 1037"/>
                  <a:gd name="T30" fmla="*/ 341 w 1405"/>
                  <a:gd name="T31" fmla="*/ 94 h 1037"/>
                  <a:gd name="T32" fmla="*/ 346 w 1405"/>
                  <a:gd name="T33" fmla="*/ 104 h 1037"/>
                  <a:gd name="T34" fmla="*/ 351 w 1405"/>
                  <a:gd name="T35" fmla="*/ 104 h 1037"/>
                  <a:gd name="T36" fmla="*/ 306 w 1405"/>
                  <a:gd name="T37" fmla="*/ 167 h 1037"/>
                  <a:gd name="T38" fmla="*/ 287 w 1405"/>
                  <a:gd name="T39" fmla="*/ 179 h 1037"/>
                  <a:gd name="T40" fmla="*/ 266 w 1405"/>
                  <a:gd name="T41" fmla="*/ 191 h 1037"/>
                  <a:gd name="T42" fmla="*/ 264 w 1405"/>
                  <a:gd name="T43" fmla="*/ 198 h 1037"/>
                  <a:gd name="T44" fmla="*/ 262 w 1405"/>
                  <a:gd name="T45" fmla="*/ 203 h 1037"/>
                  <a:gd name="T46" fmla="*/ 259 w 1405"/>
                  <a:gd name="T47" fmla="*/ 207 h 1037"/>
                  <a:gd name="T48" fmla="*/ 262 w 1405"/>
                  <a:gd name="T49" fmla="*/ 212 h 1037"/>
                  <a:gd name="T50" fmla="*/ 278 w 1405"/>
                  <a:gd name="T51" fmla="*/ 214 h 1037"/>
                  <a:gd name="T52" fmla="*/ 294 w 1405"/>
                  <a:gd name="T53" fmla="*/ 219 h 1037"/>
                  <a:gd name="T54" fmla="*/ 311 w 1405"/>
                  <a:gd name="T55" fmla="*/ 221 h 1037"/>
                  <a:gd name="T56" fmla="*/ 318 w 1405"/>
                  <a:gd name="T57" fmla="*/ 226 h 1037"/>
                  <a:gd name="T58" fmla="*/ 325 w 1405"/>
                  <a:gd name="T59" fmla="*/ 231 h 1037"/>
                  <a:gd name="T60" fmla="*/ 309 w 1405"/>
                  <a:gd name="T61" fmla="*/ 245 h 1037"/>
                  <a:gd name="T62" fmla="*/ 290 w 1405"/>
                  <a:gd name="T63" fmla="*/ 245 h 1037"/>
                  <a:gd name="T64" fmla="*/ 268 w 1405"/>
                  <a:gd name="T65" fmla="*/ 247 h 1037"/>
                  <a:gd name="T66" fmla="*/ 231 w 1405"/>
                  <a:gd name="T67" fmla="*/ 255 h 1037"/>
                  <a:gd name="T68" fmla="*/ 224 w 1405"/>
                  <a:gd name="T69" fmla="*/ 259 h 1037"/>
                  <a:gd name="T70" fmla="*/ 4 w 1405"/>
                  <a:gd name="T71" fmla="*/ 177 h 1037"/>
                  <a:gd name="T72" fmla="*/ 0 w 1405"/>
                  <a:gd name="T73" fmla="*/ 170 h 1037"/>
                  <a:gd name="T74" fmla="*/ 2 w 1405"/>
                  <a:gd name="T75" fmla="*/ 155 h 1037"/>
                  <a:gd name="T76" fmla="*/ 0 w 1405"/>
                  <a:gd name="T77" fmla="*/ 139 h 1037"/>
                  <a:gd name="T78" fmla="*/ 7 w 1405"/>
                  <a:gd name="T79" fmla="*/ 132 h 1037"/>
                  <a:gd name="T80" fmla="*/ 14 w 1405"/>
                  <a:gd name="T81" fmla="*/ 127 h 1037"/>
                  <a:gd name="T82" fmla="*/ 23 w 1405"/>
                  <a:gd name="T83" fmla="*/ 125 h 1037"/>
                  <a:gd name="T84" fmla="*/ 33 w 1405"/>
                  <a:gd name="T85" fmla="*/ 118 h 103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1405" h="1037">
                    <a:moveTo>
                      <a:pt x="131" y="471"/>
                    </a:moveTo>
                    <a:lnTo>
                      <a:pt x="405" y="330"/>
                    </a:lnTo>
                    <a:lnTo>
                      <a:pt x="687" y="179"/>
                    </a:lnTo>
                    <a:lnTo>
                      <a:pt x="763" y="151"/>
                    </a:lnTo>
                    <a:lnTo>
                      <a:pt x="839" y="113"/>
                    </a:lnTo>
                    <a:lnTo>
                      <a:pt x="980" y="29"/>
                    </a:lnTo>
                    <a:lnTo>
                      <a:pt x="1263" y="9"/>
                    </a:lnTo>
                    <a:lnTo>
                      <a:pt x="1272" y="0"/>
                    </a:lnTo>
                    <a:lnTo>
                      <a:pt x="1282" y="0"/>
                    </a:lnTo>
                    <a:lnTo>
                      <a:pt x="1301" y="9"/>
                    </a:lnTo>
                    <a:lnTo>
                      <a:pt x="1301" y="76"/>
                    </a:lnTo>
                    <a:lnTo>
                      <a:pt x="1310" y="132"/>
                    </a:lnTo>
                    <a:lnTo>
                      <a:pt x="1329" y="198"/>
                    </a:lnTo>
                    <a:lnTo>
                      <a:pt x="1329" y="264"/>
                    </a:lnTo>
                    <a:lnTo>
                      <a:pt x="1348" y="340"/>
                    </a:lnTo>
                    <a:lnTo>
                      <a:pt x="1366" y="377"/>
                    </a:lnTo>
                    <a:lnTo>
                      <a:pt x="1386" y="415"/>
                    </a:lnTo>
                    <a:lnTo>
                      <a:pt x="1405" y="415"/>
                    </a:lnTo>
                    <a:lnTo>
                      <a:pt x="1225" y="669"/>
                    </a:lnTo>
                    <a:lnTo>
                      <a:pt x="1150" y="716"/>
                    </a:lnTo>
                    <a:lnTo>
                      <a:pt x="1065" y="764"/>
                    </a:lnTo>
                    <a:lnTo>
                      <a:pt x="1055" y="792"/>
                    </a:lnTo>
                    <a:lnTo>
                      <a:pt x="1047" y="811"/>
                    </a:lnTo>
                    <a:lnTo>
                      <a:pt x="1037" y="830"/>
                    </a:lnTo>
                    <a:lnTo>
                      <a:pt x="1047" y="849"/>
                    </a:lnTo>
                    <a:lnTo>
                      <a:pt x="1112" y="858"/>
                    </a:lnTo>
                    <a:lnTo>
                      <a:pt x="1178" y="877"/>
                    </a:lnTo>
                    <a:lnTo>
                      <a:pt x="1244" y="886"/>
                    </a:lnTo>
                    <a:lnTo>
                      <a:pt x="1272" y="905"/>
                    </a:lnTo>
                    <a:lnTo>
                      <a:pt x="1301" y="924"/>
                    </a:lnTo>
                    <a:lnTo>
                      <a:pt x="1235" y="980"/>
                    </a:lnTo>
                    <a:lnTo>
                      <a:pt x="1159" y="980"/>
                    </a:lnTo>
                    <a:lnTo>
                      <a:pt x="1074" y="990"/>
                    </a:lnTo>
                    <a:lnTo>
                      <a:pt x="924" y="1019"/>
                    </a:lnTo>
                    <a:lnTo>
                      <a:pt x="895" y="1037"/>
                    </a:lnTo>
                    <a:lnTo>
                      <a:pt x="18" y="708"/>
                    </a:lnTo>
                    <a:lnTo>
                      <a:pt x="0" y="679"/>
                    </a:lnTo>
                    <a:lnTo>
                      <a:pt x="8" y="622"/>
                    </a:lnTo>
                    <a:lnTo>
                      <a:pt x="0" y="557"/>
                    </a:lnTo>
                    <a:lnTo>
                      <a:pt x="27" y="528"/>
                    </a:lnTo>
                    <a:lnTo>
                      <a:pt x="56" y="509"/>
                    </a:lnTo>
                    <a:lnTo>
                      <a:pt x="94" y="500"/>
                    </a:lnTo>
                    <a:lnTo>
                      <a:pt x="131" y="471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11">
                <a:extLst>
                  <a:ext uri="{FF2B5EF4-FFF2-40B4-BE49-F238E27FC236}">
                    <a16:creationId xmlns:a16="http://schemas.microsoft.com/office/drawing/2014/main" id="{F6BBEAAD-1A86-4CE9-9C4D-DC4DC23D37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0" y="733"/>
                <a:ext cx="252" cy="130"/>
              </a:xfrm>
              <a:custGeom>
                <a:avLst/>
                <a:gdLst>
                  <a:gd name="T0" fmla="*/ 23 w 1009"/>
                  <a:gd name="T1" fmla="*/ 59 h 519"/>
                  <a:gd name="T2" fmla="*/ 82 w 1009"/>
                  <a:gd name="T3" fmla="*/ 31 h 519"/>
                  <a:gd name="T4" fmla="*/ 111 w 1009"/>
                  <a:gd name="T5" fmla="*/ 16 h 519"/>
                  <a:gd name="T6" fmla="*/ 137 w 1009"/>
                  <a:gd name="T7" fmla="*/ 0 h 519"/>
                  <a:gd name="T8" fmla="*/ 193 w 1009"/>
                  <a:gd name="T9" fmla="*/ 5 h 519"/>
                  <a:gd name="T10" fmla="*/ 252 w 1009"/>
                  <a:gd name="T11" fmla="*/ 7 h 519"/>
                  <a:gd name="T12" fmla="*/ 250 w 1009"/>
                  <a:gd name="T13" fmla="*/ 16 h 519"/>
                  <a:gd name="T14" fmla="*/ 245 w 1009"/>
                  <a:gd name="T15" fmla="*/ 26 h 519"/>
                  <a:gd name="T16" fmla="*/ 243 w 1009"/>
                  <a:gd name="T17" fmla="*/ 35 h 519"/>
                  <a:gd name="T18" fmla="*/ 240 w 1009"/>
                  <a:gd name="T19" fmla="*/ 47 h 519"/>
                  <a:gd name="T20" fmla="*/ 207 w 1009"/>
                  <a:gd name="T21" fmla="*/ 61 h 519"/>
                  <a:gd name="T22" fmla="*/ 113 w 1009"/>
                  <a:gd name="T23" fmla="*/ 120 h 519"/>
                  <a:gd name="T24" fmla="*/ 111 w 1009"/>
                  <a:gd name="T25" fmla="*/ 125 h 519"/>
                  <a:gd name="T26" fmla="*/ 108 w 1009"/>
                  <a:gd name="T27" fmla="*/ 125 h 519"/>
                  <a:gd name="T28" fmla="*/ 106 w 1009"/>
                  <a:gd name="T29" fmla="*/ 125 h 519"/>
                  <a:gd name="T30" fmla="*/ 101 w 1009"/>
                  <a:gd name="T31" fmla="*/ 130 h 519"/>
                  <a:gd name="T32" fmla="*/ 52 w 1009"/>
                  <a:gd name="T33" fmla="*/ 111 h 519"/>
                  <a:gd name="T34" fmla="*/ 26 w 1009"/>
                  <a:gd name="T35" fmla="*/ 104 h 519"/>
                  <a:gd name="T36" fmla="*/ 0 w 1009"/>
                  <a:gd name="T37" fmla="*/ 92 h 519"/>
                  <a:gd name="T38" fmla="*/ 0 w 1009"/>
                  <a:gd name="T39" fmla="*/ 82 h 519"/>
                  <a:gd name="T40" fmla="*/ 0 w 1009"/>
                  <a:gd name="T41" fmla="*/ 73 h 519"/>
                  <a:gd name="T42" fmla="*/ 12 w 1009"/>
                  <a:gd name="T43" fmla="*/ 64 h 519"/>
                  <a:gd name="T44" fmla="*/ 23 w 1009"/>
                  <a:gd name="T45" fmla="*/ 59 h 51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09" h="519">
                    <a:moveTo>
                      <a:pt x="94" y="235"/>
                    </a:moveTo>
                    <a:lnTo>
                      <a:pt x="329" y="122"/>
                    </a:lnTo>
                    <a:lnTo>
                      <a:pt x="443" y="65"/>
                    </a:lnTo>
                    <a:lnTo>
                      <a:pt x="547" y="0"/>
                    </a:lnTo>
                    <a:lnTo>
                      <a:pt x="773" y="18"/>
                    </a:lnTo>
                    <a:lnTo>
                      <a:pt x="1009" y="28"/>
                    </a:lnTo>
                    <a:lnTo>
                      <a:pt x="1000" y="65"/>
                    </a:lnTo>
                    <a:lnTo>
                      <a:pt x="981" y="104"/>
                    </a:lnTo>
                    <a:lnTo>
                      <a:pt x="971" y="141"/>
                    </a:lnTo>
                    <a:lnTo>
                      <a:pt x="962" y="188"/>
                    </a:lnTo>
                    <a:lnTo>
                      <a:pt x="830" y="245"/>
                    </a:lnTo>
                    <a:lnTo>
                      <a:pt x="452" y="480"/>
                    </a:lnTo>
                    <a:lnTo>
                      <a:pt x="443" y="499"/>
                    </a:lnTo>
                    <a:lnTo>
                      <a:pt x="433" y="499"/>
                    </a:lnTo>
                    <a:lnTo>
                      <a:pt x="425" y="499"/>
                    </a:lnTo>
                    <a:lnTo>
                      <a:pt x="405" y="519"/>
                    </a:lnTo>
                    <a:lnTo>
                      <a:pt x="208" y="443"/>
                    </a:lnTo>
                    <a:lnTo>
                      <a:pt x="104" y="415"/>
                    </a:lnTo>
                    <a:lnTo>
                      <a:pt x="0" y="368"/>
                    </a:lnTo>
                    <a:lnTo>
                      <a:pt x="0" y="329"/>
                    </a:lnTo>
                    <a:lnTo>
                      <a:pt x="0" y="292"/>
                    </a:lnTo>
                    <a:lnTo>
                      <a:pt x="47" y="255"/>
                    </a:lnTo>
                    <a:lnTo>
                      <a:pt x="94" y="23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12">
                <a:extLst>
                  <a:ext uri="{FF2B5EF4-FFF2-40B4-BE49-F238E27FC236}">
                    <a16:creationId xmlns:a16="http://schemas.microsoft.com/office/drawing/2014/main" id="{F6EA1173-E1A4-492E-9585-C7E519A6B5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5"/>
                <a:ext cx="287" cy="292"/>
              </a:xfrm>
              <a:custGeom>
                <a:avLst/>
                <a:gdLst>
                  <a:gd name="T0" fmla="*/ 30 w 1149"/>
                  <a:gd name="T1" fmla="*/ 64 h 1169"/>
                  <a:gd name="T2" fmla="*/ 40 w 1149"/>
                  <a:gd name="T3" fmla="*/ 52 h 1169"/>
                  <a:gd name="T4" fmla="*/ 52 w 1149"/>
                  <a:gd name="T5" fmla="*/ 40 h 1169"/>
                  <a:gd name="T6" fmla="*/ 63 w 1149"/>
                  <a:gd name="T7" fmla="*/ 30 h 1169"/>
                  <a:gd name="T8" fmla="*/ 78 w 1149"/>
                  <a:gd name="T9" fmla="*/ 21 h 1169"/>
                  <a:gd name="T10" fmla="*/ 92 w 1149"/>
                  <a:gd name="T11" fmla="*/ 14 h 1169"/>
                  <a:gd name="T12" fmla="*/ 106 w 1149"/>
                  <a:gd name="T13" fmla="*/ 7 h 1169"/>
                  <a:gd name="T14" fmla="*/ 122 w 1149"/>
                  <a:gd name="T15" fmla="*/ 4 h 1169"/>
                  <a:gd name="T16" fmla="*/ 139 w 1149"/>
                  <a:gd name="T17" fmla="*/ 0 h 1169"/>
                  <a:gd name="T18" fmla="*/ 165 w 1149"/>
                  <a:gd name="T19" fmla="*/ 2 h 1169"/>
                  <a:gd name="T20" fmla="*/ 191 w 1149"/>
                  <a:gd name="T21" fmla="*/ 7 h 1169"/>
                  <a:gd name="T22" fmla="*/ 205 w 1149"/>
                  <a:gd name="T23" fmla="*/ 12 h 1169"/>
                  <a:gd name="T24" fmla="*/ 217 w 1149"/>
                  <a:gd name="T25" fmla="*/ 19 h 1169"/>
                  <a:gd name="T26" fmla="*/ 228 w 1149"/>
                  <a:gd name="T27" fmla="*/ 28 h 1169"/>
                  <a:gd name="T28" fmla="*/ 240 w 1149"/>
                  <a:gd name="T29" fmla="*/ 35 h 1169"/>
                  <a:gd name="T30" fmla="*/ 252 w 1149"/>
                  <a:gd name="T31" fmla="*/ 45 h 1169"/>
                  <a:gd name="T32" fmla="*/ 261 w 1149"/>
                  <a:gd name="T33" fmla="*/ 54 h 1169"/>
                  <a:gd name="T34" fmla="*/ 268 w 1149"/>
                  <a:gd name="T35" fmla="*/ 66 h 1169"/>
                  <a:gd name="T36" fmla="*/ 273 w 1149"/>
                  <a:gd name="T37" fmla="*/ 78 h 1169"/>
                  <a:gd name="T38" fmla="*/ 283 w 1149"/>
                  <a:gd name="T39" fmla="*/ 104 h 1169"/>
                  <a:gd name="T40" fmla="*/ 287 w 1149"/>
                  <a:gd name="T41" fmla="*/ 130 h 1169"/>
                  <a:gd name="T42" fmla="*/ 287 w 1149"/>
                  <a:gd name="T43" fmla="*/ 141 h 1169"/>
                  <a:gd name="T44" fmla="*/ 285 w 1149"/>
                  <a:gd name="T45" fmla="*/ 151 h 1169"/>
                  <a:gd name="T46" fmla="*/ 283 w 1149"/>
                  <a:gd name="T47" fmla="*/ 177 h 1169"/>
                  <a:gd name="T48" fmla="*/ 275 w 1149"/>
                  <a:gd name="T49" fmla="*/ 200 h 1169"/>
                  <a:gd name="T50" fmla="*/ 266 w 1149"/>
                  <a:gd name="T51" fmla="*/ 222 h 1169"/>
                  <a:gd name="T52" fmla="*/ 252 w 1149"/>
                  <a:gd name="T53" fmla="*/ 240 h 1169"/>
                  <a:gd name="T54" fmla="*/ 240 w 1149"/>
                  <a:gd name="T55" fmla="*/ 254 h 1169"/>
                  <a:gd name="T56" fmla="*/ 224 w 1149"/>
                  <a:gd name="T57" fmla="*/ 269 h 1169"/>
                  <a:gd name="T58" fmla="*/ 207 w 1149"/>
                  <a:gd name="T59" fmla="*/ 280 h 1169"/>
                  <a:gd name="T60" fmla="*/ 186 w 1149"/>
                  <a:gd name="T61" fmla="*/ 288 h 1169"/>
                  <a:gd name="T62" fmla="*/ 170 w 1149"/>
                  <a:gd name="T63" fmla="*/ 292 h 1169"/>
                  <a:gd name="T64" fmla="*/ 148 w 1149"/>
                  <a:gd name="T65" fmla="*/ 292 h 1169"/>
                  <a:gd name="T66" fmla="*/ 110 w 1149"/>
                  <a:gd name="T67" fmla="*/ 290 h 1169"/>
                  <a:gd name="T68" fmla="*/ 96 w 1149"/>
                  <a:gd name="T69" fmla="*/ 288 h 1169"/>
                  <a:gd name="T70" fmla="*/ 82 w 1149"/>
                  <a:gd name="T71" fmla="*/ 283 h 1169"/>
                  <a:gd name="T72" fmla="*/ 70 w 1149"/>
                  <a:gd name="T73" fmla="*/ 276 h 1169"/>
                  <a:gd name="T74" fmla="*/ 59 w 1149"/>
                  <a:gd name="T75" fmla="*/ 271 h 1169"/>
                  <a:gd name="T76" fmla="*/ 33 w 1149"/>
                  <a:gd name="T77" fmla="*/ 250 h 1169"/>
                  <a:gd name="T78" fmla="*/ 23 w 1149"/>
                  <a:gd name="T79" fmla="*/ 238 h 1169"/>
                  <a:gd name="T80" fmla="*/ 16 w 1149"/>
                  <a:gd name="T81" fmla="*/ 224 h 1169"/>
                  <a:gd name="T82" fmla="*/ 9 w 1149"/>
                  <a:gd name="T83" fmla="*/ 217 h 1169"/>
                  <a:gd name="T84" fmla="*/ 7 w 1149"/>
                  <a:gd name="T85" fmla="*/ 207 h 1169"/>
                  <a:gd name="T86" fmla="*/ 7 w 1149"/>
                  <a:gd name="T87" fmla="*/ 198 h 1169"/>
                  <a:gd name="T88" fmla="*/ 2 w 1149"/>
                  <a:gd name="T89" fmla="*/ 191 h 1169"/>
                  <a:gd name="T90" fmla="*/ 0 w 1149"/>
                  <a:gd name="T91" fmla="*/ 158 h 1169"/>
                  <a:gd name="T92" fmla="*/ 0 w 1149"/>
                  <a:gd name="T93" fmla="*/ 139 h 1169"/>
                  <a:gd name="T94" fmla="*/ 2 w 1149"/>
                  <a:gd name="T95" fmla="*/ 122 h 1169"/>
                  <a:gd name="T96" fmla="*/ 7 w 1149"/>
                  <a:gd name="T97" fmla="*/ 106 h 1169"/>
                  <a:gd name="T98" fmla="*/ 12 w 1149"/>
                  <a:gd name="T99" fmla="*/ 89 h 1169"/>
                  <a:gd name="T100" fmla="*/ 21 w 1149"/>
                  <a:gd name="T101" fmla="*/ 75 h 1169"/>
                  <a:gd name="T102" fmla="*/ 30 w 1149"/>
                  <a:gd name="T103" fmla="*/ 64 h 1169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1149" h="1169">
                    <a:moveTo>
                      <a:pt x="121" y="255"/>
                    </a:moveTo>
                    <a:lnTo>
                      <a:pt x="159" y="208"/>
                    </a:lnTo>
                    <a:lnTo>
                      <a:pt x="207" y="161"/>
                    </a:lnTo>
                    <a:lnTo>
                      <a:pt x="254" y="122"/>
                    </a:lnTo>
                    <a:lnTo>
                      <a:pt x="311" y="85"/>
                    </a:lnTo>
                    <a:lnTo>
                      <a:pt x="367" y="57"/>
                    </a:lnTo>
                    <a:lnTo>
                      <a:pt x="423" y="28"/>
                    </a:lnTo>
                    <a:lnTo>
                      <a:pt x="489" y="18"/>
                    </a:lnTo>
                    <a:lnTo>
                      <a:pt x="556" y="0"/>
                    </a:lnTo>
                    <a:lnTo>
                      <a:pt x="659" y="9"/>
                    </a:lnTo>
                    <a:lnTo>
                      <a:pt x="763" y="28"/>
                    </a:lnTo>
                    <a:lnTo>
                      <a:pt x="820" y="47"/>
                    </a:lnTo>
                    <a:lnTo>
                      <a:pt x="867" y="75"/>
                    </a:lnTo>
                    <a:lnTo>
                      <a:pt x="914" y="113"/>
                    </a:lnTo>
                    <a:lnTo>
                      <a:pt x="961" y="141"/>
                    </a:lnTo>
                    <a:lnTo>
                      <a:pt x="1008" y="179"/>
                    </a:lnTo>
                    <a:lnTo>
                      <a:pt x="1045" y="216"/>
                    </a:lnTo>
                    <a:lnTo>
                      <a:pt x="1074" y="264"/>
                    </a:lnTo>
                    <a:lnTo>
                      <a:pt x="1094" y="311"/>
                    </a:lnTo>
                    <a:lnTo>
                      <a:pt x="1131" y="415"/>
                    </a:lnTo>
                    <a:lnTo>
                      <a:pt x="1149" y="519"/>
                    </a:lnTo>
                    <a:lnTo>
                      <a:pt x="1149" y="566"/>
                    </a:lnTo>
                    <a:lnTo>
                      <a:pt x="1141" y="603"/>
                    </a:lnTo>
                    <a:lnTo>
                      <a:pt x="1131" y="707"/>
                    </a:lnTo>
                    <a:lnTo>
                      <a:pt x="1102" y="801"/>
                    </a:lnTo>
                    <a:lnTo>
                      <a:pt x="1065" y="887"/>
                    </a:lnTo>
                    <a:lnTo>
                      <a:pt x="1008" y="962"/>
                    </a:lnTo>
                    <a:lnTo>
                      <a:pt x="961" y="1018"/>
                    </a:lnTo>
                    <a:lnTo>
                      <a:pt x="895" y="1075"/>
                    </a:lnTo>
                    <a:lnTo>
                      <a:pt x="829" y="1122"/>
                    </a:lnTo>
                    <a:lnTo>
                      <a:pt x="744" y="1151"/>
                    </a:lnTo>
                    <a:lnTo>
                      <a:pt x="679" y="1169"/>
                    </a:lnTo>
                    <a:lnTo>
                      <a:pt x="593" y="1169"/>
                    </a:lnTo>
                    <a:lnTo>
                      <a:pt x="442" y="1159"/>
                    </a:lnTo>
                    <a:lnTo>
                      <a:pt x="386" y="1151"/>
                    </a:lnTo>
                    <a:lnTo>
                      <a:pt x="329" y="1132"/>
                    </a:lnTo>
                    <a:lnTo>
                      <a:pt x="282" y="1103"/>
                    </a:lnTo>
                    <a:lnTo>
                      <a:pt x="235" y="1084"/>
                    </a:lnTo>
                    <a:lnTo>
                      <a:pt x="131" y="999"/>
                    </a:lnTo>
                    <a:lnTo>
                      <a:pt x="94" y="952"/>
                    </a:lnTo>
                    <a:lnTo>
                      <a:pt x="65" y="895"/>
                    </a:lnTo>
                    <a:lnTo>
                      <a:pt x="37" y="867"/>
                    </a:lnTo>
                    <a:lnTo>
                      <a:pt x="27" y="830"/>
                    </a:lnTo>
                    <a:lnTo>
                      <a:pt x="27" y="792"/>
                    </a:lnTo>
                    <a:lnTo>
                      <a:pt x="8" y="764"/>
                    </a:lnTo>
                    <a:lnTo>
                      <a:pt x="0" y="631"/>
                    </a:lnTo>
                    <a:lnTo>
                      <a:pt x="0" y="556"/>
                    </a:lnTo>
                    <a:lnTo>
                      <a:pt x="8" y="490"/>
                    </a:lnTo>
                    <a:lnTo>
                      <a:pt x="27" y="424"/>
                    </a:lnTo>
                    <a:lnTo>
                      <a:pt x="47" y="358"/>
                    </a:lnTo>
                    <a:lnTo>
                      <a:pt x="84" y="302"/>
                    </a:lnTo>
                    <a:lnTo>
                      <a:pt x="121" y="25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13">
                <a:extLst>
                  <a:ext uri="{FF2B5EF4-FFF2-40B4-BE49-F238E27FC236}">
                    <a16:creationId xmlns:a16="http://schemas.microsoft.com/office/drawing/2014/main" id="{5674D938-3750-45CE-8FC3-E3459884B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" y="813"/>
                <a:ext cx="109" cy="40"/>
              </a:xfrm>
              <a:custGeom>
                <a:avLst/>
                <a:gdLst>
                  <a:gd name="T0" fmla="*/ 0 w 434"/>
                  <a:gd name="T1" fmla="*/ 0 h 160"/>
                  <a:gd name="T2" fmla="*/ 52 w 434"/>
                  <a:gd name="T3" fmla="*/ 10 h 160"/>
                  <a:gd name="T4" fmla="*/ 81 w 434"/>
                  <a:gd name="T5" fmla="*/ 12 h 160"/>
                  <a:gd name="T6" fmla="*/ 109 w 434"/>
                  <a:gd name="T7" fmla="*/ 14 h 160"/>
                  <a:gd name="T8" fmla="*/ 109 w 434"/>
                  <a:gd name="T9" fmla="*/ 21 h 160"/>
                  <a:gd name="T10" fmla="*/ 107 w 434"/>
                  <a:gd name="T11" fmla="*/ 28 h 160"/>
                  <a:gd name="T12" fmla="*/ 102 w 434"/>
                  <a:gd name="T13" fmla="*/ 40 h 160"/>
                  <a:gd name="T14" fmla="*/ 50 w 434"/>
                  <a:gd name="T15" fmla="*/ 26 h 160"/>
                  <a:gd name="T16" fmla="*/ 3 w 434"/>
                  <a:gd name="T17" fmla="*/ 7 h 160"/>
                  <a:gd name="T18" fmla="*/ 3 w 434"/>
                  <a:gd name="T19" fmla="*/ 5 h 160"/>
                  <a:gd name="T20" fmla="*/ 0 w 434"/>
                  <a:gd name="T21" fmla="*/ 2 h 160"/>
                  <a:gd name="T22" fmla="*/ 0 w 434"/>
                  <a:gd name="T23" fmla="*/ 0 h 160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434" h="160">
                    <a:moveTo>
                      <a:pt x="0" y="0"/>
                    </a:moveTo>
                    <a:lnTo>
                      <a:pt x="208" y="38"/>
                    </a:lnTo>
                    <a:lnTo>
                      <a:pt x="321" y="48"/>
                    </a:lnTo>
                    <a:lnTo>
                      <a:pt x="434" y="56"/>
                    </a:lnTo>
                    <a:lnTo>
                      <a:pt x="434" y="85"/>
                    </a:lnTo>
                    <a:lnTo>
                      <a:pt x="425" y="113"/>
                    </a:lnTo>
                    <a:lnTo>
                      <a:pt x="407" y="160"/>
                    </a:lnTo>
                    <a:lnTo>
                      <a:pt x="199" y="103"/>
                    </a:lnTo>
                    <a:lnTo>
                      <a:pt x="10" y="29"/>
                    </a:lnTo>
                    <a:lnTo>
                      <a:pt x="10" y="1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4">
                <a:extLst>
                  <a:ext uri="{FF2B5EF4-FFF2-40B4-BE49-F238E27FC236}">
                    <a16:creationId xmlns:a16="http://schemas.microsoft.com/office/drawing/2014/main" id="{F9B5DAFD-6576-442B-8367-40D0070434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7" y="740"/>
                <a:ext cx="229" cy="80"/>
              </a:xfrm>
              <a:custGeom>
                <a:avLst/>
                <a:gdLst>
                  <a:gd name="T0" fmla="*/ 130 w 915"/>
                  <a:gd name="T1" fmla="*/ 0 h 321"/>
                  <a:gd name="T2" fmla="*/ 156 w 915"/>
                  <a:gd name="T3" fmla="*/ 2 h 321"/>
                  <a:gd name="T4" fmla="*/ 179 w 915"/>
                  <a:gd name="T5" fmla="*/ 2 h 321"/>
                  <a:gd name="T6" fmla="*/ 205 w 915"/>
                  <a:gd name="T7" fmla="*/ 2 h 321"/>
                  <a:gd name="T8" fmla="*/ 229 w 915"/>
                  <a:gd name="T9" fmla="*/ 5 h 321"/>
                  <a:gd name="T10" fmla="*/ 215 w 915"/>
                  <a:gd name="T11" fmla="*/ 16 h 321"/>
                  <a:gd name="T12" fmla="*/ 198 w 915"/>
                  <a:gd name="T13" fmla="*/ 26 h 321"/>
                  <a:gd name="T14" fmla="*/ 184 w 915"/>
                  <a:gd name="T15" fmla="*/ 35 h 321"/>
                  <a:gd name="T16" fmla="*/ 170 w 915"/>
                  <a:gd name="T17" fmla="*/ 45 h 321"/>
                  <a:gd name="T18" fmla="*/ 165 w 915"/>
                  <a:gd name="T19" fmla="*/ 47 h 321"/>
                  <a:gd name="T20" fmla="*/ 161 w 915"/>
                  <a:gd name="T21" fmla="*/ 52 h 321"/>
                  <a:gd name="T22" fmla="*/ 149 w 915"/>
                  <a:gd name="T23" fmla="*/ 57 h 321"/>
                  <a:gd name="T24" fmla="*/ 139 w 915"/>
                  <a:gd name="T25" fmla="*/ 63 h 321"/>
                  <a:gd name="T26" fmla="*/ 130 w 915"/>
                  <a:gd name="T27" fmla="*/ 71 h 321"/>
                  <a:gd name="T28" fmla="*/ 118 w 915"/>
                  <a:gd name="T29" fmla="*/ 75 h 321"/>
                  <a:gd name="T30" fmla="*/ 109 w 915"/>
                  <a:gd name="T31" fmla="*/ 80 h 321"/>
                  <a:gd name="T32" fmla="*/ 83 w 915"/>
                  <a:gd name="T33" fmla="*/ 78 h 321"/>
                  <a:gd name="T34" fmla="*/ 54 w 915"/>
                  <a:gd name="T35" fmla="*/ 75 h 321"/>
                  <a:gd name="T36" fmla="*/ 0 w 915"/>
                  <a:gd name="T37" fmla="*/ 66 h 321"/>
                  <a:gd name="T38" fmla="*/ 64 w 915"/>
                  <a:gd name="T39" fmla="*/ 35 h 321"/>
                  <a:gd name="T40" fmla="*/ 130 w 915"/>
                  <a:gd name="T41" fmla="*/ 0 h 321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915" h="321">
                    <a:moveTo>
                      <a:pt x="519" y="0"/>
                    </a:moveTo>
                    <a:lnTo>
                      <a:pt x="622" y="9"/>
                    </a:lnTo>
                    <a:lnTo>
                      <a:pt x="716" y="9"/>
                    </a:lnTo>
                    <a:lnTo>
                      <a:pt x="820" y="9"/>
                    </a:lnTo>
                    <a:lnTo>
                      <a:pt x="915" y="19"/>
                    </a:lnTo>
                    <a:lnTo>
                      <a:pt x="859" y="66"/>
                    </a:lnTo>
                    <a:lnTo>
                      <a:pt x="792" y="104"/>
                    </a:lnTo>
                    <a:lnTo>
                      <a:pt x="736" y="141"/>
                    </a:lnTo>
                    <a:lnTo>
                      <a:pt x="679" y="179"/>
                    </a:lnTo>
                    <a:lnTo>
                      <a:pt x="661" y="188"/>
                    </a:lnTo>
                    <a:lnTo>
                      <a:pt x="642" y="207"/>
                    </a:lnTo>
                    <a:lnTo>
                      <a:pt x="594" y="227"/>
                    </a:lnTo>
                    <a:lnTo>
                      <a:pt x="557" y="254"/>
                    </a:lnTo>
                    <a:lnTo>
                      <a:pt x="519" y="283"/>
                    </a:lnTo>
                    <a:lnTo>
                      <a:pt x="472" y="301"/>
                    </a:lnTo>
                    <a:lnTo>
                      <a:pt x="434" y="321"/>
                    </a:lnTo>
                    <a:lnTo>
                      <a:pt x="330" y="311"/>
                    </a:lnTo>
                    <a:lnTo>
                      <a:pt x="217" y="301"/>
                    </a:lnTo>
                    <a:lnTo>
                      <a:pt x="0" y="264"/>
                    </a:lnTo>
                    <a:lnTo>
                      <a:pt x="254" y="141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15">
                <a:extLst>
                  <a:ext uri="{FF2B5EF4-FFF2-40B4-BE49-F238E27FC236}">
                    <a16:creationId xmlns:a16="http://schemas.microsoft.com/office/drawing/2014/main" id="{E2396332-AB75-45C1-A08C-B42D953B6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12"/>
                <a:ext cx="276" cy="280"/>
              </a:xfrm>
              <a:custGeom>
                <a:avLst/>
                <a:gdLst>
                  <a:gd name="T0" fmla="*/ 33 w 1103"/>
                  <a:gd name="T1" fmla="*/ 54 h 1123"/>
                  <a:gd name="T2" fmla="*/ 45 w 1103"/>
                  <a:gd name="T3" fmla="*/ 42 h 1123"/>
                  <a:gd name="T4" fmla="*/ 57 w 1103"/>
                  <a:gd name="T5" fmla="*/ 31 h 1123"/>
                  <a:gd name="T6" fmla="*/ 61 w 1103"/>
                  <a:gd name="T7" fmla="*/ 31 h 1123"/>
                  <a:gd name="T8" fmla="*/ 64 w 1103"/>
                  <a:gd name="T9" fmla="*/ 31 h 1123"/>
                  <a:gd name="T10" fmla="*/ 73 w 1103"/>
                  <a:gd name="T11" fmla="*/ 21 h 1123"/>
                  <a:gd name="T12" fmla="*/ 85 w 1103"/>
                  <a:gd name="T13" fmla="*/ 14 h 1123"/>
                  <a:gd name="T14" fmla="*/ 99 w 1103"/>
                  <a:gd name="T15" fmla="*/ 9 h 1123"/>
                  <a:gd name="T16" fmla="*/ 113 w 1103"/>
                  <a:gd name="T17" fmla="*/ 5 h 1123"/>
                  <a:gd name="T18" fmla="*/ 125 w 1103"/>
                  <a:gd name="T19" fmla="*/ 2 h 1123"/>
                  <a:gd name="T20" fmla="*/ 135 w 1103"/>
                  <a:gd name="T21" fmla="*/ 0 h 1123"/>
                  <a:gd name="T22" fmla="*/ 156 w 1103"/>
                  <a:gd name="T23" fmla="*/ 2 h 1123"/>
                  <a:gd name="T24" fmla="*/ 177 w 1103"/>
                  <a:gd name="T25" fmla="*/ 5 h 1123"/>
                  <a:gd name="T26" fmla="*/ 196 w 1103"/>
                  <a:gd name="T27" fmla="*/ 9 h 1123"/>
                  <a:gd name="T28" fmla="*/ 208 w 1103"/>
                  <a:gd name="T29" fmla="*/ 16 h 1123"/>
                  <a:gd name="T30" fmla="*/ 217 w 1103"/>
                  <a:gd name="T31" fmla="*/ 21 h 1123"/>
                  <a:gd name="T32" fmla="*/ 236 w 1103"/>
                  <a:gd name="T33" fmla="*/ 38 h 1123"/>
                  <a:gd name="T34" fmla="*/ 248 w 1103"/>
                  <a:gd name="T35" fmla="*/ 47 h 1123"/>
                  <a:gd name="T36" fmla="*/ 257 w 1103"/>
                  <a:gd name="T37" fmla="*/ 59 h 1123"/>
                  <a:gd name="T38" fmla="*/ 264 w 1103"/>
                  <a:gd name="T39" fmla="*/ 71 h 1123"/>
                  <a:gd name="T40" fmla="*/ 271 w 1103"/>
                  <a:gd name="T41" fmla="*/ 85 h 1123"/>
                  <a:gd name="T42" fmla="*/ 274 w 1103"/>
                  <a:gd name="T43" fmla="*/ 101 h 1123"/>
                  <a:gd name="T44" fmla="*/ 276 w 1103"/>
                  <a:gd name="T45" fmla="*/ 115 h 1123"/>
                  <a:gd name="T46" fmla="*/ 276 w 1103"/>
                  <a:gd name="T47" fmla="*/ 132 h 1123"/>
                  <a:gd name="T48" fmla="*/ 276 w 1103"/>
                  <a:gd name="T49" fmla="*/ 146 h 1123"/>
                  <a:gd name="T50" fmla="*/ 274 w 1103"/>
                  <a:gd name="T51" fmla="*/ 165 h 1123"/>
                  <a:gd name="T52" fmla="*/ 271 w 1103"/>
                  <a:gd name="T53" fmla="*/ 181 h 1123"/>
                  <a:gd name="T54" fmla="*/ 257 w 1103"/>
                  <a:gd name="T55" fmla="*/ 214 h 1123"/>
                  <a:gd name="T56" fmla="*/ 238 w 1103"/>
                  <a:gd name="T57" fmla="*/ 240 h 1123"/>
                  <a:gd name="T58" fmla="*/ 229 w 1103"/>
                  <a:gd name="T59" fmla="*/ 245 h 1123"/>
                  <a:gd name="T60" fmla="*/ 219 w 1103"/>
                  <a:gd name="T61" fmla="*/ 254 h 1123"/>
                  <a:gd name="T62" fmla="*/ 212 w 1103"/>
                  <a:gd name="T63" fmla="*/ 261 h 1123"/>
                  <a:gd name="T64" fmla="*/ 203 w 1103"/>
                  <a:gd name="T65" fmla="*/ 268 h 1123"/>
                  <a:gd name="T66" fmla="*/ 182 w 1103"/>
                  <a:gd name="T67" fmla="*/ 275 h 1123"/>
                  <a:gd name="T68" fmla="*/ 158 w 1103"/>
                  <a:gd name="T69" fmla="*/ 278 h 1123"/>
                  <a:gd name="T70" fmla="*/ 137 w 1103"/>
                  <a:gd name="T71" fmla="*/ 280 h 1123"/>
                  <a:gd name="T72" fmla="*/ 125 w 1103"/>
                  <a:gd name="T73" fmla="*/ 278 h 1123"/>
                  <a:gd name="T74" fmla="*/ 111 w 1103"/>
                  <a:gd name="T75" fmla="*/ 278 h 1123"/>
                  <a:gd name="T76" fmla="*/ 83 w 1103"/>
                  <a:gd name="T77" fmla="*/ 268 h 1123"/>
                  <a:gd name="T78" fmla="*/ 69 w 1103"/>
                  <a:gd name="T79" fmla="*/ 263 h 1123"/>
                  <a:gd name="T80" fmla="*/ 57 w 1103"/>
                  <a:gd name="T81" fmla="*/ 256 h 1123"/>
                  <a:gd name="T82" fmla="*/ 45 w 1103"/>
                  <a:gd name="T83" fmla="*/ 247 h 1123"/>
                  <a:gd name="T84" fmla="*/ 33 w 1103"/>
                  <a:gd name="T85" fmla="*/ 238 h 1123"/>
                  <a:gd name="T86" fmla="*/ 24 w 1103"/>
                  <a:gd name="T87" fmla="*/ 226 h 1123"/>
                  <a:gd name="T88" fmla="*/ 17 w 1103"/>
                  <a:gd name="T89" fmla="*/ 212 h 1123"/>
                  <a:gd name="T90" fmla="*/ 9 w 1103"/>
                  <a:gd name="T91" fmla="*/ 202 h 1123"/>
                  <a:gd name="T92" fmla="*/ 7 w 1103"/>
                  <a:gd name="T93" fmla="*/ 193 h 1123"/>
                  <a:gd name="T94" fmla="*/ 5 w 1103"/>
                  <a:gd name="T95" fmla="*/ 181 h 1123"/>
                  <a:gd name="T96" fmla="*/ 2 w 1103"/>
                  <a:gd name="T97" fmla="*/ 172 h 1123"/>
                  <a:gd name="T98" fmla="*/ 0 w 1103"/>
                  <a:gd name="T99" fmla="*/ 139 h 1123"/>
                  <a:gd name="T100" fmla="*/ 2 w 1103"/>
                  <a:gd name="T101" fmla="*/ 122 h 1123"/>
                  <a:gd name="T102" fmla="*/ 5 w 1103"/>
                  <a:gd name="T103" fmla="*/ 108 h 1123"/>
                  <a:gd name="T104" fmla="*/ 9 w 1103"/>
                  <a:gd name="T105" fmla="*/ 92 h 1123"/>
                  <a:gd name="T106" fmla="*/ 17 w 1103"/>
                  <a:gd name="T107" fmla="*/ 78 h 1123"/>
                  <a:gd name="T108" fmla="*/ 24 w 1103"/>
                  <a:gd name="T109" fmla="*/ 66 h 1123"/>
                  <a:gd name="T110" fmla="*/ 33 w 1103"/>
                  <a:gd name="T111" fmla="*/ 54 h 1123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</a:gdLst>
                <a:ahLst/>
                <a:cxnLst>
                  <a:cxn ang="T112">
                    <a:pos x="T0" y="T1"/>
                  </a:cxn>
                  <a:cxn ang="T113">
                    <a:pos x="T2" y="T3"/>
                  </a:cxn>
                  <a:cxn ang="T114">
                    <a:pos x="T4" y="T5"/>
                  </a:cxn>
                  <a:cxn ang="T115">
                    <a:pos x="T6" y="T7"/>
                  </a:cxn>
                  <a:cxn ang="T116">
                    <a:pos x="T8" y="T9"/>
                  </a:cxn>
                  <a:cxn ang="T117">
                    <a:pos x="T10" y="T11"/>
                  </a:cxn>
                  <a:cxn ang="T118">
                    <a:pos x="T12" y="T13"/>
                  </a:cxn>
                  <a:cxn ang="T119">
                    <a:pos x="T14" y="T15"/>
                  </a:cxn>
                  <a:cxn ang="T120">
                    <a:pos x="T16" y="T17"/>
                  </a:cxn>
                  <a:cxn ang="T121">
                    <a:pos x="T18" y="T19"/>
                  </a:cxn>
                  <a:cxn ang="T122">
                    <a:pos x="T20" y="T21"/>
                  </a:cxn>
                  <a:cxn ang="T123">
                    <a:pos x="T22" y="T23"/>
                  </a:cxn>
                  <a:cxn ang="T124">
                    <a:pos x="T24" y="T25"/>
                  </a:cxn>
                  <a:cxn ang="T125">
                    <a:pos x="T26" y="T27"/>
                  </a:cxn>
                  <a:cxn ang="T126">
                    <a:pos x="T28" y="T29"/>
                  </a:cxn>
                  <a:cxn ang="T127">
                    <a:pos x="T30" y="T31"/>
                  </a:cxn>
                  <a:cxn ang="T128">
                    <a:pos x="T32" y="T33"/>
                  </a:cxn>
                  <a:cxn ang="T129">
                    <a:pos x="T34" y="T35"/>
                  </a:cxn>
                  <a:cxn ang="T130">
                    <a:pos x="T36" y="T37"/>
                  </a:cxn>
                  <a:cxn ang="T131">
                    <a:pos x="T38" y="T39"/>
                  </a:cxn>
                  <a:cxn ang="T132">
                    <a:pos x="T40" y="T41"/>
                  </a:cxn>
                  <a:cxn ang="T133">
                    <a:pos x="T42" y="T43"/>
                  </a:cxn>
                  <a:cxn ang="T134">
                    <a:pos x="T44" y="T45"/>
                  </a:cxn>
                  <a:cxn ang="T135">
                    <a:pos x="T46" y="T47"/>
                  </a:cxn>
                  <a:cxn ang="T136">
                    <a:pos x="T48" y="T49"/>
                  </a:cxn>
                  <a:cxn ang="T137">
                    <a:pos x="T50" y="T51"/>
                  </a:cxn>
                  <a:cxn ang="T138">
                    <a:pos x="T52" y="T53"/>
                  </a:cxn>
                  <a:cxn ang="T139">
                    <a:pos x="T54" y="T55"/>
                  </a:cxn>
                  <a:cxn ang="T140">
                    <a:pos x="T56" y="T57"/>
                  </a:cxn>
                  <a:cxn ang="T141">
                    <a:pos x="T58" y="T59"/>
                  </a:cxn>
                  <a:cxn ang="T142">
                    <a:pos x="T60" y="T61"/>
                  </a:cxn>
                  <a:cxn ang="T143">
                    <a:pos x="T62" y="T63"/>
                  </a:cxn>
                  <a:cxn ang="T144">
                    <a:pos x="T64" y="T65"/>
                  </a:cxn>
                  <a:cxn ang="T145">
                    <a:pos x="T66" y="T67"/>
                  </a:cxn>
                  <a:cxn ang="T146">
                    <a:pos x="T68" y="T69"/>
                  </a:cxn>
                  <a:cxn ang="T147">
                    <a:pos x="T70" y="T71"/>
                  </a:cxn>
                  <a:cxn ang="T148">
                    <a:pos x="T72" y="T73"/>
                  </a:cxn>
                  <a:cxn ang="T149">
                    <a:pos x="T74" y="T75"/>
                  </a:cxn>
                  <a:cxn ang="T150">
                    <a:pos x="T76" y="T77"/>
                  </a:cxn>
                  <a:cxn ang="T151">
                    <a:pos x="T78" y="T79"/>
                  </a:cxn>
                  <a:cxn ang="T152">
                    <a:pos x="T80" y="T81"/>
                  </a:cxn>
                  <a:cxn ang="T153">
                    <a:pos x="T82" y="T83"/>
                  </a:cxn>
                  <a:cxn ang="T154">
                    <a:pos x="T84" y="T85"/>
                  </a:cxn>
                  <a:cxn ang="T155">
                    <a:pos x="T86" y="T87"/>
                  </a:cxn>
                  <a:cxn ang="T156">
                    <a:pos x="T88" y="T89"/>
                  </a:cxn>
                  <a:cxn ang="T157">
                    <a:pos x="T90" y="T91"/>
                  </a:cxn>
                  <a:cxn ang="T158">
                    <a:pos x="T92" y="T93"/>
                  </a:cxn>
                  <a:cxn ang="T159">
                    <a:pos x="T94" y="T95"/>
                  </a:cxn>
                  <a:cxn ang="T160">
                    <a:pos x="T96" y="T97"/>
                  </a:cxn>
                  <a:cxn ang="T161">
                    <a:pos x="T98" y="T99"/>
                  </a:cxn>
                  <a:cxn ang="T162">
                    <a:pos x="T100" y="T101"/>
                  </a:cxn>
                  <a:cxn ang="T163">
                    <a:pos x="T102" y="T103"/>
                  </a:cxn>
                  <a:cxn ang="T164">
                    <a:pos x="T104" y="T105"/>
                  </a:cxn>
                  <a:cxn ang="T165">
                    <a:pos x="T106" y="T107"/>
                  </a:cxn>
                  <a:cxn ang="T166">
                    <a:pos x="T108" y="T109"/>
                  </a:cxn>
                  <a:cxn ang="T167">
                    <a:pos x="T110" y="T111"/>
                  </a:cxn>
                </a:cxnLst>
                <a:rect l="0" t="0" r="r" b="b"/>
                <a:pathLst>
                  <a:path w="1103" h="1123">
                    <a:moveTo>
                      <a:pt x="132" y="217"/>
                    </a:moveTo>
                    <a:lnTo>
                      <a:pt x="179" y="170"/>
                    </a:lnTo>
                    <a:lnTo>
                      <a:pt x="226" y="123"/>
                    </a:lnTo>
                    <a:lnTo>
                      <a:pt x="245" y="123"/>
                    </a:lnTo>
                    <a:lnTo>
                      <a:pt x="254" y="123"/>
                    </a:lnTo>
                    <a:lnTo>
                      <a:pt x="293" y="85"/>
                    </a:lnTo>
                    <a:lnTo>
                      <a:pt x="340" y="57"/>
                    </a:lnTo>
                    <a:lnTo>
                      <a:pt x="396" y="37"/>
                    </a:lnTo>
                    <a:lnTo>
                      <a:pt x="453" y="19"/>
                    </a:lnTo>
                    <a:lnTo>
                      <a:pt x="500" y="10"/>
                    </a:lnTo>
                    <a:lnTo>
                      <a:pt x="538" y="0"/>
                    </a:lnTo>
                    <a:lnTo>
                      <a:pt x="622" y="10"/>
                    </a:lnTo>
                    <a:lnTo>
                      <a:pt x="708" y="19"/>
                    </a:lnTo>
                    <a:lnTo>
                      <a:pt x="783" y="37"/>
                    </a:lnTo>
                    <a:lnTo>
                      <a:pt x="830" y="66"/>
                    </a:lnTo>
                    <a:lnTo>
                      <a:pt x="868" y="85"/>
                    </a:lnTo>
                    <a:lnTo>
                      <a:pt x="943" y="151"/>
                    </a:lnTo>
                    <a:lnTo>
                      <a:pt x="990" y="188"/>
                    </a:lnTo>
                    <a:lnTo>
                      <a:pt x="1027" y="236"/>
                    </a:lnTo>
                    <a:lnTo>
                      <a:pt x="1056" y="283"/>
                    </a:lnTo>
                    <a:lnTo>
                      <a:pt x="1084" y="340"/>
                    </a:lnTo>
                    <a:lnTo>
                      <a:pt x="1094" y="405"/>
                    </a:lnTo>
                    <a:lnTo>
                      <a:pt x="1103" y="462"/>
                    </a:lnTo>
                    <a:lnTo>
                      <a:pt x="1103" y="528"/>
                    </a:lnTo>
                    <a:lnTo>
                      <a:pt x="1103" y="585"/>
                    </a:lnTo>
                    <a:lnTo>
                      <a:pt x="1094" y="660"/>
                    </a:lnTo>
                    <a:lnTo>
                      <a:pt x="1084" y="726"/>
                    </a:lnTo>
                    <a:lnTo>
                      <a:pt x="1027" y="859"/>
                    </a:lnTo>
                    <a:lnTo>
                      <a:pt x="953" y="962"/>
                    </a:lnTo>
                    <a:lnTo>
                      <a:pt x="915" y="981"/>
                    </a:lnTo>
                    <a:lnTo>
                      <a:pt x="877" y="1019"/>
                    </a:lnTo>
                    <a:lnTo>
                      <a:pt x="849" y="1047"/>
                    </a:lnTo>
                    <a:lnTo>
                      <a:pt x="811" y="1075"/>
                    </a:lnTo>
                    <a:lnTo>
                      <a:pt x="726" y="1104"/>
                    </a:lnTo>
                    <a:lnTo>
                      <a:pt x="632" y="1113"/>
                    </a:lnTo>
                    <a:lnTo>
                      <a:pt x="547" y="1123"/>
                    </a:lnTo>
                    <a:lnTo>
                      <a:pt x="500" y="1113"/>
                    </a:lnTo>
                    <a:lnTo>
                      <a:pt x="444" y="1113"/>
                    </a:lnTo>
                    <a:lnTo>
                      <a:pt x="330" y="1075"/>
                    </a:lnTo>
                    <a:lnTo>
                      <a:pt x="274" y="1056"/>
                    </a:lnTo>
                    <a:lnTo>
                      <a:pt x="226" y="1028"/>
                    </a:lnTo>
                    <a:lnTo>
                      <a:pt x="179" y="990"/>
                    </a:lnTo>
                    <a:lnTo>
                      <a:pt x="132" y="953"/>
                    </a:lnTo>
                    <a:lnTo>
                      <a:pt x="94" y="906"/>
                    </a:lnTo>
                    <a:lnTo>
                      <a:pt x="66" y="849"/>
                    </a:lnTo>
                    <a:lnTo>
                      <a:pt x="37" y="811"/>
                    </a:lnTo>
                    <a:lnTo>
                      <a:pt x="29" y="773"/>
                    </a:lnTo>
                    <a:lnTo>
                      <a:pt x="19" y="726"/>
                    </a:lnTo>
                    <a:lnTo>
                      <a:pt x="9" y="689"/>
                    </a:lnTo>
                    <a:lnTo>
                      <a:pt x="0" y="556"/>
                    </a:lnTo>
                    <a:lnTo>
                      <a:pt x="9" y="491"/>
                    </a:lnTo>
                    <a:lnTo>
                      <a:pt x="19" y="434"/>
                    </a:lnTo>
                    <a:lnTo>
                      <a:pt x="37" y="368"/>
                    </a:lnTo>
                    <a:lnTo>
                      <a:pt x="66" y="311"/>
                    </a:lnTo>
                    <a:lnTo>
                      <a:pt x="94" y="264"/>
                    </a:lnTo>
                    <a:lnTo>
                      <a:pt x="132" y="217"/>
                    </a:lnTo>
                    <a:close/>
                  </a:path>
                </a:pathLst>
              </a:custGeom>
              <a:solidFill>
                <a:srgbClr val="598A9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6">
                <a:extLst>
                  <a:ext uri="{FF2B5EF4-FFF2-40B4-BE49-F238E27FC236}">
                    <a16:creationId xmlns:a16="http://schemas.microsoft.com/office/drawing/2014/main" id="{9822DCC6-EFEA-407F-9FF8-170129504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8" y="35"/>
                <a:ext cx="229" cy="236"/>
              </a:xfrm>
              <a:custGeom>
                <a:avLst/>
                <a:gdLst>
                  <a:gd name="T0" fmla="*/ 33 w 916"/>
                  <a:gd name="T1" fmla="*/ 43 h 943"/>
                  <a:gd name="T2" fmla="*/ 52 w 916"/>
                  <a:gd name="T3" fmla="*/ 24 h 943"/>
                  <a:gd name="T4" fmla="*/ 73 w 916"/>
                  <a:gd name="T5" fmla="*/ 10 h 943"/>
                  <a:gd name="T6" fmla="*/ 85 w 916"/>
                  <a:gd name="T7" fmla="*/ 5 h 943"/>
                  <a:gd name="T8" fmla="*/ 97 w 916"/>
                  <a:gd name="T9" fmla="*/ 3 h 943"/>
                  <a:gd name="T10" fmla="*/ 123 w 916"/>
                  <a:gd name="T11" fmla="*/ 0 h 943"/>
                  <a:gd name="T12" fmla="*/ 140 w 916"/>
                  <a:gd name="T13" fmla="*/ 5 h 943"/>
                  <a:gd name="T14" fmla="*/ 156 w 916"/>
                  <a:gd name="T15" fmla="*/ 12 h 943"/>
                  <a:gd name="T16" fmla="*/ 170 w 916"/>
                  <a:gd name="T17" fmla="*/ 17 h 943"/>
                  <a:gd name="T18" fmla="*/ 177 w 916"/>
                  <a:gd name="T19" fmla="*/ 24 h 943"/>
                  <a:gd name="T20" fmla="*/ 184 w 916"/>
                  <a:gd name="T21" fmla="*/ 28 h 943"/>
                  <a:gd name="T22" fmla="*/ 196 w 916"/>
                  <a:gd name="T23" fmla="*/ 38 h 943"/>
                  <a:gd name="T24" fmla="*/ 205 w 916"/>
                  <a:gd name="T25" fmla="*/ 47 h 943"/>
                  <a:gd name="T26" fmla="*/ 213 w 916"/>
                  <a:gd name="T27" fmla="*/ 59 h 943"/>
                  <a:gd name="T28" fmla="*/ 219 w 916"/>
                  <a:gd name="T29" fmla="*/ 73 h 943"/>
                  <a:gd name="T30" fmla="*/ 227 w 916"/>
                  <a:gd name="T31" fmla="*/ 85 h 943"/>
                  <a:gd name="T32" fmla="*/ 229 w 916"/>
                  <a:gd name="T33" fmla="*/ 99 h 943"/>
                  <a:gd name="T34" fmla="*/ 229 w 916"/>
                  <a:gd name="T35" fmla="*/ 116 h 943"/>
                  <a:gd name="T36" fmla="*/ 227 w 916"/>
                  <a:gd name="T37" fmla="*/ 130 h 943"/>
                  <a:gd name="T38" fmla="*/ 224 w 916"/>
                  <a:gd name="T39" fmla="*/ 146 h 943"/>
                  <a:gd name="T40" fmla="*/ 219 w 916"/>
                  <a:gd name="T41" fmla="*/ 161 h 943"/>
                  <a:gd name="T42" fmla="*/ 210 w 916"/>
                  <a:gd name="T43" fmla="*/ 177 h 943"/>
                  <a:gd name="T44" fmla="*/ 203 w 916"/>
                  <a:gd name="T45" fmla="*/ 191 h 943"/>
                  <a:gd name="T46" fmla="*/ 191 w 916"/>
                  <a:gd name="T47" fmla="*/ 203 h 943"/>
                  <a:gd name="T48" fmla="*/ 179 w 916"/>
                  <a:gd name="T49" fmla="*/ 215 h 943"/>
                  <a:gd name="T50" fmla="*/ 165 w 916"/>
                  <a:gd name="T51" fmla="*/ 224 h 943"/>
                  <a:gd name="T52" fmla="*/ 151 w 916"/>
                  <a:gd name="T53" fmla="*/ 231 h 943"/>
                  <a:gd name="T54" fmla="*/ 135 w 916"/>
                  <a:gd name="T55" fmla="*/ 234 h 943"/>
                  <a:gd name="T56" fmla="*/ 116 w 916"/>
                  <a:gd name="T57" fmla="*/ 236 h 943"/>
                  <a:gd name="T58" fmla="*/ 99 w 916"/>
                  <a:gd name="T59" fmla="*/ 234 h 943"/>
                  <a:gd name="T60" fmla="*/ 83 w 916"/>
                  <a:gd name="T61" fmla="*/ 229 h 943"/>
                  <a:gd name="T62" fmla="*/ 69 w 916"/>
                  <a:gd name="T63" fmla="*/ 224 h 943"/>
                  <a:gd name="T64" fmla="*/ 55 w 916"/>
                  <a:gd name="T65" fmla="*/ 215 h 943"/>
                  <a:gd name="T66" fmla="*/ 40 w 916"/>
                  <a:gd name="T67" fmla="*/ 205 h 943"/>
                  <a:gd name="T68" fmla="*/ 29 w 916"/>
                  <a:gd name="T69" fmla="*/ 196 h 943"/>
                  <a:gd name="T70" fmla="*/ 24 w 916"/>
                  <a:gd name="T71" fmla="*/ 191 h 943"/>
                  <a:gd name="T72" fmla="*/ 19 w 916"/>
                  <a:gd name="T73" fmla="*/ 184 h 943"/>
                  <a:gd name="T74" fmla="*/ 12 w 916"/>
                  <a:gd name="T75" fmla="*/ 170 h 943"/>
                  <a:gd name="T76" fmla="*/ 7 w 916"/>
                  <a:gd name="T77" fmla="*/ 153 h 943"/>
                  <a:gd name="T78" fmla="*/ 0 w 916"/>
                  <a:gd name="T79" fmla="*/ 139 h 943"/>
                  <a:gd name="T80" fmla="*/ 3 w 916"/>
                  <a:gd name="T81" fmla="*/ 111 h 943"/>
                  <a:gd name="T82" fmla="*/ 7 w 916"/>
                  <a:gd name="T83" fmla="*/ 88 h 943"/>
                  <a:gd name="T84" fmla="*/ 19 w 916"/>
                  <a:gd name="T85" fmla="*/ 64 h 943"/>
                  <a:gd name="T86" fmla="*/ 26 w 916"/>
                  <a:gd name="T87" fmla="*/ 52 h 943"/>
                  <a:gd name="T88" fmla="*/ 33 w 916"/>
                  <a:gd name="T89" fmla="*/ 43 h 943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916" h="943">
                    <a:moveTo>
                      <a:pt x="133" y="170"/>
                    </a:moveTo>
                    <a:lnTo>
                      <a:pt x="208" y="94"/>
                    </a:lnTo>
                    <a:lnTo>
                      <a:pt x="293" y="39"/>
                    </a:lnTo>
                    <a:lnTo>
                      <a:pt x="341" y="19"/>
                    </a:lnTo>
                    <a:lnTo>
                      <a:pt x="388" y="10"/>
                    </a:lnTo>
                    <a:lnTo>
                      <a:pt x="491" y="0"/>
                    </a:lnTo>
                    <a:lnTo>
                      <a:pt x="558" y="19"/>
                    </a:lnTo>
                    <a:lnTo>
                      <a:pt x="623" y="47"/>
                    </a:lnTo>
                    <a:lnTo>
                      <a:pt x="680" y="66"/>
                    </a:lnTo>
                    <a:lnTo>
                      <a:pt x="708" y="94"/>
                    </a:lnTo>
                    <a:lnTo>
                      <a:pt x="736" y="113"/>
                    </a:lnTo>
                    <a:lnTo>
                      <a:pt x="783" y="151"/>
                    </a:lnTo>
                    <a:lnTo>
                      <a:pt x="821" y="189"/>
                    </a:lnTo>
                    <a:lnTo>
                      <a:pt x="850" y="236"/>
                    </a:lnTo>
                    <a:lnTo>
                      <a:pt x="877" y="293"/>
                    </a:lnTo>
                    <a:lnTo>
                      <a:pt x="906" y="340"/>
                    </a:lnTo>
                    <a:lnTo>
                      <a:pt x="916" y="397"/>
                    </a:lnTo>
                    <a:lnTo>
                      <a:pt x="916" y="462"/>
                    </a:lnTo>
                    <a:lnTo>
                      <a:pt x="906" y="519"/>
                    </a:lnTo>
                    <a:lnTo>
                      <a:pt x="897" y="585"/>
                    </a:lnTo>
                    <a:lnTo>
                      <a:pt x="877" y="642"/>
                    </a:lnTo>
                    <a:lnTo>
                      <a:pt x="840" y="708"/>
                    </a:lnTo>
                    <a:lnTo>
                      <a:pt x="812" y="765"/>
                    </a:lnTo>
                    <a:lnTo>
                      <a:pt x="765" y="812"/>
                    </a:lnTo>
                    <a:lnTo>
                      <a:pt x="717" y="859"/>
                    </a:lnTo>
                    <a:lnTo>
                      <a:pt x="661" y="896"/>
                    </a:lnTo>
                    <a:lnTo>
                      <a:pt x="605" y="925"/>
                    </a:lnTo>
                    <a:lnTo>
                      <a:pt x="538" y="934"/>
                    </a:lnTo>
                    <a:lnTo>
                      <a:pt x="462" y="943"/>
                    </a:lnTo>
                    <a:lnTo>
                      <a:pt x="397" y="934"/>
                    </a:lnTo>
                    <a:lnTo>
                      <a:pt x="331" y="915"/>
                    </a:lnTo>
                    <a:lnTo>
                      <a:pt x="274" y="896"/>
                    </a:lnTo>
                    <a:lnTo>
                      <a:pt x="218" y="859"/>
                    </a:lnTo>
                    <a:lnTo>
                      <a:pt x="161" y="821"/>
                    </a:lnTo>
                    <a:lnTo>
                      <a:pt x="114" y="783"/>
                    </a:lnTo>
                    <a:lnTo>
                      <a:pt x="95" y="765"/>
                    </a:lnTo>
                    <a:lnTo>
                      <a:pt x="76" y="736"/>
                    </a:lnTo>
                    <a:lnTo>
                      <a:pt x="48" y="679"/>
                    </a:lnTo>
                    <a:lnTo>
                      <a:pt x="29" y="613"/>
                    </a:lnTo>
                    <a:lnTo>
                      <a:pt x="0" y="557"/>
                    </a:lnTo>
                    <a:lnTo>
                      <a:pt x="10" y="444"/>
                    </a:lnTo>
                    <a:lnTo>
                      <a:pt x="29" y="350"/>
                    </a:lnTo>
                    <a:lnTo>
                      <a:pt x="76" y="255"/>
                    </a:lnTo>
                    <a:lnTo>
                      <a:pt x="104" y="208"/>
                    </a:lnTo>
                    <a:lnTo>
                      <a:pt x="133" y="17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7">
                <a:extLst>
                  <a:ext uri="{FF2B5EF4-FFF2-40B4-BE49-F238E27FC236}">
                    <a16:creationId xmlns:a16="http://schemas.microsoft.com/office/drawing/2014/main" id="{C967262C-9011-4889-8960-E4CC974CF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3" y="43"/>
                <a:ext cx="217" cy="221"/>
              </a:xfrm>
              <a:custGeom>
                <a:avLst/>
                <a:gdLst>
                  <a:gd name="T0" fmla="*/ 9 w 867"/>
                  <a:gd name="T1" fmla="*/ 73 h 886"/>
                  <a:gd name="T2" fmla="*/ 19 w 867"/>
                  <a:gd name="T3" fmla="*/ 59 h 886"/>
                  <a:gd name="T4" fmla="*/ 31 w 867"/>
                  <a:gd name="T5" fmla="*/ 42 h 886"/>
                  <a:gd name="T6" fmla="*/ 43 w 867"/>
                  <a:gd name="T7" fmla="*/ 28 h 886"/>
                  <a:gd name="T8" fmla="*/ 59 w 867"/>
                  <a:gd name="T9" fmla="*/ 19 h 886"/>
                  <a:gd name="T10" fmla="*/ 66 w 867"/>
                  <a:gd name="T11" fmla="*/ 12 h 886"/>
                  <a:gd name="T12" fmla="*/ 75 w 867"/>
                  <a:gd name="T13" fmla="*/ 7 h 886"/>
                  <a:gd name="T14" fmla="*/ 94 w 867"/>
                  <a:gd name="T15" fmla="*/ 0 h 886"/>
                  <a:gd name="T16" fmla="*/ 118 w 867"/>
                  <a:gd name="T17" fmla="*/ 0 h 886"/>
                  <a:gd name="T18" fmla="*/ 141 w 867"/>
                  <a:gd name="T19" fmla="*/ 4 h 886"/>
                  <a:gd name="T20" fmla="*/ 163 w 867"/>
                  <a:gd name="T21" fmla="*/ 16 h 886"/>
                  <a:gd name="T22" fmla="*/ 182 w 867"/>
                  <a:gd name="T23" fmla="*/ 30 h 886"/>
                  <a:gd name="T24" fmla="*/ 191 w 867"/>
                  <a:gd name="T25" fmla="*/ 40 h 886"/>
                  <a:gd name="T26" fmla="*/ 200 w 867"/>
                  <a:gd name="T27" fmla="*/ 52 h 886"/>
                  <a:gd name="T28" fmla="*/ 208 w 867"/>
                  <a:gd name="T29" fmla="*/ 64 h 886"/>
                  <a:gd name="T30" fmla="*/ 212 w 867"/>
                  <a:gd name="T31" fmla="*/ 78 h 886"/>
                  <a:gd name="T32" fmla="*/ 217 w 867"/>
                  <a:gd name="T33" fmla="*/ 92 h 886"/>
                  <a:gd name="T34" fmla="*/ 217 w 867"/>
                  <a:gd name="T35" fmla="*/ 106 h 886"/>
                  <a:gd name="T36" fmla="*/ 217 w 867"/>
                  <a:gd name="T37" fmla="*/ 120 h 886"/>
                  <a:gd name="T38" fmla="*/ 212 w 867"/>
                  <a:gd name="T39" fmla="*/ 134 h 886"/>
                  <a:gd name="T40" fmla="*/ 205 w 867"/>
                  <a:gd name="T41" fmla="*/ 160 h 886"/>
                  <a:gd name="T42" fmla="*/ 198 w 867"/>
                  <a:gd name="T43" fmla="*/ 172 h 886"/>
                  <a:gd name="T44" fmla="*/ 191 w 867"/>
                  <a:gd name="T45" fmla="*/ 184 h 886"/>
                  <a:gd name="T46" fmla="*/ 182 w 867"/>
                  <a:gd name="T47" fmla="*/ 193 h 886"/>
                  <a:gd name="T48" fmla="*/ 172 w 867"/>
                  <a:gd name="T49" fmla="*/ 202 h 886"/>
                  <a:gd name="T50" fmla="*/ 160 w 867"/>
                  <a:gd name="T51" fmla="*/ 209 h 886"/>
                  <a:gd name="T52" fmla="*/ 148 w 867"/>
                  <a:gd name="T53" fmla="*/ 214 h 886"/>
                  <a:gd name="T54" fmla="*/ 132 w 867"/>
                  <a:gd name="T55" fmla="*/ 219 h 886"/>
                  <a:gd name="T56" fmla="*/ 116 w 867"/>
                  <a:gd name="T57" fmla="*/ 221 h 886"/>
                  <a:gd name="T58" fmla="*/ 99 w 867"/>
                  <a:gd name="T59" fmla="*/ 221 h 886"/>
                  <a:gd name="T60" fmla="*/ 83 w 867"/>
                  <a:gd name="T61" fmla="*/ 219 h 886"/>
                  <a:gd name="T62" fmla="*/ 61 w 867"/>
                  <a:gd name="T63" fmla="*/ 209 h 886"/>
                  <a:gd name="T64" fmla="*/ 40 w 867"/>
                  <a:gd name="T65" fmla="*/ 195 h 886"/>
                  <a:gd name="T66" fmla="*/ 31 w 867"/>
                  <a:gd name="T67" fmla="*/ 188 h 886"/>
                  <a:gd name="T68" fmla="*/ 24 w 867"/>
                  <a:gd name="T69" fmla="*/ 179 h 886"/>
                  <a:gd name="T70" fmla="*/ 17 w 867"/>
                  <a:gd name="T71" fmla="*/ 169 h 886"/>
                  <a:gd name="T72" fmla="*/ 12 w 867"/>
                  <a:gd name="T73" fmla="*/ 158 h 886"/>
                  <a:gd name="T74" fmla="*/ 5 w 867"/>
                  <a:gd name="T75" fmla="*/ 143 h 886"/>
                  <a:gd name="T76" fmla="*/ 2 w 867"/>
                  <a:gd name="T77" fmla="*/ 129 h 886"/>
                  <a:gd name="T78" fmla="*/ 0 w 867"/>
                  <a:gd name="T79" fmla="*/ 115 h 886"/>
                  <a:gd name="T80" fmla="*/ 5 w 867"/>
                  <a:gd name="T81" fmla="*/ 101 h 886"/>
                  <a:gd name="T82" fmla="*/ 5 w 867"/>
                  <a:gd name="T83" fmla="*/ 87 h 886"/>
                  <a:gd name="T84" fmla="*/ 7 w 867"/>
                  <a:gd name="T85" fmla="*/ 80 h 886"/>
                  <a:gd name="T86" fmla="*/ 9 w 867"/>
                  <a:gd name="T87" fmla="*/ 73 h 88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867" h="886">
                    <a:moveTo>
                      <a:pt x="37" y="292"/>
                    </a:moveTo>
                    <a:lnTo>
                      <a:pt x="75" y="235"/>
                    </a:lnTo>
                    <a:lnTo>
                      <a:pt x="122" y="169"/>
                    </a:lnTo>
                    <a:lnTo>
                      <a:pt x="170" y="113"/>
                    </a:lnTo>
                    <a:lnTo>
                      <a:pt x="235" y="75"/>
                    </a:lnTo>
                    <a:lnTo>
                      <a:pt x="264" y="47"/>
                    </a:lnTo>
                    <a:lnTo>
                      <a:pt x="301" y="28"/>
                    </a:lnTo>
                    <a:lnTo>
                      <a:pt x="377" y="0"/>
                    </a:lnTo>
                    <a:lnTo>
                      <a:pt x="471" y="0"/>
                    </a:lnTo>
                    <a:lnTo>
                      <a:pt x="565" y="18"/>
                    </a:lnTo>
                    <a:lnTo>
                      <a:pt x="650" y="65"/>
                    </a:lnTo>
                    <a:lnTo>
                      <a:pt x="726" y="122"/>
                    </a:lnTo>
                    <a:lnTo>
                      <a:pt x="763" y="160"/>
                    </a:lnTo>
                    <a:lnTo>
                      <a:pt x="801" y="207"/>
                    </a:lnTo>
                    <a:lnTo>
                      <a:pt x="830" y="255"/>
                    </a:lnTo>
                    <a:lnTo>
                      <a:pt x="849" y="311"/>
                    </a:lnTo>
                    <a:lnTo>
                      <a:pt x="867" y="368"/>
                    </a:lnTo>
                    <a:lnTo>
                      <a:pt x="867" y="425"/>
                    </a:lnTo>
                    <a:lnTo>
                      <a:pt x="867" y="480"/>
                    </a:lnTo>
                    <a:lnTo>
                      <a:pt x="849" y="537"/>
                    </a:lnTo>
                    <a:lnTo>
                      <a:pt x="820" y="641"/>
                    </a:lnTo>
                    <a:lnTo>
                      <a:pt x="792" y="688"/>
                    </a:lnTo>
                    <a:lnTo>
                      <a:pt x="763" y="736"/>
                    </a:lnTo>
                    <a:lnTo>
                      <a:pt x="726" y="773"/>
                    </a:lnTo>
                    <a:lnTo>
                      <a:pt x="688" y="811"/>
                    </a:lnTo>
                    <a:lnTo>
                      <a:pt x="641" y="839"/>
                    </a:lnTo>
                    <a:lnTo>
                      <a:pt x="593" y="858"/>
                    </a:lnTo>
                    <a:lnTo>
                      <a:pt x="528" y="877"/>
                    </a:lnTo>
                    <a:lnTo>
                      <a:pt x="462" y="886"/>
                    </a:lnTo>
                    <a:lnTo>
                      <a:pt x="395" y="886"/>
                    </a:lnTo>
                    <a:lnTo>
                      <a:pt x="330" y="877"/>
                    </a:lnTo>
                    <a:lnTo>
                      <a:pt x="245" y="839"/>
                    </a:lnTo>
                    <a:lnTo>
                      <a:pt x="160" y="783"/>
                    </a:lnTo>
                    <a:lnTo>
                      <a:pt x="122" y="754"/>
                    </a:lnTo>
                    <a:lnTo>
                      <a:pt x="94" y="716"/>
                    </a:lnTo>
                    <a:lnTo>
                      <a:pt x="66" y="679"/>
                    </a:lnTo>
                    <a:lnTo>
                      <a:pt x="47" y="632"/>
                    </a:lnTo>
                    <a:lnTo>
                      <a:pt x="18" y="575"/>
                    </a:lnTo>
                    <a:lnTo>
                      <a:pt x="9" y="519"/>
                    </a:lnTo>
                    <a:lnTo>
                      <a:pt x="0" y="462"/>
                    </a:lnTo>
                    <a:lnTo>
                      <a:pt x="18" y="405"/>
                    </a:lnTo>
                    <a:lnTo>
                      <a:pt x="18" y="349"/>
                    </a:lnTo>
                    <a:lnTo>
                      <a:pt x="28" y="321"/>
                    </a:lnTo>
                    <a:lnTo>
                      <a:pt x="37" y="292"/>
                    </a:lnTo>
                    <a:close/>
                  </a:path>
                </a:pathLst>
              </a:custGeom>
              <a:solidFill>
                <a:srgbClr val="D29F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18">
                <a:extLst>
                  <a:ext uri="{FF2B5EF4-FFF2-40B4-BE49-F238E27FC236}">
                    <a16:creationId xmlns:a16="http://schemas.microsoft.com/office/drawing/2014/main" id="{D9108357-D3CF-4B5F-BCEF-176844CAB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6" y="153"/>
                <a:ext cx="18" cy="19"/>
              </a:xfrm>
              <a:custGeom>
                <a:avLst/>
                <a:gdLst>
                  <a:gd name="T0" fmla="*/ 9 w 75"/>
                  <a:gd name="T1" fmla="*/ 2 h 76"/>
                  <a:gd name="T2" fmla="*/ 11 w 75"/>
                  <a:gd name="T3" fmla="*/ 0 h 76"/>
                  <a:gd name="T4" fmla="*/ 14 w 75"/>
                  <a:gd name="T5" fmla="*/ 2 h 76"/>
                  <a:gd name="T6" fmla="*/ 14 w 75"/>
                  <a:gd name="T7" fmla="*/ 5 h 76"/>
                  <a:gd name="T8" fmla="*/ 16 w 75"/>
                  <a:gd name="T9" fmla="*/ 5 h 76"/>
                  <a:gd name="T10" fmla="*/ 18 w 75"/>
                  <a:gd name="T11" fmla="*/ 14 h 76"/>
                  <a:gd name="T12" fmla="*/ 16 w 75"/>
                  <a:gd name="T13" fmla="*/ 17 h 76"/>
                  <a:gd name="T14" fmla="*/ 14 w 75"/>
                  <a:gd name="T15" fmla="*/ 19 h 76"/>
                  <a:gd name="T16" fmla="*/ 7 w 75"/>
                  <a:gd name="T17" fmla="*/ 19 h 76"/>
                  <a:gd name="T18" fmla="*/ 0 w 75"/>
                  <a:gd name="T19" fmla="*/ 17 h 76"/>
                  <a:gd name="T20" fmla="*/ 0 w 75"/>
                  <a:gd name="T21" fmla="*/ 12 h 76"/>
                  <a:gd name="T22" fmla="*/ 2 w 75"/>
                  <a:gd name="T23" fmla="*/ 9 h 76"/>
                  <a:gd name="T24" fmla="*/ 9 w 75"/>
                  <a:gd name="T25" fmla="*/ 2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75" h="76">
                    <a:moveTo>
                      <a:pt x="38" y="9"/>
                    </a:moveTo>
                    <a:lnTo>
                      <a:pt x="47" y="0"/>
                    </a:lnTo>
                    <a:lnTo>
                      <a:pt x="57" y="9"/>
                    </a:lnTo>
                    <a:lnTo>
                      <a:pt x="57" y="19"/>
                    </a:lnTo>
                    <a:lnTo>
                      <a:pt x="66" y="19"/>
                    </a:lnTo>
                    <a:lnTo>
                      <a:pt x="75" y="56"/>
                    </a:lnTo>
                    <a:lnTo>
                      <a:pt x="66" y="66"/>
                    </a:lnTo>
                    <a:lnTo>
                      <a:pt x="57" y="76"/>
                    </a:lnTo>
                    <a:lnTo>
                      <a:pt x="28" y="76"/>
                    </a:lnTo>
                    <a:lnTo>
                      <a:pt x="0" y="66"/>
                    </a:lnTo>
                    <a:lnTo>
                      <a:pt x="0" y="47"/>
                    </a:lnTo>
                    <a:lnTo>
                      <a:pt x="9" y="37"/>
                    </a:lnTo>
                    <a:lnTo>
                      <a:pt x="38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9">
                <a:extLst>
                  <a:ext uri="{FF2B5EF4-FFF2-40B4-BE49-F238E27FC236}">
                    <a16:creationId xmlns:a16="http://schemas.microsoft.com/office/drawing/2014/main" id="{4E661BDB-D73A-46E4-B8A9-A3EEBF68C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7" y="787"/>
                <a:ext cx="28" cy="22"/>
              </a:xfrm>
              <a:custGeom>
                <a:avLst/>
                <a:gdLst>
                  <a:gd name="T0" fmla="*/ 19 w 114"/>
                  <a:gd name="T1" fmla="*/ 0 h 86"/>
                  <a:gd name="T2" fmla="*/ 26 w 114"/>
                  <a:gd name="T3" fmla="*/ 0 h 86"/>
                  <a:gd name="T4" fmla="*/ 28 w 114"/>
                  <a:gd name="T5" fmla="*/ 5 h 86"/>
                  <a:gd name="T6" fmla="*/ 28 w 114"/>
                  <a:gd name="T7" fmla="*/ 10 h 86"/>
                  <a:gd name="T8" fmla="*/ 23 w 114"/>
                  <a:gd name="T9" fmla="*/ 15 h 86"/>
                  <a:gd name="T10" fmla="*/ 12 w 114"/>
                  <a:gd name="T11" fmla="*/ 22 h 86"/>
                  <a:gd name="T12" fmla="*/ 7 w 114"/>
                  <a:gd name="T13" fmla="*/ 22 h 86"/>
                  <a:gd name="T14" fmla="*/ 5 w 114"/>
                  <a:gd name="T15" fmla="*/ 19 h 86"/>
                  <a:gd name="T16" fmla="*/ 0 w 114"/>
                  <a:gd name="T17" fmla="*/ 12 h 86"/>
                  <a:gd name="T18" fmla="*/ 5 w 114"/>
                  <a:gd name="T19" fmla="*/ 7 h 86"/>
                  <a:gd name="T20" fmla="*/ 7 w 114"/>
                  <a:gd name="T21" fmla="*/ 5 h 86"/>
                  <a:gd name="T22" fmla="*/ 14 w 114"/>
                  <a:gd name="T23" fmla="*/ 0 h 86"/>
                  <a:gd name="T24" fmla="*/ 19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76" y="0"/>
                    </a:moveTo>
                    <a:lnTo>
                      <a:pt x="104" y="0"/>
                    </a:lnTo>
                    <a:lnTo>
                      <a:pt x="114" y="19"/>
                    </a:lnTo>
                    <a:lnTo>
                      <a:pt x="114" y="39"/>
                    </a:lnTo>
                    <a:lnTo>
                      <a:pt x="94" y="57"/>
                    </a:lnTo>
                    <a:lnTo>
                      <a:pt x="47" y="86"/>
                    </a:lnTo>
                    <a:lnTo>
                      <a:pt x="29" y="86"/>
                    </a:lnTo>
                    <a:lnTo>
                      <a:pt x="20" y="76"/>
                    </a:lnTo>
                    <a:lnTo>
                      <a:pt x="0" y="48"/>
                    </a:lnTo>
                    <a:lnTo>
                      <a:pt x="20" y="29"/>
                    </a:lnTo>
                    <a:lnTo>
                      <a:pt x="29" y="19"/>
                    </a:lnTo>
                    <a:lnTo>
                      <a:pt x="57" y="0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20">
                <a:extLst>
                  <a:ext uri="{FF2B5EF4-FFF2-40B4-BE49-F238E27FC236}">
                    <a16:creationId xmlns:a16="http://schemas.microsoft.com/office/drawing/2014/main" id="{51FC8EBB-A76D-4A44-8286-3ED8CF301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3" y="163"/>
                <a:ext cx="7" cy="4"/>
              </a:xfrm>
              <a:custGeom>
                <a:avLst/>
                <a:gdLst>
                  <a:gd name="T0" fmla="*/ 2 w 29"/>
                  <a:gd name="T1" fmla="*/ 0 h 19"/>
                  <a:gd name="T2" fmla="*/ 5 w 29"/>
                  <a:gd name="T3" fmla="*/ 0 h 19"/>
                  <a:gd name="T4" fmla="*/ 7 w 29"/>
                  <a:gd name="T5" fmla="*/ 0 h 19"/>
                  <a:gd name="T6" fmla="*/ 7 w 29"/>
                  <a:gd name="T7" fmla="*/ 2 h 19"/>
                  <a:gd name="T8" fmla="*/ 5 w 29"/>
                  <a:gd name="T9" fmla="*/ 4 h 19"/>
                  <a:gd name="T10" fmla="*/ 0 w 29"/>
                  <a:gd name="T11" fmla="*/ 4 h 19"/>
                  <a:gd name="T12" fmla="*/ 0 w 29"/>
                  <a:gd name="T13" fmla="*/ 2 h 19"/>
                  <a:gd name="T14" fmla="*/ 2 w 29"/>
                  <a:gd name="T15" fmla="*/ 0 h 1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9" h="19">
                    <a:moveTo>
                      <a:pt x="10" y="0"/>
                    </a:moveTo>
                    <a:lnTo>
                      <a:pt x="19" y="0"/>
                    </a:lnTo>
                    <a:lnTo>
                      <a:pt x="29" y="0"/>
                    </a:lnTo>
                    <a:lnTo>
                      <a:pt x="29" y="10"/>
                    </a:lnTo>
                    <a:lnTo>
                      <a:pt x="19" y="19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21">
                <a:extLst>
                  <a:ext uri="{FF2B5EF4-FFF2-40B4-BE49-F238E27FC236}">
                    <a16:creationId xmlns:a16="http://schemas.microsoft.com/office/drawing/2014/main" id="{3C6D4FF1-525B-4972-9210-388B96349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4" y="792"/>
                <a:ext cx="14" cy="12"/>
              </a:xfrm>
              <a:custGeom>
                <a:avLst/>
                <a:gdLst>
                  <a:gd name="T0" fmla="*/ 12 w 57"/>
                  <a:gd name="T1" fmla="*/ 0 h 47"/>
                  <a:gd name="T2" fmla="*/ 14 w 57"/>
                  <a:gd name="T3" fmla="*/ 5 h 47"/>
                  <a:gd name="T4" fmla="*/ 9 w 57"/>
                  <a:gd name="T5" fmla="*/ 7 h 47"/>
                  <a:gd name="T6" fmla="*/ 4 w 57"/>
                  <a:gd name="T7" fmla="*/ 12 h 47"/>
                  <a:gd name="T8" fmla="*/ 0 w 57"/>
                  <a:gd name="T9" fmla="*/ 10 h 47"/>
                  <a:gd name="T10" fmla="*/ 4 w 57"/>
                  <a:gd name="T11" fmla="*/ 5 h 47"/>
                  <a:gd name="T12" fmla="*/ 12 w 57"/>
                  <a:gd name="T13" fmla="*/ 0 h 4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" h="47">
                    <a:moveTo>
                      <a:pt x="47" y="0"/>
                    </a:moveTo>
                    <a:lnTo>
                      <a:pt x="57" y="20"/>
                    </a:lnTo>
                    <a:lnTo>
                      <a:pt x="38" y="29"/>
                    </a:lnTo>
                    <a:lnTo>
                      <a:pt x="18" y="47"/>
                    </a:lnTo>
                    <a:lnTo>
                      <a:pt x="0" y="38"/>
                    </a:lnTo>
                    <a:lnTo>
                      <a:pt x="18" y="2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Freeform 22">
                <a:extLst>
                  <a:ext uri="{FF2B5EF4-FFF2-40B4-BE49-F238E27FC236}">
                    <a16:creationId xmlns:a16="http://schemas.microsoft.com/office/drawing/2014/main" id="{79277632-BE8A-4BB0-B981-717723DBD5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2" y="54"/>
                <a:ext cx="98" cy="123"/>
              </a:xfrm>
              <a:custGeom>
                <a:avLst/>
                <a:gdLst>
                  <a:gd name="T0" fmla="*/ 21 w 396"/>
                  <a:gd name="T1" fmla="*/ 88 h 490"/>
                  <a:gd name="T2" fmla="*/ 26 w 396"/>
                  <a:gd name="T3" fmla="*/ 104 h 490"/>
                  <a:gd name="T4" fmla="*/ 40 w 396"/>
                  <a:gd name="T5" fmla="*/ 102 h 490"/>
                  <a:gd name="T6" fmla="*/ 54 w 396"/>
                  <a:gd name="T7" fmla="*/ 102 h 490"/>
                  <a:gd name="T8" fmla="*/ 68 w 396"/>
                  <a:gd name="T9" fmla="*/ 99 h 490"/>
                  <a:gd name="T10" fmla="*/ 75 w 396"/>
                  <a:gd name="T11" fmla="*/ 95 h 490"/>
                  <a:gd name="T12" fmla="*/ 79 w 396"/>
                  <a:gd name="T13" fmla="*/ 90 h 490"/>
                  <a:gd name="T14" fmla="*/ 79 w 396"/>
                  <a:gd name="T15" fmla="*/ 73 h 490"/>
                  <a:gd name="T16" fmla="*/ 79 w 396"/>
                  <a:gd name="T17" fmla="*/ 59 h 490"/>
                  <a:gd name="T18" fmla="*/ 77 w 396"/>
                  <a:gd name="T19" fmla="*/ 45 h 490"/>
                  <a:gd name="T20" fmla="*/ 77 w 396"/>
                  <a:gd name="T21" fmla="*/ 28 h 490"/>
                  <a:gd name="T22" fmla="*/ 75 w 396"/>
                  <a:gd name="T23" fmla="*/ 28 h 490"/>
                  <a:gd name="T24" fmla="*/ 70 w 396"/>
                  <a:gd name="T25" fmla="*/ 28 h 490"/>
                  <a:gd name="T26" fmla="*/ 63 w 396"/>
                  <a:gd name="T27" fmla="*/ 24 h 490"/>
                  <a:gd name="T28" fmla="*/ 65 w 396"/>
                  <a:gd name="T29" fmla="*/ 17 h 490"/>
                  <a:gd name="T30" fmla="*/ 68 w 396"/>
                  <a:gd name="T31" fmla="*/ 12 h 490"/>
                  <a:gd name="T32" fmla="*/ 77 w 396"/>
                  <a:gd name="T33" fmla="*/ 0 h 490"/>
                  <a:gd name="T34" fmla="*/ 86 w 396"/>
                  <a:gd name="T35" fmla="*/ 12 h 490"/>
                  <a:gd name="T36" fmla="*/ 89 w 396"/>
                  <a:gd name="T37" fmla="*/ 19 h 490"/>
                  <a:gd name="T38" fmla="*/ 91 w 396"/>
                  <a:gd name="T39" fmla="*/ 26 h 490"/>
                  <a:gd name="T40" fmla="*/ 84 w 396"/>
                  <a:gd name="T41" fmla="*/ 26 h 490"/>
                  <a:gd name="T42" fmla="*/ 81 w 396"/>
                  <a:gd name="T43" fmla="*/ 28 h 490"/>
                  <a:gd name="T44" fmla="*/ 81 w 396"/>
                  <a:gd name="T45" fmla="*/ 31 h 490"/>
                  <a:gd name="T46" fmla="*/ 84 w 396"/>
                  <a:gd name="T47" fmla="*/ 88 h 490"/>
                  <a:gd name="T48" fmla="*/ 89 w 396"/>
                  <a:gd name="T49" fmla="*/ 88 h 490"/>
                  <a:gd name="T50" fmla="*/ 93 w 396"/>
                  <a:gd name="T51" fmla="*/ 90 h 490"/>
                  <a:gd name="T52" fmla="*/ 98 w 396"/>
                  <a:gd name="T53" fmla="*/ 102 h 490"/>
                  <a:gd name="T54" fmla="*/ 98 w 396"/>
                  <a:gd name="T55" fmla="*/ 104 h 490"/>
                  <a:gd name="T56" fmla="*/ 96 w 396"/>
                  <a:gd name="T57" fmla="*/ 107 h 490"/>
                  <a:gd name="T58" fmla="*/ 91 w 396"/>
                  <a:gd name="T59" fmla="*/ 109 h 490"/>
                  <a:gd name="T60" fmla="*/ 79 w 396"/>
                  <a:gd name="T61" fmla="*/ 109 h 490"/>
                  <a:gd name="T62" fmla="*/ 68 w 396"/>
                  <a:gd name="T63" fmla="*/ 109 h 490"/>
                  <a:gd name="T64" fmla="*/ 54 w 396"/>
                  <a:gd name="T65" fmla="*/ 107 h 490"/>
                  <a:gd name="T66" fmla="*/ 42 w 396"/>
                  <a:gd name="T67" fmla="*/ 107 h 490"/>
                  <a:gd name="T68" fmla="*/ 35 w 396"/>
                  <a:gd name="T69" fmla="*/ 109 h 490"/>
                  <a:gd name="T70" fmla="*/ 28 w 396"/>
                  <a:gd name="T71" fmla="*/ 109 h 490"/>
                  <a:gd name="T72" fmla="*/ 23 w 396"/>
                  <a:gd name="T73" fmla="*/ 113 h 490"/>
                  <a:gd name="T74" fmla="*/ 26 w 396"/>
                  <a:gd name="T75" fmla="*/ 121 h 490"/>
                  <a:gd name="T76" fmla="*/ 23 w 396"/>
                  <a:gd name="T77" fmla="*/ 123 h 490"/>
                  <a:gd name="T78" fmla="*/ 19 w 396"/>
                  <a:gd name="T79" fmla="*/ 123 h 490"/>
                  <a:gd name="T80" fmla="*/ 7 w 396"/>
                  <a:gd name="T81" fmla="*/ 118 h 490"/>
                  <a:gd name="T82" fmla="*/ 2 w 396"/>
                  <a:gd name="T83" fmla="*/ 116 h 490"/>
                  <a:gd name="T84" fmla="*/ 0 w 396"/>
                  <a:gd name="T85" fmla="*/ 109 h 490"/>
                  <a:gd name="T86" fmla="*/ 9 w 396"/>
                  <a:gd name="T87" fmla="*/ 97 h 490"/>
                  <a:gd name="T88" fmla="*/ 14 w 396"/>
                  <a:gd name="T89" fmla="*/ 92 h 490"/>
                  <a:gd name="T90" fmla="*/ 21 w 396"/>
                  <a:gd name="T91" fmla="*/ 88 h 49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396" h="490">
                    <a:moveTo>
                      <a:pt x="85" y="349"/>
                    </a:moveTo>
                    <a:lnTo>
                      <a:pt x="104" y="415"/>
                    </a:lnTo>
                    <a:lnTo>
                      <a:pt x="160" y="405"/>
                    </a:lnTo>
                    <a:lnTo>
                      <a:pt x="217" y="405"/>
                    </a:lnTo>
                    <a:lnTo>
                      <a:pt x="273" y="396"/>
                    </a:lnTo>
                    <a:lnTo>
                      <a:pt x="302" y="378"/>
                    </a:lnTo>
                    <a:lnTo>
                      <a:pt x="321" y="358"/>
                    </a:lnTo>
                    <a:lnTo>
                      <a:pt x="321" y="292"/>
                    </a:lnTo>
                    <a:lnTo>
                      <a:pt x="321" y="235"/>
                    </a:lnTo>
                    <a:lnTo>
                      <a:pt x="311" y="179"/>
                    </a:lnTo>
                    <a:lnTo>
                      <a:pt x="311" y="113"/>
                    </a:lnTo>
                    <a:lnTo>
                      <a:pt x="302" y="113"/>
                    </a:lnTo>
                    <a:lnTo>
                      <a:pt x="282" y="113"/>
                    </a:lnTo>
                    <a:lnTo>
                      <a:pt x="255" y="94"/>
                    </a:lnTo>
                    <a:lnTo>
                      <a:pt x="264" y="66"/>
                    </a:lnTo>
                    <a:lnTo>
                      <a:pt x="273" y="47"/>
                    </a:lnTo>
                    <a:lnTo>
                      <a:pt x="311" y="0"/>
                    </a:lnTo>
                    <a:lnTo>
                      <a:pt x="349" y="47"/>
                    </a:lnTo>
                    <a:lnTo>
                      <a:pt x="358" y="75"/>
                    </a:lnTo>
                    <a:lnTo>
                      <a:pt x="368" y="104"/>
                    </a:lnTo>
                    <a:lnTo>
                      <a:pt x="339" y="104"/>
                    </a:lnTo>
                    <a:lnTo>
                      <a:pt x="329" y="113"/>
                    </a:lnTo>
                    <a:lnTo>
                      <a:pt x="329" y="122"/>
                    </a:lnTo>
                    <a:lnTo>
                      <a:pt x="339" y="349"/>
                    </a:lnTo>
                    <a:lnTo>
                      <a:pt x="358" y="349"/>
                    </a:lnTo>
                    <a:lnTo>
                      <a:pt x="377" y="358"/>
                    </a:lnTo>
                    <a:lnTo>
                      <a:pt x="396" y="405"/>
                    </a:lnTo>
                    <a:lnTo>
                      <a:pt x="396" y="415"/>
                    </a:lnTo>
                    <a:lnTo>
                      <a:pt x="386" y="425"/>
                    </a:lnTo>
                    <a:lnTo>
                      <a:pt x="368" y="433"/>
                    </a:lnTo>
                    <a:lnTo>
                      <a:pt x="321" y="433"/>
                    </a:lnTo>
                    <a:lnTo>
                      <a:pt x="273" y="433"/>
                    </a:lnTo>
                    <a:lnTo>
                      <a:pt x="217" y="425"/>
                    </a:lnTo>
                    <a:lnTo>
                      <a:pt x="169" y="425"/>
                    </a:lnTo>
                    <a:lnTo>
                      <a:pt x="141" y="433"/>
                    </a:lnTo>
                    <a:lnTo>
                      <a:pt x="113" y="433"/>
                    </a:lnTo>
                    <a:lnTo>
                      <a:pt x="94" y="452"/>
                    </a:lnTo>
                    <a:lnTo>
                      <a:pt x="104" y="481"/>
                    </a:lnTo>
                    <a:lnTo>
                      <a:pt x="94" y="490"/>
                    </a:lnTo>
                    <a:lnTo>
                      <a:pt x="75" y="490"/>
                    </a:lnTo>
                    <a:lnTo>
                      <a:pt x="28" y="472"/>
                    </a:lnTo>
                    <a:lnTo>
                      <a:pt x="9" y="462"/>
                    </a:lnTo>
                    <a:lnTo>
                      <a:pt x="0" y="433"/>
                    </a:lnTo>
                    <a:lnTo>
                      <a:pt x="38" y="386"/>
                    </a:lnTo>
                    <a:lnTo>
                      <a:pt x="57" y="368"/>
                    </a:lnTo>
                    <a:lnTo>
                      <a:pt x="85" y="3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Freeform 23">
                <a:extLst>
                  <a:ext uri="{FF2B5EF4-FFF2-40B4-BE49-F238E27FC236}">
                    <a16:creationId xmlns:a16="http://schemas.microsoft.com/office/drawing/2014/main" id="{DC7E42FD-FBB0-4E60-BAFE-57EBFA323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" y="771"/>
                <a:ext cx="31" cy="19"/>
              </a:xfrm>
              <a:custGeom>
                <a:avLst/>
                <a:gdLst>
                  <a:gd name="T0" fmla="*/ 12 w 123"/>
                  <a:gd name="T1" fmla="*/ 0 h 75"/>
                  <a:gd name="T2" fmla="*/ 22 w 123"/>
                  <a:gd name="T3" fmla="*/ 0 h 75"/>
                  <a:gd name="T4" fmla="*/ 26 w 123"/>
                  <a:gd name="T5" fmla="*/ 0 h 75"/>
                  <a:gd name="T6" fmla="*/ 31 w 123"/>
                  <a:gd name="T7" fmla="*/ 5 h 75"/>
                  <a:gd name="T8" fmla="*/ 24 w 123"/>
                  <a:gd name="T9" fmla="*/ 14 h 75"/>
                  <a:gd name="T10" fmla="*/ 14 w 123"/>
                  <a:gd name="T11" fmla="*/ 19 h 75"/>
                  <a:gd name="T12" fmla="*/ 5 w 123"/>
                  <a:gd name="T13" fmla="*/ 16 h 75"/>
                  <a:gd name="T14" fmla="*/ 3 w 123"/>
                  <a:gd name="T15" fmla="*/ 16 h 75"/>
                  <a:gd name="T16" fmla="*/ 0 w 123"/>
                  <a:gd name="T17" fmla="*/ 12 h 75"/>
                  <a:gd name="T18" fmla="*/ 5 w 123"/>
                  <a:gd name="T19" fmla="*/ 5 h 75"/>
                  <a:gd name="T20" fmla="*/ 7 w 123"/>
                  <a:gd name="T21" fmla="*/ 2 h 75"/>
                  <a:gd name="T22" fmla="*/ 12 w 123"/>
                  <a:gd name="T23" fmla="*/ 0 h 7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23" h="75">
                    <a:moveTo>
                      <a:pt x="49" y="0"/>
                    </a:moveTo>
                    <a:lnTo>
                      <a:pt x="86" y="0"/>
                    </a:lnTo>
                    <a:lnTo>
                      <a:pt x="104" y="0"/>
                    </a:lnTo>
                    <a:lnTo>
                      <a:pt x="123" y="18"/>
                    </a:lnTo>
                    <a:lnTo>
                      <a:pt x="96" y="56"/>
                    </a:lnTo>
                    <a:lnTo>
                      <a:pt x="57" y="75"/>
                    </a:lnTo>
                    <a:lnTo>
                      <a:pt x="20" y="65"/>
                    </a:lnTo>
                    <a:lnTo>
                      <a:pt x="10" y="65"/>
                    </a:lnTo>
                    <a:lnTo>
                      <a:pt x="0" y="47"/>
                    </a:lnTo>
                    <a:lnTo>
                      <a:pt x="20" y="18"/>
                    </a:lnTo>
                    <a:lnTo>
                      <a:pt x="29" y="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Freeform 24">
                <a:extLst>
                  <a:ext uri="{FF2B5EF4-FFF2-40B4-BE49-F238E27FC236}">
                    <a16:creationId xmlns:a16="http://schemas.microsoft.com/office/drawing/2014/main" id="{62D41B43-CD54-4C86-9CFF-0F035905D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153"/>
                <a:ext cx="12" cy="17"/>
              </a:xfrm>
              <a:custGeom>
                <a:avLst/>
                <a:gdLst>
                  <a:gd name="T0" fmla="*/ 9 w 47"/>
                  <a:gd name="T1" fmla="*/ 0 h 66"/>
                  <a:gd name="T2" fmla="*/ 12 w 47"/>
                  <a:gd name="T3" fmla="*/ 17 h 66"/>
                  <a:gd name="T4" fmla="*/ 0 w 47"/>
                  <a:gd name="T5" fmla="*/ 12 h 66"/>
                  <a:gd name="T6" fmla="*/ 3 w 47"/>
                  <a:gd name="T7" fmla="*/ 10 h 66"/>
                  <a:gd name="T8" fmla="*/ 3 w 47"/>
                  <a:gd name="T9" fmla="*/ 5 h 66"/>
                  <a:gd name="T10" fmla="*/ 9 w 47"/>
                  <a:gd name="T11" fmla="*/ 0 h 6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7" h="66">
                    <a:moveTo>
                      <a:pt x="37" y="0"/>
                    </a:moveTo>
                    <a:lnTo>
                      <a:pt x="47" y="66"/>
                    </a:lnTo>
                    <a:lnTo>
                      <a:pt x="0" y="47"/>
                    </a:lnTo>
                    <a:lnTo>
                      <a:pt x="10" y="37"/>
                    </a:lnTo>
                    <a:lnTo>
                      <a:pt x="10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Freeform 25">
                <a:extLst>
                  <a:ext uri="{FF2B5EF4-FFF2-40B4-BE49-F238E27FC236}">
                    <a16:creationId xmlns:a16="http://schemas.microsoft.com/office/drawing/2014/main" id="{B998AC8A-DD91-4D00-B0A1-65430C854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775"/>
                <a:ext cx="17" cy="10"/>
              </a:xfrm>
              <a:custGeom>
                <a:avLst/>
                <a:gdLst>
                  <a:gd name="T0" fmla="*/ 12 w 67"/>
                  <a:gd name="T1" fmla="*/ 0 h 38"/>
                  <a:gd name="T2" fmla="*/ 17 w 67"/>
                  <a:gd name="T3" fmla="*/ 3 h 38"/>
                  <a:gd name="T4" fmla="*/ 12 w 67"/>
                  <a:gd name="T5" fmla="*/ 5 h 38"/>
                  <a:gd name="T6" fmla="*/ 5 w 67"/>
                  <a:gd name="T7" fmla="*/ 10 h 38"/>
                  <a:gd name="T8" fmla="*/ 0 w 67"/>
                  <a:gd name="T9" fmla="*/ 10 h 38"/>
                  <a:gd name="T10" fmla="*/ 0 w 67"/>
                  <a:gd name="T11" fmla="*/ 8 h 38"/>
                  <a:gd name="T12" fmla="*/ 0 w 67"/>
                  <a:gd name="T13" fmla="*/ 5 h 38"/>
                  <a:gd name="T14" fmla="*/ 3 w 67"/>
                  <a:gd name="T15" fmla="*/ 5 h 38"/>
                  <a:gd name="T16" fmla="*/ 7 w 67"/>
                  <a:gd name="T17" fmla="*/ 3 h 38"/>
                  <a:gd name="T18" fmla="*/ 12 w 67"/>
                  <a:gd name="T19" fmla="*/ 0 h 38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67" h="38">
                    <a:moveTo>
                      <a:pt x="47" y="0"/>
                    </a:moveTo>
                    <a:lnTo>
                      <a:pt x="67" y="10"/>
                    </a:lnTo>
                    <a:lnTo>
                      <a:pt x="47" y="19"/>
                    </a:lnTo>
                    <a:lnTo>
                      <a:pt x="20" y="38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0" y="19"/>
                    </a:lnTo>
                    <a:lnTo>
                      <a:pt x="10" y="19"/>
                    </a:lnTo>
                    <a:lnTo>
                      <a:pt x="28" y="10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26">
                <a:extLst>
                  <a:ext uri="{FF2B5EF4-FFF2-40B4-BE49-F238E27FC236}">
                    <a16:creationId xmlns:a16="http://schemas.microsoft.com/office/drawing/2014/main" id="{5573BC4B-75E9-4087-A768-12713E61F6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9" y="794"/>
                <a:ext cx="28" cy="22"/>
              </a:xfrm>
              <a:custGeom>
                <a:avLst/>
                <a:gdLst>
                  <a:gd name="T0" fmla="*/ 9 w 113"/>
                  <a:gd name="T1" fmla="*/ 0 h 84"/>
                  <a:gd name="T2" fmla="*/ 21 w 113"/>
                  <a:gd name="T3" fmla="*/ 3 h 84"/>
                  <a:gd name="T4" fmla="*/ 23 w 113"/>
                  <a:gd name="T5" fmla="*/ 3 h 84"/>
                  <a:gd name="T6" fmla="*/ 28 w 113"/>
                  <a:gd name="T7" fmla="*/ 7 h 84"/>
                  <a:gd name="T8" fmla="*/ 23 w 113"/>
                  <a:gd name="T9" fmla="*/ 12 h 84"/>
                  <a:gd name="T10" fmla="*/ 21 w 113"/>
                  <a:gd name="T11" fmla="*/ 17 h 84"/>
                  <a:gd name="T12" fmla="*/ 9 w 113"/>
                  <a:gd name="T13" fmla="*/ 22 h 84"/>
                  <a:gd name="T14" fmla="*/ 7 w 113"/>
                  <a:gd name="T15" fmla="*/ 22 h 84"/>
                  <a:gd name="T16" fmla="*/ 5 w 113"/>
                  <a:gd name="T17" fmla="*/ 20 h 84"/>
                  <a:gd name="T18" fmla="*/ 0 w 113"/>
                  <a:gd name="T19" fmla="*/ 15 h 84"/>
                  <a:gd name="T20" fmla="*/ 0 w 113"/>
                  <a:gd name="T21" fmla="*/ 10 h 84"/>
                  <a:gd name="T22" fmla="*/ 2 w 113"/>
                  <a:gd name="T23" fmla="*/ 7 h 84"/>
                  <a:gd name="T24" fmla="*/ 9 w 113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3" h="84">
                    <a:moveTo>
                      <a:pt x="37" y="0"/>
                    </a:moveTo>
                    <a:lnTo>
                      <a:pt x="85" y="10"/>
                    </a:lnTo>
                    <a:lnTo>
                      <a:pt x="94" y="10"/>
                    </a:lnTo>
                    <a:lnTo>
                      <a:pt x="113" y="28"/>
                    </a:lnTo>
                    <a:lnTo>
                      <a:pt x="94" y="47"/>
                    </a:lnTo>
                    <a:lnTo>
                      <a:pt x="85" y="66"/>
                    </a:lnTo>
                    <a:lnTo>
                      <a:pt x="37" y="84"/>
                    </a:lnTo>
                    <a:lnTo>
                      <a:pt x="29" y="84"/>
                    </a:lnTo>
                    <a:lnTo>
                      <a:pt x="1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2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Freeform 27">
                <a:extLst>
                  <a:ext uri="{FF2B5EF4-FFF2-40B4-BE49-F238E27FC236}">
                    <a16:creationId xmlns:a16="http://schemas.microsoft.com/office/drawing/2014/main" id="{DFFB24BB-BBDD-428F-850A-F4E541179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4" y="801"/>
                <a:ext cx="16" cy="10"/>
              </a:xfrm>
              <a:custGeom>
                <a:avLst/>
                <a:gdLst>
                  <a:gd name="T0" fmla="*/ 9 w 66"/>
                  <a:gd name="T1" fmla="*/ 0 h 38"/>
                  <a:gd name="T2" fmla="*/ 11 w 66"/>
                  <a:gd name="T3" fmla="*/ 0 h 38"/>
                  <a:gd name="T4" fmla="*/ 14 w 66"/>
                  <a:gd name="T5" fmla="*/ 0 h 38"/>
                  <a:gd name="T6" fmla="*/ 16 w 66"/>
                  <a:gd name="T7" fmla="*/ 0 h 38"/>
                  <a:gd name="T8" fmla="*/ 16 w 66"/>
                  <a:gd name="T9" fmla="*/ 2 h 38"/>
                  <a:gd name="T10" fmla="*/ 7 w 66"/>
                  <a:gd name="T11" fmla="*/ 8 h 38"/>
                  <a:gd name="T12" fmla="*/ 4 w 66"/>
                  <a:gd name="T13" fmla="*/ 10 h 38"/>
                  <a:gd name="T14" fmla="*/ 0 w 66"/>
                  <a:gd name="T15" fmla="*/ 5 h 38"/>
                  <a:gd name="T16" fmla="*/ 2 w 66"/>
                  <a:gd name="T17" fmla="*/ 0 h 38"/>
                  <a:gd name="T18" fmla="*/ 4 w 66"/>
                  <a:gd name="T19" fmla="*/ 0 h 38"/>
                  <a:gd name="T20" fmla="*/ 9 w 66"/>
                  <a:gd name="T21" fmla="*/ 0 h 3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66" h="38">
                    <a:moveTo>
                      <a:pt x="37" y="0"/>
                    </a:moveTo>
                    <a:lnTo>
                      <a:pt x="47" y="0"/>
                    </a:lnTo>
                    <a:lnTo>
                      <a:pt x="57" y="0"/>
                    </a:lnTo>
                    <a:lnTo>
                      <a:pt x="66" y="0"/>
                    </a:lnTo>
                    <a:lnTo>
                      <a:pt x="66" y="9"/>
                    </a:lnTo>
                    <a:lnTo>
                      <a:pt x="28" y="29"/>
                    </a:lnTo>
                    <a:lnTo>
                      <a:pt x="18" y="38"/>
                    </a:lnTo>
                    <a:lnTo>
                      <a:pt x="0" y="19"/>
                    </a:lnTo>
                    <a:lnTo>
                      <a:pt x="10" y="0"/>
                    </a:lnTo>
                    <a:lnTo>
                      <a:pt x="18" y="0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Freeform 28">
                <a:extLst>
                  <a:ext uri="{FF2B5EF4-FFF2-40B4-BE49-F238E27FC236}">
                    <a16:creationId xmlns:a16="http://schemas.microsoft.com/office/drawing/2014/main" id="{86B457E3-0F53-4958-A4D3-7C02E377AC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750"/>
                <a:ext cx="26" cy="16"/>
              </a:xfrm>
              <a:custGeom>
                <a:avLst/>
                <a:gdLst>
                  <a:gd name="T0" fmla="*/ 10 w 104"/>
                  <a:gd name="T1" fmla="*/ 2 h 67"/>
                  <a:gd name="T2" fmla="*/ 17 w 104"/>
                  <a:gd name="T3" fmla="*/ 0 h 67"/>
                  <a:gd name="T4" fmla="*/ 24 w 104"/>
                  <a:gd name="T5" fmla="*/ 0 h 67"/>
                  <a:gd name="T6" fmla="*/ 26 w 104"/>
                  <a:gd name="T7" fmla="*/ 5 h 67"/>
                  <a:gd name="T8" fmla="*/ 24 w 104"/>
                  <a:gd name="T9" fmla="*/ 9 h 67"/>
                  <a:gd name="T10" fmla="*/ 17 w 104"/>
                  <a:gd name="T11" fmla="*/ 14 h 67"/>
                  <a:gd name="T12" fmla="*/ 7 w 104"/>
                  <a:gd name="T13" fmla="*/ 16 h 67"/>
                  <a:gd name="T14" fmla="*/ 3 w 104"/>
                  <a:gd name="T15" fmla="*/ 16 h 67"/>
                  <a:gd name="T16" fmla="*/ 0 w 104"/>
                  <a:gd name="T17" fmla="*/ 14 h 67"/>
                  <a:gd name="T18" fmla="*/ 0 w 104"/>
                  <a:gd name="T19" fmla="*/ 9 h 67"/>
                  <a:gd name="T20" fmla="*/ 5 w 104"/>
                  <a:gd name="T21" fmla="*/ 5 h 67"/>
                  <a:gd name="T22" fmla="*/ 10 w 104"/>
                  <a:gd name="T23" fmla="*/ 2 h 6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04" h="67">
                    <a:moveTo>
                      <a:pt x="38" y="10"/>
                    </a:moveTo>
                    <a:lnTo>
                      <a:pt x="66" y="0"/>
                    </a:lnTo>
                    <a:lnTo>
                      <a:pt x="95" y="0"/>
                    </a:lnTo>
                    <a:lnTo>
                      <a:pt x="104" y="19"/>
                    </a:lnTo>
                    <a:lnTo>
                      <a:pt x="95" y="39"/>
                    </a:lnTo>
                    <a:lnTo>
                      <a:pt x="66" y="57"/>
                    </a:lnTo>
                    <a:lnTo>
                      <a:pt x="29" y="67"/>
                    </a:lnTo>
                    <a:lnTo>
                      <a:pt x="10" y="67"/>
                    </a:lnTo>
                    <a:lnTo>
                      <a:pt x="0" y="57"/>
                    </a:lnTo>
                    <a:lnTo>
                      <a:pt x="0" y="39"/>
                    </a:lnTo>
                    <a:lnTo>
                      <a:pt x="19" y="19"/>
                    </a:lnTo>
                    <a:lnTo>
                      <a:pt x="38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Freeform 29">
                <a:extLst>
                  <a:ext uri="{FF2B5EF4-FFF2-40B4-BE49-F238E27FC236}">
                    <a16:creationId xmlns:a16="http://schemas.microsoft.com/office/drawing/2014/main" id="{E7C15C3C-4FF1-4D1C-8401-E2358EBD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7" y="757"/>
                <a:ext cx="17" cy="4"/>
              </a:xfrm>
              <a:custGeom>
                <a:avLst/>
                <a:gdLst>
                  <a:gd name="T0" fmla="*/ 17 w 66"/>
                  <a:gd name="T1" fmla="*/ 0 h 18"/>
                  <a:gd name="T2" fmla="*/ 10 w 66"/>
                  <a:gd name="T3" fmla="*/ 4 h 18"/>
                  <a:gd name="T4" fmla="*/ 5 w 66"/>
                  <a:gd name="T5" fmla="*/ 4 h 18"/>
                  <a:gd name="T6" fmla="*/ 0 w 66"/>
                  <a:gd name="T7" fmla="*/ 4 h 18"/>
                  <a:gd name="T8" fmla="*/ 3 w 66"/>
                  <a:gd name="T9" fmla="*/ 2 h 18"/>
                  <a:gd name="T10" fmla="*/ 7 w 66"/>
                  <a:gd name="T11" fmla="*/ 0 h 18"/>
                  <a:gd name="T12" fmla="*/ 17 w 66"/>
                  <a:gd name="T13" fmla="*/ 0 h 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6" h="18">
                    <a:moveTo>
                      <a:pt x="66" y="0"/>
                    </a:moveTo>
                    <a:lnTo>
                      <a:pt x="38" y="18"/>
                    </a:lnTo>
                    <a:lnTo>
                      <a:pt x="19" y="18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28" y="0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Freeform 30">
                <a:extLst>
                  <a:ext uri="{FF2B5EF4-FFF2-40B4-BE49-F238E27FC236}">
                    <a16:creationId xmlns:a16="http://schemas.microsoft.com/office/drawing/2014/main" id="{89486A04-172F-40E7-B4AD-6D6B04CA9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" y="750"/>
                <a:ext cx="125" cy="94"/>
              </a:xfrm>
              <a:custGeom>
                <a:avLst/>
                <a:gdLst>
                  <a:gd name="T0" fmla="*/ 16 w 499"/>
                  <a:gd name="T1" fmla="*/ 68 h 378"/>
                  <a:gd name="T2" fmla="*/ 45 w 499"/>
                  <a:gd name="T3" fmla="*/ 52 h 378"/>
                  <a:gd name="T4" fmla="*/ 71 w 499"/>
                  <a:gd name="T5" fmla="*/ 35 h 378"/>
                  <a:gd name="T6" fmla="*/ 125 w 499"/>
                  <a:gd name="T7" fmla="*/ 0 h 378"/>
                  <a:gd name="T8" fmla="*/ 123 w 499"/>
                  <a:gd name="T9" fmla="*/ 7 h 378"/>
                  <a:gd name="T10" fmla="*/ 120 w 499"/>
                  <a:gd name="T11" fmla="*/ 12 h 378"/>
                  <a:gd name="T12" fmla="*/ 118 w 499"/>
                  <a:gd name="T13" fmla="*/ 19 h 378"/>
                  <a:gd name="T14" fmla="*/ 116 w 499"/>
                  <a:gd name="T15" fmla="*/ 26 h 378"/>
                  <a:gd name="T16" fmla="*/ 99 w 499"/>
                  <a:gd name="T17" fmla="*/ 35 h 378"/>
                  <a:gd name="T18" fmla="*/ 85 w 499"/>
                  <a:gd name="T19" fmla="*/ 42 h 378"/>
                  <a:gd name="T20" fmla="*/ 71 w 499"/>
                  <a:gd name="T21" fmla="*/ 52 h 378"/>
                  <a:gd name="T22" fmla="*/ 56 w 499"/>
                  <a:gd name="T23" fmla="*/ 59 h 378"/>
                  <a:gd name="T24" fmla="*/ 31 w 499"/>
                  <a:gd name="T25" fmla="*/ 77 h 378"/>
                  <a:gd name="T26" fmla="*/ 0 w 499"/>
                  <a:gd name="T27" fmla="*/ 94 h 378"/>
                  <a:gd name="T28" fmla="*/ 0 w 499"/>
                  <a:gd name="T29" fmla="*/ 92 h 378"/>
                  <a:gd name="T30" fmla="*/ 2 w 499"/>
                  <a:gd name="T31" fmla="*/ 87 h 378"/>
                  <a:gd name="T32" fmla="*/ 2 w 499"/>
                  <a:gd name="T33" fmla="*/ 80 h 378"/>
                  <a:gd name="T34" fmla="*/ 2 w 499"/>
                  <a:gd name="T35" fmla="*/ 75 h 378"/>
                  <a:gd name="T36" fmla="*/ 16 w 499"/>
                  <a:gd name="T37" fmla="*/ 68 h 37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99" h="378">
                    <a:moveTo>
                      <a:pt x="65" y="274"/>
                    </a:moveTo>
                    <a:lnTo>
                      <a:pt x="178" y="208"/>
                    </a:lnTo>
                    <a:lnTo>
                      <a:pt x="282" y="142"/>
                    </a:lnTo>
                    <a:lnTo>
                      <a:pt x="499" y="0"/>
                    </a:lnTo>
                    <a:lnTo>
                      <a:pt x="490" y="29"/>
                    </a:lnTo>
                    <a:lnTo>
                      <a:pt x="480" y="47"/>
                    </a:lnTo>
                    <a:lnTo>
                      <a:pt x="471" y="76"/>
                    </a:lnTo>
                    <a:lnTo>
                      <a:pt x="462" y="104"/>
                    </a:lnTo>
                    <a:lnTo>
                      <a:pt x="395" y="142"/>
                    </a:lnTo>
                    <a:lnTo>
                      <a:pt x="339" y="170"/>
                    </a:lnTo>
                    <a:lnTo>
                      <a:pt x="282" y="208"/>
                    </a:lnTo>
                    <a:lnTo>
                      <a:pt x="225" y="237"/>
                    </a:lnTo>
                    <a:lnTo>
                      <a:pt x="122" y="311"/>
                    </a:lnTo>
                    <a:lnTo>
                      <a:pt x="0" y="378"/>
                    </a:lnTo>
                    <a:lnTo>
                      <a:pt x="0" y="368"/>
                    </a:lnTo>
                    <a:lnTo>
                      <a:pt x="9" y="350"/>
                    </a:lnTo>
                    <a:lnTo>
                      <a:pt x="9" y="321"/>
                    </a:lnTo>
                    <a:lnTo>
                      <a:pt x="9" y="303"/>
                    </a:lnTo>
                    <a:lnTo>
                      <a:pt x="65" y="274"/>
                    </a:lnTo>
                    <a:close/>
                  </a:path>
                </a:pathLst>
              </a:custGeom>
              <a:solidFill>
                <a:srgbClr val="63797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31">
                <a:extLst>
                  <a:ext uri="{FF2B5EF4-FFF2-40B4-BE49-F238E27FC236}">
                    <a16:creationId xmlns:a16="http://schemas.microsoft.com/office/drawing/2014/main" id="{6FA5069A-350F-4696-8D24-3844F11CA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9" y="773"/>
                <a:ext cx="29" cy="21"/>
              </a:xfrm>
              <a:custGeom>
                <a:avLst/>
                <a:gdLst>
                  <a:gd name="T0" fmla="*/ 14 w 113"/>
                  <a:gd name="T1" fmla="*/ 0 h 85"/>
                  <a:gd name="T2" fmla="*/ 22 w 113"/>
                  <a:gd name="T3" fmla="*/ 2 h 85"/>
                  <a:gd name="T4" fmla="*/ 24 w 113"/>
                  <a:gd name="T5" fmla="*/ 2 h 85"/>
                  <a:gd name="T6" fmla="*/ 26 w 113"/>
                  <a:gd name="T7" fmla="*/ 7 h 85"/>
                  <a:gd name="T8" fmla="*/ 29 w 113"/>
                  <a:gd name="T9" fmla="*/ 9 h 85"/>
                  <a:gd name="T10" fmla="*/ 22 w 113"/>
                  <a:gd name="T11" fmla="*/ 16 h 85"/>
                  <a:gd name="T12" fmla="*/ 17 w 113"/>
                  <a:gd name="T13" fmla="*/ 19 h 85"/>
                  <a:gd name="T14" fmla="*/ 12 w 113"/>
                  <a:gd name="T15" fmla="*/ 21 h 85"/>
                  <a:gd name="T16" fmla="*/ 5 w 113"/>
                  <a:gd name="T17" fmla="*/ 19 h 85"/>
                  <a:gd name="T18" fmla="*/ 2 w 113"/>
                  <a:gd name="T19" fmla="*/ 16 h 85"/>
                  <a:gd name="T20" fmla="*/ 0 w 113"/>
                  <a:gd name="T21" fmla="*/ 14 h 85"/>
                  <a:gd name="T22" fmla="*/ 7 w 113"/>
                  <a:gd name="T23" fmla="*/ 7 h 85"/>
                  <a:gd name="T24" fmla="*/ 9 w 113"/>
                  <a:gd name="T25" fmla="*/ 2 h 85"/>
                  <a:gd name="T26" fmla="*/ 14 w 113"/>
                  <a:gd name="T27" fmla="*/ 0 h 8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13" h="85">
                    <a:moveTo>
                      <a:pt x="56" y="0"/>
                    </a:moveTo>
                    <a:lnTo>
                      <a:pt x="84" y="9"/>
                    </a:lnTo>
                    <a:lnTo>
                      <a:pt x="94" y="9"/>
                    </a:lnTo>
                    <a:lnTo>
                      <a:pt x="103" y="28"/>
                    </a:lnTo>
                    <a:lnTo>
                      <a:pt x="113" y="38"/>
                    </a:lnTo>
                    <a:lnTo>
                      <a:pt x="84" y="66"/>
                    </a:lnTo>
                    <a:lnTo>
                      <a:pt x="66" y="75"/>
                    </a:lnTo>
                    <a:lnTo>
                      <a:pt x="47" y="85"/>
                    </a:lnTo>
                    <a:lnTo>
                      <a:pt x="18" y="75"/>
                    </a:lnTo>
                    <a:lnTo>
                      <a:pt x="9" y="66"/>
                    </a:lnTo>
                    <a:lnTo>
                      <a:pt x="0" y="56"/>
                    </a:lnTo>
                    <a:lnTo>
                      <a:pt x="28" y="28"/>
                    </a:lnTo>
                    <a:lnTo>
                      <a:pt x="37" y="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2">
                <a:extLst>
                  <a:ext uri="{FF2B5EF4-FFF2-40B4-BE49-F238E27FC236}">
                    <a16:creationId xmlns:a16="http://schemas.microsoft.com/office/drawing/2014/main" id="{D0F523BF-5223-4CFB-8CC9-3A9E26F4E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16" y="780"/>
                <a:ext cx="17" cy="7"/>
              </a:xfrm>
              <a:custGeom>
                <a:avLst/>
                <a:gdLst>
                  <a:gd name="T0" fmla="*/ 14 w 66"/>
                  <a:gd name="T1" fmla="*/ 0 h 28"/>
                  <a:gd name="T2" fmla="*/ 17 w 66"/>
                  <a:gd name="T3" fmla="*/ 3 h 28"/>
                  <a:gd name="T4" fmla="*/ 14 w 66"/>
                  <a:gd name="T5" fmla="*/ 5 h 28"/>
                  <a:gd name="T6" fmla="*/ 7 w 66"/>
                  <a:gd name="T7" fmla="*/ 7 h 28"/>
                  <a:gd name="T8" fmla="*/ 0 w 66"/>
                  <a:gd name="T9" fmla="*/ 7 h 28"/>
                  <a:gd name="T10" fmla="*/ 2 w 66"/>
                  <a:gd name="T11" fmla="*/ 3 h 28"/>
                  <a:gd name="T12" fmla="*/ 5 w 66"/>
                  <a:gd name="T13" fmla="*/ 3 h 28"/>
                  <a:gd name="T14" fmla="*/ 14 w 66"/>
                  <a:gd name="T15" fmla="*/ 0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6" h="28">
                    <a:moveTo>
                      <a:pt x="56" y="0"/>
                    </a:moveTo>
                    <a:lnTo>
                      <a:pt x="66" y="10"/>
                    </a:lnTo>
                    <a:lnTo>
                      <a:pt x="56" y="19"/>
                    </a:lnTo>
                    <a:lnTo>
                      <a:pt x="28" y="28"/>
                    </a:lnTo>
                    <a:lnTo>
                      <a:pt x="0" y="28"/>
                    </a:lnTo>
                    <a:lnTo>
                      <a:pt x="9" y="10"/>
                    </a:lnTo>
                    <a:lnTo>
                      <a:pt x="19" y="10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3">
                <a:extLst>
                  <a:ext uri="{FF2B5EF4-FFF2-40B4-BE49-F238E27FC236}">
                    <a16:creationId xmlns:a16="http://schemas.microsoft.com/office/drawing/2014/main" id="{70A6A153-CD2D-4EE0-88B5-CD07B9704C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212"/>
                <a:ext cx="17" cy="36"/>
              </a:xfrm>
              <a:custGeom>
                <a:avLst/>
                <a:gdLst>
                  <a:gd name="T0" fmla="*/ 5 w 66"/>
                  <a:gd name="T1" fmla="*/ 0 h 141"/>
                  <a:gd name="T2" fmla="*/ 12 w 66"/>
                  <a:gd name="T3" fmla="*/ 0 h 141"/>
                  <a:gd name="T4" fmla="*/ 17 w 66"/>
                  <a:gd name="T5" fmla="*/ 17 h 141"/>
                  <a:gd name="T6" fmla="*/ 17 w 66"/>
                  <a:gd name="T7" fmla="*/ 31 h 141"/>
                  <a:gd name="T8" fmla="*/ 15 w 66"/>
                  <a:gd name="T9" fmla="*/ 34 h 141"/>
                  <a:gd name="T10" fmla="*/ 10 w 66"/>
                  <a:gd name="T11" fmla="*/ 36 h 141"/>
                  <a:gd name="T12" fmla="*/ 5 w 66"/>
                  <a:gd name="T13" fmla="*/ 36 h 141"/>
                  <a:gd name="T14" fmla="*/ 3 w 66"/>
                  <a:gd name="T15" fmla="*/ 36 h 141"/>
                  <a:gd name="T16" fmla="*/ 0 w 66"/>
                  <a:gd name="T17" fmla="*/ 24 h 141"/>
                  <a:gd name="T18" fmla="*/ 0 w 66"/>
                  <a:gd name="T19" fmla="*/ 15 h 141"/>
                  <a:gd name="T20" fmla="*/ 0 w 66"/>
                  <a:gd name="T21" fmla="*/ 7 h 141"/>
                  <a:gd name="T22" fmla="*/ 3 w 66"/>
                  <a:gd name="T23" fmla="*/ 2 h 141"/>
                  <a:gd name="T24" fmla="*/ 5 w 66"/>
                  <a:gd name="T25" fmla="*/ 0 h 14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66" h="141">
                    <a:moveTo>
                      <a:pt x="19" y="0"/>
                    </a:moveTo>
                    <a:lnTo>
                      <a:pt x="47" y="0"/>
                    </a:lnTo>
                    <a:lnTo>
                      <a:pt x="66" y="65"/>
                    </a:lnTo>
                    <a:lnTo>
                      <a:pt x="66" y="122"/>
                    </a:lnTo>
                    <a:lnTo>
                      <a:pt x="57" y="132"/>
                    </a:lnTo>
                    <a:lnTo>
                      <a:pt x="38" y="141"/>
                    </a:lnTo>
                    <a:lnTo>
                      <a:pt x="19" y="141"/>
                    </a:lnTo>
                    <a:lnTo>
                      <a:pt x="10" y="141"/>
                    </a:lnTo>
                    <a:lnTo>
                      <a:pt x="0" y="94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10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4">
                <a:extLst>
                  <a:ext uri="{FF2B5EF4-FFF2-40B4-BE49-F238E27FC236}">
                    <a16:creationId xmlns:a16="http://schemas.microsoft.com/office/drawing/2014/main" id="{F358258E-1F31-4BC0-93C0-BF4417C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2" y="146"/>
                <a:ext cx="11" cy="12"/>
              </a:xfrm>
              <a:custGeom>
                <a:avLst/>
                <a:gdLst>
                  <a:gd name="T0" fmla="*/ 2 w 47"/>
                  <a:gd name="T1" fmla="*/ 0 h 47"/>
                  <a:gd name="T2" fmla="*/ 7 w 47"/>
                  <a:gd name="T3" fmla="*/ 0 h 47"/>
                  <a:gd name="T4" fmla="*/ 9 w 47"/>
                  <a:gd name="T5" fmla="*/ 3 h 47"/>
                  <a:gd name="T6" fmla="*/ 11 w 47"/>
                  <a:gd name="T7" fmla="*/ 7 h 47"/>
                  <a:gd name="T8" fmla="*/ 11 w 47"/>
                  <a:gd name="T9" fmla="*/ 12 h 47"/>
                  <a:gd name="T10" fmla="*/ 4 w 47"/>
                  <a:gd name="T11" fmla="*/ 12 h 47"/>
                  <a:gd name="T12" fmla="*/ 0 w 47"/>
                  <a:gd name="T13" fmla="*/ 12 h 47"/>
                  <a:gd name="T14" fmla="*/ 0 w 47"/>
                  <a:gd name="T15" fmla="*/ 5 h 47"/>
                  <a:gd name="T16" fmla="*/ 2 w 47"/>
                  <a:gd name="T17" fmla="*/ 0 h 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7">
                    <a:moveTo>
                      <a:pt x="8" y="0"/>
                    </a:moveTo>
                    <a:lnTo>
                      <a:pt x="28" y="0"/>
                    </a:lnTo>
                    <a:lnTo>
                      <a:pt x="37" y="10"/>
                    </a:lnTo>
                    <a:lnTo>
                      <a:pt x="47" y="28"/>
                    </a:lnTo>
                    <a:lnTo>
                      <a:pt x="47" y="47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0" y="18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5">
                <a:extLst>
                  <a:ext uri="{FF2B5EF4-FFF2-40B4-BE49-F238E27FC236}">
                    <a16:creationId xmlns:a16="http://schemas.microsoft.com/office/drawing/2014/main" id="{389261CC-958C-4BF2-A988-D9D0F4167D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64"/>
                <a:ext cx="14" cy="14"/>
              </a:xfrm>
              <a:custGeom>
                <a:avLst/>
                <a:gdLst>
                  <a:gd name="T0" fmla="*/ 7 w 57"/>
                  <a:gd name="T1" fmla="*/ 0 h 57"/>
                  <a:gd name="T2" fmla="*/ 12 w 57"/>
                  <a:gd name="T3" fmla="*/ 5 h 57"/>
                  <a:gd name="T4" fmla="*/ 14 w 57"/>
                  <a:gd name="T5" fmla="*/ 12 h 57"/>
                  <a:gd name="T6" fmla="*/ 0 w 57"/>
                  <a:gd name="T7" fmla="*/ 14 h 57"/>
                  <a:gd name="T8" fmla="*/ 7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7" h="57">
                    <a:moveTo>
                      <a:pt x="29" y="0"/>
                    </a:moveTo>
                    <a:lnTo>
                      <a:pt x="47" y="20"/>
                    </a:lnTo>
                    <a:lnTo>
                      <a:pt x="57" y="48"/>
                    </a:lnTo>
                    <a:lnTo>
                      <a:pt x="0" y="57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33A5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6">
                <a:extLst>
                  <a:ext uri="{FF2B5EF4-FFF2-40B4-BE49-F238E27FC236}">
                    <a16:creationId xmlns:a16="http://schemas.microsoft.com/office/drawing/2014/main" id="{C7DF474F-4F25-40D8-AF75-C26DD9F404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3" y="217"/>
                <a:ext cx="5" cy="24"/>
              </a:xfrm>
              <a:custGeom>
                <a:avLst/>
                <a:gdLst>
                  <a:gd name="T0" fmla="*/ 0 w 18"/>
                  <a:gd name="T1" fmla="*/ 0 h 95"/>
                  <a:gd name="T2" fmla="*/ 3 w 18"/>
                  <a:gd name="T3" fmla="*/ 0 h 95"/>
                  <a:gd name="T4" fmla="*/ 5 w 18"/>
                  <a:gd name="T5" fmla="*/ 24 h 95"/>
                  <a:gd name="T6" fmla="*/ 0 w 18"/>
                  <a:gd name="T7" fmla="*/ 24 h 95"/>
                  <a:gd name="T8" fmla="*/ 0 w 18"/>
                  <a:gd name="T9" fmla="*/ 12 h 95"/>
                  <a:gd name="T10" fmla="*/ 0 w 18"/>
                  <a:gd name="T11" fmla="*/ 0 h 95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18" h="95">
                    <a:moveTo>
                      <a:pt x="0" y="0"/>
                    </a:moveTo>
                    <a:lnTo>
                      <a:pt x="9" y="0"/>
                    </a:lnTo>
                    <a:lnTo>
                      <a:pt x="18" y="95"/>
                    </a:lnTo>
                    <a:lnTo>
                      <a:pt x="0" y="95"/>
                    </a:lnTo>
                    <a:lnTo>
                      <a:pt x="0" y="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7">
                <a:extLst>
                  <a:ext uri="{FF2B5EF4-FFF2-40B4-BE49-F238E27FC236}">
                    <a16:creationId xmlns:a16="http://schemas.microsoft.com/office/drawing/2014/main" id="{921A999D-DD79-4E6E-B34B-474887A84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750"/>
                <a:ext cx="28" cy="21"/>
              </a:xfrm>
              <a:custGeom>
                <a:avLst/>
                <a:gdLst>
                  <a:gd name="T0" fmla="*/ 14 w 114"/>
                  <a:gd name="T1" fmla="*/ 0 h 86"/>
                  <a:gd name="T2" fmla="*/ 23 w 114"/>
                  <a:gd name="T3" fmla="*/ 0 h 86"/>
                  <a:gd name="T4" fmla="*/ 28 w 114"/>
                  <a:gd name="T5" fmla="*/ 2 h 86"/>
                  <a:gd name="T6" fmla="*/ 28 w 114"/>
                  <a:gd name="T7" fmla="*/ 7 h 86"/>
                  <a:gd name="T8" fmla="*/ 28 w 114"/>
                  <a:gd name="T9" fmla="*/ 11 h 86"/>
                  <a:gd name="T10" fmla="*/ 23 w 114"/>
                  <a:gd name="T11" fmla="*/ 14 h 86"/>
                  <a:gd name="T12" fmla="*/ 12 w 114"/>
                  <a:gd name="T13" fmla="*/ 19 h 86"/>
                  <a:gd name="T14" fmla="*/ 9 w 114"/>
                  <a:gd name="T15" fmla="*/ 21 h 86"/>
                  <a:gd name="T16" fmla="*/ 4 w 114"/>
                  <a:gd name="T17" fmla="*/ 19 h 86"/>
                  <a:gd name="T18" fmla="*/ 0 w 114"/>
                  <a:gd name="T19" fmla="*/ 14 h 86"/>
                  <a:gd name="T20" fmla="*/ 0 w 114"/>
                  <a:gd name="T21" fmla="*/ 7 h 86"/>
                  <a:gd name="T22" fmla="*/ 4 w 114"/>
                  <a:gd name="T23" fmla="*/ 5 h 86"/>
                  <a:gd name="T24" fmla="*/ 14 w 114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14" h="86">
                    <a:moveTo>
                      <a:pt x="57" y="0"/>
                    </a:moveTo>
                    <a:lnTo>
                      <a:pt x="94" y="0"/>
                    </a:lnTo>
                    <a:lnTo>
                      <a:pt x="114" y="10"/>
                    </a:lnTo>
                    <a:lnTo>
                      <a:pt x="114" y="29"/>
                    </a:lnTo>
                    <a:lnTo>
                      <a:pt x="114" y="47"/>
                    </a:lnTo>
                    <a:lnTo>
                      <a:pt x="94" y="57"/>
                    </a:lnTo>
                    <a:lnTo>
                      <a:pt x="47" y="76"/>
                    </a:lnTo>
                    <a:lnTo>
                      <a:pt x="38" y="86"/>
                    </a:lnTo>
                    <a:lnTo>
                      <a:pt x="18" y="76"/>
                    </a:lnTo>
                    <a:lnTo>
                      <a:pt x="0" y="57"/>
                    </a:lnTo>
                    <a:lnTo>
                      <a:pt x="0" y="29"/>
                    </a:lnTo>
                    <a:lnTo>
                      <a:pt x="18" y="1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8">
                <a:extLst>
                  <a:ext uri="{FF2B5EF4-FFF2-40B4-BE49-F238E27FC236}">
                    <a16:creationId xmlns:a16="http://schemas.microsoft.com/office/drawing/2014/main" id="{CB1D8A7B-33C1-47FB-981E-556FFC4B2F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4" y="754"/>
                <a:ext cx="19" cy="12"/>
              </a:xfrm>
              <a:custGeom>
                <a:avLst/>
                <a:gdLst>
                  <a:gd name="T0" fmla="*/ 19 w 76"/>
                  <a:gd name="T1" fmla="*/ 3 h 48"/>
                  <a:gd name="T2" fmla="*/ 17 w 76"/>
                  <a:gd name="T3" fmla="*/ 5 h 48"/>
                  <a:gd name="T4" fmla="*/ 14 w 76"/>
                  <a:gd name="T5" fmla="*/ 7 h 48"/>
                  <a:gd name="T6" fmla="*/ 5 w 76"/>
                  <a:gd name="T7" fmla="*/ 12 h 48"/>
                  <a:gd name="T8" fmla="*/ 0 w 76"/>
                  <a:gd name="T9" fmla="*/ 7 h 48"/>
                  <a:gd name="T10" fmla="*/ 5 w 76"/>
                  <a:gd name="T11" fmla="*/ 5 h 48"/>
                  <a:gd name="T12" fmla="*/ 10 w 76"/>
                  <a:gd name="T13" fmla="*/ 0 h 48"/>
                  <a:gd name="T14" fmla="*/ 14 w 76"/>
                  <a:gd name="T15" fmla="*/ 0 h 48"/>
                  <a:gd name="T16" fmla="*/ 19 w 76"/>
                  <a:gd name="T17" fmla="*/ 3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48">
                    <a:moveTo>
                      <a:pt x="76" y="10"/>
                    </a:moveTo>
                    <a:lnTo>
                      <a:pt x="67" y="20"/>
                    </a:lnTo>
                    <a:lnTo>
                      <a:pt x="57" y="28"/>
                    </a:lnTo>
                    <a:lnTo>
                      <a:pt x="20" y="48"/>
                    </a:lnTo>
                    <a:lnTo>
                      <a:pt x="0" y="28"/>
                    </a:lnTo>
                    <a:lnTo>
                      <a:pt x="20" y="20"/>
                    </a:lnTo>
                    <a:lnTo>
                      <a:pt x="39" y="0"/>
                    </a:lnTo>
                    <a:lnTo>
                      <a:pt x="57" y="0"/>
                    </a:lnTo>
                    <a:lnTo>
                      <a:pt x="76" y="10"/>
                    </a:lnTo>
                    <a:close/>
                  </a:path>
                </a:pathLst>
              </a:custGeom>
              <a:solidFill>
                <a:srgbClr val="97AB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9">
                <a:extLst>
                  <a:ext uri="{FF2B5EF4-FFF2-40B4-BE49-F238E27FC236}">
                    <a16:creationId xmlns:a16="http://schemas.microsoft.com/office/drawing/2014/main" id="{EC1D0CB5-F19C-4B0E-9A70-95C147B503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674"/>
                <a:ext cx="45" cy="12"/>
              </a:xfrm>
              <a:custGeom>
                <a:avLst/>
                <a:gdLst>
                  <a:gd name="T0" fmla="*/ 38 w 178"/>
                  <a:gd name="T1" fmla="*/ 5 h 47"/>
                  <a:gd name="T2" fmla="*/ 40 w 178"/>
                  <a:gd name="T3" fmla="*/ 7 h 47"/>
                  <a:gd name="T4" fmla="*/ 45 w 178"/>
                  <a:gd name="T5" fmla="*/ 7 h 47"/>
                  <a:gd name="T6" fmla="*/ 33 w 178"/>
                  <a:gd name="T7" fmla="*/ 9 h 47"/>
                  <a:gd name="T8" fmla="*/ 24 w 178"/>
                  <a:gd name="T9" fmla="*/ 9 h 47"/>
                  <a:gd name="T10" fmla="*/ 12 w 178"/>
                  <a:gd name="T11" fmla="*/ 9 h 47"/>
                  <a:gd name="T12" fmla="*/ 0 w 178"/>
                  <a:gd name="T13" fmla="*/ 12 h 47"/>
                  <a:gd name="T14" fmla="*/ 9 w 178"/>
                  <a:gd name="T15" fmla="*/ 7 h 47"/>
                  <a:gd name="T16" fmla="*/ 19 w 178"/>
                  <a:gd name="T17" fmla="*/ 2 h 47"/>
                  <a:gd name="T18" fmla="*/ 28 w 178"/>
                  <a:gd name="T19" fmla="*/ 0 h 47"/>
                  <a:gd name="T20" fmla="*/ 33 w 178"/>
                  <a:gd name="T21" fmla="*/ 2 h 47"/>
                  <a:gd name="T22" fmla="*/ 38 w 178"/>
                  <a:gd name="T23" fmla="*/ 5 h 4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78" h="47">
                    <a:moveTo>
                      <a:pt x="150" y="19"/>
                    </a:moveTo>
                    <a:lnTo>
                      <a:pt x="159" y="29"/>
                    </a:lnTo>
                    <a:lnTo>
                      <a:pt x="178" y="29"/>
                    </a:lnTo>
                    <a:lnTo>
                      <a:pt x="131" y="37"/>
                    </a:lnTo>
                    <a:lnTo>
                      <a:pt x="94" y="37"/>
                    </a:lnTo>
                    <a:lnTo>
                      <a:pt x="47" y="37"/>
                    </a:lnTo>
                    <a:lnTo>
                      <a:pt x="0" y="47"/>
                    </a:lnTo>
                    <a:lnTo>
                      <a:pt x="37" y="29"/>
                    </a:lnTo>
                    <a:lnTo>
                      <a:pt x="74" y="9"/>
                    </a:lnTo>
                    <a:lnTo>
                      <a:pt x="112" y="0"/>
                    </a:lnTo>
                    <a:lnTo>
                      <a:pt x="131" y="9"/>
                    </a:lnTo>
                    <a:lnTo>
                      <a:pt x="150" y="19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40">
                <a:extLst>
                  <a:ext uri="{FF2B5EF4-FFF2-40B4-BE49-F238E27FC236}">
                    <a16:creationId xmlns:a16="http://schemas.microsoft.com/office/drawing/2014/main" id="{4A0BB2B0-1C6E-4C14-A0DE-5780711766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936"/>
                <a:ext cx="66" cy="23"/>
              </a:xfrm>
              <a:custGeom>
                <a:avLst/>
                <a:gdLst>
                  <a:gd name="T0" fmla="*/ 14 w 264"/>
                  <a:gd name="T1" fmla="*/ 9 h 94"/>
                  <a:gd name="T2" fmla="*/ 42 w 264"/>
                  <a:gd name="T3" fmla="*/ 0 h 94"/>
                  <a:gd name="T4" fmla="*/ 57 w 264"/>
                  <a:gd name="T5" fmla="*/ 0 h 94"/>
                  <a:gd name="T6" fmla="*/ 61 w 264"/>
                  <a:gd name="T7" fmla="*/ 0 h 94"/>
                  <a:gd name="T8" fmla="*/ 66 w 264"/>
                  <a:gd name="T9" fmla="*/ 2 h 94"/>
                  <a:gd name="T10" fmla="*/ 61 w 264"/>
                  <a:gd name="T11" fmla="*/ 5 h 94"/>
                  <a:gd name="T12" fmla="*/ 54 w 264"/>
                  <a:gd name="T13" fmla="*/ 7 h 94"/>
                  <a:gd name="T14" fmla="*/ 42 w 264"/>
                  <a:gd name="T15" fmla="*/ 16 h 94"/>
                  <a:gd name="T16" fmla="*/ 38 w 264"/>
                  <a:gd name="T17" fmla="*/ 21 h 94"/>
                  <a:gd name="T18" fmla="*/ 31 w 264"/>
                  <a:gd name="T19" fmla="*/ 23 h 94"/>
                  <a:gd name="T20" fmla="*/ 24 w 264"/>
                  <a:gd name="T21" fmla="*/ 21 h 94"/>
                  <a:gd name="T22" fmla="*/ 16 w 264"/>
                  <a:gd name="T23" fmla="*/ 18 h 94"/>
                  <a:gd name="T24" fmla="*/ 0 w 264"/>
                  <a:gd name="T25" fmla="*/ 12 h 94"/>
                  <a:gd name="T26" fmla="*/ 7 w 264"/>
                  <a:gd name="T27" fmla="*/ 12 h 94"/>
                  <a:gd name="T28" fmla="*/ 14 w 264"/>
                  <a:gd name="T29" fmla="*/ 9 h 94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264" h="94">
                    <a:moveTo>
                      <a:pt x="57" y="37"/>
                    </a:moveTo>
                    <a:lnTo>
                      <a:pt x="169" y="0"/>
                    </a:lnTo>
                    <a:lnTo>
                      <a:pt x="226" y="0"/>
                    </a:lnTo>
                    <a:lnTo>
                      <a:pt x="245" y="0"/>
                    </a:lnTo>
                    <a:lnTo>
                      <a:pt x="264" y="9"/>
                    </a:lnTo>
                    <a:lnTo>
                      <a:pt x="245" y="19"/>
                    </a:lnTo>
                    <a:lnTo>
                      <a:pt x="217" y="27"/>
                    </a:lnTo>
                    <a:lnTo>
                      <a:pt x="169" y="66"/>
                    </a:lnTo>
                    <a:lnTo>
                      <a:pt x="151" y="84"/>
                    </a:lnTo>
                    <a:lnTo>
                      <a:pt x="122" y="94"/>
                    </a:lnTo>
                    <a:lnTo>
                      <a:pt x="94" y="84"/>
                    </a:lnTo>
                    <a:lnTo>
                      <a:pt x="65" y="75"/>
                    </a:lnTo>
                    <a:lnTo>
                      <a:pt x="0" y="47"/>
                    </a:lnTo>
                    <a:lnTo>
                      <a:pt x="28" y="47"/>
                    </a:lnTo>
                    <a:lnTo>
                      <a:pt x="57" y="37"/>
                    </a:lnTo>
                    <a:close/>
                  </a:path>
                </a:pathLst>
              </a:custGeom>
              <a:solidFill>
                <a:srgbClr val="A7BD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41">
                <a:extLst>
                  <a:ext uri="{FF2B5EF4-FFF2-40B4-BE49-F238E27FC236}">
                    <a16:creationId xmlns:a16="http://schemas.microsoft.com/office/drawing/2014/main" id="{B1A97345-539F-465F-8AD3-9761E7D94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818"/>
                <a:ext cx="455" cy="504"/>
              </a:xfrm>
              <a:custGeom>
                <a:avLst/>
                <a:gdLst>
                  <a:gd name="T0" fmla="*/ 28 w 1821"/>
                  <a:gd name="T1" fmla="*/ 243 h 2018"/>
                  <a:gd name="T2" fmla="*/ 49 w 1821"/>
                  <a:gd name="T3" fmla="*/ 236 h 2018"/>
                  <a:gd name="T4" fmla="*/ 71 w 1821"/>
                  <a:gd name="T5" fmla="*/ 224 h 2018"/>
                  <a:gd name="T6" fmla="*/ 92 w 1821"/>
                  <a:gd name="T7" fmla="*/ 210 h 2018"/>
                  <a:gd name="T8" fmla="*/ 111 w 1821"/>
                  <a:gd name="T9" fmla="*/ 200 h 2018"/>
                  <a:gd name="T10" fmla="*/ 283 w 1821"/>
                  <a:gd name="T11" fmla="*/ 99 h 2018"/>
                  <a:gd name="T12" fmla="*/ 368 w 1821"/>
                  <a:gd name="T13" fmla="*/ 49 h 2018"/>
                  <a:gd name="T14" fmla="*/ 455 w 1821"/>
                  <a:gd name="T15" fmla="*/ 0 h 2018"/>
                  <a:gd name="T16" fmla="*/ 434 w 1821"/>
                  <a:gd name="T17" fmla="*/ 63 h 2018"/>
                  <a:gd name="T18" fmla="*/ 413 w 1821"/>
                  <a:gd name="T19" fmla="*/ 125 h 2018"/>
                  <a:gd name="T20" fmla="*/ 373 w 1821"/>
                  <a:gd name="T21" fmla="*/ 254 h 2018"/>
                  <a:gd name="T22" fmla="*/ 363 w 1821"/>
                  <a:gd name="T23" fmla="*/ 264 h 2018"/>
                  <a:gd name="T24" fmla="*/ 354 w 1821"/>
                  <a:gd name="T25" fmla="*/ 273 h 2018"/>
                  <a:gd name="T26" fmla="*/ 330 w 1821"/>
                  <a:gd name="T27" fmla="*/ 287 h 2018"/>
                  <a:gd name="T28" fmla="*/ 307 w 1821"/>
                  <a:gd name="T29" fmla="*/ 301 h 2018"/>
                  <a:gd name="T30" fmla="*/ 295 w 1821"/>
                  <a:gd name="T31" fmla="*/ 308 h 2018"/>
                  <a:gd name="T32" fmla="*/ 285 w 1821"/>
                  <a:gd name="T33" fmla="*/ 318 h 2018"/>
                  <a:gd name="T34" fmla="*/ 262 w 1821"/>
                  <a:gd name="T35" fmla="*/ 337 h 2018"/>
                  <a:gd name="T36" fmla="*/ 233 w 1821"/>
                  <a:gd name="T37" fmla="*/ 353 h 2018"/>
                  <a:gd name="T38" fmla="*/ 205 w 1821"/>
                  <a:gd name="T39" fmla="*/ 370 h 2018"/>
                  <a:gd name="T40" fmla="*/ 181 w 1821"/>
                  <a:gd name="T41" fmla="*/ 386 h 2018"/>
                  <a:gd name="T42" fmla="*/ 21 w 1821"/>
                  <a:gd name="T43" fmla="*/ 490 h 2018"/>
                  <a:gd name="T44" fmla="*/ 10 w 1821"/>
                  <a:gd name="T45" fmla="*/ 500 h 2018"/>
                  <a:gd name="T46" fmla="*/ 5 w 1821"/>
                  <a:gd name="T47" fmla="*/ 502 h 2018"/>
                  <a:gd name="T48" fmla="*/ 0 w 1821"/>
                  <a:gd name="T49" fmla="*/ 504 h 2018"/>
                  <a:gd name="T50" fmla="*/ 0 w 1821"/>
                  <a:gd name="T51" fmla="*/ 438 h 2018"/>
                  <a:gd name="T52" fmla="*/ 0 w 1821"/>
                  <a:gd name="T53" fmla="*/ 370 h 2018"/>
                  <a:gd name="T54" fmla="*/ 5 w 1821"/>
                  <a:gd name="T55" fmla="*/ 238 h 2018"/>
                  <a:gd name="T56" fmla="*/ 12 w 1821"/>
                  <a:gd name="T57" fmla="*/ 238 h 2018"/>
                  <a:gd name="T58" fmla="*/ 17 w 1821"/>
                  <a:gd name="T59" fmla="*/ 240 h 2018"/>
                  <a:gd name="T60" fmla="*/ 21 w 1821"/>
                  <a:gd name="T61" fmla="*/ 243 h 2018"/>
                  <a:gd name="T62" fmla="*/ 28 w 1821"/>
                  <a:gd name="T63" fmla="*/ 243 h 201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21" h="2018">
                    <a:moveTo>
                      <a:pt x="114" y="971"/>
                    </a:moveTo>
                    <a:lnTo>
                      <a:pt x="198" y="943"/>
                    </a:lnTo>
                    <a:lnTo>
                      <a:pt x="284" y="896"/>
                    </a:lnTo>
                    <a:lnTo>
                      <a:pt x="368" y="839"/>
                    </a:lnTo>
                    <a:lnTo>
                      <a:pt x="444" y="802"/>
                    </a:lnTo>
                    <a:lnTo>
                      <a:pt x="1133" y="396"/>
                    </a:lnTo>
                    <a:lnTo>
                      <a:pt x="1472" y="198"/>
                    </a:lnTo>
                    <a:lnTo>
                      <a:pt x="1821" y="0"/>
                    </a:lnTo>
                    <a:lnTo>
                      <a:pt x="1736" y="254"/>
                    </a:lnTo>
                    <a:lnTo>
                      <a:pt x="1652" y="499"/>
                    </a:lnTo>
                    <a:lnTo>
                      <a:pt x="1491" y="1018"/>
                    </a:lnTo>
                    <a:lnTo>
                      <a:pt x="1453" y="1056"/>
                    </a:lnTo>
                    <a:lnTo>
                      <a:pt x="1415" y="1094"/>
                    </a:lnTo>
                    <a:lnTo>
                      <a:pt x="1321" y="1151"/>
                    </a:lnTo>
                    <a:lnTo>
                      <a:pt x="1227" y="1207"/>
                    </a:lnTo>
                    <a:lnTo>
                      <a:pt x="1180" y="1235"/>
                    </a:lnTo>
                    <a:lnTo>
                      <a:pt x="1141" y="1273"/>
                    </a:lnTo>
                    <a:lnTo>
                      <a:pt x="1047" y="1348"/>
                    </a:lnTo>
                    <a:lnTo>
                      <a:pt x="934" y="1415"/>
                    </a:lnTo>
                    <a:lnTo>
                      <a:pt x="822" y="1481"/>
                    </a:lnTo>
                    <a:lnTo>
                      <a:pt x="726" y="1546"/>
                    </a:lnTo>
                    <a:lnTo>
                      <a:pt x="86" y="1961"/>
                    </a:lnTo>
                    <a:lnTo>
                      <a:pt x="39" y="2000"/>
                    </a:lnTo>
                    <a:lnTo>
                      <a:pt x="20" y="2008"/>
                    </a:lnTo>
                    <a:lnTo>
                      <a:pt x="0" y="2018"/>
                    </a:lnTo>
                    <a:lnTo>
                      <a:pt x="0" y="1754"/>
                    </a:lnTo>
                    <a:lnTo>
                      <a:pt x="0" y="1481"/>
                    </a:lnTo>
                    <a:lnTo>
                      <a:pt x="20" y="953"/>
                    </a:lnTo>
                    <a:lnTo>
                      <a:pt x="47" y="953"/>
                    </a:lnTo>
                    <a:lnTo>
                      <a:pt x="67" y="962"/>
                    </a:lnTo>
                    <a:lnTo>
                      <a:pt x="86" y="971"/>
                    </a:lnTo>
                    <a:lnTo>
                      <a:pt x="114" y="971"/>
                    </a:lnTo>
                    <a:close/>
                  </a:path>
                </a:pathLst>
              </a:custGeom>
              <a:solidFill>
                <a:srgbClr val="7E46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42">
                <a:extLst>
                  <a:ext uri="{FF2B5EF4-FFF2-40B4-BE49-F238E27FC236}">
                    <a16:creationId xmlns:a16="http://schemas.microsoft.com/office/drawing/2014/main" id="{2D229F23-1FA2-4772-AB6D-0FC3D9B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886"/>
                <a:ext cx="57" cy="22"/>
              </a:xfrm>
              <a:custGeom>
                <a:avLst/>
                <a:gdLst>
                  <a:gd name="T0" fmla="*/ 5 w 226"/>
                  <a:gd name="T1" fmla="*/ 0 h 84"/>
                  <a:gd name="T2" fmla="*/ 19 w 226"/>
                  <a:gd name="T3" fmla="*/ 2 h 84"/>
                  <a:gd name="T4" fmla="*/ 31 w 226"/>
                  <a:gd name="T5" fmla="*/ 7 h 84"/>
                  <a:gd name="T6" fmla="*/ 43 w 226"/>
                  <a:gd name="T7" fmla="*/ 12 h 84"/>
                  <a:gd name="T8" fmla="*/ 57 w 226"/>
                  <a:gd name="T9" fmla="*/ 17 h 84"/>
                  <a:gd name="T10" fmla="*/ 57 w 226"/>
                  <a:gd name="T11" fmla="*/ 20 h 84"/>
                  <a:gd name="T12" fmla="*/ 57 w 226"/>
                  <a:gd name="T13" fmla="*/ 22 h 84"/>
                  <a:gd name="T14" fmla="*/ 45 w 226"/>
                  <a:gd name="T15" fmla="*/ 17 h 84"/>
                  <a:gd name="T16" fmla="*/ 29 w 226"/>
                  <a:gd name="T17" fmla="*/ 12 h 84"/>
                  <a:gd name="T18" fmla="*/ 14 w 226"/>
                  <a:gd name="T19" fmla="*/ 10 h 84"/>
                  <a:gd name="T20" fmla="*/ 0 w 226"/>
                  <a:gd name="T21" fmla="*/ 5 h 84"/>
                  <a:gd name="T22" fmla="*/ 2 w 226"/>
                  <a:gd name="T23" fmla="*/ 2 h 84"/>
                  <a:gd name="T24" fmla="*/ 5 w 226"/>
                  <a:gd name="T25" fmla="*/ 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26" h="84">
                    <a:moveTo>
                      <a:pt x="19" y="0"/>
                    </a:moveTo>
                    <a:lnTo>
                      <a:pt x="76" y="9"/>
                    </a:lnTo>
                    <a:lnTo>
                      <a:pt x="123" y="28"/>
                    </a:lnTo>
                    <a:lnTo>
                      <a:pt x="170" y="47"/>
                    </a:lnTo>
                    <a:lnTo>
                      <a:pt x="226" y="66"/>
                    </a:lnTo>
                    <a:lnTo>
                      <a:pt x="226" y="75"/>
                    </a:lnTo>
                    <a:lnTo>
                      <a:pt x="226" y="84"/>
                    </a:lnTo>
                    <a:lnTo>
                      <a:pt x="179" y="66"/>
                    </a:lnTo>
                    <a:lnTo>
                      <a:pt x="113" y="47"/>
                    </a:lnTo>
                    <a:lnTo>
                      <a:pt x="56" y="37"/>
                    </a:lnTo>
                    <a:lnTo>
                      <a:pt x="0" y="18"/>
                    </a:lnTo>
                    <a:lnTo>
                      <a:pt x="9" y="9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43">
                <a:extLst>
                  <a:ext uri="{FF2B5EF4-FFF2-40B4-BE49-F238E27FC236}">
                    <a16:creationId xmlns:a16="http://schemas.microsoft.com/office/drawing/2014/main" id="{C33A5605-D0E5-4326-9105-782918188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132"/>
                <a:ext cx="28" cy="26"/>
              </a:xfrm>
              <a:custGeom>
                <a:avLst/>
                <a:gdLst>
                  <a:gd name="T0" fmla="*/ 5 w 113"/>
                  <a:gd name="T1" fmla="*/ 3 h 104"/>
                  <a:gd name="T2" fmla="*/ 14 w 113"/>
                  <a:gd name="T3" fmla="*/ 0 h 104"/>
                  <a:gd name="T4" fmla="*/ 16 w 113"/>
                  <a:gd name="T5" fmla="*/ 0 h 104"/>
                  <a:gd name="T6" fmla="*/ 21 w 113"/>
                  <a:gd name="T7" fmla="*/ 0 h 104"/>
                  <a:gd name="T8" fmla="*/ 24 w 113"/>
                  <a:gd name="T9" fmla="*/ 5 h 104"/>
                  <a:gd name="T10" fmla="*/ 26 w 113"/>
                  <a:gd name="T11" fmla="*/ 10 h 104"/>
                  <a:gd name="T12" fmla="*/ 28 w 113"/>
                  <a:gd name="T13" fmla="*/ 14 h 104"/>
                  <a:gd name="T14" fmla="*/ 28 w 113"/>
                  <a:gd name="T15" fmla="*/ 19 h 104"/>
                  <a:gd name="T16" fmla="*/ 16 w 113"/>
                  <a:gd name="T17" fmla="*/ 21 h 104"/>
                  <a:gd name="T18" fmla="*/ 5 w 113"/>
                  <a:gd name="T19" fmla="*/ 26 h 104"/>
                  <a:gd name="T20" fmla="*/ 2 w 113"/>
                  <a:gd name="T21" fmla="*/ 24 h 104"/>
                  <a:gd name="T22" fmla="*/ 0 w 113"/>
                  <a:gd name="T23" fmla="*/ 17 h 104"/>
                  <a:gd name="T24" fmla="*/ 2 w 113"/>
                  <a:gd name="T25" fmla="*/ 12 h 104"/>
                  <a:gd name="T26" fmla="*/ 0 w 113"/>
                  <a:gd name="T27" fmla="*/ 5 h 104"/>
                  <a:gd name="T28" fmla="*/ 2 w 113"/>
                  <a:gd name="T29" fmla="*/ 3 h 104"/>
                  <a:gd name="T30" fmla="*/ 5 w 113"/>
                  <a:gd name="T31" fmla="*/ 3 h 104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113" h="104">
                    <a:moveTo>
                      <a:pt x="19" y="10"/>
                    </a:moveTo>
                    <a:lnTo>
                      <a:pt x="57" y="0"/>
                    </a:lnTo>
                    <a:lnTo>
                      <a:pt x="66" y="0"/>
                    </a:lnTo>
                    <a:lnTo>
                      <a:pt x="86" y="0"/>
                    </a:lnTo>
                    <a:lnTo>
                      <a:pt x="95" y="18"/>
                    </a:lnTo>
                    <a:lnTo>
                      <a:pt x="104" y="38"/>
                    </a:lnTo>
                    <a:lnTo>
                      <a:pt x="113" y="57"/>
                    </a:lnTo>
                    <a:lnTo>
                      <a:pt x="113" y="75"/>
                    </a:lnTo>
                    <a:lnTo>
                      <a:pt x="66" y="85"/>
                    </a:lnTo>
                    <a:lnTo>
                      <a:pt x="19" y="104"/>
                    </a:lnTo>
                    <a:lnTo>
                      <a:pt x="10" y="94"/>
                    </a:lnTo>
                    <a:lnTo>
                      <a:pt x="0" y="67"/>
                    </a:lnTo>
                    <a:lnTo>
                      <a:pt x="10" y="47"/>
                    </a:lnTo>
                    <a:lnTo>
                      <a:pt x="0" y="18"/>
                    </a:lnTo>
                    <a:lnTo>
                      <a:pt x="10" y="1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4">
                <a:extLst>
                  <a:ext uri="{FF2B5EF4-FFF2-40B4-BE49-F238E27FC236}">
                    <a16:creationId xmlns:a16="http://schemas.microsoft.com/office/drawing/2014/main" id="{B451B68C-DED9-4082-B1C9-94EB0DC4C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" y="839"/>
                <a:ext cx="127" cy="59"/>
              </a:xfrm>
              <a:custGeom>
                <a:avLst/>
                <a:gdLst>
                  <a:gd name="T0" fmla="*/ 35 w 509"/>
                  <a:gd name="T1" fmla="*/ 21 h 237"/>
                  <a:gd name="T2" fmla="*/ 35 w 509"/>
                  <a:gd name="T3" fmla="*/ 24 h 237"/>
                  <a:gd name="T4" fmla="*/ 28 w 509"/>
                  <a:gd name="T5" fmla="*/ 28 h 237"/>
                  <a:gd name="T6" fmla="*/ 23 w 509"/>
                  <a:gd name="T7" fmla="*/ 36 h 237"/>
                  <a:gd name="T8" fmla="*/ 26 w 509"/>
                  <a:gd name="T9" fmla="*/ 42 h 237"/>
                  <a:gd name="T10" fmla="*/ 33 w 509"/>
                  <a:gd name="T11" fmla="*/ 45 h 237"/>
                  <a:gd name="T12" fmla="*/ 44 w 509"/>
                  <a:gd name="T13" fmla="*/ 45 h 237"/>
                  <a:gd name="T14" fmla="*/ 49 w 509"/>
                  <a:gd name="T15" fmla="*/ 40 h 237"/>
                  <a:gd name="T16" fmla="*/ 52 w 509"/>
                  <a:gd name="T17" fmla="*/ 33 h 237"/>
                  <a:gd name="T18" fmla="*/ 49 w 509"/>
                  <a:gd name="T19" fmla="*/ 28 h 237"/>
                  <a:gd name="T20" fmla="*/ 49 w 509"/>
                  <a:gd name="T21" fmla="*/ 26 h 237"/>
                  <a:gd name="T22" fmla="*/ 59 w 509"/>
                  <a:gd name="T23" fmla="*/ 12 h 237"/>
                  <a:gd name="T24" fmla="*/ 68 w 509"/>
                  <a:gd name="T25" fmla="*/ 0 h 237"/>
                  <a:gd name="T26" fmla="*/ 73 w 509"/>
                  <a:gd name="T27" fmla="*/ 0 h 237"/>
                  <a:gd name="T28" fmla="*/ 78 w 509"/>
                  <a:gd name="T29" fmla="*/ 2 h 237"/>
                  <a:gd name="T30" fmla="*/ 80 w 509"/>
                  <a:gd name="T31" fmla="*/ 2 h 237"/>
                  <a:gd name="T32" fmla="*/ 82 w 509"/>
                  <a:gd name="T33" fmla="*/ 2 h 237"/>
                  <a:gd name="T34" fmla="*/ 85 w 509"/>
                  <a:gd name="T35" fmla="*/ 2 h 237"/>
                  <a:gd name="T36" fmla="*/ 75 w 509"/>
                  <a:gd name="T37" fmla="*/ 5 h 237"/>
                  <a:gd name="T38" fmla="*/ 70 w 509"/>
                  <a:gd name="T39" fmla="*/ 10 h 237"/>
                  <a:gd name="T40" fmla="*/ 70 w 509"/>
                  <a:gd name="T41" fmla="*/ 14 h 237"/>
                  <a:gd name="T42" fmla="*/ 73 w 509"/>
                  <a:gd name="T43" fmla="*/ 19 h 237"/>
                  <a:gd name="T44" fmla="*/ 75 w 509"/>
                  <a:gd name="T45" fmla="*/ 21 h 237"/>
                  <a:gd name="T46" fmla="*/ 87 w 509"/>
                  <a:gd name="T47" fmla="*/ 21 h 237"/>
                  <a:gd name="T48" fmla="*/ 92 w 509"/>
                  <a:gd name="T49" fmla="*/ 19 h 237"/>
                  <a:gd name="T50" fmla="*/ 94 w 509"/>
                  <a:gd name="T51" fmla="*/ 17 h 237"/>
                  <a:gd name="T52" fmla="*/ 94 w 509"/>
                  <a:gd name="T53" fmla="*/ 12 h 237"/>
                  <a:gd name="T54" fmla="*/ 96 w 509"/>
                  <a:gd name="T55" fmla="*/ 7 h 237"/>
                  <a:gd name="T56" fmla="*/ 99 w 509"/>
                  <a:gd name="T57" fmla="*/ 5 h 237"/>
                  <a:gd name="T58" fmla="*/ 127 w 509"/>
                  <a:gd name="T59" fmla="*/ 14 h 237"/>
                  <a:gd name="T60" fmla="*/ 108 w 509"/>
                  <a:gd name="T61" fmla="*/ 24 h 237"/>
                  <a:gd name="T62" fmla="*/ 92 w 509"/>
                  <a:gd name="T63" fmla="*/ 36 h 237"/>
                  <a:gd name="T64" fmla="*/ 73 w 509"/>
                  <a:gd name="T65" fmla="*/ 47 h 237"/>
                  <a:gd name="T66" fmla="*/ 56 w 509"/>
                  <a:gd name="T67" fmla="*/ 59 h 237"/>
                  <a:gd name="T68" fmla="*/ 0 w 509"/>
                  <a:gd name="T69" fmla="*/ 40 h 237"/>
                  <a:gd name="T70" fmla="*/ 9 w 509"/>
                  <a:gd name="T71" fmla="*/ 36 h 237"/>
                  <a:gd name="T72" fmla="*/ 16 w 509"/>
                  <a:gd name="T73" fmla="*/ 31 h 237"/>
                  <a:gd name="T74" fmla="*/ 26 w 509"/>
                  <a:gd name="T75" fmla="*/ 26 h 237"/>
                  <a:gd name="T76" fmla="*/ 35 w 509"/>
                  <a:gd name="T77" fmla="*/ 21 h 237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</a:gdLst>
                <a:ahLst/>
                <a:cxnLst>
                  <a:cxn ang="T78">
                    <a:pos x="T0" y="T1"/>
                  </a:cxn>
                  <a:cxn ang="T79">
                    <a:pos x="T2" y="T3"/>
                  </a:cxn>
                  <a:cxn ang="T80">
                    <a:pos x="T4" y="T5"/>
                  </a:cxn>
                  <a:cxn ang="T81">
                    <a:pos x="T6" y="T7"/>
                  </a:cxn>
                  <a:cxn ang="T82">
                    <a:pos x="T8" y="T9"/>
                  </a:cxn>
                  <a:cxn ang="T83">
                    <a:pos x="T10" y="T11"/>
                  </a:cxn>
                  <a:cxn ang="T84">
                    <a:pos x="T12" y="T13"/>
                  </a:cxn>
                  <a:cxn ang="T85">
                    <a:pos x="T14" y="T15"/>
                  </a:cxn>
                  <a:cxn ang="T86">
                    <a:pos x="T16" y="T17"/>
                  </a:cxn>
                  <a:cxn ang="T87">
                    <a:pos x="T18" y="T19"/>
                  </a:cxn>
                  <a:cxn ang="T88">
                    <a:pos x="T20" y="T21"/>
                  </a:cxn>
                  <a:cxn ang="T89">
                    <a:pos x="T22" y="T23"/>
                  </a:cxn>
                  <a:cxn ang="T90">
                    <a:pos x="T24" y="T25"/>
                  </a:cxn>
                  <a:cxn ang="T91">
                    <a:pos x="T26" y="T27"/>
                  </a:cxn>
                  <a:cxn ang="T92">
                    <a:pos x="T28" y="T29"/>
                  </a:cxn>
                  <a:cxn ang="T93">
                    <a:pos x="T30" y="T31"/>
                  </a:cxn>
                  <a:cxn ang="T94">
                    <a:pos x="T32" y="T33"/>
                  </a:cxn>
                  <a:cxn ang="T95">
                    <a:pos x="T34" y="T35"/>
                  </a:cxn>
                  <a:cxn ang="T96">
                    <a:pos x="T36" y="T37"/>
                  </a:cxn>
                  <a:cxn ang="T97">
                    <a:pos x="T38" y="T39"/>
                  </a:cxn>
                  <a:cxn ang="T98">
                    <a:pos x="T40" y="T41"/>
                  </a:cxn>
                  <a:cxn ang="T99">
                    <a:pos x="T42" y="T43"/>
                  </a:cxn>
                  <a:cxn ang="T100">
                    <a:pos x="T44" y="T45"/>
                  </a:cxn>
                  <a:cxn ang="T101">
                    <a:pos x="T46" y="T47"/>
                  </a:cxn>
                  <a:cxn ang="T102">
                    <a:pos x="T48" y="T49"/>
                  </a:cxn>
                  <a:cxn ang="T103">
                    <a:pos x="T50" y="T51"/>
                  </a:cxn>
                  <a:cxn ang="T104">
                    <a:pos x="T52" y="T53"/>
                  </a:cxn>
                  <a:cxn ang="T105">
                    <a:pos x="T54" y="T55"/>
                  </a:cxn>
                  <a:cxn ang="T106">
                    <a:pos x="T56" y="T57"/>
                  </a:cxn>
                  <a:cxn ang="T107">
                    <a:pos x="T58" y="T59"/>
                  </a:cxn>
                  <a:cxn ang="T108">
                    <a:pos x="T60" y="T61"/>
                  </a:cxn>
                  <a:cxn ang="T109">
                    <a:pos x="T62" y="T63"/>
                  </a:cxn>
                  <a:cxn ang="T110">
                    <a:pos x="T64" y="T65"/>
                  </a:cxn>
                  <a:cxn ang="T111">
                    <a:pos x="T66" y="T67"/>
                  </a:cxn>
                  <a:cxn ang="T112">
                    <a:pos x="T68" y="T69"/>
                  </a:cxn>
                  <a:cxn ang="T113">
                    <a:pos x="T70" y="T71"/>
                  </a:cxn>
                  <a:cxn ang="T114">
                    <a:pos x="T72" y="T73"/>
                  </a:cxn>
                  <a:cxn ang="T115">
                    <a:pos x="T74" y="T75"/>
                  </a:cxn>
                  <a:cxn ang="T116">
                    <a:pos x="T76" y="T77"/>
                  </a:cxn>
                </a:cxnLst>
                <a:rect l="0" t="0" r="r" b="b"/>
                <a:pathLst>
                  <a:path w="509" h="237">
                    <a:moveTo>
                      <a:pt x="141" y="86"/>
                    </a:moveTo>
                    <a:lnTo>
                      <a:pt x="141" y="96"/>
                    </a:lnTo>
                    <a:lnTo>
                      <a:pt x="112" y="114"/>
                    </a:lnTo>
                    <a:lnTo>
                      <a:pt x="94" y="143"/>
                    </a:lnTo>
                    <a:lnTo>
                      <a:pt x="103" y="170"/>
                    </a:lnTo>
                    <a:lnTo>
                      <a:pt x="131" y="180"/>
                    </a:lnTo>
                    <a:lnTo>
                      <a:pt x="178" y="180"/>
                    </a:lnTo>
                    <a:lnTo>
                      <a:pt x="197" y="161"/>
                    </a:lnTo>
                    <a:lnTo>
                      <a:pt x="207" y="133"/>
                    </a:lnTo>
                    <a:lnTo>
                      <a:pt x="197" y="114"/>
                    </a:lnTo>
                    <a:lnTo>
                      <a:pt x="197" y="104"/>
                    </a:lnTo>
                    <a:lnTo>
                      <a:pt x="235" y="49"/>
                    </a:lnTo>
                    <a:lnTo>
                      <a:pt x="272" y="0"/>
                    </a:lnTo>
                    <a:lnTo>
                      <a:pt x="292" y="0"/>
                    </a:lnTo>
                    <a:lnTo>
                      <a:pt x="311" y="10"/>
                    </a:lnTo>
                    <a:lnTo>
                      <a:pt x="320" y="10"/>
                    </a:lnTo>
                    <a:lnTo>
                      <a:pt x="329" y="10"/>
                    </a:lnTo>
                    <a:lnTo>
                      <a:pt x="339" y="10"/>
                    </a:lnTo>
                    <a:lnTo>
                      <a:pt x="301" y="20"/>
                    </a:lnTo>
                    <a:lnTo>
                      <a:pt x="282" y="39"/>
                    </a:lnTo>
                    <a:lnTo>
                      <a:pt x="282" y="57"/>
                    </a:lnTo>
                    <a:lnTo>
                      <a:pt x="292" y="76"/>
                    </a:lnTo>
                    <a:lnTo>
                      <a:pt x="301" y="86"/>
                    </a:lnTo>
                    <a:lnTo>
                      <a:pt x="348" y="86"/>
                    </a:lnTo>
                    <a:lnTo>
                      <a:pt x="367" y="76"/>
                    </a:lnTo>
                    <a:lnTo>
                      <a:pt x="376" y="67"/>
                    </a:lnTo>
                    <a:lnTo>
                      <a:pt x="376" y="49"/>
                    </a:lnTo>
                    <a:lnTo>
                      <a:pt x="386" y="29"/>
                    </a:lnTo>
                    <a:lnTo>
                      <a:pt x="395" y="20"/>
                    </a:lnTo>
                    <a:lnTo>
                      <a:pt x="509" y="57"/>
                    </a:lnTo>
                    <a:lnTo>
                      <a:pt x="433" y="96"/>
                    </a:lnTo>
                    <a:lnTo>
                      <a:pt x="367" y="143"/>
                    </a:lnTo>
                    <a:lnTo>
                      <a:pt x="292" y="190"/>
                    </a:lnTo>
                    <a:lnTo>
                      <a:pt x="225" y="237"/>
                    </a:lnTo>
                    <a:lnTo>
                      <a:pt x="0" y="161"/>
                    </a:lnTo>
                    <a:lnTo>
                      <a:pt x="37" y="143"/>
                    </a:lnTo>
                    <a:lnTo>
                      <a:pt x="65" y="123"/>
                    </a:lnTo>
                    <a:lnTo>
                      <a:pt x="103" y="104"/>
                    </a:lnTo>
                    <a:lnTo>
                      <a:pt x="141" y="86"/>
                    </a:lnTo>
                    <a:close/>
                  </a:path>
                </a:pathLst>
              </a:custGeom>
              <a:solidFill>
                <a:srgbClr val="BDE6F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45">
                <a:extLst>
                  <a:ext uri="{FF2B5EF4-FFF2-40B4-BE49-F238E27FC236}">
                    <a16:creationId xmlns:a16="http://schemas.microsoft.com/office/drawing/2014/main" id="{BC57A0DE-BE5E-4254-A433-015C97A323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92" y="137"/>
                <a:ext cx="19" cy="14"/>
              </a:xfrm>
              <a:custGeom>
                <a:avLst/>
                <a:gdLst>
                  <a:gd name="T0" fmla="*/ 0 w 76"/>
                  <a:gd name="T1" fmla="*/ 5 h 57"/>
                  <a:gd name="T2" fmla="*/ 7 w 76"/>
                  <a:gd name="T3" fmla="*/ 2 h 57"/>
                  <a:gd name="T4" fmla="*/ 14 w 76"/>
                  <a:gd name="T5" fmla="*/ 0 h 57"/>
                  <a:gd name="T6" fmla="*/ 19 w 76"/>
                  <a:gd name="T7" fmla="*/ 10 h 57"/>
                  <a:gd name="T8" fmla="*/ 3 w 76"/>
                  <a:gd name="T9" fmla="*/ 14 h 57"/>
                  <a:gd name="T10" fmla="*/ 0 w 76"/>
                  <a:gd name="T11" fmla="*/ 5 h 5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6" h="57">
                    <a:moveTo>
                      <a:pt x="0" y="20"/>
                    </a:moveTo>
                    <a:lnTo>
                      <a:pt x="29" y="10"/>
                    </a:lnTo>
                    <a:lnTo>
                      <a:pt x="57" y="0"/>
                    </a:lnTo>
                    <a:lnTo>
                      <a:pt x="76" y="39"/>
                    </a:lnTo>
                    <a:lnTo>
                      <a:pt x="10" y="57"/>
                    </a:lnTo>
                    <a:lnTo>
                      <a:pt x="0" y="20"/>
                    </a:lnTo>
                    <a:close/>
                  </a:path>
                </a:pathLst>
              </a:custGeom>
              <a:solidFill>
                <a:srgbClr val="91A408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46">
                <a:extLst>
                  <a:ext uri="{FF2B5EF4-FFF2-40B4-BE49-F238E27FC236}">
                    <a16:creationId xmlns:a16="http://schemas.microsoft.com/office/drawing/2014/main" id="{2D14FA00-2A89-44C9-8773-0BCD1C083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8" y="538"/>
                <a:ext cx="64" cy="247"/>
              </a:xfrm>
              <a:custGeom>
                <a:avLst/>
                <a:gdLst>
                  <a:gd name="T0" fmla="*/ 14 w 254"/>
                  <a:gd name="T1" fmla="*/ 0 h 990"/>
                  <a:gd name="T2" fmla="*/ 26 w 254"/>
                  <a:gd name="T3" fmla="*/ 0 h 990"/>
                  <a:gd name="T4" fmla="*/ 38 w 254"/>
                  <a:gd name="T5" fmla="*/ 2 h 990"/>
                  <a:gd name="T6" fmla="*/ 64 w 254"/>
                  <a:gd name="T7" fmla="*/ 9 h 990"/>
                  <a:gd name="T8" fmla="*/ 52 w 254"/>
                  <a:gd name="T9" fmla="*/ 75 h 990"/>
                  <a:gd name="T10" fmla="*/ 48 w 254"/>
                  <a:gd name="T11" fmla="*/ 108 h 990"/>
                  <a:gd name="T12" fmla="*/ 45 w 254"/>
                  <a:gd name="T13" fmla="*/ 139 h 990"/>
                  <a:gd name="T14" fmla="*/ 43 w 254"/>
                  <a:gd name="T15" fmla="*/ 193 h 990"/>
                  <a:gd name="T16" fmla="*/ 45 w 254"/>
                  <a:gd name="T17" fmla="*/ 221 h 990"/>
                  <a:gd name="T18" fmla="*/ 50 w 254"/>
                  <a:gd name="T19" fmla="*/ 247 h 990"/>
                  <a:gd name="T20" fmla="*/ 43 w 254"/>
                  <a:gd name="T21" fmla="*/ 240 h 990"/>
                  <a:gd name="T22" fmla="*/ 38 w 254"/>
                  <a:gd name="T23" fmla="*/ 238 h 990"/>
                  <a:gd name="T24" fmla="*/ 33 w 254"/>
                  <a:gd name="T25" fmla="*/ 238 h 990"/>
                  <a:gd name="T26" fmla="*/ 28 w 254"/>
                  <a:gd name="T27" fmla="*/ 242 h 990"/>
                  <a:gd name="T28" fmla="*/ 26 w 254"/>
                  <a:gd name="T29" fmla="*/ 245 h 990"/>
                  <a:gd name="T30" fmla="*/ 19 w 254"/>
                  <a:gd name="T31" fmla="*/ 245 h 990"/>
                  <a:gd name="T32" fmla="*/ 17 w 254"/>
                  <a:gd name="T33" fmla="*/ 242 h 990"/>
                  <a:gd name="T34" fmla="*/ 14 w 254"/>
                  <a:gd name="T35" fmla="*/ 238 h 990"/>
                  <a:gd name="T36" fmla="*/ 12 w 254"/>
                  <a:gd name="T37" fmla="*/ 233 h 990"/>
                  <a:gd name="T38" fmla="*/ 12 w 254"/>
                  <a:gd name="T39" fmla="*/ 226 h 990"/>
                  <a:gd name="T40" fmla="*/ 9 w 254"/>
                  <a:gd name="T41" fmla="*/ 219 h 990"/>
                  <a:gd name="T42" fmla="*/ 5 w 254"/>
                  <a:gd name="T43" fmla="*/ 198 h 990"/>
                  <a:gd name="T44" fmla="*/ 3 w 254"/>
                  <a:gd name="T45" fmla="*/ 176 h 990"/>
                  <a:gd name="T46" fmla="*/ 0 w 254"/>
                  <a:gd name="T47" fmla="*/ 132 h 990"/>
                  <a:gd name="T48" fmla="*/ 5 w 254"/>
                  <a:gd name="T49" fmla="*/ 45 h 990"/>
                  <a:gd name="T50" fmla="*/ 14 w 254"/>
                  <a:gd name="T51" fmla="*/ 0 h 990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54" h="990">
                    <a:moveTo>
                      <a:pt x="57" y="0"/>
                    </a:moveTo>
                    <a:lnTo>
                      <a:pt x="104" y="0"/>
                    </a:lnTo>
                    <a:lnTo>
                      <a:pt x="151" y="9"/>
                    </a:lnTo>
                    <a:lnTo>
                      <a:pt x="254" y="38"/>
                    </a:lnTo>
                    <a:lnTo>
                      <a:pt x="207" y="302"/>
                    </a:lnTo>
                    <a:lnTo>
                      <a:pt x="189" y="433"/>
                    </a:lnTo>
                    <a:lnTo>
                      <a:pt x="180" y="556"/>
                    </a:lnTo>
                    <a:lnTo>
                      <a:pt x="170" y="773"/>
                    </a:lnTo>
                    <a:lnTo>
                      <a:pt x="180" y="887"/>
                    </a:lnTo>
                    <a:lnTo>
                      <a:pt x="198" y="990"/>
                    </a:lnTo>
                    <a:lnTo>
                      <a:pt x="170" y="962"/>
                    </a:lnTo>
                    <a:lnTo>
                      <a:pt x="151" y="952"/>
                    </a:lnTo>
                    <a:lnTo>
                      <a:pt x="132" y="952"/>
                    </a:lnTo>
                    <a:lnTo>
                      <a:pt x="113" y="971"/>
                    </a:lnTo>
                    <a:lnTo>
                      <a:pt x="104" y="981"/>
                    </a:lnTo>
                    <a:lnTo>
                      <a:pt x="76" y="981"/>
                    </a:lnTo>
                    <a:lnTo>
                      <a:pt x="66" y="971"/>
                    </a:lnTo>
                    <a:lnTo>
                      <a:pt x="57" y="952"/>
                    </a:lnTo>
                    <a:lnTo>
                      <a:pt x="47" y="934"/>
                    </a:lnTo>
                    <a:lnTo>
                      <a:pt x="47" y="905"/>
                    </a:lnTo>
                    <a:lnTo>
                      <a:pt x="37" y="877"/>
                    </a:lnTo>
                    <a:lnTo>
                      <a:pt x="19" y="792"/>
                    </a:lnTo>
                    <a:lnTo>
                      <a:pt x="10" y="707"/>
                    </a:lnTo>
                    <a:lnTo>
                      <a:pt x="0" y="529"/>
                    </a:lnTo>
                    <a:lnTo>
                      <a:pt x="19" y="17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7">
                <a:extLst>
                  <a:ext uri="{FF2B5EF4-FFF2-40B4-BE49-F238E27FC236}">
                    <a16:creationId xmlns:a16="http://schemas.microsoft.com/office/drawing/2014/main" id="{DDF432F9-2658-4A66-A223-FE9DD820D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" y="467"/>
                <a:ext cx="222" cy="78"/>
              </a:xfrm>
              <a:custGeom>
                <a:avLst/>
                <a:gdLst>
                  <a:gd name="T0" fmla="*/ 57 w 887"/>
                  <a:gd name="T1" fmla="*/ 38 h 311"/>
                  <a:gd name="T2" fmla="*/ 113 w 887"/>
                  <a:gd name="T3" fmla="*/ 19 h 311"/>
                  <a:gd name="T4" fmla="*/ 172 w 887"/>
                  <a:gd name="T5" fmla="*/ 0 h 311"/>
                  <a:gd name="T6" fmla="*/ 198 w 887"/>
                  <a:gd name="T7" fmla="*/ 5 h 311"/>
                  <a:gd name="T8" fmla="*/ 210 w 887"/>
                  <a:gd name="T9" fmla="*/ 9 h 311"/>
                  <a:gd name="T10" fmla="*/ 222 w 887"/>
                  <a:gd name="T11" fmla="*/ 12 h 311"/>
                  <a:gd name="T12" fmla="*/ 179 w 887"/>
                  <a:gd name="T13" fmla="*/ 28 h 311"/>
                  <a:gd name="T14" fmla="*/ 139 w 887"/>
                  <a:gd name="T15" fmla="*/ 47 h 311"/>
                  <a:gd name="T16" fmla="*/ 99 w 887"/>
                  <a:gd name="T17" fmla="*/ 64 h 311"/>
                  <a:gd name="T18" fmla="*/ 57 w 887"/>
                  <a:gd name="T19" fmla="*/ 78 h 311"/>
                  <a:gd name="T20" fmla="*/ 43 w 887"/>
                  <a:gd name="T21" fmla="*/ 73 h 311"/>
                  <a:gd name="T22" fmla="*/ 29 w 887"/>
                  <a:gd name="T23" fmla="*/ 69 h 311"/>
                  <a:gd name="T24" fmla="*/ 0 w 887"/>
                  <a:gd name="T25" fmla="*/ 64 h 311"/>
                  <a:gd name="T26" fmla="*/ 12 w 887"/>
                  <a:gd name="T27" fmla="*/ 54 h 311"/>
                  <a:gd name="T28" fmla="*/ 26 w 887"/>
                  <a:gd name="T29" fmla="*/ 47 h 311"/>
                  <a:gd name="T30" fmla="*/ 57 w 887"/>
                  <a:gd name="T31" fmla="*/ 38 h 311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887" h="311">
                    <a:moveTo>
                      <a:pt x="227" y="151"/>
                    </a:moveTo>
                    <a:lnTo>
                      <a:pt x="453" y="76"/>
                    </a:lnTo>
                    <a:lnTo>
                      <a:pt x="689" y="0"/>
                    </a:lnTo>
                    <a:lnTo>
                      <a:pt x="793" y="19"/>
                    </a:lnTo>
                    <a:lnTo>
                      <a:pt x="840" y="37"/>
                    </a:lnTo>
                    <a:lnTo>
                      <a:pt x="887" y="47"/>
                    </a:lnTo>
                    <a:lnTo>
                      <a:pt x="717" y="113"/>
                    </a:lnTo>
                    <a:lnTo>
                      <a:pt x="556" y="188"/>
                    </a:lnTo>
                    <a:lnTo>
                      <a:pt x="396" y="254"/>
                    </a:lnTo>
                    <a:lnTo>
                      <a:pt x="227" y="311"/>
                    </a:lnTo>
                    <a:lnTo>
                      <a:pt x="170" y="292"/>
                    </a:lnTo>
                    <a:lnTo>
                      <a:pt x="114" y="274"/>
                    </a:lnTo>
                    <a:lnTo>
                      <a:pt x="0" y="254"/>
                    </a:lnTo>
                    <a:lnTo>
                      <a:pt x="47" y="217"/>
                    </a:lnTo>
                    <a:lnTo>
                      <a:pt x="104" y="188"/>
                    </a:lnTo>
                    <a:lnTo>
                      <a:pt x="227" y="151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48">
                <a:extLst>
                  <a:ext uri="{FF2B5EF4-FFF2-40B4-BE49-F238E27FC236}">
                    <a16:creationId xmlns:a16="http://schemas.microsoft.com/office/drawing/2014/main" id="{00424721-84BA-4C9D-933B-A822FCC69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" y="733"/>
                <a:ext cx="488" cy="318"/>
              </a:xfrm>
              <a:custGeom>
                <a:avLst/>
                <a:gdLst>
                  <a:gd name="T0" fmla="*/ 12 w 1951"/>
                  <a:gd name="T1" fmla="*/ 276 h 1272"/>
                  <a:gd name="T2" fmla="*/ 19 w 1951"/>
                  <a:gd name="T3" fmla="*/ 276 h 1272"/>
                  <a:gd name="T4" fmla="*/ 24 w 1951"/>
                  <a:gd name="T5" fmla="*/ 274 h 1272"/>
                  <a:gd name="T6" fmla="*/ 28 w 1951"/>
                  <a:gd name="T7" fmla="*/ 269 h 1272"/>
                  <a:gd name="T8" fmla="*/ 33 w 1951"/>
                  <a:gd name="T9" fmla="*/ 269 h 1272"/>
                  <a:gd name="T10" fmla="*/ 73 w 1951"/>
                  <a:gd name="T11" fmla="*/ 245 h 1272"/>
                  <a:gd name="T12" fmla="*/ 111 w 1951"/>
                  <a:gd name="T13" fmla="*/ 222 h 1272"/>
                  <a:gd name="T14" fmla="*/ 151 w 1951"/>
                  <a:gd name="T15" fmla="*/ 200 h 1272"/>
                  <a:gd name="T16" fmla="*/ 189 w 1951"/>
                  <a:gd name="T17" fmla="*/ 174 h 1272"/>
                  <a:gd name="T18" fmla="*/ 219 w 1951"/>
                  <a:gd name="T19" fmla="*/ 156 h 1272"/>
                  <a:gd name="T20" fmla="*/ 250 w 1951"/>
                  <a:gd name="T21" fmla="*/ 142 h 1272"/>
                  <a:gd name="T22" fmla="*/ 278 w 1951"/>
                  <a:gd name="T23" fmla="*/ 125 h 1272"/>
                  <a:gd name="T24" fmla="*/ 306 w 1951"/>
                  <a:gd name="T25" fmla="*/ 106 h 1272"/>
                  <a:gd name="T26" fmla="*/ 351 w 1951"/>
                  <a:gd name="T27" fmla="*/ 82 h 1272"/>
                  <a:gd name="T28" fmla="*/ 396 w 1951"/>
                  <a:gd name="T29" fmla="*/ 57 h 1272"/>
                  <a:gd name="T30" fmla="*/ 479 w 1951"/>
                  <a:gd name="T31" fmla="*/ 7 h 1272"/>
                  <a:gd name="T32" fmla="*/ 483 w 1951"/>
                  <a:gd name="T33" fmla="*/ 5 h 1272"/>
                  <a:gd name="T34" fmla="*/ 488 w 1951"/>
                  <a:gd name="T35" fmla="*/ 0 h 1272"/>
                  <a:gd name="T36" fmla="*/ 481 w 1951"/>
                  <a:gd name="T37" fmla="*/ 31 h 1272"/>
                  <a:gd name="T38" fmla="*/ 479 w 1951"/>
                  <a:gd name="T39" fmla="*/ 40 h 1272"/>
                  <a:gd name="T40" fmla="*/ 474 w 1951"/>
                  <a:gd name="T41" fmla="*/ 45 h 1272"/>
                  <a:gd name="T42" fmla="*/ 467 w 1951"/>
                  <a:gd name="T43" fmla="*/ 50 h 1272"/>
                  <a:gd name="T44" fmla="*/ 460 w 1951"/>
                  <a:gd name="T45" fmla="*/ 52 h 1272"/>
                  <a:gd name="T46" fmla="*/ 401 w 1951"/>
                  <a:gd name="T47" fmla="*/ 90 h 1272"/>
                  <a:gd name="T48" fmla="*/ 337 w 1951"/>
                  <a:gd name="T49" fmla="*/ 123 h 1272"/>
                  <a:gd name="T50" fmla="*/ 266 w 1951"/>
                  <a:gd name="T51" fmla="*/ 165 h 1272"/>
                  <a:gd name="T52" fmla="*/ 193 w 1951"/>
                  <a:gd name="T53" fmla="*/ 210 h 1272"/>
                  <a:gd name="T54" fmla="*/ 47 w 1951"/>
                  <a:gd name="T55" fmla="*/ 292 h 1272"/>
                  <a:gd name="T56" fmla="*/ 24 w 1951"/>
                  <a:gd name="T57" fmla="*/ 306 h 1272"/>
                  <a:gd name="T58" fmla="*/ 0 w 1951"/>
                  <a:gd name="T59" fmla="*/ 318 h 1272"/>
                  <a:gd name="T60" fmla="*/ 0 w 1951"/>
                  <a:gd name="T61" fmla="*/ 306 h 1272"/>
                  <a:gd name="T62" fmla="*/ 0 w 1951"/>
                  <a:gd name="T63" fmla="*/ 295 h 1272"/>
                  <a:gd name="T64" fmla="*/ 0 w 1951"/>
                  <a:gd name="T65" fmla="*/ 287 h 1272"/>
                  <a:gd name="T66" fmla="*/ 2 w 1951"/>
                  <a:gd name="T67" fmla="*/ 283 h 1272"/>
                  <a:gd name="T68" fmla="*/ 7 w 1951"/>
                  <a:gd name="T69" fmla="*/ 278 h 1272"/>
                  <a:gd name="T70" fmla="*/ 12 w 1951"/>
                  <a:gd name="T71" fmla="*/ 276 h 127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951" h="1272">
                    <a:moveTo>
                      <a:pt x="47" y="1102"/>
                    </a:moveTo>
                    <a:lnTo>
                      <a:pt x="74" y="1102"/>
                    </a:lnTo>
                    <a:lnTo>
                      <a:pt x="94" y="1094"/>
                    </a:lnTo>
                    <a:lnTo>
                      <a:pt x="112" y="1075"/>
                    </a:lnTo>
                    <a:lnTo>
                      <a:pt x="131" y="1075"/>
                    </a:lnTo>
                    <a:lnTo>
                      <a:pt x="292" y="981"/>
                    </a:lnTo>
                    <a:lnTo>
                      <a:pt x="442" y="886"/>
                    </a:lnTo>
                    <a:lnTo>
                      <a:pt x="603" y="801"/>
                    </a:lnTo>
                    <a:lnTo>
                      <a:pt x="754" y="697"/>
                    </a:lnTo>
                    <a:lnTo>
                      <a:pt x="877" y="622"/>
                    </a:lnTo>
                    <a:lnTo>
                      <a:pt x="998" y="566"/>
                    </a:lnTo>
                    <a:lnTo>
                      <a:pt x="1112" y="499"/>
                    </a:lnTo>
                    <a:lnTo>
                      <a:pt x="1225" y="423"/>
                    </a:lnTo>
                    <a:lnTo>
                      <a:pt x="1405" y="329"/>
                    </a:lnTo>
                    <a:lnTo>
                      <a:pt x="1583" y="226"/>
                    </a:lnTo>
                    <a:lnTo>
                      <a:pt x="1914" y="28"/>
                    </a:lnTo>
                    <a:lnTo>
                      <a:pt x="1932" y="18"/>
                    </a:lnTo>
                    <a:lnTo>
                      <a:pt x="1951" y="0"/>
                    </a:lnTo>
                    <a:lnTo>
                      <a:pt x="1924" y="122"/>
                    </a:lnTo>
                    <a:lnTo>
                      <a:pt x="1914" y="160"/>
                    </a:lnTo>
                    <a:lnTo>
                      <a:pt x="1895" y="179"/>
                    </a:lnTo>
                    <a:lnTo>
                      <a:pt x="1867" y="198"/>
                    </a:lnTo>
                    <a:lnTo>
                      <a:pt x="1838" y="207"/>
                    </a:lnTo>
                    <a:lnTo>
                      <a:pt x="1603" y="358"/>
                    </a:lnTo>
                    <a:lnTo>
                      <a:pt x="1348" y="490"/>
                    </a:lnTo>
                    <a:lnTo>
                      <a:pt x="1065" y="660"/>
                    </a:lnTo>
                    <a:lnTo>
                      <a:pt x="773" y="838"/>
                    </a:lnTo>
                    <a:lnTo>
                      <a:pt x="188" y="1169"/>
                    </a:lnTo>
                    <a:lnTo>
                      <a:pt x="94" y="1225"/>
                    </a:lnTo>
                    <a:lnTo>
                      <a:pt x="0" y="1272"/>
                    </a:lnTo>
                    <a:lnTo>
                      <a:pt x="0" y="1225"/>
                    </a:lnTo>
                    <a:lnTo>
                      <a:pt x="0" y="1178"/>
                    </a:lnTo>
                    <a:lnTo>
                      <a:pt x="0" y="1149"/>
                    </a:lnTo>
                    <a:lnTo>
                      <a:pt x="8" y="1131"/>
                    </a:lnTo>
                    <a:lnTo>
                      <a:pt x="27" y="1112"/>
                    </a:lnTo>
                    <a:lnTo>
                      <a:pt x="47" y="1102"/>
                    </a:lnTo>
                    <a:close/>
                  </a:path>
                </a:pathLst>
              </a:custGeom>
              <a:solidFill>
                <a:srgbClr val="AB5F36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49">
                <a:extLst>
                  <a:ext uri="{FF2B5EF4-FFF2-40B4-BE49-F238E27FC236}">
                    <a16:creationId xmlns:a16="http://schemas.microsoft.com/office/drawing/2014/main" id="{0B771ADE-CA5E-483E-85E5-361BD11F0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" y="867"/>
                <a:ext cx="14" cy="10"/>
              </a:xfrm>
              <a:custGeom>
                <a:avLst/>
                <a:gdLst>
                  <a:gd name="T0" fmla="*/ 10 w 56"/>
                  <a:gd name="T1" fmla="*/ 0 h 38"/>
                  <a:gd name="T2" fmla="*/ 10 w 56"/>
                  <a:gd name="T3" fmla="*/ 5 h 38"/>
                  <a:gd name="T4" fmla="*/ 12 w 56"/>
                  <a:gd name="T5" fmla="*/ 5 h 38"/>
                  <a:gd name="T6" fmla="*/ 14 w 56"/>
                  <a:gd name="T7" fmla="*/ 8 h 38"/>
                  <a:gd name="T8" fmla="*/ 12 w 56"/>
                  <a:gd name="T9" fmla="*/ 10 h 38"/>
                  <a:gd name="T10" fmla="*/ 0 w 56"/>
                  <a:gd name="T11" fmla="*/ 8 h 38"/>
                  <a:gd name="T12" fmla="*/ 2 w 56"/>
                  <a:gd name="T13" fmla="*/ 5 h 38"/>
                  <a:gd name="T14" fmla="*/ 5 w 56"/>
                  <a:gd name="T15" fmla="*/ 2 h 38"/>
                  <a:gd name="T16" fmla="*/ 10 w 56"/>
                  <a:gd name="T17" fmla="*/ 0 h 3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38">
                    <a:moveTo>
                      <a:pt x="38" y="0"/>
                    </a:moveTo>
                    <a:lnTo>
                      <a:pt x="38" y="19"/>
                    </a:lnTo>
                    <a:lnTo>
                      <a:pt x="47" y="19"/>
                    </a:lnTo>
                    <a:lnTo>
                      <a:pt x="56" y="29"/>
                    </a:lnTo>
                    <a:lnTo>
                      <a:pt x="47" y="38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9" y="9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50">
                <a:extLst>
                  <a:ext uri="{FF2B5EF4-FFF2-40B4-BE49-F238E27FC236}">
                    <a16:creationId xmlns:a16="http://schemas.microsoft.com/office/drawing/2014/main" id="{F5B5882E-A2A7-40EE-943D-7C27C30E1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783"/>
                <a:ext cx="59" cy="77"/>
              </a:xfrm>
              <a:custGeom>
                <a:avLst/>
                <a:gdLst>
                  <a:gd name="T0" fmla="*/ 52 w 235"/>
                  <a:gd name="T1" fmla="*/ 2 h 311"/>
                  <a:gd name="T2" fmla="*/ 57 w 235"/>
                  <a:gd name="T3" fmla="*/ 0 h 311"/>
                  <a:gd name="T4" fmla="*/ 59 w 235"/>
                  <a:gd name="T5" fmla="*/ 2 h 311"/>
                  <a:gd name="T6" fmla="*/ 50 w 235"/>
                  <a:gd name="T7" fmla="*/ 16 h 311"/>
                  <a:gd name="T8" fmla="*/ 45 w 235"/>
                  <a:gd name="T9" fmla="*/ 23 h 311"/>
                  <a:gd name="T10" fmla="*/ 38 w 235"/>
                  <a:gd name="T11" fmla="*/ 30 h 311"/>
                  <a:gd name="T12" fmla="*/ 21 w 235"/>
                  <a:gd name="T13" fmla="*/ 54 h 311"/>
                  <a:gd name="T14" fmla="*/ 14 w 235"/>
                  <a:gd name="T15" fmla="*/ 65 h 311"/>
                  <a:gd name="T16" fmla="*/ 2 w 235"/>
                  <a:gd name="T17" fmla="*/ 77 h 311"/>
                  <a:gd name="T18" fmla="*/ 0 w 235"/>
                  <a:gd name="T19" fmla="*/ 75 h 311"/>
                  <a:gd name="T20" fmla="*/ 0 w 235"/>
                  <a:gd name="T21" fmla="*/ 72 h 311"/>
                  <a:gd name="T22" fmla="*/ 2 w 235"/>
                  <a:gd name="T23" fmla="*/ 68 h 311"/>
                  <a:gd name="T24" fmla="*/ 7 w 235"/>
                  <a:gd name="T25" fmla="*/ 63 h 311"/>
                  <a:gd name="T26" fmla="*/ 9 w 235"/>
                  <a:gd name="T27" fmla="*/ 58 h 311"/>
                  <a:gd name="T28" fmla="*/ 28 w 235"/>
                  <a:gd name="T29" fmla="*/ 32 h 311"/>
                  <a:gd name="T30" fmla="*/ 38 w 235"/>
                  <a:gd name="T31" fmla="*/ 21 h 311"/>
                  <a:gd name="T32" fmla="*/ 47 w 235"/>
                  <a:gd name="T33" fmla="*/ 9 h 311"/>
                  <a:gd name="T34" fmla="*/ 50 w 235"/>
                  <a:gd name="T35" fmla="*/ 4 h 311"/>
                  <a:gd name="T36" fmla="*/ 52 w 235"/>
                  <a:gd name="T37" fmla="*/ 2 h 311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235" h="311">
                    <a:moveTo>
                      <a:pt x="207" y="9"/>
                    </a:moveTo>
                    <a:lnTo>
                      <a:pt x="226" y="0"/>
                    </a:lnTo>
                    <a:lnTo>
                      <a:pt x="235" y="9"/>
                    </a:lnTo>
                    <a:lnTo>
                      <a:pt x="198" y="66"/>
                    </a:lnTo>
                    <a:lnTo>
                      <a:pt x="179" y="94"/>
                    </a:lnTo>
                    <a:lnTo>
                      <a:pt x="151" y="122"/>
                    </a:lnTo>
                    <a:lnTo>
                      <a:pt x="85" y="217"/>
                    </a:lnTo>
                    <a:lnTo>
                      <a:pt x="56" y="264"/>
                    </a:lnTo>
                    <a:lnTo>
                      <a:pt x="9" y="311"/>
                    </a:lnTo>
                    <a:lnTo>
                      <a:pt x="0" y="301"/>
                    </a:lnTo>
                    <a:lnTo>
                      <a:pt x="0" y="292"/>
                    </a:lnTo>
                    <a:lnTo>
                      <a:pt x="9" y="274"/>
                    </a:lnTo>
                    <a:lnTo>
                      <a:pt x="28" y="254"/>
                    </a:lnTo>
                    <a:lnTo>
                      <a:pt x="37" y="235"/>
                    </a:lnTo>
                    <a:lnTo>
                      <a:pt x="112" y="131"/>
                    </a:lnTo>
                    <a:lnTo>
                      <a:pt x="151" y="84"/>
                    </a:lnTo>
                    <a:lnTo>
                      <a:pt x="188" y="37"/>
                    </a:lnTo>
                    <a:lnTo>
                      <a:pt x="198" y="18"/>
                    </a:lnTo>
                    <a:lnTo>
                      <a:pt x="207" y="9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51">
                <a:extLst>
                  <a:ext uri="{FF2B5EF4-FFF2-40B4-BE49-F238E27FC236}">
                    <a16:creationId xmlns:a16="http://schemas.microsoft.com/office/drawing/2014/main" id="{3ECA3918-E3FD-49EC-80BB-9237D46E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46" y="858"/>
                <a:ext cx="76" cy="52"/>
              </a:xfrm>
              <a:custGeom>
                <a:avLst/>
                <a:gdLst>
                  <a:gd name="T0" fmla="*/ 64 w 303"/>
                  <a:gd name="T1" fmla="*/ 7 h 208"/>
                  <a:gd name="T2" fmla="*/ 69 w 303"/>
                  <a:gd name="T3" fmla="*/ 3 h 208"/>
                  <a:gd name="T4" fmla="*/ 71 w 303"/>
                  <a:gd name="T5" fmla="*/ 0 h 208"/>
                  <a:gd name="T6" fmla="*/ 76 w 303"/>
                  <a:gd name="T7" fmla="*/ 0 h 208"/>
                  <a:gd name="T8" fmla="*/ 76 w 303"/>
                  <a:gd name="T9" fmla="*/ 5 h 208"/>
                  <a:gd name="T10" fmla="*/ 40 w 303"/>
                  <a:gd name="T11" fmla="*/ 29 h 208"/>
                  <a:gd name="T12" fmla="*/ 7 w 303"/>
                  <a:gd name="T13" fmla="*/ 52 h 208"/>
                  <a:gd name="T14" fmla="*/ 5 w 303"/>
                  <a:gd name="T15" fmla="*/ 52 h 208"/>
                  <a:gd name="T16" fmla="*/ 3 w 303"/>
                  <a:gd name="T17" fmla="*/ 52 h 208"/>
                  <a:gd name="T18" fmla="*/ 0 w 303"/>
                  <a:gd name="T19" fmla="*/ 47 h 208"/>
                  <a:gd name="T20" fmla="*/ 31 w 303"/>
                  <a:gd name="T21" fmla="*/ 26 h 208"/>
                  <a:gd name="T22" fmla="*/ 64 w 303"/>
                  <a:gd name="T23" fmla="*/ 7 h 208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303" h="208">
                    <a:moveTo>
                      <a:pt x="255" y="28"/>
                    </a:moveTo>
                    <a:lnTo>
                      <a:pt x="274" y="10"/>
                    </a:lnTo>
                    <a:lnTo>
                      <a:pt x="284" y="0"/>
                    </a:lnTo>
                    <a:lnTo>
                      <a:pt x="303" y="0"/>
                    </a:lnTo>
                    <a:lnTo>
                      <a:pt x="303" y="20"/>
                    </a:lnTo>
                    <a:lnTo>
                      <a:pt x="161" y="114"/>
                    </a:lnTo>
                    <a:lnTo>
                      <a:pt x="29" y="208"/>
                    </a:lnTo>
                    <a:lnTo>
                      <a:pt x="20" y="208"/>
                    </a:lnTo>
                    <a:lnTo>
                      <a:pt x="10" y="208"/>
                    </a:lnTo>
                    <a:lnTo>
                      <a:pt x="0" y="189"/>
                    </a:lnTo>
                    <a:lnTo>
                      <a:pt x="123" y="104"/>
                    </a:lnTo>
                    <a:lnTo>
                      <a:pt x="255" y="28"/>
                    </a:lnTo>
                    <a:close/>
                  </a:path>
                </a:pathLst>
              </a:custGeom>
              <a:solidFill>
                <a:srgbClr val="8AA8A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52">
                <a:extLst>
                  <a:ext uri="{FF2B5EF4-FFF2-40B4-BE49-F238E27FC236}">
                    <a16:creationId xmlns:a16="http://schemas.microsoft.com/office/drawing/2014/main" id="{2CA936FC-532B-4C28-A445-A1C653F0E2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3" y="799"/>
                <a:ext cx="35" cy="36"/>
              </a:xfrm>
              <a:custGeom>
                <a:avLst/>
                <a:gdLst>
                  <a:gd name="T0" fmla="*/ 23 w 141"/>
                  <a:gd name="T1" fmla="*/ 2 h 141"/>
                  <a:gd name="T2" fmla="*/ 31 w 141"/>
                  <a:gd name="T3" fmla="*/ 0 h 141"/>
                  <a:gd name="T4" fmla="*/ 33 w 141"/>
                  <a:gd name="T5" fmla="*/ 0 h 141"/>
                  <a:gd name="T6" fmla="*/ 35 w 141"/>
                  <a:gd name="T7" fmla="*/ 2 h 141"/>
                  <a:gd name="T8" fmla="*/ 21 w 141"/>
                  <a:gd name="T9" fmla="*/ 19 h 141"/>
                  <a:gd name="T10" fmla="*/ 7 w 141"/>
                  <a:gd name="T11" fmla="*/ 36 h 141"/>
                  <a:gd name="T12" fmla="*/ 5 w 141"/>
                  <a:gd name="T13" fmla="*/ 34 h 141"/>
                  <a:gd name="T14" fmla="*/ 0 w 141"/>
                  <a:gd name="T15" fmla="*/ 34 h 141"/>
                  <a:gd name="T16" fmla="*/ 12 w 141"/>
                  <a:gd name="T17" fmla="*/ 17 h 141"/>
                  <a:gd name="T18" fmla="*/ 23 w 141"/>
                  <a:gd name="T19" fmla="*/ 2 h 141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41" h="141">
                    <a:moveTo>
                      <a:pt x="94" y="9"/>
                    </a:moveTo>
                    <a:lnTo>
                      <a:pt x="123" y="0"/>
                    </a:lnTo>
                    <a:lnTo>
                      <a:pt x="132" y="0"/>
                    </a:lnTo>
                    <a:lnTo>
                      <a:pt x="141" y="9"/>
                    </a:lnTo>
                    <a:lnTo>
                      <a:pt x="84" y="75"/>
                    </a:lnTo>
                    <a:lnTo>
                      <a:pt x="28" y="141"/>
                    </a:lnTo>
                    <a:lnTo>
                      <a:pt x="19" y="132"/>
                    </a:lnTo>
                    <a:lnTo>
                      <a:pt x="0" y="132"/>
                    </a:lnTo>
                    <a:lnTo>
                      <a:pt x="47" y="65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53">
                <a:extLst>
                  <a:ext uri="{FF2B5EF4-FFF2-40B4-BE49-F238E27FC236}">
                    <a16:creationId xmlns:a16="http://schemas.microsoft.com/office/drawing/2014/main" id="{DEDF71E8-20DA-46E3-809A-81E1CE180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0" y="566"/>
                <a:ext cx="201" cy="224"/>
              </a:xfrm>
              <a:custGeom>
                <a:avLst/>
                <a:gdLst>
                  <a:gd name="T0" fmla="*/ 17 w 802"/>
                  <a:gd name="T1" fmla="*/ 0 h 896"/>
                  <a:gd name="T2" fmla="*/ 90 w 802"/>
                  <a:gd name="T3" fmla="*/ 24 h 896"/>
                  <a:gd name="T4" fmla="*/ 128 w 802"/>
                  <a:gd name="T5" fmla="*/ 36 h 896"/>
                  <a:gd name="T6" fmla="*/ 163 w 802"/>
                  <a:gd name="T7" fmla="*/ 47 h 896"/>
                  <a:gd name="T8" fmla="*/ 173 w 802"/>
                  <a:gd name="T9" fmla="*/ 52 h 896"/>
                  <a:gd name="T10" fmla="*/ 182 w 802"/>
                  <a:gd name="T11" fmla="*/ 54 h 896"/>
                  <a:gd name="T12" fmla="*/ 191 w 802"/>
                  <a:gd name="T13" fmla="*/ 57 h 896"/>
                  <a:gd name="T14" fmla="*/ 201 w 802"/>
                  <a:gd name="T15" fmla="*/ 62 h 896"/>
                  <a:gd name="T16" fmla="*/ 194 w 802"/>
                  <a:gd name="T17" fmla="*/ 102 h 896"/>
                  <a:gd name="T18" fmla="*/ 182 w 802"/>
                  <a:gd name="T19" fmla="*/ 139 h 896"/>
                  <a:gd name="T20" fmla="*/ 170 w 802"/>
                  <a:gd name="T21" fmla="*/ 179 h 896"/>
                  <a:gd name="T22" fmla="*/ 161 w 802"/>
                  <a:gd name="T23" fmla="*/ 219 h 896"/>
                  <a:gd name="T24" fmla="*/ 139 w 802"/>
                  <a:gd name="T25" fmla="*/ 222 h 896"/>
                  <a:gd name="T26" fmla="*/ 121 w 802"/>
                  <a:gd name="T27" fmla="*/ 224 h 896"/>
                  <a:gd name="T28" fmla="*/ 78 w 802"/>
                  <a:gd name="T29" fmla="*/ 222 h 896"/>
                  <a:gd name="T30" fmla="*/ 57 w 802"/>
                  <a:gd name="T31" fmla="*/ 219 h 896"/>
                  <a:gd name="T32" fmla="*/ 36 w 802"/>
                  <a:gd name="T33" fmla="*/ 217 h 896"/>
                  <a:gd name="T34" fmla="*/ 36 w 802"/>
                  <a:gd name="T35" fmla="*/ 212 h 896"/>
                  <a:gd name="T36" fmla="*/ 33 w 802"/>
                  <a:gd name="T37" fmla="*/ 210 h 896"/>
                  <a:gd name="T38" fmla="*/ 26 w 802"/>
                  <a:gd name="T39" fmla="*/ 205 h 896"/>
                  <a:gd name="T40" fmla="*/ 22 w 802"/>
                  <a:gd name="T41" fmla="*/ 208 h 896"/>
                  <a:gd name="T42" fmla="*/ 17 w 802"/>
                  <a:gd name="T43" fmla="*/ 212 h 896"/>
                  <a:gd name="T44" fmla="*/ 12 w 802"/>
                  <a:gd name="T45" fmla="*/ 217 h 896"/>
                  <a:gd name="T46" fmla="*/ 10 w 802"/>
                  <a:gd name="T47" fmla="*/ 217 h 896"/>
                  <a:gd name="T48" fmla="*/ 5 w 802"/>
                  <a:gd name="T49" fmla="*/ 217 h 896"/>
                  <a:gd name="T50" fmla="*/ 3 w 802"/>
                  <a:gd name="T51" fmla="*/ 208 h 896"/>
                  <a:gd name="T52" fmla="*/ 0 w 802"/>
                  <a:gd name="T53" fmla="*/ 201 h 896"/>
                  <a:gd name="T54" fmla="*/ 3 w 802"/>
                  <a:gd name="T55" fmla="*/ 191 h 896"/>
                  <a:gd name="T56" fmla="*/ 0 w 802"/>
                  <a:gd name="T57" fmla="*/ 184 h 896"/>
                  <a:gd name="T58" fmla="*/ 0 w 802"/>
                  <a:gd name="T59" fmla="*/ 139 h 896"/>
                  <a:gd name="T60" fmla="*/ 0 w 802"/>
                  <a:gd name="T61" fmla="*/ 92 h 896"/>
                  <a:gd name="T62" fmla="*/ 5 w 802"/>
                  <a:gd name="T63" fmla="*/ 45 h 896"/>
                  <a:gd name="T64" fmla="*/ 10 w 802"/>
                  <a:gd name="T65" fmla="*/ 21 h 896"/>
                  <a:gd name="T66" fmla="*/ 17 w 802"/>
                  <a:gd name="T67" fmla="*/ 0 h 89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802" h="896">
                    <a:moveTo>
                      <a:pt x="67" y="0"/>
                    </a:moveTo>
                    <a:lnTo>
                      <a:pt x="359" y="95"/>
                    </a:lnTo>
                    <a:lnTo>
                      <a:pt x="509" y="142"/>
                    </a:lnTo>
                    <a:lnTo>
                      <a:pt x="652" y="189"/>
                    </a:lnTo>
                    <a:lnTo>
                      <a:pt x="689" y="207"/>
                    </a:lnTo>
                    <a:lnTo>
                      <a:pt x="727" y="217"/>
                    </a:lnTo>
                    <a:lnTo>
                      <a:pt x="764" y="226"/>
                    </a:lnTo>
                    <a:lnTo>
                      <a:pt x="802" y="246"/>
                    </a:lnTo>
                    <a:lnTo>
                      <a:pt x="774" y="406"/>
                    </a:lnTo>
                    <a:lnTo>
                      <a:pt x="727" y="557"/>
                    </a:lnTo>
                    <a:lnTo>
                      <a:pt x="679" y="717"/>
                    </a:lnTo>
                    <a:lnTo>
                      <a:pt x="642" y="877"/>
                    </a:lnTo>
                    <a:lnTo>
                      <a:pt x="556" y="886"/>
                    </a:lnTo>
                    <a:lnTo>
                      <a:pt x="482" y="896"/>
                    </a:lnTo>
                    <a:lnTo>
                      <a:pt x="312" y="886"/>
                    </a:lnTo>
                    <a:lnTo>
                      <a:pt x="227" y="877"/>
                    </a:lnTo>
                    <a:lnTo>
                      <a:pt x="142" y="868"/>
                    </a:lnTo>
                    <a:lnTo>
                      <a:pt x="142" y="849"/>
                    </a:lnTo>
                    <a:lnTo>
                      <a:pt x="133" y="839"/>
                    </a:lnTo>
                    <a:lnTo>
                      <a:pt x="104" y="821"/>
                    </a:lnTo>
                    <a:lnTo>
                      <a:pt x="86" y="830"/>
                    </a:lnTo>
                    <a:lnTo>
                      <a:pt x="67" y="849"/>
                    </a:lnTo>
                    <a:lnTo>
                      <a:pt x="47" y="868"/>
                    </a:lnTo>
                    <a:lnTo>
                      <a:pt x="38" y="868"/>
                    </a:lnTo>
                    <a:lnTo>
                      <a:pt x="20" y="868"/>
                    </a:lnTo>
                    <a:lnTo>
                      <a:pt x="10" y="830"/>
                    </a:lnTo>
                    <a:lnTo>
                      <a:pt x="0" y="802"/>
                    </a:lnTo>
                    <a:lnTo>
                      <a:pt x="10" y="764"/>
                    </a:lnTo>
                    <a:lnTo>
                      <a:pt x="0" y="735"/>
                    </a:lnTo>
                    <a:lnTo>
                      <a:pt x="0" y="557"/>
                    </a:lnTo>
                    <a:lnTo>
                      <a:pt x="0" y="367"/>
                    </a:lnTo>
                    <a:lnTo>
                      <a:pt x="20" y="179"/>
                    </a:lnTo>
                    <a:lnTo>
                      <a:pt x="38" y="85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54">
                <a:extLst>
                  <a:ext uri="{FF2B5EF4-FFF2-40B4-BE49-F238E27FC236}">
                    <a16:creationId xmlns:a16="http://schemas.microsoft.com/office/drawing/2014/main" id="{89D66991-A9E1-4228-817C-372492D08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" y="488"/>
                <a:ext cx="170" cy="71"/>
              </a:xfrm>
              <a:custGeom>
                <a:avLst/>
                <a:gdLst>
                  <a:gd name="T0" fmla="*/ 2 w 679"/>
                  <a:gd name="T1" fmla="*/ 64 h 284"/>
                  <a:gd name="T2" fmla="*/ 64 w 679"/>
                  <a:gd name="T3" fmla="*/ 40 h 284"/>
                  <a:gd name="T4" fmla="*/ 125 w 679"/>
                  <a:gd name="T5" fmla="*/ 17 h 284"/>
                  <a:gd name="T6" fmla="*/ 139 w 679"/>
                  <a:gd name="T7" fmla="*/ 12 h 284"/>
                  <a:gd name="T8" fmla="*/ 156 w 679"/>
                  <a:gd name="T9" fmla="*/ 7 h 284"/>
                  <a:gd name="T10" fmla="*/ 158 w 679"/>
                  <a:gd name="T11" fmla="*/ 3 h 284"/>
                  <a:gd name="T12" fmla="*/ 163 w 679"/>
                  <a:gd name="T13" fmla="*/ 3 h 284"/>
                  <a:gd name="T14" fmla="*/ 167 w 679"/>
                  <a:gd name="T15" fmla="*/ 3 h 284"/>
                  <a:gd name="T16" fmla="*/ 170 w 679"/>
                  <a:gd name="T17" fmla="*/ 0 h 284"/>
                  <a:gd name="T18" fmla="*/ 170 w 679"/>
                  <a:gd name="T19" fmla="*/ 7 h 284"/>
                  <a:gd name="T20" fmla="*/ 163 w 679"/>
                  <a:gd name="T21" fmla="*/ 7 h 284"/>
                  <a:gd name="T22" fmla="*/ 160 w 679"/>
                  <a:gd name="T23" fmla="*/ 10 h 284"/>
                  <a:gd name="T24" fmla="*/ 156 w 679"/>
                  <a:gd name="T25" fmla="*/ 12 h 284"/>
                  <a:gd name="T26" fmla="*/ 151 w 679"/>
                  <a:gd name="T27" fmla="*/ 12 h 284"/>
                  <a:gd name="T28" fmla="*/ 113 w 679"/>
                  <a:gd name="T29" fmla="*/ 29 h 284"/>
                  <a:gd name="T30" fmla="*/ 75 w 679"/>
                  <a:gd name="T31" fmla="*/ 43 h 284"/>
                  <a:gd name="T32" fmla="*/ 57 w 679"/>
                  <a:gd name="T33" fmla="*/ 52 h 284"/>
                  <a:gd name="T34" fmla="*/ 38 w 679"/>
                  <a:gd name="T35" fmla="*/ 59 h 284"/>
                  <a:gd name="T36" fmla="*/ 0 w 679"/>
                  <a:gd name="T37" fmla="*/ 71 h 284"/>
                  <a:gd name="T38" fmla="*/ 2 w 679"/>
                  <a:gd name="T39" fmla="*/ 64 h 284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679" h="284">
                    <a:moveTo>
                      <a:pt x="9" y="256"/>
                    </a:moveTo>
                    <a:lnTo>
                      <a:pt x="254" y="161"/>
                    </a:lnTo>
                    <a:lnTo>
                      <a:pt x="499" y="67"/>
                    </a:lnTo>
                    <a:lnTo>
                      <a:pt x="556" y="49"/>
                    </a:lnTo>
                    <a:lnTo>
                      <a:pt x="622" y="29"/>
                    </a:lnTo>
                    <a:lnTo>
                      <a:pt x="632" y="10"/>
                    </a:lnTo>
                    <a:lnTo>
                      <a:pt x="650" y="10"/>
                    </a:lnTo>
                    <a:lnTo>
                      <a:pt x="669" y="10"/>
                    </a:lnTo>
                    <a:lnTo>
                      <a:pt x="679" y="0"/>
                    </a:lnTo>
                    <a:lnTo>
                      <a:pt x="679" y="29"/>
                    </a:lnTo>
                    <a:lnTo>
                      <a:pt x="650" y="29"/>
                    </a:lnTo>
                    <a:lnTo>
                      <a:pt x="641" y="39"/>
                    </a:lnTo>
                    <a:lnTo>
                      <a:pt x="622" y="49"/>
                    </a:lnTo>
                    <a:lnTo>
                      <a:pt x="603" y="49"/>
                    </a:lnTo>
                    <a:lnTo>
                      <a:pt x="452" y="114"/>
                    </a:lnTo>
                    <a:lnTo>
                      <a:pt x="301" y="170"/>
                    </a:lnTo>
                    <a:lnTo>
                      <a:pt x="226" y="208"/>
                    </a:lnTo>
                    <a:lnTo>
                      <a:pt x="150" y="237"/>
                    </a:lnTo>
                    <a:lnTo>
                      <a:pt x="0" y="284"/>
                    </a:lnTo>
                    <a:lnTo>
                      <a:pt x="9" y="256"/>
                    </a:lnTo>
                    <a:close/>
                  </a:path>
                </a:pathLst>
              </a:custGeom>
              <a:solidFill>
                <a:srgbClr val="7B828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55">
                <a:extLst>
                  <a:ext uri="{FF2B5EF4-FFF2-40B4-BE49-F238E27FC236}">
                    <a16:creationId xmlns:a16="http://schemas.microsoft.com/office/drawing/2014/main" id="{67C506F8-0FC3-4F77-9BB5-52751E11F2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7" y="849"/>
                <a:ext cx="10" cy="7"/>
              </a:xfrm>
              <a:custGeom>
                <a:avLst/>
                <a:gdLst>
                  <a:gd name="T0" fmla="*/ 10 w 37"/>
                  <a:gd name="T1" fmla="*/ 3 h 28"/>
                  <a:gd name="T2" fmla="*/ 10 w 37"/>
                  <a:gd name="T3" fmla="*/ 5 h 28"/>
                  <a:gd name="T4" fmla="*/ 5 w 37"/>
                  <a:gd name="T5" fmla="*/ 7 h 28"/>
                  <a:gd name="T6" fmla="*/ 0 w 37"/>
                  <a:gd name="T7" fmla="*/ 7 h 28"/>
                  <a:gd name="T8" fmla="*/ 0 w 37"/>
                  <a:gd name="T9" fmla="*/ 3 h 28"/>
                  <a:gd name="T10" fmla="*/ 2 w 37"/>
                  <a:gd name="T11" fmla="*/ 0 h 28"/>
                  <a:gd name="T12" fmla="*/ 5 w 37"/>
                  <a:gd name="T13" fmla="*/ 0 h 28"/>
                  <a:gd name="T14" fmla="*/ 10 w 37"/>
                  <a:gd name="T15" fmla="*/ 3 h 2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37" h="28">
                    <a:moveTo>
                      <a:pt x="37" y="10"/>
                    </a:moveTo>
                    <a:lnTo>
                      <a:pt x="37" y="18"/>
                    </a:lnTo>
                    <a:lnTo>
                      <a:pt x="18" y="28"/>
                    </a:lnTo>
                    <a:lnTo>
                      <a:pt x="0" y="28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lnTo>
                      <a:pt x="37" y="10"/>
                    </a:lnTo>
                    <a:close/>
                  </a:path>
                </a:pathLst>
              </a:custGeom>
              <a:solidFill>
                <a:srgbClr val="CCE70B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56">
                <a:extLst>
                  <a:ext uri="{FF2B5EF4-FFF2-40B4-BE49-F238E27FC236}">
                    <a16:creationId xmlns:a16="http://schemas.microsoft.com/office/drawing/2014/main" id="{7F3F5007-AD03-47C1-926E-F0D29EE99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6" y="519"/>
                <a:ext cx="210" cy="103"/>
              </a:xfrm>
              <a:custGeom>
                <a:avLst/>
                <a:gdLst>
                  <a:gd name="T0" fmla="*/ 31 w 840"/>
                  <a:gd name="T1" fmla="*/ 35 h 415"/>
                  <a:gd name="T2" fmla="*/ 73 w 840"/>
                  <a:gd name="T3" fmla="*/ 17 h 415"/>
                  <a:gd name="T4" fmla="*/ 116 w 840"/>
                  <a:gd name="T5" fmla="*/ 0 h 415"/>
                  <a:gd name="T6" fmla="*/ 111 w 840"/>
                  <a:gd name="T7" fmla="*/ 9 h 415"/>
                  <a:gd name="T8" fmla="*/ 111 w 840"/>
                  <a:gd name="T9" fmla="*/ 19 h 415"/>
                  <a:gd name="T10" fmla="*/ 111 w 840"/>
                  <a:gd name="T11" fmla="*/ 28 h 415"/>
                  <a:gd name="T12" fmla="*/ 113 w 840"/>
                  <a:gd name="T13" fmla="*/ 37 h 415"/>
                  <a:gd name="T14" fmla="*/ 123 w 840"/>
                  <a:gd name="T15" fmla="*/ 52 h 415"/>
                  <a:gd name="T16" fmla="*/ 135 w 840"/>
                  <a:gd name="T17" fmla="*/ 61 h 415"/>
                  <a:gd name="T18" fmla="*/ 151 w 840"/>
                  <a:gd name="T19" fmla="*/ 70 h 415"/>
                  <a:gd name="T20" fmla="*/ 168 w 840"/>
                  <a:gd name="T21" fmla="*/ 77 h 415"/>
                  <a:gd name="T22" fmla="*/ 187 w 840"/>
                  <a:gd name="T23" fmla="*/ 84 h 415"/>
                  <a:gd name="T24" fmla="*/ 198 w 840"/>
                  <a:gd name="T25" fmla="*/ 87 h 415"/>
                  <a:gd name="T26" fmla="*/ 210 w 840"/>
                  <a:gd name="T27" fmla="*/ 87 h 415"/>
                  <a:gd name="T28" fmla="*/ 182 w 840"/>
                  <a:gd name="T29" fmla="*/ 103 h 415"/>
                  <a:gd name="T30" fmla="*/ 144 w 840"/>
                  <a:gd name="T31" fmla="*/ 89 h 415"/>
                  <a:gd name="T32" fmla="*/ 106 w 840"/>
                  <a:gd name="T33" fmla="*/ 77 h 415"/>
                  <a:gd name="T34" fmla="*/ 80 w 840"/>
                  <a:gd name="T35" fmla="*/ 66 h 415"/>
                  <a:gd name="T36" fmla="*/ 54 w 840"/>
                  <a:gd name="T37" fmla="*/ 59 h 415"/>
                  <a:gd name="T38" fmla="*/ 26 w 840"/>
                  <a:gd name="T39" fmla="*/ 52 h 415"/>
                  <a:gd name="T40" fmla="*/ 0 w 840"/>
                  <a:gd name="T41" fmla="*/ 42 h 415"/>
                  <a:gd name="T42" fmla="*/ 7 w 840"/>
                  <a:gd name="T43" fmla="*/ 42 h 415"/>
                  <a:gd name="T44" fmla="*/ 14 w 840"/>
                  <a:gd name="T45" fmla="*/ 37 h 415"/>
                  <a:gd name="T46" fmla="*/ 24 w 840"/>
                  <a:gd name="T47" fmla="*/ 35 h 415"/>
                  <a:gd name="T48" fmla="*/ 31 w 840"/>
                  <a:gd name="T49" fmla="*/ 35 h 41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840" h="415">
                    <a:moveTo>
                      <a:pt x="123" y="142"/>
                    </a:moveTo>
                    <a:lnTo>
                      <a:pt x="293" y="67"/>
                    </a:lnTo>
                    <a:lnTo>
                      <a:pt x="462" y="0"/>
                    </a:lnTo>
                    <a:lnTo>
                      <a:pt x="444" y="38"/>
                    </a:lnTo>
                    <a:lnTo>
                      <a:pt x="444" y="76"/>
                    </a:lnTo>
                    <a:lnTo>
                      <a:pt x="444" y="114"/>
                    </a:lnTo>
                    <a:lnTo>
                      <a:pt x="452" y="151"/>
                    </a:lnTo>
                    <a:lnTo>
                      <a:pt x="491" y="208"/>
                    </a:lnTo>
                    <a:lnTo>
                      <a:pt x="538" y="245"/>
                    </a:lnTo>
                    <a:lnTo>
                      <a:pt x="604" y="284"/>
                    </a:lnTo>
                    <a:lnTo>
                      <a:pt x="670" y="312"/>
                    </a:lnTo>
                    <a:lnTo>
                      <a:pt x="746" y="340"/>
                    </a:lnTo>
                    <a:lnTo>
                      <a:pt x="793" y="349"/>
                    </a:lnTo>
                    <a:lnTo>
                      <a:pt x="840" y="349"/>
                    </a:lnTo>
                    <a:lnTo>
                      <a:pt x="726" y="415"/>
                    </a:lnTo>
                    <a:lnTo>
                      <a:pt x="575" y="359"/>
                    </a:lnTo>
                    <a:lnTo>
                      <a:pt x="425" y="312"/>
                    </a:lnTo>
                    <a:lnTo>
                      <a:pt x="321" y="265"/>
                    </a:lnTo>
                    <a:lnTo>
                      <a:pt x="217" y="237"/>
                    </a:lnTo>
                    <a:lnTo>
                      <a:pt x="104" y="208"/>
                    </a:lnTo>
                    <a:lnTo>
                      <a:pt x="0" y="170"/>
                    </a:lnTo>
                    <a:lnTo>
                      <a:pt x="29" y="170"/>
                    </a:lnTo>
                    <a:lnTo>
                      <a:pt x="57" y="151"/>
                    </a:lnTo>
                    <a:lnTo>
                      <a:pt x="94" y="142"/>
                    </a:lnTo>
                    <a:lnTo>
                      <a:pt x="123" y="142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57">
                <a:extLst>
                  <a:ext uri="{FF2B5EF4-FFF2-40B4-BE49-F238E27FC236}">
                    <a16:creationId xmlns:a16="http://schemas.microsoft.com/office/drawing/2014/main" id="{6875F71B-1EAB-4F1B-BE73-99C4E0D25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7" y="778"/>
                <a:ext cx="52" cy="61"/>
              </a:xfrm>
              <a:custGeom>
                <a:avLst/>
                <a:gdLst>
                  <a:gd name="T0" fmla="*/ 50 w 208"/>
                  <a:gd name="T1" fmla="*/ 0 h 244"/>
                  <a:gd name="T2" fmla="*/ 52 w 208"/>
                  <a:gd name="T3" fmla="*/ 2 h 244"/>
                  <a:gd name="T4" fmla="*/ 31 w 208"/>
                  <a:gd name="T5" fmla="*/ 33 h 244"/>
                  <a:gd name="T6" fmla="*/ 19 w 208"/>
                  <a:gd name="T7" fmla="*/ 47 h 244"/>
                  <a:gd name="T8" fmla="*/ 7 w 208"/>
                  <a:gd name="T9" fmla="*/ 61 h 244"/>
                  <a:gd name="T10" fmla="*/ 0 w 208"/>
                  <a:gd name="T11" fmla="*/ 59 h 244"/>
                  <a:gd name="T12" fmla="*/ 12 w 208"/>
                  <a:gd name="T13" fmla="*/ 43 h 244"/>
                  <a:gd name="T14" fmla="*/ 24 w 208"/>
                  <a:gd name="T15" fmla="*/ 28 h 244"/>
                  <a:gd name="T16" fmla="*/ 50 w 208"/>
                  <a:gd name="T17" fmla="*/ 0 h 24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208" h="244">
                    <a:moveTo>
                      <a:pt x="198" y="0"/>
                    </a:moveTo>
                    <a:lnTo>
                      <a:pt x="208" y="9"/>
                    </a:lnTo>
                    <a:lnTo>
                      <a:pt x="123" y="132"/>
                    </a:lnTo>
                    <a:lnTo>
                      <a:pt x="76" y="189"/>
                    </a:lnTo>
                    <a:lnTo>
                      <a:pt x="28" y="244"/>
                    </a:lnTo>
                    <a:lnTo>
                      <a:pt x="0" y="236"/>
                    </a:lnTo>
                    <a:lnTo>
                      <a:pt x="47" y="170"/>
                    </a:lnTo>
                    <a:lnTo>
                      <a:pt x="94" y="113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rgbClr val="768605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58">
                <a:extLst>
                  <a:ext uri="{FF2B5EF4-FFF2-40B4-BE49-F238E27FC236}">
                    <a16:creationId xmlns:a16="http://schemas.microsoft.com/office/drawing/2014/main" id="{1BD1CB7D-3DCF-499F-81FE-8E530DEDF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3" y="787"/>
                <a:ext cx="15" cy="7"/>
              </a:xfrm>
              <a:custGeom>
                <a:avLst/>
                <a:gdLst>
                  <a:gd name="T0" fmla="*/ 7 w 56"/>
                  <a:gd name="T1" fmla="*/ 0 h 29"/>
                  <a:gd name="T2" fmla="*/ 15 w 56"/>
                  <a:gd name="T3" fmla="*/ 0 h 29"/>
                  <a:gd name="T4" fmla="*/ 10 w 56"/>
                  <a:gd name="T5" fmla="*/ 7 h 29"/>
                  <a:gd name="T6" fmla="*/ 5 w 56"/>
                  <a:gd name="T7" fmla="*/ 7 h 29"/>
                  <a:gd name="T8" fmla="*/ 0 w 56"/>
                  <a:gd name="T9" fmla="*/ 7 h 29"/>
                  <a:gd name="T10" fmla="*/ 2 w 56"/>
                  <a:gd name="T11" fmla="*/ 5 h 29"/>
                  <a:gd name="T12" fmla="*/ 5 w 56"/>
                  <a:gd name="T13" fmla="*/ 5 h 29"/>
                  <a:gd name="T14" fmla="*/ 5 w 56"/>
                  <a:gd name="T15" fmla="*/ 2 h 29"/>
                  <a:gd name="T16" fmla="*/ 7 w 56"/>
                  <a:gd name="T17" fmla="*/ 0 h 29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56" h="29">
                    <a:moveTo>
                      <a:pt x="27" y="0"/>
                    </a:moveTo>
                    <a:lnTo>
                      <a:pt x="56" y="0"/>
                    </a:lnTo>
                    <a:lnTo>
                      <a:pt x="37" y="29"/>
                    </a:lnTo>
                    <a:lnTo>
                      <a:pt x="18" y="29"/>
                    </a:lnTo>
                    <a:lnTo>
                      <a:pt x="0" y="29"/>
                    </a:lnTo>
                    <a:lnTo>
                      <a:pt x="9" y="19"/>
                    </a:lnTo>
                    <a:lnTo>
                      <a:pt x="18" y="19"/>
                    </a:lnTo>
                    <a:lnTo>
                      <a:pt x="18" y="10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59">
                <a:extLst>
                  <a:ext uri="{FF2B5EF4-FFF2-40B4-BE49-F238E27FC236}">
                    <a16:creationId xmlns:a16="http://schemas.microsoft.com/office/drawing/2014/main" id="{BC31E9C5-8DDD-4B9D-821E-90FA603AF6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787"/>
                <a:ext cx="87" cy="38"/>
              </a:xfrm>
              <a:custGeom>
                <a:avLst/>
                <a:gdLst>
                  <a:gd name="T0" fmla="*/ 14 w 349"/>
                  <a:gd name="T1" fmla="*/ 0 h 152"/>
                  <a:gd name="T2" fmla="*/ 21 w 349"/>
                  <a:gd name="T3" fmla="*/ 3 h 152"/>
                  <a:gd name="T4" fmla="*/ 30 w 349"/>
                  <a:gd name="T5" fmla="*/ 5 h 152"/>
                  <a:gd name="T6" fmla="*/ 47 w 349"/>
                  <a:gd name="T7" fmla="*/ 5 h 152"/>
                  <a:gd name="T8" fmla="*/ 56 w 349"/>
                  <a:gd name="T9" fmla="*/ 5 h 152"/>
                  <a:gd name="T10" fmla="*/ 61 w 349"/>
                  <a:gd name="T11" fmla="*/ 7 h 152"/>
                  <a:gd name="T12" fmla="*/ 68 w 349"/>
                  <a:gd name="T13" fmla="*/ 14 h 152"/>
                  <a:gd name="T14" fmla="*/ 71 w 349"/>
                  <a:gd name="T15" fmla="*/ 22 h 152"/>
                  <a:gd name="T16" fmla="*/ 80 w 349"/>
                  <a:gd name="T17" fmla="*/ 28 h 152"/>
                  <a:gd name="T18" fmla="*/ 87 w 349"/>
                  <a:gd name="T19" fmla="*/ 38 h 152"/>
                  <a:gd name="T20" fmla="*/ 45 w 349"/>
                  <a:gd name="T21" fmla="*/ 26 h 152"/>
                  <a:gd name="T22" fmla="*/ 21 w 349"/>
                  <a:gd name="T23" fmla="*/ 22 h 152"/>
                  <a:gd name="T24" fmla="*/ 0 w 349"/>
                  <a:gd name="T25" fmla="*/ 17 h 152"/>
                  <a:gd name="T26" fmla="*/ 4 w 349"/>
                  <a:gd name="T27" fmla="*/ 7 h 152"/>
                  <a:gd name="T28" fmla="*/ 14 w 349"/>
                  <a:gd name="T29" fmla="*/ 0 h 152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349" h="152">
                    <a:moveTo>
                      <a:pt x="57" y="0"/>
                    </a:moveTo>
                    <a:lnTo>
                      <a:pt x="85" y="10"/>
                    </a:lnTo>
                    <a:lnTo>
                      <a:pt x="122" y="19"/>
                    </a:lnTo>
                    <a:lnTo>
                      <a:pt x="189" y="19"/>
                    </a:lnTo>
                    <a:lnTo>
                      <a:pt x="226" y="19"/>
                    </a:lnTo>
                    <a:lnTo>
                      <a:pt x="245" y="29"/>
                    </a:lnTo>
                    <a:lnTo>
                      <a:pt x="273" y="57"/>
                    </a:lnTo>
                    <a:lnTo>
                      <a:pt x="283" y="86"/>
                    </a:lnTo>
                    <a:lnTo>
                      <a:pt x="321" y="113"/>
                    </a:lnTo>
                    <a:lnTo>
                      <a:pt x="349" y="152"/>
                    </a:lnTo>
                    <a:lnTo>
                      <a:pt x="179" y="104"/>
                    </a:lnTo>
                    <a:lnTo>
                      <a:pt x="85" y="86"/>
                    </a:lnTo>
                    <a:lnTo>
                      <a:pt x="0" y="66"/>
                    </a:lnTo>
                    <a:lnTo>
                      <a:pt x="18" y="29"/>
                    </a:lnTo>
                    <a:lnTo>
                      <a:pt x="57" y="0"/>
                    </a:lnTo>
                    <a:close/>
                  </a:path>
                </a:pathLst>
              </a:custGeom>
              <a:solidFill>
                <a:srgbClr val="16485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60">
                <a:extLst>
                  <a:ext uri="{FF2B5EF4-FFF2-40B4-BE49-F238E27FC236}">
                    <a16:creationId xmlns:a16="http://schemas.microsoft.com/office/drawing/2014/main" id="{820E7C32-FA60-4296-8D17-61D93DB0B8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8" y="761"/>
                <a:ext cx="148" cy="66"/>
              </a:xfrm>
              <a:custGeom>
                <a:avLst/>
                <a:gdLst>
                  <a:gd name="T0" fmla="*/ 5 w 595"/>
                  <a:gd name="T1" fmla="*/ 31 h 264"/>
                  <a:gd name="T2" fmla="*/ 31 w 595"/>
                  <a:gd name="T3" fmla="*/ 33 h 264"/>
                  <a:gd name="T4" fmla="*/ 56 w 595"/>
                  <a:gd name="T5" fmla="*/ 33 h 264"/>
                  <a:gd name="T6" fmla="*/ 68 w 595"/>
                  <a:gd name="T7" fmla="*/ 33 h 264"/>
                  <a:gd name="T8" fmla="*/ 80 w 595"/>
                  <a:gd name="T9" fmla="*/ 31 h 264"/>
                  <a:gd name="T10" fmla="*/ 92 w 595"/>
                  <a:gd name="T11" fmla="*/ 26 h 264"/>
                  <a:gd name="T12" fmla="*/ 103 w 595"/>
                  <a:gd name="T13" fmla="*/ 19 h 264"/>
                  <a:gd name="T14" fmla="*/ 122 w 595"/>
                  <a:gd name="T15" fmla="*/ 12 h 264"/>
                  <a:gd name="T16" fmla="*/ 141 w 595"/>
                  <a:gd name="T17" fmla="*/ 0 h 264"/>
                  <a:gd name="T18" fmla="*/ 146 w 595"/>
                  <a:gd name="T19" fmla="*/ 3 h 264"/>
                  <a:gd name="T20" fmla="*/ 148 w 595"/>
                  <a:gd name="T21" fmla="*/ 5 h 264"/>
                  <a:gd name="T22" fmla="*/ 146 w 595"/>
                  <a:gd name="T23" fmla="*/ 7 h 264"/>
                  <a:gd name="T24" fmla="*/ 94 w 595"/>
                  <a:gd name="T25" fmla="*/ 38 h 264"/>
                  <a:gd name="T26" fmla="*/ 70 w 595"/>
                  <a:gd name="T27" fmla="*/ 50 h 264"/>
                  <a:gd name="T28" fmla="*/ 42 w 595"/>
                  <a:gd name="T29" fmla="*/ 59 h 264"/>
                  <a:gd name="T30" fmla="*/ 40 w 595"/>
                  <a:gd name="T31" fmla="*/ 64 h 264"/>
                  <a:gd name="T32" fmla="*/ 38 w 595"/>
                  <a:gd name="T33" fmla="*/ 66 h 264"/>
                  <a:gd name="T34" fmla="*/ 33 w 595"/>
                  <a:gd name="T35" fmla="*/ 66 h 264"/>
                  <a:gd name="T36" fmla="*/ 31 w 595"/>
                  <a:gd name="T37" fmla="*/ 64 h 264"/>
                  <a:gd name="T38" fmla="*/ 19 w 595"/>
                  <a:gd name="T39" fmla="*/ 52 h 264"/>
                  <a:gd name="T40" fmla="*/ 10 w 595"/>
                  <a:gd name="T41" fmla="*/ 43 h 264"/>
                  <a:gd name="T42" fmla="*/ 0 w 595"/>
                  <a:gd name="T43" fmla="*/ 33 h 264"/>
                  <a:gd name="T44" fmla="*/ 5 w 595"/>
                  <a:gd name="T45" fmla="*/ 31 h 264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595" h="264">
                    <a:moveTo>
                      <a:pt x="19" y="123"/>
                    </a:moveTo>
                    <a:lnTo>
                      <a:pt x="123" y="133"/>
                    </a:lnTo>
                    <a:lnTo>
                      <a:pt x="227" y="133"/>
                    </a:lnTo>
                    <a:lnTo>
                      <a:pt x="274" y="133"/>
                    </a:lnTo>
                    <a:lnTo>
                      <a:pt x="321" y="123"/>
                    </a:lnTo>
                    <a:lnTo>
                      <a:pt x="368" y="104"/>
                    </a:lnTo>
                    <a:lnTo>
                      <a:pt x="415" y="76"/>
                    </a:lnTo>
                    <a:lnTo>
                      <a:pt x="491" y="48"/>
                    </a:lnTo>
                    <a:lnTo>
                      <a:pt x="567" y="0"/>
                    </a:lnTo>
                    <a:lnTo>
                      <a:pt x="585" y="10"/>
                    </a:lnTo>
                    <a:lnTo>
                      <a:pt x="595" y="20"/>
                    </a:lnTo>
                    <a:lnTo>
                      <a:pt x="585" y="29"/>
                    </a:lnTo>
                    <a:lnTo>
                      <a:pt x="378" y="152"/>
                    </a:lnTo>
                    <a:lnTo>
                      <a:pt x="283" y="199"/>
                    </a:lnTo>
                    <a:lnTo>
                      <a:pt x="170" y="237"/>
                    </a:lnTo>
                    <a:lnTo>
                      <a:pt x="160" y="256"/>
                    </a:lnTo>
                    <a:lnTo>
                      <a:pt x="152" y="264"/>
                    </a:lnTo>
                    <a:lnTo>
                      <a:pt x="133" y="264"/>
                    </a:lnTo>
                    <a:lnTo>
                      <a:pt x="123" y="256"/>
                    </a:lnTo>
                    <a:lnTo>
                      <a:pt x="76" y="208"/>
                    </a:lnTo>
                    <a:lnTo>
                      <a:pt x="39" y="170"/>
                    </a:lnTo>
                    <a:lnTo>
                      <a:pt x="0" y="133"/>
                    </a:lnTo>
                    <a:lnTo>
                      <a:pt x="19" y="123"/>
                    </a:lnTo>
                    <a:close/>
                  </a:path>
                </a:pathLst>
              </a:custGeom>
              <a:solidFill>
                <a:srgbClr val="97A0A3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61">
                <a:extLst>
                  <a:ext uri="{FF2B5EF4-FFF2-40B4-BE49-F238E27FC236}">
                    <a16:creationId xmlns:a16="http://schemas.microsoft.com/office/drawing/2014/main" id="{81E114F7-83B4-48A7-9129-DE7663785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2" y="502"/>
                <a:ext cx="186" cy="97"/>
              </a:xfrm>
              <a:custGeom>
                <a:avLst/>
                <a:gdLst>
                  <a:gd name="T0" fmla="*/ 10 w 746"/>
                  <a:gd name="T1" fmla="*/ 14 h 387"/>
                  <a:gd name="T2" fmla="*/ 42 w 746"/>
                  <a:gd name="T3" fmla="*/ 0 h 387"/>
                  <a:gd name="T4" fmla="*/ 57 w 746"/>
                  <a:gd name="T5" fmla="*/ 3 h 387"/>
                  <a:gd name="T6" fmla="*/ 71 w 746"/>
                  <a:gd name="T7" fmla="*/ 7 h 387"/>
                  <a:gd name="T8" fmla="*/ 96 w 746"/>
                  <a:gd name="T9" fmla="*/ 19 h 387"/>
                  <a:gd name="T10" fmla="*/ 120 w 746"/>
                  <a:gd name="T11" fmla="*/ 28 h 387"/>
                  <a:gd name="T12" fmla="*/ 141 w 746"/>
                  <a:gd name="T13" fmla="*/ 38 h 387"/>
                  <a:gd name="T14" fmla="*/ 186 w 746"/>
                  <a:gd name="T15" fmla="*/ 59 h 387"/>
                  <a:gd name="T16" fmla="*/ 148 w 746"/>
                  <a:gd name="T17" fmla="*/ 78 h 387"/>
                  <a:gd name="T18" fmla="*/ 111 w 746"/>
                  <a:gd name="T19" fmla="*/ 97 h 387"/>
                  <a:gd name="T20" fmla="*/ 80 w 746"/>
                  <a:gd name="T21" fmla="*/ 95 h 387"/>
                  <a:gd name="T22" fmla="*/ 64 w 746"/>
                  <a:gd name="T23" fmla="*/ 92 h 387"/>
                  <a:gd name="T24" fmla="*/ 49 w 746"/>
                  <a:gd name="T25" fmla="*/ 88 h 387"/>
                  <a:gd name="T26" fmla="*/ 35 w 746"/>
                  <a:gd name="T27" fmla="*/ 80 h 387"/>
                  <a:gd name="T28" fmla="*/ 23 w 746"/>
                  <a:gd name="T29" fmla="*/ 73 h 387"/>
                  <a:gd name="T30" fmla="*/ 12 w 746"/>
                  <a:gd name="T31" fmla="*/ 64 h 387"/>
                  <a:gd name="T32" fmla="*/ 2 w 746"/>
                  <a:gd name="T33" fmla="*/ 52 h 387"/>
                  <a:gd name="T34" fmla="*/ 0 w 746"/>
                  <a:gd name="T35" fmla="*/ 43 h 387"/>
                  <a:gd name="T36" fmla="*/ 2 w 746"/>
                  <a:gd name="T37" fmla="*/ 33 h 387"/>
                  <a:gd name="T38" fmla="*/ 5 w 746"/>
                  <a:gd name="T39" fmla="*/ 24 h 387"/>
                  <a:gd name="T40" fmla="*/ 10 w 746"/>
                  <a:gd name="T41" fmla="*/ 17 h 387"/>
                  <a:gd name="T42" fmla="*/ 10 w 746"/>
                  <a:gd name="T43" fmla="*/ 14 h 387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746" h="387">
                    <a:moveTo>
                      <a:pt x="39" y="57"/>
                    </a:moveTo>
                    <a:lnTo>
                      <a:pt x="170" y="0"/>
                    </a:lnTo>
                    <a:lnTo>
                      <a:pt x="227" y="10"/>
                    </a:lnTo>
                    <a:lnTo>
                      <a:pt x="284" y="29"/>
                    </a:lnTo>
                    <a:lnTo>
                      <a:pt x="387" y="76"/>
                    </a:lnTo>
                    <a:lnTo>
                      <a:pt x="481" y="113"/>
                    </a:lnTo>
                    <a:lnTo>
                      <a:pt x="566" y="151"/>
                    </a:lnTo>
                    <a:lnTo>
                      <a:pt x="746" y="236"/>
                    </a:lnTo>
                    <a:lnTo>
                      <a:pt x="595" y="311"/>
                    </a:lnTo>
                    <a:lnTo>
                      <a:pt x="444" y="387"/>
                    </a:lnTo>
                    <a:lnTo>
                      <a:pt x="321" y="378"/>
                    </a:lnTo>
                    <a:lnTo>
                      <a:pt x="255" y="368"/>
                    </a:lnTo>
                    <a:lnTo>
                      <a:pt x="198" y="350"/>
                    </a:lnTo>
                    <a:lnTo>
                      <a:pt x="142" y="321"/>
                    </a:lnTo>
                    <a:lnTo>
                      <a:pt x="94" y="293"/>
                    </a:lnTo>
                    <a:lnTo>
                      <a:pt x="47" y="255"/>
                    </a:lnTo>
                    <a:lnTo>
                      <a:pt x="10" y="208"/>
                    </a:lnTo>
                    <a:lnTo>
                      <a:pt x="0" y="170"/>
                    </a:lnTo>
                    <a:lnTo>
                      <a:pt x="10" y="133"/>
                    </a:lnTo>
                    <a:lnTo>
                      <a:pt x="19" y="95"/>
                    </a:lnTo>
                    <a:lnTo>
                      <a:pt x="39" y="66"/>
                    </a:lnTo>
                    <a:lnTo>
                      <a:pt x="39" y="57"/>
                    </a:lnTo>
                    <a:close/>
                  </a:path>
                </a:pathLst>
              </a:custGeom>
              <a:solidFill>
                <a:srgbClr val="E6F6F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62">
                <a:extLst>
                  <a:ext uri="{FF2B5EF4-FFF2-40B4-BE49-F238E27FC236}">
                    <a16:creationId xmlns:a16="http://schemas.microsoft.com/office/drawing/2014/main" id="{DB59869A-EDF2-4D14-849D-5175E37B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8" y="568"/>
                <a:ext cx="165" cy="217"/>
              </a:xfrm>
              <a:custGeom>
                <a:avLst/>
                <a:gdLst>
                  <a:gd name="T0" fmla="*/ 42 w 661"/>
                  <a:gd name="T1" fmla="*/ 62 h 868"/>
                  <a:gd name="T2" fmla="*/ 49 w 661"/>
                  <a:gd name="T3" fmla="*/ 54 h 868"/>
                  <a:gd name="T4" fmla="*/ 57 w 661"/>
                  <a:gd name="T5" fmla="*/ 52 h 868"/>
                  <a:gd name="T6" fmla="*/ 73 w 661"/>
                  <a:gd name="T7" fmla="*/ 45 h 868"/>
                  <a:gd name="T8" fmla="*/ 87 w 661"/>
                  <a:gd name="T9" fmla="*/ 40 h 868"/>
                  <a:gd name="T10" fmla="*/ 94 w 661"/>
                  <a:gd name="T11" fmla="*/ 36 h 868"/>
                  <a:gd name="T12" fmla="*/ 101 w 661"/>
                  <a:gd name="T13" fmla="*/ 31 h 868"/>
                  <a:gd name="T14" fmla="*/ 125 w 661"/>
                  <a:gd name="T15" fmla="*/ 19 h 868"/>
                  <a:gd name="T16" fmla="*/ 134 w 661"/>
                  <a:gd name="T17" fmla="*/ 14 h 868"/>
                  <a:gd name="T18" fmla="*/ 144 w 661"/>
                  <a:gd name="T19" fmla="*/ 10 h 868"/>
                  <a:gd name="T20" fmla="*/ 153 w 661"/>
                  <a:gd name="T21" fmla="*/ 3 h 868"/>
                  <a:gd name="T22" fmla="*/ 165 w 661"/>
                  <a:gd name="T23" fmla="*/ 0 h 868"/>
                  <a:gd name="T24" fmla="*/ 158 w 661"/>
                  <a:gd name="T25" fmla="*/ 40 h 868"/>
                  <a:gd name="T26" fmla="*/ 148 w 661"/>
                  <a:gd name="T27" fmla="*/ 80 h 868"/>
                  <a:gd name="T28" fmla="*/ 134 w 661"/>
                  <a:gd name="T29" fmla="*/ 120 h 868"/>
                  <a:gd name="T30" fmla="*/ 120 w 661"/>
                  <a:gd name="T31" fmla="*/ 158 h 868"/>
                  <a:gd name="T32" fmla="*/ 61 w 661"/>
                  <a:gd name="T33" fmla="*/ 189 h 868"/>
                  <a:gd name="T34" fmla="*/ 31 w 661"/>
                  <a:gd name="T35" fmla="*/ 203 h 868"/>
                  <a:gd name="T36" fmla="*/ 0 w 661"/>
                  <a:gd name="T37" fmla="*/ 217 h 868"/>
                  <a:gd name="T38" fmla="*/ 9 w 661"/>
                  <a:gd name="T39" fmla="*/ 177 h 868"/>
                  <a:gd name="T40" fmla="*/ 21 w 661"/>
                  <a:gd name="T41" fmla="*/ 139 h 868"/>
                  <a:gd name="T42" fmla="*/ 33 w 661"/>
                  <a:gd name="T43" fmla="*/ 102 h 868"/>
                  <a:gd name="T44" fmla="*/ 42 w 661"/>
                  <a:gd name="T45" fmla="*/ 62 h 86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661" h="868">
                    <a:moveTo>
                      <a:pt x="170" y="246"/>
                    </a:moveTo>
                    <a:lnTo>
                      <a:pt x="198" y="217"/>
                    </a:lnTo>
                    <a:lnTo>
                      <a:pt x="227" y="208"/>
                    </a:lnTo>
                    <a:lnTo>
                      <a:pt x="293" y="180"/>
                    </a:lnTo>
                    <a:lnTo>
                      <a:pt x="350" y="161"/>
                    </a:lnTo>
                    <a:lnTo>
                      <a:pt x="377" y="142"/>
                    </a:lnTo>
                    <a:lnTo>
                      <a:pt x="406" y="123"/>
                    </a:lnTo>
                    <a:lnTo>
                      <a:pt x="500" y="76"/>
                    </a:lnTo>
                    <a:lnTo>
                      <a:pt x="538" y="57"/>
                    </a:lnTo>
                    <a:lnTo>
                      <a:pt x="575" y="39"/>
                    </a:lnTo>
                    <a:lnTo>
                      <a:pt x="614" y="10"/>
                    </a:lnTo>
                    <a:lnTo>
                      <a:pt x="661" y="0"/>
                    </a:lnTo>
                    <a:lnTo>
                      <a:pt x="632" y="161"/>
                    </a:lnTo>
                    <a:lnTo>
                      <a:pt x="594" y="321"/>
                    </a:lnTo>
                    <a:lnTo>
                      <a:pt x="538" y="481"/>
                    </a:lnTo>
                    <a:lnTo>
                      <a:pt x="481" y="632"/>
                    </a:lnTo>
                    <a:lnTo>
                      <a:pt x="246" y="755"/>
                    </a:lnTo>
                    <a:lnTo>
                      <a:pt x="123" y="812"/>
                    </a:lnTo>
                    <a:lnTo>
                      <a:pt x="0" y="868"/>
                    </a:lnTo>
                    <a:lnTo>
                      <a:pt x="38" y="708"/>
                    </a:lnTo>
                    <a:lnTo>
                      <a:pt x="85" y="557"/>
                    </a:lnTo>
                    <a:lnTo>
                      <a:pt x="132" y="407"/>
                    </a:lnTo>
                    <a:lnTo>
                      <a:pt x="170" y="246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63">
                <a:extLst>
                  <a:ext uri="{FF2B5EF4-FFF2-40B4-BE49-F238E27FC236}">
                    <a16:creationId xmlns:a16="http://schemas.microsoft.com/office/drawing/2014/main" id="{356AE75D-7390-4827-A147-7672D4955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0" y="615"/>
                <a:ext cx="95" cy="120"/>
              </a:xfrm>
              <a:custGeom>
                <a:avLst/>
                <a:gdLst>
                  <a:gd name="T0" fmla="*/ 40 w 377"/>
                  <a:gd name="T1" fmla="*/ 24 h 481"/>
                  <a:gd name="T2" fmla="*/ 95 w 377"/>
                  <a:gd name="T3" fmla="*/ 0 h 481"/>
                  <a:gd name="T4" fmla="*/ 93 w 377"/>
                  <a:gd name="T5" fmla="*/ 24 h 481"/>
                  <a:gd name="T6" fmla="*/ 86 w 377"/>
                  <a:gd name="T7" fmla="*/ 45 h 481"/>
                  <a:gd name="T8" fmla="*/ 78 w 377"/>
                  <a:gd name="T9" fmla="*/ 66 h 481"/>
                  <a:gd name="T10" fmla="*/ 74 w 377"/>
                  <a:gd name="T11" fmla="*/ 90 h 481"/>
                  <a:gd name="T12" fmla="*/ 64 w 377"/>
                  <a:gd name="T13" fmla="*/ 90 h 481"/>
                  <a:gd name="T14" fmla="*/ 59 w 377"/>
                  <a:gd name="T15" fmla="*/ 94 h 481"/>
                  <a:gd name="T16" fmla="*/ 55 w 377"/>
                  <a:gd name="T17" fmla="*/ 99 h 481"/>
                  <a:gd name="T18" fmla="*/ 47 w 377"/>
                  <a:gd name="T19" fmla="*/ 99 h 481"/>
                  <a:gd name="T20" fmla="*/ 45 w 377"/>
                  <a:gd name="T21" fmla="*/ 101 h 481"/>
                  <a:gd name="T22" fmla="*/ 24 w 377"/>
                  <a:gd name="T23" fmla="*/ 113 h 481"/>
                  <a:gd name="T24" fmla="*/ 0 w 377"/>
                  <a:gd name="T25" fmla="*/ 120 h 481"/>
                  <a:gd name="T26" fmla="*/ 5 w 377"/>
                  <a:gd name="T27" fmla="*/ 99 h 481"/>
                  <a:gd name="T28" fmla="*/ 7 w 377"/>
                  <a:gd name="T29" fmla="*/ 87 h 481"/>
                  <a:gd name="T30" fmla="*/ 7 w 377"/>
                  <a:gd name="T31" fmla="*/ 78 h 481"/>
                  <a:gd name="T32" fmla="*/ 9 w 377"/>
                  <a:gd name="T33" fmla="*/ 61 h 481"/>
                  <a:gd name="T34" fmla="*/ 14 w 377"/>
                  <a:gd name="T35" fmla="*/ 42 h 481"/>
                  <a:gd name="T36" fmla="*/ 17 w 377"/>
                  <a:gd name="T37" fmla="*/ 35 h 481"/>
                  <a:gd name="T38" fmla="*/ 21 w 377"/>
                  <a:gd name="T39" fmla="*/ 28 h 481"/>
                  <a:gd name="T40" fmla="*/ 31 w 377"/>
                  <a:gd name="T41" fmla="*/ 24 h 481"/>
                  <a:gd name="T42" fmla="*/ 40 w 377"/>
                  <a:gd name="T43" fmla="*/ 24 h 481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377" h="481">
                    <a:moveTo>
                      <a:pt x="160" y="95"/>
                    </a:moveTo>
                    <a:lnTo>
                      <a:pt x="377" y="0"/>
                    </a:lnTo>
                    <a:lnTo>
                      <a:pt x="368" y="95"/>
                    </a:lnTo>
                    <a:lnTo>
                      <a:pt x="340" y="179"/>
                    </a:lnTo>
                    <a:lnTo>
                      <a:pt x="311" y="265"/>
                    </a:lnTo>
                    <a:lnTo>
                      <a:pt x="292" y="359"/>
                    </a:lnTo>
                    <a:lnTo>
                      <a:pt x="254" y="359"/>
                    </a:lnTo>
                    <a:lnTo>
                      <a:pt x="236" y="377"/>
                    </a:lnTo>
                    <a:lnTo>
                      <a:pt x="217" y="396"/>
                    </a:lnTo>
                    <a:lnTo>
                      <a:pt x="188" y="396"/>
                    </a:lnTo>
                    <a:lnTo>
                      <a:pt x="180" y="406"/>
                    </a:lnTo>
                    <a:lnTo>
                      <a:pt x="94" y="453"/>
                    </a:lnTo>
                    <a:lnTo>
                      <a:pt x="0" y="481"/>
                    </a:lnTo>
                    <a:lnTo>
                      <a:pt x="19" y="396"/>
                    </a:lnTo>
                    <a:lnTo>
                      <a:pt x="28" y="349"/>
                    </a:lnTo>
                    <a:lnTo>
                      <a:pt x="28" y="312"/>
                    </a:lnTo>
                    <a:lnTo>
                      <a:pt x="37" y="245"/>
                    </a:lnTo>
                    <a:lnTo>
                      <a:pt x="57" y="169"/>
                    </a:lnTo>
                    <a:lnTo>
                      <a:pt x="66" y="142"/>
                    </a:lnTo>
                    <a:lnTo>
                      <a:pt x="84" y="113"/>
                    </a:lnTo>
                    <a:lnTo>
                      <a:pt x="123" y="95"/>
                    </a:lnTo>
                    <a:lnTo>
                      <a:pt x="160" y="9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64">
                <a:extLst>
                  <a:ext uri="{FF2B5EF4-FFF2-40B4-BE49-F238E27FC236}">
                    <a16:creationId xmlns:a16="http://schemas.microsoft.com/office/drawing/2014/main" id="{F860D722-72F8-41F5-A645-06A4858E3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0" y="625"/>
                <a:ext cx="80" cy="103"/>
              </a:xfrm>
              <a:custGeom>
                <a:avLst/>
                <a:gdLst>
                  <a:gd name="T0" fmla="*/ 14 w 321"/>
                  <a:gd name="T1" fmla="*/ 28 h 415"/>
                  <a:gd name="T2" fmla="*/ 28 w 321"/>
                  <a:gd name="T3" fmla="*/ 21 h 415"/>
                  <a:gd name="T4" fmla="*/ 45 w 321"/>
                  <a:gd name="T5" fmla="*/ 12 h 415"/>
                  <a:gd name="T6" fmla="*/ 80 w 321"/>
                  <a:gd name="T7" fmla="*/ 0 h 415"/>
                  <a:gd name="T8" fmla="*/ 76 w 321"/>
                  <a:gd name="T9" fmla="*/ 19 h 415"/>
                  <a:gd name="T10" fmla="*/ 68 w 321"/>
                  <a:gd name="T11" fmla="*/ 37 h 415"/>
                  <a:gd name="T12" fmla="*/ 57 w 321"/>
                  <a:gd name="T13" fmla="*/ 72 h 415"/>
                  <a:gd name="T14" fmla="*/ 42 w 321"/>
                  <a:gd name="T15" fmla="*/ 82 h 415"/>
                  <a:gd name="T16" fmla="*/ 28 w 321"/>
                  <a:gd name="T17" fmla="*/ 89 h 415"/>
                  <a:gd name="T18" fmla="*/ 0 w 321"/>
                  <a:gd name="T19" fmla="*/ 103 h 415"/>
                  <a:gd name="T20" fmla="*/ 5 w 321"/>
                  <a:gd name="T21" fmla="*/ 66 h 415"/>
                  <a:gd name="T22" fmla="*/ 7 w 321"/>
                  <a:gd name="T23" fmla="*/ 47 h 415"/>
                  <a:gd name="T24" fmla="*/ 14 w 321"/>
                  <a:gd name="T25" fmla="*/ 28 h 41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21" h="415">
                    <a:moveTo>
                      <a:pt x="57" y="113"/>
                    </a:moveTo>
                    <a:lnTo>
                      <a:pt x="114" y="84"/>
                    </a:lnTo>
                    <a:lnTo>
                      <a:pt x="180" y="47"/>
                    </a:lnTo>
                    <a:lnTo>
                      <a:pt x="321" y="0"/>
                    </a:lnTo>
                    <a:lnTo>
                      <a:pt x="303" y="75"/>
                    </a:lnTo>
                    <a:lnTo>
                      <a:pt x="274" y="151"/>
                    </a:lnTo>
                    <a:lnTo>
                      <a:pt x="227" y="292"/>
                    </a:lnTo>
                    <a:lnTo>
                      <a:pt x="170" y="330"/>
                    </a:lnTo>
                    <a:lnTo>
                      <a:pt x="114" y="358"/>
                    </a:lnTo>
                    <a:lnTo>
                      <a:pt x="0" y="415"/>
                    </a:lnTo>
                    <a:lnTo>
                      <a:pt x="20" y="264"/>
                    </a:lnTo>
                    <a:lnTo>
                      <a:pt x="29" y="188"/>
                    </a:lnTo>
                    <a:lnTo>
                      <a:pt x="57" y="113"/>
                    </a:lnTo>
                    <a:close/>
                  </a:path>
                </a:pathLst>
              </a:custGeom>
              <a:solidFill>
                <a:srgbClr val="97BAC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65">
                <a:extLst>
                  <a:ext uri="{FF2B5EF4-FFF2-40B4-BE49-F238E27FC236}">
                    <a16:creationId xmlns:a16="http://schemas.microsoft.com/office/drawing/2014/main" id="{F4B4A837-A9E9-45BA-84B7-80D6918BD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" y="599"/>
                <a:ext cx="71" cy="94"/>
              </a:xfrm>
              <a:custGeom>
                <a:avLst/>
                <a:gdLst>
                  <a:gd name="T0" fmla="*/ 5 w 283"/>
                  <a:gd name="T1" fmla="*/ 0 h 378"/>
                  <a:gd name="T2" fmla="*/ 71 w 283"/>
                  <a:gd name="T3" fmla="*/ 14 h 378"/>
                  <a:gd name="T4" fmla="*/ 59 w 283"/>
                  <a:gd name="T5" fmla="*/ 19 h 378"/>
                  <a:gd name="T6" fmla="*/ 50 w 283"/>
                  <a:gd name="T7" fmla="*/ 23 h 378"/>
                  <a:gd name="T8" fmla="*/ 35 w 283"/>
                  <a:gd name="T9" fmla="*/ 33 h 378"/>
                  <a:gd name="T10" fmla="*/ 24 w 283"/>
                  <a:gd name="T11" fmla="*/ 45 h 378"/>
                  <a:gd name="T12" fmla="*/ 14 w 283"/>
                  <a:gd name="T13" fmla="*/ 56 h 378"/>
                  <a:gd name="T14" fmla="*/ 5 w 283"/>
                  <a:gd name="T15" fmla="*/ 75 h 378"/>
                  <a:gd name="T16" fmla="*/ 3 w 283"/>
                  <a:gd name="T17" fmla="*/ 84 h 378"/>
                  <a:gd name="T18" fmla="*/ 3 w 283"/>
                  <a:gd name="T19" fmla="*/ 94 h 378"/>
                  <a:gd name="T20" fmla="*/ 0 w 283"/>
                  <a:gd name="T21" fmla="*/ 61 h 378"/>
                  <a:gd name="T22" fmla="*/ 0 w 283"/>
                  <a:gd name="T23" fmla="*/ 28 h 378"/>
                  <a:gd name="T24" fmla="*/ 3 w 283"/>
                  <a:gd name="T25" fmla="*/ 14 h 378"/>
                  <a:gd name="T26" fmla="*/ 5 w 283"/>
                  <a:gd name="T27" fmla="*/ 0 h 37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283" h="378">
                    <a:moveTo>
                      <a:pt x="18" y="0"/>
                    </a:moveTo>
                    <a:lnTo>
                      <a:pt x="283" y="57"/>
                    </a:lnTo>
                    <a:lnTo>
                      <a:pt x="236" y="75"/>
                    </a:lnTo>
                    <a:lnTo>
                      <a:pt x="198" y="94"/>
                    </a:lnTo>
                    <a:lnTo>
                      <a:pt x="141" y="132"/>
                    </a:lnTo>
                    <a:lnTo>
                      <a:pt x="94" y="179"/>
                    </a:lnTo>
                    <a:lnTo>
                      <a:pt x="57" y="227"/>
                    </a:lnTo>
                    <a:lnTo>
                      <a:pt x="18" y="302"/>
                    </a:lnTo>
                    <a:lnTo>
                      <a:pt x="10" y="339"/>
                    </a:lnTo>
                    <a:lnTo>
                      <a:pt x="10" y="378"/>
                    </a:lnTo>
                    <a:lnTo>
                      <a:pt x="0" y="245"/>
                    </a:lnTo>
                    <a:lnTo>
                      <a:pt x="0" y="114"/>
                    </a:lnTo>
                    <a:lnTo>
                      <a:pt x="10" y="57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66">
                <a:extLst>
                  <a:ext uri="{FF2B5EF4-FFF2-40B4-BE49-F238E27FC236}">
                    <a16:creationId xmlns:a16="http://schemas.microsoft.com/office/drawing/2014/main" id="{56E6673E-36FD-4189-99F4-F71E9B0E3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69" y="321"/>
                <a:ext cx="584" cy="539"/>
              </a:xfrm>
              <a:custGeom>
                <a:avLst/>
                <a:gdLst>
                  <a:gd name="T0" fmla="*/ 68 w 2339"/>
                  <a:gd name="T1" fmla="*/ 252 h 2160"/>
                  <a:gd name="T2" fmla="*/ 144 w 2339"/>
                  <a:gd name="T3" fmla="*/ 245 h 2160"/>
                  <a:gd name="T4" fmla="*/ 233 w 2339"/>
                  <a:gd name="T5" fmla="*/ 226 h 2160"/>
                  <a:gd name="T6" fmla="*/ 233 w 2339"/>
                  <a:gd name="T7" fmla="*/ 217 h 2160"/>
                  <a:gd name="T8" fmla="*/ 223 w 2339"/>
                  <a:gd name="T9" fmla="*/ 203 h 2160"/>
                  <a:gd name="T10" fmla="*/ 210 w 2339"/>
                  <a:gd name="T11" fmla="*/ 203 h 2160"/>
                  <a:gd name="T12" fmla="*/ 200 w 2339"/>
                  <a:gd name="T13" fmla="*/ 203 h 2160"/>
                  <a:gd name="T14" fmla="*/ 193 w 2339"/>
                  <a:gd name="T15" fmla="*/ 205 h 2160"/>
                  <a:gd name="T16" fmla="*/ 181 w 2339"/>
                  <a:gd name="T17" fmla="*/ 219 h 2160"/>
                  <a:gd name="T18" fmla="*/ 172 w 2339"/>
                  <a:gd name="T19" fmla="*/ 203 h 2160"/>
                  <a:gd name="T20" fmla="*/ 144 w 2339"/>
                  <a:gd name="T21" fmla="*/ 203 h 2160"/>
                  <a:gd name="T22" fmla="*/ 141 w 2339"/>
                  <a:gd name="T23" fmla="*/ 188 h 2160"/>
                  <a:gd name="T24" fmla="*/ 132 w 2339"/>
                  <a:gd name="T25" fmla="*/ 177 h 2160"/>
                  <a:gd name="T26" fmla="*/ 165 w 2339"/>
                  <a:gd name="T27" fmla="*/ 158 h 2160"/>
                  <a:gd name="T28" fmla="*/ 156 w 2339"/>
                  <a:gd name="T29" fmla="*/ 134 h 2160"/>
                  <a:gd name="T30" fmla="*/ 174 w 2339"/>
                  <a:gd name="T31" fmla="*/ 130 h 2160"/>
                  <a:gd name="T32" fmla="*/ 186 w 2339"/>
                  <a:gd name="T33" fmla="*/ 127 h 2160"/>
                  <a:gd name="T34" fmla="*/ 186 w 2339"/>
                  <a:gd name="T35" fmla="*/ 104 h 2160"/>
                  <a:gd name="T36" fmla="*/ 202 w 2339"/>
                  <a:gd name="T37" fmla="*/ 97 h 2160"/>
                  <a:gd name="T38" fmla="*/ 219 w 2339"/>
                  <a:gd name="T39" fmla="*/ 108 h 2160"/>
                  <a:gd name="T40" fmla="*/ 235 w 2339"/>
                  <a:gd name="T41" fmla="*/ 92 h 2160"/>
                  <a:gd name="T42" fmla="*/ 261 w 2339"/>
                  <a:gd name="T43" fmla="*/ 87 h 2160"/>
                  <a:gd name="T44" fmla="*/ 320 w 2339"/>
                  <a:gd name="T45" fmla="*/ 33 h 2160"/>
                  <a:gd name="T46" fmla="*/ 351 w 2339"/>
                  <a:gd name="T47" fmla="*/ 14 h 2160"/>
                  <a:gd name="T48" fmla="*/ 372 w 2339"/>
                  <a:gd name="T49" fmla="*/ 0 h 2160"/>
                  <a:gd name="T50" fmla="*/ 365 w 2339"/>
                  <a:gd name="T51" fmla="*/ 7 h 2160"/>
                  <a:gd name="T52" fmla="*/ 358 w 2339"/>
                  <a:gd name="T53" fmla="*/ 16 h 2160"/>
                  <a:gd name="T54" fmla="*/ 379 w 2339"/>
                  <a:gd name="T55" fmla="*/ 12 h 2160"/>
                  <a:gd name="T56" fmla="*/ 471 w 2339"/>
                  <a:gd name="T57" fmla="*/ 7 h 2160"/>
                  <a:gd name="T58" fmla="*/ 521 w 2339"/>
                  <a:gd name="T59" fmla="*/ 0 h 2160"/>
                  <a:gd name="T60" fmla="*/ 509 w 2339"/>
                  <a:gd name="T61" fmla="*/ 7 h 2160"/>
                  <a:gd name="T62" fmla="*/ 521 w 2339"/>
                  <a:gd name="T63" fmla="*/ 21 h 2160"/>
                  <a:gd name="T64" fmla="*/ 546 w 2339"/>
                  <a:gd name="T65" fmla="*/ 40 h 2160"/>
                  <a:gd name="T66" fmla="*/ 565 w 2339"/>
                  <a:gd name="T67" fmla="*/ 42 h 2160"/>
                  <a:gd name="T68" fmla="*/ 584 w 2339"/>
                  <a:gd name="T69" fmla="*/ 64 h 2160"/>
                  <a:gd name="T70" fmla="*/ 577 w 2339"/>
                  <a:gd name="T71" fmla="*/ 87 h 2160"/>
                  <a:gd name="T72" fmla="*/ 570 w 2339"/>
                  <a:gd name="T73" fmla="*/ 115 h 2160"/>
                  <a:gd name="T74" fmla="*/ 577 w 2339"/>
                  <a:gd name="T75" fmla="*/ 172 h 2160"/>
                  <a:gd name="T76" fmla="*/ 563 w 2339"/>
                  <a:gd name="T77" fmla="*/ 184 h 2160"/>
                  <a:gd name="T78" fmla="*/ 544 w 2339"/>
                  <a:gd name="T79" fmla="*/ 207 h 2160"/>
                  <a:gd name="T80" fmla="*/ 553 w 2339"/>
                  <a:gd name="T81" fmla="*/ 235 h 2160"/>
                  <a:gd name="T82" fmla="*/ 565 w 2339"/>
                  <a:gd name="T83" fmla="*/ 332 h 2160"/>
                  <a:gd name="T84" fmla="*/ 549 w 2339"/>
                  <a:gd name="T85" fmla="*/ 346 h 2160"/>
                  <a:gd name="T86" fmla="*/ 487 w 2339"/>
                  <a:gd name="T87" fmla="*/ 358 h 2160"/>
                  <a:gd name="T88" fmla="*/ 447 w 2339"/>
                  <a:gd name="T89" fmla="*/ 379 h 2160"/>
                  <a:gd name="T90" fmla="*/ 433 w 2339"/>
                  <a:gd name="T91" fmla="*/ 424 h 2160"/>
                  <a:gd name="T92" fmla="*/ 414 w 2339"/>
                  <a:gd name="T93" fmla="*/ 457 h 2160"/>
                  <a:gd name="T94" fmla="*/ 384 w 2339"/>
                  <a:gd name="T95" fmla="*/ 473 h 2160"/>
                  <a:gd name="T96" fmla="*/ 360 w 2339"/>
                  <a:gd name="T97" fmla="*/ 476 h 2160"/>
                  <a:gd name="T98" fmla="*/ 318 w 2339"/>
                  <a:gd name="T99" fmla="*/ 461 h 2160"/>
                  <a:gd name="T100" fmla="*/ 101 w 2339"/>
                  <a:gd name="T101" fmla="*/ 532 h 2160"/>
                  <a:gd name="T102" fmla="*/ 85 w 2339"/>
                  <a:gd name="T103" fmla="*/ 520 h 2160"/>
                  <a:gd name="T104" fmla="*/ 64 w 2339"/>
                  <a:gd name="T105" fmla="*/ 513 h 2160"/>
                  <a:gd name="T106" fmla="*/ 40 w 2339"/>
                  <a:gd name="T107" fmla="*/ 508 h 2160"/>
                  <a:gd name="T108" fmla="*/ 9 w 2339"/>
                  <a:gd name="T109" fmla="*/ 398 h 2160"/>
                  <a:gd name="T110" fmla="*/ 0 w 2339"/>
                  <a:gd name="T111" fmla="*/ 308 h 2160"/>
                  <a:gd name="T112" fmla="*/ 9 w 2339"/>
                  <a:gd name="T113" fmla="*/ 264 h 2160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2339" h="2160">
                    <a:moveTo>
                      <a:pt x="94" y="1029"/>
                    </a:moveTo>
                    <a:lnTo>
                      <a:pt x="217" y="1009"/>
                    </a:lnTo>
                    <a:lnTo>
                      <a:pt x="273" y="1009"/>
                    </a:lnTo>
                    <a:lnTo>
                      <a:pt x="330" y="1009"/>
                    </a:lnTo>
                    <a:lnTo>
                      <a:pt x="453" y="990"/>
                    </a:lnTo>
                    <a:lnTo>
                      <a:pt x="576" y="981"/>
                    </a:lnTo>
                    <a:lnTo>
                      <a:pt x="840" y="981"/>
                    </a:lnTo>
                    <a:lnTo>
                      <a:pt x="905" y="934"/>
                    </a:lnTo>
                    <a:lnTo>
                      <a:pt x="934" y="906"/>
                    </a:lnTo>
                    <a:lnTo>
                      <a:pt x="971" y="886"/>
                    </a:lnTo>
                    <a:lnTo>
                      <a:pt x="952" y="877"/>
                    </a:lnTo>
                    <a:lnTo>
                      <a:pt x="934" y="868"/>
                    </a:lnTo>
                    <a:lnTo>
                      <a:pt x="905" y="849"/>
                    </a:lnTo>
                    <a:lnTo>
                      <a:pt x="895" y="830"/>
                    </a:lnTo>
                    <a:lnTo>
                      <a:pt x="895" y="812"/>
                    </a:lnTo>
                    <a:lnTo>
                      <a:pt x="877" y="802"/>
                    </a:lnTo>
                    <a:lnTo>
                      <a:pt x="840" y="802"/>
                    </a:lnTo>
                    <a:lnTo>
                      <a:pt x="840" y="812"/>
                    </a:lnTo>
                    <a:lnTo>
                      <a:pt x="830" y="812"/>
                    </a:lnTo>
                    <a:lnTo>
                      <a:pt x="820" y="812"/>
                    </a:lnTo>
                    <a:lnTo>
                      <a:pt x="801" y="812"/>
                    </a:lnTo>
                    <a:lnTo>
                      <a:pt x="792" y="802"/>
                    </a:lnTo>
                    <a:lnTo>
                      <a:pt x="783" y="773"/>
                    </a:lnTo>
                    <a:lnTo>
                      <a:pt x="773" y="821"/>
                    </a:lnTo>
                    <a:lnTo>
                      <a:pt x="764" y="839"/>
                    </a:lnTo>
                    <a:lnTo>
                      <a:pt x="754" y="859"/>
                    </a:lnTo>
                    <a:lnTo>
                      <a:pt x="726" y="877"/>
                    </a:lnTo>
                    <a:lnTo>
                      <a:pt x="707" y="877"/>
                    </a:lnTo>
                    <a:lnTo>
                      <a:pt x="688" y="868"/>
                    </a:lnTo>
                    <a:lnTo>
                      <a:pt x="688" y="812"/>
                    </a:lnTo>
                    <a:lnTo>
                      <a:pt x="641" y="821"/>
                    </a:lnTo>
                    <a:lnTo>
                      <a:pt x="584" y="821"/>
                    </a:lnTo>
                    <a:lnTo>
                      <a:pt x="576" y="812"/>
                    </a:lnTo>
                    <a:lnTo>
                      <a:pt x="594" y="792"/>
                    </a:lnTo>
                    <a:lnTo>
                      <a:pt x="603" y="765"/>
                    </a:lnTo>
                    <a:lnTo>
                      <a:pt x="566" y="755"/>
                    </a:lnTo>
                    <a:lnTo>
                      <a:pt x="529" y="745"/>
                    </a:lnTo>
                    <a:lnTo>
                      <a:pt x="529" y="726"/>
                    </a:lnTo>
                    <a:lnTo>
                      <a:pt x="529" y="708"/>
                    </a:lnTo>
                    <a:lnTo>
                      <a:pt x="537" y="689"/>
                    </a:lnTo>
                    <a:lnTo>
                      <a:pt x="584" y="651"/>
                    </a:lnTo>
                    <a:lnTo>
                      <a:pt x="660" y="632"/>
                    </a:lnTo>
                    <a:lnTo>
                      <a:pt x="632" y="585"/>
                    </a:lnTo>
                    <a:lnTo>
                      <a:pt x="623" y="557"/>
                    </a:lnTo>
                    <a:lnTo>
                      <a:pt x="623" y="538"/>
                    </a:lnTo>
                    <a:lnTo>
                      <a:pt x="632" y="528"/>
                    </a:lnTo>
                    <a:lnTo>
                      <a:pt x="660" y="519"/>
                    </a:lnTo>
                    <a:lnTo>
                      <a:pt x="697" y="519"/>
                    </a:lnTo>
                    <a:lnTo>
                      <a:pt x="717" y="519"/>
                    </a:lnTo>
                    <a:lnTo>
                      <a:pt x="745" y="538"/>
                    </a:lnTo>
                    <a:lnTo>
                      <a:pt x="745" y="510"/>
                    </a:lnTo>
                    <a:lnTo>
                      <a:pt x="736" y="481"/>
                    </a:lnTo>
                    <a:lnTo>
                      <a:pt x="736" y="453"/>
                    </a:lnTo>
                    <a:lnTo>
                      <a:pt x="745" y="415"/>
                    </a:lnTo>
                    <a:lnTo>
                      <a:pt x="764" y="397"/>
                    </a:lnTo>
                    <a:lnTo>
                      <a:pt x="783" y="387"/>
                    </a:lnTo>
                    <a:lnTo>
                      <a:pt x="811" y="387"/>
                    </a:lnTo>
                    <a:lnTo>
                      <a:pt x="840" y="397"/>
                    </a:lnTo>
                    <a:lnTo>
                      <a:pt x="868" y="425"/>
                    </a:lnTo>
                    <a:lnTo>
                      <a:pt x="877" y="434"/>
                    </a:lnTo>
                    <a:lnTo>
                      <a:pt x="895" y="434"/>
                    </a:lnTo>
                    <a:lnTo>
                      <a:pt x="915" y="406"/>
                    </a:lnTo>
                    <a:lnTo>
                      <a:pt x="943" y="368"/>
                    </a:lnTo>
                    <a:lnTo>
                      <a:pt x="981" y="350"/>
                    </a:lnTo>
                    <a:lnTo>
                      <a:pt x="1009" y="330"/>
                    </a:lnTo>
                    <a:lnTo>
                      <a:pt x="1047" y="350"/>
                    </a:lnTo>
                    <a:lnTo>
                      <a:pt x="1112" y="264"/>
                    </a:lnTo>
                    <a:lnTo>
                      <a:pt x="1188" y="189"/>
                    </a:lnTo>
                    <a:lnTo>
                      <a:pt x="1282" y="133"/>
                    </a:lnTo>
                    <a:lnTo>
                      <a:pt x="1330" y="104"/>
                    </a:lnTo>
                    <a:lnTo>
                      <a:pt x="1386" y="86"/>
                    </a:lnTo>
                    <a:lnTo>
                      <a:pt x="1405" y="57"/>
                    </a:lnTo>
                    <a:lnTo>
                      <a:pt x="1424" y="39"/>
                    </a:lnTo>
                    <a:lnTo>
                      <a:pt x="1462" y="19"/>
                    </a:lnTo>
                    <a:lnTo>
                      <a:pt x="1490" y="0"/>
                    </a:lnTo>
                    <a:lnTo>
                      <a:pt x="1490" y="19"/>
                    </a:lnTo>
                    <a:lnTo>
                      <a:pt x="1471" y="19"/>
                    </a:lnTo>
                    <a:lnTo>
                      <a:pt x="1462" y="29"/>
                    </a:lnTo>
                    <a:lnTo>
                      <a:pt x="1443" y="39"/>
                    </a:lnTo>
                    <a:lnTo>
                      <a:pt x="1424" y="66"/>
                    </a:lnTo>
                    <a:lnTo>
                      <a:pt x="1433" y="66"/>
                    </a:lnTo>
                    <a:lnTo>
                      <a:pt x="1443" y="66"/>
                    </a:lnTo>
                    <a:lnTo>
                      <a:pt x="1480" y="57"/>
                    </a:lnTo>
                    <a:lnTo>
                      <a:pt x="1519" y="47"/>
                    </a:lnTo>
                    <a:lnTo>
                      <a:pt x="1594" y="39"/>
                    </a:lnTo>
                    <a:lnTo>
                      <a:pt x="1792" y="29"/>
                    </a:lnTo>
                    <a:lnTo>
                      <a:pt x="1886" y="29"/>
                    </a:lnTo>
                    <a:lnTo>
                      <a:pt x="1981" y="47"/>
                    </a:lnTo>
                    <a:lnTo>
                      <a:pt x="2028" y="19"/>
                    </a:lnTo>
                    <a:lnTo>
                      <a:pt x="2085" y="0"/>
                    </a:lnTo>
                    <a:lnTo>
                      <a:pt x="2085" y="19"/>
                    </a:lnTo>
                    <a:lnTo>
                      <a:pt x="2056" y="19"/>
                    </a:lnTo>
                    <a:lnTo>
                      <a:pt x="2038" y="29"/>
                    </a:lnTo>
                    <a:lnTo>
                      <a:pt x="2009" y="57"/>
                    </a:lnTo>
                    <a:lnTo>
                      <a:pt x="2046" y="76"/>
                    </a:lnTo>
                    <a:lnTo>
                      <a:pt x="2085" y="86"/>
                    </a:lnTo>
                    <a:lnTo>
                      <a:pt x="2122" y="104"/>
                    </a:lnTo>
                    <a:lnTo>
                      <a:pt x="2159" y="133"/>
                    </a:lnTo>
                    <a:lnTo>
                      <a:pt x="2188" y="160"/>
                    </a:lnTo>
                    <a:lnTo>
                      <a:pt x="2226" y="189"/>
                    </a:lnTo>
                    <a:lnTo>
                      <a:pt x="2245" y="180"/>
                    </a:lnTo>
                    <a:lnTo>
                      <a:pt x="2263" y="170"/>
                    </a:lnTo>
                    <a:lnTo>
                      <a:pt x="2301" y="180"/>
                    </a:lnTo>
                    <a:lnTo>
                      <a:pt x="2320" y="217"/>
                    </a:lnTo>
                    <a:lnTo>
                      <a:pt x="2339" y="255"/>
                    </a:lnTo>
                    <a:lnTo>
                      <a:pt x="2339" y="293"/>
                    </a:lnTo>
                    <a:lnTo>
                      <a:pt x="2330" y="330"/>
                    </a:lnTo>
                    <a:lnTo>
                      <a:pt x="2310" y="350"/>
                    </a:lnTo>
                    <a:lnTo>
                      <a:pt x="2301" y="368"/>
                    </a:lnTo>
                    <a:lnTo>
                      <a:pt x="2292" y="415"/>
                    </a:lnTo>
                    <a:lnTo>
                      <a:pt x="2282" y="462"/>
                    </a:lnTo>
                    <a:lnTo>
                      <a:pt x="2273" y="510"/>
                    </a:lnTo>
                    <a:lnTo>
                      <a:pt x="2310" y="679"/>
                    </a:lnTo>
                    <a:lnTo>
                      <a:pt x="2310" y="689"/>
                    </a:lnTo>
                    <a:lnTo>
                      <a:pt x="2301" y="708"/>
                    </a:lnTo>
                    <a:lnTo>
                      <a:pt x="2282" y="726"/>
                    </a:lnTo>
                    <a:lnTo>
                      <a:pt x="2254" y="736"/>
                    </a:lnTo>
                    <a:lnTo>
                      <a:pt x="2226" y="755"/>
                    </a:lnTo>
                    <a:lnTo>
                      <a:pt x="2179" y="792"/>
                    </a:lnTo>
                    <a:lnTo>
                      <a:pt x="2179" y="830"/>
                    </a:lnTo>
                    <a:lnTo>
                      <a:pt x="2188" y="868"/>
                    </a:lnTo>
                    <a:lnTo>
                      <a:pt x="2197" y="906"/>
                    </a:lnTo>
                    <a:lnTo>
                      <a:pt x="2216" y="943"/>
                    </a:lnTo>
                    <a:lnTo>
                      <a:pt x="2235" y="1037"/>
                    </a:lnTo>
                    <a:lnTo>
                      <a:pt x="2245" y="1141"/>
                    </a:lnTo>
                    <a:lnTo>
                      <a:pt x="2263" y="1330"/>
                    </a:lnTo>
                    <a:lnTo>
                      <a:pt x="2245" y="1348"/>
                    </a:lnTo>
                    <a:lnTo>
                      <a:pt x="2235" y="1368"/>
                    </a:lnTo>
                    <a:lnTo>
                      <a:pt x="2197" y="1387"/>
                    </a:lnTo>
                    <a:lnTo>
                      <a:pt x="2150" y="1405"/>
                    </a:lnTo>
                    <a:lnTo>
                      <a:pt x="2093" y="1415"/>
                    </a:lnTo>
                    <a:lnTo>
                      <a:pt x="1952" y="1434"/>
                    </a:lnTo>
                    <a:lnTo>
                      <a:pt x="1886" y="1434"/>
                    </a:lnTo>
                    <a:lnTo>
                      <a:pt x="1811" y="1424"/>
                    </a:lnTo>
                    <a:lnTo>
                      <a:pt x="1792" y="1518"/>
                    </a:lnTo>
                    <a:lnTo>
                      <a:pt x="1782" y="1565"/>
                    </a:lnTo>
                    <a:lnTo>
                      <a:pt x="1764" y="1604"/>
                    </a:lnTo>
                    <a:lnTo>
                      <a:pt x="1735" y="1698"/>
                    </a:lnTo>
                    <a:lnTo>
                      <a:pt x="1717" y="1745"/>
                    </a:lnTo>
                    <a:lnTo>
                      <a:pt x="1688" y="1792"/>
                    </a:lnTo>
                    <a:lnTo>
                      <a:pt x="1660" y="1830"/>
                    </a:lnTo>
                    <a:lnTo>
                      <a:pt x="1623" y="1858"/>
                    </a:lnTo>
                    <a:lnTo>
                      <a:pt x="1584" y="1886"/>
                    </a:lnTo>
                    <a:lnTo>
                      <a:pt x="1537" y="1896"/>
                    </a:lnTo>
                    <a:lnTo>
                      <a:pt x="1509" y="1906"/>
                    </a:lnTo>
                    <a:lnTo>
                      <a:pt x="1480" y="1906"/>
                    </a:lnTo>
                    <a:lnTo>
                      <a:pt x="1443" y="1906"/>
                    </a:lnTo>
                    <a:lnTo>
                      <a:pt x="1424" y="1915"/>
                    </a:lnTo>
                    <a:lnTo>
                      <a:pt x="1339" y="1886"/>
                    </a:lnTo>
                    <a:lnTo>
                      <a:pt x="1273" y="1849"/>
                    </a:lnTo>
                    <a:lnTo>
                      <a:pt x="1198" y="1802"/>
                    </a:lnTo>
                    <a:lnTo>
                      <a:pt x="1141" y="1745"/>
                    </a:lnTo>
                    <a:lnTo>
                      <a:pt x="406" y="2131"/>
                    </a:lnTo>
                    <a:lnTo>
                      <a:pt x="358" y="2160"/>
                    </a:lnTo>
                    <a:lnTo>
                      <a:pt x="349" y="2113"/>
                    </a:lnTo>
                    <a:lnTo>
                      <a:pt x="339" y="2084"/>
                    </a:lnTo>
                    <a:lnTo>
                      <a:pt x="349" y="2056"/>
                    </a:lnTo>
                    <a:lnTo>
                      <a:pt x="302" y="2056"/>
                    </a:lnTo>
                    <a:lnTo>
                      <a:pt x="255" y="2056"/>
                    </a:lnTo>
                    <a:lnTo>
                      <a:pt x="208" y="2056"/>
                    </a:lnTo>
                    <a:lnTo>
                      <a:pt x="188" y="2047"/>
                    </a:lnTo>
                    <a:lnTo>
                      <a:pt x="161" y="2037"/>
                    </a:lnTo>
                    <a:lnTo>
                      <a:pt x="94" y="1820"/>
                    </a:lnTo>
                    <a:lnTo>
                      <a:pt x="57" y="1708"/>
                    </a:lnTo>
                    <a:lnTo>
                      <a:pt x="38" y="1594"/>
                    </a:lnTo>
                    <a:lnTo>
                      <a:pt x="18" y="1471"/>
                    </a:lnTo>
                    <a:lnTo>
                      <a:pt x="9" y="1358"/>
                    </a:lnTo>
                    <a:lnTo>
                      <a:pt x="0" y="1236"/>
                    </a:lnTo>
                    <a:lnTo>
                      <a:pt x="0" y="1113"/>
                    </a:lnTo>
                    <a:lnTo>
                      <a:pt x="9" y="1076"/>
                    </a:lnTo>
                    <a:lnTo>
                      <a:pt x="38" y="1057"/>
                    </a:lnTo>
                    <a:lnTo>
                      <a:pt x="94" y="10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67">
                <a:extLst>
                  <a:ext uri="{FF2B5EF4-FFF2-40B4-BE49-F238E27FC236}">
                    <a16:creationId xmlns:a16="http://schemas.microsoft.com/office/drawing/2014/main" id="{F8F0264A-3A73-4F0F-BB37-C8E612352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" y="578"/>
                <a:ext cx="68" cy="249"/>
              </a:xfrm>
              <a:custGeom>
                <a:avLst/>
                <a:gdLst>
                  <a:gd name="T0" fmla="*/ 21 w 274"/>
                  <a:gd name="T1" fmla="*/ 4 h 998"/>
                  <a:gd name="T2" fmla="*/ 45 w 274"/>
                  <a:gd name="T3" fmla="*/ 2 h 998"/>
                  <a:gd name="T4" fmla="*/ 68 w 274"/>
                  <a:gd name="T5" fmla="*/ 0 h 998"/>
                  <a:gd name="T6" fmla="*/ 63 w 274"/>
                  <a:gd name="T7" fmla="*/ 52 h 998"/>
                  <a:gd name="T8" fmla="*/ 63 w 274"/>
                  <a:gd name="T9" fmla="*/ 106 h 998"/>
                  <a:gd name="T10" fmla="*/ 66 w 274"/>
                  <a:gd name="T11" fmla="*/ 237 h 998"/>
                  <a:gd name="T12" fmla="*/ 68 w 274"/>
                  <a:gd name="T13" fmla="*/ 245 h 998"/>
                  <a:gd name="T14" fmla="*/ 68 w 274"/>
                  <a:gd name="T15" fmla="*/ 249 h 998"/>
                  <a:gd name="T16" fmla="*/ 54 w 274"/>
                  <a:gd name="T17" fmla="*/ 249 h 998"/>
                  <a:gd name="T18" fmla="*/ 37 w 274"/>
                  <a:gd name="T19" fmla="*/ 247 h 998"/>
                  <a:gd name="T20" fmla="*/ 28 w 274"/>
                  <a:gd name="T21" fmla="*/ 219 h 998"/>
                  <a:gd name="T22" fmla="*/ 21 w 274"/>
                  <a:gd name="T23" fmla="*/ 190 h 998"/>
                  <a:gd name="T24" fmla="*/ 14 w 274"/>
                  <a:gd name="T25" fmla="*/ 162 h 998"/>
                  <a:gd name="T26" fmla="*/ 7 w 274"/>
                  <a:gd name="T27" fmla="*/ 134 h 998"/>
                  <a:gd name="T28" fmla="*/ 2 w 274"/>
                  <a:gd name="T29" fmla="*/ 87 h 998"/>
                  <a:gd name="T30" fmla="*/ 0 w 274"/>
                  <a:gd name="T31" fmla="*/ 42 h 998"/>
                  <a:gd name="T32" fmla="*/ 0 w 274"/>
                  <a:gd name="T33" fmla="*/ 30 h 998"/>
                  <a:gd name="T34" fmla="*/ 2 w 274"/>
                  <a:gd name="T35" fmla="*/ 16 h 998"/>
                  <a:gd name="T36" fmla="*/ 5 w 274"/>
                  <a:gd name="T37" fmla="*/ 12 h 998"/>
                  <a:gd name="T38" fmla="*/ 9 w 274"/>
                  <a:gd name="T39" fmla="*/ 7 h 998"/>
                  <a:gd name="T40" fmla="*/ 14 w 274"/>
                  <a:gd name="T41" fmla="*/ 4 h 998"/>
                  <a:gd name="T42" fmla="*/ 21 w 274"/>
                  <a:gd name="T43" fmla="*/ 4 h 998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274" h="998">
                    <a:moveTo>
                      <a:pt x="84" y="18"/>
                    </a:moveTo>
                    <a:lnTo>
                      <a:pt x="180" y="8"/>
                    </a:lnTo>
                    <a:lnTo>
                      <a:pt x="274" y="0"/>
                    </a:lnTo>
                    <a:lnTo>
                      <a:pt x="255" y="207"/>
                    </a:lnTo>
                    <a:lnTo>
                      <a:pt x="255" y="423"/>
                    </a:lnTo>
                    <a:lnTo>
                      <a:pt x="264" y="951"/>
                    </a:lnTo>
                    <a:lnTo>
                      <a:pt x="274" y="980"/>
                    </a:lnTo>
                    <a:lnTo>
                      <a:pt x="274" y="998"/>
                    </a:lnTo>
                    <a:lnTo>
                      <a:pt x="217" y="998"/>
                    </a:lnTo>
                    <a:lnTo>
                      <a:pt x="151" y="990"/>
                    </a:lnTo>
                    <a:lnTo>
                      <a:pt x="113" y="877"/>
                    </a:lnTo>
                    <a:lnTo>
                      <a:pt x="84" y="763"/>
                    </a:lnTo>
                    <a:lnTo>
                      <a:pt x="57" y="650"/>
                    </a:lnTo>
                    <a:lnTo>
                      <a:pt x="29" y="536"/>
                    </a:lnTo>
                    <a:lnTo>
                      <a:pt x="10" y="34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0" y="65"/>
                    </a:lnTo>
                    <a:lnTo>
                      <a:pt x="19" y="47"/>
                    </a:lnTo>
                    <a:lnTo>
                      <a:pt x="37" y="28"/>
                    </a:lnTo>
                    <a:lnTo>
                      <a:pt x="57" y="18"/>
                    </a:lnTo>
                    <a:lnTo>
                      <a:pt x="84" y="18"/>
                    </a:lnTo>
                    <a:close/>
                  </a:path>
                </a:pathLst>
              </a:custGeom>
              <a:solidFill>
                <a:srgbClr val="C56E3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68">
                <a:extLst>
                  <a:ext uri="{FF2B5EF4-FFF2-40B4-BE49-F238E27FC236}">
                    <a16:creationId xmlns:a16="http://schemas.microsoft.com/office/drawing/2014/main" id="{DC1700E6-9CE0-4D5B-85B2-A0155D106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6" y="573"/>
                <a:ext cx="120" cy="257"/>
              </a:xfrm>
              <a:custGeom>
                <a:avLst/>
                <a:gdLst>
                  <a:gd name="T0" fmla="*/ 2 w 481"/>
                  <a:gd name="T1" fmla="*/ 7 h 1028"/>
                  <a:gd name="T2" fmla="*/ 24 w 481"/>
                  <a:gd name="T3" fmla="*/ 3 h 1028"/>
                  <a:gd name="T4" fmla="*/ 47 w 481"/>
                  <a:gd name="T5" fmla="*/ 0 h 1028"/>
                  <a:gd name="T6" fmla="*/ 82 w 481"/>
                  <a:gd name="T7" fmla="*/ 0 h 1028"/>
                  <a:gd name="T8" fmla="*/ 120 w 481"/>
                  <a:gd name="T9" fmla="*/ 0 h 1028"/>
                  <a:gd name="T10" fmla="*/ 92 w 481"/>
                  <a:gd name="T11" fmla="*/ 36 h 1028"/>
                  <a:gd name="T12" fmla="*/ 66 w 481"/>
                  <a:gd name="T13" fmla="*/ 73 h 1028"/>
                  <a:gd name="T14" fmla="*/ 45 w 481"/>
                  <a:gd name="T15" fmla="*/ 113 h 1028"/>
                  <a:gd name="T16" fmla="*/ 26 w 481"/>
                  <a:gd name="T17" fmla="*/ 153 h 1028"/>
                  <a:gd name="T18" fmla="*/ 24 w 481"/>
                  <a:gd name="T19" fmla="*/ 156 h 1028"/>
                  <a:gd name="T20" fmla="*/ 12 w 481"/>
                  <a:gd name="T21" fmla="*/ 205 h 1028"/>
                  <a:gd name="T22" fmla="*/ 7 w 481"/>
                  <a:gd name="T23" fmla="*/ 231 h 1028"/>
                  <a:gd name="T24" fmla="*/ 7 w 481"/>
                  <a:gd name="T25" fmla="*/ 257 h 1028"/>
                  <a:gd name="T26" fmla="*/ 5 w 481"/>
                  <a:gd name="T27" fmla="*/ 257 h 1028"/>
                  <a:gd name="T28" fmla="*/ 2 w 481"/>
                  <a:gd name="T29" fmla="*/ 248 h 1028"/>
                  <a:gd name="T30" fmla="*/ 0 w 481"/>
                  <a:gd name="T31" fmla="*/ 208 h 1028"/>
                  <a:gd name="T32" fmla="*/ 0 w 481"/>
                  <a:gd name="T33" fmla="*/ 109 h 1028"/>
                  <a:gd name="T34" fmla="*/ 0 w 481"/>
                  <a:gd name="T35" fmla="*/ 33 h 1028"/>
                  <a:gd name="T36" fmla="*/ 2 w 481"/>
                  <a:gd name="T37" fmla="*/ 7 h 102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481" h="1028">
                    <a:moveTo>
                      <a:pt x="10" y="28"/>
                    </a:moveTo>
                    <a:lnTo>
                      <a:pt x="95" y="10"/>
                    </a:lnTo>
                    <a:lnTo>
                      <a:pt x="189" y="0"/>
                    </a:lnTo>
                    <a:lnTo>
                      <a:pt x="330" y="0"/>
                    </a:lnTo>
                    <a:lnTo>
                      <a:pt x="481" y="0"/>
                    </a:lnTo>
                    <a:lnTo>
                      <a:pt x="368" y="142"/>
                    </a:lnTo>
                    <a:lnTo>
                      <a:pt x="265" y="292"/>
                    </a:lnTo>
                    <a:lnTo>
                      <a:pt x="179" y="453"/>
                    </a:lnTo>
                    <a:lnTo>
                      <a:pt x="104" y="613"/>
                    </a:lnTo>
                    <a:lnTo>
                      <a:pt x="95" y="623"/>
                    </a:lnTo>
                    <a:lnTo>
                      <a:pt x="47" y="821"/>
                    </a:lnTo>
                    <a:lnTo>
                      <a:pt x="28" y="924"/>
                    </a:lnTo>
                    <a:lnTo>
                      <a:pt x="28" y="1028"/>
                    </a:lnTo>
                    <a:lnTo>
                      <a:pt x="19" y="1028"/>
                    </a:lnTo>
                    <a:lnTo>
                      <a:pt x="10" y="991"/>
                    </a:lnTo>
                    <a:lnTo>
                      <a:pt x="0" y="830"/>
                    </a:lnTo>
                    <a:lnTo>
                      <a:pt x="0" y="435"/>
                    </a:lnTo>
                    <a:lnTo>
                      <a:pt x="0" y="132"/>
                    </a:lnTo>
                    <a:lnTo>
                      <a:pt x="10" y="28"/>
                    </a:lnTo>
                    <a:close/>
                  </a:path>
                </a:pathLst>
              </a:custGeom>
              <a:solidFill>
                <a:srgbClr val="7C4527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69">
                <a:extLst>
                  <a:ext uri="{FF2B5EF4-FFF2-40B4-BE49-F238E27FC236}">
                    <a16:creationId xmlns:a16="http://schemas.microsoft.com/office/drawing/2014/main" id="{C9695CF5-C151-4BE0-AF91-643C6BEFE3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" y="549"/>
                <a:ext cx="353" cy="300"/>
              </a:xfrm>
              <a:custGeom>
                <a:avLst/>
                <a:gdLst>
                  <a:gd name="T0" fmla="*/ 33 w 1414"/>
                  <a:gd name="T1" fmla="*/ 146 h 1198"/>
                  <a:gd name="T2" fmla="*/ 59 w 1414"/>
                  <a:gd name="T3" fmla="*/ 97 h 1198"/>
                  <a:gd name="T4" fmla="*/ 89 w 1414"/>
                  <a:gd name="T5" fmla="*/ 52 h 1198"/>
                  <a:gd name="T6" fmla="*/ 130 w 1414"/>
                  <a:gd name="T7" fmla="*/ 14 h 1198"/>
                  <a:gd name="T8" fmla="*/ 153 w 1414"/>
                  <a:gd name="T9" fmla="*/ 0 h 1198"/>
                  <a:gd name="T10" fmla="*/ 160 w 1414"/>
                  <a:gd name="T11" fmla="*/ 7 h 1198"/>
                  <a:gd name="T12" fmla="*/ 146 w 1414"/>
                  <a:gd name="T13" fmla="*/ 26 h 1198"/>
                  <a:gd name="T14" fmla="*/ 156 w 1414"/>
                  <a:gd name="T15" fmla="*/ 38 h 1198"/>
                  <a:gd name="T16" fmla="*/ 170 w 1414"/>
                  <a:gd name="T17" fmla="*/ 42 h 1198"/>
                  <a:gd name="T18" fmla="*/ 179 w 1414"/>
                  <a:gd name="T19" fmla="*/ 50 h 1198"/>
                  <a:gd name="T20" fmla="*/ 179 w 1414"/>
                  <a:gd name="T21" fmla="*/ 57 h 1198"/>
                  <a:gd name="T22" fmla="*/ 172 w 1414"/>
                  <a:gd name="T23" fmla="*/ 68 h 1198"/>
                  <a:gd name="T24" fmla="*/ 177 w 1414"/>
                  <a:gd name="T25" fmla="*/ 78 h 1198"/>
                  <a:gd name="T26" fmla="*/ 191 w 1414"/>
                  <a:gd name="T27" fmla="*/ 90 h 1198"/>
                  <a:gd name="T28" fmla="*/ 198 w 1414"/>
                  <a:gd name="T29" fmla="*/ 90 h 1198"/>
                  <a:gd name="T30" fmla="*/ 200 w 1414"/>
                  <a:gd name="T31" fmla="*/ 85 h 1198"/>
                  <a:gd name="T32" fmla="*/ 214 w 1414"/>
                  <a:gd name="T33" fmla="*/ 78 h 1198"/>
                  <a:gd name="T34" fmla="*/ 233 w 1414"/>
                  <a:gd name="T35" fmla="*/ 78 h 1198"/>
                  <a:gd name="T36" fmla="*/ 242 w 1414"/>
                  <a:gd name="T37" fmla="*/ 94 h 1198"/>
                  <a:gd name="T38" fmla="*/ 233 w 1414"/>
                  <a:gd name="T39" fmla="*/ 104 h 1198"/>
                  <a:gd name="T40" fmla="*/ 233 w 1414"/>
                  <a:gd name="T41" fmla="*/ 116 h 1198"/>
                  <a:gd name="T42" fmla="*/ 235 w 1414"/>
                  <a:gd name="T43" fmla="*/ 132 h 1198"/>
                  <a:gd name="T44" fmla="*/ 238 w 1414"/>
                  <a:gd name="T45" fmla="*/ 144 h 1198"/>
                  <a:gd name="T46" fmla="*/ 238 w 1414"/>
                  <a:gd name="T47" fmla="*/ 154 h 1198"/>
                  <a:gd name="T48" fmla="*/ 228 w 1414"/>
                  <a:gd name="T49" fmla="*/ 165 h 1198"/>
                  <a:gd name="T50" fmla="*/ 228 w 1414"/>
                  <a:gd name="T51" fmla="*/ 173 h 1198"/>
                  <a:gd name="T52" fmla="*/ 235 w 1414"/>
                  <a:gd name="T53" fmla="*/ 168 h 1198"/>
                  <a:gd name="T54" fmla="*/ 240 w 1414"/>
                  <a:gd name="T55" fmla="*/ 173 h 1198"/>
                  <a:gd name="T56" fmla="*/ 249 w 1414"/>
                  <a:gd name="T57" fmla="*/ 182 h 1198"/>
                  <a:gd name="T58" fmla="*/ 266 w 1414"/>
                  <a:gd name="T59" fmla="*/ 175 h 1198"/>
                  <a:gd name="T60" fmla="*/ 266 w 1414"/>
                  <a:gd name="T61" fmla="*/ 165 h 1198"/>
                  <a:gd name="T62" fmla="*/ 254 w 1414"/>
                  <a:gd name="T63" fmla="*/ 156 h 1198"/>
                  <a:gd name="T64" fmla="*/ 247 w 1414"/>
                  <a:gd name="T65" fmla="*/ 156 h 1198"/>
                  <a:gd name="T66" fmla="*/ 254 w 1414"/>
                  <a:gd name="T67" fmla="*/ 154 h 1198"/>
                  <a:gd name="T68" fmla="*/ 271 w 1414"/>
                  <a:gd name="T69" fmla="*/ 146 h 1198"/>
                  <a:gd name="T70" fmla="*/ 278 w 1414"/>
                  <a:gd name="T71" fmla="*/ 132 h 1198"/>
                  <a:gd name="T72" fmla="*/ 273 w 1414"/>
                  <a:gd name="T73" fmla="*/ 121 h 1198"/>
                  <a:gd name="T74" fmla="*/ 261 w 1414"/>
                  <a:gd name="T75" fmla="*/ 116 h 1198"/>
                  <a:gd name="T76" fmla="*/ 242 w 1414"/>
                  <a:gd name="T77" fmla="*/ 125 h 1198"/>
                  <a:gd name="T78" fmla="*/ 240 w 1414"/>
                  <a:gd name="T79" fmla="*/ 113 h 1198"/>
                  <a:gd name="T80" fmla="*/ 273 w 1414"/>
                  <a:gd name="T81" fmla="*/ 104 h 1198"/>
                  <a:gd name="T82" fmla="*/ 304 w 1414"/>
                  <a:gd name="T83" fmla="*/ 99 h 1198"/>
                  <a:gd name="T84" fmla="*/ 325 w 1414"/>
                  <a:gd name="T85" fmla="*/ 94 h 1198"/>
                  <a:gd name="T86" fmla="*/ 353 w 1414"/>
                  <a:gd name="T87" fmla="*/ 87 h 1198"/>
                  <a:gd name="T88" fmla="*/ 351 w 1414"/>
                  <a:gd name="T89" fmla="*/ 146 h 1198"/>
                  <a:gd name="T90" fmla="*/ 341 w 1414"/>
                  <a:gd name="T91" fmla="*/ 182 h 1198"/>
                  <a:gd name="T92" fmla="*/ 325 w 1414"/>
                  <a:gd name="T93" fmla="*/ 215 h 1198"/>
                  <a:gd name="T94" fmla="*/ 292 w 1414"/>
                  <a:gd name="T95" fmla="*/ 238 h 1198"/>
                  <a:gd name="T96" fmla="*/ 259 w 1414"/>
                  <a:gd name="T97" fmla="*/ 243 h 1198"/>
                  <a:gd name="T98" fmla="*/ 238 w 1414"/>
                  <a:gd name="T99" fmla="*/ 236 h 1198"/>
                  <a:gd name="T100" fmla="*/ 188 w 1414"/>
                  <a:gd name="T101" fmla="*/ 199 h 1198"/>
                  <a:gd name="T102" fmla="*/ 153 w 1414"/>
                  <a:gd name="T103" fmla="*/ 161 h 1198"/>
                  <a:gd name="T104" fmla="*/ 146 w 1414"/>
                  <a:gd name="T105" fmla="*/ 161 h 1198"/>
                  <a:gd name="T106" fmla="*/ 167 w 1414"/>
                  <a:gd name="T107" fmla="*/ 189 h 1198"/>
                  <a:gd name="T108" fmla="*/ 125 w 1414"/>
                  <a:gd name="T109" fmla="*/ 191 h 1198"/>
                  <a:gd name="T110" fmla="*/ 151 w 1414"/>
                  <a:gd name="T111" fmla="*/ 196 h 1198"/>
                  <a:gd name="T112" fmla="*/ 186 w 1414"/>
                  <a:gd name="T113" fmla="*/ 203 h 1198"/>
                  <a:gd name="T114" fmla="*/ 99 w 1414"/>
                  <a:gd name="T115" fmla="*/ 250 h 1198"/>
                  <a:gd name="T116" fmla="*/ 12 w 1414"/>
                  <a:gd name="T117" fmla="*/ 297 h 1198"/>
                  <a:gd name="T118" fmla="*/ 0 w 1414"/>
                  <a:gd name="T119" fmla="*/ 283 h 1198"/>
                  <a:gd name="T120" fmla="*/ 4 w 1414"/>
                  <a:gd name="T121" fmla="*/ 236 h 1198"/>
                  <a:gd name="T122" fmla="*/ 21 w 1414"/>
                  <a:gd name="T123" fmla="*/ 175 h 1198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0" t="0" r="r" b="b"/>
                <a:pathLst>
                  <a:path w="1414" h="1198">
                    <a:moveTo>
                      <a:pt x="94" y="689"/>
                    </a:moveTo>
                    <a:lnTo>
                      <a:pt x="132" y="585"/>
                    </a:lnTo>
                    <a:lnTo>
                      <a:pt x="179" y="490"/>
                    </a:lnTo>
                    <a:lnTo>
                      <a:pt x="235" y="386"/>
                    </a:lnTo>
                    <a:lnTo>
                      <a:pt x="292" y="302"/>
                    </a:lnTo>
                    <a:lnTo>
                      <a:pt x="358" y="208"/>
                    </a:lnTo>
                    <a:lnTo>
                      <a:pt x="433" y="132"/>
                    </a:lnTo>
                    <a:lnTo>
                      <a:pt x="519" y="57"/>
                    </a:lnTo>
                    <a:lnTo>
                      <a:pt x="603" y="0"/>
                    </a:lnTo>
                    <a:lnTo>
                      <a:pt x="613" y="0"/>
                    </a:lnTo>
                    <a:lnTo>
                      <a:pt x="623" y="0"/>
                    </a:lnTo>
                    <a:lnTo>
                      <a:pt x="641" y="28"/>
                    </a:lnTo>
                    <a:lnTo>
                      <a:pt x="594" y="75"/>
                    </a:lnTo>
                    <a:lnTo>
                      <a:pt x="584" y="104"/>
                    </a:lnTo>
                    <a:lnTo>
                      <a:pt x="584" y="142"/>
                    </a:lnTo>
                    <a:lnTo>
                      <a:pt x="623" y="151"/>
                    </a:lnTo>
                    <a:lnTo>
                      <a:pt x="660" y="169"/>
                    </a:lnTo>
                    <a:lnTo>
                      <a:pt x="679" y="169"/>
                    </a:lnTo>
                    <a:lnTo>
                      <a:pt x="697" y="179"/>
                    </a:lnTo>
                    <a:lnTo>
                      <a:pt x="717" y="198"/>
                    </a:lnTo>
                    <a:lnTo>
                      <a:pt x="744" y="198"/>
                    </a:lnTo>
                    <a:lnTo>
                      <a:pt x="717" y="226"/>
                    </a:lnTo>
                    <a:lnTo>
                      <a:pt x="697" y="245"/>
                    </a:lnTo>
                    <a:lnTo>
                      <a:pt x="688" y="273"/>
                    </a:lnTo>
                    <a:lnTo>
                      <a:pt x="697" y="292"/>
                    </a:lnTo>
                    <a:lnTo>
                      <a:pt x="707" y="312"/>
                    </a:lnTo>
                    <a:lnTo>
                      <a:pt x="744" y="349"/>
                    </a:lnTo>
                    <a:lnTo>
                      <a:pt x="764" y="359"/>
                    </a:lnTo>
                    <a:lnTo>
                      <a:pt x="773" y="368"/>
                    </a:lnTo>
                    <a:lnTo>
                      <a:pt x="792" y="359"/>
                    </a:lnTo>
                    <a:lnTo>
                      <a:pt x="801" y="349"/>
                    </a:lnTo>
                    <a:lnTo>
                      <a:pt x="801" y="339"/>
                    </a:lnTo>
                    <a:lnTo>
                      <a:pt x="830" y="321"/>
                    </a:lnTo>
                    <a:lnTo>
                      <a:pt x="858" y="312"/>
                    </a:lnTo>
                    <a:lnTo>
                      <a:pt x="895" y="302"/>
                    </a:lnTo>
                    <a:lnTo>
                      <a:pt x="934" y="312"/>
                    </a:lnTo>
                    <a:lnTo>
                      <a:pt x="952" y="339"/>
                    </a:lnTo>
                    <a:lnTo>
                      <a:pt x="971" y="377"/>
                    </a:lnTo>
                    <a:lnTo>
                      <a:pt x="943" y="396"/>
                    </a:lnTo>
                    <a:lnTo>
                      <a:pt x="934" y="415"/>
                    </a:lnTo>
                    <a:lnTo>
                      <a:pt x="934" y="425"/>
                    </a:lnTo>
                    <a:lnTo>
                      <a:pt x="934" y="462"/>
                    </a:lnTo>
                    <a:lnTo>
                      <a:pt x="934" y="490"/>
                    </a:lnTo>
                    <a:lnTo>
                      <a:pt x="943" y="529"/>
                    </a:lnTo>
                    <a:lnTo>
                      <a:pt x="934" y="566"/>
                    </a:lnTo>
                    <a:lnTo>
                      <a:pt x="952" y="576"/>
                    </a:lnTo>
                    <a:lnTo>
                      <a:pt x="952" y="594"/>
                    </a:lnTo>
                    <a:lnTo>
                      <a:pt x="952" y="613"/>
                    </a:lnTo>
                    <a:lnTo>
                      <a:pt x="943" y="623"/>
                    </a:lnTo>
                    <a:lnTo>
                      <a:pt x="914" y="660"/>
                    </a:lnTo>
                    <a:lnTo>
                      <a:pt x="914" y="670"/>
                    </a:lnTo>
                    <a:lnTo>
                      <a:pt x="914" y="689"/>
                    </a:lnTo>
                    <a:lnTo>
                      <a:pt x="934" y="679"/>
                    </a:lnTo>
                    <a:lnTo>
                      <a:pt x="943" y="670"/>
                    </a:lnTo>
                    <a:lnTo>
                      <a:pt x="962" y="641"/>
                    </a:lnTo>
                    <a:lnTo>
                      <a:pt x="962" y="689"/>
                    </a:lnTo>
                    <a:lnTo>
                      <a:pt x="981" y="707"/>
                    </a:lnTo>
                    <a:lnTo>
                      <a:pt x="999" y="726"/>
                    </a:lnTo>
                    <a:lnTo>
                      <a:pt x="1037" y="726"/>
                    </a:lnTo>
                    <a:lnTo>
                      <a:pt x="1065" y="698"/>
                    </a:lnTo>
                    <a:lnTo>
                      <a:pt x="1065" y="679"/>
                    </a:lnTo>
                    <a:lnTo>
                      <a:pt x="1065" y="660"/>
                    </a:lnTo>
                    <a:lnTo>
                      <a:pt x="1047" y="623"/>
                    </a:lnTo>
                    <a:lnTo>
                      <a:pt x="1018" y="623"/>
                    </a:lnTo>
                    <a:lnTo>
                      <a:pt x="990" y="641"/>
                    </a:lnTo>
                    <a:lnTo>
                      <a:pt x="990" y="623"/>
                    </a:lnTo>
                    <a:lnTo>
                      <a:pt x="981" y="603"/>
                    </a:lnTo>
                    <a:lnTo>
                      <a:pt x="1018" y="613"/>
                    </a:lnTo>
                    <a:lnTo>
                      <a:pt x="1056" y="603"/>
                    </a:lnTo>
                    <a:lnTo>
                      <a:pt x="1085" y="585"/>
                    </a:lnTo>
                    <a:lnTo>
                      <a:pt x="1112" y="566"/>
                    </a:lnTo>
                    <a:lnTo>
                      <a:pt x="1112" y="529"/>
                    </a:lnTo>
                    <a:lnTo>
                      <a:pt x="1112" y="509"/>
                    </a:lnTo>
                    <a:lnTo>
                      <a:pt x="1094" y="482"/>
                    </a:lnTo>
                    <a:lnTo>
                      <a:pt x="1075" y="462"/>
                    </a:lnTo>
                    <a:lnTo>
                      <a:pt x="1047" y="462"/>
                    </a:lnTo>
                    <a:lnTo>
                      <a:pt x="1018" y="472"/>
                    </a:lnTo>
                    <a:lnTo>
                      <a:pt x="971" y="500"/>
                    </a:lnTo>
                    <a:lnTo>
                      <a:pt x="962" y="472"/>
                    </a:lnTo>
                    <a:lnTo>
                      <a:pt x="962" y="453"/>
                    </a:lnTo>
                    <a:lnTo>
                      <a:pt x="1028" y="433"/>
                    </a:lnTo>
                    <a:lnTo>
                      <a:pt x="1094" y="415"/>
                    </a:lnTo>
                    <a:lnTo>
                      <a:pt x="1179" y="406"/>
                    </a:lnTo>
                    <a:lnTo>
                      <a:pt x="1216" y="396"/>
                    </a:lnTo>
                    <a:lnTo>
                      <a:pt x="1263" y="386"/>
                    </a:lnTo>
                    <a:lnTo>
                      <a:pt x="1302" y="377"/>
                    </a:lnTo>
                    <a:lnTo>
                      <a:pt x="1339" y="377"/>
                    </a:lnTo>
                    <a:lnTo>
                      <a:pt x="1414" y="349"/>
                    </a:lnTo>
                    <a:lnTo>
                      <a:pt x="1414" y="509"/>
                    </a:lnTo>
                    <a:lnTo>
                      <a:pt x="1405" y="585"/>
                    </a:lnTo>
                    <a:lnTo>
                      <a:pt x="1386" y="660"/>
                    </a:lnTo>
                    <a:lnTo>
                      <a:pt x="1367" y="726"/>
                    </a:lnTo>
                    <a:lnTo>
                      <a:pt x="1339" y="793"/>
                    </a:lnTo>
                    <a:lnTo>
                      <a:pt x="1302" y="858"/>
                    </a:lnTo>
                    <a:lnTo>
                      <a:pt x="1255" y="924"/>
                    </a:lnTo>
                    <a:lnTo>
                      <a:pt x="1169" y="952"/>
                    </a:lnTo>
                    <a:lnTo>
                      <a:pt x="1085" y="971"/>
                    </a:lnTo>
                    <a:lnTo>
                      <a:pt x="1037" y="971"/>
                    </a:lnTo>
                    <a:lnTo>
                      <a:pt x="999" y="962"/>
                    </a:lnTo>
                    <a:lnTo>
                      <a:pt x="952" y="943"/>
                    </a:lnTo>
                    <a:lnTo>
                      <a:pt x="924" y="915"/>
                    </a:lnTo>
                    <a:lnTo>
                      <a:pt x="754" y="793"/>
                    </a:lnTo>
                    <a:lnTo>
                      <a:pt x="679" y="717"/>
                    </a:lnTo>
                    <a:lnTo>
                      <a:pt x="613" y="641"/>
                    </a:lnTo>
                    <a:lnTo>
                      <a:pt x="603" y="641"/>
                    </a:lnTo>
                    <a:lnTo>
                      <a:pt x="584" y="641"/>
                    </a:lnTo>
                    <a:lnTo>
                      <a:pt x="584" y="660"/>
                    </a:lnTo>
                    <a:lnTo>
                      <a:pt x="670" y="754"/>
                    </a:lnTo>
                    <a:lnTo>
                      <a:pt x="584" y="754"/>
                    </a:lnTo>
                    <a:lnTo>
                      <a:pt x="500" y="764"/>
                    </a:lnTo>
                    <a:lnTo>
                      <a:pt x="500" y="773"/>
                    </a:lnTo>
                    <a:lnTo>
                      <a:pt x="603" y="783"/>
                    </a:lnTo>
                    <a:lnTo>
                      <a:pt x="707" y="783"/>
                    </a:lnTo>
                    <a:lnTo>
                      <a:pt x="744" y="811"/>
                    </a:lnTo>
                    <a:lnTo>
                      <a:pt x="566" y="915"/>
                    </a:lnTo>
                    <a:lnTo>
                      <a:pt x="396" y="1000"/>
                    </a:lnTo>
                    <a:lnTo>
                      <a:pt x="216" y="1094"/>
                    </a:lnTo>
                    <a:lnTo>
                      <a:pt x="47" y="1188"/>
                    </a:lnTo>
                    <a:lnTo>
                      <a:pt x="9" y="1198"/>
                    </a:lnTo>
                    <a:lnTo>
                      <a:pt x="0" y="1132"/>
                    </a:lnTo>
                    <a:lnTo>
                      <a:pt x="0" y="1075"/>
                    </a:lnTo>
                    <a:lnTo>
                      <a:pt x="18" y="943"/>
                    </a:lnTo>
                    <a:lnTo>
                      <a:pt x="47" y="820"/>
                    </a:lnTo>
                    <a:lnTo>
                      <a:pt x="85" y="698"/>
                    </a:lnTo>
                    <a:lnTo>
                      <a:pt x="94" y="689"/>
                    </a:lnTo>
                    <a:close/>
                  </a:path>
                </a:pathLst>
              </a:custGeom>
              <a:solidFill>
                <a:srgbClr val="075E9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70">
                <a:extLst>
                  <a:ext uri="{FF2B5EF4-FFF2-40B4-BE49-F238E27FC236}">
                    <a16:creationId xmlns:a16="http://schemas.microsoft.com/office/drawing/2014/main" id="{5AC3F7A8-8A61-412C-85B1-F36B9913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" y="601"/>
                <a:ext cx="11" cy="14"/>
              </a:xfrm>
              <a:custGeom>
                <a:avLst/>
                <a:gdLst>
                  <a:gd name="T0" fmla="*/ 11 w 48"/>
                  <a:gd name="T1" fmla="*/ 0 h 56"/>
                  <a:gd name="T2" fmla="*/ 11 w 48"/>
                  <a:gd name="T3" fmla="*/ 2 h 56"/>
                  <a:gd name="T4" fmla="*/ 9 w 48"/>
                  <a:gd name="T5" fmla="*/ 7 h 56"/>
                  <a:gd name="T6" fmla="*/ 5 w 48"/>
                  <a:gd name="T7" fmla="*/ 14 h 56"/>
                  <a:gd name="T8" fmla="*/ 0 w 48"/>
                  <a:gd name="T9" fmla="*/ 14 h 56"/>
                  <a:gd name="T10" fmla="*/ 2 w 48"/>
                  <a:gd name="T11" fmla="*/ 9 h 56"/>
                  <a:gd name="T12" fmla="*/ 5 w 48"/>
                  <a:gd name="T13" fmla="*/ 5 h 56"/>
                  <a:gd name="T14" fmla="*/ 11 w 48"/>
                  <a:gd name="T15" fmla="*/ 0 h 5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48" h="56">
                    <a:moveTo>
                      <a:pt x="48" y="0"/>
                    </a:moveTo>
                    <a:lnTo>
                      <a:pt x="48" y="9"/>
                    </a:lnTo>
                    <a:lnTo>
                      <a:pt x="38" y="28"/>
                    </a:lnTo>
                    <a:lnTo>
                      <a:pt x="20" y="56"/>
                    </a:lnTo>
                    <a:lnTo>
                      <a:pt x="0" y="56"/>
                    </a:lnTo>
                    <a:lnTo>
                      <a:pt x="10" y="37"/>
                    </a:lnTo>
                    <a:lnTo>
                      <a:pt x="20" y="18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71">
                <a:extLst>
                  <a:ext uri="{FF2B5EF4-FFF2-40B4-BE49-F238E27FC236}">
                    <a16:creationId xmlns:a16="http://schemas.microsoft.com/office/drawing/2014/main" id="{9CB411FA-BA3F-4D5A-8D33-DA292D9AC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81" y="608"/>
                <a:ext cx="9" cy="14"/>
              </a:xfrm>
              <a:custGeom>
                <a:avLst/>
                <a:gdLst>
                  <a:gd name="T0" fmla="*/ 5 w 39"/>
                  <a:gd name="T1" fmla="*/ 7 h 56"/>
                  <a:gd name="T2" fmla="*/ 5 w 39"/>
                  <a:gd name="T3" fmla="*/ 2 h 56"/>
                  <a:gd name="T4" fmla="*/ 9 w 39"/>
                  <a:gd name="T5" fmla="*/ 0 h 56"/>
                  <a:gd name="T6" fmla="*/ 9 w 39"/>
                  <a:gd name="T7" fmla="*/ 5 h 56"/>
                  <a:gd name="T8" fmla="*/ 9 w 39"/>
                  <a:gd name="T9" fmla="*/ 7 h 56"/>
                  <a:gd name="T10" fmla="*/ 7 w 39"/>
                  <a:gd name="T11" fmla="*/ 12 h 56"/>
                  <a:gd name="T12" fmla="*/ 5 w 39"/>
                  <a:gd name="T13" fmla="*/ 14 h 56"/>
                  <a:gd name="T14" fmla="*/ 0 w 39"/>
                  <a:gd name="T15" fmla="*/ 9 h 56"/>
                  <a:gd name="T16" fmla="*/ 2 w 39"/>
                  <a:gd name="T17" fmla="*/ 9 h 56"/>
                  <a:gd name="T18" fmla="*/ 5 w 39"/>
                  <a:gd name="T19" fmla="*/ 7 h 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39" h="56">
                    <a:moveTo>
                      <a:pt x="20" y="28"/>
                    </a:moveTo>
                    <a:lnTo>
                      <a:pt x="20" y="9"/>
                    </a:lnTo>
                    <a:lnTo>
                      <a:pt x="39" y="0"/>
                    </a:lnTo>
                    <a:lnTo>
                      <a:pt x="39" y="19"/>
                    </a:lnTo>
                    <a:lnTo>
                      <a:pt x="39" y="28"/>
                    </a:lnTo>
                    <a:lnTo>
                      <a:pt x="29" y="47"/>
                    </a:lnTo>
                    <a:lnTo>
                      <a:pt x="20" y="56"/>
                    </a:lnTo>
                    <a:lnTo>
                      <a:pt x="0" y="37"/>
                    </a:lnTo>
                    <a:lnTo>
                      <a:pt x="10" y="37"/>
                    </a:lnTo>
                    <a:lnTo>
                      <a:pt x="20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72">
                <a:extLst>
                  <a:ext uri="{FF2B5EF4-FFF2-40B4-BE49-F238E27FC236}">
                    <a16:creationId xmlns:a16="http://schemas.microsoft.com/office/drawing/2014/main" id="{8235E965-122D-454E-86E5-BB860C6EB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7" y="332"/>
                <a:ext cx="337" cy="248"/>
              </a:xfrm>
              <a:custGeom>
                <a:avLst/>
                <a:gdLst>
                  <a:gd name="T0" fmla="*/ 12 w 1348"/>
                  <a:gd name="T1" fmla="*/ 154 h 990"/>
                  <a:gd name="T2" fmla="*/ 26 w 1348"/>
                  <a:gd name="T3" fmla="*/ 156 h 990"/>
                  <a:gd name="T4" fmla="*/ 45 w 1348"/>
                  <a:gd name="T5" fmla="*/ 175 h 990"/>
                  <a:gd name="T6" fmla="*/ 61 w 1348"/>
                  <a:gd name="T7" fmla="*/ 166 h 990"/>
                  <a:gd name="T8" fmla="*/ 68 w 1348"/>
                  <a:gd name="T9" fmla="*/ 130 h 990"/>
                  <a:gd name="T10" fmla="*/ 57 w 1348"/>
                  <a:gd name="T11" fmla="*/ 118 h 990"/>
                  <a:gd name="T12" fmla="*/ 45 w 1348"/>
                  <a:gd name="T13" fmla="*/ 128 h 990"/>
                  <a:gd name="T14" fmla="*/ 40 w 1348"/>
                  <a:gd name="T15" fmla="*/ 90 h 990"/>
                  <a:gd name="T16" fmla="*/ 71 w 1348"/>
                  <a:gd name="T17" fmla="*/ 40 h 990"/>
                  <a:gd name="T18" fmla="*/ 111 w 1348"/>
                  <a:gd name="T19" fmla="*/ 26 h 990"/>
                  <a:gd name="T20" fmla="*/ 116 w 1348"/>
                  <a:gd name="T21" fmla="*/ 57 h 990"/>
                  <a:gd name="T22" fmla="*/ 116 w 1348"/>
                  <a:gd name="T23" fmla="*/ 38 h 990"/>
                  <a:gd name="T24" fmla="*/ 146 w 1348"/>
                  <a:gd name="T25" fmla="*/ 7 h 990"/>
                  <a:gd name="T26" fmla="*/ 224 w 1348"/>
                  <a:gd name="T27" fmla="*/ 0 h 990"/>
                  <a:gd name="T28" fmla="*/ 238 w 1348"/>
                  <a:gd name="T29" fmla="*/ 36 h 990"/>
                  <a:gd name="T30" fmla="*/ 238 w 1348"/>
                  <a:gd name="T31" fmla="*/ 54 h 990"/>
                  <a:gd name="T32" fmla="*/ 259 w 1348"/>
                  <a:gd name="T33" fmla="*/ 78 h 990"/>
                  <a:gd name="T34" fmla="*/ 283 w 1348"/>
                  <a:gd name="T35" fmla="*/ 90 h 990"/>
                  <a:gd name="T36" fmla="*/ 269 w 1348"/>
                  <a:gd name="T37" fmla="*/ 120 h 990"/>
                  <a:gd name="T38" fmla="*/ 236 w 1348"/>
                  <a:gd name="T39" fmla="*/ 140 h 990"/>
                  <a:gd name="T40" fmla="*/ 219 w 1348"/>
                  <a:gd name="T41" fmla="*/ 132 h 990"/>
                  <a:gd name="T42" fmla="*/ 226 w 1348"/>
                  <a:gd name="T43" fmla="*/ 142 h 990"/>
                  <a:gd name="T44" fmla="*/ 245 w 1348"/>
                  <a:gd name="T45" fmla="*/ 147 h 990"/>
                  <a:gd name="T46" fmla="*/ 267 w 1348"/>
                  <a:gd name="T47" fmla="*/ 132 h 990"/>
                  <a:gd name="T48" fmla="*/ 290 w 1348"/>
                  <a:gd name="T49" fmla="*/ 95 h 990"/>
                  <a:gd name="T50" fmla="*/ 274 w 1348"/>
                  <a:gd name="T51" fmla="*/ 80 h 990"/>
                  <a:gd name="T52" fmla="*/ 248 w 1348"/>
                  <a:gd name="T53" fmla="*/ 54 h 990"/>
                  <a:gd name="T54" fmla="*/ 250 w 1348"/>
                  <a:gd name="T55" fmla="*/ 28 h 990"/>
                  <a:gd name="T56" fmla="*/ 271 w 1348"/>
                  <a:gd name="T57" fmla="*/ 7 h 990"/>
                  <a:gd name="T58" fmla="*/ 297 w 1348"/>
                  <a:gd name="T59" fmla="*/ 19 h 990"/>
                  <a:gd name="T60" fmla="*/ 323 w 1348"/>
                  <a:gd name="T61" fmla="*/ 43 h 990"/>
                  <a:gd name="T62" fmla="*/ 337 w 1348"/>
                  <a:gd name="T63" fmla="*/ 76 h 990"/>
                  <a:gd name="T64" fmla="*/ 328 w 1348"/>
                  <a:gd name="T65" fmla="*/ 140 h 990"/>
                  <a:gd name="T66" fmla="*/ 304 w 1348"/>
                  <a:gd name="T67" fmla="*/ 173 h 990"/>
                  <a:gd name="T68" fmla="*/ 255 w 1348"/>
                  <a:gd name="T69" fmla="*/ 213 h 990"/>
                  <a:gd name="T70" fmla="*/ 179 w 1348"/>
                  <a:gd name="T71" fmla="*/ 246 h 990"/>
                  <a:gd name="T72" fmla="*/ 151 w 1348"/>
                  <a:gd name="T73" fmla="*/ 248 h 990"/>
                  <a:gd name="T74" fmla="*/ 132 w 1348"/>
                  <a:gd name="T75" fmla="*/ 222 h 990"/>
                  <a:gd name="T76" fmla="*/ 111 w 1348"/>
                  <a:gd name="T77" fmla="*/ 215 h 990"/>
                  <a:gd name="T78" fmla="*/ 97 w 1348"/>
                  <a:gd name="T79" fmla="*/ 229 h 990"/>
                  <a:gd name="T80" fmla="*/ 73 w 1348"/>
                  <a:gd name="T81" fmla="*/ 208 h 990"/>
                  <a:gd name="T82" fmla="*/ 59 w 1348"/>
                  <a:gd name="T83" fmla="*/ 232 h 990"/>
                  <a:gd name="T84" fmla="*/ 35 w 1348"/>
                  <a:gd name="T85" fmla="*/ 215 h 990"/>
                  <a:gd name="T86" fmla="*/ 21 w 1348"/>
                  <a:gd name="T87" fmla="*/ 208 h 990"/>
                  <a:gd name="T88" fmla="*/ 31 w 1348"/>
                  <a:gd name="T89" fmla="*/ 201 h 990"/>
                  <a:gd name="T90" fmla="*/ 14 w 1348"/>
                  <a:gd name="T91" fmla="*/ 203 h 990"/>
                  <a:gd name="T92" fmla="*/ 0 w 1348"/>
                  <a:gd name="T93" fmla="*/ 180 h 990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0" t="0" r="r" b="b"/>
                <a:pathLst>
                  <a:path w="1348" h="990">
                    <a:moveTo>
                      <a:pt x="19" y="632"/>
                    </a:moveTo>
                    <a:lnTo>
                      <a:pt x="37" y="614"/>
                    </a:lnTo>
                    <a:lnTo>
                      <a:pt x="47" y="614"/>
                    </a:lnTo>
                    <a:lnTo>
                      <a:pt x="76" y="614"/>
                    </a:lnTo>
                    <a:lnTo>
                      <a:pt x="94" y="622"/>
                    </a:lnTo>
                    <a:lnTo>
                      <a:pt x="103" y="622"/>
                    </a:lnTo>
                    <a:lnTo>
                      <a:pt x="123" y="642"/>
                    </a:lnTo>
                    <a:lnTo>
                      <a:pt x="150" y="671"/>
                    </a:lnTo>
                    <a:lnTo>
                      <a:pt x="179" y="698"/>
                    </a:lnTo>
                    <a:lnTo>
                      <a:pt x="188" y="698"/>
                    </a:lnTo>
                    <a:lnTo>
                      <a:pt x="217" y="698"/>
                    </a:lnTo>
                    <a:lnTo>
                      <a:pt x="245" y="661"/>
                    </a:lnTo>
                    <a:lnTo>
                      <a:pt x="264" y="622"/>
                    </a:lnTo>
                    <a:lnTo>
                      <a:pt x="273" y="575"/>
                    </a:lnTo>
                    <a:lnTo>
                      <a:pt x="273" y="519"/>
                    </a:lnTo>
                    <a:lnTo>
                      <a:pt x="264" y="501"/>
                    </a:lnTo>
                    <a:lnTo>
                      <a:pt x="245" y="481"/>
                    </a:lnTo>
                    <a:lnTo>
                      <a:pt x="226" y="472"/>
                    </a:lnTo>
                    <a:lnTo>
                      <a:pt x="217" y="481"/>
                    </a:lnTo>
                    <a:lnTo>
                      <a:pt x="188" y="491"/>
                    </a:lnTo>
                    <a:lnTo>
                      <a:pt x="179" y="510"/>
                    </a:lnTo>
                    <a:lnTo>
                      <a:pt x="160" y="519"/>
                    </a:lnTo>
                    <a:lnTo>
                      <a:pt x="170" y="415"/>
                    </a:lnTo>
                    <a:lnTo>
                      <a:pt x="160" y="359"/>
                    </a:lnTo>
                    <a:lnTo>
                      <a:pt x="150" y="311"/>
                    </a:lnTo>
                    <a:lnTo>
                      <a:pt x="207" y="236"/>
                    </a:lnTo>
                    <a:lnTo>
                      <a:pt x="283" y="161"/>
                    </a:lnTo>
                    <a:lnTo>
                      <a:pt x="358" y="113"/>
                    </a:lnTo>
                    <a:lnTo>
                      <a:pt x="452" y="66"/>
                    </a:lnTo>
                    <a:lnTo>
                      <a:pt x="443" y="104"/>
                    </a:lnTo>
                    <a:lnTo>
                      <a:pt x="434" y="152"/>
                    </a:lnTo>
                    <a:lnTo>
                      <a:pt x="443" y="189"/>
                    </a:lnTo>
                    <a:lnTo>
                      <a:pt x="462" y="227"/>
                    </a:lnTo>
                    <a:lnTo>
                      <a:pt x="471" y="208"/>
                    </a:lnTo>
                    <a:lnTo>
                      <a:pt x="471" y="189"/>
                    </a:lnTo>
                    <a:lnTo>
                      <a:pt x="462" y="152"/>
                    </a:lnTo>
                    <a:lnTo>
                      <a:pt x="471" y="104"/>
                    </a:lnTo>
                    <a:lnTo>
                      <a:pt x="490" y="57"/>
                    </a:lnTo>
                    <a:lnTo>
                      <a:pt x="585" y="29"/>
                    </a:lnTo>
                    <a:lnTo>
                      <a:pt x="688" y="10"/>
                    </a:lnTo>
                    <a:lnTo>
                      <a:pt x="792" y="0"/>
                    </a:lnTo>
                    <a:lnTo>
                      <a:pt x="896" y="0"/>
                    </a:lnTo>
                    <a:lnTo>
                      <a:pt x="1037" y="19"/>
                    </a:lnTo>
                    <a:lnTo>
                      <a:pt x="971" y="95"/>
                    </a:lnTo>
                    <a:lnTo>
                      <a:pt x="952" y="142"/>
                    </a:lnTo>
                    <a:lnTo>
                      <a:pt x="952" y="161"/>
                    </a:lnTo>
                    <a:lnTo>
                      <a:pt x="952" y="189"/>
                    </a:lnTo>
                    <a:lnTo>
                      <a:pt x="952" y="217"/>
                    </a:lnTo>
                    <a:lnTo>
                      <a:pt x="962" y="236"/>
                    </a:lnTo>
                    <a:lnTo>
                      <a:pt x="1000" y="283"/>
                    </a:lnTo>
                    <a:lnTo>
                      <a:pt x="1037" y="311"/>
                    </a:lnTo>
                    <a:lnTo>
                      <a:pt x="1084" y="350"/>
                    </a:lnTo>
                    <a:lnTo>
                      <a:pt x="1113" y="350"/>
                    </a:lnTo>
                    <a:lnTo>
                      <a:pt x="1131" y="359"/>
                    </a:lnTo>
                    <a:lnTo>
                      <a:pt x="1131" y="387"/>
                    </a:lnTo>
                    <a:lnTo>
                      <a:pt x="1123" y="406"/>
                    </a:lnTo>
                    <a:lnTo>
                      <a:pt x="1074" y="481"/>
                    </a:lnTo>
                    <a:lnTo>
                      <a:pt x="1019" y="548"/>
                    </a:lnTo>
                    <a:lnTo>
                      <a:pt x="980" y="557"/>
                    </a:lnTo>
                    <a:lnTo>
                      <a:pt x="943" y="557"/>
                    </a:lnTo>
                    <a:lnTo>
                      <a:pt x="915" y="538"/>
                    </a:lnTo>
                    <a:lnTo>
                      <a:pt x="896" y="528"/>
                    </a:lnTo>
                    <a:lnTo>
                      <a:pt x="877" y="528"/>
                    </a:lnTo>
                    <a:lnTo>
                      <a:pt x="886" y="548"/>
                    </a:lnTo>
                    <a:lnTo>
                      <a:pt x="896" y="557"/>
                    </a:lnTo>
                    <a:lnTo>
                      <a:pt x="905" y="567"/>
                    </a:lnTo>
                    <a:lnTo>
                      <a:pt x="915" y="575"/>
                    </a:lnTo>
                    <a:lnTo>
                      <a:pt x="952" y="585"/>
                    </a:lnTo>
                    <a:lnTo>
                      <a:pt x="980" y="585"/>
                    </a:lnTo>
                    <a:lnTo>
                      <a:pt x="1000" y="575"/>
                    </a:lnTo>
                    <a:lnTo>
                      <a:pt x="1027" y="567"/>
                    </a:lnTo>
                    <a:lnTo>
                      <a:pt x="1066" y="528"/>
                    </a:lnTo>
                    <a:lnTo>
                      <a:pt x="1103" y="481"/>
                    </a:lnTo>
                    <a:lnTo>
                      <a:pt x="1150" y="415"/>
                    </a:lnTo>
                    <a:lnTo>
                      <a:pt x="1160" y="378"/>
                    </a:lnTo>
                    <a:lnTo>
                      <a:pt x="1160" y="350"/>
                    </a:lnTo>
                    <a:lnTo>
                      <a:pt x="1150" y="331"/>
                    </a:lnTo>
                    <a:lnTo>
                      <a:pt x="1094" y="321"/>
                    </a:lnTo>
                    <a:lnTo>
                      <a:pt x="1047" y="293"/>
                    </a:lnTo>
                    <a:lnTo>
                      <a:pt x="1019" y="264"/>
                    </a:lnTo>
                    <a:lnTo>
                      <a:pt x="990" y="217"/>
                    </a:lnTo>
                    <a:lnTo>
                      <a:pt x="980" y="189"/>
                    </a:lnTo>
                    <a:lnTo>
                      <a:pt x="980" y="161"/>
                    </a:lnTo>
                    <a:lnTo>
                      <a:pt x="1000" y="113"/>
                    </a:lnTo>
                    <a:lnTo>
                      <a:pt x="1027" y="66"/>
                    </a:lnTo>
                    <a:lnTo>
                      <a:pt x="1066" y="29"/>
                    </a:lnTo>
                    <a:lnTo>
                      <a:pt x="1084" y="29"/>
                    </a:lnTo>
                    <a:lnTo>
                      <a:pt x="1094" y="39"/>
                    </a:lnTo>
                    <a:lnTo>
                      <a:pt x="1141" y="57"/>
                    </a:lnTo>
                    <a:lnTo>
                      <a:pt x="1188" y="76"/>
                    </a:lnTo>
                    <a:lnTo>
                      <a:pt x="1226" y="104"/>
                    </a:lnTo>
                    <a:lnTo>
                      <a:pt x="1264" y="133"/>
                    </a:lnTo>
                    <a:lnTo>
                      <a:pt x="1292" y="170"/>
                    </a:lnTo>
                    <a:lnTo>
                      <a:pt x="1320" y="208"/>
                    </a:lnTo>
                    <a:lnTo>
                      <a:pt x="1339" y="256"/>
                    </a:lnTo>
                    <a:lnTo>
                      <a:pt x="1348" y="303"/>
                    </a:lnTo>
                    <a:lnTo>
                      <a:pt x="1348" y="387"/>
                    </a:lnTo>
                    <a:lnTo>
                      <a:pt x="1330" y="472"/>
                    </a:lnTo>
                    <a:lnTo>
                      <a:pt x="1311" y="557"/>
                    </a:lnTo>
                    <a:lnTo>
                      <a:pt x="1282" y="595"/>
                    </a:lnTo>
                    <a:lnTo>
                      <a:pt x="1264" y="622"/>
                    </a:lnTo>
                    <a:lnTo>
                      <a:pt x="1217" y="689"/>
                    </a:lnTo>
                    <a:lnTo>
                      <a:pt x="1150" y="745"/>
                    </a:lnTo>
                    <a:lnTo>
                      <a:pt x="1094" y="802"/>
                    </a:lnTo>
                    <a:lnTo>
                      <a:pt x="1019" y="849"/>
                    </a:lnTo>
                    <a:lnTo>
                      <a:pt x="943" y="887"/>
                    </a:lnTo>
                    <a:lnTo>
                      <a:pt x="867" y="925"/>
                    </a:lnTo>
                    <a:lnTo>
                      <a:pt x="716" y="982"/>
                    </a:lnTo>
                    <a:lnTo>
                      <a:pt x="651" y="982"/>
                    </a:lnTo>
                    <a:lnTo>
                      <a:pt x="622" y="982"/>
                    </a:lnTo>
                    <a:lnTo>
                      <a:pt x="604" y="990"/>
                    </a:lnTo>
                    <a:lnTo>
                      <a:pt x="518" y="982"/>
                    </a:lnTo>
                    <a:lnTo>
                      <a:pt x="528" y="934"/>
                    </a:lnTo>
                    <a:lnTo>
                      <a:pt x="528" y="887"/>
                    </a:lnTo>
                    <a:lnTo>
                      <a:pt x="490" y="868"/>
                    </a:lnTo>
                    <a:lnTo>
                      <a:pt x="471" y="859"/>
                    </a:lnTo>
                    <a:lnTo>
                      <a:pt x="443" y="859"/>
                    </a:lnTo>
                    <a:lnTo>
                      <a:pt x="424" y="868"/>
                    </a:lnTo>
                    <a:lnTo>
                      <a:pt x="405" y="878"/>
                    </a:lnTo>
                    <a:lnTo>
                      <a:pt x="387" y="915"/>
                    </a:lnTo>
                    <a:lnTo>
                      <a:pt x="377" y="868"/>
                    </a:lnTo>
                    <a:lnTo>
                      <a:pt x="367" y="830"/>
                    </a:lnTo>
                    <a:lnTo>
                      <a:pt x="292" y="830"/>
                    </a:lnTo>
                    <a:lnTo>
                      <a:pt x="264" y="839"/>
                    </a:lnTo>
                    <a:lnTo>
                      <a:pt x="236" y="868"/>
                    </a:lnTo>
                    <a:lnTo>
                      <a:pt x="236" y="925"/>
                    </a:lnTo>
                    <a:lnTo>
                      <a:pt x="207" y="906"/>
                    </a:lnTo>
                    <a:lnTo>
                      <a:pt x="179" y="878"/>
                    </a:lnTo>
                    <a:lnTo>
                      <a:pt x="141" y="859"/>
                    </a:lnTo>
                    <a:lnTo>
                      <a:pt x="132" y="859"/>
                    </a:lnTo>
                    <a:lnTo>
                      <a:pt x="113" y="868"/>
                    </a:lnTo>
                    <a:lnTo>
                      <a:pt x="84" y="830"/>
                    </a:lnTo>
                    <a:lnTo>
                      <a:pt x="113" y="821"/>
                    </a:lnTo>
                    <a:lnTo>
                      <a:pt x="123" y="812"/>
                    </a:lnTo>
                    <a:lnTo>
                      <a:pt x="123" y="802"/>
                    </a:lnTo>
                    <a:lnTo>
                      <a:pt x="103" y="792"/>
                    </a:lnTo>
                    <a:lnTo>
                      <a:pt x="84" y="802"/>
                    </a:lnTo>
                    <a:lnTo>
                      <a:pt x="56" y="812"/>
                    </a:lnTo>
                    <a:lnTo>
                      <a:pt x="28" y="802"/>
                    </a:lnTo>
                    <a:lnTo>
                      <a:pt x="9" y="765"/>
                    </a:lnTo>
                    <a:lnTo>
                      <a:pt x="0" y="718"/>
                    </a:lnTo>
                    <a:lnTo>
                      <a:pt x="0" y="671"/>
                    </a:lnTo>
                    <a:lnTo>
                      <a:pt x="19" y="632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73">
                <a:extLst>
                  <a:ext uri="{FF2B5EF4-FFF2-40B4-BE49-F238E27FC236}">
                    <a16:creationId xmlns:a16="http://schemas.microsoft.com/office/drawing/2014/main" id="{933D6281-5B9A-4345-8D43-013EE194D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4" y="545"/>
                <a:ext cx="160" cy="96"/>
              </a:xfrm>
              <a:custGeom>
                <a:avLst/>
                <a:gdLst>
                  <a:gd name="T0" fmla="*/ 16 w 642"/>
                  <a:gd name="T1" fmla="*/ 12 h 387"/>
                  <a:gd name="T2" fmla="*/ 26 w 642"/>
                  <a:gd name="T3" fmla="*/ 14 h 387"/>
                  <a:gd name="T4" fmla="*/ 35 w 642"/>
                  <a:gd name="T5" fmla="*/ 21 h 387"/>
                  <a:gd name="T6" fmla="*/ 54 w 642"/>
                  <a:gd name="T7" fmla="*/ 33 h 387"/>
                  <a:gd name="T8" fmla="*/ 54 w 642"/>
                  <a:gd name="T9" fmla="*/ 28 h 387"/>
                  <a:gd name="T10" fmla="*/ 54 w 642"/>
                  <a:gd name="T11" fmla="*/ 23 h 387"/>
                  <a:gd name="T12" fmla="*/ 49 w 642"/>
                  <a:gd name="T13" fmla="*/ 14 h 387"/>
                  <a:gd name="T14" fmla="*/ 49 w 642"/>
                  <a:gd name="T15" fmla="*/ 9 h 387"/>
                  <a:gd name="T16" fmla="*/ 52 w 642"/>
                  <a:gd name="T17" fmla="*/ 5 h 387"/>
                  <a:gd name="T18" fmla="*/ 54 w 642"/>
                  <a:gd name="T19" fmla="*/ 2 h 387"/>
                  <a:gd name="T20" fmla="*/ 61 w 642"/>
                  <a:gd name="T21" fmla="*/ 2 h 387"/>
                  <a:gd name="T22" fmla="*/ 66 w 642"/>
                  <a:gd name="T23" fmla="*/ 0 h 387"/>
                  <a:gd name="T24" fmla="*/ 68 w 642"/>
                  <a:gd name="T25" fmla="*/ 2 h 387"/>
                  <a:gd name="T26" fmla="*/ 73 w 642"/>
                  <a:gd name="T27" fmla="*/ 9 h 387"/>
                  <a:gd name="T28" fmla="*/ 73 w 642"/>
                  <a:gd name="T29" fmla="*/ 23 h 387"/>
                  <a:gd name="T30" fmla="*/ 75 w 642"/>
                  <a:gd name="T31" fmla="*/ 31 h 387"/>
                  <a:gd name="T32" fmla="*/ 80 w 642"/>
                  <a:gd name="T33" fmla="*/ 35 h 387"/>
                  <a:gd name="T34" fmla="*/ 82 w 642"/>
                  <a:gd name="T35" fmla="*/ 31 h 387"/>
                  <a:gd name="T36" fmla="*/ 84 w 642"/>
                  <a:gd name="T37" fmla="*/ 23 h 387"/>
                  <a:gd name="T38" fmla="*/ 87 w 642"/>
                  <a:gd name="T39" fmla="*/ 19 h 387"/>
                  <a:gd name="T40" fmla="*/ 89 w 642"/>
                  <a:gd name="T41" fmla="*/ 14 h 387"/>
                  <a:gd name="T42" fmla="*/ 94 w 642"/>
                  <a:gd name="T43" fmla="*/ 9 h 387"/>
                  <a:gd name="T44" fmla="*/ 99 w 642"/>
                  <a:gd name="T45" fmla="*/ 9 h 387"/>
                  <a:gd name="T46" fmla="*/ 108 w 642"/>
                  <a:gd name="T47" fmla="*/ 14 h 387"/>
                  <a:gd name="T48" fmla="*/ 108 w 642"/>
                  <a:gd name="T49" fmla="*/ 19 h 387"/>
                  <a:gd name="T50" fmla="*/ 106 w 642"/>
                  <a:gd name="T51" fmla="*/ 26 h 387"/>
                  <a:gd name="T52" fmla="*/ 103 w 642"/>
                  <a:gd name="T53" fmla="*/ 31 h 387"/>
                  <a:gd name="T54" fmla="*/ 106 w 642"/>
                  <a:gd name="T55" fmla="*/ 37 h 387"/>
                  <a:gd name="T56" fmla="*/ 120 w 642"/>
                  <a:gd name="T57" fmla="*/ 40 h 387"/>
                  <a:gd name="T58" fmla="*/ 136 w 642"/>
                  <a:gd name="T59" fmla="*/ 45 h 387"/>
                  <a:gd name="T60" fmla="*/ 143 w 642"/>
                  <a:gd name="T61" fmla="*/ 47 h 387"/>
                  <a:gd name="T62" fmla="*/ 150 w 642"/>
                  <a:gd name="T63" fmla="*/ 52 h 387"/>
                  <a:gd name="T64" fmla="*/ 155 w 642"/>
                  <a:gd name="T65" fmla="*/ 56 h 387"/>
                  <a:gd name="T66" fmla="*/ 160 w 642"/>
                  <a:gd name="T67" fmla="*/ 63 h 387"/>
                  <a:gd name="T68" fmla="*/ 160 w 642"/>
                  <a:gd name="T69" fmla="*/ 70 h 387"/>
                  <a:gd name="T70" fmla="*/ 160 w 642"/>
                  <a:gd name="T71" fmla="*/ 75 h 387"/>
                  <a:gd name="T72" fmla="*/ 99 w 642"/>
                  <a:gd name="T73" fmla="*/ 96 h 387"/>
                  <a:gd name="T74" fmla="*/ 89 w 642"/>
                  <a:gd name="T75" fmla="*/ 82 h 387"/>
                  <a:gd name="T76" fmla="*/ 80 w 642"/>
                  <a:gd name="T77" fmla="*/ 72 h 387"/>
                  <a:gd name="T78" fmla="*/ 68 w 642"/>
                  <a:gd name="T79" fmla="*/ 63 h 387"/>
                  <a:gd name="T80" fmla="*/ 54 w 642"/>
                  <a:gd name="T81" fmla="*/ 56 h 387"/>
                  <a:gd name="T82" fmla="*/ 28 w 642"/>
                  <a:gd name="T83" fmla="*/ 45 h 387"/>
                  <a:gd name="T84" fmla="*/ 0 w 642"/>
                  <a:gd name="T85" fmla="*/ 35 h 387"/>
                  <a:gd name="T86" fmla="*/ 2 w 642"/>
                  <a:gd name="T87" fmla="*/ 28 h 387"/>
                  <a:gd name="T88" fmla="*/ 7 w 642"/>
                  <a:gd name="T89" fmla="*/ 21 h 387"/>
                  <a:gd name="T90" fmla="*/ 16 w 642"/>
                  <a:gd name="T91" fmla="*/ 12 h 387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42" h="387">
                    <a:moveTo>
                      <a:pt x="66" y="47"/>
                    </a:moveTo>
                    <a:lnTo>
                      <a:pt x="104" y="57"/>
                    </a:lnTo>
                    <a:lnTo>
                      <a:pt x="141" y="85"/>
                    </a:lnTo>
                    <a:lnTo>
                      <a:pt x="217" y="133"/>
                    </a:lnTo>
                    <a:lnTo>
                      <a:pt x="217" y="113"/>
                    </a:lnTo>
                    <a:lnTo>
                      <a:pt x="217" y="94"/>
                    </a:lnTo>
                    <a:lnTo>
                      <a:pt x="198" y="57"/>
                    </a:lnTo>
                    <a:lnTo>
                      <a:pt x="198" y="38"/>
                    </a:lnTo>
                    <a:lnTo>
                      <a:pt x="207" y="19"/>
                    </a:lnTo>
                    <a:lnTo>
                      <a:pt x="217" y="10"/>
                    </a:lnTo>
                    <a:lnTo>
                      <a:pt x="245" y="10"/>
                    </a:lnTo>
                    <a:lnTo>
                      <a:pt x="264" y="0"/>
                    </a:lnTo>
                    <a:lnTo>
                      <a:pt x="274" y="10"/>
                    </a:lnTo>
                    <a:lnTo>
                      <a:pt x="292" y="38"/>
                    </a:lnTo>
                    <a:lnTo>
                      <a:pt x="292" y="94"/>
                    </a:lnTo>
                    <a:lnTo>
                      <a:pt x="301" y="123"/>
                    </a:lnTo>
                    <a:lnTo>
                      <a:pt x="321" y="141"/>
                    </a:lnTo>
                    <a:lnTo>
                      <a:pt x="330" y="123"/>
                    </a:lnTo>
                    <a:lnTo>
                      <a:pt x="339" y="94"/>
                    </a:lnTo>
                    <a:lnTo>
                      <a:pt x="349" y="76"/>
                    </a:lnTo>
                    <a:lnTo>
                      <a:pt x="358" y="57"/>
                    </a:lnTo>
                    <a:lnTo>
                      <a:pt x="377" y="38"/>
                    </a:lnTo>
                    <a:lnTo>
                      <a:pt x="396" y="38"/>
                    </a:lnTo>
                    <a:lnTo>
                      <a:pt x="434" y="57"/>
                    </a:lnTo>
                    <a:lnTo>
                      <a:pt x="434" y="76"/>
                    </a:lnTo>
                    <a:lnTo>
                      <a:pt x="424" y="104"/>
                    </a:lnTo>
                    <a:lnTo>
                      <a:pt x="415" y="123"/>
                    </a:lnTo>
                    <a:lnTo>
                      <a:pt x="424" y="151"/>
                    </a:lnTo>
                    <a:lnTo>
                      <a:pt x="481" y="161"/>
                    </a:lnTo>
                    <a:lnTo>
                      <a:pt x="546" y="180"/>
                    </a:lnTo>
                    <a:lnTo>
                      <a:pt x="575" y="188"/>
                    </a:lnTo>
                    <a:lnTo>
                      <a:pt x="603" y="208"/>
                    </a:lnTo>
                    <a:lnTo>
                      <a:pt x="622" y="227"/>
                    </a:lnTo>
                    <a:lnTo>
                      <a:pt x="642" y="255"/>
                    </a:lnTo>
                    <a:lnTo>
                      <a:pt x="642" y="283"/>
                    </a:lnTo>
                    <a:lnTo>
                      <a:pt x="642" y="302"/>
                    </a:lnTo>
                    <a:lnTo>
                      <a:pt x="396" y="387"/>
                    </a:lnTo>
                    <a:lnTo>
                      <a:pt x="358" y="331"/>
                    </a:lnTo>
                    <a:lnTo>
                      <a:pt x="321" y="292"/>
                    </a:lnTo>
                    <a:lnTo>
                      <a:pt x="274" y="255"/>
                    </a:lnTo>
                    <a:lnTo>
                      <a:pt x="217" y="227"/>
                    </a:lnTo>
                    <a:lnTo>
                      <a:pt x="113" y="180"/>
                    </a:lnTo>
                    <a:lnTo>
                      <a:pt x="0" y="141"/>
                    </a:lnTo>
                    <a:lnTo>
                      <a:pt x="10" y="113"/>
                    </a:lnTo>
                    <a:lnTo>
                      <a:pt x="28" y="85"/>
                    </a:lnTo>
                    <a:lnTo>
                      <a:pt x="66" y="47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74">
                <a:extLst>
                  <a:ext uri="{FF2B5EF4-FFF2-40B4-BE49-F238E27FC236}">
                    <a16:creationId xmlns:a16="http://schemas.microsoft.com/office/drawing/2014/main" id="{0E48B5D8-C92A-492A-A8A4-71EC735A95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0" y="604"/>
                <a:ext cx="42" cy="30"/>
              </a:xfrm>
              <a:custGeom>
                <a:avLst/>
                <a:gdLst>
                  <a:gd name="T0" fmla="*/ 14 w 170"/>
                  <a:gd name="T1" fmla="*/ 0 h 122"/>
                  <a:gd name="T2" fmla="*/ 21 w 170"/>
                  <a:gd name="T3" fmla="*/ 2 h 122"/>
                  <a:gd name="T4" fmla="*/ 28 w 170"/>
                  <a:gd name="T5" fmla="*/ 7 h 122"/>
                  <a:gd name="T6" fmla="*/ 35 w 170"/>
                  <a:gd name="T7" fmla="*/ 9 h 122"/>
                  <a:gd name="T8" fmla="*/ 42 w 170"/>
                  <a:gd name="T9" fmla="*/ 14 h 122"/>
                  <a:gd name="T10" fmla="*/ 25 w 170"/>
                  <a:gd name="T11" fmla="*/ 18 h 122"/>
                  <a:gd name="T12" fmla="*/ 21 w 170"/>
                  <a:gd name="T13" fmla="*/ 23 h 122"/>
                  <a:gd name="T14" fmla="*/ 14 w 170"/>
                  <a:gd name="T15" fmla="*/ 30 h 122"/>
                  <a:gd name="T16" fmla="*/ 9 w 170"/>
                  <a:gd name="T17" fmla="*/ 28 h 122"/>
                  <a:gd name="T18" fmla="*/ 4 w 170"/>
                  <a:gd name="T19" fmla="*/ 23 h 122"/>
                  <a:gd name="T20" fmla="*/ 0 w 170"/>
                  <a:gd name="T21" fmla="*/ 14 h 122"/>
                  <a:gd name="T22" fmla="*/ 2 w 170"/>
                  <a:gd name="T23" fmla="*/ 9 h 122"/>
                  <a:gd name="T24" fmla="*/ 7 w 170"/>
                  <a:gd name="T25" fmla="*/ 5 h 122"/>
                  <a:gd name="T26" fmla="*/ 14 w 170"/>
                  <a:gd name="T27" fmla="*/ 0 h 12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70" h="122">
                    <a:moveTo>
                      <a:pt x="56" y="0"/>
                    </a:moveTo>
                    <a:lnTo>
                      <a:pt x="84" y="9"/>
                    </a:lnTo>
                    <a:lnTo>
                      <a:pt x="113" y="28"/>
                    </a:lnTo>
                    <a:lnTo>
                      <a:pt x="141" y="38"/>
                    </a:lnTo>
                    <a:lnTo>
                      <a:pt x="170" y="56"/>
                    </a:lnTo>
                    <a:lnTo>
                      <a:pt x="103" y="75"/>
                    </a:lnTo>
                    <a:lnTo>
                      <a:pt x="84" y="95"/>
                    </a:lnTo>
                    <a:lnTo>
                      <a:pt x="56" y="122"/>
                    </a:lnTo>
                    <a:lnTo>
                      <a:pt x="37" y="113"/>
                    </a:lnTo>
                    <a:lnTo>
                      <a:pt x="18" y="95"/>
                    </a:lnTo>
                    <a:lnTo>
                      <a:pt x="0" y="56"/>
                    </a:lnTo>
                    <a:lnTo>
                      <a:pt x="9" y="38"/>
                    </a:lnTo>
                    <a:lnTo>
                      <a:pt x="27" y="19"/>
                    </a:ln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DC9164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75">
                <a:extLst>
                  <a:ext uri="{FF2B5EF4-FFF2-40B4-BE49-F238E27FC236}">
                    <a16:creationId xmlns:a16="http://schemas.microsoft.com/office/drawing/2014/main" id="{75E65F5A-6DFE-4761-AE5D-97A061CF9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8" y="464"/>
                <a:ext cx="175" cy="62"/>
              </a:xfrm>
              <a:custGeom>
                <a:avLst/>
                <a:gdLst>
                  <a:gd name="T0" fmla="*/ 33 w 698"/>
                  <a:gd name="T1" fmla="*/ 0 h 246"/>
                  <a:gd name="T2" fmla="*/ 33 w 698"/>
                  <a:gd name="T3" fmla="*/ 5 h 246"/>
                  <a:gd name="T4" fmla="*/ 31 w 698"/>
                  <a:gd name="T5" fmla="*/ 10 h 246"/>
                  <a:gd name="T6" fmla="*/ 24 w 698"/>
                  <a:gd name="T7" fmla="*/ 19 h 246"/>
                  <a:gd name="T8" fmla="*/ 28 w 698"/>
                  <a:gd name="T9" fmla="*/ 26 h 246"/>
                  <a:gd name="T10" fmla="*/ 36 w 698"/>
                  <a:gd name="T11" fmla="*/ 34 h 246"/>
                  <a:gd name="T12" fmla="*/ 64 w 698"/>
                  <a:gd name="T13" fmla="*/ 45 h 246"/>
                  <a:gd name="T14" fmla="*/ 80 w 698"/>
                  <a:gd name="T15" fmla="*/ 52 h 246"/>
                  <a:gd name="T16" fmla="*/ 97 w 698"/>
                  <a:gd name="T17" fmla="*/ 55 h 246"/>
                  <a:gd name="T18" fmla="*/ 114 w 698"/>
                  <a:gd name="T19" fmla="*/ 57 h 246"/>
                  <a:gd name="T20" fmla="*/ 130 w 698"/>
                  <a:gd name="T21" fmla="*/ 57 h 246"/>
                  <a:gd name="T22" fmla="*/ 144 w 698"/>
                  <a:gd name="T23" fmla="*/ 52 h 246"/>
                  <a:gd name="T24" fmla="*/ 158 w 698"/>
                  <a:gd name="T25" fmla="*/ 48 h 246"/>
                  <a:gd name="T26" fmla="*/ 168 w 698"/>
                  <a:gd name="T27" fmla="*/ 41 h 246"/>
                  <a:gd name="T28" fmla="*/ 170 w 698"/>
                  <a:gd name="T29" fmla="*/ 38 h 246"/>
                  <a:gd name="T30" fmla="*/ 175 w 698"/>
                  <a:gd name="T31" fmla="*/ 38 h 246"/>
                  <a:gd name="T32" fmla="*/ 168 w 698"/>
                  <a:gd name="T33" fmla="*/ 45 h 246"/>
                  <a:gd name="T34" fmla="*/ 161 w 698"/>
                  <a:gd name="T35" fmla="*/ 52 h 246"/>
                  <a:gd name="T36" fmla="*/ 151 w 698"/>
                  <a:gd name="T37" fmla="*/ 57 h 246"/>
                  <a:gd name="T38" fmla="*/ 140 w 698"/>
                  <a:gd name="T39" fmla="*/ 60 h 246"/>
                  <a:gd name="T40" fmla="*/ 132 w 698"/>
                  <a:gd name="T41" fmla="*/ 62 h 246"/>
                  <a:gd name="T42" fmla="*/ 125 w 698"/>
                  <a:gd name="T43" fmla="*/ 62 h 246"/>
                  <a:gd name="T44" fmla="*/ 107 w 698"/>
                  <a:gd name="T45" fmla="*/ 62 h 246"/>
                  <a:gd name="T46" fmla="*/ 83 w 698"/>
                  <a:gd name="T47" fmla="*/ 57 h 246"/>
                  <a:gd name="T48" fmla="*/ 57 w 698"/>
                  <a:gd name="T49" fmla="*/ 50 h 246"/>
                  <a:gd name="T50" fmla="*/ 47 w 698"/>
                  <a:gd name="T51" fmla="*/ 45 h 246"/>
                  <a:gd name="T52" fmla="*/ 36 w 698"/>
                  <a:gd name="T53" fmla="*/ 38 h 246"/>
                  <a:gd name="T54" fmla="*/ 26 w 698"/>
                  <a:gd name="T55" fmla="*/ 31 h 246"/>
                  <a:gd name="T56" fmla="*/ 19 w 698"/>
                  <a:gd name="T57" fmla="*/ 22 h 246"/>
                  <a:gd name="T58" fmla="*/ 14 w 698"/>
                  <a:gd name="T59" fmla="*/ 29 h 246"/>
                  <a:gd name="T60" fmla="*/ 10 w 698"/>
                  <a:gd name="T61" fmla="*/ 34 h 246"/>
                  <a:gd name="T62" fmla="*/ 5 w 698"/>
                  <a:gd name="T63" fmla="*/ 36 h 246"/>
                  <a:gd name="T64" fmla="*/ 3 w 698"/>
                  <a:gd name="T65" fmla="*/ 34 h 246"/>
                  <a:gd name="T66" fmla="*/ 0 w 698"/>
                  <a:gd name="T67" fmla="*/ 31 h 246"/>
                  <a:gd name="T68" fmla="*/ 19 w 698"/>
                  <a:gd name="T69" fmla="*/ 19 h 246"/>
                  <a:gd name="T70" fmla="*/ 26 w 698"/>
                  <a:gd name="T71" fmla="*/ 10 h 246"/>
                  <a:gd name="T72" fmla="*/ 33 w 698"/>
                  <a:gd name="T73" fmla="*/ 0 h 24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698" h="246">
                    <a:moveTo>
                      <a:pt x="133" y="0"/>
                    </a:moveTo>
                    <a:lnTo>
                      <a:pt x="133" y="20"/>
                    </a:lnTo>
                    <a:lnTo>
                      <a:pt x="123" y="39"/>
                    </a:lnTo>
                    <a:lnTo>
                      <a:pt x="95" y="76"/>
                    </a:lnTo>
                    <a:lnTo>
                      <a:pt x="113" y="104"/>
                    </a:lnTo>
                    <a:lnTo>
                      <a:pt x="142" y="133"/>
                    </a:lnTo>
                    <a:lnTo>
                      <a:pt x="254" y="180"/>
                    </a:lnTo>
                    <a:lnTo>
                      <a:pt x="321" y="208"/>
                    </a:lnTo>
                    <a:lnTo>
                      <a:pt x="387" y="217"/>
                    </a:lnTo>
                    <a:lnTo>
                      <a:pt x="453" y="227"/>
                    </a:lnTo>
                    <a:lnTo>
                      <a:pt x="519" y="227"/>
                    </a:lnTo>
                    <a:lnTo>
                      <a:pt x="575" y="208"/>
                    </a:lnTo>
                    <a:lnTo>
                      <a:pt x="632" y="190"/>
                    </a:lnTo>
                    <a:lnTo>
                      <a:pt x="669" y="161"/>
                    </a:lnTo>
                    <a:lnTo>
                      <a:pt x="679" y="151"/>
                    </a:lnTo>
                    <a:lnTo>
                      <a:pt x="698" y="151"/>
                    </a:lnTo>
                    <a:lnTo>
                      <a:pt x="669" y="180"/>
                    </a:lnTo>
                    <a:lnTo>
                      <a:pt x="642" y="208"/>
                    </a:lnTo>
                    <a:lnTo>
                      <a:pt x="604" y="227"/>
                    </a:lnTo>
                    <a:lnTo>
                      <a:pt x="557" y="237"/>
                    </a:lnTo>
                    <a:lnTo>
                      <a:pt x="528" y="246"/>
                    </a:lnTo>
                    <a:lnTo>
                      <a:pt x="500" y="246"/>
                    </a:lnTo>
                    <a:lnTo>
                      <a:pt x="425" y="246"/>
                    </a:lnTo>
                    <a:lnTo>
                      <a:pt x="330" y="227"/>
                    </a:lnTo>
                    <a:lnTo>
                      <a:pt x="227" y="198"/>
                    </a:lnTo>
                    <a:lnTo>
                      <a:pt x="189" y="180"/>
                    </a:lnTo>
                    <a:lnTo>
                      <a:pt x="142" y="151"/>
                    </a:lnTo>
                    <a:lnTo>
                      <a:pt x="104" y="123"/>
                    </a:lnTo>
                    <a:lnTo>
                      <a:pt x="76" y="86"/>
                    </a:lnTo>
                    <a:lnTo>
                      <a:pt x="57" y="114"/>
                    </a:lnTo>
                    <a:lnTo>
                      <a:pt x="38" y="133"/>
                    </a:lnTo>
                    <a:lnTo>
                      <a:pt x="19" y="143"/>
                    </a:lnTo>
                    <a:lnTo>
                      <a:pt x="10" y="133"/>
                    </a:lnTo>
                    <a:lnTo>
                      <a:pt x="0" y="123"/>
                    </a:lnTo>
                    <a:lnTo>
                      <a:pt x="76" y="76"/>
                    </a:lnTo>
                    <a:lnTo>
                      <a:pt x="104" y="39"/>
                    </a:lnTo>
                    <a:lnTo>
                      <a:pt x="13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76">
                <a:extLst>
                  <a:ext uri="{FF2B5EF4-FFF2-40B4-BE49-F238E27FC236}">
                    <a16:creationId xmlns:a16="http://schemas.microsoft.com/office/drawing/2014/main" id="{F34292BB-FC46-45D7-9BBA-BB250E0DE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3" y="620"/>
                <a:ext cx="95" cy="33"/>
              </a:xfrm>
              <a:custGeom>
                <a:avLst/>
                <a:gdLst>
                  <a:gd name="T0" fmla="*/ 0 w 378"/>
                  <a:gd name="T1" fmla="*/ 31 h 132"/>
                  <a:gd name="T2" fmla="*/ 92 w 378"/>
                  <a:gd name="T3" fmla="*/ 0 h 132"/>
                  <a:gd name="T4" fmla="*/ 95 w 378"/>
                  <a:gd name="T5" fmla="*/ 7 h 132"/>
                  <a:gd name="T6" fmla="*/ 95 w 378"/>
                  <a:gd name="T7" fmla="*/ 14 h 132"/>
                  <a:gd name="T8" fmla="*/ 47 w 378"/>
                  <a:gd name="T9" fmla="*/ 24 h 132"/>
                  <a:gd name="T10" fmla="*/ 0 w 378"/>
                  <a:gd name="T11" fmla="*/ 33 h 132"/>
                  <a:gd name="T12" fmla="*/ 0 w 378"/>
                  <a:gd name="T13" fmla="*/ 31 h 1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78" h="132">
                    <a:moveTo>
                      <a:pt x="0" y="123"/>
                    </a:moveTo>
                    <a:lnTo>
                      <a:pt x="368" y="0"/>
                    </a:lnTo>
                    <a:lnTo>
                      <a:pt x="378" y="29"/>
                    </a:lnTo>
                    <a:lnTo>
                      <a:pt x="378" y="56"/>
                    </a:lnTo>
                    <a:lnTo>
                      <a:pt x="188" y="94"/>
                    </a:lnTo>
                    <a:lnTo>
                      <a:pt x="0" y="132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77">
                <a:extLst>
                  <a:ext uri="{FF2B5EF4-FFF2-40B4-BE49-F238E27FC236}">
                    <a16:creationId xmlns:a16="http://schemas.microsoft.com/office/drawing/2014/main" id="{777C02EC-7A0F-4CE9-8EA1-FF5AA0C1EE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1" y="672"/>
                <a:ext cx="33" cy="21"/>
              </a:xfrm>
              <a:custGeom>
                <a:avLst/>
                <a:gdLst>
                  <a:gd name="T0" fmla="*/ 24 w 132"/>
                  <a:gd name="T1" fmla="*/ 0 h 86"/>
                  <a:gd name="T2" fmla="*/ 28 w 132"/>
                  <a:gd name="T3" fmla="*/ 0 h 86"/>
                  <a:gd name="T4" fmla="*/ 31 w 132"/>
                  <a:gd name="T5" fmla="*/ 5 h 86"/>
                  <a:gd name="T6" fmla="*/ 31 w 132"/>
                  <a:gd name="T7" fmla="*/ 10 h 86"/>
                  <a:gd name="T8" fmla="*/ 33 w 132"/>
                  <a:gd name="T9" fmla="*/ 11 h 86"/>
                  <a:gd name="T10" fmla="*/ 26 w 132"/>
                  <a:gd name="T11" fmla="*/ 19 h 86"/>
                  <a:gd name="T12" fmla="*/ 21 w 132"/>
                  <a:gd name="T13" fmla="*/ 21 h 86"/>
                  <a:gd name="T14" fmla="*/ 9 w 132"/>
                  <a:gd name="T15" fmla="*/ 21 h 86"/>
                  <a:gd name="T16" fmla="*/ 2 w 132"/>
                  <a:gd name="T17" fmla="*/ 21 h 86"/>
                  <a:gd name="T18" fmla="*/ 0 w 132"/>
                  <a:gd name="T19" fmla="*/ 16 h 86"/>
                  <a:gd name="T20" fmla="*/ 2 w 132"/>
                  <a:gd name="T21" fmla="*/ 10 h 86"/>
                  <a:gd name="T22" fmla="*/ 9 w 132"/>
                  <a:gd name="T23" fmla="*/ 5 h 86"/>
                  <a:gd name="T24" fmla="*/ 24 w 132"/>
                  <a:gd name="T25" fmla="*/ 0 h 8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32" h="86">
                    <a:moveTo>
                      <a:pt x="94" y="0"/>
                    </a:moveTo>
                    <a:lnTo>
                      <a:pt x="113" y="0"/>
                    </a:lnTo>
                    <a:lnTo>
                      <a:pt x="123" y="19"/>
                    </a:lnTo>
                    <a:lnTo>
                      <a:pt x="123" y="39"/>
                    </a:lnTo>
                    <a:lnTo>
                      <a:pt x="132" y="47"/>
                    </a:lnTo>
                    <a:lnTo>
                      <a:pt x="103" y="76"/>
                    </a:lnTo>
                    <a:lnTo>
                      <a:pt x="85" y="86"/>
                    </a:lnTo>
                    <a:lnTo>
                      <a:pt x="37" y="86"/>
                    </a:lnTo>
                    <a:lnTo>
                      <a:pt x="9" y="86"/>
                    </a:lnTo>
                    <a:lnTo>
                      <a:pt x="0" y="66"/>
                    </a:lnTo>
                    <a:lnTo>
                      <a:pt x="9" y="39"/>
                    </a:lnTo>
                    <a:lnTo>
                      <a:pt x="37" y="19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78">
                <a:extLst>
                  <a:ext uri="{FF2B5EF4-FFF2-40B4-BE49-F238E27FC236}">
                    <a16:creationId xmlns:a16="http://schemas.microsoft.com/office/drawing/2014/main" id="{BB690106-3E9A-43B6-AB16-97DD429DFC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08" y="712"/>
                <a:ext cx="12" cy="12"/>
              </a:xfrm>
              <a:custGeom>
                <a:avLst/>
                <a:gdLst>
                  <a:gd name="T0" fmla="*/ 7 w 47"/>
                  <a:gd name="T1" fmla="*/ 0 h 48"/>
                  <a:gd name="T2" fmla="*/ 12 w 47"/>
                  <a:gd name="T3" fmla="*/ 3 h 48"/>
                  <a:gd name="T4" fmla="*/ 12 w 47"/>
                  <a:gd name="T5" fmla="*/ 7 h 48"/>
                  <a:gd name="T6" fmla="*/ 12 w 47"/>
                  <a:gd name="T7" fmla="*/ 10 h 48"/>
                  <a:gd name="T8" fmla="*/ 7 w 47"/>
                  <a:gd name="T9" fmla="*/ 12 h 48"/>
                  <a:gd name="T10" fmla="*/ 2 w 47"/>
                  <a:gd name="T11" fmla="*/ 12 h 48"/>
                  <a:gd name="T12" fmla="*/ 0 w 47"/>
                  <a:gd name="T13" fmla="*/ 10 h 48"/>
                  <a:gd name="T14" fmla="*/ 2 w 47"/>
                  <a:gd name="T15" fmla="*/ 5 h 48"/>
                  <a:gd name="T16" fmla="*/ 7 w 47"/>
                  <a:gd name="T17" fmla="*/ 0 h 4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47" h="48">
                    <a:moveTo>
                      <a:pt x="28" y="0"/>
                    </a:moveTo>
                    <a:lnTo>
                      <a:pt x="47" y="10"/>
                    </a:lnTo>
                    <a:lnTo>
                      <a:pt x="47" y="29"/>
                    </a:lnTo>
                    <a:lnTo>
                      <a:pt x="47" y="39"/>
                    </a:lnTo>
                    <a:lnTo>
                      <a:pt x="28" y="48"/>
                    </a:lnTo>
                    <a:lnTo>
                      <a:pt x="9" y="48"/>
                    </a:lnTo>
                    <a:lnTo>
                      <a:pt x="0" y="39"/>
                    </a:lnTo>
                    <a:lnTo>
                      <a:pt x="9" y="2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AAC009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79">
                <a:extLst>
                  <a:ext uri="{FF2B5EF4-FFF2-40B4-BE49-F238E27FC236}">
                    <a16:creationId xmlns:a16="http://schemas.microsoft.com/office/drawing/2014/main" id="{9E1771C6-AAA5-4292-B911-A09F4C13F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7" y="380"/>
                <a:ext cx="26" cy="51"/>
              </a:xfrm>
              <a:custGeom>
                <a:avLst/>
                <a:gdLst>
                  <a:gd name="T0" fmla="*/ 5 w 103"/>
                  <a:gd name="T1" fmla="*/ 0 h 208"/>
                  <a:gd name="T2" fmla="*/ 7 w 103"/>
                  <a:gd name="T3" fmla="*/ 5 h 208"/>
                  <a:gd name="T4" fmla="*/ 12 w 103"/>
                  <a:gd name="T5" fmla="*/ 12 h 208"/>
                  <a:gd name="T6" fmla="*/ 21 w 103"/>
                  <a:gd name="T7" fmla="*/ 21 h 208"/>
                  <a:gd name="T8" fmla="*/ 26 w 103"/>
                  <a:gd name="T9" fmla="*/ 28 h 208"/>
                  <a:gd name="T10" fmla="*/ 26 w 103"/>
                  <a:gd name="T11" fmla="*/ 32 h 208"/>
                  <a:gd name="T12" fmla="*/ 26 w 103"/>
                  <a:gd name="T13" fmla="*/ 39 h 208"/>
                  <a:gd name="T14" fmla="*/ 19 w 103"/>
                  <a:gd name="T15" fmla="*/ 46 h 208"/>
                  <a:gd name="T16" fmla="*/ 12 w 103"/>
                  <a:gd name="T17" fmla="*/ 49 h 208"/>
                  <a:gd name="T18" fmla="*/ 7 w 103"/>
                  <a:gd name="T19" fmla="*/ 51 h 208"/>
                  <a:gd name="T20" fmla="*/ 2 w 103"/>
                  <a:gd name="T21" fmla="*/ 51 h 208"/>
                  <a:gd name="T22" fmla="*/ 7 w 103"/>
                  <a:gd name="T23" fmla="*/ 46 h 208"/>
                  <a:gd name="T24" fmla="*/ 12 w 103"/>
                  <a:gd name="T25" fmla="*/ 44 h 208"/>
                  <a:gd name="T26" fmla="*/ 19 w 103"/>
                  <a:gd name="T27" fmla="*/ 42 h 208"/>
                  <a:gd name="T28" fmla="*/ 21 w 103"/>
                  <a:gd name="T29" fmla="*/ 35 h 208"/>
                  <a:gd name="T30" fmla="*/ 19 w 103"/>
                  <a:gd name="T31" fmla="*/ 28 h 208"/>
                  <a:gd name="T32" fmla="*/ 14 w 103"/>
                  <a:gd name="T33" fmla="*/ 21 h 208"/>
                  <a:gd name="T34" fmla="*/ 9 w 103"/>
                  <a:gd name="T35" fmla="*/ 16 h 208"/>
                  <a:gd name="T36" fmla="*/ 7 w 103"/>
                  <a:gd name="T37" fmla="*/ 9 h 208"/>
                  <a:gd name="T38" fmla="*/ 2 w 103"/>
                  <a:gd name="T39" fmla="*/ 7 h 208"/>
                  <a:gd name="T40" fmla="*/ 0 w 103"/>
                  <a:gd name="T41" fmla="*/ 5 h 208"/>
                  <a:gd name="T42" fmla="*/ 0 w 103"/>
                  <a:gd name="T43" fmla="*/ 0 h 208"/>
                  <a:gd name="T44" fmla="*/ 5 w 103"/>
                  <a:gd name="T45" fmla="*/ 0 h 208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103" h="208">
                    <a:moveTo>
                      <a:pt x="19" y="0"/>
                    </a:moveTo>
                    <a:lnTo>
                      <a:pt x="29" y="19"/>
                    </a:lnTo>
                    <a:lnTo>
                      <a:pt x="47" y="47"/>
                    </a:lnTo>
                    <a:lnTo>
                      <a:pt x="84" y="85"/>
                    </a:lnTo>
                    <a:lnTo>
                      <a:pt x="103" y="114"/>
                    </a:lnTo>
                    <a:lnTo>
                      <a:pt x="103" y="132"/>
                    </a:lnTo>
                    <a:lnTo>
                      <a:pt x="103" y="161"/>
                    </a:lnTo>
                    <a:lnTo>
                      <a:pt x="76" y="189"/>
                    </a:lnTo>
                    <a:lnTo>
                      <a:pt x="47" y="198"/>
                    </a:lnTo>
                    <a:lnTo>
                      <a:pt x="29" y="208"/>
                    </a:lnTo>
                    <a:lnTo>
                      <a:pt x="9" y="208"/>
                    </a:lnTo>
                    <a:lnTo>
                      <a:pt x="29" y="189"/>
                    </a:lnTo>
                    <a:lnTo>
                      <a:pt x="47" y="179"/>
                    </a:lnTo>
                    <a:lnTo>
                      <a:pt x="76" y="170"/>
                    </a:lnTo>
                    <a:lnTo>
                      <a:pt x="84" y="142"/>
                    </a:lnTo>
                    <a:lnTo>
                      <a:pt x="76" y="114"/>
                    </a:lnTo>
                    <a:lnTo>
                      <a:pt x="56" y="85"/>
                    </a:lnTo>
                    <a:lnTo>
                      <a:pt x="37" y="67"/>
                    </a:lnTo>
                    <a:lnTo>
                      <a:pt x="29" y="38"/>
                    </a:lnTo>
                    <a:lnTo>
                      <a:pt x="9" y="28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Freeform 80">
                <a:extLst>
                  <a:ext uri="{FF2B5EF4-FFF2-40B4-BE49-F238E27FC236}">
                    <a16:creationId xmlns:a16="http://schemas.microsoft.com/office/drawing/2014/main" id="{54F275DF-C2B9-4C58-87A3-4A671E0050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" y="585"/>
                <a:ext cx="18" cy="4"/>
              </a:xfrm>
              <a:custGeom>
                <a:avLst/>
                <a:gdLst>
                  <a:gd name="T0" fmla="*/ 18 w 75"/>
                  <a:gd name="T1" fmla="*/ 0 h 19"/>
                  <a:gd name="T2" fmla="*/ 16 w 75"/>
                  <a:gd name="T3" fmla="*/ 4 h 19"/>
                  <a:gd name="T4" fmla="*/ 9 w 75"/>
                  <a:gd name="T5" fmla="*/ 4 h 19"/>
                  <a:gd name="T6" fmla="*/ 0 w 75"/>
                  <a:gd name="T7" fmla="*/ 0 h 19"/>
                  <a:gd name="T8" fmla="*/ 9 w 75"/>
                  <a:gd name="T9" fmla="*/ 0 h 19"/>
                  <a:gd name="T10" fmla="*/ 18 w 75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75" h="19">
                    <a:moveTo>
                      <a:pt x="75" y="0"/>
                    </a:moveTo>
                    <a:lnTo>
                      <a:pt x="67" y="19"/>
                    </a:lnTo>
                    <a:lnTo>
                      <a:pt x="38" y="19"/>
                    </a:lnTo>
                    <a:lnTo>
                      <a:pt x="0" y="0"/>
                    </a:lnTo>
                    <a:lnTo>
                      <a:pt x="38" y="0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Freeform 81">
                <a:extLst>
                  <a:ext uri="{FF2B5EF4-FFF2-40B4-BE49-F238E27FC236}">
                    <a16:creationId xmlns:a16="http://schemas.microsoft.com/office/drawing/2014/main" id="{C6024ABE-89F1-4ED1-A831-D31AC38AF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6" y="587"/>
                <a:ext cx="14" cy="21"/>
              </a:xfrm>
              <a:custGeom>
                <a:avLst/>
                <a:gdLst>
                  <a:gd name="T0" fmla="*/ 7 w 57"/>
                  <a:gd name="T1" fmla="*/ 0 h 85"/>
                  <a:gd name="T2" fmla="*/ 10 w 57"/>
                  <a:gd name="T3" fmla="*/ 2 h 85"/>
                  <a:gd name="T4" fmla="*/ 12 w 57"/>
                  <a:gd name="T5" fmla="*/ 7 h 85"/>
                  <a:gd name="T6" fmla="*/ 14 w 57"/>
                  <a:gd name="T7" fmla="*/ 9 h 85"/>
                  <a:gd name="T8" fmla="*/ 12 w 57"/>
                  <a:gd name="T9" fmla="*/ 14 h 85"/>
                  <a:gd name="T10" fmla="*/ 7 w 57"/>
                  <a:gd name="T11" fmla="*/ 16 h 85"/>
                  <a:gd name="T12" fmla="*/ 5 w 57"/>
                  <a:gd name="T13" fmla="*/ 21 h 85"/>
                  <a:gd name="T14" fmla="*/ 2 w 57"/>
                  <a:gd name="T15" fmla="*/ 16 h 85"/>
                  <a:gd name="T16" fmla="*/ 0 w 57"/>
                  <a:gd name="T17" fmla="*/ 9 h 85"/>
                  <a:gd name="T18" fmla="*/ 2 w 57"/>
                  <a:gd name="T19" fmla="*/ 4 h 85"/>
                  <a:gd name="T20" fmla="*/ 7 w 57"/>
                  <a:gd name="T21" fmla="*/ 0 h 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57" h="85">
                    <a:moveTo>
                      <a:pt x="29" y="0"/>
                    </a:moveTo>
                    <a:lnTo>
                      <a:pt x="39" y="10"/>
                    </a:lnTo>
                    <a:lnTo>
                      <a:pt x="47" y="28"/>
                    </a:lnTo>
                    <a:lnTo>
                      <a:pt x="57" y="38"/>
                    </a:lnTo>
                    <a:lnTo>
                      <a:pt x="47" y="57"/>
                    </a:lnTo>
                    <a:lnTo>
                      <a:pt x="29" y="66"/>
                    </a:lnTo>
                    <a:lnTo>
                      <a:pt x="19" y="85"/>
                    </a:lnTo>
                    <a:lnTo>
                      <a:pt x="10" y="66"/>
                    </a:lnTo>
                    <a:lnTo>
                      <a:pt x="0" y="38"/>
                    </a:lnTo>
                    <a:lnTo>
                      <a:pt x="10" y="18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A311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Freeform 82">
                <a:extLst>
                  <a:ext uri="{FF2B5EF4-FFF2-40B4-BE49-F238E27FC236}">
                    <a16:creationId xmlns:a16="http://schemas.microsoft.com/office/drawing/2014/main" id="{76127887-6195-45BF-AB12-70F8E6AB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" y="604"/>
                <a:ext cx="17" cy="11"/>
              </a:xfrm>
              <a:custGeom>
                <a:avLst/>
                <a:gdLst>
                  <a:gd name="T0" fmla="*/ 17 w 67"/>
                  <a:gd name="T1" fmla="*/ 0 h 47"/>
                  <a:gd name="T2" fmla="*/ 17 w 67"/>
                  <a:gd name="T3" fmla="*/ 7 h 47"/>
                  <a:gd name="T4" fmla="*/ 14 w 67"/>
                  <a:gd name="T5" fmla="*/ 9 h 47"/>
                  <a:gd name="T6" fmla="*/ 12 w 67"/>
                  <a:gd name="T7" fmla="*/ 9 h 47"/>
                  <a:gd name="T8" fmla="*/ 0 w 67"/>
                  <a:gd name="T9" fmla="*/ 11 h 47"/>
                  <a:gd name="T10" fmla="*/ 7 w 67"/>
                  <a:gd name="T11" fmla="*/ 4 h 47"/>
                  <a:gd name="T12" fmla="*/ 12 w 67"/>
                  <a:gd name="T13" fmla="*/ 2 h 47"/>
                  <a:gd name="T14" fmla="*/ 17 w 67"/>
                  <a:gd name="T15" fmla="*/ 0 h 4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7" h="47">
                    <a:moveTo>
                      <a:pt x="67" y="0"/>
                    </a:moveTo>
                    <a:lnTo>
                      <a:pt x="67" y="28"/>
                    </a:lnTo>
                    <a:lnTo>
                      <a:pt x="57" y="38"/>
                    </a:lnTo>
                    <a:lnTo>
                      <a:pt x="47" y="38"/>
                    </a:lnTo>
                    <a:lnTo>
                      <a:pt x="0" y="47"/>
                    </a:lnTo>
                    <a:lnTo>
                      <a:pt x="28" y="19"/>
                    </a:lnTo>
                    <a:lnTo>
                      <a:pt x="47" y="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Freeform 83">
                <a:extLst>
                  <a:ext uri="{FF2B5EF4-FFF2-40B4-BE49-F238E27FC236}">
                    <a16:creationId xmlns:a16="http://schemas.microsoft.com/office/drawing/2014/main" id="{A2F5276A-DB80-4EB2-A487-DFACBEC191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0" y="573"/>
                <a:ext cx="19" cy="26"/>
              </a:xfrm>
              <a:custGeom>
                <a:avLst/>
                <a:gdLst>
                  <a:gd name="T0" fmla="*/ 19 w 76"/>
                  <a:gd name="T1" fmla="*/ 0 h 104"/>
                  <a:gd name="T2" fmla="*/ 17 w 76"/>
                  <a:gd name="T3" fmla="*/ 17 h 104"/>
                  <a:gd name="T4" fmla="*/ 14 w 76"/>
                  <a:gd name="T5" fmla="*/ 21 h 104"/>
                  <a:gd name="T6" fmla="*/ 10 w 76"/>
                  <a:gd name="T7" fmla="*/ 26 h 104"/>
                  <a:gd name="T8" fmla="*/ 7 w 76"/>
                  <a:gd name="T9" fmla="*/ 21 h 104"/>
                  <a:gd name="T10" fmla="*/ 5 w 76"/>
                  <a:gd name="T11" fmla="*/ 17 h 104"/>
                  <a:gd name="T12" fmla="*/ 0 w 76"/>
                  <a:gd name="T13" fmla="*/ 14 h 104"/>
                  <a:gd name="T14" fmla="*/ 0 w 76"/>
                  <a:gd name="T15" fmla="*/ 7 h 104"/>
                  <a:gd name="T16" fmla="*/ 19 w 76"/>
                  <a:gd name="T17" fmla="*/ 0 h 104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76" h="104">
                    <a:moveTo>
                      <a:pt x="76" y="0"/>
                    </a:moveTo>
                    <a:lnTo>
                      <a:pt x="66" y="67"/>
                    </a:lnTo>
                    <a:lnTo>
                      <a:pt x="57" y="85"/>
                    </a:lnTo>
                    <a:lnTo>
                      <a:pt x="38" y="104"/>
                    </a:lnTo>
                    <a:lnTo>
                      <a:pt x="29" y="85"/>
                    </a:lnTo>
                    <a:lnTo>
                      <a:pt x="19" y="67"/>
                    </a:lnTo>
                    <a:lnTo>
                      <a:pt x="0" y="57"/>
                    </a:lnTo>
                    <a:lnTo>
                      <a:pt x="0" y="28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E0E0E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Freeform 84">
                <a:extLst>
                  <a:ext uri="{FF2B5EF4-FFF2-40B4-BE49-F238E27FC236}">
                    <a16:creationId xmlns:a16="http://schemas.microsoft.com/office/drawing/2014/main" id="{D462F9A8-F3FF-411C-ADD4-86E6545341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66"/>
                <a:ext cx="24" cy="52"/>
              </a:xfrm>
              <a:custGeom>
                <a:avLst/>
                <a:gdLst>
                  <a:gd name="T0" fmla="*/ 17 w 95"/>
                  <a:gd name="T1" fmla="*/ 14 h 207"/>
                  <a:gd name="T2" fmla="*/ 17 w 95"/>
                  <a:gd name="T3" fmla="*/ 5 h 207"/>
                  <a:gd name="T4" fmla="*/ 19 w 95"/>
                  <a:gd name="T5" fmla="*/ 2 h 207"/>
                  <a:gd name="T6" fmla="*/ 24 w 95"/>
                  <a:gd name="T7" fmla="*/ 0 h 207"/>
                  <a:gd name="T8" fmla="*/ 21 w 95"/>
                  <a:gd name="T9" fmla="*/ 14 h 207"/>
                  <a:gd name="T10" fmla="*/ 17 w 95"/>
                  <a:gd name="T11" fmla="*/ 28 h 207"/>
                  <a:gd name="T12" fmla="*/ 10 w 95"/>
                  <a:gd name="T13" fmla="*/ 40 h 207"/>
                  <a:gd name="T14" fmla="*/ 3 w 95"/>
                  <a:gd name="T15" fmla="*/ 52 h 207"/>
                  <a:gd name="T16" fmla="*/ 0 w 95"/>
                  <a:gd name="T17" fmla="*/ 52 h 207"/>
                  <a:gd name="T18" fmla="*/ 17 w 95"/>
                  <a:gd name="T19" fmla="*/ 14 h 207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5" h="207">
                    <a:moveTo>
                      <a:pt x="66" y="56"/>
                    </a:moveTo>
                    <a:lnTo>
                      <a:pt x="66" y="19"/>
                    </a:lnTo>
                    <a:lnTo>
                      <a:pt x="76" y="9"/>
                    </a:lnTo>
                    <a:lnTo>
                      <a:pt x="95" y="0"/>
                    </a:lnTo>
                    <a:lnTo>
                      <a:pt x="85" y="56"/>
                    </a:lnTo>
                    <a:lnTo>
                      <a:pt x="66" y="113"/>
                    </a:lnTo>
                    <a:lnTo>
                      <a:pt x="38" y="160"/>
                    </a:lnTo>
                    <a:lnTo>
                      <a:pt x="10" y="207"/>
                    </a:lnTo>
                    <a:lnTo>
                      <a:pt x="0" y="207"/>
                    </a:lnTo>
                    <a:lnTo>
                      <a:pt x="66" y="56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Freeform 85">
                <a:extLst>
                  <a:ext uri="{FF2B5EF4-FFF2-40B4-BE49-F238E27FC236}">
                    <a16:creationId xmlns:a16="http://schemas.microsoft.com/office/drawing/2014/main" id="{1E0D09C4-2475-43EF-9904-9C3887692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" y="538"/>
                <a:ext cx="123" cy="134"/>
              </a:xfrm>
              <a:custGeom>
                <a:avLst/>
                <a:gdLst>
                  <a:gd name="T0" fmla="*/ 17 w 491"/>
                  <a:gd name="T1" fmla="*/ 73 h 537"/>
                  <a:gd name="T2" fmla="*/ 24 w 491"/>
                  <a:gd name="T3" fmla="*/ 78 h 537"/>
                  <a:gd name="T4" fmla="*/ 31 w 491"/>
                  <a:gd name="T5" fmla="*/ 85 h 537"/>
                  <a:gd name="T6" fmla="*/ 38 w 491"/>
                  <a:gd name="T7" fmla="*/ 92 h 537"/>
                  <a:gd name="T8" fmla="*/ 45 w 491"/>
                  <a:gd name="T9" fmla="*/ 96 h 537"/>
                  <a:gd name="T10" fmla="*/ 47 w 491"/>
                  <a:gd name="T11" fmla="*/ 92 h 537"/>
                  <a:gd name="T12" fmla="*/ 40 w 491"/>
                  <a:gd name="T13" fmla="*/ 85 h 537"/>
                  <a:gd name="T14" fmla="*/ 31 w 491"/>
                  <a:gd name="T15" fmla="*/ 78 h 537"/>
                  <a:gd name="T16" fmla="*/ 21 w 491"/>
                  <a:gd name="T17" fmla="*/ 71 h 537"/>
                  <a:gd name="T18" fmla="*/ 19 w 491"/>
                  <a:gd name="T19" fmla="*/ 66 h 537"/>
                  <a:gd name="T20" fmla="*/ 28 w 491"/>
                  <a:gd name="T21" fmla="*/ 71 h 537"/>
                  <a:gd name="T22" fmla="*/ 33 w 491"/>
                  <a:gd name="T23" fmla="*/ 73 h 537"/>
                  <a:gd name="T24" fmla="*/ 38 w 491"/>
                  <a:gd name="T25" fmla="*/ 71 h 537"/>
                  <a:gd name="T26" fmla="*/ 33 w 491"/>
                  <a:gd name="T27" fmla="*/ 66 h 537"/>
                  <a:gd name="T28" fmla="*/ 28 w 491"/>
                  <a:gd name="T29" fmla="*/ 64 h 537"/>
                  <a:gd name="T30" fmla="*/ 24 w 491"/>
                  <a:gd name="T31" fmla="*/ 61 h 537"/>
                  <a:gd name="T32" fmla="*/ 24 w 491"/>
                  <a:gd name="T33" fmla="*/ 56 h 537"/>
                  <a:gd name="T34" fmla="*/ 24 w 491"/>
                  <a:gd name="T35" fmla="*/ 54 h 537"/>
                  <a:gd name="T36" fmla="*/ 28 w 491"/>
                  <a:gd name="T37" fmla="*/ 47 h 537"/>
                  <a:gd name="T38" fmla="*/ 31 w 491"/>
                  <a:gd name="T39" fmla="*/ 38 h 537"/>
                  <a:gd name="T40" fmla="*/ 36 w 491"/>
                  <a:gd name="T41" fmla="*/ 21 h 537"/>
                  <a:gd name="T42" fmla="*/ 71 w 491"/>
                  <a:gd name="T43" fmla="*/ 0 h 537"/>
                  <a:gd name="T44" fmla="*/ 80 w 491"/>
                  <a:gd name="T45" fmla="*/ 2 h 537"/>
                  <a:gd name="T46" fmla="*/ 90 w 491"/>
                  <a:gd name="T47" fmla="*/ 4 h 537"/>
                  <a:gd name="T48" fmla="*/ 109 w 491"/>
                  <a:gd name="T49" fmla="*/ 2 h 537"/>
                  <a:gd name="T50" fmla="*/ 116 w 491"/>
                  <a:gd name="T51" fmla="*/ 30 h 537"/>
                  <a:gd name="T52" fmla="*/ 120 w 491"/>
                  <a:gd name="T53" fmla="*/ 59 h 537"/>
                  <a:gd name="T54" fmla="*/ 123 w 491"/>
                  <a:gd name="T55" fmla="*/ 87 h 537"/>
                  <a:gd name="T56" fmla="*/ 123 w 491"/>
                  <a:gd name="T57" fmla="*/ 115 h 537"/>
                  <a:gd name="T58" fmla="*/ 111 w 491"/>
                  <a:gd name="T59" fmla="*/ 122 h 537"/>
                  <a:gd name="T60" fmla="*/ 99 w 491"/>
                  <a:gd name="T61" fmla="*/ 127 h 537"/>
                  <a:gd name="T62" fmla="*/ 73 w 491"/>
                  <a:gd name="T63" fmla="*/ 134 h 537"/>
                  <a:gd name="T64" fmla="*/ 47 w 491"/>
                  <a:gd name="T65" fmla="*/ 134 h 537"/>
                  <a:gd name="T66" fmla="*/ 19 w 491"/>
                  <a:gd name="T67" fmla="*/ 134 h 537"/>
                  <a:gd name="T68" fmla="*/ 21 w 491"/>
                  <a:gd name="T69" fmla="*/ 122 h 537"/>
                  <a:gd name="T70" fmla="*/ 21 w 491"/>
                  <a:gd name="T71" fmla="*/ 111 h 537"/>
                  <a:gd name="T72" fmla="*/ 19 w 491"/>
                  <a:gd name="T73" fmla="*/ 101 h 537"/>
                  <a:gd name="T74" fmla="*/ 17 w 491"/>
                  <a:gd name="T75" fmla="*/ 92 h 537"/>
                  <a:gd name="T76" fmla="*/ 3 w 491"/>
                  <a:gd name="T77" fmla="*/ 94 h 537"/>
                  <a:gd name="T78" fmla="*/ 0 w 491"/>
                  <a:gd name="T79" fmla="*/ 92 h 537"/>
                  <a:gd name="T80" fmla="*/ 3 w 491"/>
                  <a:gd name="T81" fmla="*/ 90 h 537"/>
                  <a:gd name="T82" fmla="*/ 7 w 491"/>
                  <a:gd name="T83" fmla="*/ 90 h 537"/>
                  <a:gd name="T84" fmla="*/ 10 w 491"/>
                  <a:gd name="T85" fmla="*/ 85 h 537"/>
                  <a:gd name="T86" fmla="*/ 12 w 491"/>
                  <a:gd name="T87" fmla="*/ 78 h 537"/>
                  <a:gd name="T88" fmla="*/ 17 w 491"/>
                  <a:gd name="T89" fmla="*/ 73 h 53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0" t="0" r="r" b="b"/>
                <a:pathLst>
                  <a:path w="491" h="537">
                    <a:moveTo>
                      <a:pt x="66" y="292"/>
                    </a:moveTo>
                    <a:lnTo>
                      <a:pt x="95" y="311"/>
                    </a:lnTo>
                    <a:lnTo>
                      <a:pt x="123" y="339"/>
                    </a:lnTo>
                    <a:lnTo>
                      <a:pt x="151" y="368"/>
                    </a:lnTo>
                    <a:lnTo>
                      <a:pt x="180" y="386"/>
                    </a:lnTo>
                    <a:lnTo>
                      <a:pt x="189" y="368"/>
                    </a:lnTo>
                    <a:lnTo>
                      <a:pt x="160" y="339"/>
                    </a:lnTo>
                    <a:lnTo>
                      <a:pt x="123" y="311"/>
                    </a:lnTo>
                    <a:lnTo>
                      <a:pt x="85" y="283"/>
                    </a:lnTo>
                    <a:lnTo>
                      <a:pt x="76" y="264"/>
                    </a:lnTo>
                    <a:lnTo>
                      <a:pt x="113" y="283"/>
                    </a:lnTo>
                    <a:lnTo>
                      <a:pt x="132" y="292"/>
                    </a:lnTo>
                    <a:lnTo>
                      <a:pt x="151" y="283"/>
                    </a:lnTo>
                    <a:lnTo>
                      <a:pt x="132" y="264"/>
                    </a:lnTo>
                    <a:lnTo>
                      <a:pt x="113" y="255"/>
                    </a:lnTo>
                    <a:lnTo>
                      <a:pt x="95" y="245"/>
                    </a:lnTo>
                    <a:lnTo>
                      <a:pt x="95" y="226"/>
                    </a:lnTo>
                    <a:lnTo>
                      <a:pt x="95" y="216"/>
                    </a:lnTo>
                    <a:lnTo>
                      <a:pt x="113" y="189"/>
                    </a:lnTo>
                    <a:lnTo>
                      <a:pt x="123" y="151"/>
                    </a:lnTo>
                    <a:lnTo>
                      <a:pt x="142" y="85"/>
                    </a:lnTo>
                    <a:lnTo>
                      <a:pt x="283" y="0"/>
                    </a:lnTo>
                    <a:lnTo>
                      <a:pt x="321" y="9"/>
                    </a:lnTo>
                    <a:lnTo>
                      <a:pt x="358" y="18"/>
                    </a:lnTo>
                    <a:lnTo>
                      <a:pt x="434" y="9"/>
                    </a:lnTo>
                    <a:lnTo>
                      <a:pt x="462" y="122"/>
                    </a:lnTo>
                    <a:lnTo>
                      <a:pt x="481" y="236"/>
                    </a:lnTo>
                    <a:lnTo>
                      <a:pt x="491" y="349"/>
                    </a:lnTo>
                    <a:lnTo>
                      <a:pt x="491" y="462"/>
                    </a:lnTo>
                    <a:lnTo>
                      <a:pt x="444" y="490"/>
                    </a:lnTo>
                    <a:lnTo>
                      <a:pt x="397" y="509"/>
                    </a:lnTo>
                    <a:lnTo>
                      <a:pt x="293" y="537"/>
                    </a:lnTo>
                    <a:lnTo>
                      <a:pt x="189" y="537"/>
                    </a:lnTo>
                    <a:lnTo>
                      <a:pt x="76" y="537"/>
                    </a:lnTo>
                    <a:lnTo>
                      <a:pt x="85" y="490"/>
                    </a:lnTo>
                    <a:lnTo>
                      <a:pt x="85" y="443"/>
                    </a:lnTo>
                    <a:lnTo>
                      <a:pt x="76" y="406"/>
                    </a:lnTo>
                    <a:lnTo>
                      <a:pt x="66" y="368"/>
                    </a:lnTo>
                    <a:lnTo>
                      <a:pt x="10" y="377"/>
                    </a:lnTo>
                    <a:lnTo>
                      <a:pt x="0" y="368"/>
                    </a:lnTo>
                    <a:lnTo>
                      <a:pt x="10" y="359"/>
                    </a:lnTo>
                    <a:lnTo>
                      <a:pt x="29" y="359"/>
                    </a:lnTo>
                    <a:lnTo>
                      <a:pt x="38" y="339"/>
                    </a:lnTo>
                    <a:lnTo>
                      <a:pt x="47" y="311"/>
                    </a:lnTo>
                    <a:lnTo>
                      <a:pt x="66" y="292"/>
                    </a:lnTo>
                    <a:close/>
                  </a:path>
                </a:pathLst>
              </a:custGeom>
              <a:solidFill>
                <a:srgbClr val="033E62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Freeform 86">
                <a:extLst>
                  <a:ext uri="{FF2B5EF4-FFF2-40B4-BE49-F238E27FC236}">
                    <a16:creationId xmlns:a16="http://schemas.microsoft.com/office/drawing/2014/main" id="{7100A28E-7511-49BB-AC46-143DA5681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358"/>
                <a:ext cx="26" cy="43"/>
              </a:xfrm>
              <a:custGeom>
                <a:avLst/>
                <a:gdLst>
                  <a:gd name="T0" fmla="*/ 0 w 104"/>
                  <a:gd name="T1" fmla="*/ 0 h 170"/>
                  <a:gd name="T2" fmla="*/ 3 w 104"/>
                  <a:gd name="T3" fmla="*/ 0 h 170"/>
                  <a:gd name="T4" fmla="*/ 5 w 104"/>
                  <a:gd name="T5" fmla="*/ 0 h 170"/>
                  <a:gd name="T6" fmla="*/ 5 w 104"/>
                  <a:gd name="T7" fmla="*/ 5 h 170"/>
                  <a:gd name="T8" fmla="*/ 24 w 104"/>
                  <a:gd name="T9" fmla="*/ 22 h 170"/>
                  <a:gd name="T10" fmla="*/ 26 w 104"/>
                  <a:gd name="T11" fmla="*/ 22 h 170"/>
                  <a:gd name="T12" fmla="*/ 26 w 104"/>
                  <a:gd name="T13" fmla="*/ 29 h 170"/>
                  <a:gd name="T14" fmla="*/ 24 w 104"/>
                  <a:gd name="T15" fmla="*/ 36 h 170"/>
                  <a:gd name="T16" fmla="*/ 12 w 104"/>
                  <a:gd name="T17" fmla="*/ 43 h 170"/>
                  <a:gd name="T18" fmla="*/ 7 w 104"/>
                  <a:gd name="T19" fmla="*/ 43 h 170"/>
                  <a:gd name="T20" fmla="*/ 5 w 104"/>
                  <a:gd name="T21" fmla="*/ 40 h 170"/>
                  <a:gd name="T22" fmla="*/ 14 w 104"/>
                  <a:gd name="T23" fmla="*/ 36 h 170"/>
                  <a:gd name="T24" fmla="*/ 17 w 104"/>
                  <a:gd name="T25" fmla="*/ 31 h 170"/>
                  <a:gd name="T26" fmla="*/ 21 w 104"/>
                  <a:gd name="T27" fmla="*/ 29 h 170"/>
                  <a:gd name="T28" fmla="*/ 14 w 104"/>
                  <a:gd name="T29" fmla="*/ 22 h 170"/>
                  <a:gd name="T30" fmla="*/ 7 w 104"/>
                  <a:gd name="T31" fmla="*/ 14 h 170"/>
                  <a:gd name="T32" fmla="*/ 3 w 104"/>
                  <a:gd name="T33" fmla="*/ 7 h 170"/>
                  <a:gd name="T34" fmla="*/ 0 w 104"/>
                  <a:gd name="T35" fmla="*/ 5 h 170"/>
                  <a:gd name="T36" fmla="*/ 0 w 104"/>
                  <a:gd name="T37" fmla="*/ 0 h 17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04" h="170">
                    <a:moveTo>
                      <a:pt x="0" y="0"/>
                    </a:moveTo>
                    <a:lnTo>
                      <a:pt x="10" y="0"/>
                    </a:lnTo>
                    <a:lnTo>
                      <a:pt x="20" y="0"/>
                    </a:lnTo>
                    <a:lnTo>
                      <a:pt x="20" y="19"/>
                    </a:lnTo>
                    <a:lnTo>
                      <a:pt x="94" y="85"/>
                    </a:lnTo>
                    <a:lnTo>
                      <a:pt x="104" y="85"/>
                    </a:lnTo>
                    <a:lnTo>
                      <a:pt x="104" y="113"/>
                    </a:lnTo>
                    <a:lnTo>
                      <a:pt x="94" y="142"/>
                    </a:lnTo>
                    <a:lnTo>
                      <a:pt x="47" y="170"/>
                    </a:lnTo>
                    <a:lnTo>
                      <a:pt x="28" y="170"/>
                    </a:lnTo>
                    <a:lnTo>
                      <a:pt x="20" y="160"/>
                    </a:lnTo>
                    <a:lnTo>
                      <a:pt x="57" y="142"/>
                    </a:lnTo>
                    <a:lnTo>
                      <a:pt x="67" y="123"/>
                    </a:lnTo>
                    <a:lnTo>
                      <a:pt x="85" y="113"/>
                    </a:lnTo>
                    <a:lnTo>
                      <a:pt x="57" y="85"/>
                    </a:lnTo>
                    <a:lnTo>
                      <a:pt x="28" y="57"/>
                    </a:lnTo>
                    <a:lnTo>
                      <a:pt x="10" y="29"/>
                    </a:lnTo>
                    <a:lnTo>
                      <a:pt x="0" y="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Freeform 87">
                <a:extLst>
                  <a:ext uri="{FF2B5EF4-FFF2-40B4-BE49-F238E27FC236}">
                    <a16:creationId xmlns:a16="http://schemas.microsoft.com/office/drawing/2014/main" id="{E613E704-BB3E-4DB2-9984-AD9DFA72C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" y="523"/>
                <a:ext cx="26" cy="12"/>
              </a:xfrm>
              <a:custGeom>
                <a:avLst/>
                <a:gdLst>
                  <a:gd name="T0" fmla="*/ 9 w 103"/>
                  <a:gd name="T1" fmla="*/ 0 h 47"/>
                  <a:gd name="T2" fmla="*/ 24 w 103"/>
                  <a:gd name="T3" fmla="*/ 0 h 47"/>
                  <a:gd name="T4" fmla="*/ 26 w 103"/>
                  <a:gd name="T5" fmla="*/ 5 h 47"/>
                  <a:gd name="T6" fmla="*/ 24 w 103"/>
                  <a:gd name="T7" fmla="*/ 7 h 47"/>
                  <a:gd name="T8" fmla="*/ 19 w 103"/>
                  <a:gd name="T9" fmla="*/ 9 h 47"/>
                  <a:gd name="T10" fmla="*/ 7 w 103"/>
                  <a:gd name="T11" fmla="*/ 12 h 47"/>
                  <a:gd name="T12" fmla="*/ 2 w 103"/>
                  <a:gd name="T13" fmla="*/ 12 h 47"/>
                  <a:gd name="T14" fmla="*/ 2 w 103"/>
                  <a:gd name="T15" fmla="*/ 9 h 47"/>
                  <a:gd name="T16" fmla="*/ 0 w 103"/>
                  <a:gd name="T17" fmla="*/ 7 h 47"/>
                  <a:gd name="T18" fmla="*/ 5 w 103"/>
                  <a:gd name="T19" fmla="*/ 5 h 47"/>
                  <a:gd name="T20" fmla="*/ 9 w 103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3" h="47">
                    <a:moveTo>
                      <a:pt x="37" y="0"/>
                    </a:moveTo>
                    <a:lnTo>
                      <a:pt x="94" y="0"/>
                    </a:lnTo>
                    <a:lnTo>
                      <a:pt x="103" y="18"/>
                    </a:lnTo>
                    <a:lnTo>
                      <a:pt x="94" y="27"/>
                    </a:lnTo>
                    <a:lnTo>
                      <a:pt x="76" y="37"/>
                    </a:lnTo>
                    <a:lnTo>
                      <a:pt x="29" y="47"/>
                    </a:lnTo>
                    <a:lnTo>
                      <a:pt x="9" y="47"/>
                    </a:lnTo>
                    <a:lnTo>
                      <a:pt x="9" y="37"/>
                    </a:lnTo>
                    <a:lnTo>
                      <a:pt x="0" y="27"/>
                    </a:lnTo>
                    <a:lnTo>
                      <a:pt x="19" y="1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2" name="Freeform 88">
                <a:extLst>
                  <a:ext uri="{FF2B5EF4-FFF2-40B4-BE49-F238E27FC236}">
                    <a16:creationId xmlns:a16="http://schemas.microsoft.com/office/drawing/2014/main" id="{E496097A-0968-4974-B640-FD79B6941A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9" y="462"/>
                <a:ext cx="43" cy="54"/>
              </a:xfrm>
              <a:custGeom>
                <a:avLst/>
                <a:gdLst>
                  <a:gd name="T0" fmla="*/ 36 w 170"/>
                  <a:gd name="T1" fmla="*/ 0 h 217"/>
                  <a:gd name="T2" fmla="*/ 38 w 170"/>
                  <a:gd name="T3" fmla="*/ 7 h 217"/>
                  <a:gd name="T4" fmla="*/ 40 w 170"/>
                  <a:gd name="T5" fmla="*/ 14 h 217"/>
                  <a:gd name="T6" fmla="*/ 40 w 170"/>
                  <a:gd name="T7" fmla="*/ 24 h 217"/>
                  <a:gd name="T8" fmla="*/ 43 w 170"/>
                  <a:gd name="T9" fmla="*/ 31 h 217"/>
                  <a:gd name="T10" fmla="*/ 22 w 170"/>
                  <a:gd name="T11" fmla="*/ 45 h 217"/>
                  <a:gd name="T12" fmla="*/ 12 w 170"/>
                  <a:gd name="T13" fmla="*/ 52 h 217"/>
                  <a:gd name="T14" fmla="*/ 0 w 170"/>
                  <a:gd name="T15" fmla="*/ 54 h 217"/>
                  <a:gd name="T16" fmla="*/ 22 w 170"/>
                  <a:gd name="T17" fmla="*/ 28 h 217"/>
                  <a:gd name="T18" fmla="*/ 31 w 170"/>
                  <a:gd name="T19" fmla="*/ 14 h 217"/>
                  <a:gd name="T20" fmla="*/ 36 w 170"/>
                  <a:gd name="T21" fmla="*/ 0 h 21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70" h="217">
                    <a:moveTo>
                      <a:pt x="141" y="0"/>
                    </a:moveTo>
                    <a:lnTo>
                      <a:pt x="151" y="29"/>
                    </a:lnTo>
                    <a:lnTo>
                      <a:pt x="160" y="56"/>
                    </a:lnTo>
                    <a:lnTo>
                      <a:pt x="160" y="95"/>
                    </a:lnTo>
                    <a:lnTo>
                      <a:pt x="170" y="123"/>
                    </a:lnTo>
                    <a:lnTo>
                      <a:pt x="85" y="179"/>
                    </a:lnTo>
                    <a:lnTo>
                      <a:pt x="47" y="207"/>
                    </a:lnTo>
                    <a:lnTo>
                      <a:pt x="0" y="217"/>
                    </a:lnTo>
                    <a:lnTo>
                      <a:pt x="85" y="113"/>
                    </a:lnTo>
                    <a:lnTo>
                      <a:pt x="123" y="56"/>
                    </a:lnTo>
                    <a:lnTo>
                      <a:pt x="141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" name="Freeform 89">
                <a:extLst>
                  <a:ext uri="{FF2B5EF4-FFF2-40B4-BE49-F238E27FC236}">
                    <a16:creationId xmlns:a16="http://schemas.microsoft.com/office/drawing/2014/main" id="{E47F249D-D08A-4051-9EC6-AA1527CA5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" y="370"/>
                <a:ext cx="16" cy="36"/>
              </a:xfrm>
              <a:custGeom>
                <a:avLst/>
                <a:gdLst>
                  <a:gd name="T0" fmla="*/ 7 w 65"/>
                  <a:gd name="T1" fmla="*/ 0 h 141"/>
                  <a:gd name="T2" fmla="*/ 12 w 65"/>
                  <a:gd name="T3" fmla="*/ 2 h 141"/>
                  <a:gd name="T4" fmla="*/ 14 w 65"/>
                  <a:gd name="T5" fmla="*/ 7 h 141"/>
                  <a:gd name="T6" fmla="*/ 16 w 65"/>
                  <a:gd name="T7" fmla="*/ 14 h 141"/>
                  <a:gd name="T8" fmla="*/ 16 w 65"/>
                  <a:gd name="T9" fmla="*/ 21 h 141"/>
                  <a:gd name="T10" fmla="*/ 16 w 65"/>
                  <a:gd name="T11" fmla="*/ 27 h 141"/>
                  <a:gd name="T12" fmla="*/ 12 w 65"/>
                  <a:gd name="T13" fmla="*/ 36 h 141"/>
                  <a:gd name="T14" fmla="*/ 0 w 65"/>
                  <a:gd name="T15" fmla="*/ 5 h 141"/>
                  <a:gd name="T16" fmla="*/ 0 w 65"/>
                  <a:gd name="T17" fmla="*/ 2 h 141"/>
                  <a:gd name="T18" fmla="*/ 2 w 65"/>
                  <a:gd name="T19" fmla="*/ 2 h 141"/>
                  <a:gd name="T20" fmla="*/ 7 w 65"/>
                  <a:gd name="T21" fmla="*/ 2 h 141"/>
                  <a:gd name="T22" fmla="*/ 7 w 65"/>
                  <a:gd name="T23" fmla="*/ 0 h 141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5" h="141">
                    <a:moveTo>
                      <a:pt x="28" y="0"/>
                    </a:moveTo>
                    <a:lnTo>
                      <a:pt x="47" y="9"/>
                    </a:lnTo>
                    <a:lnTo>
                      <a:pt x="56" y="28"/>
                    </a:lnTo>
                    <a:lnTo>
                      <a:pt x="65" y="56"/>
                    </a:lnTo>
                    <a:lnTo>
                      <a:pt x="65" y="84"/>
                    </a:lnTo>
                    <a:lnTo>
                      <a:pt x="65" y="104"/>
                    </a:lnTo>
                    <a:lnTo>
                      <a:pt x="47" y="141"/>
                    </a:lnTo>
                    <a:lnTo>
                      <a:pt x="0" y="18"/>
                    </a:lnTo>
                    <a:lnTo>
                      <a:pt x="0" y="9"/>
                    </a:lnTo>
                    <a:lnTo>
                      <a:pt x="9" y="9"/>
                    </a:lnTo>
                    <a:lnTo>
                      <a:pt x="28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CD875E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0">
              <a:extLst>
                <a:ext uri="{FF2B5EF4-FFF2-40B4-BE49-F238E27FC236}">
                  <a16:creationId xmlns:a16="http://schemas.microsoft.com/office/drawing/2014/main" id="{30C2F522-6462-4363-9AB3-92A11ACDB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32" y="192"/>
              <a:ext cx="422" cy="344"/>
              <a:chOff x="192" y="1728"/>
              <a:chExt cx="422" cy="344"/>
            </a:xfrm>
          </p:grpSpPr>
          <p:sp>
            <p:nvSpPr>
              <p:cNvPr id="10" name="Freeform 91">
                <a:extLst>
                  <a:ext uri="{FF2B5EF4-FFF2-40B4-BE49-F238E27FC236}">
                    <a16:creationId xmlns:a16="http://schemas.microsoft.com/office/drawing/2014/main" id="{36EC7396-EBCC-428E-B66C-DEB733A864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" y="1745"/>
                <a:ext cx="153" cy="165"/>
              </a:xfrm>
              <a:custGeom>
                <a:avLst/>
                <a:gdLst>
                  <a:gd name="T0" fmla="*/ 89 w 613"/>
                  <a:gd name="T1" fmla="*/ 0 h 660"/>
                  <a:gd name="T2" fmla="*/ 123 w 613"/>
                  <a:gd name="T3" fmla="*/ 3 h 660"/>
                  <a:gd name="T4" fmla="*/ 137 w 613"/>
                  <a:gd name="T5" fmla="*/ 12 h 660"/>
                  <a:gd name="T6" fmla="*/ 137 w 613"/>
                  <a:gd name="T7" fmla="*/ 19 h 660"/>
                  <a:gd name="T8" fmla="*/ 130 w 613"/>
                  <a:gd name="T9" fmla="*/ 33 h 660"/>
                  <a:gd name="T10" fmla="*/ 108 w 613"/>
                  <a:gd name="T11" fmla="*/ 38 h 660"/>
                  <a:gd name="T12" fmla="*/ 101 w 613"/>
                  <a:gd name="T13" fmla="*/ 33 h 660"/>
                  <a:gd name="T14" fmla="*/ 97 w 613"/>
                  <a:gd name="T15" fmla="*/ 26 h 660"/>
                  <a:gd name="T16" fmla="*/ 99 w 613"/>
                  <a:gd name="T17" fmla="*/ 17 h 660"/>
                  <a:gd name="T18" fmla="*/ 106 w 613"/>
                  <a:gd name="T19" fmla="*/ 3 h 660"/>
                  <a:gd name="T20" fmla="*/ 78 w 613"/>
                  <a:gd name="T21" fmla="*/ 9 h 660"/>
                  <a:gd name="T22" fmla="*/ 42 w 613"/>
                  <a:gd name="T23" fmla="*/ 31 h 660"/>
                  <a:gd name="T24" fmla="*/ 35 w 613"/>
                  <a:gd name="T25" fmla="*/ 43 h 660"/>
                  <a:gd name="T26" fmla="*/ 45 w 613"/>
                  <a:gd name="T27" fmla="*/ 66 h 660"/>
                  <a:gd name="T28" fmla="*/ 68 w 613"/>
                  <a:gd name="T29" fmla="*/ 85 h 660"/>
                  <a:gd name="T30" fmla="*/ 125 w 613"/>
                  <a:gd name="T31" fmla="*/ 90 h 660"/>
                  <a:gd name="T32" fmla="*/ 151 w 613"/>
                  <a:gd name="T33" fmla="*/ 111 h 660"/>
                  <a:gd name="T34" fmla="*/ 153 w 613"/>
                  <a:gd name="T35" fmla="*/ 127 h 660"/>
                  <a:gd name="T36" fmla="*/ 130 w 613"/>
                  <a:gd name="T37" fmla="*/ 153 h 660"/>
                  <a:gd name="T38" fmla="*/ 101 w 613"/>
                  <a:gd name="T39" fmla="*/ 165 h 660"/>
                  <a:gd name="T40" fmla="*/ 54 w 613"/>
                  <a:gd name="T41" fmla="*/ 163 h 660"/>
                  <a:gd name="T42" fmla="*/ 33 w 613"/>
                  <a:gd name="T43" fmla="*/ 156 h 660"/>
                  <a:gd name="T44" fmla="*/ 16 w 613"/>
                  <a:gd name="T45" fmla="*/ 142 h 660"/>
                  <a:gd name="T46" fmla="*/ 14 w 613"/>
                  <a:gd name="T47" fmla="*/ 127 h 660"/>
                  <a:gd name="T48" fmla="*/ 23 w 613"/>
                  <a:gd name="T49" fmla="*/ 118 h 660"/>
                  <a:gd name="T50" fmla="*/ 38 w 613"/>
                  <a:gd name="T51" fmla="*/ 113 h 660"/>
                  <a:gd name="T52" fmla="*/ 52 w 613"/>
                  <a:gd name="T53" fmla="*/ 116 h 660"/>
                  <a:gd name="T54" fmla="*/ 64 w 613"/>
                  <a:gd name="T55" fmla="*/ 125 h 660"/>
                  <a:gd name="T56" fmla="*/ 66 w 613"/>
                  <a:gd name="T57" fmla="*/ 139 h 660"/>
                  <a:gd name="T58" fmla="*/ 59 w 613"/>
                  <a:gd name="T59" fmla="*/ 151 h 660"/>
                  <a:gd name="T60" fmla="*/ 49 w 613"/>
                  <a:gd name="T61" fmla="*/ 156 h 660"/>
                  <a:gd name="T62" fmla="*/ 57 w 613"/>
                  <a:gd name="T63" fmla="*/ 156 h 660"/>
                  <a:gd name="T64" fmla="*/ 78 w 613"/>
                  <a:gd name="T65" fmla="*/ 156 h 660"/>
                  <a:gd name="T66" fmla="*/ 97 w 613"/>
                  <a:gd name="T67" fmla="*/ 146 h 660"/>
                  <a:gd name="T68" fmla="*/ 106 w 613"/>
                  <a:gd name="T69" fmla="*/ 132 h 660"/>
                  <a:gd name="T70" fmla="*/ 104 w 613"/>
                  <a:gd name="T71" fmla="*/ 106 h 660"/>
                  <a:gd name="T72" fmla="*/ 87 w 613"/>
                  <a:gd name="T73" fmla="*/ 94 h 660"/>
                  <a:gd name="T74" fmla="*/ 75 w 613"/>
                  <a:gd name="T75" fmla="*/ 92 h 660"/>
                  <a:gd name="T76" fmla="*/ 64 w 613"/>
                  <a:gd name="T77" fmla="*/ 90 h 660"/>
                  <a:gd name="T78" fmla="*/ 21 w 613"/>
                  <a:gd name="T79" fmla="*/ 80 h 660"/>
                  <a:gd name="T80" fmla="*/ 5 w 613"/>
                  <a:gd name="T81" fmla="*/ 69 h 660"/>
                  <a:gd name="T82" fmla="*/ 0 w 613"/>
                  <a:gd name="T83" fmla="*/ 54 h 660"/>
                  <a:gd name="T84" fmla="*/ 2 w 613"/>
                  <a:gd name="T85" fmla="*/ 38 h 660"/>
                  <a:gd name="T86" fmla="*/ 14 w 613"/>
                  <a:gd name="T87" fmla="*/ 24 h 660"/>
                  <a:gd name="T88" fmla="*/ 40 w 613"/>
                  <a:gd name="T89" fmla="*/ 12 h 660"/>
                  <a:gd name="T90" fmla="*/ 73 w 613"/>
                  <a:gd name="T91" fmla="*/ 0 h 660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</a:gdLst>
                <a:ahLst/>
                <a:cxnLst>
                  <a:cxn ang="T92">
                    <a:pos x="T0" y="T1"/>
                  </a:cxn>
                  <a:cxn ang="T93">
                    <a:pos x="T2" y="T3"/>
                  </a:cxn>
                  <a:cxn ang="T94">
                    <a:pos x="T4" y="T5"/>
                  </a:cxn>
                  <a:cxn ang="T95">
                    <a:pos x="T6" y="T7"/>
                  </a:cxn>
                  <a:cxn ang="T96">
                    <a:pos x="T8" y="T9"/>
                  </a:cxn>
                  <a:cxn ang="T97">
                    <a:pos x="T10" y="T11"/>
                  </a:cxn>
                  <a:cxn ang="T98">
                    <a:pos x="T12" y="T13"/>
                  </a:cxn>
                  <a:cxn ang="T99">
                    <a:pos x="T14" y="T15"/>
                  </a:cxn>
                  <a:cxn ang="T100">
                    <a:pos x="T16" y="T17"/>
                  </a:cxn>
                  <a:cxn ang="T101">
                    <a:pos x="T18" y="T19"/>
                  </a:cxn>
                  <a:cxn ang="T102">
                    <a:pos x="T20" y="T21"/>
                  </a:cxn>
                  <a:cxn ang="T103">
                    <a:pos x="T22" y="T23"/>
                  </a:cxn>
                  <a:cxn ang="T104">
                    <a:pos x="T24" y="T25"/>
                  </a:cxn>
                  <a:cxn ang="T105">
                    <a:pos x="T26" y="T27"/>
                  </a:cxn>
                  <a:cxn ang="T106">
                    <a:pos x="T28" y="T29"/>
                  </a:cxn>
                  <a:cxn ang="T107">
                    <a:pos x="T30" y="T31"/>
                  </a:cxn>
                  <a:cxn ang="T108">
                    <a:pos x="T32" y="T33"/>
                  </a:cxn>
                  <a:cxn ang="T109">
                    <a:pos x="T34" y="T35"/>
                  </a:cxn>
                  <a:cxn ang="T110">
                    <a:pos x="T36" y="T37"/>
                  </a:cxn>
                  <a:cxn ang="T111">
                    <a:pos x="T38" y="T39"/>
                  </a:cxn>
                  <a:cxn ang="T112">
                    <a:pos x="T40" y="T41"/>
                  </a:cxn>
                  <a:cxn ang="T113">
                    <a:pos x="T42" y="T43"/>
                  </a:cxn>
                  <a:cxn ang="T114">
                    <a:pos x="T44" y="T45"/>
                  </a:cxn>
                  <a:cxn ang="T115">
                    <a:pos x="T46" y="T47"/>
                  </a:cxn>
                  <a:cxn ang="T116">
                    <a:pos x="T48" y="T49"/>
                  </a:cxn>
                  <a:cxn ang="T117">
                    <a:pos x="T50" y="T51"/>
                  </a:cxn>
                  <a:cxn ang="T118">
                    <a:pos x="T52" y="T53"/>
                  </a:cxn>
                  <a:cxn ang="T119">
                    <a:pos x="T54" y="T55"/>
                  </a:cxn>
                  <a:cxn ang="T120">
                    <a:pos x="T56" y="T57"/>
                  </a:cxn>
                  <a:cxn ang="T121">
                    <a:pos x="T58" y="T59"/>
                  </a:cxn>
                  <a:cxn ang="T122">
                    <a:pos x="T60" y="T61"/>
                  </a:cxn>
                  <a:cxn ang="T123">
                    <a:pos x="T62" y="T63"/>
                  </a:cxn>
                  <a:cxn ang="T124">
                    <a:pos x="T64" y="T65"/>
                  </a:cxn>
                  <a:cxn ang="T125">
                    <a:pos x="T66" y="T67"/>
                  </a:cxn>
                  <a:cxn ang="T126">
                    <a:pos x="T68" y="T69"/>
                  </a:cxn>
                  <a:cxn ang="T127">
                    <a:pos x="T70" y="T71"/>
                  </a:cxn>
                  <a:cxn ang="T128">
                    <a:pos x="T72" y="T73"/>
                  </a:cxn>
                  <a:cxn ang="T129">
                    <a:pos x="T74" y="T75"/>
                  </a:cxn>
                  <a:cxn ang="T130">
                    <a:pos x="T76" y="T77"/>
                  </a:cxn>
                  <a:cxn ang="T131">
                    <a:pos x="T78" y="T79"/>
                  </a:cxn>
                  <a:cxn ang="T132">
                    <a:pos x="T80" y="T81"/>
                  </a:cxn>
                  <a:cxn ang="T133">
                    <a:pos x="T82" y="T83"/>
                  </a:cxn>
                  <a:cxn ang="T134">
                    <a:pos x="T84" y="T85"/>
                  </a:cxn>
                  <a:cxn ang="T135">
                    <a:pos x="T86" y="T87"/>
                  </a:cxn>
                  <a:cxn ang="T136">
                    <a:pos x="T88" y="T89"/>
                  </a:cxn>
                  <a:cxn ang="T137">
                    <a:pos x="T90" y="T91"/>
                  </a:cxn>
                </a:cxnLst>
                <a:rect l="0" t="0" r="r" b="b"/>
                <a:pathLst>
                  <a:path w="613" h="660">
                    <a:moveTo>
                      <a:pt x="292" y="0"/>
                    </a:moveTo>
                    <a:lnTo>
                      <a:pt x="358" y="0"/>
                    </a:lnTo>
                    <a:lnTo>
                      <a:pt x="425" y="0"/>
                    </a:lnTo>
                    <a:lnTo>
                      <a:pt x="491" y="10"/>
                    </a:lnTo>
                    <a:lnTo>
                      <a:pt x="519" y="28"/>
                    </a:lnTo>
                    <a:lnTo>
                      <a:pt x="547" y="47"/>
                    </a:lnTo>
                    <a:lnTo>
                      <a:pt x="547" y="57"/>
                    </a:lnTo>
                    <a:lnTo>
                      <a:pt x="547" y="76"/>
                    </a:lnTo>
                    <a:lnTo>
                      <a:pt x="538" y="104"/>
                    </a:lnTo>
                    <a:lnTo>
                      <a:pt x="519" y="131"/>
                    </a:lnTo>
                    <a:lnTo>
                      <a:pt x="491" y="141"/>
                    </a:lnTo>
                    <a:lnTo>
                      <a:pt x="434" y="151"/>
                    </a:lnTo>
                    <a:lnTo>
                      <a:pt x="415" y="141"/>
                    </a:lnTo>
                    <a:lnTo>
                      <a:pt x="405" y="131"/>
                    </a:lnTo>
                    <a:lnTo>
                      <a:pt x="396" y="123"/>
                    </a:lnTo>
                    <a:lnTo>
                      <a:pt x="387" y="104"/>
                    </a:lnTo>
                    <a:lnTo>
                      <a:pt x="387" y="84"/>
                    </a:lnTo>
                    <a:lnTo>
                      <a:pt x="396" y="66"/>
                    </a:lnTo>
                    <a:lnTo>
                      <a:pt x="425" y="28"/>
                    </a:lnTo>
                    <a:lnTo>
                      <a:pt x="425" y="10"/>
                    </a:lnTo>
                    <a:lnTo>
                      <a:pt x="368" y="19"/>
                    </a:lnTo>
                    <a:lnTo>
                      <a:pt x="311" y="37"/>
                    </a:lnTo>
                    <a:lnTo>
                      <a:pt x="208" y="76"/>
                    </a:lnTo>
                    <a:lnTo>
                      <a:pt x="170" y="123"/>
                    </a:lnTo>
                    <a:lnTo>
                      <a:pt x="151" y="141"/>
                    </a:lnTo>
                    <a:lnTo>
                      <a:pt x="141" y="170"/>
                    </a:lnTo>
                    <a:lnTo>
                      <a:pt x="151" y="227"/>
                    </a:lnTo>
                    <a:lnTo>
                      <a:pt x="180" y="264"/>
                    </a:lnTo>
                    <a:lnTo>
                      <a:pt x="227" y="311"/>
                    </a:lnTo>
                    <a:lnTo>
                      <a:pt x="274" y="339"/>
                    </a:lnTo>
                    <a:lnTo>
                      <a:pt x="425" y="348"/>
                    </a:lnTo>
                    <a:lnTo>
                      <a:pt x="500" y="358"/>
                    </a:lnTo>
                    <a:lnTo>
                      <a:pt x="566" y="396"/>
                    </a:lnTo>
                    <a:lnTo>
                      <a:pt x="603" y="443"/>
                    </a:lnTo>
                    <a:lnTo>
                      <a:pt x="613" y="471"/>
                    </a:lnTo>
                    <a:lnTo>
                      <a:pt x="613" y="509"/>
                    </a:lnTo>
                    <a:lnTo>
                      <a:pt x="575" y="566"/>
                    </a:lnTo>
                    <a:lnTo>
                      <a:pt x="519" y="613"/>
                    </a:lnTo>
                    <a:lnTo>
                      <a:pt x="462" y="641"/>
                    </a:lnTo>
                    <a:lnTo>
                      <a:pt x="405" y="660"/>
                    </a:lnTo>
                    <a:lnTo>
                      <a:pt x="311" y="660"/>
                    </a:lnTo>
                    <a:lnTo>
                      <a:pt x="217" y="651"/>
                    </a:lnTo>
                    <a:lnTo>
                      <a:pt x="180" y="641"/>
                    </a:lnTo>
                    <a:lnTo>
                      <a:pt x="132" y="622"/>
                    </a:lnTo>
                    <a:lnTo>
                      <a:pt x="94" y="594"/>
                    </a:lnTo>
                    <a:lnTo>
                      <a:pt x="66" y="566"/>
                    </a:lnTo>
                    <a:lnTo>
                      <a:pt x="57" y="528"/>
                    </a:lnTo>
                    <a:lnTo>
                      <a:pt x="57" y="509"/>
                    </a:lnTo>
                    <a:lnTo>
                      <a:pt x="66" y="491"/>
                    </a:lnTo>
                    <a:lnTo>
                      <a:pt x="94" y="471"/>
                    </a:lnTo>
                    <a:lnTo>
                      <a:pt x="123" y="462"/>
                    </a:lnTo>
                    <a:lnTo>
                      <a:pt x="151" y="452"/>
                    </a:lnTo>
                    <a:lnTo>
                      <a:pt x="188" y="462"/>
                    </a:lnTo>
                    <a:lnTo>
                      <a:pt x="208" y="462"/>
                    </a:lnTo>
                    <a:lnTo>
                      <a:pt x="227" y="471"/>
                    </a:lnTo>
                    <a:lnTo>
                      <a:pt x="255" y="499"/>
                    </a:lnTo>
                    <a:lnTo>
                      <a:pt x="264" y="528"/>
                    </a:lnTo>
                    <a:lnTo>
                      <a:pt x="264" y="556"/>
                    </a:lnTo>
                    <a:lnTo>
                      <a:pt x="255" y="585"/>
                    </a:lnTo>
                    <a:lnTo>
                      <a:pt x="235" y="603"/>
                    </a:lnTo>
                    <a:lnTo>
                      <a:pt x="208" y="613"/>
                    </a:lnTo>
                    <a:lnTo>
                      <a:pt x="198" y="622"/>
                    </a:lnTo>
                    <a:lnTo>
                      <a:pt x="208" y="622"/>
                    </a:lnTo>
                    <a:lnTo>
                      <a:pt x="227" y="622"/>
                    </a:lnTo>
                    <a:lnTo>
                      <a:pt x="264" y="622"/>
                    </a:lnTo>
                    <a:lnTo>
                      <a:pt x="311" y="622"/>
                    </a:lnTo>
                    <a:lnTo>
                      <a:pt x="349" y="603"/>
                    </a:lnTo>
                    <a:lnTo>
                      <a:pt x="387" y="585"/>
                    </a:lnTo>
                    <a:lnTo>
                      <a:pt x="405" y="556"/>
                    </a:lnTo>
                    <a:lnTo>
                      <a:pt x="425" y="528"/>
                    </a:lnTo>
                    <a:lnTo>
                      <a:pt x="443" y="462"/>
                    </a:lnTo>
                    <a:lnTo>
                      <a:pt x="415" y="424"/>
                    </a:lnTo>
                    <a:lnTo>
                      <a:pt x="387" y="396"/>
                    </a:lnTo>
                    <a:lnTo>
                      <a:pt x="349" y="377"/>
                    </a:lnTo>
                    <a:lnTo>
                      <a:pt x="311" y="358"/>
                    </a:lnTo>
                    <a:lnTo>
                      <a:pt x="302" y="368"/>
                    </a:lnTo>
                    <a:lnTo>
                      <a:pt x="283" y="368"/>
                    </a:lnTo>
                    <a:lnTo>
                      <a:pt x="255" y="358"/>
                    </a:lnTo>
                    <a:lnTo>
                      <a:pt x="141" y="339"/>
                    </a:lnTo>
                    <a:lnTo>
                      <a:pt x="85" y="321"/>
                    </a:lnTo>
                    <a:lnTo>
                      <a:pt x="37" y="292"/>
                    </a:lnTo>
                    <a:lnTo>
                      <a:pt x="19" y="274"/>
                    </a:lnTo>
                    <a:lnTo>
                      <a:pt x="0" y="245"/>
                    </a:lnTo>
                    <a:lnTo>
                      <a:pt x="0" y="217"/>
                    </a:lnTo>
                    <a:lnTo>
                      <a:pt x="0" y="188"/>
                    </a:lnTo>
                    <a:lnTo>
                      <a:pt x="10" y="151"/>
                    </a:lnTo>
                    <a:lnTo>
                      <a:pt x="28" y="123"/>
                    </a:lnTo>
                    <a:lnTo>
                      <a:pt x="57" y="94"/>
                    </a:lnTo>
                    <a:lnTo>
                      <a:pt x="94" y="76"/>
                    </a:lnTo>
                    <a:lnTo>
                      <a:pt x="160" y="47"/>
                    </a:lnTo>
                    <a:lnTo>
                      <a:pt x="235" y="28"/>
                    </a:lnTo>
                    <a:lnTo>
                      <a:pt x="29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95836FE6-041A-49C2-8D83-3F31734F09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" y="1759"/>
                <a:ext cx="47" cy="68"/>
              </a:xfrm>
              <a:custGeom>
                <a:avLst/>
                <a:gdLst>
                  <a:gd name="T0" fmla="*/ 47 w 189"/>
                  <a:gd name="T1" fmla="*/ 0 h 273"/>
                  <a:gd name="T2" fmla="*/ 45 w 189"/>
                  <a:gd name="T3" fmla="*/ 0 h 273"/>
                  <a:gd name="T4" fmla="*/ 42 w 189"/>
                  <a:gd name="T5" fmla="*/ 2 h 273"/>
                  <a:gd name="T6" fmla="*/ 33 w 189"/>
                  <a:gd name="T7" fmla="*/ 12 h 273"/>
                  <a:gd name="T8" fmla="*/ 28 w 189"/>
                  <a:gd name="T9" fmla="*/ 16 h 273"/>
                  <a:gd name="T10" fmla="*/ 26 w 189"/>
                  <a:gd name="T11" fmla="*/ 21 h 273"/>
                  <a:gd name="T12" fmla="*/ 23 w 189"/>
                  <a:gd name="T13" fmla="*/ 28 h 273"/>
                  <a:gd name="T14" fmla="*/ 26 w 189"/>
                  <a:gd name="T15" fmla="*/ 35 h 273"/>
                  <a:gd name="T16" fmla="*/ 30 w 189"/>
                  <a:gd name="T17" fmla="*/ 47 h 273"/>
                  <a:gd name="T18" fmla="*/ 38 w 189"/>
                  <a:gd name="T19" fmla="*/ 59 h 273"/>
                  <a:gd name="T20" fmla="*/ 47 w 189"/>
                  <a:gd name="T21" fmla="*/ 68 h 273"/>
                  <a:gd name="T22" fmla="*/ 23 w 189"/>
                  <a:gd name="T23" fmla="*/ 61 h 273"/>
                  <a:gd name="T24" fmla="*/ 9 w 189"/>
                  <a:gd name="T25" fmla="*/ 54 h 273"/>
                  <a:gd name="T26" fmla="*/ 4 w 189"/>
                  <a:gd name="T27" fmla="*/ 49 h 273"/>
                  <a:gd name="T28" fmla="*/ 0 w 189"/>
                  <a:gd name="T29" fmla="*/ 44 h 273"/>
                  <a:gd name="T30" fmla="*/ 0 w 189"/>
                  <a:gd name="T31" fmla="*/ 33 h 273"/>
                  <a:gd name="T32" fmla="*/ 4 w 189"/>
                  <a:gd name="T33" fmla="*/ 26 h 273"/>
                  <a:gd name="T34" fmla="*/ 9 w 189"/>
                  <a:gd name="T35" fmla="*/ 16 h 273"/>
                  <a:gd name="T36" fmla="*/ 19 w 189"/>
                  <a:gd name="T37" fmla="*/ 9 h 273"/>
                  <a:gd name="T38" fmla="*/ 33 w 189"/>
                  <a:gd name="T39" fmla="*/ 5 h 273"/>
                  <a:gd name="T40" fmla="*/ 47 w 189"/>
                  <a:gd name="T41" fmla="*/ 0 h 273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189" h="273">
                    <a:moveTo>
                      <a:pt x="189" y="0"/>
                    </a:moveTo>
                    <a:lnTo>
                      <a:pt x="179" y="0"/>
                    </a:lnTo>
                    <a:lnTo>
                      <a:pt x="169" y="9"/>
                    </a:lnTo>
                    <a:lnTo>
                      <a:pt x="132" y="47"/>
                    </a:lnTo>
                    <a:lnTo>
                      <a:pt x="113" y="66"/>
                    </a:lnTo>
                    <a:lnTo>
                      <a:pt x="104" y="84"/>
                    </a:lnTo>
                    <a:lnTo>
                      <a:pt x="94" y="113"/>
                    </a:lnTo>
                    <a:lnTo>
                      <a:pt x="104" y="141"/>
                    </a:lnTo>
                    <a:lnTo>
                      <a:pt x="122" y="188"/>
                    </a:lnTo>
                    <a:lnTo>
                      <a:pt x="151" y="235"/>
                    </a:lnTo>
                    <a:lnTo>
                      <a:pt x="189" y="273"/>
                    </a:lnTo>
                    <a:lnTo>
                      <a:pt x="94" y="244"/>
                    </a:lnTo>
                    <a:lnTo>
                      <a:pt x="38" y="217"/>
                    </a:lnTo>
                    <a:lnTo>
                      <a:pt x="18" y="197"/>
                    </a:lnTo>
                    <a:lnTo>
                      <a:pt x="0" y="178"/>
                    </a:lnTo>
                    <a:lnTo>
                      <a:pt x="0" y="131"/>
                    </a:lnTo>
                    <a:lnTo>
                      <a:pt x="18" y="103"/>
                    </a:lnTo>
                    <a:lnTo>
                      <a:pt x="38" y="66"/>
                    </a:lnTo>
                    <a:lnTo>
                      <a:pt x="75" y="37"/>
                    </a:lnTo>
                    <a:lnTo>
                      <a:pt x="132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7520941-6246-43FE-B5A3-15AFA2BD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1865"/>
                <a:ext cx="40" cy="28"/>
              </a:xfrm>
              <a:custGeom>
                <a:avLst/>
                <a:gdLst>
                  <a:gd name="T0" fmla="*/ 38 w 159"/>
                  <a:gd name="T1" fmla="*/ 4 h 113"/>
                  <a:gd name="T2" fmla="*/ 40 w 159"/>
                  <a:gd name="T3" fmla="*/ 7 h 113"/>
                  <a:gd name="T4" fmla="*/ 40 w 159"/>
                  <a:gd name="T5" fmla="*/ 12 h 113"/>
                  <a:gd name="T6" fmla="*/ 40 w 159"/>
                  <a:gd name="T7" fmla="*/ 21 h 113"/>
                  <a:gd name="T8" fmla="*/ 35 w 159"/>
                  <a:gd name="T9" fmla="*/ 23 h 113"/>
                  <a:gd name="T10" fmla="*/ 31 w 159"/>
                  <a:gd name="T11" fmla="*/ 28 h 113"/>
                  <a:gd name="T12" fmla="*/ 26 w 159"/>
                  <a:gd name="T13" fmla="*/ 28 h 113"/>
                  <a:gd name="T14" fmla="*/ 21 w 159"/>
                  <a:gd name="T15" fmla="*/ 28 h 113"/>
                  <a:gd name="T16" fmla="*/ 19 w 159"/>
                  <a:gd name="T17" fmla="*/ 26 h 113"/>
                  <a:gd name="T18" fmla="*/ 16 w 159"/>
                  <a:gd name="T19" fmla="*/ 26 h 113"/>
                  <a:gd name="T20" fmla="*/ 12 w 159"/>
                  <a:gd name="T21" fmla="*/ 26 h 113"/>
                  <a:gd name="T22" fmla="*/ 2 w 159"/>
                  <a:gd name="T23" fmla="*/ 19 h 113"/>
                  <a:gd name="T24" fmla="*/ 0 w 159"/>
                  <a:gd name="T25" fmla="*/ 14 h 113"/>
                  <a:gd name="T26" fmla="*/ 0 w 159"/>
                  <a:gd name="T27" fmla="*/ 9 h 113"/>
                  <a:gd name="T28" fmla="*/ 2 w 159"/>
                  <a:gd name="T29" fmla="*/ 4 h 113"/>
                  <a:gd name="T30" fmla="*/ 7 w 159"/>
                  <a:gd name="T31" fmla="*/ 2 h 113"/>
                  <a:gd name="T32" fmla="*/ 16 w 159"/>
                  <a:gd name="T33" fmla="*/ 0 h 113"/>
                  <a:gd name="T34" fmla="*/ 28 w 159"/>
                  <a:gd name="T35" fmla="*/ 2 h 113"/>
                  <a:gd name="T36" fmla="*/ 38 w 159"/>
                  <a:gd name="T37" fmla="*/ 4 h 113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59" h="113">
                    <a:moveTo>
                      <a:pt x="151" y="18"/>
                    </a:moveTo>
                    <a:lnTo>
                      <a:pt x="159" y="28"/>
                    </a:lnTo>
                    <a:lnTo>
                      <a:pt x="159" y="47"/>
                    </a:lnTo>
                    <a:lnTo>
                      <a:pt x="159" y="85"/>
                    </a:lnTo>
                    <a:lnTo>
                      <a:pt x="141" y="94"/>
                    </a:lnTo>
                    <a:lnTo>
                      <a:pt x="122" y="113"/>
                    </a:lnTo>
                    <a:lnTo>
                      <a:pt x="104" y="113"/>
                    </a:lnTo>
                    <a:lnTo>
                      <a:pt x="84" y="113"/>
                    </a:lnTo>
                    <a:lnTo>
                      <a:pt x="75" y="104"/>
                    </a:lnTo>
                    <a:lnTo>
                      <a:pt x="65" y="104"/>
                    </a:lnTo>
                    <a:lnTo>
                      <a:pt x="47" y="104"/>
                    </a:lnTo>
                    <a:lnTo>
                      <a:pt x="9" y="75"/>
                    </a:lnTo>
                    <a:lnTo>
                      <a:pt x="0" y="57"/>
                    </a:lnTo>
                    <a:lnTo>
                      <a:pt x="0" y="37"/>
                    </a:lnTo>
                    <a:lnTo>
                      <a:pt x="9" y="18"/>
                    </a:lnTo>
                    <a:lnTo>
                      <a:pt x="28" y="10"/>
                    </a:lnTo>
                    <a:lnTo>
                      <a:pt x="65" y="0"/>
                    </a:lnTo>
                    <a:lnTo>
                      <a:pt x="112" y="10"/>
                    </a:lnTo>
                    <a:lnTo>
                      <a:pt x="151" y="18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35CA2B42-09CC-41EF-8591-43EBC59D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2" y="1752"/>
                <a:ext cx="31" cy="23"/>
              </a:xfrm>
              <a:custGeom>
                <a:avLst/>
                <a:gdLst>
                  <a:gd name="T0" fmla="*/ 17 w 123"/>
                  <a:gd name="T1" fmla="*/ 0 h 95"/>
                  <a:gd name="T2" fmla="*/ 26 w 123"/>
                  <a:gd name="T3" fmla="*/ 5 h 95"/>
                  <a:gd name="T4" fmla="*/ 31 w 123"/>
                  <a:gd name="T5" fmla="*/ 7 h 95"/>
                  <a:gd name="T6" fmla="*/ 31 w 123"/>
                  <a:gd name="T7" fmla="*/ 14 h 95"/>
                  <a:gd name="T8" fmla="*/ 24 w 123"/>
                  <a:gd name="T9" fmla="*/ 21 h 95"/>
                  <a:gd name="T10" fmla="*/ 19 w 123"/>
                  <a:gd name="T11" fmla="*/ 23 h 95"/>
                  <a:gd name="T12" fmla="*/ 14 w 123"/>
                  <a:gd name="T13" fmla="*/ 23 h 95"/>
                  <a:gd name="T14" fmla="*/ 7 w 123"/>
                  <a:gd name="T15" fmla="*/ 23 h 95"/>
                  <a:gd name="T16" fmla="*/ 0 w 123"/>
                  <a:gd name="T17" fmla="*/ 18 h 95"/>
                  <a:gd name="T18" fmla="*/ 3 w 123"/>
                  <a:gd name="T19" fmla="*/ 16 h 95"/>
                  <a:gd name="T20" fmla="*/ 0 w 123"/>
                  <a:gd name="T21" fmla="*/ 14 h 95"/>
                  <a:gd name="T22" fmla="*/ 3 w 123"/>
                  <a:gd name="T23" fmla="*/ 9 h 95"/>
                  <a:gd name="T24" fmla="*/ 7 w 123"/>
                  <a:gd name="T25" fmla="*/ 5 h 95"/>
                  <a:gd name="T26" fmla="*/ 17 w 123"/>
                  <a:gd name="T27" fmla="*/ 0 h 9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23" h="95">
                    <a:moveTo>
                      <a:pt x="67" y="0"/>
                    </a:moveTo>
                    <a:lnTo>
                      <a:pt x="104" y="19"/>
                    </a:lnTo>
                    <a:lnTo>
                      <a:pt x="123" y="29"/>
                    </a:lnTo>
                    <a:lnTo>
                      <a:pt x="123" y="56"/>
                    </a:lnTo>
                    <a:lnTo>
                      <a:pt x="95" y="85"/>
                    </a:lnTo>
                    <a:lnTo>
                      <a:pt x="76" y="95"/>
                    </a:lnTo>
                    <a:lnTo>
                      <a:pt x="57" y="95"/>
                    </a:lnTo>
                    <a:lnTo>
                      <a:pt x="29" y="95"/>
                    </a:lnTo>
                    <a:lnTo>
                      <a:pt x="0" y="76"/>
                    </a:lnTo>
                    <a:lnTo>
                      <a:pt x="10" y="66"/>
                    </a:lnTo>
                    <a:lnTo>
                      <a:pt x="0" y="56"/>
                    </a:lnTo>
                    <a:lnTo>
                      <a:pt x="10" y="38"/>
                    </a:lnTo>
                    <a:lnTo>
                      <a:pt x="29" y="19"/>
                    </a:lnTo>
                    <a:lnTo>
                      <a:pt x="6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469B1704-CBE2-4D4B-8694-E3A1D959D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" y="1837"/>
                <a:ext cx="64" cy="68"/>
              </a:xfrm>
              <a:custGeom>
                <a:avLst/>
                <a:gdLst>
                  <a:gd name="T0" fmla="*/ 64 w 256"/>
                  <a:gd name="T1" fmla="*/ 28 h 273"/>
                  <a:gd name="T2" fmla="*/ 62 w 256"/>
                  <a:gd name="T3" fmla="*/ 35 h 273"/>
                  <a:gd name="T4" fmla="*/ 57 w 256"/>
                  <a:gd name="T5" fmla="*/ 42 h 273"/>
                  <a:gd name="T6" fmla="*/ 52 w 256"/>
                  <a:gd name="T7" fmla="*/ 49 h 273"/>
                  <a:gd name="T8" fmla="*/ 45 w 256"/>
                  <a:gd name="T9" fmla="*/ 54 h 273"/>
                  <a:gd name="T10" fmla="*/ 31 w 256"/>
                  <a:gd name="T11" fmla="*/ 63 h 273"/>
                  <a:gd name="T12" fmla="*/ 14 w 256"/>
                  <a:gd name="T13" fmla="*/ 68 h 273"/>
                  <a:gd name="T14" fmla="*/ 0 w 256"/>
                  <a:gd name="T15" fmla="*/ 68 h 273"/>
                  <a:gd name="T16" fmla="*/ 7 w 256"/>
                  <a:gd name="T17" fmla="*/ 63 h 273"/>
                  <a:gd name="T18" fmla="*/ 17 w 256"/>
                  <a:gd name="T19" fmla="*/ 56 h 273"/>
                  <a:gd name="T20" fmla="*/ 26 w 256"/>
                  <a:gd name="T21" fmla="*/ 49 h 273"/>
                  <a:gd name="T22" fmla="*/ 28 w 256"/>
                  <a:gd name="T23" fmla="*/ 45 h 273"/>
                  <a:gd name="T24" fmla="*/ 28 w 256"/>
                  <a:gd name="T25" fmla="*/ 37 h 273"/>
                  <a:gd name="T26" fmla="*/ 31 w 256"/>
                  <a:gd name="T27" fmla="*/ 28 h 273"/>
                  <a:gd name="T28" fmla="*/ 31 w 256"/>
                  <a:gd name="T29" fmla="*/ 21 h 273"/>
                  <a:gd name="T30" fmla="*/ 26 w 256"/>
                  <a:gd name="T31" fmla="*/ 14 h 273"/>
                  <a:gd name="T32" fmla="*/ 22 w 256"/>
                  <a:gd name="T33" fmla="*/ 7 h 273"/>
                  <a:gd name="T34" fmla="*/ 12 w 256"/>
                  <a:gd name="T35" fmla="*/ 0 h 273"/>
                  <a:gd name="T36" fmla="*/ 26 w 256"/>
                  <a:gd name="T37" fmla="*/ 2 h 273"/>
                  <a:gd name="T38" fmla="*/ 43 w 256"/>
                  <a:gd name="T39" fmla="*/ 7 h 273"/>
                  <a:gd name="T40" fmla="*/ 50 w 256"/>
                  <a:gd name="T41" fmla="*/ 9 h 273"/>
                  <a:gd name="T42" fmla="*/ 54 w 256"/>
                  <a:gd name="T43" fmla="*/ 14 h 273"/>
                  <a:gd name="T44" fmla="*/ 62 w 256"/>
                  <a:gd name="T45" fmla="*/ 19 h 273"/>
                  <a:gd name="T46" fmla="*/ 64 w 256"/>
                  <a:gd name="T47" fmla="*/ 28 h 2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256" h="273">
                    <a:moveTo>
                      <a:pt x="256" y="113"/>
                    </a:moveTo>
                    <a:lnTo>
                      <a:pt x="246" y="141"/>
                    </a:lnTo>
                    <a:lnTo>
                      <a:pt x="227" y="170"/>
                    </a:lnTo>
                    <a:lnTo>
                      <a:pt x="208" y="198"/>
                    </a:lnTo>
                    <a:lnTo>
                      <a:pt x="180" y="217"/>
                    </a:lnTo>
                    <a:lnTo>
                      <a:pt x="123" y="254"/>
                    </a:lnTo>
                    <a:lnTo>
                      <a:pt x="57" y="273"/>
                    </a:lnTo>
                    <a:lnTo>
                      <a:pt x="0" y="273"/>
                    </a:lnTo>
                    <a:lnTo>
                      <a:pt x="29" y="254"/>
                    </a:lnTo>
                    <a:lnTo>
                      <a:pt x="66" y="226"/>
                    </a:lnTo>
                    <a:lnTo>
                      <a:pt x="104" y="198"/>
                    </a:lnTo>
                    <a:lnTo>
                      <a:pt x="113" y="179"/>
                    </a:lnTo>
                    <a:lnTo>
                      <a:pt x="113" y="150"/>
                    </a:lnTo>
                    <a:lnTo>
                      <a:pt x="123" y="113"/>
                    </a:lnTo>
                    <a:lnTo>
                      <a:pt x="123" y="84"/>
                    </a:lnTo>
                    <a:lnTo>
                      <a:pt x="104" y="56"/>
                    </a:lnTo>
                    <a:lnTo>
                      <a:pt x="86" y="28"/>
                    </a:lnTo>
                    <a:lnTo>
                      <a:pt x="48" y="0"/>
                    </a:lnTo>
                    <a:lnTo>
                      <a:pt x="104" y="9"/>
                    </a:lnTo>
                    <a:lnTo>
                      <a:pt x="170" y="28"/>
                    </a:lnTo>
                    <a:lnTo>
                      <a:pt x="199" y="37"/>
                    </a:lnTo>
                    <a:lnTo>
                      <a:pt x="217" y="56"/>
                    </a:lnTo>
                    <a:lnTo>
                      <a:pt x="246" y="75"/>
                    </a:lnTo>
                    <a:lnTo>
                      <a:pt x="256" y="11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7A3D506E-D518-4050-B789-5D821A661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" y="1728"/>
                <a:ext cx="40" cy="227"/>
              </a:xfrm>
              <a:custGeom>
                <a:avLst/>
                <a:gdLst>
                  <a:gd name="T0" fmla="*/ 17 w 160"/>
                  <a:gd name="T1" fmla="*/ 0 h 905"/>
                  <a:gd name="T2" fmla="*/ 24 w 160"/>
                  <a:gd name="T3" fmla="*/ 2 h 905"/>
                  <a:gd name="T4" fmla="*/ 24 w 160"/>
                  <a:gd name="T5" fmla="*/ 19 h 905"/>
                  <a:gd name="T6" fmla="*/ 28 w 160"/>
                  <a:gd name="T7" fmla="*/ 38 h 905"/>
                  <a:gd name="T8" fmla="*/ 31 w 160"/>
                  <a:gd name="T9" fmla="*/ 54 h 905"/>
                  <a:gd name="T10" fmla="*/ 33 w 160"/>
                  <a:gd name="T11" fmla="*/ 71 h 905"/>
                  <a:gd name="T12" fmla="*/ 33 w 160"/>
                  <a:gd name="T13" fmla="*/ 85 h 905"/>
                  <a:gd name="T14" fmla="*/ 35 w 160"/>
                  <a:gd name="T15" fmla="*/ 97 h 905"/>
                  <a:gd name="T16" fmla="*/ 38 w 160"/>
                  <a:gd name="T17" fmla="*/ 111 h 905"/>
                  <a:gd name="T18" fmla="*/ 40 w 160"/>
                  <a:gd name="T19" fmla="*/ 128 h 905"/>
                  <a:gd name="T20" fmla="*/ 40 w 160"/>
                  <a:gd name="T21" fmla="*/ 175 h 905"/>
                  <a:gd name="T22" fmla="*/ 40 w 160"/>
                  <a:gd name="T23" fmla="*/ 222 h 905"/>
                  <a:gd name="T24" fmla="*/ 38 w 160"/>
                  <a:gd name="T25" fmla="*/ 225 h 905"/>
                  <a:gd name="T26" fmla="*/ 33 w 160"/>
                  <a:gd name="T27" fmla="*/ 227 h 905"/>
                  <a:gd name="T28" fmla="*/ 26 w 160"/>
                  <a:gd name="T29" fmla="*/ 225 h 905"/>
                  <a:gd name="T30" fmla="*/ 21 w 160"/>
                  <a:gd name="T31" fmla="*/ 222 h 905"/>
                  <a:gd name="T32" fmla="*/ 19 w 160"/>
                  <a:gd name="T33" fmla="*/ 218 h 905"/>
                  <a:gd name="T34" fmla="*/ 19 w 160"/>
                  <a:gd name="T35" fmla="*/ 210 h 905"/>
                  <a:gd name="T36" fmla="*/ 19 w 160"/>
                  <a:gd name="T37" fmla="*/ 203 h 905"/>
                  <a:gd name="T38" fmla="*/ 19 w 160"/>
                  <a:gd name="T39" fmla="*/ 196 h 905"/>
                  <a:gd name="T40" fmla="*/ 19 w 160"/>
                  <a:gd name="T41" fmla="*/ 170 h 905"/>
                  <a:gd name="T42" fmla="*/ 19 w 160"/>
                  <a:gd name="T43" fmla="*/ 146 h 905"/>
                  <a:gd name="T44" fmla="*/ 17 w 160"/>
                  <a:gd name="T45" fmla="*/ 123 h 905"/>
                  <a:gd name="T46" fmla="*/ 17 w 160"/>
                  <a:gd name="T47" fmla="*/ 99 h 905"/>
                  <a:gd name="T48" fmla="*/ 12 w 160"/>
                  <a:gd name="T49" fmla="*/ 75 h 905"/>
                  <a:gd name="T50" fmla="*/ 9 w 160"/>
                  <a:gd name="T51" fmla="*/ 54 h 905"/>
                  <a:gd name="T52" fmla="*/ 5 w 160"/>
                  <a:gd name="T53" fmla="*/ 31 h 905"/>
                  <a:gd name="T54" fmla="*/ 0 w 160"/>
                  <a:gd name="T55" fmla="*/ 12 h 905"/>
                  <a:gd name="T56" fmla="*/ 2 w 160"/>
                  <a:gd name="T57" fmla="*/ 5 h 905"/>
                  <a:gd name="T58" fmla="*/ 7 w 160"/>
                  <a:gd name="T59" fmla="*/ 2 h 905"/>
                  <a:gd name="T60" fmla="*/ 17 w 160"/>
                  <a:gd name="T61" fmla="*/ 0 h 905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</a:gdLst>
                <a:ahLst/>
                <a:cxnLst>
                  <a:cxn ang="T62">
                    <a:pos x="T0" y="T1"/>
                  </a:cxn>
                  <a:cxn ang="T63">
                    <a:pos x="T2" y="T3"/>
                  </a:cxn>
                  <a:cxn ang="T64">
                    <a:pos x="T4" y="T5"/>
                  </a:cxn>
                  <a:cxn ang="T65">
                    <a:pos x="T6" y="T7"/>
                  </a:cxn>
                  <a:cxn ang="T66">
                    <a:pos x="T8" y="T9"/>
                  </a:cxn>
                  <a:cxn ang="T67">
                    <a:pos x="T10" y="T11"/>
                  </a:cxn>
                  <a:cxn ang="T68">
                    <a:pos x="T12" y="T13"/>
                  </a:cxn>
                  <a:cxn ang="T69">
                    <a:pos x="T14" y="T15"/>
                  </a:cxn>
                  <a:cxn ang="T70">
                    <a:pos x="T16" y="T17"/>
                  </a:cxn>
                  <a:cxn ang="T71">
                    <a:pos x="T18" y="T19"/>
                  </a:cxn>
                  <a:cxn ang="T72">
                    <a:pos x="T20" y="T21"/>
                  </a:cxn>
                  <a:cxn ang="T73">
                    <a:pos x="T22" y="T23"/>
                  </a:cxn>
                  <a:cxn ang="T74">
                    <a:pos x="T24" y="T25"/>
                  </a:cxn>
                  <a:cxn ang="T75">
                    <a:pos x="T26" y="T27"/>
                  </a:cxn>
                  <a:cxn ang="T76">
                    <a:pos x="T28" y="T29"/>
                  </a:cxn>
                  <a:cxn ang="T77">
                    <a:pos x="T30" y="T31"/>
                  </a:cxn>
                  <a:cxn ang="T78">
                    <a:pos x="T32" y="T33"/>
                  </a:cxn>
                  <a:cxn ang="T79">
                    <a:pos x="T34" y="T35"/>
                  </a:cxn>
                  <a:cxn ang="T80">
                    <a:pos x="T36" y="T37"/>
                  </a:cxn>
                  <a:cxn ang="T81">
                    <a:pos x="T38" y="T39"/>
                  </a:cxn>
                  <a:cxn ang="T82">
                    <a:pos x="T40" y="T41"/>
                  </a:cxn>
                  <a:cxn ang="T83">
                    <a:pos x="T42" y="T43"/>
                  </a:cxn>
                  <a:cxn ang="T84">
                    <a:pos x="T44" y="T45"/>
                  </a:cxn>
                  <a:cxn ang="T85">
                    <a:pos x="T46" y="T47"/>
                  </a:cxn>
                  <a:cxn ang="T86">
                    <a:pos x="T48" y="T49"/>
                  </a:cxn>
                  <a:cxn ang="T87">
                    <a:pos x="T50" y="T51"/>
                  </a:cxn>
                  <a:cxn ang="T88">
                    <a:pos x="T52" y="T53"/>
                  </a:cxn>
                  <a:cxn ang="T89">
                    <a:pos x="T54" y="T55"/>
                  </a:cxn>
                  <a:cxn ang="T90">
                    <a:pos x="T56" y="T57"/>
                  </a:cxn>
                  <a:cxn ang="T91">
                    <a:pos x="T58" y="T59"/>
                  </a:cxn>
                  <a:cxn ang="T92">
                    <a:pos x="T60" y="T61"/>
                  </a:cxn>
                </a:cxnLst>
                <a:rect l="0" t="0" r="r" b="b"/>
                <a:pathLst>
                  <a:path w="160" h="905">
                    <a:moveTo>
                      <a:pt x="66" y="0"/>
                    </a:moveTo>
                    <a:lnTo>
                      <a:pt x="94" y="9"/>
                    </a:lnTo>
                    <a:lnTo>
                      <a:pt x="94" y="76"/>
                    </a:lnTo>
                    <a:lnTo>
                      <a:pt x="113" y="150"/>
                    </a:lnTo>
                    <a:lnTo>
                      <a:pt x="123" y="217"/>
                    </a:lnTo>
                    <a:lnTo>
                      <a:pt x="131" y="283"/>
                    </a:lnTo>
                    <a:lnTo>
                      <a:pt x="131" y="340"/>
                    </a:lnTo>
                    <a:lnTo>
                      <a:pt x="141" y="387"/>
                    </a:lnTo>
                    <a:lnTo>
                      <a:pt x="150" y="443"/>
                    </a:lnTo>
                    <a:lnTo>
                      <a:pt x="160" y="509"/>
                    </a:lnTo>
                    <a:lnTo>
                      <a:pt x="160" y="698"/>
                    </a:lnTo>
                    <a:lnTo>
                      <a:pt x="160" y="886"/>
                    </a:lnTo>
                    <a:lnTo>
                      <a:pt x="150" y="896"/>
                    </a:lnTo>
                    <a:lnTo>
                      <a:pt x="131" y="905"/>
                    </a:lnTo>
                    <a:lnTo>
                      <a:pt x="103" y="896"/>
                    </a:lnTo>
                    <a:lnTo>
                      <a:pt x="84" y="886"/>
                    </a:lnTo>
                    <a:lnTo>
                      <a:pt x="75" y="868"/>
                    </a:lnTo>
                    <a:lnTo>
                      <a:pt x="75" y="839"/>
                    </a:lnTo>
                    <a:lnTo>
                      <a:pt x="75" y="811"/>
                    </a:lnTo>
                    <a:lnTo>
                      <a:pt x="75" y="782"/>
                    </a:lnTo>
                    <a:lnTo>
                      <a:pt x="75" y="679"/>
                    </a:lnTo>
                    <a:lnTo>
                      <a:pt x="75" y="584"/>
                    </a:lnTo>
                    <a:lnTo>
                      <a:pt x="66" y="490"/>
                    </a:lnTo>
                    <a:lnTo>
                      <a:pt x="66" y="396"/>
                    </a:lnTo>
                    <a:lnTo>
                      <a:pt x="47" y="301"/>
                    </a:lnTo>
                    <a:lnTo>
                      <a:pt x="37" y="217"/>
                    </a:lnTo>
                    <a:lnTo>
                      <a:pt x="19" y="123"/>
                    </a:lnTo>
                    <a:lnTo>
                      <a:pt x="0" y="47"/>
                    </a:lnTo>
                    <a:lnTo>
                      <a:pt x="9" y="19"/>
                    </a:lnTo>
                    <a:lnTo>
                      <a:pt x="27" y="9"/>
                    </a:lnTo>
                    <a:lnTo>
                      <a:pt x="6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E3163D7F-4A22-450D-8E9B-4541327EE6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" y="1733"/>
                <a:ext cx="29" cy="214"/>
              </a:xfrm>
              <a:custGeom>
                <a:avLst/>
                <a:gdLst>
                  <a:gd name="T0" fmla="*/ 7 w 114"/>
                  <a:gd name="T1" fmla="*/ 2 h 857"/>
                  <a:gd name="T2" fmla="*/ 10 w 114"/>
                  <a:gd name="T3" fmla="*/ 7 h 857"/>
                  <a:gd name="T4" fmla="*/ 12 w 114"/>
                  <a:gd name="T5" fmla="*/ 14 h 857"/>
                  <a:gd name="T6" fmla="*/ 10 w 114"/>
                  <a:gd name="T7" fmla="*/ 19 h 857"/>
                  <a:gd name="T8" fmla="*/ 12 w 114"/>
                  <a:gd name="T9" fmla="*/ 26 h 857"/>
                  <a:gd name="T10" fmla="*/ 15 w 114"/>
                  <a:gd name="T11" fmla="*/ 33 h 857"/>
                  <a:gd name="T12" fmla="*/ 15 w 114"/>
                  <a:gd name="T13" fmla="*/ 42 h 857"/>
                  <a:gd name="T14" fmla="*/ 15 w 114"/>
                  <a:gd name="T15" fmla="*/ 59 h 857"/>
                  <a:gd name="T16" fmla="*/ 22 w 114"/>
                  <a:gd name="T17" fmla="*/ 96 h 857"/>
                  <a:gd name="T18" fmla="*/ 26 w 114"/>
                  <a:gd name="T19" fmla="*/ 136 h 857"/>
                  <a:gd name="T20" fmla="*/ 29 w 114"/>
                  <a:gd name="T21" fmla="*/ 174 h 857"/>
                  <a:gd name="T22" fmla="*/ 24 w 114"/>
                  <a:gd name="T23" fmla="*/ 214 h 857"/>
                  <a:gd name="T24" fmla="*/ 19 w 114"/>
                  <a:gd name="T25" fmla="*/ 212 h 857"/>
                  <a:gd name="T26" fmla="*/ 19 w 114"/>
                  <a:gd name="T27" fmla="*/ 160 h 857"/>
                  <a:gd name="T28" fmla="*/ 17 w 114"/>
                  <a:gd name="T29" fmla="*/ 108 h 857"/>
                  <a:gd name="T30" fmla="*/ 10 w 114"/>
                  <a:gd name="T31" fmla="*/ 57 h 857"/>
                  <a:gd name="T32" fmla="*/ 0 w 114"/>
                  <a:gd name="T33" fmla="*/ 5 h 857"/>
                  <a:gd name="T34" fmla="*/ 3 w 114"/>
                  <a:gd name="T35" fmla="*/ 2 h 857"/>
                  <a:gd name="T36" fmla="*/ 5 w 114"/>
                  <a:gd name="T37" fmla="*/ 0 h 857"/>
                  <a:gd name="T38" fmla="*/ 7 w 114"/>
                  <a:gd name="T39" fmla="*/ 2 h 857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114" h="857">
                    <a:moveTo>
                      <a:pt x="29" y="9"/>
                    </a:moveTo>
                    <a:lnTo>
                      <a:pt x="39" y="28"/>
                    </a:lnTo>
                    <a:lnTo>
                      <a:pt x="48" y="57"/>
                    </a:lnTo>
                    <a:lnTo>
                      <a:pt x="39" y="75"/>
                    </a:lnTo>
                    <a:lnTo>
                      <a:pt x="48" y="104"/>
                    </a:lnTo>
                    <a:lnTo>
                      <a:pt x="57" y="131"/>
                    </a:lnTo>
                    <a:lnTo>
                      <a:pt x="57" y="170"/>
                    </a:lnTo>
                    <a:lnTo>
                      <a:pt x="57" y="235"/>
                    </a:lnTo>
                    <a:lnTo>
                      <a:pt x="86" y="386"/>
                    </a:lnTo>
                    <a:lnTo>
                      <a:pt x="104" y="546"/>
                    </a:lnTo>
                    <a:lnTo>
                      <a:pt x="114" y="698"/>
                    </a:lnTo>
                    <a:lnTo>
                      <a:pt x="96" y="857"/>
                    </a:lnTo>
                    <a:lnTo>
                      <a:pt x="76" y="849"/>
                    </a:lnTo>
                    <a:lnTo>
                      <a:pt x="76" y="641"/>
                    </a:lnTo>
                    <a:lnTo>
                      <a:pt x="67" y="434"/>
                    </a:lnTo>
                    <a:lnTo>
                      <a:pt x="39" y="227"/>
                    </a:lnTo>
                    <a:lnTo>
                      <a:pt x="0" y="19"/>
                    </a:lnTo>
                    <a:lnTo>
                      <a:pt x="10" y="9"/>
                    </a:lnTo>
                    <a:lnTo>
                      <a:pt x="20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2A36C28D-7557-4663-815D-0E5849309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" y="1893"/>
                <a:ext cx="99" cy="142"/>
              </a:xfrm>
              <a:custGeom>
                <a:avLst/>
                <a:gdLst>
                  <a:gd name="T0" fmla="*/ 57 w 397"/>
                  <a:gd name="T1" fmla="*/ 0 h 566"/>
                  <a:gd name="T2" fmla="*/ 78 w 397"/>
                  <a:gd name="T3" fmla="*/ 2 h 566"/>
                  <a:gd name="T4" fmla="*/ 87 w 397"/>
                  <a:gd name="T5" fmla="*/ 17 h 566"/>
                  <a:gd name="T6" fmla="*/ 82 w 397"/>
                  <a:gd name="T7" fmla="*/ 28 h 566"/>
                  <a:gd name="T8" fmla="*/ 71 w 397"/>
                  <a:gd name="T9" fmla="*/ 33 h 566"/>
                  <a:gd name="T10" fmla="*/ 66 w 397"/>
                  <a:gd name="T11" fmla="*/ 28 h 566"/>
                  <a:gd name="T12" fmla="*/ 61 w 397"/>
                  <a:gd name="T13" fmla="*/ 19 h 566"/>
                  <a:gd name="T14" fmla="*/ 68 w 397"/>
                  <a:gd name="T15" fmla="*/ 7 h 566"/>
                  <a:gd name="T16" fmla="*/ 59 w 397"/>
                  <a:gd name="T17" fmla="*/ 5 h 566"/>
                  <a:gd name="T18" fmla="*/ 33 w 397"/>
                  <a:gd name="T19" fmla="*/ 17 h 566"/>
                  <a:gd name="T20" fmla="*/ 24 w 397"/>
                  <a:gd name="T21" fmla="*/ 31 h 566"/>
                  <a:gd name="T22" fmla="*/ 24 w 397"/>
                  <a:gd name="T23" fmla="*/ 47 h 566"/>
                  <a:gd name="T24" fmla="*/ 38 w 397"/>
                  <a:gd name="T25" fmla="*/ 66 h 566"/>
                  <a:gd name="T26" fmla="*/ 68 w 397"/>
                  <a:gd name="T27" fmla="*/ 76 h 566"/>
                  <a:gd name="T28" fmla="*/ 92 w 397"/>
                  <a:gd name="T29" fmla="*/ 85 h 566"/>
                  <a:gd name="T30" fmla="*/ 99 w 397"/>
                  <a:gd name="T31" fmla="*/ 104 h 566"/>
                  <a:gd name="T32" fmla="*/ 94 w 397"/>
                  <a:gd name="T33" fmla="*/ 123 h 566"/>
                  <a:gd name="T34" fmla="*/ 76 w 397"/>
                  <a:gd name="T35" fmla="*/ 139 h 566"/>
                  <a:gd name="T36" fmla="*/ 52 w 397"/>
                  <a:gd name="T37" fmla="*/ 142 h 566"/>
                  <a:gd name="T38" fmla="*/ 31 w 397"/>
                  <a:gd name="T39" fmla="*/ 137 h 566"/>
                  <a:gd name="T40" fmla="*/ 16 w 397"/>
                  <a:gd name="T41" fmla="*/ 128 h 566"/>
                  <a:gd name="T42" fmla="*/ 9 w 397"/>
                  <a:gd name="T43" fmla="*/ 114 h 566"/>
                  <a:gd name="T44" fmla="*/ 12 w 397"/>
                  <a:gd name="T45" fmla="*/ 106 h 566"/>
                  <a:gd name="T46" fmla="*/ 21 w 397"/>
                  <a:gd name="T47" fmla="*/ 99 h 566"/>
                  <a:gd name="T48" fmla="*/ 31 w 397"/>
                  <a:gd name="T49" fmla="*/ 99 h 566"/>
                  <a:gd name="T50" fmla="*/ 38 w 397"/>
                  <a:gd name="T51" fmla="*/ 102 h 566"/>
                  <a:gd name="T52" fmla="*/ 42 w 397"/>
                  <a:gd name="T53" fmla="*/ 121 h 566"/>
                  <a:gd name="T54" fmla="*/ 38 w 397"/>
                  <a:gd name="T55" fmla="*/ 130 h 566"/>
                  <a:gd name="T56" fmla="*/ 33 w 397"/>
                  <a:gd name="T57" fmla="*/ 132 h 566"/>
                  <a:gd name="T58" fmla="*/ 38 w 397"/>
                  <a:gd name="T59" fmla="*/ 135 h 566"/>
                  <a:gd name="T60" fmla="*/ 52 w 397"/>
                  <a:gd name="T61" fmla="*/ 135 h 566"/>
                  <a:gd name="T62" fmla="*/ 63 w 397"/>
                  <a:gd name="T63" fmla="*/ 125 h 566"/>
                  <a:gd name="T64" fmla="*/ 71 w 397"/>
                  <a:gd name="T65" fmla="*/ 102 h 566"/>
                  <a:gd name="T66" fmla="*/ 63 w 397"/>
                  <a:gd name="T67" fmla="*/ 85 h 566"/>
                  <a:gd name="T68" fmla="*/ 50 w 397"/>
                  <a:gd name="T69" fmla="*/ 78 h 566"/>
                  <a:gd name="T70" fmla="*/ 47 w 397"/>
                  <a:gd name="T71" fmla="*/ 78 h 566"/>
                  <a:gd name="T72" fmla="*/ 24 w 397"/>
                  <a:gd name="T73" fmla="*/ 73 h 566"/>
                  <a:gd name="T74" fmla="*/ 7 w 397"/>
                  <a:gd name="T75" fmla="*/ 61 h 566"/>
                  <a:gd name="T76" fmla="*/ 0 w 397"/>
                  <a:gd name="T77" fmla="*/ 40 h 566"/>
                  <a:gd name="T78" fmla="*/ 5 w 397"/>
                  <a:gd name="T79" fmla="*/ 26 h 566"/>
                  <a:gd name="T80" fmla="*/ 26 w 397"/>
                  <a:gd name="T81" fmla="*/ 10 h 566"/>
                  <a:gd name="T82" fmla="*/ 47 w 397"/>
                  <a:gd name="T83" fmla="*/ 0 h 56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0" t="0" r="r" b="b"/>
                <a:pathLst>
                  <a:path w="397" h="566">
                    <a:moveTo>
                      <a:pt x="189" y="0"/>
                    </a:moveTo>
                    <a:lnTo>
                      <a:pt x="227" y="0"/>
                    </a:lnTo>
                    <a:lnTo>
                      <a:pt x="264" y="0"/>
                    </a:lnTo>
                    <a:lnTo>
                      <a:pt x="311" y="9"/>
                    </a:lnTo>
                    <a:lnTo>
                      <a:pt x="350" y="47"/>
                    </a:lnTo>
                    <a:lnTo>
                      <a:pt x="350" y="66"/>
                    </a:lnTo>
                    <a:lnTo>
                      <a:pt x="350" y="94"/>
                    </a:lnTo>
                    <a:lnTo>
                      <a:pt x="330" y="113"/>
                    </a:lnTo>
                    <a:lnTo>
                      <a:pt x="311" y="122"/>
                    </a:lnTo>
                    <a:lnTo>
                      <a:pt x="283" y="132"/>
                    </a:lnTo>
                    <a:lnTo>
                      <a:pt x="264" y="122"/>
                    </a:lnTo>
                    <a:lnTo>
                      <a:pt x="264" y="113"/>
                    </a:lnTo>
                    <a:lnTo>
                      <a:pt x="246" y="94"/>
                    </a:lnTo>
                    <a:lnTo>
                      <a:pt x="246" y="75"/>
                    </a:lnTo>
                    <a:lnTo>
                      <a:pt x="246" y="57"/>
                    </a:lnTo>
                    <a:lnTo>
                      <a:pt x="274" y="28"/>
                    </a:lnTo>
                    <a:lnTo>
                      <a:pt x="274" y="9"/>
                    </a:lnTo>
                    <a:lnTo>
                      <a:pt x="236" y="19"/>
                    </a:lnTo>
                    <a:lnTo>
                      <a:pt x="199" y="28"/>
                    </a:lnTo>
                    <a:lnTo>
                      <a:pt x="132" y="66"/>
                    </a:lnTo>
                    <a:lnTo>
                      <a:pt x="104" y="104"/>
                    </a:lnTo>
                    <a:lnTo>
                      <a:pt x="95" y="122"/>
                    </a:lnTo>
                    <a:lnTo>
                      <a:pt x="85" y="142"/>
                    </a:lnTo>
                    <a:lnTo>
                      <a:pt x="95" y="189"/>
                    </a:lnTo>
                    <a:lnTo>
                      <a:pt x="123" y="226"/>
                    </a:lnTo>
                    <a:lnTo>
                      <a:pt x="151" y="265"/>
                    </a:lnTo>
                    <a:lnTo>
                      <a:pt x="180" y="292"/>
                    </a:lnTo>
                    <a:lnTo>
                      <a:pt x="274" y="302"/>
                    </a:lnTo>
                    <a:lnTo>
                      <a:pt x="321" y="312"/>
                    </a:lnTo>
                    <a:lnTo>
                      <a:pt x="368" y="339"/>
                    </a:lnTo>
                    <a:lnTo>
                      <a:pt x="397" y="386"/>
                    </a:lnTo>
                    <a:lnTo>
                      <a:pt x="397" y="415"/>
                    </a:lnTo>
                    <a:lnTo>
                      <a:pt x="397" y="443"/>
                    </a:lnTo>
                    <a:lnTo>
                      <a:pt x="377" y="490"/>
                    </a:lnTo>
                    <a:lnTo>
                      <a:pt x="340" y="528"/>
                    </a:lnTo>
                    <a:lnTo>
                      <a:pt x="303" y="556"/>
                    </a:lnTo>
                    <a:lnTo>
                      <a:pt x="264" y="566"/>
                    </a:lnTo>
                    <a:lnTo>
                      <a:pt x="207" y="566"/>
                    </a:lnTo>
                    <a:lnTo>
                      <a:pt x="151" y="556"/>
                    </a:lnTo>
                    <a:lnTo>
                      <a:pt x="123" y="547"/>
                    </a:lnTo>
                    <a:lnTo>
                      <a:pt x="95" y="537"/>
                    </a:lnTo>
                    <a:lnTo>
                      <a:pt x="66" y="509"/>
                    </a:lnTo>
                    <a:lnTo>
                      <a:pt x="47" y="481"/>
                    </a:lnTo>
                    <a:lnTo>
                      <a:pt x="38" y="453"/>
                    </a:lnTo>
                    <a:lnTo>
                      <a:pt x="38" y="433"/>
                    </a:lnTo>
                    <a:lnTo>
                      <a:pt x="47" y="424"/>
                    </a:lnTo>
                    <a:lnTo>
                      <a:pt x="66" y="406"/>
                    </a:lnTo>
                    <a:lnTo>
                      <a:pt x="85" y="396"/>
                    </a:lnTo>
                    <a:lnTo>
                      <a:pt x="104" y="386"/>
                    </a:lnTo>
                    <a:lnTo>
                      <a:pt x="123" y="396"/>
                    </a:lnTo>
                    <a:lnTo>
                      <a:pt x="142" y="396"/>
                    </a:lnTo>
                    <a:lnTo>
                      <a:pt x="151" y="406"/>
                    </a:lnTo>
                    <a:lnTo>
                      <a:pt x="170" y="433"/>
                    </a:lnTo>
                    <a:lnTo>
                      <a:pt x="170" y="481"/>
                    </a:lnTo>
                    <a:lnTo>
                      <a:pt x="170" y="500"/>
                    </a:lnTo>
                    <a:lnTo>
                      <a:pt x="151" y="519"/>
                    </a:lnTo>
                    <a:lnTo>
                      <a:pt x="142" y="519"/>
                    </a:lnTo>
                    <a:lnTo>
                      <a:pt x="132" y="528"/>
                    </a:lnTo>
                    <a:lnTo>
                      <a:pt x="142" y="537"/>
                    </a:lnTo>
                    <a:lnTo>
                      <a:pt x="151" y="537"/>
                    </a:lnTo>
                    <a:lnTo>
                      <a:pt x="180" y="537"/>
                    </a:lnTo>
                    <a:lnTo>
                      <a:pt x="207" y="537"/>
                    </a:lnTo>
                    <a:lnTo>
                      <a:pt x="227" y="528"/>
                    </a:lnTo>
                    <a:lnTo>
                      <a:pt x="254" y="500"/>
                    </a:lnTo>
                    <a:lnTo>
                      <a:pt x="274" y="462"/>
                    </a:lnTo>
                    <a:lnTo>
                      <a:pt x="283" y="406"/>
                    </a:lnTo>
                    <a:lnTo>
                      <a:pt x="274" y="368"/>
                    </a:lnTo>
                    <a:lnTo>
                      <a:pt x="254" y="339"/>
                    </a:lnTo>
                    <a:lnTo>
                      <a:pt x="227" y="320"/>
                    </a:lnTo>
                    <a:lnTo>
                      <a:pt x="199" y="312"/>
                    </a:lnTo>
                    <a:lnTo>
                      <a:pt x="199" y="320"/>
                    </a:lnTo>
                    <a:lnTo>
                      <a:pt x="189" y="312"/>
                    </a:lnTo>
                    <a:lnTo>
                      <a:pt x="170" y="302"/>
                    </a:lnTo>
                    <a:lnTo>
                      <a:pt x="95" y="292"/>
                    </a:lnTo>
                    <a:lnTo>
                      <a:pt x="57" y="273"/>
                    </a:lnTo>
                    <a:lnTo>
                      <a:pt x="29" y="245"/>
                    </a:lnTo>
                    <a:lnTo>
                      <a:pt x="0" y="208"/>
                    </a:lnTo>
                    <a:lnTo>
                      <a:pt x="0" y="161"/>
                    </a:lnTo>
                    <a:lnTo>
                      <a:pt x="9" y="122"/>
                    </a:lnTo>
                    <a:lnTo>
                      <a:pt x="19" y="104"/>
                    </a:lnTo>
                    <a:lnTo>
                      <a:pt x="57" y="57"/>
                    </a:lnTo>
                    <a:lnTo>
                      <a:pt x="104" y="38"/>
                    </a:lnTo>
                    <a:lnTo>
                      <a:pt x="151" y="19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BBBD58D5-EEF8-42B9-8E3F-73B3C2ED3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" y="1905"/>
                <a:ext cx="31" cy="59"/>
              </a:xfrm>
              <a:custGeom>
                <a:avLst/>
                <a:gdLst>
                  <a:gd name="T0" fmla="*/ 31 w 123"/>
                  <a:gd name="T1" fmla="*/ 0 h 236"/>
                  <a:gd name="T2" fmla="*/ 29 w 123"/>
                  <a:gd name="T3" fmla="*/ 0 h 236"/>
                  <a:gd name="T4" fmla="*/ 29 w 123"/>
                  <a:gd name="T5" fmla="*/ 3 h 236"/>
                  <a:gd name="T6" fmla="*/ 22 w 123"/>
                  <a:gd name="T7" fmla="*/ 10 h 236"/>
                  <a:gd name="T8" fmla="*/ 17 w 123"/>
                  <a:gd name="T9" fmla="*/ 19 h 236"/>
                  <a:gd name="T10" fmla="*/ 17 w 123"/>
                  <a:gd name="T11" fmla="*/ 31 h 236"/>
                  <a:gd name="T12" fmla="*/ 22 w 123"/>
                  <a:gd name="T13" fmla="*/ 40 h 236"/>
                  <a:gd name="T14" fmla="*/ 26 w 123"/>
                  <a:gd name="T15" fmla="*/ 50 h 236"/>
                  <a:gd name="T16" fmla="*/ 31 w 123"/>
                  <a:gd name="T17" fmla="*/ 59 h 236"/>
                  <a:gd name="T18" fmla="*/ 17 w 123"/>
                  <a:gd name="T19" fmla="*/ 52 h 236"/>
                  <a:gd name="T20" fmla="*/ 7 w 123"/>
                  <a:gd name="T21" fmla="*/ 47 h 236"/>
                  <a:gd name="T22" fmla="*/ 5 w 123"/>
                  <a:gd name="T23" fmla="*/ 42 h 236"/>
                  <a:gd name="T24" fmla="*/ 3 w 123"/>
                  <a:gd name="T25" fmla="*/ 38 h 236"/>
                  <a:gd name="T26" fmla="*/ 0 w 123"/>
                  <a:gd name="T27" fmla="*/ 29 h 236"/>
                  <a:gd name="T28" fmla="*/ 3 w 123"/>
                  <a:gd name="T29" fmla="*/ 21 h 236"/>
                  <a:gd name="T30" fmla="*/ 7 w 123"/>
                  <a:gd name="T31" fmla="*/ 14 h 236"/>
                  <a:gd name="T32" fmla="*/ 12 w 123"/>
                  <a:gd name="T33" fmla="*/ 10 h 236"/>
                  <a:gd name="T34" fmla="*/ 22 w 123"/>
                  <a:gd name="T35" fmla="*/ 5 h 236"/>
                  <a:gd name="T36" fmla="*/ 31 w 123"/>
                  <a:gd name="T37" fmla="*/ 0 h 2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3" h="236">
                    <a:moveTo>
                      <a:pt x="123" y="0"/>
                    </a:moveTo>
                    <a:lnTo>
                      <a:pt x="114" y="0"/>
                    </a:lnTo>
                    <a:lnTo>
                      <a:pt x="114" y="10"/>
                    </a:lnTo>
                    <a:lnTo>
                      <a:pt x="86" y="38"/>
                    </a:lnTo>
                    <a:lnTo>
                      <a:pt x="67" y="75"/>
                    </a:lnTo>
                    <a:lnTo>
                      <a:pt x="67" y="122"/>
                    </a:lnTo>
                    <a:lnTo>
                      <a:pt x="86" y="161"/>
                    </a:lnTo>
                    <a:lnTo>
                      <a:pt x="104" y="198"/>
                    </a:lnTo>
                    <a:lnTo>
                      <a:pt x="123" y="236"/>
                    </a:lnTo>
                    <a:lnTo>
                      <a:pt x="67" y="208"/>
                    </a:lnTo>
                    <a:lnTo>
                      <a:pt x="29" y="189"/>
                    </a:lnTo>
                    <a:lnTo>
                      <a:pt x="20" y="169"/>
                    </a:lnTo>
                    <a:lnTo>
                      <a:pt x="10" y="151"/>
                    </a:lnTo>
                    <a:lnTo>
                      <a:pt x="0" y="114"/>
                    </a:lnTo>
                    <a:lnTo>
                      <a:pt x="10" y="85"/>
                    </a:lnTo>
                    <a:lnTo>
                      <a:pt x="29" y="57"/>
                    </a:lnTo>
                    <a:lnTo>
                      <a:pt x="48" y="38"/>
                    </a:lnTo>
                    <a:lnTo>
                      <a:pt x="86" y="19"/>
                    </a:lnTo>
                    <a:lnTo>
                      <a:pt x="123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E884641F-83E0-4C71-82BA-EB2D5078F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" y="1997"/>
                <a:ext cx="26" cy="24"/>
              </a:xfrm>
              <a:custGeom>
                <a:avLst/>
                <a:gdLst>
                  <a:gd name="T0" fmla="*/ 24 w 103"/>
                  <a:gd name="T1" fmla="*/ 2 h 94"/>
                  <a:gd name="T2" fmla="*/ 26 w 103"/>
                  <a:gd name="T3" fmla="*/ 10 h 94"/>
                  <a:gd name="T4" fmla="*/ 26 w 103"/>
                  <a:gd name="T5" fmla="*/ 17 h 94"/>
                  <a:gd name="T6" fmla="*/ 24 w 103"/>
                  <a:gd name="T7" fmla="*/ 22 h 94"/>
                  <a:gd name="T8" fmla="*/ 19 w 103"/>
                  <a:gd name="T9" fmla="*/ 24 h 94"/>
                  <a:gd name="T10" fmla="*/ 17 w 103"/>
                  <a:gd name="T11" fmla="*/ 24 h 94"/>
                  <a:gd name="T12" fmla="*/ 12 w 103"/>
                  <a:gd name="T13" fmla="*/ 24 h 94"/>
                  <a:gd name="T14" fmla="*/ 12 w 103"/>
                  <a:gd name="T15" fmla="*/ 22 h 94"/>
                  <a:gd name="T16" fmla="*/ 10 w 103"/>
                  <a:gd name="T17" fmla="*/ 22 h 94"/>
                  <a:gd name="T18" fmla="*/ 7 w 103"/>
                  <a:gd name="T19" fmla="*/ 22 h 94"/>
                  <a:gd name="T20" fmla="*/ 2 w 103"/>
                  <a:gd name="T21" fmla="*/ 17 h 94"/>
                  <a:gd name="T22" fmla="*/ 0 w 103"/>
                  <a:gd name="T23" fmla="*/ 12 h 94"/>
                  <a:gd name="T24" fmla="*/ 0 w 103"/>
                  <a:gd name="T25" fmla="*/ 7 h 94"/>
                  <a:gd name="T26" fmla="*/ 0 w 103"/>
                  <a:gd name="T27" fmla="*/ 2 h 94"/>
                  <a:gd name="T28" fmla="*/ 2 w 103"/>
                  <a:gd name="T29" fmla="*/ 0 h 94"/>
                  <a:gd name="T30" fmla="*/ 10 w 103"/>
                  <a:gd name="T31" fmla="*/ 0 h 94"/>
                  <a:gd name="T32" fmla="*/ 17 w 103"/>
                  <a:gd name="T33" fmla="*/ 0 h 94"/>
                  <a:gd name="T34" fmla="*/ 24 w 103"/>
                  <a:gd name="T35" fmla="*/ 2 h 94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103" h="94">
                    <a:moveTo>
                      <a:pt x="94" y="9"/>
                    </a:moveTo>
                    <a:lnTo>
                      <a:pt x="103" y="38"/>
                    </a:lnTo>
                    <a:lnTo>
                      <a:pt x="103" y="66"/>
                    </a:lnTo>
                    <a:lnTo>
                      <a:pt x="94" y="85"/>
                    </a:lnTo>
                    <a:lnTo>
                      <a:pt x="75" y="94"/>
                    </a:lnTo>
                    <a:lnTo>
                      <a:pt x="66" y="94"/>
                    </a:lnTo>
                    <a:lnTo>
                      <a:pt x="47" y="94"/>
                    </a:lnTo>
                    <a:lnTo>
                      <a:pt x="47" y="85"/>
                    </a:lnTo>
                    <a:lnTo>
                      <a:pt x="38" y="85"/>
                    </a:lnTo>
                    <a:lnTo>
                      <a:pt x="28" y="85"/>
                    </a:lnTo>
                    <a:lnTo>
                      <a:pt x="9" y="66"/>
                    </a:lnTo>
                    <a:lnTo>
                      <a:pt x="0" y="47"/>
                    </a:lnTo>
                    <a:lnTo>
                      <a:pt x="0" y="28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38" y="0"/>
                    </a:lnTo>
                    <a:lnTo>
                      <a:pt x="66" y="0"/>
                    </a:lnTo>
                    <a:lnTo>
                      <a:pt x="94" y="9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AFF2BB4A-DFF1-466E-B7F8-2972799AB6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" y="1900"/>
                <a:ext cx="21" cy="21"/>
              </a:xfrm>
              <a:custGeom>
                <a:avLst/>
                <a:gdLst>
                  <a:gd name="T0" fmla="*/ 12 w 86"/>
                  <a:gd name="T1" fmla="*/ 0 h 85"/>
                  <a:gd name="T2" fmla="*/ 19 w 86"/>
                  <a:gd name="T3" fmla="*/ 2 h 85"/>
                  <a:gd name="T4" fmla="*/ 21 w 86"/>
                  <a:gd name="T5" fmla="*/ 7 h 85"/>
                  <a:gd name="T6" fmla="*/ 21 w 86"/>
                  <a:gd name="T7" fmla="*/ 12 h 85"/>
                  <a:gd name="T8" fmla="*/ 16 w 86"/>
                  <a:gd name="T9" fmla="*/ 16 h 85"/>
                  <a:gd name="T10" fmla="*/ 14 w 86"/>
                  <a:gd name="T11" fmla="*/ 19 h 85"/>
                  <a:gd name="T12" fmla="*/ 10 w 86"/>
                  <a:gd name="T13" fmla="*/ 21 h 85"/>
                  <a:gd name="T14" fmla="*/ 5 w 86"/>
                  <a:gd name="T15" fmla="*/ 19 h 85"/>
                  <a:gd name="T16" fmla="*/ 2 w 86"/>
                  <a:gd name="T17" fmla="*/ 16 h 85"/>
                  <a:gd name="T18" fmla="*/ 2 w 86"/>
                  <a:gd name="T19" fmla="*/ 14 h 85"/>
                  <a:gd name="T20" fmla="*/ 0 w 86"/>
                  <a:gd name="T21" fmla="*/ 12 h 85"/>
                  <a:gd name="T22" fmla="*/ 5 w 86"/>
                  <a:gd name="T23" fmla="*/ 5 h 85"/>
                  <a:gd name="T24" fmla="*/ 12 w 86"/>
                  <a:gd name="T25" fmla="*/ 0 h 8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6" h="85">
                    <a:moveTo>
                      <a:pt x="49" y="0"/>
                    </a:moveTo>
                    <a:lnTo>
                      <a:pt x="76" y="10"/>
                    </a:lnTo>
                    <a:lnTo>
                      <a:pt x="86" y="29"/>
                    </a:lnTo>
                    <a:lnTo>
                      <a:pt x="86" y="47"/>
                    </a:lnTo>
                    <a:lnTo>
                      <a:pt x="67" y="66"/>
                    </a:lnTo>
                    <a:lnTo>
                      <a:pt x="57" y="76"/>
                    </a:lnTo>
                    <a:lnTo>
                      <a:pt x="39" y="85"/>
                    </a:lnTo>
                    <a:lnTo>
                      <a:pt x="20" y="76"/>
                    </a:lnTo>
                    <a:lnTo>
                      <a:pt x="10" y="66"/>
                    </a:lnTo>
                    <a:lnTo>
                      <a:pt x="10" y="57"/>
                    </a:lnTo>
                    <a:lnTo>
                      <a:pt x="0" y="47"/>
                    </a:lnTo>
                    <a:lnTo>
                      <a:pt x="20" y="19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34D864C3-0BEB-4DD1-9AC3-430A8DD591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" y="1971"/>
                <a:ext cx="40" cy="59"/>
              </a:xfrm>
              <a:custGeom>
                <a:avLst/>
                <a:gdLst>
                  <a:gd name="T0" fmla="*/ 40 w 160"/>
                  <a:gd name="T1" fmla="*/ 26 h 235"/>
                  <a:gd name="T2" fmla="*/ 35 w 160"/>
                  <a:gd name="T3" fmla="*/ 40 h 235"/>
                  <a:gd name="T4" fmla="*/ 28 w 160"/>
                  <a:gd name="T5" fmla="*/ 49 h 235"/>
                  <a:gd name="T6" fmla="*/ 19 w 160"/>
                  <a:gd name="T7" fmla="*/ 56 h 235"/>
                  <a:gd name="T8" fmla="*/ 9 w 160"/>
                  <a:gd name="T9" fmla="*/ 59 h 235"/>
                  <a:gd name="T10" fmla="*/ 0 w 160"/>
                  <a:gd name="T11" fmla="*/ 59 h 235"/>
                  <a:gd name="T12" fmla="*/ 5 w 160"/>
                  <a:gd name="T13" fmla="*/ 56 h 235"/>
                  <a:gd name="T14" fmla="*/ 9 w 160"/>
                  <a:gd name="T15" fmla="*/ 52 h 235"/>
                  <a:gd name="T16" fmla="*/ 17 w 160"/>
                  <a:gd name="T17" fmla="*/ 45 h 235"/>
                  <a:gd name="T18" fmla="*/ 19 w 160"/>
                  <a:gd name="T19" fmla="*/ 35 h 235"/>
                  <a:gd name="T20" fmla="*/ 19 w 160"/>
                  <a:gd name="T21" fmla="*/ 21 h 235"/>
                  <a:gd name="T22" fmla="*/ 17 w 160"/>
                  <a:gd name="T23" fmla="*/ 14 h 235"/>
                  <a:gd name="T24" fmla="*/ 12 w 160"/>
                  <a:gd name="T25" fmla="*/ 7 h 235"/>
                  <a:gd name="T26" fmla="*/ 7 w 160"/>
                  <a:gd name="T27" fmla="*/ 0 h 235"/>
                  <a:gd name="T28" fmla="*/ 17 w 160"/>
                  <a:gd name="T29" fmla="*/ 5 h 235"/>
                  <a:gd name="T30" fmla="*/ 26 w 160"/>
                  <a:gd name="T31" fmla="*/ 7 h 235"/>
                  <a:gd name="T32" fmla="*/ 35 w 160"/>
                  <a:gd name="T33" fmla="*/ 14 h 235"/>
                  <a:gd name="T34" fmla="*/ 38 w 160"/>
                  <a:gd name="T35" fmla="*/ 19 h 235"/>
                  <a:gd name="T36" fmla="*/ 40 w 160"/>
                  <a:gd name="T37" fmla="*/ 26 h 235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60" h="235">
                    <a:moveTo>
                      <a:pt x="160" y="103"/>
                    </a:moveTo>
                    <a:lnTo>
                      <a:pt x="141" y="160"/>
                    </a:lnTo>
                    <a:lnTo>
                      <a:pt x="113" y="197"/>
                    </a:lnTo>
                    <a:lnTo>
                      <a:pt x="76" y="225"/>
                    </a:lnTo>
                    <a:lnTo>
                      <a:pt x="37" y="235"/>
                    </a:lnTo>
                    <a:lnTo>
                      <a:pt x="0" y="235"/>
                    </a:lnTo>
                    <a:lnTo>
                      <a:pt x="19" y="225"/>
                    </a:lnTo>
                    <a:lnTo>
                      <a:pt x="37" y="207"/>
                    </a:lnTo>
                    <a:lnTo>
                      <a:pt x="66" y="178"/>
                    </a:lnTo>
                    <a:lnTo>
                      <a:pt x="76" y="141"/>
                    </a:lnTo>
                    <a:lnTo>
                      <a:pt x="76" y="84"/>
                    </a:lnTo>
                    <a:lnTo>
                      <a:pt x="66" y="56"/>
                    </a:lnTo>
                    <a:lnTo>
                      <a:pt x="47" y="27"/>
                    </a:lnTo>
                    <a:lnTo>
                      <a:pt x="27" y="0"/>
                    </a:lnTo>
                    <a:lnTo>
                      <a:pt x="66" y="18"/>
                    </a:lnTo>
                    <a:lnTo>
                      <a:pt x="103" y="27"/>
                    </a:lnTo>
                    <a:lnTo>
                      <a:pt x="141" y="56"/>
                    </a:lnTo>
                    <a:lnTo>
                      <a:pt x="150" y="74"/>
                    </a:lnTo>
                    <a:lnTo>
                      <a:pt x="160" y="103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6DBB225A-04AC-45A2-BC0A-F67E6DAB07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" y="1879"/>
                <a:ext cx="28" cy="193"/>
              </a:xfrm>
              <a:custGeom>
                <a:avLst/>
                <a:gdLst>
                  <a:gd name="T0" fmla="*/ 12 w 114"/>
                  <a:gd name="T1" fmla="*/ 0 h 773"/>
                  <a:gd name="T2" fmla="*/ 14 w 114"/>
                  <a:gd name="T3" fmla="*/ 2 h 773"/>
                  <a:gd name="T4" fmla="*/ 16 w 114"/>
                  <a:gd name="T5" fmla="*/ 30 h 773"/>
                  <a:gd name="T6" fmla="*/ 21 w 114"/>
                  <a:gd name="T7" fmla="*/ 61 h 773"/>
                  <a:gd name="T8" fmla="*/ 21 w 114"/>
                  <a:gd name="T9" fmla="*/ 73 h 773"/>
                  <a:gd name="T10" fmla="*/ 23 w 114"/>
                  <a:gd name="T11" fmla="*/ 85 h 773"/>
                  <a:gd name="T12" fmla="*/ 26 w 114"/>
                  <a:gd name="T13" fmla="*/ 108 h 773"/>
                  <a:gd name="T14" fmla="*/ 28 w 114"/>
                  <a:gd name="T15" fmla="*/ 148 h 773"/>
                  <a:gd name="T16" fmla="*/ 28 w 114"/>
                  <a:gd name="T17" fmla="*/ 191 h 773"/>
                  <a:gd name="T18" fmla="*/ 26 w 114"/>
                  <a:gd name="T19" fmla="*/ 193 h 773"/>
                  <a:gd name="T20" fmla="*/ 23 w 114"/>
                  <a:gd name="T21" fmla="*/ 193 h 773"/>
                  <a:gd name="T22" fmla="*/ 18 w 114"/>
                  <a:gd name="T23" fmla="*/ 193 h 773"/>
                  <a:gd name="T24" fmla="*/ 14 w 114"/>
                  <a:gd name="T25" fmla="*/ 188 h 773"/>
                  <a:gd name="T26" fmla="*/ 14 w 114"/>
                  <a:gd name="T27" fmla="*/ 181 h 773"/>
                  <a:gd name="T28" fmla="*/ 14 w 114"/>
                  <a:gd name="T29" fmla="*/ 167 h 773"/>
                  <a:gd name="T30" fmla="*/ 14 w 114"/>
                  <a:gd name="T31" fmla="*/ 146 h 773"/>
                  <a:gd name="T32" fmla="*/ 14 w 114"/>
                  <a:gd name="T33" fmla="*/ 125 h 773"/>
                  <a:gd name="T34" fmla="*/ 12 w 114"/>
                  <a:gd name="T35" fmla="*/ 85 h 773"/>
                  <a:gd name="T36" fmla="*/ 5 w 114"/>
                  <a:gd name="T37" fmla="*/ 44 h 773"/>
                  <a:gd name="T38" fmla="*/ 2 w 114"/>
                  <a:gd name="T39" fmla="*/ 26 h 773"/>
                  <a:gd name="T40" fmla="*/ 0 w 114"/>
                  <a:gd name="T41" fmla="*/ 9 h 773"/>
                  <a:gd name="T42" fmla="*/ 0 w 114"/>
                  <a:gd name="T43" fmla="*/ 4 h 773"/>
                  <a:gd name="T44" fmla="*/ 2 w 114"/>
                  <a:gd name="T45" fmla="*/ 2 h 773"/>
                  <a:gd name="T46" fmla="*/ 12 w 114"/>
                  <a:gd name="T47" fmla="*/ 0 h 773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14" h="773">
                    <a:moveTo>
                      <a:pt x="48" y="0"/>
                    </a:moveTo>
                    <a:lnTo>
                      <a:pt x="57" y="9"/>
                    </a:lnTo>
                    <a:lnTo>
                      <a:pt x="67" y="122"/>
                    </a:lnTo>
                    <a:lnTo>
                      <a:pt x="85" y="245"/>
                    </a:lnTo>
                    <a:lnTo>
                      <a:pt x="85" y="292"/>
                    </a:lnTo>
                    <a:lnTo>
                      <a:pt x="95" y="339"/>
                    </a:lnTo>
                    <a:lnTo>
                      <a:pt x="104" y="433"/>
                    </a:lnTo>
                    <a:lnTo>
                      <a:pt x="114" y="593"/>
                    </a:lnTo>
                    <a:lnTo>
                      <a:pt x="114" y="763"/>
                    </a:lnTo>
                    <a:lnTo>
                      <a:pt x="104" y="773"/>
                    </a:lnTo>
                    <a:lnTo>
                      <a:pt x="95" y="773"/>
                    </a:lnTo>
                    <a:lnTo>
                      <a:pt x="75" y="773"/>
                    </a:lnTo>
                    <a:lnTo>
                      <a:pt x="57" y="754"/>
                    </a:lnTo>
                    <a:lnTo>
                      <a:pt x="57" y="726"/>
                    </a:lnTo>
                    <a:lnTo>
                      <a:pt x="57" y="669"/>
                    </a:lnTo>
                    <a:lnTo>
                      <a:pt x="57" y="584"/>
                    </a:lnTo>
                    <a:lnTo>
                      <a:pt x="57" y="499"/>
                    </a:lnTo>
                    <a:lnTo>
                      <a:pt x="48" y="339"/>
                    </a:lnTo>
                    <a:lnTo>
                      <a:pt x="19" y="178"/>
                    </a:lnTo>
                    <a:lnTo>
                      <a:pt x="10" y="103"/>
                    </a:lnTo>
                    <a:lnTo>
                      <a:pt x="0" y="37"/>
                    </a:lnTo>
                    <a:lnTo>
                      <a:pt x="0" y="18"/>
                    </a:lnTo>
                    <a:lnTo>
                      <a:pt x="10" y="9"/>
                    </a:lnTo>
                    <a:lnTo>
                      <a:pt x="4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93D2B7E2-A20D-465E-9B23-C3434C1D0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" y="1884"/>
                <a:ext cx="19" cy="184"/>
              </a:xfrm>
              <a:custGeom>
                <a:avLst/>
                <a:gdLst>
                  <a:gd name="T0" fmla="*/ 5 w 76"/>
                  <a:gd name="T1" fmla="*/ 0 h 736"/>
                  <a:gd name="T2" fmla="*/ 7 w 76"/>
                  <a:gd name="T3" fmla="*/ 5 h 736"/>
                  <a:gd name="T4" fmla="*/ 7 w 76"/>
                  <a:gd name="T5" fmla="*/ 10 h 736"/>
                  <a:gd name="T6" fmla="*/ 7 w 76"/>
                  <a:gd name="T7" fmla="*/ 21 h 736"/>
                  <a:gd name="T8" fmla="*/ 10 w 76"/>
                  <a:gd name="T9" fmla="*/ 28 h 736"/>
                  <a:gd name="T10" fmla="*/ 10 w 76"/>
                  <a:gd name="T11" fmla="*/ 36 h 736"/>
                  <a:gd name="T12" fmla="*/ 10 w 76"/>
                  <a:gd name="T13" fmla="*/ 50 h 736"/>
                  <a:gd name="T14" fmla="*/ 14 w 76"/>
                  <a:gd name="T15" fmla="*/ 83 h 736"/>
                  <a:gd name="T16" fmla="*/ 19 w 76"/>
                  <a:gd name="T17" fmla="*/ 116 h 736"/>
                  <a:gd name="T18" fmla="*/ 19 w 76"/>
                  <a:gd name="T19" fmla="*/ 151 h 736"/>
                  <a:gd name="T20" fmla="*/ 19 w 76"/>
                  <a:gd name="T21" fmla="*/ 184 h 736"/>
                  <a:gd name="T22" fmla="*/ 14 w 76"/>
                  <a:gd name="T23" fmla="*/ 182 h 736"/>
                  <a:gd name="T24" fmla="*/ 14 w 76"/>
                  <a:gd name="T25" fmla="*/ 137 h 736"/>
                  <a:gd name="T26" fmla="*/ 12 w 76"/>
                  <a:gd name="T27" fmla="*/ 92 h 736"/>
                  <a:gd name="T28" fmla="*/ 7 w 76"/>
                  <a:gd name="T29" fmla="*/ 47 h 736"/>
                  <a:gd name="T30" fmla="*/ 0 w 76"/>
                  <a:gd name="T31" fmla="*/ 5 h 736"/>
                  <a:gd name="T32" fmla="*/ 0 w 76"/>
                  <a:gd name="T33" fmla="*/ 0 h 736"/>
                  <a:gd name="T34" fmla="*/ 5 w 76"/>
                  <a:gd name="T35" fmla="*/ 0 h 7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76" h="736">
                    <a:moveTo>
                      <a:pt x="19" y="0"/>
                    </a:moveTo>
                    <a:lnTo>
                      <a:pt x="29" y="19"/>
                    </a:lnTo>
                    <a:lnTo>
                      <a:pt x="29" y="38"/>
                    </a:lnTo>
                    <a:lnTo>
                      <a:pt x="29" y="85"/>
                    </a:lnTo>
                    <a:lnTo>
                      <a:pt x="38" y="113"/>
                    </a:lnTo>
                    <a:lnTo>
                      <a:pt x="38" y="142"/>
                    </a:lnTo>
                    <a:lnTo>
                      <a:pt x="38" y="199"/>
                    </a:lnTo>
                    <a:lnTo>
                      <a:pt x="56" y="330"/>
                    </a:lnTo>
                    <a:lnTo>
                      <a:pt x="76" y="462"/>
                    </a:lnTo>
                    <a:lnTo>
                      <a:pt x="76" y="604"/>
                    </a:lnTo>
                    <a:lnTo>
                      <a:pt x="76" y="736"/>
                    </a:lnTo>
                    <a:lnTo>
                      <a:pt x="56" y="726"/>
                    </a:lnTo>
                    <a:lnTo>
                      <a:pt x="56" y="547"/>
                    </a:lnTo>
                    <a:lnTo>
                      <a:pt x="48" y="368"/>
                    </a:lnTo>
                    <a:lnTo>
                      <a:pt x="29" y="18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9E874D57-1BD1-4043-8564-566F297651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" y="1775"/>
                <a:ext cx="80" cy="114"/>
              </a:xfrm>
              <a:custGeom>
                <a:avLst/>
                <a:gdLst>
                  <a:gd name="T0" fmla="*/ 45 w 321"/>
                  <a:gd name="T1" fmla="*/ 0 h 452"/>
                  <a:gd name="T2" fmla="*/ 61 w 321"/>
                  <a:gd name="T3" fmla="*/ 2 h 452"/>
                  <a:gd name="T4" fmla="*/ 71 w 321"/>
                  <a:gd name="T5" fmla="*/ 14 h 452"/>
                  <a:gd name="T6" fmla="*/ 66 w 321"/>
                  <a:gd name="T7" fmla="*/ 24 h 452"/>
                  <a:gd name="T8" fmla="*/ 57 w 321"/>
                  <a:gd name="T9" fmla="*/ 26 h 452"/>
                  <a:gd name="T10" fmla="*/ 52 w 321"/>
                  <a:gd name="T11" fmla="*/ 24 h 452"/>
                  <a:gd name="T12" fmla="*/ 49 w 321"/>
                  <a:gd name="T13" fmla="*/ 14 h 452"/>
                  <a:gd name="T14" fmla="*/ 54 w 321"/>
                  <a:gd name="T15" fmla="*/ 5 h 452"/>
                  <a:gd name="T16" fmla="*/ 47 w 321"/>
                  <a:gd name="T17" fmla="*/ 5 h 452"/>
                  <a:gd name="T18" fmla="*/ 26 w 321"/>
                  <a:gd name="T19" fmla="*/ 14 h 452"/>
                  <a:gd name="T20" fmla="*/ 19 w 321"/>
                  <a:gd name="T21" fmla="*/ 24 h 452"/>
                  <a:gd name="T22" fmla="*/ 19 w 321"/>
                  <a:gd name="T23" fmla="*/ 38 h 452"/>
                  <a:gd name="T24" fmla="*/ 28 w 321"/>
                  <a:gd name="T25" fmla="*/ 52 h 452"/>
                  <a:gd name="T26" fmla="*/ 54 w 321"/>
                  <a:gd name="T27" fmla="*/ 62 h 452"/>
                  <a:gd name="T28" fmla="*/ 73 w 321"/>
                  <a:gd name="T29" fmla="*/ 69 h 452"/>
                  <a:gd name="T30" fmla="*/ 80 w 321"/>
                  <a:gd name="T31" fmla="*/ 83 h 452"/>
                  <a:gd name="T32" fmla="*/ 75 w 321"/>
                  <a:gd name="T33" fmla="*/ 97 h 452"/>
                  <a:gd name="T34" fmla="*/ 61 w 321"/>
                  <a:gd name="T35" fmla="*/ 112 h 452"/>
                  <a:gd name="T36" fmla="*/ 40 w 321"/>
                  <a:gd name="T37" fmla="*/ 114 h 452"/>
                  <a:gd name="T38" fmla="*/ 19 w 321"/>
                  <a:gd name="T39" fmla="*/ 107 h 452"/>
                  <a:gd name="T40" fmla="*/ 9 w 321"/>
                  <a:gd name="T41" fmla="*/ 97 h 452"/>
                  <a:gd name="T42" fmla="*/ 9 w 321"/>
                  <a:gd name="T43" fmla="*/ 86 h 452"/>
                  <a:gd name="T44" fmla="*/ 17 w 321"/>
                  <a:gd name="T45" fmla="*/ 78 h 452"/>
                  <a:gd name="T46" fmla="*/ 28 w 321"/>
                  <a:gd name="T47" fmla="*/ 81 h 452"/>
                  <a:gd name="T48" fmla="*/ 33 w 321"/>
                  <a:gd name="T49" fmla="*/ 88 h 452"/>
                  <a:gd name="T50" fmla="*/ 33 w 321"/>
                  <a:gd name="T51" fmla="*/ 102 h 452"/>
                  <a:gd name="T52" fmla="*/ 26 w 321"/>
                  <a:gd name="T53" fmla="*/ 107 h 452"/>
                  <a:gd name="T54" fmla="*/ 31 w 321"/>
                  <a:gd name="T55" fmla="*/ 107 h 452"/>
                  <a:gd name="T56" fmla="*/ 45 w 321"/>
                  <a:gd name="T57" fmla="*/ 107 h 452"/>
                  <a:gd name="T58" fmla="*/ 54 w 321"/>
                  <a:gd name="T59" fmla="*/ 93 h 452"/>
                  <a:gd name="T60" fmla="*/ 49 w 321"/>
                  <a:gd name="T61" fmla="*/ 69 h 452"/>
                  <a:gd name="T62" fmla="*/ 40 w 321"/>
                  <a:gd name="T63" fmla="*/ 62 h 452"/>
                  <a:gd name="T64" fmla="*/ 33 w 321"/>
                  <a:gd name="T65" fmla="*/ 62 h 452"/>
                  <a:gd name="T66" fmla="*/ 5 w 321"/>
                  <a:gd name="T67" fmla="*/ 50 h 452"/>
                  <a:gd name="T68" fmla="*/ 0 w 321"/>
                  <a:gd name="T69" fmla="*/ 31 h 452"/>
                  <a:gd name="T70" fmla="*/ 12 w 321"/>
                  <a:gd name="T71" fmla="*/ 12 h 452"/>
                  <a:gd name="T72" fmla="*/ 31 w 321"/>
                  <a:gd name="T73" fmla="*/ 5 h 45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0" t="0" r="r" b="b"/>
                <a:pathLst>
                  <a:path w="321" h="452">
                    <a:moveTo>
                      <a:pt x="151" y="0"/>
                    </a:moveTo>
                    <a:lnTo>
                      <a:pt x="180" y="0"/>
                    </a:lnTo>
                    <a:lnTo>
                      <a:pt x="217" y="0"/>
                    </a:lnTo>
                    <a:lnTo>
                      <a:pt x="245" y="8"/>
                    </a:lnTo>
                    <a:lnTo>
                      <a:pt x="274" y="37"/>
                    </a:lnTo>
                    <a:lnTo>
                      <a:pt x="284" y="57"/>
                    </a:lnTo>
                    <a:lnTo>
                      <a:pt x="274" y="75"/>
                    </a:lnTo>
                    <a:lnTo>
                      <a:pt x="264" y="94"/>
                    </a:lnTo>
                    <a:lnTo>
                      <a:pt x="255" y="104"/>
                    </a:lnTo>
                    <a:lnTo>
                      <a:pt x="227" y="104"/>
                    </a:lnTo>
                    <a:lnTo>
                      <a:pt x="217" y="104"/>
                    </a:lnTo>
                    <a:lnTo>
                      <a:pt x="208" y="94"/>
                    </a:lnTo>
                    <a:lnTo>
                      <a:pt x="198" y="75"/>
                    </a:lnTo>
                    <a:lnTo>
                      <a:pt x="198" y="57"/>
                    </a:lnTo>
                    <a:lnTo>
                      <a:pt x="198" y="47"/>
                    </a:lnTo>
                    <a:lnTo>
                      <a:pt x="217" y="18"/>
                    </a:lnTo>
                    <a:lnTo>
                      <a:pt x="217" y="8"/>
                    </a:lnTo>
                    <a:lnTo>
                      <a:pt x="188" y="18"/>
                    </a:lnTo>
                    <a:lnTo>
                      <a:pt x="161" y="18"/>
                    </a:lnTo>
                    <a:lnTo>
                      <a:pt x="104" y="57"/>
                    </a:lnTo>
                    <a:lnTo>
                      <a:pt x="85" y="84"/>
                    </a:lnTo>
                    <a:lnTo>
                      <a:pt x="76" y="94"/>
                    </a:lnTo>
                    <a:lnTo>
                      <a:pt x="67" y="112"/>
                    </a:lnTo>
                    <a:lnTo>
                      <a:pt x="76" y="151"/>
                    </a:lnTo>
                    <a:lnTo>
                      <a:pt x="94" y="178"/>
                    </a:lnTo>
                    <a:lnTo>
                      <a:pt x="114" y="207"/>
                    </a:lnTo>
                    <a:lnTo>
                      <a:pt x="141" y="235"/>
                    </a:lnTo>
                    <a:lnTo>
                      <a:pt x="217" y="245"/>
                    </a:lnTo>
                    <a:lnTo>
                      <a:pt x="255" y="254"/>
                    </a:lnTo>
                    <a:lnTo>
                      <a:pt x="292" y="273"/>
                    </a:lnTo>
                    <a:lnTo>
                      <a:pt x="311" y="311"/>
                    </a:lnTo>
                    <a:lnTo>
                      <a:pt x="321" y="329"/>
                    </a:lnTo>
                    <a:lnTo>
                      <a:pt x="321" y="348"/>
                    </a:lnTo>
                    <a:lnTo>
                      <a:pt x="302" y="386"/>
                    </a:lnTo>
                    <a:lnTo>
                      <a:pt x="274" y="424"/>
                    </a:lnTo>
                    <a:lnTo>
                      <a:pt x="245" y="443"/>
                    </a:lnTo>
                    <a:lnTo>
                      <a:pt x="208" y="452"/>
                    </a:lnTo>
                    <a:lnTo>
                      <a:pt x="161" y="452"/>
                    </a:lnTo>
                    <a:lnTo>
                      <a:pt x="123" y="443"/>
                    </a:lnTo>
                    <a:lnTo>
                      <a:pt x="76" y="424"/>
                    </a:lnTo>
                    <a:lnTo>
                      <a:pt x="57" y="405"/>
                    </a:lnTo>
                    <a:lnTo>
                      <a:pt x="38" y="386"/>
                    </a:lnTo>
                    <a:lnTo>
                      <a:pt x="28" y="358"/>
                    </a:lnTo>
                    <a:lnTo>
                      <a:pt x="38" y="339"/>
                    </a:lnTo>
                    <a:lnTo>
                      <a:pt x="47" y="320"/>
                    </a:lnTo>
                    <a:lnTo>
                      <a:pt x="67" y="311"/>
                    </a:lnTo>
                    <a:lnTo>
                      <a:pt x="104" y="320"/>
                    </a:lnTo>
                    <a:lnTo>
                      <a:pt x="114" y="320"/>
                    </a:lnTo>
                    <a:lnTo>
                      <a:pt x="123" y="329"/>
                    </a:lnTo>
                    <a:lnTo>
                      <a:pt x="132" y="348"/>
                    </a:lnTo>
                    <a:lnTo>
                      <a:pt x="141" y="386"/>
                    </a:lnTo>
                    <a:lnTo>
                      <a:pt x="132" y="405"/>
                    </a:lnTo>
                    <a:lnTo>
                      <a:pt x="123" y="415"/>
                    </a:lnTo>
                    <a:lnTo>
                      <a:pt x="104" y="424"/>
                    </a:lnTo>
                    <a:lnTo>
                      <a:pt x="114" y="433"/>
                    </a:lnTo>
                    <a:lnTo>
                      <a:pt x="123" y="424"/>
                    </a:lnTo>
                    <a:lnTo>
                      <a:pt x="161" y="424"/>
                    </a:lnTo>
                    <a:lnTo>
                      <a:pt x="180" y="424"/>
                    </a:lnTo>
                    <a:lnTo>
                      <a:pt x="208" y="405"/>
                    </a:lnTo>
                    <a:lnTo>
                      <a:pt x="217" y="368"/>
                    </a:lnTo>
                    <a:lnTo>
                      <a:pt x="227" y="320"/>
                    </a:lnTo>
                    <a:lnTo>
                      <a:pt x="198" y="273"/>
                    </a:lnTo>
                    <a:lnTo>
                      <a:pt x="180" y="264"/>
                    </a:lnTo>
                    <a:lnTo>
                      <a:pt x="161" y="245"/>
                    </a:lnTo>
                    <a:lnTo>
                      <a:pt x="151" y="254"/>
                    </a:lnTo>
                    <a:lnTo>
                      <a:pt x="132" y="245"/>
                    </a:lnTo>
                    <a:lnTo>
                      <a:pt x="76" y="225"/>
                    </a:lnTo>
                    <a:lnTo>
                      <a:pt x="19" y="198"/>
                    </a:lnTo>
                    <a:lnTo>
                      <a:pt x="0" y="169"/>
                    </a:lnTo>
                    <a:lnTo>
                      <a:pt x="0" y="122"/>
                    </a:lnTo>
                    <a:lnTo>
                      <a:pt x="19" y="75"/>
                    </a:lnTo>
                    <a:lnTo>
                      <a:pt x="47" y="47"/>
                    </a:lnTo>
                    <a:lnTo>
                      <a:pt x="85" y="28"/>
                    </a:lnTo>
                    <a:lnTo>
                      <a:pt x="123" y="18"/>
                    </a:lnTo>
                    <a:lnTo>
                      <a:pt x="15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0C814E91-678F-4FBB-A59D-650BB10FD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" y="1785"/>
                <a:ext cx="24" cy="47"/>
              </a:xfrm>
              <a:custGeom>
                <a:avLst/>
                <a:gdLst>
                  <a:gd name="T0" fmla="*/ 24 w 94"/>
                  <a:gd name="T1" fmla="*/ 0 h 188"/>
                  <a:gd name="T2" fmla="*/ 21 w 94"/>
                  <a:gd name="T3" fmla="*/ 0 h 188"/>
                  <a:gd name="T4" fmla="*/ 21 w 94"/>
                  <a:gd name="T5" fmla="*/ 3 h 188"/>
                  <a:gd name="T6" fmla="*/ 17 w 94"/>
                  <a:gd name="T7" fmla="*/ 7 h 188"/>
                  <a:gd name="T8" fmla="*/ 15 w 94"/>
                  <a:gd name="T9" fmla="*/ 14 h 188"/>
                  <a:gd name="T10" fmla="*/ 12 w 94"/>
                  <a:gd name="T11" fmla="*/ 24 h 188"/>
                  <a:gd name="T12" fmla="*/ 17 w 94"/>
                  <a:gd name="T13" fmla="*/ 33 h 188"/>
                  <a:gd name="T14" fmla="*/ 24 w 94"/>
                  <a:gd name="T15" fmla="*/ 47 h 188"/>
                  <a:gd name="T16" fmla="*/ 12 w 94"/>
                  <a:gd name="T17" fmla="*/ 43 h 188"/>
                  <a:gd name="T18" fmla="*/ 5 w 94"/>
                  <a:gd name="T19" fmla="*/ 38 h 188"/>
                  <a:gd name="T20" fmla="*/ 0 w 94"/>
                  <a:gd name="T21" fmla="*/ 31 h 188"/>
                  <a:gd name="T22" fmla="*/ 0 w 94"/>
                  <a:gd name="T23" fmla="*/ 24 h 188"/>
                  <a:gd name="T24" fmla="*/ 2 w 94"/>
                  <a:gd name="T25" fmla="*/ 17 h 188"/>
                  <a:gd name="T26" fmla="*/ 9 w 94"/>
                  <a:gd name="T27" fmla="*/ 7 h 188"/>
                  <a:gd name="T28" fmla="*/ 17 w 94"/>
                  <a:gd name="T29" fmla="*/ 3 h 188"/>
                  <a:gd name="T30" fmla="*/ 24 w 94"/>
                  <a:gd name="T31" fmla="*/ 0 h 188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0" t="0" r="r" b="b"/>
                <a:pathLst>
                  <a:path w="94" h="188">
                    <a:moveTo>
                      <a:pt x="94" y="0"/>
                    </a:moveTo>
                    <a:lnTo>
                      <a:pt x="84" y="0"/>
                    </a:lnTo>
                    <a:lnTo>
                      <a:pt x="84" y="10"/>
                    </a:lnTo>
                    <a:lnTo>
                      <a:pt x="66" y="28"/>
                    </a:lnTo>
                    <a:lnTo>
                      <a:pt x="57" y="57"/>
                    </a:lnTo>
                    <a:lnTo>
                      <a:pt x="47" y="94"/>
                    </a:lnTo>
                    <a:lnTo>
                      <a:pt x="66" y="132"/>
                    </a:lnTo>
                    <a:lnTo>
                      <a:pt x="94" y="188"/>
                    </a:lnTo>
                    <a:lnTo>
                      <a:pt x="47" y="170"/>
                    </a:lnTo>
                    <a:lnTo>
                      <a:pt x="18" y="151"/>
                    </a:lnTo>
                    <a:lnTo>
                      <a:pt x="0" y="123"/>
                    </a:lnTo>
                    <a:lnTo>
                      <a:pt x="0" y="94"/>
                    </a:lnTo>
                    <a:lnTo>
                      <a:pt x="9" y="67"/>
                    </a:lnTo>
                    <a:lnTo>
                      <a:pt x="37" y="28"/>
                    </a:lnTo>
                    <a:lnTo>
                      <a:pt x="66" y="10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3C35A773-F85A-4EB4-A383-1E9AE67BD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" y="1858"/>
                <a:ext cx="22" cy="19"/>
              </a:xfrm>
              <a:custGeom>
                <a:avLst/>
                <a:gdLst>
                  <a:gd name="T0" fmla="*/ 22 w 85"/>
                  <a:gd name="T1" fmla="*/ 3 h 76"/>
                  <a:gd name="T2" fmla="*/ 22 w 85"/>
                  <a:gd name="T3" fmla="*/ 10 h 76"/>
                  <a:gd name="T4" fmla="*/ 22 w 85"/>
                  <a:gd name="T5" fmla="*/ 14 h 76"/>
                  <a:gd name="T6" fmla="*/ 17 w 85"/>
                  <a:gd name="T7" fmla="*/ 19 h 76"/>
                  <a:gd name="T8" fmla="*/ 12 w 85"/>
                  <a:gd name="T9" fmla="*/ 19 h 76"/>
                  <a:gd name="T10" fmla="*/ 10 w 85"/>
                  <a:gd name="T11" fmla="*/ 17 h 76"/>
                  <a:gd name="T12" fmla="*/ 8 w 85"/>
                  <a:gd name="T13" fmla="*/ 19 h 76"/>
                  <a:gd name="T14" fmla="*/ 2 w 85"/>
                  <a:gd name="T15" fmla="*/ 14 h 76"/>
                  <a:gd name="T16" fmla="*/ 0 w 85"/>
                  <a:gd name="T17" fmla="*/ 7 h 76"/>
                  <a:gd name="T18" fmla="*/ 5 w 85"/>
                  <a:gd name="T19" fmla="*/ 0 h 76"/>
                  <a:gd name="T20" fmla="*/ 10 w 85"/>
                  <a:gd name="T21" fmla="*/ 0 h 76"/>
                  <a:gd name="T22" fmla="*/ 14 w 85"/>
                  <a:gd name="T23" fmla="*/ 0 h 76"/>
                  <a:gd name="T24" fmla="*/ 22 w 85"/>
                  <a:gd name="T25" fmla="*/ 3 h 7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5" h="76">
                    <a:moveTo>
                      <a:pt x="85" y="10"/>
                    </a:moveTo>
                    <a:lnTo>
                      <a:pt x="85" y="39"/>
                    </a:lnTo>
                    <a:lnTo>
                      <a:pt x="85" y="57"/>
                    </a:lnTo>
                    <a:lnTo>
                      <a:pt x="66" y="76"/>
                    </a:lnTo>
                    <a:lnTo>
                      <a:pt x="47" y="76"/>
                    </a:lnTo>
                    <a:lnTo>
                      <a:pt x="38" y="66"/>
                    </a:lnTo>
                    <a:lnTo>
                      <a:pt x="29" y="76"/>
                    </a:lnTo>
                    <a:lnTo>
                      <a:pt x="9" y="57"/>
                    </a:lnTo>
                    <a:lnTo>
                      <a:pt x="0" y="29"/>
                    </a:lnTo>
                    <a:lnTo>
                      <a:pt x="19" y="0"/>
                    </a:lnTo>
                    <a:lnTo>
                      <a:pt x="38" y="0"/>
                    </a:lnTo>
                    <a:lnTo>
                      <a:pt x="56" y="0"/>
                    </a:lnTo>
                    <a:lnTo>
                      <a:pt x="85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8213FCB8-C811-4F25-AF3E-A20D71B68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7" y="1780"/>
                <a:ext cx="16" cy="17"/>
              </a:xfrm>
              <a:custGeom>
                <a:avLst/>
                <a:gdLst>
                  <a:gd name="T0" fmla="*/ 9 w 66"/>
                  <a:gd name="T1" fmla="*/ 0 h 66"/>
                  <a:gd name="T2" fmla="*/ 14 w 66"/>
                  <a:gd name="T3" fmla="*/ 5 h 66"/>
                  <a:gd name="T4" fmla="*/ 14 w 66"/>
                  <a:gd name="T5" fmla="*/ 7 h 66"/>
                  <a:gd name="T6" fmla="*/ 16 w 66"/>
                  <a:gd name="T7" fmla="*/ 10 h 66"/>
                  <a:gd name="T8" fmla="*/ 11 w 66"/>
                  <a:gd name="T9" fmla="*/ 15 h 66"/>
                  <a:gd name="T10" fmla="*/ 7 w 66"/>
                  <a:gd name="T11" fmla="*/ 17 h 66"/>
                  <a:gd name="T12" fmla="*/ 2 w 66"/>
                  <a:gd name="T13" fmla="*/ 17 h 66"/>
                  <a:gd name="T14" fmla="*/ 0 w 66"/>
                  <a:gd name="T15" fmla="*/ 15 h 66"/>
                  <a:gd name="T16" fmla="*/ 0 w 66"/>
                  <a:gd name="T17" fmla="*/ 12 h 66"/>
                  <a:gd name="T18" fmla="*/ 0 w 66"/>
                  <a:gd name="T19" fmla="*/ 10 h 66"/>
                  <a:gd name="T20" fmla="*/ 2 w 66"/>
                  <a:gd name="T21" fmla="*/ 5 h 66"/>
                  <a:gd name="T22" fmla="*/ 9 w 66"/>
                  <a:gd name="T23" fmla="*/ 0 h 6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66">
                    <a:moveTo>
                      <a:pt x="37" y="0"/>
                    </a:moveTo>
                    <a:lnTo>
                      <a:pt x="56" y="19"/>
                    </a:lnTo>
                    <a:lnTo>
                      <a:pt x="56" y="29"/>
                    </a:lnTo>
                    <a:lnTo>
                      <a:pt x="66" y="39"/>
                    </a:lnTo>
                    <a:lnTo>
                      <a:pt x="47" y="57"/>
                    </a:lnTo>
                    <a:lnTo>
                      <a:pt x="27" y="66"/>
                    </a:lnTo>
                    <a:lnTo>
                      <a:pt x="9" y="66"/>
                    </a:lnTo>
                    <a:lnTo>
                      <a:pt x="0" y="57"/>
                    </a:lnTo>
                    <a:lnTo>
                      <a:pt x="0" y="47"/>
                    </a:lnTo>
                    <a:lnTo>
                      <a:pt x="0" y="39"/>
                    </a:lnTo>
                    <a:lnTo>
                      <a:pt x="9" y="19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195DD9F-DE96-4331-BD82-A80C28B58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" y="1839"/>
                <a:ext cx="33" cy="47"/>
              </a:xfrm>
              <a:custGeom>
                <a:avLst/>
                <a:gdLst>
                  <a:gd name="T0" fmla="*/ 33 w 131"/>
                  <a:gd name="T1" fmla="*/ 19 h 189"/>
                  <a:gd name="T2" fmla="*/ 28 w 131"/>
                  <a:gd name="T3" fmla="*/ 30 h 189"/>
                  <a:gd name="T4" fmla="*/ 24 w 131"/>
                  <a:gd name="T5" fmla="*/ 38 h 189"/>
                  <a:gd name="T6" fmla="*/ 16 w 131"/>
                  <a:gd name="T7" fmla="*/ 42 h 189"/>
                  <a:gd name="T8" fmla="*/ 7 w 131"/>
                  <a:gd name="T9" fmla="*/ 47 h 189"/>
                  <a:gd name="T10" fmla="*/ 0 w 131"/>
                  <a:gd name="T11" fmla="*/ 47 h 189"/>
                  <a:gd name="T12" fmla="*/ 9 w 131"/>
                  <a:gd name="T13" fmla="*/ 40 h 189"/>
                  <a:gd name="T14" fmla="*/ 12 w 131"/>
                  <a:gd name="T15" fmla="*/ 33 h 189"/>
                  <a:gd name="T16" fmla="*/ 14 w 131"/>
                  <a:gd name="T17" fmla="*/ 26 h 189"/>
                  <a:gd name="T18" fmla="*/ 14 w 131"/>
                  <a:gd name="T19" fmla="*/ 14 h 189"/>
                  <a:gd name="T20" fmla="*/ 9 w 131"/>
                  <a:gd name="T21" fmla="*/ 5 h 189"/>
                  <a:gd name="T22" fmla="*/ 5 w 131"/>
                  <a:gd name="T23" fmla="*/ 0 h 189"/>
                  <a:gd name="T24" fmla="*/ 21 w 131"/>
                  <a:gd name="T25" fmla="*/ 5 h 189"/>
                  <a:gd name="T26" fmla="*/ 28 w 131"/>
                  <a:gd name="T27" fmla="*/ 9 h 189"/>
                  <a:gd name="T28" fmla="*/ 33 w 131"/>
                  <a:gd name="T29" fmla="*/ 19 h 18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31" h="189">
                    <a:moveTo>
                      <a:pt x="131" y="75"/>
                    </a:moveTo>
                    <a:lnTo>
                      <a:pt x="112" y="122"/>
                    </a:lnTo>
                    <a:lnTo>
                      <a:pt x="94" y="151"/>
                    </a:lnTo>
                    <a:lnTo>
                      <a:pt x="65" y="170"/>
                    </a:lnTo>
                    <a:lnTo>
                      <a:pt x="28" y="189"/>
                    </a:lnTo>
                    <a:lnTo>
                      <a:pt x="0" y="189"/>
                    </a:lnTo>
                    <a:lnTo>
                      <a:pt x="37" y="161"/>
                    </a:lnTo>
                    <a:lnTo>
                      <a:pt x="47" y="132"/>
                    </a:lnTo>
                    <a:lnTo>
                      <a:pt x="55" y="104"/>
                    </a:lnTo>
                    <a:lnTo>
                      <a:pt x="55" y="57"/>
                    </a:lnTo>
                    <a:lnTo>
                      <a:pt x="37" y="19"/>
                    </a:lnTo>
                    <a:lnTo>
                      <a:pt x="18" y="0"/>
                    </a:lnTo>
                    <a:lnTo>
                      <a:pt x="84" y="19"/>
                    </a:lnTo>
                    <a:lnTo>
                      <a:pt x="112" y="38"/>
                    </a:lnTo>
                    <a:lnTo>
                      <a:pt x="131" y="7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4E34D2B0-1ABD-41F6-AF19-738C3979D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" y="1764"/>
                <a:ext cx="23" cy="155"/>
              </a:xfrm>
              <a:custGeom>
                <a:avLst/>
                <a:gdLst>
                  <a:gd name="T0" fmla="*/ 9 w 94"/>
                  <a:gd name="T1" fmla="*/ 0 h 622"/>
                  <a:gd name="T2" fmla="*/ 12 w 94"/>
                  <a:gd name="T3" fmla="*/ 2 h 622"/>
                  <a:gd name="T4" fmla="*/ 14 w 94"/>
                  <a:gd name="T5" fmla="*/ 26 h 622"/>
                  <a:gd name="T6" fmla="*/ 16 w 94"/>
                  <a:gd name="T7" fmla="*/ 49 h 622"/>
                  <a:gd name="T8" fmla="*/ 19 w 94"/>
                  <a:gd name="T9" fmla="*/ 68 h 622"/>
                  <a:gd name="T10" fmla="*/ 21 w 94"/>
                  <a:gd name="T11" fmla="*/ 87 h 622"/>
                  <a:gd name="T12" fmla="*/ 23 w 94"/>
                  <a:gd name="T13" fmla="*/ 120 h 622"/>
                  <a:gd name="T14" fmla="*/ 23 w 94"/>
                  <a:gd name="T15" fmla="*/ 153 h 622"/>
                  <a:gd name="T16" fmla="*/ 21 w 94"/>
                  <a:gd name="T17" fmla="*/ 155 h 622"/>
                  <a:gd name="T18" fmla="*/ 19 w 94"/>
                  <a:gd name="T19" fmla="*/ 155 h 622"/>
                  <a:gd name="T20" fmla="*/ 16 w 94"/>
                  <a:gd name="T21" fmla="*/ 155 h 622"/>
                  <a:gd name="T22" fmla="*/ 12 w 94"/>
                  <a:gd name="T23" fmla="*/ 150 h 622"/>
                  <a:gd name="T24" fmla="*/ 12 w 94"/>
                  <a:gd name="T25" fmla="*/ 146 h 622"/>
                  <a:gd name="T26" fmla="*/ 12 w 94"/>
                  <a:gd name="T27" fmla="*/ 134 h 622"/>
                  <a:gd name="T28" fmla="*/ 12 w 94"/>
                  <a:gd name="T29" fmla="*/ 101 h 622"/>
                  <a:gd name="T30" fmla="*/ 9 w 94"/>
                  <a:gd name="T31" fmla="*/ 68 h 622"/>
                  <a:gd name="T32" fmla="*/ 5 w 94"/>
                  <a:gd name="T33" fmla="*/ 38 h 622"/>
                  <a:gd name="T34" fmla="*/ 2 w 94"/>
                  <a:gd name="T35" fmla="*/ 21 h 622"/>
                  <a:gd name="T36" fmla="*/ 0 w 94"/>
                  <a:gd name="T37" fmla="*/ 7 h 622"/>
                  <a:gd name="T38" fmla="*/ 0 w 94"/>
                  <a:gd name="T39" fmla="*/ 4 h 622"/>
                  <a:gd name="T40" fmla="*/ 2 w 94"/>
                  <a:gd name="T41" fmla="*/ 2 h 622"/>
                  <a:gd name="T42" fmla="*/ 9 w 94"/>
                  <a:gd name="T43" fmla="*/ 0 h 6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0" t="0" r="r" b="b"/>
                <a:pathLst>
                  <a:path w="94" h="622">
                    <a:moveTo>
                      <a:pt x="37" y="0"/>
                    </a:moveTo>
                    <a:lnTo>
                      <a:pt x="47" y="8"/>
                    </a:lnTo>
                    <a:lnTo>
                      <a:pt x="57" y="104"/>
                    </a:lnTo>
                    <a:lnTo>
                      <a:pt x="66" y="198"/>
                    </a:lnTo>
                    <a:lnTo>
                      <a:pt x="76" y="272"/>
                    </a:lnTo>
                    <a:lnTo>
                      <a:pt x="84" y="348"/>
                    </a:lnTo>
                    <a:lnTo>
                      <a:pt x="94" y="480"/>
                    </a:lnTo>
                    <a:lnTo>
                      <a:pt x="94" y="612"/>
                    </a:lnTo>
                    <a:lnTo>
                      <a:pt x="84" y="622"/>
                    </a:lnTo>
                    <a:lnTo>
                      <a:pt x="76" y="622"/>
                    </a:lnTo>
                    <a:lnTo>
                      <a:pt x="66" y="622"/>
                    </a:lnTo>
                    <a:lnTo>
                      <a:pt x="47" y="603"/>
                    </a:lnTo>
                    <a:lnTo>
                      <a:pt x="47" y="584"/>
                    </a:lnTo>
                    <a:lnTo>
                      <a:pt x="47" y="537"/>
                    </a:lnTo>
                    <a:lnTo>
                      <a:pt x="47" y="405"/>
                    </a:lnTo>
                    <a:lnTo>
                      <a:pt x="37" y="272"/>
                    </a:lnTo>
                    <a:lnTo>
                      <a:pt x="19" y="151"/>
                    </a:lnTo>
                    <a:lnTo>
                      <a:pt x="10" y="84"/>
                    </a:lnTo>
                    <a:lnTo>
                      <a:pt x="0" y="28"/>
                    </a:lnTo>
                    <a:lnTo>
                      <a:pt x="0" y="18"/>
                    </a:lnTo>
                    <a:lnTo>
                      <a:pt x="10" y="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4EE4C3FE-E542-4EC4-AADD-CB8E33E80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" y="1768"/>
                <a:ext cx="17" cy="146"/>
              </a:xfrm>
              <a:custGeom>
                <a:avLst/>
                <a:gdLst>
                  <a:gd name="T0" fmla="*/ 5 w 66"/>
                  <a:gd name="T1" fmla="*/ 0 h 585"/>
                  <a:gd name="T2" fmla="*/ 7 w 66"/>
                  <a:gd name="T3" fmla="*/ 2 h 585"/>
                  <a:gd name="T4" fmla="*/ 7 w 66"/>
                  <a:gd name="T5" fmla="*/ 7 h 585"/>
                  <a:gd name="T6" fmla="*/ 7 w 66"/>
                  <a:gd name="T7" fmla="*/ 16 h 585"/>
                  <a:gd name="T8" fmla="*/ 10 w 66"/>
                  <a:gd name="T9" fmla="*/ 28 h 585"/>
                  <a:gd name="T10" fmla="*/ 10 w 66"/>
                  <a:gd name="T11" fmla="*/ 38 h 585"/>
                  <a:gd name="T12" fmla="*/ 17 w 66"/>
                  <a:gd name="T13" fmla="*/ 92 h 585"/>
                  <a:gd name="T14" fmla="*/ 17 w 66"/>
                  <a:gd name="T15" fmla="*/ 120 h 585"/>
                  <a:gd name="T16" fmla="*/ 17 w 66"/>
                  <a:gd name="T17" fmla="*/ 146 h 585"/>
                  <a:gd name="T18" fmla="*/ 14 w 66"/>
                  <a:gd name="T19" fmla="*/ 144 h 585"/>
                  <a:gd name="T20" fmla="*/ 10 w 66"/>
                  <a:gd name="T21" fmla="*/ 73 h 585"/>
                  <a:gd name="T22" fmla="*/ 7 w 66"/>
                  <a:gd name="T23" fmla="*/ 38 h 585"/>
                  <a:gd name="T24" fmla="*/ 0 w 66"/>
                  <a:gd name="T25" fmla="*/ 2 h 585"/>
                  <a:gd name="T26" fmla="*/ 2 w 66"/>
                  <a:gd name="T27" fmla="*/ 0 h 585"/>
                  <a:gd name="T28" fmla="*/ 5 w 66"/>
                  <a:gd name="T29" fmla="*/ 0 h 58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66" h="585">
                    <a:moveTo>
                      <a:pt x="18" y="0"/>
                    </a:moveTo>
                    <a:lnTo>
                      <a:pt x="27" y="10"/>
                    </a:lnTo>
                    <a:lnTo>
                      <a:pt x="27" y="29"/>
                    </a:lnTo>
                    <a:lnTo>
                      <a:pt x="27" y="66"/>
                    </a:lnTo>
                    <a:lnTo>
                      <a:pt x="37" y="113"/>
                    </a:lnTo>
                    <a:lnTo>
                      <a:pt x="37" y="151"/>
                    </a:lnTo>
                    <a:lnTo>
                      <a:pt x="66" y="368"/>
                    </a:lnTo>
                    <a:lnTo>
                      <a:pt x="66" y="481"/>
                    </a:lnTo>
                    <a:lnTo>
                      <a:pt x="66" y="585"/>
                    </a:lnTo>
                    <a:lnTo>
                      <a:pt x="56" y="575"/>
                    </a:lnTo>
                    <a:lnTo>
                      <a:pt x="37" y="293"/>
                    </a:lnTo>
                    <a:lnTo>
                      <a:pt x="27" y="151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8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4BBD20C3-35D4-42FB-B583-254D22F57F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" y="1908"/>
                <a:ext cx="63" cy="91"/>
              </a:xfrm>
              <a:custGeom>
                <a:avLst/>
                <a:gdLst>
                  <a:gd name="T0" fmla="*/ 44 w 255"/>
                  <a:gd name="T1" fmla="*/ 0 h 367"/>
                  <a:gd name="T2" fmla="*/ 56 w 255"/>
                  <a:gd name="T3" fmla="*/ 7 h 367"/>
                  <a:gd name="T4" fmla="*/ 56 w 255"/>
                  <a:gd name="T5" fmla="*/ 14 h 367"/>
                  <a:gd name="T6" fmla="*/ 51 w 255"/>
                  <a:gd name="T7" fmla="*/ 19 h 367"/>
                  <a:gd name="T8" fmla="*/ 42 w 255"/>
                  <a:gd name="T9" fmla="*/ 21 h 367"/>
                  <a:gd name="T10" fmla="*/ 40 w 255"/>
                  <a:gd name="T11" fmla="*/ 14 h 367"/>
                  <a:gd name="T12" fmla="*/ 44 w 255"/>
                  <a:gd name="T13" fmla="*/ 4 h 367"/>
                  <a:gd name="T14" fmla="*/ 33 w 255"/>
                  <a:gd name="T15" fmla="*/ 4 h 367"/>
                  <a:gd name="T16" fmla="*/ 16 w 255"/>
                  <a:gd name="T17" fmla="*/ 16 h 367"/>
                  <a:gd name="T18" fmla="*/ 16 w 255"/>
                  <a:gd name="T19" fmla="*/ 30 h 367"/>
                  <a:gd name="T20" fmla="*/ 30 w 255"/>
                  <a:gd name="T21" fmla="*/ 47 h 367"/>
                  <a:gd name="T22" fmla="*/ 51 w 255"/>
                  <a:gd name="T23" fmla="*/ 49 h 367"/>
                  <a:gd name="T24" fmla="*/ 63 w 255"/>
                  <a:gd name="T25" fmla="*/ 61 h 367"/>
                  <a:gd name="T26" fmla="*/ 63 w 255"/>
                  <a:gd name="T27" fmla="*/ 70 h 367"/>
                  <a:gd name="T28" fmla="*/ 53 w 255"/>
                  <a:gd name="T29" fmla="*/ 84 h 367"/>
                  <a:gd name="T30" fmla="*/ 42 w 255"/>
                  <a:gd name="T31" fmla="*/ 91 h 367"/>
                  <a:gd name="T32" fmla="*/ 16 w 255"/>
                  <a:gd name="T33" fmla="*/ 84 h 367"/>
                  <a:gd name="T34" fmla="*/ 7 w 255"/>
                  <a:gd name="T35" fmla="*/ 72 h 367"/>
                  <a:gd name="T36" fmla="*/ 12 w 255"/>
                  <a:gd name="T37" fmla="*/ 63 h 367"/>
                  <a:gd name="T38" fmla="*/ 21 w 255"/>
                  <a:gd name="T39" fmla="*/ 63 h 367"/>
                  <a:gd name="T40" fmla="*/ 28 w 255"/>
                  <a:gd name="T41" fmla="*/ 68 h 367"/>
                  <a:gd name="T42" fmla="*/ 26 w 255"/>
                  <a:gd name="T43" fmla="*/ 82 h 367"/>
                  <a:gd name="T44" fmla="*/ 23 w 255"/>
                  <a:gd name="T45" fmla="*/ 87 h 367"/>
                  <a:gd name="T46" fmla="*/ 33 w 255"/>
                  <a:gd name="T47" fmla="*/ 84 h 367"/>
                  <a:gd name="T48" fmla="*/ 42 w 255"/>
                  <a:gd name="T49" fmla="*/ 79 h 367"/>
                  <a:gd name="T50" fmla="*/ 46 w 255"/>
                  <a:gd name="T51" fmla="*/ 63 h 367"/>
                  <a:gd name="T52" fmla="*/ 33 w 255"/>
                  <a:gd name="T53" fmla="*/ 49 h 367"/>
                  <a:gd name="T54" fmla="*/ 30 w 255"/>
                  <a:gd name="T55" fmla="*/ 49 h 367"/>
                  <a:gd name="T56" fmla="*/ 16 w 255"/>
                  <a:gd name="T57" fmla="*/ 47 h 367"/>
                  <a:gd name="T58" fmla="*/ 2 w 255"/>
                  <a:gd name="T59" fmla="*/ 33 h 367"/>
                  <a:gd name="T60" fmla="*/ 4 w 255"/>
                  <a:gd name="T61" fmla="*/ 16 h 367"/>
                  <a:gd name="T62" fmla="*/ 16 w 255"/>
                  <a:gd name="T63" fmla="*/ 4 h 367"/>
                  <a:gd name="T64" fmla="*/ 30 w 255"/>
                  <a:gd name="T65" fmla="*/ 0 h 36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255" h="367">
                    <a:moveTo>
                      <a:pt x="122" y="0"/>
                    </a:moveTo>
                    <a:lnTo>
                      <a:pt x="179" y="0"/>
                    </a:lnTo>
                    <a:lnTo>
                      <a:pt x="198" y="9"/>
                    </a:lnTo>
                    <a:lnTo>
                      <a:pt x="226" y="28"/>
                    </a:lnTo>
                    <a:lnTo>
                      <a:pt x="226" y="47"/>
                    </a:lnTo>
                    <a:lnTo>
                      <a:pt x="226" y="56"/>
                    </a:lnTo>
                    <a:lnTo>
                      <a:pt x="216" y="75"/>
                    </a:lnTo>
                    <a:lnTo>
                      <a:pt x="208" y="75"/>
                    </a:lnTo>
                    <a:lnTo>
                      <a:pt x="179" y="85"/>
                    </a:lnTo>
                    <a:lnTo>
                      <a:pt x="169" y="85"/>
                    </a:lnTo>
                    <a:lnTo>
                      <a:pt x="169" y="75"/>
                    </a:lnTo>
                    <a:lnTo>
                      <a:pt x="161" y="56"/>
                    </a:lnTo>
                    <a:lnTo>
                      <a:pt x="161" y="37"/>
                    </a:lnTo>
                    <a:lnTo>
                      <a:pt x="179" y="18"/>
                    </a:lnTo>
                    <a:lnTo>
                      <a:pt x="179" y="9"/>
                    </a:lnTo>
                    <a:lnTo>
                      <a:pt x="132" y="18"/>
                    </a:lnTo>
                    <a:lnTo>
                      <a:pt x="85" y="37"/>
                    </a:lnTo>
                    <a:lnTo>
                      <a:pt x="65" y="65"/>
                    </a:lnTo>
                    <a:lnTo>
                      <a:pt x="57" y="94"/>
                    </a:lnTo>
                    <a:lnTo>
                      <a:pt x="65" y="122"/>
                    </a:lnTo>
                    <a:lnTo>
                      <a:pt x="75" y="141"/>
                    </a:lnTo>
                    <a:lnTo>
                      <a:pt x="122" y="188"/>
                    </a:lnTo>
                    <a:lnTo>
                      <a:pt x="179" y="188"/>
                    </a:lnTo>
                    <a:lnTo>
                      <a:pt x="208" y="198"/>
                    </a:lnTo>
                    <a:lnTo>
                      <a:pt x="236" y="216"/>
                    </a:lnTo>
                    <a:lnTo>
                      <a:pt x="255" y="245"/>
                    </a:lnTo>
                    <a:lnTo>
                      <a:pt x="255" y="263"/>
                    </a:lnTo>
                    <a:lnTo>
                      <a:pt x="255" y="282"/>
                    </a:lnTo>
                    <a:lnTo>
                      <a:pt x="245" y="311"/>
                    </a:lnTo>
                    <a:lnTo>
                      <a:pt x="216" y="339"/>
                    </a:lnTo>
                    <a:lnTo>
                      <a:pt x="198" y="358"/>
                    </a:lnTo>
                    <a:lnTo>
                      <a:pt x="169" y="367"/>
                    </a:lnTo>
                    <a:lnTo>
                      <a:pt x="94" y="358"/>
                    </a:lnTo>
                    <a:lnTo>
                      <a:pt x="65" y="339"/>
                    </a:lnTo>
                    <a:lnTo>
                      <a:pt x="28" y="311"/>
                    </a:lnTo>
                    <a:lnTo>
                      <a:pt x="28" y="292"/>
                    </a:lnTo>
                    <a:lnTo>
                      <a:pt x="28" y="273"/>
                    </a:lnTo>
                    <a:lnTo>
                      <a:pt x="47" y="255"/>
                    </a:lnTo>
                    <a:lnTo>
                      <a:pt x="57" y="255"/>
                    </a:lnTo>
                    <a:lnTo>
                      <a:pt x="85" y="255"/>
                    </a:lnTo>
                    <a:lnTo>
                      <a:pt x="94" y="263"/>
                    </a:lnTo>
                    <a:lnTo>
                      <a:pt x="113" y="273"/>
                    </a:lnTo>
                    <a:lnTo>
                      <a:pt x="113" y="302"/>
                    </a:lnTo>
                    <a:lnTo>
                      <a:pt x="104" y="329"/>
                    </a:lnTo>
                    <a:lnTo>
                      <a:pt x="85" y="339"/>
                    </a:lnTo>
                    <a:lnTo>
                      <a:pt x="94" y="349"/>
                    </a:lnTo>
                    <a:lnTo>
                      <a:pt x="94" y="339"/>
                    </a:lnTo>
                    <a:lnTo>
                      <a:pt x="132" y="339"/>
                    </a:lnTo>
                    <a:lnTo>
                      <a:pt x="151" y="339"/>
                    </a:lnTo>
                    <a:lnTo>
                      <a:pt x="169" y="320"/>
                    </a:lnTo>
                    <a:lnTo>
                      <a:pt x="179" y="292"/>
                    </a:lnTo>
                    <a:lnTo>
                      <a:pt x="188" y="255"/>
                    </a:lnTo>
                    <a:lnTo>
                      <a:pt x="161" y="216"/>
                    </a:lnTo>
                    <a:lnTo>
                      <a:pt x="132" y="198"/>
                    </a:lnTo>
                    <a:lnTo>
                      <a:pt x="122" y="208"/>
                    </a:lnTo>
                    <a:lnTo>
                      <a:pt x="122" y="198"/>
                    </a:lnTo>
                    <a:lnTo>
                      <a:pt x="113" y="198"/>
                    </a:lnTo>
                    <a:lnTo>
                      <a:pt x="65" y="188"/>
                    </a:lnTo>
                    <a:lnTo>
                      <a:pt x="18" y="159"/>
                    </a:lnTo>
                    <a:lnTo>
                      <a:pt x="9" y="132"/>
                    </a:lnTo>
                    <a:lnTo>
                      <a:pt x="0" y="104"/>
                    </a:lnTo>
                    <a:lnTo>
                      <a:pt x="18" y="65"/>
                    </a:lnTo>
                    <a:lnTo>
                      <a:pt x="38" y="37"/>
                    </a:lnTo>
                    <a:lnTo>
                      <a:pt x="65" y="18"/>
                    </a:lnTo>
                    <a:lnTo>
                      <a:pt x="94" y="9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236A16F6-2070-4832-B5D7-8B4B01CB9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" y="1914"/>
                <a:ext cx="21" cy="38"/>
              </a:xfrm>
              <a:custGeom>
                <a:avLst/>
                <a:gdLst>
                  <a:gd name="T0" fmla="*/ 19 w 85"/>
                  <a:gd name="T1" fmla="*/ 0 h 151"/>
                  <a:gd name="T2" fmla="*/ 19 w 85"/>
                  <a:gd name="T3" fmla="*/ 2 h 151"/>
                  <a:gd name="T4" fmla="*/ 14 w 85"/>
                  <a:gd name="T5" fmla="*/ 7 h 151"/>
                  <a:gd name="T6" fmla="*/ 12 w 85"/>
                  <a:gd name="T7" fmla="*/ 12 h 151"/>
                  <a:gd name="T8" fmla="*/ 12 w 85"/>
                  <a:gd name="T9" fmla="*/ 19 h 151"/>
                  <a:gd name="T10" fmla="*/ 12 w 85"/>
                  <a:gd name="T11" fmla="*/ 26 h 151"/>
                  <a:gd name="T12" fmla="*/ 21 w 85"/>
                  <a:gd name="T13" fmla="*/ 38 h 151"/>
                  <a:gd name="T14" fmla="*/ 9 w 85"/>
                  <a:gd name="T15" fmla="*/ 33 h 151"/>
                  <a:gd name="T16" fmla="*/ 5 w 85"/>
                  <a:gd name="T17" fmla="*/ 31 h 151"/>
                  <a:gd name="T18" fmla="*/ 0 w 85"/>
                  <a:gd name="T19" fmla="*/ 24 h 151"/>
                  <a:gd name="T20" fmla="*/ 0 w 85"/>
                  <a:gd name="T21" fmla="*/ 19 h 151"/>
                  <a:gd name="T22" fmla="*/ 2 w 85"/>
                  <a:gd name="T23" fmla="*/ 14 h 151"/>
                  <a:gd name="T24" fmla="*/ 7 w 85"/>
                  <a:gd name="T25" fmla="*/ 5 h 151"/>
                  <a:gd name="T26" fmla="*/ 14 w 85"/>
                  <a:gd name="T27" fmla="*/ 2 h 151"/>
                  <a:gd name="T28" fmla="*/ 19 w 85"/>
                  <a:gd name="T29" fmla="*/ 0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85" h="151">
                    <a:moveTo>
                      <a:pt x="76" y="0"/>
                    </a:moveTo>
                    <a:lnTo>
                      <a:pt x="76" y="9"/>
                    </a:lnTo>
                    <a:lnTo>
                      <a:pt x="56" y="28"/>
                    </a:lnTo>
                    <a:lnTo>
                      <a:pt x="48" y="47"/>
                    </a:lnTo>
                    <a:lnTo>
                      <a:pt x="48" y="76"/>
                    </a:lnTo>
                    <a:lnTo>
                      <a:pt x="48" y="104"/>
                    </a:lnTo>
                    <a:lnTo>
                      <a:pt x="85" y="151"/>
                    </a:lnTo>
                    <a:lnTo>
                      <a:pt x="38" y="131"/>
                    </a:lnTo>
                    <a:lnTo>
                      <a:pt x="19" y="123"/>
                    </a:lnTo>
                    <a:lnTo>
                      <a:pt x="0" y="94"/>
                    </a:lnTo>
                    <a:lnTo>
                      <a:pt x="0" y="76"/>
                    </a:lnTo>
                    <a:lnTo>
                      <a:pt x="9" y="57"/>
                    </a:lnTo>
                    <a:lnTo>
                      <a:pt x="29" y="19"/>
                    </a:lnTo>
                    <a:lnTo>
                      <a:pt x="56" y="9"/>
                    </a:lnTo>
                    <a:lnTo>
                      <a:pt x="76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8BB631F8-E7EA-4741-BAFE-6BBE01FDD9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" y="1973"/>
                <a:ext cx="17" cy="14"/>
              </a:xfrm>
              <a:custGeom>
                <a:avLst/>
                <a:gdLst>
                  <a:gd name="T0" fmla="*/ 14 w 66"/>
                  <a:gd name="T1" fmla="*/ 2 h 57"/>
                  <a:gd name="T2" fmla="*/ 17 w 66"/>
                  <a:gd name="T3" fmla="*/ 7 h 57"/>
                  <a:gd name="T4" fmla="*/ 17 w 66"/>
                  <a:gd name="T5" fmla="*/ 12 h 57"/>
                  <a:gd name="T6" fmla="*/ 14 w 66"/>
                  <a:gd name="T7" fmla="*/ 14 h 57"/>
                  <a:gd name="T8" fmla="*/ 10 w 66"/>
                  <a:gd name="T9" fmla="*/ 14 h 57"/>
                  <a:gd name="T10" fmla="*/ 7 w 66"/>
                  <a:gd name="T11" fmla="*/ 14 h 57"/>
                  <a:gd name="T12" fmla="*/ 5 w 66"/>
                  <a:gd name="T13" fmla="*/ 14 h 57"/>
                  <a:gd name="T14" fmla="*/ 2 w 66"/>
                  <a:gd name="T15" fmla="*/ 10 h 57"/>
                  <a:gd name="T16" fmla="*/ 0 w 66"/>
                  <a:gd name="T17" fmla="*/ 5 h 57"/>
                  <a:gd name="T18" fmla="*/ 2 w 66"/>
                  <a:gd name="T19" fmla="*/ 0 h 57"/>
                  <a:gd name="T20" fmla="*/ 7 w 66"/>
                  <a:gd name="T21" fmla="*/ 0 h 57"/>
                  <a:gd name="T22" fmla="*/ 14 w 66"/>
                  <a:gd name="T23" fmla="*/ 2 h 57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" h="57">
                    <a:moveTo>
                      <a:pt x="56" y="10"/>
                    </a:moveTo>
                    <a:lnTo>
                      <a:pt x="66" y="29"/>
                    </a:lnTo>
                    <a:lnTo>
                      <a:pt x="66" y="48"/>
                    </a:lnTo>
                    <a:lnTo>
                      <a:pt x="56" y="57"/>
                    </a:lnTo>
                    <a:lnTo>
                      <a:pt x="37" y="57"/>
                    </a:lnTo>
                    <a:lnTo>
                      <a:pt x="27" y="57"/>
                    </a:lnTo>
                    <a:lnTo>
                      <a:pt x="19" y="57"/>
                    </a:lnTo>
                    <a:lnTo>
                      <a:pt x="9" y="39"/>
                    </a:lnTo>
                    <a:lnTo>
                      <a:pt x="0" y="19"/>
                    </a:lnTo>
                    <a:lnTo>
                      <a:pt x="9" y="0"/>
                    </a:lnTo>
                    <a:lnTo>
                      <a:pt x="27" y="0"/>
                    </a:lnTo>
                    <a:lnTo>
                      <a:pt x="56" y="1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A94E4981-84CC-4729-865D-2BC747FB57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" y="1912"/>
                <a:ext cx="12" cy="12"/>
              </a:xfrm>
              <a:custGeom>
                <a:avLst/>
                <a:gdLst>
                  <a:gd name="T0" fmla="*/ 7 w 47"/>
                  <a:gd name="T1" fmla="*/ 0 h 47"/>
                  <a:gd name="T2" fmla="*/ 10 w 47"/>
                  <a:gd name="T3" fmla="*/ 3 h 47"/>
                  <a:gd name="T4" fmla="*/ 12 w 47"/>
                  <a:gd name="T5" fmla="*/ 5 h 47"/>
                  <a:gd name="T6" fmla="*/ 12 w 47"/>
                  <a:gd name="T7" fmla="*/ 7 h 47"/>
                  <a:gd name="T8" fmla="*/ 10 w 47"/>
                  <a:gd name="T9" fmla="*/ 12 h 47"/>
                  <a:gd name="T10" fmla="*/ 5 w 47"/>
                  <a:gd name="T11" fmla="*/ 12 h 47"/>
                  <a:gd name="T12" fmla="*/ 3 w 47"/>
                  <a:gd name="T13" fmla="*/ 12 h 47"/>
                  <a:gd name="T14" fmla="*/ 0 w 47"/>
                  <a:gd name="T15" fmla="*/ 10 h 47"/>
                  <a:gd name="T16" fmla="*/ 0 w 47"/>
                  <a:gd name="T17" fmla="*/ 7 h 47"/>
                  <a:gd name="T18" fmla="*/ 3 w 47"/>
                  <a:gd name="T19" fmla="*/ 3 h 47"/>
                  <a:gd name="T20" fmla="*/ 7 w 47"/>
                  <a:gd name="T21" fmla="*/ 0 h 4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7" h="47">
                    <a:moveTo>
                      <a:pt x="29" y="0"/>
                    </a:moveTo>
                    <a:lnTo>
                      <a:pt x="39" y="10"/>
                    </a:lnTo>
                    <a:lnTo>
                      <a:pt x="47" y="19"/>
                    </a:lnTo>
                    <a:lnTo>
                      <a:pt x="47" y="29"/>
                    </a:lnTo>
                    <a:lnTo>
                      <a:pt x="39" y="47"/>
                    </a:lnTo>
                    <a:lnTo>
                      <a:pt x="19" y="47"/>
                    </a:lnTo>
                    <a:lnTo>
                      <a:pt x="10" y="47"/>
                    </a:lnTo>
                    <a:lnTo>
                      <a:pt x="0" y="38"/>
                    </a:lnTo>
                    <a:lnTo>
                      <a:pt x="0" y="29"/>
                    </a:lnTo>
                    <a:lnTo>
                      <a:pt x="10" y="10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3A1EAE0E-1446-47C3-BCAC-D052F29848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" y="1957"/>
                <a:ext cx="26" cy="38"/>
              </a:xfrm>
              <a:custGeom>
                <a:avLst/>
                <a:gdLst>
                  <a:gd name="T0" fmla="*/ 26 w 104"/>
                  <a:gd name="T1" fmla="*/ 16 h 151"/>
                  <a:gd name="T2" fmla="*/ 24 w 104"/>
                  <a:gd name="T3" fmla="*/ 26 h 151"/>
                  <a:gd name="T4" fmla="*/ 19 w 104"/>
                  <a:gd name="T5" fmla="*/ 31 h 151"/>
                  <a:gd name="T6" fmla="*/ 14 w 104"/>
                  <a:gd name="T7" fmla="*/ 35 h 151"/>
                  <a:gd name="T8" fmla="*/ 7 w 104"/>
                  <a:gd name="T9" fmla="*/ 38 h 151"/>
                  <a:gd name="T10" fmla="*/ 0 w 104"/>
                  <a:gd name="T11" fmla="*/ 38 h 151"/>
                  <a:gd name="T12" fmla="*/ 10 w 104"/>
                  <a:gd name="T13" fmla="*/ 33 h 151"/>
                  <a:gd name="T14" fmla="*/ 12 w 104"/>
                  <a:gd name="T15" fmla="*/ 28 h 151"/>
                  <a:gd name="T16" fmla="*/ 12 w 104"/>
                  <a:gd name="T17" fmla="*/ 21 h 151"/>
                  <a:gd name="T18" fmla="*/ 12 w 104"/>
                  <a:gd name="T19" fmla="*/ 14 h 151"/>
                  <a:gd name="T20" fmla="*/ 10 w 104"/>
                  <a:gd name="T21" fmla="*/ 5 h 151"/>
                  <a:gd name="T22" fmla="*/ 5 w 104"/>
                  <a:gd name="T23" fmla="*/ 0 h 151"/>
                  <a:gd name="T24" fmla="*/ 19 w 104"/>
                  <a:gd name="T25" fmla="*/ 5 h 151"/>
                  <a:gd name="T26" fmla="*/ 24 w 104"/>
                  <a:gd name="T27" fmla="*/ 9 h 151"/>
                  <a:gd name="T28" fmla="*/ 26 w 104"/>
                  <a:gd name="T29" fmla="*/ 16 h 151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104" h="151">
                    <a:moveTo>
                      <a:pt x="104" y="65"/>
                    </a:moveTo>
                    <a:lnTo>
                      <a:pt x="95" y="104"/>
                    </a:lnTo>
                    <a:lnTo>
                      <a:pt x="75" y="122"/>
                    </a:lnTo>
                    <a:lnTo>
                      <a:pt x="57" y="141"/>
                    </a:lnTo>
                    <a:lnTo>
                      <a:pt x="28" y="151"/>
                    </a:lnTo>
                    <a:lnTo>
                      <a:pt x="0" y="151"/>
                    </a:lnTo>
                    <a:lnTo>
                      <a:pt x="38" y="131"/>
                    </a:lnTo>
                    <a:lnTo>
                      <a:pt x="47" y="113"/>
                    </a:lnTo>
                    <a:lnTo>
                      <a:pt x="47" y="84"/>
                    </a:lnTo>
                    <a:lnTo>
                      <a:pt x="47" y="57"/>
                    </a:lnTo>
                    <a:lnTo>
                      <a:pt x="38" y="18"/>
                    </a:lnTo>
                    <a:lnTo>
                      <a:pt x="20" y="0"/>
                    </a:lnTo>
                    <a:lnTo>
                      <a:pt x="75" y="18"/>
                    </a:lnTo>
                    <a:lnTo>
                      <a:pt x="95" y="37"/>
                    </a:lnTo>
                    <a:lnTo>
                      <a:pt x="104" y="65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73AFB923-9D40-4D25-8066-67A5491BB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" y="1898"/>
                <a:ext cx="19" cy="125"/>
              </a:xfrm>
              <a:custGeom>
                <a:avLst/>
                <a:gdLst>
                  <a:gd name="T0" fmla="*/ 7 w 76"/>
                  <a:gd name="T1" fmla="*/ 0 h 500"/>
                  <a:gd name="T2" fmla="*/ 9 w 76"/>
                  <a:gd name="T3" fmla="*/ 2 h 500"/>
                  <a:gd name="T4" fmla="*/ 14 w 76"/>
                  <a:gd name="T5" fmla="*/ 40 h 500"/>
                  <a:gd name="T6" fmla="*/ 14 w 76"/>
                  <a:gd name="T7" fmla="*/ 54 h 500"/>
                  <a:gd name="T8" fmla="*/ 17 w 76"/>
                  <a:gd name="T9" fmla="*/ 71 h 500"/>
                  <a:gd name="T10" fmla="*/ 19 w 76"/>
                  <a:gd name="T11" fmla="*/ 123 h 500"/>
                  <a:gd name="T12" fmla="*/ 17 w 76"/>
                  <a:gd name="T13" fmla="*/ 125 h 500"/>
                  <a:gd name="T14" fmla="*/ 12 w 76"/>
                  <a:gd name="T15" fmla="*/ 125 h 500"/>
                  <a:gd name="T16" fmla="*/ 9 w 76"/>
                  <a:gd name="T17" fmla="*/ 120 h 500"/>
                  <a:gd name="T18" fmla="*/ 9 w 76"/>
                  <a:gd name="T19" fmla="*/ 116 h 500"/>
                  <a:gd name="T20" fmla="*/ 9 w 76"/>
                  <a:gd name="T21" fmla="*/ 109 h 500"/>
                  <a:gd name="T22" fmla="*/ 9 w 76"/>
                  <a:gd name="T23" fmla="*/ 80 h 500"/>
                  <a:gd name="T24" fmla="*/ 7 w 76"/>
                  <a:gd name="T25" fmla="*/ 54 h 500"/>
                  <a:gd name="T26" fmla="*/ 5 w 76"/>
                  <a:gd name="T27" fmla="*/ 31 h 500"/>
                  <a:gd name="T28" fmla="*/ 0 w 76"/>
                  <a:gd name="T29" fmla="*/ 7 h 500"/>
                  <a:gd name="T30" fmla="*/ 2 w 76"/>
                  <a:gd name="T31" fmla="*/ 2 h 500"/>
                  <a:gd name="T32" fmla="*/ 7 w 76"/>
                  <a:gd name="T33" fmla="*/ 0 h 500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76" h="500">
                    <a:moveTo>
                      <a:pt x="28" y="0"/>
                    </a:moveTo>
                    <a:lnTo>
                      <a:pt x="37" y="9"/>
                    </a:lnTo>
                    <a:lnTo>
                      <a:pt x="56" y="160"/>
                    </a:lnTo>
                    <a:lnTo>
                      <a:pt x="56" y="217"/>
                    </a:lnTo>
                    <a:lnTo>
                      <a:pt x="66" y="283"/>
                    </a:lnTo>
                    <a:lnTo>
                      <a:pt x="76" y="490"/>
                    </a:lnTo>
                    <a:lnTo>
                      <a:pt x="66" y="500"/>
                    </a:lnTo>
                    <a:lnTo>
                      <a:pt x="47" y="500"/>
                    </a:lnTo>
                    <a:lnTo>
                      <a:pt x="37" y="481"/>
                    </a:lnTo>
                    <a:lnTo>
                      <a:pt x="37" y="462"/>
                    </a:lnTo>
                    <a:lnTo>
                      <a:pt x="37" y="434"/>
                    </a:lnTo>
                    <a:lnTo>
                      <a:pt x="37" y="320"/>
                    </a:lnTo>
                    <a:lnTo>
                      <a:pt x="28" y="217"/>
                    </a:lnTo>
                    <a:lnTo>
                      <a:pt x="19" y="123"/>
                    </a:lnTo>
                    <a:lnTo>
                      <a:pt x="0" y="28"/>
                    </a:lnTo>
                    <a:lnTo>
                      <a:pt x="9" y="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31238185-C85B-4E26-8ED9-DC4E2BE8E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5" y="1900"/>
                <a:ext cx="15" cy="118"/>
              </a:xfrm>
              <a:custGeom>
                <a:avLst/>
                <a:gdLst>
                  <a:gd name="T0" fmla="*/ 5 w 57"/>
                  <a:gd name="T1" fmla="*/ 0 h 472"/>
                  <a:gd name="T2" fmla="*/ 5 w 57"/>
                  <a:gd name="T3" fmla="*/ 5 h 472"/>
                  <a:gd name="T4" fmla="*/ 5 w 57"/>
                  <a:gd name="T5" fmla="*/ 7 h 472"/>
                  <a:gd name="T6" fmla="*/ 5 w 57"/>
                  <a:gd name="T7" fmla="*/ 14 h 472"/>
                  <a:gd name="T8" fmla="*/ 7 w 57"/>
                  <a:gd name="T9" fmla="*/ 24 h 472"/>
                  <a:gd name="T10" fmla="*/ 7 w 57"/>
                  <a:gd name="T11" fmla="*/ 33 h 472"/>
                  <a:gd name="T12" fmla="*/ 12 w 57"/>
                  <a:gd name="T13" fmla="*/ 76 h 472"/>
                  <a:gd name="T14" fmla="*/ 15 w 57"/>
                  <a:gd name="T15" fmla="*/ 97 h 472"/>
                  <a:gd name="T16" fmla="*/ 12 w 57"/>
                  <a:gd name="T17" fmla="*/ 118 h 472"/>
                  <a:gd name="T18" fmla="*/ 7 w 57"/>
                  <a:gd name="T19" fmla="*/ 61 h 472"/>
                  <a:gd name="T20" fmla="*/ 5 w 57"/>
                  <a:gd name="T21" fmla="*/ 33 h 472"/>
                  <a:gd name="T22" fmla="*/ 0 w 57"/>
                  <a:gd name="T23" fmla="*/ 3 h 472"/>
                  <a:gd name="T24" fmla="*/ 3 w 57"/>
                  <a:gd name="T25" fmla="*/ 3 h 472"/>
                  <a:gd name="T26" fmla="*/ 5 w 57"/>
                  <a:gd name="T27" fmla="*/ 0 h 472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57" h="472">
                    <a:moveTo>
                      <a:pt x="19" y="0"/>
                    </a:moveTo>
                    <a:lnTo>
                      <a:pt x="19" y="19"/>
                    </a:lnTo>
                    <a:lnTo>
                      <a:pt x="19" y="29"/>
                    </a:lnTo>
                    <a:lnTo>
                      <a:pt x="19" y="57"/>
                    </a:lnTo>
                    <a:lnTo>
                      <a:pt x="28" y="94"/>
                    </a:lnTo>
                    <a:lnTo>
                      <a:pt x="28" y="133"/>
                    </a:lnTo>
                    <a:lnTo>
                      <a:pt x="47" y="302"/>
                    </a:lnTo>
                    <a:lnTo>
                      <a:pt x="57" y="387"/>
                    </a:lnTo>
                    <a:lnTo>
                      <a:pt x="47" y="472"/>
                    </a:lnTo>
                    <a:lnTo>
                      <a:pt x="28" y="245"/>
                    </a:lnTo>
                    <a:lnTo>
                      <a:pt x="19" y="133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006D2C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232751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Banker’s Algorithm Example</a:t>
            </a:r>
          </a:p>
        </p:txBody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23900"/>
            <a:ext cx="11049000" cy="38862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Banker’s algorithm with dining lawyers</a:t>
            </a: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“Safe” (won’t cause deadlock) if when try to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grab chopstick either: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Not last chopstick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Is last chopstick but someone will have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two afterwards</a:t>
            </a: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What if k-handed lawyers? Don’t allow if: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the last one, no one would have k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2</a:t>
            </a:r>
            <a:r>
              <a:rPr lang="en-US" altLang="ko-KR" sz="2400" baseline="30000" dirty="0">
                <a:ea typeface="굴림" panose="020B0600000101010101" pitchFamily="34" charset="-127"/>
              </a:rPr>
              <a:t>nd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k-1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It’s 3</a:t>
            </a:r>
            <a:r>
              <a:rPr lang="en-US" altLang="ko-KR" sz="2400" baseline="30000" dirty="0">
                <a:ea typeface="굴림" panose="020B0600000101010101" pitchFamily="34" charset="-127"/>
              </a:rPr>
              <a:t>rd</a:t>
            </a:r>
            <a:r>
              <a:rPr lang="en-US" altLang="ko-KR" sz="2400" dirty="0">
                <a:ea typeface="굴림" panose="020B0600000101010101" pitchFamily="34" charset="-127"/>
              </a:rPr>
              <a:t> to last, and no one would have k-2</a:t>
            </a:r>
          </a:p>
          <a:p>
            <a:pPr lvl="2">
              <a:lnSpc>
                <a:spcPct val="80000"/>
              </a:lnSpc>
            </a:pPr>
            <a:r>
              <a:rPr lang="en-US" altLang="ko-KR" sz="2400" dirty="0">
                <a:ea typeface="굴림" panose="020B0600000101010101" pitchFamily="34" charset="-127"/>
              </a:rPr>
              <a:t>…</a:t>
            </a:r>
          </a:p>
        </p:txBody>
      </p:sp>
      <p:pic>
        <p:nvPicPr>
          <p:cNvPr id="641031" name="Picture 7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505200"/>
            <a:ext cx="1981200" cy="2094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6870439" y="838200"/>
            <a:ext cx="5092961" cy="2209800"/>
            <a:chOff x="6946639" y="1447800"/>
            <a:chExt cx="5092961" cy="2209800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51" t="522" r="11351" b="522"/>
            <a:stretch>
              <a:fillRect/>
            </a:stretch>
          </p:blipFill>
          <p:spPr bwMode="auto">
            <a:xfrm>
              <a:off x="8394439" y="1447800"/>
              <a:ext cx="2209800" cy="212090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6639" y="1524000"/>
              <a:ext cx="1257300" cy="20447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6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75962" y="1447800"/>
              <a:ext cx="1163638" cy="2209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82865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Deadlock Summary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1125200" cy="5410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Four conditions for deadlocks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Techniques for addressing Deadlock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prevention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write your code in a way that it isn’t prone to deadlock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recovery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let deadlock happen, and then figure out how to recover from 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avoidance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dynamically delay resource requests so deadlock doesn’t happen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Banker’s Algorithm provides on algorithmic way to do this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u="sng" dirty="0"/>
              <a:t>Deadlock denial</a:t>
            </a:r>
            <a:r>
              <a:rPr lang="en-US" dirty="0"/>
              <a:t>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ignore the possibility of deadlock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43996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Deadlock is A Deadly type of Starvation</a:t>
            </a:r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710" y="797966"/>
            <a:ext cx="7236797" cy="470058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Starvation: thread waits indefinitely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Example, low-priority thread waiting for resources constantly in use by high-priority threads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Deadlock: circular waiting for resources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A owns Res 1 and is waiting for Res 2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Thread B owns Res 2 and is waiting for Res 1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Deadlock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Starvation but not vice versa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Starvation can end (but doesn’t have to)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Deadlock can’t end without external intervention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518170" name="Group 26"/>
          <p:cNvGrpSpPr>
            <a:grpSpLocks/>
          </p:cNvGrpSpPr>
          <p:nvPr/>
        </p:nvGrpSpPr>
        <p:grpSpPr bwMode="auto">
          <a:xfrm>
            <a:off x="7417794" y="1190626"/>
            <a:ext cx="4417873" cy="2749550"/>
            <a:chOff x="1429" y="1743"/>
            <a:chExt cx="2558" cy="1657"/>
          </a:xfrm>
        </p:grpSpPr>
        <p:sp>
          <p:nvSpPr>
            <p:cNvPr id="25610" name="Rectangle 4"/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Res 2</a:t>
              </a:r>
            </a:p>
          </p:txBody>
        </p:sp>
        <p:sp>
          <p:nvSpPr>
            <p:cNvPr id="25611" name="Rectangle 5"/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Res 1</a:t>
              </a:r>
            </a:p>
          </p:txBody>
        </p:sp>
        <p:sp>
          <p:nvSpPr>
            <p:cNvPr id="25612" name="Oval 7"/>
            <p:cNvSpPr>
              <a:spLocks noChangeArrowheads="1"/>
            </p:cNvSpPr>
            <p:nvPr/>
          </p:nvSpPr>
          <p:spPr bwMode="auto">
            <a:xfrm>
              <a:off x="2405" y="285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25613" name="Oval 8"/>
            <p:cNvSpPr>
              <a:spLocks noChangeArrowheads="1"/>
            </p:cNvSpPr>
            <p:nvPr/>
          </p:nvSpPr>
          <p:spPr bwMode="auto">
            <a:xfrm>
              <a:off x="2405" y="1743"/>
              <a:ext cx="597" cy="547"/>
            </a:xfrm>
            <a:prstGeom prst="ellipse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25614" name="AutoShape 10"/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5" name="AutoShape 11"/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6" name="AutoShape 12"/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7" name="AutoShape 13"/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18" name="Text Box 14"/>
            <p:cNvSpPr txBox="1">
              <a:spLocks noChangeArrowheads="1"/>
            </p:cNvSpPr>
            <p:nvPr/>
          </p:nvSpPr>
          <p:spPr bwMode="auto">
            <a:xfrm>
              <a:off x="3412" y="1895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19" name="Text Box 17"/>
            <p:cNvSpPr txBox="1">
              <a:spLocks noChangeArrowheads="1"/>
            </p:cNvSpPr>
            <p:nvPr/>
          </p:nvSpPr>
          <p:spPr bwMode="auto">
            <a:xfrm>
              <a:off x="1598" y="2851"/>
              <a:ext cx="39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25620" name="Text Box 18"/>
            <p:cNvSpPr txBox="1">
              <a:spLocks noChangeArrowheads="1"/>
            </p:cNvSpPr>
            <p:nvPr/>
          </p:nvSpPr>
          <p:spPr bwMode="auto">
            <a:xfrm>
              <a:off x="3410" y="2759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25621" name="Text Box 19"/>
            <p:cNvSpPr txBox="1">
              <a:spLocks noChangeArrowheads="1"/>
            </p:cNvSpPr>
            <p:nvPr/>
          </p:nvSpPr>
          <p:spPr bwMode="auto">
            <a:xfrm>
              <a:off x="1429" y="1998"/>
              <a:ext cx="57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02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086" name="Group 134"/>
          <p:cNvGrpSpPr>
            <a:grpSpLocks/>
          </p:cNvGrpSpPr>
          <p:nvPr/>
        </p:nvGrpSpPr>
        <p:grpSpPr bwMode="auto">
          <a:xfrm>
            <a:off x="4343400" y="685800"/>
            <a:ext cx="3657600" cy="1798638"/>
            <a:chOff x="1632" y="645"/>
            <a:chExt cx="2816" cy="1421"/>
          </a:xfrm>
        </p:grpSpPr>
        <p:sp>
          <p:nvSpPr>
            <p:cNvPr id="21509" name="Freeform 129"/>
            <p:cNvSpPr>
              <a:spLocks/>
            </p:cNvSpPr>
            <p:nvPr/>
          </p:nvSpPr>
          <p:spPr bwMode="auto">
            <a:xfrm rot="696599">
              <a:off x="2308" y="1087"/>
              <a:ext cx="847" cy="94"/>
            </a:xfrm>
            <a:custGeom>
              <a:avLst/>
              <a:gdLst>
                <a:gd name="T0" fmla="*/ 6 w 2541"/>
                <a:gd name="T1" fmla="*/ 27 h 284"/>
                <a:gd name="T2" fmla="*/ 16 w 2541"/>
                <a:gd name="T3" fmla="*/ 26 h 284"/>
                <a:gd name="T4" fmla="*/ 26 w 2541"/>
                <a:gd name="T5" fmla="*/ 25 h 284"/>
                <a:gd name="T6" fmla="*/ 33 w 2541"/>
                <a:gd name="T7" fmla="*/ 24 h 284"/>
                <a:gd name="T8" fmla="*/ 40 w 2541"/>
                <a:gd name="T9" fmla="*/ 24 h 284"/>
                <a:gd name="T10" fmla="*/ 56 w 2541"/>
                <a:gd name="T11" fmla="*/ 23 h 284"/>
                <a:gd name="T12" fmla="*/ 80 w 2541"/>
                <a:gd name="T13" fmla="*/ 20 h 284"/>
                <a:gd name="T14" fmla="*/ 110 w 2541"/>
                <a:gd name="T15" fmla="*/ 18 h 284"/>
                <a:gd name="T16" fmla="*/ 141 w 2541"/>
                <a:gd name="T17" fmla="*/ 16 h 284"/>
                <a:gd name="T18" fmla="*/ 173 w 2541"/>
                <a:gd name="T19" fmla="*/ 14 h 284"/>
                <a:gd name="T20" fmla="*/ 200 w 2541"/>
                <a:gd name="T21" fmla="*/ 13 h 284"/>
                <a:gd name="T22" fmla="*/ 223 w 2541"/>
                <a:gd name="T23" fmla="*/ 13 h 284"/>
                <a:gd name="T24" fmla="*/ 235 w 2541"/>
                <a:gd name="T25" fmla="*/ 15 h 284"/>
                <a:gd name="T26" fmla="*/ 239 w 2541"/>
                <a:gd name="T27" fmla="*/ 17 h 284"/>
                <a:gd name="T28" fmla="*/ 238 w 2541"/>
                <a:gd name="T29" fmla="*/ 22 h 284"/>
                <a:gd name="T30" fmla="*/ 234 w 2541"/>
                <a:gd name="T31" fmla="*/ 28 h 284"/>
                <a:gd name="T32" fmla="*/ 237 w 2541"/>
                <a:gd name="T33" fmla="*/ 26 h 284"/>
                <a:gd name="T34" fmla="*/ 249 w 2541"/>
                <a:gd name="T35" fmla="*/ 16 h 284"/>
                <a:gd name="T36" fmla="*/ 263 w 2541"/>
                <a:gd name="T37" fmla="*/ 9 h 284"/>
                <a:gd name="T38" fmla="*/ 276 w 2541"/>
                <a:gd name="T39" fmla="*/ 2 h 284"/>
                <a:gd name="T40" fmla="*/ 273 w 2541"/>
                <a:gd name="T41" fmla="*/ 0 h 284"/>
                <a:gd name="T42" fmla="*/ 255 w 2541"/>
                <a:gd name="T43" fmla="*/ 1 h 284"/>
                <a:gd name="T44" fmla="*/ 236 w 2541"/>
                <a:gd name="T45" fmla="*/ 2 h 284"/>
                <a:gd name="T46" fmla="*/ 218 w 2541"/>
                <a:gd name="T47" fmla="*/ 3 h 284"/>
                <a:gd name="T48" fmla="*/ 199 w 2541"/>
                <a:gd name="T49" fmla="*/ 4 h 284"/>
                <a:gd name="T50" fmla="*/ 181 w 2541"/>
                <a:gd name="T51" fmla="*/ 5 h 284"/>
                <a:gd name="T52" fmla="*/ 163 w 2541"/>
                <a:gd name="T53" fmla="*/ 7 h 284"/>
                <a:gd name="T54" fmla="*/ 144 w 2541"/>
                <a:gd name="T55" fmla="*/ 9 h 284"/>
                <a:gd name="T56" fmla="*/ 127 w 2541"/>
                <a:gd name="T57" fmla="*/ 10 h 284"/>
                <a:gd name="T58" fmla="*/ 109 w 2541"/>
                <a:gd name="T59" fmla="*/ 12 h 284"/>
                <a:gd name="T60" fmla="*/ 91 w 2541"/>
                <a:gd name="T61" fmla="*/ 14 h 284"/>
                <a:gd name="T62" fmla="*/ 74 w 2541"/>
                <a:gd name="T63" fmla="*/ 16 h 284"/>
                <a:gd name="T64" fmla="*/ 57 w 2541"/>
                <a:gd name="T65" fmla="*/ 19 h 284"/>
                <a:gd name="T66" fmla="*/ 40 w 2541"/>
                <a:gd name="T67" fmla="*/ 21 h 284"/>
                <a:gd name="T68" fmla="*/ 24 w 2541"/>
                <a:gd name="T69" fmla="*/ 23 h 284"/>
                <a:gd name="T70" fmla="*/ 8 w 2541"/>
                <a:gd name="T71" fmla="*/ 26 h 2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2541" h="284">
                  <a:moveTo>
                    <a:pt x="0" y="249"/>
                  </a:moveTo>
                  <a:lnTo>
                    <a:pt x="50" y="246"/>
                  </a:lnTo>
                  <a:lnTo>
                    <a:pt x="102" y="239"/>
                  </a:lnTo>
                  <a:lnTo>
                    <a:pt x="148" y="235"/>
                  </a:lnTo>
                  <a:lnTo>
                    <a:pt x="193" y="232"/>
                  </a:lnTo>
                  <a:lnTo>
                    <a:pt x="235" y="227"/>
                  </a:lnTo>
                  <a:lnTo>
                    <a:pt x="269" y="224"/>
                  </a:lnTo>
                  <a:lnTo>
                    <a:pt x="296" y="220"/>
                  </a:lnTo>
                  <a:lnTo>
                    <a:pt x="316" y="220"/>
                  </a:lnTo>
                  <a:lnTo>
                    <a:pt x="358" y="217"/>
                  </a:lnTo>
                  <a:lnTo>
                    <a:pt x="422" y="212"/>
                  </a:lnTo>
                  <a:lnTo>
                    <a:pt x="506" y="205"/>
                  </a:lnTo>
                  <a:lnTo>
                    <a:pt x="607" y="197"/>
                  </a:lnTo>
                  <a:lnTo>
                    <a:pt x="721" y="185"/>
                  </a:lnTo>
                  <a:lnTo>
                    <a:pt x="851" y="175"/>
                  </a:lnTo>
                  <a:lnTo>
                    <a:pt x="987" y="163"/>
                  </a:lnTo>
                  <a:lnTo>
                    <a:pt x="1128" y="151"/>
                  </a:lnTo>
                  <a:lnTo>
                    <a:pt x="1273" y="143"/>
                  </a:lnTo>
                  <a:lnTo>
                    <a:pt x="1414" y="133"/>
                  </a:lnTo>
                  <a:lnTo>
                    <a:pt x="1554" y="125"/>
                  </a:lnTo>
                  <a:lnTo>
                    <a:pt x="1683" y="121"/>
                  </a:lnTo>
                  <a:lnTo>
                    <a:pt x="1804" y="116"/>
                  </a:lnTo>
                  <a:lnTo>
                    <a:pt x="1915" y="116"/>
                  </a:lnTo>
                  <a:lnTo>
                    <a:pt x="2009" y="121"/>
                  </a:lnTo>
                  <a:lnTo>
                    <a:pt x="2082" y="128"/>
                  </a:lnTo>
                  <a:lnTo>
                    <a:pt x="2112" y="133"/>
                  </a:lnTo>
                  <a:lnTo>
                    <a:pt x="2139" y="143"/>
                  </a:lnTo>
                  <a:lnTo>
                    <a:pt x="2154" y="151"/>
                  </a:lnTo>
                  <a:lnTo>
                    <a:pt x="2158" y="163"/>
                  </a:lnTo>
                  <a:lnTo>
                    <a:pt x="2142" y="197"/>
                  </a:lnTo>
                  <a:lnTo>
                    <a:pt x="2124" y="227"/>
                  </a:lnTo>
                  <a:lnTo>
                    <a:pt x="2105" y="254"/>
                  </a:lnTo>
                  <a:lnTo>
                    <a:pt x="2090" y="284"/>
                  </a:lnTo>
                  <a:lnTo>
                    <a:pt x="2134" y="235"/>
                  </a:lnTo>
                  <a:lnTo>
                    <a:pt x="2188" y="190"/>
                  </a:lnTo>
                  <a:lnTo>
                    <a:pt x="2245" y="148"/>
                  </a:lnTo>
                  <a:lnTo>
                    <a:pt x="2302" y="109"/>
                  </a:lnTo>
                  <a:lnTo>
                    <a:pt x="2363" y="79"/>
                  </a:lnTo>
                  <a:lnTo>
                    <a:pt x="2423" y="49"/>
                  </a:lnTo>
                  <a:lnTo>
                    <a:pt x="2484" y="22"/>
                  </a:lnTo>
                  <a:lnTo>
                    <a:pt x="2541" y="0"/>
                  </a:lnTo>
                  <a:lnTo>
                    <a:pt x="2457" y="3"/>
                  </a:lnTo>
                  <a:lnTo>
                    <a:pt x="2374" y="7"/>
                  </a:lnTo>
                  <a:lnTo>
                    <a:pt x="2294" y="10"/>
                  </a:lnTo>
                  <a:lnTo>
                    <a:pt x="2211" y="15"/>
                  </a:lnTo>
                  <a:lnTo>
                    <a:pt x="2127" y="18"/>
                  </a:lnTo>
                  <a:lnTo>
                    <a:pt x="2043" y="22"/>
                  </a:lnTo>
                  <a:lnTo>
                    <a:pt x="1959" y="27"/>
                  </a:lnTo>
                  <a:lnTo>
                    <a:pt x="1877" y="34"/>
                  </a:lnTo>
                  <a:lnTo>
                    <a:pt x="1793" y="37"/>
                  </a:lnTo>
                  <a:lnTo>
                    <a:pt x="1713" y="45"/>
                  </a:lnTo>
                  <a:lnTo>
                    <a:pt x="1629" y="49"/>
                  </a:lnTo>
                  <a:lnTo>
                    <a:pt x="1547" y="57"/>
                  </a:lnTo>
                  <a:lnTo>
                    <a:pt x="1463" y="64"/>
                  </a:lnTo>
                  <a:lnTo>
                    <a:pt x="1382" y="72"/>
                  </a:lnTo>
                  <a:lnTo>
                    <a:pt x="1298" y="79"/>
                  </a:lnTo>
                  <a:lnTo>
                    <a:pt x="1219" y="86"/>
                  </a:lnTo>
                  <a:lnTo>
                    <a:pt x="1140" y="94"/>
                  </a:lnTo>
                  <a:lnTo>
                    <a:pt x="1059" y="101"/>
                  </a:lnTo>
                  <a:lnTo>
                    <a:pt x="980" y="109"/>
                  </a:lnTo>
                  <a:lnTo>
                    <a:pt x="901" y="121"/>
                  </a:lnTo>
                  <a:lnTo>
                    <a:pt x="820" y="128"/>
                  </a:lnTo>
                  <a:lnTo>
                    <a:pt x="741" y="140"/>
                  </a:lnTo>
                  <a:lnTo>
                    <a:pt x="664" y="148"/>
                  </a:lnTo>
                  <a:lnTo>
                    <a:pt x="588" y="158"/>
                  </a:lnTo>
                  <a:lnTo>
                    <a:pt x="513" y="170"/>
                  </a:lnTo>
                  <a:lnTo>
                    <a:pt x="437" y="182"/>
                  </a:lnTo>
                  <a:lnTo>
                    <a:pt x="361" y="190"/>
                  </a:lnTo>
                  <a:lnTo>
                    <a:pt x="289" y="200"/>
                  </a:lnTo>
                  <a:lnTo>
                    <a:pt x="213" y="212"/>
                  </a:lnTo>
                  <a:lnTo>
                    <a:pt x="141" y="227"/>
                  </a:lnTo>
                  <a:lnTo>
                    <a:pt x="72" y="239"/>
                  </a:lnTo>
                  <a:lnTo>
                    <a:pt x="0" y="249"/>
                  </a:lnTo>
                  <a:close/>
                </a:path>
              </a:pathLst>
            </a:custGeom>
            <a:solidFill>
              <a:srgbClr val="D6E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0" name="Freeform 21"/>
            <p:cNvSpPr>
              <a:spLocks/>
            </p:cNvSpPr>
            <p:nvPr/>
          </p:nvSpPr>
          <p:spPr bwMode="auto">
            <a:xfrm rot="696599">
              <a:off x="1935" y="1162"/>
              <a:ext cx="1035" cy="78"/>
            </a:xfrm>
            <a:custGeom>
              <a:avLst/>
              <a:gdLst>
                <a:gd name="T0" fmla="*/ 9 w 3106"/>
                <a:gd name="T1" fmla="*/ 18 h 236"/>
                <a:gd name="T2" fmla="*/ 345 w 3106"/>
                <a:gd name="T3" fmla="*/ 0 h 236"/>
                <a:gd name="T4" fmla="*/ 327 w 3106"/>
                <a:gd name="T5" fmla="*/ 14 h 236"/>
                <a:gd name="T6" fmla="*/ 9 w 3106"/>
                <a:gd name="T7" fmla="*/ 26 h 236"/>
                <a:gd name="T8" fmla="*/ 0 w 3106"/>
                <a:gd name="T9" fmla="*/ 20 h 236"/>
                <a:gd name="T10" fmla="*/ 9 w 3106"/>
                <a:gd name="T11" fmla="*/ 18 h 2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06" h="236">
                  <a:moveTo>
                    <a:pt x="82" y="165"/>
                  </a:moveTo>
                  <a:lnTo>
                    <a:pt x="3106" y="0"/>
                  </a:lnTo>
                  <a:lnTo>
                    <a:pt x="2940" y="126"/>
                  </a:lnTo>
                  <a:lnTo>
                    <a:pt x="82" y="236"/>
                  </a:lnTo>
                  <a:lnTo>
                    <a:pt x="0" y="183"/>
                  </a:lnTo>
                  <a:lnTo>
                    <a:pt x="82" y="165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1" name="Freeform 130"/>
            <p:cNvSpPr>
              <a:spLocks/>
            </p:cNvSpPr>
            <p:nvPr/>
          </p:nvSpPr>
          <p:spPr bwMode="auto">
            <a:xfrm rot="696599">
              <a:off x="2106" y="1141"/>
              <a:ext cx="902" cy="70"/>
            </a:xfrm>
            <a:custGeom>
              <a:avLst/>
              <a:gdLst>
                <a:gd name="T0" fmla="*/ 0 w 2704"/>
                <a:gd name="T1" fmla="*/ 23 h 209"/>
                <a:gd name="T2" fmla="*/ 289 w 2704"/>
                <a:gd name="T3" fmla="*/ 7 h 209"/>
                <a:gd name="T4" fmla="*/ 301 w 2704"/>
                <a:gd name="T5" fmla="*/ 0 h 209"/>
                <a:gd name="T6" fmla="*/ 0 w 2704"/>
                <a:gd name="T7" fmla="*/ 23 h 20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704" h="209">
                  <a:moveTo>
                    <a:pt x="0" y="209"/>
                  </a:moveTo>
                  <a:lnTo>
                    <a:pt x="2598" y="64"/>
                  </a:lnTo>
                  <a:lnTo>
                    <a:pt x="2704" y="0"/>
                  </a:lnTo>
                  <a:lnTo>
                    <a:pt x="0" y="2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2" name="Freeform 10"/>
            <p:cNvSpPr>
              <a:spLocks/>
            </p:cNvSpPr>
            <p:nvPr/>
          </p:nvSpPr>
          <p:spPr bwMode="auto">
            <a:xfrm rot="696599">
              <a:off x="1947" y="1043"/>
              <a:ext cx="1250" cy="199"/>
            </a:xfrm>
            <a:custGeom>
              <a:avLst/>
              <a:gdLst>
                <a:gd name="T0" fmla="*/ 18 w 3750"/>
                <a:gd name="T1" fmla="*/ 52 h 597"/>
                <a:gd name="T2" fmla="*/ 41 w 3750"/>
                <a:gd name="T3" fmla="*/ 47 h 597"/>
                <a:gd name="T4" fmla="*/ 65 w 3750"/>
                <a:gd name="T5" fmla="*/ 42 h 597"/>
                <a:gd name="T6" fmla="*/ 89 w 3750"/>
                <a:gd name="T7" fmla="*/ 38 h 597"/>
                <a:gd name="T8" fmla="*/ 112 w 3750"/>
                <a:gd name="T9" fmla="*/ 33 h 597"/>
                <a:gd name="T10" fmla="*/ 137 w 3750"/>
                <a:gd name="T11" fmla="*/ 28 h 597"/>
                <a:gd name="T12" fmla="*/ 161 w 3750"/>
                <a:gd name="T13" fmla="*/ 24 h 597"/>
                <a:gd name="T14" fmla="*/ 186 w 3750"/>
                <a:gd name="T15" fmla="*/ 20 h 597"/>
                <a:gd name="T16" fmla="*/ 211 w 3750"/>
                <a:gd name="T17" fmla="*/ 16 h 597"/>
                <a:gd name="T18" fmla="*/ 237 w 3750"/>
                <a:gd name="T19" fmla="*/ 13 h 597"/>
                <a:gd name="T20" fmla="*/ 263 w 3750"/>
                <a:gd name="T21" fmla="*/ 10 h 597"/>
                <a:gd name="T22" fmla="*/ 289 w 3750"/>
                <a:gd name="T23" fmla="*/ 7 h 597"/>
                <a:gd name="T24" fmla="*/ 316 w 3750"/>
                <a:gd name="T25" fmla="*/ 5 h 597"/>
                <a:gd name="T26" fmla="*/ 344 w 3750"/>
                <a:gd name="T27" fmla="*/ 3 h 597"/>
                <a:gd name="T28" fmla="*/ 371 w 3750"/>
                <a:gd name="T29" fmla="*/ 1 h 597"/>
                <a:gd name="T30" fmla="*/ 400 w 3750"/>
                <a:gd name="T31" fmla="*/ 0 h 597"/>
                <a:gd name="T32" fmla="*/ 415 w 3750"/>
                <a:gd name="T33" fmla="*/ 0 h 597"/>
                <a:gd name="T34" fmla="*/ 416 w 3750"/>
                <a:gd name="T35" fmla="*/ 0 h 597"/>
                <a:gd name="T36" fmla="*/ 413 w 3750"/>
                <a:gd name="T37" fmla="*/ 5 h 597"/>
                <a:gd name="T38" fmla="*/ 405 w 3750"/>
                <a:gd name="T39" fmla="*/ 13 h 597"/>
                <a:gd name="T40" fmla="*/ 396 w 3750"/>
                <a:gd name="T41" fmla="*/ 20 h 597"/>
                <a:gd name="T42" fmla="*/ 388 w 3750"/>
                <a:gd name="T43" fmla="*/ 27 h 597"/>
                <a:gd name="T44" fmla="*/ 378 w 3750"/>
                <a:gd name="T45" fmla="*/ 33 h 597"/>
                <a:gd name="T46" fmla="*/ 369 w 3750"/>
                <a:gd name="T47" fmla="*/ 39 h 597"/>
                <a:gd name="T48" fmla="*/ 359 w 3750"/>
                <a:gd name="T49" fmla="*/ 44 h 597"/>
                <a:gd name="T50" fmla="*/ 349 w 3750"/>
                <a:gd name="T51" fmla="*/ 50 h 597"/>
                <a:gd name="T52" fmla="*/ 334 w 3750"/>
                <a:gd name="T53" fmla="*/ 53 h 597"/>
                <a:gd name="T54" fmla="*/ 312 w 3750"/>
                <a:gd name="T55" fmla="*/ 54 h 597"/>
                <a:gd name="T56" fmla="*/ 291 w 3750"/>
                <a:gd name="T57" fmla="*/ 55 h 597"/>
                <a:gd name="T58" fmla="*/ 270 w 3750"/>
                <a:gd name="T59" fmla="*/ 56 h 597"/>
                <a:gd name="T60" fmla="*/ 249 w 3750"/>
                <a:gd name="T61" fmla="*/ 57 h 597"/>
                <a:gd name="T62" fmla="*/ 228 w 3750"/>
                <a:gd name="T63" fmla="*/ 57 h 597"/>
                <a:gd name="T64" fmla="*/ 206 w 3750"/>
                <a:gd name="T65" fmla="*/ 58 h 597"/>
                <a:gd name="T66" fmla="*/ 185 w 3750"/>
                <a:gd name="T67" fmla="*/ 59 h 597"/>
                <a:gd name="T68" fmla="*/ 163 w 3750"/>
                <a:gd name="T69" fmla="*/ 60 h 597"/>
                <a:gd name="T70" fmla="*/ 142 w 3750"/>
                <a:gd name="T71" fmla="*/ 60 h 597"/>
                <a:gd name="T72" fmla="*/ 121 w 3750"/>
                <a:gd name="T73" fmla="*/ 61 h 597"/>
                <a:gd name="T74" fmla="*/ 99 w 3750"/>
                <a:gd name="T75" fmla="*/ 62 h 597"/>
                <a:gd name="T76" fmla="*/ 78 w 3750"/>
                <a:gd name="T77" fmla="*/ 63 h 597"/>
                <a:gd name="T78" fmla="*/ 57 w 3750"/>
                <a:gd name="T79" fmla="*/ 64 h 597"/>
                <a:gd name="T80" fmla="*/ 36 w 3750"/>
                <a:gd name="T81" fmla="*/ 65 h 597"/>
                <a:gd name="T82" fmla="*/ 15 w 3750"/>
                <a:gd name="T83" fmla="*/ 66 h 597"/>
                <a:gd name="T84" fmla="*/ 0 w 3750"/>
                <a:gd name="T85" fmla="*/ 63 h 597"/>
                <a:gd name="T86" fmla="*/ 3 w 3750"/>
                <a:gd name="T87" fmla="*/ 57 h 59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3750" h="597">
                  <a:moveTo>
                    <a:pt x="62" y="491"/>
                  </a:moveTo>
                  <a:lnTo>
                    <a:pt x="163" y="467"/>
                  </a:lnTo>
                  <a:lnTo>
                    <a:pt x="270" y="445"/>
                  </a:lnTo>
                  <a:lnTo>
                    <a:pt x="373" y="422"/>
                  </a:lnTo>
                  <a:lnTo>
                    <a:pt x="479" y="403"/>
                  </a:lnTo>
                  <a:lnTo>
                    <a:pt x="585" y="380"/>
                  </a:lnTo>
                  <a:lnTo>
                    <a:pt x="691" y="358"/>
                  </a:lnTo>
                  <a:lnTo>
                    <a:pt x="798" y="338"/>
                  </a:lnTo>
                  <a:lnTo>
                    <a:pt x="905" y="316"/>
                  </a:lnTo>
                  <a:lnTo>
                    <a:pt x="1011" y="296"/>
                  </a:lnTo>
                  <a:lnTo>
                    <a:pt x="1121" y="277"/>
                  </a:lnTo>
                  <a:lnTo>
                    <a:pt x="1231" y="255"/>
                  </a:lnTo>
                  <a:lnTo>
                    <a:pt x="1342" y="235"/>
                  </a:lnTo>
                  <a:lnTo>
                    <a:pt x="1451" y="217"/>
                  </a:lnTo>
                  <a:lnTo>
                    <a:pt x="1562" y="202"/>
                  </a:lnTo>
                  <a:lnTo>
                    <a:pt x="1675" y="183"/>
                  </a:lnTo>
                  <a:lnTo>
                    <a:pt x="1786" y="163"/>
                  </a:lnTo>
                  <a:lnTo>
                    <a:pt x="1900" y="148"/>
                  </a:lnTo>
                  <a:lnTo>
                    <a:pt x="2013" y="133"/>
                  </a:lnTo>
                  <a:lnTo>
                    <a:pt x="2132" y="118"/>
                  </a:lnTo>
                  <a:lnTo>
                    <a:pt x="2250" y="102"/>
                  </a:lnTo>
                  <a:lnTo>
                    <a:pt x="2363" y="92"/>
                  </a:lnTo>
                  <a:lnTo>
                    <a:pt x="2485" y="77"/>
                  </a:lnTo>
                  <a:lnTo>
                    <a:pt x="2603" y="65"/>
                  </a:lnTo>
                  <a:lnTo>
                    <a:pt x="2724" y="53"/>
                  </a:lnTo>
                  <a:lnTo>
                    <a:pt x="2846" y="45"/>
                  </a:lnTo>
                  <a:lnTo>
                    <a:pt x="2968" y="35"/>
                  </a:lnTo>
                  <a:lnTo>
                    <a:pt x="3093" y="27"/>
                  </a:lnTo>
                  <a:lnTo>
                    <a:pt x="3214" y="20"/>
                  </a:lnTo>
                  <a:lnTo>
                    <a:pt x="3343" y="12"/>
                  </a:lnTo>
                  <a:lnTo>
                    <a:pt x="3469" y="8"/>
                  </a:lnTo>
                  <a:lnTo>
                    <a:pt x="3597" y="3"/>
                  </a:lnTo>
                  <a:lnTo>
                    <a:pt x="3727" y="0"/>
                  </a:lnTo>
                  <a:lnTo>
                    <a:pt x="3735" y="0"/>
                  </a:lnTo>
                  <a:lnTo>
                    <a:pt x="3738" y="0"/>
                  </a:lnTo>
                  <a:lnTo>
                    <a:pt x="3742" y="0"/>
                  </a:lnTo>
                  <a:lnTo>
                    <a:pt x="3750" y="0"/>
                  </a:lnTo>
                  <a:lnTo>
                    <a:pt x="3715" y="42"/>
                  </a:lnTo>
                  <a:lnTo>
                    <a:pt x="3681" y="80"/>
                  </a:lnTo>
                  <a:lnTo>
                    <a:pt x="3644" y="118"/>
                  </a:lnTo>
                  <a:lnTo>
                    <a:pt x="3606" y="151"/>
                  </a:lnTo>
                  <a:lnTo>
                    <a:pt x="3567" y="183"/>
                  </a:lnTo>
                  <a:lnTo>
                    <a:pt x="3530" y="213"/>
                  </a:lnTo>
                  <a:lnTo>
                    <a:pt x="3488" y="243"/>
                  </a:lnTo>
                  <a:lnTo>
                    <a:pt x="3446" y="270"/>
                  </a:lnTo>
                  <a:lnTo>
                    <a:pt x="3404" y="301"/>
                  </a:lnTo>
                  <a:lnTo>
                    <a:pt x="3362" y="323"/>
                  </a:lnTo>
                  <a:lnTo>
                    <a:pt x="3321" y="350"/>
                  </a:lnTo>
                  <a:lnTo>
                    <a:pt x="3276" y="376"/>
                  </a:lnTo>
                  <a:lnTo>
                    <a:pt x="3234" y="400"/>
                  </a:lnTo>
                  <a:lnTo>
                    <a:pt x="3187" y="425"/>
                  </a:lnTo>
                  <a:lnTo>
                    <a:pt x="3143" y="449"/>
                  </a:lnTo>
                  <a:lnTo>
                    <a:pt x="3096" y="474"/>
                  </a:lnTo>
                  <a:lnTo>
                    <a:pt x="3002" y="479"/>
                  </a:lnTo>
                  <a:lnTo>
                    <a:pt x="2906" y="482"/>
                  </a:lnTo>
                  <a:lnTo>
                    <a:pt x="2812" y="486"/>
                  </a:lnTo>
                  <a:lnTo>
                    <a:pt x="2716" y="494"/>
                  </a:lnTo>
                  <a:lnTo>
                    <a:pt x="2622" y="498"/>
                  </a:lnTo>
                  <a:lnTo>
                    <a:pt x="2526" y="501"/>
                  </a:lnTo>
                  <a:lnTo>
                    <a:pt x="2432" y="506"/>
                  </a:lnTo>
                  <a:lnTo>
                    <a:pt x="2336" y="509"/>
                  </a:lnTo>
                  <a:lnTo>
                    <a:pt x="2242" y="509"/>
                  </a:lnTo>
                  <a:lnTo>
                    <a:pt x="2144" y="513"/>
                  </a:lnTo>
                  <a:lnTo>
                    <a:pt x="2048" y="516"/>
                  </a:lnTo>
                  <a:lnTo>
                    <a:pt x="1954" y="521"/>
                  </a:lnTo>
                  <a:lnTo>
                    <a:pt x="1855" y="524"/>
                  </a:lnTo>
                  <a:lnTo>
                    <a:pt x="1759" y="528"/>
                  </a:lnTo>
                  <a:lnTo>
                    <a:pt x="1665" y="531"/>
                  </a:lnTo>
                  <a:lnTo>
                    <a:pt x="1566" y="536"/>
                  </a:lnTo>
                  <a:lnTo>
                    <a:pt x="1471" y="536"/>
                  </a:lnTo>
                  <a:lnTo>
                    <a:pt x="1376" y="540"/>
                  </a:lnTo>
                  <a:lnTo>
                    <a:pt x="1276" y="543"/>
                  </a:lnTo>
                  <a:lnTo>
                    <a:pt x="1182" y="548"/>
                  </a:lnTo>
                  <a:lnTo>
                    <a:pt x="1086" y="551"/>
                  </a:lnTo>
                  <a:lnTo>
                    <a:pt x="987" y="555"/>
                  </a:lnTo>
                  <a:lnTo>
                    <a:pt x="893" y="558"/>
                  </a:lnTo>
                  <a:lnTo>
                    <a:pt x="798" y="563"/>
                  </a:lnTo>
                  <a:lnTo>
                    <a:pt x="703" y="566"/>
                  </a:lnTo>
                  <a:lnTo>
                    <a:pt x="608" y="570"/>
                  </a:lnTo>
                  <a:lnTo>
                    <a:pt x="513" y="573"/>
                  </a:lnTo>
                  <a:lnTo>
                    <a:pt x="418" y="578"/>
                  </a:lnTo>
                  <a:lnTo>
                    <a:pt x="323" y="582"/>
                  </a:lnTo>
                  <a:lnTo>
                    <a:pt x="228" y="585"/>
                  </a:lnTo>
                  <a:lnTo>
                    <a:pt x="136" y="593"/>
                  </a:lnTo>
                  <a:lnTo>
                    <a:pt x="42" y="597"/>
                  </a:lnTo>
                  <a:lnTo>
                    <a:pt x="0" y="566"/>
                  </a:lnTo>
                  <a:lnTo>
                    <a:pt x="0" y="540"/>
                  </a:lnTo>
                  <a:lnTo>
                    <a:pt x="27" y="513"/>
                  </a:lnTo>
                  <a:lnTo>
                    <a:pt x="62" y="49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3" name="Freeform 22"/>
            <p:cNvSpPr>
              <a:spLocks/>
            </p:cNvSpPr>
            <p:nvPr/>
          </p:nvSpPr>
          <p:spPr bwMode="auto">
            <a:xfrm rot="696599">
              <a:off x="1940" y="1157"/>
              <a:ext cx="1060" cy="69"/>
            </a:xfrm>
            <a:custGeom>
              <a:avLst/>
              <a:gdLst>
                <a:gd name="T0" fmla="*/ 9 w 3180"/>
                <a:gd name="T1" fmla="*/ 18 h 205"/>
                <a:gd name="T2" fmla="*/ 353 w 3180"/>
                <a:gd name="T3" fmla="*/ 0 h 205"/>
                <a:gd name="T4" fmla="*/ 334 w 3180"/>
                <a:gd name="T5" fmla="*/ 9 h 205"/>
                <a:gd name="T6" fmla="*/ 9 w 3180"/>
                <a:gd name="T7" fmla="*/ 23 h 205"/>
                <a:gd name="T8" fmla="*/ 0 w 3180"/>
                <a:gd name="T9" fmla="*/ 19 h 205"/>
                <a:gd name="T10" fmla="*/ 9 w 3180"/>
                <a:gd name="T11" fmla="*/ 18 h 20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180" h="205">
                  <a:moveTo>
                    <a:pt x="84" y="160"/>
                  </a:moveTo>
                  <a:lnTo>
                    <a:pt x="3180" y="0"/>
                  </a:lnTo>
                  <a:lnTo>
                    <a:pt x="3005" y="76"/>
                  </a:lnTo>
                  <a:lnTo>
                    <a:pt x="84" y="205"/>
                  </a:lnTo>
                  <a:lnTo>
                    <a:pt x="0" y="170"/>
                  </a:lnTo>
                  <a:lnTo>
                    <a:pt x="84" y="160"/>
                  </a:lnTo>
                  <a:close/>
                </a:path>
              </a:pathLst>
            </a:custGeom>
            <a:solidFill>
              <a:srgbClr val="9999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Freeform 23"/>
            <p:cNvSpPr>
              <a:spLocks/>
            </p:cNvSpPr>
            <p:nvPr/>
          </p:nvSpPr>
          <p:spPr bwMode="auto">
            <a:xfrm rot="696599">
              <a:off x="2178" y="1099"/>
              <a:ext cx="16" cy="51"/>
            </a:xfrm>
            <a:custGeom>
              <a:avLst/>
              <a:gdLst>
                <a:gd name="T0" fmla="*/ 4 w 50"/>
                <a:gd name="T1" fmla="*/ 0 h 152"/>
                <a:gd name="T2" fmla="*/ 5 w 50"/>
                <a:gd name="T3" fmla="*/ 1 h 152"/>
                <a:gd name="T4" fmla="*/ 0 w 50"/>
                <a:gd name="T5" fmla="*/ 17 h 152"/>
                <a:gd name="T6" fmla="*/ 0 w 50"/>
                <a:gd name="T7" fmla="*/ 13 h 152"/>
                <a:gd name="T8" fmla="*/ 2 w 50"/>
                <a:gd name="T9" fmla="*/ 9 h 152"/>
                <a:gd name="T10" fmla="*/ 3 w 50"/>
                <a:gd name="T11" fmla="*/ 4 h 152"/>
                <a:gd name="T12" fmla="*/ 4 w 50"/>
                <a:gd name="T13" fmla="*/ 0 h 1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52">
                  <a:moveTo>
                    <a:pt x="38" y="0"/>
                  </a:moveTo>
                  <a:lnTo>
                    <a:pt x="50" y="7"/>
                  </a:lnTo>
                  <a:lnTo>
                    <a:pt x="0" y="152"/>
                  </a:lnTo>
                  <a:lnTo>
                    <a:pt x="3" y="113"/>
                  </a:lnTo>
                  <a:lnTo>
                    <a:pt x="15" y="76"/>
                  </a:lnTo>
                  <a:lnTo>
                    <a:pt x="27" y="3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Freeform 24"/>
            <p:cNvSpPr>
              <a:spLocks/>
            </p:cNvSpPr>
            <p:nvPr/>
          </p:nvSpPr>
          <p:spPr bwMode="auto">
            <a:xfrm rot="696599">
              <a:off x="2355" y="1114"/>
              <a:ext cx="18" cy="51"/>
            </a:xfrm>
            <a:custGeom>
              <a:avLst/>
              <a:gdLst>
                <a:gd name="T0" fmla="*/ 5 w 52"/>
                <a:gd name="T1" fmla="*/ 0 h 153"/>
                <a:gd name="T2" fmla="*/ 6 w 52"/>
                <a:gd name="T3" fmla="*/ 1 h 153"/>
                <a:gd name="T4" fmla="*/ 0 w 52"/>
                <a:gd name="T5" fmla="*/ 17 h 153"/>
                <a:gd name="T6" fmla="*/ 0 w 52"/>
                <a:gd name="T7" fmla="*/ 13 h 153"/>
                <a:gd name="T8" fmla="*/ 2 w 52"/>
                <a:gd name="T9" fmla="*/ 9 h 153"/>
                <a:gd name="T10" fmla="*/ 3 w 52"/>
                <a:gd name="T11" fmla="*/ 4 h 153"/>
                <a:gd name="T12" fmla="*/ 5 w 52"/>
                <a:gd name="T13" fmla="*/ 0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2" h="153">
                  <a:moveTo>
                    <a:pt x="37" y="0"/>
                  </a:moveTo>
                  <a:lnTo>
                    <a:pt x="52" y="8"/>
                  </a:lnTo>
                  <a:lnTo>
                    <a:pt x="0" y="153"/>
                  </a:lnTo>
                  <a:lnTo>
                    <a:pt x="3" y="114"/>
                  </a:lnTo>
                  <a:lnTo>
                    <a:pt x="15" y="77"/>
                  </a:lnTo>
                  <a:lnTo>
                    <a:pt x="25" y="38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Freeform 25"/>
            <p:cNvSpPr>
              <a:spLocks/>
            </p:cNvSpPr>
            <p:nvPr/>
          </p:nvSpPr>
          <p:spPr bwMode="auto">
            <a:xfrm rot="696599">
              <a:off x="2528" y="1136"/>
              <a:ext cx="28" cy="90"/>
            </a:xfrm>
            <a:custGeom>
              <a:avLst/>
              <a:gdLst>
                <a:gd name="T0" fmla="*/ 8 w 83"/>
                <a:gd name="T1" fmla="*/ 0 h 270"/>
                <a:gd name="T2" fmla="*/ 9 w 83"/>
                <a:gd name="T3" fmla="*/ 2 h 270"/>
                <a:gd name="T4" fmla="*/ 0 w 83"/>
                <a:gd name="T5" fmla="*/ 30 h 270"/>
                <a:gd name="T6" fmla="*/ 2 w 83"/>
                <a:gd name="T7" fmla="*/ 22 h 270"/>
                <a:gd name="T8" fmla="*/ 3 w 83"/>
                <a:gd name="T9" fmla="*/ 15 h 270"/>
                <a:gd name="T10" fmla="*/ 6 w 83"/>
                <a:gd name="T11" fmla="*/ 8 h 270"/>
                <a:gd name="T12" fmla="*/ 8 w 83"/>
                <a:gd name="T13" fmla="*/ 0 h 2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3" h="270">
                  <a:moveTo>
                    <a:pt x="71" y="0"/>
                  </a:moveTo>
                  <a:lnTo>
                    <a:pt x="83" y="20"/>
                  </a:lnTo>
                  <a:lnTo>
                    <a:pt x="0" y="270"/>
                  </a:lnTo>
                  <a:lnTo>
                    <a:pt x="15" y="202"/>
                  </a:lnTo>
                  <a:lnTo>
                    <a:pt x="30" y="137"/>
                  </a:lnTo>
                  <a:lnTo>
                    <a:pt x="53" y="69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7" name="Freeform 26"/>
            <p:cNvSpPr>
              <a:spLocks/>
            </p:cNvSpPr>
            <p:nvPr/>
          </p:nvSpPr>
          <p:spPr bwMode="auto">
            <a:xfrm rot="696599">
              <a:off x="2705" y="1139"/>
              <a:ext cx="26" cy="90"/>
            </a:xfrm>
            <a:custGeom>
              <a:avLst/>
              <a:gdLst>
                <a:gd name="T0" fmla="*/ 8 w 79"/>
                <a:gd name="T1" fmla="*/ 0 h 269"/>
                <a:gd name="T2" fmla="*/ 9 w 79"/>
                <a:gd name="T3" fmla="*/ 2 h 269"/>
                <a:gd name="T4" fmla="*/ 0 w 79"/>
                <a:gd name="T5" fmla="*/ 30 h 269"/>
                <a:gd name="T6" fmla="*/ 2 w 79"/>
                <a:gd name="T7" fmla="*/ 23 h 269"/>
                <a:gd name="T8" fmla="*/ 4 w 79"/>
                <a:gd name="T9" fmla="*/ 15 h 269"/>
                <a:gd name="T10" fmla="*/ 6 w 79"/>
                <a:gd name="T11" fmla="*/ 8 h 269"/>
                <a:gd name="T12" fmla="*/ 8 w 79"/>
                <a:gd name="T13" fmla="*/ 0 h 2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269">
                  <a:moveTo>
                    <a:pt x="76" y="0"/>
                  </a:moveTo>
                  <a:lnTo>
                    <a:pt x="79" y="19"/>
                  </a:lnTo>
                  <a:lnTo>
                    <a:pt x="0" y="269"/>
                  </a:lnTo>
                  <a:lnTo>
                    <a:pt x="15" y="205"/>
                  </a:lnTo>
                  <a:lnTo>
                    <a:pt x="35" y="136"/>
                  </a:lnTo>
                  <a:lnTo>
                    <a:pt x="57" y="69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8" name="Freeform 27"/>
            <p:cNvSpPr>
              <a:spLocks/>
            </p:cNvSpPr>
            <p:nvPr/>
          </p:nvSpPr>
          <p:spPr bwMode="auto">
            <a:xfrm rot="696599">
              <a:off x="2166" y="1103"/>
              <a:ext cx="10" cy="32"/>
            </a:xfrm>
            <a:custGeom>
              <a:avLst/>
              <a:gdLst>
                <a:gd name="T0" fmla="*/ 2 w 30"/>
                <a:gd name="T1" fmla="*/ 0 h 96"/>
                <a:gd name="T2" fmla="*/ 3 w 30"/>
                <a:gd name="T3" fmla="*/ 0 h 96"/>
                <a:gd name="T4" fmla="*/ 0 w 30"/>
                <a:gd name="T5" fmla="*/ 11 h 96"/>
                <a:gd name="T6" fmla="*/ 0 w 30"/>
                <a:gd name="T7" fmla="*/ 8 h 96"/>
                <a:gd name="T8" fmla="*/ 1 w 30"/>
                <a:gd name="T9" fmla="*/ 5 h 96"/>
                <a:gd name="T10" fmla="*/ 2 w 30"/>
                <a:gd name="T11" fmla="*/ 3 h 96"/>
                <a:gd name="T12" fmla="*/ 2 w 30"/>
                <a:gd name="T13" fmla="*/ 0 h 9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96">
                  <a:moveTo>
                    <a:pt x="18" y="0"/>
                  </a:moveTo>
                  <a:lnTo>
                    <a:pt x="30" y="0"/>
                  </a:lnTo>
                  <a:lnTo>
                    <a:pt x="0" y="96"/>
                  </a:lnTo>
                  <a:lnTo>
                    <a:pt x="3" y="73"/>
                  </a:lnTo>
                  <a:lnTo>
                    <a:pt x="10" y="46"/>
                  </a:lnTo>
                  <a:lnTo>
                    <a:pt x="15" y="24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9" name="Freeform 28"/>
            <p:cNvSpPr>
              <a:spLocks/>
            </p:cNvSpPr>
            <p:nvPr/>
          </p:nvSpPr>
          <p:spPr bwMode="auto">
            <a:xfrm rot="696599">
              <a:off x="2343" y="1117"/>
              <a:ext cx="9" cy="32"/>
            </a:xfrm>
            <a:custGeom>
              <a:avLst/>
              <a:gdLst>
                <a:gd name="T0" fmla="*/ 2 w 27"/>
                <a:gd name="T1" fmla="*/ 0 h 95"/>
                <a:gd name="T2" fmla="*/ 3 w 27"/>
                <a:gd name="T3" fmla="*/ 0 h 95"/>
                <a:gd name="T4" fmla="*/ 0 w 27"/>
                <a:gd name="T5" fmla="*/ 11 h 95"/>
                <a:gd name="T6" fmla="*/ 1 w 27"/>
                <a:gd name="T7" fmla="*/ 8 h 95"/>
                <a:gd name="T8" fmla="*/ 1 w 27"/>
                <a:gd name="T9" fmla="*/ 5 h 95"/>
                <a:gd name="T10" fmla="*/ 2 w 27"/>
                <a:gd name="T11" fmla="*/ 2 h 95"/>
                <a:gd name="T12" fmla="*/ 2 w 27"/>
                <a:gd name="T13" fmla="*/ 0 h 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" h="95">
                  <a:moveTo>
                    <a:pt x="19" y="0"/>
                  </a:moveTo>
                  <a:lnTo>
                    <a:pt x="27" y="0"/>
                  </a:lnTo>
                  <a:lnTo>
                    <a:pt x="0" y="95"/>
                  </a:lnTo>
                  <a:lnTo>
                    <a:pt x="7" y="72"/>
                  </a:lnTo>
                  <a:lnTo>
                    <a:pt x="12" y="46"/>
                  </a:lnTo>
                  <a:lnTo>
                    <a:pt x="19" y="22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0" name="Freeform 29"/>
            <p:cNvSpPr>
              <a:spLocks/>
            </p:cNvSpPr>
            <p:nvPr/>
          </p:nvSpPr>
          <p:spPr bwMode="auto">
            <a:xfrm rot="696599">
              <a:off x="2519" y="1147"/>
              <a:ext cx="15" cy="54"/>
            </a:xfrm>
            <a:custGeom>
              <a:avLst/>
              <a:gdLst>
                <a:gd name="T0" fmla="*/ 4 w 45"/>
                <a:gd name="T1" fmla="*/ 0 h 163"/>
                <a:gd name="T2" fmla="*/ 5 w 45"/>
                <a:gd name="T3" fmla="*/ 0 h 163"/>
                <a:gd name="T4" fmla="*/ 0 w 45"/>
                <a:gd name="T5" fmla="*/ 18 h 163"/>
                <a:gd name="T6" fmla="*/ 1 w 45"/>
                <a:gd name="T7" fmla="*/ 13 h 163"/>
                <a:gd name="T8" fmla="*/ 2 w 45"/>
                <a:gd name="T9" fmla="*/ 9 h 163"/>
                <a:gd name="T10" fmla="*/ 3 w 45"/>
                <a:gd name="T11" fmla="*/ 5 h 163"/>
                <a:gd name="T12" fmla="*/ 4 w 45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63">
                  <a:moveTo>
                    <a:pt x="37" y="0"/>
                  </a:moveTo>
                  <a:lnTo>
                    <a:pt x="45" y="0"/>
                  </a:lnTo>
                  <a:lnTo>
                    <a:pt x="0" y="163"/>
                  </a:lnTo>
                  <a:lnTo>
                    <a:pt x="10" y="121"/>
                  </a:lnTo>
                  <a:lnTo>
                    <a:pt x="19" y="84"/>
                  </a:lnTo>
                  <a:lnTo>
                    <a:pt x="30" y="4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1" name="Freeform 30"/>
            <p:cNvSpPr>
              <a:spLocks/>
            </p:cNvSpPr>
            <p:nvPr/>
          </p:nvSpPr>
          <p:spPr bwMode="auto">
            <a:xfrm rot="696599">
              <a:off x="2696" y="1150"/>
              <a:ext cx="16" cy="54"/>
            </a:xfrm>
            <a:custGeom>
              <a:avLst/>
              <a:gdLst>
                <a:gd name="T0" fmla="*/ 4 w 50"/>
                <a:gd name="T1" fmla="*/ 0 h 163"/>
                <a:gd name="T2" fmla="*/ 5 w 50"/>
                <a:gd name="T3" fmla="*/ 0 h 163"/>
                <a:gd name="T4" fmla="*/ 0 w 50"/>
                <a:gd name="T5" fmla="*/ 18 h 163"/>
                <a:gd name="T6" fmla="*/ 1 w 50"/>
                <a:gd name="T7" fmla="*/ 13 h 163"/>
                <a:gd name="T8" fmla="*/ 2 w 50"/>
                <a:gd name="T9" fmla="*/ 9 h 163"/>
                <a:gd name="T10" fmla="*/ 3 w 50"/>
                <a:gd name="T11" fmla="*/ 5 h 163"/>
                <a:gd name="T12" fmla="*/ 4 w 50"/>
                <a:gd name="T13" fmla="*/ 0 h 16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0" h="163">
                  <a:moveTo>
                    <a:pt x="38" y="3"/>
                  </a:moveTo>
                  <a:lnTo>
                    <a:pt x="50" y="0"/>
                  </a:lnTo>
                  <a:lnTo>
                    <a:pt x="0" y="163"/>
                  </a:lnTo>
                  <a:lnTo>
                    <a:pt x="11" y="121"/>
                  </a:lnTo>
                  <a:lnTo>
                    <a:pt x="20" y="83"/>
                  </a:lnTo>
                  <a:lnTo>
                    <a:pt x="30" y="41"/>
                  </a:lnTo>
                  <a:lnTo>
                    <a:pt x="3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2" name="Freeform 31"/>
            <p:cNvSpPr>
              <a:spLocks/>
            </p:cNvSpPr>
            <p:nvPr/>
          </p:nvSpPr>
          <p:spPr bwMode="auto">
            <a:xfrm rot="696599">
              <a:off x="2197" y="1102"/>
              <a:ext cx="11" cy="47"/>
            </a:xfrm>
            <a:custGeom>
              <a:avLst/>
              <a:gdLst>
                <a:gd name="T0" fmla="*/ 3 w 35"/>
                <a:gd name="T1" fmla="*/ 0 h 140"/>
                <a:gd name="T2" fmla="*/ 3 w 35"/>
                <a:gd name="T3" fmla="*/ 4 h 140"/>
                <a:gd name="T4" fmla="*/ 2 w 35"/>
                <a:gd name="T5" fmla="*/ 8 h 140"/>
                <a:gd name="T6" fmla="*/ 1 w 35"/>
                <a:gd name="T7" fmla="*/ 12 h 140"/>
                <a:gd name="T8" fmla="*/ 0 w 35"/>
                <a:gd name="T9" fmla="*/ 16 h 140"/>
                <a:gd name="T10" fmla="*/ 1 w 35"/>
                <a:gd name="T11" fmla="*/ 12 h 140"/>
                <a:gd name="T12" fmla="*/ 2 w 35"/>
                <a:gd name="T13" fmla="*/ 8 h 140"/>
                <a:gd name="T14" fmla="*/ 2 w 35"/>
                <a:gd name="T15" fmla="*/ 4 h 140"/>
                <a:gd name="T16" fmla="*/ 3 w 35"/>
                <a:gd name="T17" fmla="*/ 0 h 1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5" h="140">
                  <a:moveTo>
                    <a:pt x="35" y="0"/>
                  </a:moveTo>
                  <a:lnTo>
                    <a:pt x="35" y="34"/>
                  </a:lnTo>
                  <a:lnTo>
                    <a:pt x="23" y="68"/>
                  </a:lnTo>
                  <a:lnTo>
                    <a:pt x="8" y="106"/>
                  </a:lnTo>
                  <a:lnTo>
                    <a:pt x="0" y="140"/>
                  </a:lnTo>
                  <a:lnTo>
                    <a:pt x="12" y="106"/>
                  </a:lnTo>
                  <a:lnTo>
                    <a:pt x="20" y="68"/>
                  </a:lnTo>
                  <a:lnTo>
                    <a:pt x="23" y="34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3" name="Freeform 32"/>
            <p:cNvSpPr>
              <a:spLocks/>
            </p:cNvSpPr>
            <p:nvPr/>
          </p:nvSpPr>
          <p:spPr bwMode="auto">
            <a:xfrm rot="696599">
              <a:off x="2374" y="1117"/>
              <a:ext cx="12" cy="47"/>
            </a:xfrm>
            <a:custGeom>
              <a:avLst/>
              <a:gdLst>
                <a:gd name="T0" fmla="*/ 4 w 34"/>
                <a:gd name="T1" fmla="*/ 0 h 141"/>
                <a:gd name="T2" fmla="*/ 4 w 34"/>
                <a:gd name="T3" fmla="*/ 3 h 141"/>
                <a:gd name="T4" fmla="*/ 3 w 34"/>
                <a:gd name="T5" fmla="*/ 7 h 141"/>
                <a:gd name="T6" fmla="*/ 1 w 34"/>
                <a:gd name="T7" fmla="*/ 12 h 141"/>
                <a:gd name="T8" fmla="*/ 0 w 34"/>
                <a:gd name="T9" fmla="*/ 16 h 141"/>
                <a:gd name="T10" fmla="*/ 1 w 34"/>
                <a:gd name="T11" fmla="*/ 12 h 141"/>
                <a:gd name="T12" fmla="*/ 2 w 34"/>
                <a:gd name="T13" fmla="*/ 8 h 141"/>
                <a:gd name="T14" fmla="*/ 3 w 34"/>
                <a:gd name="T15" fmla="*/ 4 h 141"/>
                <a:gd name="T16" fmla="*/ 4 w 34"/>
                <a:gd name="T17" fmla="*/ 0 h 14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34" h="141">
                  <a:moveTo>
                    <a:pt x="34" y="0"/>
                  </a:moveTo>
                  <a:lnTo>
                    <a:pt x="34" y="30"/>
                  </a:lnTo>
                  <a:lnTo>
                    <a:pt x="22" y="65"/>
                  </a:lnTo>
                  <a:lnTo>
                    <a:pt x="7" y="104"/>
                  </a:lnTo>
                  <a:lnTo>
                    <a:pt x="0" y="141"/>
                  </a:lnTo>
                  <a:lnTo>
                    <a:pt x="7" y="107"/>
                  </a:lnTo>
                  <a:lnTo>
                    <a:pt x="15" y="69"/>
                  </a:lnTo>
                  <a:lnTo>
                    <a:pt x="22" y="35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4" name="Freeform 33"/>
            <p:cNvSpPr>
              <a:spLocks/>
            </p:cNvSpPr>
            <p:nvPr/>
          </p:nvSpPr>
          <p:spPr bwMode="auto">
            <a:xfrm rot="696599">
              <a:off x="2549" y="1142"/>
              <a:ext cx="19" cy="79"/>
            </a:xfrm>
            <a:custGeom>
              <a:avLst/>
              <a:gdLst>
                <a:gd name="T0" fmla="*/ 6 w 57"/>
                <a:gd name="T1" fmla="*/ 0 h 236"/>
                <a:gd name="T2" fmla="*/ 6 w 57"/>
                <a:gd name="T3" fmla="*/ 6 h 236"/>
                <a:gd name="T4" fmla="*/ 4 w 57"/>
                <a:gd name="T5" fmla="*/ 12 h 236"/>
                <a:gd name="T6" fmla="*/ 2 w 57"/>
                <a:gd name="T7" fmla="*/ 20 h 236"/>
                <a:gd name="T8" fmla="*/ 0 w 57"/>
                <a:gd name="T9" fmla="*/ 26 h 236"/>
                <a:gd name="T10" fmla="*/ 2 w 57"/>
                <a:gd name="T11" fmla="*/ 20 h 236"/>
                <a:gd name="T12" fmla="*/ 3 w 57"/>
                <a:gd name="T13" fmla="*/ 13 h 236"/>
                <a:gd name="T14" fmla="*/ 5 w 57"/>
                <a:gd name="T15" fmla="*/ 6 h 236"/>
                <a:gd name="T16" fmla="*/ 6 w 57"/>
                <a:gd name="T17" fmla="*/ 0 h 2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7" h="236">
                  <a:moveTo>
                    <a:pt x="57" y="0"/>
                  </a:moveTo>
                  <a:lnTo>
                    <a:pt x="52" y="54"/>
                  </a:lnTo>
                  <a:lnTo>
                    <a:pt x="37" y="111"/>
                  </a:lnTo>
                  <a:lnTo>
                    <a:pt x="15" y="175"/>
                  </a:lnTo>
                  <a:lnTo>
                    <a:pt x="0" y="236"/>
                  </a:lnTo>
                  <a:lnTo>
                    <a:pt x="15" y="175"/>
                  </a:lnTo>
                  <a:lnTo>
                    <a:pt x="30" y="118"/>
                  </a:lnTo>
                  <a:lnTo>
                    <a:pt x="42" y="57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5" name="Freeform 34"/>
            <p:cNvSpPr>
              <a:spLocks/>
            </p:cNvSpPr>
            <p:nvPr/>
          </p:nvSpPr>
          <p:spPr bwMode="auto">
            <a:xfrm rot="696599">
              <a:off x="2726" y="1145"/>
              <a:ext cx="21" cy="80"/>
            </a:xfrm>
            <a:custGeom>
              <a:avLst/>
              <a:gdLst>
                <a:gd name="T0" fmla="*/ 7 w 62"/>
                <a:gd name="T1" fmla="*/ 0 h 240"/>
                <a:gd name="T2" fmla="*/ 6 w 62"/>
                <a:gd name="T3" fmla="*/ 6 h 240"/>
                <a:gd name="T4" fmla="*/ 4 w 62"/>
                <a:gd name="T5" fmla="*/ 13 h 240"/>
                <a:gd name="T6" fmla="*/ 2 w 62"/>
                <a:gd name="T7" fmla="*/ 19 h 240"/>
                <a:gd name="T8" fmla="*/ 0 w 62"/>
                <a:gd name="T9" fmla="*/ 27 h 240"/>
                <a:gd name="T10" fmla="*/ 2 w 62"/>
                <a:gd name="T11" fmla="*/ 20 h 240"/>
                <a:gd name="T12" fmla="*/ 3 w 62"/>
                <a:gd name="T13" fmla="*/ 13 h 240"/>
                <a:gd name="T14" fmla="*/ 5 w 62"/>
                <a:gd name="T15" fmla="*/ 6 h 240"/>
                <a:gd name="T16" fmla="*/ 7 w 62"/>
                <a:gd name="T17" fmla="*/ 0 h 2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62" h="240">
                  <a:moveTo>
                    <a:pt x="62" y="0"/>
                  </a:moveTo>
                  <a:lnTo>
                    <a:pt x="54" y="54"/>
                  </a:lnTo>
                  <a:lnTo>
                    <a:pt x="39" y="114"/>
                  </a:lnTo>
                  <a:lnTo>
                    <a:pt x="15" y="175"/>
                  </a:lnTo>
                  <a:lnTo>
                    <a:pt x="0" y="240"/>
                  </a:lnTo>
                  <a:lnTo>
                    <a:pt x="15" y="178"/>
                  </a:lnTo>
                  <a:lnTo>
                    <a:pt x="27" y="118"/>
                  </a:lnTo>
                  <a:lnTo>
                    <a:pt x="42" y="57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6" name="Freeform 35"/>
            <p:cNvSpPr>
              <a:spLocks/>
            </p:cNvSpPr>
            <p:nvPr/>
          </p:nvSpPr>
          <p:spPr bwMode="auto">
            <a:xfrm rot="696599">
              <a:off x="2209" y="1098"/>
              <a:ext cx="18" cy="54"/>
            </a:xfrm>
            <a:custGeom>
              <a:avLst/>
              <a:gdLst>
                <a:gd name="T0" fmla="*/ 6 w 53"/>
                <a:gd name="T1" fmla="*/ 0 h 163"/>
                <a:gd name="T2" fmla="*/ 0 w 53"/>
                <a:gd name="T3" fmla="*/ 18 h 163"/>
                <a:gd name="T4" fmla="*/ 4 w 53"/>
                <a:gd name="T5" fmla="*/ 3 h 163"/>
                <a:gd name="T6" fmla="*/ 6 w 53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63">
                  <a:moveTo>
                    <a:pt x="53" y="0"/>
                  </a:moveTo>
                  <a:lnTo>
                    <a:pt x="0" y="163"/>
                  </a:lnTo>
                  <a:lnTo>
                    <a:pt x="38" y="23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7" name="Freeform 36"/>
            <p:cNvSpPr>
              <a:spLocks/>
            </p:cNvSpPr>
            <p:nvPr/>
          </p:nvSpPr>
          <p:spPr bwMode="auto">
            <a:xfrm rot="696599">
              <a:off x="2388" y="1112"/>
              <a:ext cx="18" cy="55"/>
            </a:xfrm>
            <a:custGeom>
              <a:avLst/>
              <a:gdLst>
                <a:gd name="T0" fmla="*/ 6 w 54"/>
                <a:gd name="T1" fmla="*/ 0 h 163"/>
                <a:gd name="T2" fmla="*/ 0 w 54"/>
                <a:gd name="T3" fmla="*/ 19 h 163"/>
                <a:gd name="T4" fmla="*/ 5 w 54"/>
                <a:gd name="T5" fmla="*/ 2 h 163"/>
                <a:gd name="T6" fmla="*/ 6 w 54"/>
                <a:gd name="T7" fmla="*/ 0 h 16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4" h="163">
                  <a:moveTo>
                    <a:pt x="54" y="0"/>
                  </a:moveTo>
                  <a:lnTo>
                    <a:pt x="0" y="163"/>
                  </a:lnTo>
                  <a:lnTo>
                    <a:pt x="42" y="2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8" name="Freeform 37"/>
            <p:cNvSpPr>
              <a:spLocks/>
            </p:cNvSpPr>
            <p:nvPr/>
          </p:nvSpPr>
          <p:spPr bwMode="auto">
            <a:xfrm rot="696599">
              <a:off x="2562" y="1131"/>
              <a:ext cx="30" cy="94"/>
            </a:xfrm>
            <a:custGeom>
              <a:avLst/>
              <a:gdLst>
                <a:gd name="T0" fmla="*/ 10 w 89"/>
                <a:gd name="T1" fmla="*/ 0 h 281"/>
                <a:gd name="T2" fmla="*/ 0 w 89"/>
                <a:gd name="T3" fmla="*/ 31 h 281"/>
                <a:gd name="T4" fmla="*/ 8 w 89"/>
                <a:gd name="T5" fmla="*/ 4 h 281"/>
                <a:gd name="T6" fmla="*/ 10 w 89"/>
                <a:gd name="T7" fmla="*/ 0 h 28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" h="281">
                  <a:moveTo>
                    <a:pt x="89" y="0"/>
                  </a:moveTo>
                  <a:lnTo>
                    <a:pt x="0" y="281"/>
                  </a:lnTo>
                  <a:lnTo>
                    <a:pt x="69" y="34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29" name="Freeform 38"/>
            <p:cNvSpPr>
              <a:spLocks/>
            </p:cNvSpPr>
            <p:nvPr/>
          </p:nvSpPr>
          <p:spPr bwMode="auto">
            <a:xfrm rot="696599">
              <a:off x="2740" y="1134"/>
              <a:ext cx="31" cy="94"/>
            </a:xfrm>
            <a:custGeom>
              <a:avLst/>
              <a:gdLst>
                <a:gd name="T0" fmla="*/ 10 w 92"/>
                <a:gd name="T1" fmla="*/ 0 h 282"/>
                <a:gd name="T2" fmla="*/ 0 w 92"/>
                <a:gd name="T3" fmla="*/ 31 h 282"/>
                <a:gd name="T4" fmla="*/ 7 w 92"/>
                <a:gd name="T5" fmla="*/ 4 h 282"/>
                <a:gd name="T6" fmla="*/ 10 w 92"/>
                <a:gd name="T7" fmla="*/ 0 h 2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2" h="282">
                  <a:moveTo>
                    <a:pt x="92" y="0"/>
                  </a:moveTo>
                  <a:lnTo>
                    <a:pt x="0" y="282"/>
                  </a:lnTo>
                  <a:lnTo>
                    <a:pt x="65" y="35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0" name="Freeform 39"/>
            <p:cNvSpPr>
              <a:spLocks/>
            </p:cNvSpPr>
            <p:nvPr/>
          </p:nvSpPr>
          <p:spPr bwMode="auto">
            <a:xfrm rot="696599">
              <a:off x="2230" y="1102"/>
              <a:ext cx="15" cy="48"/>
            </a:xfrm>
            <a:custGeom>
              <a:avLst/>
              <a:gdLst>
                <a:gd name="T0" fmla="*/ 5 w 45"/>
                <a:gd name="T1" fmla="*/ 0 h 144"/>
                <a:gd name="T2" fmla="*/ 0 w 45"/>
                <a:gd name="T3" fmla="*/ 16 h 144"/>
                <a:gd name="T4" fmla="*/ 4 w 45"/>
                <a:gd name="T5" fmla="*/ 0 h 144"/>
                <a:gd name="T6" fmla="*/ 5 w 45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5" h="144">
                  <a:moveTo>
                    <a:pt x="45" y="0"/>
                  </a:moveTo>
                  <a:lnTo>
                    <a:pt x="0" y="144"/>
                  </a:lnTo>
                  <a:lnTo>
                    <a:pt x="40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1" name="Freeform 40"/>
            <p:cNvSpPr>
              <a:spLocks/>
            </p:cNvSpPr>
            <p:nvPr/>
          </p:nvSpPr>
          <p:spPr bwMode="auto">
            <a:xfrm rot="696599">
              <a:off x="2408" y="1116"/>
              <a:ext cx="17" cy="48"/>
            </a:xfrm>
            <a:custGeom>
              <a:avLst/>
              <a:gdLst>
                <a:gd name="T0" fmla="*/ 6 w 50"/>
                <a:gd name="T1" fmla="*/ 0 h 143"/>
                <a:gd name="T2" fmla="*/ 0 w 50"/>
                <a:gd name="T3" fmla="*/ 16 h 143"/>
                <a:gd name="T4" fmla="*/ 4 w 50"/>
                <a:gd name="T5" fmla="*/ 0 h 143"/>
                <a:gd name="T6" fmla="*/ 6 w 50"/>
                <a:gd name="T7" fmla="*/ 0 h 14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0" h="143">
                  <a:moveTo>
                    <a:pt x="50" y="0"/>
                  </a:moveTo>
                  <a:lnTo>
                    <a:pt x="0" y="143"/>
                  </a:lnTo>
                  <a:lnTo>
                    <a:pt x="38" y="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2" name="Freeform 41"/>
            <p:cNvSpPr>
              <a:spLocks/>
            </p:cNvSpPr>
            <p:nvPr/>
          </p:nvSpPr>
          <p:spPr bwMode="auto">
            <a:xfrm rot="696599">
              <a:off x="2581" y="1135"/>
              <a:ext cx="28" cy="87"/>
            </a:xfrm>
            <a:custGeom>
              <a:avLst/>
              <a:gdLst>
                <a:gd name="T0" fmla="*/ 9 w 84"/>
                <a:gd name="T1" fmla="*/ 0 h 259"/>
                <a:gd name="T2" fmla="*/ 0 w 84"/>
                <a:gd name="T3" fmla="*/ 29 h 259"/>
                <a:gd name="T4" fmla="*/ 8 w 84"/>
                <a:gd name="T5" fmla="*/ 1 h 259"/>
                <a:gd name="T6" fmla="*/ 9 w 84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4" h="259">
                  <a:moveTo>
                    <a:pt x="84" y="0"/>
                  </a:moveTo>
                  <a:lnTo>
                    <a:pt x="0" y="259"/>
                  </a:lnTo>
                  <a:lnTo>
                    <a:pt x="69" y="8"/>
                  </a:lnTo>
                  <a:lnTo>
                    <a:pt x="8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3" name="Freeform 42"/>
            <p:cNvSpPr>
              <a:spLocks/>
            </p:cNvSpPr>
            <p:nvPr/>
          </p:nvSpPr>
          <p:spPr bwMode="auto">
            <a:xfrm rot="696599">
              <a:off x="2760" y="1138"/>
              <a:ext cx="27" cy="87"/>
            </a:xfrm>
            <a:custGeom>
              <a:avLst/>
              <a:gdLst>
                <a:gd name="T0" fmla="*/ 9 w 81"/>
                <a:gd name="T1" fmla="*/ 0 h 259"/>
                <a:gd name="T2" fmla="*/ 0 w 81"/>
                <a:gd name="T3" fmla="*/ 29 h 259"/>
                <a:gd name="T4" fmla="*/ 8 w 81"/>
                <a:gd name="T5" fmla="*/ 1 h 259"/>
                <a:gd name="T6" fmla="*/ 9 w 81"/>
                <a:gd name="T7" fmla="*/ 0 h 2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1" h="259">
                  <a:moveTo>
                    <a:pt x="81" y="0"/>
                  </a:moveTo>
                  <a:lnTo>
                    <a:pt x="0" y="259"/>
                  </a:lnTo>
                  <a:lnTo>
                    <a:pt x="69" y="5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4" name="Freeform 43"/>
            <p:cNvSpPr>
              <a:spLocks/>
            </p:cNvSpPr>
            <p:nvPr/>
          </p:nvSpPr>
          <p:spPr bwMode="auto">
            <a:xfrm rot="696599">
              <a:off x="2254" y="1106"/>
              <a:ext cx="12" cy="44"/>
            </a:xfrm>
            <a:custGeom>
              <a:avLst/>
              <a:gdLst>
                <a:gd name="T0" fmla="*/ 4 w 37"/>
                <a:gd name="T1" fmla="*/ 0 h 133"/>
                <a:gd name="T2" fmla="*/ 0 w 37"/>
                <a:gd name="T3" fmla="*/ 15 h 133"/>
                <a:gd name="T4" fmla="*/ 3 w 37"/>
                <a:gd name="T5" fmla="*/ 1 h 133"/>
                <a:gd name="T6" fmla="*/ 4 w 37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133">
                  <a:moveTo>
                    <a:pt x="37" y="0"/>
                  </a:moveTo>
                  <a:lnTo>
                    <a:pt x="0" y="133"/>
                  </a:lnTo>
                  <a:lnTo>
                    <a:pt x="27" y="12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5" name="Freeform 44"/>
            <p:cNvSpPr>
              <a:spLocks/>
            </p:cNvSpPr>
            <p:nvPr/>
          </p:nvSpPr>
          <p:spPr bwMode="auto">
            <a:xfrm rot="696599">
              <a:off x="2431" y="1121"/>
              <a:ext cx="12" cy="43"/>
            </a:xfrm>
            <a:custGeom>
              <a:avLst/>
              <a:gdLst>
                <a:gd name="T0" fmla="*/ 4 w 38"/>
                <a:gd name="T1" fmla="*/ 0 h 129"/>
                <a:gd name="T2" fmla="*/ 0 w 38"/>
                <a:gd name="T3" fmla="*/ 14 h 129"/>
                <a:gd name="T4" fmla="*/ 3 w 38"/>
                <a:gd name="T5" fmla="*/ 1 h 129"/>
                <a:gd name="T6" fmla="*/ 4 w 38"/>
                <a:gd name="T7" fmla="*/ 0 h 1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" h="129">
                  <a:moveTo>
                    <a:pt x="38" y="0"/>
                  </a:moveTo>
                  <a:lnTo>
                    <a:pt x="0" y="129"/>
                  </a:lnTo>
                  <a:lnTo>
                    <a:pt x="26" y="10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6" name="Freeform 45"/>
            <p:cNvSpPr>
              <a:spLocks/>
            </p:cNvSpPr>
            <p:nvPr/>
          </p:nvSpPr>
          <p:spPr bwMode="auto">
            <a:xfrm rot="696599">
              <a:off x="2607" y="1138"/>
              <a:ext cx="22" cy="79"/>
            </a:xfrm>
            <a:custGeom>
              <a:avLst/>
              <a:gdLst>
                <a:gd name="T0" fmla="*/ 7 w 65"/>
                <a:gd name="T1" fmla="*/ 0 h 236"/>
                <a:gd name="T2" fmla="*/ 0 w 65"/>
                <a:gd name="T3" fmla="*/ 26 h 236"/>
                <a:gd name="T4" fmla="*/ 6 w 65"/>
                <a:gd name="T5" fmla="*/ 3 h 236"/>
                <a:gd name="T6" fmla="*/ 7 w 65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5" h="236">
                  <a:moveTo>
                    <a:pt x="65" y="0"/>
                  </a:moveTo>
                  <a:lnTo>
                    <a:pt x="0" y="236"/>
                  </a:lnTo>
                  <a:lnTo>
                    <a:pt x="54" y="29"/>
                  </a:lnTo>
                  <a:lnTo>
                    <a:pt x="6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7" name="Freeform 46"/>
            <p:cNvSpPr>
              <a:spLocks/>
            </p:cNvSpPr>
            <p:nvPr/>
          </p:nvSpPr>
          <p:spPr bwMode="auto">
            <a:xfrm rot="696599">
              <a:off x="2784" y="1141"/>
              <a:ext cx="23" cy="79"/>
            </a:xfrm>
            <a:custGeom>
              <a:avLst/>
              <a:gdLst>
                <a:gd name="T0" fmla="*/ 8 w 69"/>
                <a:gd name="T1" fmla="*/ 0 h 236"/>
                <a:gd name="T2" fmla="*/ 0 w 69"/>
                <a:gd name="T3" fmla="*/ 26 h 236"/>
                <a:gd name="T4" fmla="*/ 6 w 69"/>
                <a:gd name="T5" fmla="*/ 3 h 236"/>
                <a:gd name="T6" fmla="*/ 8 w 69"/>
                <a:gd name="T7" fmla="*/ 0 h 2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69" h="236">
                  <a:moveTo>
                    <a:pt x="69" y="0"/>
                  </a:moveTo>
                  <a:lnTo>
                    <a:pt x="0" y="236"/>
                  </a:lnTo>
                  <a:lnTo>
                    <a:pt x="54" y="3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8" name="Freeform 47"/>
            <p:cNvSpPr>
              <a:spLocks/>
            </p:cNvSpPr>
            <p:nvPr/>
          </p:nvSpPr>
          <p:spPr bwMode="auto">
            <a:xfrm rot="696599">
              <a:off x="2281" y="1108"/>
              <a:ext cx="10" cy="37"/>
            </a:xfrm>
            <a:custGeom>
              <a:avLst/>
              <a:gdLst>
                <a:gd name="T0" fmla="*/ 3 w 30"/>
                <a:gd name="T1" fmla="*/ 0 h 111"/>
                <a:gd name="T2" fmla="*/ 0 w 30"/>
                <a:gd name="T3" fmla="*/ 12 h 111"/>
                <a:gd name="T4" fmla="*/ 1 w 30"/>
                <a:gd name="T5" fmla="*/ 3 h 111"/>
                <a:gd name="T6" fmla="*/ 3 w 30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0" h="111">
                  <a:moveTo>
                    <a:pt x="30" y="0"/>
                  </a:moveTo>
                  <a:lnTo>
                    <a:pt x="0" y="111"/>
                  </a:lnTo>
                  <a:lnTo>
                    <a:pt x="8" y="27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39" name="Freeform 48"/>
            <p:cNvSpPr>
              <a:spLocks/>
            </p:cNvSpPr>
            <p:nvPr/>
          </p:nvSpPr>
          <p:spPr bwMode="auto">
            <a:xfrm rot="696599">
              <a:off x="2459" y="1122"/>
              <a:ext cx="12" cy="37"/>
            </a:xfrm>
            <a:custGeom>
              <a:avLst/>
              <a:gdLst>
                <a:gd name="T0" fmla="*/ 4 w 35"/>
                <a:gd name="T1" fmla="*/ 0 h 111"/>
                <a:gd name="T2" fmla="*/ 0 w 35"/>
                <a:gd name="T3" fmla="*/ 12 h 111"/>
                <a:gd name="T4" fmla="*/ 1 w 35"/>
                <a:gd name="T5" fmla="*/ 3 h 111"/>
                <a:gd name="T6" fmla="*/ 4 w 35"/>
                <a:gd name="T7" fmla="*/ 0 h 11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111">
                  <a:moveTo>
                    <a:pt x="35" y="0"/>
                  </a:moveTo>
                  <a:lnTo>
                    <a:pt x="0" y="111"/>
                  </a:lnTo>
                  <a:lnTo>
                    <a:pt x="8" y="3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0" name="Freeform 49"/>
            <p:cNvSpPr>
              <a:spLocks/>
            </p:cNvSpPr>
            <p:nvPr/>
          </p:nvSpPr>
          <p:spPr bwMode="auto">
            <a:xfrm rot="696599">
              <a:off x="2640" y="1139"/>
              <a:ext cx="19" cy="64"/>
            </a:xfrm>
            <a:custGeom>
              <a:avLst/>
              <a:gdLst>
                <a:gd name="T0" fmla="*/ 6 w 57"/>
                <a:gd name="T1" fmla="*/ 0 h 193"/>
                <a:gd name="T2" fmla="*/ 0 w 57"/>
                <a:gd name="T3" fmla="*/ 21 h 193"/>
                <a:gd name="T4" fmla="*/ 3 w 57"/>
                <a:gd name="T5" fmla="*/ 5 h 193"/>
                <a:gd name="T6" fmla="*/ 6 w 57"/>
                <a:gd name="T7" fmla="*/ 0 h 19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7" h="193">
                  <a:moveTo>
                    <a:pt x="57" y="0"/>
                  </a:moveTo>
                  <a:lnTo>
                    <a:pt x="0" y="193"/>
                  </a:lnTo>
                  <a:lnTo>
                    <a:pt x="30" y="44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1" name="Freeform 50"/>
            <p:cNvSpPr>
              <a:spLocks/>
            </p:cNvSpPr>
            <p:nvPr/>
          </p:nvSpPr>
          <p:spPr bwMode="auto">
            <a:xfrm rot="696599">
              <a:off x="2819" y="1142"/>
              <a:ext cx="18" cy="66"/>
            </a:xfrm>
            <a:custGeom>
              <a:avLst/>
              <a:gdLst>
                <a:gd name="T0" fmla="*/ 6 w 53"/>
                <a:gd name="T1" fmla="*/ 0 h 197"/>
                <a:gd name="T2" fmla="*/ 0 w 53"/>
                <a:gd name="T3" fmla="*/ 22 h 197"/>
                <a:gd name="T4" fmla="*/ 3 w 53"/>
                <a:gd name="T5" fmla="*/ 5 h 197"/>
                <a:gd name="T6" fmla="*/ 6 w 53"/>
                <a:gd name="T7" fmla="*/ 0 h 19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3" h="197">
                  <a:moveTo>
                    <a:pt x="53" y="0"/>
                  </a:moveTo>
                  <a:lnTo>
                    <a:pt x="0" y="197"/>
                  </a:lnTo>
                  <a:lnTo>
                    <a:pt x="27" y="45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2" name="Freeform 51"/>
            <p:cNvSpPr>
              <a:spLocks/>
            </p:cNvSpPr>
            <p:nvPr/>
          </p:nvSpPr>
          <p:spPr bwMode="auto">
            <a:xfrm rot="696599">
              <a:off x="2300" y="1116"/>
              <a:ext cx="12" cy="29"/>
            </a:xfrm>
            <a:custGeom>
              <a:avLst/>
              <a:gdLst>
                <a:gd name="T0" fmla="*/ 2 w 35"/>
                <a:gd name="T1" fmla="*/ 0 h 87"/>
                <a:gd name="T2" fmla="*/ 4 w 35"/>
                <a:gd name="T3" fmla="*/ 0 h 87"/>
                <a:gd name="T4" fmla="*/ 1 w 35"/>
                <a:gd name="T5" fmla="*/ 10 h 87"/>
                <a:gd name="T6" fmla="*/ 0 w 35"/>
                <a:gd name="T7" fmla="*/ 8 h 87"/>
                <a:gd name="T8" fmla="*/ 1 w 35"/>
                <a:gd name="T9" fmla="*/ 6 h 87"/>
                <a:gd name="T10" fmla="*/ 2 w 35"/>
                <a:gd name="T11" fmla="*/ 3 h 87"/>
                <a:gd name="T12" fmla="*/ 2 w 35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87">
                  <a:moveTo>
                    <a:pt x="18" y="3"/>
                  </a:moveTo>
                  <a:lnTo>
                    <a:pt x="35" y="0"/>
                  </a:lnTo>
                  <a:lnTo>
                    <a:pt x="8" y="87"/>
                  </a:lnTo>
                  <a:lnTo>
                    <a:pt x="0" y="69"/>
                  </a:lnTo>
                  <a:lnTo>
                    <a:pt x="8" y="50"/>
                  </a:lnTo>
                  <a:lnTo>
                    <a:pt x="15" y="27"/>
                  </a:lnTo>
                  <a:lnTo>
                    <a:pt x="18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3" name="Freeform 52"/>
            <p:cNvSpPr>
              <a:spLocks/>
            </p:cNvSpPr>
            <p:nvPr/>
          </p:nvSpPr>
          <p:spPr bwMode="auto">
            <a:xfrm rot="696599">
              <a:off x="2480" y="1130"/>
              <a:ext cx="10" cy="29"/>
            </a:xfrm>
            <a:custGeom>
              <a:avLst/>
              <a:gdLst>
                <a:gd name="T0" fmla="*/ 2 w 30"/>
                <a:gd name="T1" fmla="*/ 0 h 87"/>
                <a:gd name="T2" fmla="*/ 3 w 30"/>
                <a:gd name="T3" fmla="*/ 0 h 87"/>
                <a:gd name="T4" fmla="*/ 0 w 30"/>
                <a:gd name="T5" fmla="*/ 10 h 87"/>
                <a:gd name="T6" fmla="*/ 0 w 30"/>
                <a:gd name="T7" fmla="*/ 7 h 87"/>
                <a:gd name="T8" fmla="*/ 0 w 30"/>
                <a:gd name="T9" fmla="*/ 5 h 87"/>
                <a:gd name="T10" fmla="*/ 2 w 30"/>
                <a:gd name="T11" fmla="*/ 3 h 87"/>
                <a:gd name="T12" fmla="*/ 2 w 30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0" h="87">
                  <a:moveTo>
                    <a:pt x="15" y="3"/>
                  </a:moveTo>
                  <a:lnTo>
                    <a:pt x="30" y="0"/>
                  </a:lnTo>
                  <a:lnTo>
                    <a:pt x="3" y="87"/>
                  </a:lnTo>
                  <a:lnTo>
                    <a:pt x="0" y="67"/>
                  </a:lnTo>
                  <a:lnTo>
                    <a:pt x="3" y="49"/>
                  </a:lnTo>
                  <a:lnTo>
                    <a:pt x="15" y="25"/>
                  </a:lnTo>
                  <a:lnTo>
                    <a:pt x="15" y="3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4" name="Freeform 53"/>
            <p:cNvSpPr>
              <a:spLocks/>
            </p:cNvSpPr>
            <p:nvPr/>
          </p:nvSpPr>
          <p:spPr bwMode="auto">
            <a:xfrm rot="696599">
              <a:off x="2660" y="1150"/>
              <a:ext cx="16" cy="51"/>
            </a:xfrm>
            <a:custGeom>
              <a:avLst/>
              <a:gdLst>
                <a:gd name="T0" fmla="*/ 4 w 46"/>
                <a:gd name="T1" fmla="*/ 1 h 153"/>
                <a:gd name="T2" fmla="*/ 6 w 46"/>
                <a:gd name="T3" fmla="*/ 0 h 153"/>
                <a:gd name="T4" fmla="*/ 0 w 46"/>
                <a:gd name="T5" fmla="*/ 17 h 153"/>
                <a:gd name="T6" fmla="*/ 0 w 46"/>
                <a:gd name="T7" fmla="*/ 13 h 153"/>
                <a:gd name="T8" fmla="*/ 1 w 46"/>
                <a:gd name="T9" fmla="*/ 9 h 153"/>
                <a:gd name="T10" fmla="*/ 3 w 46"/>
                <a:gd name="T11" fmla="*/ 5 h 153"/>
                <a:gd name="T12" fmla="*/ 4 w 46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6" h="153">
                  <a:moveTo>
                    <a:pt x="31" y="12"/>
                  </a:moveTo>
                  <a:lnTo>
                    <a:pt x="46" y="0"/>
                  </a:lnTo>
                  <a:lnTo>
                    <a:pt x="0" y="153"/>
                  </a:lnTo>
                  <a:lnTo>
                    <a:pt x="0" y="118"/>
                  </a:lnTo>
                  <a:lnTo>
                    <a:pt x="12" y="84"/>
                  </a:lnTo>
                  <a:lnTo>
                    <a:pt x="22" y="46"/>
                  </a:lnTo>
                  <a:lnTo>
                    <a:pt x="31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5" name="Freeform 54"/>
            <p:cNvSpPr>
              <a:spLocks/>
            </p:cNvSpPr>
            <p:nvPr/>
          </p:nvSpPr>
          <p:spPr bwMode="auto">
            <a:xfrm rot="696599">
              <a:off x="2838" y="1153"/>
              <a:ext cx="15" cy="51"/>
            </a:xfrm>
            <a:custGeom>
              <a:avLst/>
              <a:gdLst>
                <a:gd name="T0" fmla="*/ 4 w 45"/>
                <a:gd name="T1" fmla="*/ 1 h 153"/>
                <a:gd name="T2" fmla="*/ 5 w 45"/>
                <a:gd name="T3" fmla="*/ 0 h 153"/>
                <a:gd name="T4" fmla="*/ 0 w 45"/>
                <a:gd name="T5" fmla="*/ 17 h 153"/>
                <a:gd name="T6" fmla="*/ 0 w 45"/>
                <a:gd name="T7" fmla="*/ 13 h 153"/>
                <a:gd name="T8" fmla="*/ 1 w 45"/>
                <a:gd name="T9" fmla="*/ 9 h 153"/>
                <a:gd name="T10" fmla="*/ 2 w 45"/>
                <a:gd name="T11" fmla="*/ 5 h 153"/>
                <a:gd name="T12" fmla="*/ 4 w 45"/>
                <a:gd name="T13" fmla="*/ 1 h 1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153">
                  <a:moveTo>
                    <a:pt x="34" y="12"/>
                  </a:moveTo>
                  <a:lnTo>
                    <a:pt x="45" y="0"/>
                  </a:lnTo>
                  <a:lnTo>
                    <a:pt x="3" y="153"/>
                  </a:lnTo>
                  <a:lnTo>
                    <a:pt x="0" y="118"/>
                  </a:lnTo>
                  <a:lnTo>
                    <a:pt x="7" y="84"/>
                  </a:lnTo>
                  <a:lnTo>
                    <a:pt x="22" y="47"/>
                  </a:lnTo>
                  <a:lnTo>
                    <a:pt x="34" y="12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6" name="Freeform 55"/>
            <p:cNvSpPr>
              <a:spLocks/>
            </p:cNvSpPr>
            <p:nvPr/>
          </p:nvSpPr>
          <p:spPr bwMode="auto">
            <a:xfrm rot="696599">
              <a:off x="2324" y="1117"/>
              <a:ext cx="10" cy="35"/>
            </a:xfrm>
            <a:custGeom>
              <a:avLst/>
              <a:gdLst>
                <a:gd name="T0" fmla="*/ 3 w 30"/>
                <a:gd name="T1" fmla="*/ 0 h 106"/>
                <a:gd name="T2" fmla="*/ 0 w 30"/>
                <a:gd name="T3" fmla="*/ 12 h 106"/>
                <a:gd name="T4" fmla="*/ 0 w 30"/>
                <a:gd name="T5" fmla="*/ 9 h 106"/>
                <a:gd name="T6" fmla="*/ 1 w 30"/>
                <a:gd name="T7" fmla="*/ 6 h 106"/>
                <a:gd name="T8" fmla="*/ 2 w 30"/>
                <a:gd name="T9" fmla="*/ 3 h 106"/>
                <a:gd name="T10" fmla="*/ 3 w 30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" h="106">
                  <a:moveTo>
                    <a:pt x="30" y="0"/>
                  </a:moveTo>
                  <a:lnTo>
                    <a:pt x="4" y="106"/>
                  </a:lnTo>
                  <a:lnTo>
                    <a:pt x="0" y="81"/>
                  </a:lnTo>
                  <a:lnTo>
                    <a:pt x="7" y="50"/>
                  </a:lnTo>
                  <a:lnTo>
                    <a:pt x="15" y="24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7" name="Freeform 56"/>
            <p:cNvSpPr>
              <a:spLocks/>
            </p:cNvSpPr>
            <p:nvPr/>
          </p:nvSpPr>
          <p:spPr bwMode="auto">
            <a:xfrm rot="696599">
              <a:off x="2503" y="1131"/>
              <a:ext cx="9" cy="36"/>
            </a:xfrm>
            <a:custGeom>
              <a:avLst/>
              <a:gdLst>
                <a:gd name="T0" fmla="*/ 3 w 27"/>
                <a:gd name="T1" fmla="*/ 0 h 106"/>
                <a:gd name="T2" fmla="*/ 1 w 27"/>
                <a:gd name="T3" fmla="*/ 12 h 106"/>
                <a:gd name="T4" fmla="*/ 0 w 27"/>
                <a:gd name="T5" fmla="*/ 9 h 106"/>
                <a:gd name="T6" fmla="*/ 1 w 27"/>
                <a:gd name="T7" fmla="*/ 6 h 106"/>
                <a:gd name="T8" fmla="*/ 1 w 27"/>
                <a:gd name="T9" fmla="*/ 2 h 106"/>
                <a:gd name="T10" fmla="*/ 3 w 27"/>
                <a:gd name="T11" fmla="*/ 0 h 1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7" h="106">
                  <a:moveTo>
                    <a:pt x="27" y="0"/>
                  </a:moveTo>
                  <a:lnTo>
                    <a:pt x="5" y="106"/>
                  </a:lnTo>
                  <a:lnTo>
                    <a:pt x="0" y="79"/>
                  </a:lnTo>
                  <a:lnTo>
                    <a:pt x="5" y="49"/>
                  </a:lnTo>
                  <a:lnTo>
                    <a:pt x="12" y="22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8" name="Freeform 57"/>
            <p:cNvSpPr>
              <a:spLocks/>
            </p:cNvSpPr>
            <p:nvPr/>
          </p:nvSpPr>
          <p:spPr bwMode="auto">
            <a:xfrm rot="696599">
              <a:off x="2683" y="1148"/>
              <a:ext cx="18" cy="62"/>
            </a:xfrm>
            <a:custGeom>
              <a:avLst/>
              <a:gdLst>
                <a:gd name="T0" fmla="*/ 6 w 54"/>
                <a:gd name="T1" fmla="*/ 0 h 185"/>
                <a:gd name="T2" fmla="*/ 0 w 54"/>
                <a:gd name="T3" fmla="*/ 21 h 185"/>
                <a:gd name="T4" fmla="*/ 0 w 54"/>
                <a:gd name="T5" fmla="*/ 16 h 185"/>
                <a:gd name="T6" fmla="*/ 2 w 54"/>
                <a:gd name="T7" fmla="*/ 10 h 185"/>
                <a:gd name="T8" fmla="*/ 4 w 54"/>
                <a:gd name="T9" fmla="*/ 4 h 185"/>
                <a:gd name="T10" fmla="*/ 6 w 54"/>
                <a:gd name="T11" fmla="*/ 0 h 1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4" h="185">
                  <a:moveTo>
                    <a:pt x="54" y="0"/>
                  </a:moveTo>
                  <a:lnTo>
                    <a:pt x="0" y="185"/>
                  </a:lnTo>
                  <a:lnTo>
                    <a:pt x="4" y="140"/>
                  </a:lnTo>
                  <a:lnTo>
                    <a:pt x="15" y="86"/>
                  </a:lnTo>
                  <a:lnTo>
                    <a:pt x="34" y="3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49" name="Freeform 58"/>
            <p:cNvSpPr>
              <a:spLocks/>
            </p:cNvSpPr>
            <p:nvPr/>
          </p:nvSpPr>
          <p:spPr bwMode="auto">
            <a:xfrm rot="696599">
              <a:off x="2863" y="1151"/>
              <a:ext cx="17" cy="59"/>
            </a:xfrm>
            <a:custGeom>
              <a:avLst/>
              <a:gdLst>
                <a:gd name="T0" fmla="*/ 6 w 49"/>
                <a:gd name="T1" fmla="*/ 0 h 178"/>
                <a:gd name="T2" fmla="*/ 0 w 49"/>
                <a:gd name="T3" fmla="*/ 20 h 178"/>
                <a:gd name="T4" fmla="*/ 0 w 49"/>
                <a:gd name="T5" fmla="*/ 15 h 178"/>
                <a:gd name="T6" fmla="*/ 1 w 49"/>
                <a:gd name="T7" fmla="*/ 9 h 178"/>
                <a:gd name="T8" fmla="*/ 3 w 49"/>
                <a:gd name="T9" fmla="*/ 4 h 178"/>
                <a:gd name="T10" fmla="*/ 6 w 49"/>
                <a:gd name="T11" fmla="*/ 0 h 17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9" h="178">
                  <a:moveTo>
                    <a:pt x="49" y="0"/>
                  </a:moveTo>
                  <a:lnTo>
                    <a:pt x="0" y="178"/>
                  </a:lnTo>
                  <a:lnTo>
                    <a:pt x="0" y="136"/>
                  </a:lnTo>
                  <a:lnTo>
                    <a:pt x="12" y="84"/>
                  </a:lnTo>
                  <a:lnTo>
                    <a:pt x="30" y="37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605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pic>
          <p:nvPicPr>
            <p:cNvPr id="21550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23987">
              <a:off x="1632" y="720"/>
              <a:ext cx="1332" cy="1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51" name="Freeform 9"/>
            <p:cNvSpPr>
              <a:spLocks/>
            </p:cNvSpPr>
            <p:nvPr/>
          </p:nvSpPr>
          <p:spPr bwMode="auto">
            <a:xfrm rot="696599">
              <a:off x="3838" y="1329"/>
              <a:ext cx="505" cy="131"/>
            </a:xfrm>
            <a:custGeom>
              <a:avLst/>
              <a:gdLst>
                <a:gd name="T0" fmla="*/ 10 w 1515"/>
                <a:gd name="T1" fmla="*/ 35 h 395"/>
                <a:gd name="T2" fmla="*/ 11 w 1515"/>
                <a:gd name="T3" fmla="*/ 32 h 395"/>
                <a:gd name="T4" fmla="*/ 13 w 1515"/>
                <a:gd name="T5" fmla="*/ 29 h 395"/>
                <a:gd name="T6" fmla="*/ 16 w 1515"/>
                <a:gd name="T7" fmla="*/ 28 h 395"/>
                <a:gd name="T8" fmla="*/ 19 w 1515"/>
                <a:gd name="T9" fmla="*/ 26 h 395"/>
                <a:gd name="T10" fmla="*/ 23 w 1515"/>
                <a:gd name="T11" fmla="*/ 26 h 395"/>
                <a:gd name="T12" fmla="*/ 27 w 1515"/>
                <a:gd name="T13" fmla="*/ 25 h 395"/>
                <a:gd name="T14" fmla="*/ 31 w 1515"/>
                <a:gd name="T15" fmla="*/ 24 h 395"/>
                <a:gd name="T16" fmla="*/ 35 w 1515"/>
                <a:gd name="T17" fmla="*/ 23 h 395"/>
                <a:gd name="T18" fmla="*/ 44 w 1515"/>
                <a:gd name="T19" fmla="*/ 22 h 395"/>
                <a:gd name="T20" fmla="*/ 52 w 1515"/>
                <a:gd name="T21" fmla="*/ 22 h 395"/>
                <a:gd name="T22" fmla="*/ 60 w 1515"/>
                <a:gd name="T23" fmla="*/ 23 h 395"/>
                <a:gd name="T24" fmla="*/ 67 w 1515"/>
                <a:gd name="T25" fmla="*/ 25 h 395"/>
                <a:gd name="T26" fmla="*/ 73 w 1515"/>
                <a:gd name="T27" fmla="*/ 26 h 395"/>
                <a:gd name="T28" fmla="*/ 80 w 1515"/>
                <a:gd name="T29" fmla="*/ 28 h 395"/>
                <a:gd name="T30" fmla="*/ 86 w 1515"/>
                <a:gd name="T31" fmla="*/ 29 h 395"/>
                <a:gd name="T32" fmla="*/ 92 w 1515"/>
                <a:gd name="T33" fmla="*/ 28 h 395"/>
                <a:gd name="T34" fmla="*/ 96 w 1515"/>
                <a:gd name="T35" fmla="*/ 28 h 395"/>
                <a:gd name="T36" fmla="*/ 100 w 1515"/>
                <a:gd name="T37" fmla="*/ 27 h 395"/>
                <a:gd name="T38" fmla="*/ 105 w 1515"/>
                <a:gd name="T39" fmla="*/ 27 h 395"/>
                <a:gd name="T40" fmla="*/ 111 w 1515"/>
                <a:gd name="T41" fmla="*/ 26 h 395"/>
                <a:gd name="T42" fmla="*/ 116 w 1515"/>
                <a:gd name="T43" fmla="*/ 26 h 395"/>
                <a:gd name="T44" fmla="*/ 122 w 1515"/>
                <a:gd name="T45" fmla="*/ 26 h 395"/>
                <a:gd name="T46" fmla="*/ 128 w 1515"/>
                <a:gd name="T47" fmla="*/ 26 h 395"/>
                <a:gd name="T48" fmla="*/ 134 w 1515"/>
                <a:gd name="T49" fmla="*/ 26 h 395"/>
                <a:gd name="T50" fmla="*/ 138 w 1515"/>
                <a:gd name="T51" fmla="*/ 26 h 395"/>
                <a:gd name="T52" fmla="*/ 141 w 1515"/>
                <a:gd name="T53" fmla="*/ 26 h 395"/>
                <a:gd name="T54" fmla="*/ 145 w 1515"/>
                <a:gd name="T55" fmla="*/ 26 h 395"/>
                <a:gd name="T56" fmla="*/ 148 w 1515"/>
                <a:gd name="T57" fmla="*/ 27 h 395"/>
                <a:gd name="T58" fmla="*/ 152 w 1515"/>
                <a:gd name="T59" fmla="*/ 27 h 395"/>
                <a:gd name="T60" fmla="*/ 155 w 1515"/>
                <a:gd name="T61" fmla="*/ 28 h 395"/>
                <a:gd name="T62" fmla="*/ 157 w 1515"/>
                <a:gd name="T63" fmla="*/ 29 h 395"/>
                <a:gd name="T64" fmla="*/ 160 w 1515"/>
                <a:gd name="T65" fmla="*/ 29 h 395"/>
                <a:gd name="T66" fmla="*/ 163 w 1515"/>
                <a:gd name="T67" fmla="*/ 32 h 395"/>
                <a:gd name="T68" fmla="*/ 166 w 1515"/>
                <a:gd name="T69" fmla="*/ 37 h 395"/>
                <a:gd name="T70" fmla="*/ 168 w 1515"/>
                <a:gd name="T71" fmla="*/ 41 h 395"/>
                <a:gd name="T72" fmla="*/ 168 w 1515"/>
                <a:gd name="T73" fmla="*/ 43 h 395"/>
                <a:gd name="T74" fmla="*/ 168 w 1515"/>
                <a:gd name="T75" fmla="*/ 37 h 395"/>
                <a:gd name="T76" fmla="*/ 168 w 1515"/>
                <a:gd name="T77" fmla="*/ 30 h 395"/>
                <a:gd name="T78" fmla="*/ 168 w 1515"/>
                <a:gd name="T79" fmla="*/ 23 h 395"/>
                <a:gd name="T80" fmla="*/ 167 w 1515"/>
                <a:gd name="T81" fmla="*/ 17 h 395"/>
                <a:gd name="T82" fmla="*/ 165 w 1515"/>
                <a:gd name="T83" fmla="*/ 15 h 395"/>
                <a:gd name="T84" fmla="*/ 158 w 1515"/>
                <a:gd name="T85" fmla="*/ 13 h 395"/>
                <a:gd name="T86" fmla="*/ 148 w 1515"/>
                <a:gd name="T87" fmla="*/ 11 h 395"/>
                <a:gd name="T88" fmla="*/ 134 w 1515"/>
                <a:gd name="T89" fmla="*/ 8 h 395"/>
                <a:gd name="T90" fmla="*/ 119 w 1515"/>
                <a:gd name="T91" fmla="*/ 5 h 395"/>
                <a:gd name="T92" fmla="*/ 102 w 1515"/>
                <a:gd name="T93" fmla="*/ 3 h 395"/>
                <a:gd name="T94" fmla="*/ 84 w 1515"/>
                <a:gd name="T95" fmla="*/ 1 h 395"/>
                <a:gd name="T96" fmla="*/ 67 w 1515"/>
                <a:gd name="T97" fmla="*/ 1 h 395"/>
                <a:gd name="T98" fmla="*/ 50 w 1515"/>
                <a:gd name="T99" fmla="*/ 0 h 395"/>
                <a:gd name="T100" fmla="*/ 34 w 1515"/>
                <a:gd name="T101" fmla="*/ 1 h 395"/>
                <a:gd name="T102" fmla="*/ 21 w 1515"/>
                <a:gd name="T103" fmla="*/ 2 h 395"/>
                <a:gd name="T104" fmla="*/ 10 w 1515"/>
                <a:gd name="T105" fmla="*/ 6 h 395"/>
                <a:gd name="T106" fmla="*/ 3 w 1515"/>
                <a:gd name="T107" fmla="*/ 11 h 395"/>
                <a:gd name="T108" fmla="*/ 0 w 1515"/>
                <a:gd name="T109" fmla="*/ 17 h 395"/>
                <a:gd name="T110" fmla="*/ 2 w 1515"/>
                <a:gd name="T111" fmla="*/ 25 h 395"/>
                <a:gd name="T112" fmla="*/ 10 w 1515"/>
                <a:gd name="T113" fmla="*/ 35 h 39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1515" h="395">
                  <a:moveTo>
                    <a:pt x="91" y="316"/>
                  </a:moveTo>
                  <a:lnTo>
                    <a:pt x="99" y="289"/>
                  </a:lnTo>
                  <a:lnTo>
                    <a:pt x="114" y="266"/>
                  </a:lnTo>
                  <a:lnTo>
                    <a:pt x="141" y="251"/>
                  </a:lnTo>
                  <a:lnTo>
                    <a:pt x="170" y="239"/>
                  </a:lnTo>
                  <a:lnTo>
                    <a:pt x="205" y="232"/>
                  </a:lnTo>
                  <a:lnTo>
                    <a:pt x="244" y="224"/>
                  </a:lnTo>
                  <a:lnTo>
                    <a:pt x="281" y="217"/>
                  </a:lnTo>
                  <a:lnTo>
                    <a:pt x="316" y="209"/>
                  </a:lnTo>
                  <a:lnTo>
                    <a:pt x="395" y="197"/>
                  </a:lnTo>
                  <a:lnTo>
                    <a:pt x="471" y="202"/>
                  </a:lnTo>
                  <a:lnTo>
                    <a:pt x="540" y="209"/>
                  </a:lnTo>
                  <a:lnTo>
                    <a:pt x="604" y="224"/>
                  </a:lnTo>
                  <a:lnTo>
                    <a:pt x="661" y="239"/>
                  </a:lnTo>
                  <a:lnTo>
                    <a:pt x="718" y="251"/>
                  </a:lnTo>
                  <a:lnTo>
                    <a:pt x="772" y="259"/>
                  </a:lnTo>
                  <a:lnTo>
                    <a:pt x="824" y="254"/>
                  </a:lnTo>
                  <a:lnTo>
                    <a:pt x="863" y="251"/>
                  </a:lnTo>
                  <a:lnTo>
                    <a:pt x="900" y="247"/>
                  </a:lnTo>
                  <a:lnTo>
                    <a:pt x="945" y="244"/>
                  </a:lnTo>
                  <a:lnTo>
                    <a:pt x="995" y="236"/>
                  </a:lnTo>
                  <a:lnTo>
                    <a:pt x="1045" y="236"/>
                  </a:lnTo>
                  <a:lnTo>
                    <a:pt x="1098" y="232"/>
                  </a:lnTo>
                  <a:lnTo>
                    <a:pt x="1152" y="232"/>
                  </a:lnTo>
                  <a:lnTo>
                    <a:pt x="1208" y="232"/>
                  </a:lnTo>
                  <a:lnTo>
                    <a:pt x="1243" y="236"/>
                  </a:lnTo>
                  <a:lnTo>
                    <a:pt x="1273" y="236"/>
                  </a:lnTo>
                  <a:lnTo>
                    <a:pt x="1303" y="239"/>
                  </a:lnTo>
                  <a:lnTo>
                    <a:pt x="1334" y="244"/>
                  </a:lnTo>
                  <a:lnTo>
                    <a:pt x="1364" y="247"/>
                  </a:lnTo>
                  <a:lnTo>
                    <a:pt x="1391" y="251"/>
                  </a:lnTo>
                  <a:lnTo>
                    <a:pt x="1416" y="259"/>
                  </a:lnTo>
                  <a:lnTo>
                    <a:pt x="1443" y="266"/>
                  </a:lnTo>
                  <a:lnTo>
                    <a:pt x="1470" y="293"/>
                  </a:lnTo>
                  <a:lnTo>
                    <a:pt x="1493" y="335"/>
                  </a:lnTo>
                  <a:lnTo>
                    <a:pt x="1508" y="377"/>
                  </a:lnTo>
                  <a:lnTo>
                    <a:pt x="1515" y="395"/>
                  </a:lnTo>
                  <a:lnTo>
                    <a:pt x="1512" y="335"/>
                  </a:lnTo>
                  <a:lnTo>
                    <a:pt x="1508" y="274"/>
                  </a:lnTo>
                  <a:lnTo>
                    <a:pt x="1508" y="212"/>
                  </a:lnTo>
                  <a:lnTo>
                    <a:pt x="1505" y="156"/>
                  </a:lnTo>
                  <a:lnTo>
                    <a:pt x="1482" y="138"/>
                  </a:lnTo>
                  <a:lnTo>
                    <a:pt x="1421" y="118"/>
                  </a:lnTo>
                  <a:lnTo>
                    <a:pt x="1330" y="96"/>
                  </a:lnTo>
                  <a:lnTo>
                    <a:pt x="1208" y="72"/>
                  </a:lnTo>
                  <a:lnTo>
                    <a:pt x="1071" y="49"/>
                  </a:lnTo>
                  <a:lnTo>
                    <a:pt x="920" y="30"/>
                  </a:lnTo>
                  <a:lnTo>
                    <a:pt x="760" y="12"/>
                  </a:lnTo>
                  <a:lnTo>
                    <a:pt x="600" y="5"/>
                  </a:lnTo>
                  <a:lnTo>
                    <a:pt x="449" y="0"/>
                  </a:lnTo>
                  <a:lnTo>
                    <a:pt x="308" y="8"/>
                  </a:lnTo>
                  <a:lnTo>
                    <a:pt x="185" y="22"/>
                  </a:lnTo>
                  <a:lnTo>
                    <a:pt x="91" y="54"/>
                  </a:lnTo>
                  <a:lnTo>
                    <a:pt x="27" y="96"/>
                  </a:lnTo>
                  <a:lnTo>
                    <a:pt x="0" y="153"/>
                  </a:lnTo>
                  <a:lnTo>
                    <a:pt x="19" y="224"/>
                  </a:lnTo>
                  <a:lnTo>
                    <a:pt x="91" y="316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2" name="Freeform 11"/>
            <p:cNvSpPr>
              <a:spLocks/>
            </p:cNvSpPr>
            <p:nvPr/>
          </p:nvSpPr>
          <p:spPr bwMode="auto">
            <a:xfrm rot="696599">
              <a:off x="3391" y="974"/>
              <a:ext cx="231" cy="178"/>
            </a:xfrm>
            <a:custGeom>
              <a:avLst/>
              <a:gdLst>
                <a:gd name="T0" fmla="*/ 16 w 694"/>
                <a:gd name="T1" fmla="*/ 0 h 532"/>
                <a:gd name="T2" fmla="*/ 21 w 694"/>
                <a:gd name="T3" fmla="*/ 1 h 532"/>
                <a:gd name="T4" fmla="*/ 29 w 694"/>
                <a:gd name="T5" fmla="*/ 2 h 532"/>
                <a:gd name="T6" fmla="*/ 37 w 694"/>
                <a:gd name="T7" fmla="*/ 5 h 532"/>
                <a:gd name="T8" fmla="*/ 46 w 694"/>
                <a:gd name="T9" fmla="*/ 7 h 532"/>
                <a:gd name="T10" fmla="*/ 55 w 694"/>
                <a:gd name="T11" fmla="*/ 10 h 532"/>
                <a:gd name="T12" fmla="*/ 63 w 694"/>
                <a:gd name="T13" fmla="*/ 13 h 532"/>
                <a:gd name="T14" fmla="*/ 71 w 694"/>
                <a:gd name="T15" fmla="*/ 15 h 532"/>
                <a:gd name="T16" fmla="*/ 77 w 694"/>
                <a:gd name="T17" fmla="*/ 17 h 532"/>
                <a:gd name="T18" fmla="*/ 67 w 694"/>
                <a:gd name="T19" fmla="*/ 60 h 532"/>
                <a:gd name="T20" fmla="*/ 59 w 694"/>
                <a:gd name="T21" fmla="*/ 57 h 532"/>
                <a:gd name="T22" fmla="*/ 51 w 694"/>
                <a:gd name="T23" fmla="*/ 53 h 532"/>
                <a:gd name="T24" fmla="*/ 42 w 694"/>
                <a:gd name="T25" fmla="*/ 50 h 532"/>
                <a:gd name="T26" fmla="*/ 32 w 694"/>
                <a:gd name="T27" fmla="*/ 46 h 532"/>
                <a:gd name="T28" fmla="*/ 23 w 694"/>
                <a:gd name="T29" fmla="*/ 41 h 532"/>
                <a:gd name="T30" fmla="*/ 15 w 694"/>
                <a:gd name="T31" fmla="*/ 37 h 532"/>
                <a:gd name="T32" fmla="*/ 7 w 694"/>
                <a:gd name="T33" fmla="*/ 34 h 532"/>
                <a:gd name="T34" fmla="*/ 0 w 694"/>
                <a:gd name="T35" fmla="*/ 30 h 532"/>
                <a:gd name="T36" fmla="*/ 16 w 694"/>
                <a:gd name="T37" fmla="*/ 0 h 5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694" h="532">
                  <a:moveTo>
                    <a:pt x="141" y="0"/>
                  </a:moveTo>
                  <a:lnTo>
                    <a:pt x="190" y="7"/>
                  </a:lnTo>
                  <a:lnTo>
                    <a:pt x="258" y="19"/>
                  </a:lnTo>
                  <a:lnTo>
                    <a:pt x="331" y="42"/>
                  </a:lnTo>
                  <a:lnTo>
                    <a:pt x="413" y="66"/>
                  </a:lnTo>
                  <a:lnTo>
                    <a:pt x="494" y="91"/>
                  </a:lnTo>
                  <a:lnTo>
                    <a:pt x="570" y="115"/>
                  </a:lnTo>
                  <a:lnTo>
                    <a:pt x="638" y="138"/>
                  </a:lnTo>
                  <a:lnTo>
                    <a:pt x="694" y="153"/>
                  </a:lnTo>
                  <a:lnTo>
                    <a:pt x="600" y="532"/>
                  </a:lnTo>
                  <a:lnTo>
                    <a:pt x="531" y="506"/>
                  </a:lnTo>
                  <a:lnTo>
                    <a:pt x="460" y="476"/>
                  </a:lnTo>
                  <a:lnTo>
                    <a:pt x="376" y="441"/>
                  </a:lnTo>
                  <a:lnTo>
                    <a:pt x="292" y="407"/>
                  </a:lnTo>
                  <a:lnTo>
                    <a:pt x="208" y="369"/>
                  </a:lnTo>
                  <a:lnTo>
                    <a:pt x="132" y="331"/>
                  </a:lnTo>
                  <a:lnTo>
                    <a:pt x="60" y="301"/>
                  </a:lnTo>
                  <a:lnTo>
                    <a:pt x="0" y="271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3" name="Freeform 12"/>
            <p:cNvSpPr>
              <a:spLocks noEditPoints="1"/>
            </p:cNvSpPr>
            <p:nvPr/>
          </p:nvSpPr>
          <p:spPr bwMode="auto">
            <a:xfrm rot="696599">
              <a:off x="3488" y="645"/>
              <a:ext cx="833" cy="475"/>
            </a:xfrm>
            <a:custGeom>
              <a:avLst/>
              <a:gdLst>
                <a:gd name="T0" fmla="*/ 142 w 2499"/>
                <a:gd name="T1" fmla="*/ 0 h 1425"/>
                <a:gd name="T2" fmla="*/ 146 w 2499"/>
                <a:gd name="T3" fmla="*/ 0 h 1425"/>
                <a:gd name="T4" fmla="*/ 149 w 2499"/>
                <a:gd name="T5" fmla="*/ 0 h 1425"/>
                <a:gd name="T6" fmla="*/ 153 w 2499"/>
                <a:gd name="T7" fmla="*/ 0 h 1425"/>
                <a:gd name="T8" fmla="*/ 162 w 2499"/>
                <a:gd name="T9" fmla="*/ 2 h 1425"/>
                <a:gd name="T10" fmla="*/ 176 w 2499"/>
                <a:gd name="T11" fmla="*/ 6 h 1425"/>
                <a:gd name="T12" fmla="*/ 190 w 2499"/>
                <a:gd name="T13" fmla="*/ 11 h 1425"/>
                <a:gd name="T14" fmla="*/ 205 w 2499"/>
                <a:gd name="T15" fmla="*/ 17 h 1425"/>
                <a:gd name="T16" fmla="*/ 219 w 2499"/>
                <a:gd name="T17" fmla="*/ 24 h 1425"/>
                <a:gd name="T18" fmla="*/ 232 w 2499"/>
                <a:gd name="T19" fmla="*/ 31 h 1425"/>
                <a:gd name="T20" fmla="*/ 246 w 2499"/>
                <a:gd name="T21" fmla="*/ 38 h 1425"/>
                <a:gd name="T22" fmla="*/ 260 w 2499"/>
                <a:gd name="T23" fmla="*/ 45 h 1425"/>
                <a:gd name="T24" fmla="*/ 274 w 2499"/>
                <a:gd name="T25" fmla="*/ 51 h 1425"/>
                <a:gd name="T26" fmla="*/ 277 w 2499"/>
                <a:gd name="T27" fmla="*/ 53 h 1425"/>
                <a:gd name="T28" fmla="*/ 141 w 2499"/>
                <a:gd name="T29" fmla="*/ 119 h 1425"/>
                <a:gd name="T30" fmla="*/ 148 w 2499"/>
                <a:gd name="T31" fmla="*/ 85 h 1425"/>
                <a:gd name="T32" fmla="*/ 163 w 2499"/>
                <a:gd name="T33" fmla="*/ 77 h 1425"/>
                <a:gd name="T34" fmla="*/ 176 w 2499"/>
                <a:gd name="T35" fmla="*/ 68 h 1425"/>
                <a:gd name="T36" fmla="*/ 185 w 2499"/>
                <a:gd name="T37" fmla="*/ 59 h 1425"/>
                <a:gd name="T38" fmla="*/ 183 w 2499"/>
                <a:gd name="T39" fmla="*/ 49 h 1425"/>
                <a:gd name="T40" fmla="*/ 174 w 2499"/>
                <a:gd name="T41" fmla="*/ 40 h 1425"/>
                <a:gd name="T42" fmla="*/ 163 w 2499"/>
                <a:gd name="T43" fmla="*/ 36 h 1425"/>
                <a:gd name="T44" fmla="*/ 151 w 2499"/>
                <a:gd name="T45" fmla="*/ 35 h 1425"/>
                <a:gd name="T46" fmla="*/ 143 w 2499"/>
                <a:gd name="T47" fmla="*/ 35 h 1425"/>
                <a:gd name="T48" fmla="*/ 141 w 2499"/>
                <a:gd name="T49" fmla="*/ 35 h 1425"/>
                <a:gd name="T50" fmla="*/ 141 w 2499"/>
                <a:gd name="T51" fmla="*/ 0 h 1425"/>
                <a:gd name="T52" fmla="*/ 5 w 2499"/>
                <a:gd name="T53" fmla="*/ 129 h 1425"/>
                <a:gd name="T54" fmla="*/ 19 w 2499"/>
                <a:gd name="T55" fmla="*/ 113 h 1425"/>
                <a:gd name="T56" fmla="*/ 35 w 2499"/>
                <a:gd name="T57" fmla="*/ 94 h 1425"/>
                <a:gd name="T58" fmla="*/ 52 w 2499"/>
                <a:gd name="T59" fmla="*/ 72 h 1425"/>
                <a:gd name="T60" fmla="*/ 71 w 2499"/>
                <a:gd name="T61" fmla="*/ 50 h 1425"/>
                <a:gd name="T62" fmla="*/ 90 w 2499"/>
                <a:gd name="T63" fmla="*/ 30 h 1425"/>
                <a:gd name="T64" fmla="*/ 111 w 2499"/>
                <a:gd name="T65" fmla="*/ 14 h 1425"/>
                <a:gd name="T66" fmla="*/ 131 w 2499"/>
                <a:gd name="T67" fmla="*/ 3 h 1425"/>
                <a:gd name="T68" fmla="*/ 141 w 2499"/>
                <a:gd name="T69" fmla="*/ 35 h 1425"/>
                <a:gd name="T70" fmla="*/ 127 w 2499"/>
                <a:gd name="T71" fmla="*/ 37 h 1425"/>
                <a:gd name="T72" fmla="*/ 115 w 2499"/>
                <a:gd name="T73" fmla="*/ 43 h 1425"/>
                <a:gd name="T74" fmla="*/ 106 w 2499"/>
                <a:gd name="T75" fmla="*/ 51 h 1425"/>
                <a:gd name="T76" fmla="*/ 97 w 2499"/>
                <a:gd name="T77" fmla="*/ 61 h 1425"/>
                <a:gd name="T78" fmla="*/ 94 w 2499"/>
                <a:gd name="T79" fmla="*/ 71 h 1425"/>
                <a:gd name="T80" fmla="*/ 95 w 2499"/>
                <a:gd name="T81" fmla="*/ 81 h 1425"/>
                <a:gd name="T82" fmla="*/ 101 w 2499"/>
                <a:gd name="T83" fmla="*/ 91 h 1425"/>
                <a:gd name="T84" fmla="*/ 111 w 2499"/>
                <a:gd name="T85" fmla="*/ 96 h 1425"/>
                <a:gd name="T86" fmla="*/ 116 w 2499"/>
                <a:gd name="T87" fmla="*/ 96 h 1425"/>
                <a:gd name="T88" fmla="*/ 122 w 2499"/>
                <a:gd name="T89" fmla="*/ 95 h 1425"/>
                <a:gd name="T90" fmla="*/ 131 w 2499"/>
                <a:gd name="T91" fmla="*/ 92 h 1425"/>
                <a:gd name="T92" fmla="*/ 141 w 2499"/>
                <a:gd name="T93" fmla="*/ 89 h 1425"/>
                <a:gd name="T94" fmla="*/ 56 w 2499"/>
                <a:gd name="T95" fmla="*/ 158 h 1425"/>
                <a:gd name="T96" fmla="*/ 43 w 2499"/>
                <a:gd name="T97" fmla="*/ 154 h 1425"/>
                <a:gd name="T98" fmla="*/ 28 w 2499"/>
                <a:gd name="T99" fmla="*/ 148 h 1425"/>
                <a:gd name="T100" fmla="*/ 13 w 2499"/>
                <a:gd name="T101" fmla="*/ 141 h 1425"/>
                <a:gd name="T102" fmla="*/ 0 w 2499"/>
                <a:gd name="T103" fmla="*/ 135 h 14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2499" h="1425">
                  <a:moveTo>
                    <a:pt x="1265" y="4"/>
                  </a:moveTo>
                  <a:lnTo>
                    <a:pt x="1280" y="4"/>
                  </a:lnTo>
                  <a:lnTo>
                    <a:pt x="1295" y="0"/>
                  </a:lnTo>
                  <a:lnTo>
                    <a:pt x="1315" y="0"/>
                  </a:lnTo>
                  <a:lnTo>
                    <a:pt x="1330" y="0"/>
                  </a:lnTo>
                  <a:lnTo>
                    <a:pt x="1344" y="0"/>
                  </a:lnTo>
                  <a:lnTo>
                    <a:pt x="1364" y="0"/>
                  </a:lnTo>
                  <a:lnTo>
                    <a:pt x="1379" y="4"/>
                  </a:lnTo>
                  <a:lnTo>
                    <a:pt x="1394" y="4"/>
                  </a:lnTo>
                  <a:lnTo>
                    <a:pt x="1458" y="19"/>
                  </a:lnTo>
                  <a:lnTo>
                    <a:pt x="1522" y="34"/>
                  </a:lnTo>
                  <a:lnTo>
                    <a:pt x="1587" y="54"/>
                  </a:lnTo>
                  <a:lnTo>
                    <a:pt x="1653" y="76"/>
                  </a:lnTo>
                  <a:lnTo>
                    <a:pt x="1712" y="103"/>
                  </a:lnTo>
                  <a:lnTo>
                    <a:pt x="1777" y="129"/>
                  </a:lnTo>
                  <a:lnTo>
                    <a:pt x="1843" y="156"/>
                  </a:lnTo>
                  <a:lnTo>
                    <a:pt x="1902" y="185"/>
                  </a:lnTo>
                  <a:lnTo>
                    <a:pt x="1967" y="217"/>
                  </a:lnTo>
                  <a:lnTo>
                    <a:pt x="2028" y="247"/>
                  </a:lnTo>
                  <a:lnTo>
                    <a:pt x="2092" y="277"/>
                  </a:lnTo>
                  <a:lnTo>
                    <a:pt x="2157" y="308"/>
                  </a:lnTo>
                  <a:lnTo>
                    <a:pt x="2218" y="343"/>
                  </a:lnTo>
                  <a:lnTo>
                    <a:pt x="2282" y="372"/>
                  </a:lnTo>
                  <a:lnTo>
                    <a:pt x="2344" y="402"/>
                  </a:lnTo>
                  <a:lnTo>
                    <a:pt x="2408" y="429"/>
                  </a:lnTo>
                  <a:lnTo>
                    <a:pt x="2465" y="459"/>
                  </a:lnTo>
                  <a:lnTo>
                    <a:pt x="2487" y="467"/>
                  </a:lnTo>
                  <a:lnTo>
                    <a:pt x="2496" y="476"/>
                  </a:lnTo>
                  <a:lnTo>
                    <a:pt x="2499" y="498"/>
                  </a:lnTo>
                  <a:lnTo>
                    <a:pt x="1265" y="1068"/>
                  </a:lnTo>
                  <a:lnTo>
                    <a:pt x="1265" y="797"/>
                  </a:lnTo>
                  <a:lnTo>
                    <a:pt x="1333" y="767"/>
                  </a:lnTo>
                  <a:lnTo>
                    <a:pt x="1401" y="733"/>
                  </a:lnTo>
                  <a:lnTo>
                    <a:pt x="1466" y="696"/>
                  </a:lnTo>
                  <a:lnTo>
                    <a:pt x="1527" y="654"/>
                  </a:lnTo>
                  <a:lnTo>
                    <a:pt x="1584" y="615"/>
                  </a:lnTo>
                  <a:lnTo>
                    <a:pt x="1629" y="574"/>
                  </a:lnTo>
                  <a:lnTo>
                    <a:pt x="1663" y="535"/>
                  </a:lnTo>
                  <a:lnTo>
                    <a:pt x="1687" y="498"/>
                  </a:lnTo>
                  <a:lnTo>
                    <a:pt x="1648" y="437"/>
                  </a:lnTo>
                  <a:lnTo>
                    <a:pt x="1606" y="392"/>
                  </a:lnTo>
                  <a:lnTo>
                    <a:pt x="1564" y="357"/>
                  </a:lnTo>
                  <a:lnTo>
                    <a:pt x="1519" y="335"/>
                  </a:lnTo>
                  <a:lnTo>
                    <a:pt x="1470" y="323"/>
                  </a:lnTo>
                  <a:lnTo>
                    <a:pt x="1413" y="316"/>
                  </a:lnTo>
                  <a:lnTo>
                    <a:pt x="1356" y="311"/>
                  </a:lnTo>
                  <a:lnTo>
                    <a:pt x="1291" y="311"/>
                  </a:lnTo>
                  <a:lnTo>
                    <a:pt x="1288" y="311"/>
                  </a:lnTo>
                  <a:lnTo>
                    <a:pt x="1280" y="311"/>
                  </a:lnTo>
                  <a:lnTo>
                    <a:pt x="1273" y="311"/>
                  </a:lnTo>
                  <a:lnTo>
                    <a:pt x="1265" y="311"/>
                  </a:lnTo>
                  <a:lnTo>
                    <a:pt x="1265" y="4"/>
                  </a:lnTo>
                  <a:close/>
                  <a:moveTo>
                    <a:pt x="0" y="1212"/>
                  </a:moveTo>
                  <a:lnTo>
                    <a:pt x="49" y="1159"/>
                  </a:lnTo>
                  <a:lnTo>
                    <a:pt x="106" y="1095"/>
                  </a:lnTo>
                  <a:lnTo>
                    <a:pt x="170" y="1019"/>
                  </a:lnTo>
                  <a:lnTo>
                    <a:pt x="239" y="935"/>
                  </a:lnTo>
                  <a:lnTo>
                    <a:pt x="311" y="844"/>
                  </a:lnTo>
                  <a:lnTo>
                    <a:pt x="387" y="745"/>
                  </a:lnTo>
                  <a:lnTo>
                    <a:pt x="467" y="649"/>
                  </a:lnTo>
                  <a:lnTo>
                    <a:pt x="550" y="550"/>
                  </a:lnTo>
                  <a:lnTo>
                    <a:pt x="637" y="452"/>
                  </a:lnTo>
                  <a:lnTo>
                    <a:pt x="725" y="360"/>
                  </a:lnTo>
                  <a:lnTo>
                    <a:pt x="812" y="274"/>
                  </a:lnTo>
                  <a:lnTo>
                    <a:pt x="903" y="194"/>
                  </a:lnTo>
                  <a:lnTo>
                    <a:pt x="995" y="126"/>
                  </a:lnTo>
                  <a:lnTo>
                    <a:pt x="1086" y="69"/>
                  </a:lnTo>
                  <a:lnTo>
                    <a:pt x="1177" y="30"/>
                  </a:lnTo>
                  <a:lnTo>
                    <a:pt x="1265" y="4"/>
                  </a:lnTo>
                  <a:lnTo>
                    <a:pt x="1265" y="311"/>
                  </a:lnTo>
                  <a:lnTo>
                    <a:pt x="1199" y="319"/>
                  </a:lnTo>
                  <a:lnTo>
                    <a:pt x="1140" y="335"/>
                  </a:lnTo>
                  <a:lnTo>
                    <a:pt x="1086" y="353"/>
                  </a:lnTo>
                  <a:lnTo>
                    <a:pt x="1036" y="384"/>
                  </a:lnTo>
                  <a:lnTo>
                    <a:pt x="992" y="417"/>
                  </a:lnTo>
                  <a:lnTo>
                    <a:pt x="950" y="456"/>
                  </a:lnTo>
                  <a:lnTo>
                    <a:pt x="911" y="501"/>
                  </a:lnTo>
                  <a:lnTo>
                    <a:pt x="876" y="550"/>
                  </a:lnTo>
                  <a:lnTo>
                    <a:pt x="858" y="592"/>
                  </a:lnTo>
                  <a:lnTo>
                    <a:pt x="846" y="639"/>
                  </a:lnTo>
                  <a:lnTo>
                    <a:pt x="851" y="688"/>
                  </a:lnTo>
                  <a:lnTo>
                    <a:pt x="858" y="733"/>
                  </a:lnTo>
                  <a:lnTo>
                    <a:pt x="881" y="779"/>
                  </a:lnTo>
                  <a:lnTo>
                    <a:pt x="911" y="817"/>
                  </a:lnTo>
                  <a:lnTo>
                    <a:pt x="950" y="847"/>
                  </a:lnTo>
                  <a:lnTo>
                    <a:pt x="999" y="863"/>
                  </a:lnTo>
                  <a:lnTo>
                    <a:pt x="1017" y="866"/>
                  </a:lnTo>
                  <a:lnTo>
                    <a:pt x="1041" y="866"/>
                  </a:lnTo>
                  <a:lnTo>
                    <a:pt x="1066" y="863"/>
                  </a:lnTo>
                  <a:lnTo>
                    <a:pt x="1101" y="856"/>
                  </a:lnTo>
                  <a:lnTo>
                    <a:pt x="1140" y="847"/>
                  </a:lnTo>
                  <a:lnTo>
                    <a:pt x="1177" y="832"/>
                  </a:lnTo>
                  <a:lnTo>
                    <a:pt x="1223" y="817"/>
                  </a:lnTo>
                  <a:lnTo>
                    <a:pt x="1265" y="797"/>
                  </a:lnTo>
                  <a:lnTo>
                    <a:pt x="1265" y="1068"/>
                  </a:lnTo>
                  <a:lnTo>
                    <a:pt x="508" y="1425"/>
                  </a:lnTo>
                  <a:lnTo>
                    <a:pt x="452" y="1406"/>
                  </a:lnTo>
                  <a:lnTo>
                    <a:pt x="387" y="1384"/>
                  </a:lnTo>
                  <a:lnTo>
                    <a:pt x="319" y="1357"/>
                  </a:lnTo>
                  <a:lnTo>
                    <a:pt x="250" y="1330"/>
                  </a:lnTo>
                  <a:lnTo>
                    <a:pt x="182" y="1300"/>
                  </a:lnTo>
                  <a:lnTo>
                    <a:pt x="117" y="1268"/>
                  </a:lnTo>
                  <a:lnTo>
                    <a:pt x="52" y="1238"/>
                  </a:lnTo>
                  <a:lnTo>
                    <a:pt x="0" y="1212"/>
                  </a:lnTo>
                  <a:close/>
                </a:path>
              </a:pathLst>
            </a:custGeom>
            <a:solidFill>
              <a:srgbClr val="3363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4" name="Freeform 13"/>
            <p:cNvSpPr>
              <a:spLocks noEditPoints="1"/>
            </p:cNvSpPr>
            <p:nvPr/>
          </p:nvSpPr>
          <p:spPr bwMode="auto">
            <a:xfrm rot="696599">
              <a:off x="3497" y="648"/>
              <a:ext cx="811" cy="461"/>
            </a:xfrm>
            <a:custGeom>
              <a:avLst/>
              <a:gdLst>
                <a:gd name="T0" fmla="*/ 141 w 2435"/>
                <a:gd name="T1" fmla="*/ 0 h 1382"/>
                <a:gd name="T2" fmla="*/ 145 w 2435"/>
                <a:gd name="T3" fmla="*/ 0 h 1382"/>
                <a:gd name="T4" fmla="*/ 150 w 2435"/>
                <a:gd name="T5" fmla="*/ 1 h 1382"/>
                <a:gd name="T6" fmla="*/ 172 w 2435"/>
                <a:gd name="T7" fmla="*/ 6 h 1382"/>
                <a:gd name="T8" fmla="*/ 192 w 2435"/>
                <a:gd name="T9" fmla="*/ 13 h 1382"/>
                <a:gd name="T10" fmla="*/ 212 w 2435"/>
                <a:gd name="T11" fmla="*/ 23 h 1382"/>
                <a:gd name="T12" fmla="*/ 232 w 2435"/>
                <a:gd name="T13" fmla="*/ 33 h 1382"/>
                <a:gd name="T14" fmla="*/ 253 w 2435"/>
                <a:gd name="T15" fmla="*/ 43 h 1382"/>
                <a:gd name="T16" fmla="*/ 269 w 2435"/>
                <a:gd name="T17" fmla="*/ 50 h 1382"/>
                <a:gd name="T18" fmla="*/ 261 w 2435"/>
                <a:gd name="T19" fmla="*/ 57 h 1382"/>
                <a:gd name="T20" fmla="*/ 237 w 2435"/>
                <a:gd name="T21" fmla="*/ 68 h 1382"/>
                <a:gd name="T22" fmla="*/ 212 w 2435"/>
                <a:gd name="T23" fmla="*/ 80 h 1382"/>
                <a:gd name="T24" fmla="*/ 187 w 2435"/>
                <a:gd name="T25" fmla="*/ 92 h 1382"/>
                <a:gd name="T26" fmla="*/ 162 w 2435"/>
                <a:gd name="T27" fmla="*/ 103 h 1382"/>
                <a:gd name="T28" fmla="*/ 137 w 2435"/>
                <a:gd name="T29" fmla="*/ 115 h 1382"/>
                <a:gd name="T30" fmla="*/ 154 w 2435"/>
                <a:gd name="T31" fmla="*/ 81 h 1382"/>
                <a:gd name="T32" fmla="*/ 176 w 2435"/>
                <a:gd name="T33" fmla="*/ 66 h 1382"/>
                <a:gd name="T34" fmla="*/ 187 w 2435"/>
                <a:gd name="T35" fmla="*/ 53 h 1382"/>
                <a:gd name="T36" fmla="*/ 173 w 2435"/>
                <a:gd name="T37" fmla="*/ 37 h 1382"/>
                <a:gd name="T38" fmla="*/ 155 w 2435"/>
                <a:gd name="T39" fmla="*/ 32 h 1382"/>
                <a:gd name="T40" fmla="*/ 141 w 2435"/>
                <a:gd name="T41" fmla="*/ 31 h 1382"/>
                <a:gd name="T42" fmla="*/ 137 w 2435"/>
                <a:gd name="T43" fmla="*/ 31 h 1382"/>
                <a:gd name="T44" fmla="*/ 5 w 2435"/>
                <a:gd name="T45" fmla="*/ 126 h 1382"/>
                <a:gd name="T46" fmla="*/ 26 w 2435"/>
                <a:gd name="T47" fmla="*/ 101 h 1382"/>
                <a:gd name="T48" fmla="*/ 51 w 2435"/>
                <a:gd name="T49" fmla="*/ 70 h 1382"/>
                <a:gd name="T50" fmla="*/ 79 w 2435"/>
                <a:gd name="T51" fmla="*/ 39 h 1382"/>
                <a:gd name="T52" fmla="*/ 109 w 2435"/>
                <a:gd name="T53" fmla="*/ 14 h 1382"/>
                <a:gd name="T54" fmla="*/ 137 w 2435"/>
                <a:gd name="T55" fmla="*/ 1 h 1382"/>
                <a:gd name="T56" fmla="*/ 123 w 2435"/>
                <a:gd name="T57" fmla="*/ 35 h 1382"/>
                <a:gd name="T58" fmla="*/ 105 w 2435"/>
                <a:gd name="T59" fmla="*/ 45 h 1382"/>
                <a:gd name="T60" fmla="*/ 91 w 2435"/>
                <a:gd name="T61" fmla="*/ 60 h 1382"/>
                <a:gd name="T62" fmla="*/ 88 w 2435"/>
                <a:gd name="T63" fmla="*/ 78 h 1382"/>
                <a:gd name="T64" fmla="*/ 96 w 2435"/>
                <a:gd name="T65" fmla="*/ 92 h 1382"/>
                <a:gd name="T66" fmla="*/ 111 w 2435"/>
                <a:gd name="T67" fmla="*/ 96 h 1382"/>
                <a:gd name="T68" fmla="*/ 120 w 2435"/>
                <a:gd name="T69" fmla="*/ 95 h 1382"/>
                <a:gd name="T70" fmla="*/ 133 w 2435"/>
                <a:gd name="T71" fmla="*/ 90 h 1382"/>
                <a:gd name="T72" fmla="*/ 132 w 2435"/>
                <a:gd name="T73" fmla="*/ 118 h 1382"/>
                <a:gd name="T74" fmla="*/ 116 w 2435"/>
                <a:gd name="T75" fmla="*/ 125 h 1382"/>
                <a:gd name="T76" fmla="*/ 100 w 2435"/>
                <a:gd name="T77" fmla="*/ 132 h 1382"/>
                <a:gd name="T78" fmla="*/ 85 w 2435"/>
                <a:gd name="T79" fmla="*/ 139 h 1382"/>
                <a:gd name="T80" fmla="*/ 69 w 2435"/>
                <a:gd name="T81" fmla="*/ 147 h 1382"/>
                <a:gd name="T82" fmla="*/ 54 w 2435"/>
                <a:gd name="T83" fmla="*/ 154 h 1382"/>
                <a:gd name="T84" fmla="*/ 34 w 2435"/>
                <a:gd name="T85" fmla="*/ 147 h 1382"/>
                <a:gd name="T86" fmla="*/ 12 w 2435"/>
                <a:gd name="T87" fmla="*/ 138 h 138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35" h="1382">
                  <a:moveTo>
                    <a:pt x="1238" y="7"/>
                  </a:moveTo>
                  <a:lnTo>
                    <a:pt x="1253" y="3"/>
                  </a:lnTo>
                  <a:lnTo>
                    <a:pt x="1268" y="3"/>
                  </a:lnTo>
                  <a:lnTo>
                    <a:pt x="1283" y="3"/>
                  </a:lnTo>
                  <a:lnTo>
                    <a:pt x="1298" y="0"/>
                  </a:lnTo>
                  <a:lnTo>
                    <a:pt x="1310" y="3"/>
                  </a:lnTo>
                  <a:lnTo>
                    <a:pt x="1325" y="3"/>
                  </a:lnTo>
                  <a:lnTo>
                    <a:pt x="1340" y="3"/>
                  </a:lnTo>
                  <a:lnTo>
                    <a:pt x="1355" y="7"/>
                  </a:lnTo>
                  <a:lnTo>
                    <a:pt x="1419" y="18"/>
                  </a:lnTo>
                  <a:lnTo>
                    <a:pt x="1485" y="33"/>
                  </a:lnTo>
                  <a:lnTo>
                    <a:pt x="1545" y="52"/>
                  </a:lnTo>
                  <a:lnTo>
                    <a:pt x="1609" y="75"/>
                  </a:lnTo>
                  <a:lnTo>
                    <a:pt x="1670" y="99"/>
                  </a:lnTo>
                  <a:lnTo>
                    <a:pt x="1732" y="121"/>
                  </a:lnTo>
                  <a:lnTo>
                    <a:pt x="1792" y="148"/>
                  </a:lnTo>
                  <a:lnTo>
                    <a:pt x="1853" y="178"/>
                  </a:lnTo>
                  <a:lnTo>
                    <a:pt x="1914" y="205"/>
                  </a:lnTo>
                  <a:lnTo>
                    <a:pt x="1974" y="235"/>
                  </a:lnTo>
                  <a:lnTo>
                    <a:pt x="2035" y="265"/>
                  </a:lnTo>
                  <a:lnTo>
                    <a:pt x="2097" y="296"/>
                  </a:lnTo>
                  <a:lnTo>
                    <a:pt x="2157" y="326"/>
                  </a:lnTo>
                  <a:lnTo>
                    <a:pt x="2218" y="353"/>
                  </a:lnTo>
                  <a:lnTo>
                    <a:pt x="2282" y="383"/>
                  </a:lnTo>
                  <a:lnTo>
                    <a:pt x="2343" y="410"/>
                  </a:lnTo>
                  <a:lnTo>
                    <a:pt x="2400" y="440"/>
                  </a:lnTo>
                  <a:lnTo>
                    <a:pt x="2423" y="447"/>
                  </a:lnTo>
                  <a:lnTo>
                    <a:pt x="2427" y="452"/>
                  </a:lnTo>
                  <a:lnTo>
                    <a:pt x="2435" y="474"/>
                  </a:lnTo>
                  <a:lnTo>
                    <a:pt x="2358" y="509"/>
                  </a:lnTo>
                  <a:lnTo>
                    <a:pt x="2287" y="543"/>
                  </a:lnTo>
                  <a:lnTo>
                    <a:pt x="2210" y="580"/>
                  </a:lnTo>
                  <a:lnTo>
                    <a:pt x="2134" y="615"/>
                  </a:lnTo>
                  <a:lnTo>
                    <a:pt x="2062" y="649"/>
                  </a:lnTo>
                  <a:lnTo>
                    <a:pt x="1986" y="684"/>
                  </a:lnTo>
                  <a:lnTo>
                    <a:pt x="1910" y="721"/>
                  </a:lnTo>
                  <a:lnTo>
                    <a:pt x="1838" y="755"/>
                  </a:lnTo>
                  <a:lnTo>
                    <a:pt x="1762" y="790"/>
                  </a:lnTo>
                  <a:lnTo>
                    <a:pt x="1685" y="827"/>
                  </a:lnTo>
                  <a:lnTo>
                    <a:pt x="1609" y="861"/>
                  </a:lnTo>
                  <a:lnTo>
                    <a:pt x="1537" y="896"/>
                  </a:lnTo>
                  <a:lnTo>
                    <a:pt x="1461" y="930"/>
                  </a:lnTo>
                  <a:lnTo>
                    <a:pt x="1386" y="968"/>
                  </a:lnTo>
                  <a:lnTo>
                    <a:pt x="1313" y="1002"/>
                  </a:lnTo>
                  <a:lnTo>
                    <a:pt x="1238" y="1036"/>
                  </a:lnTo>
                  <a:lnTo>
                    <a:pt x="1238" y="797"/>
                  </a:lnTo>
                  <a:lnTo>
                    <a:pt x="1310" y="763"/>
                  </a:lnTo>
                  <a:lnTo>
                    <a:pt x="1386" y="725"/>
                  </a:lnTo>
                  <a:lnTo>
                    <a:pt x="1458" y="684"/>
                  </a:lnTo>
                  <a:lnTo>
                    <a:pt x="1527" y="637"/>
                  </a:lnTo>
                  <a:lnTo>
                    <a:pt x="1584" y="595"/>
                  </a:lnTo>
                  <a:lnTo>
                    <a:pt x="1633" y="553"/>
                  </a:lnTo>
                  <a:lnTo>
                    <a:pt x="1667" y="513"/>
                  </a:lnTo>
                  <a:lnTo>
                    <a:pt x="1685" y="474"/>
                  </a:lnTo>
                  <a:lnTo>
                    <a:pt x="1648" y="413"/>
                  </a:lnTo>
                  <a:lnTo>
                    <a:pt x="1602" y="368"/>
                  </a:lnTo>
                  <a:lnTo>
                    <a:pt x="1557" y="334"/>
                  </a:lnTo>
                  <a:lnTo>
                    <a:pt x="1507" y="307"/>
                  </a:lnTo>
                  <a:lnTo>
                    <a:pt x="1454" y="292"/>
                  </a:lnTo>
                  <a:lnTo>
                    <a:pt x="1397" y="284"/>
                  </a:lnTo>
                  <a:lnTo>
                    <a:pt x="1337" y="281"/>
                  </a:lnTo>
                  <a:lnTo>
                    <a:pt x="1276" y="281"/>
                  </a:lnTo>
                  <a:lnTo>
                    <a:pt x="1268" y="281"/>
                  </a:lnTo>
                  <a:lnTo>
                    <a:pt x="1256" y="281"/>
                  </a:lnTo>
                  <a:lnTo>
                    <a:pt x="1249" y="281"/>
                  </a:lnTo>
                  <a:lnTo>
                    <a:pt x="1238" y="281"/>
                  </a:lnTo>
                  <a:lnTo>
                    <a:pt x="1238" y="7"/>
                  </a:lnTo>
                  <a:close/>
                  <a:moveTo>
                    <a:pt x="0" y="1185"/>
                  </a:moveTo>
                  <a:lnTo>
                    <a:pt x="49" y="1135"/>
                  </a:lnTo>
                  <a:lnTo>
                    <a:pt x="106" y="1071"/>
                  </a:lnTo>
                  <a:lnTo>
                    <a:pt x="166" y="995"/>
                  </a:lnTo>
                  <a:lnTo>
                    <a:pt x="230" y="911"/>
                  </a:lnTo>
                  <a:lnTo>
                    <a:pt x="303" y="824"/>
                  </a:lnTo>
                  <a:lnTo>
                    <a:pt x="380" y="728"/>
                  </a:lnTo>
                  <a:lnTo>
                    <a:pt x="459" y="634"/>
                  </a:lnTo>
                  <a:lnTo>
                    <a:pt x="543" y="538"/>
                  </a:lnTo>
                  <a:lnTo>
                    <a:pt x="627" y="444"/>
                  </a:lnTo>
                  <a:lnTo>
                    <a:pt x="713" y="353"/>
                  </a:lnTo>
                  <a:lnTo>
                    <a:pt x="800" y="269"/>
                  </a:lnTo>
                  <a:lnTo>
                    <a:pt x="888" y="193"/>
                  </a:lnTo>
                  <a:lnTo>
                    <a:pt x="979" y="124"/>
                  </a:lnTo>
                  <a:lnTo>
                    <a:pt x="1066" y="72"/>
                  </a:lnTo>
                  <a:lnTo>
                    <a:pt x="1154" y="30"/>
                  </a:lnTo>
                  <a:lnTo>
                    <a:pt x="1238" y="7"/>
                  </a:lnTo>
                  <a:lnTo>
                    <a:pt x="1238" y="281"/>
                  </a:lnTo>
                  <a:lnTo>
                    <a:pt x="1172" y="292"/>
                  </a:lnTo>
                  <a:lnTo>
                    <a:pt x="1108" y="311"/>
                  </a:lnTo>
                  <a:lnTo>
                    <a:pt x="1051" y="334"/>
                  </a:lnTo>
                  <a:lnTo>
                    <a:pt x="994" y="368"/>
                  </a:lnTo>
                  <a:lnTo>
                    <a:pt x="945" y="402"/>
                  </a:lnTo>
                  <a:lnTo>
                    <a:pt x="896" y="444"/>
                  </a:lnTo>
                  <a:lnTo>
                    <a:pt x="854" y="489"/>
                  </a:lnTo>
                  <a:lnTo>
                    <a:pt x="819" y="538"/>
                  </a:lnTo>
                  <a:lnTo>
                    <a:pt x="797" y="588"/>
                  </a:lnTo>
                  <a:lnTo>
                    <a:pt x="790" y="645"/>
                  </a:lnTo>
                  <a:lnTo>
                    <a:pt x="790" y="698"/>
                  </a:lnTo>
                  <a:lnTo>
                    <a:pt x="800" y="748"/>
                  </a:lnTo>
                  <a:lnTo>
                    <a:pt x="827" y="793"/>
                  </a:lnTo>
                  <a:lnTo>
                    <a:pt x="866" y="827"/>
                  </a:lnTo>
                  <a:lnTo>
                    <a:pt x="915" y="854"/>
                  </a:lnTo>
                  <a:lnTo>
                    <a:pt x="979" y="861"/>
                  </a:lnTo>
                  <a:lnTo>
                    <a:pt x="999" y="866"/>
                  </a:lnTo>
                  <a:lnTo>
                    <a:pt x="1017" y="861"/>
                  </a:lnTo>
                  <a:lnTo>
                    <a:pt x="1048" y="859"/>
                  </a:lnTo>
                  <a:lnTo>
                    <a:pt x="1078" y="851"/>
                  </a:lnTo>
                  <a:lnTo>
                    <a:pt x="1113" y="839"/>
                  </a:lnTo>
                  <a:lnTo>
                    <a:pt x="1154" y="827"/>
                  </a:lnTo>
                  <a:lnTo>
                    <a:pt x="1196" y="812"/>
                  </a:lnTo>
                  <a:lnTo>
                    <a:pt x="1238" y="797"/>
                  </a:lnTo>
                  <a:lnTo>
                    <a:pt x="1238" y="1036"/>
                  </a:lnTo>
                  <a:lnTo>
                    <a:pt x="1189" y="1059"/>
                  </a:lnTo>
                  <a:lnTo>
                    <a:pt x="1142" y="1083"/>
                  </a:lnTo>
                  <a:lnTo>
                    <a:pt x="1093" y="1101"/>
                  </a:lnTo>
                  <a:lnTo>
                    <a:pt x="1048" y="1123"/>
                  </a:lnTo>
                  <a:lnTo>
                    <a:pt x="999" y="1147"/>
                  </a:lnTo>
                  <a:lnTo>
                    <a:pt x="953" y="1165"/>
                  </a:lnTo>
                  <a:lnTo>
                    <a:pt x="903" y="1189"/>
                  </a:lnTo>
                  <a:lnTo>
                    <a:pt x="858" y="1207"/>
                  </a:lnTo>
                  <a:lnTo>
                    <a:pt x="809" y="1231"/>
                  </a:lnTo>
                  <a:lnTo>
                    <a:pt x="763" y="1253"/>
                  </a:lnTo>
                  <a:lnTo>
                    <a:pt x="718" y="1273"/>
                  </a:lnTo>
                  <a:lnTo>
                    <a:pt x="671" y="1295"/>
                  </a:lnTo>
                  <a:lnTo>
                    <a:pt x="622" y="1318"/>
                  </a:lnTo>
                  <a:lnTo>
                    <a:pt x="577" y="1337"/>
                  </a:lnTo>
                  <a:lnTo>
                    <a:pt x="531" y="1360"/>
                  </a:lnTo>
                  <a:lnTo>
                    <a:pt x="486" y="1382"/>
                  </a:lnTo>
                  <a:lnTo>
                    <a:pt x="429" y="1367"/>
                  </a:lnTo>
                  <a:lnTo>
                    <a:pt x="368" y="1345"/>
                  </a:lnTo>
                  <a:lnTo>
                    <a:pt x="303" y="1322"/>
                  </a:lnTo>
                  <a:lnTo>
                    <a:pt x="239" y="1295"/>
                  </a:lnTo>
                  <a:lnTo>
                    <a:pt x="173" y="1268"/>
                  </a:lnTo>
                  <a:lnTo>
                    <a:pt x="109" y="1238"/>
                  </a:lnTo>
                  <a:lnTo>
                    <a:pt x="52" y="1211"/>
                  </a:lnTo>
                  <a:lnTo>
                    <a:pt x="0" y="118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5" name="Freeform 14"/>
            <p:cNvSpPr>
              <a:spLocks noEditPoints="1"/>
            </p:cNvSpPr>
            <p:nvPr/>
          </p:nvSpPr>
          <p:spPr bwMode="auto">
            <a:xfrm rot="696599">
              <a:off x="3505" y="650"/>
              <a:ext cx="790" cy="450"/>
            </a:xfrm>
            <a:custGeom>
              <a:avLst/>
              <a:gdLst>
                <a:gd name="T0" fmla="*/ 138 w 2371"/>
                <a:gd name="T1" fmla="*/ 1 h 1350"/>
                <a:gd name="T2" fmla="*/ 143 w 2371"/>
                <a:gd name="T3" fmla="*/ 1 h 1350"/>
                <a:gd name="T4" fmla="*/ 148 w 2371"/>
                <a:gd name="T5" fmla="*/ 1 h 1350"/>
                <a:gd name="T6" fmla="*/ 168 w 2371"/>
                <a:gd name="T7" fmla="*/ 6 h 1350"/>
                <a:gd name="T8" fmla="*/ 188 w 2371"/>
                <a:gd name="T9" fmla="*/ 13 h 1350"/>
                <a:gd name="T10" fmla="*/ 207 w 2371"/>
                <a:gd name="T11" fmla="*/ 22 h 1350"/>
                <a:gd name="T12" fmla="*/ 227 w 2371"/>
                <a:gd name="T13" fmla="*/ 32 h 1350"/>
                <a:gd name="T14" fmla="*/ 247 w 2371"/>
                <a:gd name="T15" fmla="*/ 41 h 1350"/>
                <a:gd name="T16" fmla="*/ 262 w 2371"/>
                <a:gd name="T17" fmla="*/ 48 h 1350"/>
                <a:gd name="T18" fmla="*/ 255 w 2371"/>
                <a:gd name="T19" fmla="*/ 55 h 1350"/>
                <a:gd name="T20" fmla="*/ 231 w 2371"/>
                <a:gd name="T21" fmla="*/ 66 h 1350"/>
                <a:gd name="T22" fmla="*/ 207 w 2371"/>
                <a:gd name="T23" fmla="*/ 77 h 1350"/>
                <a:gd name="T24" fmla="*/ 183 w 2371"/>
                <a:gd name="T25" fmla="*/ 89 h 1350"/>
                <a:gd name="T26" fmla="*/ 159 w 2371"/>
                <a:gd name="T27" fmla="*/ 100 h 1350"/>
                <a:gd name="T28" fmla="*/ 135 w 2371"/>
                <a:gd name="T29" fmla="*/ 111 h 1350"/>
                <a:gd name="T30" fmla="*/ 153 w 2371"/>
                <a:gd name="T31" fmla="*/ 79 h 1350"/>
                <a:gd name="T32" fmla="*/ 177 w 2371"/>
                <a:gd name="T33" fmla="*/ 64 h 1350"/>
                <a:gd name="T34" fmla="*/ 188 w 2371"/>
                <a:gd name="T35" fmla="*/ 50 h 1350"/>
                <a:gd name="T36" fmla="*/ 173 w 2371"/>
                <a:gd name="T37" fmla="*/ 34 h 1350"/>
                <a:gd name="T38" fmla="*/ 153 w 2371"/>
                <a:gd name="T39" fmla="*/ 29 h 1350"/>
                <a:gd name="T40" fmla="*/ 138 w 2371"/>
                <a:gd name="T41" fmla="*/ 29 h 1350"/>
                <a:gd name="T42" fmla="*/ 135 w 2371"/>
                <a:gd name="T43" fmla="*/ 29 h 1350"/>
                <a:gd name="T44" fmla="*/ 6 w 2371"/>
                <a:gd name="T45" fmla="*/ 123 h 1350"/>
                <a:gd name="T46" fmla="*/ 26 w 2371"/>
                <a:gd name="T47" fmla="*/ 99 h 1350"/>
                <a:gd name="T48" fmla="*/ 51 w 2371"/>
                <a:gd name="T49" fmla="*/ 69 h 1350"/>
                <a:gd name="T50" fmla="*/ 78 w 2371"/>
                <a:gd name="T51" fmla="*/ 38 h 1350"/>
                <a:gd name="T52" fmla="*/ 107 w 2371"/>
                <a:gd name="T53" fmla="*/ 14 h 1350"/>
                <a:gd name="T54" fmla="*/ 135 w 2371"/>
                <a:gd name="T55" fmla="*/ 1 h 1350"/>
                <a:gd name="T56" fmla="*/ 120 w 2371"/>
                <a:gd name="T57" fmla="*/ 33 h 1350"/>
                <a:gd name="T58" fmla="*/ 100 w 2371"/>
                <a:gd name="T59" fmla="*/ 44 h 1350"/>
                <a:gd name="T60" fmla="*/ 86 w 2371"/>
                <a:gd name="T61" fmla="*/ 60 h 1350"/>
                <a:gd name="T62" fmla="*/ 81 w 2371"/>
                <a:gd name="T63" fmla="*/ 79 h 1350"/>
                <a:gd name="T64" fmla="*/ 91 w 2371"/>
                <a:gd name="T65" fmla="*/ 93 h 1350"/>
                <a:gd name="T66" fmla="*/ 109 w 2371"/>
                <a:gd name="T67" fmla="*/ 95 h 1350"/>
                <a:gd name="T68" fmla="*/ 118 w 2371"/>
                <a:gd name="T69" fmla="*/ 94 h 1350"/>
                <a:gd name="T70" fmla="*/ 130 w 2371"/>
                <a:gd name="T71" fmla="*/ 90 h 1350"/>
                <a:gd name="T72" fmla="*/ 130 w 2371"/>
                <a:gd name="T73" fmla="*/ 113 h 1350"/>
                <a:gd name="T74" fmla="*/ 114 w 2371"/>
                <a:gd name="T75" fmla="*/ 120 h 1350"/>
                <a:gd name="T76" fmla="*/ 98 w 2371"/>
                <a:gd name="T77" fmla="*/ 128 h 1350"/>
                <a:gd name="T78" fmla="*/ 83 w 2371"/>
                <a:gd name="T79" fmla="*/ 135 h 1350"/>
                <a:gd name="T80" fmla="*/ 68 w 2371"/>
                <a:gd name="T81" fmla="*/ 143 h 1350"/>
                <a:gd name="T82" fmla="*/ 52 w 2371"/>
                <a:gd name="T83" fmla="*/ 150 h 1350"/>
                <a:gd name="T84" fmla="*/ 33 w 2371"/>
                <a:gd name="T85" fmla="*/ 143 h 1350"/>
                <a:gd name="T86" fmla="*/ 12 w 2371"/>
                <a:gd name="T87" fmla="*/ 134 h 1350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371" h="1350">
                  <a:moveTo>
                    <a:pt x="1216" y="8"/>
                  </a:moveTo>
                  <a:lnTo>
                    <a:pt x="1231" y="5"/>
                  </a:lnTo>
                  <a:lnTo>
                    <a:pt x="1246" y="5"/>
                  </a:lnTo>
                  <a:lnTo>
                    <a:pt x="1258" y="5"/>
                  </a:lnTo>
                  <a:lnTo>
                    <a:pt x="1273" y="0"/>
                  </a:lnTo>
                  <a:lnTo>
                    <a:pt x="1288" y="5"/>
                  </a:lnTo>
                  <a:lnTo>
                    <a:pt x="1303" y="5"/>
                  </a:lnTo>
                  <a:lnTo>
                    <a:pt x="1315" y="5"/>
                  </a:lnTo>
                  <a:lnTo>
                    <a:pt x="1330" y="8"/>
                  </a:lnTo>
                  <a:lnTo>
                    <a:pt x="1390" y="20"/>
                  </a:lnTo>
                  <a:lnTo>
                    <a:pt x="1456" y="35"/>
                  </a:lnTo>
                  <a:lnTo>
                    <a:pt x="1515" y="54"/>
                  </a:lnTo>
                  <a:lnTo>
                    <a:pt x="1572" y="74"/>
                  </a:lnTo>
                  <a:lnTo>
                    <a:pt x="1633" y="96"/>
                  </a:lnTo>
                  <a:lnTo>
                    <a:pt x="1695" y="119"/>
                  </a:lnTo>
                  <a:lnTo>
                    <a:pt x="1752" y="146"/>
                  </a:lnTo>
                  <a:lnTo>
                    <a:pt x="1811" y="172"/>
                  </a:lnTo>
                  <a:lnTo>
                    <a:pt x="1868" y="202"/>
                  </a:lnTo>
                  <a:lnTo>
                    <a:pt x="1927" y="229"/>
                  </a:lnTo>
                  <a:lnTo>
                    <a:pt x="1986" y="259"/>
                  </a:lnTo>
                  <a:lnTo>
                    <a:pt x="2043" y="286"/>
                  </a:lnTo>
                  <a:lnTo>
                    <a:pt x="2105" y="316"/>
                  </a:lnTo>
                  <a:lnTo>
                    <a:pt x="2161" y="346"/>
                  </a:lnTo>
                  <a:lnTo>
                    <a:pt x="2223" y="373"/>
                  </a:lnTo>
                  <a:lnTo>
                    <a:pt x="2283" y="400"/>
                  </a:lnTo>
                  <a:lnTo>
                    <a:pt x="2339" y="427"/>
                  </a:lnTo>
                  <a:lnTo>
                    <a:pt x="2363" y="434"/>
                  </a:lnTo>
                  <a:lnTo>
                    <a:pt x="2366" y="442"/>
                  </a:lnTo>
                  <a:lnTo>
                    <a:pt x="2371" y="464"/>
                  </a:lnTo>
                  <a:lnTo>
                    <a:pt x="2298" y="499"/>
                  </a:lnTo>
                  <a:lnTo>
                    <a:pt x="2226" y="528"/>
                  </a:lnTo>
                  <a:lnTo>
                    <a:pt x="2154" y="563"/>
                  </a:lnTo>
                  <a:lnTo>
                    <a:pt x="2082" y="597"/>
                  </a:lnTo>
                  <a:lnTo>
                    <a:pt x="2009" y="632"/>
                  </a:lnTo>
                  <a:lnTo>
                    <a:pt x="1937" y="662"/>
                  </a:lnTo>
                  <a:lnTo>
                    <a:pt x="1865" y="696"/>
                  </a:lnTo>
                  <a:lnTo>
                    <a:pt x="1794" y="730"/>
                  </a:lnTo>
                  <a:lnTo>
                    <a:pt x="1720" y="765"/>
                  </a:lnTo>
                  <a:lnTo>
                    <a:pt x="1648" y="799"/>
                  </a:lnTo>
                  <a:lnTo>
                    <a:pt x="1577" y="829"/>
                  </a:lnTo>
                  <a:lnTo>
                    <a:pt x="1505" y="863"/>
                  </a:lnTo>
                  <a:lnTo>
                    <a:pt x="1432" y="898"/>
                  </a:lnTo>
                  <a:lnTo>
                    <a:pt x="1360" y="932"/>
                  </a:lnTo>
                  <a:lnTo>
                    <a:pt x="1288" y="962"/>
                  </a:lnTo>
                  <a:lnTo>
                    <a:pt x="1216" y="997"/>
                  </a:lnTo>
                  <a:lnTo>
                    <a:pt x="1216" y="792"/>
                  </a:lnTo>
                  <a:lnTo>
                    <a:pt x="1295" y="753"/>
                  </a:lnTo>
                  <a:lnTo>
                    <a:pt x="1379" y="711"/>
                  </a:lnTo>
                  <a:lnTo>
                    <a:pt x="1458" y="666"/>
                  </a:lnTo>
                  <a:lnTo>
                    <a:pt x="1530" y="620"/>
                  </a:lnTo>
                  <a:lnTo>
                    <a:pt x="1596" y="575"/>
                  </a:lnTo>
                  <a:lnTo>
                    <a:pt x="1645" y="528"/>
                  </a:lnTo>
                  <a:lnTo>
                    <a:pt x="1678" y="487"/>
                  </a:lnTo>
                  <a:lnTo>
                    <a:pt x="1690" y="454"/>
                  </a:lnTo>
                  <a:lnTo>
                    <a:pt x="1653" y="392"/>
                  </a:lnTo>
                  <a:lnTo>
                    <a:pt x="1611" y="343"/>
                  </a:lnTo>
                  <a:lnTo>
                    <a:pt x="1557" y="309"/>
                  </a:lnTo>
                  <a:lnTo>
                    <a:pt x="1505" y="286"/>
                  </a:lnTo>
                  <a:lnTo>
                    <a:pt x="1444" y="271"/>
                  </a:lnTo>
                  <a:lnTo>
                    <a:pt x="1382" y="259"/>
                  </a:lnTo>
                  <a:lnTo>
                    <a:pt x="1322" y="259"/>
                  </a:lnTo>
                  <a:lnTo>
                    <a:pt x="1258" y="259"/>
                  </a:lnTo>
                  <a:lnTo>
                    <a:pt x="1246" y="259"/>
                  </a:lnTo>
                  <a:lnTo>
                    <a:pt x="1239" y="259"/>
                  </a:lnTo>
                  <a:lnTo>
                    <a:pt x="1227" y="259"/>
                  </a:lnTo>
                  <a:lnTo>
                    <a:pt x="1216" y="259"/>
                  </a:lnTo>
                  <a:lnTo>
                    <a:pt x="1216" y="8"/>
                  </a:lnTo>
                  <a:close/>
                  <a:moveTo>
                    <a:pt x="0" y="1155"/>
                  </a:moveTo>
                  <a:lnTo>
                    <a:pt x="50" y="1106"/>
                  </a:lnTo>
                  <a:lnTo>
                    <a:pt x="106" y="1046"/>
                  </a:lnTo>
                  <a:lnTo>
                    <a:pt x="168" y="973"/>
                  </a:lnTo>
                  <a:lnTo>
                    <a:pt x="232" y="890"/>
                  </a:lnTo>
                  <a:lnTo>
                    <a:pt x="304" y="802"/>
                  </a:lnTo>
                  <a:lnTo>
                    <a:pt x="380" y="711"/>
                  </a:lnTo>
                  <a:lnTo>
                    <a:pt x="456" y="620"/>
                  </a:lnTo>
                  <a:lnTo>
                    <a:pt x="539" y="525"/>
                  </a:lnTo>
                  <a:lnTo>
                    <a:pt x="619" y="434"/>
                  </a:lnTo>
                  <a:lnTo>
                    <a:pt x="706" y="346"/>
                  </a:lnTo>
                  <a:lnTo>
                    <a:pt x="790" y="264"/>
                  </a:lnTo>
                  <a:lnTo>
                    <a:pt x="877" y="187"/>
                  </a:lnTo>
                  <a:lnTo>
                    <a:pt x="965" y="123"/>
                  </a:lnTo>
                  <a:lnTo>
                    <a:pt x="1049" y="69"/>
                  </a:lnTo>
                  <a:lnTo>
                    <a:pt x="1132" y="32"/>
                  </a:lnTo>
                  <a:lnTo>
                    <a:pt x="1216" y="8"/>
                  </a:lnTo>
                  <a:lnTo>
                    <a:pt x="1216" y="259"/>
                  </a:lnTo>
                  <a:lnTo>
                    <a:pt x="1147" y="271"/>
                  </a:lnTo>
                  <a:lnTo>
                    <a:pt x="1083" y="294"/>
                  </a:lnTo>
                  <a:lnTo>
                    <a:pt x="1017" y="321"/>
                  </a:lnTo>
                  <a:lnTo>
                    <a:pt x="960" y="353"/>
                  </a:lnTo>
                  <a:lnTo>
                    <a:pt x="904" y="395"/>
                  </a:lnTo>
                  <a:lnTo>
                    <a:pt x="851" y="437"/>
                  </a:lnTo>
                  <a:lnTo>
                    <a:pt x="809" y="487"/>
                  </a:lnTo>
                  <a:lnTo>
                    <a:pt x="771" y="536"/>
                  </a:lnTo>
                  <a:lnTo>
                    <a:pt x="745" y="593"/>
                  </a:lnTo>
                  <a:lnTo>
                    <a:pt x="733" y="654"/>
                  </a:lnTo>
                  <a:lnTo>
                    <a:pt x="733" y="711"/>
                  </a:lnTo>
                  <a:lnTo>
                    <a:pt x="748" y="765"/>
                  </a:lnTo>
                  <a:lnTo>
                    <a:pt x="778" y="810"/>
                  </a:lnTo>
                  <a:lnTo>
                    <a:pt x="820" y="841"/>
                  </a:lnTo>
                  <a:lnTo>
                    <a:pt x="881" y="859"/>
                  </a:lnTo>
                  <a:lnTo>
                    <a:pt x="960" y="856"/>
                  </a:lnTo>
                  <a:lnTo>
                    <a:pt x="980" y="859"/>
                  </a:lnTo>
                  <a:lnTo>
                    <a:pt x="999" y="859"/>
                  </a:lnTo>
                  <a:lnTo>
                    <a:pt x="1029" y="856"/>
                  </a:lnTo>
                  <a:lnTo>
                    <a:pt x="1059" y="849"/>
                  </a:lnTo>
                  <a:lnTo>
                    <a:pt x="1094" y="837"/>
                  </a:lnTo>
                  <a:lnTo>
                    <a:pt x="1132" y="825"/>
                  </a:lnTo>
                  <a:lnTo>
                    <a:pt x="1174" y="810"/>
                  </a:lnTo>
                  <a:lnTo>
                    <a:pt x="1216" y="792"/>
                  </a:lnTo>
                  <a:lnTo>
                    <a:pt x="1216" y="997"/>
                  </a:lnTo>
                  <a:lnTo>
                    <a:pt x="1167" y="1019"/>
                  </a:lnTo>
                  <a:lnTo>
                    <a:pt x="1120" y="1041"/>
                  </a:lnTo>
                  <a:lnTo>
                    <a:pt x="1076" y="1061"/>
                  </a:lnTo>
                  <a:lnTo>
                    <a:pt x="1026" y="1083"/>
                  </a:lnTo>
                  <a:lnTo>
                    <a:pt x="980" y="1106"/>
                  </a:lnTo>
                  <a:lnTo>
                    <a:pt x="931" y="1130"/>
                  </a:lnTo>
                  <a:lnTo>
                    <a:pt x="886" y="1152"/>
                  </a:lnTo>
                  <a:lnTo>
                    <a:pt x="839" y="1172"/>
                  </a:lnTo>
                  <a:lnTo>
                    <a:pt x="790" y="1194"/>
                  </a:lnTo>
                  <a:lnTo>
                    <a:pt x="745" y="1216"/>
                  </a:lnTo>
                  <a:lnTo>
                    <a:pt x="699" y="1239"/>
                  </a:lnTo>
                  <a:lnTo>
                    <a:pt x="654" y="1263"/>
                  </a:lnTo>
                  <a:lnTo>
                    <a:pt x="608" y="1285"/>
                  </a:lnTo>
                  <a:lnTo>
                    <a:pt x="558" y="1303"/>
                  </a:lnTo>
                  <a:lnTo>
                    <a:pt x="513" y="1327"/>
                  </a:lnTo>
                  <a:lnTo>
                    <a:pt x="467" y="1350"/>
                  </a:lnTo>
                  <a:lnTo>
                    <a:pt x="415" y="1330"/>
                  </a:lnTo>
                  <a:lnTo>
                    <a:pt x="358" y="1312"/>
                  </a:lnTo>
                  <a:lnTo>
                    <a:pt x="296" y="1288"/>
                  </a:lnTo>
                  <a:lnTo>
                    <a:pt x="232" y="1263"/>
                  </a:lnTo>
                  <a:lnTo>
                    <a:pt x="171" y="1236"/>
                  </a:lnTo>
                  <a:lnTo>
                    <a:pt x="109" y="1209"/>
                  </a:lnTo>
                  <a:lnTo>
                    <a:pt x="53" y="1182"/>
                  </a:lnTo>
                  <a:lnTo>
                    <a:pt x="0" y="1155"/>
                  </a:lnTo>
                  <a:close/>
                </a:path>
              </a:pathLst>
            </a:custGeom>
            <a:solidFill>
              <a:srgbClr val="497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6" name="Freeform 15"/>
            <p:cNvSpPr>
              <a:spLocks noEditPoints="1"/>
            </p:cNvSpPr>
            <p:nvPr/>
          </p:nvSpPr>
          <p:spPr bwMode="auto">
            <a:xfrm rot="696599">
              <a:off x="3515" y="654"/>
              <a:ext cx="766" cy="436"/>
            </a:xfrm>
            <a:custGeom>
              <a:avLst/>
              <a:gdLst>
                <a:gd name="T0" fmla="*/ 138 w 2297"/>
                <a:gd name="T1" fmla="*/ 0 h 1308"/>
                <a:gd name="T2" fmla="*/ 150 w 2297"/>
                <a:gd name="T3" fmla="*/ 2 h 1308"/>
                <a:gd name="T4" fmla="*/ 170 w 2297"/>
                <a:gd name="T5" fmla="*/ 8 h 1308"/>
                <a:gd name="T6" fmla="*/ 189 w 2297"/>
                <a:gd name="T7" fmla="*/ 15 h 1308"/>
                <a:gd name="T8" fmla="*/ 208 w 2297"/>
                <a:gd name="T9" fmla="*/ 24 h 1308"/>
                <a:gd name="T10" fmla="*/ 227 w 2297"/>
                <a:gd name="T11" fmla="*/ 33 h 1308"/>
                <a:gd name="T12" fmla="*/ 247 w 2297"/>
                <a:gd name="T13" fmla="*/ 42 h 1308"/>
                <a:gd name="T14" fmla="*/ 255 w 2297"/>
                <a:gd name="T15" fmla="*/ 46 h 1308"/>
                <a:gd name="T16" fmla="*/ 240 w 2297"/>
                <a:gd name="T17" fmla="*/ 56 h 1308"/>
                <a:gd name="T18" fmla="*/ 217 w 2297"/>
                <a:gd name="T19" fmla="*/ 67 h 1308"/>
                <a:gd name="T20" fmla="*/ 194 w 2297"/>
                <a:gd name="T21" fmla="*/ 78 h 1308"/>
                <a:gd name="T22" fmla="*/ 171 w 2297"/>
                <a:gd name="T23" fmla="*/ 89 h 1308"/>
                <a:gd name="T24" fmla="*/ 148 w 2297"/>
                <a:gd name="T25" fmla="*/ 100 h 1308"/>
                <a:gd name="T26" fmla="*/ 132 w 2297"/>
                <a:gd name="T27" fmla="*/ 87 h 1308"/>
                <a:gd name="T28" fmla="*/ 162 w 2297"/>
                <a:gd name="T29" fmla="*/ 73 h 1308"/>
                <a:gd name="T30" fmla="*/ 184 w 2297"/>
                <a:gd name="T31" fmla="*/ 56 h 1308"/>
                <a:gd name="T32" fmla="*/ 184 w 2297"/>
                <a:gd name="T33" fmla="*/ 41 h 1308"/>
                <a:gd name="T34" fmla="*/ 166 w 2297"/>
                <a:gd name="T35" fmla="*/ 29 h 1308"/>
                <a:gd name="T36" fmla="*/ 145 w 2297"/>
                <a:gd name="T37" fmla="*/ 25 h 1308"/>
                <a:gd name="T38" fmla="*/ 135 w 2297"/>
                <a:gd name="T39" fmla="*/ 25 h 1308"/>
                <a:gd name="T40" fmla="*/ 132 w 2297"/>
                <a:gd name="T41" fmla="*/ 1 h 1308"/>
                <a:gd name="T42" fmla="*/ 11 w 2297"/>
                <a:gd name="T43" fmla="*/ 113 h 1308"/>
                <a:gd name="T44" fmla="*/ 33 w 2297"/>
                <a:gd name="T45" fmla="*/ 87 h 1308"/>
                <a:gd name="T46" fmla="*/ 59 w 2297"/>
                <a:gd name="T47" fmla="*/ 57 h 1308"/>
                <a:gd name="T48" fmla="*/ 86 w 2297"/>
                <a:gd name="T49" fmla="*/ 28 h 1308"/>
                <a:gd name="T50" fmla="*/ 114 w 2297"/>
                <a:gd name="T51" fmla="*/ 8 h 1308"/>
                <a:gd name="T52" fmla="*/ 132 w 2297"/>
                <a:gd name="T53" fmla="*/ 25 h 1308"/>
                <a:gd name="T54" fmla="*/ 109 w 2297"/>
                <a:gd name="T55" fmla="*/ 33 h 1308"/>
                <a:gd name="T56" fmla="*/ 89 w 2297"/>
                <a:gd name="T57" fmla="*/ 47 h 1308"/>
                <a:gd name="T58" fmla="*/ 77 w 2297"/>
                <a:gd name="T59" fmla="*/ 66 h 1308"/>
                <a:gd name="T60" fmla="*/ 77 w 2297"/>
                <a:gd name="T61" fmla="*/ 87 h 1308"/>
                <a:gd name="T62" fmla="*/ 94 w 2297"/>
                <a:gd name="T63" fmla="*/ 96 h 1308"/>
                <a:gd name="T64" fmla="*/ 108 w 2297"/>
                <a:gd name="T65" fmla="*/ 95 h 1308"/>
                <a:gd name="T66" fmla="*/ 119 w 2297"/>
                <a:gd name="T67" fmla="*/ 92 h 1308"/>
                <a:gd name="T68" fmla="*/ 132 w 2297"/>
                <a:gd name="T69" fmla="*/ 87 h 1308"/>
                <a:gd name="T70" fmla="*/ 121 w 2297"/>
                <a:gd name="T71" fmla="*/ 112 h 1308"/>
                <a:gd name="T72" fmla="*/ 106 w 2297"/>
                <a:gd name="T73" fmla="*/ 119 h 1308"/>
                <a:gd name="T74" fmla="*/ 90 w 2297"/>
                <a:gd name="T75" fmla="*/ 126 h 1308"/>
                <a:gd name="T76" fmla="*/ 75 w 2297"/>
                <a:gd name="T77" fmla="*/ 133 h 1308"/>
                <a:gd name="T78" fmla="*/ 60 w 2297"/>
                <a:gd name="T79" fmla="*/ 140 h 1308"/>
                <a:gd name="T80" fmla="*/ 44 w 2297"/>
                <a:gd name="T81" fmla="*/ 143 h 1308"/>
                <a:gd name="T82" fmla="*/ 25 w 2297"/>
                <a:gd name="T83" fmla="*/ 136 h 1308"/>
                <a:gd name="T84" fmla="*/ 6 w 2297"/>
                <a:gd name="T85" fmla="*/ 128 h 130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97" h="1308">
                  <a:moveTo>
                    <a:pt x="1189" y="8"/>
                  </a:moveTo>
                  <a:lnTo>
                    <a:pt x="1212" y="3"/>
                  </a:lnTo>
                  <a:lnTo>
                    <a:pt x="1239" y="0"/>
                  </a:lnTo>
                  <a:lnTo>
                    <a:pt x="1264" y="3"/>
                  </a:lnTo>
                  <a:lnTo>
                    <a:pt x="1291" y="8"/>
                  </a:lnTo>
                  <a:lnTo>
                    <a:pt x="1352" y="20"/>
                  </a:lnTo>
                  <a:lnTo>
                    <a:pt x="1409" y="35"/>
                  </a:lnTo>
                  <a:lnTo>
                    <a:pt x="1470" y="50"/>
                  </a:lnTo>
                  <a:lnTo>
                    <a:pt x="1527" y="69"/>
                  </a:lnTo>
                  <a:lnTo>
                    <a:pt x="1584" y="92"/>
                  </a:lnTo>
                  <a:lnTo>
                    <a:pt x="1641" y="114"/>
                  </a:lnTo>
                  <a:lnTo>
                    <a:pt x="1698" y="137"/>
                  </a:lnTo>
                  <a:lnTo>
                    <a:pt x="1755" y="163"/>
                  </a:lnTo>
                  <a:lnTo>
                    <a:pt x="1811" y="186"/>
                  </a:lnTo>
                  <a:lnTo>
                    <a:pt x="1868" y="213"/>
                  </a:lnTo>
                  <a:lnTo>
                    <a:pt x="1925" y="243"/>
                  </a:lnTo>
                  <a:lnTo>
                    <a:pt x="1982" y="270"/>
                  </a:lnTo>
                  <a:lnTo>
                    <a:pt x="2040" y="297"/>
                  </a:lnTo>
                  <a:lnTo>
                    <a:pt x="2100" y="323"/>
                  </a:lnTo>
                  <a:lnTo>
                    <a:pt x="2157" y="350"/>
                  </a:lnTo>
                  <a:lnTo>
                    <a:pt x="2218" y="376"/>
                  </a:lnTo>
                  <a:lnTo>
                    <a:pt x="2271" y="407"/>
                  </a:lnTo>
                  <a:lnTo>
                    <a:pt x="2294" y="415"/>
                  </a:lnTo>
                  <a:lnTo>
                    <a:pt x="2297" y="418"/>
                  </a:lnTo>
                  <a:lnTo>
                    <a:pt x="2297" y="442"/>
                  </a:lnTo>
                  <a:lnTo>
                    <a:pt x="2230" y="475"/>
                  </a:lnTo>
                  <a:lnTo>
                    <a:pt x="2161" y="506"/>
                  </a:lnTo>
                  <a:lnTo>
                    <a:pt x="2093" y="540"/>
                  </a:lnTo>
                  <a:lnTo>
                    <a:pt x="2024" y="570"/>
                  </a:lnTo>
                  <a:lnTo>
                    <a:pt x="1952" y="605"/>
                  </a:lnTo>
                  <a:lnTo>
                    <a:pt x="1883" y="635"/>
                  </a:lnTo>
                  <a:lnTo>
                    <a:pt x="1816" y="669"/>
                  </a:lnTo>
                  <a:lnTo>
                    <a:pt x="1747" y="699"/>
                  </a:lnTo>
                  <a:lnTo>
                    <a:pt x="1675" y="733"/>
                  </a:lnTo>
                  <a:lnTo>
                    <a:pt x="1606" y="768"/>
                  </a:lnTo>
                  <a:lnTo>
                    <a:pt x="1538" y="798"/>
                  </a:lnTo>
                  <a:lnTo>
                    <a:pt x="1466" y="832"/>
                  </a:lnTo>
                  <a:lnTo>
                    <a:pt x="1397" y="862"/>
                  </a:lnTo>
                  <a:lnTo>
                    <a:pt x="1330" y="896"/>
                  </a:lnTo>
                  <a:lnTo>
                    <a:pt x="1257" y="928"/>
                  </a:lnTo>
                  <a:lnTo>
                    <a:pt x="1189" y="961"/>
                  </a:lnTo>
                  <a:lnTo>
                    <a:pt x="1189" y="787"/>
                  </a:lnTo>
                  <a:lnTo>
                    <a:pt x="1276" y="748"/>
                  </a:lnTo>
                  <a:lnTo>
                    <a:pt x="1367" y="703"/>
                  </a:lnTo>
                  <a:lnTo>
                    <a:pt x="1454" y="654"/>
                  </a:lnTo>
                  <a:lnTo>
                    <a:pt x="1535" y="605"/>
                  </a:lnTo>
                  <a:lnTo>
                    <a:pt x="1602" y="555"/>
                  </a:lnTo>
                  <a:lnTo>
                    <a:pt x="1656" y="506"/>
                  </a:lnTo>
                  <a:lnTo>
                    <a:pt x="1686" y="460"/>
                  </a:lnTo>
                  <a:lnTo>
                    <a:pt x="1693" y="422"/>
                  </a:lnTo>
                  <a:lnTo>
                    <a:pt x="1656" y="365"/>
                  </a:lnTo>
                  <a:lnTo>
                    <a:pt x="1606" y="316"/>
                  </a:lnTo>
                  <a:lnTo>
                    <a:pt x="1553" y="282"/>
                  </a:lnTo>
                  <a:lnTo>
                    <a:pt x="1496" y="259"/>
                  </a:lnTo>
                  <a:lnTo>
                    <a:pt x="1431" y="240"/>
                  </a:lnTo>
                  <a:lnTo>
                    <a:pt x="1367" y="232"/>
                  </a:lnTo>
                  <a:lnTo>
                    <a:pt x="1303" y="225"/>
                  </a:lnTo>
                  <a:lnTo>
                    <a:pt x="1242" y="225"/>
                  </a:lnTo>
                  <a:lnTo>
                    <a:pt x="1227" y="225"/>
                  </a:lnTo>
                  <a:lnTo>
                    <a:pt x="1212" y="225"/>
                  </a:lnTo>
                  <a:lnTo>
                    <a:pt x="1200" y="228"/>
                  </a:lnTo>
                  <a:lnTo>
                    <a:pt x="1189" y="228"/>
                  </a:lnTo>
                  <a:lnTo>
                    <a:pt x="1189" y="8"/>
                  </a:lnTo>
                  <a:close/>
                  <a:moveTo>
                    <a:pt x="0" y="1125"/>
                  </a:moveTo>
                  <a:lnTo>
                    <a:pt x="50" y="1076"/>
                  </a:lnTo>
                  <a:lnTo>
                    <a:pt x="102" y="1019"/>
                  </a:lnTo>
                  <a:lnTo>
                    <a:pt x="163" y="946"/>
                  </a:lnTo>
                  <a:lnTo>
                    <a:pt x="231" y="866"/>
                  </a:lnTo>
                  <a:lnTo>
                    <a:pt x="299" y="783"/>
                  </a:lnTo>
                  <a:lnTo>
                    <a:pt x="376" y="696"/>
                  </a:lnTo>
                  <a:lnTo>
                    <a:pt x="452" y="605"/>
                  </a:lnTo>
                  <a:lnTo>
                    <a:pt x="531" y="513"/>
                  </a:lnTo>
                  <a:lnTo>
                    <a:pt x="615" y="422"/>
                  </a:lnTo>
                  <a:lnTo>
                    <a:pt x="694" y="338"/>
                  </a:lnTo>
                  <a:lnTo>
                    <a:pt x="778" y="255"/>
                  </a:lnTo>
                  <a:lnTo>
                    <a:pt x="866" y="183"/>
                  </a:lnTo>
                  <a:lnTo>
                    <a:pt x="945" y="122"/>
                  </a:lnTo>
                  <a:lnTo>
                    <a:pt x="1029" y="69"/>
                  </a:lnTo>
                  <a:lnTo>
                    <a:pt x="1108" y="30"/>
                  </a:lnTo>
                  <a:lnTo>
                    <a:pt x="1189" y="8"/>
                  </a:lnTo>
                  <a:lnTo>
                    <a:pt x="1189" y="228"/>
                  </a:lnTo>
                  <a:lnTo>
                    <a:pt x="1120" y="243"/>
                  </a:lnTo>
                  <a:lnTo>
                    <a:pt x="1052" y="270"/>
                  </a:lnTo>
                  <a:lnTo>
                    <a:pt x="983" y="301"/>
                  </a:lnTo>
                  <a:lnTo>
                    <a:pt x="919" y="338"/>
                  </a:lnTo>
                  <a:lnTo>
                    <a:pt x="859" y="380"/>
                  </a:lnTo>
                  <a:lnTo>
                    <a:pt x="805" y="425"/>
                  </a:lnTo>
                  <a:lnTo>
                    <a:pt x="760" y="475"/>
                  </a:lnTo>
                  <a:lnTo>
                    <a:pt x="726" y="528"/>
                  </a:lnTo>
                  <a:lnTo>
                    <a:pt x="694" y="593"/>
                  </a:lnTo>
                  <a:lnTo>
                    <a:pt x="679" y="662"/>
                  </a:lnTo>
                  <a:lnTo>
                    <a:pt x="676" y="721"/>
                  </a:lnTo>
                  <a:lnTo>
                    <a:pt x="694" y="780"/>
                  </a:lnTo>
                  <a:lnTo>
                    <a:pt x="726" y="825"/>
                  </a:lnTo>
                  <a:lnTo>
                    <a:pt x="778" y="854"/>
                  </a:lnTo>
                  <a:lnTo>
                    <a:pt x="847" y="862"/>
                  </a:lnTo>
                  <a:lnTo>
                    <a:pt x="933" y="851"/>
                  </a:lnTo>
                  <a:lnTo>
                    <a:pt x="953" y="854"/>
                  </a:lnTo>
                  <a:lnTo>
                    <a:pt x="972" y="851"/>
                  </a:lnTo>
                  <a:lnTo>
                    <a:pt x="1002" y="847"/>
                  </a:lnTo>
                  <a:lnTo>
                    <a:pt x="1032" y="839"/>
                  </a:lnTo>
                  <a:lnTo>
                    <a:pt x="1067" y="829"/>
                  </a:lnTo>
                  <a:lnTo>
                    <a:pt x="1105" y="817"/>
                  </a:lnTo>
                  <a:lnTo>
                    <a:pt x="1147" y="802"/>
                  </a:lnTo>
                  <a:lnTo>
                    <a:pt x="1189" y="787"/>
                  </a:lnTo>
                  <a:lnTo>
                    <a:pt x="1189" y="961"/>
                  </a:lnTo>
                  <a:lnTo>
                    <a:pt x="1140" y="985"/>
                  </a:lnTo>
                  <a:lnTo>
                    <a:pt x="1093" y="1007"/>
                  </a:lnTo>
                  <a:lnTo>
                    <a:pt x="1049" y="1026"/>
                  </a:lnTo>
                  <a:lnTo>
                    <a:pt x="999" y="1049"/>
                  </a:lnTo>
                  <a:lnTo>
                    <a:pt x="953" y="1071"/>
                  </a:lnTo>
                  <a:lnTo>
                    <a:pt x="908" y="1091"/>
                  </a:lnTo>
                  <a:lnTo>
                    <a:pt x="862" y="1113"/>
                  </a:lnTo>
                  <a:lnTo>
                    <a:pt x="812" y="1133"/>
                  </a:lnTo>
                  <a:lnTo>
                    <a:pt x="767" y="1155"/>
                  </a:lnTo>
                  <a:lnTo>
                    <a:pt x="721" y="1178"/>
                  </a:lnTo>
                  <a:lnTo>
                    <a:pt x="676" y="1197"/>
                  </a:lnTo>
                  <a:lnTo>
                    <a:pt x="630" y="1219"/>
                  </a:lnTo>
                  <a:lnTo>
                    <a:pt x="585" y="1242"/>
                  </a:lnTo>
                  <a:lnTo>
                    <a:pt x="539" y="1261"/>
                  </a:lnTo>
                  <a:lnTo>
                    <a:pt x="494" y="1284"/>
                  </a:lnTo>
                  <a:lnTo>
                    <a:pt x="447" y="1308"/>
                  </a:lnTo>
                  <a:lnTo>
                    <a:pt x="398" y="1291"/>
                  </a:lnTo>
                  <a:lnTo>
                    <a:pt x="341" y="1273"/>
                  </a:lnTo>
                  <a:lnTo>
                    <a:pt x="284" y="1251"/>
                  </a:lnTo>
                  <a:lnTo>
                    <a:pt x="223" y="1227"/>
                  </a:lnTo>
                  <a:lnTo>
                    <a:pt x="163" y="1201"/>
                  </a:lnTo>
                  <a:lnTo>
                    <a:pt x="106" y="1175"/>
                  </a:lnTo>
                  <a:lnTo>
                    <a:pt x="50" y="1151"/>
                  </a:lnTo>
                  <a:lnTo>
                    <a:pt x="0" y="1125"/>
                  </a:lnTo>
                  <a:close/>
                </a:path>
              </a:pathLst>
            </a:custGeom>
            <a:solidFill>
              <a:srgbClr val="568E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7" name="Freeform 16"/>
            <p:cNvSpPr>
              <a:spLocks noEditPoints="1"/>
            </p:cNvSpPr>
            <p:nvPr/>
          </p:nvSpPr>
          <p:spPr bwMode="auto">
            <a:xfrm rot="696599">
              <a:off x="3524" y="658"/>
              <a:ext cx="745" cy="424"/>
            </a:xfrm>
            <a:custGeom>
              <a:avLst/>
              <a:gdLst>
                <a:gd name="T0" fmla="*/ 134 w 2237"/>
                <a:gd name="T1" fmla="*/ 0 h 1273"/>
                <a:gd name="T2" fmla="*/ 146 w 2237"/>
                <a:gd name="T3" fmla="*/ 2 h 1273"/>
                <a:gd name="T4" fmla="*/ 165 w 2237"/>
                <a:gd name="T5" fmla="*/ 8 h 1273"/>
                <a:gd name="T6" fmla="*/ 183 w 2237"/>
                <a:gd name="T7" fmla="*/ 15 h 1273"/>
                <a:gd name="T8" fmla="*/ 201 w 2237"/>
                <a:gd name="T9" fmla="*/ 23 h 1273"/>
                <a:gd name="T10" fmla="*/ 219 w 2237"/>
                <a:gd name="T11" fmla="*/ 32 h 1273"/>
                <a:gd name="T12" fmla="*/ 238 w 2237"/>
                <a:gd name="T13" fmla="*/ 41 h 1273"/>
                <a:gd name="T14" fmla="*/ 247 w 2237"/>
                <a:gd name="T15" fmla="*/ 45 h 1273"/>
                <a:gd name="T16" fmla="*/ 233 w 2237"/>
                <a:gd name="T17" fmla="*/ 54 h 1273"/>
                <a:gd name="T18" fmla="*/ 210 w 2237"/>
                <a:gd name="T19" fmla="*/ 65 h 1273"/>
                <a:gd name="T20" fmla="*/ 188 w 2237"/>
                <a:gd name="T21" fmla="*/ 75 h 1273"/>
                <a:gd name="T22" fmla="*/ 166 w 2237"/>
                <a:gd name="T23" fmla="*/ 85 h 1273"/>
                <a:gd name="T24" fmla="*/ 143 w 2237"/>
                <a:gd name="T25" fmla="*/ 96 h 1273"/>
                <a:gd name="T26" fmla="*/ 128 w 2237"/>
                <a:gd name="T27" fmla="*/ 87 h 1273"/>
                <a:gd name="T28" fmla="*/ 161 w 2237"/>
                <a:gd name="T29" fmla="*/ 71 h 1273"/>
                <a:gd name="T30" fmla="*/ 185 w 2237"/>
                <a:gd name="T31" fmla="*/ 54 h 1273"/>
                <a:gd name="T32" fmla="*/ 184 w 2237"/>
                <a:gd name="T33" fmla="*/ 38 h 1273"/>
                <a:gd name="T34" fmla="*/ 165 w 2237"/>
                <a:gd name="T35" fmla="*/ 25 h 1273"/>
                <a:gd name="T36" fmla="*/ 143 w 2237"/>
                <a:gd name="T37" fmla="*/ 22 h 1273"/>
                <a:gd name="T38" fmla="*/ 132 w 2237"/>
                <a:gd name="T39" fmla="*/ 22 h 1273"/>
                <a:gd name="T40" fmla="*/ 128 w 2237"/>
                <a:gd name="T41" fmla="*/ 1 h 1273"/>
                <a:gd name="T42" fmla="*/ 11 w 2237"/>
                <a:gd name="T43" fmla="*/ 110 h 1273"/>
                <a:gd name="T44" fmla="*/ 33 w 2237"/>
                <a:gd name="T45" fmla="*/ 85 h 1273"/>
                <a:gd name="T46" fmla="*/ 58 w 2237"/>
                <a:gd name="T47" fmla="*/ 56 h 1273"/>
                <a:gd name="T48" fmla="*/ 85 w 2237"/>
                <a:gd name="T49" fmla="*/ 28 h 1273"/>
                <a:gd name="T50" fmla="*/ 111 w 2237"/>
                <a:gd name="T51" fmla="*/ 8 h 1273"/>
                <a:gd name="T52" fmla="*/ 128 w 2237"/>
                <a:gd name="T53" fmla="*/ 22 h 1273"/>
                <a:gd name="T54" fmla="*/ 105 w 2237"/>
                <a:gd name="T55" fmla="*/ 31 h 1273"/>
                <a:gd name="T56" fmla="*/ 84 w 2237"/>
                <a:gd name="T57" fmla="*/ 47 h 1273"/>
                <a:gd name="T58" fmla="*/ 71 w 2237"/>
                <a:gd name="T59" fmla="*/ 65 h 1273"/>
                <a:gd name="T60" fmla="*/ 71 w 2237"/>
                <a:gd name="T61" fmla="*/ 88 h 1273"/>
                <a:gd name="T62" fmla="*/ 90 w 2237"/>
                <a:gd name="T63" fmla="*/ 97 h 1273"/>
                <a:gd name="T64" fmla="*/ 106 w 2237"/>
                <a:gd name="T65" fmla="*/ 94 h 1273"/>
                <a:gd name="T66" fmla="*/ 116 w 2237"/>
                <a:gd name="T67" fmla="*/ 92 h 1273"/>
                <a:gd name="T68" fmla="*/ 128 w 2237"/>
                <a:gd name="T69" fmla="*/ 87 h 1273"/>
                <a:gd name="T70" fmla="*/ 118 w 2237"/>
                <a:gd name="T71" fmla="*/ 108 h 1273"/>
                <a:gd name="T72" fmla="*/ 103 w 2237"/>
                <a:gd name="T73" fmla="*/ 115 h 1273"/>
                <a:gd name="T74" fmla="*/ 88 w 2237"/>
                <a:gd name="T75" fmla="*/ 122 h 1273"/>
                <a:gd name="T76" fmla="*/ 72 w 2237"/>
                <a:gd name="T77" fmla="*/ 129 h 1273"/>
                <a:gd name="T78" fmla="*/ 58 w 2237"/>
                <a:gd name="T79" fmla="*/ 136 h 1273"/>
                <a:gd name="T80" fmla="*/ 43 w 2237"/>
                <a:gd name="T81" fmla="*/ 140 h 1273"/>
                <a:gd name="T82" fmla="*/ 24 w 2237"/>
                <a:gd name="T83" fmla="*/ 132 h 1273"/>
                <a:gd name="T84" fmla="*/ 5 w 2237"/>
                <a:gd name="T85" fmla="*/ 125 h 1273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2237" h="1273">
                  <a:moveTo>
                    <a:pt x="1154" y="9"/>
                  </a:moveTo>
                  <a:lnTo>
                    <a:pt x="1181" y="0"/>
                  </a:lnTo>
                  <a:lnTo>
                    <a:pt x="1208" y="0"/>
                  </a:lnTo>
                  <a:lnTo>
                    <a:pt x="1235" y="0"/>
                  </a:lnTo>
                  <a:lnTo>
                    <a:pt x="1257" y="9"/>
                  </a:lnTo>
                  <a:lnTo>
                    <a:pt x="1314" y="19"/>
                  </a:lnTo>
                  <a:lnTo>
                    <a:pt x="1376" y="34"/>
                  </a:lnTo>
                  <a:lnTo>
                    <a:pt x="1432" y="51"/>
                  </a:lnTo>
                  <a:lnTo>
                    <a:pt x="1485" y="69"/>
                  </a:lnTo>
                  <a:lnTo>
                    <a:pt x="1543" y="88"/>
                  </a:lnTo>
                  <a:lnTo>
                    <a:pt x="1595" y="111"/>
                  </a:lnTo>
                  <a:lnTo>
                    <a:pt x="1652" y="133"/>
                  </a:lnTo>
                  <a:lnTo>
                    <a:pt x="1706" y="157"/>
                  </a:lnTo>
                  <a:lnTo>
                    <a:pt x="1763" y="182"/>
                  </a:lnTo>
                  <a:lnTo>
                    <a:pt x="1815" y="206"/>
                  </a:lnTo>
                  <a:lnTo>
                    <a:pt x="1869" y="232"/>
                  </a:lnTo>
                  <a:lnTo>
                    <a:pt x="1926" y="259"/>
                  </a:lnTo>
                  <a:lnTo>
                    <a:pt x="1980" y="286"/>
                  </a:lnTo>
                  <a:lnTo>
                    <a:pt x="2037" y="312"/>
                  </a:lnTo>
                  <a:lnTo>
                    <a:pt x="2093" y="339"/>
                  </a:lnTo>
                  <a:lnTo>
                    <a:pt x="2150" y="365"/>
                  </a:lnTo>
                  <a:lnTo>
                    <a:pt x="2200" y="392"/>
                  </a:lnTo>
                  <a:lnTo>
                    <a:pt x="2222" y="396"/>
                  </a:lnTo>
                  <a:lnTo>
                    <a:pt x="2230" y="404"/>
                  </a:lnTo>
                  <a:lnTo>
                    <a:pt x="2237" y="422"/>
                  </a:lnTo>
                  <a:lnTo>
                    <a:pt x="2170" y="453"/>
                  </a:lnTo>
                  <a:lnTo>
                    <a:pt x="2101" y="487"/>
                  </a:lnTo>
                  <a:lnTo>
                    <a:pt x="2032" y="517"/>
                  </a:lnTo>
                  <a:lnTo>
                    <a:pt x="1965" y="547"/>
                  </a:lnTo>
                  <a:lnTo>
                    <a:pt x="1899" y="582"/>
                  </a:lnTo>
                  <a:lnTo>
                    <a:pt x="1832" y="612"/>
                  </a:lnTo>
                  <a:lnTo>
                    <a:pt x="1763" y="643"/>
                  </a:lnTo>
                  <a:lnTo>
                    <a:pt x="1699" y="673"/>
                  </a:lnTo>
                  <a:lnTo>
                    <a:pt x="1630" y="707"/>
                  </a:lnTo>
                  <a:lnTo>
                    <a:pt x="1561" y="737"/>
                  </a:lnTo>
                  <a:lnTo>
                    <a:pt x="1494" y="769"/>
                  </a:lnTo>
                  <a:lnTo>
                    <a:pt x="1428" y="802"/>
                  </a:lnTo>
                  <a:lnTo>
                    <a:pt x="1361" y="833"/>
                  </a:lnTo>
                  <a:lnTo>
                    <a:pt x="1292" y="863"/>
                  </a:lnTo>
                  <a:lnTo>
                    <a:pt x="1223" y="897"/>
                  </a:lnTo>
                  <a:lnTo>
                    <a:pt x="1154" y="927"/>
                  </a:lnTo>
                  <a:lnTo>
                    <a:pt x="1154" y="787"/>
                  </a:lnTo>
                  <a:lnTo>
                    <a:pt x="1254" y="745"/>
                  </a:lnTo>
                  <a:lnTo>
                    <a:pt x="1353" y="692"/>
                  </a:lnTo>
                  <a:lnTo>
                    <a:pt x="1452" y="639"/>
                  </a:lnTo>
                  <a:lnTo>
                    <a:pt x="1539" y="586"/>
                  </a:lnTo>
                  <a:lnTo>
                    <a:pt x="1610" y="532"/>
                  </a:lnTo>
                  <a:lnTo>
                    <a:pt x="1664" y="483"/>
                  </a:lnTo>
                  <a:lnTo>
                    <a:pt x="1694" y="438"/>
                  </a:lnTo>
                  <a:lnTo>
                    <a:pt x="1694" y="399"/>
                  </a:lnTo>
                  <a:lnTo>
                    <a:pt x="1657" y="339"/>
                  </a:lnTo>
                  <a:lnTo>
                    <a:pt x="1607" y="290"/>
                  </a:lnTo>
                  <a:lnTo>
                    <a:pt x="1551" y="256"/>
                  </a:lnTo>
                  <a:lnTo>
                    <a:pt x="1485" y="229"/>
                  </a:lnTo>
                  <a:lnTo>
                    <a:pt x="1417" y="214"/>
                  </a:lnTo>
                  <a:lnTo>
                    <a:pt x="1349" y="206"/>
                  </a:lnTo>
                  <a:lnTo>
                    <a:pt x="1284" y="202"/>
                  </a:lnTo>
                  <a:lnTo>
                    <a:pt x="1220" y="202"/>
                  </a:lnTo>
                  <a:lnTo>
                    <a:pt x="1205" y="202"/>
                  </a:lnTo>
                  <a:lnTo>
                    <a:pt x="1189" y="202"/>
                  </a:lnTo>
                  <a:lnTo>
                    <a:pt x="1171" y="202"/>
                  </a:lnTo>
                  <a:lnTo>
                    <a:pt x="1154" y="202"/>
                  </a:lnTo>
                  <a:lnTo>
                    <a:pt x="1154" y="9"/>
                  </a:lnTo>
                  <a:close/>
                  <a:moveTo>
                    <a:pt x="0" y="1099"/>
                  </a:moveTo>
                  <a:lnTo>
                    <a:pt x="49" y="1053"/>
                  </a:lnTo>
                  <a:lnTo>
                    <a:pt x="103" y="992"/>
                  </a:lnTo>
                  <a:lnTo>
                    <a:pt x="164" y="924"/>
                  </a:lnTo>
                  <a:lnTo>
                    <a:pt x="228" y="848"/>
                  </a:lnTo>
                  <a:lnTo>
                    <a:pt x="296" y="764"/>
                  </a:lnTo>
                  <a:lnTo>
                    <a:pt x="369" y="677"/>
                  </a:lnTo>
                  <a:lnTo>
                    <a:pt x="444" y="589"/>
                  </a:lnTo>
                  <a:lnTo>
                    <a:pt x="520" y="502"/>
                  </a:lnTo>
                  <a:lnTo>
                    <a:pt x="601" y="414"/>
                  </a:lnTo>
                  <a:lnTo>
                    <a:pt x="685" y="330"/>
                  </a:lnTo>
                  <a:lnTo>
                    <a:pt x="764" y="251"/>
                  </a:lnTo>
                  <a:lnTo>
                    <a:pt x="843" y="179"/>
                  </a:lnTo>
                  <a:lnTo>
                    <a:pt x="924" y="118"/>
                  </a:lnTo>
                  <a:lnTo>
                    <a:pt x="1003" y="69"/>
                  </a:lnTo>
                  <a:lnTo>
                    <a:pt x="1079" y="31"/>
                  </a:lnTo>
                  <a:lnTo>
                    <a:pt x="1154" y="9"/>
                  </a:lnTo>
                  <a:lnTo>
                    <a:pt x="1154" y="202"/>
                  </a:lnTo>
                  <a:lnTo>
                    <a:pt x="1087" y="221"/>
                  </a:lnTo>
                  <a:lnTo>
                    <a:pt x="1015" y="248"/>
                  </a:lnTo>
                  <a:lnTo>
                    <a:pt x="942" y="281"/>
                  </a:lnTo>
                  <a:lnTo>
                    <a:pt x="875" y="323"/>
                  </a:lnTo>
                  <a:lnTo>
                    <a:pt x="813" y="369"/>
                  </a:lnTo>
                  <a:lnTo>
                    <a:pt x="756" y="419"/>
                  </a:lnTo>
                  <a:lnTo>
                    <a:pt x="710" y="468"/>
                  </a:lnTo>
                  <a:lnTo>
                    <a:pt x="673" y="517"/>
                  </a:lnTo>
                  <a:lnTo>
                    <a:pt x="638" y="589"/>
                  </a:lnTo>
                  <a:lnTo>
                    <a:pt x="619" y="665"/>
                  </a:lnTo>
                  <a:lnTo>
                    <a:pt x="619" y="734"/>
                  </a:lnTo>
                  <a:lnTo>
                    <a:pt x="638" y="791"/>
                  </a:lnTo>
                  <a:lnTo>
                    <a:pt x="673" y="836"/>
                  </a:lnTo>
                  <a:lnTo>
                    <a:pt x="734" y="867"/>
                  </a:lnTo>
                  <a:lnTo>
                    <a:pt x="813" y="870"/>
                  </a:lnTo>
                  <a:lnTo>
                    <a:pt x="919" y="848"/>
                  </a:lnTo>
                  <a:lnTo>
                    <a:pt x="934" y="851"/>
                  </a:lnTo>
                  <a:lnTo>
                    <a:pt x="957" y="848"/>
                  </a:lnTo>
                  <a:lnTo>
                    <a:pt x="984" y="843"/>
                  </a:lnTo>
                  <a:lnTo>
                    <a:pt x="1011" y="836"/>
                  </a:lnTo>
                  <a:lnTo>
                    <a:pt x="1045" y="828"/>
                  </a:lnTo>
                  <a:lnTo>
                    <a:pt x="1079" y="818"/>
                  </a:lnTo>
                  <a:lnTo>
                    <a:pt x="1117" y="802"/>
                  </a:lnTo>
                  <a:lnTo>
                    <a:pt x="1154" y="787"/>
                  </a:lnTo>
                  <a:lnTo>
                    <a:pt x="1154" y="927"/>
                  </a:lnTo>
                  <a:lnTo>
                    <a:pt x="1109" y="947"/>
                  </a:lnTo>
                  <a:lnTo>
                    <a:pt x="1065" y="969"/>
                  </a:lnTo>
                  <a:lnTo>
                    <a:pt x="1018" y="989"/>
                  </a:lnTo>
                  <a:lnTo>
                    <a:pt x="973" y="1011"/>
                  </a:lnTo>
                  <a:lnTo>
                    <a:pt x="927" y="1033"/>
                  </a:lnTo>
                  <a:lnTo>
                    <a:pt x="882" y="1053"/>
                  </a:lnTo>
                  <a:lnTo>
                    <a:pt x="836" y="1075"/>
                  </a:lnTo>
                  <a:lnTo>
                    <a:pt x="791" y="1095"/>
                  </a:lnTo>
                  <a:lnTo>
                    <a:pt x="744" y="1117"/>
                  </a:lnTo>
                  <a:lnTo>
                    <a:pt x="700" y="1140"/>
                  </a:lnTo>
                  <a:lnTo>
                    <a:pt x="653" y="1164"/>
                  </a:lnTo>
                  <a:lnTo>
                    <a:pt x="611" y="1181"/>
                  </a:lnTo>
                  <a:lnTo>
                    <a:pt x="566" y="1205"/>
                  </a:lnTo>
                  <a:lnTo>
                    <a:pt x="520" y="1228"/>
                  </a:lnTo>
                  <a:lnTo>
                    <a:pt x="475" y="1250"/>
                  </a:lnTo>
                  <a:lnTo>
                    <a:pt x="433" y="1273"/>
                  </a:lnTo>
                  <a:lnTo>
                    <a:pt x="384" y="1258"/>
                  </a:lnTo>
                  <a:lnTo>
                    <a:pt x="327" y="1240"/>
                  </a:lnTo>
                  <a:lnTo>
                    <a:pt x="273" y="1216"/>
                  </a:lnTo>
                  <a:lnTo>
                    <a:pt x="217" y="1193"/>
                  </a:lnTo>
                  <a:lnTo>
                    <a:pt x="160" y="1171"/>
                  </a:lnTo>
                  <a:lnTo>
                    <a:pt x="103" y="1149"/>
                  </a:lnTo>
                  <a:lnTo>
                    <a:pt x="49" y="1122"/>
                  </a:lnTo>
                  <a:lnTo>
                    <a:pt x="0" y="1099"/>
                  </a:lnTo>
                  <a:close/>
                </a:path>
              </a:pathLst>
            </a:custGeom>
            <a:solidFill>
              <a:srgbClr val="66A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8" name="Freeform 17"/>
            <p:cNvSpPr>
              <a:spLocks noEditPoints="1"/>
            </p:cNvSpPr>
            <p:nvPr/>
          </p:nvSpPr>
          <p:spPr bwMode="auto">
            <a:xfrm rot="696599">
              <a:off x="3534" y="661"/>
              <a:ext cx="721" cy="409"/>
            </a:xfrm>
            <a:custGeom>
              <a:avLst/>
              <a:gdLst>
                <a:gd name="T0" fmla="*/ 131 w 2165"/>
                <a:gd name="T1" fmla="*/ 0 h 1228"/>
                <a:gd name="T2" fmla="*/ 143 w 2165"/>
                <a:gd name="T3" fmla="*/ 2 h 1228"/>
                <a:gd name="T4" fmla="*/ 161 w 2165"/>
                <a:gd name="T5" fmla="*/ 7 h 1228"/>
                <a:gd name="T6" fmla="*/ 178 w 2165"/>
                <a:gd name="T7" fmla="*/ 14 h 1228"/>
                <a:gd name="T8" fmla="*/ 195 w 2165"/>
                <a:gd name="T9" fmla="*/ 22 h 1228"/>
                <a:gd name="T10" fmla="*/ 213 w 2165"/>
                <a:gd name="T11" fmla="*/ 30 h 1228"/>
                <a:gd name="T12" fmla="*/ 231 w 2165"/>
                <a:gd name="T13" fmla="*/ 38 h 1228"/>
                <a:gd name="T14" fmla="*/ 239 w 2165"/>
                <a:gd name="T15" fmla="*/ 43 h 1228"/>
                <a:gd name="T16" fmla="*/ 226 w 2165"/>
                <a:gd name="T17" fmla="*/ 52 h 1228"/>
                <a:gd name="T18" fmla="*/ 204 w 2165"/>
                <a:gd name="T19" fmla="*/ 62 h 1228"/>
                <a:gd name="T20" fmla="*/ 183 w 2165"/>
                <a:gd name="T21" fmla="*/ 72 h 1228"/>
                <a:gd name="T22" fmla="*/ 161 w 2165"/>
                <a:gd name="T23" fmla="*/ 82 h 1228"/>
                <a:gd name="T24" fmla="*/ 140 w 2165"/>
                <a:gd name="T25" fmla="*/ 92 h 1228"/>
                <a:gd name="T26" fmla="*/ 125 w 2165"/>
                <a:gd name="T27" fmla="*/ 87 h 1228"/>
                <a:gd name="T28" fmla="*/ 143 w 2165"/>
                <a:gd name="T29" fmla="*/ 79 h 1228"/>
                <a:gd name="T30" fmla="*/ 160 w 2165"/>
                <a:gd name="T31" fmla="*/ 70 h 1228"/>
                <a:gd name="T32" fmla="*/ 175 w 2165"/>
                <a:gd name="T33" fmla="*/ 60 h 1228"/>
                <a:gd name="T34" fmla="*/ 186 w 2165"/>
                <a:gd name="T35" fmla="*/ 51 h 1228"/>
                <a:gd name="T36" fmla="*/ 189 w 2165"/>
                <a:gd name="T37" fmla="*/ 44 h 1228"/>
                <a:gd name="T38" fmla="*/ 178 w 2165"/>
                <a:gd name="T39" fmla="*/ 30 h 1228"/>
                <a:gd name="T40" fmla="*/ 156 w 2165"/>
                <a:gd name="T41" fmla="*/ 21 h 1228"/>
                <a:gd name="T42" fmla="*/ 133 w 2165"/>
                <a:gd name="T43" fmla="*/ 19 h 1228"/>
                <a:gd name="T44" fmla="*/ 127 w 2165"/>
                <a:gd name="T45" fmla="*/ 19 h 1228"/>
                <a:gd name="T46" fmla="*/ 0 w 2165"/>
                <a:gd name="T47" fmla="*/ 119 h 1228"/>
                <a:gd name="T48" fmla="*/ 17 w 2165"/>
                <a:gd name="T49" fmla="*/ 100 h 1228"/>
                <a:gd name="T50" fmla="*/ 40 w 2165"/>
                <a:gd name="T51" fmla="*/ 73 h 1228"/>
                <a:gd name="T52" fmla="*/ 66 w 2165"/>
                <a:gd name="T53" fmla="*/ 45 h 1228"/>
                <a:gd name="T54" fmla="*/ 92 w 2165"/>
                <a:gd name="T55" fmla="*/ 19 h 1228"/>
                <a:gd name="T56" fmla="*/ 118 w 2165"/>
                <a:gd name="T57" fmla="*/ 3 h 1228"/>
                <a:gd name="T58" fmla="*/ 117 w 2165"/>
                <a:gd name="T59" fmla="*/ 22 h 1228"/>
                <a:gd name="T60" fmla="*/ 92 w 2165"/>
                <a:gd name="T61" fmla="*/ 34 h 1228"/>
                <a:gd name="T62" fmla="*/ 72 w 2165"/>
                <a:gd name="T63" fmla="*/ 51 h 1228"/>
                <a:gd name="T64" fmla="*/ 62 w 2165"/>
                <a:gd name="T65" fmla="*/ 74 h 1228"/>
                <a:gd name="T66" fmla="*/ 69 w 2165"/>
                <a:gd name="T67" fmla="*/ 94 h 1228"/>
                <a:gd name="T68" fmla="*/ 99 w 2165"/>
                <a:gd name="T69" fmla="*/ 93 h 1228"/>
                <a:gd name="T70" fmla="*/ 106 w 2165"/>
                <a:gd name="T71" fmla="*/ 93 h 1228"/>
                <a:gd name="T72" fmla="*/ 117 w 2165"/>
                <a:gd name="T73" fmla="*/ 90 h 1228"/>
                <a:gd name="T74" fmla="*/ 125 w 2165"/>
                <a:gd name="T75" fmla="*/ 99 h 1228"/>
                <a:gd name="T76" fmla="*/ 110 w 2165"/>
                <a:gd name="T77" fmla="*/ 106 h 1228"/>
                <a:gd name="T78" fmla="*/ 95 w 2165"/>
                <a:gd name="T79" fmla="*/ 113 h 1228"/>
                <a:gd name="T80" fmla="*/ 80 w 2165"/>
                <a:gd name="T81" fmla="*/ 120 h 1228"/>
                <a:gd name="T82" fmla="*/ 65 w 2165"/>
                <a:gd name="T83" fmla="*/ 127 h 1228"/>
                <a:gd name="T84" fmla="*/ 51 w 2165"/>
                <a:gd name="T85" fmla="*/ 134 h 1228"/>
                <a:gd name="T86" fmla="*/ 34 w 2165"/>
                <a:gd name="T87" fmla="*/ 133 h 1228"/>
                <a:gd name="T88" fmla="*/ 16 w 2165"/>
                <a:gd name="T89" fmla="*/ 127 h 1228"/>
                <a:gd name="T90" fmla="*/ 0 w 2165"/>
                <a:gd name="T91" fmla="*/ 119 h 1228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165" h="1228">
                  <a:moveTo>
                    <a:pt x="1127" y="7"/>
                  </a:moveTo>
                  <a:lnTo>
                    <a:pt x="1154" y="0"/>
                  </a:lnTo>
                  <a:lnTo>
                    <a:pt x="1178" y="0"/>
                  </a:lnTo>
                  <a:lnTo>
                    <a:pt x="1201" y="0"/>
                  </a:lnTo>
                  <a:lnTo>
                    <a:pt x="1227" y="7"/>
                  </a:lnTo>
                  <a:lnTo>
                    <a:pt x="1284" y="19"/>
                  </a:lnTo>
                  <a:lnTo>
                    <a:pt x="1341" y="30"/>
                  </a:lnTo>
                  <a:lnTo>
                    <a:pt x="1393" y="46"/>
                  </a:lnTo>
                  <a:lnTo>
                    <a:pt x="1447" y="64"/>
                  </a:lnTo>
                  <a:lnTo>
                    <a:pt x="1500" y="84"/>
                  </a:lnTo>
                  <a:lnTo>
                    <a:pt x="1553" y="103"/>
                  </a:lnTo>
                  <a:lnTo>
                    <a:pt x="1607" y="125"/>
                  </a:lnTo>
                  <a:lnTo>
                    <a:pt x="1657" y="145"/>
                  </a:lnTo>
                  <a:lnTo>
                    <a:pt x="1709" y="170"/>
                  </a:lnTo>
                  <a:lnTo>
                    <a:pt x="1763" y="194"/>
                  </a:lnTo>
                  <a:lnTo>
                    <a:pt x="1812" y="217"/>
                  </a:lnTo>
                  <a:lnTo>
                    <a:pt x="1865" y="244"/>
                  </a:lnTo>
                  <a:lnTo>
                    <a:pt x="1918" y="266"/>
                  </a:lnTo>
                  <a:lnTo>
                    <a:pt x="1975" y="293"/>
                  </a:lnTo>
                  <a:lnTo>
                    <a:pt x="2028" y="318"/>
                  </a:lnTo>
                  <a:lnTo>
                    <a:pt x="2086" y="342"/>
                  </a:lnTo>
                  <a:lnTo>
                    <a:pt x="2135" y="368"/>
                  </a:lnTo>
                  <a:lnTo>
                    <a:pt x="2153" y="377"/>
                  </a:lnTo>
                  <a:lnTo>
                    <a:pt x="2158" y="384"/>
                  </a:lnTo>
                  <a:lnTo>
                    <a:pt x="2165" y="407"/>
                  </a:lnTo>
                  <a:lnTo>
                    <a:pt x="2101" y="437"/>
                  </a:lnTo>
                  <a:lnTo>
                    <a:pt x="2037" y="468"/>
                  </a:lnTo>
                  <a:lnTo>
                    <a:pt x="1971" y="498"/>
                  </a:lnTo>
                  <a:lnTo>
                    <a:pt x="1906" y="528"/>
                  </a:lnTo>
                  <a:lnTo>
                    <a:pt x="1842" y="558"/>
                  </a:lnTo>
                  <a:lnTo>
                    <a:pt x="1778" y="589"/>
                  </a:lnTo>
                  <a:lnTo>
                    <a:pt x="1714" y="619"/>
                  </a:lnTo>
                  <a:lnTo>
                    <a:pt x="1648" y="649"/>
                  </a:lnTo>
                  <a:lnTo>
                    <a:pt x="1580" y="680"/>
                  </a:lnTo>
                  <a:lnTo>
                    <a:pt x="1516" y="710"/>
                  </a:lnTo>
                  <a:lnTo>
                    <a:pt x="1450" y="740"/>
                  </a:lnTo>
                  <a:lnTo>
                    <a:pt x="1386" y="772"/>
                  </a:lnTo>
                  <a:lnTo>
                    <a:pt x="1322" y="802"/>
                  </a:lnTo>
                  <a:lnTo>
                    <a:pt x="1257" y="831"/>
                  </a:lnTo>
                  <a:lnTo>
                    <a:pt x="1193" y="863"/>
                  </a:lnTo>
                  <a:lnTo>
                    <a:pt x="1127" y="893"/>
                  </a:lnTo>
                  <a:lnTo>
                    <a:pt x="1127" y="782"/>
                  </a:lnTo>
                  <a:lnTo>
                    <a:pt x="1178" y="760"/>
                  </a:lnTo>
                  <a:lnTo>
                    <a:pt x="1230" y="737"/>
                  </a:lnTo>
                  <a:lnTo>
                    <a:pt x="1284" y="715"/>
                  </a:lnTo>
                  <a:lnTo>
                    <a:pt x="1337" y="688"/>
                  </a:lnTo>
                  <a:lnTo>
                    <a:pt x="1390" y="658"/>
                  </a:lnTo>
                  <a:lnTo>
                    <a:pt x="1443" y="631"/>
                  </a:lnTo>
                  <a:lnTo>
                    <a:pt x="1492" y="600"/>
                  </a:lnTo>
                  <a:lnTo>
                    <a:pt x="1539" y="570"/>
                  </a:lnTo>
                  <a:lnTo>
                    <a:pt x="1580" y="543"/>
                  </a:lnTo>
                  <a:lnTo>
                    <a:pt x="1618" y="513"/>
                  </a:lnTo>
                  <a:lnTo>
                    <a:pt x="1648" y="486"/>
                  </a:lnTo>
                  <a:lnTo>
                    <a:pt x="1675" y="459"/>
                  </a:lnTo>
                  <a:lnTo>
                    <a:pt x="1694" y="437"/>
                  </a:lnTo>
                  <a:lnTo>
                    <a:pt x="1706" y="414"/>
                  </a:lnTo>
                  <a:lnTo>
                    <a:pt x="1709" y="395"/>
                  </a:lnTo>
                  <a:lnTo>
                    <a:pt x="1702" y="377"/>
                  </a:lnTo>
                  <a:lnTo>
                    <a:pt x="1660" y="315"/>
                  </a:lnTo>
                  <a:lnTo>
                    <a:pt x="1607" y="266"/>
                  </a:lnTo>
                  <a:lnTo>
                    <a:pt x="1546" y="232"/>
                  </a:lnTo>
                  <a:lnTo>
                    <a:pt x="1477" y="205"/>
                  </a:lnTo>
                  <a:lnTo>
                    <a:pt x="1405" y="187"/>
                  </a:lnTo>
                  <a:lnTo>
                    <a:pt x="1334" y="178"/>
                  </a:lnTo>
                  <a:lnTo>
                    <a:pt x="1265" y="170"/>
                  </a:lnTo>
                  <a:lnTo>
                    <a:pt x="1201" y="170"/>
                  </a:lnTo>
                  <a:lnTo>
                    <a:pt x="1181" y="170"/>
                  </a:lnTo>
                  <a:lnTo>
                    <a:pt x="1166" y="170"/>
                  </a:lnTo>
                  <a:lnTo>
                    <a:pt x="1147" y="175"/>
                  </a:lnTo>
                  <a:lnTo>
                    <a:pt x="1127" y="178"/>
                  </a:lnTo>
                  <a:lnTo>
                    <a:pt x="1127" y="7"/>
                  </a:lnTo>
                  <a:close/>
                  <a:moveTo>
                    <a:pt x="0" y="1068"/>
                  </a:moveTo>
                  <a:lnTo>
                    <a:pt x="46" y="1021"/>
                  </a:lnTo>
                  <a:lnTo>
                    <a:pt x="98" y="965"/>
                  </a:lnTo>
                  <a:lnTo>
                    <a:pt x="155" y="900"/>
                  </a:lnTo>
                  <a:lnTo>
                    <a:pt x="219" y="824"/>
                  </a:lnTo>
                  <a:lnTo>
                    <a:pt x="288" y="745"/>
                  </a:lnTo>
                  <a:lnTo>
                    <a:pt x="360" y="661"/>
                  </a:lnTo>
                  <a:lnTo>
                    <a:pt x="436" y="574"/>
                  </a:lnTo>
                  <a:lnTo>
                    <a:pt x="513" y="486"/>
                  </a:lnTo>
                  <a:lnTo>
                    <a:pt x="592" y="402"/>
                  </a:lnTo>
                  <a:lnTo>
                    <a:pt x="673" y="323"/>
                  </a:lnTo>
                  <a:lnTo>
                    <a:pt x="752" y="244"/>
                  </a:lnTo>
                  <a:lnTo>
                    <a:pt x="831" y="175"/>
                  </a:lnTo>
                  <a:lnTo>
                    <a:pt x="907" y="114"/>
                  </a:lnTo>
                  <a:lnTo>
                    <a:pt x="984" y="64"/>
                  </a:lnTo>
                  <a:lnTo>
                    <a:pt x="1060" y="30"/>
                  </a:lnTo>
                  <a:lnTo>
                    <a:pt x="1127" y="7"/>
                  </a:lnTo>
                  <a:lnTo>
                    <a:pt x="1127" y="178"/>
                  </a:lnTo>
                  <a:lnTo>
                    <a:pt x="1055" y="197"/>
                  </a:lnTo>
                  <a:lnTo>
                    <a:pt x="979" y="224"/>
                  </a:lnTo>
                  <a:lnTo>
                    <a:pt x="907" y="262"/>
                  </a:lnTo>
                  <a:lnTo>
                    <a:pt x="831" y="308"/>
                  </a:lnTo>
                  <a:lnTo>
                    <a:pt x="764" y="353"/>
                  </a:lnTo>
                  <a:lnTo>
                    <a:pt x="702" y="402"/>
                  </a:lnTo>
                  <a:lnTo>
                    <a:pt x="653" y="456"/>
                  </a:lnTo>
                  <a:lnTo>
                    <a:pt x="619" y="505"/>
                  </a:lnTo>
                  <a:lnTo>
                    <a:pt x="581" y="589"/>
                  </a:lnTo>
                  <a:lnTo>
                    <a:pt x="562" y="668"/>
                  </a:lnTo>
                  <a:lnTo>
                    <a:pt x="557" y="745"/>
                  </a:lnTo>
                  <a:lnTo>
                    <a:pt x="581" y="806"/>
                  </a:lnTo>
                  <a:lnTo>
                    <a:pt x="623" y="851"/>
                  </a:lnTo>
                  <a:lnTo>
                    <a:pt x="688" y="878"/>
                  </a:lnTo>
                  <a:lnTo>
                    <a:pt x="774" y="873"/>
                  </a:lnTo>
                  <a:lnTo>
                    <a:pt x="892" y="839"/>
                  </a:lnTo>
                  <a:lnTo>
                    <a:pt x="907" y="843"/>
                  </a:lnTo>
                  <a:lnTo>
                    <a:pt x="930" y="843"/>
                  </a:lnTo>
                  <a:lnTo>
                    <a:pt x="957" y="839"/>
                  </a:lnTo>
                  <a:lnTo>
                    <a:pt x="984" y="831"/>
                  </a:lnTo>
                  <a:lnTo>
                    <a:pt x="1018" y="824"/>
                  </a:lnTo>
                  <a:lnTo>
                    <a:pt x="1052" y="814"/>
                  </a:lnTo>
                  <a:lnTo>
                    <a:pt x="1090" y="799"/>
                  </a:lnTo>
                  <a:lnTo>
                    <a:pt x="1127" y="782"/>
                  </a:lnTo>
                  <a:lnTo>
                    <a:pt x="1127" y="893"/>
                  </a:lnTo>
                  <a:lnTo>
                    <a:pt x="1082" y="912"/>
                  </a:lnTo>
                  <a:lnTo>
                    <a:pt x="1038" y="935"/>
                  </a:lnTo>
                  <a:lnTo>
                    <a:pt x="991" y="954"/>
                  </a:lnTo>
                  <a:lnTo>
                    <a:pt x="949" y="977"/>
                  </a:lnTo>
                  <a:lnTo>
                    <a:pt x="904" y="996"/>
                  </a:lnTo>
                  <a:lnTo>
                    <a:pt x="858" y="1018"/>
                  </a:lnTo>
                  <a:lnTo>
                    <a:pt x="813" y="1038"/>
                  </a:lnTo>
                  <a:lnTo>
                    <a:pt x="767" y="1060"/>
                  </a:lnTo>
                  <a:lnTo>
                    <a:pt x="722" y="1083"/>
                  </a:lnTo>
                  <a:lnTo>
                    <a:pt x="676" y="1102"/>
                  </a:lnTo>
                  <a:lnTo>
                    <a:pt x="634" y="1125"/>
                  </a:lnTo>
                  <a:lnTo>
                    <a:pt x="589" y="1144"/>
                  </a:lnTo>
                  <a:lnTo>
                    <a:pt x="542" y="1166"/>
                  </a:lnTo>
                  <a:lnTo>
                    <a:pt x="498" y="1186"/>
                  </a:lnTo>
                  <a:lnTo>
                    <a:pt x="456" y="1208"/>
                  </a:lnTo>
                  <a:lnTo>
                    <a:pt x="409" y="1228"/>
                  </a:lnTo>
                  <a:lnTo>
                    <a:pt x="360" y="1216"/>
                  </a:lnTo>
                  <a:lnTo>
                    <a:pt x="308" y="1196"/>
                  </a:lnTo>
                  <a:lnTo>
                    <a:pt x="254" y="1181"/>
                  </a:lnTo>
                  <a:lnTo>
                    <a:pt x="201" y="1159"/>
                  </a:lnTo>
                  <a:lnTo>
                    <a:pt x="148" y="1140"/>
                  </a:lnTo>
                  <a:lnTo>
                    <a:pt x="95" y="1117"/>
                  </a:lnTo>
                  <a:lnTo>
                    <a:pt x="46" y="1090"/>
                  </a:lnTo>
                  <a:lnTo>
                    <a:pt x="0" y="1068"/>
                  </a:lnTo>
                  <a:close/>
                </a:path>
              </a:pathLst>
            </a:custGeom>
            <a:solidFill>
              <a:srgbClr val="70A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59" name="Freeform 18"/>
            <p:cNvSpPr>
              <a:spLocks noEditPoints="1"/>
            </p:cNvSpPr>
            <p:nvPr/>
          </p:nvSpPr>
          <p:spPr bwMode="auto">
            <a:xfrm rot="696599">
              <a:off x="3541" y="664"/>
              <a:ext cx="700" cy="397"/>
            </a:xfrm>
            <a:custGeom>
              <a:avLst/>
              <a:gdLst>
                <a:gd name="T0" fmla="*/ 125 w 2101"/>
                <a:gd name="T1" fmla="*/ 0 h 1192"/>
                <a:gd name="T2" fmla="*/ 130 w 2101"/>
                <a:gd name="T3" fmla="*/ 0 h 1192"/>
                <a:gd name="T4" fmla="*/ 139 w 2101"/>
                <a:gd name="T5" fmla="*/ 2 h 1192"/>
                <a:gd name="T6" fmla="*/ 151 w 2101"/>
                <a:gd name="T7" fmla="*/ 5 h 1192"/>
                <a:gd name="T8" fmla="*/ 162 w 2101"/>
                <a:gd name="T9" fmla="*/ 9 h 1192"/>
                <a:gd name="T10" fmla="*/ 173 w 2101"/>
                <a:gd name="T11" fmla="*/ 13 h 1192"/>
                <a:gd name="T12" fmla="*/ 184 w 2101"/>
                <a:gd name="T13" fmla="*/ 18 h 1192"/>
                <a:gd name="T14" fmla="*/ 196 w 2101"/>
                <a:gd name="T15" fmla="*/ 23 h 1192"/>
                <a:gd name="T16" fmla="*/ 207 w 2101"/>
                <a:gd name="T17" fmla="*/ 29 h 1192"/>
                <a:gd name="T18" fmla="*/ 219 w 2101"/>
                <a:gd name="T19" fmla="*/ 34 h 1192"/>
                <a:gd name="T20" fmla="*/ 230 w 2101"/>
                <a:gd name="T21" fmla="*/ 40 h 1192"/>
                <a:gd name="T22" fmla="*/ 233 w 2101"/>
                <a:gd name="T23" fmla="*/ 41 h 1192"/>
                <a:gd name="T24" fmla="*/ 123 w 2101"/>
                <a:gd name="T25" fmla="*/ 94 h 1192"/>
                <a:gd name="T26" fmla="*/ 129 w 2101"/>
                <a:gd name="T27" fmla="*/ 83 h 1192"/>
                <a:gd name="T28" fmla="*/ 141 w 2101"/>
                <a:gd name="T29" fmla="*/ 78 h 1192"/>
                <a:gd name="T30" fmla="*/ 154 w 2101"/>
                <a:gd name="T31" fmla="*/ 71 h 1192"/>
                <a:gd name="T32" fmla="*/ 166 w 2101"/>
                <a:gd name="T33" fmla="*/ 64 h 1192"/>
                <a:gd name="T34" fmla="*/ 176 w 2101"/>
                <a:gd name="T35" fmla="*/ 58 h 1192"/>
                <a:gd name="T36" fmla="*/ 184 w 2101"/>
                <a:gd name="T37" fmla="*/ 51 h 1192"/>
                <a:gd name="T38" fmla="*/ 189 w 2101"/>
                <a:gd name="T39" fmla="*/ 46 h 1192"/>
                <a:gd name="T40" fmla="*/ 191 w 2101"/>
                <a:gd name="T41" fmla="*/ 41 h 1192"/>
                <a:gd name="T42" fmla="*/ 185 w 2101"/>
                <a:gd name="T43" fmla="*/ 32 h 1192"/>
                <a:gd name="T44" fmla="*/ 172 w 2101"/>
                <a:gd name="T45" fmla="*/ 23 h 1192"/>
                <a:gd name="T46" fmla="*/ 155 w 2101"/>
                <a:gd name="T47" fmla="*/ 18 h 1192"/>
                <a:gd name="T48" fmla="*/ 138 w 2101"/>
                <a:gd name="T49" fmla="*/ 16 h 1192"/>
                <a:gd name="T50" fmla="*/ 130 w 2101"/>
                <a:gd name="T51" fmla="*/ 16 h 1192"/>
                <a:gd name="T52" fmla="*/ 125 w 2101"/>
                <a:gd name="T53" fmla="*/ 17 h 1192"/>
                <a:gd name="T54" fmla="*/ 123 w 2101"/>
                <a:gd name="T55" fmla="*/ 1 h 1192"/>
                <a:gd name="T56" fmla="*/ 5 w 2101"/>
                <a:gd name="T57" fmla="*/ 110 h 1192"/>
                <a:gd name="T58" fmla="*/ 18 w 2101"/>
                <a:gd name="T59" fmla="*/ 97 h 1192"/>
                <a:gd name="T60" fmla="*/ 32 w 2101"/>
                <a:gd name="T61" fmla="*/ 80 h 1192"/>
                <a:gd name="T62" fmla="*/ 48 w 2101"/>
                <a:gd name="T63" fmla="*/ 62 h 1192"/>
                <a:gd name="T64" fmla="*/ 65 w 2101"/>
                <a:gd name="T65" fmla="*/ 43 h 1192"/>
                <a:gd name="T66" fmla="*/ 82 w 2101"/>
                <a:gd name="T67" fmla="*/ 27 h 1192"/>
                <a:gd name="T68" fmla="*/ 99 w 2101"/>
                <a:gd name="T69" fmla="*/ 13 h 1192"/>
                <a:gd name="T70" fmla="*/ 115 w 2101"/>
                <a:gd name="T71" fmla="*/ 3 h 1192"/>
                <a:gd name="T72" fmla="*/ 123 w 2101"/>
                <a:gd name="T73" fmla="*/ 17 h 1192"/>
                <a:gd name="T74" fmla="*/ 106 w 2101"/>
                <a:gd name="T75" fmla="*/ 23 h 1192"/>
                <a:gd name="T76" fmla="*/ 88 w 2101"/>
                <a:gd name="T77" fmla="*/ 32 h 1192"/>
                <a:gd name="T78" fmla="*/ 73 w 2101"/>
                <a:gd name="T79" fmla="*/ 44 h 1192"/>
                <a:gd name="T80" fmla="*/ 63 w 2101"/>
                <a:gd name="T81" fmla="*/ 56 h 1192"/>
                <a:gd name="T82" fmla="*/ 56 w 2101"/>
                <a:gd name="T83" fmla="*/ 75 h 1192"/>
                <a:gd name="T84" fmla="*/ 58 w 2101"/>
                <a:gd name="T85" fmla="*/ 91 h 1192"/>
                <a:gd name="T86" fmla="*/ 71 w 2101"/>
                <a:gd name="T87" fmla="*/ 99 h 1192"/>
                <a:gd name="T88" fmla="*/ 97 w 2101"/>
                <a:gd name="T89" fmla="*/ 93 h 1192"/>
                <a:gd name="T90" fmla="*/ 101 w 2101"/>
                <a:gd name="T91" fmla="*/ 93 h 1192"/>
                <a:gd name="T92" fmla="*/ 107 w 2101"/>
                <a:gd name="T93" fmla="*/ 91 h 1192"/>
                <a:gd name="T94" fmla="*/ 114 w 2101"/>
                <a:gd name="T95" fmla="*/ 89 h 1192"/>
                <a:gd name="T96" fmla="*/ 123 w 2101"/>
                <a:gd name="T97" fmla="*/ 86 h 1192"/>
                <a:gd name="T98" fmla="*/ 44 w 2101"/>
                <a:gd name="T99" fmla="*/ 132 h 1192"/>
                <a:gd name="T100" fmla="*/ 33 w 2101"/>
                <a:gd name="T101" fmla="*/ 129 h 1192"/>
                <a:gd name="T102" fmla="*/ 22 w 2101"/>
                <a:gd name="T103" fmla="*/ 125 h 1192"/>
                <a:gd name="T104" fmla="*/ 11 w 2101"/>
                <a:gd name="T105" fmla="*/ 120 h 1192"/>
                <a:gd name="T106" fmla="*/ 0 w 2101"/>
                <a:gd name="T107" fmla="*/ 116 h 119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101" h="1192">
                  <a:moveTo>
                    <a:pt x="1105" y="7"/>
                  </a:moveTo>
                  <a:lnTo>
                    <a:pt x="1129" y="3"/>
                  </a:lnTo>
                  <a:lnTo>
                    <a:pt x="1152" y="0"/>
                  </a:lnTo>
                  <a:lnTo>
                    <a:pt x="1174" y="0"/>
                  </a:lnTo>
                  <a:lnTo>
                    <a:pt x="1193" y="7"/>
                  </a:lnTo>
                  <a:lnTo>
                    <a:pt x="1250" y="18"/>
                  </a:lnTo>
                  <a:lnTo>
                    <a:pt x="1304" y="30"/>
                  </a:lnTo>
                  <a:lnTo>
                    <a:pt x="1356" y="45"/>
                  </a:lnTo>
                  <a:lnTo>
                    <a:pt x="1410" y="60"/>
                  </a:lnTo>
                  <a:lnTo>
                    <a:pt x="1463" y="79"/>
                  </a:lnTo>
                  <a:lnTo>
                    <a:pt x="1512" y="99"/>
                  </a:lnTo>
                  <a:lnTo>
                    <a:pt x="1561" y="116"/>
                  </a:lnTo>
                  <a:lnTo>
                    <a:pt x="1611" y="140"/>
                  </a:lnTo>
                  <a:lnTo>
                    <a:pt x="1660" y="163"/>
                  </a:lnTo>
                  <a:lnTo>
                    <a:pt x="1714" y="185"/>
                  </a:lnTo>
                  <a:lnTo>
                    <a:pt x="1763" y="208"/>
                  </a:lnTo>
                  <a:lnTo>
                    <a:pt x="1813" y="232"/>
                  </a:lnTo>
                  <a:lnTo>
                    <a:pt x="1865" y="257"/>
                  </a:lnTo>
                  <a:lnTo>
                    <a:pt x="1916" y="281"/>
                  </a:lnTo>
                  <a:lnTo>
                    <a:pt x="1973" y="306"/>
                  </a:lnTo>
                  <a:lnTo>
                    <a:pt x="2025" y="330"/>
                  </a:lnTo>
                  <a:lnTo>
                    <a:pt x="2074" y="356"/>
                  </a:lnTo>
                  <a:lnTo>
                    <a:pt x="2094" y="360"/>
                  </a:lnTo>
                  <a:lnTo>
                    <a:pt x="2097" y="365"/>
                  </a:lnTo>
                  <a:lnTo>
                    <a:pt x="2101" y="383"/>
                  </a:lnTo>
                  <a:lnTo>
                    <a:pt x="1105" y="851"/>
                  </a:lnTo>
                  <a:lnTo>
                    <a:pt x="1105" y="775"/>
                  </a:lnTo>
                  <a:lnTo>
                    <a:pt x="1159" y="752"/>
                  </a:lnTo>
                  <a:lnTo>
                    <a:pt x="1216" y="728"/>
                  </a:lnTo>
                  <a:lnTo>
                    <a:pt x="1273" y="703"/>
                  </a:lnTo>
                  <a:lnTo>
                    <a:pt x="1330" y="671"/>
                  </a:lnTo>
                  <a:lnTo>
                    <a:pt x="1386" y="641"/>
                  </a:lnTo>
                  <a:lnTo>
                    <a:pt x="1440" y="612"/>
                  </a:lnTo>
                  <a:lnTo>
                    <a:pt x="1494" y="580"/>
                  </a:lnTo>
                  <a:lnTo>
                    <a:pt x="1543" y="550"/>
                  </a:lnTo>
                  <a:lnTo>
                    <a:pt x="1588" y="520"/>
                  </a:lnTo>
                  <a:lnTo>
                    <a:pt x="1626" y="489"/>
                  </a:lnTo>
                  <a:lnTo>
                    <a:pt x="1660" y="459"/>
                  </a:lnTo>
                  <a:lnTo>
                    <a:pt x="1687" y="432"/>
                  </a:lnTo>
                  <a:lnTo>
                    <a:pt x="1706" y="410"/>
                  </a:lnTo>
                  <a:lnTo>
                    <a:pt x="1717" y="387"/>
                  </a:lnTo>
                  <a:lnTo>
                    <a:pt x="1717" y="365"/>
                  </a:lnTo>
                  <a:lnTo>
                    <a:pt x="1706" y="348"/>
                  </a:lnTo>
                  <a:lnTo>
                    <a:pt x="1668" y="288"/>
                  </a:lnTo>
                  <a:lnTo>
                    <a:pt x="1611" y="239"/>
                  </a:lnTo>
                  <a:lnTo>
                    <a:pt x="1546" y="205"/>
                  </a:lnTo>
                  <a:lnTo>
                    <a:pt x="1470" y="175"/>
                  </a:lnTo>
                  <a:lnTo>
                    <a:pt x="1395" y="158"/>
                  </a:lnTo>
                  <a:lnTo>
                    <a:pt x="1315" y="148"/>
                  </a:lnTo>
                  <a:lnTo>
                    <a:pt x="1246" y="140"/>
                  </a:lnTo>
                  <a:lnTo>
                    <a:pt x="1182" y="140"/>
                  </a:lnTo>
                  <a:lnTo>
                    <a:pt x="1167" y="140"/>
                  </a:lnTo>
                  <a:lnTo>
                    <a:pt x="1147" y="143"/>
                  </a:lnTo>
                  <a:lnTo>
                    <a:pt x="1129" y="151"/>
                  </a:lnTo>
                  <a:lnTo>
                    <a:pt x="1105" y="155"/>
                  </a:lnTo>
                  <a:lnTo>
                    <a:pt x="1105" y="7"/>
                  </a:lnTo>
                  <a:close/>
                  <a:moveTo>
                    <a:pt x="0" y="1041"/>
                  </a:moveTo>
                  <a:lnTo>
                    <a:pt x="46" y="994"/>
                  </a:lnTo>
                  <a:lnTo>
                    <a:pt x="99" y="942"/>
                  </a:lnTo>
                  <a:lnTo>
                    <a:pt x="160" y="876"/>
                  </a:lnTo>
                  <a:lnTo>
                    <a:pt x="221" y="804"/>
                  </a:lnTo>
                  <a:lnTo>
                    <a:pt x="289" y="725"/>
                  </a:lnTo>
                  <a:lnTo>
                    <a:pt x="362" y="641"/>
                  </a:lnTo>
                  <a:lnTo>
                    <a:pt x="434" y="558"/>
                  </a:lnTo>
                  <a:lnTo>
                    <a:pt x="510" y="474"/>
                  </a:lnTo>
                  <a:lnTo>
                    <a:pt x="585" y="390"/>
                  </a:lnTo>
                  <a:lnTo>
                    <a:pt x="666" y="315"/>
                  </a:lnTo>
                  <a:lnTo>
                    <a:pt x="742" y="239"/>
                  </a:lnTo>
                  <a:lnTo>
                    <a:pt x="817" y="170"/>
                  </a:lnTo>
                  <a:lnTo>
                    <a:pt x="893" y="113"/>
                  </a:lnTo>
                  <a:lnTo>
                    <a:pt x="969" y="64"/>
                  </a:lnTo>
                  <a:lnTo>
                    <a:pt x="1038" y="30"/>
                  </a:lnTo>
                  <a:lnTo>
                    <a:pt x="1105" y="7"/>
                  </a:lnTo>
                  <a:lnTo>
                    <a:pt x="1105" y="155"/>
                  </a:lnTo>
                  <a:lnTo>
                    <a:pt x="1033" y="175"/>
                  </a:lnTo>
                  <a:lnTo>
                    <a:pt x="954" y="205"/>
                  </a:lnTo>
                  <a:lnTo>
                    <a:pt x="875" y="247"/>
                  </a:lnTo>
                  <a:lnTo>
                    <a:pt x="794" y="291"/>
                  </a:lnTo>
                  <a:lnTo>
                    <a:pt x="722" y="341"/>
                  </a:lnTo>
                  <a:lnTo>
                    <a:pt x="658" y="395"/>
                  </a:lnTo>
                  <a:lnTo>
                    <a:pt x="604" y="447"/>
                  </a:lnTo>
                  <a:lnTo>
                    <a:pt x="567" y="501"/>
                  </a:lnTo>
                  <a:lnTo>
                    <a:pt x="525" y="592"/>
                  </a:lnTo>
                  <a:lnTo>
                    <a:pt x="506" y="679"/>
                  </a:lnTo>
                  <a:lnTo>
                    <a:pt x="503" y="755"/>
                  </a:lnTo>
                  <a:lnTo>
                    <a:pt x="525" y="819"/>
                  </a:lnTo>
                  <a:lnTo>
                    <a:pt x="570" y="866"/>
                  </a:lnTo>
                  <a:lnTo>
                    <a:pt x="643" y="888"/>
                  </a:lnTo>
                  <a:lnTo>
                    <a:pt x="745" y="881"/>
                  </a:lnTo>
                  <a:lnTo>
                    <a:pt x="875" y="839"/>
                  </a:lnTo>
                  <a:lnTo>
                    <a:pt x="890" y="839"/>
                  </a:lnTo>
                  <a:lnTo>
                    <a:pt x="912" y="839"/>
                  </a:lnTo>
                  <a:lnTo>
                    <a:pt x="935" y="831"/>
                  </a:lnTo>
                  <a:lnTo>
                    <a:pt x="966" y="824"/>
                  </a:lnTo>
                  <a:lnTo>
                    <a:pt x="996" y="816"/>
                  </a:lnTo>
                  <a:lnTo>
                    <a:pt x="1030" y="804"/>
                  </a:lnTo>
                  <a:lnTo>
                    <a:pt x="1068" y="790"/>
                  </a:lnTo>
                  <a:lnTo>
                    <a:pt x="1105" y="775"/>
                  </a:lnTo>
                  <a:lnTo>
                    <a:pt x="1105" y="851"/>
                  </a:lnTo>
                  <a:lnTo>
                    <a:pt x="395" y="1192"/>
                  </a:lnTo>
                  <a:lnTo>
                    <a:pt x="345" y="1177"/>
                  </a:lnTo>
                  <a:lnTo>
                    <a:pt x="296" y="1162"/>
                  </a:lnTo>
                  <a:lnTo>
                    <a:pt x="247" y="1143"/>
                  </a:lnTo>
                  <a:lnTo>
                    <a:pt x="194" y="1125"/>
                  </a:lnTo>
                  <a:lnTo>
                    <a:pt x="145" y="1105"/>
                  </a:lnTo>
                  <a:lnTo>
                    <a:pt x="96" y="1083"/>
                  </a:lnTo>
                  <a:lnTo>
                    <a:pt x="46" y="1063"/>
                  </a:lnTo>
                  <a:lnTo>
                    <a:pt x="0" y="1041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0" name="Freeform 19"/>
            <p:cNvSpPr>
              <a:spLocks/>
            </p:cNvSpPr>
            <p:nvPr/>
          </p:nvSpPr>
          <p:spPr bwMode="auto">
            <a:xfrm rot="696599">
              <a:off x="2083" y="954"/>
              <a:ext cx="1432" cy="871"/>
            </a:xfrm>
            <a:custGeom>
              <a:avLst/>
              <a:gdLst>
                <a:gd name="T0" fmla="*/ 399 w 4294"/>
                <a:gd name="T1" fmla="*/ 86 h 2614"/>
                <a:gd name="T2" fmla="*/ 409 w 4294"/>
                <a:gd name="T3" fmla="*/ 74 h 2614"/>
                <a:gd name="T4" fmla="*/ 419 w 4294"/>
                <a:gd name="T5" fmla="*/ 63 h 2614"/>
                <a:gd name="T6" fmla="*/ 430 w 4294"/>
                <a:gd name="T7" fmla="*/ 51 h 2614"/>
                <a:gd name="T8" fmla="*/ 441 w 4294"/>
                <a:gd name="T9" fmla="*/ 39 h 2614"/>
                <a:gd name="T10" fmla="*/ 451 w 4294"/>
                <a:gd name="T11" fmla="*/ 28 h 2614"/>
                <a:gd name="T12" fmla="*/ 462 w 4294"/>
                <a:gd name="T13" fmla="*/ 17 h 2614"/>
                <a:gd name="T14" fmla="*/ 471 w 4294"/>
                <a:gd name="T15" fmla="*/ 6 h 2614"/>
                <a:gd name="T16" fmla="*/ 477 w 4294"/>
                <a:gd name="T17" fmla="*/ 2 h 2614"/>
                <a:gd name="T18" fmla="*/ 478 w 4294"/>
                <a:gd name="T19" fmla="*/ 7 h 2614"/>
                <a:gd name="T20" fmla="*/ 476 w 4294"/>
                <a:gd name="T21" fmla="*/ 12 h 2614"/>
                <a:gd name="T22" fmla="*/ 473 w 4294"/>
                <a:gd name="T23" fmla="*/ 17 h 2614"/>
                <a:gd name="T24" fmla="*/ 462 w 4294"/>
                <a:gd name="T25" fmla="*/ 28 h 2614"/>
                <a:gd name="T26" fmla="*/ 447 w 4294"/>
                <a:gd name="T27" fmla="*/ 49 h 2614"/>
                <a:gd name="T28" fmla="*/ 432 w 4294"/>
                <a:gd name="T29" fmla="*/ 68 h 2614"/>
                <a:gd name="T30" fmla="*/ 416 w 4294"/>
                <a:gd name="T31" fmla="*/ 87 h 2614"/>
                <a:gd name="T32" fmla="*/ 405 w 4294"/>
                <a:gd name="T33" fmla="*/ 96 h 2614"/>
                <a:gd name="T34" fmla="*/ 403 w 4294"/>
                <a:gd name="T35" fmla="*/ 97 h 2614"/>
                <a:gd name="T36" fmla="*/ 400 w 4294"/>
                <a:gd name="T37" fmla="*/ 98 h 2614"/>
                <a:gd name="T38" fmla="*/ 396 w 4294"/>
                <a:gd name="T39" fmla="*/ 100 h 2614"/>
                <a:gd name="T40" fmla="*/ 393 w 4294"/>
                <a:gd name="T41" fmla="*/ 103 h 2614"/>
                <a:gd name="T42" fmla="*/ 388 w 4294"/>
                <a:gd name="T43" fmla="*/ 107 h 2614"/>
                <a:gd name="T44" fmla="*/ 380 w 4294"/>
                <a:gd name="T45" fmla="*/ 112 h 2614"/>
                <a:gd name="T46" fmla="*/ 370 w 4294"/>
                <a:gd name="T47" fmla="*/ 120 h 2614"/>
                <a:gd name="T48" fmla="*/ 356 w 4294"/>
                <a:gd name="T49" fmla="*/ 129 h 2614"/>
                <a:gd name="T50" fmla="*/ 339 w 4294"/>
                <a:gd name="T51" fmla="*/ 140 h 2614"/>
                <a:gd name="T52" fmla="*/ 321 w 4294"/>
                <a:gd name="T53" fmla="*/ 152 h 2614"/>
                <a:gd name="T54" fmla="*/ 298 w 4294"/>
                <a:gd name="T55" fmla="*/ 165 h 2614"/>
                <a:gd name="T56" fmla="*/ 273 w 4294"/>
                <a:gd name="T57" fmla="*/ 179 h 2614"/>
                <a:gd name="T58" fmla="*/ 246 w 4294"/>
                <a:gd name="T59" fmla="*/ 193 h 2614"/>
                <a:gd name="T60" fmla="*/ 216 w 4294"/>
                <a:gd name="T61" fmla="*/ 208 h 2614"/>
                <a:gd name="T62" fmla="*/ 183 w 4294"/>
                <a:gd name="T63" fmla="*/ 224 h 2614"/>
                <a:gd name="T64" fmla="*/ 148 w 4294"/>
                <a:gd name="T65" fmla="*/ 239 h 2614"/>
                <a:gd name="T66" fmla="*/ 110 w 4294"/>
                <a:gd name="T67" fmla="*/ 254 h 2614"/>
                <a:gd name="T68" fmla="*/ 69 w 4294"/>
                <a:gd name="T69" fmla="*/ 269 h 2614"/>
                <a:gd name="T70" fmla="*/ 27 w 4294"/>
                <a:gd name="T71" fmla="*/ 284 h 2614"/>
                <a:gd name="T72" fmla="*/ 0 w 4294"/>
                <a:gd name="T73" fmla="*/ 288 h 2614"/>
                <a:gd name="T74" fmla="*/ 394 w 4294"/>
                <a:gd name="T75" fmla="*/ 91 h 261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4294" h="2614">
                  <a:moveTo>
                    <a:pt x="3545" y="821"/>
                  </a:moveTo>
                  <a:lnTo>
                    <a:pt x="3587" y="771"/>
                  </a:lnTo>
                  <a:lnTo>
                    <a:pt x="3629" y="722"/>
                  </a:lnTo>
                  <a:lnTo>
                    <a:pt x="3673" y="670"/>
                  </a:lnTo>
                  <a:lnTo>
                    <a:pt x="3720" y="620"/>
                  </a:lnTo>
                  <a:lnTo>
                    <a:pt x="3769" y="566"/>
                  </a:lnTo>
                  <a:lnTo>
                    <a:pt x="3818" y="513"/>
                  </a:lnTo>
                  <a:lnTo>
                    <a:pt x="3865" y="460"/>
                  </a:lnTo>
                  <a:lnTo>
                    <a:pt x="3914" y="406"/>
                  </a:lnTo>
                  <a:lnTo>
                    <a:pt x="3964" y="354"/>
                  </a:lnTo>
                  <a:lnTo>
                    <a:pt x="4013" y="300"/>
                  </a:lnTo>
                  <a:lnTo>
                    <a:pt x="4058" y="251"/>
                  </a:lnTo>
                  <a:lnTo>
                    <a:pt x="4104" y="198"/>
                  </a:lnTo>
                  <a:lnTo>
                    <a:pt x="4149" y="149"/>
                  </a:lnTo>
                  <a:lnTo>
                    <a:pt x="4194" y="95"/>
                  </a:lnTo>
                  <a:lnTo>
                    <a:pt x="4236" y="50"/>
                  </a:lnTo>
                  <a:lnTo>
                    <a:pt x="4275" y="0"/>
                  </a:lnTo>
                  <a:lnTo>
                    <a:pt x="4290" y="19"/>
                  </a:lnTo>
                  <a:lnTo>
                    <a:pt x="4294" y="38"/>
                  </a:lnTo>
                  <a:lnTo>
                    <a:pt x="4294" y="61"/>
                  </a:lnTo>
                  <a:lnTo>
                    <a:pt x="4290" y="88"/>
                  </a:lnTo>
                  <a:lnTo>
                    <a:pt x="4282" y="110"/>
                  </a:lnTo>
                  <a:lnTo>
                    <a:pt x="4267" y="130"/>
                  </a:lnTo>
                  <a:lnTo>
                    <a:pt x="4248" y="149"/>
                  </a:lnTo>
                  <a:lnTo>
                    <a:pt x="4233" y="172"/>
                  </a:lnTo>
                  <a:lnTo>
                    <a:pt x="4157" y="255"/>
                  </a:lnTo>
                  <a:lnTo>
                    <a:pt x="4085" y="347"/>
                  </a:lnTo>
                  <a:lnTo>
                    <a:pt x="4016" y="438"/>
                  </a:lnTo>
                  <a:lnTo>
                    <a:pt x="3952" y="525"/>
                  </a:lnTo>
                  <a:lnTo>
                    <a:pt x="3883" y="616"/>
                  </a:lnTo>
                  <a:lnTo>
                    <a:pt x="3811" y="699"/>
                  </a:lnTo>
                  <a:lnTo>
                    <a:pt x="3739" y="783"/>
                  </a:lnTo>
                  <a:lnTo>
                    <a:pt x="3655" y="855"/>
                  </a:lnTo>
                  <a:lnTo>
                    <a:pt x="3644" y="867"/>
                  </a:lnTo>
                  <a:lnTo>
                    <a:pt x="3633" y="870"/>
                  </a:lnTo>
                  <a:lnTo>
                    <a:pt x="3621" y="877"/>
                  </a:lnTo>
                  <a:lnTo>
                    <a:pt x="3606" y="882"/>
                  </a:lnTo>
                  <a:lnTo>
                    <a:pt x="3591" y="885"/>
                  </a:lnTo>
                  <a:lnTo>
                    <a:pt x="3575" y="892"/>
                  </a:lnTo>
                  <a:lnTo>
                    <a:pt x="3560" y="904"/>
                  </a:lnTo>
                  <a:lnTo>
                    <a:pt x="3542" y="919"/>
                  </a:lnTo>
                  <a:lnTo>
                    <a:pt x="3530" y="927"/>
                  </a:lnTo>
                  <a:lnTo>
                    <a:pt x="3515" y="942"/>
                  </a:lnTo>
                  <a:lnTo>
                    <a:pt x="3488" y="961"/>
                  </a:lnTo>
                  <a:lnTo>
                    <a:pt x="3458" y="984"/>
                  </a:lnTo>
                  <a:lnTo>
                    <a:pt x="3419" y="1011"/>
                  </a:lnTo>
                  <a:lnTo>
                    <a:pt x="3377" y="1041"/>
                  </a:lnTo>
                  <a:lnTo>
                    <a:pt x="3325" y="1079"/>
                  </a:lnTo>
                  <a:lnTo>
                    <a:pt x="3268" y="1117"/>
                  </a:lnTo>
                  <a:lnTo>
                    <a:pt x="3204" y="1163"/>
                  </a:lnTo>
                  <a:lnTo>
                    <a:pt x="3135" y="1208"/>
                  </a:lnTo>
                  <a:lnTo>
                    <a:pt x="3054" y="1257"/>
                  </a:lnTo>
                  <a:lnTo>
                    <a:pt x="2972" y="1311"/>
                  </a:lnTo>
                  <a:lnTo>
                    <a:pt x="2884" y="1368"/>
                  </a:lnTo>
                  <a:lnTo>
                    <a:pt x="2785" y="1425"/>
                  </a:lnTo>
                  <a:lnTo>
                    <a:pt x="2683" y="1486"/>
                  </a:lnTo>
                  <a:lnTo>
                    <a:pt x="2576" y="1546"/>
                  </a:lnTo>
                  <a:lnTo>
                    <a:pt x="2459" y="1610"/>
                  </a:lnTo>
                  <a:lnTo>
                    <a:pt x="2341" y="1676"/>
                  </a:lnTo>
                  <a:lnTo>
                    <a:pt x="2212" y="1741"/>
                  </a:lnTo>
                  <a:lnTo>
                    <a:pt x="2079" y="1809"/>
                  </a:lnTo>
                  <a:lnTo>
                    <a:pt x="1942" y="1877"/>
                  </a:lnTo>
                  <a:lnTo>
                    <a:pt x="1798" y="1945"/>
                  </a:lnTo>
                  <a:lnTo>
                    <a:pt x="1645" y="2014"/>
                  </a:lnTo>
                  <a:lnTo>
                    <a:pt x="1490" y="2082"/>
                  </a:lnTo>
                  <a:lnTo>
                    <a:pt x="1327" y="2155"/>
                  </a:lnTo>
                  <a:lnTo>
                    <a:pt x="1159" y="2222"/>
                  </a:lnTo>
                  <a:lnTo>
                    <a:pt x="989" y="2291"/>
                  </a:lnTo>
                  <a:lnTo>
                    <a:pt x="806" y="2355"/>
                  </a:lnTo>
                  <a:lnTo>
                    <a:pt x="624" y="2424"/>
                  </a:lnTo>
                  <a:lnTo>
                    <a:pt x="434" y="2488"/>
                  </a:lnTo>
                  <a:lnTo>
                    <a:pt x="240" y="2553"/>
                  </a:lnTo>
                  <a:lnTo>
                    <a:pt x="39" y="2614"/>
                  </a:lnTo>
                  <a:lnTo>
                    <a:pt x="0" y="2592"/>
                  </a:lnTo>
                  <a:lnTo>
                    <a:pt x="1964" y="1770"/>
                  </a:lnTo>
                  <a:lnTo>
                    <a:pt x="3545" y="821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1" name="Freeform 20"/>
            <p:cNvSpPr>
              <a:spLocks/>
            </p:cNvSpPr>
            <p:nvPr/>
          </p:nvSpPr>
          <p:spPr bwMode="auto">
            <a:xfrm rot="696599">
              <a:off x="2077" y="914"/>
              <a:ext cx="1418" cy="899"/>
            </a:xfrm>
            <a:custGeom>
              <a:avLst/>
              <a:gdLst>
                <a:gd name="T0" fmla="*/ 341 w 4255"/>
                <a:gd name="T1" fmla="*/ 81 h 2697"/>
                <a:gd name="T2" fmla="*/ 345 w 4255"/>
                <a:gd name="T3" fmla="*/ 76 h 2697"/>
                <a:gd name="T4" fmla="*/ 349 w 4255"/>
                <a:gd name="T5" fmla="*/ 72 h 2697"/>
                <a:gd name="T6" fmla="*/ 351 w 4255"/>
                <a:gd name="T7" fmla="*/ 66 h 2697"/>
                <a:gd name="T8" fmla="*/ 355 w 4255"/>
                <a:gd name="T9" fmla="*/ 60 h 2697"/>
                <a:gd name="T10" fmla="*/ 361 w 4255"/>
                <a:gd name="T11" fmla="*/ 56 h 2697"/>
                <a:gd name="T12" fmla="*/ 368 w 4255"/>
                <a:gd name="T13" fmla="*/ 52 h 2697"/>
                <a:gd name="T14" fmla="*/ 374 w 4255"/>
                <a:gd name="T15" fmla="*/ 48 h 2697"/>
                <a:gd name="T16" fmla="*/ 384 w 4255"/>
                <a:gd name="T17" fmla="*/ 38 h 2697"/>
                <a:gd name="T18" fmla="*/ 395 w 4255"/>
                <a:gd name="T19" fmla="*/ 27 h 2697"/>
                <a:gd name="T20" fmla="*/ 406 w 4255"/>
                <a:gd name="T21" fmla="*/ 16 h 2697"/>
                <a:gd name="T22" fmla="*/ 417 w 4255"/>
                <a:gd name="T23" fmla="*/ 6 h 2697"/>
                <a:gd name="T24" fmla="*/ 473 w 4255"/>
                <a:gd name="T25" fmla="*/ 20 h 2697"/>
                <a:gd name="T26" fmla="*/ 463 w 4255"/>
                <a:gd name="T27" fmla="*/ 31 h 2697"/>
                <a:gd name="T28" fmla="*/ 454 w 4255"/>
                <a:gd name="T29" fmla="*/ 42 h 2697"/>
                <a:gd name="T30" fmla="*/ 445 w 4255"/>
                <a:gd name="T31" fmla="*/ 52 h 2697"/>
                <a:gd name="T32" fmla="*/ 436 w 4255"/>
                <a:gd name="T33" fmla="*/ 62 h 2697"/>
                <a:gd name="T34" fmla="*/ 427 w 4255"/>
                <a:gd name="T35" fmla="*/ 71 h 2697"/>
                <a:gd name="T36" fmla="*/ 418 w 4255"/>
                <a:gd name="T37" fmla="*/ 81 h 2697"/>
                <a:gd name="T38" fmla="*/ 409 w 4255"/>
                <a:gd name="T39" fmla="*/ 91 h 2697"/>
                <a:gd name="T40" fmla="*/ 399 w 4255"/>
                <a:gd name="T41" fmla="*/ 101 h 2697"/>
                <a:gd name="T42" fmla="*/ 382 w 4255"/>
                <a:gd name="T43" fmla="*/ 116 h 2697"/>
                <a:gd name="T44" fmla="*/ 359 w 4255"/>
                <a:gd name="T45" fmla="*/ 132 h 2697"/>
                <a:gd name="T46" fmla="*/ 332 w 4255"/>
                <a:gd name="T47" fmla="*/ 149 h 2697"/>
                <a:gd name="T48" fmla="*/ 302 w 4255"/>
                <a:gd name="T49" fmla="*/ 168 h 2697"/>
                <a:gd name="T50" fmla="*/ 268 w 4255"/>
                <a:gd name="T51" fmla="*/ 186 h 2697"/>
                <a:gd name="T52" fmla="*/ 233 w 4255"/>
                <a:gd name="T53" fmla="*/ 205 h 2697"/>
                <a:gd name="T54" fmla="*/ 197 w 4255"/>
                <a:gd name="T55" fmla="*/ 223 h 2697"/>
                <a:gd name="T56" fmla="*/ 161 w 4255"/>
                <a:gd name="T57" fmla="*/ 240 h 2697"/>
                <a:gd name="T58" fmla="*/ 149 w 4255"/>
                <a:gd name="T59" fmla="*/ 245 h 2697"/>
                <a:gd name="T60" fmla="*/ 137 w 4255"/>
                <a:gd name="T61" fmla="*/ 250 h 2697"/>
                <a:gd name="T62" fmla="*/ 125 w 4255"/>
                <a:gd name="T63" fmla="*/ 255 h 2697"/>
                <a:gd name="T64" fmla="*/ 114 w 4255"/>
                <a:gd name="T65" fmla="*/ 260 h 2697"/>
                <a:gd name="T66" fmla="*/ 102 w 4255"/>
                <a:gd name="T67" fmla="*/ 264 h 2697"/>
                <a:gd name="T68" fmla="*/ 91 w 4255"/>
                <a:gd name="T69" fmla="*/ 268 h 2697"/>
                <a:gd name="T70" fmla="*/ 81 w 4255"/>
                <a:gd name="T71" fmla="*/ 273 h 2697"/>
                <a:gd name="T72" fmla="*/ 70 w 4255"/>
                <a:gd name="T73" fmla="*/ 277 h 2697"/>
                <a:gd name="T74" fmla="*/ 52 w 4255"/>
                <a:gd name="T75" fmla="*/ 284 h 2697"/>
                <a:gd name="T76" fmla="*/ 34 w 4255"/>
                <a:gd name="T77" fmla="*/ 290 h 2697"/>
                <a:gd name="T78" fmla="*/ 19 w 4255"/>
                <a:gd name="T79" fmla="*/ 295 h 2697"/>
                <a:gd name="T80" fmla="*/ 11 w 4255"/>
                <a:gd name="T81" fmla="*/ 298 h 2697"/>
                <a:gd name="T82" fmla="*/ 8 w 4255"/>
                <a:gd name="T83" fmla="*/ 299 h 2697"/>
                <a:gd name="T84" fmla="*/ 6 w 4255"/>
                <a:gd name="T85" fmla="*/ 300 h 2697"/>
                <a:gd name="T86" fmla="*/ 3 w 4255"/>
                <a:gd name="T87" fmla="*/ 299 h 2697"/>
                <a:gd name="T88" fmla="*/ 0 w 4255"/>
                <a:gd name="T89" fmla="*/ 296 h 2697"/>
                <a:gd name="T90" fmla="*/ 22 w 4255"/>
                <a:gd name="T91" fmla="*/ 285 h 2697"/>
                <a:gd name="T92" fmla="*/ 44 w 4255"/>
                <a:gd name="T93" fmla="*/ 274 h 2697"/>
                <a:gd name="T94" fmla="*/ 66 w 4255"/>
                <a:gd name="T95" fmla="*/ 261 h 2697"/>
                <a:gd name="T96" fmla="*/ 89 w 4255"/>
                <a:gd name="T97" fmla="*/ 248 h 2697"/>
                <a:gd name="T98" fmla="*/ 111 w 4255"/>
                <a:gd name="T99" fmla="*/ 234 h 2697"/>
                <a:gd name="T100" fmla="*/ 134 w 4255"/>
                <a:gd name="T101" fmla="*/ 220 h 2697"/>
                <a:gd name="T102" fmla="*/ 157 w 4255"/>
                <a:gd name="T103" fmla="*/ 205 h 2697"/>
                <a:gd name="T104" fmla="*/ 179 w 4255"/>
                <a:gd name="T105" fmla="*/ 190 h 2697"/>
                <a:gd name="T106" fmla="*/ 202 w 4255"/>
                <a:gd name="T107" fmla="*/ 176 h 2697"/>
                <a:gd name="T108" fmla="*/ 223 w 4255"/>
                <a:gd name="T109" fmla="*/ 161 h 2697"/>
                <a:gd name="T110" fmla="*/ 244 w 4255"/>
                <a:gd name="T111" fmla="*/ 146 h 2697"/>
                <a:gd name="T112" fmla="*/ 265 w 4255"/>
                <a:gd name="T113" fmla="*/ 132 h 2697"/>
                <a:gd name="T114" fmla="*/ 285 w 4255"/>
                <a:gd name="T115" fmla="*/ 119 h 2697"/>
                <a:gd name="T116" fmla="*/ 304 w 4255"/>
                <a:gd name="T117" fmla="*/ 106 h 2697"/>
                <a:gd name="T118" fmla="*/ 322 w 4255"/>
                <a:gd name="T119" fmla="*/ 94 h 2697"/>
                <a:gd name="T120" fmla="*/ 339 w 4255"/>
                <a:gd name="T121" fmla="*/ 83 h 269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0" t="0" r="r" b="b"/>
              <a:pathLst>
                <a:path w="4255" h="2697">
                  <a:moveTo>
                    <a:pt x="3048" y="745"/>
                  </a:moveTo>
                  <a:lnTo>
                    <a:pt x="3066" y="726"/>
                  </a:lnTo>
                  <a:lnTo>
                    <a:pt x="3085" y="706"/>
                  </a:lnTo>
                  <a:lnTo>
                    <a:pt x="3105" y="688"/>
                  </a:lnTo>
                  <a:lnTo>
                    <a:pt x="3123" y="664"/>
                  </a:lnTo>
                  <a:lnTo>
                    <a:pt x="3138" y="646"/>
                  </a:lnTo>
                  <a:lnTo>
                    <a:pt x="3150" y="623"/>
                  </a:lnTo>
                  <a:lnTo>
                    <a:pt x="3157" y="597"/>
                  </a:lnTo>
                  <a:lnTo>
                    <a:pt x="3165" y="566"/>
                  </a:lnTo>
                  <a:lnTo>
                    <a:pt x="3196" y="543"/>
                  </a:lnTo>
                  <a:lnTo>
                    <a:pt x="3221" y="521"/>
                  </a:lnTo>
                  <a:lnTo>
                    <a:pt x="3253" y="501"/>
                  </a:lnTo>
                  <a:lnTo>
                    <a:pt x="3278" y="486"/>
                  </a:lnTo>
                  <a:lnTo>
                    <a:pt x="3310" y="467"/>
                  </a:lnTo>
                  <a:lnTo>
                    <a:pt x="3337" y="449"/>
                  </a:lnTo>
                  <a:lnTo>
                    <a:pt x="3366" y="430"/>
                  </a:lnTo>
                  <a:lnTo>
                    <a:pt x="3393" y="403"/>
                  </a:lnTo>
                  <a:lnTo>
                    <a:pt x="3453" y="346"/>
                  </a:lnTo>
                  <a:lnTo>
                    <a:pt x="3503" y="292"/>
                  </a:lnTo>
                  <a:lnTo>
                    <a:pt x="3552" y="243"/>
                  </a:lnTo>
                  <a:lnTo>
                    <a:pt x="3601" y="193"/>
                  </a:lnTo>
                  <a:lnTo>
                    <a:pt x="3651" y="144"/>
                  </a:lnTo>
                  <a:lnTo>
                    <a:pt x="3700" y="99"/>
                  </a:lnTo>
                  <a:lnTo>
                    <a:pt x="3754" y="50"/>
                  </a:lnTo>
                  <a:lnTo>
                    <a:pt x="3818" y="0"/>
                  </a:lnTo>
                  <a:lnTo>
                    <a:pt x="4255" y="178"/>
                  </a:lnTo>
                  <a:lnTo>
                    <a:pt x="4213" y="232"/>
                  </a:lnTo>
                  <a:lnTo>
                    <a:pt x="4171" y="282"/>
                  </a:lnTo>
                  <a:lnTo>
                    <a:pt x="4129" y="331"/>
                  </a:lnTo>
                  <a:lnTo>
                    <a:pt x="4089" y="380"/>
                  </a:lnTo>
                  <a:lnTo>
                    <a:pt x="4050" y="425"/>
                  </a:lnTo>
                  <a:lnTo>
                    <a:pt x="4008" y="467"/>
                  </a:lnTo>
                  <a:lnTo>
                    <a:pt x="3971" y="513"/>
                  </a:lnTo>
                  <a:lnTo>
                    <a:pt x="3929" y="555"/>
                  </a:lnTo>
                  <a:lnTo>
                    <a:pt x="3887" y="597"/>
                  </a:lnTo>
                  <a:lnTo>
                    <a:pt x="3848" y="642"/>
                  </a:lnTo>
                  <a:lnTo>
                    <a:pt x="3808" y="684"/>
                  </a:lnTo>
                  <a:lnTo>
                    <a:pt x="3766" y="726"/>
                  </a:lnTo>
                  <a:lnTo>
                    <a:pt x="3724" y="771"/>
                  </a:lnTo>
                  <a:lnTo>
                    <a:pt x="3678" y="817"/>
                  </a:lnTo>
                  <a:lnTo>
                    <a:pt x="3636" y="862"/>
                  </a:lnTo>
                  <a:lnTo>
                    <a:pt x="3591" y="911"/>
                  </a:lnTo>
                  <a:lnTo>
                    <a:pt x="3517" y="973"/>
                  </a:lnTo>
                  <a:lnTo>
                    <a:pt x="3435" y="1041"/>
                  </a:lnTo>
                  <a:lnTo>
                    <a:pt x="3340" y="1113"/>
                  </a:lnTo>
                  <a:lnTo>
                    <a:pt x="3233" y="1185"/>
                  </a:lnTo>
                  <a:lnTo>
                    <a:pt x="3115" y="1261"/>
                  </a:lnTo>
                  <a:lnTo>
                    <a:pt x="2990" y="1340"/>
                  </a:lnTo>
                  <a:lnTo>
                    <a:pt x="2858" y="1424"/>
                  </a:lnTo>
                  <a:lnTo>
                    <a:pt x="2717" y="1508"/>
                  </a:lnTo>
                  <a:lnTo>
                    <a:pt x="2568" y="1592"/>
                  </a:lnTo>
                  <a:lnTo>
                    <a:pt x="2417" y="1676"/>
                  </a:lnTo>
                  <a:lnTo>
                    <a:pt x="2261" y="1759"/>
                  </a:lnTo>
                  <a:lnTo>
                    <a:pt x="2101" y="1843"/>
                  </a:lnTo>
                  <a:lnTo>
                    <a:pt x="1938" y="1927"/>
                  </a:lnTo>
                  <a:lnTo>
                    <a:pt x="1775" y="2006"/>
                  </a:lnTo>
                  <a:lnTo>
                    <a:pt x="1608" y="2085"/>
                  </a:lnTo>
                  <a:lnTo>
                    <a:pt x="1445" y="2162"/>
                  </a:lnTo>
                  <a:lnTo>
                    <a:pt x="1391" y="2184"/>
                  </a:lnTo>
                  <a:lnTo>
                    <a:pt x="1337" y="2208"/>
                  </a:lnTo>
                  <a:lnTo>
                    <a:pt x="1285" y="2230"/>
                  </a:lnTo>
                  <a:lnTo>
                    <a:pt x="1231" y="2253"/>
                  </a:lnTo>
                  <a:lnTo>
                    <a:pt x="1178" y="2275"/>
                  </a:lnTo>
                  <a:lnTo>
                    <a:pt x="1129" y="2295"/>
                  </a:lnTo>
                  <a:lnTo>
                    <a:pt x="1075" y="2317"/>
                  </a:lnTo>
                  <a:lnTo>
                    <a:pt x="1023" y="2337"/>
                  </a:lnTo>
                  <a:lnTo>
                    <a:pt x="973" y="2356"/>
                  </a:lnTo>
                  <a:lnTo>
                    <a:pt x="920" y="2378"/>
                  </a:lnTo>
                  <a:lnTo>
                    <a:pt x="870" y="2398"/>
                  </a:lnTo>
                  <a:lnTo>
                    <a:pt x="821" y="2416"/>
                  </a:lnTo>
                  <a:lnTo>
                    <a:pt x="772" y="2435"/>
                  </a:lnTo>
                  <a:lnTo>
                    <a:pt x="727" y="2455"/>
                  </a:lnTo>
                  <a:lnTo>
                    <a:pt x="677" y="2473"/>
                  </a:lnTo>
                  <a:lnTo>
                    <a:pt x="631" y="2492"/>
                  </a:lnTo>
                  <a:lnTo>
                    <a:pt x="555" y="2522"/>
                  </a:lnTo>
                  <a:lnTo>
                    <a:pt x="471" y="2553"/>
                  </a:lnTo>
                  <a:lnTo>
                    <a:pt x="387" y="2583"/>
                  </a:lnTo>
                  <a:lnTo>
                    <a:pt x="305" y="2610"/>
                  </a:lnTo>
                  <a:lnTo>
                    <a:pt x="229" y="2637"/>
                  </a:lnTo>
                  <a:lnTo>
                    <a:pt x="167" y="2655"/>
                  </a:lnTo>
                  <a:lnTo>
                    <a:pt x="122" y="2670"/>
                  </a:lnTo>
                  <a:lnTo>
                    <a:pt x="103" y="2679"/>
                  </a:lnTo>
                  <a:lnTo>
                    <a:pt x="88" y="2687"/>
                  </a:lnTo>
                  <a:lnTo>
                    <a:pt x="76" y="2690"/>
                  </a:lnTo>
                  <a:lnTo>
                    <a:pt x="66" y="2694"/>
                  </a:lnTo>
                  <a:lnTo>
                    <a:pt x="54" y="2697"/>
                  </a:lnTo>
                  <a:lnTo>
                    <a:pt x="34" y="2697"/>
                  </a:lnTo>
                  <a:lnTo>
                    <a:pt x="24" y="2687"/>
                  </a:lnTo>
                  <a:lnTo>
                    <a:pt x="12" y="2675"/>
                  </a:lnTo>
                  <a:lnTo>
                    <a:pt x="0" y="2660"/>
                  </a:lnTo>
                  <a:lnTo>
                    <a:pt x="96" y="2613"/>
                  </a:lnTo>
                  <a:lnTo>
                    <a:pt x="194" y="2568"/>
                  </a:lnTo>
                  <a:lnTo>
                    <a:pt x="293" y="2515"/>
                  </a:lnTo>
                  <a:lnTo>
                    <a:pt x="392" y="2462"/>
                  </a:lnTo>
                  <a:lnTo>
                    <a:pt x="495" y="2408"/>
                  </a:lnTo>
                  <a:lnTo>
                    <a:pt x="594" y="2352"/>
                  </a:lnTo>
                  <a:lnTo>
                    <a:pt x="695" y="2295"/>
                  </a:lnTo>
                  <a:lnTo>
                    <a:pt x="799" y="2233"/>
                  </a:lnTo>
                  <a:lnTo>
                    <a:pt x="900" y="2174"/>
                  </a:lnTo>
                  <a:lnTo>
                    <a:pt x="1003" y="2109"/>
                  </a:lnTo>
                  <a:lnTo>
                    <a:pt x="1107" y="2043"/>
                  </a:lnTo>
                  <a:lnTo>
                    <a:pt x="1208" y="1979"/>
                  </a:lnTo>
                  <a:lnTo>
                    <a:pt x="1311" y="1915"/>
                  </a:lnTo>
                  <a:lnTo>
                    <a:pt x="1413" y="1846"/>
                  </a:lnTo>
                  <a:lnTo>
                    <a:pt x="1512" y="1782"/>
                  </a:lnTo>
                  <a:lnTo>
                    <a:pt x="1615" y="1713"/>
                  </a:lnTo>
                  <a:lnTo>
                    <a:pt x="1714" y="1646"/>
                  </a:lnTo>
                  <a:lnTo>
                    <a:pt x="1817" y="1580"/>
                  </a:lnTo>
                  <a:lnTo>
                    <a:pt x="1911" y="1512"/>
                  </a:lnTo>
                  <a:lnTo>
                    <a:pt x="2010" y="1448"/>
                  </a:lnTo>
                  <a:lnTo>
                    <a:pt x="2106" y="1379"/>
                  </a:lnTo>
                  <a:lnTo>
                    <a:pt x="2200" y="1315"/>
                  </a:lnTo>
                  <a:lnTo>
                    <a:pt x="2296" y="1249"/>
                  </a:lnTo>
                  <a:lnTo>
                    <a:pt x="2387" y="1189"/>
                  </a:lnTo>
                  <a:lnTo>
                    <a:pt x="2478" y="1125"/>
                  </a:lnTo>
                  <a:lnTo>
                    <a:pt x="2565" y="1068"/>
                  </a:lnTo>
                  <a:lnTo>
                    <a:pt x="2652" y="1007"/>
                  </a:lnTo>
                  <a:lnTo>
                    <a:pt x="2735" y="950"/>
                  </a:lnTo>
                  <a:lnTo>
                    <a:pt x="2816" y="896"/>
                  </a:lnTo>
                  <a:lnTo>
                    <a:pt x="2895" y="844"/>
                  </a:lnTo>
                  <a:lnTo>
                    <a:pt x="2972" y="795"/>
                  </a:lnTo>
                  <a:lnTo>
                    <a:pt x="3048" y="745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2" name="Freeform 59"/>
            <p:cNvSpPr>
              <a:spLocks/>
            </p:cNvSpPr>
            <p:nvPr/>
          </p:nvSpPr>
          <p:spPr bwMode="auto">
            <a:xfrm rot="696599">
              <a:off x="3278" y="1343"/>
              <a:ext cx="337" cy="47"/>
            </a:xfrm>
            <a:custGeom>
              <a:avLst/>
              <a:gdLst>
                <a:gd name="T0" fmla="*/ 17 w 1011"/>
                <a:gd name="T1" fmla="*/ 5 h 140"/>
                <a:gd name="T2" fmla="*/ 22 w 1011"/>
                <a:gd name="T3" fmla="*/ 4 h 140"/>
                <a:gd name="T4" fmla="*/ 28 w 1011"/>
                <a:gd name="T5" fmla="*/ 4 h 140"/>
                <a:gd name="T6" fmla="*/ 34 w 1011"/>
                <a:gd name="T7" fmla="*/ 3 h 140"/>
                <a:gd name="T8" fmla="*/ 40 w 1011"/>
                <a:gd name="T9" fmla="*/ 3 h 140"/>
                <a:gd name="T10" fmla="*/ 46 w 1011"/>
                <a:gd name="T11" fmla="*/ 3 h 140"/>
                <a:gd name="T12" fmla="*/ 52 w 1011"/>
                <a:gd name="T13" fmla="*/ 2 h 140"/>
                <a:gd name="T14" fmla="*/ 59 w 1011"/>
                <a:gd name="T15" fmla="*/ 2 h 140"/>
                <a:gd name="T16" fmla="*/ 65 w 1011"/>
                <a:gd name="T17" fmla="*/ 2 h 140"/>
                <a:gd name="T18" fmla="*/ 71 w 1011"/>
                <a:gd name="T19" fmla="*/ 2 h 140"/>
                <a:gd name="T20" fmla="*/ 77 w 1011"/>
                <a:gd name="T21" fmla="*/ 1 h 140"/>
                <a:gd name="T22" fmla="*/ 84 w 1011"/>
                <a:gd name="T23" fmla="*/ 1 h 140"/>
                <a:gd name="T24" fmla="*/ 89 w 1011"/>
                <a:gd name="T25" fmla="*/ 1 h 140"/>
                <a:gd name="T26" fmla="*/ 95 w 1011"/>
                <a:gd name="T27" fmla="*/ 1 h 140"/>
                <a:gd name="T28" fmla="*/ 101 w 1011"/>
                <a:gd name="T29" fmla="*/ 0 h 140"/>
                <a:gd name="T30" fmla="*/ 107 w 1011"/>
                <a:gd name="T31" fmla="*/ 0 h 140"/>
                <a:gd name="T32" fmla="*/ 112 w 1011"/>
                <a:gd name="T33" fmla="*/ 0 h 140"/>
                <a:gd name="T34" fmla="*/ 112 w 1011"/>
                <a:gd name="T35" fmla="*/ 2 h 140"/>
                <a:gd name="T36" fmla="*/ 110 w 1011"/>
                <a:gd name="T37" fmla="*/ 5 h 140"/>
                <a:gd name="T38" fmla="*/ 108 w 1011"/>
                <a:gd name="T39" fmla="*/ 9 h 140"/>
                <a:gd name="T40" fmla="*/ 106 w 1011"/>
                <a:gd name="T41" fmla="*/ 11 h 140"/>
                <a:gd name="T42" fmla="*/ 100 w 1011"/>
                <a:gd name="T43" fmla="*/ 11 h 140"/>
                <a:gd name="T44" fmla="*/ 93 w 1011"/>
                <a:gd name="T45" fmla="*/ 11 h 140"/>
                <a:gd name="T46" fmla="*/ 87 w 1011"/>
                <a:gd name="T47" fmla="*/ 11 h 140"/>
                <a:gd name="T48" fmla="*/ 80 w 1011"/>
                <a:gd name="T49" fmla="*/ 12 h 140"/>
                <a:gd name="T50" fmla="*/ 74 w 1011"/>
                <a:gd name="T51" fmla="*/ 12 h 140"/>
                <a:gd name="T52" fmla="*/ 67 w 1011"/>
                <a:gd name="T53" fmla="*/ 12 h 140"/>
                <a:gd name="T54" fmla="*/ 60 w 1011"/>
                <a:gd name="T55" fmla="*/ 13 h 140"/>
                <a:gd name="T56" fmla="*/ 54 w 1011"/>
                <a:gd name="T57" fmla="*/ 13 h 140"/>
                <a:gd name="T58" fmla="*/ 47 w 1011"/>
                <a:gd name="T59" fmla="*/ 14 h 140"/>
                <a:gd name="T60" fmla="*/ 40 w 1011"/>
                <a:gd name="T61" fmla="*/ 14 h 140"/>
                <a:gd name="T62" fmla="*/ 33 w 1011"/>
                <a:gd name="T63" fmla="*/ 15 h 140"/>
                <a:gd name="T64" fmla="*/ 27 w 1011"/>
                <a:gd name="T65" fmla="*/ 15 h 140"/>
                <a:gd name="T66" fmla="*/ 20 w 1011"/>
                <a:gd name="T67" fmla="*/ 15 h 140"/>
                <a:gd name="T68" fmla="*/ 13 w 1011"/>
                <a:gd name="T69" fmla="*/ 15 h 140"/>
                <a:gd name="T70" fmla="*/ 7 w 1011"/>
                <a:gd name="T71" fmla="*/ 16 h 140"/>
                <a:gd name="T72" fmla="*/ 0 w 1011"/>
                <a:gd name="T73" fmla="*/ 16 h 140"/>
                <a:gd name="T74" fmla="*/ 17 w 1011"/>
                <a:gd name="T75" fmla="*/ 5 h 14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011" h="140">
                  <a:moveTo>
                    <a:pt x="152" y="42"/>
                  </a:moveTo>
                  <a:lnTo>
                    <a:pt x="202" y="39"/>
                  </a:lnTo>
                  <a:lnTo>
                    <a:pt x="254" y="34"/>
                  </a:lnTo>
                  <a:lnTo>
                    <a:pt x="308" y="31"/>
                  </a:lnTo>
                  <a:lnTo>
                    <a:pt x="360" y="31"/>
                  </a:lnTo>
                  <a:lnTo>
                    <a:pt x="414" y="27"/>
                  </a:lnTo>
                  <a:lnTo>
                    <a:pt x="471" y="22"/>
                  </a:lnTo>
                  <a:lnTo>
                    <a:pt x="528" y="19"/>
                  </a:lnTo>
                  <a:lnTo>
                    <a:pt x="585" y="19"/>
                  </a:lnTo>
                  <a:lnTo>
                    <a:pt x="641" y="15"/>
                  </a:lnTo>
                  <a:lnTo>
                    <a:pt x="695" y="12"/>
                  </a:lnTo>
                  <a:lnTo>
                    <a:pt x="752" y="12"/>
                  </a:lnTo>
                  <a:lnTo>
                    <a:pt x="804" y="7"/>
                  </a:lnTo>
                  <a:lnTo>
                    <a:pt x="858" y="7"/>
                  </a:lnTo>
                  <a:lnTo>
                    <a:pt x="912" y="4"/>
                  </a:lnTo>
                  <a:lnTo>
                    <a:pt x="962" y="4"/>
                  </a:lnTo>
                  <a:lnTo>
                    <a:pt x="1011" y="0"/>
                  </a:lnTo>
                  <a:lnTo>
                    <a:pt x="1006" y="19"/>
                  </a:lnTo>
                  <a:lnTo>
                    <a:pt x="991" y="46"/>
                  </a:lnTo>
                  <a:lnTo>
                    <a:pt x="972" y="76"/>
                  </a:lnTo>
                  <a:lnTo>
                    <a:pt x="957" y="95"/>
                  </a:lnTo>
                  <a:lnTo>
                    <a:pt x="900" y="95"/>
                  </a:lnTo>
                  <a:lnTo>
                    <a:pt x="839" y="95"/>
                  </a:lnTo>
                  <a:lnTo>
                    <a:pt x="782" y="98"/>
                  </a:lnTo>
                  <a:lnTo>
                    <a:pt x="722" y="103"/>
                  </a:lnTo>
                  <a:lnTo>
                    <a:pt x="664" y="106"/>
                  </a:lnTo>
                  <a:lnTo>
                    <a:pt x="604" y="110"/>
                  </a:lnTo>
                  <a:lnTo>
                    <a:pt x="543" y="113"/>
                  </a:lnTo>
                  <a:lnTo>
                    <a:pt x="483" y="118"/>
                  </a:lnTo>
                  <a:lnTo>
                    <a:pt x="422" y="121"/>
                  </a:lnTo>
                  <a:lnTo>
                    <a:pt x="360" y="125"/>
                  </a:lnTo>
                  <a:lnTo>
                    <a:pt x="300" y="130"/>
                  </a:lnTo>
                  <a:lnTo>
                    <a:pt x="239" y="133"/>
                  </a:lnTo>
                  <a:lnTo>
                    <a:pt x="182" y="137"/>
                  </a:lnTo>
                  <a:lnTo>
                    <a:pt x="121" y="137"/>
                  </a:lnTo>
                  <a:lnTo>
                    <a:pt x="61" y="140"/>
                  </a:lnTo>
                  <a:lnTo>
                    <a:pt x="0" y="140"/>
                  </a:lnTo>
                  <a:lnTo>
                    <a:pt x="152" y="42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3" name="Freeform 60"/>
            <p:cNvSpPr>
              <a:spLocks/>
            </p:cNvSpPr>
            <p:nvPr/>
          </p:nvSpPr>
          <p:spPr bwMode="auto">
            <a:xfrm rot="696599">
              <a:off x="3340" y="1228"/>
              <a:ext cx="295" cy="140"/>
            </a:xfrm>
            <a:custGeom>
              <a:avLst/>
              <a:gdLst>
                <a:gd name="T0" fmla="*/ 90 w 886"/>
                <a:gd name="T1" fmla="*/ 6 h 422"/>
                <a:gd name="T2" fmla="*/ 94 w 886"/>
                <a:gd name="T3" fmla="*/ 13 h 422"/>
                <a:gd name="T4" fmla="*/ 98 w 886"/>
                <a:gd name="T5" fmla="*/ 23 h 422"/>
                <a:gd name="T6" fmla="*/ 98 w 886"/>
                <a:gd name="T7" fmla="*/ 34 h 422"/>
                <a:gd name="T8" fmla="*/ 95 w 886"/>
                <a:gd name="T9" fmla="*/ 41 h 422"/>
                <a:gd name="T10" fmla="*/ 0 w 886"/>
                <a:gd name="T11" fmla="*/ 46 h 422"/>
                <a:gd name="T12" fmla="*/ 5 w 886"/>
                <a:gd name="T13" fmla="*/ 40 h 422"/>
                <a:gd name="T14" fmla="*/ 9 w 886"/>
                <a:gd name="T15" fmla="*/ 35 h 422"/>
                <a:gd name="T16" fmla="*/ 15 w 886"/>
                <a:gd name="T17" fmla="*/ 29 h 422"/>
                <a:gd name="T18" fmla="*/ 20 w 886"/>
                <a:gd name="T19" fmla="*/ 23 h 422"/>
                <a:gd name="T20" fmla="*/ 25 w 886"/>
                <a:gd name="T21" fmla="*/ 17 h 422"/>
                <a:gd name="T22" fmla="*/ 31 w 886"/>
                <a:gd name="T23" fmla="*/ 12 h 422"/>
                <a:gd name="T24" fmla="*/ 36 w 886"/>
                <a:gd name="T25" fmla="*/ 6 h 422"/>
                <a:gd name="T26" fmla="*/ 41 w 886"/>
                <a:gd name="T27" fmla="*/ 0 h 422"/>
                <a:gd name="T28" fmla="*/ 90 w 886"/>
                <a:gd name="T29" fmla="*/ 6 h 42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6" h="422">
                  <a:moveTo>
                    <a:pt x="814" y="52"/>
                  </a:moveTo>
                  <a:lnTo>
                    <a:pt x="851" y="121"/>
                  </a:lnTo>
                  <a:lnTo>
                    <a:pt x="881" y="212"/>
                  </a:lnTo>
                  <a:lnTo>
                    <a:pt x="886" y="303"/>
                  </a:lnTo>
                  <a:lnTo>
                    <a:pt x="854" y="375"/>
                  </a:lnTo>
                  <a:lnTo>
                    <a:pt x="0" y="422"/>
                  </a:lnTo>
                  <a:lnTo>
                    <a:pt x="42" y="368"/>
                  </a:lnTo>
                  <a:lnTo>
                    <a:pt x="84" y="315"/>
                  </a:lnTo>
                  <a:lnTo>
                    <a:pt x="134" y="262"/>
                  </a:lnTo>
                  <a:lnTo>
                    <a:pt x="183" y="209"/>
                  </a:lnTo>
                  <a:lnTo>
                    <a:pt x="228" y="155"/>
                  </a:lnTo>
                  <a:lnTo>
                    <a:pt x="277" y="106"/>
                  </a:lnTo>
                  <a:lnTo>
                    <a:pt x="326" y="52"/>
                  </a:lnTo>
                  <a:lnTo>
                    <a:pt x="373" y="0"/>
                  </a:lnTo>
                  <a:lnTo>
                    <a:pt x="814" y="52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4" name="Freeform 61"/>
            <p:cNvSpPr>
              <a:spLocks/>
            </p:cNvSpPr>
            <p:nvPr/>
          </p:nvSpPr>
          <p:spPr bwMode="auto">
            <a:xfrm rot="696599">
              <a:off x="3339" y="1241"/>
              <a:ext cx="282" cy="115"/>
            </a:xfrm>
            <a:custGeom>
              <a:avLst/>
              <a:gdLst>
                <a:gd name="T0" fmla="*/ 86 w 847"/>
                <a:gd name="T1" fmla="*/ 5 h 345"/>
                <a:gd name="T2" fmla="*/ 90 w 847"/>
                <a:gd name="T3" fmla="*/ 11 h 345"/>
                <a:gd name="T4" fmla="*/ 94 w 847"/>
                <a:gd name="T5" fmla="*/ 19 h 345"/>
                <a:gd name="T6" fmla="*/ 94 w 847"/>
                <a:gd name="T7" fmla="*/ 28 h 345"/>
                <a:gd name="T8" fmla="*/ 91 w 847"/>
                <a:gd name="T9" fmla="*/ 35 h 345"/>
                <a:gd name="T10" fmla="*/ 0 w 847"/>
                <a:gd name="T11" fmla="*/ 38 h 345"/>
                <a:gd name="T12" fmla="*/ 4 w 847"/>
                <a:gd name="T13" fmla="*/ 33 h 345"/>
                <a:gd name="T14" fmla="*/ 9 w 847"/>
                <a:gd name="T15" fmla="*/ 29 h 345"/>
                <a:gd name="T16" fmla="*/ 14 w 847"/>
                <a:gd name="T17" fmla="*/ 24 h 345"/>
                <a:gd name="T18" fmla="*/ 19 w 847"/>
                <a:gd name="T19" fmla="*/ 19 h 345"/>
                <a:gd name="T20" fmla="*/ 24 w 847"/>
                <a:gd name="T21" fmla="*/ 14 h 345"/>
                <a:gd name="T22" fmla="*/ 30 w 847"/>
                <a:gd name="T23" fmla="*/ 10 h 345"/>
                <a:gd name="T24" fmla="*/ 35 w 847"/>
                <a:gd name="T25" fmla="*/ 5 h 345"/>
                <a:gd name="T26" fmla="*/ 40 w 847"/>
                <a:gd name="T27" fmla="*/ 0 h 345"/>
                <a:gd name="T28" fmla="*/ 86 w 847"/>
                <a:gd name="T29" fmla="*/ 5 h 3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47" h="345">
                  <a:moveTo>
                    <a:pt x="775" y="45"/>
                  </a:moveTo>
                  <a:lnTo>
                    <a:pt x="814" y="98"/>
                  </a:lnTo>
                  <a:lnTo>
                    <a:pt x="844" y="175"/>
                  </a:lnTo>
                  <a:lnTo>
                    <a:pt x="847" y="249"/>
                  </a:lnTo>
                  <a:lnTo>
                    <a:pt x="822" y="311"/>
                  </a:lnTo>
                  <a:lnTo>
                    <a:pt x="0" y="345"/>
                  </a:lnTo>
                  <a:lnTo>
                    <a:pt x="38" y="299"/>
                  </a:lnTo>
                  <a:lnTo>
                    <a:pt x="80" y="257"/>
                  </a:lnTo>
                  <a:lnTo>
                    <a:pt x="126" y="217"/>
                  </a:lnTo>
                  <a:lnTo>
                    <a:pt x="171" y="170"/>
                  </a:lnTo>
                  <a:lnTo>
                    <a:pt x="217" y="128"/>
                  </a:lnTo>
                  <a:lnTo>
                    <a:pt x="267" y="86"/>
                  </a:lnTo>
                  <a:lnTo>
                    <a:pt x="312" y="45"/>
                  </a:lnTo>
                  <a:lnTo>
                    <a:pt x="358" y="0"/>
                  </a:lnTo>
                  <a:lnTo>
                    <a:pt x="775" y="45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5" name="Freeform 62"/>
            <p:cNvSpPr>
              <a:spLocks/>
            </p:cNvSpPr>
            <p:nvPr/>
          </p:nvSpPr>
          <p:spPr bwMode="auto">
            <a:xfrm rot="696599">
              <a:off x="3577" y="1284"/>
              <a:ext cx="836" cy="383"/>
            </a:xfrm>
            <a:custGeom>
              <a:avLst/>
              <a:gdLst>
                <a:gd name="T0" fmla="*/ 4 w 2508"/>
                <a:gd name="T1" fmla="*/ 59 h 1147"/>
                <a:gd name="T2" fmla="*/ 6 w 2508"/>
                <a:gd name="T3" fmla="*/ 38 h 1147"/>
                <a:gd name="T4" fmla="*/ 5 w 2508"/>
                <a:gd name="T5" fmla="*/ 19 h 1147"/>
                <a:gd name="T6" fmla="*/ 13 w 2508"/>
                <a:gd name="T7" fmla="*/ 13 h 1147"/>
                <a:gd name="T8" fmla="*/ 21 w 2508"/>
                <a:gd name="T9" fmla="*/ 8 h 1147"/>
                <a:gd name="T10" fmla="*/ 30 w 2508"/>
                <a:gd name="T11" fmla="*/ 2 h 1147"/>
                <a:gd name="T12" fmla="*/ 35 w 2508"/>
                <a:gd name="T13" fmla="*/ 7 h 1147"/>
                <a:gd name="T14" fmla="*/ 39 w 2508"/>
                <a:gd name="T15" fmla="*/ 25 h 1147"/>
                <a:gd name="T16" fmla="*/ 44 w 2508"/>
                <a:gd name="T17" fmla="*/ 43 h 1147"/>
                <a:gd name="T18" fmla="*/ 47 w 2508"/>
                <a:gd name="T19" fmla="*/ 57 h 1147"/>
                <a:gd name="T20" fmla="*/ 52 w 2508"/>
                <a:gd name="T21" fmla="*/ 64 h 1147"/>
                <a:gd name="T22" fmla="*/ 63 w 2508"/>
                <a:gd name="T23" fmla="*/ 69 h 1147"/>
                <a:gd name="T24" fmla="*/ 73 w 2508"/>
                <a:gd name="T25" fmla="*/ 74 h 1147"/>
                <a:gd name="T26" fmla="*/ 84 w 2508"/>
                <a:gd name="T27" fmla="*/ 77 h 1147"/>
                <a:gd name="T28" fmla="*/ 101 w 2508"/>
                <a:gd name="T29" fmla="*/ 82 h 1147"/>
                <a:gd name="T30" fmla="*/ 125 w 2508"/>
                <a:gd name="T31" fmla="*/ 88 h 1147"/>
                <a:gd name="T32" fmla="*/ 151 w 2508"/>
                <a:gd name="T33" fmla="*/ 95 h 1147"/>
                <a:gd name="T34" fmla="*/ 177 w 2508"/>
                <a:gd name="T35" fmla="*/ 100 h 1147"/>
                <a:gd name="T36" fmla="*/ 203 w 2508"/>
                <a:gd name="T37" fmla="*/ 104 h 1147"/>
                <a:gd name="T38" fmla="*/ 228 w 2508"/>
                <a:gd name="T39" fmla="*/ 104 h 1147"/>
                <a:gd name="T40" fmla="*/ 251 w 2508"/>
                <a:gd name="T41" fmla="*/ 100 h 1147"/>
                <a:gd name="T42" fmla="*/ 270 w 2508"/>
                <a:gd name="T43" fmla="*/ 91 h 1147"/>
                <a:gd name="T44" fmla="*/ 277 w 2508"/>
                <a:gd name="T45" fmla="*/ 93 h 1147"/>
                <a:gd name="T46" fmla="*/ 271 w 2508"/>
                <a:gd name="T47" fmla="*/ 106 h 1147"/>
                <a:gd name="T48" fmla="*/ 261 w 2508"/>
                <a:gd name="T49" fmla="*/ 116 h 1147"/>
                <a:gd name="T50" fmla="*/ 247 w 2508"/>
                <a:gd name="T51" fmla="*/ 123 h 1147"/>
                <a:gd name="T52" fmla="*/ 231 w 2508"/>
                <a:gd name="T53" fmla="*/ 127 h 1147"/>
                <a:gd name="T54" fmla="*/ 213 w 2508"/>
                <a:gd name="T55" fmla="*/ 128 h 1147"/>
                <a:gd name="T56" fmla="*/ 193 w 2508"/>
                <a:gd name="T57" fmla="*/ 127 h 1147"/>
                <a:gd name="T58" fmla="*/ 172 w 2508"/>
                <a:gd name="T59" fmla="*/ 125 h 1147"/>
                <a:gd name="T60" fmla="*/ 149 w 2508"/>
                <a:gd name="T61" fmla="*/ 120 h 1147"/>
                <a:gd name="T62" fmla="*/ 127 w 2508"/>
                <a:gd name="T63" fmla="*/ 115 h 1147"/>
                <a:gd name="T64" fmla="*/ 104 w 2508"/>
                <a:gd name="T65" fmla="*/ 109 h 1147"/>
                <a:gd name="T66" fmla="*/ 82 w 2508"/>
                <a:gd name="T67" fmla="*/ 101 h 1147"/>
                <a:gd name="T68" fmla="*/ 61 w 2508"/>
                <a:gd name="T69" fmla="*/ 93 h 1147"/>
                <a:gd name="T70" fmla="*/ 41 w 2508"/>
                <a:gd name="T71" fmla="*/ 86 h 1147"/>
                <a:gd name="T72" fmla="*/ 22 w 2508"/>
                <a:gd name="T73" fmla="*/ 78 h 1147"/>
                <a:gd name="T74" fmla="*/ 7 w 2508"/>
                <a:gd name="T75" fmla="*/ 71 h 114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508" h="1147">
                  <a:moveTo>
                    <a:pt x="0" y="611"/>
                  </a:moveTo>
                  <a:lnTo>
                    <a:pt x="39" y="531"/>
                  </a:lnTo>
                  <a:lnTo>
                    <a:pt x="61" y="447"/>
                  </a:lnTo>
                  <a:lnTo>
                    <a:pt x="57" y="341"/>
                  </a:lnTo>
                  <a:lnTo>
                    <a:pt x="27" y="200"/>
                  </a:lnTo>
                  <a:lnTo>
                    <a:pt x="49" y="175"/>
                  </a:lnTo>
                  <a:lnTo>
                    <a:pt x="81" y="148"/>
                  </a:lnTo>
                  <a:lnTo>
                    <a:pt x="114" y="121"/>
                  </a:lnTo>
                  <a:lnTo>
                    <a:pt x="153" y="94"/>
                  </a:lnTo>
                  <a:lnTo>
                    <a:pt x="190" y="72"/>
                  </a:lnTo>
                  <a:lnTo>
                    <a:pt x="229" y="45"/>
                  </a:lnTo>
                  <a:lnTo>
                    <a:pt x="266" y="22"/>
                  </a:lnTo>
                  <a:lnTo>
                    <a:pt x="296" y="0"/>
                  </a:lnTo>
                  <a:lnTo>
                    <a:pt x="316" y="67"/>
                  </a:lnTo>
                  <a:lnTo>
                    <a:pt x="335" y="143"/>
                  </a:lnTo>
                  <a:lnTo>
                    <a:pt x="355" y="227"/>
                  </a:lnTo>
                  <a:lnTo>
                    <a:pt x="373" y="311"/>
                  </a:lnTo>
                  <a:lnTo>
                    <a:pt x="392" y="390"/>
                  </a:lnTo>
                  <a:lnTo>
                    <a:pt x="407" y="459"/>
                  </a:lnTo>
                  <a:lnTo>
                    <a:pt x="419" y="516"/>
                  </a:lnTo>
                  <a:lnTo>
                    <a:pt x="426" y="550"/>
                  </a:lnTo>
                  <a:lnTo>
                    <a:pt x="471" y="577"/>
                  </a:lnTo>
                  <a:lnTo>
                    <a:pt x="518" y="604"/>
                  </a:lnTo>
                  <a:lnTo>
                    <a:pt x="567" y="622"/>
                  </a:lnTo>
                  <a:lnTo>
                    <a:pt x="612" y="641"/>
                  </a:lnTo>
                  <a:lnTo>
                    <a:pt x="661" y="661"/>
                  </a:lnTo>
                  <a:lnTo>
                    <a:pt x="711" y="676"/>
                  </a:lnTo>
                  <a:lnTo>
                    <a:pt x="760" y="691"/>
                  </a:lnTo>
                  <a:lnTo>
                    <a:pt x="809" y="706"/>
                  </a:lnTo>
                  <a:lnTo>
                    <a:pt x="908" y="733"/>
                  </a:lnTo>
                  <a:lnTo>
                    <a:pt x="1014" y="763"/>
                  </a:lnTo>
                  <a:lnTo>
                    <a:pt x="1125" y="794"/>
                  </a:lnTo>
                  <a:lnTo>
                    <a:pt x="1238" y="824"/>
                  </a:lnTo>
                  <a:lnTo>
                    <a:pt x="1357" y="851"/>
                  </a:lnTo>
                  <a:lnTo>
                    <a:pt x="1475" y="876"/>
                  </a:lnTo>
                  <a:lnTo>
                    <a:pt x="1593" y="896"/>
                  </a:lnTo>
                  <a:lnTo>
                    <a:pt x="1710" y="915"/>
                  </a:lnTo>
                  <a:lnTo>
                    <a:pt x="1828" y="927"/>
                  </a:lnTo>
                  <a:lnTo>
                    <a:pt x="1941" y="930"/>
                  </a:lnTo>
                  <a:lnTo>
                    <a:pt x="2052" y="927"/>
                  </a:lnTo>
                  <a:lnTo>
                    <a:pt x="2155" y="915"/>
                  </a:lnTo>
                  <a:lnTo>
                    <a:pt x="2257" y="896"/>
                  </a:lnTo>
                  <a:lnTo>
                    <a:pt x="2348" y="861"/>
                  </a:lnTo>
                  <a:lnTo>
                    <a:pt x="2432" y="819"/>
                  </a:lnTo>
                  <a:lnTo>
                    <a:pt x="2508" y="763"/>
                  </a:lnTo>
                  <a:lnTo>
                    <a:pt x="2493" y="836"/>
                  </a:lnTo>
                  <a:lnTo>
                    <a:pt x="2469" y="896"/>
                  </a:lnTo>
                  <a:lnTo>
                    <a:pt x="2435" y="953"/>
                  </a:lnTo>
                  <a:lnTo>
                    <a:pt x="2395" y="999"/>
                  </a:lnTo>
                  <a:lnTo>
                    <a:pt x="2345" y="1041"/>
                  </a:lnTo>
                  <a:lnTo>
                    <a:pt x="2287" y="1071"/>
                  </a:lnTo>
                  <a:lnTo>
                    <a:pt x="2227" y="1098"/>
                  </a:lnTo>
                  <a:lnTo>
                    <a:pt x="2158" y="1120"/>
                  </a:lnTo>
                  <a:lnTo>
                    <a:pt x="2082" y="1135"/>
                  </a:lnTo>
                  <a:lnTo>
                    <a:pt x="2003" y="1142"/>
                  </a:lnTo>
                  <a:lnTo>
                    <a:pt x="1919" y="1147"/>
                  </a:lnTo>
                  <a:lnTo>
                    <a:pt x="1828" y="1147"/>
                  </a:lnTo>
                  <a:lnTo>
                    <a:pt x="1736" y="1139"/>
                  </a:lnTo>
                  <a:lnTo>
                    <a:pt x="1642" y="1132"/>
                  </a:lnTo>
                  <a:lnTo>
                    <a:pt x="1544" y="1117"/>
                  </a:lnTo>
                  <a:lnTo>
                    <a:pt x="1445" y="1101"/>
                  </a:lnTo>
                  <a:lnTo>
                    <a:pt x="1345" y="1078"/>
                  </a:lnTo>
                  <a:lnTo>
                    <a:pt x="1243" y="1056"/>
                  </a:lnTo>
                  <a:lnTo>
                    <a:pt x="1140" y="1029"/>
                  </a:lnTo>
                  <a:lnTo>
                    <a:pt x="1038" y="1002"/>
                  </a:lnTo>
                  <a:lnTo>
                    <a:pt x="935" y="972"/>
                  </a:lnTo>
                  <a:lnTo>
                    <a:pt x="833" y="942"/>
                  </a:lnTo>
                  <a:lnTo>
                    <a:pt x="734" y="908"/>
                  </a:lnTo>
                  <a:lnTo>
                    <a:pt x="639" y="873"/>
                  </a:lnTo>
                  <a:lnTo>
                    <a:pt x="545" y="839"/>
                  </a:lnTo>
                  <a:lnTo>
                    <a:pt x="453" y="804"/>
                  </a:lnTo>
                  <a:lnTo>
                    <a:pt x="365" y="770"/>
                  </a:lnTo>
                  <a:lnTo>
                    <a:pt x="281" y="737"/>
                  </a:lnTo>
                  <a:lnTo>
                    <a:pt x="202" y="703"/>
                  </a:lnTo>
                  <a:lnTo>
                    <a:pt x="130" y="671"/>
                  </a:lnTo>
                  <a:lnTo>
                    <a:pt x="61" y="641"/>
                  </a:lnTo>
                  <a:lnTo>
                    <a:pt x="0" y="611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6" name="Freeform 63"/>
            <p:cNvSpPr>
              <a:spLocks/>
            </p:cNvSpPr>
            <p:nvPr/>
          </p:nvSpPr>
          <p:spPr bwMode="auto">
            <a:xfrm rot="696599">
              <a:off x="3415" y="991"/>
              <a:ext cx="192" cy="129"/>
            </a:xfrm>
            <a:custGeom>
              <a:avLst/>
              <a:gdLst>
                <a:gd name="T0" fmla="*/ 10 w 574"/>
                <a:gd name="T1" fmla="*/ 0 h 388"/>
                <a:gd name="T2" fmla="*/ 15 w 574"/>
                <a:gd name="T3" fmla="*/ 1 h 388"/>
                <a:gd name="T4" fmla="*/ 22 w 574"/>
                <a:gd name="T5" fmla="*/ 3 h 388"/>
                <a:gd name="T6" fmla="*/ 29 w 574"/>
                <a:gd name="T7" fmla="*/ 6 h 388"/>
                <a:gd name="T8" fmla="*/ 36 w 574"/>
                <a:gd name="T9" fmla="*/ 9 h 388"/>
                <a:gd name="T10" fmla="*/ 44 w 574"/>
                <a:gd name="T11" fmla="*/ 11 h 388"/>
                <a:gd name="T12" fmla="*/ 52 w 574"/>
                <a:gd name="T13" fmla="*/ 14 h 388"/>
                <a:gd name="T14" fmla="*/ 58 w 574"/>
                <a:gd name="T15" fmla="*/ 17 h 388"/>
                <a:gd name="T16" fmla="*/ 64 w 574"/>
                <a:gd name="T17" fmla="*/ 19 h 388"/>
                <a:gd name="T18" fmla="*/ 56 w 574"/>
                <a:gd name="T19" fmla="*/ 43 h 388"/>
                <a:gd name="T20" fmla="*/ 49 w 574"/>
                <a:gd name="T21" fmla="*/ 40 h 388"/>
                <a:gd name="T22" fmla="*/ 41 w 574"/>
                <a:gd name="T23" fmla="*/ 37 h 388"/>
                <a:gd name="T24" fmla="*/ 34 w 574"/>
                <a:gd name="T25" fmla="*/ 34 h 388"/>
                <a:gd name="T26" fmla="*/ 27 w 574"/>
                <a:gd name="T27" fmla="*/ 32 h 388"/>
                <a:gd name="T28" fmla="*/ 20 w 574"/>
                <a:gd name="T29" fmla="*/ 28 h 388"/>
                <a:gd name="T30" fmla="*/ 13 w 574"/>
                <a:gd name="T31" fmla="*/ 25 h 388"/>
                <a:gd name="T32" fmla="*/ 6 w 574"/>
                <a:gd name="T33" fmla="*/ 22 h 388"/>
                <a:gd name="T34" fmla="*/ 0 w 574"/>
                <a:gd name="T35" fmla="*/ 19 h 388"/>
                <a:gd name="T36" fmla="*/ 10 w 574"/>
                <a:gd name="T37" fmla="*/ 0 h 3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574" h="388">
                  <a:moveTo>
                    <a:pt x="88" y="0"/>
                  </a:moveTo>
                  <a:lnTo>
                    <a:pt x="137" y="8"/>
                  </a:lnTo>
                  <a:lnTo>
                    <a:pt x="194" y="27"/>
                  </a:lnTo>
                  <a:lnTo>
                    <a:pt x="258" y="50"/>
                  </a:lnTo>
                  <a:lnTo>
                    <a:pt x="327" y="77"/>
                  </a:lnTo>
                  <a:lnTo>
                    <a:pt x="392" y="102"/>
                  </a:lnTo>
                  <a:lnTo>
                    <a:pt x="460" y="129"/>
                  </a:lnTo>
                  <a:lnTo>
                    <a:pt x="520" y="156"/>
                  </a:lnTo>
                  <a:lnTo>
                    <a:pt x="574" y="171"/>
                  </a:lnTo>
                  <a:lnTo>
                    <a:pt x="498" y="388"/>
                  </a:lnTo>
                  <a:lnTo>
                    <a:pt x="436" y="365"/>
                  </a:lnTo>
                  <a:lnTo>
                    <a:pt x="372" y="338"/>
                  </a:lnTo>
                  <a:lnTo>
                    <a:pt x="308" y="311"/>
                  </a:lnTo>
                  <a:lnTo>
                    <a:pt x="243" y="285"/>
                  </a:lnTo>
                  <a:lnTo>
                    <a:pt x="182" y="255"/>
                  </a:lnTo>
                  <a:lnTo>
                    <a:pt x="118" y="228"/>
                  </a:lnTo>
                  <a:lnTo>
                    <a:pt x="57" y="198"/>
                  </a:lnTo>
                  <a:lnTo>
                    <a:pt x="0" y="171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7" name="Freeform 64"/>
            <p:cNvSpPr>
              <a:spLocks/>
            </p:cNvSpPr>
            <p:nvPr/>
          </p:nvSpPr>
          <p:spPr bwMode="auto">
            <a:xfrm rot="696599">
              <a:off x="3451" y="994"/>
              <a:ext cx="162" cy="64"/>
            </a:xfrm>
            <a:custGeom>
              <a:avLst/>
              <a:gdLst>
                <a:gd name="T0" fmla="*/ 54 w 486"/>
                <a:gd name="T1" fmla="*/ 21 h 193"/>
                <a:gd name="T2" fmla="*/ 47 w 486"/>
                <a:gd name="T3" fmla="*/ 19 h 193"/>
                <a:gd name="T4" fmla="*/ 40 w 486"/>
                <a:gd name="T5" fmla="*/ 17 h 193"/>
                <a:gd name="T6" fmla="*/ 33 w 486"/>
                <a:gd name="T7" fmla="*/ 14 h 193"/>
                <a:gd name="T8" fmla="*/ 26 w 486"/>
                <a:gd name="T9" fmla="*/ 12 h 193"/>
                <a:gd name="T10" fmla="*/ 19 w 486"/>
                <a:gd name="T11" fmla="*/ 9 h 193"/>
                <a:gd name="T12" fmla="*/ 13 w 486"/>
                <a:gd name="T13" fmla="*/ 7 h 193"/>
                <a:gd name="T14" fmla="*/ 6 w 486"/>
                <a:gd name="T15" fmla="*/ 5 h 193"/>
                <a:gd name="T16" fmla="*/ 0 w 486"/>
                <a:gd name="T17" fmla="*/ 2 h 193"/>
                <a:gd name="T18" fmla="*/ 0 w 486"/>
                <a:gd name="T19" fmla="*/ 0 h 193"/>
                <a:gd name="T20" fmla="*/ 5 w 486"/>
                <a:gd name="T21" fmla="*/ 1 h 193"/>
                <a:gd name="T22" fmla="*/ 12 w 486"/>
                <a:gd name="T23" fmla="*/ 3 h 193"/>
                <a:gd name="T24" fmla="*/ 19 w 486"/>
                <a:gd name="T25" fmla="*/ 6 h 193"/>
                <a:gd name="T26" fmla="*/ 27 w 486"/>
                <a:gd name="T27" fmla="*/ 9 h 193"/>
                <a:gd name="T28" fmla="*/ 34 w 486"/>
                <a:gd name="T29" fmla="*/ 11 h 193"/>
                <a:gd name="T30" fmla="*/ 41 w 486"/>
                <a:gd name="T31" fmla="*/ 14 h 193"/>
                <a:gd name="T32" fmla="*/ 48 w 486"/>
                <a:gd name="T33" fmla="*/ 17 h 193"/>
                <a:gd name="T34" fmla="*/ 54 w 486"/>
                <a:gd name="T35" fmla="*/ 19 h 193"/>
                <a:gd name="T36" fmla="*/ 54 w 486"/>
                <a:gd name="T37" fmla="*/ 21 h 19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86" h="193">
                  <a:moveTo>
                    <a:pt x="486" y="193"/>
                  </a:moveTo>
                  <a:lnTo>
                    <a:pt x="425" y="175"/>
                  </a:lnTo>
                  <a:lnTo>
                    <a:pt x="360" y="151"/>
                  </a:lnTo>
                  <a:lnTo>
                    <a:pt x="296" y="129"/>
                  </a:lnTo>
                  <a:lnTo>
                    <a:pt x="235" y="107"/>
                  </a:lnTo>
                  <a:lnTo>
                    <a:pt x="170" y="84"/>
                  </a:lnTo>
                  <a:lnTo>
                    <a:pt x="114" y="65"/>
                  </a:lnTo>
                  <a:lnTo>
                    <a:pt x="52" y="42"/>
                  </a:lnTo>
                  <a:lnTo>
                    <a:pt x="0" y="20"/>
                  </a:lnTo>
                  <a:lnTo>
                    <a:pt x="0" y="0"/>
                  </a:lnTo>
                  <a:lnTo>
                    <a:pt x="49" y="8"/>
                  </a:lnTo>
                  <a:lnTo>
                    <a:pt x="106" y="27"/>
                  </a:lnTo>
                  <a:lnTo>
                    <a:pt x="170" y="50"/>
                  </a:lnTo>
                  <a:lnTo>
                    <a:pt x="239" y="77"/>
                  </a:lnTo>
                  <a:lnTo>
                    <a:pt x="304" y="102"/>
                  </a:lnTo>
                  <a:lnTo>
                    <a:pt x="372" y="129"/>
                  </a:lnTo>
                  <a:lnTo>
                    <a:pt x="432" y="156"/>
                  </a:lnTo>
                  <a:lnTo>
                    <a:pt x="486" y="171"/>
                  </a:lnTo>
                  <a:lnTo>
                    <a:pt x="486" y="193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8" name="Freeform 65"/>
            <p:cNvSpPr>
              <a:spLocks/>
            </p:cNvSpPr>
            <p:nvPr/>
          </p:nvSpPr>
          <p:spPr bwMode="auto">
            <a:xfrm rot="696599">
              <a:off x="3605" y="813"/>
              <a:ext cx="693" cy="423"/>
            </a:xfrm>
            <a:custGeom>
              <a:avLst/>
              <a:gdLst>
                <a:gd name="T0" fmla="*/ 9 w 2077"/>
                <a:gd name="T1" fmla="*/ 104 h 1270"/>
                <a:gd name="T2" fmla="*/ 230 w 2077"/>
                <a:gd name="T3" fmla="*/ 0 h 1270"/>
                <a:gd name="T4" fmla="*/ 231 w 2077"/>
                <a:gd name="T5" fmla="*/ 7 h 1270"/>
                <a:gd name="T6" fmla="*/ 231 w 2077"/>
                <a:gd name="T7" fmla="*/ 14 h 1270"/>
                <a:gd name="T8" fmla="*/ 231 w 2077"/>
                <a:gd name="T9" fmla="*/ 22 h 1270"/>
                <a:gd name="T10" fmla="*/ 230 w 2077"/>
                <a:gd name="T11" fmla="*/ 29 h 1270"/>
                <a:gd name="T12" fmla="*/ 225 w 2077"/>
                <a:gd name="T13" fmla="*/ 31 h 1270"/>
                <a:gd name="T14" fmla="*/ 216 w 2077"/>
                <a:gd name="T15" fmla="*/ 36 h 1270"/>
                <a:gd name="T16" fmla="*/ 205 w 2077"/>
                <a:gd name="T17" fmla="*/ 41 h 1270"/>
                <a:gd name="T18" fmla="*/ 191 w 2077"/>
                <a:gd name="T19" fmla="*/ 48 h 1270"/>
                <a:gd name="T20" fmla="*/ 175 w 2077"/>
                <a:gd name="T21" fmla="*/ 56 h 1270"/>
                <a:gd name="T22" fmla="*/ 157 w 2077"/>
                <a:gd name="T23" fmla="*/ 65 h 1270"/>
                <a:gd name="T24" fmla="*/ 138 w 2077"/>
                <a:gd name="T25" fmla="*/ 73 h 1270"/>
                <a:gd name="T26" fmla="*/ 119 w 2077"/>
                <a:gd name="T27" fmla="*/ 83 h 1270"/>
                <a:gd name="T28" fmla="*/ 100 w 2077"/>
                <a:gd name="T29" fmla="*/ 92 h 1270"/>
                <a:gd name="T30" fmla="*/ 81 w 2077"/>
                <a:gd name="T31" fmla="*/ 102 h 1270"/>
                <a:gd name="T32" fmla="*/ 63 w 2077"/>
                <a:gd name="T33" fmla="*/ 111 h 1270"/>
                <a:gd name="T34" fmla="*/ 46 w 2077"/>
                <a:gd name="T35" fmla="*/ 119 h 1270"/>
                <a:gd name="T36" fmla="*/ 31 w 2077"/>
                <a:gd name="T37" fmla="*/ 126 h 1270"/>
                <a:gd name="T38" fmla="*/ 18 w 2077"/>
                <a:gd name="T39" fmla="*/ 132 h 1270"/>
                <a:gd name="T40" fmla="*/ 7 w 2077"/>
                <a:gd name="T41" fmla="*/ 137 h 1270"/>
                <a:gd name="T42" fmla="*/ 0 w 2077"/>
                <a:gd name="T43" fmla="*/ 141 h 1270"/>
                <a:gd name="T44" fmla="*/ 2 w 2077"/>
                <a:gd name="T45" fmla="*/ 133 h 1270"/>
                <a:gd name="T46" fmla="*/ 5 w 2077"/>
                <a:gd name="T47" fmla="*/ 123 h 1270"/>
                <a:gd name="T48" fmla="*/ 8 w 2077"/>
                <a:gd name="T49" fmla="*/ 113 h 1270"/>
                <a:gd name="T50" fmla="*/ 9 w 2077"/>
                <a:gd name="T51" fmla="*/ 104 h 1270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2077" h="1270">
                  <a:moveTo>
                    <a:pt x="79" y="939"/>
                  </a:moveTo>
                  <a:lnTo>
                    <a:pt x="2062" y="0"/>
                  </a:lnTo>
                  <a:lnTo>
                    <a:pt x="2074" y="65"/>
                  </a:lnTo>
                  <a:lnTo>
                    <a:pt x="2077" y="130"/>
                  </a:lnTo>
                  <a:lnTo>
                    <a:pt x="2070" y="194"/>
                  </a:lnTo>
                  <a:lnTo>
                    <a:pt x="2062" y="258"/>
                  </a:lnTo>
                  <a:lnTo>
                    <a:pt x="2017" y="281"/>
                  </a:lnTo>
                  <a:lnTo>
                    <a:pt x="1941" y="320"/>
                  </a:lnTo>
                  <a:lnTo>
                    <a:pt x="1838" y="369"/>
                  </a:lnTo>
                  <a:lnTo>
                    <a:pt x="1712" y="433"/>
                  </a:lnTo>
                  <a:lnTo>
                    <a:pt x="1569" y="502"/>
                  </a:lnTo>
                  <a:lnTo>
                    <a:pt x="1413" y="581"/>
                  </a:lnTo>
                  <a:lnTo>
                    <a:pt x="1245" y="661"/>
                  </a:lnTo>
                  <a:lnTo>
                    <a:pt x="1070" y="749"/>
                  </a:lnTo>
                  <a:lnTo>
                    <a:pt x="900" y="833"/>
                  </a:lnTo>
                  <a:lnTo>
                    <a:pt x="730" y="917"/>
                  </a:lnTo>
                  <a:lnTo>
                    <a:pt x="565" y="999"/>
                  </a:lnTo>
                  <a:lnTo>
                    <a:pt x="414" y="1072"/>
                  </a:lnTo>
                  <a:lnTo>
                    <a:pt x="276" y="1139"/>
                  </a:lnTo>
                  <a:lnTo>
                    <a:pt x="160" y="1193"/>
                  </a:lnTo>
                  <a:lnTo>
                    <a:pt x="64" y="1238"/>
                  </a:lnTo>
                  <a:lnTo>
                    <a:pt x="0" y="1270"/>
                  </a:lnTo>
                  <a:lnTo>
                    <a:pt x="19" y="1201"/>
                  </a:lnTo>
                  <a:lnTo>
                    <a:pt x="45" y="1109"/>
                  </a:lnTo>
                  <a:lnTo>
                    <a:pt x="68" y="1015"/>
                  </a:lnTo>
                  <a:lnTo>
                    <a:pt x="79" y="939"/>
                  </a:lnTo>
                  <a:close/>
                </a:path>
              </a:pathLst>
            </a:custGeom>
            <a:solidFill>
              <a:srgbClr val="00562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69" name="Freeform 66"/>
            <p:cNvSpPr>
              <a:spLocks/>
            </p:cNvSpPr>
            <p:nvPr/>
          </p:nvSpPr>
          <p:spPr bwMode="auto">
            <a:xfrm rot="696599">
              <a:off x="3540" y="950"/>
              <a:ext cx="114" cy="46"/>
            </a:xfrm>
            <a:custGeom>
              <a:avLst/>
              <a:gdLst>
                <a:gd name="T0" fmla="*/ 0 w 341"/>
                <a:gd name="T1" fmla="*/ 3 h 137"/>
                <a:gd name="T2" fmla="*/ 0 w 341"/>
                <a:gd name="T3" fmla="*/ 2 h 137"/>
                <a:gd name="T4" fmla="*/ 1 w 341"/>
                <a:gd name="T5" fmla="*/ 1 h 137"/>
                <a:gd name="T6" fmla="*/ 2 w 341"/>
                <a:gd name="T7" fmla="*/ 0 h 137"/>
                <a:gd name="T8" fmla="*/ 4 w 341"/>
                <a:gd name="T9" fmla="*/ 0 h 137"/>
                <a:gd name="T10" fmla="*/ 8 w 341"/>
                <a:gd name="T11" fmla="*/ 2 h 137"/>
                <a:gd name="T12" fmla="*/ 13 w 341"/>
                <a:gd name="T13" fmla="*/ 3 h 137"/>
                <a:gd name="T14" fmla="*/ 17 w 341"/>
                <a:gd name="T15" fmla="*/ 4 h 137"/>
                <a:gd name="T16" fmla="*/ 21 w 341"/>
                <a:gd name="T17" fmla="*/ 5 h 137"/>
                <a:gd name="T18" fmla="*/ 25 w 341"/>
                <a:gd name="T19" fmla="*/ 7 h 137"/>
                <a:gd name="T20" fmla="*/ 29 w 341"/>
                <a:gd name="T21" fmla="*/ 8 h 137"/>
                <a:gd name="T22" fmla="*/ 33 w 341"/>
                <a:gd name="T23" fmla="*/ 10 h 137"/>
                <a:gd name="T24" fmla="*/ 38 w 341"/>
                <a:gd name="T25" fmla="*/ 12 h 137"/>
                <a:gd name="T26" fmla="*/ 38 w 341"/>
                <a:gd name="T27" fmla="*/ 15 h 137"/>
                <a:gd name="T28" fmla="*/ 35 w 341"/>
                <a:gd name="T29" fmla="*/ 15 h 137"/>
                <a:gd name="T30" fmla="*/ 30 w 341"/>
                <a:gd name="T31" fmla="*/ 14 h 137"/>
                <a:gd name="T32" fmla="*/ 24 w 341"/>
                <a:gd name="T33" fmla="*/ 12 h 137"/>
                <a:gd name="T34" fmla="*/ 17 w 341"/>
                <a:gd name="T35" fmla="*/ 9 h 137"/>
                <a:gd name="T36" fmla="*/ 10 w 341"/>
                <a:gd name="T37" fmla="*/ 6 h 137"/>
                <a:gd name="T38" fmla="*/ 4 w 341"/>
                <a:gd name="T39" fmla="*/ 4 h 137"/>
                <a:gd name="T40" fmla="*/ 0 w 341"/>
                <a:gd name="T41" fmla="*/ 3 h 13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341" h="137">
                  <a:moveTo>
                    <a:pt x="0" y="27"/>
                  </a:moveTo>
                  <a:lnTo>
                    <a:pt x="3" y="15"/>
                  </a:lnTo>
                  <a:lnTo>
                    <a:pt x="10" y="7"/>
                  </a:lnTo>
                  <a:lnTo>
                    <a:pt x="22" y="4"/>
                  </a:lnTo>
                  <a:lnTo>
                    <a:pt x="34" y="0"/>
                  </a:lnTo>
                  <a:lnTo>
                    <a:pt x="75" y="15"/>
                  </a:lnTo>
                  <a:lnTo>
                    <a:pt x="116" y="27"/>
                  </a:lnTo>
                  <a:lnTo>
                    <a:pt x="155" y="37"/>
                  </a:lnTo>
                  <a:lnTo>
                    <a:pt x="190" y="49"/>
                  </a:lnTo>
                  <a:lnTo>
                    <a:pt x="227" y="61"/>
                  </a:lnTo>
                  <a:lnTo>
                    <a:pt x="261" y="72"/>
                  </a:lnTo>
                  <a:lnTo>
                    <a:pt x="299" y="91"/>
                  </a:lnTo>
                  <a:lnTo>
                    <a:pt x="338" y="111"/>
                  </a:lnTo>
                  <a:lnTo>
                    <a:pt x="341" y="133"/>
                  </a:lnTo>
                  <a:lnTo>
                    <a:pt x="318" y="137"/>
                  </a:lnTo>
                  <a:lnTo>
                    <a:pt x="273" y="125"/>
                  </a:lnTo>
                  <a:lnTo>
                    <a:pt x="215" y="103"/>
                  </a:lnTo>
                  <a:lnTo>
                    <a:pt x="151" y="79"/>
                  </a:lnTo>
                  <a:lnTo>
                    <a:pt x="91" y="57"/>
                  </a:lnTo>
                  <a:lnTo>
                    <a:pt x="37" y="34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35A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0" name="Freeform 67"/>
            <p:cNvSpPr>
              <a:spLocks/>
            </p:cNvSpPr>
            <p:nvPr/>
          </p:nvSpPr>
          <p:spPr bwMode="auto">
            <a:xfrm rot="696599">
              <a:off x="3684" y="774"/>
              <a:ext cx="192" cy="176"/>
            </a:xfrm>
            <a:custGeom>
              <a:avLst/>
              <a:gdLst>
                <a:gd name="T0" fmla="*/ 0 w 577"/>
                <a:gd name="T1" fmla="*/ 47 h 528"/>
                <a:gd name="T2" fmla="*/ 4 w 577"/>
                <a:gd name="T3" fmla="*/ 40 h 528"/>
                <a:gd name="T4" fmla="*/ 8 w 577"/>
                <a:gd name="T5" fmla="*/ 33 h 528"/>
                <a:gd name="T6" fmla="*/ 11 w 577"/>
                <a:gd name="T7" fmla="*/ 27 h 528"/>
                <a:gd name="T8" fmla="*/ 16 w 577"/>
                <a:gd name="T9" fmla="*/ 21 h 528"/>
                <a:gd name="T10" fmla="*/ 20 w 577"/>
                <a:gd name="T11" fmla="*/ 16 h 528"/>
                <a:gd name="T12" fmla="*/ 24 w 577"/>
                <a:gd name="T13" fmla="*/ 11 h 528"/>
                <a:gd name="T14" fmla="*/ 29 w 577"/>
                <a:gd name="T15" fmla="*/ 5 h 528"/>
                <a:gd name="T16" fmla="*/ 34 w 577"/>
                <a:gd name="T17" fmla="*/ 0 h 528"/>
                <a:gd name="T18" fmla="*/ 32 w 577"/>
                <a:gd name="T19" fmla="*/ 5 h 528"/>
                <a:gd name="T20" fmla="*/ 29 w 577"/>
                <a:gd name="T21" fmla="*/ 9 h 528"/>
                <a:gd name="T22" fmla="*/ 27 w 577"/>
                <a:gd name="T23" fmla="*/ 14 h 528"/>
                <a:gd name="T24" fmla="*/ 24 w 577"/>
                <a:gd name="T25" fmla="*/ 19 h 528"/>
                <a:gd name="T26" fmla="*/ 23 w 577"/>
                <a:gd name="T27" fmla="*/ 24 h 528"/>
                <a:gd name="T28" fmla="*/ 21 w 577"/>
                <a:gd name="T29" fmla="*/ 29 h 528"/>
                <a:gd name="T30" fmla="*/ 22 w 577"/>
                <a:gd name="T31" fmla="*/ 34 h 528"/>
                <a:gd name="T32" fmla="*/ 23 w 577"/>
                <a:gd name="T33" fmla="*/ 39 h 528"/>
                <a:gd name="T34" fmla="*/ 25 w 577"/>
                <a:gd name="T35" fmla="*/ 42 h 528"/>
                <a:gd name="T36" fmla="*/ 27 w 577"/>
                <a:gd name="T37" fmla="*/ 44 h 528"/>
                <a:gd name="T38" fmla="*/ 30 w 577"/>
                <a:gd name="T39" fmla="*/ 46 h 528"/>
                <a:gd name="T40" fmla="*/ 34 w 577"/>
                <a:gd name="T41" fmla="*/ 48 h 528"/>
                <a:gd name="T42" fmla="*/ 40 w 577"/>
                <a:gd name="T43" fmla="*/ 48 h 528"/>
                <a:gd name="T44" fmla="*/ 46 w 577"/>
                <a:gd name="T45" fmla="*/ 48 h 528"/>
                <a:gd name="T46" fmla="*/ 54 w 577"/>
                <a:gd name="T47" fmla="*/ 47 h 528"/>
                <a:gd name="T48" fmla="*/ 64 w 577"/>
                <a:gd name="T49" fmla="*/ 45 h 528"/>
                <a:gd name="T50" fmla="*/ 59 w 577"/>
                <a:gd name="T51" fmla="*/ 47 h 528"/>
                <a:gd name="T52" fmla="*/ 53 w 577"/>
                <a:gd name="T53" fmla="*/ 49 h 528"/>
                <a:gd name="T54" fmla="*/ 48 w 577"/>
                <a:gd name="T55" fmla="*/ 51 h 528"/>
                <a:gd name="T56" fmla="*/ 41 w 577"/>
                <a:gd name="T57" fmla="*/ 53 h 528"/>
                <a:gd name="T58" fmla="*/ 34 w 577"/>
                <a:gd name="T59" fmla="*/ 55 h 528"/>
                <a:gd name="T60" fmla="*/ 27 w 577"/>
                <a:gd name="T61" fmla="*/ 56 h 528"/>
                <a:gd name="T62" fmla="*/ 19 w 577"/>
                <a:gd name="T63" fmla="*/ 58 h 528"/>
                <a:gd name="T64" fmla="*/ 11 w 577"/>
                <a:gd name="T65" fmla="*/ 59 h 528"/>
                <a:gd name="T66" fmla="*/ 7 w 577"/>
                <a:gd name="T67" fmla="*/ 58 h 528"/>
                <a:gd name="T68" fmla="*/ 4 w 577"/>
                <a:gd name="T69" fmla="*/ 55 h 528"/>
                <a:gd name="T70" fmla="*/ 2 w 577"/>
                <a:gd name="T71" fmla="*/ 51 h 528"/>
                <a:gd name="T72" fmla="*/ 0 w 577"/>
                <a:gd name="T73" fmla="*/ 47 h 528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577" h="528">
                  <a:moveTo>
                    <a:pt x="0" y="421"/>
                  </a:moveTo>
                  <a:lnTo>
                    <a:pt x="34" y="357"/>
                  </a:lnTo>
                  <a:lnTo>
                    <a:pt x="69" y="300"/>
                  </a:lnTo>
                  <a:lnTo>
                    <a:pt x="101" y="246"/>
                  </a:lnTo>
                  <a:lnTo>
                    <a:pt x="140" y="193"/>
                  </a:lnTo>
                  <a:lnTo>
                    <a:pt x="178" y="148"/>
                  </a:lnTo>
                  <a:lnTo>
                    <a:pt x="220" y="98"/>
                  </a:lnTo>
                  <a:lnTo>
                    <a:pt x="261" y="49"/>
                  </a:lnTo>
                  <a:lnTo>
                    <a:pt x="308" y="0"/>
                  </a:lnTo>
                  <a:lnTo>
                    <a:pt x="288" y="42"/>
                  </a:lnTo>
                  <a:lnTo>
                    <a:pt x="261" y="83"/>
                  </a:lnTo>
                  <a:lnTo>
                    <a:pt x="239" y="125"/>
                  </a:lnTo>
                  <a:lnTo>
                    <a:pt x="220" y="170"/>
                  </a:lnTo>
                  <a:lnTo>
                    <a:pt x="205" y="212"/>
                  </a:lnTo>
                  <a:lnTo>
                    <a:pt x="193" y="258"/>
                  </a:lnTo>
                  <a:lnTo>
                    <a:pt x="197" y="303"/>
                  </a:lnTo>
                  <a:lnTo>
                    <a:pt x="209" y="350"/>
                  </a:lnTo>
                  <a:lnTo>
                    <a:pt x="224" y="375"/>
                  </a:lnTo>
                  <a:lnTo>
                    <a:pt x="246" y="399"/>
                  </a:lnTo>
                  <a:lnTo>
                    <a:pt x="273" y="417"/>
                  </a:lnTo>
                  <a:lnTo>
                    <a:pt x="311" y="429"/>
                  </a:lnTo>
                  <a:lnTo>
                    <a:pt x="360" y="432"/>
                  </a:lnTo>
                  <a:lnTo>
                    <a:pt x="417" y="432"/>
                  </a:lnTo>
                  <a:lnTo>
                    <a:pt x="490" y="424"/>
                  </a:lnTo>
                  <a:lnTo>
                    <a:pt x="577" y="409"/>
                  </a:lnTo>
                  <a:lnTo>
                    <a:pt x="532" y="424"/>
                  </a:lnTo>
                  <a:lnTo>
                    <a:pt x="481" y="444"/>
                  </a:lnTo>
                  <a:lnTo>
                    <a:pt x="429" y="463"/>
                  </a:lnTo>
                  <a:lnTo>
                    <a:pt x="368" y="478"/>
                  </a:lnTo>
                  <a:lnTo>
                    <a:pt x="308" y="498"/>
                  </a:lnTo>
                  <a:lnTo>
                    <a:pt x="242" y="508"/>
                  </a:lnTo>
                  <a:lnTo>
                    <a:pt x="175" y="520"/>
                  </a:lnTo>
                  <a:lnTo>
                    <a:pt x="101" y="528"/>
                  </a:lnTo>
                  <a:lnTo>
                    <a:pt x="61" y="520"/>
                  </a:lnTo>
                  <a:lnTo>
                    <a:pt x="34" y="498"/>
                  </a:lnTo>
                  <a:lnTo>
                    <a:pt x="15" y="463"/>
                  </a:lnTo>
                  <a:lnTo>
                    <a:pt x="0" y="421"/>
                  </a:lnTo>
                  <a:close/>
                </a:path>
              </a:pathLst>
            </a:custGeom>
            <a:solidFill>
              <a:srgbClr val="0077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1" name="Freeform 68"/>
            <p:cNvSpPr>
              <a:spLocks/>
            </p:cNvSpPr>
            <p:nvPr/>
          </p:nvSpPr>
          <p:spPr bwMode="auto">
            <a:xfrm rot="696599">
              <a:off x="3793" y="732"/>
              <a:ext cx="296" cy="134"/>
            </a:xfrm>
            <a:custGeom>
              <a:avLst/>
              <a:gdLst>
                <a:gd name="T0" fmla="*/ 60 w 888"/>
                <a:gd name="T1" fmla="*/ 0 h 402"/>
                <a:gd name="T2" fmla="*/ 66 w 888"/>
                <a:gd name="T3" fmla="*/ 0 h 402"/>
                <a:gd name="T4" fmla="*/ 71 w 888"/>
                <a:gd name="T5" fmla="*/ 1 h 402"/>
                <a:gd name="T6" fmla="*/ 76 w 888"/>
                <a:gd name="T7" fmla="*/ 2 h 402"/>
                <a:gd name="T8" fmla="*/ 81 w 888"/>
                <a:gd name="T9" fmla="*/ 3 h 402"/>
                <a:gd name="T10" fmla="*/ 85 w 888"/>
                <a:gd name="T11" fmla="*/ 5 h 402"/>
                <a:gd name="T12" fmla="*/ 89 w 888"/>
                <a:gd name="T13" fmla="*/ 8 h 402"/>
                <a:gd name="T14" fmla="*/ 93 w 888"/>
                <a:gd name="T15" fmla="*/ 12 h 402"/>
                <a:gd name="T16" fmla="*/ 98 w 888"/>
                <a:gd name="T17" fmla="*/ 16 h 402"/>
                <a:gd name="T18" fmla="*/ 99 w 888"/>
                <a:gd name="T19" fmla="*/ 21 h 402"/>
                <a:gd name="T20" fmla="*/ 99 w 888"/>
                <a:gd name="T21" fmla="*/ 25 h 402"/>
                <a:gd name="T22" fmla="*/ 98 w 888"/>
                <a:gd name="T23" fmla="*/ 29 h 402"/>
                <a:gd name="T24" fmla="*/ 95 w 888"/>
                <a:gd name="T25" fmla="*/ 32 h 402"/>
                <a:gd name="T26" fmla="*/ 91 w 888"/>
                <a:gd name="T27" fmla="*/ 35 h 402"/>
                <a:gd name="T28" fmla="*/ 87 w 888"/>
                <a:gd name="T29" fmla="*/ 38 h 402"/>
                <a:gd name="T30" fmla="*/ 81 w 888"/>
                <a:gd name="T31" fmla="*/ 42 h 402"/>
                <a:gd name="T32" fmla="*/ 76 w 888"/>
                <a:gd name="T33" fmla="*/ 45 h 402"/>
                <a:gd name="T34" fmla="*/ 78 w 888"/>
                <a:gd name="T35" fmla="*/ 44 h 402"/>
                <a:gd name="T36" fmla="*/ 81 w 888"/>
                <a:gd name="T37" fmla="*/ 41 h 402"/>
                <a:gd name="T38" fmla="*/ 83 w 888"/>
                <a:gd name="T39" fmla="*/ 39 h 402"/>
                <a:gd name="T40" fmla="*/ 85 w 888"/>
                <a:gd name="T41" fmla="*/ 36 h 402"/>
                <a:gd name="T42" fmla="*/ 87 w 888"/>
                <a:gd name="T43" fmla="*/ 33 h 402"/>
                <a:gd name="T44" fmla="*/ 89 w 888"/>
                <a:gd name="T45" fmla="*/ 30 h 402"/>
                <a:gd name="T46" fmla="*/ 89 w 888"/>
                <a:gd name="T47" fmla="*/ 28 h 402"/>
                <a:gd name="T48" fmla="*/ 90 w 888"/>
                <a:gd name="T49" fmla="*/ 25 h 402"/>
                <a:gd name="T50" fmla="*/ 89 w 888"/>
                <a:gd name="T51" fmla="*/ 22 h 402"/>
                <a:gd name="T52" fmla="*/ 87 w 888"/>
                <a:gd name="T53" fmla="*/ 19 h 402"/>
                <a:gd name="T54" fmla="*/ 84 w 888"/>
                <a:gd name="T55" fmla="*/ 17 h 402"/>
                <a:gd name="T56" fmla="*/ 81 w 888"/>
                <a:gd name="T57" fmla="*/ 14 h 402"/>
                <a:gd name="T58" fmla="*/ 77 w 888"/>
                <a:gd name="T59" fmla="*/ 12 h 402"/>
                <a:gd name="T60" fmla="*/ 73 w 888"/>
                <a:gd name="T61" fmla="*/ 10 h 402"/>
                <a:gd name="T62" fmla="*/ 68 w 888"/>
                <a:gd name="T63" fmla="*/ 8 h 402"/>
                <a:gd name="T64" fmla="*/ 63 w 888"/>
                <a:gd name="T65" fmla="*/ 7 h 402"/>
                <a:gd name="T66" fmla="*/ 58 w 888"/>
                <a:gd name="T67" fmla="*/ 6 h 402"/>
                <a:gd name="T68" fmla="*/ 53 w 888"/>
                <a:gd name="T69" fmla="*/ 5 h 402"/>
                <a:gd name="T70" fmla="*/ 47 w 888"/>
                <a:gd name="T71" fmla="*/ 5 h 402"/>
                <a:gd name="T72" fmla="*/ 41 w 888"/>
                <a:gd name="T73" fmla="*/ 6 h 402"/>
                <a:gd name="T74" fmla="*/ 36 w 888"/>
                <a:gd name="T75" fmla="*/ 7 h 402"/>
                <a:gd name="T76" fmla="*/ 30 w 888"/>
                <a:gd name="T77" fmla="*/ 9 h 402"/>
                <a:gd name="T78" fmla="*/ 24 w 888"/>
                <a:gd name="T79" fmla="*/ 11 h 402"/>
                <a:gd name="T80" fmla="*/ 19 w 888"/>
                <a:gd name="T81" fmla="*/ 15 h 402"/>
                <a:gd name="T82" fmla="*/ 0 w 888"/>
                <a:gd name="T83" fmla="*/ 28 h 402"/>
                <a:gd name="T84" fmla="*/ 5 w 888"/>
                <a:gd name="T85" fmla="*/ 21 h 402"/>
                <a:gd name="T86" fmla="*/ 12 w 888"/>
                <a:gd name="T87" fmla="*/ 15 h 402"/>
                <a:gd name="T88" fmla="*/ 19 w 888"/>
                <a:gd name="T89" fmla="*/ 10 h 402"/>
                <a:gd name="T90" fmla="*/ 27 w 888"/>
                <a:gd name="T91" fmla="*/ 6 h 402"/>
                <a:gd name="T92" fmla="*/ 35 w 888"/>
                <a:gd name="T93" fmla="*/ 3 h 402"/>
                <a:gd name="T94" fmla="*/ 43 w 888"/>
                <a:gd name="T95" fmla="*/ 1 h 402"/>
                <a:gd name="T96" fmla="*/ 52 w 888"/>
                <a:gd name="T97" fmla="*/ 0 h 402"/>
                <a:gd name="T98" fmla="*/ 60 w 888"/>
                <a:gd name="T99" fmla="*/ 0 h 40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888" h="402">
                  <a:moveTo>
                    <a:pt x="543" y="0"/>
                  </a:moveTo>
                  <a:lnTo>
                    <a:pt x="597" y="4"/>
                  </a:lnTo>
                  <a:lnTo>
                    <a:pt x="641" y="7"/>
                  </a:lnTo>
                  <a:lnTo>
                    <a:pt x="688" y="19"/>
                  </a:lnTo>
                  <a:lnTo>
                    <a:pt x="725" y="30"/>
                  </a:lnTo>
                  <a:lnTo>
                    <a:pt x="763" y="49"/>
                  </a:lnTo>
                  <a:lnTo>
                    <a:pt x="797" y="76"/>
                  </a:lnTo>
                  <a:lnTo>
                    <a:pt x="836" y="106"/>
                  </a:lnTo>
                  <a:lnTo>
                    <a:pt x="878" y="145"/>
                  </a:lnTo>
                  <a:lnTo>
                    <a:pt x="888" y="187"/>
                  </a:lnTo>
                  <a:lnTo>
                    <a:pt x="888" y="224"/>
                  </a:lnTo>
                  <a:lnTo>
                    <a:pt x="878" y="259"/>
                  </a:lnTo>
                  <a:lnTo>
                    <a:pt x="854" y="288"/>
                  </a:lnTo>
                  <a:lnTo>
                    <a:pt x="821" y="318"/>
                  </a:lnTo>
                  <a:lnTo>
                    <a:pt x="782" y="345"/>
                  </a:lnTo>
                  <a:lnTo>
                    <a:pt x="733" y="377"/>
                  </a:lnTo>
                  <a:lnTo>
                    <a:pt x="683" y="402"/>
                  </a:lnTo>
                  <a:lnTo>
                    <a:pt x="703" y="392"/>
                  </a:lnTo>
                  <a:lnTo>
                    <a:pt x="725" y="372"/>
                  </a:lnTo>
                  <a:lnTo>
                    <a:pt x="748" y="350"/>
                  </a:lnTo>
                  <a:lnTo>
                    <a:pt x="767" y="327"/>
                  </a:lnTo>
                  <a:lnTo>
                    <a:pt x="782" y="300"/>
                  </a:lnTo>
                  <a:lnTo>
                    <a:pt x="797" y="274"/>
                  </a:lnTo>
                  <a:lnTo>
                    <a:pt x="805" y="251"/>
                  </a:lnTo>
                  <a:lnTo>
                    <a:pt x="809" y="229"/>
                  </a:lnTo>
                  <a:lnTo>
                    <a:pt x="797" y="202"/>
                  </a:lnTo>
                  <a:lnTo>
                    <a:pt x="779" y="175"/>
                  </a:lnTo>
                  <a:lnTo>
                    <a:pt x="752" y="152"/>
                  </a:lnTo>
                  <a:lnTo>
                    <a:pt x="725" y="128"/>
                  </a:lnTo>
                  <a:lnTo>
                    <a:pt x="691" y="110"/>
                  </a:lnTo>
                  <a:lnTo>
                    <a:pt x="653" y="91"/>
                  </a:lnTo>
                  <a:lnTo>
                    <a:pt x="612" y="76"/>
                  </a:lnTo>
                  <a:lnTo>
                    <a:pt x="570" y="61"/>
                  </a:lnTo>
                  <a:lnTo>
                    <a:pt x="520" y="54"/>
                  </a:lnTo>
                  <a:lnTo>
                    <a:pt x="474" y="49"/>
                  </a:lnTo>
                  <a:lnTo>
                    <a:pt x="422" y="49"/>
                  </a:lnTo>
                  <a:lnTo>
                    <a:pt x="372" y="54"/>
                  </a:lnTo>
                  <a:lnTo>
                    <a:pt x="323" y="64"/>
                  </a:lnTo>
                  <a:lnTo>
                    <a:pt x="269" y="79"/>
                  </a:lnTo>
                  <a:lnTo>
                    <a:pt x="220" y="103"/>
                  </a:lnTo>
                  <a:lnTo>
                    <a:pt x="170" y="133"/>
                  </a:lnTo>
                  <a:lnTo>
                    <a:pt x="0" y="251"/>
                  </a:lnTo>
                  <a:lnTo>
                    <a:pt x="49" y="190"/>
                  </a:lnTo>
                  <a:lnTo>
                    <a:pt x="106" y="137"/>
                  </a:lnTo>
                  <a:lnTo>
                    <a:pt x="170" y="91"/>
                  </a:lnTo>
                  <a:lnTo>
                    <a:pt x="242" y="57"/>
                  </a:lnTo>
                  <a:lnTo>
                    <a:pt x="315" y="27"/>
                  </a:lnTo>
                  <a:lnTo>
                    <a:pt x="390" y="12"/>
                  </a:lnTo>
                  <a:lnTo>
                    <a:pt x="467" y="0"/>
                  </a:lnTo>
                  <a:lnTo>
                    <a:pt x="543" y="0"/>
                  </a:lnTo>
                  <a:close/>
                </a:path>
              </a:pathLst>
            </a:custGeom>
            <a:solidFill>
              <a:srgbClr val="44494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2" name="Freeform 69"/>
            <p:cNvSpPr>
              <a:spLocks/>
            </p:cNvSpPr>
            <p:nvPr/>
          </p:nvSpPr>
          <p:spPr bwMode="auto">
            <a:xfrm rot="696599">
              <a:off x="4061" y="751"/>
              <a:ext cx="183" cy="143"/>
            </a:xfrm>
            <a:custGeom>
              <a:avLst/>
              <a:gdLst>
                <a:gd name="T0" fmla="*/ 46 w 550"/>
                <a:gd name="T1" fmla="*/ 32 h 429"/>
                <a:gd name="T2" fmla="*/ 46 w 550"/>
                <a:gd name="T3" fmla="*/ 30 h 429"/>
                <a:gd name="T4" fmla="*/ 42 w 550"/>
                <a:gd name="T5" fmla="*/ 26 h 429"/>
                <a:gd name="T6" fmla="*/ 37 w 550"/>
                <a:gd name="T7" fmla="*/ 21 h 429"/>
                <a:gd name="T8" fmla="*/ 30 w 550"/>
                <a:gd name="T9" fmla="*/ 15 h 429"/>
                <a:gd name="T10" fmla="*/ 21 w 550"/>
                <a:gd name="T11" fmla="*/ 10 h 429"/>
                <a:gd name="T12" fmla="*/ 13 w 550"/>
                <a:gd name="T13" fmla="*/ 5 h 429"/>
                <a:gd name="T14" fmla="*/ 6 w 550"/>
                <a:gd name="T15" fmla="*/ 2 h 429"/>
                <a:gd name="T16" fmla="*/ 0 w 550"/>
                <a:gd name="T17" fmla="*/ 0 h 429"/>
                <a:gd name="T18" fmla="*/ 4 w 550"/>
                <a:gd name="T19" fmla="*/ 1 h 429"/>
                <a:gd name="T20" fmla="*/ 11 w 550"/>
                <a:gd name="T21" fmla="*/ 3 h 429"/>
                <a:gd name="T22" fmla="*/ 21 w 550"/>
                <a:gd name="T23" fmla="*/ 7 h 429"/>
                <a:gd name="T24" fmla="*/ 31 w 550"/>
                <a:gd name="T25" fmla="*/ 12 h 429"/>
                <a:gd name="T26" fmla="*/ 42 w 550"/>
                <a:gd name="T27" fmla="*/ 18 h 429"/>
                <a:gd name="T28" fmla="*/ 51 w 550"/>
                <a:gd name="T29" fmla="*/ 23 h 429"/>
                <a:gd name="T30" fmla="*/ 58 w 550"/>
                <a:gd name="T31" fmla="*/ 28 h 429"/>
                <a:gd name="T32" fmla="*/ 61 w 550"/>
                <a:gd name="T33" fmla="*/ 32 h 429"/>
                <a:gd name="T34" fmla="*/ 61 w 550"/>
                <a:gd name="T35" fmla="*/ 34 h 429"/>
                <a:gd name="T36" fmla="*/ 59 w 550"/>
                <a:gd name="T37" fmla="*/ 36 h 429"/>
                <a:gd name="T38" fmla="*/ 57 w 550"/>
                <a:gd name="T39" fmla="*/ 38 h 429"/>
                <a:gd name="T40" fmla="*/ 53 w 550"/>
                <a:gd name="T41" fmla="*/ 41 h 429"/>
                <a:gd name="T42" fmla="*/ 49 w 550"/>
                <a:gd name="T43" fmla="*/ 42 h 429"/>
                <a:gd name="T44" fmla="*/ 44 w 550"/>
                <a:gd name="T45" fmla="*/ 44 h 429"/>
                <a:gd name="T46" fmla="*/ 39 w 550"/>
                <a:gd name="T47" fmla="*/ 46 h 429"/>
                <a:gd name="T48" fmla="*/ 33 w 550"/>
                <a:gd name="T49" fmla="*/ 48 h 429"/>
                <a:gd name="T50" fmla="*/ 34 w 550"/>
                <a:gd name="T51" fmla="*/ 46 h 429"/>
                <a:gd name="T52" fmla="*/ 36 w 550"/>
                <a:gd name="T53" fmla="*/ 45 h 429"/>
                <a:gd name="T54" fmla="*/ 38 w 550"/>
                <a:gd name="T55" fmla="*/ 43 h 429"/>
                <a:gd name="T56" fmla="*/ 40 w 550"/>
                <a:gd name="T57" fmla="*/ 41 h 429"/>
                <a:gd name="T58" fmla="*/ 42 w 550"/>
                <a:gd name="T59" fmla="*/ 39 h 429"/>
                <a:gd name="T60" fmla="*/ 45 w 550"/>
                <a:gd name="T61" fmla="*/ 37 h 429"/>
                <a:gd name="T62" fmla="*/ 46 w 550"/>
                <a:gd name="T63" fmla="*/ 35 h 429"/>
                <a:gd name="T64" fmla="*/ 46 w 550"/>
                <a:gd name="T65" fmla="*/ 32 h 429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550" h="429">
                  <a:moveTo>
                    <a:pt x="417" y="292"/>
                  </a:moveTo>
                  <a:lnTo>
                    <a:pt x="414" y="266"/>
                  </a:lnTo>
                  <a:lnTo>
                    <a:pt x="379" y="232"/>
                  </a:lnTo>
                  <a:lnTo>
                    <a:pt x="330" y="185"/>
                  </a:lnTo>
                  <a:lnTo>
                    <a:pt x="266" y="136"/>
                  </a:lnTo>
                  <a:lnTo>
                    <a:pt x="192" y="91"/>
                  </a:lnTo>
                  <a:lnTo>
                    <a:pt x="121" y="49"/>
                  </a:lnTo>
                  <a:lnTo>
                    <a:pt x="52" y="19"/>
                  </a:lnTo>
                  <a:lnTo>
                    <a:pt x="0" y="0"/>
                  </a:lnTo>
                  <a:lnTo>
                    <a:pt x="34" y="7"/>
                  </a:lnTo>
                  <a:lnTo>
                    <a:pt x="98" y="30"/>
                  </a:lnTo>
                  <a:lnTo>
                    <a:pt x="185" y="64"/>
                  </a:lnTo>
                  <a:lnTo>
                    <a:pt x="281" y="111"/>
                  </a:lnTo>
                  <a:lnTo>
                    <a:pt x="379" y="160"/>
                  </a:lnTo>
                  <a:lnTo>
                    <a:pt x="463" y="209"/>
                  </a:lnTo>
                  <a:lnTo>
                    <a:pt x="523" y="254"/>
                  </a:lnTo>
                  <a:lnTo>
                    <a:pt x="550" y="289"/>
                  </a:lnTo>
                  <a:lnTo>
                    <a:pt x="550" y="308"/>
                  </a:lnTo>
                  <a:lnTo>
                    <a:pt x="535" y="326"/>
                  </a:lnTo>
                  <a:lnTo>
                    <a:pt x="513" y="346"/>
                  </a:lnTo>
                  <a:lnTo>
                    <a:pt x="481" y="365"/>
                  </a:lnTo>
                  <a:lnTo>
                    <a:pt x="439" y="380"/>
                  </a:lnTo>
                  <a:lnTo>
                    <a:pt x="399" y="399"/>
                  </a:lnTo>
                  <a:lnTo>
                    <a:pt x="348" y="414"/>
                  </a:lnTo>
                  <a:lnTo>
                    <a:pt x="299" y="429"/>
                  </a:lnTo>
                  <a:lnTo>
                    <a:pt x="308" y="417"/>
                  </a:lnTo>
                  <a:lnTo>
                    <a:pt x="323" y="402"/>
                  </a:lnTo>
                  <a:lnTo>
                    <a:pt x="341" y="387"/>
                  </a:lnTo>
                  <a:lnTo>
                    <a:pt x="364" y="368"/>
                  </a:lnTo>
                  <a:lnTo>
                    <a:pt x="382" y="350"/>
                  </a:lnTo>
                  <a:lnTo>
                    <a:pt x="402" y="331"/>
                  </a:lnTo>
                  <a:lnTo>
                    <a:pt x="414" y="311"/>
                  </a:lnTo>
                  <a:lnTo>
                    <a:pt x="417" y="292"/>
                  </a:lnTo>
                  <a:close/>
                </a:path>
              </a:pathLst>
            </a:custGeom>
            <a:solidFill>
              <a:srgbClr val="5BBA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3" name="Freeform 70"/>
            <p:cNvSpPr>
              <a:spLocks noEditPoints="1"/>
            </p:cNvSpPr>
            <p:nvPr/>
          </p:nvSpPr>
          <p:spPr bwMode="auto">
            <a:xfrm rot="696599">
              <a:off x="3683" y="1237"/>
              <a:ext cx="765" cy="384"/>
            </a:xfrm>
            <a:custGeom>
              <a:avLst/>
              <a:gdLst>
                <a:gd name="T0" fmla="*/ 232 w 2294"/>
                <a:gd name="T1" fmla="*/ 0 h 1152"/>
                <a:gd name="T2" fmla="*/ 239 w 2294"/>
                <a:gd name="T3" fmla="*/ 1 h 1152"/>
                <a:gd name="T4" fmla="*/ 245 w 2294"/>
                <a:gd name="T5" fmla="*/ 4 h 1152"/>
                <a:gd name="T6" fmla="*/ 255 w 2294"/>
                <a:gd name="T7" fmla="*/ 61 h 1152"/>
                <a:gd name="T8" fmla="*/ 247 w 2294"/>
                <a:gd name="T9" fmla="*/ 104 h 1152"/>
                <a:gd name="T10" fmla="*/ 235 w 2294"/>
                <a:gd name="T11" fmla="*/ 118 h 1152"/>
                <a:gd name="T12" fmla="*/ 217 w 2294"/>
                <a:gd name="T13" fmla="*/ 126 h 1152"/>
                <a:gd name="T14" fmla="*/ 193 w 2294"/>
                <a:gd name="T15" fmla="*/ 128 h 1152"/>
                <a:gd name="T16" fmla="*/ 166 w 2294"/>
                <a:gd name="T17" fmla="*/ 126 h 1152"/>
                <a:gd name="T18" fmla="*/ 137 w 2294"/>
                <a:gd name="T19" fmla="*/ 122 h 1152"/>
                <a:gd name="T20" fmla="*/ 154 w 2294"/>
                <a:gd name="T21" fmla="*/ 90 h 1152"/>
                <a:gd name="T22" fmla="*/ 177 w 2294"/>
                <a:gd name="T23" fmla="*/ 91 h 1152"/>
                <a:gd name="T24" fmla="*/ 198 w 2294"/>
                <a:gd name="T25" fmla="*/ 90 h 1152"/>
                <a:gd name="T26" fmla="*/ 212 w 2294"/>
                <a:gd name="T27" fmla="*/ 85 h 1152"/>
                <a:gd name="T28" fmla="*/ 218 w 2294"/>
                <a:gd name="T29" fmla="*/ 75 h 1152"/>
                <a:gd name="T30" fmla="*/ 214 w 2294"/>
                <a:gd name="T31" fmla="*/ 60 h 1152"/>
                <a:gd name="T32" fmla="*/ 202 w 2294"/>
                <a:gd name="T33" fmla="*/ 50 h 1152"/>
                <a:gd name="T34" fmla="*/ 186 w 2294"/>
                <a:gd name="T35" fmla="*/ 46 h 1152"/>
                <a:gd name="T36" fmla="*/ 168 w 2294"/>
                <a:gd name="T37" fmla="*/ 46 h 1152"/>
                <a:gd name="T38" fmla="*/ 152 w 2294"/>
                <a:gd name="T39" fmla="*/ 47 h 1152"/>
                <a:gd name="T40" fmla="*/ 139 w 2294"/>
                <a:gd name="T41" fmla="*/ 46 h 1152"/>
                <a:gd name="T42" fmla="*/ 137 w 2294"/>
                <a:gd name="T43" fmla="*/ 46 h 1152"/>
                <a:gd name="T44" fmla="*/ 149 w 2294"/>
                <a:gd name="T45" fmla="*/ 14 h 1152"/>
                <a:gd name="T46" fmla="*/ 167 w 2294"/>
                <a:gd name="T47" fmla="*/ 14 h 1152"/>
                <a:gd name="T48" fmla="*/ 184 w 2294"/>
                <a:gd name="T49" fmla="*/ 14 h 1152"/>
                <a:gd name="T50" fmla="*/ 199 w 2294"/>
                <a:gd name="T51" fmla="*/ 14 h 1152"/>
                <a:gd name="T52" fmla="*/ 214 w 2294"/>
                <a:gd name="T53" fmla="*/ 13 h 1152"/>
                <a:gd name="T54" fmla="*/ 223 w 2294"/>
                <a:gd name="T55" fmla="*/ 9 h 1152"/>
                <a:gd name="T56" fmla="*/ 228 w 2294"/>
                <a:gd name="T57" fmla="*/ 1 h 1152"/>
                <a:gd name="T58" fmla="*/ 119 w 2294"/>
                <a:gd name="T59" fmla="*/ 117 h 1152"/>
                <a:gd name="T60" fmla="*/ 91 w 2294"/>
                <a:gd name="T61" fmla="*/ 110 h 1152"/>
                <a:gd name="T62" fmla="*/ 64 w 2294"/>
                <a:gd name="T63" fmla="*/ 102 h 1152"/>
                <a:gd name="T64" fmla="*/ 41 w 2294"/>
                <a:gd name="T65" fmla="*/ 95 h 1152"/>
                <a:gd name="T66" fmla="*/ 21 w 2294"/>
                <a:gd name="T67" fmla="*/ 87 h 1152"/>
                <a:gd name="T68" fmla="*/ 5 w 2294"/>
                <a:gd name="T69" fmla="*/ 79 h 1152"/>
                <a:gd name="T70" fmla="*/ 2 w 2294"/>
                <a:gd name="T71" fmla="*/ 56 h 1152"/>
                <a:gd name="T72" fmla="*/ 2 w 2294"/>
                <a:gd name="T73" fmla="*/ 27 h 1152"/>
                <a:gd name="T74" fmla="*/ 17 w 2294"/>
                <a:gd name="T75" fmla="*/ 19 h 1152"/>
                <a:gd name="T76" fmla="*/ 42 w 2294"/>
                <a:gd name="T77" fmla="*/ 17 h 1152"/>
                <a:gd name="T78" fmla="*/ 68 w 2294"/>
                <a:gd name="T79" fmla="*/ 16 h 1152"/>
                <a:gd name="T80" fmla="*/ 95 w 2294"/>
                <a:gd name="T81" fmla="*/ 15 h 1152"/>
                <a:gd name="T82" fmla="*/ 120 w 2294"/>
                <a:gd name="T83" fmla="*/ 14 h 1152"/>
                <a:gd name="T84" fmla="*/ 137 w 2294"/>
                <a:gd name="T85" fmla="*/ 46 h 1152"/>
                <a:gd name="T86" fmla="*/ 121 w 2294"/>
                <a:gd name="T87" fmla="*/ 42 h 1152"/>
                <a:gd name="T88" fmla="*/ 105 w 2294"/>
                <a:gd name="T89" fmla="*/ 40 h 1152"/>
                <a:gd name="T90" fmla="*/ 92 w 2294"/>
                <a:gd name="T91" fmla="*/ 39 h 1152"/>
                <a:gd name="T92" fmla="*/ 80 w 2294"/>
                <a:gd name="T93" fmla="*/ 40 h 1152"/>
                <a:gd name="T94" fmla="*/ 70 w 2294"/>
                <a:gd name="T95" fmla="*/ 43 h 1152"/>
                <a:gd name="T96" fmla="*/ 62 w 2294"/>
                <a:gd name="T97" fmla="*/ 49 h 1152"/>
                <a:gd name="T98" fmla="*/ 57 w 2294"/>
                <a:gd name="T99" fmla="*/ 54 h 1152"/>
                <a:gd name="T100" fmla="*/ 58 w 2294"/>
                <a:gd name="T101" fmla="*/ 61 h 1152"/>
                <a:gd name="T102" fmla="*/ 64 w 2294"/>
                <a:gd name="T103" fmla="*/ 70 h 1152"/>
                <a:gd name="T104" fmla="*/ 73 w 2294"/>
                <a:gd name="T105" fmla="*/ 73 h 1152"/>
                <a:gd name="T106" fmla="*/ 85 w 2294"/>
                <a:gd name="T107" fmla="*/ 77 h 1152"/>
                <a:gd name="T108" fmla="*/ 105 w 2294"/>
                <a:gd name="T109" fmla="*/ 81 h 1152"/>
                <a:gd name="T110" fmla="*/ 129 w 2294"/>
                <a:gd name="T111" fmla="*/ 86 h 115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294" h="1152">
                  <a:moveTo>
                    <a:pt x="2050" y="12"/>
                  </a:moveTo>
                  <a:lnTo>
                    <a:pt x="2070" y="5"/>
                  </a:lnTo>
                  <a:lnTo>
                    <a:pt x="2089" y="0"/>
                  </a:lnTo>
                  <a:lnTo>
                    <a:pt x="2109" y="5"/>
                  </a:lnTo>
                  <a:lnTo>
                    <a:pt x="2126" y="8"/>
                  </a:lnTo>
                  <a:lnTo>
                    <a:pt x="2146" y="12"/>
                  </a:lnTo>
                  <a:lnTo>
                    <a:pt x="2168" y="20"/>
                  </a:lnTo>
                  <a:lnTo>
                    <a:pt x="2183" y="32"/>
                  </a:lnTo>
                  <a:lnTo>
                    <a:pt x="2203" y="39"/>
                  </a:lnTo>
                  <a:lnTo>
                    <a:pt x="2252" y="210"/>
                  </a:lnTo>
                  <a:lnTo>
                    <a:pt x="2279" y="380"/>
                  </a:lnTo>
                  <a:lnTo>
                    <a:pt x="2290" y="552"/>
                  </a:lnTo>
                  <a:lnTo>
                    <a:pt x="2294" y="718"/>
                  </a:lnTo>
                  <a:lnTo>
                    <a:pt x="2249" y="886"/>
                  </a:lnTo>
                  <a:lnTo>
                    <a:pt x="2225" y="940"/>
                  </a:lnTo>
                  <a:lnTo>
                    <a:pt x="2195" y="984"/>
                  </a:lnTo>
                  <a:lnTo>
                    <a:pt x="2161" y="1026"/>
                  </a:lnTo>
                  <a:lnTo>
                    <a:pt x="2116" y="1061"/>
                  </a:lnTo>
                  <a:lnTo>
                    <a:pt x="2067" y="1088"/>
                  </a:lnTo>
                  <a:lnTo>
                    <a:pt x="2008" y="1110"/>
                  </a:lnTo>
                  <a:lnTo>
                    <a:pt x="1949" y="1130"/>
                  </a:lnTo>
                  <a:lnTo>
                    <a:pt x="1884" y="1140"/>
                  </a:lnTo>
                  <a:lnTo>
                    <a:pt x="1811" y="1147"/>
                  </a:lnTo>
                  <a:lnTo>
                    <a:pt x="1736" y="1152"/>
                  </a:lnTo>
                  <a:lnTo>
                    <a:pt x="1660" y="1147"/>
                  </a:lnTo>
                  <a:lnTo>
                    <a:pt x="1579" y="1144"/>
                  </a:lnTo>
                  <a:lnTo>
                    <a:pt x="1497" y="1137"/>
                  </a:lnTo>
                  <a:lnTo>
                    <a:pt x="1409" y="1125"/>
                  </a:lnTo>
                  <a:lnTo>
                    <a:pt x="1322" y="1110"/>
                  </a:lnTo>
                  <a:lnTo>
                    <a:pt x="1234" y="1095"/>
                  </a:lnTo>
                  <a:lnTo>
                    <a:pt x="1234" y="784"/>
                  </a:lnTo>
                  <a:lnTo>
                    <a:pt x="1310" y="794"/>
                  </a:lnTo>
                  <a:lnTo>
                    <a:pt x="1382" y="806"/>
                  </a:lnTo>
                  <a:lnTo>
                    <a:pt x="1455" y="814"/>
                  </a:lnTo>
                  <a:lnTo>
                    <a:pt x="1527" y="817"/>
                  </a:lnTo>
                  <a:lnTo>
                    <a:pt x="1596" y="821"/>
                  </a:lnTo>
                  <a:lnTo>
                    <a:pt x="1660" y="821"/>
                  </a:lnTo>
                  <a:lnTo>
                    <a:pt x="1720" y="817"/>
                  </a:lnTo>
                  <a:lnTo>
                    <a:pt x="1778" y="809"/>
                  </a:lnTo>
                  <a:lnTo>
                    <a:pt x="1827" y="802"/>
                  </a:lnTo>
                  <a:lnTo>
                    <a:pt x="1872" y="787"/>
                  </a:lnTo>
                  <a:lnTo>
                    <a:pt x="1907" y="768"/>
                  </a:lnTo>
                  <a:lnTo>
                    <a:pt x="1937" y="742"/>
                  </a:lnTo>
                  <a:lnTo>
                    <a:pt x="1956" y="715"/>
                  </a:lnTo>
                  <a:lnTo>
                    <a:pt x="1963" y="676"/>
                  </a:lnTo>
                  <a:lnTo>
                    <a:pt x="1959" y="636"/>
                  </a:lnTo>
                  <a:lnTo>
                    <a:pt x="1949" y="590"/>
                  </a:lnTo>
                  <a:lnTo>
                    <a:pt x="1926" y="540"/>
                  </a:lnTo>
                  <a:lnTo>
                    <a:pt x="1892" y="503"/>
                  </a:lnTo>
                  <a:lnTo>
                    <a:pt x="1857" y="471"/>
                  </a:lnTo>
                  <a:lnTo>
                    <a:pt x="1815" y="449"/>
                  </a:lnTo>
                  <a:lnTo>
                    <a:pt x="1769" y="430"/>
                  </a:lnTo>
                  <a:lnTo>
                    <a:pt x="1720" y="419"/>
                  </a:lnTo>
                  <a:lnTo>
                    <a:pt x="1670" y="415"/>
                  </a:lnTo>
                  <a:lnTo>
                    <a:pt x="1618" y="412"/>
                  </a:lnTo>
                  <a:lnTo>
                    <a:pt x="1564" y="412"/>
                  </a:lnTo>
                  <a:lnTo>
                    <a:pt x="1512" y="415"/>
                  </a:lnTo>
                  <a:lnTo>
                    <a:pt x="1458" y="415"/>
                  </a:lnTo>
                  <a:lnTo>
                    <a:pt x="1409" y="419"/>
                  </a:lnTo>
                  <a:lnTo>
                    <a:pt x="1364" y="422"/>
                  </a:lnTo>
                  <a:lnTo>
                    <a:pt x="1317" y="422"/>
                  </a:lnTo>
                  <a:lnTo>
                    <a:pt x="1280" y="422"/>
                  </a:lnTo>
                  <a:lnTo>
                    <a:pt x="1246" y="415"/>
                  </a:lnTo>
                  <a:lnTo>
                    <a:pt x="1241" y="415"/>
                  </a:lnTo>
                  <a:lnTo>
                    <a:pt x="1238" y="415"/>
                  </a:lnTo>
                  <a:lnTo>
                    <a:pt x="1234" y="415"/>
                  </a:lnTo>
                  <a:lnTo>
                    <a:pt x="1234" y="130"/>
                  </a:lnTo>
                  <a:lnTo>
                    <a:pt x="1287" y="130"/>
                  </a:lnTo>
                  <a:lnTo>
                    <a:pt x="1344" y="130"/>
                  </a:lnTo>
                  <a:lnTo>
                    <a:pt x="1398" y="130"/>
                  </a:lnTo>
                  <a:lnTo>
                    <a:pt x="1447" y="130"/>
                  </a:lnTo>
                  <a:lnTo>
                    <a:pt x="1500" y="130"/>
                  </a:lnTo>
                  <a:lnTo>
                    <a:pt x="1554" y="130"/>
                  </a:lnTo>
                  <a:lnTo>
                    <a:pt x="1603" y="130"/>
                  </a:lnTo>
                  <a:lnTo>
                    <a:pt x="1652" y="126"/>
                  </a:lnTo>
                  <a:lnTo>
                    <a:pt x="1697" y="126"/>
                  </a:lnTo>
                  <a:lnTo>
                    <a:pt x="1747" y="126"/>
                  </a:lnTo>
                  <a:lnTo>
                    <a:pt x="1793" y="123"/>
                  </a:lnTo>
                  <a:lnTo>
                    <a:pt x="1835" y="123"/>
                  </a:lnTo>
                  <a:lnTo>
                    <a:pt x="1880" y="118"/>
                  </a:lnTo>
                  <a:lnTo>
                    <a:pt x="1922" y="118"/>
                  </a:lnTo>
                  <a:lnTo>
                    <a:pt x="1963" y="115"/>
                  </a:lnTo>
                  <a:lnTo>
                    <a:pt x="2001" y="111"/>
                  </a:lnTo>
                  <a:lnTo>
                    <a:pt x="2008" y="84"/>
                  </a:lnTo>
                  <a:lnTo>
                    <a:pt x="2017" y="54"/>
                  </a:lnTo>
                  <a:lnTo>
                    <a:pt x="2028" y="27"/>
                  </a:lnTo>
                  <a:lnTo>
                    <a:pt x="2050" y="12"/>
                  </a:lnTo>
                  <a:close/>
                  <a:moveTo>
                    <a:pt x="1234" y="1095"/>
                  </a:moveTo>
                  <a:lnTo>
                    <a:pt x="1150" y="1076"/>
                  </a:lnTo>
                  <a:lnTo>
                    <a:pt x="1068" y="1056"/>
                  </a:lnTo>
                  <a:lnTo>
                    <a:pt x="984" y="1038"/>
                  </a:lnTo>
                  <a:lnTo>
                    <a:pt x="900" y="1016"/>
                  </a:lnTo>
                  <a:lnTo>
                    <a:pt x="816" y="992"/>
                  </a:lnTo>
                  <a:lnTo>
                    <a:pt x="737" y="969"/>
                  </a:lnTo>
                  <a:lnTo>
                    <a:pt x="656" y="947"/>
                  </a:lnTo>
                  <a:lnTo>
                    <a:pt x="580" y="920"/>
                  </a:lnTo>
                  <a:lnTo>
                    <a:pt x="505" y="898"/>
                  </a:lnTo>
                  <a:lnTo>
                    <a:pt x="436" y="875"/>
                  </a:lnTo>
                  <a:lnTo>
                    <a:pt x="368" y="851"/>
                  </a:lnTo>
                  <a:lnTo>
                    <a:pt x="299" y="829"/>
                  </a:lnTo>
                  <a:lnTo>
                    <a:pt x="239" y="806"/>
                  </a:lnTo>
                  <a:lnTo>
                    <a:pt x="185" y="787"/>
                  </a:lnTo>
                  <a:lnTo>
                    <a:pt x="133" y="768"/>
                  </a:lnTo>
                  <a:lnTo>
                    <a:pt x="87" y="750"/>
                  </a:lnTo>
                  <a:lnTo>
                    <a:pt x="45" y="715"/>
                  </a:lnTo>
                  <a:lnTo>
                    <a:pt x="22" y="658"/>
                  </a:lnTo>
                  <a:lnTo>
                    <a:pt x="15" y="587"/>
                  </a:lnTo>
                  <a:lnTo>
                    <a:pt x="15" y="503"/>
                  </a:lnTo>
                  <a:lnTo>
                    <a:pt x="18" y="412"/>
                  </a:lnTo>
                  <a:lnTo>
                    <a:pt x="18" y="328"/>
                  </a:lnTo>
                  <a:lnTo>
                    <a:pt x="15" y="247"/>
                  </a:lnTo>
                  <a:lnTo>
                    <a:pt x="0" y="187"/>
                  </a:lnTo>
                  <a:lnTo>
                    <a:pt x="76" y="180"/>
                  </a:lnTo>
                  <a:lnTo>
                    <a:pt x="151" y="168"/>
                  </a:lnTo>
                  <a:lnTo>
                    <a:pt x="227" y="165"/>
                  </a:lnTo>
                  <a:lnTo>
                    <a:pt x="303" y="157"/>
                  </a:lnTo>
                  <a:lnTo>
                    <a:pt x="380" y="153"/>
                  </a:lnTo>
                  <a:lnTo>
                    <a:pt x="459" y="145"/>
                  </a:lnTo>
                  <a:lnTo>
                    <a:pt x="535" y="141"/>
                  </a:lnTo>
                  <a:lnTo>
                    <a:pt x="614" y="141"/>
                  </a:lnTo>
                  <a:lnTo>
                    <a:pt x="695" y="138"/>
                  </a:lnTo>
                  <a:lnTo>
                    <a:pt x="770" y="133"/>
                  </a:lnTo>
                  <a:lnTo>
                    <a:pt x="851" y="133"/>
                  </a:lnTo>
                  <a:lnTo>
                    <a:pt x="930" y="133"/>
                  </a:lnTo>
                  <a:lnTo>
                    <a:pt x="1006" y="133"/>
                  </a:lnTo>
                  <a:lnTo>
                    <a:pt x="1083" y="130"/>
                  </a:lnTo>
                  <a:lnTo>
                    <a:pt x="1159" y="130"/>
                  </a:lnTo>
                  <a:lnTo>
                    <a:pt x="1234" y="130"/>
                  </a:lnTo>
                  <a:lnTo>
                    <a:pt x="1234" y="415"/>
                  </a:lnTo>
                  <a:lnTo>
                    <a:pt x="1184" y="404"/>
                  </a:lnTo>
                  <a:lnTo>
                    <a:pt x="1135" y="392"/>
                  </a:lnTo>
                  <a:lnTo>
                    <a:pt x="1086" y="380"/>
                  </a:lnTo>
                  <a:lnTo>
                    <a:pt x="1036" y="373"/>
                  </a:lnTo>
                  <a:lnTo>
                    <a:pt x="991" y="365"/>
                  </a:lnTo>
                  <a:lnTo>
                    <a:pt x="949" y="362"/>
                  </a:lnTo>
                  <a:lnTo>
                    <a:pt x="903" y="358"/>
                  </a:lnTo>
                  <a:lnTo>
                    <a:pt x="861" y="355"/>
                  </a:lnTo>
                  <a:lnTo>
                    <a:pt x="824" y="355"/>
                  </a:lnTo>
                  <a:lnTo>
                    <a:pt x="786" y="355"/>
                  </a:lnTo>
                  <a:lnTo>
                    <a:pt x="752" y="358"/>
                  </a:lnTo>
                  <a:lnTo>
                    <a:pt x="718" y="362"/>
                  </a:lnTo>
                  <a:lnTo>
                    <a:pt x="683" y="370"/>
                  </a:lnTo>
                  <a:lnTo>
                    <a:pt x="656" y="377"/>
                  </a:lnTo>
                  <a:lnTo>
                    <a:pt x="629" y="388"/>
                  </a:lnTo>
                  <a:lnTo>
                    <a:pt x="604" y="400"/>
                  </a:lnTo>
                  <a:lnTo>
                    <a:pt x="580" y="419"/>
                  </a:lnTo>
                  <a:lnTo>
                    <a:pt x="562" y="437"/>
                  </a:lnTo>
                  <a:lnTo>
                    <a:pt x="543" y="453"/>
                  </a:lnTo>
                  <a:lnTo>
                    <a:pt x="528" y="468"/>
                  </a:lnTo>
                  <a:lnTo>
                    <a:pt x="516" y="486"/>
                  </a:lnTo>
                  <a:lnTo>
                    <a:pt x="513" y="503"/>
                  </a:lnTo>
                  <a:lnTo>
                    <a:pt x="513" y="525"/>
                  </a:lnTo>
                  <a:lnTo>
                    <a:pt x="523" y="552"/>
                  </a:lnTo>
                  <a:lnTo>
                    <a:pt x="538" y="587"/>
                  </a:lnTo>
                  <a:lnTo>
                    <a:pt x="558" y="609"/>
                  </a:lnTo>
                  <a:lnTo>
                    <a:pt x="580" y="627"/>
                  </a:lnTo>
                  <a:lnTo>
                    <a:pt x="604" y="643"/>
                  </a:lnTo>
                  <a:lnTo>
                    <a:pt x="629" y="654"/>
                  </a:lnTo>
                  <a:lnTo>
                    <a:pt x="656" y="661"/>
                  </a:lnTo>
                  <a:lnTo>
                    <a:pt x="688" y="673"/>
                  </a:lnTo>
                  <a:lnTo>
                    <a:pt x="721" y="681"/>
                  </a:lnTo>
                  <a:lnTo>
                    <a:pt x="767" y="693"/>
                  </a:lnTo>
                  <a:lnTo>
                    <a:pt x="819" y="703"/>
                  </a:lnTo>
                  <a:lnTo>
                    <a:pt x="881" y="718"/>
                  </a:lnTo>
                  <a:lnTo>
                    <a:pt x="945" y="730"/>
                  </a:lnTo>
                  <a:lnTo>
                    <a:pt x="1014" y="745"/>
                  </a:lnTo>
                  <a:lnTo>
                    <a:pt x="1086" y="760"/>
                  </a:lnTo>
                  <a:lnTo>
                    <a:pt x="1162" y="772"/>
                  </a:lnTo>
                  <a:lnTo>
                    <a:pt x="1234" y="784"/>
                  </a:lnTo>
                  <a:lnTo>
                    <a:pt x="1234" y="1095"/>
                  </a:lnTo>
                  <a:close/>
                </a:path>
              </a:pathLst>
            </a:custGeom>
            <a:solidFill>
              <a:srgbClr val="3D70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4" name="Freeform 71"/>
            <p:cNvSpPr>
              <a:spLocks noEditPoints="1"/>
            </p:cNvSpPr>
            <p:nvPr/>
          </p:nvSpPr>
          <p:spPr bwMode="auto">
            <a:xfrm rot="696599">
              <a:off x="3696" y="1244"/>
              <a:ext cx="748" cy="372"/>
            </a:xfrm>
            <a:custGeom>
              <a:avLst/>
              <a:gdLst>
                <a:gd name="T0" fmla="*/ 228 w 2245"/>
                <a:gd name="T1" fmla="*/ 0 h 1116"/>
                <a:gd name="T2" fmla="*/ 233 w 2245"/>
                <a:gd name="T3" fmla="*/ 1 h 1116"/>
                <a:gd name="T4" fmla="*/ 238 w 2245"/>
                <a:gd name="T5" fmla="*/ 3 h 1116"/>
                <a:gd name="T6" fmla="*/ 249 w 2245"/>
                <a:gd name="T7" fmla="*/ 59 h 1116"/>
                <a:gd name="T8" fmla="*/ 247 w 2245"/>
                <a:gd name="T9" fmla="*/ 87 h 1116"/>
                <a:gd name="T10" fmla="*/ 241 w 2245"/>
                <a:gd name="T11" fmla="*/ 102 h 1116"/>
                <a:gd name="T12" fmla="*/ 230 w 2245"/>
                <a:gd name="T13" fmla="*/ 114 h 1116"/>
                <a:gd name="T14" fmla="*/ 211 w 2245"/>
                <a:gd name="T15" fmla="*/ 121 h 1116"/>
                <a:gd name="T16" fmla="*/ 189 w 2245"/>
                <a:gd name="T17" fmla="*/ 124 h 1116"/>
                <a:gd name="T18" fmla="*/ 162 w 2245"/>
                <a:gd name="T19" fmla="*/ 123 h 1116"/>
                <a:gd name="T20" fmla="*/ 134 w 2245"/>
                <a:gd name="T21" fmla="*/ 118 h 1116"/>
                <a:gd name="T22" fmla="*/ 151 w 2245"/>
                <a:gd name="T23" fmla="*/ 90 h 1116"/>
                <a:gd name="T24" fmla="*/ 176 w 2245"/>
                <a:gd name="T25" fmla="*/ 92 h 1116"/>
                <a:gd name="T26" fmla="*/ 196 w 2245"/>
                <a:gd name="T27" fmla="*/ 90 h 1116"/>
                <a:gd name="T28" fmla="*/ 211 w 2245"/>
                <a:gd name="T29" fmla="*/ 84 h 1116"/>
                <a:gd name="T30" fmla="*/ 217 w 2245"/>
                <a:gd name="T31" fmla="*/ 73 h 1116"/>
                <a:gd name="T32" fmla="*/ 213 w 2245"/>
                <a:gd name="T33" fmla="*/ 57 h 1116"/>
                <a:gd name="T34" fmla="*/ 200 w 2245"/>
                <a:gd name="T35" fmla="*/ 46 h 1116"/>
                <a:gd name="T36" fmla="*/ 183 w 2245"/>
                <a:gd name="T37" fmla="*/ 42 h 1116"/>
                <a:gd name="T38" fmla="*/ 165 w 2245"/>
                <a:gd name="T39" fmla="*/ 42 h 1116"/>
                <a:gd name="T40" fmla="*/ 147 w 2245"/>
                <a:gd name="T41" fmla="*/ 43 h 1116"/>
                <a:gd name="T42" fmla="*/ 134 w 2245"/>
                <a:gd name="T43" fmla="*/ 43 h 1116"/>
                <a:gd name="T44" fmla="*/ 140 w 2245"/>
                <a:gd name="T45" fmla="*/ 14 h 1116"/>
                <a:gd name="T46" fmla="*/ 157 w 2245"/>
                <a:gd name="T47" fmla="*/ 14 h 1116"/>
                <a:gd name="T48" fmla="*/ 174 w 2245"/>
                <a:gd name="T49" fmla="*/ 14 h 1116"/>
                <a:gd name="T50" fmla="*/ 190 w 2245"/>
                <a:gd name="T51" fmla="*/ 14 h 1116"/>
                <a:gd name="T52" fmla="*/ 205 w 2245"/>
                <a:gd name="T53" fmla="*/ 13 h 1116"/>
                <a:gd name="T54" fmla="*/ 218 w 2245"/>
                <a:gd name="T55" fmla="*/ 13 h 1116"/>
                <a:gd name="T56" fmla="*/ 222 w 2245"/>
                <a:gd name="T57" fmla="*/ 3 h 1116"/>
                <a:gd name="T58" fmla="*/ 125 w 2245"/>
                <a:gd name="T59" fmla="*/ 116 h 1116"/>
                <a:gd name="T60" fmla="*/ 97 w 2245"/>
                <a:gd name="T61" fmla="*/ 110 h 1116"/>
                <a:gd name="T62" fmla="*/ 70 w 2245"/>
                <a:gd name="T63" fmla="*/ 103 h 1116"/>
                <a:gd name="T64" fmla="*/ 46 w 2245"/>
                <a:gd name="T65" fmla="*/ 94 h 1116"/>
                <a:gd name="T66" fmla="*/ 25 w 2245"/>
                <a:gd name="T67" fmla="*/ 87 h 1116"/>
                <a:gd name="T68" fmla="*/ 8 w 2245"/>
                <a:gd name="T69" fmla="*/ 81 h 1116"/>
                <a:gd name="T70" fmla="*/ 1 w 2245"/>
                <a:gd name="T71" fmla="*/ 64 h 1116"/>
                <a:gd name="T72" fmla="*/ 2 w 2245"/>
                <a:gd name="T73" fmla="*/ 35 h 1116"/>
                <a:gd name="T74" fmla="*/ 8 w 2245"/>
                <a:gd name="T75" fmla="*/ 19 h 1116"/>
                <a:gd name="T76" fmla="*/ 33 w 2245"/>
                <a:gd name="T77" fmla="*/ 17 h 1116"/>
                <a:gd name="T78" fmla="*/ 58 w 2245"/>
                <a:gd name="T79" fmla="*/ 16 h 1116"/>
                <a:gd name="T80" fmla="*/ 84 w 2245"/>
                <a:gd name="T81" fmla="*/ 15 h 1116"/>
                <a:gd name="T82" fmla="*/ 109 w 2245"/>
                <a:gd name="T83" fmla="*/ 14 h 1116"/>
                <a:gd name="T84" fmla="*/ 134 w 2245"/>
                <a:gd name="T85" fmla="*/ 14 h 1116"/>
                <a:gd name="T86" fmla="*/ 123 w 2245"/>
                <a:gd name="T87" fmla="*/ 40 h 1116"/>
                <a:gd name="T88" fmla="*/ 106 w 2245"/>
                <a:gd name="T89" fmla="*/ 38 h 1116"/>
                <a:gd name="T90" fmla="*/ 92 w 2245"/>
                <a:gd name="T91" fmla="*/ 36 h 1116"/>
                <a:gd name="T92" fmla="*/ 78 w 2245"/>
                <a:gd name="T93" fmla="*/ 36 h 1116"/>
                <a:gd name="T94" fmla="*/ 66 w 2245"/>
                <a:gd name="T95" fmla="*/ 39 h 1116"/>
                <a:gd name="T96" fmla="*/ 55 w 2245"/>
                <a:gd name="T97" fmla="*/ 46 h 1116"/>
                <a:gd name="T98" fmla="*/ 53 w 2245"/>
                <a:gd name="T99" fmla="*/ 61 h 1116"/>
                <a:gd name="T100" fmla="*/ 60 w 2245"/>
                <a:gd name="T101" fmla="*/ 69 h 1116"/>
                <a:gd name="T102" fmla="*/ 68 w 2245"/>
                <a:gd name="T103" fmla="*/ 73 h 1116"/>
                <a:gd name="T104" fmla="*/ 80 w 2245"/>
                <a:gd name="T105" fmla="*/ 77 h 1116"/>
                <a:gd name="T106" fmla="*/ 101 w 2245"/>
                <a:gd name="T107" fmla="*/ 82 h 1116"/>
                <a:gd name="T108" fmla="*/ 125 w 2245"/>
                <a:gd name="T109" fmla="*/ 87 h 111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245" h="1116">
                  <a:moveTo>
                    <a:pt x="2013" y="10"/>
                  </a:moveTo>
                  <a:lnTo>
                    <a:pt x="2033" y="3"/>
                  </a:lnTo>
                  <a:lnTo>
                    <a:pt x="2052" y="0"/>
                  </a:lnTo>
                  <a:lnTo>
                    <a:pt x="2067" y="0"/>
                  </a:lnTo>
                  <a:lnTo>
                    <a:pt x="2087" y="3"/>
                  </a:lnTo>
                  <a:lnTo>
                    <a:pt x="2101" y="7"/>
                  </a:lnTo>
                  <a:lnTo>
                    <a:pt x="2116" y="15"/>
                  </a:lnTo>
                  <a:lnTo>
                    <a:pt x="2131" y="22"/>
                  </a:lnTo>
                  <a:lnTo>
                    <a:pt x="2146" y="30"/>
                  </a:lnTo>
                  <a:lnTo>
                    <a:pt x="2196" y="197"/>
                  </a:lnTo>
                  <a:lnTo>
                    <a:pt x="2227" y="363"/>
                  </a:lnTo>
                  <a:lnTo>
                    <a:pt x="2238" y="535"/>
                  </a:lnTo>
                  <a:lnTo>
                    <a:pt x="2245" y="701"/>
                  </a:lnTo>
                  <a:lnTo>
                    <a:pt x="2235" y="740"/>
                  </a:lnTo>
                  <a:lnTo>
                    <a:pt x="2223" y="782"/>
                  </a:lnTo>
                  <a:lnTo>
                    <a:pt x="2208" y="819"/>
                  </a:lnTo>
                  <a:lnTo>
                    <a:pt x="2196" y="861"/>
                  </a:lnTo>
                  <a:lnTo>
                    <a:pt x="2173" y="915"/>
                  </a:lnTo>
                  <a:lnTo>
                    <a:pt x="2146" y="957"/>
                  </a:lnTo>
                  <a:lnTo>
                    <a:pt x="2109" y="999"/>
                  </a:lnTo>
                  <a:lnTo>
                    <a:pt x="2067" y="1029"/>
                  </a:lnTo>
                  <a:lnTo>
                    <a:pt x="2018" y="1056"/>
                  </a:lnTo>
                  <a:lnTo>
                    <a:pt x="1964" y="1078"/>
                  </a:lnTo>
                  <a:lnTo>
                    <a:pt x="1904" y="1093"/>
                  </a:lnTo>
                  <a:lnTo>
                    <a:pt x="1840" y="1105"/>
                  </a:lnTo>
                  <a:lnTo>
                    <a:pt x="1771" y="1113"/>
                  </a:lnTo>
                  <a:lnTo>
                    <a:pt x="1699" y="1116"/>
                  </a:lnTo>
                  <a:lnTo>
                    <a:pt x="1623" y="1116"/>
                  </a:lnTo>
                  <a:lnTo>
                    <a:pt x="1542" y="1113"/>
                  </a:lnTo>
                  <a:lnTo>
                    <a:pt x="1460" y="1105"/>
                  </a:lnTo>
                  <a:lnTo>
                    <a:pt x="1376" y="1093"/>
                  </a:lnTo>
                  <a:lnTo>
                    <a:pt x="1292" y="1081"/>
                  </a:lnTo>
                  <a:lnTo>
                    <a:pt x="1204" y="1066"/>
                  </a:lnTo>
                  <a:lnTo>
                    <a:pt x="1204" y="792"/>
                  </a:lnTo>
                  <a:lnTo>
                    <a:pt x="1280" y="804"/>
                  </a:lnTo>
                  <a:lnTo>
                    <a:pt x="1361" y="812"/>
                  </a:lnTo>
                  <a:lnTo>
                    <a:pt x="1433" y="816"/>
                  </a:lnTo>
                  <a:lnTo>
                    <a:pt x="1509" y="819"/>
                  </a:lnTo>
                  <a:lnTo>
                    <a:pt x="1581" y="824"/>
                  </a:lnTo>
                  <a:lnTo>
                    <a:pt x="1645" y="819"/>
                  </a:lnTo>
                  <a:lnTo>
                    <a:pt x="1710" y="816"/>
                  </a:lnTo>
                  <a:lnTo>
                    <a:pt x="1766" y="809"/>
                  </a:lnTo>
                  <a:lnTo>
                    <a:pt x="1820" y="792"/>
                  </a:lnTo>
                  <a:lnTo>
                    <a:pt x="1865" y="777"/>
                  </a:lnTo>
                  <a:lnTo>
                    <a:pt x="1900" y="755"/>
                  </a:lnTo>
                  <a:lnTo>
                    <a:pt x="1931" y="728"/>
                  </a:lnTo>
                  <a:lnTo>
                    <a:pt x="1949" y="694"/>
                  </a:lnTo>
                  <a:lnTo>
                    <a:pt x="1956" y="656"/>
                  </a:lnTo>
                  <a:lnTo>
                    <a:pt x="1953" y="610"/>
                  </a:lnTo>
                  <a:lnTo>
                    <a:pt x="1938" y="561"/>
                  </a:lnTo>
                  <a:lnTo>
                    <a:pt x="1915" y="511"/>
                  </a:lnTo>
                  <a:lnTo>
                    <a:pt x="1882" y="469"/>
                  </a:lnTo>
                  <a:lnTo>
                    <a:pt x="1847" y="439"/>
                  </a:lnTo>
                  <a:lnTo>
                    <a:pt x="1801" y="417"/>
                  </a:lnTo>
                  <a:lnTo>
                    <a:pt x="1756" y="398"/>
                  </a:lnTo>
                  <a:lnTo>
                    <a:pt x="1702" y="387"/>
                  </a:lnTo>
                  <a:lnTo>
                    <a:pt x="1650" y="380"/>
                  </a:lnTo>
                  <a:lnTo>
                    <a:pt x="1596" y="375"/>
                  </a:lnTo>
                  <a:lnTo>
                    <a:pt x="1539" y="380"/>
                  </a:lnTo>
                  <a:lnTo>
                    <a:pt x="1482" y="380"/>
                  </a:lnTo>
                  <a:lnTo>
                    <a:pt x="1428" y="383"/>
                  </a:lnTo>
                  <a:lnTo>
                    <a:pt x="1376" y="387"/>
                  </a:lnTo>
                  <a:lnTo>
                    <a:pt x="1327" y="390"/>
                  </a:lnTo>
                  <a:lnTo>
                    <a:pt x="1280" y="390"/>
                  </a:lnTo>
                  <a:lnTo>
                    <a:pt x="1239" y="390"/>
                  </a:lnTo>
                  <a:lnTo>
                    <a:pt x="1204" y="387"/>
                  </a:lnTo>
                  <a:lnTo>
                    <a:pt x="1204" y="383"/>
                  </a:lnTo>
                  <a:lnTo>
                    <a:pt x="1204" y="128"/>
                  </a:lnTo>
                  <a:lnTo>
                    <a:pt x="1258" y="128"/>
                  </a:lnTo>
                  <a:lnTo>
                    <a:pt x="1312" y="128"/>
                  </a:lnTo>
                  <a:lnTo>
                    <a:pt x="1364" y="128"/>
                  </a:lnTo>
                  <a:lnTo>
                    <a:pt x="1418" y="128"/>
                  </a:lnTo>
                  <a:lnTo>
                    <a:pt x="1470" y="128"/>
                  </a:lnTo>
                  <a:lnTo>
                    <a:pt x="1520" y="128"/>
                  </a:lnTo>
                  <a:lnTo>
                    <a:pt x="1569" y="128"/>
                  </a:lnTo>
                  <a:lnTo>
                    <a:pt x="1618" y="124"/>
                  </a:lnTo>
                  <a:lnTo>
                    <a:pt x="1665" y="124"/>
                  </a:lnTo>
                  <a:lnTo>
                    <a:pt x="1710" y="124"/>
                  </a:lnTo>
                  <a:lnTo>
                    <a:pt x="1756" y="124"/>
                  </a:lnTo>
                  <a:lnTo>
                    <a:pt x="1801" y="121"/>
                  </a:lnTo>
                  <a:lnTo>
                    <a:pt x="1843" y="121"/>
                  </a:lnTo>
                  <a:lnTo>
                    <a:pt x="1885" y="116"/>
                  </a:lnTo>
                  <a:lnTo>
                    <a:pt x="1926" y="116"/>
                  </a:lnTo>
                  <a:lnTo>
                    <a:pt x="1964" y="113"/>
                  </a:lnTo>
                  <a:lnTo>
                    <a:pt x="1980" y="82"/>
                  </a:lnTo>
                  <a:lnTo>
                    <a:pt x="1983" y="57"/>
                  </a:lnTo>
                  <a:lnTo>
                    <a:pt x="1995" y="30"/>
                  </a:lnTo>
                  <a:lnTo>
                    <a:pt x="2013" y="10"/>
                  </a:lnTo>
                  <a:close/>
                  <a:moveTo>
                    <a:pt x="1204" y="1066"/>
                  </a:moveTo>
                  <a:lnTo>
                    <a:pt x="1122" y="1048"/>
                  </a:lnTo>
                  <a:lnTo>
                    <a:pt x="1041" y="1032"/>
                  </a:lnTo>
                  <a:lnTo>
                    <a:pt x="957" y="1009"/>
                  </a:lnTo>
                  <a:lnTo>
                    <a:pt x="874" y="990"/>
                  </a:lnTo>
                  <a:lnTo>
                    <a:pt x="794" y="967"/>
                  </a:lnTo>
                  <a:lnTo>
                    <a:pt x="715" y="945"/>
                  </a:lnTo>
                  <a:lnTo>
                    <a:pt x="634" y="923"/>
                  </a:lnTo>
                  <a:lnTo>
                    <a:pt x="560" y="900"/>
                  </a:lnTo>
                  <a:lnTo>
                    <a:pt x="486" y="876"/>
                  </a:lnTo>
                  <a:lnTo>
                    <a:pt x="414" y="849"/>
                  </a:lnTo>
                  <a:lnTo>
                    <a:pt x="346" y="831"/>
                  </a:lnTo>
                  <a:lnTo>
                    <a:pt x="286" y="809"/>
                  </a:lnTo>
                  <a:lnTo>
                    <a:pt x="224" y="785"/>
                  </a:lnTo>
                  <a:lnTo>
                    <a:pt x="172" y="767"/>
                  </a:lnTo>
                  <a:lnTo>
                    <a:pt x="121" y="748"/>
                  </a:lnTo>
                  <a:lnTo>
                    <a:pt x="76" y="733"/>
                  </a:lnTo>
                  <a:lnTo>
                    <a:pt x="35" y="698"/>
                  </a:lnTo>
                  <a:lnTo>
                    <a:pt x="12" y="644"/>
                  </a:lnTo>
                  <a:lnTo>
                    <a:pt x="5" y="573"/>
                  </a:lnTo>
                  <a:lnTo>
                    <a:pt x="5" y="489"/>
                  </a:lnTo>
                  <a:lnTo>
                    <a:pt x="12" y="402"/>
                  </a:lnTo>
                  <a:lnTo>
                    <a:pt x="15" y="318"/>
                  </a:lnTo>
                  <a:lnTo>
                    <a:pt x="12" y="242"/>
                  </a:lnTo>
                  <a:lnTo>
                    <a:pt x="0" y="181"/>
                  </a:lnTo>
                  <a:lnTo>
                    <a:pt x="72" y="173"/>
                  </a:lnTo>
                  <a:lnTo>
                    <a:pt x="145" y="166"/>
                  </a:lnTo>
                  <a:lnTo>
                    <a:pt x="222" y="158"/>
                  </a:lnTo>
                  <a:lnTo>
                    <a:pt x="296" y="155"/>
                  </a:lnTo>
                  <a:lnTo>
                    <a:pt x="373" y="148"/>
                  </a:lnTo>
                  <a:lnTo>
                    <a:pt x="449" y="143"/>
                  </a:lnTo>
                  <a:lnTo>
                    <a:pt x="525" y="140"/>
                  </a:lnTo>
                  <a:lnTo>
                    <a:pt x="604" y="136"/>
                  </a:lnTo>
                  <a:lnTo>
                    <a:pt x="681" y="136"/>
                  </a:lnTo>
                  <a:lnTo>
                    <a:pt x="757" y="131"/>
                  </a:lnTo>
                  <a:lnTo>
                    <a:pt x="832" y="131"/>
                  </a:lnTo>
                  <a:lnTo>
                    <a:pt x="908" y="128"/>
                  </a:lnTo>
                  <a:lnTo>
                    <a:pt x="984" y="128"/>
                  </a:lnTo>
                  <a:lnTo>
                    <a:pt x="1061" y="128"/>
                  </a:lnTo>
                  <a:lnTo>
                    <a:pt x="1132" y="128"/>
                  </a:lnTo>
                  <a:lnTo>
                    <a:pt x="1204" y="128"/>
                  </a:lnTo>
                  <a:lnTo>
                    <a:pt x="1204" y="383"/>
                  </a:lnTo>
                  <a:lnTo>
                    <a:pt x="1155" y="371"/>
                  </a:lnTo>
                  <a:lnTo>
                    <a:pt x="1105" y="360"/>
                  </a:lnTo>
                  <a:lnTo>
                    <a:pt x="1056" y="353"/>
                  </a:lnTo>
                  <a:lnTo>
                    <a:pt x="1007" y="345"/>
                  </a:lnTo>
                  <a:lnTo>
                    <a:pt x="957" y="338"/>
                  </a:lnTo>
                  <a:lnTo>
                    <a:pt x="912" y="333"/>
                  </a:lnTo>
                  <a:lnTo>
                    <a:pt x="866" y="326"/>
                  </a:lnTo>
                  <a:lnTo>
                    <a:pt x="824" y="326"/>
                  </a:lnTo>
                  <a:lnTo>
                    <a:pt x="782" y="326"/>
                  </a:lnTo>
                  <a:lnTo>
                    <a:pt x="742" y="326"/>
                  </a:lnTo>
                  <a:lnTo>
                    <a:pt x="703" y="326"/>
                  </a:lnTo>
                  <a:lnTo>
                    <a:pt x="666" y="333"/>
                  </a:lnTo>
                  <a:lnTo>
                    <a:pt x="631" y="341"/>
                  </a:lnTo>
                  <a:lnTo>
                    <a:pt x="597" y="348"/>
                  </a:lnTo>
                  <a:lnTo>
                    <a:pt x="567" y="360"/>
                  </a:lnTo>
                  <a:lnTo>
                    <a:pt x="540" y="375"/>
                  </a:lnTo>
                  <a:lnTo>
                    <a:pt x="498" y="413"/>
                  </a:lnTo>
                  <a:lnTo>
                    <a:pt x="471" y="454"/>
                  </a:lnTo>
                  <a:lnTo>
                    <a:pt x="461" y="496"/>
                  </a:lnTo>
                  <a:lnTo>
                    <a:pt x="476" y="546"/>
                  </a:lnTo>
                  <a:lnTo>
                    <a:pt x="494" y="580"/>
                  </a:lnTo>
                  <a:lnTo>
                    <a:pt x="518" y="602"/>
                  </a:lnTo>
                  <a:lnTo>
                    <a:pt x="536" y="622"/>
                  </a:lnTo>
                  <a:lnTo>
                    <a:pt x="562" y="637"/>
                  </a:lnTo>
                  <a:lnTo>
                    <a:pt x="585" y="649"/>
                  </a:lnTo>
                  <a:lnTo>
                    <a:pt x="612" y="656"/>
                  </a:lnTo>
                  <a:lnTo>
                    <a:pt x="639" y="668"/>
                  </a:lnTo>
                  <a:lnTo>
                    <a:pt x="669" y="679"/>
                  </a:lnTo>
                  <a:lnTo>
                    <a:pt x="718" y="691"/>
                  </a:lnTo>
                  <a:lnTo>
                    <a:pt x="775" y="706"/>
                  </a:lnTo>
                  <a:lnTo>
                    <a:pt x="841" y="721"/>
                  </a:lnTo>
                  <a:lnTo>
                    <a:pt x="908" y="736"/>
                  </a:lnTo>
                  <a:lnTo>
                    <a:pt x="977" y="751"/>
                  </a:lnTo>
                  <a:lnTo>
                    <a:pt x="1053" y="767"/>
                  </a:lnTo>
                  <a:lnTo>
                    <a:pt x="1129" y="782"/>
                  </a:lnTo>
                  <a:lnTo>
                    <a:pt x="1204" y="792"/>
                  </a:lnTo>
                  <a:lnTo>
                    <a:pt x="1204" y="1066"/>
                  </a:lnTo>
                  <a:close/>
                </a:path>
              </a:pathLst>
            </a:custGeom>
            <a:solidFill>
              <a:srgbClr val="477C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5" name="Freeform 72"/>
            <p:cNvSpPr>
              <a:spLocks noEditPoints="1"/>
            </p:cNvSpPr>
            <p:nvPr/>
          </p:nvSpPr>
          <p:spPr bwMode="auto">
            <a:xfrm rot="696599">
              <a:off x="3706" y="1250"/>
              <a:ext cx="731" cy="362"/>
            </a:xfrm>
            <a:custGeom>
              <a:avLst/>
              <a:gdLst>
                <a:gd name="T0" fmla="*/ 225 w 2191"/>
                <a:gd name="T1" fmla="*/ 0 h 1087"/>
                <a:gd name="T2" fmla="*/ 229 w 2191"/>
                <a:gd name="T3" fmla="*/ 0 h 1087"/>
                <a:gd name="T4" fmla="*/ 234 w 2191"/>
                <a:gd name="T5" fmla="*/ 2 h 1087"/>
                <a:gd name="T6" fmla="*/ 244 w 2191"/>
                <a:gd name="T7" fmla="*/ 57 h 1087"/>
                <a:gd name="T8" fmla="*/ 242 w 2191"/>
                <a:gd name="T9" fmla="*/ 85 h 1087"/>
                <a:gd name="T10" fmla="*/ 237 w 2191"/>
                <a:gd name="T11" fmla="*/ 99 h 1087"/>
                <a:gd name="T12" fmla="*/ 225 w 2191"/>
                <a:gd name="T13" fmla="*/ 111 h 1087"/>
                <a:gd name="T14" fmla="*/ 208 w 2191"/>
                <a:gd name="T15" fmla="*/ 118 h 1087"/>
                <a:gd name="T16" fmla="*/ 185 w 2191"/>
                <a:gd name="T17" fmla="*/ 121 h 1087"/>
                <a:gd name="T18" fmla="*/ 159 w 2191"/>
                <a:gd name="T19" fmla="*/ 119 h 1087"/>
                <a:gd name="T20" fmla="*/ 131 w 2191"/>
                <a:gd name="T21" fmla="*/ 115 h 1087"/>
                <a:gd name="T22" fmla="*/ 149 w 2191"/>
                <a:gd name="T23" fmla="*/ 90 h 1087"/>
                <a:gd name="T24" fmla="*/ 174 w 2191"/>
                <a:gd name="T25" fmla="*/ 91 h 1087"/>
                <a:gd name="T26" fmla="*/ 196 w 2191"/>
                <a:gd name="T27" fmla="*/ 89 h 1087"/>
                <a:gd name="T28" fmla="*/ 211 w 2191"/>
                <a:gd name="T29" fmla="*/ 83 h 1087"/>
                <a:gd name="T30" fmla="*/ 218 w 2191"/>
                <a:gd name="T31" fmla="*/ 71 h 1087"/>
                <a:gd name="T32" fmla="*/ 213 w 2191"/>
                <a:gd name="T33" fmla="*/ 54 h 1087"/>
                <a:gd name="T34" fmla="*/ 200 w 2191"/>
                <a:gd name="T35" fmla="*/ 43 h 1087"/>
                <a:gd name="T36" fmla="*/ 182 w 2191"/>
                <a:gd name="T37" fmla="*/ 38 h 1087"/>
                <a:gd name="T38" fmla="*/ 163 w 2191"/>
                <a:gd name="T39" fmla="*/ 38 h 1087"/>
                <a:gd name="T40" fmla="*/ 145 w 2191"/>
                <a:gd name="T41" fmla="*/ 39 h 1087"/>
                <a:gd name="T42" fmla="*/ 131 w 2191"/>
                <a:gd name="T43" fmla="*/ 39 h 1087"/>
                <a:gd name="T44" fmla="*/ 143 w 2191"/>
                <a:gd name="T45" fmla="*/ 14 h 1087"/>
                <a:gd name="T46" fmla="*/ 160 w 2191"/>
                <a:gd name="T47" fmla="*/ 14 h 1087"/>
                <a:gd name="T48" fmla="*/ 177 w 2191"/>
                <a:gd name="T49" fmla="*/ 14 h 1087"/>
                <a:gd name="T50" fmla="*/ 192 w 2191"/>
                <a:gd name="T51" fmla="*/ 13 h 1087"/>
                <a:gd name="T52" fmla="*/ 207 w 2191"/>
                <a:gd name="T53" fmla="*/ 13 h 1087"/>
                <a:gd name="T54" fmla="*/ 217 w 2191"/>
                <a:gd name="T55" fmla="*/ 9 h 1087"/>
                <a:gd name="T56" fmla="*/ 221 w 2191"/>
                <a:gd name="T57" fmla="*/ 1 h 1087"/>
                <a:gd name="T58" fmla="*/ 113 w 2191"/>
                <a:gd name="T59" fmla="*/ 111 h 1087"/>
                <a:gd name="T60" fmla="*/ 86 w 2191"/>
                <a:gd name="T61" fmla="*/ 104 h 1087"/>
                <a:gd name="T62" fmla="*/ 60 w 2191"/>
                <a:gd name="T63" fmla="*/ 97 h 1087"/>
                <a:gd name="T64" fmla="*/ 38 w 2191"/>
                <a:gd name="T65" fmla="*/ 89 h 1087"/>
                <a:gd name="T66" fmla="*/ 18 w 2191"/>
                <a:gd name="T67" fmla="*/ 83 h 1087"/>
                <a:gd name="T68" fmla="*/ 3 w 2191"/>
                <a:gd name="T69" fmla="*/ 75 h 1087"/>
                <a:gd name="T70" fmla="*/ 0 w 2191"/>
                <a:gd name="T71" fmla="*/ 53 h 1087"/>
                <a:gd name="T72" fmla="*/ 2 w 2191"/>
                <a:gd name="T73" fmla="*/ 26 h 1087"/>
                <a:gd name="T74" fmla="*/ 17 w 2191"/>
                <a:gd name="T75" fmla="*/ 18 h 1087"/>
                <a:gd name="T76" fmla="*/ 41 w 2191"/>
                <a:gd name="T77" fmla="*/ 16 h 1087"/>
                <a:gd name="T78" fmla="*/ 66 w 2191"/>
                <a:gd name="T79" fmla="*/ 14 h 1087"/>
                <a:gd name="T80" fmla="*/ 91 w 2191"/>
                <a:gd name="T81" fmla="*/ 14 h 1087"/>
                <a:gd name="T82" fmla="*/ 115 w 2191"/>
                <a:gd name="T83" fmla="*/ 14 h 1087"/>
                <a:gd name="T84" fmla="*/ 131 w 2191"/>
                <a:gd name="T85" fmla="*/ 39 h 1087"/>
                <a:gd name="T86" fmla="*/ 125 w 2191"/>
                <a:gd name="T87" fmla="*/ 37 h 1087"/>
                <a:gd name="T88" fmla="*/ 109 w 2191"/>
                <a:gd name="T89" fmla="*/ 35 h 1087"/>
                <a:gd name="T90" fmla="*/ 93 w 2191"/>
                <a:gd name="T91" fmla="*/ 33 h 1087"/>
                <a:gd name="T92" fmla="*/ 78 w 2191"/>
                <a:gd name="T93" fmla="*/ 32 h 1087"/>
                <a:gd name="T94" fmla="*/ 65 w 2191"/>
                <a:gd name="T95" fmla="*/ 34 h 1087"/>
                <a:gd name="T96" fmla="*/ 54 w 2191"/>
                <a:gd name="T97" fmla="*/ 38 h 1087"/>
                <a:gd name="T98" fmla="*/ 46 w 2191"/>
                <a:gd name="T99" fmla="*/ 54 h 1087"/>
                <a:gd name="T100" fmla="*/ 53 w 2191"/>
                <a:gd name="T101" fmla="*/ 67 h 1087"/>
                <a:gd name="T102" fmla="*/ 61 w 2191"/>
                <a:gd name="T103" fmla="*/ 71 h 1087"/>
                <a:gd name="T104" fmla="*/ 70 w 2191"/>
                <a:gd name="T105" fmla="*/ 75 h 1087"/>
                <a:gd name="T106" fmla="*/ 89 w 2191"/>
                <a:gd name="T107" fmla="*/ 80 h 1087"/>
                <a:gd name="T108" fmla="*/ 113 w 2191"/>
                <a:gd name="T109" fmla="*/ 85 h 1087"/>
                <a:gd name="T110" fmla="*/ 131 w 2191"/>
                <a:gd name="T111" fmla="*/ 115 h 1087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0" t="0" r="r" b="b"/>
              <a:pathLst>
                <a:path w="2191" h="1087">
                  <a:moveTo>
                    <a:pt x="1981" y="12"/>
                  </a:moveTo>
                  <a:lnTo>
                    <a:pt x="2001" y="4"/>
                  </a:lnTo>
                  <a:lnTo>
                    <a:pt x="2016" y="0"/>
                  </a:lnTo>
                  <a:lnTo>
                    <a:pt x="2031" y="0"/>
                  </a:lnTo>
                  <a:lnTo>
                    <a:pt x="2047" y="0"/>
                  </a:lnTo>
                  <a:lnTo>
                    <a:pt x="2057" y="4"/>
                  </a:lnTo>
                  <a:lnTo>
                    <a:pt x="2072" y="7"/>
                  </a:lnTo>
                  <a:lnTo>
                    <a:pt x="2084" y="15"/>
                  </a:lnTo>
                  <a:lnTo>
                    <a:pt x="2099" y="22"/>
                  </a:lnTo>
                  <a:lnTo>
                    <a:pt x="2149" y="187"/>
                  </a:lnTo>
                  <a:lnTo>
                    <a:pt x="2176" y="353"/>
                  </a:lnTo>
                  <a:lnTo>
                    <a:pt x="2188" y="517"/>
                  </a:lnTo>
                  <a:lnTo>
                    <a:pt x="2191" y="683"/>
                  </a:lnTo>
                  <a:lnTo>
                    <a:pt x="2183" y="722"/>
                  </a:lnTo>
                  <a:lnTo>
                    <a:pt x="2171" y="764"/>
                  </a:lnTo>
                  <a:lnTo>
                    <a:pt x="2161" y="801"/>
                  </a:lnTo>
                  <a:lnTo>
                    <a:pt x="2149" y="843"/>
                  </a:lnTo>
                  <a:lnTo>
                    <a:pt x="2129" y="893"/>
                  </a:lnTo>
                  <a:lnTo>
                    <a:pt x="2099" y="934"/>
                  </a:lnTo>
                  <a:lnTo>
                    <a:pt x="2065" y="972"/>
                  </a:lnTo>
                  <a:lnTo>
                    <a:pt x="2023" y="1003"/>
                  </a:lnTo>
                  <a:lnTo>
                    <a:pt x="1978" y="1030"/>
                  </a:lnTo>
                  <a:lnTo>
                    <a:pt x="1924" y="1048"/>
                  </a:lnTo>
                  <a:lnTo>
                    <a:pt x="1865" y="1063"/>
                  </a:lnTo>
                  <a:lnTo>
                    <a:pt x="1803" y="1075"/>
                  </a:lnTo>
                  <a:lnTo>
                    <a:pt x="1734" y="1083"/>
                  </a:lnTo>
                  <a:lnTo>
                    <a:pt x="1663" y="1087"/>
                  </a:lnTo>
                  <a:lnTo>
                    <a:pt x="1586" y="1087"/>
                  </a:lnTo>
                  <a:lnTo>
                    <a:pt x="1510" y="1083"/>
                  </a:lnTo>
                  <a:lnTo>
                    <a:pt x="1431" y="1075"/>
                  </a:lnTo>
                  <a:lnTo>
                    <a:pt x="1347" y="1063"/>
                  </a:lnTo>
                  <a:lnTo>
                    <a:pt x="1263" y="1053"/>
                  </a:lnTo>
                  <a:lnTo>
                    <a:pt x="1177" y="1038"/>
                  </a:lnTo>
                  <a:lnTo>
                    <a:pt x="1177" y="791"/>
                  </a:lnTo>
                  <a:lnTo>
                    <a:pt x="1256" y="801"/>
                  </a:lnTo>
                  <a:lnTo>
                    <a:pt x="1337" y="809"/>
                  </a:lnTo>
                  <a:lnTo>
                    <a:pt x="1416" y="816"/>
                  </a:lnTo>
                  <a:lnTo>
                    <a:pt x="1492" y="821"/>
                  </a:lnTo>
                  <a:lnTo>
                    <a:pt x="1564" y="821"/>
                  </a:lnTo>
                  <a:lnTo>
                    <a:pt x="1633" y="816"/>
                  </a:lnTo>
                  <a:lnTo>
                    <a:pt x="1697" y="809"/>
                  </a:lnTo>
                  <a:lnTo>
                    <a:pt x="1758" y="801"/>
                  </a:lnTo>
                  <a:lnTo>
                    <a:pt x="1811" y="786"/>
                  </a:lnTo>
                  <a:lnTo>
                    <a:pt x="1857" y="767"/>
                  </a:lnTo>
                  <a:lnTo>
                    <a:pt x="1894" y="745"/>
                  </a:lnTo>
                  <a:lnTo>
                    <a:pt x="1924" y="715"/>
                  </a:lnTo>
                  <a:lnTo>
                    <a:pt x="1944" y="680"/>
                  </a:lnTo>
                  <a:lnTo>
                    <a:pt x="1956" y="638"/>
                  </a:lnTo>
                  <a:lnTo>
                    <a:pt x="1956" y="592"/>
                  </a:lnTo>
                  <a:lnTo>
                    <a:pt x="1939" y="540"/>
                  </a:lnTo>
                  <a:lnTo>
                    <a:pt x="1914" y="486"/>
                  </a:lnTo>
                  <a:lnTo>
                    <a:pt x="1883" y="444"/>
                  </a:lnTo>
                  <a:lnTo>
                    <a:pt x="1841" y="411"/>
                  </a:lnTo>
                  <a:lnTo>
                    <a:pt x="1796" y="387"/>
                  </a:lnTo>
                  <a:lnTo>
                    <a:pt x="1746" y="369"/>
                  </a:lnTo>
                  <a:lnTo>
                    <a:pt x="1693" y="353"/>
                  </a:lnTo>
                  <a:lnTo>
                    <a:pt x="1640" y="345"/>
                  </a:lnTo>
                  <a:lnTo>
                    <a:pt x="1583" y="342"/>
                  </a:lnTo>
                  <a:lnTo>
                    <a:pt x="1522" y="342"/>
                  </a:lnTo>
                  <a:lnTo>
                    <a:pt x="1465" y="342"/>
                  </a:lnTo>
                  <a:lnTo>
                    <a:pt x="1408" y="345"/>
                  </a:lnTo>
                  <a:lnTo>
                    <a:pt x="1355" y="350"/>
                  </a:lnTo>
                  <a:lnTo>
                    <a:pt x="1302" y="353"/>
                  </a:lnTo>
                  <a:lnTo>
                    <a:pt x="1256" y="353"/>
                  </a:lnTo>
                  <a:lnTo>
                    <a:pt x="1214" y="353"/>
                  </a:lnTo>
                  <a:lnTo>
                    <a:pt x="1177" y="350"/>
                  </a:lnTo>
                  <a:lnTo>
                    <a:pt x="1177" y="122"/>
                  </a:lnTo>
                  <a:lnTo>
                    <a:pt x="1230" y="122"/>
                  </a:lnTo>
                  <a:lnTo>
                    <a:pt x="1287" y="122"/>
                  </a:lnTo>
                  <a:lnTo>
                    <a:pt x="1340" y="122"/>
                  </a:lnTo>
                  <a:lnTo>
                    <a:pt x="1389" y="122"/>
                  </a:lnTo>
                  <a:lnTo>
                    <a:pt x="1443" y="122"/>
                  </a:lnTo>
                  <a:lnTo>
                    <a:pt x="1492" y="122"/>
                  </a:lnTo>
                  <a:lnTo>
                    <a:pt x="1542" y="122"/>
                  </a:lnTo>
                  <a:lnTo>
                    <a:pt x="1591" y="122"/>
                  </a:lnTo>
                  <a:lnTo>
                    <a:pt x="1636" y="118"/>
                  </a:lnTo>
                  <a:lnTo>
                    <a:pt x="1682" y="118"/>
                  </a:lnTo>
                  <a:lnTo>
                    <a:pt x="1727" y="118"/>
                  </a:lnTo>
                  <a:lnTo>
                    <a:pt x="1773" y="118"/>
                  </a:lnTo>
                  <a:lnTo>
                    <a:pt x="1815" y="113"/>
                  </a:lnTo>
                  <a:lnTo>
                    <a:pt x="1857" y="113"/>
                  </a:lnTo>
                  <a:lnTo>
                    <a:pt x="1894" y="113"/>
                  </a:lnTo>
                  <a:lnTo>
                    <a:pt x="1932" y="110"/>
                  </a:lnTo>
                  <a:lnTo>
                    <a:pt x="1951" y="83"/>
                  </a:lnTo>
                  <a:lnTo>
                    <a:pt x="1959" y="54"/>
                  </a:lnTo>
                  <a:lnTo>
                    <a:pt x="1966" y="27"/>
                  </a:lnTo>
                  <a:lnTo>
                    <a:pt x="1981" y="12"/>
                  </a:lnTo>
                  <a:close/>
                  <a:moveTo>
                    <a:pt x="1177" y="1038"/>
                  </a:moveTo>
                  <a:lnTo>
                    <a:pt x="1097" y="1018"/>
                  </a:lnTo>
                  <a:lnTo>
                    <a:pt x="1014" y="1003"/>
                  </a:lnTo>
                  <a:lnTo>
                    <a:pt x="933" y="981"/>
                  </a:lnTo>
                  <a:lnTo>
                    <a:pt x="854" y="961"/>
                  </a:lnTo>
                  <a:lnTo>
                    <a:pt x="774" y="939"/>
                  </a:lnTo>
                  <a:lnTo>
                    <a:pt x="694" y="915"/>
                  </a:lnTo>
                  <a:lnTo>
                    <a:pt x="619" y="893"/>
                  </a:lnTo>
                  <a:lnTo>
                    <a:pt x="542" y="870"/>
                  </a:lnTo>
                  <a:lnTo>
                    <a:pt x="469" y="848"/>
                  </a:lnTo>
                  <a:lnTo>
                    <a:pt x="402" y="824"/>
                  </a:lnTo>
                  <a:lnTo>
                    <a:pt x="338" y="806"/>
                  </a:lnTo>
                  <a:lnTo>
                    <a:pt x="272" y="782"/>
                  </a:lnTo>
                  <a:lnTo>
                    <a:pt x="215" y="764"/>
                  </a:lnTo>
                  <a:lnTo>
                    <a:pt x="163" y="745"/>
                  </a:lnTo>
                  <a:lnTo>
                    <a:pt x="113" y="725"/>
                  </a:lnTo>
                  <a:lnTo>
                    <a:pt x="67" y="710"/>
                  </a:lnTo>
                  <a:lnTo>
                    <a:pt x="25" y="680"/>
                  </a:lnTo>
                  <a:lnTo>
                    <a:pt x="7" y="626"/>
                  </a:lnTo>
                  <a:lnTo>
                    <a:pt x="0" y="555"/>
                  </a:lnTo>
                  <a:lnTo>
                    <a:pt x="3" y="475"/>
                  </a:lnTo>
                  <a:lnTo>
                    <a:pt x="10" y="392"/>
                  </a:lnTo>
                  <a:lnTo>
                    <a:pt x="18" y="312"/>
                  </a:lnTo>
                  <a:lnTo>
                    <a:pt x="18" y="236"/>
                  </a:lnTo>
                  <a:lnTo>
                    <a:pt x="7" y="175"/>
                  </a:lnTo>
                  <a:lnTo>
                    <a:pt x="79" y="167"/>
                  </a:lnTo>
                  <a:lnTo>
                    <a:pt x="151" y="160"/>
                  </a:lnTo>
                  <a:lnTo>
                    <a:pt x="222" y="152"/>
                  </a:lnTo>
                  <a:lnTo>
                    <a:pt x="296" y="148"/>
                  </a:lnTo>
                  <a:lnTo>
                    <a:pt x="367" y="140"/>
                  </a:lnTo>
                  <a:lnTo>
                    <a:pt x="444" y="137"/>
                  </a:lnTo>
                  <a:lnTo>
                    <a:pt x="516" y="133"/>
                  </a:lnTo>
                  <a:lnTo>
                    <a:pt x="592" y="130"/>
                  </a:lnTo>
                  <a:lnTo>
                    <a:pt x="668" y="130"/>
                  </a:lnTo>
                  <a:lnTo>
                    <a:pt x="740" y="125"/>
                  </a:lnTo>
                  <a:lnTo>
                    <a:pt x="816" y="125"/>
                  </a:lnTo>
                  <a:lnTo>
                    <a:pt x="888" y="122"/>
                  </a:lnTo>
                  <a:lnTo>
                    <a:pt x="960" y="122"/>
                  </a:lnTo>
                  <a:lnTo>
                    <a:pt x="1032" y="122"/>
                  </a:lnTo>
                  <a:lnTo>
                    <a:pt x="1105" y="122"/>
                  </a:lnTo>
                  <a:lnTo>
                    <a:pt x="1177" y="122"/>
                  </a:lnTo>
                  <a:lnTo>
                    <a:pt x="1177" y="350"/>
                  </a:lnTo>
                  <a:lnTo>
                    <a:pt x="1177" y="345"/>
                  </a:lnTo>
                  <a:lnTo>
                    <a:pt x="1172" y="345"/>
                  </a:lnTo>
                  <a:lnTo>
                    <a:pt x="1123" y="335"/>
                  </a:lnTo>
                  <a:lnTo>
                    <a:pt x="1073" y="327"/>
                  </a:lnTo>
                  <a:lnTo>
                    <a:pt x="1024" y="320"/>
                  </a:lnTo>
                  <a:lnTo>
                    <a:pt x="979" y="312"/>
                  </a:lnTo>
                  <a:lnTo>
                    <a:pt x="930" y="303"/>
                  </a:lnTo>
                  <a:lnTo>
                    <a:pt x="880" y="296"/>
                  </a:lnTo>
                  <a:lnTo>
                    <a:pt x="834" y="293"/>
                  </a:lnTo>
                  <a:lnTo>
                    <a:pt x="789" y="288"/>
                  </a:lnTo>
                  <a:lnTo>
                    <a:pt x="743" y="288"/>
                  </a:lnTo>
                  <a:lnTo>
                    <a:pt x="701" y="288"/>
                  </a:lnTo>
                  <a:lnTo>
                    <a:pt x="659" y="293"/>
                  </a:lnTo>
                  <a:lnTo>
                    <a:pt x="622" y="296"/>
                  </a:lnTo>
                  <a:lnTo>
                    <a:pt x="584" y="308"/>
                  </a:lnTo>
                  <a:lnTo>
                    <a:pt x="545" y="315"/>
                  </a:lnTo>
                  <a:lnTo>
                    <a:pt x="516" y="330"/>
                  </a:lnTo>
                  <a:lnTo>
                    <a:pt x="486" y="345"/>
                  </a:lnTo>
                  <a:lnTo>
                    <a:pt x="444" y="392"/>
                  </a:lnTo>
                  <a:lnTo>
                    <a:pt x="420" y="441"/>
                  </a:lnTo>
                  <a:lnTo>
                    <a:pt x="412" y="490"/>
                  </a:lnTo>
                  <a:lnTo>
                    <a:pt x="432" y="543"/>
                  </a:lnTo>
                  <a:lnTo>
                    <a:pt x="451" y="574"/>
                  </a:lnTo>
                  <a:lnTo>
                    <a:pt x="474" y="601"/>
                  </a:lnTo>
                  <a:lnTo>
                    <a:pt x="496" y="616"/>
                  </a:lnTo>
                  <a:lnTo>
                    <a:pt x="520" y="631"/>
                  </a:lnTo>
                  <a:lnTo>
                    <a:pt x="545" y="641"/>
                  </a:lnTo>
                  <a:lnTo>
                    <a:pt x="572" y="650"/>
                  </a:lnTo>
                  <a:lnTo>
                    <a:pt x="599" y="661"/>
                  </a:lnTo>
                  <a:lnTo>
                    <a:pt x="626" y="673"/>
                  </a:lnTo>
                  <a:lnTo>
                    <a:pt x="676" y="688"/>
                  </a:lnTo>
                  <a:lnTo>
                    <a:pt x="735" y="703"/>
                  </a:lnTo>
                  <a:lnTo>
                    <a:pt x="797" y="722"/>
                  </a:lnTo>
                  <a:lnTo>
                    <a:pt x="868" y="737"/>
                  </a:lnTo>
                  <a:lnTo>
                    <a:pt x="940" y="752"/>
                  </a:lnTo>
                  <a:lnTo>
                    <a:pt x="1017" y="764"/>
                  </a:lnTo>
                  <a:lnTo>
                    <a:pt x="1097" y="779"/>
                  </a:lnTo>
                  <a:lnTo>
                    <a:pt x="1177" y="791"/>
                  </a:lnTo>
                  <a:lnTo>
                    <a:pt x="1177" y="1038"/>
                  </a:lnTo>
                  <a:close/>
                </a:path>
              </a:pathLst>
            </a:custGeom>
            <a:solidFill>
              <a:srgbClr val="518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6" name="Freeform 73"/>
            <p:cNvSpPr>
              <a:spLocks noEditPoints="1"/>
            </p:cNvSpPr>
            <p:nvPr/>
          </p:nvSpPr>
          <p:spPr bwMode="auto">
            <a:xfrm rot="696599">
              <a:off x="3714" y="1255"/>
              <a:ext cx="718" cy="352"/>
            </a:xfrm>
            <a:custGeom>
              <a:avLst/>
              <a:gdLst>
                <a:gd name="T0" fmla="*/ 224 w 2154"/>
                <a:gd name="T1" fmla="*/ 0 h 1056"/>
                <a:gd name="T2" fmla="*/ 235 w 2154"/>
                <a:gd name="T3" fmla="*/ 20 h 1056"/>
                <a:gd name="T4" fmla="*/ 239 w 2154"/>
                <a:gd name="T5" fmla="*/ 75 h 1056"/>
                <a:gd name="T6" fmla="*/ 236 w 2154"/>
                <a:gd name="T7" fmla="*/ 88 h 1056"/>
                <a:gd name="T8" fmla="*/ 230 w 2154"/>
                <a:gd name="T9" fmla="*/ 102 h 1056"/>
                <a:gd name="T10" fmla="*/ 216 w 2154"/>
                <a:gd name="T11" fmla="*/ 111 h 1056"/>
                <a:gd name="T12" fmla="*/ 197 w 2154"/>
                <a:gd name="T13" fmla="*/ 116 h 1056"/>
                <a:gd name="T14" fmla="*/ 174 w 2154"/>
                <a:gd name="T15" fmla="*/ 117 h 1056"/>
                <a:gd name="T16" fmla="*/ 148 w 2154"/>
                <a:gd name="T17" fmla="*/ 115 h 1056"/>
                <a:gd name="T18" fmla="*/ 130 w 2154"/>
                <a:gd name="T19" fmla="*/ 89 h 1056"/>
                <a:gd name="T20" fmla="*/ 157 w 2154"/>
                <a:gd name="T21" fmla="*/ 91 h 1056"/>
                <a:gd name="T22" fmla="*/ 182 w 2154"/>
                <a:gd name="T23" fmla="*/ 91 h 1056"/>
                <a:gd name="T24" fmla="*/ 202 w 2154"/>
                <a:gd name="T25" fmla="*/ 87 h 1056"/>
                <a:gd name="T26" fmla="*/ 215 w 2154"/>
                <a:gd name="T27" fmla="*/ 78 h 1056"/>
                <a:gd name="T28" fmla="*/ 218 w 2154"/>
                <a:gd name="T29" fmla="*/ 64 h 1056"/>
                <a:gd name="T30" fmla="*/ 209 w 2154"/>
                <a:gd name="T31" fmla="*/ 46 h 1056"/>
                <a:gd name="T32" fmla="*/ 194 w 2154"/>
                <a:gd name="T33" fmla="*/ 38 h 1056"/>
                <a:gd name="T34" fmla="*/ 175 w 2154"/>
                <a:gd name="T35" fmla="*/ 34 h 1056"/>
                <a:gd name="T36" fmla="*/ 156 w 2154"/>
                <a:gd name="T37" fmla="*/ 35 h 1056"/>
                <a:gd name="T38" fmla="*/ 138 w 2154"/>
                <a:gd name="T39" fmla="*/ 36 h 1056"/>
                <a:gd name="T40" fmla="*/ 130 w 2154"/>
                <a:gd name="T41" fmla="*/ 14 h 1056"/>
                <a:gd name="T42" fmla="*/ 147 w 2154"/>
                <a:gd name="T43" fmla="*/ 14 h 1056"/>
                <a:gd name="T44" fmla="*/ 164 w 2154"/>
                <a:gd name="T45" fmla="*/ 14 h 1056"/>
                <a:gd name="T46" fmla="*/ 180 w 2154"/>
                <a:gd name="T47" fmla="*/ 13 h 1056"/>
                <a:gd name="T48" fmla="*/ 195 w 2154"/>
                <a:gd name="T49" fmla="*/ 13 h 1056"/>
                <a:gd name="T50" fmla="*/ 208 w 2154"/>
                <a:gd name="T51" fmla="*/ 13 h 1056"/>
                <a:gd name="T52" fmla="*/ 216 w 2154"/>
                <a:gd name="T53" fmla="*/ 7 h 1056"/>
                <a:gd name="T54" fmla="*/ 130 w 2154"/>
                <a:gd name="T55" fmla="*/ 112 h 1056"/>
                <a:gd name="T56" fmla="*/ 103 w 2154"/>
                <a:gd name="T57" fmla="*/ 106 h 1056"/>
                <a:gd name="T58" fmla="*/ 76 w 2154"/>
                <a:gd name="T59" fmla="*/ 99 h 1056"/>
                <a:gd name="T60" fmla="*/ 52 w 2154"/>
                <a:gd name="T61" fmla="*/ 92 h 1056"/>
                <a:gd name="T62" fmla="*/ 30 w 2154"/>
                <a:gd name="T63" fmla="*/ 85 h 1056"/>
                <a:gd name="T64" fmla="*/ 12 w 2154"/>
                <a:gd name="T65" fmla="*/ 79 h 1056"/>
                <a:gd name="T66" fmla="*/ 0 w 2154"/>
                <a:gd name="T67" fmla="*/ 68 h 1056"/>
                <a:gd name="T68" fmla="*/ 2 w 2154"/>
                <a:gd name="T69" fmla="*/ 43 h 1056"/>
                <a:gd name="T70" fmla="*/ 2 w 2154"/>
                <a:gd name="T71" fmla="*/ 19 h 1056"/>
                <a:gd name="T72" fmla="*/ 26 w 2154"/>
                <a:gd name="T73" fmla="*/ 17 h 1056"/>
                <a:gd name="T74" fmla="*/ 50 w 2154"/>
                <a:gd name="T75" fmla="*/ 16 h 1056"/>
                <a:gd name="T76" fmla="*/ 74 w 2154"/>
                <a:gd name="T77" fmla="*/ 15 h 1056"/>
                <a:gd name="T78" fmla="*/ 98 w 2154"/>
                <a:gd name="T79" fmla="*/ 14 h 1056"/>
                <a:gd name="T80" fmla="*/ 122 w 2154"/>
                <a:gd name="T81" fmla="*/ 14 h 1056"/>
                <a:gd name="T82" fmla="*/ 129 w 2154"/>
                <a:gd name="T83" fmla="*/ 36 h 1056"/>
                <a:gd name="T84" fmla="*/ 122 w 2154"/>
                <a:gd name="T85" fmla="*/ 35 h 1056"/>
                <a:gd name="T86" fmla="*/ 106 w 2154"/>
                <a:gd name="T87" fmla="*/ 32 h 1056"/>
                <a:gd name="T88" fmla="*/ 90 w 2154"/>
                <a:gd name="T89" fmla="*/ 30 h 1056"/>
                <a:gd name="T90" fmla="*/ 75 w 2154"/>
                <a:gd name="T91" fmla="*/ 30 h 1056"/>
                <a:gd name="T92" fmla="*/ 61 w 2154"/>
                <a:gd name="T93" fmla="*/ 32 h 1056"/>
                <a:gd name="T94" fmla="*/ 49 w 2154"/>
                <a:gd name="T95" fmla="*/ 36 h 1056"/>
                <a:gd name="T96" fmla="*/ 42 w 2154"/>
                <a:gd name="T97" fmla="*/ 55 h 1056"/>
                <a:gd name="T98" fmla="*/ 49 w 2154"/>
                <a:gd name="T99" fmla="*/ 67 h 1056"/>
                <a:gd name="T100" fmla="*/ 57 w 2154"/>
                <a:gd name="T101" fmla="*/ 71 h 1056"/>
                <a:gd name="T102" fmla="*/ 66 w 2154"/>
                <a:gd name="T103" fmla="*/ 76 h 1056"/>
                <a:gd name="T104" fmla="*/ 86 w 2154"/>
                <a:gd name="T105" fmla="*/ 81 h 1056"/>
                <a:gd name="T106" fmla="*/ 111 w 2154"/>
                <a:gd name="T107" fmla="*/ 86 h 1056"/>
                <a:gd name="T108" fmla="*/ 130 w 2154"/>
                <a:gd name="T109" fmla="*/ 112 h 105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54" h="1056">
                  <a:moveTo>
                    <a:pt x="1959" y="19"/>
                  </a:moveTo>
                  <a:lnTo>
                    <a:pt x="1991" y="3"/>
                  </a:lnTo>
                  <a:lnTo>
                    <a:pt x="2018" y="0"/>
                  </a:lnTo>
                  <a:lnTo>
                    <a:pt x="2035" y="7"/>
                  </a:lnTo>
                  <a:lnTo>
                    <a:pt x="2062" y="22"/>
                  </a:lnTo>
                  <a:lnTo>
                    <a:pt x="2112" y="182"/>
                  </a:lnTo>
                  <a:lnTo>
                    <a:pt x="2142" y="345"/>
                  </a:lnTo>
                  <a:lnTo>
                    <a:pt x="2149" y="508"/>
                  </a:lnTo>
                  <a:lnTo>
                    <a:pt x="2154" y="671"/>
                  </a:lnTo>
                  <a:lnTo>
                    <a:pt x="2146" y="710"/>
                  </a:lnTo>
                  <a:lnTo>
                    <a:pt x="2134" y="747"/>
                  </a:lnTo>
                  <a:lnTo>
                    <a:pt x="2124" y="789"/>
                  </a:lnTo>
                  <a:lnTo>
                    <a:pt x="2116" y="828"/>
                  </a:lnTo>
                  <a:lnTo>
                    <a:pt x="2097" y="873"/>
                  </a:lnTo>
                  <a:lnTo>
                    <a:pt x="2067" y="915"/>
                  </a:lnTo>
                  <a:lnTo>
                    <a:pt x="2033" y="949"/>
                  </a:lnTo>
                  <a:lnTo>
                    <a:pt x="1991" y="979"/>
                  </a:lnTo>
                  <a:lnTo>
                    <a:pt x="1944" y="1002"/>
                  </a:lnTo>
                  <a:lnTo>
                    <a:pt x="1892" y="1021"/>
                  </a:lnTo>
                  <a:lnTo>
                    <a:pt x="1835" y="1036"/>
                  </a:lnTo>
                  <a:lnTo>
                    <a:pt x="1774" y="1048"/>
                  </a:lnTo>
                  <a:lnTo>
                    <a:pt x="1709" y="1051"/>
                  </a:lnTo>
                  <a:lnTo>
                    <a:pt x="1638" y="1056"/>
                  </a:lnTo>
                  <a:lnTo>
                    <a:pt x="1564" y="1056"/>
                  </a:lnTo>
                  <a:lnTo>
                    <a:pt x="1488" y="1051"/>
                  </a:lnTo>
                  <a:lnTo>
                    <a:pt x="1409" y="1044"/>
                  </a:lnTo>
                  <a:lnTo>
                    <a:pt x="1330" y="1033"/>
                  </a:lnTo>
                  <a:lnTo>
                    <a:pt x="1249" y="1021"/>
                  </a:lnTo>
                  <a:lnTo>
                    <a:pt x="1167" y="1006"/>
                  </a:lnTo>
                  <a:lnTo>
                    <a:pt x="1167" y="797"/>
                  </a:lnTo>
                  <a:lnTo>
                    <a:pt x="1249" y="809"/>
                  </a:lnTo>
                  <a:lnTo>
                    <a:pt x="1330" y="816"/>
                  </a:lnTo>
                  <a:lnTo>
                    <a:pt x="1409" y="819"/>
                  </a:lnTo>
                  <a:lnTo>
                    <a:pt x="1488" y="819"/>
                  </a:lnTo>
                  <a:lnTo>
                    <a:pt x="1564" y="819"/>
                  </a:lnTo>
                  <a:lnTo>
                    <a:pt x="1638" y="816"/>
                  </a:lnTo>
                  <a:lnTo>
                    <a:pt x="1702" y="809"/>
                  </a:lnTo>
                  <a:lnTo>
                    <a:pt x="1762" y="797"/>
                  </a:lnTo>
                  <a:lnTo>
                    <a:pt x="1819" y="779"/>
                  </a:lnTo>
                  <a:lnTo>
                    <a:pt x="1865" y="759"/>
                  </a:lnTo>
                  <a:lnTo>
                    <a:pt x="1902" y="733"/>
                  </a:lnTo>
                  <a:lnTo>
                    <a:pt x="1934" y="703"/>
                  </a:lnTo>
                  <a:lnTo>
                    <a:pt x="1952" y="664"/>
                  </a:lnTo>
                  <a:lnTo>
                    <a:pt x="1964" y="622"/>
                  </a:lnTo>
                  <a:lnTo>
                    <a:pt x="1959" y="572"/>
                  </a:lnTo>
                  <a:lnTo>
                    <a:pt x="1944" y="516"/>
                  </a:lnTo>
                  <a:lnTo>
                    <a:pt x="1917" y="463"/>
                  </a:lnTo>
                  <a:lnTo>
                    <a:pt x="1884" y="417"/>
                  </a:lnTo>
                  <a:lnTo>
                    <a:pt x="1846" y="383"/>
                  </a:lnTo>
                  <a:lnTo>
                    <a:pt x="1801" y="357"/>
                  </a:lnTo>
                  <a:lnTo>
                    <a:pt x="1747" y="338"/>
                  </a:lnTo>
                  <a:lnTo>
                    <a:pt x="1694" y="323"/>
                  </a:lnTo>
                  <a:lnTo>
                    <a:pt x="1638" y="311"/>
                  </a:lnTo>
                  <a:lnTo>
                    <a:pt x="1579" y="308"/>
                  </a:lnTo>
                  <a:lnTo>
                    <a:pt x="1520" y="308"/>
                  </a:lnTo>
                  <a:lnTo>
                    <a:pt x="1458" y="308"/>
                  </a:lnTo>
                  <a:lnTo>
                    <a:pt x="1401" y="311"/>
                  </a:lnTo>
                  <a:lnTo>
                    <a:pt x="1345" y="315"/>
                  </a:lnTo>
                  <a:lnTo>
                    <a:pt x="1291" y="318"/>
                  </a:lnTo>
                  <a:lnTo>
                    <a:pt x="1246" y="323"/>
                  </a:lnTo>
                  <a:lnTo>
                    <a:pt x="1204" y="323"/>
                  </a:lnTo>
                  <a:lnTo>
                    <a:pt x="1167" y="323"/>
                  </a:lnTo>
                  <a:lnTo>
                    <a:pt x="1167" y="128"/>
                  </a:lnTo>
                  <a:lnTo>
                    <a:pt x="1219" y="128"/>
                  </a:lnTo>
                  <a:lnTo>
                    <a:pt x="1273" y="125"/>
                  </a:lnTo>
                  <a:lnTo>
                    <a:pt x="1322" y="125"/>
                  </a:lnTo>
                  <a:lnTo>
                    <a:pt x="1374" y="125"/>
                  </a:lnTo>
                  <a:lnTo>
                    <a:pt x="1424" y="125"/>
                  </a:lnTo>
                  <a:lnTo>
                    <a:pt x="1473" y="125"/>
                  </a:lnTo>
                  <a:lnTo>
                    <a:pt x="1523" y="125"/>
                  </a:lnTo>
                  <a:lnTo>
                    <a:pt x="1569" y="125"/>
                  </a:lnTo>
                  <a:lnTo>
                    <a:pt x="1618" y="121"/>
                  </a:lnTo>
                  <a:lnTo>
                    <a:pt x="1663" y="121"/>
                  </a:lnTo>
                  <a:lnTo>
                    <a:pt x="1705" y="121"/>
                  </a:lnTo>
                  <a:lnTo>
                    <a:pt x="1751" y="121"/>
                  </a:lnTo>
                  <a:lnTo>
                    <a:pt x="1793" y="118"/>
                  </a:lnTo>
                  <a:lnTo>
                    <a:pt x="1835" y="118"/>
                  </a:lnTo>
                  <a:lnTo>
                    <a:pt x="1872" y="113"/>
                  </a:lnTo>
                  <a:lnTo>
                    <a:pt x="1910" y="110"/>
                  </a:lnTo>
                  <a:lnTo>
                    <a:pt x="1929" y="86"/>
                  </a:lnTo>
                  <a:lnTo>
                    <a:pt x="1941" y="59"/>
                  </a:lnTo>
                  <a:lnTo>
                    <a:pt x="1949" y="37"/>
                  </a:lnTo>
                  <a:lnTo>
                    <a:pt x="1959" y="19"/>
                  </a:lnTo>
                  <a:close/>
                  <a:moveTo>
                    <a:pt x="1167" y="1006"/>
                  </a:moveTo>
                  <a:lnTo>
                    <a:pt x="1086" y="991"/>
                  </a:lnTo>
                  <a:lnTo>
                    <a:pt x="1002" y="972"/>
                  </a:lnTo>
                  <a:lnTo>
                    <a:pt x="923" y="952"/>
                  </a:lnTo>
                  <a:lnTo>
                    <a:pt x="844" y="934"/>
                  </a:lnTo>
                  <a:lnTo>
                    <a:pt x="763" y="915"/>
                  </a:lnTo>
                  <a:lnTo>
                    <a:pt x="683" y="893"/>
                  </a:lnTo>
                  <a:lnTo>
                    <a:pt x="607" y="873"/>
                  </a:lnTo>
                  <a:lnTo>
                    <a:pt x="535" y="851"/>
                  </a:lnTo>
                  <a:lnTo>
                    <a:pt x="464" y="828"/>
                  </a:lnTo>
                  <a:lnTo>
                    <a:pt x="395" y="809"/>
                  </a:lnTo>
                  <a:lnTo>
                    <a:pt x="331" y="786"/>
                  </a:lnTo>
                  <a:lnTo>
                    <a:pt x="266" y="767"/>
                  </a:lnTo>
                  <a:lnTo>
                    <a:pt x="208" y="747"/>
                  </a:lnTo>
                  <a:lnTo>
                    <a:pt x="156" y="730"/>
                  </a:lnTo>
                  <a:lnTo>
                    <a:pt x="106" y="713"/>
                  </a:lnTo>
                  <a:lnTo>
                    <a:pt x="64" y="698"/>
                  </a:lnTo>
                  <a:lnTo>
                    <a:pt x="22" y="668"/>
                  </a:lnTo>
                  <a:lnTo>
                    <a:pt x="3" y="614"/>
                  </a:lnTo>
                  <a:lnTo>
                    <a:pt x="0" y="547"/>
                  </a:lnTo>
                  <a:lnTo>
                    <a:pt x="7" y="471"/>
                  </a:lnTo>
                  <a:lnTo>
                    <a:pt x="18" y="387"/>
                  </a:lnTo>
                  <a:lnTo>
                    <a:pt x="27" y="308"/>
                  </a:lnTo>
                  <a:lnTo>
                    <a:pt x="30" y="234"/>
                  </a:lnTo>
                  <a:lnTo>
                    <a:pt x="22" y="175"/>
                  </a:lnTo>
                  <a:lnTo>
                    <a:pt x="91" y="167"/>
                  </a:lnTo>
                  <a:lnTo>
                    <a:pt x="163" y="160"/>
                  </a:lnTo>
                  <a:lnTo>
                    <a:pt x="232" y="151"/>
                  </a:lnTo>
                  <a:lnTo>
                    <a:pt x="304" y="148"/>
                  </a:lnTo>
                  <a:lnTo>
                    <a:pt x="375" y="143"/>
                  </a:lnTo>
                  <a:lnTo>
                    <a:pt x="447" y="140"/>
                  </a:lnTo>
                  <a:lnTo>
                    <a:pt x="520" y="136"/>
                  </a:lnTo>
                  <a:lnTo>
                    <a:pt x="592" y="133"/>
                  </a:lnTo>
                  <a:lnTo>
                    <a:pt x="664" y="133"/>
                  </a:lnTo>
                  <a:lnTo>
                    <a:pt x="737" y="133"/>
                  </a:lnTo>
                  <a:lnTo>
                    <a:pt x="809" y="128"/>
                  </a:lnTo>
                  <a:lnTo>
                    <a:pt x="881" y="128"/>
                  </a:lnTo>
                  <a:lnTo>
                    <a:pt x="953" y="128"/>
                  </a:lnTo>
                  <a:lnTo>
                    <a:pt x="1026" y="128"/>
                  </a:lnTo>
                  <a:lnTo>
                    <a:pt x="1098" y="128"/>
                  </a:lnTo>
                  <a:lnTo>
                    <a:pt x="1167" y="128"/>
                  </a:lnTo>
                  <a:lnTo>
                    <a:pt x="1167" y="323"/>
                  </a:lnTo>
                  <a:lnTo>
                    <a:pt x="1162" y="323"/>
                  </a:lnTo>
                  <a:lnTo>
                    <a:pt x="1158" y="323"/>
                  </a:lnTo>
                  <a:lnTo>
                    <a:pt x="1150" y="323"/>
                  </a:lnTo>
                  <a:lnTo>
                    <a:pt x="1101" y="315"/>
                  </a:lnTo>
                  <a:lnTo>
                    <a:pt x="1056" y="303"/>
                  </a:lnTo>
                  <a:lnTo>
                    <a:pt x="1007" y="296"/>
                  </a:lnTo>
                  <a:lnTo>
                    <a:pt x="957" y="288"/>
                  </a:lnTo>
                  <a:lnTo>
                    <a:pt x="908" y="281"/>
                  </a:lnTo>
                  <a:lnTo>
                    <a:pt x="858" y="273"/>
                  </a:lnTo>
                  <a:lnTo>
                    <a:pt x="812" y="269"/>
                  </a:lnTo>
                  <a:lnTo>
                    <a:pt x="763" y="266"/>
                  </a:lnTo>
                  <a:lnTo>
                    <a:pt x="718" y="266"/>
                  </a:lnTo>
                  <a:lnTo>
                    <a:pt x="672" y="266"/>
                  </a:lnTo>
                  <a:lnTo>
                    <a:pt x="627" y="269"/>
                  </a:lnTo>
                  <a:lnTo>
                    <a:pt x="585" y="276"/>
                  </a:lnTo>
                  <a:lnTo>
                    <a:pt x="547" y="284"/>
                  </a:lnTo>
                  <a:lnTo>
                    <a:pt x="508" y="296"/>
                  </a:lnTo>
                  <a:lnTo>
                    <a:pt x="471" y="308"/>
                  </a:lnTo>
                  <a:lnTo>
                    <a:pt x="437" y="326"/>
                  </a:lnTo>
                  <a:lnTo>
                    <a:pt x="398" y="380"/>
                  </a:lnTo>
                  <a:lnTo>
                    <a:pt x="380" y="436"/>
                  </a:lnTo>
                  <a:lnTo>
                    <a:pt x="380" y="498"/>
                  </a:lnTo>
                  <a:lnTo>
                    <a:pt x="398" y="550"/>
                  </a:lnTo>
                  <a:lnTo>
                    <a:pt x="422" y="580"/>
                  </a:lnTo>
                  <a:lnTo>
                    <a:pt x="444" y="599"/>
                  </a:lnTo>
                  <a:lnTo>
                    <a:pt x="467" y="619"/>
                  </a:lnTo>
                  <a:lnTo>
                    <a:pt x="494" y="629"/>
                  </a:lnTo>
                  <a:lnTo>
                    <a:pt x="516" y="641"/>
                  </a:lnTo>
                  <a:lnTo>
                    <a:pt x="543" y="653"/>
                  </a:lnTo>
                  <a:lnTo>
                    <a:pt x="570" y="664"/>
                  </a:lnTo>
                  <a:lnTo>
                    <a:pt x="597" y="680"/>
                  </a:lnTo>
                  <a:lnTo>
                    <a:pt x="649" y="695"/>
                  </a:lnTo>
                  <a:lnTo>
                    <a:pt x="706" y="710"/>
                  </a:lnTo>
                  <a:lnTo>
                    <a:pt x="775" y="730"/>
                  </a:lnTo>
                  <a:lnTo>
                    <a:pt x="844" y="744"/>
                  </a:lnTo>
                  <a:lnTo>
                    <a:pt x="918" y="759"/>
                  </a:lnTo>
                  <a:lnTo>
                    <a:pt x="999" y="770"/>
                  </a:lnTo>
                  <a:lnTo>
                    <a:pt x="1083" y="786"/>
                  </a:lnTo>
                  <a:lnTo>
                    <a:pt x="1167" y="797"/>
                  </a:lnTo>
                  <a:lnTo>
                    <a:pt x="1167" y="1006"/>
                  </a:lnTo>
                  <a:close/>
                </a:path>
              </a:pathLst>
            </a:custGeom>
            <a:solidFill>
              <a:srgbClr val="5E966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7" name="Freeform 74"/>
            <p:cNvSpPr>
              <a:spLocks noEditPoints="1"/>
            </p:cNvSpPr>
            <p:nvPr/>
          </p:nvSpPr>
          <p:spPr bwMode="auto">
            <a:xfrm rot="696599">
              <a:off x="3723" y="1260"/>
              <a:ext cx="705" cy="340"/>
            </a:xfrm>
            <a:custGeom>
              <a:avLst/>
              <a:gdLst>
                <a:gd name="T0" fmla="*/ 220 w 2115"/>
                <a:gd name="T1" fmla="*/ 0 h 1021"/>
                <a:gd name="T2" fmla="*/ 230 w 2115"/>
                <a:gd name="T3" fmla="*/ 19 h 1021"/>
                <a:gd name="T4" fmla="*/ 235 w 2115"/>
                <a:gd name="T5" fmla="*/ 72 h 1021"/>
                <a:gd name="T6" fmla="*/ 231 w 2115"/>
                <a:gd name="T7" fmla="*/ 86 h 1021"/>
                <a:gd name="T8" fmla="*/ 225 w 2115"/>
                <a:gd name="T9" fmla="*/ 99 h 1021"/>
                <a:gd name="T10" fmla="*/ 212 w 2115"/>
                <a:gd name="T11" fmla="*/ 108 h 1021"/>
                <a:gd name="T12" fmla="*/ 193 w 2115"/>
                <a:gd name="T13" fmla="*/ 113 h 1021"/>
                <a:gd name="T14" fmla="*/ 170 w 2115"/>
                <a:gd name="T15" fmla="*/ 113 h 1021"/>
                <a:gd name="T16" fmla="*/ 145 w 2115"/>
                <a:gd name="T17" fmla="*/ 111 h 1021"/>
                <a:gd name="T18" fmla="*/ 127 w 2115"/>
                <a:gd name="T19" fmla="*/ 89 h 1021"/>
                <a:gd name="T20" fmla="*/ 154 w 2115"/>
                <a:gd name="T21" fmla="*/ 91 h 1021"/>
                <a:gd name="T22" fmla="*/ 181 w 2115"/>
                <a:gd name="T23" fmla="*/ 91 h 1021"/>
                <a:gd name="T24" fmla="*/ 201 w 2115"/>
                <a:gd name="T25" fmla="*/ 86 h 1021"/>
                <a:gd name="T26" fmla="*/ 215 w 2115"/>
                <a:gd name="T27" fmla="*/ 76 h 1021"/>
                <a:gd name="T28" fmla="*/ 218 w 2115"/>
                <a:gd name="T29" fmla="*/ 61 h 1021"/>
                <a:gd name="T30" fmla="*/ 209 w 2115"/>
                <a:gd name="T31" fmla="*/ 44 h 1021"/>
                <a:gd name="T32" fmla="*/ 194 w 2115"/>
                <a:gd name="T33" fmla="*/ 34 h 1021"/>
                <a:gd name="T34" fmla="*/ 174 w 2115"/>
                <a:gd name="T35" fmla="*/ 31 h 1021"/>
                <a:gd name="T36" fmla="*/ 154 w 2115"/>
                <a:gd name="T37" fmla="*/ 31 h 1021"/>
                <a:gd name="T38" fmla="*/ 136 w 2115"/>
                <a:gd name="T39" fmla="*/ 32 h 1021"/>
                <a:gd name="T40" fmla="*/ 127 w 2115"/>
                <a:gd name="T41" fmla="*/ 14 h 1021"/>
                <a:gd name="T42" fmla="*/ 144 w 2115"/>
                <a:gd name="T43" fmla="*/ 14 h 1021"/>
                <a:gd name="T44" fmla="*/ 161 w 2115"/>
                <a:gd name="T45" fmla="*/ 14 h 1021"/>
                <a:gd name="T46" fmla="*/ 177 w 2115"/>
                <a:gd name="T47" fmla="*/ 13 h 1021"/>
                <a:gd name="T48" fmla="*/ 192 w 2115"/>
                <a:gd name="T49" fmla="*/ 13 h 1021"/>
                <a:gd name="T50" fmla="*/ 205 w 2115"/>
                <a:gd name="T51" fmla="*/ 13 h 1021"/>
                <a:gd name="T52" fmla="*/ 214 w 2115"/>
                <a:gd name="T53" fmla="*/ 7 h 1021"/>
                <a:gd name="T54" fmla="*/ 127 w 2115"/>
                <a:gd name="T55" fmla="*/ 108 h 1021"/>
                <a:gd name="T56" fmla="*/ 100 w 2115"/>
                <a:gd name="T57" fmla="*/ 103 h 1021"/>
                <a:gd name="T58" fmla="*/ 75 w 2115"/>
                <a:gd name="T59" fmla="*/ 97 h 1021"/>
                <a:gd name="T60" fmla="*/ 51 w 2115"/>
                <a:gd name="T61" fmla="*/ 89 h 1021"/>
                <a:gd name="T62" fmla="*/ 29 w 2115"/>
                <a:gd name="T63" fmla="*/ 83 h 1021"/>
                <a:gd name="T64" fmla="*/ 12 w 2115"/>
                <a:gd name="T65" fmla="*/ 77 h 1021"/>
                <a:gd name="T66" fmla="*/ 0 w 2115"/>
                <a:gd name="T67" fmla="*/ 66 h 1021"/>
                <a:gd name="T68" fmla="*/ 2 w 2115"/>
                <a:gd name="T69" fmla="*/ 42 h 1021"/>
                <a:gd name="T70" fmla="*/ 4 w 2115"/>
                <a:gd name="T71" fmla="*/ 20 h 1021"/>
                <a:gd name="T72" fmla="*/ 27 w 2115"/>
                <a:gd name="T73" fmla="*/ 17 h 1021"/>
                <a:gd name="T74" fmla="*/ 50 w 2115"/>
                <a:gd name="T75" fmla="*/ 16 h 1021"/>
                <a:gd name="T76" fmla="*/ 73 w 2115"/>
                <a:gd name="T77" fmla="*/ 15 h 1021"/>
                <a:gd name="T78" fmla="*/ 96 w 2115"/>
                <a:gd name="T79" fmla="*/ 14 h 1021"/>
                <a:gd name="T80" fmla="*/ 119 w 2115"/>
                <a:gd name="T81" fmla="*/ 14 h 1021"/>
                <a:gd name="T82" fmla="*/ 126 w 2115"/>
                <a:gd name="T83" fmla="*/ 32 h 1021"/>
                <a:gd name="T84" fmla="*/ 119 w 2115"/>
                <a:gd name="T85" fmla="*/ 31 h 1021"/>
                <a:gd name="T86" fmla="*/ 103 w 2115"/>
                <a:gd name="T87" fmla="*/ 29 h 1021"/>
                <a:gd name="T88" fmla="*/ 86 w 2115"/>
                <a:gd name="T89" fmla="*/ 27 h 1021"/>
                <a:gd name="T90" fmla="*/ 70 w 2115"/>
                <a:gd name="T91" fmla="*/ 27 h 1021"/>
                <a:gd name="T92" fmla="*/ 56 w 2115"/>
                <a:gd name="T93" fmla="*/ 29 h 1021"/>
                <a:gd name="T94" fmla="*/ 43 w 2115"/>
                <a:gd name="T95" fmla="*/ 34 h 1021"/>
                <a:gd name="T96" fmla="*/ 38 w 2115"/>
                <a:gd name="T97" fmla="*/ 55 h 1021"/>
                <a:gd name="T98" fmla="*/ 46 w 2115"/>
                <a:gd name="T99" fmla="*/ 66 h 1021"/>
                <a:gd name="T100" fmla="*/ 53 w 2115"/>
                <a:gd name="T101" fmla="*/ 71 h 1021"/>
                <a:gd name="T102" fmla="*/ 61 w 2115"/>
                <a:gd name="T103" fmla="*/ 76 h 1021"/>
                <a:gd name="T104" fmla="*/ 82 w 2115"/>
                <a:gd name="T105" fmla="*/ 81 h 1021"/>
                <a:gd name="T106" fmla="*/ 108 w 2115"/>
                <a:gd name="T107" fmla="*/ 86 h 1021"/>
                <a:gd name="T108" fmla="*/ 127 w 2115"/>
                <a:gd name="T109" fmla="*/ 108 h 102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5" h="1021">
                  <a:moveTo>
                    <a:pt x="1932" y="19"/>
                  </a:moveTo>
                  <a:lnTo>
                    <a:pt x="1959" y="7"/>
                  </a:lnTo>
                  <a:lnTo>
                    <a:pt x="1979" y="0"/>
                  </a:lnTo>
                  <a:lnTo>
                    <a:pt x="2001" y="7"/>
                  </a:lnTo>
                  <a:lnTo>
                    <a:pt x="2023" y="19"/>
                  </a:lnTo>
                  <a:lnTo>
                    <a:pt x="2070" y="175"/>
                  </a:lnTo>
                  <a:lnTo>
                    <a:pt x="2097" y="335"/>
                  </a:lnTo>
                  <a:lnTo>
                    <a:pt x="2107" y="498"/>
                  </a:lnTo>
                  <a:lnTo>
                    <a:pt x="2115" y="653"/>
                  </a:lnTo>
                  <a:lnTo>
                    <a:pt x="2104" y="691"/>
                  </a:lnTo>
                  <a:lnTo>
                    <a:pt x="2092" y="732"/>
                  </a:lnTo>
                  <a:lnTo>
                    <a:pt x="2080" y="771"/>
                  </a:lnTo>
                  <a:lnTo>
                    <a:pt x="2073" y="804"/>
                  </a:lnTo>
                  <a:lnTo>
                    <a:pt x="2055" y="851"/>
                  </a:lnTo>
                  <a:lnTo>
                    <a:pt x="2028" y="888"/>
                  </a:lnTo>
                  <a:lnTo>
                    <a:pt x="1994" y="919"/>
                  </a:lnTo>
                  <a:lnTo>
                    <a:pt x="1952" y="949"/>
                  </a:lnTo>
                  <a:lnTo>
                    <a:pt x="1907" y="972"/>
                  </a:lnTo>
                  <a:lnTo>
                    <a:pt x="1857" y="991"/>
                  </a:lnTo>
                  <a:lnTo>
                    <a:pt x="1801" y="1003"/>
                  </a:lnTo>
                  <a:lnTo>
                    <a:pt x="1739" y="1014"/>
                  </a:lnTo>
                  <a:lnTo>
                    <a:pt x="1675" y="1021"/>
                  </a:lnTo>
                  <a:lnTo>
                    <a:pt x="1606" y="1021"/>
                  </a:lnTo>
                  <a:lnTo>
                    <a:pt x="1534" y="1021"/>
                  </a:lnTo>
                  <a:lnTo>
                    <a:pt x="1461" y="1018"/>
                  </a:lnTo>
                  <a:lnTo>
                    <a:pt x="1382" y="1011"/>
                  </a:lnTo>
                  <a:lnTo>
                    <a:pt x="1303" y="1003"/>
                  </a:lnTo>
                  <a:lnTo>
                    <a:pt x="1222" y="991"/>
                  </a:lnTo>
                  <a:lnTo>
                    <a:pt x="1140" y="976"/>
                  </a:lnTo>
                  <a:lnTo>
                    <a:pt x="1140" y="804"/>
                  </a:lnTo>
                  <a:lnTo>
                    <a:pt x="1222" y="813"/>
                  </a:lnTo>
                  <a:lnTo>
                    <a:pt x="1310" y="821"/>
                  </a:lnTo>
                  <a:lnTo>
                    <a:pt x="1389" y="824"/>
                  </a:lnTo>
                  <a:lnTo>
                    <a:pt x="1473" y="824"/>
                  </a:lnTo>
                  <a:lnTo>
                    <a:pt x="1549" y="824"/>
                  </a:lnTo>
                  <a:lnTo>
                    <a:pt x="1626" y="816"/>
                  </a:lnTo>
                  <a:lnTo>
                    <a:pt x="1693" y="809"/>
                  </a:lnTo>
                  <a:lnTo>
                    <a:pt x="1754" y="794"/>
                  </a:lnTo>
                  <a:lnTo>
                    <a:pt x="1811" y="774"/>
                  </a:lnTo>
                  <a:lnTo>
                    <a:pt x="1860" y="752"/>
                  </a:lnTo>
                  <a:lnTo>
                    <a:pt x="1902" y="722"/>
                  </a:lnTo>
                  <a:lnTo>
                    <a:pt x="1932" y="688"/>
                  </a:lnTo>
                  <a:lnTo>
                    <a:pt x="1952" y="649"/>
                  </a:lnTo>
                  <a:lnTo>
                    <a:pt x="1964" y="604"/>
                  </a:lnTo>
                  <a:lnTo>
                    <a:pt x="1959" y="550"/>
                  </a:lnTo>
                  <a:lnTo>
                    <a:pt x="1944" y="493"/>
                  </a:lnTo>
                  <a:lnTo>
                    <a:pt x="1917" y="441"/>
                  </a:lnTo>
                  <a:lnTo>
                    <a:pt x="1883" y="394"/>
                  </a:lnTo>
                  <a:lnTo>
                    <a:pt x="1841" y="357"/>
                  </a:lnTo>
                  <a:lnTo>
                    <a:pt x="1792" y="330"/>
                  </a:lnTo>
                  <a:lnTo>
                    <a:pt x="1742" y="308"/>
                  </a:lnTo>
                  <a:lnTo>
                    <a:pt x="1685" y="293"/>
                  </a:lnTo>
                  <a:lnTo>
                    <a:pt x="1629" y="285"/>
                  </a:lnTo>
                  <a:lnTo>
                    <a:pt x="1569" y="276"/>
                  </a:lnTo>
                  <a:lnTo>
                    <a:pt x="1507" y="273"/>
                  </a:lnTo>
                  <a:lnTo>
                    <a:pt x="1446" y="276"/>
                  </a:lnTo>
                  <a:lnTo>
                    <a:pt x="1386" y="276"/>
                  </a:lnTo>
                  <a:lnTo>
                    <a:pt x="1329" y="281"/>
                  </a:lnTo>
                  <a:lnTo>
                    <a:pt x="1271" y="285"/>
                  </a:lnTo>
                  <a:lnTo>
                    <a:pt x="1222" y="288"/>
                  </a:lnTo>
                  <a:lnTo>
                    <a:pt x="1177" y="288"/>
                  </a:lnTo>
                  <a:lnTo>
                    <a:pt x="1140" y="288"/>
                  </a:lnTo>
                  <a:lnTo>
                    <a:pt x="1140" y="125"/>
                  </a:lnTo>
                  <a:lnTo>
                    <a:pt x="1192" y="125"/>
                  </a:lnTo>
                  <a:lnTo>
                    <a:pt x="1246" y="125"/>
                  </a:lnTo>
                  <a:lnTo>
                    <a:pt x="1298" y="125"/>
                  </a:lnTo>
                  <a:lnTo>
                    <a:pt x="1347" y="125"/>
                  </a:lnTo>
                  <a:lnTo>
                    <a:pt x="1397" y="125"/>
                  </a:lnTo>
                  <a:lnTo>
                    <a:pt x="1451" y="125"/>
                  </a:lnTo>
                  <a:lnTo>
                    <a:pt x="1496" y="125"/>
                  </a:lnTo>
                  <a:lnTo>
                    <a:pt x="1545" y="125"/>
                  </a:lnTo>
                  <a:lnTo>
                    <a:pt x="1591" y="121"/>
                  </a:lnTo>
                  <a:lnTo>
                    <a:pt x="1636" y="121"/>
                  </a:lnTo>
                  <a:lnTo>
                    <a:pt x="1682" y="121"/>
                  </a:lnTo>
                  <a:lnTo>
                    <a:pt x="1724" y="121"/>
                  </a:lnTo>
                  <a:lnTo>
                    <a:pt x="1766" y="118"/>
                  </a:lnTo>
                  <a:lnTo>
                    <a:pt x="1808" y="118"/>
                  </a:lnTo>
                  <a:lnTo>
                    <a:pt x="1845" y="118"/>
                  </a:lnTo>
                  <a:lnTo>
                    <a:pt x="1883" y="113"/>
                  </a:lnTo>
                  <a:lnTo>
                    <a:pt x="1910" y="86"/>
                  </a:lnTo>
                  <a:lnTo>
                    <a:pt x="1922" y="61"/>
                  </a:lnTo>
                  <a:lnTo>
                    <a:pt x="1929" y="37"/>
                  </a:lnTo>
                  <a:lnTo>
                    <a:pt x="1932" y="19"/>
                  </a:lnTo>
                  <a:close/>
                  <a:moveTo>
                    <a:pt x="1140" y="976"/>
                  </a:moveTo>
                  <a:lnTo>
                    <a:pt x="1059" y="961"/>
                  </a:lnTo>
                  <a:lnTo>
                    <a:pt x="983" y="945"/>
                  </a:lnTo>
                  <a:lnTo>
                    <a:pt x="903" y="927"/>
                  </a:lnTo>
                  <a:lnTo>
                    <a:pt x="827" y="907"/>
                  </a:lnTo>
                  <a:lnTo>
                    <a:pt x="748" y="888"/>
                  </a:lnTo>
                  <a:lnTo>
                    <a:pt x="671" y="870"/>
                  </a:lnTo>
                  <a:lnTo>
                    <a:pt x="600" y="846"/>
                  </a:lnTo>
                  <a:lnTo>
                    <a:pt x="528" y="828"/>
                  </a:lnTo>
                  <a:lnTo>
                    <a:pt x="455" y="804"/>
                  </a:lnTo>
                  <a:lnTo>
                    <a:pt x="387" y="786"/>
                  </a:lnTo>
                  <a:lnTo>
                    <a:pt x="321" y="764"/>
                  </a:lnTo>
                  <a:lnTo>
                    <a:pt x="265" y="744"/>
                  </a:lnTo>
                  <a:lnTo>
                    <a:pt x="208" y="725"/>
                  </a:lnTo>
                  <a:lnTo>
                    <a:pt x="155" y="706"/>
                  </a:lnTo>
                  <a:lnTo>
                    <a:pt x="106" y="691"/>
                  </a:lnTo>
                  <a:lnTo>
                    <a:pt x="64" y="676"/>
                  </a:lnTo>
                  <a:lnTo>
                    <a:pt x="22" y="646"/>
                  </a:lnTo>
                  <a:lnTo>
                    <a:pt x="3" y="596"/>
                  </a:lnTo>
                  <a:lnTo>
                    <a:pt x="0" y="532"/>
                  </a:lnTo>
                  <a:lnTo>
                    <a:pt x="10" y="459"/>
                  </a:lnTo>
                  <a:lnTo>
                    <a:pt x="22" y="380"/>
                  </a:lnTo>
                  <a:lnTo>
                    <a:pt x="33" y="303"/>
                  </a:lnTo>
                  <a:lnTo>
                    <a:pt x="40" y="234"/>
                  </a:lnTo>
                  <a:lnTo>
                    <a:pt x="33" y="178"/>
                  </a:lnTo>
                  <a:lnTo>
                    <a:pt x="102" y="170"/>
                  </a:lnTo>
                  <a:lnTo>
                    <a:pt x="170" y="163"/>
                  </a:lnTo>
                  <a:lnTo>
                    <a:pt x="239" y="155"/>
                  </a:lnTo>
                  <a:lnTo>
                    <a:pt x="307" y="152"/>
                  </a:lnTo>
                  <a:lnTo>
                    <a:pt x="375" y="145"/>
                  </a:lnTo>
                  <a:lnTo>
                    <a:pt x="447" y="140"/>
                  </a:lnTo>
                  <a:lnTo>
                    <a:pt x="516" y="136"/>
                  </a:lnTo>
                  <a:lnTo>
                    <a:pt x="588" y="133"/>
                  </a:lnTo>
                  <a:lnTo>
                    <a:pt x="656" y="133"/>
                  </a:lnTo>
                  <a:lnTo>
                    <a:pt x="725" y="128"/>
                  </a:lnTo>
                  <a:lnTo>
                    <a:pt x="797" y="128"/>
                  </a:lnTo>
                  <a:lnTo>
                    <a:pt x="866" y="125"/>
                  </a:lnTo>
                  <a:lnTo>
                    <a:pt x="933" y="125"/>
                  </a:lnTo>
                  <a:lnTo>
                    <a:pt x="1002" y="125"/>
                  </a:lnTo>
                  <a:lnTo>
                    <a:pt x="1071" y="125"/>
                  </a:lnTo>
                  <a:lnTo>
                    <a:pt x="1140" y="125"/>
                  </a:lnTo>
                  <a:lnTo>
                    <a:pt x="1140" y="288"/>
                  </a:lnTo>
                  <a:lnTo>
                    <a:pt x="1135" y="288"/>
                  </a:lnTo>
                  <a:lnTo>
                    <a:pt x="1131" y="288"/>
                  </a:lnTo>
                  <a:lnTo>
                    <a:pt x="1123" y="288"/>
                  </a:lnTo>
                  <a:lnTo>
                    <a:pt x="1074" y="281"/>
                  </a:lnTo>
                  <a:lnTo>
                    <a:pt x="1024" y="273"/>
                  </a:lnTo>
                  <a:lnTo>
                    <a:pt x="975" y="266"/>
                  </a:lnTo>
                  <a:lnTo>
                    <a:pt x="926" y="261"/>
                  </a:lnTo>
                  <a:lnTo>
                    <a:pt x="876" y="254"/>
                  </a:lnTo>
                  <a:lnTo>
                    <a:pt x="827" y="246"/>
                  </a:lnTo>
                  <a:lnTo>
                    <a:pt x="778" y="243"/>
                  </a:lnTo>
                  <a:lnTo>
                    <a:pt x="728" y="239"/>
                  </a:lnTo>
                  <a:lnTo>
                    <a:pt x="683" y="239"/>
                  </a:lnTo>
                  <a:lnTo>
                    <a:pt x="634" y="239"/>
                  </a:lnTo>
                  <a:lnTo>
                    <a:pt x="592" y="243"/>
                  </a:lnTo>
                  <a:lnTo>
                    <a:pt x="546" y="251"/>
                  </a:lnTo>
                  <a:lnTo>
                    <a:pt x="504" y="258"/>
                  </a:lnTo>
                  <a:lnTo>
                    <a:pt x="462" y="273"/>
                  </a:lnTo>
                  <a:lnTo>
                    <a:pt x="425" y="288"/>
                  </a:lnTo>
                  <a:lnTo>
                    <a:pt x="390" y="308"/>
                  </a:lnTo>
                  <a:lnTo>
                    <a:pt x="348" y="360"/>
                  </a:lnTo>
                  <a:lnTo>
                    <a:pt x="333" y="429"/>
                  </a:lnTo>
                  <a:lnTo>
                    <a:pt x="341" y="498"/>
                  </a:lnTo>
                  <a:lnTo>
                    <a:pt x="368" y="554"/>
                  </a:lnTo>
                  <a:lnTo>
                    <a:pt x="390" y="581"/>
                  </a:lnTo>
                  <a:lnTo>
                    <a:pt x="413" y="599"/>
                  </a:lnTo>
                  <a:lnTo>
                    <a:pt x="437" y="619"/>
                  </a:lnTo>
                  <a:lnTo>
                    <a:pt x="459" y="631"/>
                  </a:lnTo>
                  <a:lnTo>
                    <a:pt x="481" y="641"/>
                  </a:lnTo>
                  <a:lnTo>
                    <a:pt x="504" y="653"/>
                  </a:lnTo>
                  <a:lnTo>
                    <a:pt x="528" y="668"/>
                  </a:lnTo>
                  <a:lnTo>
                    <a:pt x="550" y="683"/>
                  </a:lnTo>
                  <a:lnTo>
                    <a:pt x="607" y="698"/>
                  </a:lnTo>
                  <a:lnTo>
                    <a:pt x="668" y="718"/>
                  </a:lnTo>
                  <a:lnTo>
                    <a:pt x="736" y="732"/>
                  </a:lnTo>
                  <a:lnTo>
                    <a:pt x="812" y="747"/>
                  </a:lnTo>
                  <a:lnTo>
                    <a:pt x="888" y="767"/>
                  </a:lnTo>
                  <a:lnTo>
                    <a:pt x="972" y="779"/>
                  </a:lnTo>
                  <a:lnTo>
                    <a:pt x="1056" y="794"/>
                  </a:lnTo>
                  <a:lnTo>
                    <a:pt x="1140" y="804"/>
                  </a:lnTo>
                  <a:lnTo>
                    <a:pt x="1140" y="976"/>
                  </a:lnTo>
                  <a:close/>
                </a:path>
              </a:pathLst>
            </a:custGeom>
            <a:solidFill>
              <a:srgbClr val="68A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8" name="Freeform 75"/>
            <p:cNvSpPr>
              <a:spLocks noEditPoints="1"/>
            </p:cNvSpPr>
            <p:nvPr/>
          </p:nvSpPr>
          <p:spPr bwMode="auto">
            <a:xfrm rot="696599">
              <a:off x="3731" y="1265"/>
              <a:ext cx="691" cy="332"/>
            </a:xfrm>
            <a:custGeom>
              <a:avLst/>
              <a:gdLst>
                <a:gd name="T0" fmla="*/ 216 w 2072"/>
                <a:gd name="T1" fmla="*/ 0 h 996"/>
                <a:gd name="T2" fmla="*/ 226 w 2072"/>
                <a:gd name="T3" fmla="*/ 19 h 996"/>
                <a:gd name="T4" fmla="*/ 230 w 2072"/>
                <a:gd name="T5" fmla="*/ 71 h 996"/>
                <a:gd name="T6" fmla="*/ 227 w 2072"/>
                <a:gd name="T7" fmla="*/ 84 h 996"/>
                <a:gd name="T8" fmla="*/ 221 w 2072"/>
                <a:gd name="T9" fmla="*/ 97 h 996"/>
                <a:gd name="T10" fmla="*/ 208 w 2072"/>
                <a:gd name="T11" fmla="*/ 105 h 996"/>
                <a:gd name="T12" fmla="*/ 190 w 2072"/>
                <a:gd name="T13" fmla="*/ 110 h 996"/>
                <a:gd name="T14" fmla="*/ 168 w 2072"/>
                <a:gd name="T15" fmla="*/ 111 h 996"/>
                <a:gd name="T16" fmla="*/ 143 w 2072"/>
                <a:gd name="T17" fmla="*/ 108 h 996"/>
                <a:gd name="T18" fmla="*/ 125 w 2072"/>
                <a:gd name="T19" fmla="*/ 90 h 996"/>
                <a:gd name="T20" fmla="*/ 154 w 2072"/>
                <a:gd name="T21" fmla="*/ 92 h 996"/>
                <a:gd name="T22" fmla="*/ 180 w 2072"/>
                <a:gd name="T23" fmla="*/ 90 h 996"/>
                <a:gd name="T24" fmla="*/ 202 w 2072"/>
                <a:gd name="T25" fmla="*/ 85 h 996"/>
                <a:gd name="T26" fmla="*/ 216 w 2072"/>
                <a:gd name="T27" fmla="*/ 75 h 996"/>
                <a:gd name="T28" fmla="*/ 219 w 2072"/>
                <a:gd name="T29" fmla="*/ 59 h 996"/>
                <a:gd name="T30" fmla="*/ 210 w 2072"/>
                <a:gd name="T31" fmla="*/ 41 h 996"/>
                <a:gd name="T32" fmla="*/ 194 w 2072"/>
                <a:gd name="T33" fmla="*/ 31 h 996"/>
                <a:gd name="T34" fmla="*/ 174 w 2072"/>
                <a:gd name="T35" fmla="*/ 27 h 996"/>
                <a:gd name="T36" fmla="*/ 153 w 2072"/>
                <a:gd name="T37" fmla="*/ 27 h 996"/>
                <a:gd name="T38" fmla="*/ 135 w 2072"/>
                <a:gd name="T39" fmla="*/ 29 h 996"/>
                <a:gd name="T40" fmla="*/ 125 w 2072"/>
                <a:gd name="T41" fmla="*/ 13 h 996"/>
                <a:gd name="T42" fmla="*/ 142 w 2072"/>
                <a:gd name="T43" fmla="*/ 13 h 996"/>
                <a:gd name="T44" fmla="*/ 159 w 2072"/>
                <a:gd name="T45" fmla="*/ 13 h 996"/>
                <a:gd name="T46" fmla="*/ 174 w 2072"/>
                <a:gd name="T47" fmla="*/ 13 h 996"/>
                <a:gd name="T48" fmla="*/ 189 w 2072"/>
                <a:gd name="T49" fmla="*/ 13 h 996"/>
                <a:gd name="T50" fmla="*/ 202 w 2072"/>
                <a:gd name="T51" fmla="*/ 13 h 996"/>
                <a:gd name="T52" fmla="*/ 211 w 2072"/>
                <a:gd name="T53" fmla="*/ 7 h 996"/>
                <a:gd name="T54" fmla="*/ 125 w 2072"/>
                <a:gd name="T55" fmla="*/ 105 h 996"/>
                <a:gd name="T56" fmla="*/ 99 w 2072"/>
                <a:gd name="T57" fmla="*/ 100 h 996"/>
                <a:gd name="T58" fmla="*/ 73 w 2072"/>
                <a:gd name="T59" fmla="*/ 94 h 996"/>
                <a:gd name="T60" fmla="*/ 50 w 2072"/>
                <a:gd name="T61" fmla="*/ 87 h 996"/>
                <a:gd name="T62" fmla="*/ 28 w 2072"/>
                <a:gd name="T63" fmla="*/ 80 h 996"/>
                <a:gd name="T64" fmla="*/ 12 w 2072"/>
                <a:gd name="T65" fmla="*/ 75 h 996"/>
                <a:gd name="T66" fmla="*/ 2 w 2072"/>
                <a:gd name="T67" fmla="*/ 69 h 996"/>
                <a:gd name="T68" fmla="*/ 0 w 2072"/>
                <a:gd name="T69" fmla="*/ 59 h 996"/>
                <a:gd name="T70" fmla="*/ 5 w 2072"/>
                <a:gd name="T71" fmla="*/ 28 h 996"/>
                <a:gd name="T72" fmla="*/ 19 w 2072"/>
                <a:gd name="T73" fmla="*/ 18 h 996"/>
                <a:gd name="T74" fmla="*/ 42 w 2072"/>
                <a:gd name="T75" fmla="*/ 16 h 996"/>
                <a:gd name="T76" fmla="*/ 65 w 2072"/>
                <a:gd name="T77" fmla="*/ 15 h 996"/>
                <a:gd name="T78" fmla="*/ 88 w 2072"/>
                <a:gd name="T79" fmla="*/ 14 h 996"/>
                <a:gd name="T80" fmla="*/ 110 w 2072"/>
                <a:gd name="T81" fmla="*/ 14 h 996"/>
                <a:gd name="T82" fmla="*/ 125 w 2072"/>
                <a:gd name="T83" fmla="*/ 29 h 996"/>
                <a:gd name="T84" fmla="*/ 122 w 2072"/>
                <a:gd name="T85" fmla="*/ 29 h 996"/>
                <a:gd name="T86" fmla="*/ 111 w 2072"/>
                <a:gd name="T87" fmla="*/ 27 h 996"/>
                <a:gd name="T88" fmla="*/ 95 w 2072"/>
                <a:gd name="T89" fmla="*/ 25 h 996"/>
                <a:gd name="T90" fmla="*/ 78 w 2072"/>
                <a:gd name="T91" fmla="*/ 23 h 996"/>
                <a:gd name="T92" fmla="*/ 62 w 2072"/>
                <a:gd name="T93" fmla="*/ 24 h 996"/>
                <a:gd name="T94" fmla="*/ 47 w 2072"/>
                <a:gd name="T95" fmla="*/ 27 h 996"/>
                <a:gd name="T96" fmla="*/ 33 w 2072"/>
                <a:gd name="T97" fmla="*/ 38 h 996"/>
                <a:gd name="T98" fmla="*/ 37 w 2072"/>
                <a:gd name="T99" fmla="*/ 62 h 996"/>
                <a:gd name="T100" fmla="*/ 45 w 2072"/>
                <a:gd name="T101" fmla="*/ 68 h 996"/>
                <a:gd name="T102" fmla="*/ 52 w 2072"/>
                <a:gd name="T103" fmla="*/ 72 h 996"/>
                <a:gd name="T104" fmla="*/ 60 w 2072"/>
                <a:gd name="T105" fmla="*/ 77 h 996"/>
                <a:gd name="T106" fmla="*/ 71 w 2072"/>
                <a:gd name="T107" fmla="*/ 80 h 996"/>
                <a:gd name="T108" fmla="*/ 82 w 2072"/>
                <a:gd name="T109" fmla="*/ 83 h 996"/>
                <a:gd name="T110" fmla="*/ 96 w 2072"/>
                <a:gd name="T111" fmla="*/ 85 h 996"/>
                <a:gd name="T112" fmla="*/ 110 w 2072"/>
                <a:gd name="T113" fmla="*/ 88 h 996"/>
                <a:gd name="T114" fmla="*/ 125 w 2072"/>
                <a:gd name="T115" fmla="*/ 90 h 99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2072" h="996">
                  <a:moveTo>
                    <a:pt x="1907" y="22"/>
                  </a:moveTo>
                  <a:lnTo>
                    <a:pt x="1931" y="4"/>
                  </a:lnTo>
                  <a:lnTo>
                    <a:pt x="1946" y="0"/>
                  </a:lnTo>
                  <a:lnTo>
                    <a:pt x="1961" y="0"/>
                  </a:lnTo>
                  <a:lnTo>
                    <a:pt x="1983" y="12"/>
                  </a:lnTo>
                  <a:lnTo>
                    <a:pt x="2030" y="167"/>
                  </a:lnTo>
                  <a:lnTo>
                    <a:pt x="2055" y="323"/>
                  </a:lnTo>
                  <a:lnTo>
                    <a:pt x="2067" y="483"/>
                  </a:lnTo>
                  <a:lnTo>
                    <a:pt x="2072" y="638"/>
                  </a:lnTo>
                  <a:lnTo>
                    <a:pt x="2060" y="676"/>
                  </a:lnTo>
                  <a:lnTo>
                    <a:pt x="2052" y="714"/>
                  </a:lnTo>
                  <a:lnTo>
                    <a:pt x="2040" y="752"/>
                  </a:lnTo>
                  <a:lnTo>
                    <a:pt x="2033" y="789"/>
                  </a:lnTo>
                  <a:lnTo>
                    <a:pt x="2015" y="831"/>
                  </a:lnTo>
                  <a:lnTo>
                    <a:pt x="1991" y="870"/>
                  </a:lnTo>
                  <a:lnTo>
                    <a:pt x="1957" y="900"/>
                  </a:lnTo>
                  <a:lnTo>
                    <a:pt x="1919" y="927"/>
                  </a:lnTo>
                  <a:lnTo>
                    <a:pt x="1874" y="949"/>
                  </a:lnTo>
                  <a:lnTo>
                    <a:pt x="1825" y="964"/>
                  </a:lnTo>
                  <a:lnTo>
                    <a:pt x="1771" y="979"/>
                  </a:lnTo>
                  <a:lnTo>
                    <a:pt x="1710" y="988"/>
                  </a:lnTo>
                  <a:lnTo>
                    <a:pt x="1645" y="996"/>
                  </a:lnTo>
                  <a:lnTo>
                    <a:pt x="1581" y="996"/>
                  </a:lnTo>
                  <a:lnTo>
                    <a:pt x="1509" y="996"/>
                  </a:lnTo>
                  <a:lnTo>
                    <a:pt x="1436" y="991"/>
                  </a:lnTo>
                  <a:lnTo>
                    <a:pt x="1361" y="984"/>
                  </a:lnTo>
                  <a:lnTo>
                    <a:pt x="1285" y="976"/>
                  </a:lnTo>
                  <a:lnTo>
                    <a:pt x="1206" y="964"/>
                  </a:lnTo>
                  <a:lnTo>
                    <a:pt x="1125" y="949"/>
                  </a:lnTo>
                  <a:lnTo>
                    <a:pt x="1125" y="809"/>
                  </a:lnTo>
                  <a:lnTo>
                    <a:pt x="1213" y="816"/>
                  </a:lnTo>
                  <a:lnTo>
                    <a:pt x="1300" y="821"/>
                  </a:lnTo>
                  <a:lnTo>
                    <a:pt x="1384" y="824"/>
                  </a:lnTo>
                  <a:lnTo>
                    <a:pt x="1468" y="824"/>
                  </a:lnTo>
                  <a:lnTo>
                    <a:pt x="1547" y="821"/>
                  </a:lnTo>
                  <a:lnTo>
                    <a:pt x="1623" y="813"/>
                  </a:lnTo>
                  <a:lnTo>
                    <a:pt x="1695" y="801"/>
                  </a:lnTo>
                  <a:lnTo>
                    <a:pt x="1759" y="786"/>
                  </a:lnTo>
                  <a:lnTo>
                    <a:pt x="1816" y="764"/>
                  </a:lnTo>
                  <a:lnTo>
                    <a:pt x="1865" y="740"/>
                  </a:lnTo>
                  <a:lnTo>
                    <a:pt x="1907" y="710"/>
                  </a:lnTo>
                  <a:lnTo>
                    <a:pt x="1939" y="673"/>
                  </a:lnTo>
                  <a:lnTo>
                    <a:pt x="1957" y="631"/>
                  </a:lnTo>
                  <a:lnTo>
                    <a:pt x="1966" y="581"/>
                  </a:lnTo>
                  <a:lnTo>
                    <a:pt x="1966" y="528"/>
                  </a:lnTo>
                  <a:lnTo>
                    <a:pt x="1946" y="468"/>
                  </a:lnTo>
                  <a:lnTo>
                    <a:pt x="1919" y="409"/>
                  </a:lnTo>
                  <a:lnTo>
                    <a:pt x="1885" y="365"/>
                  </a:lnTo>
                  <a:lnTo>
                    <a:pt x="1843" y="327"/>
                  </a:lnTo>
                  <a:lnTo>
                    <a:pt x="1794" y="300"/>
                  </a:lnTo>
                  <a:lnTo>
                    <a:pt x="1741" y="278"/>
                  </a:lnTo>
                  <a:lnTo>
                    <a:pt x="1684" y="261"/>
                  </a:lnTo>
                  <a:lnTo>
                    <a:pt x="1626" y="251"/>
                  </a:lnTo>
                  <a:lnTo>
                    <a:pt x="1566" y="243"/>
                  </a:lnTo>
                  <a:lnTo>
                    <a:pt x="1502" y="243"/>
                  </a:lnTo>
                  <a:lnTo>
                    <a:pt x="1441" y="243"/>
                  </a:lnTo>
                  <a:lnTo>
                    <a:pt x="1376" y="243"/>
                  </a:lnTo>
                  <a:lnTo>
                    <a:pt x="1319" y="246"/>
                  </a:lnTo>
                  <a:lnTo>
                    <a:pt x="1263" y="254"/>
                  </a:lnTo>
                  <a:lnTo>
                    <a:pt x="1213" y="258"/>
                  </a:lnTo>
                  <a:lnTo>
                    <a:pt x="1164" y="261"/>
                  </a:lnTo>
                  <a:lnTo>
                    <a:pt x="1125" y="261"/>
                  </a:lnTo>
                  <a:lnTo>
                    <a:pt x="1125" y="121"/>
                  </a:lnTo>
                  <a:lnTo>
                    <a:pt x="1179" y="121"/>
                  </a:lnTo>
                  <a:lnTo>
                    <a:pt x="1228" y="121"/>
                  </a:lnTo>
                  <a:lnTo>
                    <a:pt x="1281" y="121"/>
                  </a:lnTo>
                  <a:lnTo>
                    <a:pt x="1330" y="121"/>
                  </a:lnTo>
                  <a:lnTo>
                    <a:pt x="1379" y="121"/>
                  </a:lnTo>
                  <a:lnTo>
                    <a:pt x="1429" y="121"/>
                  </a:lnTo>
                  <a:lnTo>
                    <a:pt x="1478" y="121"/>
                  </a:lnTo>
                  <a:lnTo>
                    <a:pt x="1524" y="121"/>
                  </a:lnTo>
                  <a:lnTo>
                    <a:pt x="1569" y="121"/>
                  </a:lnTo>
                  <a:lnTo>
                    <a:pt x="1616" y="121"/>
                  </a:lnTo>
                  <a:lnTo>
                    <a:pt x="1660" y="121"/>
                  </a:lnTo>
                  <a:lnTo>
                    <a:pt x="1702" y="121"/>
                  </a:lnTo>
                  <a:lnTo>
                    <a:pt x="1744" y="118"/>
                  </a:lnTo>
                  <a:lnTo>
                    <a:pt x="1783" y="118"/>
                  </a:lnTo>
                  <a:lnTo>
                    <a:pt x="1820" y="113"/>
                  </a:lnTo>
                  <a:lnTo>
                    <a:pt x="1858" y="110"/>
                  </a:lnTo>
                  <a:lnTo>
                    <a:pt x="1889" y="88"/>
                  </a:lnTo>
                  <a:lnTo>
                    <a:pt x="1900" y="64"/>
                  </a:lnTo>
                  <a:lnTo>
                    <a:pt x="1904" y="38"/>
                  </a:lnTo>
                  <a:lnTo>
                    <a:pt x="1907" y="22"/>
                  </a:lnTo>
                  <a:close/>
                  <a:moveTo>
                    <a:pt x="1125" y="949"/>
                  </a:moveTo>
                  <a:lnTo>
                    <a:pt x="1046" y="934"/>
                  </a:lnTo>
                  <a:lnTo>
                    <a:pt x="969" y="919"/>
                  </a:lnTo>
                  <a:lnTo>
                    <a:pt x="890" y="900"/>
                  </a:lnTo>
                  <a:lnTo>
                    <a:pt x="814" y="881"/>
                  </a:lnTo>
                  <a:lnTo>
                    <a:pt x="738" y="863"/>
                  </a:lnTo>
                  <a:lnTo>
                    <a:pt x="661" y="843"/>
                  </a:lnTo>
                  <a:lnTo>
                    <a:pt x="585" y="821"/>
                  </a:lnTo>
                  <a:lnTo>
                    <a:pt x="513" y="801"/>
                  </a:lnTo>
                  <a:lnTo>
                    <a:pt x="446" y="782"/>
                  </a:lnTo>
                  <a:lnTo>
                    <a:pt x="380" y="759"/>
                  </a:lnTo>
                  <a:lnTo>
                    <a:pt x="316" y="740"/>
                  </a:lnTo>
                  <a:lnTo>
                    <a:pt x="256" y="722"/>
                  </a:lnTo>
                  <a:lnTo>
                    <a:pt x="202" y="707"/>
                  </a:lnTo>
                  <a:lnTo>
                    <a:pt x="148" y="688"/>
                  </a:lnTo>
                  <a:lnTo>
                    <a:pt x="104" y="673"/>
                  </a:lnTo>
                  <a:lnTo>
                    <a:pt x="62" y="661"/>
                  </a:lnTo>
                  <a:lnTo>
                    <a:pt x="39" y="646"/>
                  </a:lnTo>
                  <a:lnTo>
                    <a:pt x="20" y="623"/>
                  </a:lnTo>
                  <a:lnTo>
                    <a:pt x="8" y="592"/>
                  </a:lnTo>
                  <a:lnTo>
                    <a:pt x="0" y="562"/>
                  </a:lnTo>
                  <a:lnTo>
                    <a:pt x="0" y="528"/>
                  </a:lnTo>
                  <a:lnTo>
                    <a:pt x="12" y="436"/>
                  </a:lnTo>
                  <a:lnTo>
                    <a:pt x="32" y="338"/>
                  </a:lnTo>
                  <a:lnTo>
                    <a:pt x="42" y="251"/>
                  </a:lnTo>
                  <a:lnTo>
                    <a:pt x="39" y="175"/>
                  </a:lnTo>
                  <a:lnTo>
                    <a:pt x="107" y="167"/>
                  </a:lnTo>
                  <a:lnTo>
                    <a:pt x="172" y="160"/>
                  </a:lnTo>
                  <a:lnTo>
                    <a:pt x="240" y="155"/>
                  </a:lnTo>
                  <a:lnTo>
                    <a:pt x="308" y="148"/>
                  </a:lnTo>
                  <a:lnTo>
                    <a:pt x="377" y="145"/>
                  </a:lnTo>
                  <a:lnTo>
                    <a:pt x="446" y="140"/>
                  </a:lnTo>
                  <a:lnTo>
                    <a:pt x="513" y="137"/>
                  </a:lnTo>
                  <a:lnTo>
                    <a:pt x="582" y="137"/>
                  </a:lnTo>
                  <a:lnTo>
                    <a:pt x="654" y="133"/>
                  </a:lnTo>
                  <a:lnTo>
                    <a:pt x="723" y="130"/>
                  </a:lnTo>
                  <a:lnTo>
                    <a:pt x="792" y="130"/>
                  </a:lnTo>
                  <a:lnTo>
                    <a:pt x="859" y="125"/>
                  </a:lnTo>
                  <a:lnTo>
                    <a:pt x="925" y="125"/>
                  </a:lnTo>
                  <a:lnTo>
                    <a:pt x="992" y="125"/>
                  </a:lnTo>
                  <a:lnTo>
                    <a:pt x="1061" y="121"/>
                  </a:lnTo>
                  <a:lnTo>
                    <a:pt x="1125" y="121"/>
                  </a:lnTo>
                  <a:lnTo>
                    <a:pt x="1125" y="261"/>
                  </a:lnTo>
                  <a:lnTo>
                    <a:pt x="1118" y="261"/>
                  </a:lnTo>
                  <a:lnTo>
                    <a:pt x="1106" y="261"/>
                  </a:lnTo>
                  <a:lnTo>
                    <a:pt x="1098" y="261"/>
                  </a:lnTo>
                  <a:lnTo>
                    <a:pt x="1091" y="258"/>
                  </a:lnTo>
                  <a:lnTo>
                    <a:pt x="1046" y="251"/>
                  </a:lnTo>
                  <a:lnTo>
                    <a:pt x="999" y="246"/>
                  </a:lnTo>
                  <a:lnTo>
                    <a:pt x="950" y="239"/>
                  </a:lnTo>
                  <a:lnTo>
                    <a:pt x="901" y="231"/>
                  </a:lnTo>
                  <a:lnTo>
                    <a:pt x="851" y="224"/>
                  </a:lnTo>
                  <a:lnTo>
                    <a:pt x="802" y="216"/>
                  </a:lnTo>
                  <a:lnTo>
                    <a:pt x="753" y="212"/>
                  </a:lnTo>
                  <a:lnTo>
                    <a:pt x="700" y="209"/>
                  </a:lnTo>
                  <a:lnTo>
                    <a:pt x="651" y="209"/>
                  </a:lnTo>
                  <a:lnTo>
                    <a:pt x="602" y="209"/>
                  </a:lnTo>
                  <a:lnTo>
                    <a:pt x="555" y="212"/>
                  </a:lnTo>
                  <a:lnTo>
                    <a:pt x="510" y="219"/>
                  </a:lnTo>
                  <a:lnTo>
                    <a:pt x="464" y="231"/>
                  </a:lnTo>
                  <a:lnTo>
                    <a:pt x="422" y="243"/>
                  </a:lnTo>
                  <a:lnTo>
                    <a:pt x="380" y="261"/>
                  </a:lnTo>
                  <a:lnTo>
                    <a:pt x="343" y="285"/>
                  </a:lnTo>
                  <a:lnTo>
                    <a:pt x="301" y="342"/>
                  </a:lnTo>
                  <a:lnTo>
                    <a:pt x="289" y="414"/>
                  </a:lnTo>
                  <a:lnTo>
                    <a:pt x="301" y="493"/>
                  </a:lnTo>
                  <a:lnTo>
                    <a:pt x="331" y="554"/>
                  </a:lnTo>
                  <a:lnTo>
                    <a:pt x="355" y="577"/>
                  </a:lnTo>
                  <a:lnTo>
                    <a:pt x="380" y="596"/>
                  </a:lnTo>
                  <a:lnTo>
                    <a:pt x="404" y="611"/>
                  </a:lnTo>
                  <a:lnTo>
                    <a:pt x="427" y="623"/>
                  </a:lnTo>
                  <a:lnTo>
                    <a:pt x="449" y="638"/>
                  </a:lnTo>
                  <a:lnTo>
                    <a:pt x="471" y="650"/>
                  </a:lnTo>
                  <a:lnTo>
                    <a:pt x="491" y="665"/>
                  </a:lnTo>
                  <a:lnTo>
                    <a:pt x="513" y="683"/>
                  </a:lnTo>
                  <a:lnTo>
                    <a:pt x="540" y="691"/>
                  </a:lnTo>
                  <a:lnTo>
                    <a:pt x="570" y="703"/>
                  </a:lnTo>
                  <a:lnTo>
                    <a:pt x="602" y="710"/>
                  </a:lnTo>
                  <a:lnTo>
                    <a:pt x="636" y="722"/>
                  </a:lnTo>
                  <a:lnTo>
                    <a:pt x="669" y="729"/>
                  </a:lnTo>
                  <a:lnTo>
                    <a:pt x="703" y="737"/>
                  </a:lnTo>
                  <a:lnTo>
                    <a:pt x="742" y="744"/>
                  </a:lnTo>
                  <a:lnTo>
                    <a:pt x="780" y="752"/>
                  </a:lnTo>
                  <a:lnTo>
                    <a:pt x="821" y="759"/>
                  </a:lnTo>
                  <a:lnTo>
                    <a:pt x="863" y="767"/>
                  </a:lnTo>
                  <a:lnTo>
                    <a:pt x="905" y="774"/>
                  </a:lnTo>
                  <a:lnTo>
                    <a:pt x="947" y="782"/>
                  </a:lnTo>
                  <a:lnTo>
                    <a:pt x="992" y="789"/>
                  </a:lnTo>
                  <a:lnTo>
                    <a:pt x="1034" y="798"/>
                  </a:lnTo>
                  <a:lnTo>
                    <a:pt x="1080" y="801"/>
                  </a:lnTo>
                  <a:lnTo>
                    <a:pt x="1125" y="809"/>
                  </a:lnTo>
                  <a:lnTo>
                    <a:pt x="1125" y="949"/>
                  </a:lnTo>
                  <a:close/>
                </a:path>
              </a:pathLst>
            </a:custGeom>
            <a:solidFill>
              <a:srgbClr val="75B57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79" name="Freeform 76"/>
            <p:cNvSpPr>
              <a:spLocks noEditPoints="1"/>
            </p:cNvSpPr>
            <p:nvPr/>
          </p:nvSpPr>
          <p:spPr bwMode="auto">
            <a:xfrm rot="696599">
              <a:off x="3742" y="1270"/>
              <a:ext cx="673" cy="322"/>
            </a:xfrm>
            <a:custGeom>
              <a:avLst/>
              <a:gdLst>
                <a:gd name="T0" fmla="*/ 212 w 2020"/>
                <a:gd name="T1" fmla="*/ 0 h 967"/>
                <a:gd name="T2" fmla="*/ 220 w 2020"/>
                <a:gd name="T3" fmla="*/ 18 h 967"/>
                <a:gd name="T4" fmla="*/ 224 w 2020"/>
                <a:gd name="T5" fmla="*/ 69 h 967"/>
                <a:gd name="T6" fmla="*/ 216 w 2020"/>
                <a:gd name="T7" fmla="*/ 94 h 967"/>
                <a:gd name="T8" fmla="*/ 203 w 2020"/>
                <a:gd name="T9" fmla="*/ 103 h 967"/>
                <a:gd name="T10" fmla="*/ 185 w 2020"/>
                <a:gd name="T11" fmla="*/ 107 h 967"/>
                <a:gd name="T12" fmla="*/ 164 w 2020"/>
                <a:gd name="T13" fmla="*/ 107 h 967"/>
                <a:gd name="T14" fmla="*/ 139 w 2020"/>
                <a:gd name="T15" fmla="*/ 105 h 967"/>
                <a:gd name="T16" fmla="*/ 121 w 2020"/>
                <a:gd name="T17" fmla="*/ 90 h 967"/>
                <a:gd name="T18" fmla="*/ 151 w 2020"/>
                <a:gd name="T19" fmla="*/ 92 h 967"/>
                <a:gd name="T20" fmla="*/ 178 w 2020"/>
                <a:gd name="T21" fmla="*/ 91 h 967"/>
                <a:gd name="T22" fmla="*/ 200 w 2020"/>
                <a:gd name="T23" fmla="*/ 85 h 967"/>
                <a:gd name="T24" fmla="*/ 215 w 2020"/>
                <a:gd name="T25" fmla="*/ 74 h 967"/>
                <a:gd name="T26" fmla="*/ 218 w 2020"/>
                <a:gd name="T27" fmla="*/ 56 h 967"/>
                <a:gd name="T28" fmla="*/ 209 w 2020"/>
                <a:gd name="T29" fmla="*/ 38 h 967"/>
                <a:gd name="T30" fmla="*/ 192 w 2020"/>
                <a:gd name="T31" fmla="*/ 28 h 967"/>
                <a:gd name="T32" fmla="*/ 172 w 2020"/>
                <a:gd name="T33" fmla="*/ 24 h 967"/>
                <a:gd name="T34" fmla="*/ 150 w 2020"/>
                <a:gd name="T35" fmla="*/ 24 h 967"/>
                <a:gd name="T36" fmla="*/ 131 w 2020"/>
                <a:gd name="T37" fmla="*/ 25 h 967"/>
                <a:gd name="T38" fmla="*/ 121 w 2020"/>
                <a:gd name="T39" fmla="*/ 14 h 967"/>
                <a:gd name="T40" fmla="*/ 139 w 2020"/>
                <a:gd name="T41" fmla="*/ 14 h 967"/>
                <a:gd name="T42" fmla="*/ 156 w 2020"/>
                <a:gd name="T43" fmla="*/ 14 h 967"/>
                <a:gd name="T44" fmla="*/ 171 w 2020"/>
                <a:gd name="T45" fmla="*/ 14 h 967"/>
                <a:gd name="T46" fmla="*/ 186 w 2020"/>
                <a:gd name="T47" fmla="*/ 14 h 967"/>
                <a:gd name="T48" fmla="*/ 199 w 2020"/>
                <a:gd name="T49" fmla="*/ 13 h 967"/>
                <a:gd name="T50" fmla="*/ 208 w 2020"/>
                <a:gd name="T51" fmla="*/ 8 h 967"/>
                <a:gd name="T52" fmla="*/ 121 w 2020"/>
                <a:gd name="T53" fmla="*/ 102 h 967"/>
                <a:gd name="T54" fmla="*/ 96 w 2020"/>
                <a:gd name="T55" fmla="*/ 97 h 967"/>
                <a:gd name="T56" fmla="*/ 71 w 2020"/>
                <a:gd name="T57" fmla="*/ 91 h 967"/>
                <a:gd name="T58" fmla="*/ 48 w 2020"/>
                <a:gd name="T59" fmla="*/ 84 h 967"/>
                <a:gd name="T60" fmla="*/ 27 w 2020"/>
                <a:gd name="T61" fmla="*/ 78 h 967"/>
                <a:gd name="T62" fmla="*/ 10 w 2020"/>
                <a:gd name="T63" fmla="*/ 72 h 967"/>
                <a:gd name="T64" fmla="*/ 2 w 2020"/>
                <a:gd name="T65" fmla="*/ 68 h 967"/>
                <a:gd name="T66" fmla="*/ 0 w 2020"/>
                <a:gd name="T67" fmla="*/ 57 h 967"/>
                <a:gd name="T68" fmla="*/ 5 w 2020"/>
                <a:gd name="T69" fmla="*/ 27 h 967"/>
                <a:gd name="T70" fmla="*/ 19 w 2020"/>
                <a:gd name="T71" fmla="*/ 18 h 967"/>
                <a:gd name="T72" fmla="*/ 41 w 2020"/>
                <a:gd name="T73" fmla="*/ 16 h 967"/>
                <a:gd name="T74" fmla="*/ 64 w 2020"/>
                <a:gd name="T75" fmla="*/ 15 h 967"/>
                <a:gd name="T76" fmla="*/ 86 w 2020"/>
                <a:gd name="T77" fmla="*/ 15 h 967"/>
                <a:gd name="T78" fmla="*/ 107 w 2020"/>
                <a:gd name="T79" fmla="*/ 14 h 967"/>
                <a:gd name="T80" fmla="*/ 121 w 2020"/>
                <a:gd name="T81" fmla="*/ 25 h 967"/>
                <a:gd name="T82" fmla="*/ 118 w 2020"/>
                <a:gd name="T83" fmla="*/ 25 h 967"/>
                <a:gd name="T84" fmla="*/ 107 w 2020"/>
                <a:gd name="T85" fmla="*/ 24 h 967"/>
                <a:gd name="T86" fmla="*/ 91 w 2020"/>
                <a:gd name="T87" fmla="*/ 22 h 967"/>
                <a:gd name="T88" fmla="*/ 74 w 2020"/>
                <a:gd name="T89" fmla="*/ 21 h 967"/>
                <a:gd name="T90" fmla="*/ 57 w 2020"/>
                <a:gd name="T91" fmla="*/ 21 h 967"/>
                <a:gd name="T92" fmla="*/ 41 w 2020"/>
                <a:gd name="T93" fmla="*/ 24 h 967"/>
                <a:gd name="T94" fmla="*/ 27 w 2020"/>
                <a:gd name="T95" fmla="*/ 36 h 967"/>
                <a:gd name="T96" fmla="*/ 32 w 2020"/>
                <a:gd name="T97" fmla="*/ 61 h 967"/>
                <a:gd name="T98" fmla="*/ 40 w 2020"/>
                <a:gd name="T99" fmla="*/ 68 h 967"/>
                <a:gd name="T100" fmla="*/ 48 w 2020"/>
                <a:gd name="T101" fmla="*/ 72 h 967"/>
                <a:gd name="T102" fmla="*/ 56 w 2020"/>
                <a:gd name="T103" fmla="*/ 77 h 967"/>
                <a:gd name="T104" fmla="*/ 66 w 2020"/>
                <a:gd name="T105" fmla="*/ 80 h 967"/>
                <a:gd name="T106" fmla="*/ 78 w 2020"/>
                <a:gd name="T107" fmla="*/ 83 h 967"/>
                <a:gd name="T108" fmla="*/ 92 w 2020"/>
                <a:gd name="T109" fmla="*/ 86 h 967"/>
                <a:gd name="T110" fmla="*/ 106 w 2020"/>
                <a:gd name="T111" fmla="*/ 88 h 967"/>
                <a:gd name="T112" fmla="*/ 121 w 2020"/>
                <a:gd name="T113" fmla="*/ 90 h 96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020" h="967">
                  <a:moveTo>
                    <a:pt x="1875" y="22"/>
                  </a:moveTo>
                  <a:lnTo>
                    <a:pt x="1899" y="7"/>
                  </a:lnTo>
                  <a:lnTo>
                    <a:pt x="1910" y="0"/>
                  </a:lnTo>
                  <a:lnTo>
                    <a:pt x="1917" y="3"/>
                  </a:lnTo>
                  <a:lnTo>
                    <a:pt x="1937" y="10"/>
                  </a:lnTo>
                  <a:lnTo>
                    <a:pt x="1983" y="163"/>
                  </a:lnTo>
                  <a:lnTo>
                    <a:pt x="2008" y="315"/>
                  </a:lnTo>
                  <a:lnTo>
                    <a:pt x="2016" y="471"/>
                  </a:lnTo>
                  <a:lnTo>
                    <a:pt x="2020" y="626"/>
                  </a:lnTo>
                  <a:lnTo>
                    <a:pt x="1983" y="777"/>
                  </a:lnTo>
                  <a:lnTo>
                    <a:pt x="1966" y="816"/>
                  </a:lnTo>
                  <a:lnTo>
                    <a:pt x="1941" y="851"/>
                  </a:lnTo>
                  <a:lnTo>
                    <a:pt x="1910" y="880"/>
                  </a:lnTo>
                  <a:lnTo>
                    <a:pt x="1875" y="903"/>
                  </a:lnTo>
                  <a:lnTo>
                    <a:pt x="1830" y="927"/>
                  </a:lnTo>
                  <a:lnTo>
                    <a:pt x="1784" y="942"/>
                  </a:lnTo>
                  <a:lnTo>
                    <a:pt x="1732" y="952"/>
                  </a:lnTo>
                  <a:lnTo>
                    <a:pt x="1670" y="960"/>
                  </a:lnTo>
                  <a:lnTo>
                    <a:pt x="1610" y="964"/>
                  </a:lnTo>
                  <a:lnTo>
                    <a:pt x="1545" y="967"/>
                  </a:lnTo>
                  <a:lnTo>
                    <a:pt x="1473" y="964"/>
                  </a:lnTo>
                  <a:lnTo>
                    <a:pt x="1401" y="960"/>
                  </a:lnTo>
                  <a:lnTo>
                    <a:pt x="1329" y="952"/>
                  </a:lnTo>
                  <a:lnTo>
                    <a:pt x="1249" y="945"/>
                  </a:lnTo>
                  <a:lnTo>
                    <a:pt x="1174" y="934"/>
                  </a:lnTo>
                  <a:lnTo>
                    <a:pt x="1093" y="918"/>
                  </a:lnTo>
                  <a:lnTo>
                    <a:pt x="1093" y="812"/>
                  </a:lnTo>
                  <a:lnTo>
                    <a:pt x="1181" y="819"/>
                  </a:lnTo>
                  <a:lnTo>
                    <a:pt x="1272" y="828"/>
                  </a:lnTo>
                  <a:lnTo>
                    <a:pt x="1359" y="828"/>
                  </a:lnTo>
                  <a:lnTo>
                    <a:pt x="1446" y="828"/>
                  </a:lnTo>
                  <a:lnTo>
                    <a:pt x="1527" y="824"/>
                  </a:lnTo>
                  <a:lnTo>
                    <a:pt x="1606" y="816"/>
                  </a:lnTo>
                  <a:lnTo>
                    <a:pt x="1678" y="801"/>
                  </a:lnTo>
                  <a:lnTo>
                    <a:pt x="1747" y="786"/>
                  </a:lnTo>
                  <a:lnTo>
                    <a:pt x="1803" y="762"/>
                  </a:lnTo>
                  <a:lnTo>
                    <a:pt x="1857" y="737"/>
                  </a:lnTo>
                  <a:lnTo>
                    <a:pt x="1899" y="702"/>
                  </a:lnTo>
                  <a:lnTo>
                    <a:pt x="1934" y="664"/>
                  </a:lnTo>
                  <a:lnTo>
                    <a:pt x="1951" y="619"/>
                  </a:lnTo>
                  <a:lnTo>
                    <a:pt x="1963" y="565"/>
                  </a:lnTo>
                  <a:lnTo>
                    <a:pt x="1959" y="508"/>
                  </a:lnTo>
                  <a:lnTo>
                    <a:pt x="1941" y="444"/>
                  </a:lnTo>
                  <a:lnTo>
                    <a:pt x="1914" y="387"/>
                  </a:lnTo>
                  <a:lnTo>
                    <a:pt x="1880" y="341"/>
                  </a:lnTo>
                  <a:lnTo>
                    <a:pt x="1838" y="303"/>
                  </a:lnTo>
                  <a:lnTo>
                    <a:pt x="1788" y="273"/>
                  </a:lnTo>
                  <a:lnTo>
                    <a:pt x="1732" y="249"/>
                  </a:lnTo>
                  <a:lnTo>
                    <a:pt x="1675" y="234"/>
                  </a:lnTo>
                  <a:lnTo>
                    <a:pt x="1613" y="224"/>
                  </a:lnTo>
                  <a:lnTo>
                    <a:pt x="1549" y="216"/>
                  </a:lnTo>
                  <a:lnTo>
                    <a:pt x="1485" y="212"/>
                  </a:lnTo>
                  <a:lnTo>
                    <a:pt x="1421" y="212"/>
                  </a:lnTo>
                  <a:lnTo>
                    <a:pt x="1355" y="212"/>
                  </a:lnTo>
                  <a:lnTo>
                    <a:pt x="1295" y="216"/>
                  </a:lnTo>
                  <a:lnTo>
                    <a:pt x="1238" y="219"/>
                  </a:lnTo>
                  <a:lnTo>
                    <a:pt x="1184" y="224"/>
                  </a:lnTo>
                  <a:lnTo>
                    <a:pt x="1135" y="227"/>
                  </a:lnTo>
                  <a:lnTo>
                    <a:pt x="1093" y="227"/>
                  </a:lnTo>
                  <a:lnTo>
                    <a:pt x="1093" y="128"/>
                  </a:lnTo>
                  <a:lnTo>
                    <a:pt x="1147" y="128"/>
                  </a:lnTo>
                  <a:lnTo>
                    <a:pt x="1199" y="128"/>
                  </a:lnTo>
                  <a:lnTo>
                    <a:pt x="1249" y="128"/>
                  </a:lnTo>
                  <a:lnTo>
                    <a:pt x="1302" y="128"/>
                  </a:lnTo>
                  <a:lnTo>
                    <a:pt x="1352" y="128"/>
                  </a:lnTo>
                  <a:lnTo>
                    <a:pt x="1401" y="128"/>
                  </a:lnTo>
                  <a:lnTo>
                    <a:pt x="1446" y="128"/>
                  </a:lnTo>
                  <a:lnTo>
                    <a:pt x="1495" y="128"/>
                  </a:lnTo>
                  <a:lnTo>
                    <a:pt x="1542" y="128"/>
                  </a:lnTo>
                  <a:lnTo>
                    <a:pt x="1587" y="128"/>
                  </a:lnTo>
                  <a:lnTo>
                    <a:pt x="1628" y="125"/>
                  </a:lnTo>
                  <a:lnTo>
                    <a:pt x="1675" y="125"/>
                  </a:lnTo>
                  <a:lnTo>
                    <a:pt x="1717" y="125"/>
                  </a:lnTo>
                  <a:lnTo>
                    <a:pt x="1754" y="121"/>
                  </a:lnTo>
                  <a:lnTo>
                    <a:pt x="1796" y="121"/>
                  </a:lnTo>
                  <a:lnTo>
                    <a:pt x="1833" y="118"/>
                  </a:lnTo>
                  <a:lnTo>
                    <a:pt x="1865" y="94"/>
                  </a:lnTo>
                  <a:lnTo>
                    <a:pt x="1875" y="68"/>
                  </a:lnTo>
                  <a:lnTo>
                    <a:pt x="1875" y="41"/>
                  </a:lnTo>
                  <a:lnTo>
                    <a:pt x="1875" y="22"/>
                  </a:lnTo>
                  <a:close/>
                  <a:moveTo>
                    <a:pt x="1093" y="918"/>
                  </a:moveTo>
                  <a:lnTo>
                    <a:pt x="1017" y="903"/>
                  </a:lnTo>
                  <a:lnTo>
                    <a:pt x="942" y="888"/>
                  </a:lnTo>
                  <a:lnTo>
                    <a:pt x="861" y="873"/>
                  </a:lnTo>
                  <a:lnTo>
                    <a:pt x="785" y="854"/>
                  </a:lnTo>
                  <a:lnTo>
                    <a:pt x="713" y="836"/>
                  </a:lnTo>
                  <a:lnTo>
                    <a:pt x="637" y="816"/>
                  </a:lnTo>
                  <a:lnTo>
                    <a:pt x="565" y="797"/>
                  </a:lnTo>
                  <a:lnTo>
                    <a:pt x="496" y="777"/>
                  </a:lnTo>
                  <a:lnTo>
                    <a:pt x="429" y="759"/>
                  </a:lnTo>
                  <a:lnTo>
                    <a:pt x="363" y="740"/>
                  </a:lnTo>
                  <a:lnTo>
                    <a:pt x="299" y="720"/>
                  </a:lnTo>
                  <a:lnTo>
                    <a:pt x="242" y="702"/>
                  </a:lnTo>
                  <a:lnTo>
                    <a:pt x="190" y="683"/>
                  </a:lnTo>
                  <a:lnTo>
                    <a:pt x="140" y="668"/>
                  </a:lnTo>
                  <a:lnTo>
                    <a:pt x="94" y="653"/>
                  </a:lnTo>
                  <a:lnTo>
                    <a:pt x="57" y="641"/>
                  </a:lnTo>
                  <a:lnTo>
                    <a:pt x="30" y="629"/>
                  </a:lnTo>
                  <a:lnTo>
                    <a:pt x="15" y="614"/>
                  </a:lnTo>
                  <a:lnTo>
                    <a:pt x="3" y="592"/>
                  </a:lnTo>
                  <a:lnTo>
                    <a:pt x="0" y="562"/>
                  </a:lnTo>
                  <a:lnTo>
                    <a:pt x="0" y="516"/>
                  </a:lnTo>
                  <a:lnTo>
                    <a:pt x="10" y="424"/>
                  </a:lnTo>
                  <a:lnTo>
                    <a:pt x="34" y="333"/>
                  </a:lnTo>
                  <a:lnTo>
                    <a:pt x="49" y="246"/>
                  </a:lnTo>
                  <a:lnTo>
                    <a:pt x="45" y="175"/>
                  </a:lnTo>
                  <a:lnTo>
                    <a:pt x="109" y="167"/>
                  </a:lnTo>
                  <a:lnTo>
                    <a:pt x="173" y="158"/>
                  </a:lnTo>
                  <a:lnTo>
                    <a:pt x="239" y="155"/>
                  </a:lnTo>
                  <a:lnTo>
                    <a:pt x="306" y="148"/>
                  </a:lnTo>
                  <a:lnTo>
                    <a:pt x="372" y="143"/>
                  </a:lnTo>
                  <a:lnTo>
                    <a:pt x="439" y="140"/>
                  </a:lnTo>
                  <a:lnTo>
                    <a:pt x="504" y="140"/>
                  </a:lnTo>
                  <a:lnTo>
                    <a:pt x="573" y="136"/>
                  </a:lnTo>
                  <a:lnTo>
                    <a:pt x="637" y="133"/>
                  </a:lnTo>
                  <a:lnTo>
                    <a:pt x="706" y="133"/>
                  </a:lnTo>
                  <a:lnTo>
                    <a:pt x="770" y="133"/>
                  </a:lnTo>
                  <a:lnTo>
                    <a:pt x="834" y="128"/>
                  </a:lnTo>
                  <a:lnTo>
                    <a:pt x="903" y="128"/>
                  </a:lnTo>
                  <a:lnTo>
                    <a:pt x="967" y="128"/>
                  </a:lnTo>
                  <a:lnTo>
                    <a:pt x="1029" y="128"/>
                  </a:lnTo>
                  <a:lnTo>
                    <a:pt x="1093" y="128"/>
                  </a:lnTo>
                  <a:lnTo>
                    <a:pt x="1093" y="227"/>
                  </a:lnTo>
                  <a:lnTo>
                    <a:pt x="1086" y="227"/>
                  </a:lnTo>
                  <a:lnTo>
                    <a:pt x="1074" y="227"/>
                  </a:lnTo>
                  <a:lnTo>
                    <a:pt x="1063" y="227"/>
                  </a:lnTo>
                  <a:lnTo>
                    <a:pt x="1056" y="227"/>
                  </a:lnTo>
                  <a:lnTo>
                    <a:pt x="1009" y="224"/>
                  </a:lnTo>
                  <a:lnTo>
                    <a:pt x="964" y="216"/>
                  </a:lnTo>
                  <a:lnTo>
                    <a:pt x="915" y="212"/>
                  </a:lnTo>
                  <a:lnTo>
                    <a:pt x="869" y="204"/>
                  </a:lnTo>
                  <a:lnTo>
                    <a:pt x="816" y="197"/>
                  </a:lnTo>
                  <a:lnTo>
                    <a:pt x="767" y="192"/>
                  </a:lnTo>
                  <a:lnTo>
                    <a:pt x="718" y="189"/>
                  </a:lnTo>
                  <a:lnTo>
                    <a:pt x="664" y="185"/>
                  </a:lnTo>
                  <a:lnTo>
                    <a:pt x="614" y="182"/>
                  </a:lnTo>
                  <a:lnTo>
                    <a:pt x="562" y="185"/>
                  </a:lnTo>
                  <a:lnTo>
                    <a:pt x="513" y="189"/>
                  </a:lnTo>
                  <a:lnTo>
                    <a:pt x="463" y="192"/>
                  </a:lnTo>
                  <a:lnTo>
                    <a:pt x="417" y="204"/>
                  </a:lnTo>
                  <a:lnTo>
                    <a:pt x="372" y="219"/>
                  </a:lnTo>
                  <a:lnTo>
                    <a:pt x="326" y="239"/>
                  </a:lnTo>
                  <a:lnTo>
                    <a:pt x="284" y="261"/>
                  </a:lnTo>
                  <a:lnTo>
                    <a:pt x="247" y="326"/>
                  </a:lnTo>
                  <a:lnTo>
                    <a:pt x="235" y="409"/>
                  </a:lnTo>
                  <a:lnTo>
                    <a:pt x="254" y="493"/>
                  </a:lnTo>
                  <a:lnTo>
                    <a:pt x="288" y="554"/>
                  </a:lnTo>
                  <a:lnTo>
                    <a:pt x="314" y="577"/>
                  </a:lnTo>
                  <a:lnTo>
                    <a:pt x="338" y="596"/>
                  </a:lnTo>
                  <a:lnTo>
                    <a:pt x="363" y="611"/>
                  </a:lnTo>
                  <a:lnTo>
                    <a:pt x="387" y="622"/>
                  </a:lnTo>
                  <a:lnTo>
                    <a:pt x="405" y="638"/>
                  </a:lnTo>
                  <a:lnTo>
                    <a:pt x="429" y="649"/>
                  </a:lnTo>
                  <a:lnTo>
                    <a:pt x="451" y="664"/>
                  </a:lnTo>
                  <a:lnTo>
                    <a:pt x="474" y="683"/>
                  </a:lnTo>
                  <a:lnTo>
                    <a:pt x="501" y="695"/>
                  </a:lnTo>
                  <a:lnTo>
                    <a:pt x="531" y="702"/>
                  </a:lnTo>
                  <a:lnTo>
                    <a:pt x="562" y="713"/>
                  </a:lnTo>
                  <a:lnTo>
                    <a:pt x="595" y="720"/>
                  </a:lnTo>
                  <a:lnTo>
                    <a:pt x="629" y="732"/>
                  </a:lnTo>
                  <a:lnTo>
                    <a:pt x="668" y="740"/>
                  </a:lnTo>
                  <a:lnTo>
                    <a:pt x="706" y="752"/>
                  </a:lnTo>
                  <a:lnTo>
                    <a:pt x="743" y="759"/>
                  </a:lnTo>
                  <a:lnTo>
                    <a:pt x="785" y="767"/>
                  </a:lnTo>
                  <a:lnTo>
                    <a:pt x="827" y="774"/>
                  </a:lnTo>
                  <a:lnTo>
                    <a:pt x="869" y="782"/>
                  </a:lnTo>
                  <a:lnTo>
                    <a:pt x="915" y="789"/>
                  </a:lnTo>
                  <a:lnTo>
                    <a:pt x="957" y="797"/>
                  </a:lnTo>
                  <a:lnTo>
                    <a:pt x="1002" y="801"/>
                  </a:lnTo>
                  <a:lnTo>
                    <a:pt x="1048" y="809"/>
                  </a:lnTo>
                  <a:lnTo>
                    <a:pt x="1093" y="812"/>
                  </a:lnTo>
                  <a:lnTo>
                    <a:pt x="1093" y="918"/>
                  </a:lnTo>
                  <a:close/>
                </a:path>
              </a:pathLst>
            </a:custGeom>
            <a:solidFill>
              <a:srgbClr val="82C6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0" name="Freeform 77"/>
            <p:cNvSpPr>
              <a:spLocks/>
            </p:cNvSpPr>
            <p:nvPr/>
          </p:nvSpPr>
          <p:spPr bwMode="auto">
            <a:xfrm rot="696599">
              <a:off x="3189" y="1192"/>
              <a:ext cx="97" cy="93"/>
            </a:xfrm>
            <a:custGeom>
              <a:avLst/>
              <a:gdLst>
                <a:gd name="T0" fmla="*/ 16 w 293"/>
                <a:gd name="T1" fmla="*/ 0 h 281"/>
                <a:gd name="T2" fmla="*/ 20 w 293"/>
                <a:gd name="T3" fmla="*/ 0 h 281"/>
                <a:gd name="T4" fmla="*/ 23 w 293"/>
                <a:gd name="T5" fmla="*/ 1 h 281"/>
                <a:gd name="T6" fmla="*/ 25 w 293"/>
                <a:gd name="T7" fmla="*/ 3 h 281"/>
                <a:gd name="T8" fmla="*/ 27 w 293"/>
                <a:gd name="T9" fmla="*/ 5 h 281"/>
                <a:gd name="T10" fmla="*/ 29 w 293"/>
                <a:gd name="T11" fmla="*/ 7 h 281"/>
                <a:gd name="T12" fmla="*/ 31 w 293"/>
                <a:gd name="T13" fmla="*/ 9 h 281"/>
                <a:gd name="T14" fmla="*/ 32 w 293"/>
                <a:gd name="T15" fmla="*/ 12 h 281"/>
                <a:gd name="T16" fmla="*/ 32 w 293"/>
                <a:gd name="T17" fmla="*/ 15 h 281"/>
                <a:gd name="T18" fmla="*/ 32 w 293"/>
                <a:gd name="T19" fmla="*/ 18 h 281"/>
                <a:gd name="T20" fmla="*/ 31 w 293"/>
                <a:gd name="T21" fmla="*/ 21 h 281"/>
                <a:gd name="T22" fmla="*/ 29 w 293"/>
                <a:gd name="T23" fmla="*/ 24 h 281"/>
                <a:gd name="T24" fmla="*/ 27 w 293"/>
                <a:gd name="T25" fmla="*/ 26 h 281"/>
                <a:gd name="T26" fmla="*/ 25 w 293"/>
                <a:gd name="T27" fmla="*/ 28 h 281"/>
                <a:gd name="T28" fmla="*/ 23 w 293"/>
                <a:gd name="T29" fmla="*/ 29 h 281"/>
                <a:gd name="T30" fmla="*/ 20 w 293"/>
                <a:gd name="T31" fmla="*/ 30 h 281"/>
                <a:gd name="T32" fmla="*/ 16 w 293"/>
                <a:gd name="T33" fmla="*/ 31 h 281"/>
                <a:gd name="T34" fmla="*/ 13 w 293"/>
                <a:gd name="T35" fmla="*/ 30 h 281"/>
                <a:gd name="T36" fmla="*/ 10 w 293"/>
                <a:gd name="T37" fmla="*/ 29 h 281"/>
                <a:gd name="T38" fmla="*/ 7 w 293"/>
                <a:gd name="T39" fmla="*/ 28 h 281"/>
                <a:gd name="T40" fmla="*/ 5 w 293"/>
                <a:gd name="T41" fmla="*/ 26 h 281"/>
                <a:gd name="T42" fmla="*/ 3 w 293"/>
                <a:gd name="T43" fmla="*/ 24 h 281"/>
                <a:gd name="T44" fmla="*/ 1 w 293"/>
                <a:gd name="T45" fmla="*/ 21 h 281"/>
                <a:gd name="T46" fmla="*/ 1 w 293"/>
                <a:gd name="T47" fmla="*/ 18 h 281"/>
                <a:gd name="T48" fmla="*/ 0 w 293"/>
                <a:gd name="T49" fmla="*/ 15 h 281"/>
                <a:gd name="T50" fmla="*/ 1 w 293"/>
                <a:gd name="T51" fmla="*/ 12 h 281"/>
                <a:gd name="T52" fmla="*/ 1 w 293"/>
                <a:gd name="T53" fmla="*/ 9 h 281"/>
                <a:gd name="T54" fmla="*/ 3 w 293"/>
                <a:gd name="T55" fmla="*/ 7 h 281"/>
                <a:gd name="T56" fmla="*/ 5 w 293"/>
                <a:gd name="T57" fmla="*/ 5 h 281"/>
                <a:gd name="T58" fmla="*/ 7 w 293"/>
                <a:gd name="T59" fmla="*/ 3 h 281"/>
                <a:gd name="T60" fmla="*/ 10 w 293"/>
                <a:gd name="T61" fmla="*/ 1 h 281"/>
                <a:gd name="T62" fmla="*/ 13 w 293"/>
                <a:gd name="T63" fmla="*/ 0 h 281"/>
                <a:gd name="T64" fmla="*/ 16 w 293"/>
                <a:gd name="T65" fmla="*/ 0 h 28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3" h="281">
                  <a:moveTo>
                    <a:pt x="148" y="0"/>
                  </a:moveTo>
                  <a:lnTo>
                    <a:pt x="178" y="4"/>
                  </a:lnTo>
                  <a:lnTo>
                    <a:pt x="205" y="12"/>
                  </a:lnTo>
                  <a:lnTo>
                    <a:pt x="228" y="24"/>
                  </a:lnTo>
                  <a:lnTo>
                    <a:pt x="252" y="42"/>
                  </a:lnTo>
                  <a:lnTo>
                    <a:pt x="270" y="61"/>
                  </a:lnTo>
                  <a:lnTo>
                    <a:pt x="281" y="83"/>
                  </a:lnTo>
                  <a:lnTo>
                    <a:pt x="289" y="110"/>
                  </a:lnTo>
                  <a:lnTo>
                    <a:pt x="293" y="140"/>
                  </a:lnTo>
                  <a:lnTo>
                    <a:pt x="289" y="167"/>
                  </a:lnTo>
                  <a:lnTo>
                    <a:pt x="281" y="194"/>
                  </a:lnTo>
                  <a:lnTo>
                    <a:pt x="270" y="217"/>
                  </a:lnTo>
                  <a:lnTo>
                    <a:pt x="252" y="239"/>
                  </a:lnTo>
                  <a:lnTo>
                    <a:pt x="228" y="258"/>
                  </a:lnTo>
                  <a:lnTo>
                    <a:pt x="205" y="270"/>
                  </a:lnTo>
                  <a:lnTo>
                    <a:pt x="178" y="278"/>
                  </a:lnTo>
                  <a:lnTo>
                    <a:pt x="148" y="281"/>
                  </a:lnTo>
                  <a:lnTo>
                    <a:pt x="118" y="278"/>
                  </a:lnTo>
                  <a:lnTo>
                    <a:pt x="92" y="270"/>
                  </a:lnTo>
                  <a:lnTo>
                    <a:pt x="65" y="258"/>
                  </a:lnTo>
                  <a:lnTo>
                    <a:pt x="42" y="239"/>
                  </a:lnTo>
                  <a:lnTo>
                    <a:pt x="27" y="217"/>
                  </a:lnTo>
                  <a:lnTo>
                    <a:pt x="12" y="194"/>
                  </a:lnTo>
                  <a:lnTo>
                    <a:pt x="5" y="167"/>
                  </a:lnTo>
                  <a:lnTo>
                    <a:pt x="0" y="140"/>
                  </a:lnTo>
                  <a:lnTo>
                    <a:pt x="5" y="110"/>
                  </a:lnTo>
                  <a:lnTo>
                    <a:pt x="12" y="83"/>
                  </a:lnTo>
                  <a:lnTo>
                    <a:pt x="27" y="61"/>
                  </a:lnTo>
                  <a:lnTo>
                    <a:pt x="42" y="42"/>
                  </a:lnTo>
                  <a:lnTo>
                    <a:pt x="65" y="24"/>
                  </a:lnTo>
                  <a:lnTo>
                    <a:pt x="92" y="12"/>
                  </a:lnTo>
                  <a:lnTo>
                    <a:pt x="118" y="4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1" name="Freeform 78"/>
            <p:cNvSpPr>
              <a:spLocks/>
            </p:cNvSpPr>
            <p:nvPr/>
          </p:nvSpPr>
          <p:spPr bwMode="auto">
            <a:xfrm rot="696599">
              <a:off x="3201" y="1185"/>
              <a:ext cx="98" cy="95"/>
            </a:xfrm>
            <a:custGeom>
              <a:avLst/>
              <a:gdLst>
                <a:gd name="T0" fmla="*/ 16 w 296"/>
                <a:gd name="T1" fmla="*/ 0 h 284"/>
                <a:gd name="T2" fmla="*/ 19 w 296"/>
                <a:gd name="T3" fmla="*/ 0 h 284"/>
                <a:gd name="T4" fmla="*/ 22 w 296"/>
                <a:gd name="T5" fmla="*/ 1 h 284"/>
                <a:gd name="T6" fmla="*/ 25 w 296"/>
                <a:gd name="T7" fmla="*/ 3 h 284"/>
                <a:gd name="T8" fmla="*/ 27 w 296"/>
                <a:gd name="T9" fmla="*/ 5 h 284"/>
                <a:gd name="T10" fmla="*/ 30 w 296"/>
                <a:gd name="T11" fmla="*/ 7 h 284"/>
                <a:gd name="T12" fmla="*/ 31 w 296"/>
                <a:gd name="T13" fmla="*/ 10 h 284"/>
                <a:gd name="T14" fmla="*/ 32 w 296"/>
                <a:gd name="T15" fmla="*/ 13 h 284"/>
                <a:gd name="T16" fmla="*/ 32 w 296"/>
                <a:gd name="T17" fmla="*/ 16 h 284"/>
                <a:gd name="T18" fmla="*/ 32 w 296"/>
                <a:gd name="T19" fmla="*/ 19 h 284"/>
                <a:gd name="T20" fmla="*/ 31 w 296"/>
                <a:gd name="T21" fmla="*/ 22 h 284"/>
                <a:gd name="T22" fmla="*/ 30 w 296"/>
                <a:gd name="T23" fmla="*/ 25 h 284"/>
                <a:gd name="T24" fmla="*/ 27 w 296"/>
                <a:gd name="T25" fmla="*/ 27 h 284"/>
                <a:gd name="T26" fmla="*/ 25 w 296"/>
                <a:gd name="T27" fmla="*/ 29 h 284"/>
                <a:gd name="T28" fmla="*/ 22 w 296"/>
                <a:gd name="T29" fmla="*/ 30 h 284"/>
                <a:gd name="T30" fmla="*/ 19 w 296"/>
                <a:gd name="T31" fmla="*/ 31 h 284"/>
                <a:gd name="T32" fmla="*/ 16 w 296"/>
                <a:gd name="T33" fmla="*/ 32 h 284"/>
                <a:gd name="T34" fmla="*/ 13 w 296"/>
                <a:gd name="T35" fmla="*/ 31 h 284"/>
                <a:gd name="T36" fmla="*/ 10 w 296"/>
                <a:gd name="T37" fmla="*/ 30 h 284"/>
                <a:gd name="T38" fmla="*/ 7 w 296"/>
                <a:gd name="T39" fmla="*/ 29 h 284"/>
                <a:gd name="T40" fmla="*/ 5 w 296"/>
                <a:gd name="T41" fmla="*/ 27 h 284"/>
                <a:gd name="T42" fmla="*/ 3 w 296"/>
                <a:gd name="T43" fmla="*/ 25 h 284"/>
                <a:gd name="T44" fmla="*/ 1 w 296"/>
                <a:gd name="T45" fmla="*/ 22 h 284"/>
                <a:gd name="T46" fmla="*/ 1 w 296"/>
                <a:gd name="T47" fmla="*/ 19 h 284"/>
                <a:gd name="T48" fmla="*/ 0 w 296"/>
                <a:gd name="T49" fmla="*/ 16 h 284"/>
                <a:gd name="T50" fmla="*/ 1 w 296"/>
                <a:gd name="T51" fmla="*/ 13 h 284"/>
                <a:gd name="T52" fmla="*/ 1 w 296"/>
                <a:gd name="T53" fmla="*/ 10 h 284"/>
                <a:gd name="T54" fmla="*/ 3 w 296"/>
                <a:gd name="T55" fmla="*/ 7 h 284"/>
                <a:gd name="T56" fmla="*/ 5 w 296"/>
                <a:gd name="T57" fmla="*/ 5 h 284"/>
                <a:gd name="T58" fmla="*/ 7 w 296"/>
                <a:gd name="T59" fmla="*/ 3 h 284"/>
                <a:gd name="T60" fmla="*/ 10 w 296"/>
                <a:gd name="T61" fmla="*/ 1 h 284"/>
                <a:gd name="T62" fmla="*/ 13 w 296"/>
                <a:gd name="T63" fmla="*/ 0 h 284"/>
                <a:gd name="T64" fmla="*/ 16 w 296"/>
                <a:gd name="T65" fmla="*/ 0 h 28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96" h="284">
                  <a:moveTo>
                    <a:pt x="145" y="0"/>
                  </a:moveTo>
                  <a:lnTo>
                    <a:pt x="175" y="3"/>
                  </a:lnTo>
                  <a:lnTo>
                    <a:pt x="202" y="11"/>
                  </a:lnTo>
                  <a:lnTo>
                    <a:pt x="229" y="23"/>
                  </a:lnTo>
                  <a:lnTo>
                    <a:pt x="251" y="41"/>
                  </a:lnTo>
                  <a:lnTo>
                    <a:pt x="271" y="65"/>
                  </a:lnTo>
                  <a:lnTo>
                    <a:pt x="286" y="87"/>
                  </a:lnTo>
                  <a:lnTo>
                    <a:pt x="293" y="114"/>
                  </a:lnTo>
                  <a:lnTo>
                    <a:pt x="296" y="144"/>
                  </a:lnTo>
                  <a:lnTo>
                    <a:pt x="293" y="171"/>
                  </a:lnTo>
                  <a:lnTo>
                    <a:pt x="286" y="198"/>
                  </a:lnTo>
                  <a:lnTo>
                    <a:pt x="271" y="220"/>
                  </a:lnTo>
                  <a:lnTo>
                    <a:pt x="251" y="243"/>
                  </a:lnTo>
                  <a:lnTo>
                    <a:pt x="229" y="258"/>
                  </a:lnTo>
                  <a:lnTo>
                    <a:pt x="202" y="272"/>
                  </a:lnTo>
                  <a:lnTo>
                    <a:pt x="175" y="280"/>
                  </a:lnTo>
                  <a:lnTo>
                    <a:pt x="145" y="284"/>
                  </a:lnTo>
                  <a:lnTo>
                    <a:pt x="115" y="280"/>
                  </a:lnTo>
                  <a:lnTo>
                    <a:pt x="88" y="272"/>
                  </a:lnTo>
                  <a:lnTo>
                    <a:pt x="65" y="258"/>
                  </a:lnTo>
                  <a:lnTo>
                    <a:pt x="42" y="243"/>
                  </a:lnTo>
                  <a:lnTo>
                    <a:pt x="24" y="220"/>
                  </a:lnTo>
                  <a:lnTo>
                    <a:pt x="12" y="198"/>
                  </a:lnTo>
                  <a:lnTo>
                    <a:pt x="5" y="171"/>
                  </a:lnTo>
                  <a:lnTo>
                    <a:pt x="0" y="144"/>
                  </a:lnTo>
                  <a:lnTo>
                    <a:pt x="5" y="114"/>
                  </a:lnTo>
                  <a:lnTo>
                    <a:pt x="12" y="87"/>
                  </a:lnTo>
                  <a:lnTo>
                    <a:pt x="24" y="65"/>
                  </a:lnTo>
                  <a:lnTo>
                    <a:pt x="42" y="41"/>
                  </a:lnTo>
                  <a:lnTo>
                    <a:pt x="65" y="23"/>
                  </a:lnTo>
                  <a:lnTo>
                    <a:pt x="88" y="11"/>
                  </a:lnTo>
                  <a:lnTo>
                    <a:pt x="115" y="3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4944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2" name="Freeform 79"/>
            <p:cNvSpPr>
              <a:spLocks/>
            </p:cNvSpPr>
            <p:nvPr/>
          </p:nvSpPr>
          <p:spPr bwMode="auto">
            <a:xfrm rot="696599">
              <a:off x="3203" y="1189"/>
              <a:ext cx="93" cy="87"/>
            </a:xfrm>
            <a:custGeom>
              <a:avLst/>
              <a:gdLst>
                <a:gd name="T0" fmla="*/ 15 w 278"/>
                <a:gd name="T1" fmla="*/ 0 h 261"/>
                <a:gd name="T2" fmla="*/ 18 w 278"/>
                <a:gd name="T3" fmla="*/ 0 h 261"/>
                <a:gd name="T4" fmla="*/ 21 w 278"/>
                <a:gd name="T5" fmla="*/ 1 h 261"/>
                <a:gd name="T6" fmla="*/ 24 w 278"/>
                <a:gd name="T7" fmla="*/ 2 h 261"/>
                <a:gd name="T8" fmla="*/ 26 w 278"/>
                <a:gd name="T9" fmla="*/ 4 h 261"/>
                <a:gd name="T10" fmla="*/ 28 w 278"/>
                <a:gd name="T11" fmla="*/ 6 h 261"/>
                <a:gd name="T12" fmla="*/ 30 w 278"/>
                <a:gd name="T13" fmla="*/ 9 h 261"/>
                <a:gd name="T14" fmla="*/ 30 w 278"/>
                <a:gd name="T15" fmla="*/ 11 h 261"/>
                <a:gd name="T16" fmla="*/ 31 w 278"/>
                <a:gd name="T17" fmla="*/ 14 h 261"/>
                <a:gd name="T18" fmla="*/ 30 w 278"/>
                <a:gd name="T19" fmla="*/ 17 h 261"/>
                <a:gd name="T20" fmla="*/ 30 w 278"/>
                <a:gd name="T21" fmla="*/ 20 h 261"/>
                <a:gd name="T22" fmla="*/ 28 w 278"/>
                <a:gd name="T23" fmla="*/ 23 h 261"/>
                <a:gd name="T24" fmla="*/ 26 w 278"/>
                <a:gd name="T25" fmla="*/ 25 h 261"/>
                <a:gd name="T26" fmla="*/ 24 w 278"/>
                <a:gd name="T27" fmla="*/ 27 h 261"/>
                <a:gd name="T28" fmla="*/ 21 w 278"/>
                <a:gd name="T29" fmla="*/ 28 h 261"/>
                <a:gd name="T30" fmla="*/ 18 w 278"/>
                <a:gd name="T31" fmla="*/ 29 h 261"/>
                <a:gd name="T32" fmla="*/ 15 w 278"/>
                <a:gd name="T33" fmla="*/ 29 h 261"/>
                <a:gd name="T34" fmla="*/ 12 w 278"/>
                <a:gd name="T35" fmla="*/ 29 h 261"/>
                <a:gd name="T36" fmla="*/ 9 w 278"/>
                <a:gd name="T37" fmla="*/ 28 h 261"/>
                <a:gd name="T38" fmla="*/ 7 w 278"/>
                <a:gd name="T39" fmla="*/ 27 h 261"/>
                <a:gd name="T40" fmla="*/ 5 w 278"/>
                <a:gd name="T41" fmla="*/ 25 h 261"/>
                <a:gd name="T42" fmla="*/ 3 w 278"/>
                <a:gd name="T43" fmla="*/ 23 h 261"/>
                <a:gd name="T44" fmla="*/ 1 w 278"/>
                <a:gd name="T45" fmla="*/ 20 h 261"/>
                <a:gd name="T46" fmla="*/ 0 w 278"/>
                <a:gd name="T47" fmla="*/ 17 h 261"/>
                <a:gd name="T48" fmla="*/ 0 w 278"/>
                <a:gd name="T49" fmla="*/ 14 h 261"/>
                <a:gd name="T50" fmla="*/ 0 w 278"/>
                <a:gd name="T51" fmla="*/ 11 h 261"/>
                <a:gd name="T52" fmla="*/ 1 w 278"/>
                <a:gd name="T53" fmla="*/ 9 h 261"/>
                <a:gd name="T54" fmla="*/ 3 w 278"/>
                <a:gd name="T55" fmla="*/ 6 h 261"/>
                <a:gd name="T56" fmla="*/ 5 w 278"/>
                <a:gd name="T57" fmla="*/ 4 h 261"/>
                <a:gd name="T58" fmla="*/ 7 w 278"/>
                <a:gd name="T59" fmla="*/ 2 h 261"/>
                <a:gd name="T60" fmla="*/ 9 w 278"/>
                <a:gd name="T61" fmla="*/ 1 h 261"/>
                <a:gd name="T62" fmla="*/ 12 w 278"/>
                <a:gd name="T63" fmla="*/ 0 h 261"/>
                <a:gd name="T64" fmla="*/ 15 w 278"/>
                <a:gd name="T65" fmla="*/ 0 h 261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78" h="261">
                  <a:moveTo>
                    <a:pt x="137" y="0"/>
                  </a:moveTo>
                  <a:lnTo>
                    <a:pt x="164" y="4"/>
                  </a:lnTo>
                  <a:lnTo>
                    <a:pt x="190" y="12"/>
                  </a:lnTo>
                  <a:lnTo>
                    <a:pt x="214" y="22"/>
                  </a:lnTo>
                  <a:lnTo>
                    <a:pt x="236" y="39"/>
                  </a:lnTo>
                  <a:lnTo>
                    <a:pt x="255" y="57"/>
                  </a:lnTo>
                  <a:lnTo>
                    <a:pt x="266" y="79"/>
                  </a:lnTo>
                  <a:lnTo>
                    <a:pt x="273" y="103"/>
                  </a:lnTo>
                  <a:lnTo>
                    <a:pt x="278" y="128"/>
                  </a:lnTo>
                  <a:lnTo>
                    <a:pt x="273" y="155"/>
                  </a:lnTo>
                  <a:lnTo>
                    <a:pt x="266" y="182"/>
                  </a:lnTo>
                  <a:lnTo>
                    <a:pt x="255" y="205"/>
                  </a:lnTo>
                  <a:lnTo>
                    <a:pt x="236" y="224"/>
                  </a:lnTo>
                  <a:lnTo>
                    <a:pt x="214" y="239"/>
                  </a:lnTo>
                  <a:lnTo>
                    <a:pt x="190" y="251"/>
                  </a:lnTo>
                  <a:lnTo>
                    <a:pt x="164" y="258"/>
                  </a:lnTo>
                  <a:lnTo>
                    <a:pt x="137" y="261"/>
                  </a:lnTo>
                  <a:lnTo>
                    <a:pt x="110" y="258"/>
                  </a:lnTo>
                  <a:lnTo>
                    <a:pt x="83" y="251"/>
                  </a:lnTo>
                  <a:lnTo>
                    <a:pt x="61" y="239"/>
                  </a:lnTo>
                  <a:lnTo>
                    <a:pt x="42" y="224"/>
                  </a:lnTo>
                  <a:lnTo>
                    <a:pt x="24" y="205"/>
                  </a:lnTo>
                  <a:lnTo>
                    <a:pt x="12" y="182"/>
                  </a:lnTo>
                  <a:lnTo>
                    <a:pt x="4" y="155"/>
                  </a:lnTo>
                  <a:lnTo>
                    <a:pt x="0" y="128"/>
                  </a:lnTo>
                  <a:lnTo>
                    <a:pt x="4" y="103"/>
                  </a:lnTo>
                  <a:lnTo>
                    <a:pt x="12" y="79"/>
                  </a:lnTo>
                  <a:lnTo>
                    <a:pt x="24" y="57"/>
                  </a:lnTo>
                  <a:lnTo>
                    <a:pt x="42" y="39"/>
                  </a:lnTo>
                  <a:lnTo>
                    <a:pt x="61" y="22"/>
                  </a:lnTo>
                  <a:lnTo>
                    <a:pt x="83" y="12"/>
                  </a:lnTo>
                  <a:lnTo>
                    <a:pt x="110" y="4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5B595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3" name="Freeform 80"/>
            <p:cNvSpPr>
              <a:spLocks/>
            </p:cNvSpPr>
            <p:nvPr/>
          </p:nvSpPr>
          <p:spPr bwMode="auto">
            <a:xfrm rot="696599">
              <a:off x="3206" y="1190"/>
              <a:ext cx="86" cy="82"/>
            </a:xfrm>
            <a:custGeom>
              <a:avLst/>
              <a:gdLst>
                <a:gd name="T0" fmla="*/ 14 w 259"/>
                <a:gd name="T1" fmla="*/ 0 h 247"/>
                <a:gd name="T2" fmla="*/ 17 w 259"/>
                <a:gd name="T3" fmla="*/ 0 h 247"/>
                <a:gd name="T4" fmla="*/ 20 w 259"/>
                <a:gd name="T5" fmla="*/ 1 h 247"/>
                <a:gd name="T6" fmla="*/ 22 w 259"/>
                <a:gd name="T7" fmla="*/ 3 h 247"/>
                <a:gd name="T8" fmla="*/ 25 w 259"/>
                <a:gd name="T9" fmla="*/ 4 h 247"/>
                <a:gd name="T10" fmla="*/ 26 w 259"/>
                <a:gd name="T11" fmla="*/ 6 h 247"/>
                <a:gd name="T12" fmla="*/ 27 w 259"/>
                <a:gd name="T13" fmla="*/ 9 h 247"/>
                <a:gd name="T14" fmla="*/ 28 w 259"/>
                <a:gd name="T15" fmla="*/ 11 h 247"/>
                <a:gd name="T16" fmla="*/ 29 w 259"/>
                <a:gd name="T17" fmla="*/ 14 h 247"/>
                <a:gd name="T18" fmla="*/ 28 w 259"/>
                <a:gd name="T19" fmla="*/ 17 h 247"/>
                <a:gd name="T20" fmla="*/ 27 w 259"/>
                <a:gd name="T21" fmla="*/ 19 h 247"/>
                <a:gd name="T22" fmla="*/ 26 w 259"/>
                <a:gd name="T23" fmla="*/ 21 h 247"/>
                <a:gd name="T24" fmla="*/ 25 w 259"/>
                <a:gd name="T25" fmla="*/ 24 h 247"/>
                <a:gd name="T26" fmla="*/ 22 w 259"/>
                <a:gd name="T27" fmla="*/ 25 h 247"/>
                <a:gd name="T28" fmla="*/ 20 w 259"/>
                <a:gd name="T29" fmla="*/ 27 h 247"/>
                <a:gd name="T30" fmla="*/ 17 w 259"/>
                <a:gd name="T31" fmla="*/ 27 h 247"/>
                <a:gd name="T32" fmla="*/ 14 w 259"/>
                <a:gd name="T33" fmla="*/ 27 h 247"/>
                <a:gd name="T34" fmla="*/ 11 w 259"/>
                <a:gd name="T35" fmla="*/ 27 h 247"/>
                <a:gd name="T36" fmla="*/ 9 w 259"/>
                <a:gd name="T37" fmla="*/ 27 h 247"/>
                <a:gd name="T38" fmla="*/ 7 w 259"/>
                <a:gd name="T39" fmla="*/ 25 h 247"/>
                <a:gd name="T40" fmla="*/ 4 w 259"/>
                <a:gd name="T41" fmla="*/ 24 h 247"/>
                <a:gd name="T42" fmla="*/ 3 w 259"/>
                <a:gd name="T43" fmla="*/ 21 h 247"/>
                <a:gd name="T44" fmla="*/ 1 w 259"/>
                <a:gd name="T45" fmla="*/ 19 h 247"/>
                <a:gd name="T46" fmla="*/ 1 w 259"/>
                <a:gd name="T47" fmla="*/ 17 h 247"/>
                <a:gd name="T48" fmla="*/ 0 w 259"/>
                <a:gd name="T49" fmla="*/ 14 h 247"/>
                <a:gd name="T50" fmla="*/ 1 w 259"/>
                <a:gd name="T51" fmla="*/ 11 h 247"/>
                <a:gd name="T52" fmla="*/ 1 w 259"/>
                <a:gd name="T53" fmla="*/ 9 h 247"/>
                <a:gd name="T54" fmla="*/ 3 w 259"/>
                <a:gd name="T55" fmla="*/ 6 h 247"/>
                <a:gd name="T56" fmla="*/ 4 w 259"/>
                <a:gd name="T57" fmla="*/ 4 h 247"/>
                <a:gd name="T58" fmla="*/ 7 w 259"/>
                <a:gd name="T59" fmla="*/ 3 h 247"/>
                <a:gd name="T60" fmla="*/ 9 w 259"/>
                <a:gd name="T61" fmla="*/ 1 h 247"/>
                <a:gd name="T62" fmla="*/ 11 w 259"/>
                <a:gd name="T63" fmla="*/ 0 h 247"/>
                <a:gd name="T64" fmla="*/ 14 w 259"/>
                <a:gd name="T65" fmla="*/ 0 h 24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9" h="247">
                  <a:moveTo>
                    <a:pt x="130" y="0"/>
                  </a:moveTo>
                  <a:lnTo>
                    <a:pt x="157" y="3"/>
                  </a:lnTo>
                  <a:lnTo>
                    <a:pt x="180" y="11"/>
                  </a:lnTo>
                  <a:lnTo>
                    <a:pt x="202" y="23"/>
                  </a:lnTo>
                  <a:lnTo>
                    <a:pt x="222" y="38"/>
                  </a:lnTo>
                  <a:lnTo>
                    <a:pt x="236" y="57"/>
                  </a:lnTo>
                  <a:lnTo>
                    <a:pt x="248" y="80"/>
                  </a:lnTo>
                  <a:lnTo>
                    <a:pt x="256" y="102"/>
                  </a:lnTo>
                  <a:lnTo>
                    <a:pt x="259" y="124"/>
                  </a:lnTo>
                  <a:lnTo>
                    <a:pt x="256" y="151"/>
                  </a:lnTo>
                  <a:lnTo>
                    <a:pt x="248" y="175"/>
                  </a:lnTo>
                  <a:lnTo>
                    <a:pt x="236" y="193"/>
                  </a:lnTo>
                  <a:lnTo>
                    <a:pt x="222" y="213"/>
                  </a:lnTo>
                  <a:lnTo>
                    <a:pt x="202" y="228"/>
                  </a:lnTo>
                  <a:lnTo>
                    <a:pt x="180" y="240"/>
                  </a:lnTo>
                  <a:lnTo>
                    <a:pt x="157" y="243"/>
                  </a:lnTo>
                  <a:lnTo>
                    <a:pt x="130" y="247"/>
                  </a:lnTo>
                  <a:lnTo>
                    <a:pt x="103" y="243"/>
                  </a:lnTo>
                  <a:lnTo>
                    <a:pt x="81" y="240"/>
                  </a:lnTo>
                  <a:lnTo>
                    <a:pt x="59" y="228"/>
                  </a:lnTo>
                  <a:lnTo>
                    <a:pt x="39" y="213"/>
                  </a:lnTo>
                  <a:lnTo>
                    <a:pt x="24" y="193"/>
                  </a:lnTo>
                  <a:lnTo>
                    <a:pt x="12" y="175"/>
                  </a:lnTo>
                  <a:lnTo>
                    <a:pt x="5" y="151"/>
                  </a:lnTo>
                  <a:lnTo>
                    <a:pt x="0" y="124"/>
                  </a:lnTo>
                  <a:lnTo>
                    <a:pt x="5" y="102"/>
                  </a:lnTo>
                  <a:lnTo>
                    <a:pt x="12" y="80"/>
                  </a:lnTo>
                  <a:lnTo>
                    <a:pt x="24" y="57"/>
                  </a:lnTo>
                  <a:lnTo>
                    <a:pt x="39" y="38"/>
                  </a:lnTo>
                  <a:lnTo>
                    <a:pt x="59" y="23"/>
                  </a:lnTo>
                  <a:lnTo>
                    <a:pt x="81" y="11"/>
                  </a:lnTo>
                  <a:lnTo>
                    <a:pt x="103" y="3"/>
                  </a:lnTo>
                  <a:lnTo>
                    <a:pt x="13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4" name="Freeform 81"/>
            <p:cNvSpPr>
              <a:spLocks/>
            </p:cNvSpPr>
            <p:nvPr/>
          </p:nvSpPr>
          <p:spPr bwMode="auto">
            <a:xfrm rot="696599">
              <a:off x="3211" y="1194"/>
              <a:ext cx="77" cy="74"/>
            </a:xfrm>
            <a:custGeom>
              <a:avLst/>
              <a:gdLst>
                <a:gd name="T0" fmla="*/ 13 w 231"/>
                <a:gd name="T1" fmla="*/ 0 h 224"/>
                <a:gd name="T2" fmla="*/ 15 w 231"/>
                <a:gd name="T3" fmla="*/ 0 h 224"/>
                <a:gd name="T4" fmla="*/ 18 w 231"/>
                <a:gd name="T5" fmla="*/ 1 h 224"/>
                <a:gd name="T6" fmla="*/ 20 w 231"/>
                <a:gd name="T7" fmla="*/ 2 h 224"/>
                <a:gd name="T8" fmla="*/ 22 w 231"/>
                <a:gd name="T9" fmla="*/ 4 h 224"/>
                <a:gd name="T10" fmla="*/ 24 w 231"/>
                <a:gd name="T11" fmla="*/ 5 h 224"/>
                <a:gd name="T12" fmla="*/ 25 w 231"/>
                <a:gd name="T13" fmla="*/ 8 h 224"/>
                <a:gd name="T14" fmla="*/ 25 w 231"/>
                <a:gd name="T15" fmla="*/ 10 h 224"/>
                <a:gd name="T16" fmla="*/ 26 w 231"/>
                <a:gd name="T17" fmla="*/ 12 h 224"/>
                <a:gd name="T18" fmla="*/ 25 w 231"/>
                <a:gd name="T19" fmla="*/ 15 h 224"/>
                <a:gd name="T20" fmla="*/ 25 w 231"/>
                <a:gd name="T21" fmla="*/ 18 h 224"/>
                <a:gd name="T22" fmla="*/ 24 w 231"/>
                <a:gd name="T23" fmla="*/ 19 h 224"/>
                <a:gd name="T24" fmla="*/ 22 w 231"/>
                <a:gd name="T25" fmla="*/ 21 h 224"/>
                <a:gd name="T26" fmla="*/ 20 w 231"/>
                <a:gd name="T27" fmla="*/ 22 h 224"/>
                <a:gd name="T28" fmla="*/ 18 w 231"/>
                <a:gd name="T29" fmla="*/ 24 h 224"/>
                <a:gd name="T30" fmla="*/ 15 w 231"/>
                <a:gd name="T31" fmla="*/ 24 h 224"/>
                <a:gd name="T32" fmla="*/ 13 w 231"/>
                <a:gd name="T33" fmla="*/ 24 h 224"/>
                <a:gd name="T34" fmla="*/ 10 w 231"/>
                <a:gd name="T35" fmla="*/ 24 h 224"/>
                <a:gd name="T36" fmla="*/ 7 w 231"/>
                <a:gd name="T37" fmla="*/ 24 h 224"/>
                <a:gd name="T38" fmla="*/ 5 w 231"/>
                <a:gd name="T39" fmla="*/ 22 h 224"/>
                <a:gd name="T40" fmla="*/ 4 w 231"/>
                <a:gd name="T41" fmla="*/ 21 h 224"/>
                <a:gd name="T42" fmla="*/ 2 w 231"/>
                <a:gd name="T43" fmla="*/ 19 h 224"/>
                <a:gd name="T44" fmla="*/ 1 w 231"/>
                <a:gd name="T45" fmla="*/ 18 h 224"/>
                <a:gd name="T46" fmla="*/ 0 w 231"/>
                <a:gd name="T47" fmla="*/ 15 h 224"/>
                <a:gd name="T48" fmla="*/ 0 w 231"/>
                <a:gd name="T49" fmla="*/ 12 h 224"/>
                <a:gd name="T50" fmla="*/ 0 w 231"/>
                <a:gd name="T51" fmla="*/ 10 h 224"/>
                <a:gd name="T52" fmla="*/ 1 w 231"/>
                <a:gd name="T53" fmla="*/ 8 h 224"/>
                <a:gd name="T54" fmla="*/ 2 w 231"/>
                <a:gd name="T55" fmla="*/ 5 h 224"/>
                <a:gd name="T56" fmla="*/ 4 w 231"/>
                <a:gd name="T57" fmla="*/ 4 h 224"/>
                <a:gd name="T58" fmla="*/ 5 w 231"/>
                <a:gd name="T59" fmla="*/ 2 h 224"/>
                <a:gd name="T60" fmla="*/ 7 w 231"/>
                <a:gd name="T61" fmla="*/ 1 h 224"/>
                <a:gd name="T62" fmla="*/ 10 w 231"/>
                <a:gd name="T63" fmla="*/ 0 h 224"/>
                <a:gd name="T64" fmla="*/ 13 w 231"/>
                <a:gd name="T65" fmla="*/ 0 h 22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1" h="224">
                  <a:moveTo>
                    <a:pt x="113" y="0"/>
                  </a:moveTo>
                  <a:lnTo>
                    <a:pt x="136" y="4"/>
                  </a:lnTo>
                  <a:lnTo>
                    <a:pt x="158" y="7"/>
                  </a:lnTo>
                  <a:lnTo>
                    <a:pt x="178" y="19"/>
                  </a:lnTo>
                  <a:lnTo>
                    <a:pt x="197" y="34"/>
                  </a:lnTo>
                  <a:lnTo>
                    <a:pt x="212" y="49"/>
                  </a:lnTo>
                  <a:lnTo>
                    <a:pt x="222" y="73"/>
                  </a:lnTo>
                  <a:lnTo>
                    <a:pt x="227" y="91"/>
                  </a:lnTo>
                  <a:lnTo>
                    <a:pt x="231" y="113"/>
                  </a:lnTo>
                  <a:lnTo>
                    <a:pt x="227" y="137"/>
                  </a:lnTo>
                  <a:lnTo>
                    <a:pt x="222" y="160"/>
                  </a:lnTo>
                  <a:lnTo>
                    <a:pt x="212" y="179"/>
                  </a:lnTo>
                  <a:lnTo>
                    <a:pt x="197" y="194"/>
                  </a:lnTo>
                  <a:lnTo>
                    <a:pt x="178" y="205"/>
                  </a:lnTo>
                  <a:lnTo>
                    <a:pt x="158" y="217"/>
                  </a:lnTo>
                  <a:lnTo>
                    <a:pt x="136" y="221"/>
                  </a:lnTo>
                  <a:lnTo>
                    <a:pt x="113" y="224"/>
                  </a:lnTo>
                  <a:lnTo>
                    <a:pt x="91" y="221"/>
                  </a:lnTo>
                  <a:lnTo>
                    <a:pt x="67" y="217"/>
                  </a:lnTo>
                  <a:lnTo>
                    <a:pt x="49" y="205"/>
                  </a:lnTo>
                  <a:lnTo>
                    <a:pt x="33" y="194"/>
                  </a:lnTo>
                  <a:lnTo>
                    <a:pt x="18" y="179"/>
                  </a:lnTo>
                  <a:lnTo>
                    <a:pt x="7" y="160"/>
                  </a:lnTo>
                  <a:lnTo>
                    <a:pt x="3" y="137"/>
                  </a:lnTo>
                  <a:lnTo>
                    <a:pt x="0" y="113"/>
                  </a:lnTo>
                  <a:lnTo>
                    <a:pt x="3" y="91"/>
                  </a:lnTo>
                  <a:lnTo>
                    <a:pt x="7" y="73"/>
                  </a:lnTo>
                  <a:lnTo>
                    <a:pt x="18" y="49"/>
                  </a:lnTo>
                  <a:lnTo>
                    <a:pt x="33" y="34"/>
                  </a:lnTo>
                  <a:lnTo>
                    <a:pt x="49" y="19"/>
                  </a:lnTo>
                  <a:lnTo>
                    <a:pt x="67" y="7"/>
                  </a:lnTo>
                  <a:lnTo>
                    <a:pt x="91" y="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rgbClr val="7C7C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5" name="Freeform 82"/>
            <p:cNvSpPr>
              <a:spLocks/>
            </p:cNvSpPr>
            <p:nvPr/>
          </p:nvSpPr>
          <p:spPr bwMode="auto">
            <a:xfrm rot="696599">
              <a:off x="3215" y="1198"/>
              <a:ext cx="68" cy="67"/>
            </a:xfrm>
            <a:custGeom>
              <a:avLst/>
              <a:gdLst>
                <a:gd name="T0" fmla="*/ 11 w 205"/>
                <a:gd name="T1" fmla="*/ 0 h 202"/>
                <a:gd name="T2" fmla="*/ 16 w 205"/>
                <a:gd name="T3" fmla="*/ 1 h 202"/>
                <a:gd name="T4" fmla="*/ 20 w 205"/>
                <a:gd name="T5" fmla="*/ 3 h 202"/>
                <a:gd name="T6" fmla="*/ 22 w 205"/>
                <a:gd name="T7" fmla="*/ 7 h 202"/>
                <a:gd name="T8" fmla="*/ 23 w 205"/>
                <a:gd name="T9" fmla="*/ 11 h 202"/>
                <a:gd name="T10" fmla="*/ 22 w 205"/>
                <a:gd name="T11" fmla="*/ 15 h 202"/>
                <a:gd name="T12" fmla="*/ 20 w 205"/>
                <a:gd name="T13" fmla="*/ 19 h 202"/>
                <a:gd name="T14" fmla="*/ 16 w 205"/>
                <a:gd name="T15" fmla="*/ 21 h 202"/>
                <a:gd name="T16" fmla="*/ 11 w 205"/>
                <a:gd name="T17" fmla="*/ 22 h 202"/>
                <a:gd name="T18" fmla="*/ 7 w 205"/>
                <a:gd name="T19" fmla="*/ 21 h 202"/>
                <a:gd name="T20" fmla="*/ 4 w 205"/>
                <a:gd name="T21" fmla="*/ 19 h 202"/>
                <a:gd name="T22" fmla="*/ 1 w 205"/>
                <a:gd name="T23" fmla="*/ 15 h 202"/>
                <a:gd name="T24" fmla="*/ 0 w 205"/>
                <a:gd name="T25" fmla="*/ 11 h 202"/>
                <a:gd name="T26" fmla="*/ 1 w 205"/>
                <a:gd name="T27" fmla="*/ 7 h 202"/>
                <a:gd name="T28" fmla="*/ 4 w 205"/>
                <a:gd name="T29" fmla="*/ 3 h 202"/>
                <a:gd name="T30" fmla="*/ 7 w 205"/>
                <a:gd name="T31" fmla="*/ 1 h 202"/>
                <a:gd name="T32" fmla="*/ 11 w 205"/>
                <a:gd name="T33" fmla="*/ 0 h 20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205" h="202">
                  <a:moveTo>
                    <a:pt x="103" y="0"/>
                  </a:moveTo>
                  <a:lnTo>
                    <a:pt x="145" y="7"/>
                  </a:lnTo>
                  <a:lnTo>
                    <a:pt x="180" y="30"/>
                  </a:lnTo>
                  <a:lnTo>
                    <a:pt x="198" y="64"/>
                  </a:lnTo>
                  <a:lnTo>
                    <a:pt x="205" y="101"/>
                  </a:lnTo>
                  <a:lnTo>
                    <a:pt x="198" y="140"/>
                  </a:lnTo>
                  <a:lnTo>
                    <a:pt x="180" y="175"/>
                  </a:lnTo>
                  <a:lnTo>
                    <a:pt x="145" y="193"/>
                  </a:lnTo>
                  <a:lnTo>
                    <a:pt x="103" y="202"/>
                  </a:lnTo>
                  <a:lnTo>
                    <a:pt x="61" y="193"/>
                  </a:lnTo>
                  <a:lnTo>
                    <a:pt x="32" y="175"/>
                  </a:lnTo>
                  <a:lnTo>
                    <a:pt x="8" y="140"/>
                  </a:lnTo>
                  <a:lnTo>
                    <a:pt x="0" y="101"/>
                  </a:lnTo>
                  <a:lnTo>
                    <a:pt x="8" y="64"/>
                  </a:lnTo>
                  <a:lnTo>
                    <a:pt x="32" y="30"/>
                  </a:lnTo>
                  <a:lnTo>
                    <a:pt x="61" y="7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rgbClr val="8E8E8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6" name="Freeform 83"/>
            <p:cNvSpPr>
              <a:spLocks/>
            </p:cNvSpPr>
            <p:nvPr/>
          </p:nvSpPr>
          <p:spPr bwMode="auto">
            <a:xfrm rot="696599">
              <a:off x="3216" y="1200"/>
              <a:ext cx="65" cy="61"/>
            </a:xfrm>
            <a:custGeom>
              <a:avLst/>
              <a:gdLst>
                <a:gd name="T0" fmla="*/ 11 w 193"/>
                <a:gd name="T1" fmla="*/ 0 h 183"/>
                <a:gd name="T2" fmla="*/ 15 w 193"/>
                <a:gd name="T3" fmla="*/ 1 h 183"/>
                <a:gd name="T4" fmla="*/ 19 w 193"/>
                <a:gd name="T5" fmla="*/ 3 h 183"/>
                <a:gd name="T6" fmla="*/ 21 w 193"/>
                <a:gd name="T7" fmla="*/ 6 h 183"/>
                <a:gd name="T8" fmla="*/ 22 w 193"/>
                <a:gd name="T9" fmla="*/ 10 h 183"/>
                <a:gd name="T10" fmla="*/ 21 w 193"/>
                <a:gd name="T11" fmla="*/ 14 h 183"/>
                <a:gd name="T12" fmla="*/ 19 w 193"/>
                <a:gd name="T13" fmla="*/ 18 h 183"/>
                <a:gd name="T14" fmla="*/ 15 w 193"/>
                <a:gd name="T15" fmla="*/ 19 h 183"/>
                <a:gd name="T16" fmla="*/ 11 w 193"/>
                <a:gd name="T17" fmla="*/ 20 h 183"/>
                <a:gd name="T18" fmla="*/ 7 w 193"/>
                <a:gd name="T19" fmla="*/ 19 h 183"/>
                <a:gd name="T20" fmla="*/ 3 w 193"/>
                <a:gd name="T21" fmla="*/ 18 h 183"/>
                <a:gd name="T22" fmla="*/ 1 w 193"/>
                <a:gd name="T23" fmla="*/ 14 h 183"/>
                <a:gd name="T24" fmla="*/ 0 w 193"/>
                <a:gd name="T25" fmla="*/ 10 h 183"/>
                <a:gd name="T26" fmla="*/ 1 w 193"/>
                <a:gd name="T27" fmla="*/ 6 h 183"/>
                <a:gd name="T28" fmla="*/ 3 w 193"/>
                <a:gd name="T29" fmla="*/ 3 h 183"/>
                <a:gd name="T30" fmla="*/ 7 w 193"/>
                <a:gd name="T31" fmla="*/ 1 h 183"/>
                <a:gd name="T32" fmla="*/ 11 w 193"/>
                <a:gd name="T33" fmla="*/ 0 h 18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93" h="183">
                  <a:moveTo>
                    <a:pt x="98" y="0"/>
                  </a:moveTo>
                  <a:lnTo>
                    <a:pt x="136" y="8"/>
                  </a:lnTo>
                  <a:lnTo>
                    <a:pt x="167" y="27"/>
                  </a:lnTo>
                  <a:lnTo>
                    <a:pt x="185" y="57"/>
                  </a:lnTo>
                  <a:lnTo>
                    <a:pt x="193" y="94"/>
                  </a:lnTo>
                  <a:lnTo>
                    <a:pt x="185" y="129"/>
                  </a:lnTo>
                  <a:lnTo>
                    <a:pt x="167" y="160"/>
                  </a:lnTo>
                  <a:lnTo>
                    <a:pt x="136" y="175"/>
                  </a:lnTo>
                  <a:lnTo>
                    <a:pt x="98" y="183"/>
                  </a:lnTo>
                  <a:lnTo>
                    <a:pt x="59" y="175"/>
                  </a:lnTo>
                  <a:lnTo>
                    <a:pt x="30" y="160"/>
                  </a:lnTo>
                  <a:lnTo>
                    <a:pt x="7" y="129"/>
                  </a:lnTo>
                  <a:lnTo>
                    <a:pt x="0" y="94"/>
                  </a:lnTo>
                  <a:lnTo>
                    <a:pt x="7" y="57"/>
                  </a:lnTo>
                  <a:lnTo>
                    <a:pt x="30" y="27"/>
                  </a:lnTo>
                  <a:lnTo>
                    <a:pt x="59" y="8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7" name="Freeform 84"/>
            <p:cNvSpPr>
              <a:spLocks/>
            </p:cNvSpPr>
            <p:nvPr/>
          </p:nvSpPr>
          <p:spPr bwMode="auto">
            <a:xfrm rot="696599">
              <a:off x="3220" y="1204"/>
              <a:ext cx="58" cy="54"/>
            </a:xfrm>
            <a:custGeom>
              <a:avLst/>
              <a:gdLst>
                <a:gd name="T0" fmla="*/ 10 w 175"/>
                <a:gd name="T1" fmla="*/ 0 h 163"/>
                <a:gd name="T2" fmla="*/ 14 w 175"/>
                <a:gd name="T3" fmla="*/ 1 h 163"/>
                <a:gd name="T4" fmla="*/ 16 w 175"/>
                <a:gd name="T5" fmla="*/ 3 h 163"/>
                <a:gd name="T6" fmla="*/ 19 w 175"/>
                <a:gd name="T7" fmla="*/ 5 h 163"/>
                <a:gd name="T8" fmla="*/ 19 w 175"/>
                <a:gd name="T9" fmla="*/ 9 h 163"/>
                <a:gd name="T10" fmla="*/ 19 w 175"/>
                <a:gd name="T11" fmla="*/ 13 h 163"/>
                <a:gd name="T12" fmla="*/ 16 w 175"/>
                <a:gd name="T13" fmla="*/ 16 h 163"/>
                <a:gd name="T14" fmla="*/ 14 w 175"/>
                <a:gd name="T15" fmla="*/ 17 h 163"/>
                <a:gd name="T16" fmla="*/ 10 w 175"/>
                <a:gd name="T17" fmla="*/ 18 h 163"/>
                <a:gd name="T18" fmla="*/ 6 w 175"/>
                <a:gd name="T19" fmla="*/ 17 h 163"/>
                <a:gd name="T20" fmla="*/ 3 w 175"/>
                <a:gd name="T21" fmla="*/ 16 h 163"/>
                <a:gd name="T22" fmla="*/ 1 w 175"/>
                <a:gd name="T23" fmla="*/ 13 h 163"/>
                <a:gd name="T24" fmla="*/ 0 w 175"/>
                <a:gd name="T25" fmla="*/ 9 h 163"/>
                <a:gd name="T26" fmla="*/ 1 w 175"/>
                <a:gd name="T27" fmla="*/ 5 h 163"/>
                <a:gd name="T28" fmla="*/ 3 w 175"/>
                <a:gd name="T29" fmla="*/ 3 h 163"/>
                <a:gd name="T30" fmla="*/ 6 w 175"/>
                <a:gd name="T31" fmla="*/ 1 h 163"/>
                <a:gd name="T32" fmla="*/ 10 w 175"/>
                <a:gd name="T33" fmla="*/ 0 h 1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175" h="163">
                  <a:moveTo>
                    <a:pt x="88" y="0"/>
                  </a:moveTo>
                  <a:lnTo>
                    <a:pt x="123" y="8"/>
                  </a:lnTo>
                  <a:lnTo>
                    <a:pt x="148" y="23"/>
                  </a:lnTo>
                  <a:lnTo>
                    <a:pt x="168" y="49"/>
                  </a:lnTo>
                  <a:lnTo>
                    <a:pt x="175" y="82"/>
                  </a:lnTo>
                  <a:lnTo>
                    <a:pt x="168" y="114"/>
                  </a:lnTo>
                  <a:lnTo>
                    <a:pt x="148" y="141"/>
                  </a:lnTo>
                  <a:lnTo>
                    <a:pt x="123" y="156"/>
                  </a:lnTo>
                  <a:lnTo>
                    <a:pt x="88" y="163"/>
                  </a:lnTo>
                  <a:lnTo>
                    <a:pt x="54" y="156"/>
                  </a:lnTo>
                  <a:lnTo>
                    <a:pt x="27" y="141"/>
                  </a:lnTo>
                  <a:lnTo>
                    <a:pt x="8" y="114"/>
                  </a:lnTo>
                  <a:lnTo>
                    <a:pt x="0" y="82"/>
                  </a:lnTo>
                  <a:lnTo>
                    <a:pt x="8" y="49"/>
                  </a:lnTo>
                  <a:lnTo>
                    <a:pt x="27" y="23"/>
                  </a:lnTo>
                  <a:lnTo>
                    <a:pt x="54" y="8"/>
                  </a:lnTo>
                  <a:lnTo>
                    <a:pt x="88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8" name="Freeform 85"/>
            <p:cNvSpPr>
              <a:spLocks/>
            </p:cNvSpPr>
            <p:nvPr/>
          </p:nvSpPr>
          <p:spPr bwMode="auto">
            <a:xfrm rot="696599">
              <a:off x="3238" y="1189"/>
              <a:ext cx="33" cy="32"/>
            </a:xfrm>
            <a:custGeom>
              <a:avLst/>
              <a:gdLst>
                <a:gd name="T0" fmla="*/ 0 w 99"/>
                <a:gd name="T1" fmla="*/ 2 h 98"/>
                <a:gd name="T2" fmla="*/ 2 w 99"/>
                <a:gd name="T3" fmla="*/ 4 h 98"/>
                <a:gd name="T4" fmla="*/ 2 w 99"/>
                <a:gd name="T5" fmla="*/ 6 h 98"/>
                <a:gd name="T6" fmla="*/ 4 w 99"/>
                <a:gd name="T7" fmla="*/ 8 h 98"/>
                <a:gd name="T8" fmla="*/ 4 w 99"/>
                <a:gd name="T9" fmla="*/ 8 h 98"/>
                <a:gd name="T10" fmla="*/ 4 w 99"/>
                <a:gd name="T11" fmla="*/ 8 h 98"/>
                <a:gd name="T12" fmla="*/ 4 w 99"/>
                <a:gd name="T13" fmla="*/ 9 h 98"/>
                <a:gd name="T14" fmla="*/ 5 w 99"/>
                <a:gd name="T15" fmla="*/ 10 h 98"/>
                <a:gd name="T16" fmla="*/ 7 w 99"/>
                <a:gd name="T17" fmla="*/ 10 h 98"/>
                <a:gd name="T18" fmla="*/ 8 w 99"/>
                <a:gd name="T19" fmla="*/ 10 h 98"/>
                <a:gd name="T20" fmla="*/ 9 w 99"/>
                <a:gd name="T21" fmla="*/ 10 h 98"/>
                <a:gd name="T22" fmla="*/ 11 w 99"/>
                <a:gd name="T23" fmla="*/ 8 h 98"/>
                <a:gd name="T24" fmla="*/ 7 w 99"/>
                <a:gd name="T25" fmla="*/ 8 h 98"/>
                <a:gd name="T26" fmla="*/ 7 w 99"/>
                <a:gd name="T27" fmla="*/ 7 h 98"/>
                <a:gd name="T28" fmla="*/ 7 w 99"/>
                <a:gd name="T29" fmla="*/ 7 h 98"/>
                <a:gd name="T30" fmla="*/ 6 w 99"/>
                <a:gd name="T31" fmla="*/ 6 h 98"/>
                <a:gd name="T32" fmla="*/ 7 w 99"/>
                <a:gd name="T33" fmla="*/ 5 h 98"/>
                <a:gd name="T34" fmla="*/ 7 w 99"/>
                <a:gd name="T35" fmla="*/ 4 h 98"/>
                <a:gd name="T36" fmla="*/ 7 w 99"/>
                <a:gd name="T37" fmla="*/ 4 h 98"/>
                <a:gd name="T38" fmla="*/ 6 w 99"/>
                <a:gd name="T39" fmla="*/ 3 h 98"/>
                <a:gd name="T40" fmla="*/ 5 w 99"/>
                <a:gd name="T41" fmla="*/ 2 h 98"/>
                <a:gd name="T42" fmla="*/ 5 w 99"/>
                <a:gd name="T43" fmla="*/ 2 h 98"/>
                <a:gd name="T44" fmla="*/ 4 w 99"/>
                <a:gd name="T45" fmla="*/ 1 h 98"/>
                <a:gd name="T46" fmla="*/ 3 w 99"/>
                <a:gd name="T47" fmla="*/ 0 h 98"/>
                <a:gd name="T48" fmla="*/ 3 w 99"/>
                <a:gd name="T49" fmla="*/ 0 h 98"/>
                <a:gd name="T50" fmla="*/ 2 w 99"/>
                <a:gd name="T51" fmla="*/ 0 h 98"/>
                <a:gd name="T52" fmla="*/ 1 w 99"/>
                <a:gd name="T53" fmla="*/ 1 h 98"/>
                <a:gd name="T54" fmla="*/ 0 w 99"/>
                <a:gd name="T55" fmla="*/ 1 h 98"/>
                <a:gd name="T56" fmla="*/ 0 w 99"/>
                <a:gd name="T57" fmla="*/ 2 h 9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99" h="98">
                  <a:moveTo>
                    <a:pt x="0" y="15"/>
                  </a:moveTo>
                  <a:lnTo>
                    <a:pt x="15" y="34"/>
                  </a:lnTo>
                  <a:lnTo>
                    <a:pt x="15" y="57"/>
                  </a:lnTo>
                  <a:lnTo>
                    <a:pt x="37" y="69"/>
                  </a:lnTo>
                  <a:lnTo>
                    <a:pt x="37" y="76"/>
                  </a:lnTo>
                  <a:lnTo>
                    <a:pt x="37" y="79"/>
                  </a:lnTo>
                  <a:lnTo>
                    <a:pt x="37" y="88"/>
                  </a:lnTo>
                  <a:lnTo>
                    <a:pt x="45" y="95"/>
                  </a:lnTo>
                  <a:lnTo>
                    <a:pt x="60" y="98"/>
                  </a:lnTo>
                  <a:lnTo>
                    <a:pt x="72" y="98"/>
                  </a:lnTo>
                  <a:lnTo>
                    <a:pt x="79" y="98"/>
                  </a:lnTo>
                  <a:lnTo>
                    <a:pt x="99" y="79"/>
                  </a:lnTo>
                  <a:lnTo>
                    <a:pt x="64" y="69"/>
                  </a:lnTo>
                  <a:lnTo>
                    <a:pt x="64" y="64"/>
                  </a:lnTo>
                  <a:lnTo>
                    <a:pt x="60" y="61"/>
                  </a:lnTo>
                  <a:lnTo>
                    <a:pt x="57" y="54"/>
                  </a:lnTo>
                  <a:lnTo>
                    <a:pt x="60" y="46"/>
                  </a:lnTo>
                  <a:lnTo>
                    <a:pt x="60" y="39"/>
                  </a:lnTo>
                  <a:lnTo>
                    <a:pt x="60" y="34"/>
                  </a:lnTo>
                  <a:lnTo>
                    <a:pt x="57" y="30"/>
                  </a:lnTo>
                  <a:lnTo>
                    <a:pt x="49" y="22"/>
                  </a:lnTo>
                  <a:lnTo>
                    <a:pt x="42" y="15"/>
                  </a:lnTo>
                  <a:lnTo>
                    <a:pt x="34" y="7"/>
                  </a:lnTo>
                  <a:lnTo>
                    <a:pt x="30" y="4"/>
                  </a:lnTo>
                  <a:lnTo>
                    <a:pt x="27" y="0"/>
                  </a:lnTo>
                  <a:lnTo>
                    <a:pt x="22" y="4"/>
                  </a:lnTo>
                  <a:lnTo>
                    <a:pt x="10" y="7"/>
                  </a:lnTo>
                  <a:lnTo>
                    <a:pt x="3" y="12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89" name="Freeform 86"/>
            <p:cNvSpPr>
              <a:spLocks/>
            </p:cNvSpPr>
            <p:nvPr/>
          </p:nvSpPr>
          <p:spPr bwMode="auto">
            <a:xfrm rot="696599">
              <a:off x="3236" y="1192"/>
              <a:ext cx="45" cy="75"/>
            </a:xfrm>
            <a:custGeom>
              <a:avLst/>
              <a:gdLst>
                <a:gd name="T0" fmla="*/ 6 w 134"/>
                <a:gd name="T1" fmla="*/ 0 h 225"/>
                <a:gd name="T2" fmla="*/ 7 w 134"/>
                <a:gd name="T3" fmla="*/ 0 h 225"/>
                <a:gd name="T4" fmla="*/ 9 w 134"/>
                <a:gd name="T5" fmla="*/ 1 h 225"/>
                <a:gd name="T6" fmla="*/ 11 w 134"/>
                <a:gd name="T7" fmla="*/ 1 h 225"/>
                <a:gd name="T8" fmla="*/ 13 w 134"/>
                <a:gd name="T9" fmla="*/ 2 h 225"/>
                <a:gd name="T10" fmla="*/ 13 w 134"/>
                <a:gd name="T11" fmla="*/ 3 h 225"/>
                <a:gd name="T12" fmla="*/ 13 w 134"/>
                <a:gd name="T13" fmla="*/ 4 h 225"/>
                <a:gd name="T14" fmla="*/ 12 w 134"/>
                <a:gd name="T15" fmla="*/ 6 h 225"/>
                <a:gd name="T16" fmla="*/ 12 w 134"/>
                <a:gd name="T17" fmla="*/ 6 h 225"/>
                <a:gd name="T18" fmla="*/ 13 w 134"/>
                <a:gd name="T19" fmla="*/ 7 h 225"/>
                <a:gd name="T20" fmla="*/ 14 w 134"/>
                <a:gd name="T21" fmla="*/ 7 h 225"/>
                <a:gd name="T22" fmla="*/ 14 w 134"/>
                <a:gd name="T23" fmla="*/ 8 h 225"/>
                <a:gd name="T24" fmla="*/ 15 w 134"/>
                <a:gd name="T25" fmla="*/ 9 h 225"/>
                <a:gd name="T26" fmla="*/ 14 w 134"/>
                <a:gd name="T27" fmla="*/ 10 h 225"/>
                <a:gd name="T28" fmla="*/ 14 w 134"/>
                <a:gd name="T29" fmla="*/ 12 h 225"/>
                <a:gd name="T30" fmla="*/ 14 w 134"/>
                <a:gd name="T31" fmla="*/ 13 h 225"/>
                <a:gd name="T32" fmla="*/ 14 w 134"/>
                <a:gd name="T33" fmla="*/ 14 h 225"/>
                <a:gd name="T34" fmla="*/ 14 w 134"/>
                <a:gd name="T35" fmla="*/ 14 h 225"/>
                <a:gd name="T36" fmla="*/ 14 w 134"/>
                <a:gd name="T37" fmla="*/ 15 h 225"/>
                <a:gd name="T38" fmla="*/ 14 w 134"/>
                <a:gd name="T39" fmla="*/ 16 h 225"/>
                <a:gd name="T40" fmla="*/ 14 w 134"/>
                <a:gd name="T41" fmla="*/ 18 h 225"/>
                <a:gd name="T42" fmla="*/ 14 w 134"/>
                <a:gd name="T43" fmla="*/ 20 h 225"/>
                <a:gd name="T44" fmla="*/ 14 w 134"/>
                <a:gd name="T45" fmla="*/ 21 h 225"/>
                <a:gd name="T46" fmla="*/ 13 w 134"/>
                <a:gd name="T47" fmla="*/ 22 h 225"/>
                <a:gd name="T48" fmla="*/ 12 w 134"/>
                <a:gd name="T49" fmla="*/ 23 h 225"/>
                <a:gd name="T50" fmla="*/ 12 w 134"/>
                <a:gd name="T51" fmla="*/ 24 h 225"/>
                <a:gd name="T52" fmla="*/ 11 w 134"/>
                <a:gd name="T53" fmla="*/ 24 h 225"/>
                <a:gd name="T54" fmla="*/ 8 w 134"/>
                <a:gd name="T55" fmla="*/ 25 h 225"/>
                <a:gd name="T56" fmla="*/ 6 w 134"/>
                <a:gd name="T57" fmla="*/ 25 h 225"/>
                <a:gd name="T58" fmla="*/ 3 w 134"/>
                <a:gd name="T59" fmla="*/ 24 h 225"/>
                <a:gd name="T60" fmla="*/ 1 w 134"/>
                <a:gd name="T61" fmla="*/ 23 h 225"/>
                <a:gd name="T62" fmla="*/ 0 w 134"/>
                <a:gd name="T63" fmla="*/ 23 h 225"/>
                <a:gd name="T64" fmla="*/ 0 w 134"/>
                <a:gd name="T65" fmla="*/ 23 h 225"/>
                <a:gd name="T66" fmla="*/ 1 w 134"/>
                <a:gd name="T67" fmla="*/ 24 h 225"/>
                <a:gd name="T68" fmla="*/ 2 w 134"/>
                <a:gd name="T69" fmla="*/ 24 h 225"/>
                <a:gd name="T70" fmla="*/ 3 w 134"/>
                <a:gd name="T71" fmla="*/ 23 h 225"/>
                <a:gd name="T72" fmla="*/ 6 w 134"/>
                <a:gd name="T73" fmla="*/ 23 h 225"/>
                <a:gd name="T74" fmla="*/ 7 w 134"/>
                <a:gd name="T75" fmla="*/ 22 h 225"/>
                <a:gd name="T76" fmla="*/ 8 w 134"/>
                <a:gd name="T77" fmla="*/ 21 h 225"/>
                <a:gd name="T78" fmla="*/ 8 w 134"/>
                <a:gd name="T79" fmla="*/ 20 h 225"/>
                <a:gd name="T80" fmla="*/ 8 w 134"/>
                <a:gd name="T81" fmla="*/ 19 h 225"/>
                <a:gd name="T82" fmla="*/ 9 w 134"/>
                <a:gd name="T83" fmla="*/ 18 h 225"/>
                <a:gd name="T84" fmla="*/ 9 w 134"/>
                <a:gd name="T85" fmla="*/ 16 h 225"/>
                <a:gd name="T86" fmla="*/ 10 w 134"/>
                <a:gd name="T87" fmla="*/ 14 h 225"/>
                <a:gd name="T88" fmla="*/ 10 w 134"/>
                <a:gd name="T89" fmla="*/ 12 h 225"/>
                <a:gd name="T90" fmla="*/ 11 w 134"/>
                <a:gd name="T91" fmla="*/ 11 h 225"/>
                <a:gd name="T92" fmla="*/ 11 w 134"/>
                <a:gd name="T93" fmla="*/ 10 h 225"/>
                <a:gd name="T94" fmla="*/ 11 w 134"/>
                <a:gd name="T95" fmla="*/ 10 h 225"/>
                <a:gd name="T96" fmla="*/ 10 w 134"/>
                <a:gd name="T97" fmla="*/ 9 h 225"/>
                <a:gd name="T98" fmla="*/ 9 w 134"/>
                <a:gd name="T99" fmla="*/ 8 h 225"/>
                <a:gd name="T100" fmla="*/ 9 w 134"/>
                <a:gd name="T101" fmla="*/ 8 h 225"/>
                <a:gd name="T102" fmla="*/ 6 w 134"/>
                <a:gd name="T103" fmla="*/ 0 h 22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134" h="225">
                  <a:moveTo>
                    <a:pt x="53" y="0"/>
                  </a:moveTo>
                  <a:lnTo>
                    <a:pt x="62" y="0"/>
                  </a:lnTo>
                  <a:lnTo>
                    <a:pt x="80" y="8"/>
                  </a:lnTo>
                  <a:lnTo>
                    <a:pt x="102" y="11"/>
                  </a:lnTo>
                  <a:lnTo>
                    <a:pt x="119" y="18"/>
                  </a:lnTo>
                  <a:lnTo>
                    <a:pt x="119" y="30"/>
                  </a:lnTo>
                  <a:lnTo>
                    <a:pt x="114" y="38"/>
                  </a:lnTo>
                  <a:lnTo>
                    <a:pt x="107" y="50"/>
                  </a:lnTo>
                  <a:lnTo>
                    <a:pt x="107" y="53"/>
                  </a:lnTo>
                  <a:lnTo>
                    <a:pt x="114" y="60"/>
                  </a:lnTo>
                  <a:lnTo>
                    <a:pt x="122" y="65"/>
                  </a:lnTo>
                  <a:lnTo>
                    <a:pt x="129" y="72"/>
                  </a:lnTo>
                  <a:lnTo>
                    <a:pt x="134" y="84"/>
                  </a:lnTo>
                  <a:lnTo>
                    <a:pt x="129" y="94"/>
                  </a:lnTo>
                  <a:lnTo>
                    <a:pt x="126" y="106"/>
                  </a:lnTo>
                  <a:lnTo>
                    <a:pt x="122" y="117"/>
                  </a:lnTo>
                  <a:lnTo>
                    <a:pt x="122" y="124"/>
                  </a:lnTo>
                  <a:lnTo>
                    <a:pt x="126" y="124"/>
                  </a:lnTo>
                  <a:lnTo>
                    <a:pt x="129" y="133"/>
                  </a:lnTo>
                  <a:lnTo>
                    <a:pt x="129" y="148"/>
                  </a:lnTo>
                  <a:lnTo>
                    <a:pt x="129" y="163"/>
                  </a:lnTo>
                  <a:lnTo>
                    <a:pt x="129" y="178"/>
                  </a:lnTo>
                  <a:lnTo>
                    <a:pt x="126" y="190"/>
                  </a:lnTo>
                  <a:lnTo>
                    <a:pt x="119" y="201"/>
                  </a:lnTo>
                  <a:lnTo>
                    <a:pt x="111" y="208"/>
                  </a:lnTo>
                  <a:lnTo>
                    <a:pt x="107" y="216"/>
                  </a:lnTo>
                  <a:lnTo>
                    <a:pt x="95" y="220"/>
                  </a:lnTo>
                  <a:lnTo>
                    <a:pt x="72" y="225"/>
                  </a:lnTo>
                  <a:lnTo>
                    <a:pt x="50" y="225"/>
                  </a:lnTo>
                  <a:lnTo>
                    <a:pt x="27" y="220"/>
                  </a:lnTo>
                  <a:lnTo>
                    <a:pt x="8" y="208"/>
                  </a:lnTo>
                  <a:lnTo>
                    <a:pt x="0" y="205"/>
                  </a:lnTo>
                  <a:lnTo>
                    <a:pt x="3" y="208"/>
                  </a:lnTo>
                  <a:lnTo>
                    <a:pt x="12" y="213"/>
                  </a:lnTo>
                  <a:lnTo>
                    <a:pt x="20" y="213"/>
                  </a:lnTo>
                  <a:lnTo>
                    <a:pt x="30" y="208"/>
                  </a:lnTo>
                  <a:lnTo>
                    <a:pt x="50" y="205"/>
                  </a:lnTo>
                  <a:lnTo>
                    <a:pt x="62" y="198"/>
                  </a:lnTo>
                  <a:lnTo>
                    <a:pt x="69" y="190"/>
                  </a:lnTo>
                  <a:lnTo>
                    <a:pt x="72" y="183"/>
                  </a:lnTo>
                  <a:lnTo>
                    <a:pt x="72" y="175"/>
                  </a:lnTo>
                  <a:lnTo>
                    <a:pt x="77" y="166"/>
                  </a:lnTo>
                  <a:lnTo>
                    <a:pt x="80" y="148"/>
                  </a:lnTo>
                  <a:lnTo>
                    <a:pt x="87" y="129"/>
                  </a:lnTo>
                  <a:lnTo>
                    <a:pt x="92" y="109"/>
                  </a:lnTo>
                  <a:lnTo>
                    <a:pt x="95" y="99"/>
                  </a:lnTo>
                  <a:lnTo>
                    <a:pt x="95" y="94"/>
                  </a:lnTo>
                  <a:lnTo>
                    <a:pt x="95" y="87"/>
                  </a:lnTo>
                  <a:lnTo>
                    <a:pt x="92" y="80"/>
                  </a:lnTo>
                  <a:lnTo>
                    <a:pt x="84" y="75"/>
                  </a:lnTo>
                  <a:lnTo>
                    <a:pt x="84" y="72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56545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0" name="Freeform 87"/>
            <p:cNvSpPr>
              <a:spLocks/>
            </p:cNvSpPr>
            <p:nvPr/>
          </p:nvSpPr>
          <p:spPr bwMode="auto">
            <a:xfrm rot="696599">
              <a:off x="3232" y="1228"/>
              <a:ext cx="22" cy="25"/>
            </a:xfrm>
            <a:custGeom>
              <a:avLst/>
              <a:gdLst>
                <a:gd name="T0" fmla="*/ 3 w 66"/>
                <a:gd name="T1" fmla="*/ 0 h 76"/>
                <a:gd name="T2" fmla="*/ 3 w 66"/>
                <a:gd name="T3" fmla="*/ 0 h 76"/>
                <a:gd name="T4" fmla="*/ 5 w 66"/>
                <a:gd name="T5" fmla="*/ 0 h 76"/>
                <a:gd name="T6" fmla="*/ 6 w 66"/>
                <a:gd name="T7" fmla="*/ 0 h 76"/>
                <a:gd name="T8" fmla="*/ 7 w 66"/>
                <a:gd name="T9" fmla="*/ 1 h 76"/>
                <a:gd name="T10" fmla="*/ 7 w 66"/>
                <a:gd name="T11" fmla="*/ 2 h 76"/>
                <a:gd name="T12" fmla="*/ 7 w 66"/>
                <a:gd name="T13" fmla="*/ 2 h 76"/>
                <a:gd name="T14" fmla="*/ 7 w 66"/>
                <a:gd name="T15" fmla="*/ 3 h 76"/>
                <a:gd name="T16" fmla="*/ 7 w 66"/>
                <a:gd name="T17" fmla="*/ 4 h 76"/>
                <a:gd name="T18" fmla="*/ 7 w 66"/>
                <a:gd name="T19" fmla="*/ 5 h 76"/>
                <a:gd name="T20" fmla="*/ 7 w 66"/>
                <a:gd name="T21" fmla="*/ 7 h 76"/>
                <a:gd name="T22" fmla="*/ 6 w 66"/>
                <a:gd name="T23" fmla="*/ 7 h 76"/>
                <a:gd name="T24" fmla="*/ 5 w 66"/>
                <a:gd name="T25" fmla="*/ 8 h 76"/>
                <a:gd name="T26" fmla="*/ 5 w 66"/>
                <a:gd name="T27" fmla="*/ 8 h 76"/>
                <a:gd name="T28" fmla="*/ 4 w 66"/>
                <a:gd name="T29" fmla="*/ 8 h 76"/>
                <a:gd name="T30" fmla="*/ 3 w 66"/>
                <a:gd name="T31" fmla="*/ 8 h 76"/>
                <a:gd name="T32" fmla="*/ 0 w 66"/>
                <a:gd name="T33" fmla="*/ 8 h 76"/>
                <a:gd name="T34" fmla="*/ 0 w 66"/>
                <a:gd name="T35" fmla="*/ 5 h 76"/>
                <a:gd name="T36" fmla="*/ 1 w 66"/>
                <a:gd name="T37" fmla="*/ 2 h 76"/>
                <a:gd name="T38" fmla="*/ 3 w 66"/>
                <a:gd name="T39" fmla="*/ 0 h 7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66" h="76">
                  <a:moveTo>
                    <a:pt x="24" y="0"/>
                  </a:moveTo>
                  <a:lnTo>
                    <a:pt x="27" y="0"/>
                  </a:lnTo>
                  <a:lnTo>
                    <a:pt x="42" y="0"/>
                  </a:lnTo>
                  <a:lnTo>
                    <a:pt x="54" y="4"/>
                  </a:lnTo>
                  <a:lnTo>
                    <a:pt x="61" y="12"/>
                  </a:lnTo>
                  <a:lnTo>
                    <a:pt x="61" y="16"/>
                  </a:lnTo>
                  <a:lnTo>
                    <a:pt x="61" y="19"/>
                  </a:lnTo>
                  <a:lnTo>
                    <a:pt x="61" y="24"/>
                  </a:lnTo>
                  <a:lnTo>
                    <a:pt x="61" y="34"/>
                  </a:lnTo>
                  <a:lnTo>
                    <a:pt x="61" y="49"/>
                  </a:lnTo>
                  <a:lnTo>
                    <a:pt x="66" y="61"/>
                  </a:lnTo>
                  <a:lnTo>
                    <a:pt x="57" y="66"/>
                  </a:lnTo>
                  <a:lnTo>
                    <a:pt x="49" y="73"/>
                  </a:lnTo>
                  <a:lnTo>
                    <a:pt x="42" y="76"/>
                  </a:lnTo>
                  <a:lnTo>
                    <a:pt x="34" y="76"/>
                  </a:lnTo>
                  <a:lnTo>
                    <a:pt x="31" y="76"/>
                  </a:lnTo>
                  <a:lnTo>
                    <a:pt x="4" y="69"/>
                  </a:lnTo>
                  <a:lnTo>
                    <a:pt x="0" y="46"/>
                  </a:lnTo>
                  <a:lnTo>
                    <a:pt x="12" y="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1" name="Freeform 88"/>
            <p:cNvSpPr>
              <a:spLocks/>
            </p:cNvSpPr>
            <p:nvPr/>
          </p:nvSpPr>
          <p:spPr bwMode="auto">
            <a:xfrm rot="696599">
              <a:off x="3681" y="848"/>
              <a:ext cx="143" cy="97"/>
            </a:xfrm>
            <a:custGeom>
              <a:avLst/>
              <a:gdLst>
                <a:gd name="T0" fmla="*/ 10 w 429"/>
                <a:gd name="T1" fmla="*/ 0 h 289"/>
                <a:gd name="T2" fmla="*/ 10 w 429"/>
                <a:gd name="T3" fmla="*/ 2 h 289"/>
                <a:gd name="T4" fmla="*/ 10 w 429"/>
                <a:gd name="T5" fmla="*/ 5 h 289"/>
                <a:gd name="T6" fmla="*/ 9 w 429"/>
                <a:gd name="T7" fmla="*/ 6 h 289"/>
                <a:gd name="T8" fmla="*/ 9 w 429"/>
                <a:gd name="T9" fmla="*/ 9 h 289"/>
                <a:gd name="T10" fmla="*/ 8 w 429"/>
                <a:gd name="T11" fmla="*/ 15 h 289"/>
                <a:gd name="T12" fmla="*/ 9 w 429"/>
                <a:gd name="T13" fmla="*/ 20 h 289"/>
                <a:gd name="T14" fmla="*/ 10 w 429"/>
                <a:gd name="T15" fmla="*/ 25 h 289"/>
                <a:gd name="T16" fmla="*/ 13 w 429"/>
                <a:gd name="T17" fmla="*/ 27 h 289"/>
                <a:gd name="T18" fmla="*/ 16 w 429"/>
                <a:gd name="T19" fmla="*/ 27 h 289"/>
                <a:gd name="T20" fmla="*/ 19 w 429"/>
                <a:gd name="T21" fmla="*/ 28 h 289"/>
                <a:gd name="T22" fmla="*/ 23 w 429"/>
                <a:gd name="T23" fmla="*/ 27 h 289"/>
                <a:gd name="T24" fmla="*/ 27 w 429"/>
                <a:gd name="T25" fmla="*/ 27 h 289"/>
                <a:gd name="T26" fmla="*/ 32 w 429"/>
                <a:gd name="T27" fmla="*/ 27 h 289"/>
                <a:gd name="T28" fmla="*/ 37 w 429"/>
                <a:gd name="T29" fmla="*/ 26 h 289"/>
                <a:gd name="T30" fmla="*/ 42 w 429"/>
                <a:gd name="T31" fmla="*/ 25 h 289"/>
                <a:gd name="T32" fmla="*/ 48 w 429"/>
                <a:gd name="T33" fmla="*/ 25 h 289"/>
                <a:gd name="T34" fmla="*/ 47 w 429"/>
                <a:gd name="T35" fmla="*/ 25 h 289"/>
                <a:gd name="T36" fmla="*/ 43 w 429"/>
                <a:gd name="T37" fmla="*/ 26 h 289"/>
                <a:gd name="T38" fmla="*/ 39 w 429"/>
                <a:gd name="T39" fmla="*/ 27 h 289"/>
                <a:gd name="T40" fmla="*/ 35 w 429"/>
                <a:gd name="T41" fmla="*/ 28 h 289"/>
                <a:gd name="T42" fmla="*/ 30 w 429"/>
                <a:gd name="T43" fmla="*/ 30 h 289"/>
                <a:gd name="T44" fmla="*/ 25 w 429"/>
                <a:gd name="T45" fmla="*/ 30 h 289"/>
                <a:gd name="T46" fmla="*/ 20 w 429"/>
                <a:gd name="T47" fmla="*/ 31 h 289"/>
                <a:gd name="T48" fmla="*/ 15 w 429"/>
                <a:gd name="T49" fmla="*/ 32 h 289"/>
                <a:gd name="T50" fmla="*/ 10 w 429"/>
                <a:gd name="T51" fmla="*/ 33 h 289"/>
                <a:gd name="T52" fmla="*/ 4 w 429"/>
                <a:gd name="T53" fmla="*/ 32 h 289"/>
                <a:gd name="T54" fmla="*/ 1 w 429"/>
                <a:gd name="T55" fmla="*/ 29 h 289"/>
                <a:gd name="T56" fmla="*/ 0 w 429"/>
                <a:gd name="T57" fmla="*/ 25 h 289"/>
                <a:gd name="T58" fmla="*/ 1 w 429"/>
                <a:gd name="T59" fmla="*/ 19 h 289"/>
                <a:gd name="T60" fmla="*/ 3 w 429"/>
                <a:gd name="T61" fmla="*/ 14 h 289"/>
                <a:gd name="T62" fmla="*/ 5 w 429"/>
                <a:gd name="T63" fmla="*/ 8 h 289"/>
                <a:gd name="T64" fmla="*/ 8 w 429"/>
                <a:gd name="T65" fmla="*/ 3 h 289"/>
                <a:gd name="T66" fmla="*/ 10 w 429"/>
                <a:gd name="T67" fmla="*/ 0 h 289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429" h="289">
                  <a:moveTo>
                    <a:pt x="89" y="0"/>
                  </a:moveTo>
                  <a:lnTo>
                    <a:pt x="89" y="22"/>
                  </a:lnTo>
                  <a:lnTo>
                    <a:pt x="86" y="42"/>
                  </a:lnTo>
                  <a:lnTo>
                    <a:pt x="82" y="57"/>
                  </a:lnTo>
                  <a:lnTo>
                    <a:pt x="79" y="76"/>
                  </a:lnTo>
                  <a:lnTo>
                    <a:pt x="71" y="136"/>
                  </a:lnTo>
                  <a:lnTo>
                    <a:pt x="79" y="182"/>
                  </a:lnTo>
                  <a:lnTo>
                    <a:pt x="94" y="217"/>
                  </a:lnTo>
                  <a:lnTo>
                    <a:pt x="116" y="235"/>
                  </a:lnTo>
                  <a:lnTo>
                    <a:pt x="143" y="242"/>
                  </a:lnTo>
                  <a:lnTo>
                    <a:pt x="173" y="247"/>
                  </a:lnTo>
                  <a:lnTo>
                    <a:pt x="208" y="242"/>
                  </a:lnTo>
                  <a:lnTo>
                    <a:pt x="246" y="239"/>
                  </a:lnTo>
                  <a:lnTo>
                    <a:pt x="288" y="235"/>
                  </a:lnTo>
                  <a:lnTo>
                    <a:pt x="333" y="227"/>
                  </a:lnTo>
                  <a:lnTo>
                    <a:pt x="380" y="220"/>
                  </a:lnTo>
                  <a:lnTo>
                    <a:pt x="429" y="217"/>
                  </a:lnTo>
                  <a:lnTo>
                    <a:pt x="424" y="217"/>
                  </a:lnTo>
                  <a:lnTo>
                    <a:pt x="390" y="227"/>
                  </a:lnTo>
                  <a:lnTo>
                    <a:pt x="353" y="239"/>
                  </a:lnTo>
                  <a:lnTo>
                    <a:pt x="311" y="251"/>
                  </a:lnTo>
                  <a:lnTo>
                    <a:pt x="269" y="262"/>
                  </a:lnTo>
                  <a:lnTo>
                    <a:pt x="227" y="269"/>
                  </a:lnTo>
                  <a:lnTo>
                    <a:pt x="181" y="277"/>
                  </a:lnTo>
                  <a:lnTo>
                    <a:pt x="136" y="284"/>
                  </a:lnTo>
                  <a:lnTo>
                    <a:pt x="89" y="289"/>
                  </a:lnTo>
                  <a:lnTo>
                    <a:pt x="37" y="281"/>
                  </a:lnTo>
                  <a:lnTo>
                    <a:pt x="7" y="254"/>
                  </a:lnTo>
                  <a:lnTo>
                    <a:pt x="0" y="217"/>
                  </a:lnTo>
                  <a:lnTo>
                    <a:pt x="7" y="170"/>
                  </a:lnTo>
                  <a:lnTo>
                    <a:pt x="25" y="121"/>
                  </a:lnTo>
                  <a:lnTo>
                    <a:pt x="49" y="72"/>
                  </a:lnTo>
                  <a:lnTo>
                    <a:pt x="71" y="30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2" name="Freeform 89"/>
            <p:cNvSpPr>
              <a:spLocks/>
            </p:cNvSpPr>
            <p:nvPr/>
          </p:nvSpPr>
          <p:spPr bwMode="auto">
            <a:xfrm rot="696599">
              <a:off x="3787" y="671"/>
              <a:ext cx="283" cy="120"/>
            </a:xfrm>
            <a:custGeom>
              <a:avLst/>
              <a:gdLst>
                <a:gd name="T0" fmla="*/ 0 w 848"/>
                <a:gd name="T1" fmla="*/ 40 h 358"/>
                <a:gd name="T2" fmla="*/ 5 w 848"/>
                <a:gd name="T3" fmla="*/ 35 h 358"/>
                <a:gd name="T4" fmla="*/ 10 w 848"/>
                <a:gd name="T5" fmla="*/ 29 h 358"/>
                <a:gd name="T6" fmla="*/ 16 w 848"/>
                <a:gd name="T7" fmla="*/ 24 h 358"/>
                <a:gd name="T8" fmla="*/ 22 w 848"/>
                <a:gd name="T9" fmla="*/ 18 h 358"/>
                <a:gd name="T10" fmla="*/ 28 w 848"/>
                <a:gd name="T11" fmla="*/ 12 h 358"/>
                <a:gd name="T12" fmla="*/ 34 w 848"/>
                <a:gd name="T13" fmla="*/ 8 h 358"/>
                <a:gd name="T14" fmla="*/ 40 w 848"/>
                <a:gd name="T15" fmla="*/ 4 h 358"/>
                <a:gd name="T16" fmla="*/ 47 w 848"/>
                <a:gd name="T17" fmla="*/ 1 h 358"/>
                <a:gd name="T18" fmla="*/ 54 w 848"/>
                <a:gd name="T19" fmla="*/ 0 h 358"/>
                <a:gd name="T20" fmla="*/ 60 w 848"/>
                <a:gd name="T21" fmla="*/ 0 h 358"/>
                <a:gd name="T22" fmla="*/ 67 w 848"/>
                <a:gd name="T23" fmla="*/ 1 h 358"/>
                <a:gd name="T24" fmla="*/ 73 w 848"/>
                <a:gd name="T25" fmla="*/ 3 h 358"/>
                <a:gd name="T26" fmla="*/ 78 w 848"/>
                <a:gd name="T27" fmla="*/ 5 h 358"/>
                <a:gd name="T28" fmla="*/ 84 w 848"/>
                <a:gd name="T29" fmla="*/ 7 h 358"/>
                <a:gd name="T30" fmla="*/ 89 w 848"/>
                <a:gd name="T31" fmla="*/ 9 h 358"/>
                <a:gd name="T32" fmla="*/ 94 w 848"/>
                <a:gd name="T33" fmla="*/ 12 h 358"/>
                <a:gd name="T34" fmla="*/ 90 w 848"/>
                <a:gd name="T35" fmla="*/ 11 h 358"/>
                <a:gd name="T36" fmla="*/ 84 w 848"/>
                <a:gd name="T37" fmla="*/ 9 h 358"/>
                <a:gd name="T38" fmla="*/ 78 w 848"/>
                <a:gd name="T39" fmla="*/ 8 h 358"/>
                <a:gd name="T40" fmla="*/ 71 w 848"/>
                <a:gd name="T41" fmla="*/ 6 h 358"/>
                <a:gd name="T42" fmla="*/ 63 w 848"/>
                <a:gd name="T43" fmla="*/ 5 h 358"/>
                <a:gd name="T44" fmla="*/ 56 w 848"/>
                <a:gd name="T45" fmla="*/ 5 h 358"/>
                <a:gd name="T46" fmla="*/ 49 w 848"/>
                <a:gd name="T47" fmla="*/ 5 h 358"/>
                <a:gd name="T48" fmla="*/ 44 w 848"/>
                <a:gd name="T49" fmla="*/ 7 h 358"/>
                <a:gd name="T50" fmla="*/ 37 w 848"/>
                <a:gd name="T51" fmla="*/ 11 h 358"/>
                <a:gd name="T52" fmla="*/ 30 w 848"/>
                <a:gd name="T53" fmla="*/ 16 h 358"/>
                <a:gd name="T54" fmla="*/ 25 w 848"/>
                <a:gd name="T55" fmla="*/ 20 h 358"/>
                <a:gd name="T56" fmla="*/ 19 w 848"/>
                <a:gd name="T57" fmla="*/ 24 h 358"/>
                <a:gd name="T58" fmla="*/ 14 w 848"/>
                <a:gd name="T59" fmla="*/ 28 h 358"/>
                <a:gd name="T60" fmla="*/ 10 w 848"/>
                <a:gd name="T61" fmla="*/ 33 h 358"/>
                <a:gd name="T62" fmla="*/ 5 w 848"/>
                <a:gd name="T63" fmla="*/ 37 h 358"/>
                <a:gd name="T64" fmla="*/ 0 w 848"/>
                <a:gd name="T65" fmla="*/ 40 h 3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848" h="358">
                  <a:moveTo>
                    <a:pt x="0" y="358"/>
                  </a:moveTo>
                  <a:lnTo>
                    <a:pt x="46" y="311"/>
                  </a:lnTo>
                  <a:lnTo>
                    <a:pt x="91" y="262"/>
                  </a:lnTo>
                  <a:lnTo>
                    <a:pt x="145" y="213"/>
                  </a:lnTo>
                  <a:lnTo>
                    <a:pt x="197" y="159"/>
                  </a:lnTo>
                  <a:lnTo>
                    <a:pt x="251" y="109"/>
                  </a:lnTo>
                  <a:lnTo>
                    <a:pt x="308" y="69"/>
                  </a:lnTo>
                  <a:lnTo>
                    <a:pt x="364" y="35"/>
                  </a:lnTo>
                  <a:lnTo>
                    <a:pt x="421" y="11"/>
                  </a:lnTo>
                  <a:lnTo>
                    <a:pt x="483" y="0"/>
                  </a:lnTo>
                  <a:lnTo>
                    <a:pt x="542" y="0"/>
                  </a:lnTo>
                  <a:lnTo>
                    <a:pt x="601" y="8"/>
                  </a:lnTo>
                  <a:lnTo>
                    <a:pt x="653" y="23"/>
                  </a:lnTo>
                  <a:lnTo>
                    <a:pt x="702" y="42"/>
                  </a:lnTo>
                  <a:lnTo>
                    <a:pt x="752" y="60"/>
                  </a:lnTo>
                  <a:lnTo>
                    <a:pt x="801" y="84"/>
                  </a:lnTo>
                  <a:lnTo>
                    <a:pt x="848" y="106"/>
                  </a:lnTo>
                  <a:lnTo>
                    <a:pt x="809" y="95"/>
                  </a:lnTo>
                  <a:lnTo>
                    <a:pt x="759" y="84"/>
                  </a:lnTo>
                  <a:lnTo>
                    <a:pt x="700" y="69"/>
                  </a:lnTo>
                  <a:lnTo>
                    <a:pt x="634" y="53"/>
                  </a:lnTo>
                  <a:lnTo>
                    <a:pt x="569" y="45"/>
                  </a:lnTo>
                  <a:lnTo>
                    <a:pt x="505" y="42"/>
                  </a:lnTo>
                  <a:lnTo>
                    <a:pt x="444" y="45"/>
                  </a:lnTo>
                  <a:lnTo>
                    <a:pt x="394" y="65"/>
                  </a:lnTo>
                  <a:lnTo>
                    <a:pt x="330" y="102"/>
                  </a:lnTo>
                  <a:lnTo>
                    <a:pt x="273" y="141"/>
                  </a:lnTo>
                  <a:lnTo>
                    <a:pt x="224" y="178"/>
                  </a:lnTo>
                  <a:lnTo>
                    <a:pt x="175" y="217"/>
                  </a:lnTo>
                  <a:lnTo>
                    <a:pt x="130" y="255"/>
                  </a:lnTo>
                  <a:lnTo>
                    <a:pt x="88" y="292"/>
                  </a:lnTo>
                  <a:lnTo>
                    <a:pt x="41" y="326"/>
                  </a:lnTo>
                  <a:lnTo>
                    <a:pt x="0" y="358"/>
                  </a:lnTo>
                  <a:close/>
                </a:path>
              </a:pathLst>
            </a:custGeom>
            <a:solidFill>
              <a:srgbClr val="D3EA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3" name="Freeform 90"/>
            <p:cNvSpPr>
              <a:spLocks/>
            </p:cNvSpPr>
            <p:nvPr/>
          </p:nvSpPr>
          <p:spPr bwMode="auto">
            <a:xfrm rot="696599">
              <a:off x="3589" y="872"/>
              <a:ext cx="335" cy="128"/>
            </a:xfrm>
            <a:custGeom>
              <a:avLst/>
              <a:gdLst>
                <a:gd name="T0" fmla="*/ 20 w 1007"/>
                <a:gd name="T1" fmla="*/ 2 h 385"/>
                <a:gd name="T2" fmla="*/ 16 w 1007"/>
                <a:gd name="T3" fmla="*/ 7 h 385"/>
                <a:gd name="T4" fmla="*/ 13 w 1007"/>
                <a:gd name="T5" fmla="*/ 12 h 385"/>
                <a:gd name="T6" fmla="*/ 9 w 1007"/>
                <a:gd name="T7" fmla="*/ 16 h 385"/>
                <a:gd name="T8" fmla="*/ 5 w 1007"/>
                <a:gd name="T9" fmla="*/ 22 h 385"/>
                <a:gd name="T10" fmla="*/ 0 w 1007"/>
                <a:gd name="T11" fmla="*/ 28 h 385"/>
                <a:gd name="T12" fmla="*/ 0 w 1007"/>
                <a:gd name="T13" fmla="*/ 30 h 385"/>
                <a:gd name="T14" fmla="*/ 3 w 1007"/>
                <a:gd name="T15" fmla="*/ 29 h 385"/>
                <a:gd name="T16" fmla="*/ 8 w 1007"/>
                <a:gd name="T17" fmla="*/ 28 h 385"/>
                <a:gd name="T18" fmla="*/ 12 w 1007"/>
                <a:gd name="T19" fmla="*/ 27 h 385"/>
                <a:gd name="T20" fmla="*/ 18 w 1007"/>
                <a:gd name="T21" fmla="*/ 27 h 385"/>
                <a:gd name="T22" fmla="*/ 23 w 1007"/>
                <a:gd name="T23" fmla="*/ 29 h 385"/>
                <a:gd name="T24" fmla="*/ 23 w 1007"/>
                <a:gd name="T25" fmla="*/ 34 h 385"/>
                <a:gd name="T26" fmla="*/ 19 w 1007"/>
                <a:gd name="T27" fmla="*/ 40 h 385"/>
                <a:gd name="T28" fmla="*/ 24 w 1007"/>
                <a:gd name="T29" fmla="*/ 43 h 385"/>
                <a:gd name="T30" fmla="*/ 29 w 1007"/>
                <a:gd name="T31" fmla="*/ 42 h 385"/>
                <a:gd name="T32" fmla="*/ 40 w 1007"/>
                <a:gd name="T33" fmla="*/ 38 h 385"/>
                <a:gd name="T34" fmla="*/ 54 w 1007"/>
                <a:gd name="T35" fmla="*/ 32 h 385"/>
                <a:gd name="T36" fmla="*/ 70 w 1007"/>
                <a:gd name="T37" fmla="*/ 26 h 385"/>
                <a:gd name="T38" fmla="*/ 84 w 1007"/>
                <a:gd name="T39" fmla="*/ 21 h 385"/>
                <a:gd name="T40" fmla="*/ 97 w 1007"/>
                <a:gd name="T41" fmla="*/ 15 h 385"/>
                <a:gd name="T42" fmla="*/ 106 w 1007"/>
                <a:gd name="T43" fmla="*/ 12 h 385"/>
                <a:gd name="T44" fmla="*/ 111 w 1007"/>
                <a:gd name="T45" fmla="*/ 9 h 385"/>
                <a:gd name="T46" fmla="*/ 110 w 1007"/>
                <a:gd name="T47" fmla="*/ 9 h 385"/>
                <a:gd name="T48" fmla="*/ 104 w 1007"/>
                <a:gd name="T49" fmla="*/ 11 h 385"/>
                <a:gd name="T50" fmla="*/ 94 w 1007"/>
                <a:gd name="T51" fmla="*/ 15 h 385"/>
                <a:gd name="T52" fmla="*/ 83 w 1007"/>
                <a:gd name="T53" fmla="*/ 20 h 385"/>
                <a:gd name="T54" fmla="*/ 70 w 1007"/>
                <a:gd name="T55" fmla="*/ 25 h 385"/>
                <a:gd name="T56" fmla="*/ 58 w 1007"/>
                <a:gd name="T57" fmla="*/ 30 h 385"/>
                <a:gd name="T58" fmla="*/ 46 w 1007"/>
                <a:gd name="T59" fmla="*/ 34 h 385"/>
                <a:gd name="T60" fmla="*/ 36 w 1007"/>
                <a:gd name="T61" fmla="*/ 37 h 385"/>
                <a:gd name="T62" fmla="*/ 28 w 1007"/>
                <a:gd name="T63" fmla="*/ 39 h 385"/>
                <a:gd name="T64" fmla="*/ 26 w 1007"/>
                <a:gd name="T65" fmla="*/ 35 h 385"/>
                <a:gd name="T66" fmla="*/ 26 w 1007"/>
                <a:gd name="T67" fmla="*/ 30 h 385"/>
                <a:gd name="T68" fmla="*/ 23 w 1007"/>
                <a:gd name="T69" fmla="*/ 27 h 385"/>
                <a:gd name="T70" fmla="*/ 20 w 1007"/>
                <a:gd name="T71" fmla="*/ 26 h 385"/>
                <a:gd name="T72" fmla="*/ 16 w 1007"/>
                <a:gd name="T73" fmla="*/ 25 h 385"/>
                <a:gd name="T74" fmla="*/ 10 w 1007"/>
                <a:gd name="T75" fmla="*/ 26 h 385"/>
                <a:gd name="T76" fmla="*/ 8 w 1007"/>
                <a:gd name="T77" fmla="*/ 22 h 385"/>
                <a:gd name="T78" fmla="*/ 12 w 1007"/>
                <a:gd name="T79" fmla="*/ 16 h 385"/>
                <a:gd name="T80" fmla="*/ 16 w 1007"/>
                <a:gd name="T81" fmla="*/ 11 h 385"/>
                <a:gd name="T82" fmla="*/ 19 w 1007"/>
                <a:gd name="T83" fmla="*/ 4 h 385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0" t="0" r="r" b="b"/>
              <a:pathLst>
                <a:path w="1007" h="385">
                  <a:moveTo>
                    <a:pt x="193" y="0"/>
                  </a:moveTo>
                  <a:lnTo>
                    <a:pt x="178" y="20"/>
                  </a:lnTo>
                  <a:lnTo>
                    <a:pt x="163" y="42"/>
                  </a:lnTo>
                  <a:lnTo>
                    <a:pt x="144" y="62"/>
                  </a:lnTo>
                  <a:lnTo>
                    <a:pt x="129" y="84"/>
                  </a:lnTo>
                  <a:lnTo>
                    <a:pt x="114" y="104"/>
                  </a:lnTo>
                  <a:lnTo>
                    <a:pt x="95" y="126"/>
                  </a:lnTo>
                  <a:lnTo>
                    <a:pt x="80" y="148"/>
                  </a:lnTo>
                  <a:lnTo>
                    <a:pt x="65" y="171"/>
                  </a:lnTo>
                  <a:lnTo>
                    <a:pt x="42" y="202"/>
                  </a:lnTo>
                  <a:lnTo>
                    <a:pt x="20" y="232"/>
                  </a:lnTo>
                  <a:lnTo>
                    <a:pt x="3" y="255"/>
                  </a:lnTo>
                  <a:lnTo>
                    <a:pt x="0" y="267"/>
                  </a:lnTo>
                  <a:lnTo>
                    <a:pt x="3" y="267"/>
                  </a:lnTo>
                  <a:lnTo>
                    <a:pt x="11" y="262"/>
                  </a:lnTo>
                  <a:lnTo>
                    <a:pt x="27" y="259"/>
                  </a:lnTo>
                  <a:lnTo>
                    <a:pt x="45" y="255"/>
                  </a:lnTo>
                  <a:lnTo>
                    <a:pt x="69" y="255"/>
                  </a:lnTo>
                  <a:lnTo>
                    <a:pt x="87" y="252"/>
                  </a:lnTo>
                  <a:lnTo>
                    <a:pt x="111" y="247"/>
                  </a:lnTo>
                  <a:lnTo>
                    <a:pt x="129" y="247"/>
                  </a:lnTo>
                  <a:lnTo>
                    <a:pt x="160" y="247"/>
                  </a:lnTo>
                  <a:lnTo>
                    <a:pt x="186" y="252"/>
                  </a:lnTo>
                  <a:lnTo>
                    <a:pt x="205" y="259"/>
                  </a:lnTo>
                  <a:lnTo>
                    <a:pt x="217" y="278"/>
                  </a:lnTo>
                  <a:lnTo>
                    <a:pt x="210" y="311"/>
                  </a:lnTo>
                  <a:lnTo>
                    <a:pt x="190" y="343"/>
                  </a:lnTo>
                  <a:lnTo>
                    <a:pt x="175" y="365"/>
                  </a:lnTo>
                  <a:lnTo>
                    <a:pt x="193" y="380"/>
                  </a:lnTo>
                  <a:lnTo>
                    <a:pt x="220" y="385"/>
                  </a:lnTo>
                  <a:lnTo>
                    <a:pt x="243" y="385"/>
                  </a:lnTo>
                  <a:lnTo>
                    <a:pt x="262" y="380"/>
                  </a:lnTo>
                  <a:lnTo>
                    <a:pt x="292" y="365"/>
                  </a:lnTo>
                  <a:lnTo>
                    <a:pt x="358" y="343"/>
                  </a:lnTo>
                  <a:lnTo>
                    <a:pt x="422" y="316"/>
                  </a:lnTo>
                  <a:lnTo>
                    <a:pt x="491" y="289"/>
                  </a:lnTo>
                  <a:lnTo>
                    <a:pt x="558" y="262"/>
                  </a:lnTo>
                  <a:lnTo>
                    <a:pt x="627" y="237"/>
                  </a:lnTo>
                  <a:lnTo>
                    <a:pt x="696" y="210"/>
                  </a:lnTo>
                  <a:lnTo>
                    <a:pt x="760" y="187"/>
                  </a:lnTo>
                  <a:lnTo>
                    <a:pt x="822" y="160"/>
                  </a:lnTo>
                  <a:lnTo>
                    <a:pt x="874" y="138"/>
                  </a:lnTo>
                  <a:lnTo>
                    <a:pt x="920" y="118"/>
                  </a:lnTo>
                  <a:lnTo>
                    <a:pt x="958" y="104"/>
                  </a:lnTo>
                  <a:lnTo>
                    <a:pt x="985" y="92"/>
                  </a:lnTo>
                  <a:lnTo>
                    <a:pt x="1002" y="84"/>
                  </a:lnTo>
                  <a:lnTo>
                    <a:pt x="1007" y="80"/>
                  </a:lnTo>
                  <a:lnTo>
                    <a:pt x="999" y="80"/>
                  </a:lnTo>
                  <a:lnTo>
                    <a:pt x="973" y="89"/>
                  </a:lnTo>
                  <a:lnTo>
                    <a:pt x="938" y="99"/>
                  </a:lnTo>
                  <a:lnTo>
                    <a:pt x="896" y="114"/>
                  </a:lnTo>
                  <a:lnTo>
                    <a:pt x="851" y="133"/>
                  </a:lnTo>
                  <a:lnTo>
                    <a:pt x="798" y="156"/>
                  </a:lnTo>
                  <a:lnTo>
                    <a:pt x="745" y="178"/>
                  </a:lnTo>
                  <a:lnTo>
                    <a:pt x="691" y="202"/>
                  </a:lnTo>
                  <a:lnTo>
                    <a:pt x="635" y="225"/>
                  </a:lnTo>
                  <a:lnTo>
                    <a:pt x="578" y="247"/>
                  </a:lnTo>
                  <a:lnTo>
                    <a:pt x="521" y="270"/>
                  </a:lnTo>
                  <a:lnTo>
                    <a:pt x="464" y="293"/>
                  </a:lnTo>
                  <a:lnTo>
                    <a:pt x="415" y="311"/>
                  </a:lnTo>
                  <a:lnTo>
                    <a:pt x="365" y="328"/>
                  </a:lnTo>
                  <a:lnTo>
                    <a:pt x="323" y="338"/>
                  </a:lnTo>
                  <a:lnTo>
                    <a:pt x="285" y="346"/>
                  </a:lnTo>
                  <a:lnTo>
                    <a:pt x="252" y="350"/>
                  </a:lnTo>
                  <a:lnTo>
                    <a:pt x="228" y="346"/>
                  </a:lnTo>
                  <a:lnTo>
                    <a:pt x="235" y="319"/>
                  </a:lnTo>
                  <a:lnTo>
                    <a:pt x="240" y="296"/>
                  </a:lnTo>
                  <a:lnTo>
                    <a:pt x="232" y="274"/>
                  </a:lnTo>
                  <a:lnTo>
                    <a:pt x="217" y="252"/>
                  </a:lnTo>
                  <a:lnTo>
                    <a:pt x="210" y="244"/>
                  </a:lnTo>
                  <a:lnTo>
                    <a:pt x="198" y="240"/>
                  </a:lnTo>
                  <a:lnTo>
                    <a:pt x="183" y="237"/>
                  </a:lnTo>
                  <a:lnTo>
                    <a:pt x="168" y="232"/>
                  </a:lnTo>
                  <a:lnTo>
                    <a:pt x="148" y="228"/>
                  </a:lnTo>
                  <a:lnTo>
                    <a:pt x="122" y="228"/>
                  </a:lnTo>
                  <a:lnTo>
                    <a:pt x="92" y="232"/>
                  </a:lnTo>
                  <a:lnTo>
                    <a:pt x="53" y="237"/>
                  </a:lnTo>
                  <a:lnTo>
                    <a:pt x="72" y="198"/>
                  </a:lnTo>
                  <a:lnTo>
                    <a:pt x="87" y="171"/>
                  </a:lnTo>
                  <a:lnTo>
                    <a:pt x="107" y="145"/>
                  </a:lnTo>
                  <a:lnTo>
                    <a:pt x="126" y="118"/>
                  </a:lnTo>
                  <a:lnTo>
                    <a:pt x="141" y="96"/>
                  </a:lnTo>
                  <a:lnTo>
                    <a:pt x="160" y="69"/>
                  </a:lnTo>
                  <a:lnTo>
                    <a:pt x="175" y="38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4" name="Freeform 91"/>
            <p:cNvSpPr>
              <a:spLocks/>
            </p:cNvSpPr>
            <p:nvPr/>
          </p:nvSpPr>
          <p:spPr bwMode="auto">
            <a:xfrm rot="696599">
              <a:off x="3650" y="850"/>
              <a:ext cx="628" cy="323"/>
            </a:xfrm>
            <a:custGeom>
              <a:avLst/>
              <a:gdLst>
                <a:gd name="T0" fmla="*/ 0 w 1885"/>
                <a:gd name="T1" fmla="*/ 108 h 968"/>
                <a:gd name="T2" fmla="*/ 208 w 1885"/>
                <a:gd name="T3" fmla="*/ 13 h 968"/>
                <a:gd name="T4" fmla="*/ 209 w 1885"/>
                <a:gd name="T5" fmla="*/ 0 h 968"/>
                <a:gd name="T6" fmla="*/ 0 w 1885"/>
                <a:gd name="T7" fmla="*/ 108 h 96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885" h="968">
                  <a:moveTo>
                    <a:pt x="0" y="968"/>
                  </a:moveTo>
                  <a:lnTo>
                    <a:pt x="1873" y="117"/>
                  </a:lnTo>
                  <a:lnTo>
                    <a:pt x="1885" y="0"/>
                  </a:lnTo>
                  <a:lnTo>
                    <a:pt x="0" y="968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5" name="Freeform 92"/>
            <p:cNvSpPr>
              <a:spLocks/>
            </p:cNvSpPr>
            <p:nvPr/>
          </p:nvSpPr>
          <p:spPr bwMode="auto">
            <a:xfrm rot="696599">
              <a:off x="3736" y="821"/>
              <a:ext cx="62" cy="94"/>
            </a:xfrm>
            <a:custGeom>
              <a:avLst/>
              <a:gdLst>
                <a:gd name="T0" fmla="*/ 7 w 185"/>
                <a:gd name="T1" fmla="*/ 0 h 281"/>
                <a:gd name="T2" fmla="*/ 7 w 185"/>
                <a:gd name="T3" fmla="*/ 0 h 281"/>
                <a:gd name="T4" fmla="*/ 6 w 185"/>
                <a:gd name="T5" fmla="*/ 1 h 281"/>
                <a:gd name="T6" fmla="*/ 5 w 185"/>
                <a:gd name="T7" fmla="*/ 3 h 281"/>
                <a:gd name="T8" fmla="*/ 5 w 185"/>
                <a:gd name="T9" fmla="*/ 4 h 281"/>
                <a:gd name="T10" fmla="*/ 5 w 185"/>
                <a:gd name="T11" fmla="*/ 5 h 281"/>
                <a:gd name="T12" fmla="*/ 4 w 185"/>
                <a:gd name="T13" fmla="*/ 6 h 281"/>
                <a:gd name="T14" fmla="*/ 3 w 185"/>
                <a:gd name="T15" fmla="*/ 8 h 281"/>
                <a:gd name="T16" fmla="*/ 2 w 185"/>
                <a:gd name="T17" fmla="*/ 10 h 281"/>
                <a:gd name="T18" fmla="*/ 1 w 185"/>
                <a:gd name="T19" fmla="*/ 11 h 281"/>
                <a:gd name="T20" fmla="*/ 0 w 185"/>
                <a:gd name="T21" fmla="*/ 12 h 281"/>
                <a:gd name="T22" fmla="*/ 0 w 185"/>
                <a:gd name="T23" fmla="*/ 15 h 281"/>
                <a:gd name="T24" fmla="*/ 0 w 185"/>
                <a:gd name="T25" fmla="*/ 19 h 281"/>
                <a:gd name="T26" fmla="*/ 1 w 185"/>
                <a:gd name="T27" fmla="*/ 23 h 281"/>
                <a:gd name="T28" fmla="*/ 2 w 185"/>
                <a:gd name="T29" fmla="*/ 26 h 281"/>
                <a:gd name="T30" fmla="*/ 2 w 185"/>
                <a:gd name="T31" fmla="*/ 27 h 281"/>
                <a:gd name="T32" fmla="*/ 2 w 185"/>
                <a:gd name="T33" fmla="*/ 28 h 281"/>
                <a:gd name="T34" fmla="*/ 2 w 185"/>
                <a:gd name="T35" fmla="*/ 28 h 281"/>
                <a:gd name="T36" fmla="*/ 2 w 185"/>
                <a:gd name="T37" fmla="*/ 29 h 281"/>
                <a:gd name="T38" fmla="*/ 3 w 185"/>
                <a:gd name="T39" fmla="*/ 29 h 281"/>
                <a:gd name="T40" fmla="*/ 5 w 185"/>
                <a:gd name="T41" fmla="*/ 30 h 281"/>
                <a:gd name="T42" fmla="*/ 7 w 185"/>
                <a:gd name="T43" fmla="*/ 30 h 281"/>
                <a:gd name="T44" fmla="*/ 9 w 185"/>
                <a:gd name="T45" fmla="*/ 31 h 281"/>
                <a:gd name="T46" fmla="*/ 11 w 185"/>
                <a:gd name="T47" fmla="*/ 31 h 281"/>
                <a:gd name="T48" fmla="*/ 13 w 185"/>
                <a:gd name="T49" fmla="*/ 31 h 281"/>
                <a:gd name="T50" fmla="*/ 15 w 185"/>
                <a:gd name="T51" fmla="*/ 31 h 281"/>
                <a:gd name="T52" fmla="*/ 17 w 185"/>
                <a:gd name="T53" fmla="*/ 31 h 281"/>
                <a:gd name="T54" fmla="*/ 18 w 185"/>
                <a:gd name="T55" fmla="*/ 31 h 281"/>
                <a:gd name="T56" fmla="*/ 18 w 185"/>
                <a:gd name="T57" fmla="*/ 31 h 281"/>
                <a:gd name="T58" fmla="*/ 19 w 185"/>
                <a:gd name="T59" fmla="*/ 31 h 281"/>
                <a:gd name="T60" fmla="*/ 19 w 185"/>
                <a:gd name="T61" fmla="*/ 31 h 281"/>
                <a:gd name="T62" fmla="*/ 20 w 185"/>
                <a:gd name="T63" fmla="*/ 31 h 281"/>
                <a:gd name="T64" fmla="*/ 21 w 185"/>
                <a:gd name="T65" fmla="*/ 31 h 281"/>
                <a:gd name="T66" fmla="*/ 18 w 185"/>
                <a:gd name="T67" fmla="*/ 31 h 281"/>
                <a:gd name="T68" fmla="*/ 15 w 185"/>
                <a:gd name="T69" fmla="*/ 30 h 281"/>
                <a:gd name="T70" fmla="*/ 13 w 185"/>
                <a:gd name="T71" fmla="*/ 30 h 281"/>
                <a:gd name="T72" fmla="*/ 11 w 185"/>
                <a:gd name="T73" fmla="*/ 29 h 281"/>
                <a:gd name="T74" fmla="*/ 9 w 185"/>
                <a:gd name="T75" fmla="*/ 27 h 281"/>
                <a:gd name="T76" fmla="*/ 7 w 185"/>
                <a:gd name="T77" fmla="*/ 26 h 281"/>
                <a:gd name="T78" fmla="*/ 6 w 185"/>
                <a:gd name="T79" fmla="*/ 24 h 281"/>
                <a:gd name="T80" fmla="*/ 5 w 185"/>
                <a:gd name="T81" fmla="*/ 22 h 281"/>
                <a:gd name="T82" fmla="*/ 4 w 185"/>
                <a:gd name="T83" fmla="*/ 17 h 281"/>
                <a:gd name="T84" fmla="*/ 4 w 185"/>
                <a:gd name="T85" fmla="*/ 11 h 281"/>
                <a:gd name="T86" fmla="*/ 5 w 185"/>
                <a:gd name="T87" fmla="*/ 6 h 281"/>
                <a:gd name="T88" fmla="*/ 7 w 185"/>
                <a:gd name="T89" fmla="*/ 0 h 281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185" h="281">
                  <a:moveTo>
                    <a:pt x="67" y="0"/>
                  </a:moveTo>
                  <a:lnTo>
                    <a:pt x="60" y="4"/>
                  </a:lnTo>
                  <a:lnTo>
                    <a:pt x="57" y="12"/>
                  </a:lnTo>
                  <a:lnTo>
                    <a:pt x="49" y="24"/>
                  </a:lnTo>
                  <a:lnTo>
                    <a:pt x="45" y="34"/>
                  </a:lnTo>
                  <a:lnTo>
                    <a:pt x="42" y="46"/>
                  </a:lnTo>
                  <a:lnTo>
                    <a:pt x="37" y="58"/>
                  </a:lnTo>
                  <a:lnTo>
                    <a:pt x="25" y="73"/>
                  </a:lnTo>
                  <a:lnTo>
                    <a:pt x="18" y="88"/>
                  </a:lnTo>
                  <a:lnTo>
                    <a:pt x="10" y="100"/>
                  </a:lnTo>
                  <a:lnTo>
                    <a:pt x="3" y="110"/>
                  </a:lnTo>
                  <a:lnTo>
                    <a:pt x="0" y="133"/>
                  </a:lnTo>
                  <a:lnTo>
                    <a:pt x="3" y="172"/>
                  </a:lnTo>
                  <a:lnTo>
                    <a:pt x="7" y="209"/>
                  </a:lnTo>
                  <a:lnTo>
                    <a:pt x="15" y="232"/>
                  </a:lnTo>
                  <a:lnTo>
                    <a:pt x="18" y="244"/>
                  </a:lnTo>
                  <a:lnTo>
                    <a:pt x="22" y="248"/>
                  </a:lnTo>
                  <a:lnTo>
                    <a:pt x="22" y="251"/>
                  </a:lnTo>
                  <a:lnTo>
                    <a:pt x="22" y="256"/>
                  </a:lnTo>
                  <a:lnTo>
                    <a:pt x="30" y="263"/>
                  </a:lnTo>
                  <a:lnTo>
                    <a:pt x="49" y="270"/>
                  </a:lnTo>
                  <a:lnTo>
                    <a:pt x="64" y="273"/>
                  </a:lnTo>
                  <a:lnTo>
                    <a:pt x="82" y="278"/>
                  </a:lnTo>
                  <a:lnTo>
                    <a:pt x="101" y="278"/>
                  </a:lnTo>
                  <a:lnTo>
                    <a:pt x="116" y="281"/>
                  </a:lnTo>
                  <a:lnTo>
                    <a:pt x="136" y="281"/>
                  </a:lnTo>
                  <a:lnTo>
                    <a:pt x="148" y="281"/>
                  </a:lnTo>
                  <a:lnTo>
                    <a:pt x="158" y="281"/>
                  </a:lnTo>
                  <a:lnTo>
                    <a:pt x="163" y="281"/>
                  </a:lnTo>
                  <a:lnTo>
                    <a:pt x="166" y="281"/>
                  </a:lnTo>
                  <a:lnTo>
                    <a:pt x="173" y="281"/>
                  </a:lnTo>
                  <a:lnTo>
                    <a:pt x="178" y="281"/>
                  </a:lnTo>
                  <a:lnTo>
                    <a:pt x="185" y="281"/>
                  </a:lnTo>
                  <a:lnTo>
                    <a:pt x="158" y="278"/>
                  </a:lnTo>
                  <a:lnTo>
                    <a:pt x="136" y="273"/>
                  </a:lnTo>
                  <a:lnTo>
                    <a:pt x="113" y="266"/>
                  </a:lnTo>
                  <a:lnTo>
                    <a:pt x="98" y="256"/>
                  </a:lnTo>
                  <a:lnTo>
                    <a:pt x="82" y="244"/>
                  </a:lnTo>
                  <a:lnTo>
                    <a:pt x="67" y="232"/>
                  </a:lnTo>
                  <a:lnTo>
                    <a:pt x="57" y="217"/>
                  </a:lnTo>
                  <a:lnTo>
                    <a:pt x="49" y="199"/>
                  </a:lnTo>
                  <a:lnTo>
                    <a:pt x="37" y="149"/>
                  </a:lnTo>
                  <a:lnTo>
                    <a:pt x="37" y="100"/>
                  </a:lnTo>
                  <a:lnTo>
                    <a:pt x="45" y="51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B0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6" name="Freeform 93"/>
            <p:cNvSpPr>
              <a:spLocks/>
            </p:cNvSpPr>
            <p:nvPr/>
          </p:nvSpPr>
          <p:spPr bwMode="auto">
            <a:xfrm rot="696599">
              <a:off x="4148" y="1332"/>
              <a:ext cx="266" cy="207"/>
            </a:xfrm>
            <a:custGeom>
              <a:avLst/>
              <a:gdLst>
                <a:gd name="T0" fmla="*/ 0 w 797"/>
                <a:gd name="T1" fmla="*/ 10 h 619"/>
                <a:gd name="T2" fmla="*/ 7 w 797"/>
                <a:gd name="T3" fmla="*/ 9 h 619"/>
                <a:gd name="T4" fmla="*/ 14 w 797"/>
                <a:gd name="T5" fmla="*/ 9 h 619"/>
                <a:gd name="T6" fmla="*/ 21 w 797"/>
                <a:gd name="T7" fmla="*/ 9 h 619"/>
                <a:gd name="T8" fmla="*/ 28 w 797"/>
                <a:gd name="T9" fmla="*/ 9 h 619"/>
                <a:gd name="T10" fmla="*/ 35 w 797"/>
                <a:gd name="T11" fmla="*/ 8 h 619"/>
                <a:gd name="T12" fmla="*/ 42 w 797"/>
                <a:gd name="T13" fmla="*/ 8 h 619"/>
                <a:gd name="T14" fmla="*/ 49 w 797"/>
                <a:gd name="T15" fmla="*/ 8 h 619"/>
                <a:gd name="T16" fmla="*/ 57 w 797"/>
                <a:gd name="T17" fmla="*/ 8 h 619"/>
                <a:gd name="T18" fmla="*/ 60 w 797"/>
                <a:gd name="T19" fmla="*/ 8 h 619"/>
                <a:gd name="T20" fmla="*/ 63 w 797"/>
                <a:gd name="T21" fmla="*/ 8 h 619"/>
                <a:gd name="T22" fmla="*/ 66 w 797"/>
                <a:gd name="T23" fmla="*/ 8 h 619"/>
                <a:gd name="T24" fmla="*/ 68 w 797"/>
                <a:gd name="T25" fmla="*/ 8 h 619"/>
                <a:gd name="T26" fmla="*/ 71 w 797"/>
                <a:gd name="T27" fmla="*/ 8 h 619"/>
                <a:gd name="T28" fmla="*/ 73 w 797"/>
                <a:gd name="T29" fmla="*/ 7 h 619"/>
                <a:gd name="T30" fmla="*/ 74 w 797"/>
                <a:gd name="T31" fmla="*/ 7 h 619"/>
                <a:gd name="T32" fmla="*/ 74 w 797"/>
                <a:gd name="T33" fmla="*/ 7 h 619"/>
                <a:gd name="T34" fmla="*/ 78 w 797"/>
                <a:gd name="T35" fmla="*/ 0 h 619"/>
                <a:gd name="T36" fmla="*/ 79 w 797"/>
                <a:gd name="T37" fmla="*/ 1 h 619"/>
                <a:gd name="T38" fmla="*/ 81 w 797"/>
                <a:gd name="T39" fmla="*/ 5 h 619"/>
                <a:gd name="T40" fmla="*/ 82 w 797"/>
                <a:gd name="T41" fmla="*/ 9 h 619"/>
                <a:gd name="T42" fmla="*/ 84 w 797"/>
                <a:gd name="T43" fmla="*/ 13 h 619"/>
                <a:gd name="T44" fmla="*/ 86 w 797"/>
                <a:gd name="T45" fmla="*/ 22 h 619"/>
                <a:gd name="T46" fmla="*/ 88 w 797"/>
                <a:gd name="T47" fmla="*/ 32 h 619"/>
                <a:gd name="T48" fmla="*/ 88 w 797"/>
                <a:gd name="T49" fmla="*/ 42 h 619"/>
                <a:gd name="T50" fmla="*/ 89 w 797"/>
                <a:gd name="T51" fmla="*/ 51 h 619"/>
                <a:gd name="T52" fmla="*/ 87 w 797"/>
                <a:gd name="T53" fmla="*/ 69 h 619"/>
                <a:gd name="T54" fmla="*/ 86 w 797"/>
                <a:gd name="T55" fmla="*/ 63 h 619"/>
                <a:gd name="T56" fmla="*/ 85 w 797"/>
                <a:gd name="T57" fmla="*/ 55 h 619"/>
                <a:gd name="T58" fmla="*/ 85 w 797"/>
                <a:gd name="T59" fmla="*/ 45 h 619"/>
                <a:gd name="T60" fmla="*/ 83 w 797"/>
                <a:gd name="T61" fmla="*/ 36 h 619"/>
                <a:gd name="T62" fmla="*/ 82 w 797"/>
                <a:gd name="T63" fmla="*/ 27 h 619"/>
                <a:gd name="T64" fmla="*/ 80 w 797"/>
                <a:gd name="T65" fmla="*/ 20 h 619"/>
                <a:gd name="T66" fmla="*/ 77 w 797"/>
                <a:gd name="T67" fmla="*/ 15 h 619"/>
                <a:gd name="T68" fmla="*/ 72 w 797"/>
                <a:gd name="T69" fmla="*/ 13 h 619"/>
                <a:gd name="T70" fmla="*/ 69 w 797"/>
                <a:gd name="T71" fmla="*/ 13 h 619"/>
                <a:gd name="T72" fmla="*/ 65 w 797"/>
                <a:gd name="T73" fmla="*/ 12 h 619"/>
                <a:gd name="T74" fmla="*/ 61 w 797"/>
                <a:gd name="T75" fmla="*/ 12 h 619"/>
                <a:gd name="T76" fmla="*/ 56 w 797"/>
                <a:gd name="T77" fmla="*/ 12 h 619"/>
                <a:gd name="T78" fmla="*/ 52 w 797"/>
                <a:gd name="T79" fmla="*/ 12 h 619"/>
                <a:gd name="T80" fmla="*/ 47 w 797"/>
                <a:gd name="T81" fmla="*/ 11 h 619"/>
                <a:gd name="T82" fmla="*/ 42 w 797"/>
                <a:gd name="T83" fmla="*/ 11 h 619"/>
                <a:gd name="T84" fmla="*/ 37 w 797"/>
                <a:gd name="T85" fmla="*/ 11 h 619"/>
                <a:gd name="T86" fmla="*/ 32 w 797"/>
                <a:gd name="T87" fmla="*/ 11 h 619"/>
                <a:gd name="T88" fmla="*/ 27 w 797"/>
                <a:gd name="T89" fmla="*/ 11 h 619"/>
                <a:gd name="T90" fmla="*/ 22 w 797"/>
                <a:gd name="T91" fmla="*/ 11 h 619"/>
                <a:gd name="T92" fmla="*/ 18 w 797"/>
                <a:gd name="T93" fmla="*/ 10 h 619"/>
                <a:gd name="T94" fmla="*/ 13 w 797"/>
                <a:gd name="T95" fmla="*/ 10 h 619"/>
                <a:gd name="T96" fmla="*/ 8 w 797"/>
                <a:gd name="T97" fmla="*/ 10 h 619"/>
                <a:gd name="T98" fmla="*/ 4 w 797"/>
                <a:gd name="T99" fmla="*/ 10 h 619"/>
                <a:gd name="T100" fmla="*/ 0 w 797"/>
                <a:gd name="T101" fmla="*/ 10 h 61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0" t="0" r="r" b="b"/>
              <a:pathLst>
                <a:path w="797" h="619">
                  <a:moveTo>
                    <a:pt x="0" y="87"/>
                  </a:moveTo>
                  <a:lnTo>
                    <a:pt x="64" y="84"/>
                  </a:lnTo>
                  <a:lnTo>
                    <a:pt x="126" y="84"/>
                  </a:lnTo>
                  <a:lnTo>
                    <a:pt x="190" y="79"/>
                  </a:lnTo>
                  <a:lnTo>
                    <a:pt x="251" y="79"/>
                  </a:lnTo>
                  <a:lnTo>
                    <a:pt x="316" y="76"/>
                  </a:lnTo>
                  <a:lnTo>
                    <a:pt x="380" y="76"/>
                  </a:lnTo>
                  <a:lnTo>
                    <a:pt x="444" y="76"/>
                  </a:lnTo>
                  <a:lnTo>
                    <a:pt x="509" y="76"/>
                  </a:lnTo>
                  <a:lnTo>
                    <a:pt x="536" y="76"/>
                  </a:lnTo>
                  <a:lnTo>
                    <a:pt x="563" y="76"/>
                  </a:lnTo>
                  <a:lnTo>
                    <a:pt x="589" y="72"/>
                  </a:lnTo>
                  <a:lnTo>
                    <a:pt x="615" y="69"/>
                  </a:lnTo>
                  <a:lnTo>
                    <a:pt x="634" y="69"/>
                  </a:lnTo>
                  <a:lnTo>
                    <a:pt x="654" y="64"/>
                  </a:lnTo>
                  <a:lnTo>
                    <a:pt x="664" y="64"/>
                  </a:lnTo>
                  <a:lnTo>
                    <a:pt x="669" y="64"/>
                  </a:lnTo>
                  <a:lnTo>
                    <a:pt x="703" y="0"/>
                  </a:lnTo>
                  <a:lnTo>
                    <a:pt x="711" y="12"/>
                  </a:lnTo>
                  <a:lnTo>
                    <a:pt x="726" y="42"/>
                  </a:lnTo>
                  <a:lnTo>
                    <a:pt x="740" y="84"/>
                  </a:lnTo>
                  <a:lnTo>
                    <a:pt x="755" y="118"/>
                  </a:lnTo>
                  <a:lnTo>
                    <a:pt x="775" y="194"/>
                  </a:lnTo>
                  <a:lnTo>
                    <a:pt x="790" y="284"/>
                  </a:lnTo>
                  <a:lnTo>
                    <a:pt x="794" y="375"/>
                  </a:lnTo>
                  <a:lnTo>
                    <a:pt x="797" y="456"/>
                  </a:lnTo>
                  <a:lnTo>
                    <a:pt x="779" y="619"/>
                  </a:lnTo>
                  <a:lnTo>
                    <a:pt x="772" y="562"/>
                  </a:lnTo>
                  <a:lnTo>
                    <a:pt x="767" y="490"/>
                  </a:lnTo>
                  <a:lnTo>
                    <a:pt x="760" y="407"/>
                  </a:lnTo>
                  <a:lnTo>
                    <a:pt x="748" y="323"/>
                  </a:lnTo>
                  <a:lnTo>
                    <a:pt x="738" y="244"/>
                  </a:lnTo>
                  <a:lnTo>
                    <a:pt x="718" y="178"/>
                  </a:lnTo>
                  <a:lnTo>
                    <a:pt x="688" y="133"/>
                  </a:lnTo>
                  <a:lnTo>
                    <a:pt x="649" y="118"/>
                  </a:lnTo>
                  <a:lnTo>
                    <a:pt x="619" y="114"/>
                  </a:lnTo>
                  <a:lnTo>
                    <a:pt x="582" y="111"/>
                  </a:lnTo>
                  <a:lnTo>
                    <a:pt x="548" y="111"/>
                  </a:lnTo>
                  <a:lnTo>
                    <a:pt x="506" y="106"/>
                  </a:lnTo>
                  <a:lnTo>
                    <a:pt x="464" y="106"/>
                  </a:lnTo>
                  <a:lnTo>
                    <a:pt x="422" y="103"/>
                  </a:lnTo>
                  <a:lnTo>
                    <a:pt x="380" y="103"/>
                  </a:lnTo>
                  <a:lnTo>
                    <a:pt x="334" y="103"/>
                  </a:lnTo>
                  <a:lnTo>
                    <a:pt x="289" y="99"/>
                  </a:lnTo>
                  <a:lnTo>
                    <a:pt x="247" y="99"/>
                  </a:lnTo>
                  <a:lnTo>
                    <a:pt x="202" y="99"/>
                  </a:lnTo>
                  <a:lnTo>
                    <a:pt x="160" y="94"/>
                  </a:lnTo>
                  <a:lnTo>
                    <a:pt x="118" y="94"/>
                  </a:lnTo>
                  <a:lnTo>
                    <a:pt x="76" y="91"/>
                  </a:lnTo>
                  <a:lnTo>
                    <a:pt x="38" y="91"/>
                  </a:lnTo>
                  <a:lnTo>
                    <a:pt x="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7" name="Freeform 94"/>
            <p:cNvSpPr>
              <a:spLocks/>
            </p:cNvSpPr>
            <p:nvPr/>
          </p:nvSpPr>
          <p:spPr bwMode="auto">
            <a:xfrm rot="696599">
              <a:off x="3754" y="1344"/>
              <a:ext cx="440" cy="201"/>
            </a:xfrm>
            <a:custGeom>
              <a:avLst/>
              <a:gdLst>
                <a:gd name="T0" fmla="*/ 6 w 1319"/>
                <a:gd name="T1" fmla="*/ 0 h 604"/>
                <a:gd name="T2" fmla="*/ 3 w 1319"/>
                <a:gd name="T3" fmla="*/ 7 h 604"/>
                <a:gd name="T4" fmla="*/ 1 w 1319"/>
                <a:gd name="T5" fmla="*/ 14 h 604"/>
                <a:gd name="T6" fmla="*/ 0 w 1319"/>
                <a:gd name="T7" fmla="*/ 19 h 604"/>
                <a:gd name="T8" fmla="*/ 1 w 1319"/>
                <a:gd name="T9" fmla="*/ 25 h 604"/>
                <a:gd name="T10" fmla="*/ 4 w 1319"/>
                <a:gd name="T11" fmla="*/ 30 h 604"/>
                <a:gd name="T12" fmla="*/ 8 w 1319"/>
                <a:gd name="T13" fmla="*/ 34 h 604"/>
                <a:gd name="T14" fmla="*/ 13 w 1319"/>
                <a:gd name="T15" fmla="*/ 38 h 604"/>
                <a:gd name="T16" fmla="*/ 20 w 1319"/>
                <a:gd name="T17" fmla="*/ 41 h 604"/>
                <a:gd name="T18" fmla="*/ 28 w 1319"/>
                <a:gd name="T19" fmla="*/ 44 h 604"/>
                <a:gd name="T20" fmla="*/ 36 w 1319"/>
                <a:gd name="T21" fmla="*/ 46 h 604"/>
                <a:gd name="T22" fmla="*/ 44 w 1319"/>
                <a:gd name="T23" fmla="*/ 48 h 604"/>
                <a:gd name="T24" fmla="*/ 52 w 1319"/>
                <a:gd name="T25" fmla="*/ 51 h 604"/>
                <a:gd name="T26" fmla="*/ 60 w 1319"/>
                <a:gd name="T27" fmla="*/ 53 h 604"/>
                <a:gd name="T28" fmla="*/ 68 w 1319"/>
                <a:gd name="T29" fmla="*/ 54 h 604"/>
                <a:gd name="T30" fmla="*/ 77 w 1319"/>
                <a:gd name="T31" fmla="*/ 56 h 604"/>
                <a:gd name="T32" fmla="*/ 85 w 1319"/>
                <a:gd name="T33" fmla="*/ 58 h 604"/>
                <a:gd name="T34" fmla="*/ 94 w 1319"/>
                <a:gd name="T35" fmla="*/ 59 h 604"/>
                <a:gd name="T36" fmla="*/ 101 w 1319"/>
                <a:gd name="T37" fmla="*/ 60 h 604"/>
                <a:gd name="T38" fmla="*/ 109 w 1319"/>
                <a:gd name="T39" fmla="*/ 62 h 604"/>
                <a:gd name="T40" fmla="*/ 117 w 1319"/>
                <a:gd name="T41" fmla="*/ 63 h 604"/>
                <a:gd name="T42" fmla="*/ 124 w 1319"/>
                <a:gd name="T43" fmla="*/ 64 h 604"/>
                <a:gd name="T44" fmla="*/ 131 w 1319"/>
                <a:gd name="T45" fmla="*/ 65 h 604"/>
                <a:gd name="T46" fmla="*/ 137 w 1319"/>
                <a:gd name="T47" fmla="*/ 66 h 604"/>
                <a:gd name="T48" fmla="*/ 143 w 1319"/>
                <a:gd name="T49" fmla="*/ 67 h 604"/>
                <a:gd name="T50" fmla="*/ 146 w 1319"/>
                <a:gd name="T51" fmla="*/ 67 h 604"/>
                <a:gd name="T52" fmla="*/ 147 w 1319"/>
                <a:gd name="T53" fmla="*/ 67 h 604"/>
                <a:gd name="T54" fmla="*/ 146 w 1319"/>
                <a:gd name="T55" fmla="*/ 67 h 604"/>
                <a:gd name="T56" fmla="*/ 144 w 1319"/>
                <a:gd name="T57" fmla="*/ 66 h 604"/>
                <a:gd name="T58" fmla="*/ 140 w 1319"/>
                <a:gd name="T59" fmla="*/ 66 h 604"/>
                <a:gd name="T60" fmla="*/ 136 w 1319"/>
                <a:gd name="T61" fmla="*/ 65 h 604"/>
                <a:gd name="T62" fmla="*/ 130 w 1319"/>
                <a:gd name="T63" fmla="*/ 64 h 604"/>
                <a:gd name="T64" fmla="*/ 123 w 1319"/>
                <a:gd name="T65" fmla="*/ 62 h 604"/>
                <a:gd name="T66" fmla="*/ 116 w 1319"/>
                <a:gd name="T67" fmla="*/ 61 h 604"/>
                <a:gd name="T68" fmla="*/ 108 w 1319"/>
                <a:gd name="T69" fmla="*/ 59 h 604"/>
                <a:gd name="T70" fmla="*/ 100 w 1319"/>
                <a:gd name="T71" fmla="*/ 57 h 604"/>
                <a:gd name="T72" fmla="*/ 91 w 1319"/>
                <a:gd name="T73" fmla="*/ 55 h 604"/>
                <a:gd name="T74" fmla="*/ 83 w 1319"/>
                <a:gd name="T75" fmla="*/ 53 h 604"/>
                <a:gd name="T76" fmla="*/ 74 w 1319"/>
                <a:gd name="T77" fmla="*/ 51 h 604"/>
                <a:gd name="T78" fmla="*/ 65 w 1319"/>
                <a:gd name="T79" fmla="*/ 49 h 604"/>
                <a:gd name="T80" fmla="*/ 56 w 1319"/>
                <a:gd name="T81" fmla="*/ 46 h 604"/>
                <a:gd name="T82" fmla="*/ 49 w 1319"/>
                <a:gd name="T83" fmla="*/ 45 h 604"/>
                <a:gd name="T84" fmla="*/ 44 w 1319"/>
                <a:gd name="T85" fmla="*/ 43 h 604"/>
                <a:gd name="T86" fmla="*/ 38 w 1319"/>
                <a:gd name="T87" fmla="*/ 41 h 604"/>
                <a:gd name="T88" fmla="*/ 33 w 1319"/>
                <a:gd name="T89" fmla="*/ 39 h 604"/>
                <a:gd name="T90" fmla="*/ 28 w 1319"/>
                <a:gd name="T91" fmla="*/ 37 h 604"/>
                <a:gd name="T92" fmla="*/ 24 w 1319"/>
                <a:gd name="T93" fmla="*/ 35 h 604"/>
                <a:gd name="T94" fmla="*/ 19 w 1319"/>
                <a:gd name="T95" fmla="*/ 34 h 604"/>
                <a:gd name="T96" fmla="*/ 16 w 1319"/>
                <a:gd name="T97" fmla="*/ 32 h 604"/>
                <a:gd name="T98" fmla="*/ 10 w 1319"/>
                <a:gd name="T99" fmla="*/ 25 h 604"/>
                <a:gd name="T100" fmla="*/ 7 w 1319"/>
                <a:gd name="T101" fmla="*/ 17 h 604"/>
                <a:gd name="T102" fmla="*/ 6 w 1319"/>
                <a:gd name="T103" fmla="*/ 8 h 604"/>
                <a:gd name="T104" fmla="*/ 6 w 1319"/>
                <a:gd name="T105" fmla="*/ 0 h 60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0" t="0" r="r" b="b"/>
              <a:pathLst>
                <a:path w="1319" h="604">
                  <a:moveTo>
                    <a:pt x="54" y="0"/>
                  </a:moveTo>
                  <a:lnTo>
                    <a:pt x="23" y="61"/>
                  </a:lnTo>
                  <a:lnTo>
                    <a:pt x="5" y="122"/>
                  </a:lnTo>
                  <a:lnTo>
                    <a:pt x="0" y="175"/>
                  </a:lnTo>
                  <a:lnTo>
                    <a:pt x="8" y="224"/>
                  </a:lnTo>
                  <a:lnTo>
                    <a:pt x="32" y="270"/>
                  </a:lnTo>
                  <a:lnTo>
                    <a:pt x="69" y="308"/>
                  </a:lnTo>
                  <a:lnTo>
                    <a:pt x="118" y="342"/>
                  </a:lnTo>
                  <a:lnTo>
                    <a:pt x="183" y="372"/>
                  </a:lnTo>
                  <a:lnTo>
                    <a:pt x="251" y="395"/>
                  </a:lnTo>
                  <a:lnTo>
                    <a:pt x="323" y="418"/>
                  </a:lnTo>
                  <a:lnTo>
                    <a:pt x="395" y="436"/>
                  </a:lnTo>
                  <a:lnTo>
                    <a:pt x="468" y="456"/>
                  </a:lnTo>
                  <a:lnTo>
                    <a:pt x="543" y="475"/>
                  </a:lnTo>
                  <a:lnTo>
                    <a:pt x="616" y="490"/>
                  </a:lnTo>
                  <a:lnTo>
                    <a:pt x="691" y="505"/>
                  </a:lnTo>
                  <a:lnTo>
                    <a:pt x="767" y="520"/>
                  </a:lnTo>
                  <a:lnTo>
                    <a:pt x="841" y="532"/>
                  </a:lnTo>
                  <a:lnTo>
                    <a:pt x="912" y="544"/>
                  </a:lnTo>
                  <a:lnTo>
                    <a:pt x="984" y="555"/>
                  </a:lnTo>
                  <a:lnTo>
                    <a:pt x="1049" y="567"/>
                  </a:lnTo>
                  <a:lnTo>
                    <a:pt x="1113" y="574"/>
                  </a:lnTo>
                  <a:lnTo>
                    <a:pt x="1179" y="585"/>
                  </a:lnTo>
                  <a:lnTo>
                    <a:pt x="1235" y="593"/>
                  </a:lnTo>
                  <a:lnTo>
                    <a:pt x="1288" y="601"/>
                  </a:lnTo>
                  <a:lnTo>
                    <a:pt x="1312" y="604"/>
                  </a:lnTo>
                  <a:lnTo>
                    <a:pt x="1319" y="604"/>
                  </a:lnTo>
                  <a:lnTo>
                    <a:pt x="1312" y="601"/>
                  </a:lnTo>
                  <a:lnTo>
                    <a:pt x="1292" y="596"/>
                  </a:lnTo>
                  <a:lnTo>
                    <a:pt x="1262" y="593"/>
                  </a:lnTo>
                  <a:lnTo>
                    <a:pt x="1220" y="585"/>
                  </a:lnTo>
                  <a:lnTo>
                    <a:pt x="1171" y="574"/>
                  </a:lnTo>
                  <a:lnTo>
                    <a:pt x="1110" y="562"/>
                  </a:lnTo>
                  <a:lnTo>
                    <a:pt x="1046" y="547"/>
                  </a:lnTo>
                  <a:lnTo>
                    <a:pt x="972" y="532"/>
                  </a:lnTo>
                  <a:lnTo>
                    <a:pt x="900" y="517"/>
                  </a:lnTo>
                  <a:lnTo>
                    <a:pt x="821" y="498"/>
                  </a:lnTo>
                  <a:lnTo>
                    <a:pt x="742" y="478"/>
                  </a:lnTo>
                  <a:lnTo>
                    <a:pt x="661" y="460"/>
                  </a:lnTo>
                  <a:lnTo>
                    <a:pt x="582" y="441"/>
                  </a:lnTo>
                  <a:lnTo>
                    <a:pt x="501" y="418"/>
                  </a:lnTo>
                  <a:lnTo>
                    <a:pt x="444" y="404"/>
                  </a:lnTo>
                  <a:lnTo>
                    <a:pt x="392" y="387"/>
                  </a:lnTo>
                  <a:lnTo>
                    <a:pt x="343" y="369"/>
                  </a:lnTo>
                  <a:lnTo>
                    <a:pt x="296" y="354"/>
                  </a:lnTo>
                  <a:lnTo>
                    <a:pt x="251" y="338"/>
                  </a:lnTo>
                  <a:lnTo>
                    <a:pt x="212" y="320"/>
                  </a:lnTo>
                  <a:lnTo>
                    <a:pt x="175" y="303"/>
                  </a:lnTo>
                  <a:lnTo>
                    <a:pt x="145" y="288"/>
                  </a:lnTo>
                  <a:lnTo>
                    <a:pt x="88" y="229"/>
                  </a:lnTo>
                  <a:lnTo>
                    <a:pt x="61" y="155"/>
                  </a:lnTo>
                  <a:lnTo>
                    <a:pt x="54" y="76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00A5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8" name="Freeform 95"/>
            <p:cNvSpPr>
              <a:spLocks/>
            </p:cNvSpPr>
            <p:nvPr/>
          </p:nvSpPr>
          <p:spPr bwMode="auto">
            <a:xfrm rot="696599">
              <a:off x="3576" y="1298"/>
              <a:ext cx="806" cy="364"/>
            </a:xfrm>
            <a:custGeom>
              <a:avLst/>
              <a:gdLst>
                <a:gd name="T0" fmla="*/ 25 w 2417"/>
                <a:gd name="T1" fmla="*/ 7 h 1093"/>
                <a:gd name="T2" fmla="*/ 17 w 2417"/>
                <a:gd name="T3" fmla="*/ 19 h 1093"/>
                <a:gd name="T4" fmla="*/ 13 w 2417"/>
                <a:gd name="T5" fmla="*/ 30 h 1093"/>
                <a:gd name="T6" fmla="*/ 13 w 2417"/>
                <a:gd name="T7" fmla="*/ 46 h 1093"/>
                <a:gd name="T8" fmla="*/ 17 w 2417"/>
                <a:gd name="T9" fmla="*/ 57 h 1093"/>
                <a:gd name="T10" fmla="*/ 21 w 2417"/>
                <a:gd name="T11" fmla="*/ 56 h 1093"/>
                <a:gd name="T12" fmla="*/ 25 w 2417"/>
                <a:gd name="T13" fmla="*/ 56 h 1093"/>
                <a:gd name="T14" fmla="*/ 29 w 2417"/>
                <a:gd name="T15" fmla="*/ 55 h 1093"/>
                <a:gd name="T16" fmla="*/ 32 w 2417"/>
                <a:gd name="T17" fmla="*/ 56 h 1093"/>
                <a:gd name="T18" fmla="*/ 32 w 2417"/>
                <a:gd name="T19" fmla="*/ 60 h 1093"/>
                <a:gd name="T20" fmla="*/ 33 w 2417"/>
                <a:gd name="T21" fmla="*/ 66 h 1093"/>
                <a:gd name="T22" fmla="*/ 43 w 2417"/>
                <a:gd name="T23" fmla="*/ 73 h 1093"/>
                <a:gd name="T24" fmla="*/ 62 w 2417"/>
                <a:gd name="T25" fmla="*/ 81 h 1093"/>
                <a:gd name="T26" fmla="*/ 86 w 2417"/>
                <a:gd name="T27" fmla="*/ 88 h 1093"/>
                <a:gd name="T28" fmla="*/ 112 w 2417"/>
                <a:gd name="T29" fmla="*/ 96 h 1093"/>
                <a:gd name="T30" fmla="*/ 138 w 2417"/>
                <a:gd name="T31" fmla="*/ 103 h 1093"/>
                <a:gd name="T32" fmla="*/ 160 w 2417"/>
                <a:gd name="T33" fmla="*/ 108 h 1093"/>
                <a:gd name="T34" fmla="*/ 175 w 2417"/>
                <a:gd name="T35" fmla="*/ 112 h 1093"/>
                <a:gd name="T36" fmla="*/ 187 w 2417"/>
                <a:gd name="T37" fmla="*/ 114 h 1093"/>
                <a:gd name="T38" fmla="*/ 202 w 2417"/>
                <a:gd name="T39" fmla="*/ 116 h 1093"/>
                <a:gd name="T40" fmla="*/ 217 w 2417"/>
                <a:gd name="T41" fmla="*/ 116 h 1093"/>
                <a:gd name="T42" fmla="*/ 231 w 2417"/>
                <a:gd name="T43" fmla="*/ 115 h 1093"/>
                <a:gd name="T44" fmla="*/ 239 w 2417"/>
                <a:gd name="T45" fmla="*/ 113 h 1093"/>
                <a:gd name="T46" fmla="*/ 243 w 2417"/>
                <a:gd name="T47" fmla="*/ 112 h 1093"/>
                <a:gd name="T48" fmla="*/ 248 w 2417"/>
                <a:gd name="T49" fmla="*/ 110 h 1093"/>
                <a:gd name="T50" fmla="*/ 253 w 2417"/>
                <a:gd name="T51" fmla="*/ 108 h 1093"/>
                <a:gd name="T52" fmla="*/ 257 w 2417"/>
                <a:gd name="T53" fmla="*/ 106 h 1093"/>
                <a:gd name="T54" fmla="*/ 261 w 2417"/>
                <a:gd name="T55" fmla="*/ 105 h 1093"/>
                <a:gd name="T56" fmla="*/ 264 w 2417"/>
                <a:gd name="T57" fmla="*/ 103 h 1093"/>
                <a:gd name="T58" fmla="*/ 267 w 2417"/>
                <a:gd name="T59" fmla="*/ 102 h 1093"/>
                <a:gd name="T60" fmla="*/ 259 w 2417"/>
                <a:gd name="T61" fmla="*/ 110 h 1093"/>
                <a:gd name="T62" fmla="*/ 233 w 2417"/>
                <a:gd name="T63" fmla="*/ 120 h 1093"/>
                <a:gd name="T64" fmla="*/ 200 w 2417"/>
                <a:gd name="T65" fmla="*/ 121 h 1093"/>
                <a:gd name="T66" fmla="*/ 162 w 2417"/>
                <a:gd name="T67" fmla="*/ 117 h 1093"/>
                <a:gd name="T68" fmla="*/ 121 w 2417"/>
                <a:gd name="T69" fmla="*/ 108 h 1093"/>
                <a:gd name="T70" fmla="*/ 81 w 2417"/>
                <a:gd name="T71" fmla="*/ 95 h 1093"/>
                <a:gd name="T72" fmla="*/ 44 w 2417"/>
                <a:gd name="T73" fmla="*/ 82 h 1093"/>
                <a:gd name="T74" fmla="*/ 13 w 2417"/>
                <a:gd name="T75" fmla="*/ 68 h 1093"/>
                <a:gd name="T76" fmla="*/ 4 w 2417"/>
                <a:gd name="T77" fmla="*/ 54 h 1093"/>
                <a:gd name="T78" fmla="*/ 6 w 2417"/>
                <a:gd name="T79" fmla="*/ 32 h 1093"/>
                <a:gd name="T80" fmla="*/ 5 w 2417"/>
                <a:gd name="T81" fmla="*/ 15 h 1093"/>
                <a:gd name="T82" fmla="*/ 11 w 2417"/>
                <a:gd name="T83" fmla="*/ 10 h 1093"/>
                <a:gd name="T84" fmla="*/ 19 w 2417"/>
                <a:gd name="T85" fmla="*/ 6 h 1093"/>
                <a:gd name="T86" fmla="*/ 26 w 2417"/>
                <a:gd name="T87" fmla="*/ 2 h 1093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2417" h="1093">
                  <a:moveTo>
                    <a:pt x="259" y="0"/>
                  </a:moveTo>
                  <a:lnTo>
                    <a:pt x="221" y="64"/>
                  </a:lnTo>
                  <a:lnTo>
                    <a:pt x="187" y="118"/>
                  </a:lnTo>
                  <a:lnTo>
                    <a:pt x="153" y="168"/>
                  </a:lnTo>
                  <a:lnTo>
                    <a:pt x="130" y="213"/>
                  </a:lnTo>
                  <a:lnTo>
                    <a:pt x="114" y="269"/>
                  </a:lnTo>
                  <a:lnTo>
                    <a:pt x="106" y="331"/>
                  </a:lnTo>
                  <a:lnTo>
                    <a:pt x="114" y="410"/>
                  </a:lnTo>
                  <a:lnTo>
                    <a:pt x="133" y="509"/>
                  </a:lnTo>
                  <a:lnTo>
                    <a:pt x="153" y="509"/>
                  </a:lnTo>
                  <a:lnTo>
                    <a:pt x="172" y="509"/>
                  </a:lnTo>
                  <a:lnTo>
                    <a:pt x="190" y="506"/>
                  </a:lnTo>
                  <a:lnTo>
                    <a:pt x="209" y="506"/>
                  </a:lnTo>
                  <a:lnTo>
                    <a:pt x="224" y="501"/>
                  </a:lnTo>
                  <a:lnTo>
                    <a:pt x="244" y="501"/>
                  </a:lnTo>
                  <a:lnTo>
                    <a:pt x="263" y="498"/>
                  </a:lnTo>
                  <a:lnTo>
                    <a:pt x="281" y="498"/>
                  </a:lnTo>
                  <a:lnTo>
                    <a:pt x="286" y="506"/>
                  </a:lnTo>
                  <a:lnTo>
                    <a:pt x="289" y="521"/>
                  </a:lnTo>
                  <a:lnTo>
                    <a:pt x="289" y="539"/>
                  </a:lnTo>
                  <a:lnTo>
                    <a:pt x="286" y="565"/>
                  </a:lnTo>
                  <a:lnTo>
                    <a:pt x="293" y="592"/>
                  </a:lnTo>
                  <a:lnTo>
                    <a:pt x="331" y="622"/>
                  </a:lnTo>
                  <a:lnTo>
                    <a:pt x="387" y="657"/>
                  </a:lnTo>
                  <a:lnTo>
                    <a:pt x="464" y="691"/>
                  </a:lnTo>
                  <a:lnTo>
                    <a:pt x="555" y="726"/>
                  </a:lnTo>
                  <a:lnTo>
                    <a:pt x="658" y="763"/>
                  </a:lnTo>
                  <a:lnTo>
                    <a:pt x="772" y="797"/>
                  </a:lnTo>
                  <a:lnTo>
                    <a:pt x="890" y="832"/>
                  </a:lnTo>
                  <a:lnTo>
                    <a:pt x="1007" y="866"/>
                  </a:lnTo>
                  <a:lnTo>
                    <a:pt x="1129" y="901"/>
                  </a:lnTo>
                  <a:lnTo>
                    <a:pt x="1238" y="927"/>
                  </a:lnTo>
                  <a:lnTo>
                    <a:pt x="1345" y="953"/>
                  </a:lnTo>
                  <a:lnTo>
                    <a:pt x="1436" y="977"/>
                  </a:lnTo>
                  <a:lnTo>
                    <a:pt x="1512" y="995"/>
                  </a:lnTo>
                  <a:lnTo>
                    <a:pt x="1573" y="1007"/>
                  </a:lnTo>
                  <a:lnTo>
                    <a:pt x="1608" y="1014"/>
                  </a:lnTo>
                  <a:lnTo>
                    <a:pt x="1680" y="1026"/>
                  </a:lnTo>
                  <a:lnTo>
                    <a:pt x="1748" y="1037"/>
                  </a:lnTo>
                  <a:lnTo>
                    <a:pt x="1816" y="1041"/>
                  </a:lnTo>
                  <a:lnTo>
                    <a:pt x="1885" y="1044"/>
                  </a:lnTo>
                  <a:lnTo>
                    <a:pt x="1949" y="1044"/>
                  </a:lnTo>
                  <a:lnTo>
                    <a:pt x="2015" y="1044"/>
                  </a:lnTo>
                  <a:lnTo>
                    <a:pt x="2074" y="1037"/>
                  </a:lnTo>
                  <a:lnTo>
                    <a:pt x="2131" y="1026"/>
                  </a:lnTo>
                  <a:lnTo>
                    <a:pt x="2146" y="1022"/>
                  </a:lnTo>
                  <a:lnTo>
                    <a:pt x="2166" y="1017"/>
                  </a:lnTo>
                  <a:lnTo>
                    <a:pt x="2188" y="1010"/>
                  </a:lnTo>
                  <a:lnTo>
                    <a:pt x="2212" y="1002"/>
                  </a:lnTo>
                  <a:lnTo>
                    <a:pt x="2235" y="995"/>
                  </a:lnTo>
                  <a:lnTo>
                    <a:pt x="2257" y="987"/>
                  </a:lnTo>
                  <a:lnTo>
                    <a:pt x="2279" y="977"/>
                  </a:lnTo>
                  <a:lnTo>
                    <a:pt x="2299" y="965"/>
                  </a:lnTo>
                  <a:lnTo>
                    <a:pt x="2314" y="957"/>
                  </a:lnTo>
                  <a:lnTo>
                    <a:pt x="2329" y="953"/>
                  </a:lnTo>
                  <a:lnTo>
                    <a:pt x="2345" y="945"/>
                  </a:lnTo>
                  <a:lnTo>
                    <a:pt x="2360" y="938"/>
                  </a:lnTo>
                  <a:lnTo>
                    <a:pt x="2371" y="930"/>
                  </a:lnTo>
                  <a:lnTo>
                    <a:pt x="2386" y="923"/>
                  </a:lnTo>
                  <a:lnTo>
                    <a:pt x="2402" y="915"/>
                  </a:lnTo>
                  <a:lnTo>
                    <a:pt x="2417" y="908"/>
                  </a:lnTo>
                  <a:lnTo>
                    <a:pt x="2333" y="987"/>
                  </a:lnTo>
                  <a:lnTo>
                    <a:pt x="2227" y="1041"/>
                  </a:lnTo>
                  <a:lnTo>
                    <a:pt x="2097" y="1079"/>
                  </a:lnTo>
                  <a:lnTo>
                    <a:pt x="1956" y="1093"/>
                  </a:lnTo>
                  <a:lnTo>
                    <a:pt x="1798" y="1093"/>
                  </a:lnTo>
                  <a:lnTo>
                    <a:pt x="1630" y="1083"/>
                  </a:lnTo>
                  <a:lnTo>
                    <a:pt x="1455" y="1056"/>
                  </a:lnTo>
                  <a:lnTo>
                    <a:pt x="1273" y="1017"/>
                  </a:lnTo>
                  <a:lnTo>
                    <a:pt x="1090" y="972"/>
                  </a:lnTo>
                  <a:lnTo>
                    <a:pt x="908" y="915"/>
                  </a:lnTo>
                  <a:lnTo>
                    <a:pt x="730" y="859"/>
                  </a:lnTo>
                  <a:lnTo>
                    <a:pt x="559" y="797"/>
                  </a:lnTo>
                  <a:lnTo>
                    <a:pt x="395" y="737"/>
                  </a:lnTo>
                  <a:lnTo>
                    <a:pt x="247" y="676"/>
                  </a:lnTo>
                  <a:lnTo>
                    <a:pt x="114" y="615"/>
                  </a:lnTo>
                  <a:lnTo>
                    <a:pt x="0" y="562"/>
                  </a:lnTo>
                  <a:lnTo>
                    <a:pt x="39" y="482"/>
                  </a:lnTo>
                  <a:lnTo>
                    <a:pt x="61" y="398"/>
                  </a:lnTo>
                  <a:lnTo>
                    <a:pt x="57" y="292"/>
                  </a:lnTo>
                  <a:lnTo>
                    <a:pt x="27" y="151"/>
                  </a:lnTo>
                  <a:lnTo>
                    <a:pt x="42" y="133"/>
                  </a:lnTo>
                  <a:lnTo>
                    <a:pt x="64" y="114"/>
                  </a:lnTo>
                  <a:lnTo>
                    <a:pt x="96" y="94"/>
                  </a:lnTo>
                  <a:lnTo>
                    <a:pt x="130" y="72"/>
                  </a:lnTo>
                  <a:lnTo>
                    <a:pt x="168" y="52"/>
                  </a:lnTo>
                  <a:lnTo>
                    <a:pt x="202" y="30"/>
                  </a:lnTo>
                  <a:lnTo>
                    <a:pt x="232" y="15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rgbClr val="1E191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99" name="Freeform 96"/>
            <p:cNvSpPr>
              <a:spLocks/>
            </p:cNvSpPr>
            <p:nvPr/>
          </p:nvSpPr>
          <p:spPr bwMode="auto">
            <a:xfrm rot="696599">
              <a:off x="3933" y="1604"/>
              <a:ext cx="377" cy="60"/>
            </a:xfrm>
            <a:custGeom>
              <a:avLst/>
              <a:gdLst>
                <a:gd name="T0" fmla="*/ 0 w 1132"/>
                <a:gd name="T1" fmla="*/ 0 h 178"/>
                <a:gd name="T2" fmla="*/ 5 w 1132"/>
                <a:gd name="T3" fmla="*/ 1 h 178"/>
                <a:gd name="T4" fmla="*/ 9 w 1132"/>
                <a:gd name="T5" fmla="*/ 3 h 178"/>
                <a:gd name="T6" fmla="*/ 14 w 1132"/>
                <a:gd name="T7" fmla="*/ 3 h 178"/>
                <a:gd name="T8" fmla="*/ 18 w 1132"/>
                <a:gd name="T9" fmla="*/ 5 h 178"/>
                <a:gd name="T10" fmla="*/ 22 w 1132"/>
                <a:gd name="T11" fmla="*/ 6 h 178"/>
                <a:gd name="T12" fmla="*/ 27 w 1132"/>
                <a:gd name="T13" fmla="*/ 7 h 178"/>
                <a:gd name="T14" fmla="*/ 31 w 1132"/>
                <a:gd name="T15" fmla="*/ 8 h 178"/>
                <a:gd name="T16" fmla="*/ 36 w 1132"/>
                <a:gd name="T17" fmla="*/ 9 h 178"/>
                <a:gd name="T18" fmla="*/ 41 w 1132"/>
                <a:gd name="T19" fmla="*/ 10 h 178"/>
                <a:gd name="T20" fmla="*/ 46 w 1132"/>
                <a:gd name="T21" fmla="*/ 11 h 178"/>
                <a:gd name="T22" fmla="*/ 51 w 1132"/>
                <a:gd name="T23" fmla="*/ 12 h 178"/>
                <a:gd name="T24" fmla="*/ 57 w 1132"/>
                <a:gd name="T25" fmla="*/ 14 h 178"/>
                <a:gd name="T26" fmla="*/ 62 w 1132"/>
                <a:gd name="T27" fmla="*/ 15 h 178"/>
                <a:gd name="T28" fmla="*/ 68 w 1132"/>
                <a:gd name="T29" fmla="*/ 17 h 178"/>
                <a:gd name="T30" fmla="*/ 75 w 1132"/>
                <a:gd name="T31" fmla="*/ 18 h 178"/>
                <a:gd name="T32" fmla="*/ 81 w 1132"/>
                <a:gd name="T33" fmla="*/ 20 h 178"/>
                <a:gd name="T34" fmla="*/ 90 w 1132"/>
                <a:gd name="T35" fmla="*/ 20 h 178"/>
                <a:gd name="T36" fmla="*/ 97 w 1132"/>
                <a:gd name="T37" fmla="*/ 20 h 178"/>
                <a:gd name="T38" fmla="*/ 103 w 1132"/>
                <a:gd name="T39" fmla="*/ 20 h 178"/>
                <a:gd name="T40" fmla="*/ 108 w 1132"/>
                <a:gd name="T41" fmla="*/ 19 h 178"/>
                <a:gd name="T42" fmla="*/ 112 w 1132"/>
                <a:gd name="T43" fmla="*/ 18 h 178"/>
                <a:gd name="T44" fmla="*/ 117 w 1132"/>
                <a:gd name="T45" fmla="*/ 15 h 178"/>
                <a:gd name="T46" fmla="*/ 121 w 1132"/>
                <a:gd name="T47" fmla="*/ 12 h 178"/>
                <a:gd name="T48" fmla="*/ 126 w 1132"/>
                <a:gd name="T49" fmla="*/ 9 h 178"/>
                <a:gd name="T50" fmla="*/ 119 w 1132"/>
                <a:gd name="T51" fmla="*/ 11 h 178"/>
                <a:gd name="T52" fmla="*/ 113 w 1132"/>
                <a:gd name="T53" fmla="*/ 12 h 178"/>
                <a:gd name="T54" fmla="*/ 106 w 1132"/>
                <a:gd name="T55" fmla="*/ 13 h 178"/>
                <a:gd name="T56" fmla="*/ 99 w 1132"/>
                <a:gd name="T57" fmla="*/ 14 h 178"/>
                <a:gd name="T58" fmla="*/ 92 w 1132"/>
                <a:gd name="T59" fmla="*/ 14 h 178"/>
                <a:gd name="T60" fmla="*/ 85 w 1132"/>
                <a:gd name="T61" fmla="*/ 14 h 178"/>
                <a:gd name="T62" fmla="*/ 77 w 1132"/>
                <a:gd name="T63" fmla="*/ 13 h 178"/>
                <a:gd name="T64" fmla="*/ 69 w 1132"/>
                <a:gd name="T65" fmla="*/ 12 h 178"/>
                <a:gd name="T66" fmla="*/ 61 w 1132"/>
                <a:gd name="T67" fmla="*/ 11 h 178"/>
                <a:gd name="T68" fmla="*/ 53 w 1132"/>
                <a:gd name="T69" fmla="*/ 10 h 178"/>
                <a:gd name="T70" fmla="*/ 45 w 1132"/>
                <a:gd name="T71" fmla="*/ 9 h 178"/>
                <a:gd name="T72" fmla="*/ 36 w 1132"/>
                <a:gd name="T73" fmla="*/ 7 h 178"/>
                <a:gd name="T74" fmla="*/ 28 w 1132"/>
                <a:gd name="T75" fmla="*/ 5 h 178"/>
                <a:gd name="T76" fmla="*/ 18 w 1132"/>
                <a:gd name="T77" fmla="*/ 3 h 178"/>
                <a:gd name="T78" fmla="*/ 9 w 1132"/>
                <a:gd name="T79" fmla="*/ 2 h 178"/>
                <a:gd name="T80" fmla="*/ 0 w 1132"/>
                <a:gd name="T81" fmla="*/ 0 h 17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132" h="178">
                  <a:moveTo>
                    <a:pt x="0" y="0"/>
                  </a:moveTo>
                  <a:lnTo>
                    <a:pt x="42" y="12"/>
                  </a:lnTo>
                  <a:lnTo>
                    <a:pt x="80" y="23"/>
                  </a:lnTo>
                  <a:lnTo>
                    <a:pt x="122" y="30"/>
                  </a:lnTo>
                  <a:lnTo>
                    <a:pt x="160" y="42"/>
                  </a:lnTo>
                  <a:lnTo>
                    <a:pt x="202" y="50"/>
                  </a:lnTo>
                  <a:lnTo>
                    <a:pt x="239" y="62"/>
                  </a:lnTo>
                  <a:lnTo>
                    <a:pt x="281" y="69"/>
                  </a:lnTo>
                  <a:lnTo>
                    <a:pt x="323" y="80"/>
                  </a:lnTo>
                  <a:lnTo>
                    <a:pt x="369" y="91"/>
                  </a:lnTo>
                  <a:lnTo>
                    <a:pt x="414" y="99"/>
                  </a:lnTo>
                  <a:lnTo>
                    <a:pt x="460" y="111"/>
                  </a:lnTo>
                  <a:lnTo>
                    <a:pt x="510" y="121"/>
                  </a:lnTo>
                  <a:lnTo>
                    <a:pt x="559" y="133"/>
                  </a:lnTo>
                  <a:lnTo>
                    <a:pt x="616" y="144"/>
                  </a:lnTo>
                  <a:lnTo>
                    <a:pt x="673" y="156"/>
                  </a:lnTo>
                  <a:lnTo>
                    <a:pt x="734" y="171"/>
                  </a:lnTo>
                  <a:lnTo>
                    <a:pt x="813" y="175"/>
                  </a:lnTo>
                  <a:lnTo>
                    <a:pt x="875" y="178"/>
                  </a:lnTo>
                  <a:lnTo>
                    <a:pt x="927" y="175"/>
                  </a:lnTo>
                  <a:lnTo>
                    <a:pt x="973" y="163"/>
                  </a:lnTo>
                  <a:lnTo>
                    <a:pt x="1011" y="153"/>
                  </a:lnTo>
                  <a:lnTo>
                    <a:pt x="1050" y="133"/>
                  </a:lnTo>
                  <a:lnTo>
                    <a:pt x="1087" y="106"/>
                  </a:lnTo>
                  <a:lnTo>
                    <a:pt x="1132" y="77"/>
                  </a:lnTo>
                  <a:lnTo>
                    <a:pt x="1075" y="94"/>
                  </a:lnTo>
                  <a:lnTo>
                    <a:pt x="1018" y="111"/>
                  </a:lnTo>
                  <a:lnTo>
                    <a:pt x="958" y="118"/>
                  </a:lnTo>
                  <a:lnTo>
                    <a:pt x="893" y="121"/>
                  </a:lnTo>
                  <a:lnTo>
                    <a:pt x="828" y="126"/>
                  </a:lnTo>
                  <a:lnTo>
                    <a:pt x="764" y="121"/>
                  </a:lnTo>
                  <a:lnTo>
                    <a:pt x="695" y="118"/>
                  </a:lnTo>
                  <a:lnTo>
                    <a:pt x="623" y="111"/>
                  </a:lnTo>
                  <a:lnTo>
                    <a:pt x="552" y="99"/>
                  </a:lnTo>
                  <a:lnTo>
                    <a:pt x="480" y="87"/>
                  </a:lnTo>
                  <a:lnTo>
                    <a:pt x="404" y="77"/>
                  </a:lnTo>
                  <a:lnTo>
                    <a:pt x="323" y="62"/>
                  </a:lnTo>
                  <a:lnTo>
                    <a:pt x="248" y="45"/>
                  </a:lnTo>
                  <a:lnTo>
                    <a:pt x="164" y="30"/>
                  </a:lnTo>
                  <a:lnTo>
                    <a:pt x="83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97F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0" name="Freeform 97"/>
            <p:cNvSpPr>
              <a:spLocks/>
            </p:cNvSpPr>
            <p:nvPr/>
          </p:nvSpPr>
          <p:spPr bwMode="auto">
            <a:xfrm rot="696599">
              <a:off x="2075" y="1069"/>
              <a:ext cx="1054" cy="684"/>
            </a:xfrm>
            <a:custGeom>
              <a:avLst/>
              <a:gdLst>
                <a:gd name="T0" fmla="*/ 351 w 3162"/>
                <a:gd name="T1" fmla="*/ 1 h 2052"/>
                <a:gd name="T2" fmla="*/ 350 w 3162"/>
                <a:gd name="T3" fmla="*/ 4 h 2052"/>
                <a:gd name="T4" fmla="*/ 346 w 3162"/>
                <a:gd name="T5" fmla="*/ 8 h 2052"/>
                <a:gd name="T6" fmla="*/ 339 w 3162"/>
                <a:gd name="T7" fmla="*/ 15 h 2052"/>
                <a:gd name="T8" fmla="*/ 330 w 3162"/>
                <a:gd name="T9" fmla="*/ 22 h 2052"/>
                <a:gd name="T10" fmla="*/ 319 w 3162"/>
                <a:gd name="T11" fmla="*/ 30 h 2052"/>
                <a:gd name="T12" fmla="*/ 307 w 3162"/>
                <a:gd name="T13" fmla="*/ 39 h 2052"/>
                <a:gd name="T14" fmla="*/ 294 w 3162"/>
                <a:gd name="T15" fmla="*/ 48 h 2052"/>
                <a:gd name="T16" fmla="*/ 279 w 3162"/>
                <a:gd name="T17" fmla="*/ 60 h 2052"/>
                <a:gd name="T18" fmla="*/ 260 w 3162"/>
                <a:gd name="T19" fmla="*/ 73 h 2052"/>
                <a:gd name="T20" fmla="*/ 240 w 3162"/>
                <a:gd name="T21" fmla="*/ 87 h 2052"/>
                <a:gd name="T22" fmla="*/ 219 w 3162"/>
                <a:gd name="T23" fmla="*/ 101 h 2052"/>
                <a:gd name="T24" fmla="*/ 198 w 3162"/>
                <a:gd name="T25" fmla="*/ 115 h 2052"/>
                <a:gd name="T26" fmla="*/ 176 w 3162"/>
                <a:gd name="T27" fmla="*/ 129 h 2052"/>
                <a:gd name="T28" fmla="*/ 155 w 3162"/>
                <a:gd name="T29" fmla="*/ 143 h 2052"/>
                <a:gd name="T30" fmla="*/ 133 w 3162"/>
                <a:gd name="T31" fmla="*/ 156 h 2052"/>
                <a:gd name="T32" fmla="*/ 112 w 3162"/>
                <a:gd name="T33" fmla="*/ 169 h 2052"/>
                <a:gd name="T34" fmla="*/ 92 w 3162"/>
                <a:gd name="T35" fmla="*/ 181 h 2052"/>
                <a:gd name="T36" fmla="*/ 73 w 3162"/>
                <a:gd name="T37" fmla="*/ 191 h 2052"/>
                <a:gd name="T38" fmla="*/ 55 w 3162"/>
                <a:gd name="T39" fmla="*/ 201 h 2052"/>
                <a:gd name="T40" fmla="*/ 39 w 3162"/>
                <a:gd name="T41" fmla="*/ 210 h 2052"/>
                <a:gd name="T42" fmla="*/ 25 w 3162"/>
                <a:gd name="T43" fmla="*/ 217 h 2052"/>
                <a:gd name="T44" fmla="*/ 13 w 3162"/>
                <a:gd name="T45" fmla="*/ 223 h 2052"/>
                <a:gd name="T46" fmla="*/ 4 w 3162"/>
                <a:gd name="T47" fmla="*/ 227 h 2052"/>
                <a:gd name="T48" fmla="*/ 11 w 3162"/>
                <a:gd name="T49" fmla="*/ 221 h 2052"/>
                <a:gd name="T50" fmla="*/ 34 w 3162"/>
                <a:gd name="T51" fmla="*/ 207 h 2052"/>
                <a:gd name="T52" fmla="*/ 58 w 3162"/>
                <a:gd name="T53" fmla="*/ 192 h 2052"/>
                <a:gd name="T54" fmla="*/ 83 w 3162"/>
                <a:gd name="T55" fmla="*/ 177 h 2052"/>
                <a:gd name="T56" fmla="*/ 108 w 3162"/>
                <a:gd name="T57" fmla="*/ 161 h 2052"/>
                <a:gd name="T58" fmla="*/ 133 w 3162"/>
                <a:gd name="T59" fmla="*/ 144 h 2052"/>
                <a:gd name="T60" fmla="*/ 159 w 3162"/>
                <a:gd name="T61" fmla="*/ 127 h 2052"/>
                <a:gd name="T62" fmla="*/ 184 w 3162"/>
                <a:gd name="T63" fmla="*/ 111 h 2052"/>
                <a:gd name="T64" fmla="*/ 209 w 3162"/>
                <a:gd name="T65" fmla="*/ 95 h 2052"/>
                <a:gd name="T66" fmla="*/ 233 w 3162"/>
                <a:gd name="T67" fmla="*/ 79 h 2052"/>
                <a:gd name="T68" fmla="*/ 255 w 3162"/>
                <a:gd name="T69" fmla="*/ 64 h 2052"/>
                <a:gd name="T70" fmla="*/ 277 w 3162"/>
                <a:gd name="T71" fmla="*/ 50 h 2052"/>
                <a:gd name="T72" fmla="*/ 297 w 3162"/>
                <a:gd name="T73" fmla="*/ 36 h 2052"/>
                <a:gd name="T74" fmla="*/ 315 w 3162"/>
                <a:gd name="T75" fmla="*/ 24 h 2052"/>
                <a:gd name="T76" fmla="*/ 331 w 3162"/>
                <a:gd name="T77" fmla="*/ 13 h 2052"/>
                <a:gd name="T78" fmla="*/ 345 w 3162"/>
                <a:gd name="T79" fmla="*/ 4 h 2052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3162" h="2052">
                  <a:moveTo>
                    <a:pt x="3154" y="0"/>
                  </a:moveTo>
                  <a:lnTo>
                    <a:pt x="3162" y="8"/>
                  </a:lnTo>
                  <a:lnTo>
                    <a:pt x="3162" y="20"/>
                  </a:lnTo>
                  <a:lnTo>
                    <a:pt x="3154" y="39"/>
                  </a:lnTo>
                  <a:lnTo>
                    <a:pt x="3138" y="57"/>
                  </a:lnTo>
                  <a:lnTo>
                    <a:pt x="3116" y="76"/>
                  </a:lnTo>
                  <a:lnTo>
                    <a:pt x="3086" y="103"/>
                  </a:lnTo>
                  <a:lnTo>
                    <a:pt x="3051" y="133"/>
                  </a:lnTo>
                  <a:lnTo>
                    <a:pt x="3014" y="165"/>
                  </a:lnTo>
                  <a:lnTo>
                    <a:pt x="2972" y="195"/>
                  </a:lnTo>
                  <a:lnTo>
                    <a:pt x="2923" y="232"/>
                  </a:lnTo>
                  <a:lnTo>
                    <a:pt x="2873" y="266"/>
                  </a:lnTo>
                  <a:lnTo>
                    <a:pt x="2819" y="308"/>
                  </a:lnTo>
                  <a:lnTo>
                    <a:pt x="2766" y="347"/>
                  </a:lnTo>
                  <a:lnTo>
                    <a:pt x="2709" y="388"/>
                  </a:lnTo>
                  <a:lnTo>
                    <a:pt x="2649" y="429"/>
                  </a:lnTo>
                  <a:lnTo>
                    <a:pt x="2592" y="476"/>
                  </a:lnTo>
                  <a:lnTo>
                    <a:pt x="2511" y="537"/>
                  </a:lnTo>
                  <a:lnTo>
                    <a:pt x="2428" y="597"/>
                  </a:lnTo>
                  <a:lnTo>
                    <a:pt x="2341" y="658"/>
                  </a:lnTo>
                  <a:lnTo>
                    <a:pt x="2254" y="723"/>
                  </a:lnTo>
                  <a:lnTo>
                    <a:pt x="2163" y="787"/>
                  </a:lnTo>
                  <a:lnTo>
                    <a:pt x="2067" y="848"/>
                  </a:lnTo>
                  <a:lnTo>
                    <a:pt x="1973" y="913"/>
                  </a:lnTo>
                  <a:lnTo>
                    <a:pt x="1877" y="977"/>
                  </a:lnTo>
                  <a:lnTo>
                    <a:pt x="1783" y="1038"/>
                  </a:lnTo>
                  <a:lnTo>
                    <a:pt x="1684" y="1103"/>
                  </a:lnTo>
                  <a:lnTo>
                    <a:pt x="1584" y="1164"/>
                  </a:lnTo>
                  <a:lnTo>
                    <a:pt x="1485" y="1228"/>
                  </a:lnTo>
                  <a:lnTo>
                    <a:pt x="1391" y="1288"/>
                  </a:lnTo>
                  <a:lnTo>
                    <a:pt x="1292" y="1349"/>
                  </a:lnTo>
                  <a:lnTo>
                    <a:pt x="1197" y="1406"/>
                  </a:lnTo>
                  <a:lnTo>
                    <a:pt x="1103" y="1463"/>
                  </a:lnTo>
                  <a:lnTo>
                    <a:pt x="1007" y="1520"/>
                  </a:lnTo>
                  <a:lnTo>
                    <a:pt x="916" y="1574"/>
                  </a:lnTo>
                  <a:lnTo>
                    <a:pt x="824" y="1626"/>
                  </a:lnTo>
                  <a:lnTo>
                    <a:pt x="738" y="1677"/>
                  </a:lnTo>
                  <a:lnTo>
                    <a:pt x="654" y="1722"/>
                  </a:lnTo>
                  <a:lnTo>
                    <a:pt x="575" y="1767"/>
                  </a:lnTo>
                  <a:lnTo>
                    <a:pt x="494" y="1808"/>
                  </a:lnTo>
                  <a:lnTo>
                    <a:pt x="422" y="1850"/>
                  </a:lnTo>
                  <a:lnTo>
                    <a:pt x="350" y="1889"/>
                  </a:lnTo>
                  <a:lnTo>
                    <a:pt x="286" y="1924"/>
                  </a:lnTo>
                  <a:lnTo>
                    <a:pt x="225" y="1954"/>
                  </a:lnTo>
                  <a:lnTo>
                    <a:pt x="168" y="1980"/>
                  </a:lnTo>
                  <a:lnTo>
                    <a:pt x="118" y="2003"/>
                  </a:lnTo>
                  <a:lnTo>
                    <a:pt x="74" y="2025"/>
                  </a:lnTo>
                  <a:lnTo>
                    <a:pt x="35" y="2040"/>
                  </a:lnTo>
                  <a:lnTo>
                    <a:pt x="0" y="2052"/>
                  </a:lnTo>
                  <a:lnTo>
                    <a:pt x="99" y="1991"/>
                  </a:lnTo>
                  <a:lnTo>
                    <a:pt x="202" y="1931"/>
                  </a:lnTo>
                  <a:lnTo>
                    <a:pt x="308" y="1867"/>
                  </a:lnTo>
                  <a:lnTo>
                    <a:pt x="415" y="1798"/>
                  </a:lnTo>
                  <a:lnTo>
                    <a:pt x="525" y="1729"/>
                  </a:lnTo>
                  <a:lnTo>
                    <a:pt x="634" y="1660"/>
                  </a:lnTo>
                  <a:lnTo>
                    <a:pt x="745" y="1589"/>
                  </a:lnTo>
                  <a:lnTo>
                    <a:pt x="859" y="1517"/>
                  </a:lnTo>
                  <a:lnTo>
                    <a:pt x="974" y="1445"/>
                  </a:lnTo>
                  <a:lnTo>
                    <a:pt x="1088" y="1372"/>
                  </a:lnTo>
                  <a:lnTo>
                    <a:pt x="1201" y="1297"/>
                  </a:lnTo>
                  <a:lnTo>
                    <a:pt x="1319" y="1221"/>
                  </a:lnTo>
                  <a:lnTo>
                    <a:pt x="1433" y="1147"/>
                  </a:lnTo>
                  <a:lnTo>
                    <a:pt x="1547" y="1073"/>
                  </a:lnTo>
                  <a:lnTo>
                    <a:pt x="1657" y="999"/>
                  </a:lnTo>
                  <a:lnTo>
                    <a:pt x="1771" y="925"/>
                  </a:lnTo>
                  <a:lnTo>
                    <a:pt x="1882" y="851"/>
                  </a:lnTo>
                  <a:lnTo>
                    <a:pt x="1988" y="779"/>
                  </a:lnTo>
                  <a:lnTo>
                    <a:pt x="2094" y="711"/>
                  </a:lnTo>
                  <a:lnTo>
                    <a:pt x="2196" y="643"/>
                  </a:lnTo>
                  <a:lnTo>
                    <a:pt x="2299" y="575"/>
                  </a:lnTo>
                  <a:lnTo>
                    <a:pt x="2398" y="510"/>
                  </a:lnTo>
                  <a:lnTo>
                    <a:pt x="2493" y="446"/>
                  </a:lnTo>
                  <a:lnTo>
                    <a:pt x="2583" y="385"/>
                  </a:lnTo>
                  <a:lnTo>
                    <a:pt x="2671" y="323"/>
                  </a:lnTo>
                  <a:lnTo>
                    <a:pt x="2755" y="271"/>
                  </a:lnTo>
                  <a:lnTo>
                    <a:pt x="2834" y="217"/>
                  </a:lnTo>
                  <a:lnTo>
                    <a:pt x="2906" y="165"/>
                  </a:lnTo>
                  <a:lnTo>
                    <a:pt x="2979" y="118"/>
                  </a:lnTo>
                  <a:lnTo>
                    <a:pt x="3044" y="76"/>
                  </a:lnTo>
                  <a:lnTo>
                    <a:pt x="3101" y="35"/>
                  </a:lnTo>
                  <a:lnTo>
                    <a:pt x="3154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1" name="Freeform 98"/>
            <p:cNvSpPr>
              <a:spLocks/>
            </p:cNvSpPr>
            <p:nvPr/>
          </p:nvSpPr>
          <p:spPr bwMode="auto">
            <a:xfrm rot="696599">
              <a:off x="3287" y="1050"/>
              <a:ext cx="234" cy="256"/>
            </a:xfrm>
            <a:custGeom>
              <a:avLst/>
              <a:gdLst>
                <a:gd name="T0" fmla="*/ 40 w 703"/>
                <a:gd name="T1" fmla="*/ 0 h 767"/>
                <a:gd name="T2" fmla="*/ 1 w 703"/>
                <a:gd name="T3" fmla="*/ 37 h 767"/>
                <a:gd name="T4" fmla="*/ 0 w 703"/>
                <a:gd name="T5" fmla="*/ 38 h 767"/>
                <a:gd name="T6" fmla="*/ 0 w 703"/>
                <a:gd name="T7" fmla="*/ 41 h 767"/>
                <a:gd name="T8" fmla="*/ 1 w 703"/>
                <a:gd name="T9" fmla="*/ 45 h 767"/>
                <a:gd name="T10" fmla="*/ 2 w 703"/>
                <a:gd name="T11" fmla="*/ 47 h 767"/>
                <a:gd name="T12" fmla="*/ 5 w 703"/>
                <a:gd name="T13" fmla="*/ 49 h 767"/>
                <a:gd name="T14" fmla="*/ 8 w 703"/>
                <a:gd name="T15" fmla="*/ 51 h 767"/>
                <a:gd name="T16" fmla="*/ 11 w 703"/>
                <a:gd name="T17" fmla="*/ 55 h 767"/>
                <a:gd name="T18" fmla="*/ 13 w 703"/>
                <a:gd name="T19" fmla="*/ 58 h 767"/>
                <a:gd name="T20" fmla="*/ 14 w 703"/>
                <a:gd name="T21" fmla="*/ 61 h 767"/>
                <a:gd name="T22" fmla="*/ 15 w 703"/>
                <a:gd name="T23" fmla="*/ 65 h 767"/>
                <a:gd name="T24" fmla="*/ 15 w 703"/>
                <a:gd name="T25" fmla="*/ 69 h 767"/>
                <a:gd name="T26" fmla="*/ 13 w 703"/>
                <a:gd name="T27" fmla="*/ 73 h 767"/>
                <a:gd name="T28" fmla="*/ 11 w 703"/>
                <a:gd name="T29" fmla="*/ 77 h 767"/>
                <a:gd name="T30" fmla="*/ 10 w 703"/>
                <a:gd name="T31" fmla="*/ 82 h 767"/>
                <a:gd name="T32" fmla="*/ 8 w 703"/>
                <a:gd name="T33" fmla="*/ 84 h 767"/>
                <a:gd name="T34" fmla="*/ 8 w 703"/>
                <a:gd name="T35" fmla="*/ 85 h 767"/>
                <a:gd name="T36" fmla="*/ 63 w 703"/>
                <a:gd name="T37" fmla="*/ 29 h 767"/>
                <a:gd name="T38" fmla="*/ 78 w 703"/>
                <a:gd name="T39" fmla="*/ 15 h 767"/>
                <a:gd name="T40" fmla="*/ 40 w 703"/>
                <a:gd name="T41" fmla="*/ 0 h 767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703" h="767">
                  <a:moveTo>
                    <a:pt x="365" y="0"/>
                  </a:moveTo>
                  <a:lnTo>
                    <a:pt x="5" y="335"/>
                  </a:lnTo>
                  <a:lnTo>
                    <a:pt x="0" y="346"/>
                  </a:lnTo>
                  <a:lnTo>
                    <a:pt x="0" y="370"/>
                  </a:lnTo>
                  <a:lnTo>
                    <a:pt x="5" y="400"/>
                  </a:lnTo>
                  <a:lnTo>
                    <a:pt x="15" y="419"/>
                  </a:lnTo>
                  <a:lnTo>
                    <a:pt x="46" y="437"/>
                  </a:lnTo>
                  <a:lnTo>
                    <a:pt x="72" y="461"/>
                  </a:lnTo>
                  <a:lnTo>
                    <a:pt x="96" y="491"/>
                  </a:lnTo>
                  <a:lnTo>
                    <a:pt x="114" y="521"/>
                  </a:lnTo>
                  <a:lnTo>
                    <a:pt x="126" y="552"/>
                  </a:lnTo>
                  <a:lnTo>
                    <a:pt x="133" y="585"/>
                  </a:lnTo>
                  <a:lnTo>
                    <a:pt x="133" y="624"/>
                  </a:lnTo>
                  <a:lnTo>
                    <a:pt x="121" y="658"/>
                  </a:lnTo>
                  <a:lnTo>
                    <a:pt x="103" y="696"/>
                  </a:lnTo>
                  <a:lnTo>
                    <a:pt x="88" y="735"/>
                  </a:lnTo>
                  <a:lnTo>
                    <a:pt x="76" y="757"/>
                  </a:lnTo>
                  <a:lnTo>
                    <a:pt x="72" y="767"/>
                  </a:lnTo>
                  <a:lnTo>
                    <a:pt x="570" y="259"/>
                  </a:lnTo>
                  <a:lnTo>
                    <a:pt x="703" y="133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2" name="Freeform 99"/>
            <p:cNvSpPr>
              <a:spLocks/>
            </p:cNvSpPr>
            <p:nvPr/>
          </p:nvSpPr>
          <p:spPr bwMode="auto">
            <a:xfrm rot="696599">
              <a:off x="3361" y="1237"/>
              <a:ext cx="230" cy="111"/>
            </a:xfrm>
            <a:custGeom>
              <a:avLst/>
              <a:gdLst>
                <a:gd name="T0" fmla="*/ 37 w 688"/>
                <a:gd name="T1" fmla="*/ 0 h 334"/>
                <a:gd name="T2" fmla="*/ 43 w 688"/>
                <a:gd name="T3" fmla="*/ 2 h 334"/>
                <a:gd name="T4" fmla="*/ 43 w 688"/>
                <a:gd name="T5" fmla="*/ 3 h 334"/>
                <a:gd name="T6" fmla="*/ 44 w 688"/>
                <a:gd name="T7" fmla="*/ 4 h 334"/>
                <a:gd name="T8" fmla="*/ 44 w 688"/>
                <a:gd name="T9" fmla="*/ 7 h 334"/>
                <a:gd name="T10" fmla="*/ 44 w 688"/>
                <a:gd name="T11" fmla="*/ 9 h 334"/>
                <a:gd name="T12" fmla="*/ 43 w 688"/>
                <a:gd name="T13" fmla="*/ 11 h 334"/>
                <a:gd name="T14" fmla="*/ 42 w 688"/>
                <a:gd name="T15" fmla="*/ 13 h 334"/>
                <a:gd name="T16" fmla="*/ 42 w 688"/>
                <a:gd name="T17" fmla="*/ 14 h 334"/>
                <a:gd name="T18" fmla="*/ 43 w 688"/>
                <a:gd name="T19" fmla="*/ 17 h 334"/>
                <a:gd name="T20" fmla="*/ 43 w 688"/>
                <a:gd name="T21" fmla="*/ 19 h 334"/>
                <a:gd name="T22" fmla="*/ 42 w 688"/>
                <a:gd name="T23" fmla="*/ 20 h 334"/>
                <a:gd name="T24" fmla="*/ 42 w 688"/>
                <a:gd name="T25" fmla="*/ 21 h 334"/>
                <a:gd name="T26" fmla="*/ 42 w 688"/>
                <a:gd name="T27" fmla="*/ 22 h 334"/>
                <a:gd name="T28" fmla="*/ 42 w 688"/>
                <a:gd name="T29" fmla="*/ 23 h 334"/>
                <a:gd name="T30" fmla="*/ 44 w 688"/>
                <a:gd name="T31" fmla="*/ 24 h 334"/>
                <a:gd name="T32" fmla="*/ 47 w 688"/>
                <a:gd name="T33" fmla="*/ 24 h 334"/>
                <a:gd name="T34" fmla="*/ 53 w 688"/>
                <a:gd name="T35" fmla="*/ 25 h 334"/>
                <a:gd name="T36" fmla="*/ 60 w 688"/>
                <a:gd name="T37" fmla="*/ 26 h 334"/>
                <a:gd name="T38" fmla="*/ 65 w 688"/>
                <a:gd name="T39" fmla="*/ 26 h 334"/>
                <a:gd name="T40" fmla="*/ 69 w 688"/>
                <a:gd name="T41" fmla="*/ 27 h 334"/>
                <a:gd name="T42" fmla="*/ 72 w 688"/>
                <a:gd name="T43" fmla="*/ 27 h 334"/>
                <a:gd name="T44" fmla="*/ 74 w 688"/>
                <a:gd name="T45" fmla="*/ 27 h 334"/>
                <a:gd name="T46" fmla="*/ 76 w 688"/>
                <a:gd name="T47" fmla="*/ 26 h 334"/>
                <a:gd name="T48" fmla="*/ 76 w 688"/>
                <a:gd name="T49" fmla="*/ 26 h 334"/>
                <a:gd name="T50" fmla="*/ 77 w 688"/>
                <a:gd name="T51" fmla="*/ 26 h 334"/>
                <a:gd name="T52" fmla="*/ 77 w 688"/>
                <a:gd name="T53" fmla="*/ 32 h 334"/>
                <a:gd name="T54" fmla="*/ 0 w 688"/>
                <a:gd name="T55" fmla="*/ 37 h 334"/>
                <a:gd name="T56" fmla="*/ 37 w 688"/>
                <a:gd name="T57" fmla="*/ 0 h 33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688" h="334">
                  <a:moveTo>
                    <a:pt x="335" y="0"/>
                  </a:moveTo>
                  <a:lnTo>
                    <a:pt x="384" y="18"/>
                  </a:lnTo>
                  <a:lnTo>
                    <a:pt x="387" y="23"/>
                  </a:lnTo>
                  <a:lnTo>
                    <a:pt x="392" y="38"/>
                  </a:lnTo>
                  <a:lnTo>
                    <a:pt x="395" y="60"/>
                  </a:lnTo>
                  <a:lnTo>
                    <a:pt x="395" y="84"/>
                  </a:lnTo>
                  <a:lnTo>
                    <a:pt x="384" y="102"/>
                  </a:lnTo>
                  <a:lnTo>
                    <a:pt x="377" y="114"/>
                  </a:lnTo>
                  <a:lnTo>
                    <a:pt x="377" y="124"/>
                  </a:lnTo>
                  <a:lnTo>
                    <a:pt x="384" y="151"/>
                  </a:lnTo>
                  <a:lnTo>
                    <a:pt x="384" y="171"/>
                  </a:lnTo>
                  <a:lnTo>
                    <a:pt x="380" y="183"/>
                  </a:lnTo>
                  <a:lnTo>
                    <a:pt x="377" y="193"/>
                  </a:lnTo>
                  <a:lnTo>
                    <a:pt x="377" y="201"/>
                  </a:lnTo>
                  <a:lnTo>
                    <a:pt x="380" y="205"/>
                  </a:lnTo>
                  <a:lnTo>
                    <a:pt x="395" y="213"/>
                  </a:lnTo>
                  <a:lnTo>
                    <a:pt x="426" y="216"/>
                  </a:lnTo>
                  <a:lnTo>
                    <a:pt x="478" y="225"/>
                  </a:lnTo>
                  <a:lnTo>
                    <a:pt x="535" y="232"/>
                  </a:lnTo>
                  <a:lnTo>
                    <a:pt x="582" y="235"/>
                  </a:lnTo>
                  <a:lnTo>
                    <a:pt x="616" y="240"/>
                  </a:lnTo>
                  <a:lnTo>
                    <a:pt x="646" y="240"/>
                  </a:lnTo>
                  <a:lnTo>
                    <a:pt x="665" y="240"/>
                  </a:lnTo>
                  <a:lnTo>
                    <a:pt x="676" y="235"/>
                  </a:lnTo>
                  <a:lnTo>
                    <a:pt x="683" y="235"/>
                  </a:lnTo>
                  <a:lnTo>
                    <a:pt x="688" y="235"/>
                  </a:lnTo>
                  <a:lnTo>
                    <a:pt x="688" y="289"/>
                  </a:lnTo>
                  <a:lnTo>
                    <a:pt x="0" y="334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3" name="Freeform 100"/>
            <p:cNvSpPr>
              <a:spLocks/>
            </p:cNvSpPr>
            <p:nvPr/>
          </p:nvSpPr>
          <p:spPr bwMode="auto">
            <a:xfrm rot="696599">
              <a:off x="3288" y="1040"/>
              <a:ext cx="134" cy="256"/>
            </a:xfrm>
            <a:custGeom>
              <a:avLst/>
              <a:gdLst>
                <a:gd name="T0" fmla="*/ 41 w 402"/>
                <a:gd name="T1" fmla="*/ 0 h 767"/>
                <a:gd name="T2" fmla="*/ 44 w 402"/>
                <a:gd name="T3" fmla="*/ 2 h 767"/>
                <a:gd name="T4" fmla="*/ 44 w 402"/>
                <a:gd name="T5" fmla="*/ 3 h 767"/>
                <a:gd name="T6" fmla="*/ 45 w 402"/>
                <a:gd name="T7" fmla="*/ 5 h 767"/>
                <a:gd name="T8" fmla="*/ 44 w 402"/>
                <a:gd name="T9" fmla="*/ 8 h 767"/>
                <a:gd name="T10" fmla="*/ 42 w 402"/>
                <a:gd name="T11" fmla="*/ 11 h 767"/>
                <a:gd name="T12" fmla="*/ 40 w 402"/>
                <a:gd name="T13" fmla="*/ 13 h 767"/>
                <a:gd name="T14" fmla="*/ 38 w 402"/>
                <a:gd name="T15" fmla="*/ 14 h 767"/>
                <a:gd name="T16" fmla="*/ 36 w 402"/>
                <a:gd name="T17" fmla="*/ 16 h 767"/>
                <a:gd name="T18" fmla="*/ 34 w 402"/>
                <a:gd name="T19" fmla="*/ 17 h 767"/>
                <a:gd name="T20" fmla="*/ 33 w 402"/>
                <a:gd name="T21" fmla="*/ 18 h 767"/>
                <a:gd name="T22" fmla="*/ 31 w 402"/>
                <a:gd name="T23" fmla="*/ 19 h 767"/>
                <a:gd name="T24" fmla="*/ 30 w 402"/>
                <a:gd name="T25" fmla="*/ 21 h 767"/>
                <a:gd name="T26" fmla="*/ 29 w 402"/>
                <a:gd name="T27" fmla="*/ 22 h 767"/>
                <a:gd name="T28" fmla="*/ 27 w 402"/>
                <a:gd name="T29" fmla="*/ 24 h 767"/>
                <a:gd name="T30" fmla="*/ 24 w 402"/>
                <a:gd name="T31" fmla="*/ 27 h 767"/>
                <a:gd name="T32" fmla="*/ 21 w 402"/>
                <a:gd name="T33" fmla="*/ 30 h 767"/>
                <a:gd name="T34" fmla="*/ 18 w 402"/>
                <a:gd name="T35" fmla="*/ 33 h 767"/>
                <a:gd name="T36" fmla="*/ 16 w 402"/>
                <a:gd name="T37" fmla="*/ 35 h 767"/>
                <a:gd name="T38" fmla="*/ 14 w 402"/>
                <a:gd name="T39" fmla="*/ 38 h 767"/>
                <a:gd name="T40" fmla="*/ 12 w 402"/>
                <a:gd name="T41" fmla="*/ 40 h 767"/>
                <a:gd name="T42" fmla="*/ 11 w 402"/>
                <a:gd name="T43" fmla="*/ 41 h 767"/>
                <a:gd name="T44" fmla="*/ 11 w 402"/>
                <a:gd name="T45" fmla="*/ 41 h 767"/>
                <a:gd name="T46" fmla="*/ 10 w 402"/>
                <a:gd name="T47" fmla="*/ 41 h 767"/>
                <a:gd name="T48" fmla="*/ 11 w 402"/>
                <a:gd name="T49" fmla="*/ 43 h 767"/>
                <a:gd name="T50" fmla="*/ 12 w 402"/>
                <a:gd name="T51" fmla="*/ 45 h 767"/>
                <a:gd name="T52" fmla="*/ 16 w 402"/>
                <a:gd name="T53" fmla="*/ 52 h 767"/>
                <a:gd name="T54" fmla="*/ 19 w 402"/>
                <a:gd name="T55" fmla="*/ 61 h 767"/>
                <a:gd name="T56" fmla="*/ 19 w 402"/>
                <a:gd name="T57" fmla="*/ 70 h 767"/>
                <a:gd name="T58" fmla="*/ 15 w 402"/>
                <a:gd name="T59" fmla="*/ 78 h 767"/>
                <a:gd name="T60" fmla="*/ 8 w 402"/>
                <a:gd name="T61" fmla="*/ 85 h 767"/>
                <a:gd name="T62" fmla="*/ 8 w 402"/>
                <a:gd name="T63" fmla="*/ 84 h 767"/>
                <a:gd name="T64" fmla="*/ 10 w 402"/>
                <a:gd name="T65" fmla="*/ 82 h 767"/>
                <a:gd name="T66" fmla="*/ 11 w 402"/>
                <a:gd name="T67" fmla="*/ 77 h 767"/>
                <a:gd name="T68" fmla="*/ 13 w 402"/>
                <a:gd name="T69" fmla="*/ 73 h 767"/>
                <a:gd name="T70" fmla="*/ 15 w 402"/>
                <a:gd name="T71" fmla="*/ 69 h 767"/>
                <a:gd name="T72" fmla="*/ 15 w 402"/>
                <a:gd name="T73" fmla="*/ 65 h 767"/>
                <a:gd name="T74" fmla="*/ 14 w 402"/>
                <a:gd name="T75" fmla="*/ 61 h 767"/>
                <a:gd name="T76" fmla="*/ 13 w 402"/>
                <a:gd name="T77" fmla="*/ 58 h 767"/>
                <a:gd name="T78" fmla="*/ 11 w 402"/>
                <a:gd name="T79" fmla="*/ 55 h 767"/>
                <a:gd name="T80" fmla="*/ 8 w 402"/>
                <a:gd name="T81" fmla="*/ 51 h 767"/>
                <a:gd name="T82" fmla="*/ 5 w 402"/>
                <a:gd name="T83" fmla="*/ 49 h 767"/>
                <a:gd name="T84" fmla="*/ 2 w 402"/>
                <a:gd name="T85" fmla="*/ 47 h 767"/>
                <a:gd name="T86" fmla="*/ 1 w 402"/>
                <a:gd name="T87" fmla="*/ 45 h 767"/>
                <a:gd name="T88" fmla="*/ 0 w 402"/>
                <a:gd name="T89" fmla="*/ 41 h 767"/>
                <a:gd name="T90" fmla="*/ 0 w 402"/>
                <a:gd name="T91" fmla="*/ 38 h 767"/>
                <a:gd name="T92" fmla="*/ 1 w 402"/>
                <a:gd name="T93" fmla="*/ 37 h 767"/>
                <a:gd name="T94" fmla="*/ 41 w 402"/>
                <a:gd name="T95" fmla="*/ 0 h 767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02" h="767">
                  <a:moveTo>
                    <a:pt x="365" y="0"/>
                  </a:moveTo>
                  <a:lnTo>
                    <a:pt x="395" y="20"/>
                  </a:lnTo>
                  <a:lnTo>
                    <a:pt x="399" y="27"/>
                  </a:lnTo>
                  <a:lnTo>
                    <a:pt x="402" y="42"/>
                  </a:lnTo>
                  <a:lnTo>
                    <a:pt x="399" y="69"/>
                  </a:lnTo>
                  <a:lnTo>
                    <a:pt x="377" y="99"/>
                  </a:lnTo>
                  <a:lnTo>
                    <a:pt x="358" y="115"/>
                  </a:lnTo>
                  <a:lnTo>
                    <a:pt x="343" y="130"/>
                  </a:lnTo>
                  <a:lnTo>
                    <a:pt x="323" y="141"/>
                  </a:lnTo>
                  <a:lnTo>
                    <a:pt x="308" y="153"/>
                  </a:lnTo>
                  <a:lnTo>
                    <a:pt x="296" y="165"/>
                  </a:lnTo>
                  <a:lnTo>
                    <a:pt x="281" y="175"/>
                  </a:lnTo>
                  <a:lnTo>
                    <a:pt x="269" y="187"/>
                  </a:lnTo>
                  <a:lnTo>
                    <a:pt x="262" y="195"/>
                  </a:lnTo>
                  <a:lnTo>
                    <a:pt x="244" y="217"/>
                  </a:lnTo>
                  <a:lnTo>
                    <a:pt x="217" y="244"/>
                  </a:lnTo>
                  <a:lnTo>
                    <a:pt x="190" y="266"/>
                  </a:lnTo>
                  <a:lnTo>
                    <a:pt x="163" y="293"/>
                  </a:lnTo>
                  <a:lnTo>
                    <a:pt x="145" y="316"/>
                  </a:lnTo>
                  <a:lnTo>
                    <a:pt x="126" y="338"/>
                  </a:lnTo>
                  <a:lnTo>
                    <a:pt x="106" y="358"/>
                  </a:lnTo>
                  <a:lnTo>
                    <a:pt x="99" y="365"/>
                  </a:lnTo>
                  <a:lnTo>
                    <a:pt x="96" y="370"/>
                  </a:lnTo>
                  <a:lnTo>
                    <a:pt x="91" y="373"/>
                  </a:lnTo>
                  <a:lnTo>
                    <a:pt x="96" y="385"/>
                  </a:lnTo>
                  <a:lnTo>
                    <a:pt x="106" y="404"/>
                  </a:lnTo>
                  <a:lnTo>
                    <a:pt x="148" y="468"/>
                  </a:lnTo>
                  <a:lnTo>
                    <a:pt x="171" y="548"/>
                  </a:lnTo>
                  <a:lnTo>
                    <a:pt x="168" y="631"/>
                  </a:lnTo>
                  <a:lnTo>
                    <a:pt x="138" y="703"/>
                  </a:lnTo>
                  <a:lnTo>
                    <a:pt x="72" y="767"/>
                  </a:lnTo>
                  <a:lnTo>
                    <a:pt x="76" y="757"/>
                  </a:lnTo>
                  <a:lnTo>
                    <a:pt x="88" y="735"/>
                  </a:lnTo>
                  <a:lnTo>
                    <a:pt x="103" y="696"/>
                  </a:lnTo>
                  <a:lnTo>
                    <a:pt x="121" y="658"/>
                  </a:lnTo>
                  <a:lnTo>
                    <a:pt x="133" y="624"/>
                  </a:lnTo>
                  <a:lnTo>
                    <a:pt x="133" y="585"/>
                  </a:lnTo>
                  <a:lnTo>
                    <a:pt x="126" y="552"/>
                  </a:lnTo>
                  <a:lnTo>
                    <a:pt x="114" y="521"/>
                  </a:lnTo>
                  <a:lnTo>
                    <a:pt x="96" y="491"/>
                  </a:lnTo>
                  <a:lnTo>
                    <a:pt x="72" y="461"/>
                  </a:lnTo>
                  <a:lnTo>
                    <a:pt x="46" y="437"/>
                  </a:lnTo>
                  <a:lnTo>
                    <a:pt x="15" y="419"/>
                  </a:lnTo>
                  <a:lnTo>
                    <a:pt x="5" y="400"/>
                  </a:lnTo>
                  <a:lnTo>
                    <a:pt x="0" y="370"/>
                  </a:lnTo>
                  <a:lnTo>
                    <a:pt x="0" y="346"/>
                  </a:lnTo>
                  <a:lnTo>
                    <a:pt x="5" y="335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4" name="Freeform 101"/>
            <p:cNvSpPr>
              <a:spLocks/>
            </p:cNvSpPr>
            <p:nvPr/>
          </p:nvSpPr>
          <p:spPr bwMode="auto">
            <a:xfrm rot="696599">
              <a:off x="2214" y="1556"/>
              <a:ext cx="6" cy="44"/>
            </a:xfrm>
            <a:custGeom>
              <a:avLst/>
              <a:gdLst>
                <a:gd name="T0" fmla="*/ 0 w 17"/>
                <a:gd name="T1" fmla="*/ 0 h 132"/>
                <a:gd name="T2" fmla="*/ 2 w 17"/>
                <a:gd name="T3" fmla="*/ 0 h 132"/>
                <a:gd name="T4" fmla="*/ 1 w 17"/>
                <a:gd name="T5" fmla="*/ 15 h 132"/>
                <a:gd name="T6" fmla="*/ 0 w 17"/>
                <a:gd name="T7" fmla="*/ 11 h 132"/>
                <a:gd name="T8" fmla="*/ 0 w 17"/>
                <a:gd name="T9" fmla="*/ 8 h 132"/>
                <a:gd name="T10" fmla="*/ 0 w 17"/>
                <a:gd name="T11" fmla="*/ 4 h 132"/>
                <a:gd name="T12" fmla="*/ 0 w 17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32">
                  <a:moveTo>
                    <a:pt x="0" y="0"/>
                  </a:moveTo>
                  <a:lnTo>
                    <a:pt x="17" y="0"/>
                  </a:lnTo>
                  <a:lnTo>
                    <a:pt x="9" y="132"/>
                  </a:lnTo>
                  <a:lnTo>
                    <a:pt x="0" y="102"/>
                  </a:lnTo>
                  <a:lnTo>
                    <a:pt x="0" y="68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5" name="Freeform 102"/>
            <p:cNvSpPr>
              <a:spLocks/>
            </p:cNvSpPr>
            <p:nvPr/>
          </p:nvSpPr>
          <p:spPr bwMode="auto">
            <a:xfrm rot="696599">
              <a:off x="2408" y="1490"/>
              <a:ext cx="3" cy="47"/>
            </a:xfrm>
            <a:custGeom>
              <a:avLst/>
              <a:gdLst>
                <a:gd name="T0" fmla="*/ 0 w 10"/>
                <a:gd name="T1" fmla="*/ 0 h 140"/>
                <a:gd name="T2" fmla="*/ 1 w 10"/>
                <a:gd name="T3" fmla="*/ 0 h 140"/>
                <a:gd name="T4" fmla="*/ 1 w 10"/>
                <a:gd name="T5" fmla="*/ 16 h 140"/>
                <a:gd name="T6" fmla="*/ 0 w 10"/>
                <a:gd name="T7" fmla="*/ 12 h 140"/>
                <a:gd name="T8" fmla="*/ 0 w 10"/>
                <a:gd name="T9" fmla="*/ 8 h 140"/>
                <a:gd name="T10" fmla="*/ 0 w 10"/>
                <a:gd name="T11" fmla="*/ 4 h 140"/>
                <a:gd name="T12" fmla="*/ 0 w 10"/>
                <a:gd name="T13" fmla="*/ 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" h="140">
                  <a:moveTo>
                    <a:pt x="0" y="0"/>
                  </a:moveTo>
                  <a:lnTo>
                    <a:pt x="10" y="0"/>
                  </a:lnTo>
                  <a:lnTo>
                    <a:pt x="10" y="140"/>
                  </a:lnTo>
                  <a:lnTo>
                    <a:pt x="3" y="106"/>
                  </a:lnTo>
                  <a:lnTo>
                    <a:pt x="0" y="73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6" name="Freeform 103"/>
            <p:cNvSpPr>
              <a:spLocks/>
            </p:cNvSpPr>
            <p:nvPr/>
          </p:nvSpPr>
          <p:spPr bwMode="auto">
            <a:xfrm rot="696599">
              <a:off x="2671" y="1395"/>
              <a:ext cx="6" cy="45"/>
            </a:xfrm>
            <a:custGeom>
              <a:avLst/>
              <a:gdLst>
                <a:gd name="T0" fmla="*/ 0 w 19"/>
                <a:gd name="T1" fmla="*/ 0 h 136"/>
                <a:gd name="T2" fmla="*/ 2 w 19"/>
                <a:gd name="T3" fmla="*/ 0 h 136"/>
                <a:gd name="T4" fmla="*/ 1 w 19"/>
                <a:gd name="T5" fmla="*/ 15 h 136"/>
                <a:gd name="T6" fmla="*/ 0 w 19"/>
                <a:gd name="T7" fmla="*/ 12 h 136"/>
                <a:gd name="T8" fmla="*/ 0 w 19"/>
                <a:gd name="T9" fmla="*/ 8 h 136"/>
                <a:gd name="T10" fmla="*/ 0 w 19"/>
                <a:gd name="T11" fmla="*/ 4 h 136"/>
                <a:gd name="T12" fmla="*/ 0 w 19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" h="136">
                  <a:moveTo>
                    <a:pt x="0" y="0"/>
                  </a:moveTo>
                  <a:lnTo>
                    <a:pt x="19" y="0"/>
                  </a:lnTo>
                  <a:lnTo>
                    <a:pt x="12" y="136"/>
                  </a:lnTo>
                  <a:lnTo>
                    <a:pt x="4" y="106"/>
                  </a:lnTo>
                  <a:lnTo>
                    <a:pt x="4" y="72"/>
                  </a:lnTo>
                  <a:lnTo>
                    <a:pt x="4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7" name="Freeform 104"/>
            <p:cNvSpPr>
              <a:spLocks/>
            </p:cNvSpPr>
            <p:nvPr/>
          </p:nvSpPr>
          <p:spPr bwMode="auto">
            <a:xfrm rot="696599">
              <a:off x="2194" y="1566"/>
              <a:ext cx="7" cy="27"/>
            </a:xfrm>
            <a:custGeom>
              <a:avLst/>
              <a:gdLst>
                <a:gd name="T0" fmla="*/ 0 w 20"/>
                <a:gd name="T1" fmla="*/ 0 h 79"/>
                <a:gd name="T2" fmla="*/ 1 w 20"/>
                <a:gd name="T3" fmla="*/ 0 h 79"/>
                <a:gd name="T4" fmla="*/ 2 w 20"/>
                <a:gd name="T5" fmla="*/ 9 h 79"/>
                <a:gd name="T6" fmla="*/ 2 w 20"/>
                <a:gd name="T7" fmla="*/ 7 h 79"/>
                <a:gd name="T8" fmla="*/ 1 w 20"/>
                <a:gd name="T9" fmla="*/ 5 h 79"/>
                <a:gd name="T10" fmla="*/ 1 w 20"/>
                <a:gd name="T11" fmla="*/ 3 h 79"/>
                <a:gd name="T12" fmla="*/ 0 w 20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" h="79">
                  <a:moveTo>
                    <a:pt x="0" y="3"/>
                  </a:moveTo>
                  <a:lnTo>
                    <a:pt x="12" y="0"/>
                  </a:lnTo>
                  <a:lnTo>
                    <a:pt x="20" y="79"/>
                  </a:lnTo>
                  <a:lnTo>
                    <a:pt x="17" y="60"/>
                  </a:lnTo>
                  <a:lnTo>
                    <a:pt x="12" y="41"/>
                  </a:lnTo>
                  <a:lnTo>
                    <a:pt x="8" y="23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8" name="Freeform 105"/>
            <p:cNvSpPr>
              <a:spLocks/>
            </p:cNvSpPr>
            <p:nvPr/>
          </p:nvSpPr>
          <p:spPr bwMode="auto">
            <a:xfrm rot="696599">
              <a:off x="2389" y="1500"/>
              <a:ext cx="5" cy="30"/>
            </a:xfrm>
            <a:custGeom>
              <a:avLst/>
              <a:gdLst>
                <a:gd name="T0" fmla="*/ 0 w 15"/>
                <a:gd name="T1" fmla="*/ 1 h 88"/>
                <a:gd name="T2" fmla="*/ 1 w 15"/>
                <a:gd name="T3" fmla="*/ 0 h 88"/>
                <a:gd name="T4" fmla="*/ 2 w 15"/>
                <a:gd name="T5" fmla="*/ 10 h 88"/>
                <a:gd name="T6" fmla="*/ 1 w 15"/>
                <a:gd name="T7" fmla="*/ 7 h 88"/>
                <a:gd name="T8" fmla="*/ 1 w 15"/>
                <a:gd name="T9" fmla="*/ 5 h 88"/>
                <a:gd name="T10" fmla="*/ 1 w 15"/>
                <a:gd name="T11" fmla="*/ 4 h 88"/>
                <a:gd name="T12" fmla="*/ 0 w 15"/>
                <a:gd name="T13" fmla="*/ 1 h 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8">
                  <a:moveTo>
                    <a:pt x="0" y="12"/>
                  </a:moveTo>
                  <a:lnTo>
                    <a:pt x="7" y="0"/>
                  </a:lnTo>
                  <a:lnTo>
                    <a:pt x="15" y="88"/>
                  </a:lnTo>
                  <a:lnTo>
                    <a:pt x="12" y="64"/>
                  </a:lnTo>
                  <a:lnTo>
                    <a:pt x="12" y="46"/>
                  </a:lnTo>
                  <a:lnTo>
                    <a:pt x="7" y="3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09" name="Freeform 106"/>
            <p:cNvSpPr>
              <a:spLocks/>
            </p:cNvSpPr>
            <p:nvPr/>
          </p:nvSpPr>
          <p:spPr bwMode="auto">
            <a:xfrm rot="696599">
              <a:off x="2652" y="1405"/>
              <a:ext cx="6" cy="29"/>
            </a:xfrm>
            <a:custGeom>
              <a:avLst/>
              <a:gdLst>
                <a:gd name="T0" fmla="*/ 0 w 18"/>
                <a:gd name="T1" fmla="*/ 1 h 87"/>
                <a:gd name="T2" fmla="*/ 1 w 18"/>
                <a:gd name="T3" fmla="*/ 0 h 87"/>
                <a:gd name="T4" fmla="*/ 2 w 18"/>
                <a:gd name="T5" fmla="*/ 10 h 87"/>
                <a:gd name="T6" fmla="*/ 2 w 18"/>
                <a:gd name="T7" fmla="*/ 7 h 87"/>
                <a:gd name="T8" fmla="*/ 2 w 18"/>
                <a:gd name="T9" fmla="*/ 5 h 87"/>
                <a:gd name="T10" fmla="*/ 1 w 18"/>
                <a:gd name="T11" fmla="*/ 3 h 87"/>
                <a:gd name="T12" fmla="*/ 0 w 18"/>
                <a:gd name="T13" fmla="*/ 1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" h="87">
                  <a:moveTo>
                    <a:pt x="0" y="10"/>
                  </a:moveTo>
                  <a:lnTo>
                    <a:pt x="10" y="0"/>
                  </a:lnTo>
                  <a:lnTo>
                    <a:pt x="18" y="87"/>
                  </a:lnTo>
                  <a:lnTo>
                    <a:pt x="15" y="67"/>
                  </a:lnTo>
                  <a:lnTo>
                    <a:pt x="15" y="49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0" name="Freeform 107"/>
            <p:cNvSpPr>
              <a:spLocks/>
            </p:cNvSpPr>
            <p:nvPr/>
          </p:nvSpPr>
          <p:spPr bwMode="auto">
            <a:xfrm rot="696599">
              <a:off x="2233" y="1552"/>
              <a:ext cx="5" cy="39"/>
            </a:xfrm>
            <a:custGeom>
              <a:avLst/>
              <a:gdLst>
                <a:gd name="T0" fmla="*/ 0 w 15"/>
                <a:gd name="T1" fmla="*/ 0 h 116"/>
                <a:gd name="T2" fmla="*/ 2 w 15"/>
                <a:gd name="T3" fmla="*/ 3 h 116"/>
                <a:gd name="T4" fmla="*/ 1 w 15"/>
                <a:gd name="T5" fmla="*/ 6 h 116"/>
                <a:gd name="T6" fmla="*/ 1 w 15"/>
                <a:gd name="T7" fmla="*/ 9 h 116"/>
                <a:gd name="T8" fmla="*/ 1 w 15"/>
                <a:gd name="T9" fmla="*/ 13 h 116"/>
                <a:gd name="T10" fmla="*/ 1 w 15"/>
                <a:gd name="T11" fmla="*/ 9 h 116"/>
                <a:gd name="T12" fmla="*/ 0 w 15"/>
                <a:gd name="T13" fmla="*/ 6 h 116"/>
                <a:gd name="T14" fmla="*/ 0 w 15"/>
                <a:gd name="T15" fmla="*/ 3 h 116"/>
                <a:gd name="T16" fmla="*/ 0 w 15"/>
                <a:gd name="T17" fmla="*/ 0 h 11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16">
                  <a:moveTo>
                    <a:pt x="3" y="0"/>
                  </a:moveTo>
                  <a:lnTo>
                    <a:pt x="15" y="24"/>
                  </a:lnTo>
                  <a:lnTo>
                    <a:pt x="10" y="54"/>
                  </a:lnTo>
                  <a:lnTo>
                    <a:pt x="7" y="84"/>
                  </a:lnTo>
                  <a:lnTo>
                    <a:pt x="7" y="116"/>
                  </a:lnTo>
                  <a:lnTo>
                    <a:pt x="7" y="84"/>
                  </a:lnTo>
                  <a:lnTo>
                    <a:pt x="3" y="57"/>
                  </a:lnTo>
                  <a:lnTo>
                    <a:pt x="0" y="27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1" name="Freeform 108"/>
            <p:cNvSpPr>
              <a:spLocks/>
            </p:cNvSpPr>
            <p:nvPr/>
          </p:nvSpPr>
          <p:spPr bwMode="auto">
            <a:xfrm rot="696599">
              <a:off x="2426" y="1486"/>
              <a:ext cx="5" cy="40"/>
            </a:xfrm>
            <a:custGeom>
              <a:avLst/>
              <a:gdLst>
                <a:gd name="T0" fmla="*/ 0 w 15"/>
                <a:gd name="T1" fmla="*/ 0 h 121"/>
                <a:gd name="T2" fmla="*/ 1 w 15"/>
                <a:gd name="T3" fmla="*/ 3 h 121"/>
                <a:gd name="T4" fmla="*/ 1 w 15"/>
                <a:gd name="T5" fmla="*/ 6 h 121"/>
                <a:gd name="T6" fmla="*/ 1 w 15"/>
                <a:gd name="T7" fmla="*/ 10 h 121"/>
                <a:gd name="T8" fmla="*/ 2 w 15"/>
                <a:gd name="T9" fmla="*/ 13 h 121"/>
                <a:gd name="T10" fmla="*/ 1 w 15"/>
                <a:gd name="T11" fmla="*/ 10 h 121"/>
                <a:gd name="T12" fmla="*/ 0 w 15"/>
                <a:gd name="T13" fmla="*/ 7 h 121"/>
                <a:gd name="T14" fmla="*/ 0 w 15"/>
                <a:gd name="T15" fmla="*/ 3 h 121"/>
                <a:gd name="T16" fmla="*/ 0 w 15"/>
                <a:gd name="T17" fmla="*/ 0 h 12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5" h="121">
                  <a:moveTo>
                    <a:pt x="0" y="0"/>
                  </a:moveTo>
                  <a:lnTo>
                    <a:pt x="10" y="23"/>
                  </a:lnTo>
                  <a:lnTo>
                    <a:pt x="10" y="54"/>
                  </a:lnTo>
                  <a:lnTo>
                    <a:pt x="10" y="87"/>
                  </a:lnTo>
                  <a:lnTo>
                    <a:pt x="15" y="121"/>
                  </a:lnTo>
                  <a:lnTo>
                    <a:pt x="10" y="87"/>
                  </a:lnTo>
                  <a:lnTo>
                    <a:pt x="3" y="62"/>
                  </a:lnTo>
                  <a:lnTo>
                    <a:pt x="0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2" name="Freeform 109"/>
            <p:cNvSpPr>
              <a:spLocks/>
            </p:cNvSpPr>
            <p:nvPr/>
          </p:nvSpPr>
          <p:spPr bwMode="auto">
            <a:xfrm rot="696599">
              <a:off x="2691" y="1390"/>
              <a:ext cx="3" cy="39"/>
            </a:xfrm>
            <a:custGeom>
              <a:avLst/>
              <a:gdLst>
                <a:gd name="T0" fmla="*/ 0 w 10"/>
                <a:gd name="T1" fmla="*/ 0 h 118"/>
                <a:gd name="T2" fmla="*/ 1 w 10"/>
                <a:gd name="T3" fmla="*/ 3 h 118"/>
                <a:gd name="T4" fmla="*/ 1 w 10"/>
                <a:gd name="T5" fmla="*/ 6 h 118"/>
                <a:gd name="T6" fmla="*/ 1 w 10"/>
                <a:gd name="T7" fmla="*/ 10 h 118"/>
                <a:gd name="T8" fmla="*/ 1 w 10"/>
                <a:gd name="T9" fmla="*/ 13 h 118"/>
                <a:gd name="T10" fmla="*/ 1 w 10"/>
                <a:gd name="T11" fmla="*/ 10 h 118"/>
                <a:gd name="T12" fmla="*/ 0 w 10"/>
                <a:gd name="T13" fmla="*/ 6 h 118"/>
                <a:gd name="T14" fmla="*/ 0 w 10"/>
                <a:gd name="T15" fmla="*/ 3 h 118"/>
                <a:gd name="T16" fmla="*/ 0 w 10"/>
                <a:gd name="T17" fmla="*/ 0 h 11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" h="118">
                  <a:moveTo>
                    <a:pt x="0" y="0"/>
                  </a:moveTo>
                  <a:lnTo>
                    <a:pt x="10" y="24"/>
                  </a:lnTo>
                  <a:lnTo>
                    <a:pt x="10" y="54"/>
                  </a:lnTo>
                  <a:lnTo>
                    <a:pt x="7" y="88"/>
                  </a:lnTo>
                  <a:lnTo>
                    <a:pt x="7" y="118"/>
                  </a:lnTo>
                  <a:lnTo>
                    <a:pt x="7" y="88"/>
                  </a:lnTo>
                  <a:lnTo>
                    <a:pt x="3" y="58"/>
                  </a:lnTo>
                  <a:lnTo>
                    <a:pt x="0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3" name="Freeform 110"/>
            <p:cNvSpPr>
              <a:spLocks/>
            </p:cNvSpPr>
            <p:nvPr/>
          </p:nvSpPr>
          <p:spPr bwMode="auto">
            <a:xfrm rot="696599">
              <a:off x="2249" y="1538"/>
              <a:ext cx="4" cy="50"/>
            </a:xfrm>
            <a:custGeom>
              <a:avLst/>
              <a:gdLst>
                <a:gd name="T0" fmla="*/ 1 w 12"/>
                <a:gd name="T1" fmla="*/ 0 h 151"/>
                <a:gd name="T2" fmla="*/ 1 w 12"/>
                <a:gd name="T3" fmla="*/ 17 h 151"/>
                <a:gd name="T4" fmla="*/ 0 w 12"/>
                <a:gd name="T5" fmla="*/ 2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12" y="151"/>
                  </a:lnTo>
                  <a:lnTo>
                    <a:pt x="0" y="22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4" name="Freeform 111"/>
            <p:cNvSpPr>
              <a:spLocks/>
            </p:cNvSpPr>
            <p:nvPr/>
          </p:nvSpPr>
          <p:spPr bwMode="auto">
            <a:xfrm rot="696599">
              <a:off x="2443" y="1471"/>
              <a:ext cx="3" cy="51"/>
            </a:xfrm>
            <a:custGeom>
              <a:avLst/>
              <a:gdLst>
                <a:gd name="T0" fmla="*/ 1 w 7"/>
                <a:gd name="T1" fmla="*/ 0 h 151"/>
                <a:gd name="T2" fmla="*/ 1 w 7"/>
                <a:gd name="T3" fmla="*/ 17 h 151"/>
                <a:gd name="T4" fmla="*/ 0 w 7"/>
                <a:gd name="T5" fmla="*/ 2 h 151"/>
                <a:gd name="T6" fmla="*/ 1 w 7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51">
                  <a:moveTo>
                    <a:pt x="7" y="0"/>
                  </a:moveTo>
                  <a:lnTo>
                    <a:pt x="7" y="151"/>
                  </a:lnTo>
                  <a:lnTo>
                    <a:pt x="0" y="22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5" name="Freeform 112"/>
            <p:cNvSpPr>
              <a:spLocks/>
            </p:cNvSpPr>
            <p:nvPr/>
          </p:nvSpPr>
          <p:spPr bwMode="auto">
            <a:xfrm rot="696599">
              <a:off x="2708" y="1376"/>
              <a:ext cx="4" cy="51"/>
            </a:xfrm>
            <a:custGeom>
              <a:avLst/>
              <a:gdLst>
                <a:gd name="T0" fmla="*/ 1 w 12"/>
                <a:gd name="T1" fmla="*/ 0 h 151"/>
                <a:gd name="T2" fmla="*/ 0 w 12"/>
                <a:gd name="T3" fmla="*/ 17 h 151"/>
                <a:gd name="T4" fmla="*/ 0 w 12"/>
                <a:gd name="T5" fmla="*/ 3 h 151"/>
                <a:gd name="T6" fmla="*/ 1 w 12"/>
                <a:gd name="T7" fmla="*/ 0 h 15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51">
                  <a:moveTo>
                    <a:pt x="12" y="0"/>
                  </a:moveTo>
                  <a:lnTo>
                    <a:pt x="4" y="151"/>
                  </a:lnTo>
                  <a:lnTo>
                    <a:pt x="0" y="30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6" name="Freeform 113"/>
            <p:cNvSpPr>
              <a:spLocks/>
            </p:cNvSpPr>
            <p:nvPr/>
          </p:nvSpPr>
          <p:spPr bwMode="auto">
            <a:xfrm rot="696599">
              <a:off x="2270" y="1535"/>
              <a:ext cx="3" cy="43"/>
            </a:xfrm>
            <a:custGeom>
              <a:avLst/>
              <a:gdLst>
                <a:gd name="T0" fmla="*/ 1 w 7"/>
                <a:gd name="T1" fmla="*/ 0 h 131"/>
                <a:gd name="T2" fmla="*/ 0 w 7"/>
                <a:gd name="T3" fmla="*/ 14 h 131"/>
                <a:gd name="T4" fmla="*/ 0 w 7"/>
                <a:gd name="T5" fmla="*/ 0 h 131"/>
                <a:gd name="T6" fmla="*/ 1 w 7"/>
                <a:gd name="T7" fmla="*/ 0 h 13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" h="131">
                  <a:moveTo>
                    <a:pt x="7" y="0"/>
                  </a:moveTo>
                  <a:lnTo>
                    <a:pt x="0" y="131"/>
                  </a:lnTo>
                  <a:lnTo>
                    <a:pt x="0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7" name="Freeform 114"/>
            <p:cNvSpPr>
              <a:spLocks/>
            </p:cNvSpPr>
            <p:nvPr/>
          </p:nvSpPr>
          <p:spPr bwMode="auto">
            <a:xfrm rot="696599">
              <a:off x="2463" y="1467"/>
              <a:ext cx="4" cy="45"/>
            </a:xfrm>
            <a:custGeom>
              <a:avLst/>
              <a:gdLst>
                <a:gd name="T0" fmla="*/ 2 w 10"/>
                <a:gd name="T1" fmla="*/ 0 h 133"/>
                <a:gd name="T2" fmla="*/ 0 w 10"/>
                <a:gd name="T3" fmla="*/ 15 h 133"/>
                <a:gd name="T4" fmla="*/ 0 w 10"/>
                <a:gd name="T5" fmla="*/ 1 h 133"/>
                <a:gd name="T6" fmla="*/ 2 w 10"/>
                <a:gd name="T7" fmla="*/ 0 h 13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" h="133">
                  <a:moveTo>
                    <a:pt x="10" y="0"/>
                  </a:moveTo>
                  <a:lnTo>
                    <a:pt x="3" y="133"/>
                  </a:lnTo>
                  <a:lnTo>
                    <a:pt x="0" y="5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8" name="Freeform 115"/>
            <p:cNvSpPr>
              <a:spLocks/>
            </p:cNvSpPr>
            <p:nvPr/>
          </p:nvSpPr>
          <p:spPr bwMode="auto">
            <a:xfrm rot="696599">
              <a:off x="2727" y="1372"/>
              <a:ext cx="1" cy="45"/>
            </a:xfrm>
            <a:custGeom>
              <a:avLst/>
              <a:gdLst>
                <a:gd name="T0" fmla="*/ 0 w 3"/>
                <a:gd name="T1" fmla="*/ 0 h 136"/>
                <a:gd name="T2" fmla="*/ 0 w 3"/>
                <a:gd name="T3" fmla="*/ 15 h 136"/>
                <a:gd name="T4" fmla="*/ 0 w 3"/>
                <a:gd name="T5" fmla="*/ 1 h 136"/>
                <a:gd name="T6" fmla="*/ 0 w 3"/>
                <a:gd name="T7" fmla="*/ 0 h 1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36">
                  <a:moveTo>
                    <a:pt x="3" y="0"/>
                  </a:moveTo>
                  <a:lnTo>
                    <a:pt x="0" y="136"/>
                  </a:lnTo>
                  <a:lnTo>
                    <a:pt x="0" y="11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9" name="Freeform 116"/>
            <p:cNvSpPr>
              <a:spLocks/>
            </p:cNvSpPr>
            <p:nvPr/>
          </p:nvSpPr>
          <p:spPr bwMode="auto">
            <a:xfrm rot="696599">
              <a:off x="2291" y="1526"/>
              <a:ext cx="5" cy="41"/>
            </a:xfrm>
            <a:custGeom>
              <a:avLst/>
              <a:gdLst>
                <a:gd name="T0" fmla="*/ 1 w 15"/>
                <a:gd name="T1" fmla="*/ 0 h 125"/>
                <a:gd name="T2" fmla="*/ 2 w 15"/>
                <a:gd name="T3" fmla="*/ 13 h 125"/>
                <a:gd name="T4" fmla="*/ 0 w 15"/>
                <a:gd name="T5" fmla="*/ 2 h 125"/>
                <a:gd name="T6" fmla="*/ 1 w 15"/>
                <a:gd name="T7" fmla="*/ 0 h 12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" h="125">
                  <a:moveTo>
                    <a:pt x="7" y="0"/>
                  </a:moveTo>
                  <a:lnTo>
                    <a:pt x="15" y="125"/>
                  </a:lnTo>
                  <a:lnTo>
                    <a:pt x="0" y="19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0" name="Freeform 117"/>
            <p:cNvSpPr>
              <a:spLocks/>
            </p:cNvSpPr>
            <p:nvPr/>
          </p:nvSpPr>
          <p:spPr bwMode="auto">
            <a:xfrm rot="696599">
              <a:off x="2487" y="1462"/>
              <a:ext cx="1" cy="40"/>
            </a:xfrm>
            <a:custGeom>
              <a:avLst/>
              <a:gdLst>
                <a:gd name="T0" fmla="*/ 0 w 3"/>
                <a:gd name="T1" fmla="*/ 0 h 118"/>
                <a:gd name="T2" fmla="*/ 0 w 3"/>
                <a:gd name="T3" fmla="*/ 14 h 118"/>
                <a:gd name="T4" fmla="*/ 0 w 3"/>
                <a:gd name="T5" fmla="*/ 1 h 118"/>
                <a:gd name="T6" fmla="*/ 0 w 3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" h="118">
                  <a:moveTo>
                    <a:pt x="3" y="0"/>
                  </a:moveTo>
                  <a:lnTo>
                    <a:pt x="3" y="118"/>
                  </a:lnTo>
                  <a:lnTo>
                    <a:pt x="0" y="1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1" name="Freeform 118"/>
            <p:cNvSpPr>
              <a:spLocks/>
            </p:cNvSpPr>
            <p:nvPr/>
          </p:nvSpPr>
          <p:spPr bwMode="auto">
            <a:xfrm rot="696599">
              <a:off x="2749" y="1365"/>
              <a:ext cx="4" cy="41"/>
            </a:xfrm>
            <a:custGeom>
              <a:avLst/>
              <a:gdLst>
                <a:gd name="T0" fmla="*/ 1 w 12"/>
                <a:gd name="T1" fmla="*/ 0 h 121"/>
                <a:gd name="T2" fmla="*/ 1 w 12"/>
                <a:gd name="T3" fmla="*/ 14 h 121"/>
                <a:gd name="T4" fmla="*/ 0 w 12"/>
                <a:gd name="T5" fmla="*/ 2 h 121"/>
                <a:gd name="T6" fmla="*/ 1 w 12"/>
                <a:gd name="T7" fmla="*/ 0 h 1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121">
                  <a:moveTo>
                    <a:pt x="5" y="0"/>
                  </a:moveTo>
                  <a:lnTo>
                    <a:pt x="12" y="121"/>
                  </a:lnTo>
                  <a:lnTo>
                    <a:pt x="0" y="15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2" name="Freeform 119"/>
            <p:cNvSpPr>
              <a:spLocks/>
            </p:cNvSpPr>
            <p:nvPr/>
          </p:nvSpPr>
          <p:spPr bwMode="auto">
            <a:xfrm rot="696599">
              <a:off x="2318" y="1516"/>
              <a:ext cx="7" cy="33"/>
            </a:xfrm>
            <a:custGeom>
              <a:avLst/>
              <a:gdLst>
                <a:gd name="T0" fmla="*/ 1 w 20"/>
                <a:gd name="T1" fmla="*/ 0 h 99"/>
                <a:gd name="T2" fmla="*/ 2 w 20"/>
                <a:gd name="T3" fmla="*/ 11 h 99"/>
                <a:gd name="T4" fmla="*/ 0 w 20"/>
                <a:gd name="T5" fmla="*/ 4 h 99"/>
                <a:gd name="T6" fmla="*/ 1 w 20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" h="99">
                  <a:moveTo>
                    <a:pt x="12" y="0"/>
                  </a:moveTo>
                  <a:lnTo>
                    <a:pt x="20" y="99"/>
                  </a:lnTo>
                  <a:lnTo>
                    <a:pt x="0" y="3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3" name="Freeform 120"/>
            <p:cNvSpPr>
              <a:spLocks/>
            </p:cNvSpPr>
            <p:nvPr/>
          </p:nvSpPr>
          <p:spPr bwMode="auto">
            <a:xfrm rot="696599">
              <a:off x="2582" y="1420"/>
              <a:ext cx="4" cy="32"/>
            </a:xfrm>
            <a:custGeom>
              <a:avLst/>
              <a:gdLst>
                <a:gd name="T0" fmla="*/ 1 w 12"/>
                <a:gd name="T1" fmla="*/ 0 h 98"/>
                <a:gd name="T2" fmla="*/ 1 w 12"/>
                <a:gd name="T3" fmla="*/ 10 h 98"/>
                <a:gd name="T4" fmla="*/ 0 w 12"/>
                <a:gd name="T5" fmla="*/ 3 h 98"/>
                <a:gd name="T6" fmla="*/ 1 w 12"/>
                <a:gd name="T7" fmla="*/ 0 h 9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" h="98">
                  <a:moveTo>
                    <a:pt x="8" y="0"/>
                  </a:moveTo>
                  <a:lnTo>
                    <a:pt x="12" y="98"/>
                  </a:lnTo>
                  <a:lnTo>
                    <a:pt x="0" y="3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4" name="Freeform 121"/>
            <p:cNvSpPr>
              <a:spLocks/>
            </p:cNvSpPr>
            <p:nvPr/>
          </p:nvSpPr>
          <p:spPr bwMode="auto">
            <a:xfrm rot="696599">
              <a:off x="2511" y="1449"/>
              <a:ext cx="8" cy="33"/>
            </a:xfrm>
            <a:custGeom>
              <a:avLst/>
              <a:gdLst>
                <a:gd name="T0" fmla="*/ 2 w 24"/>
                <a:gd name="T1" fmla="*/ 0 h 99"/>
                <a:gd name="T2" fmla="*/ 3 w 24"/>
                <a:gd name="T3" fmla="*/ 11 h 99"/>
                <a:gd name="T4" fmla="*/ 0 w 24"/>
                <a:gd name="T5" fmla="*/ 4 h 99"/>
                <a:gd name="T6" fmla="*/ 2 w 24"/>
                <a:gd name="T7" fmla="*/ 0 h 9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" h="99">
                  <a:moveTo>
                    <a:pt x="16" y="0"/>
                  </a:moveTo>
                  <a:lnTo>
                    <a:pt x="24" y="99"/>
                  </a:lnTo>
                  <a:lnTo>
                    <a:pt x="0" y="35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5" name="Freeform 122"/>
            <p:cNvSpPr>
              <a:spLocks/>
            </p:cNvSpPr>
            <p:nvPr/>
          </p:nvSpPr>
          <p:spPr bwMode="auto">
            <a:xfrm rot="696599">
              <a:off x="2342" y="1514"/>
              <a:ext cx="4" cy="26"/>
            </a:xfrm>
            <a:custGeom>
              <a:avLst/>
              <a:gdLst>
                <a:gd name="T0" fmla="*/ 0 w 12"/>
                <a:gd name="T1" fmla="*/ 1 h 77"/>
                <a:gd name="T2" fmla="*/ 1 w 12"/>
                <a:gd name="T3" fmla="*/ 0 h 77"/>
                <a:gd name="T4" fmla="*/ 1 w 12"/>
                <a:gd name="T5" fmla="*/ 9 h 77"/>
                <a:gd name="T6" fmla="*/ 0 w 12"/>
                <a:gd name="T7" fmla="*/ 8 h 77"/>
                <a:gd name="T8" fmla="*/ 0 w 12"/>
                <a:gd name="T9" fmla="*/ 6 h 77"/>
                <a:gd name="T10" fmla="*/ 0 w 12"/>
                <a:gd name="T11" fmla="*/ 3 h 77"/>
                <a:gd name="T12" fmla="*/ 0 w 12"/>
                <a:gd name="T13" fmla="*/ 1 h 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" h="77">
                  <a:moveTo>
                    <a:pt x="0" y="8"/>
                  </a:moveTo>
                  <a:lnTo>
                    <a:pt x="7" y="0"/>
                  </a:lnTo>
                  <a:lnTo>
                    <a:pt x="12" y="77"/>
                  </a:lnTo>
                  <a:lnTo>
                    <a:pt x="0" y="69"/>
                  </a:lnTo>
                  <a:lnTo>
                    <a:pt x="0" y="50"/>
                  </a:lnTo>
                  <a:lnTo>
                    <a:pt x="4" y="27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6" name="Freeform 123"/>
            <p:cNvSpPr>
              <a:spLocks/>
            </p:cNvSpPr>
            <p:nvPr/>
          </p:nvSpPr>
          <p:spPr bwMode="auto">
            <a:xfrm rot="696599">
              <a:off x="2602" y="1419"/>
              <a:ext cx="5" cy="25"/>
            </a:xfrm>
            <a:custGeom>
              <a:avLst/>
              <a:gdLst>
                <a:gd name="T0" fmla="*/ 0 w 15"/>
                <a:gd name="T1" fmla="*/ 0 h 76"/>
                <a:gd name="T2" fmla="*/ 2 w 15"/>
                <a:gd name="T3" fmla="*/ 0 h 76"/>
                <a:gd name="T4" fmla="*/ 2 w 15"/>
                <a:gd name="T5" fmla="*/ 8 h 76"/>
                <a:gd name="T6" fmla="*/ 1 w 15"/>
                <a:gd name="T7" fmla="*/ 7 h 76"/>
                <a:gd name="T8" fmla="*/ 1 w 15"/>
                <a:gd name="T9" fmla="*/ 5 h 76"/>
                <a:gd name="T10" fmla="*/ 1 w 15"/>
                <a:gd name="T11" fmla="*/ 2 h 76"/>
                <a:gd name="T12" fmla="*/ 0 w 15"/>
                <a:gd name="T13" fmla="*/ 0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76">
                  <a:moveTo>
                    <a:pt x="0" y="3"/>
                  </a:moveTo>
                  <a:lnTo>
                    <a:pt x="15" y="0"/>
                  </a:lnTo>
                  <a:lnTo>
                    <a:pt x="15" y="76"/>
                  </a:lnTo>
                  <a:lnTo>
                    <a:pt x="5" y="64"/>
                  </a:lnTo>
                  <a:lnTo>
                    <a:pt x="5" y="45"/>
                  </a:lnTo>
                  <a:lnTo>
                    <a:pt x="5" y="22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7" name="Freeform 124"/>
            <p:cNvSpPr>
              <a:spLocks/>
            </p:cNvSpPr>
            <p:nvPr/>
          </p:nvSpPr>
          <p:spPr bwMode="auto">
            <a:xfrm rot="696599">
              <a:off x="2534" y="1448"/>
              <a:ext cx="5" cy="27"/>
            </a:xfrm>
            <a:custGeom>
              <a:avLst/>
              <a:gdLst>
                <a:gd name="T0" fmla="*/ 0 w 15"/>
                <a:gd name="T1" fmla="*/ 1 h 81"/>
                <a:gd name="T2" fmla="*/ 2 w 15"/>
                <a:gd name="T3" fmla="*/ 0 h 81"/>
                <a:gd name="T4" fmla="*/ 2 w 15"/>
                <a:gd name="T5" fmla="*/ 9 h 81"/>
                <a:gd name="T6" fmla="*/ 0 w 15"/>
                <a:gd name="T7" fmla="*/ 7 h 81"/>
                <a:gd name="T8" fmla="*/ 0 w 15"/>
                <a:gd name="T9" fmla="*/ 5 h 81"/>
                <a:gd name="T10" fmla="*/ 0 w 15"/>
                <a:gd name="T11" fmla="*/ 3 h 81"/>
                <a:gd name="T12" fmla="*/ 0 w 15"/>
                <a:gd name="T13" fmla="*/ 1 h 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" h="81">
                  <a:moveTo>
                    <a:pt x="0" y="12"/>
                  </a:moveTo>
                  <a:lnTo>
                    <a:pt x="15" y="0"/>
                  </a:lnTo>
                  <a:lnTo>
                    <a:pt x="15" y="81"/>
                  </a:lnTo>
                  <a:lnTo>
                    <a:pt x="3" y="65"/>
                  </a:lnTo>
                  <a:lnTo>
                    <a:pt x="3" y="47"/>
                  </a:lnTo>
                  <a:lnTo>
                    <a:pt x="3" y="27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8" name="Freeform 125"/>
            <p:cNvSpPr>
              <a:spLocks/>
            </p:cNvSpPr>
            <p:nvPr/>
          </p:nvSpPr>
          <p:spPr bwMode="auto">
            <a:xfrm rot="696599">
              <a:off x="2365" y="1503"/>
              <a:ext cx="6" cy="29"/>
            </a:xfrm>
            <a:custGeom>
              <a:avLst/>
              <a:gdLst>
                <a:gd name="T0" fmla="*/ 1 w 19"/>
                <a:gd name="T1" fmla="*/ 0 h 88"/>
                <a:gd name="T2" fmla="*/ 2 w 19"/>
                <a:gd name="T3" fmla="*/ 10 h 88"/>
                <a:gd name="T4" fmla="*/ 0 w 19"/>
                <a:gd name="T5" fmla="*/ 8 h 88"/>
                <a:gd name="T6" fmla="*/ 0 w 19"/>
                <a:gd name="T7" fmla="*/ 6 h 88"/>
                <a:gd name="T8" fmla="*/ 0 w 19"/>
                <a:gd name="T9" fmla="*/ 3 h 88"/>
                <a:gd name="T10" fmla="*/ 1 w 19"/>
                <a:gd name="T11" fmla="*/ 0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88">
                  <a:moveTo>
                    <a:pt x="12" y="0"/>
                  </a:moveTo>
                  <a:lnTo>
                    <a:pt x="19" y="88"/>
                  </a:lnTo>
                  <a:lnTo>
                    <a:pt x="4" y="73"/>
                  </a:lnTo>
                  <a:lnTo>
                    <a:pt x="0" y="51"/>
                  </a:lnTo>
                  <a:lnTo>
                    <a:pt x="4" y="24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9" name="Freeform 126"/>
            <p:cNvSpPr>
              <a:spLocks/>
            </p:cNvSpPr>
            <p:nvPr/>
          </p:nvSpPr>
          <p:spPr bwMode="auto">
            <a:xfrm rot="696599">
              <a:off x="2629" y="1408"/>
              <a:ext cx="7" cy="32"/>
            </a:xfrm>
            <a:custGeom>
              <a:avLst/>
              <a:gdLst>
                <a:gd name="T0" fmla="*/ 1 w 19"/>
                <a:gd name="T1" fmla="*/ 0 h 95"/>
                <a:gd name="T2" fmla="*/ 3 w 19"/>
                <a:gd name="T3" fmla="*/ 11 h 95"/>
                <a:gd name="T4" fmla="*/ 0 w 19"/>
                <a:gd name="T5" fmla="*/ 9 h 95"/>
                <a:gd name="T6" fmla="*/ 0 w 19"/>
                <a:gd name="T7" fmla="*/ 6 h 95"/>
                <a:gd name="T8" fmla="*/ 0 w 19"/>
                <a:gd name="T9" fmla="*/ 3 h 95"/>
                <a:gd name="T10" fmla="*/ 1 w 19"/>
                <a:gd name="T11" fmla="*/ 0 h 9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9" h="95">
                  <a:moveTo>
                    <a:pt x="12" y="0"/>
                  </a:moveTo>
                  <a:lnTo>
                    <a:pt x="19" y="95"/>
                  </a:lnTo>
                  <a:lnTo>
                    <a:pt x="4" y="77"/>
                  </a:lnTo>
                  <a:lnTo>
                    <a:pt x="0" y="50"/>
                  </a:lnTo>
                  <a:lnTo>
                    <a:pt x="4" y="2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6B68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0" name="Freeform 127"/>
            <p:cNvSpPr>
              <a:spLocks/>
            </p:cNvSpPr>
            <p:nvPr/>
          </p:nvSpPr>
          <p:spPr bwMode="auto">
            <a:xfrm rot="696599">
              <a:off x="2559" y="1437"/>
              <a:ext cx="4" cy="32"/>
            </a:xfrm>
            <a:custGeom>
              <a:avLst/>
              <a:gdLst>
                <a:gd name="T0" fmla="*/ 1 w 11"/>
                <a:gd name="T1" fmla="*/ 0 h 96"/>
                <a:gd name="T2" fmla="*/ 1 w 11"/>
                <a:gd name="T3" fmla="*/ 11 h 96"/>
                <a:gd name="T4" fmla="*/ 0 w 11"/>
                <a:gd name="T5" fmla="*/ 8 h 96"/>
                <a:gd name="T6" fmla="*/ 0 w 11"/>
                <a:gd name="T7" fmla="*/ 6 h 96"/>
                <a:gd name="T8" fmla="*/ 0 w 11"/>
                <a:gd name="T9" fmla="*/ 3 h 96"/>
                <a:gd name="T10" fmla="*/ 1 w 11"/>
                <a:gd name="T11" fmla="*/ 0 h 9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" h="96">
                  <a:moveTo>
                    <a:pt x="11" y="0"/>
                  </a:moveTo>
                  <a:lnTo>
                    <a:pt x="11" y="96"/>
                  </a:lnTo>
                  <a:lnTo>
                    <a:pt x="0" y="76"/>
                  </a:lnTo>
                  <a:lnTo>
                    <a:pt x="0" y="54"/>
                  </a:lnTo>
                  <a:lnTo>
                    <a:pt x="3" y="27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3D3A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1" name="Freeform 128"/>
            <p:cNvSpPr>
              <a:spLocks/>
            </p:cNvSpPr>
            <p:nvPr/>
          </p:nvSpPr>
          <p:spPr bwMode="auto">
            <a:xfrm rot="696599">
              <a:off x="2479" y="1194"/>
              <a:ext cx="699" cy="458"/>
            </a:xfrm>
            <a:custGeom>
              <a:avLst/>
              <a:gdLst>
                <a:gd name="T0" fmla="*/ 0 w 2099"/>
                <a:gd name="T1" fmla="*/ 153 h 1375"/>
                <a:gd name="T2" fmla="*/ 10 w 2099"/>
                <a:gd name="T3" fmla="*/ 149 h 1375"/>
                <a:gd name="T4" fmla="*/ 19 w 2099"/>
                <a:gd name="T5" fmla="*/ 145 h 1375"/>
                <a:gd name="T6" fmla="*/ 29 w 2099"/>
                <a:gd name="T7" fmla="*/ 141 h 1375"/>
                <a:gd name="T8" fmla="*/ 38 w 2099"/>
                <a:gd name="T9" fmla="*/ 137 h 1375"/>
                <a:gd name="T10" fmla="*/ 47 w 2099"/>
                <a:gd name="T11" fmla="*/ 132 h 1375"/>
                <a:gd name="T12" fmla="*/ 56 w 2099"/>
                <a:gd name="T13" fmla="*/ 128 h 1375"/>
                <a:gd name="T14" fmla="*/ 65 w 2099"/>
                <a:gd name="T15" fmla="*/ 124 h 1375"/>
                <a:gd name="T16" fmla="*/ 73 w 2099"/>
                <a:gd name="T17" fmla="*/ 120 h 1375"/>
                <a:gd name="T18" fmla="*/ 81 w 2099"/>
                <a:gd name="T19" fmla="*/ 116 h 1375"/>
                <a:gd name="T20" fmla="*/ 89 w 2099"/>
                <a:gd name="T21" fmla="*/ 111 h 1375"/>
                <a:gd name="T22" fmla="*/ 97 w 2099"/>
                <a:gd name="T23" fmla="*/ 107 h 1375"/>
                <a:gd name="T24" fmla="*/ 104 w 2099"/>
                <a:gd name="T25" fmla="*/ 103 h 1375"/>
                <a:gd name="T26" fmla="*/ 111 w 2099"/>
                <a:gd name="T27" fmla="*/ 99 h 1375"/>
                <a:gd name="T28" fmla="*/ 118 w 2099"/>
                <a:gd name="T29" fmla="*/ 95 h 1375"/>
                <a:gd name="T30" fmla="*/ 125 w 2099"/>
                <a:gd name="T31" fmla="*/ 92 h 1375"/>
                <a:gd name="T32" fmla="*/ 131 w 2099"/>
                <a:gd name="T33" fmla="*/ 88 h 1375"/>
                <a:gd name="T34" fmla="*/ 140 w 2099"/>
                <a:gd name="T35" fmla="*/ 83 h 1375"/>
                <a:gd name="T36" fmla="*/ 148 w 2099"/>
                <a:gd name="T37" fmla="*/ 78 h 1375"/>
                <a:gd name="T38" fmla="*/ 156 w 2099"/>
                <a:gd name="T39" fmla="*/ 74 h 1375"/>
                <a:gd name="T40" fmla="*/ 162 w 2099"/>
                <a:gd name="T41" fmla="*/ 70 h 1375"/>
                <a:gd name="T42" fmla="*/ 168 w 2099"/>
                <a:gd name="T43" fmla="*/ 66 h 1375"/>
                <a:gd name="T44" fmla="*/ 173 w 2099"/>
                <a:gd name="T45" fmla="*/ 63 h 1375"/>
                <a:gd name="T46" fmla="*/ 177 w 2099"/>
                <a:gd name="T47" fmla="*/ 60 h 1375"/>
                <a:gd name="T48" fmla="*/ 181 w 2099"/>
                <a:gd name="T49" fmla="*/ 58 h 1375"/>
                <a:gd name="T50" fmla="*/ 189 w 2099"/>
                <a:gd name="T51" fmla="*/ 52 h 1375"/>
                <a:gd name="T52" fmla="*/ 198 w 2099"/>
                <a:gd name="T53" fmla="*/ 45 h 1375"/>
                <a:gd name="T54" fmla="*/ 208 w 2099"/>
                <a:gd name="T55" fmla="*/ 37 h 1375"/>
                <a:gd name="T56" fmla="*/ 216 w 2099"/>
                <a:gd name="T57" fmla="*/ 30 h 1375"/>
                <a:gd name="T58" fmla="*/ 224 w 2099"/>
                <a:gd name="T59" fmla="*/ 23 h 1375"/>
                <a:gd name="T60" fmla="*/ 230 w 2099"/>
                <a:gd name="T61" fmla="*/ 18 h 1375"/>
                <a:gd name="T62" fmla="*/ 233 w 2099"/>
                <a:gd name="T63" fmla="*/ 14 h 1375"/>
                <a:gd name="T64" fmla="*/ 232 w 2099"/>
                <a:gd name="T65" fmla="*/ 14 h 1375"/>
                <a:gd name="T66" fmla="*/ 214 w 2099"/>
                <a:gd name="T67" fmla="*/ 19 h 1375"/>
                <a:gd name="T68" fmla="*/ 215 w 2099"/>
                <a:gd name="T69" fmla="*/ 9 h 1375"/>
                <a:gd name="T70" fmla="*/ 214 w 2099"/>
                <a:gd name="T71" fmla="*/ 3 h 1375"/>
                <a:gd name="T72" fmla="*/ 214 w 2099"/>
                <a:gd name="T73" fmla="*/ 0 h 1375"/>
                <a:gd name="T74" fmla="*/ 213 w 2099"/>
                <a:gd name="T75" fmla="*/ 0 h 1375"/>
                <a:gd name="T76" fmla="*/ 212 w 2099"/>
                <a:gd name="T77" fmla="*/ 3 h 1375"/>
                <a:gd name="T78" fmla="*/ 210 w 2099"/>
                <a:gd name="T79" fmla="*/ 5 h 1375"/>
                <a:gd name="T80" fmla="*/ 208 w 2099"/>
                <a:gd name="T81" fmla="*/ 9 h 1375"/>
                <a:gd name="T82" fmla="*/ 205 w 2099"/>
                <a:gd name="T83" fmla="*/ 12 h 1375"/>
                <a:gd name="T84" fmla="*/ 203 w 2099"/>
                <a:gd name="T85" fmla="*/ 16 h 1375"/>
                <a:gd name="T86" fmla="*/ 200 w 2099"/>
                <a:gd name="T87" fmla="*/ 20 h 1375"/>
                <a:gd name="T88" fmla="*/ 198 w 2099"/>
                <a:gd name="T89" fmla="*/ 23 h 1375"/>
                <a:gd name="T90" fmla="*/ 195 w 2099"/>
                <a:gd name="T91" fmla="*/ 26 h 1375"/>
                <a:gd name="T92" fmla="*/ 188 w 2099"/>
                <a:gd name="T93" fmla="*/ 34 h 1375"/>
                <a:gd name="T94" fmla="*/ 180 w 2099"/>
                <a:gd name="T95" fmla="*/ 43 h 1375"/>
                <a:gd name="T96" fmla="*/ 171 w 2099"/>
                <a:gd name="T97" fmla="*/ 51 h 1375"/>
                <a:gd name="T98" fmla="*/ 159 w 2099"/>
                <a:gd name="T99" fmla="*/ 60 h 1375"/>
                <a:gd name="T100" fmla="*/ 147 w 2099"/>
                <a:gd name="T101" fmla="*/ 68 h 1375"/>
                <a:gd name="T102" fmla="*/ 135 w 2099"/>
                <a:gd name="T103" fmla="*/ 77 h 1375"/>
                <a:gd name="T104" fmla="*/ 121 w 2099"/>
                <a:gd name="T105" fmla="*/ 85 h 1375"/>
                <a:gd name="T106" fmla="*/ 107 w 2099"/>
                <a:gd name="T107" fmla="*/ 94 h 1375"/>
                <a:gd name="T108" fmla="*/ 93 w 2099"/>
                <a:gd name="T109" fmla="*/ 102 h 1375"/>
                <a:gd name="T110" fmla="*/ 79 w 2099"/>
                <a:gd name="T111" fmla="*/ 110 h 1375"/>
                <a:gd name="T112" fmla="*/ 64 w 2099"/>
                <a:gd name="T113" fmla="*/ 118 h 1375"/>
                <a:gd name="T114" fmla="*/ 50 w 2099"/>
                <a:gd name="T115" fmla="*/ 125 h 1375"/>
                <a:gd name="T116" fmla="*/ 37 w 2099"/>
                <a:gd name="T117" fmla="*/ 133 h 1375"/>
                <a:gd name="T118" fmla="*/ 24 w 2099"/>
                <a:gd name="T119" fmla="*/ 140 h 1375"/>
                <a:gd name="T120" fmla="*/ 11 w 2099"/>
                <a:gd name="T121" fmla="*/ 146 h 1375"/>
                <a:gd name="T122" fmla="*/ 0 w 2099"/>
                <a:gd name="T123" fmla="*/ 153 h 1375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099" h="1375">
                  <a:moveTo>
                    <a:pt x="0" y="1375"/>
                  </a:moveTo>
                  <a:lnTo>
                    <a:pt x="88" y="1341"/>
                  </a:lnTo>
                  <a:lnTo>
                    <a:pt x="175" y="1303"/>
                  </a:lnTo>
                  <a:lnTo>
                    <a:pt x="259" y="1269"/>
                  </a:lnTo>
                  <a:lnTo>
                    <a:pt x="343" y="1231"/>
                  </a:lnTo>
                  <a:lnTo>
                    <a:pt x="426" y="1193"/>
                  </a:lnTo>
                  <a:lnTo>
                    <a:pt x="506" y="1155"/>
                  </a:lnTo>
                  <a:lnTo>
                    <a:pt x="582" y="1118"/>
                  </a:lnTo>
                  <a:lnTo>
                    <a:pt x="658" y="1079"/>
                  </a:lnTo>
                  <a:lnTo>
                    <a:pt x="730" y="1042"/>
                  </a:lnTo>
                  <a:lnTo>
                    <a:pt x="802" y="1003"/>
                  </a:lnTo>
                  <a:lnTo>
                    <a:pt x="871" y="965"/>
                  </a:lnTo>
                  <a:lnTo>
                    <a:pt x="939" y="931"/>
                  </a:lnTo>
                  <a:lnTo>
                    <a:pt x="1004" y="893"/>
                  </a:lnTo>
                  <a:lnTo>
                    <a:pt x="1065" y="859"/>
                  </a:lnTo>
                  <a:lnTo>
                    <a:pt x="1125" y="825"/>
                  </a:lnTo>
                  <a:lnTo>
                    <a:pt x="1182" y="790"/>
                  </a:lnTo>
                  <a:lnTo>
                    <a:pt x="1262" y="745"/>
                  </a:lnTo>
                  <a:lnTo>
                    <a:pt x="1334" y="703"/>
                  </a:lnTo>
                  <a:lnTo>
                    <a:pt x="1403" y="662"/>
                  </a:lnTo>
                  <a:lnTo>
                    <a:pt x="1460" y="627"/>
                  </a:lnTo>
                  <a:lnTo>
                    <a:pt x="1512" y="593"/>
                  </a:lnTo>
                  <a:lnTo>
                    <a:pt x="1559" y="563"/>
                  </a:lnTo>
                  <a:lnTo>
                    <a:pt x="1600" y="540"/>
                  </a:lnTo>
                  <a:lnTo>
                    <a:pt x="1630" y="521"/>
                  </a:lnTo>
                  <a:lnTo>
                    <a:pt x="1707" y="467"/>
                  </a:lnTo>
                  <a:lnTo>
                    <a:pt x="1790" y="403"/>
                  </a:lnTo>
                  <a:lnTo>
                    <a:pt x="1874" y="334"/>
                  </a:lnTo>
                  <a:lnTo>
                    <a:pt x="1953" y="270"/>
                  </a:lnTo>
                  <a:lnTo>
                    <a:pt x="2022" y="210"/>
                  </a:lnTo>
                  <a:lnTo>
                    <a:pt x="2072" y="161"/>
                  </a:lnTo>
                  <a:lnTo>
                    <a:pt x="2099" y="129"/>
                  </a:lnTo>
                  <a:lnTo>
                    <a:pt x="2094" y="122"/>
                  </a:lnTo>
                  <a:lnTo>
                    <a:pt x="1927" y="175"/>
                  </a:lnTo>
                  <a:lnTo>
                    <a:pt x="1938" y="84"/>
                  </a:lnTo>
                  <a:lnTo>
                    <a:pt x="1934" y="27"/>
                  </a:lnTo>
                  <a:lnTo>
                    <a:pt x="1927" y="0"/>
                  </a:lnTo>
                  <a:lnTo>
                    <a:pt x="1924" y="3"/>
                  </a:lnTo>
                  <a:lnTo>
                    <a:pt x="1912" y="23"/>
                  </a:lnTo>
                  <a:lnTo>
                    <a:pt x="1897" y="45"/>
                  </a:lnTo>
                  <a:lnTo>
                    <a:pt x="1874" y="77"/>
                  </a:lnTo>
                  <a:lnTo>
                    <a:pt x="1850" y="111"/>
                  </a:lnTo>
                  <a:lnTo>
                    <a:pt x="1828" y="144"/>
                  </a:lnTo>
                  <a:lnTo>
                    <a:pt x="1805" y="178"/>
                  </a:lnTo>
                  <a:lnTo>
                    <a:pt x="1783" y="210"/>
                  </a:lnTo>
                  <a:lnTo>
                    <a:pt x="1764" y="232"/>
                  </a:lnTo>
                  <a:lnTo>
                    <a:pt x="1699" y="309"/>
                  </a:lnTo>
                  <a:lnTo>
                    <a:pt x="1623" y="383"/>
                  </a:lnTo>
                  <a:lnTo>
                    <a:pt x="1536" y="460"/>
                  </a:lnTo>
                  <a:lnTo>
                    <a:pt x="1433" y="536"/>
                  </a:lnTo>
                  <a:lnTo>
                    <a:pt x="1327" y="612"/>
                  </a:lnTo>
                  <a:lnTo>
                    <a:pt x="1213" y="692"/>
                  </a:lnTo>
                  <a:lnTo>
                    <a:pt x="1090" y="768"/>
                  </a:lnTo>
                  <a:lnTo>
                    <a:pt x="966" y="844"/>
                  </a:lnTo>
                  <a:lnTo>
                    <a:pt x="836" y="916"/>
                  </a:lnTo>
                  <a:lnTo>
                    <a:pt x="708" y="988"/>
                  </a:lnTo>
                  <a:lnTo>
                    <a:pt x="579" y="1061"/>
                  </a:lnTo>
                  <a:lnTo>
                    <a:pt x="453" y="1128"/>
                  </a:lnTo>
                  <a:lnTo>
                    <a:pt x="331" y="1197"/>
                  </a:lnTo>
                  <a:lnTo>
                    <a:pt x="214" y="1258"/>
                  </a:lnTo>
                  <a:lnTo>
                    <a:pt x="103" y="1318"/>
                  </a:lnTo>
                  <a:lnTo>
                    <a:pt x="0" y="1375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2" name="Freeform 131"/>
            <p:cNvSpPr>
              <a:spLocks/>
            </p:cNvSpPr>
            <p:nvPr/>
          </p:nvSpPr>
          <p:spPr bwMode="auto">
            <a:xfrm rot="696599">
              <a:off x="2485" y="1096"/>
              <a:ext cx="704" cy="66"/>
            </a:xfrm>
            <a:custGeom>
              <a:avLst/>
              <a:gdLst>
                <a:gd name="T0" fmla="*/ 0 w 2111"/>
                <a:gd name="T1" fmla="*/ 22 h 198"/>
                <a:gd name="T2" fmla="*/ 0 w 2111"/>
                <a:gd name="T3" fmla="*/ 22 h 198"/>
                <a:gd name="T4" fmla="*/ 1 w 2111"/>
                <a:gd name="T5" fmla="*/ 22 h 198"/>
                <a:gd name="T6" fmla="*/ 11 w 2111"/>
                <a:gd name="T7" fmla="*/ 21 h 198"/>
                <a:gd name="T8" fmla="*/ 21 w 2111"/>
                <a:gd name="T9" fmla="*/ 20 h 198"/>
                <a:gd name="T10" fmla="*/ 30 w 2111"/>
                <a:gd name="T11" fmla="*/ 19 h 198"/>
                <a:gd name="T12" fmla="*/ 40 w 2111"/>
                <a:gd name="T13" fmla="*/ 18 h 198"/>
                <a:gd name="T14" fmla="*/ 50 w 2111"/>
                <a:gd name="T15" fmla="*/ 17 h 198"/>
                <a:gd name="T16" fmla="*/ 59 w 2111"/>
                <a:gd name="T17" fmla="*/ 16 h 198"/>
                <a:gd name="T18" fmla="*/ 69 w 2111"/>
                <a:gd name="T19" fmla="*/ 15 h 198"/>
                <a:gd name="T20" fmla="*/ 78 w 2111"/>
                <a:gd name="T21" fmla="*/ 14 h 198"/>
                <a:gd name="T22" fmla="*/ 88 w 2111"/>
                <a:gd name="T23" fmla="*/ 13 h 198"/>
                <a:gd name="T24" fmla="*/ 98 w 2111"/>
                <a:gd name="T25" fmla="*/ 13 h 198"/>
                <a:gd name="T26" fmla="*/ 107 w 2111"/>
                <a:gd name="T27" fmla="*/ 12 h 198"/>
                <a:gd name="T28" fmla="*/ 117 w 2111"/>
                <a:gd name="T29" fmla="*/ 11 h 198"/>
                <a:gd name="T30" fmla="*/ 127 w 2111"/>
                <a:gd name="T31" fmla="*/ 10 h 198"/>
                <a:gd name="T32" fmla="*/ 136 w 2111"/>
                <a:gd name="T33" fmla="*/ 10 h 198"/>
                <a:gd name="T34" fmla="*/ 146 w 2111"/>
                <a:gd name="T35" fmla="*/ 9 h 198"/>
                <a:gd name="T36" fmla="*/ 156 w 2111"/>
                <a:gd name="T37" fmla="*/ 9 h 198"/>
                <a:gd name="T38" fmla="*/ 161 w 2111"/>
                <a:gd name="T39" fmla="*/ 9 h 198"/>
                <a:gd name="T40" fmla="*/ 165 w 2111"/>
                <a:gd name="T41" fmla="*/ 8 h 198"/>
                <a:gd name="T42" fmla="*/ 170 w 2111"/>
                <a:gd name="T43" fmla="*/ 8 h 198"/>
                <a:gd name="T44" fmla="*/ 175 w 2111"/>
                <a:gd name="T45" fmla="*/ 8 h 198"/>
                <a:gd name="T46" fmla="*/ 180 w 2111"/>
                <a:gd name="T47" fmla="*/ 8 h 198"/>
                <a:gd name="T48" fmla="*/ 185 w 2111"/>
                <a:gd name="T49" fmla="*/ 8 h 198"/>
                <a:gd name="T50" fmla="*/ 189 w 2111"/>
                <a:gd name="T51" fmla="*/ 8 h 198"/>
                <a:gd name="T52" fmla="*/ 194 w 2111"/>
                <a:gd name="T53" fmla="*/ 8 h 198"/>
                <a:gd name="T54" fmla="*/ 199 w 2111"/>
                <a:gd name="T55" fmla="*/ 7 h 198"/>
                <a:gd name="T56" fmla="*/ 204 w 2111"/>
                <a:gd name="T57" fmla="*/ 7 h 198"/>
                <a:gd name="T58" fmla="*/ 209 w 2111"/>
                <a:gd name="T59" fmla="*/ 6 h 198"/>
                <a:gd name="T60" fmla="*/ 213 w 2111"/>
                <a:gd name="T61" fmla="*/ 6 h 198"/>
                <a:gd name="T62" fmla="*/ 218 w 2111"/>
                <a:gd name="T63" fmla="*/ 6 h 198"/>
                <a:gd name="T64" fmla="*/ 222 w 2111"/>
                <a:gd name="T65" fmla="*/ 5 h 198"/>
                <a:gd name="T66" fmla="*/ 227 w 2111"/>
                <a:gd name="T67" fmla="*/ 4 h 198"/>
                <a:gd name="T68" fmla="*/ 232 w 2111"/>
                <a:gd name="T69" fmla="*/ 3 h 198"/>
                <a:gd name="T70" fmla="*/ 233 w 2111"/>
                <a:gd name="T71" fmla="*/ 2 h 198"/>
                <a:gd name="T72" fmla="*/ 233 w 2111"/>
                <a:gd name="T73" fmla="*/ 1 h 198"/>
                <a:gd name="T74" fmla="*/ 234 w 2111"/>
                <a:gd name="T75" fmla="*/ 1 h 198"/>
                <a:gd name="T76" fmla="*/ 235 w 2111"/>
                <a:gd name="T77" fmla="*/ 0 h 198"/>
                <a:gd name="T78" fmla="*/ 219 w 2111"/>
                <a:gd name="T79" fmla="*/ 0 h 198"/>
                <a:gd name="T80" fmla="*/ 203 w 2111"/>
                <a:gd name="T81" fmla="*/ 1 h 198"/>
                <a:gd name="T82" fmla="*/ 188 w 2111"/>
                <a:gd name="T83" fmla="*/ 2 h 198"/>
                <a:gd name="T84" fmla="*/ 172 w 2111"/>
                <a:gd name="T85" fmla="*/ 3 h 198"/>
                <a:gd name="T86" fmla="*/ 157 w 2111"/>
                <a:gd name="T87" fmla="*/ 3 h 198"/>
                <a:gd name="T88" fmla="*/ 142 w 2111"/>
                <a:gd name="T89" fmla="*/ 5 h 198"/>
                <a:gd name="T90" fmla="*/ 127 w 2111"/>
                <a:gd name="T91" fmla="*/ 6 h 198"/>
                <a:gd name="T92" fmla="*/ 112 w 2111"/>
                <a:gd name="T93" fmla="*/ 7 h 198"/>
                <a:gd name="T94" fmla="*/ 98 w 2111"/>
                <a:gd name="T95" fmla="*/ 9 h 198"/>
                <a:gd name="T96" fmla="*/ 84 w 2111"/>
                <a:gd name="T97" fmla="*/ 10 h 198"/>
                <a:gd name="T98" fmla="*/ 69 w 2111"/>
                <a:gd name="T99" fmla="*/ 12 h 198"/>
                <a:gd name="T100" fmla="*/ 55 w 2111"/>
                <a:gd name="T101" fmla="*/ 14 h 198"/>
                <a:gd name="T102" fmla="*/ 41 w 2111"/>
                <a:gd name="T103" fmla="*/ 16 h 198"/>
                <a:gd name="T104" fmla="*/ 27 w 2111"/>
                <a:gd name="T105" fmla="*/ 18 h 198"/>
                <a:gd name="T106" fmla="*/ 13 w 2111"/>
                <a:gd name="T107" fmla="*/ 20 h 198"/>
                <a:gd name="T108" fmla="*/ 0 w 2111"/>
                <a:gd name="T109" fmla="*/ 22 h 19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111" h="198">
                  <a:moveTo>
                    <a:pt x="0" y="198"/>
                  </a:moveTo>
                  <a:lnTo>
                    <a:pt x="3" y="198"/>
                  </a:lnTo>
                  <a:lnTo>
                    <a:pt x="7" y="198"/>
                  </a:lnTo>
                  <a:lnTo>
                    <a:pt x="98" y="190"/>
                  </a:lnTo>
                  <a:lnTo>
                    <a:pt x="185" y="183"/>
                  </a:lnTo>
                  <a:lnTo>
                    <a:pt x="273" y="171"/>
                  </a:lnTo>
                  <a:lnTo>
                    <a:pt x="360" y="163"/>
                  </a:lnTo>
                  <a:lnTo>
                    <a:pt x="447" y="156"/>
                  </a:lnTo>
                  <a:lnTo>
                    <a:pt x="535" y="148"/>
                  </a:lnTo>
                  <a:lnTo>
                    <a:pt x="619" y="136"/>
                  </a:lnTo>
                  <a:lnTo>
                    <a:pt x="706" y="129"/>
                  </a:lnTo>
                  <a:lnTo>
                    <a:pt x="794" y="121"/>
                  </a:lnTo>
                  <a:lnTo>
                    <a:pt x="878" y="114"/>
                  </a:lnTo>
                  <a:lnTo>
                    <a:pt x="964" y="107"/>
                  </a:lnTo>
                  <a:lnTo>
                    <a:pt x="1051" y="99"/>
                  </a:lnTo>
                  <a:lnTo>
                    <a:pt x="1139" y="92"/>
                  </a:lnTo>
                  <a:lnTo>
                    <a:pt x="1226" y="87"/>
                  </a:lnTo>
                  <a:lnTo>
                    <a:pt x="1314" y="80"/>
                  </a:lnTo>
                  <a:lnTo>
                    <a:pt x="1406" y="77"/>
                  </a:lnTo>
                  <a:lnTo>
                    <a:pt x="1447" y="77"/>
                  </a:lnTo>
                  <a:lnTo>
                    <a:pt x="1488" y="72"/>
                  </a:lnTo>
                  <a:lnTo>
                    <a:pt x="1530" y="72"/>
                  </a:lnTo>
                  <a:lnTo>
                    <a:pt x="1572" y="72"/>
                  </a:lnTo>
                  <a:lnTo>
                    <a:pt x="1618" y="72"/>
                  </a:lnTo>
                  <a:lnTo>
                    <a:pt x="1660" y="69"/>
                  </a:lnTo>
                  <a:lnTo>
                    <a:pt x="1702" y="69"/>
                  </a:lnTo>
                  <a:lnTo>
                    <a:pt x="1747" y="69"/>
                  </a:lnTo>
                  <a:lnTo>
                    <a:pt x="1788" y="65"/>
                  </a:lnTo>
                  <a:lnTo>
                    <a:pt x="1835" y="62"/>
                  </a:lnTo>
                  <a:lnTo>
                    <a:pt x="1877" y="57"/>
                  </a:lnTo>
                  <a:lnTo>
                    <a:pt x="1919" y="53"/>
                  </a:lnTo>
                  <a:lnTo>
                    <a:pt x="1959" y="50"/>
                  </a:lnTo>
                  <a:lnTo>
                    <a:pt x="2001" y="42"/>
                  </a:lnTo>
                  <a:lnTo>
                    <a:pt x="2043" y="35"/>
                  </a:lnTo>
                  <a:lnTo>
                    <a:pt x="2085" y="27"/>
                  </a:lnTo>
                  <a:lnTo>
                    <a:pt x="2092" y="20"/>
                  </a:lnTo>
                  <a:lnTo>
                    <a:pt x="2099" y="12"/>
                  </a:lnTo>
                  <a:lnTo>
                    <a:pt x="2104" y="8"/>
                  </a:lnTo>
                  <a:lnTo>
                    <a:pt x="2111" y="0"/>
                  </a:lnTo>
                  <a:lnTo>
                    <a:pt x="1968" y="3"/>
                  </a:lnTo>
                  <a:lnTo>
                    <a:pt x="1827" y="8"/>
                  </a:lnTo>
                  <a:lnTo>
                    <a:pt x="1687" y="15"/>
                  </a:lnTo>
                  <a:lnTo>
                    <a:pt x="1549" y="23"/>
                  </a:lnTo>
                  <a:lnTo>
                    <a:pt x="1413" y="30"/>
                  </a:lnTo>
                  <a:lnTo>
                    <a:pt x="1275" y="42"/>
                  </a:lnTo>
                  <a:lnTo>
                    <a:pt x="1142" y="53"/>
                  </a:lnTo>
                  <a:lnTo>
                    <a:pt x="1009" y="65"/>
                  </a:lnTo>
                  <a:lnTo>
                    <a:pt x="881" y="80"/>
                  </a:lnTo>
                  <a:lnTo>
                    <a:pt x="752" y="92"/>
                  </a:lnTo>
                  <a:lnTo>
                    <a:pt x="622" y="107"/>
                  </a:lnTo>
                  <a:lnTo>
                    <a:pt x="498" y="126"/>
                  </a:lnTo>
                  <a:lnTo>
                    <a:pt x="368" y="141"/>
                  </a:lnTo>
                  <a:lnTo>
                    <a:pt x="246" y="160"/>
                  </a:lnTo>
                  <a:lnTo>
                    <a:pt x="121" y="178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3" name="Freeform 132"/>
            <p:cNvSpPr>
              <a:spLocks/>
            </p:cNvSpPr>
            <p:nvPr/>
          </p:nvSpPr>
          <p:spPr bwMode="auto">
            <a:xfrm rot="696599">
              <a:off x="3179" y="1164"/>
              <a:ext cx="84" cy="126"/>
            </a:xfrm>
            <a:custGeom>
              <a:avLst/>
              <a:gdLst>
                <a:gd name="T0" fmla="*/ 11 w 251"/>
                <a:gd name="T1" fmla="*/ 42 h 380"/>
                <a:gd name="T2" fmla="*/ 6 w 251"/>
                <a:gd name="T3" fmla="*/ 39 h 380"/>
                <a:gd name="T4" fmla="*/ 3 w 251"/>
                <a:gd name="T5" fmla="*/ 37 h 380"/>
                <a:gd name="T6" fmla="*/ 1 w 251"/>
                <a:gd name="T7" fmla="*/ 33 h 380"/>
                <a:gd name="T8" fmla="*/ 0 w 251"/>
                <a:gd name="T9" fmla="*/ 29 h 380"/>
                <a:gd name="T10" fmla="*/ 0 w 251"/>
                <a:gd name="T11" fmla="*/ 24 h 380"/>
                <a:gd name="T12" fmla="*/ 0 w 251"/>
                <a:gd name="T13" fmla="*/ 19 h 380"/>
                <a:gd name="T14" fmla="*/ 2 w 251"/>
                <a:gd name="T15" fmla="*/ 15 h 380"/>
                <a:gd name="T16" fmla="*/ 3 w 251"/>
                <a:gd name="T17" fmla="*/ 11 h 380"/>
                <a:gd name="T18" fmla="*/ 5 w 251"/>
                <a:gd name="T19" fmla="*/ 10 h 380"/>
                <a:gd name="T20" fmla="*/ 7 w 251"/>
                <a:gd name="T21" fmla="*/ 8 h 380"/>
                <a:gd name="T22" fmla="*/ 10 w 251"/>
                <a:gd name="T23" fmla="*/ 5 h 380"/>
                <a:gd name="T24" fmla="*/ 14 w 251"/>
                <a:gd name="T25" fmla="*/ 3 h 380"/>
                <a:gd name="T26" fmla="*/ 18 w 251"/>
                <a:gd name="T27" fmla="*/ 2 h 380"/>
                <a:gd name="T28" fmla="*/ 22 w 251"/>
                <a:gd name="T29" fmla="*/ 0 h 380"/>
                <a:gd name="T30" fmla="*/ 25 w 251"/>
                <a:gd name="T31" fmla="*/ 0 h 380"/>
                <a:gd name="T32" fmla="*/ 28 w 251"/>
                <a:gd name="T33" fmla="*/ 0 h 380"/>
                <a:gd name="T34" fmla="*/ 28 w 251"/>
                <a:gd name="T35" fmla="*/ 1 h 380"/>
                <a:gd name="T36" fmla="*/ 27 w 251"/>
                <a:gd name="T37" fmla="*/ 2 h 380"/>
                <a:gd name="T38" fmla="*/ 24 w 251"/>
                <a:gd name="T39" fmla="*/ 2 h 380"/>
                <a:gd name="T40" fmla="*/ 20 w 251"/>
                <a:gd name="T41" fmla="*/ 4 h 380"/>
                <a:gd name="T42" fmla="*/ 16 w 251"/>
                <a:gd name="T43" fmla="*/ 5 h 380"/>
                <a:gd name="T44" fmla="*/ 11 w 251"/>
                <a:gd name="T45" fmla="*/ 7 h 380"/>
                <a:gd name="T46" fmla="*/ 7 w 251"/>
                <a:gd name="T47" fmla="*/ 11 h 380"/>
                <a:gd name="T48" fmla="*/ 4 w 251"/>
                <a:gd name="T49" fmla="*/ 15 h 380"/>
                <a:gd name="T50" fmla="*/ 2 w 251"/>
                <a:gd name="T51" fmla="*/ 19 h 380"/>
                <a:gd name="T52" fmla="*/ 2 w 251"/>
                <a:gd name="T53" fmla="*/ 23 h 380"/>
                <a:gd name="T54" fmla="*/ 2 w 251"/>
                <a:gd name="T55" fmla="*/ 27 h 380"/>
                <a:gd name="T56" fmla="*/ 4 w 251"/>
                <a:gd name="T57" fmla="*/ 32 h 380"/>
                <a:gd name="T58" fmla="*/ 6 w 251"/>
                <a:gd name="T59" fmla="*/ 36 h 380"/>
                <a:gd name="T60" fmla="*/ 10 w 251"/>
                <a:gd name="T61" fmla="*/ 39 h 380"/>
                <a:gd name="T62" fmla="*/ 11 w 251"/>
                <a:gd name="T63" fmla="*/ 41 h 380"/>
                <a:gd name="T64" fmla="*/ 11 w 251"/>
                <a:gd name="T65" fmla="*/ 42 h 3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1" h="380">
                  <a:moveTo>
                    <a:pt x="96" y="380"/>
                  </a:moveTo>
                  <a:lnTo>
                    <a:pt x="57" y="360"/>
                  </a:lnTo>
                  <a:lnTo>
                    <a:pt x="27" y="335"/>
                  </a:lnTo>
                  <a:lnTo>
                    <a:pt x="12" y="301"/>
                  </a:lnTo>
                  <a:lnTo>
                    <a:pt x="4" y="262"/>
                  </a:lnTo>
                  <a:lnTo>
                    <a:pt x="0" y="217"/>
                  </a:lnTo>
                  <a:lnTo>
                    <a:pt x="4" y="175"/>
                  </a:lnTo>
                  <a:lnTo>
                    <a:pt x="15" y="136"/>
                  </a:lnTo>
                  <a:lnTo>
                    <a:pt x="30" y="103"/>
                  </a:lnTo>
                  <a:lnTo>
                    <a:pt x="42" y="87"/>
                  </a:lnTo>
                  <a:lnTo>
                    <a:pt x="64" y="69"/>
                  </a:lnTo>
                  <a:lnTo>
                    <a:pt x="91" y="49"/>
                  </a:lnTo>
                  <a:lnTo>
                    <a:pt x="126" y="30"/>
                  </a:lnTo>
                  <a:lnTo>
                    <a:pt x="160" y="15"/>
                  </a:lnTo>
                  <a:lnTo>
                    <a:pt x="194" y="4"/>
                  </a:lnTo>
                  <a:lnTo>
                    <a:pt x="224" y="0"/>
                  </a:lnTo>
                  <a:lnTo>
                    <a:pt x="247" y="4"/>
                  </a:lnTo>
                  <a:lnTo>
                    <a:pt x="251" y="12"/>
                  </a:lnTo>
                  <a:lnTo>
                    <a:pt x="239" y="15"/>
                  </a:lnTo>
                  <a:lnTo>
                    <a:pt x="212" y="22"/>
                  </a:lnTo>
                  <a:lnTo>
                    <a:pt x="179" y="34"/>
                  </a:lnTo>
                  <a:lnTo>
                    <a:pt x="141" y="46"/>
                  </a:lnTo>
                  <a:lnTo>
                    <a:pt x="99" y="64"/>
                  </a:lnTo>
                  <a:lnTo>
                    <a:pt x="61" y="96"/>
                  </a:lnTo>
                  <a:lnTo>
                    <a:pt x="34" y="133"/>
                  </a:lnTo>
                  <a:lnTo>
                    <a:pt x="19" y="175"/>
                  </a:lnTo>
                  <a:lnTo>
                    <a:pt x="19" y="209"/>
                  </a:lnTo>
                  <a:lnTo>
                    <a:pt x="22" y="247"/>
                  </a:lnTo>
                  <a:lnTo>
                    <a:pt x="34" y="289"/>
                  </a:lnTo>
                  <a:lnTo>
                    <a:pt x="57" y="326"/>
                  </a:lnTo>
                  <a:lnTo>
                    <a:pt x="88" y="357"/>
                  </a:lnTo>
                  <a:lnTo>
                    <a:pt x="103" y="375"/>
                  </a:lnTo>
                  <a:lnTo>
                    <a:pt x="96" y="38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Virtualizing Resources</a:t>
            </a:r>
          </a:p>
        </p:txBody>
      </p:sp>
      <p:sp>
        <p:nvSpPr>
          <p:cNvPr id="637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0138"/>
            <a:ext cx="11277600" cy="4319261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Reality: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Different Processes/Threads share the same hardware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CPU (Just finished: scheduling)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use of Memory (starting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multiplex disk and devices (later in term)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worry about memory sharing?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complete working state of a process and/or kernel is defined by its data in memory (and registers)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cannot just let different threads of control use the same memory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Physics: two different pieces of data cannot occupy the same locations in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Probably don’t want different threads to even have access to each other’s memory if in different processes (protection)</a:t>
            </a:r>
          </a:p>
        </p:txBody>
      </p:sp>
    </p:spTree>
    <p:extLst>
      <p:ext uri="{BB962C8B-B14F-4D97-AF65-F5344CB8AC3E}">
        <p14:creationId xmlns:p14="http://schemas.microsoft.com/office/powerpoint/2010/main" val="207969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38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79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76200"/>
            <a:ext cx="8763000" cy="736600"/>
          </a:xfrm>
        </p:spPr>
        <p:txBody>
          <a:bodyPr/>
          <a:lstStyle/>
          <a:p>
            <a:r>
              <a:rPr lang="en-US" dirty="0"/>
              <a:t>Recall: 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838200"/>
            <a:ext cx="10210800" cy="5638800"/>
          </a:xfrm>
        </p:spPr>
        <p:txBody>
          <a:bodyPr>
            <a:normAutofit/>
          </a:bodyPr>
          <a:lstStyle/>
          <a:p>
            <a:r>
              <a:rPr lang="en-US" altLang="en-US" b="1" dirty="0"/>
              <a:t>Thread: Execution Context</a:t>
            </a:r>
          </a:p>
          <a:p>
            <a:pPr lvl="1"/>
            <a:r>
              <a:rPr lang="en-US" altLang="en-US" dirty="0"/>
              <a:t>Fully describes program state</a:t>
            </a:r>
          </a:p>
          <a:p>
            <a:pPr lvl="1"/>
            <a:r>
              <a:rPr lang="en-US" altLang="en-US" dirty="0"/>
              <a:t>Program Counter, Registers, Execution Flags, Stack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Address space </a:t>
            </a:r>
            <a:r>
              <a:rPr lang="en-US" dirty="0">
                <a:solidFill>
                  <a:srgbClr val="FF0000"/>
                </a:solidFill>
              </a:rPr>
              <a:t>(with or w/o </a:t>
            </a:r>
            <a:r>
              <a:rPr lang="en-US" b="1" dirty="0">
                <a:solidFill>
                  <a:srgbClr val="FF0000"/>
                </a:solidFill>
              </a:rPr>
              <a:t>translation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Set of memory addresses accessible to program (for read or write)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May be distinct from memory space of the physical machine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(in which case programs operate in a virtual address space)</a:t>
            </a:r>
          </a:p>
          <a:p>
            <a:r>
              <a:rPr lang="en-US" b="1" dirty="0"/>
              <a:t>Process: an instance of a running program</a:t>
            </a:r>
          </a:p>
          <a:p>
            <a:pPr lvl="1"/>
            <a:r>
              <a:rPr lang="en-US" dirty="0"/>
              <a:t>Protected Address Space + One or more Threads</a:t>
            </a:r>
          </a:p>
          <a:p>
            <a:r>
              <a:rPr lang="en-US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Only the “system” has the ability to access certain resources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Combined with translation, isolates programs from each other and the OS from programs</a:t>
            </a:r>
          </a:p>
        </p:txBody>
      </p:sp>
    </p:spTree>
    <p:extLst>
      <p:ext uri="{BB962C8B-B14F-4D97-AF65-F5344CB8AC3E}">
        <p14:creationId xmlns:p14="http://schemas.microsoft.com/office/powerpoint/2010/main" val="29265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07B0-252A-4F4A-892D-BB2CBE370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52400"/>
            <a:ext cx="7620000" cy="533400"/>
          </a:xfrm>
        </p:spPr>
        <p:txBody>
          <a:bodyPr/>
          <a:lstStyle/>
          <a:p>
            <a:r>
              <a:rPr lang="en-US" dirty="0"/>
              <a:t>THE BASICS: Address/Address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8AB96-0553-8948-93FE-29F2AD425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4696443"/>
            <a:ext cx="8673392" cy="17925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What is 2</a:t>
            </a:r>
            <a:r>
              <a:rPr lang="en-US" baseline="30000" dirty="0"/>
              <a:t>10</a:t>
            </a:r>
            <a:r>
              <a:rPr lang="en-US" dirty="0"/>
              <a:t> bytes (where a byte is </a:t>
            </a:r>
            <a:r>
              <a:rPr lang="en-US" dirty="0" err="1"/>
              <a:t>appreviated</a:t>
            </a:r>
            <a:r>
              <a:rPr lang="en-US" dirty="0"/>
              <a:t> as “B”)?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10 </a:t>
            </a:r>
            <a:r>
              <a:rPr lang="en-US" dirty="0">
                <a:solidFill>
                  <a:srgbClr val="FF0000"/>
                </a:solidFill>
              </a:rPr>
              <a:t>B = 1024B = 1 KB (for memory, 1K = 1024, </a:t>
            </a:r>
            <a:r>
              <a:rPr lang="en-US" i="1" dirty="0">
                <a:solidFill>
                  <a:srgbClr val="FF0000"/>
                </a:solidFill>
              </a:rPr>
              <a:t>not</a:t>
            </a:r>
            <a:r>
              <a:rPr lang="en-US" dirty="0">
                <a:solidFill>
                  <a:srgbClr val="FF0000"/>
                </a:solidFill>
              </a:rPr>
              <a:t> 1000)</a:t>
            </a:r>
          </a:p>
          <a:p>
            <a:r>
              <a:rPr lang="en-US" dirty="0"/>
              <a:t>How many bits to address each byte of 4KB page?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4KB = 4×1KB = 4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dirty="0">
                <a:solidFill>
                  <a:srgbClr val="FF0000"/>
                </a:solidFill>
              </a:rPr>
              <a:t> 2</a:t>
            </a:r>
            <a:r>
              <a:rPr lang="en-US" baseline="30000" dirty="0">
                <a:solidFill>
                  <a:srgbClr val="FF0000"/>
                </a:solidFill>
              </a:rPr>
              <a:t>10</a:t>
            </a:r>
            <a:r>
              <a:rPr lang="en-US" dirty="0">
                <a:solidFill>
                  <a:srgbClr val="FF0000"/>
                </a:solidFill>
              </a:rPr>
              <a:t>= 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 12 bits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memory can be addressed with 20 bits? 32 bits? 64 bits?</a:t>
            </a:r>
          </a:p>
          <a:p>
            <a:pPr lvl="1"/>
            <a:r>
              <a:rPr lang="en-US" dirty="0"/>
              <a:t>Use 2</a:t>
            </a:r>
            <a:r>
              <a:rPr lang="en-US" baseline="30000" dirty="0"/>
              <a:t>k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54F3DC-A5AF-F94E-AE57-A86068B61E07}"/>
              </a:ext>
            </a:extLst>
          </p:cNvPr>
          <p:cNvSpPr/>
          <p:nvPr/>
        </p:nvSpPr>
        <p:spPr bwMode="auto">
          <a:xfrm>
            <a:off x="2343912" y="3192411"/>
            <a:ext cx="2133600" cy="3810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D94AC-6BBD-F344-8F74-566638354BC3}"/>
              </a:ext>
            </a:extLst>
          </p:cNvPr>
          <p:cNvSpPr txBox="1"/>
          <p:nvPr/>
        </p:nvSpPr>
        <p:spPr>
          <a:xfrm>
            <a:off x="2995374" y="3962769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bits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54FF0-96CB-0D45-A63C-4B9320679C80}"/>
              </a:ext>
            </a:extLst>
          </p:cNvPr>
          <p:cNvSpPr txBox="1"/>
          <p:nvPr/>
        </p:nvSpPr>
        <p:spPr>
          <a:xfrm>
            <a:off x="1600201" y="280305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Address: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EA3D5-0041-9845-A742-316837AC1AED}"/>
              </a:ext>
            </a:extLst>
          </p:cNvPr>
          <p:cNvSpPr txBox="1"/>
          <p:nvPr/>
        </p:nvSpPr>
        <p:spPr>
          <a:xfrm>
            <a:off x="5391913" y="838200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Address Space: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AC4CA7-390B-A747-975D-CAB1E1197769}"/>
              </a:ext>
            </a:extLst>
          </p:cNvPr>
          <p:cNvSpPr/>
          <p:nvPr/>
        </p:nvSpPr>
        <p:spPr bwMode="auto">
          <a:xfrm>
            <a:off x="5831945" y="1280054"/>
            <a:ext cx="1558339" cy="3207758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D1F89F1-F6FA-C246-A7F0-95CAAF3B29D2}"/>
              </a:ext>
            </a:extLst>
          </p:cNvPr>
          <p:cNvSpPr/>
          <p:nvPr/>
        </p:nvSpPr>
        <p:spPr bwMode="auto">
          <a:xfrm rot="5400000">
            <a:off x="3279635" y="2764895"/>
            <a:ext cx="276902" cy="2118852"/>
          </a:xfrm>
          <a:prstGeom prst="rightBrace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958671-757F-504E-9B7D-BC7BD26A533B}"/>
              </a:ext>
            </a:extLst>
          </p:cNvPr>
          <p:cNvSpPr txBox="1"/>
          <p:nvPr/>
        </p:nvSpPr>
        <p:spPr>
          <a:xfrm>
            <a:off x="7754113" y="2646341"/>
            <a:ext cx="22958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baseline="30000" dirty="0">
                <a:solidFill>
                  <a:srgbClr val="FF0000"/>
                </a:solidFill>
              </a:rPr>
              <a:t>k</a:t>
            </a:r>
            <a:r>
              <a:rPr lang="en-US" sz="3200" dirty="0">
                <a:solidFill>
                  <a:srgbClr val="FF0000"/>
                </a:solidFill>
              </a:rPr>
              <a:t> “things”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2FA9E1-AA89-A144-B789-C3D32F3EBD1B}"/>
              </a:ext>
            </a:extLst>
          </p:cNvPr>
          <p:cNvCxnSpPr>
            <a:cxnSpLocks/>
          </p:cNvCxnSpPr>
          <p:nvPr/>
        </p:nvCxnSpPr>
        <p:spPr bwMode="auto">
          <a:xfrm flipV="1">
            <a:off x="3410712" y="2193937"/>
            <a:ext cx="2421232" cy="1215032"/>
          </a:xfrm>
          <a:prstGeom prst="straightConnector1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30C31C4C-C9D6-0942-9CF2-ECD9114CB781}"/>
              </a:ext>
            </a:extLst>
          </p:cNvPr>
          <p:cNvSpPr/>
          <p:nvPr/>
        </p:nvSpPr>
        <p:spPr bwMode="auto">
          <a:xfrm>
            <a:off x="5925313" y="2125611"/>
            <a:ext cx="1416173" cy="152400"/>
          </a:xfrm>
          <a:prstGeom prst="roundRect">
            <a:avLst/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84F7F01B-2E84-524F-B541-6AB9313AB179}"/>
              </a:ext>
            </a:extLst>
          </p:cNvPr>
          <p:cNvSpPr/>
          <p:nvPr/>
        </p:nvSpPr>
        <p:spPr bwMode="auto">
          <a:xfrm>
            <a:off x="7449312" y="1290117"/>
            <a:ext cx="276902" cy="3207757"/>
          </a:xfrm>
          <a:prstGeom prst="rightBrace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6214" y="3362705"/>
            <a:ext cx="26997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“Things” here usually</a:t>
            </a:r>
            <a:br>
              <a:rPr lang="en-US" dirty="0"/>
            </a:br>
            <a:r>
              <a:rPr lang="en-US" dirty="0"/>
              <a:t>means “bytes” (8 bits)</a:t>
            </a:r>
          </a:p>
        </p:txBody>
      </p:sp>
    </p:spTree>
    <p:extLst>
      <p:ext uri="{BB962C8B-B14F-4D97-AF65-F5344CB8AC3E}">
        <p14:creationId xmlns:p14="http://schemas.microsoft.com/office/powerpoint/2010/main" val="65855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296400" cy="533400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Address Space, </a:t>
            </a:r>
            <a:r>
              <a:rPr lang="en-US" altLang="en-US" dirty="0"/>
              <a:t>Process Virtual Address Space</a:t>
            </a:r>
            <a:endParaRPr lang="en-US" altLang="en-US" sz="3600" dirty="0"/>
          </a:p>
        </p:txBody>
      </p:sp>
      <p:sp>
        <p:nvSpPr>
          <p:cNvPr id="7" name="Rectangle 6"/>
          <p:cNvSpPr/>
          <p:nvPr/>
        </p:nvSpPr>
        <p:spPr bwMode="auto">
          <a:xfrm>
            <a:off x="8823651" y="1103151"/>
            <a:ext cx="1828800" cy="2895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38062" y="10354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52452" y="377186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65004" y="838200"/>
            <a:ext cx="8021796" cy="5638800"/>
          </a:xfrm>
        </p:spPr>
        <p:txBody>
          <a:bodyPr>
            <a:normAutofit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</a:t>
            </a:r>
            <a:r>
              <a:rPr lang="en-US" altLang="en-US" b="1" i="1" dirty="0"/>
              <a:t>bytes</a:t>
            </a:r>
            <a:r>
              <a:rPr lang="en-US" altLang="en-US" dirty="0"/>
              <a:t> on a 32-bit machine</a:t>
            </a:r>
          </a:p>
          <a:p>
            <a:r>
              <a:rPr lang="en-US" altLang="en-US" dirty="0"/>
              <a:t>How many 32-bit numbers fit in this address space?</a:t>
            </a:r>
          </a:p>
          <a:p>
            <a:pPr lvl="1"/>
            <a:r>
              <a:rPr lang="en-US" altLang="en-US" dirty="0"/>
              <a:t>32-bits = 4 bytes, so 2</a:t>
            </a:r>
            <a:r>
              <a:rPr lang="en-US" altLang="en-US" baseline="30000" dirty="0"/>
              <a:t>32</a:t>
            </a:r>
            <a:r>
              <a:rPr lang="en-US" altLang="en-US" dirty="0"/>
              <a:t>/4 = 2</a:t>
            </a:r>
            <a:r>
              <a:rPr lang="en-US" altLang="en-US" baseline="30000" dirty="0"/>
              <a:t>30</a:t>
            </a:r>
            <a:r>
              <a:rPr lang="en-US" altLang="en-US" dirty="0"/>
              <a:t>=~1billion</a:t>
            </a:r>
          </a:p>
          <a:p>
            <a:r>
              <a:rPr lang="en-US" altLang="en-US" dirty="0"/>
              <a:t>What happens when processor reads or writes to an address?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Causes program to abort (</a:t>
            </a:r>
            <a:r>
              <a:rPr lang="en-US" altLang="en-US" dirty="0" err="1"/>
              <a:t>segfault</a:t>
            </a:r>
            <a:r>
              <a:rPr lang="en-US" altLang="en-US" dirty="0"/>
              <a:t>)?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pPr lvl="1"/>
            <a:r>
              <a:rPr lang="en-US" altLang="en-US" dirty="0"/>
              <a:t>…</a:t>
            </a:r>
          </a:p>
          <a:p>
            <a:endParaRPr lang="en-US" alt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2E7A8E-CDB1-114C-8762-E365D6A4C68F}"/>
              </a:ext>
            </a:extLst>
          </p:cNvPr>
          <p:cNvGrpSpPr/>
          <p:nvPr/>
        </p:nvGrpSpPr>
        <p:grpSpPr>
          <a:xfrm>
            <a:off x="8900569" y="1339731"/>
            <a:ext cx="1678006" cy="2422440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CC2495C-9762-3B45-BAE3-CE4A25202146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9C502C7-984C-6D47-B610-BC46A3D29707}"/>
                </a:ext>
              </a:extLst>
            </p:cNvPr>
            <p:cNvSpPr txBox="1"/>
            <p:nvPr/>
          </p:nvSpPr>
          <p:spPr>
            <a:xfrm>
              <a:off x="3372272" y="1638300"/>
              <a:ext cx="501270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A25004-0380-6D4D-9671-311CACF0B990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9F0421-4E2B-014A-8099-439CFDB3314B}"/>
                </a:ext>
              </a:extLst>
            </p:cNvPr>
            <p:cNvSpPr txBox="1"/>
            <p:nvPr/>
          </p:nvSpPr>
          <p:spPr>
            <a:xfrm>
              <a:off x="3352800" y="2133601"/>
              <a:ext cx="908882" cy="27446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8A601E2-9034-A647-A814-E3C90B5BD42B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D70DC3-4182-074D-8FD4-D95E95FA9B80}"/>
                </a:ext>
              </a:extLst>
            </p:cNvPr>
            <p:cNvSpPr txBox="1"/>
            <p:nvPr/>
          </p:nvSpPr>
          <p:spPr>
            <a:xfrm>
              <a:off x="3505200" y="2667001"/>
              <a:ext cx="509049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57BEA4-5CC9-5348-899C-FE470131B544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3F5A9EB-A0CE-CD40-B54F-1B3C840A9576}"/>
                </a:ext>
              </a:extLst>
            </p:cNvPr>
            <p:cNvSpPr txBox="1"/>
            <p:nvPr/>
          </p:nvSpPr>
          <p:spPr>
            <a:xfrm>
              <a:off x="3429000" y="3581400"/>
              <a:ext cx="527718" cy="2744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1FA5840-A7CE-4A40-9089-34B6E9C82CA0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341A40-B292-AC41-9D0B-105EF01D42F9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500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15887"/>
            <a:ext cx="9067800" cy="646113"/>
          </a:xfrm>
        </p:spPr>
        <p:txBody>
          <a:bodyPr/>
          <a:lstStyle/>
          <a:p>
            <a:r>
              <a:rPr lang="en-US" dirty="0"/>
              <a:t>Recall: Process Address Space: typical structure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736180" y="1896550"/>
            <a:ext cx="1828800" cy="1066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00606" y="2963351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736180" y="2125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85673" y="1820350"/>
            <a:ext cx="526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PC: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736180" y="2506150"/>
            <a:ext cx="1828800" cy="2286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278981" y="2125150"/>
            <a:ext cx="514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SP: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B9B5569-F97B-964E-A54C-7236761155C8}"/>
              </a:ext>
            </a:extLst>
          </p:cNvPr>
          <p:cNvSpPr/>
          <p:nvPr/>
        </p:nvSpPr>
        <p:spPr bwMode="auto">
          <a:xfrm>
            <a:off x="6829195" y="1286950"/>
            <a:ext cx="1828800" cy="3582078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8300C6E-756A-D643-8977-394E972BA2D8}"/>
              </a:ext>
            </a:extLst>
          </p:cNvPr>
          <p:cNvSpPr txBox="1"/>
          <p:nvPr/>
        </p:nvSpPr>
        <p:spPr>
          <a:xfrm>
            <a:off x="8643606" y="1219200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4800B1-356A-AE46-978B-3ABD44A51ED6}"/>
              </a:ext>
            </a:extLst>
          </p:cNvPr>
          <p:cNvSpPr txBox="1"/>
          <p:nvPr/>
        </p:nvSpPr>
        <p:spPr>
          <a:xfrm>
            <a:off x="8657996" y="4612696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445BAE-8565-5B4C-9976-3A5B34730F21}"/>
              </a:ext>
            </a:extLst>
          </p:cNvPr>
          <p:cNvGrpSpPr/>
          <p:nvPr/>
        </p:nvGrpSpPr>
        <p:grpSpPr>
          <a:xfrm>
            <a:off x="6906113" y="1523530"/>
            <a:ext cx="1678006" cy="3336842"/>
            <a:chOff x="3200400" y="1638300"/>
            <a:chExt cx="1628564" cy="3306338"/>
          </a:xfrm>
          <a:solidFill>
            <a:srgbClr val="FFFF00"/>
          </a:solidFill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24763A-E727-2A45-A6E6-DE973A5E7FE5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5AAFC12-7F1C-0B44-9863-2E7009928F90}"/>
                </a:ext>
              </a:extLst>
            </p:cNvPr>
            <p:cNvSpPr txBox="1"/>
            <p:nvPr/>
          </p:nvSpPr>
          <p:spPr>
            <a:xfrm>
              <a:off x="3372272" y="1638300"/>
              <a:ext cx="1338275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Code Segment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E2863E6-B152-B94C-8776-F849763400F8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AC42CA7-DDF8-E043-A8CF-2414AFB4E431}"/>
                </a:ext>
              </a:extLst>
            </p:cNvPr>
            <p:cNvSpPr txBox="1"/>
            <p:nvPr/>
          </p:nvSpPr>
          <p:spPr>
            <a:xfrm>
              <a:off x="3352800" y="2133601"/>
              <a:ext cx="1030232" cy="30496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B5C7EF40-C378-354B-9E07-0CD7EC49972E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63A06BB-FE68-4642-A1D2-F3ED27298138}"/>
                </a:ext>
              </a:extLst>
            </p:cNvPr>
            <p:cNvSpPr txBox="1"/>
            <p:nvPr/>
          </p:nvSpPr>
          <p:spPr>
            <a:xfrm>
              <a:off x="3391634" y="2762757"/>
              <a:ext cx="878200" cy="304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562BE49-3B51-2F4C-BFF0-6E7B19EEE833}"/>
                </a:ext>
              </a:extLst>
            </p:cNvPr>
            <p:cNvSpPr/>
            <p:nvPr/>
          </p:nvSpPr>
          <p:spPr bwMode="auto">
            <a:xfrm>
              <a:off x="3200400" y="4411238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99AA2F3-72A2-4F43-9F85-0BAA2159855F}"/>
                </a:ext>
              </a:extLst>
            </p:cNvPr>
            <p:cNvSpPr txBox="1"/>
            <p:nvPr/>
          </p:nvSpPr>
          <p:spPr>
            <a:xfrm>
              <a:off x="3429000" y="4487435"/>
              <a:ext cx="1358499" cy="3049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0" dirty="0">
                  <a:latin typeface="Gill Sans" charset="0"/>
                  <a:ea typeface="Gill Sans" charset="0"/>
                  <a:cs typeface="Gill Sans" charset="0"/>
                </a:rPr>
                <a:t>Stack Segment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474397B-179D-754B-A6FA-E6B2930760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400" y="4171741"/>
              <a:ext cx="0" cy="772895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6FB3282-0611-F845-9B2D-2C318E12270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2590800"/>
              <a:ext cx="0" cy="794368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0" name="Freeform 9"/>
          <p:cNvSpPr/>
          <p:nvPr/>
        </p:nvSpPr>
        <p:spPr bwMode="auto">
          <a:xfrm flipV="1">
            <a:off x="4381501" y="1752169"/>
            <a:ext cx="2701703" cy="270526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A02B7281-164A-C440-882A-090C00EDBB09}"/>
              </a:ext>
            </a:extLst>
          </p:cNvPr>
          <p:cNvSpPr/>
          <p:nvPr/>
        </p:nvSpPr>
        <p:spPr bwMode="auto">
          <a:xfrm>
            <a:off x="4404898" y="2215658"/>
            <a:ext cx="2584365" cy="2393107"/>
          </a:xfrm>
          <a:custGeom>
            <a:avLst/>
            <a:gdLst>
              <a:gd name="connsiteX0" fmla="*/ 0 w 1864894"/>
              <a:gd name="connsiteY0" fmla="*/ 70287 h 1862992"/>
              <a:gd name="connsiteX1" fmla="*/ 372978 w 1864894"/>
              <a:gd name="connsiteY1" fmla="*/ 106382 h 1862992"/>
              <a:gd name="connsiteX2" fmla="*/ 914400 w 1864894"/>
              <a:gd name="connsiteY2" fmla="*/ 1080940 h 1862992"/>
              <a:gd name="connsiteX3" fmla="*/ 1419726 w 1864894"/>
              <a:gd name="connsiteY3" fmla="*/ 1718613 h 1862992"/>
              <a:gd name="connsiteX4" fmla="*/ 1864894 w 1864894"/>
              <a:gd name="connsiteY4" fmla="*/ 1862992 h 1862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4894" h="1862992">
                <a:moveTo>
                  <a:pt x="0" y="70287"/>
                </a:moveTo>
                <a:cubicBezTo>
                  <a:pt x="110289" y="4113"/>
                  <a:pt x="220578" y="-62060"/>
                  <a:pt x="372978" y="106382"/>
                </a:cubicBezTo>
                <a:cubicBezTo>
                  <a:pt x="525378" y="274824"/>
                  <a:pt x="739942" y="812235"/>
                  <a:pt x="914400" y="1080940"/>
                </a:cubicBezTo>
                <a:cubicBezTo>
                  <a:pt x="1088858" y="1349645"/>
                  <a:pt x="1261310" y="1588271"/>
                  <a:pt x="1419726" y="1718613"/>
                </a:cubicBezTo>
                <a:cubicBezTo>
                  <a:pt x="1578142" y="1848955"/>
                  <a:pt x="1721518" y="1855973"/>
                  <a:pt x="1864894" y="1862992"/>
                </a:cubicBezTo>
              </a:path>
            </a:pathLst>
          </a:custGeom>
          <a:noFill/>
          <a:ln w="38100" cap="flat" cmpd="sng" algn="ctr">
            <a:solidFill>
              <a:schemeClr val="accent1"/>
            </a:solidFill>
            <a:prstDash val="solid"/>
            <a:round/>
            <a:headEnd type="oval" w="med" len="med"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FD9664-B651-4949-8DBC-78CC42593CC7}"/>
              </a:ext>
            </a:extLst>
          </p:cNvPr>
          <p:cNvSpPr txBox="1"/>
          <p:nvPr/>
        </p:nvSpPr>
        <p:spPr>
          <a:xfrm>
            <a:off x="8620034" y="303911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FF0000"/>
                </a:solidFill>
              </a:rPr>
              <a:t>sbrk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 err="1">
                <a:solidFill>
                  <a:srgbClr val="FF0000"/>
                </a:solidFill>
              </a:rPr>
              <a:t>syscall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78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0A5B6-9CA5-4C6F-B525-4C55847B9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Single and Multithreaded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4E8C-EA0C-4DF8-9112-48F71E956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9567" y="1825625"/>
            <a:ext cx="6149514" cy="4351338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Threads</a:t>
            </a:r>
            <a:r>
              <a:rPr lang="en-US" dirty="0"/>
              <a:t> encapsulate concurrency</a:t>
            </a:r>
          </a:p>
          <a:p>
            <a:pPr lvl="1"/>
            <a:r>
              <a:rPr lang="en-US" dirty="0"/>
              <a:t>“Active” component</a:t>
            </a:r>
          </a:p>
          <a:p>
            <a:r>
              <a:rPr lang="en-US" dirty="0">
                <a:solidFill>
                  <a:srgbClr val="FF0000"/>
                </a:solidFill>
              </a:rPr>
              <a:t>Address space </a:t>
            </a:r>
            <a:r>
              <a:rPr lang="en-US" dirty="0"/>
              <a:t>encapsulate protection:</a:t>
            </a:r>
          </a:p>
          <a:p>
            <a:pPr lvl="1"/>
            <a:r>
              <a:rPr lang="en-US" dirty="0"/>
              <a:t>“Passive” component</a:t>
            </a:r>
          </a:p>
          <a:p>
            <a:pPr lvl="1"/>
            <a:r>
              <a:rPr lang="en-US" dirty="0"/>
              <a:t>Keeps bugs from crashing the entire system</a:t>
            </a:r>
          </a:p>
          <a:p>
            <a:r>
              <a:rPr lang="en-US" dirty="0"/>
              <a:t>Why have multiple threads per address space?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FA69C4-5398-4562-AF38-89B153B79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89527" y="1843017"/>
            <a:ext cx="5590040" cy="323387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3152058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Important Aspects of Memory Multiplexing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Protection: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Prevent access to private memory of other processes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pages of memory can be given special behavior (Read Only, Invisible to user programs,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r>
              <a:rPr lang="en-US" altLang="ko-KR" dirty="0">
                <a:ea typeface="굴림" panose="020B0600000101010101" pitchFamily="34" charset="-127"/>
              </a:rPr>
              <a:t>).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Kernel data protected from User programs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Programs protected from themselves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Translation: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Ability to translate accesses from one address space (virtual) to a different one (physical)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When translation exists, processor uses virtual addresses, physical memory uses physical addresses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Side effects: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avoid overlap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used to give uniform view of memory to programs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Controlled overlap: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Separate state of threads should not collide in physical memory.  Obviously, unexpected overlap causes chaos!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Conversely, would like the ability to overlap when desired (for communication)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98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854B3-8704-4FA7-B48F-6B79F9C7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View: Interposing on Process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704F2-BCB6-4416-A655-98904A58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interposes on process’ I/O operations</a:t>
            </a:r>
          </a:p>
          <a:p>
            <a:pPr lvl="1"/>
            <a:r>
              <a:rPr lang="en-US" dirty="0"/>
              <a:t>How? All I/O happens via </a:t>
            </a:r>
            <a:r>
              <a:rPr lang="en-US" dirty="0" err="1"/>
              <a:t>syscalls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OS interposes on process’ CPU usage</a:t>
            </a:r>
          </a:p>
          <a:p>
            <a:pPr lvl="1"/>
            <a:r>
              <a:rPr lang="en-US" dirty="0"/>
              <a:t>How? Interrupt lets OS preempt current thread</a:t>
            </a:r>
          </a:p>
          <a:p>
            <a:pPr lvl="1"/>
            <a:endParaRPr lang="en-US" dirty="0"/>
          </a:p>
          <a:p>
            <a:r>
              <a:rPr lang="en-US" b="1" dirty="0"/>
              <a:t>Question: How can the OS interpose on process’ memory accesses?</a:t>
            </a:r>
          </a:p>
          <a:p>
            <a:pPr lvl="1"/>
            <a:r>
              <a:rPr lang="en-US" dirty="0"/>
              <a:t>Too slow for the OS to interpose </a:t>
            </a:r>
            <a:r>
              <a:rPr lang="en-US" i="1" dirty="0"/>
              <a:t>every</a:t>
            </a:r>
            <a:r>
              <a:rPr lang="en-US" dirty="0"/>
              <a:t> memory access</a:t>
            </a:r>
          </a:p>
          <a:p>
            <a:pPr lvl="1"/>
            <a:r>
              <a:rPr lang="en-US" dirty="0"/>
              <a:t>Translation: hardware support to accelerate the common case</a:t>
            </a:r>
          </a:p>
          <a:p>
            <a:pPr lvl="1"/>
            <a:r>
              <a:rPr lang="en-US" dirty="0"/>
              <a:t>Page fault: uncommon cases trap to the OS to handle</a:t>
            </a:r>
          </a:p>
        </p:txBody>
      </p:sp>
    </p:spTree>
    <p:extLst>
      <p:ext uri="{BB962C8B-B14F-4D97-AF65-F5344CB8AC3E}">
        <p14:creationId xmlns:p14="http://schemas.microsoft.com/office/powerpoint/2010/main" val="17561144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 bwMode="auto">
          <a:xfrm>
            <a:off x="3048000" y="2133600"/>
            <a:ext cx="6705600" cy="4343400"/>
          </a:xfrm>
          <a:prstGeom prst="rect">
            <a:avLst/>
          </a:prstGeom>
          <a:pattFill prst="horzBrick">
            <a:fgClr>
              <a:schemeClr val="bg2">
                <a:lumMod val="40000"/>
                <a:lumOff val="60000"/>
              </a:schemeClr>
            </a:fgClr>
            <a:bgClr>
              <a:prstClr val="white"/>
            </a:bgClr>
          </a:patt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324600" y="3505200"/>
            <a:ext cx="2171700" cy="2171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0"/>
            <a:ext cx="8001000" cy="736600"/>
          </a:xfrm>
        </p:spPr>
        <p:txBody>
          <a:bodyPr/>
          <a:lstStyle/>
          <a:p>
            <a:r>
              <a:rPr lang="en-US" sz="3600" dirty="0"/>
              <a:t>Recall: Loading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5334000" y="3379750"/>
            <a:ext cx="914400" cy="11151"/>
          </a:xfrm>
          <a:prstGeom prst="straightConnector1">
            <a:avLst/>
          </a:prstGeom>
          <a:solidFill>
            <a:schemeClr val="accent1"/>
          </a:solidFill>
          <a:ln w="57150" cap="flat" cmpd="thinThick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715000" y="3352800"/>
            <a:ext cx="0" cy="6858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39" name="Can 38"/>
          <p:cNvSpPr/>
          <p:nvPr/>
        </p:nvSpPr>
        <p:spPr bwMode="auto">
          <a:xfrm>
            <a:off x="3886200" y="4343400"/>
            <a:ext cx="1143000" cy="1295400"/>
          </a:xfrm>
          <a:prstGeom prst="can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storage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5029201"/>
            <a:ext cx="1473200" cy="1001993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105400"/>
            <a:ext cx="1237948" cy="8763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5943601"/>
            <a:ext cx="723900" cy="455315"/>
          </a:xfrm>
          <a:prstGeom prst="rect">
            <a:avLst/>
          </a:prstGeom>
        </p:spPr>
      </p:pic>
      <p:sp>
        <p:nvSpPr>
          <p:cNvPr id="45" name="Punched Tape 44"/>
          <p:cNvSpPr/>
          <p:nvPr/>
        </p:nvSpPr>
        <p:spPr bwMode="auto">
          <a:xfrm rot="5400000">
            <a:off x="3924300" y="1028700"/>
            <a:ext cx="1219200" cy="838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733800" y="2971800"/>
            <a:ext cx="1600200" cy="8382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Processor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572000" y="1981200"/>
            <a:ext cx="4572000" cy="1524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10201" y="1657290"/>
            <a:ext cx="3273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OS Hardware Virtualization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48000" y="2133600"/>
            <a:ext cx="12971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048001" y="1752600"/>
            <a:ext cx="11961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248400" y="2209800"/>
            <a:ext cx="1752600" cy="1676400"/>
          </a:xfrm>
          <a:prstGeom prst="rect">
            <a:avLst/>
          </a:prstGeom>
          <a:solidFill>
            <a:srgbClr val="C0D2FE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b="0" dirty="0">
                <a:latin typeface="Gill Sans Light" charset="0"/>
                <a:ea typeface="Gill Sans Light" charset="0"/>
                <a:cs typeface="Gill Sans Light" charset="0"/>
              </a:rPr>
              <a:t>Memory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77201" y="4419600"/>
            <a:ext cx="1253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Networks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153400" y="5943600"/>
            <a:ext cx="1156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Displays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81801" y="609600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Inputs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05401" y="1371600"/>
            <a:ext cx="1141659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Processes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867400" y="1143000"/>
            <a:ext cx="1677062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Address Spaces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165150" y="1371600"/>
            <a:ext cx="615874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Files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191001" y="2133600"/>
            <a:ext cx="51488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ISA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696201" y="1143000"/>
            <a:ext cx="1015021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Windows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93875" y="1371600"/>
            <a:ext cx="914033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Sockets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648200" y="3429000"/>
            <a:ext cx="533400" cy="304800"/>
            <a:chOff x="3124200" y="3657600"/>
            <a:chExt cx="533400" cy="304800"/>
          </a:xfrm>
        </p:grpSpPr>
        <p:sp>
          <p:nvSpPr>
            <p:cNvPr id="52" name="Rectangle 51"/>
            <p:cNvSpPr/>
            <p:nvPr/>
          </p:nvSpPr>
          <p:spPr bwMode="auto">
            <a:xfrm>
              <a:off x="3124200" y="3657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3124200" y="3733800"/>
              <a:ext cx="533400" cy="152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9" name="Rectangle 48"/>
          <p:cNvSpPr/>
          <p:nvPr/>
        </p:nvSpPr>
        <p:spPr bwMode="auto">
          <a:xfrm>
            <a:off x="6324600" y="2667000"/>
            <a:ext cx="838200" cy="685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400800" y="3505200"/>
            <a:ext cx="1524000" cy="3048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en-US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 charset="0"/>
                <a:ea typeface="Gill Sans Light" charset="0"/>
                <a:cs typeface="Gill Sans Light" charset="0"/>
              </a:rPr>
              <a:t>OS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315200" y="2667000"/>
            <a:ext cx="609600" cy="381000"/>
          </a:xfrm>
          <a:prstGeom prst="rect">
            <a:avLst/>
          </a:prstGeom>
          <a:solidFill>
            <a:srgbClr val="FBBA0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7239000" y="2895600"/>
            <a:ext cx="609600" cy="381000"/>
          </a:xfrm>
          <a:prstGeom prst="rect">
            <a:avLst/>
          </a:prstGeom>
          <a:solidFill>
            <a:srgbClr val="CC333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Curved Connector 54"/>
          <p:cNvCxnSpPr/>
          <p:nvPr/>
        </p:nvCxnSpPr>
        <p:spPr bwMode="auto">
          <a:xfrm rot="5400000" flipH="1" flipV="1">
            <a:off x="5391150" y="2457450"/>
            <a:ext cx="609600" cy="16383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5334001" y="914400"/>
            <a:ext cx="936475" cy="338554"/>
          </a:xfrm>
          <a:prstGeom prst="rect">
            <a:avLst/>
          </a:prstGeom>
          <a:solidFill>
            <a:srgbClr val="EFE683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Gill Sans" charset="0"/>
                <a:ea typeface="Gill Sans" charset="0"/>
                <a:cs typeface="Gill Sans" charset="0"/>
              </a:rPr>
              <a:t>Threads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231396" y="3048001"/>
            <a:ext cx="6293605" cy="1418553"/>
            <a:chOff x="1707395" y="3276600"/>
            <a:chExt cx="6293605" cy="1418553"/>
          </a:xfrm>
        </p:grpSpPr>
        <p:sp>
          <p:nvSpPr>
            <p:cNvPr id="14" name="Arc 13"/>
            <p:cNvSpPr/>
            <p:nvPr/>
          </p:nvSpPr>
          <p:spPr bwMode="auto">
            <a:xfrm rot="21036509">
              <a:off x="1707395" y="3819625"/>
              <a:ext cx="6034009" cy="875528"/>
            </a:xfrm>
            <a:prstGeom prst="arc">
              <a:avLst>
                <a:gd name="adj1" fmla="val 10911104"/>
                <a:gd name="adj2" fmla="val 0"/>
              </a:avLst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3200" y="3276600"/>
              <a:ext cx="1447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Protection Boundary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29200" y="4038600"/>
            <a:ext cx="1371600" cy="2286000"/>
            <a:chOff x="3505200" y="4267200"/>
            <a:chExt cx="1371600" cy="2286000"/>
          </a:xfrm>
        </p:grpSpPr>
        <p:sp>
          <p:nvSpPr>
            <p:cNvPr id="62" name="Rectangle 61"/>
            <p:cNvSpPr/>
            <p:nvPr/>
          </p:nvSpPr>
          <p:spPr bwMode="auto">
            <a:xfrm>
              <a:off x="3810000" y="4267200"/>
              <a:ext cx="685800" cy="533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2000" b="0" dirty="0" err="1">
                  <a:latin typeface="Gill Sans Light" charset="0"/>
                  <a:ea typeface="Gill Sans Light" charset="0"/>
                  <a:cs typeface="Gill Sans Light" charset="0"/>
                </a:rPr>
                <a:t>Ctrlr</a:t>
              </a:r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191000" y="4800600"/>
              <a:ext cx="0" cy="7620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4191000" y="50292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>
              <a:off x="4191000" y="5334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67" name="Straight Arrow Connector 66"/>
            <p:cNvCxnSpPr/>
            <p:nvPr/>
          </p:nvCxnSpPr>
          <p:spPr bwMode="auto">
            <a:xfrm>
              <a:off x="3505200" y="5105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8" name="Rectangle 67"/>
            <p:cNvSpPr/>
            <p:nvPr/>
          </p:nvSpPr>
          <p:spPr bwMode="auto">
            <a:xfrm>
              <a:off x="3886200" y="5562600"/>
              <a:ext cx="533400" cy="304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2000" b="0" dirty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 bwMode="auto">
            <a:xfrm>
              <a:off x="4191000" y="58674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4191000" y="60960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>
              <a:off x="4191000" y="62484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</p:grpSp>
      <p:sp>
        <p:nvSpPr>
          <p:cNvPr id="72" name="Punched Tape 71"/>
          <p:cNvSpPr/>
          <p:nvPr/>
        </p:nvSpPr>
        <p:spPr bwMode="auto">
          <a:xfrm rot="5400000">
            <a:off x="4229100" y="5067300"/>
            <a:ext cx="533400" cy="457200"/>
          </a:xfrm>
          <a:prstGeom prst="flowChartPunchedTape">
            <a:avLst/>
          </a:prstGeom>
          <a:solidFill>
            <a:srgbClr val="79FF7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Curved Connector 72"/>
          <p:cNvCxnSpPr/>
          <p:nvPr/>
        </p:nvCxnSpPr>
        <p:spPr bwMode="auto">
          <a:xfrm rot="5400000">
            <a:off x="4457700" y="3162300"/>
            <a:ext cx="2133600" cy="1905000"/>
          </a:xfrm>
          <a:prstGeom prst="curvedConnector3">
            <a:avLst/>
          </a:prstGeom>
          <a:solidFill>
            <a:schemeClr val="accent1"/>
          </a:solidFill>
          <a:ln w="34925" cap="flat" cmpd="sng" algn="ctr">
            <a:solidFill>
              <a:srgbClr val="CC9966"/>
            </a:solidFill>
            <a:prstDash val="sysDash"/>
            <a:round/>
            <a:headEnd type="triangle" w="lg" len="sm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397145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1524000" y="0"/>
            <a:ext cx="87630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  <p:sp>
        <p:nvSpPr>
          <p:cNvPr id="17411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7412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5029200" y="2266950"/>
            <a:ext cx="3200400" cy="2990850"/>
            <a:chOff x="3505200" y="2038290"/>
            <a:chExt cx="3200400" cy="2990910"/>
          </a:xfrm>
        </p:grpSpPr>
        <p:sp>
          <p:nvSpPr>
            <p:cNvPr id="20" name="Rounded Rectangle 19"/>
            <p:cNvSpPr/>
            <p:nvPr/>
          </p:nvSpPr>
          <p:spPr bwMode="auto">
            <a:xfrm>
              <a:off x="4267200" y="2438348"/>
              <a:ext cx="2362200" cy="2590852"/>
            </a:xfrm>
            <a:prstGeom prst="roundRect">
              <a:avLst/>
            </a:prstGeom>
            <a:ln>
              <a:headEnd type="triangle" w="med" len="med"/>
              <a:tailEnd type="none" w="med" len="med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-128"/>
                <a:cs typeface="Helvetica"/>
              </a:endParaRPr>
            </a:p>
          </p:txBody>
        </p:sp>
        <p:sp>
          <p:nvSpPr>
            <p:cNvPr id="17417" name="Text Box 11"/>
            <p:cNvSpPr txBox="1">
              <a:spLocks noChangeArrowheads="1"/>
            </p:cNvSpPr>
            <p:nvPr/>
          </p:nvSpPr>
          <p:spPr bwMode="auto">
            <a:xfrm>
              <a:off x="4191000" y="2619375"/>
              <a:ext cx="2514600" cy="230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0300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00000020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  …	  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0x0900	8C20</a:t>
              </a:r>
              <a:r>
                <a:rPr lang="en-US" altLang="ko-KR" sz="1800" b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00C0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0x0904	0C00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0280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0908</a:t>
              </a:r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	2021FFFF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0x090C	1420</a:t>
              </a:r>
              <a:r>
                <a:rPr lang="en-US" altLang="ko-KR" sz="1800" b="0">
                  <a:solidFill>
                    <a:srgbClr val="008000"/>
                  </a:solidFill>
                  <a:latin typeface="Consolas" charset="0"/>
                  <a:ea typeface="Consolas" charset="0"/>
                  <a:cs typeface="Consolas" charset="0"/>
                </a:rPr>
                <a:t>0242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 …</a:t>
              </a:r>
            </a:p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0x</a:t>
              </a:r>
              <a:r>
                <a:rPr lang="en-US" altLang="ko-KR" sz="1800" b="0">
                  <a:solidFill>
                    <a:srgbClr val="00FFFF"/>
                  </a:solidFill>
                  <a:latin typeface="Consolas" charset="0"/>
                  <a:ea typeface="Consolas" charset="0"/>
                  <a:cs typeface="Consolas" charset="0"/>
                </a:rPr>
                <a:t>0A00</a:t>
              </a:r>
              <a:endParaRPr lang="en-US" altLang="ko-KR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7418" name="AutoShape 4"/>
            <p:cNvSpPr>
              <a:spLocks noChangeArrowheads="1"/>
            </p:cNvSpPr>
            <p:nvPr/>
          </p:nvSpPr>
          <p:spPr bwMode="auto">
            <a:xfrm>
              <a:off x="3505200" y="3352800"/>
              <a:ext cx="762000" cy="685800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7419" name="TextBox 18"/>
            <p:cNvSpPr txBox="1">
              <a:spLocks noChangeArrowheads="1"/>
            </p:cNvSpPr>
            <p:nvPr/>
          </p:nvSpPr>
          <p:spPr bwMode="auto">
            <a:xfrm>
              <a:off x="4235095" y="2038290"/>
              <a:ext cx="2395207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addresses</a:t>
              </a:r>
            </a:p>
          </p:txBody>
        </p:sp>
      </p:grpSp>
      <p:sp>
        <p:nvSpPr>
          <p:cNvPr id="24" name="Rectangular Callout 23"/>
          <p:cNvSpPr>
            <a:spLocks noChangeArrowheads="1"/>
          </p:cNvSpPr>
          <p:nvPr/>
        </p:nvSpPr>
        <p:spPr bwMode="auto">
          <a:xfrm>
            <a:off x="6477000" y="1676400"/>
            <a:ext cx="3276600" cy="1295400"/>
          </a:xfrm>
          <a:prstGeom prst="wedgeRectCallout">
            <a:avLst>
              <a:gd name="adj1" fmla="val -24338"/>
              <a:gd name="adj2" fmla="val 8134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Assume 4byte words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4 * 0x0C0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0x0C0 = 0000 1100 0000</a:t>
            </a:r>
          </a:p>
          <a:p>
            <a:pPr eaLnBrk="1" hangingPunct="1"/>
            <a:r>
              <a:rPr lang="en-US" altLang="en-US" sz="1800" b="0">
                <a:latin typeface="Consolas" charset="0"/>
                <a:ea typeface="Consolas" charset="0"/>
                <a:cs typeface="Consolas" charset="0"/>
              </a:rPr>
              <a:t>0x300 = 0011 0000 0000</a:t>
            </a:r>
          </a:p>
        </p:txBody>
      </p: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flipH="1" flipV="1">
            <a:off x="6477000" y="3200400"/>
            <a:ext cx="1143000" cy="304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01195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Four requirements for occurrence of Deadlock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762000"/>
            <a:ext cx="10058400" cy="59436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Mutual exclusion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Only one thread at a time can use a resource.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Hold and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Thread holding at least one resource is waiting to acquire additional resources held by other threads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No preemption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Resources are released only voluntarily by the thread holding the resource, after thread is finished with it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Circular wait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There exists a set {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r>
              <a:rPr lang="en-US" altLang="ko-KR" dirty="0">
                <a:ea typeface="굴림" panose="020B0600000101010101" pitchFamily="34" charset="-127"/>
              </a:rPr>
              <a:t>, …, </a:t>
            </a: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} of waiting threads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 </a:t>
            </a:r>
            <a:r>
              <a:rPr lang="en-US" altLang="ko-KR" dirty="0">
                <a:ea typeface="굴림" panose="020B0600000101010101" pitchFamily="34" charset="-127"/>
              </a:rPr>
              <a:t>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2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3</a:t>
            </a:r>
            <a:endParaRPr lang="en-US" altLang="ko-KR" dirty="0">
              <a:ea typeface="굴림" panose="020B0600000101010101" pitchFamily="34" charset="-127"/>
            </a:endParaRPr>
          </a:p>
          <a:p>
            <a:pPr lvl="2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…</a:t>
            </a:r>
          </a:p>
          <a:p>
            <a:pPr lvl="2">
              <a:spcBef>
                <a:spcPct val="20000"/>
              </a:spcBef>
            </a:pPr>
            <a:r>
              <a:rPr lang="en-US" altLang="ko-KR" i="1" dirty="0" err="1">
                <a:ea typeface="굴림" panose="020B0600000101010101" pitchFamily="34" charset="-127"/>
              </a:rPr>
              <a:t>T</a:t>
            </a:r>
            <a:r>
              <a:rPr lang="en-US" altLang="ko-KR" i="1" baseline="-25000" dirty="0" err="1">
                <a:ea typeface="굴림" panose="020B0600000101010101" pitchFamily="34" charset="-127"/>
              </a:rPr>
              <a:t>n</a:t>
            </a:r>
            <a:r>
              <a:rPr lang="en-US" altLang="ko-KR" dirty="0">
                <a:ea typeface="굴림" panose="020B0600000101010101" pitchFamily="34" charset="-127"/>
              </a:rPr>
              <a:t> is waiting for a resource that is held by </a:t>
            </a:r>
            <a:r>
              <a:rPr lang="en-US" altLang="ko-KR" i="1" dirty="0">
                <a:ea typeface="굴림" panose="020B0600000101010101" pitchFamily="34" charset="-127"/>
              </a:rPr>
              <a:t>T</a:t>
            </a:r>
            <a:r>
              <a:rPr lang="en-US" altLang="ko-KR" baseline="-25000" dirty="0">
                <a:ea typeface="굴림" panose="020B0600000101010101" pitchFamily="34" charset="-127"/>
              </a:rPr>
              <a:t>1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34588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5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0300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00C0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0280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</a:t>
            </a:r>
            <a:r>
              <a:rPr lang="en-US" altLang="ko-KR" sz="1800" b="0" dirty="0">
                <a:solidFill>
                  <a:srgbClr val="008000"/>
                </a:solidFill>
                <a:latin typeface="Consolas" charset="0"/>
                <a:ea typeface="Consolas" charset="0"/>
                <a:cs typeface="Consolas" charset="0"/>
              </a:rPr>
              <a:t>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8437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8438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8439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8077200" y="685800"/>
            <a:ext cx="2362200" cy="5410200"/>
            <a:chOff x="6553200" y="457200"/>
            <a:chExt cx="2362200" cy="5410200"/>
          </a:xfrm>
        </p:grpSpPr>
        <p:sp>
          <p:nvSpPr>
            <p:cNvPr id="18442" name="Rectangle 7"/>
            <p:cNvSpPr>
              <a:spLocks noChangeArrowheads="1"/>
            </p:cNvSpPr>
            <p:nvPr/>
          </p:nvSpPr>
          <p:spPr bwMode="auto">
            <a:xfrm>
              <a:off x="7467600" y="1143000"/>
              <a:ext cx="1447800" cy="472440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3" name="Rectangle 20"/>
            <p:cNvSpPr>
              <a:spLocks noChangeArrowheads="1"/>
            </p:cNvSpPr>
            <p:nvPr/>
          </p:nvSpPr>
          <p:spPr bwMode="auto">
            <a:xfrm>
              <a:off x="7467600" y="1828800"/>
              <a:ext cx="1447800" cy="1905000"/>
            </a:xfrm>
            <a:prstGeom prst="rect">
              <a:avLst/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44" name="Text Box 11"/>
            <p:cNvSpPr txBox="1">
              <a:spLocks noChangeArrowheads="1"/>
            </p:cNvSpPr>
            <p:nvPr/>
          </p:nvSpPr>
          <p:spPr bwMode="auto">
            <a:xfrm>
              <a:off x="7391400" y="2514600"/>
              <a:ext cx="1447800" cy="1196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8C2000C0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0C000340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2021FFFF</a:t>
              </a:r>
            </a:p>
            <a:p>
              <a:pPr lvl="1"/>
              <a:r>
                <a:rPr lang="en-US" altLang="ko-KR" sz="1800" b="0" dirty="0">
                  <a:latin typeface="Consolas" charset="0"/>
                  <a:ea typeface="Consolas" charset="0"/>
                  <a:cs typeface="Consolas" charset="0"/>
                </a:rPr>
                <a:t>14200242</a:t>
              </a:r>
            </a:p>
          </p:txBody>
        </p:sp>
        <p:sp>
          <p:nvSpPr>
            <p:cNvPr id="18445" name="Text Box 85"/>
            <p:cNvSpPr txBox="1">
              <a:spLocks noChangeArrowheads="1"/>
            </p:cNvSpPr>
            <p:nvPr/>
          </p:nvSpPr>
          <p:spPr bwMode="auto">
            <a:xfrm>
              <a:off x="6629400" y="2514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0x0900</a:t>
              </a:r>
            </a:p>
          </p:txBody>
        </p:sp>
        <p:sp>
          <p:nvSpPr>
            <p:cNvPr id="18446" name="Text Box 85"/>
            <p:cNvSpPr txBox="1">
              <a:spLocks noChangeArrowheads="1"/>
            </p:cNvSpPr>
            <p:nvPr/>
          </p:nvSpPr>
          <p:spPr bwMode="auto">
            <a:xfrm>
              <a:off x="6553200" y="5530850"/>
              <a:ext cx="855984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0xFFFF</a:t>
              </a:r>
            </a:p>
          </p:txBody>
        </p:sp>
        <p:sp>
          <p:nvSpPr>
            <p:cNvPr id="18447" name="Text Box 85"/>
            <p:cNvSpPr txBox="1">
              <a:spLocks noChangeArrowheads="1"/>
            </p:cNvSpPr>
            <p:nvPr/>
          </p:nvSpPr>
          <p:spPr bwMode="auto">
            <a:xfrm>
              <a:off x="6629400" y="17526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0x0300</a:t>
              </a:r>
            </a:p>
          </p:txBody>
        </p:sp>
        <p:sp>
          <p:nvSpPr>
            <p:cNvPr id="18448" name="Text Box 85"/>
            <p:cNvSpPr txBox="1">
              <a:spLocks noChangeArrowheads="1"/>
            </p:cNvSpPr>
            <p:nvPr/>
          </p:nvSpPr>
          <p:spPr bwMode="auto">
            <a:xfrm>
              <a:off x="6629400" y="1066800"/>
              <a:ext cx="866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 dirty="0">
                  <a:latin typeface="Consolas" charset="0"/>
                  <a:ea typeface="Consolas" charset="0"/>
                  <a:cs typeface="Consolas" charset="0"/>
                </a:rPr>
                <a:t>0x0000</a:t>
              </a:r>
            </a:p>
          </p:txBody>
        </p:sp>
        <p:sp>
          <p:nvSpPr>
            <p:cNvPr id="18449" name="Text Box 11"/>
            <p:cNvSpPr txBox="1">
              <a:spLocks noChangeArrowheads="1"/>
            </p:cNvSpPr>
            <p:nvPr/>
          </p:nvSpPr>
          <p:spPr bwMode="auto">
            <a:xfrm>
              <a:off x="7391400" y="1766888"/>
              <a:ext cx="14478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marL="342900" indent="-3429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1143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1089025" algn="l"/>
                </a:tabLs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lvl="1"/>
              <a:r>
                <a:rPr lang="en-US" altLang="ko-KR" sz="1800" b="0">
                  <a:latin typeface="Consolas" charset="0"/>
                  <a:ea typeface="Consolas" charset="0"/>
                  <a:cs typeface="Consolas" charset="0"/>
                </a:rPr>
                <a:t>00000020</a:t>
              </a:r>
            </a:p>
          </p:txBody>
        </p:sp>
        <p:sp>
          <p:nvSpPr>
            <p:cNvPr id="18450" name="AutoShape 4"/>
            <p:cNvSpPr>
              <a:spLocks noChangeArrowheads="1"/>
            </p:cNvSpPr>
            <p:nvPr/>
          </p:nvSpPr>
          <p:spPr bwMode="auto">
            <a:xfrm rot="-853035">
              <a:off x="6692900" y="2963863"/>
              <a:ext cx="627063" cy="601662"/>
            </a:xfrm>
            <a:prstGeom prst="rightArrow">
              <a:avLst>
                <a:gd name="adj1" fmla="val 50000"/>
                <a:gd name="adj2" fmla="val 27812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8451" name="TextBox 19"/>
            <p:cNvSpPr txBox="1">
              <a:spLocks noChangeArrowheads="1"/>
            </p:cNvSpPr>
            <p:nvPr/>
          </p:nvSpPr>
          <p:spPr bwMode="auto">
            <a:xfrm>
              <a:off x="7381875" y="457200"/>
              <a:ext cx="121219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 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18441" name="Title 2"/>
          <p:cNvSpPr>
            <a:spLocks noGrp="1"/>
          </p:cNvSpPr>
          <p:nvPr>
            <p:ph type="title"/>
          </p:nvPr>
        </p:nvSpPr>
        <p:spPr>
          <a:xfrm>
            <a:off x="1828800" y="152400"/>
            <a:ext cx="8305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Binding of Instructions and Data to Memory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26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7000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7000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9459" name="Title 1"/>
          <p:cNvSpPr>
            <a:spLocks noGrp="1"/>
          </p:cNvSpPr>
          <p:nvPr>
            <p:ph type="title"/>
          </p:nvPr>
        </p:nvSpPr>
        <p:spPr>
          <a:xfrm>
            <a:off x="1676400" y="0"/>
            <a:ext cx="8839200" cy="914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altLang="en-US" dirty="0"/>
          </a:p>
        </p:txBody>
      </p:sp>
      <p:sp>
        <p:nvSpPr>
          <p:cNvPr id="19460" name="Text Box 11"/>
          <p:cNvSpPr txBox="1">
            <a:spLocks noChangeArrowheads="1"/>
          </p:cNvSpPr>
          <p:nvPr/>
        </p:nvSpPr>
        <p:spPr bwMode="auto">
          <a:xfrm>
            <a:off x="5715000" y="2847975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0x0300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0x0900	8C2000C0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0x0904	0C000280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0x0908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0x090C	14200242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0x0A00</a:t>
            </a:r>
          </a:p>
        </p:txBody>
      </p:sp>
      <p:sp>
        <p:nvSpPr>
          <p:cNvPr id="19461" name="AutoShape 4"/>
          <p:cNvSpPr>
            <a:spLocks noChangeArrowheads="1"/>
          </p:cNvSpPr>
          <p:nvPr/>
        </p:nvSpPr>
        <p:spPr bwMode="auto">
          <a:xfrm>
            <a:off x="5029200" y="3581400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9462" name="Text Box 10"/>
          <p:cNvSpPr txBox="1">
            <a:spLocks noChangeArrowheads="1"/>
          </p:cNvSpPr>
          <p:nvPr/>
        </p:nvSpPr>
        <p:spPr bwMode="auto">
          <a:xfrm>
            <a:off x="1524000" y="2774950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19463" name="TextBox 18"/>
          <p:cNvSpPr txBox="1">
            <a:spLocks noChangeArrowheads="1"/>
          </p:cNvSpPr>
          <p:nvPr/>
        </p:nvSpPr>
        <p:spPr bwMode="auto">
          <a:xfrm>
            <a:off x="1981201" y="2266950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19464" name="TextBox 18"/>
          <p:cNvSpPr txBox="1">
            <a:spLocks noChangeArrowheads="1"/>
          </p:cNvSpPr>
          <p:nvPr/>
        </p:nvSpPr>
        <p:spPr bwMode="auto">
          <a:xfrm>
            <a:off x="5759451" y="2266950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8991600" y="1371600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19466" name="Text Box 85"/>
          <p:cNvSpPr txBox="1">
            <a:spLocks noChangeArrowheads="1"/>
          </p:cNvSpPr>
          <p:nvPr/>
        </p:nvSpPr>
        <p:spPr bwMode="auto">
          <a:xfrm>
            <a:off x="8153401" y="2743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19467" name="Text Box 85"/>
          <p:cNvSpPr txBox="1">
            <a:spLocks noChangeArrowheads="1"/>
          </p:cNvSpPr>
          <p:nvPr/>
        </p:nvSpPr>
        <p:spPr bwMode="auto">
          <a:xfrm>
            <a:off x="8077200" y="5759451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19468" name="Text Box 85"/>
          <p:cNvSpPr txBox="1">
            <a:spLocks noChangeArrowheads="1"/>
          </p:cNvSpPr>
          <p:nvPr/>
        </p:nvSpPr>
        <p:spPr bwMode="auto">
          <a:xfrm>
            <a:off x="8153401" y="19812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19469" name="Text Box 85"/>
          <p:cNvSpPr txBox="1">
            <a:spLocks noChangeArrowheads="1"/>
          </p:cNvSpPr>
          <p:nvPr/>
        </p:nvSpPr>
        <p:spPr bwMode="auto">
          <a:xfrm>
            <a:off x="8153401" y="1295400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19470" name="AutoShape 4"/>
          <p:cNvSpPr>
            <a:spLocks noChangeArrowheads="1"/>
          </p:cNvSpPr>
          <p:nvPr/>
        </p:nvSpPr>
        <p:spPr bwMode="auto">
          <a:xfrm>
            <a:off x="8289926" y="3513138"/>
            <a:ext cx="549275" cy="601662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/>
          </a:p>
        </p:txBody>
      </p:sp>
      <p:sp>
        <p:nvSpPr>
          <p:cNvPr id="19471" name="TextBox 19"/>
          <p:cNvSpPr txBox="1">
            <a:spLocks noChangeArrowheads="1"/>
          </p:cNvSpPr>
          <p:nvPr/>
        </p:nvSpPr>
        <p:spPr bwMode="auto">
          <a:xfrm>
            <a:off x="8914858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9472" name="TextBox 35"/>
          <p:cNvSpPr txBox="1">
            <a:spLocks noChangeArrowheads="1"/>
          </p:cNvSpPr>
          <p:nvPr/>
        </p:nvSpPr>
        <p:spPr bwMode="auto">
          <a:xfrm>
            <a:off x="8229600" y="2895601"/>
            <a:ext cx="527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4800" b="0">
                <a:latin typeface="Helvetica" panose="020B0604020202020204" pitchFamily="34" charset="0"/>
              </a:rPr>
              <a:t>?</a:t>
            </a:r>
          </a:p>
        </p:txBody>
      </p:sp>
      <p:sp>
        <p:nvSpPr>
          <p:cNvPr id="19473" name="Rectangle 20"/>
          <p:cNvSpPr>
            <a:spLocks noChangeArrowheads="1"/>
          </p:cNvSpPr>
          <p:nvPr/>
        </p:nvSpPr>
        <p:spPr bwMode="auto">
          <a:xfrm>
            <a:off x="8991600" y="2057400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3581400" y="6019801"/>
            <a:ext cx="48526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3200" b="0" dirty="0">
                <a:latin typeface="Gill Sans Light"/>
                <a:cs typeface="Gill Sans Light"/>
              </a:rPr>
              <a:t>Need address translation!</a:t>
            </a:r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 bwMode="auto">
          <a:xfrm>
            <a:off x="5791200" y="2662237"/>
            <a:ext cx="2362200" cy="2590800"/>
          </a:xfrm>
          <a:prstGeom prst="roundRect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" name="Rounded Rectangle 16"/>
          <p:cNvSpPr>
            <a:spLocks noChangeArrowheads="1"/>
          </p:cNvSpPr>
          <p:nvPr/>
        </p:nvSpPr>
        <p:spPr bwMode="auto">
          <a:xfrm>
            <a:off x="1676400" y="2662237"/>
            <a:ext cx="3657600" cy="25908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  <a:effectLst>
            <a:outerShdw blurRad="50800" dist="38100" dir="2700000" rotWithShape="0">
              <a:srgbClr val="808080">
                <a:alpha val="42998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5715000" y="2843212"/>
            <a:ext cx="25146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9025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1300</a:t>
            </a:r>
            <a:r>
              <a:rPr lang="en-US" altLang="ko-KR" sz="1800" b="0">
                <a:latin typeface="Consolas" charset="0"/>
                <a:ea typeface="Consolas" charset="0"/>
                <a:cs typeface="Consolas" charset="0"/>
              </a:rPr>
              <a:t>	00000020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  …	  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0x1900	8C20</a:t>
            </a:r>
            <a:r>
              <a:rPr lang="en-US" altLang="ko-KR" sz="18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04C0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0x1904	0C00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0680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0x1908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2021FFFF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0x190C	1420</a:t>
            </a:r>
            <a:r>
              <a:rPr lang="en-US" altLang="ko-KR" sz="1800" b="0" dirty="0">
                <a:solidFill>
                  <a:srgbClr val="008200"/>
                </a:solidFill>
                <a:latin typeface="Consolas" charset="0"/>
                <a:ea typeface="Consolas" charset="0"/>
                <a:cs typeface="Consolas" charset="0"/>
              </a:rPr>
              <a:t>0642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…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0x</a:t>
            </a:r>
            <a:r>
              <a:rPr lang="en-US" altLang="ko-KR" sz="1800" b="0" dirty="0">
                <a:solidFill>
                  <a:srgbClr val="00FFFF"/>
                </a:solidFill>
                <a:latin typeface="Consolas" charset="0"/>
                <a:ea typeface="Consolas" charset="0"/>
                <a:cs typeface="Consolas" charset="0"/>
              </a:rPr>
              <a:t>1A00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0485" name="AutoShape 4"/>
          <p:cNvSpPr>
            <a:spLocks noChangeArrowheads="1"/>
          </p:cNvSpPr>
          <p:nvPr/>
        </p:nvSpPr>
        <p:spPr bwMode="auto">
          <a:xfrm>
            <a:off x="5029200" y="3576637"/>
            <a:ext cx="762000" cy="685800"/>
          </a:xfrm>
          <a:prstGeom prst="rightArrow">
            <a:avLst>
              <a:gd name="adj1" fmla="val 50000"/>
              <a:gd name="adj2" fmla="val 27778"/>
            </a:avLst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1524000" y="2770187"/>
            <a:ext cx="3962400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>
            <a:spAutoFit/>
          </a:bodyPr>
          <a:lstStyle>
            <a:lvl1pPr marL="342900" indent="-3429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1143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  <a:tab pos="1944688" algn="l"/>
              </a:tabLs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data1: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dw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32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	…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start: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lw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r1,0(data1)	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jal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endParaRPr lang="en-US" altLang="ko-KR" sz="1800" b="0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loop: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addi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r1, r1, -1</a:t>
            </a:r>
          </a:p>
          <a:p>
            <a:pPr lvl="1"/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bnz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 	r1, loop		…</a:t>
            </a:r>
          </a:p>
          <a:p>
            <a:pPr lvl="1"/>
            <a:r>
              <a:rPr lang="en-US" altLang="ko-KR" sz="1800" b="0" dirty="0" err="1">
                <a:latin typeface="Consolas" charset="0"/>
                <a:ea typeface="Consolas" charset="0"/>
                <a:cs typeface="Consolas" charset="0"/>
              </a:rPr>
              <a:t>checkit</a:t>
            </a:r>
            <a:r>
              <a:rPr lang="en-US" altLang="ko-KR" sz="1800" b="0" dirty="0">
                <a:latin typeface="Consolas" charset="0"/>
                <a:ea typeface="Consolas" charset="0"/>
                <a:cs typeface="Consolas" charset="0"/>
              </a:rPr>
              <a:t>: …	</a:t>
            </a:r>
          </a:p>
        </p:txBody>
      </p:sp>
      <p:sp>
        <p:nvSpPr>
          <p:cNvPr id="20487" name="TextBox 18"/>
          <p:cNvSpPr txBox="1">
            <a:spLocks noChangeArrowheads="1"/>
          </p:cNvSpPr>
          <p:nvPr/>
        </p:nvSpPr>
        <p:spPr bwMode="auto">
          <a:xfrm>
            <a:off x="1981201" y="2262187"/>
            <a:ext cx="297549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Process view of memory</a:t>
            </a:r>
          </a:p>
        </p:txBody>
      </p:sp>
      <p:sp>
        <p:nvSpPr>
          <p:cNvPr id="20488" name="TextBox 18"/>
          <p:cNvSpPr txBox="1">
            <a:spLocks noChangeArrowheads="1"/>
          </p:cNvSpPr>
          <p:nvPr/>
        </p:nvSpPr>
        <p:spPr bwMode="auto">
          <a:xfrm>
            <a:off x="5715001" y="2262187"/>
            <a:ext cx="23952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 addresses</a:t>
            </a:r>
          </a:p>
        </p:txBody>
      </p:sp>
      <p:sp>
        <p:nvSpPr>
          <p:cNvPr id="20489" name="Rectangle 7"/>
          <p:cNvSpPr>
            <a:spLocks noChangeArrowheads="1"/>
          </p:cNvSpPr>
          <p:nvPr/>
        </p:nvSpPr>
        <p:spPr bwMode="auto">
          <a:xfrm>
            <a:off x="8991600" y="1366837"/>
            <a:ext cx="1447800" cy="4724400"/>
          </a:xfrm>
          <a:prstGeom prst="rect">
            <a:avLst/>
          </a:prstGeom>
          <a:solidFill>
            <a:srgbClr val="C0D2FE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latin typeface="Helvetica" panose="020B0604020202020204" pitchFamily="34" charset="0"/>
              <a:ea typeface="굴림" panose="020B0600000101010101" pitchFamily="34" charset="-127"/>
            </a:endParaRPr>
          </a:p>
        </p:txBody>
      </p:sp>
      <p:sp>
        <p:nvSpPr>
          <p:cNvPr id="20490" name="Text Box 85"/>
          <p:cNvSpPr txBox="1">
            <a:spLocks noChangeArrowheads="1"/>
          </p:cNvSpPr>
          <p:nvPr/>
        </p:nvSpPr>
        <p:spPr bwMode="auto">
          <a:xfrm>
            <a:off x="8153401" y="2738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0x0900</a:t>
            </a:r>
          </a:p>
        </p:txBody>
      </p:sp>
      <p:sp>
        <p:nvSpPr>
          <p:cNvPr id="20491" name="Text Box 85"/>
          <p:cNvSpPr txBox="1">
            <a:spLocks noChangeArrowheads="1"/>
          </p:cNvSpPr>
          <p:nvPr/>
        </p:nvSpPr>
        <p:spPr bwMode="auto">
          <a:xfrm>
            <a:off x="8077200" y="5754688"/>
            <a:ext cx="855984" cy="335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0xFFFF</a:t>
            </a:r>
          </a:p>
        </p:txBody>
      </p:sp>
      <p:sp>
        <p:nvSpPr>
          <p:cNvPr id="20492" name="Text Box 85"/>
          <p:cNvSpPr txBox="1">
            <a:spLocks noChangeArrowheads="1"/>
          </p:cNvSpPr>
          <p:nvPr/>
        </p:nvSpPr>
        <p:spPr bwMode="auto">
          <a:xfrm>
            <a:off x="8153401" y="19764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0x0300</a:t>
            </a:r>
          </a:p>
        </p:txBody>
      </p:sp>
      <p:sp>
        <p:nvSpPr>
          <p:cNvPr id="20493" name="Text Box 85"/>
          <p:cNvSpPr txBox="1">
            <a:spLocks noChangeArrowheads="1"/>
          </p:cNvSpPr>
          <p:nvPr/>
        </p:nvSpPr>
        <p:spPr bwMode="auto">
          <a:xfrm>
            <a:off x="8153401" y="1290637"/>
            <a:ext cx="866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latin typeface="Consolas" charset="0"/>
                <a:ea typeface="Consolas" charset="0"/>
                <a:cs typeface="Consolas" charset="0"/>
              </a:rPr>
              <a:t>0x0000</a:t>
            </a:r>
          </a:p>
        </p:txBody>
      </p:sp>
      <p:sp>
        <p:nvSpPr>
          <p:cNvPr id="20494" name="TextBox 19"/>
          <p:cNvSpPr txBox="1">
            <a:spLocks noChangeArrowheads="1"/>
          </p:cNvSpPr>
          <p:nvPr/>
        </p:nvSpPr>
        <p:spPr bwMode="auto">
          <a:xfrm>
            <a:off x="8905876" y="685800"/>
            <a:ext cx="114165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Physical</a:t>
            </a:r>
            <a:b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</a:br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20495" name="Rectangle 20"/>
          <p:cNvSpPr>
            <a:spLocks noChangeArrowheads="1"/>
          </p:cNvSpPr>
          <p:nvPr/>
        </p:nvSpPr>
        <p:spPr bwMode="auto">
          <a:xfrm>
            <a:off x="8991600" y="2052637"/>
            <a:ext cx="1447800" cy="15240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App X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8153400" y="3652837"/>
            <a:ext cx="2286000" cy="2012950"/>
            <a:chOff x="6629400" y="3429000"/>
            <a:chExt cx="2286000" cy="2012950"/>
          </a:xfrm>
        </p:grpSpPr>
        <p:grpSp>
          <p:nvGrpSpPr>
            <p:cNvPr id="20498" name="Group 3"/>
            <p:cNvGrpSpPr>
              <a:grpSpLocks/>
            </p:cNvGrpSpPr>
            <p:nvPr/>
          </p:nvGrpSpPr>
          <p:grpSpPr bwMode="auto">
            <a:xfrm>
              <a:off x="7391400" y="3460750"/>
              <a:ext cx="1524000" cy="1981200"/>
              <a:chOff x="7391400" y="3460750"/>
              <a:chExt cx="1524000" cy="1981200"/>
            </a:xfrm>
          </p:grpSpPr>
          <p:sp>
            <p:nvSpPr>
              <p:cNvPr id="20502" name="Rectangle 20"/>
              <p:cNvSpPr>
                <a:spLocks noChangeArrowheads="1"/>
              </p:cNvSpPr>
              <p:nvPr/>
            </p:nvSpPr>
            <p:spPr bwMode="auto">
              <a:xfrm>
                <a:off x="7467600" y="3536950"/>
                <a:ext cx="1447800" cy="1905000"/>
              </a:xfrm>
              <a:prstGeom prst="rect">
                <a:avLst/>
              </a:prstGeom>
              <a:solidFill>
                <a:srgbClr val="FFFFAA"/>
              </a:solidFill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en-US" altLang="en-US" b="0">
                  <a:latin typeface="Helvetica" panose="020B0604020202020204" pitchFamily="34" charset="0"/>
                </a:endParaRPr>
              </a:p>
            </p:txBody>
          </p:sp>
          <p:sp>
            <p:nvSpPr>
              <p:cNvPr id="20503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4208462"/>
                <a:ext cx="1447800" cy="1196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8C2004C0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0C000680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2021FFFF</a:t>
                </a:r>
              </a:p>
              <a:p>
                <a:pPr lvl="1"/>
                <a:r>
                  <a:rPr lang="en-US" altLang="ko-KR" sz="1800" b="0" dirty="0">
                    <a:latin typeface="Consolas" charset="0"/>
                    <a:ea typeface="Consolas" charset="0"/>
                    <a:cs typeface="Consolas" charset="0"/>
                  </a:rPr>
                  <a:t>14200642</a:t>
                </a:r>
              </a:p>
            </p:txBody>
          </p:sp>
          <p:sp>
            <p:nvSpPr>
              <p:cNvPr id="20504" name="Text Box 11"/>
              <p:cNvSpPr txBox="1">
                <a:spLocks noChangeArrowheads="1"/>
              </p:cNvSpPr>
              <p:nvPr/>
            </p:nvSpPr>
            <p:spPr bwMode="auto">
              <a:xfrm>
                <a:off x="7391400" y="3460750"/>
                <a:ext cx="14478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78" tIns="44445" rIns="90478" bIns="44445">
                <a:spAutoFit/>
              </a:bodyPr>
              <a:lstStyle>
                <a:lvl1pPr marL="342900" indent="-3429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1143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1089025" algn="l"/>
                  </a:tabLs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lvl="1"/>
                <a:r>
                  <a:rPr lang="en-US" altLang="ko-KR" sz="1800" b="0">
                    <a:latin typeface="Consolas" charset="0"/>
                    <a:ea typeface="Consolas" charset="0"/>
                    <a:cs typeface="Consolas" charset="0"/>
                  </a:rPr>
                  <a:t>00000020</a:t>
                </a:r>
              </a:p>
            </p:txBody>
          </p:sp>
        </p:grpSp>
        <p:sp>
          <p:nvSpPr>
            <p:cNvPr id="20499" name="Text Box 85"/>
            <p:cNvSpPr txBox="1">
              <a:spLocks noChangeArrowheads="1"/>
            </p:cNvSpPr>
            <p:nvPr/>
          </p:nvSpPr>
          <p:spPr bwMode="auto">
            <a:xfrm>
              <a:off x="6629400" y="3429000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0x1300</a:t>
              </a:r>
            </a:p>
          </p:txBody>
        </p:sp>
        <p:sp>
          <p:nvSpPr>
            <p:cNvPr id="20500" name="Text Box 85"/>
            <p:cNvSpPr txBox="1">
              <a:spLocks noChangeArrowheads="1"/>
            </p:cNvSpPr>
            <p:nvPr/>
          </p:nvSpPr>
          <p:spPr bwMode="auto">
            <a:xfrm>
              <a:off x="6629400" y="4236021"/>
              <a:ext cx="867406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Consolas" charset="0"/>
                  <a:ea typeface="Consolas" charset="0"/>
                  <a:cs typeface="Consolas" charset="0"/>
                </a:rPr>
                <a:t>0x1900</a:t>
              </a:r>
            </a:p>
          </p:txBody>
        </p:sp>
        <p:sp>
          <p:nvSpPr>
            <p:cNvPr id="20501" name="AutoShape 4"/>
            <p:cNvSpPr>
              <a:spLocks noChangeArrowheads="1"/>
            </p:cNvSpPr>
            <p:nvPr/>
          </p:nvSpPr>
          <p:spPr bwMode="auto">
            <a:xfrm rot="1369641">
              <a:off x="6765925" y="3664386"/>
              <a:ext cx="549275" cy="601662"/>
            </a:xfrm>
            <a:prstGeom prst="rightArrow">
              <a:avLst>
                <a:gd name="adj1" fmla="val 50000"/>
                <a:gd name="adj2" fmla="val 27778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 b="0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1752601" y="5334000"/>
            <a:ext cx="7800533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One of many possible translations!</a:t>
            </a:r>
          </a:p>
          <a:p>
            <a:pPr marL="457200" indent="-457200" eaLnBrk="1" hangingPunct="1">
              <a:buFont typeface="Arial"/>
              <a:buChar char="•"/>
              <a:defRPr/>
            </a:pPr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Where does translation take place?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r>
              <a:rPr lang="en-US" altLang="ko-KR" b="0" dirty="0">
                <a:latin typeface="Gill Sans" charset="0"/>
                <a:ea typeface="Gill Sans" charset="0"/>
                <a:cs typeface="Gill Sans" charset="0"/>
              </a:rPr>
              <a:t>Compile time, Link/Load time, or Execution time?</a:t>
            </a:r>
          </a:p>
          <a:p>
            <a:pPr marL="457200" lvl="1" indent="0">
              <a:lnSpc>
                <a:spcPct val="80000"/>
              </a:lnSpc>
              <a:spcBef>
                <a:spcPct val="20000"/>
              </a:spcBef>
              <a:tabLst>
                <a:tab pos="682625" algn="l"/>
                <a:tab pos="1770063" algn="l"/>
                <a:tab pos="1828800" algn="l"/>
                <a:tab pos="2568575" algn="l"/>
                <a:tab pos="5486400" algn="l"/>
                <a:tab pos="6400800" algn="l"/>
              </a:tabLst>
              <a:defRPr/>
            </a:pPr>
            <a:endParaRPr lang="en-US" altLang="ko-KR" b="0" dirty="0">
              <a:latin typeface="Gill Sans" charset="0"/>
              <a:ea typeface="Gill Sans" charset="0"/>
              <a:cs typeface="Gill Sans" charset="0"/>
            </a:endParaRPr>
          </a:p>
          <a:p>
            <a:pPr marL="1200150" lvl="1" indent="-457200" eaLnBrk="1" hangingPunct="1">
              <a:buFont typeface="Arial"/>
              <a:buChar char="•"/>
              <a:defRPr/>
            </a:pPr>
            <a:endParaRPr lang="en-US" sz="28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92964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Second copy of program from previous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48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6E195-98BD-43AD-A3D5-A4A1F29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 to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9AEE-7B20-423D-BF38-15BC482EB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773482"/>
            <a:ext cx="7543800" cy="5703518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Preparation of a program for execution involves components at: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Compile time (i.e., “</a:t>
            </a:r>
            <a:r>
              <a:rPr lang="en-US" altLang="ko-KR" dirty="0" err="1"/>
              <a:t>gcc</a:t>
            </a:r>
            <a:r>
              <a:rPr lang="en-US" altLang="ko-KR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Link/Load time (UNIX “</a:t>
            </a:r>
            <a:r>
              <a:rPr lang="en-US" altLang="ko-KR" dirty="0" err="1"/>
              <a:t>ld</a:t>
            </a:r>
            <a:r>
              <a:rPr lang="en-US" altLang="ko-KR" dirty="0">
                <a:ea typeface="굴림" panose="020B0600000101010101" pitchFamily="34" charset="-127"/>
              </a:rPr>
              <a:t>” does link)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Execution time (e.g., dynamic libs)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Addresses can be bound to final values anywhere in this path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Depends on hardware support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Also depends on operating system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Dynamic Libraries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Linking postponed until execution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Small piece of code (i.e. the </a:t>
            </a:r>
            <a:r>
              <a:rPr lang="en-US" altLang="ko-KR" i="1" dirty="0">
                <a:ea typeface="굴림" panose="020B0600000101010101" pitchFamily="34" charset="-127"/>
              </a:rPr>
              <a:t>stub)</a:t>
            </a:r>
            <a:r>
              <a:rPr lang="en-US" altLang="ko-KR" dirty="0">
                <a:ea typeface="굴림" panose="020B0600000101010101" pitchFamily="34" charset="-127"/>
              </a:rPr>
              <a:t>, locates appropriate memory-resident library routine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Stub replaces itself with the address of the routine, and executes routine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BB3B86A-E3D3-4459-9031-31E2EC2D1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83" t="1004" r="30392" b="658"/>
          <a:stretch>
            <a:fillRect/>
          </a:stretch>
        </p:blipFill>
        <p:spPr bwMode="auto">
          <a:xfrm>
            <a:off x="8096250" y="762000"/>
            <a:ext cx="3257550" cy="58674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750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3641558" y="190500"/>
            <a:ext cx="533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</a:t>
            </a:r>
            <a:r>
              <a:rPr lang="en-US" altLang="ko-KR" dirty="0" err="1">
                <a:ea typeface="굴림" panose="020B0600000101010101" pitchFamily="34" charset="-127"/>
              </a:rPr>
              <a:t>Uniprogramming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altLang="ko-KR" sz="2800" dirty="0" err="1">
                <a:ea typeface="굴림" panose="020B0600000101010101" pitchFamily="34" charset="-127"/>
              </a:rPr>
              <a:t>Uniprogramming</a:t>
            </a:r>
            <a:r>
              <a:rPr lang="en-US" altLang="ko-KR" sz="2800" dirty="0">
                <a:ea typeface="굴림" panose="020B0600000101010101" pitchFamily="34" charset="-127"/>
              </a:rPr>
              <a:t> (no Translation or Protection)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always runs at same place in physical memory since only one application at a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can access any physical address</a:t>
            </a: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marL="457200" lvl="1" indent="0">
              <a:buNone/>
            </a:pPr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endParaRPr lang="en-US" altLang="ko-KR" sz="2400" dirty="0">
              <a:ea typeface="굴림" panose="020B0600000101010101" pitchFamily="34" charset="-127"/>
            </a:endParaRP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Application given illusion of dedicated machine by giving it reality of a dedicated machine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3962401" y="2514601"/>
            <a:ext cx="3465513" cy="2728913"/>
            <a:chOff x="1728" y="2112"/>
            <a:chExt cx="2183" cy="1719"/>
          </a:xfrm>
        </p:grpSpPr>
        <p:sp>
          <p:nvSpPr>
            <p:cNvPr id="27653" name="Text Box 6"/>
            <p:cNvSpPr txBox="1">
              <a:spLocks noChangeArrowheads="1"/>
            </p:cNvSpPr>
            <p:nvPr/>
          </p:nvSpPr>
          <p:spPr bwMode="auto">
            <a:xfrm>
              <a:off x="2932" y="3600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7654" name="Text Box 7"/>
            <p:cNvSpPr txBox="1">
              <a:spLocks noChangeArrowheads="1"/>
            </p:cNvSpPr>
            <p:nvPr/>
          </p:nvSpPr>
          <p:spPr bwMode="auto">
            <a:xfrm>
              <a:off x="2932" y="2121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grpSp>
          <p:nvGrpSpPr>
            <p:cNvPr id="27655" name="Group 11"/>
            <p:cNvGrpSpPr>
              <a:grpSpLocks/>
            </p:cNvGrpSpPr>
            <p:nvPr/>
          </p:nvGrpSpPr>
          <p:grpSpPr bwMode="auto">
            <a:xfrm>
              <a:off x="1728" y="2112"/>
              <a:ext cx="1104" cy="1680"/>
              <a:chOff x="2208" y="1968"/>
              <a:chExt cx="1104" cy="1680"/>
            </a:xfrm>
          </p:grpSpPr>
          <p:sp>
            <p:nvSpPr>
              <p:cNvPr id="61449" name="Rectangle 5"/>
              <p:cNvSpPr>
                <a:spLocks noChangeArrowheads="1"/>
              </p:cNvSpPr>
              <p:nvPr/>
            </p:nvSpPr>
            <p:spPr bwMode="auto">
              <a:xfrm>
                <a:off x="2208" y="1968"/>
                <a:ext cx="1104" cy="1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/>
              <a:p>
                <a:pPr eaLnBrk="0" hangingPunct="0">
                  <a:defRPr/>
                </a:pPr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58" name="Text Box 9"/>
              <p:cNvSpPr txBox="1">
                <a:spLocks noChangeArrowheads="1"/>
              </p:cNvSpPr>
              <p:nvPr/>
            </p:nvSpPr>
            <p:spPr bwMode="auto">
              <a:xfrm>
                <a:off x="2284" y="3312"/>
                <a:ext cx="82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Application</a:t>
                </a:r>
              </a:p>
            </p:txBody>
          </p:sp>
          <p:sp>
            <p:nvSpPr>
              <p:cNvPr id="27659" name="Text Box 10"/>
              <p:cNvSpPr txBox="1">
                <a:spLocks noChangeArrowheads="1"/>
              </p:cNvSpPr>
              <p:nvPr/>
            </p:nvSpPr>
            <p:spPr bwMode="auto">
              <a:xfrm>
                <a:off x="2324" y="2112"/>
                <a:ext cx="753" cy="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Operating</a:t>
                </a:r>
              </a:p>
              <a:p>
                <a:r>
                  <a:rPr lang="en-US" altLang="ko-KR" sz="1800" b="0">
                    <a:latin typeface="Gill Sans" charset="0"/>
                    <a:ea typeface="Gill Sans" charset="0"/>
                    <a:cs typeface="Gill Sans" charset="0"/>
                  </a:rPr>
                  <a:t>System</a:t>
                </a:r>
              </a:p>
            </p:txBody>
          </p:sp>
        </p:grpSp>
        <p:sp>
          <p:nvSpPr>
            <p:cNvPr id="27656" name="Text Box 12"/>
            <p:cNvSpPr txBox="1">
              <a:spLocks noChangeArrowheads="1"/>
            </p:cNvSpPr>
            <p:nvPr/>
          </p:nvSpPr>
          <p:spPr bwMode="auto">
            <a:xfrm rot="16200000">
              <a:off x="3098" y="2733"/>
              <a:ext cx="831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Valid 32-bit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Addresses</a:t>
              </a:r>
            </a:p>
          </p:txBody>
        </p:sp>
      </p:grpSp>
      <p:pic>
        <p:nvPicPr>
          <p:cNvPr id="27652" name="Picture 2" descr="ibm162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580" y="2565175"/>
            <a:ext cx="235982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14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4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458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Primitive Multiprogramming</a:t>
            </a:r>
          </a:p>
        </p:txBody>
      </p:sp>
      <p:sp>
        <p:nvSpPr>
          <p:cNvPr id="64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7630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Multiprogramming without Translation or Protection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somehow prevent address overlap between threads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Loader/Linker: Adjust addresses while program loaded into memory (loads, stores, jumps)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Everything adjusted to memory location of program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Translation done by a linker-loader (relocation)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Common in early days (… till Windows 3.x, 95?)</a:t>
            </a:r>
          </a:p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this solution, no protection: bugs in any program can cause other programs to crash or even the OS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038601" y="1524001"/>
            <a:ext cx="3465513" cy="2728913"/>
            <a:chOff x="1680" y="2256"/>
            <a:chExt cx="2183" cy="1719"/>
          </a:xfrm>
        </p:grpSpPr>
        <p:sp>
          <p:nvSpPr>
            <p:cNvPr id="29701" name="Text Box 4"/>
            <p:cNvSpPr txBox="1">
              <a:spLocks noChangeArrowheads="1"/>
            </p:cNvSpPr>
            <p:nvPr/>
          </p:nvSpPr>
          <p:spPr bwMode="auto">
            <a:xfrm>
              <a:off x="2884" y="3744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29702" name="Text Box 5"/>
            <p:cNvSpPr txBox="1">
              <a:spLocks noChangeArrowheads="1"/>
            </p:cNvSpPr>
            <p:nvPr/>
          </p:nvSpPr>
          <p:spPr bwMode="auto">
            <a:xfrm>
              <a:off x="2884" y="2265"/>
              <a:ext cx="97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1680" y="2256"/>
              <a:ext cx="1104" cy="1680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704" name="Text Box 8"/>
            <p:cNvSpPr txBox="1">
              <a:spLocks noChangeArrowheads="1"/>
            </p:cNvSpPr>
            <p:nvPr/>
          </p:nvSpPr>
          <p:spPr bwMode="auto">
            <a:xfrm>
              <a:off x="1707" y="360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29705" name="Text Box 9"/>
            <p:cNvSpPr txBox="1">
              <a:spLocks noChangeArrowheads="1"/>
            </p:cNvSpPr>
            <p:nvPr/>
          </p:nvSpPr>
          <p:spPr bwMode="auto">
            <a:xfrm>
              <a:off x="1796" y="2400"/>
              <a:ext cx="753" cy="4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29706" name="Text Box 11"/>
            <p:cNvSpPr txBox="1">
              <a:spLocks noChangeArrowheads="1"/>
            </p:cNvSpPr>
            <p:nvPr/>
          </p:nvSpPr>
          <p:spPr bwMode="auto">
            <a:xfrm>
              <a:off x="1727" y="3120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29707" name="Text Box 12"/>
            <p:cNvSpPr txBox="1">
              <a:spLocks noChangeArrowheads="1"/>
            </p:cNvSpPr>
            <p:nvPr/>
          </p:nvSpPr>
          <p:spPr bwMode="auto">
            <a:xfrm>
              <a:off x="2880" y="3102"/>
              <a:ext cx="91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8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490134"/>
            <a:ext cx="2133600" cy="254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0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4614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61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7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6D1A-6C62-4C05-933B-99B063E2F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with 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359E5-E2E2-4FD9-945E-CB2E3E79F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80415"/>
            <a:ext cx="7035412" cy="182086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we protect programs from each other without translation?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Yes: Base and Bound!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b="1" dirty="0">
                <a:ea typeface="굴림" panose="020B0600000101010101" pitchFamily="34" charset="-127"/>
              </a:rPr>
              <a:t>Used by, e.g., Cray-1 supercomputer</a:t>
            </a:r>
          </a:p>
        </p:txBody>
      </p:sp>
      <p:grpSp>
        <p:nvGrpSpPr>
          <p:cNvPr id="7" name="Group 13">
            <a:extLst>
              <a:ext uri="{FF2B5EF4-FFF2-40B4-BE49-F238E27FC236}">
                <a16:creationId xmlns:a16="http://schemas.microsoft.com/office/drawing/2014/main" id="{D82E74EC-E24F-405F-B867-5F6FB27101FD}"/>
              </a:ext>
            </a:extLst>
          </p:cNvPr>
          <p:cNvGrpSpPr>
            <a:grpSpLocks/>
          </p:cNvGrpSpPr>
          <p:nvPr/>
        </p:nvGrpSpPr>
        <p:grpSpPr bwMode="auto">
          <a:xfrm>
            <a:off x="5854700" y="3492500"/>
            <a:ext cx="3373438" cy="2684463"/>
            <a:chOff x="1680" y="2303"/>
            <a:chExt cx="2125" cy="1691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2ABA7BD3-4D90-45AD-97EA-CDE1C1FF3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4" y="3744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0x00000000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79BF3F46-6C34-4E9B-B3B4-29559DEB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9" y="2303"/>
              <a:ext cx="86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0xFFFFFFFF</a:t>
              </a: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39386D8-1DED-455A-811F-FAE27F6A4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331"/>
              <a:ext cx="1104" cy="1605"/>
            </a:xfrm>
            <a:prstGeom prst="rect">
              <a:avLst/>
            </a:prstGeom>
            <a:solidFill>
              <a:srgbClr val="C0D2FE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ko-KR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Text Box 8">
              <a:extLst>
                <a:ext uri="{FF2B5EF4-FFF2-40B4-BE49-F238E27FC236}">
                  <a16:creationId xmlns:a16="http://schemas.microsoft.com/office/drawing/2014/main" id="{2A3FFE5F-2E11-4F64-978E-12397BA3F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07" y="360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Application1</a:t>
              </a:r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0FDCFF22-74B4-4249-9066-6D4B0C53E3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6" y="2400"/>
              <a:ext cx="770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Operating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System</a:t>
              </a: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6F0BE1C-7C1D-45DF-A73E-22601D66D7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7" y="3120"/>
              <a:ext cx="9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Application2</a:t>
              </a: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AF274D8F-7D3D-4DDD-957D-FEE25E3D8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2"/>
              <a:ext cx="92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0x00020000</a:t>
              </a:r>
            </a:p>
          </p:txBody>
        </p:sp>
      </p:grpSp>
      <p:sp>
        <p:nvSpPr>
          <p:cNvPr id="16" name="Rectangle 14">
            <a:extLst>
              <a:ext uri="{FF2B5EF4-FFF2-40B4-BE49-F238E27FC236}">
                <a16:creationId xmlns:a16="http://schemas.microsoft.com/office/drawing/2014/main" id="{84673BC1-F61B-4626-9FF8-E3A57C89C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815486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Base  = 0x20000</a:t>
            </a: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0865385A-47D8-43BE-8CB9-9E5FF8173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97384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C1D07A23-9E85-42D0-BE53-8219AFBCD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315199"/>
            <a:ext cx="2578100" cy="34230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ko-KR" sz="1800" b="0" dirty="0">
                <a:latin typeface="Gill Sans" charset="0"/>
                <a:ea typeface="Gill Sans" charset="0"/>
                <a:cs typeface="Gill Sans" charset="0"/>
              </a:rPr>
              <a:t>Bound= 0x10000</a:t>
            </a: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5FA8E9AB-C324-42C9-9E6E-B9DA37BE4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7900" y="4482337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EAD070AA-A412-4C53-8266-176ADAFAEB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1" y="790553"/>
            <a:ext cx="2416786" cy="2414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0358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01600"/>
            <a:ext cx="8458200" cy="736600"/>
          </a:xfrm>
        </p:spPr>
        <p:txBody>
          <a:bodyPr/>
          <a:lstStyle/>
          <a:p>
            <a:r>
              <a:rPr lang="en-US" dirty="0"/>
              <a:t>Recall: Base and Bound (No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39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95469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6030894" y="3501127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808829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08829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088295" y="33644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8153399" y="5040868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2819399" y="4724400"/>
            <a:ext cx="3200400" cy="762000"/>
            <a:chOff x="2667000" y="4724400"/>
            <a:chExt cx="3200400" cy="762000"/>
          </a:xfrm>
        </p:grpSpPr>
        <p:sp>
          <p:nvSpPr>
            <p:cNvPr id="60" name="Rectangle 59"/>
            <p:cNvSpPr/>
            <p:nvPr/>
          </p:nvSpPr>
          <p:spPr bwMode="auto">
            <a:xfrm>
              <a:off x="2667000" y="5105400"/>
              <a:ext cx="1828800" cy="3810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819400" y="4724400"/>
              <a:ext cx="851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Bound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24200" y="5105400"/>
              <a:ext cx="9044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1100…</a:t>
              </a: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>
              <a:off x="4495800" y="5288232"/>
              <a:ext cx="1371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0" name="Group 29"/>
          <p:cNvGrpSpPr/>
          <p:nvPr/>
        </p:nvGrpSpPr>
        <p:grpSpPr>
          <a:xfrm>
            <a:off x="2819399" y="2983468"/>
            <a:ext cx="3200400" cy="750332"/>
            <a:chOff x="2667000" y="2983468"/>
            <a:chExt cx="3200400" cy="750332"/>
          </a:xfrm>
        </p:grpSpPr>
        <p:grpSp>
          <p:nvGrpSpPr>
            <p:cNvPr id="3" name="Group 2"/>
            <p:cNvGrpSpPr/>
            <p:nvPr/>
          </p:nvGrpSpPr>
          <p:grpSpPr>
            <a:xfrm>
              <a:off x="2667000" y="3352800"/>
              <a:ext cx="3200400" cy="381000"/>
              <a:chOff x="2667000" y="3276600"/>
              <a:chExt cx="3200400" cy="381000"/>
            </a:xfrm>
          </p:grpSpPr>
          <p:sp>
            <p:nvSpPr>
              <p:cNvPr id="56" name="Rectangle 55"/>
              <p:cNvSpPr/>
              <p:nvPr/>
            </p:nvSpPr>
            <p:spPr bwMode="auto">
              <a:xfrm>
                <a:off x="2667000" y="3276600"/>
                <a:ext cx="1828800" cy="381000"/>
              </a:xfrm>
              <a:prstGeom prst="rect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cxnSp>
            <p:nvCxnSpPr>
              <p:cNvPr id="57" name="Straight Arrow Connector 56"/>
              <p:cNvCxnSpPr/>
              <p:nvPr/>
            </p:nvCxnSpPr>
            <p:spPr bwMode="auto">
              <a:xfrm>
                <a:off x="4495800" y="3459432"/>
                <a:ext cx="1371600" cy="0"/>
              </a:xfrm>
              <a:prstGeom prst="straightConnector1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arrow"/>
              </a:ln>
              <a:effectLst/>
            </p:spPr>
          </p:cxnSp>
          <p:sp>
            <p:nvSpPr>
              <p:cNvPr id="58" name="TextBox 57"/>
              <p:cNvSpPr txBox="1"/>
              <p:nvPr/>
            </p:nvSpPr>
            <p:spPr>
              <a:xfrm>
                <a:off x="2971800" y="3276600"/>
                <a:ext cx="9284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latin typeface="Gill Sans" charset="0"/>
                    <a:ea typeface="Gill Sans" charset="0"/>
                    <a:cs typeface="Gill Sans" charset="0"/>
                  </a:rPr>
                  <a:t>1000…</a:t>
                </a: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886803" y="2983468"/>
              <a:ext cx="7104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Base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343399" y="3550968"/>
            <a:ext cx="990600" cy="792432"/>
            <a:chOff x="4191000" y="3162300"/>
            <a:chExt cx="990600" cy="792432"/>
          </a:xfrm>
        </p:grpSpPr>
        <p:sp>
          <p:nvSpPr>
            <p:cNvPr id="67" name="Oval 66"/>
            <p:cNvSpPr/>
            <p:nvPr/>
          </p:nvSpPr>
          <p:spPr bwMode="auto">
            <a:xfrm>
              <a:off x="4724400" y="3200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724400" y="3288268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&gt;=</a:t>
              </a:r>
            </a:p>
          </p:txBody>
        </p:sp>
        <p:cxnSp>
          <p:nvCxnSpPr>
            <p:cNvPr id="72" name="Straight Arrow Connector 71"/>
            <p:cNvCxnSpPr>
              <a:endCxn id="67" idx="1"/>
            </p:cNvCxnSpPr>
            <p:nvPr/>
          </p:nvCxnSpPr>
          <p:spPr bwMode="auto">
            <a:xfrm>
              <a:off x="4495800" y="3162300"/>
              <a:ext cx="295555" cy="1162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3" name="Straight Arrow Connector 72"/>
            <p:cNvCxnSpPr>
              <a:endCxn id="70" idx="1"/>
            </p:cNvCxnSpPr>
            <p:nvPr/>
          </p:nvCxnSpPr>
          <p:spPr bwMode="auto">
            <a:xfrm flipV="1">
              <a:off x="4191000" y="3472934"/>
              <a:ext cx="533400" cy="48179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76" name="Group 75"/>
          <p:cNvGrpSpPr/>
          <p:nvPr/>
        </p:nvGrpSpPr>
        <p:grpSpPr>
          <a:xfrm>
            <a:off x="4343399" y="4343400"/>
            <a:ext cx="990600" cy="937284"/>
            <a:chOff x="4191000" y="3749016"/>
            <a:chExt cx="990600" cy="937284"/>
          </a:xfrm>
        </p:grpSpPr>
        <p:sp>
          <p:nvSpPr>
            <p:cNvPr id="77" name="Oval 76"/>
            <p:cNvSpPr/>
            <p:nvPr/>
          </p:nvSpPr>
          <p:spPr bwMode="auto">
            <a:xfrm>
              <a:off x="4724400" y="3962400"/>
              <a:ext cx="457200" cy="5334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24400" y="4038600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&lt;</a:t>
              </a:r>
            </a:p>
          </p:txBody>
        </p:sp>
        <p:cxnSp>
          <p:nvCxnSpPr>
            <p:cNvPr id="79" name="Straight Arrow Connector 78"/>
            <p:cNvCxnSpPr>
              <a:endCxn id="77" idx="1"/>
            </p:cNvCxnSpPr>
            <p:nvPr/>
          </p:nvCxnSpPr>
          <p:spPr bwMode="auto">
            <a:xfrm>
              <a:off x="4191000" y="3749016"/>
              <a:ext cx="600355" cy="29149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80" name="Straight Arrow Connector 79"/>
            <p:cNvCxnSpPr>
              <a:endCxn id="77" idx="3"/>
            </p:cNvCxnSpPr>
            <p:nvPr/>
          </p:nvCxnSpPr>
          <p:spPr bwMode="auto">
            <a:xfrm flipV="1">
              <a:off x="4495800" y="4417685"/>
              <a:ext cx="295555" cy="26861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cxnSp>
        <p:nvCxnSpPr>
          <p:cNvPr id="81" name="Straight Arrow Connector 80"/>
          <p:cNvCxnSpPr/>
          <p:nvPr/>
        </p:nvCxnSpPr>
        <p:spPr bwMode="auto">
          <a:xfrm>
            <a:off x="4343399" y="4343400"/>
            <a:ext cx="16764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4" name="TextBox 73"/>
          <p:cNvSpPr txBox="1"/>
          <p:nvPr/>
        </p:nvSpPr>
        <p:spPr>
          <a:xfrm>
            <a:off x="304800" y="4001870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1371599" y="3962400"/>
            <a:ext cx="2971800" cy="381000"/>
            <a:chOff x="1219200" y="3962400"/>
            <a:chExt cx="2971800" cy="381000"/>
          </a:xfrm>
        </p:grpSpPr>
        <p:cxnSp>
          <p:nvCxnSpPr>
            <p:cNvPr id="82" name="Straight Arrow Connector 81"/>
            <p:cNvCxnSpPr/>
            <p:nvPr/>
          </p:nvCxnSpPr>
          <p:spPr bwMode="auto">
            <a:xfrm>
              <a:off x="1219200" y="4343400"/>
              <a:ext cx="29718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1219200" y="3962400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>
                  <a:solidFill>
                    <a:srgbClr val="FF0000"/>
                  </a:solidFill>
                  <a:latin typeface="Gill Sans" charset="0"/>
                  <a:ea typeface="Gill Sans" charset="0"/>
                  <a:cs typeface="Gill Sans" charset="0"/>
                </a:rPr>
                <a:t>1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010</a:t>
              </a:r>
              <a:r>
                <a:rPr lang="mr-IN" b="0" dirty="0">
                  <a:latin typeface="Gill Sans" charset="0"/>
                  <a:ea typeface="Gill Sans" charset="0"/>
                  <a:cs typeface="Gill Sans" charset="0"/>
                </a:rPr>
                <a:t>…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5" name="Content Placeholder 87"/>
          <p:cNvSpPr>
            <a:spLocks noGrp="1"/>
          </p:cNvSpPr>
          <p:nvPr>
            <p:ph idx="1"/>
          </p:nvPr>
        </p:nvSpPr>
        <p:spPr>
          <a:xfrm>
            <a:off x="405029" y="1292134"/>
            <a:ext cx="5427353" cy="1527265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Still protects OS and isolates program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Requires relocating loader</a:t>
            </a:r>
          </a:p>
          <a:p>
            <a:pPr>
              <a:lnSpc>
                <a:spcPct val="70000"/>
              </a:lnSpc>
            </a:pPr>
            <a:r>
              <a:rPr lang="en-US" sz="2000" dirty="0">
                <a:solidFill>
                  <a:srgbClr val="FF0000"/>
                </a:solidFill>
              </a:rPr>
              <a:t>No addition on address path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3602599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59653"/>
            <a:ext cx="11430000" cy="3426877"/>
          </a:xfrm>
        </p:spPr>
        <p:txBody>
          <a:bodyPr/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the two 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for A to adversely affect B</a:t>
            </a:r>
          </a:p>
          <a:p>
            <a:r>
              <a:rPr lang="en-US" altLang="ko-KR" dirty="0"/>
              <a:t>With translation,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50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9220200" cy="533400"/>
          </a:xfrm>
        </p:spPr>
        <p:txBody>
          <a:bodyPr/>
          <a:lstStyle/>
          <a:p>
            <a:r>
              <a:rPr lang="en-US" dirty="0"/>
              <a:t>Recall: Base and Bound (with Translation)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714749" y="990600"/>
            <a:ext cx="2133600" cy="533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802044" y="1066800"/>
            <a:ext cx="1905000" cy="1790708"/>
            <a:chOff x="3200400" y="1371600"/>
            <a:chExt cx="1628564" cy="2724991"/>
          </a:xfrm>
        </p:grpSpPr>
        <p:sp>
          <p:nvSpPr>
            <p:cNvPr id="9" name="Rectangle 8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72272" y="1371600"/>
              <a:ext cx="537467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2800" y="2133599"/>
              <a:ext cx="1015733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2666999"/>
              <a:ext cx="547060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chemeClr val="accent3">
                <a:lumMod val="8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6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29000" y="3581400"/>
              <a:ext cx="567616" cy="5151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19" name="Group 18"/>
          <p:cNvGrpSpPr/>
          <p:nvPr/>
        </p:nvGrpSpPr>
        <p:grpSpPr>
          <a:xfrm>
            <a:off x="5878244" y="3184659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20" name="Rectangle 19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372272" y="1638300"/>
              <a:ext cx="459938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52800" y="2133601"/>
              <a:ext cx="833940" cy="36459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505200" y="2667001"/>
              <a:ext cx="46707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26" name="Rectangle 25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2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429000" y="3581400"/>
              <a:ext cx="484205" cy="3645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2" name="TextBox 51"/>
          <p:cNvSpPr txBox="1"/>
          <p:nvPr/>
        </p:nvSpPr>
        <p:spPr>
          <a:xfrm>
            <a:off x="7935645" y="8382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935645" y="60198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35645" y="30480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85550" y="3505201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address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13066" y="2805724"/>
            <a:ext cx="160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Base Address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2666749" y="3175056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9" name="Plus 58"/>
          <p:cNvSpPr/>
          <p:nvPr/>
        </p:nvSpPr>
        <p:spPr bwMode="auto">
          <a:xfrm>
            <a:off x="4724149" y="3733800"/>
            <a:ext cx="304800" cy="228600"/>
          </a:xfrm>
          <a:prstGeom prst="mathPlus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666749" y="4876800"/>
            <a:ext cx="1828800" cy="381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86552" y="4507468"/>
            <a:ext cx="995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cxnSp>
        <p:nvCxnSpPr>
          <p:cNvPr id="63" name="Straight Arrow Connector 62"/>
          <p:cNvCxnSpPr>
            <a:stCxn id="58" idx="3"/>
          </p:cNvCxnSpPr>
          <p:nvPr/>
        </p:nvCxnSpPr>
        <p:spPr bwMode="auto">
          <a:xfrm flipV="1">
            <a:off x="4495550" y="3193868"/>
            <a:ext cx="1382695" cy="17168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64" name="Oval 63"/>
          <p:cNvSpPr/>
          <p:nvPr/>
        </p:nvSpPr>
        <p:spPr bwMode="auto">
          <a:xfrm>
            <a:off x="4647949" y="3581402"/>
            <a:ext cx="457200" cy="53339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 bwMode="auto">
          <a:xfrm>
            <a:off x="1904749" y="3810000"/>
            <a:ext cx="27432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69" name="Straight Arrow Connector 68"/>
          <p:cNvCxnSpPr/>
          <p:nvPr/>
        </p:nvCxnSpPr>
        <p:spPr bwMode="auto">
          <a:xfrm>
            <a:off x="5105150" y="3810000"/>
            <a:ext cx="7730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3" name="Straight Arrow Connector 72"/>
          <p:cNvCxnSpPr>
            <a:stCxn id="58" idx="3"/>
            <a:endCxn id="64" idx="1"/>
          </p:cNvCxnSpPr>
          <p:nvPr/>
        </p:nvCxnSpPr>
        <p:spPr bwMode="auto">
          <a:xfrm>
            <a:off x="4495550" y="3365557"/>
            <a:ext cx="219355" cy="293959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76" name="Oval 75"/>
          <p:cNvSpPr/>
          <p:nvPr/>
        </p:nvSpPr>
        <p:spPr bwMode="auto">
          <a:xfrm>
            <a:off x="4647949" y="4343400"/>
            <a:ext cx="457200" cy="5334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724149" y="44196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&lt;</a:t>
            </a:r>
          </a:p>
        </p:txBody>
      </p:sp>
      <p:cxnSp>
        <p:nvCxnSpPr>
          <p:cNvPr id="78" name="Straight Arrow Connector 77"/>
          <p:cNvCxnSpPr>
            <a:endCxn id="76" idx="1"/>
          </p:cNvCxnSpPr>
          <p:nvPr/>
        </p:nvCxnSpPr>
        <p:spPr bwMode="auto">
          <a:xfrm>
            <a:off x="4038350" y="3810001"/>
            <a:ext cx="676555" cy="6115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0" name="Straight Arrow Connector 79"/>
          <p:cNvCxnSpPr>
            <a:stCxn id="60" idx="3"/>
            <a:endCxn id="76" idx="3"/>
          </p:cNvCxnSpPr>
          <p:nvPr/>
        </p:nvCxnSpPr>
        <p:spPr bwMode="auto">
          <a:xfrm flipV="1">
            <a:off x="4495550" y="4798686"/>
            <a:ext cx="219355" cy="268615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5" name="TextBox 84"/>
          <p:cNvSpPr txBox="1"/>
          <p:nvPr/>
        </p:nvSpPr>
        <p:spPr>
          <a:xfrm>
            <a:off x="2971550" y="3175056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935644" y="4724400"/>
            <a:ext cx="91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123950" y="4876800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88" name="Content Placeholder 87"/>
          <p:cNvSpPr>
            <a:spLocks noGrp="1"/>
          </p:cNvSpPr>
          <p:nvPr>
            <p:ph idx="1"/>
          </p:nvPr>
        </p:nvSpPr>
        <p:spPr>
          <a:xfrm>
            <a:off x="735447" y="5471063"/>
            <a:ext cx="5334000" cy="11430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Hardware relocation</a:t>
            </a:r>
          </a:p>
          <a:p>
            <a:r>
              <a:rPr lang="en-US" dirty="0">
                <a:solidFill>
                  <a:srgbClr val="FF0000"/>
                </a:solidFill>
              </a:rPr>
              <a:t>Can the program touch OS?</a:t>
            </a:r>
          </a:p>
          <a:p>
            <a:r>
              <a:rPr lang="en-US" dirty="0">
                <a:solidFill>
                  <a:srgbClr val="FF0000"/>
                </a:solidFill>
              </a:rPr>
              <a:t>Can it touch other programs?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736020" y="348887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" name="Rounded Rectangular Callout 66"/>
          <p:cNvSpPr/>
          <p:nvPr/>
        </p:nvSpPr>
        <p:spPr bwMode="auto">
          <a:xfrm>
            <a:off x="3123949" y="1600200"/>
            <a:ext cx="2461027" cy="762000"/>
          </a:xfrm>
          <a:prstGeom prst="wedgeRoundRectCallout">
            <a:avLst>
              <a:gd name="adj1" fmla="val 28695"/>
              <a:gd name="adj2" fmla="val 209461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b="0" dirty="0">
                <a:latin typeface="Gill Sans"/>
                <a:cs typeface="Gill Sans"/>
              </a:rPr>
              <a:t>Addresses translated </a:t>
            </a:r>
            <a:br>
              <a:rPr lang="en-US" b="0" dirty="0">
                <a:latin typeface="Gill Sans"/>
                <a:cs typeface="Gill Sans"/>
              </a:rPr>
            </a:br>
            <a:r>
              <a:rPr lang="en-US" b="0" dirty="0">
                <a:latin typeface="Gill Sans"/>
                <a:cs typeface="Gill Sans"/>
              </a:rPr>
              <a:t>on-the-fly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003702" y="375247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1</a:t>
            </a:r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</a:t>
            </a:r>
            <a:r>
              <a:rPr lang="mr-IN" b="0" dirty="0">
                <a:latin typeface="Gill Sans" charset="0"/>
                <a:ea typeface="Gill Sans" charset="0"/>
                <a:cs typeface="Gill Sans" charset="0"/>
              </a:rPr>
              <a:t>…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EFB99C-C2EF-46A7-991C-A21B74C0A286}"/>
              </a:ext>
            </a:extLst>
          </p:cNvPr>
          <p:cNvGrpSpPr/>
          <p:nvPr/>
        </p:nvGrpSpPr>
        <p:grpSpPr>
          <a:xfrm>
            <a:off x="9331757" y="3537391"/>
            <a:ext cx="1828800" cy="1823613"/>
            <a:chOff x="3200400" y="1638300"/>
            <a:chExt cx="1628564" cy="2400300"/>
          </a:xfrm>
          <a:solidFill>
            <a:srgbClr val="FFFF00"/>
          </a:solidFill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899707F-3CF1-4632-AED7-1B6C3F940282}"/>
                </a:ext>
              </a:extLst>
            </p:cNvPr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47CF76C-1368-4EC9-BBD0-D5EFC751551F}"/>
                </a:ext>
              </a:extLst>
            </p:cNvPr>
            <p:cNvSpPr txBox="1"/>
            <p:nvPr/>
          </p:nvSpPr>
          <p:spPr>
            <a:xfrm>
              <a:off x="3372272" y="1638300"/>
              <a:ext cx="524060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E5E239E-AD28-4F50-A9B3-5C6716D35844}"/>
                </a:ext>
              </a:extLst>
            </p:cNvPr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79216CF-2093-4B7B-8FD6-99F9B32BF0EA}"/>
                </a:ext>
              </a:extLst>
            </p:cNvPr>
            <p:cNvSpPr txBox="1"/>
            <p:nvPr/>
          </p:nvSpPr>
          <p:spPr>
            <a:xfrm>
              <a:off x="3352800" y="2133601"/>
              <a:ext cx="958816" cy="4456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7C0035F-705C-4B08-B503-5E25227D92ED}"/>
                </a:ext>
              </a:extLst>
            </p:cNvPr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0B69A5-99DC-4BF7-8BA6-49730FDDE54B}"/>
                </a:ext>
              </a:extLst>
            </p:cNvPr>
            <p:cNvSpPr txBox="1"/>
            <p:nvPr/>
          </p:nvSpPr>
          <p:spPr>
            <a:xfrm>
              <a:off x="3505200" y="2667001"/>
              <a:ext cx="53416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7C25583-2ED8-4450-9568-929F99420CC9}"/>
                </a:ext>
              </a:extLst>
            </p:cNvPr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Gill Sans" charset="0"/>
                <a:cs typeface="Gill Sans" charset="0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3BE74DD-25E7-4D2C-9305-172B33AB359E}"/>
                </a:ext>
              </a:extLst>
            </p:cNvPr>
            <p:cNvSpPr txBox="1"/>
            <p:nvPr/>
          </p:nvSpPr>
          <p:spPr>
            <a:xfrm>
              <a:off x="3429000" y="3581400"/>
              <a:ext cx="539877" cy="4456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89C8948F-94B1-4CE0-BC1F-D6BCC0D92CF4}"/>
                </a:ext>
              </a:extLst>
            </p:cNvPr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C811F794-3F6E-4F4C-84C6-C3F426E1136F}"/>
                </a:ext>
              </a:extLst>
            </p:cNvPr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DF7ED71-AA83-420A-91B6-755C28DC3DA7}"/>
              </a:ext>
            </a:extLst>
          </p:cNvPr>
          <p:cNvSpPr txBox="1"/>
          <p:nvPr/>
        </p:nvSpPr>
        <p:spPr>
          <a:xfrm>
            <a:off x="11160557" y="33849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8A4F5AF-D773-4104-A032-281692FD950F}"/>
              </a:ext>
            </a:extLst>
          </p:cNvPr>
          <p:cNvSpPr txBox="1"/>
          <p:nvPr/>
        </p:nvSpPr>
        <p:spPr>
          <a:xfrm>
            <a:off x="11160557" y="51745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Gill Sans" charset="0"/>
                <a:ea typeface="Gill Sans" charset="0"/>
                <a:cs typeface="Gill Sans" charset="0"/>
              </a:rPr>
              <a:t>0100…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7A14E59-57A4-4C12-8189-76A8D9A07E88}"/>
              </a:ext>
            </a:extLst>
          </p:cNvPr>
          <p:cNvSpPr txBox="1"/>
          <p:nvPr/>
        </p:nvSpPr>
        <p:spPr>
          <a:xfrm>
            <a:off x="9114428" y="2967335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"/>
              </a:rPr>
              <a:t>Original Program</a:t>
            </a:r>
          </a:p>
        </p:txBody>
      </p:sp>
    </p:spTree>
    <p:extLst>
      <p:ext uri="{BB962C8B-B14F-4D97-AF65-F5344CB8AC3E}">
        <p14:creationId xmlns:p14="http://schemas.microsoft.com/office/powerpoint/2010/main" val="257927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Techniques for Preventing Deadlock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430000" cy="6019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Make all threads request everything they’ll need at the beginning.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Problem: Predicting future is hard, tend to over-estimate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If need 2 chopsticks, request both at same time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Don’t leave home until we know no one is using any intersection between here and where you want to go; only one car on the Bay Bridge at a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Force all threads to request resources in a particular order preventing any cyclic use of resources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Thus, preventing deadlock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 (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x.Acquire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y.Acquire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z.Acquire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>
                <a:ea typeface="굴림" panose="020B0600000101010101" pitchFamily="34" charset="-127"/>
              </a:rPr>
              <a:t>,…)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Make tasks request disk, then memory, then…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Keep from deadlock on freeways around SF by requiring everyone to go clockwise</a:t>
            </a:r>
          </a:p>
          <a:p>
            <a:pPr lvl="2"/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81155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Issues with Simple B&amp;B Method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971800"/>
            <a:ext cx="11582400" cy="3733800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ea typeface="굴림" panose="020B0600000101010101" pitchFamily="34" charset="-127"/>
              </a:rPr>
              <a:t>Fragmentation problem over time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Not every process is same size </a:t>
            </a:r>
            <a:r>
              <a:rPr lang="en-US" altLang="ko-KR" sz="2400" dirty="0">
                <a:latin typeface="Wingdings"/>
                <a:ea typeface="Wingdings"/>
                <a:cs typeface="Wingdings"/>
                <a:sym typeface="Symbol" panose="05050102010706020507" pitchFamily="18" charset="2"/>
              </a:rPr>
              <a:t></a:t>
            </a:r>
            <a:r>
              <a:rPr lang="en-US" altLang="ko-KR" sz="2400" dirty="0">
                <a:ea typeface="굴림" panose="020B0600000101010101" pitchFamily="34" charset="-127"/>
                <a:sym typeface="Wingdings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</a:rPr>
              <a:t>memory becomes fragmented over time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Missing support for sparse address space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Would like to have multiple chunks/program (Code, Data, Stack, Heap, </a:t>
            </a:r>
            <a:r>
              <a:rPr lang="en-US" altLang="ko-KR" sz="2400" dirty="0" err="1">
                <a:ea typeface="굴림" panose="020B0600000101010101" pitchFamily="34" charset="-127"/>
              </a:rPr>
              <a:t>etc</a:t>
            </a:r>
            <a:r>
              <a:rPr lang="en-US" altLang="ko-KR" sz="2400" dirty="0">
                <a:ea typeface="굴림" panose="020B0600000101010101" pitchFamily="34" charset="-127"/>
              </a:rPr>
              <a:t>)</a:t>
            </a:r>
          </a:p>
          <a:p>
            <a:r>
              <a:rPr lang="en-US" altLang="ko-KR" sz="2800" dirty="0">
                <a:ea typeface="굴림" panose="020B0600000101010101" pitchFamily="34" charset="-127"/>
              </a:rPr>
              <a:t>Hard to do inter-process sharing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code segments when possible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Want to share memory between processes</a:t>
            </a:r>
          </a:p>
          <a:p>
            <a:pPr lvl="1"/>
            <a:r>
              <a:rPr lang="en-US" altLang="ko-KR" sz="2400" dirty="0">
                <a:ea typeface="굴림" panose="020B0600000101010101" pitchFamily="34" charset="-127"/>
              </a:rPr>
              <a:t>Helped by providing multiple segments per process</a:t>
            </a:r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2819400" y="762000"/>
            <a:ext cx="1143000" cy="2133600"/>
          </a:xfrm>
          <a:prstGeom prst="rect">
            <a:avLst/>
          </a:prstGeom>
          <a:solidFill>
            <a:srgbClr val="C0D2FE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ko-KR" altLang="en-US" sz="1800">
              <a:solidFill>
                <a:srgbClr val="FF66CC"/>
              </a:solidFill>
              <a:ea typeface="굴림" panose="020B0600000101010101" pitchFamily="34" charset="-127"/>
            </a:endParaRPr>
          </a:p>
        </p:txBody>
      </p:sp>
      <p:sp>
        <p:nvSpPr>
          <p:cNvPr id="35844" name="Line 5"/>
          <p:cNvSpPr>
            <a:spLocks noChangeShapeType="1"/>
          </p:cNvSpPr>
          <p:nvPr/>
        </p:nvSpPr>
        <p:spPr bwMode="auto">
          <a:xfrm>
            <a:off x="2819400" y="112553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Line 6"/>
          <p:cNvSpPr>
            <a:spLocks noChangeShapeType="1"/>
          </p:cNvSpPr>
          <p:nvPr/>
        </p:nvSpPr>
        <p:spPr bwMode="auto">
          <a:xfrm>
            <a:off x="2819400" y="15367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Line 7"/>
          <p:cNvSpPr>
            <a:spLocks noChangeShapeType="1"/>
          </p:cNvSpPr>
          <p:nvPr/>
        </p:nvSpPr>
        <p:spPr bwMode="auto">
          <a:xfrm>
            <a:off x="2819400" y="2468563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Text Box 8"/>
          <p:cNvSpPr txBox="1">
            <a:spLocks noChangeArrowheads="1"/>
          </p:cNvSpPr>
          <p:nvPr/>
        </p:nvSpPr>
        <p:spPr bwMode="auto">
          <a:xfrm>
            <a:off x="2870200" y="7620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6</a:t>
            </a:r>
          </a:p>
        </p:txBody>
      </p:sp>
      <p:sp>
        <p:nvSpPr>
          <p:cNvPr id="35848" name="Text Box 9"/>
          <p:cNvSpPr txBox="1">
            <a:spLocks noChangeArrowheads="1"/>
          </p:cNvSpPr>
          <p:nvPr/>
        </p:nvSpPr>
        <p:spPr bwMode="auto">
          <a:xfrm>
            <a:off x="2819400" y="120650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5</a:t>
            </a:r>
          </a:p>
        </p:txBody>
      </p:sp>
      <p:sp>
        <p:nvSpPr>
          <p:cNvPr id="35849" name="Text Box 10"/>
          <p:cNvSpPr txBox="1">
            <a:spLocks noChangeArrowheads="1"/>
          </p:cNvSpPr>
          <p:nvPr/>
        </p:nvSpPr>
        <p:spPr bwMode="auto">
          <a:xfrm>
            <a:off x="2819400" y="18891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process 2</a:t>
            </a:r>
          </a:p>
        </p:txBody>
      </p:sp>
      <p:sp>
        <p:nvSpPr>
          <p:cNvPr id="35850" name="Text Box 11"/>
          <p:cNvSpPr txBox="1">
            <a:spLocks noChangeArrowheads="1"/>
          </p:cNvSpPr>
          <p:nvPr/>
        </p:nvSpPr>
        <p:spPr bwMode="auto">
          <a:xfrm>
            <a:off x="2819400" y="2486025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ko-KR" sz="1400" b="0">
                <a:latin typeface="Helvetica" panose="020B0604020202020204" pitchFamily="34" charset="0"/>
                <a:ea typeface="굴림" panose="020B0600000101010101" pitchFamily="34" charset="-127"/>
              </a:rPr>
              <a:t>OS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038600" y="762000"/>
            <a:ext cx="1752600" cy="2133600"/>
            <a:chOff x="2514600" y="914400"/>
            <a:chExt cx="1752600" cy="2133600"/>
          </a:xfrm>
        </p:grpSpPr>
        <p:sp>
          <p:nvSpPr>
            <p:cNvPr id="35881" name="Rectangle 12"/>
            <p:cNvSpPr>
              <a:spLocks noChangeArrowheads="1"/>
            </p:cNvSpPr>
            <p:nvPr/>
          </p:nvSpPr>
          <p:spPr bwMode="auto">
            <a:xfrm>
              <a:off x="31242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2" name="Line 13"/>
            <p:cNvSpPr>
              <a:spLocks noChangeShapeType="1"/>
            </p:cNvSpPr>
            <p:nvPr/>
          </p:nvSpPr>
          <p:spPr bwMode="auto">
            <a:xfrm>
              <a:off x="31242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3" name="Line 14"/>
            <p:cNvSpPr>
              <a:spLocks noChangeShapeType="1"/>
            </p:cNvSpPr>
            <p:nvPr/>
          </p:nvSpPr>
          <p:spPr bwMode="auto">
            <a:xfrm>
              <a:off x="31242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4" name="Line 15"/>
            <p:cNvSpPr>
              <a:spLocks noChangeShapeType="1"/>
            </p:cNvSpPr>
            <p:nvPr/>
          </p:nvSpPr>
          <p:spPr bwMode="auto">
            <a:xfrm>
              <a:off x="31242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5" name="Text Box 16"/>
            <p:cNvSpPr txBox="1">
              <a:spLocks noChangeArrowheads="1"/>
            </p:cNvSpPr>
            <p:nvPr/>
          </p:nvSpPr>
          <p:spPr bwMode="auto">
            <a:xfrm>
              <a:off x="3173413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86" name="Text Box 17"/>
            <p:cNvSpPr txBox="1">
              <a:spLocks noChangeArrowheads="1"/>
            </p:cNvSpPr>
            <p:nvPr/>
          </p:nvSpPr>
          <p:spPr bwMode="auto">
            <a:xfrm>
              <a:off x="31242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87" name="Text Box 18"/>
            <p:cNvSpPr txBox="1">
              <a:spLocks noChangeArrowheads="1"/>
            </p:cNvSpPr>
            <p:nvPr/>
          </p:nvSpPr>
          <p:spPr bwMode="auto">
            <a:xfrm>
              <a:off x="3162300" y="26670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88" name="Rectangle 34"/>
            <p:cNvSpPr>
              <a:spLocks noChangeArrowheads="1"/>
            </p:cNvSpPr>
            <p:nvPr/>
          </p:nvSpPr>
          <p:spPr bwMode="auto">
            <a:xfrm>
              <a:off x="3124200" y="1676400"/>
              <a:ext cx="1143000" cy="990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89" name="AutoShape 40"/>
            <p:cNvSpPr>
              <a:spLocks noChangeArrowheads="1"/>
            </p:cNvSpPr>
            <p:nvPr/>
          </p:nvSpPr>
          <p:spPr bwMode="auto">
            <a:xfrm>
              <a:off x="25146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867400" y="762000"/>
            <a:ext cx="1752600" cy="2133600"/>
            <a:chOff x="4343400" y="914400"/>
            <a:chExt cx="1752600" cy="2133600"/>
          </a:xfrm>
        </p:grpSpPr>
        <p:sp>
          <p:nvSpPr>
            <p:cNvPr id="35871" name="Rectangle 19"/>
            <p:cNvSpPr>
              <a:spLocks noChangeArrowheads="1"/>
            </p:cNvSpPr>
            <p:nvPr/>
          </p:nvSpPr>
          <p:spPr bwMode="auto">
            <a:xfrm>
              <a:off x="4953000" y="914400"/>
              <a:ext cx="1143000" cy="2133600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2" name="Line 20"/>
            <p:cNvSpPr>
              <a:spLocks noChangeShapeType="1"/>
            </p:cNvSpPr>
            <p:nvPr/>
          </p:nvSpPr>
          <p:spPr bwMode="auto">
            <a:xfrm>
              <a:off x="4953000" y="1277938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Line 21"/>
            <p:cNvSpPr>
              <a:spLocks noChangeShapeType="1"/>
            </p:cNvSpPr>
            <p:nvPr/>
          </p:nvSpPr>
          <p:spPr bwMode="auto">
            <a:xfrm>
              <a:off x="4953000" y="1689100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4" name="Line 22"/>
            <p:cNvSpPr>
              <a:spLocks noChangeShapeType="1"/>
            </p:cNvSpPr>
            <p:nvPr/>
          </p:nvSpPr>
          <p:spPr bwMode="auto">
            <a:xfrm>
              <a:off x="4953000" y="2620963"/>
              <a:ext cx="1143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Text Box 23"/>
            <p:cNvSpPr txBox="1">
              <a:spLocks noChangeArrowheads="1"/>
            </p:cNvSpPr>
            <p:nvPr/>
          </p:nvSpPr>
          <p:spPr bwMode="auto">
            <a:xfrm>
              <a:off x="5003800" y="914400"/>
              <a:ext cx="9525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6</a:t>
              </a:r>
            </a:p>
          </p:txBody>
        </p:sp>
        <p:sp>
          <p:nvSpPr>
            <p:cNvPr id="35876" name="Text Box 24"/>
            <p:cNvSpPr txBox="1">
              <a:spLocks noChangeArrowheads="1"/>
            </p:cNvSpPr>
            <p:nvPr/>
          </p:nvSpPr>
          <p:spPr bwMode="auto">
            <a:xfrm>
              <a:off x="4953000" y="13589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5</a:t>
              </a:r>
            </a:p>
          </p:txBody>
        </p:sp>
        <p:sp>
          <p:nvSpPr>
            <p:cNvPr id="35877" name="Text Box 25"/>
            <p:cNvSpPr txBox="1">
              <a:spLocks noChangeArrowheads="1"/>
            </p:cNvSpPr>
            <p:nvPr/>
          </p:nvSpPr>
          <p:spPr bwMode="auto">
            <a:xfrm>
              <a:off x="4953000" y="2638425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OS</a:t>
              </a:r>
            </a:p>
          </p:txBody>
        </p:sp>
        <p:sp>
          <p:nvSpPr>
            <p:cNvPr id="35878" name="Rectangle 35"/>
            <p:cNvSpPr>
              <a:spLocks noChangeArrowheads="1"/>
            </p:cNvSpPr>
            <p:nvPr/>
          </p:nvSpPr>
          <p:spPr bwMode="auto">
            <a:xfrm>
              <a:off x="4953000" y="2057400"/>
              <a:ext cx="1143000" cy="6096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35879" name="Text Box 36"/>
            <p:cNvSpPr txBox="1">
              <a:spLocks noChangeArrowheads="1"/>
            </p:cNvSpPr>
            <p:nvPr/>
          </p:nvSpPr>
          <p:spPr bwMode="auto">
            <a:xfrm>
              <a:off x="4953000" y="1676400"/>
              <a:ext cx="1066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9</a:t>
              </a:r>
            </a:p>
          </p:txBody>
        </p:sp>
        <p:sp>
          <p:nvSpPr>
            <p:cNvPr id="35880" name="AutoShape 41"/>
            <p:cNvSpPr>
              <a:spLocks noChangeArrowheads="1"/>
            </p:cNvSpPr>
            <p:nvPr/>
          </p:nvSpPr>
          <p:spPr bwMode="auto">
            <a:xfrm>
              <a:off x="4343400" y="2057400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696200" y="762000"/>
            <a:ext cx="1752600" cy="2133600"/>
            <a:chOff x="6172200" y="914400"/>
            <a:chExt cx="1752600" cy="2133600"/>
          </a:xfrm>
        </p:grpSpPr>
        <p:grpSp>
          <p:nvGrpSpPr>
            <p:cNvPr id="35858" name="Group 1"/>
            <p:cNvGrpSpPr>
              <a:grpSpLocks/>
            </p:cNvGrpSpPr>
            <p:nvPr/>
          </p:nvGrpSpPr>
          <p:grpSpPr bwMode="auto">
            <a:xfrm>
              <a:off x="6172200" y="914400"/>
              <a:ext cx="1752600" cy="2133600"/>
              <a:chOff x="6172200" y="914400"/>
              <a:chExt cx="1752600" cy="2133600"/>
            </a:xfrm>
          </p:grpSpPr>
          <p:sp>
            <p:nvSpPr>
              <p:cNvPr id="35860" name="Rectangle 26"/>
              <p:cNvSpPr>
                <a:spLocks noChangeArrowheads="1"/>
              </p:cNvSpPr>
              <p:nvPr/>
            </p:nvSpPr>
            <p:spPr bwMode="auto">
              <a:xfrm>
                <a:off x="6781800" y="914400"/>
                <a:ext cx="1143000" cy="2133600"/>
              </a:xfrm>
              <a:prstGeom prst="rect">
                <a:avLst/>
              </a:prstGeom>
              <a:solidFill>
                <a:srgbClr val="C0D2FE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1" name="Line 27"/>
              <p:cNvSpPr>
                <a:spLocks noChangeShapeType="1"/>
              </p:cNvSpPr>
              <p:nvPr/>
            </p:nvSpPr>
            <p:spPr bwMode="auto">
              <a:xfrm>
                <a:off x="6781800" y="1277938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8"/>
              <p:cNvSpPr>
                <a:spLocks noChangeShapeType="1"/>
              </p:cNvSpPr>
              <p:nvPr/>
            </p:nvSpPr>
            <p:spPr bwMode="auto">
              <a:xfrm>
                <a:off x="6781800" y="168910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3" name="Line 29"/>
              <p:cNvSpPr>
                <a:spLocks noChangeShapeType="1"/>
              </p:cNvSpPr>
              <p:nvPr/>
            </p:nvSpPr>
            <p:spPr bwMode="auto">
              <a:xfrm>
                <a:off x="6781800" y="2620963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4" name="Text Box 30"/>
              <p:cNvSpPr txBox="1">
                <a:spLocks noChangeArrowheads="1"/>
              </p:cNvSpPr>
              <p:nvPr/>
            </p:nvSpPr>
            <p:spPr bwMode="auto">
              <a:xfrm>
                <a:off x="6832600" y="914400"/>
                <a:ext cx="9525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6</a:t>
                </a:r>
              </a:p>
            </p:txBody>
          </p:sp>
          <p:sp>
            <p:nvSpPr>
              <p:cNvPr id="35865" name="Text Box 32"/>
              <p:cNvSpPr txBox="1">
                <a:spLocks noChangeArrowheads="1"/>
              </p:cNvSpPr>
              <p:nvPr/>
            </p:nvSpPr>
            <p:spPr bwMode="auto">
              <a:xfrm>
                <a:off x="6781800" y="1676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9</a:t>
                </a:r>
              </a:p>
            </p:txBody>
          </p:sp>
          <p:sp>
            <p:nvSpPr>
              <p:cNvPr id="35866" name="Text Box 33"/>
              <p:cNvSpPr txBox="1">
                <a:spLocks noChangeArrowheads="1"/>
              </p:cNvSpPr>
              <p:nvPr/>
            </p:nvSpPr>
            <p:spPr bwMode="auto">
              <a:xfrm>
                <a:off x="6781800" y="2638425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>
                    <a:latin typeface="Helvetica" panose="020B0604020202020204" pitchFamily="34" charset="0"/>
                    <a:ea typeface="굴림" panose="020B0600000101010101" pitchFamily="34" charset="-127"/>
                  </a:rPr>
                  <a:t>OS</a:t>
                </a:r>
              </a:p>
            </p:txBody>
          </p:sp>
          <p:sp>
            <p:nvSpPr>
              <p:cNvPr id="35867" name="Rectangle 37"/>
              <p:cNvSpPr>
                <a:spLocks noChangeArrowheads="1"/>
              </p:cNvSpPr>
              <p:nvPr/>
            </p:nvSpPr>
            <p:spPr bwMode="auto">
              <a:xfrm>
                <a:off x="6781800" y="2362200"/>
                <a:ext cx="1143000" cy="30480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  <p:sp>
            <p:nvSpPr>
              <p:cNvPr id="35868" name="Line 38"/>
              <p:cNvSpPr>
                <a:spLocks noChangeShapeType="1"/>
              </p:cNvSpPr>
              <p:nvPr/>
            </p:nvSpPr>
            <p:spPr bwMode="auto">
              <a:xfrm>
                <a:off x="6781800" y="2012950"/>
                <a:ext cx="1143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9" name="Text Box 39"/>
              <p:cNvSpPr txBox="1">
                <a:spLocks noChangeArrowheads="1"/>
              </p:cNvSpPr>
              <p:nvPr/>
            </p:nvSpPr>
            <p:spPr bwMode="auto">
              <a:xfrm>
                <a:off x="6781800" y="2057400"/>
                <a:ext cx="1066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ko-KR" sz="1400" b="0" dirty="0">
                    <a:latin typeface="Helvetica" panose="020B0604020202020204" pitchFamily="34" charset="0"/>
                    <a:ea typeface="굴림" panose="020B0600000101010101" pitchFamily="34" charset="-127"/>
                  </a:rPr>
                  <a:t>process 10</a:t>
                </a:r>
              </a:p>
            </p:txBody>
          </p:sp>
          <p:sp>
            <p:nvSpPr>
              <p:cNvPr id="35870" name="AutoShape 42"/>
              <p:cNvSpPr>
                <a:spLocks noChangeArrowheads="1"/>
              </p:cNvSpPr>
              <p:nvPr/>
            </p:nvSpPr>
            <p:spPr bwMode="auto">
              <a:xfrm>
                <a:off x="6172200" y="2057400"/>
                <a:ext cx="533400" cy="228600"/>
              </a:xfrm>
              <a:prstGeom prst="rightArrow">
                <a:avLst>
                  <a:gd name="adj1" fmla="val 50000"/>
                  <a:gd name="adj2" fmla="val 58333"/>
                </a:avLst>
              </a:prstGeom>
              <a:solidFill>
                <a:srgbClr val="FF66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/>
              </a:p>
            </p:txBody>
          </p:sp>
        </p:grpSp>
        <p:sp>
          <p:nvSpPr>
            <p:cNvPr id="35859" name="Rectangle 37"/>
            <p:cNvSpPr>
              <a:spLocks noChangeArrowheads="1"/>
            </p:cNvSpPr>
            <p:nvPr/>
          </p:nvSpPr>
          <p:spPr bwMode="auto">
            <a:xfrm>
              <a:off x="6781800" y="1295400"/>
              <a:ext cx="1143000" cy="3810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9525000" y="1066800"/>
            <a:ext cx="1066800" cy="1447800"/>
            <a:chOff x="8001000" y="1219200"/>
            <a:chExt cx="1066800" cy="1447800"/>
          </a:xfrm>
        </p:grpSpPr>
        <p:sp>
          <p:nvSpPr>
            <p:cNvPr id="35855" name="Text Box 31"/>
            <p:cNvSpPr txBox="1">
              <a:spLocks noChangeArrowheads="1"/>
            </p:cNvSpPr>
            <p:nvPr/>
          </p:nvSpPr>
          <p:spPr bwMode="auto">
            <a:xfrm>
              <a:off x="8001000" y="1676400"/>
              <a:ext cx="1066800" cy="538096"/>
            </a:xfrm>
            <a:prstGeom prst="rect">
              <a:avLst/>
            </a:prstGeom>
            <a:solidFill>
              <a:srgbClr val="C0D2FE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7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ko-KR" sz="1400" b="0">
                  <a:latin typeface="Helvetica" panose="020B0604020202020204" pitchFamily="34" charset="0"/>
                  <a:ea typeface="굴림" panose="020B0600000101010101" pitchFamily="34" charset="-127"/>
                </a:rPr>
                <a:t>process 11</a:t>
              </a: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ko-KR" sz="800" b="0">
                <a:latin typeface="Helvetica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6" name="Bent Arrow 5"/>
            <p:cNvSpPr/>
            <p:nvPr/>
          </p:nvSpPr>
          <p:spPr bwMode="auto">
            <a:xfrm flipH="1">
              <a:off x="8001000" y="12192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  <p:sp>
          <p:nvSpPr>
            <p:cNvPr id="52" name="Bent Arrow 51"/>
            <p:cNvSpPr/>
            <p:nvPr/>
          </p:nvSpPr>
          <p:spPr bwMode="auto">
            <a:xfrm flipH="1" flipV="1">
              <a:off x="8001000" y="2286000"/>
              <a:ext cx="685800" cy="381000"/>
            </a:xfrm>
            <a:prstGeom prst="bentArrow">
              <a:avLst/>
            </a:prstGeom>
            <a:solidFill>
              <a:srgbClr val="FF44EC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b="0" dirty="0">
                <a:latin typeface="Helvetica"/>
                <a:ea typeface="ＭＳ Ｐゴシック" charset="0"/>
                <a:cs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22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More Flexible Segmentation</a:t>
            </a:r>
          </a:p>
        </p:txBody>
      </p:sp>
      <p:sp>
        <p:nvSpPr>
          <p:cNvPr id="69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588730"/>
            <a:ext cx="10210800" cy="213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Logical View: multiple separate segments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Typical: Code, Data, Stack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memory sharing, </a:t>
            </a:r>
            <a:r>
              <a:rPr lang="en-US" altLang="ko-KR" dirty="0" err="1">
                <a:ea typeface="굴림" panose="020B0600000101010101" pitchFamily="34" charset="-127"/>
              </a:rPr>
              <a:t>etc</a:t>
            </a: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is given region of contiguous memory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Has a base and limit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reside anywhere in physical memory</a:t>
            </a:r>
          </a:p>
        </p:txBody>
      </p:sp>
      <p:pic>
        <p:nvPicPr>
          <p:cNvPr id="69120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12" t="632" r="21811" b="964"/>
          <a:stretch>
            <a:fillRect/>
          </a:stretch>
        </p:blipFill>
        <p:spPr bwMode="auto">
          <a:xfrm>
            <a:off x="2286000" y="685800"/>
            <a:ext cx="2852738" cy="3759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638800" y="685800"/>
            <a:ext cx="4530726" cy="3862388"/>
            <a:chOff x="2592" y="480"/>
            <a:chExt cx="2854" cy="2433"/>
          </a:xfrm>
        </p:grpSpPr>
        <p:sp>
          <p:nvSpPr>
            <p:cNvPr id="37893" name="Oval 5"/>
            <p:cNvSpPr>
              <a:spLocks noChangeArrowheads="1"/>
            </p:cNvSpPr>
            <p:nvPr/>
          </p:nvSpPr>
          <p:spPr bwMode="auto">
            <a:xfrm>
              <a:off x="2688" y="558"/>
              <a:ext cx="1381" cy="1890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894" name="Rectangle 6"/>
            <p:cNvSpPr>
              <a:spLocks noChangeArrowheads="1"/>
            </p:cNvSpPr>
            <p:nvPr/>
          </p:nvSpPr>
          <p:spPr bwMode="auto">
            <a:xfrm>
              <a:off x="2992" y="864"/>
              <a:ext cx="472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895" name="Rectangle 7"/>
            <p:cNvSpPr>
              <a:spLocks noChangeArrowheads="1"/>
            </p:cNvSpPr>
            <p:nvPr/>
          </p:nvSpPr>
          <p:spPr bwMode="auto">
            <a:xfrm>
              <a:off x="2800" y="1440"/>
              <a:ext cx="436" cy="436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896" name="Rectangle 8"/>
            <p:cNvSpPr>
              <a:spLocks noChangeArrowheads="1"/>
            </p:cNvSpPr>
            <p:nvPr/>
          </p:nvSpPr>
          <p:spPr bwMode="auto">
            <a:xfrm>
              <a:off x="3520" y="1248"/>
              <a:ext cx="437" cy="182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897" name="Rectangle 9"/>
            <p:cNvSpPr>
              <a:spLocks noChangeArrowheads="1"/>
            </p:cNvSpPr>
            <p:nvPr/>
          </p:nvSpPr>
          <p:spPr bwMode="auto">
            <a:xfrm>
              <a:off x="3376" y="1728"/>
              <a:ext cx="435" cy="254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898" name="Text Box 24"/>
            <p:cNvSpPr txBox="1">
              <a:spLocks noChangeArrowheads="1"/>
            </p:cNvSpPr>
            <p:nvPr/>
          </p:nvSpPr>
          <p:spPr bwMode="auto">
            <a:xfrm>
              <a:off x="2776" y="2462"/>
              <a:ext cx="1219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user view of</a:t>
              </a:r>
            </a:p>
            <a:p>
              <a:pPr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 </a:t>
              </a:r>
            </a:p>
          </p:txBody>
        </p:sp>
        <p:sp>
          <p:nvSpPr>
            <p:cNvPr id="37899" name="Rectangle 12"/>
            <p:cNvSpPr>
              <a:spLocks noChangeArrowheads="1"/>
            </p:cNvSpPr>
            <p:nvPr/>
          </p:nvSpPr>
          <p:spPr bwMode="auto">
            <a:xfrm>
              <a:off x="4518" y="576"/>
              <a:ext cx="545" cy="509"/>
            </a:xfrm>
            <a:prstGeom prst="rect">
              <a:avLst/>
            </a:prstGeom>
            <a:solidFill>
              <a:srgbClr val="53FB2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0" name="Line 13"/>
            <p:cNvSpPr>
              <a:spLocks noChangeShapeType="1"/>
            </p:cNvSpPr>
            <p:nvPr/>
          </p:nvSpPr>
          <p:spPr bwMode="auto">
            <a:xfrm>
              <a:off x="4518" y="831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1" name="Rectangle 15"/>
            <p:cNvSpPr>
              <a:spLocks noChangeArrowheads="1"/>
            </p:cNvSpPr>
            <p:nvPr/>
          </p:nvSpPr>
          <p:spPr bwMode="auto">
            <a:xfrm>
              <a:off x="4518" y="1085"/>
              <a:ext cx="545" cy="5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2" name="Line 16"/>
            <p:cNvSpPr>
              <a:spLocks noChangeShapeType="1"/>
            </p:cNvSpPr>
            <p:nvPr/>
          </p:nvSpPr>
          <p:spPr bwMode="auto">
            <a:xfrm>
              <a:off x="4518" y="1340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4675" y="59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04" name="Text Box 18"/>
            <p:cNvSpPr txBox="1">
              <a:spLocks noChangeArrowheads="1"/>
            </p:cNvSpPr>
            <p:nvPr/>
          </p:nvSpPr>
          <p:spPr bwMode="auto">
            <a:xfrm>
              <a:off x="4691" y="828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4</a:t>
              </a:r>
            </a:p>
          </p:txBody>
        </p:sp>
        <p:sp>
          <p:nvSpPr>
            <p:cNvPr id="37905" name="Rectangle 19"/>
            <p:cNvSpPr>
              <a:spLocks noChangeArrowheads="1"/>
            </p:cNvSpPr>
            <p:nvPr/>
          </p:nvSpPr>
          <p:spPr bwMode="auto">
            <a:xfrm>
              <a:off x="4518" y="1594"/>
              <a:ext cx="545" cy="69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6" name="Rectangle 20"/>
            <p:cNvSpPr>
              <a:spLocks noChangeArrowheads="1"/>
            </p:cNvSpPr>
            <p:nvPr/>
          </p:nvSpPr>
          <p:spPr bwMode="auto">
            <a:xfrm>
              <a:off x="4518" y="2284"/>
              <a:ext cx="545" cy="18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7" name="Line 21"/>
            <p:cNvSpPr>
              <a:spLocks noChangeShapeType="1"/>
            </p:cNvSpPr>
            <p:nvPr/>
          </p:nvSpPr>
          <p:spPr bwMode="auto">
            <a:xfrm>
              <a:off x="4518" y="1775"/>
              <a:ext cx="5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0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4676" y="1577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4691" y="1925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3</a:t>
              </a:r>
            </a:p>
          </p:txBody>
        </p:sp>
        <p:sp>
          <p:nvSpPr>
            <p:cNvPr id="37910" name="Text Box 25"/>
            <p:cNvSpPr txBox="1">
              <a:spLocks noChangeArrowheads="1"/>
            </p:cNvSpPr>
            <p:nvPr/>
          </p:nvSpPr>
          <p:spPr bwMode="auto">
            <a:xfrm>
              <a:off x="4082" y="2457"/>
              <a:ext cx="1364" cy="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physical </a:t>
              </a:r>
            </a:p>
            <a:p>
              <a:pPr algn="ctr" eaLnBrk="1" hangingPunct="1">
                <a:spcBef>
                  <a:spcPct val="5000"/>
                </a:spcBef>
              </a:pPr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memory space</a:t>
              </a:r>
            </a:p>
          </p:txBody>
        </p:sp>
        <p:sp>
          <p:nvSpPr>
            <p:cNvPr id="37911" name="Rectangle 26"/>
            <p:cNvSpPr>
              <a:spLocks noChangeArrowheads="1"/>
            </p:cNvSpPr>
            <p:nvPr/>
          </p:nvSpPr>
          <p:spPr bwMode="auto">
            <a:xfrm>
              <a:off x="4520" y="576"/>
              <a:ext cx="539" cy="254"/>
            </a:xfrm>
            <a:prstGeom prst="rect">
              <a:avLst/>
            </a:prstGeom>
            <a:solidFill>
              <a:srgbClr val="FF66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 dirty="0">
                  <a:latin typeface="Gill Sans Light" charset="0"/>
                  <a:ea typeface="Gill Sans Light" charset="0"/>
                  <a:cs typeface="Gill Sans Light" charset="0"/>
                </a:rPr>
                <a:t>1</a:t>
              </a:r>
            </a:p>
          </p:txBody>
        </p:sp>
        <p:sp>
          <p:nvSpPr>
            <p:cNvPr id="37912" name="Rectangle 27"/>
            <p:cNvSpPr>
              <a:spLocks noChangeArrowheads="1"/>
            </p:cNvSpPr>
            <p:nvPr/>
          </p:nvSpPr>
          <p:spPr bwMode="auto">
            <a:xfrm>
              <a:off x="4521" y="1584"/>
              <a:ext cx="543" cy="200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en-US" sz="2000" b="0">
                  <a:latin typeface="Gill Sans Light" charset="0"/>
                  <a:ea typeface="Gill Sans Light" charset="0"/>
                  <a:cs typeface="Gill Sans Light" charset="0"/>
                </a:rPr>
                <a:t>2</a:t>
              </a:r>
            </a:p>
          </p:txBody>
        </p:sp>
        <p:sp>
          <p:nvSpPr>
            <p:cNvPr id="37913" name="Rectangle 50"/>
            <p:cNvSpPr>
              <a:spLocks noChangeArrowheads="1"/>
            </p:cNvSpPr>
            <p:nvPr/>
          </p:nvSpPr>
          <p:spPr bwMode="auto">
            <a:xfrm>
              <a:off x="2592" y="480"/>
              <a:ext cx="2854" cy="2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2800" b="0">
                <a:latin typeface="Gill Sans Light" charset="0"/>
                <a:ea typeface="Gill Sans Light" charset="0"/>
                <a:cs typeface="Gill Sans Light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7357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9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0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Implementation of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7" grpId="0" uiExpand="1" build="p"/>
      <p:bldP spid="692274" grpId="0" uiExpand="1" animBg="1"/>
      <p:bldP spid="3994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A890-11B3-4275-B1E4-CB664F6A8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x86 Special Registers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BD212C0-DA1A-4652-BAC4-725EA9C5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3505200"/>
            <a:ext cx="6715622" cy="27432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Typical Segment Register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Current Priority is RPL of Code Segment (CS)</a:t>
            </a:r>
          </a:p>
          <a:p>
            <a:r>
              <a:rPr lang="en-US" dirty="0"/>
              <a:t>Segmentation can’t be just “turned off”</a:t>
            </a:r>
          </a:p>
          <a:p>
            <a:pPr lvl="1"/>
            <a:r>
              <a:rPr lang="en-US" dirty="0"/>
              <a:t>What if we just want to use paging?</a:t>
            </a:r>
          </a:p>
          <a:p>
            <a:pPr lvl="1"/>
            <a:r>
              <a:rPr lang="en-US" dirty="0"/>
              <a:t>Set base and bound to all of memory, in all segments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A0021987-5890-4B11-86F8-BB13CCA6B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6" r="1314" b="8861"/>
          <a:stretch>
            <a:fillRect/>
          </a:stretch>
        </p:blipFill>
        <p:spPr bwMode="auto">
          <a:xfrm>
            <a:off x="7052280" y="1030197"/>
            <a:ext cx="46482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B381D09-E3C3-4731-B2F5-06B9A6D06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4" y="1030197"/>
            <a:ext cx="3352800" cy="227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6">
            <a:extLst>
              <a:ext uri="{FF2B5EF4-FFF2-40B4-BE49-F238E27FC236}">
                <a16:creationId xmlns:a16="http://schemas.microsoft.com/office/drawing/2014/main" id="{58C09DFC-09FB-460A-8CC3-A78AF09C5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005" y="649197"/>
            <a:ext cx="3106600" cy="459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400" b="0" dirty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80386 Special Registers</a:t>
            </a: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A1EE28EE-CB89-4F96-AFA5-C8D999F8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15636" r="51389" b="8795"/>
          <a:stretch>
            <a:fillRect/>
          </a:stretch>
        </p:blipFill>
        <p:spPr bwMode="auto">
          <a:xfrm>
            <a:off x="4367092" y="811881"/>
            <a:ext cx="24384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142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28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sp>
        <p:nvSpPr>
          <p:cNvPr id="49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  <p:sp>
        <p:nvSpPr>
          <p:cNvPr id="44" name="Rectangle 66"/>
          <p:cNvSpPr>
            <a:spLocks noChangeArrowheads="1"/>
          </p:cNvSpPr>
          <p:nvPr/>
        </p:nvSpPr>
        <p:spPr bwMode="auto">
          <a:xfrm>
            <a:off x="6953253" y="3429000"/>
            <a:ext cx="1219200" cy="152400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5" name="Rectangle 67"/>
          <p:cNvSpPr>
            <a:spLocks noChangeArrowheads="1"/>
          </p:cNvSpPr>
          <p:nvPr/>
        </p:nvSpPr>
        <p:spPr bwMode="auto">
          <a:xfrm>
            <a:off x="6953253" y="3581400"/>
            <a:ext cx="1219200" cy="304800"/>
          </a:xfrm>
          <a:prstGeom prst="rect">
            <a:avLst/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689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Example: Four Segments (16 bit addresses)</a:t>
            </a:r>
          </a:p>
        </p:txBody>
      </p:sp>
      <p:graphicFrame>
        <p:nvGraphicFramePr>
          <p:cNvPr id="693356" name="Group 108"/>
          <p:cNvGraphicFramePr>
            <a:graphicFrameLocks noGrp="1"/>
          </p:cNvGraphicFramePr>
          <p:nvPr>
            <p:ph idx="1"/>
          </p:nvPr>
        </p:nvGraphicFramePr>
        <p:xfrm>
          <a:off x="6019800" y="685800"/>
          <a:ext cx="3505200" cy="181623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9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Seg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 ID #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Base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Limit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 (code)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1 (data)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0x4800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0x1400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2 (shared)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0xF000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0x1000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3 (stack)</a:t>
                      </a:r>
                    </a:p>
                  </a:txBody>
                  <a:tcPr marL="90478" marR="90478" marT="44463" marB="4446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0x0000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 charset="0"/>
                          <a:ea typeface="Gill Sans" charset="0"/>
                          <a:cs typeface="Gill Sans" charset="0"/>
                        </a:rPr>
                        <a:t>0x3000</a:t>
                      </a:r>
                    </a:p>
                  </a:txBody>
                  <a:tcPr marL="90478" marR="90478" marT="44463" marB="444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2012" name="Group 105"/>
          <p:cNvGrpSpPr>
            <a:grpSpLocks/>
          </p:cNvGrpSpPr>
          <p:nvPr/>
        </p:nvGrpSpPr>
        <p:grpSpPr bwMode="auto">
          <a:xfrm>
            <a:off x="2057401" y="1143000"/>
            <a:ext cx="3573463" cy="641350"/>
            <a:chOff x="-48" y="480"/>
            <a:chExt cx="2251" cy="504"/>
          </a:xfrm>
        </p:grpSpPr>
        <p:sp>
          <p:nvSpPr>
            <p:cNvPr id="42051" name="Rectangle 57"/>
            <p:cNvSpPr>
              <a:spLocks noChangeArrowheads="1"/>
            </p:cNvSpPr>
            <p:nvPr/>
          </p:nvSpPr>
          <p:spPr bwMode="auto">
            <a:xfrm>
              <a:off x="432" y="480"/>
              <a:ext cx="1680" cy="240"/>
            </a:xfrm>
            <a:prstGeom prst="rect">
              <a:avLst/>
            </a:prstGeom>
            <a:solidFill>
              <a:srgbClr val="00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42052" name="Rectangle 58"/>
            <p:cNvSpPr>
              <a:spLocks noChangeArrowheads="1"/>
            </p:cNvSpPr>
            <p:nvPr/>
          </p:nvSpPr>
          <p:spPr bwMode="auto">
            <a:xfrm>
              <a:off x="48" y="480"/>
              <a:ext cx="384" cy="240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Seg</a:t>
              </a:r>
            </a:p>
          </p:txBody>
        </p:sp>
        <p:sp>
          <p:nvSpPr>
            <p:cNvPr id="42053" name="Text Box 59"/>
            <p:cNvSpPr txBox="1">
              <a:spLocks noChangeArrowheads="1"/>
            </p:cNvSpPr>
            <p:nvPr/>
          </p:nvSpPr>
          <p:spPr bwMode="auto">
            <a:xfrm>
              <a:off x="2016" y="720"/>
              <a:ext cx="187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42054" name="Text Box 60"/>
            <p:cNvSpPr txBox="1">
              <a:spLocks noChangeArrowheads="1"/>
            </p:cNvSpPr>
            <p:nvPr/>
          </p:nvSpPr>
          <p:spPr bwMode="auto">
            <a:xfrm>
              <a:off x="192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42055" name="Text Box 61"/>
            <p:cNvSpPr txBox="1">
              <a:spLocks noChangeArrowheads="1"/>
            </p:cNvSpPr>
            <p:nvPr/>
          </p:nvSpPr>
          <p:spPr bwMode="auto">
            <a:xfrm>
              <a:off x="384" y="720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13</a:t>
              </a:r>
            </a:p>
          </p:txBody>
        </p:sp>
        <p:sp>
          <p:nvSpPr>
            <p:cNvPr id="42056" name="Text Box 62"/>
            <p:cNvSpPr txBox="1">
              <a:spLocks noChangeArrowheads="1"/>
            </p:cNvSpPr>
            <p:nvPr/>
          </p:nvSpPr>
          <p:spPr bwMode="auto">
            <a:xfrm>
              <a:off x="-48" y="719"/>
              <a:ext cx="259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15</a:t>
              </a:r>
            </a:p>
          </p:txBody>
        </p:sp>
      </p:grpSp>
      <p:grpSp>
        <p:nvGrpSpPr>
          <p:cNvPr id="42013" name="Group 103"/>
          <p:cNvGrpSpPr>
            <a:grpSpLocks/>
          </p:cNvGrpSpPr>
          <p:nvPr/>
        </p:nvGrpSpPr>
        <p:grpSpPr bwMode="auto">
          <a:xfrm>
            <a:off x="1676402" y="2590801"/>
            <a:ext cx="2519363" cy="3905251"/>
            <a:chOff x="2640" y="672"/>
            <a:chExt cx="1587" cy="2460"/>
          </a:xfrm>
        </p:grpSpPr>
        <p:grpSp>
          <p:nvGrpSpPr>
            <p:cNvPr id="42038" name="Group 90"/>
            <p:cNvGrpSpPr>
              <a:grpSpLocks/>
            </p:cNvGrpSpPr>
            <p:nvPr/>
          </p:nvGrpSpPr>
          <p:grpSpPr bwMode="auto">
            <a:xfrm>
              <a:off x="2640" y="672"/>
              <a:ext cx="1349" cy="1968"/>
              <a:chOff x="2299" y="816"/>
              <a:chExt cx="1349" cy="1968"/>
            </a:xfrm>
          </p:grpSpPr>
          <p:sp>
            <p:nvSpPr>
              <p:cNvPr id="42040" name="Rectangle 45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1" name="Rectangle 46"/>
              <p:cNvSpPr>
                <a:spLocks noChangeArrowheads="1"/>
              </p:cNvSpPr>
              <p:nvPr/>
            </p:nvSpPr>
            <p:spPr bwMode="auto">
              <a:xfrm>
                <a:off x="2880" y="86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2" name="Rectangle 47"/>
              <p:cNvSpPr>
                <a:spLocks noChangeArrowheads="1"/>
              </p:cNvSpPr>
              <p:nvPr/>
            </p:nvSpPr>
            <p:spPr bwMode="auto">
              <a:xfrm>
                <a:off x="2880" y="1344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3" name="Rectangle 48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4" name="Rectangle 80"/>
              <p:cNvSpPr>
                <a:spLocks noChangeArrowheads="1"/>
              </p:cNvSpPr>
              <p:nvPr/>
            </p:nvSpPr>
            <p:spPr bwMode="auto">
              <a:xfrm>
                <a:off x="2880" y="2304"/>
                <a:ext cx="768" cy="4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45" name="Rectangle 82"/>
              <p:cNvSpPr>
                <a:spLocks noChangeArrowheads="1"/>
              </p:cNvSpPr>
              <p:nvPr/>
            </p:nvSpPr>
            <p:spPr bwMode="auto">
              <a:xfrm>
                <a:off x="2880" y="1824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grpSp>
            <p:nvGrpSpPr>
              <p:cNvPr id="42046" name="Group 87"/>
              <p:cNvGrpSpPr>
                <a:grpSpLocks/>
              </p:cNvGrpSpPr>
              <p:nvPr/>
            </p:nvGrpSpPr>
            <p:grpSpPr bwMode="auto">
              <a:xfrm>
                <a:off x="2299" y="816"/>
                <a:ext cx="568" cy="1604"/>
                <a:chOff x="2299" y="816"/>
                <a:chExt cx="568" cy="1604"/>
              </a:xfrm>
            </p:grpSpPr>
            <p:sp>
              <p:nvSpPr>
                <p:cNvPr id="42047" name="Text Box 72"/>
                <p:cNvSpPr txBox="1">
                  <a:spLocks noChangeArrowheads="1"/>
                </p:cNvSpPr>
                <p:nvPr/>
              </p:nvSpPr>
              <p:spPr bwMode="auto">
                <a:xfrm>
                  <a:off x="2299" y="129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0x4000</a:t>
                  </a:r>
                </a:p>
              </p:txBody>
            </p:sp>
            <p:sp>
              <p:nvSpPr>
                <p:cNvPr id="42048" name="Text Box 75"/>
                <p:cNvSpPr txBox="1">
                  <a:spLocks noChangeArrowheads="1"/>
                </p:cNvSpPr>
                <p:nvPr/>
              </p:nvSpPr>
              <p:spPr bwMode="auto">
                <a:xfrm>
                  <a:off x="2299" y="816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0x0000</a:t>
                  </a:r>
                </a:p>
              </p:txBody>
            </p:sp>
            <p:sp>
              <p:nvSpPr>
                <p:cNvPr id="42049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299" y="1728"/>
                  <a:ext cx="546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0x8000</a:t>
                  </a:r>
                </a:p>
              </p:txBody>
            </p:sp>
            <p:sp>
              <p:nvSpPr>
                <p:cNvPr id="42050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299" y="2208"/>
                  <a:ext cx="568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0xC000</a:t>
                  </a:r>
                </a:p>
              </p:txBody>
            </p:sp>
          </p:grpSp>
        </p:grpSp>
        <p:sp>
          <p:nvSpPr>
            <p:cNvPr id="42039" name="Text Box 101"/>
            <p:cNvSpPr txBox="1">
              <a:spLocks noChangeArrowheads="1"/>
            </p:cNvSpPr>
            <p:nvPr/>
          </p:nvSpPr>
          <p:spPr bwMode="auto">
            <a:xfrm>
              <a:off x="3016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4" name="Text Box 107"/>
          <p:cNvSpPr txBox="1">
            <a:spLocks noChangeArrowheads="1"/>
          </p:cNvSpPr>
          <p:nvPr/>
        </p:nvSpPr>
        <p:spPr bwMode="auto">
          <a:xfrm>
            <a:off x="2286000" y="1752601"/>
            <a:ext cx="2784846" cy="397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Virtual Address Format</a:t>
            </a:r>
          </a:p>
        </p:txBody>
      </p:sp>
      <p:grpSp>
        <p:nvGrpSpPr>
          <p:cNvPr id="42015" name="Group 104"/>
          <p:cNvGrpSpPr>
            <a:grpSpLocks/>
          </p:cNvGrpSpPr>
          <p:nvPr/>
        </p:nvGrpSpPr>
        <p:grpSpPr bwMode="auto">
          <a:xfrm>
            <a:off x="6030916" y="2514601"/>
            <a:ext cx="2443163" cy="3981451"/>
            <a:chOff x="4176" y="624"/>
            <a:chExt cx="1539" cy="2508"/>
          </a:xfrm>
        </p:grpSpPr>
        <p:grpSp>
          <p:nvGrpSpPr>
            <p:cNvPr id="42026" name="Group 89"/>
            <p:cNvGrpSpPr>
              <a:grpSpLocks/>
            </p:cNvGrpSpPr>
            <p:nvPr/>
          </p:nvGrpSpPr>
          <p:grpSpPr bwMode="auto">
            <a:xfrm>
              <a:off x="4176" y="624"/>
              <a:ext cx="1349" cy="2016"/>
              <a:chOff x="3883" y="768"/>
              <a:chExt cx="1349" cy="2016"/>
            </a:xfrm>
          </p:grpSpPr>
          <p:sp>
            <p:nvSpPr>
              <p:cNvPr id="42028" name="Rectangle 64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19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29" name="Rectangle 66"/>
              <p:cNvSpPr>
                <a:spLocks noChangeArrowheads="1"/>
              </p:cNvSpPr>
              <p:nvPr/>
            </p:nvSpPr>
            <p:spPr bwMode="auto">
              <a:xfrm>
                <a:off x="4464" y="1344"/>
                <a:ext cx="768" cy="96"/>
              </a:xfrm>
              <a:prstGeom prst="rect">
                <a:avLst/>
              </a:prstGeom>
              <a:solidFill>
                <a:srgbClr val="FF66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0" name="Rectangle 67"/>
              <p:cNvSpPr>
                <a:spLocks noChangeArrowheads="1"/>
              </p:cNvSpPr>
              <p:nvPr/>
            </p:nvSpPr>
            <p:spPr bwMode="auto">
              <a:xfrm>
                <a:off x="4464" y="1440"/>
                <a:ext cx="768" cy="192"/>
              </a:xfrm>
              <a:prstGeom prst="rect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1" name="Rectangle 68"/>
              <p:cNvSpPr>
                <a:spLocks noChangeArrowheads="1"/>
              </p:cNvSpPr>
              <p:nvPr/>
            </p:nvSpPr>
            <p:spPr bwMode="auto">
              <a:xfrm>
                <a:off x="4464" y="864"/>
                <a:ext cx="768" cy="336"/>
              </a:xfrm>
              <a:prstGeom prst="rect">
                <a:avLst/>
              </a:prstGeom>
              <a:solidFill>
                <a:srgbClr val="53FB2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2" name="Text Box 71"/>
              <p:cNvSpPr txBox="1">
                <a:spLocks noChangeArrowheads="1"/>
              </p:cNvSpPr>
              <p:nvPr/>
            </p:nvSpPr>
            <p:spPr bwMode="auto">
              <a:xfrm>
                <a:off x="3883" y="768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0x0000</a:t>
                </a:r>
              </a:p>
            </p:txBody>
          </p:sp>
          <p:sp>
            <p:nvSpPr>
              <p:cNvPr id="42033" name="Text Box 73"/>
              <p:cNvSpPr txBox="1">
                <a:spLocks noChangeArrowheads="1"/>
              </p:cNvSpPr>
              <p:nvPr/>
            </p:nvSpPr>
            <p:spPr bwMode="auto">
              <a:xfrm>
                <a:off x="3883" y="1344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0x4800</a:t>
                </a:r>
              </a:p>
            </p:txBody>
          </p:sp>
          <p:sp>
            <p:nvSpPr>
              <p:cNvPr id="42034" name="Text Box 74"/>
              <p:cNvSpPr txBox="1">
                <a:spLocks noChangeArrowheads="1"/>
              </p:cNvSpPr>
              <p:nvPr/>
            </p:nvSpPr>
            <p:spPr bwMode="auto">
              <a:xfrm>
                <a:off x="3883" y="1536"/>
                <a:ext cx="568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0x5C00</a:t>
                </a:r>
              </a:p>
            </p:txBody>
          </p:sp>
          <p:sp>
            <p:nvSpPr>
              <p:cNvPr id="42035" name="Rectangle 78"/>
              <p:cNvSpPr>
                <a:spLocks noChangeArrowheads="1"/>
              </p:cNvSpPr>
              <p:nvPr/>
            </p:nvSpPr>
            <p:spPr bwMode="auto">
              <a:xfrm>
                <a:off x="4464" y="2640"/>
                <a:ext cx="768" cy="144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endParaRPr lang="en-US" alt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42036" name="Text Box 79"/>
              <p:cNvSpPr txBox="1">
                <a:spLocks noChangeArrowheads="1"/>
              </p:cNvSpPr>
              <p:nvPr/>
            </p:nvSpPr>
            <p:spPr bwMode="auto">
              <a:xfrm>
                <a:off x="3883" y="1200"/>
                <a:ext cx="546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0x4000</a:t>
                </a:r>
              </a:p>
            </p:txBody>
          </p:sp>
          <p:sp>
            <p:nvSpPr>
              <p:cNvPr id="42037" name="Text Box 85"/>
              <p:cNvSpPr txBox="1">
                <a:spLocks noChangeArrowheads="1"/>
              </p:cNvSpPr>
              <p:nvPr/>
            </p:nvSpPr>
            <p:spPr bwMode="auto">
              <a:xfrm>
                <a:off x="3888" y="2496"/>
                <a:ext cx="553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0xF000</a:t>
                </a:r>
              </a:p>
            </p:txBody>
          </p:sp>
        </p:grpSp>
        <p:sp>
          <p:nvSpPr>
            <p:cNvPr id="42027" name="Text Box 102"/>
            <p:cNvSpPr txBox="1">
              <a:spLocks noChangeArrowheads="1"/>
            </p:cNvSpPr>
            <p:nvPr/>
          </p:nvSpPr>
          <p:spPr bwMode="auto">
            <a:xfrm>
              <a:off x="4504" y="2688"/>
              <a:ext cx="1211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  <p:sp>
        <p:nvSpPr>
          <p:cNvPr id="42016" name="AutoShape 109"/>
          <p:cNvSpPr>
            <a:spLocks/>
          </p:cNvSpPr>
          <p:nvPr/>
        </p:nvSpPr>
        <p:spPr bwMode="auto">
          <a:xfrm>
            <a:off x="8240713" y="3962400"/>
            <a:ext cx="533400" cy="1524000"/>
          </a:xfrm>
          <a:prstGeom prst="rightBrace">
            <a:avLst>
              <a:gd name="adj1" fmla="val 238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17" name="Text Box 110"/>
          <p:cNvSpPr txBox="1">
            <a:spLocks noChangeArrowheads="1"/>
          </p:cNvSpPr>
          <p:nvPr/>
        </p:nvSpPr>
        <p:spPr bwMode="auto">
          <a:xfrm>
            <a:off x="8769351" y="4342940"/>
            <a:ext cx="146377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Space for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18" name="AutoShape 111"/>
          <p:cNvSpPr>
            <a:spLocks/>
          </p:cNvSpPr>
          <p:nvPr/>
        </p:nvSpPr>
        <p:spPr bwMode="auto">
          <a:xfrm>
            <a:off x="8240713" y="3429000"/>
            <a:ext cx="533400" cy="1524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019" name="AutoShape 113"/>
          <p:cNvSpPr>
            <a:spLocks/>
          </p:cNvSpPr>
          <p:nvPr/>
        </p:nvSpPr>
        <p:spPr bwMode="auto">
          <a:xfrm>
            <a:off x="8240713" y="5486400"/>
            <a:ext cx="533400" cy="2286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42020" name="Text Box 114"/>
          <p:cNvSpPr txBox="1">
            <a:spLocks noChangeArrowheads="1"/>
          </p:cNvSpPr>
          <p:nvPr/>
        </p:nvSpPr>
        <p:spPr bwMode="auto">
          <a:xfrm>
            <a:off x="8796339" y="5238290"/>
            <a:ext cx="1537261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Shared with</a:t>
            </a:r>
          </a:p>
          <a:p>
            <a:pPr eaLnBrk="1" hangingPunct="1"/>
            <a:r>
              <a:rPr lang="en-US" altLang="en-US" sz="2000" b="0">
                <a:latin typeface="Gill Sans" charset="0"/>
                <a:ea typeface="Gill Sans" charset="0"/>
                <a:cs typeface="Gill Sans" charset="0"/>
              </a:rPr>
              <a:t>Other Apps</a:t>
            </a:r>
          </a:p>
        </p:txBody>
      </p:sp>
      <p:sp>
        <p:nvSpPr>
          <p:cNvPr id="42021" name="Text Box 117"/>
          <p:cNvSpPr txBox="1">
            <a:spLocks noChangeArrowheads="1"/>
          </p:cNvSpPr>
          <p:nvPr/>
        </p:nvSpPr>
        <p:spPr bwMode="auto">
          <a:xfrm>
            <a:off x="8859839" y="3124201"/>
            <a:ext cx="1322459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Might </a:t>
            </a:r>
          </a:p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be shared</a:t>
            </a:r>
          </a:p>
        </p:txBody>
      </p:sp>
      <p:cxnSp>
        <p:nvCxnSpPr>
          <p:cNvPr id="42022" name="Elbow Connector 4"/>
          <p:cNvCxnSpPr>
            <a:cxnSpLocks noChangeShapeType="1"/>
            <a:stCxn id="42041" idx="3"/>
          </p:cNvCxnSpPr>
          <p:nvPr/>
        </p:nvCxnSpPr>
        <p:spPr bwMode="auto">
          <a:xfrm>
            <a:off x="3817938" y="2743200"/>
            <a:ext cx="2201862" cy="762000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3" name="TextBox 11"/>
          <p:cNvSpPr txBox="1">
            <a:spLocks noChangeArrowheads="1"/>
          </p:cNvSpPr>
          <p:nvPr/>
        </p:nvSpPr>
        <p:spPr bwMode="auto">
          <a:xfrm>
            <a:off x="3810001" y="24050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0</a:t>
            </a:r>
          </a:p>
        </p:txBody>
      </p:sp>
      <p:cxnSp>
        <p:nvCxnSpPr>
          <p:cNvPr id="42024" name="Elbow Connector 60"/>
          <p:cNvCxnSpPr>
            <a:cxnSpLocks noChangeShapeType="1"/>
          </p:cNvCxnSpPr>
          <p:nvPr/>
        </p:nvCxnSpPr>
        <p:spPr bwMode="auto">
          <a:xfrm>
            <a:off x="3810000" y="3565526"/>
            <a:ext cx="2209800" cy="244475"/>
          </a:xfrm>
          <a:prstGeom prst="bent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25" name="TextBox 64"/>
          <p:cNvSpPr txBox="1">
            <a:spLocks noChangeArrowheads="1"/>
          </p:cNvSpPr>
          <p:nvPr/>
        </p:nvSpPr>
        <p:spPr bwMode="auto">
          <a:xfrm>
            <a:off x="3838576" y="3243264"/>
            <a:ext cx="11144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SegID = 1</a:t>
            </a:r>
          </a:p>
        </p:txBody>
      </p:sp>
    </p:spTree>
    <p:extLst>
      <p:ext uri="{BB962C8B-B14F-4D97-AF65-F5344CB8AC3E}">
        <p14:creationId xmlns:p14="http://schemas.microsoft.com/office/powerpoint/2010/main" val="127980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2C59-B8C6-4183-9FF1-B32695D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 about Segmentation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60BE2-FDDD-4A86-9CE1-C92D5D4D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105400"/>
          </a:xfrm>
        </p:spPr>
        <p:txBody>
          <a:bodyPr/>
          <a:lstStyle/>
          <a:p>
            <a:r>
              <a:rPr lang="en-US" altLang="ko-KR" dirty="0"/>
              <a:t>Translation on every instruction fetch, load or store</a:t>
            </a:r>
          </a:p>
          <a:p>
            <a:r>
              <a:rPr lang="en-US" altLang="ko-KR" dirty="0"/>
              <a:t>Virtual address space has holes</a:t>
            </a:r>
          </a:p>
          <a:p>
            <a:pPr lvl="1"/>
            <a:r>
              <a:rPr lang="en-US" altLang="ko-KR" dirty="0"/>
              <a:t>Segmentation efficient for sparse address spaces</a:t>
            </a:r>
          </a:p>
          <a:p>
            <a:r>
              <a:rPr lang="en-US" altLang="ko-KR" dirty="0"/>
              <a:t>When it is OK to address outside valid range?</a:t>
            </a:r>
          </a:p>
          <a:p>
            <a:pPr lvl="1"/>
            <a:r>
              <a:rPr lang="en-US" altLang="ko-KR" dirty="0"/>
              <a:t>This is how the stack (and heap?) allowed to grow</a:t>
            </a:r>
          </a:p>
          <a:p>
            <a:pPr lvl="1"/>
            <a:r>
              <a:rPr lang="en-US" altLang="ko-KR" dirty="0"/>
              <a:t>For instance, stack takes fault, system automatically increases size of stack</a:t>
            </a:r>
          </a:p>
          <a:p>
            <a:r>
              <a:rPr lang="en-US" altLang="ko-KR" dirty="0"/>
              <a:t>Need protection mode in segment table</a:t>
            </a:r>
          </a:p>
          <a:p>
            <a:pPr lvl="1"/>
            <a:r>
              <a:rPr lang="en-US" altLang="ko-KR" dirty="0"/>
              <a:t>For example, code segment would be read-only</a:t>
            </a:r>
          </a:p>
          <a:p>
            <a:pPr lvl="1"/>
            <a:r>
              <a:rPr lang="en-US" altLang="ko-KR" dirty="0"/>
              <a:t>Data and stack would be read-write (stores allowed)</a:t>
            </a:r>
          </a:p>
          <a:p>
            <a:r>
              <a:rPr lang="en-US" altLang="ko-KR" dirty="0"/>
              <a:t>What must be saved/restored on context switch?</a:t>
            </a:r>
          </a:p>
          <a:p>
            <a:pPr lvl="1"/>
            <a:r>
              <a:rPr lang="en-US" altLang="ko-KR" dirty="0"/>
              <a:t>Segment table stored in CPU, not in memory (small)</a:t>
            </a:r>
          </a:p>
          <a:p>
            <a:pPr lvl="1"/>
            <a:r>
              <a:rPr lang="en-US" altLang="ko-KR" dirty="0"/>
              <a:t>Might store all of processes memory onto disk when switched (called “swapping”)</a:t>
            </a:r>
          </a:p>
        </p:txBody>
      </p:sp>
    </p:spTree>
    <p:extLst>
      <p:ext uri="{BB962C8B-B14F-4D97-AF65-F5344CB8AC3E}">
        <p14:creationId xmlns:p14="http://schemas.microsoft.com/office/powerpoint/2010/main" val="144129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(1)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6677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(x, y);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92460"/>
            <a:ext cx="3714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Acquire_both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(y, x);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04886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860737348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 Valid bits, Read, Write,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94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1779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7362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7362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7327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362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7693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76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84339" y="685800"/>
            <a:ext cx="3435217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4705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971800" y="1143001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622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8053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971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638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71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38801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752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3657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8686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752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657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876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8686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374779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8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4534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/>
              <a:t>Memory 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2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11226800" cy="5105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 err="1"/>
              <a:t>Meltdown</a:t>
            </a:r>
            <a:r>
              <a:rPr lang="en-US" dirty="0" err="1">
                <a:sym typeface="Symbol" panose="05050102010706020507" pitchFamily="18" charset="2"/>
              </a:rPr>
              <a:t>map</a:t>
            </a:r>
            <a:r>
              <a:rPr lang="en-US" dirty="0">
                <a:sym typeface="Symbol" panose="05050102010706020507" pitchFamily="18" charset="2"/>
              </a:rPr>
              <a:t> none of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4647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37338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20796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68818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 Resources Atomically (2)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A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621544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Thread B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z.Acquire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z.Release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2025890" y="89206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Or consider this:</a:t>
            </a:r>
          </a:p>
        </p:txBody>
      </p:sp>
    </p:spTree>
    <p:extLst>
      <p:ext uri="{BB962C8B-B14F-4D97-AF65-F5344CB8AC3E}">
        <p14:creationId xmlns:p14="http://schemas.microsoft.com/office/powerpoint/2010/main" val="1990809476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37338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828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3733801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5711825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4495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4495801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6858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6868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8016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8534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-6164357" y="4333874"/>
            <a:ext cx="5943600" cy="1219200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>
                <a:latin typeface="Helvetica" panose="020B0604020202020204" pitchFamily="34" charset="0"/>
              </a:rPr>
              <a:t>Challenge: </a:t>
            </a:r>
            <a:r>
              <a:rPr lang="en-US" altLang="en-US" b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15062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Note: 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for memory</a:t>
            </a:r>
            <a:r>
              <a:rPr lang="en-US" dirty="0"/>
              <a:t>: </a:t>
            </a:r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“K”(kilo) 	= 2</a:t>
            </a:r>
            <a:r>
              <a:rPr lang="en-US" baseline="30000" dirty="0"/>
              <a:t>10 </a:t>
            </a:r>
            <a:r>
              <a:rPr lang="en-US" dirty="0"/>
              <a:t>= 1024	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(But not quite!): Sometimes called “Ki” (</a:t>
            </a:r>
            <a:r>
              <a:rPr lang="en-US" dirty="0" err="1">
                <a:sym typeface="Symbol" panose="05050102010706020507" pitchFamily="18" charset="2"/>
              </a:rPr>
              <a:t>Kibi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“M”(mega)	= 2</a:t>
            </a:r>
            <a:r>
              <a:rPr lang="en-US" baseline="30000" dirty="0"/>
              <a:t>20</a:t>
            </a:r>
            <a:r>
              <a:rPr lang="en-US" dirty="0"/>
              <a:t> = (1024)</a:t>
            </a:r>
            <a:r>
              <a:rPr lang="en-US" baseline="30000" dirty="0"/>
              <a:t>2 	</a:t>
            </a:r>
            <a:r>
              <a:rPr lang="en-US" dirty="0"/>
              <a:t>= 1,048,576  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Mi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Mibi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”(</a:t>
            </a:r>
            <a:r>
              <a:rPr lang="en-US" dirty="0" err="1"/>
              <a:t>giga</a:t>
            </a:r>
            <a:r>
              <a:rPr lang="en-US" dirty="0"/>
              <a:t>)   	= 2</a:t>
            </a:r>
            <a:r>
              <a:rPr lang="en-US" baseline="30000" dirty="0"/>
              <a:t>30</a:t>
            </a:r>
            <a:r>
              <a:rPr lang="en-US" dirty="0"/>
              <a:t> = (1024)</a:t>
            </a:r>
            <a:r>
              <a:rPr lang="en-US" baseline="30000" dirty="0"/>
              <a:t>3	</a:t>
            </a:r>
            <a:r>
              <a:rPr lang="en-US" dirty="0"/>
              <a:t>= 1,073,741,824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9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Gi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Gibi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baseline="30000" dirty="0"/>
          </a:p>
          <a:p>
            <a:pPr>
              <a:lnSpc>
                <a:spcPct val="105000"/>
              </a:lnSpc>
            </a:pPr>
            <a:r>
              <a:rPr lang="en-US" dirty="0"/>
              <a:t>Typical page size: 4 KB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how many bits of the address is that ? (remember 2</a:t>
            </a:r>
            <a:r>
              <a:rPr lang="en-US" baseline="30000" dirty="0"/>
              <a:t>10</a:t>
            </a:r>
            <a:r>
              <a:rPr lang="en-US" dirty="0"/>
              <a:t> = 1024)</a:t>
            </a:r>
          </a:p>
          <a:p>
            <a:pPr lvl="1">
              <a:lnSpc>
                <a:spcPct val="105000"/>
              </a:lnSpc>
            </a:pPr>
            <a:r>
              <a:rPr lang="en-US" dirty="0" err="1"/>
              <a:t>Ans</a:t>
            </a:r>
            <a:r>
              <a:rPr lang="en-US" dirty="0"/>
              <a:t> – 4KB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/>
              <a:t>12 bits of the address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FF0000"/>
                </a:solidFill>
              </a:rPr>
              <a:t>So how big is the simple page table 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  </a:t>
            </a:r>
            <a:r>
              <a:rPr lang="en-US" dirty="0"/>
              <a:t>(that’s about a million entries) 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When 32-bit machines got started (vax 11/780, intel 80386), 16 MB was a LOT of memory</a:t>
            </a:r>
          </a:p>
          <a:p>
            <a:pPr>
              <a:lnSpc>
                <a:spcPct val="105000"/>
              </a:lnSpc>
            </a:pPr>
            <a:r>
              <a:rPr lang="en-US" dirty="0"/>
              <a:t>How big is a simple page table on a 64-bit processor (x86_64)?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/2</a:t>
            </a:r>
            <a:r>
              <a:rPr lang="en-US" baseline="30000" dirty="0"/>
              <a:t>12 </a:t>
            </a:r>
            <a:r>
              <a:rPr lang="en-US" dirty="0"/>
              <a:t>= 2</a:t>
            </a:r>
            <a:r>
              <a:rPr lang="en-US" baseline="30000" dirty="0"/>
              <a:t>52</a:t>
            </a:r>
            <a:r>
              <a:rPr lang="en-US" dirty="0"/>
              <a:t>(that’s 4.5</a:t>
            </a:r>
            <a:r>
              <a:rPr lang="en-US" dirty="0">
                <a:sym typeface="Symbol" panose="05050102010706020507" pitchFamily="18" charset="2"/>
              </a:rPr>
              <a:t>10</a:t>
            </a:r>
            <a:r>
              <a:rPr lang="en-US" baseline="30000" dirty="0">
                <a:sym typeface="Symbol" panose="05050102010706020507" pitchFamily="18" charset="2"/>
              </a:rPr>
              <a:t>15 </a:t>
            </a:r>
            <a:r>
              <a:rPr lang="en-US" dirty="0">
                <a:sym typeface="Symbol" panose="05050102010706020507" pitchFamily="18" charset="2"/>
              </a:rPr>
              <a:t>or 4.5 </a:t>
            </a:r>
            <a:r>
              <a:rPr lang="en-US" dirty="0" err="1">
                <a:sym typeface="Symbol" panose="05050102010706020507" pitchFamily="18" charset="2"/>
              </a:rPr>
              <a:t>exa</a:t>
            </a:r>
            <a:r>
              <a:rPr lang="en-US" dirty="0">
                <a:sym typeface="Symbol" panose="05050102010706020507" pitchFamily="18" charset="2"/>
              </a:rPr>
              <a:t>-entries)8 bytes each =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pPr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The address space is </a:t>
            </a:r>
            <a:r>
              <a:rPr lang="en-US" i="1" dirty="0">
                <a:sym typeface="Symbol" panose="05050102010706020507" pitchFamily="18" charset="2"/>
              </a:rPr>
              <a:t>sparse</a:t>
            </a:r>
            <a:r>
              <a:rPr lang="en-US" dirty="0">
                <a:sym typeface="Symbol" panose="05050102010706020507" pitchFamily="18" charset="2"/>
              </a:rPr>
              <a:t>, i.e. has holes that are not mapped to physical memory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106299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table!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Simple Page table </a:t>
            </a:r>
            <a:r>
              <a:rPr lang="en-US" altLang="ko-KR" sz="2800" dirty="0" err="1">
                <a:ea typeface="굴림" panose="020B0600000101010101" pitchFamily="34" charset="-127"/>
                <a:sym typeface="Symbol" panose="05050102010706020507" pitchFamily="18" charset="2"/>
              </a:rPr>
              <a:t>isway</a:t>
            </a: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 too big!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Does it all need to be in memory?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15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439400" cy="5867400"/>
          </a:xfrm>
        </p:spPr>
        <p:txBody>
          <a:bodyPr/>
          <a:lstStyle/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Mapping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registers within processor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Segment ID associated with each access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comes from portion of virtual address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come from bits in instruction instead (x86)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segment contains base and limit information </a:t>
            </a:r>
          </a:p>
          <a:p>
            <a:pPr lvl="2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(rest of address) adjusted by adding base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Page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Memory divided into fixed-sized chunks of memory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page number from virtual address mapped through page table to physical page number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Offset of virtual address same as physical address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Large page tables can be placed into virtual memory</a:t>
            </a:r>
          </a:p>
          <a:p>
            <a:pPr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Next Time: Multi-Level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Virtual address mapped to series of tables</a:t>
            </a:r>
          </a:p>
          <a:p>
            <a:pPr lvl="1"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Permit sparse population of address space</a:t>
            </a:r>
          </a:p>
        </p:txBody>
      </p:sp>
    </p:spTree>
    <p:extLst>
      <p:ext uri="{BB962C8B-B14F-4D97-AF65-F5344CB8AC3E}">
        <p14:creationId xmlns:p14="http://schemas.microsoft.com/office/powerpoint/2010/main" val="3405071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36D5C-D0BF-45AD-91F7-BC556BD49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/>
          <a:lstStyle/>
          <a:p>
            <a:r>
              <a:rPr lang="en-US" dirty="0"/>
              <a:t>Acquire Resources in Consistent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D4C81-F0C7-4588-AC42-E42DD43B4BAF}"/>
              </a:ext>
            </a:extLst>
          </p:cNvPr>
          <p:cNvSpPr txBox="1"/>
          <p:nvPr/>
        </p:nvSpPr>
        <p:spPr>
          <a:xfrm>
            <a:off x="2152651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5072D-0C22-44A0-828B-64EF8A3EDB1A}"/>
              </a:ext>
            </a:extLst>
          </p:cNvPr>
          <p:cNvSpPr txBox="1"/>
          <p:nvPr/>
        </p:nvSpPr>
        <p:spPr>
          <a:xfrm>
            <a:off x="6096000" y="112067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3591580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Consider instead: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CE5BA4-8B81-4353-8591-19783F1F61C9}"/>
              </a:ext>
            </a:extLst>
          </p:cNvPr>
          <p:cNvSpPr txBox="1"/>
          <p:nvPr/>
        </p:nvSpPr>
        <p:spPr>
          <a:xfrm>
            <a:off x="2152651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A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FE5EBC-B6C1-4BB0-8A3B-ED88D2587070}"/>
              </a:ext>
            </a:extLst>
          </p:cNvPr>
          <p:cNvSpPr txBox="1"/>
          <p:nvPr/>
        </p:nvSpPr>
        <p:spPr>
          <a:xfrm>
            <a:off x="6096000" y="4008267"/>
            <a:ext cx="37147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>
                <a:latin typeface="Gill Sans Light"/>
              </a:rPr>
              <a:t>Thread B</a:t>
            </a:r>
            <a:r>
              <a:rPr lang="en-US" sz="2400" dirty="0">
                <a:latin typeface="Gill Sans Light"/>
              </a:rPr>
              <a:t>: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 err="1">
                <a:latin typeface="Consolas" panose="020B0609020204030204" pitchFamily="49" charset="0"/>
              </a:rPr>
              <a:t>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EA91D6-5845-4043-9901-D792989B49F9}"/>
              </a:ext>
            </a:extLst>
          </p:cNvPr>
          <p:cNvSpPr txBox="1"/>
          <p:nvPr/>
        </p:nvSpPr>
        <p:spPr>
          <a:xfrm>
            <a:off x="8313906" y="5393261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Does it matter in which order the locks are released?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9F9D3-732B-4A5F-80A0-C4B37EB7D78D}"/>
              </a:ext>
            </a:extLst>
          </p:cNvPr>
          <p:cNvSpPr txBox="1"/>
          <p:nvPr/>
        </p:nvSpPr>
        <p:spPr>
          <a:xfrm>
            <a:off x="1905000" y="715018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Gill Sans Light"/>
              </a:rPr>
              <a:t>Rather than:</a:t>
            </a:r>
          </a:p>
        </p:txBody>
      </p:sp>
    </p:spTree>
    <p:extLst>
      <p:ext uri="{BB962C8B-B14F-4D97-AF65-F5344CB8AC3E}">
        <p14:creationId xmlns:p14="http://schemas.microsoft.com/office/powerpoint/2010/main" val="3141630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449" name="Group 177"/>
          <p:cNvGrpSpPr>
            <a:grpSpLocks/>
          </p:cNvGrpSpPr>
          <p:nvPr/>
        </p:nvGrpSpPr>
        <p:grpSpPr bwMode="auto">
          <a:xfrm>
            <a:off x="2209801" y="3429000"/>
            <a:ext cx="7635875" cy="3429000"/>
            <a:chOff x="432" y="2160"/>
            <a:chExt cx="4810" cy="2160"/>
          </a:xfrm>
        </p:grpSpPr>
        <p:grpSp>
          <p:nvGrpSpPr>
            <p:cNvPr id="12404" name="Group 152"/>
            <p:cNvGrpSpPr>
              <a:grpSpLocks/>
            </p:cNvGrpSpPr>
            <p:nvPr/>
          </p:nvGrpSpPr>
          <p:grpSpPr bwMode="auto">
            <a:xfrm>
              <a:off x="2400" y="2496"/>
              <a:ext cx="902" cy="211"/>
              <a:chOff x="460" y="3583"/>
              <a:chExt cx="902" cy="211"/>
            </a:xfrm>
          </p:grpSpPr>
          <p:sp>
            <p:nvSpPr>
              <p:cNvPr id="12459" name="Arc 153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60" name="Arc 154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5" name="Group 149"/>
            <p:cNvGrpSpPr>
              <a:grpSpLocks/>
            </p:cNvGrpSpPr>
            <p:nvPr/>
          </p:nvGrpSpPr>
          <p:grpSpPr bwMode="auto">
            <a:xfrm>
              <a:off x="1411" y="2496"/>
              <a:ext cx="902" cy="211"/>
              <a:chOff x="460" y="3583"/>
              <a:chExt cx="902" cy="211"/>
            </a:xfrm>
          </p:grpSpPr>
          <p:sp>
            <p:nvSpPr>
              <p:cNvPr id="12457" name="Arc 150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8" name="Arc 151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6" name="Group 140"/>
            <p:cNvGrpSpPr>
              <a:grpSpLocks/>
            </p:cNvGrpSpPr>
            <p:nvPr/>
          </p:nvGrpSpPr>
          <p:grpSpPr bwMode="auto">
            <a:xfrm>
              <a:off x="1411" y="2784"/>
              <a:ext cx="902" cy="1010"/>
              <a:chOff x="4381" y="2784"/>
              <a:chExt cx="902" cy="1010"/>
            </a:xfrm>
          </p:grpSpPr>
          <p:sp>
            <p:nvSpPr>
              <p:cNvPr id="12453" name="Arc 141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4" name="Arc 142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5" name="Arc 143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6" name="Arc 144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7" name="Group 135"/>
            <p:cNvGrpSpPr>
              <a:grpSpLocks/>
            </p:cNvGrpSpPr>
            <p:nvPr/>
          </p:nvGrpSpPr>
          <p:grpSpPr bwMode="auto">
            <a:xfrm>
              <a:off x="3360" y="2784"/>
              <a:ext cx="902" cy="1010"/>
              <a:chOff x="4381" y="2784"/>
              <a:chExt cx="902" cy="1010"/>
            </a:xfrm>
          </p:grpSpPr>
          <p:sp>
            <p:nvSpPr>
              <p:cNvPr id="12449" name="Arc 136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0" name="Arc 137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1" name="Arc 138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52" name="Arc 139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8" name="Group 112"/>
            <p:cNvGrpSpPr>
              <a:grpSpLocks/>
            </p:cNvGrpSpPr>
            <p:nvPr/>
          </p:nvGrpSpPr>
          <p:grpSpPr bwMode="auto">
            <a:xfrm>
              <a:off x="432" y="2160"/>
              <a:ext cx="945" cy="2160"/>
              <a:chOff x="2374" y="2068"/>
              <a:chExt cx="945" cy="2252"/>
            </a:xfrm>
          </p:grpSpPr>
          <p:sp>
            <p:nvSpPr>
              <p:cNvPr id="12447" name="Line 113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8" name="Line 114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09" name="Group 115"/>
            <p:cNvGrpSpPr>
              <a:grpSpLocks/>
            </p:cNvGrpSpPr>
            <p:nvPr/>
          </p:nvGrpSpPr>
          <p:grpSpPr bwMode="auto">
            <a:xfrm>
              <a:off x="4297" y="2160"/>
              <a:ext cx="945" cy="2160"/>
              <a:chOff x="2374" y="2068"/>
              <a:chExt cx="945" cy="2252"/>
            </a:xfrm>
          </p:grpSpPr>
          <p:sp>
            <p:nvSpPr>
              <p:cNvPr id="12445" name="Line 116"/>
              <p:cNvSpPr>
                <a:spLocks noChangeShapeType="1"/>
              </p:cNvSpPr>
              <p:nvPr/>
            </p:nvSpPr>
            <p:spPr bwMode="auto">
              <a:xfrm>
                <a:off x="3319" y="2068"/>
                <a:ext cx="0" cy="2251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6" name="Line 117"/>
              <p:cNvSpPr>
                <a:spLocks noChangeShapeType="1"/>
              </p:cNvSpPr>
              <p:nvPr/>
            </p:nvSpPr>
            <p:spPr bwMode="auto">
              <a:xfrm>
                <a:off x="2374" y="2068"/>
                <a:ext cx="0" cy="2252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0" name="Group 134"/>
            <p:cNvGrpSpPr>
              <a:grpSpLocks/>
            </p:cNvGrpSpPr>
            <p:nvPr/>
          </p:nvGrpSpPr>
          <p:grpSpPr bwMode="auto">
            <a:xfrm>
              <a:off x="4330" y="2784"/>
              <a:ext cx="902" cy="1010"/>
              <a:chOff x="4381" y="2784"/>
              <a:chExt cx="902" cy="1010"/>
            </a:xfrm>
          </p:grpSpPr>
          <p:sp>
            <p:nvSpPr>
              <p:cNvPr id="12441" name="Arc 118"/>
              <p:cNvSpPr>
                <a:spLocks/>
              </p:cNvSpPr>
              <p:nvPr/>
            </p:nvSpPr>
            <p:spPr bwMode="auto">
              <a:xfrm>
                <a:off x="5063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2" name="Arc 119"/>
              <p:cNvSpPr>
                <a:spLocks/>
              </p:cNvSpPr>
              <p:nvPr/>
            </p:nvSpPr>
            <p:spPr bwMode="auto">
              <a:xfrm rot="-5400000">
                <a:off x="4386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3" name="Arc 120"/>
              <p:cNvSpPr>
                <a:spLocks/>
              </p:cNvSpPr>
              <p:nvPr/>
            </p:nvSpPr>
            <p:spPr bwMode="auto">
              <a:xfrm rot="5400000">
                <a:off x="5067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4" name="Arc 121"/>
              <p:cNvSpPr>
                <a:spLocks/>
              </p:cNvSpPr>
              <p:nvPr/>
            </p:nvSpPr>
            <p:spPr bwMode="auto">
              <a:xfrm rot="10800000">
                <a:off x="4381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1" name="Group 161"/>
            <p:cNvGrpSpPr>
              <a:grpSpLocks/>
            </p:cNvGrpSpPr>
            <p:nvPr/>
          </p:nvGrpSpPr>
          <p:grpSpPr bwMode="auto">
            <a:xfrm>
              <a:off x="460" y="2784"/>
              <a:ext cx="902" cy="210"/>
              <a:chOff x="460" y="2784"/>
              <a:chExt cx="902" cy="210"/>
            </a:xfrm>
          </p:grpSpPr>
          <p:sp>
            <p:nvSpPr>
              <p:cNvPr id="12439" name="Arc 12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40" name="Arc 12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2" name="Group 145"/>
            <p:cNvGrpSpPr>
              <a:grpSpLocks/>
            </p:cNvGrpSpPr>
            <p:nvPr/>
          </p:nvGrpSpPr>
          <p:grpSpPr bwMode="auto">
            <a:xfrm>
              <a:off x="460" y="3583"/>
              <a:ext cx="902" cy="211"/>
              <a:chOff x="460" y="3583"/>
              <a:chExt cx="902" cy="211"/>
            </a:xfrm>
          </p:grpSpPr>
          <p:sp>
            <p:nvSpPr>
              <p:cNvPr id="12437" name="Arc 124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8" name="Arc 125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3" name="Group 146"/>
            <p:cNvGrpSpPr>
              <a:grpSpLocks/>
            </p:cNvGrpSpPr>
            <p:nvPr/>
          </p:nvGrpSpPr>
          <p:grpSpPr bwMode="auto">
            <a:xfrm>
              <a:off x="432" y="2496"/>
              <a:ext cx="902" cy="211"/>
              <a:chOff x="460" y="3583"/>
              <a:chExt cx="902" cy="211"/>
            </a:xfrm>
          </p:grpSpPr>
          <p:sp>
            <p:nvSpPr>
              <p:cNvPr id="12435" name="Arc 147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6" name="Arc 148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4" name="Group 155"/>
            <p:cNvGrpSpPr>
              <a:grpSpLocks/>
            </p:cNvGrpSpPr>
            <p:nvPr/>
          </p:nvGrpSpPr>
          <p:grpSpPr bwMode="auto">
            <a:xfrm>
              <a:off x="3360" y="2496"/>
              <a:ext cx="902" cy="211"/>
              <a:chOff x="460" y="3583"/>
              <a:chExt cx="902" cy="211"/>
            </a:xfrm>
          </p:grpSpPr>
          <p:sp>
            <p:nvSpPr>
              <p:cNvPr id="12433" name="Arc 156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4" name="Arc 157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5" name="Group 158"/>
            <p:cNvGrpSpPr>
              <a:grpSpLocks/>
            </p:cNvGrpSpPr>
            <p:nvPr/>
          </p:nvGrpSpPr>
          <p:grpSpPr bwMode="auto">
            <a:xfrm>
              <a:off x="4320" y="2496"/>
              <a:ext cx="902" cy="211"/>
              <a:chOff x="460" y="3583"/>
              <a:chExt cx="902" cy="211"/>
            </a:xfrm>
          </p:grpSpPr>
          <p:sp>
            <p:nvSpPr>
              <p:cNvPr id="12431" name="Arc 159"/>
              <p:cNvSpPr>
                <a:spLocks/>
              </p:cNvSpPr>
              <p:nvPr/>
            </p:nvSpPr>
            <p:spPr bwMode="auto">
              <a:xfrm rot="5400000">
                <a:off x="1146" y="3579"/>
                <a:ext cx="211" cy="220"/>
              </a:xfrm>
              <a:custGeom>
                <a:avLst/>
                <a:gdLst>
                  <a:gd name="T0" fmla="*/ 0 w 21600"/>
                  <a:gd name="T1" fmla="*/ 0 h 21600"/>
                  <a:gd name="T2" fmla="*/ 211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2" name="Arc 160"/>
              <p:cNvSpPr>
                <a:spLocks/>
              </p:cNvSpPr>
              <p:nvPr/>
            </p:nvSpPr>
            <p:spPr bwMode="auto">
              <a:xfrm rot="10800000">
                <a:off x="460" y="3583"/>
                <a:ext cx="220" cy="211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1 h 21600"/>
                  <a:gd name="T4" fmla="*/ 0 w 21600"/>
                  <a:gd name="T5" fmla="*/ 211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6" name="Group 162"/>
            <p:cNvGrpSpPr>
              <a:grpSpLocks/>
            </p:cNvGrpSpPr>
            <p:nvPr/>
          </p:nvGrpSpPr>
          <p:grpSpPr bwMode="auto">
            <a:xfrm>
              <a:off x="471" y="3840"/>
              <a:ext cx="902" cy="210"/>
              <a:chOff x="460" y="2784"/>
              <a:chExt cx="902" cy="210"/>
            </a:xfrm>
          </p:grpSpPr>
          <p:sp>
            <p:nvSpPr>
              <p:cNvPr id="12429" name="Arc 163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30" name="Arc 164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7" name="Group 165"/>
            <p:cNvGrpSpPr>
              <a:grpSpLocks/>
            </p:cNvGrpSpPr>
            <p:nvPr/>
          </p:nvGrpSpPr>
          <p:grpSpPr bwMode="auto">
            <a:xfrm>
              <a:off x="1392" y="3840"/>
              <a:ext cx="902" cy="210"/>
              <a:chOff x="460" y="2784"/>
              <a:chExt cx="902" cy="210"/>
            </a:xfrm>
          </p:grpSpPr>
          <p:sp>
            <p:nvSpPr>
              <p:cNvPr id="12427" name="Arc 166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8" name="Arc 167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8" name="Group 168"/>
            <p:cNvGrpSpPr>
              <a:grpSpLocks/>
            </p:cNvGrpSpPr>
            <p:nvPr/>
          </p:nvGrpSpPr>
          <p:grpSpPr bwMode="auto">
            <a:xfrm>
              <a:off x="2400" y="3840"/>
              <a:ext cx="902" cy="210"/>
              <a:chOff x="460" y="2784"/>
              <a:chExt cx="902" cy="210"/>
            </a:xfrm>
          </p:grpSpPr>
          <p:sp>
            <p:nvSpPr>
              <p:cNvPr id="12425" name="Arc 169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6" name="Arc 170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19" name="Group 171"/>
            <p:cNvGrpSpPr>
              <a:grpSpLocks/>
            </p:cNvGrpSpPr>
            <p:nvPr/>
          </p:nvGrpSpPr>
          <p:grpSpPr bwMode="auto">
            <a:xfrm>
              <a:off x="3360" y="3840"/>
              <a:ext cx="902" cy="210"/>
              <a:chOff x="460" y="2784"/>
              <a:chExt cx="902" cy="210"/>
            </a:xfrm>
          </p:grpSpPr>
          <p:sp>
            <p:nvSpPr>
              <p:cNvPr id="12423" name="Arc 172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4" name="Arc 173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  <p:grpSp>
          <p:nvGrpSpPr>
            <p:cNvPr id="12420" name="Group 174"/>
            <p:cNvGrpSpPr>
              <a:grpSpLocks/>
            </p:cNvGrpSpPr>
            <p:nvPr/>
          </p:nvGrpSpPr>
          <p:grpSpPr bwMode="auto">
            <a:xfrm>
              <a:off x="4320" y="3840"/>
              <a:ext cx="902" cy="210"/>
              <a:chOff x="460" y="2784"/>
              <a:chExt cx="902" cy="210"/>
            </a:xfrm>
          </p:grpSpPr>
          <p:sp>
            <p:nvSpPr>
              <p:cNvPr id="12421" name="Arc 175"/>
              <p:cNvSpPr>
                <a:spLocks/>
              </p:cNvSpPr>
              <p:nvPr/>
            </p:nvSpPr>
            <p:spPr bwMode="auto">
              <a:xfrm>
                <a:off x="1142" y="2784"/>
                <a:ext cx="220" cy="210"/>
              </a:xfrm>
              <a:custGeom>
                <a:avLst/>
                <a:gdLst>
                  <a:gd name="T0" fmla="*/ 0 w 21600"/>
                  <a:gd name="T1" fmla="*/ 0 h 21600"/>
                  <a:gd name="T2" fmla="*/ 220 w 21600"/>
                  <a:gd name="T3" fmla="*/ 210 h 21600"/>
                  <a:gd name="T4" fmla="*/ 0 w 21600"/>
                  <a:gd name="T5" fmla="*/ 21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422" name="Arc 176"/>
              <p:cNvSpPr>
                <a:spLocks/>
              </p:cNvSpPr>
              <p:nvPr/>
            </p:nvSpPr>
            <p:spPr bwMode="auto">
              <a:xfrm rot="-5400000">
                <a:off x="465" y="2779"/>
                <a:ext cx="210" cy="220"/>
              </a:xfrm>
              <a:custGeom>
                <a:avLst/>
                <a:gdLst>
                  <a:gd name="T0" fmla="*/ 0 w 21600"/>
                  <a:gd name="T1" fmla="*/ 0 h 21600"/>
                  <a:gd name="T2" fmla="*/ 210 w 21600"/>
                  <a:gd name="T3" fmla="*/ 220 h 21600"/>
                  <a:gd name="T4" fmla="*/ 0 w 21600"/>
                  <a:gd name="T5" fmla="*/ 220 h 216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bg2"/>
                </a:solidFill>
                <a:round/>
                <a:headEnd type="stealth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</p:grpSp>
      </p:grp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6868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Review: Train Example (Wormhole-Routed Network)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685801"/>
            <a:ext cx="8305800" cy="2778125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Circular dependency (Deadlock!)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Each train wants to turn right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Blocked by other trains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Similar problem to multiprocessor networks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Fix? Imagine grid extends in all four directions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solidFill>
                  <a:schemeClr val="hlink"/>
                </a:solidFill>
                <a:ea typeface="굴림" panose="020B0600000101010101" pitchFamily="34" charset="-127"/>
              </a:rPr>
              <a:t>Force ordering of channels</a:t>
            </a:r>
            <a:r>
              <a:rPr lang="en-US" altLang="ko-KR">
                <a:ea typeface="굴림" panose="020B0600000101010101" pitchFamily="34" charset="-127"/>
              </a:rPr>
              <a:t> (tracks)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Protocol: Always go east-west first, then north-south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>
                <a:ea typeface="굴림" panose="020B0600000101010101" pitchFamily="34" charset="-127"/>
              </a:rPr>
              <a:t>Called “dimension ordering” (X then Y)</a:t>
            </a:r>
          </a:p>
        </p:txBody>
      </p:sp>
      <p:grpSp>
        <p:nvGrpSpPr>
          <p:cNvPr id="12293" name="Group 4"/>
          <p:cNvGrpSpPr>
            <a:grpSpLocks/>
          </p:cNvGrpSpPr>
          <p:nvPr/>
        </p:nvGrpSpPr>
        <p:grpSpPr bwMode="auto">
          <a:xfrm>
            <a:off x="1752600" y="4370388"/>
            <a:ext cx="8686800" cy="1670050"/>
            <a:chOff x="1104" y="1564"/>
            <a:chExt cx="3312" cy="1592"/>
          </a:xfrm>
        </p:grpSpPr>
        <p:sp>
          <p:nvSpPr>
            <p:cNvPr id="12402" name="Line 5"/>
            <p:cNvSpPr>
              <a:spLocks noChangeShapeType="1"/>
            </p:cNvSpPr>
            <p:nvPr/>
          </p:nvSpPr>
          <p:spPr bwMode="auto">
            <a:xfrm>
              <a:off x="1104" y="1564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3" name="Line 6"/>
            <p:cNvSpPr>
              <a:spLocks noChangeShapeType="1"/>
            </p:cNvSpPr>
            <p:nvPr/>
          </p:nvSpPr>
          <p:spPr bwMode="auto">
            <a:xfrm>
              <a:off x="1104" y="3156"/>
              <a:ext cx="33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12294" name="Group 7"/>
          <p:cNvGrpSpPr>
            <a:grpSpLocks/>
          </p:cNvGrpSpPr>
          <p:nvPr/>
        </p:nvGrpSpPr>
        <p:grpSpPr bwMode="auto">
          <a:xfrm>
            <a:off x="5292725" y="3429000"/>
            <a:ext cx="1500188" cy="3429000"/>
            <a:chOff x="2374" y="2068"/>
            <a:chExt cx="945" cy="2252"/>
          </a:xfrm>
        </p:grpSpPr>
        <p:sp>
          <p:nvSpPr>
            <p:cNvPr id="12400" name="Line 8"/>
            <p:cNvSpPr>
              <a:spLocks noChangeShapeType="1"/>
            </p:cNvSpPr>
            <p:nvPr/>
          </p:nvSpPr>
          <p:spPr bwMode="auto">
            <a:xfrm>
              <a:off x="3319" y="2068"/>
              <a:ext cx="0" cy="22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401" name="Line 9"/>
            <p:cNvSpPr>
              <a:spLocks noChangeShapeType="1"/>
            </p:cNvSpPr>
            <p:nvPr/>
          </p:nvSpPr>
          <p:spPr bwMode="auto">
            <a:xfrm>
              <a:off x="2374" y="2068"/>
              <a:ext cx="0" cy="22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sp>
        <p:nvSpPr>
          <p:cNvPr id="12295" name="Arc 10"/>
          <p:cNvSpPr>
            <a:spLocks/>
          </p:cNvSpPr>
          <p:nvPr/>
        </p:nvSpPr>
        <p:spPr bwMode="auto">
          <a:xfrm>
            <a:off x="6408738" y="4403726"/>
            <a:ext cx="349250" cy="333375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3375 h 21600"/>
              <a:gd name="T4" fmla="*/ 0 w 21600"/>
              <a:gd name="T5" fmla="*/ 333375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6" name="Arc 11"/>
          <p:cNvSpPr>
            <a:spLocks/>
          </p:cNvSpPr>
          <p:nvPr/>
        </p:nvSpPr>
        <p:spPr bwMode="auto">
          <a:xfrm rot="-5400000">
            <a:off x="5334001" y="4395788"/>
            <a:ext cx="333375" cy="349250"/>
          </a:xfrm>
          <a:custGeom>
            <a:avLst/>
            <a:gdLst>
              <a:gd name="T0" fmla="*/ 0 w 21600"/>
              <a:gd name="T1" fmla="*/ 0 h 21600"/>
              <a:gd name="T2" fmla="*/ 333375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7" name="Arc 12"/>
          <p:cNvSpPr>
            <a:spLocks/>
          </p:cNvSpPr>
          <p:nvPr/>
        </p:nvSpPr>
        <p:spPr bwMode="auto">
          <a:xfrm rot="5400000">
            <a:off x="6415882" y="5664994"/>
            <a:ext cx="334962" cy="349250"/>
          </a:xfrm>
          <a:custGeom>
            <a:avLst/>
            <a:gdLst>
              <a:gd name="T0" fmla="*/ 0 w 21600"/>
              <a:gd name="T1" fmla="*/ 0 h 21600"/>
              <a:gd name="T2" fmla="*/ 334962 w 21600"/>
              <a:gd name="T3" fmla="*/ 349250 h 21600"/>
              <a:gd name="T4" fmla="*/ 0 w 21600"/>
              <a:gd name="T5" fmla="*/ 349250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12298" name="Arc 13"/>
          <p:cNvSpPr>
            <a:spLocks/>
          </p:cNvSpPr>
          <p:nvPr/>
        </p:nvSpPr>
        <p:spPr bwMode="auto">
          <a:xfrm rot="10800000">
            <a:off x="5326063" y="5672138"/>
            <a:ext cx="349250" cy="334962"/>
          </a:xfrm>
          <a:custGeom>
            <a:avLst/>
            <a:gdLst>
              <a:gd name="T0" fmla="*/ 0 w 21600"/>
              <a:gd name="T1" fmla="*/ 0 h 21600"/>
              <a:gd name="T2" fmla="*/ 349250 w 21600"/>
              <a:gd name="T3" fmla="*/ 334962 h 21600"/>
              <a:gd name="T4" fmla="*/ 0 w 21600"/>
              <a:gd name="T5" fmla="*/ 334962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endParaRPr lang="en-US"/>
          </a:p>
        </p:txBody>
      </p:sp>
      <p:grpSp>
        <p:nvGrpSpPr>
          <p:cNvPr id="12299" name="Group 14"/>
          <p:cNvGrpSpPr>
            <a:grpSpLocks/>
          </p:cNvGrpSpPr>
          <p:nvPr/>
        </p:nvGrpSpPr>
        <p:grpSpPr bwMode="auto">
          <a:xfrm rot="5400000">
            <a:off x="5951539" y="4411664"/>
            <a:ext cx="2103437" cy="350837"/>
            <a:chOff x="624" y="960"/>
            <a:chExt cx="3325" cy="531"/>
          </a:xfrm>
        </p:grpSpPr>
        <p:grpSp>
          <p:nvGrpSpPr>
            <p:cNvPr id="12379" name="Group 15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93" name="Freeform 16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Freeform 17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5" name="Freeform 18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6" name="Freeform 19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7" name="Freeform 20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8" name="Freeform 21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9" name="Freeform 22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0" name="Group 23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89" name="Freeform 24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0" name="Freeform 25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Freeform 26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2" name="Freeform 27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81" name="Group 28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82" name="Freeform 29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3" name="Freeform 30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4" name="Freeform 31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Freeform 32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6" name="Freeform 33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7" name="Freeform 34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Freeform 35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0" name="Group 36"/>
          <p:cNvGrpSpPr>
            <a:grpSpLocks/>
          </p:cNvGrpSpPr>
          <p:nvPr/>
        </p:nvGrpSpPr>
        <p:grpSpPr bwMode="auto">
          <a:xfrm rot="-5400000">
            <a:off x="4017964" y="5580064"/>
            <a:ext cx="2103437" cy="350837"/>
            <a:chOff x="624" y="960"/>
            <a:chExt cx="3325" cy="531"/>
          </a:xfrm>
        </p:grpSpPr>
        <p:grpSp>
          <p:nvGrpSpPr>
            <p:cNvPr id="12358" name="Group 37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72" name="Freeform 38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Freeform 39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4" name="Freeform 40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5" name="Freeform 41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Freeform 42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7" name="Freeform 43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8" name="Freeform 44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59" name="Group 45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68" name="Freeform 46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9" name="Freeform 47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Freeform 48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1" name="Freeform 49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60" name="Group 50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61" name="Freeform 51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2" name="Freeform 52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3" name="Freeform 53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4" name="Freeform 54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5" name="Freeform 55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6" name="Freeform 56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Freeform 57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2301" name="Group 80"/>
          <p:cNvGrpSpPr>
            <a:grpSpLocks/>
          </p:cNvGrpSpPr>
          <p:nvPr/>
        </p:nvGrpSpPr>
        <p:grpSpPr bwMode="auto">
          <a:xfrm flipH="1" flipV="1">
            <a:off x="5613400" y="6067425"/>
            <a:ext cx="2198688" cy="338138"/>
            <a:chOff x="624" y="960"/>
            <a:chExt cx="3325" cy="531"/>
          </a:xfrm>
        </p:grpSpPr>
        <p:grpSp>
          <p:nvGrpSpPr>
            <p:cNvPr id="12337" name="Group 81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51" name="Freeform 82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2" name="Freeform 83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3" name="Freeform 84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4" name="Freeform 85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5" name="Freeform 86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6" name="Freeform 87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7" name="Freeform 88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8" name="Group 89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47" name="Freeform 90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8" name="Freeform 91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9" name="Freeform 92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50" name="Freeform 93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39" name="Group 94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40" name="Freeform 95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1" name="Freeform 96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2" name="Freeform 97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3" name="Freeform 98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4" name="Freeform 99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5" name="Freeform 100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46" name="Freeform 101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2302" name="Picture 10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53340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3" name="Picture 10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257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4" name="Picture 10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958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5" name="Picture 10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657600"/>
            <a:ext cx="425450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66378" name="Group 106"/>
          <p:cNvGrpSpPr>
            <a:grpSpLocks/>
          </p:cNvGrpSpPr>
          <p:nvPr/>
        </p:nvGrpSpPr>
        <p:grpSpPr bwMode="auto">
          <a:xfrm>
            <a:off x="5029201" y="4038600"/>
            <a:ext cx="2017713" cy="2260600"/>
            <a:chOff x="2208" y="2544"/>
            <a:chExt cx="1271" cy="1424"/>
          </a:xfrm>
        </p:grpSpPr>
        <p:sp>
          <p:nvSpPr>
            <p:cNvPr id="12333" name="AutoShape 107"/>
            <p:cNvSpPr>
              <a:spLocks noChangeArrowheads="1"/>
            </p:cNvSpPr>
            <p:nvPr/>
          </p:nvSpPr>
          <p:spPr bwMode="auto">
            <a:xfrm>
              <a:off x="2208" y="268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4" name="AutoShape 108"/>
            <p:cNvSpPr>
              <a:spLocks noChangeArrowheads="1"/>
            </p:cNvSpPr>
            <p:nvPr/>
          </p:nvSpPr>
          <p:spPr bwMode="auto">
            <a:xfrm rot="5400000">
              <a:off x="3120" y="254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5" name="AutoShape 109"/>
            <p:cNvSpPr>
              <a:spLocks noChangeArrowheads="1"/>
            </p:cNvSpPr>
            <p:nvPr/>
          </p:nvSpPr>
          <p:spPr bwMode="auto">
            <a:xfrm rot="-5400000">
              <a:off x="2308" y="3728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12336" name="AutoShape 110"/>
            <p:cNvSpPr>
              <a:spLocks noChangeArrowheads="1"/>
            </p:cNvSpPr>
            <p:nvPr/>
          </p:nvSpPr>
          <p:spPr bwMode="auto">
            <a:xfrm rot="10800000">
              <a:off x="3239" y="3584"/>
              <a:ext cx="240" cy="240"/>
            </a:xfrm>
            <a:custGeom>
              <a:avLst/>
              <a:gdLst>
                <a:gd name="T0" fmla="*/ 168 w 21600"/>
                <a:gd name="T1" fmla="*/ 0 h 21600"/>
                <a:gd name="T2" fmla="*/ 168 w 21600"/>
                <a:gd name="T3" fmla="*/ 135 h 21600"/>
                <a:gd name="T4" fmla="*/ 36 w 21600"/>
                <a:gd name="T5" fmla="*/ 240 h 21600"/>
                <a:gd name="T6" fmla="*/ 240 w 21600"/>
                <a:gd name="T7" fmla="*/ 68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0 w 21600"/>
                <a:gd name="T13" fmla="*/ 2880 h 21600"/>
                <a:gd name="T14" fmla="*/ 18270 w 21600"/>
                <a:gd name="T15" fmla="*/ 927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566402" name="Group 130"/>
          <p:cNvGrpSpPr>
            <a:grpSpLocks/>
          </p:cNvGrpSpPr>
          <p:nvPr/>
        </p:nvGrpSpPr>
        <p:grpSpPr bwMode="auto">
          <a:xfrm>
            <a:off x="5257800" y="4406900"/>
            <a:ext cx="1524000" cy="1524000"/>
            <a:chOff x="2352" y="2776"/>
            <a:chExt cx="960" cy="960"/>
          </a:xfrm>
        </p:grpSpPr>
        <p:sp>
          <p:nvSpPr>
            <p:cNvPr id="12330" name="AutoShape 131"/>
            <p:cNvSpPr>
              <a:spLocks noChangeArrowheads="1"/>
            </p:cNvSpPr>
            <p:nvPr/>
          </p:nvSpPr>
          <p:spPr bwMode="auto">
            <a:xfrm rot="2700000">
              <a:off x="3004" y="3428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1" name="AutoShape 132"/>
            <p:cNvSpPr>
              <a:spLocks noChangeArrowheads="1"/>
            </p:cNvSpPr>
            <p:nvPr/>
          </p:nvSpPr>
          <p:spPr bwMode="auto">
            <a:xfrm rot="-8100000">
              <a:off x="2332" y="2804"/>
              <a:ext cx="328" cy="288"/>
            </a:xfrm>
            <a:prstGeom prst="rightArrow">
              <a:avLst>
                <a:gd name="adj1" fmla="val 32065"/>
                <a:gd name="adj2" fmla="val 31024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332" name="Text Box 133"/>
            <p:cNvSpPr txBox="1">
              <a:spLocks noChangeArrowheads="1"/>
            </p:cNvSpPr>
            <p:nvPr/>
          </p:nvSpPr>
          <p:spPr bwMode="auto">
            <a:xfrm rot="2700000">
              <a:off x="2356" y="3033"/>
              <a:ext cx="959" cy="446"/>
            </a:xfrm>
            <a:prstGeom prst="rect">
              <a:avLst/>
            </a:prstGeom>
            <a:solidFill>
              <a:srgbClr val="DFE9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Disallowed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SzTx/>
                <a:buFontTx/>
                <a:buNone/>
              </a:pPr>
              <a:r>
                <a:rPr lang="en-US" altLang="en-US">
                  <a:latin typeface="Gill Sans Light"/>
                  <a:cs typeface="Gill Sans Light"/>
                </a:rPr>
                <a:t>By Rule</a:t>
              </a:r>
            </a:p>
          </p:txBody>
        </p:sp>
      </p:grpSp>
      <p:grpSp>
        <p:nvGrpSpPr>
          <p:cNvPr id="12308" name="Group 58"/>
          <p:cNvGrpSpPr>
            <a:grpSpLocks/>
          </p:cNvGrpSpPr>
          <p:nvPr/>
        </p:nvGrpSpPr>
        <p:grpSpPr bwMode="auto">
          <a:xfrm>
            <a:off x="4194175" y="3987800"/>
            <a:ext cx="2197100" cy="336550"/>
            <a:chOff x="624" y="960"/>
            <a:chExt cx="3325" cy="531"/>
          </a:xfrm>
        </p:grpSpPr>
        <p:grpSp>
          <p:nvGrpSpPr>
            <p:cNvPr id="12309" name="Group 59"/>
            <p:cNvGrpSpPr>
              <a:grpSpLocks/>
            </p:cNvGrpSpPr>
            <p:nvPr/>
          </p:nvGrpSpPr>
          <p:grpSpPr bwMode="auto">
            <a:xfrm>
              <a:off x="624" y="1008"/>
              <a:ext cx="1073" cy="483"/>
              <a:chOff x="2375" y="2170"/>
              <a:chExt cx="1073" cy="483"/>
            </a:xfrm>
          </p:grpSpPr>
          <p:sp>
            <p:nvSpPr>
              <p:cNvPr id="12323" name="Freeform 60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4" name="Freeform 61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5" name="Freeform 62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6" name="Freeform 63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7" name="Freeform 64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8" name="Freeform 65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9" name="Freeform 66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0" name="Group 67"/>
            <p:cNvGrpSpPr>
              <a:grpSpLocks/>
            </p:cNvGrpSpPr>
            <p:nvPr/>
          </p:nvGrpSpPr>
          <p:grpSpPr bwMode="auto">
            <a:xfrm>
              <a:off x="2832" y="960"/>
              <a:ext cx="1117" cy="518"/>
              <a:chOff x="3847" y="1511"/>
              <a:chExt cx="1117" cy="518"/>
            </a:xfrm>
          </p:grpSpPr>
          <p:sp>
            <p:nvSpPr>
              <p:cNvPr id="12319" name="Freeform 68"/>
              <p:cNvSpPr>
                <a:spLocks/>
              </p:cNvSpPr>
              <p:nvPr/>
            </p:nvSpPr>
            <p:spPr bwMode="auto">
              <a:xfrm>
                <a:off x="3847" y="1511"/>
                <a:ext cx="1117" cy="518"/>
              </a:xfrm>
              <a:custGeom>
                <a:avLst/>
                <a:gdLst>
                  <a:gd name="T0" fmla="*/ 1117 w 1117"/>
                  <a:gd name="T1" fmla="*/ 161 h 518"/>
                  <a:gd name="T2" fmla="*/ 1114 w 1117"/>
                  <a:gd name="T3" fmla="*/ 145 h 518"/>
                  <a:gd name="T4" fmla="*/ 1105 w 1117"/>
                  <a:gd name="T5" fmla="*/ 132 h 518"/>
                  <a:gd name="T6" fmla="*/ 1092 w 1117"/>
                  <a:gd name="T7" fmla="*/ 123 h 518"/>
                  <a:gd name="T8" fmla="*/ 1078 w 1117"/>
                  <a:gd name="T9" fmla="*/ 121 h 518"/>
                  <a:gd name="T10" fmla="*/ 974 w 1117"/>
                  <a:gd name="T11" fmla="*/ 71 h 518"/>
                  <a:gd name="T12" fmla="*/ 970 w 1117"/>
                  <a:gd name="T13" fmla="*/ 57 h 518"/>
                  <a:gd name="T14" fmla="*/ 962 w 1117"/>
                  <a:gd name="T15" fmla="*/ 46 h 518"/>
                  <a:gd name="T16" fmla="*/ 950 w 1117"/>
                  <a:gd name="T17" fmla="*/ 39 h 518"/>
                  <a:gd name="T18" fmla="*/ 936 w 1117"/>
                  <a:gd name="T19" fmla="*/ 35 h 518"/>
                  <a:gd name="T20" fmla="*/ 760 w 1117"/>
                  <a:gd name="T21" fmla="*/ 0 h 518"/>
                  <a:gd name="T22" fmla="*/ 588 w 1117"/>
                  <a:gd name="T23" fmla="*/ 35 h 518"/>
                  <a:gd name="T24" fmla="*/ 0 w 1117"/>
                  <a:gd name="T25" fmla="*/ 344 h 518"/>
                  <a:gd name="T26" fmla="*/ 171 w 1117"/>
                  <a:gd name="T27" fmla="*/ 465 h 518"/>
                  <a:gd name="T28" fmla="*/ 176 w 1117"/>
                  <a:gd name="T29" fmla="*/ 485 h 518"/>
                  <a:gd name="T30" fmla="*/ 188 w 1117"/>
                  <a:gd name="T31" fmla="*/ 503 h 518"/>
                  <a:gd name="T32" fmla="*/ 204 w 1117"/>
                  <a:gd name="T33" fmla="*/ 514 h 518"/>
                  <a:gd name="T34" fmla="*/ 223 w 1117"/>
                  <a:gd name="T35" fmla="*/ 518 h 518"/>
                  <a:gd name="T36" fmla="*/ 239 w 1117"/>
                  <a:gd name="T37" fmla="*/ 516 h 518"/>
                  <a:gd name="T38" fmla="*/ 253 w 1117"/>
                  <a:gd name="T39" fmla="*/ 508 h 518"/>
                  <a:gd name="T40" fmla="*/ 264 w 1117"/>
                  <a:gd name="T41" fmla="*/ 497 h 518"/>
                  <a:gd name="T42" fmla="*/ 271 w 1117"/>
                  <a:gd name="T43" fmla="*/ 482 h 518"/>
                  <a:gd name="T44" fmla="*/ 280 w 1117"/>
                  <a:gd name="T45" fmla="*/ 497 h 518"/>
                  <a:gd name="T46" fmla="*/ 291 w 1117"/>
                  <a:gd name="T47" fmla="*/ 508 h 518"/>
                  <a:gd name="T48" fmla="*/ 305 w 1117"/>
                  <a:gd name="T49" fmla="*/ 516 h 518"/>
                  <a:gd name="T50" fmla="*/ 320 w 1117"/>
                  <a:gd name="T51" fmla="*/ 518 h 518"/>
                  <a:gd name="T52" fmla="*/ 339 w 1117"/>
                  <a:gd name="T53" fmla="*/ 514 h 518"/>
                  <a:gd name="T54" fmla="*/ 356 w 1117"/>
                  <a:gd name="T55" fmla="*/ 503 h 518"/>
                  <a:gd name="T56" fmla="*/ 368 w 1117"/>
                  <a:gd name="T57" fmla="*/ 485 h 518"/>
                  <a:gd name="T58" fmla="*/ 372 w 1117"/>
                  <a:gd name="T59" fmla="*/ 465 h 518"/>
                  <a:gd name="T60" fmla="*/ 718 w 1117"/>
                  <a:gd name="T61" fmla="*/ 476 h 518"/>
                  <a:gd name="T62" fmla="*/ 727 w 1117"/>
                  <a:gd name="T63" fmla="*/ 494 h 518"/>
                  <a:gd name="T64" fmla="*/ 741 w 1117"/>
                  <a:gd name="T65" fmla="*/ 509 h 518"/>
                  <a:gd name="T66" fmla="*/ 759 w 1117"/>
                  <a:gd name="T67" fmla="*/ 517 h 518"/>
                  <a:gd name="T68" fmla="*/ 776 w 1117"/>
                  <a:gd name="T69" fmla="*/ 517 h 518"/>
                  <a:gd name="T70" fmla="*/ 792 w 1117"/>
                  <a:gd name="T71" fmla="*/ 512 h 518"/>
                  <a:gd name="T72" fmla="*/ 805 w 1117"/>
                  <a:gd name="T73" fmla="*/ 503 h 518"/>
                  <a:gd name="T74" fmla="*/ 814 w 1117"/>
                  <a:gd name="T75" fmla="*/ 490 h 518"/>
                  <a:gd name="T76" fmla="*/ 821 w 1117"/>
                  <a:gd name="T77" fmla="*/ 490 h 518"/>
                  <a:gd name="T78" fmla="*/ 831 w 1117"/>
                  <a:gd name="T79" fmla="*/ 503 h 518"/>
                  <a:gd name="T80" fmla="*/ 843 w 1117"/>
                  <a:gd name="T81" fmla="*/ 512 h 518"/>
                  <a:gd name="T82" fmla="*/ 858 w 1117"/>
                  <a:gd name="T83" fmla="*/ 517 h 518"/>
                  <a:gd name="T84" fmla="*/ 875 w 1117"/>
                  <a:gd name="T85" fmla="*/ 517 h 518"/>
                  <a:gd name="T86" fmla="*/ 894 w 1117"/>
                  <a:gd name="T87" fmla="*/ 509 h 518"/>
                  <a:gd name="T88" fmla="*/ 908 w 1117"/>
                  <a:gd name="T89" fmla="*/ 494 h 518"/>
                  <a:gd name="T90" fmla="*/ 916 w 1117"/>
                  <a:gd name="T91" fmla="*/ 476 h 518"/>
                  <a:gd name="T92" fmla="*/ 1112 w 1117"/>
                  <a:gd name="T93" fmla="*/ 465 h 518"/>
                  <a:gd name="T94" fmla="*/ 1112 w 1117"/>
                  <a:gd name="T95" fmla="*/ 351 h 51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0" t="0" r="r" b="b"/>
                <a:pathLst>
                  <a:path w="1117" h="518">
                    <a:moveTo>
                      <a:pt x="1112" y="351"/>
                    </a:moveTo>
                    <a:lnTo>
                      <a:pt x="1117" y="161"/>
                    </a:lnTo>
                    <a:lnTo>
                      <a:pt x="1116" y="152"/>
                    </a:lnTo>
                    <a:lnTo>
                      <a:pt x="1114" y="145"/>
                    </a:lnTo>
                    <a:lnTo>
                      <a:pt x="1110" y="138"/>
                    </a:lnTo>
                    <a:lnTo>
                      <a:pt x="1105" y="132"/>
                    </a:lnTo>
                    <a:lnTo>
                      <a:pt x="1099" y="126"/>
                    </a:lnTo>
                    <a:lnTo>
                      <a:pt x="1092" y="123"/>
                    </a:lnTo>
                    <a:lnTo>
                      <a:pt x="1086" y="122"/>
                    </a:lnTo>
                    <a:lnTo>
                      <a:pt x="1078" y="121"/>
                    </a:lnTo>
                    <a:lnTo>
                      <a:pt x="990" y="121"/>
                    </a:lnTo>
                    <a:lnTo>
                      <a:pt x="974" y="71"/>
                    </a:lnTo>
                    <a:lnTo>
                      <a:pt x="973" y="64"/>
                    </a:lnTo>
                    <a:lnTo>
                      <a:pt x="970" y="57"/>
                    </a:lnTo>
                    <a:lnTo>
                      <a:pt x="966" y="52"/>
                    </a:lnTo>
                    <a:lnTo>
                      <a:pt x="962" y="46"/>
                    </a:lnTo>
                    <a:lnTo>
                      <a:pt x="956" y="42"/>
                    </a:lnTo>
                    <a:lnTo>
                      <a:pt x="950" y="39"/>
                    </a:lnTo>
                    <a:lnTo>
                      <a:pt x="943" y="36"/>
                    </a:lnTo>
                    <a:lnTo>
                      <a:pt x="936" y="35"/>
                    </a:lnTo>
                    <a:lnTo>
                      <a:pt x="792" y="35"/>
                    </a:lnTo>
                    <a:lnTo>
                      <a:pt x="760" y="0"/>
                    </a:lnTo>
                    <a:lnTo>
                      <a:pt x="618" y="0"/>
                    </a:lnTo>
                    <a:lnTo>
                      <a:pt x="588" y="35"/>
                    </a:lnTo>
                    <a:lnTo>
                      <a:pt x="44" y="35"/>
                    </a:lnTo>
                    <a:lnTo>
                      <a:pt x="0" y="344"/>
                    </a:lnTo>
                    <a:lnTo>
                      <a:pt x="73" y="465"/>
                    </a:lnTo>
                    <a:lnTo>
                      <a:pt x="171" y="465"/>
                    </a:lnTo>
                    <a:lnTo>
                      <a:pt x="172" y="476"/>
                    </a:lnTo>
                    <a:lnTo>
                      <a:pt x="176" y="485"/>
                    </a:lnTo>
                    <a:lnTo>
                      <a:pt x="181" y="494"/>
                    </a:lnTo>
                    <a:lnTo>
                      <a:pt x="188" y="503"/>
                    </a:lnTo>
                    <a:lnTo>
                      <a:pt x="195" y="509"/>
                    </a:lnTo>
                    <a:lnTo>
                      <a:pt x="204" y="514"/>
                    </a:lnTo>
                    <a:lnTo>
                      <a:pt x="214" y="517"/>
                    </a:lnTo>
                    <a:lnTo>
                      <a:pt x="223" y="518"/>
                    </a:lnTo>
                    <a:lnTo>
                      <a:pt x="231" y="517"/>
                    </a:lnTo>
                    <a:lnTo>
                      <a:pt x="239" y="516"/>
                    </a:lnTo>
                    <a:lnTo>
                      <a:pt x="246" y="512"/>
                    </a:lnTo>
                    <a:lnTo>
                      <a:pt x="253" y="508"/>
                    </a:lnTo>
                    <a:lnTo>
                      <a:pt x="258" y="503"/>
                    </a:lnTo>
                    <a:lnTo>
                      <a:pt x="264" y="497"/>
                    </a:lnTo>
                    <a:lnTo>
                      <a:pt x="268" y="490"/>
                    </a:lnTo>
                    <a:lnTo>
                      <a:pt x="271" y="482"/>
                    </a:lnTo>
                    <a:lnTo>
                      <a:pt x="274" y="490"/>
                    </a:lnTo>
                    <a:lnTo>
                      <a:pt x="280" y="497"/>
                    </a:lnTo>
                    <a:lnTo>
                      <a:pt x="284" y="503"/>
                    </a:lnTo>
                    <a:lnTo>
                      <a:pt x="291" y="508"/>
                    </a:lnTo>
                    <a:lnTo>
                      <a:pt x="297" y="512"/>
                    </a:lnTo>
                    <a:lnTo>
                      <a:pt x="305" y="516"/>
                    </a:lnTo>
                    <a:lnTo>
                      <a:pt x="312" y="517"/>
                    </a:lnTo>
                    <a:lnTo>
                      <a:pt x="320" y="518"/>
                    </a:lnTo>
                    <a:lnTo>
                      <a:pt x="330" y="517"/>
                    </a:lnTo>
                    <a:lnTo>
                      <a:pt x="339" y="514"/>
                    </a:lnTo>
                    <a:lnTo>
                      <a:pt x="348" y="509"/>
                    </a:lnTo>
                    <a:lnTo>
                      <a:pt x="356" y="503"/>
                    </a:lnTo>
                    <a:lnTo>
                      <a:pt x="362" y="494"/>
                    </a:lnTo>
                    <a:lnTo>
                      <a:pt x="368" y="485"/>
                    </a:lnTo>
                    <a:lnTo>
                      <a:pt x="371" y="476"/>
                    </a:lnTo>
                    <a:lnTo>
                      <a:pt x="372" y="465"/>
                    </a:lnTo>
                    <a:lnTo>
                      <a:pt x="717" y="465"/>
                    </a:lnTo>
                    <a:lnTo>
                      <a:pt x="718" y="476"/>
                    </a:lnTo>
                    <a:lnTo>
                      <a:pt x="721" y="485"/>
                    </a:lnTo>
                    <a:lnTo>
                      <a:pt x="727" y="494"/>
                    </a:lnTo>
                    <a:lnTo>
                      <a:pt x="733" y="503"/>
                    </a:lnTo>
                    <a:lnTo>
                      <a:pt x="741" y="509"/>
                    </a:lnTo>
                    <a:lnTo>
                      <a:pt x="749" y="514"/>
                    </a:lnTo>
                    <a:lnTo>
                      <a:pt x="759" y="517"/>
                    </a:lnTo>
                    <a:lnTo>
                      <a:pt x="769" y="518"/>
                    </a:lnTo>
                    <a:lnTo>
                      <a:pt x="776" y="517"/>
                    </a:lnTo>
                    <a:lnTo>
                      <a:pt x="784" y="516"/>
                    </a:lnTo>
                    <a:lnTo>
                      <a:pt x="792" y="512"/>
                    </a:lnTo>
                    <a:lnTo>
                      <a:pt x="798" y="508"/>
                    </a:lnTo>
                    <a:lnTo>
                      <a:pt x="805" y="503"/>
                    </a:lnTo>
                    <a:lnTo>
                      <a:pt x="810" y="497"/>
                    </a:lnTo>
                    <a:lnTo>
                      <a:pt x="814" y="490"/>
                    </a:lnTo>
                    <a:lnTo>
                      <a:pt x="818" y="482"/>
                    </a:lnTo>
                    <a:lnTo>
                      <a:pt x="821" y="490"/>
                    </a:lnTo>
                    <a:lnTo>
                      <a:pt x="825" y="497"/>
                    </a:lnTo>
                    <a:lnTo>
                      <a:pt x="831" y="503"/>
                    </a:lnTo>
                    <a:lnTo>
                      <a:pt x="836" y="508"/>
                    </a:lnTo>
                    <a:lnTo>
                      <a:pt x="843" y="512"/>
                    </a:lnTo>
                    <a:lnTo>
                      <a:pt x="850" y="516"/>
                    </a:lnTo>
                    <a:lnTo>
                      <a:pt x="858" y="517"/>
                    </a:lnTo>
                    <a:lnTo>
                      <a:pt x="865" y="518"/>
                    </a:lnTo>
                    <a:lnTo>
                      <a:pt x="875" y="517"/>
                    </a:lnTo>
                    <a:lnTo>
                      <a:pt x="885" y="514"/>
                    </a:lnTo>
                    <a:lnTo>
                      <a:pt x="894" y="509"/>
                    </a:lnTo>
                    <a:lnTo>
                      <a:pt x="901" y="503"/>
                    </a:lnTo>
                    <a:lnTo>
                      <a:pt x="908" y="494"/>
                    </a:lnTo>
                    <a:lnTo>
                      <a:pt x="913" y="485"/>
                    </a:lnTo>
                    <a:lnTo>
                      <a:pt x="916" y="476"/>
                    </a:lnTo>
                    <a:lnTo>
                      <a:pt x="917" y="465"/>
                    </a:lnTo>
                    <a:lnTo>
                      <a:pt x="1112" y="465"/>
                    </a:lnTo>
                    <a:lnTo>
                      <a:pt x="1066" y="401"/>
                    </a:lnTo>
                    <a:lnTo>
                      <a:pt x="1112" y="35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Freeform 69"/>
              <p:cNvSpPr>
                <a:spLocks/>
              </p:cNvSpPr>
              <p:nvPr/>
            </p:nvSpPr>
            <p:spPr bwMode="auto">
              <a:xfrm>
                <a:off x="3888" y="1584"/>
                <a:ext cx="1038" cy="354"/>
              </a:xfrm>
              <a:custGeom>
                <a:avLst/>
                <a:gdLst>
                  <a:gd name="T0" fmla="*/ 1033 w 1038"/>
                  <a:gd name="T1" fmla="*/ 263 h 354"/>
                  <a:gd name="T2" fmla="*/ 976 w 1038"/>
                  <a:gd name="T3" fmla="*/ 325 h 354"/>
                  <a:gd name="T4" fmla="*/ 997 w 1038"/>
                  <a:gd name="T5" fmla="*/ 354 h 354"/>
                  <a:gd name="T6" fmla="*/ 53 w 1038"/>
                  <a:gd name="T7" fmla="*/ 354 h 354"/>
                  <a:gd name="T8" fmla="*/ 12 w 1038"/>
                  <a:gd name="T9" fmla="*/ 287 h 354"/>
                  <a:gd name="T10" fmla="*/ 869 w 1038"/>
                  <a:gd name="T11" fmla="*/ 287 h 354"/>
                  <a:gd name="T12" fmla="*/ 842 w 1038"/>
                  <a:gd name="T13" fmla="*/ 249 h 354"/>
                  <a:gd name="T14" fmla="*/ 0 w 1038"/>
                  <a:gd name="T15" fmla="*/ 249 h 354"/>
                  <a:gd name="T16" fmla="*/ 36 w 1038"/>
                  <a:gd name="T17" fmla="*/ 0 h 354"/>
                  <a:gd name="T18" fmla="*/ 895 w 1038"/>
                  <a:gd name="T19" fmla="*/ 0 h 354"/>
                  <a:gd name="T20" fmla="*/ 895 w 1038"/>
                  <a:gd name="T21" fmla="*/ 0 h 354"/>
                  <a:gd name="T22" fmla="*/ 895 w 1038"/>
                  <a:gd name="T23" fmla="*/ 1 h 354"/>
                  <a:gd name="T24" fmla="*/ 895 w 1038"/>
                  <a:gd name="T25" fmla="*/ 1 h 354"/>
                  <a:gd name="T26" fmla="*/ 895 w 1038"/>
                  <a:gd name="T27" fmla="*/ 2 h 354"/>
                  <a:gd name="T28" fmla="*/ 895 w 1038"/>
                  <a:gd name="T29" fmla="*/ 5 h 354"/>
                  <a:gd name="T30" fmla="*/ 904 w 1038"/>
                  <a:gd name="T31" fmla="*/ 26 h 354"/>
                  <a:gd name="T32" fmla="*/ 788 w 1038"/>
                  <a:gd name="T33" fmla="*/ 26 h 354"/>
                  <a:gd name="T34" fmla="*/ 816 w 1038"/>
                  <a:gd name="T35" fmla="*/ 83 h 354"/>
                  <a:gd name="T36" fmla="*/ 1037 w 1038"/>
                  <a:gd name="T37" fmla="*/ 85 h 354"/>
                  <a:gd name="T38" fmla="*/ 1037 w 1038"/>
                  <a:gd name="T39" fmla="*/ 85 h 354"/>
                  <a:gd name="T40" fmla="*/ 1038 w 1038"/>
                  <a:gd name="T41" fmla="*/ 86 h 354"/>
                  <a:gd name="T42" fmla="*/ 1038 w 1038"/>
                  <a:gd name="T43" fmla="*/ 86 h 354"/>
                  <a:gd name="T44" fmla="*/ 1038 w 1038"/>
                  <a:gd name="T45" fmla="*/ 87 h 354"/>
                  <a:gd name="T46" fmla="*/ 1033 w 1038"/>
                  <a:gd name="T47" fmla="*/ 263 h 35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0" t="0" r="r" b="b"/>
                <a:pathLst>
                  <a:path w="1038" h="354">
                    <a:moveTo>
                      <a:pt x="1033" y="263"/>
                    </a:moveTo>
                    <a:lnTo>
                      <a:pt x="976" y="325"/>
                    </a:lnTo>
                    <a:lnTo>
                      <a:pt x="997" y="354"/>
                    </a:lnTo>
                    <a:lnTo>
                      <a:pt x="53" y="354"/>
                    </a:lnTo>
                    <a:lnTo>
                      <a:pt x="12" y="287"/>
                    </a:lnTo>
                    <a:lnTo>
                      <a:pt x="869" y="287"/>
                    </a:lnTo>
                    <a:lnTo>
                      <a:pt x="842" y="249"/>
                    </a:lnTo>
                    <a:lnTo>
                      <a:pt x="0" y="249"/>
                    </a:lnTo>
                    <a:lnTo>
                      <a:pt x="36" y="0"/>
                    </a:lnTo>
                    <a:lnTo>
                      <a:pt x="895" y="0"/>
                    </a:lnTo>
                    <a:lnTo>
                      <a:pt x="895" y="1"/>
                    </a:lnTo>
                    <a:lnTo>
                      <a:pt x="895" y="2"/>
                    </a:lnTo>
                    <a:lnTo>
                      <a:pt x="895" y="5"/>
                    </a:lnTo>
                    <a:lnTo>
                      <a:pt x="904" y="26"/>
                    </a:lnTo>
                    <a:lnTo>
                      <a:pt x="788" y="26"/>
                    </a:lnTo>
                    <a:lnTo>
                      <a:pt x="816" y="83"/>
                    </a:lnTo>
                    <a:lnTo>
                      <a:pt x="1037" y="85"/>
                    </a:lnTo>
                    <a:lnTo>
                      <a:pt x="1038" y="86"/>
                    </a:lnTo>
                    <a:lnTo>
                      <a:pt x="1038" y="87"/>
                    </a:lnTo>
                    <a:lnTo>
                      <a:pt x="1033" y="263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Freeform 70"/>
              <p:cNvSpPr>
                <a:spLocks/>
              </p:cNvSpPr>
              <p:nvPr/>
            </p:nvSpPr>
            <p:spPr bwMode="auto">
              <a:xfrm>
                <a:off x="4873" y="1694"/>
                <a:ext cx="35" cy="75"/>
              </a:xfrm>
              <a:custGeom>
                <a:avLst/>
                <a:gdLst>
                  <a:gd name="T0" fmla="*/ 17 w 35"/>
                  <a:gd name="T1" fmla="*/ 0 h 75"/>
                  <a:gd name="T2" fmla="*/ 11 w 35"/>
                  <a:gd name="T3" fmla="*/ 3 h 75"/>
                  <a:gd name="T4" fmla="*/ 5 w 35"/>
                  <a:gd name="T5" fmla="*/ 11 h 75"/>
                  <a:gd name="T6" fmla="*/ 1 w 35"/>
                  <a:gd name="T7" fmla="*/ 24 h 75"/>
                  <a:gd name="T8" fmla="*/ 0 w 35"/>
                  <a:gd name="T9" fmla="*/ 38 h 75"/>
                  <a:gd name="T10" fmla="*/ 1 w 35"/>
                  <a:gd name="T11" fmla="*/ 53 h 75"/>
                  <a:gd name="T12" fmla="*/ 5 w 35"/>
                  <a:gd name="T13" fmla="*/ 64 h 75"/>
                  <a:gd name="T14" fmla="*/ 11 w 35"/>
                  <a:gd name="T15" fmla="*/ 71 h 75"/>
                  <a:gd name="T16" fmla="*/ 17 w 35"/>
                  <a:gd name="T17" fmla="*/ 75 h 75"/>
                  <a:gd name="T18" fmla="*/ 24 w 35"/>
                  <a:gd name="T19" fmla="*/ 71 h 75"/>
                  <a:gd name="T20" fmla="*/ 29 w 35"/>
                  <a:gd name="T21" fmla="*/ 64 h 75"/>
                  <a:gd name="T22" fmla="*/ 34 w 35"/>
                  <a:gd name="T23" fmla="*/ 53 h 75"/>
                  <a:gd name="T24" fmla="*/ 35 w 35"/>
                  <a:gd name="T25" fmla="*/ 38 h 75"/>
                  <a:gd name="T26" fmla="*/ 34 w 35"/>
                  <a:gd name="T27" fmla="*/ 24 h 75"/>
                  <a:gd name="T28" fmla="*/ 29 w 35"/>
                  <a:gd name="T29" fmla="*/ 11 h 75"/>
                  <a:gd name="T30" fmla="*/ 24 w 35"/>
                  <a:gd name="T31" fmla="*/ 3 h 75"/>
                  <a:gd name="T32" fmla="*/ 17 w 35"/>
                  <a:gd name="T33" fmla="*/ 0 h 75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35" h="75">
                    <a:moveTo>
                      <a:pt x="17" y="0"/>
                    </a:moveTo>
                    <a:lnTo>
                      <a:pt x="11" y="3"/>
                    </a:lnTo>
                    <a:lnTo>
                      <a:pt x="5" y="11"/>
                    </a:lnTo>
                    <a:lnTo>
                      <a:pt x="1" y="24"/>
                    </a:lnTo>
                    <a:lnTo>
                      <a:pt x="0" y="38"/>
                    </a:lnTo>
                    <a:lnTo>
                      <a:pt x="1" y="53"/>
                    </a:lnTo>
                    <a:lnTo>
                      <a:pt x="5" y="64"/>
                    </a:lnTo>
                    <a:lnTo>
                      <a:pt x="11" y="71"/>
                    </a:lnTo>
                    <a:lnTo>
                      <a:pt x="17" y="75"/>
                    </a:lnTo>
                    <a:lnTo>
                      <a:pt x="24" y="71"/>
                    </a:lnTo>
                    <a:lnTo>
                      <a:pt x="29" y="64"/>
                    </a:lnTo>
                    <a:lnTo>
                      <a:pt x="34" y="53"/>
                    </a:lnTo>
                    <a:lnTo>
                      <a:pt x="35" y="38"/>
                    </a:lnTo>
                    <a:lnTo>
                      <a:pt x="34" y="24"/>
                    </a:lnTo>
                    <a:lnTo>
                      <a:pt x="29" y="11"/>
                    </a:lnTo>
                    <a:lnTo>
                      <a:pt x="24" y="3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2" name="Freeform 71"/>
              <p:cNvSpPr>
                <a:spLocks/>
              </p:cNvSpPr>
              <p:nvPr/>
            </p:nvSpPr>
            <p:spPr bwMode="auto">
              <a:xfrm>
                <a:off x="4481" y="1614"/>
                <a:ext cx="189" cy="49"/>
              </a:xfrm>
              <a:custGeom>
                <a:avLst/>
                <a:gdLst>
                  <a:gd name="T0" fmla="*/ 23 w 189"/>
                  <a:gd name="T1" fmla="*/ 49 h 49"/>
                  <a:gd name="T2" fmla="*/ 0 w 189"/>
                  <a:gd name="T3" fmla="*/ 0 h 49"/>
                  <a:gd name="T4" fmla="*/ 162 w 189"/>
                  <a:gd name="T5" fmla="*/ 0 h 49"/>
                  <a:gd name="T6" fmla="*/ 189 w 189"/>
                  <a:gd name="T7" fmla="*/ 49 h 49"/>
                  <a:gd name="T8" fmla="*/ 23 w 189"/>
                  <a:gd name="T9" fmla="*/ 49 h 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89" h="49">
                    <a:moveTo>
                      <a:pt x="23" y="49"/>
                    </a:moveTo>
                    <a:lnTo>
                      <a:pt x="0" y="0"/>
                    </a:lnTo>
                    <a:lnTo>
                      <a:pt x="162" y="0"/>
                    </a:lnTo>
                    <a:lnTo>
                      <a:pt x="189" y="49"/>
                    </a:lnTo>
                    <a:lnTo>
                      <a:pt x="23" y="4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311" name="Group 72"/>
            <p:cNvGrpSpPr>
              <a:grpSpLocks/>
            </p:cNvGrpSpPr>
            <p:nvPr/>
          </p:nvGrpSpPr>
          <p:grpSpPr bwMode="auto">
            <a:xfrm>
              <a:off x="1728" y="1008"/>
              <a:ext cx="1073" cy="483"/>
              <a:chOff x="2375" y="2170"/>
              <a:chExt cx="1073" cy="483"/>
            </a:xfrm>
          </p:grpSpPr>
          <p:sp>
            <p:nvSpPr>
              <p:cNvPr id="12312" name="Freeform 73"/>
              <p:cNvSpPr>
                <a:spLocks/>
              </p:cNvSpPr>
              <p:nvPr/>
            </p:nvSpPr>
            <p:spPr bwMode="auto">
              <a:xfrm>
                <a:off x="2375" y="2170"/>
                <a:ext cx="1073" cy="483"/>
              </a:xfrm>
              <a:custGeom>
                <a:avLst/>
                <a:gdLst>
                  <a:gd name="T0" fmla="*/ 245 w 1073"/>
                  <a:gd name="T1" fmla="*/ 482 h 483"/>
                  <a:gd name="T2" fmla="*/ 260 w 1073"/>
                  <a:gd name="T3" fmla="*/ 477 h 483"/>
                  <a:gd name="T4" fmla="*/ 272 w 1073"/>
                  <a:gd name="T5" fmla="*/ 468 h 483"/>
                  <a:gd name="T6" fmla="*/ 282 w 1073"/>
                  <a:gd name="T7" fmla="*/ 455 h 483"/>
                  <a:gd name="T8" fmla="*/ 288 w 1073"/>
                  <a:gd name="T9" fmla="*/ 455 h 483"/>
                  <a:gd name="T10" fmla="*/ 298 w 1073"/>
                  <a:gd name="T11" fmla="*/ 468 h 483"/>
                  <a:gd name="T12" fmla="*/ 311 w 1073"/>
                  <a:gd name="T13" fmla="*/ 477 h 483"/>
                  <a:gd name="T14" fmla="*/ 326 w 1073"/>
                  <a:gd name="T15" fmla="*/ 482 h 483"/>
                  <a:gd name="T16" fmla="*/ 344 w 1073"/>
                  <a:gd name="T17" fmla="*/ 482 h 483"/>
                  <a:gd name="T18" fmla="*/ 362 w 1073"/>
                  <a:gd name="T19" fmla="*/ 474 h 483"/>
                  <a:gd name="T20" fmla="*/ 376 w 1073"/>
                  <a:gd name="T21" fmla="*/ 459 h 483"/>
                  <a:gd name="T22" fmla="*/ 385 w 1073"/>
                  <a:gd name="T23" fmla="*/ 441 h 483"/>
                  <a:gd name="T24" fmla="*/ 734 w 1073"/>
                  <a:gd name="T25" fmla="*/ 430 h 483"/>
                  <a:gd name="T26" fmla="*/ 739 w 1073"/>
                  <a:gd name="T27" fmla="*/ 450 h 483"/>
                  <a:gd name="T28" fmla="*/ 750 w 1073"/>
                  <a:gd name="T29" fmla="*/ 468 h 483"/>
                  <a:gd name="T30" fmla="*/ 767 w 1073"/>
                  <a:gd name="T31" fmla="*/ 479 h 483"/>
                  <a:gd name="T32" fmla="*/ 786 w 1073"/>
                  <a:gd name="T33" fmla="*/ 483 h 483"/>
                  <a:gd name="T34" fmla="*/ 801 w 1073"/>
                  <a:gd name="T35" fmla="*/ 481 h 483"/>
                  <a:gd name="T36" fmla="*/ 816 w 1073"/>
                  <a:gd name="T37" fmla="*/ 473 h 483"/>
                  <a:gd name="T38" fmla="*/ 827 w 1073"/>
                  <a:gd name="T39" fmla="*/ 462 h 483"/>
                  <a:gd name="T40" fmla="*/ 835 w 1073"/>
                  <a:gd name="T41" fmla="*/ 447 h 483"/>
                  <a:gd name="T42" fmla="*/ 843 w 1073"/>
                  <a:gd name="T43" fmla="*/ 462 h 483"/>
                  <a:gd name="T44" fmla="*/ 853 w 1073"/>
                  <a:gd name="T45" fmla="*/ 473 h 483"/>
                  <a:gd name="T46" fmla="*/ 868 w 1073"/>
                  <a:gd name="T47" fmla="*/ 481 h 483"/>
                  <a:gd name="T48" fmla="*/ 883 w 1073"/>
                  <a:gd name="T49" fmla="*/ 483 h 483"/>
                  <a:gd name="T50" fmla="*/ 902 w 1073"/>
                  <a:gd name="T51" fmla="*/ 479 h 483"/>
                  <a:gd name="T52" fmla="*/ 919 w 1073"/>
                  <a:gd name="T53" fmla="*/ 468 h 483"/>
                  <a:gd name="T54" fmla="*/ 930 w 1073"/>
                  <a:gd name="T55" fmla="*/ 450 h 483"/>
                  <a:gd name="T56" fmla="*/ 935 w 1073"/>
                  <a:gd name="T57" fmla="*/ 430 h 483"/>
                  <a:gd name="T58" fmla="*/ 994 w 1073"/>
                  <a:gd name="T59" fmla="*/ 302 h 483"/>
                  <a:gd name="T60" fmla="*/ 59 w 1073"/>
                  <a:gd name="T61" fmla="*/ 0 h 483"/>
                  <a:gd name="T62" fmla="*/ 74 w 1073"/>
                  <a:gd name="T63" fmla="*/ 430 h 483"/>
                  <a:gd name="T64" fmla="*/ 187 w 1073"/>
                  <a:gd name="T65" fmla="*/ 441 h 483"/>
                  <a:gd name="T66" fmla="*/ 195 w 1073"/>
                  <a:gd name="T67" fmla="*/ 459 h 483"/>
                  <a:gd name="T68" fmla="*/ 209 w 1073"/>
                  <a:gd name="T69" fmla="*/ 474 h 483"/>
                  <a:gd name="T70" fmla="*/ 228 w 1073"/>
                  <a:gd name="T71" fmla="*/ 482 h 483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1073" h="483">
                    <a:moveTo>
                      <a:pt x="237" y="483"/>
                    </a:moveTo>
                    <a:lnTo>
                      <a:pt x="245" y="482"/>
                    </a:lnTo>
                    <a:lnTo>
                      <a:pt x="253" y="481"/>
                    </a:lnTo>
                    <a:lnTo>
                      <a:pt x="260" y="477"/>
                    </a:lnTo>
                    <a:lnTo>
                      <a:pt x="267" y="473"/>
                    </a:lnTo>
                    <a:lnTo>
                      <a:pt x="272" y="468"/>
                    </a:lnTo>
                    <a:lnTo>
                      <a:pt x="278" y="462"/>
                    </a:lnTo>
                    <a:lnTo>
                      <a:pt x="282" y="455"/>
                    </a:lnTo>
                    <a:lnTo>
                      <a:pt x="285" y="447"/>
                    </a:lnTo>
                    <a:lnTo>
                      <a:pt x="288" y="455"/>
                    </a:lnTo>
                    <a:lnTo>
                      <a:pt x="294" y="462"/>
                    </a:lnTo>
                    <a:lnTo>
                      <a:pt x="298" y="468"/>
                    </a:lnTo>
                    <a:lnTo>
                      <a:pt x="305" y="473"/>
                    </a:lnTo>
                    <a:lnTo>
                      <a:pt x="311" y="477"/>
                    </a:lnTo>
                    <a:lnTo>
                      <a:pt x="319" y="481"/>
                    </a:lnTo>
                    <a:lnTo>
                      <a:pt x="326" y="482"/>
                    </a:lnTo>
                    <a:lnTo>
                      <a:pt x="334" y="483"/>
                    </a:lnTo>
                    <a:lnTo>
                      <a:pt x="344" y="482"/>
                    </a:lnTo>
                    <a:lnTo>
                      <a:pt x="354" y="479"/>
                    </a:lnTo>
                    <a:lnTo>
                      <a:pt x="362" y="474"/>
                    </a:lnTo>
                    <a:lnTo>
                      <a:pt x="370" y="468"/>
                    </a:lnTo>
                    <a:lnTo>
                      <a:pt x="376" y="459"/>
                    </a:lnTo>
                    <a:lnTo>
                      <a:pt x="382" y="450"/>
                    </a:lnTo>
                    <a:lnTo>
                      <a:pt x="385" y="441"/>
                    </a:lnTo>
                    <a:lnTo>
                      <a:pt x="386" y="430"/>
                    </a:lnTo>
                    <a:lnTo>
                      <a:pt x="734" y="430"/>
                    </a:lnTo>
                    <a:lnTo>
                      <a:pt x="735" y="441"/>
                    </a:lnTo>
                    <a:lnTo>
                      <a:pt x="739" y="450"/>
                    </a:lnTo>
                    <a:lnTo>
                      <a:pt x="744" y="459"/>
                    </a:lnTo>
                    <a:lnTo>
                      <a:pt x="750" y="468"/>
                    </a:lnTo>
                    <a:lnTo>
                      <a:pt x="758" y="474"/>
                    </a:lnTo>
                    <a:lnTo>
                      <a:pt x="767" y="479"/>
                    </a:lnTo>
                    <a:lnTo>
                      <a:pt x="776" y="482"/>
                    </a:lnTo>
                    <a:lnTo>
                      <a:pt x="786" y="483"/>
                    </a:lnTo>
                    <a:lnTo>
                      <a:pt x="794" y="482"/>
                    </a:lnTo>
                    <a:lnTo>
                      <a:pt x="801" y="481"/>
                    </a:lnTo>
                    <a:lnTo>
                      <a:pt x="809" y="477"/>
                    </a:lnTo>
                    <a:lnTo>
                      <a:pt x="816" y="473"/>
                    </a:lnTo>
                    <a:lnTo>
                      <a:pt x="822" y="468"/>
                    </a:lnTo>
                    <a:lnTo>
                      <a:pt x="827" y="462"/>
                    </a:lnTo>
                    <a:lnTo>
                      <a:pt x="832" y="455"/>
                    </a:lnTo>
                    <a:lnTo>
                      <a:pt x="835" y="447"/>
                    </a:lnTo>
                    <a:lnTo>
                      <a:pt x="838" y="455"/>
                    </a:lnTo>
                    <a:lnTo>
                      <a:pt x="843" y="462"/>
                    </a:lnTo>
                    <a:lnTo>
                      <a:pt x="848" y="468"/>
                    </a:lnTo>
                    <a:lnTo>
                      <a:pt x="853" y="473"/>
                    </a:lnTo>
                    <a:lnTo>
                      <a:pt x="860" y="477"/>
                    </a:lnTo>
                    <a:lnTo>
                      <a:pt x="868" y="481"/>
                    </a:lnTo>
                    <a:lnTo>
                      <a:pt x="875" y="482"/>
                    </a:lnTo>
                    <a:lnTo>
                      <a:pt x="883" y="483"/>
                    </a:lnTo>
                    <a:lnTo>
                      <a:pt x="893" y="482"/>
                    </a:lnTo>
                    <a:lnTo>
                      <a:pt x="902" y="479"/>
                    </a:lnTo>
                    <a:lnTo>
                      <a:pt x="911" y="474"/>
                    </a:lnTo>
                    <a:lnTo>
                      <a:pt x="919" y="468"/>
                    </a:lnTo>
                    <a:lnTo>
                      <a:pt x="925" y="459"/>
                    </a:lnTo>
                    <a:lnTo>
                      <a:pt x="930" y="450"/>
                    </a:lnTo>
                    <a:lnTo>
                      <a:pt x="934" y="441"/>
                    </a:lnTo>
                    <a:lnTo>
                      <a:pt x="935" y="430"/>
                    </a:lnTo>
                    <a:lnTo>
                      <a:pt x="1073" y="430"/>
                    </a:lnTo>
                    <a:lnTo>
                      <a:pt x="994" y="302"/>
                    </a:lnTo>
                    <a:lnTo>
                      <a:pt x="1038" y="0"/>
                    </a:lnTo>
                    <a:lnTo>
                      <a:pt x="59" y="0"/>
                    </a:lnTo>
                    <a:lnTo>
                      <a:pt x="0" y="309"/>
                    </a:lnTo>
                    <a:lnTo>
                      <a:pt x="74" y="430"/>
                    </a:lnTo>
                    <a:lnTo>
                      <a:pt x="185" y="430"/>
                    </a:lnTo>
                    <a:lnTo>
                      <a:pt x="187" y="441"/>
                    </a:lnTo>
                    <a:lnTo>
                      <a:pt x="190" y="450"/>
                    </a:lnTo>
                    <a:lnTo>
                      <a:pt x="195" y="459"/>
                    </a:lnTo>
                    <a:lnTo>
                      <a:pt x="202" y="468"/>
                    </a:lnTo>
                    <a:lnTo>
                      <a:pt x="209" y="474"/>
                    </a:lnTo>
                    <a:lnTo>
                      <a:pt x="218" y="479"/>
                    </a:lnTo>
                    <a:lnTo>
                      <a:pt x="228" y="482"/>
                    </a:lnTo>
                    <a:lnTo>
                      <a:pt x="237" y="48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3" name="Freeform 74"/>
              <p:cNvSpPr>
                <a:spLocks/>
              </p:cNvSpPr>
              <p:nvPr/>
            </p:nvSpPr>
            <p:spPr bwMode="auto">
              <a:xfrm>
                <a:off x="2415" y="2208"/>
                <a:ext cx="965" cy="354"/>
              </a:xfrm>
              <a:custGeom>
                <a:avLst/>
                <a:gdLst>
                  <a:gd name="T0" fmla="*/ 0 w 965"/>
                  <a:gd name="T1" fmla="*/ 264 h 354"/>
                  <a:gd name="T2" fmla="*/ 50 w 965"/>
                  <a:gd name="T3" fmla="*/ 0 h 354"/>
                  <a:gd name="T4" fmla="*/ 954 w 965"/>
                  <a:gd name="T5" fmla="*/ 0 h 354"/>
                  <a:gd name="T6" fmla="*/ 918 w 965"/>
                  <a:gd name="T7" fmla="*/ 249 h 354"/>
                  <a:gd name="T8" fmla="*/ 131 w 965"/>
                  <a:gd name="T9" fmla="*/ 249 h 354"/>
                  <a:gd name="T10" fmla="*/ 161 w 965"/>
                  <a:gd name="T11" fmla="*/ 287 h 354"/>
                  <a:gd name="T12" fmla="*/ 924 w 965"/>
                  <a:gd name="T13" fmla="*/ 287 h 354"/>
                  <a:gd name="T14" fmla="*/ 965 w 965"/>
                  <a:gd name="T15" fmla="*/ 354 h 354"/>
                  <a:gd name="T16" fmla="*/ 55 w 965"/>
                  <a:gd name="T17" fmla="*/ 354 h 354"/>
                  <a:gd name="T18" fmla="*/ 0 w 965"/>
                  <a:gd name="T19" fmla="*/ 264 h 3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965" h="354">
                    <a:moveTo>
                      <a:pt x="0" y="264"/>
                    </a:moveTo>
                    <a:lnTo>
                      <a:pt x="50" y="0"/>
                    </a:lnTo>
                    <a:lnTo>
                      <a:pt x="954" y="0"/>
                    </a:lnTo>
                    <a:lnTo>
                      <a:pt x="918" y="249"/>
                    </a:lnTo>
                    <a:lnTo>
                      <a:pt x="131" y="249"/>
                    </a:lnTo>
                    <a:lnTo>
                      <a:pt x="161" y="287"/>
                    </a:lnTo>
                    <a:lnTo>
                      <a:pt x="924" y="287"/>
                    </a:lnTo>
                    <a:lnTo>
                      <a:pt x="965" y="354"/>
                    </a:lnTo>
                    <a:lnTo>
                      <a:pt x="55" y="354"/>
                    </a:lnTo>
                    <a:lnTo>
                      <a:pt x="0" y="264"/>
                    </a:lnTo>
                    <a:close/>
                  </a:path>
                </a:pathLst>
              </a:custGeom>
              <a:solidFill>
                <a:srgbClr val="3FB2E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4" name="Freeform 75"/>
              <p:cNvSpPr>
                <a:spLocks/>
              </p:cNvSpPr>
              <p:nvPr/>
            </p:nvSpPr>
            <p:spPr bwMode="auto">
              <a:xfrm>
                <a:off x="2650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2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5" name="Freeform 76"/>
              <p:cNvSpPr>
                <a:spLocks/>
              </p:cNvSpPr>
              <p:nvPr/>
            </p:nvSpPr>
            <p:spPr bwMode="auto">
              <a:xfrm>
                <a:off x="2481" y="2262"/>
                <a:ext cx="138" cy="110"/>
              </a:xfrm>
              <a:custGeom>
                <a:avLst/>
                <a:gdLst>
                  <a:gd name="T0" fmla="*/ 122 w 138"/>
                  <a:gd name="T1" fmla="*/ 110 h 110"/>
                  <a:gd name="T2" fmla="*/ 138 w 138"/>
                  <a:gd name="T3" fmla="*/ 0 h 110"/>
                  <a:gd name="T4" fmla="*/ 15 w 138"/>
                  <a:gd name="T5" fmla="*/ 0 h 110"/>
                  <a:gd name="T6" fmla="*/ 0 w 138"/>
                  <a:gd name="T7" fmla="*/ 110 h 110"/>
                  <a:gd name="T8" fmla="*/ 122 w 138"/>
                  <a:gd name="T9" fmla="*/ 11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22" y="110"/>
                    </a:moveTo>
                    <a:lnTo>
                      <a:pt x="138" y="0"/>
                    </a:lnTo>
                    <a:lnTo>
                      <a:pt x="15" y="0"/>
                    </a:lnTo>
                    <a:lnTo>
                      <a:pt x="0" y="110"/>
                    </a:lnTo>
                    <a:lnTo>
                      <a:pt x="122" y="1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6" name="Freeform 77"/>
              <p:cNvSpPr>
                <a:spLocks/>
              </p:cNvSpPr>
              <p:nvPr/>
            </p:nvSpPr>
            <p:spPr bwMode="auto">
              <a:xfrm>
                <a:off x="2820" y="2262"/>
                <a:ext cx="137" cy="110"/>
              </a:xfrm>
              <a:custGeom>
                <a:avLst/>
                <a:gdLst>
                  <a:gd name="T0" fmla="*/ 137 w 137"/>
                  <a:gd name="T1" fmla="*/ 0 h 110"/>
                  <a:gd name="T2" fmla="*/ 16 w 137"/>
                  <a:gd name="T3" fmla="*/ 0 h 110"/>
                  <a:gd name="T4" fmla="*/ 0 w 137"/>
                  <a:gd name="T5" fmla="*/ 110 h 110"/>
                  <a:gd name="T6" fmla="*/ 122 w 137"/>
                  <a:gd name="T7" fmla="*/ 110 h 110"/>
                  <a:gd name="T8" fmla="*/ 137 w 137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7" h="110">
                    <a:moveTo>
                      <a:pt x="137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2" y="110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7" name="Freeform 78"/>
              <p:cNvSpPr>
                <a:spLocks/>
              </p:cNvSpPr>
              <p:nvPr/>
            </p:nvSpPr>
            <p:spPr bwMode="auto">
              <a:xfrm>
                <a:off x="2989" y="2262"/>
                <a:ext cx="136" cy="110"/>
              </a:xfrm>
              <a:custGeom>
                <a:avLst/>
                <a:gdLst>
                  <a:gd name="T0" fmla="*/ 136 w 136"/>
                  <a:gd name="T1" fmla="*/ 0 h 110"/>
                  <a:gd name="T2" fmla="*/ 16 w 136"/>
                  <a:gd name="T3" fmla="*/ 0 h 110"/>
                  <a:gd name="T4" fmla="*/ 0 w 136"/>
                  <a:gd name="T5" fmla="*/ 110 h 110"/>
                  <a:gd name="T6" fmla="*/ 121 w 136"/>
                  <a:gd name="T7" fmla="*/ 110 h 110"/>
                  <a:gd name="T8" fmla="*/ 136 w 136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" h="110">
                    <a:moveTo>
                      <a:pt x="136" y="0"/>
                    </a:moveTo>
                    <a:lnTo>
                      <a:pt x="16" y="0"/>
                    </a:lnTo>
                    <a:lnTo>
                      <a:pt x="0" y="110"/>
                    </a:lnTo>
                    <a:lnTo>
                      <a:pt x="121" y="110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18" name="Freeform 79"/>
              <p:cNvSpPr>
                <a:spLocks/>
              </p:cNvSpPr>
              <p:nvPr/>
            </p:nvSpPr>
            <p:spPr bwMode="auto">
              <a:xfrm>
                <a:off x="3162" y="2262"/>
                <a:ext cx="138" cy="110"/>
              </a:xfrm>
              <a:custGeom>
                <a:avLst/>
                <a:gdLst>
                  <a:gd name="T0" fmla="*/ 138 w 138"/>
                  <a:gd name="T1" fmla="*/ 0 h 110"/>
                  <a:gd name="T2" fmla="*/ 17 w 138"/>
                  <a:gd name="T3" fmla="*/ 0 h 110"/>
                  <a:gd name="T4" fmla="*/ 0 w 138"/>
                  <a:gd name="T5" fmla="*/ 110 h 110"/>
                  <a:gd name="T6" fmla="*/ 123 w 138"/>
                  <a:gd name="T7" fmla="*/ 110 h 110"/>
                  <a:gd name="T8" fmla="*/ 138 w 138"/>
                  <a:gd name="T9" fmla="*/ 0 h 11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8" h="110">
                    <a:moveTo>
                      <a:pt x="138" y="0"/>
                    </a:moveTo>
                    <a:lnTo>
                      <a:pt x="17" y="0"/>
                    </a:lnTo>
                    <a:lnTo>
                      <a:pt x="0" y="110"/>
                    </a:lnTo>
                    <a:lnTo>
                      <a:pt x="123" y="110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3141833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Techniques for Recovering from Deadlock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11658600" cy="57912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Terminate thread, force it to give up resources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Bridge example, Godzilla picks up a car, hurls it into the river.  Deadlock solved!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Hold dining lawyer in contempt and take away in handcuffs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But, not always possible – killing a thread holding a mutex leaves world inconsistent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Preempt resources without killing off thread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Take away resources from thread temporarily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Doesn’t always fit with semantics of computation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 back actions of deadlocked threads 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Hit the rewind button on TiVo, pretend last few minutes never happened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For bridge example, make one car roll backwards (may require others behind him)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Common technique in databases (transactions)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 course, if you restart in exactly the same way, may reenter deadlock once again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Many operating systems use other options</a:t>
            </a:r>
          </a:p>
        </p:txBody>
      </p:sp>
    </p:spTree>
    <p:extLst>
      <p:ext uri="{BB962C8B-B14F-4D97-AF65-F5344CB8AC3E}">
        <p14:creationId xmlns:p14="http://schemas.microsoft.com/office/powerpoint/2010/main" val="39206147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86562</TotalTime>
  <Pages>60</Pages>
  <Words>6352</Words>
  <Application>Microsoft Office PowerPoint</Application>
  <PresentationFormat>Widescreen</PresentationFormat>
  <Paragraphs>1403</Paragraphs>
  <Slides>64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6" baseType="lpstr">
      <vt:lpstr>Gill Sans</vt:lpstr>
      <vt:lpstr>Gill Sans Light</vt:lpstr>
      <vt:lpstr>굴림</vt:lpstr>
      <vt:lpstr>Arial</vt:lpstr>
      <vt:lpstr>Comic Sans MS</vt:lpstr>
      <vt:lpstr>Consolas</vt:lpstr>
      <vt:lpstr>Gill Sans MT</vt:lpstr>
      <vt:lpstr>Helvetica</vt:lpstr>
      <vt:lpstr>Symbol</vt:lpstr>
      <vt:lpstr>Times New Roman</vt:lpstr>
      <vt:lpstr>Wingdings</vt:lpstr>
      <vt:lpstr>Office</vt:lpstr>
      <vt:lpstr>CSC 112: Computer Operating Systems Lecture 13  Memory 1: Address Translation and Virtual Memory</vt:lpstr>
      <vt:lpstr>Recall: Deadlock is A Deadly type of Starvation</vt:lpstr>
      <vt:lpstr>Recall: Four requirements for occurrence of Deadlock</vt:lpstr>
      <vt:lpstr>Recall: Techniques for Preventing Deadlock</vt:lpstr>
      <vt:lpstr>Request Resources Atomically (1)</vt:lpstr>
      <vt:lpstr>Request Resources Atomically (2)</vt:lpstr>
      <vt:lpstr>Acquire Resources in Consistent Order</vt:lpstr>
      <vt:lpstr>Review: Train Example (Wormhole-Routed Network)</vt:lpstr>
      <vt:lpstr>Techniques for Recovering from Deadlock</vt:lpstr>
      <vt:lpstr>Another view of virtual memory: Pre-empting Resources</vt:lpstr>
      <vt:lpstr>Techniques for Deadlock Avoidance</vt:lpstr>
      <vt:lpstr>Deadlock Avoidance: Three States</vt:lpstr>
      <vt:lpstr>Deadlock Avoidance</vt:lpstr>
      <vt:lpstr>Banker’s Algorithm for Avoiding Deadlock</vt:lpstr>
      <vt:lpstr>Banker’s Algorithm for Avoiding Deadlock</vt:lpstr>
      <vt:lpstr>Banker’s Algorithm for Avoiding Deadlock</vt:lpstr>
      <vt:lpstr>Banker’s Algorithm for Avoiding Deadlock</vt:lpstr>
      <vt:lpstr>Banker’s Algorithm Example</vt:lpstr>
      <vt:lpstr>Deadlock Summary</vt:lpstr>
      <vt:lpstr>Virtualizing Resources</vt:lpstr>
      <vt:lpstr>Recall: Four Fundamental OS Concepts</vt:lpstr>
      <vt:lpstr>THE BASICS: Address/Address Space</vt:lpstr>
      <vt:lpstr>Address Space, Process Virtual Address Space</vt:lpstr>
      <vt:lpstr>Recall: Process Address Space: typical structure</vt:lpstr>
      <vt:lpstr>Recall: Single and Multithreaded Processes</vt:lpstr>
      <vt:lpstr>Important Aspects of Memory Multiplexing</vt:lpstr>
      <vt:lpstr>Alternative View: Interposing on Process Behavior</vt:lpstr>
      <vt:lpstr>Recall: Loading</vt:lpstr>
      <vt:lpstr>Binding of Instructions and Data to Memory</vt:lpstr>
      <vt:lpstr>Binding of Instructions and Data to Memory</vt:lpstr>
      <vt:lpstr>Second copy of program from previous example</vt:lpstr>
      <vt:lpstr>Second copy of program from previous example</vt:lpstr>
      <vt:lpstr>From Program to Process</vt:lpstr>
      <vt:lpstr>Recall: Uniprogramming</vt:lpstr>
      <vt:lpstr>Primitive Multiprogramming</vt:lpstr>
      <vt:lpstr>Multiprogramming with Protection</vt:lpstr>
      <vt:lpstr>Recall: Base and Bound (No Translation)</vt:lpstr>
      <vt:lpstr>Recall: General Address translation</vt:lpstr>
      <vt:lpstr>Recall: Base and Bound (with Translation)</vt:lpstr>
      <vt:lpstr>Issues with Simple B&amp;B Method</vt:lpstr>
      <vt:lpstr>More Flexible Segmentation</vt:lpstr>
      <vt:lpstr>Implementation of Multi-Segment Model</vt:lpstr>
      <vt:lpstr>Intel x86 Special Registers</vt:lpstr>
      <vt:lpstr>Example: Four Segments (16 bit addresses)</vt:lpstr>
      <vt:lpstr>Example: Four Segments (16 bit addresses)</vt:lpstr>
      <vt:lpstr>Example: Four Segments (16 bit addresses)</vt:lpstr>
      <vt:lpstr>Example: Four Segments (16 bit addresses)</vt:lpstr>
      <vt:lpstr>Observations about Segmentation</vt:lpstr>
      <vt:lpstr>What if not all segments fit in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946</cp:revision>
  <cp:lastPrinted>2022-03-03T02:54:02Z</cp:lastPrinted>
  <dcterms:created xsi:type="dcterms:W3CDTF">1995-08-12T11:37:26Z</dcterms:created>
  <dcterms:modified xsi:type="dcterms:W3CDTF">2025-01-27T12:26:47Z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