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1637" r:id="rId3"/>
    <p:sldId id="1614" r:id="rId4"/>
    <p:sldId id="1597" r:id="rId5"/>
    <p:sldId id="1598" r:id="rId6"/>
    <p:sldId id="1623" r:id="rId7"/>
    <p:sldId id="1624" r:id="rId8"/>
    <p:sldId id="1704" r:id="rId9"/>
    <p:sldId id="1705" r:id="rId10"/>
    <p:sldId id="1706" r:id="rId11"/>
    <p:sldId id="1707" r:id="rId12"/>
    <p:sldId id="1708" r:id="rId13"/>
    <p:sldId id="1709" r:id="rId14"/>
    <p:sldId id="1631" r:id="rId15"/>
    <p:sldId id="1632" r:id="rId16"/>
    <p:sldId id="1633" r:id="rId17"/>
    <p:sldId id="1634" r:id="rId18"/>
    <p:sldId id="1635" r:id="rId19"/>
    <p:sldId id="1638" r:id="rId20"/>
    <p:sldId id="1639" r:id="rId21"/>
    <p:sldId id="1640" r:id="rId22"/>
    <p:sldId id="1641" r:id="rId23"/>
    <p:sldId id="1642" r:id="rId24"/>
    <p:sldId id="1643" r:id="rId25"/>
    <p:sldId id="1644" r:id="rId26"/>
    <p:sldId id="1645" r:id="rId27"/>
    <p:sldId id="1646" r:id="rId28"/>
    <p:sldId id="1647" r:id="rId29"/>
    <p:sldId id="1648" r:id="rId30"/>
    <p:sldId id="1649" r:id="rId31"/>
    <p:sldId id="1653" r:id="rId32"/>
    <p:sldId id="1657" r:id="rId33"/>
    <p:sldId id="1659" r:id="rId34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AA"/>
    <a:srgbClr val="FF0000"/>
    <a:srgbClr val="2A40E2"/>
    <a:srgbClr val="BCFFBC"/>
    <a:srgbClr val="F430AB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69"/>
    <p:restoredTop sz="95005" autoAdjust="0"/>
  </p:normalViewPr>
  <p:slideViewPr>
    <p:cSldViewPr>
      <p:cViewPr varScale="1">
        <p:scale>
          <a:sx n="82" d="100"/>
          <a:sy n="82" d="100"/>
        </p:scale>
        <p:origin x="95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341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6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77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3" y="6956426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75" tIns="46978" rIns="92275" bIns="46978">
            <a:spAutoFit/>
          </a:bodyPr>
          <a:lstStyle/>
          <a:p>
            <a:pPr algn="ctr" defTabSz="917177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77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xmlns="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2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9" tIns="46978" rIns="95629" bIns="4697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777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8170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899391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5874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19125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53195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8405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26597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78388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>
              <a:latin typeface="Comic Sans MS" panose="030F0702030302020204" pitchFamily="66" charset="0"/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474863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0677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1265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7989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09158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z="1400"/>
              <a:t>What is virtual address 0x6? 1|10 = 3|2 = 0xE</a:t>
            </a:r>
          </a:p>
          <a:p>
            <a:r>
              <a:rPr lang="en-US" altLang="en-US" sz="1400"/>
              <a:t>What is virtual address 0x9? 10|01 = 1|1 = 0x5</a:t>
            </a:r>
          </a:p>
        </p:txBody>
      </p:sp>
    </p:spTree>
    <p:extLst>
      <p:ext uri="{BB962C8B-B14F-4D97-AF65-F5344CB8AC3E}">
        <p14:creationId xmlns:p14="http://schemas.microsoft.com/office/powerpoint/2010/main" val="7227050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7483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Comic Sans MS" panose="030F0702030302020204" pitchFamily="66" charset="0"/>
              </a:rPr>
              <a:t>What if page size is very small? VAX had a 512-byte page size = lots of space for page table entries</a:t>
            </a:r>
          </a:p>
          <a:p>
            <a:r>
              <a:rPr lang="en-US" altLang="en-US">
                <a:latin typeface="Comic Sans MS" panose="030F0702030302020204" pitchFamily="66" charset="0"/>
              </a:rPr>
              <a:t>What if page size is really big? Wastes space inside of page (internal fragmentation)</a:t>
            </a:r>
          </a:p>
        </p:txBody>
      </p:sp>
    </p:spTree>
    <p:extLst>
      <p:ext uri="{BB962C8B-B14F-4D97-AF65-F5344CB8AC3E}">
        <p14:creationId xmlns:p14="http://schemas.microsoft.com/office/powerpoint/2010/main" val="3086216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14.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14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Memory 2: Virtual Memory (</a:t>
            </a:r>
            <a:r>
              <a:rPr lang="en-US" sz="3000" dirty="0" err="1"/>
              <a:t>Con’t</a:t>
            </a:r>
            <a:r>
              <a:rPr lang="en-US" sz="3000" dirty="0"/>
              <a:t>), Caching and TLBs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F39C6B6-A65D-C1F6-15B3-1F5B80AF2636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99"/>
          <p:cNvGrpSpPr>
            <a:grpSpLocks/>
          </p:cNvGrpSpPr>
          <p:nvPr/>
        </p:nvGrpSpPr>
        <p:grpSpPr bwMode="auto">
          <a:xfrm>
            <a:off x="1981200" y="3613151"/>
            <a:ext cx="5106988" cy="1838325"/>
            <a:chOff x="288" y="2276"/>
            <a:chExt cx="3217" cy="1158"/>
          </a:xfrm>
        </p:grpSpPr>
        <p:sp>
          <p:nvSpPr>
            <p:cNvPr id="54316" name="Rectangle 56"/>
            <p:cNvSpPr>
              <a:spLocks noChangeArrowheads="1"/>
            </p:cNvSpPr>
            <p:nvPr/>
          </p:nvSpPr>
          <p:spPr bwMode="auto">
            <a:xfrm>
              <a:off x="288" y="2276"/>
              <a:ext cx="1258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PageTablePtrB</a:t>
              </a:r>
            </a:p>
          </p:txBody>
        </p:sp>
        <p:sp>
          <p:nvSpPr>
            <p:cNvPr id="54317" name="Line 57"/>
            <p:cNvSpPr>
              <a:spLocks noChangeShapeType="1"/>
            </p:cNvSpPr>
            <p:nvPr/>
          </p:nvSpPr>
          <p:spPr bwMode="auto">
            <a:xfrm flipV="1">
              <a:off x="1546" y="2290"/>
              <a:ext cx="772" cy="8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4318" name="Group 98"/>
            <p:cNvGrpSpPr>
              <a:grpSpLocks/>
            </p:cNvGrpSpPr>
            <p:nvPr/>
          </p:nvGrpSpPr>
          <p:grpSpPr bwMode="auto">
            <a:xfrm>
              <a:off x="2334" y="2305"/>
              <a:ext cx="1171" cy="1129"/>
              <a:chOff x="2334" y="2305"/>
              <a:chExt cx="1171" cy="1129"/>
            </a:xfrm>
          </p:grpSpPr>
          <p:sp>
            <p:nvSpPr>
              <p:cNvPr id="54319" name="Rectangle 59"/>
              <p:cNvSpPr>
                <a:spLocks noChangeArrowheads="1"/>
              </p:cNvSpPr>
              <p:nvPr/>
            </p:nvSpPr>
            <p:spPr bwMode="auto">
              <a:xfrm>
                <a:off x="2334" y="2305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320" name="Rectangle 60"/>
              <p:cNvSpPr>
                <a:spLocks noChangeArrowheads="1"/>
              </p:cNvSpPr>
              <p:nvPr/>
            </p:nvSpPr>
            <p:spPr bwMode="auto">
              <a:xfrm>
                <a:off x="2334" y="2493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321" name="Rectangle 61"/>
              <p:cNvSpPr>
                <a:spLocks noChangeArrowheads="1"/>
              </p:cNvSpPr>
              <p:nvPr/>
            </p:nvSpPr>
            <p:spPr bwMode="auto">
              <a:xfrm>
                <a:off x="2334" y="2681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4322" name="Rectangle 62"/>
              <p:cNvSpPr>
                <a:spLocks noChangeArrowheads="1"/>
              </p:cNvSpPr>
              <p:nvPr/>
            </p:nvSpPr>
            <p:spPr bwMode="auto">
              <a:xfrm>
                <a:off x="2334" y="2870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23" name="Rectangle 64"/>
              <p:cNvSpPr>
                <a:spLocks noChangeArrowheads="1"/>
              </p:cNvSpPr>
              <p:nvPr/>
            </p:nvSpPr>
            <p:spPr bwMode="auto">
              <a:xfrm>
                <a:off x="2334" y="3246"/>
                <a:ext cx="753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24" name="Rectangle 66"/>
              <p:cNvSpPr>
                <a:spLocks noChangeArrowheads="1"/>
              </p:cNvSpPr>
              <p:nvPr/>
            </p:nvSpPr>
            <p:spPr bwMode="auto">
              <a:xfrm>
                <a:off x="3085" y="2305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25" name="Rectangle 67"/>
              <p:cNvSpPr>
                <a:spLocks noChangeArrowheads="1"/>
              </p:cNvSpPr>
              <p:nvPr/>
            </p:nvSpPr>
            <p:spPr bwMode="auto">
              <a:xfrm>
                <a:off x="3085" y="2493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26" name="Rectangle 68"/>
              <p:cNvSpPr>
                <a:spLocks noChangeArrowheads="1"/>
              </p:cNvSpPr>
              <p:nvPr/>
            </p:nvSpPr>
            <p:spPr bwMode="auto">
              <a:xfrm>
                <a:off x="3085" y="2681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27" name="Rectangle 69"/>
              <p:cNvSpPr>
                <a:spLocks noChangeArrowheads="1"/>
              </p:cNvSpPr>
              <p:nvPr/>
            </p:nvSpPr>
            <p:spPr bwMode="auto">
              <a:xfrm>
                <a:off x="3085" y="2870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54328" name="Group 94"/>
              <p:cNvGrpSpPr>
                <a:grpSpLocks/>
              </p:cNvGrpSpPr>
              <p:nvPr/>
            </p:nvGrpSpPr>
            <p:grpSpPr bwMode="auto">
              <a:xfrm>
                <a:off x="2334" y="3058"/>
                <a:ext cx="1171" cy="188"/>
                <a:chOff x="2334" y="3058"/>
                <a:chExt cx="1171" cy="188"/>
              </a:xfrm>
            </p:grpSpPr>
            <p:sp>
              <p:nvSpPr>
                <p:cNvPr id="54330" name="Rectangle 63"/>
                <p:cNvSpPr>
                  <a:spLocks noChangeArrowheads="1"/>
                </p:cNvSpPr>
                <p:nvPr/>
              </p:nvSpPr>
              <p:spPr bwMode="auto">
                <a:xfrm>
                  <a:off x="2334" y="3058"/>
                  <a:ext cx="753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#4</a:t>
                  </a:r>
                </a:p>
              </p:txBody>
            </p:sp>
            <p:sp>
              <p:nvSpPr>
                <p:cNvPr id="54331" name="Rectangle 70"/>
                <p:cNvSpPr>
                  <a:spLocks noChangeArrowheads="1"/>
                </p:cNvSpPr>
                <p:nvPr/>
              </p:nvSpPr>
              <p:spPr bwMode="auto">
                <a:xfrm>
                  <a:off x="3085" y="3058"/>
                  <a:ext cx="420" cy="188"/>
                </a:xfrm>
                <a:prstGeom prst="rect">
                  <a:avLst/>
                </a:prstGeom>
                <a:solidFill>
                  <a:srgbClr val="FFFF00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4329" name="Rectangle 71"/>
              <p:cNvSpPr>
                <a:spLocks noChangeArrowheads="1"/>
              </p:cNvSpPr>
              <p:nvPr/>
            </p:nvSpPr>
            <p:spPr bwMode="auto">
              <a:xfrm>
                <a:off x="3085" y="3246"/>
                <a:ext cx="420" cy="188"/>
              </a:xfrm>
              <a:prstGeom prst="rect">
                <a:avLst/>
              </a:prstGeom>
              <a:solidFill>
                <a:srgbClr val="FFFF00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5" name="Group 95"/>
          <p:cNvGrpSpPr>
            <a:grpSpLocks/>
          </p:cNvGrpSpPr>
          <p:nvPr/>
        </p:nvGrpSpPr>
        <p:grpSpPr bwMode="auto">
          <a:xfrm>
            <a:off x="5227638" y="4852988"/>
            <a:ext cx="1858962" cy="298450"/>
            <a:chOff x="2334" y="3058"/>
            <a:chExt cx="1171" cy="188"/>
          </a:xfrm>
        </p:grpSpPr>
        <p:sp>
          <p:nvSpPr>
            <p:cNvPr id="54314" name="Rectangle 96"/>
            <p:cNvSpPr>
              <a:spLocks noChangeArrowheads="1"/>
            </p:cNvSpPr>
            <p:nvPr/>
          </p:nvSpPr>
          <p:spPr bwMode="auto">
            <a:xfrm>
              <a:off x="2334" y="3058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#4</a:t>
              </a:r>
            </a:p>
          </p:txBody>
        </p:sp>
        <p:sp>
          <p:nvSpPr>
            <p:cNvPr id="54315" name="Rectangle 97"/>
            <p:cNvSpPr>
              <a:spLocks noChangeArrowheads="1"/>
            </p:cNvSpPr>
            <p:nvPr/>
          </p:nvSpPr>
          <p:spPr bwMode="auto">
            <a:xfrm>
              <a:off x="3085" y="3058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sp>
        <p:nvSpPr>
          <p:cNvPr id="54275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What about Sharing?</a:t>
            </a:r>
          </a:p>
        </p:txBody>
      </p:sp>
      <p:grpSp>
        <p:nvGrpSpPr>
          <p:cNvPr id="6" name="Group 73"/>
          <p:cNvGrpSpPr>
            <a:grpSpLocks/>
          </p:cNvGrpSpPr>
          <p:nvPr/>
        </p:nvGrpSpPr>
        <p:grpSpPr bwMode="auto">
          <a:xfrm>
            <a:off x="1984374" y="685800"/>
            <a:ext cx="4637088" cy="704850"/>
            <a:chOff x="371" y="296"/>
            <a:chExt cx="2921" cy="444"/>
          </a:xfrm>
        </p:grpSpPr>
        <p:grpSp>
          <p:nvGrpSpPr>
            <p:cNvPr id="54310" name="Group 12"/>
            <p:cNvGrpSpPr>
              <a:grpSpLocks/>
            </p:cNvGrpSpPr>
            <p:nvPr/>
          </p:nvGrpSpPr>
          <p:grpSpPr bwMode="auto">
            <a:xfrm>
              <a:off x="1676" y="447"/>
              <a:ext cx="1616" cy="238"/>
              <a:chOff x="480" y="624"/>
              <a:chExt cx="1968" cy="336"/>
            </a:xfrm>
          </p:grpSpPr>
          <p:sp>
            <p:nvSpPr>
              <p:cNvPr id="54312" name="Rectangle 13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313" name="Rectangle 14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311" name="Text Box 15"/>
            <p:cNvSpPr txBox="1">
              <a:spLocks noChangeArrowheads="1"/>
            </p:cNvSpPr>
            <p:nvPr/>
          </p:nvSpPr>
          <p:spPr bwMode="auto">
            <a:xfrm>
              <a:off x="371" y="296"/>
              <a:ext cx="119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</a:t>
              </a:r>
            </a:p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(Process A):</a:t>
              </a:r>
            </a:p>
          </p:txBody>
        </p:sp>
      </p:grpSp>
      <p:grpSp>
        <p:nvGrpSpPr>
          <p:cNvPr id="8" name="Group 93"/>
          <p:cNvGrpSpPr>
            <a:grpSpLocks/>
          </p:cNvGrpSpPr>
          <p:nvPr/>
        </p:nvGrpSpPr>
        <p:grpSpPr bwMode="auto">
          <a:xfrm>
            <a:off x="2057400" y="1631951"/>
            <a:ext cx="5030788" cy="1838325"/>
            <a:chOff x="336" y="1028"/>
            <a:chExt cx="3169" cy="1158"/>
          </a:xfrm>
        </p:grpSpPr>
        <p:sp>
          <p:nvSpPr>
            <p:cNvPr id="54294" name="Rectangle 24"/>
            <p:cNvSpPr>
              <a:spLocks noChangeArrowheads="1"/>
            </p:cNvSpPr>
            <p:nvPr/>
          </p:nvSpPr>
          <p:spPr bwMode="auto">
            <a:xfrm>
              <a:off x="336" y="1028"/>
              <a:ext cx="1210" cy="220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PageTablePtrA</a:t>
              </a:r>
            </a:p>
          </p:txBody>
        </p:sp>
        <p:sp>
          <p:nvSpPr>
            <p:cNvPr id="54295" name="Line 25"/>
            <p:cNvSpPr>
              <a:spLocks noChangeShapeType="1"/>
            </p:cNvSpPr>
            <p:nvPr/>
          </p:nvSpPr>
          <p:spPr bwMode="auto">
            <a:xfrm flipV="1">
              <a:off x="1546" y="1076"/>
              <a:ext cx="772" cy="5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4296" name="Group 92"/>
            <p:cNvGrpSpPr>
              <a:grpSpLocks/>
            </p:cNvGrpSpPr>
            <p:nvPr/>
          </p:nvGrpSpPr>
          <p:grpSpPr bwMode="auto">
            <a:xfrm>
              <a:off x="2334" y="1057"/>
              <a:ext cx="1171" cy="1129"/>
              <a:chOff x="2334" y="1057"/>
              <a:chExt cx="1171" cy="1129"/>
            </a:xfrm>
          </p:grpSpPr>
          <p:sp>
            <p:nvSpPr>
              <p:cNvPr id="54297" name="Rectangle 27"/>
              <p:cNvSpPr>
                <a:spLocks noChangeArrowheads="1"/>
              </p:cNvSpPr>
              <p:nvPr/>
            </p:nvSpPr>
            <p:spPr bwMode="auto">
              <a:xfrm>
                <a:off x="2334" y="105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4298" name="Rectangle 28"/>
              <p:cNvSpPr>
                <a:spLocks noChangeArrowheads="1"/>
              </p:cNvSpPr>
              <p:nvPr/>
            </p:nvSpPr>
            <p:spPr bwMode="auto">
              <a:xfrm>
                <a:off x="2334" y="1245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54299" name="Rectangle 30"/>
              <p:cNvSpPr>
                <a:spLocks noChangeArrowheads="1"/>
              </p:cNvSpPr>
              <p:nvPr/>
            </p:nvSpPr>
            <p:spPr bwMode="auto">
              <a:xfrm>
                <a:off x="2334" y="1622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4300" name="Rectangle 31"/>
              <p:cNvSpPr>
                <a:spLocks noChangeArrowheads="1"/>
              </p:cNvSpPr>
              <p:nvPr/>
            </p:nvSpPr>
            <p:spPr bwMode="auto">
              <a:xfrm>
                <a:off x="2334" y="1810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4301" name="Rectangle 32"/>
              <p:cNvSpPr>
                <a:spLocks noChangeArrowheads="1"/>
              </p:cNvSpPr>
              <p:nvPr/>
            </p:nvSpPr>
            <p:spPr bwMode="auto">
              <a:xfrm>
                <a:off x="2334" y="1998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4302" name="Rectangle 34"/>
              <p:cNvSpPr>
                <a:spLocks noChangeArrowheads="1"/>
              </p:cNvSpPr>
              <p:nvPr/>
            </p:nvSpPr>
            <p:spPr bwMode="auto">
              <a:xfrm>
                <a:off x="3085" y="105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sp>
            <p:nvSpPr>
              <p:cNvPr id="54303" name="Rectangle 35"/>
              <p:cNvSpPr>
                <a:spLocks noChangeArrowheads="1"/>
              </p:cNvSpPr>
              <p:nvPr/>
            </p:nvSpPr>
            <p:spPr bwMode="auto">
              <a:xfrm>
                <a:off x="3085" y="1245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4304" name="Group 88"/>
              <p:cNvGrpSpPr>
                <a:grpSpLocks/>
              </p:cNvGrpSpPr>
              <p:nvPr/>
            </p:nvGrpSpPr>
            <p:grpSpPr bwMode="auto">
              <a:xfrm>
                <a:off x="2334" y="1433"/>
                <a:ext cx="1171" cy="189"/>
                <a:chOff x="2334" y="1433"/>
                <a:chExt cx="1171" cy="189"/>
              </a:xfrm>
            </p:grpSpPr>
            <p:sp>
              <p:nvSpPr>
                <p:cNvPr id="54308" name="Rectangle 29"/>
                <p:cNvSpPr>
                  <a:spLocks noChangeArrowheads="1"/>
                </p:cNvSpPr>
                <p:nvPr/>
              </p:nvSpPr>
              <p:spPr bwMode="auto">
                <a:xfrm>
                  <a:off x="2334" y="1433"/>
                  <a:ext cx="753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#2</a:t>
                  </a:r>
                </a:p>
              </p:txBody>
            </p:sp>
            <p:sp>
              <p:nvSpPr>
                <p:cNvPr id="54309" name="Rectangle 36"/>
                <p:cNvSpPr>
                  <a:spLocks noChangeArrowheads="1"/>
                </p:cNvSpPr>
                <p:nvPr/>
              </p:nvSpPr>
              <p:spPr bwMode="auto">
                <a:xfrm>
                  <a:off x="3085" y="1433"/>
                  <a:ext cx="420" cy="189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  <p:sp>
            <p:nvSpPr>
              <p:cNvPr id="54305" name="Rectangle 37"/>
              <p:cNvSpPr>
                <a:spLocks noChangeArrowheads="1"/>
              </p:cNvSpPr>
              <p:nvPr/>
            </p:nvSpPr>
            <p:spPr bwMode="auto">
              <a:xfrm>
                <a:off x="3085" y="1622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4306" name="Rectangle 38"/>
              <p:cNvSpPr>
                <a:spLocks noChangeArrowheads="1"/>
              </p:cNvSpPr>
              <p:nvPr/>
            </p:nvSpPr>
            <p:spPr bwMode="auto">
              <a:xfrm>
                <a:off x="3085" y="1810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4307" name="Rectangle 39"/>
              <p:cNvSpPr>
                <a:spLocks noChangeArrowheads="1"/>
              </p:cNvSpPr>
              <p:nvPr/>
            </p:nvSpPr>
            <p:spPr bwMode="auto">
              <a:xfrm>
                <a:off x="3085" y="1998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1" name="Group 72"/>
          <p:cNvGrpSpPr>
            <a:grpSpLocks/>
          </p:cNvGrpSpPr>
          <p:nvPr/>
        </p:nvGrpSpPr>
        <p:grpSpPr bwMode="auto">
          <a:xfrm>
            <a:off x="1982788" y="5562600"/>
            <a:ext cx="4638675" cy="704850"/>
            <a:chOff x="562" y="3436"/>
            <a:chExt cx="2922" cy="444"/>
          </a:xfrm>
        </p:grpSpPr>
        <p:grpSp>
          <p:nvGrpSpPr>
            <p:cNvPr id="54290" name="Group 51"/>
            <p:cNvGrpSpPr>
              <a:grpSpLocks/>
            </p:cNvGrpSpPr>
            <p:nvPr/>
          </p:nvGrpSpPr>
          <p:grpSpPr bwMode="auto">
            <a:xfrm>
              <a:off x="1868" y="3567"/>
              <a:ext cx="1616" cy="238"/>
              <a:chOff x="480" y="624"/>
              <a:chExt cx="1968" cy="336"/>
            </a:xfrm>
          </p:grpSpPr>
          <p:sp>
            <p:nvSpPr>
              <p:cNvPr id="54292" name="Rectangle 52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4293" name="Rectangle 53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4291" name="Text Box 54"/>
            <p:cNvSpPr txBox="1">
              <a:spLocks noChangeArrowheads="1"/>
            </p:cNvSpPr>
            <p:nvPr/>
          </p:nvSpPr>
          <p:spPr bwMode="auto">
            <a:xfrm>
              <a:off x="562" y="3436"/>
              <a:ext cx="1199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</a:t>
              </a:r>
            </a:p>
            <a:p>
              <a:pPr algn="r"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(Process B):</a:t>
              </a:r>
            </a:p>
          </p:txBody>
        </p:sp>
      </p:grpSp>
      <p:sp>
        <p:nvSpPr>
          <p:cNvPr id="710735" name="Freeform 79"/>
          <p:cNvSpPr>
            <a:spLocks/>
          </p:cNvSpPr>
          <p:nvPr/>
        </p:nvSpPr>
        <p:spPr bwMode="auto">
          <a:xfrm>
            <a:off x="4441825" y="1327150"/>
            <a:ext cx="762000" cy="1066800"/>
          </a:xfrm>
          <a:custGeom>
            <a:avLst/>
            <a:gdLst>
              <a:gd name="T0" fmla="*/ 0 w 480"/>
              <a:gd name="T1" fmla="*/ 0 h 720"/>
              <a:gd name="T2" fmla="*/ 0 w 480"/>
              <a:gd name="T3" fmla="*/ 2147483647 h 720"/>
              <a:gd name="T4" fmla="*/ 2147483647 w 480"/>
              <a:gd name="T5" fmla="*/ 2147483647 h 720"/>
              <a:gd name="T6" fmla="*/ 0 60000 65536"/>
              <a:gd name="T7" fmla="*/ 0 60000 65536"/>
              <a:gd name="T8" fmla="*/ 0 60000 65536"/>
              <a:gd name="T9" fmla="*/ 0 w 480"/>
              <a:gd name="T10" fmla="*/ 0 h 720"/>
              <a:gd name="T11" fmla="*/ 480 w 480"/>
              <a:gd name="T12" fmla="*/ 720 h 72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720">
                <a:moveTo>
                  <a:pt x="0" y="0"/>
                </a:moveTo>
                <a:lnTo>
                  <a:pt x="0" y="720"/>
                </a:lnTo>
                <a:lnTo>
                  <a:pt x="480" y="72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0736" name="Freeform 80"/>
          <p:cNvSpPr>
            <a:spLocks/>
          </p:cNvSpPr>
          <p:nvPr/>
        </p:nvSpPr>
        <p:spPr bwMode="auto">
          <a:xfrm>
            <a:off x="4441825" y="4984750"/>
            <a:ext cx="762000" cy="762000"/>
          </a:xfrm>
          <a:custGeom>
            <a:avLst/>
            <a:gdLst>
              <a:gd name="T0" fmla="*/ 0 w 480"/>
              <a:gd name="T1" fmla="*/ 2147483647 h 480"/>
              <a:gd name="T2" fmla="*/ 0 w 480"/>
              <a:gd name="T3" fmla="*/ 0 h 480"/>
              <a:gd name="T4" fmla="*/ 2147483647 w 480"/>
              <a:gd name="T5" fmla="*/ 0 h 480"/>
              <a:gd name="T6" fmla="*/ 0 60000 65536"/>
              <a:gd name="T7" fmla="*/ 0 60000 65536"/>
              <a:gd name="T8" fmla="*/ 0 60000 65536"/>
              <a:gd name="T9" fmla="*/ 0 w 480"/>
              <a:gd name="T10" fmla="*/ 0 h 480"/>
              <a:gd name="T11" fmla="*/ 480 w 480"/>
              <a:gd name="T12" fmla="*/ 480 h 48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480" h="480">
                <a:moveTo>
                  <a:pt x="0" y="480"/>
                </a:moveTo>
                <a:lnTo>
                  <a:pt x="0" y="0"/>
                </a:lnTo>
                <a:lnTo>
                  <a:pt x="480" y="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3" name="Group 87"/>
          <p:cNvGrpSpPr>
            <a:grpSpLocks/>
          </p:cNvGrpSpPr>
          <p:nvPr/>
        </p:nvGrpSpPr>
        <p:grpSpPr bwMode="auto">
          <a:xfrm>
            <a:off x="8328023" y="2012950"/>
            <a:ext cx="1371600" cy="1905000"/>
            <a:chOff x="4286" y="1268"/>
            <a:chExt cx="864" cy="1200"/>
          </a:xfrm>
        </p:grpSpPr>
        <p:sp>
          <p:nvSpPr>
            <p:cNvPr id="54288" name="Rectangle 74"/>
            <p:cNvSpPr>
              <a:spLocks noChangeArrowheads="1"/>
            </p:cNvSpPr>
            <p:nvPr/>
          </p:nvSpPr>
          <p:spPr bwMode="auto">
            <a:xfrm>
              <a:off x="4286" y="1268"/>
              <a:ext cx="864" cy="1200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4289" name="Text Box 75"/>
            <p:cNvSpPr txBox="1">
              <a:spLocks noChangeArrowheads="1"/>
            </p:cNvSpPr>
            <p:nvPr/>
          </p:nvSpPr>
          <p:spPr bwMode="auto">
            <a:xfrm>
              <a:off x="4385" y="1667"/>
              <a:ext cx="741" cy="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Shared</a:t>
              </a:r>
            </a:p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Page</a:t>
              </a:r>
            </a:p>
          </p:txBody>
        </p:sp>
      </p:grpSp>
      <p:sp>
        <p:nvSpPr>
          <p:cNvPr id="710737" name="Text Box 81"/>
          <p:cNvSpPr txBox="1">
            <a:spLocks noChangeArrowheads="1"/>
          </p:cNvSpPr>
          <p:nvPr/>
        </p:nvSpPr>
        <p:spPr bwMode="auto">
          <a:xfrm>
            <a:off x="7218598" y="3907646"/>
            <a:ext cx="3520175" cy="11977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This physical page</a:t>
            </a:r>
          </a:p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appears in address</a:t>
            </a:r>
          </a:p>
          <a:p>
            <a:pPr algn="ctr"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space of both processes</a:t>
            </a:r>
          </a:p>
        </p:txBody>
      </p:sp>
      <p:grpSp>
        <p:nvGrpSpPr>
          <p:cNvPr id="14" name="Group 89"/>
          <p:cNvGrpSpPr>
            <a:grpSpLocks/>
          </p:cNvGrpSpPr>
          <p:nvPr/>
        </p:nvGrpSpPr>
        <p:grpSpPr bwMode="auto">
          <a:xfrm>
            <a:off x="5229226" y="2276475"/>
            <a:ext cx="1858963" cy="300038"/>
            <a:chOff x="2334" y="1433"/>
            <a:chExt cx="1171" cy="189"/>
          </a:xfrm>
        </p:grpSpPr>
        <p:sp>
          <p:nvSpPr>
            <p:cNvPr id="54286" name="Rectangle 90"/>
            <p:cNvSpPr>
              <a:spLocks noChangeArrowheads="1"/>
            </p:cNvSpPr>
            <p:nvPr/>
          </p:nvSpPr>
          <p:spPr bwMode="auto">
            <a:xfrm>
              <a:off x="2334" y="1433"/>
              <a:ext cx="753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#2</a:t>
              </a:r>
            </a:p>
          </p:txBody>
        </p:sp>
        <p:sp>
          <p:nvSpPr>
            <p:cNvPr id="54287" name="Rectangle 91"/>
            <p:cNvSpPr>
              <a:spLocks noChangeArrowheads="1"/>
            </p:cNvSpPr>
            <p:nvPr/>
          </p:nvSpPr>
          <p:spPr bwMode="auto">
            <a:xfrm>
              <a:off x="3085" y="1433"/>
              <a:ext cx="420" cy="189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sp>
        <p:nvSpPr>
          <p:cNvPr id="710733" name="Line 77"/>
          <p:cNvSpPr>
            <a:spLocks noChangeShapeType="1"/>
          </p:cNvSpPr>
          <p:nvPr/>
        </p:nvSpPr>
        <p:spPr bwMode="auto">
          <a:xfrm flipV="1">
            <a:off x="6270625" y="2012950"/>
            <a:ext cx="2057400" cy="381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10734" name="Line 78"/>
          <p:cNvSpPr>
            <a:spLocks noChangeShapeType="1"/>
          </p:cNvSpPr>
          <p:nvPr/>
        </p:nvSpPr>
        <p:spPr bwMode="auto">
          <a:xfrm flipV="1">
            <a:off x="6270625" y="2089150"/>
            <a:ext cx="1981200" cy="2895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98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71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71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71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71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0735" grpId="0" animBg="1"/>
      <p:bldP spid="710736" grpId="0" animBg="1"/>
      <p:bldP spid="710737" grpId="0"/>
      <p:bldP spid="710733" grpId="0" animBg="1"/>
      <p:bldP spid="71073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CD44-FCAF-BC44-A86F-66769A7DA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is page sharing used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04F4F-ED07-3D49-BAA4-B96BDAEA0B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287000" cy="5486400"/>
          </a:xfrm>
        </p:spPr>
        <p:txBody>
          <a:bodyPr>
            <a:normAutofit/>
          </a:bodyPr>
          <a:lstStyle/>
          <a:p>
            <a:r>
              <a:rPr lang="en-US" dirty="0"/>
              <a:t>The “kernel region” of every process has the same page table entries</a:t>
            </a:r>
          </a:p>
          <a:p>
            <a:pPr lvl="1"/>
            <a:r>
              <a:rPr lang="en-US" dirty="0"/>
              <a:t>The process cannot access it at user level</a:t>
            </a:r>
          </a:p>
          <a:p>
            <a:pPr lvl="1"/>
            <a:r>
              <a:rPr lang="en-US" dirty="0"/>
              <a:t>But on U-&gt;K switch, kernel code can access it AS WELL AS the region for THIS user</a:t>
            </a:r>
          </a:p>
          <a:p>
            <a:pPr lvl="2"/>
            <a:r>
              <a:rPr lang="en-US" dirty="0"/>
              <a:t>What does the kernel need to do to access other user processes?</a:t>
            </a:r>
          </a:p>
          <a:p>
            <a:r>
              <a:rPr lang="en-US" dirty="0"/>
              <a:t>Different processes running same binary! </a:t>
            </a:r>
          </a:p>
          <a:p>
            <a:pPr lvl="1"/>
            <a:r>
              <a:rPr lang="en-US" dirty="0"/>
              <a:t>Execute-only, but do not need to duplicate code segments</a:t>
            </a:r>
          </a:p>
          <a:p>
            <a:r>
              <a:rPr lang="en-US" dirty="0"/>
              <a:t>User-level system libraries (execute only)</a:t>
            </a:r>
          </a:p>
          <a:p>
            <a:r>
              <a:rPr lang="en-US" dirty="0"/>
              <a:t>Shared-memory segments between different processes</a:t>
            </a:r>
          </a:p>
          <a:p>
            <a:pPr lvl="1"/>
            <a:r>
              <a:rPr lang="en-US" dirty="0"/>
              <a:t>Can actually share objects directly between processes</a:t>
            </a:r>
          </a:p>
          <a:p>
            <a:pPr lvl="2"/>
            <a:r>
              <a:rPr lang="en-US" dirty="0"/>
              <a:t>Must map page into same place in address space!</a:t>
            </a:r>
          </a:p>
          <a:p>
            <a:pPr lvl="1"/>
            <a:r>
              <a:rPr lang="en-US" dirty="0"/>
              <a:t>This is a limited form of the sharing that threads have within a single process</a:t>
            </a:r>
          </a:p>
        </p:txBody>
      </p:sp>
    </p:spTree>
    <p:extLst>
      <p:ext uri="{BB962C8B-B14F-4D97-AF65-F5344CB8AC3E}">
        <p14:creationId xmlns:p14="http://schemas.microsoft.com/office/powerpoint/2010/main" val="124447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4" descr="linuxFlexibleAddressSpaceLayout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990601"/>
            <a:ext cx="6019800" cy="493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3" name="Rectangle 5"/>
          <p:cNvSpPr>
            <a:spLocks noChangeArrowheads="1"/>
          </p:cNvSpPr>
          <p:nvPr/>
        </p:nvSpPr>
        <p:spPr bwMode="auto">
          <a:xfrm>
            <a:off x="1752600" y="6096001"/>
            <a:ext cx="81534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400"/>
              <a:t>http://static.duartes.org/img/blogPosts/linuxFlexibleAddressSpaceLayout.png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81000" y="152400"/>
            <a:ext cx="11430000" cy="533400"/>
          </a:xfrm>
        </p:spPr>
        <p:txBody>
          <a:bodyPr/>
          <a:lstStyle/>
          <a:p>
            <a:r>
              <a:rPr lang="en-US" altLang="en-US" dirty="0"/>
              <a:t>Recall: Memory Layout for Linux 32-bit (Pre-Meltdown patch!)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768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8DF3E-A2A0-214F-96A4-7EB03575A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Some simple security measures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2B6BD8-6278-804F-8339-657F33DBE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800" y="685800"/>
            <a:ext cx="11226800" cy="5105400"/>
          </a:xfrm>
        </p:spPr>
        <p:txBody>
          <a:bodyPr/>
          <a:lstStyle/>
          <a:p>
            <a:r>
              <a:rPr lang="en-US" dirty="0"/>
              <a:t>Address Space Randomization</a:t>
            </a:r>
          </a:p>
          <a:p>
            <a:pPr lvl="1"/>
            <a:r>
              <a:rPr lang="en-US" dirty="0"/>
              <a:t>Position-Independent Code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can place user code anywhere in address space</a:t>
            </a:r>
          </a:p>
          <a:p>
            <a:pPr lvl="2"/>
            <a:r>
              <a:rPr lang="en-US" dirty="0"/>
              <a:t>Random start address makes much harder for attacker to cause jump to code that it seeks to take over</a:t>
            </a:r>
          </a:p>
          <a:p>
            <a:pPr lvl="1"/>
            <a:r>
              <a:rPr lang="en-US" dirty="0"/>
              <a:t>Stack &amp; Heap can start anywhere, so randomize placement</a:t>
            </a:r>
          </a:p>
          <a:p>
            <a:r>
              <a:rPr lang="en-US" dirty="0"/>
              <a:t>Kernel address space isolation</a:t>
            </a:r>
          </a:p>
          <a:p>
            <a:pPr lvl="1"/>
            <a:r>
              <a:rPr lang="en-US" dirty="0"/>
              <a:t>Don’t map whole kernel space into each process, switch to kernel page table</a:t>
            </a:r>
          </a:p>
          <a:p>
            <a:pPr lvl="1"/>
            <a:r>
              <a:rPr lang="en-US" dirty="0" err="1"/>
              <a:t>Meltdown</a:t>
            </a:r>
            <a:r>
              <a:rPr lang="en-US" dirty="0" err="1">
                <a:sym typeface="Symbol" panose="05050102010706020507" pitchFamily="18" charset="2"/>
              </a:rPr>
              <a:t>map</a:t>
            </a:r>
            <a:r>
              <a:rPr lang="en-US" dirty="0">
                <a:sym typeface="Symbol" panose="05050102010706020507" pitchFamily="18" charset="2"/>
              </a:rPr>
              <a:t> none of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ym typeface="Symbol" panose="05050102010706020507" pitchFamily="18" charset="2"/>
              </a:rPr>
              <a:t>kernel into user mode!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BA260B-3613-7242-A52B-0BF81A900C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0" y="3505200"/>
            <a:ext cx="36576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5907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6"/>
          <p:cNvSpPr>
            <a:spLocks noChangeArrowheads="1"/>
          </p:cNvSpPr>
          <p:nvPr/>
        </p:nvSpPr>
        <p:spPr bwMode="auto">
          <a:xfrm>
            <a:off x="4647841" y="6312205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1508" name="TextBox 5"/>
          <p:cNvSpPr txBox="1">
            <a:spLocks noChangeArrowheads="1"/>
          </p:cNvSpPr>
          <p:nvPr/>
        </p:nvSpPr>
        <p:spPr bwMode="auto">
          <a:xfrm>
            <a:off x="2112964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solidFill>
                  <a:srgbClr val="FF0000"/>
                </a:solidFill>
                <a:latin typeface="Helvetica" charset="0"/>
                <a:cs typeface="Helvetica" charset="0"/>
              </a:rPr>
              <a:t>1111 1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26628" name="Rectangle 6"/>
          <p:cNvSpPr>
            <a:spLocks noChangeArrowheads="1"/>
          </p:cNvSpPr>
          <p:nvPr/>
        </p:nvSpPr>
        <p:spPr bwMode="auto">
          <a:xfrm>
            <a:off x="3200400" y="11001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6629" name="Rectangle 7"/>
          <p:cNvSpPr>
            <a:spLocks noChangeArrowheads="1"/>
          </p:cNvSpPr>
          <p:nvPr/>
        </p:nvSpPr>
        <p:spPr bwMode="auto">
          <a:xfrm>
            <a:off x="32004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04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6631" name="Rectangle 9"/>
          <p:cNvSpPr>
            <a:spLocks noChangeArrowheads="1"/>
          </p:cNvSpPr>
          <p:nvPr/>
        </p:nvSpPr>
        <p:spPr bwMode="auto">
          <a:xfrm>
            <a:off x="32004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6632" name="Up Arrow 10"/>
          <p:cNvSpPr>
            <a:spLocks noChangeArrowheads="1"/>
          </p:cNvSpPr>
          <p:nvPr/>
        </p:nvSpPr>
        <p:spPr bwMode="auto">
          <a:xfrm flipH="1">
            <a:off x="3733801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3" name="Up Arrow 11"/>
          <p:cNvSpPr>
            <a:spLocks noChangeArrowheads="1"/>
          </p:cNvSpPr>
          <p:nvPr/>
        </p:nvSpPr>
        <p:spPr bwMode="auto">
          <a:xfrm flipH="1" flipV="1">
            <a:off x="3733801" y="14049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4" name="Rectangle 12"/>
          <p:cNvSpPr>
            <a:spLocks noChangeArrowheads="1"/>
          </p:cNvSpPr>
          <p:nvPr/>
        </p:nvSpPr>
        <p:spPr bwMode="auto">
          <a:xfrm>
            <a:off x="32004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5" name="TextBox 13"/>
          <p:cNvSpPr txBox="1">
            <a:spLocks noChangeArrowheads="1"/>
          </p:cNvSpPr>
          <p:nvPr/>
        </p:nvSpPr>
        <p:spPr bwMode="auto">
          <a:xfrm>
            <a:off x="2690814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6636" name="Rectangle 14"/>
          <p:cNvSpPr>
            <a:spLocks noChangeArrowheads="1"/>
          </p:cNvSpPr>
          <p:nvPr/>
        </p:nvSpPr>
        <p:spPr bwMode="auto">
          <a:xfrm>
            <a:off x="32004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7" name="Rectangle 15"/>
          <p:cNvSpPr>
            <a:spLocks noChangeArrowheads="1"/>
          </p:cNvSpPr>
          <p:nvPr/>
        </p:nvSpPr>
        <p:spPr bwMode="auto">
          <a:xfrm>
            <a:off x="32004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8" name="Rectangle 16"/>
          <p:cNvSpPr>
            <a:spLocks noChangeArrowheads="1"/>
          </p:cNvSpPr>
          <p:nvPr/>
        </p:nvSpPr>
        <p:spPr bwMode="auto">
          <a:xfrm>
            <a:off x="32004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39" name="TextBox 17"/>
          <p:cNvSpPr txBox="1">
            <a:spLocks noChangeArrowheads="1"/>
          </p:cNvSpPr>
          <p:nvPr/>
        </p:nvSpPr>
        <p:spPr bwMode="auto">
          <a:xfrm>
            <a:off x="2057401" y="5715001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0" name="TextBox 18"/>
          <p:cNvSpPr txBox="1">
            <a:spLocks noChangeArrowheads="1"/>
          </p:cNvSpPr>
          <p:nvPr/>
        </p:nvSpPr>
        <p:spPr bwMode="auto">
          <a:xfrm>
            <a:off x="2057401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1" name="TextBox 19"/>
          <p:cNvSpPr txBox="1">
            <a:spLocks noChangeArrowheads="1"/>
          </p:cNvSpPr>
          <p:nvPr/>
        </p:nvSpPr>
        <p:spPr bwMode="auto">
          <a:xfrm>
            <a:off x="2057401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2" name="TextBox 20"/>
          <p:cNvSpPr txBox="1">
            <a:spLocks noChangeArrowheads="1"/>
          </p:cNvSpPr>
          <p:nvPr/>
        </p:nvSpPr>
        <p:spPr bwMode="auto">
          <a:xfrm>
            <a:off x="2068513" y="2057401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3" name="TextBox 21"/>
          <p:cNvSpPr txBox="1">
            <a:spLocks noChangeArrowheads="1"/>
          </p:cNvSpPr>
          <p:nvPr/>
        </p:nvSpPr>
        <p:spPr bwMode="auto">
          <a:xfrm>
            <a:off x="2079626" y="1176337"/>
            <a:ext cx="11207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6644" name="Left Brace 22"/>
          <p:cNvSpPr>
            <a:spLocks/>
          </p:cNvSpPr>
          <p:nvPr/>
        </p:nvSpPr>
        <p:spPr bwMode="auto">
          <a:xfrm rot="5400000" flipH="1">
            <a:off x="23423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5" name="TextBox 23"/>
          <p:cNvSpPr txBox="1">
            <a:spLocks noChangeArrowheads="1"/>
          </p:cNvSpPr>
          <p:nvPr/>
        </p:nvSpPr>
        <p:spPr bwMode="auto">
          <a:xfrm>
            <a:off x="2006600" y="6096001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6646" name="TextBox 24"/>
          <p:cNvSpPr txBox="1">
            <a:spLocks noChangeArrowheads="1"/>
          </p:cNvSpPr>
          <p:nvPr/>
        </p:nvSpPr>
        <p:spPr bwMode="auto">
          <a:xfrm>
            <a:off x="2686050" y="6096001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6647" name="Left Brace 25"/>
          <p:cNvSpPr>
            <a:spLocks/>
          </p:cNvSpPr>
          <p:nvPr/>
        </p:nvSpPr>
        <p:spPr bwMode="auto">
          <a:xfrm rot="5400000" flipH="1">
            <a:off x="2870994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6648" name="TextBox 27"/>
          <p:cNvSpPr txBox="1">
            <a:spLocks noChangeArrowheads="1"/>
          </p:cNvSpPr>
          <p:nvPr/>
        </p:nvSpPr>
        <p:spPr bwMode="auto">
          <a:xfrm>
            <a:off x="7467601" y="762001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6649" name="Rectangle 28"/>
          <p:cNvSpPr>
            <a:spLocks noChangeArrowheads="1"/>
          </p:cNvSpPr>
          <p:nvPr/>
        </p:nvSpPr>
        <p:spPr bwMode="auto">
          <a:xfrm>
            <a:off x="80168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650" name="Rectangle 29"/>
          <p:cNvSpPr>
            <a:spLocks noChangeArrowheads="1"/>
          </p:cNvSpPr>
          <p:nvPr/>
        </p:nvSpPr>
        <p:spPr bwMode="auto">
          <a:xfrm>
            <a:off x="80168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0168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0168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0168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0168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5" name="Rectangle 35"/>
          <p:cNvSpPr>
            <a:spLocks noChangeArrowheads="1"/>
          </p:cNvSpPr>
          <p:nvPr/>
        </p:nvSpPr>
        <p:spPr bwMode="auto">
          <a:xfrm>
            <a:off x="80168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0168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7" name="Rectangle 39"/>
          <p:cNvSpPr>
            <a:spLocks noChangeArrowheads="1"/>
          </p:cNvSpPr>
          <p:nvPr/>
        </p:nvSpPr>
        <p:spPr bwMode="auto">
          <a:xfrm>
            <a:off x="80168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0168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6659" name="TextBox 42"/>
          <p:cNvSpPr txBox="1">
            <a:spLocks noChangeArrowheads="1"/>
          </p:cNvSpPr>
          <p:nvPr/>
        </p:nvSpPr>
        <p:spPr bwMode="auto">
          <a:xfrm>
            <a:off x="9285288" y="57150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6660" name="TextBox 43"/>
          <p:cNvSpPr txBox="1">
            <a:spLocks noChangeArrowheads="1"/>
          </p:cNvSpPr>
          <p:nvPr/>
        </p:nvSpPr>
        <p:spPr bwMode="auto">
          <a:xfrm>
            <a:off x="9285288" y="54102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6661" name="TextBox 44"/>
          <p:cNvSpPr txBox="1">
            <a:spLocks noChangeArrowheads="1"/>
          </p:cNvSpPr>
          <p:nvPr/>
        </p:nvSpPr>
        <p:spPr bwMode="auto">
          <a:xfrm>
            <a:off x="9296401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6662" name="TextBox 45"/>
          <p:cNvSpPr txBox="1">
            <a:spLocks noChangeArrowheads="1"/>
          </p:cNvSpPr>
          <p:nvPr/>
        </p:nvSpPr>
        <p:spPr bwMode="auto">
          <a:xfrm>
            <a:off x="9318625" y="3581401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6663" name="TextBox 46"/>
          <p:cNvSpPr txBox="1">
            <a:spLocks noChangeArrowheads="1"/>
          </p:cNvSpPr>
          <p:nvPr/>
        </p:nvSpPr>
        <p:spPr bwMode="auto">
          <a:xfrm>
            <a:off x="9220200" y="1447801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2004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004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2004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004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004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2004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2004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2004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004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2004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2004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2004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004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004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004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2004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2004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2004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004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2004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004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2004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004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2004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2004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2004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2004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2004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004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004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004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004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0168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0168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80168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0168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0168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80168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0168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0168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80168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0168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0168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0168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80168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80168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80168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80168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80168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80168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80168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80168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0168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80168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80168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80168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80168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80168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80168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80168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80168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0168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6728" name="Group 134"/>
          <p:cNvGrpSpPr>
            <a:grpSpLocks/>
          </p:cNvGrpSpPr>
          <p:nvPr/>
        </p:nvGrpSpPr>
        <p:grpSpPr bwMode="auto">
          <a:xfrm>
            <a:off x="5711825" y="871538"/>
            <a:ext cx="1344342" cy="6001643"/>
            <a:chOff x="4188007" y="838200"/>
            <a:chExt cx="1344785" cy="6000946"/>
          </a:xfrm>
        </p:grpSpPr>
        <p:sp>
          <p:nvSpPr>
            <p:cNvPr id="26757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344785" cy="600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6758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6729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44958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0" name="Straight Arrow Connector 143"/>
          <p:cNvCxnSpPr>
            <a:cxnSpLocks noChangeShapeType="1"/>
          </p:cNvCxnSpPr>
          <p:nvPr/>
        </p:nvCxnSpPr>
        <p:spPr bwMode="auto">
          <a:xfrm>
            <a:off x="44958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1" name="Straight Arrow Connector 144"/>
          <p:cNvCxnSpPr>
            <a:cxnSpLocks noChangeShapeType="1"/>
          </p:cNvCxnSpPr>
          <p:nvPr/>
        </p:nvCxnSpPr>
        <p:spPr bwMode="auto">
          <a:xfrm>
            <a:off x="44958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2" name="Straight Arrow Connector 145"/>
          <p:cNvCxnSpPr>
            <a:cxnSpLocks noChangeShapeType="1"/>
          </p:cNvCxnSpPr>
          <p:nvPr/>
        </p:nvCxnSpPr>
        <p:spPr bwMode="auto">
          <a:xfrm>
            <a:off x="44958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3" name="Straight Arrow Connector 146"/>
          <p:cNvCxnSpPr>
            <a:cxnSpLocks noChangeShapeType="1"/>
          </p:cNvCxnSpPr>
          <p:nvPr/>
        </p:nvCxnSpPr>
        <p:spPr bwMode="auto">
          <a:xfrm flipV="1">
            <a:off x="68580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4" name="Straight Arrow Connector 149"/>
          <p:cNvCxnSpPr>
            <a:cxnSpLocks noChangeShapeType="1"/>
          </p:cNvCxnSpPr>
          <p:nvPr/>
        </p:nvCxnSpPr>
        <p:spPr bwMode="auto">
          <a:xfrm flipV="1">
            <a:off x="68580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5" name="Straight Arrow Connector 150"/>
          <p:cNvCxnSpPr>
            <a:cxnSpLocks noChangeShapeType="1"/>
          </p:cNvCxnSpPr>
          <p:nvPr/>
        </p:nvCxnSpPr>
        <p:spPr bwMode="auto">
          <a:xfrm flipV="1">
            <a:off x="68580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6" name="Straight Arrow Connector 151"/>
          <p:cNvCxnSpPr>
            <a:cxnSpLocks noChangeShapeType="1"/>
          </p:cNvCxnSpPr>
          <p:nvPr/>
        </p:nvCxnSpPr>
        <p:spPr bwMode="auto">
          <a:xfrm flipV="1">
            <a:off x="68580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7" name="Straight Arrow Connector 162"/>
          <p:cNvCxnSpPr>
            <a:cxnSpLocks noChangeShapeType="1"/>
          </p:cNvCxnSpPr>
          <p:nvPr/>
        </p:nvCxnSpPr>
        <p:spPr bwMode="auto">
          <a:xfrm>
            <a:off x="44958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8" name="Straight Arrow Connector 164"/>
          <p:cNvCxnSpPr>
            <a:cxnSpLocks noChangeShapeType="1"/>
          </p:cNvCxnSpPr>
          <p:nvPr/>
        </p:nvCxnSpPr>
        <p:spPr bwMode="auto">
          <a:xfrm>
            <a:off x="44958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39" name="Straight Arrow Connector 165"/>
          <p:cNvCxnSpPr>
            <a:cxnSpLocks noChangeShapeType="1"/>
          </p:cNvCxnSpPr>
          <p:nvPr/>
        </p:nvCxnSpPr>
        <p:spPr bwMode="auto">
          <a:xfrm>
            <a:off x="44958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0" name="Straight Arrow Connector 166"/>
          <p:cNvCxnSpPr>
            <a:cxnSpLocks noChangeShapeType="1"/>
          </p:cNvCxnSpPr>
          <p:nvPr/>
        </p:nvCxnSpPr>
        <p:spPr bwMode="auto">
          <a:xfrm>
            <a:off x="44958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1" name="Straight Arrow Connector 167"/>
          <p:cNvCxnSpPr>
            <a:cxnSpLocks noChangeShapeType="1"/>
          </p:cNvCxnSpPr>
          <p:nvPr/>
        </p:nvCxnSpPr>
        <p:spPr bwMode="auto">
          <a:xfrm>
            <a:off x="44958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2" name="Straight Arrow Connector 172"/>
          <p:cNvCxnSpPr>
            <a:cxnSpLocks noChangeShapeType="1"/>
          </p:cNvCxnSpPr>
          <p:nvPr/>
        </p:nvCxnSpPr>
        <p:spPr bwMode="auto">
          <a:xfrm>
            <a:off x="44958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3" name="Straight Arrow Connector 173"/>
          <p:cNvCxnSpPr>
            <a:cxnSpLocks noChangeShapeType="1"/>
          </p:cNvCxnSpPr>
          <p:nvPr/>
        </p:nvCxnSpPr>
        <p:spPr bwMode="auto">
          <a:xfrm>
            <a:off x="44958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4" name="Straight Arrow Connector 174"/>
          <p:cNvCxnSpPr>
            <a:cxnSpLocks noChangeShapeType="1"/>
          </p:cNvCxnSpPr>
          <p:nvPr/>
        </p:nvCxnSpPr>
        <p:spPr bwMode="auto">
          <a:xfrm flipV="1">
            <a:off x="44958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5" name="Straight Arrow Connector 176"/>
          <p:cNvCxnSpPr>
            <a:cxnSpLocks noChangeShapeType="1"/>
          </p:cNvCxnSpPr>
          <p:nvPr/>
        </p:nvCxnSpPr>
        <p:spPr bwMode="auto">
          <a:xfrm flipV="1">
            <a:off x="44958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6" name="Straight Arrow Connector 177"/>
          <p:cNvCxnSpPr>
            <a:cxnSpLocks noChangeShapeType="1"/>
            <a:endCxn id="108" idx="1"/>
          </p:cNvCxnSpPr>
          <p:nvPr/>
        </p:nvCxnSpPr>
        <p:spPr bwMode="auto">
          <a:xfrm flipV="1">
            <a:off x="6858001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7" name="Straight Arrow Connector 179"/>
          <p:cNvCxnSpPr>
            <a:cxnSpLocks noChangeShapeType="1"/>
          </p:cNvCxnSpPr>
          <p:nvPr/>
        </p:nvCxnSpPr>
        <p:spPr bwMode="auto">
          <a:xfrm flipV="1">
            <a:off x="68785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8" name="Straight Arrow Connector 180"/>
          <p:cNvCxnSpPr>
            <a:cxnSpLocks noChangeShapeType="1"/>
          </p:cNvCxnSpPr>
          <p:nvPr/>
        </p:nvCxnSpPr>
        <p:spPr bwMode="auto">
          <a:xfrm flipV="1">
            <a:off x="6857441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49" name="Straight Arrow Connector 181"/>
          <p:cNvCxnSpPr>
            <a:cxnSpLocks noChangeShapeType="1"/>
          </p:cNvCxnSpPr>
          <p:nvPr/>
        </p:nvCxnSpPr>
        <p:spPr bwMode="auto">
          <a:xfrm flipV="1">
            <a:off x="6863791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0" name="Straight Arrow Connector 182"/>
          <p:cNvCxnSpPr>
            <a:cxnSpLocks noChangeShapeType="1"/>
            <a:endCxn id="26655" idx="1"/>
          </p:cNvCxnSpPr>
          <p:nvPr/>
        </p:nvCxnSpPr>
        <p:spPr bwMode="auto">
          <a:xfrm>
            <a:off x="6863791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1" name="Straight Arrow Connector 185"/>
          <p:cNvCxnSpPr>
            <a:cxnSpLocks noChangeShapeType="1"/>
          </p:cNvCxnSpPr>
          <p:nvPr/>
        </p:nvCxnSpPr>
        <p:spPr bwMode="auto">
          <a:xfrm>
            <a:off x="6858001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2" name="Straight Arrow Connector 186"/>
          <p:cNvCxnSpPr>
            <a:cxnSpLocks noChangeShapeType="1"/>
          </p:cNvCxnSpPr>
          <p:nvPr/>
        </p:nvCxnSpPr>
        <p:spPr bwMode="auto">
          <a:xfrm>
            <a:off x="68802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3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6858001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6754" name="Straight Arrow Connector 189"/>
          <p:cNvCxnSpPr>
            <a:cxnSpLocks noChangeShapeType="1"/>
          </p:cNvCxnSpPr>
          <p:nvPr/>
        </p:nvCxnSpPr>
        <p:spPr bwMode="auto">
          <a:xfrm>
            <a:off x="6858001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6755" name="TextBox 191"/>
          <p:cNvSpPr txBox="1">
            <a:spLocks noChangeArrowheads="1"/>
          </p:cNvSpPr>
          <p:nvPr/>
        </p:nvSpPr>
        <p:spPr bwMode="auto">
          <a:xfrm>
            <a:off x="5681664" y="609601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6756" name="TextBox 5"/>
          <p:cNvSpPr txBox="1">
            <a:spLocks noChangeArrowheads="1"/>
          </p:cNvSpPr>
          <p:nvPr/>
        </p:nvSpPr>
        <p:spPr bwMode="auto">
          <a:xfrm rot="1327648">
            <a:off x="6881813" y="947738"/>
            <a:ext cx="1098550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1110 1</a:t>
            </a:r>
            <a:r>
              <a:rPr lang="en-US" altLang="en-US" sz="1600">
                <a:solidFill>
                  <a:srgbClr val="0330D8"/>
                </a:solidFill>
                <a:latin typeface="Helvetica" panose="020B0604020202020204" pitchFamily="34" charset="0"/>
              </a:rPr>
              <a:t>111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Summary: Paging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017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6"/>
          <p:cNvSpPr>
            <a:spLocks noChangeArrowheads="1"/>
          </p:cNvSpPr>
          <p:nvPr/>
        </p:nvSpPr>
        <p:spPr bwMode="auto">
          <a:xfrm>
            <a:off x="4343400" y="63246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1" name="TextBox 5"/>
          <p:cNvSpPr txBox="1">
            <a:spLocks noChangeArrowheads="1"/>
          </p:cNvSpPr>
          <p:nvPr/>
        </p:nvSpPr>
        <p:spPr bwMode="auto">
          <a:xfrm>
            <a:off x="2112964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7652" name="Rectangle 6"/>
          <p:cNvSpPr>
            <a:spLocks noChangeArrowheads="1"/>
          </p:cNvSpPr>
          <p:nvPr/>
        </p:nvSpPr>
        <p:spPr bwMode="auto">
          <a:xfrm>
            <a:off x="3200400" y="1100137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7653" name="Rectangle 7"/>
          <p:cNvSpPr>
            <a:spLocks noChangeArrowheads="1"/>
          </p:cNvSpPr>
          <p:nvPr/>
        </p:nvSpPr>
        <p:spPr bwMode="auto">
          <a:xfrm>
            <a:off x="32004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04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7655" name="Rectangle 9"/>
          <p:cNvSpPr>
            <a:spLocks noChangeArrowheads="1"/>
          </p:cNvSpPr>
          <p:nvPr/>
        </p:nvSpPr>
        <p:spPr bwMode="auto">
          <a:xfrm>
            <a:off x="32004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7656" name="Up Arrow 10"/>
          <p:cNvSpPr>
            <a:spLocks noChangeArrowheads="1"/>
          </p:cNvSpPr>
          <p:nvPr/>
        </p:nvSpPr>
        <p:spPr bwMode="auto">
          <a:xfrm flipH="1">
            <a:off x="3733801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7" name="Up Arrow 11"/>
          <p:cNvSpPr>
            <a:spLocks noChangeArrowheads="1"/>
          </p:cNvSpPr>
          <p:nvPr/>
        </p:nvSpPr>
        <p:spPr bwMode="auto">
          <a:xfrm flipH="1" flipV="1">
            <a:off x="3733801" y="1633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8" name="Rectangle 12"/>
          <p:cNvSpPr>
            <a:spLocks noChangeArrowheads="1"/>
          </p:cNvSpPr>
          <p:nvPr/>
        </p:nvSpPr>
        <p:spPr bwMode="auto">
          <a:xfrm>
            <a:off x="32004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59" name="TextBox 13"/>
          <p:cNvSpPr txBox="1">
            <a:spLocks noChangeArrowheads="1"/>
          </p:cNvSpPr>
          <p:nvPr/>
        </p:nvSpPr>
        <p:spPr bwMode="auto">
          <a:xfrm>
            <a:off x="2690814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7660" name="Rectangle 14"/>
          <p:cNvSpPr>
            <a:spLocks noChangeArrowheads="1"/>
          </p:cNvSpPr>
          <p:nvPr/>
        </p:nvSpPr>
        <p:spPr bwMode="auto">
          <a:xfrm>
            <a:off x="32004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1" name="Rectangle 15"/>
          <p:cNvSpPr>
            <a:spLocks noChangeArrowheads="1"/>
          </p:cNvSpPr>
          <p:nvPr/>
        </p:nvSpPr>
        <p:spPr bwMode="auto">
          <a:xfrm>
            <a:off x="32004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2" name="Rectangle 16"/>
          <p:cNvSpPr>
            <a:spLocks noChangeArrowheads="1"/>
          </p:cNvSpPr>
          <p:nvPr/>
        </p:nvSpPr>
        <p:spPr bwMode="auto">
          <a:xfrm>
            <a:off x="32004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63" name="TextBox 17"/>
          <p:cNvSpPr txBox="1">
            <a:spLocks noChangeArrowheads="1"/>
          </p:cNvSpPr>
          <p:nvPr/>
        </p:nvSpPr>
        <p:spPr bwMode="auto">
          <a:xfrm>
            <a:off x="2057401" y="5715001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4" name="TextBox 18"/>
          <p:cNvSpPr txBox="1">
            <a:spLocks noChangeArrowheads="1"/>
          </p:cNvSpPr>
          <p:nvPr/>
        </p:nvSpPr>
        <p:spPr bwMode="auto">
          <a:xfrm>
            <a:off x="2057401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5" name="TextBox 19"/>
          <p:cNvSpPr txBox="1">
            <a:spLocks noChangeArrowheads="1"/>
          </p:cNvSpPr>
          <p:nvPr/>
        </p:nvSpPr>
        <p:spPr bwMode="auto">
          <a:xfrm>
            <a:off x="2057401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6" name="TextBox 20"/>
          <p:cNvSpPr txBox="1">
            <a:spLocks noChangeArrowheads="1"/>
          </p:cNvSpPr>
          <p:nvPr/>
        </p:nvSpPr>
        <p:spPr bwMode="auto">
          <a:xfrm>
            <a:off x="2068513" y="2057401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7667" name="Left Brace 22"/>
          <p:cNvSpPr>
            <a:spLocks/>
          </p:cNvSpPr>
          <p:nvPr/>
        </p:nvSpPr>
        <p:spPr bwMode="auto">
          <a:xfrm rot="5400000" flipH="1">
            <a:off x="23423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68" name="TextBox 23"/>
          <p:cNvSpPr txBox="1">
            <a:spLocks noChangeArrowheads="1"/>
          </p:cNvSpPr>
          <p:nvPr/>
        </p:nvSpPr>
        <p:spPr bwMode="auto">
          <a:xfrm>
            <a:off x="2006600" y="6096001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7669" name="TextBox 24"/>
          <p:cNvSpPr txBox="1">
            <a:spLocks noChangeArrowheads="1"/>
          </p:cNvSpPr>
          <p:nvPr/>
        </p:nvSpPr>
        <p:spPr bwMode="auto">
          <a:xfrm>
            <a:off x="2686050" y="6096001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7670" name="Left Brace 25"/>
          <p:cNvSpPr>
            <a:spLocks/>
          </p:cNvSpPr>
          <p:nvPr/>
        </p:nvSpPr>
        <p:spPr bwMode="auto">
          <a:xfrm rot="5400000" flipH="1">
            <a:off x="2870994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7671" name="TextBox 27"/>
          <p:cNvSpPr txBox="1">
            <a:spLocks noChangeArrowheads="1"/>
          </p:cNvSpPr>
          <p:nvPr/>
        </p:nvSpPr>
        <p:spPr bwMode="auto">
          <a:xfrm>
            <a:off x="7467601" y="762001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27672" name="Rectangle 28"/>
          <p:cNvSpPr>
            <a:spLocks noChangeArrowheads="1"/>
          </p:cNvSpPr>
          <p:nvPr/>
        </p:nvSpPr>
        <p:spPr bwMode="auto">
          <a:xfrm>
            <a:off x="80168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7673" name="Rectangle 29"/>
          <p:cNvSpPr>
            <a:spLocks noChangeArrowheads="1"/>
          </p:cNvSpPr>
          <p:nvPr/>
        </p:nvSpPr>
        <p:spPr bwMode="auto">
          <a:xfrm>
            <a:off x="80168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0168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0168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0168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0168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78" name="Rectangle 35"/>
          <p:cNvSpPr>
            <a:spLocks noChangeArrowheads="1"/>
          </p:cNvSpPr>
          <p:nvPr/>
        </p:nvSpPr>
        <p:spPr bwMode="auto">
          <a:xfrm>
            <a:off x="80168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0168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0" name="Rectangle 39"/>
          <p:cNvSpPr>
            <a:spLocks noChangeArrowheads="1"/>
          </p:cNvSpPr>
          <p:nvPr/>
        </p:nvSpPr>
        <p:spPr bwMode="auto">
          <a:xfrm>
            <a:off x="80168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0168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7682" name="TextBox 42"/>
          <p:cNvSpPr txBox="1">
            <a:spLocks noChangeArrowheads="1"/>
          </p:cNvSpPr>
          <p:nvPr/>
        </p:nvSpPr>
        <p:spPr bwMode="auto">
          <a:xfrm>
            <a:off x="9285288" y="57150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7683" name="TextBox 43"/>
          <p:cNvSpPr txBox="1">
            <a:spLocks noChangeArrowheads="1"/>
          </p:cNvSpPr>
          <p:nvPr/>
        </p:nvSpPr>
        <p:spPr bwMode="auto">
          <a:xfrm>
            <a:off x="9285288" y="54102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7684" name="TextBox 44"/>
          <p:cNvSpPr txBox="1">
            <a:spLocks noChangeArrowheads="1"/>
          </p:cNvSpPr>
          <p:nvPr/>
        </p:nvSpPr>
        <p:spPr bwMode="auto">
          <a:xfrm>
            <a:off x="9296401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7685" name="TextBox 45"/>
          <p:cNvSpPr txBox="1">
            <a:spLocks noChangeArrowheads="1"/>
          </p:cNvSpPr>
          <p:nvPr/>
        </p:nvSpPr>
        <p:spPr bwMode="auto">
          <a:xfrm>
            <a:off x="9318625" y="3581401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7686" name="TextBox 46"/>
          <p:cNvSpPr txBox="1">
            <a:spLocks noChangeArrowheads="1"/>
          </p:cNvSpPr>
          <p:nvPr/>
        </p:nvSpPr>
        <p:spPr bwMode="auto">
          <a:xfrm>
            <a:off x="9220200" y="1447801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2004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004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2004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004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004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2004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2004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2004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004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2004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2004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2004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004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004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004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2004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2004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2004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004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2004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004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2004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004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2004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2004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2004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2004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2004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004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004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004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004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0168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0168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80168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0168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0168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80168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0168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0168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80168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0168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0168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0168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80168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80168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80168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80168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80168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80168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80168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80168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0168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80168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80168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80168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80168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80168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80168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80168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80168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0168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7751" name="Group 134"/>
          <p:cNvGrpSpPr>
            <a:grpSpLocks/>
          </p:cNvGrpSpPr>
          <p:nvPr/>
        </p:nvGrpSpPr>
        <p:grpSpPr bwMode="auto">
          <a:xfrm>
            <a:off x="5711825" y="871538"/>
            <a:ext cx="1344342" cy="6001643"/>
            <a:chOff x="4188007" y="838200"/>
            <a:chExt cx="1344785" cy="6000946"/>
          </a:xfrm>
        </p:grpSpPr>
        <p:sp>
          <p:nvSpPr>
            <p:cNvPr id="27781" name="TextBox 136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344785" cy="600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11101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11100     null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01110     null     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7782" name="Rectangle 138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cxnSp>
        <p:nvCxnSpPr>
          <p:cNvPr id="27752" name="Straight Arrow Connector 142"/>
          <p:cNvCxnSpPr>
            <a:cxnSpLocks noChangeShapeType="1"/>
            <a:stCxn id="48" idx="3"/>
          </p:cNvCxnSpPr>
          <p:nvPr/>
        </p:nvCxnSpPr>
        <p:spPr bwMode="auto">
          <a:xfrm>
            <a:off x="44958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3" name="Straight Arrow Connector 143"/>
          <p:cNvCxnSpPr>
            <a:cxnSpLocks noChangeShapeType="1"/>
          </p:cNvCxnSpPr>
          <p:nvPr/>
        </p:nvCxnSpPr>
        <p:spPr bwMode="auto">
          <a:xfrm>
            <a:off x="44958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4" name="Straight Arrow Connector 144"/>
          <p:cNvCxnSpPr>
            <a:cxnSpLocks noChangeShapeType="1"/>
          </p:cNvCxnSpPr>
          <p:nvPr/>
        </p:nvCxnSpPr>
        <p:spPr bwMode="auto">
          <a:xfrm>
            <a:off x="44958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5" name="Straight Arrow Connector 145"/>
          <p:cNvCxnSpPr>
            <a:cxnSpLocks noChangeShapeType="1"/>
          </p:cNvCxnSpPr>
          <p:nvPr/>
        </p:nvCxnSpPr>
        <p:spPr bwMode="auto">
          <a:xfrm>
            <a:off x="44958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6" name="Straight Arrow Connector 146"/>
          <p:cNvCxnSpPr>
            <a:cxnSpLocks noChangeShapeType="1"/>
          </p:cNvCxnSpPr>
          <p:nvPr/>
        </p:nvCxnSpPr>
        <p:spPr bwMode="auto">
          <a:xfrm flipV="1">
            <a:off x="68580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7" name="Straight Arrow Connector 149"/>
          <p:cNvCxnSpPr>
            <a:cxnSpLocks noChangeShapeType="1"/>
          </p:cNvCxnSpPr>
          <p:nvPr/>
        </p:nvCxnSpPr>
        <p:spPr bwMode="auto">
          <a:xfrm flipV="1">
            <a:off x="68580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8" name="Straight Arrow Connector 150"/>
          <p:cNvCxnSpPr>
            <a:cxnSpLocks noChangeShapeType="1"/>
          </p:cNvCxnSpPr>
          <p:nvPr/>
        </p:nvCxnSpPr>
        <p:spPr bwMode="auto">
          <a:xfrm flipV="1">
            <a:off x="68580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59" name="Straight Arrow Connector 151"/>
          <p:cNvCxnSpPr>
            <a:cxnSpLocks noChangeShapeType="1"/>
          </p:cNvCxnSpPr>
          <p:nvPr/>
        </p:nvCxnSpPr>
        <p:spPr bwMode="auto">
          <a:xfrm flipV="1">
            <a:off x="68580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67" name="Straight Arrow Connector 174"/>
          <p:cNvCxnSpPr>
            <a:cxnSpLocks noChangeShapeType="1"/>
          </p:cNvCxnSpPr>
          <p:nvPr/>
        </p:nvCxnSpPr>
        <p:spPr bwMode="auto">
          <a:xfrm flipV="1">
            <a:off x="44958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68" name="Straight Arrow Connector 176"/>
          <p:cNvCxnSpPr>
            <a:cxnSpLocks noChangeShapeType="1"/>
          </p:cNvCxnSpPr>
          <p:nvPr/>
        </p:nvCxnSpPr>
        <p:spPr bwMode="auto">
          <a:xfrm flipV="1">
            <a:off x="44958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76" name="Straight Arrow Connector 187"/>
          <p:cNvCxnSpPr>
            <a:cxnSpLocks noChangeShapeType="1"/>
            <a:endCxn id="121" idx="1"/>
          </p:cNvCxnSpPr>
          <p:nvPr/>
        </p:nvCxnSpPr>
        <p:spPr bwMode="auto">
          <a:xfrm>
            <a:off x="6858001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7777" name="Straight Arrow Connector 189"/>
          <p:cNvCxnSpPr>
            <a:cxnSpLocks noChangeShapeType="1"/>
          </p:cNvCxnSpPr>
          <p:nvPr/>
        </p:nvCxnSpPr>
        <p:spPr bwMode="auto">
          <a:xfrm>
            <a:off x="6858001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7778" name="TextBox 191"/>
          <p:cNvSpPr txBox="1">
            <a:spLocks noChangeArrowheads="1"/>
          </p:cNvSpPr>
          <p:nvPr/>
        </p:nvSpPr>
        <p:spPr bwMode="auto">
          <a:xfrm>
            <a:off x="5681664" y="609601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</p:txBody>
      </p:sp>
      <p:sp>
        <p:nvSpPr>
          <p:cNvPr id="27779" name="TextBox 135"/>
          <p:cNvSpPr txBox="1">
            <a:spLocks noChangeArrowheads="1"/>
          </p:cNvSpPr>
          <p:nvPr/>
        </p:nvSpPr>
        <p:spPr bwMode="auto">
          <a:xfrm>
            <a:off x="2068514" y="1524001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0" name="Rounded Rectangular Callout 139"/>
          <p:cNvSpPr>
            <a:spLocks noChangeArrowheads="1"/>
          </p:cNvSpPr>
          <p:nvPr/>
        </p:nvSpPr>
        <p:spPr bwMode="auto">
          <a:xfrm>
            <a:off x="1828800" y="2090737"/>
            <a:ext cx="2286000" cy="1143000"/>
          </a:xfrm>
          <a:prstGeom prst="wedgeRoundRectCallout">
            <a:avLst>
              <a:gd name="adj1" fmla="val 21153"/>
              <a:gd name="adj2" fmla="val -86569"/>
              <a:gd name="adj3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Helvetica" panose="020B0604020202020204" pitchFamily="34" charset="0"/>
              </a:rPr>
              <a:t>What happens if stack grows to 1110 0000?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Helvetica" panose="020B0604020202020204" pitchFamily="34" charset="0"/>
              </a:rPr>
              <a:t>Summary: Paging</a:t>
            </a:r>
            <a:endParaRPr lang="en-US" dirty="0"/>
          </a:p>
        </p:txBody>
      </p:sp>
      <p:cxnSp>
        <p:nvCxnSpPr>
          <p:cNvPr id="137" name="Straight Arrow Connector 167"/>
          <p:cNvCxnSpPr>
            <a:cxnSpLocks noChangeShapeType="1"/>
          </p:cNvCxnSpPr>
          <p:nvPr/>
        </p:nvCxnSpPr>
        <p:spPr bwMode="auto">
          <a:xfrm>
            <a:off x="44958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8" name="Straight Arrow Connector 172"/>
          <p:cNvCxnSpPr>
            <a:cxnSpLocks noChangeShapeType="1"/>
          </p:cNvCxnSpPr>
          <p:nvPr/>
        </p:nvCxnSpPr>
        <p:spPr bwMode="auto">
          <a:xfrm>
            <a:off x="44958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39" name="Straight Arrow Connector 173"/>
          <p:cNvCxnSpPr>
            <a:cxnSpLocks noChangeShapeType="1"/>
          </p:cNvCxnSpPr>
          <p:nvPr/>
        </p:nvCxnSpPr>
        <p:spPr bwMode="auto">
          <a:xfrm>
            <a:off x="44958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1" name="Straight Arrow Connector 182"/>
          <p:cNvCxnSpPr>
            <a:cxnSpLocks noChangeShapeType="1"/>
          </p:cNvCxnSpPr>
          <p:nvPr/>
        </p:nvCxnSpPr>
        <p:spPr bwMode="auto">
          <a:xfrm>
            <a:off x="6863791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2" name="Straight Arrow Connector 185"/>
          <p:cNvCxnSpPr>
            <a:cxnSpLocks noChangeShapeType="1"/>
          </p:cNvCxnSpPr>
          <p:nvPr/>
        </p:nvCxnSpPr>
        <p:spPr bwMode="auto">
          <a:xfrm>
            <a:off x="6858001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3" name="Straight Arrow Connector 186"/>
          <p:cNvCxnSpPr>
            <a:cxnSpLocks noChangeShapeType="1"/>
          </p:cNvCxnSpPr>
          <p:nvPr/>
        </p:nvCxnSpPr>
        <p:spPr bwMode="auto">
          <a:xfrm>
            <a:off x="68802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4" name="Straight Arrow Connector 162"/>
          <p:cNvCxnSpPr>
            <a:cxnSpLocks noChangeShapeType="1"/>
          </p:cNvCxnSpPr>
          <p:nvPr/>
        </p:nvCxnSpPr>
        <p:spPr bwMode="auto">
          <a:xfrm>
            <a:off x="44958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5" name="Straight Arrow Connector 164"/>
          <p:cNvCxnSpPr>
            <a:cxnSpLocks noChangeShapeType="1"/>
          </p:cNvCxnSpPr>
          <p:nvPr/>
        </p:nvCxnSpPr>
        <p:spPr bwMode="auto">
          <a:xfrm>
            <a:off x="44958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6" name="Straight Arrow Connector 165"/>
          <p:cNvCxnSpPr>
            <a:cxnSpLocks noChangeShapeType="1"/>
          </p:cNvCxnSpPr>
          <p:nvPr/>
        </p:nvCxnSpPr>
        <p:spPr bwMode="auto">
          <a:xfrm>
            <a:off x="44958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7" name="Straight Arrow Connector 166"/>
          <p:cNvCxnSpPr>
            <a:cxnSpLocks noChangeShapeType="1"/>
          </p:cNvCxnSpPr>
          <p:nvPr/>
        </p:nvCxnSpPr>
        <p:spPr bwMode="auto">
          <a:xfrm>
            <a:off x="44958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8" name="Straight Arrow Connector 177"/>
          <p:cNvCxnSpPr>
            <a:cxnSpLocks noChangeShapeType="1"/>
          </p:cNvCxnSpPr>
          <p:nvPr/>
        </p:nvCxnSpPr>
        <p:spPr bwMode="auto">
          <a:xfrm flipV="1">
            <a:off x="6858001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49" name="Straight Arrow Connector 179"/>
          <p:cNvCxnSpPr>
            <a:cxnSpLocks noChangeShapeType="1"/>
          </p:cNvCxnSpPr>
          <p:nvPr/>
        </p:nvCxnSpPr>
        <p:spPr bwMode="auto">
          <a:xfrm flipV="1">
            <a:off x="68785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0" name="Straight Arrow Connector 180"/>
          <p:cNvCxnSpPr>
            <a:cxnSpLocks noChangeShapeType="1"/>
          </p:cNvCxnSpPr>
          <p:nvPr/>
        </p:nvCxnSpPr>
        <p:spPr bwMode="auto">
          <a:xfrm flipV="1">
            <a:off x="6857441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51" name="Straight Arrow Connector 181"/>
          <p:cNvCxnSpPr>
            <a:cxnSpLocks noChangeShapeType="1"/>
          </p:cNvCxnSpPr>
          <p:nvPr/>
        </p:nvCxnSpPr>
        <p:spPr bwMode="auto">
          <a:xfrm flipV="1">
            <a:off x="6863791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553959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6"/>
          <p:cNvSpPr>
            <a:spLocks noChangeArrowheads="1"/>
          </p:cNvSpPr>
          <p:nvPr/>
        </p:nvSpPr>
        <p:spPr bwMode="auto">
          <a:xfrm>
            <a:off x="4343400" y="6324600"/>
            <a:ext cx="3200400" cy="5334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round/>
                <a:headEnd type="triangle" w="med" len="med"/>
                <a:tailEnd/>
              </a14:hiddenLine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75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r>
              <a:rPr lang="en-US" altLang="en-US">
                <a:latin typeface="Helvetica" panose="020B0604020202020204" pitchFamily="34" charset="0"/>
              </a:rPr>
              <a:t>Summary: Paging</a:t>
            </a:r>
          </a:p>
        </p:txBody>
      </p:sp>
      <p:sp>
        <p:nvSpPr>
          <p:cNvPr id="28676" name="TextBox 5"/>
          <p:cNvSpPr txBox="1">
            <a:spLocks noChangeArrowheads="1"/>
          </p:cNvSpPr>
          <p:nvPr/>
        </p:nvSpPr>
        <p:spPr bwMode="auto">
          <a:xfrm>
            <a:off x="2112964" y="947737"/>
            <a:ext cx="10874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1111 1111</a:t>
            </a:r>
          </a:p>
        </p:txBody>
      </p:sp>
      <p:sp>
        <p:nvSpPr>
          <p:cNvPr id="28677" name="Rectangle 6"/>
          <p:cNvSpPr>
            <a:spLocks noChangeArrowheads="1"/>
          </p:cNvSpPr>
          <p:nvPr/>
        </p:nvSpPr>
        <p:spPr bwMode="auto">
          <a:xfrm>
            <a:off x="3200400" y="1100137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28678" name="Rectangle 7"/>
          <p:cNvSpPr>
            <a:spLocks noChangeArrowheads="1"/>
          </p:cNvSpPr>
          <p:nvPr/>
        </p:nvSpPr>
        <p:spPr bwMode="auto">
          <a:xfrm>
            <a:off x="3200400" y="30813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3200400" y="53673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28680" name="Rectangle 9"/>
          <p:cNvSpPr>
            <a:spLocks noChangeArrowheads="1"/>
          </p:cNvSpPr>
          <p:nvPr/>
        </p:nvSpPr>
        <p:spPr bwMode="auto">
          <a:xfrm>
            <a:off x="3200400" y="41481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28681" name="Up Arrow 10"/>
          <p:cNvSpPr>
            <a:spLocks noChangeArrowheads="1"/>
          </p:cNvSpPr>
          <p:nvPr/>
        </p:nvSpPr>
        <p:spPr bwMode="auto">
          <a:xfrm flipH="1">
            <a:off x="3733801" y="27765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2" name="Up Arrow 11"/>
          <p:cNvSpPr>
            <a:spLocks noChangeArrowheads="1"/>
          </p:cNvSpPr>
          <p:nvPr/>
        </p:nvSpPr>
        <p:spPr bwMode="auto">
          <a:xfrm flipH="1" flipV="1">
            <a:off x="3733801" y="1709737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3" name="Rectangle 12"/>
          <p:cNvSpPr>
            <a:spLocks noChangeArrowheads="1"/>
          </p:cNvSpPr>
          <p:nvPr/>
        </p:nvSpPr>
        <p:spPr bwMode="auto">
          <a:xfrm>
            <a:off x="3200400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4" name="TextBox 13"/>
          <p:cNvSpPr txBox="1">
            <a:spLocks noChangeArrowheads="1"/>
          </p:cNvSpPr>
          <p:nvPr/>
        </p:nvSpPr>
        <p:spPr bwMode="auto">
          <a:xfrm>
            <a:off x="2690814" y="719137"/>
            <a:ext cx="218598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28685" name="Rectangle 14"/>
          <p:cNvSpPr>
            <a:spLocks noChangeArrowheads="1"/>
          </p:cNvSpPr>
          <p:nvPr/>
        </p:nvSpPr>
        <p:spPr bwMode="auto">
          <a:xfrm>
            <a:off x="3200400" y="47577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6" name="Rectangle 15"/>
          <p:cNvSpPr>
            <a:spLocks noChangeArrowheads="1"/>
          </p:cNvSpPr>
          <p:nvPr/>
        </p:nvSpPr>
        <p:spPr bwMode="auto">
          <a:xfrm>
            <a:off x="3200400" y="35385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7" name="Rectangle 16"/>
          <p:cNvSpPr>
            <a:spLocks noChangeArrowheads="1"/>
          </p:cNvSpPr>
          <p:nvPr/>
        </p:nvSpPr>
        <p:spPr bwMode="auto">
          <a:xfrm>
            <a:off x="3200400" y="2319337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8688" name="TextBox 17"/>
          <p:cNvSpPr txBox="1">
            <a:spLocks noChangeArrowheads="1"/>
          </p:cNvSpPr>
          <p:nvPr/>
        </p:nvSpPr>
        <p:spPr bwMode="auto">
          <a:xfrm>
            <a:off x="2057401" y="5715001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89" name="TextBox 18"/>
          <p:cNvSpPr txBox="1">
            <a:spLocks noChangeArrowheads="1"/>
          </p:cNvSpPr>
          <p:nvPr/>
        </p:nvSpPr>
        <p:spPr bwMode="auto">
          <a:xfrm>
            <a:off x="2057401" y="45291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0" name="TextBox 19"/>
          <p:cNvSpPr txBox="1">
            <a:spLocks noChangeArrowheads="1"/>
          </p:cNvSpPr>
          <p:nvPr/>
        </p:nvSpPr>
        <p:spPr bwMode="auto">
          <a:xfrm>
            <a:off x="2057401" y="3309937"/>
            <a:ext cx="11541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1" name="TextBox 20"/>
          <p:cNvSpPr txBox="1">
            <a:spLocks noChangeArrowheads="1"/>
          </p:cNvSpPr>
          <p:nvPr/>
        </p:nvSpPr>
        <p:spPr bwMode="auto">
          <a:xfrm>
            <a:off x="2068513" y="2057401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1100 0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28692" name="Left Brace 22"/>
          <p:cNvSpPr>
            <a:spLocks/>
          </p:cNvSpPr>
          <p:nvPr/>
        </p:nvSpPr>
        <p:spPr bwMode="auto">
          <a:xfrm rot="5400000" flipH="1">
            <a:off x="2342356" y="5768181"/>
            <a:ext cx="192088" cy="609600"/>
          </a:xfrm>
          <a:prstGeom prst="leftBrace">
            <a:avLst>
              <a:gd name="adj1" fmla="val 8301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28693" name="TextBox 23"/>
          <p:cNvSpPr txBox="1">
            <a:spLocks noChangeArrowheads="1"/>
          </p:cNvSpPr>
          <p:nvPr/>
        </p:nvSpPr>
        <p:spPr bwMode="auto">
          <a:xfrm>
            <a:off x="2006600" y="6096001"/>
            <a:ext cx="8128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 #</a:t>
            </a:r>
          </a:p>
        </p:txBody>
      </p:sp>
      <p:sp>
        <p:nvSpPr>
          <p:cNvPr id="28694" name="TextBox 24"/>
          <p:cNvSpPr txBox="1">
            <a:spLocks noChangeArrowheads="1"/>
          </p:cNvSpPr>
          <p:nvPr/>
        </p:nvSpPr>
        <p:spPr bwMode="auto">
          <a:xfrm>
            <a:off x="2686050" y="6096001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28695" name="Left Brace 25"/>
          <p:cNvSpPr>
            <a:spLocks/>
          </p:cNvSpPr>
          <p:nvPr/>
        </p:nvSpPr>
        <p:spPr bwMode="auto">
          <a:xfrm rot="5400000" flipH="1">
            <a:off x="2870994" y="5925344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48" name="Rectangle 47"/>
          <p:cNvSpPr/>
          <p:nvPr/>
        </p:nvSpPr>
        <p:spPr bwMode="auto">
          <a:xfrm>
            <a:off x="3200400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3200400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3200400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00400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3200400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3200400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3200400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3200400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3200400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3200400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3200400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200400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3200400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3200400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3200400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3200400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200400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3200400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3200400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200400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200400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3200400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00400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200400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3200400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3200400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3200400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3200400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3200400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3200400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200400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3200400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grpSp>
        <p:nvGrpSpPr>
          <p:cNvPr id="28739" name="Group 141"/>
          <p:cNvGrpSpPr>
            <a:grpSpLocks/>
          </p:cNvGrpSpPr>
          <p:nvPr/>
        </p:nvGrpSpPr>
        <p:grpSpPr bwMode="auto">
          <a:xfrm>
            <a:off x="5711825" y="871538"/>
            <a:ext cx="1198918" cy="6001643"/>
            <a:chOff x="4188007" y="838200"/>
            <a:chExt cx="1199313" cy="6000946"/>
          </a:xfrm>
        </p:grpSpPr>
        <p:sp>
          <p:nvSpPr>
            <p:cNvPr id="28811" name="TextBox 4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1199313" cy="60009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11111   11101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11110   11100</a:t>
              </a:r>
            </a:p>
            <a:p>
              <a:pPr eaLnBrk="1" hangingPunct="1"/>
              <a:r>
                <a:rPr lang="en-US" altLang="en-US" sz="1200" dirty="0">
                  <a:solidFill>
                    <a:srgbClr val="FF6600"/>
                  </a:solidFill>
                  <a:latin typeface="Helvetica" panose="020B0604020202020204" pitchFamily="34" charset="0"/>
                </a:rPr>
                <a:t>11101   10111</a:t>
              </a:r>
            </a:p>
            <a:p>
              <a:pPr eaLnBrk="1" hangingPunct="1"/>
              <a:r>
                <a:rPr lang="en-US" altLang="en-US" sz="1200" dirty="0">
                  <a:solidFill>
                    <a:srgbClr val="FF6600"/>
                  </a:solidFill>
                  <a:latin typeface="Helvetica" panose="020B0604020202020204" pitchFamily="34" charset="0"/>
                </a:rPr>
                <a:t>11100   10110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11000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10100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10010   10000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10001   01111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10000   01110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01101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01100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01011   01101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01010   01100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01001   01011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01000   01010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00111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00110     null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00101     null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00100     null 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00011   00101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00010   00100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00001   00011</a:t>
              </a:r>
            </a:p>
            <a:p>
              <a:pPr eaLnBrk="1" hangingPunct="1"/>
              <a:r>
                <a:rPr lang="en-US" altLang="en-US" sz="1200" dirty="0">
                  <a:latin typeface="Helvetica" panose="020B0604020202020204" pitchFamily="34" charset="0"/>
                </a:rPr>
                <a:t>00000   00010</a:t>
              </a:r>
            </a:p>
          </p:txBody>
        </p:sp>
        <p:sp>
          <p:nvSpPr>
            <p:cNvPr id="28812" name="Rectangle 85"/>
            <p:cNvSpPr>
              <a:spLocks noChangeArrowheads="1"/>
            </p:cNvSpPr>
            <p:nvPr/>
          </p:nvSpPr>
          <p:spPr bwMode="auto">
            <a:xfrm>
              <a:off x="4724400" y="838200"/>
              <a:ext cx="609600" cy="59436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28772" name="TextBox 140"/>
          <p:cNvSpPr txBox="1">
            <a:spLocks noChangeArrowheads="1"/>
          </p:cNvSpPr>
          <p:nvPr/>
        </p:nvSpPr>
        <p:spPr bwMode="auto">
          <a:xfrm>
            <a:off x="5681664" y="609601"/>
            <a:ext cx="12525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Page Table</a:t>
            </a:r>
          </a:p>
        </p:txBody>
      </p:sp>
      <p:cxnSp>
        <p:nvCxnSpPr>
          <p:cNvPr id="28773" name="Straight Arrow Connector 142"/>
          <p:cNvCxnSpPr>
            <a:cxnSpLocks noChangeShapeType="1"/>
          </p:cNvCxnSpPr>
          <p:nvPr/>
        </p:nvCxnSpPr>
        <p:spPr bwMode="auto">
          <a:xfrm>
            <a:off x="4495800" y="59007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74" name="Straight Arrow Connector 143"/>
          <p:cNvCxnSpPr>
            <a:cxnSpLocks noChangeShapeType="1"/>
          </p:cNvCxnSpPr>
          <p:nvPr/>
        </p:nvCxnSpPr>
        <p:spPr bwMode="auto">
          <a:xfrm>
            <a:off x="4495800" y="57483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75" name="Straight Arrow Connector 144"/>
          <p:cNvCxnSpPr>
            <a:cxnSpLocks noChangeShapeType="1"/>
          </p:cNvCxnSpPr>
          <p:nvPr/>
        </p:nvCxnSpPr>
        <p:spPr bwMode="auto">
          <a:xfrm>
            <a:off x="4495800" y="55959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76" name="Straight Arrow Connector 145"/>
          <p:cNvCxnSpPr>
            <a:cxnSpLocks noChangeShapeType="1"/>
          </p:cNvCxnSpPr>
          <p:nvPr/>
        </p:nvCxnSpPr>
        <p:spPr bwMode="auto">
          <a:xfrm>
            <a:off x="4495800" y="5443537"/>
            <a:ext cx="1295400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4" name="Straight Arrow Connector 153"/>
          <p:cNvCxnSpPr>
            <a:cxnSpLocks noChangeShapeType="1"/>
          </p:cNvCxnSpPr>
          <p:nvPr/>
        </p:nvCxnSpPr>
        <p:spPr bwMode="auto">
          <a:xfrm flipV="1">
            <a:off x="4495800" y="10239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5" name="Straight Arrow Connector 154"/>
          <p:cNvCxnSpPr>
            <a:cxnSpLocks noChangeShapeType="1"/>
          </p:cNvCxnSpPr>
          <p:nvPr/>
        </p:nvCxnSpPr>
        <p:spPr bwMode="auto">
          <a:xfrm flipV="1">
            <a:off x="4495800" y="1176337"/>
            <a:ext cx="12954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6" name="Straight Arrow Connector 155"/>
          <p:cNvCxnSpPr>
            <a:cxnSpLocks noChangeShapeType="1"/>
          </p:cNvCxnSpPr>
          <p:nvPr/>
        </p:nvCxnSpPr>
        <p:spPr bwMode="auto">
          <a:xfrm flipV="1">
            <a:off x="6858000" y="51387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7" name="Straight Arrow Connector 156"/>
          <p:cNvCxnSpPr>
            <a:cxnSpLocks noChangeShapeType="1"/>
          </p:cNvCxnSpPr>
          <p:nvPr/>
        </p:nvCxnSpPr>
        <p:spPr bwMode="auto">
          <a:xfrm flipV="1">
            <a:off x="6858000" y="52911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8" name="Straight Arrow Connector 157"/>
          <p:cNvCxnSpPr>
            <a:cxnSpLocks noChangeShapeType="1"/>
          </p:cNvCxnSpPr>
          <p:nvPr/>
        </p:nvCxnSpPr>
        <p:spPr bwMode="auto">
          <a:xfrm flipV="1">
            <a:off x="6858000" y="54435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89" name="Straight Arrow Connector 158"/>
          <p:cNvCxnSpPr>
            <a:cxnSpLocks noChangeShapeType="1"/>
          </p:cNvCxnSpPr>
          <p:nvPr/>
        </p:nvCxnSpPr>
        <p:spPr bwMode="auto">
          <a:xfrm flipV="1">
            <a:off x="6858000" y="5595937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97" name="Straight Arrow Connector 166"/>
          <p:cNvCxnSpPr>
            <a:cxnSpLocks noChangeShapeType="1"/>
          </p:cNvCxnSpPr>
          <p:nvPr/>
        </p:nvCxnSpPr>
        <p:spPr bwMode="auto">
          <a:xfrm>
            <a:off x="6858001" y="10239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798" name="Straight Arrow Connector 167"/>
          <p:cNvCxnSpPr>
            <a:cxnSpLocks noChangeShapeType="1"/>
          </p:cNvCxnSpPr>
          <p:nvPr/>
        </p:nvCxnSpPr>
        <p:spPr bwMode="auto">
          <a:xfrm>
            <a:off x="6858001" y="1176337"/>
            <a:ext cx="1158875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799" name="TextBox 168"/>
          <p:cNvSpPr txBox="1">
            <a:spLocks noChangeArrowheads="1"/>
          </p:cNvSpPr>
          <p:nvPr/>
        </p:nvSpPr>
        <p:spPr bwMode="auto">
          <a:xfrm>
            <a:off x="9285288" y="57150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28800" name="TextBox 169"/>
          <p:cNvSpPr txBox="1">
            <a:spLocks noChangeArrowheads="1"/>
          </p:cNvSpPr>
          <p:nvPr/>
        </p:nvSpPr>
        <p:spPr bwMode="auto">
          <a:xfrm>
            <a:off x="9285288" y="5410201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28801" name="TextBox 170"/>
          <p:cNvSpPr txBox="1">
            <a:spLocks noChangeArrowheads="1"/>
          </p:cNvSpPr>
          <p:nvPr/>
        </p:nvSpPr>
        <p:spPr bwMode="auto">
          <a:xfrm>
            <a:off x="9296401" y="4148137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28802" name="TextBox 171"/>
          <p:cNvSpPr txBox="1">
            <a:spLocks noChangeArrowheads="1"/>
          </p:cNvSpPr>
          <p:nvPr/>
        </p:nvSpPr>
        <p:spPr bwMode="auto">
          <a:xfrm>
            <a:off x="9318625" y="3581401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28803" name="TextBox 172"/>
          <p:cNvSpPr txBox="1">
            <a:spLocks noChangeArrowheads="1"/>
          </p:cNvSpPr>
          <p:nvPr/>
        </p:nvSpPr>
        <p:spPr bwMode="auto">
          <a:xfrm>
            <a:off x="9220200" y="1447801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cxnSp>
        <p:nvCxnSpPr>
          <p:cNvPr id="28805" name="Straight Arrow Connector 173"/>
          <p:cNvCxnSpPr>
            <a:cxnSpLocks noChangeShapeType="1"/>
          </p:cNvCxnSpPr>
          <p:nvPr/>
        </p:nvCxnSpPr>
        <p:spPr bwMode="auto">
          <a:xfrm flipV="1">
            <a:off x="4495800" y="1328737"/>
            <a:ext cx="1295400" cy="1524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806" name="Straight Arrow Connector 174"/>
          <p:cNvCxnSpPr>
            <a:cxnSpLocks noChangeShapeType="1"/>
          </p:cNvCxnSpPr>
          <p:nvPr/>
        </p:nvCxnSpPr>
        <p:spPr bwMode="auto">
          <a:xfrm flipV="1">
            <a:off x="4495801" y="1557337"/>
            <a:ext cx="1282811" cy="762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807" name="Straight Arrow Connector 175"/>
          <p:cNvCxnSpPr>
            <a:cxnSpLocks noChangeShapeType="1"/>
          </p:cNvCxnSpPr>
          <p:nvPr/>
        </p:nvCxnSpPr>
        <p:spPr bwMode="auto">
          <a:xfrm>
            <a:off x="6858000" y="1404937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8808" name="Straight Arrow Connector 177"/>
          <p:cNvCxnSpPr>
            <a:cxnSpLocks noChangeShapeType="1"/>
          </p:cNvCxnSpPr>
          <p:nvPr/>
        </p:nvCxnSpPr>
        <p:spPr bwMode="auto">
          <a:xfrm>
            <a:off x="6868868" y="1574006"/>
            <a:ext cx="1143000" cy="990600"/>
          </a:xfrm>
          <a:prstGeom prst="straightConnector1">
            <a:avLst/>
          </a:prstGeom>
          <a:noFill/>
          <a:ln w="25400">
            <a:solidFill>
              <a:srgbClr val="FF66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28810" name="TextBox 179"/>
          <p:cNvSpPr txBox="1">
            <a:spLocks noChangeArrowheads="1"/>
          </p:cNvSpPr>
          <p:nvPr/>
        </p:nvSpPr>
        <p:spPr bwMode="auto">
          <a:xfrm>
            <a:off x="2068514" y="1524001"/>
            <a:ext cx="11318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1110 0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142" name="TextBox 27"/>
          <p:cNvSpPr txBox="1">
            <a:spLocks noChangeArrowheads="1"/>
          </p:cNvSpPr>
          <p:nvPr/>
        </p:nvSpPr>
        <p:spPr bwMode="auto">
          <a:xfrm>
            <a:off x="7467601" y="762001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143" name="Rectangle 28"/>
          <p:cNvSpPr>
            <a:spLocks noChangeArrowheads="1"/>
          </p:cNvSpPr>
          <p:nvPr/>
        </p:nvSpPr>
        <p:spPr bwMode="auto">
          <a:xfrm>
            <a:off x="8016875" y="1100137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144" name="Rectangle 29"/>
          <p:cNvSpPr>
            <a:spLocks noChangeArrowheads="1"/>
          </p:cNvSpPr>
          <p:nvPr/>
        </p:nvSpPr>
        <p:spPr bwMode="auto">
          <a:xfrm>
            <a:off x="8016875" y="3843337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145" name="Rectangle 144"/>
          <p:cNvSpPr/>
          <p:nvPr/>
        </p:nvSpPr>
        <p:spPr bwMode="auto">
          <a:xfrm>
            <a:off x="8016875" y="5062537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8016875" y="1100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7" name="Rectangle 146"/>
          <p:cNvSpPr/>
          <p:nvPr/>
        </p:nvSpPr>
        <p:spPr bwMode="auto">
          <a:xfrm>
            <a:off x="8016875" y="56721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8016875" y="44529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49" name="Rectangle 35"/>
          <p:cNvSpPr>
            <a:spLocks noChangeArrowheads="1"/>
          </p:cNvSpPr>
          <p:nvPr/>
        </p:nvSpPr>
        <p:spPr bwMode="auto">
          <a:xfrm>
            <a:off x="8016875" y="3386137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8016875" y="2776537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1" name="Rectangle 39"/>
          <p:cNvSpPr>
            <a:spLocks noChangeArrowheads="1"/>
          </p:cNvSpPr>
          <p:nvPr/>
        </p:nvSpPr>
        <p:spPr bwMode="auto">
          <a:xfrm>
            <a:off x="8016875" y="14049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8016875" y="1862137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8016875" y="3538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8016875" y="3690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5" name="Rectangle 154"/>
          <p:cNvSpPr/>
          <p:nvPr/>
        </p:nvSpPr>
        <p:spPr bwMode="auto">
          <a:xfrm>
            <a:off x="8016875" y="3843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6" name="Rectangle 155"/>
          <p:cNvSpPr/>
          <p:nvPr/>
        </p:nvSpPr>
        <p:spPr bwMode="auto">
          <a:xfrm>
            <a:off x="8016875" y="3995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8016875" y="4148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8016875" y="4300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8016875" y="4452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8016875" y="4605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8016875" y="4757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2" name="Rectangle 161"/>
          <p:cNvSpPr/>
          <p:nvPr/>
        </p:nvSpPr>
        <p:spPr bwMode="auto">
          <a:xfrm>
            <a:off x="8016875" y="491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8016875" y="506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4" name="Rectangle 163"/>
          <p:cNvSpPr/>
          <p:nvPr/>
        </p:nvSpPr>
        <p:spPr bwMode="auto">
          <a:xfrm>
            <a:off x="8016875" y="521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5" name="Rectangle 164"/>
          <p:cNvSpPr/>
          <p:nvPr/>
        </p:nvSpPr>
        <p:spPr bwMode="auto">
          <a:xfrm>
            <a:off x="8016875" y="536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8016875" y="551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7" name="Rectangle 166"/>
          <p:cNvSpPr/>
          <p:nvPr/>
        </p:nvSpPr>
        <p:spPr bwMode="auto">
          <a:xfrm>
            <a:off x="8016875" y="567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8" name="Rectangle 167"/>
          <p:cNvSpPr/>
          <p:nvPr/>
        </p:nvSpPr>
        <p:spPr bwMode="auto">
          <a:xfrm>
            <a:off x="8016875" y="582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8016875" y="1100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0" name="Rectangle 169"/>
          <p:cNvSpPr/>
          <p:nvPr/>
        </p:nvSpPr>
        <p:spPr bwMode="auto">
          <a:xfrm>
            <a:off x="8016875" y="1252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1" name="Rectangle 170"/>
          <p:cNvSpPr/>
          <p:nvPr/>
        </p:nvSpPr>
        <p:spPr bwMode="auto">
          <a:xfrm>
            <a:off x="8016875" y="1404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8016875" y="1557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8016875" y="1709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4" name="Rectangle 173"/>
          <p:cNvSpPr/>
          <p:nvPr/>
        </p:nvSpPr>
        <p:spPr bwMode="auto">
          <a:xfrm>
            <a:off x="8016875" y="1862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8016875" y="2014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8016875" y="2166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7" name="Rectangle 17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0" name="Rectangle 179"/>
          <p:cNvSpPr/>
          <p:nvPr/>
        </p:nvSpPr>
        <p:spPr bwMode="auto">
          <a:xfrm>
            <a:off x="8016875" y="2624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1" name="Rectangle 180"/>
          <p:cNvSpPr/>
          <p:nvPr/>
        </p:nvSpPr>
        <p:spPr bwMode="auto">
          <a:xfrm>
            <a:off x="8016875" y="27765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8016875" y="29289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3" name="Rectangle 182"/>
          <p:cNvSpPr/>
          <p:nvPr/>
        </p:nvSpPr>
        <p:spPr bwMode="auto">
          <a:xfrm>
            <a:off x="8016875" y="3081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4" name="Rectangle 183"/>
          <p:cNvSpPr/>
          <p:nvPr/>
        </p:nvSpPr>
        <p:spPr bwMode="auto">
          <a:xfrm>
            <a:off x="8016875" y="3233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8016875" y="33861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6" name="Rectangle 135"/>
          <p:cNvSpPr>
            <a:spLocks noChangeArrowheads="1"/>
          </p:cNvSpPr>
          <p:nvPr/>
        </p:nvSpPr>
        <p:spPr bwMode="auto">
          <a:xfrm>
            <a:off x="8016875" y="2319337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 dirty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8016875" y="23193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88" name="Rectangle 187"/>
          <p:cNvSpPr/>
          <p:nvPr/>
        </p:nvSpPr>
        <p:spPr bwMode="auto">
          <a:xfrm>
            <a:off x="8016875" y="2471737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28804" name="Rounded Rectangular Callout 137"/>
          <p:cNvSpPr>
            <a:spLocks noChangeArrowheads="1"/>
          </p:cNvSpPr>
          <p:nvPr/>
        </p:nvSpPr>
        <p:spPr bwMode="auto">
          <a:xfrm>
            <a:off x="8534400" y="2928937"/>
            <a:ext cx="1828800" cy="914400"/>
          </a:xfrm>
          <a:prstGeom prst="wedgeRoundRectCallout">
            <a:avLst>
              <a:gd name="adj1" fmla="val -21194"/>
              <a:gd name="adj2" fmla="val -91648"/>
              <a:gd name="adj3" fmla="val 16667"/>
            </a:avLst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Helvetica" panose="020B0604020202020204" pitchFamily="34" charset="0"/>
              </a:rPr>
              <a:t>Allocate new pages where room!</a:t>
            </a:r>
          </a:p>
        </p:txBody>
      </p:sp>
      <p:sp>
        <p:nvSpPr>
          <p:cNvPr id="179" name="Rectangle 178"/>
          <p:cNvSpPr>
            <a:spLocks noChangeArrowheads="1"/>
          </p:cNvSpPr>
          <p:nvPr/>
        </p:nvSpPr>
        <p:spPr bwMode="auto">
          <a:xfrm>
            <a:off x="8001000" y="15089"/>
            <a:ext cx="3990974" cy="666944"/>
          </a:xfrm>
          <a:prstGeom prst="rect">
            <a:avLst/>
          </a:prstGeom>
          <a:solidFill>
            <a:srgbClr val="FFFF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dirty="0">
                <a:latin typeface="Helvetica" panose="020B0604020202020204" pitchFamily="34" charset="0"/>
              </a:rPr>
              <a:t>Challenge: </a:t>
            </a:r>
            <a:r>
              <a:rPr lang="en-US" altLang="en-US" sz="1800" b="0" dirty="0">
                <a:latin typeface="Helvetica" panose="020B0604020202020204" pitchFamily="34" charset="0"/>
              </a:rPr>
              <a:t>Table size equal to # of pages in virtual memory!</a:t>
            </a:r>
          </a:p>
        </p:txBody>
      </p:sp>
      <p:cxnSp>
        <p:nvCxnSpPr>
          <p:cNvPr id="189" name="Straight Arrow Connector 167"/>
          <p:cNvCxnSpPr>
            <a:cxnSpLocks noChangeShapeType="1"/>
          </p:cNvCxnSpPr>
          <p:nvPr/>
        </p:nvCxnSpPr>
        <p:spPr bwMode="auto">
          <a:xfrm>
            <a:off x="4495800" y="33099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0" name="Straight Arrow Connector 172"/>
          <p:cNvCxnSpPr>
            <a:cxnSpLocks noChangeShapeType="1"/>
          </p:cNvCxnSpPr>
          <p:nvPr/>
        </p:nvCxnSpPr>
        <p:spPr bwMode="auto">
          <a:xfrm>
            <a:off x="4495800" y="3462337"/>
            <a:ext cx="1295400" cy="27146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1" name="Straight Arrow Connector 173"/>
          <p:cNvCxnSpPr>
            <a:cxnSpLocks noChangeShapeType="1"/>
          </p:cNvCxnSpPr>
          <p:nvPr/>
        </p:nvCxnSpPr>
        <p:spPr bwMode="auto">
          <a:xfrm>
            <a:off x="4495800" y="3157537"/>
            <a:ext cx="1295400" cy="228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2" name="Straight Arrow Connector 182"/>
          <p:cNvCxnSpPr>
            <a:cxnSpLocks noChangeShapeType="1"/>
          </p:cNvCxnSpPr>
          <p:nvPr/>
        </p:nvCxnSpPr>
        <p:spPr bwMode="auto">
          <a:xfrm>
            <a:off x="6863791" y="3581399"/>
            <a:ext cx="1153085" cy="33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3" name="Straight Arrow Connector 185"/>
          <p:cNvCxnSpPr>
            <a:cxnSpLocks noChangeShapeType="1"/>
          </p:cNvCxnSpPr>
          <p:nvPr/>
        </p:nvCxnSpPr>
        <p:spPr bwMode="auto">
          <a:xfrm>
            <a:off x="6858001" y="3767137"/>
            <a:ext cx="11588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4" name="Straight Arrow Connector 186"/>
          <p:cNvCxnSpPr>
            <a:cxnSpLocks noChangeShapeType="1"/>
          </p:cNvCxnSpPr>
          <p:nvPr/>
        </p:nvCxnSpPr>
        <p:spPr bwMode="auto">
          <a:xfrm>
            <a:off x="6880225" y="3414367"/>
            <a:ext cx="1136650" cy="4797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5" name="Straight Arrow Connector 162"/>
          <p:cNvCxnSpPr>
            <a:cxnSpLocks noChangeShapeType="1"/>
          </p:cNvCxnSpPr>
          <p:nvPr/>
        </p:nvCxnSpPr>
        <p:spPr bwMode="auto">
          <a:xfrm>
            <a:off x="4495800" y="46815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6" name="Straight Arrow Connector 164"/>
          <p:cNvCxnSpPr>
            <a:cxnSpLocks noChangeShapeType="1"/>
          </p:cNvCxnSpPr>
          <p:nvPr/>
        </p:nvCxnSpPr>
        <p:spPr bwMode="auto">
          <a:xfrm>
            <a:off x="4495800" y="4529137"/>
            <a:ext cx="12954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7" name="Straight Arrow Connector 165"/>
          <p:cNvCxnSpPr>
            <a:cxnSpLocks noChangeShapeType="1"/>
          </p:cNvCxnSpPr>
          <p:nvPr/>
        </p:nvCxnSpPr>
        <p:spPr bwMode="auto">
          <a:xfrm>
            <a:off x="4495800" y="4376737"/>
            <a:ext cx="1295400" cy="4905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8" name="Straight Arrow Connector 166"/>
          <p:cNvCxnSpPr>
            <a:cxnSpLocks noChangeShapeType="1"/>
          </p:cNvCxnSpPr>
          <p:nvPr/>
        </p:nvCxnSpPr>
        <p:spPr bwMode="auto">
          <a:xfrm>
            <a:off x="4495800" y="4224337"/>
            <a:ext cx="1295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199" name="Straight Arrow Connector 177"/>
          <p:cNvCxnSpPr>
            <a:cxnSpLocks noChangeShapeType="1"/>
          </p:cNvCxnSpPr>
          <p:nvPr/>
        </p:nvCxnSpPr>
        <p:spPr bwMode="auto">
          <a:xfrm flipV="1">
            <a:off x="6858001" y="4376737"/>
            <a:ext cx="1158875" cy="838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0" name="Straight Arrow Connector 179"/>
          <p:cNvCxnSpPr>
            <a:cxnSpLocks noChangeShapeType="1"/>
          </p:cNvCxnSpPr>
          <p:nvPr/>
        </p:nvCxnSpPr>
        <p:spPr bwMode="auto">
          <a:xfrm flipV="1">
            <a:off x="6878515" y="4224337"/>
            <a:ext cx="1138360" cy="778486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1" name="Straight Arrow Connector 180"/>
          <p:cNvCxnSpPr>
            <a:cxnSpLocks noChangeShapeType="1"/>
          </p:cNvCxnSpPr>
          <p:nvPr/>
        </p:nvCxnSpPr>
        <p:spPr bwMode="auto">
          <a:xfrm flipV="1">
            <a:off x="6857441" y="4071937"/>
            <a:ext cx="1159435" cy="79533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02" name="Straight Arrow Connector 181"/>
          <p:cNvCxnSpPr>
            <a:cxnSpLocks noChangeShapeType="1"/>
          </p:cNvCxnSpPr>
          <p:nvPr/>
        </p:nvCxnSpPr>
        <p:spPr bwMode="auto">
          <a:xfrm flipV="1">
            <a:off x="6863791" y="3919537"/>
            <a:ext cx="1153085" cy="762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23198951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591 0.01736 L 0.7737 0.15047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1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2474" y="66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6CF1E-16FB-7E46-9641-C2F14A29B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big do things get?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6FE34-76D6-0749-A35C-B897B9320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685800"/>
            <a:ext cx="11506200" cy="60198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5000"/>
              </a:lnSpc>
            </a:pPr>
            <a:r>
              <a:rPr lang="en-US" dirty="0"/>
              <a:t>32-bit address space =&gt; 2</a:t>
            </a:r>
            <a:r>
              <a:rPr lang="en-US" baseline="30000" dirty="0"/>
              <a:t>32</a:t>
            </a:r>
            <a:r>
              <a:rPr lang="en-US" dirty="0"/>
              <a:t> bytes (</a:t>
            </a:r>
            <a:r>
              <a:rPr lang="en-US" dirty="0">
                <a:solidFill>
                  <a:srgbClr val="FF0000"/>
                </a:solidFill>
              </a:rPr>
              <a:t>4 GB</a:t>
            </a:r>
            <a:r>
              <a:rPr lang="en-US" dirty="0"/>
              <a:t>)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Note: “b” = bit, and “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” = byte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And </a:t>
            </a:r>
            <a:r>
              <a:rPr lang="en-US" i="1" dirty="0">
                <a:solidFill>
                  <a:srgbClr val="FF0000"/>
                </a:solidFill>
              </a:rPr>
              <a:t>for memory</a:t>
            </a:r>
            <a:r>
              <a:rPr lang="en-US" dirty="0"/>
              <a:t>: </a:t>
            </a:r>
          </a:p>
          <a:p>
            <a:pPr lvl="2">
              <a:lnSpc>
                <a:spcPct val="105000"/>
              </a:lnSpc>
              <a:tabLst>
                <a:tab pos="2233613" algn="l"/>
                <a:tab pos="3719513" algn="l"/>
                <a:tab pos="5372100" algn="l"/>
              </a:tabLst>
            </a:pPr>
            <a:r>
              <a:rPr lang="en-US" dirty="0"/>
              <a:t>“K”(kilo) 	= 2</a:t>
            </a:r>
            <a:r>
              <a:rPr lang="en-US" baseline="30000" dirty="0"/>
              <a:t>10 </a:t>
            </a:r>
            <a:r>
              <a:rPr lang="en-US" dirty="0"/>
              <a:t>= 1024	  	</a:t>
            </a:r>
            <a:r>
              <a:rPr lang="en-US" dirty="0">
                <a:sym typeface="Symbol" panose="05050102010706020507" pitchFamily="18" charset="2"/>
              </a:rPr>
              <a:t> 10</a:t>
            </a:r>
            <a:r>
              <a:rPr lang="en-US" baseline="30000" dirty="0">
                <a:sym typeface="Symbol" panose="05050102010706020507" pitchFamily="18" charset="2"/>
              </a:rPr>
              <a:t>3</a:t>
            </a:r>
            <a:r>
              <a:rPr lang="en-US" dirty="0">
                <a:sym typeface="Symbol" panose="05050102010706020507" pitchFamily="18" charset="2"/>
              </a:rPr>
              <a:t> (But not quite!): Sometimes called “Ki” (</a:t>
            </a:r>
            <a:r>
              <a:rPr lang="en-US" dirty="0" err="1">
                <a:sym typeface="Symbol" panose="05050102010706020507" pitchFamily="18" charset="2"/>
              </a:rPr>
              <a:t>Kibi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  <a:p>
            <a:pPr lvl="2">
              <a:lnSpc>
                <a:spcPct val="105000"/>
              </a:lnSpc>
              <a:tabLst>
                <a:tab pos="2233613" algn="l"/>
                <a:tab pos="3719513" algn="l"/>
                <a:tab pos="5372100" algn="l"/>
              </a:tabLst>
            </a:pPr>
            <a:r>
              <a:rPr lang="en-US" dirty="0"/>
              <a:t>“M”(mega)	= 2</a:t>
            </a:r>
            <a:r>
              <a:rPr lang="en-US" baseline="30000" dirty="0"/>
              <a:t>20</a:t>
            </a:r>
            <a:r>
              <a:rPr lang="en-US" dirty="0"/>
              <a:t> = (1024)</a:t>
            </a:r>
            <a:r>
              <a:rPr lang="en-US" baseline="30000" dirty="0"/>
              <a:t>2 	</a:t>
            </a:r>
            <a:r>
              <a:rPr lang="en-US" dirty="0"/>
              <a:t>= 1,048,576    	</a:t>
            </a:r>
            <a:r>
              <a:rPr lang="en-US" dirty="0">
                <a:sym typeface="Symbol" panose="05050102010706020507" pitchFamily="18" charset="2"/>
              </a:rPr>
              <a:t> 10</a:t>
            </a:r>
            <a:r>
              <a:rPr lang="en-US" baseline="30000" dirty="0">
                <a:sym typeface="Symbol" panose="05050102010706020507" pitchFamily="18" charset="2"/>
              </a:rPr>
              <a:t>6</a:t>
            </a:r>
            <a:r>
              <a:rPr lang="en-US" dirty="0">
                <a:sym typeface="Symbol" panose="05050102010706020507" pitchFamily="18" charset="2"/>
              </a:rPr>
              <a:t> (But not quite!): Sometimes called “</a:t>
            </a:r>
            <a:r>
              <a:rPr lang="en-US" dirty="0" err="1">
                <a:sym typeface="Symbol" panose="05050102010706020507" pitchFamily="18" charset="2"/>
              </a:rPr>
              <a:t>Mi</a:t>
            </a:r>
            <a:r>
              <a:rPr lang="en-US" dirty="0">
                <a:sym typeface="Symbol" panose="05050102010706020507" pitchFamily="18" charset="2"/>
              </a:rPr>
              <a:t>” (</a:t>
            </a:r>
            <a:r>
              <a:rPr lang="en-US" dirty="0" err="1">
                <a:sym typeface="Symbol" panose="05050102010706020507" pitchFamily="18" charset="2"/>
              </a:rPr>
              <a:t>Mibi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dirty="0"/>
          </a:p>
          <a:p>
            <a:pPr lvl="2">
              <a:lnSpc>
                <a:spcPct val="105000"/>
              </a:lnSpc>
              <a:tabLst>
                <a:tab pos="2233613" algn="l"/>
                <a:tab pos="3719513" algn="l"/>
                <a:tab pos="5372100" algn="l"/>
              </a:tabLst>
            </a:pPr>
            <a:r>
              <a:rPr lang="en-US" dirty="0"/>
              <a:t>“</a:t>
            </a:r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”(</a:t>
            </a:r>
            <a:r>
              <a:rPr lang="en-US" dirty="0" err="1"/>
              <a:t>giga</a:t>
            </a:r>
            <a:r>
              <a:rPr lang="en-US" dirty="0"/>
              <a:t>)   	= 2</a:t>
            </a:r>
            <a:r>
              <a:rPr lang="en-US" baseline="30000" dirty="0"/>
              <a:t>30</a:t>
            </a:r>
            <a:r>
              <a:rPr lang="en-US" dirty="0"/>
              <a:t> = (1024)</a:t>
            </a:r>
            <a:r>
              <a:rPr lang="en-US" baseline="30000" dirty="0"/>
              <a:t>3	</a:t>
            </a:r>
            <a:r>
              <a:rPr lang="en-US" dirty="0"/>
              <a:t>= 1,073,741,824	</a:t>
            </a:r>
            <a:r>
              <a:rPr lang="en-US" dirty="0">
                <a:sym typeface="Symbol" panose="05050102010706020507" pitchFamily="18" charset="2"/>
              </a:rPr>
              <a:t> 10</a:t>
            </a:r>
            <a:r>
              <a:rPr lang="en-US" baseline="30000" dirty="0">
                <a:sym typeface="Symbol" panose="05050102010706020507" pitchFamily="18" charset="2"/>
              </a:rPr>
              <a:t>9</a:t>
            </a:r>
            <a:r>
              <a:rPr lang="en-US" dirty="0">
                <a:sym typeface="Symbol" panose="05050102010706020507" pitchFamily="18" charset="2"/>
              </a:rPr>
              <a:t> (But not quite!): Sometimes called “</a:t>
            </a:r>
            <a:r>
              <a:rPr lang="en-US" dirty="0" err="1">
                <a:sym typeface="Symbol" panose="05050102010706020507" pitchFamily="18" charset="2"/>
              </a:rPr>
              <a:t>Gi</a:t>
            </a:r>
            <a:r>
              <a:rPr lang="en-US" dirty="0">
                <a:sym typeface="Symbol" panose="05050102010706020507" pitchFamily="18" charset="2"/>
              </a:rPr>
              <a:t>” (</a:t>
            </a:r>
            <a:r>
              <a:rPr lang="en-US" dirty="0" err="1">
                <a:sym typeface="Symbol" panose="05050102010706020507" pitchFamily="18" charset="2"/>
              </a:rPr>
              <a:t>Gibi</a:t>
            </a:r>
            <a:r>
              <a:rPr lang="en-US" dirty="0">
                <a:sym typeface="Symbol" panose="05050102010706020507" pitchFamily="18" charset="2"/>
              </a:rPr>
              <a:t>)</a:t>
            </a:r>
            <a:endParaRPr lang="en-US" baseline="30000" dirty="0"/>
          </a:p>
          <a:p>
            <a:pPr>
              <a:lnSpc>
                <a:spcPct val="105000"/>
              </a:lnSpc>
            </a:pPr>
            <a:r>
              <a:rPr lang="en-US" dirty="0"/>
              <a:t>Typical page size: 4 KB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how many bits of the address is that ? (remember 2</a:t>
            </a:r>
            <a:r>
              <a:rPr lang="en-US" baseline="30000" dirty="0"/>
              <a:t>10</a:t>
            </a:r>
            <a:r>
              <a:rPr lang="en-US" dirty="0"/>
              <a:t> = 1024)</a:t>
            </a:r>
          </a:p>
          <a:p>
            <a:pPr lvl="1">
              <a:lnSpc>
                <a:spcPct val="105000"/>
              </a:lnSpc>
            </a:pPr>
            <a:r>
              <a:rPr lang="en-US" dirty="0" err="1"/>
              <a:t>Ans</a:t>
            </a:r>
            <a:r>
              <a:rPr lang="en-US" dirty="0"/>
              <a:t> – 4KB = 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×2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 </a:t>
            </a:r>
            <a:r>
              <a:rPr lang="en-US" dirty="0"/>
              <a:t>12 bits of the address</a:t>
            </a:r>
          </a:p>
          <a:p>
            <a:pPr>
              <a:lnSpc>
                <a:spcPct val="105000"/>
              </a:lnSpc>
            </a:pPr>
            <a:r>
              <a:rPr lang="en-US" dirty="0">
                <a:solidFill>
                  <a:srgbClr val="FF0000"/>
                </a:solidFill>
              </a:rPr>
              <a:t>So how big is the simple page table for </a:t>
            </a:r>
            <a:r>
              <a:rPr lang="en-US" i="1" dirty="0">
                <a:solidFill>
                  <a:srgbClr val="FF0000"/>
                </a:solidFill>
              </a:rPr>
              <a:t>each</a:t>
            </a:r>
            <a:r>
              <a:rPr lang="en-US" dirty="0">
                <a:solidFill>
                  <a:srgbClr val="FF0000"/>
                </a:solidFill>
              </a:rPr>
              <a:t> process?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2</a:t>
            </a:r>
            <a:r>
              <a:rPr lang="en-US" baseline="30000" dirty="0"/>
              <a:t>32</a:t>
            </a:r>
            <a:r>
              <a:rPr lang="en-US" dirty="0"/>
              <a:t>/2</a:t>
            </a:r>
            <a:r>
              <a:rPr lang="en-US" baseline="30000" dirty="0"/>
              <a:t>12</a:t>
            </a:r>
            <a:r>
              <a:rPr lang="en-US" dirty="0"/>
              <a:t> = 2</a:t>
            </a:r>
            <a:r>
              <a:rPr lang="en-US" baseline="30000" dirty="0"/>
              <a:t>20  </a:t>
            </a:r>
            <a:r>
              <a:rPr lang="en-US" dirty="0"/>
              <a:t>(that’s about a million entries) x 4 bytes each =&gt; </a:t>
            </a:r>
            <a:r>
              <a:rPr lang="en-US" dirty="0">
                <a:solidFill>
                  <a:srgbClr val="FF0000"/>
                </a:solidFill>
              </a:rPr>
              <a:t>4 MB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When 32-bit machines got started (vax 11/780, intel 80386), 16 MB was a LOT of memory</a:t>
            </a:r>
          </a:p>
          <a:p>
            <a:pPr>
              <a:lnSpc>
                <a:spcPct val="105000"/>
              </a:lnSpc>
            </a:pPr>
            <a:r>
              <a:rPr lang="en-US" dirty="0"/>
              <a:t>How big is a simple page table on a 64-bit processor (x86_64)?</a:t>
            </a:r>
          </a:p>
          <a:p>
            <a:pPr lvl="1">
              <a:lnSpc>
                <a:spcPct val="105000"/>
              </a:lnSpc>
            </a:pPr>
            <a:r>
              <a:rPr lang="en-US" dirty="0"/>
              <a:t>2</a:t>
            </a:r>
            <a:r>
              <a:rPr lang="en-US" baseline="30000" dirty="0"/>
              <a:t>64</a:t>
            </a:r>
            <a:r>
              <a:rPr lang="en-US" dirty="0"/>
              <a:t>/2</a:t>
            </a:r>
            <a:r>
              <a:rPr lang="en-US" baseline="30000" dirty="0"/>
              <a:t>12 </a:t>
            </a:r>
            <a:r>
              <a:rPr lang="en-US" dirty="0"/>
              <a:t>= 2</a:t>
            </a:r>
            <a:r>
              <a:rPr lang="en-US" baseline="30000" dirty="0"/>
              <a:t>52</a:t>
            </a:r>
            <a:r>
              <a:rPr lang="en-US" dirty="0"/>
              <a:t>(that’s 4.5</a:t>
            </a:r>
            <a:r>
              <a:rPr lang="en-US" dirty="0">
                <a:sym typeface="Symbol" panose="05050102010706020507" pitchFamily="18" charset="2"/>
              </a:rPr>
              <a:t>10</a:t>
            </a:r>
            <a:r>
              <a:rPr lang="en-US" baseline="30000" dirty="0">
                <a:sym typeface="Symbol" panose="05050102010706020507" pitchFamily="18" charset="2"/>
              </a:rPr>
              <a:t>15 </a:t>
            </a:r>
            <a:r>
              <a:rPr lang="en-US" dirty="0">
                <a:sym typeface="Symbol" panose="05050102010706020507" pitchFamily="18" charset="2"/>
              </a:rPr>
              <a:t>or 4.5 </a:t>
            </a:r>
            <a:r>
              <a:rPr lang="en-US" dirty="0" err="1">
                <a:sym typeface="Symbol" panose="05050102010706020507" pitchFamily="18" charset="2"/>
              </a:rPr>
              <a:t>exa</a:t>
            </a:r>
            <a:r>
              <a:rPr lang="en-US" dirty="0">
                <a:sym typeface="Symbol" panose="05050102010706020507" pitchFamily="18" charset="2"/>
              </a:rPr>
              <a:t>-entries)8 bytes each = </a:t>
            </a:r>
            <a:br>
              <a:rPr lang="en-US" dirty="0">
                <a:sym typeface="Symbol" panose="05050102010706020507" pitchFamily="18" charset="2"/>
              </a:rPr>
            </a:b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3610</a:t>
            </a:r>
            <a:r>
              <a:rPr lang="en-US" baseline="30000" dirty="0">
                <a:solidFill>
                  <a:srgbClr val="FF0000"/>
                </a:solidFill>
                <a:sym typeface="Symbol" panose="05050102010706020507" pitchFamily="18" charset="2"/>
              </a:rPr>
              <a:t>15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 bytes or 36 </a:t>
            </a:r>
            <a:r>
              <a:rPr lang="en-US" dirty="0" err="1">
                <a:solidFill>
                  <a:srgbClr val="FF0000"/>
                </a:solidFill>
                <a:sym typeface="Symbol" panose="05050102010706020507" pitchFamily="18" charset="2"/>
              </a:rPr>
              <a:t>exa</a:t>
            </a:r>
            <a:r>
              <a:rPr lang="en-US" dirty="0">
                <a:solidFill>
                  <a:srgbClr val="FF0000"/>
                </a:solidFill>
                <a:sym typeface="Symbol" panose="05050102010706020507" pitchFamily="18" charset="2"/>
              </a:rPr>
              <a:t>-bytes!!!!  This is a ridiculous amount of memory!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sym typeface="Symbol" panose="05050102010706020507" pitchFamily="18" charset="2"/>
              </a:rPr>
              <a:t>This is really a lot of space – for only the page table!!!</a:t>
            </a:r>
          </a:p>
          <a:p>
            <a:pPr>
              <a:lnSpc>
                <a:spcPct val="105000"/>
              </a:lnSpc>
            </a:pPr>
            <a:r>
              <a:rPr lang="en-US" dirty="0">
                <a:sym typeface="Symbol" panose="05050102010706020507" pitchFamily="18" charset="2"/>
              </a:rPr>
              <a:t>The address space is </a:t>
            </a:r>
            <a:r>
              <a:rPr lang="en-US" i="1" dirty="0">
                <a:sym typeface="Symbol" panose="05050102010706020507" pitchFamily="18" charset="2"/>
              </a:rPr>
              <a:t>sparse</a:t>
            </a:r>
            <a:r>
              <a:rPr lang="en-US" dirty="0">
                <a:sym typeface="Symbol" panose="05050102010706020507" pitchFamily="18" charset="2"/>
              </a:rPr>
              <a:t>, i.e. has holes that are not mapped to physical memory</a:t>
            </a:r>
          </a:p>
          <a:p>
            <a:pPr lvl="1">
              <a:lnSpc>
                <a:spcPct val="105000"/>
              </a:lnSpc>
            </a:pPr>
            <a:r>
              <a:rPr lang="en-US" dirty="0">
                <a:sym typeface="Symbol" panose="05050102010706020507" pitchFamily="18" charset="2"/>
              </a:rPr>
              <a:t>So, most of this space is taken up by page tables mapped to nothing</a:t>
            </a:r>
            <a:endParaRPr lang="en-US" dirty="0"/>
          </a:p>
          <a:p>
            <a:pPr marL="0" indent="0">
              <a:lnSpc>
                <a:spcPct val="105000"/>
              </a:lnSpc>
              <a:buNone/>
            </a:pPr>
            <a:endParaRPr lang="en-US" sz="2800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634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7162800" cy="533400"/>
          </a:xfrm>
        </p:spPr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Page Table Discussion</a:t>
            </a:r>
          </a:p>
        </p:txBody>
      </p:sp>
      <p:sp>
        <p:nvSpPr>
          <p:cNvPr id="703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6300" y="762000"/>
            <a:ext cx="10629900" cy="5867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What needs to be switched on a context switch?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Page table pointer and limit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What provides protection here?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Translation (per process) </a:t>
            </a:r>
            <a:r>
              <a:rPr lang="en-US" altLang="ko-KR" sz="2600" i="1" dirty="0">
                <a:solidFill>
                  <a:srgbClr val="FF0000"/>
                </a:solidFill>
                <a:ea typeface="굴림" panose="020B0600000101010101" pitchFamily="34" charset="-127"/>
              </a:rPr>
              <a:t>and</a:t>
            </a: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 dual-mode!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solidFill>
                  <a:srgbClr val="FF0000"/>
                </a:solidFill>
                <a:ea typeface="굴림" panose="020B0600000101010101" pitchFamily="34" charset="-127"/>
              </a:rPr>
              <a:t>Can’t let process alter its own page table!</a:t>
            </a:r>
            <a:endParaRPr lang="en-US" altLang="ko-KR" sz="2600" dirty="0">
              <a:ea typeface="굴림" panose="020B0600000101010101" pitchFamily="34" charset="-127"/>
            </a:endParaRP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Analysis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Pros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Simple memory allocation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Easy to share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Con: What if address space is sparse?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E.g., on UNIX, code starts at 0, stack starts at (2</a:t>
            </a:r>
            <a:r>
              <a:rPr lang="en-US" altLang="ko-KR" sz="2400" baseline="30000" dirty="0">
                <a:solidFill>
                  <a:srgbClr val="FF0000"/>
                </a:solidFill>
                <a:ea typeface="굴림" panose="020B0600000101010101" pitchFamily="34" charset="-127"/>
              </a:rPr>
              <a:t>31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-1)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With 1K pages, need 2 million page table entries!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Con: What if table really big?</a:t>
            </a:r>
          </a:p>
          <a:p>
            <a:pPr lvl="2">
              <a:lnSpc>
                <a:spcPct val="95000"/>
              </a:lnSpc>
              <a:spcBef>
                <a:spcPct val="10000"/>
              </a:spcBef>
            </a:pP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Not all pages used all the time 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 would be nice to have working set of page table in memory</a:t>
            </a:r>
          </a:p>
          <a:p>
            <a:pPr>
              <a:lnSpc>
                <a:spcPct val="95000"/>
              </a:lnSpc>
              <a:spcBef>
                <a:spcPct val="10000"/>
              </a:spcBef>
            </a:pPr>
            <a:r>
              <a:rPr lang="en-US" altLang="ko-KR" sz="2800" dirty="0">
                <a:ea typeface="굴림" panose="020B0600000101010101" pitchFamily="34" charset="-127"/>
                <a:sym typeface="Symbol" panose="05050102010706020507" pitchFamily="18" charset="2"/>
              </a:rPr>
              <a:t>Simple Page table is way too big!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Does it all need to be in memory?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How about multi-level paging? </a:t>
            </a:r>
          </a:p>
          <a:p>
            <a:pPr lvl="1">
              <a:lnSpc>
                <a:spcPct val="95000"/>
              </a:lnSpc>
              <a:spcBef>
                <a:spcPct val="10000"/>
              </a:spcBef>
            </a:pPr>
            <a:r>
              <a:rPr lang="en-US" altLang="ko-KR" sz="2600" dirty="0">
                <a:ea typeface="굴림" panose="020B0600000101010101" pitchFamily="34" charset="-127"/>
                <a:sym typeface="Symbol" panose="05050102010706020507" pitchFamily="18" charset="2"/>
              </a:rPr>
              <a:t>or combining paging and segmentation</a:t>
            </a:r>
          </a:p>
        </p:txBody>
      </p:sp>
    </p:spTree>
    <p:extLst>
      <p:ext uri="{BB962C8B-B14F-4D97-AF65-F5344CB8AC3E}">
        <p14:creationId xmlns:p14="http://schemas.microsoft.com/office/powerpoint/2010/main" val="815394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3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3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3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03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03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03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03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703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0349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349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0349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70349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03491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34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349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349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BA386-79F4-4358-A63D-A56845429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Structure a Page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D11FA-E3F5-4EC2-B083-23D9AECC6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Page Table is a </a:t>
            </a:r>
            <a:r>
              <a:rPr lang="en-US" i="1" dirty="0"/>
              <a:t>map</a:t>
            </a:r>
            <a:r>
              <a:rPr lang="en-US" dirty="0"/>
              <a:t> (function) from VPN to PPN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Simple page table corresponds to a </a:t>
            </a:r>
            <a:r>
              <a:rPr lang="en-US" i="1" dirty="0">
                <a:solidFill>
                  <a:srgbClr val="FF0000"/>
                </a:solidFill>
              </a:rPr>
              <a:t>very large </a:t>
            </a:r>
            <a:r>
              <a:rPr lang="en-US" dirty="0"/>
              <a:t>lookup table</a:t>
            </a:r>
          </a:p>
          <a:p>
            <a:pPr lvl="1"/>
            <a:r>
              <a:rPr lang="en-US" dirty="0"/>
              <a:t>VPN is index into table, each entry contains PPN</a:t>
            </a:r>
          </a:p>
          <a:p>
            <a:endParaRPr lang="en-US" dirty="0"/>
          </a:p>
          <a:p>
            <a:r>
              <a:rPr lang="en-US" dirty="0"/>
              <a:t>What other map structures can you think of?</a:t>
            </a:r>
          </a:p>
          <a:p>
            <a:pPr lvl="1"/>
            <a:r>
              <a:rPr lang="en-US" dirty="0"/>
              <a:t>Trees?</a:t>
            </a:r>
          </a:p>
          <a:p>
            <a:pPr lvl="1"/>
            <a:r>
              <a:rPr lang="en-US" dirty="0"/>
              <a:t>Hash Tables?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1774065" y="1447800"/>
            <a:ext cx="7838250" cy="1066800"/>
            <a:chOff x="1774065" y="1447800"/>
            <a:chExt cx="7838250" cy="1066800"/>
          </a:xfrm>
        </p:grpSpPr>
        <p:sp>
          <p:nvSpPr>
            <p:cNvPr id="7" name="Rectangle 6"/>
            <p:cNvSpPr/>
            <p:nvPr/>
          </p:nvSpPr>
          <p:spPr bwMode="auto">
            <a:xfrm>
              <a:off x="4978400" y="1447800"/>
              <a:ext cx="1117600" cy="10668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Gill Sans Light"/>
                </a:rPr>
                <a:t>Page</a:t>
              </a:r>
            </a:p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>
                  <a:latin typeface="Gill Sans Light"/>
                </a:rPr>
                <a:t>Table</a:t>
              </a: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8" name="Right Arrow 7"/>
            <p:cNvSpPr/>
            <p:nvPr/>
          </p:nvSpPr>
          <p:spPr bwMode="auto">
            <a:xfrm>
              <a:off x="4216400" y="1714500"/>
              <a:ext cx="762000" cy="533400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9" name="Right Arrow 8"/>
            <p:cNvSpPr/>
            <p:nvPr/>
          </p:nvSpPr>
          <p:spPr bwMode="auto">
            <a:xfrm>
              <a:off x="6096000" y="1714500"/>
              <a:ext cx="762000" cy="533400"/>
            </a:xfrm>
            <a:prstGeom prst="rightArrow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774065" y="1750368"/>
              <a:ext cx="244233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 Light"/>
                </a:rPr>
                <a:t>Virtual Address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6872654" y="1750368"/>
              <a:ext cx="27396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Gill Sans Light"/>
                </a:rPr>
                <a:t>Physical Address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48880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Recall: General Address translation</a:t>
            </a:r>
            <a:endParaRPr lang="en-US" altLang="ko-KR" dirty="0"/>
          </a:p>
        </p:txBody>
      </p:sp>
      <p:sp>
        <p:nvSpPr>
          <p:cNvPr id="65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3059653"/>
            <a:ext cx="11430000" cy="3426877"/>
          </a:xfrm>
        </p:spPr>
        <p:txBody>
          <a:bodyPr>
            <a:normAutofit/>
          </a:bodyPr>
          <a:lstStyle/>
          <a:p>
            <a:r>
              <a:rPr lang="en-US" altLang="ko-KR" dirty="0"/>
              <a:t>Consequently, two views of memory:</a:t>
            </a:r>
          </a:p>
          <a:p>
            <a:pPr lvl="1"/>
            <a:r>
              <a:rPr lang="en-US" altLang="ko-KR" dirty="0"/>
              <a:t>View from the CPU (what program sees, virtual memory)</a:t>
            </a:r>
          </a:p>
          <a:p>
            <a:pPr lvl="1"/>
            <a:r>
              <a:rPr lang="en-US" altLang="ko-KR" dirty="0"/>
              <a:t>View from memory (physical memory)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Translation box</a:t>
            </a:r>
            <a:r>
              <a:rPr lang="en-US" altLang="ko-KR" dirty="0"/>
              <a:t> (Memory Management Unit or MMU) converts between the two views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Translation </a:t>
            </a:r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 much </a:t>
            </a:r>
            <a:r>
              <a:rPr lang="en-US" altLang="ko-KR" dirty="0">
                <a:solidFill>
                  <a:srgbClr val="FF0000"/>
                </a:solidFill>
              </a:rPr>
              <a:t>easier to implement protection!</a:t>
            </a:r>
          </a:p>
          <a:p>
            <a:pPr lvl="1"/>
            <a:r>
              <a:rPr lang="en-US" altLang="ko-KR" dirty="0"/>
              <a:t>If task A cannot even gain access to task B’s data, no way for A to adversely affect B</a:t>
            </a:r>
          </a:p>
          <a:p>
            <a:pPr lvl="1"/>
            <a:r>
              <a:rPr lang="en-US" altLang="ko-KR" dirty="0"/>
              <a:t>Extra benefit: every program can be linked/loaded into same region of user address space</a:t>
            </a:r>
          </a:p>
        </p:txBody>
      </p:sp>
      <p:grpSp>
        <p:nvGrpSpPr>
          <p:cNvPr id="25603" name="Group 18"/>
          <p:cNvGrpSpPr>
            <a:grpSpLocks/>
          </p:cNvGrpSpPr>
          <p:nvPr/>
        </p:nvGrpSpPr>
        <p:grpSpPr bwMode="auto">
          <a:xfrm>
            <a:off x="2209800" y="828740"/>
            <a:ext cx="7616824" cy="1990660"/>
            <a:chOff x="698" y="409"/>
            <a:chExt cx="4263" cy="1110"/>
          </a:xfrm>
        </p:grpSpPr>
        <p:pic>
          <p:nvPicPr>
            <p:cNvPr id="25604" name="Picture 6" descr="memor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rot="-5555559">
              <a:off x="3921" y="447"/>
              <a:ext cx="1008" cy="10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25605" name="Group 7"/>
            <p:cNvGrpSpPr>
              <a:grpSpLocks/>
            </p:cNvGrpSpPr>
            <p:nvPr/>
          </p:nvGrpSpPr>
          <p:grpSpPr bwMode="auto">
            <a:xfrm>
              <a:off x="698" y="409"/>
              <a:ext cx="3478" cy="779"/>
              <a:chOff x="890" y="2185"/>
              <a:chExt cx="3478" cy="779"/>
            </a:xfrm>
          </p:grpSpPr>
          <p:sp>
            <p:nvSpPr>
              <p:cNvPr id="25608" name="Text Box 8"/>
              <p:cNvSpPr txBox="1">
                <a:spLocks noChangeArrowheads="1"/>
              </p:cNvSpPr>
              <p:nvPr/>
            </p:nvSpPr>
            <p:spPr bwMode="auto">
              <a:xfrm>
                <a:off x="3283" y="2213"/>
                <a:ext cx="782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r>
                  <a:rPr lang="en-US" altLang="ko-KR" sz="2000" b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  <p:sp>
            <p:nvSpPr>
              <p:cNvPr id="25609" name="Oval 9"/>
              <p:cNvSpPr>
                <a:spLocks noChangeArrowheads="1"/>
              </p:cNvSpPr>
              <p:nvPr/>
            </p:nvSpPr>
            <p:spPr bwMode="auto">
              <a:xfrm>
                <a:off x="890" y="2334"/>
                <a:ext cx="671" cy="630"/>
              </a:xfrm>
              <a:prstGeom prst="ellipse">
                <a:avLst/>
              </a:prstGeom>
              <a:solidFill>
                <a:schemeClr val="accent1"/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CPU</a:t>
                </a:r>
              </a:p>
            </p:txBody>
          </p:sp>
          <p:sp>
            <p:nvSpPr>
              <p:cNvPr id="25610" name="Line 10"/>
              <p:cNvSpPr>
                <a:spLocks noChangeShapeType="1"/>
              </p:cNvSpPr>
              <p:nvPr/>
            </p:nvSpPr>
            <p:spPr bwMode="auto">
              <a:xfrm flipV="1">
                <a:off x="1561" y="2670"/>
                <a:ext cx="926" cy="14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1" name="Rectangle 11"/>
              <p:cNvSpPr>
                <a:spLocks noChangeArrowheads="1"/>
              </p:cNvSpPr>
              <p:nvPr/>
            </p:nvSpPr>
            <p:spPr bwMode="auto">
              <a:xfrm>
                <a:off x="2487" y="2376"/>
                <a:ext cx="805" cy="588"/>
              </a:xfrm>
              <a:prstGeom prst="rect">
                <a:avLst/>
              </a:prstGeom>
              <a:solidFill>
                <a:schemeClr val="bg1"/>
              </a:solidFill>
              <a:ln w="5715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1429" tIns="45714" rIns="91429" bIns="45714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/>
                <a:r>
                  <a:rPr lang="en-US" altLang="ko-KR" b="0" dirty="0">
                    <a:latin typeface="Gill Sans" charset="0"/>
                    <a:ea typeface="Gill Sans" charset="0"/>
                    <a:cs typeface="Gill Sans" charset="0"/>
                  </a:rPr>
                  <a:t>MMU</a:t>
                </a:r>
              </a:p>
            </p:txBody>
          </p:sp>
          <p:sp>
            <p:nvSpPr>
              <p:cNvPr id="25612" name="Line 12"/>
              <p:cNvSpPr>
                <a:spLocks noChangeShapeType="1"/>
              </p:cNvSpPr>
              <p:nvPr/>
            </p:nvSpPr>
            <p:spPr bwMode="auto">
              <a:xfrm>
                <a:off x="3292" y="2670"/>
                <a:ext cx="1076" cy="0"/>
              </a:xfrm>
              <a:prstGeom prst="lin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5613" name="Text Box 13"/>
              <p:cNvSpPr txBox="1">
                <a:spLocks noChangeArrowheads="1"/>
              </p:cNvSpPr>
              <p:nvPr/>
            </p:nvSpPr>
            <p:spPr bwMode="auto">
              <a:xfrm>
                <a:off x="1505" y="2185"/>
                <a:ext cx="782" cy="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571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1429" tIns="45714" rIns="91429" bIns="45714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Addresses</a:t>
                </a:r>
              </a:p>
            </p:txBody>
          </p:sp>
        </p:grpSp>
        <p:sp>
          <p:nvSpPr>
            <p:cNvPr id="25606" name="Freeform 14"/>
            <p:cNvSpPr>
              <a:spLocks/>
            </p:cNvSpPr>
            <p:nvPr/>
          </p:nvSpPr>
          <p:spPr bwMode="auto">
            <a:xfrm>
              <a:off x="1313" y="1019"/>
              <a:ext cx="2959" cy="325"/>
            </a:xfrm>
            <a:custGeom>
              <a:avLst/>
              <a:gdLst>
                <a:gd name="T0" fmla="*/ 0 w 2736"/>
                <a:gd name="T1" fmla="*/ 2 h 392"/>
                <a:gd name="T2" fmla="*/ 3809 w 2736"/>
                <a:gd name="T3" fmla="*/ 2 h 392"/>
                <a:gd name="T4" fmla="*/ 15248 w 2736"/>
                <a:gd name="T5" fmla="*/ 2 h 392"/>
                <a:gd name="T6" fmla="*/ 21733 w 2736"/>
                <a:gd name="T7" fmla="*/ 0 h 392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36"/>
                <a:gd name="T13" fmla="*/ 0 h 392"/>
                <a:gd name="T14" fmla="*/ 2736 w 2736"/>
                <a:gd name="T15" fmla="*/ 392 h 392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36" h="392">
                  <a:moveTo>
                    <a:pt x="0" y="48"/>
                  </a:moveTo>
                  <a:cubicBezTo>
                    <a:pt x="80" y="168"/>
                    <a:pt x="160" y="288"/>
                    <a:pt x="480" y="336"/>
                  </a:cubicBezTo>
                  <a:cubicBezTo>
                    <a:pt x="800" y="384"/>
                    <a:pt x="1544" y="392"/>
                    <a:pt x="1920" y="336"/>
                  </a:cubicBezTo>
                  <a:cubicBezTo>
                    <a:pt x="2296" y="280"/>
                    <a:pt x="2516" y="140"/>
                    <a:pt x="2736" y="0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5607" name="Text Box 15"/>
            <p:cNvSpPr txBox="1">
              <a:spLocks noChangeArrowheads="1"/>
            </p:cNvSpPr>
            <p:nvPr/>
          </p:nvSpPr>
          <p:spPr bwMode="auto">
            <a:xfrm>
              <a:off x="1511" y="1297"/>
              <a:ext cx="1752" cy="2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r>
                <a:rPr lang="en-US" altLang="ko-KR" sz="2000" b="0" dirty="0" err="1">
                  <a:latin typeface="Gill Sans" charset="0"/>
                  <a:ea typeface="Gill Sans" charset="0"/>
                  <a:cs typeface="Gill Sans" charset="0"/>
                </a:rPr>
                <a:t>Untranslated</a:t>
              </a:r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 read or write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19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4339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1880" name="Group 136"/>
          <p:cNvGrpSpPr>
            <a:grpSpLocks/>
          </p:cNvGrpSpPr>
          <p:nvPr/>
        </p:nvGrpSpPr>
        <p:grpSpPr bwMode="auto">
          <a:xfrm>
            <a:off x="7188200" y="609600"/>
            <a:ext cx="3784600" cy="6015038"/>
            <a:chOff x="3088" y="384"/>
            <a:chExt cx="2384" cy="3789"/>
          </a:xfrm>
        </p:grpSpPr>
        <p:grpSp>
          <p:nvGrpSpPr>
            <p:cNvPr id="23614" name="Group 107"/>
            <p:cNvGrpSpPr>
              <a:grpSpLocks/>
            </p:cNvGrpSpPr>
            <p:nvPr/>
          </p:nvGrpSpPr>
          <p:grpSpPr bwMode="auto">
            <a:xfrm>
              <a:off x="3088" y="384"/>
              <a:ext cx="2384" cy="444"/>
              <a:chOff x="3065" y="452"/>
              <a:chExt cx="2384" cy="444"/>
            </a:xfrm>
          </p:grpSpPr>
          <p:sp>
            <p:nvSpPr>
              <p:cNvPr id="23626" name="Text Box 100"/>
              <p:cNvSpPr txBox="1">
                <a:spLocks noChangeArrowheads="1"/>
              </p:cNvSpPr>
              <p:nvPr/>
            </p:nvSpPr>
            <p:spPr bwMode="auto">
              <a:xfrm>
                <a:off x="3065" y="452"/>
                <a:ext cx="752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Physical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27" name="Group 104"/>
              <p:cNvGrpSpPr>
                <a:grpSpLocks/>
              </p:cNvGrpSpPr>
              <p:nvPr/>
            </p:nvGrpSpPr>
            <p:grpSpPr bwMode="auto">
              <a:xfrm>
                <a:off x="3840" y="528"/>
                <a:ext cx="1609" cy="238"/>
                <a:chOff x="3840" y="384"/>
                <a:chExt cx="1609" cy="238"/>
              </a:xfrm>
            </p:grpSpPr>
            <p:sp>
              <p:nvSpPr>
                <p:cNvPr id="23628" name="Rectangle 98"/>
                <p:cNvSpPr>
                  <a:spLocks noChangeArrowheads="1"/>
                </p:cNvSpPr>
                <p:nvPr/>
              </p:nvSpPr>
              <p:spPr bwMode="auto">
                <a:xfrm>
                  <a:off x="4464" y="384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29" name="Rectangle 102"/>
                <p:cNvSpPr>
                  <a:spLocks noChangeArrowheads="1"/>
                </p:cNvSpPr>
                <p:nvPr/>
              </p:nvSpPr>
              <p:spPr bwMode="auto">
                <a:xfrm>
                  <a:off x="3840" y="384"/>
                  <a:ext cx="630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Physical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Page #</a:t>
                  </a:r>
                </a:p>
              </p:txBody>
            </p:sp>
          </p:grpSp>
        </p:grpSp>
        <p:grpSp>
          <p:nvGrpSpPr>
            <p:cNvPr id="23615" name="Group 131"/>
            <p:cNvGrpSpPr>
              <a:grpSpLocks/>
            </p:cNvGrpSpPr>
            <p:nvPr/>
          </p:nvGrpSpPr>
          <p:grpSpPr bwMode="auto">
            <a:xfrm>
              <a:off x="4804" y="756"/>
              <a:ext cx="668" cy="1079"/>
              <a:chOff x="4804" y="756"/>
              <a:chExt cx="668" cy="1079"/>
            </a:xfrm>
          </p:grpSpPr>
          <p:sp useBgFill="1">
            <p:nvSpPr>
              <p:cNvPr id="23623" name="Rectangle 27"/>
              <p:cNvSpPr>
                <a:spLocks noChangeArrowheads="1"/>
              </p:cNvSpPr>
              <p:nvPr/>
            </p:nvSpPr>
            <p:spPr bwMode="auto">
              <a:xfrm>
                <a:off x="4804" y="756"/>
                <a:ext cx="421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 useBgFill="1">
            <p:nvSpPr>
              <p:cNvPr id="23624" name="Rectangle 28"/>
              <p:cNvSpPr>
                <a:spLocks noChangeArrowheads="1"/>
              </p:cNvSpPr>
              <p:nvPr/>
            </p:nvSpPr>
            <p:spPr bwMode="auto">
              <a:xfrm>
                <a:off x="4928" y="855"/>
                <a:ext cx="420" cy="880"/>
              </a:xfrm>
              <a:prstGeom prst="rect">
                <a:avLst/>
              </a:prstGeom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25" name="Rectangle 29"/>
              <p:cNvSpPr>
                <a:spLocks noChangeArrowheads="1"/>
              </p:cNvSpPr>
              <p:nvPr/>
            </p:nvSpPr>
            <p:spPr bwMode="auto">
              <a:xfrm>
                <a:off x="5051" y="954"/>
                <a:ext cx="421" cy="881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 useBgFill="1">
          <p:nvSpPr>
            <p:cNvPr id="23616" name="Rectangle 23"/>
            <p:cNvSpPr>
              <a:spLocks noChangeArrowheads="1"/>
            </p:cNvSpPr>
            <p:nvPr/>
          </p:nvSpPr>
          <p:spPr bwMode="auto">
            <a:xfrm>
              <a:off x="4681" y="1941"/>
              <a:ext cx="422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17" name="Rectangle 24"/>
            <p:cNvSpPr>
              <a:spLocks noChangeArrowheads="1"/>
            </p:cNvSpPr>
            <p:nvPr/>
          </p:nvSpPr>
          <p:spPr bwMode="auto">
            <a:xfrm>
              <a:off x="4804" y="204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8" name="Rectangle 53"/>
            <p:cNvSpPr>
              <a:spLocks noChangeArrowheads="1"/>
            </p:cNvSpPr>
            <p:nvPr/>
          </p:nvSpPr>
          <p:spPr bwMode="auto">
            <a:xfrm>
              <a:off x="5113" y="1225"/>
              <a:ext cx="295" cy="1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400" b="0">
                  <a:latin typeface="Gill Sans" charset="0"/>
                  <a:ea typeface="Gill Sans" charset="0"/>
                  <a:cs typeface="Gill Sans" charset="0"/>
                </a:rPr>
                <a:t>4KB</a:t>
              </a:r>
            </a:p>
          </p:txBody>
        </p:sp>
        <p:sp useBgFill="1">
          <p:nvSpPr>
            <p:cNvPr id="23619" name="Rectangle 121"/>
            <p:cNvSpPr>
              <a:spLocks noChangeArrowheads="1"/>
            </p:cNvSpPr>
            <p:nvPr/>
          </p:nvSpPr>
          <p:spPr bwMode="auto">
            <a:xfrm>
              <a:off x="4560" y="3100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0" name="Rectangle 36"/>
            <p:cNvSpPr>
              <a:spLocks noChangeArrowheads="1"/>
            </p:cNvSpPr>
            <p:nvPr/>
          </p:nvSpPr>
          <p:spPr bwMode="auto">
            <a:xfrm>
              <a:off x="4656" y="3196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1" name="Rectangle 25"/>
            <p:cNvSpPr>
              <a:spLocks noChangeArrowheads="1"/>
            </p:cNvSpPr>
            <p:nvPr/>
          </p:nvSpPr>
          <p:spPr bwMode="auto">
            <a:xfrm>
              <a:off x="4896" y="2140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23622" name="Rectangle 37"/>
            <p:cNvSpPr>
              <a:spLocks noChangeArrowheads="1"/>
            </p:cNvSpPr>
            <p:nvPr/>
          </p:nvSpPr>
          <p:spPr bwMode="auto">
            <a:xfrm>
              <a:off x="4800" y="3292"/>
              <a:ext cx="420" cy="881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71871" name="Group 127"/>
          <p:cNvGrpSpPr>
            <a:grpSpLocks/>
          </p:cNvGrpSpPr>
          <p:nvPr/>
        </p:nvGrpSpPr>
        <p:grpSpPr bwMode="auto">
          <a:xfrm>
            <a:off x="6324601" y="1720851"/>
            <a:ext cx="1614487" cy="3071813"/>
            <a:chOff x="2544" y="1084"/>
            <a:chExt cx="1017" cy="1935"/>
          </a:xfrm>
        </p:grpSpPr>
        <p:sp>
          <p:nvSpPr>
            <p:cNvPr id="23611" name="Line 20"/>
            <p:cNvSpPr>
              <a:spLocks noChangeShapeType="1"/>
            </p:cNvSpPr>
            <p:nvPr/>
          </p:nvSpPr>
          <p:spPr bwMode="auto">
            <a:xfrm flipV="1">
              <a:off x="2544" y="1084"/>
              <a:ext cx="1008" cy="72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2" name="Line 21"/>
            <p:cNvSpPr>
              <a:spLocks noChangeShapeType="1"/>
            </p:cNvSpPr>
            <p:nvPr/>
          </p:nvSpPr>
          <p:spPr bwMode="auto">
            <a:xfrm flipV="1">
              <a:off x="2544" y="2044"/>
              <a:ext cx="100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613" name="Line 22"/>
            <p:cNvSpPr>
              <a:spLocks noChangeShapeType="1"/>
            </p:cNvSpPr>
            <p:nvPr/>
          </p:nvSpPr>
          <p:spPr bwMode="auto">
            <a:xfrm>
              <a:off x="2544" y="2184"/>
              <a:ext cx="1017" cy="8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671869" name="Group 125"/>
          <p:cNvGrpSpPr>
            <a:grpSpLocks/>
          </p:cNvGrpSpPr>
          <p:nvPr/>
        </p:nvGrpSpPr>
        <p:grpSpPr bwMode="auto">
          <a:xfrm>
            <a:off x="2300288" y="862014"/>
            <a:ext cx="4938713" cy="954087"/>
            <a:chOff x="9" y="543"/>
            <a:chExt cx="3111" cy="601"/>
          </a:xfrm>
        </p:grpSpPr>
        <p:sp>
          <p:nvSpPr>
            <p:cNvPr id="23602" name="Rectangle 54"/>
            <p:cNvSpPr>
              <a:spLocks noChangeArrowheads="1"/>
            </p:cNvSpPr>
            <p:nvPr/>
          </p:nvSpPr>
          <p:spPr bwMode="auto">
            <a:xfrm>
              <a:off x="816" y="543"/>
              <a:ext cx="55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3" name="Rectangle 55"/>
            <p:cNvSpPr>
              <a:spLocks noChangeArrowheads="1"/>
            </p:cNvSpPr>
            <p:nvPr/>
          </p:nvSpPr>
          <p:spPr bwMode="auto">
            <a:xfrm>
              <a:off x="1488" y="543"/>
              <a:ext cx="55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3604" name="Rectangle 56"/>
            <p:cNvSpPr>
              <a:spLocks noChangeArrowheads="1"/>
            </p:cNvSpPr>
            <p:nvPr/>
          </p:nvSpPr>
          <p:spPr bwMode="auto">
            <a:xfrm>
              <a:off x="2256" y="543"/>
              <a:ext cx="55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12 bits</a:t>
              </a:r>
            </a:p>
          </p:txBody>
        </p:sp>
        <p:grpSp>
          <p:nvGrpSpPr>
            <p:cNvPr id="23605" name="Group 65"/>
            <p:cNvGrpSpPr>
              <a:grpSpLocks/>
            </p:cNvGrpSpPr>
            <p:nvPr/>
          </p:nvGrpSpPr>
          <p:grpSpPr bwMode="auto">
            <a:xfrm>
              <a:off x="9" y="700"/>
              <a:ext cx="3111" cy="444"/>
              <a:chOff x="48" y="1440"/>
              <a:chExt cx="3111" cy="444"/>
            </a:xfrm>
          </p:grpSpPr>
          <p:sp>
            <p:nvSpPr>
              <p:cNvPr id="23606" name="Text Box 66"/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752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23607" name="Group 67"/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23608" name="Rectangle 68"/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 dirty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23609" name="Rectangle 69"/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P2 index</a:t>
                  </a:r>
                </a:p>
              </p:txBody>
            </p:sp>
            <p:sp>
              <p:nvSpPr>
                <p:cNvPr id="23610" name="Rectangle 70"/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P1 index</a:t>
                  </a:r>
                </a:p>
              </p:txBody>
            </p:sp>
          </p:grpSp>
        </p:grpSp>
      </p:grpSp>
      <p:grpSp>
        <p:nvGrpSpPr>
          <p:cNvPr id="671870" name="Group 126"/>
          <p:cNvGrpSpPr>
            <a:grpSpLocks/>
          </p:cNvGrpSpPr>
          <p:nvPr/>
        </p:nvGrpSpPr>
        <p:grpSpPr bwMode="auto">
          <a:xfrm>
            <a:off x="2590801" y="2514600"/>
            <a:ext cx="4217987" cy="1754188"/>
            <a:chOff x="192" y="1612"/>
            <a:chExt cx="2657" cy="1105"/>
          </a:xfrm>
        </p:grpSpPr>
        <p:sp>
          <p:nvSpPr>
            <p:cNvPr id="23592" name="Rectangle 4"/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Rectangle 5" descr="80%"/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4" name="Rectangle 6" descr="75%"/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5" name="Rectangle 7" descr="75%"/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3596" name="Group 111"/>
            <p:cNvGrpSpPr>
              <a:grpSpLocks/>
            </p:cNvGrpSpPr>
            <p:nvPr/>
          </p:nvGrpSpPr>
          <p:grpSpPr bwMode="auto">
            <a:xfrm>
              <a:off x="1776" y="2528"/>
              <a:ext cx="1073" cy="189"/>
              <a:chOff x="1872" y="2644"/>
              <a:chExt cx="1073" cy="189"/>
            </a:xfrm>
          </p:grpSpPr>
          <p:sp>
            <p:nvSpPr>
              <p:cNvPr id="23599" name="Rectangle 47"/>
              <p:cNvSpPr>
                <a:spLocks noChangeArrowheads="1"/>
              </p:cNvSpPr>
              <p:nvPr/>
            </p:nvSpPr>
            <p:spPr bwMode="auto">
              <a:xfrm>
                <a:off x="2112" y="2644"/>
                <a:ext cx="549" cy="1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63500" tIns="25400" rIns="63500" bIns="25400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l">
                  <a:lnSpc>
                    <a:spcPct val="90000"/>
                  </a:lnSpc>
                  <a:spcBef>
                    <a:spcPct val="0"/>
                  </a:spcBef>
                  <a:buSzTx/>
                </a:pPr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4 bytes</a:t>
                </a:r>
              </a:p>
            </p:txBody>
          </p:sp>
          <p:sp>
            <p:nvSpPr>
              <p:cNvPr id="23600" name="Line 48"/>
              <p:cNvSpPr>
                <a:spLocks noChangeShapeType="1"/>
              </p:cNvSpPr>
              <p:nvPr/>
            </p:nvSpPr>
            <p:spPr bwMode="auto">
              <a:xfrm>
                <a:off x="1872" y="2740"/>
                <a:ext cx="23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601" name="Line 49"/>
              <p:cNvSpPr>
                <a:spLocks noChangeShapeType="1"/>
              </p:cNvSpPr>
              <p:nvPr/>
            </p:nvSpPr>
            <p:spPr bwMode="auto">
              <a:xfrm flipH="1">
                <a:off x="2688" y="2740"/>
                <a:ext cx="25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97" name="Rectangle 76"/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23598" name="Line 92"/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37" name="Freeform 93"/>
          <p:cNvSpPr>
            <a:spLocks/>
          </p:cNvSpPr>
          <p:nvPr/>
        </p:nvSpPr>
        <p:spPr bwMode="auto">
          <a:xfrm>
            <a:off x="4191000" y="1568450"/>
            <a:ext cx="1447800" cy="12954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388620 h 960"/>
              <a:gd name="T4" fmla="*/ 838200 w 912"/>
              <a:gd name="T5" fmla="*/ 1295400 h 960"/>
              <a:gd name="T6" fmla="*/ 1447800 w 912"/>
              <a:gd name="T7" fmla="*/ 129540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671838" name="Rectangle 94"/>
          <p:cNvSpPr>
            <a:spLocks noGrp="1" noChangeArrowheads="1"/>
          </p:cNvSpPr>
          <p:nvPr>
            <p:ph type="body" idx="1"/>
          </p:nvPr>
        </p:nvSpPr>
        <p:spPr>
          <a:xfrm>
            <a:off x="242888" y="3597276"/>
            <a:ext cx="7250112" cy="320227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Tree of Page Tables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accent2"/>
                </a:solidFill>
                <a:ea typeface="굴림" panose="020B0600000101010101" pitchFamily="34" charset="-127"/>
              </a:rPr>
              <a:t>“Magic” 10b-10b-12b pattern!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Tables fixed size (1024 entries)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On context-switch: save single </a:t>
            </a:r>
            <a:r>
              <a:rPr lang="en-US" altLang="ko-KR" sz="2000" dirty="0" err="1">
                <a:ea typeface="굴림" panose="020B0600000101010101" pitchFamily="34" charset="-127"/>
              </a:rPr>
              <a:t>PageTablePtr</a:t>
            </a:r>
            <a:r>
              <a:rPr lang="en-US" altLang="ko-KR" sz="2000" dirty="0">
                <a:ea typeface="굴림" panose="020B0600000101010101" pitchFamily="34" charset="-127"/>
              </a:rPr>
              <a:t> register (i.e. CR3)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Valid bits on Page Table Entries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Don’t need every 2</a:t>
            </a:r>
            <a:r>
              <a:rPr lang="en-US" altLang="ko-KR" sz="2000" baseline="30000" dirty="0">
                <a:ea typeface="굴림" panose="020B0600000101010101" pitchFamily="34" charset="-127"/>
              </a:rPr>
              <a:t>nd</a:t>
            </a:r>
            <a:r>
              <a:rPr lang="en-US" altLang="ko-KR" sz="2000" dirty="0">
                <a:ea typeface="굴림" panose="020B0600000101010101" pitchFamily="34" charset="-127"/>
              </a:rPr>
              <a:t>-level table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</a:rPr>
              <a:t>Even when exist, 2</a:t>
            </a:r>
            <a:r>
              <a:rPr lang="en-US" altLang="ko-KR" sz="2000" baseline="30000" dirty="0">
                <a:solidFill>
                  <a:schemeClr val="hlink"/>
                </a:solidFill>
                <a:ea typeface="굴림" panose="020B0600000101010101" pitchFamily="34" charset="-127"/>
              </a:rPr>
              <a:t>nd</a:t>
            </a:r>
            <a:r>
              <a:rPr lang="en-US" altLang="ko-KR" sz="2000" dirty="0">
                <a:solidFill>
                  <a:schemeClr val="hlink"/>
                </a:solidFill>
                <a:ea typeface="굴림" panose="020B0600000101010101" pitchFamily="34" charset="-127"/>
              </a:rPr>
              <a:t>-level tables can reside on disk if not in use</a:t>
            </a:r>
          </a:p>
        </p:txBody>
      </p:sp>
      <p:grpSp>
        <p:nvGrpSpPr>
          <p:cNvPr id="671881" name="Group 137"/>
          <p:cNvGrpSpPr>
            <a:grpSpLocks/>
          </p:cNvGrpSpPr>
          <p:nvPr/>
        </p:nvGrpSpPr>
        <p:grpSpPr bwMode="auto">
          <a:xfrm>
            <a:off x="7440612" y="1695450"/>
            <a:ext cx="1703388" cy="4751388"/>
            <a:chOff x="3247" y="1068"/>
            <a:chExt cx="1073" cy="2993"/>
          </a:xfrm>
        </p:grpSpPr>
        <p:grpSp>
          <p:nvGrpSpPr>
            <p:cNvPr id="23574" name="Group 117"/>
            <p:cNvGrpSpPr>
              <a:grpSpLocks/>
            </p:cNvGrpSpPr>
            <p:nvPr/>
          </p:nvGrpSpPr>
          <p:grpSpPr bwMode="auto">
            <a:xfrm>
              <a:off x="3572" y="1068"/>
              <a:ext cx="421" cy="880"/>
              <a:chOff x="3572" y="971"/>
              <a:chExt cx="421" cy="880"/>
            </a:xfrm>
          </p:grpSpPr>
          <p:sp>
            <p:nvSpPr>
              <p:cNvPr id="23588" name="Rectangle 8"/>
              <p:cNvSpPr>
                <a:spLocks noChangeArrowheads="1"/>
              </p:cNvSpPr>
              <p:nvPr/>
            </p:nvSpPr>
            <p:spPr bwMode="auto">
              <a:xfrm>
                <a:off x="3572" y="971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9" name="Rectangle 9" descr="50%"/>
              <p:cNvSpPr>
                <a:spLocks noChangeArrowheads="1"/>
              </p:cNvSpPr>
              <p:nvPr/>
            </p:nvSpPr>
            <p:spPr bwMode="auto">
              <a:xfrm>
                <a:off x="3572" y="1317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0" name="Rectangle 10" descr="50%"/>
              <p:cNvSpPr>
                <a:spLocks noChangeArrowheads="1"/>
              </p:cNvSpPr>
              <p:nvPr/>
            </p:nvSpPr>
            <p:spPr bwMode="auto">
              <a:xfrm>
                <a:off x="3572" y="1416"/>
                <a:ext cx="421" cy="89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91" name="Rectangle 11" descr="70%"/>
              <p:cNvSpPr>
                <a:spLocks noChangeArrowheads="1"/>
              </p:cNvSpPr>
              <p:nvPr/>
            </p:nvSpPr>
            <p:spPr bwMode="auto">
              <a:xfrm>
                <a:off x="3572" y="1613"/>
                <a:ext cx="421" cy="91"/>
              </a:xfrm>
              <a:prstGeom prst="rect">
                <a:avLst/>
              </a:prstGeom>
              <a:pattFill prst="pct70">
                <a:fgClr>
                  <a:schemeClr val="hlink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5" name="Group 118"/>
            <p:cNvGrpSpPr>
              <a:grpSpLocks/>
            </p:cNvGrpSpPr>
            <p:nvPr/>
          </p:nvGrpSpPr>
          <p:grpSpPr bwMode="auto">
            <a:xfrm>
              <a:off x="3572" y="2027"/>
              <a:ext cx="421" cy="881"/>
              <a:chOff x="3572" y="2057"/>
              <a:chExt cx="421" cy="881"/>
            </a:xfrm>
          </p:grpSpPr>
          <p:sp>
            <p:nvSpPr>
              <p:cNvPr id="23584" name="Rectangle 12"/>
              <p:cNvSpPr>
                <a:spLocks noChangeArrowheads="1"/>
              </p:cNvSpPr>
              <p:nvPr/>
            </p:nvSpPr>
            <p:spPr bwMode="auto">
              <a:xfrm>
                <a:off x="3572" y="2057"/>
                <a:ext cx="421" cy="881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5" name="Rectangle 13" descr="50%"/>
              <p:cNvSpPr>
                <a:spLocks noChangeArrowheads="1"/>
              </p:cNvSpPr>
              <p:nvPr/>
            </p:nvSpPr>
            <p:spPr bwMode="auto">
              <a:xfrm>
                <a:off x="3572" y="2304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6" name="Rectangle 14" descr="50%"/>
              <p:cNvSpPr>
                <a:spLocks noChangeArrowheads="1"/>
              </p:cNvSpPr>
              <p:nvPr/>
            </p:nvSpPr>
            <p:spPr bwMode="auto">
              <a:xfrm>
                <a:off x="3572" y="2403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7" name="Rectangle 15" descr="50%"/>
              <p:cNvSpPr>
                <a:spLocks noChangeArrowheads="1"/>
              </p:cNvSpPr>
              <p:nvPr/>
            </p:nvSpPr>
            <p:spPr bwMode="auto">
              <a:xfrm>
                <a:off x="3572" y="2600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23576" name="Group 119"/>
            <p:cNvGrpSpPr>
              <a:grpSpLocks/>
            </p:cNvGrpSpPr>
            <p:nvPr/>
          </p:nvGrpSpPr>
          <p:grpSpPr bwMode="auto">
            <a:xfrm>
              <a:off x="3572" y="2956"/>
              <a:ext cx="421" cy="880"/>
              <a:chOff x="3572" y="3094"/>
              <a:chExt cx="421" cy="880"/>
            </a:xfrm>
          </p:grpSpPr>
          <p:sp>
            <p:nvSpPr>
              <p:cNvPr id="23580" name="Rectangle 16"/>
              <p:cNvSpPr>
                <a:spLocks noChangeArrowheads="1"/>
              </p:cNvSpPr>
              <p:nvPr/>
            </p:nvSpPr>
            <p:spPr bwMode="auto">
              <a:xfrm>
                <a:off x="3572" y="3094"/>
                <a:ext cx="421" cy="880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1" name="Rectangle 17" descr="50%"/>
              <p:cNvSpPr>
                <a:spLocks noChangeArrowheads="1"/>
              </p:cNvSpPr>
              <p:nvPr/>
            </p:nvSpPr>
            <p:spPr bwMode="auto">
              <a:xfrm>
                <a:off x="3572" y="3291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2" name="Rectangle 18" descr="50%"/>
              <p:cNvSpPr>
                <a:spLocks noChangeArrowheads="1"/>
              </p:cNvSpPr>
              <p:nvPr/>
            </p:nvSpPr>
            <p:spPr bwMode="auto">
              <a:xfrm>
                <a:off x="3572" y="3538"/>
                <a:ext cx="421" cy="91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3583" name="Rectangle 19" descr="50%"/>
              <p:cNvSpPr>
                <a:spLocks noChangeArrowheads="1"/>
              </p:cNvSpPr>
              <p:nvPr/>
            </p:nvSpPr>
            <p:spPr bwMode="auto">
              <a:xfrm>
                <a:off x="3572" y="3736"/>
                <a:ext cx="421" cy="90"/>
              </a:xfrm>
              <a:prstGeom prst="rect">
                <a:avLst/>
              </a:prstGeom>
              <a:pattFill prst="pct50">
                <a:fgClr>
                  <a:schemeClr val="accent1"/>
                </a:fgClr>
                <a:bgClr>
                  <a:schemeClr val="bg1"/>
                </a:bgClr>
              </a:patt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3577" name="Rectangle 113"/>
            <p:cNvSpPr>
              <a:spLocks noChangeArrowheads="1"/>
            </p:cNvSpPr>
            <p:nvPr/>
          </p:nvSpPr>
          <p:spPr bwMode="auto">
            <a:xfrm>
              <a:off x="3487" y="3872"/>
              <a:ext cx="549" cy="1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xmlns="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4 bytes</a:t>
              </a:r>
            </a:p>
          </p:txBody>
        </p:sp>
        <p:sp>
          <p:nvSpPr>
            <p:cNvPr id="23578" name="Line 114"/>
            <p:cNvSpPr>
              <a:spLocks noChangeShapeType="1"/>
            </p:cNvSpPr>
            <p:nvPr/>
          </p:nvSpPr>
          <p:spPr bwMode="auto">
            <a:xfrm>
              <a:off x="3247" y="3968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9" name="Line 115"/>
            <p:cNvSpPr>
              <a:spLocks noChangeShapeType="1"/>
            </p:cNvSpPr>
            <p:nvPr/>
          </p:nvSpPr>
          <p:spPr bwMode="auto">
            <a:xfrm flipH="1">
              <a:off x="4063" y="3968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71864" name="Freeform 120"/>
          <p:cNvSpPr>
            <a:spLocks/>
          </p:cNvSpPr>
          <p:nvPr/>
        </p:nvSpPr>
        <p:spPr bwMode="auto">
          <a:xfrm>
            <a:off x="5105400" y="1568450"/>
            <a:ext cx="2819400" cy="1219200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304800 h 768"/>
              <a:gd name="T4" fmla="*/ 2225842 w 1824"/>
              <a:gd name="T5" fmla="*/ 1219200 h 768"/>
              <a:gd name="T6" fmla="*/ 2819400 w 1824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1874" name="Group 130"/>
          <p:cNvGrpSpPr>
            <a:grpSpLocks/>
          </p:cNvGrpSpPr>
          <p:nvPr/>
        </p:nvGrpSpPr>
        <p:grpSpPr bwMode="auto">
          <a:xfrm>
            <a:off x="8610601" y="1111250"/>
            <a:ext cx="1677987" cy="4648200"/>
            <a:chOff x="3984" y="700"/>
            <a:chExt cx="1057" cy="2928"/>
          </a:xfrm>
        </p:grpSpPr>
        <p:sp>
          <p:nvSpPr>
            <p:cNvPr id="23564" name="Line 30"/>
            <p:cNvSpPr>
              <a:spLocks noChangeShapeType="1"/>
            </p:cNvSpPr>
            <p:nvPr/>
          </p:nvSpPr>
          <p:spPr bwMode="auto">
            <a:xfrm flipV="1">
              <a:off x="3984" y="748"/>
              <a:ext cx="810" cy="72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5" name="Line 31"/>
            <p:cNvSpPr>
              <a:spLocks noChangeShapeType="1"/>
            </p:cNvSpPr>
            <p:nvPr/>
          </p:nvSpPr>
          <p:spPr bwMode="auto">
            <a:xfrm flipV="1">
              <a:off x="3984" y="847"/>
              <a:ext cx="934" cy="71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6" name="Line 32"/>
            <p:cNvSpPr>
              <a:spLocks noChangeShapeType="1"/>
            </p:cNvSpPr>
            <p:nvPr/>
          </p:nvSpPr>
          <p:spPr bwMode="auto">
            <a:xfrm flipV="1">
              <a:off x="3984" y="995"/>
              <a:ext cx="1057" cy="761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7" name="Line 33"/>
            <p:cNvSpPr>
              <a:spLocks noChangeShapeType="1"/>
            </p:cNvSpPr>
            <p:nvPr/>
          </p:nvSpPr>
          <p:spPr bwMode="auto">
            <a:xfrm flipV="1">
              <a:off x="3984" y="1948"/>
              <a:ext cx="720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8" name="Line 34"/>
            <p:cNvSpPr>
              <a:spLocks noChangeShapeType="1"/>
            </p:cNvSpPr>
            <p:nvPr/>
          </p:nvSpPr>
          <p:spPr bwMode="auto">
            <a:xfrm flipV="1">
              <a:off x="3984" y="2044"/>
              <a:ext cx="816" cy="38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69" name="Line 35"/>
            <p:cNvSpPr>
              <a:spLocks noChangeShapeType="1"/>
            </p:cNvSpPr>
            <p:nvPr/>
          </p:nvSpPr>
          <p:spPr bwMode="auto">
            <a:xfrm flipV="1">
              <a:off x="3984" y="2140"/>
              <a:ext cx="912" cy="4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0" name="Line 122"/>
            <p:cNvSpPr>
              <a:spLocks noChangeShapeType="1"/>
            </p:cNvSpPr>
            <p:nvPr/>
          </p:nvSpPr>
          <p:spPr bwMode="auto">
            <a:xfrm flipV="1">
              <a:off x="3984" y="3100"/>
              <a:ext cx="576" cy="11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1" name="Line 38"/>
            <p:cNvSpPr>
              <a:spLocks noChangeShapeType="1"/>
            </p:cNvSpPr>
            <p:nvPr/>
          </p:nvSpPr>
          <p:spPr bwMode="auto">
            <a:xfrm flipV="1">
              <a:off x="3984" y="3196"/>
              <a:ext cx="720" cy="24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2" name="Line 39"/>
            <p:cNvSpPr>
              <a:spLocks noChangeShapeType="1"/>
            </p:cNvSpPr>
            <p:nvPr/>
          </p:nvSpPr>
          <p:spPr bwMode="auto">
            <a:xfrm flipV="1">
              <a:off x="3984" y="3292"/>
              <a:ext cx="816" cy="33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73" name="Line 123"/>
            <p:cNvSpPr>
              <a:spLocks noChangeShapeType="1"/>
            </p:cNvSpPr>
            <p:nvPr/>
          </p:nvSpPr>
          <p:spPr bwMode="auto">
            <a:xfrm flipH="1" flipV="1">
              <a:off x="4224" y="700"/>
              <a:ext cx="384" cy="5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10515600" cy="533400"/>
          </a:xfrm>
        </p:spPr>
        <p:txBody>
          <a:bodyPr/>
          <a:lstStyle/>
          <a:p>
            <a:r>
              <a:rPr lang="en-US" altLang="ko-KR" dirty="0"/>
              <a:t>Fix for sparse address space: The two-level page 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9352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7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1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1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837" grpId="0" animBg="1"/>
      <p:bldP spid="671838" grpId="0" build="p"/>
      <p:bldP spid="6718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9D41EB-1BDF-1148-AF31-C93A3B5CF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52400"/>
            <a:ext cx="8991600" cy="533400"/>
          </a:xfrm>
        </p:spPr>
        <p:txBody>
          <a:bodyPr/>
          <a:lstStyle/>
          <a:p>
            <a:r>
              <a:rPr lang="en-US" dirty="0"/>
              <a:t>Example: x86 classic 32-bit address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5E138-221E-B34F-8F18-AB581022F8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4655627"/>
            <a:ext cx="10287000" cy="1897573"/>
          </a:xfrm>
        </p:spPr>
        <p:txBody>
          <a:bodyPr>
            <a:normAutofit fontScale="92500"/>
          </a:bodyPr>
          <a:lstStyle/>
          <a:p>
            <a:r>
              <a:rPr lang="en-US" dirty="0"/>
              <a:t>Intel terminology: Top-level page-table called a “Page Directory”</a:t>
            </a:r>
          </a:p>
          <a:p>
            <a:pPr lvl="1"/>
            <a:r>
              <a:rPr lang="en-US" dirty="0"/>
              <a:t>With “Page Directory Entries”</a:t>
            </a:r>
          </a:p>
          <a:p>
            <a:r>
              <a:rPr lang="en-US" dirty="0">
                <a:solidFill>
                  <a:srgbClr val="FF0000"/>
                </a:solidFill>
              </a:rPr>
              <a:t>CR3 provides physical address of the page directory</a:t>
            </a:r>
          </a:p>
          <a:p>
            <a:pPr lvl="1"/>
            <a:r>
              <a:rPr lang="en-US" dirty="0"/>
              <a:t>This is what we have called the “</a:t>
            </a:r>
            <a:r>
              <a:rPr lang="en-US" dirty="0" err="1"/>
              <a:t>PageTablePtr</a:t>
            </a:r>
            <a:r>
              <a:rPr lang="en-US" dirty="0"/>
              <a:t>” in previous slides</a:t>
            </a:r>
          </a:p>
          <a:p>
            <a:pPr lvl="1"/>
            <a:r>
              <a:rPr lang="en-US" dirty="0"/>
              <a:t>Change in CR3 changes the whole translation table!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9000AB-CE81-0F43-81A3-314BBACA676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3350" y="682869"/>
            <a:ext cx="6997700" cy="3972758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905000" y="3810000"/>
            <a:ext cx="3429000" cy="1676400"/>
            <a:chOff x="152400" y="4267200"/>
            <a:chExt cx="3429000" cy="1676400"/>
          </a:xfrm>
        </p:grpSpPr>
        <p:sp>
          <p:nvSpPr>
            <p:cNvPr id="4" name="Rectangle 3"/>
            <p:cNvSpPr/>
            <p:nvPr/>
          </p:nvSpPr>
          <p:spPr bwMode="auto">
            <a:xfrm>
              <a:off x="2209800" y="4267200"/>
              <a:ext cx="1371600" cy="381000"/>
            </a:xfrm>
            <a:prstGeom prst="rect">
              <a:avLst/>
            </a:prstGeom>
            <a:noFill/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cxnSp>
          <p:nvCxnSpPr>
            <p:cNvPr id="6" name="Straight Arrow Connector 5"/>
            <p:cNvCxnSpPr/>
            <p:nvPr/>
          </p:nvCxnSpPr>
          <p:spPr bwMode="auto">
            <a:xfrm flipV="1">
              <a:off x="152400" y="4648201"/>
              <a:ext cx="2057400" cy="1295399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967930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What is in a Page Table Entry (PTE)?</a:t>
            </a:r>
          </a:p>
        </p:txBody>
      </p:sp>
      <p:sp>
        <p:nvSpPr>
          <p:cNvPr id="803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66800" y="732692"/>
            <a:ext cx="10058400" cy="60960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What is in a Page Table Entry (or PTE)?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Pointer to next-level page table or to actual page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Permission bits: valid, read-only, read-write, write-only</a:t>
            </a: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Example: Intel x86 architecture PTE: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Address same format previous slide (10, 10, 12-bit offset)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Intermediate page tables called “Directories”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tabLst>
                <a:tab pos="1377950" algn="r"/>
                <a:tab pos="1541463" algn="l"/>
              </a:tabLst>
            </a:pPr>
            <a:endParaRPr lang="en-US" altLang="ko-KR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marL="628650" lvl="1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P: 	Present (same as “valid” bit in other architectures) 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W: 	Writeable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U: 	User accessible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PWT:	Page write transparent: external cache write-through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PCD:	Page cache disabled (page cannot be cached)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</a:t>
            </a:r>
            <a:r>
              <a:rPr lang="en-US" altLang="ko-KR" dirty="0">
                <a:solidFill>
                  <a:srgbClr val="00B05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A: 	Accessed: page has been accessed recently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solidFill>
                  <a:srgbClr val="00B05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		D: 	Dirty (PTE only): page has been modified recently</a:t>
            </a:r>
          </a:p>
          <a:p>
            <a:pPr marL="628650" lvl="1">
              <a:lnSpc>
                <a:spcPct val="80000"/>
              </a:lnSpc>
              <a:spcBef>
                <a:spcPct val="15000"/>
              </a:spcBef>
              <a:buNone/>
              <a:tabLst>
                <a:tab pos="1377950" algn="r"/>
                <a:tab pos="1541463" algn="l"/>
              </a:tabLst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PS: 	Page Size:  PS=14MB page (directory only).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		Bottom 22 bits of virtual address serve as offset</a:t>
            </a:r>
          </a:p>
        </p:txBody>
      </p:sp>
      <p:grpSp>
        <p:nvGrpSpPr>
          <p:cNvPr id="803844" name="Group 4"/>
          <p:cNvGrpSpPr>
            <a:grpSpLocks/>
          </p:cNvGrpSpPr>
          <p:nvPr/>
        </p:nvGrpSpPr>
        <p:grpSpPr bwMode="auto">
          <a:xfrm>
            <a:off x="2187575" y="2717803"/>
            <a:ext cx="7696200" cy="976313"/>
            <a:chOff x="480" y="2304"/>
            <a:chExt cx="4848" cy="615"/>
          </a:xfrm>
        </p:grpSpPr>
        <p:sp>
          <p:nvSpPr>
            <p:cNvPr id="8197" name="Rectangle 5"/>
            <p:cNvSpPr>
              <a:spLocks noChangeArrowheads="1"/>
            </p:cNvSpPr>
            <p:nvPr/>
          </p:nvSpPr>
          <p:spPr bwMode="auto">
            <a:xfrm>
              <a:off x="480" y="2304"/>
              <a:ext cx="2544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90000"/>
                </a:lnSpc>
              </a:pPr>
              <a:r>
                <a:rPr lang="en-US" altLang="ko-KR" dirty="0">
                  <a:latin typeface="Gill Sans"/>
                  <a:ea typeface="굴림" panose="020B0600000101010101" pitchFamily="34" charset="-127"/>
                </a:rPr>
                <a:t>Page Frame Number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ko-KR" dirty="0">
                  <a:latin typeface="Gill Sans"/>
                  <a:ea typeface="굴림" panose="020B0600000101010101" pitchFamily="34" charset="-127"/>
                </a:rPr>
                <a:t>(Physical Page Number)</a:t>
              </a:r>
            </a:p>
          </p:txBody>
        </p:sp>
        <p:sp>
          <p:nvSpPr>
            <p:cNvPr id="8198" name="Rectangle 6"/>
            <p:cNvSpPr>
              <a:spLocks noChangeArrowheads="1"/>
            </p:cNvSpPr>
            <p:nvPr/>
          </p:nvSpPr>
          <p:spPr bwMode="auto">
            <a:xfrm>
              <a:off x="3024" y="2304"/>
              <a:ext cx="576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Free</a:t>
              </a:r>
            </a:p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(OS)</a:t>
              </a:r>
            </a:p>
          </p:txBody>
        </p:sp>
        <p:sp>
          <p:nvSpPr>
            <p:cNvPr id="8199" name="Rectangle 7"/>
            <p:cNvSpPr>
              <a:spLocks noChangeArrowheads="1"/>
            </p:cNvSpPr>
            <p:nvPr/>
          </p:nvSpPr>
          <p:spPr bwMode="auto">
            <a:xfrm>
              <a:off x="360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8200" name="Rectangle 8"/>
            <p:cNvSpPr>
              <a:spLocks noChangeArrowheads="1"/>
            </p:cNvSpPr>
            <p:nvPr/>
          </p:nvSpPr>
          <p:spPr bwMode="auto">
            <a:xfrm>
              <a:off x="379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PS</a:t>
              </a:r>
            </a:p>
          </p:txBody>
        </p:sp>
        <p:sp>
          <p:nvSpPr>
            <p:cNvPr id="8201" name="Rectangle 9"/>
            <p:cNvSpPr>
              <a:spLocks noChangeArrowheads="1"/>
            </p:cNvSpPr>
            <p:nvPr/>
          </p:nvSpPr>
          <p:spPr bwMode="auto">
            <a:xfrm>
              <a:off x="398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D</a:t>
              </a:r>
            </a:p>
          </p:txBody>
        </p:sp>
        <p:sp>
          <p:nvSpPr>
            <p:cNvPr id="8202" name="Rectangle 10"/>
            <p:cNvSpPr>
              <a:spLocks noChangeArrowheads="1"/>
            </p:cNvSpPr>
            <p:nvPr/>
          </p:nvSpPr>
          <p:spPr bwMode="auto">
            <a:xfrm>
              <a:off x="417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A</a:t>
              </a:r>
            </a:p>
          </p:txBody>
        </p:sp>
        <p:sp>
          <p:nvSpPr>
            <p:cNvPr id="8203" name="Rectangle 11"/>
            <p:cNvSpPr>
              <a:spLocks noChangeArrowheads="1"/>
            </p:cNvSpPr>
            <p:nvPr/>
          </p:nvSpPr>
          <p:spPr bwMode="auto">
            <a:xfrm>
              <a:off x="4368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PCD</a:t>
              </a:r>
            </a:p>
          </p:txBody>
        </p:sp>
        <p:sp>
          <p:nvSpPr>
            <p:cNvPr id="8204" name="Rectangle 12"/>
            <p:cNvSpPr>
              <a:spLocks noChangeArrowheads="1"/>
            </p:cNvSpPr>
            <p:nvPr/>
          </p:nvSpPr>
          <p:spPr bwMode="auto">
            <a:xfrm>
              <a:off x="4560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>
                  <a:latin typeface="Gill Sans"/>
                  <a:ea typeface="굴림" panose="020B0600000101010101" pitchFamily="34" charset="-127"/>
                </a:rPr>
                <a:t>PWT</a:t>
              </a:r>
            </a:p>
          </p:txBody>
        </p:sp>
        <p:sp>
          <p:nvSpPr>
            <p:cNvPr id="8205" name="Rectangle 13"/>
            <p:cNvSpPr>
              <a:spLocks noChangeArrowheads="1"/>
            </p:cNvSpPr>
            <p:nvPr/>
          </p:nvSpPr>
          <p:spPr bwMode="auto">
            <a:xfrm>
              <a:off x="4752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U</a:t>
              </a:r>
            </a:p>
          </p:txBody>
        </p:sp>
        <p:sp>
          <p:nvSpPr>
            <p:cNvPr id="8206" name="Rectangle 14"/>
            <p:cNvSpPr>
              <a:spLocks noChangeArrowheads="1"/>
            </p:cNvSpPr>
            <p:nvPr/>
          </p:nvSpPr>
          <p:spPr bwMode="auto">
            <a:xfrm>
              <a:off x="4944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"/>
                  <a:ea typeface="굴림" panose="020B0600000101010101" pitchFamily="34" charset="-127"/>
                </a:rPr>
                <a:t>W</a:t>
              </a:r>
            </a:p>
          </p:txBody>
        </p:sp>
        <p:sp>
          <p:nvSpPr>
            <p:cNvPr id="8207" name="Rectangle 15"/>
            <p:cNvSpPr>
              <a:spLocks noChangeArrowheads="1"/>
            </p:cNvSpPr>
            <p:nvPr/>
          </p:nvSpPr>
          <p:spPr bwMode="auto">
            <a:xfrm>
              <a:off x="5136" y="2304"/>
              <a:ext cx="192" cy="38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P</a:t>
              </a:r>
            </a:p>
          </p:txBody>
        </p:sp>
        <p:sp>
          <p:nvSpPr>
            <p:cNvPr id="8208" name="Text Box 16"/>
            <p:cNvSpPr txBox="1">
              <a:spLocks noChangeArrowheads="1"/>
            </p:cNvSpPr>
            <p:nvPr/>
          </p:nvSpPr>
          <p:spPr bwMode="auto">
            <a:xfrm>
              <a:off x="5126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8209" name="Text Box 17"/>
            <p:cNvSpPr txBox="1">
              <a:spLocks noChangeArrowheads="1"/>
            </p:cNvSpPr>
            <p:nvPr/>
          </p:nvSpPr>
          <p:spPr bwMode="auto">
            <a:xfrm>
              <a:off x="4944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1</a:t>
              </a:r>
            </a:p>
          </p:txBody>
        </p:sp>
        <p:sp>
          <p:nvSpPr>
            <p:cNvPr id="8210" name="Text Box 18"/>
            <p:cNvSpPr txBox="1">
              <a:spLocks noChangeArrowheads="1"/>
            </p:cNvSpPr>
            <p:nvPr/>
          </p:nvSpPr>
          <p:spPr bwMode="auto">
            <a:xfrm>
              <a:off x="4752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2</a:t>
              </a:r>
            </a:p>
          </p:txBody>
        </p:sp>
        <p:sp>
          <p:nvSpPr>
            <p:cNvPr id="8211" name="Text Box 19"/>
            <p:cNvSpPr txBox="1">
              <a:spLocks noChangeArrowheads="1"/>
            </p:cNvSpPr>
            <p:nvPr/>
          </p:nvSpPr>
          <p:spPr bwMode="auto">
            <a:xfrm>
              <a:off x="4560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3</a:t>
              </a:r>
            </a:p>
          </p:txBody>
        </p:sp>
        <p:sp>
          <p:nvSpPr>
            <p:cNvPr id="8212" name="Text Box 20"/>
            <p:cNvSpPr txBox="1">
              <a:spLocks noChangeArrowheads="1"/>
            </p:cNvSpPr>
            <p:nvPr/>
          </p:nvSpPr>
          <p:spPr bwMode="auto">
            <a:xfrm>
              <a:off x="4368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4</a:t>
              </a:r>
            </a:p>
          </p:txBody>
        </p:sp>
        <p:sp>
          <p:nvSpPr>
            <p:cNvPr id="8213" name="Text Box 21"/>
            <p:cNvSpPr txBox="1">
              <a:spLocks noChangeArrowheads="1"/>
            </p:cNvSpPr>
            <p:nvPr/>
          </p:nvSpPr>
          <p:spPr bwMode="auto">
            <a:xfrm>
              <a:off x="4176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5</a:t>
              </a:r>
            </a:p>
          </p:txBody>
        </p:sp>
        <p:sp>
          <p:nvSpPr>
            <p:cNvPr id="8214" name="Text Box 22"/>
            <p:cNvSpPr txBox="1">
              <a:spLocks noChangeArrowheads="1"/>
            </p:cNvSpPr>
            <p:nvPr/>
          </p:nvSpPr>
          <p:spPr bwMode="auto">
            <a:xfrm>
              <a:off x="3984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6</a:t>
              </a:r>
            </a:p>
          </p:txBody>
        </p:sp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3792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7</a:t>
              </a:r>
            </a:p>
          </p:txBody>
        </p:sp>
        <p:sp>
          <p:nvSpPr>
            <p:cNvPr id="8216" name="Text Box 24"/>
            <p:cNvSpPr txBox="1">
              <a:spLocks noChangeArrowheads="1"/>
            </p:cNvSpPr>
            <p:nvPr/>
          </p:nvSpPr>
          <p:spPr bwMode="auto">
            <a:xfrm>
              <a:off x="3600" y="2688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8</a:t>
              </a:r>
            </a:p>
          </p:txBody>
        </p:sp>
        <p:sp>
          <p:nvSpPr>
            <p:cNvPr id="8217" name="Text Box 25"/>
            <p:cNvSpPr txBox="1">
              <a:spLocks noChangeArrowheads="1"/>
            </p:cNvSpPr>
            <p:nvPr/>
          </p:nvSpPr>
          <p:spPr bwMode="auto">
            <a:xfrm>
              <a:off x="3072" y="2688"/>
              <a:ext cx="39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11-9</a:t>
              </a:r>
            </a:p>
          </p:txBody>
        </p:sp>
        <p:sp>
          <p:nvSpPr>
            <p:cNvPr id="8218" name="Text Box 26"/>
            <p:cNvSpPr txBox="1">
              <a:spLocks noChangeArrowheads="1"/>
            </p:cNvSpPr>
            <p:nvPr/>
          </p:nvSpPr>
          <p:spPr bwMode="auto">
            <a:xfrm>
              <a:off x="1440" y="2688"/>
              <a:ext cx="487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>
                  <a:latin typeface="Gill Sans"/>
                  <a:ea typeface="굴림" panose="020B0600000101010101" pitchFamily="34" charset="-127"/>
                </a:rPr>
                <a:t>31-12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9173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803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84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384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Examples of how to use a PTE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62000"/>
            <a:ext cx="114300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How do we use the PTE?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Invalid PTE can imply different things: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Region of address space is actually invalid or 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Page/directory is just somewhere else than memory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Validity checked first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OS can use other (say) 31 bits for location info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Usage Example: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Demand Paging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Keep only active pages in memory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Place others on disk and mark their PTEs invalid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Usage Example: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Copy on Write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UNIX fork gives </a:t>
            </a:r>
            <a:r>
              <a:rPr lang="en-US" altLang="ko-KR" i="1" dirty="0">
                <a:ea typeface="굴림" panose="020B0600000101010101" pitchFamily="34" charset="-127"/>
                <a:sym typeface="Symbol" panose="05050102010706020507" pitchFamily="18" charset="2"/>
              </a:rPr>
              <a:t>copy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of parent address space to child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Address spaces disconnected after child created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How to do this cheaply?  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Make copy of parent’s page tables (point at same memory)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Mark entries in both sets of page tables as read-only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Page fault on write creates two copies 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Usage Example: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Zero Fill On Demand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New data pages must carry no information (say be zeroed)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Mark PTEs as invalid; page fault on use gets zeroed page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Often, OS creates zeroed pages in background</a:t>
            </a:r>
          </a:p>
        </p:txBody>
      </p:sp>
    </p:spTree>
    <p:extLst>
      <p:ext uri="{BB962C8B-B14F-4D97-AF65-F5344CB8AC3E}">
        <p14:creationId xmlns:p14="http://schemas.microsoft.com/office/powerpoint/2010/main" val="111263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670A7-ECA4-CF42-88BA-AB6E570B7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Sharing with multilevel page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055BC7-48B7-794F-94BD-2A4136D615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265" y="5591087"/>
            <a:ext cx="4964587" cy="879563"/>
          </a:xfrm>
        </p:spPr>
        <p:txBody>
          <a:bodyPr>
            <a:normAutofit/>
          </a:bodyPr>
          <a:lstStyle/>
          <a:p>
            <a:r>
              <a:rPr lang="en-US" dirty="0"/>
              <a:t>Entire regions of the address space can be efficiently shared</a:t>
            </a:r>
          </a:p>
        </p:txBody>
      </p:sp>
      <p:grpSp>
        <p:nvGrpSpPr>
          <p:cNvPr id="18" name="Group 104">
            <a:extLst>
              <a:ext uri="{FF2B5EF4-FFF2-40B4-BE49-F238E27FC236}">
                <a16:creationId xmlns:a16="http://schemas.microsoft.com/office/drawing/2014/main" id="{A33897A1-3CF2-9C45-A07B-B6DFD59BB2A7}"/>
              </a:ext>
            </a:extLst>
          </p:cNvPr>
          <p:cNvGrpSpPr>
            <a:grpSpLocks/>
          </p:cNvGrpSpPr>
          <p:nvPr/>
        </p:nvGrpSpPr>
        <p:grpSpPr bwMode="auto">
          <a:xfrm>
            <a:off x="8113712" y="730251"/>
            <a:ext cx="2554288" cy="377825"/>
            <a:chOff x="3840" y="384"/>
            <a:chExt cx="1609" cy="238"/>
          </a:xfrm>
        </p:grpSpPr>
        <p:sp>
          <p:nvSpPr>
            <p:cNvPr id="19" name="Rectangle 98">
              <a:extLst>
                <a:ext uri="{FF2B5EF4-FFF2-40B4-BE49-F238E27FC236}">
                  <a16:creationId xmlns:a16="http://schemas.microsoft.com/office/drawing/2014/main" id="{F2E14081-784A-6A42-9964-5E6BA707E0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64" y="384"/>
              <a:ext cx="985" cy="238"/>
            </a:xfrm>
            <a:prstGeom prst="rect">
              <a:avLst/>
            </a:prstGeom>
            <a:solidFill>
              <a:schemeClr val="accent1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20" name="Rectangle 102">
              <a:extLst>
                <a:ext uri="{FF2B5EF4-FFF2-40B4-BE49-F238E27FC236}">
                  <a16:creationId xmlns:a16="http://schemas.microsoft.com/office/drawing/2014/main" id="{5CB35E29-30C0-9C41-8B5B-9D18215997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84"/>
              <a:ext cx="630" cy="238"/>
            </a:xfrm>
            <a:prstGeom prst="rect">
              <a:avLst/>
            </a:pr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Page #</a:t>
              </a:r>
            </a:p>
          </p:txBody>
        </p:sp>
      </p:grpSp>
      <p:grpSp>
        <p:nvGrpSpPr>
          <p:cNvPr id="6" name="Group 131">
            <a:extLst>
              <a:ext uri="{FF2B5EF4-FFF2-40B4-BE49-F238E27FC236}">
                <a16:creationId xmlns:a16="http://schemas.microsoft.com/office/drawing/2014/main" id="{21A3E9B5-1CED-1040-808A-C293CB8E5712}"/>
              </a:ext>
            </a:extLst>
          </p:cNvPr>
          <p:cNvGrpSpPr>
            <a:grpSpLocks/>
          </p:cNvGrpSpPr>
          <p:nvPr/>
        </p:nvGrpSpPr>
        <p:grpSpPr bwMode="auto">
          <a:xfrm>
            <a:off x="9607550" y="1200151"/>
            <a:ext cx="1060450" cy="1712913"/>
            <a:chOff x="4804" y="756"/>
            <a:chExt cx="668" cy="1079"/>
          </a:xfrm>
        </p:grpSpPr>
        <p:sp useBgFill="1">
          <p:nvSpPr>
            <p:cNvPr id="14" name="Rectangle 27">
              <a:extLst>
                <a:ext uri="{FF2B5EF4-FFF2-40B4-BE49-F238E27FC236}">
                  <a16:creationId xmlns:a16="http://schemas.microsoft.com/office/drawing/2014/main" id="{9A7F4CAF-05CB-364A-9728-572B09346C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4" y="756"/>
              <a:ext cx="421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 useBgFill="1">
          <p:nvSpPr>
            <p:cNvPr id="15" name="Rectangle 28">
              <a:extLst>
                <a:ext uri="{FF2B5EF4-FFF2-40B4-BE49-F238E27FC236}">
                  <a16:creationId xmlns:a16="http://schemas.microsoft.com/office/drawing/2014/main" id="{7D0F3A52-9053-1D42-87A3-9BB1D3CCA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855"/>
              <a:ext cx="420" cy="880"/>
            </a:xfrm>
            <a:prstGeom prst="rect">
              <a:avLst/>
            </a:prstGeom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" name="Rectangle 29">
              <a:extLst>
                <a:ext uri="{FF2B5EF4-FFF2-40B4-BE49-F238E27FC236}">
                  <a16:creationId xmlns:a16="http://schemas.microsoft.com/office/drawing/2014/main" id="{79AE9AFA-2CDF-F54D-BEFF-50175F0600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051" y="954"/>
              <a:ext cx="421" cy="881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 useBgFill="1">
        <p:nvSpPr>
          <p:cNvPr id="7" name="Rectangle 23">
            <a:extLst>
              <a:ext uri="{FF2B5EF4-FFF2-40B4-BE49-F238E27FC236}">
                <a16:creationId xmlns:a16="http://schemas.microsoft.com/office/drawing/2014/main" id="{622CBD00-8AAD-7B47-9C1D-ED62488FEE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12288" y="3081338"/>
            <a:ext cx="669925" cy="139858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8" name="Rectangle 24">
            <a:extLst>
              <a:ext uri="{FF2B5EF4-FFF2-40B4-BE49-F238E27FC236}">
                <a16:creationId xmlns:a16="http://schemas.microsoft.com/office/drawing/2014/main" id="{095017E9-5DFC-1040-87E0-EC3F92AD1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7550" y="3238500"/>
            <a:ext cx="668338" cy="13970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9" name="Rectangle 53">
            <a:extLst>
              <a:ext uri="{FF2B5EF4-FFF2-40B4-BE49-F238E27FC236}">
                <a16:creationId xmlns:a16="http://schemas.microsoft.com/office/drawing/2014/main" id="{2BCB58DC-EFB8-7F43-A36D-BBAEBB2A50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8088" y="1944689"/>
            <a:ext cx="468077" cy="245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3500" tIns="25400" rIns="63500" bIns="25400">
            <a:spAutoFit/>
          </a:bodyPr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l">
              <a:lnSpc>
                <a:spcPct val="90000"/>
              </a:lnSpc>
              <a:spcBef>
                <a:spcPct val="0"/>
              </a:spcBef>
              <a:buSzTx/>
            </a:pPr>
            <a:r>
              <a:rPr lang="en-US" altLang="en-US" sz="1400" b="0">
                <a:latin typeface="Gill Sans" charset="0"/>
                <a:ea typeface="Gill Sans" charset="0"/>
                <a:cs typeface="Gill Sans" charset="0"/>
              </a:rPr>
              <a:t>4KB</a:t>
            </a:r>
          </a:p>
        </p:txBody>
      </p:sp>
      <p:sp useBgFill="1">
        <p:nvSpPr>
          <p:cNvPr id="10" name="Rectangle 121">
            <a:extLst>
              <a:ext uri="{FF2B5EF4-FFF2-40B4-BE49-F238E27FC236}">
                <a16:creationId xmlns:a16="http://schemas.microsoft.com/office/drawing/2014/main" id="{F0AE4C99-E656-CB4F-BD09-209CC9A07E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0200" y="4921250"/>
            <a:ext cx="668338" cy="13970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1" name="Rectangle 36">
            <a:extLst>
              <a:ext uri="{FF2B5EF4-FFF2-40B4-BE49-F238E27FC236}">
                <a16:creationId xmlns:a16="http://schemas.microsoft.com/office/drawing/2014/main" id="{22137A18-784F-8D46-B687-6B2957C1B8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5073650"/>
            <a:ext cx="668338" cy="1397000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2" name="Rectangle 25">
            <a:extLst>
              <a:ext uri="{FF2B5EF4-FFF2-40B4-BE49-F238E27FC236}">
                <a16:creationId xmlns:a16="http://schemas.microsoft.com/office/drawing/2014/main" id="{87106B1E-51F1-BF4C-8B22-D0C5DC885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53600" y="3397250"/>
            <a:ext cx="666750" cy="139858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 useBgFill="1">
        <p:nvSpPr>
          <p:cNvPr id="13" name="Rectangle 37">
            <a:extLst>
              <a:ext uri="{FF2B5EF4-FFF2-40B4-BE49-F238E27FC236}">
                <a16:creationId xmlns:a16="http://schemas.microsoft.com/office/drawing/2014/main" id="{5688AFC7-EA70-CA42-89A1-CE1088930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01200" y="5226050"/>
            <a:ext cx="666750" cy="1398588"/>
          </a:xfrm>
          <a:prstGeom prst="rect">
            <a:avLst/>
          </a:prstGeom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0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5D79700F-F245-3246-AF27-EE6FD746F9B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798" y="1720850"/>
            <a:ext cx="1600200" cy="11430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BC45DD8F-5E48-8245-BEB2-CC96C1D33BB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19798" y="3009106"/>
            <a:ext cx="1647824" cy="31194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5BFD40C8-F016-0E43-B7DA-ABB84E6551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799" y="3467101"/>
            <a:ext cx="1614487" cy="64611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25" name="Group 125">
            <a:extLst>
              <a:ext uri="{FF2B5EF4-FFF2-40B4-BE49-F238E27FC236}">
                <a16:creationId xmlns:a16="http://schemas.microsoft.com/office/drawing/2014/main" id="{7C041130-D599-7845-AFA4-213F86371150}"/>
              </a:ext>
            </a:extLst>
          </p:cNvPr>
          <p:cNvGrpSpPr>
            <a:grpSpLocks/>
          </p:cNvGrpSpPr>
          <p:nvPr/>
        </p:nvGrpSpPr>
        <p:grpSpPr bwMode="auto">
          <a:xfrm>
            <a:off x="1995486" y="862014"/>
            <a:ext cx="4938713" cy="954087"/>
            <a:chOff x="9" y="543"/>
            <a:chExt cx="3111" cy="601"/>
          </a:xfrm>
        </p:grpSpPr>
        <p:sp>
          <p:nvSpPr>
            <p:cNvPr id="26" name="Rectangle 54">
              <a:extLst>
                <a:ext uri="{FF2B5EF4-FFF2-40B4-BE49-F238E27FC236}">
                  <a16:creationId xmlns:a16="http://schemas.microsoft.com/office/drawing/2014/main" id="{C36678A6-DD70-2F45-B8B3-23DBFB01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6" y="543"/>
              <a:ext cx="55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7" name="Rectangle 55">
              <a:extLst>
                <a:ext uri="{FF2B5EF4-FFF2-40B4-BE49-F238E27FC236}">
                  <a16:creationId xmlns:a16="http://schemas.microsoft.com/office/drawing/2014/main" id="{6903AE60-B593-F44D-B5B8-C841BD5A8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543"/>
              <a:ext cx="55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10 bits</a:t>
              </a:r>
            </a:p>
          </p:txBody>
        </p:sp>
        <p:sp>
          <p:nvSpPr>
            <p:cNvPr id="28" name="Rectangle 56">
              <a:extLst>
                <a:ext uri="{FF2B5EF4-FFF2-40B4-BE49-F238E27FC236}">
                  <a16:creationId xmlns:a16="http://schemas.microsoft.com/office/drawing/2014/main" id="{BD1096D4-006C-2A46-9206-1A1DB29A5C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6" y="543"/>
              <a:ext cx="556" cy="2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l">
                <a:lnSpc>
                  <a:spcPct val="90000"/>
                </a:lnSpc>
                <a:spcBef>
                  <a:spcPct val="0"/>
                </a:spcBef>
                <a:buSzTx/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12 bits</a:t>
              </a:r>
            </a:p>
          </p:txBody>
        </p:sp>
        <p:grpSp>
          <p:nvGrpSpPr>
            <p:cNvPr id="29" name="Group 65">
              <a:extLst>
                <a:ext uri="{FF2B5EF4-FFF2-40B4-BE49-F238E27FC236}">
                  <a16:creationId xmlns:a16="http://schemas.microsoft.com/office/drawing/2014/main" id="{B300AB87-53A3-EB49-8F82-AD7FB360E6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" y="700"/>
              <a:ext cx="3111" cy="444"/>
              <a:chOff x="48" y="1440"/>
              <a:chExt cx="3111" cy="444"/>
            </a:xfrm>
          </p:grpSpPr>
          <p:sp>
            <p:nvSpPr>
              <p:cNvPr id="30" name="Text Box 66">
                <a:extLst>
                  <a:ext uri="{FF2B5EF4-FFF2-40B4-BE49-F238E27FC236}">
                    <a16:creationId xmlns:a16="http://schemas.microsoft.com/office/drawing/2014/main" id="{3B24C469-0BEA-8C47-903A-EE92282443A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8" y="1440"/>
                <a:ext cx="752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Virtual </a:t>
                </a:r>
              </a:p>
              <a:p>
                <a:pPr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Address:</a:t>
                </a:r>
              </a:p>
            </p:txBody>
          </p:sp>
          <p:grpSp>
            <p:nvGrpSpPr>
              <p:cNvPr id="31" name="Group 67">
                <a:extLst>
                  <a:ext uri="{FF2B5EF4-FFF2-40B4-BE49-F238E27FC236}">
                    <a16:creationId xmlns:a16="http://schemas.microsoft.com/office/drawing/2014/main" id="{6E675099-FDAE-7C4D-888A-30D3565D04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12" y="1490"/>
                <a:ext cx="2247" cy="238"/>
                <a:chOff x="1625" y="528"/>
                <a:chExt cx="2247" cy="238"/>
              </a:xfrm>
            </p:grpSpPr>
            <p:sp>
              <p:nvSpPr>
                <p:cNvPr id="32" name="Rectangle 68">
                  <a:extLst>
                    <a:ext uri="{FF2B5EF4-FFF2-40B4-BE49-F238E27FC236}">
                      <a16:creationId xmlns:a16="http://schemas.microsoft.com/office/drawing/2014/main" id="{C1F23E66-EAEC-8F4F-A6BF-3EBDCB1E05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887" y="528"/>
                  <a:ext cx="985" cy="238"/>
                </a:xfrm>
                <a:prstGeom prst="rect">
                  <a:avLst/>
                </a:prstGeom>
                <a:solidFill>
                  <a:schemeClr val="accent1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 dirty="0">
                      <a:latin typeface="Gill Sans" charset="0"/>
                      <a:ea typeface="Gill Sans" charset="0"/>
                      <a:cs typeface="Gill Sans" charset="0"/>
                    </a:rPr>
                    <a:t>Offset</a:t>
                  </a:r>
                </a:p>
              </p:txBody>
            </p:sp>
            <p:sp>
              <p:nvSpPr>
                <p:cNvPr id="33" name="Rectangle 69">
                  <a:extLst>
                    <a:ext uri="{FF2B5EF4-FFF2-40B4-BE49-F238E27FC236}">
                      <a16:creationId xmlns:a16="http://schemas.microsoft.com/office/drawing/2014/main" id="{B4AFA31D-4062-924E-8840-44DCF74B96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256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P2 index</a:t>
                  </a:r>
                </a:p>
              </p:txBody>
            </p:sp>
            <p:sp>
              <p:nvSpPr>
                <p:cNvPr id="34" name="Rectangle 70">
                  <a:extLst>
                    <a:ext uri="{FF2B5EF4-FFF2-40B4-BE49-F238E27FC236}">
                      <a16:creationId xmlns:a16="http://schemas.microsoft.com/office/drawing/2014/main" id="{7E75A87D-C455-B24F-8972-0295B9A8100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625" y="528"/>
                  <a:ext cx="631" cy="238"/>
                </a:xfrm>
                <a:prstGeom prst="rect">
                  <a:avLst/>
                </a:prstGeom>
                <a:solidFill>
                  <a:schemeClr val="hlink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Virtual</a:t>
                  </a:r>
                </a:p>
                <a:p>
                  <a:pPr>
                    <a:lnSpc>
                      <a:spcPct val="75000"/>
                    </a:lnSpc>
                    <a:spcBef>
                      <a:spcPct val="0"/>
                    </a:spcBef>
                  </a:pPr>
                  <a:r>
                    <a:rPr lang="en-US" altLang="en-US" sz="1600" b="0" dirty="0">
                      <a:latin typeface="Gill Sans" charset="0"/>
                      <a:ea typeface="Gill Sans" charset="0"/>
                      <a:cs typeface="Gill Sans" charset="0"/>
                    </a:rPr>
                    <a:t>P1 index</a:t>
                  </a:r>
                </a:p>
              </p:txBody>
            </p:sp>
          </p:grpSp>
        </p:grpSp>
      </p:grpSp>
      <p:grpSp>
        <p:nvGrpSpPr>
          <p:cNvPr id="35" name="Group 126">
            <a:extLst>
              <a:ext uri="{FF2B5EF4-FFF2-40B4-BE49-F238E27FC236}">
                <a16:creationId xmlns:a16="http://schemas.microsoft.com/office/drawing/2014/main" id="{CEFE1177-94D5-6A41-93FA-4F1AAC35D4A8}"/>
              </a:ext>
            </a:extLst>
          </p:cNvPr>
          <p:cNvGrpSpPr>
            <a:grpSpLocks/>
          </p:cNvGrpSpPr>
          <p:nvPr/>
        </p:nvGrpSpPr>
        <p:grpSpPr bwMode="auto">
          <a:xfrm>
            <a:off x="2285999" y="2514599"/>
            <a:ext cx="3717925" cy="1447800"/>
            <a:chOff x="192" y="1612"/>
            <a:chExt cx="2342" cy="912"/>
          </a:xfrm>
        </p:grpSpPr>
        <p:sp>
          <p:nvSpPr>
            <p:cNvPr id="36" name="Rectangle 4">
              <a:extLst>
                <a:ext uri="{FF2B5EF4-FFF2-40B4-BE49-F238E27FC236}">
                  <a16:creationId xmlns:a16="http://schemas.microsoft.com/office/drawing/2014/main" id="{2EE68348-AF5D-8C41-BA5E-EDBCCB9F0B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7" name="Rectangle 5" descr="80%">
              <a:extLst>
                <a:ext uri="{FF2B5EF4-FFF2-40B4-BE49-F238E27FC236}">
                  <a16:creationId xmlns:a16="http://schemas.microsoft.com/office/drawing/2014/main" id="{EAD1EAA4-DE31-CA4A-BD78-684B4B607A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8" name="Rectangle 6" descr="75%">
              <a:extLst>
                <a:ext uri="{FF2B5EF4-FFF2-40B4-BE49-F238E27FC236}">
                  <a16:creationId xmlns:a16="http://schemas.microsoft.com/office/drawing/2014/main" id="{2680BB13-AFB1-994A-A769-415592DE18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" name="Rectangle 7" descr="75%">
              <a:extLst>
                <a:ext uri="{FF2B5EF4-FFF2-40B4-BE49-F238E27FC236}">
                  <a16:creationId xmlns:a16="http://schemas.microsoft.com/office/drawing/2014/main" id="{31CD98E7-9081-DC47-9E1B-E10D4ED336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1" name="Rectangle 76">
              <a:extLst>
                <a:ext uri="{FF2B5EF4-FFF2-40B4-BE49-F238E27FC236}">
                  <a16:creationId xmlns:a16="http://schemas.microsoft.com/office/drawing/2014/main" id="{9D981C1B-D23E-BB45-97A2-BD9083607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 dirty="0" err="1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  <a:endParaRPr lang="en-US" altLang="en-US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42" name="Line 92">
              <a:extLst>
                <a:ext uri="{FF2B5EF4-FFF2-40B4-BE49-F238E27FC236}">
                  <a16:creationId xmlns:a16="http://schemas.microsoft.com/office/drawing/2014/main" id="{AA3679C9-462C-4E4A-9F88-AF31405096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46" name="Freeform 93">
            <a:extLst>
              <a:ext uri="{FF2B5EF4-FFF2-40B4-BE49-F238E27FC236}">
                <a16:creationId xmlns:a16="http://schemas.microsoft.com/office/drawing/2014/main" id="{152F56B9-2D25-A04B-A5F0-711A004DC61A}"/>
              </a:ext>
            </a:extLst>
          </p:cNvPr>
          <p:cNvSpPr>
            <a:spLocks/>
          </p:cNvSpPr>
          <p:nvPr/>
        </p:nvSpPr>
        <p:spPr bwMode="auto">
          <a:xfrm>
            <a:off x="3886198" y="1568450"/>
            <a:ext cx="1447800" cy="1295400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388620 h 960"/>
              <a:gd name="T4" fmla="*/ 838200 w 912"/>
              <a:gd name="T5" fmla="*/ 1295400 h 960"/>
              <a:gd name="T6" fmla="*/ 1447800 w 912"/>
              <a:gd name="T7" fmla="*/ 1295400 h 9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8" name="Group 117">
            <a:extLst>
              <a:ext uri="{FF2B5EF4-FFF2-40B4-BE49-F238E27FC236}">
                <a16:creationId xmlns:a16="http://schemas.microsoft.com/office/drawing/2014/main" id="{712A906C-50F8-BE4B-A1A8-6D5587EBFBF5}"/>
              </a:ext>
            </a:extLst>
          </p:cNvPr>
          <p:cNvGrpSpPr>
            <a:grpSpLocks/>
          </p:cNvGrpSpPr>
          <p:nvPr/>
        </p:nvGrpSpPr>
        <p:grpSpPr bwMode="auto">
          <a:xfrm>
            <a:off x="7651750" y="1695451"/>
            <a:ext cx="654048" cy="1079499"/>
            <a:chOff x="3572" y="971"/>
            <a:chExt cx="421" cy="880"/>
          </a:xfrm>
        </p:grpSpPr>
        <p:sp>
          <p:nvSpPr>
            <p:cNvPr id="62" name="Rectangle 8">
              <a:extLst>
                <a:ext uri="{FF2B5EF4-FFF2-40B4-BE49-F238E27FC236}">
                  <a16:creationId xmlns:a16="http://schemas.microsoft.com/office/drawing/2014/main" id="{4FD60695-3610-4F41-BCC9-8DAE668FE7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971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3" name="Rectangle 9" descr="50%">
              <a:extLst>
                <a:ext uri="{FF2B5EF4-FFF2-40B4-BE49-F238E27FC236}">
                  <a16:creationId xmlns:a16="http://schemas.microsoft.com/office/drawing/2014/main" id="{D798D4C4-B513-2246-ABF5-61409A1ACC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317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4" name="Rectangle 10" descr="50%">
              <a:extLst>
                <a:ext uri="{FF2B5EF4-FFF2-40B4-BE49-F238E27FC236}">
                  <a16:creationId xmlns:a16="http://schemas.microsoft.com/office/drawing/2014/main" id="{EE308F03-9C1D-B743-AAF5-6790BC89FD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416"/>
              <a:ext cx="421" cy="89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5" name="Rectangle 11" descr="70%">
              <a:extLst>
                <a:ext uri="{FF2B5EF4-FFF2-40B4-BE49-F238E27FC236}">
                  <a16:creationId xmlns:a16="http://schemas.microsoft.com/office/drawing/2014/main" id="{1F7E9FE0-06BE-6940-84D0-645A5CFBF1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613"/>
              <a:ext cx="421" cy="91"/>
            </a:xfrm>
            <a:prstGeom prst="rect">
              <a:avLst/>
            </a:prstGeom>
            <a:pattFill prst="pct7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49" name="Group 118">
            <a:extLst>
              <a:ext uri="{FF2B5EF4-FFF2-40B4-BE49-F238E27FC236}">
                <a16:creationId xmlns:a16="http://schemas.microsoft.com/office/drawing/2014/main" id="{04A48303-4B7A-C34A-8AE9-16227CA15948}"/>
              </a:ext>
            </a:extLst>
          </p:cNvPr>
          <p:cNvGrpSpPr>
            <a:grpSpLocks/>
          </p:cNvGrpSpPr>
          <p:nvPr/>
        </p:nvGrpSpPr>
        <p:grpSpPr bwMode="auto">
          <a:xfrm>
            <a:off x="7654568" y="2949575"/>
            <a:ext cx="668338" cy="1017588"/>
            <a:chOff x="3572" y="2181"/>
            <a:chExt cx="421" cy="641"/>
          </a:xfrm>
        </p:grpSpPr>
        <p:sp>
          <p:nvSpPr>
            <p:cNvPr id="58" name="Rectangle 12">
              <a:extLst>
                <a:ext uri="{FF2B5EF4-FFF2-40B4-BE49-F238E27FC236}">
                  <a16:creationId xmlns:a16="http://schemas.microsoft.com/office/drawing/2014/main" id="{6162EE67-576F-9F47-A2B6-063DD80B53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181"/>
              <a:ext cx="421" cy="64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9" name="Rectangle 13" descr="50%">
              <a:extLst>
                <a:ext uri="{FF2B5EF4-FFF2-40B4-BE49-F238E27FC236}">
                  <a16:creationId xmlns:a16="http://schemas.microsoft.com/office/drawing/2014/main" id="{3976C370-6364-BD46-9276-6E8D65091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304"/>
              <a:ext cx="421" cy="91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0" name="Rectangle 14" descr="50%">
              <a:extLst>
                <a:ext uri="{FF2B5EF4-FFF2-40B4-BE49-F238E27FC236}">
                  <a16:creationId xmlns:a16="http://schemas.microsoft.com/office/drawing/2014/main" id="{2D409EF8-3E55-0249-97D3-0F88568F04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403"/>
              <a:ext cx="421" cy="90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" name="Rectangle 15" descr="50%">
              <a:extLst>
                <a:ext uri="{FF2B5EF4-FFF2-40B4-BE49-F238E27FC236}">
                  <a16:creationId xmlns:a16="http://schemas.microsoft.com/office/drawing/2014/main" id="{71CD0ED9-C61E-584F-B78F-6A6289A44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600"/>
              <a:ext cx="421" cy="91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50" name="Group 119">
            <a:extLst>
              <a:ext uri="{FF2B5EF4-FFF2-40B4-BE49-F238E27FC236}">
                <a16:creationId xmlns:a16="http://schemas.microsoft.com/office/drawing/2014/main" id="{2542AEB3-856F-D442-9D5A-57059F5B5DC8}"/>
              </a:ext>
            </a:extLst>
          </p:cNvPr>
          <p:cNvGrpSpPr>
            <a:grpSpLocks/>
          </p:cNvGrpSpPr>
          <p:nvPr/>
        </p:nvGrpSpPr>
        <p:grpSpPr bwMode="auto">
          <a:xfrm>
            <a:off x="7654568" y="4063206"/>
            <a:ext cx="668338" cy="1154113"/>
            <a:chOff x="3572" y="3186"/>
            <a:chExt cx="421" cy="727"/>
          </a:xfrm>
        </p:grpSpPr>
        <p:sp>
          <p:nvSpPr>
            <p:cNvPr id="54" name="Rectangle 16">
              <a:extLst>
                <a:ext uri="{FF2B5EF4-FFF2-40B4-BE49-F238E27FC236}">
                  <a16:creationId xmlns:a16="http://schemas.microsoft.com/office/drawing/2014/main" id="{0F22E1A9-251A-1A47-9A03-C59D1A0E8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186"/>
              <a:ext cx="421" cy="72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5" name="Rectangle 17" descr="50%">
              <a:extLst>
                <a:ext uri="{FF2B5EF4-FFF2-40B4-BE49-F238E27FC236}">
                  <a16:creationId xmlns:a16="http://schemas.microsoft.com/office/drawing/2014/main" id="{0B72D23B-6794-FC4F-BE24-725FAACBA7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291"/>
              <a:ext cx="421" cy="91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6" name="Rectangle 18" descr="50%">
              <a:extLst>
                <a:ext uri="{FF2B5EF4-FFF2-40B4-BE49-F238E27FC236}">
                  <a16:creationId xmlns:a16="http://schemas.microsoft.com/office/drawing/2014/main" id="{05A360F3-2AAB-9041-B33D-BC7457A23F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538"/>
              <a:ext cx="421" cy="91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7" name="Rectangle 19" descr="50%">
              <a:extLst>
                <a:ext uri="{FF2B5EF4-FFF2-40B4-BE49-F238E27FC236}">
                  <a16:creationId xmlns:a16="http://schemas.microsoft.com/office/drawing/2014/main" id="{4ACDF238-051C-5C48-9B1A-B73C53DBF8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3736"/>
              <a:ext cx="421" cy="90"/>
            </a:xfrm>
            <a:prstGeom prst="rect">
              <a:avLst/>
            </a:prstGeom>
            <a:pattFill prst="pct50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6" name="Freeform 120">
            <a:extLst>
              <a:ext uri="{FF2B5EF4-FFF2-40B4-BE49-F238E27FC236}">
                <a16:creationId xmlns:a16="http://schemas.microsoft.com/office/drawing/2014/main" id="{31EB6331-1125-1143-B4DB-208ABA5B472C}"/>
              </a:ext>
            </a:extLst>
          </p:cNvPr>
          <p:cNvSpPr>
            <a:spLocks/>
          </p:cNvSpPr>
          <p:nvPr/>
        </p:nvSpPr>
        <p:spPr bwMode="auto">
          <a:xfrm>
            <a:off x="4800598" y="1568450"/>
            <a:ext cx="2787652" cy="982662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304800 h 768"/>
              <a:gd name="T4" fmla="*/ 2225842 w 1824"/>
              <a:gd name="T5" fmla="*/ 1219200 h 768"/>
              <a:gd name="T6" fmla="*/ 2819400 w 1824"/>
              <a:gd name="T7" fmla="*/ 1219200 h 768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52" name="Group 126">
            <a:extLst>
              <a:ext uri="{FF2B5EF4-FFF2-40B4-BE49-F238E27FC236}">
                <a16:creationId xmlns:a16="http://schemas.microsoft.com/office/drawing/2014/main" id="{FCC18721-A700-4446-A9C1-B88F9A3F3100}"/>
              </a:ext>
            </a:extLst>
          </p:cNvPr>
          <p:cNvGrpSpPr>
            <a:grpSpLocks/>
          </p:cNvGrpSpPr>
          <p:nvPr/>
        </p:nvGrpSpPr>
        <p:grpSpPr bwMode="auto">
          <a:xfrm>
            <a:off x="2272943" y="4313239"/>
            <a:ext cx="3717925" cy="1447800"/>
            <a:chOff x="192" y="1612"/>
            <a:chExt cx="2342" cy="912"/>
          </a:xfrm>
        </p:grpSpPr>
        <p:sp>
          <p:nvSpPr>
            <p:cNvPr id="153" name="Rectangle 4">
              <a:extLst>
                <a:ext uri="{FF2B5EF4-FFF2-40B4-BE49-F238E27FC236}">
                  <a16:creationId xmlns:a16="http://schemas.microsoft.com/office/drawing/2014/main" id="{7FFF6963-3DE7-6D44-840D-39559B4299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644"/>
              <a:ext cx="422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4" name="Rectangle 5" descr="80%">
              <a:extLst>
                <a:ext uri="{FF2B5EF4-FFF2-40B4-BE49-F238E27FC236}">
                  <a16:creationId xmlns:a16="http://schemas.microsoft.com/office/drawing/2014/main" id="{653EAF2B-BC00-CF43-8B7B-01CC6C387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1776"/>
              <a:ext cx="422" cy="9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5" name="Rectangle 6" descr="75%">
              <a:extLst>
                <a:ext uri="{FF2B5EF4-FFF2-40B4-BE49-F238E27FC236}">
                  <a16:creationId xmlns:a16="http://schemas.microsoft.com/office/drawing/2014/main" id="{13F620B6-74AF-794F-99B2-D06470705E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072"/>
              <a:ext cx="422" cy="91"/>
            </a:xfrm>
            <a:prstGeom prst="rect">
              <a:avLst/>
            </a:prstGeom>
            <a:pattFill prst="pct75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6" name="Rectangle 7" descr="75%">
              <a:extLst>
                <a:ext uri="{FF2B5EF4-FFF2-40B4-BE49-F238E27FC236}">
                  <a16:creationId xmlns:a16="http://schemas.microsoft.com/office/drawing/2014/main" id="{191E4090-E41F-8C48-B0E4-69BAC76DC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2" y="2171"/>
              <a:ext cx="422" cy="90"/>
            </a:xfrm>
            <a:prstGeom prst="rect">
              <a:avLst/>
            </a:prstGeom>
            <a:pattFill prst="pct75">
              <a:fgClr>
                <a:schemeClr val="accent2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57" name="Rectangle 76">
              <a:extLst>
                <a:ext uri="{FF2B5EF4-FFF2-40B4-BE49-F238E27FC236}">
                  <a16:creationId xmlns:a16="http://schemas.microsoft.com/office/drawing/2014/main" id="{0C26D04B-2968-194A-B561-B357B1236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" y="1612"/>
              <a:ext cx="1148" cy="199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 dirty="0" err="1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’</a:t>
              </a:r>
            </a:p>
          </p:txBody>
        </p:sp>
        <p:sp>
          <p:nvSpPr>
            <p:cNvPr id="158" name="Line 92">
              <a:extLst>
                <a:ext uri="{FF2B5EF4-FFF2-40B4-BE49-F238E27FC236}">
                  <a16:creationId xmlns:a16="http://schemas.microsoft.com/office/drawing/2014/main" id="{5E00509C-0086-A54F-A3E0-977F3FC95A9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344" y="1660"/>
              <a:ext cx="768" cy="4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59" name="Line 22">
            <a:extLst>
              <a:ext uri="{FF2B5EF4-FFF2-40B4-BE49-F238E27FC236}">
                <a16:creationId xmlns:a16="http://schemas.microsoft.com/office/drawing/2014/main" id="{DD2F49E7-F9FB-A54C-989F-13A83DF6505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1708" y="4170907"/>
            <a:ext cx="1588291" cy="1055142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0" name="Line 22">
            <a:extLst>
              <a:ext uri="{FF2B5EF4-FFF2-40B4-BE49-F238E27FC236}">
                <a16:creationId xmlns:a16="http://schemas.microsoft.com/office/drawing/2014/main" id="{4ED6F4EF-6F1F-ED46-A6B0-F472B8B604A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31707" y="3079750"/>
            <a:ext cx="1602578" cy="2003864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61" name="Group 117">
            <a:extLst>
              <a:ext uri="{FF2B5EF4-FFF2-40B4-BE49-F238E27FC236}">
                <a16:creationId xmlns:a16="http://schemas.microsoft.com/office/drawing/2014/main" id="{F55B3880-222C-694D-9770-38B81939ED04}"/>
              </a:ext>
            </a:extLst>
          </p:cNvPr>
          <p:cNvGrpSpPr>
            <a:grpSpLocks/>
          </p:cNvGrpSpPr>
          <p:nvPr/>
        </p:nvGrpSpPr>
        <p:grpSpPr bwMode="auto">
          <a:xfrm>
            <a:off x="7671540" y="5284790"/>
            <a:ext cx="654048" cy="1079499"/>
            <a:chOff x="3572" y="971"/>
            <a:chExt cx="421" cy="880"/>
          </a:xfrm>
        </p:grpSpPr>
        <p:sp>
          <p:nvSpPr>
            <p:cNvPr id="162" name="Rectangle 8">
              <a:extLst>
                <a:ext uri="{FF2B5EF4-FFF2-40B4-BE49-F238E27FC236}">
                  <a16:creationId xmlns:a16="http://schemas.microsoft.com/office/drawing/2014/main" id="{3E40E5DF-3D95-1A4C-898D-B5838B5EF2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971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3" name="Rectangle 9" descr="50%">
              <a:extLst>
                <a:ext uri="{FF2B5EF4-FFF2-40B4-BE49-F238E27FC236}">
                  <a16:creationId xmlns:a16="http://schemas.microsoft.com/office/drawing/2014/main" id="{47EFDBC2-1BE8-0945-8B76-06F6F09B2E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317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4" name="Rectangle 10" descr="50%">
              <a:extLst>
                <a:ext uri="{FF2B5EF4-FFF2-40B4-BE49-F238E27FC236}">
                  <a16:creationId xmlns:a16="http://schemas.microsoft.com/office/drawing/2014/main" id="{9AAD0D29-E234-3C4C-B3EA-001098857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416"/>
              <a:ext cx="421" cy="89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65" name="Rectangle 11" descr="70%">
              <a:extLst>
                <a:ext uri="{FF2B5EF4-FFF2-40B4-BE49-F238E27FC236}">
                  <a16:creationId xmlns:a16="http://schemas.microsoft.com/office/drawing/2014/main" id="{A5869F86-8E12-B84B-86F3-53EC5E900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1613"/>
              <a:ext cx="421" cy="91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166" name="Line 20">
            <a:extLst>
              <a:ext uri="{FF2B5EF4-FFF2-40B4-BE49-F238E27FC236}">
                <a16:creationId xmlns:a16="http://schemas.microsoft.com/office/drawing/2014/main" id="{0BA8E0FC-3F5C-614C-8E56-93D291CA196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04170" y="4634705"/>
            <a:ext cx="1627737" cy="678654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7" name="Line 20">
            <a:extLst>
              <a:ext uri="{FF2B5EF4-FFF2-40B4-BE49-F238E27FC236}">
                <a16:creationId xmlns:a16="http://schemas.microsoft.com/office/drawing/2014/main" id="{9697F4A4-56B1-AA43-8B75-2BC23114B9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22906" y="1568451"/>
            <a:ext cx="1656040" cy="996949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8" name="Line 21">
            <a:extLst>
              <a:ext uri="{FF2B5EF4-FFF2-40B4-BE49-F238E27FC236}">
                <a16:creationId xmlns:a16="http://schemas.microsoft.com/office/drawing/2014/main" id="{34A0C63B-553D-9149-9E33-21E082A16F8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331693" y="3142745"/>
            <a:ext cx="1080594" cy="11163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69" name="Line 21">
            <a:extLst>
              <a:ext uri="{FF2B5EF4-FFF2-40B4-BE49-F238E27FC236}">
                <a16:creationId xmlns:a16="http://schemas.microsoft.com/office/drawing/2014/main" id="{69A62590-3CA1-244B-9125-867234DB4275}"/>
              </a:ext>
            </a:extLst>
          </p:cNvPr>
          <p:cNvSpPr>
            <a:spLocks noChangeShapeType="1"/>
          </p:cNvSpPr>
          <p:nvPr/>
        </p:nvSpPr>
        <p:spPr bwMode="auto">
          <a:xfrm>
            <a:off x="8317406" y="4341523"/>
            <a:ext cx="890886" cy="628940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35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35"/>
          <p:cNvSpPr>
            <a:spLocks noChangeArrowheads="1"/>
          </p:cNvSpPr>
          <p:nvPr/>
        </p:nvSpPr>
        <p:spPr bwMode="auto">
          <a:xfrm>
            <a:off x="8153400" y="2286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0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r>
              <a:rPr lang="en-US" altLang="en-US" dirty="0"/>
              <a:t>Summary: Two-Level Paging</a:t>
            </a:r>
          </a:p>
        </p:txBody>
      </p:sp>
      <p:sp>
        <p:nvSpPr>
          <p:cNvPr id="24580" name="TextBox 5"/>
          <p:cNvSpPr txBox="1">
            <a:spLocks noChangeArrowheads="1"/>
          </p:cNvSpPr>
          <p:nvPr/>
        </p:nvSpPr>
        <p:spPr bwMode="auto">
          <a:xfrm>
            <a:off x="1651001" y="914400"/>
            <a:ext cx="110966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600" i="1" dirty="0">
                <a:solidFill>
                  <a:srgbClr val="FF0000"/>
                </a:solidFill>
                <a:latin typeface="Helvetica" charset="0"/>
                <a:cs typeface="Helvetica" charset="0"/>
              </a:rPr>
              <a:t>111</a:t>
            </a:r>
            <a:r>
              <a:rPr lang="en-US" sz="1600" dirty="0">
                <a:solidFill>
                  <a:srgbClr val="008000"/>
                </a:solidFill>
                <a:latin typeface="Helvetica" charset="0"/>
                <a:cs typeface="Helvetica" charset="0"/>
              </a:rPr>
              <a:t>1 1</a:t>
            </a:r>
            <a:r>
              <a:rPr lang="en-US" sz="1600" dirty="0">
                <a:solidFill>
                  <a:schemeClr val="accent5">
                    <a:lumMod val="50000"/>
                  </a:schemeClr>
                </a:solidFill>
                <a:latin typeface="Helvetica" charset="0"/>
                <a:cs typeface="Helvetica" charset="0"/>
              </a:rPr>
              <a:t>111</a:t>
            </a:r>
          </a:p>
        </p:txBody>
      </p:sp>
      <p:sp>
        <p:nvSpPr>
          <p:cNvPr id="37892" name="Rectangle 6"/>
          <p:cNvSpPr>
            <a:spLocks noChangeArrowheads="1"/>
          </p:cNvSpPr>
          <p:nvPr/>
        </p:nvSpPr>
        <p:spPr bwMode="auto">
          <a:xfrm>
            <a:off x="2717800" y="10668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7893" name="Rectangle 7"/>
          <p:cNvSpPr>
            <a:spLocks noChangeArrowheads="1"/>
          </p:cNvSpPr>
          <p:nvPr/>
        </p:nvSpPr>
        <p:spPr bwMode="auto">
          <a:xfrm>
            <a:off x="2717800" y="30480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17800" y="53340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7895" name="Rectangle 9"/>
          <p:cNvSpPr>
            <a:spLocks noChangeArrowheads="1"/>
          </p:cNvSpPr>
          <p:nvPr/>
        </p:nvSpPr>
        <p:spPr bwMode="auto">
          <a:xfrm>
            <a:off x="2717800" y="41148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7896" name="Up Arrow 10"/>
          <p:cNvSpPr>
            <a:spLocks noChangeArrowheads="1"/>
          </p:cNvSpPr>
          <p:nvPr/>
        </p:nvSpPr>
        <p:spPr bwMode="auto">
          <a:xfrm flipH="1">
            <a:off x="3251201" y="27432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7" name="Up Arrow 11"/>
          <p:cNvSpPr>
            <a:spLocks noChangeArrowheads="1"/>
          </p:cNvSpPr>
          <p:nvPr/>
        </p:nvSpPr>
        <p:spPr bwMode="auto">
          <a:xfrm flipH="1" flipV="1">
            <a:off x="3251201" y="16764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8" name="Rectangle 12"/>
          <p:cNvSpPr>
            <a:spLocks noChangeArrowheads="1"/>
          </p:cNvSpPr>
          <p:nvPr/>
        </p:nvSpPr>
        <p:spPr bwMode="auto">
          <a:xfrm>
            <a:off x="27178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899" name="TextBox 13"/>
          <p:cNvSpPr txBox="1">
            <a:spLocks noChangeArrowheads="1"/>
          </p:cNvSpPr>
          <p:nvPr/>
        </p:nvSpPr>
        <p:spPr bwMode="auto">
          <a:xfrm>
            <a:off x="2209800" y="685800"/>
            <a:ext cx="218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37900" name="Rectangle 14"/>
          <p:cNvSpPr>
            <a:spLocks noChangeArrowheads="1"/>
          </p:cNvSpPr>
          <p:nvPr/>
        </p:nvSpPr>
        <p:spPr bwMode="auto">
          <a:xfrm>
            <a:off x="2717800" y="4724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1" name="Rectangle 15"/>
          <p:cNvSpPr>
            <a:spLocks noChangeArrowheads="1"/>
          </p:cNvSpPr>
          <p:nvPr/>
        </p:nvSpPr>
        <p:spPr bwMode="auto">
          <a:xfrm>
            <a:off x="2717800" y="35052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2" name="Rectangle 16"/>
          <p:cNvSpPr>
            <a:spLocks noChangeArrowheads="1"/>
          </p:cNvSpPr>
          <p:nvPr/>
        </p:nvSpPr>
        <p:spPr bwMode="auto">
          <a:xfrm>
            <a:off x="2717800" y="22860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03" name="TextBox 17"/>
          <p:cNvSpPr txBox="1">
            <a:spLocks noChangeArrowheads="1"/>
          </p:cNvSpPr>
          <p:nvPr/>
        </p:nvSpPr>
        <p:spPr bwMode="auto">
          <a:xfrm>
            <a:off x="1574801" y="5681664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000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4" name="TextBox 18"/>
          <p:cNvSpPr txBox="1">
            <a:spLocks noChangeArrowheads="1"/>
          </p:cNvSpPr>
          <p:nvPr/>
        </p:nvSpPr>
        <p:spPr bwMode="auto">
          <a:xfrm>
            <a:off x="1563689" y="4495800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010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5" name="TextBox 19"/>
          <p:cNvSpPr txBox="1">
            <a:spLocks noChangeArrowheads="1"/>
          </p:cNvSpPr>
          <p:nvPr/>
        </p:nvSpPr>
        <p:spPr bwMode="auto">
          <a:xfrm>
            <a:off x="1563689" y="3276600"/>
            <a:ext cx="1165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6" name="TextBox 20"/>
          <p:cNvSpPr txBox="1">
            <a:spLocks noChangeArrowheads="1"/>
          </p:cNvSpPr>
          <p:nvPr/>
        </p:nvSpPr>
        <p:spPr bwMode="auto">
          <a:xfrm>
            <a:off x="1574801" y="2024064"/>
            <a:ext cx="1154113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110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0 0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  <p:sp>
        <p:nvSpPr>
          <p:cNvPr id="37907" name="Left Brace 22"/>
          <p:cNvSpPr>
            <a:spLocks/>
          </p:cNvSpPr>
          <p:nvPr/>
        </p:nvSpPr>
        <p:spPr bwMode="auto">
          <a:xfrm rot="5400000" flipH="1">
            <a:off x="1733551" y="5865814"/>
            <a:ext cx="187325" cy="352425"/>
          </a:xfrm>
          <a:prstGeom prst="leftBrace">
            <a:avLst>
              <a:gd name="adj1" fmla="val 8309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08" name="TextBox 23"/>
          <p:cNvSpPr txBox="1">
            <a:spLocks noChangeArrowheads="1"/>
          </p:cNvSpPr>
          <p:nvPr/>
        </p:nvSpPr>
        <p:spPr bwMode="auto">
          <a:xfrm>
            <a:off x="1473200" y="6062664"/>
            <a:ext cx="9286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FF0000"/>
                </a:solidFill>
                <a:latin typeface="Helvetica" panose="020B0604020202020204" pitchFamily="34" charset="0"/>
              </a:rPr>
              <a:t>page1 #</a:t>
            </a:r>
          </a:p>
        </p:txBody>
      </p:sp>
      <p:sp>
        <p:nvSpPr>
          <p:cNvPr id="37909" name="TextBox 24"/>
          <p:cNvSpPr txBox="1">
            <a:spLocks noChangeArrowheads="1"/>
          </p:cNvSpPr>
          <p:nvPr/>
        </p:nvSpPr>
        <p:spPr bwMode="auto">
          <a:xfrm>
            <a:off x="2305050" y="6062664"/>
            <a:ext cx="7429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offset</a:t>
            </a:r>
          </a:p>
        </p:txBody>
      </p:sp>
      <p:sp>
        <p:nvSpPr>
          <p:cNvPr id="37910" name="Left Brace 25"/>
          <p:cNvSpPr>
            <a:spLocks/>
          </p:cNvSpPr>
          <p:nvPr/>
        </p:nvSpPr>
        <p:spPr bwMode="auto">
          <a:xfrm rot="5400000" flipH="1">
            <a:off x="2388394" y="5892007"/>
            <a:ext cx="201613" cy="304800"/>
          </a:xfrm>
          <a:prstGeom prst="leftBrace">
            <a:avLst>
              <a:gd name="adj1" fmla="val 832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11" name="TextBox 27"/>
          <p:cNvSpPr txBox="1">
            <a:spLocks noChangeArrowheads="1"/>
          </p:cNvSpPr>
          <p:nvPr/>
        </p:nvSpPr>
        <p:spPr bwMode="auto">
          <a:xfrm>
            <a:off x="7985126" y="728664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37912" name="Rectangle 28"/>
          <p:cNvSpPr>
            <a:spLocks noChangeArrowheads="1"/>
          </p:cNvSpPr>
          <p:nvPr/>
        </p:nvSpPr>
        <p:spPr bwMode="auto">
          <a:xfrm>
            <a:off x="81534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13" name="Rectangle 29"/>
          <p:cNvSpPr>
            <a:spLocks noChangeArrowheads="1"/>
          </p:cNvSpPr>
          <p:nvPr/>
        </p:nvSpPr>
        <p:spPr bwMode="auto">
          <a:xfrm>
            <a:off x="8153400" y="38100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153400" y="50292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153400" y="1066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153400" y="5638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153400" y="4419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18" name="Rectangle 35"/>
          <p:cNvSpPr>
            <a:spLocks noChangeArrowheads="1"/>
          </p:cNvSpPr>
          <p:nvPr/>
        </p:nvSpPr>
        <p:spPr bwMode="auto">
          <a:xfrm>
            <a:off x="8153400" y="33528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153400" y="2743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20" name="Rectangle 39"/>
          <p:cNvSpPr>
            <a:spLocks noChangeArrowheads="1"/>
          </p:cNvSpPr>
          <p:nvPr/>
        </p:nvSpPr>
        <p:spPr bwMode="auto">
          <a:xfrm>
            <a:off x="8153400" y="13716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153400" y="18288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7178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7178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7178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7178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7178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7178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7178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7178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7178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7178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7178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7178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7178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7178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7178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7178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7178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7178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7178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27178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7178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7178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7178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7178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7178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7178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7178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7178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7178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7178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7178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27178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153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153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8153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153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153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8153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153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153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8153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153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153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153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8153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8153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8153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8153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81534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8153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8153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8153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153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8153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8153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8153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153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153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8153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8153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8153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8153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8153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153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7986" name="TextBox 168"/>
          <p:cNvSpPr txBox="1">
            <a:spLocks noChangeArrowheads="1"/>
          </p:cNvSpPr>
          <p:nvPr/>
        </p:nvSpPr>
        <p:spPr bwMode="auto">
          <a:xfrm>
            <a:off x="9437688" y="5681664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37987" name="TextBox 169"/>
          <p:cNvSpPr txBox="1">
            <a:spLocks noChangeArrowheads="1"/>
          </p:cNvSpPr>
          <p:nvPr/>
        </p:nvSpPr>
        <p:spPr bwMode="auto">
          <a:xfrm>
            <a:off x="9437688" y="5376864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37988" name="TextBox 170"/>
          <p:cNvSpPr txBox="1">
            <a:spLocks noChangeArrowheads="1"/>
          </p:cNvSpPr>
          <p:nvPr/>
        </p:nvSpPr>
        <p:spPr bwMode="auto">
          <a:xfrm>
            <a:off x="9448801" y="4114800"/>
            <a:ext cx="1039813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0101 000</a:t>
            </a:r>
          </a:p>
        </p:txBody>
      </p:sp>
      <p:sp>
        <p:nvSpPr>
          <p:cNvPr id="37989" name="TextBox 171"/>
          <p:cNvSpPr txBox="1">
            <a:spLocks noChangeArrowheads="1"/>
          </p:cNvSpPr>
          <p:nvPr/>
        </p:nvSpPr>
        <p:spPr bwMode="auto">
          <a:xfrm>
            <a:off x="9471025" y="3548064"/>
            <a:ext cx="10175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0111 000</a:t>
            </a:r>
          </a:p>
        </p:txBody>
      </p:sp>
      <p:sp>
        <p:nvSpPr>
          <p:cNvPr id="37990" name="TextBox 172"/>
          <p:cNvSpPr txBox="1">
            <a:spLocks noChangeArrowheads="1"/>
          </p:cNvSpPr>
          <p:nvPr/>
        </p:nvSpPr>
        <p:spPr bwMode="auto">
          <a:xfrm>
            <a:off x="9372600" y="1414464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sp>
        <p:nvSpPr>
          <p:cNvPr id="37991" name="Left Brace 176"/>
          <p:cNvSpPr>
            <a:spLocks/>
          </p:cNvSpPr>
          <p:nvPr/>
        </p:nvSpPr>
        <p:spPr bwMode="auto">
          <a:xfrm rot="5400000">
            <a:off x="2095500" y="5600700"/>
            <a:ext cx="152400" cy="228600"/>
          </a:xfrm>
          <a:prstGeom prst="leftBrace">
            <a:avLst>
              <a:gd name="adj1" fmla="val 8333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7992" name="TextBox 178"/>
          <p:cNvSpPr txBox="1">
            <a:spLocks noChangeArrowheads="1"/>
          </p:cNvSpPr>
          <p:nvPr/>
        </p:nvSpPr>
        <p:spPr bwMode="auto">
          <a:xfrm>
            <a:off x="1625600" y="5257800"/>
            <a:ext cx="92868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 b="0">
                <a:solidFill>
                  <a:srgbClr val="008200"/>
                </a:solidFill>
                <a:latin typeface="Helvetica" panose="020B0604020202020204" pitchFamily="34" charset="0"/>
              </a:rPr>
              <a:t>page2 #</a:t>
            </a:r>
          </a:p>
        </p:txBody>
      </p:sp>
      <p:grpSp>
        <p:nvGrpSpPr>
          <p:cNvPr id="37993" name="Group 141"/>
          <p:cNvGrpSpPr>
            <a:grpSpLocks/>
          </p:cNvGrpSpPr>
          <p:nvPr/>
        </p:nvGrpSpPr>
        <p:grpSpPr bwMode="auto">
          <a:xfrm>
            <a:off x="4648200" y="2544764"/>
            <a:ext cx="990600" cy="1570037"/>
            <a:chOff x="4188007" y="838200"/>
            <a:chExt cx="990600" cy="1569660"/>
          </a:xfrm>
        </p:grpSpPr>
        <p:sp>
          <p:nvSpPr>
            <p:cNvPr id="38036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1200" i="1">
                  <a:latin typeface="Helvetica" panose="020B0604020202020204" pitchFamily="34" charset="0"/>
                </a:rPr>
                <a:t>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38037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37994" name="TextBox 184"/>
          <p:cNvSpPr txBox="1">
            <a:spLocks noChangeArrowheads="1"/>
          </p:cNvSpPr>
          <p:nvPr/>
        </p:nvSpPr>
        <p:spPr bwMode="auto">
          <a:xfrm>
            <a:off x="6400800" y="13033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11101    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11100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37995" name="Rectangle 185"/>
          <p:cNvSpPr>
            <a:spLocks noChangeArrowheads="1"/>
          </p:cNvSpPr>
          <p:nvPr/>
        </p:nvSpPr>
        <p:spPr bwMode="auto">
          <a:xfrm>
            <a:off x="6705600" y="12954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96" name="TextBox 190"/>
          <p:cNvSpPr txBox="1">
            <a:spLocks noChangeArrowheads="1"/>
          </p:cNvSpPr>
          <p:nvPr/>
        </p:nvSpPr>
        <p:spPr bwMode="auto">
          <a:xfrm>
            <a:off x="6400800" y="3817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37997" name="Rectangle 191"/>
          <p:cNvSpPr>
            <a:spLocks noChangeArrowheads="1"/>
          </p:cNvSpPr>
          <p:nvPr/>
        </p:nvSpPr>
        <p:spPr bwMode="auto">
          <a:xfrm>
            <a:off x="6705600" y="3810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7998" name="TextBox 193"/>
          <p:cNvSpPr txBox="1">
            <a:spLocks noChangeArrowheads="1"/>
          </p:cNvSpPr>
          <p:nvPr/>
        </p:nvSpPr>
        <p:spPr bwMode="auto">
          <a:xfrm>
            <a:off x="6400800" y="4960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00011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37999" name="Rectangle 194"/>
          <p:cNvSpPr>
            <a:spLocks noChangeArrowheads="1"/>
          </p:cNvSpPr>
          <p:nvPr/>
        </p:nvSpPr>
        <p:spPr bwMode="auto">
          <a:xfrm>
            <a:off x="6705600" y="4953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00" name="TextBox 196"/>
          <p:cNvSpPr txBox="1">
            <a:spLocks noChangeArrowheads="1"/>
          </p:cNvSpPr>
          <p:nvPr/>
        </p:nvSpPr>
        <p:spPr bwMode="auto">
          <a:xfrm>
            <a:off x="6400800" y="25225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10000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38001" name="Rectangle 197"/>
          <p:cNvSpPr>
            <a:spLocks noChangeArrowheads="1"/>
          </p:cNvSpPr>
          <p:nvPr/>
        </p:nvSpPr>
        <p:spPr bwMode="auto">
          <a:xfrm>
            <a:off x="6705600" y="25146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cxnSp>
        <p:nvCxnSpPr>
          <p:cNvPr id="38002" name="Straight Arrow Connector 199"/>
          <p:cNvCxnSpPr>
            <a:cxnSpLocks noChangeShapeType="1"/>
          </p:cNvCxnSpPr>
          <p:nvPr/>
        </p:nvCxnSpPr>
        <p:spPr bwMode="auto">
          <a:xfrm>
            <a:off x="7315201" y="1447800"/>
            <a:ext cx="8540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3" name="Straight Arrow Connector 202"/>
          <p:cNvCxnSpPr>
            <a:cxnSpLocks noChangeShapeType="1"/>
          </p:cNvCxnSpPr>
          <p:nvPr/>
        </p:nvCxnSpPr>
        <p:spPr bwMode="auto">
          <a:xfrm>
            <a:off x="7315201" y="1600200"/>
            <a:ext cx="854075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4" name="Straight Arrow Connector 203"/>
          <p:cNvCxnSpPr>
            <a:cxnSpLocks noChangeShapeType="1"/>
            <a:endCxn id="127" idx="1"/>
          </p:cNvCxnSpPr>
          <p:nvPr/>
        </p:nvCxnSpPr>
        <p:spPr bwMode="auto">
          <a:xfrm>
            <a:off x="7315200" y="1827214"/>
            <a:ext cx="838200" cy="534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5" name="Straight Arrow Connector 205"/>
          <p:cNvCxnSpPr>
            <a:cxnSpLocks noChangeShapeType="1"/>
          </p:cNvCxnSpPr>
          <p:nvPr/>
        </p:nvCxnSpPr>
        <p:spPr bwMode="auto">
          <a:xfrm>
            <a:off x="7315200" y="1979614"/>
            <a:ext cx="838200" cy="53498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6" name="Straight Arrow Connector 208"/>
          <p:cNvCxnSpPr>
            <a:cxnSpLocks noChangeShapeType="1"/>
          </p:cNvCxnSpPr>
          <p:nvPr/>
        </p:nvCxnSpPr>
        <p:spPr bwMode="auto">
          <a:xfrm>
            <a:off x="7315200" y="30480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7" name="Straight Arrow Connector 212"/>
          <p:cNvCxnSpPr>
            <a:cxnSpLocks noChangeShapeType="1"/>
          </p:cNvCxnSpPr>
          <p:nvPr/>
        </p:nvCxnSpPr>
        <p:spPr bwMode="auto">
          <a:xfrm>
            <a:off x="7315200" y="32004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8" name="Straight Arrow Connector 213"/>
          <p:cNvCxnSpPr>
            <a:cxnSpLocks noChangeShapeType="1"/>
          </p:cNvCxnSpPr>
          <p:nvPr/>
        </p:nvCxnSpPr>
        <p:spPr bwMode="auto">
          <a:xfrm>
            <a:off x="7315200" y="28956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09" name="Straight Arrow Connector 214"/>
          <p:cNvCxnSpPr>
            <a:cxnSpLocks noChangeShapeType="1"/>
          </p:cNvCxnSpPr>
          <p:nvPr/>
        </p:nvCxnSpPr>
        <p:spPr bwMode="auto">
          <a:xfrm rot="5400000" flipH="1" flipV="1">
            <a:off x="5143500" y="1409700"/>
            <a:ext cx="1371600" cy="11430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10" name="Straight Arrow Connector 218"/>
          <p:cNvCxnSpPr>
            <a:cxnSpLocks noChangeShapeType="1"/>
          </p:cNvCxnSpPr>
          <p:nvPr/>
        </p:nvCxnSpPr>
        <p:spPr bwMode="auto">
          <a:xfrm flipV="1">
            <a:off x="5257800" y="2514600"/>
            <a:ext cx="1143000" cy="685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11" name="Straight Arrow Connector 220"/>
          <p:cNvCxnSpPr>
            <a:cxnSpLocks noChangeShapeType="1"/>
            <a:stCxn id="38032" idx="5"/>
          </p:cNvCxnSpPr>
          <p:nvPr/>
        </p:nvCxnSpPr>
        <p:spPr bwMode="auto">
          <a:xfrm rot="16200000" flipH="1">
            <a:off x="5741988" y="3151188"/>
            <a:ext cx="163512" cy="1154112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12" name="Straight Arrow Connector 222"/>
          <p:cNvCxnSpPr>
            <a:cxnSpLocks noChangeShapeType="1"/>
          </p:cNvCxnSpPr>
          <p:nvPr/>
        </p:nvCxnSpPr>
        <p:spPr bwMode="auto">
          <a:xfrm>
            <a:off x="5257800" y="3962400"/>
            <a:ext cx="1143000" cy="990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13" name="Straight Arrow Connector 224"/>
          <p:cNvCxnSpPr>
            <a:cxnSpLocks noChangeShapeType="1"/>
          </p:cNvCxnSpPr>
          <p:nvPr/>
        </p:nvCxnSpPr>
        <p:spPr bwMode="auto">
          <a:xfrm rot="16200000" flipH="1">
            <a:off x="3810000" y="1828800"/>
            <a:ext cx="13716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014" name="Right Brace 227"/>
          <p:cNvSpPr>
            <a:spLocks/>
          </p:cNvSpPr>
          <p:nvPr/>
        </p:nvSpPr>
        <p:spPr bwMode="auto">
          <a:xfrm>
            <a:off x="4038600" y="10668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5" name="Right Brace 229"/>
          <p:cNvSpPr>
            <a:spLocks/>
          </p:cNvSpPr>
          <p:nvPr/>
        </p:nvSpPr>
        <p:spPr bwMode="auto">
          <a:xfrm>
            <a:off x="4038600" y="3048000"/>
            <a:ext cx="228600" cy="4572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6" name="Right Brace 230"/>
          <p:cNvSpPr>
            <a:spLocks/>
          </p:cNvSpPr>
          <p:nvPr/>
        </p:nvSpPr>
        <p:spPr bwMode="auto">
          <a:xfrm>
            <a:off x="4038600" y="41148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sp>
        <p:nvSpPr>
          <p:cNvPr id="38017" name="Right Brace 231"/>
          <p:cNvSpPr>
            <a:spLocks/>
          </p:cNvSpPr>
          <p:nvPr/>
        </p:nvSpPr>
        <p:spPr bwMode="auto">
          <a:xfrm>
            <a:off x="4038600" y="5334000"/>
            <a:ext cx="228600" cy="609600"/>
          </a:xfrm>
          <a:prstGeom prst="rightBrace">
            <a:avLst>
              <a:gd name="adj1" fmla="val 8333"/>
              <a:gd name="adj2" fmla="val 50000"/>
            </a:avLst>
          </a:prstGeom>
          <a:solidFill>
            <a:schemeClr val="bg1"/>
          </a:solidFill>
          <a:ln w="25400">
            <a:solidFill>
              <a:schemeClr val="tx1"/>
            </a:solidFill>
            <a:round/>
            <a:headEnd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/>
          </a:p>
        </p:txBody>
      </p:sp>
      <p:cxnSp>
        <p:nvCxnSpPr>
          <p:cNvPr id="38018" name="Straight Arrow Connector 233"/>
          <p:cNvCxnSpPr>
            <a:cxnSpLocks noChangeShapeType="1"/>
            <a:stCxn id="38015" idx="1"/>
          </p:cNvCxnSpPr>
          <p:nvPr/>
        </p:nvCxnSpPr>
        <p:spPr bwMode="auto">
          <a:xfrm>
            <a:off x="4267200" y="3276600"/>
            <a:ext cx="457200" cy="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19" name="Straight Arrow Connector 235"/>
          <p:cNvCxnSpPr>
            <a:cxnSpLocks noChangeShapeType="1"/>
          </p:cNvCxnSpPr>
          <p:nvPr/>
        </p:nvCxnSpPr>
        <p:spPr bwMode="auto">
          <a:xfrm rot="5400000" flipH="1" flipV="1">
            <a:off x="4076700" y="3771900"/>
            <a:ext cx="8382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0" name="Straight Arrow Connector 237"/>
          <p:cNvCxnSpPr>
            <a:cxnSpLocks noChangeShapeType="1"/>
          </p:cNvCxnSpPr>
          <p:nvPr/>
        </p:nvCxnSpPr>
        <p:spPr bwMode="auto">
          <a:xfrm rot="5400000" flipH="1" flipV="1">
            <a:off x="3657600" y="4572000"/>
            <a:ext cx="1676400" cy="457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1" name="Straight Arrow Connector 239"/>
          <p:cNvCxnSpPr>
            <a:cxnSpLocks noChangeShapeType="1"/>
            <a:endCxn id="105" idx="1"/>
          </p:cNvCxnSpPr>
          <p:nvPr/>
        </p:nvCxnSpPr>
        <p:spPr bwMode="auto">
          <a:xfrm flipV="1">
            <a:off x="7315200" y="3886200"/>
            <a:ext cx="83820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2" name="Straight Arrow Connector 241"/>
          <p:cNvCxnSpPr>
            <a:cxnSpLocks noChangeShapeType="1"/>
          </p:cNvCxnSpPr>
          <p:nvPr/>
        </p:nvCxnSpPr>
        <p:spPr bwMode="auto">
          <a:xfrm flipV="1">
            <a:off x="7315200" y="4038600"/>
            <a:ext cx="838200" cy="762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3" name="Straight Arrow Connector 242"/>
          <p:cNvCxnSpPr>
            <a:cxnSpLocks noChangeShapeType="1"/>
          </p:cNvCxnSpPr>
          <p:nvPr/>
        </p:nvCxnSpPr>
        <p:spPr bwMode="auto">
          <a:xfrm flipV="1">
            <a:off x="7315200" y="4191000"/>
            <a:ext cx="8382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4" name="Straight Arrow Connector 243"/>
          <p:cNvCxnSpPr>
            <a:cxnSpLocks noChangeShapeType="1"/>
          </p:cNvCxnSpPr>
          <p:nvPr/>
        </p:nvCxnSpPr>
        <p:spPr bwMode="auto">
          <a:xfrm flipV="1">
            <a:off x="7315200" y="4343400"/>
            <a:ext cx="8382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5" name="Straight Arrow Connector 244"/>
          <p:cNvCxnSpPr>
            <a:cxnSpLocks noChangeShapeType="1"/>
            <a:endCxn id="113" idx="1"/>
          </p:cNvCxnSpPr>
          <p:nvPr/>
        </p:nvCxnSpPr>
        <p:spPr bwMode="auto">
          <a:xfrm>
            <a:off x="7315200" y="51054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6" name="Straight Arrow Connector 246"/>
          <p:cNvCxnSpPr>
            <a:cxnSpLocks noChangeShapeType="1"/>
          </p:cNvCxnSpPr>
          <p:nvPr/>
        </p:nvCxnSpPr>
        <p:spPr bwMode="auto">
          <a:xfrm>
            <a:off x="7315200" y="5257800"/>
            <a:ext cx="838200" cy="1588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7" name="Straight Arrow Connector 247"/>
          <p:cNvCxnSpPr>
            <a:cxnSpLocks noChangeShapeType="1"/>
            <a:endCxn id="115" idx="1"/>
          </p:cNvCxnSpPr>
          <p:nvPr/>
        </p:nvCxnSpPr>
        <p:spPr bwMode="auto">
          <a:xfrm flipV="1">
            <a:off x="7315200" y="5410201"/>
            <a:ext cx="838200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8028" name="Straight Arrow Connector 249"/>
          <p:cNvCxnSpPr>
            <a:cxnSpLocks noChangeShapeType="1"/>
          </p:cNvCxnSpPr>
          <p:nvPr/>
        </p:nvCxnSpPr>
        <p:spPr bwMode="auto">
          <a:xfrm flipV="1">
            <a:off x="7315200" y="5562601"/>
            <a:ext cx="838200" cy="74613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8029" name="TextBox 252"/>
          <p:cNvSpPr txBox="1">
            <a:spLocks noChangeArrowheads="1"/>
          </p:cNvSpPr>
          <p:nvPr/>
        </p:nvSpPr>
        <p:spPr bwMode="auto">
          <a:xfrm>
            <a:off x="62484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Tables</a:t>
            </a:r>
          </a:p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(level 2)</a:t>
            </a:r>
          </a:p>
        </p:txBody>
      </p:sp>
      <p:sp>
        <p:nvSpPr>
          <p:cNvPr id="38030" name="TextBox 253"/>
          <p:cNvSpPr txBox="1">
            <a:spLocks noChangeArrowheads="1"/>
          </p:cNvSpPr>
          <p:nvPr/>
        </p:nvSpPr>
        <p:spPr bwMode="auto">
          <a:xfrm>
            <a:off x="45720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(level 1)</a:t>
            </a:r>
          </a:p>
        </p:txBody>
      </p:sp>
      <p:sp>
        <p:nvSpPr>
          <p:cNvPr id="38031" name="Oval 254"/>
          <p:cNvSpPr>
            <a:spLocks noChangeArrowheads="1"/>
          </p:cNvSpPr>
          <p:nvPr/>
        </p:nvSpPr>
        <p:spPr bwMode="auto">
          <a:xfrm>
            <a:off x="5181600" y="38862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2" name="Oval 255"/>
          <p:cNvSpPr>
            <a:spLocks noChangeArrowheads="1"/>
          </p:cNvSpPr>
          <p:nvPr/>
        </p:nvSpPr>
        <p:spPr bwMode="auto"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3" name="Oval 256"/>
          <p:cNvSpPr>
            <a:spLocks noChangeArrowheads="1"/>
          </p:cNvSpPr>
          <p:nvPr/>
        </p:nvSpPr>
        <p:spPr bwMode="auto">
          <a:xfrm>
            <a:off x="5181600" y="3200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4" name="Oval 257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035" name="TextBox 261"/>
          <p:cNvSpPr txBox="1">
            <a:spLocks noChangeArrowheads="1"/>
          </p:cNvSpPr>
          <p:nvPr/>
        </p:nvSpPr>
        <p:spPr bwMode="auto">
          <a:xfrm>
            <a:off x="1589088" y="1490664"/>
            <a:ext cx="114300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111</a:t>
            </a:r>
            <a:r>
              <a:rPr lang="en-US" altLang="en-US" sz="1600">
                <a:solidFill>
                  <a:srgbClr val="008000"/>
                </a:solidFill>
                <a:latin typeface="Helvetica" panose="020B0604020202020204" pitchFamily="34" charset="0"/>
              </a:rPr>
              <a:t>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</p:txBody>
      </p:sp>
    </p:spTree>
    <p:extLst>
      <p:ext uri="{BB962C8B-B14F-4D97-AF65-F5344CB8AC3E}">
        <p14:creationId xmlns:p14="http://schemas.microsoft.com/office/powerpoint/2010/main" val="2146146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35"/>
          <p:cNvSpPr>
            <a:spLocks noChangeArrowheads="1"/>
          </p:cNvSpPr>
          <p:nvPr/>
        </p:nvSpPr>
        <p:spPr bwMode="auto">
          <a:xfrm>
            <a:off x="8153400" y="22860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8914" name="Title 1"/>
          <p:cNvSpPr>
            <a:spLocks noGrp="1"/>
          </p:cNvSpPr>
          <p:nvPr>
            <p:ph type="title"/>
          </p:nvPr>
        </p:nvSpPr>
        <p:spPr>
          <a:xfrm>
            <a:off x="992155" y="58123"/>
            <a:ext cx="7162800" cy="533400"/>
          </a:xfrm>
        </p:spPr>
        <p:txBody>
          <a:bodyPr/>
          <a:lstStyle/>
          <a:p>
            <a:r>
              <a:rPr lang="en-US" altLang="en-US" dirty="0"/>
              <a:t>Summary: Two-Level Paging</a:t>
            </a:r>
          </a:p>
        </p:txBody>
      </p:sp>
      <p:sp>
        <p:nvSpPr>
          <p:cNvPr id="38915" name="Rectangle 6"/>
          <p:cNvSpPr>
            <a:spLocks noChangeArrowheads="1"/>
          </p:cNvSpPr>
          <p:nvPr/>
        </p:nvSpPr>
        <p:spPr bwMode="auto">
          <a:xfrm>
            <a:off x="2743200" y="1066800"/>
            <a:ext cx="1295400" cy="6096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38916" name="Rectangle 7"/>
          <p:cNvSpPr>
            <a:spLocks noChangeArrowheads="1"/>
          </p:cNvSpPr>
          <p:nvPr/>
        </p:nvSpPr>
        <p:spPr bwMode="auto">
          <a:xfrm>
            <a:off x="2743200" y="30480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743200" y="53340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8918" name="Rectangle 9"/>
          <p:cNvSpPr>
            <a:spLocks noChangeArrowheads="1"/>
          </p:cNvSpPr>
          <p:nvPr/>
        </p:nvSpPr>
        <p:spPr bwMode="auto">
          <a:xfrm>
            <a:off x="2743200" y="41148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8919" name="Up Arrow 10"/>
          <p:cNvSpPr>
            <a:spLocks noChangeArrowheads="1"/>
          </p:cNvSpPr>
          <p:nvPr/>
        </p:nvSpPr>
        <p:spPr bwMode="auto">
          <a:xfrm flipH="1">
            <a:off x="3276601" y="27432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0" name="Up Arrow 11"/>
          <p:cNvSpPr>
            <a:spLocks noChangeArrowheads="1"/>
          </p:cNvSpPr>
          <p:nvPr/>
        </p:nvSpPr>
        <p:spPr bwMode="auto">
          <a:xfrm flipH="1" flipV="1">
            <a:off x="3276601" y="1676400"/>
            <a:ext cx="106363" cy="304800"/>
          </a:xfrm>
          <a:prstGeom prst="upArrow">
            <a:avLst>
              <a:gd name="adj1" fmla="val 50000"/>
              <a:gd name="adj2" fmla="val 50149"/>
            </a:avLst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1" name="Rectangle 12"/>
          <p:cNvSpPr>
            <a:spLocks noChangeArrowheads="1"/>
          </p:cNvSpPr>
          <p:nvPr/>
        </p:nvSpPr>
        <p:spPr bwMode="auto">
          <a:xfrm>
            <a:off x="27432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2" name="TextBox 13"/>
          <p:cNvSpPr txBox="1">
            <a:spLocks noChangeArrowheads="1"/>
          </p:cNvSpPr>
          <p:nvPr/>
        </p:nvSpPr>
        <p:spPr bwMode="auto">
          <a:xfrm>
            <a:off x="2209800" y="685800"/>
            <a:ext cx="2184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Virtual memory view</a:t>
            </a:r>
          </a:p>
        </p:txBody>
      </p:sp>
      <p:sp>
        <p:nvSpPr>
          <p:cNvPr id="38923" name="Rectangle 14"/>
          <p:cNvSpPr>
            <a:spLocks noChangeArrowheads="1"/>
          </p:cNvSpPr>
          <p:nvPr/>
        </p:nvSpPr>
        <p:spPr bwMode="auto">
          <a:xfrm>
            <a:off x="2743200" y="47244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4" name="Rectangle 15"/>
          <p:cNvSpPr>
            <a:spLocks noChangeArrowheads="1"/>
          </p:cNvSpPr>
          <p:nvPr/>
        </p:nvSpPr>
        <p:spPr bwMode="auto">
          <a:xfrm>
            <a:off x="2743200" y="35052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5" name="Rectangle 16"/>
          <p:cNvSpPr>
            <a:spLocks noChangeArrowheads="1"/>
          </p:cNvSpPr>
          <p:nvPr/>
        </p:nvSpPr>
        <p:spPr bwMode="auto">
          <a:xfrm>
            <a:off x="2743200" y="2286000"/>
            <a:ext cx="1295400" cy="12192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6" name="TextBox 19"/>
          <p:cNvSpPr txBox="1">
            <a:spLocks noChangeArrowheads="1"/>
          </p:cNvSpPr>
          <p:nvPr/>
        </p:nvSpPr>
        <p:spPr bwMode="auto">
          <a:xfrm>
            <a:off x="1555751" y="2938463"/>
            <a:ext cx="11731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 i="1">
                <a:solidFill>
                  <a:srgbClr val="FF0000"/>
                </a:solidFill>
                <a:latin typeface="Helvetica" panose="020B0604020202020204" pitchFamily="34" charset="0"/>
              </a:rPr>
              <a:t>100</a:t>
            </a:r>
            <a:r>
              <a:rPr lang="en-US" altLang="en-US" sz="1600">
                <a:solidFill>
                  <a:srgbClr val="008200"/>
                </a:solidFill>
                <a:latin typeface="Helvetica" panose="020B0604020202020204" pitchFamily="34" charset="0"/>
              </a:rPr>
              <a:t>1 0</a:t>
            </a:r>
            <a:r>
              <a:rPr lang="en-US" altLang="en-US" sz="1600">
                <a:solidFill>
                  <a:srgbClr val="2A40E2"/>
                </a:solidFill>
                <a:latin typeface="Helvetica" panose="020B0604020202020204" pitchFamily="34" charset="0"/>
              </a:rPr>
              <a:t>000</a:t>
            </a:r>
          </a:p>
          <a:p>
            <a:pPr algn="r" eaLnBrk="1" hangingPunct="1"/>
            <a:r>
              <a:rPr lang="en-US" altLang="en-US" sz="1600">
                <a:latin typeface="Helvetica" panose="020B0604020202020204" pitchFamily="34" charset="0"/>
              </a:rPr>
              <a:t>(0x90)</a:t>
            </a:r>
          </a:p>
        </p:txBody>
      </p:sp>
      <p:sp>
        <p:nvSpPr>
          <p:cNvPr id="38927" name="TextBox 27"/>
          <p:cNvSpPr txBox="1">
            <a:spLocks noChangeArrowheads="1"/>
          </p:cNvSpPr>
          <p:nvPr/>
        </p:nvSpPr>
        <p:spPr bwMode="auto">
          <a:xfrm>
            <a:off x="7985126" y="728664"/>
            <a:ext cx="2378075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Physical memory view</a:t>
            </a:r>
          </a:p>
        </p:txBody>
      </p:sp>
      <p:sp>
        <p:nvSpPr>
          <p:cNvPr id="38928" name="Rectangle 28"/>
          <p:cNvSpPr>
            <a:spLocks noChangeArrowheads="1"/>
          </p:cNvSpPr>
          <p:nvPr/>
        </p:nvSpPr>
        <p:spPr bwMode="auto">
          <a:xfrm>
            <a:off x="8153400" y="1066800"/>
            <a:ext cx="1295400" cy="4876800"/>
          </a:xfrm>
          <a:prstGeom prst="rect">
            <a:avLst/>
          </a:prstGeom>
          <a:noFill/>
          <a:ln w="254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8929" name="Rectangle 29"/>
          <p:cNvSpPr>
            <a:spLocks noChangeArrowheads="1"/>
          </p:cNvSpPr>
          <p:nvPr/>
        </p:nvSpPr>
        <p:spPr bwMode="auto">
          <a:xfrm>
            <a:off x="8153400" y="3810000"/>
            <a:ext cx="1295400" cy="609600"/>
          </a:xfrm>
          <a:prstGeom prst="rect">
            <a:avLst/>
          </a:prstGeom>
          <a:solidFill>
            <a:srgbClr val="FF6600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data</a:t>
            </a:r>
          </a:p>
        </p:txBody>
      </p:sp>
      <p:sp>
        <p:nvSpPr>
          <p:cNvPr id="31" name="Rectangle 30"/>
          <p:cNvSpPr/>
          <p:nvPr/>
        </p:nvSpPr>
        <p:spPr bwMode="auto">
          <a:xfrm>
            <a:off x="8153400" y="5029200"/>
            <a:ext cx="1295400" cy="6096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r>
              <a:rPr lang="en-US" sz="2000" b="0" dirty="0">
                <a:latin typeface="Helvetica"/>
                <a:ea typeface="ＭＳ Ｐゴシック" charset="-128"/>
                <a:cs typeface="Helvetica"/>
              </a:rPr>
              <a:t>code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8153400" y="1066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3" name="Rectangle 32"/>
          <p:cNvSpPr/>
          <p:nvPr/>
        </p:nvSpPr>
        <p:spPr bwMode="auto">
          <a:xfrm>
            <a:off x="8153400" y="56388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8153400" y="44196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34" name="Rectangle 35"/>
          <p:cNvSpPr>
            <a:spLocks noChangeArrowheads="1"/>
          </p:cNvSpPr>
          <p:nvPr/>
        </p:nvSpPr>
        <p:spPr bwMode="auto">
          <a:xfrm>
            <a:off x="8153400" y="3352800"/>
            <a:ext cx="1295400" cy="457200"/>
          </a:xfrm>
          <a:prstGeom prst="rect">
            <a:avLst/>
          </a:prstGeom>
          <a:solidFill>
            <a:srgbClr val="CCFFCC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heap</a:t>
            </a:r>
          </a:p>
        </p:txBody>
      </p:sp>
      <p:sp>
        <p:nvSpPr>
          <p:cNvPr id="38" name="Rectangle 37"/>
          <p:cNvSpPr/>
          <p:nvPr/>
        </p:nvSpPr>
        <p:spPr bwMode="auto">
          <a:xfrm>
            <a:off x="8153400" y="2743200"/>
            <a:ext cx="1295400" cy="3048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8936" name="Rectangle 39"/>
          <p:cNvSpPr>
            <a:spLocks noChangeArrowheads="1"/>
          </p:cNvSpPr>
          <p:nvPr/>
        </p:nvSpPr>
        <p:spPr bwMode="auto">
          <a:xfrm>
            <a:off x="8153400" y="1371600"/>
            <a:ext cx="1295400" cy="3048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2000" b="0">
                <a:latin typeface="Helvetica" panose="020B0604020202020204" pitchFamily="34" charset="0"/>
              </a:rPr>
              <a:t>stack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8153400" y="1828800"/>
            <a:ext cx="1295400" cy="457200"/>
          </a:xfrm>
          <a:prstGeom prst="rect">
            <a:avLst/>
          </a:prstGeom>
          <a:solidFill>
            <a:schemeClr val="bg1">
              <a:lumMod val="50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8" name="Rectangle 47"/>
          <p:cNvSpPr/>
          <p:nvPr/>
        </p:nvSpPr>
        <p:spPr bwMode="auto">
          <a:xfrm>
            <a:off x="27432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49" name="Rectangle 48"/>
          <p:cNvSpPr/>
          <p:nvPr/>
        </p:nvSpPr>
        <p:spPr bwMode="auto">
          <a:xfrm>
            <a:off x="27432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0" name="Rectangle 49"/>
          <p:cNvSpPr/>
          <p:nvPr/>
        </p:nvSpPr>
        <p:spPr bwMode="auto">
          <a:xfrm>
            <a:off x="27432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27432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7" name="Rectangle 56"/>
          <p:cNvSpPr/>
          <p:nvPr/>
        </p:nvSpPr>
        <p:spPr bwMode="auto">
          <a:xfrm>
            <a:off x="27432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8" name="Rectangle 57"/>
          <p:cNvSpPr/>
          <p:nvPr/>
        </p:nvSpPr>
        <p:spPr bwMode="auto">
          <a:xfrm>
            <a:off x="27432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59" name="Rectangle 58"/>
          <p:cNvSpPr/>
          <p:nvPr/>
        </p:nvSpPr>
        <p:spPr bwMode="auto">
          <a:xfrm>
            <a:off x="27432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27432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1" name="Rectangle 60"/>
          <p:cNvSpPr/>
          <p:nvPr/>
        </p:nvSpPr>
        <p:spPr bwMode="auto">
          <a:xfrm>
            <a:off x="27432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2" name="Rectangle 61"/>
          <p:cNvSpPr/>
          <p:nvPr/>
        </p:nvSpPr>
        <p:spPr bwMode="auto">
          <a:xfrm>
            <a:off x="27432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3" name="Rectangle 62"/>
          <p:cNvSpPr/>
          <p:nvPr/>
        </p:nvSpPr>
        <p:spPr bwMode="auto">
          <a:xfrm>
            <a:off x="27432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7432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27432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6" name="Rectangle 65"/>
          <p:cNvSpPr/>
          <p:nvPr/>
        </p:nvSpPr>
        <p:spPr bwMode="auto">
          <a:xfrm>
            <a:off x="27432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7" name="Rectangle 66"/>
          <p:cNvSpPr/>
          <p:nvPr/>
        </p:nvSpPr>
        <p:spPr bwMode="auto">
          <a:xfrm>
            <a:off x="27432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8" name="Rectangle 67"/>
          <p:cNvSpPr/>
          <p:nvPr/>
        </p:nvSpPr>
        <p:spPr bwMode="auto">
          <a:xfrm>
            <a:off x="27432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27432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0" name="Rectangle 69"/>
          <p:cNvSpPr/>
          <p:nvPr/>
        </p:nvSpPr>
        <p:spPr bwMode="auto">
          <a:xfrm>
            <a:off x="27432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7432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27432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27432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4" name="Rectangle 73"/>
          <p:cNvSpPr/>
          <p:nvPr/>
        </p:nvSpPr>
        <p:spPr bwMode="auto">
          <a:xfrm>
            <a:off x="27432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7432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27432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7432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8" name="Rectangle 77"/>
          <p:cNvSpPr/>
          <p:nvPr/>
        </p:nvSpPr>
        <p:spPr bwMode="auto">
          <a:xfrm>
            <a:off x="27432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7432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27432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7432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2" name="Rectangle 81"/>
          <p:cNvSpPr/>
          <p:nvPr/>
        </p:nvSpPr>
        <p:spPr bwMode="auto">
          <a:xfrm>
            <a:off x="27432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7432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84" name="Rectangle 83"/>
          <p:cNvSpPr/>
          <p:nvPr/>
        </p:nvSpPr>
        <p:spPr bwMode="auto">
          <a:xfrm>
            <a:off x="27432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3" name="Rectangle 102"/>
          <p:cNvSpPr/>
          <p:nvPr/>
        </p:nvSpPr>
        <p:spPr bwMode="auto">
          <a:xfrm>
            <a:off x="8153400" y="3505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8153400" y="3657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solidFill>
                <a:schemeClr val="accent2">
                  <a:lumMod val="60000"/>
                  <a:lumOff val="40000"/>
                </a:schemeClr>
              </a:solidFill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8153400" y="3810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8153400" y="3962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8153400" y="4114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8" name="Rectangle 107"/>
          <p:cNvSpPr/>
          <p:nvPr/>
        </p:nvSpPr>
        <p:spPr bwMode="auto">
          <a:xfrm>
            <a:off x="8153400" y="4267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09" name="Rectangle 108"/>
          <p:cNvSpPr/>
          <p:nvPr/>
        </p:nvSpPr>
        <p:spPr bwMode="auto">
          <a:xfrm>
            <a:off x="8153400" y="4419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153400" y="4572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8153400" y="4724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2" name="Rectangle 111"/>
          <p:cNvSpPr/>
          <p:nvPr/>
        </p:nvSpPr>
        <p:spPr bwMode="auto">
          <a:xfrm>
            <a:off x="8153400" y="487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3" name="Rectangle 112"/>
          <p:cNvSpPr/>
          <p:nvPr/>
        </p:nvSpPr>
        <p:spPr bwMode="auto">
          <a:xfrm>
            <a:off x="8153400" y="502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8153400" y="518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8153400" y="533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6" name="Rectangle 115"/>
          <p:cNvSpPr/>
          <p:nvPr/>
        </p:nvSpPr>
        <p:spPr bwMode="auto">
          <a:xfrm>
            <a:off x="8153400" y="548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7" name="Rectangle 116"/>
          <p:cNvSpPr/>
          <p:nvPr/>
        </p:nvSpPr>
        <p:spPr bwMode="auto">
          <a:xfrm>
            <a:off x="8153400" y="563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8" name="Rectangle 117"/>
          <p:cNvSpPr/>
          <p:nvPr/>
        </p:nvSpPr>
        <p:spPr bwMode="auto">
          <a:xfrm>
            <a:off x="8153400" y="579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19" name="Rectangle 118"/>
          <p:cNvSpPr/>
          <p:nvPr/>
        </p:nvSpPr>
        <p:spPr bwMode="auto">
          <a:xfrm>
            <a:off x="8153400" y="1066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0" name="Rectangle 119"/>
          <p:cNvSpPr/>
          <p:nvPr/>
        </p:nvSpPr>
        <p:spPr bwMode="auto">
          <a:xfrm>
            <a:off x="8153400" y="1219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1" name="Rectangle 120"/>
          <p:cNvSpPr/>
          <p:nvPr/>
        </p:nvSpPr>
        <p:spPr bwMode="auto">
          <a:xfrm>
            <a:off x="8153400" y="1371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8153400" y="1524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3" name="Rectangle 122"/>
          <p:cNvSpPr/>
          <p:nvPr/>
        </p:nvSpPr>
        <p:spPr bwMode="auto">
          <a:xfrm>
            <a:off x="8153400" y="1676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4" name="Rectangle 123"/>
          <p:cNvSpPr/>
          <p:nvPr/>
        </p:nvSpPr>
        <p:spPr bwMode="auto">
          <a:xfrm>
            <a:off x="8153400" y="1828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8153400" y="1981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6" name="Rectangle 125"/>
          <p:cNvSpPr/>
          <p:nvPr/>
        </p:nvSpPr>
        <p:spPr bwMode="auto">
          <a:xfrm>
            <a:off x="8153400" y="2133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7" name="Rectangle 126"/>
          <p:cNvSpPr/>
          <p:nvPr/>
        </p:nvSpPr>
        <p:spPr bwMode="auto">
          <a:xfrm>
            <a:off x="8153400" y="2286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8153400" y="2438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29" name="Rectangle 128"/>
          <p:cNvSpPr/>
          <p:nvPr/>
        </p:nvSpPr>
        <p:spPr bwMode="auto">
          <a:xfrm>
            <a:off x="8153400" y="2590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0" name="Rectangle 129"/>
          <p:cNvSpPr/>
          <p:nvPr/>
        </p:nvSpPr>
        <p:spPr bwMode="auto">
          <a:xfrm>
            <a:off x="8153400" y="27432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8153400" y="28956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2" name="Rectangle 131"/>
          <p:cNvSpPr/>
          <p:nvPr/>
        </p:nvSpPr>
        <p:spPr bwMode="auto">
          <a:xfrm>
            <a:off x="8153400" y="30480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8153400" y="32004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34" name="Rectangle 133"/>
          <p:cNvSpPr/>
          <p:nvPr/>
        </p:nvSpPr>
        <p:spPr bwMode="auto">
          <a:xfrm>
            <a:off x="8153400" y="3352800"/>
            <a:ext cx="1295400" cy="152400"/>
          </a:xfrm>
          <a:prstGeom prst="rect">
            <a:avLst/>
          </a:prstGeom>
          <a:noFill/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39002" name="TextBox 168"/>
          <p:cNvSpPr txBox="1">
            <a:spLocks noChangeArrowheads="1"/>
          </p:cNvSpPr>
          <p:nvPr/>
        </p:nvSpPr>
        <p:spPr bwMode="auto">
          <a:xfrm>
            <a:off x="9437688" y="5681664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0000 0000</a:t>
            </a:r>
          </a:p>
        </p:txBody>
      </p:sp>
      <p:sp>
        <p:nvSpPr>
          <p:cNvPr id="39003" name="TextBox 169"/>
          <p:cNvSpPr txBox="1">
            <a:spLocks noChangeArrowheads="1"/>
          </p:cNvSpPr>
          <p:nvPr/>
        </p:nvSpPr>
        <p:spPr bwMode="auto">
          <a:xfrm>
            <a:off x="9437688" y="5376864"/>
            <a:ext cx="1154112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0001 0000</a:t>
            </a:r>
          </a:p>
        </p:txBody>
      </p:sp>
      <p:sp>
        <p:nvSpPr>
          <p:cNvPr id="39004" name="TextBox 171"/>
          <p:cNvSpPr txBox="1">
            <a:spLocks noChangeArrowheads="1"/>
          </p:cNvSpPr>
          <p:nvPr/>
        </p:nvSpPr>
        <p:spPr bwMode="auto">
          <a:xfrm>
            <a:off x="9372601" y="3243263"/>
            <a:ext cx="115411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600">
                <a:latin typeface="Helvetica" panose="020B0604020202020204" pitchFamily="34" charset="0"/>
              </a:rPr>
              <a:t>1000 0</a:t>
            </a:r>
            <a:r>
              <a:rPr lang="en-US" altLang="en-US" sz="1600">
                <a:solidFill>
                  <a:srgbClr val="0000FF"/>
                </a:solidFill>
                <a:latin typeface="Helvetica" panose="020B0604020202020204" pitchFamily="34" charset="0"/>
              </a:rPr>
              <a:t>000</a:t>
            </a:r>
          </a:p>
          <a:p>
            <a:pPr algn="r" eaLnBrk="1" hangingPunct="1"/>
            <a:r>
              <a:rPr lang="en-US" altLang="en-US" sz="1600">
                <a:solidFill>
                  <a:srgbClr val="000000"/>
                </a:solidFill>
                <a:latin typeface="Helvetica" panose="020B0604020202020204" pitchFamily="34" charset="0"/>
              </a:rPr>
              <a:t>(0x80)</a:t>
            </a:r>
          </a:p>
        </p:txBody>
      </p:sp>
      <p:sp>
        <p:nvSpPr>
          <p:cNvPr id="39005" name="TextBox 172"/>
          <p:cNvSpPr txBox="1">
            <a:spLocks noChangeArrowheads="1"/>
          </p:cNvSpPr>
          <p:nvPr/>
        </p:nvSpPr>
        <p:spPr bwMode="auto">
          <a:xfrm>
            <a:off x="9372600" y="1414464"/>
            <a:ext cx="1131888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1110 0000</a:t>
            </a:r>
          </a:p>
        </p:txBody>
      </p:sp>
      <p:grpSp>
        <p:nvGrpSpPr>
          <p:cNvPr id="39006" name="Group 141"/>
          <p:cNvGrpSpPr>
            <a:grpSpLocks/>
          </p:cNvGrpSpPr>
          <p:nvPr/>
        </p:nvGrpSpPr>
        <p:grpSpPr bwMode="auto">
          <a:xfrm>
            <a:off x="4648200" y="2544764"/>
            <a:ext cx="990600" cy="1570037"/>
            <a:chOff x="4188007" y="838200"/>
            <a:chExt cx="990600" cy="1569660"/>
          </a:xfrm>
        </p:grpSpPr>
        <p:sp>
          <p:nvSpPr>
            <p:cNvPr id="39029" name="TextBox 180"/>
            <p:cNvSpPr txBox="1">
              <a:spLocks noChangeArrowheads="1"/>
            </p:cNvSpPr>
            <p:nvPr/>
          </p:nvSpPr>
          <p:spPr bwMode="auto">
            <a:xfrm>
              <a:off x="4188007" y="838200"/>
              <a:ext cx="990600" cy="15696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2286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111</a:t>
              </a:r>
              <a:r>
                <a:rPr lang="en-US" altLang="en-US" sz="1200" i="1">
                  <a:latin typeface="Helvetica" panose="020B0604020202020204" pitchFamily="34" charset="0"/>
                </a:rPr>
                <a:t>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110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100</a:t>
              </a:r>
              <a:r>
                <a:rPr lang="en-US" altLang="en-US" sz="1200" i="1">
                  <a:latin typeface="Helvetica" panose="020B0604020202020204" pitchFamily="34" charset="0"/>
                </a:rPr>
                <a:t>           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010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001</a:t>
              </a:r>
              <a:r>
                <a:rPr lang="en-US" altLang="en-US" sz="1200" i="1">
                  <a:latin typeface="Helvetica" panose="020B0604020202020204" pitchFamily="34" charset="0"/>
                </a:rPr>
                <a:t>   null</a:t>
              </a:r>
              <a:endParaRPr lang="en-US" altLang="en-US" sz="1200" i="1">
                <a:solidFill>
                  <a:srgbClr val="FF0000"/>
                </a:solidFill>
                <a:latin typeface="Helvetica" panose="020B0604020202020204" pitchFamily="34" charset="0"/>
              </a:endParaRPr>
            </a:p>
            <a:p>
              <a:pPr eaLnBrk="1" hangingPunct="1"/>
              <a:r>
                <a:rPr lang="en-US" altLang="en-US" sz="1200" i="1">
                  <a:solidFill>
                    <a:srgbClr val="FF0000"/>
                  </a:solidFill>
                  <a:latin typeface="Helvetica" panose="020B0604020202020204" pitchFamily="34" charset="0"/>
                </a:rPr>
                <a:t>000</a:t>
              </a:r>
              <a:r>
                <a:rPr lang="en-US" altLang="en-US" sz="1200" i="1">
                  <a:latin typeface="Helvetica" panose="020B0604020202020204" pitchFamily="34" charset="0"/>
                </a:rPr>
                <a:t>   </a:t>
              </a:r>
            </a:p>
          </p:txBody>
        </p:sp>
        <p:sp>
          <p:nvSpPr>
            <p:cNvPr id="39030" name="Rectangle 182"/>
            <p:cNvSpPr>
              <a:spLocks noChangeArrowheads="1"/>
            </p:cNvSpPr>
            <p:nvPr/>
          </p:nvSpPr>
          <p:spPr bwMode="auto">
            <a:xfrm>
              <a:off x="4569007" y="838200"/>
              <a:ext cx="533400" cy="1524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 eaLnBrk="1" hangingPunct="1"/>
              <a:endParaRPr lang="en-US" altLang="en-US" b="0">
                <a:latin typeface="Helvetica" panose="020B0604020202020204" pitchFamily="34" charset="0"/>
              </a:endParaRPr>
            </a:p>
          </p:txBody>
        </p:sp>
      </p:grpSp>
      <p:sp>
        <p:nvSpPr>
          <p:cNvPr id="39007" name="TextBox 184"/>
          <p:cNvSpPr txBox="1">
            <a:spLocks noChangeArrowheads="1"/>
          </p:cNvSpPr>
          <p:nvPr/>
        </p:nvSpPr>
        <p:spPr bwMode="auto">
          <a:xfrm>
            <a:off x="6400800" y="13033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11101    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11100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10111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10110</a:t>
            </a:r>
          </a:p>
        </p:txBody>
      </p:sp>
      <p:sp>
        <p:nvSpPr>
          <p:cNvPr id="39008" name="Rectangle 185"/>
          <p:cNvSpPr>
            <a:spLocks noChangeArrowheads="1"/>
          </p:cNvSpPr>
          <p:nvPr/>
        </p:nvSpPr>
        <p:spPr bwMode="auto">
          <a:xfrm>
            <a:off x="6705600" y="12954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09" name="TextBox 190"/>
          <p:cNvSpPr txBox="1">
            <a:spLocks noChangeArrowheads="1"/>
          </p:cNvSpPr>
          <p:nvPr/>
        </p:nvSpPr>
        <p:spPr bwMode="auto">
          <a:xfrm>
            <a:off x="6400800" y="3817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01101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01100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01010</a:t>
            </a:r>
          </a:p>
        </p:txBody>
      </p:sp>
      <p:sp>
        <p:nvSpPr>
          <p:cNvPr id="39010" name="Rectangle 191"/>
          <p:cNvSpPr>
            <a:spLocks noChangeArrowheads="1"/>
          </p:cNvSpPr>
          <p:nvPr/>
        </p:nvSpPr>
        <p:spPr bwMode="auto">
          <a:xfrm>
            <a:off x="6705600" y="3810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11" name="TextBox 193"/>
          <p:cNvSpPr txBox="1">
            <a:spLocks noChangeArrowheads="1"/>
          </p:cNvSpPr>
          <p:nvPr/>
        </p:nvSpPr>
        <p:spPr bwMode="auto">
          <a:xfrm>
            <a:off x="6400800" y="49609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00101  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00100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00011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00010</a:t>
            </a:r>
          </a:p>
        </p:txBody>
      </p:sp>
      <p:sp>
        <p:nvSpPr>
          <p:cNvPr id="39012" name="Rectangle 194"/>
          <p:cNvSpPr>
            <a:spLocks noChangeArrowheads="1"/>
          </p:cNvSpPr>
          <p:nvPr/>
        </p:nvSpPr>
        <p:spPr bwMode="auto">
          <a:xfrm>
            <a:off x="6705600" y="49530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13" name="TextBox 196"/>
          <p:cNvSpPr txBox="1">
            <a:spLocks noChangeArrowheads="1"/>
          </p:cNvSpPr>
          <p:nvPr/>
        </p:nvSpPr>
        <p:spPr bwMode="auto">
          <a:xfrm>
            <a:off x="6400800" y="2522538"/>
            <a:ext cx="9144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286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11</a:t>
            </a:r>
            <a:r>
              <a:rPr lang="en-US" altLang="en-US" sz="1200">
                <a:latin typeface="Helvetica" panose="020B0604020202020204" pitchFamily="34" charset="0"/>
              </a:rPr>
              <a:t>     null  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10</a:t>
            </a:r>
            <a:r>
              <a:rPr lang="en-US" altLang="en-US" sz="1200">
                <a:latin typeface="Helvetica" panose="020B0604020202020204" pitchFamily="34" charset="0"/>
              </a:rPr>
              <a:t>   10000</a:t>
            </a:r>
            <a:endParaRPr lang="en-US" altLang="en-US" sz="1200">
              <a:solidFill>
                <a:srgbClr val="008000"/>
              </a:solidFill>
              <a:latin typeface="Helvetica" panose="020B0604020202020204" pitchFamily="34" charset="0"/>
            </a:endParaRP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01</a:t>
            </a:r>
            <a:r>
              <a:rPr lang="en-US" altLang="en-US" sz="1200">
                <a:latin typeface="Helvetica" panose="020B0604020202020204" pitchFamily="34" charset="0"/>
              </a:rPr>
              <a:t>   01111</a:t>
            </a:r>
          </a:p>
          <a:p>
            <a:pPr eaLnBrk="1" hangingPunct="1"/>
            <a:r>
              <a:rPr lang="en-US" altLang="en-US" sz="1200">
                <a:solidFill>
                  <a:srgbClr val="008000"/>
                </a:solidFill>
                <a:latin typeface="Helvetica" panose="020B0604020202020204" pitchFamily="34" charset="0"/>
              </a:rPr>
              <a:t>00</a:t>
            </a:r>
            <a:r>
              <a:rPr lang="en-US" altLang="en-US" sz="1200">
                <a:latin typeface="Helvetica" panose="020B0604020202020204" pitchFamily="34" charset="0"/>
              </a:rPr>
              <a:t>   01110</a:t>
            </a:r>
          </a:p>
        </p:txBody>
      </p:sp>
      <p:sp>
        <p:nvSpPr>
          <p:cNvPr id="39014" name="Rectangle 197"/>
          <p:cNvSpPr>
            <a:spLocks noChangeArrowheads="1"/>
          </p:cNvSpPr>
          <p:nvPr/>
        </p:nvSpPr>
        <p:spPr bwMode="auto">
          <a:xfrm>
            <a:off x="6705600" y="2514600"/>
            <a:ext cx="609600" cy="838200"/>
          </a:xfrm>
          <a:prstGeom prst="rect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cxnSp>
        <p:nvCxnSpPr>
          <p:cNvPr id="25704" name="Straight Arrow Connector 213"/>
          <p:cNvCxnSpPr>
            <a:cxnSpLocks noChangeShapeType="1"/>
          </p:cNvCxnSpPr>
          <p:nvPr/>
        </p:nvCxnSpPr>
        <p:spPr bwMode="auto">
          <a:xfrm>
            <a:off x="7315200" y="2895600"/>
            <a:ext cx="838200" cy="533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9016" name="Straight Arrow Connector 218"/>
          <p:cNvCxnSpPr>
            <a:cxnSpLocks noChangeShapeType="1"/>
          </p:cNvCxnSpPr>
          <p:nvPr/>
        </p:nvCxnSpPr>
        <p:spPr bwMode="auto">
          <a:xfrm flipV="1">
            <a:off x="5257800" y="2590800"/>
            <a:ext cx="1219200" cy="6096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25706" name="Straight Arrow Connector 233"/>
          <p:cNvCxnSpPr>
            <a:cxnSpLocks noChangeShapeType="1"/>
          </p:cNvCxnSpPr>
          <p:nvPr/>
        </p:nvCxnSpPr>
        <p:spPr bwMode="auto">
          <a:xfrm>
            <a:off x="4038600" y="3124200"/>
            <a:ext cx="685800" cy="1524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39018" name="TextBox 252"/>
          <p:cNvSpPr txBox="1">
            <a:spLocks noChangeArrowheads="1"/>
          </p:cNvSpPr>
          <p:nvPr/>
        </p:nvSpPr>
        <p:spPr bwMode="auto">
          <a:xfrm>
            <a:off x="62484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Tables</a:t>
            </a:r>
          </a:p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(level 2)</a:t>
            </a:r>
          </a:p>
        </p:txBody>
      </p:sp>
      <p:sp>
        <p:nvSpPr>
          <p:cNvPr id="39019" name="TextBox 253"/>
          <p:cNvSpPr txBox="1">
            <a:spLocks noChangeArrowheads="1"/>
          </p:cNvSpPr>
          <p:nvPr/>
        </p:nvSpPr>
        <p:spPr bwMode="auto">
          <a:xfrm>
            <a:off x="4572000" y="685800"/>
            <a:ext cx="1447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Page Table</a:t>
            </a:r>
          </a:p>
          <a:p>
            <a:pPr algn="ctr" eaLnBrk="1" hangingPunct="1"/>
            <a:r>
              <a:rPr lang="en-US" altLang="en-US" sz="1600" dirty="0">
                <a:latin typeface="Helvetica" panose="020B0604020202020204" pitchFamily="34" charset="0"/>
              </a:rPr>
              <a:t>(level 1)</a:t>
            </a:r>
          </a:p>
        </p:txBody>
      </p:sp>
      <p:sp>
        <p:nvSpPr>
          <p:cNvPr id="39020" name="Oval 254"/>
          <p:cNvSpPr>
            <a:spLocks noChangeArrowheads="1"/>
          </p:cNvSpPr>
          <p:nvPr/>
        </p:nvSpPr>
        <p:spPr bwMode="auto">
          <a:xfrm>
            <a:off x="5181600" y="38862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1" name="Oval 255"/>
          <p:cNvSpPr>
            <a:spLocks noChangeArrowheads="1"/>
          </p:cNvSpPr>
          <p:nvPr/>
        </p:nvSpPr>
        <p:spPr bwMode="auto">
          <a:xfrm>
            <a:off x="5181600" y="3581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2" name="Oval 256"/>
          <p:cNvSpPr>
            <a:spLocks noChangeArrowheads="1"/>
          </p:cNvSpPr>
          <p:nvPr/>
        </p:nvSpPr>
        <p:spPr bwMode="auto">
          <a:xfrm>
            <a:off x="5181600" y="32004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39023" name="Oval 257"/>
          <p:cNvSpPr>
            <a:spLocks noChangeArrowheads="1"/>
          </p:cNvSpPr>
          <p:nvPr/>
        </p:nvSpPr>
        <p:spPr bwMode="auto">
          <a:xfrm>
            <a:off x="5181600" y="2667000"/>
            <a:ext cx="76200" cy="76200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endParaRPr lang="en-US" altLang="en-US" b="0">
              <a:latin typeface="Helvetica" panose="020B0604020202020204" pitchFamily="34" charset="0"/>
            </a:endParaRPr>
          </a:p>
        </p:txBody>
      </p:sp>
      <p:sp>
        <p:nvSpPr>
          <p:cNvPr id="261" name="Rectangle 260"/>
          <p:cNvSpPr>
            <a:spLocks noChangeArrowheads="1"/>
          </p:cNvSpPr>
          <p:nvPr/>
        </p:nvSpPr>
        <p:spPr bwMode="auto">
          <a:xfrm>
            <a:off x="6937149" y="-23327"/>
            <a:ext cx="5265737" cy="838200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 b="0" dirty="0">
                <a:latin typeface="Helvetica" panose="020B0604020202020204" pitchFamily="34" charset="0"/>
              </a:rPr>
              <a:t>In best case, total size of page tables ≈ number of pages </a:t>
            </a:r>
            <a:r>
              <a:rPr lang="en-US" altLang="en-US" sz="1800" b="0" dirty="0">
                <a:solidFill>
                  <a:srgbClr val="FF0000"/>
                </a:solidFill>
                <a:latin typeface="Helvetica" panose="020B0604020202020204" pitchFamily="34" charset="0"/>
              </a:rPr>
              <a:t>used</a:t>
            </a:r>
            <a:r>
              <a:rPr lang="en-US" altLang="en-US" sz="1800" b="0" dirty="0">
                <a:latin typeface="Helvetica" panose="020B0604020202020204" pitchFamily="34" charset="0"/>
              </a:rPr>
              <a:t> by program </a:t>
            </a:r>
            <a:r>
              <a:rPr lang="en-US" altLang="en-US" sz="1800" b="0" dirty="0">
                <a:solidFill>
                  <a:srgbClr val="FF0000"/>
                </a:solidFill>
                <a:latin typeface="Helvetica" panose="020B0604020202020204" pitchFamily="34" charset="0"/>
              </a:rPr>
              <a:t>virtual memory</a:t>
            </a:r>
            <a:r>
              <a:rPr lang="en-US" altLang="en-US" sz="1800" b="0" dirty="0">
                <a:latin typeface="Helvetica" panose="020B0604020202020204" pitchFamily="34" charset="0"/>
              </a:rPr>
              <a:t>. Requires two additional memory accesses!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2743200" y="3048000"/>
            <a:ext cx="12954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59" name="Rectangle 158"/>
          <p:cNvSpPr/>
          <p:nvPr/>
        </p:nvSpPr>
        <p:spPr bwMode="auto">
          <a:xfrm>
            <a:off x="4724400" y="3168650"/>
            <a:ext cx="838200" cy="1524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6400800" y="2768600"/>
            <a:ext cx="914400" cy="152400"/>
          </a:xfrm>
          <a:prstGeom prst="rect">
            <a:avLst/>
          </a:prstGeom>
          <a:noFill/>
          <a:ln w="38100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  <p:sp>
        <p:nvSpPr>
          <p:cNvPr id="161" name="Rectangle 160"/>
          <p:cNvSpPr/>
          <p:nvPr/>
        </p:nvSpPr>
        <p:spPr bwMode="auto">
          <a:xfrm>
            <a:off x="8153400" y="3352800"/>
            <a:ext cx="1295400" cy="1524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 cap="flat" cmpd="sng" algn="ctr">
            <a:solidFill>
              <a:schemeClr val="bg2">
                <a:lumMod val="75000"/>
              </a:schemeClr>
            </a:solidFill>
            <a:prstDash val="sysDash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sz="2000" b="0" dirty="0">
              <a:latin typeface="Helvetica"/>
              <a:ea typeface="ＭＳ Ｐゴシック" charset="-128"/>
              <a:cs typeface="Helvetica"/>
            </a:endParaRPr>
          </a:p>
        </p:txBody>
      </p:sp>
    </p:spTree>
    <p:extLst>
      <p:ext uri="{BB962C8B-B14F-4D97-AF65-F5344CB8AC3E}">
        <p14:creationId xmlns:p14="http://schemas.microsoft.com/office/powerpoint/2010/main" val="3527212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5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605 -0.00555 L 0.84688 0.14815 " pathEditMode="relative" rAng="0" ptsTypes="AA">
                                      <p:cBhvr>
                                        <p:cTn id="29" dur="500" fill="hold"/>
                                        <p:tgtEl>
                                          <p:spTgt spid="2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146" y="76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1" grpId="0" animBg="1"/>
      <p:bldP spid="159" grpId="0" animBg="1"/>
      <p:bldP spid="160" grpId="0" animBg="1"/>
      <p:bldP spid="16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4624" name="Group 112"/>
          <p:cNvGrpSpPr>
            <a:grpSpLocks/>
          </p:cNvGrpSpPr>
          <p:nvPr/>
        </p:nvGrpSpPr>
        <p:grpSpPr bwMode="auto">
          <a:xfrm>
            <a:off x="6858000" y="2462213"/>
            <a:ext cx="3962400" cy="1489075"/>
            <a:chOff x="3120" y="720"/>
            <a:chExt cx="2496" cy="938"/>
          </a:xfrm>
        </p:grpSpPr>
        <p:sp>
          <p:nvSpPr>
            <p:cNvPr id="21579" name="Rectangle 35"/>
            <p:cNvSpPr>
              <a:spLocks noChangeArrowheads="1"/>
            </p:cNvSpPr>
            <p:nvPr/>
          </p:nvSpPr>
          <p:spPr bwMode="auto">
            <a:xfrm>
              <a:off x="4631" y="1156"/>
              <a:ext cx="985" cy="238"/>
            </a:xfrm>
            <a:prstGeom prst="rect">
              <a:avLst/>
            </a:prstGeom>
            <a:solidFill>
              <a:srgbClr val="00CC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21580" name="Freeform 36"/>
            <p:cNvSpPr>
              <a:spLocks/>
            </p:cNvSpPr>
            <p:nvPr/>
          </p:nvSpPr>
          <p:spPr bwMode="auto">
            <a:xfrm>
              <a:off x="3120" y="720"/>
              <a:ext cx="2001" cy="411"/>
            </a:xfrm>
            <a:custGeom>
              <a:avLst/>
              <a:gdLst>
                <a:gd name="T0" fmla="*/ 0 w 1824"/>
                <a:gd name="T1" fmla="*/ 0 h 288"/>
                <a:gd name="T2" fmla="*/ 2001 w 1824"/>
                <a:gd name="T3" fmla="*/ 0 h 288"/>
                <a:gd name="T4" fmla="*/ 2001 w 1824"/>
                <a:gd name="T5" fmla="*/ 411 h 288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81" name="Text Box 37"/>
            <p:cNvSpPr txBox="1">
              <a:spLocks noChangeArrowheads="1"/>
            </p:cNvSpPr>
            <p:nvPr/>
          </p:nvSpPr>
          <p:spPr bwMode="auto">
            <a:xfrm>
              <a:off x="4112" y="1408"/>
              <a:ext cx="134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  <p:sp>
          <p:nvSpPr>
            <p:cNvPr id="21578" name="Rectangle 39"/>
            <p:cNvSpPr>
              <a:spLocks noChangeArrowheads="1"/>
            </p:cNvSpPr>
            <p:nvPr/>
          </p:nvSpPr>
          <p:spPr bwMode="auto">
            <a:xfrm>
              <a:off x="4026" y="1156"/>
              <a:ext cx="630" cy="238"/>
            </a:xfrm>
            <a:prstGeom prst="rect">
              <a:avLst/>
            </a:prstGeom>
            <a:solidFill>
              <a:schemeClr val="bg1"/>
            </a:solidFill>
            <a:ln w="38100" algn="ctr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endParaRPr lang="en-US" altLang="en-US" sz="1800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704609" name="Rectangle 97"/>
          <p:cNvSpPr>
            <a:spLocks noGrp="1" noChangeArrowheads="1"/>
          </p:cNvSpPr>
          <p:nvPr>
            <p:ph type="body" idx="1"/>
          </p:nvPr>
        </p:nvSpPr>
        <p:spPr>
          <a:xfrm>
            <a:off x="1066800" y="762000"/>
            <a:ext cx="9372600" cy="6248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about a tree of tables?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Lowest level page table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 </a:t>
            </a:r>
            <a:r>
              <a:rPr lang="en-US" altLang="ko-KR" dirty="0">
                <a:ea typeface="굴림" panose="020B0600000101010101" pitchFamily="34" charset="-127"/>
              </a:rPr>
              <a:t>memory still allocated with bitmap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Higher levels often segmented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Could have any number of levels. Example (top segment):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must be saved/restored on context switch?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Contents of top-level segment registers (for this example)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Pointer to top-level table (page table)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399" y="152400"/>
            <a:ext cx="8839202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Multi-level Translation: Segments + Pages</a:t>
            </a:r>
          </a:p>
        </p:txBody>
      </p:sp>
      <p:grpSp>
        <p:nvGrpSpPr>
          <p:cNvPr id="704638" name="Group 126"/>
          <p:cNvGrpSpPr>
            <a:grpSpLocks/>
          </p:cNvGrpSpPr>
          <p:nvPr/>
        </p:nvGrpSpPr>
        <p:grpSpPr bwMode="auto">
          <a:xfrm>
            <a:off x="5816601" y="2843212"/>
            <a:ext cx="1858963" cy="1792288"/>
            <a:chOff x="2512" y="1728"/>
            <a:chExt cx="1171" cy="1129"/>
          </a:xfrm>
        </p:grpSpPr>
        <p:sp>
          <p:nvSpPr>
            <p:cNvPr id="21582" name="Rectangle 21"/>
            <p:cNvSpPr>
              <a:spLocks noChangeArrowheads="1"/>
            </p:cNvSpPr>
            <p:nvPr/>
          </p:nvSpPr>
          <p:spPr bwMode="auto">
            <a:xfrm>
              <a:off x="2512" y="1728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#0</a:t>
              </a:r>
            </a:p>
          </p:txBody>
        </p:sp>
        <p:sp>
          <p:nvSpPr>
            <p:cNvPr id="21583" name="Rectangle 22"/>
            <p:cNvSpPr>
              <a:spLocks noChangeArrowheads="1"/>
            </p:cNvSpPr>
            <p:nvPr/>
          </p:nvSpPr>
          <p:spPr bwMode="auto">
            <a:xfrm>
              <a:off x="2512" y="1916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21584" name="Rectangle 24"/>
            <p:cNvSpPr>
              <a:spLocks noChangeArrowheads="1"/>
            </p:cNvSpPr>
            <p:nvPr/>
          </p:nvSpPr>
          <p:spPr bwMode="auto">
            <a:xfrm>
              <a:off x="2512" y="2293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#3</a:t>
              </a:r>
            </a:p>
          </p:txBody>
        </p:sp>
        <p:sp>
          <p:nvSpPr>
            <p:cNvPr id="21585" name="Rectangle 25"/>
            <p:cNvSpPr>
              <a:spLocks noChangeArrowheads="1"/>
            </p:cNvSpPr>
            <p:nvPr/>
          </p:nvSpPr>
          <p:spPr bwMode="auto">
            <a:xfrm>
              <a:off x="2512" y="2481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#4</a:t>
              </a:r>
            </a:p>
          </p:txBody>
        </p:sp>
        <p:sp>
          <p:nvSpPr>
            <p:cNvPr id="21586" name="Rectangle 26"/>
            <p:cNvSpPr>
              <a:spLocks noChangeArrowheads="1"/>
            </p:cNvSpPr>
            <p:nvPr/>
          </p:nvSpPr>
          <p:spPr bwMode="auto">
            <a:xfrm>
              <a:off x="2512" y="2669"/>
              <a:ext cx="753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#5</a:t>
              </a:r>
            </a:p>
          </p:txBody>
        </p:sp>
        <p:sp>
          <p:nvSpPr>
            <p:cNvPr id="21587" name="Rectangle 28"/>
            <p:cNvSpPr>
              <a:spLocks noChangeArrowheads="1"/>
            </p:cNvSpPr>
            <p:nvPr/>
          </p:nvSpPr>
          <p:spPr bwMode="auto">
            <a:xfrm>
              <a:off x="3263" y="1728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  <p:sp>
          <p:nvSpPr>
            <p:cNvPr id="21588" name="Rectangle 29"/>
            <p:cNvSpPr>
              <a:spLocks noChangeArrowheads="1"/>
            </p:cNvSpPr>
            <p:nvPr/>
          </p:nvSpPr>
          <p:spPr bwMode="auto">
            <a:xfrm>
              <a:off x="3263" y="1916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  <p:grpSp>
          <p:nvGrpSpPr>
            <p:cNvPr id="21589" name="Group 119"/>
            <p:cNvGrpSpPr>
              <a:grpSpLocks/>
            </p:cNvGrpSpPr>
            <p:nvPr/>
          </p:nvGrpSpPr>
          <p:grpSpPr bwMode="auto">
            <a:xfrm>
              <a:off x="2512" y="2104"/>
              <a:ext cx="1171" cy="189"/>
              <a:chOff x="2512" y="2104"/>
              <a:chExt cx="1171" cy="189"/>
            </a:xfrm>
          </p:grpSpPr>
          <p:sp>
            <p:nvSpPr>
              <p:cNvPr id="21593" name="Rectangle 23"/>
              <p:cNvSpPr>
                <a:spLocks noChangeArrowheads="1"/>
              </p:cNvSpPr>
              <p:nvPr/>
            </p:nvSpPr>
            <p:spPr bwMode="auto">
              <a:xfrm>
                <a:off x="2512" y="2104"/>
                <a:ext cx="753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21594" name="Rectangle 30"/>
              <p:cNvSpPr>
                <a:spLocks noChangeArrowheads="1"/>
              </p:cNvSpPr>
              <p:nvPr/>
            </p:nvSpPr>
            <p:spPr bwMode="auto">
              <a:xfrm>
                <a:off x="3263" y="2104"/>
                <a:ext cx="420" cy="189"/>
              </a:xfrm>
              <a:prstGeom prst="rect">
                <a:avLst/>
              </a:prstGeom>
              <a:solidFill>
                <a:srgbClr val="FFFF00"/>
              </a:solidFill>
              <a:ln w="1905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  <p:sp>
          <p:nvSpPr>
            <p:cNvPr id="21590" name="Rectangle 31"/>
            <p:cNvSpPr>
              <a:spLocks noChangeArrowheads="1"/>
            </p:cNvSpPr>
            <p:nvPr/>
          </p:nvSpPr>
          <p:spPr bwMode="auto">
            <a:xfrm>
              <a:off x="3263" y="2293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  <p:sp>
          <p:nvSpPr>
            <p:cNvPr id="21591" name="Rectangle 32"/>
            <p:cNvSpPr>
              <a:spLocks noChangeArrowheads="1"/>
            </p:cNvSpPr>
            <p:nvPr/>
          </p:nvSpPr>
          <p:spPr bwMode="auto">
            <a:xfrm>
              <a:off x="3263" y="2481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sp>
          <p:nvSpPr>
            <p:cNvPr id="21592" name="Rectangle 33"/>
            <p:cNvSpPr>
              <a:spLocks noChangeArrowheads="1"/>
            </p:cNvSpPr>
            <p:nvPr/>
          </p:nvSpPr>
          <p:spPr bwMode="auto">
            <a:xfrm>
              <a:off x="3263" y="2669"/>
              <a:ext cx="420" cy="188"/>
            </a:xfrm>
            <a:prstGeom prst="rect">
              <a:avLst/>
            </a:prstGeom>
            <a:solidFill>
              <a:srgbClr val="FFFF00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grpSp>
        <p:nvGrpSpPr>
          <p:cNvPr id="704630" name="Group 118"/>
          <p:cNvGrpSpPr>
            <a:grpSpLocks/>
          </p:cNvGrpSpPr>
          <p:nvPr/>
        </p:nvGrpSpPr>
        <p:grpSpPr bwMode="auto">
          <a:xfrm>
            <a:off x="1905001" y="2157412"/>
            <a:ext cx="4938713" cy="704850"/>
            <a:chOff x="48" y="1440"/>
            <a:chExt cx="3111" cy="444"/>
          </a:xfrm>
        </p:grpSpPr>
        <p:sp>
          <p:nvSpPr>
            <p:cNvPr id="21573" name="Text Box 9"/>
            <p:cNvSpPr txBox="1">
              <a:spLocks noChangeArrowheads="1"/>
            </p:cNvSpPr>
            <p:nvPr/>
          </p:nvSpPr>
          <p:spPr bwMode="auto">
            <a:xfrm>
              <a:off x="48" y="1440"/>
              <a:ext cx="752" cy="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Virtual </a:t>
              </a:r>
            </a:p>
            <a:p>
              <a:pPr>
                <a:spcBef>
                  <a:spcPct val="0"/>
                </a:spcBef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Address:</a:t>
              </a:r>
            </a:p>
          </p:txBody>
        </p:sp>
        <p:grpSp>
          <p:nvGrpSpPr>
            <p:cNvPr id="21574" name="Group 93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1575" name="Rectangle 7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21576" name="Rectangle 8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21577" name="Rectangle 46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grpSp>
        <p:nvGrpSpPr>
          <p:cNvPr id="704618" name="Group 106"/>
          <p:cNvGrpSpPr>
            <a:grpSpLocks/>
          </p:cNvGrpSpPr>
          <p:nvPr/>
        </p:nvGrpSpPr>
        <p:grpSpPr bwMode="auto">
          <a:xfrm>
            <a:off x="3124201" y="3224213"/>
            <a:ext cx="1895475" cy="2073275"/>
            <a:chOff x="768" y="1200"/>
            <a:chExt cx="1194" cy="1306"/>
          </a:xfrm>
        </p:grpSpPr>
        <p:grpSp>
          <p:nvGrpSpPr>
            <p:cNvPr id="21540" name="Group 49"/>
            <p:cNvGrpSpPr>
              <a:grpSpLocks/>
            </p:cNvGrpSpPr>
            <p:nvPr/>
          </p:nvGrpSpPr>
          <p:grpSpPr bwMode="auto">
            <a:xfrm>
              <a:off x="768" y="1200"/>
              <a:ext cx="1018" cy="163"/>
              <a:chOff x="2352" y="960"/>
              <a:chExt cx="1392" cy="288"/>
            </a:xfrm>
          </p:grpSpPr>
          <p:sp>
            <p:nvSpPr>
              <p:cNvPr id="21571" name="Rectangle 5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Base0</a:t>
                </a:r>
              </a:p>
            </p:txBody>
          </p:sp>
          <p:sp>
            <p:nvSpPr>
              <p:cNvPr id="21572" name="Rectangle 5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Limit0</a:t>
                </a:r>
              </a:p>
            </p:txBody>
          </p:sp>
        </p:grpSp>
        <p:sp>
          <p:nvSpPr>
            <p:cNvPr id="21541" name="Rectangle 52"/>
            <p:cNvSpPr>
              <a:spLocks noChangeArrowheads="1"/>
            </p:cNvSpPr>
            <p:nvPr/>
          </p:nvSpPr>
          <p:spPr bwMode="auto">
            <a:xfrm>
              <a:off x="1786" y="120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21542" name="Group 54"/>
            <p:cNvGrpSpPr>
              <a:grpSpLocks/>
            </p:cNvGrpSpPr>
            <p:nvPr/>
          </p:nvGrpSpPr>
          <p:grpSpPr bwMode="auto">
            <a:xfrm>
              <a:off x="768" y="1363"/>
              <a:ext cx="1018" cy="164"/>
              <a:chOff x="2352" y="960"/>
              <a:chExt cx="1392" cy="288"/>
            </a:xfrm>
          </p:grpSpPr>
          <p:sp>
            <p:nvSpPr>
              <p:cNvPr id="21569" name="Rectangle 5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Base1</a:t>
                </a:r>
              </a:p>
            </p:txBody>
          </p:sp>
          <p:sp>
            <p:nvSpPr>
              <p:cNvPr id="21570" name="Rectangle 5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Limit1</a:t>
                </a:r>
              </a:p>
            </p:txBody>
          </p:sp>
        </p:grpSp>
        <p:sp>
          <p:nvSpPr>
            <p:cNvPr id="21543" name="Rectangle 57"/>
            <p:cNvSpPr>
              <a:spLocks noChangeArrowheads="1"/>
            </p:cNvSpPr>
            <p:nvPr/>
          </p:nvSpPr>
          <p:spPr bwMode="auto">
            <a:xfrm>
              <a:off x="1786" y="1363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21544" name="Group 99"/>
            <p:cNvGrpSpPr>
              <a:grpSpLocks/>
            </p:cNvGrpSpPr>
            <p:nvPr/>
          </p:nvGrpSpPr>
          <p:grpSpPr bwMode="auto">
            <a:xfrm>
              <a:off x="768" y="1527"/>
              <a:ext cx="1194" cy="163"/>
              <a:chOff x="768" y="1527"/>
              <a:chExt cx="1194" cy="163"/>
            </a:xfrm>
          </p:grpSpPr>
          <p:grpSp>
            <p:nvGrpSpPr>
              <p:cNvPr id="21565" name="Group 59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1567" name="Rectangle 6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1568" name="Rectangle 6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1566" name="Rectangle 62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1545" name="Group 64"/>
            <p:cNvGrpSpPr>
              <a:grpSpLocks/>
            </p:cNvGrpSpPr>
            <p:nvPr/>
          </p:nvGrpSpPr>
          <p:grpSpPr bwMode="auto">
            <a:xfrm>
              <a:off x="768" y="1690"/>
              <a:ext cx="1018" cy="163"/>
              <a:chOff x="2352" y="960"/>
              <a:chExt cx="1392" cy="288"/>
            </a:xfrm>
          </p:grpSpPr>
          <p:sp>
            <p:nvSpPr>
              <p:cNvPr id="21563" name="Rectangle 6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Base3</a:t>
                </a:r>
              </a:p>
            </p:txBody>
          </p:sp>
          <p:sp>
            <p:nvSpPr>
              <p:cNvPr id="21564" name="Rectangle 6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Limit3</a:t>
                </a:r>
              </a:p>
            </p:txBody>
          </p:sp>
        </p:grpSp>
        <p:sp>
          <p:nvSpPr>
            <p:cNvPr id="21546" name="Rectangle 67"/>
            <p:cNvSpPr>
              <a:spLocks noChangeArrowheads="1"/>
            </p:cNvSpPr>
            <p:nvPr/>
          </p:nvSpPr>
          <p:spPr bwMode="auto">
            <a:xfrm>
              <a:off x="1786" y="169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21547" name="Group 69"/>
            <p:cNvGrpSpPr>
              <a:grpSpLocks/>
            </p:cNvGrpSpPr>
            <p:nvPr/>
          </p:nvGrpSpPr>
          <p:grpSpPr bwMode="auto">
            <a:xfrm>
              <a:off x="768" y="1853"/>
              <a:ext cx="1018" cy="163"/>
              <a:chOff x="2352" y="960"/>
              <a:chExt cx="1392" cy="288"/>
            </a:xfrm>
          </p:grpSpPr>
          <p:sp>
            <p:nvSpPr>
              <p:cNvPr id="21561" name="Rectangle 7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Base4</a:t>
                </a:r>
              </a:p>
            </p:txBody>
          </p:sp>
          <p:sp>
            <p:nvSpPr>
              <p:cNvPr id="21562" name="Rectangle 7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Limit4</a:t>
                </a:r>
              </a:p>
            </p:txBody>
          </p:sp>
        </p:grpSp>
        <p:sp>
          <p:nvSpPr>
            <p:cNvPr id="21548" name="Rectangle 72"/>
            <p:cNvSpPr>
              <a:spLocks noChangeArrowheads="1"/>
            </p:cNvSpPr>
            <p:nvPr/>
          </p:nvSpPr>
          <p:spPr bwMode="auto">
            <a:xfrm>
              <a:off x="1786" y="185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  <p:grpSp>
          <p:nvGrpSpPr>
            <p:cNvPr id="21549" name="Group 74"/>
            <p:cNvGrpSpPr>
              <a:grpSpLocks/>
            </p:cNvGrpSpPr>
            <p:nvPr/>
          </p:nvGrpSpPr>
          <p:grpSpPr bwMode="auto">
            <a:xfrm>
              <a:off x="768" y="2016"/>
              <a:ext cx="1018" cy="164"/>
              <a:chOff x="2352" y="960"/>
              <a:chExt cx="1392" cy="288"/>
            </a:xfrm>
          </p:grpSpPr>
          <p:sp>
            <p:nvSpPr>
              <p:cNvPr id="21559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Base5</a:t>
                </a:r>
              </a:p>
            </p:txBody>
          </p:sp>
          <p:sp>
            <p:nvSpPr>
              <p:cNvPr id="21560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Limit5</a:t>
                </a:r>
              </a:p>
            </p:txBody>
          </p:sp>
        </p:grpSp>
        <p:sp>
          <p:nvSpPr>
            <p:cNvPr id="21550" name="Rectangle 77"/>
            <p:cNvSpPr>
              <a:spLocks noChangeArrowheads="1"/>
            </p:cNvSpPr>
            <p:nvPr/>
          </p:nvSpPr>
          <p:spPr bwMode="auto">
            <a:xfrm>
              <a:off x="1786" y="2016"/>
              <a:ext cx="176" cy="164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21551" name="Group 79"/>
            <p:cNvGrpSpPr>
              <a:grpSpLocks/>
            </p:cNvGrpSpPr>
            <p:nvPr/>
          </p:nvGrpSpPr>
          <p:grpSpPr bwMode="auto">
            <a:xfrm>
              <a:off x="768" y="2180"/>
              <a:ext cx="1018" cy="163"/>
              <a:chOff x="2352" y="960"/>
              <a:chExt cx="1392" cy="288"/>
            </a:xfrm>
          </p:grpSpPr>
          <p:sp>
            <p:nvSpPr>
              <p:cNvPr id="21557" name="Rectangle 80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Base6</a:t>
                </a:r>
              </a:p>
            </p:txBody>
          </p:sp>
          <p:sp>
            <p:nvSpPr>
              <p:cNvPr id="21558" name="Rectangle 81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Limit6</a:t>
                </a:r>
              </a:p>
            </p:txBody>
          </p:sp>
        </p:grpSp>
        <p:sp>
          <p:nvSpPr>
            <p:cNvPr id="21552" name="Rectangle 82"/>
            <p:cNvSpPr>
              <a:spLocks noChangeArrowheads="1"/>
            </p:cNvSpPr>
            <p:nvPr/>
          </p:nvSpPr>
          <p:spPr bwMode="auto">
            <a:xfrm>
              <a:off x="1786" y="2180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N</a:t>
              </a:r>
            </a:p>
          </p:txBody>
        </p:sp>
        <p:grpSp>
          <p:nvGrpSpPr>
            <p:cNvPr id="21553" name="Group 84"/>
            <p:cNvGrpSpPr>
              <a:grpSpLocks/>
            </p:cNvGrpSpPr>
            <p:nvPr/>
          </p:nvGrpSpPr>
          <p:grpSpPr bwMode="auto">
            <a:xfrm>
              <a:off x="768" y="2343"/>
              <a:ext cx="1018" cy="163"/>
              <a:chOff x="2352" y="960"/>
              <a:chExt cx="1392" cy="288"/>
            </a:xfrm>
          </p:grpSpPr>
          <p:sp>
            <p:nvSpPr>
              <p:cNvPr id="21555" name="Rectangle 8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Base7</a:t>
                </a:r>
              </a:p>
            </p:txBody>
          </p:sp>
          <p:sp>
            <p:nvSpPr>
              <p:cNvPr id="21556" name="Rectangle 8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Limit7</a:t>
                </a:r>
              </a:p>
            </p:txBody>
          </p:sp>
        </p:grpSp>
        <p:sp>
          <p:nvSpPr>
            <p:cNvPr id="21554" name="Rectangle 87"/>
            <p:cNvSpPr>
              <a:spLocks noChangeArrowheads="1"/>
            </p:cNvSpPr>
            <p:nvPr/>
          </p:nvSpPr>
          <p:spPr bwMode="auto">
            <a:xfrm>
              <a:off x="1786" y="2343"/>
              <a:ext cx="176" cy="163"/>
            </a:xfrm>
            <a:prstGeom prst="rect">
              <a:avLst/>
            </a:prstGeom>
            <a:solidFill>
              <a:srgbClr val="99FFCC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sp>
        <p:nvSpPr>
          <p:cNvPr id="704606" name="Line 94"/>
          <p:cNvSpPr>
            <a:spLocks noChangeShapeType="1"/>
          </p:cNvSpPr>
          <p:nvPr/>
        </p:nvSpPr>
        <p:spPr bwMode="auto">
          <a:xfrm>
            <a:off x="4724400" y="2614612"/>
            <a:ext cx="1066800" cy="990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4608" name="Freeform 96"/>
          <p:cNvSpPr>
            <a:spLocks/>
          </p:cNvSpPr>
          <p:nvPr/>
        </p:nvSpPr>
        <p:spPr bwMode="auto">
          <a:xfrm>
            <a:off x="2514600" y="2614612"/>
            <a:ext cx="1219200" cy="1219200"/>
          </a:xfrm>
          <a:custGeom>
            <a:avLst/>
            <a:gdLst>
              <a:gd name="T0" fmla="*/ 1219200 w 768"/>
              <a:gd name="T1" fmla="*/ 0 h 768"/>
              <a:gd name="T2" fmla="*/ 1219200 w 768"/>
              <a:gd name="T3" fmla="*/ 304800 h 768"/>
              <a:gd name="T4" fmla="*/ 0 w 768"/>
              <a:gd name="T5" fmla="*/ 304800 h 768"/>
              <a:gd name="T6" fmla="*/ 0 w 768"/>
              <a:gd name="T7" fmla="*/ 1219200 h 768"/>
              <a:gd name="T8" fmla="*/ 609600 w 768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768" y="192"/>
                </a:lnTo>
                <a:lnTo>
                  <a:pt x="0" y="192"/>
                </a:lnTo>
                <a:lnTo>
                  <a:pt x="0" y="768"/>
                </a:lnTo>
                <a:lnTo>
                  <a:pt x="38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4612" name="Group 100"/>
          <p:cNvGrpSpPr>
            <a:grpSpLocks/>
          </p:cNvGrpSpPr>
          <p:nvPr/>
        </p:nvGrpSpPr>
        <p:grpSpPr bwMode="auto">
          <a:xfrm>
            <a:off x="3124201" y="3744913"/>
            <a:ext cx="1895475" cy="258763"/>
            <a:chOff x="768" y="1527"/>
            <a:chExt cx="1194" cy="163"/>
          </a:xfrm>
        </p:grpSpPr>
        <p:grpSp>
          <p:nvGrpSpPr>
            <p:cNvPr id="21536" name="Group 101"/>
            <p:cNvGrpSpPr>
              <a:grpSpLocks/>
            </p:cNvGrpSpPr>
            <p:nvPr/>
          </p:nvGrpSpPr>
          <p:grpSpPr bwMode="auto">
            <a:xfrm>
              <a:off x="768" y="1527"/>
              <a:ext cx="1018" cy="163"/>
              <a:chOff x="2352" y="960"/>
              <a:chExt cx="1392" cy="288"/>
            </a:xfrm>
          </p:grpSpPr>
          <p:sp>
            <p:nvSpPr>
              <p:cNvPr id="21538" name="Rectangle 102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21539" name="Rectangle 103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21537" name="Rectangle 104"/>
            <p:cNvSpPr>
              <a:spLocks noChangeArrowheads="1"/>
            </p:cNvSpPr>
            <p:nvPr/>
          </p:nvSpPr>
          <p:spPr bwMode="auto">
            <a:xfrm>
              <a:off x="1786" y="1527"/>
              <a:ext cx="176" cy="163"/>
            </a:xfrm>
            <a:prstGeom prst="rect">
              <a:avLst/>
            </a:prstGeom>
            <a:solidFill>
              <a:schemeClr val="accent1"/>
            </a:solidFill>
            <a:ln w="127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sp>
        <p:nvSpPr>
          <p:cNvPr id="704601" name="Line 89"/>
          <p:cNvSpPr>
            <a:spLocks noChangeShapeType="1"/>
          </p:cNvSpPr>
          <p:nvPr/>
        </p:nvSpPr>
        <p:spPr bwMode="auto">
          <a:xfrm flipV="1">
            <a:off x="3733800" y="2843212"/>
            <a:ext cx="2057400" cy="9906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4628" name="Group 116"/>
          <p:cNvGrpSpPr>
            <a:grpSpLocks/>
          </p:cNvGrpSpPr>
          <p:nvPr/>
        </p:nvGrpSpPr>
        <p:grpSpPr bwMode="auto">
          <a:xfrm>
            <a:off x="4495803" y="3300412"/>
            <a:ext cx="2590801" cy="2262188"/>
            <a:chOff x="1632" y="1248"/>
            <a:chExt cx="1632" cy="1425"/>
          </a:xfrm>
        </p:grpSpPr>
        <p:grpSp>
          <p:nvGrpSpPr>
            <p:cNvPr id="21528" name="Group 115"/>
            <p:cNvGrpSpPr>
              <a:grpSpLocks/>
            </p:cNvGrpSpPr>
            <p:nvPr/>
          </p:nvGrpSpPr>
          <p:grpSpPr bwMode="auto">
            <a:xfrm>
              <a:off x="2064" y="2287"/>
              <a:ext cx="1200" cy="386"/>
              <a:chOff x="2064" y="2170"/>
              <a:chExt cx="1200" cy="386"/>
            </a:xfrm>
          </p:grpSpPr>
          <p:sp>
            <p:nvSpPr>
              <p:cNvPr id="21533" name="Text Box 11"/>
              <p:cNvSpPr txBox="1">
                <a:spLocks noChangeArrowheads="1"/>
              </p:cNvSpPr>
              <p:nvPr/>
            </p:nvSpPr>
            <p:spPr bwMode="auto">
              <a:xfrm>
                <a:off x="2628" y="2170"/>
                <a:ext cx="636" cy="3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Access</a:t>
                </a:r>
              </a:p>
              <a:p>
                <a:pPr algn="ctr">
                  <a:lnSpc>
                    <a:spcPct val="85000"/>
                  </a:lnSpc>
                  <a:spcBef>
                    <a:spcPct val="0"/>
                  </a:spcBef>
                </a:pPr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Error</a:t>
                </a:r>
              </a:p>
            </p:txBody>
          </p:sp>
          <p:sp>
            <p:nvSpPr>
              <p:cNvPr id="21534" name="Oval 12"/>
              <p:cNvSpPr>
                <a:spLocks noChangeArrowheads="1"/>
              </p:cNvSpPr>
              <p:nvPr/>
            </p:nvSpPr>
            <p:spPr bwMode="auto">
              <a:xfrm>
                <a:off x="2064" y="2208"/>
                <a:ext cx="317" cy="269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4000" b="0">
                    <a:latin typeface="Gill Sans" charset="0"/>
                    <a:ea typeface="Gill Sans" charset="0"/>
                    <a:cs typeface="Gill Sans" charset="0"/>
                  </a:rPr>
                  <a:t>&gt;</a:t>
                </a:r>
              </a:p>
            </p:txBody>
          </p:sp>
          <p:sp>
            <p:nvSpPr>
              <p:cNvPr id="21535" name="Line 14"/>
              <p:cNvSpPr>
                <a:spLocks noChangeShapeType="1"/>
              </p:cNvSpPr>
              <p:nvPr/>
            </p:nvSpPr>
            <p:spPr bwMode="auto">
              <a:xfrm>
                <a:off x="2400" y="2352"/>
                <a:ext cx="2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sp>
          <p:nvSpPr>
            <p:cNvPr id="21529" name="Line 95"/>
            <p:cNvSpPr>
              <a:spLocks noChangeShapeType="1"/>
            </p:cNvSpPr>
            <p:nvPr/>
          </p:nvSpPr>
          <p:spPr bwMode="auto">
            <a:xfrm>
              <a:off x="2256" y="1248"/>
              <a:ext cx="0" cy="105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1530" name="Group 105"/>
            <p:cNvGrpSpPr>
              <a:grpSpLocks/>
            </p:cNvGrpSpPr>
            <p:nvPr/>
          </p:nvGrpSpPr>
          <p:grpSpPr bwMode="auto">
            <a:xfrm>
              <a:off x="1632" y="1584"/>
              <a:ext cx="480" cy="768"/>
              <a:chOff x="1632" y="1584"/>
              <a:chExt cx="480" cy="672"/>
            </a:xfrm>
          </p:grpSpPr>
          <p:sp>
            <p:nvSpPr>
              <p:cNvPr id="21531" name="Line 90"/>
              <p:cNvSpPr>
                <a:spLocks noChangeShapeType="1"/>
              </p:cNvSpPr>
              <p:nvPr/>
            </p:nvSpPr>
            <p:spPr bwMode="auto">
              <a:xfrm>
                <a:off x="1632" y="1584"/>
                <a:ext cx="480" cy="672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1532" name="Line 92"/>
              <p:cNvSpPr>
                <a:spLocks noChangeShapeType="1"/>
              </p:cNvSpPr>
              <p:nvPr/>
            </p:nvSpPr>
            <p:spPr bwMode="auto">
              <a:xfrm flipH="1">
                <a:off x="1728" y="1632"/>
                <a:ext cx="144" cy="96"/>
              </a:xfrm>
              <a:prstGeom prst="line">
                <a:avLst/>
              </a:prstGeom>
              <a:noFill/>
              <a:ln w="76200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grpSp>
        <p:nvGrpSpPr>
          <p:cNvPr id="704635" name="Group 123"/>
          <p:cNvGrpSpPr>
            <a:grpSpLocks/>
          </p:cNvGrpSpPr>
          <p:nvPr/>
        </p:nvGrpSpPr>
        <p:grpSpPr bwMode="auto">
          <a:xfrm>
            <a:off x="5815013" y="3436937"/>
            <a:ext cx="1858962" cy="300038"/>
            <a:chOff x="2512" y="2104"/>
            <a:chExt cx="1171" cy="189"/>
          </a:xfrm>
        </p:grpSpPr>
        <p:sp>
          <p:nvSpPr>
            <p:cNvPr id="21526" name="Rectangle 124"/>
            <p:cNvSpPr>
              <a:spLocks noChangeArrowheads="1"/>
            </p:cNvSpPr>
            <p:nvPr/>
          </p:nvSpPr>
          <p:spPr bwMode="auto">
            <a:xfrm>
              <a:off x="2512" y="2104"/>
              <a:ext cx="753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#2</a:t>
              </a:r>
            </a:p>
          </p:txBody>
        </p:sp>
        <p:sp>
          <p:nvSpPr>
            <p:cNvPr id="21527" name="Rectangle 125"/>
            <p:cNvSpPr>
              <a:spLocks noChangeArrowheads="1"/>
            </p:cNvSpPr>
            <p:nvPr/>
          </p:nvSpPr>
          <p:spPr bwMode="auto">
            <a:xfrm>
              <a:off x="3263" y="2104"/>
              <a:ext cx="420" cy="189"/>
            </a:xfrm>
            <a:prstGeom prst="rect">
              <a:avLst/>
            </a:prstGeom>
            <a:solidFill>
              <a:schemeClr val="accent1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V,R,W</a:t>
              </a:r>
            </a:p>
          </p:txBody>
        </p:sp>
      </p:grpSp>
      <p:grpSp>
        <p:nvGrpSpPr>
          <p:cNvPr id="704622" name="Group 110"/>
          <p:cNvGrpSpPr>
            <a:grpSpLocks/>
          </p:cNvGrpSpPr>
          <p:nvPr/>
        </p:nvGrpSpPr>
        <p:grpSpPr bwMode="auto">
          <a:xfrm>
            <a:off x="6934201" y="3154363"/>
            <a:ext cx="2360613" cy="377825"/>
            <a:chOff x="3168" y="1156"/>
            <a:chExt cx="1487" cy="238"/>
          </a:xfrm>
        </p:grpSpPr>
        <p:sp>
          <p:nvSpPr>
            <p:cNvPr id="21524" name="Rectangle 109"/>
            <p:cNvSpPr>
              <a:spLocks noChangeArrowheads="1"/>
            </p:cNvSpPr>
            <p:nvPr/>
          </p:nvSpPr>
          <p:spPr bwMode="auto">
            <a:xfrm>
              <a:off x="4025" y="1156"/>
              <a:ext cx="630" cy="238"/>
            </a:xfrm>
            <a:prstGeom prst="rect">
              <a:avLst/>
            </a:prstGeom>
            <a:solidFill>
              <a:schemeClr val="hlink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>
                <a:lnSpc>
                  <a:spcPct val="75000"/>
                </a:lnSpc>
                <a:spcBef>
                  <a:spcPct val="0"/>
                </a:spcBef>
              </a:pPr>
              <a:r>
                <a:rPr lang="en-US" altLang="en-US" sz="1600" b="0" dirty="0">
                  <a:latin typeface="Gill Sans" charset="0"/>
                  <a:ea typeface="Gill Sans" charset="0"/>
                  <a:cs typeface="Gill Sans" charset="0"/>
                </a:rPr>
                <a:t>Page #</a:t>
              </a:r>
            </a:p>
          </p:txBody>
        </p:sp>
        <p:sp>
          <p:nvSpPr>
            <p:cNvPr id="21525" name="Line 40"/>
            <p:cNvSpPr>
              <a:spLocks noChangeShapeType="1"/>
            </p:cNvSpPr>
            <p:nvPr/>
          </p:nvSpPr>
          <p:spPr bwMode="auto">
            <a:xfrm flipV="1">
              <a:off x="3168" y="129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04626" name="Group 114"/>
          <p:cNvGrpSpPr>
            <a:grpSpLocks/>
          </p:cNvGrpSpPr>
          <p:nvPr/>
        </p:nvGrpSpPr>
        <p:grpSpPr bwMode="auto">
          <a:xfrm>
            <a:off x="7620000" y="3605212"/>
            <a:ext cx="2895600" cy="1930400"/>
            <a:chOff x="3600" y="1440"/>
            <a:chExt cx="1824" cy="1216"/>
          </a:xfrm>
        </p:grpSpPr>
        <p:sp>
          <p:nvSpPr>
            <p:cNvPr id="21520" name="AutoShape 42"/>
            <p:cNvSpPr>
              <a:spLocks noChangeArrowheads="1"/>
            </p:cNvSpPr>
            <p:nvPr/>
          </p:nvSpPr>
          <p:spPr bwMode="auto">
            <a:xfrm>
              <a:off x="4080" y="1920"/>
              <a:ext cx="1344" cy="175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Check Permissions</a:t>
              </a:r>
            </a:p>
          </p:txBody>
        </p:sp>
        <p:sp>
          <p:nvSpPr>
            <p:cNvPr id="21521" name="Line 43"/>
            <p:cNvSpPr>
              <a:spLocks noChangeShapeType="1"/>
            </p:cNvSpPr>
            <p:nvPr/>
          </p:nvSpPr>
          <p:spPr bwMode="auto">
            <a:xfrm>
              <a:off x="3600" y="1440"/>
              <a:ext cx="528" cy="48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1522" name="Text Box 44"/>
            <p:cNvSpPr txBox="1">
              <a:spLocks noChangeArrowheads="1"/>
            </p:cNvSpPr>
            <p:nvPr/>
          </p:nvSpPr>
          <p:spPr bwMode="auto">
            <a:xfrm>
              <a:off x="4151" y="2270"/>
              <a:ext cx="636" cy="38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algn="ctr">
                <a:lnSpc>
                  <a:spcPct val="85000"/>
                </a:lnSpc>
                <a:spcBef>
                  <a:spcPct val="0"/>
                </a:spcBef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21523" name="Line 45"/>
            <p:cNvSpPr>
              <a:spLocks noChangeShapeType="1"/>
            </p:cNvSpPr>
            <p:nvPr/>
          </p:nvSpPr>
          <p:spPr bwMode="auto">
            <a:xfrm>
              <a:off x="4485" y="2095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7602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04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704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04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704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04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04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04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704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04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4609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4609" grpId="0" build="p"/>
      <p:bldP spid="704606" grpId="0" animBg="1"/>
      <p:bldP spid="704608" grpId="0" animBg="1"/>
      <p:bldP spid="70460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676400" y="152400"/>
            <a:ext cx="8839200" cy="533400"/>
          </a:xfrm>
        </p:spPr>
        <p:txBody>
          <a:bodyPr/>
          <a:lstStyle/>
          <a:p>
            <a:r>
              <a:rPr lang="en-US" altLang="ko-KR" dirty="0"/>
              <a:t>What about Sharing (Complete Segment)?</a:t>
            </a:r>
          </a:p>
        </p:txBody>
      </p:sp>
      <p:grpSp>
        <p:nvGrpSpPr>
          <p:cNvPr id="707612" name="Group 28"/>
          <p:cNvGrpSpPr>
            <a:grpSpLocks/>
          </p:cNvGrpSpPr>
          <p:nvPr/>
        </p:nvGrpSpPr>
        <p:grpSpPr bwMode="auto">
          <a:xfrm>
            <a:off x="1981200" y="746126"/>
            <a:ext cx="5068888" cy="396875"/>
            <a:chOff x="-34" y="1478"/>
            <a:chExt cx="3193" cy="250"/>
          </a:xfrm>
        </p:grpSpPr>
        <p:sp>
          <p:nvSpPr>
            <p:cNvPr id="22638" name="Text Box 29"/>
            <p:cNvSpPr txBox="1">
              <a:spLocks noChangeArrowheads="1"/>
            </p:cNvSpPr>
            <p:nvPr/>
          </p:nvSpPr>
          <p:spPr bwMode="auto">
            <a:xfrm>
              <a:off x="-34" y="1478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Process A:</a:t>
              </a:r>
            </a:p>
          </p:txBody>
        </p:sp>
        <p:grpSp>
          <p:nvGrpSpPr>
            <p:cNvPr id="22639" name="Group 30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22640" name="Rectangle 31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22641" name="Rectangle 32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22642" name="Rectangle 33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sp>
        <p:nvSpPr>
          <p:cNvPr id="707653" name="Freeform 69"/>
          <p:cNvSpPr>
            <a:spLocks/>
          </p:cNvSpPr>
          <p:nvPr/>
        </p:nvSpPr>
        <p:spPr bwMode="auto">
          <a:xfrm>
            <a:off x="2720975" y="1143000"/>
            <a:ext cx="1219200" cy="1219200"/>
          </a:xfrm>
          <a:custGeom>
            <a:avLst/>
            <a:gdLst>
              <a:gd name="T0" fmla="*/ 1219200 w 768"/>
              <a:gd name="T1" fmla="*/ 0 h 768"/>
              <a:gd name="T2" fmla="*/ 1219200 w 768"/>
              <a:gd name="T3" fmla="*/ 304800 h 768"/>
              <a:gd name="T4" fmla="*/ 0 w 768"/>
              <a:gd name="T5" fmla="*/ 304800 h 768"/>
              <a:gd name="T6" fmla="*/ 0 w 768"/>
              <a:gd name="T7" fmla="*/ 1219200 h 768"/>
              <a:gd name="T8" fmla="*/ 609600 w 768"/>
              <a:gd name="T9" fmla="*/ 1219200 h 76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768" h="768">
                <a:moveTo>
                  <a:pt x="768" y="0"/>
                </a:moveTo>
                <a:lnTo>
                  <a:pt x="768" y="192"/>
                </a:lnTo>
                <a:lnTo>
                  <a:pt x="0" y="192"/>
                </a:lnTo>
                <a:lnTo>
                  <a:pt x="0" y="768"/>
                </a:lnTo>
                <a:lnTo>
                  <a:pt x="384" y="768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7805" name="Group 221"/>
          <p:cNvGrpSpPr>
            <a:grpSpLocks/>
          </p:cNvGrpSpPr>
          <p:nvPr/>
        </p:nvGrpSpPr>
        <p:grpSpPr bwMode="auto">
          <a:xfrm>
            <a:off x="3330576" y="1752601"/>
            <a:ext cx="1895475" cy="2073275"/>
            <a:chOff x="768" y="1248"/>
            <a:chExt cx="1194" cy="1306"/>
          </a:xfrm>
        </p:grpSpPr>
        <p:grpSp>
          <p:nvGrpSpPr>
            <p:cNvPr id="22599" name="Group 34"/>
            <p:cNvGrpSpPr>
              <a:grpSpLocks/>
            </p:cNvGrpSpPr>
            <p:nvPr/>
          </p:nvGrpSpPr>
          <p:grpSpPr bwMode="auto">
            <a:xfrm>
              <a:off x="768" y="1248"/>
              <a:ext cx="1194" cy="1306"/>
              <a:chOff x="768" y="1200"/>
              <a:chExt cx="1194" cy="1306"/>
            </a:xfrm>
          </p:grpSpPr>
          <p:grpSp>
            <p:nvGrpSpPr>
              <p:cNvPr id="22605" name="Group 35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263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2263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22606" name="Rectangle 38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07" name="Group 39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2634" name="Rectangle 4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22635" name="Rectangle 4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22608" name="Rectangle 42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09" name="Group 43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2630" name="Group 44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2632" name="Rectangle 45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Base2</a:t>
                    </a:r>
                  </a:p>
                </p:txBody>
              </p:sp>
              <p:sp>
                <p:nvSpPr>
                  <p:cNvPr id="22633" name="Rectangle 4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99FFCC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Limit2</a:t>
                    </a:r>
                  </a:p>
                </p:txBody>
              </p:sp>
            </p:grpSp>
            <p:sp>
              <p:nvSpPr>
                <p:cNvPr id="22631" name="Rectangle 47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V</a:t>
                  </a:r>
                </a:p>
              </p:txBody>
            </p:sp>
          </p:grpSp>
          <p:grpSp>
            <p:nvGrpSpPr>
              <p:cNvPr id="22610" name="Group 48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2628" name="Rectangle 4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22629" name="Rectangle 5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22611" name="Rectangle 51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2" name="Group 52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2626" name="Rectangle 5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22627" name="Rectangle 5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22613" name="Rectangle 55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614" name="Group 56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2624" name="Rectangle 5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22625" name="Rectangle 5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22615" name="Rectangle 59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6" name="Group 60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2622" name="Rectangle 6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22623" name="Rectangle 6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22617" name="Rectangle 63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618" name="Group 64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2620" name="Rectangle 6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22621" name="Rectangle 6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22619" name="Rectangle 67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99FFCC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2600" name="Group 70"/>
            <p:cNvGrpSpPr>
              <a:grpSpLocks/>
            </p:cNvGrpSpPr>
            <p:nvPr/>
          </p:nvGrpSpPr>
          <p:grpSpPr bwMode="auto">
            <a:xfrm>
              <a:off x="768" y="1576"/>
              <a:ext cx="1194" cy="163"/>
              <a:chOff x="768" y="1527"/>
              <a:chExt cx="1194" cy="163"/>
            </a:xfrm>
          </p:grpSpPr>
          <p:grpSp>
            <p:nvGrpSpPr>
              <p:cNvPr id="22601" name="Group 71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2603" name="Rectangle 72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2604" name="Rectangle 73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2602" name="Rectangle 74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sp>
        <p:nvSpPr>
          <p:cNvPr id="707659" name="Line 75"/>
          <p:cNvSpPr>
            <a:spLocks noChangeShapeType="1"/>
          </p:cNvSpPr>
          <p:nvPr/>
        </p:nvSpPr>
        <p:spPr bwMode="auto">
          <a:xfrm flipV="1">
            <a:off x="3940175" y="914400"/>
            <a:ext cx="4191000" cy="144780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707809" name="Group 225"/>
          <p:cNvGrpSpPr>
            <a:grpSpLocks/>
          </p:cNvGrpSpPr>
          <p:nvPr/>
        </p:nvGrpSpPr>
        <p:grpSpPr bwMode="auto">
          <a:xfrm>
            <a:off x="7932741" y="914401"/>
            <a:ext cx="2106613" cy="2225675"/>
            <a:chOff x="4037" y="672"/>
            <a:chExt cx="1327" cy="1402"/>
          </a:xfrm>
        </p:grpSpPr>
        <p:grpSp>
          <p:nvGrpSpPr>
            <p:cNvPr id="22584" name="Group 4"/>
            <p:cNvGrpSpPr>
              <a:grpSpLocks/>
            </p:cNvGrpSpPr>
            <p:nvPr/>
          </p:nvGrpSpPr>
          <p:grpSpPr bwMode="auto">
            <a:xfrm>
              <a:off x="4162" y="672"/>
              <a:ext cx="1171" cy="1129"/>
              <a:chOff x="2400" y="1104"/>
              <a:chExt cx="1248" cy="1236"/>
            </a:xfrm>
          </p:grpSpPr>
          <p:sp>
            <p:nvSpPr>
              <p:cNvPr id="22586" name="Rectangle 5"/>
              <p:cNvSpPr>
                <a:spLocks noChangeArrowheads="1"/>
              </p:cNvSpPr>
              <p:nvPr/>
            </p:nvSpPr>
            <p:spPr bwMode="auto">
              <a:xfrm>
                <a:off x="2400" y="1104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22587" name="Rectangle 6"/>
              <p:cNvSpPr>
                <a:spLocks noChangeArrowheads="1"/>
              </p:cNvSpPr>
              <p:nvPr/>
            </p:nvSpPr>
            <p:spPr bwMode="auto">
              <a:xfrm>
                <a:off x="2400" y="1310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#1</a:t>
                </a:r>
              </a:p>
            </p:txBody>
          </p:sp>
          <p:sp>
            <p:nvSpPr>
              <p:cNvPr id="22588" name="Rectangle 7"/>
              <p:cNvSpPr>
                <a:spLocks noChangeArrowheads="1"/>
              </p:cNvSpPr>
              <p:nvPr/>
            </p:nvSpPr>
            <p:spPr bwMode="auto">
              <a:xfrm>
                <a:off x="2400" y="1516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22589" name="Rectangle 8"/>
              <p:cNvSpPr>
                <a:spLocks noChangeArrowheads="1"/>
              </p:cNvSpPr>
              <p:nvPr/>
            </p:nvSpPr>
            <p:spPr bwMode="auto">
              <a:xfrm>
                <a:off x="2400" y="1722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22590" name="Rectangle 9"/>
              <p:cNvSpPr>
                <a:spLocks noChangeArrowheads="1"/>
              </p:cNvSpPr>
              <p:nvPr/>
            </p:nvSpPr>
            <p:spPr bwMode="auto">
              <a:xfrm>
                <a:off x="2400" y="1928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22591" name="Rectangle 10"/>
              <p:cNvSpPr>
                <a:spLocks noChangeArrowheads="1"/>
              </p:cNvSpPr>
              <p:nvPr/>
            </p:nvSpPr>
            <p:spPr bwMode="auto">
              <a:xfrm>
                <a:off x="2400" y="2134"/>
                <a:ext cx="803" cy="206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grpSp>
            <p:nvGrpSpPr>
              <p:cNvPr id="22592" name="Group 11"/>
              <p:cNvGrpSpPr>
                <a:grpSpLocks/>
              </p:cNvGrpSpPr>
              <p:nvPr/>
            </p:nvGrpSpPr>
            <p:grpSpPr bwMode="auto">
              <a:xfrm>
                <a:off x="3200" y="1104"/>
                <a:ext cx="448" cy="1236"/>
                <a:chOff x="3200" y="1104"/>
                <a:chExt cx="400" cy="1236"/>
              </a:xfrm>
            </p:grpSpPr>
            <p:sp>
              <p:nvSpPr>
                <p:cNvPr id="22593" name="Rectangle 12"/>
                <p:cNvSpPr>
                  <a:spLocks noChangeArrowheads="1"/>
                </p:cNvSpPr>
                <p:nvPr/>
              </p:nvSpPr>
              <p:spPr bwMode="auto">
                <a:xfrm>
                  <a:off x="3200" y="1104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  <p:sp>
              <p:nvSpPr>
                <p:cNvPr id="22594" name="Rectangle 13"/>
                <p:cNvSpPr>
                  <a:spLocks noChangeArrowheads="1"/>
                </p:cNvSpPr>
                <p:nvPr/>
              </p:nvSpPr>
              <p:spPr bwMode="auto">
                <a:xfrm>
                  <a:off x="3200" y="1310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  <p:sp>
              <p:nvSpPr>
                <p:cNvPr id="22595" name="Rectangle 14"/>
                <p:cNvSpPr>
                  <a:spLocks noChangeArrowheads="1"/>
                </p:cNvSpPr>
                <p:nvPr/>
              </p:nvSpPr>
              <p:spPr bwMode="auto">
                <a:xfrm>
                  <a:off x="3200" y="1516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  <p:sp>
              <p:nvSpPr>
                <p:cNvPr id="22596" name="Rectangle 15"/>
                <p:cNvSpPr>
                  <a:spLocks noChangeArrowheads="1"/>
                </p:cNvSpPr>
                <p:nvPr/>
              </p:nvSpPr>
              <p:spPr bwMode="auto">
                <a:xfrm>
                  <a:off x="3200" y="1722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  <p:sp>
              <p:nvSpPr>
                <p:cNvPr id="22597" name="Rectangle 16"/>
                <p:cNvSpPr>
                  <a:spLocks noChangeArrowheads="1"/>
                </p:cNvSpPr>
                <p:nvPr/>
              </p:nvSpPr>
              <p:spPr bwMode="auto">
                <a:xfrm>
                  <a:off x="3200" y="1928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N</a:t>
                  </a:r>
                </a:p>
              </p:txBody>
            </p:sp>
            <p:sp>
              <p:nvSpPr>
                <p:cNvPr id="22598" name="Rectangle 17"/>
                <p:cNvSpPr>
                  <a:spLocks noChangeArrowheads="1"/>
                </p:cNvSpPr>
                <p:nvPr/>
              </p:nvSpPr>
              <p:spPr bwMode="auto">
                <a:xfrm>
                  <a:off x="3200" y="2134"/>
                  <a:ext cx="400" cy="206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V,R,W</a:t>
                  </a:r>
                </a:p>
              </p:txBody>
            </p:sp>
          </p:grpSp>
        </p:grpSp>
        <p:sp>
          <p:nvSpPr>
            <p:cNvPr id="22585" name="Text Box 122"/>
            <p:cNvSpPr txBox="1">
              <a:spLocks noChangeArrowheads="1"/>
            </p:cNvSpPr>
            <p:nvPr/>
          </p:nvSpPr>
          <p:spPr bwMode="auto">
            <a:xfrm>
              <a:off x="4037" y="1824"/>
              <a:ext cx="132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Shared Segment</a:t>
              </a:r>
            </a:p>
          </p:txBody>
        </p:sp>
      </p:grpSp>
      <p:grpSp>
        <p:nvGrpSpPr>
          <p:cNvPr id="707808" name="Group 224"/>
          <p:cNvGrpSpPr>
            <a:grpSpLocks/>
          </p:cNvGrpSpPr>
          <p:nvPr/>
        </p:nvGrpSpPr>
        <p:grpSpPr bwMode="auto">
          <a:xfrm>
            <a:off x="6189664" y="3200401"/>
            <a:ext cx="1895475" cy="2073275"/>
            <a:chOff x="2939" y="2112"/>
            <a:chExt cx="1194" cy="1306"/>
          </a:xfrm>
        </p:grpSpPr>
        <p:grpSp>
          <p:nvGrpSpPr>
            <p:cNvPr id="22540" name="Group 88"/>
            <p:cNvGrpSpPr>
              <a:grpSpLocks/>
            </p:cNvGrpSpPr>
            <p:nvPr/>
          </p:nvGrpSpPr>
          <p:grpSpPr bwMode="auto">
            <a:xfrm>
              <a:off x="2939" y="2112"/>
              <a:ext cx="1194" cy="1306"/>
              <a:chOff x="768" y="1200"/>
              <a:chExt cx="1194" cy="1306"/>
            </a:xfrm>
          </p:grpSpPr>
          <p:grpSp>
            <p:nvGrpSpPr>
              <p:cNvPr id="22546" name="Group 89"/>
              <p:cNvGrpSpPr>
                <a:grpSpLocks/>
              </p:cNvGrpSpPr>
              <p:nvPr/>
            </p:nvGrpSpPr>
            <p:grpSpPr bwMode="auto">
              <a:xfrm>
                <a:off x="768" y="1200"/>
                <a:ext cx="1018" cy="163"/>
                <a:chOff x="2352" y="960"/>
                <a:chExt cx="1392" cy="288"/>
              </a:xfrm>
            </p:grpSpPr>
            <p:sp>
              <p:nvSpPr>
                <p:cNvPr id="22577" name="Rectangle 90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22578" name="Rectangle 91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22547" name="Rectangle 92"/>
              <p:cNvSpPr>
                <a:spLocks noChangeArrowheads="1"/>
              </p:cNvSpPr>
              <p:nvPr/>
            </p:nvSpPr>
            <p:spPr bwMode="auto">
              <a:xfrm>
                <a:off x="1786" y="120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48" name="Group 93"/>
              <p:cNvGrpSpPr>
                <a:grpSpLocks/>
              </p:cNvGrpSpPr>
              <p:nvPr/>
            </p:nvGrpSpPr>
            <p:grpSpPr bwMode="auto">
              <a:xfrm>
                <a:off x="768" y="1363"/>
                <a:ext cx="1018" cy="164"/>
                <a:chOff x="2352" y="960"/>
                <a:chExt cx="1392" cy="288"/>
              </a:xfrm>
            </p:grpSpPr>
            <p:sp>
              <p:nvSpPr>
                <p:cNvPr id="22575" name="Rectangle 94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22576" name="Rectangle 95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22549" name="Rectangle 96"/>
              <p:cNvSpPr>
                <a:spLocks noChangeArrowheads="1"/>
              </p:cNvSpPr>
              <p:nvPr/>
            </p:nvSpPr>
            <p:spPr bwMode="auto">
              <a:xfrm>
                <a:off x="1786" y="1363"/>
                <a:ext cx="176" cy="164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50" name="Group 97"/>
              <p:cNvGrpSpPr>
                <a:grpSpLocks/>
              </p:cNvGrpSpPr>
              <p:nvPr/>
            </p:nvGrpSpPr>
            <p:grpSpPr bwMode="auto">
              <a:xfrm>
                <a:off x="768" y="1527"/>
                <a:ext cx="1194" cy="163"/>
                <a:chOff x="768" y="1527"/>
                <a:chExt cx="1194" cy="163"/>
              </a:xfrm>
            </p:grpSpPr>
            <p:grpSp>
              <p:nvGrpSpPr>
                <p:cNvPr id="22571" name="Group 98"/>
                <p:cNvGrpSpPr>
                  <a:grpSpLocks/>
                </p:cNvGrpSpPr>
                <p:nvPr/>
              </p:nvGrpSpPr>
              <p:grpSpPr bwMode="auto">
                <a:xfrm>
                  <a:off x="768" y="1527"/>
                  <a:ext cx="1018" cy="163"/>
                  <a:chOff x="2352" y="960"/>
                  <a:chExt cx="1392" cy="288"/>
                </a:xfrm>
              </p:grpSpPr>
              <p:sp>
                <p:nvSpPr>
                  <p:cNvPr id="22573" name="Rectangle 99"/>
                  <p:cNvSpPr>
                    <a:spLocks noChangeArrowheads="1"/>
                  </p:cNvSpPr>
                  <p:nvPr/>
                </p:nvSpPr>
                <p:spPr bwMode="auto">
                  <a:xfrm>
                    <a:off x="2352" y="960"/>
                    <a:ext cx="672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Base2</a:t>
                    </a:r>
                  </a:p>
                </p:txBody>
              </p:sp>
              <p:sp>
                <p:nvSpPr>
                  <p:cNvPr id="22574" name="Rectangle 1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960"/>
                    <a:ext cx="720" cy="288"/>
                  </a:xfrm>
                  <a:prstGeom prst="rect">
                    <a:avLst/>
                  </a:prstGeom>
                  <a:solidFill>
                    <a:srgbClr val="FFFF00"/>
                  </a:solidFill>
                  <a:ln w="12700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AF507438-7753-43e0-B8FC-AC1667EBCBE1}">
                      <a14:hiddenEffects xmlns:a14="http://schemas.microsoft.com/office/drawing/2010/main" xmlns="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 lIns="90478" tIns="44445" rIns="90478" bIns="44445" anchor="ctr"/>
                  <a:lstStyle>
                    <a:lvl1pPr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1pPr>
                    <a:lvl2pPr marL="742950" indent="-28575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2pPr>
                    <a:lvl3pPr marL="11430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3pPr>
                    <a:lvl4pPr marL="16002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4pPr>
                    <a:lvl5pPr marL="2057400" indent="-228600"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5pPr>
                    <a:lvl6pPr marL="25146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6pPr>
                    <a:lvl7pPr marL="29718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7pPr>
                    <a:lvl8pPr marL="34290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8pPr>
                    <a:lvl9pPr marL="3886200" indent="-228600" algn="ctr" eaLnBrk="0" fontAlgn="base" hangingPunct="0">
                      <a:lnSpc>
                        <a:spcPct val="80000"/>
                      </a:lnSpc>
                      <a:spcBef>
                        <a:spcPct val="20000"/>
                      </a:spcBef>
                      <a:spcAft>
                        <a:spcPct val="0"/>
                      </a:spcAft>
                      <a:buSzPct val="100000"/>
                      <a:defRPr sz="2000" b="1">
                        <a:solidFill>
                          <a:schemeClr val="tx1"/>
                        </a:solidFill>
                        <a:latin typeface="Comic Sans MS" panose="030F0702030302020204" pitchFamily="66" charset="0"/>
                      </a:defRPr>
                    </a:lvl9pPr>
                  </a:lstStyle>
                  <a:p>
                    <a:r>
                      <a:rPr lang="en-US" altLang="en-US" sz="1800" b="0">
                        <a:latin typeface="Gill Sans" charset="0"/>
                        <a:ea typeface="Gill Sans" charset="0"/>
                        <a:cs typeface="Gill Sans" charset="0"/>
                      </a:rPr>
                      <a:t>Limit2</a:t>
                    </a:r>
                  </a:p>
                </p:txBody>
              </p:sp>
            </p:grpSp>
            <p:sp>
              <p:nvSpPr>
                <p:cNvPr id="22572" name="Rectangle 101"/>
                <p:cNvSpPr>
                  <a:spLocks noChangeArrowheads="1"/>
                </p:cNvSpPr>
                <p:nvPr/>
              </p:nvSpPr>
              <p:spPr bwMode="auto">
                <a:xfrm>
                  <a:off x="1786" y="1527"/>
                  <a:ext cx="176" cy="163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V</a:t>
                  </a:r>
                </a:p>
              </p:txBody>
            </p:sp>
          </p:grpSp>
          <p:grpSp>
            <p:nvGrpSpPr>
              <p:cNvPr id="22551" name="Group 102"/>
              <p:cNvGrpSpPr>
                <a:grpSpLocks/>
              </p:cNvGrpSpPr>
              <p:nvPr/>
            </p:nvGrpSpPr>
            <p:grpSpPr bwMode="auto">
              <a:xfrm>
                <a:off x="768" y="1690"/>
                <a:ext cx="1018" cy="163"/>
                <a:chOff x="2352" y="960"/>
                <a:chExt cx="1392" cy="288"/>
              </a:xfrm>
            </p:grpSpPr>
            <p:sp>
              <p:nvSpPr>
                <p:cNvPr id="22569" name="Rectangle 103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22570" name="Rectangle 104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22552" name="Rectangle 105"/>
              <p:cNvSpPr>
                <a:spLocks noChangeArrowheads="1"/>
              </p:cNvSpPr>
              <p:nvPr/>
            </p:nvSpPr>
            <p:spPr bwMode="auto">
              <a:xfrm>
                <a:off x="1786" y="169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3" name="Group 106"/>
              <p:cNvGrpSpPr>
                <a:grpSpLocks/>
              </p:cNvGrpSpPr>
              <p:nvPr/>
            </p:nvGrpSpPr>
            <p:grpSpPr bwMode="auto">
              <a:xfrm>
                <a:off x="768" y="1853"/>
                <a:ext cx="1018" cy="163"/>
                <a:chOff x="2352" y="960"/>
                <a:chExt cx="1392" cy="288"/>
              </a:xfrm>
            </p:grpSpPr>
            <p:sp>
              <p:nvSpPr>
                <p:cNvPr id="22567" name="Rectangle 10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22568" name="Rectangle 10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22554" name="Rectangle 109"/>
              <p:cNvSpPr>
                <a:spLocks noChangeArrowheads="1"/>
              </p:cNvSpPr>
              <p:nvPr/>
            </p:nvSpPr>
            <p:spPr bwMode="auto">
              <a:xfrm>
                <a:off x="1786" y="1853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  <p:grpSp>
            <p:nvGrpSpPr>
              <p:cNvPr id="22555" name="Group 110"/>
              <p:cNvGrpSpPr>
                <a:grpSpLocks/>
              </p:cNvGrpSpPr>
              <p:nvPr/>
            </p:nvGrpSpPr>
            <p:grpSpPr bwMode="auto">
              <a:xfrm>
                <a:off x="768" y="2016"/>
                <a:ext cx="1018" cy="164"/>
                <a:chOff x="2352" y="960"/>
                <a:chExt cx="1392" cy="288"/>
              </a:xfrm>
            </p:grpSpPr>
            <p:sp>
              <p:nvSpPr>
                <p:cNvPr id="22565" name="Rectangle 11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22566" name="Rectangle 11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22556" name="Rectangle 113"/>
              <p:cNvSpPr>
                <a:spLocks noChangeArrowheads="1"/>
              </p:cNvSpPr>
              <p:nvPr/>
            </p:nvSpPr>
            <p:spPr bwMode="auto">
              <a:xfrm>
                <a:off x="1786" y="2016"/>
                <a:ext cx="176" cy="164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7" name="Group 114"/>
              <p:cNvGrpSpPr>
                <a:grpSpLocks/>
              </p:cNvGrpSpPr>
              <p:nvPr/>
            </p:nvGrpSpPr>
            <p:grpSpPr bwMode="auto">
              <a:xfrm>
                <a:off x="768" y="2180"/>
                <a:ext cx="1018" cy="163"/>
                <a:chOff x="2352" y="960"/>
                <a:chExt cx="1392" cy="288"/>
              </a:xfrm>
            </p:grpSpPr>
            <p:sp>
              <p:nvSpPr>
                <p:cNvPr id="22563" name="Rectangle 115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22564" name="Rectangle 116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22558" name="Rectangle 117"/>
              <p:cNvSpPr>
                <a:spLocks noChangeArrowheads="1"/>
              </p:cNvSpPr>
              <p:nvPr/>
            </p:nvSpPr>
            <p:spPr bwMode="auto">
              <a:xfrm>
                <a:off x="1786" y="2180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grpSp>
            <p:nvGrpSpPr>
              <p:cNvPr id="22559" name="Group 118"/>
              <p:cNvGrpSpPr>
                <a:grpSpLocks/>
              </p:cNvGrpSpPr>
              <p:nvPr/>
            </p:nvGrpSpPr>
            <p:grpSpPr bwMode="auto">
              <a:xfrm>
                <a:off x="768" y="2343"/>
                <a:ext cx="1018" cy="163"/>
                <a:chOff x="2352" y="960"/>
                <a:chExt cx="1392" cy="288"/>
              </a:xfrm>
            </p:grpSpPr>
            <p:sp>
              <p:nvSpPr>
                <p:cNvPr id="22561" name="Rectangle 119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22562" name="Rectangle 12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FFFF00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22560" name="Rectangle 121"/>
              <p:cNvSpPr>
                <a:spLocks noChangeArrowheads="1"/>
              </p:cNvSpPr>
              <p:nvPr/>
            </p:nvSpPr>
            <p:spPr bwMode="auto">
              <a:xfrm>
                <a:off x="1786" y="2343"/>
                <a:ext cx="176" cy="163"/>
              </a:xfrm>
              <a:prstGeom prst="rect">
                <a:avLst/>
              </a:prstGeom>
              <a:solidFill>
                <a:srgbClr val="FFFF00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22541" name="Group 215"/>
            <p:cNvGrpSpPr>
              <a:grpSpLocks/>
            </p:cNvGrpSpPr>
            <p:nvPr/>
          </p:nvGrpSpPr>
          <p:grpSpPr bwMode="auto">
            <a:xfrm>
              <a:off x="2939" y="2439"/>
              <a:ext cx="1194" cy="163"/>
              <a:chOff x="768" y="1527"/>
              <a:chExt cx="1194" cy="163"/>
            </a:xfrm>
          </p:grpSpPr>
          <p:grpSp>
            <p:nvGrpSpPr>
              <p:cNvPr id="22542" name="Group 216"/>
              <p:cNvGrpSpPr>
                <a:grpSpLocks/>
              </p:cNvGrpSpPr>
              <p:nvPr/>
            </p:nvGrpSpPr>
            <p:grpSpPr bwMode="auto">
              <a:xfrm>
                <a:off x="768" y="1527"/>
                <a:ext cx="1018" cy="163"/>
                <a:chOff x="2352" y="960"/>
                <a:chExt cx="1392" cy="288"/>
              </a:xfrm>
            </p:grpSpPr>
            <p:sp>
              <p:nvSpPr>
                <p:cNvPr id="22544" name="Rectangle 217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22545" name="Rectangle 218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chemeClr val="accent1"/>
                </a:solidFill>
                <a:ln w="127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0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22543" name="Rectangle 219"/>
              <p:cNvSpPr>
                <a:spLocks noChangeArrowheads="1"/>
              </p:cNvSpPr>
              <p:nvPr/>
            </p:nvSpPr>
            <p:spPr bwMode="auto">
              <a:xfrm>
                <a:off x="1786" y="1527"/>
                <a:ext cx="176" cy="163"/>
              </a:xfrm>
              <a:prstGeom prst="rect">
                <a:avLst/>
              </a:prstGeom>
              <a:solidFill>
                <a:schemeClr val="accent1"/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sp>
        <p:nvSpPr>
          <p:cNvPr id="707806" name="Freeform 222"/>
          <p:cNvSpPr>
            <a:spLocks/>
          </p:cNvSpPr>
          <p:nvPr/>
        </p:nvSpPr>
        <p:spPr bwMode="auto">
          <a:xfrm>
            <a:off x="4016376" y="3810000"/>
            <a:ext cx="2239963" cy="1752600"/>
          </a:xfrm>
          <a:custGeom>
            <a:avLst/>
            <a:gdLst>
              <a:gd name="T0" fmla="*/ 0 w 1536"/>
              <a:gd name="T1" fmla="*/ 1752600 h 1104"/>
              <a:gd name="T2" fmla="*/ 0 w 1536"/>
              <a:gd name="T3" fmla="*/ 1219200 h 1104"/>
              <a:gd name="T4" fmla="*/ 1539975 w 1536"/>
              <a:gd name="T5" fmla="*/ 0 h 1104"/>
              <a:gd name="T6" fmla="*/ 2239963 w 1536"/>
              <a:gd name="T7" fmla="*/ 0 h 110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1536" h="1104">
                <a:moveTo>
                  <a:pt x="0" y="1104"/>
                </a:moveTo>
                <a:lnTo>
                  <a:pt x="0" y="768"/>
                </a:lnTo>
                <a:lnTo>
                  <a:pt x="1056" y="0"/>
                </a:lnTo>
                <a:lnTo>
                  <a:pt x="1536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707807" name="Freeform 223"/>
          <p:cNvSpPr>
            <a:spLocks/>
          </p:cNvSpPr>
          <p:nvPr/>
        </p:nvSpPr>
        <p:spPr bwMode="auto">
          <a:xfrm>
            <a:off x="6840539" y="914400"/>
            <a:ext cx="1290637" cy="2895600"/>
          </a:xfrm>
          <a:custGeom>
            <a:avLst/>
            <a:gdLst>
              <a:gd name="T0" fmla="*/ 0 w 624"/>
              <a:gd name="T1" fmla="*/ 2895600 h 1776"/>
              <a:gd name="T2" fmla="*/ 0 w 624"/>
              <a:gd name="T3" fmla="*/ 1017373 h 1776"/>
              <a:gd name="T4" fmla="*/ 1290637 w 624"/>
              <a:gd name="T5" fmla="*/ 0 h 17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624" h="1776">
                <a:moveTo>
                  <a:pt x="0" y="1776"/>
                </a:moveTo>
                <a:lnTo>
                  <a:pt x="0" y="624"/>
                </a:lnTo>
                <a:lnTo>
                  <a:pt x="624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115" name="Group 28"/>
          <p:cNvGrpSpPr>
            <a:grpSpLocks/>
          </p:cNvGrpSpPr>
          <p:nvPr/>
        </p:nvGrpSpPr>
        <p:grpSpPr bwMode="auto">
          <a:xfrm>
            <a:off x="1981200" y="5541232"/>
            <a:ext cx="5068888" cy="396875"/>
            <a:chOff x="-34" y="1478"/>
            <a:chExt cx="3193" cy="250"/>
          </a:xfrm>
        </p:grpSpPr>
        <p:sp>
          <p:nvSpPr>
            <p:cNvPr id="116" name="Text Box 29"/>
            <p:cNvSpPr txBox="1">
              <a:spLocks noChangeArrowheads="1"/>
            </p:cNvSpPr>
            <p:nvPr/>
          </p:nvSpPr>
          <p:spPr bwMode="auto">
            <a:xfrm>
              <a:off x="-34" y="1478"/>
              <a:ext cx="9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Process B:</a:t>
              </a:r>
            </a:p>
          </p:txBody>
        </p:sp>
        <p:grpSp>
          <p:nvGrpSpPr>
            <p:cNvPr id="117" name="Group 30"/>
            <p:cNvGrpSpPr>
              <a:grpSpLocks/>
            </p:cNvGrpSpPr>
            <p:nvPr/>
          </p:nvGrpSpPr>
          <p:grpSpPr bwMode="auto">
            <a:xfrm>
              <a:off x="912" y="1490"/>
              <a:ext cx="2247" cy="238"/>
              <a:chOff x="1625" y="528"/>
              <a:chExt cx="2247" cy="238"/>
            </a:xfrm>
          </p:grpSpPr>
          <p:sp>
            <p:nvSpPr>
              <p:cNvPr id="118" name="Rectangle 31"/>
              <p:cNvSpPr>
                <a:spLocks noChangeArrowheads="1"/>
              </p:cNvSpPr>
              <p:nvPr/>
            </p:nvSpPr>
            <p:spPr bwMode="auto">
              <a:xfrm>
                <a:off x="2887" y="528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119" name="Rectangle 32"/>
              <p:cNvSpPr>
                <a:spLocks noChangeArrowheads="1"/>
              </p:cNvSpPr>
              <p:nvPr/>
            </p:nvSpPr>
            <p:spPr bwMode="auto">
              <a:xfrm>
                <a:off x="2256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  <p:sp>
            <p:nvSpPr>
              <p:cNvPr id="120" name="Rectangle 33"/>
              <p:cNvSpPr>
                <a:spLocks noChangeArrowheads="1"/>
              </p:cNvSpPr>
              <p:nvPr/>
            </p:nvSpPr>
            <p:spPr bwMode="auto">
              <a:xfrm>
                <a:off x="1625" y="528"/>
                <a:ext cx="631" cy="238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Seg #</a:t>
                </a:r>
              </a:p>
            </p:txBody>
          </p:sp>
        </p:grpSp>
      </p:grpSp>
      <p:sp>
        <p:nvSpPr>
          <p:cNvPr id="121" name="Line 94"/>
          <p:cNvSpPr>
            <a:spLocks noChangeShapeType="1"/>
          </p:cNvSpPr>
          <p:nvPr/>
        </p:nvSpPr>
        <p:spPr bwMode="auto">
          <a:xfrm>
            <a:off x="4826794" y="1171490"/>
            <a:ext cx="3228227" cy="1107428"/>
          </a:xfrm>
          <a:prstGeom prst="line">
            <a:avLst/>
          </a:prstGeom>
          <a:noFill/>
          <a:ln w="76200">
            <a:solidFill>
              <a:schemeClr val="hlink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22" name="Freeform 222"/>
          <p:cNvSpPr>
            <a:spLocks/>
          </p:cNvSpPr>
          <p:nvPr/>
        </p:nvSpPr>
        <p:spPr bwMode="auto">
          <a:xfrm>
            <a:off x="4999038" y="2297969"/>
            <a:ext cx="3055982" cy="3243263"/>
          </a:xfrm>
          <a:custGeom>
            <a:avLst/>
            <a:gdLst>
              <a:gd name="T0" fmla="*/ 0 w 1536"/>
              <a:gd name="T1" fmla="*/ 1752600 h 1104"/>
              <a:gd name="T2" fmla="*/ 0 w 1536"/>
              <a:gd name="T3" fmla="*/ 1219200 h 1104"/>
              <a:gd name="T4" fmla="*/ 1539975 w 1536"/>
              <a:gd name="T5" fmla="*/ 0 h 1104"/>
              <a:gd name="T6" fmla="*/ 2239963 w 1536"/>
              <a:gd name="T7" fmla="*/ 0 h 1104"/>
              <a:gd name="T8" fmla="*/ 0 60000 65536"/>
              <a:gd name="T9" fmla="*/ 0 60000 65536"/>
              <a:gd name="T10" fmla="*/ 0 60000 65536"/>
              <a:gd name="T11" fmla="*/ 0 60000 65536"/>
              <a:gd name="connsiteX0" fmla="*/ 0 w 13643"/>
              <a:gd name="connsiteY0" fmla="*/ 10000 h 10000"/>
              <a:gd name="connsiteX1" fmla="*/ 0 w 13643"/>
              <a:gd name="connsiteY1" fmla="*/ 6957 h 10000"/>
              <a:gd name="connsiteX2" fmla="*/ 6875 w 13643"/>
              <a:gd name="connsiteY2" fmla="*/ 0 h 10000"/>
              <a:gd name="connsiteX3" fmla="*/ 13643 w 13643"/>
              <a:gd name="connsiteY3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643" h="10000">
                <a:moveTo>
                  <a:pt x="0" y="10000"/>
                </a:moveTo>
                <a:lnTo>
                  <a:pt x="0" y="6957"/>
                </a:lnTo>
                <a:lnTo>
                  <a:pt x="6875" y="0"/>
                </a:lnTo>
                <a:lnTo>
                  <a:pt x="13643" y="0"/>
                </a:lnTo>
              </a:path>
            </a:pathLst>
          </a:custGeom>
          <a:noFill/>
          <a:ln w="76200" cap="flat" cmpd="sng">
            <a:solidFill>
              <a:schemeClr val="hlink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61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707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70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707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07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7653" grpId="0" animBg="1"/>
      <p:bldP spid="707659" grpId="0" animBg="1"/>
      <p:bldP spid="707806" grpId="0" animBg="1"/>
      <p:bldP spid="707807" grpId="0" animBg="1"/>
      <p:bldP spid="121" grpId="0" animBg="1"/>
      <p:bldP spid="12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Multi-level Translation Analysis</a:t>
            </a:r>
          </a:p>
        </p:txBody>
      </p:sp>
      <p:sp>
        <p:nvSpPr>
          <p:cNvPr id="70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838200"/>
            <a:ext cx="10744200" cy="5791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Pros: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Only need to allocate as many page table entries as we need for application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In other wards, sparse address spaces are easy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Easy memory allocation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Easy Sharing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Share at segment or page level (need additional reference counting)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Cons: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One pointer per page (typically 4K – 16K pages today)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Page tables need to be contiguous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However, the 10b-10b-12b configuration keeps tables to exactly one page in size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Two (or more, if &gt;2 levels) lookups per reference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Seems very expensive!</a:t>
            </a:r>
          </a:p>
        </p:txBody>
      </p:sp>
    </p:spTree>
    <p:extLst>
      <p:ext uri="{BB962C8B-B14F-4D97-AF65-F5344CB8AC3E}">
        <p14:creationId xmlns:p14="http://schemas.microsoft.com/office/powerpoint/2010/main" val="313991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55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5539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76200"/>
            <a:ext cx="8153400" cy="533400"/>
          </a:xfrm>
        </p:spPr>
        <p:txBody>
          <a:bodyPr/>
          <a:lstStyle/>
          <a:p>
            <a:r>
              <a:rPr lang="en-US" altLang="ko-KR" dirty="0"/>
              <a:t>Recall: Multi-Segment Model</a:t>
            </a:r>
          </a:p>
        </p:txBody>
      </p:sp>
      <p:sp>
        <p:nvSpPr>
          <p:cNvPr id="6922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41242" y="3459223"/>
            <a:ext cx="10231558" cy="3200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map resides in processor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number mapped into base/limit pair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Base added to offset to generate physical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Error check catches offset out of range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As many chunks of physical memory as entries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Segment addressed by portion of virtual address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However, could be included in instruction instead: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x86 Example: </a:t>
            </a:r>
            <a:r>
              <a:rPr lang="en-US" altLang="ko-KR" dirty="0" err="1"/>
              <a:t>mov</a:t>
            </a:r>
            <a:r>
              <a:rPr lang="en-US" altLang="ko-KR" dirty="0"/>
              <a:t> [</a:t>
            </a:r>
            <a:r>
              <a:rPr lang="en-US" altLang="ko-KR" dirty="0" err="1">
                <a:solidFill>
                  <a:schemeClr val="hlink"/>
                </a:solidFill>
              </a:rPr>
              <a:t>es</a:t>
            </a:r>
            <a:r>
              <a:rPr lang="en-US" altLang="ko-KR" dirty="0" err="1"/>
              <a:t>:bx</a:t>
            </a:r>
            <a:r>
              <a:rPr lang="en-US" altLang="ko-KR" dirty="0"/>
              <a:t>],ax.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What is “V/N” (valid / not valid)?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/>
              <a:t>Can mark segments as invalid; requires check as well</a:t>
            </a:r>
          </a:p>
        </p:txBody>
      </p:sp>
      <p:grpSp>
        <p:nvGrpSpPr>
          <p:cNvPr id="39939" name="Group 78"/>
          <p:cNvGrpSpPr>
            <a:grpSpLocks/>
          </p:cNvGrpSpPr>
          <p:nvPr/>
        </p:nvGrpSpPr>
        <p:grpSpPr bwMode="auto">
          <a:xfrm>
            <a:off x="5257801" y="1203326"/>
            <a:ext cx="1895475" cy="2073275"/>
            <a:chOff x="2352" y="758"/>
            <a:chExt cx="1194" cy="1306"/>
          </a:xfrm>
        </p:grpSpPr>
        <p:grpSp>
          <p:nvGrpSpPr>
            <p:cNvPr id="39968" name="Group 13"/>
            <p:cNvGrpSpPr>
              <a:grpSpLocks/>
            </p:cNvGrpSpPr>
            <p:nvPr/>
          </p:nvGrpSpPr>
          <p:grpSpPr bwMode="auto">
            <a:xfrm>
              <a:off x="2352" y="758"/>
              <a:ext cx="1194" cy="163"/>
              <a:chOff x="2352" y="960"/>
              <a:chExt cx="1632" cy="288"/>
            </a:xfrm>
          </p:grpSpPr>
          <p:grpSp>
            <p:nvGrpSpPr>
              <p:cNvPr id="40004" name="Group 11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6" name="Rectangle 8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Base0</a:t>
                  </a:r>
                </a:p>
              </p:txBody>
            </p:sp>
            <p:sp>
              <p:nvSpPr>
                <p:cNvPr id="40007" name="Rectangle 10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Limit0</a:t>
                  </a:r>
                </a:p>
              </p:txBody>
            </p:sp>
          </p:grpSp>
          <p:sp>
            <p:nvSpPr>
              <p:cNvPr id="40005" name="Rectangle 12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69" name="Group 14"/>
            <p:cNvGrpSpPr>
              <a:grpSpLocks/>
            </p:cNvGrpSpPr>
            <p:nvPr/>
          </p:nvGrpSpPr>
          <p:grpSpPr bwMode="auto">
            <a:xfrm>
              <a:off x="2352" y="921"/>
              <a:ext cx="1194" cy="164"/>
              <a:chOff x="2352" y="960"/>
              <a:chExt cx="1632" cy="288"/>
            </a:xfrm>
          </p:grpSpPr>
          <p:grpSp>
            <p:nvGrpSpPr>
              <p:cNvPr id="40000" name="Group 1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40002" name="Rectangle 1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Base1</a:t>
                  </a:r>
                </a:p>
              </p:txBody>
            </p:sp>
            <p:sp>
              <p:nvSpPr>
                <p:cNvPr id="40003" name="Rectangle 1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Limit1</a:t>
                  </a:r>
                </a:p>
              </p:txBody>
            </p:sp>
          </p:grpSp>
          <p:sp>
            <p:nvSpPr>
              <p:cNvPr id="40001" name="Rectangle 1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0" name="Group 19"/>
            <p:cNvGrpSpPr>
              <a:grpSpLocks/>
            </p:cNvGrpSpPr>
            <p:nvPr/>
          </p:nvGrpSpPr>
          <p:grpSpPr bwMode="auto">
            <a:xfrm>
              <a:off x="2352" y="1085"/>
              <a:ext cx="1194" cy="163"/>
              <a:chOff x="2352" y="960"/>
              <a:chExt cx="1632" cy="288"/>
            </a:xfrm>
          </p:grpSpPr>
          <p:grpSp>
            <p:nvGrpSpPr>
              <p:cNvPr id="39996" name="Group 2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8" name="Rectangle 2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Base2</a:t>
                  </a:r>
                </a:p>
              </p:txBody>
            </p:sp>
            <p:sp>
              <p:nvSpPr>
                <p:cNvPr id="39999" name="Rectangle 2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Limit2</a:t>
                  </a:r>
                </a:p>
              </p:txBody>
            </p:sp>
          </p:grpSp>
          <p:sp>
            <p:nvSpPr>
              <p:cNvPr id="39997" name="Rectangle 2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1" name="Group 24"/>
            <p:cNvGrpSpPr>
              <a:grpSpLocks/>
            </p:cNvGrpSpPr>
            <p:nvPr/>
          </p:nvGrpSpPr>
          <p:grpSpPr bwMode="auto">
            <a:xfrm>
              <a:off x="2352" y="1248"/>
              <a:ext cx="1194" cy="163"/>
              <a:chOff x="2352" y="960"/>
              <a:chExt cx="1632" cy="288"/>
            </a:xfrm>
          </p:grpSpPr>
          <p:grpSp>
            <p:nvGrpSpPr>
              <p:cNvPr id="39992" name="Group 2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4" name="Rectangle 2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Base3</a:t>
                  </a:r>
                </a:p>
              </p:txBody>
            </p:sp>
            <p:sp>
              <p:nvSpPr>
                <p:cNvPr id="39995" name="Rectangle 2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Limit3</a:t>
                  </a:r>
                </a:p>
              </p:txBody>
            </p:sp>
          </p:grpSp>
          <p:sp>
            <p:nvSpPr>
              <p:cNvPr id="39993" name="Rectangle 2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2" name="Group 29"/>
            <p:cNvGrpSpPr>
              <a:grpSpLocks/>
            </p:cNvGrpSpPr>
            <p:nvPr/>
          </p:nvGrpSpPr>
          <p:grpSpPr bwMode="auto">
            <a:xfrm>
              <a:off x="2352" y="1411"/>
              <a:ext cx="1194" cy="163"/>
              <a:chOff x="2352" y="960"/>
              <a:chExt cx="1632" cy="288"/>
            </a:xfrm>
          </p:grpSpPr>
          <p:grpSp>
            <p:nvGrpSpPr>
              <p:cNvPr id="39988" name="Group 3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90" name="Rectangle 3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Base4</a:t>
                  </a:r>
                </a:p>
              </p:txBody>
            </p:sp>
            <p:sp>
              <p:nvSpPr>
                <p:cNvPr id="39991" name="Rectangle 3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Limit4</a:t>
                  </a:r>
                </a:p>
              </p:txBody>
            </p:sp>
          </p:grpSp>
          <p:sp>
            <p:nvSpPr>
              <p:cNvPr id="39989" name="Rectangle 3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  <p:grpSp>
          <p:nvGrpSpPr>
            <p:cNvPr id="39973" name="Group 34"/>
            <p:cNvGrpSpPr>
              <a:grpSpLocks/>
            </p:cNvGrpSpPr>
            <p:nvPr/>
          </p:nvGrpSpPr>
          <p:grpSpPr bwMode="auto">
            <a:xfrm>
              <a:off x="2352" y="1574"/>
              <a:ext cx="1194" cy="164"/>
              <a:chOff x="2352" y="960"/>
              <a:chExt cx="1632" cy="288"/>
            </a:xfrm>
          </p:grpSpPr>
          <p:grpSp>
            <p:nvGrpSpPr>
              <p:cNvPr id="39984" name="Group 3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6" name="Rectangle 3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Base5</a:t>
                  </a:r>
                </a:p>
              </p:txBody>
            </p:sp>
            <p:sp>
              <p:nvSpPr>
                <p:cNvPr id="39987" name="Rectangle 3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Limit5</a:t>
                  </a:r>
                </a:p>
              </p:txBody>
            </p:sp>
          </p:grpSp>
          <p:sp>
            <p:nvSpPr>
              <p:cNvPr id="39985" name="Rectangle 3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4" name="Group 39"/>
            <p:cNvGrpSpPr>
              <a:grpSpLocks/>
            </p:cNvGrpSpPr>
            <p:nvPr/>
          </p:nvGrpSpPr>
          <p:grpSpPr bwMode="auto">
            <a:xfrm>
              <a:off x="2352" y="1738"/>
              <a:ext cx="1194" cy="163"/>
              <a:chOff x="2352" y="960"/>
              <a:chExt cx="1632" cy="288"/>
            </a:xfrm>
          </p:grpSpPr>
          <p:grpSp>
            <p:nvGrpSpPr>
              <p:cNvPr id="39980" name="Group 40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82" name="Rectangle 41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Base6</a:t>
                  </a:r>
                </a:p>
              </p:txBody>
            </p:sp>
            <p:sp>
              <p:nvSpPr>
                <p:cNvPr id="39983" name="Rectangle 42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Limit6</a:t>
                  </a:r>
                </a:p>
              </p:txBody>
            </p:sp>
          </p:grpSp>
          <p:sp>
            <p:nvSpPr>
              <p:cNvPr id="39981" name="Rectangle 43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</p:grpSp>
        <p:grpSp>
          <p:nvGrpSpPr>
            <p:cNvPr id="39975" name="Group 44"/>
            <p:cNvGrpSpPr>
              <a:grpSpLocks/>
            </p:cNvGrpSpPr>
            <p:nvPr/>
          </p:nvGrpSpPr>
          <p:grpSpPr bwMode="auto">
            <a:xfrm>
              <a:off x="2352" y="1901"/>
              <a:ext cx="1194" cy="163"/>
              <a:chOff x="2352" y="960"/>
              <a:chExt cx="1632" cy="288"/>
            </a:xfrm>
          </p:grpSpPr>
          <p:grpSp>
            <p:nvGrpSpPr>
              <p:cNvPr id="39976" name="Group 45"/>
              <p:cNvGrpSpPr>
                <a:grpSpLocks/>
              </p:cNvGrpSpPr>
              <p:nvPr/>
            </p:nvGrpSpPr>
            <p:grpSpPr bwMode="auto">
              <a:xfrm>
                <a:off x="2352" y="960"/>
                <a:ext cx="1392" cy="288"/>
                <a:chOff x="2352" y="960"/>
                <a:chExt cx="1392" cy="288"/>
              </a:xfrm>
            </p:grpSpPr>
            <p:sp>
              <p:nvSpPr>
                <p:cNvPr id="39978" name="Rectangle 46"/>
                <p:cNvSpPr>
                  <a:spLocks noChangeArrowheads="1"/>
                </p:cNvSpPr>
                <p:nvPr/>
              </p:nvSpPr>
              <p:spPr bwMode="auto">
                <a:xfrm>
                  <a:off x="2352" y="960"/>
                  <a:ext cx="672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Base7</a:t>
                  </a:r>
                </a:p>
              </p:txBody>
            </p:sp>
            <p:sp>
              <p:nvSpPr>
                <p:cNvPr id="39979" name="Rectangle 47"/>
                <p:cNvSpPr>
                  <a:spLocks noChangeArrowheads="1"/>
                </p:cNvSpPr>
                <p:nvPr/>
              </p:nvSpPr>
              <p:spPr bwMode="auto">
                <a:xfrm>
                  <a:off x="3024" y="960"/>
                  <a:ext cx="720" cy="288"/>
                </a:xfrm>
                <a:prstGeom prst="rect">
                  <a:avLst/>
                </a:prstGeom>
                <a:solidFill>
                  <a:srgbClr val="99FFCC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Limit7</a:t>
                  </a:r>
                </a:p>
              </p:txBody>
            </p:sp>
          </p:grpSp>
          <p:sp>
            <p:nvSpPr>
              <p:cNvPr id="39977" name="Rectangle 48"/>
              <p:cNvSpPr>
                <a:spLocks noChangeArrowheads="1"/>
              </p:cNvSpPr>
              <p:nvPr/>
            </p:nvSpPr>
            <p:spPr bwMode="auto">
              <a:xfrm>
                <a:off x="3744" y="960"/>
                <a:ext cx="240" cy="288"/>
              </a:xfrm>
              <a:prstGeom prst="rect">
                <a:avLst/>
              </a:prstGeom>
              <a:solidFill>
                <a:srgbClr val="99FFCC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V</a:t>
                </a:r>
              </a:p>
            </p:txBody>
          </p:sp>
        </p:grpSp>
      </p:grpSp>
      <p:grpSp>
        <p:nvGrpSpPr>
          <p:cNvPr id="19" name="Group 69"/>
          <p:cNvGrpSpPr>
            <a:grpSpLocks/>
          </p:cNvGrpSpPr>
          <p:nvPr/>
        </p:nvGrpSpPr>
        <p:grpSpPr bwMode="auto">
          <a:xfrm>
            <a:off x="2057400" y="746125"/>
            <a:ext cx="3106738" cy="704850"/>
            <a:chOff x="336" y="432"/>
            <a:chExt cx="1957" cy="444"/>
          </a:xfrm>
        </p:grpSpPr>
        <p:sp>
          <p:nvSpPr>
            <p:cNvPr id="39965" name="Rectangle 4"/>
            <p:cNvSpPr>
              <a:spLocks noChangeArrowheads="1"/>
            </p:cNvSpPr>
            <p:nvPr/>
          </p:nvSpPr>
          <p:spPr bwMode="auto">
            <a:xfrm>
              <a:off x="1577" y="511"/>
              <a:ext cx="716" cy="199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Offset</a:t>
              </a:r>
            </a:p>
          </p:txBody>
        </p:sp>
        <p:sp>
          <p:nvSpPr>
            <p:cNvPr id="39966" name="Rectangle 5"/>
            <p:cNvSpPr>
              <a:spLocks noChangeArrowheads="1"/>
            </p:cNvSpPr>
            <p:nvPr/>
          </p:nvSpPr>
          <p:spPr bwMode="auto">
            <a:xfrm>
              <a:off x="1077" y="511"/>
              <a:ext cx="500" cy="199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Seg #</a:t>
              </a:r>
            </a:p>
          </p:txBody>
        </p:sp>
        <p:sp>
          <p:nvSpPr>
            <p:cNvPr id="39967" name="Text Box 59"/>
            <p:cNvSpPr txBox="1">
              <a:spLocks noChangeArrowheads="1"/>
            </p:cNvSpPr>
            <p:nvPr/>
          </p:nvSpPr>
          <p:spPr bwMode="auto">
            <a:xfrm>
              <a:off x="336" y="432"/>
              <a:ext cx="708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0" name="Group 73"/>
          <p:cNvGrpSpPr>
            <a:grpSpLocks/>
          </p:cNvGrpSpPr>
          <p:nvPr/>
        </p:nvGrpSpPr>
        <p:grpSpPr bwMode="auto">
          <a:xfrm>
            <a:off x="5257801" y="1724026"/>
            <a:ext cx="1895475" cy="258763"/>
            <a:chOff x="2352" y="960"/>
            <a:chExt cx="1632" cy="288"/>
          </a:xfrm>
        </p:grpSpPr>
        <p:grpSp>
          <p:nvGrpSpPr>
            <p:cNvPr id="39961" name="Group 74"/>
            <p:cNvGrpSpPr>
              <a:grpSpLocks/>
            </p:cNvGrpSpPr>
            <p:nvPr/>
          </p:nvGrpSpPr>
          <p:grpSpPr bwMode="auto">
            <a:xfrm>
              <a:off x="2352" y="960"/>
              <a:ext cx="1392" cy="288"/>
              <a:chOff x="2352" y="960"/>
              <a:chExt cx="1392" cy="288"/>
            </a:xfrm>
          </p:grpSpPr>
          <p:sp>
            <p:nvSpPr>
              <p:cNvPr id="39963" name="Rectangle 75"/>
              <p:cNvSpPr>
                <a:spLocks noChangeArrowheads="1"/>
              </p:cNvSpPr>
              <p:nvPr/>
            </p:nvSpPr>
            <p:spPr bwMode="auto">
              <a:xfrm>
                <a:off x="2352" y="960"/>
                <a:ext cx="672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Base2</a:t>
                </a:r>
              </a:p>
            </p:txBody>
          </p:sp>
          <p:sp>
            <p:nvSpPr>
              <p:cNvPr id="39964" name="Rectangle 76"/>
              <p:cNvSpPr>
                <a:spLocks noChangeArrowheads="1"/>
              </p:cNvSpPr>
              <p:nvPr/>
            </p:nvSpPr>
            <p:spPr bwMode="auto">
              <a:xfrm>
                <a:off x="3024" y="960"/>
                <a:ext cx="720" cy="288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Limit2</a:t>
                </a:r>
              </a:p>
            </p:txBody>
          </p:sp>
        </p:grpSp>
        <p:sp>
          <p:nvSpPr>
            <p:cNvPr id="39962" name="Rectangle 77"/>
            <p:cNvSpPr>
              <a:spLocks noChangeArrowheads="1"/>
            </p:cNvSpPr>
            <p:nvPr/>
          </p:nvSpPr>
          <p:spPr bwMode="auto">
            <a:xfrm>
              <a:off x="3744" y="960"/>
              <a:ext cx="240" cy="28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V</a:t>
              </a:r>
            </a:p>
          </p:txBody>
        </p:sp>
      </p:grpSp>
      <p:grpSp>
        <p:nvGrpSpPr>
          <p:cNvPr id="22" name="Group 71"/>
          <p:cNvGrpSpPr>
            <a:grpSpLocks/>
          </p:cNvGrpSpPr>
          <p:nvPr/>
        </p:nvGrpSpPr>
        <p:grpSpPr bwMode="auto">
          <a:xfrm>
            <a:off x="5138739" y="1035050"/>
            <a:ext cx="4919663" cy="1498600"/>
            <a:chOff x="2277" y="566"/>
            <a:chExt cx="3099" cy="944"/>
          </a:xfrm>
        </p:grpSpPr>
        <p:sp>
          <p:nvSpPr>
            <p:cNvPr id="39956" name="Freeform 67"/>
            <p:cNvSpPr>
              <a:spLocks/>
            </p:cNvSpPr>
            <p:nvPr/>
          </p:nvSpPr>
          <p:spPr bwMode="auto">
            <a:xfrm>
              <a:off x="2277" y="566"/>
              <a:ext cx="1728" cy="576"/>
            </a:xfrm>
            <a:custGeom>
              <a:avLst/>
              <a:gdLst>
                <a:gd name="T0" fmla="*/ 0 w 1728"/>
                <a:gd name="T1" fmla="*/ 0 h 528"/>
                <a:gd name="T2" fmla="*/ 1344 w 1728"/>
                <a:gd name="T3" fmla="*/ 0 h 528"/>
                <a:gd name="T4" fmla="*/ 1728 w 1728"/>
                <a:gd name="T5" fmla="*/ 3901 h 528"/>
                <a:gd name="T6" fmla="*/ 0 60000 65536"/>
                <a:gd name="T7" fmla="*/ 0 60000 65536"/>
                <a:gd name="T8" fmla="*/ 0 60000 65536"/>
                <a:gd name="T9" fmla="*/ 0 w 1728"/>
                <a:gd name="T10" fmla="*/ 0 h 528"/>
                <a:gd name="T11" fmla="*/ 1728 w 1728"/>
                <a:gd name="T12" fmla="*/ 528 h 52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8" h="528">
                  <a:moveTo>
                    <a:pt x="0" y="0"/>
                  </a:moveTo>
                  <a:lnTo>
                    <a:pt x="1344" y="0"/>
                  </a:lnTo>
                  <a:lnTo>
                    <a:pt x="1728" y="52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7" name="Oval 52"/>
            <p:cNvSpPr>
              <a:spLocks noChangeArrowheads="1"/>
            </p:cNvSpPr>
            <p:nvPr/>
          </p:nvSpPr>
          <p:spPr bwMode="auto">
            <a:xfrm>
              <a:off x="3934" y="1115"/>
              <a:ext cx="358" cy="327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 dirty="0">
                  <a:latin typeface="Gill Sans" charset="0"/>
                  <a:ea typeface="Gill Sans" charset="0"/>
                  <a:cs typeface="Gill Sans" charset="0"/>
                </a:rPr>
                <a:t>+</a:t>
              </a:r>
            </a:p>
          </p:txBody>
        </p:sp>
        <p:sp>
          <p:nvSpPr>
            <p:cNvPr id="39958" name="Line 54"/>
            <p:cNvSpPr>
              <a:spLocks noChangeShapeType="1"/>
            </p:cNvSpPr>
            <p:nvPr/>
          </p:nvSpPr>
          <p:spPr bwMode="auto">
            <a:xfrm>
              <a:off x="2784" y="1104"/>
              <a:ext cx="1140" cy="13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9" name="Line 58"/>
            <p:cNvSpPr>
              <a:spLocks noChangeShapeType="1"/>
            </p:cNvSpPr>
            <p:nvPr/>
          </p:nvSpPr>
          <p:spPr bwMode="auto">
            <a:xfrm>
              <a:off x="4282" y="1279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60" name="Text Box 60"/>
            <p:cNvSpPr txBox="1">
              <a:spLocks noChangeArrowheads="1"/>
            </p:cNvSpPr>
            <p:nvPr/>
          </p:nvSpPr>
          <p:spPr bwMode="auto">
            <a:xfrm>
              <a:off x="4604" y="1066"/>
              <a:ext cx="772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Address</a:t>
              </a:r>
            </a:p>
          </p:txBody>
        </p:sp>
      </p:grpSp>
      <p:grpSp>
        <p:nvGrpSpPr>
          <p:cNvPr id="23" name="Group 72"/>
          <p:cNvGrpSpPr>
            <a:grpSpLocks/>
          </p:cNvGrpSpPr>
          <p:nvPr/>
        </p:nvGrpSpPr>
        <p:grpSpPr bwMode="auto">
          <a:xfrm>
            <a:off x="6742114" y="746125"/>
            <a:ext cx="2782888" cy="1041400"/>
            <a:chOff x="3287" y="384"/>
            <a:chExt cx="1753" cy="656"/>
          </a:xfrm>
        </p:grpSpPr>
        <p:sp>
          <p:nvSpPr>
            <p:cNvPr id="39951" name="Oval 51"/>
            <p:cNvSpPr>
              <a:spLocks noChangeArrowheads="1"/>
            </p:cNvSpPr>
            <p:nvPr/>
          </p:nvSpPr>
          <p:spPr bwMode="auto">
            <a:xfrm>
              <a:off x="3934" y="384"/>
              <a:ext cx="358" cy="326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 dirty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39952" name="Line 55"/>
            <p:cNvSpPr>
              <a:spLocks noChangeShapeType="1"/>
            </p:cNvSpPr>
            <p:nvPr/>
          </p:nvSpPr>
          <p:spPr bwMode="auto">
            <a:xfrm flipV="1">
              <a:off x="3287" y="626"/>
              <a:ext cx="677" cy="414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3" name="Line 57"/>
            <p:cNvSpPr>
              <a:spLocks noChangeShapeType="1"/>
            </p:cNvSpPr>
            <p:nvPr/>
          </p:nvSpPr>
          <p:spPr bwMode="auto">
            <a:xfrm>
              <a:off x="4282" y="544"/>
              <a:ext cx="31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54" name="Text Box 62"/>
            <p:cNvSpPr txBox="1">
              <a:spLocks noChangeArrowheads="1"/>
            </p:cNvSpPr>
            <p:nvPr/>
          </p:nvSpPr>
          <p:spPr bwMode="auto">
            <a:xfrm>
              <a:off x="4570" y="394"/>
              <a:ext cx="47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5" name="Line 68"/>
            <p:cNvSpPr>
              <a:spLocks noChangeShapeType="1"/>
            </p:cNvSpPr>
            <p:nvPr/>
          </p:nvSpPr>
          <p:spPr bwMode="auto">
            <a:xfrm>
              <a:off x="3621" y="566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sp>
        <p:nvSpPr>
          <p:cNvPr id="692274" name="Freeform 50"/>
          <p:cNvSpPr>
            <a:spLocks/>
          </p:cNvSpPr>
          <p:nvPr/>
        </p:nvSpPr>
        <p:spPr bwMode="auto">
          <a:xfrm>
            <a:off x="3767138" y="1187450"/>
            <a:ext cx="1530350" cy="635000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9945" name="TextBox 1"/>
          <p:cNvSpPr txBox="1">
            <a:spLocks noChangeArrowheads="1"/>
          </p:cNvSpPr>
          <p:nvPr/>
        </p:nvSpPr>
        <p:spPr bwMode="auto">
          <a:xfrm>
            <a:off x="6096000" y="685800"/>
            <a:ext cx="80522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 dirty="0">
                <a:latin typeface="Gill Sans" charset="0"/>
                <a:ea typeface="Gill Sans" charset="0"/>
                <a:cs typeface="Gill Sans" charset="0"/>
              </a:rPr>
              <a:t>offset</a:t>
            </a:r>
          </a:p>
        </p:txBody>
      </p:sp>
      <p:grpSp>
        <p:nvGrpSpPr>
          <p:cNvPr id="69" name="Group 135"/>
          <p:cNvGrpSpPr>
            <a:grpSpLocks/>
          </p:cNvGrpSpPr>
          <p:nvPr/>
        </p:nvGrpSpPr>
        <p:grpSpPr bwMode="auto">
          <a:xfrm>
            <a:off x="7162800" y="1905000"/>
            <a:ext cx="3276600" cy="2338388"/>
            <a:chOff x="3024" y="672"/>
            <a:chExt cx="2064" cy="1473"/>
          </a:xfrm>
        </p:grpSpPr>
        <p:sp>
          <p:nvSpPr>
            <p:cNvPr id="3994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Check Valid</a:t>
              </a:r>
            </a:p>
          </p:txBody>
        </p:sp>
        <p:sp>
          <p:nvSpPr>
            <p:cNvPr id="39948" name="Line 113"/>
            <p:cNvSpPr>
              <a:spLocks noChangeShapeType="1"/>
            </p:cNvSpPr>
            <p:nvPr/>
          </p:nvSpPr>
          <p:spPr bwMode="auto">
            <a:xfrm>
              <a:off x="3024" y="672"/>
              <a:ext cx="1106" cy="767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994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636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3995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44177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Recall: Dual-Mode Operation</a:t>
            </a:r>
          </a:p>
        </p:txBody>
      </p:sp>
      <p:sp>
        <p:nvSpPr>
          <p:cNvPr id="7905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685800"/>
            <a:ext cx="11049000" cy="60960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Can a process modify its own translation tables?  </a:t>
            </a:r>
            <a:r>
              <a:rPr lang="en-US" altLang="ko-KR" dirty="0">
                <a:solidFill>
                  <a:srgbClr val="FF0000"/>
                </a:solidFill>
              </a:rPr>
              <a:t>NO!</a:t>
            </a:r>
          </a:p>
          <a:p>
            <a:pPr lvl="1"/>
            <a:r>
              <a:rPr lang="en-US" altLang="ko-KR" dirty="0"/>
              <a:t>If it could, could get access to all of physical memory (no protection!)</a:t>
            </a:r>
          </a:p>
          <a:p>
            <a:r>
              <a:rPr lang="en-US" altLang="ko-KR" dirty="0"/>
              <a:t>To Assist with Protection, </a:t>
            </a:r>
            <a:r>
              <a:rPr lang="en-US" altLang="ko-KR" dirty="0">
                <a:solidFill>
                  <a:srgbClr val="FF0000"/>
                </a:solidFill>
              </a:rPr>
              <a:t>Hardware</a:t>
            </a:r>
            <a:r>
              <a:rPr lang="en-US" altLang="ko-KR" dirty="0"/>
              <a:t> provides at least two modes (Dual-Mode Operation):</a:t>
            </a:r>
          </a:p>
          <a:p>
            <a:pPr lvl="1"/>
            <a:r>
              <a:rPr lang="en-US" altLang="ko-KR" dirty="0"/>
              <a:t>“Kernel” mode (or “supervisor” or “protected”)</a:t>
            </a:r>
          </a:p>
          <a:p>
            <a:pPr lvl="1"/>
            <a:r>
              <a:rPr lang="en-US" altLang="ko-KR" dirty="0"/>
              <a:t>“User” mode (Normal program mode)</a:t>
            </a:r>
          </a:p>
          <a:p>
            <a:pPr lvl="1"/>
            <a:r>
              <a:rPr lang="en-US" altLang="ko-KR" dirty="0"/>
              <a:t>Mode set with bit(s) in control register only accessible in Kernel mode</a:t>
            </a:r>
          </a:p>
          <a:p>
            <a:pPr lvl="1"/>
            <a:r>
              <a:rPr lang="en-US" altLang="ko-KR" dirty="0"/>
              <a:t>Kernel can easily switch to user mode; User program must invoke an exception of some sort to get back to kernel mode (more in moment)</a:t>
            </a:r>
          </a:p>
          <a:p>
            <a:r>
              <a:rPr lang="en-US" altLang="ko-KR" dirty="0"/>
              <a:t>Note that x86 model actually has more modes:</a:t>
            </a:r>
          </a:p>
          <a:p>
            <a:pPr lvl="1"/>
            <a:r>
              <a:rPr lang="en-US" altLang="ko-KR" dirty="0"/>
              <a:t>Traditionally, four “rings” representing priority; most OSes use only two:</a:t>
            </a:r>
          </a:p>
          <a:p>
            <a:pPr lvl="2"/>
            <a:r>
              <a:rPr lang="en-US" altLang="ko-KR" dirty="0"/>
              <a:t>Ring 0 </a:t>
            </a:r>
            <a:r>
              <a:rPr lang="en-US" altLang="ko-KR" dirty="0">
                <a:sym typeface="Symbol" panose="05050102010706020507" pitchFamily="18" charset="2"/>
              </a:rPr>
              <a:t> Kernel mode,  Ring 3  User mode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  <a:sym typeface="Symbol" panose="05050102010706020507" pitchFamily="18" charset="2"/>
              </a:rPr>
              <a:t>Called “Current Privilege Level” or CPL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Newer processors have additional mode for hypervisor (“Ring -1”)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Certain operations restricted to Kernel mode: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Modifying page table base (CR3 in x86), and segment descriptor tables</a:t>
            </a:r>
          </a:p>
          <a:p>
            <a:pPr lvl="2"/>
            <a:r>
              <a:rPr lang="en-US" altLang="ko-KR" dirty="0">
                <a:solidFill>
                  <a:srgbClr val="FF0000"/>
                </a:solidFill>
              </a:rPr>
              <a:t>Have to transition into Kernel mode before you can change them!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Also, all page-table pages must be mapped only in kernel mode</a:t>
            </a: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8062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53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053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94" name="Group 107"/>
          <p:cNvGrpSpPr>
            <a:grpSpLocks/>
          </p:cNvGrpSpPr>
          <p:nvPr/>
        </p:nvGrpSpPr>
        <p:grpSpPr bwMode="auto">
          <a:xfrm>
            <a:off x="3084513" y="5322889"/>
            <a:ext cx="6356350" cy="1012825"/>
            <a:chOff x="3305" y="499"/>
            <a:chExt cx="3632" cy="638"/>
          </a:xfrm>
        </p:grpSpPr>
        <p:sp>
          <p:nvSpPr>
            <p:cNvPr id="8243" name="Text Box 100"/>
            <p:cNvSpPr txBox="1">
              <a:spLocks noChangeArrowheads="1"/>
            </p:cNvSpPr>
            <p:nvPr/>
          </p:nvSpPr>
          <p:spPr bwMode="auto">
            <a:xfrm>
              <a:off x="3305" y="499"/>
              <a:ext cx="876" cy="6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>
                  <a:latin typeface="Gill Sans"/>
                </a:rPr>
                <a:t>Physical</a:t>
              </a:r>
            </a:p>
            <a:p>
              <a:pPr eaLnBrk="1" hangingPunct="1"/>
              <a:r>
                <a:rPr lang="en-US" altLang="en-US" sz="2000">
                  <a:latin typeface="Gill Sans"/>
                </a:rPr>
                <a:t>Address:</a:t>
              </a:r>
            </a:p>
            <a:p>
              <a:pPr eaLnBrk="1" hangingPunct="1"/>
              <a:r>
                <a:rPr lang="en-US" altLang="en-US" sz="2000">
                  <a:latin typeface="Gill Sans"/>
                </a:rPr>
                <a:t>(40-50 bits)</a:t>
              </a:r>
            </a:p>
          </p:txBody>
        </p:sp>
        <p:grpSp>
          <p:nvGrpSpPr>
            <p:cNvPr id="8244" name="Group 104"/>
            <p:cNvGrpSpPr>
              <a:grpSpLocks/>
            </p:cNvGrpSpPr>
            <p:nvPr/>
          </p:nvGrpSpPr>
          <p:grpSpPr bwMode="auto">
            <a:xfrm>
              <a:off x="4294" y="699"/>
              <a:ext cx="2643" cy="238"/>
              <a:chOff x="4294" y="555"/>
              <a:chExt cx="2643" cy="238"/>
            </a:xfrm>
          </p:grpSpPr>
          <p:sp>
            <p:nvSpPr>
              <p:cNvPr id="8245" name="Rectangle 98"/>
              <p:cNvSpPr>
                <a:spLocks noChangeArrowheads="1"/>
              </p:cNvSpPr>
              <p:nvPr/>
            </p:nvSpPr>
            <p:spPr bwMode="auto">
              <a:xfrm>
                <a:off x="5952" y="555"/>
                <a:ext cx="985" cy="238"/>
              </a:xfrm>
              <a:prstGeom prst="rect">
                <a:avLst/>
              </a:prstGeom>
              <a:solidFill>
                <a:schemeClr val="accent1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algn="ctr" eaLnBrk="1" hangingPunct="1"/>
                <a:r>
                  <a:rPr lang="en-US" altLang="en-US" sz="1800">
                    <a:latin typeface="Gill Sans"/>
                  </a:rPr>
                  <a:t>12bit Offset</a:t>
                </a:r>
              </a:p>
            </p:txBody>
          </p:sp>
          <p:sp>
            <p:nvSpPr>
              <p:cNvPr id="8246" name="Rectangle 102"/>
              <p:cNvSpPr>
                <a:spLocks noChangeArrowheads="1"/>
              </p:cNvSpPr>
              <p:nvPr/>
            </p:nvSpPr>
            <p:spPr bwMode="auto">
              <a:xfrm>
                <a:off x="4294" y="555"/>
                <a:ext cx="1658" cy="238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>
                    <a:latin typeface="Gill Sans"/>
                  </a:rPr>
                  <a:t>Physical Page #</a:t>
                </a:r>
              </a:p>
            </p:txBody>
          </p:sp>
        </p:grpSp>
      </p:grp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3230641" y="76201"/>
            <a:ext cx="5729132" cy="494494"/>
          </a:xfrm>
          <a:noFill/>
        </p:spPr>
        <p:txBody>
          <a:bodyPr vert="horz" wrap="none" lIns="63500" tIns="25400" rIns="63500" bIns="25400" numCol="1" anchor="t" anchorCtr="0" compatLnSpc="1">
            <a:prstTxWarp prst="textNoShape">
              <a:avLst/>
            </a:prstTxWarp>
            <a:spAutoFit/>
          </a:bodyPr>
          <a:lstStyle/>
          <a:p>
            <a:r>
              <a:rPr lang="en-US" altLang="ko-KR">
                <a:latin typeface="Helvetica" panose="020B0604020202020204" pitchFamily="34" charset="0"/>
                <a:ea typeface="굴림" panose="020B0600000101010101" pitchFamily="34" charset="-127"/>
              </a:rPr>
              <a:t>X86_64: Four-level page table!</a:t>
            </a:r>
          </a:p>
        </p:txBody>
      </p:sp>
      <p:sp>
        <p:nvSpPr>
          <p:cNvPr id="8196" name="Rectangle 54"/>
          <p:cNvSpPr>
            <a:spLocks noChangeArrowheads="1"/>
          </p:cNvSpPr>
          <p:nvPr/>
        </p:nvSpPr>
        <p:spPr bwMode="auto">
          <a:xfrm>
            <a:off x="3705226" y="728663"/>
            <a:ext cx="79692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"/>
              </a:rPr>
              <a:t>9 bits</a:t>
            </a:r>
          </a:p>
        </p:txBody>
      </p:sp>
      <p:sp>
        <p:nvSpPr>
          <p:cNvPr id="8197" name="Rectangle 55"/>
          <p:cNvSpPr>
            <a:spLocks noChangeArrowheads="1"/>
          </p:cNvSpPr>
          <p:nvPr/>
        </p:nvSpPr>
        <p:spPr bwMode="auto">
          <a:xfrm>
            <a:off x="4706939" y="723901"/>
            <a:ext cx="796925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"/>
              </a:rPr>
              <a:t>9 bits</a:t>
            </a:r>
          </a:p>
        </p:txBody>
      </p:sp>
      <p:sp>
        <p:nvSpPr>
          <p:cNvPr id="8198" name="Rectangle 56"/>
          <p:cNvSpPr>
            <a:spLocks noChangeArrowheads="1"/>
          </p:cNvSpPr>
          <p:nvPr/>
        </p:nvSpPr>
        <p:spPr bwMode="auto">
          <a:xfrm>
            <a:off x="7869239" y="728664"/>
            <a:ext cx="942975" cy="33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"/>
              </a:rPr>
              <a:t>12 bits</a:t>
            </a:r>
          </a:p>
        </p:txBody>
      </p:sp>
      <p:sp>
        <p:nvSpPr>
          <p:cNvPr id="8199" name="Text Box 66"/>
          <p:cNvSpPr txBox="1">
            <a:spLocks noChangeArrowheads="1"/>
          </p:cNvSpPr>
          <p:nvPr/>
        </p:nvSpPr>
        <p:spPr bwMode="auto">
          <a:xfrm>
            <a:off x="1803400" y="863600"/>
            <a:ext cx="1817688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2000">
                <a:latin typeface="Gill Sans"/>
              </a:rPr>
              <a:t>48-bit Virtual </a:t>
            </a:r>
          </a:p>
          <a:p>
            <a:pPr algn="r" eaLnBrk="1" hangingPunct="1"/>
            <a:r>
              <a:rPr lang="en-US" altLang="en-US" sz="2000">
                <a:latin typeface="Gill Sans"/>
              </a:rPr>
              <a:t>Address:</a:t>
            </a:r>
          </a:p>
        </p:txBody>
      </p:sp>
      <p:sp>
        <p:nvSpPr>
          <p:cNvPr id="8200" name="Rectangle 68"/>
          <p:cNvSpPr>
            <a:spLocks noChangeArrowheads="1"/>
          </p:cNvSpPr>
          <p:nvPr/>
        </p:nvSpPr>
        <p:spPr bwMode="auto">
          <a:xfrm>
            <a:off x="7610475" y="1052514"/>
            <a:ext cx="1563688" cy="377825"/>
          </a:xfrm>
          <a:prstGeom prst="rect">
            <a:avLst/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algn="ctr" eaLnBrk="1" hangingPunct="1"/>
            <a:r>
              <a:rPr lang="en-US" altLang="en-US" sz="1800">
                <a:latin typeface="Gill Sans"/>
              </a:rPr>
              <a:t>Offset</a:t>
            </a:r>
          </a:p>
        </p:txBody>
      </p:sp>
      <p:sp>
        <p:nvSpPr>
          <p:cNvPr id="8201" name="Rectangle 69"/>
          <p:cNvSpPr>
            <a:spLocks noChangeArrowheads="1"/>
          </p:cNvSpPr>
          <p:nvPr/>
        </p:nvSpPr>
        <p:spPr bwMode="auto">
          <a:xfrm>
            <a:off x="4605338" y="1052514"/>
            <a:ext cx="1001712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Gill Sans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Gill Sans"/>
              </a:rPr>
              <a:t>P2 index</a:t>
            </a:r>
          </a:p>
        </p:txBody>
      </p:sp>
      <p:sp>
        <p:nvSpPr>
          <p:cNvPr id="8202" name="Rectangle 70"/>
          <p:cNvSpPr>
            <a:spLocks noChangeArrowheads="1"/>
          </p:cNvSpPr>
          <p:nvPr/>
        </p:nvSpPr>
        <p:spPr bwMode="auto">
          <a:xfrm>
            <a:off x="3602038" y="1052514"/>
            <a:ext cx="1003300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Gill Sans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 dirty="0">
                <a:latin typeface="Gill Sans"/>
              </a:rPr>
              <a:t>P1 index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4435476" y="2403475"/>
            <a:ext cx="669925" cy="1397000"/>
            <a:chOff x="3290594" y="2432050"/>
            <a:chExt cx="669926" cy="1397000"/>
          </a:xfrm>
        </p:grpSpPr>
        <p:sp>
          <p:nvSpPr>
            <p:cNvPr id="8239" name="Rectangle 4"/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40" name="Rectangle 5" descr="80%"/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41" name="Rectangle 6" descr="75%"/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42" name="Rectangle 7" descr="75%"/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</p:grpSp>
      <p:grpSp>
        <p:nvGrpSpPr>
          <p:cNvPr id="39980" name="Group 111"/>
          <p:cNvGrpSpPr>
            <a:grpSpLocks/>
          </p:cNvGrpSpPr>
          <p:nvPr/>
        </p:nvGrpSpPr>
        <p:grpSpPr bwMode="auto">
          <a:xfrm>
            <a:off x="3913189" y="3895725"/>
            <a:ext cx="1703387" cy="300038"/>
            <a:chOff x="1872" y="2644"/>
            <a:chExt cx="1073" cy="189"/>
          </a:xfrm>
        </p:grpSpPr>
        <p:sp>
          <p:nvSpPr>
            <p:cNvPr id="8236" name="Rectangle 47"/>
            <p:cNvSpPr>
              <a:spLocks noChangeArrowheads="1"/>
            </p:cNvSpPr>
            <p:nvPr/>
          </p:nvSpPr>
          <p:spPr bwMode="auto">
            <a:xfrm>
              <a:off x="2112" y="2644"/>
              <a:ext cx="582" cy="1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63500" tIns="25400" rIns="63500" bIns="2540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90000"/>
                </a:lnSpc>
              </a:pPr>
              <a:r>
                <a:rPr lang="en-US" altLang="en-US" sz="1800">
                  <a:latin typeface="Gill Sans"/>
                </a:rPr>
                <a:t>8 bytes</a:t>
              </a:r>
            </a:p>
          </p:txBody>
        </p:sp>
        <p:sp>
          <p:nvSpPr>
            <p:cNvPr id="8237" name="Line 48"/>
            <p:cNvSpPr>
              <a:spLocks noChangeShapeType="1"/>
            </p:cNvSpPr>
            <p:nvPr/>
          </p:nvSpPr>
          <p:spPr bwMode="auto">
            <a:xfrm>
              <a:off x="1872" y="2740"/>
              <a:ext cx="23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8238" name="Line 49"/>
            <p:cNvSpPr>
              <a:spLocks noChangeShapeType="1"/>
            </p:cNvSpPr>
            <p:nvPr/>
          </p:nvSpPr>
          <p:spPr bwMode="auto">
            <a:xfrm flipH="1">
              <a:off x="2688" y="2740"/>
              <a:ext cx="25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"/>
              </a:endParaRPr>
            </a:p>
          </p:txBody>
        </p:sp>
      </p:grpSp>
      <p:sp>
        <p:nvSpPr>
          <p:cNvPr id="39981" name="Rectangle 76"/>
          <p:cNvSpPr>
            <a:spLocks noChangeArrowheads="1"/>
          </p:cNvSpPr>
          <p:nvPr/>
        </p:nvSpPr>
        <p:spPr bwMode="auto">
          <a:xfrm>
            <a:off x="1966913" y="2406651"/>
            <a:ext cx="1822450" cy="315913"/>
          </a:xfrm>
          <a:prstGeom prst="rect">
            <a:avLst/>
          </a:prstGeom>
          <a:solidFill>
            <a:srgbClr val="FF66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dirty="0" err="1">
                <a:latin typeface="Gill Sans"/>
              </a:rPr>
              <a:t>PageTablePtr</a:t>
            </a:r>
            <a:endParaRPr lang="en-US" altLang="en-US" sz="2000" dirty="0">
              <a:latin typeface="Gill Sans"/>
            </a:endParaRPr>
          </a:p>
        </p:txBody>
      </p:sp>
      <p:sp>
        <p:nvSpPr>
          <p:cNvPr id="39982" name="Line 92"/>
          <p:cNvSpPr>
            <a:spLocks noChangeShapeType="1"/>
          </p:cNvSpPr>
          <p:nvPr/>
        </p:nvSpPr>
        <p:spPr bwMode="auto">
          <a:xfrm flipV="1">
            <a:off x="3802063" y="2441575"/>
            <a:ext cx="633412" cy="76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"/>
            </a:endParaRPr>
          </a:p>
        </p:txBody>
      </p:sp>
      <p:sp>
        <p:nvSpPr>
          <p:cNvPr id="671837" name="Freeform 93"/>
          <p:cNvSpPr>
            <a:spLocks/>
          </p:cNvSpPr>
          <p:nvPr/>
        </p:nvSpPr>
        <p:spPr bwMode="auto">
          <a:xfrm>
            <a:off x="3908425" y="1414464"/>
            <a:ext cx="527050" cy="1258887"/>
          </a:xfrm>
          <a:custGeom>
            <a:avLst/>
            <a:gdLst>
              <a:gd name="T0" fmla="*/ 0 w 912"/>
              <a:gd name="T1" fmla="*/ 0 h 960"/>
              <a:gd name="T2" fmla="*/ 0 w 912"/>
              <a:gd name="T3" fmla="*/ 2147483647 h 960"/>
              <a:gd name="T4" fmla="*/ 2147483647 w 912"/>
              <a:gd name="T5" fmla="*/ 2147483647 h 960"/>
              <a:gd name="T6" fmla="*/ 2147483647 w 912"/>
              <a:gd name="T7" fmla="*/ 2147483647 h 960"/>
              <a:gd name="T8" fmla="*/ 0 60000 65536"/>
              <a:gd name="T9" fmla="*/ 0 60000 65536"/>
              <a:gd name="T10" fmla="*/ 0 60000 65536"/>
              <a:gd name="T11" fmla="*/ 0 60000 65536"/>
              <a:gd name="T12" fmla="*/ 0 w 912"/>
              <a:gd name="T13" fmla="*/ 0 h 960"/>
              <a:gd name="T14" fmla="*/ 912 w 912"/>
              <a:gd name="T15" fmla="*/ 960 h 96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12" h="960">
                <a:moveTo>
                  <a:pt x="0" y="0"/>
                </a:moveTo>
                <a:lnTo>
                  <a:pt x="0" y="288"/>
                </a:lnTo>
                <a:lnTo>
                  <a:pt x="528" y="960"/>
                </a:lnTo>
                <a:lnTo>
                  <a:pt x="912" y="960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"/>
            </a:endParaRPr>
          </a:p>
        </p:txBody>
      </p:sp>
      <p:grpSp>
        <p:nvGrpSpPr>
          <p:cNvPr id="39958" name="Group 117"/>
          <p:cNvGrpSpPr>
            <a:grpSpLocks/>
          </p:cNvGrpSpPr>
          <p:nvPr/>
        </p:nvGrpSpPr>
        <p:grpSpPr bwMode="auto">
          <a:xfrm>
            <a:off x="5773739" y="2541588"/>
            <a:ext cx="668337" cy="1397000"/>
            <a:chOff x="3572" y="971"/>
            <a:chExt cx="421" cy="880"/>
          </a:xfrm>
        </p:grpSpPr>
        <p:sp>
          <p:nvSpPr>
            <p:cNvPr id="8232" name="Rectangle 8"/>
            <p:cNvSpPr>
              <a:spLocks noChangeArrowheads="1"/>
            </p:cNvSpPr>
            <p:nvPr/>
          </p:nvSpPr>
          <p:spPr bwMode="auto">
            <a:xfrm>
              <a:off x="3572" y="971"/>
              <a:ext cx="421" cy="88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33" name="Rectangle 9" descr="50%"/>
            <p:cNvSpPr>
              <a:spLocks noChangeArrowheads="1"/>
            </p:cNvSpPr>
            <p:nvPr/>
          </p:nvSpPr>
          <p:spPr bwMode="auto">
            <a:xfrm>
              <a:off x="3572" y="1317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34" name="Rectangle 10" descr="50%"/>
            <p:cNvSpPr>
              <a:spLocks noChangeArrowheads="1"/>
            </p:cNvSpPr>
            <p:nvPr/>
          </p:nvSpPr>
          <p:spPr bwMode="auto">
            <a:xfrm>
              <a:off x="3572" y="1416"/>
              <a:ext cx="421" cy="89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35" name="Rectangle 11" descr="70%"/>
            <p:cNvSpPr>
              <a:spLocks noChangeArrowheads="1"/>
            </p:cNvSpPr>
            <p:nvPr/>
          </p:nvSpPr>
          <p:spPr bwMode="auto">
            <a:xfrm>
              <a:off x="3572" y="1613"/>
              <a:ext cx="421" cy="91"/>
            </a:xfrm>
            <a:prstGeom prst="rect">
              <a:avLst/>
            </a:prstGeom>
            <a:pattFill prst="pct7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</p:grpSp>
      <p:grpSp>
        <p:nvGrpSpPr>
          <p:cNvPr id="39959" name="Group 118"/>
          <p:cNvGrpSpPr>
            <a:grpSpLocks/>
          </p:cNvGrpSpPr>
          <p:nvPr/>
        </p:nvGrpSpPr>
        <p:grpSpPr bwMode="auto">
          <a:xfrm>
            <a:off x="6997700" y="2455864"/>
            <a:ext cx="668338" cy="1398587"/>
            <a:chOff x="3572" y="2057"/>
            <a:chExt cx="421" cy="881"/>
          </a:xfrm>
        </p:grpSpPr>
        <p:sp>
          <p:nvSpPr>
            <p:cNvPr id="8228" name="Rectangle 12"/>
            <p:cNvSpPr>
              <a:spLocks noChangeArrowheads="1"/>
            </p:cNvSpPr>
            <p:nvPr/>
          </p:nvSpPr>
          <p:spPr bwMode="auto">
            <a:xfrm>
              <a:off x="3572" y="2057"/>
              <a:ext cx="421" cy="881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29" name="Rectangle 13" descr="50%"/>
            <p:cNvSpPr>
              <a:spLocks noChangeArrowheads="1"/>
            </p:cNvSpPr>
            <p:nvPr/>
          </p:nvSpPr>
          <p:spPr bwMode="auto">
            <a:xfrm>
              <a:off x="3572" y="2304"/>
              <a:ext cx="421" cy="9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30" name="Rectangle 14" descr="50%"/>
            <p:cNvSpPr>
              <a:spLocks noChangeArrowheads="1"/>
            </p:cNvSpPr>
            <p:nvPr/>
          </p:nvSpPr>
          <p:spPr bwMode="auto">
            <a:xfrm>
              <a:off x="3572" y="2403"/>
              <a:ext cx="421" cy="90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31" name="Rectangle 15" descr="50%"/>
            <p:cNvSpPr>
              <a:spLocks noChangeArrowheads="1"/>
            </p:cNvSpPr>
            <p:nvPr/>
          </p:nvSpPr>
          <p:spPr bwMode="auto">
            <a:xfrm>
              <a:off x="3572" y="2600"/>
              <a:ext cx="421" cy="91"/>
            </a:xfrm>
            <a:prstGeom prst="rect">
              <a:avLst/>
            </a:prstGeom>
            <a:pattFill prst="pct70">
              <a:fgClr>
                <a:srgbClr val="FF0000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</p:grpSp>
      <p:sp>
        <p:nvSpPr>
          <p:cNvPr id="671864" name="Freeform 120"/>
          <p:cNvSpPr>
            <a:spLocks/>
          </p:cNvSpPr>
          <p:nvPr/>
        </p:nvSpPr>
        <p:spPr bwMode="auto">
          <a:xfrm>
            <a:off x="5105400" y="1419226"/>
            <a:ext cx="668338" cy="2212975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"/>
            </a:endParaRPr>
          </a:p>
        </p:txBody>
      </p:sp>
      <p:sp>
        <p:nvSpPr>
          <p:cNvPr id="8211" name="Rectangle 69"/>
          <p:cNvSpPr>
            <a:spLocks noChangeArrowheads="1"/>
          </p:cNvSpPr>
          <p:nvPr/>
        </p:nvSpPr>
        <p:spPr bwMode="auto">
          <a:xfrm>
            <a:off x="5607051" y="1052514"/>
            <a:ext cx="1001713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"/>
              </a:rPr>
              <a:t>P3 index</a:t>
            </a:r>
          </a:p>
        </p:txBody>
      </p:sp>
      <p:sp>
        <p:nvSpPr>
          <p:cNvPr id="8212" name="Rectangle 69"/>
          <p:cNvSpPr>
            <a:spLocks noChangeArrowheads="1"/>
          </p:cNvSpPr>
          <p:nvPr/>
        </p:nvSpPr>
        <p:spPr bwMode="auto">
          <a:xfrm>
            <a:off x="6608763" y="1052514"/>
            <a:ext cx="1001712" cy="377825"/>
          </a:xfrm>
          <a:prstGeom prst="rect">
            <a:avLst/>
          </a:prstGeom>
          <a:solidFill>
            <a:schemeClr val="hlink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"/>
              </a:rPr>
              <a:t>Virtual</a:t>
            </a:r>
          </a:p>
          <a:p>
            <a:pPr eaLnBrk="1" hangingPunct="1">
              <a:lnSpc>
                <a:spcPct val="75000"/>
              </a:lnSpc>
            </a:pPr>
            <a:r>
              <a:rPr lang="en-US" altLang="en-US" sz="1600">
                <a:latin typeface="Gill Sans"/>
              </a:rPr>
              <a:t>P4 index</a:t>
            </a:r>
          </a:p>
        </p:txBody>
      </p:sp>
      <p:sp>
        <p:nvSpPr>
          <p:cNvPr id="8213" name="Rectangle 55"/>
          <p:cNvSpPr>
            <a:spLocks noChangeArrowheads="1"/>
          </p:cNvSpPr>
          <p:nvPr/>
        </p:nvSpPr>
        <p:spPr bwMode="auto">
          <a:xfrm>
            <a:off x="5708651" y="711201"/>
            <a:ext cx="7969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"/>
              </a:rPr>
              <a:t>9 bits</a:t>
            </a:r>
          </a:p>
        </p:txBody>
      </p:sp>
      <p:sp>
        <p:nvSpPr>
          <p:cNvPr id="8214" name="Rectangle 55"/>
          <p:cNvSpPr>
            <a:spLocks noChangeArrowheads="1"/>
          </p:cNvSpPr>
          <p:nvPr/>
        </p:nvSpPr>
        <p:spPr bwMode="auto">
          <a:xfrm>
            <a:off x="6710364" y="711201"/>
            <a:ext cx="7969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63500" tIns="25400" rIns="63500" bIns="2540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 sz="2000">
                <a:latin typeface="Gill Sans"/>
              </a:rPr>
              <a:t>9 bits</a:t>
            </a:r>
          </a:p>
        </p:txBody>
      </p:sp>
      <p:sp>
        <p:nvSpPr>
          <p:cNvPr id="81" name="Line 92"/>
          <p:cNvSpPr>
            <a:spLocks noChangeShapeType="1"/>
          </p:cNvSpPr>
          <p:nvPr/>
        </p:nvSpPr>
        <p:spPr bwMode="auto">
          <a:xfrm flipV="1">
            <a:off x="5106988" y="2541588"/>
            <a:ext cx="666750" cy="1460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"/>
            </a:endParaRPr>
          </a:p>
        </p:txBody>
      </p:sp>
      <p:sp>
        <p:nvSpPr>
          <p:cNvPr id="82" name="Line 92"/>
          <p:cNvSpPr>
            <a:spLocks noChangeShapeType="1"/>
          </p:cNvSpPr>
          <p:nvPr/>
        </p:nvSpPr>
        <p:spPr bwMode="auto">
          <a:xfrm flipV="1">
            <a:off x="6448426" y="2479676"/>
            <a:ext cx="549275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"/>
            </a:endParaRPr>
          </a:p>
        </p:txBody>
      </p:sp>
      <p:sp>
        <p:nvSpPr>
          <p:cNvPr id="83" name="Freeform 120"/>
          <p:cNvSpPr>
            <a:spLocks/>
          </p:cNvSpPr>
          <p:nvPr/>
        </p:nvSpPr>
        <p:spPr bwMode="auto">
          <a:xfrm>
            <a:off x="6330950" y="1430338"/>
            <a:ext cx="666750" cy="1960562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"/>
            </a:endParaRPr>
          </a:p>
        </p:txBody>
      </p:sp>
      <p:grpSp>
        <p:nvGrpSpPr>
          <p:cNvPr id="84" name="Group 83"/>
          <p:cNvGrpSpPr>
            <a:grpSpLocks/>
          </p:cNvGrpSpPr>
          <p:nvPr/>
        </p:nvGrpSpPr>
        <p:grpSpPr bwMode="auto">
          <a:xfrm>
            <a:off x="8005764" y="2093913"/>
            <a:ext cx="669925" cy="1397000"/>
            <a:chOff x="3290594" y="2432050"/>
            <a:chExt cx="669926" cy="1397000"/>
          </a:xfrm>
        </p:grpSpPr>
        <p:sp>
          <p:nvSpPr>
            <p:cNvPr id="8224" name="Rectangle 4"/>
            <p:cNvSpPr>
              <a:spLocks noChangeArrowheads="1"/>
            </p:cNvSpPr>
            <p:nvPr/>
          </p:nvSpPr>
          <p:spPr bwMode="auto">
            <a:xfrm>
              <a:off x="3290595" y="2432050"/>
              <a:ext cx="669925" cy="139700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25" name="Rectangle 5" descr="80%"/>
            <p:cNvSpPr>
              <a:spLocks noChangeArrowheads="1"/>
            </p:cNvSpPr>
            <p:nvPr/>
          </p:nvSpPr>
          <p:spPr bwMode="auto">
            <a:xfrm>
              <a:off x="3290594" y="2630487"/>
              <a:ext cx="669925" cy="142875"/>
            </a:xfrm>
            <a:prstGeom prst="rect">
              <a:avLst/>
            </a:prstGeom>
            <a:pattFill prst="pct80">
              <a:fgClr>
                <a:schemeClr val="hlink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26" name="Rectangle 6" descr="75%"/>
            <p:cNvSpPr>
              <a:spLocks noChangeArrowheads="1"/>
            </p:cNvSpPr>
            <p:nvPr/>
          </p:nvSpPr>
          <p:spPr bwMode="auto">
            <a:xfrm>
              <a:off x="3290595" y="3044824"/>
              <a:ext cx="669925" cy="144463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8227" name="Rectangle 7" descr="75%"/>
            <p:cNvSpPr>
              <a:spLocks noChangeArrowheads="1"/>
            </p:cNvSpPr>
            <p:nvPr/>
          </p:nvSpPr>
          <p:spPr bwMode="auto">
            <a:xfrm>
              <a:off x="3290595" y="3197226"/>
              <a:ext cx="669925" cy="142875"/>
            </a:xfrm>
            <a:prstGeom prst="rect">
              <a:avLst/>
            </a:prstGeom>
            <a:pattFill prst="pct75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</p:grpSp>
      <p:sp>
        <p:nvSpPr>
          <p:cNvPr id="89" name="Line 92"/>
          <p:cNvSpPr>
            <a:spLocks noChangeShapeType="1"/>
          </p:cNvSpPr>
          <p:nvPr/>
        </p:nvSpPr>
        <p:spPr bwMode="auto">
          <a:xfrm flipV="1">
            <a:off x="7666039" y="2093913"/>
            <a:ext cx="339725" cy="1312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"/>
            </a:endParaRPr>
          </a:p>
        </p:txBody>
      </p:sp>
      <p:sp>
        <p:nvSpPr>
          <p:cNvPr id="90" name="Freeform 120"/>
          <p:cNvSpPr>
            <a:spLocks/>
          </p:cNvSpPr>
          <p:nvPr/>
        </p:nvSpPr>
        <p:spPr bwMode="auto">
          <a:xfrm>
            <a:off x="7426325" y="1430339"/>
            <a:ext cx="579438" cy="973137"/>
          </a:xfrm>
          <a:custGeom>
            <a:avLst/>
            <a:gdLst>
              <a:gd name="T0" fmla="*/ 0 w 1824"/>
              <a:gd name="T1" fmla="*/ 0 h 768"/>
              <a:gd name="T2" fmla="*/ 0 w 1824"/>
              <a:gd name="T3" fmla="*/ 2147483647 h 768"/>
              <a:gd name="T4" fmla="*/ 2147483647 w 1824"/>
              <a:gd name="T5" fmla="*/ 2147483647 h 768"/>
              <a:gd name="T6" fmla="*/ 2147483647 w 1824"/>
              <a:gd name="T7" fmla="*/ 2147483647 h 768"/>
              <a:gd name="T8" fmla="*/ 0 60000 65536"/>
              <a:gd name="T9" fmla="*/ 0 60000 65536"/>
              <a:gd name="T10" fmla="*/ 0 60000 65536"/>
              <a:gd name="T11" fmla="*/ 0 60000 65536"/>
              <a:gd name="T12" fmla="*/ 0 w 1824"/>
              <a:gd name="T13" fmla="*/ 0 h 768"/>
              <a:gd name="T14" fmla="*/ 1824 w 1824"/>
              <a:gd name="T15" fmla="*/ 768 h 76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24" h="768">
                <a:moveTo>
                  <a:pt x="0" y="0"/>
                </a:moveTo>
                <a:lnTo>
                  <a:pt x="0" y="192"/>
                </a:lnTo>
                <a:lnTo>
                  <a:pt x="1440" y="768"/>
                </a:lnTo>
                <a:lnTo>
                  <a:pt x="1824" y="768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>
              <a:latin typeface="Gill Sans"/>
            </a:endParaRPr>
          </a:p>
        </p:txBody>
      </p:sp>
      <p:sp>
        <p:nvSpPr>
          <p:cNvPr id="3" name="Freeform 2"/>
          <p:cNvSpPr>
            <a:spLocks/>
          </p:cNvSpPr>
          <p:nvPr/>
        </p:nvSpPr>
        <p:spPr bwMode="auto">
          <a:xfrm>
            <a:off x="8564563" y="1430339"/>
            <a:ext cx="876300" cy="4192587"/>
          </a:xfrm>
          <a:custGeom>
            <a:avLst/>
            <a:gdLst>
              <a:gd name="T0" fmla="*/ 126704 w 533400"/>
              <a:gd name="T1" fmla="*/ 0 h 4124325"/>
              <a:gd name="T2" fmla="*/ 2365116 w 533400"/>
              <a:gd name="T3" fmla="*/ 460251 h 4124325"/>
              <a:gd name="T4" fmla="*/ 2365116 w 533400"/>
              <a:gd name="T5" fmla="*/ 3491900 h 4124325"/>
              <a:gd name="T6" fmla="*/ 0 w 533400"/>
              <a:gd name="T7" fmla="*/ 4332357 h 4124325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533400" h="4124325">
                <a:moveTo>
                  <a:pt x="28575" y="0"/>
                </a:moveTo>
                <a:lnTo>
                  <a:pt x="533400" y="438150"/>
                </a:lnTo>
                <a:lnTo>
                  <a:pt x="533400" y="3324225"/>
                </a:lnTo>
                <a:lnTo>
                  <a:pt x="0" y="4124325"/>
                </a:lnTo>
              </a:path>
            </a:pathLst>
          </a:custGeom>
          <a:noFill/>
          <a:ln w="50800" cap="flat" cmpd="sng" algn="ctr">
            <a:solidFill>
              <a:srgbClr val="233AE1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"/>
            </a:endParaRPr>
          </a:p>
        </p:txBody>
      </p:sp>
      <p:sp>
        <p:nvSpPr>
          <p:cNvPr id="4" name="Freeform 3"/>
          <p:cNvSpPr>
            <a:spLocks/>
          </p:cNvSpPr>
          <p:nvPr/>
        </p:nvSpPr>
        <p:spPr bwMode="auto">
          <a:xfrm>
            <a:off x="6429376" y="2352675"/>
            <a:ext cx="2619375" cy="3257550"/>
          </a:xfrm>
          <a:custGeom>
            <a:avLst/>
            <a:gdLst>
              <a:gd name="T0" fmla="*/ 2276475 w 2619375"/>
              <a:gd name="T1" fmla="*/ 0 h 3257550"/>
              <a:gd name="T2" fmla="*/ 2619375 w 2619375"/>
              <a:gd name="T3" fmla="*/ 180975 h 3257550"/>
              <a:gd name="T4" fmla="*/ 2619375 w 2619375"/>
              <a:gd name="T5" fmla="*/ 1295400 h 3257550"/>
              <a:gd name="T6" fmla="*/ 0 w 2619375"/>
              <a:gd name="T7" fmla="*/ 3257550 h 325755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619375" h="3257550">
                <a:moveTo>
                  <a:pt x="2276475" y="0"/>
                </a:moveTo>
                <a:lnTo>
                  <a:pt x="2619375" y="180975"/>
                </a:lnTo>
                <a:lnTo>
                  <a:pt x="2619375" y="1295400"/>
                </a:lnTo>
                <a:lnTo>
                  <a:pt x="0" y="3257550"/>
                </a:lnTo>
              </a:path>
            </a:pathLst>
          </a:custGeom>
          <a:noFill/>
          <a:ln w="793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>
              <a:latin typeface="Gill Sans"/>
            </a:endParaRPr>
          </a:p>
        </p:txBody>
      </p:sp>
      <p:sp>
        <p:nvSpPr>
          <p:cNvPr id="5151" name="TextBox 4"/>
          <p:cNvSpPr txBox="1">
            <a:spLocks noChangeArrowheads="1"/>
          </p:cNvSpPr>
          <p:nvPr/>
        </p:nvSpPr>
        <p:spPr bwMode="auto">
          <a:xfrm>
            <a:off x="1971675" y="4267201"/>
            <a:ext cx="4402138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2000" b="0">
                <a:latin typeface="Gill Sans"/>
              </a:rPr>
              <a:t>4096-byte pages (12 bit offset)</a:t>
            </a:r>
            <a:br>
              <a:rPr lang="en-US" altLang="en-US" sz="2000" b="0">
                <a:latin typeface="Gill Sans"/>
              </a:rPr>
            </a:br>
            <a:r>
              <a:rPr lang="en-US" altLang="en-US" sz="2000" b="0">
                <a:latin typeface="Gill Sans"/>
              </a:rPr>
              <a:t>Page tables also 4k bytes (pageable)</a:t>
            </a:r>
          </a:p>
        </p:txBody>
      </p:sp>
    </p:spTree>
    <p:extLst>
      <p:ext uri="{BB962C8B-B14F-4D97-AF65-F5344CB8AC3E}">
        <p14:creationId xmlns:p14="http://schemas.microsoft.com/office/powerpoint/2010/main" val="568282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18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67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81" grpId="0" animBg="1"/>
      <p:bldP spid="39982" grpId="0" animBg="1"/>
      <p:bldP spid="671837" grpId="0" animBg="1"/>
      <p:bldP spid="671864" grpId="0" animBg="1"/>
      <p:bldP spid="81" grpId="0" animBg="1"/>
      <p:bldP spid="82" grpId="0" animBg="1"/>
      <p:bldP spid="83" grpId="0" animBg="1"/>
      <p:bldP spid="89" grpId="0" animBg="1"/>
      <p:bldP spid="90" grpId="0" animBg="1"/>
      <p:bldP spid="3" grpId="0" animBg="1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10439400" cy="6172200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With all previous examples (“Forward Page Tables”)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Size of page table is at least as large as amount of virtual memory allocated to processes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Physical memory may be much less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Much of process space may be out on disk or not in use</a:t>
            </a:r>
            <a:br>
              <a:rPr lang="en-US" altLang="ko-KR" dirty="0">
                <a:ea typeface="굴림" panose="020B0600000101010101" pitchFamily="34" charset="-127"/>
              </a:rPr>
            </a:b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Answer: use a hash table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Called an “Inverted Page Table”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Size is independent of virtual address space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Directly related to amount of physical memory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Very attractive option for 64-bit address spaces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PowerPC, </a:t>
            </a:r>
            <a:r>
              <a:rPr lang="en-US" altLang="ko-KR" dirty="0" err="1">
                <a:solidFill>
                  <a:srgbClr val="FF0000"/>
                </a:solidFill>
                <a:ea typeface="굴림" panose="020B0600000101010101" pitchFamily="34" charset="-127"/>
              </a:rPr>
              <a:t>UltraSPARC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, IA64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Cons: 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Complexity of managing hash chains: Often in hardware!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Poor cache locality of page table</a:t>
            </a:r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5929636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Alternative: Inverted Page Table</a:t>
            </a:r>
          </a:p>
        </p:txBody>
      </p:sp>
      <p:grpSp>
        <p:nvGrpSpPr>
          <p:cNvPr id="711700" name="Group 20"/>
          <p:cNvGrpSpPr>
            <a:grpSpLocks/>
          </p:cNvGrpSpPr>
          <p:nvPr/>
        </p:nvGrpSpPr>
        <p:grpSpPr bwMode="auto">
          <a:xfrm>
            <a:off x="4876800" y="2286000"/>
            <a:ext cx="5648325" cy="1981200"/>
            <a:chOff x="1290" y="1584"/>
            <a:chExt cx="3558" cy="1248"/>
          </a:xfrm>
        </p:grpSpPr>
        <p:grpSp>
          <p:nvGrpSpPr>
            <p:cNvPr id="25605" name="Group 5"/>
            <p:cNvGrpSpPr>
              <a:grpSpLocks/>
            </p:cNvGrpSpPr>
            <p:nvPr/>
          </p:nvGrpSpPr>
          <p:grpSpPr bwMode="auto">
            <a:xfrm>
              <a:off x="1290" y="1584"/>
              <a:ext cx="1529" cy="238"/>
              <a:chOff x="480" y="624"/>
              <a:chExt cx="1968" cy="336"/>
            </a:xfrm>
          </p:grpSpPr>
          <p:sp>
            <p:nvSpPr>
              <p:cNvPr id="25613" name="Rectangle 6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>
                    <a:latin typeface="Gill Sans"/>
                  </a:rPr>
                  <a:t>Offset</a:t>
                </a:r>
              </a:p>
            </p:txBody>
          </p:sp>
          <p:sp>
            <p:nvSpPr>
              <p:cNvPr id="25614" name="Rectangle 7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dirty="0">
                    <a:latin typeface="Gill Sans"/>
                  </a:rPr>
                  <a:t>Virtual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 dirty="0">
                    <a:latin typeface="Gill Sans"/>
                  </a:rPr>
                  <a:t>Page #</a:t>
                </a:r>
              </a:p>
            </p:txBody>
          </p:sp>
        </p:grpSp>
        <p:sp>
          <p:nvSpPr>
            <p:cNvPr id="25606" name="Rectangle 9"/>
            <p:cNvSpPr>
              <a:spLocks noChangeArrowheads="1"/>
            </p:cNvSpPr>
            <p:nvPr/>
          </p:nvSpPr>
          <p:spPr bwMode="auto">
            <a:xfrm>
              <a:off x="1865" y="1968"/>
              <a:ext cx="535" cy="864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0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"/>
                </a:rPr>
                <a:t>Hash</a:t>
              </a:r>
            </a:p>
            <a:p>
              <a:r>
                <a:rPr lang="en-US" altLang="en-US" sz="1800">
                  <a:latin typeface="Gill Sans"/>
                </a:rPr>
                <a:t>Table</a:t>
              </a:r>
            </a:p>
          </p:txBody>
        </p:sp>
        <p:sp>
          <p:nvSpPr>
            <p:cNvPr id="25607" name="Freeform 10"/>
            <p:cNvSpPr>
              <a:spLocks/>
            </p:cNvSpPr>
            <p:nvPr/>
          </p:nvSpPr>
          <p:spPr bwMode="auto">
            <a:xfrm>
              <a:off x="1593" y="1824"/>
              <a:ext cx="272" cy="432"/>
            </a:xfrm>
            <a:custGeom>
              <a:avLst/>
              <a:gdLst>
                <a:gd name="T0" fmla="*/ 0 w 288"/>
                <a:gd name="T1" fmla="*/ 0 h 432"/>
                <a:gd name="T2" fmla="*/ 0 w 288"/>
                <a:gd name="T3" fmla="*/ 432 h 432"/>
                <a:gd name="T4" fmla="*/ 272 w 288"/>
                <a:gd name="T5" fmla="*/ 432 h 43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88" h="432">
                  <a:moveTo>
                    <a:pt x="0" y="0"/>
                  </a:moveTo>
                  <a:lnTo>
                    <a:pt x="0" y="432"/>
                  </a:lnTo>
                  <a:lnTo>
                    <a:pt x="288" y="432"/>
                  </a:lnTo>
                </a:path>
              </a:pathLst>
            </a:custGeom>
            <a:noFill/>
            <a:ln w="762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>
                <a:latin typeface="Gill Sans"/>
              </a:endParaRPr>
            </a:p>
          </p:txBody>
        </p:sp>
        <p:grpSp>
          <p:nvGrpSpPr>
            <p:cNvPr id="25608" name="Group 11"/>
            <p:cNvGrpSpPr>
              <a:grpSpLocks/>
            </p:cNvGrpSpPr>
            <p:nvPr/>
          </p:nvGrpSpPr>
          <p:grpSpPr bwMode="auto">
            <a:xfrm>
              <a:off x="3319" y="2160"/>
              <a:ext cx="1529" cy="238"/>
              <a:chOff x="480" y="624"/>
              <a:chExt cx="1968" cy="336"/>
            </a:xfrm>
          </p:grpSpPr>
          <p:sp>
            <p:nvSpPr>
              <p:cNvPr id="25611" name="Rectangle 12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600">
                    <a:latin typeface="Gill Sans"/>
                  </a:rPr>
                  <a:t>Offset</a:t>
                </a:r>
              </a:p>
            </p:txBody>
          </p:sp>
          <p:sp>
            <p:nvSpPr>
              <p:cNvPr id="25612" name="Rectangle 13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0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>
                    <a:latin typeface="Gill Sans"/>
                  </a:rPr>
                  <a:t>Physical</a:t>
                </a:r>
              </a:p>
              <a:p>
                <a:pPr>
                  <a:lnSpc>
                    <a:spcPct val="75000"/>
                  </a:lnSpc>
                  <a:spcBef>
                    <a:spcPct val="0"/>
                  </a:spcBef>
                </a:pPr>
                <a:r>
                  <a:rPr lang="en-US" altLang="en-US" sz="1600">
                    <a:latin typeface="Gill Sans"/>
                  </a:rPr>
                  <a:t>Page #</a:t>
                </a:r>
              </a:p>
            </p:txBody>
          </p:sp>
        </p:grpSp>
        <p:sp>
          <p:nvSpPr>
            <p:cNvPr id="25609" name="Line 14"/>
            <p:cNvSpPr>
              <a:spLocks noChangeShapeType="1"/>
            </p:cNvSpPr>
            <p:nvPr/>
          </p:nvSpPr>
          <p:spPr bwMode="auto">
            <a:xfrm>
              <a:off x="2400" y="2256"/>
              <a:ext cx="919" cy="0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>
                <a:latin typeface="Gill Sans"/>
              </a:endParaRPr>
            </a:p>
          </p:txBody>
        </p:sp>
        <p:sp>
          <p:nvSpPr>
            <p:cNvPr id="25610" name="Freeform 15"/>
            <p:cNvSpPr>
              <a:spLocks/>
            </p:cNvSpPr>
            <p:nvPr/>
          </p:nvSpPr>
          <p:spPr bwMode="auto">
            <a:xfrm>
              <a:off x="2819" y="1680"/>
              <a:ext cx="1545" cy="480"/>
            </a:xfrm>
            <a:custGeom>
              <a:avLst/>
              <a:gdLst>
                <a:gd name="T0" fmla="*/ 0 w 1632"/>
                <a:gd name="T1" fmla="*/ 0 h 480"/>
                <a:gd name="T2" fmla="*/ 863 w 1632"/>
                <a:gd name="T3" fmla="*/ 0 h 480"/>
                <a:gd name="T4" fmla="*/ 1545 w 1632"/>
                <a:gd name="T5" fmla="*/ 480 h 48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632" h="480">
                  <a:moveTo>
                    <a:pt x="0" y="0"/>
                  </a:moveTo>
                  <a:lnTo>
                    <a:pt x="912" y="0"/>
                  </a:lnTo>
                  <a:lnTo>
                    <a:pt x="1632" y="480"/>
                  </a:lnTo>
                </a:path>
              </a:pathLst>
            </a:custGeom>
            <a:noFill/>
            <a:ln w="762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sz="1600">
                <a:latin typeface="Gill Sans"/>
              </a:endParaRPr>
            </a:p>
          </p:txBody>
        </p:sp>
      </p:grp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767836" y="57943"/>
            <a:ext cx="5408613" cy="566739"/>
          </a:xfrm>
          <a:prstGeom prst="rect">
            <a:avLst/>
          </a:prstGeom>
          <a:solidFill>
            <a:srgbClr val="FFFFAA"/>
          </a:solidFill>
          <a:ln w="25400">
            <a:solidFill>
              <a:schemeClr val="tx1"/>
            </a:solidFill>
            <a:round/>
            <a:headEnd type="triangle" w="med" len="med"/>
            <a:tailEnd/>
          </a:ln>
        </p:spPr>
        <p:txBody>
          <a:bodyPr anchor="ctr"/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b="1" kern="1200">
                <a:solidFill>
                  <a:schemeClr val="tx1"/>
                </a:solidFill>
                <a:latin typeface="Comic Sans MS" panose="030F0702030302020204" pitchFamily="66" charset="0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en-US" altLang="en-US" b="0">
                <a:latin typeface="Helvetica" panose="020B0604020202020204" pitchFamily="34" charset="0"/>
              </a:rPr>
              <a:t>Total size of page table ≈ number of pages </a:t>
            </a:r>
            <a:r>
              <a:rPr lang="en-US" altLang="en-US" b="0">
                <a:solidFill>
                  <a:srgbClr val="FF0000"/>
                </a:solidFill>
                <a:latin typeface="Helvetica" panose="020B0604020202020204" pitchFamily="34" charset="0"/>
              </a:rPr>
              <a:t>used</a:t>
            </a:r>
            <a:r>
              <a:rPr lang="en-US" altLang="en-US" b="0">
                <a:latin typeface="Helvetica" panose="020B0604020202020204" pitchFamily="34" charset="0"/>
              </a:rPr>
              <a:t> by program in </a:t>
            </a:r>
            <a:r>
              <a:rPr lang="en-US" altLang="en-US" b="0">
                <a:solidFill>
                  <a:srgbClr val="FF0000"/>
                </a:solidFill>
                <a:latin typeface="Helvetica" panose="020B0604020202020204" pitchFamily="34" charset="0"/>
              </a:rPr>
              <a:t>physical memory</a:t>
            </a:r>
            <a:r>
              <a:rPr lang="en-US" altLang="en-US" b="0">
                <a:latin typeface="Helvetica" panose="020B0604020202020204" pitchFamily="34" charset="0"/>
              </a:rPr>
              <a:t>. Hash more complex</a:t>
            </a:r>
          </a:p>
        </p:txBody>
      </p:sp>
    </p:spTree>
    <p:extLst>
      <p:ext uri="{BB962C8B-B14F-4D97-AF65-F5344CB8AC3E}">
        <p14:creationId xmlns:p14="http://schemas.microsoft.com/office/powerpoint/2010/main" val="7656528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11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68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33 0.02222 L 0.89375 -0.13333 " pathEditMode="fixed" rAng="0" ptsTypes="AA">
                                      <p:cBhvr>
                                        <p:cTn id="4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104" y="-77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1683" grpId="0" uiExpand="1" build="p"/>
      <p:bldP spid="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2236C8-746E-4763-8483-5EA80644F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Address Translation Comparison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D615CA8-F5C4-4AB0-8CEC-0E5E2A56E3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60808186"/>
              </p:ext>
            </p:extLst>
          </p:nvPr>
        </p:nvGraphicFramePr>
        <p:xfrm>
          <a:off x="685800" y="1143000"/>
          <a:ext cx="10515597" cy="381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10119201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153994344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657772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 dirty="0">
                        <a:latin typeface="Gill Sans Ligh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Advantages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Disadvantages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09179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Simple Segmentation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Fast context switching (segment map maintained by CPU)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External fragmentation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873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Paging (Single-Level)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No external fragmentation</a:t>
                      </a:r>
                    </a:p>
                    <a:p>
                      <a:r>
                        <a:rPr lang="en-US" sz="2000" dirty="0">
                          <a:latin typeface="Gill Sans Light"/>
                        </a:rPr>
                        <a:t>Fast and easy allocation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Large table size (~ virtual memory)</a:t>
                      </a:r>
                    </a:p>
                    <a:p>
                      <a:r>
                        <a:rPr lang="en-US" sz="2000" dirty="0">
                          <a:latin typeface="Gill Sans Light"/>
                        </a:rPr>
                        <a:t>Internal fragmentation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6175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Paged Segmentation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Table size ~ # of pages in virtual memory</a:t>
                      </a:r>
                      <a:br>
                        <a:rPr lang="en-US" sz="2000" dirty="0">
                          <a:latin typeface="Gill Sans Light"/>
                        </a:rPr>
                      </a:br>
                      <a:r>
                        <a:rPr lang="en-US" sz="2000" dirty="0">
                          <a:latin typeface="Gill Sans Light"/>
                        </a:rPr>
                        <a:t>Fast and easy allocation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Multiple memory references per page access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665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Multi-Level Paging</a:t>
                      </a: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026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Inverted Page 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Table size ~ # of pages in physical memory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 Light"/>
                        </a:rPr>
                        <a:t>Hash function more complex</a:t>
                      </a:r>
                    </a:p>
                    <a:p>
                      <a:r>
                        <a:rPr lang="en-US" sz="2000" dirty="0">
                          <a:latin typeface="Gill Sans Light"/>
                        </a:rPr>
                        <a:t>No cache locality of page table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02806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36066817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E22DC-6A46-41F7-9DF3-08F3A4020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not all segments fit in memory?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0C1A-24E2-4741-B5B4-DE33731C3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300" y="3778250"/>
            <a:ext cx="11468100" cy="269875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Extreme form of Context Switch: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Swapping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 make room for next process, some or all of the previous process is moved to disk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Likely need to send out complete segments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This greatly increases the cost of context-switching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might be a desirable alternative?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Some way to keep only active portions of a process in memory at any one time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finer granularity control over physical memory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399CB37A-A535-44C1-8638-18C40FC9A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3" t="342" r="487" b="1299"/>
          <a:stretch>
            <a:fillRect/>
          </a:stretch>
        </p:blipFill>
        <p:spPr bwMode="auto">
          <a:xfrm>
            <a:off x="3886200" y="838200"/>
            <a:ext cx="3733800" cy="2787650"/>
          </a:xfrm>
          <a:prstGeom prst="rect">
            <a:avLst/>
          </a:prstGeom>
          <a:noFill/>
          <a:ln w="38100" cmpd="dbl">
            <a:solidFill>
              <a:srgbClr val="CC66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88628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0F0AE-A8D2-4D31-B376-B76FE271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Segmentation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1F1253-939A-44B9-AED3-15A064A70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Must fit variable-sized chunks into physical memory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May move processes multiple times to fit everything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Limited options for swapping to disk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Fragmentation</a:t>
            </a:r>
            <a:r>
              <a:rPr lang="en-US" altLang="ko-KR" dirty="0">
                <a:ea typeface="굴림" panose="020B0600000101010101" pitchFamily="34" charset="-127"/>
              </a:rPr>
              <a:t>: wasted space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External</a:t>
            </a:r>
            <a:r>
              <a:rPr lang="en-US" altLang="ko-KR" dirty="0">
                <a:ea typeface="굴림" panose="020B0600000101010101" pitchFamily="34" charset="-127"/>
              </a:rPr>
              <a:t>: free gaps between allocated chunks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Internal</a:t>
            </a:r>
            <a:r>
              <a:rPr lang="en-US" altLang="ko-KR" dirty="0">
                <a:ea typeface="굴림" panose="020B0600000101010101" pitchFamily="34" charset="-127"/>
              </a:rPr>
              <a:t>: don’t need all memory within allocated chunks</a:t>
            </a:r>
          </a:p>
        </p:txBody>
      </p:sp>
    </p:spTree>
    <p:extLst>
      <p:ext uri="{BB962C8B-B14F-4D97-AF65-F5344CB8AC3E}">
        <p14:creationId xmlns:p14="http://schemas.microsoft.com/office/powerpoint/2010/main" val="32279783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Oval 2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4" name="Oval 3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solidFill>
            <a:schemeClr val="accent1"/>
          </a:solidFill>
          <a:ln w="57150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>
          <a:xfrm>
            <a:off x="1524000" y="76200"/>
            <a:ext cx="9144000" cy="533400"/>
          </a:xfrm>
        </p:spPr>
        <p:txBody>
          <a:bodyPr/>
          <a:lstStyle/>
          <a:p>
            <a:r>
              <a:rPr lang="en-US" altLang="ko-KR" dirty="0"/>
              <a:t>Recall: General Address Translation</a:t>
            </a:r>
            <a:endParaRPr lang="en-US" altLang="en-US" dirty="0"/>
          </a:p>
        </p:txBody>
      </p:sp>
      <p:sp>
        <p:nvSpPr>
          <p:cNvPr id="10244" name="Text Box 5"/>
          <p:cNvSpPr txBox="1">
            <a:spLocks noChangeArrowheads="1"/>
          </p:cNvSpPr>
          <p:nvPr/>
        </p:nvSpPr>
        <p:spPr bwMode="auto">
          <a:xfrm>
            <a:off x="2612991" y="2928939"/>
            <a:ext cx="1125607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Prog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1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Virtual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Address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1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Space 1</a:t>
            </a:r>
          </a:p>
        </p:txBody>
      </p:sp>
      <p:sp>
        <p:nvSpPr>
          <p:cNvPr id="10245" name="Text Box 6"/>
          <p:cNvSpPr txBox="1">
            <a:spLocks noChangeArrowheads="1"/>
          </p:cNvSpPr>
          <p:nvPr/>
        </p:nvSpPr>
        <p:spPr bwMode="auto">
          <a:xfrm>
            <a:off x="8191466" y="2963864"/>
            <a:ext cx="1125607" cy="13234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>
              <a:defRPr/>
            </a:pPr>
            <a:r>
              <a:rPr lang="en-US" sz="2000" b="0" dirty="0" err="1">
                <a:latin typeface="Gill Sans" charset="0"/>
                <a:ea typeface="Gill Sans" charset="0"/>
                <a:cs typeface="Gill Sans" charset="0"/>
              </a:rPr>
              <a:t>Prog</a:t>
            </a:r>
            <a:r>
              <a:rPr lang="en-US" sz="2000" b="0" dirty="0">
                <a:latin typeface="Gill Sans" charset="0"/>
                <a:ea typeface="Gill Sans" charset="0"/>
                <a:cs typeface="Gill Sans" charset="0"/>
              </a:rPr>
              <a:t> 2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Virtual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Address</a:t>
            </a:r>
          </a:p>
          <a:p>
            <a:pPr algn="ctr">
              <a:defRPr/>
            </a:pPr>
            <a:r>
              <a:rPr lang="en-US" sz="2000" b="0" dirty="0">
                <a:solidFill>
                  <a:schemeClr val="accent2">
                    <a:lumMod val="75000"/>
                  </a:schemeClr>
                </a:solidFill>
                <a:latin typeface="Gill Sans" charset="0"/>
                <a:ea typeface="Gill Sans" charset="0"/>
                <a:cs typeface="Gill Sans" charset="0"/>
              </a:rPr>
              <a:t>Space 2</a:t>
            </a:r>
          </a:p>
        </p:txBody>
      </p:sp>
      <p:grpSp>
        <p:nvGrpSpPr>
          <p:cNvPr id="23558" name="Group 7"/>
          <p:cNvGrpSpPr>
            <a:grpSpLocks/>
          </p:cNvGrpSpPr>
          <p:nvPr/>
        </p:nvGrpSpPr>
        <p:grpSpPr bwMode="auto">
          <a:xfrm>
            <a:off x="2574925" y="854075"/>
            <a:ext cx="1295400" cy="1828800"/>
            <a:chOff x="672" y="672"/>
            <a:chExt cx="816" cy="1152"/>
          </a:xfrm>
        </p:grpSpPr>
        <p:sp>
          <p:nvSpPr>
            <p:cNvPr id="23594" name="Rectangle 8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3595" name="Line 9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6" name="Line 10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7" name="Line 11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rgbClr val="2A40E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559" name="Group 12"/>
          <p:cNvGrpSpPr>
            <a:grpSpLocks/>
          </p:cNvGrpSpPr>
          <p:nvPr/>
        </p:nvGrpSpPr>
        <p:grpSpPr bwMode="auto">
          <a:xfrm>
            <a:off x="8061325" y="930275"/>
            <a:ext cx="1295400" cy="1828800"/>
            <a:chOff x="672" y="672"/>
            <a:chExt cx="816" cy="1152"/>
          </a:xfrm>
        </p:grpSpPr>
        <p:sp>
          <p:nvSpPr>
            <p:cNvPr id="23590" name="Rectangle 13"/>
            <p:cNvSpPr>
              <a:spLocks noChangeArrowheads="1"/>
            </p:cNvSpPr>
            <p:nvPr/>
          </p:nvSpPr>
          <p:spPr bwMode="auto">
            <a:xfrm>
              <a:off x="672" y="672"/>
              <a:ext cx="816" cy="1152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Code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Data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Heap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Stack</a:t>
              </a:r>
            </a:p>
          </p:txBody>
        </p:sp>
        <p:sp>
          <p:nvSpPr>
            <p:cNvPr id="23591" name="Line 14"/>
            <p:cNvSpPr>
              <a:spLocks noChangeShapeType="1"/>
            </p:cNvSpPr>
            <p:nvPr/>
          </p:nvSpPr>
          <p:spPr bwMode="auto">
            <a:xfrm>
              <a:off x="672" y="1008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2" name="Line 15"/>
            <p:cNvSpPr>
              <a:spLocks noChangeShapeType="1"/>
            </p:cNvSpPr>
            <p:nvPr/>
          </p:nvSpPr>
          <p:spPr bwMode="auto">
            <a:xfrm>
              <a:off x="672" y="129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3593" name="Line 16"/>
            <p:cNvSpPr>
              <a:spLocks noChangeShapeType="1"/>
            </p:cNvSpPr>
            <p:nvPr/>
          </p:nvSpPr>
          <p:spPr bwMode="auto">
            <a:xfrm>
              <a:off x="672" y="1536"/>
              <a:ext cx="816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23560" name="Group 17"/>
          <p:cNvGrpSpPr>
            <a:grpSpLocks/>
          </p:cNvGrpSpPr>
          <p:nvPr/>
        </p:nvGrpSpPr>
        <p:grpSpPr bwMode="auto">
          <a:xfrm>
            <a:off x="5394325" y="777875"/>
            <a:ext cx="1295400" cy="5334000"/>
            <a:chOff x="2448" y="624"/>
            <a:chExt cx="816" cy="3360"/>
          </a:xfrm>
        </p:grpSpPr>
        <p:sp>
          <p:nvSpPr>
            <p:cNvPr id="23579" name="Rectangle 18"/>
            <p:cNvSpPr>
              <a:spLocks noChangeArrowheads="1"/>
            </p:cNvSpPr>
            <p:nvPr/>
          </p:nvSpPr>
          <p:spPr bwMode="auto">
            <a:xfrm>
              <a:off x="2448" y="624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Data 2</a:t>
              </a:r>
            </a:p>
          </p:txBody>
        </p:sp>
        <p:sp>
          <p:nvSpPr>
            <p:cNvPr id="47133" name="Rectangle 19"/>
            <p:cNvSpPr>
              <a:spLocks noChangeArrowheads="1"/>
            </p:cNvSpPr>
            <p:nvPr/>
          </p:nvSpPr>
          <p:spPr bwMode="auto">
            <a:xfrm>
              <a:off x="2448" y="912"/>
              <a:ext cx="816" cy="28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/>
            <a:p>
              <a:pPr algn="ctr" eaLnBrk="0" hangingPunct="0">
                <a:defRPr/>
              </a:pPr>
              <a:r>
                <a:rPr lang="en-US" b="0">
                  <a:latin typeface="Gill Sans" charset="0"/>
                  <a:ea typeface="Gill Sans" charset="0"/>
                  <a:cs typeface="Gill Sans" charset="0"/>
                </a:rPr>
                <a:t>Stack 1</a:t>
              </a:r>
            </a:p>
          </p:txBody>
        </p:sp>
        <p:sp>
          <p:nvSpPr>
            <p:cNvPr id="23581" name="Rectangle 20"/>
            <p:cNvSpPr>
              <a:spLocks noChangeArrowheads="1"/>
            </p:cNvSpPr>
            <p:nvPr/>
          </p:nvSpPr>
          <p:spPr bwMode="auto">
            <a:xfrm>
              <a:off x="2448" y="1200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Heap 1</a:t>
              </a:r>
            </a:p>
          </p:txBody>
        </p:sp>
        <p:sp>
          <p:nvSpPr>
            <p:cNvPr id="23582" name="Rectangle 21"/>
            <p:cNvSpPr>
              <a:spLocks noChangeArrowheads="1"/>
            </p:cNvSpPr>
            <p:nvPr/>
          </p:nvSpPr>
          <p:spPr bwMode="auto">
            <a:xfrm>
              <a:off x="2448" y="3504"/>
              <a:ext cx="816" cy="480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heap &amp; </a:t>
              </a:r>
            </a:p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Stacks</a:t>
              </a:r>
            </a:p>
          </p:txBody>
        </p:sp>
        <p:sp>
          <p:nvSpPr>
            <p:cNvPr id="23583" name="Rectangle 22"/>
            <p:cNvSpPr>
              <a:spLocks noChangeArrowheads="1"/>
            </p:cNvSpPr>
            <p:nvPr/>
          </p:nvSpPr>
          <p:spPr bwMode="auto">
            <a:xfrm>
              <a:off x="2448" y="1488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Code 1</a:t>
              </a:r>
            </a:p>
          </p:txBody>
        </p:sp>
        <p:sp>
          <p:nvSpPr>
            <p:cNvPr id="23584" name="Rectangle 23"/>
            <p:cNvSpPr>
              <a:spLocks noChangeArrowheads="1"/>
            </p:cNvSpPr>
            <p:nvPr/>
          </p:nvSpPr>
          <p:spPr bwMode="auto">
            <a:xfrm>
              <a:off x="2448" y="1776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Stack 2</a:t>
              </a:r>
            </a:p>
          </p:txBody>
        </p:sp>
        <p:sp>
          <p:nvSpPr>
            <p:cNvPr id="23585" name="Rectangle 24"/>
            <p:cNvSpPr>
              <a:spLocks noChangeArrowheads="1"/>
            </p:cNvSpPr>
            <p:nvPr/>
          </p:nvSpPr>
          <p:spPr bwMode="auto">
            <a:xfrm>
              <a:off x="2448" y="2064"/>
              <a:ext cx="816" cy="288"/>
            </a:xfrm>
            <a:prstGeom prst="rect">
              <a:avLst/>
            </a:prstGeom>
            <a:solidFill>
              <a:srgbClr val="A0BCFE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Data 1</a:t>
              </a:r>
            </a:p>
          </p:txBody>
        </p:sp>
        <p:sp>
          <p:nvSpPr>
            <p:cNvPr id="23586" name="Rectangle 25"/>
            <p:cNvSpPr>
              <a:spLocks noChangeArrowheads="1"/>
            </p:cNvSpPr>
            <p:nvPr/>
          </p:nvSpPr>
          <p:spPr bwMode="auto">
            <a:xfrm>
              <a:off x="2448" y="2352"/>
              <a:ext cx="816" cy="288"/>
            </a:xfrm>
            <a:prstGeom prst="rect">
              <a:avLst/>
            </a:prstGeom>
            <a:solidFill>
              <a:schemeClr val="accent2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Heap 2</a:t>
              </a:r>
            </a:p>
          </p:txBody>
        </p:sp>
        <p:sp>
          <p:nvSpPr>
            <p:cNvPr id="23587" name="Rectangle 26"/>
            <p:cNvSpPr>
              <a:spLocks noChangeArrowheads="1"/>
            </p:cNvSpPr>
            <p:nvPr/>
          </p:nvSpPr>
          <p:spPr bwMode="auto">
            <a:xfrm>
              <a:off x="2448" y="2640"/>
              <a:ext cx="816" cy="288"/>
            </a:xfrm>
            <a:prstGeom prst="rect">
              <a:avLst/>
            </a:prstGeom>
            <a:solidFill>
              <a:srgbClr val="00AE00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Code 2</a:t>
              </a:r>
            </a:p>
          </p:txBody>
        </p:sp>
        <p:sp>
          <p:nvSpPr>
            <p:cNvPr id="23588" name="Rectangle 27"/>
            <p:cNvSpPr>
              <a:spLocks noChangeArrowheads="1"/>
            </p:cNvSpPr>
            <p:nvPr/>
          </p:nvSpPr>
          <p:spPr bwMode="auto">
            <a:xfrm>
              <a:off x="2448" y="2928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code</a:t>
              </a:r>
            </a:p>
          </p:txBody>
        </p:sp>
        <p:sp>
          <p:nvSpPr>
            <p:cNvPr id="23589" name="Rectangle 28"/>
            <p:cNvSpPr>
              <a:spLocks noChangeArrowheads="1"/>
            </p:cNvSpPr>
            <p:nvPr/>
          </p:nvSpPr>
          <p:spPr bwMode="auto">
            <a:xfrm>
              <a:off x="2448" y="3216"/>
              <a:ext cx="816" cy="288"/>
            </a:xfrm>
            <a:prstGeom prst="rect">
              <a:avLst/>
            </a:prstGeom>
            <a:solidFill>
              <a:schemeClr val="bg1"/>
            </a:solidFill>
            <a:ln w="57150">
              <a:solidFill>
                <a:srgbClr val="2A40E2"/>
              </a:solidFill>
              <a:miter lim="800000"/>
              <a:headEnd/>
              <a:tailEnd/>
            </a:ln>
          </p:spPr>
          <p:txBody>
            <a:bodyPr wrap="none" lIns="91429" tIns="45714" rIns="91429" bIns="45714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algn="ctr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OS data</a:t>
              </a:r>
            </a:p>
          </p:txBody>
        </p:sp>
      </p:grpSp>
      <p:sp>
        <p:nvSpPr>
          <p:cNvPr id="23561" name="Line 29"/>
          <p:cNvSpPr>
            <a:spLocks noChangeShapeType="1"/>
          </p:cNvSpPr>
          <p:nvPr/>
        </p:nvSpPr>
        <p:spPr bwMode="auto">
          <a:xfrm>
            <a:off x="3870325" y="1082675"/>
            <a:ext cx="1524000" cy="1219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2" name="Line 30"/>
          <p:cNvSpPr>
            <a:spLocks noChangeShapeType="1"/>
          </p:cNvSpPr>
          <p:nvPr/>
        </p:nvSpPr>
        <p:spPr bwMode="auto">
          <a:xfrm>
            <a:off x="3870325" y="1616075"/>
            <a:ext cx="1524000" cy="1676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3" name="Line 31"/>
          <p:cNvSpPr>
            <a:spLocks noChangeShapeType="1"/>
          </p:cNvSpPr>
          <p:nvPr/>
        </p:nvSpPr>
        <p:spPr bwMode="auto">
          <a:xfrm flipV="1">
            <a:off x="3870325" y="1920875"/>
            <a:ext cx="1524000" cy="1524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4" name="Line 32"/>
          <p:cNvSpPr>
            <a:spLocks noChangeShapeType="1"/>
          </p:cNvSpPr>
          <p:nvPr/>
        </p:nvSpPr>
        <p:spPr bwMode="auto">
          <a:xfrm flipV="1">
            <a:off x="3870325" y="1463675"/>
            <a:ext cx="1524000" cy="1066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5" name="Line 33"/>
          <p:cNvSpPr>
            <a:spLocks noChangeShapeType="1"/>
          </p:cNvSpPr>
          <p:nvPr/>
        </p:nvSpPr>
        <p:spPr bwMode="auto">
          <a:xfrm flipH="1">
            <a:off x="6689725" y="1235075"/>
            <a:ext cx="1371600" cy="2971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6" name="Line 34"/>
          <p:cNvSpPr>
            <a:spLocks noChangeShapeType="1"/>
          </p:cNvSpPr>
          <p:nvPr/>
        </p:nvSpPr>
        <p:spPr bwMode="auto">
          <a:xfrm flipH="1" flipV="1">
            <a:off x="6689725" y="1006475"/>
            <a:ext cx="1371600" cy="685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7" name="Line 35"/>
          <p:cNvSpPr>
            <a:spLocks noChangeShapeType="1"/>
          </p:cNvSpPr>
          <p:nvPr/>
        </p:nvSpPr>
        <p:spPr bwMode="auto">
          <a:xfrm flipH="1">
            <a:off x="6689725" y="2149475"/>
            <a:ext cx="1371600" cy="16002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8" name="Line 36"/>
          <p:cNvSpPr>
            <a:spLocks noChangeShapeType="1"/>
          </p:cNvSpPr>
          <p:nvPr/>
        </p:nvSpPr>
        <p:spPr bwMode="auto">
          <a:xfrm flipH="1">
            <a:off x="6689725" y="2530475"/>
            <a:ext cx="1371600" cy="3048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69" name="Rectangle 37"/>
          <p:cNvSpPr>
            <a:spLocks noChangeArrowheads="1"/>
          </p:cNvSpPr>
          <p:nvPr/>
        </p:nvSpPr>
        <p:spPr bwMode="auto">
          <a:xfrm>
            <a:off x="4435476" y="1524000"/>
            <a:ext cx="258763" cy="13716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0" name="Oval 38"/>
          <p:cNvSpPr>
            <a:spLocks noChangeArrowheads="1"/>
          </p:cNvSpPr>
          <p:nvPr/>
        </p:nvSpPr>
        <p:spPr bwMode="auto">
          <a:xfrm>
            <a:off x="4403725" y="9302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1" name="Rectangle 39"/>
          <p:cNvSpPr>
            <a:spLocks noChangeArrowheads="1"/>
          </p:cNvSpPr>
          <p:nvPr/>
        </p:nvSpPr>
        <p:spPr bwMode="auto">
          <a:xfrm>
            <a:off x="7527925" y="1692275"/>
            <a:ext cx="304800" cy="14478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2" name="Rectangle 40"/>
          <p:cNvSpPr>
            <a:spLocks noChangeArrowheads="1"/>
          </p:cNvSpPr>
          <p:nvPr/>
        </p:nvSpPr>
        <p:spPr bwMode="auto">
          <a:xfrm rot="-689794">
            <a:off x="7680325" y="1311275"/>
            <a:ext cx="152400" cy="457200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3" name="Oval 41"/>
          <p:cNvSpPr>
            <a:spLocks noChangeArrowheads="1"/>
          </p:cNvSpPr>
          <p:nvPr/>
        </p:nvSpPr>
        <p:spPr bwMode="auto">
          <a:xfrm>
            <a:off x="7299325" y="1006475"/>
            <a:ext cx="609600" cy="3048000"/>
          </a:xfrm>
          <a:prstGeom prst="ellipse">
            <a:avLst/>
          </a:prstGeom>
          <a:noFill/>
          <a:ln w="57150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endParaRPr lang="en-US" altLang="en-US" sz="18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4" name="Text Box 42"/>
          <p:cNvSpPr txBox="1">
            <a:spLocks noChangeArrowheads="1"/>
          </p:cNvSpPr>
          <p:nvPr/>
        </p:nvSpPr>
        <p:spPr bwMode="auto">
          <a:xfrm>
            <a:off x="1812926" y="4968876"/>
            <a:ext cx="2638649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B52FC"/>
                </a:solidFill>
                <a:latin typeface="Gill Sans" charset="0"/>
                <a:ea typeface="Gill Sans" charset="0"/>
                <a:cs typeface="Gill Sans" charset="0"/>
              </a:rPr>
              <a:t>Translation Map 1</a:t>
            </a:r>
          </a:p>
        </p:txBody>
      </p:sp>
      <p:sp>
        <p:nvSpPr>
          <p:cNvPr id="23575" name="Text Box 43"/>
          <p:cNvSpPr txBox="1">
            <a:spLocks noChangeArrowheads="1"/>
          </p:cNvSpPr>
          <p:nvPr/>
        </p:nvSpPr>
        <p:spPr bwMode="auto">
          <a:xfrm>
            <a:off x="7070726" y="4968876"/>
            <a:ext cx="2638649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rgbClr val="008200"/>
                </a:solidFill>
                <a:latin typeface="Gill Sans" charset="0"/>
                <a:ea typeface="Gill Sans" charset="0"/>
                <a:cs typeface="Gill Sans" charset="0"/>
              </a:rPr>
              <a:t>Translation Map 2</a:t>
            </a:r>
          </a:p>
        </p:txBody>
      </p:sp>
      <p:sp>
        <p:nvSpPr>
          <p:cNvPr id="23576" name="Line 44"/>
          <p:cNvSpPr>
            <a:spLocks noChangeShapeType="1"/>
          </p:cNvSpPr>
          <p:nvPr/>
        </p:nvSpPr>
        <p:spPr bwMode="auto">
          <a:xfrm flipV="1">
            <a:off x="4556125" y="4130675"/>
            <a:ext cx="76200" cy="762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7" name="Line 45"/>
          <p:cNvSpPr>
            <a:spLocks noChangeShapeType="1"/>
          </p:cNvSpPr>
          <p:nvPr/>
        </p:nvSpPr>
        <p:spPr bwMode="auto">
          <a:xfrm flipH="1" flipV="1">
            <a:off x="7604125" y="4130675"/>
            <a:ext cx="76200" cy="838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23578" name="Text Box 46"/>
          <p:cNvSpPr txBox="1">
            <a:spLocks noChangeArrowheads="1"/>
          </p:cNvSpPr>
          <p:nvPr/>
        </p:nvSpPr>
        <p:spPr bwMode="auto">
          <a:xfrm>
            <a:off x="4267200" y="6091239"/>
            <a:ext cx="3489074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0">
                <a:solidFill>
                  <a:schemeClr val="hlink"/>
                </a:solidFill>
                <a:latin typeface="Gill Sans" charset="0"/>
                <a:ea typeface="Gill Sans" charset="0"/>
                <a:cs typeface="Gill Sans" charset="0"/>
              </a:rPr>
              <a:t>Physical Address Space</a:t>
            </a:r>
          </a:p>
        </p:txBody>
      </p:sp>
    </p:spTree>
    <p:extLst>
      <p:ext uri="{BB962C8B-B14F-4D97-AF65-F5344CB8AC3E}">
        <p14:creationId xmlns:p14="http://schemas.microsoft.com/office/powerpoint/2010/main" val="1949908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0"/>
            <a:ext cx="9144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dirty="0">
                <a:ea typeface="굴림" charset="-127"/>
                <a:cs typeface="굴림" charset="-127"/>
              </a:rPr>
              <a:t>Paging: Physical Memory in Fixed Size Chunks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914400"/>
            <a:ext cx="8763000" cy="49530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Solution to fragmentation from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Allocate physical memory in 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fixed size </a:t>
            </a:r>
            <a:r>
              <a:rPr lang="en-US" altLang="ko-KR" sz="2400" dirty="0">
                <a:ea typeface="굴림" panose="020B0600000101010101" pitchFamily="34" charset="-127"/>
              </a:rPr>
              <a:t>chunks (“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pages</a:t>
            </a:r>
            <a:r>
              <a:rPr lang="en-US" altLang="ko-KR" sz="2400" dirty="0">
                <a:ea typeface="굴림" panose="020B0600000101010101" pitchFamily="34" charset="-127"/>
              </a:rPr>
              <a:t>”)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Every chunk of physical memory is equivalent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Can use simple vector of bits to handle allocation: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latin typeface="Consolas" charset="0"/>
                <a:ea typeface="Consolas" charset="0"/>
                <a:cs typeface="Consolas" charset="0"/>
              </a:rPr>
              <a:t>	00110001110001101 … 110010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Each bit represents page of physical memory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ea typeface="굴림" panose="020B0600000101010101" pitchFamily="34" charset="-127"/>
              </a:rPr>
              <a:t>	</a:t>
            </a:r>
            <a:r>
              <a:rPr lang="en-US" altLang="ko-KR" sz="2400" dirty="0">
                <a:latin typeface="Consolas" charset="0"/>
                <a:ea typeface="Consolas" charset="0"/>
                <a:cs typeface="Consolas" charset="0"/>
              </a:rPr>
              <a:t>1</a:t>
            </a:r>
            <a:r>
              <a:rPr lang="en-US" altLang="ko-KR" sz="2400" dirty="0">
                <a:ea typeface="굴림" panose="020B0600000101010101" pitchFamily="34" charset="-127"/>
              </a:rPr>
              <a:t> 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 allocated, </a:t>
            </a:r>
            <a:r>
              <a:rPr lang="en-US" altLang="ko-KR" sz="2400" dirty="0">
                <a:latin typeface="Consolas" charset="0"/>
                <a:ea typeface="Consolas" charset="0"/>
                <a:cs typeface="Consolas" charset="0"/>
                <a:sym typeface="Symbol" panose="05050102010706020507" pitchFamily="18" charset="2"/>
              </a:rPr>
              <a:t>0</a:t>
            </a:r>
            <a:r>
              <a:rPr lang="en-US" altLang="ko-KR" sz="2400" dirty="0">
                <a:ea typeface="굴림" panose="020B0600000101010101" pitchFamily="34" charset="-127"/>
                <a:sym typeface="Symbol" panose="05050102010706020507" pitchFamily="18" charset="2"/>
              </a:rPr>
              <a:t>  free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FontTx/>
              <a:buNone/>
            </a:pPr>
            <a:endParaRPr lang="en-US" altLang="ko-KR" sz="2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Should pages be as big as our previous segments?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No: Can lead to lots of internal fragmentation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Typically have small pages (1K-16K)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Consequently: need multiple pages/segment</a:t>
            </a:r>
          </a:p>
        </p:txBody>
      </p:sp>
    </p:spTree>
    <p:extLst>
      <p:ext uri="{BB962C8B-B14F-4D97-AF65-F5344CB8AC3E}">
        <p14:creationId xmlns:p14="http://schemas.microsoft.com/office/powerpoint/2010/main" val="219442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41"/>
          <p:cNvGrpSpPr>
            <a:grpSpLocks/>
          </p:cNvGrpSpPr>
          <p:nvPr/>
        </p:nvGrpSpPr>
        <p:grpSpPr bwMode="auto">
          <a:xfrm>
            <a:off x="6750050" y="838200"/>
            <a:ext cx="3689350" cy="1336675"/>
            <a:chOff x="3292" y="576"/>
            <a:chExt cx="2324" cy="842"/>
          </a:xfrm>
        </p:grpSpPr>
        <p:sp>
          <p:nvSpPr>
            <p:cNvPr id="52269" name="Freeform 86"/>
            <p:cNvSpPr>
              <a:spLocks/>
            </p:cNvSpPr>
            <p:nvPr/>
          </p:nvSpPr>
          <p:spPr bwMode="auto">
            <a:xfrm>
              <a:off x="3292" y="576"/>
              <a:ext cx="1829" cy="315"/>
            </a:xfrm>
            <a:custGeom>
              <a:avLst/>
              <a:gdLst>
                <a:gd name="T0" fmla="*/ 0 w 1824"/>
                <a:gd name="T1" fmla="*/ 0 h 288"/>
                <a:gd name="T2" fmla="*/ 1964 w 1824"/>
                <a:gd name="T3" fmla="*/ 0 h 288"/>
                <a:gd name="T4" fmla="*/ 1964 w 1824"/>
                <a:gd name="T5" fmla="*/ 3536 h 288"/>
                <a:gd name="T6" fmla="*/ 0 60000 65536"/>
                <a:gd name="T7" fmla="*/ 0 60000 65536"/>
                <a:gd name="T8" fmla="*/ 0 60000 65536"/>
                <a:gd name="T9" fmla="*/ 0 w 1824"/>
                <a:gd name="T10" fmla="*/ 0 h 288"/>
                <a:gd name="T11" fmla="*/ 1824 w 1824"/>
                <a:gd name="T12" fmla="*/ 288 h 28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24" h="288">
                  <a:moveTo>
                    <a:pt x="0" y="0"/>
                  </a:moveTo>
                  <a:lnTo>
                    <a:pt x="1824" y="0"/>
                  </a:lnTo>
                  <a:lnTo>
                    <a:pt x="1824" y="288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70" name="Text Box 87"/>
            <p:cNvSpPr txBox="1">
              <a:spLocks noChangeArrowheads="1"/>
            </p:cNvSpPr>
            <p:nvPr/>
          </p:nvSpPr>
          <p:spPr bwMode="auto">
            <a:xfrm>
              <a:off x="4112" y="1168"/>
              <a:ext cx="134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Physical Address</a:t>
              </a:r>
            </a:p>
          </p:txBody>
        </p:sp>
        <p:grpSp>
          <p:nvGrpSpPr>
            <p:cNvPr id="52271" name="Group 140"/>
            <p:cNvGrpSpPr>
              <a:grpSpLocks/>
            </p:cNvGrpSpPr>
            <p:nvPr/>
          </p:nvGrpSpPr>
          <p:grpSpPr bwMode="auto">
            <a:xfrm>
              <a:off x="4026" y="920"/>
              <a:ext cx="1590" cy="238"/>
              <a:chOff x="4026" y="920"/>
              <a:chExt cx="1590" cy="238"/>
            </a:xfrm>
          </p:grpSpPr>
          <p:sp>
            <p:nvSpPr>
              <p:cNvPr id="52272" name="Rectangle 84"/>
              <p:cNvSpPr>
                <a:spLocks noChangeArrowheads="1"/>
              </p:cNvSpPr>
              <p:nvPr/>
            </p:nvSpPr>
            <p:spPr bwMode="auto">
              <a:xfrm>
                <a:off x="4631" y="920"/>
                <a:ext cx="985" cy="238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73" name="Rectangle 137"/>
              <p:cNvSpPr>
                <a:spLocks noChangeArrowheads="1"/>
              </p:cNvSpPr>
              <p:nvPr/>
            </p:nvSpPr>
            <p:spPr bwMode="auto">
              <a:xfrm>
                <a:off x="4026" y="920"/>
                <a:ext cx="630" cy="23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to Implement Simple Paging?</a:t>
            </a:r>
            <a:endParaRPr lang="en-US" altLang="ko-KR" dirty="0"/>
          </a:p>
        </p:txBody>
      </p:sp>
      <p:sp>
        <p:nvSpPr>
          <p:cNvPr id="7004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311526"/>
            <a:ext cx="11734800" cy="3470274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>
                <a:sym typeface="Symbol" panose="05050102010706020507" pitchFamily="18" charset="2"/>
              </a:rPr>
              <a:t>Page Table (One per process)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Resides in physical memory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Contains physical page and permission for each virtual page (e.g. Valid bits, Read, Write, </a:t>
            </a:r>
            <a:r>
              <a:rPr lang="en-US" altLang="ko-KR" dirty="0" err="1">
                <a:sym typeface="Symbol" panose="05050102010706020507" pitchFamily="18" charset="2"/>
              </a:rPr>
              <a:t>etc</a:t>
            </a:r>
            <a:r>
              <a:rPr lang="en-US" altLang="ko-KR" dirty="0">
                <a:sym typeface="Symbol" panose="05050102010706020507" pitchFamily="18" charset="2"/>
              </a:rPr>
              <a:t>)</a:t>
            </a:r>
          </a:p>
          <a:p>
            <a:r>
              <a:rPr lang="en-US" altLang="ko-KR" dirty="0"/>
              <a:t>Virtual address mapping</a:t>
            </a:r>
          </a:p>
          <a:p>
            <a:pPr lvl="1"/>
            <a:r>
              <a:rPr lang="en-US" altLang="ko-KR" dirty="0"/>
              <a:t>Offset from Virtual address copied to Physical Address</a:t>
            </a:r>
          </a:p>
          <a:p>
            <a:pPr lvl="2"/>
            <a:r>
              <a:rPr lang="en-US" altLang="ko-KR" dirty="0"/>
              <a:t>Example: 10 bit offset </a:t>
            </a:r>
            <a:r>
              <a:rPr lang="en-US" altLang="ko-KR" dirty="0">
                <a:sym typeface="Symbol" panose="05050102010706020507" pitchFamily="18" charset="2"/>
              </a:rPr>
              <a:t> 1024-byte pages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Virtual page # is all remaining bits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Example for 32-bits: 32-10 = 22 bits, i.e. 4 million entries</a:t>
            </a:r>
          </a:p>
          <a:p>
            <a:pPr lvl="2"/>
            <a:r>
              <a:rPr lang="en-US" altLang="ko-KR" dirty="0">
                <a:sym typeface="Symbol" panose="05050102010706020507" pitchFamily="18" charset="2"/>
              </a:rPr>
              <a:t>Physical page # copied from table into physical address</a:t>
            </a:r>
          </a:p>
          <a:p>
            <a:pPr lvl="1"/>
            <a:r>
              <a:rPr lang="en-US" altLang="ko-KR" dirty="0">
                <a:sym typeface="Symbol" panose="05050102010706020507" pitchFamily="18" charset="2"/>
              </a:rPr>
              <a:t>Check Page Table bounds and permissions</a:t>
            </a:r>
          </a:p>
        </p:txBody>
      </p:sp>
      <p:sp>
        <p:nvSpPr>
          <p:cNvPr id="700486" name="Freeform 70"/>
          <p:cNvSpPr>
            <a:spLocks/>
          </p:cNvSpPr>
          <p:nvPr/>
        </p:nvSpPr>
        <p:spPr bwMode="auto">
          <a:xfrm>
            <a:off x="4589464" y="1066800"/>
            <a:ext cx="846137" cy="684213"/>
          </a:xfrm>
          <a:custGeom>
            <a:avLst/>
            <a:gdLst>
              <a:gd name="T0" fmla="*/ 0 w 1152"/>
              <a:gd name="T1" fmla="*/ 0 h 912"/>
              <a:gd name="T2" fmla="*/ 2147483647 w 1152"/>
              <a:gd name="T3" fmla="*/ 2147483647 h 912"/>
              <a:gd name="T4" fmla="*/ 2147483647 w 1152"/>
              <a:gd name="T5" fmla="*/ 2147483647 h 912"/>
              <a:gd name="T6" fmla="*/ 0 60000 65536"/>
              <a:gd name="T7" fmla="*/ 0 60000 65536"/>
              <a:gd name="T8" fmla="*/ 0 60000 65536"/>
              <a:gd name="T9" fmla="*/ 0 w 1152"/>
              <a:gd name="T10" fmla="*/ 0 h 912"/>
              <a:gd name="T11" fmla="*/ 1152 w 1152"/>
              <a:gd name="T12" fmla="*/ 912 h 9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52" h="912">
                <a:moveTo>
                  <a:pt x="0" y="0"/>
                </a:moveTo>
                <a:lnTo>
                  <a:pt x="288" y="912"/>
                </a:lnTo>
                <a:lnTo>
                  <a:pt x="1152" y="912"/>
                </a:lnTo>
              </a:path>
            </a:pathLst>
          </a:custGeom>
          <a:noFill/>
          <a:ln w="76200">
            <a:solidFill>
              <a:schemeClr val="hlink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4" name="Group 127"/>
          <p:cNvGrpSpPr>
            <a:grpSpLocks/>
          </p:cNvGrpSpPr>
          <p:nvPr/>
        </p:nvGrpSpPr>
        <p:grpSpPr bwMode="auto">
          <a:xfrm>
            <a:off x="1981200" y="685800"/>
            <a:ext cx="4768850" cy="396875"/>
            <a:chOff x="160" y="559"/>
            <a:chExt cx="3004" cy="250"/>
          </a:xfrm>
        </p:grpSpPr>
        <p:grpSp>
          <p:nvGrpSpPr>
            <p:cNvPr id="52265" name="Group 11"/>
            <p:cNvGrpSpPr>
              <a:grpSpLocks/>
            </p:cNvGrpSpPr>
            <p:nvPr/>
          </p:nvGrpSpPr>
          <p:grpSpPr bwMode="auto">
            <a:xfrm>
              <a:off x="1548" y="566"/>
              <a:ext cx="1616" cy="238"/>
              <a:chOff x="480" y="624"/>
              <a:chExt cx="1968" cy="336"/>
            </a:xfrm>
          </p:grpSpPr>
          <p:sp>
            <p:nvSpPr>
              <p:cNvPr id="52267" name="Rectangle 5"/>
              <p:cNvSpPr>
                <a:spLocks noChangeArrowheads="1"/>
              </p:cNvSpPr>
              <p:nvPr/>
            </p:nvSpPr>
            <p:spPr bwMode="auto">
              <a:xfrm>
                <a:off x="1248" y="624"/>
                <a:ext cx="1200" cy="336"/>
              </a:xfrm>
              <a:prstGeom prst="rect">
                <a:avLst/>
              </a:prstGeom>
              <a:solidFill>
                <a:srgbClr val="00CCFF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Offset</a:t>
                </a:r>
              </a:p>
            </p:txBody>
          </p:sp>
          <p:sp>
            <p:nvSpPr>
              <p:cNvPr id="52268" name="Rectangle 6"/>
              <p:cNvSpPr>
                <a:spLocks noChangeArrowheads="1"/>
              </p:cNvSpPr>
              <p:nvPr/>
            </p:nvSpPr>
            <p:spPr bwMode="auto">
              <a:xfrm>
                <a:off x="480" y="624"/>
                <a:ext cx="768" cy="336"/>
              </a:xfrm>
              <a:prstGeom prst="rect">
                <a:avLst/>
              </a:prstGeom>
              <a:solidFill>
                <a:schemeClr val="hlink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Virtual</a:t>
                </a:r>
              </a:p>
              <a:p>
                <a:pPr eaLnBrk="1" hangingPunct="1">
                  <a:lnSpc>
                    <a:spcPct val="75000"/>
                  </a:lnSpc>
                </a:pPr>
                <a:r>
                  <a:rPr lang="en-US" altLang="en-US" sz="1600" b="0" dirty="0">
                    <a:latin typeface="Gill Sans" charset="0"/>
                    <a:ea typeface="Gill Sans" charset="0"/>
                    <a:cs typeface="Gill Sans" charset="0"/>
                  </a:rPr>
                  <a:t>Page #</a:t>
                </a:r>
              </a:p>
            </p:txBody>
          </p:sp>
        </p:grpSp>
        <p:sp>
          <p:nvSpPr>
            <p:cNvPr id="52266" name="Text Box 80"/>
            <p:cNvSpPr txBox="1">
              <a:spLocks noChangeArrowheads="1"/>
            </p:cNvSpPr>
            <p:nvPr/>
          </p:nvSpPr>
          <p:spPr bwMode="auto">
            <a:xfrm>
              <a:off x="160" y="559"/>
              <a:ext cx="124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 dirty="0">
                  <a:latin typeface="Gill Sans" charset="0"/>
                  <a:ea typeface="Gill Sans" charset="0"/>
                  <a:cs typeface="Gill Sans" charset="0"/>
                </a:rPr>
                <a:t>Virtual Address:</a:t>
              </a:r>
            </a:p>
          </p:txBody>
        </p:sp>
      </p:grpSp>
      <p:grpSp>
        <p:nvGrpSpPr>
          <p:cNvPr id="6" name="Group 130"/>
          <p:cNvGrpSpPr>
            <a:grpSpLocks/>
          </p:cNvGrpSpPr>
          <p:nvPr/>
        </p:nvGrpSpPr>
        <p:grpSpPr bwMode="auto">
          <a:xfrm>
            <a:off x="2286001" y="1751012"/>
            <a:ext cx="3276601" cy="1598612"/>
            <a:chOff x="352" y="1375"/>
            <a:chExt cx="2064" cy="1007"/>
          </a:xfrm>
        </p:grpSpPr>
        <p:sp>
          <p:nvSpPr>
            <p:cNvPr id="52259" name="Text Box 82"/>
            <p:cNvSpPr txBox="1">
              <a:spLocks noChangeArrowheads="1"/>
            </p:cNvSpPr>
            <p:nvPr/>
          </p:nvSpPr>
          <p:spPr bwMode="auto">
            <a:xfrm>
              <a:off x="1389" y="1938"/>
              <a:ext cx="1027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 Error</a:t>
              </a:r>
              <a:endParaRPr lang="en-US" altLang="en-US" sz="20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0" name="Oval 71"/>
            <p:cNvSpPr>
              <a:spLocks noChangeArrowheads="1"/>
            </p:cNvSpPr>
            <p:nvPr/>
          </p:nvSpPr>
          <p:spPr bwMode="auto">
            <a:xfrm>
              <a:off x="1760" y="1544"/>
              <a:ext cx="317" cy="269"/>
            </a:xfrm>
            <a:prstGeom prst="ellipse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4000" b="0">
                  <a:latin typeface="Gill Sans" charset="0"/>
                  <a:ea typeface="Gill Sans" charset="0"/>
                  <a:cs typeface="Gill Sans" charset="0"/>
                </a:rPr>
                <a:t>&gt;</a:t>
              </a:r>
            </a:p>
          </p:txBody>
        </p:sp>
        <p:sp>
          <p:nvSpPr>
            <p:cNvPr id="52261" name="Line 88"/>
            <p:cNvSpPr>
              <a:spLocks noChangeShapeType="1"/>
            </p:cNvSpPr>
            <p:nvPr/>
          </p:nvSpPr>
          <p:spPr bwMode="auto">
            <a:xfrm>
              <a:off x="1936" y="1375"/>
              <a:ext cx="0" cy="176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2" name="Line 90"/>
            <p:cNvSpPr>
              <a:spLocks noChangeShapeType="1"/>
            </p:cNvSpPr>
            <p:nvPr/>
          </p:nvSpPr>
          <p:spPr bwMode="auto">
            <a:xfrm>
              <a:off x="1936" y="1832"/>
              <a:ext cx="0" cy="12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63" name="Rectangle 92"/>
            <p:cNvSpPr>
              <a:spLocks noChangeArrowheads="1"/>
            </p:cNvSpPr>
            <p:nvPr/>
          </p:nvSpPr>
          <p:spPr bwMode="auto">
            <a:xfrm>
              <a:off x="352" y="1586"/>
              <a:ext cx="1196" cy="222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PageTableSize</a:t>
              </a:r>
            </a:p>
          </p:txBody>
        </p:sp>
        <p:sp>
          <p:nvSpPr>
            <p:cNvPr id="52264" name="Line 95"/>
            <p:cNvSpPr>
              <a:spLocks noChangeShapeType="1"/>
            </p:cNvSpPr>
            <p:nvPr/>
          </p:nvSpPr>
          <p:spPr bwMode="auto">
            <a:xfrm>
              <a:off x="1548" y="1677"/>
              <a:ext cx="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7" name="Group 148"/>
          <p:cNvGrpSpPr>
            <a:grpSpLocks/>
          </p:cNvGrpSpPr>
          <p:nvPr/>
        </p:nvGrpSpPr>
        <p:grpSpPr bwMode="auto">
          <a:xfrm>
            <a:off x="2286001" y="1268413"/>
            <a:ext cx="5008563" cy="1838325"/>
            <a:chOff x="480" y="847"/>
            <a:chExt cx="3155" cy="1158"/>
          </a:xfrm>
        </p:grpSpPr>
        <p:sp>
          <p:nvSpPr>
            <p:cNvPr id="52243" name="Rectangle 93"/>
            <p:cNvSpPr>
              <a:spLocks noChangeArrowheads="1"/>
            </p:cNvSpPr>
            <p:nvPr/>
          </p:nvSpPr>
          <p:spPr bwMode="auto">
            <a:xfrm>
              <a:off x="480" y="847"/>
              <a:ext cx="1196" cy="209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PageTablePtr</a:t>
              </a:r>
            </a:p>
          </p:txBody>
        </p:sp>
        <p:sp>
          <p:nvSpPr>
            <p:cNvPr id="52244" name="Line 94"/>
            <p:cNvSpPr>
              <a:spLocks noChangeShapeType="1"/>
            </p:cNvSpPr>
            <p:nvPr/>
          </p:nvSpPr>
          <p:spPr bwMode="auto">
            <a:xfrm>
              <a:off x="1676" y="946"/>
              <a:ext cx="788" cy="1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52245" name="Group 147"/>
            <p:cNvGrpSpPr>
              <a:grpSpLocks/>
            </p:cNvGrpSpPr>
            <p:nvPr/>
          </p:nvGrpSpPr>
          <p:grpSpPr bwMode="auto">
            <a:xfrm>
              <a:off x="2464" y="876"/>
              <a:ext cx="1171" cy="1129"/>
              <a:chOff x="2464" y="876"/>
              <a:chExt cx="1171" cy="1129"/>
            </a:xfrm>
          </p:grpSpPr>
          <p:sp>
            <p:nvSpPr>
              <p:cNvPr id="52246" name="Rectangle 14"/>
              <p:cNvSpPr>
                <a:spLocks noChangeArrowheads="1"/>
              </p:cNvSpPr>
              <p:nvPr/>
            </p:nvSpPr>
            <p:spPr bwMode="auto">
              <a:xfrm>
                <a:off x="2464" y="876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#0</a:t>
                </a:r>
              </a:p>
            </p:txBody>
          </p:sp>
          <p:sp>
            <p:nvSpPr>
              <p:cNvPr id="52247" name="Rectangle 16"/>
              <p:cNvSpPr>
                <a:spLocks noChangeArrowheads="1"/>
              </p:cNvSpPr>
              <p:nvPr/>
            </p:nvSpPr>
            <p:spPr bwMode="auto">
              <a:xfrm>
                <a:off x="2464" y="1252"/>
                <a:ext cx="753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#2</a:t>
                </a:r>
              </a:p>
            </p:txBody>
          </p:sp>
          <p:sp>
            <p:nvSpPr>
              <p:cNvPr id="52248" name="Rectangle 17"/>
              <p:cNvSpPr>
                <a:spLocks noChangeArrowheads="1"/>
              </p:cNvSpPr>
              <p:nvPr/>
            </p:nvSpPr>
            <p:spPr bwMode="auto">
              <a:xfrm>
                <a:off x="2464" y="1441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#3</a:t>
                </a:r>
              </a:p>
            </p:txBody>
          </p:sp>
          <p:sp>
            <p:nvSpPr>
              <p:cNvPr id="52249" name="Rectangle 18"/>
              <p:cNvSpPr>
                <a:spLocks noChangeArrowheads="1"/>
              </p:cNvSpPr>
              <p:nvPr/>
            </p:nvSpPr>
            <p:spPr bwMode="auto">
              <a:xfrm>
                <a:off x="2464" y="1629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#4</a:t>
                </a:r>
              </a:p>
            </p:txBody>
          </p:sp>
          <p:sp>
            <p:nvSpPr>
              <p:cNvPr id="52250" name="Rectangle 19"/>
              <p:cNvSpPr>
                <a:spLocks noChangeArrowheads="1"/>
              </p:cNvSpPr>
              <p:nvPr/>
            </p:nvSpPr>
            <p:spPr bwMode="auto">
              <a:xfrm>
                <a:off x="2464" y="1817"/>
                <a:ext cx="753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800" b="0">
                    <a:latin typeface="Gill Sans" charset="0"/>
                    <a:ea typeface="Gill Sans" charset="0"/>
                    <a:cs typeface="Gill Sans" charset="0"/>
                  </a:rPr>
                  <a:t>page #5</a:t>
                </a:r>
              </a:p>
            </p:txBody>
          </p:sp>
          <p:sp>
            <p:nvSpPr>
              <p:cNvPr id="52251" name="Rectangle 102"/>
              <p:cNvSpPr>
                <a:spLocks noChangeArrowheads="1"/>
              </p:cNvSpPr>
              <p:nvPr/>
            </p:nvSpPr>
            <p:spPr bwMode="auto">
              <a:xfrm>
                <a:off x="3215" y="876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</a:t>
                </a:r>
              </a:p>
            </p:txBody>
          </p:sp>
          <p:grpSp>
            <p:nvGrpSpPr>
              <p:cNvPr id="52252" name="Group 143"/>
              <p:cNvGrpSpPr>
                <a:grpSpLocks/>
              </p:cNvGrpSpPr>
              <p:nvPr/>
            </p:nvGrpSpPr>
            <p:grpSpPr bwMode="auto">
              <a:xfrm>
                <a:off x="2464" y="1064"/>
                <a:ext cx="1171" cy="188"/>
                <a:chOff x="2464" y="1064"/>
                <a:chExt cx="1171" cy="188"/>
              </a:xfrm>
            </p:grpSpPr>
            <p:sp>
              <p:nvSpPr>
                <p:cNvPr id="52257" name="Rectangle 15"/>
                <p:cNvSpPr>
                  <a:spLocks noChangeArrowheads="1"/>
                </p:cNvSpPr>
                <p:nvPr/>
              </p:nvSpPr>
              <p:spPr bwMode="auto">
                <a:xfrm>
                  <a:off x="2464" y="1064"/>
                  <a:ext cx="753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page #1</a:t>
                  </a:r>
                </a:p>
              </p:txBody>
            </p:sp>
            <p:sp>
              <p:nvSpPr>
                <p:cNvPr id="52258" name="Rectangle 103"/>
                <p:cNvSpPr>
                  <a:spLocks noChangeArrowheads="1"/>
                </p:cNvSpPr>
                <p:nvPr/>
              </p:nvSpPr>
              <p:spPr bwMode="auto">
                <a:xfrm>
                  <a:off x="3215" y="1064"/>
                  <a:ext cx="420" cy="188"/>
                </a:xfrm>
                <a:prstGeom prst="rect">
                  <a:avLst/>
                </a:prstGeom>
                <a:solidFill>
                  <a:srgbClr val="99FF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V,R</a:t>
                  </a:r>
                </a:p>
              </p:txBody>
            </p:sp>
          </p:grpSp>
          <p:sp>
            <p:nvSpPr>
              <p:cNvPr id="52253" name="Rectangle 104"/>
              <p:cNvSpPr>
                <a:spLocks noChangeArrowheads="1"/>
              </p:cNvSpPr>
              <p:nvPr/>
            </p:nvSpPr>
            <p:spPr bwMode="auto">
              <a:xfrm>
                <a:off x="3215" y="1252"/>
                <a:ext cx="420" cy="189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4" name="Rectangle 105"/>
              <p:cNvSpPr>
                <a:spLocks noChangeArrowheads="1"/>
              </p:cNvSpPr>
              <p:nvPr/>
            </p:nvSpPr>
            <p:spPr bwMode="auto">
              <a:xfrm>
                <a:off x="3215" y="1441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  <p:sp>
            <p:nvSpPr>
              <p:cNvPr id="52255" name="Rectangle 106"/>
              <p:cNvSpPr>
                <a:spLocks noChangeArrowheads="1"/>
              </p:cNvSpPr>
              <p:nvPr/>
            </p:nvSpPr>
            <p:spPr bwMode="auto">
              <a:xfrm>
                <a:off x="3215" y="1629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N</a:t>
                </a:r>
              </a:p>
            </p:txBody>
          </p:sp>
          <p:sp>
            <p:nvSpPr>
              <p:cNvPr id="52256" name="Rectangle 107"/>
              <p:cNvSpPr>
                <a:spLocks noChangeArrowheads="1"/>
              </p:cNvSpPr>
              <p:nvPr/>
            </p:nvSpPr>
            <p:spPr bwMode="auto">
              <a:xfrm>
                <a:off x="3215" y="1817"/>
                <a:ext cx="420" cy="188"/>
              </a:xfrm>
              <a:prstGeom prst="rect">
                <a:avLst/>
              </a:prstGeom>
              <a:solidFill>
                <a:srgbClr val="99FFCC"/>
              </a:solidFill>
              <a:ln w="381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78" tIns="44445" rIns="90478" bIns="44445" anchor="ctr"/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 b="0">
                    <a:latin typeface="Gill Sans" charset="0"/>
                    <a:ea typeface="Gill Sans" charset="0"/>
                    <a:cs typeface="Gill Sans" charset="0"/>
                  </a:rPr>
                  <a:t>V,R,W</a:t>
                </a:r>
              </a:p>
            </p:txBody>
          </p:sp>
        </p:grpSp>
      </p:grpSp>
      <p:grpSp>
        <p:nvGrpSpPr>
          <p:cNvPr id="10" name="Group 144"/>
          <p:cNvGrpSpPr>
            <a:grpSpLocks/>
          </p:cNvGrpSpPr>
          <p:nvPr/>
        </p:nvGrpSpPr>
        <p:grpSpPr bwMode="auto">
          <a:xfrm>
            <a:off x="5435601" y="1609724"/>
            <a:ext cx="1858963" cy="298450"/>
            <a:chOff x="2464" y="1064"/>
            <a:chExt cx="1171" cy="188"/>
          </a:xfrm>
        </p:grpSpPr>
        <p:sp>
          <p:nvSpPr>
            <p:cNvPr id="52241" name="Rectangle 145"/>
            <p:cNvSpPr>
              <a:spLocks noChangeArrowheads="1"/>
            </p:cNvSpPr>
            <p:nvPr/>
          </p:nvSpPr>
          <p:spPr bwMode="auto">
            <a:xfrm>
              <a:off x="2464" y="1064"/>
              <a:ext cx="753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page #1</a:t>
              </a:r>
            </a:p>
          </p:txBody>
        </p:sp>
        <p:sp>
          <p:nvSpPr>
            <p:cNvPr id="52242" name="Rectangle 146"/>
            <p:cNvSpPr>
              <a:spLocks noChangeArrowheads="1"/>
            </p:cNvSpPr>
            <p:nvPr/>
          </p:nvSpPr>
          <p:spPr bwMode="auto">
            <a:xfrm>
              <a:off x="3215" y="1064"/>
              <a:ext cx="420" cy="188"/>
            </a:xfrm>
            <a:prstGeom prst="rect">
              <a:avLst/>
            </a:prstGeom>
            <a:solidFill>
              <a:schemeClr val="accent1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V,R</a:t>
              </a:r>
            </a:p>
          </p:txBody>
        </p:sp>
      </p:grpSp>
      <p:grpSp>
        <p:nvGrpSpPr>
          <p:cNvPr id="11" name="Group 135"/>
          <p:cNvGrpSpPr>
            <a:grpSpLocks/>
          </p:cNvGrpSpPr>
          <p:nvPr/>
        </p:nvGrpSpPr>
        <p:grpSpPr bwMode="auto">
          <a:xfrm>
            <a:off x="7315200" y="1827213"/>
            <a:ext cx="2286000" cy="1652587"/>
            <a:chOff x="3648" y="1104"/>
            <a:chExt cx="1440" cy="1041"/>
          </a:xfrm>
        </p:grpSpPr>
        <p:sp>
          <p:nvSpPr>
            <p:cNvPr id="52237" name="AutoShape 112"/>
            <p:cNvSpPr>
              <a:spLocks noChangeArrowheads="1"/>
            </p:cNvSpPr>
            <p:nvPr/>
          </p:nvSpPr>
          <p:spPr bwMode="auto">
            <a:xfrm>
              <a:off x="4130" y="1351"/>
              <a:ext cx="958" cy="186"/>
            </a:xfrm>
            <a:prstGeom prst="roundRect">
              <a:avLst>
                <a:gd name="adj" fmla="val 16667"/>
              </a:avLst>
            </a:prstGeom>
            <a:solidFill>
              <a:srgbClr val="FF66CC"/>
            </a:solidFill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800" b="0">
                  <a:latin typeface="Gill Sans" charset="0"/>
                  <a:ea typeface="Gill Sans" charset="0"/>
                  <a:cs typeface="Gill Sans" charset="0"/>
                </a:rPr>
                <a:t>Check Perm</a:t>
              </a:r>
            </a:p>
          </p:txBody>
        </p:sp>
        <p:sp>
          <p:nvSpPr>
            <p:cNvPr id="52238" name="Line 113"/>
            <p:cNvSpPr>
              <a:spLocks noChangeShapeType="1"/>
            </p:cNvSpPr>
            <p:nvPr/>
          </p:nvSpPr>
          <p:spPr bwMode="auto">
            <a:xfrm>
              <a:off x="3648" y="1104"/>
              <a:ext cx="482" cy="335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52239" name="Text Box 114"/>
            <p:cNvSpPr txBox="1">
              <a:spLocks noChangeArrowheads="1"/>
            </p:cNvSpPr>
            <p:nvPr/>
          </p:nvSpPr>
          <p:spPr bwMode="auto">
            <a:xfrm>
              <a:off x="4201" y="1701"/>
              <a:ext cx="636" cy="4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Access</a:t>
              </a:r>
            </a:p>
            <a:p>
              <a:pPr eaLnBrk="1" hangingPunct="1"/>
              <a:r>
                <a:rPr lang="en-US" altLang="en-US" sz="2000" b="0">
                  <a:latin typeface="Gill Sans" charset="0"/>
                  <a:ea typeface="Gill Sans" charset="0"/>
                  <a:cs typeface="Gill Sans" charset="0"/>
                </a:rPr>
                <a:t>Error</a:t>
              </a:r>
            </a:p>
          </p:txBody>
        </p:sp>
        <p:sp>
          <p:nvSpPr>
            <p:cNvPr id="52240" name="Line 115"/>
            <p:cNvSpPr>
              <a:spLocks noChangeShapeType="1"/>
            </p:cNvSpPr>
            <p:nvPr/>
          </p:nvSpPr>
          <p:spPr bwMode="auto">
            <a:xfrm>
              <a:off x="4535" y="1526"/>
              <a:ext cx="0" cy="19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12" name="Group 142"/>
          <p:cNvGrpSpPr>
            <a:grpSpLocks/>
          </p:cNvGrpSpPr>
          <p:nvPr/>
        </p:nvGrpSpPr>
        <p:grpSpPr bwMode="auto">
          <a:xfrm>
            <a:off x="6553200" y="1384300"/>
            <a:ext cx="2362200" cy="377825"/>
            <a:chOff x="3168" y="920"/>
            <a:chExt cx="1488" cy="238"/>
          </a:xfrm>
        </p:grpSpPr>
        <p:sp>
          <p:nvSpPr>
            <p:cNvPr id="52235" name="Rectangle 85"/>
            <p:cNvSpPr>
              <a:spLocks noChangeArrowheads="1"/>
            </p:cNvSpPr>
            <p:nvPr/>
          </p:nvSpPr>
          <p:spPr bwMode="auto">
            <a:xfrm>
              <a:off x="4026" y="920"/>
              <a:ext cx="630" cy="238"/>
            </a:xfrm>
            <a:prstGeom prst="rect">
              <a:avLst/>
            </a:prstGeom>
            <a:solidFill>
              <a:schemeClr val="hlink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lnSpc>
                  <a:spcPct val="75000"/>
                </a:lnSpc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Physical</a:t>
              </a:r>
            </a:p>
            <a:p>
              <a:pPr eaLnBrk="1" hangingPunct="1">
                <a:lnSpc>
                  <a:spcPct val="75000"/>
                </a:lnSpc>
              </a:pPr>
              <a:r>
                <a:rPr lang="en-US" altLang="en-US" sz="1600" b="0">
                  <a:latin typeface="Gill Sans" charset="0"/>
                  <a:ea typeface="Gill Sans" charset="0"/>
                  <a:cs typeface="Gill Sans" charset="0"/>
                </a:rPr>
                <a:t>Page #</a:t>
              </a:r>
            </a:p>
          </p:txBody>
        </p:sp>
        <p:sp>
          <p:nvSpPr>
            <p:cNvPr id="52236" name="Line 75"/>
            <p:cNvSpPr>
              <a:spLocks noChangeShapeType="1"/>
            </p:cNvSpPr>
            <p:nvPr/>
          </p:nvSpPr>
          <p:spPr bwMode="auto">
            <a:xfrm flipV="1">
              <a:off x="3168" y="1052"/>
              <a:ext cx="827" cy="99"/>
            </a:xfrm>
            <a:prstGeom prst="line">
              <a:avLst/>
            </a:prstGeom>
            <a:noFill/>
            <a:ln w="76200">
              <a:solidFill>
                <a:schemeClr val="hlink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48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0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0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0419" grpId="0" uiExpand="1" build="p"/>
      <p:bldP spid="700486" grpId="0" uiExpand="1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152400"/>
            <a:ext cx="7162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Simple Page Table Example</a:t>
            </a:r>
          </a:p>
        </p:txBody>
      </p:sp>
      <p:grpSp>
        <p:nvGrpSpPr>
          <p:cNvPr id="56322" name="Group 56"/>
          <p:cNvGrpSpPr>
            <a:grpSpLocks/>
          </p:cNvGrpSpPr>
          <p:nvPr/>
        </p:nvGrpSpPr>
        <p:grpSpPr bwMode="auto">
          <a:xfrm>
            <a:off x="1779589" y="1277938"/>
            <a:ext cx="1618324" cy="3712012"/>
            <a:chOff x="2712" y="480"/>
            <a:chExt cx="1131" cy="2572"/>
          </a:xfrm>
        </p:grpSpPr>
        <p:grpSp>
          <p:nvGrpSpPr>
            <p:cNvPr id="56382" name="Group 50"/>
            <p:cNvGrpSpPr>
              <a:grpSpLocks/>
            </p:cNvGrpSpPr>
            <p:nvPr/>
          </p:nvGrpSpPr>
          <p:grpSpPr bwMode="auto">
            <a:xfrm>
              <a:off x="2712" y="480"/>
              <a:ext cx="840" cy="1968"/>
              <a:chOff x="3240" y="480"/>
              <a:chExt cx="840" cy="1968"/>
            </a:xfrm>
          </p:grpSpPr>
          <p:grpSp>
            <p:nvGrpSpPr>
              <p:cNvPr id="56384" name="Group 16"/>
              <p:cNvGrpSpPr>
                <a:grpSpLocks/>
              </p:cNvGrpSpPr>
              <p:nvPr/>
            </p:nvGrpSpPr>
            <p:grpSpPr bwMode="auto">
              <a:xfrm>
                <a:off x="3744" y="528"/>
                <a:ext cx="336" cy="1920"/>
                <a:chOff x="1392" y="528"/>
                <a:chExt cx="336" cy="2160"/>
              </a:xfrm>
            </p:grpSpPr>
            <p:sp>
              <p:nvSpPr>
                <p:cNvPr id="56388" name="Rectangle 6"/>
                <p:cNvSpPr>
                  <a:spLocks noChangeArrowheads="1"/>
                </p:cNvSpPr>
                <p:nvPr/>
              </p:nvSpPr>
              <p:spPr bwMode="auto">
                <a:xfrm>
                  <a:off x="1392" y="528"/>
                  <a:ext cx="336" cy="72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a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b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c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d</a:t>
                  </a:r>
                </a:p>
              </p:txBody>
            </p:sp>
            <p:sp>
              <p:nvSpPr>
                <p:cNvPr id="56389" name="Rectangle 7"/>
                <p:cNvSpPr>
                  <a:spLocks noChangeArrowheads="1"/>
                </p:cNvSpPr>
                <p:nvPr/>
              </p:nvSpPr>
              <p:spPr bwMode="auto">
                <a:xfrm>
                  <a:off x="1392" y="1248"/>
                  <a:ext cx="336" cy="72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e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f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g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h</a:t>
                  </a:r>
                </a:p>
              </p:txBody>
            </p:sp>
            <p:sp>
              <p:nvSpPr>
                <p:cNvPr id="56390" name="Rectangle 8"/>
                <p:cNvSpPr>
                  <a:spLocks noChangeArrowheads="1"/>
                </p:cNvSpPr>
                <p:nvPr/>
              </p:nvSpPr>
              <p:spPr bwMode="auto">
                <a:xfrm>
                  <a:off x="1392" y="1968"/>
                  <a:ext cx="336" cy="72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i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j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k</a:t>
                  </a:r>
                </a:p>
                <a:p>
                  <a:pPr eaLnBrk="1" hangingPunct="1"/>
                  <a:r>
                    <a:rPr lang="en-US" altLang="en-US" sz="1600" b="0">
                      <a:latin typeface="Gill Sans" charset="0"/>
                      <a:ea typeface="Gill Sans" charset="0"/>
                      <a:cs typeface="Gill Sans" charset="0"/>
                    </a:rPr>
                    <a:t>l</a:t>
                  </a:r>
                </a:p>
              </p:txBody>
            </p:sp>
          </p:grpSp>
          <p:sp>
            <p:nvSpPr>
              <p:cNvPr id="56385" name="Text Box 47"/>
              <p:cNvSpPr txBox="1">
                <a:spLocks noChangeArrowheads="1"/>
              </p:cNvSpPr>
              <p:nvPr/>
            </p:nvSpPr>
            <p:spPr bwMode="auto">
              <a:xfrm>
                <a:off x="3240" y="480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0x00</a:t>
                </a:r>
              </a:p>
            </p:txBody>
          </p:sp>
          <p:sp>
            <p:nvSpPr>
              <p:cNvPr id="56386" name="Text Box 48"/>
              <p:cNvSpPr txBox="1">
                <a:spLocks noChangeArrowheads="1"/>
              </p:cNvSpPr>
              <p:nvPr/>
            </p:nvSpPr>
            <p:spPr bwMode="auto">
              <a:xfrm>
                <a:off x="3240" y="1056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0x04</a:t>
                </a:r>
              </a:p>
            </p:txBody>
          </p:sp>
          <p:sp>
            <p:nvSpPr>
              <p:cNvPr id="56387" name="Text Box 49"/>
              <p:cNvSpPr txBox="1">
                <a:spLocks noChangeArrowheads="1"/>
              </p:cNvSpPr>
              <p:nvPr/>
            </p:nvSpPr>
            <p:spPr bwMode="auto">
              <a:xfrm>
                <a:off x="3240" y="1679"/>
                <a:ext cx="447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sz="1600">
                    <a:latin typeface="Helvetica" panose="020B0604020202020204" pitchFamily="34" charset="0"/>
                  </a:rPr>
                  <a:t>0x08</a:t>
                </a:r>
              </a:p>
            </p:txBody>
          </p:sp>
        </p:grpSp>
        <p:sp>
          <p:nvSpPr>
            <p:cNvPr id="56383" name="Text Box 51"/>
            <p:cNvSpPr txBox="1">
              <a:spLocks noChangeArrowheads="1"/>
            </p:cNvSpPr>
            <p:nvPr/>
          </p:nvSpPr>
          <p:spPr bwMode="auto">
            <a:xfrm>
              <a:off x="2938" y="2478"/>
              <a:ext cx="905" cy="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b="0">
                  <a:latin typeface="Gill Sans" charset="0"/>
                  <a:ea typeface="Gill Sans" charset="0"/>
                  <a:cs typeface="Gill Sans" charset="0"/>
                </a:rPr>
                <a:t>Virtual</a:t>
              </a:r>
            </a:p>
            <a:p>
              <a:pPr eaLnBrk="1" hangingPunct="1"/>
              <a:r>
                <a:rPr lang="en-US" altLang="en-US" b="0" dirty="0">
                  <a:latin typeface="Gill Sans" charset="0"/>
                  <a:ea typeface="Gill Sans" charset="0"/>
                  <a:cs typeface="Gill Sans" charset="0"/>
                </a:rPr>
                <a:t>Memory</a:t>
              </a:r>
            </a:p>
          </p:txBody>
        </p:sp>
      </p:grpSp>
      <p:sp>
        <p:nvSpPr>
          <p:cNvPr id="56323" name="Text Box 27"/>
          <p:cNvSpPr txBox="1">
            <a:spLocks noChangeArrowheads="1"/>
          </p:cNvSpPr>
          <p:nvPr/>
        </p:nvSpPr>
        <p:spPr bwMode="auto">
          <a:xfrm>
            <a:off x="7362826" y="1219200"/>
            <a:ext cx="638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latin typeface="Helvetica" panose="020B0604020202020204" pitchFamily="34" charset="0"/>
              </a:rPr>
              <a:t>0x00</a:t>
            </a:r>
          </a:p>
        </p:txBody>
      </p:sp>
      <p:grpSp>
        <p:nvGrpSpPr>
          <p:cNvPr id="26671" name="Group 26670"/>
          <p:cNvGrpSpPr>
            <a:grpSpLocks/>
          </p:cNvGrpSpPr>
          <p:nvPr/>
        </p:nvGrpSpPr>
        <p:grpSpPr bwMode="auto">
          <a:xfrm>
            <a:off x="7362826" y="1719263"/>
            <a:ext cx="1171575" cy="1238250"/>
            <a:chOff x="5838218" y="1719848"/>
            <a:chExt cx="1172182" cy="1237636"/>
          </a:xfrm>
        </p:grpSpPr>
        <p:sp>
          <p:nvSpPr>
            <p:cNvPr id="56379" name="Rectangle 20"/>
            <p:cNvSpPr>
              <a:spLocks noChangeArrowheads="1"/>
            </p:cNvSpPr>
            <p:nvPr/>
          </p:nvSpPr>
          <p:spPr bwMode="auto">
            <a:xfrm>
              <a:off x="6529165" y="1841156"/>
              <a:ext cx="481235" cy="924255"/>
            </a:xfrm>
            <a:prstGeom prst="rect">
              <a:avLst/>
            </a:prstGeom>
            <a:solidFill>
              <a:srgbClr val="53FB25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i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j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k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l</a:t>
              </a:r>
            </a:p>
          </p:txBody>
        </p:sp>
        <p:sp>
          <p:nvSpPr>
            <p:cNvPr id="56380" name="Text Box 28"/>
            <p:cNvSpPr txBox="1">
              <a:spLocks noChangeArrowheads="1"/>
            </p:cNvSpPr>
            <p:nvPr/>
          </p:nvSpPr>
          <p:spPr bwMode="auto">
            <a:xfrm>
              <a:off x="5838218" y="1719848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0x04</a:t>
              </a:r>
            </a:p>
          </p:txBody>
        </p:sp>
        <p:sp>
          <p:nvSpPr>
            <p:cNvPr id="56381" name="Text Box 29"/>
            <p:cNvSpPr txBox="1">
              <a:spLocks noChangeArrowheads="1"/>
            </p:cNvSpPr>
            <p:nvPr/>
          </p:nvSpPr>
          <p:spPr bwMode="auto">
            <a:xfrm>
              <a:off x="5838218" y="2620997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0x08</a:t>
              </a:r>
            </a:p>
          </p:txBody>
        </p:sp>
      </p:grpSp>
      <p:grpSp>
        <p:nvGrpSpPr>
          <p:cNvPr id="26663" name="Group 26662"/>
          <p:cNvGrpSpPr>
            <a:grpSpLocks/>
          </p:cNvGrpSpPr>
          <p:nvPr/>
        </p:nvGrpSpPr>
        <p:grpSpPr bwMode="auto">
          <a:xfrm>
            <a:off x="7327900" y="3106739"/>
            <a:ext cx="1206500" cy="1044575"/>
            <a:chOff x="5803844" y="3106231"/>
            <a:chExt cx="1206556" cy="1045563"/>
          </a:xfrm>
        </p:grpSpPr>
        <p:sp>
          <p:nvSpPr>
            <p:cNvPr id="56377" name="Rectangle 19"/>
            <p:cNvSpPr>
              <a:spLocks noChangeArrowheads="1"/>
            </p:cNvSpPr>
            <p:nvPr/>
          </p:nvSpPr>
          <p:spPr bwMode="auto">
            <a:xfrm>
              <a:off x="6529165" y="3227539"/>
              <a:ext cx="481235" cy="924255"/>
            </a:xfrm>
            <a:prstGeom prst="rect">
              <a:avLst/>
            </a:prstGeom>
            <a:solidFill>
              <a:srgbClr val="00FFFF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e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f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g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h</a:t>
              </a:r>
            </a:p>
          </p:txBody>
        </p:sp>
        <p:sp>
          <p:nvSpPr>
            <p:cNvPr id="56378" name="Text Box 30"/>
            <p:cNvSpPr txBox="1">
              <a:spLocks noChangeArrowheads="1"/>
            </p:cNvSpPr>
            <p:nvPr/>
          </p:nvSpPr>
          <p:spPr bwMode="auto">
            <a:xfrm>
              <a:off x="5803844" y="3106231"/>
              <a:ext cx="673156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0x0C</a:t>
              </a:r>
            </a:p>
          </p:txBody>
        </p:sp>
      </p:grpSp>
      <p:grpSp>
        <p:nvGrpSpPr>
          <p:cNvPr id="22" name="Group 21"/>
          <p:cNvGrpSpPr>
            <a:grpSpLocks/>
          </p:cNvGrpSpPr>
          <p:nvPr/>
        </p:nvGrpSpPr>
        <p:grpSpPr bwMode="auto">
          <a:xfrm>
            <a:off x="7362826" y="4006851"/>
            <a:ext cx="1171575" cy="1082675"/>
            <a:chOff x="5838218" y="4007380"/>
            <a:chExt cx="1172182" cy="1081667"/>
          </a:xfrm>
        </p:grpSpPr>
        <p:sp>
          <p:nvSpPr>
            <p:cNvPr id="56375" name="Rectangle 18"/>
            <p:cNvSpPr>
              <a:spLocks noChangeArrowheads="1"/>
            </p:cNvSpPr>
            <p:nvPr/>
          </p:nvSpPr>
          <p:spPr bwMode="auto">
            <a:xfrm>
              <a:off x="6529165" y="4164792"/>
              <a:ext cx="481235" cy="924255"/>
            </a:xfrm>
            <a:prstGeom prst="rect">
              <a:avLst/>
            </a:prstGeom>
            <a:solidFill>
              <a:srgbClr val="FF66CC"/>
            </a:solidFill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78" tIns="44445" rIns="90478" bIns="44445" anchor="ctr"/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a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b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c</a:t>
              </a:r>
            </a:p>
            <a:p>
              <a:pPr eaLnBrk="1" hangingPunct="1"/>
              <a:r>
                <a:rPr lang="en-US" altLang="en-US" sz="1600" b="0">
                  <a:latin typeface="Gill Sans Light" charset="0"/>
                  <a:ea typeface="Gill Sans Light" charset="0"/>
                  <a:cs typeface="Gill Sans Light" charset="0"/>
                </a:rPr>
                <a:t>d</a:t>
              </a:r>
            </a:p>
          </p:txBody>
        </p:sp>
        <p:sp>
          <p:nvSpPr>
            <p:cNvPr id="56376" name="Text Box 31"/>
            <p:cNvSpPr txBox="1">
              <a:spLocks noChangeArrowheads="1"/>
            </p:cNvSpPr>
            <p:nvPr/>
          </p:nvSpPr>
          <p:spPr bwMode="auto">
            <a:xfrm>
              <a:off x="5838218" y="4007380"/>
              <a:ext cx="638782" cy="3364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0x10</a:t>
              </a:r>
            </a:p>
          </p:txBody>
        </p:sp>
      </p:grpSp>
      <p:sp>
        <p:nvSpPr>
          <p:cNvPr id="56327" name="Text Box 52"/>
          <p:cNvSpPr txBox="1">
            <a:spLocks noChangeArrowheads="1"/>
          </p:cNvSpPr>
          <p:nvPr/>
        </p:nvSpPr>
        <p:spPr bwMode="auto">
          <a:xfrm>
            <a:off x="7693026" y="5029200"/>
            <a:ext cx="1330473" cy="8284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Physical</a:t>
            </a:r>
          </a:p>
          <a:p>
            <a:pPr eaLnBrk="1" hangingPunct="1"/>
            <a:r>
              <a:rPr lang="en-US" altLang="en-US" b="0" dirty="0">
                <a:latin typeface="Gill Sans" charset="0"/>
                <a:ea typeface="Gill Sans" charset="0"/>
                <a:cs typeface="Gill Sans" charset="0"/>
              </a:rPr>
              <a:t>Memory</a:t>
            </a:r>
          </a:p>
        </p:txBody>
      </p:sp>
      <p:sp>
        <p:nvSpPr>
          <p:cNvPr id="56328" name="Rectangle 57"/>
          <p:cNvSpPr>
            <a:spLocks noChangeArrowheads="1"/>
          </p:cNvSpPr>
          <p:nvPr/>
        </p:nvSpPr>
        <p:spPr bwMode="auto">
          <a:xfrm>
            <a:off x="1676400" y="1143000"/>
            <a:ext cx="8153400" cy="4648200"/>
          </a:xfrm>
          <a:prstGeom prst="rect">
            <a:avLst/>
          </a:prstGeom>
          <a:noFill/>
          <a:ln w="38100">
            <a:solidFill>
              <a:schemeClr val="tx1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>
              <a:latin typeface="Helvetica" panose="020B0604020202020204" pitchFamily="34" charset="0"/>
            </a:endParaRPr>
          </a:p>
        </p:txBody>
      </p:sp>
      <p:sp>
        <p:nvSpPr>
          <p:cNvPr id="56329" name="Text Box 59"/>
          <p:cNvSpPr txBox="1">
            <a:spLocks noChangeArrowheads="1"/>
          </p:cNvSpPr>
          <p:nvPr/>
        </p:nvSpPr>
        <p:spPr bwMode="auto">
          <a:xfrm>
            <a:off x="1684339" y="685800"/>
            <a:ext cx="3435217" cy="459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b="0">
                <a:latin typeface="Gill Sans" charset="0"/>
                <a:ea typeface="Gill Sans" charset="0"/>
                <a:cs typeface="Gill Sans" charset="0"/>
              </a:rPr>
              <a:t>Example (4 byte pages)</a:t>
            </a:r>
          </a:p>
        </p:txBody>
      </p:sp>
      <p:grpSp>
        <p:nvGrpSpPr>
          <p:cNvPr id="56330" name="Group 19"/>
          <p:cNvGrpSpPr>
            <a:grpSpLocks/>
          </p:cNvGrpSpPr>
          <p:nvPr/>
        </p:nvGrpSpPr>
        <p:grpSpPr bwMode="auto">
          <a:xfrm>
            <a:off x="4705350" y="1797051"/>
            <a:ext cx="1016544" cy="2040525"/>
            <a:chOff x="3181349" y="1797621"/>
            <a:chExt cx="1016545" cy="2039917"/>
          </a:xfrm>
        </p:grpSpPr>
        <p:grpSp>
          <p:nvGrpSpPr>
            <p:cNvPr id="56366" name="Group 54"/>
            <p:cNvGrpSpPr>
              <a:grpSpLocks/>
            </p:cNvGrpSpPr>
            <p:nvPr/>
          </p:nvGrpSpPr>
          <p:grpSpPr bwMode="auto">
            <a:xfrm>
              <a:off x="3278192" y="1901825"/>
              <a:ext cx="919702" cy="1935713"/>
              <a:chOff x="3752" y="864"/>
              <a:chExt cx="642" cy="1340"/>
            </a:xfrm>
          </p:grpSpPr>
          <p:grpSp>
            <p:nvGrpSpPr>
              <p:cNvPr id="56370" name="Group 26"/>
              <p:cNvGrpSpPr>
                <a:grpSpLocks/>
              </p:cNvGrpSpPr>
              <p:nvPr/>
            </p:nvGrpSpPr>
            <p:grpSpPr bwMode="auto">
              <a:xfrm>
                <a:off x="3888" y="864"/>
                <a:ext cx="336" cy="720"/>
                <a:chOff x="2976" y="1248"/>
                <a:chExt cx="336" cy="720"/>
              </a:xfrm>
            </p:grpSpPr>
            <p:sp>
              <p:nvSpPr>
                <p:cNvPr id="56372" name="Rectangle 9"/>
                <p:cNvSpPr>
                  <a:spLocks noChangeArrowheads="1"/>
                </p:cNvSpPr>
                <p:nvPr/>
              </p:nvSpPr>
              <p:spPr bwMode="auto">
                <a:xfrm>
                  <a:off x="2976" y="1248"/>
                  <a:ext cx="336" cy="240"/>
                </a:xfrm>
                <a:prstGeom prst="rect">
                  <a:avLst/>
                </a:prstGeom>
                <a:solidFill>
                  <a:srgbClr val="FF66CC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4</a:t>
                  </a:r>
                </a:p>
              </p:txBody>
            </p:sp>
            <p:sp>
              <p:nvSpPr>
                <p:cNvPr id="56373" name="Rectangle 10"/>
                <p:cNvSpPr>
                  <a:spLocks noChangeArrowheads="1"/>
                </p:cNvSpPr>
                <p:nvPr/>
              </p:nvSpPr>
              <p:spPr bwMode="auto">
                <a:xfrm>
                  <a:off x="2976" y="1488"/>
                  <a:ext cx="336" cy="240"/>
                </a:xfrm>
                <a:prstGeom prst="rect">
                  <a:avLst/>
                </a:prstGeom>
                <a:solidFill>
                  <a:srgbClr val="00FFFF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3</a:t>
                  </a:r>
                </a:p>
              </p:txBody>
            </p:sp>
            <p:sp>
              <p:nvSpPr>
                <p:cNvPr id="56374" name="Rectangle 11"/>
                <p:cNvSpPr>
                  <a:spLocks noChangeArrowheads="1"/>
                </p:cNvSpPr>
                <p:nvPr/>
              </p:nvSpPr>
              <p:spPr bwMode="auto">
                <a:xfrm>
                  <a:off x="2976" y="1728"/>
                  <a:ext cx="336" cy="240"/>
                </a:xfrm>
                <a:prstGeom prst="rect">
                  <a:avLst/>
                </a:prstGeom>
                <a:solidFill>
                  <a:srgbClr val="53FB25"/>
                </a:solidFill>
                <a:ln w="381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78" tIns="44445" rIns="90478" bIns="44445" anchor="ctr"/>
                <a:lstStyle>
                  <a:lvl1pPr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1pPr>
                  <a:lvl2pPr marL="742950" indent="-28575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2pPr>
                  <a:lvl3pPr marL="11430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3pPr>
                  <a:lvl4pPr marL="16002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4pPr>
                  <a:lvl5pPr marL="2057400" indent="-228600" eaLnBrk="0" hangingPunct="0"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 b="1">
                      <a:solidFill>
                        <a:schemeClr val="tx1"/>
                      </a:solidFill>
                      <a:latin typeface="Comic Sans MS" panose="030F0702030302020204" pitchFamily="66" charset="0"/>
                      <a:ea typeface="MS PGothic" panose="020B0600070205080204" pitchFamily="34" charset="-128"/>
                    </a:defRPr>
                  </a:lvl9pPr>
                </a:lstStyle>
                <a:p>
                  <a:pPr eaLnBrk="1" hangingPunct="1"/>
                  <a:r>
                    <a:rPr lang="en-US" altLang="en-US" sz="1600">
                      <a:latin typeface="Helvetica" panose="020B0604020202020204" pitchFamily="34" charset="0"/>
                    </a:rPr>
                    <a:t>1</a:t>
                  </a:r>
                </a:p>
              </p:txBody>
            </p:sp>
          </p:grpSp>
          <p:sp>
            <p:nvSpPr>
              <p:cNvPr id="56371" name="Text Box 53"/>
              <p:cNvSpPr txBox="1">
                <a:spLocks noChangeArrowheads="1"/>
              </p:cNvSpPr>
              <p:nvPr/>
            </p:nvSpPr>
            <p:spPr bwMode="auto">
              <a:xfrm>
                <a:off x="3752" y="1631"/>
                <a:ext cx="642" cy="57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Comic Sans MS" panose="030F0702030302020204" pitchFamily="66" charset="0"/>
                    <a:ea typeface="MS PGothic" panose="020B0600070205080204" pitchFamily="34" charset="-128"/>
                  </a:defRPr>
                </a:lvl9pPr>
              </a:lstStyle>
              <a:p>
                <a:pPr eaLnBrk="1" hangingPunct="1"/>
                <a:r>
                  <a:rPr lang="en-US" altLang="en-US" b="0">
                    <a:latin typeface="Gill Sans" charset="0"/>
                    <a:ea typeface="Gill Sans" charset="0"/>
                    <a:cs typeface="Gill Sans" charset="0"/>
                  </a:rPr>
                  <a:t>Page</a:t>
                </a:r>
              </a:p>
              <a:p>
                <a:pPr eaLnBrk="1" hangingPunct="1"/>
                <a:r>
                  <a:rPr lang="en-US" altLang="en-US" b="0" dirty="0">
                    <a:latin typeface="Gill Sans" charset="0"/>
                    <a:ea typeface="Gill Sans" charset="0"/>
                    <a:cs typeface="Gill Sans" charset="0"/>
                  </a:rPr>
                  <a:t>Table</a:t>
                </a:r>
              </a:p>
            </p:txBody>
          </p:sp>
        </p:grpSp>
        <p:sp>
          <p:nvSpPr>
            <p:cNvPr id="56367" name="Text Box 47"/>
            <p:cNvSpPr txBox="1">
              <a:spLocks noChangeArrowheads="1"/>
            </p:cNvSpPr>
            <p:nvPr/>
          </p:nvSpPr>
          <p:spPr bwMode="auto">
            <a:xfrm>
              <a:off x="3181349" y="1797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0</a:t>
              </a:r>
            </a:p>
          </p:txBody>
        </p:sp>
        <p:sp>
          <p:nvSpPr>
            <p:cNvPr id="56368" name="Text Box 47"/>
            <p:cNvSpPr txBox="1">
              <a:spLocks noChangeArrowheads="1"/>
            </p:cNvSpPr>
            <p:nvPr/>
          </p:nvSpPr>
          <p:spPr bwMode="auto">
            <a:xfrm>
              <a:off x="3181349" y="2178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1</a:t>
              </a:r>
            </a:p>
          </p:txBody>
        </p:sp>
        <p:sp>
          <p:nvSpPr>
            <p:cNvPr id="56369" name="Text Box 47"/>
            <p:cNvSpPr txBox="1">
              <a:spLocks noChangeArrowheads="1"/>
            </p:cNvSpPr>
            <p:nvPr/>
          </p:nvSpPr>
          <p:spPr bwMode="auto">
            <a:xfrm>
              <a:off x="3181349" y="2559621"/>
              <a:ext cx="296837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latin typeface="Helvetica" panose="020B0604020202020204" pitchFamily="34" charset="0"/>
                </a:rPr>
                <a:t>2</a:t>
              </a:r>
            </a:p>
          </p:txBody>
        </p:sp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2971800" y="1143001"/>
            <a:ext cx="1733550" cy="822325"/>
            <a:chOff x="1447800" y="1143000"/>
            <a:chExt cx="1733549" cy="822611"/>
          </a:xfrm>
        </p:grpSpPr>
        <p:cxnSp>
          <p:nvCxnSpPr>
            <p:cNvPr id="56364" name="Elbow Connector 3"/>
            <p:cNvCxnSpPr>
              <a:cxnSpLocks noChangeShapeType="1"/>
              <a:endCxn id="56367" idx="1"/>
            </p:cNvCxnSpPr>
            <p:nvPr/>
          </p:nvCxnSpPr>
          <p:spPr bwMode="auto">
            <a:xfrm>
              <a:off x="1447800" y="1447800"/>
              <a:ext cx="1733549" cy="517811"/>
            </a:xfrm>
            <a:prstGeom prst="bentConnector3">
              <a:avLst>
                <a:gd name="adj1" fmla="val 68116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5" name="TextBox 4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929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25" name="Group 24"/>
          <p:cNvGrpSpPr>
            <a:grpSpLocks/>
          </p:cNvGrpSpPr>
          <p:nvPr/>
        </p:nvGrpSpPr>
        <p:grpSpPr bwMode="auto">
          <a:xfrm>
            <a:off x="5622925" y="1643063"/>
            <a:ext cx="1739900" cy="2532062"/>
            <a:chOff x="4098508" y="1642646"/>
            <a:chExt cx="1739710" cy="2532978"/>
          </a:xfrm>
        </p:grpSpPr>
        <p:cxnSp>
          <p:nvCxnSpPr>
            <p:cNvPr id="56361" name="Elbow Connector 48"/>
            <p:cNvCxnSpPr>
              <a:cxnSpLocks noChangeShapeType="1"/>
              <a:endCxn id="56376" idx="1"/>
            </p:cNvCxnSpPr>
            <p:nvPr/>
          </p:nvCxnSpPr>
          <p:spPr bwMode="auto">
            <a:xfrm rot="16200000" flipH="1">
              <a:off x="4488897" y="2826303"/>
              <a:ext cx="2194424" cy="5042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62" name="Straight Connector 17"/>
            <p:cNvCxnSpPr>
              <a:cxnSpLocks noChangeShapeType="1"/>
            </p:cNvCxnSpPr>
            <p:nvPr/>
          </p:nvCxnSpPr>
          <p:spPr bwMode="auto">
            <a:xfrm>
              <a:off x="4114800" y="1981200"/>
              <a:ext cx="12192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3" name="TextBox 58"/>
            <p:cNvSpPr txBox="1">
              <a:spLocks noChangeArrowheads="1"/>
            </p:cNvSpPr>
            <p:nvPr/>
          </p:nvSpPr>
          <p:spPr bwMode="auto">
            <a:xfrm>
              <a:off x="4098508" y="1642646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0001 00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56334" name="Rectangle 21"/>
          <p:cNvSpPr>
            <a:spLocks noChangeArrowheads="1"/>
          </p:cNvSpPr>
          <p:nvPr/>
        </p:nvSpPr>
        <p:spPr bwMode="auto">
          <a:xfrm>
            <a:off x="8053388" y="1343026"/>
            <a:ext cx="481012" cy="3762375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478" tIns="44445" rIns="90478" bIns="44445" anchor="ctr"/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1600" b="0" dirty="0">
              <a:latin typeface="Gill Sans" charset="0"/>
              <a:ea typeface="Gill Sans" charset="0"/>
              <a:cs typeface="Gill Sans" charset="0"/>
            </a:endParaRPr>
          </a:p>
        </p:txBody>
      </p:sp>
      <p:grpSp>
        <p:nvGrpSpPr>
          <p:cNvPr id="67" name="Group 66"/>
          <p:cNvGrpSpPr>
            <a:grpSpLocks/>
          </p:cNvGrpSpPr>
          <p:nvPr/>
        </p:nvGrpSpPr>
        <p:grpSpPr bwMode="auto">
          <a:xfrm>
            <a:off x="2971800" y="2057400"/>
            <a:ext cx="1733550" cy="338138"/>
            <a:chOff x="1447800" y="1143000"/>
            <a:chExt cx="1733549" cy="338554"/>
          </a:xfrm>
        </p:grpSpPr>
        <p:cxnSp>
          <p:nvCxnSpPr>
            <p:cNvPr id="56359" name="Elbow Connector 67"/>
            <p:cNvCxnSpPr>
              <a:cxnSpLocks noChangeShapeType="1"/>
              <a:endCxn id="56368" idx="1"/>
            </p:cNvCxnSpPr>
            <p:nvPr/>
          </p:nvCxnSpPr>
          <p:spPr bwMode="auto">
            <a:xfrm flipV="1">
              <a:off x="1447800" y="1432158"/>
              <a:ext cx="1733549" cy="15643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60" name="TextBox 68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76" name="Group 75"/>
          <p:cNvGrpSpPr>
            <a:grpSpLocks/>
          </p:cNvGrpSpPr>
          <p:nvPr/>
        </p:nvGrpSpPr>
        <p:grpSpPr bwMode="auto">
          <a:xfrm>
            <a:off x="5638800" y="2100263"/>
            <a:ext cx="1689100" cy="1174750"/>
            <a:chOff x="4085618" y="1627270"/>
            <a:chExt cx="1689045" cy="1174628"/>
          </a:xfrm>
        </p:grpSpPr>
        <p:cxnSp>
          <p:nvCxnSpPr>
            <p:cNvPr id="56356" name="Elbow Connector 76"/>
            <p:cNvCxnSpPr>
              <a:cxnSpLocks noChangeShapeType="1"/>
              <a:endCxn id="56378" idx="1"/>
            </p:cNvCxnSpPr>
            <p:nvPr/>
          </p:nvCxnSpPr>
          <p:spPr bwMode="auto">
            <a:xfrm rot="16200000" flipH="1">
              <a:off x="5083605" y="2110841"/>
              <a:ext cx="836073" cy="546042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57" name="Straight Connector 77"/>
            <p:cNvCxnSpPr>
              <a:cxnSpLocks noChangeShapeType="1"/>
            </p:cNvCxnSpPr>
            <p:nvPr/>
          </p:nvCxnSpPr>
          <p:spPr bwMode="auto">
            <a:xfrm>
              <a:off x="4085618" y="1965824"/>
              <a:ext cx="11430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8" name="TextBox 78"/>
            <p:cNvSpPr txBox="1">
              <a:spLocks noChangeArrowheads="1"/>
            </p:cNvSpPr>
            <p:nvPr/>
          </p:nvSpPr>
          <p:spPr bwMode="auto">
            <a:xfrm>
              <a:off x="4098508" y="1627270"/>
              <a:ext cx="1143362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85" name="Group 84"/>
          <p:cNvGrpSpPr>
            <a:grpSpLocks/>
          </p:cNvGrpSpPr>
          <p:nvPr/>
        </p:nvGrpSpPr>
        <p:grpSpPr bwMode="auto">
          <a:xfrm>
            <a:off x="2971800" y="2819401"/>
            <a:ext cx="1752600" cy="506413"/>
            <a:chOff x="1447800" y="975011"/>
            <a:chExt cx="1752600" cy="506543"/>
          </a:xfrm>
        </p:grpSpPr>
        <p:cxnSp>
          <p:nvCxnSpPr>
            <p:cNvPr id="56354" name="Elbow Connector 85"/>
            <p:cNvCxnSpPr>
              <a:cxnSpLocks noChangeShapeType="1"/>
            </p:cNvCxnSpPr>
            <p:nvPr/>
          </p:nvCxnSpPr>
          <p:spPr bwMode="auto">
            <a:xfrm flipV="1">
              <a:off x="1447800" y="975011"/>
              <a:ext cx="1752600" cy="472789"/>
            </a:xfrm>
            <a:prstGeom prst="bentConnector3">
              <a:avLst>
                <a:gd name="adj1" fmla="val 67921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5" name="TextBox 86"/>
            <p:cNvSpPr txBox="1">
              <a:spLocks noChangeArrowheads="1"/>
            </p:cNvSpPr>
            <p:nvPr/>
          </p:nvSpPr>
          <p:spPr bwMode="auto">
            <a:xfrm>
              <a:off x="1524000" y="1143000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0000 10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grpSp>
        <p:nvGrpSpPr>
          <p:cNvPr id="92" name="Group 91"/>
          <p:cNvGrpSpPr>
            <a:grpSpLocks/>
          </p:cNvGrpSpPr>
          <p:nvPr/>
        </p:nvGrpSpPr>
        <p:grpSpPr bwMode="auto">
          <a:xfrm>
            <a:off x="5638801" y="1887538"/>
            <a:ext cx="1724025" cy="965200"/>
            <a:chOff x="4085618" y="1108590"/>
            <a:chExt cx="1723418" cy="965062"/>
          </a:xfrm>
        </p:grpSpPr>
        <p:cxnSp>
          <p:nvCxnSpPr>
            <p:cNvPr id="56351" name="Elbow Connector 92"/>
            <p:cNvCxnSpPr>
              <a:cxnSpLocks noChangeShapeType="1"/>
              <a:endCxn id="56380" idx="1"/>
            </p:cNvCxnSpPr>
            <p:nvPr/>
          </p:nvCxnSpPr>
          <p:spPr bwMode="auto">
            <a:xfrm rot="5400000" flipH="1" flipV="1">
              <a:off x="5015073" y="1245935"/>
              <a:ext cx="931308" cy="656618"/>
            </a:xfrm>
            <a:prstGeom prst="bentConnector2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352" name="Straight Connector 93"/>
            <p:cNvCxnSpPr>
              <a:cxnSpLocks noChangeShapeType="1"/>
            </p:cNvCxnSpPr>
            <p:nvPr/>
          </p:nvCxnSpPr>
          <p:spPr bwMode="auto">
            <a:xfrm flipV="1">
              <a:off x="4085618" y="2037772"/>
              <a:ext cx="1066800" cy="212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3" name="TextBox 94"/>
            <p:cNvSpPr txBox="1">
              <a:spLocks noChangeArrowheads="1"/>
            </p:cNvSpPr>
            <p:nvPr/>
          </p:nvSpPr>
          <p:spPr bwMode="auto">
            <a:xfrm>
              <a:off x="4098508" y="1735098"/>
              <a:ext cx="1154583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>
                  <a:latin typeface="Helvetica" panose="020B0604020202020204" pitchFamily="34" charset="0"/>
                </a:rPr>
                <a:t>00</a:t>
              </a:r>
            </a:p>
          </p:txBody>
        </p:sp>
      </p:grpSp>
      <p:sp>
        <p:nvSpPr>
          <p:cNvPr id="60" name="Text Box 48"/>
          <p:cNvSpPr txBox="1">
            <a:spLocks noChangeArrowheads="1"/>
          </p:cNvSpPr>
          <p:nvPr/>
        </p:nvSpPr>
        <p:spPr bwMode="auto">
          <a:xfrm>
            <a:off x="1752601" y="27114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0x06?</a:t>
            </a:r>
          </a:p>
        </p:txBody>
      </p:sp>
      <p:sp>
        <p:nvSpPr>
          <p:cNvPr id="61" name="Text Box 48"/>
          <p:cNvSpPr txBox="1">
            <a:spLocks noChangeArrowheads="1"/>
          </p:cNvSpPr>
          <p:nvPr/>
        </p:nvSpPr>
        <p:spPr bwMode="auto">
          <a:xfrm>
            <a:off x="3657601" y="4191000"/>
            <a:ext cx="11414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0000 01</a:t>
            </a:r>
            <a:r>
              <a:rPr lang="en-US" altLang="en-US" sz="1600">
                <a:latin typeface="Helvetica" panose="020B0604020202020204" pitchFamily="34" charset="0"/>
              </a:rPr>
              <a:t>10</a:t>
            </a: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4876800" y="4191000"/>
            <a:ext cx="1817688" cy="336550"/>
            <a:chOff x="3352800" y="4191000"/>
            <a:chExt cx="1817579" cy="335979"/>
          </a:xfrm>
        </p:grpSpPr>
        <p:cxnSp>
          <p:nvCxnSpPr>
            <p:cNvPr id="56349" name="Elbow Connector 67"/>
            <p:cNvCxnSpPr>
              <a:cxnSpLocks noChangeShapeType="1"/>
              <a:endCxn id="56350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50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30198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0000 11</a:t>
              </a:r>
              <a:r>
                <a:rPr lang="en-US" altLang="en-US" sz="1600" u="sng">
                  <a:latin typeface="Helvetica" panose="020B0604020202020204" pitchFamily="34" charset="0"/>
                </a:rPr>
                <a:t>10</a:t>
              </a:r>
            </a:p>
          </p:txBody>
        </p:sp>
      </p:grpSp>
      <p:sp>
        <p:nvSpPr>
          <p:cNvPr id="66" name="Text Box 48"/>
          <p:cNvSpPr txBox="1">
            <a:spLocks noChangeArrowheads="1"/>
          </p:cNvSpPr>
          <p:nvPr/>
        </p:nvSpPr>
        <p:spPr bwMode="auto">
          <a:xfrm>
            <a:off x="8686800" y="3657600"/>
            <a:ext cx="7302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0x0E!</a:t>
            </a:r>
          </a:p>
        </p:txBody>
      </p:sp>
      <p:sp>
        <p:nvSpPr>
          <p:cNvPr id="68" name="Text Box 48"/>
          <p:cNvSpPr txBox="1">
            <a:spLocks noChangeArrowheads="1"/>
          </p:cNvSpPr>
          <p:nvPr/>
        </p:nvSpPr>
        <p:spPr bwMode="auto">
          <a:xfrm>
            <a:off x="1752601" y="3397250"/>
            <a:ext cx="76517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0x09?</a:t>
            </a:r>
          </a:p>
        </p:txBody>
      </p:sp>
      <p:sp>
        <p:nvSpPr>
          <p:cNvPr id="69" name="Text Box 48"/>
          <p:cNvSpPr txBox="1">
            <a:spLocks noChangeArrowheads="1"/>
          </p:cNvSpPr>
          <p:nvPr/>
        </p:nvSpPr>
        <p:spPr bwMode="auto">
          <a:xfrm>
            <a:off x="3657601" y="4616450"/>
            <a:ext cx="1152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0000 10</a:t>
            </a:r>
            <a:r>
              <a:rPr lang="en-US" altLang="en-US" sz="1600">
                <a:latin typeface="Helvetica" panose="020B0604020202020204" pitchFamily="34" charset="0"/>
              </a:rPr>
              <a:t>01</a:t>
            </a:r>
          </a:p>
        </p:txBody>
      </p:sp>
      <p:grpSp>
        <p:nvGrpSpPr>
          <p:cNvPr id="70" name="Group 69"/>
          <p:cNvGrpSpPr>
            <a:grpSpLocks/>
          </p:cNvGrpSpPr>
          <p:nvPr/>
        </p:nvGrpSpPr>
        <p:grpSpPr bwMode="auto">
          <a:xfrm>
            <a:off x="4876801" y="4616450"/>
            <a:ext cx="1839913" cy="336550"/>
            <a:chOff x="3352800" y="4191000"/>
            <a:chExt cx="1840021" cy="335979"/>
          </a:xfrm>
        </p:grpSpPr>
        <p:cxnSp>
          <p:nvCxnSpPr>
            <p:cNvPr id="56347" name="Elbow Connector 67"/>
            <p:cNvCxnSpPr>
              <a:cxnSpLocks noChangeShapeType="1"/>
              <a:endCxn id="56348" idx="1"/>
            </p:cNvCxnSpPr>
            <p:nvPr/>
          </p:nvCxnSpPr>
          <p:spPr bwMode="auto">
            <a:xfrm>
              <a:off x="3352800" y="4358970"/>
              <a:ext cx="687381" cy="20"/>
            </a:xfrm>
            <a:prstGeom prst="straightConnector1">
              <a:avLst/>
            </a:prstGeom>
            <a:noFill/>
            <a:ln w="38100">
              <a:solidFill>
                <a:srgbClr val="0000FF"/>
              </a:solidFill>
              <a:prstDash val="sysDash"/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6348" name="Text Box 48"/>
            <p:cNvSpPr txBox="1">
              <a:spLocks noChangeArrowheads="1"/>
            </p:cNvSpPr>
            <p:nvPr/>
          </p:nvSpPr>
          <p:spPr bwMode="auto">
            <a:xfrm>
              <a:off x="4040181" y="4191000"/>
              <a:ext cx="1152640" cy="3359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381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panose="030F0702030302020204" pitchFamily="66" charset="0"/>
                  <a:ea typeface="MS PGothic" panose="020B0600070205080204" pitchFamily="34" charset="-128"/>
                </a:defRPr>
              </a:lvl9pPr>
            </a:lstStyle>
            <a:p>
              <a:pPr eaLnBrk="1" hangingPunct="1"/>
              <a:r>
                <a:rPr lang="en-US" altLang="en-US" sz="1600" u="sng">
                  <a:solidFill>
                    <a:srgbClr val="FF0000"/>
                  </a:solidFill>
                  <a:latin typeface="Helvetica" panose="020B0604020202020204" pitchFamily="34" charset="0"/>
                </a:rPr>
                <a:t>0000 01</a:t>
              </a:r>
              <a:r>
                <a:rPr lang="en-US" altLang="en-US" sz="1600" u="sng">
                  <a:latin typeface="Helvetica" panose="020B0604020202020204" pitchFamily="34" charset="0"/>
                </a:rPr>
                <a:t>01</a:t>
              </a:r>
            </a:p>
          </p:txBody>
        </p:sp>
      </p:grpSp>
      <p:sp>
        <p:nvSpPr>
          <p:cNvPr id="73" name="Text Box 48"/>
          <p:cNvSpPr txBox="1">
            <a:spLocks noChangeArrowheads="1"/>
          </p:cNvSpPr>
          <p:nvPr/>
        </p:nvSpPr>
        <p:spPr bwMode="auto">
          <a:xfrm>
            <a:off x="8686801" y="2057400"/>
            <a:ext cx="7080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78" tIns="44445" rIns="90478" bIns="44445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panose="030F0702030302020204" pitchFamily="66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600">
                <a:solidFill>
                  <a:srgbClr val="FF0000"/>
                </a:solidFill>
                <a:latin typeface="Helvetica" panose="020B0604020202020204" pitchFamily="34" charset="0"/>
              </a:rPr>
              <a:t>0x05!</a:t>
            </a:r>
          </a:p>
        </p:txBody>
      </p:sp>
    </p:spTree>
    <p:extLst>
      <p:ext uri="{BB962C8B-B14F-4D97-AF65-F5344CB8AC3E}">
        <p14:creationId xmlns:p14="http://schemas.microsoft.com/office/powerpoint/2010/main" val="989399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6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6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9" grpId="0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91124</TotalTime>
  <Pages>60</Pages>
  <Words>3732</Words>
  <Application>Microsoft Office PowerPoint</Application>
  <PresentationFormat>Widescreen</PresentationFormat>
  <Paragraphs>1007</Paragraphs>
  <Slides>33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3" baseType="lpstr">
      <vt:lpstr>Gill Sans</vt:lpstr>
      <vt:lpstr>Gill Sans Light</vt:lpstr>
      <vt:lpstr>굴림</vt:lpstr>
      <vt:lpstr>Comic Sans MS</vt:lpstr>
      <vt:lpstr>Consolas</vt:lpstr>
      <vt:lpstr>Gill Sans MT</vt:lpstr>
      <vt:lpstr>Helvetica</vt:lpstr>
      <vt:lpstr>Symbol</vt:lpstr>
      <vt:lpstr>Times New Roman</vt:lpstr>
      <vt:lpstr>Office</vt:lpstr>
      <vt:lpstr>CSC 112: Computer Operating Systems Lecture 14  Memory 2: Virtual Memory (Con’t), Caching and TLBs</vt:lpstr>
      <vt:lpstr>Recall: General Address translation</vt:lpstr>
      <vt:lpstr>Recall: Multi-Segment Model</vt:lpstr>
      <vt:lpstr>What if not all segments fit in memory?</vt:lpstr>
      <vt:lpstr>Problems with Segmentation</vt:lpstr>
      <vt:lpstr>Recall: General Address Translation</vt:lpstr>
      <vt:lpstr>Paging: Physical Memory in Fixed Size Chunks</vt:lpstr>
      <vt:lpstr>How to Implement Simple Paging?</vt:lpstr>
      <vt:lpstr>Simple Page Table Example</vt:lpstr>
      <vt:lpstr>What about Sharing?</vt:lpstr>
      <vt:lpstr>Where is page sharing used ?</vt:lpstr>
      <vt:lpstr>Recall: Memory Layout for Linux 32-bit (Pre-Meltdown patch!)</vt:lpstr>
      <vt:lpstr>Some simple security measures</vt:lpstr>
      <vt:lpstr>Summary: Paging</vt:lpstr>
      <vt:lpstr>Summary: Paging</vt:lpstr>
      <vt:lpstr>Summary: Paging</vt:lpstr>
      <vt:lpstr>How big do things get?</vt:lpstr>
      <vt:lpstr>Page Table Discussion</vt:lpstr>
      <vt:lpstr>How to Structure a Page Table</vt:lpstr>
      <vt:lpstr>Fix for sparse address space: The two-level page table</vt:lpstr>
      <vt:lpstr>Example: x86 classic 32-bit address translation</vt:lpstr>
      <vt:lpstr>What is in a Page Table Entry (PTE)?</vt:lpstr>
      <vt:lpstr>Examples of how to use a PTE</vt:lpstr>
      <vt:lpstr>Sharing with multilevel page tables</vt:lpstr>
      <vt:lpstr>Summary: Two-Level Paging</vt:lpstr>
      <vt:lpstr>Summary: Two-Level Paging</vt:lpstr>
      <vt:lpstr>Multi-level Translation: Segments + Pages</vt:lpstr>
      <vt:lpstr>What about Sharing (Complete Segment)?</vt:lpstr>
      <vt:lpstr>Multi-level Translation Analysis</vt:lpstr>
      <vt:lpstr>Recall: Dual-Mode Operation</vt:lpstr>
      <vt:lpstr>X86_64: Four-level page table!</vt:lpstr>
      <vt:lpstr>Alternative: Inverted Page Table</vt:lpstr>
      <vt:lpstr>Address Translation Comparison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972</cp:revision>
  <cp:lastPrinted>2022-03-08T01:31:32Z</cp:lastPrinted>
  <dcterms:created xsi:type="dcterms:W3CDTF">1995-08-12T11:37:26Z</dcterms:created>
  <dcterms:modified xsi:type="dcterms:W3CDTF">2025-01-27T12:33:13Z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