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handoutMasterIdLst>
    <p:handoutMasterId r:id="rId40"/>
  </p:handoutMasterIdLst>
  <p:sldIdLst>
    <p:sldId id="256" r:id="rId2"/>
    <p:sldId id="1639" r:id="rId3"/>
    <p:sldId id="1661" r:id="rId4"/>
    <p:sldId id="1663" r:id="rId5"/>
    <p:sldId id="1664" r:id="rId6"/>
    <p:sldId id="1665" r:id="rId7"/>
    <p:sldId id="1666" r:id="rId8"/>
    <p:sldId id="1667" r:id="rId9"/>
    <p:sldId id="1662" r:id="rId10"/>
    <p:sldId id="1669" r:id="rId11"/>
    <p:sldId id="1670" r:id="rId12"/>
    <p:sldId id="1764" r:id="rId13"/>
    <p:sldId id="1672" r:id="rId14"/>
    <p:sldId id="1673" r:id="rId15"/>
    <p:sldId id="1765" r:id="rId16"/>
    <p:sldId id="1675" r:id="rId17"/>
    <p:sldId id="1676" r:id="rId18"/>
    <p:sldId id="1677" r:id="rId19"/>
    <p:sldId id="1678" r:id="rId20"/>
    <p:sldId id="1679" r:id="rId21"/>
    <p:sldId id="1680" r:id="rId22"/>
    <p:sldId id="1681" r:id="rId23"/>
    <p:sldId id="1682" r:id="rId24"/>
    <p:sldId id="1683" r:id="rId25"/>
    <p:sldId id="1684" r:id="rId26"/>
    <p:sldId id="1685" r:id="rId27"/>
    <p:sldId id="1757" r:id="rId28"/>
    <p:sldId id="1759" r:id="rId29"/>
    <p:sldId id="1690" r:id="rId30"/>
    <p:sldId id="1691" r:id="rId31"/>
    <p:sldId id="1692" r:id="rId32"/>
    <p:sldId id="1693" r:id="rId33"/>
    <p:sldId id="1696" r:id="rId34"/>
    <p:sldId id="1698" r:id="rId35"/>
    <p:sldId id="1697" r:id="rId36"/>
    <p:sldId id="1756" r:id="rId37"/>
    <p:sldId id="1755" r:id="rId3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69"/>
    <p:restoredTop sz="93203" autoAdjust="0"/>
  </p:normalViewPr>
  <p:slideViewPr>
    <p:cSldViewPr>
      <p:cViewPr varScale="1">
        <p:scale>
          <a:sx n="77" d="100"/>
          <a:sy n="77" d="100"/>
        </p:scale>
        <p:origin x="1142" y="3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701067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body" idx="1"/>
          </p:nvPr>
        </p:nvSpPr>
        <p:spPr>
          <a:xfrm>
            <a:off x="720725" y="3473451"/>
            <a:ext cx="8275638" cy="3292475"/>
          </a:xfrm>
          <a:noFill/>
        </p:spPr>
        <p:txBody>
          <a:bodyPr lIns="95645" tIns="46983" rIns="95645" bIns="46983"/>
          <a:lstStyle/>
          <a:p>
            <a:r>
              <a:rPr lang="en-US" altLang="ko-KR" dirty="0">
                <a:ea typeface="굴림" panose="020B0600000101010101" pitchFamily="34" charset="-127"/>
              </a:rPr>
              <a:t>(Capacity miss) That is the cache misses are due to the fact that the cache is simply not large enough to contain all the blocks that are accessed by the program.</a:t>
            </a:r>
          </a:p>
          <a:p>
            <a:r>
              <a:rPr lang="en-US" altLang="ko-KR" dirty="0">
                <a:ea typeface="굴림" panose="020B0600000101010101" pitchFamily="34" charset="-127"/>
              </a:rPr>
              <a:t>The solution to reduce the Capacity miss rate is simple: increase the cache size.</a:t>
            </a:r>
          </a:p>
          <a:p>
            <a:r>
              <a:rPr lang="en-US" altLang="ko-KR" dirty="0">
                <a:ea typeface="굴림" panose="020B0600000101010101" pitchFamily="34" charset="-127"/>
              </a:rPr>
              <a:t>Here is a summary of other types of cache miss we talked about.</a:t>
            </a:r>
          </a:p>
          <a:p>
            <a:r>
              <a:rPr lang="en-US" altLang="ko-KR" dirty="0">
                <a:ea typeface="굴림" panose="020B0600000101010101" pitchFamily="34" charset="-127"/>
              </a:rPr>
              <a:t>First is the Compulsory misses. These are the misses that we cannot avoid.  They are caused when we first start the program.</a:t>
            </a:r>
          </a:p>
          <a:p>
            <a:r>
              <a:rPr lang="en-US" altLang="ko-KR" dirty="0">
                <a:ea typeface="굴림" panose="020B0600000101010101" pitchFamily="34" charset="-127"/>
              </a:rPr>
              <a:t>Then we talked about the conflict misses.  They are the misses that caused by multiple memory locations being mapped to the same cache location.</a:t>
            </a:r>
          </a:p>
          <a:p>
            <a:r>
              <a:rPr lang="en-US" altLang="ko-KR" dirty="0">
                <a:ea typeface="굴림" panose="020B0600000101010101" pitchFamily="34" charset="-127"/>
              </a:rPr>
              <a:t>There are two solutions to reduce conflict misses.  The first one is, once again, increase the cache size.  The second one is to increase the associativity.</a:t>
            </a:r>
          </a:p>
          <a:p>
            <a:r>
              <a:rPr lang="en-US" altLang="ko-KR" dirty="0">
                <a:ea typeface="굴림" panose="020B0600000101010101" pitchFamily="34" charset="-127"/>
              </a:rPr>
              <a:t>For example, say using a 2-way set associative cache instead of directed mapped cache.</a:t>
            </a:r>
          </a:p>
          <a:p>
            <a:r>
              <a:rPr lang="en-US" altLang="ko-KR" dirty="0">
                <a:ea typeface="굴림" panose="020B0600000101010101" pitchFamily="34" charset="-127"/>
              </a:rPr>
              <a:t>But keep in mind that cache miss rate is only one part of the equation.  You also have to worry about cache access time and miss penalty.  Do NOT optimize miss rate alone.</a:t>
            </a:r>
          </a:p>
          <a:p>
            <a:r>
              <a:rPr lang="en-US" altLang="ko-KR" dirty="0">
                <a:ea typeface="굴림" panose="020B0600000101010101" pitchFamily="34" charset="-127"/>
              </a:rPr>
              <a:t>Finally, there is another source of cache miss we will not cover today.  Those are referred to as invalidation misses caused by another process, such as IO , update the main memory so you have to flush the cache to avoid inconsistency between memory and cache.</a:t>
            </a:r>
          </a:p>
          <a:p>
            <a:endParaRPr lang="en-US" altLang="ko-KR" dirty="0">
              <a:ea typeface="굴림" panose="020B0600000101010101" pitchFamily="34" charset="-127"/>
            </a:endParaRPr>
          </a:p>
          <a:p>
            <a:r>
              <a:rPr lang="en-US" altLang="ko-KR" dirty="0">
                <a:ea typeface="굴림" panose="020B0600000101010101" pitchFamily="34" charset="-127"/>
              </a:rPr>
              <a:t>+2 = 43 min. (Y:23)</a:t>
            </a:r>
          </a:p>
        </p:txBody>
      </p:sp>
      <p:sp>
        <p:nvSpPr>
          <p:cNvPr id="64515" name="Rectangle 3"/>
          <p:cNvSpPr>
            <a:spLocks noGrp="1" noRot="1" noChangeAspect="1" noChangeArrowheads="1" noTextEdit="1"/>
          </p:cNvSpPr>
          <p:nvPr>
            <p:ph type="sldImg"/>
          </p:nvPr>
        </p:nvSpPr>
        <p:spPr>
          <a:xfrm>
            <a:off x="2382838" y="473075"/>
            <a:ext cx="4852987" cy="2730500"/>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1955518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84746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720725" y="3475039"/>
            <a:ext cx="8275638" cy="3290887"/>
          </a:xfrm>
          <a:noFill/>
        </p:spPr>
        <p:txBody>
          <a:bodyPr lIns="95645" tIns="46983" rIns="95645" bIns="46983"/>
          <a:lstStyle/>
          <a:p>
            <a:r>
              <a:rPr lang="en-US" altLang="ko-KR">
                <a:ea typeface="굴림" panose="020B0600000101010101" pitchFamily="34" charset="-127"/>
              </a:rPr>
              <a:t>Let’s use a specific example with realistic numbers: assume we have a 1 KB direct mapped cache with block size equals to 32 bytes.</a:t>
            </a:r>
          </a:p>
          <a:p>
            <a:r>
              <a:rPr lang="en-US" altLang="ko-KR">
                <a:ea typeface="굴림" panose="020B0600000101010101" pitchFamily="34" charset="-127"/>
              </a:rPr>
              <a:t>In other words, each block associated with the cache tag will have 32 bytes in it (Row 1).</a:t>
            </a:r>
          </a:p>
          <a:p>
            <a:r>
              <a:rPr lang="en-US" altLang="ko-KR">
                <a:ea typeface="굴림" panose="020B0600000101010101" pitchFamily="34" charset="-127"/>
              </a:rPr>
              <a:t>With Block Size equals to 32 bytes, the 5 least significant bits of the address will be used as byte select within the cache block.</a:t>
            </a:r>
          </a:p>
          <a:p>
            <a:r>
              <a:rPr lang="en-US" altLang="ko-KR">
                <a:ea typeface="굴림" panose="020B0600000101010101" pitchFamily="34" charset="-127"/>
              </a:rPr>
              <a:t>Since the cache size is 1K byte, the upper 32 minus 10 bits, or 22 bits of the address will be stored as cache tag.</a:t>
            </a:r>
          </a:p>
          <a:p>
            <a:r>
              <a:rPr lang="en-US" altLang="ko-KR">
                <a:ea typeface="굴림" panose="020B0600000101010101" pitchFamily="34" charset="-127"/>
              </a:rPr>
              <a:t>The rest of the address bits in the middle, that is bit 5 through 9, will be used as Cache Index to select the proper cache entry.</a:t>
            </a:r>
          </a:p>
          <a:p>
            <a:endParaRPr lang="en-US" altLang="ko-KR">
              <a:ea typeface="굴림" panose="020B0600000101010101" pitchFamily="34" charset="-127"/>
            </a:endParaRPr>
          </a:p>
          <a:p>
            <a:r>
              <a:rPr lang="en-US" altLang="ko-KR">
                <a:ea typeface="굴림" panose="020B0600000101010101" pitchFamily="34" charset="-127"/>
              </a:rPr>
              <a:t>+2 = 30 min. (Y:10)</a:t>
            </a:r>
          </a:p>
        </p:txBody>
      </p:sp>
      <p:sp>
        <p:nvSpPr>
          <p:cNvPr id="66563" name="Rectangle 3"/>
          <p:cNvSpPr>
            <a:spLocks noGrp="1" noRot="1" noChangeAspect="1" noChangeArrowheads="1" noTextEdit="1"/>
          </p:cNvSpPr>
          <p:nvPr>
            <p:ph type="sldImg"/>
          </p:nvPr>
        </p:nvSpPr>
        <p:spPr>
          <a:xfrm>
            <a:off x="2387600" y="473075"/>
            <a:ext cx="4848225"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42106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1"/>
          </p:nvPr>
        </p:nvSpPr>
        <p:spPr>
          <a:xfrm>
            <a:off x="720725" y="3475039"/>
            <a:ext cx="8275638" cy="3290887"/>
          </a:xfrm>
          <a:noFill/>
        </p:spPr>
        <p:txBody>
          <a:bodyPr lIns="95645" tIns="46983" rIns="95645" bIns="46983"/>
          <a:lstStyle/>
          <a:p>
            <a:r>
              <a:rPr lang="en-US" altLang="ko-KR">
                <a:ea typeface="굴림" panose="020B0600000101010101" pitchFamily="34" charset="-127"/>
              </a:rPr>
              <a:t>This is called a 2-way set associative cache because there are two cache entries for each cache index.  Essentially, you have two direct mapped cache works in parallel.</a:t>
            </a:r>
          </a:p>
          <a:p>
            <a:r>
              <a:rPr lang="en-US" altLang="ko-KR">
                <a:ea typeface="굴림" panose="020B0600000101010101" pitchFamily="34" charset="-127"/>
              </a:rPr>
              <a:t>This is how it works: the cache index selects a set from the cache. The two tags in the set are compared in parallel with the upper bits of the memory address.</a:t>
            </a:r>
          </a:p>
          <a:p>
            <a:r>
              <a:rPr lang="en-US" altLang="ko-KR">
                <a:ea typeface="굴림" panose="020B0600000101010101" pitchFamily="34" charset="-127"/>
              </a:rPr>
              <a:t>If neither tag matches the incoming address tag, we have a cache miss.</a:t>
            </a:r>
          </a:p>
          <a:p>
            <a:r>
              <a:rPr lang="en-US" altLang="ko-KR">
                <a:ea typeface="굴림" panose="020B0600000101010101" pitchFamily="34" charset="-127"/>
              </a:rPr>
              <a:t>Otherwise, we have a cache hit and we will select the data on the side where the tag matches occur.</a:t>
            </a:r>
          </a:p>
          <a:p>
            <a:r>
              <a:rPr lang="en-US" altLang="ko-KR">
                <a:ea typeface="굴림" panose="020B0600000101010101" pitchFamily="34" charset="-127"/>
              </a:rPr>
              <a:t>This is simple enough.  What is its disadvantages?</a:t>
            </a:r>
          </a:p>
          <a:p>
            <a:endParaRPr lang="en-US" altLang="ko-KR">
              <a:ea typeface="굴림" panose="020B0600000101010101" pitchFamily="34" charset="-127"/>
            </a:endParaRPr>
          </a:p>
          <a:p>
            <a:r>
              <a:rPr lang="en-US" altLang="ko-KR">
                <a:ea typeface="굴림" panose="020B0600000101010101" pitchFamily="34" charset="-127"/>
              </a:rPr>
              <a:t>+1 = 36 min. (Y:16)</a:t>
            </a:r>
          </a:p>
          <a:p>
            <a:endParaRPr lang="en-US" altLang="ko-KR">
              <a:ea typeface="굴림" panose="020B0600000101010101" pitchFamily="34" charset="-127"/>
            </a:endParaRPr>
          </a:p>
        </p:txBody>
      </p:sp>
      <p:sp>
        <p:nvSpPr>
          <p:cNvPr id="67587" name="Rectangle 3"/>
          <p:cNvSpPr>
            <a:spLocks noGrp="1" noRot="1" noChangeAspect="1" noChangeArrowheads="1" noTextEdit="1"/>
          </p:cNvSpPr>
          <p:nvPr>
            <p:ph type="sldImg"/>
          </p:nvPr>
        </p:nvSpPr>
        <p:spPr>
          <a:xfrm>
            <a:off x="2387600" y="473075"/>
            <a:ext cx="4848225"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32748685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body" idx="1"/>
          </p:nvPr>
        </p:nvSpPr>
        <p:spPr>
          <a:xfrm>
            <a:off x="720726" y="3475039"/>
            <a:ext cx="8277225" cy="3290887"/>
          </a:xfrm>
          <a:noFill/>
        </p:spPr>
        <p:txBody>
          <a:bodyPr lIns="95645" tIns="46983" rIns="95645" bIns="46983"/>
          <a:lstStyle/>
          <a:p>
            <a:r>
              <a:rPr lang="en-US" altLang="ko-KR">
                <a:ea typeface="굴림" panose="020B0600000101010101" pitchFamily="34" charset="-127"/>
              </a:rPr>
              <a:t>While the direct mapped cache is on the simple end of the cache design spectrum, the fully associative cache is on the most complex end.</a:t>
            </a:r>
          </a:p>
          <a:p>
            <a:r>
              <a:rPr lang="en-US" altLang="ko-KR">
                <a:ea typeface="굴림" panose="020B0600000101010101" pitchFamily="34" charset="-127"/>
              </a:rPr>
              <a:t>It is the N-way set associative cache carried to the extreme where N in this case is set to the number of cache entries in the cache.</a:t>
            </a:r>
          </a:p>
          <a:p>
            <a:r>
              <a:rPr lang="en-US" altLang="ko-KR">
                <a:ea typeface="굴림" panose="020B0600000101010101" pitchFamily="34" charset="-127"/>
              </a:rPr>
              <a:t>In other words, we don’t even bother to use any address bits as the cache index.</a:t>
            </a:r>
          </a:p>
          <a:p>
            <a:r>
              <a:rPr lang="en-US" altLang="ko-KR">
                <a:ea typeface="굴림" panose="020B0600000101010101" pitchFamily="34" charset="-127"/>
              </a:rPr>
              <a:t>We just store all the upper bits of the address (except Byte select) that is associated with the cache block  as the cache tag and have one comparator for every entry.</a:t>
            </a:r>
          </a:p>
          <a:p>
            <a:r>
              <a:rPr lang="en-US" altLang="ko-KR">
                <a:ea typeface="굴림" panose="020B0600000101010101" pitchFamily="34" charset="-127"/>
              </a:rPr>
              <a:t>The address is sent to all entries at once and compared in parallel and only the one that matches are sent to the output. This is called an associative lookup.</a:t>
            </a:r>
          </a:p>
          <a:p>
            <a:r>
              <a:rPr lang="en-US" altLang="ko-KR">
                <a:ea typeface="굴림" panose="020B0600000101010101" pitchFamily="34" charset="-127"/>
              </a:rPr>
              <a:t>Needless to say, it is very hardware intensive. Usually,  fully associative cache is limited to 64 or less entries.</a:t>
            </a:r>
          </a:p>
          <a:p>
            <a:r>
              <a:rPr lang="en-US" altLang="ko-KR">
                <a:ea typeface="굴림" panose="020B0600000101010101" pitchFamily="34" charset="-127"/>
              </a:rPr>
              <a:t>Since we are not doing any mapping with the cache index, we will never push any other item out of the cache because multiple  memory locations map to the same cache location.</a:t>
            </a:r>
          </a:p>
          <a:p>
            <a:r>
              <a:rPr lang="en-US" altLang="ko-KR">
                <a:ea typeface="굴림" panose="020B0600000101010101" pitchFamily="34" charset="-127"/>
              </a:rPr>
              <a:t>Therefore, by definition, conflict miss is zero for a fully associative cache. This, however, does not mean the overall miss rate will be zero.</a:t>
            </a:r>
          </a:p>
          <a:p>
            <a:r>
              <a:rPr lang="en-US" altLang="ko-KR">
                <a:ea typeface="굴림" panose="020B0600000101010101" pitchFamily="34" charset="-127"/>
              </a:rPr>
              <a:t>Assume we have 64 entries here.  The first 64 items we accessed can fit in.</a:t>
            </a:r>
          </a:p>
          <a:p>
            <a:r>
              <a:rPr lang="en-US" altLang="ko-KR">
                <a:ea typeface="굴림" panose="020B0600000101010101" pitchFamily="34" charset="-127"/>
              </a:rPr>
              <a:t>But when we try to bring in the 65th item, we will need to throw one of them out to make room for the new item.  This bring us to the third type of cache misses: Capacity Miss.</a:t>
            </a:r>
          </a:p>
          <a:p>
            <a:endParaRPr lang="en-US" altLang="ko-KR">
              <a:ea typeface="굴림" panose="020B0600000101010101" pitchFamily="34" charset="-127"/>
            </a:endParaRPr>
          </a:p>
          <a:p>
            <a:r>
              <a:rPr lang="en-US" altLang="ko-KR">
                <a:ea typeface="굴림" panose="020B0600000101010101" pitchFamily="34" charset="-127"/>
              </a:rPr>
              <a:t>+3 = 41 min. (Y:21)</a:t>
            </a:r>
          </a:p>
        </p:txBody>
      </p:sp>
      <p:sp>
        <p:nvSpPr>
          <p:cNvPr id="68611" name="Rectangle 3"/>
          <p:cNvSpPr>
            <a:spLocks noGrp="1" noRot="1" noChangeAspect="1" noChangeArrowheads="1" noTextEdit="1"/>
          </p:cNvSpPr>
          <p:nvPr>
            <p:ph type="sldImg"/>
          </p:nvPr>
        </p:nvSpPr>
        <p:spPr>
          <a:xfrm>
            <a:off x="2386013" y="473075"/>
            <a:ext cx="4848225" cy="2727325"/>
          </a:xfrm>
          <a:ln>
            <a:noFill/>
          </a:ln>
          <a:extLst>
            <a:ext uri="{91240B29-F687-4f45-9708-019B960494DF}">
              <a14:hiddenLine xmlns:a14="http://schemas.microsoft.com/office/drawing/2010/main" xmlns="" w="12700">
                <a:solidFill>
                  <a:schemeClr val="tx1"/>
                </a:solidFill>
                <a:miter lim="800000"/>
                <a:headEnd/>
                <a:tailEnd/>
              </a14:hiddenLine>
            </a:ext>
          </a:extLst>
        </p:spPr>
      </p:sp>
    </p:spTree>
    <p:extLst>
      <p:ext uri="{BB962C8B-B14F-4D97-AF65-F5344CB8AC3E}">
        <p14:creationId xmlns:p14="http://schemas.microsoft.com/office/powerpoint/2010/main" val="775028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718167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03243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64730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p:spPr>
        <p:txBody>
          <a:bodyPr/>
          <a:lstStyle/>
          <a:p>
            <a:endParaRPr lang="ko-KR" altLang="en-US" dirty="0">
              <a:ea typeface="굴림" panose="020B0600000101010101" pitchFamily="34" charset="-127"/>
            </a:endParaRPr>
          </a:p>
        </p:txBody>
      </p:sp>
    </p:spTree>
    <p:extLst>
      <p:ext uri="{BB962C8B-B14F-4D97-AF65-F5344CB8AC3E}">
        <p14:creationId xmlns:p14="http://schemas.microsoft.com/office/powerpoint/2010/main" val="44060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667778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071100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351153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51072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15176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3500158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a:ln/>
        </p:spPr>
      </p:sp>
      <p:sp>
        <p:nvSpPr>
          <p:cNvPr id="77826" name="Notes Placeholder 2"/>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40954857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body" idx="1"/>
          </p:nvPr>
        </p:nvSpPr>
        <p:spPr>
          <a:xfrm>
            <a:off x="720725" y="3473451"/>
            <a:ext cx="8275638" cy="3292475"/>
          </a:xfrm>
          <a:noFill/>
        </p:spPr>
        <p:txBody>
          <a:bodyPr lIns="95645" tIns="46983" rIns="95645" bIns="46983"/>
          <a:lstStyle/>
          <a:p>
            <a:r>
              <a:rPr lang="en-US" altLang="ko-KR">
                <a:ea typeface="굴림" panose="020B0600000101010101" pitchFamily="34" charset="-127"/>
              </a:rPr>
              <a:t>Let’s summarize today’s lecture.  I know you have heard this many times and many ways but it is still worth repeating.</a:t>
            </a:r>
          </a:p>
          <a:p>
            <a:r>
              <a:rPr lang="en-US" altLang="ko-KR">
                <a:ea typeface="굴림" panose="020B0600000101010101" pitchFamily="34" charset="-127"/>
              </a:rPr>
              <a:t>Memory hierarchy works because of the Principle of Locality which says a program will access a relatively small portion of the address space at any instant of time.</a:t>
            </a:r>
          </a:p>
          <a:p>
            <a:r>
              <a:rPr lang="en-US" altLang="ko-KR">
                <a:ea typeface="굴림" panose="020B0600000101010101" pitchFamily="34" charset="-127"/>
              </a:rPr>
              <a:t>There are two types of locality: temporal locality, or locality in time and spatial locality, or locality in space.</a:t>
            </a:r>
          </a:p>
          <a:p>
            <a:r>
              <a:rPr lang="en-US" altLang="ko-KR">
                <a:ea typeface="굴림" panose="020B0600000101010101" pitchFamily="34" charset="-127"/>
              </a:rPr>
              <a:t>So far, we have covered three major categories of cache misses.</a:t>
            </a:r>
          </a:p>
          <a:p>
            <a:r>
              <a:rPr lang="en-US" altLang="ko-KR">
                <a:ea typeface="굴림" panose="020B0600000101010101" pitchFamily="34" charset="-127"/>
              </a:rPr>
              <a:t>Compulsory misses are cache misses due to cold start. You cannot avoid them but if you are going to run billions of instructions anyway, compulsory misses usually don’t bother you.</a:t>
            </a:r>
          </a:p>
          <a:p>
            <a:r>
              <a:rPr lang="en-US" altLang="ko-KR">
                <a:ea typeface="굴림" panose="020B0600000101010101" pitchFamily="34" charset="-127"/>
              </a:rPr>
              <a:t>Conflict misses are misses caused by multiple memory location being mapped to the same cache location.</a:t>
            </a:r>
          </a:p>
          <a:p>
            <a:r>
              <a:rPr lang="en-US" altLang="ko-KR">
                <a:ea typeface="굴림" panose="020B0600000101010101" pitchFamily="34" charset="-127"/>
              </a:rPr>
              <a:t>The nightmare scenario is the ping pong effect when a block is read into the cache but  before we have a chance to use it, it was immediately forced out by another conflict  miss. </a:t>
            </a:r>
          </a:p>
          <a:p>
            <a:r>
              <a:rPr lang="en-US" altLang="ko-KR">
                <a:ea typeface="굴림" panose="020B0600000101010101" pitchFamily="34" charset="-127"/>
              </a:rPr>
              <a:t>You can reduce Conflict misses by either increase the cache size or increase the associativity, or both.</a:t>
            </a:r>
          </a:p>
          <a:p>
            <a:r>
              <a:rPr lang="en-US" altLang="ko-KR">
                <a:ea typeface="굴림" panose="020B0600000101010101" pitchFamily="34" charset="-127"/>
              </a:rPr>
              <a:t>Finally, Capacity misses occurs when the cache is not big enough to contains all the cache blocks required by the program. You can reduce this miss rate by making the cache larger.</a:t>
            </a:r>
          </a:p>
          <a:p>
            <a:r>
              <a:rPr lang="en-US" altLang="ko-KR">
                <a:ea typeface="굴림" panose="020B0600000101010101" pitchFamily="34" charset="-127"/>
              </a:rPr>
              <a:t>There are two write policy as far as cache write is concerned.  Write through requires a write buffer and a nightmare scenario is when the store occurs so frequent that you saturates your write buffer.</a:t>
            </a:r>
          </a:p>
          <a:p>
            <a:r>
              <a:rPr lang="en-US" altLang="ko-KR">
                <a:ea typeface="굴림" panose="020B0600000101010101" pitchFamily="34" charset="-127"/>
              </a:rPr>
              <a:t>The second write polity is write back.  In this case, you only write to the cache and only when the cache block is being replaced do you write the cache block back to memory.</a:t>
            </a:r>
          </a:p>
          <a:p>
            <a:endParaRPr lang="en-US" altLang="ko-KR">
              <a:ea typeface="굴림" panose="020B0600000101010101" pitchFamily="34" charset="-127"/>
            </a:endParaRPr>
          </a:p>
          <a:p>
            <a:r>
              <a:rPr lang="en-US" altLang="ko-KR">
                <a:ea typeface="굴림" panose="020B0600000101010101" pitchFamily="34" charset="-127"/>
              </a:rPr>
              <a:t>+3 = 77 min. (Y:57)</a:t>
            </a:r>
          </a:p>
          <a:p>
            <a:endParaRPr lang="ko-KR" altLang="en-US">
              <a:ea typeface="굴림" panose="020B0600000101010101" pitchFamily="34" charset="-127"/>
            </a:endParaRPr>
          </a:p>
        </p:txBody>
      </p:sp>
      <p:sp>
        <p:nvSpPr>
          <p:cNvPr id="80899" name="Rectangle 3"/>
          <p:cNvSpPr>
            <a:spLocks noGrp="1" noRot="1" noChangeAspect="1" noChangeArrowheads="1" noTextEdit="1"/>
          </p:cNvSpPr>
          <p:nvPr>
            <p:ph type="sldImg"/>
          </p:nvPr>
        </p:nvSpPr>
        <p:spPr>
          <a:xfrm>
            <a:off x="2382838" y="473075"/>
            <a:ext cx="4852987" cy="2730500"/>
          </a:xfrm>
          <a:ln>
            <a:noFill/>
          </a:ln>
          <a:extLst>
            <a:ext uri="{91240B29-F687-4F45-9708-019B960494DF}">
              <a14:hiddenLine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9847794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18838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1978853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role of a cache is to reduce the average memory access time. So, here we have a processor;</a:t>
            </a:r>
            <a:r>
              <a:rPr lang="en-US" baseline="0" dirty="0"/>
              <a:t> if it directly needs to go to memory to access something, it takes 100ns. </a:t>
            </a:r>
          </a:p>
          <a:p>
            <a:r>
              <a:rPr lang="en-US" baseline="0" dirty="0"/>
              <a:t>Remember, processors are superfast, they compute in small cycles, and hence 100ns is a really long time for them. </a:t>
            </a:r>
          </a:p>
          <a:p>
            <a:endParaRPr lang="en-US" baseline="0" dirty="0"/>
          </a:p>
          <a:p>
            <a:r>
              <a:rPr lang="en-US" baseline="0" dirty="0"/>
              <a:t>If we add a second level cache, we can instead access the same data in 10ns, i.e.,10 times faster than directly going to memory. </a:t>
            </a:r>
          </a:p>
          <a:p>
            <a:r>
              <a:rPr lang="en-US" dirty="0"/>
              <a:t>To quantify the gain due to a cache, we</a:t>
            </a:r>
            <a:r>
              <a:rPr lang="en-US" baseline="0" dirty="0"/>
              <a:t> can compute the average access time: and its simply the hit-rate (times we find it in the cache). </a:t>
            </a:r>
            <a:r>
              <a:rPr lang="is-IS" baseline="0" dirty="0"/>
              <a:t>… </a:t>
            </a:r>
          </a:p>
          <a:p>
            <a:endParaRPr lang="is-IS" baseline="0" dirty="0"/>
          </a:p>
          <a:p>
            <a:r>
              <a:rPr lang="is-IS" baseline="0" dirty="0"/>
              <a:t>So, we get an illusion that we can access the main memory at such a fast speed, due to caching. </a:t>
            </a:r>
          </a:p>
          <a:p>
            <a:endParaRPr lang="en-US" dirty="0"/>
          </a:p>
        </p:txBody>
      </p:sp>
    </p:spTree>
    <p:extLst>
      <p:ext uri="{BB962C8B-B14F-4D97-AF65-F5344CB8AC3E}">
        <p14:creationId xmlns:p14="http://schemas.microsoft.com/office/powerpoint/2010/main" val="2371302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18038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body" idx="1"/>
          </p:nvPr>
        </p:nvSpPr>
        <p:spPr>
          <a:xfrm>
            <a:off x="722314" y="3475039"/>
            <a:ext cx="8274050" cy="3292475"/>
          </a:xfrm>
          <a:noFill/>
        </p:spPr>
        <p:txBody>
          <a:bodyPr lIns="95645" tIns="46983" rIns="95645" bIns="46983"/>
          <a:lstStyle/>
          <a:p>
            <a:r>
              <a:rPr lang="en-US" altLang="ko-KR">
                <a:ea typeface="굴림" panose="020B0600000101010101" pitchFamily="34" charset="-127"/>
              </a:rPr>
              <a:t>How does the memory hierarchy work?  Well it is rather simple, at least in principle.</a:t>
            </a:r>
          </a:p>
          <a:p>
            <a:r>
              <a:rPr lang="en-US" altLang="ko-KR">
                <a:ea typeface="굴림" panose="020B0600000101010101" pitchFamily="34" charset="-127"/>
              </a:rPr>
              <a:t>In order to take advantage of the temporal locality, that is the locality in time, the memory hierarchy will keep those more recently accessed data items closer to the processor because chances are (points to the principle), the processor will access them again soon.</a:t>
            </a:r>
          </a:p>
          <a:p>
            <a:r>
              <a:rPr lang="en-US" altLang="ko-KR">
                <a:ea typeface="굴림" panose="020B0600000101010101" pitchFamily="34" charset="-127"/>
              </a:rPr>
              <a:t>In order to take advantage of the spatial locality, not ONLY do we move the item that has just been accessed to the upper level, but we ALSO move the data items that are adjacent to it.</a:t>
            </a:r>
          </a:p>
          <a:p>
            <a:endParaRPr lang="en-US" altLang="ko-KR">
              <a:ea typeface="굴림" panose="020B0600000101010101" pitchFamily="34" charset="-127"/>
            </a:endParaRPr>
          </a:p>
          <a:p>
            <a:r>
              <a:rPr lang="en-US" altLang="ko-KR">
                <a:ea typeface="굴림" panose="020B0600000101010101" pitchFamily="34" charset="-127"/>
              </a:rPr>
              <a:t>+1 = 15 min. (X:55)</a:t>
            </a:r>
          </a:p>
        </p:txBody>
      </p:sp>
      <p:sp>
        <p:nvSpPr>
          <p:cNvPr id="62467" name="Rectangle 3"/>
          <p:cNvSpPr>
            <a:spLocks noGrp="1" noRot="1" noChangeAspect="1" noChangeArrowheads="1" noTextEdit="1"/>
          </p:cNvSpPr>
          <p:nvPr>
            <p:ph type="sldImg"/>
          </p:nvPr>
        </p:nvSpPr>
        <p:spPr>
          <a:xfrm>
            <a:off x="2382838" y="471488"/>
            <a:ext cx="4856162" cy="2732087"/>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776635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body" idx="1"/>
          </p:nvPr>
        </p:nvSpPr>
        <p:spPr>
          <a:xfrm>
            <a:off x="515938" y="4343799"/>
            <a:ext cx="5910036" cy="4115594"/>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5645" tIns="46983" rIns="95645" bIns="46983"/>
          <a:lstStyle/>
          <a:p>
            <a:r>
              <a:rPr lang="en-US" altLang="ko-KR">
                <a:ea typeface="Gulim" charset="0"/>
                <a:cs typeface="Gulim" charset="0"/>
              </a:rPr>
              <a:t>The design goal is to present the user with as much memory as is available in the cheapest technology (points to the disk).</a:t>
            </a:r>
          </a:p>
          <a:p>
            <a:r>
              <a:rPr lang="en-US" altLang="ko-KR">
                <a:ea typeface="Gulim" charset="0"/>
                <a:cs typeface="Gulim" charset="0"/>
              </a:rPr>
              <a:t>While by taking advantage of the principle of locality, we like to provide the user an average access speed that is very close to the speed that is offered by the fastest technology.</a:t>
            </a:r>
          </a:p>
          <a:p>
            <a:r>
              <a:rPr lang="en-US" altLang="ko-KR">
                <a:ea typeface="Gulim" charset="0"/>
                <a:cs typeface="Gulim" charset="0"/>
              </a:rPr>
              <a:t>(We will go over this slide in details in the next lecture on caches).</a:t>
            </a:r>
          </a:p>
          <a:p>
            <a:endParaRPr lang="en-US" altLang="ko-KR">
              <a:ea typeface="Gulim" charset="0"/>
              <a:cs typeface="Gulim" charset="0"/>
            </a:endParaRPr>
          </a:p>
          <a:p>
            <a:r>
              <a:rPr lang="en-US" altLang="ko-KR">
                <a:ea typeface="Gulim" charset="0"/>
                <a:cs typeface="Gulim" charset="0"/>
              </a:rPr>
              <a:t>+1 = 16 min. (X:56)</a:t>
            </a:r>
          </a:p>
        </p:txBody>
      </p:sp>
      <p:sp>
        <p:nvSpPr>
          <p:cNvPr id="26626" name="Rectangle 3"/>
          <p:cNvSpPr>
            <a:spLocks noGrp="1" noRot="1" noChangeAspect="1" noChangeArrowheads="1" noTextEdit="1"/>
          </p:cNvSpPr>
          <p:nvPr>
            <p:ph type="sldImg"/>
          </p:nvPr>
        </p:nvSpPr>
        <p:spPr>
          <a:xfrm>
            <a:off x="403225" y="588963"/>
            <a:ext cx="6067425" cy="3413125"/>
          </a:xfrm>
          <a:ln>
            <a:noFill/>
          </a:ln>
          <a:extLst>
            <a:ext uri="{91240B29-F687-4f45-9708-019B960494DF}">
              <a14:hiddenLine xmlns="" xmlns:a14="http://schemas.microsoft.com/office/drawing/2010/main" w="12700">
                <a:solidFill>
                  <a:schemeClr val="tx1"/>
                </a:solidFill>
                <a:miter lim="800000"/>
                <a:headEnd/>
                <a:tailEnd/>
              </a14:hiddenLine>
            </a:ext>
          </a:extLst>
        </p:spPr>
      </p:sp>
    </p:spTree>
    <p:extLst>
      <p:ext uri="{BB962C8B-B14F-4D97-AF65-F5344CB8AC3E}">
        <p14:creationId xmlns:p14="http://schemas.microsoft.com/office/powerpoint/2010/main" val="2440899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Was invented by Sir Maurice Wilkes – </a:t>
            </a:r>
            <a:r>
              <a:rPr lang="en-US" i="1" dirty="0"/>
              <a:t>prior to caches</a:t>
            </a:r>
          </a:p>
          <a:p>
            <a:pPr lvl="1"/>
            <a:r>
              <a:rPr lang="en-US" dirty="0"/>
              <a:t>When you come up with a new concept, you get to name it!</a:t>
            </a:r>
          </a:p>
          <a:p>
            <a:pPr lvl="1"/>
            <a:r>
              <a:rPr lang="en-US" dirty="0"/>
              <a:t>People realized “if it’s good for page tables, why not the rest of the data in memory?”</a:t>
            </a:r>
          </a:p>
          <a:p>
            <a:endParaRPr lang="en-SE" dirty="0"/>
          </a:p>
        </p:txBody>
      </p:sp>
    </p:spTree>
    <p:extLst>
      <p:ext uri="{BB962C8B-B14F-4D97-AF65-F5344CB8AC3E}">
        <p14:creationId xmlns:p14="http://schemas.microsoft.com/office/powerpoint/2010/main" val="38604330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15</a:t>
            </a:r>
            <a:br>
              <a:rPr lang="en-US" sz="3000" dirty="0"/>
            </a:br>
            <a:br>
              <a:rPr lang="en-US" sz="3000" dirty="0"/>
            </a:br>
            <a:r>
              <a:rPr lang="en-US" sz="3000" dirty="0"/>
              <a:t>Memory 3: Caching and TLBs (</a:t>
            </a:r>
            <a:r>
              <a:rPr lang="en-US" sz="3000" dirty="0" err="1"/>
              <a:t>Con’t</a:t>
            </a:r>
            <a:r>
              <a:rPr lang="en-US" sz="3000" dirty="0"/>
              <a:t>), Demand 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D3693-D46E-2F40-90FF-08D6C5787898}"/>
              </a:ext>
            </a:extLst>
          </p:cNvPr>
          <p:cNvSpPr>
            <a:spLocks noGrp="1"/>
          </p:cNvSpPr>
          <p:nvPr>
            <p:ph type="title"/>
          </p:nvPr>
        </p:nvSpPr>
        <p:spPr>
          <a:xfrm>
            <a:off x="1905000" y="228600"/>
            <a:ext cx="8534400" cy="533400"/>
          </a:xfrm>
        </p:spPr>
        <p:txBody>
          <a:bodyPr/>
          <a:lstStyle/>
          <a:p>
            <a:r>
              <a:rPr lang="en-US" dirty="0"/>
              <a:t>How do we make Address Translation Fast?</a:t>
            </a:r>
          </a:p>
        </p:txBody>
      </p:sp>
      <p:sp>
        <p:nvSpPr>
          <p:cNvPr id="3" name="Content Placeholder 2">
            <a:extLst>
              <a:ext uri="{FF2B5EF4-FFF2-40B4-BE49-F238E27FC236}">
                <a16:creationId xmlns:a16="http://schemas.microsoft.com/office/drawing/2014/main" id="{D3FAA51B-359D-B34B-89BD-C24123B32D86}"/>
              </a:ext>
            </a:extLst>
          </p:cNvPr>
          <p:cNvSpPr>
            <a:spLocks noGrp="1"/>
          </p:cNvSpPr>
          <p:nvPr>
            <p:ph idx="1"/>
          </p:nvPr>
        </p:nvSpPr>
        <p:spPr>
          <a:xfrm>
            <a:off x="2133600" y="914400"/>
            <a:ext cx="7924800" cy="1143000"/>
          </a:xfrm>
        </p:spPr>
        <p:txBody>
          <a:bodyPr>
            <a:normAutofit lnSpcReduction="10000"/>
          </a:bodyPr>
          <a:lstStyle/>
          <a:p>
            <a:r>
              <a:rPr lang="en-US" dirty="0"/>
              <a:t>Cache results of recent translations !</a:t>
            </a:r>
          </a:p>
          <a:p>
            <a:pPr lvl="1"/>
            <a:r>
              <a:rPr lang="en-US" dirty="0"/>
              <a:t>Different from a traditional cache</a:t>
            </a:r>
          </a:p>
          <a:p>
            <a:pPr lvl="1"/>
            <a:r>
              <a:rPr lang="en-US" dirty="0"/>
              <a:t>Cache Page Table Entries using Virtual Page # as the key</a:t>
            </a:r>
          </a:p>
        </p:txBody>
      </p:sp>
      <p:sp>
        <p:nvSpPr>
          <p:cNvPr id="5" name="TextBox 4">
            <a:extLst>
              <a:ext uri="{FF2B5EF4-FFF2-40B4-BE49-F238E27FC236}">
                <a16:creationId xmlns:a16="http://schemas.microsoft.com/office/drawing/2014/main" id="{62B02452-E6CF-A049-BE31-AF7D38EE37E2}"/>
              </a:ext>
            </a:extLst>
          </p:cNvPr>
          <p:cNvSpPr txBox="1"/>
          <p:nvPr/>
        </p:nvSpPr>
        <p:spPr>
          <a:xfrm>
            <a:off x="2355692" y="3106425"/>
            <a:ext cx="1245854" cy="646331"/>
          </a:xfrm>
          <a:prstGeom prst="rect">
            <a:avLst/>
          </a:prstGeom>
          <a:noFill/>
        </p:spPr>
        <p:txBody>
          <a:bodyPr wrap="none" rtlCol="0">
            <a:spAutoFit/>
          </a:bodyPr>
          <a:lstStyle/>
          <a:p>
            <a:r>
              <a:rPr lang="en-US" dirty="0"/>
              <a:t>Processor</a:t>
            </a:r>
          </a:p>
          <a:p>
            <a:pPr algn="ctr"/>
            <a:r>
              <a:rPr lang="en-US" dirty="0"/>
              <a:t>(core)</a:t>
            </a:r>
          </a:p>
        </p:txBody>
      </p:sp>
      <p:sp>
        <p:nvSpPr>
          <p:cNvPr id="6" name="TextBox 5">
            <a:extLst>
              <a:ext uri="{FF2B5EF4-FFF2-40B4-BE49-F238E27FC236}">
                <a16:creationId xmlns:a16="http://schemas.microsoft.com/office/drawing/2014/main" id="{A4683C37-5469-A241-A6FF-42D4A6A01D0A}"/>
              </a:ext>
            </a:extLst>
          </p:cNvPr>
          <p:cNvSpPr txBox="1"/>
          <p:nvPr/>
        </p:nvSpPr>
        <p:spPr>
          <a:xfrm>
            <a:off x="6523031" y="3244333"/>
            <a:ext cx="1119217" cy="369332"/>
          </a:xfrm>
          <a:prstGeom prst="rect">
            <a:avLst/>
          </a:prstGeom>
          <a:noFill/>
        </p:spPr>
        <p:txBody>
          <a:bodyPr wrap="none" rtlCol="0">
            <a:spAutoFit/>
          </a:bodyPr>
          <a:lstStyle/>
          <a:p>
            <a:r>
              <a:rPr lang="en-US" dirty="0"/>
              <a:t>Cache(s)</a:t>
            </a:r>
          </a:p>
        </p:txBody>
      </p:sp>
      <p:sp>
        <p:nvSpPr>
          <p:cNvPr id="7" name="TextBox 6">
            <a:extLst>
              <a:ext uri="{FF2B5EF4-FFF2-40B4-BE49-F238E27FC236}">
                <a16:creationId xmlns:a16="http://schemas.microsoft.com/office/drawing/2014/main" id="{114DF558-1AEC-A746-A4C6-48A9EB2AAE26}"/>
              </a:ext>
            </a:extLst>
          </p:cNvPr>
          <p:cNvSpPr txBox="1"/>
          <p:nvPr/>
        </p:nvSpPr>
        <p:spPr>
          <a:xfrm>
            <a:off x="8889630" y="2383711"/>
            <a:ext cx="1055097" cy="646331"/>
          </a:xfrm>
          <a:prstGeom prst="rect">
            <a:avLst/>
          </a:prstGeom>
          <a:noFill/>
        </p:spPr>
        <p:txBody>
          <a:bodyPr wrap="none" rtlCol="0">
            <a:spAutoFit/>
          </a:bodyPr>
          <a:lstStyle/>
          <a:p>
            <a:r>
              <a:rPr lang="en-US" dirty="0"/>
              <a:t>Physical</a:t>
            </a:r>
          </a:p>
          <a:p>
            <a:r>
              <a:rPr lang="en-US" dirty="0"/>
              <a:t>Memory</a:t>
            </a:r>
          </a:p>
        </p:txBody>
      </p:sp>
      <p:sp>
        <p:nvSpPr>
          <p:cNvPr id="8" name="TextBox 7">
            <a:extLst>
              <a:ext uri="{FF2B5EF4-FFF2-40B4-BE49-F238E27FC236}">
                <a16:creationId xmlns:a16="http://schemas.microsoft.com/office/drawing/2014/main" id="{2B741245-CC67-2D4B-B770-AFF1B4138453}"/>
              </a:ext>
            </a:extLst>
          </p:cNvPr>
          <p:cNvSpPr txBox="1"/>
          <p:nvPr/>
        </p:nvSpPr>
        <p:spPr>
          <a:xfrm>
            <a:off x="4637550" y="3244923"/>
            <a:ext cx="761747" cy="369332"/>
          </a:xfrm>
          <a:prstGeom prst="rect">
            <a:avLst/>
          </a:prstGeom>
          <a:noFill/>
        </p:spPr>
        <p:txBody>
          <a:bodyPr wrap="none" rtlCol="0">
            <a:spAutoFit/>
          </a:bodyPr>
          <a:lstStyle/>
          <a:p>
            <a:r>
              <a:rPr lang="en-US" dirty="0"/>
              <a:t>MMU</a:t>
            </a:r>
          </a:p>
        </p:txBody>
      </p:sp>
      <p:sp>
        <p:nvSpPr>
          <p:cNvPr id="9" name="Rectangle 8">
            <a:extLst>
              <a:ext uri="{FF2B5EF4-FFF2-40B4-BE49-F238E27FC236}">
                <a16:creationId xmlns:a16="http://schemas.microsoft.com/office/drawing/2014/main" id="{26B14CC0-8D08-9640-AD44-659B1880F71F}"/>
              </a:ext>
            </a:extLst>
          </p:cNvPr>
          <p:cNvSpPr/>
          <p:nvPr/>
        </p:nvSpPr>
        <p:spPr bwMode="auto">
          <a:xfrm>
            <a:off x="2355692" y="2819989"/>
            <a:ext cx="1295400" cy="12192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 name="Rectangle 9">
            <a:extLst>
              <a:ext uri="{FF2B5EF4-FFF2-40B4-BE49-F238E27FC236}">
                <a16:creationId xmlns:a16="http://schemas.microsoft.com/office/drawing/2014/main" id="{7A0B5B44-A30A-4741-8411-678ECAD453EB}"/>
              </a:ext>
            </a:extLst>
          </p:cNvPr>
          <p:cNvSpPr/>
          <p:nvPr/>
        </p:nvSpPr>
        <p:spPr bwMode="auto">
          <a:xfrm>
            <a:off x="4616657" y="3039445"/>
            <a:ext cx="878333" cy="780288"/>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a:extLst>
              <a:ext uri="{FF2B5EF4-FFF2-40B4-BE49-F238E27FC236}">
                <a16:creationId xmlns:a16="http://schemas.microsoft.com/office/drawing/2014/main" id="{96F5AC61-1D41-B941-8620-8BA2E21C3ACD}"/>
              </a:ext>
            </a:extLst>
          </p:cNvPr>
          <p:cNvSpPr/>
          <p:nvPr/>
        </p:nvSpPr>
        <p:spPr bwMode="auto">
          <a:xfrm>
            <a:off x="6359038" y="2940981"/>
            <a:ext cx="1383965" cy="976039"/>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a:extLst>
              <a:ext uri="{FF2B5EF4-FFF2-40B4-BE49-F238E27FC236}">
                <a16:creationId xmlns:a16="http://schemas.microsoft.com/office/drawing/2014/main" id="{F29E2D9F-FE4C-184E-83BB-B0A268BB57C9}"/>
              </a:ext>
            </a:extLst>
          </p:cNvPr>
          <p:cNvSpPr/>
          <p:nvPr/>
        </p:nvSpPr>
        <p:spPr bwMode="auto">
          <a:xfrm>
            <a:off x="8847790" y="2286589"/>
            <a:ext cx="1119217" cy="21336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cxnSp>
        <p:nvCxnSpPr>
          <p:cNvPr id="13" name="Straight Arrow Connector 12">
            <a:extLst>
              <a:ext uri="{FF2B5EF4-FFF2-40B4-BE49-F238E27FC236}">
                <a16:creationId xmlns:a16="http://schemas.microsoft.com/office/drawing/2014/main" id="{27F8B275-0933-6246-8588-21AC1DD7205D}"/>
              </a:ext>
            </a:extLst>
          </p:cNvPr>
          <p:cNvCxnSpPr/>
          <p:nvPr/>
        </p:nvCxnSpPr>
        <p:spPr bwMode="auto">
          <a:xfrm>
            <a:off x="3651092" y="3244923"/>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7F3013C5-0DC3-2141-BE41-7D06158A4300}"/>
              </a:ext>
            </a:extLst>
          </p:cNvPr>
          <p:cNvSpPr txBox="1"/>
          <p:nvPr/>
        </p:nvSpPr>
        <p:spPr>
          <a:xfrm rot="20126347">
            <a:off x="3796638" y="2561553"/>
            <a:ext cx="1795684" cy="307777"/>
          </a:xfrm>
          <a:prstGeom prst="rect">
            <a:avLst/>
          </a:prstGeom>
          <a:noFill/>
        </p:spPr>
        <p:txBody>
          <a:bodyPr wrap="none" rtlCol="0">
            <a:spAutoFit/>
          </a:bodyPr>
          <a:lstStyle/>
          <a:p>
            <a:r>
              <a:rPr lang="en-US" sz="1400" dirty="0">
                <a:latin typeface="Courier" pitchFamily="2" charset="0"/>
              </a:rPr>
              <a:t>Read &lt;</a:t>
            </a:r>
            <a:r>
              <a:rPr lang="en-US" sz="1400" dirty="0" err="1">
                <a:latin typeface="Courier" pitchFamily="2" charset="0"/>
              </a:rPr>
              <a:t>V_Addr</a:t>
            </a:r>
            <a:r>
              <a:rPr lang="en-US" sz="1400" dirty="0">
                <a:latin typeface="Courier" pitchFamily="2" charset="0"/>
              </a:rPr>
              <a:t> m&gt;</a:t>
            </a:r>
          </a:p>
        </p:txBody>
      </p:sp>
      <p:cxnSp>
        <p:nvCxnSpPr>
          <p:cNvPr id="16" name="Straight Arrow Connector 15">
            <a:extLst>
              <a:ext uri="{FF2B5EF4-FFF2-40B4-BE49-F238E27FC236}">
                <a16:creationId xmlns:a16="http://schemas.microsoft.com/office/drawing/2014/main" id="{22B26808-5550-BF49-98F8-77159BDFA9FC}"/>
              </a:ext>
            </a:extLst>
          </p:cNvPr>
          <p:cNvCxnSpPr>
            <a:cxnSpLocks/>
          </p:cNvCxnSpPr>
          <p:nvPr/>
        </p:nvCxnSpPr>
        <p:spPr bwMode="auto">
          <a:xfrm flipH="1">
            <a:off x="3651092" y="3605111"/>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AD80118E-4FF6-724B-AE01-B5157CAABE3A}"/>
              </a:ext>
            </a:extLst>
          </p:cNvPr>
          <p:cNvCxnSpPr>
            <a:cxnSpLocks/>
          </p:cNvCxnSpPr>
          <p:nvPr/>
        </p:nvCxnSpPr>
        <p:spPr bwMode="auto">
          <a:xfrm>
            <a:off x="5494989" y="3252805"/>
            <a:ext cx="86404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5B4F81B9-0496-6847-99C1-B5DBEA4B7414}"/>
              </a:ext>
            </a:extLst>
          </p:cNvPr>
          <p:cNvCxnSpPr>
            <a:cxnSpLocks/>
          </p:cNvCxnSpPr>
          <p:nvPr/>
        </p:nvCxnSpPr>
        <p:spPr bwMode="auto">
          <a:xfrm flipH="1">
            <a:off x="5494989" y="3605111"/>
            <a:ext cx="864048" cy="788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9" name="TextBox 18">
            <a:extLst>
              <a:ext uri="{FF2B5EF4-FFF2-40B4-BE49-F238E27FC236}">
                <a16:creationId xmlns:a16="http://schemas.microsoft.com/office/drawing/2014/main" id="{062D0E99-B17E-844A-8571-27DB760A18C4}"/>
              </a:ext>
            </a:extLst>
          </p:cNvPr>
          <p:cNvSpPr txBox="1"/>
          <p:nvPr/>
        </p:nvSpPr>
        <p:spPr>
          <a:xfrm rot="20126347">
            <a:off x="5464087" y="2501509"/>
            <a:ext cx="2117887" cy="307777"/>
          </a:xfrm>
          <a:prstGeom prst="rect">
            <a:avLst/>
          </a:prstGeom>
          <a:noFill/>
        </p:spPr>
        <p:txBody>
          <a:bodyPr wrap="none" rtlCol="0">
            <a:spAutoFit/>
          </a:bodyPr>
          <a:lstStyle/>
          <a:p>
            <a:r>
              <a:rPr lang="en-US" sz="1400" dirty="0">
                <a:latin typeface="Courier" pitchFamily="2" charset="0"/>
              </a:rPr>
              <a:t>Read &lt;</a:t>
            </a:r>
            <a:r>
              <a:rPr lang="en-US" sz="1400" dirty="0" err="1">
                <a:latin typeface="Courier" pitchFamily="2" charset="0"/>
              </a:rPr>
              <a:t>Phs_Addr</a:t>
            </a:r>
            <a:r>
              <a:rPr lang="en-US" sz="1400" dirty="0">
                <a:latin typeface="Courier" pitchFamily="2" charset="0"/>
              </a:rPr>
              <a:t> X &gt;</a:t>
            </a:r>
          </a:p>
        </p:txBody>
      </p:sp>
      <p:sp>
        <p:nvSpPr>
          <p:cNvPr id="20" name="Left-Right Arrow 19">
            <a:extLst>
              <a:ext uri="{FF2B5EF4-FFF2-40B4-BE49-F238E27FC236}">
                <a16:creationId xmlns:a16="http://schemas.microsoft.com/office/drawing/2014/main" id="{B3C0ACA3-7CF5-974E-B7E4-987924ADCA25}"/>
              </a:ext>
            </a:extLst>
          </p:cNvPr>
          <p:cNvSpPr/>
          <p:nvPr/>
        </p:nvSpPr>
        <p:spPr bwMode="auto">
          <a:xfrm>
            <a:off x="7743003" y="3252805"/>
            <a:ext cx="1104787" cy="352306"/>
          </a:xfrm>
          <a:prstGeom prst="lef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1" name="TextBox 20">
            <a:extLst>
              <a:ext uri="{FF2B5EF4-FFF2-40B4-BE49-F238E27FC236}">
                <a16:creationId xmlns:a16="http://schemas.microsoft.com/office/drawing/2014/main" id="{28ABDD2B-3BF5-4145-BD5D-DE66AC5DBDB6}"/>
              </a:ext>
            </a:extLst>
          </p:cNvPr>
          <p:cNvSpPr txBox="1"/>
          <p:nvPr/>
        </p:nvSpPr>
        <p:spPr>
          <a:xfrm rot="18275228">
            <a:off x="7502552" y="3244291"/>
            <a:ext cx="1535998" cy="369332"/>
          </a:xfrm>
          <a:prstGeom prst="rect">
            <a:avLst/>
          </a:prstGeom>
          <a:noFill/>
        </p:spPr>
        <p:txBody>
          <a:bodyPr wrap="none" rtlCol="0">
            <a:spAutoFit/>
          </a:bodyPr>
          <a:lstStyle/>
          <a:p>
            <a:r>
              <a:rPr lang="en-US" dirty="0">
                <a:solidFill>
                  <a:srgbClr val="FF0000"/>
                </a:solidFill>
              </a:rPr>
              <a:t>Memory Bus</a:t>
            </a:r>
          </a:p>
        </p:txBody>
      </p:sp>
      <p:sp>
        <p:nvSpPr>
          <p:cNvPr id="22" name="TextBox 21">
            <a:extLst>
              <a:ext uri="{FF2B5EF4-FFF2-40B4-BE49-F238E27FC236}">
                <a16:creationId xmlns:a16="http://schemas.microsoft.com/office/drawing/2014/main" id="{707EEE8D-25F3-B04B-955E-318A4BFEE3D6}"/>
              </a:ext>
            </a:extLst>
          </p:cNvPr>
          <p:cNvSpPr txBox="1"/>
          <p:nvPr/>
        </p:nvSpPr>
        <p:spPr>
          <a:xfrm rot="20413803">
            <a:off x="8811883" y="3068138"/>
            <a:ext cx="1210588" cy="369332"/>
          </a:xfrm>
          <a:prstGeom prst="rect">
            <a:avLst/>
          </a:prstGeom>
          <a:noFill/>
        </p:spPr>
        <p:txBody>
          <a:bodyPr wrap="none" rtlCol="0">
            <a:spAutoFit/>
          </a:bodyPr>
          <a:lstStyle/>
          <a:p>
            <a:r>
              <a:rPr lang="en-US" dirty="0" err="1">
                <a:solidFill>
                  <a:srgbClr val="233AE1"/>
                </a:solidFill>
                <a:latin typeface="Gill Sans MT" panose="020B0502020104020203" pitchFamily="34" charset="77"/>
              </a:rPr>
              <a:t>pgm</a:t>
            </a:r>
            <a:r>
              <a:rPr lang="en-US" dirty="0">
                <a:solidFill>
                  <a:srgbClr val="233AE1"/>
                </a:solidFill>
                <a:latin typeface="Gill Sans MT" panose="020B0502020104020203" pitchFamily="34" charset="77"/>
              </a:rPr>
              <a:t> data</a:t>
            </a:r>
          </a:p>
        </p:txBody>
      </p:sp>
      <p:grpSp>
        <p:nvGrpSpPr>
          <p:cNvPr id="23" name="Group 22">
            <a:extLst>
              <a:ext uri="{FF2B5EF4-FFF2-40B4-BE49-F238E27FC236}">
                <a16:creationId xmlns:a16="http://schemas.microsoft.com/office/drawing/2014/main" id="{1A8CCD78-A7DB-A34C-B131-DBCC24BEF04E}"/>
              </a:ext>
            </a:extLst>
          </p:cNvPr>
          <p:cNvGrpSpPr/>
          <p:nvPr/>
        </p:nvGrpSpPr>
        <p:grpSpPr>
          <a:xfrm>
            <a:off x="9187865" y="3630497"/>
            <a:ext cx="736153" cy="650414"/>
            <a:chOff x="4800600" y="2854786"/>
            <a:chExt cx="736153" cy="650414"/>
          </a:xfrm>
        </p:grpSpPr>
        <p:sp>
          <p:nvSpPr>
            <p:cNvPr id="24" name="Rectangle 23">
              <a:extLst>
                <a:ext uri="{FF2B5EF4-FFF2-40B4-BE49-F238E27FC236}">
                  <a16:creationId xmlns:a16="http://schemas.microsoft.com/office/drawing/2014/main" id="{4C6B2777-5540-0D47-BE57-278961D70D57}"/>
                </a:ext>
              </a:extLst>
            </p:cNvPr>
            <p:cNvSpPr/>
            <p:nvPr/>
          </p:nvSpPr>
          <p:spPr bwMode="auto">
            <a:xfrm>
              <a:off x="4826448" y="2854786"/>
              <a:ext cx="659952" cy="650414"/>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Comic Sans MS" pitchFamily="66" charset="0"/>
              </a:endParaRPr>
            </a:p>
          </p:txBody>
        </p:sp>
        <p:sp>
          <p:nvSpPr>
            <p:cNvPr id="25" name="TextBox 24">
              <a:extLst>
                <a:ext uri="{FF2B5EF4-FFF2-40B4-BE49-F238E27FC236}">
                  <a16:creationId xmlns:a16="http://schemas.microsoft.com/office/drawing/2014/main" id="{49F4F545-DDFB-F04C-B321-80F82C98BCC4}"/>
                </a:ext>
              </a:extLst>
            </p:cNvPr>
            <p:cNvSpPr txBox="1"/>
            <p:nvPr/>
          </p:nvSpPr>
          <p:spPr>
            <a:xfrm>
              <a:off x="4800600" y="2883213"/>
              <a:ext cx="736153" cy="523220"/>
            </a:xfrm>
            <a:prstGeom prst="rect">
              <a:avLst/>
            </a:prstGeom>
            <a:noFill/>
            <a:ln>
              <a:noFill/>
            </a:ln>
          </p:spPr>
          <p:txBody>
            <a:bodyPr wrap="square" rtlCol="0">
              <a:spAutoFit/>
            </a:bodyPr>
            <a:lstStyle/>
            <a:p>
              <a:pPr algn="ctr"/>
              <a:r>
                <a:rPr lang="en-US" sz="1400" dirty="0">
                  <a:solidFill>
                    <a:srgbClr val="233AE1"/>
                  </a:solidFill>
                  <a:latin typeface="Arial" panose="020B0604020202020204" pitchFamily="34" charset="0"/>
                  <a:cs typeface="Arial" panose="020B0604020202020204" pitchFamily="34" charset="0"/>
                </a:rPr>
                <a:t>page tables</a:t>
              </a:r>
            </a:p>
          </p:txBody>
        </p:sp>
      </p:grpSp>
      <p:grpSp>
        <p:nvGrpSpPr>
          <p:cNvPr id="26" name="Group 25">
            <a:extLst>
              <a:ext uri="{FF2B5EF4-FFF2-40B4-BE49-F238E27FC236}">
                <a16:creationId xmlns:a16="http://schemas.microsoft.com/office/drawing/2014/main" id="{A286FF2D-7959-FA4D-A2EF-C527A3B9311F}"/>
              </a:ext>
            </a:extLst>
          </p:cNvPr>
          <p:cNvGrpSpPr/>
          <p:nvPr/>
        </p:nvGrpSpPr>
        <p:grpSpPr>
          <a:xfrm>
            <a:off x="3807690" y="3729566"/>
            <a:ext cx="736153" cy="336204"/>
            <a:chOff x="4800600" y="2854786"/>
            <a:chExt cx="736153" cy="336204"/>
          </a:xfrm>
        </p:grpSpPr>
        <p:sp>
          <p:nvSpPr>
            <p:cNvPr id="27" name="Rectangle 26">
              <a:extLst>
                <a:ext uri="{FF2B5EF4-FFF2-40B4-BE49-F238E27FC236}">
                  <a16:creationId xmlns:a16="http://schemas.microsoft.com/office/drawing/2014/main" id="{8E1C2B3E-9139-D947-A883-5D05038C1DF4}"/>
                </a:ext>
              </a:extLst>
            </p:cNvPr>
            <p:cNvSpPr/>
            <p:nvPr/>
          </p:nvSpPr>
          <p:spPr bwMode="auto">
            <a:xfrm>
              <a:off x="4826448" y="2854786"/>
              <a:ext cx="659952" cy="307777"/>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Comic Sans MS" pitchFamily="66" charset="0"/>
              </a:endParaRPr>
            </a:p>
          </p:txBody>
        </p:sp>
        <p:sp>
          <p:nvSpPr>
            <p:cNvPr id="28" name="TextBox 27">
              <a:extLst>
                <a:ext uri="{FF2B5EF4-FFF2-40B4-BE49-F238E27FC236}">
                  <a16:creationId xmlns:a16="http://schemas.microsoft.com/office/drawing/2014/main" id="{9A34331F-274A-1249-9E9E-23475F0A5BC9}"/>
                </a:ext>
              </a:extLst>
            </p:cNvPr>
            <p:cNvSpPr txBox="1"/>
            <p:nvPr/>
          </p:nvSpPr>
          <p:spPr>
            <a:xfrm>
              <a:off x="4800600" y="2883213"/>
              <a:ext cx="736153" cy="307777"/>
            </a:xfrm>
            <a:prstGeom prst="rect">
              <a:avLst/>
            </a:prstGeom>
            <a:noFill/>
            <a:ln>
              <a:noFill/>
            </a:ln>
          </p:spPr>
          <p:txBody>
            <a:bodyPr wrap="square" rtlCol="0">
              <a:spAutoFit/>
            </a:bodyPr>
            <a:lstStyle/>
            <a:p>
              <a:pPr algn="ctr"/>
              <a:r>
                <a:rPr lang="en-US" sz="1400" dirty="0">
                  <a:solidFill>
                    <a:srgbClr val="233AE1"/>
                  </a:solidFill>
                  <a:latin typeface="Arial" panose="020B0604020202020204" pitchFamily="34" charset="0"/>
                  <a:cs typeface="Arial" panose="020B0604020202020204" pitchFamily="34" charset="0"/>
                </a:rPr>
                <a:t>PTBR</a:t>
              </a:r>
            </a:p>
          </p:txBody>
        </p:sp>
      </p:grpSp>
      <p:grpSp>
        <p:nvGrpSpPr>
          <p:cNvPr id="4" name="Group 3">
            <a:extLst>
              <a:ext uri="{FF2B5EF4-FFF2-40B4-BE49-F238E27FC236}">
                <a16:creationId xmlns:a16="http://schemas.microsoft.com/office/drawing/2014/main" id="{5C95955C-1BDB-3543-BF35-2AEE77D3A65D}"/>
              </a:ext>
            </a:extLst>
          </p:cNvPr>
          <p:cNvGrpSpPr/>
          <p:nvPr/>
        </p:nvGrpSpPr>
        <p:grpSpPr>
          <a:xfrm>
            <a:off x="3481054" y="3881403"/>
            <a:ext cx="3514106" cy="1763136"/>
            <a:chOff x="1957054" y="3881403"/>
            <a:chExt cx="3514106" cy="1763136"/>
          </a:xfrm>
        </p:grpSpPr>
        <p:sp>
          <p:nvSpPr>
            <p:cNvPr id="29" name="Rectangle 28">
              <a:extLst>
                <a:ext uri="{FF2B5EF4-FFF2-40B4-BE49-F238E27FC236}">
                  <a16:creationId xmlns:a16="http://schemas.microsoft.com/office/drawing/2014/main" id="{0D35BBE0-DC35-6C4D-BD47-52B06B5F847E}"/>
                </a:ext>
              </a:extLst>
            </p:cNvPr>
            <p:cNvSpPr/>
            <p:nvPr/>
          </p:nvSpPr>
          <p:spPr bwMode="auto">
            <a:xfrm>
              <a:off x="1957056" y="4407561"/>
              <a:ext cx="3514103" cy="1236978"/>
            </a:xfrm>
            <a:prstGeom prst="rect">
              <a:avLst/>
            </a:prstGeom>
            <a:noFill/>
            <a:ln w="28575" cap="flat" cmpd="sng" algn="ctr">
              <a:solidFill>
                <a:srgbClr val="1C31C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r"/>
              <a:endParaRPr lang="en-US">
                <a:latin typeface="Comic Sans MS" pitchFamily="66" charset="0"/>
              </a:endParaRPr>
            </a:p>
          </p:txBody>
        </p:sp>
        <p:sp>
          <p:nvSpPr>
            <p:cNvPr id="31" name="TextBox 30">
              <a:extLst>
                <a:ext uri="{FF2B5EF4-FFF2-40B4-BE49-F238E27FC236}">
                  <a16:creationId xmlns:a16="http://schemas.microsoft.com/office/drawing/2014/main" id="{E49A5157-0C51-8D40-8A9C-02214D65BA69}"/>
                </a:ext>
              </a:extLst>
            </p:cNvPr>
            <p:cNvSpPr txBox="1"/>
            <p:nvPr/>
          </p:nvSpPr>
          <p:spPr>
            <a:xfrm>
              <a:off x="1957054" y="4422041"/>
              <a:ext cx="3514104"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1</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1</a:t>
              </a:r>
              <a:r>
                <a:rPr lang="en-US" sz="1400" dirty="0">
                  <a:latin typeface="Courier" pitchFamily="2" charset="0"/>
                </a:rPr>
                <a:t>, V, … &gt;</a:t>
              </a:r>
            </a:p>
          </p:txBody>
        </p:sp>
        <p:sp>
          <p:nvSpPr>
            <p:cNvPr id="32" name="TextBox 31">
              <a:extLst>
                <a:ext uri="{FF2B5EF4-FFF2-40B4-BE49-F238E27FC236}">
                  <a16:creationId xmlns:a16="http://schemas.microsoft.com/office/drawing/2014/main" id="{7AFF1427-C35A-CA49-A037-EEF11F039714}"/>
                </a:ext>
              </a:extLst>
            </p:cNvPr>
            <p:cNvSpPr txBox="1"/>
            <p:nvPr/>
          </p:nvSpPr>
          <p:spPr>
            <a:xfrm>
              <a:off x="1974688" y="4736377"/>
              <a:ext cx="3478837"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2</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2</a:t>
              </a:r>
              <a:r>
                <a:rPr lang="en-US" sz="1400" dirty="0">
                  <a:latin typeface="Courier" pitchFamily="2" charset="0"/>
                </a:rPr>
                <a:t>, V, … &gt;</a:t>
              </a:r>
            </a:p>
          </p:txBody>
        </p:sp>
        <p:sp>
          <p:nvSpPr>
            <p:cNvPr id="33" name="TextBox 32">
              <a:extLst>
                <a:ext uri="{FF2B5EF4-FFF2-40B4-BE49-F238E27FC236}">
                  <a16:creationId xmlns:a16="http://schemas.microsoft.com/office/drawing/2014/main" id="{4C5F1702-2EBE-D444-AED8-D2E034D2CF8A}"/>
                </a:ext>
              </a:extLst>
            </p:cNvPr>
            <p:cNvSpPr txBox="1"/>
            <p:nvPr/>
          </p:nvSpPr>
          <p:spPr>
            <a:xfrm>
              <a:off x="1957055" y="5298279"/>
              <a:ext cx="3514104" cy="307777"/>
            </a:xfrm>
            <a:prstGeom prst="rect">
              <a:avLst/>
            </a:prstGeom>
            <a:noFill/>
          </p:spPr>
          <p:txBody>
            <a:bodyPr wrap="none" rtlCol="0">
              <a:spAutoFit/>
            </a:bodyPr>
            <a:lstStyle/>
            <a:p>
              <a:pPr algn="r"/>
              <a:r>
                <a:rPr lang="en-US" sz="1400" dirty="0" err="1">
                  <a:latin typeface="Courier" pitchFamily="2" charset="0"/>
                </a:rPr>
                <a:t>V_Pg</a:t>
              </a:r>
              <a:r>
                <a:rPr lang="en-US" sz="1400" dirty="0">
                  <a:latin typeface="Courier" pitchFamily="2" charset="0"/>
                </a:rPr>
                <a:t> M</a:t>
              </a:r>
              <a:r>
                <a:rPr lang="en-US" sz="1400" baseline="-25000" dirty="0">
                  <a:latin typeface="Courier" pitchFamily="2" charset="0"/>
                </a:rPr>
                <a:t>k</a:t>
              </a:r>
              <a:r>
                <a:rPr lang="en-US" sz="1400" dirty="0">
                  <a:latin typeface="Courier" pitchFamily="2" charset="0"/>
                </a:rPr>
                <a:t> : &lt;</a:t>
              </a:r>
              <a:r>
                <a:rPr lang="en-US" sz="1400" dirty="0" err="1">
                  <a:latin typeface="Courier" pitchFamily="2" charset="0"/>
                </a:rPr>
                <a:t>Phs_Frame</a:t>
              </a:r>
              <a:r>
                <a:rPr lang="en-US" sz="1400" dirty="0">
                  <a:latin typeface="Courier" pitchFamily="2" charset="0"/>
                </a:rPr>
                <a:t> #</a:t>
              </a:r>
              <a:r>
                <a:rPr lang="en-US" sz="1400" baseline="-25000" dirty="0">
                  <a:latin typeface="Courier" pitchFamily="2" charset="0"/>
                </a:rPr>
                <a:t>k</a:t>
              </a:r>
              <a:r>
                <a:rPr lang="en-US" sz="1400" dirty="0">
                  <a:latin typeface="Courier" pitchFamily="2" charset="0"/>
                </a:rPr>
                <a:t>, V, … &gt;</a:t>
              </a:r>
            </a:p>
          </p:txBody>
        </p:sp>
        <p:cxnSp>
          <p:nvCxnSpPr>
            <p:cNvPr id="35" name="Straight Connector 34">
              <a:extLst>
                <a:ext uri="{FF2B5EF4-FFF2-40B4-BE49-F238E27FC236}">
                  <a16:creationId xmlns:a16="http://schemas.microsoft.com/office/drawing/2014/main" id="{F9B4B030-A37E-844E-AB7B-A88A4A32B175}"/>
                </a:ext>
              </a:extLst>
            </p:cNvPr>
            <p:cNvCxnSpPr/>
            <p:nvPr/>
          </p:nvCxnSpPr>
          <p:spPr bwMode="auto">
            <a:xfrm>
              <a:off x="1957054" y="4729818"/>
              <a:ext cx="3514104" cy="0"/>
            </a:xfrm>
            <a:prstGeom prst="line">
              <a:avLst/>
            </a:prstGeom>
            <a:solidFill>
              <a:schemeClr val="bg1"/>
            </a:solidFill>
            <a:ln w="9525" cap="flat" cmpd="sng" algn="ctr">
              <a:solidFill>
                <a:srgbClr val="1C31C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030B403E-16B0-6448-8DD4-D4114814872F}"/>
                </a:ext>
              </a:extLst>
            </p:cNvPr>
            <p:cNvCxnSpPr/>
            <p:nvPr/>
          </p:nvCxnSpPr>
          <p:spPr bwMode="auto">
            <a:xfrm>
              <a:off x="1957056" y="5050710"/>
              <a:ext cx="3514104" cy="0"/>
            </a:xfrm>
            <a:prstGeom prst="line">
              <a:avLst/>
            </a:prstGeom>
            <a:solidFill>
              <a:schemeClr val="bg1"/>
            </a:solidFill>
            <a:ln w="9525" cap="flat" cmpd="sng" algn="ctr">
              <a:solidFill>
                <a:srgbClr val="1C31C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Left-Right Arrow 36">
              <a:extLst>
                <a:ext uri="{FF2B5EF4-FFF2-40B4-BE49-F238E27FC236}">
                  <a16:creationId xmlns:a16="http://schemas.microsoft.com/office/drawing/2014/main" id="{27966F0C-AE02-9741-A662-FEF701CC62B3}"/>
                </a:ext>
              </a:extLst>
            </p:cNvPr>
            <p:cNvSpPr/>
            <p:nvPr/>
          </p:nvSpPr>
          <p:spPr bwMode="auto">
            <a:xfrm rot="5400000">
              <a:off x="3277705" y="3954440"/>
              <a:ext cx="498380" cy="352306"/>
            </a:xfrm>
            <a:prstGeom prst="leftRightArrow">
              <a:avLst/>
            </a:prstGeom>
            <a:solidFill>
              <a:schemeClr val="bg1"/>
            </a:solidFill>
            <a:ln w="19050" cap="flat" cmpd="sng" algn="ctr">
              <a:solidFill>
                <a:srgbClr val="1C31CA"/>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15" name="Rectangle 14">
            <a:extLst>
              <a:ext uri="{FF2B5EF4-FFF2-40B4-BE49-F238E27FC236}">
                <a16:creationId xmlns:a16="http://schemas.microsoft.com/office/drawing/2014/main" id="{FE9F712C-12CC-C040-8088-404BAE98D87D}"/>
              </a:ext>
            </a:extLst>
          </p:cNvPr>
          <p:cNvSpPr/>
          <p:nvPr/>
        </p:nvSpPr>
        <p:spPr bwMode="auto">
          <a:xfrm>
            <a:off x="9289912" y="4146915"/>
            <a:ext cx="539888" cy="133996"/>
          </a:xfrm>
          <a:prstGeom prst="rect">
            <a:avLst/>
          </a:prstGeom>
          <a:solidFill>
            <a:schemeClr val="accent2"/>
          </a:solidFill>
          <a:ln w="127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cxnSp>
        <p:nvCxnSpPr>
          <p:cNvPr id="34" name="Straight Arrow Connector 33">
            <a:extLst>
              <a:ext uri="{FF2B5EF4-FFF2-40B4-BE49-F238E27FC236}">
                <a16:creationId xmlns:a16="http://schemas.microsoft.com/office/drawing/2014/main" id="{7B87BE84-1C01-6D44-ABF9-A871E222C705}"/>
              </a:ext>
            </a:extLst>
          </p:cNvPr>
          <p:cNvCxnSpPr>
            <a:endCxn id="32" idx="3"/>
          </p:cNvCxnSpPr>
          <p:nvPr/>
        </p:nvCxnSpPr>
        <p:spPr bwMode="auto">
          <a:xfrm flipH="1">
            <a:off x="6977526" y="4182144"/>
            <a:ext cx="2236187" cy="708122"/>
          </a:xfrm>
          <a:prstGeom prst="straightConnector1">
            <a:avLst/>
          </a:prstGeom>
          <a:solidFill>
            <a:schemeClr val="bg1"/>
          </a:solidFill>
          <a:ln w="12700" cap="flat" cmpd="sng" algn="ctr">
            <a:solidFill>
              <a:schemeClr val="accent1"/>
            </a:solidFill>
            <a:prstDash val="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732260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AE61-411E-B643-BA6A-7F7CEE978C22}"/>
              </a:ext>
            </a:extLst>
          </p:cNvPr>
          <p:cNvSpPr>
            <a:spLocks noGrp="1"/>
          </p:cNvSpPr>
          <p:nvPr>
            <p:ph type="title"/>
          </p:nvPr>
        </p:nvSpPr>
        <p:spPr/>
        <p:txBody>
          <a:bodyPr/>
          <a:lstStyle/>
          <a:p>
            <a:r>
              <a:rPr lang="en-US" dirty="0"/>
              <a:t>Translation Look-Aside Buffer</a:t>
            </a:r>
          </a:p>
        </p:txBody>
      </p:sp>
      <p:sp>
        <p:nvSpPr>
          <p:cNvPr id="3" name="Content Placeholder 2">
            <a:extLst>
              <a:ext uri="{FF2B5EF4-FFF2-40B4-BE49-F238E27FC236}">
                <a16:creationId xmlns:a16="http://schemas.microsoft.com/office/drawing/2014/main" id="{354894E2-6800-9E40-96BA-8330D5544702}"/>
              </a:ext>
            </a:extLst>
          </p:cNvPr>
          <p:cNvSpPr>
            <a:spLocks noGrp="1"/>
          </p:cNvSpPr>
          <p:nvPr>
            <p:ph idx="1"/>
          </p:nvPr>
        </p:nvSpPr>
        <p:spPr>
          <a:xfrm>
            <a:off x="1016000" y="990600"/>
            <a:ext cx="10185400" cy="4648200"/>
          </a:xfrm>
        </p:spPr>
        <p:txBody>
          <a:bodyPr>
            <a:normAutofit/>
          </a:bodyPr>
          <a:lstStyle/>
          <a:p>
            <a:r>
              <a:rPr lang="en-US" dirty="0"/>
              <a:t>Record recent Virtual Page # to Physical Frame # translation</a:t>
            </a:r>
          </a:p>
          <a:p>
            <a:r>
              <a:rPr lang="en-US" dirty="0"/>
              <a:t>If present, have the physical address without reading any of the page tables !!!</a:t>
            </a:r>
          </a:p>
          <a:p>
            <a:pPr lvl="1"/>
            <a:r>
              <a:rPr lang="en-US" dirty="0"/>
              <a:t>Even if the translation involved multiple levels</a:t>
            </a:r>
          </a:p>
          <a:p>
            <a:pPr lvl="1"/>
            <a:r>
              <a:rPr lang="en-US" dirty="0"/>
              <a:t>Caches the end-to-end result</a:t>
            </a:r>
          </a:p>
          <a:p>
            <a:r>
              <a:rPr lang="en-US" dirty="0"/>
              <a:t>On a </a:t>
            </a:r>
            <a:r>
              <a:rPr lang="en-US" i="1" dirty="0"/>
              <a:t>TLB miss</a:t>
            </a:r>
            <a:r>
              <a:rPr lang="en-US" dirty="0"/>
              <a:t>, the page tables may be cached, so only go to memory when both miss</a:t>
            </a:r>
            <a:br>
              <a:rPr lang="en-US" dirty="0"/>
            </a:br>
            <a:endParaRPr lang="en-US" dirty="0"/>
          </a:p>
          <a:p>
            <a:endParaRPr lang="en-US" dirty="0"/>
          </a:p>
        </p:txBody>
      </p:sp>
    </p:spTree>
    <p:extLst>
      <p:ext uri="{BB962C8B-B14F-4D97-AF65-F5344CB8AC3E}">
        <p14:creationId xmlns:p14="http://schemas.microsoft.com/office/powerpoint/2010/main" val="4193221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05000" y="76200"/>
            <a:ext cx="8382000" cy="533400"/>
          </a:xfrm>
        </p:spPr>
        <p:txBody>
          <a:bodyPr/>
          <a:lstStyle/>
          <a:p>
            <a:r>
              <a:rPr lang="en-US" altLang="ko-KR" dirty="0">
                <a:ea typeface="굴림" panose="020B0600000101010101" pitchFamily="34" charset="-127"/>
              </a:rPr>
              <a:t>Caching Applied to Address Translation</a:t>
            </a:r>
          </a:p>
        </p:txBody>
      </p:sp>
      <p:sp>
        <p:nvSpPr>
          <p:cNvPr id="738307" name="Rectangle 3"/>
          <p:cNvSpPr>
            <a:spLocks noGrp="1" noChangeArrowheads="1"/>
          </p:cNvSpPr>
          <p:nvPr>
            <p:ph type="body" idx="1"/>
          </p:nvPr>
        </p:nvSpPr>
        <p:spPr>
          <a:xfrm>
            <a:off x="1828800" y="4191000"/>
            <a:ext cx="8534400" cy="2438400"/>
          </a:xfrm>
        </p:spPr>
        <p:txBody>
          <a:bodyPr/>
          <a:lstStyle/>
          <a:p>
            <a:pPr>
              <a:lnSpc>
                <a:spcPct val="80000"/>
              </a:lnSpc>
              <a:spcBef>
                <a:spcPct val="20000"/>
              </a:spcBef>
            </a:pPr>
            <a:r>
              <a:rPr lang="en-US" altLang="ko-KR" dirty="0">
                <a:ea typeface="굴림" panose="020B0600000101010101" pitchFamily="34" charset="-127"/>
              </a:rPr>
              <a:t>Question is one of page locality: does it exist?</a:t>
            </a:r>
          </a:p>
          <a:p>
            <a:pPr lvl="1">
              <a:lnSpc>
                <a:spcPct val="80000"/>
              </a:lnSpc>
              <a:spcBef>
                <a:spcPct val="20000"/>
              </a:spcBef>
            </a:pPr>
            <a:r>
              <a:rPr lang="en-US" altLang="ko-KR" dirty="0">
                <a:ea typeface="굴림" panose="020B0600000101010101" pitchFamily="34" charset="-127"/>
              </a:rPr>
              <a:t>Instruction accesses spend a lot of time on the same page (since accesses sequential)</a:t>
            </a:r>
          </a:p>
          <a:p>
            <a:pPr lvl="1">
              <a:lnSpc>
                <a:spcPct val="80000"/>
              </a:lnSpc>
              <a:spcBef>
                <a:spcPct val="20000"/>
              </a:spcBef>
            </a:pPr>
            <a:r>
              <a:rPr lang="en-US" altLang="ko-KR" dirty="0">
                <a:ea typeface="굴림" panose="020B0600000101010101" pitchFamily="34" charset="-127"/>
              </a:rPr>
              <a:t>Stack accesses have definite locality of reference</a:t>
            </a:r>
          </a:p>
          <a:p>
            <a:pPr lvl="1">
              <a:lnSpc>
                <a:spcPct val="80000"/>
              </a:lnSpc>
              <a:spcBef>
                <a:spcPct val="20000"/>
              </a:spcBef>
            </a:pPr>
            <a:r>
              <a:rPr lang="en-US" altLang="ko-KR" dirty="0">
                <a:ea typeface="굴림" panose="020B0600000101010101" pitchFamily="34" charset="-127"/>
              </a:rPr>
              <a:t>Data accesses have less page locality, but still some…</a:t>
            </a:r>
          </a:p>
          <a:p>
            <a:pPr>
              <a:lnSpc>
                <a:spcPct val="80000"/>
              </a:lnSpc>
              <a:spcBef>
                <a:spcPct val="20000"/>
              </a:spcBef>
            </a:pPr>
            <a:r>
              <a:rPr lang="en-US" altLang="ko-KR" dirty="0">
                <a:ea typeface="굴림" panose="020B0600000101010101" pitchFamily="34" charset="-127"/>
              </a:rPr>
              <a:t>Can we have a TLB hierarchy?</a:t>
            </a:r>
          </a:p>
          <a:p>
            <a:pPr lvl="1">
              <a:lnSpc>
                <a:spcPct val="80000"/>
              </a:lnSpc>
              <a:spcBef>
                <a:spcPct val="20000"/>
              </a:spcBef>
            </a:pPr>
            <a:r>
              <a:rPr lang="en-US" altLang="ko-KR" dirty="0">
                <a:ea typeface="굴림" panose="020B0600000101010101" pitchFamily="34" charset="-127"/>
              </a:rPr>
              <a:t>Sure: multiple levels at different sizes/speeds</a:t>
            </a:r>
          </a:p>
          <a:p>
            <a:pPr lvl="1">
              <a:lnSpc>
                <a:spcPct val="80000"/>
              </a:lnSpc>
              <a:spcBef>
                <a:spcPct val="20000"/>
              </a:spcBef>
            </a:pPr>
            <a:endParaRPr lang="ko-KR" altLang="en-US" dirty="0">
              <a:ea typeface="굴림" panose="020B0600000101010101" pitchFamily="34" charset="-127"/>
            </a:endParaRPr>
          </a:p>
        </p:txBody>
      </p:sp>
      <p:grpSp>
        <p:nvGrpSpPr>
          <p:cNvPr id="738340" name="Group 36"/>
          <p:cNvGrpSpPr>
            <a:grpSpLocks/>
          </p:cNvGrpSpPr>
          <p:nvPr/>
        </p:nvGrpSpPr>
        <p:grpSpPr bwMode="auto">
          <a:xfrm>
            <a:off x="3276600" y="1952625"/>
            <a:ext cx="5029200" cy="2305050"/>
            <a:chOff x="1104" y="1230"/>
            <a:chExt cx="3168" cy="1452"/>
          </a:xfrm>
        </p:grpSpPr>
        <p:sp>
          <p:nvSpPr>
            <p:cNvPr id="32794" name="Text Box 20"/>
            <p:cNvSpPr txBox="1">
              <a:spLocks noChangeArrowheads="1"/>
            </p:cNvSpPr>
            <p:nvPr/>
          </p:nvSpPr>
          <p:spPr bwMode="auto">
            <a:xfrm>
              <a:off x="1536" y="2238"/>
              <a:ext cx="1494"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dirty="0">
                  <a:latin typeface="Gill Sans" charset="0"/>
                  <a:ea typeface="Gill Sans" charset="0"/>
                  <a:cs typeface="Gill Sans" charset="0"/>
                </a:rPr>
                <a:t>Data Read or Write</a:t>
              </a:r>
            </a:p>
            <a:p>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untranslated</a:t>
              </a:r>
              <a:r>
                <a:rPr lang="en-US" altLang="ko-KR" b="0" dirty="0">
                  <a:latin typeface="Gill Sans" charset="0"/>
                  <a:ea typeface="Gill Sans" charset="0"/>
                  <a:cs typeface="Gill Sans" charset="0"/>
                </a:rPr>
                <a:t>)</a:t>
              </a:r>
            </a:p>
          </p:txBody>
        </p:sp>
        <p:sp>
          <p:nvSpPr>
            <p:cNvPr id="32795" name="Line 21"/>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6" name="Line 22"/>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32773" name="Oval 9"/>
          <p:cNvSpPr>
            <a:spLocks noChangeArrowheads="1"/>
          </p:cNvSpPr>
          <p:nvPr/>
        </p:nvSpPr>
        <p:spPr bwMode="auto">
          <a:xfrm>
            <a:off x="2209800" y="809625"/>
            <a:ext cx="1295400" cy="1295400"/>
          </a:xfrm>
          <a:prstGeom prst="ellipse">
            <a:avLst/>
          </a:prstGeom>
          <a:solidFill>
            <a:schemeClr val="accent1"/>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3200" b="0">
                <a:latin typeface="Gill Sans" charset="0"/>
                <a:ea typeface="Gill Sans" charset="0"/>
                <a:cs typeface="Gill Sans" charset="0"/>
              </a:rPr>
              <a:t>CPU</a:t>
            </a:r>
          </a:p>
        </p:txBody>
      </p:sp>
      <p:sp>
        <p:nvSpPr>
          <p:cNvPr id="32774" name="Rectangle 12"/>
          <p:cNvSpPr>
            <a:spLocks noChangeArrowheads="1"/>
          </p:cNvSpPr>
          <p:nvPr/>
        </p:nvSpPr>
        <p:spPr bwMode="auto">
          <a:xfrm>
            <a:off x="8458200" y="733425"/>
            <a:ext cx="1371600" cy="1905000"/>
          </a:xfrm>
          <a:prstGeom prst="rect">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Memory</a:t>
            </a:r>
          </a:p>
        </p:txBody>
      </p:sp>
      <p:sp>
        <p:nvSpPr>
          <p:cNvPr id="32775" name="Freeform 4"/>
          <p:cNvSpPr>
            <a:spLocks/>
          </p:cNvSpPr>
          <p:nvPr/>
        </p:nvSpPr>
        <p:spPr bwMode="auto">
          <a:xfrm>
            <a:off x="4267200" y="504825"/>
            <a:ext cx="2971800" cy="3124200"/>
          </a:xfrm>
          <a:custGeom>
            <a:avLst/>
            <a:gdLst>
              <a:gd name="T0" fmla="*/ 0 w 1104"/>
              <a:gd name="T1" fmla="*/ 1086678 h 1104"/>
              <a:gd name="T2" fmla="*/ 1550504 w 1104"/>
              <a:gd name="T3" fmla="*/ 0 h 1104"/>
              <a:gd name="T4" fmla="*/ 2971800 w 1104"/>
              <a:gd name="T5" fmla="*/ 815009 h 1104"/>
              <a:gd name="T6" fmla="*/ 2454965 w 1104"/>
              <a:gd name="T7" fmla="*/ 2445026 h 1104"/>
              <a:gd name="T8" fmla="*/ 775252 w 1104"/>
              <a:gd name="T9" fmla="*/ 3124200 h 1104"/>
              <a:gd name="T10" fmla="*/ 0 w 1104"/>
              <a:gd name="T11" fmla="*/ 1086678 h 110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04" h="1104">
                <a:moveTo>
                  <a:pt x="0" y="384"/>
                </a:moveTo>
                <a:lnTo>
                  <a:pt x="576" y="0"/>
                </a:lnTo>
                <a:lnTo>
                  <a:pt x="1104" y="288"/>
                </a:lnTo>
                <a:lnTo>
                  <a:pt x="912" y="864"/>
                </a:lnTo>
                <a:lnTo>
                  <a:pt x="288" y="1104"/>
                </a:lnTo>
                <a:lnTo>
                  <a:pt x="0" y="384"/>
                </a:lnTo>
                <a:close/>
              </a:path>
            </a:pathLst>
          </a:custGeom>
          <a:solidFill>
            <a:srgbClr val="FF66CC"/>
          </a:solidFill>
          <a:ln w="38100" cap="flat" cmpd="sng">
            <a:solidFill>
              <a:schemeClr val="tx1"/>
            </a:solidFill>
            <a:prstDash val="solid"/>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76" name="Text Box 5"/>
          <p:cNvSpPr txBox="1">
            <a:spLocks noChangeArrowheads="1"/>
          </p:cNvSpPr>
          <p:nvPr/>
        </p:nvSpPr>
        <p:spPr bwMode="auto">
          <a:xfrm>
            <a:off x="5486400" y="657225"/>
            <a:ext cx="746980" cy="45909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2400" b="0">
                <a:latin typeface="Gill Sans" charset="0"/>
                <a:ea typeface="Gill Sans" charset="0"/>
                <a:cs typeface="Gill Sans" charset="0"/>
              </a:rPr>
              <a:t>TLB</a:t>
            </a:r>
          </a:p>
        </p:txBody>
      </p:sp>
      <p:sp>
        <p:nvSpPr>
          <p:cNvPr id="738317" name="Text Box 13"/>
          <p:cNvSpPr txBox="1">
            <a:spLocks noChangeArrowheads="1"/>
          </p:cNvSpPr>
          <p:nvPr/>
        </p:nvSpPr>
        <p:spPr bwMode="auto">
          <a:xfrm>
            <a:off x="4746626" y="2638426"/>
            <a:ext cx="1242437" cy="705311"/>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Translate</a:t>
            </a:r>
          </a:p>
          <a:p>
            <a:r>
              <a:rPr lang="en-US" altLang="ko-KR" b="0">
                <a:latin typeface="Gill Sans" charset="0"/>
                <a:ea typeface="Gill Sans" charset="0"/>
                <a:cs typeface="Gill Sans" charset="0"/>
              </a:rPr>
              <a:t>(MMU)</a:t>
            </a:r>
          </a:p>
        </p:txBody>
      </p:sp>
      <p:grpSp>
        <p:nvGrpSpPr>
          <p:cNvPr id="738338" name="Group 34"/>
          <p:cNvGrpSpPr>
            <a:grpSpLocks/>
          </p:cNvGrpSpPr>
          <p:nvPr/>
        </p:nvGrpSpPr>
        <p:grpSpPr bwMode="auto">
          <a:xfrm>
            <a:off x="5029204" y="1647825"/>
            <a:ext cx="519113" cy="914400"/>
            <a:chOff x="2208" y="1038"/>
            <a:chExt cx="327" cy="576"/>
          </a:xfrm>
        </p:grpSpPr>
        <p:sp>
          <p:nvSpPr>
            <p:cNvPr id="32792" name="Text Box 8"/>
            <p:cNvSpPr txBox="1">
              <a:spLocks noChangeArrowheads="1"/>
            </p:cNvSpPr>
            <p:nvPr/>
          </p:nvSpPr>
          <p:spPr bwMode="auto">
            <a:xfrm>
              <a:off x="2208" y="1038"/>
              <a:ext cx="327"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No</a:t>
              </a:r>
            </a:p>
          </p:txBody>
        </p:sp>
        <p:sp>
          <p:nvSpPr>
            <p:cNvPr id="32793" name="Line 14"/>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738334" name="Group 30"/>
          <p:cNvGrpSpPr>
            <a:grpSpLocks/>
          </p:cNvGrpSpPr>
          <p:nvPr/>
        </p:nvGrpSpPr>
        <p:grpSpPr bwMode="auto">
          <a:xfrm>
            <a:off x="3429000" y="733425"/>
            <a:ext cx="1752600" cy="762000"/>
            <a:chOff x="1200" y="462"/>
            <a:chExt cx="1104" cy="480"/>
          </a:xfrm>
        </p:grpSpPr>
        <p:sp>
          <p:nvSpPr>
            <p:cNvPr id="32790" name="Line 10"/>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91" name="Text Box 23"/>
            <p:cNvSpPr txBox="1">
              <a:spLocks noChangeArrowheads="1"/>
            </p:cNvSpPr>
            <p:nvPr/>
          </p:nvSpPr>
          <p:spPr bwMode="auto">
            <a:xfrm>
              <a:off x="1200" y="462"/>
              <a:ext cx="708"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Virtual</a:t>
              </a:r>
            </a:p>
            <a:p>
              <a:r>
                <a:rPr lang="en-US" altLang="ko-KR" b="0">
                  <a:latin typeface="Gill Sans" charset="0"/>
                  <a:ea typeface="Gill Sans" charset="0"/>
                  <a:cs typeface="Gill Sans" charset="0"/>
                </a:rPr>
                <a:t>Address</a:t>
              </a:r>
            </a:p>
          </p:txBody>
        </p:sp>
      </p:grpSp>
      <p:grpSp>
        <p:nvGrpSpPr>
          <p:cNvPr id="738335" name="Group 31"/>
          <p:cNvGrpSpPr>
            <a:grpSpLocks/>
          </p:cNvGrpSpPr>
          <p:nvPr/>
        </p:nvGrpSpPr>
        <p:grpSpPr bwMode="auto">
          <a:xfrm>
            <a:off x="6858000" y="857251"/>
            <a:ext cx="1524000" cy="714375"/>
            <a:chOff x="3360" y="540"/>
            <a:chExt cx="960" cy="450"/>
          </a:xfrm>
        </p:grpSpPr>
        <p:sp>
          <p:nvSpPr>
            <p:cNvPr id="32788" name="Line 16"/>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9" name="Text Box 25"/>
            <p:cNvSpPr txBox="1">
              <a:spLocks noChangeArrowheads="1"/>
            </p:cNvSpPr>
            <p:nvPr/>
          </p:nvSpPr>
          <p:spPr bwMode="auto">
            <a:xfrm>
              <a:off x="3579" y="540"/>
              <a:ext cx="718"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a:t>
              </a:r>
            </a:p>
            <a:p>
              <a:r>
                <a:rPr lang="en-US" altLang="ko-KR" b="0">
                  <a:latin typeface="Gill Sans" charset="0"/>
                  <a:ea typeface="Gill Sans" charset="0"/>
                  <a:cs typeface="Gill Sans" charset="0"/>
                </a:rPr>
                <a:t>Address</a:t>
              </a:r>
            </a:p>
          </p:txBody>
        </p:sp>
      </p:grpSp>
      <p:grpSp>
        <p:nvGrpSpPr>
          <p:cNvPr id="738337" name="Group 33"/>
          <p:cNvGrpSpPr>
            <a:grpSpLocks/>
          </p:cNvGrpSpPr>
          <p:nvPr/>
        </p:nvGrpSpPr>
        <p:grpSpPr bwMode="auto">
          <a:xfrm>
            <a:off x="5181600" y="1343026"/>
            <a:ext cx="1524000" cy="396875"/>
            <a:chOff x="2304" y="846"/>
            <a:chExt cx="960" cy="250"/>
          </a:xfrm>
        </p:grpSpPr>
        <p:sp>
          <p:nvSpPr>
            <p:cNvPr id="32786" name="Line 11"/>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7" name="Text Box 7"/>
            <p:cNvSpPr txBox="1">
              <a:spLocks noChangeArrowheads="1"/>
            </p:cNvSpPr>
            <p:nvPr/>
          </p:nvSpPr>
          <p:spPr bwMode="auto">
            <a:xfrm>
              <a:off x="2304" y="846"/>
              <a:ext cx="379"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Yes</a:t>
              </a:r>
            </a:p>
          </p:txBody>
        </p:sp>
      </p:grpSp>
      <p:sp>
        <p:nvSpPr>
          <p:cNvPr id="738330" name="Text Box 26"/>
          <p:cNvSpPr txBox="1">
            <a:spLocks noChangeArrowheads="1"/>
          </p:cNvSpPr>
          <p:nvPr/>
        </p:nvSpPr>
        <p:spPr bwMode="auto">
          <a:xfrm>
            <a:off x="4919664" y="1114426"/>
            <a:ext cx="1210249" cy="397535"/>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Cached?</a:t>
            </a:r>
          </a:p>
        </p:txBody>
      </p:sp>
      <p:grpSp>
        <p:nvGrpSpPr>
          <p:cNvPr id="738339" name="Group 35"/>
          <p:cNvGrpSpPr>
            <a:grpSpLocks/>
          </p:cNvGrpSpPr>
          <p:nvPr/>
        </p:nvGrpSpPr>
        <p:grpSpPr bwMode="auto">
          <a:xfrm>
            <a:off x="5486403" y="1571625"/>
            <a:ext cx="1300163" cy="1054100"/>
            <a:chOff x="2496" y="990"/>
            <a:chExt cx="819" cy="664"/>
          </a:xfrm>
        </p:grpSpPr>
        <p:sp>
          <p:nvSpPr>
            <p:cNvPr id="32784" name="Line 15"/>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2785" name="Text Box 27"/>
            <p:cNvSpPr txBox="1">
              <a:spLocks noChangeArrowheads="1"/>
            </p:cNvSpPr>
            <p:nvPr/>
          </p:nvSpPr>
          <p:spPr bwMode="auto">
            <a:xfrm rot="19101394">
              <a:off x="2741" y="1190"/>
              <a:ext cx="574" cy="46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10000"/>
                </a:spcBef>
              </a:pPr>
              <a:r>
                <a:rPr lang="en-US" altLang="ko-KR" b="0">
                  <a:latin typeface="Gill Sans" charset="0"/>
                  <a:ea typeface="Gill Sans" charset="0"/>
                  <a:cs typeface="Gill Sans" charset="0"/>
                </a:rPr>
                <a:t>Save</a:t>
              </a:r>
            </a:p>
            <a:p>
              <a:pPr>
                <a:spcBef>
                  <a:spcPct val="10000"/>
                </a:spcBef>
              </a:pPr>
              <a:r>
                <a:rPr lang="en-US" altLang="ko-KR" b="0">
                  <a:latin typeface="Gill Sans" charset="0"/>
                  <a:ea typeface="Gill Sans" charset="0"/>
                  <a:cs typeface="Gill Sans" charset="0"/>
                </a:rPr>
                <a:t>Result</a:t>
              </a:r>
            </a:p>
          </p:txBody>
        </p:sp>
      </p:grpSp>
    </p:spTree>
    <p:extLst>
      <p:ext uri="{BB962C8B-B14F-4D97-AF65-F5344CB8AC3E}">
        <p14:creationId xmlns:p14="http://schemas.microsoft.com/office/powerpoint/2010/main" val="798482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38334"/>
                                        </p:tgtEl>
                                        <p:attrNameLst>
                                          <p:attrName>style.visibility</p:attrName>
                                        </p:attrNameLst>
                                      </p:cBhvr>
                                      <p:to>
                                        <p:strVal val="visible"/>
                                      </p:to>
                                    </p:set>
                                    <p:animEffect transition="in" filter="wipe(left)">
                                      <p:cBhvr>
                                        <p:cTn id="7" dur="500"/>
                                        <p:tgtEl>
                                          <p:spTgt spid="738334"/>
                                        </p:tgtEl>
                                      </p:cBhvr>
                                    </p:animEffect>
                                  </p:childTnLst>
                                </p:cTn>
                              </p:par>
                            </p:childTnLst>
                          </p:cTn>
                        </p:par>
                        <p:par>
                          <p:cTn id="8" fill="hold" nodeType="afterGroup">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7383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38337"/>
                                        </p:tgtEl>
                                        <p:attrNameLst>
                                          <p:attrName>style.visibility</p:attrName>
                                        </p:attrNameLst>
                                      </p:cBhvr>
                                      <p:to>
                                        <p:strVal val="visible"/>
                                      </p:to>
                                    </p:set>
                                    <p:animEffect transition="in" filter="wipe(left)">
                                      <p:cBhvr>
                                        <p:cTn id="15" dur="500"/>
                                        <p:tgtEl>
                                          <p:spTgt spid="738337"/>
                                        </p:tgtEl>
                                      </p:cBhvr>
                                    </p:animEffect>
                                  </p:childTnLst>
                                </p:cTn>
                              </p:par>
                            </p:childTnLst>
                          </p:cTn>
                        </p:par>
                        <p:par>
                          <p:cTn id="16" fill="hold" nodeType="afterGroup">
                            <p:stCondLst>
                              <p:cond delay="500"/>
                            </p:stCondLst>
                            <p:childTnLst>
                              <p:par>
                                <p:cTn id="17" presetID="22" presetClass="entr" presetSubtype="8" fill="hold" nodeType="afterEffect">
                                  <p:stCondLst>
                                    <p:cond delay="0"/>
                                  </p:stCondLst>
                                  <p:childTnLst>
                                    <p:set>
                                      <p:cBhvr>
                                        <p:cTn id="18" dur="1" fill="hold">
                                          <p:stCondLst>
                                            <p:cond delay="0"/>
                                          </p:stCondLst>
                                        </p:cTn>
                                        <p:tgtEl>
                                          <p:spTgt spid="738335"/>
                                        </p:tgtEl>
                                        <p:attrNameLst>
                                          <p:attrName>style.visibility</p:attrName>
                                        </p:attrNameLst>
                                      </p:cBhvr>
                                      <p:to>
                                        <p:strVal val="visible"/>
                                      </p:to>
                                    </p:set>
                                    <p:animEffect transition="in" filter="wipe(left)">
                                      <p:cBhvr>
                                        <p:cTn id="19" dur="500"/>
                                        <p:tgtEl>
                                          <p:spTgt spid="73833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38338"/>
                                        </p:tgtEl>
                                        <p:attrNameLst>
                                          <p:attrName>style.visibility</p:attrName>
                                        </p:attrNameLst>
                                      </p:cBhvr>
                                      <p:to>
                                        <p:strVal val="visible"/>
                                      </p:to>
                                    </p:set>
                                    <p:animEffect transition="in" filter="wipe(up)">
                                      <p:cBhvr>
                                        <p:cTn id="24" dur="500"/>
                                        <p:tgtEl>
                                          <p:spTgt spid="738338"/>
                                        </p:tgtEl>
                                      </p:cBhvr>
                                    </p:animEffect>
                                  </p:childTnLst>
                                </p:cTn>
                              </p:par>
                            </p:childTnLst>
                          </p:cTn>
                        </p:par>
                        <p:par>
                          <p:cTn id="25" fill="hold" nodeType="afterGroup">
                            <p:stCondLst>
                              <p:cond delay="500"/>
                            </p:stCondLst>
                            <p:childTnLst>
                              <p:par>
                                <p:cTn id="26" presetID="1" presetClass="entr" presetSubtype="0" fill="hold" grpId="0" nodeType="afterEffect">
                                  <p:stCondLst>
                                    <p:cond delay="0"/>
                                  </p:stCondLst>
                                  <p:childTnLst>
                                    <p:set>
                                      <p:cBhvr>
                                        <p:cTn id="27" dur="1" fill="hold">
                                          <p:stCondLst>
                                            <p:cond delay="0"/>
                                          </p:stCondLst>
                                        </p:cTn>
                                        <p:tgtEl>
                                          <p:spTgt spid="738317"/>
                                        </p:tgtEl>
                                        <p:attrNameLst>
                                          <p:attrName>style.visibility</p:attrName>
                                        </p:attrNameLst>
                                      </p:cBhvr>
                                      <p:to>
                                        <p:strVal val="visible"/>
                                      </p:to>
                                    </p:set>
                                  </p:childTnLst>
                                </p:cTn>
                              </p:par>
                            </p:childTnLst>
                          </p:cTn>
                        </p:par>
                        <p:par>
                          <p:cTn id="28" fill="hold" nodeType="afterGroup">
                            <p:stCondLst>
                              <p:cond delay="500"/>
                            </p:stCondLst>
                            <p:childTnLst>
                              <p:par>
                                <p:cTn id="29" presetID="22" presetClass="entr" presetSubtype="4" fill="hold" nodeType="afterEffect">
                                  <p:stCondLst>
                                    <p:cond delay="0"/>
                                  </p:stCondLst>
                                  <p:childTnLst>
                                    <p:set>
                                      <p:cBhvr>
                                        <p:cTn id="30" dur="1" fill="hold">
                                          <p:stCondLst>
                                            <p:cond delay="0"/>
                                          </p:stCondLst>
                                        </p:cTn>
                                        <p:tgtEl>
                                          <p:spTgt spid="738339"/>
                                        </p:tgtEl>
                                        <p:attrNameLst>
                                          <p:attrName>style.visibility</p:attrName>
                                        </p:attrNameLst>
                                      </p:cBhvr>
                                      <p:to>
                                        <p:strVal val="visible"/>
                                      </p:to>
                                    </p:set>
                                    <p:animEffect transition="in" filter="wipe(down)">
                                      <p:cBhvr>
                                        <p:cTn id="31" dur="500"/>
                                        <p:tgtEl>
                                          <p:spTgt spid="73833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738340"/>
                                        </p:tgtEl>
                                        <p:attrNameLst>
                                          <p:attrName>style.visibility</p:attrName>
                                        </p:attrNameLst>
                                      </p:cBhvr>
                                      <p:to>
                                        <p:strVal val="visible"/>
                                      </p:to>
                                    </p:set>
                                    <p:animEffect transition="in" filter="wipe(left)">
                                      <p:cBhvr>
                                        <p:cTn id="36" dur="500"/>
                                        <p:tgtEl>
                                          <p:spTgt spid="738340"/>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8307">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38307">
                                            <p:txEl>
                                              <p:pRg st="1" end="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8307">
                                            <p:txEl>
                                              <p:pRg st="2" end="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8307">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38307">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383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8307" grpId="0" build="p"/>
      <p:bldP spid="738317" grpId="0"/>
      <p:bldP spid="738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CC952-51CE-B343-AC12-A505537F80A1}"/>
              </a:ext>
            </a:extLst>
          </p:cNvPr>
          <p:cNvSpPr>
            <a:spLocks noGrp="1"/>
          </p:cNvSpPr>
          <p:nvPr>
            <p:ph type="title"/>
          </p:nvPr>
        </p:nvSpPr>
        <p:spPr/>
        <p:txBody>
          <a:bodyPr/>
          <a:lstStyle/>
          <a:p>
            <a:r>
              <a:rPr lang="en-US" dirty="0"/>
              <a:t>What kind of Cache for TLB?</a:t>
            </a:r>
          </a:p>
        </p:txBody>
      </p:sp>
      <p:sp>
        <p:nvSpPr>
          <p:cNvPr id="3" name="Content Placeholder 2">
            <a:extLst>
              <a:ext uri="{FF2B5EF4-FFF2-40B4-BE49-F238E27FC236}">
                <a16:creationId xmlns:a16="http://schemas.microsoft.com/office/drawing/2014/main" id="{05912B23-FC9C-A242-A120-98AC6E5C0EBE}"/>
              </a:ext>
            </a:extLst>
          </p:cNvPr>
          <p:cNvSpPr>
            <a:spLocks noGrp="1"/>
          </p:cNvSpPr>
          <p:nvPr>
            <p:ph idx="1"/>
          </p:nvPr>
        </p:nvSpPr>
        <p:spPr>
          <a:xfrm>
            <a:off x="2010156" y="4332417"/>
            <a:ext cx="8171688" cy="1720687"/>
          </a:xfrm>
        </p:spPr>
        <p:txBody>
          <a:bodyPr>
            <a:normAutofit/>
          </a:bodyPr>
          <a:lstStyle/>
          <a:p>
            <a:r>
              <a:rPr lang="en-US" dirty="0"/>
              <a:t>Remember all those cache design parameters and trade-offs?</a:t>
            </a:r>
          </a:p>
          <a:p>
            <a:pPr lvl="1"/>
            <a:r>
              <a:rPr lang="en-US" dirty="0"/>
              <a:t>Amount of Data = N * L * K</a:t>
            </a:r>
          </a:p>
          <a:p>
            <a:pPr lvl="1"/>
            <a:r>
              <a:rPr lang="en-US" dirty="0"/>
              <a:t>Tag is portion of address that identifies line (w/o line offset)</a:t>
            </a:r>
          </a:p>
          <a:p>
            <a:pPr lvl="1"/>
            <a:r>
              <a:rPr lang="en-US" dirty="0"/>
              <a:t>Write Policy (write-thru, write-back), Eviction Policy (LRU, …)</a:t>
            </a:r>
          </a:p>
        </p:txBody>
      </p:sp>
      <p:grpSp>
        <p:nvGrpSpPr>
          <p:cNvPr id="7" name="Group 6">
            <a:extLst>
              <a:ext uri="{FF2B5EF4-FFF2-40B4-BE49-F238E27FC236}">
                <a16:creationId xmlns:a16="http://schemas.microsoft.com/office/drawing/2014/main" id="{BC5C4342-FE62-A14C-8E36-3B71AB9A11B3}"/>
              </a:ext>
            </a:extLst>
          </p:cNvPr>
          <p:cNvGrpSpPr/>
          <p:nvPr/>
        </p:nvGrpSpPr>
        <p:grpSpPr>
          <a:xfrm>
            <a:off x="4002704" y="1953833"/>
            <a:ext cx="2362200" cy="228600"/>
            <a:chOff x="2286000" y="1752600"/>
            <a:chExt cx="2362200" cy="228600"/>
          </a:xfrm>
        </p:grpSpPr>
        <p:sp>
          <p:nvSpPr>
            <p:cNvPr id="6" name="Rectangle 5">
              <a:extLst>
                <a:ext uri="{FF2B5EF4-FFF2-40B4-BE49-F238E27FC236}">
                  <a16:creationId xmlns:a16="http://schemas.microsoft.com/office/drawing/2014/main" id="{984BF09E-340E-964F-93C2-EAB1F1060F7F}"/>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4" name="Rectangle 3">
              <a:extLst>
                <a:ext uri="{FF2B5EF4-FFF2-40B4-BE49-F238E27FC236}">
                  <a16:creationId xmlns:a16="http://schemas.microsoft.com/office/drawing/2014/main" id="{1F314D39-2FF2-4749-8741-88B550F58A97}"/>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8" name="Group 7">
            <a:extLst>
              <a:ext uri="{FF2B5EF4-FFF2-40B4-BE49-F238E27FC236}">
                <a16:creationId xmlns:a16="http://schemas.microsoft.com/office/drawing/2014/main" id="{3B5E81F1-6A6C-1D44-A0D8-4C794BBEBD33}"/>
              </a:ext>
            </a:extLst>
          </p:cNvPr>
          <p:cNvGrpSpPr/>
          <p:nvPr/>
        </p:nvGrpSpPr>
        <p:grpSpPr>
          <a:xfrm>
            <a:off x="6441104" y="1953833"/>
            <a:ext cx="2362200" cy="228600"/>
            <a:chOff x="2286000" y="1752600"/>
            <a:chExt cx="2362200" cy="228600"/>
          </a:xfrm>
        </p:grpSpPr>
        <p:sp>
          <p:nvSpPr>
            <p:cNvPr id="9" name="Rectangle 8">
              <a:extLst>
                <a:ext uri="{FF2B5EF4-FFF2-40B4-BE49-F238E27FC236}">
                  <a16:creationId xmlns:a16="http://schemas.microsoft.com/office/drawing/2014/main" id="{F3CE64B3-816C-504F-9E5D-46B247293FAA}"/>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0" name="Rectangle 9">
              <a:extLst>
                <a:ext uri="{FF2B5EF4-FFF2-40B4-BE49-F238E27FC236}">
                  <a16:creationId xmlns:a16="http://schemas.microsoft.com/office/drawing/2014/main" id="{23AE3228-2C94-9C46-AC87-E371FB8D510E}"/>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1" name="Group 10">
            <a:extLst>
              <a:ext uri="{FF2B5EF4-FFF2-40B4-BE49-F238E27FC236}">
                <a16:creationId xmlns:a16="http://schemas.microsoft.com/office/drawing/2014/main" id="{AECFE048-CC2C-3B48-A996-C08373625803}"/>
              </a:ext>
            </a:extLst>
          </p:cNvPr>
          <p:cNvGrpSpPr/>
          <p:nvPr/>
        </p:nvGrpSpPr>
        <p:grpSpPr>
          <a:xfrm>
            <a:off x="4002704" y="2258633"/>
            <a:ext cx="2362200" cy="228600"/>
            <a:chOff x="2286000" y="1752600"/>
            <a:chExt cx="2362200" cy="228600"/>
          </a:xfrm>
        </p:grpSpPr>
        <p:sp>
          <p:nvSpPr>
            <p:cNvPr id="12" name="Rectangle 11">
              <a:extLst>
                <a:ext uri="{FF2B5EF4-FFF2-40B4-BE49-F238E27FC236}">
                  <a16:creationId xmlns:a16="http://schemas.microsoft.com/office/drawing/2014/main" id="{F3589357-5944-0445-81DD-43573759AF32}"/>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3" name="Rectangle 12">
              <a:extLst>
                <a:ext uri="{FF2B5EF4-FFF2-40B4-BE49-F238E27FC236}">
                  <a16:creationId xmlns:a16="http://schemas.microsoft.com/office/drawing/2014/main" id="{636EA05A-AF97-3D47-83BA-F94C0A541052}"/>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4" name="Group 13">
            <a:extLst>
              <a:ext uri="{FF2B5EF4-FFF2-40B4-BE49-F238E27FC236}">
                <a16:creationId xmlns:a16="http://schemas.microsoft.com/office/drawing/2014/main" id="{550DD347-8D14-E149-A081-9E707C3EFD07}"/>
              </a:ext>
            </a:extLst>
          </p:cNvPr>
          <p:cNvGrpSpPr/>
          <p:nvPr/>
        </p:nvGrpSpPr>
        <p:grpSpPr>
          <a:xfrm>
            <a:off x="6441104" y="2258633"/>
            <a:ext cx="2362200" cy="228600"/>
            <a:chOff x="2286000" y="1752600"/>
            <a:chExt cx="2362200" cy="228600"/>
          </a:xfrm>
        </p:grpSpPr>
        <p:sp>
          <p:nvSpPr>
            <p:cNvPr id="15" name="Rectangle 14">
              <a:extLst>
                <a:ext uri="{FF2B5EF4-FFF2-40B4-BE49-F238E27FC236}">
                  <a16:creationId xmlns:a16="http://schemas.microsoft.com/office/drawing/2014/main" id="{70C9406B-B40E-E842-A8EA-DF1FEC9C61C6}"/>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6" name="Rectangle 15">
              <a:extLst>
                <a:ext uri="{FF2B5EF4-FFF2-40B4-BE49-F238E27FC236}">
                  <a16:creationId xmlns:a16="http://schemas.microsoft.com/office/drawing/2014/main" id="{F9A170D2-DD32-AD41-A618-50C23BCBF5CF}"/>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17" name="Group 16">
            <a:extLst>
              <a:ext uri="{FF2B5EF4-FFF2-40B4-BE49-F238E27FC236}">
                <a16:creationId xmlns:a16="http://schemas.microsoft.com/office/drawing/2014/main" id="{397DDB92-9E2A-5C4E-89B4-63B4A6D84A8D}"/>
              </a:ext>
            </a:extLst>
          </p:cNvPr>
          <p:cNvGrpSpPr/>
          <p:nvPr/>
        </p:nvGrpSpPr>
        <p:grpSpPr>
          <a:xfrm>
            <a:off x="4002704" y="3241482"/>
            <a:ext cx="2362200" cy="228600"/>
            <a:chOff x="2286000" y="1752600"/>
            <a:chExt cx="2362200" cy="228600"/>
          </a:xfrm>
        </p:grpSpPr>
        <p:sp>
          <p:nvSpPr>
            <p:cNvPr id="18" name="Rectangle 17">
              <a:extLst>
                <a:ext uri="{FF2B5EF4-FFF2-40B4-BE49-F238E27FC236}">
                  <a16:creationId xmlns:a16="http://schemas.microsoft.com/office/drawing/2014/main" id="{80433C52-991E-924D-98C0-61DFFA99DD31}"/>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9" name="Rectangle 18">
              <a:extLst>
                <a:ext uri="{FF2B5EF4-FFF2-40B4-BE49-F238E27FC236}">
                  <a16:creationId xmlns:a16="http://schemas.microsoft.com/office/drawing/2014/main" id="{95BF90C9-7218-1946-95AF-B419ACB3374D}"/>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20" name="Group 19">
            <a:extLst>
              <a:ext uri="{FF2B5EF4-FFF2-40B4-BE49-F238E27FC236}">
                <a16:creationId xmlns:a16="http://schemas.microsoft.com/office/drawing/2014/main" id="{D3D0BAFE-B3E9-5846-90A7-E3FFB7B4B09F}"/>
              </a:ext>
            </a:extLst>
          </p:cNvPr>
          <p:cNvGrpSpPr/>
          <p:nvPr/>
        </p:nvGrpSpPr>
        <p:grpSpPr>
          <a:xfrm>
            <a:off x="6441104" y="3249233"/>
            <a:ext cx="2362200" cy="228600"/>
            <a:chOff x="2286000" y="1752600"/>
            <a:chExt cx="2362200" cy="228600"/>
          </a:xfrm>
        </p:grpSpPr>
        <p:sp>
          <p:nvSpPr>
            <p:cNvPr id="21" name="Rectangle 20">
              <a:extLst>
                <a:ext uri="{FF2B5EF4-FFF2-40B4-BE49-F238E27FC236}">
                  <a16:creationId xmlns:a16="http://schemas.microsoft.com/office/drawing/2014/main" id="{B60FEBAE-5FC1-1E42-B9A0-8F15C7A02947}"/>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2" name="Rectangle 21">
              <a:extLst>
                <a:ext uri="{FF2B5EF4-FFF2-40B4-BE49-F238E27FC236}">
                  <a16:creationId xmlns:a16="http://schemas.microsoft.com/office/drawing/2014/main" id="{2EA39204-27A5-EE4B-A99D-C5B734BC1C49}"/>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23" name="Group 22">
            <a:extLst>
              <a:ext uri="{FF2B5EF4-FFF2-40B4-BE49-F238E27FC236}">
                <a16:creationId xmlns:a16="http://schemas.microsoft.com/office/drawing/2014/main" id="{FEE561AB-8C21-D84F-8DD1-0A5240A2CCD6}"/>
              </a:ext>
            </a:extLst>
          </p:cNvPr>
          <p:cNvGrpSpPr/>
          <p:nvPr/>
        </p:nvGrpSpPr>
        <p:grpSpPr>
          <a:xfrm>
            <a:off x="4002704" y="2724715"/>
            <a:ext cx="2362200" cy="228600"/>
            <a:chOff x="2286000" y="1752600"/>
            <a:chExt cx="2362200" cy="228600"/>
          </a:xfrm>
        </p:grpSpPr>
        <p:sp>
          <p:nvSpPr>
            <p:cNvPr id="24" name="Rectangle 23">
              <a:extLst>
                <a:ext uri="{FF2B5EF4-FFF2-40B4-BE49-F238E27FC236}">
                  <a16:creationId xmlns:a16="http://schemas.microsoft.com/office/drawing/2014/main" id="{D7EC071E-F131-E743-B9B5-9949CC79A6F2}"/>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5" name="Rectangle 24">
              <a:extLst>
                <a:ext uri="{FF2B5EF4-FFF2-40B4-BE49-F238E27FC236}">
                  <a16:creationId xmlns:a16="http://schemas.microsoft.com/office/drawing/2014/main" id="{3575E911-2651-1046-989A-A8F8B091BD59}"/>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nvGrpSpPr>
          <p:cNvPr id="26" name="Group 25">
            <a:extLst>
              <a:ext uri="{FF2B5EF4-FFF2-40B4-BE49-F238E27FC236}">
                <a16:creationId xmlns:a16="http://schemas.microsoft.com/office/drawing/2014/main" id="{52701C88-C9C7-6845-9B61-100F2A344CFD}"/>
              </a:ext>
            </a:extLst>
          </p:cNvPr>
          <p:cNvGrpSpPr/>
          <p:nvPr/>
        </p:nvGrpSpPr>
        <p:grpSpPr>
          <a:xfrm>
            <a:off x="6441104" y="2542097"/>
            <a:ext cx="2362200" cy="228600"/>
            <a:chOff x="2286000" y="1752600"/>
            <a:chExt cx="2362200" cy="228600"/>
          </a:xfrm>
        </p:grpSpPr>
        <p:sp>
          <p:nvSpPr>
            <p:cNvPr id="27" name="Rectangle 26">
              <a:extLst>
                <a:ext uri="{FF2B5EF4-FFF2-40B4-BE49-F238E27FC236}">
                  <a16:creationId xmlns:a16="http://schemas.microsoft.com/office/drawing/2014/main" id="{4BEC2C3A-E3FF-8446-AC65-BAC2EFA202F0}"/>
                </a:ext>
              </a:extLst>
            </p:cNvPr>
            <p:cNvSpPr/>
            <p:nvPr/>
          </p:nvSpPr>
          <p:spPr bwMode="auto">
            <a:xfrm>
              <a:off x="2286000" y="1752600"/>
              <a:ext cx="533400" cy="228600"/>
            </a:xfrm>
            <a:prstGeom prst="rect">
              <a:avLst/>
            </a:prstGeom>
            <a:solidFill>
              <a:schemeClr val="bg2">
                <a:lumMod val="20000"/>
                <a:lumOff val="80000"/>
              </a:schemeClr>
            </a:solidFill>
            <a:ln w="12700"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8" name="Rectangle 27">
              <a:extLst>
                <a:ext uri="{FF2B5EF4-FFF2-40B4-BE49-F238E27FC236}">
                  <a16:creationId xmlns:a16="http://schemas.microsoft.com/office/drawing/2014/main" id="{048D0997-6BB8-3547-AEB7-0F48417A786D}"/>
                </a:ext>
              </a:extLst>
            </p:cNvPr>
            <p:cNvSpPr/>
            <p:nvPr/>
          </p:nvSpPr>
          <p:spPr bwMode="auto">
            <a:xfrm>
              <a:off x="2286000" y="1752600"/>
              <a:ext cx="2362200" cy="228600"/>
            </a:xfrm>
            <a:prstGeom prst="rect">
              <a:avLst/>
            </a:pr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29" name="TextBox 28">
            <a:extLst>
              <a:ext uri="{FF2B5EF4-FFF2-40B4-BE49-F238E27FC236}">
                <a16:creationId xmlns:a16="http://schemas.microsoft.com/office/drawing/2014/main" id="{665DA457-6B90-684B-9516-8DDAC968E869}"/>
              </a:ext>
            </a:extLst>
          </p:cNvPr>
          <p:cNvSpPr txBox="1"/>
          <p:nvPr/>
        </p:nvSpPr>
        <p:spPr>
          <a:xfrm>
            <a:off x="4917105" y="2789985"/>
            <a:ext cx="681597" cy="369332"/>
          </a:xfrm>
          <a:prstGeom prst="rect">
            <a:avLst/>
          </a:prstGeom>
          <a:noFill/>
        </p:spPr>
        <p:txBody>
          <a:bodyPr wrap="none" rtlCol="0">
            <a:spAutoFit/>
          </a:bodyPr>
          <a:lstStyle/>
          <a:p>
            <a:r>
              <a:rPr lang="en-US" dirty="0"/>
              <a:t>. . .</a:t>
            </a:r>
          </a:p>
        </p:txBody>
      </p:sp>
      <p:sp>
        <p:nvSpPr>
          <p:cNvPr id="30" name="TextBox 29">
            <a:extLst>
              <a:ext uri="{FF2B5EF4-FFF2-40B4-BE49-F238E27FC236}">
                <a16:creationId xmlns:a16="http://schemas.microsoft.com/office/drawing/2014/main" id="{8CAECD65-3611-C84F-838E-57087855F159}"/>
              </a:ext>
            </a:extLst>
          </p:cNvPr>
          <p:cNvSpPr txBox="1"/>
          <p:nvPr/>
        </p:nvSpPr>
        <p:spPr>
          <a:xfrm>
            <a:off x="7050705" y="2803701"/>
            <a:ext cx="681597" cy="369332"/>
          </a:xfrm>
          <a:prstGeom prst="rect">
            <a:avLst/>
          </a:prstGeom>
          <a:noFill/>
        </p:spPr>
        <p:txBody>
          <a:bodyPr wrap="none" rtlCol="0">
            <a:spAutoFit/>
          </a:bodyPr>
          <a:lstStyle/>
          <a:p>
            <a:r>
              <a:rPr lang="en-US" dirty="0"/>
              <a:t>. . .</a:t>
            </a:r>
          </a:p>
        </p:txBody>
      </p:sp>
      <p:sp>
        <p:nvSpPr>
          <p:cNvPr id="31" name="TextBox 30">
            <a:extLst>
              <a:ext uri="{FF2B5EF4-FFF2-40B4-BE49-F238E27FC236}">
                <a16:creationId xmlns:a16="http://schemas.microsoft.com/office/drawing/2014/main" id="{29053EEC-29DD-5E41-B201-83573C9C840F}"/>
              </a:ext>
            </a:extLst>
          </p:cNvPr>
          <p:cNvSpPr txBox="1"/>
          <p:nvPr/>
        </p:nvSpPr>
        <p:spPr>
          <a:xfrm>
            <a:off x="3981644" y="3212068"/>
            <a:ext cx="598241" cy="369332"/>
          </a:xfrm>
          <a:prstGeom prst="rect">
            <a:avLst/>
          </a:prstGeom>
          <a:noFill/>
        </p:spPr>
        <p:txBody>
          <a:bodyPr wrap="none" rtlCol="0" anchor="ctr">
            <a:spAutoFit/>
          </a:bodyPr>
          <a:lstStyle/>
          <a:p>
            <a:r>
              <a:rPr lang="en-US" b="0" dirty="0">
                <a:latin typeface="Courier" pitchFamily="2" charset="0"/>
              </a:rPr>
              <a:t>tag</a:t>
            </a:r>
          </a:p>
        </p:txBody>
      </p:sp>
      <p:sp>
        <p:nvSpPr>
          <p:cNvPr id="32" name="TextBox 31">
            <a:extLst>
              <a:ext uri="{FF2B5EF4-FFF2-40B4-BE49-F238E27FC236}">
                <a16:creationId xmlns:a16="http://schemas.microsoft.com/office/drawing/2014/main" id="{8A2B550C-912D-C245-BEE6-4E76BB98BB9C}"/>
              </a:ext>
            </a:extLst>
          </p:cNvPr>
          <p:cNvSpPr txBox="1"/>
          <p:nvPr/>
        </p:nvSpPr>
        <p:spPr>
          <a:xfrm>
            <a:off x="4889853" y="3212068"/>
            <a:ext cx="736099" cy="369332"/>
          </a:xfrm>
          <a:prstGeom prst="rect">
            <a:avLst/>
          </a:prstGeom>
          <a:noFill/>
        </p:spPr>
        <p:txBody>
          <a:bodyPr wrap="none" rtlCol="0" anchor="ctr">
            <a:spAutoFit/>
          </a:bodyPr>
          <a:lstStyle/>
          <a:p>
            <a:r>
              <a:rPr lang="en-US" b="0" dirty="0">
                <a:latin typeface="Courier" pitchFamily="2" charset="0"/>
              </a:rPr>
              <a:t>data</a:t>
            </a:r>
          </a:p>
        </p:txBody>
      </p:sp>
      <p:sp>
        <p:nvSpPr>
          <p:cNvPr id="33" name="Right Brace 32">
            <a:extLst>
              <a:ext uri="{FF2B5EF4-FFF2-40B4-BE49-F238E27FC236}">
                <a16:creationId xmlns:a16="http://schemas.microsoft.com/office/drawing/2014/main" id="{A3B1888C-5E15-024A-AF20-23F368D0410B}"/>
              </a:ext>
            </a:extLst>
          </p:cNvPr>
          <p:cNvSpPr/>
          <p:nvPr/>
        </p:nvSpPr>
        <p:spPr bwMode="auto">
          <a:xfrm rot="5400000">
            <a:off x="7774604" y="2792900"/>
            <a:ext cx="228600" cy="1828800"/>
          </a:xfrm>
          <a:prstGeom prst="rightBrac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4" name="TextBox 33">
            <a:extLst>
              <a:ext uri="{FF2B5EF4-FFF2-40B4-BE49-F238E27FC236}">
                <a16:creationId xmlns:a16="http://schemas.microsoft.com/office/drawing/2014/main" id="{C8FFDCD8-7FDC-C34C-977D-3FB6D100D26D}"/>
              </a:ext>
            </a:extLst>
          </p:cNvPr>
          <p:cNvSpPr txBox="1"/>
          <p:nvPr/>
        </p:nvSpPr>
        <p:spPr>
          <a:xfrm>
            <a:off x="6974505" y="3780651"/>
            <a:ext cx="1976823" cy="369332"/>
          </a:xfrm>
          <a:prstGeom prst="rect">
            <a:avLst/>
          </a:prstGeom>
          <a:noFill/>
        </p:spPr>
        <p:txBody>
          <a:bodyPr wrap="none" rtlCol="0">
            <a:spAutoFit/>
          </a:bodyPr>
          <a:lstStyle/>
          <a:p>
            <a:r>
              <a:rPr lang="en-US" b="0" dirty="0">
                <a:latin typeface="Courier" pitchFamily="2" charset="0"/>
              </a:rPr>
              <a:t>line size (L)</a:t>
            </a:r>
          </a:p>
        </p:txBody>
      </p:sp>
      <p:sp>
        <p:nvSpPr>
          <p:cNvPr id="35" name="Right Brace 34">
            <a:extLst>
              <a:ext uri="{FF2B5EF4-FFF2-40B4-BE49-F238E27FC236}">
                <a16:creationId xmlns:a16="http://schemas.microsoft.com/office/drawing/2014/main" id="{BDDE9064-AFD2-3D4A-862E-3BEBE0860F14}"/>
              </a:ext>
            </a:extLst>
          </p:cNvPr>
          <p:cNvSpPr/>
          <p:nvPr/>
        </p:nvSpPr>
        <p:spPr bwMode="auto">
          <a:xfrm rot="10800000">
            <a:off x="3504820" y="1953833"/>
            <a:ext cx="269284" cy="1524000"/>
          </a:xfrm>
          <a:prstGeom prst="rightBrace">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6" name="TextBox 35">
            <a:extLst>
              <a:ext uri="{FF2B5EF4-FFF2-40B4-BE49-F238E27FC236}">
                <a16:creationId xmlns:a16="http://schemas.microsoft.com/office/drawing/2014/main" id="{0D032194-D701-3745-AFAB-948D9474230F}"/>
              </a:ext>
            </a:extLst>
          </p:cNvPr>
          <p:cNvSpPr txBox="1"/>
          <p:nvPr/>
        </p:nvSpPr>
        <p:spPr>
          <a:xfrm>
            <a:off x="2115313" y="2392668"/>
            <a:ext cx="1365209" cy="646331"/>
          </a:xfrm>
          <a:prstGeom prst="rect">
            <a:avLst/>
          </a:prstGeom>
          <a:noFill/>
        </p:spPr>
        <p:txBody>
          <a:bodyPr wrap="square" rtlCol="0">
            <a:spAutoFit/>
          </a:bodyPr>
          <a:lstStyle/>
          <a:p>
            <a:pPr algn="r"/>
            <a:r>
              <a:rPr lang="en-US" b="0" dirty="0">
                <a:latin typeface="Courier" pitchFamily="2" charset="0"/>
              </a:rPr>
              <a:t># of Sets (N)</a:t>
            </a:r>
          </a:p>
        </p:txBody>
      </p:sp>
      <p:sp>
        <p:nvSpPr>
          <p:cNvPr id="37" name="Right Brace 36">
            <a:extLst>
              <a:ext uri="{FF2B5EF4-FFF2-40B4-BE49-F238E27FC236}">
                <a16:creationId xmlns:a16="http://schemas.microsoft.com/office/drawing/2014/main" id="{A51BB9A8-21C2-3D49-8E43-DAFF25E94223}"/>
              </a:ext>
            </a:extLst>
          </p:cNvPr>
          <p:cNvSpPr/>
          <p:nvPr/>
        </p:nvSpPr>
        <p:spPr bwMode="auto">
          <a:xfrm rot="16200000" flipV="1">
            <a:off x="6233078" y="-776609"/>
            <a:ext cx="339853" cy="4800600"/>
          </a:xfrm>
          <a:prstGeom prst="rightBrace">
            <a:avLst>
              <a:gd name="adj1" fmla="val 8333"/>
              <a:gd name="adj2" fmla="val 50000"/>
            </a:avLst>
          </a:prstGeom>
          <a:solidFill>
            <a:schemeClr val="bg1"/>
          </a:solidFill>
          <a:ln w="190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8" name="TextBox 37">
            <a:extLst>
              <a:ext uri="{FF2B5EF4-FFF2-40B4-BE49-F238E27FC236}">
                <a16:creationId xmlns:a16="http://schemas.microsoft.com/office/drawing/2014/main" id="{569D2A0E-DA09-3049-A076-D0FD099F2B79}"/>
              </a:ext>
            </a:extLst>
          </p:cNvPr>
          <p:cNvSpPr txBox="1"/>
          <p:nvPr/>
        </p:nvSpPr>
        <p:spPr>
          <a:xfrm>
            <a:off x="4002704" y="957081"/>
            <a:ext cx="4555753" cy="369332"/>
          </a:xfrm>
          <a:prstGeom prst="rect">
            <a:avLst/>
          </a:prstGeom>
          <a:noFill/>
        </p:spPr>
        <p:txBody>
          <a:bodyPr wrap="square" rtlCol="0">
            <a:spAutoFit/>
          </a:bodyPr>
          <a:lstStyle/>
          <a:p>
            <a:pPr algn="r"/>
            <a:r>
              <a:rPr lang="en-US" b="0" dirty="0">
                <a:latin typeface="Courier" pitchFamily="2" charset="0"/>
              </a:rPr>
              <a:t>Set Size (k) - Associativity</a:t>
            </a:r>
          </a:p>
        </p:txBody>
      </p:sp>
    </p:spTree>
    <p:extLst>
      <p:ext uri="{BB962C8B-B14F-4D97-AF65-F5344CB8AC3E}">
        <p14:creationId xmlns:p14="http://schemas.microsoft.com/office/powerpoint/2010/main" val="19009111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80D48-D8C5-3F42-AC24-038752459F94}"/>
              </a:ext>
            </a:extLst>
          </p:cNvPr>
          <p:cNvSpPr>
            <a:spLocks noGrp="1"/>
          </p:cNvSpPr>
          <p:nvPr>
            <p:ph type="title"/>
          </p:nvPr>
        </p:nvSpPr>
        <p:spPr>
          <a:xfrm>
            <a:off x="2514600" y="1790700"/>
            <a:ext cx="7162800" cy="533400"/>
          </a:xfrm>
        </p:spPr>
        <p:txBody>
          <a:bodyPr/>
          <a:lstStyle/>
          <a:p>
            <a:r>
              <a:rPr lang="en-US" dirty="0"/>
              <a:t>How might organization of TLB differ from that of a conventional instruction or data cache?</a:t>
            </a:r>
          </a:p>
        </p:txBody>
      </p:sp>
      <p:sp>
        <p:nvSpPr>
          <p:cNvPr id="4" name="Content Placeholder 3">
            <a:extLst>
              <a:ext uri="{FF2B5EF4-FFF2-40B4-BE49-F238E27FC236}">
                <a16:creationId xmlns:a16="http://schemas.microsoft.com/office/drawing/2014/main" id="{255F472B-D037-3241-A696-AF2A5E9FF525}"/>
              </a:ext>
            </a:extLst>
          </p:cNvPr>
          <p:cNvSpPr>
            <a:spLocks noGrp="1"/>
          </p:cNvSpPr>
          <p:nvPr>
            <p:ph idx="1"/>
          </p:nvPr>
        </p:nvSpPr>
        <p:spPr>
          <a:xfrm>
            <a:off x="2286000" y="4114800"/>
            <a:ext cx="7772400" cy="1905000"/>
          </a:xfrm>
        </p:spPr>
        <p:txBody>
          <a:bodyPr/>
          <a:lstStyle/>
          <a:p>
            <a:r>
              <a:rPr lang="en-US" dirty="0"/>
              <a:t>Let’s do some review …</a:t>
            </a:r>
          </a:p>
        </p:txBody>
      </p:sp>
    </p:spTree>
    <p:extLst>
      <p:ext uri="{BB962C8B-B14F-4D97-AF65-F5344CB8AC3E}">
        <p14:creationId xmlns:p14="http://schemas.microsoft.com/office/powerpoint/2010/main" val="22374370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1618" name="Rectangle 2"/>
          <p:cNvSpPr>
            <a:spLocks noGrp="1" noChangeArrowheads="1"/>
          </p:cNvSpPr>
          <p:nvPr>
            <p:ph type="body" idx="1"/>
          </p:nvPr>
        </p:nvSpPr>
        <p:spPr>
          <a:xfrm>
            <a:off x="1143000" y="762000"/>
            <a:ext cx="9982200" cy="5715000"/>
          </a:xfrm>
          <a:noFill/>
        </p:spPr>
        <p:txBody>
          <a:bodyPr vert="horz" wrap="square" lIns="63500" tIns="25400" rIns="63500" bIns="25400" numCol="1" anchor="t" anchorCtr="0" compatLnSpc="1">
            <a:prstTxWarp prst="textNoShape">
              <a:avLst/>
            </a:prstTxWarp>
            <a:normAutofit/>
          </a:bodyPr>
          <a:lstStyle/>
          <a:p>
            <a:r>
              <a:rPr lang="en-US" altLang="ko-KR" dirty="0">
                <a:solidFill>
                  <a:schemeClr val="hlink"/>
                </a:solidFill>
                <a:ea typeface="굴림" panose="020B0600000101010101" pitchFamily="34" charset="-127"/>
              </a:rPr>
              <a:t>Compulsory</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(cold start or process migration, first reference): first access to a block</a:t>
            </a:r>
          </a:p>
          <a:p>
            <a:pPr lvl="1"/>
            <a:r>
              <a:rPr lang="en-US" altLang="ko-KR" sz="2400" dirty="0">
                <a:ea typeface="굴림" panose="020B0600000101010101" pitchFamily="34" charset="-127"/>
              </a:rPr>
              <a:t>“Cold” fact of life: not a whole lot you can do about it</a:t>
            </a:r>
          </a:p>
          <a:p>
            <a:pPr lvl="1"/>
            <a:r>
              <a:rPr lang="en-US" altLang="ko-KR" sz="2400" dirty="0">
                <a:ea typeface="굴림" panose="020B0600000101010101" pitchFamily="34" charset="-127"/>
              </a:rPr>
              <a:t>Note: If you are going to run “billions” of instruction, Compulsory Misses are insignificant</a:t>
            </a:r>
          </a:p>
          <a:p>
            <a:r>
              <a:rPr lang="en-US" altLang="ko-KR" dirty="0">
                <a:solidFill>
                  <a:schemeClr val="hlink"/>
                </a:solidFill>
                <a:ea typeface="굴림" panose="020B0600000101010101" pitchFamily="34" charset="-127"/>
              </a:rPr>
              <a:t>Capacity</a:t>
            </a:r>
            <a:r>
              <a:rPr lang="en-US" altLang="ko-KR" dirty="0">
                <a:ea typeface="굴림" panose="020B0600000101010101" pitchFamily="34" charset="-127"/>
              </a:rPr>
              <a:t>:</a:t>
            </a:r>
          </a:p>
          <a:p>
            <a:pPr lvl="1"/>
            <a:r>
              <a:rPr lang="en-US" altLang="ko-KR" sz="2400" dirty="0">
                <a:ea typeface="굴림" panose="020B0600000101010101" pitchFamily="34" charset="-127"/>
              </a:rPr>
              <a:t>Cache cannot contain all blocks access by the program</a:t>
            </a:r>
          </a:p>
          <a:p>
            <a:pPr lvl="1"/>
            <a:r>
              <a:rPr lang="en-US" altLang="ko-KR" sz="2400" dirty="0">
                <a:ea typeface="굴림" panose="020B0600000101010101" pitchFamily="34" charset="-127"/>
              </a:rPr>
              <a:t>Solution: increase cache size</a:t>
            </a:r>
          </a:p>
          <a:p>
            <a:r>
              <a:rPr lang="en-US" altLang="ko-KR" dirty="0">
                <a:solidFill>
                  <a:schemeClr val="hlink"/>
                </a:solidFill>
                <a:ea typeface="굴림" panose="020B0600000101010101" pitchFamily="34" charset="-127"/>
              </a:rPr>
              <a:t>Conflict</a:t>
            </a:r>
            <a:r>
              <a:rPr lang="en-US" altLang="ko-KR" dirty="0">
                <a:solidFill>
                  <a:schemeClr val="accent1"/>
                </a:solidFill>
                <a:ea typeface="굴림" panose="020B0600000101010101" pitchFamily="34" charset="-127"/>
              </a:rPr>
              <a:t> </a:t>
            </a:r>
            <a:r>
              <a:rPr lang="en-US" altLang="ko-KR" dirty="0">
                <a:ea typeface="굴림" panose="020B0600000101010101" pitchFamily="34" charset="-127"/>
              </a:rPr>
              <a:t>(collision):</a:t>
            </a:r>
          </a:p>
          <a:p>
            <a:pPr lvl="1"/>
            <a:r>
              <a:rPr lang="en-US" altLang="ko-KR" sz="2400" dirty="0">
                <a:ea typeface="굴림" panose="020B0600000101010101" pitchFamily="34" charset="-127"/>
              </a:rPr>
              <a:t>Multiple  memory locations  mapped to the same cache location</a:t>
            </a:r>
          </a:p>
          <a:p>
            <a:pPr lvl="1"/>
            <a:r>
              <a:rPr lang="en-US" altLang="ko-KR" sz="2400" dirty="0">
                <a:ea typeface="굴림" panose="020B0600000101010101" pitchFamily="34" charset="-127"/>
              </a:rPr>
              <a:t>Solution 1: increase  cache size</a:t>
            </a:r>
          </a:p>
          <a:p>
            <a:pPr lvl="1"/>
            <a:r>
              <a:rPr lang="en-US" altLang="ko-KR" sz="2400" dirty="0">
                <a:ea typeface="굴림" panose="020B0600000101010101" pitchFamily="34" charset="-127"/>
              </a:rPr>
              <a:t>Solution 2: increase associativity</a:t>
            </a:r>
          </a:p>
          <a:p>
            <a:r>
              <a:rPr lang="en-US" altLang="ko-KR" dirty="0">
                <a:solidFill>
                  <a:schemeClr val="hlink"/>
                </a:solidFill>
                <a:ea typeface="굴림" panose="020B0600000101010101" pitchFamily="34" charset="-127"/>
              </a:rPr>
              <a:t>Coherence</a:t>
            </a:r>
            <a:r>
              <a:rPr lang="en-US" altLang="ko-KR" dirty="0">
                <a:ea typeface="굴림" panose="020B0600000101010101" pitchFamily="34" charset="-127"/>
              </a:rPr>
              <a:t> (Invalidation): other process (e.g., I/O) updates memory </a:t>
            </a:r>
          </a:p>
        </p:txBody>
      </p:sp>
      <p:sp>
        <p:nvSpPr>
          <p:cNvPr id="24579" name="Rectangle 3"/>
          <p:cNvSpPr>
            <a:spLocks noGrp="1" noChangeArrowheads="1"/>
          </p:cNvSpPr>
          <p:nvPr>
            <p:ph type="title"/>
          </p:nvPr>
        </p:nvSpPr>
        <p:spPr>
          <a:xfrm>
            <a:off x="2289176" y="227013"/>
            <a:ext cx="7616825" cy="368300"/>
          </a:xfrm>
        </p:spPr>
        <p:txBody>
          <a:bodyPr/>
          <a:lstStyle/>
          <a:p>
            <a:r>
              <a:rPr lang="en-US" altLang="ko-KR">
                <a:ea typeface="굴림" panose="020B0600000101010101" pitchFamily="34" charset="-127"/>
              </a:rPr>
              <a:t>A Summary on Sources of Cache Misses</a:t>
            </a:r>
          </a:p>
        </p:txBody>
      </p:sp>
    </p:spTree>
    <p:extLst>
      <p:ext uri="{BB962C8B-B14F-4D97-AF65-F5344CB8AC3E}">
        <p14:creationId xmlns:p14="http://schemas.microsoft.com/office/powerpoint/2010/main" val="37841761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16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16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161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161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161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161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161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161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161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1618">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5161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1618"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600200" y="3200400"/>
            <a:ext cx="9067800" cy="3042884"/>
          </a:xfrm>
          <a:noFill/>
        </p:spPr>
        <p:txBody>
          <a:bodyPr vert="horz" wrap="square" lIns="63500" tIns="25400" rIns="63500" bIns="25400" numCol="1" anchor="t" anchorCtr="0" compatLnSpc="1">
            <a:prstTxWarp prst="textNoShape">
              <a:avLst/>
            </a:prstTxWarp>
            <a:spAutoFit/>
          </a:bodyPr>
          <a:lstStyle/>
          <a:p>
            <a:r>
              <a:rPr lang="en-US" altLang="ko-KR" dirty="0">
                <a:solidFill>
                  <a:srgbClr val="FF0000"/>
                </a:solidFill>
                <a:ea typeface="굴림" panose="020B0600000101010101" pitchFamily="34" charset="-127"/>
              </a:rPr>
              <a:t>Block</a:t>
            </a:r>
            <a:r>
              <a:rPr lang="en-US" altLang="ko-KR" dirty="0">
                <a:ea typeface="굴림" panose="020B0600000101010101" pitchFamily="34" charset="-127"/>
              </a:rPr>
              <a:t> is minimum quantum of caching</a:t>
            </a:r>
          </a:p>
          <a:p>
            <a:pPr lvl="1"/>
            <a:r>
              <a:rPr lang="en-US" altLang="ko-KR" sz="2400" dirty="0">
                <a:ea typeface="굴림" panose="020B0600000101010101" pitchFamily="34" charset="-127"/>
              </a:rPr>
              <a:t>Data select field used to select data within block</a:t>
            </a:r>
          </a:p>
          <a:p>
            <a:pPr lvl="1"/>
            <a:r>
              <a:rPr lang="en-US" altLang="ko-KR" sz="2400" dirty="0">
                <a:ea typeface="굴림" panose="020B0600000101010101" pitchFamily="34" charset="-127"/>
              </a:rPr>
              <a:t>Many caching applications don’t have data select field</a:t>
            </a:r>
          </a:p>
          <a:p>
            <a:r>
              <a:rPr lang="en-US" altLang="ko-KR" dirty="0">
                <a:solidFill>
                  <a:srgbClr val="FF0000"/>
                </a:solidFill>
                <a:ea typeface="굴림" panose="020B0600000101010101" pitchFamily="34" charset="-127"/>
              </a:rPr>
              <a:t>Index</a:t>
            </a:r>
            <a:r>
              <a:rPr lang="en-US" altLang="ko-KR" dirty="0">
                <a:ea typeface="굴림" panose="020B0600000101010101" pitchFamily="34" charset="-127"/>
              </a:rPr>
              <a:t> Used to Lookup Candidates in Cache</a:t>
            </a:r>
          </a:p>
          <a:p>
            <a:pPr lvl="1"/>
            <a:r>
              <a:rPr lang="en-US" altLang="ko-KR" sz="2400" dirty="0">
                <a:ea typeface="굴림" panose="020B0600000101010101" pitchFamily="34" charset="-127"/>
              </a:rPr>
              <a:t>Index identifies the set </a:t>
            </a:r>
          </a:p>
          <a:p>
            <a:r>
              <a:rPr lang="en-US" altLang="ko-KR" dirty="0">
                <a:solidFill>
                  <a:srgbClr val="FF0000"/>
                </a:solidFill>
                <a:ea typeface="굴림" panose="020B0600000101010101" pitchFamily="34" charset="-127"/>
              </a:rPr>
              <a:t>Tag</a:t>
            </a:r>
            <a:r>
              <a:rPr lang="en-US" altLang="ko-KR" dirty="0">
                <a:ea typeface="굴림" panose="020B0600000101010101" pitchFamily="34" charset="-127"/>
              </a:rPr>
              <a:t> used to identify actual copy</a:t>
            </a:r>
          </a:p>
          <a:p>
            <a:pPr lvl="1"/>
            <a:r>
              <a:rPr lang="en-US" altLang="ko-KR" sz="2400" dirty="0">
                <a:ea typeface="굴림" panose="020B0600000101010101" pitchFamily="34" charset="-127"/>
              </a:rPr>
              <a:t>If no candidates match, then declare cache miss</a:t>
            </a:r>
          </a:p>
        </p:txBody>
      </p:sp>
      <p:sp>
        <p:nvSpPr>
          <p:cNvPr id="25603" name="Rectangle 14"/>
          <p:cNvSpPr>
            <a:spLocks noGrp="1" noChangeArrowheads="1"/>
          </p:cNvSpPr>
          <p:nvPr>
            <p:ph type="title"/>
          </p:nvPr>
        </p:nvSpPr>
        <p:spPr>
          <a:xfrm>
            <a:off x="2289176" y="227013"/>
            <a:ext cx="7413625" cy="368300"/>
          </a:xfrm>
        </p:spPr>
        <p:txBody>
          <a:bodyPr/>
          <a:lstStyle/>
          <a:p>
            <a:r>
              <a:rPr lang="en-US" altLang="ko-KR">
                <a:ea typeface="굴림" panose="020B0600000101010101" pitchFamily="34" charset="-127"/>
              </a:rPr>
              <a:t>How is a Block found in a Cache?</a:t>
            </a:r>
          </a:p>
        </p:txBody>
      </p:sp>
      <p:grpSp>
        <p:nvGrpSpPr>
          <p:cNvPr id="25604" name="Group 20"/>
          <p:cNvGrpSpPr>
            <a:grpSpLocks/>
          </p:cNvGrpSpPr>
          <p:nvPr/>
        </p:nvGrpSpPr>
        <p:grpSpPr bwMode="auto">
          <a:xfrm>
            <a:off x="1981200" y="990601"/>
            <a:ext cx="8229600" cy="2366963"/>
            <a:chOff x="288" y="816"/>
            <a:chExt cx="5184" cy="1491"/>
          </a:xfrm>
        </p:grpSpPr>
        <p:grpSp>
          <p:nvGrpSpPr>
            <p:cNvPr id="25605" name="Group 3"/>
            <p:cNvGrpSpPr>
              <a:grpSpLocks/>
            </p:cNvGrpSpPr>
            <p:nvPr/>
          </p:nvGrpSpPr>
          <p:grpSpPr bwMode="auto">
            <a:xfrm>
              <a:off x="288" y="816"/>
              <a:ext cx="5184" cy="720"/>
              <a:chOff x="288" y="624"/>
              <a:chExt cx="5184" cy="720"/>
            </a:xfrm>
          </p:grpSpPr>
          <p:sp>
            <p:nvSpPr>
              <p:cNvPr id="25611" name="Rectangle 4"/>
              <p:cNvSpPr>
                <a:spLocks noChangeArrowheads="1"/>
              </p:cNvSpPr>
              <p:nvPr/>
            </p:nvSpPr>
            <p:spPr bwMode="auto">
              <a:xfrm>
                <a:off x="288" y="624"/>
                <a:ext cx="5184" cy="720"/>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25612" name="Group 5"/>
              <p:cNvGrpSpPr>
                <a:grpSpLocks/>
              </p:cNvGrpSpPr>
              <p:nvPr/>
            </p:nvGrpSpPr>
            <p:grpSpPr bwMode="auto">
              <a:xfrm>
                <a:off x="912" y="768"/>
                <a:ext cx="3792" cy="339"/>
                <a:chOff x="1056" y="2041"/>
                <a:chExt cx="3792" cy="339"/>
              </a:xfrm>
            </p:grpSpPr>
            <p:sp>
              <p:nvSpPr>
                <p:cNvPr id="25613" name="Rectangle 6"/>
                <p:cNvSpPr>
                  <a:spLocks noChangeArrowheads="1"/>
                </p:cNvSpPr>
                <p:nvPr/>
              </p:nvSpPr>
              <p:spPr bwMode="auto">
                <a:xfrm>
                  <a:off x="1056" y="2064"/>
                  <a:ext cx="3792" cy="288"/>
                </a:xfrm>
                <a:prstGeom prst="rect">
                  <a:avLst/>
                </a:prstGeom>
                <a:solidFill>
                  <a:srgbClr val="FF66CC"/>
                </a:solidFill>
                <a:ln w="1905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4" name="Rectangle 7"/>
                <p:cNvSpPr>
                  <a:spLocks noChangeArrowheads="1"/>
                </p:cNvSpPr>
                <p:nvPr/>
              </p:nvSpPr>
              <p:spPr bwMode="auto">
                <a:xfrm>
                  <a:off x="1056" y="2208"/>
                  <a:ext cx="3120" cy="1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endParaRPr lang="ko-KR" altLang="en-US" sz="1800" b="0">
                    <a:latin typeface="Arial" panose="020B0604020202020204" pitchFamily="34" charset="0"/>
                    <a:ea typeface="굴림" panose="020B0600000101010101" pitchFamily="34" charset="-127"/>
                  </a:endParaRPr>
                </a:p>
              </p:txBody>
            </p:sp>
            <p:sp>
              <p:nvSpPr>
                <p:cNvPr id="25615" name="Rectangle 8"/>
                <p:cNvSpPr>
                  <a:spLocks noChangeArrowheads="1"/>
                </p:cNvSpPr>
                <p:nvPr/>
              </p:nvSpPr>
              <p:spPr bwMode="auto">
                <a:xfrm>
                  <a:off x="3120" y="2208"/>
                  <a:ext cx="1056" cy="144"/>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6" name="Rectangle 9"/>
                <p:cNvSpPr>
                  <a:spLocks noChangeArrowheads="1"/>
                </p:cNvSpPr>
                <p:nvPr/>
              </p:nvSpPr>
              <p:spPr bwMode="auto">
                <a:xfrm>
                  <a:off x="4176" y="2064"/>
                  <a:ext cx="672" cy="288"/>
                </a:xfrm>
                <a:prstGeom prst="rect">
                  <a:avLst/>
                </a:prstGeom>
                <a:noFill/>
                <a:ln w="127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17" name="Text Box 10"/>
                <p:cNvSpPr txBox="1">
                  <a:spLocks noChangeArrowheads="1"/>
                </p:cNvSpPr>
                <p:nvPr/>
              </p:nvSpPr>
              <p:spPr bwMode="auto">
                <a:xfrm>
                  <a:off x="4320" y="2064"/>
                  <a:ext cx="390" cy="3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90000"/>
                    </a:lnSpc>
                    <a:spcBef>
                      <a:spcPct val="0"/>
                    </a:spcBef>
                    <a:buSzTx/>
                  </a:pPr>
                  <a:r>
                    <a:rPr lang="en-US" altLang="ko-KR" sz="1400" b="0">
                      <a:latin typeface="Arial" panose="020B0604020202020204" pitchFamily="34" charset="0"/>
                      <a:ea typeface="굴림" panose="020B0600000101010101" pitchFamily="34" charset="-127"/>
                    </a:rPr>
                    <a:t>Block</a:t>
                  </a:r>
                </a:p>
                <a:p>
                  <a:pPr>
                    <a:lnSpc>
                      <a:spcPct val="90000"/>
                    </a:lnSpc>
                    <a:spcBef>
                      <a:spcPct val="0"/>
                    </a:spcBef>
                    <a:buSzTx/>
                  </a:pPr>
                  <a:r>
                    <a:rPr lang="en-US" altLang="ko-KR" sz="1400" b="0">
                      <a:latin typeface="Arial" panose="020B0604020202020204" pitchFamily="34" charset="0"/>
                      <a:ea typeface="굴림" panose="020B0600000101010101" pitchFamily="34" charset="-127"/>
                    </a:rPr>
                    <a:t>offset</a:t>
                  </a:r>
                </a:p>
              </p:txBody>
            </p:sp>
            <p:sp>
              <p:nvSpPr>
                <p:cNvPr id="25618" name="Text Box 11"/>
                <p:cNvSpPr txBox="1">
                  <a:spLocks noChangeArrowheads="1"/>
                </p:cNvSpPr>
                <p:nvPr/>
              </p:nvSpPr>
              <p:spPr bwMode="auto">
                <a:xfrm>
                  <a:off x="2227" y="2041"/>
                  <a:ext cx="83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Block Address</a:t>
                  </a:r>
                </a:p>
              </p:txBody>
            </p:sp>
            <p:sp>
              <p:nvSpPr>
                <p:cNvPr id="25619" name="Text Box 12"/>
                <p:cNvSpPr txBox="1">
                  <a:spLocks noChangeArrowheads="1"/>
                </p:cNvSpPr>
                <p:nvPr/>
              </p:nvSpPr>
              <p:spPr bwMode="auto">
                <a:xfrm>
                  <a:off x="1860" y="2188"/>
                  <a:ext cx="308"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Tag</a:t>
                  </a:r>
                  <a:endParaRPr lang="en-US" altLang="ko-KR" sz="1800" b="0">
                    <a:latin typeface="Arial" panose="020B0604020202020204" pitchFamily="34" charset="0"/>
                    <a:ea typeface="굴림" panose="020B0600000101010101" pitchFamily="34" charset="-127"/>
                  </a:endParaRPr>
                </a:p>
              </p:txBody>
            </p:sp>
            <p:sp>
              <p:nvSpPr>
                <p:cNvPr id="25620" name="Text Box 13"/>
                <p:cNvSpPr txBox="1">
                  <a:spLocks noChangeArrowheads="1"/>
                </p:cNvSpPr>
                <p:nvPr/>
              </p:nvSpPr>
              <p:spPr bwMode="auto">
                <a:xfrm>
                  <a:off x="3350" y="2179"/>
                  <a:ext cx="38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Arial" panose="020B0604020202020204" pitchFamily="34" charset="0"/>
                      <a:ea typeface="굴림" panose="020B0600000101010101" pitchFamily="34" charset="-127"/>
                    </a:rPr>
                    <a:t>Index</a:t>
                  </a:r>
                </a:p>
              </p:txBody>
            </p:sp>
          </p:grpSp>
        </p:grpSp>
        <p:sp>
          <p:nvSpPr>
            <p:cNvPr id="25606" name="AutoShape 15"/>
            <p:cNvSpPr>
              <a:spLocks/>
            </p:cNvSpPr>
            <p:nvPr/>
          </p:nvSpPr>
          <p:spPr bwMode="auto">
            <a:xfrm rot="5400000">
              <a:off x="3384" y="936"/>
              <a:ext cx="240" cy="1056"/>
            </a:xfrm>
            <a:prstGeom prst="rightBrace">
              <a:avLst>
                <a:gd name="adj1" fmla="val 36667"/>
                <a:gd name="adj2" fmla="val 50000"/>
              </a:avLst>
            </a:prstGeom>
            <a:noFill/>
            <a:ln w="57150">
              <a:solidFill>
                <a:srgbClr val="2A40E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7" name="Text Box 16"/>
            <p:cNvSpPr txBox="1">
              <a:spLocks noChangeArrowheads="1"/>
            </p:cNvSpPr>
            <p:nvPr/>
          </p:nvSpPr>
          <p:spPr bwMode="auto">
            <a:xfrm>
              <a:off x="3024" y="1632"/>
              <a:ext cx="1000"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b="0">
                  <a:latin typeface="Gill Sans" charset="0"/>
                  <a:ea typeface="Gill Sans" charset="0"/>
                  <a:cs typeface="Gill Sans" charset="0"/>
                </a:rPr>
                <a:t>Set Select</a:t>
              </a:r>
            </a:p>
          </p:txBody>
        </p:sp>
        <p:sp>
          <p:nvSpPr>
            <p:cNvPr id="25608" name="AutoShape 17"/>
            <p:cNvSpPr>
              <a:spLocks/>
            </p:cNvSpPr>
            <p:nvPr/>
          </p:nvSpPr>
          <p:spPr bwMode="auto">
            <a:xfrm rot="5400000">
              <a:off x="4268" y="1165"/>
              <a:ext cx="240" cy="615"/>
            </a:xfrm>
            <a:prstGeom prst="rightBrace">
              <a:avLst>
                <a:gd name="adj1" fmla="val 21354"/>
                <a:gd name="adj2" fmla="val 50000"/>
              </a:avLst>
            </a:prstGeom>
            <a:noFill/>
            <a:ln w="57150">
              <a:solidFill>
                <a:srgbClr val="2A40E2"/>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5609" name="Text Box 18"/>
            <p:cNvSpPr txBox="1">
              <a:spLocks noChangeArrowheads="1"/>
            </p:cNvSpPr>
            <p:nvPr/>
          </p:nvSpPr>
          <p:spPr bwMode="auto">
            <a:xfrm>
              <a:off x="3840" y="2016"/>
              <a:ext cx="1119"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2400" b="0" dirty="0">
                  <a:latin typeface="Gill Sans" charset="0"/>
                  <a:ea typeface="Gill Sans" charset="0"/>
                  <a:cs typeface="Gill Sans" charset="0"/>
                </a:rPr>
                <a:t>Data Select</a:t>
              </a:r>
            </a:p>
          </p:txBody>
        </p:sp>
        <p:sp>
          <p:nvSpPr>
            <p:cNvPr id="25610" name="Line 19"/>
            <p:cNvSpPr>
              <a:spLocks noChangeShapeType="1"/>
            </p:cNvSpPr>
            <p:nvPr/>
          </p:nvSpPr>
          <p:spPr bwMode="auto">
            <a:xfrm>
              <a:off x="4388" y="1592"/>
              <a:ext cx="0" cy="432"/>
            </a:xfrm>
            <a:prstGeom prst="line">
              <a:avLst/>
            </a:prstGeom>
            <a:noFill/>
            <a:ln w="57150">
              <a:solidFill>
                <a:srgbClr val="2A40E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1947523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60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6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60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2234" name="Rectangle 74"/>
          <p:cNvSpPr>
            <a:spLocks noChangeArrowheads="1"/>
          </p:cNvSpPr>
          <p:nvPr/>
        </p:nvSpPr>
        <p:spPr bwMode="auto">
          <a:xfrm>
            <a:off x="3163889" y="4702175"/>
            <a:ext cx="3248025" cy="304800"/>
          </a:xfrm>
          <a:prstGeom prst="rect">
            <a:avLst/>
          </a:prstGeom>
          <a:solidFill>
            <a:srgbClr val="FF66CC"/>
          </a:solidFill>
          <a:ln w="127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1" name="Group 91"/>
          <p:cNvGrpSpPr>
            <a:grpSpLocks/>
          </p:cNvGrpSpPr>
          <p:nvPr/>
        </p:nvGrpSpPr>
        <p:grpSpPr bwMode="auto">
          <a:xfrm>
            <a:off x="2209800" y="4083050"/>
            <a:ext cx="4224338" cy="2432050"/>
            <a:chOff x="515" y="2334"/>
            <a:chExt cx="2661" cy="1532"/>
          </a:xfrm>
        </p:grpSpPr>
        <p:sp>
          <p:nvSpPr>
            <p:cNvPr id="26689" name="Rectangle 24"/>
            <p:cNvSpPr>
              <a:spLocks noChangeArrowheads="1"/>
            </p:cNvSpPr>
            <p:nvPr/>
          </p:nvSpPr>
          <p:spPr bwMode="auto">
            <a:xfrm>
              <a:off x="1112" y="2538"/>
              <a:ext cx="2048"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0" name="Line 25"/>
            <p:cNvSpPr>
              <a:spLocks noChangeShapeType="1"/>
            </p:cNvSpPr>
            <p:nvPr/>
          </p:nvSpPr>
          <p:spPr bwMode="auto">
            <a:xfrm flipH="1">
              <a:off x="1096" y="2722"/>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1" name="Line 26"/>
            <p:cNvSpPr>
              <a:spLocks noChangeShapeType="1"/>
            </p:cNvSpPr>
            <p:nvPr/>
          </p:nvSpPr>
          <p:spPr bwMode="auto">
            <a:xfrm flipH="1">
              <a:off x="1096" y="2914"/>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2" name="Line 27"/>
            <p:cNvSpPr>
              <a:spLocks noChangeShapeType="1"/>
            </p:cNvSpPr>
            <p:nvPr/>
          </p:nvSpPr>
          <p:spPr bwMode="auto">
            <a:xfrm flipH="1">
              <a:off x="1096" y="3106"/>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3" name="Line 28"/>
            <p:cNvSpPr>
              <a:spLocks noChangeShapeType="1"/>
            </p:cNvSpPr>
            <p:nvPr/>
          </p:nvSpPr>
          <p:spPr bwMode="auto">
            <a:xfrm flipH="1">
              <a:off x="1096" y="3298"/>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4" name="Line 29"/>
            <p:cNvSpPr>
              <a:spLocks noChangeShapeType="1"/>
            </p:cNvSpPr>
            <p:nvPr/>
          </p:nvSpPr>
          <p:spPr bwMode="auto">
            <a:xfrm flipH="1">
              <a:off x="1096" y="3682"/>
              <a:ext cx="208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95" name="Rectangle 30"/>
            <p:cNvSpPr>
              <a:spLocks noChangeArrowheads="1"/>
            </p:cNvSpPr>
            <p:nvPr/>
          </p:nvSpPr>
          <p:spPr bwMode="auto">
            <a:xfrm>
              <a:off x="2051" y="3333"/>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96" name="Rectangle 35"/>
            <p:cNvSpPr>
              <a:spLocks noChangeArrowheads="1"/>
            </p:cNvSpPr>
            <p:nvPr/>
          </p:nvSpPr>
          <p:spPr bwMode="auto">
            <a:xfrm>
              <a:off x="1955" y="2718"/>
              <a:ext cx="37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0x50</a:t>
              </a:r>
            </a:p>
          </p:txBody>
        </p:sp>
        <p:sp>
          <p:nvSpPr>
            <p:cNvPr id="26697" name="Rectangle 38"/>
            <p:cNvSpPr>
              <a:spLocks noChangeArrowheads="1"/>
            </p:cNvSpPr>
            <p:nvPr/>
          </p:nvSpPr>
          <p:spPr bwMode="auto">
            <a:xfrm>
              <a:off x="728" y="2538"/>
              <a:ext cx="176"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98" name="Rectangle 39"/>
            <p:cNvSpPr>
              <a:spLocks noChangeArrowheads="1"/>
            </p:cNvSpPr>
            <p:nvPr/>
          </p:nvSpPr>
          <p:spPr bwMode="auto">
            <a:xfrm>
              <a:off x="515" y="2334"/>
              <a:ext cx="60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6699" name="Line 40"/>
            <p:cNvSpPr>
              <a:spLocks noChangeShapeType="1"/>
            </p:cNvSpPr>
            <p:nvPr/>
          </p:nvSpPr>
          <p:spPr bwMode="auto">
            <a:xfrm flipH="1">
              <a:off x="712" y="2722"/>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0" name="Line 41"/>
            <p:cNvSpPr>
              <a:spLocks noChangeShapeType="1"/>
            </p:cNvSpPr>
            <p:nvPr/>
          </p:nvSpPr>
          <p:spPr bwMode="auto">
            <a:xfrm flipH="1">
              <a:off x="712" y="2914"/>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1" name="Line 42"/>
            <p:cNvSpPr>
              <a:spLocks noChangeShapeType="1"/>
            </p:cNvSpPr>
            <p:nvPr/>
          </p:nvSpPr>
          <p:spPr bwMode="auto">
            <a:xfrm flipH="1">
              <a:off x="712" y="3106"/>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2" name="Line 43"/>
            <p:cNvSpPr>
              <a:spLocks noChangeShapeType="1"/>
            </p:cNvSpPr>
            <p:nvPr/>
          </p:nvSpPr>
          <p:spPr bwMode="auto">
            <a:xfrm flipH="1">
              <a:off x="712" y="3298"/>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3" name="Line 44"/>
            <p:cNvSpPr>
              <a:spLocks noChangeShapeType="1"/>
            </p:cNvSpPr>
            <p:nvPr/>
          </p:nvSpPr>
          <p:spPr bwMode="auto">
            <a:xfrm flipH="1">
              <a:off x="712" y="3682"/>
              <a:ext cx="20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704" name="Rectangle 45"/>
            <p:cNvSpPr>
              <a:spLocks noChangeArrowheads="1"/>
            </p:cNvSpPr>
            <p:nvPr/>
          </p:nvSpPr>
          <p:spPr bwMode="auto">
            <a:xfrm>
              <a:off x="755" y="3333"/>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705" name="Rectangle 63"/>
            <p:cNvSpPr>
              <a:spLocks noChangeArrowheads="1"/>
            </p:cNvSpPr>
            <p:nvPr/>
          </p:nvSpPr>
          <p:spPr bwMode="auto">
            <a:xfrm>
              <a:off x="1680" y="2334"/>
              <a:ext cx="73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sp>
        <p:nvSpPr>
          <p:cNvPr id="732235" name="Rectangle 75"/>
          <p:cNvSpPr>
            <a:spLocks noChangeArrowheads="1"/>
          </p:cNvSpPr>
          <p:nvPr/>
        </p:nvSpPr>
        <p:spPr bwMode="auto">
          <a:xfrm>
            <a:off x="8783639" y="4694239"/>
            <a:ext cx="752475" cy="3079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2250" name="Group 90"/>
          <p:cNvGrpSpPr>
            <a:grpSpLocks/>
          </p:cNvGrpSpPr>
          <p:nvPr/>
        </p:nvGrpSpPr>
        <p:grpSpPr bwMode="auto">
          <a:xfrm>
            <a:off x="6705600" y="4083050"/>
            <a:ext cx="3206750" cy="2470150"/>
            <a:chOff x="3347" y="2334"/>
            <a:chExt cx="2020" cy="1556"/>
          </a:xfrm>
        </p:grpSpPr>
        <p:sp>
          <p:nvSpPr>
            <p:cNvPr id="26659" name="Rectangle 53"/>
            <p:cNvSpPr>
              <a:spLocks noChangeArrowheads="1"/>
            </p:cNvSpPr>
            <p:nvPr/>
          </p:nvSpPr>
          <p:spPr bwMode="auto">
            <a:xfrm>
              <a:off x="4643" y="2718"/>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6660" name="Rectangle 4"/>
            <p:cNvSpPr>
              <a:spLocks noChangeArrowheads="1"/>
            </p:cNvSpPr>
            <p:nvPr/>
          </p:nvSpPr>
          <p:spPr bwMode="auto">
            <a:xfrm>
              <a:off x="3368" y="2538"/>
              <a:ext cx="1760" cy="1328"/>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61" name="Line 5"/>
            <p:cNvSpPr>
              <a:spLocks noChangeShapeType="1"/>
            </p:cNvSpPr>
            <p:nvPr/>
          </p:nvSpPr>
          <p:spPr bwMode="auto">
            <a:xfrm>
              <a:off x="3368" y="2722"/>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2" name="Line 6"/>
            <p:cNvSpPr>
              <a:spLocks noChangeShapeType="1"/>
            </p:cNvSpPr>
            <p:nvPr/>
          </p:nvSpPr>
          <p:spPr bwMode="auto">
            <a:xfrm>
              <a:off x="3368" y="2914"/>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3" name="Line 7"/>
            <p:cNvSpPr>
              <a:spLocks noChangeShapeType="1"/>
            </p:cNvSpPr>
            <p:nvPr/>
          </p:nvSpPr>
          <p:spPr bwMode="auto">
            <a:xfrm>
              <a:off x="3368" y="3106"/>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4" name="Rectangle 9"/>
            <p:cNvSpPr>
              <a:spLocks noChangeArrowheads="1"/>
            </p:cNvSpPr>
            <p:nvPr/>
          </p:nvSpPr>
          <p:spPr bwMode="auto">
            <a:xfrm>
              <a:off x="5123" y="2526"/>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65" name="Rectangle 10"/>
            <p:cNvSpPr>
              <a:spLocks noChangeArrowheads="1"/>
            </p:cNvSpPr>
            <p:nvPr/>
          </p:nvSpPr>
          <p:spPr bwMode="auto">
            <a:xfrm>
              <a:off x="5123" y="2718"/>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1</a:t>
              </a:r>
            </a:p>
          </p:txBody>
        </p:sp>
        <p:sp>
          <p:nvSpPr>
            <p:cNvPr id="26666" name="Rectangle 11"/>
            <p:cNvSpPr>
              <a:spLocks noChangeArrowheads="1"/>
            </p:cNvSpPr>
            <p:nvPr/>
          </p:nvSpPr>
          <p:spPr bwMode="auto">
            <a:xfrm>
              <a:off x="5123" y="291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2</a:t>
              </a:r>
            </a:p>
          </p:txBody>
        </p:sp>
        <p:sp>
          <p:nvSpPr>
            <p:cNvPr id="26667" name="Rectangle 12"/>
            <p:cNvSpPr>
              <a:spLocks noChangeArrowheads="1"/>
            </p:cNvSpPr>
            <p:nvPr/>
          </p:nvSpPr>
          <p:spPr bwMode="auto">
            <a:xfrm>
              <a:off x="5123" y="3102"/>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a:t>
              </a:r>
            </a:p>
          </p:txBody>
        </p:sp>
        <p:sp>
          <p:nvSpPr>
            <p:cNvPr id="26668" name="Line 13"/>
            <p:cNvSpPr>
              <a:spLocks noChangeShapeType="1"/>
            </p:cNvSpPr>
            <p:nvPr/>
          </p:nvSpPr>
          <p:spPr bwMode="auto">
            <a:xfrm>
              <a:off x="3368" y="3298"/>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69" name="Line 14"/>
            <p:cNvSpPr>
              <a:spLocks noChangeShapeType="1"/>
            </p:cNvSpPr>
            <p:nvPr/>
          </p:nvSpPr>
          <p:spPr bwMode="auto">
            <a:xfrm>
              <a:off x="3368" y="3682"/>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0" name="Rectangle 15"/>
            <p:cNvSpPr>
              <a:spLocks noChangeArrowheads="1"/>
            </p:cNvSpPr>
            <p:nvPr/>
          </p:nvSpPr>
          <p:spPr bwMode="auto">
            <a:xfrm>
              <a:off x="4211" y="3285"/>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1" name="Rectangle 16"/>
            <p:cNvSpPr>
              <a:spLocks noChangeArrowheads="1"/>
            </p:cNvSpPr>
            <p:nvPr/>
          </p:nvSpPr>
          <p:spPr bwMode="auto">
            <a:xfrm>
              <a:off x="3826" y="2334"/>
              <a:ext cx="79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6672" name="Rectangle 17"/>
            <p:cNvSpPr>
              <a:spLocks noChangeArrowheads="1"/>
            </p:cNvSpPr>
            <p:nvPr/>
          </p:nvSpPr>
          <p:spPr bwMode="auto">
            <a:xfrm>
              <a:off x="4643" y="2526"/>
              <a:ext cx="46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6673" name="Line 47"/>
            <p:cNvSpPr>
              <a:spLocks noChangeShapeType="1"/>
            </p:cNvSpPr>
            <p:nvPr/>
          </p:nvSpPr>
          <p:spPr bwMode="auto">
            <a:xfrm>
              <a:off x="465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4" name="Rectangle 48"/>
            <p:cNvSpPr>
              <a:spLocks noChangeArrowheads="1"/>
            </p:cNvSpPr>
            <p:nvPr/>
          </p:nvSpPr>
          <p:spPr bwMode="auto">
            <a:xfrm>
              <a:off x="4163" y="2526"/>
              <a:ext cx="46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6675" name="Line 49"/>
            <p:cNvSpPr>
              <a:spLocks noChangeShapeType="1"/>
            </p:cNvSpPr>
            <p:nvPr/>
          </p:nvSpPr>
          <p:spPr bwMode="auto">
            <a:xfrm>
              <a:off x="4176"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6" name="Rectangle 50"/>
            <p:cNvSpPr>
              <a:spLocks noChangeArrowheads="1"/>
            </p:cNvSpPr>
            <p:nvPr/>
          </p:nvSpPr>
          <p:spPr bwMode="auto">
            <a:xfrm>
              <a:off x="3347" y="2526"/>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6677" name="Line 51"/>
            <p:cNvSpPr>
              <a:spLocks noChangeShapeType="1"/>
            </p:cNvSpPr>
            <p:nvPr/>
          </p:nvSpPr>
          <p:spPr bwMode="auto">
            <a:xfrm>
              <a:off x="3840" y="2538"/>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78" name="Rectangle 52"/>
            <p:cNvSpPr>
              <a:spLocks noChangeArrowheads="1"/>
            </p:cNvSpPr>
            <p:nvPr/>
          </p:nvSpPr>
          <p:spPr bwMode="auto">
            <a:xfrm rot="16200000">
              <a:off x="3925" y="2470"/>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79" name="Line 54"/>
            <p:cNvSpPr>
              <a:spLocks noChangeShapeType="1"/>
            </p:cNvSpPr>
            <p:nvPr/>
          </p:nvSpPr>
          <p:spPr bwMode="auto">
            <a:xfrm>
              <a:off x="465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0" name="Rectangle 55"/>
            <p:cNvSpPr>
              <a:spLocks noChangeArrowheads="1"/>
            </p:cNvSpPr>
            <p:nvPr/>
          </p:nvSpPr>
          <p:spPr bwMode="auto">
            <a:xfrm>
              <a:off x="4163" y="2718"/>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6681" name="Line 56"/>
            <p:cNvSpPr>
              <a:spLocks noChangeShapeType="1"/>
            </p:cNvSpPr>
            <p:nvPr/>
          </p:nvSpPr>
          <p:spPr bwMode="auto">
            <a:xfrm>
              <a:off x="4176"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2" name="Rectangle 57"/>
            <p:cNvSpPr>
              <a:spLocks noChangeArrowheads="1"/>
            </p:cNvSpPr>
            <p:nvPr/>
          </p:nvSpPr>
          <p:spPr bwMode="auto">
            <a:xfrm>
              <a:off x="3347" y="2718"/>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6683" name="Line 58"/>
            <p:cNvSpPr>
              <a:spLocks noChangeShapeType="1"/>
            </p:cNvSpPr>
            <p:nvPr/>
          </p:nvSpPr>
          <p:spPr bwMode="auto">
            <a:xfrm>
              <a:off x="3840" y="273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84" name="Rectangle 59"/>
            <p:cNvSpPr>
              <a:spLocks noChangeArrowheads="1"/>
            </p:cNvSpPr>
            <p:nvPr/>
          </p:nvSpPr>
          <p:spPr bwMode="auto">
            <a:xfrm rot="16200000">
              <a:off x="3925" y="2662"/>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5" name="Rectangle 60"/>
            <p:cNvSpPr>
              <a:spLocks noChangeArrowheads="1"/>
            </p:cNvSpPr>
            <p:nvPr/>
          </p:nvSpPr>
          <p:spPr bwMode="auto">
            <a:xfrm>
              <a:off x="4547" y="3678"/>
              <a:ext cx="59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992</a:t>
              </a:r>
            </a:p>
          </p:txBody>
        </p:sp>
        <p:sp>
          <p:nvSpPr>
            <p:cNvPr id="26686" name="Rectangle 61"/>
            <p:cNvSpPr>
              <a:spLocks noChangeArrowheads="1"/>
            </p:cNvSpPr>
            <p:nvPr/>
          </p:nvSpPr>
          <p:spPr bwMode="auto">
            <a:xfrm>
              <a:off x="3347" y="3678"/>
              <a:ext cx="6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1023</a:t>
              </a:r>
            </a:p>
          </p:txBody>
        </p:sp>
        <p:sp>
          <p:nvSpPr>
            <p:cNvPr id="26687" name="Rectangle 62"/>
            <p:cNvSpPr>
              <a:spLocks noChangeArrowheads="1"/>
            </p:cNvSpPr>
            <p:nvPr/>
          </p:nvSpPr>
          <p:spPr bwMode="auto">
            <a:xfrm rot="16200000">
              <a:off x="4213" y="3622"/>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6688" name="Rectangle 46"/>
            <p:cNvSpPr>
              <a:spLocks noChangeArrowheads="1"/>
            </p:cNvSpPr>
            <p:nvPr/>
          </p:nvSpPr>
          <p:spPr bwMode="auto">
            <a:xfrm>
              <a:off x="5123" y="3678"/>
              <a:ext cx="2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sp>
        <p:nvSpPr>
          <p:cNvPr id="732247" name="Rectangle 87"/>
          <p:cNvSpPr>
            <a:spLocks noChangeArrowheads="1"/>
          </p:cNvSpPr>
          <p:nvPr/>
        </p:nvSpPr>
        <p:spPr bwMode="auto">
          <a:xfrm>
            <a:off x="8250238" y="3157539"/>
            <a:ext cx="1433512" cy="280987"/>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46" name="Rectangle 86"/>
          <p:cNvSpPr>
            <a:spLocks noChangeArrowheads="1"/>
          </p:cNvSpPr>
          <p:nvPr/>
        </p:nvSpPr>
        <p:spPr bwMode="auto">
          <a:xfrm>
            <a:off x="6650038" y="3167063"/>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2238" name="Rectangle 78"/>
          <p:cNvSpPr>
            <a:spLocks noChangeArrowheads="1"/>
          </p:cNvSpPr>
          <p:nvPr/>
        </p:nvSpPr>
        <p:spPr bwMode="auto">
          <a:xfrm>
            <a:off x="2230438" y="3168650"/>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33" name="Rectangle 2"/>
          <p:cNvSpPr>
            <a:spLocks noGrp="1" noChangeArrowheads="1"/>
          </p:cNvSpPr>
          <p:nvPr>
            <p:ph type="title"/>
          </p:nvPr>
        </p:nvSpPr>
        <p:spPr>
          <a:xfrm>
            <a:off x="3370659" y="230188"/>
            <a:ext cx="5663410" cy="494494"/>
          </a:xfrm>
          <a:noFill/>
        </p:spPr>
        <p:txBody>
          <a:bodyPr vert="horz" wrap="none" lIns="63500" tIns="25400" rIns="63500" bIns="25400" numCol="1" anchor="t" anchorCtr="0" compatLnSpc="1">
            <a:prstTxWarp prst="textNoShape">
              <a:avLst/>
            </a:prstTxWarp>
            <a:spAutoFit/>
          </a:bodyPr>
          <a:lstStyle/>
          <a:p>
            <a:r>
              <a:rPr lang="en-US" altLang="ko-KR">
                <a:ea typeface="굴림" panose="020B0600000101010101" pitchFamily="34" charset="-127"/>
              </a:rPr>
              <a:t>Review: Direct Mapped Cache</a:t>
            </a:r>
          </a:p>
        </p:txBody>
      </p:sp>
      <p:sp>
        <p:nvSpPr>
          <p:cNvPr id="732163" name="Rectangle 3"/>
          <p:cNvSpPr>
            <a:spLocks noGrp="1" noChangeArrowheads="1"/>
          </p:cNvSpPr>
          <p:nvPr>
            <p:ph type="body" idx="1"/>
          </p:nvPr>
        </p:nvSpPr>
        <p:spPr>
          <a:xfrm>
            <a:off x="1219200" y="685800"/>
            <a:ext cx="9982200" cy="2221121"/>
          </a:xfrm>
          <a:noFill/>
        </p:spPr>
        <p:txBody>
          <a:bodyPr vert="horz" wrap="square" lIns="63500" tIns="25400" rIns="63500" bIns="25400" numCol="1" anchor="t" anchorCtr="0" compatLnSpc="1">
            <a:prstTxWarp prst="textNoShape">
              <a:avLst/>
            </a:prstTxWarp>
            <a:spAutoFit/>
          </a:bodyPr>
          <a:lstStyle/>
          <a:p>
            <a:pPr>
              <a:lnSpc>
                <a:spcPct val="85000"/>
              </a:lnSpc>
              <a:spcBef>
                <a:spcPct val="5000"/>
              </a:spcBef>
            </a:pPr>
            <a:r>
              <a:rPr lang="en-US" altLang="ko-KR" dirty="0">
                <a:solidFill>
                  <a:schemeClr val="hlink"/>
                </a:solidFill>
                <a:ea typeface="굴림" panose="020B0600000101010101" pitchFamily="34" charset="-127"/>
              </a:rPr>
              <a:t>Direct Mapped 2</a:t>
            </a:r>
            <a:r>
              <a:rPr lang="en-US" altLang="ko-KR" baseline="30000" dirty="0">
                <a:solidFill>
                  <a:schemeClr val="hlink"/>
                </a:solidFill>
                <a:ea typeface="굴림" panose="020B0600000101010101" pitchFamily="34" charset="-127"/>
              </a:rPr>
              <a:t>N</a:t>
            </a:r>
            <a:r>
              <a:rPr lang="en-US" altLang="ko-KR" dirty="0">
                <a:solidFill>
                  <a:schemeClr val="hlink"/>
                </a:solidFill>
                <a:ea typeface="굴림" panose="020B0600000101010101" pitchFamily="34" charset="-127"/>
              </a:rPr>
              <a:t> byte cache</a:t>
            </a:r>
            <a:r>
              <a:rPr lang="en-US" altLang="ko-KR" dirty="0">
                <a:ea typeface="굴림" panose="020B0600000101010101" pitchFamily="34" charset="-127"/>
              </a:rPr>
              <a:t>:</a:t>
            </a:r>
          </a:p>
          <a:p>
            <a:pPr lvl="1">
              <a:lnSpc>
                <a:spcPct val="85000"/>
              </a:lnSpc>
              <a:spcBef>
                <a:spcPct val="5000"/>
              </a:spcBef>
            </a:pPr>
            <a:r>
              <a:rPr lang="en-US" altLang="ko-KR" dirty="0">
                <a:ea typeface="굴림" panose="020B0600000101010101" pitchFamily="34" charset="-127"/>
              </a:rPr>
              <a:t>The uppermost (32 - N) bits are always the Cache Tag</a:t>
            </a:r>
          </a:p>
          <a:p>
            <a:pPr lvl="1">
              <a:lnSpc>
                <a:spcPct val="85000"/>
              </a:lnSpc>
              <a:spcBef>
                <a:spcPct val="5000"/>
              </a:spcBef>
            </a:pPr>
            <a:r>
              <a:rPr lang="en-US" altLang="ko-KR" dirty="0">
                <a:ea typeface="굴림" panose="020B0600000101010101" pitchFamily="34" charset="-127"/>
              </a:rPr>
              <a:t>The lowest M bits are the Byte Select (Block Size = 2</a:t>
            </a:r>
            <a:r>
              <a:rPr lang="en-US" altLang="ko-KR" baseline="30000" dirty="0">
                <a:ea typeface="굴림" panose="020B0600000101010101" pitchFamily="34" charset="-127"/>
              </a:rPr>
              <a:t>M</a:t>
            </a:r>
            <a:r>
              <a:rPr lang="en-US" altLang="ko-KR" dirty="0">
                <a:ea typeface="굴림" panose="020B0600000101010101" pitchFamily="34" charset="-127"/>
              </a:rPr>
              <a:t>)</a:t>
            </a:r>
          </a:p>
          <a:p>
            <a:pPr>
              <a:lnSpc>
                <a:spcPct val="85000"/>
              </a:lnSpc>
              <a:spcBef>
                <a:spcPct val="5000"/>
              </a:spcBef>
            </a:pPr>
            <a:r>
              <a:rPr lang="en-US" altLang="ko-KR" dirty="0">
                <a:ea typeface="굴림" panose="020B0600000101010101" pitchFamily="34" charset="-127"/>
              </a:rPr>
              <a:t>Example: 1 KB Direct Mapped Cache with 32 B Blocks</a:t>
            </a:r>
          </a:p>
          <a:p>
            <a:pPr lvl="1">
              <a:lnSpc>
                <a:spcPct val="85000"/>
              </a:lnSpc>
              <a:spcBef>
                <a:spcPct val="5000"/>
              </a:spcBef>
            </a:pPr>
            <a:r>
              <a:rPr lang="en-US" altLang="ko-KR" dirty="0">
                <a:ea typeface="굴림" panose="020B0600000101010101" pitchFamily="34" charset="-127"/>
              </a:rPr>
              <a:t>Index chooses potential block</a:t>
            </a:r>
          </a:p>
          <a:p>
            <a:pPr lvl="1">
              <a:lnSpc>
                <a:spcPct val="85000"/>
              </a:lnSpc>
              <a:spcBef>
                <a:spcPct val="5000"/>
              </a:spcBef>
            </a:pPr>
            <a:r>
              <a:rPr lang="en-US" altLang="ko-KR" dirty="0">
                <a:ea typeface="굴림" panose="020B0600000101010101" pitchFamily="34" charset="-127"/>
              </a:rPr>
              <a:t>Tag checked to verify block</a:t>
            </a:r>
          </a:p>
          <a:p>
            <a:pPr lvl="1">
              <a:lnSpc>
                <a:spcPct val="85000"/>
              </a:lnSpc>
              <a:spcBef>
                <a:spcPct val="5000"/>
              </a:spcBef>
            </a:pPr>
            <a:r>
              <a:rPr lang="en-US" altLang="ko-KR" dirty="0">
                <a:ea typeface="굴림" panose="020B0600000101010101" pitchFamily="34" charset="-127"/>
              </a:rPr>
              <a:t>Byte select chooses byte within block</a:t>
            </a:r>
          </a:p>
        </p:txBody>
      </p:sp>
      <p:sp>
        <p:nvSpPr>
          <p:cNvPr id="732192" name="Rectangle 32"/>
          <p:cNvSpPr>
            <a:spLocks noChangeArrowheads="1"/>
          </p:cNvSpPr>
          <p:nvPr/>
        </p:nvSpPr>
        <p:spPr bwMode="auto">
          <a:xfrm>
            <a:off x="5084764" y="3463926"/>
            <a:ext cx="952185" cy="3359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0x50</a:t>
            </a:r>
          </a:p>
        </p:txBody>
      </p:sp>
      <p:sp>
        <p:nvSpPr>
          <p:cNvPr id="732196" name="Line 36"/>
          <p:cNvSpPr>
            <a:spLocks noChangeShapeType="1"/>
          </p:cNvSpPr>
          <p:nvPr/>
        </p:nvSpPr>
        <p:spPr bwMode="auto">
          <a:xfrm>
            <a:off x="6269038" y="3298826"/>
            <a:ext cx="0" cy="1470025"/>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732245" name="Group 85"/>
          <p:cNvGrpSpPr>
            <a:grpSpLocks/>
          </p:cNvGrpSpPr>
          <p:nvPr/>
        </p:nvGrpSpPr>
        <p:grpSpPr bwMode="auto">
          <a:xfrm>
            <a:off x="8458200" y="3444875"/>
            <a:ext cx="952500" cy="1352550"/>
            <a:chOff x="4451" y="1932"/>
            <a:chExt cx="600" cy="852"/>
          </a:xfrm>
        </p:grpSpPr>
        <p:sp>
          <p:nvSpPr>
            <p:cNvPr id="26657" name="Line 19"/>
            <p:cNvSpPr>
              <a:spLocks noChangeShapeType="1"/>
            </p:cNvSpPr>
            <p:nvPr/>
          </p:nvSpPr>
          <p:spPr bwMode="auto">
            <a:xfrm>
              <a:off x="4944" y="2136"/>
              <a:ext cx="0" cy="6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8" name="Rectangle 66"/>
            <p:cNvSpPr>
              <a:spLocks noChangeArrowheads="1"/>
            </p:cNvSpPr>
            <p:nvPr/>
          </p:nvSpPr>
          <p:spPr bwMode="auto">
            <a:xfrm>
              <a:off x="4451" y="1932"/>
              <a:ext cx="6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0x00</a:t>
              </a:r>
            </a:p>
          </p:txBody>
        </p:sp>
      </p:grpSp>
      <p:grpSp>
        <p:nvGrpSpPr>
          <p:cNvPr id="732240" name="Group 80"/>
          <p:cNvGrpSpPr>
            <a:grpSpLocks/>
          </p:cNvGrpSpPr>
          <p:nvPr/>
        </p:nvGrpSpPr>
        <p:grpSpPr bwMode="auto">
          <a:xfrm>
            <a:off x="2209800" y="2835275"/>
            <a:ext cx="7524750" cy="641350"/>
            <a:chOff x="515" y="1470"/>
            <a:chExt cx="4740" cy="404"/>
          </a:xfrm>
        </p:grpSpPr>
        <p:sp>
          <p:nvSpPr>
            <p:cNvPr id="26647" name="Rectangle 8"/>
            <p:cNvSpPr>
              <a:spLocks noChangeArrowheads="1"/>
            </p:cNvSpPr>
            <p:nvPr/>
          </p:nvSpPr>
          <p:spPr bwMode="auto">
            <a:xfrm>
              <a:off x="3347" y="1662"/>
              <a:ext cx="80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6648" name="Rectangle 18"/>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6649" name="Line 20"/>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0" name="Rectangle 21"/>
            <p:cNvSpPr>
              <a:spLocks noChangeArrowheads="1"/>
            </p:cNvSpPr>
            <p:nvPr/>
          </p:nvSpPr>
          <p:spPr bwMode="auto">
            <a:xfrm>
              <a:off x="5075"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6651" name="Rectangle 22"/>
            <p:cNvSpPr>
              <a:spLocks noChangeArrowheads="1"/>
            </p:cNvSpPr>
            <p:nvPr/>
          </p:nvSpPr>
          <p:spPr bwMode="auto">
            <a:xfrm>
              <a:off x="4307"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6652" name="Rectangle 23"/>
            <p:cNvSpPr>
              <a:spLocks noChangeArrowheads="1"/>
            </p:cNvSpPr>
            <p:nvPr/>
          </p:nvSpPr>
          <p:spPr bwMode="auto">
            <a:xfrm>
              <a:off x="515" y="1470"/>
              <a:ext cx="2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6653" name="Rectangle 31"/>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6654" name="Line 64"/>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55" name="Rectangle 65"/>
            <p:cNvSpPr>
              <a:spLocks noChangeArrowheads="1"/>
            </p:cNvSpPr>
            <p:nvPr/>
          </p:nvSpPr>
          <p:spPr bwMode="auto">
            <a:xfrm>
              <a:off x="4355" y="1662"/>
              <a:ext cx="72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6656" name="Rectangle 67"/>
            <p:cNvSpPr>
              <a:spLocks noChangeArrowheads="1"/>
            </p:cNvSpPr>
            <p:nvPr/>
          </p:nvSpPr>
          <p:spPr bwMode="auto">
            <a:xfrm>
              <a:off x="3299"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9</a:t>
              </a:r>
            </a:p>
          </p:txBody>
        </p:sp>
      </p:grpSp>
      <p:grpSp>
        <p:nvGrpSpPr>
          <p:cNvPr id="732244" name="Group 84"/>
          <p:cNvGrpSpPr>
            <a:grpSpLocks/>
          </p:cNvGrpSpPr>
          <p:nvPr/>
        </p:nvGrpSpPr>
        <p:grpSpPr bwMode="auto">
          <a:xfrm>
            <a:off x="6858000" y="3444876"/>
            <a:ext cx="3297238" cy="1400175"/>
            <a:chOff x="3443" y="1854"/>
            <a:chExt cx="2077" cy="882"/>
          </a:xfrm>
        </p:grpSpPr>
        <p:sp>
          <p:nvSpPr>
            <p:cNvPr id="26641" name="Rectangle 34"/>
            <p:cNvSpPr>
              <a:spLocks noChangeArrowheads="1"/>
            </p:cNvSpPr>
            <p:nvPr/>
          </p:nvSpPr>
          <p:spPr bwMode="auto">
            <a:xfrm>
              <a:off x="3443" y="1854"/>
              <a:ext cx="6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grpSp>
          <p:nvGrpSpPr>
            <p:cNvPr id="26642" name="Group 76"/>
            <p:cNvGrpSpPr>
              <a:grpSpLocks/>
            </p:cNvGrpSpPr>
            <p:nvPr/>
          </p:nvGrpSpPr>
          <p:grpSpPr bwMode="auto">
            <a:xfrm>
              <a:off x="3744" y="2035"/>
              <a:ext cx="1776" cy="701"/>
              <a:chOff x="3744" y="1960"/>
              <a:chExt cx="1776" cy="928"/>
            </a:xfrm>
          </p:grpSpPr>
          <p:sp>
            <p:nvSpPr>
              <p:cNvPr id="26643" name="Line 33"/>
              <p:cNvSpPr>
                <a:spLocks noChangeShapeType="1"/>
              </p:cNvSpPr>
              <p:nvPr/>
            </p:nvSpPr>
            <p:spPr bwMode="auto">
              <a:xfrm>
                <a:off x="5240" y="2880"/>
                <a:ext cx="272" cy="0"/>
              </a:xfrm>
              <a:prstGeom prst="line">
                <a:avLst/>
              </a:prstGeom>
              <a:noFill/>
              <a:ln w="38100">
                <a:solidFill>
                  <a:schemeClr val="tx1"/>
                </a:solidFill>
                <a:round/>
                <a:headEnd type="triangle" w="med"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4" name="Line 68"/>
              <p:cNvSpPr>
                <a:spLocks noChangeShapeType="1"/>
              </p:cNvSpPr>
              <p:nvPr/>
            </p:nvSpPr>
            <p:spPr bwMode="auto">
              <a:xfrm>
                <a:off x="3752" y="2160"/>
                <a:ext cx="176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5" name="Line 69"/>
              <p:cNvSpPr>
                <a:spLocks noChangeShapeType="1"/>
              </p:cNvSpPr>
              <p:nvPr/>
            </p:nvSpPr>
            <p:spPr bwMode="auto">
              <a:xfrm flipV="1">
                <a:off x="5520" y="2152"/>
                <a:ext cx="0" cy="736"/>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6646" name="Line 70"/>
              <p:cNvSpPr>
                <a:spLocks noChangeShapeType="1"/>
              </p:cNvSpPr>
              <p:nvPr/>
            </p:nvSpPr>
            <p:spPr bwMode="auto">
              <a:xfrm flipV="1">
                <a:off x="3744" y="1960"/>
                <a:ext cx="0" cy="20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732243" name="Rectangle 83"/>
          <p:cNvSpPr>
            <a:spLocks noChangeArrowheads="1"/>
          </p:cNvSpPr>
          <p:nvPr/>
        </p:nvSpPr>
        <p:spPr bwMode="auto">
          <a:xfrm>
            <a:off x="2455864" y="4645025"/>
            <a:ext cx="7196137" cy="419100"/>
          </a:xfrm>
          <a:prstGeom prst="rect">
            <a:avLst/>
          </a:prstGeom>
          <a:noFill/>
          <a:ln w="38100" algn="ctr">
            <a:solidFill>
              <a:schemeClr val="hlink"/>
            </a:solidFill>
            <a:prstDash val="sysDot"/>
            <a:miter lim="800000"/>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Tree>
    <p:extLst>
      <p:ext uri="{BB962C8B-B14F-4D97-AF65-F5344CB8AC3E}">
        <p14:creationId xmlns:p14="http://schemas.microsoft.com/office/powerpoint/2010/main" val="1363864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21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21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321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2163">
                                            <p:txEl>
                                              <p:pRg st="3" end="3"/>
                                            </p:txEl>
                                          </p:spTgt>
                                        </p:tgtEl>
                                        <p:attrNameLst>
                                          <p:attrName>style.visibility</p:attrName>
                                        </p:attrNameLst>
                                      </p:cBhvr>
                                      <p:to>
                                        <p:strVal val="visible"/>
                                      </p:to>
                                    </p:set>
                                  </p:childTnLst>
                                </p:cTn>
                              </p:par>
                              <p:par>
                                <p:cTn id="15" presetID="2" presetClass="entr" presetSubtype="2" fill="hold" nodeType="withEffect">
                                  <p:stCondLst>
                                    <p:cond delay="0"/>
                                  </p:stCondLst>
                                  <p:childTnLst>
                                    <p:set>
                                      <p:cBhvr>
                                        <p:cTn id="16" dur="1" fill="hold">
                                          <p:stCondLst>
                                            <p:cond delay="0"/>
                                          </p:stCondLst>
                                        </p:cTn>
                                        <p:tgtEl>
                                          <p:spTgt spid="732250"/>
                                        </p:tgtEl>
                                        <p:attrNameLst>
                                          <p:attrName>style.visibility</p:attrName>
                                        </p:attrNameLst>
                                      </p:cBhvr>
                                      <p:to>
                                        <p:strVal val="visible"/>
                                      </p:to>
                                    </p:set>
                                    <p:anim calcmode="lin" valueType="num">
                                      <p:cBhvr additive="base">
                                        <p:cTn id="17" dur="500" fill="hold"/>
                                        <p:tgtEl>
                                          <p:spTgt spid="732250"/>
                                        </p:tgtEl>
                                        <p:attrNameLst>
                                          <p:attrName>ppt_x</p:attrName>
                                        </p:attrNameLst>
                                      </p:cBhvr>
                                      <p:tavLst>
                                        <p:tav tm="0">
                                          <p:val>
                                            <p:strVal val="1+#ppt_w/2"/>
                                          </p:val>
                                        </p:tav>
                                        <p:tav tm="100000">
                                          <p:val>
                                            <p:strVal val="#ppt_x"/>
                                          </p:val>
                                        </p:tav>
                                      </p:tavLst>
                                    </p:anim>
                                    <p:anim calcmode="lin" valueType="num">
                                      <p:cBhvr additive="base">
                                        <p:cTn id="18" dur="500" fill="hold"/>
                                        <p:tgtEl>
                                          <p:spTgt spid="732250"/>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732251"/>
                                        </p:tgtEl>
                                        <p:attrNameLst>
                                          <p:attrName>style.visibility</p:attrName>
                                        </p:attrNameLst>
                                      </p:cBhvr>
                                      <p:to>
                                        <p:strVal val="visible"/>
                                      </p:to>
                                    </p:set>
                                    <p:anim calcmode="lin" valueType="num">
                                      <p:cBhvr additive="base">
                                        <p:cTn id="23" dur="500" fill="hold"/>
                                        <p:tgtEl>
                                          <p:spTgt spid="732251"/>
                                        </p:tgtEl>
                                        <p:attrNameLst>
                                          <p:attrName>ppt_x</p:attrName>
                                        </p:attrNameLst>
                                      </p:cBhvr>
                                      <p:tavLst>
                                        <p:tav tm="0">
                                          <p:val>
                                            <p:strVal val="0-#ppt_w/2"/>
                                          </p:val>
                                        </p:tav>
                                        <p:tav tm="100000">
                                          <p:val>
                                            <p:strVal val="#ppt_x"/>
                                          </p:val>
                                        </p:tav>
                                      </p:tavLst>
                                    </p:anim>
                                    <p:anim calcmode="lin" valueType="num">
                                      <p:cBhvr additive="base">
                                        <p:cTn id="24" dur="500" fill="hold"/>
                                        <p:tgtEl>
                                          <p:spTgt spid="732251"/>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732240"/>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32163">
                                            <p:txEl>
                                              <p:pRg st="4" end="4"/>
                                            </p:txEl>
                                          </p:spTgt>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732246"/>
                                        </p:tgtEl>
                                        <p:attrNameLst>
                                          <p:attrName>style.visibility</p:attrName>
                                        </p:attrNameLst>
                                      </p:cBhvr>
                                      <p:to>
                                        <p:strVal val="visible"/>
                                      </p:to>
                                    </p:set>
                                  </p:childTnLst>
                                </p:cTn>
                              </p:par>
                            </p:childTnLst>
                          </p:cTn>
                        </p:par>
                        <p:par>
                          <p:cTn id="36" fill="hold" nodeType="afterGroup">
                            <p:stCondLst>
                              <p:cond delay="0"/>
                            </p:stCondLst>
                            <p:childTnLst>
                              <p:par>
                                <p:cTn id="37" presetID="22" presetClass="entr" presetSubtype="1" fill="hold" nodeType="afterEffect">
                                  <p:stCondLst>
                                    <p:cond delay="0"/>
                                  </p:stCondLst>
                                  <p:childTnLst>
                                    <p:set>
                                      <p:cBhvr>
                                        <p:cTn id="38" dur="1" fill="hold">
                                          <p:stCondLst>
                                            <p:cond delay="0"/>
                                          </p:stCondLst>
                                        </p:cTn>
                                        <p:tgtEl>
                                          <p:spTgt spid="732244"/>
                                        </p:tgtEl>
                                        <p:attrNameLst>
                                          <p:attrName>style.visibility</p:attrName>
                                        </p:attrNameLst>
                                      </p:cBhvr>
                                      <p:to>
                                        <p:strVal val="visible"/>
                                      </p:to>
                                    </p:set>
                                    <p:animEffect transition="in" filter="wipe(up)">
                                      <p:cBhvr>
                                        <p:cTn id="39" dur="500"/>
                                        <p:tgtEl>
                                          <p:spTgt spid="732244"/>
                                        </p:tgtEl>
                                      </p:cBhvr>
                                    </p:animEffect>
                                  </p:childTnLst>
                                </p:cTn>
                              </p:par>
                            </p:childTnLst>
                          </p:cTn>
                        </p:par>
                        <p:par>
                          <p:cTn id="40" fill="hold" nodeType="afterGroup">
                            <p:stCondLst>
                              <p:cond delay="500"/>
                            </p:stCondLst>
                            <p:childTnLst>
                              <p:par>
                                <p:cTn id="41" presetID="22" presetClass="entr" presetSubtype="2" fill="hold" grpId="0" nodeType="afterEffect">
                                  <p:stCondLst>
                                    <p:cond delay="0"/>
                                  </p:stCondLst>
                                  <p:childTnLst>
                                    <p:set>
                                      <p:cBhvr>
                                        <p:cTn id="42" dur="1" fill="hold">
                                          <p:stCondLst>
                                            <p:cond delay="0"/>
                                          </p:stCondLst>
                                        </p:cTn>
                                        <p:tgtEl>
                                          <p:spTgt spid="732243"/>
                                        </p:tgtEl>
                                        <p:attrNameLst>
                                          <p:attrName>style.visibility</p:attrName>
                                        </p:attrNameLst>
                                      </p:cBhvr>
                                      <p:to>
                                        <p:strVal val="visible"/>
                                      </p:to>
                                    </p:set>
                                    <p:animEffect transition="in" filter="wipe(right)">
                                      <p:cBhvr>
                                        <p:cTn id="43" dur="500"/>
                                        <p:tgtEl>
                                          <p:spTgt spid="7322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32163">
                                            <p:txEl>
                                              <p:pRg st="5" end="5"/>
                                            </p:txEl>
                                          </p:spTgt>
                                        </p:tgtEl>
                                        <p:attrNameLst>
                                          <p:attrName>style.visibility</p:attrName>
                                        </p:attrNameLst>
                                      </p:cBhvr>
                                      <p:to>
                                        <p:strVal val="visible"/>
                                      </p:to>
                                    </p:set>
                                  </p:childTnLst>
                                </p:cTn>
                              </p:par>
                            </p:childTnLst>
                          </p:cTn>
                        </p:par>
                        <p:par>
                          <p:cTn id="48" fill="hold" nodeType="afterGroup">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732234"/>
                                        </p:tgtEl>
                                        <p:attrNameLst>
                                          <p:attrName>style.visibility</p:attrName>
                                        </p:attrNameLst>
                                      </p:cBhvr>
                                      <p:to>
                                        <p:strVal val="visible"/>
                                      </p:to>
                                    </p:set>
                                  </p:childTnLst>
                                </p:cTn>
                              </p:par>
                            </p:childTnLst>
                          </p:cTn>
                        </p:par>
                        <p:par>
                          <p:cTn id="51" fill="hold" nodeType="afterGroup">
                            <p:stCondLst>
                              <p:cond delay="0"/>
                            </p:stCondLst>
                            <p:childTnLst>
                              <p:par>
                                <p:cTn id="52" presetID="22" presetClass="entr" presetSubtype="4" fill="hold" grpId="0" nodeType="afterEffect">
                                  <p:stCondLst>
                                    <p:cond delay="0"/>
                                  </p:stCondLst>
                                  <p:childTnLst>
                                    <p:set>
                                      <p:cBhvr>
                                        <p:cTn id="53" dur="1" fill="hold">
                                          <p:stCondLst>
                                            <p:cond delay="0"/>
                                          </p:stCondLst>
                                        </p:cTn>
                                        <p:tgtEl>
                                          <p:spTgt spid="732196"/>
                                        </p:tgtEl>
                                        <p:attrNameLst>
                                          <p:attrName>style.visibility</p:attrName>
                                        </p:attrNameLst>
                                      </p:cBhvr>
                                      <p:to>
                                        <p:strVal val="visible"/>
                                      </p:to>
                                    </p:set>
                                    <p:animEffect transition="in" filter="wipe(down)">
                                      <p:cBhvr>
                                        <p:cTn id="54" dur="500"/>
                                        <p:tgtEl>
                                          <p:spTgt spid="732196"/>
                                        </p:tgtEl>
                                      </p:cBhvr>
                                    </p:animEffect>
                                  </p:childTnLst>
                                </p:cTn>
                              </p:par>
                            </p:childTnLst>
                          </p:cTn>
                        </p:par>
                        <p:par>
                          <p:cTn id="55" fill="hold" nodeType="afterGroup">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2238"/>
                                        </p:tgtEl>
                                        <p:attrNameLst>
                                          <p:attrName>style.visibility</p:attrName>
                                        </p:attrNameLst>
                                      </p:cBhvr>
                                      <p:to>
                                        <p:strVal val="visible"/>
                                      </p:to>
                                    </p:set>
                                  </p:childTnLst>
                                </p:cTn>
                              </p:par>
                            </p:childTnLst>
                          </p:cTn>
                        </p:par>
                        <p:par>
                          <p:cTn id="58" fill="hold" nodeType="afterGroup">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73219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32163">
                                            <p:txEl>
                                              <p:pRg st="6" end="6"/>
                                            </p:txEl>
                                          </p:spTgt>
                                        </p:tgtEl>
                                        <p:attrNameLst>
                                          <p:attrName>style.visibility</p:attrName>
                                        </p:attrNameLst>
                                      </p:cBhvr>
                                      <p:to>
                                        <p:strVal val="visible"/>
                                      </p:to>
                                    </p:set>
                                  </p:childTnLst>
                                </p:cTn>
                              </p:par>
                            </p:childTnLst>
                          </p:cTn>
                        </p:par>
                        <p:par>
                          <p:cTn id="65" fill="hold" nodeType="afterGroup">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732247"/>
                                        </p:tgtEl>
                                        <p:attrNameLst>
                                          <p:attrName>style.visibility</p:attrName>
                                        </p:attrNameLst>
                                      </p:cBhvr>
                                      <p:to>
                                        <p:strVal val="visible"/>
                                      </p:to>
                                    </p:set>
                                  </p:childTnLst>
                                </p:cTn>
                              </p:par>
                            </p:childTnLst>
                          </p:cTn>
                        </p:par>
                        <p:par>
                          <p:cTn id="68" fill="hold" nodeType="afterGroup">
                            <p:stCondLst>
                              <p:cond delay="0"/>
                            </p:stCondLst>
                            <p:childTnLst>
                              <p:par>
                                <p:cTn id="69" presetID="22" presetClass="entr" presetSubtype="1" fill="hold" nodeType="afterEffect">
                                  <p:stCondLst>
                                    <p:cond delay="0"/>
                                  </p:stCondLst>
                                  <p:childTnLst>
                                    <p:set>
                                      <p:cBhvr>
                                        <p:cTn id="70" dur="1" fill="hold">
                                          <p:stCondLst>
                                            <p:cond delay="0"/>
                                          </p:stCondLst>
                                        </p:cTn>
                                        <p:tgtEl>
                                          <p:spTgt spid="732245"/>
                                        </p:tgtEl>
                                        <p:attrNameLst>
                                          <p:attrName>style.visibility</p:attrName>
                                        </p:attrNameLst>
                                      </p:cBhvr>
                                      <p:to>
                                        <p:strVal val="visible"/>
                                      </p:to>
                                    </p:set>
                                    <p:animEffect transition="in" filter="wipe(up)">
                                      <p:cBhvr>
                                        <p:cTn id="71" dur="500"/>
                                        <p:tgtEl>
                                          <p:spTgt spid="732245"/>
                                        </p:tgtEl>
                                      </p:cBhvr>
                                    </p:animEffect>
                                  </p:childTnLst>
                                </p:cTn>
                              </p:par>
                            </p:childTnLst>
                          </p:cTn>
                        </p:par>
                        <p:par>
                          <p:cTn id="72" fill="hold" nodeType="afterGroup">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732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2234" grpId="0" animBg="1"/>
      <p:bldP spid="732235" grpId="0" animBg="1"/>
      <p:bldP spid="732247" grpId="0" animBg="1"/>
      <p:bldP spid="732246" grpId="0" animBg="1"/>
      <p:bldP spid="732238" grpId="0" animBg="1"/>
      <p:bldP spid="732163" grpId="0" build="p"/>
      <p:bldP spid="732192" grpId="0"/>
      <p:bldP spid="732196" grpId="0" animBg="1"/>
      <p:bldP spid="732243"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4314" name="Rectangle 106"/>
          <p:cNvSpPr>
            <a:spLocks noChangeArrowheads="1"/>
          </p:cNvSpPr>
          <p:nvPr/>
        </p:nvSpPr>
        <p:spPr bwMode="auto">
          <a:xfrm>
            <a:off x="2230438" y="2847975"/>
            <a:ext cx="4419600" cy="2667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13" name="Rectangle 105"/>
          <p:cNvSpPr>
            <a:spLocks noChangeArrowheads="1"/>
          </p:cNvSpPr>
          <p:nvPr/>
        </p:nvSpPr>
        <p:spPr bwMode="auto">
          <a:xfrm>
            <a:off x="6650038" y="2846388"/>
            <a:ext cx="1600200" cy="2730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6" name="Group 108"/>
          <p:cNvGrpSpPr>
            <a:grpSpLocks/>
          </p:cNvGrpSpPr>
          <p:nvPr/>
        </p:nvGrpSpPr>
        <p:grpSpPr bwMode="auto">
          <a:xfrm>
            <a:off x="2209800" y="2514600"/>
            <a:ext cx="7524750" cy="641350"/>
            <a:chOff x="515" y="1470"/>
            <a:chExt cx="4740" cy="404"/>
          </a:xfrm>
        </p:grpSpPr>
        <p:sp>
          <p:nvSpPr>
            <p:cNvPr id="27762" name="Rectangle 109"/>
            <p:cNvSpPr>
              <a:spLocks noChangeArrowheads="1"/>
            </p:cNvSpPr>
            <p:nvPr/>
          </p:nvSpPr>
          <p:spPr bwMode="auto">
            <a:xfrm>
              <a:off x="3347" y="1662"/>
              <a:ext cx="80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Index</a:t>
              </a:r>
            </a:p>
          </p:txBody>
        </p:sp>
        <p:sp>
          <p:nvSpPr>
            <p:cNvPr id="27763" name="Rectangle 110"/>
            <p:cNvSpPr>
              <a:spLocks noChangeArrowheads="1"/>
            </p:cNvSpPr>
            <p:nvPr/>
          </p:nvSpPr>
          <p:spPr bwMode="auto">
            <a:xfrm>
              <a:off x="536" y="1674"/>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64" name="Line 111"/>
            <p:cNvSpPr>
              <a:spLocks noChangeShapeType="1"/>
            </p:cNvSpPr>
            <p:nvPr/>
          </p:nvSpPr>
          <p:spPr bwMode="auto">
            <a:xfrm>
              <a:off x="3312"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65" name="Rectangle 112"/>
            <p:cNvSpPr>
              <a:spLocks noChangeArrowheads="1"/>
            </p:cNvSpPr>
            <p:nvPr/>
          </p:nvSpPr>
          <p:spPr bwMode="auto">
            <a:xfrm>
              <a:off x="5075"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7766" name="Rectangle 113"/>
            <p:cNvSpPr>
              <a:spLocks noChangeArrowheads="1"/>
            </p:cNvSpPr>
            <p:nvPr/>
          </p:nvSpPr>
          <p:spPr bwMode="auto">
            <a:xfrm>
              <a:off x="4307"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7767" name="Rectangle 114"/>
            <p:cNvSpPr>
              <a:spLocks noChangeArrowheads="1"/>
            </p:cNvSpPr>
            <p:nvPr/>
          </p:nvSpPr>
          <p:spPr bwMode="auto">
            <a:xfrm>
              <a:off x="515" y="1470"/>
              <a:ext cx="2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sp>
          <p:nvSpPr>
            <p:cNvPr id="27768" name="Rectangle 115"/>
            <p:cNvSpPr>
              <a:spLocks noChangeArrowheads="1"/>
            </p:cNvSpPr>
            <p:nvPr/>
          </p:nvSpPr>
          <p:spPr bwMode="auto">
            <a:xfrm>
              <a:off x="1556" y="16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69" name="Line 116"/>
            <p:cNvSpPr>
              <a:spLocks noChangeShapeType="1"/>
            </p:cNvSpPr>
            <p:nvPr/>
          </p:nvSpPr>
          <p:spPr bwMode="auto">
            <a:xfrm>
              <a:off x="4320" y="1674"/>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70" name="Rectangle 117"/>
            <p:cNvSpPr>
              <a:spLocks noChangeArrowheads="1"/>
            </p:cNvSpPr>
            <p:nvPr/>
          </p:nvSpPr>
          <p:spPr bwMode="auto">
            <a:xfrm>
              <a:off x="4355" y="1662"/>
              <a:ext cx="72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7771" name="Rectangle 118"/>
            <p:cNvSpPr>
              <a:spLocks noChangeArrowheads="1"/>
            </p:cNvSpPr>
            <p:nvPr/>
          </p:nvSpPr>
          <p:spPr bwMode="auto">
            <a:xfrm>
              <a:off x="3299" y="1470"/>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8</a:t>
              </a:r>
            </a:p>
          </p:txBody>
        </p:sp>
      </p:grpSp>
      <p:grpSp>
        <p:nvGrpSpPr>
          <p:cNvPr id="734348" name="Group 140"/>
          <p:cNvGrpSpPr>
            <a:grpSpLocks/>
          </p:cNvGrpSpPr>
          <p:nvPr/>
        </p:nvGrpSpPr>
        <p:grpSpPr bwMode="auto">
          <a:xfrm>
            <a:off x="1579564" y="3421063"/>
            <a:ext cx="4122737" cy="1517650"/>
            <a:chOff x="35" y="2155"/>
            <a:chExt cx="2597" cy="956"/>
          </a:xfrm>
        </p:grpSpPr>
        <p:sp>
          <p:nvSpPr>
            <p:cNvPr id="27746" name="Rectangle 4"/>
            <p:cNvSpPr>
              <a:spLocks noChangeArrowheads="1"/>
            </p:cNvSpPr>
            <p:nvPr/>
          </p:nvSpPr>
          <p:spPr bwMode="auto">
            <a:xfrm>
              <a:off x="1640" y="2359"/>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47" name="Line 5"/>
            <p:cNvSpPr>
              <a:spLocks noChangeShapeType="1"/>
            </p:cNvSpPr>
            <p:nvPr/>
          </p:nvSpPr>
          <p:spPr bwMode="auto">
            <a:xfrm>
              <a:off x="1640" y="2543"/>
              <a:ext cx="9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8" name="Line 6"/>
            <p:cNvSpPr>
              <a:spLocks noChangeShapeType="1"/>
            </p:cNvSpPr>
            <p:nvPr/>
          </p:nvSpPr>
          <p:spPr bwMode="auto">
            <a:xfrm>
              <a:off x="1640" y="2927"/>
              <a:ext cx="99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9" name="Rectangle 7"/>
            <p:cNvSpPr>
              <a:spLocks noChangeArrowheads="1"/>
            </p:cNvSpPr>
            <p:nvPr/>
          </p:nvSpPr>
          <p:spPr bwMode="auto">
            <a:xfrm>
              <a:off x="1763" y="2155"/>
              <a:ext cx="7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50" name="Rectangle 8"/>
            <p:cNvSpPr>
              <a:spLocks noChangeArrowheads="1"/>
            </p:cNvSpPr>
            <p:nvPr/>
          </p:nvSpPr>
          <p:spPr bwMode="auto">
            <a:xfrm>
              <a:off x="1715" y="2347"/>
              <a:ext cx="9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51" name="Rectangle 9"/>
            <p:cNvSpPr>
              <a:spLocks noChangeArrowheads="1"/>
            </p:cNvSpPr>
            <p:nvPr/>
          </p:nvSpPr>
          <p:spPr bwMode="auto">
            <a:xfrm>
              <a:off x="440" y="2359"/>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2" name="Line 10"/>
            <p:cNvSpPr>
              <a:spLocks noChangeShapeType="1"/>
            </p:cNvSpPr>
            <p:nvPr/>
          </p:nvSpPr>
          <p:spPr bwMode="auto">
            <a:xfrm flipH="1">
              <a:off x="424" y="2543"/>
              <a:ext cx="11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3" name="Line 11"/>
            <p:cNvSpPr>
              <a:spLocks noChangeShapeType="1"/>
            </p:cNvSpPr>
            <p:nvPr/>
          </p:nvSpPr>
          <p:spPr bwMode="auto">
            <a:xfrm flipH="1">
              <a:off x="424" y="2927"/>
              <a:ext cx="11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4" name="Rectangle 12"/>
            <p:cNvSpPr>
              <a:spLocks noChangeArrowheads="1"/>
            </p:cNvSpPr>
            <p:nvPr/>
          </p:nvSpPr>
          <p:spPr bwMode="auto">
            <a:xfrm>
              <a:off x="200" y="2359"/>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55" name="Line 13"/>
            <p:cNvSpPr>
              <a:spLocks noChangeShapeType="1"/>
            </p:cNvSpPr>
            <p:nvPr/>
          </p:nvSpPr>
          <p:spPr bwMode="auto">
            <a:xfrm flipH="1">
              <a:off x="184" y="2543"/>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6" name="Line 14"/>
            <p:cNvSpPr>
              <a:spLocks noChangeShapeType="1"/>
            </p:cNvSpPr>
            <p:nvPr/>
          </p:nvSpPr>
          <p:spPr bwMode="auto">
            <a:xfrm flipH="1">
              <a:off x="184" y="2927"/>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57" name="Rectangle 15"/>
            <p:cNvSpPr>
              <a:spLocks noChangeArrowheads="1"/>
            </p:cNvSpPr>
            <p:nvPr/>
          </p:nvSpPr>
          <p:spPr bwMode="auto">
            <a:xfrm>
              <a:off x="611" y="2155"/>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58" name="Rectangle 16"/>
            <p:cNvSpPr>
              <a:spLocks noChangeArrowheads="1"/>
            </p:cNvSpPr>
            <p:nvPr/>
          </p:nvSpPr>
          <p:spPr bwMode="auto">
            <a:xfrm>
              <a:off x="35" y="2155"/>
              <a:ext cx="41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59" name="Rectangle 17"/>
            <p:cNvSpPr>
              <a:spLocks noChangeArrowheads="1"/>
            </p:cNvSpPr>
            <p:nvPr/>
          </p:nvSpPr>
          <p:spPr bwMode="auto">
            <a:xfrm>
              <a:off x="899" y="2578"/>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0" name="Rectangle 18"/>
            <p:cNvSpPr>
              <a:spLocks noChangeArrowheads="1"/>
            </p:cNvSpPr>
            <p:nvPr/>
          </p:nvSpPr>
          <p:spPr bwMode="auto">
            <a:xfrm>
              <a:off x="179" y="2578"/>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61" name="Rectangle 19"/>
            <p:cNvSpPr>
              <a:spLocks noChangeArrowheads="1"/>
            </p:cNvSpPr>
            <p:nvPr/>
          </p:nvSpPr>
          <p:spPr bwMode="auto">
            <a:xfrm>
              <a:off x="2051" y="2578"/>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228" name="Group 20"/>
          <p:cNvGrpSpPr>
            <a:grpSpLocks/>
          </p:cNvGrpSpPr>
          <p:nvPr/>
        </p:nvGrpSpPr>
        <p:grpSpPr bwMode="auto">
          <a:xfrm>
            <a:off x="6448426" y="3427413"/>
            <a:ext cx="4143375" cy="1511300"/>
            <a:chOff x="3102" y="2064"/>
            <a:chExt cx="2610" cy="952"/>
          </a:xfrm>
        </p:grpSpPr>
        <p:sp>
          <p:nvSpPr>
            <p:cNvPr id="27730" name="Rectangle 21"/>
            <p:cNvSpPr>
              <a:spLocks noChangeArrowheads="1"/>
            </p:cNvSpPr>
            <p:nvPr/>
          </p:nvSpPr>
          <p:spPr bwMode="auto">
            <a:xfrm>
              <a:off x="3118" y="2264"/>
              <a:ext cx="992"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1" name="Line 22"/>
            <p:cNvSpPr>
              <a:spLocks noChangeShapeType="1"/>
            </p:cNvSpPr>
            <p:nvPr/>
          </p:nvSpPr>
          <p:spPr bwMode="auto">
            <a:xfrm flipH="1">
              <a:off x="3102" y="2448"/>
              <a:ext cx="102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2" name="Line 23"/>
            <p:cNvSpPr>
              <a:spLocks noChangeShapeType="1"/>
            </p:cNvSpPr>
            <p:nvPr/>
          </p:nvSpPr>
          <p:spPr bwMode="auto">
            <a:xfrm flipH="1">
              <a:off x="3102" y="2832"/>
              <a:ext cx="1024"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3" name="Rectangle 24"/>
            <p:cNvSpPr>
              <a:spLocks noChangeArrowheads="1"/>
            </p:cNvSpPr>
            <p:nvPr/>
          </p:nvSpPr>
          <p:spPr bwMode="auto">
            <a:xfrm flipH="1">
              <a:off x="3233" y="2064"/>
              <a:ext cx="757"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Data</a:t>
              </a:r>
            </a:p>
          </p:txBody>
        </p:sp>
        <p:sp>
          <p:nvSpPr>
            <p:cNvPr id="27734" name="Rectangle 25"/>
            <p:cNvSpPr>
              <a:spLocks noChangeArrowheads="1"/>
            </p:cNvSpPr>
            <p:nvPr/>
          </p:nvSpPr>
          <p:spPr bwMode="auto">
            <a:xfrm flipH="1">
              <a:off x="3135" y="2256"/>
              <a:ext cx="90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Block 0</a:t>
              </a:r>
            </a:p>
          </p:txBody>
        </p:sp>
        <p:sp>
          <p:nvSpPr>
            <p:cNvPr id="27735" name="Rectangle 26"/>
            <p:cNvSpPr>
              <a:spLocks noChangeArrowheads="1"/>
            </p:cNvSpPr>
            <p:nvPr/>
          </p:nvSpPr>
          <p:spPr bwMode="auto">
            <a:xfrm>
              <a:off x="4222" y="2264"/>
              <a:ext cx="108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6" name="Line 27"/>
            <p:cNvSpPr>
              <a:spLocks noChangeShapeType="1"/>
            </p:cNvSpPr>
            <p:nvPr/>
          </p:nvSpPr>
          <p:spPr bwMode="auto">
            <a:xfrm>
              <a:off x="4222" y="2448"/>
              <a:ext cx="10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7" name="Line 28"/>
            <p:cNvSpPr>
              <a:spLocks noChangeShapeType="1"/>
            </p:cNvSpPr>
            <p:nvPr/>
          </p:nvSpPr>
          <p:spPr bwMode="auto">
            <a:xfrm>
              <a:off x="4222" y="2832"/>
              <a:ext cx="10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38" name="Rectangle 29"/>
            <p:cNvSpPr>
              <a:spLocks noChangeArrowheads="1"/>
            </p:cNvSpPr>
            <p:nvPr/>
          </p:nvSpPr>
          <p:spPr bwMode="auto">
            <a:xfrm>
              <a:off x="5422" y="2264"/>
              <a:ext cx="128" cy="752"/>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39" name="Line 30"/>
            <p:cNvSpPr>
              <a:spLocks noChangeShapeType="1"/>
            </p:cNvSpPr>
            <p:nvPr/>
          </p:nvSpPr>
          <p:spPr bwMode="auto">
            <a:xfrm>
              <a:off x="5422" y="2448"/>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0" name="Line 31"/>
            <p:cNvSpPr>
              <a:spLocks noChangeShapeType="1"/>
            </p:cNvSpPr>
            <p:nvPr/>
          </p:nvSpPr>
          <p:spPr bwMode="auto">
            <a:xfrm>
              <a:off x="5422" y="2832"/>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41" name="Rectangle 32"/>
            <p:cNvSpPr>
              <a:spLocks noChangeArrowheads="1"/>
            </p:cNvSpPr>
            <p:nvPr/>
          </p:nvSpPr>
          <p:spPr bwMode="auto">
            <a:xfrm flipH="1">
              <a:off x="4434" y="2064"/>
              <a:ext cx="700"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a:t>
              </a:r>
            </a:p>
          </p:txBody>
        </p:sp>
        <p:sp>
          <p:nvSpPr>
            <p:cNvPr id="27742" name="Rectangle 33"/>
            <p:cNvSpPr>
              <a:spLocks noChangeArrowheads="1"/>
            </p:cNvSpPr>
            <p:nvPr/>
          </p:nvSpPr>
          <p:spPr bwMode="auto">
            <a:xfrm flipH="1">
              <a:off x="5299" y="2064"/>
              <a:ext cx="413"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a:t>
              </a:r>
            </a:p>
          </p:txBody>
        </p:sp>
        <p:sp>
          <p:nvSpPr>
            <p:cNvPr id="27743" name="Rectangle 34"/>
            <p:cNvSpPr>
              <a:spLocks noChangeArrowheads="1"/>
            </p:cNvSpPr>
            <p:nvPr/>
          </p:nvSpPr>
          <p:spPr bwMode="auto">
            <a:xfrm flipH="1">
              <a:off x="4669" y="2487"/>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4" name="Rectangle 35"/>
            <p:cNvSpPr>
              <a:spLocks noChangeArrowheads="1"/>
            </p:cNvSpPr>
            <p:nvPr/>
          </p:nvSpPr>
          <p:spPr bwMode="auto">
            <a:xfrm flipH="1">
              <a:off x="5389" y="2487"/>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7745" name="Rectangle 36"/>
            <p:cNvSpPr>
              <a:spLocks noChangeArrowheads="1"/>
            </p:cNvSpPr>
            <p:nvPr/>
          </p:nvSpPr>
          <p:spPr bwMode="auto">
            <a:xfrm flipH="1">
              <a:off x="3517" y="2487"/>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4330" name="Group 122"/>
          <p:cNvGrpSpPr>
            <a:grpSpLocks/>
          </p:cNvGrpSpPr>
          <p:nvPr/>
        </p:nvGrpSpPr>
        <p:grpSpPr bwMode="auto">
          <a:xfrm>
            <a:off x="5727700" y="3124200"/>
            <a:ext cx="1663700" cy="1676400"/>
            <a:chOff x="2648" y="1968"/>
            <a:chExt cx="1048" cy="1056"/>
          </a:xfrm>
        </p:grpSpPr>
        <p:sp>
          <p:nvSpPr>
            <p:cNvPr id="27728" name="Freeform 121"/>
            <p:cNvSpPr>
              <a:spLocks/>
            </p:cNvSpPr>
            <p:nvPr/>
          </p:nvSpPr>
          <p:spPr bwMode="auto">
            <a:xfrm>
              <a:off x="2880" y="1968"/>
              <a:ext cx="816" cy="1056"/>
            </a:xfrm>
            <a:custGeom>
              <a:avLst/>
              <a:gdLst>
                <a:gd name="T0" fmla="*/ 816 w 816"/>
                <a:gd name="T1" fmla="*/ 0 h 1056"/>
                <a:gd name="T2" fmla="*/ 816 w 816"/>
                <a:gd name="T3" fmla="*/ 96 h 1056"/>
                <a:gd name="T4" fmla="*/ 0 w 816"/>
                <a:gd name="T5" fmla="*/ 96 h 1056"/>
                <a:gd name="T6" fmla="*/ 0 w 816"/>
                <a:gd name="T7" fmla="*/ 1056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16" h="1056">
                  <a:moveTo>
                    <a:pt x="816" y="0"/>
                  </a:moveTo>
                  <a:lnTo>
                    <a:pt x="816" y="96"/>
                  </a:lnTo>
                  <a:lnTo>
                    <a:pt x="0" y="96"/>
                  </a:lnTo>
                  <a:lnTo>
                    <a:pt x="0" y="1056"/>
                  </a:lnTo>
                </a:path>
              </a:pathLst>
            </a:custGeom>
            <a:noFill/>
            <a:ln w="38100" cap="flat" cmpd="sng">
              <a:solidFill>
                <a:schemeClr val="tx1"/>
              </a:solidFill>
              <a:prstDash val="solid"/>
              <a:round/>
              <a:headEnd/>
              <a:tailEn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7729" name="Line 38"/>
            <p:cNvSpPr>
              <a:spLocks noChangeShapeType="1"/>
            </p:cNvSpPr>
            <p:nvPr/>
          </p:nvSpPr>
          <p:spPr bwMode="auto">
            <a:xfrm>
              <a:off x="2648" y="3023"/>
              <a:ext cx="464"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7656" name="Rectangle 119"/>
          <p:cNvSpPr>
            <a:spLocks noChangeArrowheads="1"/>
          </p:cNvSpPr>
          <p:nvPr/>
        </p:nvSpPr>
        <p:spPr bwMode="auto">
          <a:xfrm>
            <a:off x="4038600" y="6257925"/>
            <a:ext cx="4267200" cy="609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nvGrpSpPr>
          <p:cNvPr id="734311" name="Group 103"/>
          <p:cNvGrpSpPr>
            <a:grpSpLocks/>
          </p:cNvGrpSpPr>
          <p:nvPr/>
        </p:nvGrpSpPr>
        <p:grpSpPr bwMode="auto">
          <a:xfrm>
            <a:off x="4856164" y="4953000"/>
            <a:ext cx="2471737" cy="1841500"/>
            <a:chOff x="2099" y="2936"/>
            <a:chExt cx="1557" cy="1160"/>
          </a:xfrm>
        </p:grpSpPr>
        <p:sp>
          <p:nvSpPr>
            <p:cNvPr id="27707" name="Line 41"/>
            <p:cNvSpPr>
              <a:spLocks noChangeShapeType="1"/>
            </p:cNvSpPr>
            <p:nvPr/>
          </p:nvSpPr>
          <p:spPr bwMode="auto">
            <a:xfrm>
              <a:off x="2120" y="3312"/>
              <a:ext cx="152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8" name="Line 42"/>
            <p:cNvSpPr>
              <a:spLocks noChangeShapeType="1"/>
            </p:cNvSpPr>
            <p:nvPr/>
          </p:nvSpPr>
          <p:spPr bwMode="auto">
            <a:xfrm>
              <a:off x="2120" y="3320"/>
              <a:ext cx="128"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9" name="Line 43"/>
            <p:cNvSpPr>
              <a:spLocks noChangeShapeType="1"/>
            </p:cNvSpPr>
            <p:nvPr/>
          </p:nvSpPr>
          <p:spPr bwMode="auto">
            <a:xfrm>
              <a:off x="2264" y="3504"/>
              <a:ext cx="123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0" name="Line 44"/>
            <p:cNvSpPr>
              <a:spLocks noChangeShapeType="1"/>
            </p:cNvSpPr>
            <p:nvPr/>
          </p:nvSpPr>
          <p:spPr bwMode="auto">
            <a:xfrm flipH="1">
              <a:off x="3496" y="3320"/>
              <a:ext cx="16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1" name="Rectangle 45"/>
            <p:cNvSpPr>
              <a:spLocks noChangeArrowheads="1"/>
            </p:cNvSpPr>
            <p:nvPr/>
          </p:nvSpPr>
          <p:spPr bwMode="auto">
            <a:xfrm>
              <a:off x="2723" y="3308"/>
              <a:ext cx="37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Mux</a:t>
              </a:r>
            </a:p>
          </p:txBody>
        </p:sp>
        <p:sp>
          <p:nvSpPr>
            <p:cNvPr id="27712" name="Line 46"/>
            <p:cNvSpPr>
              <a:spLocks noChangeShapeType="1"/>
            </p:cNvSpPr>
            <p:nvPr/>
          </p:nvSpPr>
          <p:spPr bwMode="auto">
            <a:xfrm>
              <a:off x="2496"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3" name="Line 47"/>
            <p:cNvSpPr>
              <a:spLocks noChangeShapeType="1"/>
            </p:cNvSpPr>
            <p:nvPr/>
          </p:nvSpPr>
          <p:spPr bwMode="auto">
            <a:xfrm>
              <a:off x="3264" y="293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4" name="Rectangle 48"/>
            <p:cNvSpPr>
              <a:spLocks noChangeArrowheads="1"/>
            </p:cNvSpPr>
            <p:nvPr/>
          </p:nvSpPr>
          <p:spPr bwMode="auto">
            <a:xfrm>
              <a:off x="3155" y="3275"/>
              <a:ext cx="17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0</a:t>
              </a:r>
            </a:p>
          </p:txBody>
        </p:sp>
        <p:sp>
          <p:nvSpPr>
            <p:cNvPr id="27715" name="Rectangle 49"/>
            <p:cNvSpPr>
              <a:spLocks noChangeArrowheads="1"/>
            </p:cNvSpPr>
            <p:nvPr/>
          </p:nvSpPr>
          <p:spPr bwMode="auto">
            <a:xfrm>
              <a:off x="2435" y="3275"/>
              <a:ext cx="172"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1</a:t>
              </a:r>
            </a:p>
          </p:txBody>
        </p:sp>
        <p:sp>
          <p:nvSpPr>
            <p:cNvPr id="27716" name="Rectangle 50"/>
            <p:cNvSpPr>
              <a:spLocks noChangeArrowheads="1"/>
            </p:cNvSpPr>
            <p:nvPr/>
          </p:nvSpPr>
          <p:spPr bwMode="auto">
            <a:xfrm>
              <a:off x="2195" y="3323"/>
              <a:ext cx="31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Sel1</a:t>
              </a:r>
            </a:p>
          </p:txBody>
        </p:sp>
        <p:sp>
          <p:nvSpPr>
            <p:cNvPr id="27717" name="Rectangle 51"/>
            <p:cNvSpPr>
              <a:spLocks noChangeArrowheads="1"/>
            </p:cNvSpPr>
            <p:nvPr/>
          </p:nvSpPr>
          <p:spPr bwMode="auto">
            <a:xfrm>
              <a:off x="3251" y="3323"/>
              <a:ext cx="316"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Times New Roman" panose="02020603050405020304" pitchFamily="18" charset="0"/>
                  <a:ea typeface="굴림" panose="020B0600000101010101" pitchFamily="34" charset="-127"/>
                </a:rPr>
                <a:t>Sel0</a:t>
              </a:r>
            </a:p>
          </p:txBody>
        </p:sp>
        <p:sp>
          <p:nvSpPr>
            <p:cNvPr id="27718" name="Line 52"/>
            <p:cNvSpPr>
              <a:spLocks noChangeShapeType="1"/>
            </p:cNvSpPr>
            <p:nvPr/>
          </p:nvSpPr>
          <p:spPr bwMode="auto">
            <a:xfrm>
              <a:off x="2880" y="3512"/>
              <a:ext cx="0" cy="46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19" name="Rectangle 53"/>
            <p:cNvSpPr>
              <a:spLocks noChangeArrowheads="1"/>
            </p:cNvSpPr>
            <p:nvPr/>
          </p:nvSpPr>
          <p:spPr bwMode="auto">
            <a:xfrm>
              <a:off x="2915" y="3788"/>
              <a:ext cx="115"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endParaRPr lang="ko-KR" altLang="en-US" sz="1600">
                <a:latin typeface="Times New Roman" panose="02020603050405020304" pitchFamily="18" charset="0"/>
                <a:ea typeface="굴림" panose="020B0600000101010101" pitchFamily="34" charset="-127"/>
              </a:endParaRPr>
            </a:p>
          </p:txBody>
        </p:sp>
        <p:sp>
          <p:nvSpPr>
            <p:cNvPr id="27720" name="Oval 90"/>
            <p:cNvSpPr>
              <a:spLocks noChangeArrowheads="1"/>
            </p:cNvSpPr>
            <p:nvPr/>
          </p:nvSpPr>
          <p:spPr bwMode="auto">
            <a:xfrm>
              <a:off x="2264" y="3560"/>
              <a:ext cx="272"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721" name="Rectangle 91"/>
            <p:cNvSpPr>
              <a:spLocks noChangeArrowheads="1"/>
            </p:cNvSpPr>
            <p:nvPr/>
          </p:nvSpPr>
          <p:spPr bwMode="auto">
            <a:xfrm>
              <a:off x="2243" y="3596"/>
              <a:ext cx="30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OR</a:t>
              </a:r>
            </a:p>
          </p:txBody>
        </p:sp>
        <p:sp>
          <p:nvSpPr>
            <p:cNvPr id="27722" name="Line 92"/>
            <p:cNvSpPr>
              <a:spLocks noChangeShapeType="1"/>
            </p:cNvSpPr>
            <p:nvPr/>
          </p:nvSpPr>
          <p:spPr bwMode="auto">
            <a:xfrm>
              <a:off x="2112" y="346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3" name="Line 93"/>
            <p:cNvSpPr>
              <a:spLocks noChangeShapeType="1"/>
            </p:cNvSpPr>
            <p:nvPr/>
          </p:nvSpPr>
          <p:spPr bwMode="auto">
            <a:xfrm>
              <a:off x="2120" y="3696"/>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4" name="Line 94"/>
            <p:cNvSpPr>
              <a:spLocks noChangeShapeType="1"/>
            </p:cNvSpPr>
            <p:nvPr/>
          </p:nvSpPr>
          <p:spPr bwMode="auto">
            <a:xfrm>
              <a:off x="3600" y="3464"/>
              <a:ext cx="0" cy="224"/>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5" name="Line 95"/>
            <p:cNvSpPr>
              <a:spLocks noChangeShapeType="1"/>
            </p:cNvSpPr>
            <p:nvPr/>
          </p:nvSpPr>
          <p:spPr bwMode="auto">
            <a:xfrm>
              <a:off x="2552" y="3696"/>
              <a:ext cx="104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6" name="Line 96"/>
            <p:cNvSpPr>
              <a:spLocks noChangeShapeType="1"/>
            </p:cNvSpPr>
            <p:nvPr/>
          </p:nvSpPr>
          <p:spPr bwMode="auto">
            <a:xfrm>
              <a:off x="2400" y="3848"/>
              <a:ext cx="0" cy="224"/>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27" name="Rectangle 97"/>
            <p:cNvSpPr>
              <a:spLocks noChangeArrowheads="1"/>
            </p:cNvSpPr>
            <p:nvPr/>
          </p:nvSpPr>
          <p:spPr bwMode="auto">
            <a:xfrm>
              <a:off x="2099" y="3884"/>
              <a:ext cx="296"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Hit</a:t>
              </a:r>
            </a:p>
          </p:txBody>
        </p:sp>
      </p:grpSp>
      <p:sp>
        <p:nvSpPr>
          <p:cNvPr id="27658" name="Rectangle 2"/>
          <p:cNvSpPr>
            <a:spLocks noGrp="1" noChangeArrowheads="1"/>
          </p:cNvSpPr>
          <p:nvPr>
            <p:ph type="title"/>
          </p:nvPr>
        </p:nvSpPr>
        <p:spPr>
          <a:xfrm>
            <a:off x="3017558" y="228601"/>
            <a:ext cx="5802872" cy="494494"/>
          </a:xfrm>
          <a:noFill/>
        </p:spPr>
        <p:txBody>
          <a:bodyPr vert="horz" wrap="none" lIns="63500" tIns="25400" rIns="63500" bIns="25400" numCol="1" anchor="t" anchorCtr="0" compatLnSpc="1">
            <a:prstTxWarp prst="textNoShape">
              <a:avLst/>
            </a:prstTxWarp>
            <a:spAutoFit/>
          </a:bodyPr>
          <a:lstStyle/>
          <a:p>
            <a:r>
              <a:rPr lang="en-US" altLang="ko-KR">
                <a:ea typeface="굴림" panose="020B0600000101010101" pitchFamily="34" charset="-127"/>
              </a:rPr>
              <a:t>Review: Set Associative Cache</a:t>
            </a:r>
          </a:p>
        </p:txBody>
      </p:sp>
      <p:sp>
        <p:nvSpPr>
          <p:cNvPr id="734211" name="Rectangle 3"/>
          <p:cNvSpPr>
            <a:spLocks noGrp="1" noChangeArrowheads="1"/>
          </p:cNvSpPr>
          <p:nvPr>
            <p:ph type="body" idx="1"/>
          </p:nvPr>
        </p:nvSpPr>
        <p:spPr>
          <a:xfrm>
            <a:off x="1295400" y="712788"/>
            <a:ext cx="9677400" cy="2021066"/>
          </a:xfrm>
          <a:noFill/>
        </p:spPr>
        <p:txBody>
          <a:bodyPr vert="horz" wrap="square" lIns="63500" tIns="25400" rIns="63500" bIns="25400" numCol="1" anchor="t" anchorCtr="0" compatLnSpc="1">
            <a:prstTxWarp prst="textNoShape">
              <a:avLst/>
            </a:prstTxWarp>
            <a:spAutoFit/>
          </a:bodyPr>
          <a:lstStyle/>
          <a:p>
            <a:pPr>
              <a:lnSpc>
                <a:spcPct val="80000"/>
              </a:lnSpc>
              <a:spcBef>
                <a:spcPct val="10000"/>
              </a:spcBef>
            </a:pPr>
            <a:r>
              <a:rPr lang="en-US" altLang="ko-KR" dirty="0">
                <a:solidFill>
                  <a:schemeClr val="hlink"/>
                </a:solidFill>
                <a:ea typeface="굴림" panose="020B0600000101010101" pitchFamily="34" charset="-127"/>
              </a:rPr>
              <a:t>N-way set associative</a:t>
            </a:r>
            <a:r>
              <a:rPr lang="en-US" altLang="ko-KR" dirty="0">
                <a:ea typeface="굴림" panose="020B0600000101010101" pitchFamily="34" charset="-127"/>
              </a:rPr>
              <a:t>: N entries per Cache Index</a:t>
            </a:r>
          </a:p>
          <a:p>
            <a:pPr lvl="1">
              <a:lnSpc>
                <a:spcPct val="80000"/>
              </a:lnSpc>
              <a:spcBef>
                <a:spcPct val="10000"/>
              </a:spcBef>
            </a:pPr>
            <a:r>
              <a:rPr lang="en-US" altLang="ko-KR" sz="2400" dirty="0">
                <a:ea typeface="굴림" panose="020B0600000101010101" pitchFamily="34" charset="-127"/>
              </a:rPr>
              <a:t>N direct mapped caches operates in parallel</a:t>
            </a:r>
          </a:p>
          <a:p>
            <a:pPr>
              <a:lnSpc>
                <a:spcPct val="80000"/>
              </a:lnSpc>
              <a:spcBef>
                <a:spcPct val="10000"/>
              </a:spcBef>
            </a:pPr>
            <a:r>
              <a:rPr lang="en-US" altLang="ko-KR" dirty="0">
                <a:ea typeface="굴림" panose="020B0600000101010101" pitchFamily="34" charset="-127"/>
              </a:rPr>
              <a:t>Example: Two-way set associative cache</a:t>
            </a:r>
          </a:p>
          <a:p>
            <a:pPr lvl="1">
              <a:lnSpc>
                <a:spcPct val="80000"/>
              </a:lnSpc>
              <a:spcBef>
                <a:spcPct val="10000"/>
              </a:spcBef>
            </a:pPr>
            <a:r>
              <a:rPr lang="en-US" altLang="ko-KR" sz="2400" dirty="0">
                <a:ea typeface="굴림" panose="020B0600000101010101" pitchFamily="34" charset="-127"/>
              </a:rPr>
              <a:t>Cache Index selects a “set” from the cache</a:t>
            </a:r>
          </a:p>
          <a:p>
            <a:pPr lvl="1">
              <a:lnSpc>
                <a:spcPct val="80000"/>
              </a:lnSpc>
              <a:spcBef>
                <a:spcPct val="10000"/>
              </a:spcBef>
            </a:pPr>
            <a:r>
              <a:rPr lang="en-US" altLang="ko-KR" sz="2400" dirty="0">
                <a:ea typeface="굴림" panose="020B0600000101010101" pitchFamily="34" charset="-127"/>
              </a:rPr>
              <a:t>Two tags in the set are compared to input in parallel</a:t>
            </a:r>
          </a:p>
          <a:p>
            <a:pPr lvl="1">
              <a:lnSpc>
                <a:spcPct val="80000"/>
              </a:lnSpc>
              <a:spcBef>
                <a:spcPct val="10000"/>
              </a:spcBef>
            </a:pPr>
            <a:r>
              <a:rPr lang="en-US" altLang="ko-KR" sz="2400" dirty="0">
                <a:ea typeface="굴림" panose="020B0600000101010101" pitchFamily="34" charset="-127"/>
              </a:rPr>
              <a:t>Data is selected based on the tag result</a:t>
            </a:r>
          </a:p>
        </p:txBody>
      </p:sp>
      <p:sp>
        <p:nvSpPr>
          <p:cNvPr id="734248" name="Rectangle 40"/>
          <p:cNvSpPr>
            <a:spLocks noChangeArrowheads="1"/>
          </p:cNvSpPr>
          <p:nvPr/>
        </p:nvSpPr>
        <p:spPr bwMode="auto">
          <a:xfrm>
            <a:off x="1752600" y="4494213"/>
            <a:ext cx="8661400" cy="508000"/>
          </a:xfrm>
          <a:prstGeom prst="rect">
            <a:avLst/>
          </a:prstGeom>
          <a:noFill/>
          <a:ln w="25400">
            <a:solidFill>
              <a:schemeClr val="hlink"/>
            </a:solidFill>
            <a:prstDash val="dash"/>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32" name="Freeform 124"/>
          <p:cNvSpPr>
            <a:spLocks/>
          </p:cNvSpPr>
          <p:nvPr/>
        </p:nvSpPr>
        <p:spPr bwMode="auto">
          <a:xfrm>
            <a:off x="2514600" y="5181600"/>
            <a:ext cx="7315200" cy="457200"/>
          </a:xfrm>
          <a:custGeom>
            <a:avLst/>
            <a:gdLst>
              <a:gd name="T0" fmla="*/ 0 w 4608"/>
              <a:gd name="T1" fmla="*/ 0 h 288"/>
              <a:gd name="T2" fmla="*/ 7315200 w 4608"/>
              <a:gd name="T3" fmla="*/ 0 h 288"/>
              <a:gd name="T4" fmla="*/ 7315200 w 4608"/>
              <a:gd name="T5" fmla="*/ 457200 h 288"/>
              <a:gd name="T6" fmla="*/ 6781800 w 4608"/>
              <a:gd name="T7" fmla="*/ 45720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608" h="288">
                <a:moveTo>
                  <a:pt x="0" y="0"/>
                </a:moveTo>
                <a:lnTo>
                  <a:pt x="4608" y="0"/>
                </a:lnTo>
                <a:lnTo>
                  <a:pt x="4608" y="288"/>
                </a:lnTo>
                <a:lnTo>
                  <a:pt x="4272"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54" name="Group 146"/>
          <p:cNvGrpSpPr>
            <a:grpSpLocks/>
          </p:cNvGrpSpPr>
          <p:nvPr/>
        </p:nvGrpSpPr>
        <p:grpSpPr bwMode="auto">
          <a:xfrm>
            <a:off x="1968500" y="4964114"/>
            <a:ext cx="8242300" cy="1055687"/>
            <a:chOff x="280" y="3127"/>
            <a:chExt cx="5192" cy="665"/>
          </a:xfrm>
        </p:grpSpPr>
        <p:grpSp>
          <p:nvGrpSpPr>
            <p:cNvPr id="27676" name="Group 144"/>
            <p:cNvGrpSpPr>
              <a:grpSpLocks/>
            </p:cNvGrpSpPr>
            <p:nvPr/>
          </p:nvGrpSpPr>
          <p:grpSpPr bwMode="auto">
            <a:xfrm>
              <a:off x="280" y="3127"/>
              <a:ext cx="1934" cy="664"/>
              <a:chOff x="280" y="3127"/>
              <a:chExt cx="1934" cy="664"/>
            </a:xfrm>
          </p:grpSpPr>
          <p:grpSp>
            <p:nvGrpSpPr>
              <p:cNvPr id="27691" name="Group 126"/>
              <p:cNvGrpSpPr>
                <a:grpSpLocks/>
              </p:cNvGrpSpPr>
              <p:nvPr/>
            </p:nvGrpSpPr>
            <p:grpSpPr bwMode="auto">
              <a:xfrm>
                <a:off x="1720" y="3503"/>
                <a:ext cx="494" cy="288"/>
                <a:chOff x="1720" y="3503"/>
                <a:chExt cx="494" cy="288"/>
              </a:xfrm>
            </p:grpSpPr>
            <p:grpSp>
              <p:nvGrpSpPr>
                <p:cNvPr id="27700" name="Group 125"/>
                <p:cNvGrpSpPr>
                  <a:grpSpLocks/>
                </p:cNvGrpSpPr>
                <p:nvPr/>
              </p:nvGrpSpPr>
              <p:grpSpPr bwMode="auto">
                <a:xfrm>
                  <a:off x="1720" y="3503"/>
                  <a:ext cx="321" cy="288"/>
                  <a:chOff x="1720" y="3503"/>
                  <a:chExt cx="321" cy="288"/>
                </a:xfrm>
              </p:grpSpPr>
              <p:sp>
                <p:nvSpPr>
                  <p:cNvPr id="27702" name="Arc 57"/>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3" name="Arc 58"/>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4" name="Line 59"/>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5" name="Line 60"/>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706" name="Line 61"/>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
              <p:nvSpPr>
                <p:cNvPr id="27701" name="Line 62"/>
                <p:cNvSpPr>
                  <a:spLocks noChangeShapeType="1"/>
                </p:cNvSpPr>
                <p:nvPr/>
              </p:nvSpPr>
              <p:spPr bwMode="auto">
                <a:xfrm flipV="1">
                  <a:off x="2040" y="3646"/>
                  <a:ext cx="174" cy="1"/>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692" name="Group 141"/>
              <p:cNvGrpSpPr>
                <a:grpSpLocks/>
              </p:cNvGrpSpPr>
              <p:nvPr/>
            </p:nvGrpSpPr>
            <p:grpSpPr bwMode="auto">
              <a:xfrm>
                <a:off x="280" y="3127"/>
                <a:ext cx="1456" cy="616"/>
                <a:chOff x="280" y="3127"/>
                <a:chExt cx="1456" cy="616"/>
              </a:xfrm>
            </p:grpSpPr>
            <p:sp>
              <p:nvSpPr>
                <p:cNvPr id="27693" name="Oval 54"/>
                <p:cNvSpPr>
                  <a:spLocks noChangeArrowheads="1"/>
                </p:cNvSpPr>
                <p:nvPr/>
              </p:nvSpPr>
              <p:spPr bwMode="auto">
                <a:xfrm>
                  <a:off x="872"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94" name="Line 63"/>
                <p:cNvSpPr>
                  <a:spLocks noChangeShapeType="1"/>
                </p:cNvSpPr>
                <p:nvPr/>
              </p:nvSpPr>
              <p:spPr bwMode="auto">
                <a:xfrm flipH="1">
                  <a:off x="1564" y="3551"/>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5" name="Line 64"/>
                <p:cNvSpPr>
                  <a:spLocks noChangeShapeType="1"/>
                </p:cNvSpPr>
                <p:nvPr/>
              </p:nvSpPr>
              <p:spPr bwMode="auto">
                <a:xfrm flipH="1">
                  <a:off x="1576" y="3743"/>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6" name="Rectangle 65"/>
                <p:cNvSpPr>
                  <a:spLocks noChangeArrowheads="1"/>
                </p:cNvSpPr>
                <p:nvPr/>
              </p:nvSpPr>
              <p:spPr bwMode="auto">
                <a:xfrm>
                  <a:off x="851" y="3451"/>
                  <a:ext cx="6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97" name="Line 66"/>
                <p:cNvSpPr>
                  <a:spLocks noChangeShapeType="1"/>
                </p:cNvSpPr>
                <p:nvPr/>
              </p:nvSpPr>
              <p:spPr bwMode="auto">
                <a:xfrm>
                  <a:off x="1436" y="3551"/>
                  <a:ext cx="12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8" name="Line 67"/>
                <p:cNvSpPr>
                  <a:spLocks noChangeShapeType="1"/>
                </p:cNvSpPr>
                <p:nvPr/>
              </p:nvSpPr>
              <p:spPr bwMode="auto">
                <a:xfrm flipH="1">
                  <a:off x="280" y="3743"/>
                  <a:ext cx="1312"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9" name="Line 68"/>
                <p:cNvSpPr>
                  <a:spLocks noChangeShapeType="1"/>
                </p:cNvSpPr>
                <p:nvPr/>
              </p:nvSpPr>
              <p:spPr bwMode="auto">
                <a:xfrm>
                  <a:off x="288" y="3127"/>
                  <a:ext cx="0" cy="6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27677" name="Group 145"/>
            <p:cNvGrpSpPr>
              <a:grpSpLocks/>
            </p:cNvGrpSpPr>
            <p:nvPr/>
          </p:nvGrpSpPr>
          <p:grpSpPr bwMode="auto">
            <a:xfrm>
              <a:off x="3522" y="3127"/>
              <a:ext cx="1950" cy="665"/>
              <a:chOff x="3522" y="3127"/>
              <a:chExt cx="1950" cy="665"/>
            </a:xfrm>
          </p:grpSpPr>
          <p:grpSp>
            <p:nvGrpSpPr>
              <p:cNvPr id="27678" name="Group 143"/>
              <p:cNvGrpSpPr>
                <a:grpSpLocks/>
              </p:cNvGrpSpPr>
              <p:nvPr/>
            </p:nvGrpSpPr>
            <p:grpSpPr bwMode="auto">
              <a:xfrm>
                <a:off x="3855" y="3127"/>
                <a:ext cx="1617" cy="665"/>
                <a:chOff x="3855" y="3127"/>
                <a:chExt cx="1617" cy="665"/>
              </a:xfrm>
            </p:grpSpPr>
            <p:sp>
              <p:nvSpPr>
                <p:cNvPr id="27680" name="Oval 73"/>
                <p:cNvSpPr>
                  <a:spLocks noChangeArrowheads="1"/>
                </p:cNvSpPr>
                <p:nvPr/>
              </p:nvSpPr>
              <p:spPr bwMode="auto">
                <a:xfrm>
                  <a:off x="4328" y="3415"/>
                  <a:ext cx="560" cy="272"/>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81" name="Rectangle 84"/>
                <p:cNvSpPr>
                  <a:spLocks noChangeArrowheads="1"/>
                </p:cNvSpPr>
                <p:nvPr/>
              </p:nvSpPr>
              <p:spPr bwMode="auto">
                <a:xfrm flipH="1">
                  <a:off x="4279" y="3455"/>
                  <a:ext cx="626"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Compare</a:t>
                  </a:r>
                </a:p>
              </p:txBody>
            </p:sp>
            <p:sp>
              <p:nvSpPr>
                <p:cNvPr id="27682" name="Line 85"/>
                <p:cNvSpPr>
                  <a:spLocks noChangeShapeType="1"/>
                </p:cNvSpPr>
                <p:nvPr/>
              </p:nvSpPr>
              <p:spPr bwMode="auto">
                <a:xfrm flipH="1">
                  <a:off x="4168" y="3551"/>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3" name="Line 86"/>
                <p:cNvSpPr>
                  <a:spLocks noChangeShapeType="1"/>
                </p:cNvSpPr>
                <p:nvPr/>
              </p:nvSpPr>
              <p:spPr bwMode="auto">
                <a:xfrm>
                  <a:off x="4176" y="3743"/>
                  <a:ext cx="12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4" name="Line 87"/>
                <p:cNvSpPr>
                  <a:spLocks noChangeShapeType="1"/>
                </p:cNvSpPr>
                <p:nvPr/>
              </p:nvSpPr>
              <p:spPr bwMode="auto">
                <a:xfrm>
                  <a:off x="5472" y="3127"/>
                  <a:ext cx="0" cy="608"/>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nvGrpSpPr>
                <p:cNvPr id="27685" name="Group 128"/>
                <p:cNvGrpSpPr>
                  <a:grpSpLocks/>
                </p:cNvGrpSpPr>
                <p:nvPr/>
              </p:nvGrpSpPr>
              <p:grpSpPr bwMode="auto">
                <a:xfrm flipH="1">
                  <a:off x="3855" y="3504"/>
                  <a:ext cx="321" cy="288"/>
                  <a:chOff x="1720" y="3503"/>
                  <a:chExt cx="321" cy="288"/>
                </a:xfrm>
              </p:grpSpPr>
              <p:sp>
                <p:nvSpPr>
                  <p:cNvPr id="27686" name="Arc 129"/>
                  <p:cNvSpPr>
                    <a:spLocks/>
                  </p:cNvSpPr>
                  <p:nvPr/>
                </p:nvSpPr>
                <p:spPr bwMode="auto">
                  <a:xfrm>
                    <a:off x="1848" y="3504"/>
                    <a:ext cx="192" cy="136"/>
                  </a:xfrm>
                  <a:custGeom>
                    <a:avLst/>
                    <a:gdLst>
                      <a:gd name="T0" fmla="*/ 0 w 21600"/>
                      <a:gd name="T1" fmla="*/ 0 h 21600"/>
                      <a:gd name="T2" fmla="*/ 192 w 21600"/>
                      <a:gd name="T3" fmla="*/ 136 h 21600"/>
                      <a:gd name="T4" fmla="*/ 0 w 21600"/>
                      <a:gd name="T5" fmla="*/ 13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7" name="Arc 130"/>
                  <p:cNvSpPr>
                    <a:spLocks/>
                  </p:cNvSpPr>
                  <p:nvPr/>
                </p:nvSpPr>
                <p:spPr bwMode="auto">
                  <a:xfrm rot="10800000">
                    <a:off x="1851" y="3644"/>
                    <a:ext cx="190" cy="146"/>
                  </a:xfrm>
                  <a:custGeom>
                    <a:avLst/>
                    <a:gdLst>
                      <a:gd name="T0" fmla="*/ 0 w 21600"/>
                      <a:gd name="T1" fmla="*/ 146 h 21600"/>
                      <a:gd name="T2" fmla="*/ 189 w 21600"/>
                      <a:gd name="T3" fmla="*/ 0 h 21600"/>
                      <a:gd name="T4" fmla="*/ 190 w 21600"/>
                      <a:gd name="T5" fmla="*/ 146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21600"/>
                        </a:moveTo>
                        <a:cubicBezTo>
                          <a:pt x="0" y="9714"/>
                          <a:pt x="9602" y="61"/>
                          <a:pt x="21488" y="0"/>
                        </a:cubicBezTo>
                      </a:path>
                      <a:path w="21600" h="21600" stroke="0" extrusionOk="0">
                        <a:moveTo>
                          <a:pt x="0" y="21600"/>
                        </a:moveTo>
                        <a:cubicBezTo>
                          <a:pt x="0" y="9714"/>
                          <a:pt x="9602" y="61"/>
                          <a:pt x="21488" y="0"/>
                        </a:cubicBezTo>
                        <a:lnTo>
                          <a:pt x="21600" y="21600"/>
                        </a:lnTo>
                        <a:lnTo>
                          <a:pt x="0" y="21600"/>
                        </a:lnTo>
                        <a:close/>
                      </a:path>
                    </a:pathLst>
                  </a:custGeom>
                  <a:noFill/>
                  <a:ln w="25400" cap="rnd">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8" name="Line 131"/>
                  <p:cNvSpPr>
                    <a:spLocks noChangeShapeType="1"/>
                  </p:cNvSpPr>
                  <p:nvPr/>
                </p:nvSpPr>
                <p:spPr bwMode="auto">
                  <a:xfrm flipH="1">
                    <a:off x="1720" y="3503"/>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89" name="Line 132"/>
                  <p:cNvSpPr>
                    <a:spLocks noChangeShapeType="1"/>
                  </p:cNvSpPr>
                  <p:nvPr/>
                </p:nvSpPr>
                <p:spPr bwMode="auto">
                  <a:xfrm>
                    <a:off x="1728" y="3511"/>
                    <a:ext cx="0" cy="27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90" name="Line 133"/>
                  <p:cNvSpPr>
                    <a:spLocks noChangeShapeType="1"/>
                  </p:cNvSpPr>
                  <p:nvPr/>
                </p:nvSpPr>
                <p:spPr bwMode="auto">
                  <a:xfrm flipH="1">
                    <a:off x="1720" y="3791"/>
                    <a:ext cx="136"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sp>
            <p:nvSpPr>
              <p:cNvPr id="27679" name="Line 134"/>
              <p:cNvSpPr>
                <a:spLocks noChangeShapeType="1"/>
              </p:cNvSpPr>
              <p:nvPr/>
            </p:nvSpPr>
            <p:spPr bwMode="auto">
              <a:xfrm flipH="1" flipV="1">
                <a:off x="3522" y="3646"/>
                <a:ext cx="348" cy="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grpSp>
        <p:nvGrpSpPr>
          <p:cNvPr id="734347" name="Group 139"/>
          <p:cNvGrpSpPr>
            <a:grpSpLocks/>
          </p:cNvGrpSpPr>
          <p:nvPr/>
        </p:nvGrpSpPr>
        <p:grpSpPr bwMode="auto">
          <a:xfrm>
            <a:off x="2222500" y="4648201"/>
            <a:ext cx="7729538" cy="900113"/>
            <a:chOff x="440" y="2928"/>
            <a:chExt cx="4869" cy="567"/>
          </a:xfrm>
        </p:grpSpPr>
        <p:grpSp>
          <p:nvGrpSpPr>
            <p:cNvPr id="27670" name="Group 138"/>
            <p:cNvGrpSpPr>
              <a:grpSpLocks/>
            </p:cNvGrpSpPr>
            <p:nvPr/>
          </p:nvGrpSpPr>
          <p:grpSpPr bwMode="auto">
            <a:xfrm>
              <a:off x="1152" y="3127"/>
              <a:ext cx="3456" cy="368"/>
              <a:chOff x="1152" y="3127"/>
              <a:chExt cx="3456" cy="368"/>
            </a:xfrm>
          </p:grpSpPr>
          <p:sp>
            <p:nvSpPr>
              <p:cNvPr id="27674" name="Line 69"/>
              <p:cNvSpPr>
                <a:spLocks noChangeShapeType="1"/>
              </p:cNvSpPr>
              <p:nvPr/>
            </p:nvSpPr>
            <p:spPr bwMode="auto">
              <a:xfrm>
                <a:off x="1152"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7675" name="Line 88"/>
              <p:cNvSpPr>
                <a:spLocks noChangeShapeType="1"/>
              </p:cNvSpPr>
              <p:nvPr/>
            </p:nvSpPr>
            <p:spPr bwMode="auto">
              <a:xfrm>
                <a:off x="4608" y="3127"/>
                <a:ext cx="0" cy="36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27671" name="Group 137"/>
            <p:cNvGrpSpPr>
              <a:grpSpLocks/>
            </p:cNvGrpSpPr>
            <p:nvPr/>
          </p:nvGrpSpPr>
          <p:grpSpPr bwMode="auto">
            <a:xfrm>
              <a:off x="440" y="2928"/>
              <a:ext cx="4869" cy="184"/>
              <a:chOff x="440" y="2928"/>
              <a:chExt cx="4869" cy="184"/>
            </a:xfrm>
          </p:grpSpPr>
          <p:sp>
            <p:nvSpPr>
              <p:cNvPr id="27672" name="Rectangle 135"/>
              <p:cNvSpPr>
                <a:spLocks noChangeArrowheads="1"/>
              </p:cNvSpPr>
              <p:nvPr/>
            </p:nvSpPr>
            <p:spPr bwMode="auto">
              <a:xfrm>
                <a:off x="4224"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73" name="Rectangle 136"/>
              <p:cNvSpPr>
                <a:spLocks noChangeArrowheads="1"/>
              </p:cNvSpPr>
              <p:nvPr/>
            </p:nvSpPr>
            <p:spPr bwMode="auto">
              <a:xfrm>
                <a:off x="440" y="2928"/>
                <a:ext cx="1085" cy="184"/>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sp>
        <p:nvSpPr>
          <p:cNvPr id="734331" name="Freeform 123"/>
          <p:cNvSpPr>
            <a:spLocks/>
          </p:cNvSpPr>
          <p:nvPr/>
        </p:nvSpPr>
        <p:spPr bwMode="auto">
          <a:xfrm>
            <a:off x="2514600" y="3048000"/>
            <a:ext cx="381000" cy="2590800"/>
          </a:xfrm>
          <a:custGeom>
            <a:avLst/>
            <a:gdLst>
              <a:gd name="T0" fmla="*/ 0 w 240"/>
              <a:gd name="T1" fmla="*/ 0 h 1584"/>
              <a:gd name="T2" fmla="*/ 0 w 240"/>
              <a:gd name="T3" fmla="*/ 2590800 h 1584"/>
              <a:gd name="T4" fmla="*/ 381000 w 240"/>
              <a:gd name="T5" fmla="*/ 2590800 h 1584"/>
              <a:gd name="T6" fmla="*/ 0 60000 65536"/>
              <a:gd name="T7" fmla="*/ 0 60000 65536"/>
              <a:gd name="T8" fmla="*/ 0 60000 65536"/>
            </a:gdLst>
            <a:ahLst/>
            <a:cxnLst>
              <a:cxn ang="T6">
                <a:pos x="T0" y="T1"/>
              </a:cxn>
              <a:cxn ang="T7">
                <a:pos x="T2" y="T3"/>
              </a:cxn>
              <a:cxn ang="T8">
                <a:pos x="T4" y="T5"/>
              </a:cxn>
            </a:cxnLst>
            <a:rect l="0" t="0" r="r" b="b"/>
            <a:pathLst>
              <a:path w="240" h="1584">
                <a:moveTo>
                  <a:pt x="0" y="0"/>
                </a:moveTo>
                <a:lnTo>
                  <a:pt x="0" y="1584"/>
                </a:lnTo>
                <a:lnTo>
                  <a:pt x="240" y="1584"/>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734355" name="Rectangle 147"/>
          <p:cNvSpPr>
            <a:spLocks noChangeArrowheads="1"/>
          </p:cNvSpPr>
          <p:nvPr/>
        </p:nvSpPr>
        <p:spPr bwMode="auto">
          <a:xfrm>
            <a:off x="4124325" y="4648201"/>
            <a:ext cx="1581150" cy="2952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4356" name="Freeform 148"/>
          <p:cNvSpPr>
            <a:spLocks/>
          </p:cNvSpPr>
          <p:nvPr/>
        </p:nvSpPr>
        <p:spPr bwMode="auto">
          <a:xfrm>
            <a:off x="5486400" y="4876800"/>
            <a:ext cx="609600" cy="1676400"/>
          </a:xfrm>
          <a:custGeom>
            <a:avLst/>
            <a:gdLst>
              <a:gd name="T0" fmla="*/ 0 w 384"/>
              <a:gd name="T1" fmla="*/ 0 h 1056"/>
              <a:gd name="T2" fmla="*/ 0 w 384"/>
              <a:gd name="T3" fmla="*/ 838200 h 1056"/>
              <a:gd name="T4" fmla="*/ 609600 w 384"/>
              <a:gd name="T5" fmla="*/ 838200 h 1056"/>
              <a:gd name="T6" fmla="*/ 609600 w 384"/>
              <a:gd name="T7" fmla="*/ 1676400 h 10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84" h="1056">
                <a:moveTo>
                  <a:pt x="0" y="0"/>
                </a:moveTo>
                <a:lnTo>
                  <a:pt x="0" y="528"/>
                </a:lnTo>
                <a:lnTo>
                  <a:pt x="384" y="528"/>
                </a:lnTo>
                <a:lnTo>
                  <a:pt x="384" y="105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grpSp>
        <p:nvGrpSpPr>
          <p:cNvPr id="734360" name="Group 152"/>
          <p:cNvGrpSpPr>
            <a:grpSpLocks/>
          </p:cNvGrpSpPr>
          <p:nvPr/>
        </p:nvGrpSpPr>
        <p:grpSpPr bwMode="auto">
          <a:xfrm>
            <a:off x="5791200" y="6553209"/>
            <a:ext cx="1892300" cy="357188"/>
            <a:chOff x="2688" y="4128"/>
            <a:chExt cx="1192" cy="225"/>
          </a:xfrm>
        </p:grpSpPr>
        <p:sp>
          <p:nvSpPr>
            <p:cNvPr id="27668" name="Rectangle 149"/>
            <p:cNvSpPr>
              <a:spLocks noChangeArrowheads="1"/>
            </p:cNvSpPr>
            <p:nvPr/>
          </p:nvSpPr>
          <p:spPr bwMode="auto">
            <a:xfrm>
              <a:off x="2688" y="4128"/>
              <a:ext cx="384" cy="192"/>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7669" name="Text Box 151"/>
            <p:cNvSpPr txBox="1">
              <a:spLocks noChangeArrowheads="1"/>
            </p:cNvSpPr>
            <p:nvPr/>
          </p:nvSpPr>
          <p:spPr bwMode="auto">
            <a:xfrm>
              <a:off x="3072" y="4141"/>
              <a:ext cx="808" cy="21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a:latin typeface="Times New Roman" panose="02020603050405020304" pitchFamily="18" charset="0"/>
                  <a:ea typeface="굴림" panose="020B0600000101010101" pitchFamily="34" charset="-127"/>
                </a:rPr>
                <a:t>Cache Block</a:t>
              </a:r>
            </a:p>
          </p:txBody>
        </p:sp>
      </p:grpSp>
    </p:spTree>
    <p:extLst>
      <p:ext uri="{BB962C8B-B14F-4D97-AF65-F5344CB8AC3E}">
        <p14:creationId xmlns:p14="http://schemas.microsoft.com/office/powerpoint/2010/main" val="22775101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4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42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43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4211">
                                            <p:txEl>
                                              <p:pRg st="2" end="2"/>
                                            </p:txEl>
                                          </p:spTgt>
                                        </p:tgtEl>
                                        <p:attrNameLst>
                                          <p:attrName>style.visibility</p:attrName>
                                        </p:attrNameLst>
                                      </p:cBhvr>
                                      <p:to>
                                        <p:strVal val="visible"/>
                                      </p:to>
                                    </p:set>
                                  </p:childTnLst>
                                </p:cTn>
                              </p:par>
                              <p:par>
                                <p:cTn id="15" presetID="2" presetClass="entr" presetSubtype="8" fill="hold" nodeType="withEffect">
                                  <p:stCondLst>
                                    <p:cond delay="0"/>
                                  </p:stCondLst>
                                  <p:childTnLst>
                                    <p:set>
                                      <p:cBhvr>
                                        <p:cTn id="16" dur="1" fill="hold">
                                          <p:stCondLst>
                                            <p:cond delay="0"/>
                                          </p:stCondLst>
                                        </p:cTn>
                                        <p:tgtEl>
                                          <p:spTgt spid="734348"/>
                                        </p:tgtEl>
                                        <p:attrNameLst>
                                          <p:attrName>style.visibility</p:attrName>
                                        </p:attrNameLst>
                                      </p:cBhvr>
                                      <p:to>
                                        <p:strVal val="visible"/>
                                      </p:to>
                                    </p:set>
                                    <p:anim calcmode="lin" valueType="num">
                                      <p:cBhvr additive="base">
                                        <p:cTn id="17" dur="500" fill="hold"/>
                                        <p:tgtEl>
                                          <p:spTgt spid="734348"/>
                                        </p:tgtEl>
                                        <p:attrNameLst>
                                          <p:attrName>ppt_x</p:attrName>
                                        </p:attrNameLst>
                                      </p:cBhvr>
                                      <p:tavLst>
                                        <p:tav tm="0">
                                          <p:val>
                                            <p:strVal val="0-#ppt_w/2"/>
                                          </p:val>
                                        </p:tav>
                                        <p:tav tm="100000">
                                          <p:val>
                                            <p:strVal val="#ppt_x"/>
                                          </p:val>
                                        </p:tav>
                                      </p:tavLst>
                                    </p:anim>
                                    <p:anim calcmode="lin" valueType="num">
                                      <p:cBhvr additive="base">
                                        <p:cTn id="18" dur="500" fill="hold"/>
                                        <p:tgtEl>
                                          <p:spTgt spid="734348"/>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734228"/>
                                        </p:tgtEl>
                                        <p:attrNameLst>
                                          <p:attrName>style.visibility</p:attrName>
                                        </p:attrNameLst>
                                      </p:cBhvr>
                                      <p:to>
                                        <p:strVal val="visible"/>
                                      </p:to>
                                    </p:set>
                                    <p:anim calcmode="lin" valueType="num">
                                      <p:cBhvr additive="base">
                                        <p:cTn id="21" dur="500" fill="hold"/>
                                        <p:tgtEl>
                                          <p:spTgt spid="734228"/>
                                        </p:tgtEl>
                                        <p:attrNameLst>
                                          <p:attrName>ppt_x</p:attrName>
                                        </p:attrNameLst>
                                      </p:cBhvr>
                                      <p:tavLst>
                                        <p:tav tm="0">
                                          <p:val>
                                            <p:strVal val="1+#ppt_w/2"/>
                                          </p:val>
                                        </p:tav>
                                        <p:tav tm="100000">
                                          <p:val>
                                            <p:strVal val="#ppt_x"/>
                                          </p:val>
                                        </p:tav>
                                      </p:tavLst>
                                    </p:anim>
                                    <p:anim calcmode="lin" valueType="num">
                                      <p:cBhvr additive="base">
                                        <p:cTn id="22" dur="500" fill="hold"/>
                                        <p:tgtEl>
                                          <p:spTgt spid="734228"/>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4211">
                                            <p:txEl>
                                              <p:pRg st="3" end="3"/>
                                            </p:txEl>
                                          </p:spTgt>
                                        </p:tgtEl>
                                        <p:attrNameLst>
                                          <p:attrName>style.visibility</p:attrName>
                                        </p:attrNameLst>
                                      </p:cBhvr>
                                      <p:to>
                                        <p:strVal val="visible"/>
                                      </p:to>
                                    </p:set>
                                  </p:childTnLst>
                                </p:cTn>
                              </p:par>
                            </p:childTnLst>
                          </p:cTn>
                        </p:par>
                        <p:par>
                          <p:cTn id="27" fill="hold" nodeType="afterGroup">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734313"/>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1" fill="hold" nodeType="afterEffect">
                                  <p:stCondLst>
                                    <p:cond delay="0"/>
                                  </p:stCondLst>
                                  <p:childTnLst>
                                    <p:set>
                                      <p:cBhvr>
                                        <p:cTn id="32" dur="1" fill="hold">
                                          <p:stCondLst>
                                            <p:cond delay="0"/>
                                          </p:stCondLst>
                                        </p:cTn>
                                        <p:tgtEl>
                                          <p:spTgt spid="734330"/>
                                        </p:tgtEl>
                                        <p:attrNameLst>
                                          <p:attrName>style.visibility</p:attrName>
                                        </p:attrNameLst>
                                      </p:cBhvr>
                                      <p:to>
                                        <p:strVal val="visible"/>
                                      </p:to>
                                    </p:set>
                                    <p:animEffect transition="in" filter="wipe(up)">
                                      <p:cBhvr>
                                        <p:cTn id="33" dur="500"/>
                                        <p:tgtEl>
                                          <p:spTgt spid="734330"/>
                                        </p:tgtEl>
                                      </p:cBhvr>
                                    </p:animEffect>
                                  </p:childTnLst>
                                </p:cTn>
                              </p:par>
                            </p:childTnLst>
                          </p:cTn>
                        </p:par>
                        <p:par>
                          <p:cTn id="34" fill="hold" nodeType="afterGroup">
                            <p:stCondLst>
                              <p:cond delay="500"/>
                            </p:stCondLst>
                            <p:childTnLst>
                              <p:par>
                                <p:cTn id="35" presetID="17" presetClass="entr" presetSubtype="10" fill="hold" grpId="0" nodeType="afterEffect">
                                  <p:stCondLst>
                                    <p:cond delay="0"/>
                                  </p:stCondLst>
                                  <p:childTnLst>
                                    <p:set>
                                      <p:cBhvr>
                                        <p:cTn id="36" dur="1" fill="hold">
                                          <p:stCondLst>
                                            <p:cond delay="0"/>
                                          </p:stCondLst>
                                        </p:cTn>
                                        <p:tgtEl>
                                          <p:spTgt spid="734248"/>
                                        </p:tgtEl>
                                        <p:attrNameLst>
                                          <p:attrName>style.visibility</p:attrName>
                                        </p:attrNameLst>
                                      </p:cBhvr>
                                      <p:to>
                                        <p:strVal val="visible"/>
                                      </p:to>
                                    </p:set>
                                    <p:anim calcmode="lin" valueType="num">
                                      <p:cBhvr>
                                        <p:cTn id="37" dur="500" fill="hold"/>
                                        <p:tgtEl>
                                          <p:spTgt spid="734248"/>
                                        </p:tgtEl>
                                        <p:attrNameLst>
                                          <p:attrName>ppt_w</p:attrName>
                                        </p:attrNameLst>
                                      </p:cBhvr>
                                      <p:tavLst>
                                        <p:tav tm="0">
                                          <p:val>
                                            <p:fltVal val="0"/>
                                          </p:val>
                                        </p:tav>
                                        <p:tav tm="100000">
                                          <p:val>
                                            <p:strVal val="#ppt_w"/>
                                          </p:val>
                                        </p:tav>
                                      </p:tavLst>
                                    </p:anim>
                                    <p:anim calcmode="lin" valueType="num">
                                      <p:cBhvr>
                                        <p:cTn id="38" dur="500" fill="hold"/>
                                        <p:tgtEl>
                                          <p:spTgt spid="734248"/>
                                        </p:tgtEl>
                                        <p:attrNameLst>
                                          <p:attrName>ppt_h</p:attrName>
                                        </p:attrNameLst>
                                      </p:cBhvr>
                                      <p:tavLst>
                                        <p:tav tm="0">
                                          <p:val>
                                            <p:strVal val="#ppt_h"/>
                                          </p:val>
                                        </p:tav>
                                        <p:tav tm="100000">
                                          <p:val>
                                            <p:strVal val="#ppt_h"/>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34211">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4314"/>
                                        </p:tgtEl>
                                        <p:attrNameLst>
                                          <p:attrName>style.visibility</p:attrName>
                                        </p:attrNameLst>
                                      </p:cBhvr>
                                      <p:to>
                                        <p:strVal val="visible"/>
                                      </p:to>
                                    </p:set>
                                  </p:childTnLst>
                                </p:cTn>
                              </p:par>
                            </p:childTnLst>
                          </p:cTn>
                        </p:par>
                        <p:par>
                          <p:cTn id="45" fill="hold" nodeType="afterGroup">
                            <p:stCondLst>
                              <p:cond delay="0"/>
                            </p:stCondLst>
                            <p:childTnLst>
                              <p:par>
                                <p:cTn id="46" presetID="22" presetClass="entr" presetSubtype="1" fill="hold" grpId="0" nodeType="afterEffect">
                                  <p:stCondLst>
                                    <p:cond delay="0"/>
                                  </p:stCondLst>
                                  <p:childTnLst>
                                    <p:set>
                                      <p:cBhvr>
                                        <p:cTn id="47" dur="1" fill="hold">
                                          <p:stCondLst>
                                            <p:cond delay="0"/>
                                          </p:stCondLst>
                                        </p:cTn>
                                        <p:tgtEl>
                                          <p:spTgt spid="734331"/>
                                        </p:tgtEl>
                                        <p:attrNameLst>
                                          <p:attrName>style.visibility</p:attrName>
                                        </p:attrNameLst>
                                      </p:cBhvr>
                                      <p:to>
                                        <p:strVal val="visible"/>
                                      </p:to>
                                    </p:set>
                                    <p:animEffect transition="in" filter="wipe(up)">
                                      <p:cBhvr>
                                        <p:cTn id="48" dur="500"/>
                                        <p:tgtEl>
                                          <p:spTgt spid="734331"/>
                                        </p:tgtEl>
                                      </p:cBhvr>
                                    </p:animEffect>
                                  </p:childTnLst>
                                </p:cTn>
                              </p:par>
                            </p:childTnLst>
                          </p:cTn>
                        </p:par>
                        <p:par>
                          <p:cTn id="49" fill="hold" nodeType="afterGroup">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734332"/>
                                        </p:tgtEl>
                                        <p:attrNameLst>
                                          <p:attrName>style.visibility</p:attrName>
                                        </p:attrNameLst>
                                      </p:cBhvr>
                                      <p:to>
                                        <p:strVal val="visible"/>
                                      </p:to>
                                    </p:set>
                                    <p:animEffect transition="in" filter="wipe(up)">
                                      <p:cBhvr>
                                        <p:cTn id="52" dur="500"/>
                                        <p:tgtEl>
                                          <p:spTgt spid="734332"/>
                                        </p:tgtEl>
                                      </p:cBhvr>
                                    </p:animEffect>
                                  </p:childTnLst>
                                </p:cTn>
                              </p:par>
                              <p:par>
                                <p:cTn id="53" presetID="22" presetClass="entr" presetSubtype="1" fill="hold" nodeType="withEffect">
                                  <p:stCondLst>
                                    <p:cond delay="0"/>
                                  </p:stCondLst>
                                  <p:childTnLst>
                                    <p:set>
                                      <p:cBhvr>
                                        <p:cTn id="54" dur="1" fill="hold">
                                          <p:stCondLst>
                                            <p:cond delay="0"/>
                                          </p:stCondLst>
                                        </p:cTn>
                                        <p:tgtEl>
                                          <p:spTgt spid="734347"/>
                                        </p:tgtEl>
                                        <p:attrNameLst>
                                          <p:attrName>style.visibility</p:attrName>
                                        </p:attrNameLst>
                                      </p:cBhvr>
                                      <p:to>
                                        <p:strVal val="visible"/>
                                      </p:to>
                                    </p:set>
                                    <p:animEffect transition="in" filter="wipe(up)">
                                      <p:cBhvr>
                                        <p:cTn id="55" dur="500"/>
                                        <p:tgtEl>
                                          <p:spTgt spid="734347"/>
                                        </p:tgtEl>
                                      </p:cBhvr>
                                    </p:animEffect>
                                  </p:childTnLst>
                                </p:cTn>
                              </p:par>
                            </p:childTnLst>
                          </p:cTn>
                        </p:par>
                        <p:par>
                          <p:cTn id="56" fill="hold" nodeType="afterGroup">
                            <p:stCondLst>
                              <p:cond delay="1000"/>
                            </p:stCondLst>
                            <p:childTnLst>
                              <p:par>
                                <p:cTn id="57" presetID="4" presetClass="entr" presetSubtype="16" fill="hold" nodeType="afterEffect">
                                  <p:stCondLst>
                                    <p:cond delay="0"/>
                                  </p:stCondLst>
                                  <p:childTnLst>
                                    <p:set>
                                      <p:cBhvr>
                                        <p:cTn id="58" dur="1" fill="hold">
                                          <p:stCondLst>
                                            <p:cond delay="0"/>
                                          </p:stCondLst>
                                        </p:cTn>
                                        <p:tgtEl>
                                          <p:spTgt spid="734354"/>
                                        </p:tgtEl>
                                        <p:attrNameLst>
                                          <p:attrName>style.visibility</p:attrName>
                                        </p:attrNameLst>
                                      </p:cBhvr>
                                      <p:to>
                                        <p:strVal val="visible"/>
                                      </p:to>
                                    </p:set>
                                    <p:animEffect transition="in" filter="box(in)">
                                      <p:cBhvr>
                                        <p:cTn id="59" dur="500"/>
                                        <p:tgtEl>
                                          <p:spTgt spid="73435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34211">
                                            <p:txEl>
                                              <p:pRg st="5" end="5"/>
                                            </p:txEl>
                                          </p:spTgt>
                                        </p:tgtEl>
                                        <p:attrNameLst>
                                          <p:attrName>style.visibility</p:attrName>
                                        </p:attrNameLst>
                                      </p:cBhvr>
                                      <p:to>
                                        <p:strVal val="visible"/>
                                      </p:to>
                                    </p:set>
                                  </p:childTnLst>
                                </p:cTn>
                              </p:par>
                            </p:childTnLst>
                          </p:cTn>
                        </p:par>
                        <p:par>
                          <p:cTn id="64" fill="hold" nodeType="afterGroup">
                            <p:stCondLst>
                              <p:cond delay="0"/>
                            </p:stCondLst>
                            <p:childTnLst>
                              <p:par>
                                <p:cTn id="65" presetID="1" presetClass="entr" presetSubtype="0" fill="hold" nodeType="afterEffect">
                                  <p:stCondLst>
                                    <p:cond delay="0"/>
                                  </p:stCondLst>
                                  <p:childTnLst>
                                    <p:set>
                                      <p:cBhvr>
                                        <p:cTn id="66" dur="1" fill="hold">
                                          <p:stCondLst>
                                            <p:cond delay="0"/>
                                          </p:stCondLst>
                                        </p:cTn>
                                        <p:tgtEl>
                                          <p:spTgt spid="734311"/>
                                        </p:tgtEl>
                                        <p:attrNameLst>
                                          <p:attrName>style.visibility</p:attrName>
                                        </p:attrNameLst>
                                      </p:cBhvr>
                                      <p:to>
                                        <p:strVal val="visible"/>
                                      </p:to>
                                    </p:set>
                                  </p:childTnLst>
                                </p:cTn>
                              </p:par>
                            </p:childTnLst>
                          </p:cTn>
                        </p:par>
                        <p:par>
                          <p:cTn id="67" fill="hold" nodeType="afterGroup">
                            <p:stCondLst>
                              <p:cond delay="0"/>
                            </p:stCondLst>
                            <p:childTnLst>
                              <p:par>
                                <p:cTn id="68" presetID="1" presetClass="entr" presetSubtype="0" fill="hold" grpId="0" nodeType="afterEffect">
                                  <p:stCondLst>
                                    <p:cond delay="0"/>
                                  </p:stCondLst>
                                  <p:childTnLst>
                                    <p:set>
                                      <p:cBhvr>
                                        <p:cTn id="69" dur="1" fill="hold">
                                          <p:stCondLst>
                                            <p:cond delay="0"/>
                                          </p:stCondLst>
                                        </p:cTn>
                                        <p:tgtEl>
                                          <p:spTgt spid="734355"/>
                                        </p:tgtEl>
                                        <p:attrNameLst>
                                          <p:attrName>style.visibility</p:attrName>
                                        </p:attrNameLst>
                                      </p:cBhvr>
                                      <p:to>
                                        <p:strVal val="visible"/>
                                      </p:to>
                                    </p:set>
                                  </p:childTnLst>
                                </p:cTn>
                              </p:par>
                            </p:childTnLst>
                          </p:cTn>
                        </p:par>
                        <p:par>
                          <p:cTn id="70" fill="hold" nodeType="afterGroup">
                            <p:stCondLst>
                              <p:cond delay="0"/>
                            </p:stCondLst>
                            <p:childTnLst>
                              <p:par>
                                <p:cTn id="71" presetID="22" presetClass="entr" presetSubtype="1" fill="hold" grpId="0" nodeType="afterEffect">
                                  <p:stCondLst>
                                    <p:cond delay="0"/>
                                  </p:stCondLst>
                                  <p:childTnLst>
                                    <p:set>
                                      <p:cBhvr>
                                        <p:cTn id="72" dur="1" fill="hold">
                                          <p:stCondLst>
                                            <p:cond delay="0"/>
                                          </p:stCondLst>
                                        </p:cTn>
                                        <p:tgtEl>
                                          <p:spTgt spid="734356"/>
                                        </p:tgtEl>
                                        <p:attrNameLst>
                                          <p:attrName>style.visibility</p:attrName>
                                        </p:attrNameLst>
                                      </p:cBhvr>
                                      <p:to>
                                        <p:strVal val="visible"/>
                                      </p:to>
                                    </p:set>
                                    <p:animEffect transition="in" filter="wipe(up)">
                                      <p:cBhvr>
                                        <p:cTn id="73" dur="500"/>
                                        <p:tgtEl>
                                          <p:spTgt spid="734356"/>
                                        </p:tgtEl>
                                      </p:cBhvr>
                                    </p:animEffect>
                                  </p:childTnLst>
                                </p:cTn>
                              </p:par>
                            </p:childTnLst>
                          </p:cTn>
                        </p:par>
                        <p:par>
                          <p:cTn id="74" fill="hold" nodeType="afterGroup">
                            <p:stCondLst>
                              <p:cond delay="500"/>
                            </p:stCondLst>
                            <p:childTnLst>
                              <p:par>
                                <p:cTn id="75" presetID="1" presetClass="entr" presetSubtype="0" fill="hold" nodeType="afterEffect">
                                  <p:stCondLst>
                                    <p:cond delay="0"/>
                                  </p:stCondLst>
                                  <p:childTnLst>
                                    <p:set>
                                      <p:cBhvr>
                                        <p:cTn id="76" dur="1" fill="hold">
                                          <p:stCondLst>
                                            <p:cond delay="0"/>
                                          </p:stCondLst>
                                        </p:cTn>
                                        <p:tgtEl>
                                          <p:spTgt spid="7343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4314" grpId="0" animBg="1"/>
      <p:bldP spid="734313" grpId="0" animBg="1"/>
      <p:bldP spid="734211" grpId="0" build="p"/>
      <p:bldP spid="734248" grpId="0" animBg="1"/>
      <p:bldP spid="734332" grpId="0" animBg="1"/>
      <p:bldP spid="734331" grpId="0" animBg="1"/>
      <p:bldP spid="734355" grpId="0" animBg="1"/>
      <p:bldP spid="73435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6337" name="Rectangle 81"/>
          <p:cNvSpPr>
            <a:spLocks noChangeArrowheads="1"/>
          </p:cNvSpPr>
          <p:nvPr/>
        </p:nvSpPr>
        <p:spPr bwMode="auto">
          <a:xfrm>
            <a:off x="4064000" y="4279900"/>
            <a:ext cx="2946400" cy="181610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6" name="Rectangle 80"/>
          <p:cNvSpPr>
            <a:spLocks noChangeArrowheads="1"/>
          </p:cNvSpPr>
          <p:nvPr/>
        </p:nvSpPr>
        <p:spPr bwMode="auto">
          <a:xfrm>
            <a:off x="8705850" y="4287838"/>
            <a:ext cx="757238" cy="285750"/>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4" name="Rectangle 78"/>
          <p:cNvSpPr>
            <a:spLocks noChangeArrowheads="1"/>
          </p:cNvSpPr>
          <p:nvPr/>
        </p:nvSpPr>
        <p:spPr bwMode="auto">
          <a:xfrm>
            <a:off x="8313738" y="3063876"/>
            <a:ext cx="1439862" cy="28257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736332" name="Rectangle 76"/>
          <p:cNvSpPr>
            <a:spLocks noChangeArrowheads="1"/>
          </p:cNvSpPr>
          <p:nvPr/>
        </p:nvSpPr>
        <p:spPr bwMode="auto">
          <a:xfrm>
            <a:off x="2316164" y="3071814"/>
            <a:ext cx="5989637" cy="276225"/>
          </a:xfrm>
          <a:prstGeom prst="rect">
            <a:avLst/>
          </a:prstGeom>
          <a:solidFill>
            <a:srgbClr val="FF66CC"/>
          </a:solidFill>
          <a:ln w="1905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78" name="Rectangle 2"/>
          <p:cNvSpPr>
            <a:spLocks noGrp="1" noChangeArrowheads="1"/>
          </p:cNvSpPr>
          <p:nvPr>
            <p:ph type="title"/>
          </p:nvPr>
        </p:nvSpPr>
        <p:spPr>
          <a:xfrm>
            <a:off x="2844107" y="228601"/>
            <a:ext cx="6052940" cy="494494"/>
          </a:xfrm>
          <a:noFill/>
        </p:spPr>
        <p:txBody>
          <a:bodyPr vert="horz" wrap="none" lIns="63500" tIns="25400" rIns="63500" bIns="25400" numCol="1" anchor="t" anchorCtr="0" compatLnSpc="1">
            <a:prstTxWarp prst="textNoShape">
              <a:avLst/>
            </a:prstTxWarp>
            <a:spAutoFit/>
          </a:bodyPr>
          <a:lstStyle/>
          <a:p>
            <a:r>
              <a:rPr lang="en-US" altLang="ko-KR">
                <a:ea typeface="굴림" panose="020B0600000101010101" pitchFamily="34" charset="-127"/>
              </a:rPr>
              <a:t>Review: Fully Associative Cache</a:t>
            </a:r>
          </a:p>
        </p:txBody>
      </p:sp>
      <p:sp>
        <p:nvSpPr>
          <p:cNvPr id="736259" name="Rectangle 3"/>
          <p:cNvSpPr>
            <a:spLocks noGrp="1" noChangeArrowheads="1"/>
          </p:cNvSpPr>
          <p:nvPr>
            <p:ph type="body" idx="1"/>
          </p:nvPr>
        </p:nvSpPr>
        <p:spPr>
          <a:xfrm>
            <a:off x="1143000" y="685800"/>
            <a:ext cx="9982200" cy="2575064"/>
          </a:xfrm>
          <a:noFill/>
        </p:spPr>
        <p:txBody>
          <a:bodyPr vert="horz" wrap="square" lIns="63500" tIns="25400" rIns="63500" bIns="25400" numCol="1" anchor="t" anchorCtr="0" compatLnSpc="1">
            <a:prstTxWarp prst="textNoShape">
              <a:avLst/>
            </a:prstTxWarp>
            <a:spAutoFit/>
          </a:bodyPr>
          <a:lstStyle/>
          <a:p>
            <a:pPr>
              <a:lnSpc>
                <a:spcPct val="80000"/>
              </a:lnSpc>
              <a:spcBef>
                <a:spcPct val="20000"/>
              </a:spcBef>
            </a:pPr>
            <a:r>
              <a:rPr lang="en-US" altLang="ko-KR" dirty="0">
                <a:solidFill>
                  <a:schemeClr val="hlink"/>
                </a:solidFill>
                <a:ea typeface="굴림" panose="020B0600000101010101" pitchFamily="34" charset="-127"/>
              </a:rPr>
              <a:t>Fully Associative</a:t>
            </a:r>
            <a:r>
              <a:rPr lang="en-US" altLang="ko-KR" dirty="0">
                <a:ea typeface="굴림" panose="020B0600000101010101" pitchFamily="34" charset="-127"/>
              </a:rPr>
              <a:t>: Every block can hold any line</a:t>
            </a:r>
          </a:p>
          <a:p>
            <a:pPr lvl="1">
              <a:lnSpc>
                <a:spcPct val="80000"/>
              </a:lnSpc>
              <a:spcBef>
                <a:spcPct val="20000"/>
              </a:spcBef>
            </a:pPr>
            <a:r>
              <a:rPr lang="en-US" altLang="ko-KR" sz="2400" dirty="0">
                <a:ea typeface="굴림" panose="020B0600000101010101" pitchFamily="34" charset="-127"/>
              </a:rPr>
              <a:t>Address does not include a cache index</a:t>
            </a:r>
          </a:p>
          <a:p>
            <a:pPr lvl="1">
              <a:lnSpc>
                <a:spcPct val="80000"/>
              </a:lnSpc>
              <a:spcBef>
                <a:spcPct val="20000"/>
              </a:spcBef>
            </a:pPr>
            <a:r>
              <a:rPr lang="en-US" altLang="ko-KR" sz="2400" dirty="0">
                <a:ea typeface="굴림" panose="020B0600000101010101" pitchFamily="34" charset="-127"/>
              </a:rPr>
              <a:t>Compare Cache Tags of all Cache Entries in Parallel</a:t>
            </a:r>
          </a:p>
          <a:p>
            <a:pPr>
              <a:lnSpc>
                <a:spcPct val="80000"/>
              </a:lnSpc>
              <a:spcBef>
                <a:spcPct val="20000"/>
              </a:spcBef>
            </a:pPr>
            <a:r>
              <a:rPr lang="en-US" altLang="ko-KR" dirty="0">
                <a:ea typeface="굴림" panose="020B0600000101010101" pitchFamily="34" charset="-127"/>
              </a:rPr>
              <a:t>Example: Block Size=32B blocks</a:t>
            </a:r>
          </a:p>
          <a:p>
            <a:pPr lvl="1">
              <a:lnSpc>
                <a:spcPct val="80000"/>
              </a:lnSpc>
              <a:spcBef>
                <a:spcPct val="20000"/>
              </a:spcBef>
            </a:pPr>
            <a:r>
              <a:rPr lang="en-US" altLang="ko-KR" sz="2400" dirty="0">
                <a:ea typeface="굴림" panose="020B0600000101010101" pitchFamily="34" charset="-127"/>
              </a:rPr>
              <a:t>We need N 27-bit comparators</a:t>
            </a:r>
          </a:p>
          <a:p>
            <a:pPr lvl="1">
              <a:lnSpc>
                <a:spcPct val="80000"/>
              </a:lnSpc>
              <a:spcBef>
                <a:spcPct val="20000"/>
              </a:spcBef>
            </a:pPr>
            <a:r>
              <a:rPr lang="en-US" altLang="ko-KR" sz="2400" dirty="0">
                <a:ea typeface="굴림" panose="020B0600000101010101" pitchFamily="34" charset="-127"/>
              </a:rPr>
              <a:t>Still have byte select to choose from within block</a:t>
            </a:r>
          </a:p>
          <a:p>
            <a:pPr>
              <a:lnSpc>
                <a:spcPct val="80000"/>
              </a:lnSpc>
              <a:spcBef>
                <a:spcPct val="20000"/>
              </a:spcBef>
            </a:pPr>
            <a:endParaRPr lang="ko-KR" altLang="en-US" dirty="0">
              <a:ea typeface="굴림" panose="020B0600000101010101" pitchFamily="34" charset="-127"/>
            </a:endParaRPr>
          </a:p>
        </p:txBody>
      </p:sp>
      <p:grpSp>
        <p:nvGrpSpPr>
          <p:cNvPr id="736325" name="Group 69"/>
          <p:cNvGrpSpPr>
            <a:grpSpLocks/>
          </p:cNvGrpSpPr>
          <p:nvPr/>
        </p:nvGrpSpPr>
        <p:grpSpPr bwMode="auto">
          <a:xfrm>
            <a:off x="7391402" y="3962400"/>
            <a:ext cx="2895601" cy="2127250"/>
            <a:chOff x="3696" y="2496"/>
            <a:chExt cx="1824" cy="1340"/>
          </a:xfrm>
        </p:grpSpPr>
        <p:sp>
          <p:nvSpPr>
            <p:cNvPr id="28731" name="Rectangle 4"/>
            <p:cNvSpPr>
              <a:spLocks noChangeArrowheads="1"/>
            </p:cNvSpPr>
            <p:nvPr/>
          </p:nvSpPr>
          <p:spPr bwMode="auto">
            <a:xfrm>
              <a:off x="3717" y="2700"/>
              <a:ext cx="1760"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32" name="Line 5"/>
            <p:cNvSpPr>
              <a:spLocks noChangeShapeType="1"/>
            </p:cNvSpPr>
            <p:nvPr/>
          </p:nvSpPr>
          <p:spPr bwMode="auto">
            <a:xfrm>
              <a:off x="3717" y="2884"/>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3" name="Line 6"/>
            <p:cNvSpPr>
              <a:spLocks noChangeShapeType="1"/>
            </p:cNvSpPr>
            <p:nvPr/>
          </p:nvSpPr>
          <p:spPr bwMode="auto">
            <a:xfrm>
              <a:off x="3717" y="3076"/>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4" name="Line 7"/>
            <p:cNvSpPr>
              <a:spLocks noChangeShapeType="1"/>
            </p:cNvSpPr>
            <p:nvPr/>
          </p:nvSpPr>
          <p:spPr bwMode="auto">
            <a:xfrm>
              <a:off x="3717" y="3268"/>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5" name="Line 8"/>
            <p:cNvSpPr>
              <a:spLocks noChangeShapeType="1"/>
            </p:cNvSpPr>
            <p:nvPr/>
          </p:nvSpPr>
          <p:spPr bwMode="auto">
            <a:xfrm>
              <a:off x="3717" y="3460"/>
              <a:ext cx="17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6" name="Rectangle 9"/>
            <p:cNvSpPr>
              <a:spLocks noChangeArrowheads="1"/>
            </p:cNvSpPr>
            <p:nvPr/>
          </p:nvSpPr>
          <p:spPr bwMode="auto">
            <a:xfrm>
              <a:off x="4560" y="3495"/>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37" name="Rectangle 10"/>
            <p:cNvSpPr>
              <a:spLocks noChangeArrowheads="1"/>
            </p:cNvSpPr>
            <p:nvPr/>
          </p:nvSpPr>
          <p:spPr bwMode="auto">
            <a:xfrm>
              <a:off x="3922" y="2496"/>
              <a:ext cx="79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Data</a:t>
              </a:r>
            </a:p>
          </p:txBody>
        </p:sp>
        <p:sp>
          <p:nvSpPr>
            <p:cNvPr id="28738" name="Rectangle 11"/>
            <p:cNvSpPr>
              <a:spLocks noChangeArrowheads="1"/>
            </p:cNvSpPr>
            <p:nvPr/>
          </p:nvSpPr>
          <p:spPr bwMode="auto">
            <a:xfrm>
              <a:off x="4992" y="2688"/>
              <a:ext cx="46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0</a:t>
              </a:r>
            </a:p>
          </p:txBody>
        </p:sp>
        <p:sp>
          <p:nvSpPr>
            <p:cNvPr id="28739" name="Line 30"/>
            <p:cNvSpPr>
              <a:spLocks noChangeShapeType="1"/>
            </p:cNvSpPr>
            <p:nvPr/>
          </p:nvSpPr>
          <p:spPr bwMode="auto">
            <a:xfrm>
              <a:off x="500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0" name="Rectangle 31"/>
            <p:cNvSpPr>
              <a:spLocks noChangeArrowheads="1"/>
            </p:cNvSpPr>
            <p:nvPr/>
          </p:nvSpPr>
          <p:spPr bwMode="auto">
            <a:xfrm>
              <a:off x="4512" y="2688"/>
              <a:ext cx="46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1</a:t>
              </a:r>
            </a:p>
          </p:txBody>
        </p:sp>
        <p:sp>
          <p:nvSpPr>
            <p:cNvPr id="28741" name="Line 32"/>
            <p:cNvSpPr>
              <a:spLocks noChangeShapeType="1"/>
            </p:cNvSpPr>
            <p:nvPr/>
          </p:nvSpPr>
          <p:spPr bwMode="auto">
            <a:xfrm>
              <a:off x="4525"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2" name="Rectangle 33"/>
            <p:cNvSpPr>
              <a:spLocks noChangeArrowheads="1"/>
            </p:cNvSpPr>
            <p:nvPr/>
          </p:nvSpPr>
          <p:spPr bwMode="auto">
            <a:xfrm>
              <a:off x="3696" y="2688"/>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31</a:t>
              </a:r>
            </a:p>
          </p:txBody>
        </p:sp>
        <p:sp>
          <p:nvSpPr>
            <p:cNvPr id="28743" name="Line 34"/>
            <p:cNvSpPr>
              <a:spLocks noChangeShapeType="1"/>
            </p:cNvSpPr>
            <p:nvPr/>
          </p:nvSpPr>
          <p:spPr bwMode="auto">
            <a:xfrm>
              <a:off x="4189" y="2700"/>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4" name="Rectangle 35"/>
            <p:cNvSpPr>
              <a:spLocks noChangeArrowheads="1"/>
            </p:cNvSpPr>
            <p:nvPr/>
          </p:nvSpPr>
          <p:spPr bwMode="auto">
            <a:xfrm rot="16200000">
              <a:off x="4274" y="2632"/>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45" name="Rectangle 36"/>
            <p:cNvSpPr>
              <a:spLocks noChangeArrowheads="1"/>
            </p:cNvSpPr>
            <p:nvPr/>
          </p:nvSpPr>
          <p:spPr bwMode="auto">
            <a:xfrm>
              <a:off x="4992" y="2880"/>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32</a:t>
              </a:r>
            </a:p>
          </p:txBody>
        </p:sp>
        <p:sp>
          <p:nvSpPr>
            <p:cNvPr id="28746" name="Line 37"/>
            <p:cNvSpPr>
              <a:spLocks noChangeShapeType="1"/>
            </p:cNvSpPr>
            <p:nvPr/>
          </p:nvSpPr>
          <p:spPr bwMode="auto">
            <a:xfrm>
              <a:off x="500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7" name="Rectangle 38"/>
            <p:cNvSpPr>
              <a:spLocks noChangeArrowheads="1"/>
            </p:cNvSpPr>
            <p:nvPr/>
          </p:nvSpPr>
          <p:spPr bwMode="auto">
            <a:xfrm>
              <a:off x="4512" y="2880"/>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33</a:t>
              </a:r>
            </a:p>
          </p:txBody>
        </p:sp>
        <p:sp>
          <p:nvSpPr>
            <p:cNvPr id="28748" name="Line 39"/>
            <p:cNvSpPr>
              <a:spLocks noChangeShapeType="1"/>
            </p:cNvSpPr>
            <p:nvPr/>
          </p:nvSpPr>
          <p:spPr bwMode="auto">
            <a:xfrm>
              <a:off x="4525"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49" name="Rectangle 40"/>
            <p:cNvSpPr>
              <a:spLocks noChangeArrowheads="1"/>
            </p:cNvSpPr>
            <p:nvPr/>
          </p:nvSpPr>
          <p:spPr bwMode="auto">
            <a:xfrm>
              <a:off x="3696" y="2880"/>
              <a:ext cx="528"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63</a:t>
              </a:r>
            </a:p>
          </p:txBody>
        </p:sp>
        <p:sp>
          <p:nvSpPr>
            <p:cNvPr id="28750" name="Line 41"/>
            <p:cNvSpPr>
              <a:spLocks noChangeShapeType="1"/>
            </p:cNvSpPr>
            <p:nvPr/>
          </p:nvSpPr>
          <p:spPr bwMode="auto">
            <a:xfrm>
              <a:off x="4189" y="289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51" name="Rectangle 42"/>
            <p:cNvSpPr>
              <a:spLocks noChangeArrowheads="1"/>
            </p:cNvSpPr>
            <p:nvPr/>
          </p:nvSpPr>
          <p:spPr bwMode="auto">
            <a:xfrm rot="16200000">
              <a:off x="4274" y="2824"/>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736329" name="Group 73"/>
          <p:cNvGrpSpPr>
            <a:grpSpLocks/>
          </p:cNvGrpSpPr>
          <p:nvPr/>
        </p:nvGrpSpPr>
        <p:grpSpPr bwMode="auto">
          <a:xfrm>
            <a:off x="4046538" y="3962400"/>
            <a:ext cx="3625850" cy="2127250"/>
            <a:chOff x="1589" y="2496"/>
            <a:chExt cx="2284" cy="1340"/>
          </a:xfrm>
        </p:grpSpPr>
        <p:grpSp>
          <p:nvGrpSpPr>
            <p:cNvPr id="28715" name="Group 70"/>
            <p:cNvGrpSpPr>
              <a:grpSpLocks/>
            </p:cNvGrpSpPr>
            <p:nvPr/>
          </p:nvGrpSpPr>
          <p:grpSpPr bwMode="auto">
            <a:xfrm>
              <a:off x="3264" y="2496"/>
              <a:ext cx="609" cy="1340"/>
              <a:chOff x="3264" y="2496"/>
              <a:chExt cx="609" cy="1340"/>
            </a:xfrm>
          </p:grpSpPr>
          <p:sp>
            <p:nvSpPr>
              <p:cNvPr id="28724" name="Rectangle 23"/>
              <p:cNvSpPr>
                <a:spLocks noChangeArrowheads="1"/>
              </p:cNvSpPr>
              <p:nvPr/>
            </p:nvSpPr>
            <p:spPr bwMode="auto">
              <a:xfrm>
                <a:off x="3525" y="2700"/>
                <a:ext cx="128"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25" name="Rectangle 24"/>
              <p:cNvSpPr>
                <a:spLocks noChangeArrowheads="1"/>
              </p:cNvSpPr>
              <p:nvPr/>
            </p:nvSpPr>
            <p:spPr bwMode="auto">
              <a:xfrm>
                <a:off x="3264" y="2496"/>
                <a:ext cx="609"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Valid Bit</a:t>
                </a:r>
              </a:p>
            </p:txBody>
          </p:sp>
          <p:sp>
            <p:nvSpPr>
              <p:cNvPr id="28726" name="Line 25"/>
              <p:cNvSpPr>
                <a:spLocks noChangeShapeType="1"/>
              </p:cNvSpPr>
              <p:nvPr/>
            </p:nvSpPr>
            <p:spPr bwMode="auto">
              <a:xfrm flipH="1">
                <a:off x="3509" y="2884"/>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7" name="Line 26"/>
              <p:cNvSpPr>
                <a:spLocks noChangeShapeType="1"/>
              </p:cNvSpPr>
              <p:nvPr/>
            </p:nvSpPr>
            <p:spPr bwMode="auto">
              <a:xfrm flipH="1">
                <a:off x="3509" y="3076"/>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8" name="Line 27"/>
              <p:cNvSpPr>
                <a:spLocks noChangeShapeType="1"/>
              </p:cNvSpPr>
              <p:nvPr/>
            </p:nvSpPr>
            <p:spPr bwMode="auto">
              <a:xfrm flipH="1">
                <a:off x="3509" y="3268"/>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9" name="Line 28"/>
              <p:cNvSpPr>
                <a:spLocks noChangeShapeType="1"/>
              </p:cNvSpPr>
              <p:nvPr/>
            </p:nvSpPr>
            <p:spPr bwMode="auto">
              <a:xfrm flipH="1">
                <a:off x="3509" y="3460"/>
                <a:ext cx="160"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30" name="Rectangle 29"/>
              <p:cNvSpPr>
                <a:spLocks noChangeArrowheads="1"/>
              </p:cNvSpPr>
              <p:nvPr/>
            </p:nvSpPr>
            <p:spPr bwMode="auto">
              <a:xfrm>
                <a:off x="3504" y="3495"/>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grpSp>
        <p:grpSp>
          <p:nvGrpSpPr>
            <p:cNvPr id="28716" name="Group 71"/>
            <p:cNvGrpSpPr>
              <a:grpSpLocks/>
            </p:cNvGrpSpPr>
            <p:nvPr/>
          </p:nvGrpSpPr>
          <p:grpSpPr bwMode="auto">
            <a:xfrm>
              <a:off x="1589" y="2496"/>
              <a:ext cx="1888" cy="1340"/>
              <a:chOff x="1589" y="2496"/>
              <a:chExt cx="1888" cy="1340"/>
            </a:xfrm>
          </p:grpSpPr>
          <p:sp>
            <p:nvSpPr>
              <p:cNvPr id="28717" name="Rectangle 16"/>
              <p:cNvSpPr>
                <a:spLocks noChangeArrowheads="1"/>
              </p:cNvSpPr>
              <p:nvPr/>
            </p:nvSpPr>
            <p:spPr bwMode="auto">
              <a:xfrm>
                <a:off x="1605" y="2700"/>
                <a:ext cx="1856" cy="113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18" name="Line 17"/>
              <p:cNvSpPr>
                <a:spLocks noChangeShapeType="1"/>
              </p:cNvSpPr>
              <p:nvPr/>
            </p:nvSpPr>
            <p:spPr bwMode="auto">
              <a:xfrm flipH="1">
                <a:off x="1589" y="2884"/>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19" name="Line 18"/>
              <p:cNvSpPr>
                <a:spLocks noChangeShapeType="1"/>
              </p:cNvSpPr>
              <p:nvPr/>
            </p:nvSpPr>
            <p:spPr bwMode="auto">
              <a:xfrm flipH="1">
                <a:off x="1589" y="3076"/>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0" name="Line 19"/>
              <p:cNvSpPr>
                <a:spLocks noChangeShapeType="1"/>
              </p:cNvSpPr>
              <p:nvPr/>
            </p:nvSpPr>
            <p:spPr bwMode="auto">
              <a:xfrm flipH="1">
                <a:off x="1589" y="3268"/>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1" name="Line 20"/>
              <p:cNvSpPr>
                <a:spLocks noChangeShapeType="1"/>
              </p:cNvSpPr>
              <p:nvPr/>
            </p:nvSpPr>
            <p:spPr bwMode="auto">
              <a:xfrm flipH="1">
                <a:off x="1589" y="3460"/>
                <a:ext cx="1888" cy="0"/>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22" name="Rectangle 21"/>
              <p:cNvSpPr>
                <a:spLocks noChangeArrowheads="1"/>
              </p:cNvSpPr>
              <p:nvPr/>
            </p:nvSpPr>
            <p:spPr bwMode="auto">
              <a:xfrm>
                <a:off x="2352" y="3495"/>
                <a:ext cx="180" cy="2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2400">
                    <a:latin typeface="Times New Roman" panose="02020603050405020304" pitchFamily="18" charset="0"/>
                    <a:ea typeface="굴림" panose="020B0600000101010101" pitchFamily="34" charset="-127"/>
                  </a:rPr>
                  <a:t>:</a:t>
                </a:r>
              </a:p>
            </p:txBody>
          </p:sp>
          <p:sp>
            <p:nvSpPr>
              <p:cNvPr id="28723" name="Rectangle 43"/>
              <p:cNvSpPr>
                <a:spLocks noChangeArrowheads="1"/>
              </p:cNvSpPr>
              <p:nvPr/>
            </p:nvSpPr>
            <p:spPr bwMode="auto">
              <a:xfrm>
                <a:off x="2244" y="2496"/>
                <a:ext cx="732"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ko-KR" altLang="en-US" sz="1600">
                    <a:latin typeface="Times New Roman" panose="02020603050405020304" pitchFamily="18" charset="0"/>
                    <a:ea typeface="굴림" panose="020B0600000101010101" pitchFamily="34" charset="-127"/>
                  </a:rPr>
                  <a:t> </a:t>
                </a:r>
                <a:r>
                  <a:rPr lang="en-US" altLang="ko-KR" sz="1600">
                    <a:latin typeface="Times New Roman" panose="02020603050405020304" pitchFamily="18" charset="0"/>
                    <a:ea typeface="굴림" panose="020B0600000101010101" pitchFamily="34" charset="-127"/>
                  </a:rPr>
                  <a:t>Cache Tag</a:t>
                </a:r>
              </a:p>
            </p:txBody>
          </p:sp>
        </p:grpSp>
      </p:grpSp>
      <p:grpSp>
        <p:nvGrpSpPr>
          <p:cNvPr id="736333" name="Group 77"/>
          <p:cNvGrpSpPr>
            <a:grpSpLocks/>
          </p:cNvGrpSpPr>
          <p:nvPr/>
        </p:nvGrpSpPr>
        <p:grpSpPr bwMode="auto">
          <a:xfrm>
            <a:off x="2286000" y="2743200"/>
            <a:ext cx="7524750" cy="641350"/>
            <a:chOff x="480" y="1728"/>
            <a:chExt cx="4740" cy="404"/>
          </a:xfrm>
        </p:grpSpPr>
        <p:sp>
          <p:nvSpPr>
            <p:cNvPr id="28708" name="Rectangle 12"/>
            <p:cNvSpPr>
              <a:spLocks noChangeArrowheads="1"/>
            </p:cNvSpPr>
            <p:nvPr/>
          </p:nvSpPr>
          <p:spPr bwMode="auto">
            <a:xfrm>
              <a:off x="501" y="1932"/>
              <a:ext cx="4688" cy="176"/>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9" name="Rectangle 13"/>
            <p:cNvSpPr>
              <a:spLocks noChangeArrowheads="1"/>
            </p:cNvSpPr>
            <p:nvPr/>
          </p:nvSpPr>
          <p:spPr bwMode="auto">
            <a:xfrm>
              <a:off x="5040" y="1728"/>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0</a:t>
              </a:r>
            </a:p>
          </p:txBody>
        </p:sp>
        <p:sp>
          <p:nvSpPr>
            <p:cNvPr id="28710" name="Rectangle 14"/>
            <p:cNvSpPr>
              <a:spLocks noChangeArrowheads="1"/>
            </p:cNvSpPr>
            <p:nvPr/>
          </p:nvSpPr>
          <p:spPr bwMode="auto">
            <a:xfrm>
              <a:off x="4128" y="1728"/>
              <a:ext cx="18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4</a:t>
              </a:r>
            </a:p>
          </p:txBody>
        </p:sp>
        <p:sp>
          <p:nvSpPr>
            <p:cNvPr id="28711" name="Rectangle 22"/>
            <p:cNvSpPr>
              <a:spLocks noChangeArrowheads="1"/>
            </p:cNvSpPr>
            <p:nvPr/>
          </p:nvSpPr>
          <p:spPr bwMode="auto">
            <a:xfrm>
              <a:off x="1968" y="1920"/>
              <a:ext cx="1445" cy="2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Cache Tag (27 bits long)</a:t>
              </a:r>
            </a:p>
          </p:txBody>
        </p:sp>
        <p:sp>
          <p:nvSpPr>
            <p:cNvPr id="28712" name="Line 44"/>
            <p:cNvSpPr>
              <a:spLocks noChangeShapeType="1"/>
            </p:cNvSpPr>
            <p:nvPr/>
          </p:nvSpPr>
          <p:spPr bwMode="auto">
            <a:xfrm>
              <a:off x="4285" y="1932"/>
              <a:ext cx="0" cy="176"/>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13" name="Rectangle 45"/>
            <p:cNvSpPr>
              <a:spLocks noChangeArrowheads="1"/>
            </p:cNvSpPr>
            <p:nvPr/>
          </p:nvSpPr>
          <p:spPr bwMode="auto">
            <a:xfrm>
              <a:off x="4320" y="1920"/>
              <a:ext cx="723"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Byte Select</a:t>
              </a:r>
            </a:p>
          </p:txBody>
        </p:sp>
        <p:sp>
          <p:nvSpPr>
            <p:cNvPr id="28714" name="Rectangle 15"/>
            <p:cNvSpPr>
              <a:spLocks noChangeArrowheads="1"/>
            </p:cNvSpPr>
            <p:nvPr/>
          </p:nvSpPr>
          <p:spPr bwMode="auto">
            <a:xfrm>
              <a:off x="480" y="1728"/>
              <a:ext cx="244"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31</a:t>
              </a:r>
            </a:p>
          </p:txBody>
        </p:sp>
      </p:grpSp>
      <p:grpSp>
        <p:nvGrpSpPr>
          <p:cNvPr id="736331" name="Group 75"/>
          <p:cNvGrpSpPr>
            <a:grpSpLocks/>
          </p:cNvGrpSpPr>
          <p:nvPr/>
        </p:nvGrpSpPr>
        <p:grpSpPr bwMode="auto">
          <a:xfrm>
            <a:off x="2459038" y="3219450"/>
            <a:ext cx="1612900" cy="2908300"/>
            <a:chOff x="589" y="2028"/>
            <a:chExt cx="1016" cy="1832"/>
          </a:xfrm>
        </p:grpSpPr>
        <p:sp>
          <p:nvSpPr>
            <p:cNvPr id="28687" name="Oval 47"/>
            <p:cNvSpPr>
              <a:spLocks noChangeArrowheads="1"/>
            </p:cNvSpPr>
            <p:nvPr/>
          </p:nvSpPr>
          <p:spPr bwMode="auto">
            <a:xfrm>
              <a:off x="1173" y="2700"/>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88" name="Rectangle 48"/>
            <p:cNvSpPr>
              <a:spLocks noChangeArrowheads="1"/>
            </p:cNvSpPr>
            <p:nvPr/>
          </p:nvSpPr>
          <p:spPr bwMode="auto">
            <a:xfrm>
              <a:off x="1152" y="2688"/>
              <a:ext cx="18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89" name="Line 49"/>
            <p:cNvSpPr>
              <a:spLocks noChangeShapeType="1"/>
            </p:cNvSpPr>
            <p:nvPr/>
          </p:nvSpPr>
          <p:spPr bwMode="auto">
            <a:xfrm flipH="1">
              <a:off x="1349" y="2788"/>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0" name="Oval 50"/>
            <p:cNvSpPr>
              <a:spLocks noChangeArrowheads="1"/>
            </p:cNvSpPr>
            <p:nvPr/>
          </p:nvSpPr>
          <p:spPr bwMode="auto">
            <a:xfrm>
              <a:off x="1173" y="3084"/>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1" name="Rectangle 51"/>
            <p:cNvSpPr>
              <a:spLocks noChangeArrowheads="1"/>
            </p:cNvSpPr>
            <p:nvPr/>
          </p:nvSpPr>
          <p:spPr bwMode="auto">
            <a:xfrm>
              <a:off x="1152" y="3072"/>
              <a:ext cx="18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2" name="Line 52"/>
            <p:cNvSpPr>
              <a:spLocks noChangeShapeType="1"/>
            </p:cNvSpPr>
            <p:nvPr/>
          </p:nvSpPr>
          <p:spPr bwMode="auto">
            <a:xfrm flipH="1">
              <a:off x="1349" y="3172"/>
              <a:ext cx="25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3" name="Oval 53"/>
            <p:cNvSpPr>
              <a:spLocks noChangeArrowheads="1"/>
            </p:cNvSpPr>
            <p:nvPr/>
          </p:nvSpPr>
          <p:spPr bwMode="auto">
            <a:xfrm>
              <a:off x="933" y="2892"/>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4" name="Rectangle 54"/>
            <p:cNvSpPr>
              <a:spLocks noChangeArrowheads="1"/>
            </p:cNvSpPr>
            <p:nvPr/>
          </p:nvSpPr>
          <p:spPr bwMode="auto">
            <a:xfrm>
              <a:off x="912" y="2880"/>
              <a:ext cx="18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5" name="Line 55"/>
            <p:cNvSpPr>
              <a:spLocks noChangeShapeType="1"/>
            </p:cNvSpPr>
            <p:nvPr/>
          </p:nvSpPr>
          <p:spPr bwMode="auto">
            <a:xfrm flipH="1">
              <a:off x="1109" y="2980"/>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6" name="Oval 56"/>
            <p:cNvSpPr>
              <a:spLocks noChangeArrowheads="1"/>
            </p:cNvSpPr>
            <p:nvPr/>
          </p:nvSpPr>
          <p:spPr bwMode="auto">
            <a:xfrm>
              <a:off x="933" y="3276"/>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697" name="Line 57"/>
            <p:cNvSpPr>
              <a:spLocks noChangeShapeType="1"/>
            </p:cNvSpPr>
            <p:nvPr/>
          </p:nvSpPr>
          <p:spPr bwMode="auto">
            <a:xfrm flipH="1">
              <a:off x="1109" y="3364"/>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698" name="Rectangle 58"/>
            <p:cNvSpPr>
              <a:spLocks noChangeArrowheads="1"/>
            </p:cNvSpPr>
            <p:nvPr/>
          </p:nvSpPr>
          <p:spPr bwMode="auto">
            <a:xfrm>
              <a:off x="912" y="3264"/>
              <a:ext cx="18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699" name="Line 59"/>
            <p:cNvSpPr>
              <a:spLocks noChangeShapeType="1"/>
            </p:cNvSpPr>
            <p:nvPr/>
          </p:nvSpPr>
          <p:spPr bwMode="auto">
            <a:xfrm>
              <a:off x="589" y="2028"/>
              <a:ext cx="0" cy="1712"/>
            </a:xfrm>
            <a:prstGeom prst="line">
              <a:avLst/>
            </a:prstGeom>
            <a:noFill/>
            <a:ln w="254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0" name="Line 60"/>
            <p:cNvSpPr>
              <a:spLocks noChangeShapeType="1"/>
            </p:cNvSpPr>
            <p:nvPr/>
          </p:nvSpPr>
          <p:spPr bwMode="auto">
            <a:xfrm>
              <a:off x="597" y="3364"/>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1" name="Line 61"/>
            <p:cNvSpPr>
              <a:spLocks noChangeShapeType="1"/>
            </p:cNvSpPr>
            <p:nvPr/>
          </p:nvSpPr>
          <p:spPr bwMode="auto">
            <a:xfrm>
              <a:off x="597" y="2980"/>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2" name="Line 62"/>
            <p:cNvSpPr>
              <a:spLocks noChangeShapeType="1"/>
            </p:cNvSpPr>
            <p:nvPr/>
          </p:nvSpPr>
          <p:spPr bwMode="auto">
            <a:xfrm>
              <a:off x="597" y="3172"/>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3" name="Line 63"/>
            <p:cNvSpPr>
              <a:spLocks noChangeShapeType="1"/>
            </p:cNvSpPr>
            <p:nvPr/>
          </p:nvSpPr>
          <p:spPr bwMode="auto">
            <a:xfrm>
              <a:off x="597" y="2788"/>
              <a:ext cx="56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4" name="Oval 64"/>
            <p:cNvSpPr>
              <a:spLocks noChangeArrowheads="1"/>
            </p:cNvSpPr>
            <p:nvPr/>
          </p:nvSpPr>
          <p:spPr bwMode="auto">
            <a:xfrm>
              <a:off x="933" y="3660"/>
              <a:ext cx="176" cy="176"/>
            </a:xfrm>
            <a:prstGeom prst="ellipse">
              <a:avLst/>
            </a:prstGeom>
            <a:noFill/>
            <a:ln w="25400">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8705" name="Line 65"/>
            <p:cNvSpPr>
              <a:spLocks noChangeShapeType="1"/>
            </p:cNvSpPr>
            <p:nvPr/>
          </p:nvSpPr>
          <p:spPr bwMode="auto">
            <a:xfrm flipH="1">
              <a:off x="1109" y="3748"/>
              <a:ext cx="496"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8706" name="Rectangle 66"/>
            <p:cNvSpPr>
              <a:spLocks noChangeArrowheads="1"/>
            </p:cNvSpPr>
            <p:nvPr/>
          </p:nvSpPr>
          <p:spPr bwMode="auto">
            <a:xfrm>
              <a:off x="912" y="3648"/>
              <a:ext cx="189"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a:t>
              </a:r>
            </a:p>
          </p:txBody>
        </p:sp>
        <p:sp>
          <p:nvSpPr>
            <p:cNvPr id="28707" name="Line 67"/>
            <p:cNvSpPr>
              <a:spLocks noChangeShapeType="1"/>
            </p:cNvSpPr>
            <p:nvPr/>
          </p:nvSpPr>
          <p:spPr bwMode="auto">
            <a:xfrm>
              <a:off x="597" y="3748"/>
              <a:ext cx="32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grpSp>
        <p:nvGrpSpPr>
          <p:cNvPr id="736335" name="Group 79"/>
          <p:cNvGrpSpPr>
            <a:grpSpLocks/>
          </p:cNvGrpSpPr>
          <p:nvPr/>
        </p:nvGrpSpPr>
        <p:grpSpPr bwMode="auto">
          <a:xfrm>
            <a:off x="8534400" y="3352800"/>
            <a:ext cx="952500" cy="908050"/>
            <a:chOff x="4416" y="2112"/>
            <a:chExt cx="600" cy="572"/>
          </a:xfrm>
        </p:grpSpPr>
        <p:sp>
          <p:nvSpPr>
            <p:cNvPr id="28685" name="Rectangle 46"/>
            <p:cNvSpPr>
              <a:spLocks noChangeArrowheads="1"/>
            </p:cNvSpPr>
            <p:nvPr/>
          </p:nvSpPr>
          <p:spPr bwMode="auto">
            <a:xfrm>
              <a:off x="4416" y="2112"/>
              <a:ext cx="600"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Times New Roman" panose="02020603050405020304" pitchFamily="18" charset="0"/>
                  <a:ea typeface="굴림" panose="020B0600000101010101" pitchFamily="34" charset="-127"/>
                </a:rPr>
                <a:t>Ex: 0x01</a:t>
              </a:r>
            </a:p>
          </p:txBody>
        </p:sp>
        <p:sp>
          <p:nvSpPr>
            <p:cNvPr id="28686" name="Line 68"/>
            <p:cNvSpPr>
              <a:spLocks noChangeShapeType="1"/>
            </p:cNvSpPr>
            <p:nvPr/>
          </p:nvSpPr>
          <p:spPr bwMode="auto">
            <a:xfrm>
              <a:off x="4765" y="2316"/>
              <a:ext cx="0" cy="368"/>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13039065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62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6259">
                                            <p:txEl>
                                              <p:pRg st="1" end="1"/>
                                            </p:txEl>
                                          </p:spTgt>
                                        </p:tgtEl>
                                        <p:attrNameLst>
                                          <p:attrName>style.visibility</p:attrName>
                                        </p:attrNameLst>
                                      </p:cBhvr>
                                      <p:to>
                                        <p:strVal val="visible"/>
                                      </p:to>
                                    </p:set>
                                  </p:childTnLst>
                                </p:cTn>
                              </p:par>
                              <p:par>
                                <p:cTn id="9" presetID="2" presetClass="entr" presetSubtype="2" fill="hold" nodeType="withEffect">
                                  <p:stCondLst>
                                    <p:cond delay="0"/>
                                  </p:stCondLst>
                                  <p:childTnLst>
                                    <p:set>
                                      <p:cBhvr>
                                        <p:cTn id="10" dur="1" fill="hold">
                                          <p:stCondLst>
                                            <p:cond delay="0"/>
                                          </p:stCondLst>
                                        </p:cTn>
                                        <p:tgtEl>
                                          <p:spTgt spid="736333"/>
                                        </p:tgtEl>
                                        <p:attrNameLst>
                                          <p:attrName>style.visibility</p:attrName>
                                        </p:attrNameLst>
                                      </p:cBhvr>
                                      <p:to>
                                        <p:strVal val="visible"/>
                                      </p:to>
                                    </p:set>
                                    <p:anim calcmode="lin" valueType="num">
                                      <p:cBhvr additive="base">
                                        <p:cTn id="11" dur="500" fill="hold"/>
                                        <p:tgtEl>
                                          <p:spTgt spid="736333"/>
                                        </p:tgtEl>
                                        <p:attrNameLst>
                                          <p:attrName>ppt_x</p:attrName>
                                        </p:attrNameLst>
                                      </p:cBhvr>
                                      <p:tavLst>
                                        <p:tav tm="0">
                                          <p:val>
                                            <p:strVal val="1+#ppt_w/2"/>
                                          </p:val>
                                        </p:tav>
                                        <p:tav tm="100000">
                                          <p:val>
                                            <p:strVal val="#ppt_x"/>
                                          </p:val>
                                        </p:tav>
                                      </p:tavLst>
                                    </p:anim>
                                    <p:anim calcmode="lin" valueType="num">
                                      <p:cBhvr additive="base">
                                        <p:cTn id="12" dur="500" fill="hold"/>
                                        <p:tgtEl>
                                          <p:spTgt spid="736333"/>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736325"/>
                                        </p:tgtEl>
                                        <p:attrNameLst>
                                          <p:attrName>style.visibility</p:attrName>
                                        </p:attrNameLst>
                                      </p:cBhvr>
                                      <p:to>
                                        <p:strVal val="visible"/>
                                      </p:to>
                                    </p:set>
                                    <p:anim calcmode="lin" valueType="num">
                                      <p:cBhvr additive="base">
                                        <p:cTn id="15" dur="500" fill="hold"/>
                                        <p:tgtEl>
                                          <p:spTgt spid="736325"/>
                                        </p:tgtEl>
                                        <p:attrNameLst>
                                          <p:attrName>ppt_x</p:attrName>
                                        </p:attrNameLst>
                                      </p:cBhvr>
                                      <p:tavLst>
                                        <p:tav tm="0">
                                          <p:val>
                                            <p:strVal val="1+#ppt_w/2"/>
                                          </p:val>
                                        </p:tav>
                                        <p:tav tm="100000">
                                          <p:val>
                                            <p:strVal val="#ppt_x"/>
                                          </p:val>
                                        </p:tav>
                                      </p:tavLst>
                                    </p:anim>
                                    <p:anim calcmode="lin" valueType="num">
                                      <p:cBhvr additive="base">
                                        <p:cTn id="16" dur="500" fill="hold"/>
                                        <p:tgtEl>
                                          <p:spTgt spid="736325"/>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62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3625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36259">
                                            <p:txEl>
                                              <p:pRg st="4" end="4"/>
                                            </p:txEl>
                                          </p:spTgt>
                                        </p:tgtEl>
                                        <p:attrNameLst>
                                          <p:attrName>style.visibility</p:attrName>
                                        </p:attrNameLst>
                                      </p:cBhvr>
                                      <p:to>
                                        <p:strVal val="visible"/>
                                      </p:to>
                                    </p:set>
                                  </p:childTnLst>
                                </p:cTn>
                              </p:par>
                            </p:childTnLst>
                          </p:cTn>
                        </p:par>
                        <p:par>
                          <p:cTn id="29" fill="hold">
                            <p:stCondLst>
                              <p:cond delay="0"/>
                            </p:stCondLst>
                            <p:childTnLst>
                              <p:par>
                                <p:cTn id="30" presetID="2" presetClass="entr" presetSubtype="8" fill="hold" nodeType="afterEffect">
                                  <p:stCondLst>
                                    <p:cond delay="0"/>
                                  </p:stCondLst>
                                  <p:childTnLst>
                                    <p:set>
                                      <p:cBhvr>
                                        <p:cTn id="31" dur="1" fill="hold">
                                          <p:stCondLst>
                                            <p:cond delay="0"/>
                                          </p:stCondLst>
                                        </p:cTn>
                                        <p:tgtEl>
                                          <p:spTgt spid="736329"/>
                                        </p:tgtEl>
                                        <p:attrNameLst>
                                          <p:attrName>style.visibility</p:attrName>
                                        </p:attrNameLst>
                                      </p:cBhvr>
                                      <p:to>
                                        <p:strVal val="visible"/>
                                      </p:to>
                                    </p:set>
                                    <p:anim calcmode="lin" valueType="num">
                                      <p:cBhvr additive="base">
                                        <p:cTn id="32" dur="500" fill="hold"/>
                                        <p:tgtEl>
                                          <p:spTgt spid="736329"/>
                                        </p:tgtEl>
                                        <p:attrNameLst>
                                          <p:attrName>ppt_x</p:attrName>
                                        </p:attrNameLst>
                                      </p:cBhvr>
                                      <p:tavLst>
                                        <p:tav tm="0">
                                          <p:val>
                                            <p:strVal val="0-#ppt_w/2"/>
                                          </p:val>
                                        </p:tav>
                                        <p:tav tm="100000">
                                          <p:val>
                                            <p:strVal val="#ppt_x"/>
                                          </p:val>
                                        </p:tav>
                                      </p:tavLst>
                                    </p:anim>
                                    <p:anim calcmode="lin" valueType="num">
                                      <p:cBhvr additive="base">
                                        <p:cTn id="33" dur="500" fill="hold"/>
                                        <p:tgtEl>
                                          <p:spTgt spid="736329"/>
                                        </p:tgtEl>
                                        <p:attrNameLst>
                                          <p:attrName>ppt_y</p:attrName>
                                        </p:attrNameLst>
                                      </p:cBhvr>
                                      <p:tavLst>
                                        <p:tav tm="0">
                                          <p:val>
                                            <p:strVal val="#ppt_y"/>
                                          </p:val>
                                        </p:tav>
                                        <p:tav tm="100000">
                                          <p:val>
                                            <p:strVal val="#ppt_y"/>
                                          </p:val>
                                        </p:tav>
                                      </p:tavLst>
                                    </p:anim>
                                  </p:childTnLst>
                                </p:cTn>
                              </p:par>
                            </p:childTnLst>
                          </p:cTn>
                        </p:par>
                        <p:par>
                          <p:cTn id="34" fill="hold">
                            <p:stCondLst>
                              <p:cond delay="500"/>
                            </p:stCondLst>
                            <p:childTnLst>
                              <p:par>
                                <p:cTn id="35" presetID="22" presetClass="entr" presetSubtype="2" fill="hold" grpId="0" nodeType="afterEffect">
                                  <p:stCondLst>
                                    <p:cond delay="0"/>
                                  </p:stCondLst>
                                  <p:childTnLst>
                                    <p:set>
                                      <p:cBhvr>
                                        <p:cTn id="36" dur="1" fill="hold">
                                          <p:stCondLst>
                                            <p:cond delay="0"/>
                                          </p:stCondLst>
                                        </p:cTn>
                                        <p:tgtEl>
                                          <p:spTgt spid="736337"/>
                                        </p:tgtEl>
                                        <p:attrNameLst>
                                          <p:attrName>style.visibility</p:attrName>
                                        </p:attrNameLst>
                                      </p:cBhvr>
                                      <p:to>
                                        <p:strVal val="visible"/>
                                      </p:to>
                                    </p:set>
                                    <p:animEffect transition="in" filter="wipe(right)">
                                      <p:cBhvr>
                                        <p:cTn id="37" dur="500"/>
                                        <p:tgtEl>
                                          <p:spTgt spid="736337"/>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736331"/>
                                        </p:tgtEl>
                                        <p:attrNameLst>
                                          <p:attrName>style.visibility</p:attrName>
                                        </p:attrNameLst>
                                      </p:cBhvr>
                                      <p:to>
                                        <p:strVal val="visible"/>
                                      </p:to>
                                    </p:set>
                                    <p:animEffect transition="in" filter="wipe(down)">
                                      <p:cBhvr>
                                        <p:cTn id="41" dur="500"/>
                                        <p:tgtEl>
                                          <p:spTgt spid="736331"/>
                                        </p:tgtEl>
                                      </p:cBhvr>
                                    </p:animEffect>
                                  </p:childTnLst>
                                </p:cTn>
                              </p:par>
                            </p:childTnLst>
                          </p:cTn>
                        </p:par>
                        <p:par>
                          <p:cTn id="42" fill="hold">
                            <p:stCondLst>
                              <p:cond delay="1500"/>
                            </p:stCondLst>
                            <p:childTnLst>
                              <p:par>
                                <p:cTn id="43" presetID="1" presetClass="entr" presetSubtype="0" fill="hold" grpId="0" nodeType="afterEffect">
                                  <p:stCondLst>
                                    <p:cond delay="0"/>
                                  </p:stCondLst>
                                  <p:childTnLst>
                                    <p:set>
                                      <p:cBhvr>
                                        <p:cTn id="44" dur="1" fill="hold">
                                          <p:stCondLst>
                                            <p:cond delay="0"/>
                                          </p:stCondLst>
                                        </p:cTn>
                                        <p:tgtEl>
                                          <p:spTgt spid="7363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363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36259">
                                            <p:txEl>
                                              <p:pRg st="5" end="5"/>
                                            </p:txEl>
                                          </p:spTgt>
                                        </p:tgtEl>
                                        <p:attrNameLst>
                                          <p:attrName>style.visibility</p:attrName>
                                        </p:attrNameLst>
                                      </p:cBhvr>
                                      <p:to>
                                        <p:strVal val="visible"/>
                                      </p:to>
                                    </p:set>
                                  </p:childTnLst>
                                </p:cTn>
                              </p:par>
                            </p:childTnLst>
                          </p:cTn>
                        </p:par>
                        <p:par>
                          <p:cTn id="51" fill="hold">
                            <p:stCondLst>
                              <p:cond delay="0"/>
                            </p:stCondLst>
                            <p:childTnLst>
                              <p:par>
                                <p:cTn id="52" presetID="22" presetClass="entr" presetSubtype="1" fill="hold" nodeType="afterEffect">
                                  <p:stCondLst>
                                    <p:cond delay="0"/>
                                  </p:stCondLst>
                                  <p:childTnLst>
                                    <p:set>
                                      <p:cBhvr>
                                        <p:cTn id="53" dur="1" fill="hold">
                                          <p:stCondLst>
                                            <p:cond delay="0"/>
                                          </p:stCondLst>
                                        </p:cTn>
                                        <p:tgtEl>
                                          <p:spTgt spid="736335"/>
                                        </p:tgtEl>
                                        <p:attrNameLst>
                                          <p:attrName>style.visibility</p:attrName>
                                        </p:attrNameLst>
                                      </p:cBhvr>
                                      <p:to>
                                        <p:strVal val="visible"/>
                                      </p:to>
                                    </p:set>
                                    <p:animEffect transition="in" filter="wipe(up)">
                                      <p:cBhvr>
                                        <p:cTn id="54" dur="500"/>
                                        <p:tgtEl>
                                          <p:spTgt spid="736335"/>
                                        </p:tgtEl>
                                      </p:cBhvr>
                                    </p:animEffect>
                                  </p:childTnLst>
                                </p:cTn>
                              </p:par>
                            </p:childTnLst>
                          </p:cTn>
                        </p:par>
                        <p:par>
                          <p:cTn id="55" fill="hold">
                            <p:stCondLst>
                              <p:cond delay="500"/>
                            </p:stCondLst>
                            <p:childTnLst>
                              <p:par>
                                <p:cTn id="56" presetID="1" presetClass="entr" presetSubtype="0" fill="hold" grpId="0" nodeType="afterEffect">
                                  <p:stCondLst>
                                    <p:cond delay="0"/>
                                  </p:stCondLst>
                                  <p:childTnLst>
                                    <p:set>
                                      <p:cBhvr>
                                        <p:cTn id="57" dur="1" fill="hold">
                                          <p:stCondLst>
                                            <p:cond delay="0"/>
                                          </p:stCondLst>
                                        </p:cTn>
                                        <p:tgtEl>
                                          <p:spTgt spid="736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6337" grpId="0" animBg="1"/>
      <p:bldP spid="736336" grpId="0" animBg="1"/>
      <p:bldP spid="736334" grpId="0" animBg="1"/>
      <p:bldP spid="736332"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71880" name="Group 136"/>
          <p:cNvGrpSpPr>
            <a:grpSpLocks/>
          </p:cNvGrpSpPr>
          <p:nvPr/>
        </p:nvGrpSpPr>
        <p:grpSpPr bwMode="auto">
          <a:xfrm>
            <a:off x="7188200" y="609600"/>
            <a:ext cx="3784600" cy="6015038"/>
            <a:chOff x="3088" y="384"/>
            <a:chExt cx="2384" cy="3789"/>
          </a:xfrm>
        </p:grpSpPr>
        <p:grpSp>
          <p:nvGrpSpPr>
            <p:cNvPr id="23614" name="Group 107"/>
            <p:cNvGrpSpPr>
              <a:grpSpLocks/>
            </p:cNvGrpSpPr>
            <p:nvPr/>
          </p:nvGrpSpPr>
          <p:grpSpPr bwMode="auto">
            <a:xfrm>
              <a:off x="3088" y="384"/>
              <a:ext cx="2384" cy="444"/>
              <a:chOff x="3065" y="452"/>
              <a:chExt cx="2384" cy="444"/>
            </a:xfrm>
          </p:grpSpPr>
          <p:sp>
            <p:nvSpPr>
              <p:cNvPr id="23626" name="Text Box 100"/>
              <p:cNvSpPr txBox="1">
                <a:spLocks noChangeArrowheads="1"/>
              </p:cNvSpPr>
              <p:nvPr/>
            </p:nvSpPr>
            <p:spPr bwMode="auto">
              <a:xfrm>
                <a:off x="3065" y="452"/>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Physical</a:t>
                </a:r>
              </a:p>
              <a:p>
                <a:pPr>
                  <a:spcBef>
                    <a:spcPct val="0"/>
                  </a:spcBef>
                </a:pPr>
                <a:r>
                  <a:rPr lang="en-US" altLang="en-US" b="0" dirty="0">
                    <a:latin typeface="Gill Sans" charset="0"/>
                    <a:ea typeface="Gill Sans" charset="0"/>
                    <a:cs typeface="Gill Sans" charset="0"/>
                  </a:rPr>
                  <a:t>Address:</a:t>
                </a:r>
              </a:p>
            </p:txBody>
          </p:sp>
          <p:grpSp>
            <p:nvGrpSpPr>
              <p:cNvPr id="23627" name="Group 104"/>
              <p:cNvGrpSpPr>
                <a:grpSpLocks/>
              </p:cNvGrpSpPr>
              <p:nvPr/>
            </p:nvGrpSpPr>
            <p:grpSpPr bwMode="auto">
              <a:xfrm>
                <a:off x="3840" y="528"/>
                <a:ext cx="1609" cy="238"/>
                <a:chOff x="3840" y="384"/>
                <a:chExt cx="1609" cy="238"/>
              </a:xfrm>
            </p:grpSpPr>
            <p:sp>
              <p:nvSpPr>
                <p:cNvPr id="23628" name="Rectangle 98"/>
                <p:cNvSpPr>
                  <a:spLocks noChangeArrowheads="1"/>
                </p:cNvSpPr>
                <p:nvPr/>
              </p:nvSpPr>
              <p:spPr bwMode="auto">
                <a:xfrm>
                  <a:off x="4464" y="384"/>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a:latin typeface="Gill Sans" charset="0"/>
                      <a:ea typeface="Gill Sans" charset="0"/>
                      <a:cs typeface="Gill Sans" charset="0"/>
                    </a:rPr>
                    <a:t>Offset</a:t>
                  </a:r>
                </a:p>
              </p:txBody>
            </p:sp>
            <p:sp>
              <p:nvSpPr>
                <p:cNvPr id="23629" name="Rectangle 102"/>
                <p:cNvSpPr>
                  <a:spLocks noChangeArrowheads="1"/>
                </p:cNvSpPr>
                <p:nvPr/>
              </p:nvSpPr>
              <p:spPr bwMode="auto">
                <a:xfrm>
                  <a:off x="3840" y="384"/>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Physical</a:t>
                  </a:r>
                </a:p>
                <a:p>
                  <a:pPr>
                    <a:lnSpc>
                      <a:spcPct val="75000"/>
                    </a:lnSpc>
                    <a:spcBef>
                      <a:spcPct val="0"/>
                    </a:spcBef>
                  </a:pPr>
                  <a:r>
                    <a:rPr lang="en-US" altLang="en-US" sz="1600" b="0" dirty="0">
                      <a:latin typeface="Gill Sans" charset="0"/>
                      <a:ea typeface="Gill Sans" charset="0"/>
                      <a:cs typeface="Gill Sans" charset="0"/>
                    </a:rPr>
                    <a:t>Page #</a:t>
                  </a:r>
                </a:p>
              </p:txBody>
            </p:sp>
          </p:grpSp>
        </p:grpSp>
        <p:grpSp>
          <p:nvGrpSpPr>
            <p:cNvPr id="23615" name="Group 131"/>
            <p:cNvGrpSpPr>
              <a:grpSpLocks/>
            </p:cNvGrpSpPr>
            <p:nvPr/>
          </p:nvGrpSpPr>
          <p:grpSpPr bwMode="auto">
            <a:xfrm>
              <a:off x="4804" y="756"/>
              <a:ext cx="668" cy="1079"/>
              <a:chOff x="4804" y="756"/>
              <a:chExt cx="668" cy="1079"/>
            </a:xfrm>
          </p:grpSpPr>
          <p:sp useBgFill="1">
            <p:nvSpPr>
              <p:cNvPr id="23623" name="Rectangle 27"/>
              <p:cNvSpPr>
                <a:spLocks noChangeArrowheads="1"/>
              </p:cNvSpPr>
              <p:nvPr/>
            </p:nvSpPr>
            <p:spPr bwMode="auto">
              <a:xfrm>
                <a:off x="4804" y="756"/>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4" name="Rectangle 28"/>
              <p:cNvSpPr>
                <a:spLocks noChangeArrowheads="1"/>
              </p:cNvSpPr>
              <p:nvPr/>
            </p:nvSpPr>
            <p:spPr bwMode="auto">
              <a:xfrm>
                <a:off x="4928" y="855"/>
                <a:ext cx="420"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25" name="Rectangle 29"/>
              <p:cNvSpPr>
                <a:spLocks noChangeArrowheads="1"/>
              </p:cNvSpPr>
              <p:nvPr/>
            </p:nvSpPr>
            <p:spPr bwMode="auto">
              <a:xfrm>
                <a:off x="5051" y="954"/>
                <a:ext cx="421" cy="881"/>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useBgFill="1">
          <p:nvSpPr>
            <p:cNvPr id="23616" name="Rectangle 23"/>
            <p:cNvSpPr>
              <a:spLocks noChangeArrowheads="1"/>
            </p:cNvSpPr>
            <p:nvPr/>
          </p:nvSpPr>
          <p:spPr bwMode="auto">
            <a:xfrm>
              <a:off x="4681" y="1941"/>
              <a:ext cx="422"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17" name="Rectangle 24"/>
            <p:cNvSpPr>
              <a:spLocks noChangeArrowheads="1"/>
            </p:cNvSpPr>
            <p:nvPr/>
          </p:nvSpPr>
          <p:spPr bwMode="auto">
            <a:xfrm>
              <a:off x="4804" y="2040"/>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618" name="Rectangle 53"/>
            <p:cNvSpPr>
              <a:spLocks noChangeArrowheads="1"/>
            </p:cNvSpPr>
            <p:nvPr/>
          </p:nvSpPr>
          <p:spPr bwMode="auto">
            <a:xfrm>
              <a:off x="5113" y="1225"/>
              <a:ext cx="295" cy="1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400" b="0">
                  <a:latin typeface="Gill Sans" charset="0"/>
                  <a:ea typeface="Gill Sans" charset="0"/>
                  <a:cs typeface="Gill Sans" charset="0"/>
                </a:rPr>
                <a:t>4KB</a:t>
              </a:r>
            </a:p>
          </p:txBody>
        </p:sp>
        <p:sp useBgFill="1">
          <p:nvSpPr>
            <p:cNvPr id="23619" name="Rectangle 121"/>
            <p:cNvSpPr>
              <a:spLocks noChangeArrowheads="1"/>
            </p:cNvSpPr>
            <p:nvPr/>
          </p:nvSpPr>
          <p:spPr bwMode="auto">
            <a:xfrm>
              <a:off x="4560" y="3100"/>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0" name="Rectangle 36"/>
            <p:cNvSpPr>
              <a:spLocks noChangeArrowheads="1"/>
            </p:cNvSpPr>
            <p:nvPr/>
          </p:nvSpPr>
          <p:spPr bwMode="auto">
            <a:xfrm>
              <a:off x="4656" y="3196"/>
              <a:ext cx="421" cy="880"/>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1" name="Rectangle 25"/>
            <p:cNvSpPr>
              <a:spLocks noChangeArrowheads="1"/>
            </p:cNvSpPr>
            <p:nvPr/>
          </p:nvSpPr>
          <p:spPr bwMode="auto">
            <a:xfrm>
              <a:off x="4896" y="2140"/>
              <a:ext cx="420"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useBgFill="1">
          <p:nvSpPr>
            <p:cNvPr id="23622" name="Rectangle 37"/>
            <p:cNvSpPr>
              <a:spLocks noChangeArrowheads="1"/>
            </p:cNvSpPr>
            <p:nvPr/>
          </p:nvSpPr>
          <p:spPr bwMode="auto">
            <a:xfrm>
              <a:off x="4800" y="3292"/>
              <a:ext cx="420" cy="881"/>
            </a:xfrm>
            <a:prstGeom prst="rect">
              <a:avLst/>
            </a:prstGeom>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671871" name="Group 127"/>
          <p:cNvGrpSpPr>
            <a:grpSpLocks/>
          </p:cNvGrpSpPr>
          <p:nvPr/>
        </p:nvGrpSpPr>
        <p:grpSpPr bwMode="auto">
          <a:xfrm>
            <a:off x="6324601" y="1720851"/>
            <a:ext cx="1614487" cy="3071813"/>
            <a:chOff x="2544" y="1084"/>
            <a:chExt cx="1017" cy="1935"/>
          </a:xfrm>
        </p:grpSpPr>
        <p:sp>
          <p:nvSpPr>
            <p:cNvPr id="23611" name="Line 20"/>
            <p:cNvSpPr>
              <a:spLocks noChangeShapeType="1"/>
            </p:cNvSpPr>
            <p:nvPr/>
          </p:nvSpPr>
          <p:spPr bwMode="auto">
            <a:xfrm flipV="1">
              <a:off x="2544" y="1084"/>
              <a:ext cx="1008" cy="72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2" name="Line 21"/>
            <p:cNvSpPr>
              <a:spLocks noChangeShapeType="1"/>
            </p:cNvSpPr>
            <p:nvPr/>
          </p:nvSpPr>
          <p:spPr bwMode="auto">
            <a:xfrm flipV="1">
              <a:off x="2544" y="2044"/>
              <a:ext cx="1008" cy="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13" name="Line 22"/>
            <p:cNvSpPr>
              <a:spLocks noChangeShapeType="1"/>
            </p:cNvSpPr>
            <p:nvPr/>
          </p:nvSpPr>
          <p:spPr bwMode="auto">
            <a:xfrm>
              <a:off x="2544" y="2184"/>
              <a:ext cx="1017" cy="835"/>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grpSp>
        <p:nvGrpSpPr>
          <p:cNvPr id="671869" name="Group 125"/>
          <p:cNvGrpSpPr>
            <a:grpSpLocks/>
          </p:cNvGrpSpPr>
          <p:nvPr/>
        </p:nvGrpSpPr>
        <p:grpSpPr bwMode="auto">
          <a:xfrm>
            <a:off x="2300288" y="862014"/>
            <a:ext cx="4938713" cy="954087"/>
            <a:chOff x="9" y="543"/>
            <a:chExt cx="3111" cy="601"/>
          </a:xfrm>
        </p:grpSpPr>
        <p:sp>
          <p:nvSpPr>
            <p:cNvPr id="23602" name="Rectangle 54"/>
            <p:cNvSpPr>
              <a:spLocks noChangeArrowheads="1"/>
            </p:cNvSpPr>
            <p:nvPr/>
          </p:nvSpPr>
          <p:spPr bwMode="auto">
            <a:xfrm>
              <a:off x="816"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3" name="Rectangle 55"/>
            <p:cNvSpPr>
              <a:spLocks noChangeArrowheads="1"/>
            </p:cNvSpPr>
            <p:nvPr/>
          </p:nvSpPr>
          <p:spPr bwMode="auto">
            <a:xfrm>
              <a:off x="1488"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10 bits</a:t>
              </a:r>
            </a:p>
          </p:txBody>
        </p:sp>
        <p:sp>
          <p:nvSpPr>
            <p:cNvPr id="23604" name="Rectangle 56"/>
            <p:cNvSpPr>
              <a:spLocks noChangeArrowheads="1"/>
            </p:cNvSpPr>
            <p:nvPr/>
          </p:nvSpPr>
          <p:spPr bwMode="auto">
            <a:xfrm>
              <a:off x="2256" y="543"/>
              <a:ext cx="556" cy="2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b="0">
                  <a:latin typeface="Gill Sans" charset="0"/>
                  <a:ea typeface="Gill Sans" charset="0"/>
                  <a:cs typeface="Gill Sans" charset="0"/>
                </a:rPr>
                <a:t>12 bits</a:t>
              </a:r>
            </a:p>
          </p:txBody>
        </p:sp>
        <p:grpSp>
          <p:nvGrpSpPr>
            <p:cNvPr id="23605" name="Group 65"/>
            <p:cNvGrpSpPr>
              <a:grpSpLocks/>
            </p:cNvGrpSpPr>
            <p:nvPr/>
          </p:nvGrpSpPr>
          <p:grpSpPr bwMode="auto">
            <a:xfrm>
              <a:off x="9" y="700"/>
              <a:ext cx="3111" cy="444"/>
              <a:chOff x="48" y="1440"/>
              <a:chExt cx="3111" cy="444"/>
            </a:xfrm>
          </p:grpSpPr>
          <p:sp>
            <p:nvSpPr>
              <p:cNvPr id="23606" name="Text Box 66"/>
              <p:cNvSpPr txBox="1">
                <a:spLocks noChangeArrowheads="1"/>
              </p:cNvSpPr>
              <p:nvPr/>
            </p:nvSpPr>
            <p:spPr bwMode="auto">
              <a:xfrm>
                <a:off x="48" y="1440"/>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en-US" b="0" dirty="0">
                    <a:latin typeface="Gill Sans" charset="0"/>
                    <a:ea typeface="Gill Sans" charset="0"/>
                    <a:cs typeface="Gill Sans" charset="0"/>
                  </a:rPr>
                  <a:t>Virtual </a:t>
                </a:r>
              </a:p>
              <a:p>
                <a:pPr>
                  <a:spcBef>
                    <a:spcPct val="0"/>
                  </a:spcBef>
                </a:pPr>
                <a:r>
                  <a:rPr lang="en-US" altLang="en-US" b="0" dirty="0">
                    <a:latin typeface="Gill Sans" charset="0"/>
                    <a:ea typeface="Gill Sans" charset="0"/>
                    <a:cs typeface="Gill Sans" charset="0"/>
                  </a:rPr>
                  <a:t>Address:</a:t>
                </a:r>
              </a:p>
            </p:txBody>
          </p:sp>
          <p:grpSp>
            <p:nvGrpSpPr>
              <p:cNvPr id="23607" name="Group 67"/>
              <p:cNvGrpSpPr>
                <a:grpSpLocks/>
              </p:cNvGrpSpPr>
              <p:nvPr/>
            </p:nvGrpSpPr>
            <p:grpSpPr bwMode="auto">
              <a:xfrm>
                <a:off x="912" y="1490"/>
                <a:ext cx="2247" cy="238"/>
                <a:chOff x="1625" y="528"/>
                <a:chExt cx="2247" cy="238"/>
              </a:xfrm>
            </p:grpSpPr>
            <p:sp>
              <p:nvSpPr>
                <p:cNvPr id="23608" name="Rectangle 68"/>
                <p:cNvSpPr>
                  <a:spLocks noChangeArrowheads="1"/>
                </p:cNvSpPr>
                <p:nvPr/>
              </p:nvSpPr>
              <p:spPr bwMode="auto">
                <a:xfrm>
                  <a:off x="2887" y="528"/>
                  <a:ext cx="985" cy="238"/>
                </a:xfrm>
                <a:prstGeom prst="rect">
                  <a:avLst/>
                </a:prstGeom>
                <a:solidFill>
                  <a:schemeClr val="accent1"/>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sz="1800" b="0" dirty="0">
                      <a:latin typeface="Gill Sans" charset="0"/>
                      <a:ea typeface="Gill Sans" charset="0"/>
                      <a:cs typeface="Gill Sans" charset="0"/>
                    </a:rPr>
                    <a:t>Offset</a:t>
                  </a:r>
                </a:p>
              </p:txBody>
            </p:sp>
            <p:sp>
              <p:nvSpPr>
                <p:cNvPr id="23609" name="Rectangle 69"/>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P2 index</a:t>
                  </a:r>
                </a:p>
              </p:txBody>
            </p:sp>
            <p:sp>
              <p:nvSpPr>
                <p:cNvPr id="23610" name="Rectangle 70"/>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en-US" sz="1600" b="0" dirty="0">
                      <a:latin typeface="Gill Sans" charset="0"/>
                      <a:ea typeface="Gill Sans" charset="0"/>
                      <a:cs typeface="Gill Sans" charset="0"/>
                    </a:rPr>
                    <a:t>Virtual</a:t>
                  </a:r>
                </a:p>
                <a:p>
                  <a:pPr>
                    <a:lnSpc>
                      <a:spcPct val="75000"/>
                    </a:lnSpc>
                    <a:spcBef>
                      <a:spcPct val="0"/>
                    </a:spcBef>
                  </a:pPr>
                  <a:r>
                    <a:rPr lang="en-US" altLang="en-US" sz="1600" b="0" dirty="0">
                      <a:latin typeface="Gill Sans" charset="0"/>
                      <a:ea typeface="Gill Sans" charset="0"/>
                      <a:cs typeface="Gill Sans" charset="0"/>
                    </a:rPr>
                    <a:t>P1 index</a:t>
                  </a:r>
                </a:p>
              </p:txBody>
            </p:sp>
          </p:grpSp>
        </p:grpSp>
      </p:grpSp>
      <p:grpSp>
        <p:nvGrpSpPr>
          <p:cNvPr id="671870" name="Group 126"/>
          <p:cNvGrpSpPr>
            <a:grpSpLocks/>
          </p:cNvGrpSpPr>
          <p:nvPr/>
        </p:nvGrpSpPr>
        <p:grpSpPr bwMode="auto">
          <a:xfrm>
            <a:off x="2590801" y="2514600"/>
            <a:ext cx="4217987" cy="1754188"/>
            <a:chOff x="192" y="1612"/>
            <a:chExt cx="2657" cy="1105"/>
          </a:xfrm>
        </p:grpSpPr>
        <p:sp>
          <p:nvSpPr>
            <p:cNvPr id="23592" name="Rectangle 4"/>
            <p:cNvSpPr>
              <a:spLocks noChangeArrowheads="1"/>
            </p:cNvSpPr>
            <p:nvPr/>
          </p:nvSpPr>
          <p:spPr bwMode="auto">
            <a:xfrm>
              <a:off x="2112" y="1644"/>
              <a:ext cx="422"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3" name="Rectangle 5" descr="80%"/>
            <p:cNvSpPr>
              <a:spLocks noChangeArrowheads="1"/>
            </p:cNvSpPr>
            <p:nvPr/>
          </p:nvSpPr>
          <p:spPr bwMode="auto">
            <a:xfrm>
              <a:off x="2112" y="1776"/>
              <a:ext cx="422" cy="90"/>
            </a:xfrm>
            <a:prstGeom prst="rect">
              <a:avLst/>
            </a:prstGeom>
            <a:pattFill prst="pct80">
              <a:fgClr>
                <a:schemeClr val="hlink"/>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4" name="Rectangle 6" descr="75%"/>
            <p:cNvSpPr>
              <a:spLocks noChangeArrowheads="1"/>
            </p:cNvSpPr>
            <p:nvPr/>
          </p:nvSpPr>
          <p:spPr bwMode="auto">
            <a:xfrm>
              <a:off x="2112" y="2072"/>
              <a:ext cx="422" cy="91"/>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5" name="Rectangle 7" descr="75%"/>
            <p:cNvSpPr>
              <a:spLocks noChangeArrowheads="1"/>
            </p:cNvSpPr>
            <p:nvPr/>
          </p:nvSpPr>
          <p:spPr bwMode="auto">
            <a:xfrm>
              <a:off x="2112" y="2171"/>
              <a:ext cx="422" cy="90"/>
            </a:xfrm>
            <a:prstGeom prst="rect">
              <a:avLst/>
            </a:prstGeom>
            <a:pattFill prst="pct75">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nvGrpSpPr>
            <p:cNvPr id="23596" name="Group 111"/>
            <p:cNvGrpSpPr>
              <a:grpSpLocks/>
            </p:cNvGrpSpPr>
            <p:nvPr/>
          </p:nvGrpSpPr>
          <p:grpSpPr bwMode="auto">
            <a:xfrm>
              <a:off x="1776" y="2528"/>
              <a:ext cx="1073" cy="189"/>
              <a:chOff x="1872" y="2644"/>
              <a:chExt cx="1073" cy="189"/>
            </a:xfrm>
          </p:grpSpPr>
          <p:sp>
            <p:nvSpPr>
              <p:cNvPr id="23599" name="Rectangle 47"/>
              <p:cNvSpPr>
                <a:spLocks noChangeArrowheads="1"/>
              </p:cNvSpPr>
              <p:nvPr/>
            </p:nvSpPr>
            <p:spPr bwMode="auto">
              <a:xfrm>
                <a:off x="2112" y="2644"/>
                <a:ext cx="549" cy="18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dirty="0">
                    <a:latin typeface="Gill Sans" charset="0"/>
                    <a:ea typeface="Gill Sans" charset="0"/>
                    <a:cs typeface="Gill Sans" charset="0"/>
                  </a:rPr>
                  <a:t>4 bytes</a:t>
                </a:r>
              </a:p>
            </p:txBody>
          </p:sp>
          <p:sp>
            <p:nvSpPr>
              <p:cNvPr id="23600" name="Line 48"/>
              <p:cNvSpPr>
                <a:spLocks noChangeShapeType="1"/>
              </p:cNvSpPr>
              <p:nvPr/>
            </p:nvSpPr>
            <p:spPr bwMode="auto">
              <a:xfrm>
                <a:off x="1872" y="2740"/>
                <a:ext cx="23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601" name="Line 49"/>
              <p:cNvSpPr>
                <a:spLocks noChangeShapeType="1"/>
              </p:cNvSpPr>
              <p:nvPr/>
            </p:nvSpPr>
            <p:spPr bwMode="auto">
              <a:xfrm flipH="1">
                <a:off x="2688" y="2740"/>
                <a:ext cx="25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23597" name="Rectangle 76"/>
            <p:cNvSpPr>
              <a:spLocks noChangeArrowheads="1"/>
            </p:cNvSpPr>
            <p:nvPr/>
          </p:nvSpPr>
          <p:spPr bwMode="auto">
            <a:xfrm>
              <a:off x="192" y="1612"/>
              <a:ext cx="1148" cy="199"/>
            </a:xfrm>
            <a:prstGeom prst="rect">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PageTablePtr</a:t>
              </a:r>
            </a:p>
          </p:txBody>
        </p:sp>
        <p:sp>
          <p:nvSpPr>
            <p:cNvPr id="23598" name="Line 92"/>
            <p:cNvSpPr>
              <a:spLocks noChangeShapeType="1"/>
            </p:cNvSpPr>
            <p:nvPr/>
          </p:nvSpPr>
          <p:spPr bwMode="auto">
            <a:xfrm flipV="1">
              <a:off x="1344" y="1660"/>
              <a:ext cx="768" cy="48"/>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671837" name="Freeform 93"/>
          <p:cNvSpPr>
            <a:spLocks/>
          </p:cNvSpPr>
          <p:nvPr/>
        </p:nvSpPr>
        <p:spPr bwMode="auto">
          <a:xfrm>
            <a:off x="4191000" y="1568450"/>
            <a:ext cx="1447800" cy="1295400"/>
          </a:xfrm>
          <a:custGeom>
            <a:avLst/>
            <a:gdLst>
              <a:gd name="T0" fmla="*/ 0 w 912"/>
              <a:gd name="T1" fmla="*/ 0 h 960"/>
              <a:gd name="T2" fmla="*/ 0 w 912"/>
              <a:gd name="T3" fmla="*/ 388620 h 960"/>
              <a:gd name="T4" fmla="*/ 838200 w 912"/>
              <a:gd name="T5" fmla="*/ 1295400 h 960"/>
              <a:gd name="T6" fmla="*/ 1447800 w 912"/>
              <a:gd name="T7" fmla="*/ 1295400 h 9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2" h="960">
                <a:moveTo>
                  <a:pt x="0" y="0"/>
                </a:moveTo>
                <a:lnTo>
                  <a:pt x="0" y="288"/>
                </a:lnTo>
                <a:lnTo>
                  <a:pt x="528" y="960"/>
                </a:lnTo>
                <a:lnTo>
                  <a:pt x="912" y="960"/>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671838" name="Rectangle 94"/>
          <p:cNvSpPr>
            <a:spLocks noGrp="1" noChangeArrowheads="1"/>
          </p:cNvSpPr>
          <p:nvPr>
            <p:ph type="body" idx="1"/>
          </p:nvPr>
        </p:nvSpPr>
        <p:spPr>
          <a:xfrm>
            <a:off x="242888" y="3597276"/>
            <a:ext cx="7250112" cy="3202275"/>
          </a:xfrm>
        </p:spPr>
        <p:txBody>
          <a:bodyPr>
            <a:normAutofit/>
          </a:bodyPr>
          <a:lstStyle/>
          <a:p>
            <a:pPr>
              <a:lnSpc>
                <a:spcPct val="100000"/>
              </a:lnSpc>
              <a:spcBef>
                <a:spcPct val="0"/>
              </a:spcBef>
            </a:pPr>
            <a:r>
              <a:rPr lang="en-US" altLang="ko-KR" dirty="0">
                <a:ea typeface="굴림" panose="020B0600000101010101" pitchFamily="34" charset="-127"/>
              </a:rPr>
              <a:t>Tree of Page Tables</a:t>
            </a:r>
          </a:p>
          <a:p>
            <a:pPr lvl="1">
              <a:lnSpc>
                <a:spcPct val="100000"/>
              </a:lnSpc>
              <a:spcBef>
                <a:spcPct val="0"/>
              </a:spcBef>
            </a:pPr>
            <a:r>
              <a:rPr lang="en-US" altLang="ko-KR" dirty="0">
                <a:solidFill>
                  <a:schemeClr val="accent2"/>
                </a:solidFill>
                <a:ea typeface="굴림" panose="020B0600000101010101" pitchFamily="34" charset="-127"/>
              </a:rPr>
              <a:t>“Magic” 10b-10b-12b pattern!</a:t>
            </a:r>
          </a:p>
          <a:p>
            <a:pPr>
              <a:lnSpc>
                <a:spcPct val="100000"/>
              </a:lnSpc>
              <a:spcBef>
                <a:spcPct val="0"/>
              </a:spcBef>
            </a:pPr>
            <a:r>
              <a:rPr lang="en-US" altLang="ko-KR" dirty="0">
                <a:ea typeface="굴림" panose="020B0600000101010101" pitchFamily="34" charset="-127"/>
              </a:rPr>
              <a:t>Tables fixed size (1024 entries)</a:t>
            </a:r>
          </a:p>
          <a:p>
            <a:pPr lvl="1">
              <a:lnSpc>
                <a:spcPct val="100000"/>
              </a:lnSpc>
              <a:spcBef>
                <a:spcPct val="0"/>
              </a:spcBef>
            </a:pPr>
            <a:r>
              <a:rPr lang="en-US" altLang="ko-KR" sz="2000" dirty="0">
                <a:ea typeface="굴림" panose="020B0600000101010101" pitchFamily="34" charset="-127"/>
              </a:rPr>
              <a:t>On context-switch: save single </a:t>
            </a:r>
            <a:r>
              <a:rPr lang="en-US" altLang="ko-KR" sz="2000" dirty="0" err="1">
                <a:ea typeface="굴림" panose="020B0600000101010101" pitchFamily="34" charset="-127"/>
              </a:rPr>
              <a:t>PageTablePtr</a:t>
            </a:r>
            <a:r>
              <a:rPr lang="en-US" altLang="ko-KR" sz="2000" dirty="0">
                <a:ea typeface="굴림" panose="020B0600000101010101" pitchFamily="34" charset="-127"/>
              </a:rPr>
              <a:t> register (i.e. CR3)</a:t>
            </a:r>
          </a:p>
          <a:p>
            <a:pPr>
              <a:lnSpc>
                <a:spcPct val="100000"/>
              </a:lnSpc>
              <a:spcBef>
                <a:spcPct val="0"/>
              </a:spcBef>
            </a:pPr>
            <a:r>
              <a:rPr lang="en-US" altLang="ko-KR" dirty="0">
                <a:ea typeface="굴림" panose="020B0600000101010101" pitchFamily="34" charset="-127"/>
              </a:rPr>
              <a:t>Valid bits on Page Table Entries </a:t>
            </a:r>
          </a:p>
          <a:p>
            <a:pPr lvl="1">
              <a:lnSpc>
                <a:spcPct val="100000"/>
              </a:lnSpc>
              <a:spcBef>
                <a:spcPct val="0"/>
              </a:spcBef>
            </a:pPr>
            <a:r>
              <a:rPr lang="en-US" altLang="ko-KR" sz="2000" dirty="0">
                <a:ea typeface="굴림" panose="020B0600000101010101" pitchFamily="34" charset="-127"/>
              </a:rPr>
              <a:t>Don’t need every 2</a:t>
            </a:r>
            <a:r>
              <a:rPr lang="en-US" altLang="ko-KR" sz="2000" baseline="30000" dirty="0">
                <a:ea typeface="굴림" panose="020B0600000101010101" pitchFamily="34" charset="-127"/>
              </a:rPr>
              <a:t>nd</a:t>
            </a:r>
            <a:r>
              <a:rPr lang="en-US" altLang="ko-KR" sz="2000" dirty="0">
                <a:ea typeface="굴림" panose="020B0600000101010101" pitchFamily="34" charset="-127"/>
              </a:rPr>
              <a:t>-level table</a:t>
            </a:r>
          </a:p>
          <a:p>
            <a:pPr lvl="1">
              <a:lnSpc>
                <a:spcPct val="100000"/>
              </a:lnSpc>
              <a:spcBef>
                <a:spcPct val="0"/>
              </a:spcBef>
            </a:pPr>
            <a:r>
              <a:rPr lang="en-US" altLang="ko-KR" sz="2000" dirty="0">
                <a:solidFill>
                  <a:schemeClr val="hlink"/>
                </a:solidFill>
                <a:ea typeface="굴림" panose="020B0600000101010101" pitchFamily="34" charset="-127"/>
              </a:rPr>
              <a:t>Even when exist, 2</a:t>
            </a:r>
            <a:r>
              <a:rPr lang="en-US" altLang="ko-KR" sz="2000" baseline="30000" dirty="0">
                <a:solidFill>
                  <a:schemeClr val="hlink"/>
                </a:solidFill>
                <a:ea typeface="굴림" panose="020B0600000101010101" pitchFamily="34" charset="-127"/>
              </a:rPr>
              <a:t>nd</a:t>
            </a:r>
            <a:r>
              <a:rPr lang="en-US" altLang="ko-KR" sz="2000" dirty="0">
                <a:solidFill>
                  <a:schemeClr val="hlink"/>
                </a:solidFill>
                <a:ea typeface="굴림" panose="020B0600000101010101" pitchFamily="34" charset="-127"/>
              </a:rPr>
              <a:t>-level tables can reside on disk if not in use</a:t>
            </a:r>
          </a:p>
        </p:txBody>
      </p:sp>
      <p:grpSp>
        <p:nvGrpSpPr>
          <p:cNvPr id="671881" name="Group 137"/>
          <p:cNvGrpSpPr>
            <a:grpSpLocks/>
          </p:cNvGrpSpPr>
          <p:nvPr/>
        </p:nvGrpSpPr>
        <p:grpSpPr bwMode="auto">
          <a:xfrm>
            <a:off x="7440612" y="1695450"/>
            <a:ext cx="1703388" cy="4751388"/>
            <a:chOff x="3247" y="1068"/>
            <a:chExt cx="1073" cy="2993"/>
          </a:xfrm>
        </p:grpSpPr>
        <p:grpSp>
          <p:nvGrpSpPr>
            <p:cNvPr id="23574" name="Group 117"/>
            <p:cNvGrpSpPr>
              <a:grpSpLocks/>
            </p:cNvGrpSpPr>
            <p:nvPr/>
          </p:nvGrpSpPr>
          <p:grpSpPr bwMode="auto">
            <a:xfrm>
              <a:off x="3572" y="1068"/>
              <a:ext cx="421" cy="880"/>
              <a:chOff x="3572" y="971"/>
              <a:chExt cx="421" cy="880"/>
            </a:xfrm>
          </p:grpSpPr>
          <p:sp>
            <p:nvSpPr>
              <p:cNvPr id="23588" name="Rectangle 8"/>
              <p:cNvSpPr>
                <a:spLocks noChangeArrowheads="1"/>
              </p:cNvSpPr>
              <p:nvPr/>
            </p:nvSpPr>
            <p:spPr bwMode="auto">
              <a:xfrm>
                <a:off x="3572" y="971"/>
                <a:ext cx="421"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9" name="Rectangle 9" descr="50%"/>
              <p:cNvSpPr>
                <a:spLocks noChangeArrowheads="1"/>
              </p:cNvSpPr>
              <p:nvPr/>
            </p:nvSpPr>
            <p:spPr bwMode="auto">
              <a:xfrm>
                <a:off x="3572" y="1317"/>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0" name="Rectangle 10" descr="50%"/>
              <p:cNvSpPr>
                <a:spLocks noChangeArrowheads="1"/>
              </p:cNvSpPr>
              <p:nvPr/>
            </p:nvSpPr>
            <p:spPr bwMode="auto">
              <a:xfrm>
                <a:off x="3572" y="1416"/>
                <a:ext cx="421" cy="89"/>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91" name="Rectangle 11" descr="70%"/>
              <p:cNvSpPr>
                <a:spLocks noChangeArrowheads="1"/>
              </p:cNvSpPr>
              <p:nvPr/>
            </p:nvSpPr>
            <p:spPr bwMode="auto">
              <a:xfrm>
                <a:off x="3572" y="1613"/>
                <a:ext cx="421" cy="91"/>
              </a:xfrm>
              <a:prstGeom prst="rect">
                <a:avLst/>
              </a:prstGeom>
              <a:pattFill prst="pct70">
                <a:fgClr>
                  <a:schemeClr val="hlink"/>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5" name="Group 118"/>
            <p:cNvGrpSpPr>
              <a:grpSpLocks/>
            </p:cNvGrpSpPr>
            <p:nvPr/>
          </p:nvGrpSpPr>
          <p:grpSpPr bwMode="auto">
            <a:xfrm>
              <a:off x="3572" y="2027"/>
              <a:ext cx="421" cy="881"/>
              <a:chOff x="3572" y="2057"/>
              <a:chExt cx="421" cy="881"/>
            </a:xfrm>
          </p:grpSpPr>
          <p:sp>
            <p:nvSpPr>
              <p:cNvPr id="23584" name="Rectangle 12"/>
              <p:cNvSpPr>
                <a:spLocks noChangeArrowheads="1"/>
              </p:cNvSpPr>
              <p:nvPr/>
            </p:nvSpPr>
            <p:spPr bwMode="auto">
              <a:xfrm>
                <a:off x="3572" y="2057"/>
                <a:ext cx="421" cy="881"/>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5" name="Rectangle 13" descr="50%"/>
              <p:cNvSpPr>
                <a:spLocks noChangeArrowheads="1"/>
              </p:cNvSpPr>
              <p:nvPr/>
            </p:nvSpPr>
            <p:spPr bwMode="auto">
              <a:xfrm>
                <a:off x="3572" y="2304"/>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6" name="Rectangle 14" descr="50%"/>
              <p:cNvSpPr>
                <a:spLocks noChangeArrowheads="1"/>
              </p:cNvSpPr>
              <p:nvPr/>
            </p:nvSpPr>
            <p:spPr bwMode="auto">
              <a:xfrm>
                <a:off x="3572" y="2403"/>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7" name="Rectangle 15" descr="50%"/>
              <p:cNvSpPr>
                <a:spLocks noChangeArrowheads="1"/>
              </p:cNvSpPr>
              <p:nvPr/>
            </p:nvSpPr>
            <p:spPr bwMode="auto">
              <a:xfrm>
                <a:off x="3572" y="2600"/>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grpSp>
          <p:nvGrpSpPr>
            <p:cNvPr id="23576" name="Group 119"/>
            <p:cNvGrpSpPr>
              <a:grpSpLocks/>
            </p:cNvGrpSpPr>
            <p:nvPr/>
          </p:nvGrpSpPr>
          <p:grpSpPr bwMode="auto">
            <a:xfrm>
              <a:off x="3572" y="2956"/>
              <a:ext cx="421" cy="880"/>
              <a:chOff x="3572" y="3094"/>
              <a:chExt cx="421" cy="880"/>
            </a:xfrm>
          </p:grpSpPr>
          <p:sp>
            <p:nvSpPr>
              <p:cNvPr id="23580" name="Rectangle 16"/>
              <p:cNvSpPr>
                <a:spLocks noChangeArrowheads="1"/>
              </p:cNvSpPr>
              <p:nvPr/>
            </p:nvSpPr>
            <p:spPr bwMode="auto">
              <a:xfrm>
                <a:off x="3572" y="3094"/>
                <a:ext cx="421" cy="880"/>
              </a:xfrm>
              <a:prstGeom prst="rect">
                <a:avLst/>
              </a:prstGeom>
              <a:noFill/>
              <a:ln w="127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1" name="Rectangle 17" descr="50%"/>
              <p:cNvSpPr>
                <a:spLocks noChangeArrowheads="1"/>
              </p:cNvSpPr>
              <p:nvPr/>
            </p:nvSpPr>
            <p:spPr bwMode="auto">
              <a:xfrm>
                <a:off x="3572" y="3291"/>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2" name="Rectangle 18" descr="50%"/>
              <p:cNvSpPr>
                <a:spLocks noChangeArrowheads="1"/>
              </p:cNvSpPr>
              <p:nvPr/>
            </p:nvSpPr>
            <p:spPr bwMode="auto">
              <a:xfrm>
                <a:off x="3572" y="3538"/>
                <a:ext cx="421" cy="91"/>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3583" name="Rectangle 19" descr="50%"/>
              <p:cNvSpPr>
                <a:spLocks noChangeArrowheads="1"/>
              </p:cNvSpPr>
              <p:nvPr/>
            </p:nvSpPr>
            <p:spPr bwMode="auto">
              <a:xfrm>
                <a:off x="3572" y="3736"/>
                <a:ext cx="421" cy="90"/>
              </a:xfrm>
              <a:prstGeom prst="rect">
                <a:avLst/>
              </a:prstGeom>
              <a:pattFill prst="pct50">
                <a:fgClr>
                  <a:schemeClr val="accent1"/>
                </a:fgClr>
                <a:bgClr>
                  <a:schemeClr val="bg1"/>
                </a:bgClr>
              </a:patt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grpSp>
        <p:sp>
          <p:nvSpPr>
            <p:cNvPr id="23577" name="Rectangle 113"/>
            <p:cNvSpPr>
              <a:spLocks noChangeArrowheads="1"/>
            </p:cNvSpPr>
            <p:nvPr/>
          </p:nvSpPr>
          <p:spPr bwMode="auto">
            <a:xfrm>
              <a:off x="3487" y="3872"/>
              <a:ext cx="549" cy="189"/>
            </a:xfrm>
            <a:prstGeom prst="rect">
              <a:avLst/>
            </a:prstGeom>
            <a:solidFill>
              <a:schemeClr val="bg1"/>
            </a:solid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en-US" sz="1800" b="0">
                  <a:latin typeface="Gill Sans" charset="0"/>
                  <a:ea typeface="Gill Sans" charset="0"/>
                  <a:cs typeface="Gill Sans" charset="0"/>
                </a:rPr>
                <a:t>4 bytes</a:t>
              </a:r>
            </a:p>
          </p:txBody>
        </p:sp>
        <p:sp>
          <p:nvSpPr>
            <p:cNvPr id="23578" name="Line 114"/>
            <p:cNvSpPr>
              <a:spLocks noChangeShapeType="1"/>
            </p:cNvSpPr>
            <p:nvPr/>
          </p:nvSpPr>
          <p:spPr bwMode="auto">
            <a:xfrm>
              <a:off x="3247" y="3968"/>
              <a:ext cx="23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9" name="Line 115"/>
            <p:cNvSpPr>
              <a:spLocks noChangeShapeType="1"/>
            </p:cNvSpPr>
            <p:nvPr/>
          </p:nvSpPr>
          <p:spPr bwMode="auto">
            <a:xfrm flipH="1">
              <a:off x="4063" y="3968"/>
              <a:ext cx="257"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
        <p:nvSpPr>
          <p:cNvPr id="671864" name="Freeform 120"/>
          <p:cNvSpPr>
            <a:spLocks/>
          </p:cNvSpPr>
          <p:nvPr/>
        </p:nvSpPr>
        <p:spPr bwMode="auto">
          <a:xfrm>
            <a:off x="5105400" y="1568450"/>
            <a:ext cx="2819400" cy="1219200"/>
          </a:xfrm>
          <a:custGeom>
            <a:avLst/>
            <a:gdLst>
              <a:gd name="T0" fmla="*/ 0 w 1824"/>
              <a:gd name="T1" fmla="*/ 0 h 768"/>
              <a:gd name="T2" fmla="*/ 0 w 1824"/>
              <a:gd name="T3" fmla="*/ 304800 h 768"/>
              <a:gd name="T4" fmla="*/ 2225842 w 1824"/>
              <a:gd name="T5" fmla="*/ 1219200 h 768"/>
              <a:gd name="T6" fmla="*/ 2819400 w 1824"/>
              <a:gd name="T7" fmla="*/ 1219200 h 76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24" h="768">
                <a:moveTo>
                  <a:pt x="0" y="0"/>
                </a:moveTo>
                <a:lnTo>
                  <a:pt x="0" y="192"/>
                </a:lnTo>
                <a:lnTo>
                  <a:pt x="1440" y="768"/>
                </a:lnTo>
                <a:lnTo>
                  <a:pt x="182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671874" name="Group 130"/>
          <p:cNvGrpSpPr>
            <a:grpSpLocks/>
          </p:cNvGrpSpPr>
          <p:nvPr/>
        </p:nvGrpSpPr>
        <p:grpSpPr bwMode="auto">
          <a:xfrm>
            <a:off x="8610601" y="1111250"/>
            <a:ext cx="1677987" cy="4648200"/>
            <a:chOff x="3984" y="700"/>
            <a:chExt cx="1057" cy="2928"/>
          </a:xfrm>
        </p:grpSpPr>
        <p:sp>
          <p:nvSpPr>
            <p:cNvPr id="23564" name="Line 30"/>
            <p:cNvSpPr>
              <a:spLocks noChangeShapeType="1"/>
            </p:cNvSpPr>
            <p:nvPr/>
          </p:nvSpPr>
          <p:spPr bwMode="auto">
            <a:xfrm flipV="1">
              <a:off x="3984" y="748"/>
              <a:ext cx="810" cy="72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5" name="Line 31"/>
            <p:cNvSpPr>
              <a:spLocks noChangeShapeType="1"/>
            </p:cNvSpPr>
            <p:nvPr/>
          </p:nvSpPr>
          <p:spPr bwMode="auto">
            <a:xfrm flipV="1">
              <a:off x="3984" y="847"/>
              <a:ext cx="934" cy="717"/>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6" name="Line 32"/>
            <p:cNvSpPr>
              <a:spLocks noChangeShapeType="1"/>
            </p:cNvSpPr>
            <p:nvPr/>
          </p:nvSpPr>
          <p:spPr bwMode="auto">
            <a:xfrm flipV="1">
              <a:off x="3984" y="995"/>
              <a:ext cx="1057" cy="761"/>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7" name="Line 33"/>
            <p:cNvSpPr>
              <a:spLocks noChangeShapeType="1"/>
            </p:cNvSpPr>
            <p:nvPr/>
          </p:nvSpPr>
          <p:spPr bwMode="auto">
            <a:xfrm flipV="1">
              <a:off x="3984" y="1948"/>
              <a:ext cx="720" cy="38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8" name="Line 34"/>
            <p:cNvSpPr>
              <a:spLocks noChangeShapeType="1"/>
            </p:cNvSpPr>
            <p:nvPr/>
          </p:nvSpPr>
          <p:spPr bwMode="auto">
            <a:xfrm flipV="1">
              <a:off x="3984" y="2044"/>
              <a:ext cx="816" cy="384"/>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69" name="Line 35"/>
            <p:cNvSpPr>
              <a:spLocks noChangeShapeType="1"/>
            </p:cNvSpPr>
            <p:nvPr/>
          </p:nvSpPr>
          <p:spPr bwMode="auto">
            <a:xfrm flipV="1">
              <a:off x="3984" y="2140"/>
              <a:ext cx="912" cy="48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0" name="Line 122"/>
            <p:cNvSpPr>
              <a:spLocks noChangeShapeType="1"/>
            </p:cNvSpPr>
            <p:nvPr/>
          </p:nvSpPr>
          <p:spPr bwMode="auto">
            <a:xfrm flipV="1">
              <a:off x="3984" y="3100"/>
              <a:ext cx="576" cy="111"/>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1" name="Line 38"/>
            <p:cNvSpPr>
              <a:spLocks noChangeShapeType="1"/>
            </p:cNvSpPr>
            <p:nvPr/>
          </p:nvSpPr>
          <p:spPr bwMode="auto">
            <a:xfrm flipV="1">
              <a:off x="3984" y="3196"/>
              <a:ext cx="720" cy="24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2" name="Line 39"/>
            <p:cNvSpPr>
              <a:spLocks noChangeShapeType="1"/>
            </p:cNvSpPr>
            <p:nvPr/>
          </p:nvSpPr>
          <p:spPr bwMode="auto">
            <a:xfrm flipV="1">
              <a:off x="3984" y="3292"/>
              <a:ext cx="816" cy="336"/>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3573" name="Line 123"/>
            <p:cNvSpPr>
              <a:spLocks noChangeShapeType="1"/>
            </p:cNvSpPr>
            <p:nvPr/>
          </p:nvSpPr>
          <p:spPr bwMode="auto">
            <a:xfrm flipH="1" flipV="1">
              <a:off x="4224" y="700"/>
              <a:ext cx="384" cy="576"/>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 name="Title 1"/>
          <p:cNvSpPr>
            <a:spLocks noGrp="1"/>
          </p:cNvSpPr>
          <p:nvPr>
            <p:ph type="title"/>
          </p:nvPr>
        </p:nvSpPr>
        <p:spPr>
          <a:xfrm>
            <a:off x="838200" y="152400"/>
            <a:ext cx="10515600" cy="533400"/>
          </a:xfrm>
        </p:spPr>
        <p:txBody>
          <a:bodyPr/>
          <a:lstStyle/>
          <a:p>
            <a:r>
              <a:rPr lang="en-US" altLang="ko-KR" dirty="0"/>
              <a:t>Recall: The two-level page table</a:t>
            </a:r>
            <a:endParaRPr lang="en-US" dirty="0"/>
          </a:p>
        </p:txBody>
      </p:sp>
    </p:spTree>
    <p:extLst>
      <p:ext uri="{BB962C8B-B14F-4D97-AF65-F5344CB8AC3E}">
        <p14:creationId xmlns:p14="http://schemas.microsoft.com/office/powerpoint/2010/main" val="13393522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3426" name="Rectangle 2"/>
          <p:cNvSpPr>
            <a:spLocks noGrp="1" noChangeArrowheads="1"/>
          </p:cNvSpPr>
          <p:nvPr>
            <p:ph type="body" idx="1"/>
          </p:nvPr>
        </p:nvSpPr>
        <p:spPr>
          <a:xfrm>
            <a:off x="1905000" y="762001"/>
            <a:ext cx="8534400" cy="383695"/>
          </a:xfrm>
          <a:noFill/>
        </p:spPr>
        <p:txBody>
          <a:bodyPr vert="horz" wrap="square" lIns="63500" tIns="25400" rIns="63500" bIns="25400" numCol="1" anchor="t" anchorCtr="0" compatLnSpc="1">
            <a:prstTxWarp prst="textNoShape">
              <a:avLst/>
            </a:prstTxWarp>
            <a:spAutoFit/>
          </a:bodyPr>
          <a:lstStyle/>
          <a:p>
            <a:pPr marL="203200" indent="-203200"/>
            <a:r>
              <a:rPr lang="en-US" altLang="ko-KR" dirty="0">
                <a:ea typeface="굴림" panose="020B0600000101010101" pitchFamily="34" charset="-127"/>
              </a:rPr>
              <a:t>Example: Block 12 placed in 8 block cache</a:t>
            </a:r>
          </a:p>
        </p:txBody>
      </p:sp>
      <p:grpSp>
        <p:nvGrpSpPr>
          <p:cNvPr id="743513" name="Group 89"/>
          <p:cNvGrpSpPr>
            <a:grpSpLocks/>
          </p:cNvGrpSpPr>
          <p:nvPr/>
        </p:nvGrpSpPr>
        <p:grpSpPr bwMode="auto">
          <a:xfrm>
            <a:off x="1908176" y="3429000"/>
            <a:ext cx="2387599" cy="2427288"/>
            <a:chOff x="242" y="2160"/>
            <a:chExt cx="1504" cy="1529"/>
          </a:xfrm>
        </p:grpSpPr>
        <p:grpSp>
          <p:nvGrpSpPr>
            <p:cNvPr id="29767" name="Group 83"/>
            <p:cNvGrpSpPr>
              <a:grpSpLocks/>
            </p:cNvGrpSpPr>
            <p:nvPr/>
          </p:nvGrpSpPr>
          <p:grpSpPr bwMode="auto">
            <a:xfrm>
              <a:off x="242" y="2880"/>
              <a:ext cx="1294" cy="809"/>
              <a:chOff x="237" y="2832"/>
              <a:chExt cx="1294" cy="809"/>
            </a:xfrm>
          </p:grpSpPr>
          <p:sp>
            <p:nvSpPr>
              <p:cNvPr id="29769" name="Text Box 14"/>
              <p:cNvSpPr txBox="1">
                <a:spLocks noChangeArrowheads="1"/>
              </p:cNvSpPr>
              <p:nvPr/>
            </p:nvSpPr>
            <p:spPr bwMode="auto">
              <a:xfrm>
                <a:off x="702"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grpSp>
            <p:nvGrpSpPr>
              <p:cNvPr id="29770" name="Group 15"/>
              <p:cNvGrpSpPr>
                <a:grpSpLocks/>
              </p:cNvGrpSpPr>
              <p:nvPr/>
            </p:nvGrpSpPr>
            <p:grpSpPr bwMode="auto">
              <a:xfrm>
                <a:off x="715" y="3017"/>
                <a:ext cx="768" cy="624"/>
                <a:chOff x="2653" y="2441"/>
                <a:chExt cx="768" cy="624"/>
              </a:xfrm>
            </p:grpSpPr>
            <p:sp>
              <p:nvSpPr>
                <p:cNvPr id="29772" name="Rectangle 16"/>
                <p:cNvSpPr>
                  <a:spLocks noChangeArrowheads="1"/>
                </p:cNvSpPr>
                <p:nvPr/>
              </p:nvSpPr>
              <p:spPr bwMode="auto">
                <a:xfrm>
                  <a:off x="265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3" name="Rectangle 17"/>
                <p:cNvSpPr>
                  <a:spLocks noChangeArrowheads="1"/>
                </p:cNvSpPr>
                <p:nvPr/>
              </p:nvSpPr>
              <p:spPr bwMode="auto">
                <a:xfrm>
                  <a:off x="274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4" name="Rectangle 18"/>
                <p:cNvSpPr>
                  <a:spLocks noChangeArrowheads="1"/>
                </p:cNvSpPr>
                <p:nvPr/>
              </p:nvSpPr>
              <p:spPr bwMode="auto">
                <a:xfrm>
                  <a:off x="284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5" name="Rectangle 19"/>
                <p:cNvSpPr>
                  <a:spLocks noChangeArrowheads="1"/>
                </p:cNvSpPr>
                <p:nvPr/>
              </p:nvSpPr>
              <p:spPr bwMode="auto">
                <a:xfrm>
                  <a:off x="2941"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6" name="Rectangle 20"/>
                <p:cNvSpPr>
                  <a:spLocks noChangeArrowheads="1"/>
                </p:cNvSpPr>
                <p:nvPr/>
              </p:nvSpPr>
              <p:spPr bwMode="auto">
                <a:xfrm>
                  <a:off x="3037" y="2441"/>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7" name="Rectangle 21"/>
                <p:cNvSpPr>
                  <a:spLocks noChangeArrowheads="1"/>
                </p:cNvSpPr>
                <p:nvPr/>
              </p:nvSpPr>
              <p:spPr bwMode="auto">
                <a:xfrm>
                  <a:off x="3133"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8" name="Rectangle 22"/>
                <p:cNvSpPr>
                  <a:spLocks noChangeArrowheads="1"/>
                </p:cNvSpPr>
                <p:nvPr/>
              </p:nvSpPr>
              <p:spPr bwMode="auto">
                <a:xfrm>
                  <a:off x="3229"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79" name="Rectangle 23"/>
                <p:cNvSpPr>
                  <a:spLocks noChangeArrowheads="1"/>
                </p:cNvSpPr>
                <p:nvPr/>
              </p:nvSpPr>
              <p:spPr bwMode="auto">
                <a:xfrm>
                  <a:off x="3325" y="2441"/>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sp>
            <p:nvSpPr>
              <p:cNvPr id="29771" name="Text Box 24"/>
              <p:cNvSpPr txBox="1">
                <a:spLocks noChangeArrowheads="1"/>
              </p:cNvSpPr>
              <p:nvPr/>
            </p:nvSpPr>
            <p:spPr bwMode="auto">
              <a:xfrm>
                <a:off x="237" y="2832"/>
                <a:ext cx="423"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grpSp>
        <p:sp>
          <p:nvSpPr>
            <p:cNvPr id="29768" name="Text Box 25"/>
            <p:cNvSpPr txBox="1">
              <a:spLocks noChangeArrowheads="1"/>
            </p:cNvSpPr>
            <p:nvPr/>
          </p:nvSpPr>
          <p:spPr bwMode="auto">
            <a:xfrm>
              <a:off x="576" y="2160"/>
              <a:ext cx="1170" cy="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Direct mapped:</a:t>
              </a:r>
            </a:p>
            <a:p>
              <a:pPr algn="l">
                <a:lnSpc>
                  <a:spcPct val="100000"/>
                </a:lnSpc>
                <a:spcBef>
                  <a:spcPct val="0"/>
                </a:spcBef>
                <a:buSzTx/>
              </a:pPr>
              <a:r>
                <a:rPr lang="en-US" altLang="ko-KR" sz="1600" dirty="0">
                  <a:latin typeface="Arial" panose="020B0604020202020204" pitchFamily="34" charset="0"/>
                  <a:ea typeface="굴림" panose="020B0600000101010101" pitchFamily="34" charset="-127"/>
                </a:rPr>
                <a:t>block 12 can go only into block 4 (12 mod 8)</a:t>
              </a:r>
            </a:p>
          </p:txBody>
        </p:sp>
      </p:grpSp>
      <p:grpSp>
        <p:nvGrpSpPr>
          <p:cNvPr id="743512" name="Group 88"/>
          <p:cNvGrpSpPr>
            <a:grpSpLocks/>
          </p:cNvGrpSpPr>
          <p:nvPr/>
        </p:nvGrpSpPr>
        <p:grpSpPr bwMode="auto">
          <a:xfrm>
            <a:off x="4491038" y="3429001"/>
            <a:ext cx="2547938" cy="3038475"/>
            <a:chOff x="1869" y="2160"/>
            <a:chExt cx="1605" cy="1914"/>
          </a:xfrm>
        </p:grpSpPr>
        <p:sp>
          <p:nvSpPr>
            <p:cNvPr id="29751" name="Text Box 37"/>
            <p:cNvSpPr txBox="1">
              <a:spLocks noChangeArrowheads="1"/>
            </p:cNvSpPr>
            <p:nvPr/>
          </p:nvSpPr>
          <p:spPr bwMode="auto">
            <a:xfrm>
              <a:off x="2208" y="2160"/>
              <a:ext cx="1266" cy="6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Set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 in set 0 (12 mod 4)</a:t>
              </a:r>
            </a:p>
          </p:txBody>
        </p:sp>
        <p:grpSp>
          <p:nvGrpSpPr>
            <p:cNvPr id="29752" name="Group 84"/>
            <p:cNvGrpSpPr>
              <a:grpSpLocks/>
            </p:cNvGrpSpPr>
            <p:nvPr/>
          </p:nvGrpSpPr>
          <p:grpSpPr bwMode="auto">
            <a:xfrm>
              <a:off x="1869" y="2880"/>
              <a:ext cx="1294" cy="1194"/>
              <a:chOff x="1821" y="2832"/>
              <a:chExt cx="1294" cy="1194"/>
            </a:xfrm>
          </p:grpSpPr>
          <p:sp>
            <p:nvSpPr>
              <p:cNvPr id="29753" name="Text Box 27"/>
              <p:cNvSpPr txBox="1">
                <a:spLocks noChangeArrowheads="1"/>
              </p:cNvSpPr>
              <p:nvPr/>
            </p:nvSpPr>
            <p:spPr bwMode="auto">
              <a:xfrm>
                <a:off x="2286"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54" name="Rectangle 28"/>
              <p:cNvSpPr>
                <a:spLocks noChangeArrowheads="1"/>
              </p:cNvSpPr>
              <p:nvPr/>
            </p:nvSpPr>
            <p:spPr bwMode="auto">
              <a:xfrm>
                <a:off x="229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5" name="Rectangle 29"/>
              <p:cNvSpPr>
                <a:spLocks noChangeArrowheads="1"/>
              </p:cNvSpPr>
              <p:nvPr/>
            </p:nvSpPr>
            <p:spPr bwMode="auto">
              <a:xfrm>
                <a:off x="239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6" name="Rectangle 30"/>
              <p:cNvSpPr>
                <a:spLocks noChangeArrowheads="1"/>
              </p:cNvSpPr>
              <p:nvPr/>
            </p:nvSpPr>
            <p:spPr bwMode="auto">
              <a:xfrm>
                <a:off x="249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7" name="Rectangle 31"/>
              <p:cNvSpPr>
                <a:spLocks noChangeArrowheads="1"/>
              </p:cNvSpPr>
              <p:nvPr/>
            </p:nvSpPr>
            <p:spPr bwMode="auto">
              <a:xfrm>
                <a:off x="2587"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8" name="Rectangle 32"/>
              <p:cNvSpPr>
                <a:spLocks noChangeArrowheads="1"/>
              </p:cNvSpPr>
              <p:nvPr/>
            </p:nvSpPr>
            <p:spPr bwMode="auto">
              <a:xfrm>
                <a:off x="2683"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59" name="Rectangle 33"/>
              <p:cNvSpPr>
                <a:spLocks noChangeArrowheads="1"/>
              </p:cNvSpPr>
              <p:nvPr/>
            </p:nvSpPr>
            <p:spPr bwMode="auto">
              <a:xfrm>
                <a:off x="2779"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0" name="Rectangle 34"/>
              <p:cNvSpPr>
                <a:spLocks noChangeArrowheads="1"/>
              </p:cNvSpPr>
              <p:nvPr/>
            </p:nvSpPr>
            <p:spPr bwMode="auto">
              <a:xfrm>
                <a:off x="2875"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1" name="Rectangle 35"/>
              <p:cNvSpPr>
                <a:spLocks noChangeArrowheads="1"/>
              </p:cNvSpPr>
              <p:nvPr/>
            </p:nvSpPr>
            <p:spPr bwMode="auto">
              <a:xfrm>
                <a:off x="2971" y="3017"/>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62" name="Text Box 36"/>
              <p:cNvSpPr txBox="1">
                <a:spLocks noChangeArrowheads="1"/>
              </p:cNvSpPr>
              <p:nvPr/>
            </p:nvSpPr>
            <p:spPr bwMode="auto">
              <a:xfrm>
                <a:off x="1821" y="2842"/>
                <a:ext cx="423"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63" name="Text Box 38"/>
              <p:cNvSpPr txBox="1">
                <a:spLocks noChangeArrowheads="1"/>
              </p:cNvSpPr>
              <p:nvPr/>
            </p:nvSpPr>
            <p:spPr bwMode="auto">
              <a:xfrm>
                <a:off x="2235" y="3696"/>
                <a:ext cx="292"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0</a:t>
                </a:r>
                <a:endParaRPr lang="en-US" altLang="ko-KR" sz="1800">
                  <a:latin typeface="Arial" panose="020B0604020202020204" pitchFamily="34" charset="0"/>
                  <a:ea typeface="굴림" panose="020B0600000101010101" pitchFamily="34" charset="-127"/>
                </a:endParaRPr>
              </a:p>
            </p:txBody>
          </p:sp>
          <p:sp>
            <p:nvSpPr>
              <p:cNvPr id="29764" name="Text Box 39"/>
              <p:cNvSpPr txBox="1">
                <a:spLocks noChangeArrowheads="1"/>
              </p:cNvSpPr>
              <p:nvPr/>
            </p:nvSpPr>
            <p:spPr bwMode="auto">
              <a:xfrm>
                <a:off x="2427" y="3696"/>
                <a:ext cx="292"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1</a:t>
                </a:r>
                <a:endParaRPr lang="en-US" altLang="ko-KR" sz="1800">
                  <a:latin typeface="Arial" panose="020B0604020202020204" pitchFamily="34" charset="0"/>
                  <a:ea typeface="굴림" panose="020B0600000101010101" pitchFamily="34" charset="-127"/>
                </a:endParaRPr>
              </a:p>
            </p:txBody>
          </p:sp>
          <p:sp>
            <p:nvSpPr>
              <p:cNvPr id="29765" name="Text Box 40"/>
              <p:cNvSpPr txBox="1">
                <a:spLocks noChangeArrowheads="1"/>
              </p:cNvSpPr>
              <p:nvPr/>
            </p:nvSpPr>
            <p:spPr bwMode="auto">
              <a:xfrm>
                <a:off x="2619" y="3696"/>
                <a:ext cx="292"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2</a:t>
                </a:r>
                <a:endParaRPr lang="en-US" altLang="ko-KR" sz="1800">
                  <a:latin typeface="Arial" panose="020B0604020202020204" pitchFamily="34" charset="0"/>
                  <a:ea typeface="굴림" panose="020B0600000101010101" pitchFamily="34" charset="-127"/>
                </a:endParaRPr>
              </a:p>
            </p:txBody>
          </p:sp>
          <p:sp>
            <p:nvSpPr>
              <p:cNvPr id="29766" name="Text Box 41"/>
              <p:cNvSpPr txBox="1">
                <a:spLocks noChangeArrowheads="1"/>
              </p:cNvSpPr>
              <p:nvPr/>
            </p:nvSpPr>
            <p:spPr bwMode="auto">
              <a:xfrm>
                <a:off x="2811" y="3696"/>
                <a:ext cx="292"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400">
                    <a:latin typeface="Arial" panose="020B0604020202020204" pitchFamily="34" charset="0"/>
                    <a:ea typeface="굴림" panose="020B0600000101010101" pitchFamily="34" charset="-127"/>
                  </a:rPr>
                  <a:t>Set</a:t>
                </a:r>
              </a:p>
              <a:p>
                <a:pPr>
                  <a:lnSpc>
                    <a:spcPct val="100000"/>
                  </a:lnSpc>
                  <a:spcBef>
                    <a:spcPct val="0"/>
                  </a:spcBef>
                  <a:buSzTx/>
                </a:pPr>
                <a:r>
                  <a:rPr lang="en-US" altLang="ko-KR" sz="1400">
                    <a:latin typeface="Arial" panose="020B0604020202020204" pitchFamily="34" charset="0"/>
                    <a:ea typeface="굴림" panose="020B0600000101010101" pitchFamily="34" charset="-127"/>
                  </a:rPr>
                  <a:t>3</a:t>
                </a:r>
                <a:endParaRPr lang="en-US" altLang="ko-KR" sz="1800">
                  <a:latin typeface="Arial" panose="020B0604020202020204" pitchFamily="34" charset="0"/>
                  <a:ea typeface="굴림" panose="020B0600000101010101" pitchFamily="34" charset="-127"/>
                </a:endParaRPr>
              </a:p>
            </p:txBody>
          </p:sp>
        </p:grpSp>
      </p:grpSp>
      <p:grpSp>
        <p:nvGrpSpPr>
          <p:cNvPr id="743514" name="Group 90"/>
          <p:cNvGrpSpPr>
            <a:grpSpLocks/>
          </p:cNvGrpSpPr>
          <p:nvPr/>
        </p:nvGrpSpPr>
        <p:grpSpPr bwMode="auto">
          <a:xfrm>
            <a:off x="7242174" y="3429000"/>
            <a:ext cx="2587624" cy="2427288"/>
            <a:chOff x="3602" y="2160"/>
            <a:chExt cx="1630" cy="1529"/>
          </a:xfrm>
        </p:grpSpPr>
        <p:sp>
          <p:nvSpPr>
            <p:cNvPr id="29739" name="Text Box 12"/>
            <p:cNvSpPr txBox="1">
              <a:spLocks noChangeArrowheads="1"/>
            </p:cNvSpPr>
            <p:nvPr/>
          </p:nvSpPr>
          <p:spPr bwMode="auto">
            <a:xfrm>
              <a:off x="3840" y="2160"/>
              <a:ext cx="1392" cy="5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Fully associative:</a:t>
              </a:r>
            </a:p>
            <a:p>
              <a:pPr algn="l">
                <a:lnSpc>
                  <a:spcPct val="100000"/>
                </a:lnSpc>
                <a:spcBef>
                  <a:spcPct val="0"/>
                </a:spcBef>
                <a:buSzTx/>
              </a:pPr>
              <a:r>
                <a:rPr lang="en-US" altLang="ko-KR" sz="1600">
                  <a:latin typeface="Arial" panose="020B0604020202020204" pitchFamily="34" charset="0"/>
                  <a:ea typeface="굴림" panose="020B0600000101010101" pitchFamily="34" charset="-127"/>
                </a:rPr>
                <a:t>block 12 can go anywhere</a:t>
              </a:r>
            </a:p>
          </p:txBody>
        </p:sp>
        <p:grpSp>
          <p:nvGrpSpPr>
            <p:cNvPr id="29740" name="Group 85"/>
            <p:cNvGrpSpPr>
              <a:grpSpLocks/>
            </p:cNvGrpSpPr>
            <p:nvPr/>
          </p:nvGrpSpPr>
          <p:grpSpPr bwMode="auto">
            <a:xfrm>
              <a:off x="3602" y="2880"/>
              <a:ext cx="1294" cy="809"/>
              <a:chOff x="3501" y="2832"/>
              <a:chExt cx="1294" cy="809"/>
            </a:xfrm>
          </p:grpSpPr>
          <p:sp>
            <p:nvSpPr>
              <p:cNvPr id="29741" name="Text Box 3"/>
              <p:cNvSpPr txBox="1">
                <a:spLocks noChangeArrowheads="1"/>
              </p:cNvSpPr>
              <p:nvPr/>
            </p:nvSpPr>
            <p:spPr bwMode="auto">
              <a:xfrm>
                <a:off x="3966" y="2832"/>
                <a:ext cx="829"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a:t>
                </a:r>
                <a:endParaRPr lang="en-US" altLang="ko-KR" sz="1800">
                  <a:latin typeface="Arial" panose="020B0604020202020204" pitchFamily="34" charset="0"/>
                  <a:ea typeface="굴림" panose="020B0600000101010101" pitchFamily="34" charset="-127"/>
                </a:endParaRPr>
              </a:p>
            </p:txBody>
          </p:sp>
          <p:sp>
            <p:nvSpPr>
              <p:cNvPr id="29742" name="Rectangle 4"/>
              <p:cNvSpPr>
                <a:spLocks noChangeArrowheads="1"/>
              </p:cNvSpPr>
              <p:nvPr/>
            </p:nvSpPr>
            <p:spPr bwMode="auto">
              <a:xfrm>
                <a:off x="397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3" name="Rectangle 5"/>
              <p:cNvSpPr>
                <a:spLocks noChangeArrowheads="1"/>
              </p:cNvSpPr>
              <p:nvPr/>
            </p:nvSpPr>
            <p:spPr bwMode="auto">
              <a:xfrm>
                <a:off x="407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4" name="Rectangle 6"/>
              <p:cNvSpPr>
                <a:spLocks noChangeArrowheads="1"/>
              </p:cNvSpPr>
              <p:nvPr/>
            </p:nvSpPr>
            <p:spPr bwMode="auto">
              <a:xfrm>
                <a:off x="417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5" name="Rectangle 7"/>
              <p:cNvSpPr>
                <a:spLocks noChangeArrowheads="1"/>
              </p:cNvSpPr>
              <p:nvPr/>
            </p:nvSpPr>
            <p:spPr bwMode="auto">
              <a:xfrm>
                <a:off x="4267"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6" name="Rectangle 8"/>
              <p:cNvSpPr>
                <a:spLocks noChangeArrowheads="1"/>
              </p:cNvSpPr>
              <p:nvPr/>
            </p:nvSpPr>
            <p:spPr bwMode="auto">
              <a:xfrm>
                <a:off x="4363"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7" name="Rectangle 9"/>
              <p:cNvSpPr>
                <a:spLocks noChangeArrowheads="1"/>
              </p:cNvSpPr>
              <p:nvPr/>
            </p:nvSpPr>
            <p:spPr bwMode="auto">
              <a:xfrm>
                <a:off x="4459"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8" name="Rectangle 10"/>
              <p:cNvSpPr>
                <a:spLocks noChangeArrowheads="1"/>
              </p:cNvSpPr>
              <p:nvPr/>
            </p:nvSpPr>
            <p:spPr bwMode="auto">
              <a:xfrm>
                <a:off x="4555"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49" name="Text Box 11"/>
              <p:cNvSpPr txBox="1">
                <a:spLocks noChangeArrowheads="1"/>
              </p:cNvSpPr>
              <p:nvPr/>
            </p:nvSpPr>
            <p:spPr bwMode="auto">
              <a:xfrm>
                <a:off x="3501" y="2842"/>
                <a:ext cx="423"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p>
            </p:txBody>
          </p:sp>
          <p:sp>
            <p:nvSpPr>
              <p:cNvPr id="29750" name="Rectangle 42"/>
              <p:cNvSpPr>
                <a:spLocks noChangeArrowheads="1"/>
              </p:cNvSpPr>
              <p:nvPr/>
            </p:nvSpPr>
            <p:spPr bwMode="auto">
              <a:xfrm>
                <a:off x="4651" y="3017"/>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grpSp>
      </p:grpSp>
      <p:grpSp>
        <p:nvGrpSpPr>
          <p:cNvPr id="743510" name="Group 86"/>
          <p:cNvGrpSpPr>
            <a:grpSpLocks/>
          </p:cNvGrpSpPr>
          <p:nvPr/>
        </p:nvGrpSpPr>
        <p:grpSpPr bwMode="auto">
          <a:xfrm>
            <a:off x="2890838" y="1192214"/>
            <a:ext cx="5597526" cy="2008187"/>
            <a:chOff x="861" y="703"/>
            <a:chExt cx="3526" cy="1265"/>
          </a:xfrm>
        </p:grpSpPr>
        <p:sp>
          <p:nvSpPr>
            <p:cNvPr id="29704" name="Rectangle 44"/>
            <p:cNvSpPr>
              <a:spLocks noChangeArrowheads="1"/>
            </p:cNvSpPr>
            <p:nvPr/>
          </p:nvSpPr>
          <p:spPr bwMode="auto">
            <a:xfrm>
              <a:off x="13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5" name="Rectangle 45"/>
            <p:cNvSpPr>
              <a:spLocks noChangeArrowheads="1"/>
            </p:cNvSpPr>
            <p:nvPr/>
          </p:nvSpPr>
          <p:spPr bwMode="auto">
            <a:xfrm>
              <a:off x="14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6" name="Rectangle 46"/>
            <p:cNvSpPr>
              <a:spLocks noChangeArrowheads="1"/>
            </p:cNvSpPr>
            <p:nvPr/>
          </p:nvSpPr>
          <p:spPr bwMode="auto">
            <a:xfrm>
              <a:off x="15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7" name="Rectangle 47"/>
            <p:cNvSpPr>
              <a:spLocks noChangeArrowheads="1"/>
            </p:cNvSpPr>
            <p:nvPr/>
          </p:nvSpPr>
          <p:spPr bwMode="auto">
            <a:xfrm>
              <a:off x="16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ko-KR" altLang="en-US">
                <a:ea typeface="굴림" panose="020B0600000101010101" pitchFamily="34" charset="-127"/>
              </a:endParaRPr>
            </a:p>
          </p:txBody>
        </p:sp>
        <p:sp>
          <p:nvSpPr>
            <p:cNvPr id="29708" name="Rectangle 48"/>
            <p:cNvSpPr>
              <a:spLocks noChangeArrowheads="1"/>
            </p:cNvSpPr>
            <p:nvPr/>
          </p:nvSpPr>
          <p:spPr bwMode="auto">
            <a:xfrm>
              <a:off x="17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09" name="Rectangle 49"/>
            <p:cNvSpPr>
              <a:spLocks noChangeArrowheads="1"/>
            </p:cNvSpPr>
            <p:nvPr/>
          </p:nvSpPr>
          <p:spPr bwMode="auto">
            <a:xfrm>
              <a:off x="18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0" name="Rectangle 50"/>
            <p:cNvSpPr>
              <a:spLocks noChangeArrowheads="1"/>
            </p:cNvSpPr>
            <p:nvPr/>
          </p:nvSpPr>
          <p:spPr bwMode="auto">
            <a:xfrm>
              <a:off x="190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1" name="Rectangle 51"/>
            <p:cNvSpPr>
              <a:spLocks noChangeArrowheads="1"/>
            </p:cNvSpPr>
            <p:nvPr/>
          </p:nvSpPr>
          <p:spPr bwMode="auto">
            <a:xfrm>
              <a:off x="199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2" name="Rectangle 52"/>
            <p:cNvSpPr>
              <a:spLocks noChangeArrowheads="1"/>
            </p:cNvSpPr>
            <p:nvPr/>
          </p:nvSpPr>
          <p:spPr bwMode="auto">
            <a:xfrm>
              <a:off x="209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3" name="Rectangle 53"/>
            <p:cNvSpPr>
              <a:spLocks noChangeArrowheads="1"/>
            </p:cNvSpPr>
            <p:nvPr/>
          </p:nvSpPr>
          <p:spPr bwMode="auto">
            <a:xfrm>
              <a:off x="219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4" name="Rectangle 54"/>
            <p:cNvSpPr>
              <a:spLocks noChangeArrowheads="1"/>
            </p:cNvSpPr>
            <p:nvPr/>
          </p:nvSpPr>
          <p:spPr bwMode="auto">
            <a:xfrm>
              <a:off x="228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5" name="Rectangle 55"/>
            <p:cNvSpPr>
              <a:spLocks noChangeArrowheads="1"/>
            </p:cNvSpPr>
            <p:nvPr/>
          </p:nvSpPr>
          <p:spPr bwMode="auto">
            <a:xfrm>
              <a:off x="238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6" name="Rectangle 56"/>
            <p:cNvSpPr>
              <a:spLocks noChangeArrowheads="1"/>
            </p:cNvSpPr>
            <p:nvPr/>
          </p:nvSpPr>
          <p:spPr bwMode="auto">
            <a:xfrm>
              <a:off x="2478" y="960"/>
              <a:ext cx="96" cy="624"/>
            </a:xfrm>
            <a:prstGeom prst="rect">
              <a:avLst/>
            </a:prstGeom>
            <a:solidFill>
              <a:schemeClr val="accent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7" name="Rectangle 57"/>
            <p:cNvSpPr>
              <a:spLocks noChangeArrowheads="1"/>
            </p:cNvSpPr>
            <p:nvPr/>
          </p:nvSpPr>
          <p:spPr bwMode="auto">
            <a:xfrm>
              <a:off x="257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8" name="Rectangle 58"/>
            <p:cNvSpPr>
              <a:spLocks noChangeArrowheads="1"/>
            </p:cNvSpPr>
            <p:nvPr/>
          </p:nvSpPr>
          <p:spPr bwMode="auto">
            <a:xfrm>
              <a:off x="267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19" name="Rectangle 59"/>
            <p:cNvSpPr>
              <a:spLocks noChangeArrowheads="1"/>
            </p:cNvSpPr>
            <p:nvPr/>
          </p:nvSpPr>
          <p:spPr bwMode="auto">
            <a:xfrm>
              <a:off x="276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0" name="Rectangle 60"/>
            <p:cNvSpPr>
              <a:spLocks noChangeArrowheads="1"/>
            </p:cNvSpPr>
            <p:nvPr/>
          </p:nvSpPr>
          <p:spPr bwMode="auto">
            <a:xfrm>
              <a:off x="286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1" name="Rectangle 61"/>
            <p:cNvSpPr>
              <a:spLocks noChangeArrowheads="1"/>
            </p:cNvSpPr>
            <p:nvPr/>
          </p:nvSpPr>
          <p:spPr bwMode="auto">
            <a:xfrm>
              <a:off x="295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2" name="Rectangle 62"/>
            <p:cNvSpPr>
              <a:spLocks noChangeArrowheads="1"/>
            </p:cNvSpPr>
            <p:nvPr/>
          </p:nvSpPr>
          <p:spPr bwMode="auto">
            <a:xfrm>
              <a:off x="305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3" name="Rectangle 63"/>
            <p:cNvSpPr>
              <a:spLocks noChangeArrowheads="1"/>
            </p:cNvSpPr>
            <p:nvPr/>
          </p:nvSpPr>
          <p:spPr bwMode="auto">
            <a:xfrm>
              <a:off x="315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4" name="Rectangle 64"/>
            <p:cNvSpPr>
              <a:spLocks noChangeArrowheads="1"/>
            </p:cNvSpPr>
            <p:nvPr/>
          </p:nvSpPr>
          <p:spPr bwMode="auto">
            <a:xfrm>
              <a:off x="324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5" name="Rectangle 65"/>
            <p:cNvSpPr>
              <a:spLocks noChangeArrowheads="1"/>
            </p:cNvSpPr>
            <p:nvPr/>
          </p:nvSpPr>
          <p:spPr bwMode="auto">
            <a:xfrm>
              <a:off x="334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6" name="Rectangle 66"/>
            <p:cNvSpPr>
              <a:spLocks noChangeArrowheads="1"/>
            </p:cNvSpPr>
            <p:nvPr/>
          </p:nvSpPr>
          <p:spPr bwMode="auto">
            <a:xfrm>
              <a:off x="343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7" name="Rectangle 67"/>
            <p:cNvSpPr>
              <a:spLocks noChangeArrowheads="1"/>
            </p:cNvSpPr>
            <p:nvPr/>
          </p:nvSpPr>
          <p:spPr bwMode="auto">
            <a:xfrm>
              <a:off x="353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8" name="Rectangle 68"/>
            <p:cNvSpPr>
              <a:spLocks noChangeArrowheads="1"/>
            </p:cNvSpPr>
            <p:nvPr/>
          </p:nvSpPr>
          <p:spPr bwMode="auto">
            <a:xfrm>
              <a:off x="363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29" name="Rectangle 69"/>
            <p:cNvSpPr>
              <a:spLocks noChangeArrowheads="1"/>
            </p:cNvSpPr>
            <p:nvPr/>
          </p:nvSpPr>
          <p:spPr bwMode="auto">
            <a:xfrm>
              <a:off x="372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0" name="Rectangle 70"/>
            <p:cNvSpPr>
              <a:spLocks noChangeArrowheads="1"/>
            </p:cNvSpPr>
            <p:nvPr/>
          </p:nvSpPr>
          <p:spPr bwMode="auto">
            <a:xfrm>
              <a:off x="3822"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1" name="Rectangle 71"/>
            <p:cNvSpPr>
              <a:spLocks noChangeArrowheads="1"/>
            </p:cNvSpPr>
            <p:nvPr/>
          </p:nvSpPr>
          <p:spPr bwMode="auto">
            <a:xfrm>
              <a:off x="3918"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2" name="Rectangle 72"/>
            <p:cNvSpPr>
              <a:spLocks noChangeArrowheads="1"/>
            </p:cNvSpPr>
            <p:nvPr/>
          </p:nvSpPr>
          <p:spPr bwMode="auto">
            <a:xfrm>
              <a:off x="4014"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3" name="Rectangle 73"/>
            <p:cNvSpPr>
              <a:spLocks noChangeArrowheads="1"/>
            </p:cNvSpPr>
            <p:nvPr/>
          </p:nvSpPr>
          <p:spPr bwMode="auto">
            <a:xfrm>
              <a:off x="4110"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4" name="Rectangle 74"/>
            <p:cNvSpPr>
              <a:spLocks noChangeArrowheads="1"/>
            </p:cNvSpPr>
            <p:nvPr/>
          </p:nvSpPr>
          <p:spPr bwMode="auto">
            <a:xfrm>
              <a:off x="4206" y="960"/>
              <a:ext cx="96" cy="624"/>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9735" name="Text Box 75"/>
            <p:cNvSpPr txBox="1">
              <a:spLocks noChangeArrowheads="1"/>
            </p:cNvSpPr>
            <p:nvPr/>
          </p:nvSpPr>
          <p:spPr bwMode="auto">
            <a:xfrm>
              <a:off x="1326" y="1776"/>
              <a:ext cx="306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0 1 2 3 4 5 6 7 8 9 0 1 2 3 4 5 6 7 8 9 0 1 2 3 4 5 6 7 8 9 0 1</a:t>
              </a:r>
            </a:p>
          </p:txBody>
        </p:sp>
        <p:sp>
          <p:nvSpPr>
            <p:cNvPr id="29736" name="Text Box 76"/>
            <p:cNvSpPr txBox="1">
              <a:spLocks noChangeArrowheads="1"/>
            </p:cNvSpPr>
            <p:nvPr/>
          </p:nvSpPr>
          <p:spPr bwMode="auto">
            <a:xfrm>
              <a:off x="1278" y="703"/>
              <a:ext cx="1651" cy="2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32-Block Address Space:</a:t>
              </a:r>
            </a:p>
          </p:txBody>
        </p:sp>
        <p:sp>
          <p:nvSpPr>
            <p:cNvPr id="29737" name="Text Box 77"/>
            <p:cNvSpPr txBox="1">
              <a:spLocks noChangeArrowheads="1"/>
            </p:cNvSpPr>
            <p:nvPr/>
          </p:nvSpPr>
          <p:spPr bwMode="auto">
            <a:xfrm>
              <a:off x="2238" y="1632"/>
              <a:ext cx="2131"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1 1 1 1 1 1 1 1 1 1 2 2 2 2 2 2 2 2 2 2 3 3</a:t>
              </a:r>
              <a:endParaRPr lang="en-US" altLang="ko-KR" sz="1800">
                <a:latin typeface="Arial" panose="020B0604020202020204" pitchFamily="34" charset="0"/>
                <a:ea typeface="굴림" panose="020B0600000101010101" pitchFamily="34" charset="-127"/>
              </a:endParaRPr>
            </a:p>
          </p:txBody>
        </p:sp>
        <p:sp>
          <p:nvSpPr>
            <p:cNvPr id="29738" name="Text Box 78"/>
            <p:cNvSpPr txBox="1">
              <a:spLocks noChangeArrowheads="1"/>
            </p:cNvSpPr>
            <p:nvPr/>
          </p:nvSpPr>
          <p:spPr bwMode="auto">
            <a:xfrm>
              <a:off x="861" y="1632"/>
              <a:ext cx="423" cy="3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r">
                <a:lnSpc>
                  <a:spcPct val="100000"/>
                </a:lnSpc>
                <a:spcBef>
                  <a:spcPct val="0"/>
                </a:spcBef>
                <a:buSzTx/>
              </a:pPr>
              <a:r>
                <a:rPr lang="en-US" altLang="ko-KR" sz="1400">
                  <a:latin typeface="Arial" panose="020B0604020202020204" pitchFamily="34" charset="0"/>
                  <a:ea typeface="굴림" panose="020B0600000101010101" pitchFamily="34" charset="-127"/>
                </a:rPr>
                <a:t>Block</a:t>
              </a:r>
            </a:p>
            <a:p>
              <a:pPr algn="r">
                <a:lnSpc>
                  <a:spcPct val="100000"/>
                </a:lnSpc>
                <a:spcBef>
                  <a:spcPct val="0"/>
                </a:spcBef>
                <a:buSzTx/>
              </a:pPr>
              <a:r>
                <a:rPr lang="en-US" altLang="ko-KR" sz="1400">
                  <a:latin typeface="Arial" panose="020B0604020202020204" pitchFamily="34" charset="0"/>
                  <a:ea typeface="굴림" panose="020B0600000101010101" pitchFamily="34" charset="-127"/>
                </a:rPr>
                <a:t>no.</a:t>
              </a:r>
              <a:endParaRPr lang="en-US" altLang="ko-KR" sz="1800">
                <a:latin typeface="Arial" panose="020B0604020202020204" pitchFamily="34" charset="0"/>
                <a:ea typeface="굴림" panose="020B0600000101010101" pitchFamily="34" charset="-127"/>
              </a:endParaRPr>
            </a:p>
          </p:txBody>
        </p:sp>
      </p:grpSp>
      <p:sp>
        <p:nvSpPr>
          <p:cNvPr id="29703" name="Rectangle 79"/>
          <p:cNvSpPr>
            <a:spLocks noGrp="1" noChangeArrowheads="1"/>
          </p:cNvSpPr>
          <p:nvPr>
            <p:ph type="title"/>
          </p:nvPr>
        </p:nvSpPr>
        <p:spPr>
          <a:xfrm>
            <a:off x="1600200" y="228600"/>
            <a:ext cx="8915400" cy="368300"/>
          </a:xfrm>
        </p:spPr>
        <p:txBody>
          <a:bodyPr/>
          <a:lstStyle/>
          <a:p>
            <a:pPr>
              <a:tabLst>
                <a:tab pos="6172200" algn="l"/>
              </a:tabLst>
            </a:pPr>
            <a:r>
              <a:rPr lang="en-US" altLang="ko-KR" dirty="0">
                <a:ea typeface="굴림" panose="020B0600000101010101" pitchFamily="34" charset="-127"/>
              </a:rPr>
              <a:t>Where does a Block Get Placed in a Cache?</a:t>
            </a:r>
          </a:p>
        </p:txBody>
      </p:sp>
    </p:spTree>
    <p:extLst>
      <p:ext uri="{BB962C8B-B14F-4D97-AF65-F5344CB8AC3E}">
        <p14:creationId xmlns:p14="http://schemas.microsoft.com/office/powerpoint/2010/main" val="41513952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3426">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743510"/>
                                        </p:tgtEl>
                                        <p:attrNameLst>
                                          <p:attrName>style.visibility</p:attrName>
                                        </p:attrNameLst>
                                      </p:cBhvr>
                                      <p:to>
                                        <p:strVal val="visible"/>
                                      </p:to>
                                    </p:set>
                                    <p:anim calcmode="lin" valueType="num">
                                      <p:cBhvr additive="base">
                                        <p:cTn id="9" dur="500" fill="hold"/>
                                        <p:tgtEl>
                                          <p:spTgt spid="743510"/>
                                        </p:tgtEl>
                                        <p:attrNameLst>
                                          <p:attrName>ppt_x</p:attrName>
                                        </p:attrNameLst>
                                      </p:cBhvr>
                                      <p:tavLst>
                                        <p:tav tm="0">
                                          <p:val>
                                            <p:strVal val="1+#ppt_w/2"/>
                                          </p:val>
                                        </p:tav>
                                        <p:tav tm="100000">
                                          <p:val>
                                            <p:strVal val="#ppt_x"/>
                                          </p:val>
                                        </p:tav>
                                      </p:tavLst>
                                    </p:anim>
                                    <p:anim calcmode="lin" valueType="num">
                                      <p:cBhvr additive="base">
                                        <p:cTn id="10" dur="500" fill="hold"/>
                                        <p:tgtEl>
                                          <p:spTgt spid="743510"/>
                                        </p:tgtEl>
                                        <p:attrNameLst>
                                          <p:attrName>ppt_y</p:attrName>
                                        </p:attrNameLst>
                                      </p:cBhvr>
                                      <p:tavLst>
                                        <p:tav tm="0">
                                          <p:val>
                                            <p:strVal val="#ppt_y"/>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nodeType="clickEffect">
                                  <p:stCondLst>
                                    <p:cond delay="0"/>
                                  </p:stCondLst>
                                  <p:childTnLst>
                                    <p:set>
                                      <p:cBhvr>
                                        <p:cTn id="14" dur="1" fill="hold">
                                          <p:stCondLst>
                                            <p:cond delay="0"/>
                                          </p:stCondLst>
                                        </p:cTn>
                                        <p:tgtEl>
                                          <p:spTgt spid="743513"/>
                                        </p:tgtEl>
                                        <p:attrNameLst>
                                          <p:attrName>style.visibility</p:attrName>
                                        </p:attrNameLst>
                                      </p:cBhvr>
                                      <p:to>
                                        <p:strVal val="visible"/>
                                      </p:to>
                                    </p:set>
                                    <p:anim calcmode="lin" valueType="num">
                                      <p:cBhvr additive="base">
                                        <p:cTn id="15" dur="500" fill="hold"/>
                                        <p:tgtEl>
                                          <p:spTgt spid="743513"/>
                                        </p:tgtEl>
                                        <p:attrNameLst>
                                          <p:attrName>ppt_x</p:attrName>
                                        </p:attrNameLst>
                                      </p:cBhvr>
                                      <p:tavLst>
                                        <p:tav tm="0">
                                          <p:val>
                                            <p:strVal val="0-#ppt_w/2"/>
                                          </p:val>
                                        </p:tav>
                                        <p:tav tm="100000">
                                          <p:val>
                                            <p:strVal val="#ppt_x"/>
                                          </p:val>
                                        </p:tav>
                                      </p:tavLst>
                                    </p:anim>
                                    <p:anim calcmode="lin" valueType="num">
                                      <p:cBhvr additive="base">
                                        <p:cTn id="16" dur="500" fill="hold"/>
                                        <p:tgtEl>
                                          <p:spTgt spid="743513"/>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743512"/>
                                        </p:tgtEl>
                                        <p:attrNameLst>
                                          <p:attrName>style.visibility</p:attrName>
                                        </p:attrNameLst>
                                      </p:cBhvr>
                                      <p:to>
                                        <p:strVal val="visible"/>
                                      </p:to>
                                    </p:set>
                                    <p:anim calcmode="lin" valueType="num">
                                      <p:cBhvr additive="base">
                                        <p:cTn id="21" dur="500" fill="hold"/>
                                        <p:tgtEl>
                                          <p:spTgt spid="743512"/>
                                        </p:tgtEl>
                                        <p:attrNameLst>
                                          <p:attrName>ppt_x</p:attrName>
                                        </p:attrNameLst>
                                      </p:cBhvr>
                                      <p:tavLst>
                                        <p:tav tm="0">
                                          <p:val>
                                            <p:strVal val="#ppt_x"/>
                                          </p:val>
                                        </p:tav>
                                        <p:tav tm="100000">
                                          <p:val>
                                            <p:strVal val="#ppt_x"/>
                                          </p:val>
                                        </p:tav>
                                      </p:tavLst>
                                    </p:anim>
                                    <p:anim calcmode="lin" valueType="num">
                                      <p:cBhvr additive="base">
                                        <p:cTn id="22" dur="500" fill="hold"/>
                                        <p:tgtEl>
                                          <p:spTgt spid="743512"/>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743514"/>
                                        </p:tgtEl>
                                        <p:attrNameLst>
                                          <p:attrName>style.visibility</p:attrName>
                                        </p:attrNameLst>
                                      </p:cBhvr>
                                      <p:to>
                                        <p:strVal val="visible"/>
                                      </p:to>
                                    </p:set>
                                    <p:anim calcmode="lin" valueType="num">
                                      <p:cBhvr additive="base">
                                        <p:cTn id="27" dur="500" fill="hold"/>
                                        <p:tgtEl>
                                          <p:spTgt spid="743514"/>
                                        </p:tgtEl>
                                        <p:attrNameLst>
                                          <p:attrName>ppt_x</p:attrName>
                                        </p:attrNameLst>
                                      </p:cBhvr>
                                      <p:tavLst>
                                        <p:tav tm="0">
                                          <p:val>
                                            <p:strVal val="1+#ppt_w/2"/>
                                          </p:val>
                                        </p:tav>
                                        <p:tav tm="100000">
                                          <p:val>
                                            <p:strVal val="#ppt_x"/>
                                          </p:val>
                                        </p:tav>
                                      </p:tavLst>
                                    </p:anim>
                                    <p:anim calcmode="lin" valueType="num">
                                      <p:cBhvr additive="base">
                                        <p:cTn id="28" dur="500" fill="hold"/>
                                        <p:tgtEl>
                                          <p:spTgt spid="7435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26"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5474" name="Rectangle 2"/>
          <p:cNvSpPr>
            <a:spLocks noGrp="1" noChangeArrowheads="1"/>
          </p:cNvSpPr>
          <p:nvPr>
            <p:ph type="body" idx="1"/>
          </p:nvPr>
        </p:nvSpPr>
        <p:spPr>
          <a:xfrm>
            <a:off x="1676400" y="838200"/>
            <a:ext cx="8305800" cy="5154232"/>
          </a:xfrm>
          <a:noFill/>
        </p:spPr>
        <p:txBody>
          <a:bodyPr vert="horz" wrap="square" lIns="63500" tIns="25400" rIns="63500" bIns="25400" numCol="1" anchor="t" anchorCtr="0" compatLnSpc="1">
            <a:prstTxWarp prst="textNoShape">
              <a:avLst/>
            </a:prstTxWarp>
            <a:spAutoFit/>
          </a:bodyPr>
          <a:lstStyle/>
          <a:p>
            <a:pPr>
              <a:tabLst>
                <a:tab pos="2117725" algn="r"/>
                <a:tab pos="3094038" algn="r"/>
                <a:tab pos="4114800" algn="r"/>
                <a:tab pos="5197475" algn="r"/>
                <a:tab pos="6294438" algn="r"/>
                <a:tab pos="7315200" algn="r"/>
              </a:tabLst>
            </a:pPr>
            <a:r>
              <a:rPr lang="en-US" altLang="ko-KR" dirty="0">
                <a:ea typeface="굴림" panose="020B0600000101010101" pitchFamily="34" charset="-127"/>
              </a:rPr>
              <a:t>Easy for Direct Mapped: Only one possibility</a:t>
            </a:r>
          </a:p>
          <a:p>
            <a:pPr>
              <a:tabLst>
                <a:tab pos="2117725" algn="r"/>
                <a:tab pos="3094038" algn="r"/>
                <a:tab pos="4114800" algn="r"/>
                <a:tab pos="5197475" algn="r"/>
                <a:tab pos="6294438" algn="r"/>
                <a:tab pos="7315200" algn="r"/>
              </a:tabLst>
            </a:pPr>
            <a:r>
              <a:rPr lang="en-US" altLang="ko-KR" dirty="0">
                <a:ea typeface="굴림" panose="020B0600000101010101" pitchFamily="34" charset="-127"/>
              </a:rPr>
              <a:t>Set Associative or Fully Associative:</a:t>
            </a:r>
          </a:p>
          <a:p>
            <a:pPr lvl="1">
              <a:tabLst>
                <a:tab pos="2117725" algn="r"/>
                <a:tab pos="3094038" algn="r"/>
                <a:tab pos="4114800" algn="r"/>
                <a:tab pos="5197475" algn="r"/>
                <a:tab pos="6294438" algn="r"/>
                <a:tab pos="7315200" algn="r"/>
              </a:tabLst>
            </a:pPr>
            <a:r>
              <a:rPr lang="en-US" altLang="ko-KR" sz="2400" dirty="0">
                <a:ea typeface="굴림" panose="020B0600000101010101" pitchFamily="34" charset="-127"/>
              </a:rPr>
              <a:t>Random</a:t>
            </a:r>
          </a:p>
          <a:p>
            <a:pPr lvl="1">
              <a:tabLst>
                <a:tab pos="2117725" algn="r"/>
                <a:tab pos="3094038" algn="r"/>
                <a:tab pos="4114800" algn="r"/>
                <a:tab pos="5197475" algn="r"/>
                <a:tab pos="6294438" algn="r"/>
                <a:tab pos="7315200" algn="r"/>
              </a:tabLst>
            </a:pPr>
            <a:r>
              <a:rPr lang="en-US" altLang="ko-KR" sz="2400" dirty="0">
                <a:ea typeface="굴림" panose="020B0600000101010101" pitchFamily="34" charset="-127"/>
              </a:rPr>
              <a:t>LRU (Least Recently Used)</a:t>
            </a:r>
          </a:p>
          <a:p>
            <a:pPr>
              <a:tabLst>
                <a:tab pos="2117725" algn="r"/>
                <a:tab pos="3094038" algn="r"/>
                <a:tab pos="4114800" algn="r"/>
                <a:tab pos="5197475" algn="r"/>
                <a:tab pos="6294438" algn="r"/>
                <a:tab pos="7315200" algn="r"/>
              </a:tabLst>
            </a:pPr>
            <a:endParaRPr lang="en-US" altLang="ko-KR" dirty="0">
              <a:ea typeface="굴림" panose="020B0600000101010101" pitchFamily="34" charset="-127"/>
            </a:endParaRPr>
          </a:p>
          <a:p>
            <a:pPr>
              <a:tabLst>
                <a:tab pos="2117725" algn="r"/>
                <a:tab pos="3094038" algn="r"/>
                <a:tab pos="4114800" algn="r"/>
                <a:tab pos="5197475" algn="r"/>
                <a:tab pos="6294438" algn="r"/>
                <a:tab pos="7315200" algn="r"/>
              </a:tabLst>
            </a:pPr>
            <a:r>
              <a:rPr lang="en-US" altLang="ko-KR" dirty="0">
                <a:ea typeface="굴림" panose="020B0600000101010101" pitchFamily="34" charset="-127"/>
              </a:rPr>
              <a:t>Miss rates for a workload:</a:t>
            </a:r>
          </a:p>
          <a:p>
            <a:pPr>
              <a:buNone/>
              <a:tabLst>
                <a:tab pos="2117725" algn="r"/>
                <a:tab pos="3094038" algn="r"/>
                <a:tab pos="4114800" algn="r"/>
                <a:tab pos="5197475" algn="r"/>
                <a:tab pos="6294438" algn="r"/>
                <a:tab pos="7315200" algn="r"/>
              </a:tabLst>
            </a:pPr>
            <a:r>
              <a:rPr lang="en-US" altLang="ko-KR" dirty="0">
                <a:ea typeface="굴림" panose="020B0600000101010101" pitchFamily="34" charset="-127"/>
              </a:rPr>
              <a:t>	                    2-way              	4-way                 	8-way</a:t>
            </a:r>
            <a:br>
              <a:rPr lang="en-US" altLang="ko-KR" dirty="0">
                <a:ea typeface="굴림" panose="020B0600000101010101" pitchFamily="34" charset="-127"/>
              </a:rPr>
            </a:br>
            <a:r>
              <a:rPr lang="en-US" altLang="ko-KR" u="sng" dirty="0">
                <a:ea typeface="굴림" panose="020B0600000101010101" pitchFamily="34" charset="-127"/>
              </a:rPr>
              <a:t>Size	LRU	 Random	 LRU	 Random	 LRU	 Random</a:t>
            </a:r>
          </a:p>
          <a:p>
            <a:pPr>
              <a:buNone/>
              <a:tabLst>
                <a:tab pos="2117725" algn="r"/>
                <a:tab pos="3094038" algn="r"/>
                <a:tab pos="4114800" algn="r"/>
                <a:tab pos="5197475" algn="r"/>
                <a:tab pos="6294438" algn="r"/>
                <a:tab pos="7315200" algn="r"/>
              </a:tabLst>
            </a:pPr>
            <a:r>
              <a:rPr lang="en-US" altLang="ko-KR" dirty="0">
                <a:ea typeface="굴림" panose="020B0600000101010101" pitchFamily="34" charset="-127"/>
              </a:rPr>
              <a:t>	16 KB	5.2%	5.7%	    4.7%	5.3%	4.4%	5.0%</a:t>
            </a:r>
          </a:p>
          <a:p>
            <a:pPr>
              <a:buNone/>
              <a:tabLst>
                <a:tab pos="2117725" algn="r"/>
                <a:tab pos="3094038" algn="r"/>
                <a:tab pos="4114800" algn="r"/>
                <a:tab pos="5197475" algn="r"/>
                <a:tab pos="6294438" algn="r"/>
                <a:tab pos="7315200" algn="r"/>
              </a:tabLst>
            </a:pPr>
            <a:r>
              <a:rPr lang="en-US" altLang="ko-KR" dirty="0">
                <a:ea typeface="굴림" panose="020B0600000101010101" pitchFamily="34" charset="-127"/>
              </a:rPr>
              <a:t>	64 KB	1.9%	2.0%	    1.5%	1.7%	1.4%	1.5%</a:t>
            </a:r>
          </a:p>
          <a:p>
            <a:pPr>
              <a:buNone/>
              <a:tabLst>
                <a:tab pos="2117725" algn="r"/>
                <a:tab pos="3094038" algn="r"/>
                <a:tab pos="4114800" algn="r"/>
                <a:tab pos="5197475" algn="r"/>
                <a:tab pos="6294438" algn="r"/>
                <a:tab pos="7315200" algn="r"/>
              </a:tabLst>
            </a:pPr>
            <a:r>
              <a:rPr lang="en-US" altLang="ko-KR" dirty="0">
                <a:ea typeface="굴림" panose="020B0600000101010101" pitchFamily="34" charset="-127"/>
              </a:rPr>
              <a:t>	256 KB	1.15%	1.17%	   1.13%	 1.13%	1.12%	1.12%</a:t>
            </a:r>
          </a:p>
          <a:p>
            <a:pPr>
              <a:buNone/>
              <a:tabLst>
                <a:tab pos="2117725" algn="r"/>
                <a:tab pos="3094038" algn="r"/>
                <a:tab pos="4114800" algn="r"/>
                <a:tab pos="5197475" algn="r"/>
                <a:tab pos="6294438" algn="r"/>
                <a:tab pos="7315200" algn="r"/>
              </a:tabLst>
            </a:pPr>
            <a:endParaRPr lang="en-US" altLang="ko-KR" dirty="0">
              <a:ea typeface="굴림" panose="020B0600000101010101" pitchFamily="34" charset="-127"/>
            </a:endParaRPr>
          </a:p>
        </p:txBody>
      </p:sp>
      <p:sp>
        <p:nvSpPr>
          <p:cNvPr id="30723" name="Rectangle 3"/>
          <p:cNvSpPr>
            <a:spLocks noGrp="1" noChangeArrowheads="1"/>
          </p:cNvSpPr>
          <p:nvPr>
            <p:ph type="title"/>
          </p:nvPr>
        </p:nvSpPr>
        <p:spPr>
          <a:xfrm>
            <a:off x="1524000" y="152401"/>
            <a:ext cx="9144000" cy="442912"/>
          </a:xfrm>
        </p:spPr>
        <p:txBody>
          <a:bodyPr/>
          <a:lstStyle/>
          <a:p>
            <a:r>
              <a:rPr lang="en-US" altLang="ko-KR" dirty="0">
                <a:ea typeface="굴림" panose="020B0600000101010101" pitchFamily="34" charset="-127"/>
              </a:rPr>
              <a:t>Which block should be replaced on a miss?</a:t>
            </a:r>
          </a:p>
        </p:txBody>
      </p:sp>
    </p:spTree>
    <p:extLst>
      <p:ext uri="{BB962C8B-B14F-4D97-AF65-F5344CB8AC3E}">
        <p14:creationId xmlns:p14="http://schemas.microsoft.com/office/powerpoint/2010/main" val="3197067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5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547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547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454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547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547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4547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547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54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4"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914400" y="838201"/>
            <a:ext cx="10287000" cy="5221942"/>
          </a:xfrm>
          <a:noFill/>
        </p:spPr>
        <p:txBody>
          <a:bodyPr vert="horz" wrap="square" lIns="63500" tIns="25400" rIns="63500" bIns="25400" numCol="1" anchor="t" anchorCtr="0" compatLnSpc="1">
            <a:prstTxWarp prst="textNoShape">
              <a:avLst/>
            </a:prstTxWarp>
            <a:spAutoFit/>
          </a:bodyPr>
          <a:lstStyle/>
          <a:p>
            <a:pPr>
              <a:lnSpc>
                <a:spcPct val="80000"/>
              </a:lnSpc>
              <a:spcBef>
                <a:spcPct val="20000"/>
              </a:spcBef>
            </a:pPr>
            <a:r>
              <a:rPr lang="en-US" altLang="ko-KR" dirty="0">
                <a:solidFill>
                  <a:schemeClr val="hlink"/>
                </a:solidFill>
                <a:ea typeface="굴림" panose="020B0600000101010101" pitchFamily="34" charset="-127"/>
              </a:rPr>
              <a:t>Write through</a:t>
            </a:r>
            <a:r>
              <a:rPr lang="en-US" altLang="ko-KR" dirty="0">
                <a:ea typeface="굴림" panose="020B0600000101010101" pitchFamily="34" charset="-127"/>
              </a:rPr>
              <a:t>: The information is written to both the block in the cache and to the block in the lower-level memory</a:t>
            </a:r>
          </a:p>
          <a:p>
            <a:pPr>
              <a:lnSpc>
                <a:spcPct val="80000"/>
              </a:lnSpc>
              <a:spcBef>
                <a:spcPct val="20000"/>
              </a:spcBef>
            </a:pPr>
            <a:r>
              <a:rPr lang="en-US" altLang="ko-KR" dirty="0">
                <a:solidFill>
                  <a:schemeClr val="hlink"/>
                </a:solidFill>
                <a:ea typeface="굴림" panose="020B0600000101010101" pitchFamily="34" charset="-127"/>
              </a:rPr>
              <a:t>Write back</a:t>
            </a:r>
            <a:r>
              <a:rPr lang="en-US" altLang="ko-KR" dirty="0">
                <a:ea typeface="굴림" panose="020B0600000101010101" pitchFamily="34" charset="-127"/>
              </a:rPr>
              <a:t>: The information is written only to the block in the cache</a:t>
            </a:r>
          </a:p>
          <a:p>
            <a:pPr lvl="1">
              <a:lnSpc>
                <a:spcPct val="80000"/>
              </a:lnSpc>
              <a:spcBef>
                <a:spcPct val="20000"/>
              </a:spcBef>
            </a:pPr>
            <a:r>
              <a:rPr lang="en-US" altLang="ko-KR" sz="2400" dirty="0">
                <a:ea typeface="굴림" panose="020B0600000101010101" pitchFamily="34" charset="-127"/>
              </a:rPr>
              <a:t>Modified cache block is written to main memory only when it is replaced</a:t>
            </a:r>
          </a:p>
          <a:p>
            <a:pPr lvl="1">
              <a:lnSpc>
                <a:spcPct val="80000"/>
              </a:lnSpc>
              <a:spcBef>
                <a:spcPct val="20000"/>
              </a:spcBef>
            </a:pPr>
            <a:r>
              <a:rPr lang="en-US" altLang="ko-KR" sz="2400" dirty="0">
                <a:ea typeface="굴림" panose="020B0600000101010101" pitchFamily="34" charset="-127"/>
              </a:rPr>
              <a:t>Question is block clean or dirty?</a:t>
            </a:r>
          </a:p>
          <a:p>
            <a:pPr>
              <a:lnSpc>
                <a:spcPct val="80000"/>
              </a:lnSpc>
              <a:spcBef>
                <a:spcPct val="20000"/>
              </a:spcBef>
            </a:pPr>
            <a:r>
              <a:rPr lang="en-US" altLang="ko-KR" dirty="0">
                <a:ea typeface="굴림" panose="020B0600000101010101" pitchFamily="34" charset="-127"/>
              </a:rPr>
              <a:t>Pros and Cons of each?</a:t>
            </a:r>
          </a:p>
          <a:p>
            <a:pPr lvl="1">
              <a:lnSpc>
                <a:spcPct val="80000"/>
              </a:lnSpc>
              <a:spcBef>
                <a:spcPct val="20000"/>
              </a:spcBef>
            </a:pPr>
            <a:r>
              <a:rPr lang="en-US" altLang="ko-KR" sz="2400" dirty="0">
                <a:ea typeface="굴림" panose="020B0600000101010101" pitchFamily="34" charset="-127"/>
              </a:rPr>
              <a:t>WT: </a:t>
            </a:r>
          </a:p>
          <a:p>
            <a:pPr lvl="2">
              <a:lnSpc>
                <a:spcPct val="80000"/>
              </a:lnSpc>
              <a:spcBef>
                <a:spcPct val="20000"/>
              </a:spcBef>
            </a:pPr>
            <a:r>
              <a:rPr lang="en-US" altLang="ko-KR" sz="2400" dirty="0">
                <a:ea typeface="굴림" panose="020B0600000101010101" pitchFamily="34" charset="-127"/>
              </a:rPr>
              <a:t>PRO: read misses cannot result in writes</a:t>
            </a:r>
          </a:p>
          <a:p>
            <a:pPr lvl="2">
              <a:lnSpc>
                <a:spcPct val="80000"/>
              </a:lnSpc>
              <a:spcBef>
                <a:spcPct val="20000"/>
              </a:spcBef>
            </a:pPr>
            <a:r>
              <a:rPr lang="en-US" altLang="ko-KR" sz="2400" dirty="0">
                <a:ea typeface="굴림" panose="020B0600000101010101" pitchFamily="34" charset="-127"/>
              </a:rPr>
              <a:t>CON: Processor held up on writes unless writes buffered</a:t>
            </a:r>
          </a:p>
          <a:p>
            <a:pPr lvl="1">
              <a:lnSpc>
                <a:spcPct val="80000"/>
              </a:lnSpc>
              <a:spcBef>
                <a:spcPct val="20000"/>
              </a:spcBef>
            </a:pPr>
            <a:r>
              <a:rPr lang="en-US" altLang="ko-KR" sz="2400" dirty="0">
                <a:ea typeface="굴림" panose="020B0600000101010101" pitchFamily="34" charset="-127"/>
              </a:rPr>
              <a:t>WB: </a:t>
            </a:r>
          </a:p>
          <a:p>
            <a:pPr lvl="2">
              <a:lnSpc>
                <a:spcPct val="80000"/>
              </a:lnSpc>
              <a:spcBef>
                <a:spcPct val="20000"/>
              </a:spcBef>
            </a:pPr>
            <a:r>
              <a:rPr lang="en-US" altLang="ko-KR" sz="2400" dirty="0">
                <a:ea typeface="굴림" panose="020B0600000101010101" pitchFamily="34" charset="-127"/>
              </a:rPr>
              <a:t>PRO: repeated writes not sent to DRAM</a:t>
            </a:r>
            <a:br>
              <a:rPr lang="en-US" altLang="ko-KR" sz="2400" dirty="0">
                <a:ea typeface="굴림" panose="020B0600000101010101" pitchFamily="34" charset="-127"/>
              </a:rPr>
            </a:br>
            <a:r>
              <a:rPr lang="en-US" altLang="ko-KR" sz="2400" dirty="0">
                <a:ea typeface="굴림" panose="020B0600000101010101" pitchFamily="34" charset="-127"/>
              </a:rPr>
              <a:t>	 processor not held up on writes</a:t>
            </a:r>
          </a:p>
          <a:p>
            <a:pPr lvl="2">
              <a:lnSpc>
                <a:spcPct val="80000"/>
              </a:lnSpc>
              <a:spcBef>
                <a:spcPct val="20000"/>
              </a:spcBef>
            </a:pPr>
            <a:r>
              <a:rPr lang="en-US" altLang="ko-KR" sz="2400" dirty="0">
                <a:ea typeface="굴림" panose="020B0600000101010101" pitchFamily="34" charset="-127"/>
              </a:rPr>
              <a:t>CON: More complex</a:t>
            </a:r>
            <a:br>
              <a:rPr lang="en-US" altLang="ko-KR" sz="2400" dirty="0">
                <a:ea typeface="굴림" panose="020B0600000101010101" pitchFamily="34" charset="-127"/>
              </a:rPr>
            </a:br>
            <a:r>
              <a:rPr lang="en-US" altLang="ko-KR" sz="2400" dirty="0">
                <a:ea typeface="굴림" panose="020B0600000101010101" pitchFamily="34" charset="-127"/>
              </a:rPr>
              <a:t>	 Read miss may require </a:t>
            </a:r>
            <a:r>
              <a:rPr lang="en-US" altLang="ko-KR" sz="2400" dirty="0" err="1">
                <a:ea typeface="굴림" panose="020B0600000101010101" pitchFamily="34" charset="-127"/>
              </a:rPr>
              <a:t>writeback</a:t>
            </a:r>
            <a:r>
              <a:rPr lang="en-US" altLang="ko-KR" sz="2400" dirty="0">
                <a:ea typeface="굴림" panose="020B0600000101010101" pitchFamily="34" charset="-127"/>
              </a:rPr>
              <a:t> of dirty data</a:t>
            </a:r>
          </a:p>
        </p:txBody>
      </p:sp>
      <p:sp>
        <p:nvSpPr>
          <p:cNvPr id="31747" name="Rectangle 3"/>
          <p:cNvSpPr>
            <a:spLocks noGrp="1" noChangeArrowheads="1"/>
          </p:cNvSpPr>
          <p:nvPr>
            <p:ph type="title"/>
          </p:nvPr>
        </p:nvSpPr>
        <p:spPr>
          <a:xfrm>
            <a:off x="2289176" y="227013"/>
            <a:ext cx="7693025" cy="368300"/>
          </a:xfrm>
        </p:spPr>
        <p:txBody>
          <a:bodyPr/>
          <a:lstStyle/>
          <a:p>
            <a:r>
              <a:rPr lang="en-US" altLang="ko-KR" dirty="0">
                <a:ea typeface="굴림" panose="020B0600000101010101" pitchFamily="34" charset="-127"/>
              </a:rPr>
              <a:t>Review: What happens on a write?</a:t>
            </a:r>
          </a:p>
        </p:txBody>
      </p:sp>
    </p:spTree>
    <p:extLst>
      <p:ext uri="{BB962C8B-B14F-4D97-AF65-F5344CB8AC3E}">
        <p14:creationId xmlns:p14="http://schemas.microsoft.com/office/powerpoint/2010/main" val="19718425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4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74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746">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4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4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4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4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4B49-CF58-D84C-BEC5-093957EEA9A1}"/>
              </a:ext>
            </a:extLst>
          </p:cNvPr>
          <p:cNvSpPr>
            <a:spLocks noGrp="1"/>
          </p:cNvSpPr>
          <p:nvPr>
            <p:ph type="title"/>
          </p:nvPr>
        </p:nvSpPr>
        <p:spPr>
          <a:xfrm>
            <a:off x="818662" y="152400"/>
            <a:ext cx="10554676" cy="533400"/>
          </a:xfrm>
        </p:spPr>
        <p:txBody>
          <a:bodyPr/>
          <a:lstStyle/>
          <a:p>
            <a:r>
              <a:rPr lang="en-US" dirty="0"/>
              <a:t>Physically-Indexed vs Virtually-Indexed Caches</a:t>
            </a:r>
          </a:p>
        </p:txBody>
      </p:sp>
      <p:sp>
        <p:nvSpPr>
          <p:cNvPr id="3" name="Content Placeholder 2">
            <a:extLst>
              <a:ext uri="{FF2B5EF4-FFF2-40B4-BE49-F238E27FC236}">
                <a16:creationId xmlns:a16="http://schemas.microsoft.com/office/drawing/2014/main" id="{D189BE19-59B9-274C-8E12-36B636393762}"/>
              </a:ext>
            </a:extLst>
          </p:cNvPr>
          <p:cNvSpPr>
            <a:spLocks noGrp="1"/>
          </p:cNvSpPr>
          <p:nvPr>
            <p:ph idx="1"/>
          </p:nvPr>
        </p:nvSpPr>
        <p:spPr>
          <a:xfrm>
            <a:off x="406400" y="701496"/>
            <a:ext cx="10566400" cy="6080304"/>
          </a:xfrm>
        </p:spPr>
        <p:txBody>
          <a:bodyPr>
            <a:normAutofit fontScale="92500" lnSpcReduction="10000"/>
          </a:bodyPr>
          <a:lstStyle/>
          <a:p>
            <a:r>
              <a:rPr lang="en-US" sz="2000" dirty="0"/>
              <a:t>Physically-Indexed Caches</a:t>
            </a:r>
          </a:p>
          <a:p>
            <a:pPr lvl="1"/>
            <a:r>
              <a:rPr lang="en-US" sz="2000" dirty="0"/>
              <a:t>Address handed to cache </a:t>
            </a:r>
            <a:r>
              <a:rPr lang="en-US" sz="2000" i="1" dirty="0">
                <a:solidFill>
                  <a:srgbClr val="FF0000"/>
                </a:solidFill>
              </a:rPr>
              <a:t>after translation</a:t>
            </a:r>
          </a:p>
          <a:p>
            <a:pPr lvl="1"/>
            <a:r>
              <a:rPr lang="en-US" sz="2000" dirty="0"/>
              <a:t>Page Table holds </a:t>
            </a:r>
            <a:r>
              <a:rPr lang="en-US" sz="2000" i="1" dirty="0"/>
              <a:t>physical</a:t>
            </a:r>
            <a:r>
              <a:rPr lang="en-US" sz="2000" dirty="0"/>
              <a:t> addresses</a:t>
            </a:r>
          </a:p>
          <a:p>
            <a:pPr lvl="1"/>
            <a:r>
              <a:rPr lang="en-US" sz="2000" dirty="0"/>
              <a:t>Benefits: </a:t>
            </a:r>
          </a:p>
          <a:p>
            <a:pPr lvl="2"/>
            <a:r>
              <a:rPr lang="en-US" sz="1800" dirty="0"/>
              <a:t>Every piece of data has single place in cache</a:t>
            </a:r>
          </a:p>
          <a:p>
            <a:pPr lvl="2"/>
            <a:r>
              <a:rPr lang="en-US" sz="1800" dirty="0"/>
              <a:t>Cache can stay unchanged on context switch</a:t>
            </a:r>
          </a:p>
          <a:p>
            <a:pPr lvl="1"/>
            <a:r>
              <a:rPr lang="en-US" sz="2000" i="1" dirty="0">
                <a:solidFill>
                  <a:srgbClr val="FF0000"/>
                </a:solidFill>
              </a:rPr>
              <a:t>Challenges</a:t>
            </a:r>
            <a:r>
              <a:rPr lang="en-US" sz="2000" dirty="0">
                <a:solidFill>
                  <a:srgbClr val="FF0000"/>
                </a:solidFill>
              </a:rPr>
              <a:t>: </a:t>
            </a:r>
          </a:p>
          <a:p>
            <a:pPr lvl="2"/>
            <a:r>
              <a:rPr lang="en-US" sz="1800" dirty="0">
                <a:solidFill>
                  <a:srgbClr val="FF0000"/>
                </a:solidFill>
              </a:rPr>
              <a:t>TLB is in critical path of lookup!</a:t>
            </a:r>
          </a:p>
          <a:p>
            <a:pPr lvl="1"/>
            <a:r>
              <a:rPr lang="en-US" sz="2000" dirty="0">
                <a:solidFill>
                  <a:srgbClr val="FF0000"/>
                </a:solidFill>
              </a:rPr>
              <a:t>Pretty Common today (e.g. x86 processors)</a:t>
            </a:r>
          </a:p>
          <a:p>
            <a:r>
              <a:rPr lang="en-US" sz="2000" dirty="0"/>
              <a:t>Virtually-Indexed Caches</a:t>
            </a:r>
          </a:p>
          <a:p>
            <a:pPr lvl="1"/>
            <a:r>
              <a:rPr lang="en-US" sz="2000" dirty="0"/>
              <a:t>Address handed to cache </a:t>
            </a:r>
            <a:r>
              <a:rPr lang="en-US" sz="2000" i="1" dirty="0">
                <a:solidFill>
                  <a:srgbClr val="FF0000"/>
                </a:solidFill>
              </a:rPr>
              <a:t>before translation</a:t>
            </a:r>
          </a:p>
          <a:p>
            <a:pPr lvl="1"/>
            <a:r>
              <a:rPr lang="en-US" sz="2000" dirty="0"/>
              <a:t>Page Table holds </a:t>
            </a:r>
            <a:r>
              <a:rPr lang="en-US" sz="2000" i="1" dirty="0"/>
              <a:t>virtual</a:t>
            </a:r>
            <a:r>
              <a:rPr lang="en-US" sz="2000" dirty="0"/>
              <a:t> addresses (one option)</a:t>
            </a:r>
          </a:p>
          <a:p>
            <a:pPr lvl="1"/>
            <a:r>
              <a:rPr lang="en-US" sz="2000" dirty="0"/>
              <a:t>Benefits: </a:t>
            </a:r>
          </a:p>
          <a:p>
            <a:pPr lvl="2"/>
            <a:r>
              <a:rPr lang="en-US" sz="1800" dirty="0"/>
              <a:t>TLB not in critical path of lookup, so can be faster</a:t>
            </a:r>
          </a:p>
          <a:p>
            <a:pPr lvl="1"/>
            <a:r>
              <a:rPr lang="en-US" sz="2000" i="1" dirty="0">
                <a:solidFill>
                  <a:srgbClr val="FF0000"/>
                </a:solidFill>
              </a:rPr>
              <a:t>Challenges: </a:t>
            </a:r>
          </a:p>
          <a:p>
            <a:pPr lvl="2"/>
            <a:r>
              <a:rPr lang="en-US" sz="1800" dirty="0">
                <a:solidFill>
                  <a:srgbClr val="FF0000"/>
                </a:solidFill>
              </a:rPr>
              <a:t>Same data could be mapped in multiple places of cache</a:t>
            </a:r>
          </a:p>
          <a:p>
            <a:pPr lvl="2"/>
            <a:r>
              <a:rPr lang="en-US" sz="1800" dirty="0">
                <a:solidFill>
                  <a:srgbClr val="FF0000"/>
                </a:solidFill>
              </a:rPr>
              <a:t>May need to flush cache on context switch</a:t>
            </a:r>
          </a:p>
          <a:p>
            <a:pPr lvl="1"/>
            <a:endParaRPr lang="en-US" sz="2000" dirty="0">
              <a:solidFill>
                <a:srgbClr val="FF0000"/>
              </a:solidFill>
            </a:endParaRPr>
          </a:p>
          <a:p>
            <a:r>
              <a:rPr lang="en-US" sz="2000" dirty="0">
                <a:solidFill>
                  <a:srgbClr val="FF0000"/>
                </a:solidFill>
              </a:rPr>
              <a:t>We will stick with Physically Addressed Caches for now!</a:t>
            </a:r>
          </a:p>
          <a:p>
            <a:pPr lvl="1"/>
            <a:endParaRPr lang="en-US" sz="2000" dirty="0">
              <a:solidFill>
                <a:srgbClr val="FF0000"/>
              </a:solidFill>
            </a:endParaRPr>
          </a:p>
        </p:txBody>
      </p:sp>
      <p:grpSp>
        <p:nvGrpSpPr>
          <p:cNvPr id="94" name="Group 93"/>
          <p:cNvGrpSpPr/>
          <p:nvPr/>
        </p:nvGrpSpPr>
        <p:grpSpPr>
          <a:xfrm>
            <a:off x="7543800" y="3189166"/>
            <a:ext cx="4448666" cy="3364034"/>
            <a:chOff x="7391400" y="3124200"/>
            <a:chExt cx="4448666" cy="3364034"/>
          </a:xfrm>
        </p:grpSpPr>
        <p:sp>
          <p:nvSpPr>
            <p:cNvPr id="13" name="Oval 12"/>
            <p:cNvSpPr>
              <a:spLocks noChangeArrowheads="1"/>
            </p:cNvSpPr>
            <p:nvPr/>
          </p:nvSpPr>
          <p:spPr bwMode="auto">
            <a:xfrm>
              <a:off x="7391400" y="3276600"/>
              <a:ext cx="1001598" cy="870645"/>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dirty="0">
                  <a:latin typeface="Gill Sans" charset="0"/>
                  <a:ea typeface="Gill Sans" charset="0"/>
                  <a:cs typeface="Gill Sans" charset="0"/>
                </a:rPr>
                <a:t>CPU</a:t>
              </a:r>
            </a:p>
          </p:txBody>
        </p:sp>
        <p:sp>
          <p:nvSpPr>
            <p:cNvPr id="15" name="Rectangle 14"/>
            <p:cNvSpPr>
              <a:spLocks noChangeArrowheads="1"/>
            </p:cNvSpPr>
            <p:nvPr/>
          </p:nvSpPr>
          <p:spPr bwMode="auto">
            <a:xfrm>
              <a:off x="9108649" y="3124200"/>
              <a:ext cx="1178351" cy="115423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Cache</a:t>
              </a:r>
              <a:endParaRPr lang="en-US" altLang="ko-KR" sz="1600" b="0" dirty="0">
                <a:latin typeface="Gill Sans" charset="0"/>
                <a:ea typeface="Gill Sans" charset="0"/>
                <a:cs typeface="Gill Sans" charset="0"/>
              </a:endParaRPr>
            </a:p>
            <a:p>
              <a:pPr algn="ctr"/>
              <a:r>
                <a:rPr lang="en-US" altLang="ko-KR" sz="1600" b="0" dirty="0">
                  <a:latin typeface="Gill Sans" charset="0"/>
                  <a:ea typeface="Gill Sans" charset="0"/>
                  <a:cs typeface="Gill Sans" charset="0"/>
                </a:rPr>
                <a:t>[Virtually </a:t>
              </a:r>
            </a:p>
            <a:p>
              <a:pPr algn="ctr"/>
              <a:r>
                <a:rPr lang="en-US" altLang="ko-KR" sz="1600" b="0" dirty="0">
                  <a:latin typeface="Gill Sans" charset="0"/>
                  <a:ea typeface="Gill Sans" charset="0"/>
                  <a:cs typeface="Gill Sans" charset="0"/>
                </a:rPr>
                <a:t>indexed]</a:t>
              </a:r>
              <a:endParaRPr lang="en-US" altLang="ko-KR" b="0" dirty="0">
                <a:latin typeface="Gill Sans" charset="0"/>
                <a:ea typeface="Gill Sans" charset="0"/>
                <a:cs typeface="Gill Sans" charset="0"/>
              </a:endParaRPr>
            </a:p>
          </p:txBody>
        </p:sp>
        <p:sp>
          <p:nvSpPr>
            <p:cNvPr id="16" name="Rectangle 15"/>
            <p:cNvSpPr>
              <a:spLocks noChangeArrowheads="1"/>
            </p:cNvSpPr>
            <p:nvPr/>
          </p:nvSpPr>
          <p:spPr bwMode="auto">
            <a:xfrm>
              <a:off x="10720633" y="4444026"/>
              <a:ext cx="1119433" cy="120491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Memory</a:t>
              </a:r>
            </a:p>
          </p:txBody>
        </p:sp>
        <p:sp>
          <p:nvSpPr>
            <p:cNvPr id="17" name="Line 8"/>
            <p:cNvSpPr>
              <a:spLocks noChangeShapeType="1"/>
            </p:cNvSpPr>
            <p:nvPr/>
          </p:nvSpPr>
          <p:spPr bwMode="auto">
            <a:xfrm>
              <a:off x="8391219" y="3733800"/>
              <a:ext cx="717429"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cxnSp>
          <p:nvCxnSpPr>
            <p:cNvPr id="33" name="Straight Connector 32"/>
            <p:cNvCxnSpPr/>
            <p:nvPr/>
          </p:nvCxnSpPr>
          <p:spPr bwMode="auto">
            <a:xfrm>
              <a:off x="8610600" y="5184278"/>
              <a:ext cx="0" cy="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9" name="Freeform 38"/>
            <p:cNvSpPr/>
            <p:nvPr/>
          </p:nvSpPr>
          <p:spPr bwMode="auto">
            <a:xfrm>
              <a:off x="8604737" y="3733801"/>
              <a:ext cx="609279" cy="1314118"/>
            </a:xfrm>
            <a:custGeom>
              <a:avLst/>
              <a:gdLst>
                <a:gd name="connsiteX0" fmla="*/ 0 w 386862"/>
                <a:gd name="connsiteY0" fmla="*/ 0 h 1045028"/>
                <a:gd name="connsiteX1" fmla="*/ 0 w 386862"/>
                <a:gd name="connsiteY1" fmla="*/ 1045028 h 1045028"/>
                <a:gd name="connsiteX2" fmla="*/ 386862 w 386862"/>
                <a:gd name="connsiteY2" fmla="*/ 1045028 h 1045028"/>
              </a:gdLst>
              <a:ahLst/>
              <a:cxnLst>
                <a:cxn ang="0">
                  <a:pos x="connsiteX0" y="connsiteY0"/>
                </a:cxn>
                <a:cxn ang="0">
                  <a:pos x="connsiteX1" y="connsiteY1"/>
                </a:cxn>
                <a:cxn ang="0">
                  <a:pos x="connsiteX2" y="connsiteY2"/>
                </a:cxn>
              </a:cxnLst>
              <a:rect l="l" t="t" r="r" b="b"/>
              <a:pathLst>
                <a:path w="386862" h="1045028">
                  <a:moveTo>
                    <a:pt x="0" y="0"/>
                  </a:moveTo>
                  <a:lnTo>
                    <a:pt x="0" y="1045028"/>
                  </a:lnTo>
                  <a:lnTo>
                    <a:pt x="386862" y="1045028"/>
                  </a:ln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5" name="Rectangle 44"/>
            <p:cNvSpPr>
              <a:spLocks noChangeArrowheads="1"/>
            </p:cNvSpPr>
            <p:nvPr/>
          </p:nvSpPr>
          <p:spPr bwMode="auto">
            <a:xfrm>
              <a:off x="8991600" y="5559546"/>
              <a:ext cx="1371600" cy="928688"/>
            </a:xfrm>
            <a:prstGeom prst="rect">
              <a:avLst/>
            </a:prstGeom>
            <a:solidFill>
              <a:srgbClr val="FFC0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charset="0"/>
                  <a:ea typeface="Gill Sans" charset="0"/>
                  <a:cs typeface="Gill Sans" charset="0"/>
                </a:rPr>
                <a:t>[Virtually </a:t>
              </a:r>
            </a:p>
            <a:p>
              <a:pPr algn="ctr"/>
              <a:r>
                <a:rPr lang="en-US" altLang="ko-KR" sz="1600" b="0" dirty="0">
                  <a:latin typeface="Gill Sans" charset="0"/>
                  <a:ea typeface="Gill Sans" charset="0"/>
                  <a:cs typeface="Gill Sans" charset="0"/>
                </a:rPr>
                <a:t>addressed]</a:t>
              </a:r>
              <a:br>
                <a:rPr lang="en-US" altLang="ko-KR" sz="1400" b="0" dirty="0">
                  <a:latin typeface="Gill Sans" charset="0"/>
                  <a:ea typeface="Gill Sans" charset="0"/>
                  <a:cs typeface="Gill Sans" charset="0"/>
                </a:rPr>
              </a:br>
              <a:r>
                <a:rPr lang="en-US" altLang="ko-KR" b="0" dirty="0">
                  <a:latin typeface="Gill Sans" charset="0"/>
                  <a:ea typeface="Gill Sans" charset="0"/>
                  <a:cs typeface="Gill Sans" charset="0"/>
                </a:rPr>
                <a:t>Page Table</a:t>
              </a:r>
            </a:p>
          </p:txBody>
        </p:sp>
        <p:sp>
          <p:nvSpPr>
            <p:cNvPr id="47" name="Line 9"/>
            <p:cNvSpPr>
              <a:spLocks noChangeShapeType="1"/>
            </p:cNvSpPr>
            <p:nvPr/>
          </p:nvSpPr>
          <p:spPr bwMode="auto">
            <a:xfrm>
              <a:off x="9677400" y="5254746"/>
              <a:ext cx="0" cy="304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48" name="Freeform 47"/>
            <p:cNvSpPr/>
            <p:nvPr/>
          </p:nvSpPr>
          <p:spPr bwMode="auto">
            <a:xfrm>
              <a:off x="8174893" y="4430835"/>
              <a:ext cx="824563" cy="1586112"/>
            </a:xfrm>
            <a:custGeom>
              <a:avLst/>
              <a:gdLst>
                <a:gd name="connsiteX0" fmla="*/ 668215 w 668215"/>
                <a:gd name="connsiteY0" fmla="*/ 1283677 h 1283677"/>
                <a:gd name="connsiteX1" fmla="*/ 0 w 668215"/>
                <a:gd name="connsiteY1" fmla="*/ 1283677 h 1283677"/>
                <a:gd name="connsiteX2" fmla="*/ 0 w 668215"/>
                <a:gd name="connsiteY2" fmla="*/ 0 h 1283677"/>
                <a:gd name="connsiteX3" fmla="*/ 263769 w 668215"/>
                <a:gd name="connsiteY3" fmla="*/ 0 h 1283677"/>
              </a:gdLst>
              <a:ahLst/>
              <a:cxnLst>
                <a:cxn ang="0">
                  <a:pos x="connsiteX0" y="connsiteY0"/>
                </a:cxn>
                <a:cxn ang="0">
                  <a:pos x="connsiteX1" y="connsiteY1"/>
                </a:cxn>
                <a:cxn ang="0">
                  <a:pos x="connsiteX2" y="connsiteY2"/>
                </a:cxn>
                <a:cxn ang="0">
                  <a:pos x="connsiteX3" y="connsiteY3"/>
                </a:cxn>
              </a:cxnLst>
              <a:rect l="l" t="t" r="r" b="b"/>
              <a:pathLst>
                <a:path w="668215" h="1283677">
                  <a:moveTo>
                    <a:pt x="668215" y="1283677"/>
                  </a:moveTo>
                  <a:lnTo>
                    <a:pt x="0" y="1283677"/>
                  </a:lnTo>
                  <a:lnTo>
                    <a:pt x="0" y="0"/>
                  </a:lnTo>
                  <a:lnTo>
                    <a:pt x="263769" y="0"/>
                  </a:ln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72" name="Rectangle 71"/>
            <p:cNvSpPr>
              <a:spLocks noChangeArrowheads="1"/>
            </p:cNvSpPr>
            <p:nvPr/>
          </p:nvSpPr>
          <p:spPr bwMode="auto">
            <a:xfrm>
              <a:off x="9224951" y="4821516"/>
              <a:ext cx="824845" cy="43364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a:latin typeface="Gill Sans" charset="0"/>
                  <a:ea typeface="Gill Sans" charset="0"/>
                  <a:cs typeface="Gill Sans" charset="0"/>
                </a:rPr>
                <a:t>TLB</a:t>
              </a:r>
            </a:p>
          </p:txBody>
        </p:sp>
        <p:sp>
          <p:nvSpPr>
            <p:cNvPr id="73" name="Freeform 72"/>
            <p:cNvSpPr/>
            <p:nvPr/>
          </p:nvSpPr>
          <p:spPr bwMode="auto">
            <a:xfrm>
              <a:off x="8906274" y="4710013"/>
              <a:ext cx="1471406" cy="322217"/>
            </a:xfrm>
            <a:custGeom>
              <a:avLst/>
              <a:gdLst>
                <a:gd name="connsiteX0" fmla="*/ 0 w 1445623"/>
                <a:gd name="connsiteY0" fmla="*/ 426720 h 426720"/>
                <a:gd name="connsiteX1" fmla="*/ 0 w 1445623"/>
                <a:gd name="connsiteY1" fmla="*/ 0 h 426720"/>
                <a:gd name="connsiteX2" fmla="*/ 1445623 w 1445623"/>
                <a:gd name="connsiteY2" fmla="*/ 0 h 426720"/>
                <a:gd name="connsiteX3" fmla="*/ 1445623 w 1445623"/>
                <a:gd name="connsiteY3" fmla="*/ 278675 h 426720"/>
                <a:gd name="connsiteX0" fmla="*/ 0 w 1445623"/>
                <a:gd name="connsiteY0" fmla="*/ 426720 h 426720"/>
                <a:gd name="connsiteX1" fmla="*/ 0 w 1445623"/>
                <a:gd name="connsiteY1" fmla="*/ 0 h 426720"/>
                <a:gd name="connsiteX2" fmla="*/ 1445623 w 1445623"/>
                <a:gd name="connsiteY2" fmla="*/ 0 h 426720"/>
                <a:gd name="connsiteX3" fmla="*/ 1441466 w 1445623"/>
                <a:gd name="connsiteY3" fmla="*/ 415835 h 426720"/>
                <a:gd name="connsiteX0" fmla="*/ 0 w 1445623"/>
                <a:gd name="connsiteY0" fmla="*/ 426720 h 426720"/>
                <a:gd name="connsiteX1" fmla="*/ 0 w 1445623"/>
                <a:gd name="connsiteY1" fmla="*/ 0 h 426720"/>
                <a:gd name="connsiteX2" fmla="*/ 1445623 w 1445623"/>
                <a:gd name="connsiteY2" fmla="*/ 0 h 426720"/>
                <a:gd name="connsiteX3" fmla="*/ 1441466 w 1445623"/>
                <a:gd name="connsiteY3" fmla="*/ 382584 h 426720"/>
              </a:gdLst>
              <a:ahLst/>
              <a:cxnLst>
                <a:cxn ang="0">
                  <a:pos x="connsiteX0" y="connsiteY0"/>
                </a:cxn>
                <a:cxn ang="0">
                  <a:pos x="connsiteX1" y="connsiteY1"/>
                </a:cxn>
                <a:cxn ang="0">
                  <a:pos x="connsiteX2" y="connsiteY2"/>
                </a:cxn>
                <a:cxn ang="0">
                  <a:pos x="connsiteX3" y="connsiteY3"/>
                </a:cxn>
              </a:cxnLst>
              <a:rect l="l" t="t" r="r" b="b"/>
              <a:pathLst>
                <a:path w="1445623" h="426720">
                  <a:moveTo>
                    <a:pt x="0" y="426720"/>
                  </a:moveTo>
                  <a:lnTo>
                    <a:pt x="0" y="0"/>
                  </a:lnTo>
                  <a:lnTo>
                    <a:pt x="1445623" y="0"/>
                  </a:lnTo>
                  <a:cubicBezTo>
                    <a:pt x="1444237" y="138612"/>
                    <a:pt x="1442852" y="243972"/>
                    <a:pt x="1441466" y="382584"/>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nvGrpSpPr>
            <p:cNvPr id="74" name="Group 73"/>
            <p:cNvGrpSpPr/>
            <p:nvPr/>
          </p:nvGrpSpPr>
          <p:grpSpPr>
            <a:xfrm>
              <a:off x="10047889" y="4862414"/>
              <a:ext cx="684645" cy="369332"/>
              <a:chOff x="8395855" y="1345474"/>
              <a:chExt cx="684645" cy="369332"/>
            </a:xfrm>
          </p:grpSpPr>
          <p:sp>
            <p:nvSpPr>
              <p:cNvPr id="75" name="Line 9"/>
              <p:cNvSpPr>
                <a:spLocks noChangeShapeType="1"/>
              </p:cNvSpPr>
              <p:nvPr/>
            </p:nvSpPr>
            <p:spPr bwMode="auto">
              <a:xfrm>
                <a:off x="8800602" y="1534296"/>
                <a:ext cx="27989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76" name="TextBox 75"/>
              <p:cNvSpPr txBox="1"/>
              <p:nvPr/>
            </p:nvSpPr>
            <p:spPr>
              <a:xfrm>
                <a:off x="8536034" y="1345474"/>
                <a:ext cx="362600" cy="369332"/>
              </a:xfrm>
              <a:prstGeom prst="rect">
                <a:avLst/>
              </a:prstGeom>
              <a:noFill/>
            </p:spPr>
            <p:txBody>
              <a:bodyPr wrap="none" rtlCol="0">
                <a:spAutoFit/>
              </a:bodyPr>
              <a:lstStyle/>
              <a:p>
                <a:r>
                  <a:rPr lang="en-US" dirty="0">
                    <a:latin typeface="Gill Sans Light"/>
                    <a:sym typeface="Symbol" panose="05050102010706020507" pitchFamily="18" charset="2"/>
                  </a:rPr>
                  <a:t></a:t>
                </a:r>
                <a:endParaRPr lang="en-US" dirty="0">
                  <a:latin typeface="Gill Sans Light"/>
                </a:endParaRPr>
              </a:p>
            </p:txBody>
          </p:sp>
          <p:cxnSp>
            <p:nvCxnSpPr>
              <p:cNvPr id="77" name="Straight Connector 76"/>
              <p:cNvCxnSpPr/>
              <p:nvPr/>
            </p:nvCxnSpPr>
            <p:spPr bwMode="auto">
              <a:xfrm flipH="1" flipV="1">
                <a:off x="8395855" y="1529542"/>
                <a:ext cx="245225" cy="598"/>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80" name="TextBox 79"/>
            <p:cNvSpPr txBox="1"/>
            <p:nvPr/>
          </p:nvSpPr>
          <p:spPr>
            <a:xfrm>
              <a:off x="9272613" y="4398595"/>
              <a:ext cx="744756" cy="369332"/>
            </a:xfrm>
            <a:prstGeom prst="rect">
              <a:avLst/>
            </a:prstGeom>
            <a:noFill/>
          </p:spPr>
          <p:txBody>
            <a:bodyPr wrap="none" rtlCol="0">
              <a:spAutoFit/>
            </a:bodyPr>
            <a:lstStyle/>
            <a:p>
              <a:r>
                <a:rPr lang="en-US" b="0" dirty="0">
                  <a:latin typeface="Gill Sans Light"/>
                </a:rPr>
                <a:t>offset</a:t>
              </a:r>
            </a:p>
          </p:txBody>
        </p:sp>
        <p:sp>
          <p:nvSpPr>
            <p:cNvPr id="84" name="TextBox 83"/>
            <p:cNvSpPr txBox="1"/>
            <p:nvPr/>
          </p:nvSpPr>
          <p:spPr>
            <a:xfrm>
              <a:off x="8157436" y="5974692"/>
              <a:ext cx="800219" cy="369332"/>
            </a:xfrm>
            <a:prstGeom prst="rect">
              <a:avLst/>
            </a:prstGeom>
            <a:noFill/>
          </p:spPr>
          <p:txBody>
            <a:bodyPr wrap="none" rtlCol="0">
              <a:spAutoFit/>
            </a:bodyPr>
            <a:lstStyle/>
            <a:p>
              <a:r>
                <a:rPr lang="en-US" b="0" dirty="0">
                  <a:latin typeface="Gill Sans Light"/>
                </a:rPr>
                <a:t>virtual</a:t>
              </a:r>
            </a:p>
          </p:txBody>
        </p:sp>
        <p:sp>
          <p:nvSpPr>
            <p:cNvPr id="85" name="TextBox 84"/>
            <p:cNvSpPr txBox="1"/>
            <p:nvPr/>
          </p:nvSpPr>
          <p:spPr>
            <a:xfrm>
              <a:off x="8325189" y="3397978"/>
              <a:ext cx="800219" cy="369332"/>
            </a:xfrm>
            <a:prstGeom prst="rect">
              <a:avLst/>
            </a:prstGeom>
            <a:noFill/>
          </p:spPr>
          <p:txBody>
            <a:bodyPr wrap="none" rtlCol="0">
              <a:spAutoFit/>
            </a:bodyPr>
            <a:lstStyle/>
            <a:p>
              <a:r>
                <a:rPr lang="en-US" b="0" dirty="0">
                  <a:latin typeface="Gill Sans Light"/>
                </a:rPr>
                <a:t>virtual</a:t>
              </a:r>
            </a:p>
          </p:txBody>
        </p:sp>
        <p:sp>
          <p:nvSpPr>
            <p:cNvPr id="90" name="TextBox 89"/>
            <p:cNvSpPr txBox="1"/>
            <p:nvPr/>
          </p:nvSpPr>
          <p:spPr>
            <a:xfrm>
              <a:off x="8463804" y="5037814"/>
              <a:ext cx="800219" cy="369332"/>
            </a:xfrm>
            <a:prstGeom prst="rect">
              <a:avLst/>
            </a:prstGeom>
            <a:noFill/>
          </p:spPr>
          <p:txBody>
            <a:bodyPr wrap="none" rtlCol="0">
              <a:spAutoFit/>
            </a:bodyPr>
            <a:lstStyle/>
            <a:p>
              <a:r>
                <a:rPr lang="en-US" b="0" dirty="0">
                  <a:latin typeface="Gill Sans Light"/>
                </a:rPr>
                <a:t>virtual</a:t>
              </a:r>
            </a:p>
          </p:txBody>
        </p:sp>
        <p:sp>
          <p:nvSpPr>
            <p:cNvPr id="91" name="TextBox 90"/>
            <p:cNvSpPr txBox="1"/>
            <p:nvPr/>
          </p:nvSpPr>
          <p:spPr>
            <a:xfrm rot="16200000">
              <a:off x="10038753" y="5377730"/>
              <a:ext cx="1018227" cy="369332"/>
            </a:xfrm>
            <a:prstGeom prst="rect">
              <a:avLst/>
            </a:prstGeom>
            <a:noFill/>
          </p:spPr>
          <p:txBody>
            <a:bodyPr wrap="none" rtlCol="0">
              <a:spAutoFit/>
            </a:bodyPr>
            <a:lstStyle/>
            <a:p>
              <a:r>
                <a:rPr lang="en-US" b="0" dirty="0">
                  <a:latin typeface="Gill Sans Light"/>
                </a:rPr>
                <a:t>physical</a:t>
              </a:r>
            </a:p>
          </p:txBody>
        </p:sp>
      </p:grpSp>
      <p:grpSp>
        <p:nvGrpSpPr>
          <p:cNvPr id="93" name="Group 92"/>
          <p:cNvGrpSpPr/>
          <p:nvPr/>
        </p:nvGrpSpPr>
        <p:grpSpPr>
          <a:xfrm>
            <a:off x="5791200" y="697468"/>
            <a:ext cx="6201266" cy="2140257"/>
            <a:chOff x="5638800" y="755343"/>
            <a:chExt cx="6201266" cy="2140257"/>
          </a:xfrm>
        </p:grpSpPr>
        <p:sp>
          <p:nvSpPr>
            <p:cNvPr id="5" name="Oval 4"/>
            <p:cNvSpPr>
              <a:spLocks noChangeArrowheads="1"/>
            </p:cNvSpPr>
            <p:nvPr/>
          </p:nvSpPr>
          <p:spPr bwMode="auto">
            <a:xfrm>
              <a:off x="5638800" y="973638"/>
              <a:ext cx="1001598" cy="870645"/>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dirty="0">
                  <a:latin typeface="Gill Sans" charset="0"/>
                  <a:ea typeface="Gill Sans" charset="0"/>
                  <a:cs typeface="Gill Sans" charset="0"/>
                </a:rPr>
                <a:t>CPU</a:t>
              </a:r>
            </a:p>
          </p:txBody>
        </p:sp>
        <p:sp>
          <p:nvSpPr>
            <p:cNvPr id="7" name="Rectangle 6"/>
            <p:cNvSpPr>
              <a:spLocks noChangeArrowheads="1"/>
            </p:cNvSpPr>
            <p:nvPr/>
          </p:nvSpPr>
          <p:spPr bwMode="auto">
            <a:xfrm>
              <a:off x="9108649" y="944615"/>
              <a:ext cx="1178351" cy="125767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Cache</a:t>
              </a:r>
              <a:endParaRPr lang="en-US" altLang="ko-KR" sz="1600" b="0" dirty="0">
                <a:latin typeface="Gill Sans" charset="0"/>
                <a:ea typeface="Gill Sans" charset="0"/>
                <a:cs typeface="Gill Sans" charset="0"/>
              </a:endParaRPr>
            </a:p>
            <a:p>
              <a:pPr algn="ctr"/>
              <a:r>
                <a:rPr lang="en-US" altLang="ko-KR" sz="1600" b="0" dirty="0">
                  <a:latin typeface="Gill Sans" charset="0"/>
                  <a:ea typeface="Gill Sans" charset="0"/>
                  <a:cs typeface="Gill Sans" charset="0"/>
                </a:rPr>
                <a:t>[Physically </a:t>
              </a:r>
            </a:p>
            <a:p>
              <a:pPr algn="ctr"/>
              <a:r>
                <a:rPr lang="en-US" altLang="ko-KR" sz="1600" b="0" dirty="0">
                  <a:latin typeface="Gill Sans" charset="0"/>
                  <a:ea typeface="Gill Sans" charset="0"/>
                  <a:cs typeface="Gill Sans" charset="0"/>
                </a:rPr>
                <a:t>indexed]</a:t>
              </a:r>
              <a:endParaRPr lang="en-US" altLang="ko-KR" b="0" dirty="0">
                <a:latin typeface="Gill Sans" charset="0"/>
                <a:ea typeface="Gill Sans" charset="0"/>
                <a:cs typeface="Gill Sans" charset="0"/>
              </a:endParaRPr>
            </a:p>
          </p:txBody>
        </p:sp>
        <p:sp>
          <p:nvSpPr>
            <p:cNvPr id="8" name="Rectangle 7"/>
            <p:cNvSpPr>
              <a:spLocks noChangeArrowheads="1"/>
            </p:cNvSpPr>
            <p:nvPr/>
          </p:nvSpPr>
          <p:spPr bwMode="auto">
            <a:xfrm>
              <a:off x="10720633" y="944616"/>
              <a:ext cx="1119433" cy="1257672"/>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Memory</a:t>
              </a:r>
            </a:p>
          </p:txBody>
        </p:sp>
        <p:sp>
          <p:nvSpPr>
            <p:cNvPr id="9" name="Line 8"/>
            <p:cNvSpPr>
              <a:spLocks noChangeShapeType="1"/>
            </p:cNvSpPr>
            <p:nvPr/>
          </p:nvSpPr>
          <p:spPr bwMode="auto">
            <a:xfrm>
              <a:off x="6640398" y="1417700"/>
              <a:ext cx="691367"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11" name="Line 10"/>
            <p:cNvSpPr>
              <a:spLocks noChangeShapeType="1"/>
            </p:cNvSpPr>
            <p:nvPr/>
          </p:nvSpPr>
          <p:spPr bwMode="auto">
            <a:xfrm>
              <a:off x="10287002" y="1578766"/>
              <a:ext cx="4336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42" name="Rectangle 41"/>
            <p:cNvSpPr>
              <a:spLocks noChangeArrowheads="1"/>
            </p:cNvSpPr>
            <p:nvPr/>
          </p:nvSpPr>
          <p:spPr bwMode="auto">
            <a:xfrm>
              <a:off x="7074242" y="1966912"/>
              <a:ext cx="1371600" cy="928688"/>
            </a:xfrm>
            <a:prstGeom prst="rect">
              <a:avLst/>
            </a:prstGeom>
            <a:solidFill>
              <a:srgbClr val="FFC000"/>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1600" b="0" dirty="0">
                  <a:latin typeface="Gill Sans" charset="0"/>
                  <a:ea typeface="Gill Sans" charset="0"/>
                  <a:cs typeface="Gill Sans" charset="0"/>
                </a:rPr>
                <a:t>[Physically </a:t>
              </a:r>
            </a:p>
            <a:p>
              <a:pPr algn="ctr"/>
              <a:r>
                <a:rPr lang="en-US" altLang="ko-KR" sz="1600" b="0" dirty="0">
                  <a:latin typeface="Gill Sans" charset="0"/>
                  <a:ea typeface="Gill Sans" charset="0"/>
                  <a:cs typeface="Gill Sans" charset="0"/>
                </a:rPr>
                <a:t>addressed]</a:t>
              </a:r>
              <a:br>
                <a:rPr lang="en-US" altLang="ko-KR" sz="1400" b="0" dirty="0">
                  <a:latin typeface="Gill Sans" charset="0"/>
                  <a:ea typeface="Gill Sans" charset="0"/>
                  <a:cs typeface="Gill Sans" charset="0"/>
                </a:rPr>
              </a:br>
              <a:r>
                <a:rPr lang="en-US" altLang="ko-KR" b="0" dirty="0">
                  <a:latin typeface="Gill Sans" charset="0"/>
                  <a:ea typeface="Gill Sans" charset="0"/>
                  <a:cs typeface="Gill Sans" charset="0"/>
                </a:rPr>
                <a:t>Page Table</a:t>
              </a:r>
            </a:p>
          </p:txBody>
        </p:sp>
        <p:sp>
          <p:nvSpPr>
            <p:cNvPr id="43" name="Line 9"/>
            <p:cNvSpPr>
              <a:spLocks noChangeShapeType="1"/>
            </p:cNvSpPr>
            <p:nvPr/>
          </p:nvSpPr>
          <p:spPr bwMode="auto">
            <a:xfrm>
              <a:off x="7760042" y="1578766"/>
              <a:ext cx="0" cy="38814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46" name="Freeform 45"/>
            <p:cNvSpPr/>
            <p:nvPr/>
          </p:nvSpPr>
          <p:spPr bwMode="auto">
            <a:xfrm>
              <a:off x="8475785" y="1792634"/>
              <a:ext cx="602921" cy="560408"/>
            </a:xfrm>
            <a:custGeom>
              <a:avLst/>
              <a:gdLst>
                <a:gd name="connsiteX0" fmla="*/ 0 w 501161"/>
                <a:gd name="connsiteY0" fmla="*/ 650631 h 650631"/>
                <a:gd name="connsiteX1" fmla="*/ 202223 w 501161"/>
                <a:gd name="connsiteY1" fmla="*/ 650631 h 650631"/>
                <a:gd name="connsiteX2" fmla="*/ 202223 w 501161"/>
                <a:gd name="connsiteY2" fmla="*/ 0 h 650631"/>
                <a:gd name="connsiteX3" fmla="*/ 501161 w 501161"/>
                <a:gd name="connsiteY3" fmla="*/ 0 h 650631"/>
              </a:gdLst>
              <a:ahLst/>
              <a:cxnLst>
                <a:cxn ang="0">
                  <a:pos x="connsiteX0" y="connsiteY0"/>
                </a:cxn>
                <a:cxn ang="0">
                  <a:pos x="connsiteX1" y="connsiteY1"/>
                </a:cxn>
                <a:cxn ang="0">
                  <a:pos x="connsiteX2" y="connsiteY2"/>
                </a:cxn>
                <a:cxn ang="0">
                  <a:pos x="connsiteX3" y="connsiteY3"/>
                </a:cxn>
              </a:cxnLst>
              <a:rect l="l" t="t" r="r" b="b"/>
              <a:pathLst>
                <a:path w="501161" h="650631">
                  <a:moveTo>
                    <a:pt x="0" y="650631"/>
                  </a:moveTo>
                  <a:lnTo>
                    <a:pt x="202223" y="650631"/>
                  </a:lnTo>
                  <a:lnTo>
                    <a:pt x="202223" y="0"/>
                  </a:lnTo>
                  <a:lnTo>
                    <a:pt x="501161" y="0"/>
                  </a:ln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 name="Rectangle 5"/>
            <p:cNvSpPr>
              <a:spLocks noChangeArrowheads="1"/>
            </p:cNvSpPr>
            <p:nvPr/>
          </p:nvSpPr>
          <p:spPr bwMode="auto">
            <a:xfrm>
              <a:off x="7323056" y="1192136"/>
              <a:ext cx="824845" cy="43364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a:latin typeface="Gill Sans" charset="0"/>
                  <a:ea typeface="Gill Sans" charset="0"/>
                  <a:cs typeface="Gill Sans" charset="0"/>
                </a:rPr>
                <a:t>TLB</a:t>
              </a:r>
            </a:p>
          </p:txBody>
        </p:sp>
        <p:sp>
          <p:nvSpPr>
            <p:cNvPr id="58" name="Freeform 57"/>
            <p:cNvSpPr/>
            <p:nvPr/>
          </p:nvSpPr>
          <p:spPr bwMode="auto">
            <a:xfrm>
              <a:off x="7004379" y="1074925"/>
              <a:ext cx="1471406" cy="327926"/>
            </a:xfrm>
            <a:custGeom>
              <a:avLst/>
              <a:gdLst>
                <a:gd name="connsiteX0" fmla="*/ 0 w 1445623"/>
                <a:gd name="connsiteY0" fmla="*/ 426720 h 426720"/>
                <a:gd name="connsiteX1" fmla="*/ 0 w 1445623"/>
                <a:gd name="connsiteY1" fmla="*/ 0 h 426720"/>
                <a:gd name="connsiteX2" fmla="*/ 1445623 w 1445623"/>
                <a:gd name="connsiteY2" fmla="*/ 0 h 426720"/>
                <a:gd name="connsiteX3" fmla="*/ 1445623 w 1445623"/>
                <a:gd name="connsiteY3" fmla="*/ 278675 h 426720"/>
                <a:gd name="connsiteX0" fmla="*/ 0 w 1445623"/>
                <a:gd name="connsiteY0" fmla="*/ 426720 h 426720"/>
                <a:gd name="connsiteX1" fmla="*/ 0 w 1445623"/>
                <a:gd name="connsiteY1" fmla="*/ 0 h 426720"/>
                <a:gd name="connsiteX2" fmla="*/ 1445623 w 1445623"/>
                <a:gd name="connsiteY2" fmla="*/ 0 h 426720"/>
                <a:gd name="connsiteX3" fmla="*/ 1441466 w 1445623"/>
                <a:gd name="connsiteY3" fmla="*/ 415835 h 426720"/>
                <a:gd name="connsiteX0" fmla="*/ 0 w 1445623"/>
                <a:gd name="connsiteY0" fmla="*/ 426720 h 426720"/>
                <a:gd name="connsiteX1" fmla="*/ 0 w 1445623"/>
                <a:gd name="connsiteY1" fmla="*/ 0 h 426720"/>
                <a:gd name="connsiteX2" fmla="*/ 1445623 w 1445623"/>
                <a:gd name="connsiteY2" fmla="*/ 0 h 426720"/>
                <a:gd name="connsiteX3" fmla="*/ 1441466 w 1445623"/>
                <a:gd name="connsiteY3" fmla="*/ 382584 h 426720"/>
              </a:gdLst>
              <a:ahLst/>
              <a:cxnLst>
                <a:cxn ang="0">
                  <a:pos x="connsiteX0" y="connsiteY0"/>
                </a:cxn>
                <a:cxn ang="0">
                  <a:pos x="connsiteX1" y="connsiteY1"/>
                </a:cxn>
                <a:cxn ang="0">
                  <a:pos x="connsiteX2" y="connsiteY2"/>
                </a:cxn>
                <a:cxn ang="0">
                  <a:pos x="connsiteX3" y="connsiteY3"/>
                </a:cxn>
              </a:cxnLst>
              <a:rect l="l" t="t" r="r" b="b"/>
              <a:pathLst>
                <a:path w="1445623" h="426720">
                  <a:moveTo>
                    <a:pt x="0" y="426720"/>
                  </a:moveTo>
                  <a:lnTo>
                    <a:pt x="0" y="0"/>
                  </a:lnTo>
                  <a:lnTo>
                    <a:pt x="1445623" y="0"/>
                  </a:lnTo>
                  <a:cubicBezTo>
                    <a:pt x="1444237" y="138612"/>
                    <a:pt x="1442852" y="243972"/>
                    <a:pt x="1441466" y="382584"/>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grpSp>
          <p:nvGrpSpPr>
            <p:cNvPr id="64" name="Group 63"/>
            <p:cNvGrpSpPr/>
            <p:nvPr/>
          </p:nvGrpSpPr>
          <p:grpSpPr>
            <a:xfrm>
              <a:off x="8145994" y="1233034"/>
              <a:ext cx="932712" cy="369332"/>
              <a:chOff x="8395855" y="1345474"/>
              <a:chExt cx="932712" cy="369332"/>
            </a:xfrm>
          </p:grpSpPr>
          <p:sp>
            <p:nvSpPr>
              <p:cNvPr id="10" name="Line 9"/>
              <p:cNvSpPr>
                <a:spLocks noChangeShapeType="1"/>
              </p:cNvSpPr>
              <p:nvPr/>
            </p:nvSpPr>
            <p:spPr bwMode="auto">
              <a:xfrm>
                <a:off x="8800601" y="1534296"/>
                <a:ext cx="52796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57" name="TextBox 56"/>
              <p:cNvSpPr txBox="1"/>
              <p:nvPr/>
            </p:nvSpPr>
            <p:spPr>
              <a:xfrm>
                <a:off x="8536034" y="1345474"/>
                <a:ext cx="362600" cy="369332"/>
              </a:xfrm>
              <a:prstGeom prst="rect">
                <a:avLst/>
              </a:prstGeom>
              <a:noFill/>
            </p:spPr>
            <p:txBody>
              <a:bodyPr wrap="none" rtlCol="0">
                <a:spAutoFit/>
              </a:bodyPr>
              <a:lstStyle/>
              <a:p>
                <a:r>
                  <a:rPr lang="en-US" dirty="0">
                    <a:latin typeface="Gill Sans Light"/>
                    <a:sym typeface="Symbol" panose="05050102010706020507" pitchFamily="18" charset="2"/>
                  </a:rPr>
                  <a:t></a:t>
                </a:r>
                <a:endParaRPr lang="en-US" dirty="0">
                  <a:latin typeface="Gill Sans Light"/>
                </a:endParaRPr>
              </a:p>
            </p:txBody>
          </p:sp>
          <p:cxnSp>
            <p:nvCxnSpPr>
              <p:cNvPr id="60" name="Straight Connector 59"/>
              <p:cNvCxnSpPr/>
              <p:nvPr/>
            </p:nvCxnSpPr>
            <p:spPr bwMode="auto">
              <a:xfrm flipH="1" flipV="1">
                <a:off x="8395855" y="1529542"/>
                <a:ext cx="245225" cy="598"/>
              </a:xfrm>
              <a:prstGeom prst="line">
                <a:avLst/>
              </a:prstGeom>
              <a:solidFill>
                <a:schemeClr val="bg1"/>
              </a:solidFill>
              <a:ln w="381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81" name="TextBox 80"/>
            <p:cNvSpPr txBox="1"/>
            <p:nvPr/>
          </p:nvSpPr>
          <p:spPr>
            <a:xfrm>
              <a:off x="7408644" y="755343"/>
              <a:ext cx="744756" cy="369332"/>
            </a:xfrm>
            <a:prstGeom prst="rect">
              <a:avLst/>
            </a:prstGeom>
            <a:noFill/>
          </p:spPr>
          <p:txBody>
            <a:bodyPr wrap="none" rtlCol="0">
              <a:spAutoFit/>
            </a:bodyPr>
            <a:lstStyle/>
            <a:p>
              <a:r>
                <a:rPr lang="en-US" b="0" dirty="0">
                  <a:latin typeface="Gill Sans Light"/>
                </a:rPr>
                <a:t>offset</a:t>
              </a:r>
            </a:p>
          </p:txBody>
        </p:sp>
        <p:sp>
          <p:nvSpPr>
            <p:cNvPr id="86" name="TextBox 85"/>
            <p:cNvSpPr txBox="1"/>
            <p:nvPr/>
          </p:nvSpPr>
          <p:spPr>
            <a:xfrm>
              <a:off x="8125773" y="1371600"/>
              <a:ext cx="1018227" cy="369332"/>
            </a:xfrm>
            <a:prstGeom prst="rect">
              <a:avLst/>
            </a:prstGeom>
            <a:noFill/>
          </p:spPr>
          <p:txBody>
            <a:bodyPr wrap="none" rtlCol="0">
              <a:spAutoFit/>
            </a:bodyPr>
            <a:lstStyle/>
            <a:p>
              <a:r>
                <a:rPr lang="en-US" b="0" dirty="0">
                  <a:latin typeface="Gill Sans Light"/>
                </a:rPr>
                <a:t>physical</a:t>
              </a:r>
            </a:p>
          </p:txBody>
        </p:sp>
        <p:sp>
          <p:nvSpPr>
            <p:cNvPr id="87" name="TextBox 86"/>
            <p:cNvSpPr txBox="1"/>
            <p:nvPr/>
          </p:nvSpPr>
          <p:spPr>
            <a:xfrm>
              <a:off x="6558464" y="1371600"/>
              <a:ext cx="800219" cy="369332"/>
            </a:xfrm>
            <a:prstGeom prst="rect">
              <a:avLst/>
            </a:prstGeom>
            <a:noFill/>
          </p:spPr>
          <p:txBody>
            <a:bodyPr wrap="none" rtlCol="0">
              <a:spAutoFit/>
            </a:bodyPr>
            <a:lstStyle/>
            <a:p>
              <a:r>
                <a:rPr lang="en-US" b="0" dirty="0">
                  <a:latin typeface="Gill Sans Light"/>
                </a:rPr>
                <a:t>virtual</a:t>
              </a:r>
            </a:p>
          </p:txBody>
        </p:sp>
        <p:sp>
          <p:nvSpPr>
            <p:cNvPr id="89" name="TextBox 88"/>
            <p:cNvSpPr txBox="1"/>
            <p:nvPr/>
          </p:nvSpPr>
          <p:spPr>
            <a:xfrm>
              <a:off x="8464386" y="2347523"/>
              <a:ext cx="1018227" cy="369332"/>
            </a:xfrm>
            <a:prstGeom prst="rect">
              <a:avLst/>
            </a:prstGeom>
            <a:noFill/>
          </p:spPr>
          <p:txBody>
            <a:bodyPr wrap="none" rtlCol="0">
              <a:spAutoFit/>
            </a:bodyPr>
            <a:lstStyle/>
            <a:p>
              <a:r>
                <a:rPr lang="en-US" b="0" dirty="0">
                  <a:latin typeface="Gill Sans Light"/>
                </a:rPr>
                <a:t>physical</a:t>
              </a:r>
            </a:p>
          </p:txBody>
        </p:sp>
        <p:sp>
          <p:nvSpPr>
            <p:cNvPr id="92" name="TextBox 91"/>
            <p:cNvSpPr txBox="1"/>
            <p:nvPr/>
          </p:nvSpPr>
          <p:spPr>
            <a:xfrm rot="16200000">
              <a:off x="10038753" y="1878695"/>
              <a:ext cx="1018227" cy="369332"/>
            </a:xfrm>
            <a:prstGeom prst="rect">
              <a:avLst/>
            </a:prstGeom>
            <a:noFill/>
          </p:spPr>
          <p:txBody>
            <a:bodyPr wrap="none" rtlCol="0">
              <a:spAutoFit/>
            </a:bodyPr>
            <a:lstStyle/>
            <a:p>
              <a:r>
                <a:rPr lang="en-US" b="0" dirty="0">
                  <a:latin typeface="Gill Sans Light"/>
                </a:rPr>
                <a:t>physical</a:t>
              </a:r>
            </a:p>
          </p:txBody>
        </p:sp>
      </p:grpSp>
    </p:spTree>
    <p:extLst>
      <p:ext uri="{BB962C8B-B14F-4D97-AF65-F5344CB8AC3E}">
        <p14:creationId xmlns:p14="http://schemas.microsoft.com/office/powerpoint/2010/main" val="33712619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9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
                                            <p:txEl>
                                              <p:pRg st="14" end="14"/>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xEl>
                                              <p:pRg st="16" end="16"/>
                                            </p:txEl>
                                          </p:spTgt>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nodeType="afterEffect">
                                  <p:stCondLst>
                                    <p:cond delay="0"/>
                                  </p:stCondLst>
                                  <p:childTnLst>
                                    <p:set>
                                      <p:cBhvr>
                                        <p:cTn id="46" dur="1" fill="hold">
                                          <p:stCondLst>
                                            <p:cond delay="0"/>
                                          </p:stCondLst>
                                        </p:cTn>
                                        <p:tgtEl>
                                          <p:spTgt spid="9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What TLB Organization Makes Sense?</a:t>
            </a:r>
          </a:p>
        </p:txBody>
      </p:sp>
      <p:sp>
        <p:nvSpPr>
          <p:cNvPr id="750595" name="Rectangle 3"/>
          <p:cNvSpPr>
            <a:spLocks noGrp="1" noChangeArrowheads="1"/>
          </p:cNvSpPr>
          <p:nvPr>
            <p:ph type="body" idx="1"/>
          </p:nvPr>
        </p:nvSpPr>
        <p:spPr>
          <a:xfrm>
            <a:off x="1143000" y="1647258"/>
            <a:ext cx="10439400" cy="5029200"/>
          </a:xfrm>
        </p:spPr>
        <p:txBody>
          <a:bodyPr/>
          <a:lstStyle/>
          <a:p>
            <a:pPr>
              <a:lnSpc>
                <a:spcPct val="80000"/>
              </a:lnSpc>
              <a:spcBef>
                <a:spcPct val="20000"/>
              </a:spcBef>
            </a:pPr>
            <a:r>
              <a:rPr lang="en-US" altLang="ko-KR" dirty="0">
                <a:ea typeface="굴림" panose="020B0600000101010101" pitchFamily="34" charset="-127"/>
              </a:rPr>
              <a:t>Needs to be really fast</a:t>
            </a:r>
          </a:p>
          <a:p>
            <a:pPr lvl="1">
              <a:lnSpc>
                <a:spcPct val="80000"/>
              </a:lnSpc>
              <a:spcBef>
                <a:spcPct val="20000"/>
              </a:spcBef>
            </a:pPr>
            <a:r>
              <a:rPr lang="en-US" altLang="ko-KR" dirty="0">
                <a:ea typeface="굴림" panose="020B0600000101010101" pitchFamily="34" charset="-127"/>
              </a:rPr>
              <a:t>Critical path of memory access </a:t>
            </a:r>
          </a:p>
          <a:p>
            <a:pPr lvl="2">
              <a:lnSpc>
                <a:spcPct val="80000"/>
              </a:lnSpc>
              <a:spcBef>
                <a:spcPct val="20000"/>
              </a:spcBef>
            </a:pPr>
            <a:r>
              <a:rPr lang="en-US" altLang="ko-KR" dirty="0">
                <a:ea typeface="굴림" panose="020B0600000101010101" pitchFamily="34" charset="-127"/>
              </a:rPr>
              <a:t>In simplest view: before the cache</a:t>
            </a:r>
          </a:p>
          <a:p>
            <a:pPr lvl="2">
              <a:lnSpc>
                <a:spcPct val="80000"/>
              </a:lnSpc>
              <a:spcBef>
                <a:spcPct val="20000"/>
              </a:spcBef>
            </a:pPr>
            <a:r>
              <a:rPr lang="en-US" altLang="ko-KR" dirty="0">
                <a:ea typeface="굴림" panose="020B0600000101010101" pitchFamily="34" charset="-127"/>
              </a:rPr>
              <a:t>Thus, this adds to access time (reducing cache speed)</a:t>
            </a:r>
          </a:p>
          <a:p>
            <a:pPr lvl="1">
              <a:lnSpc>
                <a:spcPct val="80000"/>
              </a:lnSpc>
              <a:spcBef>
                <a:spcPct val="20000"/>
              </a:spcBef>
            </a:pPr>
            <a:r>
              <a:rPr lang="en-US" altLang="ko-KR" dirty="0">
                <a:ea typeface="굴림" panose="020B0600000101010101" pitchFamily="34" charset="-127"/>
              </a:rPr>
              <a:t>Seems to argue for Direct Mapped or Low Associativity</a:t>
            </a:r>
          </a:p>
          <a:p>
            <a:pPr>
              <a:lnSpc>
                <a:spcPct val="80000"/>
              </a:lnSpc>
              <a:spcBef>
                <a:spcPct val="20000"/>
              </a:spcBef>
            </a:pPr>
            <a:r>
              <a:rPr lang="en-US" altLang="ko-KR" dirty="0">
                <a:ea typeface="굴림" panose="020B0600000101010101" pitchFamily="34" charset="-127"/>
              </a:rPr>
              <a:t>However, needs to have very few conflicts!</a:t>
            </a:r>
          </a:p>
          <a:p>
            <a:pPr lvl="1">
              <a:lnSpc>
                <a:spcPct val="80000"/>
              </a:lnSpc>
              <a:spcBef>
                <a:spcPct val="20000"/>
              </a:spcBef>
            </a:pPr>
            <a:r>
              <a:rPr lang="en-US" altLang="ko-KR" dirty="0">
                <a:ea typeface="굴림" panose="020B0600000101010101" pitchFamily="34" charset="-127"/>
              </a:rPr>
              <a:t>With TLB, the Miss Time extremely high! (PT traversal)</a:t>
            </a:r>
          </a:p>
          <a:p>
            <a:pPr lvl="1">
              <a:lnSpc>
                <a:spcPct val="80000"/>
              </a:lnSpc>
              <a:spcBef>
                <a:spcPct val="20000"/>
              </a:spcBef>
            </a:pPr>
            <a:r>
              <a:rPr lang="en-US" altLang="ko-KR" dirty="0">
                <a:solidFill>
                  <a:schemeClr val="hlink"/>
                </a:solidFill>
                <a:ea typeface="굴림" panose="020B0600000101010101" pitchFamily="34" charset="-127"/>
              </a:rPr>
              <a:t>Cost of Conflict (Miss Time) is high </a:t>
            </a:r>
          </a:p>
          <a:p>
            <a:pPr lvl="1">
              <a:lnSpc>
                <a:spcPct val="80000"/>
              </a:lnSpc>
              <a:spcBef>
                <a:spcPct val="20000"/>
              </a:spcBef>
            </a:pPr>
            <a:r>
              <a:rPr lang="en-US" altLang="ko-KR" dirty="0">
                <a:solidFill>
                  <a:schemeClr val="hlink"/>
                </a:solidFill>
                <a:ea typeface="굴림" panose="020B0600000101010101" pitchFamily="34" charset="-127"/>
              </a:rPr>
              <a:t>Hit Time – dictated by clock cycle</a:t>
            </a:r>
          </a:p>
          <a:p>
            <a:pPr>
              <a:lnSpc>
                <a:spcPct val="80000"/>
              </a:lnSpc>
              <a:spcBef>
                <a:spcPct val="20000"/>
              </a:spcBef>
            </a:pPr>
            <a:r>
              <a:rPr lang="en-US" altLang="ko-KR" dirty="0">
                <a:solidFill>
                  <a:schemeClr val="hlink"/>
                </a:solidFill>
                <a:ea typeface="굴림" panose="020B0600000101010101" pitchFamily="34" charset="-127"/>
              </a:rPr>
              <a:t>Thrashing: </a:t>
            </a:r>
            <a:r>
              <a:rPr lang="en-US" altLang="ko-KR" dirty="0">
                <a:ea typeface="굴림" panose="020B0600000101010101" pitchFamily="34" charset="-127"/>
              </a:rPr>
              <a:t>continuous conflicts between accesses</a:t>
            </a:r>
          </a:p>
          <a:p>
            <a:pPr lvl="1">
              <a:lnSpc>
                <a:spcPct val="80000"/>
              </a:lnSpc>
              <a:spcBef>
                <a:spcPct val="20000"/>
              </a:spcBef>
            </a:pPr>
            <a:r>
              <a:rPr lang="en-US" altLang="ko-KR" dirty="0">
                <a:ea typeface="굴림" panose="020B0600000101010101" pitchFamily="34" charset="-127"/>
              </a:rPr>
              <a:t>What if use low order bits of virtual page number as index into TLB?</a:t>
            </a:r>
          </a:p>
          <a:p>
            <a:pPr lvl="2">
              <a:lnSpc>
                <a:spcPct val="80000"/>
              </a:lnSpc>
              <a:spcBef>
                <a:spcPct val="20000"/>
              </a:spcBef>
            </a:pPr>
            <a:r>
              <a:rPr lang="en-US" altLang="ko-KR" dirty="0">
                <a:ea typeface="굴림" panose="020B0600000101010101" pitchFamily="34" charset="-127"/>
              </a:rPr>
              <a:t>First page of code, data, stack may map to same entry</a:t>
            </a:r>
          </a:p>
          <a:p>
            <a:pPr lvl="2">
              <a:lnSpc>
                <a:spcPct val="80000"/>
              </a:lnSpc>
              <a:spcBef>
                <a:spcPct val="20000"/>
              </a:spcBef>
            </a:pPr>
            <a:r>
              <a:rPr lang="en-US" altLang="ko-KR" dirty="0">
                <a:ea typeface="굴림" panose="020B0600000101010101" pitchFamily="34" charset="-127"/>
              </a:rPr>
              <a:t>Need 3-way associativity at least?</a:t>
            </a:r>
          </a:p>
          <a:p>
            <a:pPr lvl="1">
              <a:lnSpc>
                <a:spcPct val="80000"/>
              </a:lnSpc>
              <a:spcBef>
                <a:spcPct val="20000"/>
              </a:spcBef>
            </a:pPr>
            <a:r>
              <a:rPr lang="en-US" altLang="ko-KR" dirty="0">
                <a:ea typeface="굴림" panose="020B0600000101010101" pitchFamily="34" charset="-127"/>
              </a:rPr>
              <a:t>What if use high order bits as index?</a:t>
            </a:r>
          </a:p>
          <a:p>
            <a:pPr lvl="2">
              <a:lnSpc>
                <a:spcPct val="80000"/>
              </a:lnSpc>
              <a:spcBef>
                <a:spcPct val="20000"/>
              </a:spcBef>
            </a:pPr>
            <a:r>
              <a:rPr lang="en-US" altLang="ko-KR" dirty="0">
                <a:ea typeface="굴림" panose="020B0600000101010101" pitchFamily="34" charset="-127"/>
              </a:rPr>
              <a:t>TLB mostly unused for small programs</a:t>
            </a:r>
            <a:endParaRPr lang="en-US" altLang="ko-KR" dirty="0">
              <a:solidFill>
                <a:schemeClr val="hlink"/>
              </a:solidFill>
              <a:ea typeface="굴림" panose="020B0600000101010101" pitchFamily="34" charset="-127"/>
            </a:endParaRPr>
          </a:p>
        </p:txBody>
      </p:sp>
      <p:grpSp>
        <p:nvGrpSpPr>
          <p:cNvPr id="35844" name="Group 11"/>
          <p:cNvGrpSpPr>
            <a:grpSpLocks/>
          </p:cNvGrpSpPr>
          <p:nvPr/>
        </p:nvGrpSpPr>
        <p:grpSpPr bwMode="auto">
          <a:xfrm>
            <a:off x="3124200" y="747712"/>
            <a:ext cx="5715000" cy="928688"/>
            <a:chOff x="576" y="528"/>
            <a:chExt cx="4656" cy="768"/>
          </a:xfrm>
        </p:grpSpPr>
        <p:sp>
          <p:nvSpPr>
            <p:cNvPr id="35845" name="Oval 4"/>
            <p:cNvSpPr>
              <a:spLocks noChangeArrowheads="1"/>
            </p:cNvSpPr>
            <p:nvPr/>
          </p:nvSpPr>
          <p:spPr bwMode="auto">
            <a:xfrm>
              <a:off x="576" y="552"/>
              <a:ext cx="816" cy="720"/>
            </a:xfrm>
            <a:prstGeom prst="ellipse">
              <a:avLst/>
            </a:prstGeom>
            <a:solidFill>
              <a:srgbClr val="2A40E2"/>
            </a:solidFill>
            <a:ln w="38100" algn="ctr">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dirty="0">
                  <a:latin typeface="Gill Sans" charset="0"/>
                  <a:ea typeface="Gill Sans" charset="0"/>
                  <a:cs typeface="Gill Sans" charset="0"/>
                </a:rPr>
                <a:t>CPU</a:t>
              </a:r>
            </a:p>
          </p:txBody>
        </p:sp>
        <p:sp>
          <p:nvSpPr>
            <p:cNvPr id="35846" name="Rectangle 5"/>
            <p:cNvSpPr>
              <a:spLocks noChangeArrowheads="1"/>
            </p:cNvSpPr>
            <p:nvPr/>
          </p:nvSpPr>
          <p:spPr bwMode="auto">
            <a:xfrm>
              <a:off x="1824" y="528"/>
              <a:ext cx="672" cy="768"/>
            </a:xfrm>
            <a:prstGeom prst="rect">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sz="2400" b="0">
                  <a:latin typeface="Gill Sans" charset="0"/>
                  <a:ea typeface="Gill Sans" charset="0"/>
                  <a:cs typeface="Gill Sans" charset="0"/>
                </a:rPr>
                <a:t>TLB</a:t>
              </a:r>
            </a:p>
          </p:txBody>
        </p:sp>
        <p:sp>
          <p:nvSpPr>
            <p:cNvPr id="35847" name="Rectangle 6"/>
            <p:cNvSpPr>
              <a:spLocks noChangeArrowheads="1"/>
            </p:cNvSpPr>
            <p:nvPr/>
          </p:nvSpPr>
          <p:spPr bwMode="auto">
            <a:xfrm>
              <a:off x="2928" y="528"/>
              <a:ext cx="960"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Cache</a:t>
              </a:r>
              <a:endParaRPr lang="en-US" altLang="ko-KR" sz="1600" b="0" dirty="0">
                <a:latin typeface="Gill Sans" charset="0"/>
                <a:ea typeface="Gill Sans" charset="0"/>
                <a:cs typeface="Gill Sans" charset="0"/>
              </a:endParaRPr>
            </a:p>
            <a:p>
              <a:pPr algn="ctr"/>
              <a:r>
                <a:rPr lang="en-US" altLang="ko-KR" sz="1600" b="0" dirty="0">
                  <a:latin typeface="Gill Sans" charset="0"/>
                  <a:ea typeface="Gill Sans" charset="0"/>
                  <a:cs typeface="Gill Sans" charset="0"/>
                </a:rPr>
                <a:t>[Physically </a:t>
              </a:r>
            </a:p>
            <a:p>
              <a:pPr algn="ctr"/>
              <a:r>
                <a:rPr lang="en-US" altLang="ko-KR" sz="1600" b="0" dirty="0">
                  <a:latin typeface="Gill Sans" charset="0"/>
                  <a:ea typeface="Gill Sans" charset="0"/>
                  <a:cs typeface="Gill Sans" charset="0"/>
                </a:rPr>
                <a:t>indexed]</a:t>
              </a:r>
              <a:endParaRPr lang="en-US" altLang="ko-KR" b="0" dirty="0">
                <a:latin typeface="Gill Sans" charset="0"/>
                <a:ea typeface="Gill Sans" charset="0"/>
                <a:cs typeface="Gill Sans" charset="0"/>
              </a:endParaRPr>
            </a:p>
          </p:txBody>
        </p:sp>
        <p:sp>
          <p:nvSpPr>
            <p:cNvPr id="35848" name="Rectangle 7"/>
            <p:cNvSpPr>
              <a:spLocks noChangeArrowheads="1"/>
            </p:cNvSpPr>
            <p:nvPr/>
          </p:nvSpPr>
          <p:spPr bwMode="auto">
            <a:xfrm>
              <a:off x="4320" y="528"/>
              <a:ext cx="912" cy="768"/>
            </a:xfrm>
            <a:prstGeom prst="rect">
              <a:avLst/>
            </a:prstGeom>
            <a:solidFill>
              <a:srgbClr val="99FF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Memory</a:t>
              </a:r>
            </a:p>
          </p:txBody>
        </p:sp>
        <p:sp>
          <p:nvSpPr>
            <p:cNvPr id="35849" name="Line 8"/>
            <p:cNvSpPr>
              <a:spLocks noChangeShapeType="1"/>
            </p:cNvSpPr>
            <p:nvPr/>
          </p:nvSpPr>
          <p:spPr bwMode="auto">
            <a:xfrm>
              <a:off x="1392"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0" name="Line 9"/>
            <p:cNvSpPr>
              <a:spLocks noChangeShapeType="1"/>
            </p:cNvSpPr>
            <p:nvPr/>
          </p:nvSpPr>
          <p:spPr bwMode="auto">
            <a:xfrm>
              <a:off x="2496"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35851" name="Line 10"/>
            <p:cNvSpPr>
              <a:spLocks noChangeShapeType="1"/>
            </p:cNvSpPr>
            <p:nvPr/>
          </p:nvSpPr>
          <p:spPr bwMode="auto">
            <a:xfrm>
              <a:off x="3888" y="912"/>
              <a:ext cx="43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2724748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05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05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5059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5059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0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05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05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05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059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505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0595">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059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0595">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50595">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059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595"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2209801" y="228600"/>
            <a:ext cx="7693025" cy="368300"/>
          </a:xfrm>
        </p:spPr>
        <p:txBody>
          <a:bodyPr/>
          <a:lstStyle/>
          <a:p>
            <a:r>
              <a:rPr lang="en-US" altLang="ko-KR">
                <a:ea typeface="굴림" panose="020B0600000101010101" pitchFamily="34" charset="-127"/>
              </a:rPr>
              <a:t>TLB organization: include protection</a:t>
            </a:r>
            <a:endParaRPr lang="en-US" altLang="ko-KR" dirty="0">
              <a:ea typeface="굴림" panose="020B0600000101010101" pitchFamily="34" charset="-127"/>
            </a:endParaRPr>
          </a:p>
        </p:txBody>
      </p:sp>
      <p:sp>
        <p:nvSpPr>
          <p:cNvPr id="748547" name="Rectangle 3"/>
          <p:cNvSpPr>
            <a:spLocks noGrp="1" noChangeArrowheads="1"/>
          </p:cNvSpPr>
          <p:nvPr>
            <p:ph type="body" idx="1"/>
          </p:nvPr>
        </p:nvSpPr>
        <p:spPr>
          <a:xfrm>
            <a:off x="1143000" y="762000"/>
            <a:ext cx="9982200" cy="6019800"/>
          </a:xfrm>
        </p:spPr>
        <p:txBody>
          <a:bodyPr/>
          <a:lstStyle/>
          <a:p>
            <a:pPr marL="203200" indent="-203200">
              <a:lnSpc>
                <a:spcPct val="80000"/>
              </a:lnSpc>
              <a:spcBef>
                <a:spcPct val="20000"/>
              </a:spcBef>
              <a:tabLst>
                <a:tab pos="4122738" algn="l"/>
              </a:tabLst>
            </a:pPr>
            <a:r>
              <a:rPr lang="en-US" altLang="ko-KR">
                <a:ea typeface="굴림" panose="020B0600000101010101" pitchFamily="34" charset="-127"/>
              </a:rPr>
              <a:t>How big does TLB actually have to be?</a:t>
            </a:r>
          </a:p>
          <a:p>
            <a:pPr lvl="1" indent="-190500">
              <a:lnSpc>
                <a:spcPct val="80000"/>
              </a:lnSpc>
              <a:spcBef>
                <a:spcPct val="20000"/>
              </a:spcBef>
              <a:tabLst>
                <a:tab pos="4122738" algn="l"/>
              </a:tabLst>
            </a:pPr>
            <a:r>
              <a:rPr lang="en-US" altLang="ko-KR">
                <a:ea typeface="굴림" panose="020B0600000101010101" pitchFamily="34" charset="-127"/>
              </a:rPr>
              <a:t>Usually small: 128-512 entries (larger now)</a:t>
            </a:r>
          </a:p>
          <a:p>
            <a:pPr lvl="1" indent="-190500">
              <a:lnSpc>
                <a:spcPct val="80000"/>
              </a:lnSpc>
              <a:spcBef>
                <a:spcPct val="20000"/>
              </a:spcBef>
              <a:tabLst>
                <a:tab pos="4122738" algn="l"/>
              </a:tabLst>
            </a:pPr>
            <a:r>
              <a:rPr lang="en-US" altLang="ko-KR">
                <a:ea typeface="굴림" panose="020B0600000101010101" pitchFamily="34" charset="-127"/>
              </a:rPr>
              <a:t>Not very big, can support higher associativity</a:t>
            </a:r>
          </a:p>
          <a:p>
            <a:pPr marL="203200" indent="-203200">
              <a:lnSpc>
                <a:spcPct val="80000"/>
              </a:lnSpc>
              <a:spcBef>
                <a:spcPct val="20000"/>
              </a:spcBef>
              <a:tabLst>
                <a:tab pos="4122738" algn="l"/>
              </a:tabLst>
            </a:pPr>
            <a:r>
              <a:rPr lang="en-US" altLang="ko-KR">
                <a:solidFill>
                  <a:schemeClr val="hlink"/>
                </a:solidFill>
                <a:ea typeface="굴림" panose="020B0600000101010101" pitchFamily="34" charset="-127"/>
              </a:rPr>
              <a:t>Small TLBs usually organized as</a:t>
            </a:r>
            <a:r>
              <a:rPr lang="en-US" altLang="ko-KR">
                <a:ea typeface="굴림" panose="020B0600000101010101" pitchFamily="34" charset="-127"/>
              </a:rPr>
              <a:t> </a:t>
            </a:r>
            <a:r>
              <a:rPr lang="en-US" altLang="ko-KR">
                <a:solidFill>
                  <a:schemeClr val="hlink"/>
                </a:solidFill>
                <a:ea typeface="굴림" panose="020B0600000101010101" pitchFamily="34" charset="-127"/>
              </a:rPr>
              <a:t>fully-associative cache</a:t>
            </a:r>
          </a:p>
          <a:p>
            <a:pPr lvl="1" indent="-190500">
              <a:lnSpc>
                <a:spcPct val="80000"/>
              </a:lnSpc>
              <a:spcBef>
                <a:spcPct val="20000"/>
              </a:spcBef>
              <a:tabLst>
                <a:tab pos="4122738" algn="l"/>
              </a:tabLst>
            </a:pPr>
            <a:r>
              <a:rPr lang="en-US" altLang="ko-KR">
                <a:ea typeface="굴림" panose="020B0600000101010101" pitchFamily="34" charset="-127"/>
              </a:rPr>
              <a:t>Lookup is by Virtual Address</a:t>
            </a:r>
          </a:p>
          <a:p>
            <a:pPr lvl="1" indent="-190500">
              <a:lnSpc>
                <a:spcPct val="80000"/>
              </a:lnSpc>
              <a:spcBef>
                <a:spcPct val="20000"/>
              </a:spcBef>
              <a:tabLst>
                <a:tab pos="4122738" algn="l"/>
              </a:tabLst>
            </a:pPr>
            <a:r>
              <a:rPr lang="en-US" altLang="ko-KR">
                <a:ea typeface="굴림" panose="020B0600000101010101" pitchFamily="34" charset="-127"/>
              </a:rPr>
              <a:t>Returns Physical Address + other info</a:t>
            </a:r>
          </a:p>
          <a:p>
            <a:pPr marL="203200" indent="-203200">
              <a:lnSpc>
                <a:spcPct val="80000"/>
              </a:lnSpc>
              <a:spcBef>
                <a:spcPct val="20000"/>
              </a:spcBef>
              <a:tabLst>
                <a:tab pos="4122738" algn="l"/>
              </a:tabLst>
            </a:pPr>
            <a:r>
              <a:rPr lang="en-US" altLang="ko-KR">
                <a:ea typeface="굴림" panose="020B0600000101010101" pitchFamily="34" charset="-127"/>
              </a:rPr>
              <a:t>What happens when fully-associative is too slow?</a:t>
            </a:r>
          </a:p>
          <a:p>
            <a:pPr lvl="1" indent="-190500">
              <a:lnSpc>
                <a:spcPct val="80000"/>
              </a:lnSpc>
              <a:spcBef>
                <a:spcPct val="20000"/>
              </a:spcBef>
              <a:tabLst>
                <a:tab pos="4122738" algn="l"/>
              </a:tabLst>
            </a:pPr>
            <a:r>
              <a:rPr lang="en-US" altLang="ko-KR">
                <a:ea typeface="굴림" panose="020B0600000101010101" pitchFamily="34" charset="-127"/>
              </a:rPr>
              <a:t>Put a small (4-16 entry) direct-mapped cache in front</a:t>
            </a:r>
          </a:p>
          <a:p>
            <a:pPr lvl="1" indent="-190500">
              <a:lnSpc>
                <a:spcPct val="80000"/>
              </a:lnSpc>
              <a:spcBef>
                <a:spcPct val="20000"/>
              </a:spcBef>
              <a:tabLst>
                <a:tab pos="4122738" algn="l"/>
              </a:tabLst>
            </a:pPr>
            <a:r>
              <a:rPr lang="en-US" altLang="ko-KR">
                <a:ea typeface="굴림" panose="020B0600000101010101" pitchFamily="34" charset="-127"/>
              </a:rPr>
              <a:t>Called a “TLB Slice”</a:t>
            </a:r>
          </a:p>
          <a:p>
            <a:pPr marL="203200" indent="-203200">
              <a:lnSpc>
                <a:spcPct val="80000"/>
              </a:lnSpc>
              <a:spcBef>
                <a:spcPct val="20000"/>
              </a:spcBef>
              <a:tabLst>
                <a:tab pos="4122738" algn="l"/>
              </a:tabLst>
            </a:pPr>
            <a:r>
              <a:rPr lang="en-US" altLang="ko-KR">
                <a:ea typeface="굴림" panose="020B0600000101010101" pitchFamily="34" charset="-127"/>
              </a:rPr>
              <a:t>Example for MIPS R3000:</a:t>
            </a:r>
          </a:p>
          <a:p>
            <a:pPr marL="203200" indent="-203200">
              <a:lnSpc>
                <a:spcPct val="80000"/>
              </a:lnSpc>
              <a:spcBef>
                <a:spcPct val="20000"/>
              </a:spcBef>
              <a:tabLst>
                <a:tab pos="4122738" algn="l"/>
              </a:tabLst>
            </a:pPr>
            <a:endParaRPr lang="en-US" altLang="ko-KR">
              <a:ea typeface="굴림" panose="020B0600000101010101" pitchFamily="34" charset="-127"/>
            </a:endParaRPr>
          </a:p>
          <a:p>
            <a:pPr marL="203200" indent="-203200">
              <a:lnSpc>
                <a:spcPct val="80000"/>
              </a:lnSpc>
              <a:spcBef>
                <a:spcPct val="20000"/>
              </a:spcBef>
              <a:tabLst>
                <a:tab pos="4122738" algn="l"/>
              </a:tabLst>
            </a:pPr>
            <a:endParaRPr lang="en-US" altLang="ko-KR">
              <a:ea typeface="굴림" panose="020B0600000101010101" pitchFamily="34" charset="-127"/>
            </a:endParaRPr>
          </a:p>
          <a:p>
            <a:pPr marL="203200" indent="-203200">
              <a:lnSpc>
                <a:spcPct val="80000"/>
              </a:lnSpc>
              <a:spcBef>
                <a:spcPct val="20000"/>
              </a:spcBef>
              <a:tabLst>
                <a:tab pos="4122738" algn="l"/>
              </a:tabLst>
            </a:pPr>
            <a:endParaRPr lang="en-US" altLang="ko-KR">
              <a:ea typeface="굴림" panose="020B0600000101010101" pitchFamily="34" charset="-127"/>
            </a:endParaRPr>
          </a:p>
          <a:p>
            <a:pPr marL="203200" indent="-203200">
              <a:lnSpc>
                <a:spcPct val="80000"/>
              </a:lnSpc>
              <a:spcBef>
                <a:spcPct val="20000"/>
              </a:spcBef>
              <a:tabLst>
                <a:tab pos="4122738" algn="l"/>
              </a:tabLst>
            </a:pPr>
            <a:endParaRPr lang="en-US" altLang="ko-KR">
              <a:ea typeface="굴림" panose="020B0600000101010101" pitchFamily="34" charset="-127"/>
            </a:endParaRPr>
          </a:p>
          <a:p>
            <a:pPr lvl="1" indent="-190500">
              <a:lnSpc>
                <a:spcPct val="80000"/>
              </a:lnSpc>
              <a:spcBef>
                <a:spcPct val="20000"/>
              </a:spcBef>
              <a:buNone/>
              <a:tabLst>
                <a:tab pos="4122738" algn="l"/>
              </a:tabLst>
            </a:pPr>
            <a:endParaRPr lang="ko-KR" altLang="en-US" dirty="0">
              <a:ea typeface="굴림" panose="020B0600000101010101" pitchFamily="34" charset="-127"/>
            </a:endParaRPr>
          </a:p>
        </p:txBody>
      </p:sp>
      <p:grpSp>
        <p:nvGrpSpPr>
          <p:cNvPr id="748560" name="Group 16"/>
          <p:cNvGrpSpPr>
            <a:grpSpLocks/>
          </p:cNvGrpSpPr>
          <p:nvPr/>
        </p:nvGrpSpPr>
        <p:grpSpPr bwMode="auto">
          <a:xfrm>
            <a:off x="2438400" y="4343400"/>
            <a:ext cx="7543800" cy="1498600"/>
            <a:chOff x="480" y="704"/>
            <a:chExt cx="4752" cy="944"/>
          </a:xfrm>
        </p:grpSpPr>
        <p:sp>
          <p:nvSpPr>
            <p:cNvPr id="36869" name="Text Box 15"/>
            <p:cNvSpPr txBox="1">
              <a:spLocks noChangeArrowheads="1"/>
            </p:cNvSpPr>
            <p:nvPr/>
          </p:nvSpPr>
          <p:spPr bwMode="auto">
            <a:xfrm>
              <a:off x="528" y="960"/>
              <a:ext cx="4656"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1pPr>
              <a:lvl2pPr marL="742950" indent="-28575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2pPr>
              <a:lvl3pPr marL="11430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3pPr>
              <a:lvl4pPr marL="16002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4pPr>
              <a:lvl5pPr marL="2057400" indent="-2286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tabLst>
                  <a:tab pos="804863" algn="ctr"/>
                  <a:tab pos="2743200" algn="ctr"/>
                  <a:tab pos="4122738" algn="ctr"/>
                  <a:tab pos="4795838" algn="ctr"/>
                  <a:tab pos="5435600" algn="ctr"/>
                  <a:tab pos="6224588" algn="ctr"/>
                  <a:tab pos="6980238" algn="ctr"/>
                </a:tabLst>
                <a:defRPr sz="2000" b="1">
                  <a:solidFill>
                    <a:schemeClr val="tx1"/>
                  </a:solidFill>
                  <a:latin typeface="Comic Sans MS" panose="030F0702030302020204" pitchFamily="66" charset="0"/>
                </a:defRPr>
              </a:lvl9pPr>
            </a:lstStyle>
            <a:p>
              <a:pPr algn="l">
                <a:lnSpc>
                  <a:spcPct val="100000"/>
                </a:lnSpc>
                <a:spcBef>
                  <a:spcPct val="50000"/>
                </a:spcBef>
                <a:buSzTx/>
              </a:pPr>
              <a:r>
                <a:rPr lang="ko-KR" altLang="en-US" sz="1800" b="0">
                  <a:solidFill>
                    <a:schemeClr val="accent2"/>
                  </a:solidFill>
                  <a:latin typeface="Arial" panose="020B0604020202020204" pitchFamily="34" charset="0"/>
                  <a:ea typeface="굴림" panose="020B0600000101010101" pitchFamily="34" charset="-127"/>
                </a:rPr>
                <a:t>	</a:t>
              </a:r>
              <a:r>
                <a:rPr lang="en-US" altLang="ko-KR" sz="1800" dirty="0">
                  <a:solidFill>
                    <a:schemeClr val="hlink"/>
                  </a:solidFill>
                  <a:latin typeface="Arial" panose="020B0604020202020204" pitchFamily="34" charset="0"/>
                  <a:ea typeface="굴림" panose="020B0600000101010101" pitchFamily="34" charset="-127"/>
                </a:rPr>
                <a:t>0xFA00	0x0003	Y	N	Y	R/W	34</a:t>
              </a:r>
              <a:br>
                <a:rPr lang="en-US" altLang="ko-KR" sz="1800" dirty="0">
                  <a:solidFill>
                    <a:schemeClr val="hlink"/>
                  </a:solidFill>
                  <a:latin typeface="Arial" panose="020B0604020202020204" pitchFamily="34" charset="0"/>
                  <a:ea typeface="굴림" panose="020B0600000101010101" pitchFamily="34" charset="-127"/>
                </a:rPr>
              </a:br>
              <a:r>
                <a:rPr lang="en-US" altLang="ko-KR" sz="1800" dirty="0">
                  <a:solidFill>
                    <a:schemeClr val="hlink"/>
                  </a:solidFill>
                  <a:latin typeface="Arial" panose="020B0604020202020204" pitchFamily="34" charset="0"/>
                  <a:ea typeface="굴림" panose="020B0600000101010101" pitchFamily="34" charset="-127"/>
                </a:rPr>
                <a:t>	0x0040	0x0010	N	Y	Y	R	0</a:t>
              </a:r>
              <a:br>
                <a:rPr lang="en-US" altLang="ko-KR" sz="1800" dirty="0">
                  <a:solidFill>
                    <a:schemeClr val="hlink"/>
                  </a:solidFill>
                  <a:latin typeface="Arial" panose="020B0604020202020204" pitchFamily="34" charset="0"/>
                  <a:ea typeface="굴림" panose="020B0600000101010101" pitchFamily="34" charset="-127"/>
                </a:rPr>
              </a:br>
              <a:r>
                <a:rPr lang="en-US" altLang="ko-KR" sz="1800" dirty="0">
                  <a:solidFill>
                    <a:schemeClr val="hlink"/>
                  </a:solidFill>
                  <a:latin typeface="Arial" panose="020B0604020202020204" pitchFamily="34" charset="0"/>
                  <a:ea typeface="굴림" panose="020B0600000101010101" pitchFamily="34" charset="-127"/>
                </a:rPr>
                <a:t>	0x0041	0x0011	N	Y	Y	R	0</a:t>
              </a:r>
            </a:p>
          </p:txBody>
        </p:sp>
        <p:sp>
          <p:nvSpPr>
            <p:cNvPr id="36870" name="Rectangle 4"/>
            <p:cNvSpPr>
              <a:spLocks noChangeArrowheads="1"/>
            </p:cNvSpPr>
            <p:nvPr/>
          </p:nvSpPr>
          <p:spPr bwMode="auto">
            <a:xfrm>
              <a:off x="480" y="704"/>
              <a:ext cx="4704" cy="92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6871" name="Rectangle 5"/>
            <p:cNvSpPr>
              <a:spLocks noChangeArrowheads="1"/>
            </p:cNvSpPr>
            <p:nvPr/>
          </p:nvSpPr>
          <p:spPr bwMode="auto">
            <a:xfrm>
              <a:off x="480" y="720"/>
              <a:ext cx="475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dirty="0">
                  <a:latin typeface="Arial" panose="020B0604020202020204" pitchFamily="34" charset="0"/>
                  <a:ea typeface="굴림" panose="020B0600000101010101" pitchFamily="34" charset="-127"/>
                </a:rPr>
                <a:t>Virtual Address   Physical Address   Dirty   Ref   Valid   Access ASID</a:t>
              </a:r>
            </a:p>
          </p:txBody>
        </p:sp>
        <p:sp>
          <p:nvSpPr>
            <p:cNvPr id="36872" name="Line 6"/>
            <p:cNvSpPr>
              <a:spLocks noChangeShapeType="1"/>
            </p:cNvSpPr>
            <p:nvPr/>
          </p:nvSpPr>
          <p:spPr bwMode="auto">
            <a:xfrm>
              <a:off x="16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3" name="Line 7"/>
            <p:cNvSpPr>
              <a:spLocks noChangeShapeType="1"/>
            </p:cNvSpPr>
            <p:nvPr/>
          </p:nvSpPr>
          <p:spPr bwMode="auto">
            <a:xfrm>
              <a:off x="2964" y="736"/>
              <a:ext cx="0" cy="8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4" name="Line 8"/>
            <p:cNvSpPr>
              <a:spLocks noChangeShapeType="1"/>
            </p:cNvSpPr>
            <p:nvPr/>
          </p:nvSpPr>
          <p:spPr bwMode="auto">
            <a:xfrm>
              <a:off x="340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5" name="Line 9"/>
            <p:cNvSpPr>
              <a:spLocks noChangeShapeType="1"/>
            </p:cNvSpPr>
            <p:nvPr/>
          </p:nvSpPr>
          <p:spPr bwMode="auto">
            <a:xfrm>
              <a:off x="3764"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6" name="Line 10"/>
            <p:cNvSpPr>
              <a:spLocks noChangeShapeType="1"/>
            </p:cNvSpPr>
            <p:nvPr/>
          </p:nvSpPr>
          <p:spPr bwMode="auto">
            <a:xfrm>
              <a:off x="4236" y="704"/>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7" name="Line 11"/>
            <p:cNvSpPr>
              <a:spLocks noChangeShapeType="1"/>
            </p:cNvSpPr>
            <p:nvPr/>
          </p:nvSpPr>
          <p:spPr bwMode="auto">
            <a:xfrm flipV="1">
              <a:off x="488" y="864"/>
              <a:ext cx="4696" cy="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8" name="Line 13"/>
            <p:cNvSpPr>
              <a:spLocks noChangeShapeType="1"/>
            </p:cNvSpPr>
            <p:nvPr/>
          </p:nvSpPr>
          <p:spPr bwMode="auto">
            <a:xfrm>
              <a:off x="4800" y="720"/>
              <a:ext cx="0" cy="8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36879" name="Line 14"/>
            <p:cNvSpPr>
              <a:spLocks noChangeShapeType="1"/>
            </p:cNvSpPr>
            <p:nvPr/>
          </p:nvSpPr>
          <p:spPr bwMode="auto">
            <a:xfrm>
              <a:off x="4800" y="720"/>
              <a:ext cx="0" cy="9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grpSp>
    </p:spTree>
    <p:extLst>
      <p:ext uri="{BB962C8B-B14F-4D97-AF65-F5344CB8AC3E}">
        <p14:creationId xmlns:p14="http://schemas.microsoft.com/office/powerpoint/2010/main" val="764483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8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8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85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85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85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854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485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485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85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48547">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85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854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701507" y="202454"/>
            <a:ext cx="8760412" cy="494494"/>
          </a:xfrm>
          <a:noFill/>
        </p:spPr>
        <p:txBody>
          <a:bodyPr vert="horz" wrap="none" lIns="63500" tIns="25400" rIns="63500" bIns="25400" numCol="1" anchor="t" anchorCtr="0" compatLnSpc="1">
            <a:prstTxWarp prst="textNoShape">
              <a:avLst/>
            </a:prstTxWarp>
            <a:spAutoFit/>
          </a:bodyPr>
          <a:lstStyle/>
          <a:p>
            <a:r>
              <a:rPr lang="en-US" altLang="ko-KR" dirty="0">
                <a:ea typeface="굴림" panose="020B0600000101010101" pitchFamily="34" charset="-127"/>
              </a:rPr>
              <a:t>Example: R3000 pipeline includes TLB “stages”</a:t>
            </a:r>
          </a:p>
        </p:txBody>
      </p:sp>
      <p:sp>
        <p:nvSpPr>
          <p:cNvPr id="37891" name="Rectangle 3" descr="20%"/>
          <p:cNvSpPr>
            <a:spLocks noChangeArrowheads="1"/>
          </p:cNvSpPr>
          <p:nvPr/>
        </p:nvSpPr>
        <p:spPr bwMode="auto">
          <a:xfrm>
            <a:off x="7134225" y="1730376"/>
            <a:ext cx="1384300" cy="276225"/>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2" name="Rectangle 4"/>
          <p:cNvSpPr>
            <a:spLocks noChangeArrowheads="1"/>
          </p:cNvSpPr>
          <p:nvPr/>
        </p:nvSpPr>
        <p:spPr bwMode="auto">
          <a:xfrm>
            <a:off x="2981326"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3" name="Rectangle 5"/>
          <p:cNvSpPr>
            <a:spLocks noChangeArrowheads="1"/>
          </p:cNvSpPr>
          <p:nvPr/>
        </p:nvSpPr>
        <p:spPr bwMode="auto">
          <a:xfrm>
            <a:off x="4368800"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4" name="Rectangle 6"/>
          <p:cNvSpPr>
            <a:spLocks noChangeArrowheads="1"/>
          </p:cNvSpPr>
          <p:nvPr/>
        </p:nvSpPr>
        <p:spPr bwMode="auto">
          <a:xfrm>
            <a:off x="5753101"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5" name="Rectangle 7"/>
          <p:cNvSpPr>
            <a:spLocks noChangeArrowheads="1"/>
          </p:cNvSpPr>
          <p:nvPr/>
        </p:nvSpPr>
        <p:spPr bwMode="auto">
          <a:xfrm>
            <a:off x="7140575" y="1301750"/>
            <a:ext cx="1371600"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6" name="Rectangle 8"/>
          <p:cNvSpPr>
            <a:spLocks noChangeArrowheads="1"/>
          </p:cNvSpPr>
          <p:nvPr/>
        </p:nvSpPr>
        <p:spPr bwMode="auto">
          <a:xfrm>
            <a:off x="8524876" y="1301750"/>
            <a:ext cx="1374775" cy="3429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dirty="0"/>
          </a:p>
        </p:txBody>
      </p:sp>
      <p:sp>
        <p:nvSpPr>
          <p:cNvPr id="37897" name="Rectangle 9"/>
          <p:cNvSpPr>
            <a:spLocks noChangeArrowheads="1"/>
          </p:cNvSpPr>
          <p:nvPr/>
        </p:nvSpPr>
        <p:spPr bwMode="auto">
          <a:xfrm>
            <a:off x="3025775" y="1384300"/>
            <a:ext cx="109805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dirty="0">
                <a:latin typeface="Arial" panose="020B0604020202020204" pitchFamily="34" charset="0"/>
                <a:ea typeface="굴림" panose="020B0600000101010101" pitchFamily="34" charset="-127"/>
              </a:rPr>
              <a:t>Inst Fetch</a:t>
            </a:r>
          </a:p>
        </p:txBody>
      </p:sp>
      <p:sp>
        <p:nvSpPr>
          <p:cNvPr id="37898" name="Rectangle 10"/>
          <p:cNvSpPr>
            <a:spLocks noChangeArrowheads="1"/>
          </p:cNvSpPr>
          <p:nvPr/>
        </p:nvSpPr>
        <p:spPr bwMode="auto">
          <a:xfrm>
            <a:off x="4533900" y="1343025"/>
            <a:ext cx="1016304"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dirty="0" err="1">
                <a:latin typeface="Arial" panose="020B0604020202020204" pitchFamily="34" charset="0"/>
                <a:ea typeface="굴림" panose="020B0600000101010101" pitchFamily="34" charset="-127"/>
              </a:rPr>
              <a:t>Dcd</a:t>
            </a:r>
            <a:r>
              <a:rPr lang="en-US" altLang="ko-KR" sz="1600" dirty="0">
                <a:latin typeface="Arial" panose="020B0604020202020204" pitchFamily="34" charset="0"/>
                <a:ea typeface="굴림" panose="020B0600000101010101" pitchFamily="34" charset="-127"/>
              </a:rPr>
              <a:t>/ </a:t>
            </a:r>
            <a:r>
              <a:rPr lang="en-US" altLang="ko-KR" sz="1600" dirty="0" err="1">
                <a:latin typeface="Arial" panose="020B0604020202020204" pitchFamily="34" charset="0"/>
                <a:ea typeface="굴림" panose="020B0600000101010101" pitchFamily="34" charset="-127"/>
              </a:rPr>
              <a:t>Reg</a:t>
            </a:r>
            <a:endParaRPr lang="en-US" altLang="ko-KR" sz="1600" dirty="0">
              <a:latin typeface="Arial" panose="020B0604020202020204" pitchFamily="34" charset="0"/>
              <a:ea typeface="굴림" panose="020B0600000101010101" pitchFamily="34" charset="-127"/>
            </a:endParaRPr>
          </a:p>
        </p:txBody>
      </p:sp>
      <p:sp>
        <p:nvSpPr>
          <p:cNvPr id="37899" name="Rectangle 11"/>
          <p:cNvSpPr>
            <a:spLocks noChangeArrowheads="1"/>
          </p:cNvSpPr>
          <p:nvPr/>
        </p:nvSpPr>
        <p:spPr bwMode="auto">
          <a:xfrm>
            <a:off x="5797550" y="1384300"/>
            <a:ext cx="1178208"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ALU  /  E.A</a:t>
            </a:r>
          </a:p>
        </p:txBody>
      </p:sp>
      <p:sp>
        <p:nvSpPr>
          <p:cNvPr id="37900" name="Rectangle 12"/>
          <p:cNvSpPr>
            <a:spLocks noChangeArrowheads="1"/>
          </p:cNvSpPr>
          <p:nvPr/>
        </p:nvSpPr>
        <p:spPr bwMode="auto">
          <a:xfrm>
            <a:off x="7245351" y="1384300"/>
            <a:ext cx="915315"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Memory</a:t>
            </a:r>
          </a:p>
        </p:txBody>
      </p:sp>
      <p:sp>
        <p:nvSpPr>
          <p:cNvPr id="37901" name="Rectangle 13"/>
          <p:cNvSpPr>
            <a:spLocks noChangeArrowheads="1"/>
          </p:cNvSpPr>
          <p:nvPr/>
        </p:nvSpPr>
        <p:spPr bwMode="auto">
          <a:xfrm>
            <a:off x="8629651" y="1384300"/>
            <a:ext cx="1083117"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600">
                <a:latin typeface="Arial" panose="020B0604020202020204" pitchFamily="34" charset="0"/>
                <a:ea typeface="굴림" panose="020B0600000101010101" pitchFamily="34" charset="-127"/>
              </a:rPr>
              <a:t>Write Reg</a:t>
            </a:r>
          </a:p>
        </p:txBody>
      </p:sp>
      <p:sp>
        <p:nvSpPr>
          <p:cNvPr id="37902" name="Line 14"/>
          <p:cNvSpPr>
            <a:spLocks noChangeShapeType="1"/>
          </p:cNvSpPr>
          <p:nvPr/>
        </p:nvSpPr>
        <p:spPr bwMode="auto">
          <a:xfrm>
            <a:off x="297497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3" name="Line 15"/>
          <p:cNvSpPr>
            <a:spLocks noChangeShapeType="1"/>
          </p:cNvSpPr>
          <p:nvPr/>
        </p:nvSpPr>
        <p:spPr bwMode="auto">
          <a:xfrm>
            <a:off x="36385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4" name="Line 16"/>
          <p:cNvSpPr>
            <a:spLocks noChangeShapeType="1"/>
          </p:cNvSpPr>
          <p:nvPr/>
        </p:nvSpPr>
        <p:spPr bwMode="auto">
          <a:xfrm>
            <a:off x="50228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5" name="Line 17"/>
          <p:cNvSpPr>
            <a:spLocks noChangeShapeType="1"/>
          </p:cNvSpPr>
          <p:nvPr/>
        </p:nvSpPr>
        <p:spPr bwMode="auto">
          <a:xfrm>
            <a:off x="574675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6" name="Line 18"/>
          <p:cNvSpPr>
            <a:spLocks noChangeShapeType="1"/>
          </p:cNvSpPr>
          <p:nvPr/>
        </p:nvSpPr>
        <p:spPr bwMode="auto">
          <a:xfrm>
            <a:off x="71342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7" name="Line 19"/>
          <p:cNvSpPr>
            <a:spLocks noChangeShapeType="1"/>
          </p:cNvSpPr>
          <p:nvPr/>
        </p:nvSpPr>
        <p:spPr bwMode="auto">
          <a:xfrm>
            <a:off x="8518525"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8" name="Line 20"/>
          <p:cNvSpPr>
            <a:spLocks noChangeShapeType="1"/>
          </p:cNvSpPr>
          <p:nvPr/>
        </p:nvSpPr>
        <p:spPr bwMode="auto">
          <a:xfrm>
            <a:off x="9182100" y="16970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09" name="Line 21"/>
          <p:cNvSpPr>
            <a:spLocks noChangeShapeType="1"/>
          </p:cNvSpPr>
          <p:nvPr/>
        </p:nvSpPr>
        <p:spPr bwMode="auto">
          <a:xfrm>
            <a:off x="5746750"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0" name="Line 22"/>
          <p:cNvSpPr>
            <a:spLocks noChangeShapeType="1"/>
          </p:cNvSpPr>
          <p:nvPr/>
        </p:nvSpPr>
        <p:spPr bwMode="auto">
          <a:xfrm>
            <a:off x="64103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1" name="Line 23"/>
          <p:cNvSpPr>
            <a:spLocks noChangeShapeType="1"/>
          </p:cNvSpPr>
          <p:nvPr/>
        </p:nvSpPr>
        <p:spPr bwMode="auto">
          <a:xfrm>
            <a:off x="71342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2" name="Rectangle 24"/>
          <p:cNvSpPr>
            <a:spLocks noChangeArrowheads="1"/>
          </p:cNvSpPr>
          <p:nvPr/>
        </p:nvSpPr>
        <p:spPr bwMode="auto">
          <a:xfrm>
            <a:off x="2965451" y="1704975"/>
            <a:ext cx="6197209"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solidFill>
                  <a:schemeClr val="hlink"/>
                </a:solidFill>
                <a:latin typeface="Arial" panose="020B0604020202020204" pitchFamily="34" charset="0"/>
                <a:ea typeface="굴림" panose="020B0600000101010101" pitchFamily="34" charset="-127"/>
              </a:rPr>
              <a:t>TLB </a:t>
            </a:r>
            <a:r>
              <a:rPr lang="en-US" altLang="ko-KR" sz="1600">
                <a:latin typeface="Arial" panose="020B0604020202020204" pitchFamily="34" charset="0"/>
                <a:ea typeface="굴림" panose="020B0600000101010101" pitchFamily="34" charset="-127"/>
              </a:rPr>
              <a:t>      I-Cache          RF        Operation                                WB</a:t>
            </a:r>
          </a:p>
        </p:txBody>
      </p:sp>
      <p:sp>
        <p:nvSpPr>
          <p:cNvPr id="37913" name="Line 25"/>
          <p:cNvSpPr>
            <a:spLocks noChangeShapeType="1"/>
          </p:cNvSpPr>
          <p:nvPr/>
        </p:nvSpPr>
        <p:spPr bwMode="auto">
          <a:xfrm>
            <a:off x="8518525" y="2052638"/>
            <a:ext cx="0" cy="3032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14" name="Rectangle 26"/>
          <p:cNvSpPr>
            <a:spLocks noChangeArrowheads="1"/>
          </p:cNvSpPr>
          <p:nvPr/>
        </p:nvSpPr>
        <p:spPr bwMode="auto">
          <a:xfrm>
            <a:off x="5797550" y="2057400"/>
            <a:ext cx="2505494" cy="2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ko-KR" altLang="en-US" sz="1600">
                <a:latin typeface="Arial" panose="020B0604020202020204" pitchFamily="34" charset="0"/>
                <a:ea typeface="굴림" panose="020B0600000101010101" pitchFamily="34" charset="-127"/>
              </a:rPr>
              <a:t> </a:t>
            </a:r>
            <a:r>
              <a:rPr lang="en-US" altLang="ko-KR" sz="1600">
                <a:latin typeface="Arial" panose="020B0604020202020204" pitchFamily="34" charset="0"/>
                <a:ea typeface="굴림" panose="020B0600000101010101" pitchFamily="34" charset="-127"/>
              </a:rPr>
              <a:t>E.A.    </a:t>
            </a:r>
            <a:r>
              <a:rPr lang="en-US" altLang="ko-KR" sz="1600">
                <a:solidFill>
                  <a:schemeClr val="hlink"/>
                </a:solidFill>
                <a:latin typeface="Arial" panose="020B0604020202020204" pitchFamily="34" charset="0"/>
                <a:ea typeface="굴림" panose="020B0600000101010101" pitchFamily="34" charset="-127"/>
              </a:rPr>
              <a:t>TLB</a:t>
            </a:r>
            <a:r>
              <a:rPr lang="en-US" altLang="ko-KR" sz="1600">
                <a:latin typeface="Arial" panose="020B0604020202020204" pitchFamily="34" charset="0"/>
                <a:ea typeface="굴림" panose="020B0600000101010101" pitchFamily="34" charset="-127"/>
              </a:rPr>
              <a:t>        D-Cache</a:t>
            </a:r>
          </a:p>
        </p:txBody>
      </p:sp>
      <p:sp>
        <p:nvSpPr>
          <p:cNvPr id="37915" name="Rectangle 27"/>
          <p:cNvSpPr>
            <a:spLocks noChangeArrowheads="1"/>
          </p:cNvSpPr>
          <p:nvPr/>
        </p:nvSpPr>
        <p:spPr bwMode="auto">
          <a:xfrm>
            <a:off x="2265364" y="984251"/>
            <a:ext cx="21812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MIPS R3000 Pipeline</a:t>
            </a:r>
          </a:p>
        </p:txBody>
      </p:sp>
      <p:sp>
        <p:nvSpPr>
          <p:cNvPr id="37916" name="Rectangle 28"/>
          <p:cNvSpPr>
            <a:spLocks noChangeArrowheads="1"/>
          </p:cNvSpPr>
          <p:nvPr/>
        </p:nvSpPr>
        <p:spPr bwMode="auto">
          <a:xfrm>
            <a:off x="2646364" y="3979864"/>
            <a:ext cx="6191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ASID</a:t>
            </a:r>
          </a:p>
        </p:txBody>
      </p:sp>
      <p:sp>
        <p:nvSpPr>
          <p:cNvPr id="37917" name="Rectangle 29"/>
          <p:cNvSpPr>
            <a:spLocks noChangeArrowheads="1"/>
          </p:cNvSpPr>
          <p:nvPr/>
        </p:nvSpPr>
        <p:spPr bwMode="auto">
          <a:xfrm>
            <a:off x="2673350" y="3968750"/>
            <a:ext cx="596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8" name="Rectangle 30"/>
          <p:cNvSpPr>
            <a:spLocks noChangeArrowheads="1"/>
          </p:cNvSpPr>
          <p:nvPr/>
        </p:nvSpPr>
        <p:spPr bwMode="auto">
          <a:xfrm>
            <a:off x="33591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19" name="Rectangle 31"/>
          <p:cNvSpPr>
            <a:spLocks noChangeArrowheads="1"/>
          </p:cNvSpPr>
          <p:nvPr/>
        </p:nvSpPr>
        <p:spPr bwMode="auto">
          <a:xfrm>
            <a:off x="35115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0" name="Rectangle 32"/>
          <p:cNvSpPr>
            <a:spLocks noChangeArrowheads="1"/>
          </p:cNvSpPr>
          <p:nvPr/>
        </p:nvSpPr>
        <p:spPr bwMode="auto">
          <a:xfrm>
            <a:off x="3663950" y="3968750"/>
            <a:ext cx="139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1" name="Rectangle 33"/>
          <p:cNvSpPr>
            <a:spLocks noChangeArrowheads="1"/>
          </p:cNvSpPr>
          <p:nvPr/>
        </p:nvSpPr>
        <p:spPr bwMode="auto">
          <a:xfrm>
            <a:off x="3359150" y="3968750"/>
            <a:ext cx="21209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2" name="Rectangle 34"/>
          <p:cNvSpPr>
            <a:spLocks noChangeArrowheads="1"/>
          </p:cNvSpPr>
          <p:nvPr/>
        </p:nvSpPr>
        <p:spPr bwMode="auto">
          <a:xfrm>
            <a:off x="5492750" y="3968750"/>
            <a:ext cx="1282700" cy="2921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7923" name="Rectangle 35"/>
          <p:cNvSpPr>
            <a:spLocks noChangeArrowheads="1"/>
          </p:cNvSpPr>
          <p:nvPr/>
        </p:nvSpPr>
        <p:spPr bwMode="auto">
          <a:xfrm>
            <a:off x="3865563" y="3979864"/>
            <a:ext cx="1555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V. Page Number</a:t>
            </a:r>
          </a:p>
        </p:txBody>
      </p:sp>
      <p:sp>
        <p:nvSpPr>
          <p:cNvPr id="37924" name="Rectangle 36"/>
          <p:cNvSpPr>
            <a:spLocks noChangeArrowheads="1"/>
          </p:cNvSpPr>
          <p:nvPr/>
        </p:nvSpPr>
        <p:spPr bwMode="auto">
          <a:xfrm>
            <a:off x="5618163" y="3979864"/>
            <a:ext cx="704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Offset</a:t>
            </a:r>
          </a:p>
        </p:txBody>
      </p:sp>
      <p:sp>
        <p:nvSpPr>
          <p:cNvPr id="37925" name="Rectangle 37"/>
          <p:cNvSpPr>
            <a:spLocks noChangeArrowheads="1"/>
          </p:cNvSpPr>
          <p:nvPr/>
        </p:nvSpPr>
        <p:spPr bwMode="auto">
          <a:xfrm>
            <a:off x="5846764" y="4208464"/>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12</a:t>
            </a:r>
          </a:p>
        </p:txBody>
      </p:sp>
      <p:sp>
        <p:nvSpPr>
          <p:cNvPr id="37926" name="Rectangle 38"/>
          <p:cNvSpPr>
            <a:spLocks noChangeArrowheads="1"/>
          </p:cNvSpPr>
          <p:nvPr/>
        </p:nvSpPr>
        <p:spPr bwMode="auto">
          <a:xfrm>
            <a:off x="4475164" y="4284664"/>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20</a:t>
            </a:r>
          </a:p>
        </p:txBody>
      </p:sp>
      <p:sp>
        <p:nvSpPr>
          <p:cNvPr id="37927" name="Rectangle 39"/>
          <p:cNvSpPr>
            <a:spLocks noChangeArrowheads="1"/>
          </p:cNvSpPr>
          <p:nvPr/>
        </p:nvSpPr>
        <p:spPr bwMode="auto">
          <a:xfrm>
            <a:off x="2798763" y="4208464"/>
            <a:ext cx="2921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6</a:t>
            </a:r>
          </a:p>
        </p:txBody>
      </p:sp>
      <p:sp>
        <p:nvSpPr>
          <p:cNvPr id="37928" name="Line 40"/>
          <p:cNvSpPr>
            <a:spLocks noChangeShapeType="1"/>
          </p:cNvSpPr>
          <p:nvPr/>
        </p:nvSpPr>
        <p:spPr bwMode="auto">
          <a:xfrm>
            <a:off x="3352800" y="43497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29" name="Line 41"/>
          <p:cNvSpPr>
            <a:spLocks noChangeShapeType="1"/>
          </p:cNvSpPr>
          <p:nvPr/>
        </p:nvSpPr>
        <p:spPr bwMode="auto">
          <a:xfrm>
            <a:off x="3359150" y="4419600"/>
            <a:ext cx="4445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0" name="Line 42"/>
          <p:cNvSpPr>
            <a:spLocks noChangeShapeType="1"/>
          </p:cNvSpPr>
          <p:nvPr/>
        </p:nvSpPr>
        <p:spPr bwMode="auto">
          <a:xfrm flipV="1">
            <a:off x="3810000" y="43370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1" name="Line 43"/>
          <p:cNvSpPr>
            <a:spLocks noChangeShapeType="1"/>
          </p:cNvSpPr>
          <p:nvPr/>
        </p:nvSpPr>
        <p:spPr bwMode="auto">
          <a:xfrm>
            <a:off x="3581400" y="4425950"/>
            <a:ext cx="0" cy="292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2" name="Rectangle 44"/>
          <p:cNvSpPr>
            <a:spLocks noChangeArrowheads="1"/>
          </p:cNvSpPr>
          <p:nvPr/>
        </p:nvSpPr>
        <p:spPr bwMode="auto">
          <a:xfrm>
            <a:off x="3027364" y="4818064"/>
            <a:ext cx="4555735" cy="951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0xx User segment (caching based on PT/TLB entry)</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100 Kernel physical space, 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101 Kernel physical space, uncached</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11x Kernel virtual space</a:t>
            </a:r>
          </a:p>
        </p:txBody>
      </p:sp>
      <p:sp>
        <p:nvSpPr>
          <p:cNvPr id="37933" name="Line 45"/>
          <p:cNvSpPr>
            <a:spLocks noChangeShapeType="1"/>
          </p:cNvSpPr>
          <p:nvPr/>
        </p:nvSpPr>
        <p:spPr bwMode="auto">
          <a:xfrm>
            <a:off x="2673350" y="4572000"/>
            <a:ext cx="596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4" name="Line 46"/>
          <p:cNvSpPr>
            <a:spLocks noChangeShapeType="1"/>
          </p:cNvSpPr>
          <p:nvPr/>
        </p:nvSpPr>
        <p:spPr bwMode="auto">
          <a:xfrm flipV="1">
            <a:off x="3276600" y="4489450"/>
            <a:ext cx="0" cy="8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5" name="Line 47"/>
          <p:cNvSpPr>
            <a:spLocks noChangeShapeType="1"/>
          </p:cNvSpPr>
          <p:nvPr/>
        </p:nvSpPr>
        <p:spPr bwMode="auto">
          <a:xfrm>
            <a:off x="2971800" y="4578350"/>
            <a:ext cx="0" cy="13589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6" name="Line 48"/>
          <p:cNvSpPr>
            <a:spLocks noChangeShapeType="1"/>
          </p:cNvSpPr>
          <p:nvPr/>
        </p:nvSpPr>
        <p:spPr bwMode="auto">
          <a:xfrm>
            <a:off x="2667000" y="4502150"/>
            <a:ext cx="0" cy="63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937" name="Rectangle 49"/>
          <p:cNvSpPr>
            <a:spLocks noChangeArrowheads="1"/>
          </p:cNvSpPr>
          <p:nvPr/>
        </p:nvSpPr>
        <p:spPr bwMode="auto">
          <a:xfrm>
            <a:off x="2798763" y="5961063"/>
            <a:ext cx="3282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a:latin typeface="Arial" panose="020B0604020202020204" pitchFamily="34" charset="0"/>
                <a:ea typeface="굴림" panose="020B0600000101010101" pitchFamily="34" charset="-127"/>
              </a:rPr>
              <a:t>Allows context switching among</a:t>
            </a:r>
          </a:p>
          <a:p>
            <a:pPr algn="l">
              <a:lnSpc>
                <a:spcPct val="100000"/>
              </a:lnSpc>
              <a:spcBef>
                <a:spcPct val="0"/>
              </a:spcBef>
              <a:buSzTx/>
            </a:pPr>
            <a:r>
              <a:rPr lang="en-US" altLang="ko-KR" sz="1400">
                <a:latin typeface="Arial" panose="020B0604020202020204" pitchFamily="34" charset="0"/>
                <a:ea typeface="굴림" panose="020B0600000101010101" pitchFamily="34" charset="-127"/>
              </a:rPr>
              <a:t>64 user processes without TLB flush</a:t>
            </a:r>
          </a:p>
        </p:txBody>
      </p:sp>
      <p:sp>
        <p:nvSpPr>
          <p:cNvPr id="37938" name="Rectangle 50"/>
          <p:cNvSpPr>
            <a:spLocks noChangeArrowheads="1"/>
          </p:cNvSpPr>
          <p:nvPr/>
        </p:nvSpPr>
        <p:spPr bwMode="auto">
          <a:xfrm>
            <a:off x="2341563" y="3346451"/>
            <a:ext cx="2349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Virtual Address Space</a:t>
            </a:r>
          </a:p>
        </p:txBody>
      </p:sp>
      <p:sp>
        <p:nvSpPr>
          <p:cNvPr id="37939" name="Rectangle 51"/>
          <p:cNvSpPr>
            <a:spLocks noChangeArrowheads="1"/>
          </p:cNvSpPr>
          <p:nvPr/>
        </p:nvSpPr>
        <p:spPr bwMode="auto">
          <a:xfrm>
            <a:off x="2341564" y="2584450"/>
            <a:ext cx="67008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a:latin typeface="Arial" panose="020B0604020202020204" pitchFamily="34" charset="0"/>
                <a:ea typeface="굴림" panose="020B0600000101010101" pitchFamily="34" charset="-127"/>
              </a:rPr>
              <a:t>TLB</a:t>
            </a:r>
          </a:p>
          <a:p>
            <a:pPr lvl="1" algn="l">
              <a:lnSpc>
                <a:spcPct val="100000"/>
              </a:lnSpc>
              <a:spcBef>
                <a:spcPct val="0"/>
              </a:spcBef>
              <a:buSzTx/>
            </a:pPr>
            <a:r>
              <a:rPr lang="en-US" altLang="ko-KR" sz="1600">
                <a:latin typeface="Arial" panose="020B0604020202020204" pitchFamily="34" charset="0"/>
                <a:ea typeface="굴림" panose="020B0600000101010101" pitchFamily="34" charset="-127"/>
              </a:rPr>
              <a:t>64 entry, on-chip,  fully associative, software TLB fault handler</a:t>
            </a:r>
          </a:p>
        </p:txBody>
      </p:sp>
    </p:spTree>
    <p:extLst>
      <p:ext uri="{BB962C8B-B14F-4D97-AF65-F5344CB8AC3E}">
        <p14:creationId xmlns:p14="http://schemas.microsoft.com/office/powerpoint/2010/main" val="2114458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3666" name="Rectangle 2"/>
          <p:cNvSpPr>
            <a:spLocks noGrp="1" noChangeArrowheads="1"/>
          </p:cNvSpPr>
          <p:nvPr>
            <p:ph type="body" idx="1"/>
          </p:nvPr>
        </p:nvSpPr>
        <p:spPr>
          <a:xfrm>
            <a:off x="134939" y="598090"/>
            <a:ext cx="10439400" cy="5814219"/>
          </a:xfrm>
        </p:spPr>
        <p:txBody>
          <a:bodyPr>
            <a:normAutofit/>
          </a:bodyPr>
          <a:lstStyle/>
          <a:p>
            <a:endParaRPr lang="en-US" altLang="ko-KR" dirty="0">
              <a:ea typeface="굴림" panose="020B0600000101010101" pitchFamily="34" charset="-127"/>
            </a:endParaRPr>
          </a:p>
          <a:p>
            <a:r>
              <a:rPr lang="en-US" altLang="ko-KR" dirty="0">
                <a:ea typeface="굴림" panose="020B0600000101010101" pitchFamily="34" charset="-127"/>
              </a:rPr>
              <a:t>As described, TLB lookup is in serial with </a:t>
            </a:r>
            <a:br>
              <a:rPr lang="en-US" altLang="ko-KR" dirty="0">
                <a:ea typeface="굴림" panose="020B0600000101010101" pitchFamily="34" charset="-127"/>
              </a:rPr>
            </a:br>
            <a:r>
              <a:rPr lang="en-US" altLang="ko-KR" dirty="0">
                <a:ea typeface="굴림" panose="020B0600000101010101" pitchFamily="34" charset="-127"/>
              </a:rPr>
              <a:t>cache lookup</a:t>
            </a:r>
          </a:p>
          <a:p>
            <a:pPr lvl="1"/>
            <a:r>
              <a:rPr lang="en-US" altLang="ko-KR" dirty="0">
                <a:ea typeface="굴림" panose="020B0600000101010101" pitchFamily="34" charset="-127"/>
              </a:rPr>
              <a:t>Consequently, speed of TLB can impact</a:t>
            </a:r>
            <a:br>
              <a:rPr lang="en-US" altLang="ko-KR" dirty="0">
                <a:ea typeface="굴림" panose="020B0600000101010101" pitchFamily="34" charset="-127"/>
              </a:rPr>
            </a:br>
            <a:r>
              <a:rPr lang="en-US" altLang="ko-KR" dirty="0">
                <a:ea typeface="굴림" panose="020B0600000101010101" pitchFamily="34" charset="-127"/>
              </a:rPr>
              <a:t>speed of access to cache</a:t>
            </a:r>
            <a:br>
              <a:rPr lang="en-US" altLang="ko-KR" dirty="0">
                <a:ea typeface="굴림" panose="020B0600000101010101" pitchFamily="34" charset="-127"/>
              </a:rPr>
            </a:br>
            <a:endParaRPr lang="en-US" altLang="ko-KR" dirty="0">
              <a:ea typeface="굴림" panose="020B0600000101010101" pitchFamily="34" charset="-127"/>
            </a:endParaRPr>
          </a:p>
          <a:p>
            <a:endParaRPr lang="en-US" altLang="ko-KR" dirty="0">
              <a:ea typeface="굴림" panose="020B0600000101010101" pitchFamily="34" charset="-127"/>
            </a:endParaRPr>
          </a:p>
          <a:p>
            <a:r>
              <a:rPr lang="en-US" altLang="ko-KR" dirty="0">
                <a:ea typeface="굴림" panose="020B0600000101010101" pitchFamily="34" charset="-127"/>
              </a:rPr>
              <a:t>Machines with TLBs go one step further:</a:t>
            </a:r>
            <a:br>
              <a:rPr lang="en-US" altLang="ko-KR" dirty="0">
                <a:ea typeface="굴림" panose="020B0600000101010101" pitchFamily="34" charset="-127"/>
              </a:rPr>
            </a:br>
            <a:r>
              <a:rPr lang="en-US" altLang="ko-KR" dirty="0">
                <a:ea typeface="굴림" panose="020B0600000101010101" pitchFamily="34" charset="-127"/>
              </a:rPr>
              <a:t>overlap TLB lookup with cache access</a:t>
            </a:r>
          </a:p>
          <a:p>
            <a:pPr lvl="1"/>
            <a:r>
              <a:rPr lang="en-US" altLang="ko-KR" dirty="0">
                <a:ea typeface="굴림" panose="020B0600000101010101" pitchFamily="34" charset="-127"/>
              </a:rPr>
              <a:t>Works because offset available early</a:t>
            </a:r>
          </a:p>
          <a:p>
            <a:pPr lvl="1"/>
            <a:r>
              <a:rPr lang="en-US" altLang="en-US" dirty="0">
                <a:latin typeface="Gill Sans Light"/>
              </a:rPr>
              <a:t>Offset in virtual address exactly covers the “cache index” and “byte select”</a:t>
            </a:r>
          </a:p>
          <a:p>
            <a:pPr lvl="1"/>
            <a:r>
              <a:rPr lang="en-US" altLang="en-US" dirty="0">
                <a:latin typeface="Gill Sans Light"/>
              </a:rPr>
              <a:t>Thus can select the cached byte(s) in parallel to perform address translation  </a:t>
            </a:r>
          </a:p>
          <a:p>
            <a:endParaRPr lang="en-US" altLang="ko-KR" dirty="0">
              <a:ea typeface="굴림" panose="020B0600000101010101" pitchFamily="34" charset="-127"/>
            </a:endParaRPr>
          </a:p>
        </p:txBody>
      </p:sp>
      <p:grpSp>
        <p:nvGrpSpPr>
          <p:cNvPr id="753668" name="Group 4"/>
          <p:cNvGrpSpPr>
            <a:grpSpLocks/>
          </p:cNvGrpSpPr>
          <p:nvPr/>
        </p:nvGrpSpPr>
        <p:grpSpPr bwMode="auto">
          <a:xfrm>
            <a:off x="6553200" y="685800"/>
            <a:ext cx="5338763" cy="3660775"/>
            <a:chOff x="1152" y="1008"/>
            <a:chExt cx="3363" cy="2306"/>
          </a:xfrm>
        </p:grpSpPr>
        <p:sp>
          <p:nvSpPr>
            <p:cNvPr id="38917" name="Rectangle 5"/>
            <p:cNvSpPr>
              <a:spLocks noChangeArrowheads="1"/>
            </p:cNvSpPr>
            <p:nvPr/>
          </p:nvSpPr>
          <p:spPr bwMode="auto">
            <a:xfrm>
              <a:off x="1152" y="1008"/>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hlink"/>
                  </a:solidFill>
                  <a:latin typeface="Arial" panose="020B0604020202020204" pitchFamily="34" charset="0"/>
                  <a:ea typeface="굴림" panose="020B0600000101010101" pitchFamily="34" charset="-127"/>
                </a:rPr>
                <a:t>Virtual Address</a:t>
              </a:r>
            </a:p>
          </p:txBody>
        </p:sp>
        <p:sp>
          <p:nvSpPr>
            <p:cNvPr id="38918" name="Line 6"/>
            <p:cNvSpPr>
              <a:spLocks noChangeShapeType="1"/>
            </p:cNvSpPr>
            <p:nvPr/>
          </p:nvSpPr>
          <p:spPr bwMode="auto">
            <a:xfrm>
              <a:off x="1916" y="1788"/>
              <a:ext cx="0" cy="83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19" name="Line 7"/>
            <p:cNvSpPr>
              <a:spLocks noChangeShapeType="1"/>
            </p:cNvSpPr>
            <p:nvPr/>
          </p:nvSpPr>
          <p:spPr bwMode="auto">
            <a:xfrm>
              <a:off x="2972" y="1788"/>
              <a:ext cx="0" cy="86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0" name="Line 8"/>
            <p:cNvSpPr>
              <a:spLocks noChangeShapeType="1"/>
            </p:cNvSpPr>
            <p:nvPr/>
          </p:nvSpPr>
          <p:spPr bwMode="auto">
            <a:xfrm>
              <a:off x="1924" y="19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1" name="Line 9"/>
            <p:cNvSpPr>
              <a:spLocks noChangeShapeType="1"/>
            </p:cNvSpPr>
            <p:nvPr/>
          </p:nvSpPr>
          <p:spPr bwMode="auto">
            <a:xfrm>
              <a:off x="1924" y="216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2" name="Line 10"/>
            <p:cNvSpPr>
              <a:spLocks noChangeShapeType="1"/>
            </p:cNvSpPr>
            <p:nvPr/>
          </p:nvSpPr>
          <p:spPr bwMode="auto">
            <a:xfrm>
              <a:off x="1924" y="2380"/>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3" name="Line 11"/>
            <p:cNvSpPr>
              <a:spLocks noChangeShapeType="1"/>
            </p:cNvSpPr>
            <p:nvPr/>
          </p:nvSpPr>
          <p:spPr bwMode="auto">
            <a:xfrm>
              <a:off x="1924" y="2524"/>
              <a:ext cx="104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4"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5"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6"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i="1" dirty="0">
                  <a:solidFill>
                    <a:schemeClr val="hlink"/>
                  </a:solidFill>
                  <a:latin typeface="Arial" panose="020B0604020202020204" pitchFamily="34" charset="0"/>
                  <a:ea typeface="굴림" panose="020B0600000101010101" pitchFamily="34" charset="-127"/>
                </a:rPr>
                <a:t>TLB Lookup</a:t>
              </a:r>
            </a:p>
          </p:txBody>
        </p:sp>
        <p:sp>
          <p:nvSpPr>
            <p:cNvPr id="38927" name="Line 15"/>
            <p:cNvSpPr>
              <a:spLocks noChangeShapeType="1"/>
            </p:cNvSpPr>
            <p:nvPr/>
          </p:nvSpPr>
          <p:spPr bwMode="auto">
            <a:xfrm>
              <a:off x="1556" y="1532"/>
              <a:ext cx="0" cy="69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8" name="Line 16"/>
            <p:cNvSpPr>
              <a:spLocks noChangeShapeType="1"/>
            </p:cNvSpPr>
            <p:nvPr/>
          </p:nvSpPr>
          <p:spPr bwMode="auto">
            <a:xfrm>
              <a:off x="1564" y="2236"/>
              <a:ext cx="34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29"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V</a:t>
              </a:r>
            </a:p>
          </p:txBody>
        </p:sp>
        <p:sp>
          <p:nvSpPr>
            <p:cNvPr id="38930"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90000"/>
                </a:lnSpc>
                <a:spcBef>
                  <a:spcPct val="0"/>
                </a:spcBef>
                <a:buSzTx/>
              </a:pPr>
              <a:r>
                <a:rPr lang="en-US" altLang="ko-KR" sz="1400">
                  <a:latin typeface="Arial" panose="020B0604020202020204" pitchFamily="34" charset="0"/>
                  <a:ea typeface="굴림" panose="020B0600000101010101" pitchFamily="34" charset="-127"/>
                </a:rPr>
                <a:t>Access</a:t>
              </a:r>
            </a:p>
            <a:p>
              <a:pPr algn="l">
                <a:lnSpc>
                  <a:spcPct val="90000"/>
                </a:lnSpc>
                <a:spcBef>
                  <a:spcPct val="0"/>
                </a:spcBef>
                <a:buSzTx/>
              </a:pPr>
              <a:r>
                <a:rPr lang="en-US" altLang="ko-KR" sz="1400">
                  <a:latin typeface="Arial" panose="020B0604020202020204" pitchFamily="34" charset="0"/>
                  <a:ea typeface="굴림" panose="020B0600000101010101" pitchFamily="34" charset="-127"/>
                </a:rPr>
                <a:t>Rights</a:t>
              </a:r>
            </a:p>
          </p:txBody>
        </p:sp>
        <p:sp>
          <p:nvSpPr>
            <p:cNvPr id="38931"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PA</a:t>
              </a:r>
              <a:endParaRPr lang="en-US" altLang="ko-KR" sz="1800">
                <a:solidFill>
                  <a:schemeClr val="bg2"/>
                </a:solidFill>
                <a:latin typeface="Arial" panose="020B0604020202020204" pitchFamily="34" charset="0"/>
                <a:ea typeface="굴림" panose="020B0600000101010101" pitchFamily="34" charset="-127"/>
              </a:endParaRPr>
            </a:p>
          </p:txBody>
        </p:sp>
        <p:grpSp>
          <p:nvGrpSpPr>
            <p:cNvPr id="38932" name="Group 20"/>
            <p:cNvGrpSpPr>
              <a:grpSpLocks/>
            </p:cNvGrpSpPr>
            <p:nvPr/>
          </p:nvGrpSpPr>
          <p:grpSpPr bwMode="auto">
            <a:xfrm>
              <a:off x="1260" y="1184"/>
              <a:ext cx="1600" cy="452"/>
              <a:chOff x="2556" y="1712"/>
              <a:chExt cx="1600" cy="452"/>
            </a:xfrm>
          </p:grpSpPr>
          <p:sp>
            <p:nvSpPr>
              <p:cNvPr id="38946" name="Rectangle 21"/>
              <p:cNvSpPr>
                <a:spLocks noChangeArrowheads="1"/>
              </p:cNvSpPr>
              <p:nvPr/>
            </p:nvSpPr>
            <p:spPr bwMode="auto">
              <a:xfrm>
                <a:off x="2556" y="186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47"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V page no.</a:t>
                </a:r>
              </a:p>
            </p:txBody>
          </p:sp>
          <p:sp>
            <p:nvSpPr>
              <p:cNvPr id="38948"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9" name="Line 24"/>
              <p:cNvSpPr>
                <a:spLocks noChangeShapeType="1"/>
              </p:cNvSpPr>
              <p:nvPr/>
            </p:nvSpPr>
            <p:spPr bwMode="auto">
              <a:xfrm>
                <a:off x="3492" y="186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0"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51" name="Line 26"/>
              <p:cNvSpPr>
                <a:spLocks noChangeShapeType="1"/>
              </p:cNvSpPr>
              <p:nvPr/>
            </p:nvSpPr>
            <p:spPr bwMode="auto">
              <a:xfrm>
                <a:off x="3932" y="178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2" name="Line 27"/>
              <p:cNvSpPr>
                <a:spLocks noChangeShapeType="1"/>
              </p:cNvSpPr>
              <p:nvPr/>
            </p:nvSpPr>
            <p:spPr bwMode="auto">
              <a:xfrm flipH="1">
                <a:off x="3484" y="1788"/>
                <a:ext cx="28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53" name="Line 28"/>
              <p:cNvSpPr>
                <a:spLocks noChangeShapeType="1"/>
              </p:cNvSpPr>
              <p:nvPr/>
            </p:nvSpPr>
            <p:spPr bwMode="auto">
              <a:xfrm>
                <a:off x="3828" y="2052"/>
                <a:ext cx="0" cy="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8933" name="Line 29"/>
            <p:cNvSpPr>
              <a:spLocks noChangeShapeType="1"/>
            </p:cNvSpPr>
            <p:nvPr/>
          </p:nvSpPr>
          <p:spPr bwMode="auto">
            <a:xfrm flipV="1">
              <a:off x="2540" y="1632"/>
              <a:ext cx="1588" cy="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4" name="Line 30"/>
            <p:cNvSpPr>
              <a:spLocks noChangeShapeType="1"/>
            </p:cNvSpPr>
            <p:nvPr/>
          </p:nvSpPr>
          <p:spPr bwMode="auto">
            <a:xfrm>
              <a:off x="4128" y="1632"/>
              <a:ext cx="0" cy="115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35" name="Group 31"/>
            <p:cNvGrpSpPr>
              <a:grpSpLocks/>
            </p:cNvGrpSpPr>
            <p:nvPr/>
          </p:nvGrpSpPr>
          <p:grpSpPr bwMode="auto">
            <a:xfrm>
              <a:off x="2905" y="2788"/>
              <a:ext cx="1610" cy="374"/>
              <a:chOff x="3984" y="3708"/>
              <a:chExt cx="1610" cy="374"/>
            </a:xfrm>
          </p:grpSpPr>
          <p:sp>
            <p:nvSpPr>
              <p:cNvPr id="38938" name="Rectangle 32"/>
              <p:cNvSpPr>
                <a:spLocks noChangeArrowheads="1"/>
              </p:cNvSpPr>
              <p:nvPr/>
            </p:nvSpPr>
            <p:spPr bwMode="auto">
              <a:xfrm>
                <a:off x="3984" y="3708"/>
                <a:ext cx="1600" cy="17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3893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solidFill>
                      <a:schemeClr val="accent1"/>
                    </a:solidFill>
                    <a:latin typeface="Arial" panose="020B0604020202020204" pitchFamily="34" charset="0"/>
                    <a:ea typeface="굴림" panose="020B0600000101010101" pitchFamily="34" charset="-127"/>
                  </a:rPr>
                  <a:t>P page no.</a:t>
                </a:r>
              </a:p>
            </p:txBody>
          </p:sp>
          <p:sp>
            <p:nvSpPr>
              <p:cNvPr id="3894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offset</a:t>
                </a:r>
              </a:p>
            </p:txBody>
          </p:sp>
          <p:sp>
            <p:nvSpPr>
              <p:cNvPr id="38941" name="Line 35"/>
              <p:cNvSpPr>
                <a:spLocks noChangeShapeType="1"/>
              </p:cNvSpPr>
              <p:nvPr/>
            </p:nvSpPr>
            <p:spPr bwMode="auto">
              <a:xfrm>
                <a:off x="4920" y="3708"/>
                <a:ext cx="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38942" name="Group 36"/>
              <p:cNvGrpSpPr>
                <a:grpSpLocks/>
              </p:cNvGrpSpPr>
              <p:nvPr/>
            </p:nvGrpSpPr>
            <p:grpSpPr bwMode="auto">
              <a:xfrm>
                <a:off x="4922" y="3903"/>
                <a:ext cx="672" cy="179"/>
                <a:chOff x="4912" y="3552"/>
                <a:chExt cx="672" cy="179"/>
              </a:xfrm>
            </p:grpSpPr>
            <p:sp>
              <p:nvSpPr>
                <p:cNvPr id="3894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Arial" panose="020B0604020202020204" pitchFamily="34" charset="0"/>
                      <a:ea typeface="굴림" panose="020B0600000101010101" pitchFamily="34" charset="-127"/>
                    </a:rPr>
                    <a:t>10</a:t>
                  </a:r>
                </a:p>
              </p:txBody>
            </p:sp>
            <p:sp>
              <p:nvSpPr>
                <p:cNvPr id="38944" name="Line 38"/>
                <p:cNvSpPr>
                  <a:spLocks noChangeShapeType="1"/>
                </p:cNvSpPr>
                <p:nvPr/>
              </p:nvSpPr>
              <p:spPr bwMode="auto">
                <a:xfrm>
                  <a:off x="5360" y="3620"/>
                  <a:ext cx="224"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45" name="Line 39"/>
                <p:cNvSpPr>
                  <a:spLocks noChangeShapeType="1"/>
                </p:cNvSpPr>
                <p:nvPr/>
              </p:nvSpPr>
              <p:spPr bwMode="auto">
                <a:xfrm flipH="1">
                  <a:off x="4912" y="3628"/>
                  <a:ext cx="272"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38936" name="Freeform 40"/>
            <p:cNvSpPr>
              <a:spLocks/>
            </p:cNvSpPr>
            <p:nvPr/>
          </p:nvSpPr>
          <p:spPr bwMode="auto">
            <a:xfrm>
              <a:off x="2976" y="2256"/>
              <a:ext cx="384" cy="528"/>
            </a:xfrm>
            <a:custGeom>
              <a:avLst/>
              <a:gdLst>
                <a:gd name="T0" fmla="*/ 0 w 384"/>
                <a:gd name="T1" fmla="*/ 0 h 528"/>
                <a:gd name="T2" fmla="*/ 384 w 384"/>
                <a:gd name="T3" fmla="*/ 0 h 528"/>
                <a:gd name="T4" fmla="*/ 384 w 384"/>
                <a:gd name="T5" fmla="*/ 528 h 528"/>
                <a:gd name="T6" fmla="*/ 0 60000 65536"/>
                <a:gd name="T7" fmla="*/ 0 60000 65536"/>
                <a:gd name="T8" fmla="*/ 0 60000 65536"/>
              </a:gdLst>
              <a:ahLst/>
              <a:cxnLst>
                <a:cxn ang="T6">
                  <a:pos x="T0" y="T1"/>
                </a:cxn>
                <a:cxn ang="T7">
                  <a:pos x="T2" y="T3"/>
                </a:cxn>
                <a:cxn ang="T8">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937" name="Rectangle 41"/>
            <p:cNvSpPr>
              <a:spLocks noChangeArrowheads="1"/>
            </p:cNvSpPr>
            <p:nvPr/>
          </p:nvSpPr>
          <p:spPr bwMode="auto">
            <a:xfrm>
              <a:off x="3123" y="3135"/>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dirty="0">
                  <a:solidFill>
                    <a:schemeClr val="hlink"/>
                  </a:solidFill>
                  <a:latin typeface="Arial" panose="020B0604020202020204" pitchFamily="34" charset="0"/>
                  <a:ea typeface="굴림" panose="020B0600000101010101" pitchFamily="34" charset="-127"/>
                </a:rPr>
                <a:t>Physical Address</a:t>
              </a:r>
            </a:p>
          </p:txBody>
        </p:sp>
      </p:grpSp>
      <p:grpSp>
        <p:nvGrpSpPr>
          <p:cNvPr id="2" name="Group 1"/>
          <p:cNvGrpSpPr/>
          <p:nvPr/>
        </p:nvGrpSpPr>
        <p:grpSpPr>
          <a:xfrm>
            <a:off x="2093827" y="5357753"/>
            <a:ext cx="5659523" cy="1143060"/>
            <a:chOff x="2036677" y="2895600"/>
            <a:chExt cx="5659523" cy="1143060"/>
          </a:xfrm>
        </p:grpSpPr>
        <p:grpSp>
          <p:nvGrpSpPr>
            <p:cNvPr id="42" name="Group 11"/>
            <p:cNvGrpSpPr>
              <a:grpSpLocks/>
            </p:cNvGrpSpPr>
            <p:nvPr/>
          </p:nvGrpSpPr>
          <p:grpSpPr bwMode="auto">
            <a:xfrm>
              <a:off x="4191000" y="2971800"/>
              <a:ext cx="3505200" cy="304800"/>
              <a:chOff x="-279" y="624"/>
              <a:chExt cx="1645" cy="336"/>
            </a:xfrm>
          </p:grpSpPr>
          <p:sp>
            <p:nvSpPr>
              <p:cNvPr id="43" name="Rectangle 5"/>
              <p:cNvSpPr>
                <a:spLocks noChangeArrowheads="1"/>
              </p:cNvSpPr>
              <p:nvPr/>
            </p:nvSpPr>
            <p:spPr bwMode="auto">
              <a:xfrm>
                <a:off x="472" y="624"/>
                <a:ext cx="894"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dirty="0">
                    <a:latin typeface="Gill Sans Light"/>
                    <a:cs typeface="Helvetica" panose="020B0604020202020204" pitchFamily="34" charset="0"/>
                  </a:rPr>
                  <a:t>Offset</a:t>
                </a:r>
              </a:p>
            </p:txBody>
          </p:sp>
          <p:sp>
            <p:nvSpPr>
              <p:cNvPr id="44" name="Rectangle 6"/>
              <p:cNvSpPr>
                <a:spLocks noChangeArrowheads="1"/>
              </p:cNvSpPr>
              <p:nvPr/>
            </p:nvSpPr>
            <p:spPr bwMode="auto">
              <a:xfrm>
                <a:off x="-279" y="624"/>
                <a:ext cx="751" cy="336"/>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dirty="0">
                    <a:latin typeface="Gill Sans Light"/>
                    <a:cs typeface="Helvetica" panose="020B0604020202020204" pitchFamily="34" charset="0"/>
                  </a:rPr>
                  <a:t>Virtual Page #</a:t>
                </a:r>
              </a:p>
            </p:txBody>
          </p:sp>
        </p:grpSp>
        <p:grpSp>
          <p:nvGrpSpPr>
            <p:cNvPr id="45" name="Group 11"/>
            <p:cNvGrpSpPr>
              <a:grpSpLocks/>
            </p:cNvGrpSpPr>
            <p:nvPr/>
          </p:nvGrpSpPr>
          <p:grpSpPr bwMode="auto">
            <a:xfrm>
              <a:off x="4191000" y="3686205"/>
              <a:ext cx="2514600" cy="304800"/>
              <a:chOff x="-279" y="624"/>
              <a:chExt cx="1180" cy="336"/>
            </a:xfrm>
          </p:grpSpPr>
          <p:sp>
            <p:nvSpPr>
              <p:cNvPr id="46" name="Rectangle 5"/>
              <p:cNvSpPr>
                <a:spLocks noChangeArrowheads="1"/>
              </p:cNvSpPr>
              <p:nvPr/>
            </p:nvSpPr>
            <p:spPr bwMode="auto">
              <a:xfrm>
                <a:off x="472" y="624"/>
                <a:ext cx="429" cy="336"/>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dirty="0">
                    <a:latin typeface="Gill Sans Light"/>
                    <a:cs typeface="Helvetica" panose="020B0604020202020204" pitchFamily="34" charset="0"/>
                  </a:rPr>
                  <a:t>index</a:t>
                </a:r>
              </a:p>
            </p:txBody>
          </p:sp>
          <p:sp>
            <p:nvSpPr>
              <p:cNvPr id="47" name="Rectangle 6"/>
              <p:cNvSpPr>
                <a:spLocks noChangeArrowheads="1"/>
              </p:cNvSpPr>
              <p:nvPr/>
            </p:nvSpPr>
            <p:spPr bwMode="auto">
              <a:xfrm>
                <a:off x="-279" y="624"/>
                <a:ext cx="751" cy="336"/>
              </a:xfrm>
              <a:prstGeom prst="rect">
                <a:avLst/>
              </a:prstGeom>
              <a:solidFill>
                <a:schemeClr val="bg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dirty="0">
                    <a:latin typeface="Gill Sans Light"/>
                    <a:cs typeface="Helvetica" panose="020B0604020202020204" pitchFamily="34" charset="0"/>
                  </a:rPr>
                  <a:t>tag / page #</a:t>
                </a:r>
              </a:p>
            </p:txBody>
          </p:sp>
        </p:grpSp>
        <p:sp>
          <p:nvSpPr>
            <p:cNvPr id="48" name="Rectangle 5"/>
            <p:cNvSpPr>
              <a:spLocks noChangeArrowheads="1"/>
            </p:cNvSpPr>
            <p:nvPr/>
          </p:nvSpPr>
          <p:spPr bwMode="auto">
            <a:xfrm>
              <a:off x="6705600" y="3686205"/>
              <a:ext cx="990600" cy="304800"/>
            </a:xfrm>
            <a:prstGeom prst="rect">
              <a:avLst/>
            </a:prstGeom>
            <a:solidFill>
              <a:srgbClr val="618FFD"/>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sz="1800">
                  <a:latin typeface="Gill Sans Light"/>
                  <a:cs typeface="Helvetica" panose="020B0604020202020204" pitchFamily="34" charset="0"/>
                </a:rPr>
                <a:t>byte</a:t>
              </a:r>
            </a:p>
          </p:txBody>
        </p:sp>
        <p:cxnSp>
          <p:nvCxnSpPr>
            <p:cNvPr id="49" name="Straight Connector 16"/>
            <p:cNvCxnSpPr>
              <a:cxnSpLocks noChangeShapeType="1"/>
            </p:cNvCxnSpPr>
            <p:nvPr/>
          </p:nvCxnSpPr>
          <p:spPr bwMode="auto">
            <a:xfrm>
              <a:off x="5791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cxnSp>
          <p:nvCxnSpPr>
            <p:cNvPr id="50" name="Straight Connector 17"/>
            <p:cNvCxnSpPr>
              <a:cxnSpLocks noChangeShapeType="1"/>
            </p:cNvCxnSpPr>
            <p:nvPr/>
          </p:nvCxnSpPr>
          <p:spPr bwMode="auto">
            <a:xfrm>
              <a:off x="7696200" y="3276600"/>
              <a:ext cx="0" cy="533400"/>
            </a:xfrm>
            <a:prstGeom prst="line">
              <a:avLst/>
            </a:prstGeom>
            <a:noFill/>
            <a:ln w="12700">
              <a:solidFill>
                <a:schemeClr val="tx1"/>
              </a:solidFill>
              <a:prstDash val="dash"/>
              <a:round/>
              <a:headEnd/>
              <a:tailEnd/>
            </a:ln>
            <a:extLst>
              <a:ext uri="{909E8E84-426E-40DD-AFC4-6F175D3DCCD1}">
                <a14:hiddenFill xmlns:a14="http://schemas.microsoft.com/office/drawing/2010/main">
                  <a:noFill/>
                </a14:hiddenFill>
              </a:ext>
            </a:extLst>
          </p:spPr>
        </p:cxnSp>
        <p:sp>
          <p:nvSpPr>
            <p:cNvPr id="51" name="TextBox 18"/>
            <p:cNvSpPr txBox="1">
              <a:spLocks noChangeArrowheads="1"/>
            </p:cNvSpPr>
            <p:nvPr/>
          </p:nvSpPr>
          <p:spPr bwMode="auto">
            <a:xfrm>
              <a:off x="2209801" y="2895600"/>
              <a:ext cx="199285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b="0" dirty="0">
                  <a:latin typeface="Gill Sans Light"/>
                  <a:cs typeface="Helvetica" panose="020B0604020202020204" pitchFamily="34" charset="0"/>
                </a:rPr>
                <a:t>virtual address:</a:t>
              </a:r>
            </a:p>
          </p:txBody>
        </p:sp>
        <p:sp>
          <p:nvSpPr>
            <p:cNvPr id="52" name="TextBox 19"/>
            <p:cNvSpPr txBox="1">
              <a:spLocks noChangeArrowheads="1"/>
            </p:cNvSpPr>
            <p:nvPr/>
          </p:nvSpPr>
          <p:spPr bwMode="auto">
            <a:xfrm>
              <a:off x="2036677" y="3638550"/>
              <a:ext cx="22349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r" eaLnBrk="1" hangingPunct="1"/>
              <a:r>
                <a:rPr lang="en-US" altLang="en-US" sz="2000" b="0" dirty="0">
                  <a:latin typeface="Gill Sans Light"/>
                  <a:cs typeface="Helvetica" panose="020B0604020202020204" pitchFamily="34" charset="0"/>
                </a:rPr>
                <a:t>physical address: </a:t>
              </a:r>
            </a:p>
          </p:txBody>
        </p:sp>
      </p:grpSp>
      <p:sp>
        <p:nvSpPr>
          <p:cNvPr id="3" name="Title 2"/>
          <p:cNvSpPr>
            <a:spLocks noGrp="1"/>
          </p:cNvSpPr>
          <p:nvPr>
            <p:ph type="title"/>
          </p:nvPr>
        </p:nvSpPr>
        <p:spPr>
          <a:xfrm>
            <a:off x="838200" y="152400"/>
            <a:ext cx="10515600" cy="533400"/>
          </a:xfrm>
        </p:spPr>
        <p:txBody>
          <a:bodyPr/>
          <a:lstStyle/>
          <a:p>
            <a:r>
              <a:rPr lang="en-US" altLang="ko-KR" dirty="0">
                <a:ea typeface="굴림" panose="020B0600000101010101" pitchFamily="34" charset="-127"/>
              </a:rPr>
              <a:t>Reducing translation time for physically-indexed caches</a:t>
            </a:r>
            <a:endParaRPr lang="en-US" dirty="0"/>
          </a:p>
        </p:txBody>
      </p:sp>
    </p:spTree>
    <p:extLst>
      <p:ext uri="{BB962C8B-B14F-4D97-AF65-F5344CB8AC3E}">
        <p14:creationId xmlns:p14="http://schemas.microsoft.com/office/powerpoint/2010/main" val="7408038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366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366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536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366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3666">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366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3666">
                                            <p:txEl>
                                              <p:pRg st="7" end="7"/>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6"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4731" name="Rectangle 43"/>
          <p:cNvSpPr>
            <a:spLocks noGrp="1" noChangeArrowheads="1"/>
          </p:cNvSpPr>
          <p:nvPr>
            <p:ph type="body" idx="1"/>
          </p:nvPr>
        </p:nvSpPr>
        <p:spPr>
          <a:xfrm>
            <a:off x="1295400" y="685800"/>
            <a:ext cx="9448800" cy="5935984"/>
          </a:xfrm>
          <a:noFill/>
        </p:spPr>
        <p:txBody>
          <a:bodyPr vert="horz" wrap="square" lIns="63500" tIns="25400" rIns="63500" bIns="25400" numCol="1" anchor="t" anchorCtr="0" compatLnSpc="1">
            <a:prstTxWarp prst="textNoShape">
              <a:avLst/>
            </a:prstTxWarp>
            <a:spAutoFit/>
          </a:bodyPr>
          <a:lstStyle/>
          <a:p>
            <a:pPr>
              <a:spcBef>
                <a:spcPct val="20000"/>
              </a:spcBef>
            </a:pPr>
            <a:r>
              <a:rPr lang="en-US" altLang="ko-KR" dirty="0">
                <a:latin typeface="Gill Sans Light"/>
                <a:ea typeface="굴림" panose="020B0600000101010101" pitchFamily="34" charset="-127"/>
              </a:rPr>
              <a:t>Here is how this might work with a 4K cache: </a:t>
            </a: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pPr>
            <a:endParaRPr lang="en-US" altLang="ko-KR" dirty="0">
              <a:latin typeface="Gill Sans Light"/>
              <a:ea typeface="굴림" panose="020B0600000101010101" pitchFamily="34" charset="-127"/>
            </a:endParaRPr>
          </a:p>
          <a:p>
            <a:pPr>
              <a:spcBef>
                <a:spcPct val="20000"/>
              </a:spcBef>
              <a:buSzTx/>
            </a:pPr>
            <a:endParaRPr lang="en-US" altLang="ko-KR" dirty="0">
              <a:solidFill>
                <a:schemeClr val="hlink"/>
              </a:solidFill>
              <a:latin typeface="Gill Sans Light"/>
              <a:ea typeface="굴림" panose="020B0600000101010101" pitchFamily="34" charset="-127"/>
            </a:endParaRPr>
          </a:p>
          <a:p>
            <a:pPr>
              <a:spcBef>
                <a:spcPct val="20000"/>
              </a:spcBef>
              <a:buSzTx/>
            </a:pPr>
            <a:r>
              <a:rPr lang="en-US" altLang="ko-KR" dirty="0">
                <a:solidFill>
                  <a:schemeClr val="hlink"/>
                </a:solidFill>
                <a:latin typeface="Gill Sans Light"/>
                <a:ea typeface="굴림" panose="020B0600000101010101" pitchFamily="34" charset="-127"/>
              </a:rPr>
              <a:t>What if cache size is increased to 8KB?</a:t>
            </a:r>
          </a:p>
          <a:p>
            <a:pPr lvl="1">
              <a:spcBef>
                <a:spcPct val="20000"/>
              </a:spcBef>
              <a:buSzTx/>
            </a:pPr>
            <a:r>
              <a:rPr lang="en-US" altLang="ko-KR" dirty="0">
                <a:latin typeface="Gill Sans Light"/>
                <a:ea typeface="굴림" panose="020B0600000101010101" pitchFamily="34" charset="-127"/>
              </a:rPr>
              <a:t>Overlap not complete</a:t>
            </a:r>
          </a:p>
          <a:p>
            <a:pPr lvl="1">
              <a:spcBef>
                <a:spcPct val="20000"/>
              </a:spcBef>
              <a:buSzTx/>
            </a:pPr>
            <a:r>
              <a:rPr lang="en-US" altLang="ko-KR" dirty="0">
                <a:latin typeface="Gill Sans Light"/>
                <a:ea typeface="굴림" panose="020B0600000101010101" pitchFamily="34" charset="-127"/>
              </a:rPr>
              <a:t>Need to do something else.  See CS152/252 </a:t>
            </a:r>
          </a:p>
          <a:p>
            <a:pPr>
              <a:spcBef>
                <a:spcPct val="20000"/>
              </a:spcBef>
            </a:pPr>
            <a:r>
              <a:rPr lang="en-US" altLang="ko-KR" dirty="0">
                <a:solidFill>
                  <a:schemeClr val="hlink"/>
                </a:solidFill>
                <a:latin typeface="Gill Sans Light"/>
                <a:ea typeface="굴림" panose="020B0600000101010101" pitchFamily="34" charset="-127"/>
              </a:rPr>
              <a:t>Another option: Virtual Caches would make this faster</a:t>
            </a:r>
          </a:p>
          <a:p>
            <a:pPr lvl="1">
              <a:spcBef>
                <a:spcPct val="20000"/>
              </a:spcBef>
            </a:pPr>
            <a:r>
              <a:rPr lang="en-US" altLang="ko-KR" dirty="0">
                <a:latin typeface="Gill Sans Light"/>
                <a:ea typeface="굴림" panose="020B0600000101010101" pitchFamily="34" charset="-127"/>
              </a:rPr>
              <a:t>Tags in cache are virtual addresses</a:t>
            </a:r>
          </a:p>
          <a:p>
            <a:pPr lvl="1">
              <a:spcBef>
                <a:spcPct val="20000"/>
              </a:spcBef>
            </a:pPr>
            <a:r>
              <a:rPr lang="en-US" altLang="ko-KR" dirty="0">
                <a:latin typeface="Gill Sans Light"/>
                <a:ea typeface="굴림" panose="020B0600000101010101" pitchFamily="34" charset="-127"/>
              </a:rPr>
              <a:t>Translation only happens on cache misses</a:t>
            </a:r>
          </a:p>
        </p:txBody>
      </p:sp>
      <p:grpSp>
        <p:nvGrpSpPr>
          <p:cNvPr id="754733" name="Group 45"/>
          <p:cNvGrpSpPr>
            <a:grpSpLocks/>
          </p:cNvGrpSpPr>
          <p:nvPr/>
        </p:nvGrpSpPr>
        <p:grpSpPr bwMode="auto">
          <a:xfrm>
            <a:off x="2209801" y="1219200"/>
            <a:ext cx="7811568" cy="3068638"/>
            <a:chOff x="363" y="1104"/>
            <a:chExt cx="5213" cy="2048"/>
          </a:xfrm>
        </p:grpSpPr>
        <p:sp>
          <p:nvSpPr>
            <p:cNvPr id="39941" name="Rectangle 2"/>
            <p:cNvSpPr>
              <a:spLocks noChangeArrowheads="1"/>
            </p:cNvSpPr>
            <p:nvPr/>
          </p:nvSpPr>
          <p:spPr bwMode="auto">
            <a:xfrm>
              <a:off x="699" y="1136"/>
              <a:ext cx="1000" cy="992"/>
            </a:xfrm>
            <a:prstGeom prst="rect">
              <a:avLst/>
            </a:prstGeom>
            <a:solidFill>
              <a:srgbClr val="FF66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rPr>
                <a:t>TLB</a:t>
              </a:r>
            </a:p>
          </p:txBody>
        </p:sp>
        <p:sp>
          <p:nvSpPr>
            <p:cNvPr id="39942" name="Rectangle 3"/>
            <p:cNvSpPr>
              <a:spLocks noChangeArrowheads="1"/>
            </p:cNvSpPr>
            <p:nvPr/>
          </p:nvSpPr>
          <p:spPr bwMode="auto">
            <a:xfrm>
              <a:off x="3947" y="1112"/>
              <a:ext cx="1288" cy="1048"/>
            </a:xfrm>
            <a:prstGeom prst="rect">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rPr>
                <a:t>4K Cache</a:t>
              </a:r>
            </a:p>
          </p:txBody>
        </p:sp>
        <p:sp>
          <p:nvSpPr>
            <p:cNvPr id="39943" name="Rectangle 4"/>
            <p:cNvSpPr>
              <a:spLocks noChangeArrowheads="1"/>
            </p:cNvSpPr>
            <p:nvPr/>
          </p:nvSpPr>
          <p:spPr bwMode="auto">
            <a:xfrm>
              <a:off x="2035" y="2144"/>
              <a:ext cx="1640" cy="20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latin typeface="Gill Sans Light"/>
              </a:endParaRPr>
            </a:p>
          </p:txBody>
        </p:sp>
        <p:sp>
          <p:nvSpPr>
            <p:cNvPr id="39944" name="Line 5"/>
            <p:cNvSpPr>
              <a:spLocks noChangeShapeType="1"/>
            </p:cNvSpPr>
            <p:nvPr/>
          </p:nvSpPr>
          <p:spPr bwMode="auto">
            <a:xfrm>
              <a:off x="3471"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45" name="Line 6"/>
            <p:cNvSpPr>
              <a:spLocks noChangeShapeType="1"/>
            </p:cNvSpPr>
            <p:nvPr/>
          </p:nvSpPr>
          <p:spPr bwMode="auto">
            <a:xfrm>
              <a:off x="2967" y="2144"/>
              <a:ext cx="0" cy="20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46" name="Rectangle 7"/>
            <p:cNvSpPr>
              <a:spLocks noChangeArrowheads="1"/>
            </p:cNvSpPr>
            <p:nvPr/>
          </p:nvSpPr>
          <p:spPr bwMode="auto">
            <a:xfrm>
              <a:off x="3107" y="1967"/>
              <a:ext cx="25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10</a:t>
              </a:r>
            </a:p>
          </p:txBody>
        </p:sp>
        <p:sp>
          <p:nvSpPr>
            <p:cNvPr id="39947" name="Rectangle 8"/>
            <p:cNvSpPr>
              <a:spLocks noChangeArrowheads="1"/>
            </p:cNvSpPr>
            <p:nvPr/>
          </p:nvSpPr>
          <p:spPr bwMode="auto">
            <a:xfrm>
              <a:off x="3499" y="1967"/>
              <a:ext cx="17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2</a:t>
              </a:r>
            </a:p>
          </p:txBody>
        </p:sp>
        <p:sp>
          <p:nvSpPr>
            <p:cNvPr id="39948" name="Rectangle 9"/>
            <p:cNvSpPr>
              <a:spLocks noChangeArrowheads="1"/>
            </p:cNvSpPr>
            <p:nvPr/>
          </p:nvSpPr>
          <p:spPr bwMode="auto">
            <a:xfrm>
              <a:off x="3451" y="2192"/>
              <a:ext cx="25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00</a:t>
              </a:r>
            </a:p>
          </p:txBody>
        </p:sp>
        <p:sp>
          <p:nvSpPr>
            <p:cNvPr id="39949" name="Rectangle 10"/>
            <p:cNvSpPr>
              <a:spLocks noChangeArrowheads="1"/>
            </p:cNvSpPr>
            <p:nvPr/>
          </p:nvSpPr>
          <p:spPr bwMode="auto">
            <a:xfrm>
              <a:off x="4307" y="1984"/>
              <a:ext cx="616"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4 bytes</a:t>
              </a:r>
            </a:p>
          </p:txBody>
        </p:sp>
        <p:sp>
          <p:nvSpPr>
            <p:cNvPr id="39950" name="Line 11"/>
            <p:cNvSpPr>
              <a:spLocks noChangeShapeType="1"/>
            </p:cNvSpPr>
            <p:nvPr/>
          </p:nvSpPr>
          <p:spPr bwMode="auto">
            <a:xfrm>
              <a:off x="4867" y="2060"/>
              <a:ext cx="36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51" name="Line 12"/>
            <p:cNvSpPr>
              <a:spLocks noChangeShapeType="1"/>
            </p:cNvSpPr>
            <p:nvPr/>
          </p:nvSpPr>
          <p:spPr bwMode="auto">
            <a:xfrm flipH="1">
              <a:off x="3939" y="2060"/>
              <a:ext cx="376"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52" name="Line 13"/>
            <p:cNvSpPr>
              <a:spLocks noChangeShapeType="1"/>
            </p:cNvSpPr>
            <p:nvPr/>
          </p:nvSpPr>
          <p:spPr bwMode="auto">
            <a:xfrm>
              <a:off x="3235" y="1612"/>
              <a:ext cx="704"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53" name="Rectangle 14"/>
            <p:cNvSpPr>
              <a:spLocks noChangeArrowheads="1"/>
            </p:cNvSpPr>
            <p:nvPr/>
          </p:nvSpPr>
          <p:spPr bwMode="auto">
            <a:xfrm>
              <a:off x="3315" y="1448"/>
              <a:ext cx="488"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index</a:t>
              </a:r>
            </a:p>
          </p:txBody>
        </p:sp>
        <p:sp>
          <p:nvSpPr>
            <p:cNvPr id="39954" name="Rectangle 15"/>
            <p:cNvSpPr>
              <a:spLocks noChangeArrowheads="1"/>
            </p:cNvSpPr>
            <p:nvPr/>
          </p:nvSpPr>
          <p:spPr bwMode="auto">
            <a:xfrm>
              <a:off x="5251" y="1528"/>
              <a:ext cx="325"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1 K</a:t>
              </a:r>
            </a:p>
          </p:txBody>
        </p:sp>
        <p:sp>
          <p:nvSpPr>
            <p:cNvPr id="39955" name="Line 16"/>
            <p:cNvSpPr>
              <a:spLocks noChangeShapeType="1"/>
            </p:cNvSpPr>
            <p:nvPr/>
          </p:nvSpPr>
          <p:spPr bwMode="auto">
            <a:xfrm flipV="1">
              <a:off x="5391" y="1104"/>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56" name="Line 17"/>
            <p:cNvSpPr>
              <a:spLocks noChangeShapeType="1"/>
            </p:cNvSpPr>
            <p:nvPr/>
          </p:nvSpPr>
          <p:spPr bwMode="auto">
            <a:xfrm>
              <a:off x="5391" y="1688"/>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57" name="Rectangle 18"/>
            <p:cNvSpPr>
              <a:spLocks noChangeArrowheads="1"/>
            </p:cNvSpPr>
            <p:nvPr/>
          </p:nvSpPr>
          <p:spPr bwMode="auto">
            <a:xfrm>
              <a:off x="2059" y="2152"/>
              <a:ext cx="573"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page #</a:t>
              </a:r>
            </a:p>
          </p:txBody>
        </p:sp>
        <p:sp>
          <p:nvSpPr>
            <p:cNvPr id="39958" name="Rectangle 19"/>
            <p:cNvSpPr>
              <a:spLocks noChangeArrowheads="1"/>
            </p:cNvSpPr>
            <p:nvPr/>
          </p:nvSpPr>
          <p:spPr bwMode="auto">
            <a:xfrm>
              <a:off x="3035" y="2152"/>
              <a:ext cx="402"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disp</a:t>
              </a:r>
            </a:p>
          </p:txBody>
        </p:sp>
        <p:sp>
          <p:nvSpPr>
            <p:cNvPr id="39959" name="Rectangle 20"/>
            <p:cNvSpPr>
              <a:spLocks noChangeArrowheads="1"/>
            </p:cNvSpPr>
            <p:nvPr/>
          </p:nvSpPr>
          <p:spPr bwMode="auto">
            <a:xfrm>
              <a:off x="2347" y="1976"/>
              <a:ext cx="25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20</a:t>
              </a:r>
            </a:p>
          </p:txBody>
        </p:sp>
        <p:sp>
          <p:nvSpPr>
            <p:cNvPr id="39960" name="Line 21"/>
            <p:cNvSpPr>
              <a:spLocks noChangeShapeType="1"/>
            </p:cNvSpPr>
            <p:nvPr/>
          </p:nvSpPr>
          <p:spPr bwMode="auto">
            <a:xfrm flipH="1">
              <a:off x="1699" y="1604"/>
              <a:ext cx="648"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61" name="Rectangle 22"/>
            <p:cNvSpPr>
              <a:spLocks noChangeArrowheads="1"/>
            </p:cNvSpPr>
            <p:nvPr/>
          </p:nvSpPr>
          <p:spPr bwMode="auto">
            <a:xfrm>
              <a:off x="1939" y="1168"/>
              <a:ext cx="591"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assoc</a:t>
              </a:r>
            </a:p>
            <a:p>
              <a:pPr algn="l">
                <a:lnSpc>
                  <a:spcPct val="85000"/>
                </a:lnSpc>
                <a:spcBef>
                  <a:spcPct val="0"/>
                </a:spcBef>
                <a:buSzTx/>
              </a:pPr>
              <a:r>
                <a:rPr lang="en-US" altLang="ko-KR" sz="1800">
                  <a:latin typeface="Gill Sans Light"/>
                  <a:ea typeface="굴림" panose="020B0600000101010101" pitchFamily="34" charset="-127"/>
                </a:rPr>
                <a:t>lookup</a:t>
              </a:r>
            </a:p>
          </p:txBody>
        </p:sp>
        <p:sp>
          <p:nvSpPr>
            <p:cNvPr id="39962" name="Rectangle 23"/>
            <p:cNvSpPr>
              <a:spLocks noChangeArrowheads="1"/>
            </p:cNvSpPr>
            <p:nvPr/>
          </p:nvSpPr>
          <p:spPr bwMode="auto">
            <a:xfrm>
              <a:off x="363" y="1536"/>
              <a:ext cx="257"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32</a:t>
              </a:r>
            </a:p>
          </p:txBody>
        </p:sp>
        <p:sp>
          <p:nvSpPr>
            <p:cNvPr id="39963" name="Line 24"/>
            <p:cNvSpPr>
              <a:spLocks noChangeShapeType="1"/>
            </p:cNvSpPr>
            <p:nvPr/>
          </p:nvSpPr>
          <p:spPr bwMode="auto">
            <a:xfrm flipV="1">
              <a:off x="503" y="1112"/>
              <a:ext cx="0" cy="408"/>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64" name="Line 25"/>
            <p:cNvSpPr>
              <a:spLocks noChangeShapeType="1"/>
            </p:cNvSpPr>
            <p:nvPr/>
          </p:nvSpPr>
          <p:spPr bwMode="auto">
            <a:xfrm>
              <a:off x="503" y="1696"/>
              <a:ext cx="0" cy="46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65" name="Line 26"/>
            <p:cNvSpPr>
              <a:spLocks noChangeShapeType="1"/>
            </p:cNvSpPr>
            <p:nvPr/>
          </p:nvSpPr>
          <p:spPr bwMode="auto">
            <a:xfrm>
              <a:off x="839" y="2136"/>
              <a:ext cx="0" cy="10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66" name="Rectangle 27"/>
            <p:cNvSpPr>
              <a:spLocks noChangeArrowheads="1"/>
            </p:cNvSpPr>
            <p:nvPr/>
          </p:nvSpPr>
          <p:spPr bwMode="auto">
            <a:xfrm>
              <a:off x="411" y="2384"/>
              <a:ext cx="42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Hit/</a:t>
              </a:r>
            </a:p>
            <a:p>
              <a:pPr algn="l">
                <a:lnSpc>
                  <a:spcPct val="85000"/>
                </a:lnSpc>
                <a:spcBef>
                  <a:spcPct val="0"/>
                </a:spcBef>
                <a:buSzTx/>
              </a:pPr>
              <a:r>
                <a:rPr lang="en-US" altLang="ko-KR" sz="1800">
                  <a:latin typeface="Gill Sans Light"/>
                  <a:ea typeface="굴림" panose="020B0600000101010101" pitchFamily="34" charset="-127"/>
                </a:rPr>
                <a:t>Miss</a:t>
              </a:r>
            </a:p>
          </p:txBody>
        </p:sp>
        <p:sp>
          <p:nvSpPr>
            <p:cNvPr id="39967" name="Line 28"/>
            <p:cNvSpPr>
              <a:spLocks noChangeShapeType="1"/>
            </p:cNvSpPr>
            <p:nvPr/>
          </p:nvSpPr>
          <p:spPr bwMode="auto">
            <a:xfrm>
              <a:off x="5079" y="2168"/>
              <a:ext cx="0" cy="9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68" name="Rectangle 29"/>
            <p:cNvSpPr>
              <a:spLocks noChangeArrowheads="1"/>
            </p:cNvSpPr>
            <p:nvPr/>
          </p:nvSpPr>
          <p:spPr bwMode="auto">
            <a:xfrm>
              <a:off x="3987" y="2792"/>
              <a:ext cx="291"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FN</a:t>
              </a:r>
            </a:p>
          </p:txBody>
        </p:sp>
        <p:sp>
          <p:nvSpPr>
            <p:cNvPr id="39969" name="Rectangle 30"/>
            <p:cNvSpPr>
              <a:spLocks noChangeArrowheads="1"/>
            </p:cNvSpPr>
            <p:nvPr/>
          </p:nvSpPr>
          <p:spPr bwMode="auto">
            <a:xfrm>
              <a:off x="4323" y="2784"/>
              <a:ext cx="419" cy="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Data</a:t>
              </a:r>
            </a:p>
          </p:txBody>
        </p:sp>
        <p:sp>
          <p:nvSpPr>
            <p:cNvPr id="39970" name="Rectangle 31"/>
            <p:cNvSpPr>
              <a:spLocks noChangeArrowheads="1"/>
            </p:cNvSpPr>
            <p:nvPr/>
          </p:nvSpPr>
          <p:spPr bwMode="auto">
            <a:xfrm>
              <a:off x="5123" y="2792"/>
              <a:ext cx="428"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Hit/</a:t>
              </a:r>
            </a:p>
            <a:p>
              <a:pPr algn="l">
                <a:lnSpc>
                  <a:spcPct val="85000"/>
                </a:lnSpc>
                <a:spcBef>
                  <a:spcPct val="0"/>
                </a:spcBef>
                <a:buSzTx/>
              </a:pPr>
              <a:r>
                <a:rPr lang="en-US" altLang="ko-KR" sz="1800">
                  <a:latin typeface="Gill Sans Light"/>
                  <a:ea typeface="굴림" panose="020B0600000101010101" pitchFamily="34" charset="-127"/>
                </a:rPr>
                <a:t>Miss</a:t>
              </a:r>
            </a:p>
          </p:txBody>
        </p:sp>
        <p:sp>
          <p:nvSpPr>
            <p:cNvPr id="39971" name="Oval 32"/>
            <p:cNvSpPr>
              <a:spLocks noChangeArrowheads="1"/>
            </p:cNvSpPr>
            <p:nvPr/>
          </p:nvSpPr>
          <p:spPr bwMode="auto">
            <a:xfrm>
              <a:off x="2899" y="2784"/>
              <a:ext cx="224" cy="2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a:latin typeface="Gill Sans Light"/>
                  <a:ea typeface="굴림" panose="020B0600000101010101" pitchFamily="34" charset="-127"/>
                </a:rPr>
                <a:t>=</a:t>
              </a:r>
            </a:p>
          </p:txBody>
        </p:sp>
        <p:sp>
          <p:nvSpPr>
            <p:cNvPr id="39972" name="Line 33"/>
            <p:cNvSpPr>
              <a:spLocks noChangeShapeType="1"/>
            </p:cNvSpPr>
            <p:nvPr/>
          </p:nvSpPr>
          <p:spPr bwMode="auto">
            <a:xfrm flipH="1">
              <a:off x="3107" y="2488"/>
              <a:ext cx="1032" cy="312"/>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3" name="Line 34"/>
            <p:cNvSpPr>
              <a:spLocks noChangeShapeType="1"/>
            </p:cNvSpPr>
            <p:nvPr/>
          </p:nvSpPr>
          <p:spPr bwMode="auto">
            <a:xfrm>
              <a:off x="1531" y="2472"/>
              <a:ext cx="1336" cy="37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4" name="Line 35"/>
            <p:cNvSpPr>
              <a:spLocks noChangeShapeType="1"/>
            </p:cNvSpPr>
            <p:nvPr/>
          </p:nvSpPr>
          <p:spPr bwMode="auto">
            <a:xfrm>
              <a:off x="3015" y="2992"/>
              <a:ext cx="0" cy="16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5" name="Line 36"/>
            <p:cNvSpPr>
              <a:spLocks noChangeShapeType="1"/>
            </p:cNvSpPr>
            <p:nvPr/>
          </p:nvSpPr>
          <p:spPr bwMode="auto">
            <a:xfrm>
              <a:off x="2343" y="1608"/>
              <a:ext cx="0" cy="37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6" name="Rectangle 37"/>
            <p:cNvSpPr>
              <a:spLocks noChangeArrowheads="1"/>
            </p:cNvSpPr>
            <p:nvPr/>
          </p:nvSpPr>
          <p:spPr bwMode="auto">
            <a:xfrm>
              <a:off x="1395" y="2744"/>
              <a:ext cx="30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a:latin typeface="Gill Sans Light"/>
                  <a:ea typeface="굴림" panose="020B0600000101010101" pitchFamily="34" charset="-127"/>
                </a:rPr>
                <a:t>FN</a:t>
              </a:r>
            </a:p>
          </p:txBody>
        </p:sp>
        <p:sp>
          <p:nvSpPr>
            <p:cNvPr id="39977" name="Line 38"/>
            <p:cNvSpPr>
              <a:spLocks noChangeShapeType="1"/>
            </p:cNvSpPr>
            <p:nvPr/>
          </p:nvSpPr>
          <p:spPr bwMode="auto">
            <a:xfrm>
              <a:off x="1527" y="2136"/>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8" name="Line 39"/>
            <p:cNvSpPr>
              <a:spLocks noChangeShapeType="1"/>
            </p:cNvSpPr>
            <p:nvPr/>
          </p:nvSpPr>
          <p:spPr bwMode="auto">
            <a:xfrm>
              <a:off x="4119"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79" name="Line 40"/>
            <p:cNvSpPr>
              <a:spLocks noChangeShapeType="1"/>
            </p:cNvSpPr>
            <p:nvPr/>
          </p:nvSpPr>
          <p:spPr bwMode="auto">
            <a:xfrm>
              <a:off x="3255" y="1608"/>
              <a:ext cx="0" cy="3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sp>
          <p:nvSpPr>
            <p:cNvPr id="39980" name="Line 41"/>
            <p:cNvSpPr>
              <a:spLocks noChangeShapeType="1"/>
            </p:cNvSpPr>
            <p:nvPr/>
          </p:nvSpPr>
          <p:spPr bwMode="auto">
            <a:xfrm>
              <a:off x="4503" y="2184"/>
              <a:ext cx="0" cy="61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Gill Sans Light"/>
              </a:endParaRPr>
            </a:p>
          </p:txBody>
        </p:sp>
      </p:grpSp>
      <p:sp>
        <p:nvSpPr>
          <p:cNvPr id="39940" name="Rectangle 44"/>
          <p:cNvSpPr>
            <a:spLocks noGrp="1" noChangeArrowheads="1"/>
          </p:cNvSpPr>
          <p:nvPr>
            <p:ph type="title"/>
          </p:nvPr>
        </p:nvSpPr>
        <p:spPr>
          <a:xfrm>
            <a:off x="2514601" y="304800"/>
            <a:ext cx="7083425" cy="368300"/>
          </a:xfrm>
        </p:spPr>
        <p:txBody>
          <a:bodyPr/>
          <a:lstStyle/>
          <a:p>
            <a:r>
              <a:rPr lang="en-US" altLang="ko-KR" dirty="0">
                <a:latin typeface="Gill Sans" panose="020B0502020104020203" pitchFamily="34" charset="-79"/>
                <a:ea typeface="굴림" panose="020B0600000101010101" pitchFamily="34" charset="-127"/>
                <a:cs typeface="Gill Sans" panose="020B0502020104020203" pitchFamily="34" charset="-79"/>
              </a:rPr>
              <a:t>Overlapping TLB &amp; Cache Access</a:t>
            </a:r>
          </a:p>
        </p:txBody>
      </p:sp>
    </p:spTree>
    <p:extLst>
      <p:ext uri="{BB962C8B-B14F-4D97-AF65-F5344CB8AC3E}">
        <p14:creationId xmlns:p14="http://schemas.microsoft.com/office/powerpoint/2010/main" val="2563915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47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547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4731">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4731">
                                            <p:txEl>
                                              <p:pRg st="10" end="1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4731">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4731">
                                            <p:txEl>
                                              <p:pRg st="12" end="1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54731">
                                            <p:txEl>
                                              <p:pRg st="13" end="1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5473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31"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ko-KR"/>
              <a:t>What happens on a Context Switch?</a:t>
            </a:r>
          </a:p>
        </p:txBody>
      </p:sp>
      <p:sp>
        <p:nvSpPr>
          <p:cNvPr id="756739" name="Rectangle 3"/>
          <p:cNvSpPr>
            <a:spLocks noGrp="1" noChangeArrowheads="1"/>
          </p:cNvSpPr>
          <p:nvPr>
            <p:ph type="body" idx="1"/>
          </p:nvPr>
        </p:nvSpPr>
        <p:spPr>
          <a:xfrm>
            <a:off x="812800" y="914400"/>
            <a:ext cx="10566400" cy="5562600"/>
          </a:xfrm>
        </p:spPr>
        <p:txBody>
          <a:bodyPr>
            <a:normAutofit lnSpcReduction="10000"/>
          </a:bodyPr>
          <a:lstStyle/>
          <a:p>
            <a:r>
              <a:rPr lang="en-US" altLang="ko-KR" dirty="0"/>
              <a:t>Need to do something, since TLBs map virtual addresses to physical addresses</a:t>
            </a:r>
          </a:p>
          <a:p>
            <a:pPr lvl="1"/>
            <a:r>
              <a:rPr lang="en-US" altLang="ko-KR" dirty="0"/>
              <a:t>Address Space just changed, so TLB entries no longer valid!</a:t>
            </a:r>
          </a:p>
          <a:p>
            <a:r>
              <a:rPr lang="en-US" altLang="ko-KR" dirty="0"/>
              <a:t>Options?</a:t>
            </a:r>
          </a:p>
          <a:p>
            <a:pPr lvl="1"/>
            <a:r>
              <a:rPr lang="en-US" altLang="ko-KR" dirty="0"/>
              <a:t>Invalidate TLB: simple but might be expensive</a:t>
            </a:r>
          </a:p>
          <a:p>
            <a:pPr lvl="2"/>
            <a:r>
              <a:rPr lang="en-US" altLang="ko-KR" dirty="0"/>
              <a:t>What if switching frequently between processes?</a:t>
            </a:r>
          </a:p>
          <a:p>
            <a:pPr lvl="1"/>
            <a:r>
              <a:rPr lang="en-US" altLang="ko-KR" dirty="0"/>
              <a:t>Include </a:t>
            </a:r>
            <a:r>
              <a:rPr lang="en-US" altLang="ko-KR" dirty="0" err="1"/>
              <a:t>ProcessID</a:t>
            </a:r>
            <a:r>
              <a:rPr lang="en-US" altLang="ko-KR" dirty="0"/>
              <a:t> in TLB</a:t>
            </a:r>
          </a:p>
          <a:p>
            <a:pPr lvl="2"/>
            <a:r>
              <a:rPr lang="en-US" altLang="ko-KR" dirty="0"/>
              <a:t>This is an architectural solution: needs hardware</a:t>
            </a:r>
          </a:p>
          <a:p>
            <a:r>
              <a:rPr lang="en-US" altLang="ko-KR" dirty="0"/>
              <a:t>What if translation tables change?</a:t>
            </a:r>
          </a:p>
          <a:p>
            <a:pPr lvl="1"/>
            <a:r>
              <a:rPr lang="en-US" altLang="ko-KR" dirty="0"/>
              <a:t>For example, to move page from memory to disk or vice versa…</a:t>
            </a:r>
          </a:p>
          <a:p>
            <a:pPr lvl="1"/>
            <a:r>
              <a:rPr lang="en-US" altLang="ko-KR" dirty="0"/>
              <a:t>Must invalidate TLB entry!</a:t>
            </a:r>
          </a:p>
          <a:p>
            <a:pPr lvl="2"/>
            <a:r>
              <a:rPr lang="en-US" altLang="ko-KR" dirty="0"/>
              <a:t>Otherwise, might think that page is still in memory!</a:t>
            </a:r>
          </a:p>
          <a:p>
            <a:pPr lvl="1"/>
            <a:r>
              <a:rPr lang="en-US" altLang="ko-KR" dirty="0"/>
              <a:t>Called “TLB Consistency”</a:t>
            </a:r>
          </a:p>
          <a:p>
            <a:r>
              <a:rPr lang="en-US" altLang="ko-KR" dirty="0"/>
              <a:t>Aside: with Virtually-Indexed cache, need to flush cache!</a:t>
            </a:r>
          </a:p>
          <a:p>
            <a:pPr lvl="1"/>
            <a:r>
              <a:rPr lang="en-US" altLang="ko-KR" dirty="0"/>
              <a:t>Remember, everyone has their own version of the address “0”!</a:t>
            </a:r>
          </a:p>
        </p:txBody>
      </p:sp>
    </p:spTree>
    <p:extLst>
      <p:ext uri="{BB962C8B-B14F-4D97-AF65-F5344CB8AC3E}">
        <p14:creationId xmlns:p14="http://schemas.microsoft.com/office/powerpoint/2010/main" val="475872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67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5673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56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67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567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567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5673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5673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673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673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5673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5673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5673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67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673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0242" name="Picture 2" descr="memory"/>
          <p:cNvPicPr>
            <a:picLocks noChangeAspect="1" noChangeArrowheads="1"/>
          </p:cNvPicPr>
          <p:nvPr/>
        </p:nvPicPr>
        <p:blipFill>
          <a:blip r:embed="rId3">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4128883">
            <a:off x="7851775" y="536575"/>
            <a:ext cx="1600200" cy="174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0243" name="Rectangle 3"/>
          <p:cNvSpPr>
            <a:spLocks noGrp="1" noChangeArrowheads="1"/>
          </p:cNvSpPr>
          <p:nvPr>
            <p:ph type="title"/>
          </p:nvPr>
        </p:nvSpPr>
        <p:spPr/>
        <p:txBody>
          <a:bodyPr/>
          <a:lstStyle/>
          <a:p>
            <a:r>
              <a:rPr lang="en-US" altLang="ko-KR" dirty="0">
                <a:ea typeface="굴림" panose="020B0600000101010101" pitchFamily="34" charset="-127"/>
              </a:rPr>
              <a:t>How is the Translation Accomplished?</a:t>
            </a:r>
          </a:p>
        </p:txBody>
      </p:sp>
      <p:sp>
        <p:nvSpPr>
          <p:cNvPr id="807940" name="Rectangle 4"/>
          <p:cNvSpPr>
            <a:spLocks noGrp="1" noChangeArrowheads="1"/>
          </p:cNvSpPr>
          <p:nvPr>
            <p:ph type="body" idx="1"/>
          </p:nvPr>
        </p:nvSpPr>
        <p:spPr>
          <a:xfrm>
            <a:off x="457200" y="2092325"/>
            <a:ext cx="11201400" cy="4670424"/>
          </a:xfrm>
        </p:spPr>
        <p:txBody>
          <a:bodyPr>
            <a:normAutofit/>
          </a:bodyPr>
          <a:lstStyle/>
          <a:p>
            <a:r>
              <a:rPr lang="en-US" dirty="0"/>
              <a:t>The MMU must translate virtual address to physical address on:</a:t>
            </a:r>
          </a:p>
          <a:p>
            <a:pPr lvl="1"/>
            <a:r>
              <a:rPr lang="en-US" dirty="0"/>
              <a:t>Every instruction fetch</a:t>
            </a:r>
          </a:p>
          <a:p>
            <a:pPr lvl="1"/>
            <a:r>
              <a:rPr lang="en-US" dirty="0"/>
              <a:t>Every load</a:t>
            </a:r>
          </a:p>
          <a:p>
            <a:pPr lvl="1"/>
            <a:r>
              <a:rPr lang="en-US" dirty="0"/>
              <a:t>Every store</a:t>
            </a:r>
          </a:p>
          <a:p>
            <a:pPr>
              <a:lnSpc>
                <a:spcPct val="80000"/>
              </a:lnSpc>
              <a:spcBef>
                <a:spcPct val="20000"/>
              </a:spcBef>
            </a:pPr>
            <a:r>
              <a:rPr lang="en-US" altLang="ko-KR" dirty="0">
                <a:ea typeface="굴림" panose="020B0600000101010101" pitchFamily="34" charset="-127"/>
              </a:rPr>
              <a:t>What does the MMU need to do to translate an address?</a:t>
            </a:r>
          </a:p>
          <a:p>
            <a:pPr lvl="1">
              <a:lnSpc>
                <a:spcPct val="80000"/>
              </a:lnSpc>
              <a:spcBef>
                <a:spcPct val="20000"/>
              </a:spcBef>
            </a:pPr>
            <a:r>
              <a:rPr lang="en-US" altLang="ko-KR" dirty="0">
                <a:ea typeface="굴림" panose="020B0600000101010101" pitchFamily="34" charset="-127"/>
              </a:rPr>
              <a:t>1-level Page Table</a:t>
            </a:r>
          </a:p>
          <a:p>
            <a:pPr lvl="2">
              <a:lnSpc>
                <a:spcPct val="80000"/>
              </a:lnSpc>
              <a:spcBef>
                <a:spcPct val="20000"/>
              </a:spcBef>
            </a:pPr>
            <a:r>
              <a:rPr lang="en-US" altLang="ko-KR" dirty="0">
                <a:ea typeface="굴림" panose="020B0600000101010101" pitchFamily="34" charset="-127"/>
              </a:rPr>
              <a:t>Read PTE from memory, check valid, merge address</a:t>
            </a:r>
          </a:p>
          <a:p>
            <a:pPr lvl="2">
              <a:lnSpc>
                <a:spcPct val="80000"/>
              </a:lnSpc>
              <a:spcBef>
                <a:spcPct val="20000"/>
              </a:spcBef>
            </a:pPr>
            <a:r>
              <a:rPr lang="en-US" altLang="ko-KR" dirty="0">
                <a:ea typeface="굴림" panose="020B0600000101010101" pitchFamily="34" charset="-127"/>
              </a:rPr>
              <a:t>Set “accessed” bit in PTE, Set “dirty bit” on write</a:t>
            </a:r>
          </a:p>
          <a:p>
            <a:pPr lvl="1">
              <a:lnSpc>
                <a:spcPct val="80000"/>
              </a:lnSpc>
              <a:spcBef>
                <a:spcPct val="20000"/>
              </a:spcBef>
            </a:pPr>
            <a:r>
              <a:rPr lang="en-US" altLang="ko-KR" dirty="0">
                <a:ea typeface="굴림" panose="020B0600000101010101" pitchFamily="34" charset="-127"/>
              </a:rPr>
              <a:t>2-level Page Table</a:t>
            </a:r>
          </a:p>
          <a:p>
            <a:pPr lvl="2">
              <a:lnSpc>
                <a:spcPct val="80000"/>
              </a:lnSpc>
              <a:spcBef>
                <a:spcPct val="20000"/>
              </a:spcBef>
            </a:pPr>
            <a:r>
              <a:rPr lang="en-US" altLang="ko-KR" dirty="0">
                <a:ea typeface="굴림" panose="020B0600000101010101" pitchFamily="34" charset="-127"/>
              </a:rPr>
              <a:t>Read and check first level</a:t>
            </a:r>
          </a:p>
          <a:p>
            <a:pPr lvl="2">
              <a:lnSpc>
                <a:spcPct val="80000"/>
              </a:lnSpc>
              <a:spcBef>
                <a:spcPct val="20000"/>
              </a:spcBef>
            </a:pPr>
            <a:r>
              <a:rPr lang="en-US" altLang="ko-KR" dirty="0">
                <a:ea typeface="굴림" panose="020B0600000101010101" pitchFamily="34" charset="-127"/>
              </a:rPr>
              <a:t>Read, check, and update PTE</a:t>
            </a:r>
          </a:p>
          <a:p>
            <a:pPr lvl="1">
              <a:lnSpc>
                <a:spcPct val="80000"/>
              </a:lnSpc>
              <a:spcBef>
                <a:spcPct val="20000"/>
              </a:spcBef>
            </a:pPr>
            <a:r>
              <a:rPr lang="en-US" altLang="ko-KR" dirty="0">
                <a:ea typeface="굴림" panose="020B0600000101010101" pitchFamily="34" charset="-127"/>
              </a:rPr>
              <a:t>N-level Page Table …</a:t>
            </a:r>
          </a:p>
          <a:p>
            <a:pPr>
              <a:lnSpc>
                <a:spcPct val="80000"/>
              </a:lnSpc>
              <a:spcBef>
                <a:spcPct val="20000"/>
              </a:spcBef>
            </a:pPr>
            <a:r>
              <a:rPr lang="en-US" altLang="ko-KR" dirty="0">
                <a:solidFill>
                  <a:srgbClr val="FF0000"/>
                </a:solidFill>
                <a:ea typeface="굴림" panose="020B0600000101010101" pitchFamily="34" charset="-127"/>
              </a:rPr>
              <a:t>MMU does </a:t>
            </a:r>
            <a:r>
              <a:rPr lang="en-US" altLang="ko-KR" b="1" i="1" dirty="0">
                <a:solidFill>
                  <a:srgbClr val="FF0000"/>
                </a:solidFill>
                <a:ea typeface="굴림" panose="020B0600000101010101" pitchFamily="34" charset="-127"/>
              </a:rPr>
              <a:t>page table Tree Traversal </a:t>
            </a:r>
            <a:r>
              <a:rPr lang="en-US" altLang="ko-KR" dirty="0">
                <a:solidFill>
                  <a:srgbClr val="FF0000"/>
                </a:solidFill>
                <a:ea typeface="굴림" panose="020B0600000101010101" pitchFamily="34" charset="-127"/>
              </a:rPr>
              <a:t>to translate each address</a:t>
            </a:r>
          </a:p>
          <a:p>
            <a:pPr>
              <a:lnSpc>
                <a:spcPct val="80000"/>
              </a:lnSpc>
              <a:spcBef>
                <a:spcPct val="20000"/>
              </a:spcBef>
            </a:pPr>
            <a:endParaRPr lang="en-US" altLang="ko-KR" dirty="0">
              <a:solidFill>
                <a:srgbClr val="FF0000"/>
              </a:solidFill>
              <a:ea typeface="굴림" panose="020B0600000101010101" pitchFamily="34" charset="-127"/>
            </a:endParaRPr>
          </a:p>
        </p:txBody>
      </p:sp>
      <p:grpSp>
        <p:nvGrpSpPr>
          <p:cNvPr id="10245" name="Group 5"/>
          <p:cNvGrpSpPr>
            <a:grpSpLocks/>
          </p:cNvGrpSpPr>
          <p:nvPr/>
        </p:nvGrpSpPr>
        <p:grpSpPr bwMode="auto">
          <a:xfrm>
            <a:off x="3124201" y="685800"/>
            <a:ext cx="5091113" cy="1149350"/>
            <a:chOff x="1008" y="416"/>
            <a:chExt cx="3207" cy="724"/>
          </a:xfrm>
        </p:grpSpPr>
        <p:sp>
          <p:nvSpPr>
            <p:cNvPr id="10246" name="Oval 6"/>
            <p:cNvSpPr>
              <a:spLocks noChangeArrowheads="1"/>
            </p:cNvSpPr>
            <p:nvPr/>
          </p:nvSpPr>
          <p:spPr bwMode="auto">
            <a:xfrm>
              <a:off x="1008" y="510"/>
              <a:ext cx="687" cy="630"/>
            </a:xfrm>
            <a:prstGeom prst="ellipse">
              <a:avLst/>
            </a:prstGeom>
            <a:solidFill>
              <a:schemeClr val="accent1"/>
            </a:solidFill>
            <a:ln w="57150">
              <a:solidFill>
                <a:schemeClr val="tx1"/>
              </a:solid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3200" b="0" dirty="0">
                  <a:latin typeface="Gill Sans" charset="0"/>
                  <a:ea typeface="Gill Sans" charset="0"/>
                  <a:cs typeface="Gill Sans" charset="0"/>
                </a:rPr>
                <a:t>CPU</a:t>
              </a:r>
            </a:p>
          </p:txBody>
        </p:sp>
        <p:sp>
          <p:nvSpPr>
            <p:cNvPr id="10247" name="Line 7"/>
            <p:cNvSpPr>
              <a:spLocks noChangeShapeType="1"/>
            </p:cNvSpPr>
            <p:nvPr/>
          </p:nvSpPr>
          <p:spPr bwMode="auto">
            <a:xfrm>
              <a:off x="1741" y="846"/>
              <a:ext cx="73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48" name="Rectangle 8"/>
            <p:cNvSpPr>
              <a:spLocks noChangeArrowheads="1"/>
            </p:cNvSpPr>
            <p:nvPr/>
          </p:nvSpPr>
          <p:spPr bwMode="auto">
            <a:xfrm>
              <a:off x="2474" y="552"/>
              <a:ext cx="825" cy="588"/>
            </a:xfrm>
            <a:prstGeom prst="rect">
              <a:avLst/>
            </a:prstGeom>
            <a:solidFill>
              <a:schemeClr val="bg1"/>
            </a:solidFill>
            <a:ln w="5715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ctr">
                <a:lnSpc>
                  <a:spcPct val="100000"/>
                </a:lnSpc>
                <a:spcBef>
                  <a:spcPct val="0"/>
                </a:spcBef>
                <a:buSzTx/>
              </a:pPr>
              <a:r>
                <a:rPr lang="en-US" altLang="ko-KR" sz="2800" b="0" dirty="0">
                  <a:latin typeface="Gill Sans" charset="0"/>
                  <a:ea typeface="Gill Sans" charset="0"/>
                  <a:cs typeface="Gill Sans" charset="0"/>
                </a:rPr>
                <a:t>MMU</a:t>
              </a:r>
            </a:p>
          </p:txBody>
        </p:sp>
        <p:sp>
          <p:nvSpPr>
            <p:cNvPr id="10249" name="Line 9"/>
            <p:cNvSpPr>
              <a:spLocks noChangeShapeType="1"/>
            </p:cNvSpPr>
            <p:nvPr/>
          </p:nvSpPr>
          <p:spPr bwMode="auto">
            <a:xfrm>
              <a:off x="3299" y="846"/>
              <a:ext cx="91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en-US" sz="2000" b="0">
                <a:latin typeface="Gill Sans" charset="0"/>
                <a:ea typeface="Gill Sans" charset="0"/>
                <a:cs typeface="Gill Sans" charset="0"/>
              </a:endParaRPr>
            </a:p>
          </p:txBody>
        </p:sp>
        <p:sp>
          <p:nvSpPr>
            <p:cNvPr id="10250" name="Text Box 10"/>
            <p:cNvSpPr txBox="1">
              <a:spLocks noChangeArrowheads="1"/>
            </p:cNvSpPr>
            <p:nvPr/>
          </p:nvSpPr>
          <p:spPr bwMode="auto">
            <a:xfrm>
              <a:off x="1657" y="416"/>
              <a:ext cx="880" cy="44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dirty="0">
                  <a:latin typeface="Gill Sans" charset="0"/>
                  <a:ea typeface="Gill Sans" charset="0"/>
                  <a:cs typeface="Gill Sans" charset="0"/>
                </a:rPr>
                <a:t>Virtual</a:t>
              </a:r>
            </a:p>
            <a:p>
              <a:pPr>
                <a:lnSpc>
                  <a:spcPct val="100000"/>
                </a:lnSpc>
                <a:spcBef>
                  <a:spcPct val="0"/>
                </a:spcBef>
                <a:buSzTx/>
              </a:pPr>
              <a:r>
                <a:rPr lang="en-US" altLang="ko-KR" b="0" dirty="0">
                  <a:latin typeface="Gill Sans" charset="0"/>
                  <a:ea typeface="Gill Sans" charset="0"/>
                  <a:cs typeface="Gill Sans" charset="0"/>
                </a:rPr>
                <a:t>Addresses</a:t>
              </a:r>
            </a:p>
          </p:txBody>
        </p:sp>
        <p:sp>
          <p:nvSpPr>
            <p:cNvPr id="10251" name="Text Box 11"/>
            <p:cNvSpPr txBox="1">
              <a:spLocks noChangeArrowheads="1"/>
            </p:cNvSpPr>
            <p:nvPr/>
          </p:nvSpPr>
          <p:spPr bwMode="auto">
            <a:xfrm>
              <a:off x="3312" y="426"/>
              <a:ext cx="873" cy="44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29" tIns="45714" rIns="91429" bIns="45714">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b="0">
                  <a:latin typeface="Gill Sans" charset="0"/>
                  <a:ea typeface="Gill Sans" charset="0"/>
                  <a:cs typeface="Gill Sans" charset="0"/>
                </a:rPr>
                <a:t>Physical</a:t>
              </a:r>
            </a:p>
            <a:p>
              <a:pPr>
                <a:lnSpc>
                  <a:spcPct val="100000"/>
                </a:lnSpc>
                <a:spcBef>
                  <a:spcPct val="0"/>
                </a:spcBef>
                <a:buSzTx/>
              </a:pPr>
              <a:r>
                <a:rPr lang="en-US" altLang="ko-KR" b="0">
                  <a:latin typeface="Gill Sans" charset="0"/>
                  <a:ea typeface="Gill Sans" charset="0"/>
                  <a:cs typeface="Gill Sans" charset="0"/>
                </a:rPr>
                <a:t>Addresses</a:t>
              </a:r>
            </a:p>
          </p:txBody>
        </p:sp>
      </p:grpSp>
    </p:spTree>
    <p:extLst>
      <p:ext uri="{BB962C8B-B14F-4D97-AF65-F5344CB8AC3E}">
        <p14:creationId xmlns:p14="http://schemas.microsoft.com/office/powerpoint/2010/main" val="1854659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94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0794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0794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0794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0794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07940">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7940">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07940">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7940">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7940">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07940">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7940">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0794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94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1524000" y="152400"/>
            <a:ext cx="9144000" cy="533400"/>
          </a:xfrm>
        </p:spPr>
        <p:txBody>
          <a:bodyPr/>
          <a:lstStyle/>
          <a:p>
            <a:r>
              <a:rPr lang="en-US" altLang="en-US" dirty="0"/>
              <a:t>Putting Everything Together: Address Translation</a:t>
            </a:r>
          </a:p>
        </p:txBody>
      </p:sp>
      <p:sp>
        <p:nvSpPr>
          <p:cNvPr id="74757" name="Text Box 66"/>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4758"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4759"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4760"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46"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67" name="Freeform 120"/>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83"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84"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94"/>
          <p:cNvGrpSpPr>
            <a:grpSpLocks/>
          </p:cNvGrpSpPr>
          <p:nvPr/>
        </p:nvGrpSpPr>
        <p:grpSpPr bwMode="auto">
          <a:xfrm>
            <a:off x="1524000" y="2743200"/>
            <a:ext cx="3276600" cy="1854200"/>
            <a:chOff x="0" y="2438400"/>
            <a:chExt cx="3276600" cy="1854166"/>
          </a:xfrm>
        </p:grpSpPr>
        <p:sp>
          <p:nvSpPr>
            <p:cNvPr id="74782" name="Rectangle 4"/>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3" name="Rectangle 5" descr="80%"/>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4" name="Rectangle 7" descr="75%"/>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5" name="Rectangle 76"/>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4786" name="Line 92"/>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4787" name="Text Box 66"/>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grpSp>
      <p:grpSp>
        <p:nvGrpSpPr>
          <p:cNvPr id="3" name="Group 95"/>
          <p:cNvGrpSpPr>
            <a:grpSpLocks/>
          </p:cNvGrpSpPr>
          <p:nvPr/>
        </p:nvGrpSpPr>
        <p:grpSpPr bwMode="auto">
          <a:xfrm>
            <a:off x="4495800" y="1828801"/>
            <a:ext cx="1447800" cy="3463925"/>
            <a:chOff x="2971800" y="1524000"/>
            <a:chExt cx="1447800" cy="3463015"/>
          </a:xfrm>
        </p:grpSpPr>
        <p:sp>
          <p:nvSpPr>
            <p:cNvPr id="74773" name="Line 20"/>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4" name="Line 22"/>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5" name="Rectangle 8"/>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6" name="Rectangle 10" descr="50%"/>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7" name="Rectangle 11" descr="70%"/>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8" name="Rectangle 8"/>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79" name="Rectangle 10" descr="50%"/>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0" name="Rectangle 10" descr="50%"/>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4781" name="Text Box 66"/>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grpSp>
      <p:sp>
        <p:nvSpPr>
          <p:cNvPr id="74767"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2"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93"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4772"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grpSp>
        <p:nvGrpSpPr>
          <p:cNvPr id="5" name="Group 4"/>
          <p:cNvGrpSpPr/>
          <p:nvPr/>
        </p:nvGrpSpPr>
        <p:grpSpPr>
          <a:xfrm>
            <a:off x="5560891" y="2752726"/>
            <a:ext cx="2667000" cy="752475"/>
            <a:chOff x="5562600" y="2752726"/>
            <a:chExt cx="2667000" cy="752475"/>
          </a:xfrm>
        </p:grpSpPr>
        <p:grpSp>
          <p:nvGrpSpPr>
            <p:cNvPr id="4" name="Group 3"/>
            <p:cNvGrpSpPr/>
            <p:nvPr/>
          </p:nvGrpSpPr>
          <p:grpSpPr>
            <a:xfrm>
              <a:off x="5765799" y="3127376"/>
              <a:ext cx="2463801" cy="377825"/>
              <a:chOff x="5765799" y="3127376"/>
              <a:chExt cx="2463801" cy="377825"/>
            </a:xfrm>
          </p:grpSpPr>
          <p:sp>
            <p:nvSpPr>
              <p:cNvPr id="19"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Gill Sans Light"/>
                    <a:cs typeface="Gill Sans Light"/>
                  </a:rPr>
                  <a:t>Offset</a:t>
                </a:r>
              </a:p>
            </p:txBody>
          </p:sp>
          <p:sp>
            <p:nvSpPr>
              <p:cNvPr id="37" name="Rectangle 102"/>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endParaRPr lang="en-US" altLang="en-US" sz="1800" b="0" dirty="0">
                  <a:latin typeface="Gill Sans Light"/>
                  <a:cs typeface="Gill Sans Light"/>
                </a:endParaRPr>
              </a:p>
            </p:txBody>
          </p:sp>
        </p:grpSp>
        <p:sp>
          <p:nvSpPr>
            <p:cNvPr id="74754"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Gill Sans Light"/>
                  <a:cs typeface="Gill Sans Light"/>
                </a:rPr>
                <a:t>Physical Address:</a:t>
              </a:r>
            </a:p>
          </p:txBody>
        </p:sp>
      </p:grpSp>
      <p:sp>
        <p:nvSpPr>
          <p:cNvPr id="20"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Tree>
    <p:extLst>
      <p:ext uri="{BB962C8B-B14F-4D97-AF65-F5344CB8AC3E}">
        <p14:creationId xmlns:p14="http://schemas.microsoft.com/office/powerpoint/2010/main" val="2263802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78"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79"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0"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1"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2"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5783"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4"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5"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6"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787"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8"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89"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5790"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5791" name="Rectangle 76"/>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5792"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3"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794"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35" name="Rectangle 34"/>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796" name="Title 1"/>
          <p:cNvSpPr>
            <a:spLocks noGrp="1"/>
          </p:cNvSpPr>
          <p:nvPr>
            <p:ph type="title"/>
          </p:nvPr>
        </p:nvSpPr>
        <p:spPr>
          <a:xfrm>
            <a:off x="1905000" y="152400"/>
            <a:ext cx="8229600" cy="533400"/>
          </a:xfrm>
        </p:spPr>
        <p:txBody>
          <a:bodyPr/>
          <a:lstStyle/>
          <a:p>
            <a:r>
              <a:rPr lang="en-US" altLang="en-US" dirty="0"/>
              <a:t>Putting Everything Together: TLB</a:t>
            </a:r>
          </a:p>
        </p:txBody>
      </p:sp>
      <p:sp>
        <p:nvSpPr>
          <p:cNvPr id="75797" name="Rectangle 98"/>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dirty="0">
                <a:latin typeface="Gill Sans Light"/>
                <a:cs typeface="Gill Sans Light"/>
              </a:rPr>
              <a:t>Offset</a:t>
            </a:r>
          </a:p>
        </p:txBody>
      </p:sp>
      <p:sp>
        <p:nvSpPr>
          <p:cNvPr id="75799"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5800"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5801"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5802"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75803"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5806"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5807"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5808"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5809"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0" name="Freeform 49"/>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51"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2" name="Group 54"/>
          <p:cNvGrpSpPr>
            <a:grpSpLocks/>
          </p:cNvGrpSpPr>
          <p:nvPr/>
        </p:nvGrpSpPr>
        <p:grpSpPr bwMode="auto">
          <a:xfrm>
            <a:off x="3276600" y="5318126"/>
            <a:ext cx="2590800" cy="1235075"/>
            <a:chOff x="1752600" y="5013410"/>
            <a:chExt cx="2590800" cy="1234990"/>
          </a:xfrm>
        </p:grpSpPr>
        <p:sp>
          <p:nvSpPr>
            <p:cNvPr id="52" name="Rectangle 51"/>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38" name="Rectangle 37"/>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17" name="Rectangle 39"/>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0" name="Rectangle 44"/>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5822" name="TextBox 48"/>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5823" name="Text Box 66"/>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grpSp>
      <p:sp>
        <p:nvSpPr>
          <p:cNvPr id="75813"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5814"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53" name="Rectangle 102"/>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
        <p:nvSpPr>
          <p:cNvPr id="49"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Tree>
    <p:extLst>
      <p:ext uri="{BB962C8B-B14F-4D97-AF65-F5344CB8AC3E}">
        <p14:creationId xmlns:p14="http://schemas.microsoft.com/office/powerpoint/2010/main" val="1389125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Line 20"/>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52" name="Rectangle 51"/>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03" name="Line 20"/>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04" name="Line 22"/>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05" name="Rectangle 8"/>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6" name="Rectangle 10" descr="50%"/>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7" name="Rectangle 10" descr="50%"/>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08" name="Text Box 66"/>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(2</a:t>
            </a:r>
            <a:r>
              <a:rPr lang="en-US" altLang="en-US" sz="1800" b="0" baseline="30000">
                <a:latin typeface="Gill Sans Light"/>
                <a:cs typeface="Gill Sans Light"/>
              </a:rPr>
              <a:t>nd</a:t>
            </a:r>
            <a:r>
              <a:rPr lang="en-US" altLang="en-US" sz="1800" b="0">
                <a:latin typeface="Gill Sans Light"/>
                <a:cs typeface="Gill Sans Light"/>
              </a:rPr>
              <a:t> level)</a:t>
            </a:r>
          </a:p>
        </p:txBody>
      </p:sp>
      <p:sp>
        <p:nvSpPr>
          <p:cNvPr id="76809" name="Rectangle 8"/>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0" name="Rectangle 10" descr="50%"/>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1" name="Rectangle 11" descr="70%"/>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2" name="Rectangle 4"/>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3" name="Rectangle 5" descr="80%"/>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4" name="Rectangle 7" descr="75%"/>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15" name="Line 92"/>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endParaRPr lang="en-US">
              <a:latin typeface="Gill Sans Light"/>
              <a:cs typeface="Gill Sans Light"/>
            </a:endParaRPr>
          </a:p>
        </p:txBody>
      </p:sp>
      <p:sp>
        <p:nvSpPr>
          <p:cNvPr id="76816" name="Rectangle 76"/>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PageTablePtr</a:t>
            </a:r>
          </a:p>
        </p:txBody>
      </p:sp>
      <p:sp>
        <p:nvSpPr>
          <p:cNvPr id="76817" name="Freeform 93"/>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8" name="Freeform 120"/>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19" name="Text Box 66"/>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Page Table </a:t>
            </a:r>
          </a:p>
          <a:p>
            <a:pPr eaLnBrk="1" hangingPunct="1"/>
            <a:r>
              <a:rPr lang="en-US" altLang="en-US" sz="1800" b="0">
                <a:latin typeface="Gill Sans Light"/>
                <a:cs typeface="Gill Sans Light"/>
              </a:rPr>
              <a:t>(1</a:t>
            </a:r>
            <a:r>
              <a:rPr lang="en-US" altLang="en-US" sz="1800" b="0" baseline="30000">
                <a:latin typeface="Gill Sans Light"/>
                <a:cs typeface="Gill Sans Light"/>
              </a:rPr>
              <a:t>st</a:t>
            </a:r>
            <a:r>
              <a:rPr lang="en-US" altLang="en-US" sz="1800" b="0">
                <a:latin typeface="Gill Sans Light"/>
                <a:cs typeface="Gill Sans Light"/>
              </a:rPr>
              <a:t> level)</a:t>
            </a:r>
          </a:p>
        </p:txBody>
      </p:sp>
      <p:sp>
        <p:nvSpPr>
          <p:cNvPr id="76820" name="Text Box 66"/>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Virtual Address:</a:t>
            </a:r>
          </a:p>
        </p:txBody>
      </p:sp>
      <p:sp>
        <p:nvSpPr>
          <p:cNvPr id="76821" name="Rectangle 68"/>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22" name="Rectangle 69"/>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a:latin typeface="Gill Sans Light"/>
                <a:cs typeface="Gill Sans Light"/>
              </a:rPr>
              <a:t>Virtual</a:t>
            </a:r>
          </a:p>
          <a:p>
            <a:pPr eaLnBrk="1" hangingPunct="1">
              <a:lnSpc>
                <a:spcPct val="75000"/>
              </a:lnSpc>
            </a:pPr>
            <a:r>
              <a:rPr lang="en-US" altLang="en-US" sz="1800" b="0">
                <a:latin typeface="Gill Sans Light"/>
                <a:cs typeface="Gill Sans Light"/>
              </a:rPr>
              <a:t>P2 index</a:t>
            </a:r>
          </a:p>
        </p:txBody>
      </p:sp>
      <p:sp>
        <p:nvSpPr>
          <p:cNvPr id="76823" name="Rectangle 70"/>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Virtual</a:t>
            </a:r>
          </a:p>
          <a:p>
            <a:pPr eaLnBrk="1" hangingPunct="1">
              <a:lnSpc>
                <a:spcPct val="75000"/>
              </a:lnSpc>
            </a:pPr>
            <a:r>
              <a:rPr lang="en-US" altLang="en-US" sz="1800" b="0" dirty="0">
                <a:latin typeface="Gill Sans Light"/>
                <a:cs typeface="Gill Sans Light"/>
              </a:rPr>
              <a:t>P1 index</a:t>
            </a:r>
          </a:p>
        </p:txBody>
      </p:sp>
      <p:sp>
        <p:nvSpPr>
          <p:cNvPr id="38" name="Rectangle 37"/>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5" name="Rectangle 39"/>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3" name="Rectangle 42"/>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44" name="Rectangle 43"/>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28" name="Rectangle 44"/>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47" name="Rectangle 46"/>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0" name="Right Brace 47"/>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31" name="TextBox 48"/>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32" name="Freeform 49"/>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3" name="Freeform 50"/>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34" name="Text Box 66"/>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TLB:</a:t>
            </a:r>
          </a:p>
        </p:txBody>
      </p:sp>
      <p:sp>
        <p:nvSpPr>
          <p:cNvPr id="35" name="Rectangle 34"/>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36" name="Title 1"/>
          <p:cNvSpPr>
            <a:spLocks noGrp="1"/>
          </p:cNvSpPr>
          <p:nvPr>
            <p:ph type="title"/>
          </p:nvPr>
        </p:nvSpPr>
        <p:spPr>
          <a:xfrm>
            <a:off x="2514600" y="152400"/>
            <a:ext cx="7162800" cy="533400"/>
          </a:xfrm>
        </p:spPr>
        <p:txBody>
          <a:bodyPr/>
          <a:lstStyle/>
          <a:p>
            <a:r>
              <a:rPr lang="en-US" altLang="en-US"/>
              <a:t>Putting Everything Together: Cache</a:t>
            </a:r>
          </a:p>
        </p:txBody>
      </p:sp>
      <p:sp>
        <p:nvSpPr>
          <p:cNvPr id="76837" name="Rectangle 98"/>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Offset</a:t>
            </a:r>
          </a:p>
        </p:txBody>
      </p:sp>
      <p:sp>
        <p:nvSpPr>
          <p:cNvPr id="76838" name="Rectangle 8"/>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88" name="Rectangle 10" descr="50%"/>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90" name="Rectangle 10" descr="50%"/>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a:defRPr/>
            </a:pPr>
            <a:endParaRPr lang="en-US" b="0">
              <a:latin typeface="Gill Sans Light"/>
              <a:ea typeface="ＭＳ Ｐゴシック" charset="-128"/>
              <a:cs typeface="Gill Sans Light"/>
            </a:endParaRPr>
          </a:p>
        </p:txBody>
      </p:sp>
      <p:sp>
        <p:nvSpPr>
          <p:cNvPr id="76841" name="Text Box 100"/>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t>
            </a:r>
          </a:p>
          <a:p>
            <a:pPr eaLnBrk="1" hangingPunct="1"/>
            <a:r>
              <a:rPr lang="en-US" altLang="en-US" sz="1800" b="0">
                <a:latin typeface="Gill Sans Light"/>
                <a:cs typeface="Gill Sans Light"/>
              </a:rPr>
              <a:t>Memory:</a:t>
            </a:r>
          </a:p>
        </p:txBody>
      </p:sp>
      <p:sp>
        <p:nvSpPr>
          <p:cNvPr id="76842" name="Freeform 83"/>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sp>
        <p:nvSpPr>
          <p:cNvPr id="76843" name="Text Box 100"/>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Physical Address:</a:t>
            </a:r>
          </a:p>
        </p:txBody>
      </p:sp>
      <p:sp>
        <p:nvSpPr>
          <p:cNvPr id="76844" name="Line 20"/>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sp>
        <p:nvSpPr>
          <p:cNvPr id="76845" name="Line 20"/>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Gill Sans Light"/>
              <a:cs typeface="Gill Sans Light"/>
            </a:endParaRPr>
          </a:p>
        </p:txBody>
      </p:sp>
      <p:grpSp>
        <p:nvGrpSpPr>
          <p:cNvPr id="2" name="Group 141"/>
          <p:cNvGrpSpPr>
            <a:grpSpLocks/>
          </p:cNvGrpSpPr>
          <p:nvPr/>
        </p:nvGrpSpPr>
        <p:grpSpPr bwMode="auto">
          <a:xfrm>
            <a:off x="6477000" y="4572000"/>
            <a:ext cx="2667000" cy="2209800"/>
            <a:chOff x="4953000" y="4267200"/>
            <a:chExt cx="2667000" cy="2209800"/>
          </a:xfrm>
        </p:grpSpPr>
        <p:sp>
          <p:nvSpPr>
            <p:cNvPr id="76857" name="Rectangle 138"/>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57" name="Rectangle 56"/>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60" name="Rectangle 59"/>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0" name="TextBox 63"/>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b="0">
                  <a:latin typeface="Gill Sans Light"/>
                  <a:cs typeface="Gill Sans Light"/>
                </a:rPr>
                <a:t>…</a:t>
              </a:r>
            </a:p>
          </p:txBody>
        </p:sp>
        <p:sp>
          <p:nvSpPr>
            <p:cNvPr id="76861" name="Rectangle 69"/>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2" name="Rectangle 70"/>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3" name="Rectangle 71"/>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4" name="Rectangle 72"/>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7" name="Rectangle 76"/>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8" name="Rectangle 77"/>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67" name="Rectangle 80"/>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8" name="Rectangle 88"/>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69" name="Rectangle 90"/>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0" name="Rectangle 94"/>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96" name="Rectangle 95"/>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97" name="Rectangle 96"/>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3" name="Rectangle 97"/>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4" name="Rectangle 98"/>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5" name="Rectangle 99"/>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76" name="Rectangle 100"/>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2" name="Rectangle 101"/>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3" name="Rectangle 102"/>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79" name="Rectangle 103"/>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0" name="Rectangle 104"/>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06" name="Rectangle 105"/>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2" name="Rectangle 106"/>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114" name="Rectangle 113"/>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15" name="Rectangle 114"/>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85" name="Rectangle 115"/>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6" name="Rectangle 116"/>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7" name="Rectangle 117"/>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8" name="Rectangle 118"/>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89" name="Text Box 66"/>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890" name="Text Box 66"/>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block:</a:t>
              </a:r>
            </a:p>
          </p:txBody>
        </p:sp>
        <p:sp>
          <p:nvSpPr>
            <p:cNvPr id="108" name="Rectangle 107"/>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109" name="Rectangle 108"/>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sp>
          <p:nvSpPr>
            <p:cNvPr id="76893" name="Rectangle 109"/>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4" name="Rectangle 110"/>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5" name="Rectangle 111"/>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sp>
          <p:nvSpPr>
            <p:cNvPr id="76896" name="Rectangle 112"/>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endParaRPr lang="en-US" altLang="en-US" b="0">
                <a:latin typeface="Gill Sans Light"/>
                <a:cs typeface="Gill Sans Light"/>
              </a:endParaRPr>
            </a:p>
          </p:txBody>
        </p:sp>
      </p:grpSp>
      <p:sp>
        <p:nvSpPr>
          <p:cNvPr id="76848" name="Text Box 66"/>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cache:</a:t>
            </a:r>
          </a:p>
        </p:txBody>
      </p:sp>
      <p:sp>
        <p:nvSpPr>
          <p:cNvPr id="135" name="Freeform 134"/>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grpSp>
        <p:nvGrpSpPr>
          <p:cNvPr id="3" name="Group 140"/>
          <p:cNvGrpSpPr>
            <a:grpSpLocks/>
          </p:cNvGrpSpPr>
          <p:nvPr/>
        </p:nvGrpSpPr>
        <p:grpSpPr bwMode="auto">
          <a:xfrm>
            <a:off x="5791200" y="3581401"/>
            <a:ext cx="2438400" cy="682625"/>
            <a:chOff x="4267200" y="3276600"/>
            <a:chExt cx="2438400" cy="682625"/>
          </a:xfrm>
        </p:grpSpPr>
        <p:sp>
          <p:nvSpPr>
            <p:cNvPr id="76853" name="Rectangle 98"/>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index</a:t>
              </a:r>
            </a:p>
          </p:txBody>
        </p:sp>
        <p:sp>
          <p:nvSpPr>
            <p:cNvPr id="76854" name="Rectangle 98"/>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byte</a:t>
              </a:r>
            </a:p>
          </p:txBody>
        </p:sp>
        <p:sp>
          <p:nvSpPr>
            <p:cNvPr id="76855" name="Rectangle 98"/>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a:latin typeface="Gill Sans Light"/>
                  <a:cs typeface="Gill Sans Light"/>
                </a:rPr>
                <a:t>tag</a:t>
              </a:r>
            </a:p>
          </p:txBody>
        </p:sp>
        <p:sp>
          <p:nvSpPr>
            <p:cNvPr id="76" name="Down Arrow 75"/>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indent="-228600">
                <a:defRPr/>
              </a:pPr>
              <a:endParaRPr lang="en-US" b="0">
                <a:latin typeface="Gill Sans Light"/>
                <a:ea typeface="ＭＳ Ｐゴシック" charset="-128"/>
                <a:cs typeface="Gill Sans Light"/>
              </a:endParaRPr>
            </a:p>
          </p:txBody>
        </p:sp>
      </p:grpSp>
      <p:sp>
        <p:nvSpPr>
          <p:cNvPr id="136" name="Freeform 135"/>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endParaRPr lang="en-US">
              <a:latin typeface="Gill Sans Light"/>
              <a:cs typeface="Gill Sans Light"/>
            </a:endParaRPr>
          </a:p>
        </p:txBody>
      </p:sp>
      <p:cxnSp>
        <p:nvCxnSpPr>
          <p:cNvPr id="138" name="Straight Arrow Connector 137"/>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lnSpc>
                <a:spcPct val="75000"/>
              </a:lnSpc>
            </a:pPr>
            <a:r>
              <a:rPr lang="en-US" altLang="en-US" sz="1800" b="0" dirty="0">
                <a:latin typeface="Gill Sans Light"/>
                <a:cs typeface="Gill Sans Light"/>
              </a:rPr>
              <a:t>Physical</a:t>
            </a:r>
          </a:p>
          <a:p>
            <a:pPr eaLnBrk="1" hangingPunct="1">
              <a:lnSpc>
                <a:spcPct val="75000"/>
              </a:lnSpc>
            </a:pPr>
            <a:r>
              <a:rPr lang="en-US" altLang="en-US" sz="1800" b="0" dirty="0">
                <a:latin typeface="Gill Sans Light"/>
                <a:cs typeface="Gill Sans Light"/>
              </a:rPr>
              <a:t>Page #</a:t>
            </a:r>
          </a:p>
        </p:txBody>
      </p:sp>
    </p:spTree>
    <p:extLst>
      <p:ext uri="{BB962C8B-B14F-4D97-AF65-F5344CB8AC3E}">
        <p14:creationId xmlns:p14="http://schemas.microsoft.com/office/powerpoint/2010/main" val="38848139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5B146-2541-1240-AFCF-0C9EC6857DDA}"/>
              </a:ext>
            </a:extLst>
          </p:cNvPr>
          <p:cNvSpPr>
            <a:spLocks noGrp="1"/>
          </p:cNvSpPr>
          <p:nvPr>
            <p:ph type="title"/>
          </p:nvPr>
        </p:nvSpPr>
        <p:spPr/>
        <p:txBody>
          <a:bodyPr/>
          <a:lstStyle/>
          <a:p>
            <a:r>
              <a:rPr lang="en-US" dirty="0"/>
              <a:t>Page Fault</a:t>
            </a:r>
          </a:p>
        </p:txBody>
      </p:sp>
      <p:sp>
        <p:nvSpPr>
          <p:cNvPr id="3" name="Content Placeholder 2">
            <a:extLst>
              <a:ext uri="{FF2B5EF4-FFF2-40B4-BE49-F238E27FC236}">
                <a16:creationId xmlns:a16="http://schemas.microsoft.com/office/drawing/2014/main" id="{938C9EA4-6858-824D-9A61-CC586A5D0932}"/>
              </a:ext>
            </a:extLst>
          </p:cNvPr>
          <p:cNvSpPr>
            <a:spLocks noGrp="1"/>
          </p:cNvSpPr>
          <p:nvPr>
            <p:ph idx="1"/>
          </p:nvPr>
        </p:nvSpPr>
        <p:spPr>
          <a:xfrm>
            <a:off x="685800" y="762000"/>
            <a:ext cx="10896600" cy="5410200"/>
          </a:xfrm>
        </p:spPr>
        <p:txBody>
          <a:bodyPr>
            <a:normAutofit/>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pPr lvl="1"/>
            <a:r>
              <a:rPr lang="en-US" dirty="0"/>
              <a:t>Protection violations typically terminate the instruction</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p>
          <a:p>
            <a:endParaRPr lang="en-US" dirty="0"/>
          </a:p>
        </p:txBody>
      </p:sp>
    </p:spTree>
    <p:extLst>
      <p:ext uri="{BB962C8B-B14F-4D97-AF65-F5344CB8AC3E}">
        <p14:creationId xmlns:p14="http://schemas.microsoft.com/office/powerpoint/2010/main" val="772790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a:ea typeface="굴림" panose="020B0600000101010101" pitchFamily="34" charset="-127"/>
              </a:rPr>
              <a:t>Demand Paging</a:t>
            </a:r>
            <a:endParaRPr lang="en-US" altLang="ko-KR" sz="3600" dirty="0">
              <a:ea typeface="굴림" panose="020B0600000101010101" pitchFamily="34" charset="-127"/>
            </a:endParaRPr>
          </a:p>
        </p:txBody>
      </p:sp>
      <p:sp>
        <p:nvSpPr>
          <p:cNvPr id="763907" name="Rectangle 3"/>
          <p:cNvSpPr>
            <a:spLocks noGrp="1" noChangeArrowheads="1"/>
          </p:cNvSpPr>
          <p:nvPr>
            <p:ph type="body" idx="1"/>
          </p:nvPr>
        </p:nvSpPr>
        <p:spPr>
          <a:xfrm>
            <a:off x="914400" y="762000"/>
            <a:ext cx="10439400" cy="5638800"/>
          </a:xfrm>
        </p:spPr>
        <p:txBody>
          <a:bodyPr/>
          <a:lstStyle/>
          <a:p>
            <a:pPr>
              <a:lnSpc>
                <a:spcPct val="80000"/>
              </a:lnSpc>
              <a:spcBef>
                <a:spcPct val="25000"/>
              </a:spcBef>
            </a:pPr>
            <a:r>
              <a:rPr lang="en-US" altLang="ko-KR" sz="2800" dirty="0">
                <a:ea typeface="굴림" panose="020B0600000101010101" pitchFamily="34" charset="-127"/>
              </a:rPr>
              <a:t>Modern programs require a lot of physical memory</a:t>
            </a:r>
          </a:p>
          <a:p>
            <a:pPr lvl="1">
              <a:lnSpc>
                <a:spcPct val="80000"/>
              </a:lnSpc>
              <a:spcBef>
                <a:spcPct val="25000"/>
              </a:spcBef>
            </a:pPr>
            <a:r>
              <a:rPr lang="en-US" altLang="ko-KR" sz="2400" dirty="0">
                <a:ea typeface="굴림" panose="020B0600000101010101" pitchFamily="34" charset="-127"/>
              </a:rPr>
              <a:t>Memory per system growing faster than 25%-30%/year</a:t>
            </a:r>
          </a:p>
          <a:p>
            <a:pPr>
              <a:lnSpc>
                <a:spcPct val="80000"/>
              </a:lnSpc>
              <a:spcBef>
                <a:spcPct val="25000"/>
              </a:spcBef>
            </a:pPr>
            <a:r>
              <a:rPr lang="en-US" altLang="ko-KR" sz="2800" dirty="0">
                <a:ea typeface="굴림" panose="020B0600000101010101" pitchFamily="34" charset="-127"/>
              </a:rPr>
              <a:t>But they don’t use all their memory all of the time</a:t>
            </a:r>
          </a:p>
          <a:p>
            <a:pPr lvl="1">
              <a:lnSpc>
                <a:spcPct val="80000"/>
              </a:lnSpc>
              <a:spcBef>
                <a:spcPct val="25000"/>
              </a:spcBef>
            </a:pPr>
            <a:r>
              <a:rPr lang="en-US" altLang="ko-KR" sz="2400" dirty="0">
                <a:ea typeface="굴림" panose="020B0600000101010101" pitchFamily="34" charset="-127"/>
              </a:rPr>
              <a:t>90-10 rule: programs spend 90% of their time in 10% of their code</a:t>
            </a:r>
          </a:p>
          <a:p>
            <a:pPr lvl="1">
              <a:lnSpc>
                <a:spcPct val="80000"/>
              </a:lnSpc>
              <a:spcBef>
                <a:spcPct val="25000"/>
              </a:spcBef>
            </a:pPr>
            <a:r>
              <a:rPr lang="en-US" altLang="ko-KR" sz="2400" dirty="0">
                <a:ea typeface="굴림" panose="020B0600000101010101" pitchFamily="34" charset="-127"/>
              </a:rPr>
              <a:t>Wasteful to require all of user’s code to be in memory</a:t>
            </a:r>
          </a:p>
          <a:p>
            <a:pPr>
              <a:lnSpc>
                <a:spcPct val="80000"/>
              </a:lnSpc>
              <a:spcBef>
                <a:spcPct val="25000"/>
              </a:spcBef>
            </a:pPr>
            <a:r>
              <a:rPr lang="en-US" altLang="ko-KR" sz="2800" dirty="0">
                <a:ea typeface="굴림" panose="020B0600000101010101" pitchFamily="34" charset="-127"/>
              </a:rPr>
              <a:t>Solution: use main memory as “cache” for disk</a:t>
            </a: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a:lnSpc>
                <a:spcPct val="80000"/>
              </a:lnSpc>
              <a:spcBef>
                <a:spcPct val="25000"/>
              </a:spcBef>
            </a:pPr>
            <a:endParaRPr lang="en-US" altLang="ko-KR" sz="2800" dirty="0">
              <a:ea typeface="굴림" panose="020B0600000101010101" pitchFamily="34" charset="-127"/>
            </a:endParaRPr>
          </a:p>
          <a:p>
            <a:pPr lvl="1">
              <a:lnSpc>
                <a:spcPct val="80000"/>
              </a:lnSpc>
              <a:spcBef>
                <a:spcPct val="25000"/>
              </a:spcBef>
            </a:pPr>
            <a:endParaRPr lang="ko-KR" altLang="en-US" sz="2400" dirty="0">
              <a:ea typeface="굴림" panose="020B0600000101010101" pitchFamily="34" charset="-127"/>
            </a:endParaRPr>
          </a:p>
        </p:txBody>
      </p:sp>
      <p:sp>
        <p:nvSpPr>
          <p:cNvPr id="22533" name="Rectangle 5"/>
          <p:cNvSpPr>
            <a:spLocks noChangeArrowheads="1"/>
          </p:cNvSpPr>
          <p:nvPr/>
        </p:nvSpPr>
        <p:spPr bwMode="auto">
          <a:xfrm>
            <a:off x="4494214" y="50926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4" name="Rectangle 6"/>
          <p:cNvSpPr>
            <a:spLocks noChangeArrowheads="1"/>
          </p:cNvSpPr>
          <p:nvPr/>
        </p:nvSpPr>
        <p:spPr bwMode="auto">
          <a:xfrm rot="5400000">
            <a:off x="4265009" y="51802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dirty="0">
                <a:latin typeface="Gill Sans" charset="0"/>
                <a:ea typeface="Gill Sans" charset="0"/>
                <a:cs typeface="Gill Sans" charset="0"/>
              </a:rPr>
              <a:t>On-Chip</a:t>
            </a:r>
          </a:p>
          <a:p>
            <a:pPr>
              <a:lnSpc>
                <a:spcPct val="100000"/>
              </a:lnSpc>
              <a:spcBef>
                <a:spcPct val="0"/>
              </a:spcBef>
              <a:buSzTx/>
            </a:pPr>
            <a:r>
              <a:rPr lang="en-US" altLang="ko-KR" sz="1600" b="0" dirty="0">
                <a:latin typeface="Gill Sans" charset="0"/>
                <a:ea typeface="Gill Sans" charset="0"/>
                <a:cs typeface="Gill Sans" charset="0"/>
              </a:rPr>
              <a:t>Cache</a:t>
            </a:r>
          </a:p>
        </p:txBody>
      </p:sp>
      <p:sp>
        <p:nvSpPr>
          <p:cNvPr id="22535" name="Rectangle 9"/>
          <p:cNvSpPr>
            <a:spLocks noChangeArrowheads="1"/>
          </p:cNvSpPr>
          <p:nvPr/>
        </p:nvSpPr>
        <p:spPr bwMode="auto">
          <a:xfrm>
            <a:off x="3244851" y="42989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6" name="Rectangle 10"/>
          <p:cNvSpPr>
            <a:spLocks noChangeArrowheads="1"/>
          </p:cNvSpPr>
          <p:nvPr/>
        </p:nvSpPr>
        <p:spPr bwMode="auto">
          <a:xfrm>
            <a:off x="3784600" y="44815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Control</a:t>
            </a:r>
          </a:p>
        </p:txBody>
      </p:sp>
      <p:sp>
        <p:nvSpPr>
          <p:cNvPr id="22537" name="Rectangle 11"/>
          <p:cNvSpPr>
            <a:spLocks noChangeArrowheads="1"/>
          </p:cNvSpPr>
          <p:nvPr/>
        </p:nvSpPr>
        <p:spPr bwMode="auto">
          <a:xfrm>
            <a:off x="3244850" y="51815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38" name="Rectangle 12"/>
          <p:cNvSpPr>
            <a:spLocks noChangeArrowheads="1"/>
          </p:cNvSpPr>
          <p:nvPr/>
        </p:nvSpPr>
        <p:spPr bwMode="auto">
          <a:xfrm>
            <a:off x="3282951" y="52895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Datapath</a:t>
            </a:r>
          </a:p>
        </p:txBody>
      </p:sp>
      <p:sp>
        <p:nvSpPr>
          <p:cNvPr id="22539" name="Rectangle 13"/>
          <p:cNvSpPr>
            <a:spLocks noChangeArrowheads="1"/>
          </p:cNvSpPr>
          <p:nvPr/>
        </p:nvSpPr>
        <p:spPr bwMode="auto">
          <a:xfrm>
            <a:off x="7275515" y="39989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0" name="Rectangle 14"/>
          <p:cNvSpPr>
            <a:spLocks noChangeArrowheads="1"/>
          </p:cNvSpPr>
          <p:nvPr/>
        </p:nvSpPr>
        <p:spPr bwMode="auto">
          <a:xfrm>
            <a:off x="7226303" y="48164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Secondary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(Disk)</a:t>
            </a:r>
          </a:p>
        </p:txBody>
      </p:sp>
      <p:sp>
        <p:nvSpPr>
          <p:cNvPr id="22541" name="Rectangle 15"/>
          <p:cNvSpPr>
            <a:spLocks noChangeArrowheads="1"/>
          </p:cNvSpPr>
          <p:nvPr/>
        </p:nvSpPr>
        <p:spPr bwMode="auto">
          <a:xfrm>
            <a:off x="3124201" y="39989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2" name="Rectangle 16"/>
          <p:cNvSpPr>
            <a:spLocks noChangeArrowheads="1"/>
          </p:cNvSpPr>
          <p:nvPr/>
        </p:nvSpPr>
        <p:spPr bwMode="auto">
          <a:xfrm>
            <a:off x="3883026" y="39893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800" b="0">
                <a:latin typeface="Gill Sans" charset="0"/>
                <a:ea typeface="Gill Sans" charset="0"/>
                <a:cs typeface="Gill Sans" charset="0"/>
              </a:rPr>
              <a:t>Processor</a:t>
            </a:r>
          </a:p>
        </p:txBody>
      </p:sp>
      <p:sp>
        <p:nvSpPr>
          <p:cNvPr id="22543" name="Line 17"/>
          <p:cNvSpPr>
            <a:spLocks noChangeShapeType="1"/>
          </p:cNvSpPr>
          <p:nvPr/>
        </p:nvSpPr>
        <p:spPr bwMode="auto">
          <a:xfrm flipV="1">
            <a:off x="4294188" y="35052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4" name="Line 18"/>
          <p:cNvSpPr>
            <a:spLocks noChangeShapeType="1"/>
          </p:cNvSpPr>
          <p:nvPr/>
        </p:nvSpPr>
        <p:spPr bwMode="auto">
          <a:xfrm>
            <a:off x="4294188" y="58721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sz="2000" b="0">
              <a:latin typeface="Gill Sans" charset="0"/>
              <a:ea typeface="Gill Sans" charset="0"/>
              <a:cs typeface="Gill Sans" charset="0"/>
            </a:endParaRPr>
          </a:p>
        </p:txBody>
      </p:sp>
      <p:sp>
        <p:nvSpPr>
          <p:cNvPr id="22545" name="Rectangle 19"/>
          <p:cNvSpPr>
            <a:spLocks noChangeArrowheads="1"/>
          </p:cNvSpPr>
          <p:nvPr/>
        </p:nvSpPr>
        <p:spPr bwMode="auto">
          <a:xfrm>
            <a:off x="5432426" y="47037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6" name="Rectangle 20"/>
          <p:cNvSpPr>
            <a:spLocks noChangeArrowheads="1"/>
          </p:cNvSpPr>
          <p:nvPr/>
        </p:nvSpPr>
        <p:spPr bwMode="auto">
          <a:xfrm>
            <a:off x="6242051" y="44037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47" name="Rectangle 21"/>
          <p:cNvSpPr>
            <a:spLocks noChangeArrowheads="1"/>
          </p:cNvSpPr>
          <p:nvPr/>
        </p:nvSpPr>
        <p:spPr bwMode="auto">
          <a:xfrm>
            <a:off x="6189665" y="48006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Main</a:t>
            </a:r>
          </a:p>
          <a:p>
            <a:pPr>
              <a:lnSpc>
                <a:spcPct val="100000"/>
              </a:lnSpc>
              <a:spcBef>
                <a:spcPct val="0"/>
              </a:spcBef>
              <a:buSzTx/>
            </a:pPr>
            <a:r>
              <a:rPr lang="en-US" altLang="ko-KR" sz="1800" b="0">
                <a:latin typeface="Gill Sans" charset="0"/>
                <a:ea typeface="Gill Sans" charset="0"/>
                <a:cs typeface="Gill Sans" charset="0"/>
              </a:rPr>
              <a:t>Memory</a:t>
            </a:r>
          </a:p>
          <a:p>
            <a:pPr>
              <a:lnSpc>
                <a:spcPct val="100000"/>
              </a:lnSpc>
              <a:spcBef>
                <a:spcPct val="0"/>
              </a:spcBef>
              <a:buSzTx/>
            </a:pPr>
            <a:r>
              <a:rPr lang="en-US" altLang="ko-KR" sz="1800" b="0">
                <a:latin typeface="Gill Sans" charset="0"/>
                <a:ea typeface="Gill Sans" charset="0"/>
                <a:cs typeface="Gill Sans" charset="0"/>
              </a:rPr>
              <a:t>(DRAM)</a:t>
            </a:r>
          </a:p>
        </p:txBody>
      </p:sp>
      <p:sp>
        <p:nvSpPr>
          <p:cNvPr id="22548" name="Rectangle 22"/>
          <p:cNvSpPr>
            <a:spLocks noChangeArrowheads="1"/>
          </p:cNvSpPr>
          <p:nvPr/>
        </p:nvSpPr>
        <p:spPr bwMode="auto">
          <a:xfrm>
            <a:off x="5335589" y="48006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a:latin typeface="Gill Sans" charset="0"/>
                <a:ea typeface="Gill Sans" charset="0"/>
                <a:cs typeface="Gill Sans" charset="0"/>
              </a:rPr>
              <a:t>Second</a:t>
            </a:r>
          </a:p>
          <a:p>
            <a:pPr>
              <a:lnSpc>
                <a:spcPct val="100000"/>
              </a:lnSpc>
              <a:spcBef>
                <a:spcPct val="0"/>
              </a:spcBef>
              <a:buSzTx/>
            </a:pPr>
            <a:r>
              <a:rPr lang="en-US" altLang="ko-KR" sz="1800" b="0">
                <a:latin typeface="Gill Sans" charset="0"/>
                <a:ea typeface="Gill Sans" charset="0"/>
                <a:cs typeface="Gill Sans" charset="0"/>
              </a:rPr>
              <a:t>Level</a:t>
            </a:r>
          </a:p>
          <a:p>
            <a:pPr>
              <a:lnSpc>
                <a:spcPct val="100000"/>
              </a:lnSpc>
              <a:spcBef>
                <a:spcPct val="0"/>
              </a:spcBef>
              <a:buSzTx/>
            </a:pPr>
            <a:r>
              <a:rPr lang="en-US" altLang="ko-KR" sz="1800" b="0">
                <a:latin typeface="Gill Sans" charset="0"/>
                <a:ea typeface="Gill Sans" charset="0"/>
                <a:cs typeface="Gill Sans" charset="0"/>
              </a:rPr>
              <a:t>Cache</a:t>
            </a:r>
          </a:p>
          <a:p>
            <a:pPr>
              <a:lnSpc>
                <a:spcPct val="100000"/>
              </a:lnSpc>
              <a:spcBef>
                <a:spcPct val="0"/>
              </a:spcBef>
              <a:buSzTx/>
            </a:pPr>
            <a:r>
              <a:rPr lang="en-US" altLang="ko-KR" sz="1800" b="0">
                <a:latin typeface="Gill Sans" charset="0"/>
                <a:ea typeface="Gill Sans" charset="0"/>
                <a:cs typeface="Gill Sans" charset="0"/>
              </a:rPr>
              <a:t>(SRAM)</a:t>
            </a:r>
          </a:p>
        </p:txBody>
      </p:sp>
      <p:grpSp>
        <p:nvGrpSpPr>
          <p:cNvPr id="22549" name="Group 33"/>
          <p:cNvGrpSpPr>
            <a:grpSpLocks/>
          </p:cNvGrpSpPr>
          <p:nvPr/>
        </p:nvGrpSpPr>
        <p:grpSpPr bwMode="auto">
          <a:xfrm>
            <a:off x="8535991" y="35052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sz="2400" b="0">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800" b="0" dirty="0">
                  <a:latin typeface="Gill Sans" charset="0"/>
                  <a:ea typeface="Gill Sans" charset="0"/>
                  <a:cs typeface="Gill Sans" charset="0"/>
                </a:rPr>
                <a:t>Tertiary</a:t>
              </a:r>
            </a:p>
            <a:p>
              <a:pPr>
                <a:lnSpc>
                  <a:spcPct val="100000"/>
                </a:lnSpc>
                <a:spcBef>
                  <a:spcPct val="0"/>
                </a:spcBef>
                <a:buSzTx/>
              </a:pPr>
              <a:r>
                <a:rPr lang="en-US" altLang="ko-KR" sz="1800" b="0" dirty="0">
                  <a:latin typeface="Gill Sans" charset="0"/>
                  <a:ea typeface="Gill Sans" charset="0"/>
                  <a:cs typeface="Gill Sans" charset="0"/>
                </a:rPr>
                <a:t>Storage</a:t>
              </a:r>
            </a:p>
            <a:p>
              <a:pPr>
                <a:lnSpc>
                  <a:spcPct val="100000"/>
                </a:lnSpc>
                <a:spcBef>
                  <a:spcPct val="0"/>
                </a:spcBef>
                <a:buSzTx/>
              </a:pPr>
              <a:r>
                <a:rPr lang="en-US" altLang="ko-KR" sz="1800" b="0" dirty="0">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2862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0000"/>
              </a:lnSpc>
            </a:pPr>
            <a:r>
              <a:rPr lang="en-US" altLang="ko-KR" b="0" dirty="0">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4037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80000"/>
              </a:lnSpc>
            </a:pPr>
            <a:r>
              <a:rPr lang="en-US" altLang="ko-KR" b="0" dirty="0">
                <a:latin typeface="Gill Sans" charset="0"/>
                <a:ea typeface="Gill Sans" charset="0"/>
                <a:cs typeface="Gill Sans" charset="0"/>
              </a:rPr>
              <a:t>caching</a:t>
            </a: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Title 1"/>
          <p:cNvSpPr>
            <a:spLocks noGrp="1"/>
          </p:cNvSpPr>
          <p:nvPr>
            <p:ph type="title"/>
          </p:nvPr>
        </p:nvSpPr>
        <p:spPr>
          <a:xfrm>
            <a:off x="2209800" y="152400"/>
            <a:ext cx="7467600" cy="533400"/>
          </a:xfrm>
        </p:spPr>
        <p:txBody>
          <a:bodyPr/>
          <a:lstStyle/>
          <a:p>
            <a:r>
              <a:rPr lang="en-US" altLang="en-US" dirty="0"/>
              <a:t>Page Fault </a:t>
            </a:r>
            <a:r>
              <a:rPr lang="en-US" altLang="en-US" dirty="0">
                <a:sym typeface="Symbol" panose="05050102010706020507" pitchFamily="18" charset="2"/>
              </a:rPr>
              <a:t> Demand Paging</a:t>
            </a:r>
            <a:endParaRPr lang="en-US" altLang="en-US" dirty="0"/>
          </a:p>
        </p:txBody>
      </p:sp>
      <p:sp>
        <p:nvSpPr>
          <p:cNvPr id="47106" name="TextBox 3"/>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virtual address</a:t>
            </a:r>
          </a:p>
        </p:txBody>
      </p:sp>
      <p:sp>
        <p:nvSpPr>
          <p:cNvPr id="47107" name="Rectangle 4"/>
          <p:cNvSpPr>
            <a:spLocks noChangeArrowheads="1"/>
          </p:cNvSpPr>
          <p:nvPr/>
        </p:nvSpPr>
        <p:spPr bwMode="auto">
          <a:xfrm>
            <a:off x="8763000" y="1219200"/>
            <a:ext cx="1066800" cy="2895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8" name="Rectangle 5"/>
          <p:cNvSpPr>
            <a:spLocks noChangeArrowheads="1"/>
          </p:cNvSpPr>
          <p:nvPr/>
        </p:nvSpPr>
        <p:spPr bwMode="auto">
          <a:xfrm>
            <a:off x="8763000" y="1600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09" name="Rectangle 6"/>
          <p:cNvSpPr>
            <a:spLocks noChangeArrowheads="1"/>
          </p:cNvSpPr>
          <p:nvPr/>
        </p:nvSpPr>
        <p:spPr bwMode="auto">
          <a:xfrm>
            <a:off x="8763000" y="19812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0" name="Rectangle 7"/>
          <p:cNvSpPr>
            <a:spLocks noChangeArrowheads="1"/>
          </p:cNvSpPr>
          <p:nvPr/>
        </p:nvSpPr>
        <p:spPr bwMode="auto">
          <a:xfrm>
            <a:off x="8763000" y="3733800"/>
            <a:ext cx="1066800" cy="3810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47111" name="Rectangle 8"/>
          <p:cNvSpPr>
            <a:spLocks noChangeArrowheads="1"/>
          </p:cNvSpPr>
          <p:nvPr/>
        </p:nvSpPr>
        <p:spPr bwMode="auto">
          <a:xfrm>
            <a:off x="4876800" y="1371600"/>
            <a:ext cx="990600" cy="6096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MMU</a:t>
            </a:r>
          </a:p>
        </p:txBody>
      </p:sp>
      <p:sp>
        <p:nvSpPr>
          <p:cNvPr id="47112" name="Rectangle 9"/>
          <p:cNvSpPr>
            <a:spLocks noChangeArrowheads="1"/>
          </p:cNvSpPr>
          <p:nvPr/>
        </p:nvSpPr>
        <p:spPr bwMode="auto">
          <a:xfrm>
            <a:off x="6629400" y="1295400"/>
            <a:ext cx="762000" cy="1219200"/>
          </a:xfrm>
          <a:prstGeom prst="rect">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r>
              <a:rPr lang="en-US" altLang="en-US" b="0">
                <a:latin typeface="Gill Sans Light"/>
                <a:cs typeface="Gill Sans Light"/>
              </a:rPr>
              <a:t>PT</a:t>
            </a:r>
          </a:p>
        </p:txBody>
      </p:sp>
      <p:grpSp>
        <p:nvGrpSpPr>
          <p:cNvPr id="4" name="Group 3"/>
          <p:cNvGrpSpPr/>
          <p:nvPr/>
        </p:nvGrpSpPr>
        <p:grpSpPr>
          <a:xfrm>
            <a:off x="6248400" y="1676400"/>
            <a:ext cx="2667000" cy="990600"/>
            <a:chOff x="4724400" y="1676400"/>
            <a:chExt cx="2667000" cy="990600"/>
          </a:xfrm>
        </p:grpSpPr>
        <p:cxnSp>
          <p:nvCxnSpPr>
            <p:cNvPr id="47114"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47115" name="Straight Connector 17"/>
            <p:cNvCxnSpPr>
              <a:cxnSpLocks noChangeShapeType="1"/>
            </p:cNvCxnSpPr>
            <p:nvPr/>
          </p:nvCxnSpPr>
          <p:spPr bwMode="auto">
            <a:xfrm flipV="1">
              <a:off x="4724400" y="1676400"/>
              <a:ext cx="0" cy="990600"/>
            </a:xfrm>
            <a:prstGeom prst="line">
              <a:avLst/>
            </a:prstGeom>
            <a:noFill/>
            <a:ln w="38100">
              <a:solidFill>
                <a:schemeClr val="tx1"/>
              </a:solidFill>
              <a:round/>
              <a:headEnd/>
              <a:tailEnd/>
            </a:ln>
          </p:spPr>
        </p:cxnSp>
        <p:cxnSp>
          <p:nvCxnSpPr>
            <p:cNvPr id="47116" name="Straight Connector 19"/>
            <p:cNvCxnSpPr>
              <a:cxnSpLocks noChangeShapeType="1"/>
              <a:endCxn id="47124" idx="2"/>
            </p:cNvCxnSpPr>
            <p:nvPr/>
          </p:nvCxnSpPr>
          <p:spPr bwMode="auto">
            <a:xfrm flipV="1">
              <a:off x="6096000" y="2152650"/>
              <a:ext cx="1295400" cy="514350"/>
            </a:xfrm>
            <a:prstGeom prst="line">
              <a:avLst/>
            </a:prstGeom>
            <a:noFill/>
            <a:ln w="38100">
              <a:solidFill>
                <a:schemeClr val="tx1"/>
              </a:solidFill>
              <a:round/>
              <a:headEnd type="none" w="med" len="med"/>
              <a:tailEnd type="arrow" w="med" len="med"/>
            </a:ln>
          </p:spPr>
        </p:cxnSp>
      </p:grpSp>
      <p:sp>
        <p:nvSpPr>
          <p:cNvPr id="47118" name="TextBox 30"/>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instruction</a:t>
            </a:r>
          </a:p>
        </p:txBody>
      </p:sp>
      <p:cxnSp>
        <p:nvCxnSpPr>
          <p:cNvPr id="33" name="Straight Arrow Connector 32"/>
          <p:cNvCxnSpPr>
            <a:cxnSpLocks noChangeShapeType="1"/>
            <a:stCxn id="47118" idx="3"/>
          </p:cNvCxnSpPr>
          <p:nvPr/>
        </p:nvCxnSpPr>
        <p:spPr bwMode="auto">
          <a:xfrm>
            <a:off x="3760128" y="1647856"/>
            <a:ext cx="1116672" cy="28545"/>
          </a:xfrm>
          <a:prstGeom prst="straightConnector1">
            <a:avLst/>
          </a:prstGeom>
          <a:noFill/>
          <a:ln w="38100">
            <a:solidFill>
              <a:schemeClr val="tx1"/>
            </a:solidFill>
            <a:round/>
            <a:headEnd/>
            <a:tailEnd type="arrow" w="med" len="med"/>
          </a:ln>
        </p:spPr>
      </p:cxnSp>
      <p:sp>
        <p:nvSpPr>
          <p:cNvPr id="47120" name="TextBox 37"/>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latin typeface="Gill Sans Light"/>
                <a:cs typeface="Gill Sans Light"/>
              </a:rPr>
              <a:t>physical address</a:t>
            </a:r>
          </a:p>
        </p:txBody>
      </p:sp>
      <p:sp>
        <p:nvSpPr>
          <p:cNvPr id="47121" name="TextBox 38"/>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page#</a:t>
            </a:r>
          </a:p>
        </p:txBody>
      </p:sp>
      <p:sp>
        <p:nvSpPr>
          <p:cNvPr id="47122" name="TextBox 39"/>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47123" name="TextBox 40"/>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
        <p:nvSpPr>
          <p:cNvPr id="47124" name="Cube 41"/>
          <p:cNvSpPr>
            <a:spLocks noChangeArrowheads="1"/>
          </p:cNvSpPr>
          <p:nvPr/>
        </p:nvSpPr>
        <p:spPr bwMode="auto">
          <a:xfrm>
            <a:off x="8915400" y="2057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88" name="Group 87"/>
          <p:cNvGrpSpPr>
            <a:grpSpLocks/>
          </p:cNvGrpSpPr>
          <p:nvPr/>
        </p:nvGrpSpPr>
        <p:grpSpPr bwMode="auto">
          <a:xfrm>
            <a:off x="4153228" y="1981200"/>
            <a:ext cx="1881146" cy="533400"/>
            <a:chOff x="2629228" y="1981200"/>
            <a:chExt cx="1881147" cy="533400"/>
          </a:xfrm>
        </p:grpSpPr>
        <p:sp>
          <p:nvSpPr>
            <p:cNvPr id="47157" name="TextBox 42"/>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47158" name="Straight Arrow Connector 44"/>
            <p:cNvCxnSpPr>
              <a:cxnSpLocks noChangeShapeType="1"/>
              <a:endCxn id="47153" idx="3"/>
            </p:cNvCxnSpPr>
            <p:nvPr/>
          </p:nvCxnSpPr>
          <p:spPr bwMode="auto">
            <a:xfrm flipH="1">
              <a:off x="2629228" y="1981200"/>
              <a:ext cx="1104574" cy="447705"/>
            </a:xfrm>
            <a:prstGeom prst="straightConnector1">
              <a:avLst/>
            </a:prstGeom>
            <a:noFill/>
            <a:ln w="38100">
              <a:solidFill>
                <a:srgbClr val="FF0000"/>
              </a:solidFill>
              <a:round/>
              <a:headEnd/>
              <a:tailEnd type="arrow" w="med" len="med"/>
            </a:ln>
          </p:spPr>
        </p:cxnSp>
      </p:grpSp>
      <p:grpSp>
        <p:nvGrpSpPr>
          <p:cNvPr id="53" name="Group 52"/>
          <p:cNvGrpSpPr>
            <a:grpSpLocks/>
          </p:cNvGrpSpPr>
          <p:nvPr/>
        </p:nvGrpSpPr>
        <p:grpSpPr bwMode="auto">
          <a:xfrm>
            <a:off x="2971800" y="1295400"/>
            <a:ext cx="533400" cy="838200"/>
            <a:chOff x="1447800" y="1295400"/>
            <a:chExt cx="533400" cy="838200"/>
          </a:xfrm>
        </p:grpSpPr>
        <p:cxnSp>
          <p:nvCxnSpPr>
            <p:cNvPr id="47155" name="Straight Connector 50"/>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47156" name="Straight Connector 51"/>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47127" name="TextBox 54"/>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Operating System</a:t>
            </a:r>
          </a:p>
        </p:txBody>
      </p:sp>
      <p:grpSp>
        <p:nvGrpSpPr>
          <p:cNvPr id="89" name="Group 88"/>
          <p:cNvGrpSpPr>
            <a:grpSpLocks/>
          </p:cNvGrpSpPr>
          <p:nvPr/>
        </p:nvGrpSpPr>
        <p:grpSpPr bwMode="auto">
          <a:xfrm>
            <a:off x="2565400" y="2228851"/>
            <a:ext cx="1689268" cy="1751013"/>
            <a:chOff x="1041242" y="2057400"/>
            <a:chExt cx="1689323" cy="1921933"/>
          </a:xfrm>
        </p:grpSpPr>
        <p:sp>
          <p:nvSpPr>
            <p:cNvPr id="47153" name="TextBox 53"/>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47154" name="Freeform 56"/>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grpSp>
        <p:nvGrpSpPr>
          <p:cNvPr id="90" name="Group 89"/>
          <p:cNvGrpSpPr>
            <a:grpSpLocks/>
          </p:cNvGrpSpPr>
          <p:nvPr/>
        </p:nvGrpSpPr>
        <p:grpSpPr bwMode="auto">
          <a:xfrm>
            <a:off x="2590801" y="3505200"/>
            <a:ext cx="2395207" cy="1219200"/>
            <a:chOff x="1066800" y="3505200"/>
            <a:chExt cx="2395813" cy="1219200"/>
          </a:xfrm>
        </p:grpSpPr>
        <p:sp>
          <p:nvSpPr>
            <p:cNvPr id="47151" name="TextBox 55"/>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Page Fault Handler</a:t>
              </a:r>
            </a:p>
          </p:txBody>
        </p:sp>
        <p:sp>
          <p:nvSpPr>
            <p:cNvPr id="47152" name="Punched Tape 57"/>
            <p:cNvSpPr>
              <a:spLocks noChangeArrowheads="1"/>
            </p:cNvSpPr>
            <p:nvPr/>
          </p:nvSpPr>
          <p:spPr bwMode="auto">
            <a:xfrm rot="5400000">
              <a:off x="1333500" y="40005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47130" name="Can 60"/>
          <p:cNvSpPr>
            <a:spLocks noChangeArrowheads="1"/>
          </p:cNvSpPr>
          <p:nvPr/>
        </p:nvSpPr>
        <p:spPr bwMode="auto">
          <a:xfrm>
            <a:off x="4724400" y="4419600"/>
            <a:ext cx="1219200" cy="1371600"/>
          </a:xfrm>
          <a:prstGeom prst="can">
            <a:avLst>
              <a:gd name="adj" fmla="val 25000"/>
            </a:avLst>
          </a:prstGeom>
          <a:solidFill>
            <a:srgbClr val="B7C6FE"/>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sp>
        <p:nvSpPr>
          <p:cNvPr id="65" name="Rectangle 64"/>
          <p:cNvSpPr/>
          <p:nvPr/>
        </p:nvSpPr>
        <p:spPr bwMode="auto">
          <a:xfrm>
            <a:off x="4800600" y="50292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sp>
        <p:nvSpPr>
          <p:cNvPr id="66" name="Rectangle 65"/>
          <p:cNvSpPr/>
          <p:nvPr/>
        </p:nvSpPr>
        <p:spPr bwMode="auto">
          <a:xfrm>
            <a:off x="8763000" y="3048000"/>
            <a:ext cx="1066800" cy="3810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cxnSp>
        <p:nvCxnSpPr>
          <p:cNvPr id="68" name="Straight Arrow Connector 67"/>
          <p:cNvCxnSpPr>
            <a:cxnSpLocks noChangeShapeType="1"/>
          </p:cNvCxnSpPr>
          <p:nvPr/>
        </p:nvCxnSpPr>
        <p:spPr bwMode="auto">
          <a:xfrm>
            <a:off x="3632994" y="4533900"/>
            <a:ext cx="1015206" cy="723900"/>
          </a:xfrm>
          <a:prstGeom prst="straightConnector1">
            <a:avLst/>
          </a:prstGeom>
          <a:noFill/>
          <a:ln w="6350">
            <a:solidFill>
              <a:schemeClr val="tx1"/>
            </a:solidFill>
            <a:prstDash val="dash"/>
            <a:round/>
            <a:headEnd/>
            <a:tailEnd type="arrow" w="med" len="med"/>
          </a:ln>
        </p:spPr>
      </p:cxnSp>
      <p:cxnSp>
        <p:nvCxnSpPr>
          <p:cNvPr id="74" name="Straight Arrow Connector 73"/>
          <p:cNvCxnSpPr>
            <a:cxnSpLocks noChangeShapeType="1"/>
          </p:cNvCxnSpPr>
          <p:nvPr/>
        </p:nvCxnSpPr>
        <p:spPr bwMode="auto">
          <a:xfrm>
            <a:off x="7391400" y="2209800"/>
            <a:ext cx="1371600" cy="838200"/>
          </a:xfrm>
          <a:prstGeom prst="straightConnector1">
            <a:avLst/>
          </a:prstGeom>
          <a:noFill/>
          <a:ln w="38100">
            <a:solidFill>
              <a:schemeClr val="tx1"/>
            </a:solidFill>
            <a:round/>
            <a:headEnd/>
            <a:tailEnd type="arrow" w="med" len="med"/>
          </a:ln>
        </p:spPr>
      </p:cxnSp>
      <p:sp>
        <p:nvSpPr>
          <p:cNvPr id="77" name="Rectangle 76"/>
          <p:cNvSpPr/>
          <p:nvPr/>
        </p:nvSpPr>
        <p:spPr bwMode="auto">
          <a:xfrm>
            <a:off x="6629400" y="21336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nvGrpSpPr>
          <p:cNvPr id="91" name="Group 90"/>
          <p:cNvGrpSpPr>
            <a:grpSpLocks/>
          </p:cNvGrpSpPr>
          <p:nvPr/>
        </p:nvGrpSpPr>
        <p:grpSpPr bwMode="auto">
          <a:xfrm>
            <a:off x="5562600" y="3200400"/>
            <a:ext cx="3352800" cy="1905000"/>
            <a:chOff x="4038600" y="3200400"/>
            <a:chExt cx="3352800" cy="1905000"/>
          </a:xfrm>
        </p:grpSpPr>
        <p:cxnSp>
          <p:nvCxnSpPr>
            <p:cNvPr id="47149" name="Straight Arrow Connector 62"/>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47150" name="TextBox 77"/>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load page from disk</a:t>
              </a:r>
            </a:p>
          </p:txBody>
        </p:sp>
      </p:grpSp>
      <p:grpSp>
        <p:nvGrpSpPr>
          <p:cNvPr id="92" name="Group 91"/>
          <p:cNvGrpSpPr>
            <a:grpSpLocks/>
          </p:cNvGrpSpPr>
          <p:nvPr/>
        </p:nvGrpSpPr>
        <p:grpSpPr bwMode="auto">
          <a:xfrm>
            <a:off x="3670049" y="2181225"/>
            <a:ext cx="3444828" cy="2306638"/>
            <a:chOff x="2215108" y="2133600"/>
            <a:chExt cx="3445612" cy="2306638"/>
          </a:xfrm>
        </p:grpSpPr>
        <p:cxnSp>
          <p:nvCxnSpPr>
            <p:cNvPr id="47147" name="Straight Arrow Connector 68"/>
            <p:cNvCxnSpPr>
              <a:cxnSpLocks noChangeShapeType="1"/>
            </p:cNvCxnSpPr>
            <p:nvPr/>
          </p:nvCxnSpPr>
          <p:spPr bwMode="auto">
            <a:xfrm flipV="1">
              <a:off x="2215108" y="2133600"/>
              <a:ext cx="2890292" cy="2306638"/>
            </a:xfrm>
            <a:prstGeom prst="straightConnector1">
              <a:avLst/>
            </a:prstGeom>
            <a:noFill/>
            <a:ln w="6350">
              <a:solidFill>
                <a:schemeClr val="tx1"/>
              </a:solidFill>
              <a:prstDash val="dash"/>
              <a:round/>
              <a:headEnd/>
              <a:tailEnd type="arrow" w="med" len="med"/>
            </a:ln>
          </p:spPr>
        </p:cxnSp>
        <p:sp>
          <p:nvSpPr>
            <p:cNvPr id="47148" name="TextBox 79"/>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latin typeface="Gill Sans Light"/>
                  <a:cs typeface="Gill Sans Light"/>
                </a:rPr>
                <a:t>update PT entry</a:t>
              </a:r>
            </a:p>
          </p:txBody>
        </p:sp>
      </p:grpSp>
      <p:sp>
        <p:nvSpPr>
          <p:cNvPr id="47138" name="TextBox 80"/>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Process</a:t>
            </a:r>
          </a:p>
        </p:txBody>
      </p:sp>
      <p:grpSp>
        <p:nvGrpSpPr>
          <p:cNvPr id="93" name="Group 92"/>
          <p:cNvGrpSpPr>
            <a:grpSpLocks/>
          </p:cNvGrpSpPr>
          <p:nvPr/>
        </p:nvGrpSpPr>
        <p:grpSpPr bwMode="auto">
          <a:xfrm>
            <a:off x="1905001" y="4876800"/>
            <a:ext cx="1373363" cy="1314468"/>
            <a:chOff x="381000" y="4876800"/>
            <a:chExt cx="1373124" cy="1314528"/>
          </a:xfrm>
        </p:grpSpPr>
        <p:sp>
          <p:nvSpPr>
            <p:cNvPr id="47145" name="TextBox 82"/>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latin typeface="Gill Sans Light"/>
                  <a:cs typeface="Gill Sans Light"/>
                </a:rPr>
                <a:t>scheduler</a:t>
              </a:r>
            </a:p>
          </p:txBody>
        </p:sp>
        <p:sp>
          <p:nvSpPr>
            <p:cNvPr id="47146" name="Punched Tape 84"/>
            <p:cNvSpPr>
              <a:spLocks noChangeArrowheads="1"/>
            </p:cNvSpPr>
            <p:nvPr/>
          </p:nvSpPr>
          <p:spPr bwMode="auto">
            <a:xfrm rot="5400000">
              <a:off x="266700" y="4991100"/>
              <a:ext cx="838200" cy="609600"/>
            </a:xfrm>
            <a:prstGeom prst="flowChartPunchedTape">
              <a:avLst/>
            </a:prstGeom>
            <a:solidFill>
              <a:srgbClr val="FFFFAA"/>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sp>
        <p:nvSpPr>
          <p:cNvPr id="82" name="Freeform 81"/>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latin typeface="Gill Sans Light"/>
              <a:cs typeface="Gill Sans Light"/>
            </a:endParaRPr>
          </a:p>
        </p:txBody>
      </p:sp>
      <p:grpSp>
        <p:nvGrpSpPr>
          <p:cNvPr id="94" name="Group 93"/>
          <p:cNvGrpSpPr>
            <a:grpSpLocks/>
          </p:cNvGrpSpPr>
          <p:nvPr/>
        </p:nvGrpSpPr>
        <p:grpSpPr bwMode="auto">
          <a:xfrm>
            <a:off x="1676401" y="1962150"/>
            <a:ext cx="1146175" cy="3074988"/>
            <a:chOff x="152400" y="1961444"/>
            <a:chExt cx="1145822" cy="3076223"/>
          </a:xfrm>
        </p:grpSpPr>
        <p:sp>
          <p:nvSpPr>
            <p:cNvPr id="84" name="Freeform 83"/>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chemeClr val="accent6"/>
              </a:solidFill>
              <a:headEnd type="none"/>
              <a:tailEnd type="arrow"/>
            </a:ln>
          </p:spPr>
          <p:txBody>
            <a:bodyPr anchor="ctr"/>
            <a:lstStyle/>
            <a:p>
              <a:pPr algn="ctr">
                <a:defRPr/>
              </a:pPr>
              <a:endParaRPr lang="en-US">
                <a:latin typeface="Gill Sans Light"/>
                <a:ea typeface="MS PGothic" charset="0"/>
                <a:cs typeface="Gill Sans Light"/>
              </a:endParaRPr>
            </a:p>
          </p:txBody>
        </p:sp>
        <p:sp>
          <p:nvSpPr>
            <p:cNvPr id="86" name="TextBox 85"/>
            <p:cNvSpPr txBox="1"/>
            <p:nvPr/>
          </p:nvSpPr>
          <p:spPr>
            <a:xfrm>
              <a:off x="152400" y="2132963"/>
              <a:ext cx="709334" cy="400271"/>
            </a:xfrm>
            <a:prstGeom prst="rect">
              <a:avLst/>
            </a:prstGeom>
            <a:noFill/>
            <a:ln w="38100">
              <a:noFill/>
            </a:ln>
          </p:spPr>
          <p:txBody>
            <a:bodyPr wrap="none">
              <a:spAutoFit/>
            </a:bodyPr>
            <a:lstStyle/>
            <a:p>
              <a:pPr>
                <a:defRPr/>
              </a:pPr>
              <a:r>
                <a:rPr lang="en-US" sz="2000" b="0" dirty="0">
                  <a:solidFill>
                    <a:schemeClr val="accent6"/>
                  </a:solidFill>
                  <a:latin typeface="Gill Sans" charset="0"/>
                  <a:ea typeface="Gill Sans" charset="0"/>
                  <a:cs typeface="Gill Sans" charset="0"/>
                </a:rPr>
                <a:t>retry</a:t>
              </a:r>
            </a:p>
          </p:txBody>
        </p:sp>
      </p:grpSp>
      <p:sp>
        <p:nvSpPr>
          <p:cNvPr id="87" name="Cube 86"/>
          <p:cNvSpPr>
            <a:spLocks noChangeArrowheads="1"/>
          </p:cNvSpPr>
          <p:nvPr/>
        </p:nvSpPr>
        <p:spPr bwMode="auto">
          <a:xfrm>
            <a:off x="8915400" y="3200400"/>
            <a:ext cx="457200" cy="152400"/>
          </a:xfrm>
          <a:prstGeom prst="cube">
            <a:avLst>
              <a:gd name="adj" fmla="val 25000"/>
            </a:avLst>
          </a:prstGeom>
          <a:solidFill>
            <a:srgbClr val="FF6600"/>
          </a:solidFill>
          <a:ln w="25400">
            <a:solidFill>
              <a:schemeClr val="tx1"/>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algn="ctr" eaLnBrk="1" hangingPunct="1"/>
            <a:endParaRPr lang="en-US" altLang="en-US" b="0">
              <a:latin typeface="Gill Sans Light"/>
              <a:cs typeface="Gill Sans Light"/>
            </a:endParaRPr>
          </a:p>
        </p:txBody>
      </p:sp>
      <p:grpSp>
        <p:nvGrpSpPr>
          <p:cNvPr id="3" name="Group 2"/>
          <p:cNvGrpSpPr/>
          <p:nvPr/>
        </p:nvGrpSpPr>
        <p:grpSpPr>
          <a:xfrm>
            <a:off x="5867400" y="1600201"/>
            <a:ext cx="2895600" cy="395539"/>
            <a:chOff x="4343400" y="1600200"/>
            <a:chExt cx="2895600" cy="395539"/>
          </a:xfrm>
        </p:grpSpPr>
        <p:cxnSp>
          <p:nvCxnSpPr>
            <p:cNvPr id="47113" name="Straight Arrow Connector 11"/>
            <p:cNvCxnSpPr>
              <a:cxnSpLocks noChangeShapeType="1"/>
              <a:stCxn id="47111" idx="3"/>
            </p:cNvCxnSpPr>
            <p:nvPr/>
          </p:nvCxnSpPr>
          <p:spPr bwMode="auto">
            <a:xfrm>
              <a:off x="4343400" y="1676400"/>
              <a:ext cx="762000" cy="0"/>
            </a:xfrm>
            <a:prstGeom prst="straightConnector1">
              <a:avLst/>
            </a:prstGeom>
            <a:noFill/>
            <a:ln w="38100">
              <a:solidFill>
                <a:schemeClr val="tx1"/>
              </a:solidFill>
              <a:round/>
              <a:headEnd/>
              <a:tailEnd type="arrow" w="med" len="med"/>
            </a:ln>
          </p:spPr>
        </p:cxnSp>
        <p:cxnSp>
          <p:nvCxnSpPr>
            <p:cNvPr id="47117" name="Straight Arrow Connector 25"/>
            <p:cNvCxnSpPr>
              <a:cxnSpLocks noChangeShapeType="1"/>
              <a:stCxn id="56" idx="3"/>
            </p:cNvCxnSpPr>
            <p:nvPr/>
          </p:nvCxnSpPr>
          <p:spPr bwMode="auto">
            <a:xfrm>
              <a:off x="5867400" y="1676400"/>
              <a:ext cx="1371600" cy="319339"/>
            </a:xfrm>
            <a:prstGeom prst="straightConnector1">
              <a:avLst/>
            </a:prstGeom>
            <a:noFill/>
            <a:ln w="38100">
              <a:solidFill>
                <a:schemeClr val="tx1"/>
              </a:solidFill>
              <a:round/>
              <a:headEnd/>
              <a:tailEnd type="arrow" w="med" len="med"/>
            </a:ln>
          </p:spPr>
        </p:cxnSp>
        <p:sp>
          <p:nvSpPr>
            <p:cNvPr id="56" name="Rectangle 55"/>
            <p:cNvSpPr/>
            <p:nvPr/>
          </p:nvSpPr>
          <p:spPr bwMode="auto">
            <a:xfrm>
              <a:off x="5105400" y="1600200"/>
              <a:ext cx="762000" cy="152400"/>
            </a:xfrm>
            <a:prstGeom prst="rect">
              <a:avLst/>
            </a:prstGeom>
            <a:solidFill>
              <a:schemeClr val="accent2">
                <a:lumMod val="40000"/>
                <a:lumOff val="60000"/>
              </a:schemeClr>
            </a:solidFill>
            <a:ln w="25400" cap="flat" cmpd="sng" algn="ctr">
              <a:solidFill>
                <a:schemeClr val="tx1"/>
              </a:solidFill>
              <a:prstDash val="solid"/>
              <a:round/>
              <a:headEnd type="triangle" w="med" len="med"/>
              <a:tailEnd type="none" w="med" len="med"/>
            </a:ln>
            <a:effectLst/>
          </p:spPr>
          <p:txBody>
            <a:bodyPr anchor="ctr"/>
            <a:lstStyle/>
            <a:p>
              <a:pPr algn="ctr">
                <a:defRPr/>
              </a:pPr>
              <a:endParaRPr lang="en-US" b="0" dirty="0">
                <a:latin typeface="Gill Sans Light"/>
                <a:ea typeface="MS PGothic" charset="0"/>
                <a:cs typeface="Gill Sans Light"/>
              </a:endParaRPr>
            </a:p>
          </p:txBody>
        </p:sp>
      </p:grpSp>
      <p:cxnSp>
        <p:nvCxnSpPr>
          <p:cNvPr id="6" name="Straight Arrow Connector 5"/>
          <p:cNvCxnSpPr>
            <a:stCxn id="47111" idx="3"/>
            <a:endCxn id="77" idx="1"/>
          </p:cNvCxnSpPr>
          <p:nvPr/>
        </p:nvCxnSpPr>
        <p:spPr bwMode="auto">
          <a:xfrm>
            <a:off x="5867400" y="1676400"/>
            <a:ext cx="762000" cy="533400"/>
          </a:xfrm>
          <a:prstGeom prst="straightConnector1">
            <a:avLst/>
          </a:prstGeom>
          <a:solidFill>
            <a:schemeClr val="bg1"/>
          </a:solidFill>
          <a:ln w="38100"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67" name="Group 66"/>
          <p:cNvGrpSpPr/>
          <p:nvPr/>
        </p:nvGrpSpPr>
        <p:grpSpPr>
          <a:xfrm>
            <a:off x="6019801" y="1771652"/>
            <a:ext cx="2895601" cy="1523996"/>
            <a:chOff x="4724400" y="1802068"/>
            <a:chExt cx="3070763" cy="1182748"/>
          </a:xfrm>
        </p:grpSpPr>
        <p:cxnSp>
          <p:nvCxnSpPr>
            <p:cNvPr id="69" name="Straight Connector 15"/>
            <p:cNvCxnSpPr>
              <a:cxnSpLocks noChangeShapeType="1"/>
            </p:cNvCxnSpPr>
            <p:nvPr/>
          </p:nvCxnSpPr>
          <p:spPr bwMode="auto">
            <a:xfrm>
              <a:off x="4724400" y="2667000"/>
              <a:ext cx="1371600" cy="0"/>
            </a:xfrm>
            <a:prstGeom prst="line">
              <a:avLst/>
            </a:prstGeom>
            <a:noFill/>
            <a:ln w="38100">
              <a:solidFill>
                <a:schemeClr val="tx1"/>
              </a:solidFill>
              <a:round/>
              <a:headEnd/>
              <a:tailEnd/>
            </a:ln>
          </p:spPr>
        </p:cxnSp>
        <p:cxnSp>
          <p:nvCxnSpPr>
            <p:cNvPr id="70" name="Straight Connector 17"/>
            <p:cNvCxnSpPr>
              <a:cxnSpLocks noChangeShapeType="1"/>
            </p:cNvCxnSpPr>
            <p:nvPr/>
          </p:nvCxnSpPr>
          <p:spPr bwMode="auto">
            <a:xfrm flipV="1">
              <a:off x="4724400" y="1802068"/>
              <a:ext cx="0" cy="864932"/>
            </a:xfrm>
            <a:prstGeom prst="line">
              <a:avLst/>
            </a:prstGeom>
            <a:noFill/>
            <a:ln w="38100">
              <a:solidFill>
                <a:schemeClr val="tx1"/>
              </a:solidFill>
              <a:round/>
              <a:headEnd/>
              <a:tailEnd/>
            </a:ln>
          </p:spPr>
        </p:cxnSp>
        <p:cxnSp>
          <p:nvCxnSpPr>
            <p:cNvPr id="71" name="Straight Connector 19"/>
            <p:cNvCxnSpPr>
              <a:cxnSpLocks noChangeShapeType="1"/>
              <a:endCxn id="87" idx="2"/>
            </p:cNvCxnSpPr>
            <p:nvPr/>
          </p:nvCxnSpPr>
          <p:spPr bwMode="auto">
            <a:xfrm>
              <a:off x="6082744" y="2667000"/>
              <a:ext cx="1712419" cy="317816"/>
            </a:xfrm>
            <a:prstGeom prst="line">
              <a:avLst/>
            </a:prstGeom>
            <a:noFill/>
            <a:ln w="38100">
              <a:solidFill>
                <a:schemeClr val="tx1"/>
              </a:solidFill>
              <a:round/>
              <a:headEnd type="none" w="med" len="med"/>
              <a:tailEnd type="arrow" w="med" len="med"/>
            </a:ln>
          </p:spPr>
        </p:cxnSp>
      </p:grpSp>
      <p:sp>
        <p:nvSpPr>
          <p:cNvPr id="72" name="TextBox 39"/>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frame#</a:t>
            </a:r>
          </a:p>
        </p:txBody>
      </p:sp>
      <p:sp>
        <p:nvSpPr>
          <p:cNvPr id="73" name="TextBox 40"/>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latin typeface="Gill Sans Light"/>
                <a:cs typeface="Gill Sans Light"/>
              </a:rPr>
              <a:t>offset</a:t>
            </a:r>
          </a:p>
        </p:txBody>
      </p:sp>
    </p:spTree>
    <p:extLst>
      <p:ext uri="{BB962C8B-B14F-4D97-AF65-F5344CB8AC3E}">
        <p14:creationId xmlns:p14="http://schemas.microsoft.com/office/powerpoint/2010/main" val="377137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4712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4712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4712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4712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3"/>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4712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4712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4712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4712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33"/>
                                        </p:tgtEl>
                                        <p:attrNameLst>
                                          <p:attrName>style.visibility</p:attrName>
                                        </p:attrNameLst>
                                      </p:cBhvr>
                                      <p:to>
                                        <p:strVal val="visible"/>
                                      </p:to>
                                    </p:set>
                                    <p:animEffect transition="in" filter="wipe(left)">
                                      <p:cBhvr>
                                        <p:cTn id="47" dur="500"/>
                                        <p:tgtEl>
                                          <p:spTgt spid="3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wipe(left)">
                                      <p:cBhvr>
                                        <p:cTn id="52" dur="500"/>
                                        <p:tgtEl>
                                          <p:spTgt spid="6"/>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4712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8"/>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53"/>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33"/>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4712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6"/>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89"/>
                                        </p:tgtEl>
                                        <p:attrNameLst>
                                          <p:attrName>style.visibility</p:attrName>
                                        </p:attrNameLst>
                                      </p:cBhvr>
                                      <p:to>
                                        <p:strVal val="visible"/>
                                      </p:to>
                                    </p:set>
                                    <p:animEffect transition="in" filter="wipe(up)">
                                      <p:cBhvr>
                                        <p:cTn id="72" dur="500"/>
                                        <p:tgtEl>
                                          <p:spTgt spid="89"/>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0"/>
                                        </p:tgtEl>
                                        <p:attrNameLst>
                                          <p:attrName>style.visibility</p:attrName>
                                        </p:attrNameLst>
                                      </p:cBhvr>
                                      <p:to>
                                        <p:strVal val="visible"/>
                                      </p:to>
                                    </p:se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wipe(left)">
                                      <p:cBhvr>
                                        <p:cTn id="80" dur="500"/>
                                        <p:tgtEl>
                                          <p:spTgt spid="68"/>
                                        </p:tgtEl>
                                      </p:cBhvr>
                                    </p:animEffect>
                                  </p:childTnLst>
                                </p:cTn>
                              </p:par>
                            </p:childTnLst>
                          </p:cTn>
                        </p:par>
                        <p:par>
                          <p:cTn id="81" fill="hold" nodeType="withGroup">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65"/>
                                        </p:tgtEl>
                                        <p:attrNameLst>
                                          <p:attrName>style.visibility</p:attrName>
                                        </p:attrNameLst>
                                      </p:cBhvr>
                                      <p:to>
                                        <p:strVal val="visible"/>
                                      </p:to>
                                    </p:set>
                                  </p:childTnLst>
                                </p:cTn>
                              </p:par>
                            </p:childTnLst>
                          </p:cTn>
                        </p:par>
                        <p:par>
                          <p:cTn id="84" fill="hold" nodeType="withGroup">
                            <p:stCondLst>
                              <p:cond delay="500"/>
                            </p:stCondLst>
                            <p:childTnLst>
                              <p:par>
                                <p:cTn id="85" presetID="22" presetClass="entr" presetSubtype="4" fill="hold" nodeType="afterEffect">
                                  <p:stCondLst>
                                    <p:cond delay="0"/>
                                  </p:stCondLst>
                                  <p:childTnLst>
                                    <p:set>
                                      <p:cBhvr>
                                        <p:cTn id="86" dur="1" fill="hold">
                                          <p:stCondLst>
                                            <p:cond delay="0"/>
                                          </p:stCondLst>
                                        </p:cTn>
                                        <p:tgtEl>
                                          <p:spTgt spid="91"/>
                                        </p:tgtEl>
                                        <p:attrNameLst>
                                          <p:attrName>style.visibility</p:attrName>
                                        </p:attrNameLst>
                                      </p:cBhvr>
                                      <p:to>
                                        <p:strVal val="visible"/>
                                      </p:to>
                                    </p:set>
                                    <p:animEffect transition="in" filter="wipe(down)">
                                      <p:cBhvr>
                                        <p:cTn id="87" dur="500"/>
                                        <p:tgtEl>
                                          <p:spTgt spid="91"/>
                                        </p:tgtEl>
                                      </p:cBhvr>
                                    </p:animEffect>
                                  </p:childTnLst>
                                </p:cTn>
                              </p:par>
                            </p:childTnLst>
                          </p:cTn>
                        </p:par>
                        <p:par>
                          <p:cTn id="88" fill="hold" nodeType="withGroup">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91"/>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68"/>
                                        </p:tgtEl>
                                        <p:attrNameLst>
                                          <p:attrName>style.visibility</p:attrName>
                                        </p:attrNameLst>
                                      </p:cBhvr>
                                      <p:to>
                                        <p:strVal val="hidden"/>
                                      </p:to>
                                    </p:set>
                                  </p:childTnLst>
                                </p:cTn>
                              </p:par>
                            </p:childTnLst>
                          </p:cTn>
                        </p:par>
                        <p:par>
                          <p:cTn id="97" fill="hold" nodeType="withGroup">
                            <p:stCondLst>
                              <p:cond delay="0"/>
                            </p:stCondLst>
                            <p:childTnLst>
                              <p:par>
                                <p:cTn id="98" presetID="22" presetClass="entr" presetSubtype="8" fill="hold" nodeType="afterEffect">
                                  <p:stCondLst>
                                    <p:cond delay="0"/>
                                  </p:stCondLst>
                                  <p:childTnLst>
                                    <p:set>
                                      <p:cBhvr>
                                        <p:cTn id="99" dur="1" fill="hold">
                                          <p:stCondLst>
                                            <p:cond delay="0"/>
                                          </p:stCondLst>
                                        </p:cTn>
                                        <p:tgtEl>
                                          <p:spTgt spid="92"/>
                                        </p:tgtEl>
                                        <p:attrNameLst>
                                          <p:attrName>style.visibility</p:attrName>
                                        </p:attrNameLst>
                                      </p:cBhvr>
                                      <p:to>
                                        <p:strVal val="visible"/>
                                      </p:to>
                                    </p:set>
                                    <p:animEffect transition="in" filter="wipe(left)">
                                      <p:cBhvr>
                                        <p:cTn id="100" dur="500"/>
                                        <p:tgtEl>
                                          <p:spTgt spid="92"/>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7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92"/>
                                        </p:tgtEl>
                                        <p:attrNameLst>
                                          <p:attrName>style.visibility</p:attrName>
                                        </p:attrNameLst>
                                      </p:cBhvr>
                                      <p:to>
                                        <p:strVal val="hidden"/>
                                      </p:to>
                                    </p:set>
                                  </p:childTnLst>
                                </p:cTn>
                              </p:par>
                            </p:childTnLst>
                          </p:cTn>
                        </p:par>
                        <p:par>
                          <p:cTn id="108" fill="hold" nodeType="withGroup">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82"/>
                                        </p:tgtEl>
                                        <p:attrNameLst>
                                          <p:attrName>style.visibility</p:attrName>
                                        </p:attrNameLst>
                                      </p:cBhvr>
                                      <p:to>
                                        <p:strVal val="visible"/>
                                      </p:to>
                                    </p:set>
                                    <p:animEffect transition="in" filter="wipe(up)">
                                      <p:cBhvr>
                                        <p:cTn id="111" dur="500"/>
                                        <p:tgtEl>
                                          <p:spTgt spid="82"/>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93"/>
                                        </p:tgtEl>
                                        <p:attrNameLst>
                                          <p:attrName>style.visibility</p:attrName>
                                        </p:attrNameLst>
                                      </p:cBhvr>
                                      <p:to>
                                        <p:strVal val="visible"/>
                                      </p:to>
                                    </p:set>
                                    <p:animEffect transition="in" filter="blinds(horizontal)">
                                      <p:cBhvr>
                                        <p:cTn id="115" dur="500"/>
                                        <p:tgtEl>
                                          <p:spTgt spid="93"/>
                                        </p:tgtEl>
                                      </p:cBhvr>
                                    </p:animEffect>
                                  </p:childTnLst>
                                </p:cTn>
                              </p:par>
                            </p:childTnLst>
                          </p:cTn>
                        </p:par>
                        <p:par>
                          <p:cTn id="116" fill="hold" nodeType="withGroup">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94"/>
                                        </p:tgtEl>
                                        <p:attrNameLst>
                                          <p:attrName>style.visibility</p:attrName>
                                        </p:attrNameLst>
                                      </p:cBhvr>
                                      <p:to>
                                        <p:strVal val="visible"/>
                                      </p:to>
                                    </p:set>
                                    <p:animEffect transition="in" filter="wipe(down)">
                                      <p:cBhvr>
                                        <p:cTn id="119" dur="500"/>
                                        <p:tgtEl>
                                          <p:spTgt spid="94"/>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5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8"/>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89"/>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0"/>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82"/>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94"/>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33"/>
                                        </p:tgtEl>
                                        <p:attrNameLst>
                                          <p:attrName>style.visibility</p:attrName>
                                        </p:attrNameLst>
                                      </p:cBhvr>
                                      <p:to>
                                        <p:strVal val="visible"/>
                                      </p:to>
                                    </p:set>
                                    <p:animEffect transition="in" filter="wipe(left)">
                                      <p:cBhvr>
                                        <p:cTn id="140" dur="500"/>
                                        <p:tgtEl>
                                          <p:spTgt spid="33"/>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6"/>
                                        </p:tgtEl>
                                        <p:attrNameLst>
                                          <p:attrName>style.visibility</p:attrName>
                                        </p:attrNameLst>
                                      </p:cBhvr>
                                      <p:to>
                                        <p:strVal val="visible"/>
                                      </p:to>
                                    </p:set>
                                    <p:animEffect transition="in" filter="wipe(left)">
                                      <p:cBhvr>
                                        <p:cTn id="144" dur="500"/>
                                        <p:tgtEl>
                                          <p:spTgt spid="6"/>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4712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74"/>
                                        </p:tgtEl>
                                        <p:attrNameLst>
                                          <p:attrName>style.visibility</p:attrName>
                                        </p:attrNameLst>
                                      </p:cBhvr>
                                      <p:to>
                                        <p:strVal val="visible"/>
                                      </p:to>
                                    </p:set>
                                    <p:animEffect transition="in" filter="wipe(left)">
                                      <p:cBhvr>
                                        <p:cTn id="150" dur="500"/>
                                        <p:tgtEl>
                                          <p:spTgt spid="74"/>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72"/>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wipe(left)">
                                      <p:cBhvr>
                                        <p:cTn id="157" dur="500"/>
                                        <p:tgtEl>
                                          <p:spTgt spid="67"/>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73"/>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21" grpId="0"/>
      <p:bldP spid="47121" grpId="1"/>
      <p:bldP spid="47121" grpId="2"/>
      <p:bldP spid="47121" grpId="3"/>
      <p:bldP spid="47121" grpId="4"/>
      <p:bldP spid="47122" grpId="0"/>
      <p:bldP spid="47122" grpId="1"/>
      <p:bldP spid="47123" grpId="0"/>
      <p:bldP spid="47123" grpId="1"/>
      <p:bldP spid="47124" grpId="0" animBg="1"/>
      <p:bldP spid="47124" grpId="1" animBg="1"/>
      <p:bldP spid="65" grpId="0" animBg="1"/>
      <p:bldP spid="66" grpId="0" animBg="1"/>
      <p:bldP spid="77" grpId="0" animBg="1"/>
      <p:bldP spid="82" grpId="0" animBg="1"/>
      <p:bldP spid="82" grpId="1" animBg="1"/>
      <p:bldP spid="87" grpId="0" animBg="1"/>
      <p:bldP spid="72" grpId="0"/>
      <p:bldP spid="7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ko-KR" dirty="0"/>
              <a:t>Summary (1/2)</a:t>
            </a:r>
          </a:p>
        </p:txBody>
      </p:sp>
      <p:sp>
        <p:nvSpPr>
          <p:cNvPr id="40963" name="Rectangle 3"/>
          <p:cNvSpPr>
            <a:spLocks noGrp="1" noChangeArrowheads="1"/>
          </p:cNvSpPr>
          <p:nvPr>
            <p:ph type="body" idx="1"/>
          </p:nvPr>
        </p:nvSpPr>
        <p:spPr>
          <a:xfrm>
            <a:off x="609600" y="762000"/>
            <a:ext cx="10668000" cy="5715000"/>
          </a:xfrm>
        </p:spPr>
        <p:txBody>
          <a:bodyPr>
            <a:normAutofit/>
          </a:bodyPr>
          <a:lstStyle/>
          <a:p>
            <a:r>
              <a:rPr lang="en-US" altLang="ko-KR" dirty="0"/>
              <a:t>The Principle of Locality:</a:t>
            </a:r>
          </a:p>
          <a:p>
            <a:pPr lvl="1"/>
            <a:r>
              <a:rPr lang="en-US" altLang="ko-KR" dirty="0"/>
              <a:t>Program likely to access a relatively small portion of the address space at any instant of time.</a:t>
            </a:r>
          </a:p>
          <a:p>
            <a:pPr lvl="2"/>
            <a:r>
              <a:rPr lang="en-US" altLang="ko-KR" dirty="0">
                <a:solidFill>
                  <a:srgbClr val="FF0000"/>
                </a:solidFill>
              </a:rPr>
              <a:t>Temporal Locality: </a:t>
            </a:r>
            <a:r>
              <a:rPr lang="en-US" altLang="ko-KR" dirty="0"/>
              <a:t>Locality in Time</a:t>
            </a:r>
          </a:p>
          <a:p>
            <a:pPr lvl="2"/>
            <a:r>
              <a:rPr lang="en-US" altLang="ko-KR" dirty="0">
                <a:solidFill>
                  <a:srgbClr val="FF0000"/>
                </a:solidFill>
              </a:rPr>
              <a:t>Spatial Locality: </a:t>
            </a:r>
            <a:r>
              <a:rPr lang="en-US" altLang="ko-KR" dirty="0"/>
              <a:t>Locality in Space</a:t>
            </a:r>
          </a:p>
          <a:p>
            <a:r>
              <a:rPr lang="en-US" altLang="ko-KR" dirty="0"/>
              <a:t>Three (+1) Major Categories of Cache Misses:</a:t>
            </a:r>
          </a:p>
          <a:p>
            <a:pPr lvl="1"/>
            <a:r>
              <a:rPr lang="en-US" altLang="ko-KR" dirty="0">
                <a:solidFill>
                  <a:srgbClr val="FF0000"/>
                </a:solidFill>
              </a:rPr>
              <a:t>Compulsory Misses: </a:t>
            </a:r>
            <a:r>
              <a:rPr lang="en-US" altLang="ko-KR" dirty="0"/>
              <a:t>sad facts of life.  Example: cold start misses.</a:t>
            </a:r>
          </a:p>
          <a:p>
            <a:pPr lvl="1"/>
            <a:r>
              <a:rPr lang="en-US" altLang="ko-KR" dirty="0">
                <a:solidFill>
                  <a:srgbClr val="FF0000"/>
                </a:solidFill>
              </a:rPr>
              <a:t>Conflict Misses: </a:t>
            </a:r>
            <a:r>
              <a:rPr lang="en-US" altLang="ko-KR" dirty="0"/>
              <a:t>increase cache size and/or associativity</a:t>
            </a:r>
          </a:p>
          <a:p>
            <a:pPr lvl="1"/>
            <a:r>
              <a:rPr lang="en-US" altLang="ko-KR" dirty="0">
                <a:solidFill>
                  <a:srgbClr val="FF0000"/>
                </a:solidFill>
              </a:rPr>
              <a:t>Capacity Misses: </a:t>
            </a:r>
            <a:r>
              <a:rPr lang="en-US" altLang="ko-KR" dirty="0"/>
              <a:t>increase cache size</a:t>
            </a:r>
          </a:p>
          <a:p>
            <a:pPr lvl="1"/>
            <a:r>
              <a:rPr lang="en-US" altLang="ko-KR" dirty="0">
                <a:solidFill>
                  <a:srgbClr val="FF0000"/>
                </a:solidFill>
              </a:rPr>
              <a:t>Coherence Misses: </a:t>
            </a:r>
            <a:r>
              <a:rPr lang="en-US" altLang="ko-KR" dirty="0"/>
              <a:t>Caused by external processors or I/O devices</a:t>
            </a:r>
          </a:p>
          <a:p>
            <a:r>
              <a:rPr lang="en-US" altLang="ko-KR" dirty="0"/>
              <a:t>Cache Organizations:</a:t>
            </a:r>
          </a:p>
          <a:p>
            <a:pPr lvl="1"/>
            <a:r>
              <a:rPr lang="en-US" altLang="ko-KR" dirty="0"/>
              <a:t>Direct Mapped: single block per set</a:t>
            </a:r>
          </a:p>
          <a:p>
            <a:pPr lvl="1"/>
            <a:r>
              <a:rPr lang="en-US" altLang="ko-KR" dirty="0"/>
              <a:t>Set associative: more than one block per set</a:t>
            </a:r>
          </a:p>
          <a:p>
            <a:pPr lvl="1"/>
            <a:r>
              <a:rPr lang="en-US" altLang="ko-KR" dirty="0"/>
              <a:t>Fully associative: all entries equivalent</a:t>
            </a:r>
          </a:p>
        </p:txBody>
      </p:sp>
    </p:spTree>
    <p:extLst>
      <p:ext uri="{BB962C8B-B14F-4D97-AF65-F5344CB8AC3E}">
        <p14:creationId xmlns:p14="http://schemas.microsoft.com/office/powerpoint/2010/main" val="1373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6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6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96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096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96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96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96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t>Summary (2/2)</a:t>
            </a:r>
            <a:endParaRPr lang="en-US" altLang="ko-KR" dirty="0"/>
          </a:p>
        </p:txBody>
      </p:sp>
      <p:sp>
        <p:nvSpPr>
          <p:cNvPr id="30723" name="Rectangle 3"/>
          <p:cNvSpPr>
            <a:spLocks noGrp="1" noChangeArrowheads="1"/>
          </p:cNvSpPr>
          <p:nvPr>
            <p:ph type="body" idx="1"/>
          </p:nvPr>
        </p:nvSpPr>
        <p:spPr>
          <a:xfrm>
            <a:off x="533400" y="838200"/>
            <a:ext cx="10718800" cy="5486400"/>
          </a:xfrm>
        </p:spPr>
        <p:txBody>
          <a:bodyPr>
            <a:normAutofit/>
          </a:bodyPr>
          <a:lstStyle/>
          <a:p>
            <a:r>
              <a:rPr lang="en-US" altLang="ko-KR" dirty="0"/>
              <a:t>“Translation Lookaside Buffer” (TLB)</a:t>
            </a:r>
          </a:p>
          <a:p>
            <a:pPr lvl="1"/>
            <a:r>
              <a:rPr lang="en-US" altLang="ko-KR" dirty="0"/>
              <a:t>Small number of PTEs and optional process IDs (&lt; 512)</a:t>
            </a:r>
          </a:p>
          <a:p>
            <a:pPr lvl="1"/>
            <a:r>
              <a:rPr lang="en-US" altLang="ko-KR" dirty="0"/>
              <a:t>Often Fully Associative (Since conflict misses expensive)</a:t>
            </a:r>
          </a:p>
          <a:p>
            <a:pPr lvl="1"/>
            <a:r>
              <a:rPr lang="en-US" altLang="ko-KR" dirty="0"/>
              <a:t>On TLB miss, page table must be traversed and if located PTE is invalid, cause Page Fault </a:t>
            </a:r>
          </a:p>
          <a:p>
            <a:pPr lvl="1"/>
            <a:r>
              <a:rPr lang="en-US" altLang="ko-KR" dirty="0"/>
              <a:t>On change in page table, TLB entries must be invalidated</a:t>
            </a:r>
          </a:p>
          <a:p>
            <a:r>
              <a:rPr lang="en-US" altLang="ko-KR" dirty="0"/>
              <a:t>Demand Paging: Treating the DRAM as a cache on disk</a:t>
            </a:r>
          </a:p>
          <a:p>
            <a:pPr lvl="1"/>
            <a:r>
              <a:rPr lang="en-US" altLang="ko-KR" dirty="0"/>
              <a:t>Page table tracks which pages are in memory</a:t>
            </a:r>
          </a:p>
          <a:p>
            <a:pPr lvl="1"/>
            <a:r>
              <a:rPr lang="en-US" altLang="ko-KR" dirty="0"/>
              <a:t>Any attempt to access a page that is not in memory generates a page fault, which causes OS to bring missing page into memory</a:t>
            </a:r>
          </a:p>
          <a:p>
            <a:r>
              <a:rPr lang="en-US" altLang="ko-KR" dirty="0">
                <a:sym typeface="Symbol" panose="05050102010706020507" pitchFamily="18" charset="2"/>
              </a:rPr>
              <a:t>Replacement policies</a:t>
            </a:r>
          </a:p>
          <a:p>
            <a:pPr lvl="1"/>
            <a:r>
              <a:rPr lang="en-US" altLang="ko-KR" dirty="0">
                <a:sym typeface="Symbol" panose="05050102010706020507" pitchFamily="18" charset="2"/>
              </a:rPr>
              <a:t>FIFO: Place pages on queue, replace page at end</a:t>
            </a:r>
          </a:p>
          <a:p>
            <a:pPr lvl="1"/>
            <a:r>
              <a:rPr lang="en-US" altLang="ko-KR" dirty="0">
                <a:sym typeface="Symbol" panose="05050102010706020507" pitchFamily="18" charset="2"/>
              </a:rPr>
              <a:t>MIN: Replace page that will be used farthest in future</a:t>
            </a:r>
          </a:p>
          <a:p>
            <a:pPr lvl="1"/>
            <a:r>
              <a:rPr lang="en-US" altLang="ko-KR" dirty="0">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ounded Rectangle 31">
            <a:extLst>
              <a:ext uri="{FF2B5EF4-FFF2-40B4-BE49-F238E27FC236}">
                <a16:creationId xmlns:a16="http://schemas.microsoft.com/office/drawing/2014/main" id="{23A4DA00-B795-DB4C-9849-B7A8A0E70E13}"/>
              </a:ext>
            </a:extLst>
          </p:cNvPr>
          <p:cNvSpPr/>
          <p:nvPr/>
        </p:nvSpPr>
        <p:spPr bwMode="auto">
          <a:xfrm>
            <a:off x="2209800" y="1011522"/>
            <a:ext cx="5522170" cy="2112679"/>
          </a:xfrm>
          <a:prstGeom prst="roundRect">
            <a:avLst/>
          </a:prstGeom>
          <a:solidFill>
            <a:schemeClr val="bg2">
              <a:lumMod val="20000"/>
              <a:lumOff val="80000"/>
            </a:schemeClr>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 name="Title 1">
            <a:extLst>
              <a:ext uri="{FF2B5EF4-FFF2-40B4-BE49-F238E27FC236}">
                <a16:creationId xmlns:a16="http://schemas.microsoft.com/office/drawing/2014/main" id="{956B8A41-3B71-2949-B117-F9D309E8DE58}"/>
              </a:ext>
            </a:extLst>
          </p:cNvPr>
          <p:cNvSpPr>
            <a:spLocks noGrp="1"/>
          </p:cNvSpPr>
          <p:nvPr>
            <p:ph type="title"/>
          </p:nvPr>
        </p:nvSpPr>
        <p:spPr/>
        <p:txBody>
          <a:bodyPr/>
          <a:lstStyle/>
          <a:p>
            <a:r>
              <a:rPr lang="en-US" dirty="0">
                <a:latin typeface="Gill Sans Light"/>
              </a:rPr>
              <a:t>Where and What is the MMU ?</a:t>
            </a:r>
          </a:p>
        </p:txBody>
      </p:sp>
      <p:sp>
        <p:nvSpPr>
          <p:cNvPr id="3" name="Content Placeholder 2">
            <a:extLst>
              <a:ext uri="{FF2B5EF4-FFF2-40B4-BE49-F238E27FC236}">
                <a16:creationId xmlns:a16="http://schemas.microsoft.com/office/drawing/2014/main" id="{7DC965F5-B69A-4E47-A14B-FF46D67FD1D4}"/>
              </a:ext>
            </a:extLst>
          </p:cNvPr>
          <p:cNvSpPr>
            <a:spLocks noGrp="1"/>
          </p:cNvSpPr>
          <p:nvPr>
            <p:ph idx="1"/>
          </p:nvPr>
        </p:nvSpPr>
        <p:spPr>
          <a:xfrm>
            <a:off x="542828" y="3258344"/>
            <a:ext cx="10963372" cy="3218656"/>
          </a:xfrm>
        </p:spPr>
        <p:txBody>
          <a:bodyPr>
            <a:normAutofit fontScale="92500" lnSpcReduction="20000"/>
          </a:bodyPr>
          <a:lstStyle/>
          <a:p>
            <a:r>
              <a:rPr lang="en-US" dirty="0">
                <a:latin typeface="Gill Sans Light"/>
              </a:rPr>
              <a:t>The processor requests READ Virtual-Address to memory system</a:t>
            </a:r>
          </a:p>
          <a:p>
            <a:pPr lvl="1"/>
            <a:r>
              <a:rPr lang="en-US" dirty="0">
                <a:latin typeface="Gill Sans Light"/>
              </a:rPr>
              <a:t>Through the MMU to the cache (to the memory)</a:t>
            </a:r>
          </a:p>
          <a:p>
            <a:r>
              <a:rPr lang="en-US" dirty="0">
                <a:latin typeface="Gill Sans Light"/>
              </a:rPr>
              <a:t>Some time later, the memory system responds with the data stored at the physical address (resulting from virtual </a:t>
            </a:r>
            <a:r>
              <a:rPr lang="en-US" dirty="0">
                <a:latin typeface="Gill Sans Light"/>
                <a:sym typeface="Wingdings" pitchFamily="2" charset="2"/>
              </a:rPr>
              <a:t> physical) translation</a:t>
            </a:r>
          </a:p>
          <a:p>
            <a:pPr lvl="1"/>
            <a:r>
              <a:rPr lang="en-US" dirty="0">
                <a:latin typeface="Gill Sans Light"/>
              </a:rPr>
              <a:t>Fast on a cache hit, slow on a miss</a:t>
            </a:r>
          </a:p>
          <a:p>
            <a:r>
              <a:rPr lang="en-US" dirty="0">
                <a:latin typeface="Gill Sans Light"/>
              </a:rPr>
              <a:t>So what is the MMU doing?</a:t>
            </a:r>
          </a:p>
          <a:p>
            <a:r>
              <a:rPr lang="en-US" dirty="0">
                <a:latin typeface="Gill Sans Light"/>
              </a:rPr>
              <a:t>On every reference (I-fetch, Load, Store) read (multiple levels of) page table entries to get physical frame or FAULT</a:t>
            </a:r>
          </a:p>
          <a:p>
            <a:pPr lvl="1"/>
            <a:r>
              <a:rPr lang="en-US" dirty="0">
                <a:latin typeface="Gill Sans Light"/>
              </a:rPr>
              <a:t>Through the caches to the memory</a:t>
            </a:r>
          </a:p>
          <a:p>
            <a:pPr lvl="1"/>
            <a:r>
              <a:rPr lang="en-US" dirty="0">
                <a:latin typeface="Gill Sans Light"/>
              </a:rPr>
              <a:t>Then read/write the physical location</a:t>
            </a:r>
          </a:p>
          <a:p>
            <a:endParaRPr lang="en-US" dirty="0">
              <a:latin typeface="Gill Sans Light"/>
            </a:endParaRPr>
          </a:p>
          <a:p>
            <a:endParaRPr lang="en-US" dirty="0">
              <a:latin typeface="Gill Sans Light"/>
            </a:endParaRPr>
          </a:p>
        </p:txBody>
      </p:sp>
      <p:sp>
        <p:nvSpPr>
          <p:cNvPr id="4" name="TextBox 3">
            <a:extLst>
              <a:ext uri="{FF2B5EF4-FFF2-40B4-BE49-F238E27FC236}">
                <a16:creationId xmlns:a16="http://schemas.microsoft.com/office/drawing/2014/main" id="{AF41AD6E-60F2-944D-A210-EDC6A34D3497}"/>
              </a:ext>
            </a:extLst>
          </p:cNvPr>
          <p:cNvSpPr txBox="1"/>
          <p:nvPr/>
        </p:nvSpPr>
        <p:spPr>
          <a:xfrm>
            <a:off x="2347103" y="1734236"/>
            <a:ext cx="1313180" cy="646331"/>
          </a:xfrm>
          <a:prstGeom prst="rect">
            <a:avLst/>
          </a:prstGeom>
          <a:noFill/>
        </p:spPr>
        <p:txBody>
          <a:bodyPr wrap="none" rtlCol="0">
            <a:spAutoFit/>
          </a:bodyPr>
          <a:lstStyle/>
          <a:p>
            <a:r>
              <a:rPr lang="en-US" dirty="0">
                <a:latin typeface="Gill Sans Light"/>
              </a:rPr>
              <a:t>Processor</a:t>
            </a:r>
          </a:p>
          <a:p>
            <a:pPr algn="ctr"/>
            <a:r>
              <a:rPr lang="en-US" dirty="0">
                <a:latin typeface="Gill Sans Light"/>
              </a:rPr>
              <a:t>(core)</a:t>
            </a:r>
          </a:p>
        </p:txBody>
      </p:sp>
      <p:sp>
        <p:nvSpPr>
          <p:cNvPr id="5" name="TextBox 4">
            <a:extLst>
              <a:ext uri="{FF2B5EF4-FFF2-40B4-BE49-F238E27FC236}">
                <a16:creationId xmlns:a16="http://schemas.microsoft.com/office/drawing/2014/main" id="{D358B269-5795-6145-8D41-4BECE1AB69A8}"/>
              </a:ext>
            </a:extLst>
          </p:cNvPr>
          <p:cNvSpPr txBox="1"/>
          <p:nvPr/>
        </p:nvSpPr>
        <p:spPr>
          <a:xfrm>
            <a:off x="6514442" y="1872144"/>
            <a:ext cx="1159292" cy="369332"/>
          </a:xfrm>
          <a:prstGeom prst="rect">
            <a:avLst/>
          </a:prstGeom>
          <a:noFill/>
        </p:spPr>
        <p:txBody>
          <a:bodyPr wrap="none" rtlCol="0">
            <a:spAutoFit/>
          </a:bodyPr>
          <a:lstStyle/>
          <a:p>
            <a:r>
              <a:rPr lang="en-US" dirty="0">
                <a:latin typeface="Gill Sans Light"/>
              </a:rPr>
              <a:t>Cache(s)</a:t>
            </a:r>
          </a:p>
        </p:txBody>
      </p:sp>
      <p:sp>
        <p:nvSpPr>
          <p:cNvPr id="6" name="TextBox 5">
            <a:extLst>
              <a:ext uri="{FF2B5EF4-FFF2-40B4-BE49-F238E27FC236}">
                <a16:creationId xmlns:a16="http://schemas.microsoft.com/office/drawing/2014/main" id="{4793D304-A81F-B147-A787-7BC2E14A1CDB}"/>
              </a:ext>
            </a:extLst>
          </p:cNvPr>
          <p:cNvSpPr txBox="1"/>
          <p:nvPr/>
        </p:nvSpPr>
        <p:spPr>
          <a:xfrm>
            <a:off x="8881041" y="1011522"/>
            <a:ext cx="1120820" cy="646331"/>
          </a:xfrm>
          <a:prstGeom prst="rect">
            <a:avLst/>
          </a:prstGeom>
          <a:noFill/>
        </p:spPr>
        <p:txBody>
          <a:bodyPr wrap="none" rtlCol="0">
            <a:spAutoFit/>
          </a:bodyPr>
          <a:lstStyle/>
          <a:p>
            <a:r>
              <a:rPr lang="en-US" dirty="0">
                <a:latin typeface="Gill Sans Light"/>
              </a:rPr>
              <a:t>Physical</a:t>
            </a:r>
          </a:p>
          <a:p>
            <a:r>
              <a:rPr lang="en-US" dirty="0">
                <a:latin typeface="Gill Sans Light"/>
              </a:rPr>
              <a:t>Memory</a:t>
            </a:r>
          </a:p>
        </p:txBody>
      </p:sp>
      <p:sp>
        <p:nvSpPr>
          <p:cNvPr id="7" name="TextBox 6">
            <a:extLst>
              <a:ext uri="{FF2B5EF4-FFF2-40B4-BE49-F238E27FC236}">
                <a16:creationId xmlns:a16="http://schemas.microsoft.com/office/drawing/2014/main" id="{5A0DE929-356C-5641-8AFB-3FB2448B4C3B}"/>
              </a:ext>
            </a:extLst>
          </p:cNvPr>
          <p:cNvSpPr txBox="1"/>
          <p:nvPr/>
        </p:nvSpPr>
        <p:spPr>
          <a:xfrm>
            <a:off x="4628961" y="1872734"/>
            <a:ext cx="761747" cy="369332"/>
          </a:xfrm>
          <a:prstGeom prst="rect">
            <a:avLst/>
          </a:prstGeom>
          <a:noFill/>
        </p:spPr>
        <p:txBody>
          <a:bodyPr wrap="none" rtlCol="0">
            <a:spAutoFit/>
          </a:bodyPr>
          <a:lstStyle/>
          <a:p>
            <a:r>
              <a:rPr lang="en-US" dirty="0">
                <a:latin typeface="Gill Sans Light"/>
              </a:rPr>
              <a:t>MMU</a:t>
            </a:r>
          </a:p>
        </p:txBody>
      </p:sp>
      <p:sp>
        <p:nvSpPr>
          <p:cNvPr id="8" name="Rectangle 7">
            <a:extLst>
              <a:ext uri="{FF2B5EF4-FFF2-40B4-BE49-F238E27FC236}">
                <a16:creationId xmlns:a16="http://schemas.microsoft.com/office/drawing/2014/main" id="{3A62875F-B690-864B-9D2A-1F5B7BDCB5A7}"/>
              </a:ext>
            </a:extLst>
          </p:cNvPr>
          <p:cNvSpPr/>
          <p:nvPr/>
        </p:nvSpPr>
        <p:spPr bwMode="auto">
          <a:xfrm>
            <a:off x="2347103" y="1447800"/>
            <a:ext cx="1295400" cy="12192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9" name="Rectangle 8">
            <a:extLst>
              <a:ext uri="{FF2B5EF4-FFF2-40B4-BE49-F238E27FC236}">
                <a16:creationId xmlns:a16="http://schemas.microsoft.com/office/drawing/2014/main" id="{B96C78D9-5676-1F4D-8743-18AF526FFF8F}"/>
              </a:ext>
            </a:extLst>
          </p:cNvPr>
          <p:cNvSpPr/>
          <p:nvPr/>
        </p:nvSpPr>
        <p:spPr bwMode="auto">
          <a:xfrm>
            <a:off x="4608068" y="1667256"/>
            <a:ext cx="878333" cy="780288"/>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0" name="Rectangle 9">
            <a:extLst>
              <a:ext uri="{FF2B5EF4-FFF2-40B4-BE49-F238E27FC236}">
                <a16:creationId xmlns:a16="http://schemas.microsoft.com/office/drawing/2014/main" id="{5C598C20-4FE3-E840-876D-27FE610CAD07}"/>
              </a:ext>
            </a:extLst>
          </p:cNvPr>
          <p:cNvSpPr/>
          <p:nvPr/>
        </p:nvSpPr>
        <p:spPr bwMode="auto">
          <a:xfrm>
            <a:off x="6350449" y="1568792"/>
            <a:ext cx="1383965" cy="976039"/>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11" name="Rectangle 10">
            <a:extLst>
              <a:ext uri="{FF2B5EF4-FFF2-40B4-BE49-F238E27FC236}">
                <a16:creationId xmlns:a16="http://schemas.microsoft.com/office/drawing/2014/main" id="{2BB82E40-A3E5-E54C-BC9B-62958C6842B5}"/>
              </a:ext>
            </a:extLst>
          </p:cNvPr>
          <p:cNvSpPr/>
          <p:nvPr/>
        </p:nvSpPr>
        <p:spPr bwMode="auto">
          <a:xfrm>
            <a:off x="8839201" y="914400"/>
            <a:ext cx="1119217" cy="2133600"/>
          </a:xfrm>
          <a:prstGeom prst="rect">
            <a:avLst/>
          </a:prstGeom>
          <a:no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13" name="Straight Arrow Connector 12">
            <a:extLst>
              <a:ext uri="{FF2B5EF4-FFF2-40B4-BE49-F238E27FC236}">
                <a16:creationId xmlns:a16="http://schemas.microsoft.com/office/drawing/2014/main" id="{29CB3641-ACDB-7C44-9411-744B43950D63}"/>
              </a:ext>
            </a:extLst>
          </p:cNvPr>
          <p:cNvCxnSpPr/>
          <p:nvPr/>
        </p:nvCxnSpPr>
        <p:spPr bwMode="auto">
          <a:xfrm>
            <a:off x="3642503" y="1872734"/>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4" name="TextBox 13">
            <a:extLst>
              <a:ext uri="{FF2B5EF4-FFF2-40B4-BE49-F238E27FC236}">
                <a16:creationId xmlns:a16="http://schemas.microsoft.com/office/drawing/2014/main" id="{66A6C09A-FEE3-E741-9BDF-DE0E600ED55D}"/>
              </a:ext>
            </a:extLst>
          </p:cNvPr>
          <p:cNvSpPr txBox="1"/>
          <p:nvPr/>
        </p:nvSpPr>
        <p:spPr>
          <a:xfrm rot="20126347">
            <a:off x="3788049" y="1189364"/>
            <a:ext cx="1795684" cy="307777"/>
          </a:xfrm>
          <a:prstGeom prst="rect">
            <a:avLst/>
          </a:prstGeom>
          <a:noFill/>
        </p:spPr>
        <p:txBody>
          <a:bodyPr wrap="none" rtlCol="0">
            <a:spAutoFit/>
          </a:bodyPr>
          <a:lstStyle/>
          <a:p>
            <a:r>
              <a:rPr lang="en-US" sz="1400" dirty="0">
                <a:latin typeface="Gill Sans Light"/>
              </a:rPr>
              <a:t>Read &lt;</a:t>
            </a:r>
            <a:r>
              <a:rPr lang="en-US" sz="1400" dirty="0" err="1">
                <a:latin typeface="Gill Sans Light"/>
              </a:rPr>
              <a:t>V_Addr</a:t>
            </a:r>
            <a:r>
              <a:rPr lang="en-US" sz="1400" dirty="0">
                <a:latin typeface="Gill Sans Light"/>
              </a:rPr>
              <a:t> m&gt;</a:t>
            </a:r>
          </a:p>
        </p:txBody>
      </p:sp>
      <p:sp>
        <p:nvSpPr>
          <p:cNvPr id="15" name="TextBox 14">
            <a:extLst>
              <a:ext uri="{FF2B5EF4-FFF2-40B4-BE49-F238E27FC236}">
                <a16:creationId xmlns:a16="http://schemas.microsoft.com/office/drawing/2014/main" id="{E0452852-256B-FC4F-AA0B-CB1A70077B9D}"/>
              </a:ext>
            </a:extLst>
          </p:cNvPr>
          <p:cNvSpPr txBox="1"/>
          <p:nvPr/>
        </p:nvSpPr>
        <p:spPr>
          <a:xfrm>
            <a:off x="3180916" y="2705287"/>
            <a:ext cx="2737508" cy="307777"/>
          </a:xfrm>
          <a:prstGeom prst="rect">
            <a:avLst/>
          </a:prstGeom>
          <a:noFill/>
        </p:spPr>
        <p:txBody>
          <a:bodyPr wrap="square" rtlCol="0">
            <a:spAutoFit/>
          </a:bodyPr>
          <a:lstStyle/>
          <a:p>
            <a:r>
              <a:rPr lang="en-US" sz="1400" dirty="0">
                <a:latin typeface="Gill Sans Light"/>
              </a:rPr>
              <a:t>&lt; data @ mem[</a:t>
            </a:r>
            <a:r>
              <a:rPr lang="en-US" sz="1400" dirty="0" err="1">
                <a:latin typeface="Gill Sans Light"/>
              </a:rPr>
              <a:t>VtoP</a:t>
            </a:r>
            <a:r>
              <a:rPr lang="en-US" sz="1400" dirty="0">
                <a:latin typeface="Gill Sans Light"/>
              </a:rPr>
              <a:t>(m)] &gt;</a:t>
            </a:r>
          </a:p>
        </p:txBody>
      </p:sp>
      <p:cxnSp>
        <p:nvCxnSpPr>
          <p:cNvPr id="16" name="Straight Arrow Connector 15">
            <a:extLst>
              <a:ext uri="{FF2B5EF4-FFF2-40B4-BE49-F238E27FC236}">
                <a16:creationId xmlns:a16="http://schemas.microsoft.com/office/drawing/2014/main" id="{15A445FD-B435-6A48-AB9D-559E7F25815E}"/>
              </a:ext>
            </a:extLst>
          </p:cNvPr>
          <p:cNvCxnSpPr>
            <a:cxnSpLocks/>
          </p:cNvCxnSpPr>
          <p:nvPr/>
        </p:nvCxnSpPr>
        <p:spPr bwMode="auto">
          <a:xfrm flipH="1">
            <a:off x="3642503" y="2232922"/>
            <a:ext cx="965564"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DF70C5B3-6311-EF41-A4F9-7264B3F743A2}"/>
              </a:ext>
            </a:extLst>
          </p:cNvPr>
          <p:cNvCxnSpPr>
            <a:cxnSpLocks/>
          </p:cNvCxnSpPr>
          <p:nvPr/>
        </p:nvCxnSpPr>
        <p:spPr bwMode="auto">
          <a:xfrm>
            <a:off x="5486400" y="1880616"/>
            <a:ext cx="86404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04DFC86A-A55D-7841-91C8-D79B7E530DF1}"/>
              </a:ext>
            </a:extLst>
          </p:cNvPr>
          <p:cNvCxnSpPr>
            <a:cxnSpLocks/>
          </p:cNvCxnSpPr>
          <p:nvPr/>
        </p:nvCxnSpPr>
        <p:spPr bwMode="auto">
          <a:xfrm flipH="1">
            <a:off x="5486400" y="2232922"/>
            <a:ext cx="864048" cy="7882"/>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1" name="TextBox 20">
            <a:extLst>
              <a:ext uri="{FF2B5EF4-FFF2-40B4-BE49-F238E27FC236}">
                <a16:creationId xmlns:a16="http://schemas.microsoft.com/office/drawing/2014/main" id="{EF0886A6-2574-B940-84A3-C0088B9B2122}"/>
              </a:ext>
            </a:extLst>
          </p:cNvPr>
          <p:cNvSpPr txBox="1"/>
          <p:nvPr/>
        </p:nvSpPr>
        <p:spPr>
          <a:xfrm rot="20126347">
            <a:off x="5541258" y="1129320"/>
            <a:ext cx="1946367" cy="307777"/>
          </a:xfrm>
          <a:prstGeom prst="rect">
            <a:avLst/>
          </a:prstGeom>
          <a:noFill/>
        </p:spPr>
        <p:txBody>
          <a:bodyPr wrap="none" rtlCol="0">
            <a:spAutoFit/>
          </a:bodyPr>
          <a:lstStyle/>
          <a:p>
            <a:r>
              <a:rPr lang="en-US" sz="1400" dirty="0">
                <a:latin typeface="Gill Sans Light"/>
              </a:rPr>
              <a:t>Read &lt;</a:t>
            </a:r>
            <a:r>
              <a:rPr lang="en-US" sz="1400" dirty="0" err="1">
                <a:latin typeface="Gill Sans Light"/>
              </a:rPr>
              <a:t>Phs_Addr</a:t>
            </a:r>
            <a:r>
              <a:rPr lang="en-US" sz="1400" dirty="0">
                <a:latin typeface="Gill Sans Light"/>
              </a:rPr>
              <a:t> X &gt;</a:t>
            </a:r>
          </a:p>
        </p:txBody>
      </p:sp>
      <p:sp>
        <p:nvSpPr>
          <p:cNvPr id="23" name="Left-Right Arrow 22">
            <a:extLst>
              <a:ext uri="{FF2B5EF4-FFF2-40B4-BE49-F238E27FC236}">
                <a16:creationId xmlns:a16="http://schemas.microsoft.com/office/drawing/2014/main" id="{B8087208-A40A-E343-B959-B4F25E18F680}"/>
              </a:ext>
            </a:extLst>
          </p:cNvPr>
          <p:cNvSpPr/>
          <p:nvPr/>
        </p:nvSpPr>
        <p:spPr bwMode="auto">
          <a:xfrm>
            <a:off x="7734414" y="1880616"/>
            <a:ext cx="1104787" cy="352306"/>
          </a:xfrm>
          <a:prstGeom prst="leftRight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24" name="TextBox 23">
            <a:extLst>
              <a:ext uri="{FF2B5EF4-FFF2-40B4-BE49-F238E27FC236}">
                <a16:creationId xmlns:a16="http://schemas.microsoft.com/office/drawing/2014/main" id="{934B0827-732B-A04D-B116-C3F76A2EF772}"/>
              </a:ext>
            </a:extLst>
          </p:cNvPr>
          <p:cNvSpPr txBox="1"/>
          <p:nvPr/>
        </p:nvSpPr>
        <p:spPr>
          <a:xfrm rot="18275228">
            <a:off x="7477132" y="1872102"/>
            <a:ext cx="1569660" cy="369332"/>
          </a:xfrm>
          <a:prstGeom prst="rect">
            <a:avLst/>
          </a:prstGeom>
          <a:noFill/>
        </p:spPr>
        <p:txBody>
          <a:bodyPr wrap="none" rtlCol="0">
            <a:spAutoFit/>
          </a:bodyPr>
          <a:lstStyle/>
          <a:p>
            <a:r>
              <a:rPr lang="en-US" dirty="0">
                <a:solidFill>
                  <a:srgbClr val="FF0000"/>
                </a:solidFill>
                <a:latin typeface="Gill Sans Light"/>
              </a:rPr>
              <a:t>Memory Bus</a:t>
            </a:r>
          </a:p>
        </p:txBody>
      </p:sp>
      <p:sp>
        <p:nvSpPr>
          <p:cNvPr id="25" name="TextBox 24">
            <a:extLst>
              <a:ext uri="{FF2B5EF4-FFF2-40B4-BE49-F238E27FC236}">
                <a16:creationId xmlns:a16="http://schemas.microsoft.com/office/drawing/2014/main" id="{0955972F-B603-7E46-82E6-4D5628E972CB}"/>
              </a:ext>
            </a:extLst>
          </p:cNvPr>
          <p:cNvSpPr txBox="1"/>
          <p:nvPr/>
        </p:nvSpPr>
        <p:spPr>
          <a:xfrm rot="20413803">
            <a:off x="8803294" y="1695949"/>
            <a:ext cx="1210588" cy="369332"/>
          </a:xfrm>
          <a:prstGeom prst="rect">
            <a:avLst/>
          </a:prstGeom>
          <a:noFill/>
        </p:spPr>
        <p:txBody>
          <a:bodyPr wrap="none" rtlCol="0">
            <a:spAutoFit/>
          </a:bodyPr>
          <a:lstStyle/>
          <a:p>
            <a:r>
              <a:rPr lang="en-US" dirty="0" err="1">
                <a:solidFill>
                  <a:srgbClr val="233AE1"/>
                </a:solidFill>
                <a:latin typeface="Gill Sans Light"/>
              </a:rPr>
              <a:t>pgm</a:t>
            </a:r>
            <a:r>
              <a:rPr lang="en-US" dirty="0">
                <a:solidFill>
                  <a:srgbClr val="233AE1"/>
                </a:solidFill>
                <a:latin typeface="Gill Sans Light"/>
              </a:rPr>
              <a:t> data</a:t>
            </a:r>
          </a:p>
        </p:txBody>
      </p:sp>
      <p:grpSp>
        <p:nvGrpSpPr>
          <p:cNvPr id="28" name="Group 27">
            <a:extLst>
              <a:ext uri="{FF2B5EF4-FFF2-40B4-BE49-F238E27FC236}">
                <a16:creationId xmlns:a16="http://schemas.microsoft.com/office/drawing/2014/main" id="{C09DE81A-455D-4F40-AD8D-DBB598BCBF63}"/>
              </a:ext>
            </a:extLst>
          </p:cNvPr>
          <p:cNvGrpSpPr/>
          <p:nvPr/>
        </p:nvGrpSpPr>
        <p:grpSpPr>
          <a:xfrm>
            <a:off x="9179276" y="2258308"/>
            <a:ext cx="736153" cy="650414"/>
            <a:chOff x="4800600" y="2854786"/>
            <a:chExt cx="736153" cy="650414"/>
          </a:xfrm>
        </p:grpSpPr>
        <p:sp>
          <p:nvSpPr>
            <p:cNvPr id="26" name="Rectangle 25">
              <a:extLst>
                <a:ext uri="{FF2B5EF4-FFF2-40B4-BE49-F238E27FC236}">
                  <a16:creationId xmlns:a16="http://schemas.microsoft.com/office/drawing/2014/main" id="{FBF858B0-49E7-4046-9BD2-4342E4F42E3D}"/>
                </a:ext>
              </a:extLst>
            </p:cNvPr>
            <p:cNvSpPr/>
            <p:nvPr/>
          </p:nvSpPr>
          <p:spPr bwMode="auto">
            <a:xfrm>
              <a:off x="4826448" y="2854786"/>
              <a:ext cx="659952" cy="650414"/>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Gill Sans Light"/>
              </a:endParaRPr>
            </a:p>
          </p:txBody>
        </p:sp>
        <p:sp>
          <p:nvSpPr>
            <p:cNvPr id="27" name="TextBox 26">
              <a:extLst>
                <a:ext uri="{FF2B5EF4-FFF2-40B4-BE49-F238E27FC236}">
                  <a16:creationId xmlns:a16="http://schemas.microsoft.com/office/drawing/2014/main" id="{FFD12719-5A59-344A-8185-A46786D2055D}"/>
                </a:ext>
              </a:extLst>
            </p:cNvPr>
            <p:cNvSpPr txBox="1"/>
            <p:nvPr/>
          </p:nvSpPr>
          <p:spPr>
            <a:xfrm>
              <a:off x="4800600" y="2883213"/>
              <a:ext cx="736153" cy="523220"/>
            </a:xfrm>
            <a:prstGeom prst="rect">
              <a:avLst/>
            </a:prstGeom>
            <a:noFill/>
            <a:ln>
              <a:noFill/>
            </a:ln>
          </p:spPr>
          <p:txBody>
            <a:bodyPr wrap="square" rtlCol="0">
              <a:spAutoFit/>
            </a:bodyPr>
            <a:lstStyle/>
            <a:p>
              <a:pPr algn="ctr"/>
              <a:r>
                <a:rPr lang="en-US" sz="1400" dirty="0">
                  <a:solidFill>
                    <a:srgbClr val="233AE1"/>
                  </a:solidFill>
                  <a:latin typeface="Gill Sans Light"/>
                  <a:cs typeface="Arial" panose="020B0604020202020204" pitchFamily="34" charset="0"/>
                </a:rPr>
                <a:t>page tables</a:t>
              </a:r>
            </a:p>
          </p:txBody>
        </p:sp>
      </p:grpSp>
      <p:grpSp>
        <p:nvGrpSpPr>
          <p:cNvPr id="29" name="Group 28">
            <a:extLst>
              <a:ext uri="{FF2B5EF4-FFF2-40B4-BE49-F238E27FC236}">
                <a16:creationId xmlns:a16="http://schemas.microsoft.com/office/drawing/2014/main" id="{DF3E87F2-7B24-A747-8CA6-5F452453847E}"/>
              </a:ext>
            </a:extLst>
          </p:cNvPr>
          <p:cNvGrpSpPr/>
          <p:nvPr/>
        </p:nvGrpSpPr>
        <p:grpSpPr>
          <a:xfrm>
            <a:off x="3799101" y="2357377"/>
            <a:ext cx="736153" cy="336204"/>
            <a:chOff x="4800600" y="2854786"/>
            <a:chExt cx="736153" cy="336204"/>
          </a:xfrm>
        </p:grpSpPr>
        <p:sp>
          <p:nvSpPr>
            <p:cNvPr id="30" name="Rectangle 29">
              <a:extLst>
                <a:ext uri="{FF2B5EF4-FFF2-40B4-BE49-F238E27FC236}">
                  <a16:creationId xmlns:a16="http://schemas.microsoft.com/office/drawing/2014/main" id="{DE8D0818-8AEA-6D4F-8447-BD798450B8B6}"/>
                </a:ext>
              </a:extLst>
            </p:cNvPr>
            <p:cNvSpPr/>
            <p:nvPr/>
          </p:nvSpPr>
          <p:spPr bwMode="auto">
            <a:xfrm>
              <a:off x="4826448" y="2854786"/>
              <a:ext cx="659952" cy="307777"/>
            </a:xfrm>
            <a:prstGeom prst="rect">
              <a:avLst/>
            </a:prstGeom>
            <a:solidFill>
              <a:schemeClr val="bg1"/>
            </a:solidFill>
            <a:ln w="19050" cap="flat" cmpd="sng" algn="ctr">
              <a:solidFill>
                <a:schemeClr val="accent1">
                  <a:lumMod val="75000"/>
                </a:schemeClr>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solidFill>
                  <a:srgbClr val="233AE1"/>
                </a:solidFill>
                <a:latin typeface="Gill Sans Light"/>
              </a:endParaRPr>
            </a:p>
          </p:txBody>
        </p:sp>
        <p:sp>
          <p:nvSpPr>
            <p:cNvPr id="31" name="TextBox 30">
              <a:extLst>
                <a:ext uri="{FF2B5EF4-FFF2-40B4-BE49-F238E27FC236}">
                  <a16:creationId xmlns:a16="http://schemas.microsoft.com/office/drawing/2014/main" id="{DBDF2912-C53D-7D46-A03E-B3EE29306156}"/>
                </a:ext>
              </a:extLst>
            </p:cNvPr>
            <p:cNvSpPr txBox="1"/>
            <p:nvPr/>
          </p:nvSpPr>
          <p:spPr>
            <a:xfrm>
              <a:off x="4800600" y="2883213"/>
              <a:ext cx="736153" cy="307777"/>
            </a:xfrm>
            <a:prstGeom prst="rect">
              <a:avLst/>
            </a:prstGeom>
            <a:noFill/>
            <a:ln>
              <a:noFill/>
            </a:ln>
          </p:spPr>
          <p:txBody>
            <a:bodyPr wrap="square" rtlCol="0">
              <a:spAutoFit/>
            </a:bodyPr>
            <a:lstStyle/>
            <a:p>
              <a:pPr algn="ctr"/>
              <a:r>
                <a:rPr lang="en-US" sz="1400" dirty="0">
                  <a:solidFill>
                    <a:srgbClr val="233AE1"/>
                  </a:solidFill>
                  <a:latin typeface="Gill Sans Light"/>
                  <a:cs typeface="Arial" panose="020B0604020202020204" pitchFamily="34" charset="0"/>
                </a:rPr>
                <a:t>PTBR</a:t>
              </a:r>
            </a:p>
          </p:txBody>
        </p:sp>
      </p:grpSp>
    </p:spTree>
    <p:extLst>
      <p:ext uri="{BB962C8B-B14F-4D97-AF65-F5344CB8AC3E}">
        <p14:creationId xmlns:p14="http://schemas.microsoft.com/office/powerpoint/2010/main" val="33745236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ea typeface="굴림" panose="020B0600000101010101" pitchFamily="34" charset="-127"/>
              </a:rPr>
              <a:t>Recall: CS61c Caching Concept</a:t>
            </a:r>
          </a:p>
        </p:txBody>
      </p:sp>
      <p:sp>
        <p:nvSpPr>
          <p:cNvPr id="739331" name="Rectangle 3"/>
          <p:cNvSpPr>
            <a:spLocks noGrp="1" noChangeArrowheads="1"/>
          </p:cNvSpPr>
          <p:nvPr>
            <p:ph type="body" idx="1"/>
          </p:nvPr>
        </p:nvSpPr>
        <p:spPr>
          <a:xfrm>
            <a:off x="76200" y="2276132"/>
            <a:ext cx="11811000" cy="4267199"/>
          </a:xfrm>
        </p:spPr>
        <p:txBody>
          <a:bodyPr>
            <a:normAutofit/>
          </a:bodyPr>
          <a:lstStyle/>
          <a:p>
            <a:pPr>
              <a:spcBef>
                <a:spcPct val="20000"/>
              </a:spcBef>
            </a:pPr>
            <a:r>
              <a:rPr lang="en-US" altLang="ko-KR" dirty="0">
                <a:solidFill>
                  <a:schemeClr val="hlink"/>
                </a:solidFill>
                <a:ea typeface="굴림" panose="020B0600000101010101" pitchFamily="34" charset="-127"/>
              </a:rPr>
              <a:t>Cache</a:t>
            </a:r>
            <a:r>
              <a:rPr lang="en-US" altLang="ko-KR" dirty="0">
                <a:ea typeface="굴림" panose="020B0600000101010101" pitchFamily="34" charset="-127"/>
              </a:rPr>
              <a:t>: a repository for copies that can be accessed more quickly than the original</a:t>
            </a:r>
          </a:p>
          <a:p>
            <a:pPr lvl="1">
              <a:spcBef>
                <a:spcPct val="20000"/>
              </a:spcBef>
            </a:pPr>
            <a:r>
              <a:rPr lang="en-US" altLang="ko-KR" sz="2400" dirty="0">
                <a:ea typeface="굴림" panose="020B0600000101010101" pitchFamily="34" charset="-127"/>
              </a:rPr>
              <a:t>Make frequent case fast and infrequent case less dominant</a:t>
            </a:r>
          </a:p>
          <a:p>
            <a:pPr>
              <a:spcBef>
                <a:spcPct val="20000"/>
              </a:spcBef>
            </a:pPr>
            <a:r>
              <a:rPr lang="en-US" altLang="ko-KR" dirty="0">
                <a:ea typeface="굴림" panose="020B0600000101010101" pitchFamily="34" charset="-127"/>
              </a:rPr>
              <a:t>Caching underlies many techniques used today to make computers fast</a:t>
            </a:r>
          </a:p>
          <a:p>
            <a:pPr lvl="1">
              <a:spcBef>
                <a:spcPct val="20000"/>
              </a:spcBef>
            </a:pPr>
            <a:r>
              <a:rPr lang="en-US" altLang="ko-KR" sz="2400" dirty="0">
                <a:ea typeface="굴림" panose="020B0600000101010101" pitchFamily="34" charset="-127"/>
              </a:rPr>
              <a:t>Can cache: memory locations, address translations, pages, file blocks, file names, network routes, etc…</a:t>
            </a:r>
          </a:p>
          <a:p>
            <a:pPr>
              <a:spcBef>
                <a:spcPct val="20000"/>
              </a:spcBef>
            </a:pPr>
            <a:r>
              <a:rPr lang="en-US" altLang="ko-KR" dirty="0">
                <a:ea typeface="굴림" panose="020B0600000101010101" pitchFamily="34" charset="-127"/>
              </a:rPr>
              <a:t>Only good if:</a:t>
            </a:r>
          </a:p>
          <a:p>
            <a:pPr lvl="1">
              <a:spcBef>
                <a:spcPct val="20000"/>
              </a:spcBef>
            </a:pPr>
            <a:r>
              <a:rPr lang="en-US" altLang="ko-KR" sz="2400" dirty="0">
                <a:ea typeface="굴림" panose="020B0600000101010101" pitchFamily="34" charset="-127"/>
              </a:rPr>
              <a:t>Frequent case frequent enough and</a:t>
            </a:r>
          </a:p>
          <a:p>
            <a:pPr lvl="1">
              <a:spcBef>
                <a:spcPct val="20000"/>
              </a:spcBef>
            </a:pPr>
            <a:r>
              <a:rPr lang="en-US" altLang="ko-KR" sz="2400" dirty="0">
                <a:ea typeface="굴림" panose="020B0600000101010101" pitchFamily="34" charset="-127"/>
              </a:rPr>
              <a:t>Infrequent case not too expensive</a:t>
            </a:r>
          </a:p>
          <a:p>
            <a:pPr>
              <a:spcBef>
                <a:spcPct val="20000"/>
              </a:spcBef>
            </a:pPr>
            <a:r>
              <a:rPr lang="en-US" altLang="ko-KR" dirty="0">
                <a:ea typeface="굴림" panose="020B0600000101010101" pitchFamily="34" charset="-127"/>
              </a:rPr>
              <a:t>Important measure: Average Access time = </a:t>
            </a:r>
            <a:br>
              <a:rPr lang="en-US" altLang="ko-KR" dirty="0">
                <a:ea typeface="굴림" panose="020B0600000101010101" pitchFamily="34" charset="-127"/>
              </a:rPr>
            </a:br>
            <a:r>
              <a:rPr lang="en-US" altLang="ko-KR" dirty="0">
                <a:ea typeface="굴림" panose="020B0600000101010101" pitchFamily="34" charset="-127"/>
              </a:rPr>
              <a:t>	(Hit Rate x </a:t>
            </a:r>
            <a:r>
              <a:rPr lang="en-US" altLang="ko-KR" dirty="0">
                <a:solidFill>
                  <a:schemeClr val="hlink"/>
                </a:solidFill>
                <a:ea typeface="굴림" panose="020B0600000101010101" pitchFamily="34" charset="-127"/>
              </a:rPr>
              <a:t>Hit Time</a:t>
            </a:r>
            <a:r>
              <a:rPr lang="en-US" altLang="ko-KR" dirty="0">
                <a:ea typeface="굴림" panose="020B0600000101010101" pitchFamily="34" charset="-127"/>
              </a:rPr>
              <a:t>) + (Miss Rate x </a:t>
            </a:r>
            <a:r>
              <a:rPr lang="en-US" altLang="ko-KR" dirty="0">
                <a:solidFill>
                  <a:schemeClr val="hlink"/>
                </a:solidFill>
                <a:ea typeface="굴림" panose="020B0600000101010101" pitchFamily="34" charset="-127"/>
              </a:rPr>
              <a:t>Miss Time</a:t>
            </a:r>
            <a:r>
              <a:rPr lang="en-US" altLang="ko-KR" dirty="0">
                <a:ea typeface="굴림" panose="020B0600000101010101" pitchFamily="34" charset="-127"/>
              </a:rPr>
              <a:t>)</a:t>
            </a:r>
          </a:p>
          <a:p>
            <a:pPr lvl="1">
              <a:spcBef>
                <a:spcPct val="20000"/>
              </a:spcBef>
            </a:pPr>
            <a:endParaRPr lang="ko-KR" altLang="en-US" sz="2400" dirty="0">
              <a:ea typeface="굴림" panose="020B0600000101010101" pitchFamily="34" charset="-127"/>
            </a:endParaRPr>
          </a:p>
        </p:txBody>
      </p:sp>
      <p:pic>
        <p:nvPicPr>
          <p:cNvPr id="19460" name="Picture 2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14800" y="685801"/>
            <a:ext cx="3733800" cy="159532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18869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93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93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93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93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393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93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93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152400"/>
            <a:ext cx="8534400" cy="533400"/>
          </a:xfrm>
        </p:spPr>
        <p:txBody>
          <a:bodyPr/>
          <a:lstStyle/>
          <a:p>
            <a:r>
              <a:rPr lang="en-US" dirty="0"/>
              <a:t>Recall: In Machine Structures (</a:t>
            </a:r>
            <a:r>
              <a:rPr lang="en-US" dirty="0" err="1"/>
              <a:t>eg</a:t>
            </a:r>
            <a:r>
              <a:rPr lang="en-US" dirty="0"/>
              <a:t>. 61C) …</a:t>
            </a:r>
          </a:p>
        </p:txBody>
      </p:sp>
      <p:sp>
        <p:nvSpPr>
          <p:cNvPr id="3" name="Content Placeholder 2"/>
          <p:cNvSpPr>
            <a:spLocks noGrp="1"/>
          </p:cNvSpPr>
          <p:nvPr>
            <p:ph idx="1"/>
          </p:nvPr>
        </p:nvSpPr>
        <p:spPr>
          <a:xfrm>
            <a:off x="1618320" y="762001"/>
            <a:ext cx="8910000" cy="905065"/>
          </a:xfrm>
        </p:spPr>
        <p:txBody>
          <a:bodyPr/>
          <a:lstStyle/>
          <a:p>
            <a:r>
              <a:rPr lang="en-US" dirty="0"/>
              <a:t>Caching is the key to memory system performance</a:t>
            </a:r>
          </a:p>
        </p:txBody>
      </p:sp>
      <p:sp>
        <p:nvSpPr>
          <p:cNvPr id="8" name="Rectangle 40"/>
          <p:cNvSpPr>
            <a:spLocks noChangeArrowheads="1"/>
          </p:cNvSpPr>
          <p:nvPr/>
        </p:nvSpPr>
        <p:spPr bwMode="auto">
          <a:xfrm>
            <a:off x="1524001" y="4084651"/>
            <a:ext cx="9220199" cy="29608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sz="2400" b="0" dirty="0">
                <a:latin typeface="Gill Sans Light" charset="0"/>
                <a:ea typeface="Gill Sans Light" charset="0"/>
                <a:cs typeface="Gill Sans Light" charset="0"/>
              </a:rPr>
              <a:t>Average Memory Access Time (AMAT)</a:t>
            </a:r>
          </a:p>
          <a:p>
            <a:r>
              <a:rPr lang="en-US" altLang="ko-KR" sz="2400" b="0" dirty="0">
                <a:latin typeface="Gill Sans Light" charset="0"/>
                <a:ea typeface="Gill Sans Light" charset="0"/>
                <a:cs typeface="Gill Sans Light" charset="0"/>
              </a:rPr>
              <a:t>	= (Hit Rate x </a:t>
            </a:r>
            <a:r>
              <a:rPr lang="en-US" altLang="ko-KR" sz="2400" b="0" dirty="0" err="1">
                <a:solidFill>
                  <a:schemeClr val="hlink"/>
                </a:solidFill>
                <a:latin typeface="Gill Sans Light" charset="0"/>
                <a:ea typeface="Gill Sans Light" charset="0"/>
                <a:cs typeface="Gill Sans Light" charset="0"/>
              </a:rPr>
              <a:t>HitTime</a:t>
            </a:r>
            <a:r>
              <a:rPr lang="en-US" altLang="ko-KR" sz="2400" b="0" dirty="0">
                <a:latin typeface="Gill Sans Light" charset="0"/>
                <a:ea typeface="Gill Sans Light" charset="0"/>
                <a:cs typeface="Gill Sans Light" charset="0"/>
              </a:rPr>
              <a:t>) + (Miss Rate x </a:t>
            </a:r>
            <a:r>
              <a:rPr lang="en-US" altLang="ko-KR" sz="2400" b="0" dirty="0" err="1">
                <a:solidFill>
                  <a:schemeClr val="hlink"/>
                </a:solidFill>
                <a:latin typeface="Gill Sans Light" charset="0"/>
                <a:ea typeface="Gill Sans Light" charset="0"/>
                <a:cs typeface="Gill Sans Light" charset="0"/>
              </a:rPr>
              <a:t>MissTime</a:t>
            </a:r>
            <a:r>
              <a:rPr lang="en-US" altLang="ko-KR" sz="2400" b="0" dirty="0">
                <a:latin typeface="Gill Sans Light" charset="0"/>
                <a:ea typeface="Gill Sans Light" charset="0"/>
                <a:cs typeface="Gill Sans Light" charset="0"/>
              </a:rPr>
              <a:t>)</a:t>
            </a:r>
          </a:p>
          <a:p>
            <a:r>
              <a:rPr lang="en-US" sz="2400" b="0" dirty="0">
                <a:latin typeface="Gill Sans Light" charset="0"/>
                <a:ea typeface="Gill Sans Light" charset="0"/>
                <a:cs typeface="Gill Sans Light" charset="0"/>
              </a:rPr>
              <a:t>	Where </a:t>
            </a: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a:t>
            </a:r>
            <a:r>
              <a:rPr lang="en-US" sz="2400" b="0" dirty="0" err="1">
                <a:latin typeface="Gill Sans Light" charset="0"/>
                <a:ea typeface="Gill Sans Light" charset="0"/>
                <a:cs typeface="Gill Sans Light" charset="0"/>
              </a:rPr>
              <a:t>MissRate</a:t>
            </a:r>
            <a:r>
              <a:rPr lang="en-US" sz="2400" b="0" dirty="0">
                <a:latin typeface="Gill Sans Light" charset="0"/>
                <a:ea typeface="Gill Sans Light" charset="0"/>
                <a:cs typeface="Gill Sans Light" charset="0"/>
              </a:rPr>
              <a:t> = 1</a:t>
            </a: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90% =&gt; AMAT = (0.9 x </a:t>
            </a:r>
            <a:r>
              <a:rPr lang="en-US" sz="2400" b="0" dirty="0">
                <a:solidFill>
                  <a:srgbClr val="FF0000"/>
                </a:solidFill>
                <a:latin typeface="Gill Sans Light" charset="0"/>
                <a:ea typeface="Gill Sans Light" charset="0"/>
                <a:cs typeface="Gill Sans Light" charset="0"/>
              </a:rPr>
              <a:t>1)</a:t>
            </a:r>
            <a:r>
              <a:rPr lang="en-US" sz="2400" b="0" dirty="0">
                <a:latin typeface="Gill Sans Light" charset="0"/>
                <a:ea typeface="Gill Sans Light" charset="0"/>
                <a:cs typeface="Gill Sans Light" charset="0"/>
              </a:rPr>
              <a:t> + (0.1 x </a:t>
            </a:r>
            <a:r>
              <a:rPr lang="en-US" sz="2400" b="0" dirty="0">
                <a:solidFill>
                  <a:srgbClr val="FF0000"/>
                </a:solidFill>
                <a:latin typeface="Gill Sans Light" charset="0"/>
                <a:ea typeface="Gill Sans Light" charset="0"/>
                <a:cs typeface="Gill Sans Light" charset="0"/>
              </a:rPr>
              <a:t>101</a:t>
            </a:r>
            <a:r>
              <a:rPr lang="en-US" sz="2400" b="0" dirty="0">
                <a:latin typeface="Gill Sans Light" charset="0"/>
                <a:ea typeface="Gill Sans Light" charset="0"/>
                <a:cs typeface="Gill Sans Light" charset="0"/>
              </a:rPr>
              <a:t>)=11 ns</a:t>
            </a:r>
          </a:p>
          <a:p>
            <a:pPr>
              <a:lnSpc>
                <a:spcPct val="90000"/>
              </a:lnSpc>
              <a:spcBef>
                <a:spcPct val="30000"/>
              </a:spcBef>
            </a:pPr>
            <a:r>
              <a:rPr lang="en-US" sz="2400" b="0" dirty="0" err="1">
                <a:latin typeface="Gill Sans Light" charset="0"/>
                <a:ea typeface="Gill Sans Light" charset="0"/>
                <a:cs typeface="Gill Sans Light" charset="0"/>
              </a:rPr>
              <a:t>HitRate</a:t>
            </a:r>
            <a:r>
              <a:rPr lang="en-US" sz="2400" b="0" dirty="0">
                <a:latin typeface="Gill Sans Light" charset="0"/>
                <a:ea typeface="Gill Sans Light" charset="0"/>
                <a:cs typeface="Gill Sans Light" charset="0"/>
              </a:rPr>
              <a:t> = 99% =&gt; AMAT = (0.99 x </a:t>
            </a:r>
            <a:r>
              <a:rPr lang="en-US" sz="2400" b="0" dirty="0">
                <a:solidFill>
                  <a:srgbClr val="FF0000"/>
                </a:solidFill>
                <a:latin typeface="Gill Sans Light" charset="0"/>
                <a:ea typeface="Gill Sans Light" charset="0"/>
                <a:cs typeface="Gill Sans Light" charset="0"/>
              </a:rPr>
              <a:t>1</a:t>
            </a:r>
            <a:r>
              <a:rPr lang="en-US" sz="2400" b="0" dirty="0">
                <a:latin typeface="Gill Sans Light" charset="0"/>
                <a:ea typeface="Gill Sans Light" charset="0"/>
                <a:cs typeface="Gill Sans Light" charset="0"/>
              </a:rPr>
              <a:t>) + (0.01 x </a:t>
            </a:r>
            <a:r>
              <a:rPr lang="en-US" sz="2400" b="0" dirty="0">
                <a:solidFill>
                  <a:srgbClr val="FF0000"/>
                </a:solidFill>
                <a:latin typeface="Gill Sans Light" charset="0"/>
                <a:ea typeface="Gill Sans Light" charset="0"/>
                <a:cs typeface="Gill Sans Light" charset="0"/>
              </a:rPr>
              <a:t>101</a:t>
            </a:r>
            <a:r>
              <a:rPr lang="en-US" sz="2400" b="0" dirty="0">
                <a:latin typeface="Gill Sans Light" charset="0"/>
                <a:ea typeface="Gill Sans Light" charset="0"/>
                <a:cs typeface="Gill Sans Light" charset="0"/>
              </a:rPr>
              <a:t>)=2.01 ns</a:t>
            </a:r>
          </a:p>
          <a:p>
            <a:pPr>
              <a:lnSpc>
                <a:spcPct val="90000"/>
              </a:lnSpc>
              <a:spcBef>
                <a:spcPct val="30000"/>
              </a:spcBef>
            </a:pPr>
            <a:r>
              <a:rPr lang="en-US" sz="2400" b="0" dirty="0">
                <a:solidFill>
                  <a:srgbClr val="FF0000"/>
                </a:solidFill>
                <a:latin typeface="Gill Sans Light" charset="0"/>
                <a:ea typeface="Gill Sans Light" charset="0"/>
                <a:cs typeface="Gill Sans Light" charset="0"/>
              </a:rPr>
              <a:t>MissTime</a:t>
            </a:r>
            <a:r>
              <a:rPr lang="en-US" sz="2400" b="0" baseline="-25000" dirty="0">
                <a:solidFill>
                  <a:srgbClr val="FF0000"/>
                </a:solidFill>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 includes HitTime</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+MissPenalty</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sym typeface="Symbol" panose="05050102010706020507" pitchFamily="18" charset="2"/>
              </a:rPr>
              <a:t> </a:t>
            </a:r>
            <a:r>
              <a:rPr lang="en-US" sz="2400" b="0" dirty="0">
                <a:latin typeface="Gill Sans Light" charset="0"/>
                <a:ea typeface="Gill Sans Light" charset="0"/>
                <a:cs typeface="Gill Sans Light" charset="0"/>
              </a:rPr>
              <a:t>HitTime</a:t>
            </a:r>
            <a:r>
              <a:rPr lang="en-US" sz="2400" b="0" baseline="-25000" dirty="0">
                <a:latin typeface="Gill Sans Light" charset="0"/>
                <a:ea typeface="Gill Sans Light" charset="0"/>
                <a:cs typeface="Gill Sans Light" charset="0"/>
              </a:rPr>
              <a:t>L1</a:t>
            </a:r>
            <a:r>
              <a:rPr lang="en-US" sz="2400" b="0" dirty="0">
                <a:latin typeface="Gill Sans Light" charset="0"/>
                <a:ea typeface="Gill Sans Light" charset="0"/>
                <a:cs typeface="Gill Sans Light" charset="0"/>
              </a:rPr>
              <a:t> +AMAT</a:t>
            </a:r>
            <a:r>
              <a:rPr lang="en-US" sz="2400" b="0" baseline="-25000" dirty="0">
                <a:latin typeface="Gill Sans Light" charset="0"/>
                <a:ea typeface="Gill Sans Light" charset="0"/>
                <a:cs typeface="Gill Sans Light" charset="0"/>
              </a:rPr>
              <a:t>L2</a:t>
            </a:r>
            <a:endParaRPr lang="en-US" sz="2400" b="0" dirty="0">
              <a:latin typeface="Gill Sans Light" charset="0"/>
              <a:ea typeface="Gill Sans Light" charset="0"/>
              <a:cs typeface="Gill Sans Light" charset="0"/>
            </a:endParaRPr>
          </a:p>
          <a:p>
            <a:pPr marL="285750" indent="-285750">
              <a:buFont typeface="Arial"/>
              <a:buChar char="•"/>
            </a:pPr>
            <a:endParaRPr lang="en-US" sz="2800" b="0" dirty="0">
              <a:latin typeface="Gill Sans Light" charset="0"/>
              <a:ea typeface="Gill Sans Light" charset="0"/>
              <a:cs typeface="Gill Sans Light" charset="0"/>
            </a:endParaRPr>
          </a:p>
        </p:txBody>
      </p:sp>
      <p:grpSp>
        <p:nvGrpSpPr>
          <p:cNvPr id="10" name="Group 67"/>
          <p:cNvGrpSpPr>
            <a:grpSpLocks/>
          </p:cNvGrpSpPr>
          <p:nvPr/>
        </p:nvGrpSpPr>
        <p:grpSpPr bwMode="auto">
          <a:xfrm>
            <a:off x="3407198" y="2590801"/>
            <a:ext cx="5606204" cy="1695109"/>
            <a:chOff x="2993213" y="3106684"/>
            <a:chExt cx="5360319" cy="1922595"/>
          </a:xfrm>
        </p:grpSpPr>
        <p:sp>
          <p:nvSpPr>
            <p:cNvPr id="11" name="Rectangle 10"/>
            <p:cNvSpPr>
              <a:spLocks noChangeArrowheads="1"/>
            </p:cNvSpPr>
            <p:nvPr/>
          </p:nvSpPr>
          <p:spPr bwMode="auto">
            <a:xfrm>
              <a:off x="3064774" y="3505200"/>
              <a:ext cx="1043301" cy="83820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n-US" sz="2000" b="0" dirty="0">
                <a:latin typeface="Gill Sans Light" charset="0"/>
                <a:ea typeface="Gill Sans Light" charset="0"/>
                <a:cs typeface="Gill Sans Light" charset="0"/>
              </a:endParaRPr>
            </a:p>
          </p:txBody>
        </p:sp>
        <p:sp>
          <p:nvSpPr>
            <p:cNvPr id="12" name="Rectangle 11"/>
            <p:cNvSpPr>
              <a:spLocks noChangeArrowheads="1"/>
            </p:cNvSpPr>
            <p:nvPr/>
          </p:nvSpPr>
          <p:spPr bwMode="auto">
            <a:xfrm>
              <a:off x="2993213" y="3733800"/>
              <a:ext cx="1186424" cy="4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b="0" dirty="0">
                  <a:latin typeface="Gill Sans Light" charset="0"/>
                  <a:ea typeface="Gill Sans Light" charset="0"/>
                  <a:cs typeface="Gill Sans Light" charset="0"/>
                </a:rPr>
                <a:t>Processor</a:t>
              </a:r>
            </a:p>
          </p:txBody>
        </p:sp>
        <p:sp>
          <p:nvSpPr>
            <p:cNvPr id="13" name="Rectangle 18"/>
            <p:cNvSpPr>
              <a:spLocks noChangeArrowheads="1"/>
            </p:cNvSpPr>
            <p:nvPr/>
          </p:nvSpPr>
          <p:spPr bwMode="auto">
            <a:xfrm>
              <a:off x="7035800" y="3115671"/>
              <a:ext cx="1317732" cy="1569041"/>
            </a:xfrm>
            <a:prstGeom prst="rect">
              <a:avLst/>
            </a:prstGeom>
            <a:solidFill>
              <a:srgbClr val="C0D2FE"/>
            </a:solidFill>
            <a:ln w="25400">
              <a:solidFill>
                <a:schemeClr val="tx1"/>
              </a:solidFill>
              <a:miter lim="800000"/>
              <a:headEnd/>
              <a:tailEnd/>
            </a:ln>
          </p:spPr>
          <p:txBody>
            <a:bodyPr wrap="none" anchor="ctr"/>
            <a:lstStyle/>
            <a:p>
              <a:endParaRPr lang="en-US" sz="2000" b="0">
                <a:latin typeface="Gill Sans Light" charset="0"/>
                <a:ea typeface="Gill Sans Light" charset="0"/>
                <a:cs typeface="Gill Sans Light" charset="0"/>
              </a:endParaRPr>
            </a:p>
          </p:txBody>
        </p:sp>
        <p:sp>
          <p:nvSpPr>
            <p:cNvPr id="14" name="Rectangle 19"/>
            <p:cNvSpPr>
              <a:spLocks noChangeArrowheads="1"/>
            </p:cNvSpPr>
            <p:nvPr/>
          </p:nvSpPr>
          <p:spPr bwMode="auto">
            <a:xfrm>
              <a:off x="7096125" y="3106684"/>
              <a:ext cx="1163703" cy="1044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b="0" dirty="0">
                  <a:latin typeface="Gill Sans Light" charset="0"/>
                  <a:ea typeface="Gill Sans Light" charset="0"/>
                  <a:cs typeface="Gill Sans Light" charset="0"/>
                </a:rPr>
                <a:t>Main</a:t>
              </a:r>
            </a:p>
            <a:p>
              <a:r>
                <a:rPr lang="en-US" altLang="ko-KR" b="0" dirty="0">
                  <a:latin typeface="Gill Sans Light" charset="0"/>
                  <a:ea typeface="Gill Sans Light" charset="0"/>
                  <a:cs typeface="Gill Sans Light" charset="0"/>
                </a:rPr>
                <a:t>Memory</a:t>
              </a:r>
            </a:p>
            <a:p>
              <a:r>
                <a:rPr lang="en-US" altLang="ko-KR" b="0" dirty="0">
                  <a:latin typeface="Gill Sans Light" charset="0"/>
                  <a:ea typeface="Gill Sans Light" charset="0"/>
                  <a:cs typeface="Gill Sans Light" charset="0"/>
                </a:rPr>
                <a:t>(DRAM)</a:t>
              </a:r>
            </a:p>
          </p:txBody>
        </p:sp>
        <p:sp>
          <p:nvSpPr>
            <p:cNvPr id="15" name="Rectangle 47"/>
            <p:cNvSpPr>
              <a:spLocks noChangeArrowheads="1"/>
            </p:cNvSpPr>
            <p:nvPr/>
          </p:nvSpPr>
          <p:spPr bwMode="auto">
            <a:xfrm>
              <a:off x="7481786" y="4648200"/>
              <a:ext cx="850900" cy="381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100ns</a:t>
              </a:r>
            </a:p>
          </p:txBody>
        </p:sp>
        <p:sp>
          <p:nvSpPr>
            <p:cNvPr id="16" name="Rectangle 17"/>
            <p:cNvSpPr>
              <a:spLocks noChangeArrowheads="1"/>
            </p:cNvSpPr>
            <p:nvPr/>
          </p:nvSpPr>
          <p:spPr bwMode="auto">
            <a:xfrm>
              <a:off x="5511800" y="3277012"/>
              <a:ext cx="889000" cy="1295400"/>
            </a:xfrm>
            <a:prstGeom prst="rect">
              <a:avLst/>
            </a:prstGeom>
            <a:solidFill>
              <a:srgbClr val="C0D2FE"/>
            </a:solidFill>
            <a:ln w="25400">
              <a:solidFill>
                <a:schemeClr val="tx1"/>
              </a:solidFill>
              <a:miter lim="800000"/>
              <a:headEnd/>
              <a:tailEnd/>
            </a:ln>
          </p:spPr>
          <p:txBody>
            <a:bodyPr wrap="none" anchor="ctr"/>
            <a:lstStyle/>
            <a:p>
              <a:endParaRPr lang="en-US" sz="1100" b="0">
                <a:latin typeface="Gill Sans Light" charset="0"/>
                <a:ea typeface="Gill Sans Light" charset="0"/>
                <a:cs typeface="Gill Sans Light" charset="0"/>
              </a:endParaRPr>
            </a:p>
          </p:txBody>
        </p:sp>
        <p:sp>
          <p:nvSpPr>
            <p:cNvPr id="17" name="Rectangle 53"/>
            <p:cNvSpPr>
              <a:spLocks noChangeArrowheads="1"/>
            </p:cNvSpPr>
            <p:nvPr/>
          </p:nvSpPr>
          <p:spPr bwMode="auto">
            <a:xfrm>
              <a:off x="5397500" y="4572413"/>
              <a:ext cx="850900" cy="38107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1 ns</a:t>
              </a:r>
            </a:p>
          </p:txBody>
        </p:sp>
        <p:sp>
          <p:nvSpPr>
            <p:cNvPr id="18" name="Rectangle 20"/>
            <p:cNvSpPr>
              <a:spLocks noChangeArrowheads="1"/>
            </p:cNvSpPr>
            <p:nvPr/>
          </p:nvSpPr>
          <p:spPr bwMode="auto">
            <a:xfrm>
              <a:off x="5537294" y="3505200"/>
              <a:ext cx="923832" cy="66034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b="0" dirty="0">
                  <a:latin typeface="Gill Sans Light" charset="0"/>
                  <a:ea typeface="Gill Sans Light" charset="0"/>
                  <a:cs typeface="Gill Sans Light" charset="0"/>
                </a:rPr>
                <a:t>Cache</a:t>
              </a:r>
            </a:p>
            <a:p>
              <a:r>
                <a:rPr lang="en-US" altLang="ko-KR" sz="1600" b="0" dirty="0">
                  <a:latin typeface="Gill Sans Light" charset="0"/>
                  <a:ea typeface="Gill Sans Light" charset="0"/>
                  <a:cs typeface="Gill Sans Light" charset="0"/>
                </a:rPr>
                <a:t>(SRAM)</a:t>
              </a:r>
            </a:p>
          </p:txBody>
        </p:sp>
        <p:cxnSp>
          <p:nvCxnSpPr>
            <p:cNvPr id="19" name="Straight Arrow Connector 55"/>
            <p:cNvCxnSpPr>
              <a:cxnSpLocks noChangeShapeType="1"/>
            </p:cNvCxnSpPr>
            <p:nvPr/>
          </p:nvCxnSpPr>
          <p:spPr bwMode="auto">
            <a:xfrm>
              <a:off x="6400800" y="3962812"/>
              <a:ext cx="685800" cy="1588"/>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cxnSp>
          <p:nvCxnSpPr>
            <p:cNvPr id="20" name="Straight Arrow Connector 61"/>
            <p:cNvCxnSpPr>
              <a:cxnSpLocks noChangeShapeType="1"/>
            </p:cNvCxnSpPr>
            <p:nvPr/>
          </p:nvCxnSpPr>
          <p:spPr bwMode="auto">
            <a:xfrm>
              <a:off x="4116285" y="3962812"/>
              <a:ext cx="1385991" cy="0"/>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grpSp>
      <p:sp>
        <p:nvSpPr>
          <p:cNvPr id="22" name="Rectangle 10"/>
          <p:cNvSpPr>
            <a:spLocks noChangeArrowheads="1"/>
          </p:cNvSpPr>
          <p:nvPr/>
        </p:nvSpPr>
        <p:spPr bwMode="auto">
          <a:xfrm>
            <a:off x="3522730" y="1447962"/>
            <a:ext cx="1091161" cy="838038"/>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sz="2000" b="0">
              <a:latin typeface="Gill Sans Light" charset="0"/>
              <a:ea typeface="Gill Sans Light" charset="0"/>
              <a:cs typeface="Gill Sans Light" charset="0"/>
            </a:endParaRPr>
          </a:p>
        </p:txBody>
      </p:sp>
      <p:sp>
        <p:nvSpPr>
          <p:cNvPr id="23" name="Rectangle 11"/>
          <p:cNvSpPr>
            <a:spLocks noChangeArrowheads="1"/>
          </p:cNvSpPr>
          <p:nvPr/>
        </p:nvSpPr>
        <p:spPr bwMode="auto">
          <a:xfrm>
            <a:off x="3439080" y="1679060"/>
            <a:ext cx="1258461" cy="3667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pPr algn="ctr"/>
            <a:r>
              <a:rPr lang="en-US" altLang="ko-KR" b="0" dirty="0">
                <a:latin typeface="Gill Sans Light" charset="0"/>
                <a:ea typeface="Gill Sans Light" charset="0"/>
                <a:cs typeface="Gill Sans Light" charset="0"/>
              </a:rPr>
              <a:t>Processor</a:t>
            </a:r>
          </a:p>
        </p:txBody>
      </p:sp>
      <p:sp>
        <p:nvSpPr>
          <p:cNvPr id="24" name="Rectangle 18"/>
          <p:cNvSpPr>
            <a:spLocks noChangeArrowheads="1"/>
          </p:cNvSpPr>
          <p:nvPr/>
        </p:nvSpPr>
        <p:spPr bwMode="auto">
          <a:xfrm>
            <a:off x="7631666" y="1143001"/>
            <a:ext cx="1381736" cy="1450283"/>
          </a:xfrm>
          <a:prstGeom prst="rect">
            <a:avLst/>
          </a:prstGeom>
          <a:solidFill>
            <a:schemeClr val="accent1">
              <a:lumMod val="40000"/>
              <a:lumOff val="60000"/>
            </a:schemeClr>
          </a:solidFill>
          <a:ln w="25400">
            <a:solidFill>
              <a:schemeClr val="tx1"/>
            </a:solidFill>
            <a:miter lim="800000"/>
            <a:headEnd/>
            <a:tailEnd/>
          </a:ln>
        </p:spPr>
        <p:txBody>
          <a:bodyPr wrap="none" anchor="ctr"/>
          <a:lstStyle/>
          <a:p>
            <a:pPr>
              <a:defRPr/>
            </a:pPr>
            <a:endParaRPr lang="en-US" sz="2000" b="0">
              <a:latin typeface="Gill Sans Light" charset="0"/>
              <a:ea typeface="Gill Sans Light" charset="0"/>
              <a:cs typeface="Gill Sans Light" charset="0"/>
            </a:endParaRPr>
          </a:p>
        </p:txBody>
      </p:sp>
      <p:sp>
        <p:nvSpPr>
          <p:cNvPr id="25" name="Rectangle 19"/>
          <p:cNvSpPr>
            <a:spLocks noChangeArrowheads="1"/>
          </p:cNvSpPr>
          <p:nvPr/>
        </p:nvSpPr>
        <p:spPr bwMode="auto">
          <a:xfrm>
            <a:off x="7695922" y="1143002"/>
            <a:ext cx="1241280" cy="9207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b="0" dirty="0">
                <a:latin typeface="Gill Sans Light" charset="0"/>
                <a:ea typeface="Gill Sans Light" charset="0"/>
                <a:cs typeface="Gill Sans Light" charset="0"/>
              </a:rPr>
              <a:t>Main</a:t>
            </a:r>
          </a:p>
          <a:p>
            <a:r>
              <a:rPr lang="en-US" altLang="ko-KR" b="0" dirty="0">
                <a:latin typeface="Gill Sans Light" charset="0"/>
                <a:ea typeface="Gill Sans Light" charset="0"/>
                <a:cs typeface="Gill Sans Light" charset="0"/>
              </a:rPr>
              <a:t>Memory</a:t>
            </a:r>
          </a:p>
          <a:p>
            <a:r>
              <a:rPr lang="en-US" altLang="ko-KR" b="0" dirty="0">
                <a:latin typeface="Gill Sans Light" charset="0"/>
                <a:ea typeface="Gill Sans Light" charset="0"/>
                <a:cs typeface="Gill Sans Light" charset="0"/>
              </a:rPr>
              <a:t>(DRAM)</a:t>
            </a:r>
          </a:p>
        </p:txBody>
      </p:sp>
      <p:cxnSp>
        <p:nvCxnSpPr>
          <p:cNvPr id="27" name="Straight Arrow Connector 38"/>
          <p:cNvCxnSpPr>
            <a:cxnSpLocks noChangeShapeType="1"/>
            <a:stCxn id="22" idx="3"/>
            <a:endCxn id="24" idx="1"/>
          </p:cNvCxnSpPr>
          <p:nvPr/>
        </p:nvCxnSpPr>
        <p:spPr bwMode="auto">
          <a:xfrm>
            <a:off x="4613891" y="1866981"/>
            <a:ext cx="3017775" cy="1162"/>
          </a:xfrm>
          <a:prstGeom prst="straightConnector1">
            <a:avLst/>
          </a:prstGeom>
          <a:noFill/>
          <a:ln w="38100">
            <a:solidFill>
              <a:schemeClr val="tx1"/>
            </a:solidFill>
            <a:round/>
            <a:headEnd type="arrow" w="med" len="med"/>
            <a:tailEnd type="arrow" w="med" len="med"/>
          </a:ln>
          <a:extLst>
            <a:ext uri="{909E8E84-426E-40dd-AFC4-6F175D3DCCD1}">
              <a14:hiddenFill xmlns="" xmlns:a14="http://schemas.microsoft.com/office/drawing/2010/main">
                <a:noFill/>
              </a14:hiddenFill>
            </a:ext>
          </a:extLst>
        </p:spPr>
      </p:cxnSp>
      <p:sp>
        <p:nvSpPr>
          <p:cNvPr id="28" name="Rectangle 39"/>
          <p:cNvSpPr>
            <a:spLocks noChangeArrowheads="1"/>
          </p:cNvSpPr>
          <p:nvPr/>
        </p:nvSpPr>
        <p:spPr bwMode="auto">
          <a:xfrm>
            <a:off x="4864541" y="1859951"/>
            <a:ext cx="3048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sz="2000" b="0">
                <a:latin typeface="Gill Sans Light" charset="0"/>
                <a:ea typeface="Gill Sans Light" charset="0"/>
                <a:cs typeface="Gill Sans Light" charset="0"/>
              </a:rPr>
              <a:t>Access time = 100ns</a:t>
            </a:r>
            <a:endParaRPr lang="en-US" sz="2000" b="0">
              <a:latin typeface="Gill Sans Light" charset="0"/>
              <a:ea typeface="Gill Sans Light" charset="0"/>
              <a:cs typeface="Gill Sans Light" charset="0"/>
            </a:endParaRPr>
          </a:p>
        </p:txBody>
      </p:sp>
    </p:spTree>
    <p:extLst>
      <p:ext uri="{BB962C8B-B14F-4D97-AF65-F5344CB8AC3E}">
        <p14:creationId xmlns:p14="http://schemas.microsoft.com/office/powerpoint/2010/main" val="39093518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1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dissolve">
                                      <p:cBhvr>
                                        <p:cTn id="12" dur="1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dissolve">
                                      <p:cBhvr>
                                        <p:cTn id="17" dur="1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dissolve">
                                      <p:cBhvr>
                                        <p:cTn id="22" dur="1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dissolve">
                                      <p:cBhvr>
                                        <p:cTn id="27" dur="1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dissolve">
                                      <p:cBhvr>
                                        <p:cTn id="32" dur="1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0354" name="Rectangle 2"/>
          <p:cNvSpPr>
            <a:spLocks noGrp="1" noChangeArrowheads="1"/>
          </p:cNvSpPr>
          <p:nvPr>
            <p:ph type="body" idx="1"/>
          </p:nvPr>
        </p:nvSpPr>
        <p:spPr>
          <a:xfrm>
            <a:off x="1676400" y="838200"/>
            <a:ext cx="8839200" cy="5943600"/>
          </a:xfrm>
        </p:spPr>
        <p:txBody>
          <a:bodyPr>
            <a:normAutofit/>
          </a:bodyPr>
          <a:lstStyle/>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endParaRPr lang="ko-KR" altLang="en-US"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Cannot afford to translate on every access</a:t>
            </a:r>
          </a:p>
          <a:p>
            <a:pPr lvl="1">
              <a:lnSpc>
                <a:spcPct val="80000"/>
              </a:lnSpc>
              <a:spcBef>
                <a:spcPct val="20000"/>
              </a:spcBef>
            </a:pPr>
            <a:r>
              <a:rPr lang="en-US" altLang="ko-KR" sz="2400" dirty="0">
                <a:ea typeface="굴림" panose="020B0600000101010101" pitchFamily="34" charset="-127"/>
              </a:rPr>
              <a:t>At least three DRAM accesses per actual DRAM access</a:t>
            </a:r>
          </a:p>
          <a:p>
            <a:pPr lvl="1">
              <a:lnSpc>
                <a:spcPct val="80000"/>
              </a:lnSpc>
              <a:spcBef>
                <a:spcPct val="20000"/>
              </a:spcBef>
            </a:pPr>
            <a:r>
              <a:rPr lang="en-US" altLang="ko-KR" sz="2400" dirty="0">
                <a:ea typeface="굴림" panose="020B0600000101010101" pitchFamily="34" charset="-127"/>
              </a:rPr>
              <a:t>Or: perhaps I/O if page table partially on disk!</a:t>
            </a:r>
          </a:p>
          <a:p>
            <a:pPr>
              <a:lnSpc>
                <a:spcPct val="80000"/>
              </a:lnSpc>
              <a:spcBef>
                <a:spcPct val="20000"/>
              </a:spcBef>
            </a:pPr>
            <a:r>
              <a:rPr lang="en-US" altLang="ko-KR" dirty="0">
                <a:ea typeface="굴림" panose="020B0600000101010101" pitchFamily="34" charset="-127"/>
              </a:rPr>
              <a:t>Even worse: What if we are using caching to make memory access faster than DRAM access?</a:t>
            </a:r>
          </a:p>
          <a:p>
            <a:pPr>
              <a:lnSpc>
                <a:spcPct val="80000"/>
              </a:lnSpc>
              <a:spcBef>
                <a:spcPct val="20000"/>
              </a:spcBef>
            </a:pPr>
            <a:r>
              <a:rPr lang="en-US" altLang="ko-KR" dirty="0">
                <a:ea typeface="굴림" panose="020B0600000101010101" pitchFamily="34" charset="-127"/>
              </a:rPr>
              <a:t>Solution? Cache translations!</a:t>
            </a:r>
          </a:p>
          <a:p>
            <a:pPr lvl="1">
              <a:lnSpc>
                <a:spcPct val="80000"/>
              </a:lnSpc>
              <a:spcBef>
                <a:spcPct val="20000"/>
              </a:spcBef>
            </a:pPr>
            <a:r>
              <a:rPr lang="en-US" altLang="ko-KR" sz="2400" dirty="0">
                <a:solidFill>
                  <a:schemeClr val="hlink"/>
                </a:solidFill>
                <a:ea typeface="굴림" panose="020B0600000101010101" pitchFamily="34" charset="-127"/>
              </a:rPr>
              <a:t>Translation Cache: TLB (“Translation </a:t>
            </a:r>
            <a:r>
              <a:rPr lang="en-US" altLang="ko-KR" sz="2400" dirty="0" err="1">
                <a:solidFill>
                  <a:schemeClr val="hlink"/>
                </a:solidFill>
                <a:ea typeface="굴림" panose="020B0600000101010101" pitchFamily="34" charset="-127"/>
              </a:rPr>
              <a:t>Lookaside</a:t>
            </a:r>
            <a:r>
              <a:rPr lang="en-US" altLang="ko-KR" sz="2400" dirty="0">
                <a:solidFill>
                  <a:schemeClr val="hlink"/>
                </a:solidFill>
                <a:ea typeface="굴림" panose="020B0600000101010101" pitchFamily="34" charset="-127"/>
              </a:rPr>
              <a:t> Buffer”)</a:t>
            </a:r>
          </a:p>
        </p:txBody>
      </p:sp>
      <p:sp>
        <p:nvSpPr>
          <p:cNvPr id="21507" name="Rectangle 3"/>
          <p:cNvSpPr>
            <a:spLocks noGrp="1" noChangeArrowheads="1"/>
          </p:cNvSpPr>
          <p:nvPr>
            <p:ph type="title"/>
          </p:nvPr>
        </p:nvSpPr>
        <p:spPr>
          <a:xfrm>
            <a:off x="1752600" y="152400"/>
            <a:ext cx="8686800" cy="533400"/>
          </a:xfrm>
        </p:spPr>
        <p:txBody>
          <a:bodyPr/>
          <a:lstStyle/>
          <a:p>
            <a:r>
              <a:rPr lang="en-US" altLang="ko-KR" dirty="0">
                <a:ea typeface="굴림" panose="020B0600000101010101" pitchFamily="34" charset="-127"/>
              </a:rPr>
              <a:t>Another Major Reason to Deal with Caching</a:t>
            </a:r>
          </a:p>
        </p:txBody>
      </p:sp>
      <p:grpSp>
        <p:nvGrpSpPr>
          <p:cNvPr id="21508" name="Group 180"/>
          <p:cNvGrpSpPr>
            <a:grpSpLocks/>
          </p:cNvGrpSpPr>
          <p:nvPr/>
        </p:nvGrpSpPr>
        <p:grpSpPr bwMode="auto">
          <a:xfrm>
            <a:off x="1600200" y="685800"/>
            <a:ext cx="8915400" cy="3481388"/>
            <a:chOff x="48" y="480"/>
            <a:chExt cx="5616" cy="2193"/>
          </a:xfrm>
        </p:grpSpPr>
        <p:grpSp>
          <p:nvGrpSpPr>
            <p:cNvPr id="21509" name="Group 93"/>
            <p:cNvGrpSpPr>
              <a:grpSpLocks/>
            </p:cNvGrpSpPr>
            <p:nvPr/>
          </p:nvGrpSpPr>
          <p:grpSpPr bwMode="auto">
            <a:xfrm>
              <a:off x="2512" y="912"/>
              <a:ext cx="1171" cy="1129"/>
              <a:chOff x="2512" y="1728"/>
              <a:chExt cx="1171" cy="1129"/>
            </a:xfrm>
          </p:grpSpPr>
          <p:sp>
            <p:nvSpPr>
              <p:cNvPr id="21575" name="Rectangle 94"/>
              <p:cNvSpPr>
                <a:spLocks noChangeArrowheads="1"/>
              </p:cNvSpPr>
              <p:nvPr/>
            </p:nvSpPr>
            <p:spPr bwMode="auto">
              <a:xfrm>
                <a:off x="2512" y="1728"/>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#0</a:t>
                </a:r>
              </a:p>
            </p:txBody>
          </p:sp>
          <p:sp>
            <p:nvSpPr>
              <p:cNvPr id="21576" name="Rectangle 95"/>
              <p:cNvSpPr>
                <a:spLocks noChangeArrowheads="1"/>
              </p:cNvSpPr>
              <p:nvPr/>
            </p:nvSpPr>
            <p:spPr bwMode="auto">
              <a:xfrm>
                <a:off x="2512" y="1916"/>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#1</a:t>
                </a:r>
              </a:p>
            </p:txBody>
          </p:sp>
          <p:sp>
            <p:nvSpPr>
              <p:cNvPr id="21577" name="Rectangle 96"/>
              <p:cNvSpPr>
                <a:spLocks noChangeArrowheads="1"/>
              </p:cNvSpPr>
              <p:nvPr/>
            </p:nvSpPr>
            <p:spPr bwMode="auto">
              <a:xfrm>
                <a:off x="2512" y="2293"/>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#3</a:t>
                </a:r>
              </a:p>
            </p:txBody>
          </p:sp>
          <p:sp>
            <p:nvSpPr>
              <p:cNvPr id="21578" name="Rectangle 97"/>
              <p:cNvSpPr>
                <a:spLocks noChangeArrowheads="1"/>
              </p:cNvSpPr>
              <p:nvPr/>
            </p:nvSpPr>
            <p:spPr bwMode="auto">
              <a:xfrm>
                <a:off x="2512" y="2481"/>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#4</a:t>
                </a:r>
              </a:p>
            </p:txBody>
          </p:sp>
          <p:sp>
            <p:nvSpPr>
              <p:cNvPr id="21579" name="Rectangle 98"/>
              <p:cNvSpPr>
                <a:spLocks noChangeArrowheads="1"/>
              </p:cNvSpPr>
              <p:nvPr/>
            </p:nvSpPr>
            <p:spPr bwMode="auto">
              <a:xfrm>
                <a:off x="2512" y="2669"/>
                <a:ext cx="753"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#5</a:t>
                </a:r>
              </a:p>
            </p:txBody>
          </p:sp>
          <p:sp>
            <p:nvSpPr>
              <p:cNvPr id="21580" name="Rectangle 99"/>
              <p:cNvSpPr>
                <a:spLocks noChangeArrowheads="1"/>
              </p:cNvSpPr>
              <p:nvPr/>
            </p:nvSpPr>
            <p:spPr bwMode="auto">
              <a:xfrm>
                <a:off x="3263" y="1728"/>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sp>
            <p:nvSpPr>
              <p:cNvPr id="21581" name="Rectangle 100"/>
              <p:cNvSpPr>
                <a:spLocks noChangeArrowheads="1"/>
              </p:cNvSpPr>
              <p:nvPr/>
            </p:nvSpPr>
            <p:spPr bwMode="auto">
              <a:xfrm>
                <a:off x="3263" y="1916"/>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a:t>
                </a:r>
              </a:p>
            </p:txBody>
          </p:sp>
          <p:grpSp>
            <p:nvGrpSpPr>
              <p:cNvPr id="21582" name="Group 101"/>
              <p:cNvGrpSpPr>
                <a:grpSpLocks/>
              </p:cNvGrpSpPr>
              <p:nvPr/>
            </p:nvGrpSpPr>
            <p:grpSpPr bwMode="auto">
              <a:xfrm>
                <a:off x="2512" y="2104"/>
                <a:ext cx="1171" cy="189"/>
                <a:chOff x="2512" y="2104"/>
                <a:chExt cx="1171" cy="189"/>
              </a:xfrm>
            </p:grpSpPr>
            <p:sp>
              <p:nvSpPr>
                <p:cNvPr id="21586" name="Rectangle 102"/>
                <p:cNvSpPr>
                  <a:spLocks noChangeArrowheads="1"/>
                </p:cNvSpPr>
                <p:nvPr/>
              </p:nvSpPr>
              <p:spPr bwMode="auto">
                <a:xfrm>
                  <a:off x="2512" y="2104"/>
                  <a:ext cx="753" cy="189"/>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page #2</a:t>
                  </a:r>
                </a:p>
              </p:txBody>
            </p:sp>
            <p:sp>
              <p:nvSpPr>
                <p:cNvPr id="21587" name="Rectangle 103"/>
                <p:cNvSpPr>
                  <a:spLocks noChangeArrowheads="1"/>
                </p:cNvSpPr>
                <p:nvPr/>
              </p:nvSpPr>
              <p:spPr bwMode="auto">
                <a:xfrm>
                  <a:off x="3263" y="2104"/>
                  <a:ext cx="420" cy="189"/>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sp>
            <p:nvSpPr>
              <p:cNvPr id="21583" name="Rectangle 104"/>
              <p:cNvSpPr>
                <a:spLocks noChangeArrowheads="1"/>
              </p:cNvSpPr>
              <p:nvPr/>
            </p:nvSpPr>
            <p:spPr bwMode="auto">
              <a:xfrm>
                <a:off x="3263" y="2293"/>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sp>
            <p:nvSpPr>
              <p:cNvPr id="21584" name="Rectangle 105"/>
              <p:cNvSpPr>
                <a:spLocks noChangeArrowheads="1"/>
              </p:cNvSpPr>
              <p:nvPr/>
            </p:nvSpPr>
            <p:spPr bwMode="auto">
              <a:xfrm>
                <a:off x="3263" y="2481"/>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N</a:t>
                </a:r>
              </a:p>
            </p:txBody>
          </p:sp>
          <p:sp>
            <p:nvSpPr>
              <p:cNvPr id="21585" name="Rectangle 106"/>
              <p:cNvSpPr>
                <a:spLocks noChangeArrowheads="1"/>
              </p:cNvSpPr>
              <p:nvPr/>
            </p:nvSpPr>
            <p:spPr bwMode="auto">
              <a:xfrm>
                <a:off x="3263" y="2669"/>
                <a:ext cx="420" cy="188"/>
              </a:xfrm>
              <a:prstGeom prst="rect">
                <a:avLst/>
              </a:prstGeom>
              <a:solidFill>
                <a:srgbClr val="99FFCC"/>
              </a:solidFill>
              <a:ln w="1905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600" b="0">
                    <a:latin typeface="Gill Sans" charset="0"/>
                    <a:ea typeface="Gill Sans" charset="0"/>
                    <a:cs typeface="Gill Sans" charset="0"/>
                  </a:rPr>
                  <a:t>V,R,W</a:t>
                </a:r>
              </a:p>
            </p:txBody>
          </p:sp>
        </p:grpSp>
        <p:grpSp>
          <p:nvGrpSpPr>
            <p:cNvPr id="21510" name="Group 107"/>
            <p:cNvGrpSpPr>
              <a:grpSpLocks/>
            </p:cNvGrpSpPr>
            <p:nvPr/>
          </p:nvGrpSpPr>
          <p:grpSpPr bwMode="auto">
            <a:xfrm>
              <a:off x="3168" y="672"/>
              <a:ext cx="2496" cy="938"/>
              <a:chOff x="3120" y="720"/>
              <a:chExt cx="2496" cy="938"/>
            </a:xfrm>
          </p:grpSpPr>
          <p:sp>
            <p:nvSpPr>
              <p:cNvPr id="21571" name="Rectangle 108"/>
              <p:cNvSpPr>
                <a:spLocks noChangeArrowheads="1"/>
              </p:cNvSpPr>
              <p:nvPr/>
            </p:nvSpPr>
            <p:spPr bwMode="auto">
              <a:xfrm>
                <a:off x="4026" y="1156"/>
                <a:ext cx="630" cy="238"/>
              </a:xfrm>
              <a:prstGeom prst="rect">
                <a:avLst/>
              </a:prstGeom>
              <a:solidFill>
                <a:schemeClr val="bg1"/>
              </a:solidFill>
              <a:ln w="38100" algn="ctr">
                <a:solidFill>
                  <a:schemeClr val="tx1"/>
                </a:solidFill>
                <a:prstDash val="sysDot"/>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endParaRPr lang="ko-KR" altLang="en-US" sz="1800" b="0">
                  <a:latin typeface="Gill Sans" charset="0"/>
                  <a:ea typeface="Gill Sans" charset="0"/>
                  <a:cs typeface="Gill Sans" charset="0"/>
                </a:endParaRPr>
              </a:p>
            </p:txBody>
          </p:sp>
          <p:sp>
            <p:nvSpPr>
              <p:cNvPr id="21572" name="Rectangle 109"/>
              <p:cNvSpPr>
                <a:spLocks noChangeArrowheads="1"/>
              </p:cNvSpPr>
              <p:nvPr/>
            </p:nvSpPr>
            <p:spPr bwMode="auto">
              <a:xfrm>
                <a:off x="4631" y="1156"/>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73" name="Freeform 110"/>
              <p:cNvSpPr>
                <a:spLocks/>
              </p:cNvSpPr>
              <p:nvPr/>
            </p:nvSpPr>
            <p:spPr bwMode="auto">
              <a:xfrm>
                <a:off x="3120" y="720"/>
                <a:ext cx="2001" cy="411"/>
              </a:xfrm>
              <a:custGeom>
                <a:avLst/>
                <a:gdLst>
                  <a:gd name="T0" fmla="*/ 0 w 1824"/>
                  <a:gd name="T1" fmla="*/ 0 h 288"/>
                  <a:gd name="T2" fmla="*/ 2001 w 1824"/>
                  <a:gd name="T3" fmla="*/ 0 h 288"/>
                  <a:gd name="T4" fmla="*/ 2001 w 1824"/>
                  <a:gd name="T5" fmla="*/ 411 h 288"/>
                  <a:gd name="T6" fmla="*/ 0 60000 65536"/>
                  <a:gd name="T7" fmla="*/ 0 60000 65536"/>
                  <a:gd name="T8" fmla="*/ 0 60000 65536"/>
                </a:gdLst>
                <a:ahLst/>
                <a:cxnLst>
                  <a:cxn ang="T6">
                    <a:pos x="T0" y="T1"/>
                  </a:cxn>
                  <a:cxn ang="T7">
                    <a:pos x="T2" y="T3"/>
                  </a:cxn>
                  <a:cxn ang="T8">
                    <a:pos x="T4" y="T5"/>
                  </a:cxn>
                </a:cxnLst>
                <a:rect l="0" t="0" r="r" b="b"/>
                <a:pathLst>
                  <a:path w="1824" h="288">
                    <a:moveTo>
                      <a:pt x="0" y="0"/>
                    </a:moveTo>
                    <a:lnTo>
                      <a:pt x="1824" y="0"/>
                    </a:lnTo>
                    <a:lnTo>
                      <a:pt x="1824" y="288"/>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74" name="Text Box 111"/>
              <p:cNvSpPr txBox="1">
                <a:spLocks noChangeArrowheads="1"/>
              </p:cNvSpPr>
              <p:nvPr/>
            </p:nvSpPr>
            <p:spPr bwMode="auto">
              <a:xfrm>
                <a:off x="4112" y="1408"/>
                <a:ext cx="1346" cy="2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b="0">
                    <a:latin typeface="Gill Sans" charset="0"/>
                    <a:ea typeface="Gill Sans" charset="0"/>
                    <a:cs typeface="Gill Sans" charset="0"/>
                  </a:rPr>
                  <a:t>Physical Address</a:t>
                </a:r>
              </a:p>
            </p:txBody>
          </p:sp>
        </p:grpSp>
        <p:grpSp>
          <p:nvGrpSpPr>
            <p:cNvPr id="21511" name="Group 112"/>
            <p:cNvGrpSpPr>
              <a:grpSpLocks/>
            </p:cNvGrpSpPr>
            <p:nvPr/>
          </p:nvGrpSpPr>
          <p:grpSpPr bwMode="auto">
            <a:xfrm>
              <a:off x="48" y="480"/>
              <a:ext cx="3111" cy="444"/>
              <a:chOff x="48" y="1440"/>
              <a:chExt cx="3111" cy="444"/>
            </a:xfrm>
          </p:grpSpPr>
          <p:sp>
            <p:nvSpPr>
              <p:cNvPr id="21566" name="Text Box 113"/>
              <p:cNvSpPr txBox="1">
                <a:spLocks noChangeArrowheads="1"/>
              </p:cNvSpPr>
              <p:nvPr/>
            </p:nvSpPr>
            <p:spPr bwMode="auto">
              <a:xfrm>
                <a:off x="48" y="1440"/>
                <a:ext cx="752"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Virtual </a:t>
                </a:r>
              </a:p>
              <a:p>
                <a:pPr>
                  <a:spcBef>
                    <a:spcPct val="0"/>
                  </a:spcBef>
                </a:pPr>
                <a:r>
                  <a:rPr lang="en-US" altLang="ko-KR" b="0">
                    <a:latin typeface="Gill Sans" charset="0"/>
                    <a:ea typeface="Gill Sans" charset="0"/>
                    <a:cs typeface="Gill Sans" charset="0"/>
                  </a:rPr>
                  <a:t>Address:</a:t>
                </a:r>
              </a:p>
            </p:txBody>
          </p:sp>
          <p:grpSp>
            <p:nvGrpSpPr>
              <p:cNvPr id="21567" name="Group 114"/>
              <p:cNvGrpSpPr>
                <a:grpSpLocks/>
              </p:cNvGrpSpPr>
              <p:nvPr/>
            </p:nvGrpSpPr>
            <p:grpSpPr bwMode="auto">
              <a:xfrm>
                <a:off x="912" y="1490"/>
                <a:ext cx="2247" cy="238"/>
                <a:chOff x="1625" y="528"/>
                <a:chExt cx="2247" cy="238"/>
              </a:xfrm>
            </p:grpSpPr>
            <p:sp>
              <p:nvSpPr>
                <p:cNvPr id="21568" name="Rectangle 115"/>
                <p:cNvSpPr>
                  <a:spLocks noChangeArrowheads="1"/>
                </p:cNvSpPr>
                <p:nvPr/>
              </p:nvSpPr>
              <p:spPr bwMode="auto">
                <a:xfrm>
                  <a:off x="2887" y="528"/>
                  <a:ext cx="985" cy="238"/>
                </a:xfrm>
                <a:prstGeom prst="rect">
                  <a:avLst/>
                </a:prstGeom>
                <a:solidFill>
                  <a:srgbClr val="00CCFF"/>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Offset</a:t>
                  </a:r>
                </a:p>
              </p:txBody>
            </p:sp>
            <p:sp>
              <p:nvSpPr>
                <p:cNvPr id="21569" name="Rectangle 116"/>
                <p:cNvSpPr>
                  <a:spLocks noChangeArrowheads="1"/>
                </p:cNvSpPr>
                <p:nvPr/>
              </p:nvSpPr>
              <p:spPr bwMode="auto">
                <a:xfrm>
                  <a:off x="2256"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Page #</a:t>
                  </a:r>
                </a:p>
              </p:txBody>
            </p:sp>
            <p:sp>
              <p:nvSpPr>
                <p:cNvPr id="21570" name="Rectangle 117"/>
                <p:cNvSpPr>
                  <a:spLocks noChangeArrowheads="1"/>
                </p:cNvSpPr>
                <p:nvPr/>
              </p:nvSpPr>
              <p:spPr bwMode="auto">
                <a:xfrm>
                  <a:off x="1625" y="528"/>
                  <a:ext cx="631"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Virtual</a:t>
                  </a:r>
                </a:p>
                <a:p>
                  <a:pPr>
                    <a:lnSpc>
                      <a:spcPct val="75000"/>
                    </a:lnSpc>
                    <a:spcBef>
                      <a:spcPct val="0"/>
                    </a:spcBef>
                  </a:pPr>
                  <a:r>
                    <a:rPr lang="en-US" altLang="ko-KR" sz="1800" b="0">
                      <a:latin typeface="Gill Sans" charset="0"/>
                      <a:ea typeface="Gill Sans" charset="0"/>
                      <a:cs typeface="Gill Sans" charset="0"/>
                    </a:rPr>
                    <a:t>Seg #</a:t>
                  </a:r>
                </a:p>
              </p:txBody>
            </p:sp>
          </p:grpSp>
        </p:grpSp>
        <p:grpSp>
          <p:nvGrpSpPr>
            <p:cNvPr id="21512" name="Group 118"/>
            <p:cNvGrpSpPr>
              <a:grpSpLocks/>
            </p:cNvGrpSpPr>
            <p:nvPr/>
          </p:nvGrpSpPr>
          <p:grpSpPr bwMode="auto">
            <a:xfrm>
              <a:off x="816" y="1152"/>
              <a:ext cx="1194" cy="1306"/>
              <a:chOff x="768" y="1200"/>
              <a:chExt cx="1194" cy="1306"/>
            </a:xfrm>
          </p:grpSpPr>
          <p:grpSp>
            <p:nvGrpSpPr>
              <p:cNvPr id="21533" name="Group 119"/>
              <p:cNvGrpSpPr>
                <a:grpSpLocks/>
              </p:cNvGrpSpPr>
              <p:nvPr/>
            </p:nvGrpSpPr>
            <p:grpSpPr bwMode="auto">
              <a:xfrm>
                <a:off x="768" y="1200"/>
                <a:ext cx="1018" cy="163"/>
                <a:chOff x="2352" y="960"/>
                <a:chExt cx="1392" cy="288"/>
              </a:xfrm>
            </p:grpSpPr>
            <p:sp>
              <p:nvSpPr>
                <p:cNvPr id="21564" name="Rectangle 120"/>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Base0</a:t>
                  </a:r>
                </a:p>
              </p:txBody>
            </p:sp>
            <p:sp>
              <p:nvSpPr>
                <p:cNvPr id="21565" name="Rectangle 121"/>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Limit0</a:t>
                  </a:r>
                </a:p>
              </p:txBody>
            </p:sp>
          </p:grpSp>
          <p:sp>
            <p:nvSpPr>
              <p:cNvPr id="21534" name="Rectangle 122"/>
              <p:cNvSpPr>
                <a:spLocks noChangeArrowheads="1"/>
              </p:cNvSpPr>
              <p:nvPr/>
            </p:nvSpPr>
            <p:spPr bwMode="auto">
              <a:xfrm>
                <a:off x="1786" y="120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5" name="Group 123"/>
              <p:cNvGrpSpPr>
                <a:grpSpLocks/>
              </p:cNvGrpSpPr>
              <p:nvPr/>
            </p:nvGrpSpPr>
            <p:grpSpPr bwMode="auto">
              <a:xfrm>
                <a:off x="768" y="1363"/>
                <a:ext cx="1018" cy="164"/>
                <a:chOff x="2352" y="960"/>
                <a:chExt cx="1392" cy="288"/>
              </a:xfrm>
            </p:grpSpPr>
            <p:sp>
              <p:nvSpPr>
                <p:cNvPr id="21562" name="Rectangle 124"/>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Base1</a:t>
                  </a:r>
                </a:p>
              </p:txBody>
            </p:sp>
            <p:sp>
              <p:nvSpPr>
                <p:cNvPr id="21563" name="Rectangle 125"/>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Limit1</a:t>
                  </a:r>
                </a:p>
              </p:txBody>
            </p:sp>
          </p:grpSp>
          <p:sp>
            <p:nvSpPr>
              <p:cNvPr id="21536" name="Rectangle 126"/>
              <p:cNvSpPr>
                <a:spLocks noChangeArrowheads="1"/>
              </p:cNvSpPr>
              <p:nvPr/>
            </p:nvSpPr>
            <p:spPr bwMode="auto">
              <a:xfrm>
                <a:off x="1786" y="1363"/>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37" name="Group 127"/>
              <p:cNvGrpSpPr>
                <a:grpSpLocks/>
              </p:cNvGrpSpPr>
              <p:nvPr/>
            </p:nvGrpSpPr>
            <p:grpSpPr bwMode="auto">
              <a:xfrm>
                <a:off x="768" y="1527"/>
                <a:ext cx="1194" cy="163"/>
                <a:chOff x="768" y="1527"/>
                <a:chExt cx="1194" cy="163"/>
              </a:xfrm>
            </p:grpSpPr>
            <p:grpSp>
              <p:nvGrpSpPr>
                <p:cNvPr id="21558" name="Group 128"/>
                <p:cNvGrpSpPr>
                  <a:grpSpLocks/>
                </p:cNvGrpSpPr>
                <p:nvPr/>
              </p:nvGrpSpPr>
              <p:grpSpPr bwMode="auto">
                <a:xfrm>
                  <a:off x="768" y="1527"/>
                  <a:ext cx="1018" cy="163"/>
                  <a:chOff x="2352" y="960"/>
                  <a:chExt cx="1392" cy="288"/>
                </a:xfrm>
              </p:grpSpPr>
              <p:sp>
                <p:nvSpPr>
                  <p:cNvPr id="21560" name="Rectangle 12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Base2</a:t>
                    </a:r>
                  </a:p>
                </p:txBody>
              </p:sp>
              <p:sp>
                <p:nvSpPr>
                  <p:cNvPr id="21561" name="Rectangle 13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Limit2</a:t>
                    </a:r>
                  </a:p>
                </p:txBody>
              </p:sp>
            </p:grpSp>
            <p:sp>
              <p:nvSpPr>
                <p:cNvPr id="21559" name="Rectangle 131"/>
                <p:cNvSpPr>
                  <a:spLocks noChangeArrowheads="1"/>
                </p:cNvSpPr>
                <p:nvPr/>
              </p:nvSpPr>
              <p:spPr bwMode="auto">
                <a:xfrm>
                  <a:off x="1786" y="1527"/>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grpSp>
            <p:nvGrpSpPr>
              <p:cNvPr id="21538" name="Group 132"/>
              <p:cNvGrpSpPr>
                <a:grpSpLocks/>
              </p:cNvGrpSpPr>
              <p:nvPr/>
            </p:nvGrpSpPr>
            <p:grpSpPr bwMode="auto">
              <a:xfrm>
                <a:off x="768" y="1690"/>
                <a:ext cx="1018" cy="163"/>
                <a:chOff x="2352" y="960"/>
                <a:chExt cx="1392" cy="288"/>
              </a:xfrm>
            </p:grpSpPr>
            <p:sp>
              <p:nvSpPr>
                <p:cNvPr id="21556" name="Rectangle 133"/>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Base3</a:t>
                  </a:r>
                </a:p>
              </p:txBody>
            </p:sp>
            <p:sp>
              <p:nvSpPr>
                <p:cNvPr id="21557" name="Rectangle 134"/>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Limit3</a:t>
                  </a:r>
                </a:p>
              </p:txBody>
            </p:sp>
          </p:grpSp>
          <p:sp>
            <p:nvSpPr>
              <p:cNvPr id="21539" name="Rectangle 135"/>
              <p:cNvSpPr>
                <a:spLocks noChangeArrowheads="1"/>
              </p:cNvSpPr>
              <p:nvPr/>
            </p:nvSpPr>
            <p:spPr bwMode="auto">
              <a:xfrm>
                <a:off x="1786" y="169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0" name="Group 136"/>
              <p:cNvGrpSpPr>
                <a:grpSpLocks/>
              </p:cNvGrpSpPr>
              <p:nvPr/>
            </p:nvGrpSpPr>
            <p:grpSpPr bwMode="auto">
              <a:xfrm>
                <a:off x="768" y="1853"/>
                <a:ext cx="1018" cy="163"/>
                <a:chOff x="2352" y="960"/>
                <a:chExt cx="1392" cy="288"/>
              </a:xfrm>
            </p:grpSpPr>
            <p:sp>
              <p:nvSpPr>
                <p:cNvPr id="21554" name="Rectangle 137"/>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Base4</a:t>
                  </a:r>
                </a:p>
              </p:txBody>
            </p:sp>
            <p:sp>
              <p:nvSpPr>
                <p:cNvPr id="21555" name="Rectangle 138"/>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Limit4</a:t>
                  </a:r>
                </a:p>
              </p:txBody>
            </p:sp>
          </p:grpSp>
          <p:sp>
            <p:nvSpPr>
              <p:cNvPr id="21541" name="Rectangle 139"/>
              <p:cNvSpPr>
                <a:spLocks noChangeArrowheads="1"/>
              </p:cNvSpPr>
              <p:nvPr/>
            </p:nvSpPr>
            <p:spPr bwMode="auto">
              <a:xfrm>
                <a:off x="1786" y="185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nvGrpSpPr>
              <p:cNvPr id="21542" name="Group 140"/>
              <p:cNvGrpSpPr>
                <a:grpSpLocks/>
              </p:cNvGrpSpPr>
              <p:nvPr/>
            </p:nvGrpSpPr>
            <p:grpSpPr bwMode="auto">
              <a:xfrm>
                <a:off x="768" y="2016"/>
                <a:ext cx="1018" cy="164"/>
                <a:chOff x="2352" y="960"/>
                <a:chExt cx="1392" cy="288"/>
              </a:xfrm>
            </p:grpSpPr>
            <p:sp>
              <p:nvSpPr>
                <p:cNvPr id="21552" name="Rectangle 141"/>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Base5</a:t>
                  </a:r>
                </a:p>
              </p:txBody>
            </p:sp>
            <p:sp>
              <p:nvSpPr>
                <p:cNvPr id="21553" name="Rectangle 142"/>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Limit5</a:t>
                  </a:r>
                </a:p>
              </p:txBody>
            </p:sp>
          </p:grpSp>
          <p:sp>
            <p:nvSpPr>
              <p:cNvPr id="21543" name="Rectangle 143"/>
              <p:cNvSpPr>
                <a:spLocks noChangeArrowheads="1"/>
              </p:cNvSpPr>
              <p:nvPr/>
            </p:nvSpPr>
            <p:spPr bwMode="auto">
              <a:xfrm>
                <a:off x="1786" y="2016"/>
                <a:ext cx="176" cy="164"/>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4" name="Group 144"/>
              <p:cNvGrpSpPr>
                <a:grpSpLocks/>
              </p:cNvGrpSpPr>
              <p:nvPr/>
            </p:nvGrpSpPr>
            <p:grpSpPr bwMode="auto">
              <a:xfrm>
                <a:off x="768" y="2180"/>
                <a:ext cx="1018" cy="163"/>
                <a:chOff x="2352" y="960"/>
                <a:chExt cx="1392" cy="288"/>
              </a:xfrm>
            </p:grpSpPr>
            <p:sp>
              <p:nvSpPr>
                <p:cNvPr id="21550" name="Rectangle 145"/>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Base6</a:t>
                  </a:r>
                </a:p>
              </p:txBody>
            </p:sp>
            <p:sp>
              <p:nvSpPr>
                <p:cNvPr id="21551" name="Rectangle 146"/>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Limit6</a:t>
                  </a:r>
                </a:p>
              </p:txBody>
            </p:sp>
          </p:grpSp>
          <p:sp>
            <p:nvSpPr>
              <p:cNvPr id="21545" name="Rectangle 147"/>
              <p:cNvSpPr>
                <a:spLocks noChangeArrowheads="1"/>
              </p:cNvSpPr>
              <p:nvPr/>
            </p:nvSpPr>
            <p:spPr bwMode="auto">
              <a:xfrm>
                <a:off x="1786" y="2180"/>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N</a:t>
                </a:r>
              </a:p>
            </p:txBody>
          </p:sp>
          <p:grpSp>
            <p:nvGrpSpPr>
              <p:cNvPr id="21546" name="Group 148"/>
              <p:cNvGrpSpPr>
                <a:grpSpLocks/>
              </p:cNvGrpSpPr>
              <p:nvPr/>
            </p:nvGrpSpPr>
            <p:grpSpPr bwMode="auto">
              <a:xfrm>
                <a:off x="768" y="2343"/>
                <a:ext cx="1018" cy="163"/>
                <a:chOff x="2352" y="960"/>
                <a:chExt cx="1392" cy="288"/>
              </a:xfrm>
            </p:grpSpPr>
            <p:sp>
              <p:nvSpPr>
                <p:cNvPr id="21548" name="Rectangle 149"/>
                <p:cNvSpPr>
                  <a:spLocks noChangeArrowheads="1"/>
                </p:cNvSpPr>
                <p:nvPr/>
              </p:nvSpPr>
              <p:spPr bwMode="auto">
                <a:xfrm>
                  <a:off x="2352" y="960"/>
                  <a:ext cx="672"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Base7</a:t>
                  </a:r>
                </a:p>
              </p:txBody>
            </p:sp>
            <p:sp>
              <p:nvSpPr>
                <p:cNvPr id="21549" name="Rectangle 150"/>
                <p:cNvSpPr>
                  <a:spLocks noChangeArrowheads="1"/>
                </p:cNvSpPr>
                <p:nvPr/>
              </p:nvSpPr>
              <p:spPr bwMode="auto">
                <a:xfrm>
                  <a:off x="3024" y="960"/>
                  <a:ext cx="720" cy="288"/>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Limit7</a:t>
                  </a:r>
                </a:p>
              </p:txBody>
            </p:sp>
          </p:grpSp>
          <p:sp>
            <p:nvSpPr>
              <p:cNvPr id="21547" name="Rectangle 151"/>
              <p:cNvSpPr>
                <a:spLocks noChangeArrowheads="1"/>
              </p:cNvSpPr>
              <p:nvPr/>
            </p:nvSpPr>
            <p:spPr bwMode="auto">
              <a:xfrm>
                <a:off x="1786" y="2343"/>
                <a:ext cx="176" cy="163"/>
              </a:xfrm>
              <a:prstGeom prst="rect">
                <a:avLst/>
              </a:prstGeom>
              <a:solidFill>
                <a:srgbClr val="99FFCC"/>
              </a:solidFill>
              <a:ln w="127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V</a:t>
                </a:r>
              </a:p>
            </p:txBody>
          </p:sp>
        </p:grpSp>
        <p:sp>
          <p:nvSpPr>
            <p:cNvPr id="21513" name="Line 152"/>
            <p:cNvSpPr>
              <a:spLocks noChangeShapeType="1"/>
            </p:cNvSpPr>
            <p:nvPr/>
          </p:nvSpPr>
          <p:spPr bwMode="auto">
            <a:xfrm>
              <a:off x="1824" y="768"/>
              <a:ext cx="672" cy="624"/>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4" name="Freeform 153"/>
            <p:cNvSpPr>
              <a:spLocks/>
            </p:cNvSpPr>
            <p:nvPr/>
          </p:nvSpPr>
          <p:spPr bwMode="auto">
            <a:xfrm>
              <a:off x="432" y="768"/>
              <a:ext cx="768" cy="768"/>
            </a:xfrm>
            <a:custGeom>
              <a:avLst/>
              <a:gdLst>
                <a:gd name="T0" fmla="*/ 768 w 768"/>
                <a:gd name="T1" fmla="*/ 0 h 768"/>
                <a:gd name="T2" fmla="*/ 768 w 768"/>
                <a:gd name="T3" fmla="*/ 192 h 768"/>
                <a:gd name="T4" fmla="*/ 0 w 768"/>
                <a:gd name="T5" fmla="*/ 192 h 768"/>
                <a:gd name="T6" fmla="*/ 0 w 768"/>
                <a:gd name="T7" fmla="*/ 768 h 768"/>
                <a:gd name="T8" fmla="*/ 384 w 768"/>
                <a:gd name="T9" fmla="*/ 768 h 7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8" h="768">
                  <a:moveTo>
                    <a:pt x="768" y="0"/>
                  </a:moveTo>
                  <a:lnTo>
                    <a:pt x="768" y="192"/>
                  </a:lnTo>
                  <a:lnTo>
                    <a:pt x="0" y="192"/>
                  </a:lnTo>
                  <a:lnTo>
                    <a:pt x="0" y="768"/>
                  </a:lnTo>
                  <a:lnTo>
                    <a:pt x="384" y="768"/>
                  </a:lnTo>
                </a:path>
              </a:pathLst>
            </a:custGeom>
            <a:noFill/>
            <a:ln w="76200" cap="flat" cmpd="sng">
              <a:solidFill>
                <a:schemeClr val="hlink"/>
              </a:solidFill>
              <a:prstDash val="solid"/>
              <a:round/>
              <a:headEnd type="none" w="med" len="med"/>
              <a:tailEnd type="triangl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15" name="Line 159"/>
            <p:cNvSpPr>
              <a:spLocks noChangeShapeType="1"/>
            </p:cNvSpPr>
            <p:nvPr/>
          </p:nvSpPr>
          <p:spPr bwMode="auto">
            <a:xfrm flipV="1">
              <a:off x="1200" y="912"/>
              <a:ext cx="1296" cy="624"/>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16" name="Group 160"/>
            <p:cNvGrpSpPr>
              <a:grpSpLocks/>
            </p:cNvGrpSpPr>
            <p:nvPr/>
          </p:nvGrpSpPr>
          <p:grpSpPr bwMode="auto">
            <a:xfrm>
              <a:off x="1680" y="1200"/>
              <a:ext cx="1596" cy="1473"/>
              <a:chOff x="1632" y="1248"/>
              <a:chExt cx="1596" cy="1473"/>
            </a:xfrm>
          </p:grpSpPr>
          <p:grpSp>
            <p:nvGrpSpPr>
              <p:cNvPr id="21525" name="Group 161"/>
              <p:cNvGrpSpPr>
                <a:grpSpLocks/>
              </p:cNvGrpSpPr>
              <p:nvPr/>
            </p:nvGrpSpPr>
            <p:grpSpPr bwMode="auto">
              <a:xfrm>
                <a:off x="2064" y="2277"/>
                <a:ext cx="1164" cy="444"/>
                <a:chOff x="2064" y="2160"/>
                <a:chExt cx="1164" cy="444"/>
              </a:xfrm>
            </p:grpSpPr>
            <p:sp>
              <p:nvSpPr>
                <p:cNvPr id="21530" name="Text Box 162"/>
                <p:cNvSpPr txBox="1">
                  <a:spLocks noChangeArrowheads="1"/>
                </p:cNvSpPr>
                <p:nvPr/>
              </p:nvSpPr>
              <p:spPr bwMode="auto">
                <a:xfrm>
                  <a:off x="2592" y="2160"/>
                  <a:ext cx="63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31" name="Oval 163"/>
                <p:cNvSpPr>
                  <a:spLocks noChangeArrowheads="1"/>
                </p:cNvSpPr>
                <p:nvPr/>
              </p:nvSpPr>
              <p:spPr bwMode="auto">
                <a:xfrm>
                  <a:off x="2064" y="2208"/>
                  <a:ext cx="317" cy="269"/>
                </a:xfrm>
                <a:prstGeom prst="ellipse">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4000" b="0">
                      <a:latin typeface="Gill Sans" charset="0"/>
                      <a:ea typeface="Gill Sans" charset="0"/>
                      <a:cs typeface="Gill Sans" charset="0"/>
                    </a:rPr>
                    <a:t>&gt;</a:t>
                  </a:r>
                </a:p>
              </p:txBody>
            </p:sp>
            <p:sp>
              <p:nvSpPr>
                <p:cNvPr id="21532" name="Line 164"/>
                <p:cNvSpPr>
                  <a:spLocks noChangeShapeType="1"/>
                </p:cNvSpPr>
                <p:nvPr/>
              </p:nvSpPr>
              <p:spPr bwMode="auto">
                <a:xfrm>
                  <a:off x="2400" y="2352"/>
                  <a:ext cx="288"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sp>
            <p:nvSpPr>
              <p:cNvPr id="21526" name="Line 165"/>
              <p:cNvSpPr>
                <a:spLocks noChangeShapeType="1"/>
              </p:cNvSpPr>
              <p:nvPr/>
            </p:nvSpPr>
            <p:spPr bwMode="auto">
              <a:xfrm>
                <a:off x="2256" y="1248"/>
                <a:ext cx="0" cy="1056"/>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nvGrpSpPr>
              <p:cNvPr id="21527" name="Group 166"/>
              <p:cNvGrpSpPr>
                <a:grpSpLocks/>
              </p:cNvGrpSpPr>
              <p:nvPr/>
            </p:nvGrpSpPr>
            <p:grpSpPr bwMode="auto">
              <a:xfrm>
                <a:off x="1632" y="1584"/>
                <a:ext cx="480" cy="768"/>
                <a:chOff x="1632" y="1584"/>
                <a:chExt cx="480" cy="672"/>
              </a:xfrm>
            </p:grpSpPr>
            <p:sp>
              <p:nvSpPr>
                <p:cNvPr id="21528" name="Line 167"/>
                <p:cNvSpPr>
                  <a:spLocks noChangeShapeType="1"/>
                </p:cNvSpPr>
                <p:nvPr/>
              </p:nvSpPr>
              <p:spPr bwMode="auto">
                <a:xfrm>
                  <a:off x="1632" y="1584"/>
                  <a:ext cx="480" cy="672"/>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9" name="Line 168"/>
                <p:cNvSpPr>
                  <a:spLocks noChangeShapeType="1"/>
                </p:cNvSpPr>
                <p:nvPr/>
              </p:nvSpPr>
              <p:spPr bwMode="auto">
                <a:xfrm flipH="1">
                  <a:off x="1728" y="1632"/>
                  <a:ext cx="144" cy="96"/>
                </a:xfrm>
                <a:prstGeom prst="line">
                  <a:avLst/>
                </a:prstGeom>
                <a:noFill/>
                <a:ln w="76200">
                  <a:solidFill>
                    <a:schemeClr val="hlink"/>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grpSp>
          <p:nvGrpSpPr>
            <p:cNvPr id="21517" name="Group 172"/>
            <p:cNvGrpSpPr>
              <a:grpSpLocks/>
            </p:cNvGrpSpPr>
            <p:nvPr/>
          </p:nvGrpSpPr>
          <p:grpSpPr bwMode="auto">
            <a:xfrm>
              <a:off x="3216" y="1108"/>
              <a:ext cx="1487" cy="238"/>
              <a:chOff x="3168" y="1156"/>
              <a:chExt cx="1487" cy="238"/>
            </a:xfrm>
          </p:grpSpPr>
          <p:sp>
            <p:nvSpPr>
              <p:cNvPr id="21523" name="Rectangle 173"/>
              <p:cNvSpPr>
                <a:spLocks noChangeArrowheads="1"/>
              </p:cNvSpPr>
              <p:nvPr/>
            </p:nvSpPr>
            <p:spPr bwMode="auto">
              <a:xfrm>
                <a:off x="4025" y="1156"/>
                <a:ext cx="630" cy="238"/>
              </a:xfrm>
              <a:prstGeom prst="rect">
                <a:avLst/>
              </a:prstGeom>
              <a:solidFill>
                <a:schemeClr val="hlink"/>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75000"/>
                  </a:lnSpc>
                  <a:spcBef>
                    <a:spcPct val="0"/>
                  </a:spcBef>
                </a:pPr>
                <a:r>
                  <a:rPr lang="en-US" altLang="ko-KR" sz="1800" b="0">
                    <a:latin typeface="Gill Sans" charset="0"/>
                    <a:ea typeface="Gill Sans" charset="0"/>
                    <a:cs typeface="Gill Sans" charset="0"/>
                  </a:rPr>
                  <a:t>Physical</a:t>
                </a:r>
              </a:p>
              <a:p>
                <a:pPr>
                  <a:lnSpc>
                    <a:spcPct val="75000"/>
                  </a:lnSpc>
                  <a:spcBef>
                    <a:spcPct val="0"/>
                  </a:spcBef>
                </a:pPr>
                <a:r>
                  <a:rPr lang="en-US" altLang="ko-KR" sz="1800" b="0">
                    <a:latin typeface="Gill Sans" charset="0"/>
                    <a:ea typeface="Gill Sans" charset="0"/>
                    <a:cs typeface="Gill Sans" charset="0"/>
                  </a:rPr>
                  <a:t>Page #</a:t>
                </a:r>
              </a:p>
            </p:txBody>
          </p:sp>
          <p:sp>
            <p:nvSpPr>
              <p:cNvPr id="21524" name="Line 174"/>
              <p:cNvSpPr>
                <a:spLocks noChangeShapeType="1"/>
              </p:cNvSpPr>
              <p:nvPr/>
            </p:nvSpPr>
            <p:spPr bwMode="auto">
              <a:xfrm flipV="1">
                <a:off x="3168" y="1292"/>
                <a:ext cx="827" cy="99"/>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nvGrpSpPr>
            <p:cNvPr id="21518" name="Group 175"/>
            <p:cNvGrpSpPr>
              <a:grpSpLocks/>
            </p:cNvGrpSpPr>
            <p:nvPr/>
          </p:nvGrpSpPr>
          <p:grpSpPr bwMode="auto">
            <a:xfrm>
              <a:off x="3648" y="1392"/>
              <a:ext cx="1246" cy="1274"/>
              <a:chOff x="3600" y="1440"/>
              <a:chExt cx="1246" cy="1274"/>
            </a:xfrm>
          </p:grpSpPr>
          <p:sp>
            <p:nvSpPr>
              <p:cNvPr id="21519" name="AutoShape 176"/>
              <p:cNvSpPr>
                <a:spLocks noChangeArrowheads="1"/>
              </p:cNvSpPr>
              <p:nvPr/>
            </p:nvSpPr>
            <p:spPr bwMode="auto">
              <a:xfrm>
                <a:off x="4080" y="1920"/>
                <a:ext cx="766" cy="175"/>
              </a:xfrm>
              <a:prstGeom prst="roundRect">
                <a:avLst>
                  <a:gd name="adj" fmla="val 16667"/>
                </a:avLst>
              </a:prstGeom>
              <a:solidFill>
                <a:srgbClr val="FF66CC"/>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r>
                  <a:rPr lang="en-US" altLang="ko-KR" sz="1800" b="0">
                    <a:latin typeface="Gill Sans" charset="0"/>
                    <a:ea typeface="Gill Sans" charset="0"/>
                    <a:cs typeface="Gill Sans" charset="0"/>
                  </a:rPr>
                  <a:t>Check Perm</a:t>
                </a:r>
              </a:p>
            </p:txBody>
          </p:sp>
          <p:sp>
            <p:nvSpPr>
              <p:cNvPr id="21520" name="Line 177"/>
              <p:cNvSpPr>
                <a:spLocks noChangeShapeType="1"/>
              </p:cNvSpPr>
              <p:nvPr/>
            </p:nvSpPr>
            <p:spPr bwMode="auto">
              <a:xfrm>
                <a:off x="3600" y="1440"/>
                <a:ext cx="528" cy="480"/>
              </a:xfrm>
              <a:prstGeom prst="line">
                <a:avLst/>
              </a:prstGeom>
              <a:noFill/>
              <a:ln w="76200">
                <a:solidFill>
                  <a:schemeClr val="hlink"/>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sp>
            <p:nvSpPr>
              <p:cNvPr id="21521" name="Text Box 178"/>
              <p:cNvSpPr txBox="1">
                <a:spLocks noChangeArrowheads="1"/>
              </p:cNvSpPr>
              <p:nvPr/>
            </p:nvSpPr>
            <p:spPr bwMode="auto">
              <a:xfrm>
                <a:off x="4151" y="2270"/>
                <a:ext cx="636" cy="44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spcBef>
                    <a:spcPct val="0"/>
                  </a:spcBef>
                </a:pPr>
                <a:r>
                  <a:rPr lang="en-US" altLang="ko-KR" b="0">
                    <a:latin typeface="Gill Sans" charset="0"/>
                    <a:ea typeface="Gill Sans" charset="0"/>
                    <a:cs typeface="Gill Sans" charset="0"/>
                  </a:rPr>
                  <a:t>Access</a:t>
                </a:r>
              </a:p>
              <a:p>
                <a:pPr>
                  <a:spcBef>
                    <a:spcPct val="0"/>
                  </a:spcBef>
                </a:pPr>
                <a:r>
                  <a:rPr lang="en-US" altLang="ko-KR" b="0">
                    <a:latin typeface="Gill Sans" charset="0"/>
                    <a:ea typeface="Gill Sans" charset="0"/>
                    <a:cs typeface="Gill Sans" charset="0"/>
                  </a:rPr>
                  <a:t>Error</a:t>
                </a:r>
              </a:p>
            </p:txBody>
          </p:sp>
          <p:sp>
            <p:nvSpPr>
              <p:cNvPr id="21522" name="Line 179"/>
              <p:cNvSpPr>
                <a:spLocks noChangeShapeType="1"/>
              </p:cNvSpPr>
              <p:nvPr/>
            </p:nvSpPr>
            <p:spPr bwMode="auto">
              <a:xfrm>
                <a:off x="4485" y="2095"/>
                <a:ext cx="0" cy="199"/>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b="0">
                  <a:latin typeface="Gill Sans" charset="0"/>
                  <a:ea typeface="Gill Sans" charset="0"/>
                  <a:cs typeface="Gill Sans" charset="0"/>
                </a:endParaRPr>
              </a:p>
            </p:txBody>
          </p:sp>
        </p:grpSp>
      </p:grpSp>
    </p:spTree>
    <p:extLst>
      <p:ext uri="{BB962C8B-B14F-4D97-AF65-F5344CB8AC3E}">
        <p14:creationId xmlns:p14="http://schemas.microsoft.com/office/powerpoint/2010/main" val="1672456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0354">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0354">
                                            <p:txEl>
                                              <p:pRg st="10" end="1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0354">
                                            <p:txEl>
                                              <p:pRg st="11" end="1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0354">
                                            <p:txEl>
                                              <p:pRg st="12" end="1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0354">
                                            <p:txEl>
                                              <p:pRg st="13" end="1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4035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0354"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832713" y="228601"/>
            <a:ext cx="6439263" cy="494494"/>
          </a:xfrm>
          <a:noFill/>
        </p:spPr>
        <p:txBody>
          <a:bodyPr vert="horz" wrap="none" lIns="63500" tIns="25400" rIns="63500" bIns="25400" numCol="1" anchor="t" anchorCtr="0" compatLnSpc="1">
            <a:prstTxWarp prst="textNoShape">
              <a:avLst/>
            </a:prstTxWarp>
            <a:spAutoFit/>
          </a:bodyPr>
          <a:lstStyle/>
          <a:p>
            <a:r>
              <a:rPr lang="en-US" altLang="ko-KR">
                <a:ea typeface="굴림" panose="020B0600000101010101" pitchFamily="34" charset="-127"/>
              </a:rPr>
              <a:t>Why Does Caching Help? Locality!</a:t>
            </a:r>
          </a:p>
        </p:txBody>
      </p:sp>
      <p:sp>
        <p:nvSpPr>
          <p:cNvPr id="730115" name="Rectangle 3"/>
          <p:cNvSpPr>
            <a:spLocks noGrp="1" noChangeArrowheads="1"/>
          </p:cNvSpPr>
          <p:nvPr>
            <p:ph type="body" idx="1"/>
          </p:nvPr>
        </p:nvSpPr>
        <p:spPr>
          <a:xfrm>
            <a:off x="1981200" y="2781766"/>
            <a:ext cx="8534400" cy="1790234"/>
          </a:xfrm>
          <a:noFill/>
        </p:spPr>
        <p:txBody>
          <a:bodyPr vert="horz" wrap="square" lIns="63500" tIns="25400" rIns="63500" bIns="25400" numCol="1" anchor="t" anchorCtr="0" compatLnSpc="1">
            <a:prstTxWarp prst="textNoShape">
              <a:avLst/>
            </a:prstTxWarp>
            <a:spAutoFit/>
          </a:bodyPr>
          <a:lstStyle/>
          <a:p>
            <a:pPr>
              <a:spcBef>
                <a:spcPct val="25000"/>
              </a:spcBef>
            </a:pPr>
            <a:r>
              <a:rPr lang="en-US" altLang="ko-KR" sz="2800" dirty="0">
                <a:solidFill>
                  <a:schemeClr val="hlink"/>
                </a:solidFill>
                <a:ea typeface="굴림" panose="020B0600000101010101" pitchFamily="34" charset="-127"/>
              </a:rPr>
              <a:t>Temporal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Time):</a:t>
            </a:r>
          </a:p>
          <a:p>
            <a:pPr lvl="1">
              <a:spcBef>
                <a:spcPct val="25000"/>
              </a:spcBef>
            </a:pPr>
            <a:r>
              <a:rPr lang="en-US" altLang="ko-KR" sz="2400" dirty="0">
                <a:ea typeface="굴림" panose="020B0600000101010101" pitchFamily="34" charset="-127"/>
              </a:rPr>
              <a:t>Keep recently accessed data items closer to processor</a:t>
            </a:r>
          </a:p>
          <a:p>
            <a:pPr>
              <a:spcBef>
                <a:spcPct val="25000"/>
              </a:spcBef>
            </a:pPr>
            <a:r>
              <a:rPr lang="en-US" altLang="ko-KR" sz="2800" dirty="0">
                <a:solidFill>
                  <a:schemeClr val="hlink"/>
                </a:solidFill>
                <a:ea typeface="굴림" panose="020B0600000101010101" pitchFamily="34" charset="-127"/>
              </a:rPr>
              <a:t>Spatial Locality</a:t>
            </a:r>
            <a:r>
              <a:rPr lang="en-US" altLang="ko-KR" sz="2800" dirty="0">
                <a:solidFill>
                  <a:schemeClr val="accent1"/>
                </a:solidFill>
                <a:ea typeface="굴림" panose="020B0600000101010101" pitchFamily="34" charset="-127"/>
              </a:rPr>
              <a:t> </a:t>
            </a:r>
            <a:r>
              <a:rPr lang="en-US" altLang="ko-KR" sz="2800" dirty="0">
                <a:ea typeface="굴림" panose="020B0600000101010101" pitchFamily="34" charset="-127"/>
              </a:rPr>
              <a:t>(Locality in Space):</a:t>
            </a:r>
          </a:p>
          <a:p>
            <a:pPr lvl="1">
              <a:spcBef>
                <a:spcPct val="25000"/>
              </a:spcBef>
            </a:pPr>
            <a:r>
              <a:rPr lang="en-US" altLang="ko-KR" sz="2400" dirty="0">
                <a:ea typeface="굴림" panose="020B0600000101010101" pitchFamily="34" charset="-127"/>
              </a:rPr>
              <a:t>Move contiguous blocks to the upper levels </a:t>
            </a:r>
          </a:p>
        </p:txBody>
      </p:sp>
      <p:grpSp>
        <p:nvGrpSpPr>
          <p:cNvPr id="22532" name="Group 40"/>
          <p:cNvGrpSpPr>
            <a:grpSpLocks/>
          </p:cNvGrpSpPr>
          <p:nvPr/>
        </p:nvGrpSpPr>
        <p:grpSpPr bwMode="auto">
          <a:xfrm>
            <a:off x="3200401" y="914401"/>
            <a:ext cx="5386767" cy="1821361"/>
            <a:chOff x="1050" y="861"/>
            <a:chExt cx="3202" cy="873"/>
          </a:xfrm>
        </p:grpSpPr>
        <p:sp>
          <p:nvSpPr>
            <p:cNvPr id="22553" name="Rectangle 25" descr="Zig zag"/>
            <p:cNvSpPr>
              <a:spLocks noChangeArrowheads="1"/>
            </p:cNvSpPr>
            <p:nvPr/>
          </p:nvSpPr>
          <p:spPr bwMode="auto">
            <a:xfrm>
              <a:off x="2876" y="1194"/>
              <a:ext cx="162" cy="308"/>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4" name="Rectangle 26" descr="Zig zag"/>
            <p:cNvSpPr>
              <a:spLocks noChangeArrowheads="1"/>
            </p:cNvSpPr>
            <p:nvPr/>
          </p:nvSpPr>
          <p:spPr bwMode="auto">
            <a:xfrm>
              <a:off x="2442" y="893"/>
              <a:ext cx="121" cy="614"/>
            </a:xfrm>
            <a:prstGeom prst="rect">
              <a:avLst/>
            </a:prstGeom>
            <a:pattFill prst="zigZag">
              <a:fgClr>
                <a:schemeClr val="hlink"/>
              </a:fgClr>
              <a:bgClr>
                <a:schemeClr val="bg1"/>
              </a:bgClr>
            </a:pattFill>
            <a:ln>
              <a:noFill/>
            </a:ln>
            <a:effectLst/>
            <a:extLs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a:p>
          </p:txBody>
        </p:sp>
        <p:sp>
          <p:nvSpPr>
            <p:cNvPr id="22555" name="Line 27"/>
            <p:cNvSpPr>
              <a:spLocks noChangeShapeType="1"/>
            </p:cNvSpPr>
            <p:nvPr/>
          </p:nvSpPr>
          <p:spPr bwMode="auto">
            <a:xfrm>
              <a:off x="1901" y="892"/>
              <a:ext cx="0" cy="606"/>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28"/>
            <p:cNvSpPr>
              <a:spLocks noChangeShapeType="1"/>
            </p:cNvSpPr>
            <p:nvPr/>
          </p:nvSpPr>
          <p:spPr bwMode="auto">
            <a:xfrm>
              <a:off x="1865" y="1502"/>
              <a:ext cx="202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7" name="Rectangle 29"/>
            <p:cNvSpPr>
              <a:spLocks noChangeArrowheads="1"/>
            </p:cNvSpPr>
            <p:nvPr/>
          </p:nvSpPr>
          <p:spPr bwMode="auto">
            <a:xfrm>
              <a:off x="2471" y="1597"/>
              <a:ext cx="1006"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Gill Sans" charset="0"/>
                  <a:ea typeface="Gill Sans" charset="0"/>
                  <a:cs typeface="Gill Sans" charset="0"/>
                </a:rPr>
                <a:t>Address Space</a:t>
              </a:r>
            </a:p>
          </p:txBody>
        </p:sp>
        <p:sp>
          <p:nvSpPr>
            <p:cNvPr id="22558" name="Rectangle 30"/>
            <p:cNvSpPr>
              <a:spLocks noChangeArrowheads="1"/>
            </p:cNvSpPr>
            <p:nvPr/>
          </p:nvSpPr>
          <p:spPr bwMode="auto">
            <a:xfrm>
              <a:off x="1861" y="1536"/>
              <a:ext cx="152"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0</a:t>
              </a:r>
            </a:p>
          </p:txBody>
        </p:sp>
        <p:sp>
          <p:nvSpPr>
            <p:cNvPr id="22559" name="Rectangle 31"/>
            <p:cNvSpPr>
              <a:spLocks noChangeArrowheads="1"/>
            </p:cNvSpPr>
            <p:nvPr/>
          </p:nvSpPr>
          <p:spPr bwMode="auto">
            <a:xfrm>
              <a:off x="3851" y="1536"/>
              <a:ext cx="401" cy="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a:latin typeface="Arial" panose="020B0604020202020204" pitchFamily="34" charset="0"/>
                  <a:ea typeface="굴림" panose="020B0600000101010101" pitchFamily="34" charset="-127"/>
                </a:rPr>
                <a:t>2</a:t>
              </a:r>
              <a:r>
                <a:rPr lang="en-US" altLang="ko-KR" sz="1800" b="0" baseline="30000">
                  <a:latin typeface="Arial" panose="020B0604020202020204" pitchFamily="34" charset="0"/>
                  <a:ea typeface="굴림" panose="020B0600000101010101" pitchFamily="34" charset="-127"/>
                </a:rPr>
                <a:t>n</a:t>
              </a:r>
              <a:r>
                <a:rPr lang="en-US" altLang="ko-KR" sz="1800" b="0">
                  <a:latin typeface="Arial" panose="020B0604020202020204" pitchFamily="34" charset="0"/>
                  <a:ea typeface="굴림" panose="020B0600000101010101" pitchFamily="34" charset="-127"/>
                </a:rPr>
                <a:t> - 1</a:t>
              </a:r>
            </a:p>
          </p:txBody>
        </p:sp>
        <p:sp>
          <p:nvSpPr>
            <p:cNvPr id="22560" name="Rectangle 32"/>
            <p:cNvSpPr>
              <a:spLocks noChangeArrowheads="1"/>
            </p:cNvSpPr>
            <p:nvPr/>
          </p:nvSpPr>
          <p:spPr bwMode="auto">
            <a:xfrm>
              <a:off x="1050" y="861"/>
              <a:ext cx="808"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85000"/>
                </a:lnSpc>
                <a:spcBef>
                  <a:spcPct val="0"/>
                </a:spcBef>
                <a:buSzTx/>
              </a:pPr>
              <a:r>
                <a:rPr lang="en-US" altLang="ko-KR" sz="1800" b="0" dirty="0">
                  <a:latin typeface="Gill Sans" charset="0"/>
                  <a:ea typeface="Gill Sans" charset="0"/>
                  <a:cs typeface="Gill Sans" charset="0"/>
                </a:rPr>
                <a:t>Probability</a:t>
              </a:r>
            </a:p>
            <a:p>
              <a:pPr algn="l">
                <a:lnSpc>
                  <a:spcPct val="85000"/>
                </a:lnSpc>
                <a:spcBef>
                  <a:spcPct val="0"/>
                </a:spcBef>
                <a:buSzTx/>
              </a:pPr>
              <a:r>
                <a:rPr lang="en-US" altLang="ko-KR" sz="1800" b="0" dirty="0">
                  <a:latin typeface="Gill Sans" charset="0"/>
                  <a:ea typeface="Gill Sans" charset="0"/>
                  <a:cs typeface="Gill Sans" charset="0"/>
                </a:rPr>
                <a:t>of reference</a:t>
              </a:r>
            </a:p>
          </p:txBody>
        </p:sp>
        <p:sp>
          <p:nvSpPr>
            <p:cNvPr id="22561" name="Line 33"/>
            <p:cNvSpPr>
              <a:spLocks noChangeShapeType="1"/>
            </p:cNvSpPr>
            <p:nvPr/>
          </p:nvSpPr>
          <p:spPr bwMode="auto">
            <a:xfrm>
              <a:off x="1905" y="1470"/>
              <a:ext cx="480"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2" name="Line 34"/>
            <p:cNvSpPr>
              <a:spLocks noChangeShapeType="1"/>
            </p:cNvSpPr>
            <p:nvPr/>
          </p:nvSpPr>
          <p:spPr bwMode="auto">
            <a:xfrm flipV="1">
              <a:off x="2393" y="914"/>
              <a:ext cx="114" cy="56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3" name="Line 35"/>
            <p:cNvSpPr>
              <a:spLocks noChangeShapeType="1"/>
            </p:cNvSpPr>
            <p:nvPr/>
          </p:nvSpPr>
          <p:spPr bwMode="auto">
            <a:xfrm>
              <a:off x="2515" y="922"/>
              <a:ext cx="113" cy="54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4" name="Line 36"/>
            <p:cNvSpPr>
              <a:spLocks noChangeShapeType="1"/>
            </p:cNvSpPr>
            <p:nvPr/>
          </p:nvSpPr>
          <p:spPr bwMode="auto">
            <a:xfrm>
              <a:off x="2636" y="1470"/>
              <a:ext cx="195"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5" name="Line 37"/>
            <p:cNvSpPr>
              <a:spLocks noChangeShapeType="1"/>
            </p:cNvSpPr>
            <p:nvPr/>
          </p:nvSpPr>
          <p:spPr bwMode="auto">
            <a:xfrm flipV="1">
              <a:off x="2839" y="1220"/>
              <a:ext cx="113" cy="254"/>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6" name="Line 38"/>
            <p:cNvSpPr>
              <a:spLocks noChangeShapeType="1"/>
            </p:cNvSpPr>
            <p:nvPr/>
          </p:nvSpPr>
          <p:spPr bwMode="auto">
            <a:xfrm>
              <a:off x="2960" y="1228"/>
              <a:ext cx="74" cy="238"/>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67" name="Line 39"/>
            <p:cNvSpPr>
              <a:spLocks noChangeShapeType="1"/>
            </p:cNvSpPr>
            <p:nvPr/>
          </p:nvSpPr>
          <p:spPr bwMode="auto">
            <a:xfrm>
              <a:off x="3042" y="1470"/>
              <a:ext cx="60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30153" name="Group 41"/>
          <p:cNvGrpSpPr>
            <a:grpSpLocks/>
          </p:cNvGrpSpPr>
          <p:nvPr/>
        </p:nvGrpSpPr>
        <p:grpSpPr bwMode="auto">
          <a:xfrm>
            <a:off x="3051175" y="4673600"/>
            <a:ext cx="5348288" cy="1879600"/>
            <a:chOff x="951" y="2312"/>
            <a:chExt cx="3369" cy="1184"/>
          </a:xfrm>
        </p:grpSpPr>
        <p:sp>
          <p:nvSpPr>
            <p:cNvPr id="22534" name="Rectangle 42"/>
            <p:cNvSpPr>
              <a:spLocks noChangeArrowheads="1"/>
            </p:cNvSpPr>
            <p:nvPr/>
          </p:nvSpPr>
          <p:spPr bwMode="auto">
            <a:xfrm>
              <a:off x="2120" y="2456"/>
              <a:ext cx="800" cy="896"/>
            </a:xfrm>
            <a:prstGeom prst="rect">
              <a:avLst/>
            </a:prstGeom>
            <a:noFill/>
            <a:ln w="25400">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5" name="Rectangle 43"/>
            <p:cNvSpPr>
              <a:spLocks noChangeArrowheads="1"/>
            </p:cNvSpPr>
            <p:nvPr/>
          </p:nvSpPr>
          <p:spPr bwMode="auto">
            <a:xfrm>
              <a:off x="3512" y="2312"/>
              <a:ext cx="752" cy="1184"/>
            </a:xfrm>
            <a:prstGeom prst="rect">
              <a:avLst/>
            </a:prstGeom>
            <a:solidFill>
              <a:schemeClr val="bg1"/>
            </a:solidFill>
            <a:ln w="254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36" name="Rectangle 44"/>
            <p:cNvSpPr>
              <a:spLocks noChangeArrowheads="1"/>
            </p:cNvSpPr>
            <p:nvPr/>
          </p:nvSpPr>
          <p:spPr bwMode="auto">
            <a:xfrm>
              <a:off x="3509" y="2321"/>
              <a:ext cx="811"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Lower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7" name="Rectangle 45"/>
            <p:cNvSpPr>
              <a:spLocks noChangeArrowheads="1"/>
            </p:cNvSpPr>
            <p:nvPr/>
          </p:nvSpPr>
          <p:spPr bwMode="auto">
            <a:xfrm>
              <a:off x="2117" y="2465"/>
              <a:ext cx="811" cy="3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nSpc>
                  <a:spcPct val="100000"/>
                </a:lnSpc>
                <a:spcBef>
                  <a:spcPct val="0"/>
                </a:spcBef>
                <a:buSzTx/>
              </a:pPr>
              <a:r>
                <a:rPr lang="en-US" altLang="ko-KR" sz="1600" b="0">
                  <a:latin typeface="Gill Sans" charset="0"/>
                  <a:ea typeface="Gill Sans" charset="0"/>
                  <a:cs typeface="Gill Sans" charset="0"/>
                </a:rPr>
                <a:t>Upper Level</a:t>
              </a:r>
            </a:p>
            <a:p>
              <a:pPr>
                <a:lnSpc>
                  <a:spcPct val="100000"/>
                </a:lnSpc>
                <a:spcBef>
                  <a:spcPct val="0"/>
                </a:spcBef>
                <a:buSzTx/>
              </a:pPr>
              <a:r>
                <a:rPr lang="en-US" altLang="ko-KR" sz="1600" b="0">
                  <a:latin typeface="Gill Sans" charset="0"/>
                  <a:ea typeface="Gill Sans" charset="0"/>
                  <a:cs typeface="Gill Sans" charset="0"/>
                </a:rPr>
                <a:t>Memory</a:t>
              </a:r>
            </a:p>
          </p:txBody>
        </p:sp>
        <p:sp>
          <p:nvSpPr>
            <p:cNvPr id="22538" name="Line 46"/>
            <p:cNvSpPr>
              <a:spLocks noChangeShapeType="1"/>
            </p:cNvSpPr>
            <p:nvPr/>
          </p:nvSpPr>
          <p:spPr bwMode="auto">
            <a:xfrm flipH="1">
              <a:off x="952" y="2688"/>
              <a:ext cx="1168"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39" name="Rectangle 47"/>
            <p:cNvSpPr>
              <a:spLocks noChangeArrowheads="1"/>
            </p:cNvSpPr>
            <p:nvPr/>
          </p:nvSpPr>
          <p:spPr bwMode="auto">
            <a:xfrm>
              <a:off x="1191" y="2496"/>
              <a:ext cx="86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To Processor</a:t>
              </a:r>
            </a:p>
          </p:txBody>
        </p:sp>
        <p:sp>
          <p:nvSpPr>
            <p:cNvPr id="22540" name="Line 48"/>
            <p:cNvSpPr>
              <a:spLocks noChangeShapeType="1"/>
            </p:cNvSpPr>
            <p:nvPr/>
          </p:nvSpPr>
          <p:spPr bwMode="auto">
            <a:xfrm>
              <a:off x="968" y="3168"/>
              <a:ext cx="1136" cy="0"/>
            </a:xfrm>
            <a:prstGeom prst="line">
              <a:avLst/>
            </a:prstGeom>
            <a:noFill/>
            <a:ln w="254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1" name="Rectangle 49"/>
            <p:cNvSpPr>
              <a:spLocks noChangeArrowheads="1"/>
            </p:cNvSpPr>
            <p:nvPr/>
          </p:nvSpPr>
          <p:spPr bwMode="auto">
            <a:xfrm>
              <a:off x="951" y="2976"/>
              <a:ext cx="1035"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600" b="0">
                  <a:latin typeface="Gill Sans" charset="0"/>
                  <a:ea typeface="Gill Sans" charset="0"/>
                  <a:cs typeface="Gill Sans" charset="0"/>
                </a:rPr>
                <a:t>From Processor</a:t>
              </a:r>
            </a:p>
          </p:txBody>
        </p:sp>
        <p:sp>
          <p:nvSpPr>
            <p:cNvPr id="22542" name="Line 50"/>
            <p:cNvSpPr>
              <a:spLocks noChangeShapeType="1"/>
            </p:cNvSpPr>
            <p:nvPr/>
          </p:nvSpPr>
          <p:spPr bwMode="auto">
            <a:xfrm>
              <a:off x="2936" y="2880"/>
              <a:ext cx="560" cy="0"/>
            </a:xfrm>
            <a:prstGeom prst="line">
              <a:avLst/>
            </a:prstGeom>
            <a:noFill/>
            <a:ln w="25400">
              <a:solidFill>
                <a:schemeClr val="tx1"/>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3" name="Rectangle 51"/>
            <p:cNvSpPr>
              <a:spLocks noChangeArrowheads="1"/>
            </p:cNvSpPr>
            <p:nvPr/>
          </p:nvSpPr>
          <p:spPr bwMode="auto">
            <a:xfrm>
              <a:off x="2212" y="3028"/>
              <a:ext cx="568" cy="232"/>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4" name="Rectangle 52"/>
            <p:cNvSpPr>
              <a:spLocks noChangeArrowheads="1"/>
            </p:cNvSpPr>
            <p:nvPr/>
          </p:nvSpPr>
          <p:spPr bwMode="auto">
            <a:xfrm>
              <a:off x="2295" y="2847"/>
              <a:ext cx="380"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X</a:t>
              </a:r>
            </a:p>
          </p:txBody>
        </p:sp>
        <p:sp>
          <p:nvSpPr>
            <p:cNvPr id="22545" name="Rectangle 53"/>
            <p:cNvSpPr>
              <a:spLocks noChangeArrowheads="1"/>
            </p:cNvSpPr>
            <p:nvPr/>
          </p:nvSpPr>
          <p:spPr bwMode="auto">
            <a:xfrm>
              <a:off x="3604" y="3220"/>
              <a:ext cx="568" cy="232"/>
            </a:xfrm>
            <a:prstGeom prst="rect">
              <a:avLst/>
            </a:prstGeom>
            <a:solidFill>
              <a:schemeClr val="hlink"/>
            </a:solidFill>
            <a:ln w="12700">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22546" name="Rectangle 54"/>
            <p:cNvSpPr>
              <a:spLocks noChangeArrowheads="1"/>
            </p:cNvSpPr>
            <p:nvPr/>
          </p:nvSpPr>
          <p:spPr bwMode="auto">
            <a:xfrm>
              <a:off x="3687" y="3039"/>
              <a:ext cx="378"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algn="l">
                <a:lnSpc>
                  <a:spcPct val="100000"/>
                </a:lnSpc>
                <a:spcBef>
                  <a:spcPct val="0"/>
                </a:spcBef>
                <a:buSzTx/>
              </a:pPr>
              <a:r>
                <a:rPr lang="en-US" altLang="ko-KR" sz="1400" b="0">
                  <a:latin typeface="Gill Sans" charset="0"/>
                  <a:ea typeface="Gill Sans" charset="0"/>
                  <a:cs typeface="Gill Sans" charset="0"/>
                </a:rPr>
                <a:t>Blk Y</a:t>
              </a:r>
            </a:p>
          </p:txBody>
        </p:sp>
        <p:sp>
          <p:nvSpPr>
            <p:cNvPr id="22547" name="Line 55"/>
            <p:cNvSpPr>
              <a:spLocks noChangeShapeType="1"/>
            </p:cNvSpPr>
            <p:nvPr/>
          </p:nvSpPr>
          <p:spPr bwMode="auto">
            <a:xfrm>
              <a:off x="2496"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8" name="Line 56"/>
            <p:cNvSpPr>
              <a:spLocks noChangeShapeType="1"/>
            </p:cNvSpPr>
            <p:nvPr/>
          </p:nvSpPr>
          <p:spPr bwMode="auto">
            <a:xfrm>
              <a:off x="2640"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49" name="Line 57"/>
            <p:cNvSpPr>
              <a:spLocks noChangeShapeType="1"/>
            </p:cNvSpPr>
            <p:nvPr/>
          </p:nvSpPr>
          <p:spPr bwMode="auto">
            <a:xfrm>
              <a:off x="2352" y="3032"/>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0" name="Line 58"/>
            <p:cNvSpPr>
              <a:spLocks noChangeShapeType="1"/>
            </p:cNvSpPr>
            <p:nvPr/>
          </p:nvSpPr>
          <p:spPr bwMode="auto">
            <a:xfrm>
              <a:off x="3888"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1" name="Line 59"/>
            <p:cNvSpPr>
              <a:spLocks noChangeShapeType="1"/>
            </p:cNvSpPr>
            <p:nvPr/>
          </p:nvSpPr>
          <p:spPr bwMode="auto">
            <a:xfrm>
              <a:off x="4032"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sp>
          <p:nvSpPr>
            <p:cNvPr id="22552" name="Line 60"/>
            <p:cNvSpPr>
              <a:spLocks noChangeShapeType="1"/>
            </p:cNvSpPr>
            <p:nvPr/>
          </p:nvSpPr>
          <p:spPr bwMode="auto">
            <a:xfrm>
              <a:off x="3744" y="3224"/>
              <a:ext cx="0" cy="224"/>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b="0">
                <a:latin typeface="Gill Sans" charset="0"/>
                <a:ea typeface="Gill Sans" charset="0"/>
                <a:cs typeface="Gill Sans" charset="0"/>
              </a:endParaRPr>
            </a:p>
          </p:txBody>
        </p:sp>
      </p:grpSp>
    </p:spTree>
    <p:extLst>
      <p:ext uri="{BB962C8B-B14F-4D97-AF65-F5344CB8AC3E}">
        <p14:creationId xmlns:p14="http://schemas.microsoft.com/office/powerpoint/2010/main" val="9907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01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01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30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0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730153"/>
                                        </p:tgtEl>
                                        <p:attrNameLst>
                                          <p:attrName>style.visibility</p:attrName>
                                        </p:attrNameLst>
                                      </p:cBhvr>
                                      <p:to>
                                        <p:strVal val="visible"/>
                                      </p:to>
                                    </p:set>
                                    <p:anim calcmode="lin" valueType="num">
                                      <p:cBhvr additive="base">
                                        <p:cTn id="19" dur="500" fill="hold"/>
                                        <p:tgtEl>
                                          <p:spTgt spid="730153"/>
                                        </p:tgtEl>
                                        <p:attrNameLst>
                                          <p:attrName>ppt_x</p:attrName>
                                        </p:attrNameLst>
                                      </p:cBhvr>
                                      <p:tavLst>
                                        <p:tav tm="0">
                                          <p:val>
                                            <p:strVal val="1+#ppt_w/2"/>
                                          </p:val>
                                        </p:tav>
                                        <p:tav tm="100000">
                                          <p:val>
                                            <p:strVal val="#ppt_x"/>
                                          </p:val>
                                        </p:tav>
                                      </p:tavLst>
                                    </p:anim>
                                    <p:anim calcmode="lin" valueType="num">
                                      <p:cBhvr additive="base">
                                        <p:cTn id="20" dur="500" fill="hold"/>
                                        <p:tgtEl>
                                          <p:spTgt spid="7301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p:txBody>
          <a:bodyPr/>
          <a:lstStyle/>
          <a:p>
            <a:r>
              <a:rPr lang="en-US" altLang="ko-KR"/>
              <a:t>Recall: Memory Hierarchy</a:t>
            </a:r>
            <a:endParaRPr lang="en-US" altLang="ko-KR" dirty="0"/>
          </a:p>
        </p:txBody>
      </p:sp>
      <p:sp>
        <p:nvSpPr>
          <p:cNvPr id="726019" name="Rectangle 3"/>
          <p:cNvSpPr>
            <a:spLocks noGrp="1" noChangeArrowheads="1"/>
          </p:cNvSpPr>
          <p:nvPr>
            <p:ph type="body" idx="1"/>
          </p:nvPr>
        </p:nvSpPr>
        <p:spPr>
          <a:xfrm>
            <a:off x="685800" y="711861"/>
            <a:ext cx="10591799" cy="1162002"/>
          </a:xfrm>
        </p:spPr>
        <p:txBody>
          <a:bodyPr>
            <a:normAutofit lnSpcReduction="10000"/>
          </a:bodyPr>
          <a:lstStyle/>
          <a:p>
            <a:r>
              <a:rPr lang="en-US" altLang="ko-KR" dirty="0"/>
              <a:t>Caching: Take advantage of the principle of locality to:</a:t>
            </a:r>
          </a:p>
          <a:p>
            <a:pPr lvl="1"/>
            <a:r>
              <a:rPr lang="en-US" altLang="ko-KR" dirty="0"/>
              <a:t>Present the illusion of having as much memory as in the cheapest technology</a:t>
            </a:r>
          </a:p>
          <a:p>
            <a:pPr lvl="1"/>
            <a:r>
              <a:rPr lang="en-US" altLang="ko-KR" dirty="0"/>
              <a:t>Provide average speed similar to that offered by the fastest technology</a:t>
            </a:r>
          </a:p>
          <a:p>
            <a:endParaRPr lang="en-US" altLang="ko-KR" dirty="0"/>
          </a:p>
        </p:txBody>
      </p:sp>
      <p:sp>
        <p:nvSpPr>
          <p:cNvPr id="12292" name="Rectangle 16"/>
          <p:cNvSpPr>
            <a:spLocks noChangeArrowheads="1"/>
          </p:cNvSpPr>
          <p:nvPr/>
        </p:nvSpPr>
        <p:spPr bwMode="auto">
          <a:xfrm>
            <a:off x="5021263" y="4149504"/>
            <a:ext cx="533400" cy="1487488"/>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L3 Cache</a:t>
            </a:r>
            <a:br>
              <a:rPr lang="en-US" sz="1600" dirty="0">
                <a:latin typeface="Gill Sans Light"/>
                <a:cs typeface="Helvetica" charset="0"/>
              </a:rPr>
            </a:br>
            <a:r>
              <a:rPr lang="en-US" sz="1600" dirty="0">
                <a:latin typeface="Gill Sans Light"/>
                <a:cs typeface="Helvetica" charset="0"/>
              </a:rPr>
              <a:t>(shared)</a:t>
            </a:r>
          </a:p>
        </p:txBody>
      </p:sp>
      <p:sp>
        <p:nvSpPr>
          <p:cNvPr id="12294" name="Rectangle 14"/>
          <p:cNvSpPr>
            <a:spLocks noChangeArrowheads="1"/>
          </p:cNvSpPr>
          <p:nvPr/>
        </p:nvSpPr>
        <p:spPr bwMode="auto">
          <a:xfrm>
            <a:off x="2924969" y="4628136"/>
            <a:ext cx="355600" cy="1008857"/>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Registers</a:t>
            </a:r>
          </a:p>
        </p:txBody>
      </p:sp>
      <p:sp>
        <p:nvSpPr>
          <p:cNvPr id="25605" name="Rectangle 4"/>
          <p:cNvSpPr>
            <a:spLocks noChangeArrowheads="1"/>
          </p:cNvSpPr>
          <p:nvPr/>
        </p:nvSpPr>
        <p:spPr bwMode="auto">
          <a:xfrm>
            <a:off x="2819400" y="2965231"/>
            <a:ext cx="2019300" cy="12858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endParaRPr>
          </a:p>
        </p:txBody>
      </p:sp>
      <p:sp>
        <p:nvSpPr>
          <p:cNvPr id="25606" name="Rectangle 5"/>
          <p:cNvSpPr>
            <a:spLocks noChangeArrowheads="1"/>
          </p:cNvSpPr>
          <p:nvPr/>
        </p:nvSpPr>
        <p:spPr bwMode="auto">
          <a:xfrm>
            <a:off x="2894014" y="2949355"/>
            <a:ext cx="6492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Core</a:t>
            </a:r>
          </a:p>
        </p:txBody>
      </p:sp>
      <p:sp>
        <p:nvSpPr>
          <p:cNvPr id="25607" name="Rectangle 6"/>
          <p:cNvSpPr>
            <a:spLocks noChangeArrowheads="1"/>
          </p:cNvSpPr>
          <p:nvPr/>
        </p:nvSpPr>
        <p:spPr bwMode="auto">
          <a:xfrm>
            <a:off x="2819400" y="4338418"/>
            <a:ext cx="2019300" cy="1298575"/>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endParaRPr>
          </a:p>
        </p:txBody>
      </p:sp>
      <p:sp>
        <p:nvSpPr>
          <p:cNvPr id="25608" name="Rectangle 7"/>
          <p:cNvSpPr>
            <a:spLocks noChangeArrowheads="1"/>
          </p:cNvSpPr>
          <p:nvPr/>
        </p:nvSpPr>
        <p:spPr bwMode="auto">
          <a:xfrm>
            <a:off x="2900363" y="4314605"/>
            <a:ext cx="6477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Core</a:t>
            </a:r>
          </a:p>
        </p:txBody>
      </p:sp>
      <p:sp>
        <p:nvSpPr>
          <p:cNvPr id="25609" name="Rectangle 8"/>
          <p:cNvSpPr>
            <a:spLocks noChangeArrowheads="1"/>
          </p:cNvSpPr>
          <p:nvPr/>
        </p:nvSpPr>
        <p:spPr bwMode="auto">
          <a:xfrm>
            <a:off x="8610600" y="2655667"/>
            <a:ext cx="1314450" cy="2998788"/>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Gill Sans Light"/>
              </a:rPr>
              <a:t>Secondary</a:t>
            </a:r>
            <a:br>
              <a:rPr lang="en-US" sz="1600">
                <a:latin typeface="Gill Sans Light"/>
              </a:rPr>
            </a:br>
            <a:r>
              <a:rPr lang="en-US" sz="1600">
                <a:latin typeface="Gill Sans Light"/>
              </a:rPr>
              <a:t> Storage </a:t>
            </a:r>
            <a:br>
              <a:rPr lang="en-US" sz="1600">
                <a:latin typeface="Gill Sans Light"/>
              </a:rPr>
            </a:br>
            <a:r>
              <a:rPr lang="en-US" sz="1600">
                <a:latin typeface="Gill Sans Light"/>
              </a:rPr>
              <a:t>(Disk)</a:t>
            </a:r>
          </a:p>
        </p:txBody>
      </p:sp>
      <p:sp>
        <p:nvSpPr>
          <p:cNvPr id="25610" name="Rectangle 10"/>
          <p:cNvSpPr>
            <a:spLocks noChangeArrowheads="1"/>
          </p:cNvSpPr>
          <p:nvPr/>
        </p:nvSpPr>
        <p:spPr bwMode="auto">
          <a:xfrm>
            <a:off x="2667000" y="2552480"/>
            <a:ext cx="3043238" cy="3194050"/>
          </a:xfrm>
          <a:prstGeom prst="rect">
            <a:avLst/>
          </a:prstGeom>
          <a:noFill/>
          <a:ln w="254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endParaRPr>
          </a:p>
        </p:txBody>
      </p:sp>
      <p:sp>
        <p:nvSpPr>
          <p:cNvPr id="25611" name="Rectangle 11"/>
          <p:cNvSpPr>
            <a:spLocks noChangeArrowheads="1"/>
          </p:cNvSpPr>
          <p:nvPr/>
        </p:nvSpPr>
        <p:spPr bwMode="auto">
          <a:xfrm>
            <a:off x="3355976" y="2571530"/>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latin typeface="Gill Sans Light"/>
              </a:rPr>
              <a:t>Processor</a:t>
            </a:r>
          </a:p>
        </p:txBody>
      </p:sp>
      <p:sp>
        <p:nvSpPr>
          <p:cNvPr id="25612" name="Line 12"/>
          <p:cNvSpPr>
            <a:spLocks noChangeShapeType="1"/>
          </p:cNvSpPr>
          <p:nvPr/>
        </p:nvSpPr>
        <p:spPr bwMode="auto">
          <a:xfrm flipV="1">
            <a:off x="3827464" y="2655668"/>
            <a:ext cx="4783137" cy="1971675"/>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25613" name="Line 13"/>
          <p:cNvSpPr>
            <a:spLocks noChangeShapeType="1"/>
          </p:cNvSpPr>
          <p:nvPr/>
        </p:nvSpPr>
        <p:spPr bwMode="auto">
          <a:xfrm>
            <a:off x="3363914" y="5643343"/>
            <a:ext cx="5210175" cy="11113"/>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25614" name="Rectangle 18"/>
          <p:cNvSpPr>
            <a:spLocks noChangeArrowheads="1"/>
          </p:cNvSpPr>
          <p:nvPr/>
        </p:nvSpPr>
        <p:spPr bwMode="auto">
          <a:xfrm>
            <a:off x="5938838" y="3757393"/>
            <a:ext cx="969962" cy="1897063"/>
          </a:xfrm>
          <a:prstGeom prst="rect">
            <a:avLst/>
          </a:prstGeom>
          <a:solidFill>
            <a:srgbClr val="C0D2FE"/>
          </a:solidFill>
          <a:ln w="25400">
            <a:solidFill>
              <a:schemeClr val="tx1"/>
            </a:solidFill>
            <a:miter lim="800000"/>
            <a:headEnd/>
            <a:tailEnd/>
          </a:ln>
        </p:spPr>
        <p:txBody>
          <a:bodyPr wrap="none" anchor="ctr"/>
          <a:lstStyle/>
          <a:p>
            <a:r>
              <a:rPr lang="en-US" altLang="ko-KR" sz="1600">
                <a:latin typeface="Gill Sans Light"/>
              </a:rPr>
              <a:t>Main</a:t>
            </a:r>
          </a:p>
          <a:p>
            <a:r>
              <a:rPr lang="en-US" altLang="ko-KR" sz="1600">
                <a:latin typeface="Gill Sans Light"/>
              </a:rPr>
              <a:t>Memory</a:t>
            </a:r>
          </a:p>
          <a:p>
            <a:r>
              <a:rPr lang="en-US" altLang="ko-KR" sz="1600">
                <a:latin typeface="Gill Sans Light"/>
              </a:rPr>
              <a:t>(DRAM)</a:t>
            </a:r>
          </a:p>
          <a:p>
            <a:endParaRPr lang="en-US" sz="1600">
              <a:latin typeface="Gill Sans Light"/>
            </a:endParaRPr>
          </a:p>
        </p:txBody>
      </p:sp>
      <p:sp>
        <p:nvSpPr>
          <p:cNvPr id="25615" name="Rectangle 22"/>
          <p:cNvSpPr>
            <a:spLocks noChangeArrowheads="1"/>
          </p:cNvSpPr>
          <p:nvPr/>
        </p:nvSpPr>
        <p:spPr bwMode="auto">
          <a:xfrm>
            <a:off x="3544889" y="5883055"/>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a:t>
            </a:r>
          </a:p>
        </p:txBody>
      </p:sp>
      <p:sp>
        <p:nvSpPr>
          <p:cNvPr id="25616" name="Rectangle 23"/>
          <p:cNvSpPr>
            <a:spLocks noChangeArrowheads="1"/>
          </p:cNvSpPr>
          <p:nvPr/>
        </p:nvSpPr>
        <p:spPr bwMode="auto">
          <a:xfrm>
            <a:off x="8767763" y="5789392"/>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10,000,000 </a:t>
            </a:r>
          </a:p>
          <a:p>
            <a:r>
              <a:rPr lang="en-US" altLang="ko-KR" sz="1400">
                <a:latin typeface="Gill Sans Light"/>
              </a:rPr>
              <a:t>   (10 ms)</a:t>
            </a:r>
          </a:p>
        </p:txBody>
      </p:sp>
      <p:sp>
        <p:nvSpPr>
          <p:cNvPr id="25617" name="Rectangle 24"/>
          <p:cNvSpPr>
            <a:spLocks noChangeArrowheads="1"/>
          </p:cNvSpPr>
          <p:nvPr/>
        </p:nvSpPr>
        <p:spPr bwMode="auto">
          <a:xfrm>
            <a:off x="1822451" y="5895755"/>
            <a:ext cx="11604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Speed (ns):</a:t>
            </a:r>
          </a:p>
        </p:txBody>
      </p:sp>
      <p:sp>
        <p:nvSpPr>
          <p:cNvPr id="25618" name="Rectangle 25"/>
          <p:cNvSpPr>
            <a:spLocks noChangeArrowheads="1"/>
          </p:cNvSpPr>
          <p:nvPr/>
        </p:nvSpPr>
        <p:spPr bwMode="auto">
          <a:xfrm>
            <a:off x="4968876" y="5875117"/>
            <a:ext cx="6381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10-30</a:t>
            </a:r>
          </a:p>
        </p:txBody>
      </p:sp>
      <p:sp>
        <p:nvSpPr>
          <p:cNvPr id="25619" name="Rectangle 26"/>
          <p:cNvSpPr>
            <a:spLocks noChangeArrowheads="1"/>
          </p:cNvSpPr>
          <p:nvPr/>
        </p:nvSpPr>
        <p:spPr bwMode="auto">
          <a:xfrm>
            <a:off x="6122989" y="5883055"/>
            <a:ext cx="5619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a:t>
            </a:r>
          </a:p>
        </p:txBody>
      </p:sp>
      <p:sp>
        <p:nvSpPr>
          <p:cNvPr id="25620" name="Rectangle 27"/>
          <p:cNvSpPr>
            <a:spLocks noChangeArrowheads="1"/>
          </p:cNvSpPr>
          <p:nvPr/>
        </p:nvSpPr>
        <p:spPr bwMode="auto">
          <a:xfrm>
            <a:off x="2794000" y="6324600"/>
            <a:ext cx="711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100Bs</a:t>
            </a:r>
          </a:p>
        </p:txBody>
      </p:sp>
      <p:sp>
        <p:nvSpPr>
          <p:cNvPr id="25621" name="Rectangle 29"/>
          <p:cNvSpPr>
            <a:spLocks noChangeArrowheads="1"/>
          </p:cNvSpPr>
          <p:nvPr/>
        </p:nvSpPr>
        <p:spPr bwMode="auto">
          <a:xfrm>
            <a:off x="1676400" y="6324600"/>
            <a:ext cx="12398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Size (bytes):</a:t>
            </a:r>
          </a:p>
        </p:txBody>
      </p:sp>
      <p:sp>
        <p:nvSpPr>
          <p:cNvPr id="25622" name="Rectangle 30"/>
          <p:cNvSpPr>
            <a:spLocks noChangeArrowheads="1"/>
          </p:cNvSpPr>
          <p:nvPr/>
        </p:nvSpPr>
        <p:spPr bwMode="auto">
          <a:xfrm>
            <a:off x="5122864" y="6303963"/>
            <a:ext cx="566737"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MBs</a:t>
            </a:r>
          </a:p>
        </p:txBody>
      </p:sp>
      <p:sp>
        <p:nvSpPr>
          <p:cNvPr id="25623" name="Rectangle 31"/>
          <p:cNvSpPr>
            <a:spLocks noChangeArrowheads="1"/>
          </p:cNvSpPr>
          <p:nvPr/>
        </p:nvSpPr>
        <p:spPr bwMode="auto">
          <a:xfrm>
            <a:off x="6181726" y="6289675"/>
            <a:ext cx="5810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Gill Sans Light"/>
              </a:rPr>
              <a:t>GBs</a:t>
            </a:r>
          </a:p>
        </p:txBody>
      </p:sp>
      <p:sp>
        <p:nvSpPr>
          <p:cNvPr id="25624" name="Rectangle 36"/>
          <p:cNvSpPr>
            <a:spLocks noChangeArrowheads="1"/>
          </p:cNvSpPr>
          <p:nvPr/>
        </p:nvSpPr>
        <p:spPr bwMode="auto">
          <a:xfrm>
            <a:off x="8991600" y="6248400"/>
            <a:ext cx="5286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TBs</a:t>
            </a:r>
          </a:p>
        </p:txBody>
      </p:sp>
      <p:sp>
        <p:nvSpPr>
          <p:cNvPr id="34" name="Rectangle 14"/>
          <p:cNvSpPr>
            <a:spLocks noChangeArrowheads="1"/>
          </p:cNvSpPr>
          <p:nvPr/>
        </p:nvSpPr>
        <p:spPr bwMode="auto">
          <a:xfrm>
            <a:off x="2899604" y="3262325"/>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Registers</a:t>
            </a:r>
          </a:p>
        </p:txBody>
      </p:sp>
      <p:sp>
        <p:nvSpPr>
          <p:cNvPr id="35" name="Rectangle 14"/>
          <p:cNvSpPr>
            <a:spLocks noChangeArrowheads="1"/>
          </p:cNvSpPr>
          <p:nvPr/>
        </p:nvSpPr>
        <p:spPr bwMode="auto">
          <a:xfrm>
            <a:off x="3529013" y="3262324"/>
            <a:ext cx="355600" cy="9892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L1 Cache</a:t>
            </a:r>
          </a:p>
        </p:txBody>
      </p:sp>
      <p:sp>
        <p:nvSpPr>
          <p:cNvPr id="36" name="Rectangle 14"/>
          <p:cNvSpPr>
            <a:spLocks noChangeArrowheads="1"/>
          </p:cNvSpPr>
          <p:nvPr/>
        </p:nvSpPr>
        <p:spPr bwMode="auto">
          <a:xfrm>
            <a:off x="3530600" y="4628136"/>
            <a:ext cx="355600" cy="100147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L1 Cache</a:t>
            </a:r>
          </a:p>
        </p:txBody>
      </p:sp>
      <p:sp>
        <p:nvSpPr>
          <p:cNvPr id="38" name="Rectangle 14"/>
          <p:cNvSpPr>
            <a:spLocks noChangeArrowheads="1"/>
          </p:cNvSpPr>
          <p:nvPr/>
        </p:nvSpPr>
        <p:spPr bwMode="auto">
          <a:xfrm>
            <a:off x="4211638" y="4461680"/>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L2 Cache</a:t>
            </a:r>
          </a:p>
        </p:txBody>
      </p:sp>
      <p:sp>
        <p:nvSpPr>
          <p:cNvPr id="39" name="Rectangle 14"/>
          <p:cNvSpPr>
            <a:spLocks noChangeArrowheads="1"/>
          </p:cNvSpPr>
          <p:nvPr/>
        </p:nvSpPr>
        <p:spPr bwMode="auto">
          <a:xfrm>
            <a:off x="4208463" y="3050392"/>
            <a:ext cx="355600" cy="117531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600" dirty="0">
                <a:latin typeface="Gill Sans Light"/>
                <a:cs typeface="Helvetica" charset="0"/>
              </a:rPr>
              <a:t>L2 Cache</a:t>
            </a:r>
          </a:p>
        </p:txBody>
      </p:sp>
      <p:sp>
        <p:nvSpPr>
          <p:cNvPr id="25630" name="Rectangle 22"/>
          <p:cNvSpPr>
            <a:spLocks noChangeArrowheads="1"/>
          </p:cNvSpPr>
          <p:nvPr/>
        </p:nvSpPr>
        <p:spPr bwMode="auto">
          <a:xfrm>
            <a:off x="2947988" y="5883055"/>
            <a:ext cx="431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0.3</a:t>
            </a:r>
          </a:p>
        </p:txBody>
      </p:sp>
      <p:sp>
        <p:nvSpPr>
          <p:cNvPr id="25631" name="Rectangle 22"/>
          <p:cNvSpPr>
            <a:spLocks noChangeArrowheads="1"/>
          </p:cNvSpPr>
          <p:nvPr/>
        </p:nvSpPr>
        <p:spPr bwMode="auto">
          <a:xfrm>
            <a:off x="4281489" y="5883055"/>
            <a:ext cx="2825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3</a:t>
            </a:r>
          </a:p>
        </p:txBody>
      </p:sp>
      <p:sp>
        <p:nvSpPr>
          <p:cNvPr id="25632" name="Rectangle 27"/>
          <p:cNvSpPr>
            <a:spLocks noChangeArrowheads="1"/>
          </p:cNvSpPr>
          <p:nvPr/>
        </p:nvSpPr>
        <p:spPr bwMode="auto">
          <a:xfrm>
            <a:off x="3429000" y="6324600"/>
            <a:ext cx="7112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10kBs</a:t>
            </a:r>
          </a:p>
        </p:txBody>
      </p:sp>
      <p:sp>
        <p:nvSpPr>
          <p:cNvPr id="25633" name="Rectangle 27"/>
          <p:cNvSpPr>
            <a:spLocks noChangeArrowheads="1"/>
          </p:cNvSpPr>
          <p:nvPr/>
        </p:nvSpPr>
        <p:spPr bwMode="auto">
          <a:xfrm>
            <a:off x="4159251" y="6307138"/>
            <a:ext cx="81121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400">
                <a:latin typeface="Gill Sans Light"/>
              </a:rPr>
              <a:t>100kBs</a:t>
            </a:r>
          </a:p>
        </p:txBody>
      </p:sp>
      <p:sp>
        <p:nvSpPr>
          <p:cNvPr id="25634" name="Rectangle 8"/>
          <p:cNvSpPr>
            <a:spLocks noChangeArrowheads="1"/>
          </p:cNvSpPr>
          <p:nvPr/>
        </p:nvSpPr>
        <p:spPr bwMode="auto">
          <a:xfrm>
            <a:off x="7162800" y="3254156"/>
            <a:ext cx="1143000" cy="2382837"/>
          </a:xfrm>
          <a:prstGeom prst="rect">
            <a:avLst/>
          </a:prstGeom>
          <a:solidFill>
            <a:srgbClr val="C0D2FE"/>
          </a:solidFill>
          <a:ln w="25400">
            <a:solidFill>
              <a:schemeClr val="tx1"/>
            </a:solidFill>
            <a:miter lim="800000"/>
            <a:headEnd/>
            <a:tailEnd/>
          </a:ln>
        </p:spPr>
        <p:txBody>
          <a:bodyPr wrap="none" anchor="ctr"/>
          <a:lstStyle/>
          <a:p>
            <a:pPr algn="ctr"/>
            <a:r>
              <a:rPr lang="en-US" sz="1600">
                <a:latin typeface="Gill Sans Light"/>
              </a:rPr>
              <a:t>Secondary</a:t>
            </a:r>
            <a:br>
              <a:rPr lang="en-US" sz="1600">
                <a:latin typeface="Gill Sans Light"/>
              </a:rPr>
            </a:br>
            <a:r>
              <a:rPr lang="en-US" sz="1600">
                <a:latin typeface="Gill Sans Light"/>
              </a:rPr>
              <a:t> Storage </a:t>
            </a:r>
            <a:br>
              <a:rPr lang="en-US" sz="1600">
                <a:latin typeface="Gill Sans Light"/>
              </a:rPr>
            </a:br>
            <a:r>
              <a:rPr lang="en-US" sz="1600">
                <a:latin typeface="Gill Sans Light"/>
              </a:rPr>
              <a:t>(SSD)</a:t>
            </a:r>
          </a:p>
        </p:txBody>
      </p:sp>
      <p:sp>
        <p:nvSpPr>
          <p:cNvPr id="25635" name="Rectangle 26"/>
          <p:cNvSpPr>
            <a:spLocks noChangeArrowheads="1"/>
          </p:cNvSpPr>
          <p:nvPr/>
        </p:nvSpPr>
        <p:spPr bwMode="auto">
          <a:xfrm>
            <a:off x="7315200" y="5789392"/>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100,000</a:t>
            </a:r>
            <a:br>
              <a:rPr lang="en-US" altLang="ko-KR" sz="1400">
                <a:latin typeface="Gill Sans Light"/>
              </a:rPr>
            </a:br>
            <a:r>
              <a:rPr lang="en-US" altLang="ko-KR" sz="1400">
                <a:latin typeface="Gill Sans Light"/>
              </a:rPr>
              <a:t>(0.1 ms)</a:t>
            </a:r>
          </a:p>
        </p:txBody>
      </p:sp>
      <p:sp>
        <p:nvSpPr>
          <p:cNvPr id="25636" name="Rectangle 31"/>
          <p:cNvSpPr>
            <a:spLocks noChangeArrowheads="1"/>
          </p:cNvSpPr>
          <p:nvPr/>
        </p:nvSpPr>
        <p:spPr bwMode="auto">
          <a:xfrm>
            <a:off x="7343776" y="6289675"/>
            <a:ext cx="9620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latin typeface="Gill Sans Light"/>
              </a:rPr>
              <a:t>100GBs</a:t>
            </a:r>
          </a:p>
        </p:txBody>
      </p:sp>
      <p:grpSp>
        <p:nvGrpSpPr>
          <p:cNvPr id="5" name="Group 4">
            <a:extLst>
              <a:ext uri="{FF2B5EF4-FFF2-40B4-BE49-F238E27FC236}">
                <a16:creationId xmlns:a16="http://schemas.microsoft.com/office/drawing/2014/main" id="{A0DF3C3D-0A57-7F4A-93B0-DDF797FC77FF}"/>
              </a:ext>
            </a:extLst>
          </p:cNvPr>
          <p:cNvGrpSpPr/>
          <p:nvPr/>
        </p:nvGrpSpPr>
        <p:grpSpPr>
          <a:xfrm>
            <a:off x="2495550" y="1899924"/>
            <a:ext cx="2019300" cy="1411894"/>
            <a:chOff x="971550" y="1544765"/>
            <a:chExt cx="2019300" cy="1411894"/>
          </a:xfrm>
        </p:grpSpPr>
        <p:sp>
          <p:nvSpPr>
            <p:cNvPr id="2" name="Down Arrow 1">
              <a:extLst>
                <a:ext uri="{FF2B5EF4-FFF2-40B4-BE49-F238E27FC236}">
                  <a16:creationId xmlns:a16="http://schemas.microsoft.com/office/drawing/2014/main" id="{8E04919E-C402-8F4D-AEB0-6E75F0B6DA9C}"/>
                </a:ext>
              </a:extLst>
            </p:cNvPr>
            <p:cNvSpPr/>
            <p:nvPr/>
          </p:nvSpPr>
          <p:spPr bwMode="auto">
            <a:xfrm>
              <a:off x="1636715" y="2079336"/>
              <a:ext cx="457200" cy="877323"/>
            </a:xfrm>
            <a:prstGeom prst="downArrow">
              <a:avLst/>
            </a:prstGeom>
            <a:solidFill>
              <a:srgbClr val="FF00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3" name="TextBox 2">
              <a:extLst>
                <a:ext uri="{FF2B5EF4-FFF2-40B4-BE49-F238E27FC236}">
                  <a16:creationId xmlns:a16="http://schemas.microsoft.com/office/drawing/2014/main" id="{E897E158-7C26-F542-A766-E8B441111400}"/>
                </a:ext>
              </a:extLst>
            </p:cNvPr>
            <p:cNvSpPr txBox="1"/>
            <p:nvPr/>
          </p:nvSpPr>
          <p:spPr>
            <a:xfrm>
              <a:off x="971550" y="1544765"/>
              <a:ext cx="2019300" cy="523220"/>
            </a:xfrm>
            <a:prstGeom prst="rect">
              <a:avLst/>
            </a:prstGeom>
            <a:noFill/>
          </p:spPr>
          <p:txBody>
            <a:bodyPr wrap="square" rtlCol="0">
              <a:spAutoFit/>
            </a:bodyPr>
            <a:lstStyle/>
            <a:p>
              <a:r>
                <a:rPr lang="en-US" sz="1400" dirty="0">
                  <a:solidFill>
                    <a:srgbClr val="FF0000"/>
                  </a:solidFill>
                  <a:latin typeface="Gill Sans Light"/>
                </a:rPr>
                <a:t>Address Translation needs to occur here</a:t>
              </a:r>
            </a:p>
          </p:txBody>
        </p:sp>
      </p:grpSp>
      <p:grpSp>
        <p:nvGrpSpPr>
          <p:cNvPr id="6" name="Group 5">
            <a:extLst>
              <a:ext uri="{FF2B5EF4-FFF2-40B4-BE49-F238E27FC236}">
                <a16:creationId xmlns:a16="http://schemas.microsoft.com/office/drawing/2014/main" id="{FFD5F355-1190-1C44-B34F-E83B2E951A4F}"/>
              </a:ext>
            </a:extLst>
          </p:cNvPr>
          <p:cNvGrpSpPr/>
          <p:nvPr/>
        </p:nvGrpSpPr>
        <p:grpSpPr>
          <a:xfrm>
            <a:off x="5414169" y="1867663"/>
            <a:ext cx="2019300" cy="3737219"/>
            <a:chOff x="3890169" y="1512503"/>
            <a:chExt cx="2019300" cy="3737219"/>
          </a:xfrm>
        </p:grpSpPr>
        <p:sp>
          <p:nvSpPr>
            <p:cNvPr id="40" name="Down Arrow 39">
              <a:extLst>
                <a:ext uri="{FF2B5EF4-FFF2-40B4-BE49-F238E27FC236}">
                  <a16:creationId xmlns:a16="http://schemas.microsoft.com/office/drawing/2014/main" id="{AD10C8DB-7264-A14C-AA05-67FD3EBC99BF}"/>
                </a:ext>
              </a:extLst>
            </p:cNvPr>
            <p:cNvSpPr/>
            <p:nvPr/>
          </p:nvSpPr>
          <p:spPr bwMode="auto">
            <a:xfrm>
              <a:off x="4544219" y="2120317"/>
              <a:ext cx="457200" cy="877323"/>
            </a:xfrm>
            <a:prstGeom prst="downArrow">
              <a:avLst/>
            </a:prstGeom>
            <a:solidFill>
              <a:srgbClr val="FF0000"/>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sp>
          <p:nvSpPr>
            <p:cNvPr id="41" name="TextBox 40">
              <a:extLst>
                <a:ext uri="{FF2B5EF4-FFF2-40B4-BE49-F238E27FC236}">
                  <a16:creationId xmlns:a16="http://schemas.microsoft.com/office/drawing/2014/main" id="{DC6CA308-B9FE-F94C-87A8-6145BD6D80D0}"/>
                </a:ext>
              </a:extLst>
            </p:cNvPr>
            <p:cNvSpPr txBox="1"/>
            <p:nvPr/>
          </p:nvSpPr>
          <p:spPr>
            <a:xfrm>
              <a:off x="3890169" y="1512503"/>
              <a:ext cx="2019300" cy="523220"/>
            </a:xfrm>
            <a:prstGeom prst="rect">
              <a:avLst/>
            </a:prstGeom>
            <a:noFill/>
          </p:spPr>
          <p:txBody>
            <a:bodyPr wrap="square" rtlCol="0">
              <a:spAutoFit/>
            </a:bodyPr>
            <a:lstStyle/>
            <a:p>
              <a:r>
                <a:rPr lang="en-US" sz="1400" dirty="0">
                  <a:solidFill>
                    <a:srgbClr val="FF0000"/>
                  </a:solidFill>
                  <a:latin typeface="Gill Sans Light"/>
                </a:rPr>
                <a:t>Page table lives here (perhaps cached)</a:t>
              </a:r>
            </a:p>
          </p:txBody>
        </p:sp>
        <p:sp>
          <p:nvSpPr>
            <p:cNvPr id="4" name="Rounded Rectangle 3">
              <a:extLst>
                <a:ext uri="{FF2B5EF4-FFF2-40B4-BE49-F238E27FC236}">
                  <a16:creationId xmlns:a16="http://schemas.microsoft.com/office/drawing/2014/main" id="{672CA244-A666-D543-9F66-6D73B8BDC6F1}"/>
                </a:ext>
              </a:extLst>
            </p:cNvPr>
            <p:cNvSpPr/>
            <p:nvPr/>
          </p:nvSpPr>
          <p:spPr bwMode="auto">
            <a:xfrm>
              <a:off x="4500562" y="4675268"/>
              <a:ext cx="533400" cy="574454"/>
            </a:xfrm>
            <a:prstGeom prst="roundRect">
              <a:avLst/>
            </a:prstGeom>
            <a:solidFill>
              <a:srgbClr val="FFFF00"/>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grpSp>
    </p:spTree>
    <p:extLst>
      <p:ext uri="{BB962C8B-B14F-4D97-AF65-F5344CB8AC3E}">
        <p14:creationId xmlns:p14="http://schemas.microsoft.com/office/powerpoint/2010/main" val="12040834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93003</TotalTime>
  <Pages>60</Pages>
  <Words>5238</Words>
  <Application>Microsoft Office PowerPoint</Application>
  <PresentationFormat>Widescreen</PresentationFormat>
  <Paragraphs>903</Paragraphs>
  <Slides>37</Slides>
  <Notes>28</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37</vt:i4>
      </vt:variant>
    </vt:vector>
  </HeadingPairs>
  <TitlesOfParts>
    <vt:vector size="48" baseType="lpstr">
      <vt:lpstr>Courier</vt:lpstr>
      <vt:lpstr>Gill Sans</vt:lpstr>
      <vt:lpstr>Gill Sans Light</vt:lpstr>
      <vt:lpstr>굴림</vt:lpstr>
      <vt:lpstr>굴림</vt:lpstr>
      <vt:lpstr>Arial</vt:lpstr>
      <vt:lpstr>Comic Sans MS</vt:lpstr>
      <vt:lpstr>Gill Sans MT</vt:lpstr>
      <vt:lpstr>Symbol</vt:lpstr>
      <vt:lpstr>Times New Roman</vt:lpstr>
      <vt:lpstr>Office</vt:lpstr>
      <vt:lpstr>CSC 112: Computer Operating Systems Lecture 15  Memory 3: Caching and TLBs (Con’t), Demand Paging</vt:lpstr>
      <vt:lpstr>Recall: The two-level page table</vt:lpstr>
      <vt:lpstr>How is the Translation Accomplished?</vt:lpstr>
      <vt:lpstr>Where and What is the MMU ?</vt:lpstr>
      <vt:lpstr>Recall: CS61c Caching Concept</vt:lpstr>
      <vt:lpstr>Recall: In Machine Structures (eg. 61C) …</vt:lpstr>
      <vt:lpstr>Another Major Reason to Deal with Caching</vt:lpstr>
      <vt:lpstr>Why Does Caching Help? Locality!</vt:lpstr>
      <vt:lpstr>Recall: Memory Hierarchy</vt:lpstr>
      <vt:lpstr>How do we make Address Translation Fast?</vt:lpstr>
      <vt:lpstr>Translation Look-Aside Buffer</vt:lpstr>
      <vt:lpstr>Caching Applied to Address Translation</vt:lpstr>
      <vt:lpstr>What kind of Cache for TLB?</vt:lpstr>
      <vt:lpstr>How might organization of TLB differ from that of a conventional instruction or data cache?</vt:lpstr>
      <vt:lpstr>A Summary on Sources of Cache Misses</vt:lpstr>
      <vt:lpstr>How is a Block found in a Cache?</vt:lpstr>
      <vt:lpstr>Review: Direct Mapped Cache</vt:lpstr>
      <vt:lpstr>Review: Set Associative Cache</vt:lpstr>
      <vt:lpstr>Review: Fully Associative Cache</vt:lpstr>
      <vt:lpstr>Where does a Block Get Placed in a Cache?</vt:lpstr>
      <vt:lpstr>Which block should be replaced on a miss?</vt:lpstr>
      <vt:lpstr>Review: What happens on a write?</vt:lpstr>
      <vt:lpstr>Physically-Indexed vs Virtually-Indexed Caches</vt:lpstr>
      <vt:lpstr>What TLB Organization Makes Sense?</vt:lpstr>
      <vt:lpstr>TLB organization: include protection</vt:lpstr>
      <vt:lpstr>Example: R3000 pipeline includes TLB “stages”</vt:lpstr>
      <vt:lpstr>Reducing translation time for physically-indexed caches</vt:lpstr>
      <vt:lpstr>Overlapping TLB &amp; Cache Access</vt:lpstr>
      <vt:lpstr>What happens on a Context Switch?</vt:lpstr>
      <vt:lpstr>Putting Everything Together: Address Translation</vt:lpstr>
      <vt:lpstr>Putting Everything Together: TLB</vt:lpstr>
      <vt:lpstr>Putting Everything Together: Cache</vt:lpstr>
      <vt:lpstr>Page Fault</vt:lpstr>
      <vt:lpstr>Demand Paging</vt:lpstr>
      <vt:lpstr>Page Fault  Demand Paging</vt:lpstr>
      <vt:lpstr>Summary (1/2)</vt:lpstr>
      <vt:lpstr>Summary (2/2)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1007</cp:revision>
  <cp:lastPrinted>2022-03-10T08:20:00Z</cp:lastPrinted>
  <dcterms:created xsi:type="dcterms:W3CDTF">1995-08-12T11:37:26Z</dcterms:created>
  <dcterms:modified xsi:type="dcterms:W3CDTF">2025-01-27T12:36:43Z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