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1"/>
  </p:notesMasterIdLst>
  <p:handoutMasterIdLst>
    <p:handoutMasterId r:id="rId52"/>
  </p:handoutMasterIdLst>
  <p:sldIdLst>
    <p:sldId id="256" r:id="rId2"/>
    <p:sldId id="1758" r:id="rId3"/>
    <p:sldId id="1671" r:id="rId4"/>
    <p:sldId id="1757" r:id="rId5"/>
    <p:sldId id="1697" r:id="rId6"/>
    <p:sldId id="1699" r:id="rId7"/>
    <p:sldId id="1700" r:id="rId8"/>
    <p:sldId id="1701" r:id="rId9"/>
    <p:sldId id="1781" r:id="rId10"/>
    <p:sldId id="1703" r:id="rId11"/>
    <p:sldId id="1704" r:id="rId12"/>
    <p:sldId id="1705" r:id="rId13"/>
    <p:sldId id="1706" r:id="rId14"/>
    <p:sldId id="1708" r:id="rId15"/>
    <p:sldId id="1709" r:id="rId16"/>
    <p:sldId id="1710" r:id="rId17"/>
    <p:sldId id="1711" r:id="rId18"/>
    <p:sldId id="1712" r:id="rId19"/>
    <p:sldId id="1713" r:id="rId20"/>
    <p:sldId id="1714" r:id="rId21"/>
    <p:sldId id="1715" r:id="rId22"/>
    <p:sldId id="1716" r:id="rId23"/>
    <p:sldId id="1717" r:id="rId24"/>
    <p:sldId id="1718" r:id="rId25"/>
    <p:sldId id="1719" r:id="rId26"/>
    <p:sldId id="1782" r:id="rId27"/>
    <p:sldId id="1721" r:id="rId28"/>
    <p:sldId id="1722" r:id="rId29"/>
    <p:sldId id="1723" r:id="rId30"/>
    <p:sldId id="1724" r:id="rId31"/>
    <p:sldId id="1725" r:id="rId32"/>
    <p:sldId id="1726" r:id="rId33"/>
    <p:sldId id="1727" r:id="rId34"/>
    <p:sldId id="1728" r:id="rId35"/>
    <p:sldId id="1729" r:id="rId36"/>
    <p:sldId id="1730" r:id="rId37"/>
    <p:sldId id="1731" r:id="rId38"/>
    <p:sldId id="1732" r:id="rId39"/>
    <p:sldId id="1733" r:id="rId40"/>
    <p:sldId id="1734" r:id="rId41"/>
    <p:sldId id="1736" r:id="rId42"/>
    <p:sldId id="1760" r:id="rId43"/>
    <p:sldId id="1737" r:id="rId44"/>
    <p:sldId id="1738" r:id="rId45"/>
    <p:sldId id="1759" r:id="rId46"/>
    <p:sldId id="1739" r:id="rId47"/>
    <p:sldId id="1761" r:id="rId48"/>
    <p:sldId id="1762" r:id="rId49"/>
    <p:sldId id="1776" r:id="rId50"/>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63"/>
    <p:restoredTop sz="95005" autoAdjust="0"/>
  </p:normalViewPr>
  <p:slideViewPr>
    <p:cSldViewPr>
      <p:cViewPr varScale="1">
        <p:scale>
          <a:sx n="82" d="100"/>
          <a:sy n="82" d="100"/>
        </p:scale>
        <p:origin x="994" y="6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culler:Classes:cs162:fa14:Lectures:zipf.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a:t>P access(rank) = 1/rank</a:t>
            </a:r>
          </a:p>
        </c:rich>
      </c:tx>
      <c:overlay val="0"/>
    </c:title>
    <c:autoTitleDeleted val="0"/>
    <c:plotArea>
      <c:layout/>
      <c:lineChart>
        <c:grouping val="standard"/>
        <c:varyColors val="0"/>
        <c:ser>
          <c:idx val="0"/>
          <c:order val="0"/>
          <c:tx>
            <c:strRef>
              <c:f>Sheet1!$C$4</c:f>
              <c:strCache>
                <c:ptCount val="1"/>
                <c:pt idx="0">
                  <c:v>pop a=1</c:v>
                </c:pt>
              </c:strCache>
            </c:strRef>
          </c:tx>
          <c:spPr>
            <a:ln w="19050"/>
          </c:spPr>
          <c:marker>
            <c:symbol val="none"/>
          </c:marker>
          <c:val>
            <c:numRef>
              <c:f>Sheet1!$C$5:$C$54</c:f>
              <c:numCache>
                <c:formatCode>0%</c:formatCode>
                <c:ptCount val="50"/>
                <c:pt idx="0">
                  <c:v>0.19277563597396</c:v>
                </c:pt>
                <c:pt idx="1">
                  <c:v>9.6387817986979998E-2</c:v>
                </c:pt>
                <c:pt idx="2">
                  <c:v>6.4258545324653304E-2</c:v>
                </c:pt>
                <c:pt idx="3">
                  <c:v>4.8193908993489999E-2</c:v>
                </c:pt>
                <c:pt idx="4">
                  <c:v>3.8555127194791997E-2</c:v>
                </c:pt>
                <c:pt idx="5">
                  <c:v>3.2129272662326701E-2</c:v>
                </c:pt>
                <c:pt idx="6">
                  <c:v>2.75393765677086E-2</c:v>
                </c:pt>
                <c:pt idx="7">
                  <c:v>2.4096954496745E-2</c:v>
                </c:pt>
                <c:pt idx="8">
                  <c:v>2.1419515108217799E-2</c:v>
                </c:pt>
                <c:pt idx="9">
                  <c:v>1.9277563597395998E-2</c:v>
                </c:pt>
                <c:pt idx="10">
                  <c:v>1.7525057815814499E-2</c:v>
                </c:pt>
                <c:pt idx="11">
                  <c:v>1.6064636331163298E-2</c:v>
                </c:pt>
                <c:pt idx="12">
                  <c:v>1.4828895074920001E-2</c:v>
                </c:pt>
                <c:pt idx="13">
                  <c:v>1.37696882838543E-2</c:v>
                </c:pt>
                <c:pt idx="14">
                  <c:v>1.2851709064930701E-2</c:v>
                </c:pt>
                <c:pt idx="15">
                  <c:v>1.20484772483725E-2</c:v>
                </c:pt>
                <c:pt idx="16">
                  <c:v>1.1339743292585899E-2</c:v>
                </c:pt>
                <c:pt idx="17">
                  <c:v>1.07097575541089E-2</c:v>
                </c:pt>
                <c:pt idx="18">
                  <c:v>1.01460861038926E-2</c:v>
                </c:pt>
                <c:pt idx="19">
                  <c:v>9.6387817986979991E-3</c:v>
                </c:pt>
                <c:pt idx="20">
                  <c:v>9.1797921892361901E-3</c:v>
                </c:pt>
                <c:pt idx="21">
                  <c:v>8.7625289079072705E-3</c:v>
                </c:pt>
                <c:pt idx="22">
                  <c:v>8.3815493901721692E-3</c:v>
                </c:pt>
                <c:pt idx="23">
                  <c:v>8.03231816558167E-3</c:v>
                </c:pt>
                <c:pt idx="24">
                  <c:v>7.7110254389583998E-3</c:v>
                </c:pt>
                <c:pt idx="25">
                  <c:v>7.4144475374600003E-3</c:v>
                </c:pt>
                <c:pt idx="26">
                  <c:v>7.1398383694059198E-3</c:v>
                </c:pt>
                <c:pt idx="27">
                  <c:v>6.8848441419271404E-3</c:v>
                </c:pt>
                <c:pt idx="28">
                  <c:v>6.6474357232400002E-3</c:v>
                </c:pt>
                <c:pt idx="29">
                  <c:v>6.4258545324653296E-3</c:v>
                </c:pt>
                <c:pt idx="30">
                  <c:v>6.21856890238581E-3</c:v>
                </c:pt>
                <c:pt idx="31">
                  <c:v>6.0242386241862499E-3</c:v>
                </c:pt>
                <c:pt idx="32">
                  <c:v>5.8416859386048502E-3</c:v>
                </c:pt>
                <c:pt idx="33">
                  <c:v>5.6698716462929401E-3</c:v>
                </c:pt>
                <c:pt idx="34">
                  <c:v>5.5078753135417097E-3</c:v>
                </c:pt>
                <c:pt idx="35">
                  <c:v>5.3548787770544403E-3</c:v>
                </c:pt>
                <c:pt idx="36">
                  <c:v>5.2101523236205401E-3</c:v>
                </c:pt>
                <c:pt idx="37">
                  <c:v>5.0730430519463198E-3</c:v>
                </c:pt>
                <c:pt idx="38">
                  <c:v>4.9429650249733304E-3</c:v>
                </c:pt>
                <c:pt idx="39">
                  <c:v>4.8193908993489996E-3</c:v>
                </c:pt>
                <c:pt idx="40">
                  <c:v>4.70184477985268E-3</c:v>
                </c:pt>
                <c:pt idx="41">
                  <c:v>4.5898960946180898E-3</c:v>
                </c:pt>
                <c:pt idx="42">
                  <c:v>4.4831543249758098E-3</c:v>
                </c:pt>
                <c:pt idx="43">
                  <c:v>4.3812644539536396E-3</c:v>
                </c:pt>
                <c:pt idx="44">
                  <c:v>4.2839030216435597E-3</c:v>
                </c:pt>
                <c:pt idx="45">
                  <c:v>4.1907746950860898E-3</c:v>
                </c:pt>
                <c:pt idx="46">
                  <c:v>4.1016092760416999E-3</c:v>
                </c:pt>
                <c:pt idx="47">
                  <c:v>4.0161590827908298E-3</c:v>
                </c:pt>
                <c:pt idx="48">
                  <c:v>3.9341966525298002E-3</c:v>
                </c:pt>
                <c:pt idx="49">
                  <c:v>3.8555127194791999E-3</c:v>
                </c:pt>
              </c:numCache>
            </c:numRef>
          </c:val>
          <c:smooth val="0"/>
          <c:extLst>
            <c:ext xmlns:c16="http://schemas.microsoft.com/office/drawing/2014/chart" uri="{C3380CC4-5D6E-409C-BE32-E72D297353CC}">
              <c16:uniqueId val="{00000000-3A29-4B19-9F08-E25575F818BA}"/>
            </c:ext>
          </c:extLst>
        </c:ser>
        <c:dLbls>
          <c:showLegendKey val="0"/>
          <c:showVal val="0"/>
          <c:showCatName val="0"/>
          <c:showSerName val="0"/>
          <c:showPercent val="0"/>
          <c:showBubbleSize val="0"/>
        </c:dLbls>
        <c:marker val="1"/>
        <c:smooth val="0"/>
        <c:axId val="-1214588208"/>
        <c:axId val="-1214562512"/>
      </c:lineChart>
      <c:lineChart>
        <c:grouping val="standard"/>
        <c:varyColors val="0"/>
        <c:ser>
          <c:idx val="1"/>
          <c:order val="1"/>
          <c:tx>
            <c:strRef>
              <c:f>Sheet1!$D$4</c:f>
              <c:strCache>
                <c:ptCount val="1"/>
                <c:pt idx="0">
                  <c:v>Hit Rate(cache)</c:v>
                </c:pt>
              </c:strCache>
            </c:strRef>
          </c:tx>
          <c:spPr>
            <a:ln w="25400"/>
          </c:spPr>
          <c:marker>
            <c:symbol val="none"/>
          </c:marker>
          <c:val>
            <c:numRef>
              <c:f>Sheet1!$D$5:$D$54</c:f>
              <c:numCache>
                <c:formatCode>General</c:formatCode>
                <c:ptCount val="50"/>
                <c:pt idx="0">
                  <c:v>0.19277563597396</c:v>
                </c:pt>
                <c:pt idx="1">
                  <c:v>0.28916345396094001</c:v>
                </c:pt>
                <c:pt idx="2">
                  <c:v>0.35342199928559298</c:v>
                </c:pt>
                <c:pt idx="3">
                  <c:v>0.401615908279083</c:v>
                </c:pt>
                <c:pt idx="4">
                  <c:v>0.44017103547387498</c:v>
                </c:pt>
                <c:pt idx="5">
                  <c:v>0.472300308136202</c:v>
                </c:pt>
                <c:pt idx="6">
                  <c:v>0.49983968470391099</c:v>
                </c:pt>
                <c:pt idx="7">
                  <c:v>0.52393663920065603</c:v>
                </c:pt>
                <c:pt idx="8">
                  <c:v>0.54535615430887396</c:v>
                </c:pt>
                <c:pt idx="9">
                  <c:v>0.56463371790626904</c:v>
                </c:pt>
                <c:pt idx="10">
                  <c:v>0.58215877572208397</c:v>
                </c:pt>
                <c:pt idx="11">
                  <c:v>0.59822341205324703</c:v>
                </c:pt>
                <c:pt idx="12">
                  <c:v>0.61305230712816705</c:v>
                </c:pt>
                <c:pt idx="13">
                  <c:v>0.62682199541202199</c:v>
                </c:pt>
                <c:pt idx="14">
                  <c:v>0.63967370447695204</c:v>
                </c:pt>
                <c:pt idx="15">
                  <c:v>0.65172218172532503</c:v>
                </c:pt>
                <c:pt idx="16">
                  <c:v>0.66306192501791095</c:v>
                </c:pt>
                <c:pt idx="17">
                  <c:v>0.67377168257202003</c:v>
                </c:pt>
                <c:pt idx="18">
                  <c:v>0.68391776867591203</c:v>
                </c:pt>
                <c:pt idx="19">
                  <c:v>0.69355655047460996</c:v>
                </c:pt>
                <c:pt idx="20">
                  <c:v>0.70273634266384599</c:v>
                </c:pt>
                <c:pt idx="21">
                  <c:v>0.71149887157175395</c:v>
                </c:pt>
                <c:pt idx="22">
                  <c:v>0.71988042096192595</c:v>
                </c:pt>
                <c:pt idx="23">
                  <c:v>0.72791273912750798</c:v>
                </c:pt>
                <c:pt idx="24">
                  <c:v>0.73562376456646605</c:v>
                </c:pt>
                <c:pt idx="25">
                  <c:v>0.74303821210392595</c:v>
                </c:pt>
                <c:pt idx="26">
                  <c:v>0.75017805047333197</c:v>
                </c:pt>
                <c:pt idx="27">
                  <c:v>0.757062894615259</c:v>
                </c:pt>
                <c:pt idx="28">
                  <c:v>0.763710330338499</c:v>
                </c:pt>
                <c:pt idx="29">
                  <c:v>0.77013618487096502</c:v>
                </c:pt>
                <c:pt idx="30">
                  <c:v>0.77635475377334995</c:v>
                </c:pt>
                <c:pt idx="31">
                  <c:v>0.78237899239753705</c:v>
                </c:pt>
                <c:pt idx="32">
                  <c:v>0.78822067833614096</c:v>
                </c:pt>
                <c:pt idx="33">
                  <c:v>0.79389054998243402</c:v>
                </c:pt>
                <c:pt idx="34">
                  <c:v>0.79939842529597605</c:v>
                </c:pt>
                <c:pt idx="35">
                  <c:v>0.80475330407303103</c:v>
                </c:pt>
                <c:pt idx="36">
                  <c:v>0.80996345639665102</c:v>
                </c:pt>
                <c:pt idx="37">
                  <c:v>0.81503649944859702</c:v>
                </c:pt>
                <c:pt idx="38">
                  <c:v>0.81997946447357095</c:v>
                </c:pt>
                <c:pt idx="39">
                  <c:v>0.82479885537291997</c:v>
                </c:pt>
                <c:pt idx="40">
                  <c:v>0.829500700152773</c:v>
                </c:pt>
                <c:pt idx="41">
                  <c:v>0.83409059624739101</c:v>
                </c:pt>
                <c:pt idx="42">
                  <c:v>0.83857375057236605</c:v>
                </c:pt>
                <c:pt idx="43">
                  <c:v>0.84295501502631998</c:v>
                </c:pt>
                <c:pt idx="44">
                  <c:v>0.84723891804796403</c:v>
                </c:pt>
                <c:pt idx="45">
                  <c:v>0.85142969274305003</c:v>
                </c:pt>
                <c:pt idx="46">
                  <c:v>0.855531302019091</c:v>
                </c:pt>
                <c:pt idx="47">
                  <c:v>0.85954746110188196</c:v>
                </c:pt>
                <c:pt idx="48">
                  <c:v>0.86348165775441199</c:v>
                </c:pt>
                <c:pt idx="49">
                  <c:v>0.86733717047389103</c:v>
                </c:pt>
              </c:numCache>
            </c:numRef>
          </c:val>
          <c:smooth val="0"/>
          <c:extLst>
            <c:ext xmlns:c16="http://schemas.microsoft.com/office/drawing/2014/chart" uri="{C3380CC4-5D6E-409C-BE32-E72D297353CC}">
              <c16:uniqueId val="{00000001-3A29-4B19-9F08-E25575F818BA}"/>
            </c:ext>
          </c:extLst>
        </c:ser>
        <c:dLbls>
          <c:showLegendKey val="0"/>
          <c:showVal val="0"/>
          <c:showCatName val="0"/>
          <c:showSerName val="0"/>
          <c:showPercent val="0"/>
          <c:showBubbleSize val="0"/>
        </c:dLbls>
        <c:marker val="1"/>
        <c:smooth val="0"/>
        <c:axId val="-1214571984"/>
        <c:axId val="-1214583104"/>
      </c:lineChart>
      <c:catAx>
        <c:axId val="-1214588208"/>
        <c:scaling>
          <c:orientation val="minMax"/>
        </c:scaling>
        <c:delete val="0"/>
        <c:axPos val="b"/>
        <c:title>
          <c:tx>
            <c:rich>
              <a:bodyPr/>
              <a:lstStyle/>
              <a:p>
                <a:pPr>
                  <a:defRPr/>
                </a:pPr>
                <a:r>
                  <a:rPr lang="en-US"/>
                  <a:t>Rank</a:t>
                </a:r>
              </a:p>
            </c:rich>
          </c:tx>
          <c:overlay val="0"/>
        </c:title>
        <c:majorTickMark val="out"/>
        <c:minorTickMark val="none"/>
        <c:tickLblPos val="nextTo"/>
        <c:crossAx val="-1214562512"/>
        <c:crosses val="autoZero"/>
        <c:auto val="1"/>
        <c:lblAlgn val="ctr"/>
        <c:lblOffset val="100"/>
        <c:noMultiLvlLbl val="0"/>
      </c:catAx>
      <c:valAx>
        <c:axId val="-1214562512"/>
        <c:scaling>
          <c:orientation val="minMax"/>
          <c:max val="0.2"/>
        </c:scaling>
        <c:delete val="0"/>
        <c:axPos val="l"/>
        <c:majorGridlines/>
        <c:title>
          <c:tx>
            <c:rich>
              <a:bodyPr rot="-5400000" vert="horz"/>
              <a:lstStyle/>
              <a:p>
                <a:pPr>
                  <a:defRPr/>
                </a:pPr>
                <a:r>
                  <a:rPr lang="en-US"/>
                  <a:t>Popularity (% accesses)</a:t>
                </a:r>
              </a:p>
            </c:rich>
          </c:tx>
          <c:overlay val="0"/>
        </c:title>
        <c:numFmt formatCode="0%" sourceLinked="1"/>
        <c:majorTickMark val="out"/>
        <c:minorTickMark val="none"/>
        <c:tickLblPos val="nextTo"/>
        <c:crossAx val="-1214588208"/>
        <c:crosses val="autoZero"/>
        <c:crossBetween val="between"/>
      </c:valAx>
      <c:valAx>
        <c:axId val="-1214583104"/>
        <c:scaling>
          <c:orientation val="minMax"/>
        </c:scaling>
        <c:delete val="0"/>
        <c:axPos val="r"/>
        <c:title>
          <c:tx>
            <c:rich>
              <a:bodyPr rot="-5400000" vert="horz"/>
              <a:lstStyle/>
              <a:p>
                <a:pPr>
                  <a:defRPr/>
                </a:pPr>
                <a:r>
                  <a:rPr lang="en-US"/>
                  <a:t>Estimated Hit Rate</a:t>
                </a:r>
              </a:p>
            </c:rich>
          </c:tx>
          <c:overlay val="0"/>
        </c:title>
        <c:numFmt formatCode="General" sourceLinked="1"/>
        <c:majorTickMark val="out"/>
        <c:minorTickMark val="none"/>
        <c:tickLblPos val="nextTo"/>
        <c:crossAx val="-1214571984"/>
        <c:crosses val="max"/>
        <c:crossBetween val="between"/>
      </c:valAx>
      <c:catAx>
        <c:axId val="-1214571984"/>
        <c:scaling>
          <c:orientation val="minMax"/>
        </c:scaling>
        <c:delete val="1"/>
        <c:axPos val="b"/>
        <c:majorTickMark val="out"/>
        <c:minorTickMark val="none"/>
        <c:tickLblPos val="nextTo"/>
        <c:crossAx val="-1214583104"/>
        <c:crosses val="autoZero"/>
        <c:auto val="1"/>
        <c:lblAlgn val="ctr"/>
        <c:lblOffset val="100"/>
        <c:noMultiLvlLbl val="0"/>
      </c:catAx>
    </c:plotArea>
    <c:legend>
      <c:legendPos val="r"/>
      <c:layout>
        <c:manualLayout>
          <c:xMode val="edge"/>
          <c:yMode val="edge"/>
          <c:x val="0.49878917465380501"/>
          <c:y val="0.460352694377617"/>
          <c:w val="0.30508308160177999"/>
          <c:h val="0.25861394949128802"/>
        </c:manualLayout>
      </c:layout>
      <c:overlay val="1"/>
      <c:spPr>
        <a:solidFill>
          <a:schemeClr val="tx2">
            <a:lumMod val="20000"/>
            <a:lumOff val="80000"/>
            <a:alpha val="60000"/>
          </a:schemeClr>
        </a:solidFill>
      </c:spPr>
    </c:legend>
    <c:plotVisOnly val="1"/>
    <c:dispBlanksAs val="gap"/>
    <c:showDLblsOverMax val="0"/>
  </c:chart>
  <c:txPr>
    <a:bodyPr/>
    <a:lstStyle/>
    <a:p>
      <a:pPr>
        <a:defRPr sz="2000" b="0" i="0">
          <a:latin typeface="Gill Sans" charset="0"/>
          <a:ea typeface="Gill Sans" charset="0"/>
          <a:cs typeface="Gill Sans" charset="0"/>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30819881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4297972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940094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627570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4045112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3080427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336455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3649029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9629493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556373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7010671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6308561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42590599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30408746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5759850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0670111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3178394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38015593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543545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body" idx="1"/>
          </p:nvPr>
        </p:nvSpPr>
        <p:spPr>
          <a:xfrm>
            <a:off x="515938" y="4343799"/>
            <a:ext cx="5910036" cy="4115594"/>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5645" tIns="46983" rIns="95645" bIns="46983"/>
          <a:lstStyle/>
          <a:p>
            <a:r>
              <a:rPr lang="en-US" altLang="ko-KR">
                <a:ea typeface="Gulim" charset="0"/>
                <a:cs typeface="Gulim" charset="0"/>
              </a:rPr>
              <a:t>The design goal is to present the user with as much memory as is available in the cheapest technology (points to the disk).</a:t>
            </a:r>
          </a:p>
          <a:p>
            <a:r>
              <a:rPr lang="en-US" altLang="ko-KR">
                <a:ea typeface="Gulim" charset="0"/>
                <a:cs typeface="Gulim" charset="0"/>
              </a:rPr>
              <a:t>While by taking advantage of the principle of locality, we like to provide the user an average access speed that is very close to the speed that is offered by the fastest technology.</a:t>
            </a:r>
          </a:p>
          <a:p>
            <a:r>
              <a:rPr lang="en-US" altLang="ko-KR">
                <a:ea typeface="Gulim" charset="0"/>
                <a:cs typeface="Gulim" charset="0"/>
              </a:rPr>
              <a:t>(We will go over this slide in details in the next lecture on caches).</a:t>
            </a:r>
          </a:p>
          <a:p>
            <a:endParaRPr lang="en-US" altLang="ko-KR">
              <a:ea typeface="Gulim" charset="0"/>
              <a:cs typeface="Gulim" charset="0"/>
            </a:endParaRPr>
          </a:p>
          <a:p>
            <a:r>
              <a:rPr lang="en-US" altLang="ko-KR">
                <a:ea typeface="Gulim" charset="0"/>
                <a:cs typeface="Gulim" charset="0"/>
              </a:rPr>
              <a:t>+1 = 16 min. (X:56)</a:t>
            </a:r>
          </a:p>
        </p:txBody>
      </p:sp>
      <p:sp>
        <p:nvSpPr>
          <p:cNvPr id="26626" name="Rectangle 3"/>
          <p:cNvSpPr>
            <a:spLocks noGrp="1" noRot="1" noChangeAspect="1" noChangeArrowheads="1" noTextEdit="1"/>
          </p:cNvSpPr>
          <p:nvPr>
            <p:ph type="sldImg"/>
          </p:nvPr>
        </p:nvSpPr>
        <p:spPr>
          <a:xfrm>
            <a:off x="404813" y="588963"/>
            <a:ext cx="6065837" cy="3413125"/>
          </a:xfrm>
          <a:ln>
            <a:noFill/>
          </a:ln>
          <a:extLst>
            <a:ext uri="{91240B29-F687-4f45-9708-019B960494DF}">
              <a14:hiddenLine xmlns=""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1465863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899553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859446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157709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059419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521598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999531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0761661" y="6551613"/>
            <a:ext cx="987431"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r>
              <a:rPr lang="en-US" sz="1400" b="0" dirty="0" err="1">
                <a:solidFill>
                  <a:srgbClr val="2A40E2"/>
                </a:solidFill>
                <a:latin typeface="Gill Sans" charset="0"/>
                <a:cs typeface="Gill Sans" charset="0"/>
              </a:rPr>
              <a:t>Lec</a:t>
            </a:r>
            <a:r>
              <a:rPr lang="en-US" sz="1400" b="0" dirty="0">
                <a:solidFill>
                  <a:srgbClr val="2A40E2"/>
                </a:solidFill>
                <a:latin typeface="Gill Sans" charset="0"/>
                <a:cs typeface="Gill Sans" charset="0"/>
              </a:rPr>
              <a:t> 16.</a:t>
            </a: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tiff"/></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16</a:t>
            </a:r>
            <a:br>
              <a:rPr lang="en-US" sz="3000" dirty="0"/>
            </a:br>
            <a:br>
              <a:rPr lang="en-US" sz="3000" dirty="0"/>
            </a:br>
            <a:r>
              <a:rPr lang="en-US" sz="3000" dirty="0"/>
              <a:t>Memory 4: Demand Paging Policies</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63F3B-2C84-4F4A-8306-B08114197A15}"/>
              </a:ext>
            </a:extLst>
          </p:cNvPr>
          <p:cNvSpPr>
            <a:spLocks noGrp="1"/>
          </p:cNvSpPr>
          <p:nvPr>
            <p:ph type="title"/>
          </p:nvPr>
        </p:nvSpPr>
        <p:spPr/>
        <p:txBody>
          <a:bodyPr/>
          <a:lstStyle/>
          <a:p>
            <a:r>
              <a:rPr lang="en-US" dirty="0">
                <a:latin typeface="Gill Sans Light"/>
              </a:rPr>
              <a:t>Origins of Paging</a:t>
            </a:r>
          </a:p>
        </p:txBody>
      </p:sp>
      <p:sp>
        <p:nvSpPr>
          <p:cNvPr id="5" name="Can 4">
            <a:extLst>
              <a:ext uri="{FF2B5EF4-FFF2-40B4-BE49-F238E27FC236}">
                <a16:creationId xmlns:a16="http://schemas.microsoft.com/office/drawing/2014/main" id="{E8D8AE0C-55C4-754D-B6CF-E9506992BB38}"/>
              </a:ext>
            </a:extLst>
          </p:cNvPr>
          <p:cNvSpPr/>
          <p:nvPr/>
        </p:nvSpPr>
        <p:spPr bwMode="auto">
          <a:xfrm>
            <a:off x="4173416" y="1068868"/>
            <a:ext cx="1677428" cy="1514728"/>
          </a:xfrm>
          <a:prstGeom prst="can">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6" name="Can 5">
            <a:extLst>
              <a:ext uri="{FF2B5EF4-FFF2-40B4-BE49-F238E27FC236}">
                <a16:creationId xmlns:a16="http://schemas.microsoft.com/office/drawing/2014/main" id="{E7847018-F87C-7740-8D9E-2E85BCAEB94E}"/>
              </a:ext>
            </a:extLst>
          </p:cNvPr>
          <p:cNvSpPr/>
          <p:nvPr/>
        </p:nvSpPr>
        <p:spPr bwMode="auto">
          <a:xfrm>
            <a:off x="6039904" y="1076072"/>
            <a:ext cx="1677428" cy="1514728"/>
          </a:xfrm>
          <a:prstGeom prst="can">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7" name="TextBox 6">
            <a:extLst>
              <a:ext uri="{FF2B5EF4-FFF2-40B4-BE49-F238E27FC236}">
                <a16:creationId xmlns:a16="http://schemas.microsoft.com/office/drawing/2014/main" id="{7F74FA2B-EC66-EA4D-A7BD-137FFB19F630}"/>
              </a:ext>
            </a:extLst>
          </p:cNvPr>
          <p:cNvSpPr txBox="1"/>
          <p:nvPr/>
        </p:nvSpPr>
        <p:spPr>
          <a:xfrm>
            <a:off x="7907215" y="1411069"/>
            <a:ext cx="2514600" cy="646331"/>
          </a:xfrm>
          <a:prstGeom prst="rect">
            <a:avLst/>
          </a:prstGeom>
          <a:noFill/>
        </p:spPr>
        <p:txBody>
          <a:bodyPr wrap="square" rtlCol="0">
            <a:spAutoFit/>
          </a:bodyPr>
          <a:lstStyle/>
          <a:p>
            <a:r>
              <a:rPr lang="en-US" dirty="0">
                <a:latin typeface="Gill Sans Light"/>
              </a:rPr>
              <a:t>Disks provide most of the storage</a:t>
            </a:r>
          </a:p>
        </p:txBody>
      </p:sp>
      <p:sp>
        <p:nvSpPr>
          <p:cNvPr id="9" name="TextBox 8">
            <a:extLst>
              <a:ext uri="{FF2B5EF4-FFF2-40B4-BE49-F238E27FC236}">
                <a16:creationId xmlns:a16="http://schemas.microsoft.com/office/drawing/2014/main" id="{B5B5E3F9-4E50-F141-9CC6-62D9E365A14F}"/>
              </a:ext>
            </a:extLst>
          </p:cNvPr>
          <p:cNvSpPr txBox="1"/>
          <p:nvPr/>
        </p:nvSpPr>
        <p:spPr>
          <a:xfrm>
            <a:off x="6748514" y="2880443"/>
            <a:ext cx="2286000" cy="923330"/>
          </a:xfrm>
          <a:prstGeom prst="rect">
            <a:avLst/>
          </a:prstGeom>
          <a:noFill/>
        </p:spPr>
        <p:txBody>
          <a:bodyPr wrap="square" rtlCol="0">
            <a:spAutoFit/>
          </a:bodyPr>
          <a:lstStyle/>
          <a:p>
            <a:r>
              <a:rPr lang="en-US" dirty="0">
                <a:latin typeface="Gill Sans Light"/>
              </a:rPr>
              <a:t>Relatively small memory, for many processes</a:t>
            </a:r>
          </a:p>
        </p:txBody>
      </p:sp>
      <p:sp>
        <p:nvSpPr>
          <p:cNvPr id="10" name="Oval 9">
            <a:extLst>
              <a:ext uri="{FF2B5EF4-FFF2-40B4-BE49-F238E27FC236}">
                <a16:creationId xmlns:a16="http://schemas.microsoft.com/office/drawing/2014/main" id="{D04ED5D5-45B1-C546-981A-1267D0B33309}"/>
              </a:ext>
            </a:extLst>
          </p:cNvPr>
          <p:cNvSpPr/>
          <p:nvPr/>
        </p:nvSpPr>
        <p:spPr bwMode="auto">
          <a:xfrm>
            <a:off x="5764748" y="4191000"/>
            <a:ext cx="419100" cy="381000"/>
          </a:xfrm>
          <a:prstGeom prst="ellips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11" name="TextBox 10">
            <a:extLst>
              <a:ext uri="{FF2B5EF4-FFF2-40B4-BE49-F238E27FC236}">
                <a16:creationId xmlns:a16="http://schemas.microsoft.com/office/drawing/2014/main" id="{DE17FC11-4B21-6644-B20F-C733DA1ADC37}"/>
              </a:ext>
            </a:extLst>
          </p:cNvPr>
          <p:cNvSpPr txBox="1"/>
          <p:nvPr/>
        </p:nvSpPr>
        <p:spPr>
          <a:xfrm>
            <a:off x="5805021" y="4207476"/>
            <a:ext cx="338554" cy="369332"/>
          </a:xfrm>
          <a:prstGeom prst="rect">
            <a:avLst/>
          </a:prstGeom>
          <a:noFill/>
        </p:spPr>
        <p:txBody>
          <a:bodyPr wrap="none" rtlCol="0">
            <a:spAutoFit/>
          </a:bodyPr>
          <a:lstStyle/>
          <a:p>
            <a:r>
              <a:rPr lang="en-US" dirty="0">
                <a:latin typeface="Gill Sans Light"/>
              </a:rPr>
              <a:t>P</a:t>
            </a:r>
          </a:p>
        </p:txBody>
      </p:sp>
      <p:pic>
        <p:nvPicPr>
          <p:cNvPr id="12" name="Picture 11">
            <a:extLst>
              <a:ext uri="{FF2B5EF4-FFF2-40B4-BE49-F238E27FC236}">
                <a16:creationId xmlns:a16="http://schemas.microsoft.com/office/drawing/2014/main" id="{02F9BD20-3131-1540-9670-11C3C7172437}"/>
              </a:ext>
            </a:extLst>
          </p:cNvPr>
          <p:cNvPicPr>
            <a:picLocks noChangeAspect="1"/>
          </p:cNvPicPr>
          <p:nvPr/>
        </p:nvPicPr>
        <p:blipFill>
          <a:blip r:embed="rId2"/>
          <a:stretch>
            <a:fillRect/>
          </a:stretch>
        </p:blipFill>
        <p:spPr>
          <a:xfrm>
            <a:off x="3182815" y="5168443"/>
            <a:ext cx="1219200" cy="1080887"/>
          </a:xfrm>
          <a:prstGeom prst="rect">
            <a:avLst/>
          </a:prstGeom>
        </p:spPr>
      </p:pic>
      <p:pic>
        <p:nvPicPr>
          <p:cNvPr id="13" name="Picture 12">
            <a:extLst>
              <a:ext uri="{FF2B5EF4-FFF2-40B4-BE49-F238E27FC236}">
                <a16:creationId xmlns:a16="http://schemas.microsoft.com/office/drawing/2014/main" id="{AB6093D7-ED3B-8449-B4C3-1B08D8D3CD53}"/>
              </a:ext>
            </a:extLst>
          </p:cNvPr>
          <p:cNvPicPr>
            <a:picLocks noChangeAspect="1"/>
          </p:cNvPicPr>
          <p:nvPr/>
        </p:nvPicPr>
        <p:blipFill>
          <a:blip r:embed="rId2"/>
          <a:stretch>
            <a:fillRect/>
          </a:stretch>
        </p:blipFill>
        <p:spPr>
          <a:xfrm>
            <a:off x="4820704" y="5334001"/>
            <a:ext cx="1219200" cy="1080887"/>
          </a:xfrm>
          <a:prstGeom prst="rect">
            <a:avLst/>
          </a:prstGeom>
        </p:spPr>
      </p:pic>
      <p:pic>
        <p:nvPicPr>
          <p:cNvPr id="14" name="Picture 13">
            <a:extLst>
              <a:ext uri="{FF2B5EF4-FFF2-40B4-BE49-F238E27FC236}">
                <a16:creationId xmlns:a16="http://schemas.microsoft.com/office/drawing/2014/main" id="{5FAF7B25-FE5A-AF48-93FB-529EC787D139}"/>
              </a:ext>
            </a:extLst>
          </p:cNvPr>
          <p:cNvPicPr>
            <a:picLocks noChangeAspect="1"/>
          </p:cNvPicPr>
          <p:nvPr/>
        </p:nvPicPr>
        <p:blipFill>
          <a:blip r:embed="rId2"/>
          <a:stretch>
            <a:fillRect/>
          </a:stretch>
        </p:blipFill>
        <p:spPr>
          <a:xfrm>
            <a:off x="6840415" y="5114897"/>
            <a:ext cx="1219200" cy="1080887"/>
          </a:xfrm>
          <a:prstGeom prst="rect">
            <a:avLst/>
          </a:prstGeom>
        </p:spPr>
      </p:pic>
      <p:sp>
        <p:nvSpPr>
          <p:cNvPr id="15" name="TextBox 14">
            <a:extLst>
              <a:ext uri="{FF2B5EF4-FFF2-40B4-BE49-F238E27FC236}">
                <a16:creationId xmlns:a16="http://schemas.microsoft.com/office/drawing/2014/main" id="{88B0987E-1986-CC49-8CD7-2D62292B0D8F}"/>
              </a:ext>
            </a:extLst>
          </p:cNvPr>
          <p:cNvSpPr txBox="1"/>
          <p:nvPr/>
        </p:nvSpPr>
        <p:spPr>
          <a:xfrm>
            <a:off x="6197444" y="5524219"/>
            <a:ext cx="505267" cy="369332"/>
          </a:xfrm>
          <a:prstGeom prst="rect">
            <a:avLst/>
          </a:prstGeom>
          <a:noFill/>
        </p:spPr>
        <p:txBody>
          <a:bodyPr wrap="none" rtlCol="0">
            <a:spAutoFit/>
          </a:bodyPr>
          <a:lstStyle/>
          <a:p>
            <a:r>
              <a:rPr lang="en-US" dirty="0">
                <a:latin typeface="Gill Sans Light"/>
              </a:rPr>
              <a:t>. . .</a:t>
            </a:r>
          </a:p>
        </p:txBody>
      </p:sp>
      <p:sp>
        <p:nvSpPr>
          <p:cNvPr id="16" name="TextBox 15">
            <a:extLst>
              <a:ext uri="{FF2B5EF4-FFF2-40B4-BE49-F238E27FC236}">
                <a16:creationId xmlns:a16="http://schemas.microsoft.com/office/drawing/2014/main" id="{5383C206-5083-6044-83AF-D2BCB1371A79}"/>
              </a:ext>
            </a:extLst>
          </p:cNvPr>
          <p:cNvSpPr txBox="1"/>
          <p:nvPr/>
        </p:nvSpPr>
        <p:spPr>
          <a:xfrm>
            <a:off x="8077200" y="5111542"/>
            <a:ext cx="3048000" cy="923330"/>
          </a:xfrm>
          <a:prstGeom prst="rect">
            <a:avLst/>
          </a:prstGeom>
          <a:noFill/>
        </p:spPr>
        <p:txBody>
          <a:bodyPr wrap="square" rtlCol="0">
            <a:spAutoFit/>
          </a:bodyPr>
          <a:lstStyle/>
          <a:p>
            <a:r>
              <a:rPr lang="en-US" dirty="0">
                <a:latin typeface="Gill Sans Light"/>
              </a:rPr>
              <a:t>Many clients on dumb terminals running different programs</a:t>
            </a:r>
          </a:p>
        </p:txBody>
      </p:sp>
      <p:cxnSp>
        <p:nvCxnSpPr>
          <p:cNvPr id="18" name="Straight Arrow Connector 17">
            <a:extLst>
              <a:ext uri="{FF2B5EF4-FFF2-40B4-BE49-F238E27FC236}">
                <a16:creationId xmlns:a16="http://schemas.microsoft.com/office/drawing/2014/main" id="{6B6F04F9-ACC3-E74F-86D5-5A2C8B5F2DC7}"/>
              </a:ext>
            </a:extLst>
          </p:cNvPr>
          <p:cNvCxnSpPr/>
          <p:nvPr/>
        </p:nvCxnSpPr>
        <p:spPr bwMode="auto">
          <a:xfrm flipV="1">
            <a:off x="4402015" y="4572000"/>
            <a:ext cx="1295400" cy="596442"/>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0" name="Straight Arrow Connector 19">
            <a:extLst>
              <a:ext uri="{FF2B5EF4-FFF2-40B4-BE49-F238E27FC236}">
                <a16:creationId xmlns:a16="http://schemas.microsoft.com/office/drawing/2014/main" id="{2AEC6DA0-C67D-F149-AD55-8E424E9DEB53}"/>
              </a:ext>
            </a:extLst>
          </p:cNvPr>
          <p:cNvCxnSpPr/>
          <p:nvPr/>
        </p:nvCxnSpPr>
        <p:spPr bwMode="auto">
          <a:xfrm flipH="1" flipV="1">
            <a:off x="6230815" y="4572001"/>
            <a:ext cx="1108702" cy="436259"/>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2" name="Straight Arrow Connector 21">
            <a:extLst>
              <a:ext uri="{FF2B5EF4-FFF2-40B4-BE49-F238E27FC236}">
                <a16:creationId xmlns:a16="http://schemas.microsoft.com/office/drawing/2014/main" id="{4B2B62D0-9594-934D-9B2A-34A0C3C8C77C}"/>
              </a:ext>
            </a:extLst>
          </p:cNvPr>
          <p:cNvCxnSpPr>
            <a:cxnSpLocks/>
            <a:stCxn id="13" idx="0"/>
          </p:cNvCxnSpPr>
          <p:nvPr/>
        </p:nvCxnSpPr>
        <p:spPr bwMode="auto">
          <a:xfrm flipV="1">
            <a:off x="5430305" y="4638928"/>
            <a:ext cx="401183" cy="695072"/>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28" name="Group 27">
            <a:extLst>
              <a:ext uri="{FF2B5EF4-FFF2-40B4-BE49-F238E27FC236}">
                <a16:creationId xmlns:a16="http://schemas.microsoft.com/office/drawing/2014/main" id="{E3D0D9A1-960E-D047-AE36-53BF457B85D3}"/>
              </a:ext>
            </a:extLst>
          </p:cNvPr>
          <p:cNvGrpSpPr/>
          <p:nvPr/>
        </p:nvGrpSpPr>
        <p:grpSpPr>
          <a:xfrm>
            <a:off x="4516315" y="1271976"/>
            <a:ext cx="533400" cy="1143000"/>
            <a:chOff x="976184" y="1905000"/>
            <a:chExt cx="533400" cy="1143000"/>
          </a:xfrm>
        </p:grpSpPr>
        <p:sp>
          <p:nvSpPr>
            <p:cNvPr id="24" name="Rectangle 23">
              <a:extLst>
                <a:ext uri="{FF2B5EF4-FFF2-40B4-BE49-F238E27FC236}">
                  <a16:creationId xmlns:a16="http://schemas.microsoft.com/office/drawing/2014/main" id="{4F3F5563-6BE0-CF4E-A5B9-46AB3A5D57A9}"/>
                </a:ext>
              </a:extLst>
            </p:cNvPr>
            <p:cNvSpPr/>
            <p:nvPr/>
          </p:nvSpPr>
          <p:spPr bwMode="auto">
            <a:xfrm>
              <a:off x="976184" y="1905000"/>
              <a:ext cx="533400" cy="1143000"/>
            </a:xfrm>
            <a:prstGeom prst="rect">
              <a:avLst/>
            </a:prstGeom>
            <a:solidFill>
              <a:srgbClr val="FFC000"/>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25" name="Rectangle 24">
              <a:extLst>
                <a:ext uri="{FF2B5EF4-FFF2-40B4-BE49-F238E27FC236}">
                  <a16:creationId xmlns:a16="http://schemas.microsoft.com/office/drawing/2014/main" id="{50BE90F3-3167-DD42-BC1B-613A78727762}"/>
                </a:ext>
              </a:extLst>
            </p:cNvPr>
            <p:cNvSpPr/>
            <p:nvPr/>
          </p:nvSpPr>
          <p:spPr bwMode="auto">
            <a:xfrm>
              <a:off x="976184" y="1905000"/>
              <a:ext cx="533400" cy="228600"/>
            </a:xfrm>
            <a:prstGeom prst="rect">
              <a:avLst/>
            </a:prstGeom>
            <a:no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26" name="Rectangle 25">
              <a:extLst>
                <a:ext uri="{FF2B5EF4-FFF2-40B4-BE49-F238E27FC236}">
                  <a16:creationId xmlns:a16="http://schemas.microsoft.com/office/drawing/2014/main" id="{A8EBD383-3F68-4846-879F-E62DF68FCB3A}"/>
                </a:ext>
              </a:extLst>
            </p:cNvPr>
            <p:cNvSpPr/>
            <p:nvPr/>
          </p:nvSpPr>
          <p:spPr bwMode="auto">
            <a:xfrm>
              <a:off x="976184" y="2133600"/>
              <a:ext cx="533400" cy="228600"/>
            </a:xfrm>
            <a:prstGeom prst="rect">
              <a:avLst/>
            </a:prstGeom>
            <a:no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27" name="Rectangle 26">
              <a:extLst>
                <a:ext uri="{FF2B5EF4-FFF2-40B4-BE49-F238E27FC236}">
                  <a16:creationId xmlns:a16="http://schemas.microsoft.com/office/drawing/2014/main" id="{E0036E0E-4C0C-2446-AD73-81D717DDEF40}"/>
                </a:ext>
              </a:extLst>
            </p:cNvPr>
            <p:cNvSpPr/>
            <p:nvPr/>
          </p:nvSpPr>
          <p:spPr bwMode="auto">
            <a:xfrm>
              <a:off x="976184" y="2360141"/>
              <a:ext cx="533400" cy="228600"/>
            </a:xfrm>
            <a:prstGeom prst="rect">
              <a:avLst/>
            </a:prstGeom>
            <a:no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grpSp>
      <p:grpSp>
        <p:nvGrpSpPr>
          <p:cNvPr id="29" name="Group 28">
            <a:extLst>
              <a:ext uri="{FF2B5EF4-FFF2-40B4-BE49-F238E27FC236}">
                <a16:creationId xmlns:a16="http://schemas.microsoft.com/office/drawing/2014/main" id="{9DD02AA1-07E2-EC4B-A224-60F6D2D6F58E}"/>
              </a:ext>
            </a:extLst>
          </p:cNvPr>
          <p:cNvGrpSpPr/>
          <p:nvPr/>
        </p:nvGrpSpPr>
        <p:grpSpPr>
          <a:xfrm>
            <a:off x="5225799" y="1117442"/>
            <a:ext cx="533400" cy="1143000"/>
            <a:chOff x="976184" y="1905000"/>
            <a:chExt cx="533400" cy="1143000"/>
          </a:xfrm>
          <a:solidFill>
            <a:srgbClr val="00B0F0"/>
          </a:solidFill>
        </p:grpSpPr>
        <p:sp>
          <p:nvSpPr>
            <p:cNvPr id="30" name="Rectangle 29">
              <a:extLst>
                <a:ext uri="{FF2B5EF4-FFF2-40B4-BE49-F238E27FC236}">
                  <a16:creationId xmlns:a16="http://schemas.microsoft.com/office/drawing/2014/main" id="{70535734-B6BC-3541-BAD5-5CDA4A29E600}"/>
                </a:ext>
              </a:extLst>
            </p:cNvPr>
            <p:cNvSpPr/>
            <p:nvPr/>
          </p:nvSpPr>
          <p:spPr bwMode="auto">
            <a:xfrm>
              <a:off x="976184" y="1905000"/>
              <a:ext cx="533400" cy="1143000"/>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31" name="Rectangle 30">
              <a:extLst>
                <a:ext uri="{FF2B5EF4-FFF2-40B4-BE49-F238E27FC236}">
                  <a16:creationId xmlns:a16="http://schemas.microsoft.com/office/drawing/2014/main" id="{980EE89A-6E31-654D-A9DF-BBF537717DAC}"/>
                </a:ext>
              </a:extLst>
            </p:cNvPr>
            <p:cNvSpPr/>
            <p:nvPr/>
          </p:nvSpPr>
          <p:spPr bwMode="auto">
            <a:xfrm>
              <a:off x="976184" y="1905000"/>
              <a:ext cx="533400" cy="228600"/>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32" name="Rectangle 31">
              <a:extLst>
                <a:ext uri="{FF2B5EF4-FFF2-40B4-BE49-F238E27FC236}">
                  <a16:creationId xmlns:a16="http://schemas.microsoft.com/office/drawing/2014/main" id="{58863820-3498-2141-9872-A4D5E0EB0AB7}"/>
                </a:ext>
              </a:extLst>
            </p:cNvPr>
            <p:cNvSpPr/>
            <p:nvPr/>
          </p:nvSpPr>
          <p:spPr bwMode="auto">
            <a:xfrm>
              <a:off x="976184" y="2133600"/>
              <a:ext cx="533400" cy="228600"/>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33" name="Rectangle 32">
              <a:extLst>
                <a:ext uri="{FF2B5EF4-FFF2-40B4-BE49-F238E27FC236}">
                  <a16:creationId xmlns:a16="http://schemas.microsoft.com/office/drawing/2014/main" id="{8DAE00BC-E013-004A-9BD6-90B68220E134}"/>
                </a:ext>
              </a:extLst>
            </p:cNvPr>
            <p:cNvSpPr/>
            <p:nvPr/>
          </p:nvSpPr>
          <p:spPr bwMode="auto">
            <a:xfrm>
              <a:off x="976184" y="2360141"/>
              <a:ext cx="533400" cy="228600"/>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grpSp>
      <p:grpSp>
        <p:nvGrpSpPr>
          <p:cNvPr id="34" name="Group 33">
            <a:extLst>
              <a:ext uri="{FF2B5EF4-FFF2-40B4-BE49-F238E27FC236}">
                <a16:creationId xmlns:a16="http://schemas.microsoft.com/office/drawing/2014/main" id="{B420840C-CBF9-BC4E-A0E2-E2CB5EB210C5}"/>
              </a:ext>
            </a:extLst>
          </p:cNvPr>
          <p:cNvGrpSpPr/>
          <p:nvPr/>
        </p:nvGrpSpPr>
        <p:grpSpPr>
          <a:xfrm>
            <a:off x="6155129" y="1388335"/>
            <a:ext cx="533400" cy="1143000"/>
            <a:chOff x="976184" y="1905000"/>
            <a:chExt cx="533400" cy="1143000"/>
          </a:xfrm>
          <a:solidFill>
            <a:schemeClr val="accent6">
              <a:lumMod val="40000"/>
              <a:lumOff val="60000"/>
            </a:schemeClr>
          </a:solidFill>
        </p:grpSpPr>
        <p:sp>
          <p:nvSpPr>
            <p:cNvPr id="35" name="Rectangle 34">
              <a:extLst>
                <a:ext uri="{FF2B5EF4-FFF2-40B4-BE49-F238E27FC236}">
                  <a16:creationId xmlns:a16="http://schemas.microsoft.com/office/drawing/2014/main" id="{F8D263CF-E2D6-AF46-8E22-11026F5C5B52}"/>
                </a:ext>
              </a:extLst>
            </p:cNvPr>
            <p:cNvSpPr/>
            <p:nvPr/>
          </p:nvSpPr>
          <p:spPr bwMode="auto">
            <a:xfrm>
              <a:off x="976184" y="1905000"/>
              <a:ext cx="533400" cy="1143000"/>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36" name="Rectangle 35">
              <a:extLst>
                <a:ext uri="{FF2B5EF4-FFF2-40B4-BE49-F238E27FC236}">
                  <a16:creationId xmlns:a16="http://schemas.microsoft.com/office/drawing/2014/main" id="{2C278AFB-41E8-284B-8E7B-FC31B8C74C37}"/>
                </a:ext>
              </a:extLst>
            </p:cNvPr>
            <p:cNvSpPr/>
            <p:nvPr/>
          </p:nvSpPr>
          <p:spPr bwMode="auto">
            <a:xfrm>
              <a:off x="976184" y="1905000"/>
              <a:ext cx="533400" cy="228600"/>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37" name="Rectangle 36">
              <a:extLst>
                <a:ext uri="{FF2B5EF4-FFF2-40B4-BE49-F238E27FC236}">
                  <a16:creationId xmlns:a16="http://schemas.microsoft.com/office/drawing/2014/main" id="{B341A1F4-55D9-034C-99EE-2715D18FDBAE}"/>
                </a:ext>
              </a:extLst>
            </p:cNvPr>
            <p:cNvSpPr/>
            <p:nvPr/>
          </p:nvSpPr>
          <p:spPr bwMode="auto">
            <a:xfrm>
              <a:off x="976184" y="2133600"/>
              <a:ext cx="533400" cy="228600"/>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38" name="Rectangle 37">
              <a:extLst>
                <a:ext uri="{FF2B5EF4-FFF2-40B4-BE49-F238E27FC236}">
                  <a16:creationId xmlns:a16="http://schemas.microsoft.com/office/drawing/2014/main" id="{FF05858F-610E-104A-A4DB-FFE09DCD0E66}"/>
                </a:ext>
              </a:extLst>
            </p:cNvPr>
            <p:cNvSpPr/>
            <p:nvPr/>
          </p:nvSpPr>
          <p:spPr bwMode="auto">
            <a:xfrm>
              <a:off x="976184" y="2360141"/>
              <a:ext cx="533400" cy="228600"/>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grpSp>
      <p:grpSp>
        <p:nvGrpSpPr>
          <p:cNvPr id="39" name="Group 38">
            <a:extLst>
              <a:ext uri="{FF2B5EF4-FFF2-40B4-BE49-F238E27FC236}">
                <a16:creationId xmlns:a16="http://schemas.microsoft.com/office/drawing/2014/main" id="{A8AF490C-F5FE-564F-B48F-D8CE78A6BC60}"/>
              </a:ext>
            </a:extLst>
          </p:cNvPr>
          <p:cNvGrpSpPr/>
          <p:nvPr/>
        </p:nvGrpSpPr>
        <p:grpSpPr>
          <a:xfrm>
            <a:off x="6842259" y="1258909"/>
            <a:ext cx="533400" cy="1143000"/>
            <a:chOff x="976184" y="1905000"/>
            <a:chExt cx="533400" cy="1143000"/>
          </a:xfrm>
          <a:solidFill>
            <a:schemeClr val="bg2">
              <a:lumMod val="40000"/>
              <a:lumOff val="60000"/>
            </a:schemeClr>
          </a:solidFill>
        </p:grpSpPr>
        <p:sp>
          <p:nvSpPr>
            <p:cNvPr id="40" name="Rectangle 39">
              <a:extLst>
                <a:ext uri="{FF2B5EF4-FFF2-40B4-BE49-F238E27FC236}">
                  <a16:creationId xmlns:a16="http://schemas.microsoft.com/office/drawing/2014/main" id="{36E32FC4-5384-644E-B6CC-0E085D1CE702}"/>
                </a:ext>
              </a:extLst>
            </p:cNvPr>
            <p:cNvSpPr/>
            <p:nvPr/>
          </p:nvSpPr>
          <p:spPr bwMode="auto">
            <a:xfrm>
              <a:off x="976184" y="1905000"/>
              <a:ext cx="533400" cy="1143000"/>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41" name="Rectangle 40">
              <a:extLst>
                <a:ext uri="{FF2B5EF4-FFF2-40B4-BE49-F238E27FC236}">
                  <a16:creationId xmlns:a16="http://schemas.microsoft.com/office/drawing/2014/main" id="{D467D6BE-334E-6D4E-AC29-DE751742CE5A}"/>
                </a:ext>
              </a:extLst>
            </p:cNvPr>
            <p:cNvSpPr/>
            <p:nvPr/>
          </p:nvSpPr>
          <p:spPr bwMode="auto">
            <a:xfrm>
              <a:off x="976184" y="1905000"/>
              <a:ext cx="533400" cy="228600"/>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42" name="Rectangle 41">
              <a:extLst>
                <a:ext uri="{FF2B5EF4-FFF2-40B4-BE49-F238E27FC236}">
                  <a16:creationId xmlns:a16="http://schemas.microsoft.com/office/drawing/2014/main" id="{819A4C57-F0E5-5441-A818-4C3E1333FC06}"/>
                </a:ext>
              </a:extLst>
            </p:cNvPr>
            <p:cNvSpPr/>
            <p:nvPr/>
          </p:nvSpPr>
          <p:spPr bwMode="auto">
            <a:xfrm>
              <a:off x="976184" y="2133600"/>
              <a:ext cx="533400" cy="228600"/>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43" name="Rectangle 42">
              <a:extLst>
                <a:ext uri="{FF2B5EF4-FFF2-40B4-BE49-F238E27FC236}">
                  <a16:creationId xmlns:a16="http://schemas.microsoft.com/office/drawing/2014/main" id="{2DA6B914-BEBE-C74B-854D-7F9D4D968A82}"/>
                </a:ext>
              </a:extLst>
            </p:cNvPr>
            <p:cNvSpPr/>
            <p:nvPr/>
          </p:nvSpPr>
          <p:spPr bwMode="auto">
            <a:xfrm>
              <a:off x="976184" y="2360141"/>
              <a:ext cx="533400" cy="228600"/>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grpSp>
      <p:grpSp>
        <p:nvGrpSpPr>
          <p:cNvPr id="19" name="Group 18">
            <a:extLst>
              <a:ext uri="{FF2B5EF4-FFF2-40B4-BE49-F238E27FC236}">
                <a16:creationId xmlns:a16="http://schemas.microsoft.com/office/drawing/2014/main" id="{CDDF237C-D678-B84C-B075-DA3788D2DC1C}"/>
              </a:ext>
            </a:extLst>
          </p:cNvPr>
          <p:cNvGrpSpPr/>
          <p:nvPr/>
        </p:nvGrpSpPr>
        <p:grpSpPr>
          <a:xfrm>
            <a:off x="5428863" y="2792786"/>
            <a:ext cx="1070506" cy="1245815"/>
            <a:chOff x="3770048" y="2792785"/>
            <a:chExt cx="1070506" cy="1245815"/>
          </a:xfrm>
        </p:grpSpPr>
        <p:sp>
          <p:nvSpPr>
            <p:cNvPr id="8" name="Rectangle 7">
              <a:extLst>
                <a:ext uri="{FF2B5EF4-FFF2-40B4-BE49-F238E27FC236}">
                  <a16:creationId xmlns:a16="http://schemas.microsoft.com/office/drawing/2014/main" id="{33836E15-CC01-BD4C-9C0B-364AA1BC2460}"/>
                </a:ext>
              </a:extLst>
            </p:cNvPr>
            <p:cNvSpPr/>
            <p:nvPr/>
          </p:nvSpPr>
          <p:spPr bwMode="auto">
            <a:xfrm>
              <a:off x="3770048" y="2792785"/>
              <a:ext cx="1070506" cy="1245815"/>
            </a:xfrm>
            <a:prstGeom prst="rect">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44" name="Rectangle 43">
              <a:extLst>
                <a:ext uri="{FF2B5EF4-FFF2-40B4-BE49-F238E27FC236}">
                  <a16:creationId xmlns:a16="http://schemas.microsoft.com/office/drawing/2014/main" id="{60B85A7E-3CE3-464B-91D5-0984B0C24595}"/>
                </a:ext>
              </a:extLst>
            </p:cNvPr>
            <p:cNvSpPr/>
            <p:nvPr/>
          </p:nvSpPr>
          <p:spPr bwMode="auto">
            <a:xfrm>
              <a:off x="3810000" y="3200400"/>
              <a:ext cx="533400" cy="228600"/>
            </a:xfrm>
            <a:prstGeom prst="rect">
              <a:avLst/>
            </a:prstGeom>
            <a:solidFill>
              <a:schemeClr val="bg2">
                <a:lumMod val="40000"/>
                <a:lumOff val="6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45" name="Rectangle 44">
              <a:extLst>
                <a:ext uri="{FF2B5EF4-FFF2-40B4-BE49-F238E27FC236}">
                  <a16:creationId xmlns:a16="http://schemas.microsoft.com/office/drawing/2014/main" id="{84D33C7E-3C7B-DF40-A9E7-7D7F6DD213BE}"/>
                </a:ext>
              </a:extLst>
            </p:cNvPr>
            <p:cNvSpPr/>
            <p:nvPr/>
          </p:nvSpPr>
          <p:spPr bwMode="auto">
            <a:xfrm>
              <a:off x="3962400" y="3352800"/>
              <a:ext cx="533400" cy="228600"/>
            </a:xfrm>
            <a:prstGeom prst="rect">
              <a:avLst/>
            </a:prstGeom>
            <a:solidFill>
              <a:srgbClr val="FFC000"/>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46" name="Rectangle 45">
              <a:extLst>
                <a:ext uri="{FF2B5EF4-FFF2-40B4-BE49-F238E27FC236}">
                  <a16:creationId xmlns:a16="http://schemas.microsoft.com/office/drawing/2014/main" id="{AB1BDAAC-0934-CF45-AD6E-F526FCDF950F}"/>
                </a:ext>
              </a:extLst>
            </p:cNvPr>
            <p:cNvSpPr/>
            <p:nvPr/>
          </p:nvSpPr>
          <p:spPr bwMode="auto">
            <a:xfrm>
              <a:off x="4114800" y="3505200"/>
              <a:ext cx="533400" cy="228600"/>
            </a:xfrm>
            <a:prstGeom prst="rect">
              <a:avLst/>
            </a:prstGeom>
            <a:solidFill>
              <a:srgbClr val="00B0F0"/>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47" name="Rectangle 46">
              <a:extLst>
                <a:ext uri="{FF2B5EF4-FFF2-40B4-BE49-F238E27FC236}">
                  <a16:creationId xmlns:a16="http://schemas.microsoft.com/office/drawing/2014/main" id="{FEAE9323-F5C6-6146-8C19-866BC7C654CC}"/>
                </a:ext>
              </a:extLst>
            </p:cNvPr>
            <p:cNvSpPr/>
            <p:nvPr/>
          </p:nvSpPr>
          <p:spPr bwMode="auto">
            <a:xfrm>
              <a:off x="4267200" y="3657600"/>
              <a:ext cx="533400" cy="228600"/>
            </a:xfrm>
            <a:prstGeom prst="rect">
              <a:avLst/>
            </a:prstGeom>
            <a:solidFill>
              <a:schemeClr val="accent2">
                <a:lumMod val="40000"/>
                <a:lumOff val="6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48" name="Rectangle 47">
              <a:extLst>
                <a:ext uri="{FF2B5EF4-FFF2-40B4-BE49-F238E27FC236}">
                  <a16:creationId xmlns:a16="http://schemas.microsoft.com/office/drawing/2014/main" id="{AB1BDAAC-0934-CF45-AD6E-F526FCDF950F}"/>
                </a:ext>
              </a:extLst>
            </p:cNvPr>
            <p:cNvSpPr/>
            <p:nvPr/>
          </p:nvSpPr>
          <p:spPr bwMode="auto">
            <a:xfrm>
              <a:off x="3985054" y="3030416"/>
              <a:ext cx="533400" cy="228600"/>
            </a:xfrm>
            <a:prstGeom prst="rect">
              <a:avLst/>
            </a:prstGeom>
            <a:solidFill>
              <a:srgbClr val="00B0F0"/>
            </a:solidFill>
            <a:ln w="12700" cap="flat" cmpd="sng" algn="ctr">
              <a:solidFill>
                <a:schemeClr val="tx1"/>
              </a:solidFill>
              <a:prstDash val="solid"/>
              <a:round/>
              <a:headEnd type="none" w="med" len="med"/>
              <a:tailEnd type="none" w="med" len="med"/>
            </a:ln>
            <a:effectLst/>
            <a:extLst>
              <a:ext uri="{AF507438-7753-43e0-B8FC-AC1667EBCBE1}">
                <a14:hiddenEffects xmlns:lc="http://schemas.openxmlformats.org/drawingml/2006/lockedCanvas" xmlns:a14="http://schemas.microsoft.com/office/drawing/2010/main" xmlns="">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1pPr>
              <a:lvl2pPr marL="4572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2pPr>
              <a:lvl3pPr marL="9144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3pPr>
              <a:lvl4pPr marL="13716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4pPr>
              <a:lvl5pPr marL="18288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5pPr>
              <a:lvl6pPr marL="2286000" algn="l" defTabSz="914400" rtl="0" eaLnBrk="1" latinLnBrk="0" hangingPunct="1">
                <a:defRPr b="1" kern="1200">
                  <a:solidFill>
                    <a:schemeClr val="tx1"/>
                  </a:solidFill>
                  <a:latin typeface="Comic Sans MS" panose="030F0702030302020204" pitchFamily="66" charset="0"/>
                  <a:ea typeface="+mn-ea"/>
                  <a:cs typeface="+mn-cs"/>
                </a:defRPr>
              </a:lvl6pPr>
              <a:lvl7pPr marL="2743200" algn="l" defTabSz="914400" rtl="0" eaLnBrk="1" latinLnBrk="0" hangingPunct="1">
                <a:defRPr b="1" kern="1200">
                  <a:solidFill>
                    <a:schemeClr val="tx1"/>
                  </a:solidFill>
                  <a:latin typeface="Comic Sans MS" panose="030F0702030302020204" pitchFamily="66" charset="0"/>
                  <a:ea typeface="+mn-ea"/>
                  <a:cs typeface="+mn-cs"/>
                </a:defRPr>
              </a:lvl7pPr>
              <a:lvl8pPr marL="3200400" algn="l" defTabSz="914400" rtl="0" eaLnBrk="1" latinLnBrk="0" hangingPunct="1">
                <a:defRPr b="1" kern="1200">
                  <a:solidFill>
                    <a:schemeClr val="tx1"/>
                  </a:solidFill>
                  <a:latin typeface="Comic Sans MS" panose="030F0702030302020204" pitchFamily="66" charset="0"/>
                  <a:ea typeface="+mn-ea"/>
                  <a:cs typeface="+mn-cs"/>
                </a:defRPr>
              </a:lvl8pPr>
              <a:lvl9pPr marL="3657600" algn="l" defTabSz="914400" rtl="0" eaLnBrk="1" latinLnBrk="0" hangingPunct="1">
                <a:defRPr b="1" kern="1200">
                  <a:solidFill>
                    <a:schemeClr val="tx1"/>
                  </a:solidFill>
                  <a:latin typeface="Comic Sans MS" panose="030F0702030302020204" pitchFamily="66" charset="0"/>
                  <a:ea typeface="+mn-ea"/>
                  <a:cs typeface="+mn-cs"/>
                </a:defRPr>
              </a:lvl9pPr>
            </a:lstStyle>
            <a:p>
              <a:endParaRPr lang="en-US">
                <a:latin typeface="Gill Sans Light"/>
              </a:endParaRPr>
            </a:p>
          </p:txBody>
        </p:sp>
        <p:sp>
          <p:nvSpPr>
            <p:cNvPr id="49" name="Rectangle 48">
              <a:extLst>
                <a:ext uri="{FF2B5EF4-FFF2-40B4-BE49-F238E27FC236}">
                  <a16:creationId xmlns:a16="http://schemas.microsoft.com/office/drawing/2014/main" id="{2FA470E0-4987-984E-B268-F323639BE099}"/>
                </a:ext>
              </a:extLst>
            </p:cNvPr>
            <p:cNvSpPr/>
            <p:nvPr/>
          </p:nvSpPr>
          <p:spPr bwMode="auto">
            <a:xfrm>
              <a:off x="4199030" y="2883940"/>
              <a:ext cx="533400" cy="228600"/>
            </a:xfrm>
            <a:prstGeom prst="rect">
              <a:avLst/>
            </a:prstGeom>
            <a:solidFill>
              <a:schemeClr val="accent2">
                <a:lumMod val="40000"/>
                <a:lumOff val="6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grpSp>
      <p:sp>
        <p:nvSpPr>
          <p:cNvPr id="3" name="TextBox 2">
            <a:extLst>
              <a:ext uri="{FF2B5EF4-FFF2-40B4-BE49-F238E27FC236}">
                <a16:creationId xmlns:a16="http://schemas.microsoft.com/office/drawing/2014/main" id="{96D00FD0-F227-1844-AA0E-E87CD5D54CA0}"/>
              </a:ext>
            </a:extLst>
          </p:cNvPr>
          <p:cNvSpPr txBox="1"/>
          <p:nvPr/>
        </p:nvSpPr>
        <p:spPr>
          <a:xfrm>
            <a:off x="2672051" y="3712575"/>
            <a:ext cx="2133600" cy="923330"/>
          </a:xfrm>
          <a:prstGeom prst="rect">
            <a:avLst/>
          </a:prstGeom>
          <a:noFill/>
        </p:spPr>
        <p:txBody>
          <a:bodyPr wrap="square" rtlCol="0">
            <a:spAutoFit/>
          </a:bodyPr>
          <a:lstStyle/>
          <a:p>
            <a:pPr algn="r"/>
            <a:r>
              <a:rPr lang="en-US" dirty="0">
                <a:latin typeface="Gill Sans Light"/>
              </a:rPr>
              <a:t>Keep memory full of the frequently accesses pages </a:t>
            </a:r>
          </a:p>
        </p:txBody>
      </p:sp>
      <p:sp>
        <p:nvSpPr>
          <p:cNvPr id="50" name="TextBox 49">
            <a:extLst>
              <a:ext uri="{FF2B5EF4-FFF2-40B4-BE49-F238E27FC236}">
                <a16:creationId xmlns:a16="http://schemas.microsoft.com/office/drawing/2014/main" id="{C684DDCD-77B8-6E49-9F63-54B2CEA0E2F9}"/>
              </a:ext>
            </a:extLst>
          </p:cNvPr>
          <p:cNvSpPr txBox="1"/>
          <p:nvPr/>
        </p:nvSpPr>
        <p:spPr>
          <a:xfrm>
            <a:off x="1201615" y="1411069"/>
            <a:ext cx="2839996" cy="646331"/>
          </a:xfrm>
          <a:prstGeom prst="rect">
            <a:avLst/>
          </a:prstGeom>
          <a:noFill/>
        </p:spPr>
        <p:txBody>
          <a:bodyPr wrap="square" rtlCol="0">
            <a:spAutoFit/>
          </a:bodyPr>
          <a:lstStyle/>
          <a:p>
            <a:pPr algn="r"/>
            <a:r>
              <a:rPr lang="en-US" dirty="0">
                <a:latin typeface="Gill Sans Light"/>
              </a:rPr>
              <a:t>Keep most of the address space on disk</a:t>
            </a:r>
          </a:p>
        </p:txBody>
      </p:sp>
      <p:sp>
        <p:nvSpPr>
          <p:cNvPr id="17" name="Up-Down Arrow 16">
            <a:extLst>
              <a:ext uri="{FF2B5EF4-FFF2-40B4-BE49-F238E27FC236}">
                <a16:creationId xmlns:a16="http://schemas.microsoft.com/office/drawing/2014/main" id="{0EF0D2CC-8740-3646-B555-C9B62E3645A0}"/>
              </a:ext>
            </a:extLst>
          </p:cNvPr>
          <p:cNvSpPr/>
          <p:nvPr/>
        </p:nvSpPr>
        <p:spPr bwMode="auto">
          <a:xfrm rot="19667283">
            <a:off x="4617453" y="2526107"/>
            <a:ext cx="480765" cy="1277121"/>
          </a:xfrm>
          <a:prstGeom prst="upDownArrow">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51" name="TextBox 50">
            <a:extLst>
              <a:ext uri="{FF2B5EF4-FFF2-40B4-BE49-F238E27FC236}">
                <a16:creationId xmlns:a16="http://schemas.microsoft.com/office/drawing/2014/main" id="{4FC27FF7-3F72-FC4A-A719-B5999D31F6A2}"/>
              </a:ext>
            </a:extLst>
          </p:cNvPr>
          <p:cNvSpPr txBox="1"/>
          <p:nvPr/>
        </p:nvSpPr>
        <p:spPr>
          <a:xfrm>
            <a:off x="2344615" y="2932084"/>
            <a:ext cx="2133600" cy="646331"/>
          </a:xfrm>
          <a:prstGeom prst="rect">
            <a:avLst/>
          </a:prstGeom>
          <a:noFill/>
        </p:spPr>
        <p:txBody>
          <a:bodyPr wrap="square" rtlCol="0">
            <a:spAutoFit/>
          </a:bodyPr>
          <a:lstStyle/>
          <a:p>
            <a:pPr algn="r"/>
            <a:r>
              <a:rPr lang="en-US" dirty="0">
                <a:latin typeface="Gill Sans Light"/>
              </a:rPr>
              <a:t>Actively swap pages to/from</a:t>
            </a:r>
          </a:p>
        </p:txBody>
      </p:sp>
    </p:spTree>
    <p:extLst>
      <p:ext uri="{BB962C8B-B14F-4D97-AF65-F5344CB8AC3E}">
        <p14:creationId xmlns:p14="http://schemas.microsoft.com/office/powerpoint/2010/main" val="36186941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blinds(horizontal)">
                                      <p:cBhvr>
                                        <p:cTn id="2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6" grpId="0"/>
      <p:bldP spid="3" grpId="0"/>
      <p:bldP spid="50" grpId="0"/>
      <p:bldP spid="51"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1B90-10A8-FC4C-966A-7BD719701709}"/>
              </a:ext>
            </a:extLst>
          </p:cNvPr>
          <p:cNvSpPr>
            <a:spLocks noGrp="1"/>
          </p:cNvSpPr>
          <p:nvPr>
            <p:ph type="title"/>
          </p:nvPr>
        </p:nvSpPr>
        <p:spPr/>
        <p:txBody>
          <a:bodyPr/>
          <a:lstStyle/>
          <a:p>
            <a:r>
              <a:rPr lang="en-US" dirty="0">
                <a:latin typeface="Gill Sans Light"/>
              </a:rPr>
              <a:t>Very Different Situation Today</a:t>
            </a:r>
          </a:p>
        </p:txBody>
      </p:sp>
      <p:pic>
        <p:nvPicPr>
          <p:cNvPr id="4" name="Picture 3">
            <a:extLst>
              <a:ext uri="{FF2B5EF4-FFF2-40B4-BE49-F238E27FC236}">
                <a16:creationId xmlns:a16="http://schemas.microsoft.com/office/drawing/2014/main" id="{AA75CC0C-8E39-5B4C-B559-9F992024B366}"/>
              </a:ext>
            </a:extLst>
          </p:cNvPr>
          <p:cNvPicPr>
            <a:picLocks noChangeAspect="1"/>
          </p:cNvPicPr>
          <p:nvPr/>
        </p:nvPicPr>
        <p:blipFill>
          <a:blip r:embed="rId2"/>
          <a:stretch>
            <a:fillRect/>
          </a:stretch>
        </p:blipFill>
        <p:spPr>
          <a:xfrm>
            <a:off x="2667000" y="4572000"/>
            <a:ext cx="1663700" cy="1219200"/>
          </a:xfrm>
          <a:prstGeom prst="rect">
            <a:avLst/>
          </a:prstGeom>
        </p:spPr>
      </p:pic>
      <p:pic>
        <p:nvPicPr>
          <p:cNvPr id="5" name="Picture 4">
            <a:extLst>
              <a:ext uri="{FF2B5EF4-FFF2-40B4-BE49-F238E27FC236}">
                <a16:creationId xmlns:a16="http://schemas.microsoft.com/office/drawing/2014/main" id="{B066069F-8E7F-9843-A4DB-6E3930780992}"/>
              </a:ext>
            </a:extLst>
          </p:cNvPr>
          <p:cNvPicPr>
            <a:picLocks noChangeAspect="1"/>
          </p:cNvPicPr>
          <p:nvPr/>
        </p:nvPicPr>
        <p:blipFill>
          <a:blip r:embed="rId2"/>
          <a:stretch>
            <a:fillRect/>
          </a:stretch>
        </p:blipFill>
        <p:spPr>
          <a:xfrm>
            <a:off x="5410200" y="4876800"/>
            <a:ext cx="1663700" cy="1219200"/>
          </a:xfrm>
          <a:prstGeom prst="rect">
            <a:avLst/>
          </a:prstGeom>
        </p:spPr>
      </p:pic>
      <p:pic>
        <p:nvPicPr>
          <p:cNvPr id="6" name="Picture 5">
            <a:extLst>
              <a:ext uri="{FF2B5EF4-FFF2-40B4-BE49-F238E27FC236}">
                <a16:creationId xmlns:a16="http://schemas.microsoft.com/office/drawing/2014/main" id="{7D6E656A-1EDA-7847-B462-4C2DFFAD759E}"/>
              </a:ext>
            </a:extLst>
          </p:cNvPr>
          <p:cNvPicPr>
            <a:picLocks noChangeAspect="1"/>
          </p:cNvPicPr>
          <p:nvPr/>
        </p:nvPicPr>
        <p:blipFill>
          <a:blip r:embed="rId2"/>
          <a:stretch>
            <a:fillRect/>
          </a:stretch>
        </p:blipFill>
        <p:spPr>
          <a:xfrm>
            <a:off x="8595037" y="3017400"/>
            <a:ext cx="2225363" cy="1630800"/>
          </a:xfrm>
          <a:prstGeom prst="rect">
            <a:avLst/>
          </a:prstGeom>
        </p:spPr>
      </p:pic>
      <p:grpSp>
        <p:nvGrpSpPr>
          <p:cNvPr id="18" name="Group 17">
            <a:extLst>
              <a:ext uri="{FF2B5EF4-FFF2-40B4-BE49-F238E27FC236}">
                <a16:creationId xmlns:a16="http://schemas.microsoft.com/office/drawing/2014/main" id="{0E4B3E2D-C04E-BD44-A786-94C9DF7046BB}"/>
              </a:ext>
            </a:extLst>
          </p:cNvPr>
          <p:cNvGrpSpPr/>
          <p:nvPr/>
        </p:nvGrpSpPr>
        <p:grpSpPr>
          <a:xfrm>
            <a:off x="7276897" y="3980145"/>
            <a:ext cx="1168811" cy="914400"/>
            <a:chOff x="4381089" y="1076072"/>
            <a:chExt cx="1677428" cy="1514728"/>
          </a:xfrm>
        </p:grpSpPr>
        <p:sp>
          <p:nvSpPr>
            <p:cNvPr id="7" name="Can 6">
              <a:extLst>
                <a:ext uri="{FF2B5EF4-FFF2-40B4-BE49-F238E27FC236}">
                  <a16:creationId xmlns:a16="http://schemas.microsoft.com/office/drawing/2014/main" id="{A515F280-1B70-FD4E-92A2-00B6CE92D4D6}"/>
                </a:ext>
              </a:extLst>
            </p:cNvPr>
            <p:cNvSpPr/>
            <p:nvPr/>
          </p:nvSpPr>
          <p:spPr bwMode="auto">
            <a:xfrm>
              <a:off x="4381089" y="1076072"/>
              <a:ext cx="1677428" cy="1514728"/>
            </a:xfrm>
            <a:prstGeom prst="can">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grpSp>
          <p:nvGrpSpPr>
            <p:cNvPr id="8" name="Group 7">
              <a:extLst>
                <a:ext uri="{FF2B5EF4-FFF2-40B4-BE49-F238E27FC236}">
                  <a16:creationId xmlns:a16="http://schemas.microsoft.com/office/drawing/2014/main" id="{1D181653-F1E5-FC4A-A17A-087AECAF6D81}"/>
                </a:ext>
              </a:extLst>
            </p:cNvPr>
            <p:cNvGrpSpPr/>
            <p:nvPr/>
          </p:nvGrpSpPr>
          <p:grpSpPr>
            <a:xfrm>
              <a:off x="4496314" y="1388335"/>
              <a:ext cx="533400" cy="1143000"/>
              <a:chOff x="976184" y="1905000"/>
              <a:chExt cx="533400" cy="1143000"/>
            </a:xfrm>
            <a:solidFill>
              <a:schemeClr val="accent6">
                <a:lumMod val="40000"/>
                <a:lumOff val="60000"/>
              </a:schemeClr>
            </a:solidFill>
          </p:grpSpPr>
          <p:sp>
            <p:nvSpPr>
              <p:cNvPr id="9" name="Rectangle 8">
                <a:extLst>
                  <a:ext uri="{FF2B5EF4-FFF2-40B4-BE49-F238E27FC236}">
                    <a16:creationId xmlns:a16="http://schemas.microsoft.com/office/drawing/2014/main" id="{3C7BD91A-AEB4-7A4B-975E-46DEAC661FC2}"/>
                  </a:ext>
                </a:extLst>
              </p:cNvPr>
              <p:cNvSpPr/>
              <p:nvPr/>
            </p:nvSpPr>
            <p:spPr bwMode="auto">
              <a:xfrm>
                <a:off x="976184" y="1905000"/>
                <a:ext cx="533400" cy="1143000"/>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10" name="Rectangle 9">
                <a:extLst>
                  <a:ext uri="{FF2B5EF4-FFF2-40B4-BE49-F238E27FC236}">
                    <a16:creationId xmlns:a16="http://schemas.microsoft.com/office/drawing/2014/main" id="{81BF43D5-B874-ED45-B51B-E933262F6727}"/>
                  </a:ext>
                </a:extLst>
              </p:cNvPr>
              <p:cNvSpPr/>
              <p:nvPr/>
            </p:nvSpPr>
            <p:spPr bwMode="auto">
              <a:xfrm>
                <a:off x="976184" y="1905000"/>
                <a:ext cx="533400" cy="228600"/>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11" name="Rectangle 10">
                <a:extLst>
                  <a:ext uri="{FF2B5EF4-FFF2-40B4-BE49-F238E27FC236}">
                    <a16:creationId xmlns:a16="http://schemas.microsoft.com/office/drawing/2014/main" id="{4221E2D1-7C8A-F94F-A99D-333416479CB1}"/>
                  </a:ext>
                </a:extLst>
              </p:cNvPr>
              <p:cNvSpPr/>
              <p:nvPr/>
            </p:nvSpPr>
            <p:spPr bwMode="auto">
              <a:xfrm>
                <a:off x="976184" y="2133600"/>
                <a:ext cx="533400" cy="228600"/>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12" name="Rectangle 11">
                <a:extLst>
                  <a:ext uri="{FF2B5EF4-FFF2-40B4-BE49-F238E27FC236}">
                    <a16:creationId xmlns:a16="http://schemas.microsoft.com/office/drawing/2014/main" id="{C3B736F1-F4A5-AA42-9277-C9CC5A8FFAEC}"/>
                  </a:ext>
                </a:extLst>
              </p:cNvPr>
              <p:cNvSpPr/>
              <p:nvPr/>
            </p:nvSpPr>
            <p:spPr bwMode="auto">
              <a:xfrm>
                <a:off x="976184" y="2360141"/>
                <a:ext cx="533400" cy="228600"/>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grpSp>
        <p:grpSp>
          <p:nvGrpSpPr>
            <p:cNvPr id="13" name="Group 12">
              <a:extLst>
                <a:ext uri="{FF2B5EF4-FFF2-40B4-BE49-F238E27FC236}">
                  <a16:creationId xmlns:a16="http://schemas.microsoft.com/office/drawing/2014/main" id="{F5093196-40B7-3146-A13A-4D4C3980D8B7}"/>
                </a:ext>
              </a:extLst>
            </p:cNvPr>
            <p:cNvGrpSpPr/>
            <p:nvPr/>
          </p:nvGrpSpPr>
          <p:grpSpPr>
            <a:xfrm>
              <a:off x="5183444" y="1258909"/>
              <a:ext cx="533400" cy="1143000"/>
              <a:chOff x="976184" y="1905000"/>
              <a:chExt cx="533400" cy="1143000"/>
            </a:xfrm>
            <a:solidFill>
              <a:schemeClr val="bg2">
                <a:lumMod val="40000"/>
                <a:lumOff val="60000"/>
              </a:schemeClr>
            </a:solidFill>
          </p:grpSpPr>
          <p:sp>
            <p:nvSpPr>
              <p:cNvPr id="14" name="Rectangle 13">
                <a:extLst>
                  <a:ext uri="{FF2B5EF4-FFF2-40B4-BE49-F238E27FC236}">
                    <a16:creationId xmlns:a16="http://schemas.microsoft.com/office/drawing/2014/main" id="{3C84BA32-9D2F-1A4E-AB22-33CC6C5176F2}"/>
                  </a:ext>
                </a:extLst>
              </p:cNvPr>
              <p:cNvSpPr/>
              <p:nvPr/>
            </p:nvSpPr>
            <p:spPr bwMode="auto">
              <a:xfrm>
                <a:off x="976184" y="1905000"/>
                <a:ext cx="533400" cy="1143000"/>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15" name="Rectangle 14">
                <a:extLst>
                  <a:ext uri="{FF2B5EF4-FFF2-40B4-BE49-F238E27FC236}">
                    <a16:creationId xmlns:a16="http://schemas.microsoft.com/office/drawing/2014/main" id="{52F62950-A80E-7D4B-A01A-EA25BDD582B4}"/>
                  </a:ext>
                </a:extLst>
              </p:cNvPr>
              <p:cNvSpPr/>
              <p:nvPr/>
            </p:nvSpPr>
            <p:spPr bwMode="auto">
              <a:xfrm>
                <a:off x="976184" y="1905000"/>
                <a:ext cx="533400" cy="228600"/>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16" name="Rectangle 15">
                <a:extLst>
                  <a:ext uri="{FF2B5EF4-FFF2-40B4-BE49-F238E27FC236}">
                    <a16:creationId xmlns:a16="http://schemas.microsoft.com/office/drawing/2014/main" id="{FED01B31-E6AB-9C46-9C4D-0A17BDBA8536}"/>
                  </a:ext>
                </a:extLst>
              </p:cNvPr>
              <p:cNvSpPr/>
              <p:nvPr/>
            </p:nvSpPr>
            <p:spPr bwMode="auto">
              <a:xfrm>
                <a:off x="976184" y="2133600"/>
                <a:ext cx="533400" cy="228600"/>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17" name="Rectangle 16">
                <a:extLst>
                  <a:ext uri="{FF2B5EF4-FFF2-40B4-BE49-F238E27FC236}">
                    <a16:creationId xmlns:a16="http://schemas.microsoft.com/office/drawing/2014/main" id="{807F0B7C-26EA-414D-9648-45725503A112}"/>
                  </a:ext>
                </a:extLst>
              </p:cNvPr>
              <p:cNvSpPr/>
              <p:nvPr/>
            </p:nvSpPr>
            <p:spPr bwMode="auto">
              <a:xfrm>
                <a:off x="976184" y="2360141"/>
                <a:ext cx="533400" cy="228600"/>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grpSp>
      </p:grpSp>
      <p:grpSp>
        <p:nvGrpSpPr>
          <p:cNvPr id="19" name="Group 18">
            <a:extLst>
              <a:ext uri="{FF2B5EF4-FFF2-40B4-BE49-F238E27FC236}">
                <a16:creationId xmlns:a16="http://schemas.microsoft.com/office/drawing/2014/main" id="{7116D5C9-35E1-5F4D-914F-7A0155B19145}"/>
              </a:ext>
            </a:extLst>
          </p:cNvPr>
          <p:cNvGrpSpPr/>
          <p:nvPr/>
        </p:nvGrpSpPr>
        <p:grpSpPr>
          <a:xfrm>
            <a:off x="7487178" y="5004919"/>
            <a:ext cx="954354" cy="914400"/>
            <a:chOff x="3770048" y="2792785"/>
            <a:chExt cx="1070506" cy="1245815"/>
          </a:xfrm>
        </p:grpSpPr>
        <p:sp>
          <p:nvSpPr>
            <p:cNvPr id="20" name="Rectangle 19">
              <a:extLst>
                <a:ext uri="{FF2B5EF4-FFF2-40B4-BE49-F238E27FC236}">
                  <a16:creationId xmlns:a16="http://schemas.microsoft.com/office/drawing/2014/main" id="{FC038928-A8B8-6A48-81FF-521920F39A52}"/>
                </a:ext>
              </a:extLst>
            </p:cNvPr>
            <p:cNvSpPr/>
            <p:nvPr/>
          </p:nvSpPr>
          <p:spPr bwMode="auto">
            <a:xfrm>
              <a:off x="3770048" y="2792785"/>
              <a:ext cx="1070506" cy="1245815"/>
            </a:xfrm>
            <a:prstGeom prst="rect">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21" name="Rectangle 20">
              <a:extLst>
                <a:ext uri="{FF2B5EF4-FFF2-40B4-BE49-F238E27FC236}">
                  <a16:creationId xmlns:a16="http://schemas.microsoft.com/office/drawing/2014/main" id="{ECA12ABC-6023-B74A-BE13-157B85148880}"/>
                </a:ext>
              </a:extLst>
            </p:cNvPr>
            <p:cNvSpPr/>
            <p:nvPr/>
          </p:nvSpPr>
          <p:spPr bwMode="auto">
            <a:xfrm>
              <a:off x="3810000" y="3200400"/>
              <a:ext cx="533400" cy="228600"/>
            </a:xfrm>
            <a:prstGeom prst="rect">
              <a:avLst/>
            </a:prstGeom>
            <a:solidFill>
              <a:schemeClr val="bg2">
                <a:lumMod val="40000"/>
                <a:lumOff val="6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22" name="Rectangle 21">
              <a:extLst>
                <a:ext uri="{FF2B5EF4-FFF2-40B4-BE49-F238E27FC236}">
                  <a16:creationId xmlns:a16="http://schemas.microsoft.com/office/drawing/2014/main" id="{3C6C9FF3-46B1-754A-AE16-70149F00DD23}"/>
                </a:ext>
              </a:extLst>
            </p:cNvPr>
            <p:cNvSpPr/>
            <p:nvPr/>
          </p:nvSpPr>
          <p:spPr bwMode="auto">
            <a:xfrm>
              <a:off x="3962400" y="3352800"/>
              <a:ext cx="533400" cy="228600"/>
            </a:xfrm>
            <a:prstGeom prst="rect">
              <a:avLst/>
            </a:prstGeom>
            <a:solidFill>
              <a:srgbClr val="FFC000"/>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23" name="Rectangle 22">
              <a:extLst>
                <a:ext uri="{FF2B5EF4-FFF2-40B4-BE49-F238E27FC236}">
                  <a16:creationId xmlns:a16="http://schemas.microsoft.com/office/drawing/2014/main" id="{E2869241-974E-AB40-A2ED-A95F3DCDD091}"/>
                </a:ext>
              </a:extLst>
            </p:cNvPr>
            <p:cNvSpPr/>
            <p:nvPr/>
          </p:nvSpPr>
          <p:spPr bwMode="auto">
            <a:xfrm>
              <a:off x="4114800" y="3505200"/>
              <a:ext cx="533400" cy="228600"/>
            </a:xfrm>
            <a:prstGeom prst="rect">
              <a:avLst/>
            </a:prstGeom>
            <a:solidFill>
              <a:srgbClr val="00B0F0"/>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24" name="Rectangle 23">
              <a:extLst>
                <a:ext uri="{FF2B5EF4-FFF2-40B4-BE49-F238E27FC236}">
                  <a16:creationId xmlns:a16="http://schemas.microsoft.com/office/drawing/2014/main" id="{64F4CE03-121A-0242-B9ED-87B10C064633}"/>
                </a:ext>
              </a:extLst>
            </p:cNvPr>
            <p:cNvSpPr/>
            <p:nvPr/>
          </p:nvSpPr>
          <p:spPr bwMode="auto">
            <a:xfrm>
              <a:off x="4267200" y="3657600"/>
              <a:ext cx="533400" cy="228600"/>
            </a:xfrm>
            <a:prstGeom prst="rect">
              <a:avLst/>
            </a:prstGeom>
            <a:solidFill>
              <a:schemeClr val="accent2">
                <a:lumMod val="40000"/>
                <a:lumOff val="6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25" name="Rectangle 24">
              <a:extLst>
                <a:ext uri="{FF2B5EF4-FFF2-40B4-BE49-F238E27FC236}">
                  <a16:creationId xmlns:a16="http://schemas.microsoft.com/office/drawing/2014/main" id="{0A156491-0E8E-734E-BD34-B5A6804D23FD}"/>
                </a:ext>
              </a:extLst>
            </p:cNvPr>
            <p:cNvSpPr/>
            <p:nvPr/>
          </p:nvSpPr>
          <p:spPr bwMode="auto">
            <a:xfrm>
              <a:off x="3985054" y="3030416"/>
              <a:ext cx="533400" cy="228600"/>
            </a:xfrm>
            <a:prstGeom prst="rect">
              <a:avLst/>
            </a:prstGeom>
            <a:solidFill>
              <a:srgbClr val="00B0F0"/>
            </a:solidFill>
            <a:ln w="12700" cap="flat" cmpd="sng" algn="ctr">
              <a:solidFill>
                <a:schemeClr val="tx1"/>
              </a:solidFill>
              <a:prstDash val="solid"/>
              <a:round/>
              <a:headEnd type="none" w="med" len="med"/>
              <a:tailEnd type="none" w="med" len="med"/>
            </a:ln>
            <a:effectLst/>
            <a:extLst>
              <a:ext uri="{AF507438-7753-43e0-B8FC-AC1667EBCBE1}">
                <a14:hiddenEffects xmlns:lc="http://schemas.openxmlformats.org/drawingml/2006/lockedCanvas" xmlns:a14="http://schemas.microsoft.com/office/drawing/2010/main" xmlns="">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en-US"/>
              </a:defPPr>
              <a:lvl1pPr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1pPr>
              <a:lvl2pPr marL="4572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2pPr>
              <a:lvl3pPr marL="9144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3pPr>
              <a:lvl4pPr marL="13716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4pPr>
              <a:lvl5pPr marL="1828800" algn="l" rtl="0" eaLnBrk="0" fontAlgn="base" hangingPunct="0">
                <a:spcBef>
                  <a:spcPct val="0"/>
                </a:spcBef>
                <a:spcAft>
                  <a:spcPct val="0"/>
                </a:spcAft>
                <a:defRPr b="1" kern="1200">
                  <a:solidFill>
                    <a:schemeClr val="tx1"/>
                  </a:solidFill>
                  <a:latin typeface="Comic Sans MS" panose="030F0702030302020204" pitchFamily="66" charset="0"/>
                  <a:ea typeface="+mn-ea"/>
                  <a:cs typeface="+mn-cs"/>
                </a:defRPr>
              </a:lvl5pPr>
              <a:lvl6pPr marL="2286000" algn="l" defTabSz="914400" rtl="0" eaLnBrk="1" latinLnBrk="0" hangingPunct="1">
                <a:defRPr b="1" kern="1200">
                  <a:solidFill>
                    <a:schemeClr val="tx1"/>
                  </a:solidFill>
                  <a:latin typeface="Comic Sans MS" panose="030F0702030302020204" pitchFamily="66" charset="0"/>
                  <a:ea typeface="+mn-ea"/>
                  <a:cs typeface="+mn-cs"/>
                </a:defRPr>
              </a:lvl6pPr>
              <a:lvl7pPr marL="2743200" algn="l" defTabSz="914400" rtl="0" eaLnBrk="1" latinLnBrk="0" hangingPunct="1">
                <a:defRPr b="1" kern="1200">
                  <a:solidFill>
                    <a:schemeClr val="tx1"/>
                  </a:solidFill>
                  <a:latin typeface="Comic Sans MS" panose="030F0702030302020204" pitchFamily="66" charset="0"/>
                  <a:ea typeface="+mn-ea"/>
                  <a:cs typeface="+mn-cs"/>
                </a:defRPr>
              </a:lvl7pPr>
              <a:lvl8pPr marL="3200400" algn="l" defTabSz="914400" rtl="0" eaLnBrk="1" latinLnBrk="0" hangingPunct="1">
                <a:defRPr b="1" kern="1200">
                  <a:solidFill>
                    <a:schemeClr val="tx1"/>
                  </a:solidFill>
                  <a:latin typeface="Comic Sans MS" panose="030F0702030302020204" pitchFamily="66" charset="0"/>
                  <a:ea typeface="+mn-ea"/>
                  <a:cs typeface="+mn-cs"/>
                </a:defRPr>
              </a:lvl8pPr>
              <a:lvl9pPr marL="3657600" algn="l" defTabSz="914400" rtl="0" eaLnBrk="1" latinLnBrk="0" hangingPunct="1">
                <a:defRPr b="1" kern="1200">
                  <a:solidFill>
                    <a:schemeClr val="tx1"/>
                  </a:solidFill>
                  <a:latin typeface="Comic Sans MS" panose="030F0702030302020204" pitchFamily="66" charset="0"/>
                  <a:ea typeface="+mn-ea"/>
                  <a:cs typeface="+mn-cs"/>
                </a:defRPr>
              </a:lvl9pPr>
            </a:lstStyle>
            <a:p>
              <a:endParaRPr lang="en-US">
                <a:latin typeface="Gill Sans Light"/>
              </a:endParaRPr>
            </a:p>
          </p:txBody>
        </p:sp>
        <p:sp>
          <p:nvSpPr>
            <p:cNvPr id="26" name="Rectangle 25">
              <a:extLst>
                <a:ext uri="{FF2B5EF4-FFF2-40B4-BE49-F238E27FC236}">
                  <a16:creationId xmlns:a16="http://schemas.microsoft.com/office/drawing/2014/main" id="{F3E04183-5CB6-F349-9AEE-FF4562DF0D4C}"/>
                </a:ext>
              </a:extLst>
            </p:cNvPr>
            <p:cNvSpPr/>
            <p:nvPr/>
          </p:nvSpPr>
          <p:spPr bwMode="auto">
            <a:xfrm>
              <a:off x="4199030" y="2883940"/>
              <a:ext cx="533400" cy="228600"/>
            </a:xfrm>
            <a:prstGeom prst="rect">
              <a:avLst/>
            </a:prstGeom>
            <a:solidFill>
              <a:schemeClr val="accent2">
                <a:lumMod val="40000"/>
                <a:lumOff val="6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grpSp>
      <p:sp>
        <p:nvSpPr>
          <p:cNvPr id="27" name="TextBox 26">
            <a:extLst>
              <a:ext uri="{FF2B5EF4-FFF2-40B4-BE49-F238E27FC236}">
                <a16:creationId xmlns:a16="http://schemas.microsoft.com/office/drawing/2014/main" id="{0A964A0B-4C92-5144-B77B-9DB18DA19142}"/>
              </a:ext>
            </a:extLst>
          </p:cNvPr>
          <p:cNvSpPr txBox="1"/>
          <p:nvPr/>
        </p:nvSpPr>
        <p:spPr>
          <a:xfrm>
            <a:off x="8668735" y="4819471"/>
            <a:ext cx="1999265" cy="1200329"/>
          </a:xfrm>
          <a:prstGeom prst="rect">
            <a:avLst/>
          </a:prstGeom>
          <a:noFill/>
        </p:spPr>
        <p:txBody>
          <a:bodyPr wrap="none" rtlCol="0">
            <a:spAutoFit/>
          </a:bodyPr>
          <a:lstStyle/>
          <a:p>
            <a:r>
              <a:rPr lang="en-US" dirty="0">
                <a:latin typeface="Gill Sans Light"/>
              </a:rPr>
              <a:t>Powerful system</a:t>
            </a:r>
          </a:p>
          <a:p>
            <a:r>
              <a:rPr lang="en-US" dirty="0">
                <a:latin typeface="Gill Sans Light"/>
              </a:rPr>
              <a:t>Huge memory</a:t>
            </a:r>
          </a:p>
          <a:p>
            <a:r>
              <a:rPr lang="en-US" dirty="0">
                <a:latin typeface="Gill Sans Light"/>
              </a:rPr>
              <a:t>Huge disk</a:t>
            </a:r>
          </a:p>
          <a:p>
            <a:r>
              <a:rPr lang="en-US" dirty="0">
                <a:latin typeface="Gill Sans Light"/>
              </a:rPr>
              <a:t>Single user</a:t>
            </a:r>
          </a:p>
        </p:txBody>
      </p:sp>
      <p:sp>
        <p:nvSpPr>
          <p:cNvPr id="28" name="Cloud 27">
            <a:extLst>
              <a:ext uri="{FF2B5EF4-FFF2-40B4-BE49-F238E27FC236}">
                <a16:creationId xmlns:a16="http://schemas.microsoft.com/office/drawing/2014/main" id="{8B144053-9B61-1647-B784-C796926938CE}"/>
              </a:ext>
            </a:extLst>
          </p:cNvPr>
          <p:cNvSpPr/>
          <p:nvPr/>
        </p:nvSpPr>
        <p:spPr bwMode="auto">
          <a:xfrm>
            <a:off x="2514601" y="2609671"/>
            <a:ext cx="6080437" cy="1478362"/>
          </a:xfrm>
          <a:prstGeom prst="cloud">
            <a:avLst/>
          </a:prstGeom>
          <a:solidFill>
            <a:schemeClr val="bg1"/>
          </a:solidFill>
          <a:ln w="190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dirty="0">
              <a:latin typeface="Gill Sans Light"/>
            </a:endParaRPr>
          </a:p>
        </p:txBody>
      </p:sp>
      <p:pic>
        <p:nvPicPr>
          <p:cNvPr id="29" name="Picture 28">
            <a:extLst>
              <a:ext uri="{FF2B5EF4-FFF2-40B4-BE49-F238E27FC236}">
                <a16:creationId xmlns:a16="http://schemas.microsoft.com/office/drawing/2014/main" id="{47F44442-AF16-4F4A-BF00-C13A89150CD2}"/>
              </a:ext>
            </a:extLst>
          </p:cNvPr>
          <p:cNvPicPr>
            <a:picLocks noChangeAspect="1"/>
          </p:cNvPicPr>
          <p:nvPr/>
        </p:nvPicPr>
        <p:blipFill>
          <a:blip r:embed="rId3"/>
          <a:stretch>
            <a:fillRect/>
          </a:stretch>
        </p:blipFill>
        <p:spPr>
          <a:xfrm>
            <a:off x="4330701" y="953604"/>
            <a:ext cx="2069707" cy="1478362"/>
          </a:xfrm>
          <a:prstGeom prst="rect">
            <a:avLst/>
          </a:prstGeom>
        </p:spPr>
      </p:pic>
      <p:pic>
        <p:nvPicPr>
          <p:cNvPr id="30" name="Picture 29">
            <a:extLst>
              <a:ext uri="{FF2B5EF4-FFF2-40B4-BE49-F238E27FC236}">
                <a16:creationId xmlns:a16="http://schemas.microsoft.com/office/drawing/2014/main" id="{48647DCA-624E-B647-81AD-45187E825897}"/>
              </a:ext>
            </a:extLst>
          </p:cNvPr>
          <p:cNvPicPr>
            <a:picLocks noChangeAspect="1"/>
          </p:cNvPicPr>
          <p:nvPr/>
        </p:nvPicPr>
        <p:blipFill>
          <a:blip r:embed="rId4"/>
          <a:stretch>
            <a:fillRect/>
          </a:stretch>
        </p:blipFill>
        <p:spPr>
          <a:xfrm>
            <a:off x="6513519" y="1315197"/>
            <a:ext cx="2330673" cy="1382330"/>
          </a:xfrm>
          <a:prstGeom prst="rect">
            <a:avLst/>
          </a:prstGeom>
        </p:spPr>
      </p:pic>
      <p:cxnSp>
        <p:nvCxnSpPr>
          <p:cNvPr id="31" name="Straight Arrow Connector 30">
            <a:extLst>
              <a:ext uri="{FF2B5EF4-FFF2-40B4-BE49-F238E27FC236}">
                <a16:creationId xmlns:a16="http://schemas.microsoft.com/office/drawing/2014/main" id="{22F1DEF1-EAB5-4749-8864-7F893E4BE575}"/>
              </a:ext>
            </a:extLst>
          </p:cNvPr>
          <p:cNvCxnSpPr>
            <a:stCxn id="4" idx="0"/>
          </p:cNvCxnSpPr>
          <p:nvPr/>
        </p:nvCxnSpPr>
        <p:spPr bwMode="auto">
          <a:xfrm flipV="1">
            <a:off x="3498850" y="2609672"/>
            <a:ext cx="1530350" cy="1962329"/>
          </a:xfrm>
          <a:prstGeom prst="straightConnector1">
            <a:avLst/>
          </a:prstGeom>
          <a:solidFill>
            <a:schemeClr val="bg1"/>
          </a:solidFill>
          <a:ln w="57150" cap="flat" cmpd="sng" algn="ctr">
            <a:solidFill>
              <a:schemeClr val="tx1"/>
            </a:solidFill>
            <a:prstDash val="solid"/>
            <a:round/>
            <a:headEnd type="triangle"/>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2" name="Straight Arrow Connector 31">
            <a:extLst>
              <a:ext uri="{FF2B5EF4-FFF2-40B4-BE49-F238E27FC236}">
                <a16:creationId xmlns:a16="http://schemas.microsoft.com/office/drawing/2014/main" id="{BD6076ED-3ECB-6649-9563-DC49B3B3178C}"/>
              </a:ext>
            </a:extLst>
          </p:cNvPr>
          <p:cNvCxnSpPr>
            <a:cxnSpLocks/>
          </p:cNvCxnSpPr>
          <p:nvPr/>
        </p:nvCxnSpPr>
        <p:spPr bwMode="auto">
          <a:xfrm flipH="1" flipV="1">
            <a:off x="5787309" y="2609672"/>
            <a:ext cx="1229924" cy="1971735"/>
          </a:xfrm>
          <a:prstGeom prst="straightConnector1">
            <a:avLst/>
          </a:prstGeom>
          <a:solidFill>
            <a:schemeClr val="bg1"/>
          </a:solidFill>
          <a:ln w="57150" cap="flat" cmpd="sng" algn="ctr">
            <a:solidFill>
              <a:schemeClr val="tx1"/>
            </a:solidFill>
            <a:prstDash val="solid"/>
            <a:round/>
            <a:headEnd type="triangle"/>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pic>
        <p:nvPicPr>
          <p:cNvPr id="35" name="Picture 34">
            <a:extLst>
              <a:ext uri="{FF2B5EF4-FFF2-40B4-BE49-F238E27FC236}">
                <a16:creationId xmlns:a16="http://schemas.microsoft.com/office/drawing/2014/main" id="{CEDAAA1C-A2A3-9C43-8E1F-23CBA3B2A9B1}"/>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8914306" y="3159743"/>
            <a:ext cx="1526189" cy="928291"/>
          </a:xfrm>
          <a:prstGeom prst="rect">
            <a:avLst/>
          </a:prstGeom>
        </p:spPr>
      </p:pic>
    </p:spTree>
    <p:extLst>
      <p:ext uri="{BB962C8B-B14F-4D97-AF65-F5344CB8AC3E}">
        <p14:creationId xmlns:p14="http://schemas.microsoft.com/office/powerpoint/2010/main" val="97715683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F1064-16FC-4641-96CA-20559CA42FAD}"/>
              </a:ext>
            </a:extLst>
          </p:cNvPr>
          <p:cNvSpPr>
            <a:spLocks noGrp="1"/>
          </p:cNvSpPr>
          <p:nvPr>
            <p:ph type="title"/>
          </p:nvPr>
        </p:nvSpPr>
        <p:spPr/>
        <p:txBody>
          <a:bodyPr/>
          <a:lstStyle/>
          <a:p>
            <a:r>
              <a:rPr lang="en-US" dirty="0"/>
              <a:t>A Picture on one machine</a:t>
            </a:r>
          </a:p>
        </p:txBody>
      </p:sp>
      <p:sp>
        <p:nvSpPr>
          <p:cNvPr id="6" name="Content Placeholder 5">
            <a:extLst>
              <a:ext uri="{FF2B5EF4-FFF2-40B4-BE49-F238E27FC236}">
                <a16:creationId xmlns:a16="http://schemas.microsoft.com/office/drawing/2014/main" id="{AEC492A3-00FD-1B4C-9405-6EF8268A97F1}"/>
              </a:ext>
            </a:extLst>
          </p:cNvPr>
          <p:cNvSpPr>
            <a:spLocks noGrp="1"/>
          </p:cNvSpPr>
          <p:nvPr>
            <p:ph idx="1"/>
          </p:nvPr>
        </p:nvSpPr>
        <p:spPr>
          <a:xfrm>
            <a:off x="2133600" y="4724400"/>
            <a:ext cx="7924800" cy="1295400"/>
          </a:xfrm>
        </p:spPr>
        <p:txBody>
          <a:bodyPr/>
          <a:lstStyle/>
          <a:p>
            <a:r>
              <a:rPr lang="en-US" dirty="0"/>
              <a:t>Memory stays about 75% used, 25% for dynamics</a:t>
            </a:r>
          </a:p>
          <a:p>
            <a:r>
              <a:rPr lang="en-US" dirty="0"/>
              <a:t>A lot of it is shared 1.9 GB</a:t>
            </a:r>
          </a:p>
          <a:p>
            <a:endParaRPr lang="en-US" dirty="0"/>
          </a:p>
          <a:p>
            <a:endParaRPr lang="en-US" dirty="0"/>
          </a:p>
        </p:txBody>
      </p:sp>
      <p:pic>
        <p:nvPicPr>
          <p:cNvPr id="7" name="Content Placeholder 4">
            <a:extLst>
              <a:ext uri="{FF2B5EF4-FFF2-40B4-BE49-F238E27FC236}">
                <a16:creationId xmlns:a16="http://schemas.microsoft.com/office/drawing/2014/main" id="{61434D70-6B25-6949-992C-58E38ADB02F8}"/>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bwMode="auto">
          <a:xfrm>
            <a:off x="2743200" y="990600"/>
            <a:ext cx="6359646" cy="3124200"/>
          </a:xfrm>
          <a:prstGeom prst="rect">
            <a:avLst/>
          </a:prstGeom>
          <a:noFill/>
          <a:ln>
            <a:solidFill>
              <a:schemeClr val="accent1"/>
            </a:solid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141924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CFE595-AA32-BE41-A9A7-B3246E509209}"/>
              </a:ext>
            </a:extLst>
          </p:cNvPr>
          <p:cNvSpPr>
            <a:spLocks noGrp="1"/>
          </p:cNvSpPr>
          <p:nvPr>
            <p:ph idx="1"/>
          </p:nvPr>
        </p:nvSpPr>
        <p:spPr>
          <a:xfrm>
            <a:off x="1219200" y="914400"/>
            <a:ext cx="9753600" cy="5105400"/>
          </a:xfrm>
        </p:spPr>
        <p:txBody>
          <a:bodyPr>
            <a:normAutofit/>
          </a:bodyPr>
          <a:lstStyle/>
          <a:p>
            <a:r>
              <a:rPr lang="en-US" dirty="0"/>
              <a:t>Extend the stack</a:t>
            </a:r>
          </a:p>
          <a:p>
            <a:pPr lvl="1"/>
            <a:r>
              <a:rPr lang="en-US" dirty="0"/>
              <a:t>Allocate a page and zero it</a:t>
            </a:r>
          </a:p>
          <a:p>
            <a:r>
              <a:rPr lang="en-US" dirty="0"/>
              <a:t>Extend the heap (</a:t>
            </a:r>
            <a:r>
              <a:rPr lang="en-US" dirty="0" err="1"/>
              <a:t>sbrk</a:t>
            </a:r>
            <a:r>
              <a:rPr lang="en-US" dirty="0"/>
              <a:t> of old, today </a:t>
            </a:r>
            <a:r>
              <a:rPr lang="en-US" dirty="0" err="1"/>
              <a:t>mmap</a:t>
            </a:r>
            <a:r>
              <a:rPr lang="en-US" dirty="0"/>
              <a:t>)</a:t>
            </a:r>
          </a:p>
          <a:p>
            <a:r>
              <a:rPr lang="en-US" dirty="0"/>
              <a:t>Process Fork</a:t>
            </a:r>
          </a:p>
          <a:p>
            <a:pPr lvl="1"/>
            <a:r>
              <a:rPr lang="en-US" dirty="0"/>
              <a:t>Create a copy of the page table</a:t>
            </a:r>
          </a:p>
          <a:p>
            <a:pPr lvl="1"/>
            <a:r>
              <a:rPr lang="en-US" dirty="0"/>
              <a:t>Entries refer to parent pages – NO-WRITE</a:t>
            </a:r>
          </a:p>
          <a:p>
            <a:pPr lvl="1"/>
            <a:r>
              <a:rPr lang="en-US" dirty="0"/>
              <a:t>Shared read-only pages remain shared</a:t>
            </a:r>
          </a:p>
          <a:p>
            <a:pPr lvl="1"/>
            <a:r>
              <a:rPr lang="en-US" dirty="0"/>
              <a:t>Copy page on write</a:t>
            </a:r>
          </a:p>
          <a:p>
            <a:r>
              <a:rPr lang="en-US" dirty="0"/>
              <a:t>Exec </a:t>
            </a:r>
          </a:p>
          <a:p>
            <a:pPr lvl="1"/>
            <a:r>
              <a:rPr lang="en-US" dirty="0"/>
              <a:t>Only bring in parts of the binary in active use</a:t>
            </a:r>
          </a:p>
          <a:p>
            <a:pPr lvl="1"/>
            <a:r>
              <a:rPr lang="en-US" dirty="0"/>
              <a:t>Do this on demand</a:t>
            </a:r>
          </a:p>
          <a:p>
            <a:r>
              <a:rPr lang="en-US" dirty="0"/>
              <a:t>MMAP to explicitly share region (or to access a file as RAM)</a:t>
            </a:r>
          </a:p>
        </p:txBody>
      </p:sp>
      <p:sp>
        <p:nvSpPr>
          <p:cNvPr id="4" name="Title 3"/>
          <p:cNvSpPr>
            <a:spLocks noGrp="1"/>
          </p:cNvSpPr>
          <p:nvPr>
            <p:ph type="title"/>
          </p:nvPr>
        </p:nvSpPr>
        <p:spPr>
          <a:xfrm>
            <a:off x="609600" y="152400"/>
            <a:ext cx="10972800" cy="533400"/>
          </a:xfrm>
        </p:spPr>
        <p:txBody>
          <a:bodyPr/>
          <a:lstStyle/>
          <a:p>
            <a:r>
              <a:rPr lang="en-US" dirty="0"/>
              <a:t>Many Uses of Virtual Memory and “Demand Paging” …</a:t>
            </a:r>
          </a:p>
        </p:txBody>
      </p:sp>
    </p:spTree>
    <p:extLst>
      <p:ext uri="{BB962C8B-B14F-4D97-AF65-F5344CB8AC3E}">
        <p14:creationId xmlns:p14="http://schemas.microsoft.com/office/powerpoint/2010/main" val="296447818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152400"/>
            <a:ext cx="8153400" cy="533400"/>
          </a:xfrm>
        </p:spPr>
        <p:txBody>
          <a:bodyPr/>
          <a:lstStyle/>
          <a:p>
            <a:r>
              <a:rPr lang="en-US" dirty="0"/>
              <a:t>Classic: Loading an executable into memory</a:t>
            </a:r>
          </a:p>
        </p:txBody>
      </p:sp>
      <p:sp>
        <p:nvSpPr>
          <p:cNvPr id="3" name="Content Placeholder 2"/>
          <p:cNvSpPr>
            <a:spLocks noGrp="1"/>
          </p:cNvSpPr>
          <p:nvPr>
            <p:ph idx="1"/>
          </p:nvPr>
        </p:nvSpPr>
        <p:spPr>
          <a:xfrm>
            <a:off x="2057400" y="4246085"/>
            <a:ext cx="7467600" cy="2262665"/>
          </a:xfrm>
        </p:spPr>
        <p:txBody>
          <a:bodyPr>
            <a:normAutofit fontScale="92500"/>
          </a:bodyPr>
          <a:lstStyle/>
          <a:p>
            <a:r>
              <a:rPr lang="en-US" sz="2000" dirty="0"/>
              <a:t>.exe</a:t>
            </a:r>
          </a:p>
          <a:p>
            <a:pPr lvl="1"/>
            <a:r>
              <a:rPr lang="en-US" sz="2000" dirty="0"/>
              <a:t>lives on disk in the file system</a:t>
            </a:r>
          </a:p>
          <a:p>
            <a:pPr lvl="1"/>
            <a:r>
              <a:rPr lang="en-US" sz="2000" dirty="0"/>
              <a:t>contains contents of code &amp; data segments, relocation entries and symbols</a:t>
            </a:r>
          </a:p>
          <a:p>
            <a:pPr lvl="1"/>
            <a:r>
              <a:rPr lang="en-US" sz="2000" dirty="0"/>
              <a:t>OS loads it into memory, initializes registers (and initial stack pointer)</a:t>
            </a:r>
          </a:p>
          <a:p>
            <a:pPr lvl="1"/>
            <a:r>
              <a:rPr lang="en-US" sz="2000" dirty="0"/>
              <a:t>program sets up stack and heap upon initialization: </a:t>
            </a:r>
            <a:br>
              <a:rPr lang="en-US" sz="2000" dirty="0"/>
            </a:br>
            <a:r>
              <a:rPr lang="en-US" sz="2000" dirty="0"/>
              <a:t>	</a:t>
            </a:r>
            <a:r>
              <a:rPr lang="en-US" sz="2000" dirty="0">
                <a:latin typeface="Consolas" charset="0"/>
                <a:ea typeface="Consolas" charset="0"/>
                <a:cs typeface="Consolas" charset="0"/>
              </a:rPr>
              <a:t>crt0</a:t>
            </a:r>
            <a:r>
              <a:rPr lang="en-US" sz="2000" dirty="0"/>
              <a:t> (C runtime </a:t>
            </a:r>
            <a:r>
              <a:rPr lang="en-US" sz="2000" dirty="0" err="1"/>
              <a:t>init</a:t>
            </a:r>
            <a:r>
              <a:rPr lang="en-US" sz="2000" dirty="0"/>
              <a:t>)</a:t>
            </a:r>
          </a:p>
        </p:txBody>
      </p:sp>
      <p:sp>
        <p:nvSpPr>
          <p:cNvPr id="7" name="Can 6"/>
          <p:cNvSpPr/>
          <p:nvPr/>
        </p:nvSpPr>
        <p:spPr>
          <a:xfrm>
            <a:off x="2206626" y="1131332"/>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8" name="Rectangle 7"/>
          <p:cNvSpPr/>
          <p:nvPr/>
        </p:nvSpPr>
        <p:spPr>
          <a:xfrm>
            <a:off x="7816735" y="1250434"/>
            <a:ext cx="1155971" cy="294270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9" name="TextBox 8"/>
          <p:cNvSpPr txBox="1"/>
          <p:nvPr/>
        </p:nvSpPr>
        <p:spPr>
          <a:xfrm>
            <a:off x="2708517" y="762000"/>
            <a:ext cx="1452642" cy="400110"/>
          </a:xfrm>
          <a:prstGeom prst="rect">
            <a:avLst/>
          </a:prstGeom>
          <a:noFill/>
        </p:spPr>
        <p:txBody>
          <a:bodyPr wrap="none" rtlCol="0">
            <a:spAutoFit/>
          </a:bodyPr>
          <a:lstStyle/>
          <a:p>
            <a:r>
              <a:rPr lang="en-US" sz="2000" b="0" dirty="0">
                <a:latin typeface="Gill Sans" charset="0"/>
                <a:ea typeface="Gill Sans" charset="0"/>
                <a:cs typeface="Gill Sans" charset="0"/>
              </a:rPr>
              <a:t>disk (huge)</a:t>
            </a:r>
          </a:p>
        </p:txBody>
      </p:sp>
      <p:sp>
        <p:nvSpPr>
          <p:cNvPr id="10" name="TextBox 9"/>
          <p:cNvSpPr txBox="1"/>
          <p:nvPr/>
        </p:nvSpPr>
        <p:spPr>
          <a:xfrm>
            <a:off x="7915180" y="825500"/>
            <a:ext cx="1109599" cy="400110"/>
          </a:xfrm>
          <a:prstGeom prst="rect">
            <a:avLst/>
          </a:prstGeom>
          <a:noFill/>
        </p:spPr>
        <p:txBody>
          <a:bodyPr wrap="none" rtlCol="0">
            <a:spAutoFit/>
          </a:bodyPr>
          <a:lstStyle/>
          <a:p>
            <a:r>
              <a:rPr lang="en-US" sz="2000" b="0" dirty="0">
                <a:latin typeface="Gill Sans" charset="0"/>
                <a:ea typeface="Gill Sans" charset="0"/>
                <a:cs typeface="Gill Sans" charset="0"/>
              </a:rPr>
              <a:t>memory</a:t>
            </a:r>
          </a:p>
        </p:txBody>
      </p:sp>
      <p:grpSp>
        <p:nvGrpSpPr>
          <p:cNvPr id="19" name="Group 18"/>
          <p:cNvGrpSpPr/>
          <p:nvPr/>
        </p:nvGrpSpPr>
        <p:grpSpPr>
          <a:xfrm>
            <a:off x="3145738" y="1750457"/>
            <a:ext cx="1346888" cy="2076510"/>
            <a:chOff x="1621738" y="2000250"/>
            <a:chExt cx="1346888" cy="2076510"/>
          </a:xfrm>
        </p:grpSpPr>
        <p:sp>
          <p:nvSpPr>
            <p:cNvPr id="17" name="Rectangle 16"/>
            <p:cNvSpPr/>
            <p:nvPr/>
          </p:nvSpPr>
          <p:spPr>
            <a:xfrm>
              <a:off x="1621738" y="2000250"/>
              <a:ext cx="1346888" cy="2032000"/>
            </a:xfrm>
            <a:prstGeom prst="rect">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1" name="Rectangle 10"/>
            <p:cNvSpPr/>
            <p:nvPr/>
          </p:nvSpPr>
          <p:spPr>
            <a:xfrm>
              <a:off x="1790700" y="3190875"/>
              <a:ext cx="1056103" cy="4762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2" name="TextBox 11"/>
            <p:cNvSpPr txBox="1"/>
            <p:nvPr/>
          </p:nvSpPr>
          <p:spPr>
            <a:xfrm>
              <a:off x="1998685" y="3297793"/>
              <a:ext cx="740908" cy="400110"/>
            </a:xfrm>
            <a:prstGeom prst="rect">
              <a:avLst/>
            </a:prstGeom>
            <a:noFill/>
          </p:spPr>
          <p:txBody>
            <a:bodyPr wrap="none" rtlCol="0">
              <a:spAutoFit/>
            </a:bodyPr>
            <a:lstStyle/>
            <a:p>
              <a:r>
                <a:rPr lang="en-US" sz="2000" b="0" dirty="0">
                  <a:latin typeface="Gill Sans" charset="0"/>
                  <a:ea typeface="Gill Sans" charset="0"/>
                  <a:cs typeface="Gill Sans" charset="0"/>
                </a:rPr>
                <a:t>code</a:t>
              </a:r>
            </a:p>
          </p:txBody>
        </p:sp>
        <p:sp>
          <p:nvSpPr>
            <p:cNvPr id="13" name="Rectangle 12"/>
            <p:cNvSpPr/>
            <p:nvPr/>
          </p:nvSpPr>
          <p:spPr>
            <a:xfrm>
              <a:off x="1790700" y="2628900"/>
              <a:ext cx="1056103" cy="47625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4" name="TextBox 13"/>
            <p:cNvSpPr txBox="1"/>
            <p:nvPr/>
          </p:nvSpPr>
          <p:spPr>
            <a:xfrm>
              <a:off x="2016550" y="2735818"/>
              <a:ext cx="683200" cy="400110"/>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sp>
          <p:nvSpPr>
            <p:cNvPr id="15" name="Rectangle 14"/>
            <p:cNvSpPr/>
            <p:nvPr/>
          </p:nvSpPr>
          <p:spPr>
            <a:xfrm>
              <a:off x="1790700" y="2123043"/>
              <a:ext cx="1056103" cy="3693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6" name="TextBox 15"/>
            <p:cNvSpPr txBox="1"/>
            <p:nvPr/>
          </p:nvSpPr>
          <p:spPr>
            <a:xfrm>
              <a:off x="2043206" y="2123043"/>
              <a:ext cx="598241" cy="400110"/>
            </a:xfrm>
            <a:prstGeom prst="rect">
              <a:avLst/>
            </a:prstGeom>
            <a:noFill/>
          </p:spPr>
          <p:txBody>
            <a:bodyPr wrap="none" rtlCol="0">
              <a:spAutoFit/>
            </a:bodyPr>
            <a:lstStyle/>
            <a:p>
              <a:r>
                <a:rPr lang="en-US" sz="2000" b="0" dirty="0">
                  <a:latin typeface="Gill Sans" charset="0"/>
                  <a:ea typeface="Gill Sans" charset="0"/>
                  <a:cs typeface="Gill Sans" charset="0"/>
                </a:rPr>
                <a:t>info</a:t>
              </a:r>
            </a:p>
          </p:txBody>
        </p:sp>
        <p:sp>
          <p:nvSpPr>
            <p:cNvPr id="18" name="TextBox 17"/>
            <p:cNvSpPr txBox="1"/>
            <p:nvPr/>
          </p:nvSpPr>
          <p:spPr>
            <a:xfrm>
              <a:off x="1704045" y="3676650"/>
              <a:ext cx="598241" cy="400110"/>
            </a:xfrm>
            <a:prstGeom prst="rect">
              <a:avLst/>
            </a:prstGeom>
            <a:noFill/>
          </p:spPr>
          <p:txBody>
            <a:bodyPr wrap="none" rtlCol="0">
              <a:spAutoFit/>
            </a:bodyPr>
            <a:lstStyle/>
            <a:p>
              <a:r>
                <a:rPr lang="en-US" sz="2000" b="0" dirty="0">
                  <a:latin typeface="Gill Sans" charset="0"/>
                  <a:ea typeface="Gill Sans" charset="0"/>
                  <a:cs typeface="Gill Sans" charset="0"/>
                </a:rPr>
                <a:t>exe</a:t>
              </a:r>
            </a:p>
          </p:txBody>
        </p:sp>
      </p:grpSp>
      <p:sp>
        <p:nvSpPr>
          <p:cNvPr id="20" name="Right Arrow 19"/>
          <p:cNvSpPr/>
          <p:nvPr/>
        </p:nvSpPr>
        <p:spPr>
          <a:xfrm>
            <a:off x="4648201" y="2655332"/>
            <a:ext cx="3047999" cy="5715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Tree>
    <p:extLst>
      <p:ext uri="{BB962C8B-B14F-4D97-AF65-F5344CB8AC3E}">
        <p14:creationId xmlns:p14="http://schemas.microsoft.com/office/powerpoint/2010/main" val="24150954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2">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1">
            <p:tnLst>
              <p:par>
                <p:cTn presetID="2" presetClass="entr" presetSubtype="2"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0" y="1"/>
            <a:ext cx="8369300" cy="875619"/>
          </a:xfrm>
        </p:spPr>
        <p:txBody>
          <a:bodyPr>
            <a:normAutofit/>
          </a:bodyPr>
          <a:lstStyle/>
          <a:p>
            <a:r>
              <a:rPr lang="en-US" dirty="0"/>
              <a:t>Create Virtual Address Space of the Process</a:t>
            </a:r>
          </a:p>
        </p:txBody>
      </p:sp>
      <p:sp>
        <p:nvSpPr>
          <p:cNvPr id="3" name="Content Placeholder 2"/>
          <p:cNvSpPr>
            <a:spLocks noGrp="1"/>
          </p:cNvSpPr>
          <p:nvPr>
            <p:ph idx="1"/>
          </p:nvPr>
        </p:nvSpPr>
        <p:spPr>
          <a:xfrm>
            <a:off x="1981200" y="4730751"/>
            <a:ext cx="8229600" cy="1462419"/>
          </a:xfrm>
        </p:spPr>
        <p:txBody>
          <a:bodyPr>
            <a:normAutofit/>
          </a:bodyPr>
          <a:lstStyle/>
          <a:p>
            <a:r>
              <a:rPr lang="en-US" dirty="0"/>
              <a:t>Utilized pages in the VAS are backed by a page block on disk</a:t>
            </a:r>
          </a:p>
          <a:p>
            <a:pPr lvl="1"/>
            <a:r>
              <a:rPr lang="en-US" dirty="0"/>
              <a:t>Called the backing store or swap file</a:t>
            </a:r>
          </a:p>
          <a:p>
            <a:pPr lvl="1"/>
            <a:r>
              <a:rPr lang="en-US" dirty="0"/>
              <a:t>Typically in an optimized block store, but can think of it like a file</a:t>
            </a:r>
          </a:p>
        </p:txBody>
      </p:sp>
      <p:sp>
        <p:nvSpPr>
          <p:cNvPr id="7" name="Can 6"/>
          <p:cNvSpPr/>
          <p:nvPr/>
        </p:nvSpPr>
        <p:spPr>
          <a:xfrm>
            <a:off x="1981200" y="1368502"/>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8" name="Rectangle 7"/>
          <p:cNvSpPr/>
          <p:nvPr/>
        </p:nvSpPr>
        <p:spPr>
          <a:xfrm>
            <a:off x="8140469" y="1500227"/>
            <a:ext cx="1073441" cy="294270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9" name="TextBox 8"/>
          <p:cNvSpPr txBox="1"/>
          <p:nvPr/>
        </p:nvSpPr>
        <p:spPr>
          <a:xfrm>
            <a:off x="2483091" y="999170"/>
            <a:ext cx="1452642" cy="400110"/>
          </a:xfrm>
          <a:prstGeom prst="rect">
            <a:avLst/>
          </a:prstGeom>
          <a:noFill/>
        </p:spPr>
        <p:txBody>
          <a:bodyPr wrap="none" rtlCol="0">
            <a:spAutoFit/>
          </a:bodyPr>
          <a:lstStyle/>
          <a:p>
            <a:r>
              <a:rPr lang="en-US" sz="2000" b="0" dirty="0">
                <a:latin typeface="Gill Sans" charset="0"/>
                <a:ea typeface="Gill Sans" charset="0"/>
                <a:cs typeface="Gill Sans" charset="0"/>
              </a:rPr>
              <a:t>disk (huge)</a:t>
            </a:r>
          </a:p>
        </p:txBody>
      </p:sp>
      <p:sp>
        <p:nvSpPr>
          <p:cNvPr id="10" name="TextBox 9"/>
          <p:cNvSpPr txBox="1"/>
          <p:nvPr/>
        </p:nvSpPr>
        <p:spPr>
          <a:xfrm>
            <a:off x="8238914" y="1075293"/>
            <a:ext cx="1109599" cy="400110"/>
          </a:xfrm>
          <a:prstGeom prst="rect">
            <a:avLst/>
          </a:prstGeom>
          <a:noFill/>
        </p:spPr>
        <p:txBody>
          <a:bodyPr wrap="none" rtlCol="0">
            <a:spAutoFit/>
          </a:bodyPr>
          <a:lstStyle/>
          <a:p>
            <a:r>
              <a:rPr lang="en-US" sz="2000" b="0" dirty="0">
                <a:latin typeface="Gill Sans" charset="0"/>
                <a:ea typeface="Gill Sans" charset="0"/>
                <a:cs typeface="Gill Sans" charset="0"/>
              </a:rPr>
              <a:t>memory</a:t>
            </a:r>
          </a:p>
        </p:txBody>
      </p:sp>
      <p:sp>
        <p:nvSpPr>
          <p:cNvPr id="21" name="Rectangle 20"/>
          <p:cNvSpPr/>
          <p:nvPr/>
        </p:nvSpPr>
        <p:spPr>
          <a:xfrm>
            <a:off x="5187019" y="1487604"/>
            <a:ext cx="1233890" cy="3103523"/>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2" name="Rectangle 21"/>
          <p:cNvSpPr/>
          <p:nvPr/>
        </p:nvSpPr>
        <p:spPr>
          <a:xfrm>
            <a:off x="5273675"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3" name="TextBox 22"/>
          <p:cNvSpPr txBox="1"/>
          <p:nvPr/>
        </p:nvSpPr>
        <p:spPr>
          <a:xfrm>
            <a:off x="5481659" y="4060979"/>
            <a:ext cx="740908" cy="400110"/>
          </a:xfrm>
          <a:prstGeom prst="rect">
            <a:avLst/>
          </a:prstGeom>
          <a:noFill/>
        </p:spPr>
        <p:txBody>
          <a:bodyPr wrap="none" rtlCol="0">
            <a:spAutoFit/>
          </a:bodyPr>
          <a:lstStyle/>
          <a:p>
            <a:r>
              <a:rPr lang="en-US" sz="2000" b="0" dirty="0">
                <a:latin typeface="Gill Sans" charset="0"/>
                <a:ea typeface="Gill Sans" charset="0"/>
                <a:cs typeface="Gill Sans" charset="0"/>
              </a:rPr>
              <a:t>code</a:t>
            </a:r>
          </a:p>
        </p:txBody>
      </p:sp>
      <p:grpSp>
        <p:nvGrpSpPr>
          <p:cNvPr id="31" name="Group 30"/>
          <p:cNvGrpSpPr/>
          <p:nvPr/>
        </p:nvGrpSpPr>
        <p:grpSpPr>
          <a:xfrm>
            <a:off x="5273675" y="3471461"/>
            <a:ext cx="1056103" cy="507028"/>
            <a:chOff x="4133850" y="3404709"/>
            <a:chExt cx="1056103" cy="507028"/>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5" name="TextBox 24"/>
            <p:cNvSpPr txBox="1"/>
            <p:nvPr/>
          </p:nvSpPr>
          <p:spPr>
            <a:xfrm>
              <a:off x="4359700" y="3511627"/>
              <a:ext cx="683200" cy="400110"/>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pic>
        <p:nvPicPr>
          <p:cNvPr id="29" name="Picture 28"/>
          <p:cNvPicPr>
            <a:picLocks noChangeAspect="1"/>
          </p:cNvPicPr>
          <p:nvPr/>
        </p:nvPicPr>
        <p:blipFill>
          <a:blip r:embed="rId2"/>
          <a:stretch>
            <a:fillRect/>
          </a:stretch>
        </p:blipFill>
        <p:spPr>
          <a:xfrm>
            <a:off x="2068633" y="2038208"/>
            <a:ext cx="828917" cy="1221562"/>
          </a:xfrm>
          <a:prstGeom prst="rect">
            <a:avLst/>
          </a:prstGeom>
        </p:spPr>
      </p:pic>
      <p:grpSp>
        <p:nvGrpSpPr>
          <p:cNvPr id="32" name="Group 31"/>
          <p:cNvGrpSpPr/>
          <p:nvPr/>
        </p:nvGrpSpPr>
        <p:grpSpPr>
          <a:xfrm>
            <a:off x="5273675" y="3102129"/>
            <a:ext cx="1056103" cy="400110"/>
            <a:chOff x="4133850" y="3511627"/>
            <a:chExt cx="1056103" cy="400110"/>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34" name="TextBox 33"/>
            <p:cNvSpPr txBox="1"/>
            <p:nvPr/>
          </p:nvSpPr>
          <p:spPr>
            <a:xfrm>
              <a:off x="4359700" y="3511627"/>
              <a:ext cx="755335" cy="400110"/>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35" name="Group 34"/>
          <p:cNvGrpSpPr/>
          <p:nvPr/>
        </p:nvGrpSpPr>
        <p:grpSpPr>
          <a:xfrm>
            <a:off x="5273675" y="2102817"/>
            <a:ext cx="1056103" cy="400110"/>
            <a:chOff x="4133850" y="3404709"/>
            <a:chExt cx="1056103" cy="400110"/>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37" name="TextBox 36"/>
            <p:cNvSpPr txBox="1"/>
            <p:nvPr/>
          </p:nvSpPr>
          <p:spPr>
            <a:xfrm>
              <a:off x="4334539" y="3404709"/>
              <a:ext cx="782587" cy="400110"/>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grpSp>
        <p:nvGrpSpPr>
          <p:cNvPr id="38" name="Group 37"/>
          <p:cNvGrpSpPr/>
          <p:nvPr/>
        </p:nvGrpSpPr>
        <p:grpSpPr>
          <a:xfrm>
            <a:off x="5273675" y="1548818"/>
            <a:ext cx="1109425" cy="507028"/>
            <a:chOff x="4133850" y="3404709"/>
            <a:chExt cx="1109425" cy="507028"/>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0" name="TextBox 39"/>
            <p:cNvSpPr txBox="1"/>
            <p:nvPr/>
          </p:nvSpPr>
          <p:spPr>
            <a:xfrm>
              <a:off x="4359700" y="3511627"/>
              <a:ext cx="883575" cy="400110"/>
            </a:xfrm>
            <a:prstGeom prst="rect">
              <a:avLst/>
            </a:prstGeom>
            <a:noFill/>
          </p:spPr>
          <p:txBody>
            <a:bodyPr wrap="none" rtlCol="0">
              <a:spAutoFit/>
            </a:bodyPr>
            <a:lstStyle/>
            <a:p>
              <a:r>
                <a:rPr lang="en-US" sz="2000" b="0" dirty="0">
                  <a:latin typeface="Gill Sans" charset="0"/>
                  <a:ea typeface="Gill Sans" charset="0"/>
                  <a:cs typeface="Gill Sans" charset="0"/>
                </a:rPr>
                <a:t>kernel</a:t>
              </a:r>
            </a:p>
          </p:txBody>
        </p:sp>
      </p:grpSp>
      <p:cxnSp>
        <p:nvCxnSpPr>
          <p:cNvPr id="42" name="Straight Connector 41"/>
          <p:cNvCxnSpPr/>
          <p:nvPr/>
        </p:nvCxnSpPr>
        <p:spPr>
          <a:xfrm>
            <a:off x="5187019"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5194299"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210174"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4975579" y="1070960"/>
            <a:ext cx="1648400" cy="400110"/>
          </a:xfrm>
          <a:prstGeom prst="rect">
            <a:avLst/>
          </a:prstGeom>
          <a:noFill/>
        </p:spPr>
        <p:txBody>
          <a:bodyPr wrap="none" rtlCol="0">
            <a:spAutoFit/>
          </a:bodyPr>
          <a:lstStyle/>
          <a:p>
            <a:r>
              <a:rPr lang="en-US" sz="2000" b="0" dirty="0">
                <a:latin typeface="Gill Sans" charset="0"/>
                <a:ea typeface="Gill Sans" charset="0"/>
                <a:cs typeface="Gill Sans" charset="0"/>
              </a:rPr>
              <a:t>process VAS</a:t>
            </a:r>
          </a:p>
        </p:txBody>
      </p:sp>
      <p:sp>
        <p:nvSpPr>
          <p:cNvPr id="46" name="Rectangle 45"/>
          <p:cNvSpPr/>
          <p:nvPr/>
        </p:nvSpPr>
        <p:spPr>
          <a:xfrm>
            <a:off x="8140509" y="3021646"/>
            <a:ext cx="1073441" cy="211691"/>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7" name="Rectangle 46"/>
          <p:cNvSpPr/>
          <p:nvPr/>
        </p:nvSpPr>
        <p:spPr>
          <a:xfrm>
            <a:off x="8140469" y="3819603"/>
            <a:ext cx="1073441" cy="211691"/>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8" name="Rectangle 47"/>
          <p:cNvSpPr/>
          <p:nvPr/>
        </p:nvSpPr>
        <p:spPr>
          <a:xfrm>
            <a:off x="8140469" y="2552778"/>
            <a:ext cx="1073441" cy="211691"/>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cxnSp>
        <p:nvCxnSpPr>
          <p:cNvPr id="49" name="Straight Connector 48"/>
          <p:cNvCxnSpPr/>
          <p:nvPr/>
        </p:nvCxnSpPr>
        <p:spPr>
          <a:xfrm>
            <a:off x="5178424"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6487644" y="2901588"/>
            <a:ext cx="668773" cy="400110"/>
          </a:xfrm>
          <a:prstGeom prst="rect">
            <a:avLst/>
          </a:prstGeom>
          <a:noFill/>
        </p:spPr>
        <p:txBody>
          <a:bodyPr wrap="none" rtlCol="0">
            <a:spAutoFit/>
          </a:bodyPr>
          <a:lstStyle/>
          <a:p>
            <a:r>
              <a:rPr lang="en-US" sz="2000" b="0" dirty="0" err="1">
                <a:latin typeface="Gill Sans" charset="0"/>
                <a:ea typeface="Gill Sans" charset="0"/>
                <a:cs typeface="Gill Sans" charset="0"/>
              </a:rPr>
              <a:t>sbrk</a:t>
            </a:r>
            <a:endParaRPr lang="en-US" sz="2000" b="0" dirty="0">
              <a:latin typeface="Gill Sans" charset="0"/>
              <a:ea typeface="Gill Sans" charset="0"/>
              <a:cs typeface="Gill Sans" charset="0"/>
            </a:endParaRPr>
          </a:p>
        </p:txBody>
      </p:sp>
      <p:sp>
        <p:nvSpPr>
          <p:cNvPr id="51" name="Rectangle 50"/>
          <p:cNvSpPr/>
          <p:nvPr/>
        </p:nvSpPr>
        <p:spPr>
          <a:xfrm>
            <a:off x="8140469" y="4047132"/>
            <a:ext cx="1073441" cy="211691"/>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2" name="Rectangle 51"/>
          <p:cNvSpPr/>
          <p:nvPr/>
        </p:nvSpPr>
        <p:spPr>
          <a:xfrm>
            <a:off x="8140469" y="1804962"/>
            <a:ext cx="1073441" cy="211691"/>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3" name="TextBox 52"/>
          <p:cNvSpPr txBox="1"/>
          <p:nvPr/>
        </p:nvSpPr>
        <p:spPr>
          <a:xfrm>
            <a:off x="9340734" y="3750436"/>
            <a:ext cx="1365250" cy="1015663"/>
          </a:xfrm>
          <a:prstGeom prst="rect">
            <a:avLst/>
          </a:prstGeom>
          <a:noFill/>
        </p:spPr>
        <p:txBody>
          <a:bodyPr wrap="square" rtlCol="0">
            <a:spAutoFit/>
          </a:bodyPr>
          <a:lstStyle/>
          <a:p>
            <a:r>
              <a:rPr lang="en-US" sz="2000" b="0" dirty="0">
                <a:latin typeface="Gill Sans" charset="0"/>
                <a:ea typeface="Gill Sans" charset="0"/>
                <a:cs typeface="Gill Sans" charset="0"/>
              </a:rPr>
              <a:t>kernel code &amp; data</a:t>
            </a:r>
          </a:p>
        </p:txBody>
      </p:sp>
      <p:sp>
        <p:nvSpPr>
          <p:cNvPr id="54" name="TextBox 53"/>
          <p:cNvSpPr txBox="1"/>
          <p:nvPr/>
        </p:nvSpPr>
        <p:spPr>
          <a:xfrm>
            <a:off x="9340734" y="1668359"/>
            <a:ext cx="1365250" cy="707886"/>
          </a:xfrm>
          <a:prstGeom prst="rect">
            <a:avLst/>
          </a:prstGeom>
          <a:noFill/>
        </p:spPr>
        <p:txBody>
          <a:bodyPr wrap="square" rtlCol="0">
            <a:spAutoFit/>
          </a:bodyPr>
          <a:lstStyle/>
          <a:p>
            <a:r>
              <a:rPr lang="en-US" sz="2000" b="0" dirty="0">
                <a:latin typeface="Gill Sans" charset="0"/>
                <a:ea typeface="Gill Sans" charset="0"/>
                <a:cs typeface="Gill Sans" charset="0"/>
              </a:rPr>
              <a:t>user page</a:t>
            </a:r>
          </a:p>
          <a:p>
            <a:r>
              <a:rPr lang="en-US" sz="2000" b="0" dirty="0">
                <a:latin typeface="Gill Sans" charset="0"/>
                <a:ea typeface="Gill Sans" charset="0"/>
                <a:cs typeface="Gill Sans" charset="0"/>
              </a:rPr>
              <a:t>frames</a:t>
            </a:r>
          </a:p>
        </p:txBody>
      </p:sp>
      <p:sp>
        <p:nvSpPr>
          <p:cNvPr id="55" name="TextBox 54"/>
          <p:cNvSpPr txBox="1"/>
          <p:nvPr/>
        </p:nvSpPr>
        <p:spPr>
          <a:xfrm>
            <a:off x="9280644" y="2910170"/>
            <a:ext cx="1365250" cy="707886"/>
          </a:xfrm>
          <a:prstGeom prst="rect">
            <a:avLst/>
          </a:prstGeom>
          <a:noFill/>
        </p:spPr>
        <p:txBody>
          <a:bodyPr wrap="square" rtlCol="0">
            <a:spAutoFit/>
          </a:bodyPr>
          <a:lstStyle/>
          <a:p>
            <a:r>
              <a:rPr lang="en-US" sz="2000" b="0" dirty="0">
                <a:latin typeface="Gill Sans" charset="0"/>
                <a:ea typeface="Gill Sans" charset="0"/>
                <a:cs typeface="Gill Sans" charset="0"/>
              </a:rPr>
              <a:t>user </a:t>
            </a:r>
            <a:r>
              <a:rPr lang="en-US" sz="2000" b="0" dirty="0" err="1">
                <a:latin typeface="Gill Sans" charset="0"/>
                <a:ea typeface="Gill Sans" charset="0"/>
                <a:cs typeface="Gill Sans" charset="0"/>
              </a:rPr>
              <a:t>pagetable</a:t>
            </a:r>
            <a:endParaRPr lang="en-US" sz="2000" b="0" dirty="0">
              <a:latin typeface="Gill Sans" charset="0"/>
              <a:ea typeface="Gill Sans" charset="0"/>
              <a:cs typeface="Gill Sans" charset="0"/>
            </a:endParaRPr>
          </a:p>
        </p:txBody>
      </p:sp>
      <p:sp>
        <p:nvSpPr>
          <p:cNvPr id="56" name="Rectangle 55"/>
          <p:cNvSpPr/>
          <p:nvPr/>
        </p:nvSpPr>
        <p:spPr>
          <a:xfrm>
            <a:off x="8140469" y="2109839"/>
            <a:ext cx="1073441" cy="211691"/>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7" name="Rectangle 56"/>
          <p:cNvSpPr/>
          <p:nvPr/>
        </p:nvSpPr>
        <p:spPr>
          <a:xfrm>
            <a:off x="8140509" y="3223966"/>
            <a:ext cx="1073441" cy="211691"/>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Tree>
    <p:extLst>
      <p:ext uri="{BB962C8B-B14F-4D97-AF65-F5344CB8AC3E}">
        <p14:creationId xmlns:p14="http://schemas.microsoft.com/office/powerpoint/2010/main" val="278413945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p:cNvSpPr/>
          <p:nvPr/>
        </p:nvSpPr>
        <p:spPr>
          <a:xfrm>
            <a:off x="5187019" y="1487604"/>
            <a:ext cx="1233890" cy="3103523"/>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 name="Title 1"/>
          <p:cNvSpPr>
            <a:spLocks noGrp="1"/>
          </p:cNvSpPr>
          <p:nvPr>
            <p:ph type="title"/>
          </p:nvPr>
        </p:nvSpPr>
        <p:spPr>
          <a:xfrm>
            <a:off x="1841500" y="1"/>
            <a:ext cx="8369300" cy="875619"/>
          </a:xfrm>
        </p:spPr>
        <p:txBody>
          <a:bodyPr>
            <a:normAutofit/>
          </a:bodyPr>
          <a:lstStyle/>
          <a:p>
            <a:r>
              <a:rPr lang="en-US" dirty="0"/>
              <a:t>Create Virtual Address Space of the Process</a:t>
            </a:r>
          </a:p>
        </p:txBody>
      </p:sp>
      <p:sp>
        <p:nvSpPr>
          <p:cNvPr id="3" name="Content Placeholder 2"/>
          <p:cNvSpPr>
            <a:spLocks noGrp="1"/>
          </p:cNvSpPr>
          <p:nvPr>
            <p:ph idx="1"/>
          </p:nvPr>
        </p:nvSpPr>
        <p:spPr>
          <a:xfrm>
            <a:off x="1841500" y="4591126"/>
            <a:ext cx="8369300" cy="1840814"/>
          </a:xfrm>
        </p:spPr>
        <p:txBody>
          <a:bodyPr>
            <a:normAutofit/>
          </a:bodyPr>
          <a:lstStyle/>
          <a:p>
            <a:r>
              <a:rPr lang="en-US" dirty="0"/>
              <a:t>User Page table maps entire VAS</a:t>
            </a:r>
          </a:p>
          <a:p>
            <a:r>
              <a:rPr lang="en-US" dirty="0"/>
              <a:t>All the utilized regions are backed on disk</a:t>
            </a:r>
          </a:p>
          <a:p>
            <a:pPr lvl="1"/>
            <a:r>
              <a:rPr lang="en-US" dirty="0"/>
              <a:t>swapped into and out of memory as needed</a:t>
            </a:r>
          </a:p>
          <a:p>
            <a:r>
              <a:rPr lang="en-US" dirty="0"/>
              <a:t>For </a:t>
            </a:r>
            <a:r>
              <a:rPr lang="en-US" i="1" dirty="0"/>
              <a:t>every</a:t>
            </a:r>
            <a:r>
              <a:rPr lang="en-US" dirty="0"/>
              <a:t> process</a:t>
            </a:r>
          </a:p>
        </p:txBody>
      </p:sp>
      <p:sp>
        <p:nvSpPr>
          <p:cNvPr id="7" name="Can 6"/>
          <p:cNvSpPr/>
          <p:nvPr/>
        </p:nvSpPr>
        <p:spPr>
          <a:xfrm>
            <a:off x="1981200" y="1368502"/>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9" name="TextBox 8"/>
          <p:cNvSpPr txBox="1"/>
          <p:nvPr/>
        </p:nvSpPr>
        <p:spPr>
          <a:xfrm>
            <a:off x="2483091" y="999170"/>
            <a:ext cx="1917704" cy="400110"/>
          </a:xfrm>
          <a:prstGeom prst="rect">
            <a:avLst/>
          </a:prstGeom>
          <a:noFill/>
        </p:spPr>
        <p:txBody>
          <a:bodyPr wrap="none" rtlCol="0">
            <a:spAutoFit/>
          </a:bodyPr>
          <a:lstStyle/>
          <a:p>
            <a:r>
              <a:rPr lang="en-US" sz="2000" b="0" dirty="0">
                <a:latin typeface="Gill Sans" charset="0"/>
                <a:ea typeface="Gill Sans" charset="0"/>
                <a:cs typeface="Gill Sans" charset="0"/>
              </a:rPr>
              <a:t>disk (huge, TB)</a:t>
            </a:r>
          </a:p>
        </p:txBody>
      </p:sp>
      <p:sp>
        <p:nvSpPr>
          <p:cNvPr id="10" name="TextBox 9"/>
          <p:cNvSpPr txBox="1"/>
          <p:nvPr/>
        </p:nvSpPr>
        <p:spPr>
          <a:xfrm>
            <a:off x="8238914" y="1075293"/>
            <a:ext cx="1109599" cy="400110"/>
          </a:xfrm>
          <a:prstGeom prst="rect">
            <a:avLst/>
          </a:prstGeom>
          <a:noFill/>
        </p:spPr>
        <p:txBody>
          <a:bodyPr wrap="none" rtlCol="0">
            <a:spAutoFit/>
          </a:bodyPr>
          <a:lstStyle/>
          <a:p>
            <a:r>
              <a:rPr lang="en-US" sz="2000" b="0" dirty="0">
                <a:latin typeface="Gill Sans" charset="0"/>
                <a:ea typeface="Gill Sans" charset="0"/>
                <a:cs typeface="Gill Sans" charset="0"/>
              </a:rPr>
              <a:t>memory</a:t>
            </a:r>
          </a:p>
        </p:txBody>
      </p:sp>
      <p:sp>
        <p:nvSpPr>
          <p:cNvPr id="22" name="Rectangle 21"/>
          <p:cNvSpPr/>
          <p:nvPr/>
        </p:nvSpPr>
        <p:spPr>
          <a:xfrm>
            <a:off x="5273675"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3" name="TextBox 22"/>
          <p:cNvSpPr txBox="1"/>
          <p:nvPr/>
        </p:nvSpPr>
        <p:spPr>
          <a:xfrm>
            <a:off x="5481659" y="4060979"/>
            <a:ext cx="740908" cy="400110"/>
          </a:xfrm>
          <a:prstGeom prst="rect">
            <a:avLst/>
          </a:prstGeom>
          <a:noFill/>
        </p:spPr>
        <p:txBody>
          <a:bodyPr wrap="none" rtlCol="0">
            <a:spAutoFit/>
          </a:bodyPr>
          <a:lstStyle/>
          <a:p>
            <a:r>
              <a:rPr lang="en-US" sz="2000" b="0" dirty="0">
                <a:latin typeface="Gill Sans" charset="0"/>
                <a:ea typeface="Gill Sans" charset="0"/>
                <a:cs typeface="Gill Sans" charset="0"/>
              </a:rPr>
              <a:t>code</a:t>
            </a:r>
          </a:p>
        </p:txBody>
      </p:sp>
      <p:grpSp>
        <p:nvGrpSpPr>
          <p:cNvPr id="31" name="Group 30"/>
          <p:cNvGrpSpPr/>
          <p:nvPr/>
        </p:nvGrpSpPr>
        <p:grpSpPr>
          <a:xfrm>
            <a:off x="5273675" y="3471461"/>
            <a:ext cx="1056103" cy="507028"/>
            <a:chOff x="4133850" y="3404709"/>
            <a:chExt cx="1056103" cy="507028"/>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5" name="TextBox 24"/>
            <p:cNvSpPr txBox="1"/>
            <p:nvPr/>
          </p:nvSpPr>
          <p:spPr>
            <a:xfrm>
              <a:off x="4359700" y="3511627"/>
              <a:ext cx="683200" cy="400110"/>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pic>
        <p:nvPicPr>
          <p:cNvPr id="29" name="Picture 28"/>
          <p:cNvPicPr>
            <a:picLocks noChangeAspect="1"/>
          </p:cNvPicPr>
          <p:nvPr/>
        </p:nvPicPr>
        <p:blipFill>
          <a:blip r:embed="rId2"/>
          <a:stretch>
            <a:fillRect/>
          </a:stretch>
        </p:blipFill>
        <p:spPr>
          <a:xfrm>
            <a:off x="2068633" y="2038208"/>
            <a:ext cx="828917" cy="1221562"/>
          </a:xfrm>
          <a:prstGeom prst="rect">
            <a:avLst/>
          </a:prstGeom>
        </p:spPr>
      </p:pic>
      <p:grpSp>
        <p:nvGrpSpPr>
          <p:cNvPr id="32" name="Group 31"/>
          <p:cNvGrpSpPr/>
          <p:nvPr/>
        </p:nvGrpSpPr>
        <p:grpSpPr>
          <a:xfrm>
            <a:off x="5273675" y="3102129"/>
            <a:ext cx="1056103" cy="400110"/>
            <a:chOff x="4133850" y="3511627"/>
            <a:chExt cx="1056103" cy="400110"/>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34" name="TextBox 33"/>
            <p:cNvSpPr txBox="1"/>
            <p:nvPr/>
          </p:nvSpPr>
          <p:spPr>
            <a:xfrm>
              <a:off x="4359700" y="3511627"/>
              <a:ext cx="755335" cy="400110"/>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35" name="Group 34"/>
          <p:cNvGrpSpPr/>
          <p:nvPr/>
        </p:nvGrpSpPr>
        <p:grpSpPr>
          <a:xfrm>
            <a:off x="5273675" y="2102817"/>
            <a:ext cx="1056103" cy="400110"/>
            <a:chOff x="4133850" y="3404709"/>
            <a:chExt cx="1056103" cy="400110"/>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37" name="TextBox 36"/>
            <p:cNvSpPr txBox="1"/>
            <p:nvPr/>
          </p:nvSpPr>
          <p:spPr>
            <a:xfrm>
              <a:off x="4334539" y="3404709"/>
              <a:ext cx="782587" cy="400110"/>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grpSp>
        <p:nvGrpSpPr>
          <p:cNvPr id="38" name="Group 37"/>
          <p:cNvGrpSpPr/>
          <p:nvPr/>
        </p:nvGrpSpPr>
        <p:grpSpPr>
          <a:xfrm>
            <a:off x="5273675" y="1548818"/>
            <a:ext cx="1109425" cy="507028"/>
            <a:chOff x="4133850" y="3404709"/>
            <a:chExt cx="1109425" cy="507028"/>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0" name="TextBox 39"/>
            <p:cNvSpPr txBox="1"/>
            <p:nvPr/>
          </p:nvSpPr>
          <p:spPr>
            <a:xfrm>
              <a:off x="4359700" y="3511627"/>
              <a:ext cx="883575" cy="400110"/>
            </a:xfrm>
            <a:prstGeom prst="rect">
              <a:avLst/>
            </a:prstGeom>
            <a:noFill/>
          </p:spPr>
          <p:txBody>
            <a:bodyPr wrap="none" rtlCol="0">
              <a:spAutoFit/>
            </a:bodyPr>
            <a:lstStyle/>
            <a:p>
              <a:r>
                <a:rPr lang="en-US" sz="2000" b="0" dirty="0">
                  <a:latin typeface="Gill Sans" charset="0"/>
                  <a:ea typeface="Gill Sans" charset="0"/>
                  <a:cs typeface="Gill Sans" charset="0"/>
                </a:rPr>
                <a:t>kernel</a:t>
              </a:r>
            </a:p>
          </p:txBody>
        </p:sp>
      </p:grpSp>
      <p:cxnSp>
        <p:nvCxnSpPr>
          <p:cNvPr id="42" name="Straight Connector 41"/>
          <p:cNvCxnSpPr/>
          <p:nvPr/>
        </p:nvCxnSpPr>
        <p:spPr>
          <a:xfrm>
            <a:off x="5187019"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5194299"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210174"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4989032" y="1014326"/>
            <a:ext cx="2387385" cy="400110"/>
          </a:xfrm>
          <a:prstGeom prst="rect">
            <a:avLst/>
          </a:prstGeom>
          <a:noFill/>
        </p:spPr>
        <p:txBody>
          <a:bodyPr wrap="none" rtlCol="0">
            <a:spAutoFit/>
          </a:bodyPr>
          <a:lstStyle/>
          <a:p>
            <a:r>
              <a:rPr lang="en-US" sz="2000" b="0" dirty="0">
                <a:latin typeface="Gill Sans" charset="0"/>
                <a:ea typeface="Gill Sans" charset="0"/>
                <a:cs typeface="Gill Sans" charset="0"/>
              </a:rPr>
              <a:t>process VAS (GBs)</a:t>
            </a:r>
          </a:p>
        </p:txBody>
      </p:sp>
      <p:cxnSp>
        <p:nvCxnSpPr>
          <p:cNvPr id="49" name="Straight Connector 48"/>
          <p:cNvCxnSpPr/>
          <p:nvPr/>
        </p:nvCxnSpPr>
        <p:spPr>
          <a:xfrm>
            <a:off x="5178424"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1" name="Group 10"/>
          <p:cNvGrpSpPr/>
          <p:nvPr/>
        </p:nvGrpSpPr>
        <p:grpSpPr>
          <a:xfrm>
            <a:off x="8140508" y="1869559"/>
            <a:ext cx="2565516" cy="2973801"/>
            <a:chOff x="6616468" y="1500226"/>
            <a:chExt cx="2565516" cy="3417366"/>
          </a:xfrm>
        </p:grpSpPr>
        <p:sp>
          <p:nvSpPr>
            <p:cNvPr id="8" name="Rectangle 7"/>
            <p:cNvSpPr/>
            <p:nvPr/>
          </p:nvSpPr>
          <p:spPr>
            <a:xfrm>
              <a:off x="6616468" y="1500226"/>
              <a:ext cx="1073441" cy="294270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6" name="Rectangle 45"/>
            <p:cNvSpPr/>
            <p:nvPr/>
          </p:nvSpPr>
          <p:spPr>
            <a:xfrm>
              <a:off x="6616508" y="3021645"/>
              <a:ext cx="1073441" cy="211691"/>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7" name="Rectangle 46"/>
            <p:cNvSpPr/>
            <p:nvPr/>
          </p:nvSpPr>
          <p:spPr>
            <a:xfrm>
              <a:off x="6616468" y="3819602"/>
              <a:ext cx="1073441" cy="211691"/>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8" name="Rectangle 47"/>
            <p:cNvSpPr/>
            <p:nvPr/>
          </p:nvSpPr>
          <p:spPr>
            <a:xfrm>
              <a:off x="6616468" y="2552777"/>
              <a:ext cx="1073441" cy="211691"/>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1" name="Rectangle 50"/>
            <p:cNvSpPr/>
            <p:nvPr/>
          </p:nvSpPr>
          <p:spPr>
            <a:xfrm>
              <a:off x="6616468" y="4047131"/>
              <a:ext cx="1073441" cy="211691"/>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2" name="Rectangle 51"/>
            <p:cNvSpPr/>
            <p:nvPr/>
          </p:nvSpPr>
          <p:spPr>
            <a:xfrm>
              <a:off x="6616468" y="1804961"/>
              <a:ext cx="1073441" cy="211691"/>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3" name="TextBox 52"/>
            <p:cNvSpPr txBox="1"/>
            <p:nvPr/>
          </p:nvSpPr>
          <p:spPr>
            <a:xfrm>
              <a:off x="7816734" y="3750435"/>
              <a:ext cx="1365250" cy="1167157"/>
            </a:xfrm>
            <a:prstGeom prst="rect">
              <a:avLst/>
            </a:prstGeom>
            <a:noFill/>
          </p:spPr>
          <p:txBody>
            <a:bodyPr wrap="square" rtlCol="0">
              <a:spAutoFit/>
            </a:bodyPr>
            <a:lstStyle/>
            <a:p>
              <a:r>
                <a:rPr lang="en-US" sz="2000" b="0" dirty="0">
                  <a:latin typeface="Gill Sans" charset="0"/>
                  <a:ea typeface="Gill Sans" charset="0"/>
                  <a:cs typeface="Gill Sans" charset="0"/>
                </a:rPr>
                <a:t>kernel code &amp; data</a:t>
              </a:r>
            </a:p>
          </p:txBody>
        </p:sp>
        <p:sp>
          <p:nvSpPr>
            <p:cNvPr id="54" name="TextBox 53"/>
            <p:cNvSpPr txBox="1"/>
            <p:nvPr/>
          </p:nvSpPr>
          <p:spPr>
            <a:xfrm>
              <a:off x="7816734" y="1668359"/>
              <a:ext cx="1365250" cy="813473"/>
            </a:xfrm>
            <a:prstGeom prst="rect">
              <a:avLst/>
            </a:prstGeom>
            <a:noFill/>
          </p:spPr>
          <p:txBody>
            <a:bodyPr wrap="square" rtlCol="0">
              <a:spAutoFit/>
            </a:bodyPr>
            <a:lstStyle/>
            <a:p>
              <a:r>
                <a:rPr lang="en-US" sz="2000" b="0" dirty="0">
                  <a:latin typeface="Gill Sans" charset="0"/>
                  <a:ea typeface="Gill Sans" charset="0"/>
                  <a:cs typeface="Gill Sans" charset="0"/>
                </a:rPr>
                <a:t>user page</a:t>
              </a:r>
            </a:p>
            <a:p>
              <a:r>
                <a:rPr lang="en-US" sz="2000" b="0" dirty="0">
                  <a:latin typeface="Gill Sans" charset="0"/>
                  <a:ea typeface="Gill Sans" charset="0"/>
                  <a:cs typeface="Gill Sans" charset="0"/>
                </a:rPr>
                <a:t>frames</a:t>
              </a:r>
            </a:p>
          </p:txBody>
        </p:sp>
        <p:sp>
          <p:nvSpPr>
            <p:cNvPr id="55" name="TextBox 54"/>
            <p:cNvSpPr txBox="1"/>
            <p:nvPr/>
          </p:nvSpPr>
          <p:spPr>
            <a:xfrm>
              <a:off x="7756644" y="2910170"/>
              <a:ext cx="1365250" cy="813473"/>
            </a:xfrm>
            <a:prstGeom prst="rect">
              <a:avLst/>
            </a:prstGeom>
            <a:noFill/>
          </p:spPr>
          <p:txBody>
            <a:bodyPr wrap="square" rtlCol="0">
              <a:spAutoFit/>
            </a:bodyPr>
            <a:lstStyle/>
            <a:p>
              <a:r>
                <a:rPr lang="en-US" sz="2000" b="0" dirty="0">
                  <a:latin typeface="Gill Sans" charset="0"/>
                  <a:ea typeface="Gill Sans" charset="0"/>
                  <a:cs typeface="Gill Sans" charset="0"/>
                </a:rPr>
                <a:t>user </a:t>
              </a:r>
              <a:r>
                <a:rPr lang="en-US" sz="2000" b="0" dirty="0" err="1">
                  <a:latin typeface="Gill Sans" charset="0"/>
                  <a:ea typeface="Gill Sans" charset="0"/>
                  <a:cs typeface="Gill Sans" charset="0"/>
                </a:rPr>
                <a:t>pagetable</a:t>
              </a:r>
              <a:endParaRPr lang="en-US" sz="2000" b="0" dirty="0">
                <a:latin typeface="Gill Sans" charset="0"/>
                <a:ea typeface="Gill Sans" charset="0"/>
                <a:cs typeface="Gill Sans" charset="0"/>
              </a:endParaRPr>
            </a:p>
          </p:txBody>
        </p:sp>
        <p:sp>
          <p:nvSpPr>
            <p:cNvPr id="56" name="Rectangle 55"/>
            <p:cNvSpPr/>
            <p:nvPr/>
          </p:nvSpPr>
          <p:spPr>
            <a:xfrm>
              <a:off x="6616468" y="2109838"/>
              <a:ext cx="1073441" cy="211691"/>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7" name="Rectangle 56"/>
            <p:cNvSpPr/>
            <p:nvPr/>
          </p:nvSpPr>
          <p:spPr>
            <a:xfrm>
              <a:off x="6616508" y="3223965"/>
              <a:ext cx="1073441" cy="211691"/>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grpSp>
      <p:sp>
        <p:nvSpPr>
          <p:cNvPr id="50" name="Rectangle 49"/>
          <p:cNvSpPr/>
          <p:nvPr/>
        </p:nvSpPr>
        <p:spPr>
          <a:xfrm>
            <a:off x="3350869" y="36571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1" name="TextBox 60"/>
          <p:cNvSpPr txBox="1"/>
          <p:nvPr/>
        </p:nvSpPr>
        <p:spPr>
          <a:xfrm>
            <a:off x="3558853" y="3764079"/>
            <a:ext cx="740908" cy="400110"/>
          </a:xfrm>
          <a:prstGeom prst="rect">
            <a:avLst/>
          </a:prstGeom>
          <a:noFill/>
        </p:spPr>
        <p:txBody>
          <a:bodyPr wrap="none" rtlCol="0">
            <a:spAutoFit/>
          </a:bodyPr>
          <a:lstStyle/>
          <a:p>
            <a:r>
              <a:rPr lang="en-US" sz="2000" b="0" dirty="0">
                <a:latin typeface="Gill Sans" charset="0"/>
                <a:ea typeface="Gill Sans" charset="0"/>
                <a:cs typeface="Gill Sans" charset="0"/>
              </a:rPr>
              <a:t>code</a:t>
            </a:r>
          </a:p>
        </p:txBody>
      </p:sp>
      <p:grpSp>
        <p:nvGrpSpPr>
          <p:cNvPr id="62" name="Group 61"/>
          <p:cNvGrpSpPr/>
          <p:nvPr/>
        </p:nvGrpSpPr>
        <p:grpSpPr>
          <a:xfrm>
            <a:off x="3350869" y="3174561"/>
            <a:ext cx="1056103" cy="507028"/>
            <a:chOff x="4133850" y="3404709"/>
            <a:chExt cx="1056103" cy="507028"/>
          </a:xfrm>
        </p:grpSpPr>
        <p:sp>
          <p:nvSpPr>
            <p:cNvPr id="63" name="Rectangle 62"/>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4" name="TextBox 63"/>
            <p:cNvSpPr txBox="1"/>
            <p:nvPr/>
          </p:nvSpPr>
          <p:spPr>
            <a:xfrm>
              <a:off x="4359700" y="3511627"/>
              <a:ext cx="683200" cy="400110"/>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grpSp>
        <p:nvGrpSpPr>
          <p:cNvPr id="65" name="Group 64"/>
          <p:cNvGrpSpPr/>
          <p:nvPr/>
        </p:nvGrpSpPr>
        <p:grpSpPr>
          <a:xfrm>
            <a:off x="3350869" y="2694104"/>
            <a:ext cx="1056103" cy="400110"/>
            <a:chOff x="4133850" y="3511627"/>
            <a:chExt cx="1056103" cy="400110"/>
          </a:xfrm>
        </p:grpSpPr>
        <p:sp>
          <p:nvSpPr>
            <p:cNvPr id="66" name="Rectangle 65"/>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7" name="TextBox 66"/>
            <p:cNvSpPr txBox="1"/>
            <p:nvPr/>
          </p:nvSpPr>
          <p:spPr>
            <a:xfrm>
              <a:off x="4359700" y="3511627"/>
              <a:ext cx="755335" cy="400110"/>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68" name="Group 67"/>
          <p:cNvGrpSpPr/>
          <p:nvPr/>
        </p:nvGrpSpPr>
        <p:grpSpPr>
          <a:xfrm>
            <a:off x="3350869" y="2196738"/>
            <a:ext cx="1056103" cy="400110"/>
            <a:chOff x="4133850" y="3404709"/>
            <a:chExt cx="1056103" cy="400110"/>
          </a:xfrm>
        </p:grpSpPr>
        <p:sp>
          <p:nvSpPr>
            <p:cNvPr id="69" name="Rectangle 68"/>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70" name="TextBox 69"/>
            <p:cNvSpPr txBox="1"/>
            <p:nvPr/>
          </p:nvSpPr>
          <p:spPr>
            <a:xfrm>
              <a:off x="4334539" y="3404709"/>
              <a:ext cx="782587" cy="400110"/>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spTree>
    <p:extLst>
      <p:ext uri="{BB962C8B-B14F-4D97-AF65-F5344CB8AC3E}">
        <p14:creationId xmlns:p14="http://schemas.microsoft.com/office/powerpoint/2010/main" val="295407351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a:xfrm>
            <a:off x="5187019" y="1487604"/>
            <a:ext cx="1233890" cy="3103523"/>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 name="Title 1"/>
          <p:cNvSpPr>
            <a:spLocks noGrp="1"/>
          </p:cNvSpPr>
          <p:nvPr>
            <p:ph type="title"/>
          </p:nvPr>
        </p:nvSpPr>
        <p:spPr>
          <a:xfrm>
            <a:off x="1841500" y="1"/>
            <a:ext cx="8369300" cy="875619"/>
          </a:xfrm>
        </p:spPr>
        <p:txBody>
          <a:bodyPr>
            <a:normAutofit/>
          </a:bodyPr>
          <a:lstStyle/>
          <a:p>
            <a:r>
              <a:rPr lang="en-US" dirty="0"/>
              <a:t>Create Virtual Address Space of the Process</a:t>
            </a:r>
          </a:p>
        </p:txBody>
      </p:sp>
      <p:sp>
        <p:nvSpPr>
          <p:cNvPr id="3" name="Content Placeholder 2"/>
          <p:cNvSpPr>
            <a:spLocks noGrp="1"/>
          </p:cNvSpPr>
          <p:nvPr>
            <p:ph idx="1"/>
          </p:nvPr>
        </p:nvSpPr>
        <p:spPr>
          <a:xfrm>
            <a:off x="1981200" y="4730750"/>
            <a:ext cx="8229600" cy="1701190"/>
          </a:xfrm>
        </p:spPr>
        <p:txBody>
          <a:bodyPr>
            <a:normAutofit/>
          </a:bodyPr>
          <a:lstStyle/>
          <a:p>
            <a:r>
              <a:rPr lang="en-US" dirty="0"/>
              <a:t>User Page table maps entire VAS</a:t>
            </a:r>
          </a:p>
          <a:p>
            <a:pPr lvl="1"/>
            <a:r>
              <a:rPr lang="en-US" dirty="0"/>
              <a:t>Resident pages to the frame in memory they occupy</a:t>
            </a:r>
          </a:p>
          <a:p>
            <a:pPr lvl="1"/>
            <a:r>
              <a:rPr lang="en-US" dirty="0"/>
              <a:t>The portion of it that the HW needs to access must be resident in memory</a:t>
            </a:r>
          </a:p>
        </p:txBody>
      </p:sp>
      <p:sp>
        <p:nvSpPr>
          <p:cNvPr id="7" name="Can 6"/>
          <p:cNvSpPr/>
          <p:nvPr/>
        </p:nvSpPr>
        <p:spPr>
          <a:xfrm>
            <a:off x="1981200" y="1368502"/>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9" name="TextBox 8"/>
          <p:cNvSpPr txBox="1"/>
          <p:nvPr/>
        </p:nvSpPr>
        <p:spPr>
          <a:xfrm>
            <a:off x="2483091" y="999170"/>
            <a:ext cx="1917704" cy="400110"/>
          </a:xfrm>
          <a:prstGeom prst="rect">
            <a:avLst/>
          </a:prstGeom>
          <a:noFill/>
        </p:spPr>
        <p:txBody>
          <a:bodyPr wrap="none" rtlCol="0">
            <a:spAutoFit/>
          </a:bodyPr>
          <a:lstStyle/>
          <a:p>
            <a:r>
              <a:rPr lang="en-US" sz="2000" b="0" dirty="0">
                <a:latin typeface="Gill Sans" charset="0"/>
                <a:ea typeface="Gill Sans" charset="0"/>
                <a:cs typeface="Gill Sans" charset="0"/>
              </a:rPr>
              <a:t>disk (huge, TB)</a:t>
            </a:r>
          </a:p>
        </p:txBody>
      </p:sp>
      <p:sp>
        <p:nvSpPr>
          <p:cNvPr id="10" name="TextBox 9"/>
          <p:cNvSpPr txBox="1"/>
          <p:nvPr/>
        </p:nvSpPr>
        <p:spPr>
          <a:xfrm>
            <a:off x="8238914" y="1075293"/>
            <a:ext cx="1109599" cy="400110"/>
          </a:xfrm>
          <a:prstGeom prst="rect">
            <a:avLst/>
          </a:prstGeom>
          <a:noFill/>
        </p:spPr>
        <p:txBody>
          <a:bodyPr wrap="none" rtlCol="0">
            <a:spAutoFit/>
          </a:bodyPr>
          <a:lstStyle/>
          <a:p>
            <a:r>
              <a:rPr lang="en-US" sz="2000" b="0" dirty="0">
                <a:latin typeface="Gill Sans" charset="0"/>
                <a:ea typeface="Gill Sans" charset="0"/>
                <a:cs typeface="Gill Sans" charset="0"/>
              </a:rPr>
              <a:t>memory</a:t>
            </a:r>
          </a:p>
        </p:txBody>
      </p:sp>
      <p:sp>
        <p:nvSpPr>
          <p:cNvPr id="22" name="Rectangle 21"/>
          <p:cNvSpPr/>
          <p:nvPr/>
        </p:nvSpPr>
        <p:spPr>
          <a:xfrm>
            <a:off x="5273675"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3" name="TextBox 22"/>
          <p:cNvSpPr txBox="1"/>
          <p:nvPr/>
        </p:nvSpPr>
        <p:spPr>
          <a:xfrm>
            <a:off x="5481659" y="4060979"/>
            <a:ext cx="740908" cy="400110"/>
          </a:xfrm>
          <a:prstGeom prst="rect">
            <a:avLst/>
          </a:prstGeom>
          <a:noFill/>
        </p:spPr>
        <p:txBody>
          <a:bodyPr wrap="none" rtlCol="0">
            <a:spAutoFit/>
          </a:bodyPr>
          <a:lstStyle/>
          <a:p>
            <a:r>
              <a:rPr lang="en-US" sz="2000" b="0" dirty="0">
                <a:latin typeface="Gill Sans" charset="0"/>
                <a:ea typeface="Gill Sans" charset="0"/>
                <a:cs typeface="Gill Sans" charset="0"/>
              </a:rPr>
              <a:t>code</a:t>
            </a:r>
          </a:p>
        </p:txBody>
      </p:sp>
      <p:grpSp>
        <p:nvGrpSpPr>
          <p:cNvPr id="31" name="Group 30"/>
          <p:cNvGrpSpPr/>
          <p:nvPr/>
        </p:nvGrpSpPr>
        <p:grpSpPr>
          <a:xfrm>
            <a:off x="5273675" y="3471461"/>
            <a:ext cx="1056103" cy="507028"/>
            <a:chOff x="4133850" y="3404709"/>
            <a:chExt cx="1056103" cy="507028"/>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5" name="TextBox 24"/>
            <p:cNvSpPr txBox="1"/>
            <p:nvPr/>
          </p:nvSpPr>
          <p:spPr>
            <a:xfrm>
              <a:off x="4359700" y="3511627"/>
              <a:ext cx="683200" cy="400110"/>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pic>
        <p:nvPicPr>
          <p:cNvPr id="29" name="Picture 28"/>
          <p:cNvPicPr>
            <a:picLocks noChangeAspect="1"/>
          </p:cNvPicPr>
          <p:nvPr/>
        </p:nvPicPr>
        <p:blipFill>
          <a:blip r:embed="rId2"/>
          <a:stretch>
            <a:fillRect/>
          </a:stretch>
        </p:blipFill>
        <p:spPr>
          <a:xfrm>
            <a:off x="2068633" y="2038208"/>
            <a:ext cx="828917" cy="1221562"/>
          </a:xfrm>
          <a:prstGeom prst="rect">
            <a:avLst/>
          </a:prstGeom>
        </p:spPr>
      </p:pic>
      <p:grpSp>
        <p:nvGrpSpPr>
          <p:cNvPr id="32" name="Group 31"/>
          <p:cNvGrpSpPr/>
          <p:nvPr/>
        </p:nvGrpSpPr>
        <p:grpSpPr>
          <a:xfrm>
            <a:off x="5273675" y="3102129"/>
            <a:ext cx="1056103" cy="400110"/>
            <a:chOff x="4133850" y="3511627"/>
            <a:chExt cx="1056103" cy="400110"/>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34" name="TextBox 33"/>
            <p:cNvSpPr txBox="1"/>
            <p:nvPr/>
          </p:nvSpPr>
          <p:spPr>
            <a:xfrm>
              <a:off x="4359700" y="3511627"/>
              <a:ext cx="755335" cy="400110"/>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35" name="Group 34"/>
          <p:cNvGrpSpPr/>
          <p:nvPr/>
        </p:nvGrpSpPr>
        <p:grpSpPr>
          <a:xfrm>
            <a:off x="5273675" y="2102817"/>
            <a:ext cx="1056103" cy="400110"/>
            <a:chOff x="4133850" y="3404709"/>
            <a:chExt cx="1056103" cy="400110"/>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37" name="TextBox 36"/>
            <p:cNvSpPr txBox="1"/>
            <p:nvPr/>
          </p:nvSpPr>
          <p:spPr>
            <a:xfrm>
              <a:off x="4334539" y="3404709"/>
              <a:ext cx="782587" cy="400110"/>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grpSp>
        <p:nvGrpSpPr>
          <p:cNvPr id="38" name="Group 37"/>
          <p:cNvGrpSpPr/>
          <p:nvPr/>
        </p:nvGrpSpPr>
        <p:grpSpPr>
          <a:xfrm>
            <a:off x="5273675" y="1548818"/>
            <a:ext cx="1109425" cy="507028"/>
            <a:chOff x="4133850" y="3404709"/>
            <a:chExt cx="1109425" cy="507028"/>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0" name="TextBox 39"/>
            <p:cNvSpPr txBox="1"/>
            <p:nvPr/>
          </p:nvSpPr>
          <p:spPr>
            <a:xfrm>
              <a:off x="4359700" y="3511627"/>
              <a:ext cx="883575" cy="400110"/>
            </a:xfrm>
            <a:prstGeom prst="rect">
              <a:avLst/>
            </a:prstGeom>
            <a:noFill/>
          </p:spPr>
          <p:txBody>
            <a:bodyPr wrap="none" rtlCol="0">
              <a:spAutoFit/>
            </a:bodyPr>
            <a:lstStyle/>
            <a:p>
              <a:r>
                <a:rPr lang="en-US" sz="2000" b="0" dirty="0">
                  <a:latin typeface="Gill Sans" charset="0"/>
                  <a:ea typeface="Gill Sans" charset="0"/>
                  <a:cs typeface="Gill Sans" charset="0"/>
                </a:rPr>
                <a:t>kernel</a:t>
              </a:r>
            </a:p>
          </p:txBody>
        </p:sp>
      </p:grpSp>
      <p:cxnSp>
        <p:nvCxnSpPr>
          <p:cNvPr id="42" name="Straight Connector 41"/>
          <p:cNvCxnSpPr/>
          <p:nvPr/>
        </p:nvCxnSpPr>
        <p:spPr>
          <a:xfrm>
            <a:off x="5187019"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5194299"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210174"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4981976" y="778573"/>
            <a:ext cx="1664238" cy="707886"/>
          </a:xfrm>
          <a:prstGeom prst="rect">
            <a:avLst/>
          </a:prstGeom>
          <a:noFill/>
        </p:spPr>
        <p:txBody>
          <a:bodyPr wrap="none" rtlCol="0">
            <a:spAutoFit/>
          </a:bodyPr>
          <a:lstStyle/>
          <a:p>
            <a:pPr algn="ctr"/>
            <a:r>
              <a:rPr lang="en-US" sz="2000" b="0" dirty="0">
                <a:latin typeface="Gill Sans" charset="0"/>
                <a:ea typeface="Gill Sans" charset="0"/>
                <a:cs typeface="Gill Sans" charset="0"/>
              </a:rPr>
              <a:t>VAS </a:t>
            </a:r>
          </a:p>
          <a:p>
            <a:pPr algn="ctr"/>
            <a:r>
              <a:rPr lang="en-US" sz="2000" b="0" dirty="0">
                <a:latin typeface="Gill Sans" charset="0"/>
                <a:ea typeface="Gill Sans" charset="0"/>
                <a:cs typeface="Gill Sans" charset="0"/>
              </a:rPr>
              <a:t>[per process]</a:t>
            </a:r>
          </a:p>
        </p:txBody>
      </p:sp>
      <p:cxnSp>
        <p:nvCxnSpPr>
          <p:cNvPr id="49" name="Straight Connector 48"/>
          <p:cNvCxnSpPr/>
          <p:nvPr/>
        </p:nvCxnSpPr>
        <p:spPr>
          <a:xfrm>
            <a:off x="5178424"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1" name="Group 10"/>
          <p:cNvGrpSpPr/>
          <p:nvPr/>
        </p:nvGrpSpPr>
        <p:grpSpPr>
          <a:xfrm>
            <a:off x="8140508" y="1869559"/>
            <a:ext cx="2565516" cy="2973801"/>
            <a:chOff x="6616468" y="1500226"/>
            <a:chExt cx="2565516" cy="3417366"/>
          </a:xfrm>
        </p:grpSpPr>
        <p:sp>
          <p:nvSpPr>
            <p:cNvPr id="8" name="Rectangle 7"/>
            <p:cNvSpPr/>
            <p:nvPr/>
          </p:nvSpPr>
          <p:spPr>
            <a:xfrm>
              <a:off x="6616468" y="1500226"/>
              <a:ext cx="1073441" cy="294270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6" name="Rectangle 45"/>
            <p:cNvSpPr/>
            <p:nvPr/>
          </p:nvSpPr>
          <p:spPr>
            <a:xfrm>
              <a:off x="6616508" y="3021645"/>
              <a:ext cx="1073441" cy="211691"/>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7" name="Rectangle 46"/>
            <p:cNvSpPr/>
            <p:nvPr/>
          </p:nvSpPr>
          <p:spPr>
            <a:xfrm>
              <a:off x="6616468" y="3819602"/>
              <a:ext cx="1073441" cy="211691"/>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8" name="Rectangle 47"/>
            <p:cNvSpPr/>
            <p:nvPr/>
          </p:nvSpPr>
          <p:spPr>
            <a:xfrm>
              <a:off x="6616468" y="2552777"/>
              <a:ext cx="1073441" cy="211691"/>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1" name="Rectangle 50"/>
            <p:cNvSpPr/>
            <p:nvPr/>
          </p:nvSpPr>
          <p:spPr>
            <a:xfrm>
              <a:off x="6616468" y="4047131"/>
              <a:ext cx="1073441" cy="211691"/>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2" name="Rectangle 51"/>
            <p:cNvSpPr/>
            <p:nvPr/>
          </p:nvSpPr>
          <p:spPr>
            <a:xfrm>
              <a:off x="6616468" y="1804961"/>
              <a:ext cx="1073441" cy="211691"/>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3" name="TextBox 52"/>
            <p:cNvSpPr txBox="1"/>
            <p:nvPr/>
          </p:nvSpPr>
          <p:spPr>
            <a:xfrm>
              <a:off x="7816734" y="3750435"/>
              <a:ext cx="1365250" cy="1167157"/>
            </a:xfrm>
            <a:prstGeom prst="rect">
              <a:avLst/>
            </a:prstGeom>
            <a:noFill/>
          </p:spPr>
          <p:txBody>
            <a:bodyPr wrap="square" rtlCol="0">
              <a:spAutoFit/>
            </a:bodyPr>
            <a:lstStyle/>
            <a:p>
              <a:r>
                <a:rPr lang="en-US" sz="2000" b="0" dirty="0">
                  <a:latin typeface="Gill Sans" charset="0"/>
                  <a:ea typeface="Gill Sans" charset="0"/>
                  <a:cs typeface="Gill Sans" charset="0"/>
                </a:rPr>
                <a:t>kernel code &amp; data</a:t>
              </a:r>
            </a:p>
          </p:txBody>
        </p:sp>
        <p:sp>
          <p:nvSpPr>
            <p:cNvPr id="54" name="TextBox 53"/>
            <p:cNvSpPr txBox="1"/>
            <p:nvPr/>
          </p:nvSpPr>
          <p:spPr>
            <a:xfrm>
              <a:off x="7816734" y="1668359"/>
              <a:ext cx="1365250" cy="813473"/>
            </a:xfrm>
            <a:prstGeom prst="rect">
              <a:avLst/>
            </a:prstGeom>
            <a:noFill/>
          </p:spPr>
          <p:txBody>
            <a:bodyPr wrap="square" rtlCol="0">
              <a:spAutoFit/>
            </a:bodyPr>
            <a:lstStyle/>
            <a:p>
              <a:r>
                <a:rPr lang="en-US" sz="2000" b="0" dirty="0">
                  <a:latin typeface="Gill Sans" charset="0"/>
                  <a:ea typeface="Gill Sans" charset="0"/>
                  <a:cs typeface="Gill Sans" charset="0"/>
                </a:rPr>
                <a:t>user page</a:t>
              </a:r>
            </a:p>
            <a:p>
              <a:r>
                <a:rPr lang="en-US" sz="2000" b="0" dirty="0">
                  <a:latin typeface="Gill Sans" charset="0"/>
                  <a:ea typeface="Gill Sans" charset="0"/>
                  <a:cs typeface="Gill Sans" charset="0"/>
                </a:rPr>
                <a:t>frames</a:t>
              </a:r>
            </a:p>
          </p:txBody>
        </p:sp>
        <p:sp>
          <p:nvSpPr>
            <p:cNvPr id="55" name="TextBox 54"/>
            <p:cNvSpPr txBox="1"/>
            <p:nvPr/>
          </p:nvSpPr>
          <p:spPr>
            <a:xfrm>
              <a:off x="7756644" y="2910170"/>
              <a:ext cx="1365250" cy="813473"/>
            </a:xfrm>
            <a:prstGeom prst="rect">
              <a:avLst/>
            </a:prstGeom>
            <a:noFill/>
          </p:spPr>
          <p:txBody>
            <a:bodyPr wrap="square" rtlCol="0">
              <a:spAutoFit/>
            </a:bodyPr>
            <a:lstStyle/>
            <a:p>
              <a:r>
                <a:rPr lang="en-US" sz="2000" b="0" dirty="0">
                  <a:latin typeface="Gill Sans" charset="0"/>
                  <a:ea typeface="Gill Sans" charset="0"/>
                  <a:cs typeface="Gill Sans" charset="0"/>
                </a:rPr>
                <a:t>user </a:t>
              </a:r>
              <a:r>
                <a:rPr lang="en-US" sz="2000" b="0" dirty="0" err="1">
                  <a:latin typeface="Gill Sans" charset="0"/>
                  <a:ea typeface="Gill Sans" charset="0"/>
                  <a:cs typeface="Gill Sans" charset="0"/>
                </a:rPr>
                <a:t>pagetable</a:t>
              </a:r>
              <a:endParaRPr lang="en-US" sz="2000" b="0" dirty="0">
                <a:latin typeface="Gill Sans" charset="0"/>
                <a:ea typeface="Gill Sans" charset="0"/>
                <a:cs typeface="Gill Sans" charset="0"/>
              </a:endParaRPr>
            </a:p>
          </p:txBody>
        </p:sp>
        <p:sp>
          <p:nvSpPr>
            <p:cNvPr id="56" name="Rectangle 55"/>
            <p:cNvSpPr/>
            <p:nvPr/>
          </p:nvSpPr>
          <p:spPr>
            <a:xfrm>
              <a:off x="6616468" y="2109838"/>
              <a:ext cx="1073441" cy="211691"/>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7" name="Rectangle 56"/>
            <p:cNvSpPr/>
            <p:nvPr/>
          </p:nvSpPr>
          <p:spPr>
            <a:xfrm>
              <a:off x="6616508" y="3223965"/>
              <a:ext cx="1073441" cy="211691"/>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grpSp>
      <p:sp>
        <p:nvSpPr>
          <p:cNvPr id="58" name="Rectangle 57"/>
          <p:cNvSpPr/>
          <p:nvPr/>
        </p:nvSpPr>
        <p:spPr>
          <a:xfrm>
            <a:off x="7019460" y="1444626"/>
            <a:ext cx="439081" cy="3103523"/>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cxnSp>
        <p:nvCxnSpPr>
          <p:cNvPr id="13" name="Straight Arrow Connector 12"/>
          <p:cNvCxnSpPr/>
          <p:nvPr/>
        </p:nvCxnSpPr>
        <p:spPr>
          <a:xfrm>
            <a:off x="7223126" y="2134739"/>
            <a:ext cx="917383" cy="65075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endCxn id="56" idx="1"/>
          </p:cNvCxnSpPr>
          <p:nvPr/>
        </p:nvCxnSpPr>
        <p:spPr>
          <a:xfrm flipV="1">
            <a:off x="7223126" y="2492151"/>
            <a:ext cx="917383" cy="177794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flipV="1">
            <a:off x="7223166" y="2134739"/>
            <a:ext cx="917343" cy="153972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3350869" y="36571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2" name="TextBox 61"/>
          <p:cNvSpPr txBox="1"/>
          <p:nvPr/>
        </p:nvSpPr>
        <p:spPr>
          <a:xfrm>
            <a:off x="3558853" y="3764079"/>
            <a:ext cx="740908" cy="400110"/>
          </a:xfrm>
          <a:prstGeom prst="rect">
            <a:avLst/>
          </a:prstGeom>
          <a:noFill/>
        </p:spPr>
        <p:txBody>
          <a:bodyPr wrap="none" rtlCol="0">
            <a:spAutoFit/>
          </a:bodyPr>
          <a:lstStyle/>
          <a:p>
            <a:r>
              <a:rPr lang="en-US" sz="2000" b="0" dirty="0">
                <a:latin typeface="Gill Sans" charset="0"/>
                <a:ea typeface="Gill Sans" charset="0"/>
                <a:cs typeface="Gill Sans" charset="0"/>
              </a:rPr>
              <a:t>code</a:t>
            </a:r>
          </a:p>
        </p:txBody>
      </p:sp>
      <p:grpSp>
        <p:nvGrpSpPr>
          <p:cNvPr id="63" name="Group 62"/>
          <p:cNvGrpSpPr/>
          <p:nvPr/>
        </p:nvGrpSpPr>
        <p:grpSpPr>
          <a:xfrm>
            <a:off x="3350869" y="3174561"/>
            <a:ext cx="1056103" cy="507028"/>
            <a:chOff x="4133850" y="3404709"/>
            <a:chExt cx="1056103" cy="507028"/>
          </a:xfrm>
        </p:grpSpPr>
        <p:sp>
          <p:nvSpPr>
            <p:cNvPr id="64" name="Rectangle 6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5" name="TextBox 64"/>
            <p:cNvSpPr txBox="1"/>
            <p:nvPr/>
          </p:nvSpPr>
          <p:spPr>
            <a:xfrm>
              <a:off x="4359700" y="3511627"/>
              <a:ext cx="683200" cy="400110"/>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grpSp>
        <p:nvGrpSpPr>
          <p:cNvPr id="66" name="Group 65"/>
          <p:cNvGrpSpPr/>
          <p:nvPr/>
        </p:nvGrpSpPr>
        <p:grpSpPr>
          <a:xfrm>
            <a:off x="3350869" y="2694104"/>
            <a:ext cx="1056103" cy="400110"/>
            <a:chOff x="4133850" y="3511627"/>
            <a:chExt cx="1056103" cy="400110"/>
          </a:xfrm>
        </p:grpSpPr>
        <p:sp>
          <p:nvSpPr>
            <p:cNvPr id="67" name="Rectangle 66"/>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8" name="TextBox 67"/>
            <p:cNvSpPr txBox="1"/>
            <p:nvPr/>
          </p:nvSpPr>
          <p:spPr>
            <a:xfrm>
              <a:off x="4359700" y="3511627"/>
              <a:ext cx="755335" cy="400110"/>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69" name="Group 68"/>
          <p:cNvGrpSpPr/>
          <p:nvPr/>
        </p:nvGrpSpPr>
        <p:grpSpPr>
          <a:xfrm>
            <a:off x="3350869" y="2196738"/>
            <a:ext cx="1056103" cy="400110"/>
            <a:chOff x="4133850" y="3404709"/>
            <a:chExt cx="1056103" cy="400110"/>
          </a:xfrm>
        </p:grpSpPr>
        <p:sp>
          <p:nvSpPr>
            <p:cNvPr id="70" name="Rectangle 69"/>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71" name="TextBox 70"/>
            <p:cNvSpPr txBox="1"/>
            <p:nvPr/>
          </p:nvSpPr>
          <p:spPr>
            <a:xfrm>
              <a:off x="4334539" y="3404709"/>
              <a:ext cx="782587" cy="400110"/>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sp>
        <p:nvSpPr>
          <p:cNvPr id="18" name="TextBox 17"/>
          <p:cNvSpPr txBox="1"/>
          <p:nvPr/>
        </p:nvSpPr>
        <p:spPr>
          <a:xfrm>
            <a:off x="7019459" y="1043543"/>
            <a:ext cx="513282" cy="400110"/>
          </a:xfrm>
          <a:prstGeom prst="rect">
            <a:avLst/>
          </a:prstGeom>
          <a:noFill/>
        </p:spPr>
        <p:txBody>
          <a:bodyPr wrap="none" rtlCol="0">
            <a:spAutoFit/>
          </a:bodyPr>
          <a:lstStyle/>
          <a:p>
            <a:r>
              <a:rPr lang="en-US" sz="2000" b="0" dirty="0">
                <a:latin typeface="Gill Sans" charset="0"/>
                <a:ea typeface="Gill Sans" charset="0"/>
                <a:cs typeface="Gill Sans" charset="0"/>
              </a:rPr>
              <a:t>PT</a:t>
            </a:r>
          </a:p>
        </p:txBody>
      </p:sp>
    </p:spTree>
    <p:extLst>
      <p:ext uri="{BB962C8B-B14F-4D97-AF65-F5344CB8AC3E}">
        <p14:creationId xmlns:p14="http://schemas.microsoft.com/office/powerpoint/2010/main" val="260978493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a:xfrm>
            <a:off x="5187019" y="1487604"/>
            <a:ext cx="1233890" cy="3103523"/>
          </a:xfrm>
          <a:prstGeom prst="rect">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 name="Title 1"/>
          <p:cNvSpPr>
            <a:spLocks noGrp="1"/>
          </p:cNvSpPr>
          <p:nvPr>
            <p:ph type="title"/>
          </p:nvPr>
        </p:nvSpPr>
        <p:spPr>
          <a:xfrm>
            <a:off x="1841500" y="1"/>
            <a:ext cx="8369300" cy="875619"/>
          </a:xfrm>
        </p:spPr>
        <p:txBody>
          <a:bodyPr>
            <a:normAutofit/>
          </a:bodyPr>
          <a:lstStyle/>
          <a:p>
            <a:r>
              <a:rPr lang="en-US" dirty="0"/>
              <a:t>Provide Backing Store for VAS</a:t>
            </a:r>
          </a:p>
        </p:txBody>
      </p:sp>
      <p:sp>
        <p:nvSpPr>
          <p:cNvPr id="3" name="Content Placeholder 2"/>
          <p:cNvSpPr>
            <a:spLocks noGrp="1"/>
          </p:cNvSpPr>
          <p:nvPr>
            <p:ph idx="1"/>
          </p:nvPr>
        </p:nvSpPr>
        <p:spPr>
          <a:xfrm>
            <a:off x="1981200" y="4730750"/>
            <a:ext cx="8229600" cy="1701190"/>
          </a:xfrm>
        </p:spPr>
        <p:txBody>
          <a:bodyPr>
            <a:normAutofit/>
          </a:bodyPr>
          <a:lstStyle/>
          <a:p>
            <a:r>
              <a:rPr lang="en-US" dirty="0"/>
              <a:t>User Page table maps entire VAS</a:t>
            </a:r>
          </a:p>
          <a:p>
            <a:r>
              <a:rPr lang="en-US" dirty="0"/>
              <a:t>Resident pages mapped to memory frames</a:t>
            </a:r>
          </a:p>
          <a:p>
            <a:r>
              <a:rPr lang="en-US" dirty="0">
                <a:solidFill>
                  <a:srgbClr val="FF0000"/>
                </a:solidFill>
              </a:rPr>
              <a:t>For all other pages, OS must record where to find them on disk</a:t>
            </a:r>
          </a:p>
        </p:txBody>
      </p:sp>
      <p:sp>
        <p:nvSpPr>
          <p:cNvPr id="7" name="Can 6"/>
          <p:cNvSpPr/>
          <p:nvPr/>
        </p:nvSpPr>
        <p:spPr>
          <a:xfrm>
            <a:off x="1981200" y="1368502"/>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9" name="TextBox 8"/>
          <p:cNvSpPr txBox="1"/>
          <p:nvPr/>
        </p:nvSpPr>
        <p:spPr>
          <a:xfrm>
            <a:off x="2483091" y="999170"/>
            <a:ext cx="1917704" cy="400110"/>
          </a:xfrm>
          <a:prstGeom prst="rect">
            <a:avLst/>
          </a:prstGeom>
          <a:noFill/>
        </p:spPr>
        <p:txBody>
          <a:bodyPr wrap="none" rtlCol="0">
            <a:spAutoFit/>
          </a:bodyPr>
          <a:lstStyle/>
          <a:p>
            <a:r>
              <a:rPr lang="en-US" sz="2000" b="0" dirty="0">
                <a:latin typeface="Gill Sans" charset="0"/>
                <a:ea typeface="Gill Sans" charset="0"/>
                <a:cs typeface="Gill Sans" charset="0"/>
              </a:rPr>
              <a:t>disk (huge, TB)</a:t>
            </a:r>
          </a:p>
        </p:txBody>
      </p:sp>
      <p:sp>
        <p:nvSpPr>
          <p:cNvPr id="10" name="TextBox 9"/>
          <p:cNvSpPr txBox="1"/>
          <p:nvPr/>
        </p:nvSpPr>
        <p:spPr>
          <a:xfrm>
            <a:off x="8238914" y="1075293"/>
            <a:ext cx="1109599" cy="400110"/>
          </a:xfrm>
          <a:prstGeom prst="rect">
            <a:avLst/>
          </a:prstGeom>
          <a:noFill/>
        </p:spPr>
        <p:txBody>
          <a:bodyPr wrap="none" rtlCol="0">
            <a:spAutoFit/>
          </a:bodyPr>
          <a:lstStyle/>
          <a:p>
            <a:r>
              <a:rPr lang="en-US" sz="2000" b="0" dirty="0">
                <a:latin typeface="Gill Sans" charset="0"/>
                <a:ea typeface="Gill Sans" charset="0"/>
                <a:cs typeface="Gill Sans" charset="0"/>
              </a:rPr>
              <a:t>memory</a:t>
            </a:r>
          </a:p>
        </p:txBody>
      </p:sp>
      <p:sp>
        <p:nvSpPr>
          <p:cNvPr id="22" name="Rectangle 21"/>
          <p:cNvSpPr/>
          <p:nvPr/>
        </p:nvSpPr>
        <p:spPr>
          <a:xfrm>
            <a:off x="5273675"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3" name="TextBox 22"/>
          <p:cNvSpPr txBox="1"/>
          <p:nvPr/>
        </p:nvSpPr>
        <p:spPr>
          <a:xfrm>
            <a:off x="5481659" y="4060979"/>
            <a:ext cx="740908" cy="400110"/>
          </a:xfrm>
          <a:prstGeom prst="rect">
            <a:avLst/>
          </a:prstGeom>
          <a:noFill/>
        </p:spPr>
        <p:txBody>
          <a:bodyPr wrap="none" rtlCol="0">
            <a:spAutoFit/>
          </a:bodyPr>
          <a:lstStyle/>
          <a:p>
            <a:r>
              <a:rPr lang="en-US" sz="2000" b="0" dirty="0">
                <a:latin typeface="Gill Sans" charset="0"/>
                <a:ea typeface="Gill Sans" charset="0"/>
                <a:cs typeface="Gill Sans" charset="0"/>
              </a:rPr>
              <a:t>code</a:t>
            </a:r>
          </a:p>
        </p:txBody>
      </p:sp>
      <p:grpSp>
        <p:nvGrpSpPr>
          <p:cNvPr id="31" name="Group 30"/>
          <p:cNvGrpSpPr/>
          <p:nvPr/>
        </p:nvGrpSpPr>
        <p:grpSpPr>
          <a:xfrm>
            <a:off x="5273675" y="3471461"/>
            <a:ext cx="1056103" cy="507028"/>
            <a:chOff x="4133850" y="3404709"/>
            <a:chExt cx="1056103" cy="507028"/>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5" name="TextBox 24"/>
            <p:cNvSpPr txBox="1"/>
            <p:nvPr/>
          </p:nvSpPr>
          <p:spPr>
            <a:xfrm>
              <a:off x="4359700" y="3511627"/>
              <a:ext cx="683200" cy="400110"/>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pic>
        <p:nvPicPr>
          <p:cNvPr id="29" name="Picture 28"/>
          <p:cNvPicPr>
            <a:picLocks noChangeAspect="1"/>
          </p:cNvPicPr>
          <p:nvPr/>
        </p:nvPicPr>
        <p:blipFill>
          <a:blip r:embed="rId2"/>
          <a:stretch>
            <a:fillRect/>
          </a:stretch>
        </p:blipFill>
        <p:spPr>
          <a:xfrm>
            <a:off x="2068633" y="2038208"/>
            <a:ext cx="828917" cy="1221562"/>
          </a:xfrm>
          <a:prstGeom prst="rect">
            <a:avLst/>
          </a:prstGeom>
        </p:spPr>
      </p:pic>
      <p:grpSp>
        <p:nvGrpSpPr>
          <p:cNvPr id="32" name="Group 31"/>
          <p:cNvGrpSpPr/>
          <p:nvPr/>
        </p:nvGrpSpPr>
        <p:grpSpPr>
          <a:xfrm>
            <a:off x="5273675" y="3102129"/>
            <a:ext cx="1056103" cy="400110"/>
            <a:chOff x="4133850" y="3511627"/>
            <a:chExt cx="1056103" cy="400110"/>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34" name="TextBox 33"/>
            <p:cNvSpPr txBox="1"/>
            <p:nvPr/>
          </p:nvSpPr>
          <p:spPr>
            <a:xfrm>
              <a:off x="4359700" y="3511627"/>
              <a:ext cx="755335" cy="400110"/>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35" name="Group 34"/>
          <p:cNvGrpSpPr/>
          <p:nvPr/>
        </p:nvGrpSpPr>
        <p:grpSpPr>
          <a:xfrm>
            <a:off x="5273675" y="2102817"/>
            <a:ext cx="1056103" cy="400110"/>
            <a:chOff x="4133850" y="3404709"/>
            <a:chExt cx="1056103" cy="400110"/>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37" name="TextBox 36"/>
            <p:cNvSpPr txBox="1"/>
            <p:nvPr/>
          </p:nvSpPr>
          <p:spPr>
            <a:xfrm>
              <a:off x="4334539" y="3404709"/>
              <a:ext cx="782587" cy="400110"/>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grpSp>
        <p:nvGrpSpPr>
          <p:cNvPr id="38" name="Group 37"/>
          <p:cNvGrpSpPr/>
          <p:nvPr/>
        </p:nvGrpSpPr>
        <p:grpSpPr>
          <a:xfrm>
            <a:off x="5273675" y="1548818"/>
            <a:ext cx="1109425" cy="507028"/>
            <a:chOff x="4133850" y="3404709"/>
            <a:chExt cx="1109425" cy="507028"/>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0" name="TextBox 39"/>
            <p:cNvSpPr txBox="1"/>
            <p:nvPr/>
          </p:nvSpPr>
          <p:spPr>
            <a:xfrm>
              <a:off x="4359700" y="3511627"/>
              <a:ext cx="883575" cy="400110"/>
            </a:xfrm>
            <a:prstGeom prst="rect">
              <a:avLst/>
            </a:prstGeom>
            <a:noFill/>
          </p:spPr>
          <p:txBody>
            <a:bodyPr wrap="none" rtlCol="0">
              <a:spAutoFit/>
            </a:bodyPr>
            <a:lstStyle/>
            <a:p>
              <a:r>
                <a:rPr lang="en-US" sz="2000" b="0" dirty="0">
                  <a:latin typeface="Gill Sans" charset="0"/>
                  <a:ea typeface="Gill Sans" charset="0"/>
                  <a:cs typeface="Gill Sans" charset="0"/>
                </a:rPr>
                <a:t>kernel</a:t>
              </a:r>
            </a:p>
          </p:txBody>
        </p:sp>
      </p:grpSp>
      <p:cxnSp>
        <p:nvCxnSpPr>
          <p:cNvPr id="42" name="Straight Connector 41"/>
          <p:cNvCxnSpPr/>
          <p:nvPr/>
        </p:nvCxnSpPr>
        <p:spPr>
          <a:xfrm>
            <a:off x="5187019"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5194299"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5210174"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5178424"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1" name="Group 10"/>
          <p:cNvGrpSpPr/>
          <p:nvPr/>
        </p:nvGrpSpPr>
        <p:grpSpPr>
          <a:xfrm>
            <a:off x="8140508" y="1869559"/>
            <a:ext cx="2565516" cy="2973801"/>
            <a:chOff x="6616468" y="1500226"/>
            <a:chExt cx="2565516" cy="3417366"/>
          </a:xfrm>
        </p:grpSpPr>
        <p:sp>
          <p:nvSpPr>
            <p:cNvPr id="8" name="Rectangle 7"/>
            <p:cNvSpPr/>
            <p:nvPr/>
          </p:nvSpPr>
          <p:spPr>
            <a:xfrm>
              <a:off x="6616468" y="1500226"/>
              <a:ext cx="1073441" cy="294270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6" name="Rectangle 45"/>
            <p:cNvSpPr/>
            <p:nvPr/>
          </p:nvSpPr>
          <p:spPr>
            <a:xfrm>
              <a:off x="6616508" y="3021645"/>
              <a:ext cx="1073441" cy="211691"/>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7" name="Rectangle 46"/>
            <p:cNvSpPr/>
            <p:nvPr/>
          </p:nvSpPr>
          <p:spPr>
            <a:xfrm>
              <a:off x="6616468" y="3819602"/>
              <a:ext cx="1073441" cy="211691"/>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8" name="Rectangle 47"/>
            <p:cNvSpPr/>
            <p:nvPr/>
          </p:nvSpPr>
          <p:spPr>
            <a:xfrm>
              <a:off x="6616468" y="2552777"/>
              <a:ext cx="1073441" cy="211691"/>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1" name="Rectangle 50"/>
            <p:cNvSpPr/>
            <p:nvPr/>
          </p:nvSpPr>
          <p:spPr>
            <a:xfrm>
              <a:off x="6616468" y="4047131"/>
              <a:ext cx="1073441" cy="211691"/>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2" name="Rectangle 51"/>
            <p:cNvSpPr/>
            <p:nvPr/>
          </p:nvSpPr>
          <p:spPr>
            <a:xfrm>
              <a:off x="6616468" y="1804961"/>
              <a:ext cx="1073441" cy="211691"/>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3" name="TextBox 52"/>
            <p:cNvSpPr txBox="1"/>
            <p:nvPr/>
          </p:nvSpPr>
          <p:spPr>
            <a:xfrm>
              <a:off x="7816734" y="3750435"/>
              <a:ext cx="1365250" cy="1167157"/>
            </a:xfrm>
            <a:prstGeom prst="rect">
              <a:avLst/>
            </a:prstGeom>
            <a:noFill/>
          </p:spPr>
          <p:txBody>
            <a:bodyPr wrap="square" rtlCol="0">
              <a:spAutoFit/>
            </a:bodyPr>
            <a:lstStyle/>
            <a:p>
              <a:r>
                <a:rPr lang="en-US" sz="2000" b="0" dirty="0">
                  <a:latin typeface="Gill Sans" charset="0"/>
                  <a:ea typeface="Gill Sans" charset="0"/>
                  <a:cs typeface="Gill Sans" charset="0"/>
                </a:rPr>
                <a:t>kernel code &amp; data</a:t>
              </a:r>
            </a:p>
          </p:txBody>
        </p:sp>
        <p:sp>
          <p:nvSpPr>
            <p:cNvPr id="54" name="TextBox 53"/>
            <p:cNvSpPr txBox="1"/>
            <p:nvPr/>
          </p:nvSpPr>
          <p:spPr>
            <a:xfrm>
              <a:off x="7816734" y="1668359"/>
              <a:ext cx="1365250" cy="813473"/>
            </a:xfrm>
            <a:prstGeom prst="rect">
              <a:avLst/>
            </a:prstGeom>
            <a:noFill/>
          </p:spPr>
          <p:txBody>
            <a:bodyPr wrap="square" rtlCol="0">
              <a:spAutoFit/>
            </a:bodyPr>
            <a:lstStyle/>
            <a:p>
              <a:r>
                <a:rPr lang="en-US" sz="2000" b="0" dirty="0">
                  <a:latin typeface="Gill Sans" charset="0"/>
                  <a:ea typeface="Gill Sans" charset="0"/>
                  <a:cs typeface="Gill Sans" charset="0"/>
                </a:rPr>
                <a:t>user page</a:t>
              </a:r>
            </a:p>
            <a:p>
              <a:r>
                <a:rPr lang="en-US" sz="2000" b="0" dirty="0">
                  <a:latin typeface="Gill Sans" charset="0"/>
                  <a:ea typeface="Gill Sans" charset="0"/>
                  <a:cs typeface="Gill Sans" charset="0"/>
                </a:rPr>
                <a:t>frames</a:t>
              </a:r>
            </a:p>
          </p:txBody>
        </p:sp>
        <p:sp>
          <p:nvSpPr>
            <p:cNvPr id="55" name="TextBox 54"/>
            <p:cNvSpPr txBox="1"/>
            <p:nvPr/>
          </p:nvSpPr>
          <p:spPr>
            <a:xfrm>
              <a:off x="7756644" y="2910170"/>
              <a:ext cx="1365250" cy="813473"/>
            </a:xfrm>
            <a:prstGeom prst="rect">
              <a:avLst/>
            </a:prstGeom>
            <a:noFill/>
          </p:spPr>
          <p:txBody>
            <a:bodyPr wrap="square" rtlCol="0">
              <a:spAutoFit/>
            </a:bodyPr>
            <a:lstStyle/>
            <a:p>
              <a:r>
                <a:rPr lang="en-US" sz="2000" b="0" dirty="0">
                  <a:latin typeface="Gill Sans" charset="0"/>
                  <a:ea typeface="Gill Sans" charset="0"/>
                  <a:cs typeface="Gill Sans" charset="0"/>
                </a:rPr>
                <a:t>user </a:t>
              </a:r>
              <a:r>
                <a:rPr lang="en-US" sz="2000" b="0" dirty="0" err="1">
                  <a:latin typeface="Gill Sans" charset="0"/>
                  <a:ea typeface="Gill Sans" charset="0"/>
                  <a:cs typeface="Gill Sans" charset="0"/>
                </a:rPr>
                <a:t>pagetable</a:t>
              </a:r>
              <a:endParaRPr lang="en-US" sz="2000" b="0" dirty="0">
                <a:latin typeface="Gill Sans" charset="0"/>
                <a:ea typeface="Gill Sans" charset="0"/>
                <a:cs typeface="Gill Sans" charset="0"/>
              </a:endParaRPr>
            </a:p>
          </p:txBody>
        </p:sp>
        <p:sp>
          <p:nvSpPr>
            <p:cNvPr id="56" name="Rectangle 55"/>
            <p:cNvSpPr/>
            <p:nvPr/>
          </p:nvSpPr>
          <p:spPr>
            <a:xfrm>
              <a:off x="6616468" y="2109838"/>
              <a:ext cx="1073441" cy="211691"/>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7" name="Rectangle 56"/>
            <p:cNvSpPr/>
            <p:nvPr/>
          </p:nvSpPr>
          <p:spPr>
            <a:xfrm>
              <a:off x="6616508" y="3223965"/>
              <a:ext cx="1073441" cy="211691"/>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grpSp>
      <p:sp>
        <p:nvSpPr>
          <p:cNvPr id="58" name="Rectangle 57"/>
          <p:cNvSpPr/>
          <p:nvPr/>
        </p:nvSpPr>
        <p:spPr>
          <a:xfrm>
            <a:off x="7019460" y="1444626"/>
            <a:ext cx="439081" cy="3103523"/>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cxnSp>
        <p:nvCxnSpPr>
          <p:cNvPr id="13" name="Straight Arrow Connector 12"/>
          <p:cNvCxnSpPr/>
          <p:nvPr/>
        </p:nvCxnSpPr>
        <p:spPr>
          <a:xfrm>
            <a:off x="7223126" y="2134739"/>
            <a:ext cx="917383" cy="65075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endCxn id="56" idx="1"/>
          </p:cNvCxnSpPr>
          <p:nvPr/>
        </p:nvCxnSpPr>
        <p:spPr>
          <a:xfrm flipV="1">
            <a:off x="7223126" y="2492151"/>
            <a:ext cx="917383" cy="177794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p:cNvCxnSpPr/>
          <p:nvPr/>
        </p:nvCxnSpPr>
        <p:spPr>
          <a:xfrm flipV="1">
            <a:off x="7223166" y="2134739"/>
            <a:ext cx="917343" cy="153972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3350869" y="36571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2" name="TextBox 61"/>
          <p:cNvSpPr txBox="1"/>
          <p:nvPr/>
        </p:nvSpPr>
        <p:spPr>
          <a:xfrm>
            <a:off x="3558853" y="3764079"/>
            <a:ext cx="740908" cy="400110"/>
          </a:xfrm>
          <a:prstGeom prst="rect">
            <a:avLst/>
          </a:prstGeom>
          <a:noFill/>
        </p:spPr>
        <p:txBody>
          <a:bodyPr wrap="none" rtlCol="0">
            <a:spAutoFit/>
          </a:bodyPr>
          <a:lstStyle/>
          <a:p>
            <a:r>
              <a:rPr lang="en-US" sz="2000" b="0" dirty="0">
                <a:latin typeface="Gill Sans" charset="0"/>
                <a:ea typeface="Gill Sans" charset="0"/>
                <a:cs typeface="Gill Sans" charset="0"/>
              </a:rPr>
              <a:t>code</a:t>
            </a:r>
          </a:p>
        </p:txBody>
      </p:sp>
      <p:grpSp>
        <p:nvGrpSpPr>
          <p:cNvPr id="63" name="Group 62"/>
          <p:cNvGrpSpPr/>
          <p:nvPr/>
        </p:nvGrpSpPr>
        <p:grpSpPr>
          <a:xfrm>
            <a:off x="3350869" y="3174561"/>
            <a:ext cx="1056103" cy="507028"/>
            <a:chOff x="4133850" y="3404709"/>
            <a:chExt cx="1056103" cy="507028"/>
          </a:xfrm>
        </p:grpSpPr>
        <p:sp>
          <p:nvSpPr>
            <p:cNvPr id="64" name="Rectangle 6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5" name="TextBox 64"/>
            <p:cNvSpPr txBox="1"/>
            <p:nvPr/>
          </p:nvSpPr>
          <p:spPr>
            <a:xfrm>
              <a:off x="4359700" y="3511627"/>
              <a:ext cx="683200" cy="400110"/>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grpSp>
        <p:nvGrpSpPr>
          <p:cNvPr id="66" name="Group 65"/>
          <p:cNvGrpSpPr/>
          <p:nvPr/>
        </p:nvGrpSpPr>
        <p:grpSpPr>
          <a:xfrm>
            <a:off x="3350869" y="2694104"/>
            <a:ext cx="1056103" cy="400110"/>
            <a:chOff x="4133850" y="3511627"/>
            <a:chExt cx="1056103" cy="400110"/>
          </a:xfrm>
        </p:grpSpPr>
        <p:sp>
          <p:nvSpPr>
            <p:cNvPr id="67" name="Rectangle 66"/>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8" name="TextBox 67"/>
            <p:cNvSpPr txBox="1"/>
            <p:nvPr/>
          </p:nvSpPr>
          <p:spPr>
            <a:xfrm>
              <a:off x="4359700" y="3511627"/>
              <a:ext cx="755335" cy="400110"/>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69" name="Group 68"/>
          <p:cNvGrpSpPr/>
          <p:nvPr/>
        </p:nvGrpSpPr>
        <p:grpSpPr>
          <a:xfrm>
            <a:off x="3350869" y="2196738"/>
            <a:ext cx="1056103" cy="400110"/>
            <a:chOff x="4133850" y="3404709"/>
            <a:chExt cx="1056103" cy="400110"/>
          </a:xfrm>
        </p:grpSpPr>
        <p:sp>
          <p:nvSpPr>
            <p:cNvPr id="70" name="Rectangle 69"/>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71" name="TextBox 70"/>
            <p:cNvSpPr txBox="1"/>
            <p:nvPr/>
          </p:nvSpPr>
          <p:spPr>
            <a:xfrm>
              <a:off x="4334539" y="3404709"/>
              <a:ext cx="782587" cy="400110"/>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cxnSp>
        <p:nvCxnSpPr>
          <p:cNvPr id="89" name="Straight Arrow Connector 88"/>
          <p:cNvCxnSpPr/>
          <p:nvPr/>
        </p:nvCxnSpPr>
        <p:spPr>
          <a:xfrm flipH="1">
            <a:off x="4406971" y="1961764"/>
            <a:ext cx="2816154" cy="2349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0" name="Straight Arrow Connector 89"/>
          <p:cNvCxnSpPr/>
          <p:nvPr/>
        </p:nvCxnSpPr>
        <p:spPr>
          <a:xfrm flipH="1">
            <a:off x="4406971" y="2209197"/>
            <a:ext cx="2816154" cy="2349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1" name="Straight Arrow Connector 90"/>
          <p:cNvCxnSpPr/>
          <p:nvPr/>
        </p:nvCxnSpPr>
        <p:spPr>
          <a:xfrm flipH="1">
            <a:off x="4368871" y="2313972"/>
            <a:ext cx="2816154" cy="2349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p:cNvCxnSpPr/>
          <p:nvPr/>
        </p:nvCxnSpPr>
        <p:spPr>
          <a:xfrm flipH="1" flipV="1">
            <a:off x="4406971" y="2694104"/>
            <a:ext cx="2778054" cy="42515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H="1" flipV="1">
            <a:off x="4406971" y="2878770"/>
            <a:ext cx="2739954" cy="345258"/>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4" name="Straight Arrow Connector 93"/>
          <p:cNvCxnSpPr/>
          <p:nvPr/>
        </p:nvCxnSpPr>
        <p:spPr>
          <a:xfrm flipH="1" flipV="1">
            <a:off x="4330771" y="2969706"/>
            <a:ext cx="2854254" cy="396981"/>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p:nvPr/>
        </p:nvCxnSpPr>
        <p:spPr>
          <a:xfrm flipH="1" flipV="1">
            <a:off x="4406971" y="3193501"/>
            <a:ext cx="2739954" cy="344414"/>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flipH="1" flipV="1">
            <a:off x="4368871" y="3317890"/>
            <a:ext cx="2778054" cy="42515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p:cNvCxnSpPr/>
          <p:nvPr/>
        </p:nvCxnSpPr>
        <p:spPr>
          <a:xfrm flipH="1" flipV="1">
            <a:off x="4368871" y="3518648"/>
            <a:ext cx="2739954" cy="40802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flipH="1" flipV="1">
            <a:off x="4406971" y="3743041"/>
            <a:ext cx="2739954" cy="18944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p:nvPr/>
        </p:nvCxnSpPr>
        <p:spPr>
          <a:xfrm flipH="1" flipV="1">
            <a:off x="4406971" y="3895286"/>
            <a:ext cx="2701854" cy="220832"/>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4981976" y="778573"/>
            <a:ext cx="1664238" cy="707886"/>
          </a:xfrm>
          <a:prstGeom prst="rect">
            <a:avLst/>
          </a:prstGeom>
          <a:noFill/>
        </p:spPr>
        <p:txBody>
          <a:bodyPr wrap="none" rtlCol="0">
            <a:spAutoFit/>
          </a:bodyPr>
          <a:lstStyle/>
          <a:p>
            <a:pPr algn="ctr"/>
            <a:r>
              <a:rPr lang="en-US" sz="2000" b="0" dirty="0">
                <a:latin typeface="Gill Sans" charset="0"/>
                <a:ea typeface="Gill Sans" charset="0"/>
                <a:cs typeface="Gill Sans" charset="0"/>
              </a:rPr>
              <a:t>VAS </a:t>
            </a:r>
          </a:p>
          <a:p>
            <a:pPr algn="ctr"/>
            <a:r>
              <a:rPr lang="en-US" sz="2000" b="0" dirty="0">
                <a:latin typeface="Gill Sans" charset="0"/>
                <a:ea typeface="Gill Sans" charset="0"/>
                <a:cs typeface="Gill Sans" charset="0"/>
              </a:rPr>
              <a:t>[per process]</a:t>
            </a:r>
          </a:p>
        </p:txBody>
      </p:sp>
    </p:spTree>
    <p:extLst>
      <p:ext uri="{BB962C8B-B14F-4D97-AF65-F5344CB8AC3E}">
        <p14:creationId xmlns:p14="http://schemas.microsoft.com/office/powerpoint/2010/main" val="6382285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2">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1">
            <p:tnLst>
              <p:par>
                <p:cTn presetID="2" presetClass="entr" presetSubtype="2"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76200"/>
            <a:ext cx="8686800" cy="533400"/>
          </a:xfrm>
        </p:spPr>
        <p:txBody>
          <a:bodyPr>
            <a:noAutofit/>
          </a:bodyPr>
          <a:lstStyle/>
          <a:p>
            <a:r>
              <a:rPr lang="en-US" sz="2800" dirty="0"/>
              <a:t>What Data Structure Maps </a:t>
            </a:r>
            <a:br>
              <a:rPr lang="en-US" sz="2800" dirty="0"/>
            </a:br>
            <a:r>
              <a:rPr lang="en-US" sz="2800" dirty="0"/>
              <a:t>Non-Resident Pages to Disk?</a:t>
            </a:r>
          </a:p>
        </p:txBody>
      </p:sp>
      <p:sp>
        <p:nvSpPr>
          <p:cNvPr id="3" name="Content Placeholder 2"/>
          <p:cNvSpPr>
            <a:spLocks noGrp="1"/>
          </p:cNvSpPr>
          <p:nvPr>
            <p:ph idx="1"/>
          </p:nvPr>
        </p:nvSpPr>
        <p:spPr>
          <a:xfrm>
            <a:off x="1905000" y="762000"/>
            <a:ext cx="8458200" cy="5943600"/>
          </a:xfrm>
        </p:spPr>
        <p:txBody>
          <a:bodyPr>
            <a:normAutofit/>
          </a:bodyPr>
          <a:lstStyle/>
          <a:p>
            <a:r>
              <a:rPr lang="en-US" dirty="0" err="1">
                <a:latin typeface="Consolas" charset="0"/>
                <a:ea typeface="Consolas" charset="0"/>
                <a:cs typeface="Consolas" charset="0"/>
              </a:rPr>
              <a:t>FindBlock</a:t>
            </a:r>
            <a:r>
              <a:rPr lang="en-US" dirty="0">
                <a:latin typeface="Consolas" charset="0"/>
                <a:ea typeface="Consolas" charset="0"/>
                <a:cs typeface="Consolas" charset="0"/>
              </a:rPr>
              <a:t>(PID, page#) </a:t>
            </a:r>
            <a:r>
              <a:rPr lang="en-US" dirty="0"/>
              <a:t>→ </a:t>
            </a:r>
            <a:r>
              <a:rPr lang="en-US" dirty="0" err="1">
                <a:latin typeface="Consolas" charset="0"/>
                <a:ea typeface="Consolas" charset="0"/>
                <a:cs typeface="Consolas" charset="0"/>
              </a:rPr>
              <a:t>disk_block</a:t>
            </a:r>
            <a:endParaRPr lang="en-US" dirty="0">
              <a:latin typeface="Consolas" charset="0"/>
              <a:ea typeface="Consolas" charset="0"/>
              <a:cs typeface="Consolas" charset="0"/>
            </a:endParaRPr>
          </a:p>
          <a:p>
            <a:pPr lvl="1"/>
            <a:r>
              <a:rPr lang="en-US" dirty="0"/>
              <a:t>Some OSs utilize spare space in PTE for paged blocks</a:t>
            </a:r>
          </a:p>
          <a:p>
            <a:pPr lvl="1"/>
            <a:r>
              <a:rPr lang="en-US" dirty="0"/>
              <a:t>Like the PT, but purely software</a:t>
            </a:r>
          </a:p>
          <a:p>
            <a:pPr lvl="1"/>
            <a:endParaRPr lang="en-US" sz="1200" dirty="0"/>
          </a:p>
          <a:p>
            <a:r>
              <a:rPr lang="en-US" dirty="0"/>
              <a:t>Where to store it?</a:t>
            </a:r>
          </a:p>
          <a:p>
            <a:pPr lvl="1"/>
            <a:r>
              <a:rPr lang="en-US" dirty="0"/>
              <a:t>In memory – can be compact representation if swap storage is contiguous on disk</a:t>
            </a:r>
          </a:p>
          <a:p>
            <a:pPr lvl="1"/>
            <a:r>
              <a:rPr lang="en-US" dirty="0"/>
              <a:t>Could use hash table (like Inverted PT)</a:t>
            </a:r>
          </a:p>
          <a:p>
            <a:pPr lvl="1"/>
            <a:endParaRPr lang="en-US" sz="1200" dirty="0"/>
          </a:p>
          <a:p>
            <a:r>
              <a:rPr lang="en-US" dirty="0"/>
              <a:t>Usually want backing store for resident pages too</a:t>
            </a:r>
          </a:p>
          <a:p>
            <a:pPr lvl="1"/>
            <a:endParaRPr lang="en-US" sz="1200" dirty="0"/>
          </a:p>
          <a:p>
            <a:r>
              <a:rPr lang="en-US" dirty="0">
                <a:solidFill>
                  <a:srgbClr val="FF0000"/>
                </a:solidFill>
              </a:rPr>
              <a:t>May map code segment directly to on-disk image</a:t>
            </a:r>
          </a:p>
          <a:p>
            <a:pPr lvl="1"/>
            <a:r>
              <a:rPr lang="en-US" dirty="0">
                <a:solidFill>
                  <a:srgbClr val="FF0000"/>
                </a:solidFill>
              </a:rPr>
              <a:t>Saves a copy of code to swap file</a:t>
            </a:r>
          </a:p>
          <a:p>
            <a:pPr lvl="1"/>
            <a:endParaRPr lang="en-US" sz="1200" dirty="0">
              <a:solidFill>
                <a:srgbClr val="FF0000"/>
              </a:solidFill>
            </a:endParaRPr>
          </a:p>
          <a:p>
            <a:r>
              <a:rPr lang="en-US" dirty="0">
                <a:solidFill>
                  <a:srgbClr val="FF0000"/>
                </a:solidFill>
              </a:rPr>
              <a:t>May share code segment with multiple instances of the program</a:t>
            </a:r>
          </a:p>
        </p:txBody>
      </p:sp>
    </p:spTree>
    <p:extLst>
      <p:ext uri="{BB962C8B-B14F-4D97-AF65-F5344CB8AC3E}">
        <p14:creationId xmlns:p14="http://schemas.microsoft.com/office/powerpoint/2010/main" val="249998932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2130" name="Rectangle 2"/>
          <p:cNvSpPr>
            <a:spLocks noGrp="1" noChangeArrowheads="1"/>
          </p:cNvSpPr>
          <p:nvPr>
            <p:ph type="body" idx="1"/>
          </p:nvPr>
        </p:nvSpPr>
        <p:spPr>
          <a:xfrm>
            <a:off x="457200" y="757239"/>
            <a:ext cx="10439400" cy="54323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noAutofit/>
          </a:bodyPr>
          <a:lstStyle/>
          <a:p>
            <a:r>
              <a:rPr lang="en-US" altLang="en-US" dirty="0"/>
              <a:t>Used to compute access time probabilistically:</a:t>
            </a:r>
          </a:p>
          <a:p>
            <a:pPr marL="0" indent="0">
              <a:buNone/>
            </a:pPr>
            <a:r>
              <a:rPr lang="en-US" altLang="en-US" sz="2000" dirty="0">
                <a:latin typeface="Consolas" panose="020B0609020204030204" pitchFamily="49" charset="0"/>
              </a:rPr>
              <a:t>  AMAT = Hit Rate</a:t>
            </a:r>
            <a:r>
              <a:rPr lang="en-US" altLang="en-US" sz="2000" baseline="-25000" dirty="0">
                <a:latin typeface="Consolas" panose="020B0609020204030204" pitchFamily="49" charset="0"/>
              </a:rPr>
              <a:t>L1</a:t>
            </a:r>
            <a:r>
              <a:rPr lang="en-US" altLang="en-US" sz="2000" dirty="0">
                <a:latin typeface="Consolas" panose="020B0609020204030204" pitchFamily="49" charset="0"/>
              </a:rPr>
              <a:t> x Hit Time</a:t>
            </a:r>
            <a:r>
              <a:rPr lang="en-US" altLang="en-US" sz="2000" baseline="-25000" dirty="0">
                <a:latin typeface="Consolas" panose="020B0609020204030204" pitchFamily="49" charset="0"/>
              </a:rPr>
              <a:t>L1</a:t>
            </a:r>
            <a:r>
              <a:rPr lang="en-US" altLang="en-US" sz="2000" dirty="0">
                <a:latin typeface="Consolas" panose="020B0609020204030204" pitchFamily="49" charset="0"/>
              </a:rPr>
              <a:t> + Miss Rate</a:t>
            </a:r>
            <a:r>
              <a:rPr lang="en-US" altLang="en-US" sz="2000" baseline="-25000" dirty="0">
                <a:latin typeface="Consolas" panose="020B0609020204030204" pitchFamily="49" charset="0"/>
              </a:rPr>
              <a:t>L1</a:t>
            </a:r>
            <a:r>
              <a:rPr lang="en-US" altLang="en-US" sz="2000" dirty="0">
                <a:latin typeface="Consolas" panose="020B0609020204030204" pitchFamily="49" charset="0"/>
              </a:rPr>
              <a:t> x Miss Time</a:t>
            </a:r>
            <a:r>
              <a:rPr lang="en-US" altLang="en-US" sz="2000" baseline="-25000" dirty="0">
                <a:latin typeface="Consolas" panose="020B0609020204030204" pitchFamily="49" charset="0"/>
              </a:rPr>
              <a:t>L1</a:t>
            </a:r>
            <a:endParaRPr lang="en-US" altLang="en-US" sz="1800" dirty="0">
              <a:latin typeface="Consolas" panose="020B0609020204030204" pitchFamily="49" charset="0"/>
            </a:endParaRPr>
          </a:p>
          <a:p>
            <a:pPr marL="282575" indent="0">
              <a:buNone/>
            </a:pPr>
            <a:r>
              <a:rPr lang="en-US" altLang="en-US" sz="1600" dirty="0">
                <a:solidFill>
                  <a:schemeClr val="accent1"/>
                </a:solidFill>
                <a:latin typeface="Consolas" panose="020B0609020204030204" pitchFamily="49" charset="0"/>
              </a:rPr>
              <a:t>Hit Rate</a:t>
            </a:r>
            <a:r>
              <a:rPr lang="en-US" altLang="en-US" sz="1600" baseline="-25000" dirty="0">
                <a:solidFill>
                  <a:schemeClr val="accent1"/>
                </a:solidFill>
                <a:latin typeface="Consolas" panose="020B0609020204030204" pitchFamily="49" charset="0"/>
              </a:rPr>
              <a:t>L1</a:t>
            </a:r>
            <a:r>
              <a:rPr lang="en-US" altLang="en-US" sz="1600" dirty="0">
                <a:solidFill>
                  <a:schemeClr val="accent1"/>
                </a:solidFill>
                <a:latin typeface="Consolas" panose="020B0609020204030204" pitchFamily="49" charset="0"/>
              </a:rPr>
              <a:t> + Miss Rate</a:t>
            </a:r>
            <a:r>
              <a:rPr lang="en-US" altLang="en-US" sz="1600" baseline="-25000" dirty="0">
                <a:solidFill>
                  <a:schemeClr val="accent1"/>
                </a:solidFill>
                <a:latin typeface="Consolas" panose="020B0609020204030204" pitchFamily="49" charset="0"/>
              </a:rPr>
              <a:t>L1</a:t>
            </a:r>
            <a:r>
              <a:rPr lang="en-US" altLang="en-US" sz="1600" dirty="0">
                <a:solidFill>
                  <a:schemeClr val="accent1"/>
                </a:solidFill>
                <a:latin typeface="Consolas" panose="020B0609020204030204" pitchFamily="49" charset="0"/>
              </a:rPr>
              <a:t> = 1</a:t>
            </a:r>
            <a:br>
              <a:rPr lang="en-US" altLang="en-US" sz="1600" dirty="0">
                <a:solidFill>
                  <a:schemeClr val="accent1"/>
                </a:solidFill>
                <a:latin typeface="Consolas" panose="020B0609020204030204" pitchFamily="49" charset="0"/>
              </a:rPr>
            </a:br>
            <a:r>
              <a:rPr lang="en-US" altLang="en-US" sz="1600" dirty="0">
                <a:solidFill>
                  <a:schemeClr val="accent1"/>
                </a:solidFill>
                <a:latin typeface="Consolas" panose="020B0609020204030204" pitchFamily="49" charset="0"/>
              </a:rPr>
              <a:t>Hit Time</a:t>
            </a:r>
            <a:r>
              <a:rPr lang="en-US" altLang="en-US" sz="1600" baseline="-25000" dirty="0">
                <a:solidFill>
                  <a:schemeClr val="accent1"/>
                </a:solidFill>
                <a:latin typeface="Consolas" panose="020B0609020204030204" pitchFamily="49" charset="0"/>
              </a:rPr>
              <a:t>L1</a:t>
            </a:r>
            <a:r>
              <a:rPr lang="en-US" altLang="en-US" sz="1600" dirty="0">
                <a:solidFill>
                  <a:schemeClr val="accent1"/>
                </a:solidFill>
                <a:latin typeface="Consolas" panose="020B0609020204030204" pitchFamily="49" charset="0"/>
              </a:rPr>
              <a:t> = Time to get value from L1 cache.</a:t>
            </a:r>
            <a:br>
              <a:rPr lang="en-US" altLang="en-US" sz="1600" dirty="0">
                <a:solidFill>
                  <a:schemeClr val="accent1"/>
                </a:solidFill>
                <a:latin typeface="Consolas" panose="020B0609020204030204" pitchFamily="49" charset="0"/>
              </a:rPr>
            </a:br>
            <a:r>
              <a:rPr lang="en-US" altLang="en-US" sz="1600" dirty="0">
                <a:solidFill>
                  <a:schemeClr val="accent1"/>
                </a:solidFill>
                <a:latin typeface="Consolas" panose="020B0609020204030204" pitchFamily="49" charset="0"/>
              </a:rPr>
              <a:t>Miss Time</a:t>
            </a:r>
            <a:r>
              <a:rPr lang="en-US" altLang="en-US" sz="1600" baseline="-25000" dirty="0">
                <a:solidFill>
                  <a:schemeClr val="accent1"/>
                </a:solidFill>
                <a:latin typeface="Consolas" panose="020B0609020204030204" pitchFamily="49" charset="0"/>
              </a:rPr>
              <a:t>L1 </a:t>
            </a:r>
            <a:r>
              <a:rPr lang="en-US" altLang="en-US" sz="1600" dirty="0">
                <a:solidFill>
                  <a:schemeClr val="accent1"/>
                </a:solidFill>
                <a:latin typeface="Consolas" panose="020B0609020204030204" pitchFamily="49" charset="0"/>
              </a:rPr>
              <a:t>= Hit Time</a:t>
            </a:r>
            <a:r>
              <a:rPr lang="en-US" altLang="en-US" sz="1600" baseline="-25000" dirty="0">
                <a:solidFill>
                  <a:schemeClr val="accent1"/>
                </a:solidFill>
                <a:latin typeface="Consolas" panose="020B0609020204030204" pitchFamily="49" charset="0"/>
              </a:rPr>
              <a:t>L1</a:t>
            </a:r>
            <a:r>
              <a:rPr lang="en-US" altLang="en-US" sz="1600" dirty="0">
                <a:solidFill>
                  <a:schemeClr val="accent1"/>
                </a:solidFill>
                <a:latin typeface="Consolas" panose="020B0609020204030204" pitchFamily="49" charset="0"/>
              </a:rPr>
              <a:t> + Miss Penalty</a:t>
            </a:r>
            <a:r>
              <a:rPr lang="en-US" altLang="en-US" sz="1600" baseline="-25000" dirty="0">
                <a:solidFill>
                  <a:schemeClr val="accent1"/>
                </a:solidFill>
                <a:latin typeface="Consolas" panose="020B0609020204030204" pitchFamily="49" charset="0"/>
              </a:rPr>
              <a:t>L1</a:t>
            </a:r>
            <a:br>
              <a:rPr lang="en-US" altLang="en-US" sz="1600" dirty="0">
                <a:solidFill>
                  <a:schemeClr val="accent1"/>
                </a:solidFill>
                <a:latin typeface="Consolas" panose="020B0609020204030204" pitchFamily="49" charset="0"/>
              </a:rPr>
            </a:br>
            <a:r>
              <a:rPr lang="en-US" altLang="en-US" sz="1600" dirty="0">
                <a:solidFill>
                  <a:schemeClr val="accent1"/>
                </a:solidFill>
                <a:latin typeface="Consolas" panose="020B0609020204030204" pitchFamily="49" charset="0"/>
              </a:rPr>
              <a:t>Miss Penalty</a:t>
            </a:r>
            <a:r>
              <a:rPr lang="en-US" altLang="en-US" sz="1600" baseline="-25000" dirty="0">
                <a:solidFill>
                  <a:schemeClr val="accent1"/>
                </a:solidFill>
                <a:latin typeface="Consolas" panose="020B0609020204030204" pitchFamily="49" charset="0"/>
              </a:rPr>
              <a:t>L1</a:t>
            </a:r>
            <a:r>
              <a:rPr lang="en-US" altLang="en-US" sz="1600" dirty="0">
                <a:solidFill>
                  <a:schemeClr val="accent1"/>
                </a:solidFill>
                <a:latin typeface="Consolas" panose="020B0609020204030204" pitchFamily="49" charset="0"/>
              </a:rPr>
              <a:t> = AVG Time to get value from lower level (DRAM)</a:t>
            </a:r>
          </a:p>
          <a:p>
            <a:pPr marL="282575" indent="0">
              <a:buNone/>
            </a:pPr>
            <a:r>
              <a:rPr lang="en-US" altLang="en-US" sz="1800" dirty="0">
                <a:solidFill>
                  <a:srgbClr val="FF0000"/>
                </a:solidFill>
                <a:latin typeface="Consolas" panose="020B0609020204030204" pitchFamily="49" charset="0"/>
              </a:rPr>
              <a:t>So, AMAT = Hit Time</a:t>
            </a:r>
            <a:r>
              <a:rPr lang="en-US" altLang="en-US" sz="1800" baseline="-25000" dirty="0">
                <a:solidFill>
                  <a:srgbClr val="FF0000"/>
                </a:solidFill>
                <a:latin typeface="Consolas" panose="020B0609020204030204" pitchFamily="49" charset="0"/>
              </a:rPr>
              <a:t>L1</a:t>
            </a:r>
            <a:r>
              <a:rPr lang="en-US" altLang="en-US" sz="1800" dirty="0">
                <a:solidFill>
                  <a:srgbClr val="FF0000"/>
                </a:solidFill>
                <a:latin typeface="Consolas" panose="020B0609020204030204" pitchFamily="49" charset="0"/>
              </a:rPr>
              <a:t> + Miss Rate</a:t>
            </a:r>
            <a:r>
              <a:rPr lang="en-US" altLang="en-US" sz="1800" baseline="-25000" dirty="0">
                <a:solidFill>
                  <a:srgbClr val="FF0000"/>
                </a:solidFill>
                <a:latin typeface="Consolas" panose="020B0609020204030204" pitchFamily="49" charset="0"/>
              </a:rPr>
              <a:t>L1</a:t>
            </a:r>
            <a:r>
              <a:rPr lang="en-US" altLang="en-US" sz="1800" dirty="0">
                <a:solidFill>
                  <a:srgbClr val="FF0000"/>
                </a:solidFill>
                <a:latin typeface="Consolas" panose="020B0609020204030204" pitchFamily="49" charset="0"/>
              </a:rPr>
              <a:t> x Miss Penalty</a:t>
            </a:r>
            <a:r>
              <a:rPr lang="en-US" altLang="en-US" sz="1800" baseline="-25000" dirty="0">
                <a:solidFill>
                  <a:srgbClr val="FF0000"/>
                </a:solidFill>
                <a:latin typeface="Consolas" panose="020B0609020204030204" pitchFamily="49" charset="0"/>
              </a:rPr>
              <a:t>L1</a:t>
            </a:r>
            <a:br>
              <a:rPr lang="en-US" altLang="en-US" sz="1800" dirty="0">
                <a:solidFill>
                  <a:srgbClr val="00B0F0"/>
                </a:solidFill>
                <a:latin typeface="Consolas" panose="020B0609020204030204" pitchFamily="49" charset="0"/>
              </a:rPr>
            </a:br>
            <a:endParaRPr lang="en-US" altLang="en-US" sz="1800" dirty="0">
              <a:latin typeface="Consolas" panose="020B0609020204030204" pitchFamily="49" charset="0"/>
            </a:endParaRPr>
          </a:p>
          <a:p>
            <a:r>
              <a:rPr lang="en-US" altLang="en-US" dirty="0"/>
              <a:t>What about more levels of hierarchy?</a:t>
            </a:r>
            <a:endParaRPr lang="en-US" altLang="en-US" sz="1800" dirty="0"/>
          </a:p>
          <a:p>
            <a:pPr>
              <a:buNone/>
            </a:pPr>
            <a:r>
              <a:rPr lang="en-US" altLang="en-US" sz="1800" dirty="0">
                <a:latin typeface="Consolas" panose="020B0609020204030204" pitchFamily="49" charset="0"/>
              </a:rPr>
              <a:t>	AMAT = Hit Time</a:t>
            </a:r>
            <a:r>
              <a:rPr lang="en-US" altLang="en-US" sz="1800" baseline="-25000" dirty="0">
                <a:latin typeface="Consolas" panose="020B0609020204030204" pitchFamily="49" charset="0"/>
              </a:rPr>
              <a:t>L1</a:t>
            </a:r>
            <a:r>
              <a:rPr lang="en-US" altLang="en-US" sz="1800" dirty="0">
                <a:latin typeface="Consolas" panose="020B0609020204030204" pitchFamily="49" charset="0"/>
              </a:rPr>
              <a:t> + Miss Rate</a:t>
            </a:r>
            <a:r>
              <a:rPr lang="en-US" altLang="en-US" sz="1800" baseline="-25000" dirty="0">
                <a:latin typeface="Consolas" panose="020B0609020204030204" pitchFamily="49" charset="0"/>
              </a:rPr>
              <a:t>L1</a:t>
            </a:r>
            <a:r>
              <a:rPr lang="en-US" altLang="en-US" sz="1800" dirty="0">
                <a:latin typeface="Consolas" panose="020B0609020204030204" pitchFamily="49" charset="0"/>
              </a:rPr>
              <a:t> x Miss Penalty</a:t>
            </a:r>
            <a:r>
              <a:rPr lang="en-US" altLang="en-US" sz="1800" baseline="-25000" dirty="0">
                <a:latin typeface="Consolas" panose="020B0609020204030204" pitchFamily="49" charset="0"/>
              </a:rPr>
              <a:t>L1</a:t>
            </a:r>
          </a:p>
          <a:p>
            <a:pPr marL="282575" indent="-282575">
              <a:buNone/>
            </a:pPr>
            <a:r>
              <a:rPr lang="en-US" altLang="en-US" sz="1800" dirty="0">
                <a:solidFill>
                  <a:srgbClr val="FF0000"/>
                </a:solidFill>
                <a:latin typeface="Consolas" panose="020B0609020204030204" pitchFamily="49" charset="0"/>
              </a:rPr>
              <a:t>	Miss Penalty</a:t>
            </a:r>
            <a:r>
              <a:rPr lang="en-US" altLang="en-US" sz="1800" baseline="-25000" dirty="0">
                <a:solidFill>
                  <a:srgbClr val="FF0000"/>
                </a:solidFill>
                <a:latin typeface="Consolas" panose="020B0609020204030204" pitchFamily="49" charset="0"/>
              </a:rPr>
              <a:t>L1 </a:t>
            </a:r>
            <a:r>
              <a:rPr lang="en-US" altLang="en-US" sz="1800" dirty="0">
                <a:solidFill>
                  <a:srgbClr val="FF0000"/>
                </a:solidFill>
                <a:latin typeface="Consolas" panose="020B0609020204030204" pitchFamily="49" charset="0"/>
              </a:rPr>
              <a:t>= AVG time to get value from lower level (L2)</a:t>
            </a:r>
            <a:br>
              <a:rPr lang="en-US" altLang="en-US" sz="1800" dirty="0">
                <a:solidFill>
                  <a:srgbClr val="FF0000"/>
                </a:solidFill>
                <a:latin typeface="Consolas" panose="020B0609020204030204" pitchFamily="49" charset="0"/>
              </a:rPr>
            </a:br>
            <a:r>
              <a:rPr lang="en-US" altLang="en-US" sz="1800" dirty="0">
                <a:solidFill>
                  <a:srgbClr val="FF0000"/>
                </a:solidFill>
                <a:latin typeface="Consolas" panose="020B0609020204030204" pitchFamily="49" charset="0"/>
              </a:rPr>
              <a:t>		 = Hit Time</a:t>
            </a:r>
            <a:r>
              <a:rPr lang="en-US" altLang="en-US" sz="1800" baseline="-25000" dirty="0">
                <a:solidFill>
                  <a:srgbClr val="FF0000"/>
                </a:solidFill>
                <a:latin typeface="Consolas" panose="020B0609020204030204" pitchFamily="49" charset="0"/>
              </a:rPr>
              <a:t>L2</a:t>
            </a:r>
            <a:r>
              <a:rPr lang="en-US" altLang="en-US" sz="1800" dirty="0">
                <a:solidFill>
                  <a:srgbClr val="FF0000"/>
                </a:solidFill>
                <a:latin typeface="Consolas" panose="020B0609020204030204" pitchFamily="49" charset="0"/>
              </a:rPr>
              <a:t> + Miss Rate</a:t>
            </a:r>
            <a:r>
              <a:rPr lang="en-US" altLang="en-US" sz="1800" baseline="-25000" dirty="0">
                <a:solidFill>
                  <a:srgbClr val="FF0000"/>
                </a:solidFill>
                <a:latin typeface="Consolas" panose="020B0609020204030204" pitchFamily="49" charset="0"/>
              </a:rPr>
              <a:t>L2</a:t>
            </a:r>
            <a:r>
              <a:rPr lang="en-US" altLang="en-US" sz="1800" dirty="0">
                <a:solidFill>
                  <a:srgbClr val="FF0000"/>
                </a:solidFill>
                <a:latin typeface="Consolas" panose="020B0609020204030204" pitchFamily="49" charset="0"/>
              </a:rPr>
              <a:t> x Miss Penalty</a:t>
            </a:r>
            <a:r>
              <a:rPr lang="en-US" altLang="en-US" sz="1800" baseline="-25000" dirty="0">
                <a:solidFill>
                  <a:srgbClr val="FF0000"/>
                </a:solidFill>
                <a:latin typeface="Consolas" panose="020B0609020204030204" pitchFamily="49" charset="0"/>
              </a:rPr>
              <a:t>L2</a:t>
            </a:r>
            <a:br>
              <a:rPr lang="en-US" altLang="en-US" sz="1800" baseline="-25000" dirty="0">
                <a:solidFill>
                  <a:srgbClr val="FF0000"/>
                </a:solidFill>
                <a:latin typeface="Consolas" panose="020B0609020204030204" pitchFamily="49" charset="0"/>
              </a:rPr>
            </a:br>
            <a:r>
              <a:rPr lang="en-US" altLang="en-US" sz="1800" dirty="0">
                <a:solidFill>
                  <a:schemeClr val="accent1"/>
                </a:solidFill>
                <a:latin typeface="Consolas" panose="020B0609020204030204" pitchFamily="49" charset="0"/>
              </a:rPr>
              <a:t>Miss Penalty</a:t>
            </a:r>
            <a:r>
              <a:rPr lang="en-US" altLang="en-US" sz="1800" baseline="-25000" dirty="0">
                <a:solidFill>
                  <a:schemeClr val="accent1"/>
                </a:solidFill>
                <a:latin typeface="Consolas" panose="020B0609020204030204" pitchFamily="49" charset="0"/>
              </a:rPr>
              <a:t>L2 </a:t>
            </a:r>
            <a:r>
              <a:rPr lang="en-US" altLang="en-US" sz="1800" dirty="0">
                <a:solidFill>
                  <a:schemeClr val="accent1"/>
                </a:solidFill>
                <a:latin typeface="Consolas" panose="020B0609020204030204" pitchFamily="49" charset="0"/>
              </a:rPr>
              <a:t>= Average Time to fetch from below L2 (DRAM)</a:t>
            </a:r>
          </a:p>
          <a:p>
            <a:pPr>
              <a:buFontTx/>
              <a:buNone/>
            </a:pPr>
            <a:endParaRPr lang="en-US" altLang="en-US" sz="1800" baseline="-25000" dirty="0">
              <a:solidFill>
                <a:srgbClr val="FF0000"/>
              </a:solidFill>
              <a:latin typeface="Consolas" panose="020B0609020204030204" pitchFamily="49" charset="0"/>
            </a:endParaRPr>
          </a:p>
          <a:p>
            <a:pPr marL="282575" indent="0">
              <a:buNone/>
            </a:pPr>
            <a:r>
              <a:rPr lang="en-US" altLang="en-US" sz="1800" dirty="0">
                <a:solidFill>
                  <a:srgbClr val="FF0000"/>
                </a:solidFill>
                <a:latin typeface="Consolas" panose="020B0609020204030204" pitchFamily="49" charset="0"/>
              </a:rPr>
              <a:t>AMAT = Hit Time</a:t>
            </a:r>
            <a:r>
              <a:rPr lang="en-US" altLang="en-US" sz="1800" baseline="-25000" dirty="0">
                <a:solidFill>
                  <a:srgbClr val="FF0000"/>
                </a:solidFill>
                <a:latin typeface="Consolas" panose="020B0609020204030204" pitchFamily="49" charset="0"/>
              </a:rPr>
              <a:t>L1</a:t>
            </a:r>
            <a:r>
              <a:rPr lang="en-US" altLang="en-US" sz="1800" dirty="0">
                <a:solidFill>
                  <a:srgbClr val="FF0000"/>
                </a:solidFill>
                <a:latin typeface="Consolas" panose="020B0609020204030204" pitchFamily="49" charset="0"/>
              </a:rPr>
              <a:t> +</a:t>
            </a:r>
            <a:r>
              <a:rPr lang="en-US" altLang="en-US" sz="1800" u="sng" dirty="0">
                <a:solidFill>
                  <a:srgbClr val="FF0000"/>
                </a:solidFill>
                <a:latin typeface="Consolas" panose="020B0609020204030204" pitchFamily="49" charset="0"/>
              </a:rPr>
              <a:t> </a:t>
            </a:r>
          </a:p>
          <a:p>
            <a:pPr>
              <a:buFontTx/>
              <a:buNone/>
            </a:pPr>
            <a:r>
              <a:rPr lang="en-US" altLang="en-US" sz="1800" dirty="0">
                <a:solidFill>
                  <a:srgbClr val="FF0000"/>
                </a:solidFill>
                <a:latin typeface="Consolas" panose="020B0609020204030204" pitchFamily="49" charset="0"/>
              </a:rPr>
              <a:t>		  </a:t>
            </a:r>
            <a:r>
              <a:rPr lang="en-US" altLang="en-US" sz="1800" u="sng" dirty="0">
                <a:solidFill>
                  <a:srgbClr val="FF0000"/>
                </a:solidFill>
                <a:latin typeface="Consolas" panose="020B0609020204030204" pitchFamily="49" charset="0"/>
              </a:rPr>
              <a:t>Miss Rate</a:t>
            </a:r>
            <a:r>
              <a:rPr lang="en-US" altLang="en-US" sz="1800" u="sng" baseline="-25000" dirty="0">
                <a:solidFill>
                  <a:srgbClr val="FF0000"/>
                </a:solidFill>
                <a:latin typeface="Consolas" panose="020B0609020204030204" pitchFamily="49" charset="0"/>
              </a:rPr>
              <a:t>L1</a:t>
            </a:r>
            <a:r>
              <a:rPr lang="en-US" altLang="en-US" sz="1800" dirty="0">
                <a:solidFill>
                  <a:srgbClr val="FF0000"/>
                </a:solidFill>
                <a:latin typeface="Consolas" panose="020B0609020204030204" pitchFamily="49" charset="0"/>
              </a:rPr>
              <a:t> x (Hit Time</a:t>
            </a:r>
            <a:r>
              <a:rPr lang="en-US" altLang="en-US" sz="1800" baseline="-25000" dirty="0">
                <a:solidFill>
                  <a:srgbClr val="FF0000"/>
                </a:solidFill>
                <a:latin typeface="Consolas" panose="020B0609020204030204" pitchFamily="49" charset="0"/>
              </a:rPr>
              <a:t>L2</a:t>
            </a:r>
            <a:r>
              <a:rPr lang="en-US" altLang="en-US" sz="1800" dirty="0">
                <a:solidFill>
                  <a:srgbClr val="FF0000"/>
                </a:solidFill>
                <a:latin typeface="Consolas" panose="020B0609020204030204" pitchFamily="49" charset="0"/>
              </a:rPr>
              <a:t> + </a:t>
            </a:r>
            <a:r>
              <a:rPr lang="en-US" altLang="en-US" sz="1800" u="sng" dirty="0">
                <a:solidFill>
                  <a:srgbClr val="FF0000"/>
                </a:solidFill>
                <a:latin typeface="Consolas" panose="020B0609020204030204" pitchFamily="49" charset="0"/>
              </a:rPr>
              <a:t>Miss Rate</a:t>
            </a:r>
            <a:r>
              <a:rPr lang="en-US" altLang="en-US" sz="1800" u="sng" baseline="-25000" dirty="0">
                <a:solidFill>
                  <a:srgbClr val="FF0000"/>
                </a:solidFill>
                <a:latin typeface="Consolas" panose="020B0609020204030204" pitchFamily="49" charset="0"/>
              </a:rPr>
              <a:t>L2</a:t>
            </a:r>
            <a:r>
              <a:rPr lang="en-US" altLang="en-US" sz="1800" baseline="-25000" dirty="0">
                <a:solidFill>
                  <a:srgbClr val="FF0000"/>
                </a:solidFill>
                <a:latin typeface="Consolas" panose="020B0609020204030204" pitchFamily="49" charset="0"/>
              </a:rPr>
              <a:t> </a:t>
            </a:r>
            <a:r>
              <a:rPr lang="en-US" altLang="en-US" sz="1800" dirty="0">
                <a:solidFill>
                  <a:srgbClr val="FF0000"/>
                </a:solidFill>
                <a:latin typeface="Consolas" panose="020B0609020204030204" pitchFamily="49" charset="0"/>
              </a:rPr>
              <a:t>x Miss Penalty</a:t>
            </a:r>
            <a:r>
              <a:rPr lang="en-US" altLang="en-US" sz="1800" baseline="-25000" dirty="0">
                <a:solidFill>
                  <a:srgbClr val="FF0000"/>
                </a:solidFill>
                <a:latin typeface="Consolas" panose="020B0609020204030204" pitchFamily="49" charset="0"/>
              </a:rPr>
              <a:t>L2</a:t>
            </a:r>
            <a:r>
              <a:rPr lang="en-US" altLang="en-US" sz="1800" dirty="0">
                <a:solidFill>
                  <a:srgbClr val="FF0000"/>
                </a:solidFill>
                <a:latin typeface="Consolas" panose="020B0609020204030204" pitchFamily="49" charset="0"/>
              </a:rPr>
              <a:t>)</a:t>
            </a:r>
          </a:p>
          <a:p>
            <a:pPr>
              <a:buFontTx/>
              <a:buNone/>
            </a:pPr>
            <a:endParaRPr lang="en-US" altLang="en-US" sz="1800" dirty="0">
              <a:solidFill>
                <a:srgbClr val="FF0000"/>
              </a:solidFill>
              <a:latin typeface="Consolas" panose="020B0609020204030204" pitchFamily="49" charset="0"/>
            </a:endParaRPr>
          </a:p>
          <a:p>
            <a:r>
              <a:rPr lang="en-US" altLang="en-US" dirty="0">
                <a:latin typeface="Gill Sans Light"/>
              </a:rPr>
              <a:t>And so on … (can do this recursively for more levels!)</a:t>
            </a:r>
            <a:endParaRPr lang="en-US" altLang="en-US" sz="1800" dirty="0"/>
          </a:p>
        </p:txBody>
      </p:sp>
      <p:sp>
        <p:nvSpPr>
          <p:cNvPr id="432131" name="Rectangle 3"/>
          <p:cNvSpPr>
            <a:spLocks noGrp="1" noChangeArrowheads="1"/>
          </p:cNvSpPr>
          <p:nvPr>
            <p:ph type="title"/>
          </p:nvPr>
        </p:nvSpPr>
        <p:spPr>
          <a:xfrm>
            <a:off x="1603376" y="219757"/>
            <a:ext cx="8607425" cy="368300"/>
          </a:xfrm>
        </p:spPr>
        <p:txBody>
          <a:bodyPr/>
          <a:lstStyle/>
          <a:p>
            <a:r>
              <a:rPr lang="en-US" altLang="en-US" dirty="0"/>
              <a:t>Recall 61C: Average Memory Access Time</a:t>
            </a:r>
          </a:p>
        </p:txBody>
      </p:sp>
      <p:grpSp>
        <p:nvGrpSpPr>
          <p:cNvPr id="2" name="Group 1"/>
          <p:cNvGrpSpPr/>
          <p:nvPr/>
        </p:nvGrpSpPr>
        <p:grpSpPr>
          <a:xfrm rot="16200000">
            <a:off x="9448801" y="2390337"/>
            <a:ext cx="1524000" cy="2895600"/>
            <a:chOff x="7086600" y="2743200"/>
            <a:chExt cx="1981200" cy="2895600"/>
          </a:xfrm>
        </p:grpSpPr>
        <p:sp>
          <p:nvSpPr>
            <p:cNvPr id="432132" name="Rectangle 4"/>
            <p:cNvSpPr>
              <a:spLocks noChangeArrowheads="1"/>
            </p:cNvSpPr>
            <p:nvPr/>
          </p:nvSpPr>
          <p:spPr bwMode="auto">
            <a:xfrm>
              <a:off x="7620000" y="2743200"/>
              <a:ext cx="914400" cy="381000"/>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latin typeface="Gill Sans Light"/>
                </a:rPr>
                <a:t>Proc</a:t>
              </a:r>
            </a:p>
          </p:txBody>
        </p:sp>
        <p:sp>
          <p:nvSpPr>
            <p:cNvPr id="432133" name="Rectangle 5"/>
            <p:cNvSpPr>
              <a:spLocks noChangeArrowheads="1"/>
            </p:cNvSpPr>
            <p:nvPr/>
          </p:nvSpPr>
          <p:spPr bwMode="auto">
            <a:xfrm>
              <a:off x="7391400" y="3429000"/>
              <a:ext cx="1447800" cy="4572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latin typeface="Gill Sans Light"/>
                </a:rPr>
                <a:t>L1 Cache</a:t>
              </a:r>
            </a:p>
          </p:txBody>
        </p:sp>
        <p:sp>
          <p:nvSpPr>
            <p:cNvPr id="432134" name="Rectangle 6"/>
            <p:cNvSpPr>
              <a:spLocks noChangeArrowheads="1"/>
            </p:cNvSpPr>
            <p:nvPr/>
          </p:nvSpPr>
          <p:spPr bwMode="auto">
            <a:xfrm>
              <a:off x="7239000" y="4224564"/>
              <a:ext cx="1676400" cy="5334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latin typeface="Gill Sans Light"/>
                </a:rPr>
                <a:t>L2 Cache</a:t>
              </a:r>
            </a:p>
          </p:txBody>
        </p:sp>
        <p:sp>
          <p:nvSpPr>
            <p:cNvPr id="432135" name="Line 7"/>
            <p:cNvSpPr>
              <a:spLocks noChangeShapeType="1"/>
            </p:cNvSpPr>
            <p:nvPr/>
          </p:nvSpPr>
          <p:spPr bwMode="auto">
            <a:xfrm>
              <a:off x="8077200" y="3124200"/>
              <a:ext cx="0" cy="304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2136" name="Line 8"/>
            <p:cNvSpPr>
              <a:spLocks noChangeShapeType="1"/>
            </p:cNvSpPr>
            <p:nvPr/>
          </p:nvSpPr>
          <p:spPr bwMode="auto">
            <a:xfrm>
              <a:off x="8077200" y="3886200"/>
              <a:ext cx="0" cy="381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8"/>
            <p:cNvSpPr>
              <a:spLocks noChangeShapeType="1"/>
            </p:cNvSpPr>
            <p:nvPr/>
          </p:nvSpPr>
          <p:spPr bwMode="auto">
            <a:xfrm>
              <a:off x="8092168" y="4757964"/>
              <a:ext cx="0" cy="381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Rectangle 6"/>
            <p:cNvSpPr>
              <a:spLocks noChangeArrowheads="1"/>
            </p:cNvSpPr>
            <p:nvPr/>
          </p:nvSpPr>
          <p:spPr bwMode="auto">
            <a:xfrm>
              <a:off x="7086600" y="5105400"/>
              <a:ext cx="1981200" cy="5334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dirty="0">
                  <a:latin typeface="Gill Sans Light"/>
                </a:rPr>
                <a:t>DRAM</a:t>
              </a:r>
            </a:p>
          </p:txBody>
        </p:sp>
      </p:grpSp>
      <p:grpSp>
        <p:nvGrpSpPr>
          <p:cNvPr id="14" name="Group 13"/>
          <p:cNvGrpSpPr/>
          <p:nvPr/>
        </p:nvGrpSpPr>
        <p:grpSpPr>
          <a:xfrm rot="16200000">
            <a:off x="9833771" y="576396"/>
            <a:ext cx="1592261" cy="2057400"/>
            <a:chOff x="7101568" y="2743200"/>
            <a:chExt cx="1981200" cy="2057400"/>
          </a:xfrm>
        </p:grpSpPr>
        <p:sp>
          <p:nvSpPr>
            <p:cNvPr id="15" name="Rectangle 4"/>
            <p:cNvSpPr>
              <a:spLocks noChangeArrowheads="1"/>
            </p:cNvSpPr>
            <p:nvPr/>
          </p:nvSpPr>
          <p:spPr bwMode="auto">
            <a:xfrm>
              <a:off x="7620000" y="2743200"/>
              <a:ext cx="914400" cy="381000"/>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latin typeface="Gill Sans Light"/>
                </a:rPr>
                <a:t>Proc</a:t>
              </a:r>
            </a:p>
          </p:txBody>
        </p:sp>
        <p:sp>
          <p:nvSpPr>
            <p:cNvPr id="16" name="Rectangle 5"/>
            <p:cNvSpPr>
              <a:spLocks noChangeArrowheads="1"/>
            </p:cNvSpPr>
            <p:nvPr/>
          </p:nvSpPr>
          <p:spPr bwMode="auto">
            <a:xfrm>
              <a:off x="7391400" y="3429000"/>
              <a:ext cx="1447800" cy="4572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a:latin typeface="Gill Sans Light"/>
                </a:rPr>
                <a:t>L1 Cache</a:t>
              </a:r>
            </a:p>
          </p:txBody>
        </p:sp>
        <p:sp>
          <p:nvSpPr>
            <p:cNvPr id="18" name="Line 7"/>
            <p:cNvSpPr>
              <a:spLocks noChangeShapeType="1"/>
            </p:cNvSpPr>
            <p:nvPr/>
          </p:nvSpPr>
          <p:spPr bwMode="auto">
            <a:xfrm>
              <a:off x="8077200" y="3124200"/>
              <a:ext cx="0" cy="304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8"/>
            <p:cNvSpPr>
              <a:spLocks noChangeShapeType="1"/>
            </p:cNvSpPr>
            <p:nvPr/>
          </p:nvSpPr>
          <p:spPr bwMode="auto">
            <a:xfrm>
              <a:off x="8077200" y="3886200"/>
              <a:ext cx="0" cy="3810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Rectangle 6"/>
            <p:cNvSpPr>
              <a:spLocks noChangeArrowheads="1"/>
            </p:cNvSpPr>
            <p:nvPr/>
          </p:nvSpPr>
          <p:spPr bwMode="auto">
            <a:xfrm>
              <a:off x="7101568" y="4267200"/>
              <a:ext cx="1981200" cy="5334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0" dirty="0">
                  <a:latin typeface="Gill Sans Light"/>
                </a:rPr>
                <a:t>DRAM</a:t>
              </a:r>
            </a:p>
          </p:txBody>
        </p:sp>
      </p:grpSp>
    </p:spTree>
    <p:extLst>
      <p:ext uri="{BB962C8B-B14F-4D97-AF65-F5344CB8AC3E}">
        <p14:creationId xmlns:p14="http://schemas.microsoft.com/office/powerpoint/2010/main" val="13860154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213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21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21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21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2130">
                                            <p:txEl>
                                              <p:pRg st="4" end="4"/>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32130">
                                            <p:txEl>
                                              <p:pRg st="5" end="5"/>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32130">
                                            <p:txEl>
                                              <p:pRg st="6" end="6"/>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32130">
                                            <p:txEl>
                                              <p:pRg st="8" end="8"/>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432130">
                                            <p:txEl>
                                              <p:pRg st="9" end="9"/>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3213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0" grpId="0" uiExpand="1" build="p" bldLvl="2"/>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0" y="1"/>
            <a:ext cx="8369300" cy="875619"/>
          </a:xfrm>
        </p:spPr>
        <p:txBody>
          <a:bodyPr>
            <a:normAutofit/>
          </a:bodyPr>
          <a:lstStyle/>
          <a:p>
            <a:r>
              <a:rPr lang="en-US" dirty="0"/>
              <a:t>Provide Backing Store for VAS</a:t>
            </a:r>
          </a:p>
        </p:txBody>
      </p:sp>
      <p:sp>
        <p:nvSpPr>
          <p:cNvPr id="7" name="Can 6"/>
          <p:cNvSpPr/>
          <p:nvPr/>
        </p:nvSpPr>
        <p:spPr>
          <a:xfrm>
            <a:off x="1581686" y="1299449"/>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9" name="TextBox 8"/>
          <p:cNvSpPr txBox="1"/>
          <p:nvPr/>
        </p:nvSpPr>
        <p:spPr>
          <a:xfrm>
            <a:off x="2083577" y="930117"/>
            <a:ext cx="1917704" cy="400110"/>
          </a:xfrm>
          <a:prstGeom prst="rect">
            <a:avLst/>
          </a:prstGeom>
          <a:noFill/>
        </p:spPr>
        <p:txBody>
          <a:bodyPr wrap="none" rtlCol="0">
            <a:spAutoFit/>
          </a:bodyPr>
          <a:lstStyle/>
          <a:p>
            <a:r>
              <a:rPr lang="en-US" sz="2000" b="0" dirty="0">
                <a:latin typeface="Gill Sans" charset="0"/>
                <a:ea typeface="Gill Sans" charset="0"/>
                <a:cs typeface="Gill Sans" charset="0"/>
              </a:rPr>
              <a:t>disk (huge, TB)</a:t>
            </a:r>
          </a:p>
        </p:txBody>
      </p:sp>
      <p:sp>
        <p:nvSpPr>
          <p:cNvPr id="10" name="TextBox 9"/>
          <p:cNvSpPr txBox="1"/>
          <p:nvPr/>
        </p:nvSpPr>
        <p:spPr>
          <a:xfrm>
            <a:off x="8588164" y="1211468"/>
            <a:ext cx="1109599" cy="400110"/>
          </a:xfrm>
          <a:prstGeom prst="rect">
            <a:avLst/>
          </a:prstGeom>
          <a:noFill/>
        </p:spPr>
        <p:txBody>
          <a:bodyPr wrap="none" rtlCol="0">
            <a:spAutoFit/>
          </a:bodyPr>
          <a:lstStyle/>
          <a:p>
            <a:r>
              <a:rPr lang="en-US" sz="2000" b="0" dirty="0">
                <a:latin typeface="Gill Sans" charset="0"/>
                <a:ea typeface="Gill Sans" charset="0"/>
                <a:cs typeface="Gill Sans" charset="0"/>
              </a:rPr>
              <a:t>memory</a:t>
            </a:r>
          </a:p>
        </p:txBody>
      </p:sp>
      <p:sp>
        <p:nvSpPr>
          <p:cNvPr id="8" name="Rectangle 7"/>
          <p:cNvSpPr/>
          <p:nvPr/>
        </p:nvSpPr>
        <p:spPr>
          <a:xfrm>
            <a:off x="8531328" y="1809751"/>
            <a:ext cx="1073441" cy="30821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6" name="Rectangle 45"/>
          <p:cNvSpPr/>
          <p:nvPr/>
        </p:nvSpPr>
        <p:spPr>
          <a:xfrm>
            <a:off x="8531368" y="3655079"/>
            <a:ext cx="1073441" cy="184214"/>
          </a:xfrm>
          <a:prstGeom prst="rect">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7" name="Rectangle 46"/>
          <p:cNvSpPr/>
          <p:nvPr/>
        </p:nvSpPr>
        <p:spPr>
          <a:xfrm>
            <a:off x="8531328" y="4539963"/>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8" name="Rectangle 47"/>
          <p:cNvSpPr/>
          <p:nvPr/>
        </p:nvSpPr>
        <p:spPr>
          <a:xfrm>
            <a:off x="8531328" y="3317890"/>
            <a:ext cx="1073441" cy="184214"/>
          </a:xfrm>
          <a:prstGeom prst="rect">
            <a:avLst/>
          </a:prstGeom>
          <a:solidFill>
            <a:srgbClr val="02E3E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1" name="Rectangle 50"/>
          <p:cNvSpPr/>
          <p:nvPr/>
        </p:nvSpPr>
        <p:spPr>
          <a:xfrm>
            <a:off x="8531328" y="4737959"/>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2" name="Rectangle 51"/>
          <p:cNvSpPr/>
          <p:nvPr/>
        </p:nvSpPr>
        <p:spPr>
          <a:xfrm>
            <a:off x="8531328" y="2596317"/>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3" name="TextBox 52"/>
          <p:cNvSpPr txBox="1"/>
          <p:nvPr/>
        </p:nvSpPr>
        <p:spPr>
          <a:xfrm>
            <a:off x="9677400" y="4289275"/>
            <a:ext cx="990600" cy="1015663"/>
          </a:xfrm>
          <a:prstGeom prst="rect">
            <a:avLst/>
          </a:prstGeom>
          <a:noFill/>
        </p:spPr>
        <p:txBody>
          <a:bodyPr wrap="square" rtlCol="0">
            <a:spAutoFit/>
          </a:bodyPr>
          <a:lstStyle/>
          <a:p>
            <a:r>
              <a:rPr lang="en-US" sz="2000" b="0" dirty="0">
                <a:latin typeface="Gill Sans" charset="0"/>
                <a:ea typeface="Gill Sans" charset="0"/>
                <a:cs typeface="Gill Sans" charset="0"/>
              </a:rPr>
              <a:t>kernel code &amp; data</a:t>
            </a:r>
          </a:p>
        </p:txBody>
      </p:sp>
      <p:sp>
        <p:nvSpPr>
          <p:cNvPr id="54" name="TextBox 53"/>
          <p:cNvSpPr txBox="1"/>
          <p:nvPr/>
        </p:nvSpPr>
        <p:spPr>
          <a:xfrm>
            <a:off x="9683750" y="2477447"/>
            <a:ext cx="984250" cy="1015663"/>
          </a:xfrm>
          <a:prstGeom prst="rect">
            <a:avLst/>
          </a:prstGeom>
          <a:noFill/>
        </p:spPr>
        <p:txBody>
          <a:bodyPr wrap="square" rtlCol="0">
            <a:spAutoFit/>
          </a:bodyPr>
          <a:lstStyle/>
          <a:p>
            <a:r>
              <a:rPr lang="en-US" sz="2000" b="0" dirty="0">
                <a:latin typeface="Gill Sans" charset="0"/>
                <a:ea typeface="Gill Sans" charset="0"/>
                <a:cs typeface="Gill Sans" charset="0"/>
              </a:rPr>
              <a:t>user page</a:t>
            </a:r>
          </a:p>
          <a:p>
            <a:r>
              <a:rPr lang="en-US" sz="2000" b="0" dirty="0">
                <a:latin typeface="Gill Sans" charset="0"/>
                <a:ea typeface="Gill Sans" charset="0"/>
                <a:cs typeface="Gill Sans" charset="0"/>
              </a:rPr>
              <a:t>frames</a:t>
            </a:r>
          </a:p>
        </p:txBody>
      </p:sp>
      <p:sp>
        <p:nvSpPr>
          <p:cNvPr id="55" name="TextBox 54"/>
          <p:cNvSpPr txBox="1"/>
          <p:nvPr/>
        </p:nvSpPr>
        <p:spPr>
          <a:xfrm>
            <a:off x="9601200" y="3558074"/>
            <a:ext cx="1365250" cy="646331"/>
          </a:xfrm>
          <a:prstGeom prst="rect">
            <a:avLst/>
          </a:prstGeom>
          <a:noFill/>
        </p:spPr>
        <p:txBody>
          <a:bodyPr wrap="square" rtlCol="0">
            <a:spAutoFit/>
          </a:bodyPr>
          <a:lstStyle/>
          <a:p>
            <a:r>
              <a:rPr lang="en-US" b="0" dirty="0">
                <a:latin typeface="Gill Sans" charset="0"/>
                <a:ea typeface="Gill Sans" charset="0"/>
                <a:cs typeface="Gill Sans" charset="0"/>
              </a:rPr>
              <a:t>user </a:t>
            </a:r>
            <a:r>
              <a:rPr lang="en-US" b="0" dirty="0" err="1">
                <a:latin typeface="Gill Sans" charset="0"/>
                <a:ea typeface="Gill Sans" charset="0"/>
                <a:cs typeface="Gill Sans" charset="0"/>
              </a:rPr>
              <a:t>pagetable</a:t>
            </a:r>
            <a:endParaRPr lang="en-US" b="0" dirty="0">
              <a:latin typeface="Gill Sans" charset="0"/>
              <a:ea typeface="Gill Sans" charset="0"/>
              <a:cs typeface="Gill Sans" charset="0"/>
            </a:endParaRPr>
          </a:p>
        </p:txBody>
      </p:sp>
      <p:sp>
        <p:nvSpPr>
          <p:cNvPr id="56" name="Rectangle 55"/>
          <p:cNvSpPr/>
          <p:nvPr/>
        </p:nvSpPr>
        <p:spPr>
          <a:xfrm>
            <a:off x="8531328" y="2861622"/>
            <a:ext cx="1073441" cy="184214"/>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7" name="Rectangle 56"/>
          <p:cNvSpPr/>
          <p:nvPr/>
        </p:nvSpPr>
        <p:spPr>
          <a:xfrm>
            <a:off x="8531368" y="3831138"/>
            <a:ext cx="1073441" cy="184214"/>
          </a:xfrm>
          <a:prstGeom prst="rect">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1" name="Rectangle 60"/>
          <p:cNvSpPr/>
          <p:nvPr/>
        </p:nvSpPr>
        <p:spPr>
          <a:xfrm>
            <a:off x="3115719" y="3572668"/>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2" name="TextBox 61"/>
          <p:cNvSpPr txBox="1"/>
          <p:nvPr/>
        </p:nvSpPr>
        <p:spPr>
          <a:xfrm>
            <a:off x="3323703" y="3679586"/>
            <a:ext cx="740908" cy="400110"/>
          </a:xfrm>
          <a:prstGeom prst="rect">
            <a:avLst/>
          </a:prstGeom>
          <a:noFill/>
        </p:spPr>
        <p:txBody>
          <a:bodyPr wrap="none" rtlCol="0">
            <a:spAutoFit/>
          </a:bodyPr>
          <a:lstStyle/>
          <a:p>
            <a:r>
              <a:rPr lang="en-US" sz="2000" b="0" dirty="0">
                <a:latin typeface="Gill Sans" charset="0"/>
                <a:ea typeface="Gill Sans" charset="0"/>
                <a:cs typeface="Gill Sans" charset="0"/>
              </a:rPr>
              <a:t>code</a:t>
            </a:r>
          </a:p>
        </p:txBody>
      </p:sp>
      <p:grpSp>
        <p:nvGrpSpPr>
          <p:cNvPr id="63" name="Group 62"/>
          <p:cNvGrpSpPr/>
          <p:nvPr/>
        </p:nvGrpSpPr>
        <p:grpSpPr>
          <a:xfrm>
            <a:off x="3115719" y="3090068"/>
            <a:ext cx="1056103" cy="507028"/>
            <a:chOff x="4133850" y="3404709"/>
            <a:chExt cx="1056103" cy="507028"/>
          </a:xfrm>
        </p:grpSpPr>
        <p:sp>
          <p:nvSpPr>
            <p:cNvPr id="64" name="Rectangle 6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5" name="TextBox 64"/>
            <p:cNvSpPr txBox="1"/>
            <p:nvPr/>
          </p:nvSpPr>
          <p:spPr>
            <a:xfrm>
              <a:off x="4359700" y="3511627"/>
              <a:ext cx="683200" cy="400110"/>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grpSp>
        <p:nvGrpSpPr>
          <p:cNvPr id="66" name="Group 65"/>
          <p:cNvGrpSpPr/>
          <p:nvPr/>
        </p:nvGrpSpPr>
        <p:grpSpPr>
          <a:xfrm>
            <a:off x="3115719" y="2609611"/>
            <a:ext cx="1056103" cy="400110"/>
            <a:chOff x="4133850" y="3511627"/>
            <a:chExt cx="1056103" cy="400110"/>
          </a:xfrm>
        </p:grpSpPr>
        <p:sp>
          <p:nvSpPr>
            <p:cNvPr id="67" name="Rectangle 66"/>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8" name="TextBox 67"/>
            <p:cNvSpPr txBox="1"/>
            <p:nvPr/>
          </p:nvSpPr>
          <p:spPr>
            <a:xfrm>
              <a:off x="4359700" y="3511627"/>
              <a:ext cx="755335" cy="400110"/>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69" name="Group 68"/>
          <p:cNvGrpSpPr/>
          <p:nvPr/>
        </p:nvGrpSpPr>
        <p:grpSpPr>
          <a:xfrm>
            <a:off x="3115719" y="2112245"/>
            <a:ext cx="1056103" cy="400110"/>
            <a:chOff x="4133850" y="3404709"/>
            <a:chExt cx="1056103" cy="400110"/>
          </a:xfrm>
        </p:grpSpPr>
        <p:sp>
          <p:nvSpPr>
            <p:cNvPr id="70" name="Rectangle 69"/>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71" name="TextBox 70"/>
            <p:cNvSpPr txBox="1"/>
            <p:nvPr/>
          </p:nvSpPr>
          <p:spPr>
            <a:xfrm>
              <a:off x="4334539" y="3404709"/>
              <a:ext cx="782587" cy="400110"/>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cxnSp>
        <p:nvCxnSpPr>
          <p:cNvPr id="72" name="Straight Arrow Connector 71"/>
          <p:cNvCxnSpPr/>
          <p:nvPr/>
        </p:nvCxnSpPr>
        <p:spPr>
          <a:xfrm flipH="1">
            <a:off x="4171821" y="2112245"/>
            <a:ext cx="2352306" cy="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432551" y="1043544"/>
            <a:ext cx="2018756" cy="3386768"/>
            <a:chOff x="4813299" y="1043543"/>
            <a:chExt cx="2099728" cy="3547583"/>
          </a:xfrm>
        </p:grpSpPr>
        <p:sp>
          <p:nvSpPr>
            <p:cNvPr id="21" name="Rectangle 20"/>
            <p:cNvSpPr/>
            <p:nvPr/>
          </p:nvSpPr>
          <p:spPr>
            <a:xfrm>
              <a:off x="4821893" y="1487603"/>
              <a:ext cx="1234625" cy="3103523"/>
            </a:xfrm>
            <a:prstGeom prst="rect">
              <a:avLst/>
            </a:prstGeom>
            <a:solidFill>
              <a:schemeClr val="accent1">
                <a:lumMod val="40000"/>
                <a:lumOff val="60000"/>
                <a:alpha val="2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2" name="Rectangle 21"/>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3" name="TextBox 22"/>
            <p:cNvSpPr txBox="1"/>
            <p:nvPr/>
          </p:nvSpPr>
          <p:spPr>
            <a:xfrm>
              <a:off x="5116534" y="4060979"/>
              <a:ext cx="770626" cy="419109"/>
            </a:xfrm>
            <a:prstGeom prst="rect">
              <a:avLst/>
            </a:prstGeom>
            <a:noFill/>
          </p:spPr>
          <p:txBody>
            <a:bodyPr wrap="none" rtlCol="0">
              <a:spAutoFit/>
            </a:bodyPr>
            <a:lstStyle/>
            <a:p>
              <a:r>
                <a:rPr lang="en-US" sz="2000" b="0" dirty="0">
                  <a:latin typeface="Gill Sans" charset="0"/>
                  <a:ea typeface="Gill Sans" charset="0"/>
                  <a:cs typeface="Gill Sans" charset="0"/>
                </a:rPr>
                <a:t>code</a:t>
              </a:r>
            </a:p>
          </p:txBody>
        </p:sp>
        <p:grpSp>
          <p:nvGrpSpPr>
            <p:cNvPr id="31" name="Group 30"/>
            <p:cNvGrpSpPr/>
            <p:nvPr/>
          </p:nvGrpSpPr>
          <p:grpSpPr>
            <a:xfrm>
              <a:off x="4908549" y="3471461"/>
              <a:ext cx="1056103" cy="526026"/>
              <a:chOff x="4133850" y="3404709"/>
              <a:chExt cx="1056103" cy="526026"/>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5" name="TextBox 24"/>
              <p:cNvSpPr txBox="1"/>
              <p:nvPr/>
            </p:nvSpPr>
            <p:spPr>
              <a:xfrm>
                <a:off x="4359700" y="3511627"/>
                <a:ext cx="710603" cy="419108"/>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grpSp>
          <p:nvGrpSpPr>
            <p:cNvPr id="32" name="Group 31"/>
            <p:cNvGrpSpPr/>
            <p:nvPr/>
          </p:nvGrpSpPr>
          <p:grpSpPr>
            <a:xfrm>
              <a:off x="4908549" y="3102129"/>
              <a:ext cx="1056103" cy="419109"/>
              <a:chOff x="4133850" y="3511627"/>
              <a:chExt cx="1056103" cy="419109"/>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34" name="TextBox 33"/>
              <p:cNvSpPr txBox="1"/>
              <p:nvPr/>
            </p:nvSpPr>
            <p:spPr>
              <a:xfrm>
                <a:off x="4359700" y="3511627"/>
                <a:ext cx="785632" cy="419109"/>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35" name="Group 34"/>
            <p:cNvGrpSpPr/>
            <p:nvPr/>
          </p:nvGrpSpPr>
          <p:grpSpPr>
            <a:xfrm>
              <a:off x="4908549" y="2102817"/>
              <a:ext cx="1056103" cy="419109"/>
              <a:chOff x="4133850" y="3404709"/>
              <a:chExt cx="1056103" cy="419109"/>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37" name="TextBox 36"/>
              <p:cNvSpPr txBox="1"/>
              <p:nvPr/>
            </p:nvSpPr>
            <p:spPr>
              <a:xfrm>
                <a:off x="4334539" y="3404709"/>
                <a:ext cx="813977" cy="419109"/>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grpSp>
          <p:nvGrpSpPr>
            <p:cNvPr id="38" name="Group 37"/>
            <p:cNvGrpSpPr/>
            <p:nvPr/>
          </p:nvGrpSpPr>
          <p:grpSpPr>
            <a:xfrm>
              <a:off x="4908549" y="1548818"/>
              <a:ext cx="1144865" cy="526026"/>
              <a:chOff x="4133850" y="3404709"/>
              <a:chExt cx="1144865" cy="526026"/>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0" name="TextBox 39"/>
              <p:cNvSpPr txBox="1"/>
              <p:nvPr/>
            </p:nvSpPr>
            <p:spPr>
              <a:xfrm>
                <a:off x="4359700" y="3511627"/>
                <a:ext cx="919015" cy="419108"/>
              </a:xfrm>
              <a:prstGeom prst="rect">
                <a:avLst/>
              </a:prstGeom>
              <a:noFill/>
            </p:spPr>
            <p:txBody>
              <a:bodyPr wrap="none" rtlCol="0">
                <a:spAutoFit/>
              </a:bodyPr>
              <a:lstStyle/>
              <a:p>
                <a:r>
                  <a:rPr lang="en-US" sz="2000" b="0" dirty="0">
                    <a:latin typeface="Gill Sans" charset="0"/>
                    <a:ea typeface="Gill Sans" charset="0"/>
                    <a:cs typeface="Gill Sans" charset="0"/>
                  </a:rPr>
                  <a:t>kernel</a:t>
                </a:r>
              </a:p>
            </p:txBody>
          </p:sp>
        </p:grpSp>
        <p:cxnSp>
          <p:nvCxnSpPr>
            <p:cNvPr id="42" name="Straight Connector 4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6162209" y="1444625"/>
              <a:ext cx="439081" cy="3103523"/>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88" name="TextBox 87"/>
            <p:cNvSpPr txBox="1"/>
            <p:nvPr/>
          </p:nvSpPr>
          <p:spPr>
            <a:xfrm>
              <a:off x="4845049" y="1055211"/>
              <a:ext cx="929220" cy="419109"/>
            </a:xfrm>
            <a:prstGeom prst="rect">
              <a:avLst/>
            </a:prstGeom>
            <a:noFill/>
          </p:spPr>
          <p:txBody>
            <a:bodyPr wrap="none" rtlCol="0">
              <a:spAutoFit/>
            </a:bodyPr>
            <a:lstStyle/>
            <a:p>
              <a:r>
                <a:rPr lang="en-US" sz="2000" b="0" dirty="0">
                  <a:latin typeface="Gill Sans" charset="0"/>
                  <a:ea typeface="Gill Sans" charset="0"/>
                  <a:cs typeface="Gill Sans" charset="0"/>
                </a:rPr>
                <a:t>VAS 1</a:t>
              </a:r>
            </a:p>
          </p:txBody>
        </p:sp>
        <p:sp>
          <p:nvSpPr>
            <p:cNvPr id="73" name="TextBox 72"/>
            <p:cNvSpPr txBox="1"/>
            <p:nvPr/>
          </p:nvSpPr>
          <p:spPr>
            <a:xfrm>
              <a:off x="6162209" y="1043543"/>
              <a:ext cx="750818" cy="419109"/>
            </a:xfrm>
            <a:prstGeom prst="rect">
              <a:avLst/>
            </a:prstGeom>
            <a:noFill/>
          </p:spPr>
          <p:txBody>
            <a:bodyPr wrap="none" rtlCol="0">
              <a:spAutoFit/>
            </a:bodyPr>
            <a:lstStyle/>
            <a:p>
              <a:r>
                <a:rPr lang="en-US" sz="2000" b="0" dirty="0">
                  <a:latin typeface="Gill Sans" charset="0"/>
                  <a:ea typeface="Gill Sans" charset="0"/>
                  <a:cs typeface="Gill Sans" charset="0"/>
                </a:rPr>
                <a:t>PT 1</a:t>
              </a:r>
            </a:p>
          </p:txBody>
        </p:sp>
      </p:grpSp>
      <p:grpSp>
        <p:nvGrpSpPr>
          <p:cNvPr id="104" name="Group 103"/>
          <p:cNvGrpSpPr/>
          <p:nvPr/>
        </p:nvGrpSpPr>
        <p:grpSpPr>
          <a:xfrm>
            <a:off x="4413786" y="3377716"/>
            <a:ext cx="2053434" cy="3352751"/>
            <a:chOff x="4813299" y="1043543"/>
            <a:chExt cx="2080174" cy="3547583"/>
          </a:xfrm>
        </p:grpSpPr>
        <p:sp>
          <p:nvSpPr>
            <p:cNvPr id="105" name="Rectangle 104"/>
            <p:cNvSpPr/>
            <p:nvPr/>
          </p:nvSpPr>
          <p:spPr>
            <a:xfrm>
              <a:off x="4821893" y="1487603"/>
              <a:ext cx="1233977" cy="310352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06" name="Rectangle 105"/>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07" name="TextBox 106"/>
            <p:cNvSpPr txBox="1"/>
            <p:nvPr/>
          </p:nvSpPr>
          <p:spPr>
            <a:xfrm>
              <a:off x="5116534" y="4060978"/>
              <a:ext cx="750556" cy="423361"/>
            </a:xfrm>
            <a:prstGeom prst="rect">
              <a:avLst/>
            </a:prstGeom>
            <a:noFill/>
          </p:spPr>
          <p:txBody>
            <a:bodyPr wrap="none" rtlCol="0">
              <a:spAutoFit/>
            </a:bodyPr>
            <a:lstStyle/>
            <a:p>
              <a:r>
                <a:rPr lang="en-US" sz="2000" b="0" dirty="0">
                  <a:latin typeface="Gill Sans" charset="0"/>
                  <a:ea typeface="Gill Sans" charset="0"/>
                  <a:cs typeface="Gill Sans" charset="0"/>
                </a:rPr>
                <a:t>code</a:t>
              </a:r>
            </a:p>
          </p:txBody>
        </p:sp>
        <p:grpSp>
          <p:nvGrpSpPr>
            <p:cNvPr id="108" name="Group 107"/>
            <p:cNvGrpSpPr/>
            <p:nvPr/>
          </p:nvGrpSpPr>
          <p:grpSpPr>
            <a:xfrm>
              <a:off x="4908549" y="3471461"/>
              <a:ext cx="1056103" cy="530279"/>
              <a:chOff x="4133850" y="3404709"/>
              <a:chExt cx="1056103" cy="530279"/>
            </a:xfrm>
          </p:grpSpPr>
          <p:sp>
            <p:nvSpPr>
              <p:cNvPr id="127" name="Rectangle 126"/>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28" name="TextBox 127"/>
              <p:cNvSpPr txBox="1"/>
              <p:nvPr/>
            </p:nvSpPr>
            <p:spPr>
              <a:xfrm>
                <a:off x="4359700" y="3511627"/>
                <a:ext cx="692097" cy="423361"/>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grpSp>
          <p:nvGrpSpPr>
            <p:cNvPr id="109" name="Group 108"/>
            <p:cNvGrpSpPr/>
            <p:nvPr/>
          </p:nvGrpSpPr>
          <p:grpSpPr>
            <a:xfrm>
              <a:off x="4908549" y="3102129"/>
              <a:ext cx="1056103" cy="423361"/>
              <a:chOff x="4133850" y="3511627"/>
              <a:chExt cx="1056103" cy="423361"/>
            </a:xfrm>
          </p:grpSpPr>
          <p:sp>
            <p:nvSpPr>
              <p:cNvPr id="125" name="Rectangle 12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26" name="TextBox 125"/>
              <p:cNvSpPr txBox="1"/>
              <p:nvPr/>
            </p:nvSpPr>
            <p:spPr>
              <a:xfrm>
                <a:off x="4359700" y="3511627"/>
                <a:ext cx="765171" cy="423361"/>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110" name="Group 109"/>
            <p:cNvGrpSpPr/>
            <p:nvPr/>
          </p:nvGrpSpPr>
          <p:grpSpPr>
            <a:xfrm>
              <a:off x="4908549" y="2102817"/>
              <a:ext cx="1056103" cy="423361"/>
              <a:chOff x="4133850" y="3404709"/>
              <a:chExt cx="1056103" cy="423361"/>
            </a:xfrm>
          </p:grpSpPr>
          <p:sp>
            <p:nvSpPr>
              <p:cNvPr id="123" name="Rectangle 122"/>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24" name="TextBox 123"/>
              <p:cNvSpPr txBox="1"/>
              <p:nvPr/>
            </p:nvSpPr>
            <p:spPr>
              <a:xfrm>
                <a:off x="4334539" y="3404709"/>
                <a:ext cx="792778" cy="423361"/>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grpSp>
          <p:nvGrpSpPr>
            <p:cNvPr id="111" name="Group 110"/>
            <p:cNvGrpSpPr/>
            <p:nvPr/>
          </p:nvGrpSpPr>
          <p:grpSpPr>
            <a:xfrm>
              <a:off x="4908549" y="1548818"/>
              <a:ext cx="1120931" cy="530279"/>
              <a:chOff x="4133850" y="3404709"/>
              <a:chExt cx="1120931" cy="530279"/>
            </a:xfrm>
          </p:grpSpPr>
          <p:sp>
            <p:nvSpPr>
              <p:cNvPr id="121" name="Rectangle 12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22" name="TextBox 121"/>
              <p:cNvSpPr txBox="1"/>
              <p:nvPr/>
            </p:nvSpPr>
            <p:spPr>
              <a:xfrm>
                <a:off x="4359700" y="3511627"/>
                <a:ext cx="895081" cy="423361"/>
              </a:xfrm>
              <a:prstGeom prst="rect">
                <a:avLst/>
              </a:prstGeom>
              <a:noFill/>
            </p:spPr>
            <p:txBody>
              <a:bodyPr wrap="none" rtlCol="0">
                <a:spAutoFit/>
              </a:bodyPr>
              <a:lstStyle/>
              <a:p>
                <a:r>
                  <a:rPr lang="en-US" sz="2000" b="0" dirty="0">
                    <a:latin typeface="Gill Sans" charset="0"/>
                    <a:ea typeface="Gill Sans" charset="0"/>
                    <a:cs typeface="Gill Sans" charset="0"/>
                  </a:rPr>
                  <a:t>kernel</a:t>
                </a:r>
              </a:p>
            </p:txBody>
          </p:sp>
        </p:grpSp>
        <p:cxnSp>
          <p:nvCxnSpPr>
            <p:cNvPr id="112" name="Straight Connector 11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6162209" y="1444625"/>
              <a:ext cx="439081" cy="310352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19" name="TextBox 118"/>
            <p:cNvSpPr txBox="1"/>
            <p:nvPr/>
          </p:nvSpPr>
          <p:spPr>
            <a:xfrm>
              <a:off x="4845049" y="1055211"/>
              <a:ext cx="905020" cy="423361"/>
            </a:xfrm>
            <a:prstGeom prst="rect">
              <a:avLst/>
            </a:prstGeom>
            <a:noFill/>
          </p:spPr>
          <p:txBody>
            <a:bodyPr wrap="none" rtlCol="0">
              <a:spAutoFit/>
            </a:bodyPr>
            <a:lstStyle/>
            <a:p>
              <a:r>
                <a:rPr lang="en-US" sz="2000" b="0" dirty="0">
                  <a:latin typeface="Gill Sans" charset="0"/>
                  <a:ea typeface="Gill Sans" charset="0"/>
                  <a:cs typeface="Gill Sans" charset="0"/>
                </a:rPr>
                <a:t>VAS 2</a:t>
              </a:r>
            </a:p>
          </p:txBody>
        </p:sp>
        <p:sp>
          <p:nvSpPr>
            <p:cNvPr id="120" name="TextBox 119"/>
            <p:cNvSpPr txBox="1"/>
            <p:nvPr/>
          </p:nvSpPr>
          <p:spPr>
            <a:xfrm>
              <a:off x="6162209" y="1043543"/>
              <a:ext cx="731264" cy="423361"/>
            </a:xfrm>
            <a:prstGeom prst="rect">
              <a:avLst/>
            </a:prstGeom>
            <a:noFill/>
          </p:spPr>
          <p:txBody>
            <a:bodyPr wrap="none" rtlCol="0">
              <a:spAutoFit/>
            </a:bodyPr>
            <a:lstStyle/>
            <a:p>
              <a:r>
                <a:rPr lang="en-US" sz="2000" b="0" dirty="0">
                  <a:latin typeface="Gill Sans" charset="0"/>
                  <a:ea typeface="Gill Sans" charset="0"/>
                  <a:cs typeface="Gill Sans" charset="0"/>
                </a:rPr>
                <a:t>PT 2</a:t>
              </a:r>
            </a:p>
          </p:txBody>
        </p:sp>
      </p:grpSp>
      <p:cxnSp>
        <p:nvCxnSpPr>
          <p:cNvPr id="129" name="Straight Arrow Connector 128"/>
          <p:cNvCxnSpPr>
            <a:endCxn id="56" idx="1"/>
          </p:cNvCxnSpPr>
          <p:nvPr/>
        </p:nvCxnSpPr>
        <p:spPr>
          <a:xfrm flipV="1">
            <a:off x="5979775" y="2953730"/>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130" name="Rectangle 129"/>
          <p:cNvSpPr/>
          <p:nvPr/>
        </p:nvSpPr>
        <p:spPr>
          <a:xfrm>
            <a:off x="8543753" y="4101789"/>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1" name="Rectangle 130"/>
          <p:cNvSpPr/>
          <p:nvPr/>
        </p:nvSpPr>
        <p:spPr>
          <a:xfrm>
            <a:off x="8543753" y="4277848"/>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2" name="Rectangle 131"/>
          <p:cNvSpPr/>
          <p:nvPr/>
        </p:nvSpPr>
        <p:spPr>
          <a:xfrm>
            <a:off x="8531328" y="1979038"/>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3" name="Rectangle 132"/>
          <p:cNvSpPr/>
          <p:nvPr/>
        </p:nvSpPr>
        <p:spPr>
          <a:xfrm>
            <a:off x="8543753" y="2209872"/>
            <a:ext cx="1073441" cy="184214"/>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grpSp>
        <p:nvGrpSpPr>
          <p:cNvPr id="134" name="Group 133"/>
          <p:cNvGrpSpPr/>
          <p:nvPr/>
        </p:nvGrpSpPr>
        <p:grpSpPr>
          <a:xfrm>
            <a:off x="1841501" y="3082152"/>
            <a:ext cx="1056103" cy="400110"/>
            <a:chOff x="4133850" y="3511627"/>
            <a:chExt cx="1056103" cy="400110"/>
          </a:xfrm>
        </p:grpSpPr>
        <p:sp>
          <p:nvSpPr>
            <p:cNvPr id="135" name="Rectangle 13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6" name="TextBox 135"/>
            <p:cNvSpPr txBox="1"/>
            <p:nvPr/>
          </p:nvSpPr>
          <p:spPr>
            <a:xfrm>
              <a:off x="4359700" y="3511627"/>
              <a:ext cx="755335" cy="400110"/>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137" name="Group 136"/>
          <p:cNvGrpSpPr/>
          <p:nvPr/>
        </p:nvGrpSpPr>
        <p:grpSpPr>
          <a:xfrm>
            <a:off x="1841501" y="2584786"/>
            <a:ext cx="1056103" cy="400110"/>
            <a:chOff x="4133850" y="3404709"/>
            <a:chExt cx="1056103" cy="400110"/>
          </a:xfrm>
        </p:grpSpPr>
        <p:sp>
          <p:nvSpPr>
            <p:cNvPr id="138" name="Rectangle 137"/>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9" name="TextBox 138"/>
            <p:cNvSpPr txBox="1"/>
            <p:nvPr/>
          </p:nvSpPr>
          <p:spPr>
            <a:xfrm>
              <a:off x="4334539" y="3404709"/>
              <a:ext cx="782587" cy="400110"/>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grpSp>
        <p:nvGrpSpPr>
          <p:cNvPr id="140" name="Group 139"/>
          <p:cNvGrpSpPr/>
          <p:nvPr/>
        </p:nvGrpSpPr>
        <p:grpSpPr>
          <a:xfrm>
            <a:off x="1841501" y="3601168"/>
            <a:ext cx="1056103" cy="507028"/>
            <a:chOff x="4133850" y="3404709"/>
            <a:chExt cx="1056103" cy="507028"/>
          </a:xfrm>
        </p:grpSpPr>
        <p:sp>
          <p:nvSpPr>
            <p:cNvPr id="141" name="Rectangle 14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42" name="TextBox 141"/>
            <p:cNvSpPr txBox="1"/>
            <p:nvPr/>
          </p:nvSpPr>
          <p:spPr>
            <a:xfrm>
              <a:off x="4359700" y="3511627"/>
              <a:ext cx="683200" cy="400110"/>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cxnSp>
        <p:nvCxnSpPr>
          <p:cNvPr id="143" name="Straight Arrow Connector 142"/>
          <p:cNvCxnSpPr/>
          <p:nvPr/>
        </p:nvCxnSpPr>
        <p:spPr>
          <a:xfrm flipH="1" flipV="1">
            <a:off x="2897603" y="2609611"/>
            <a:ext cx="1620118" cy="1779672"/>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flipV="1">
            <a:off x="2897604" y="3090068"/>
            <a:ext cx="1577881" cy="2233176"/>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flipH="1" flipV="1">
            <a:off x="2897605" y="3601169"/>
            <a:ext cx="1620117" cy="2071124"/>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flipH="1" flipV="1">
            <a:off x="4171822" y="3601169"/>
            <a:ext cx="498301" cy="26997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flipH="1" flipV="1">
            <a:off x="4216936" y="3655080"/>
            <a:ext cx="2438826" cy="28778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flipV="1">
            <a:off x="4171822" y="2614735"/>
            <a:ext cx="2358153" cy="42515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H="1" flipV="1">
            <a:off x="4171822" y="3090069"/>
            <a:ext cx="2345195" cy="319493"/>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a:endCxn id="133" idx="1"/>
          </p:cNvCxnSpPr>
          <p:nvPr/>
        </p:nvCxnSpPr>
        <p:spPr>
          <a:xfrm flipV="1">
            <a:off x="5992200" y="2301979"/>
            <a:ext cx="2551553" cy="216008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V="1">
            <a:off x="5979775" y="3456300"/>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a:endCxn id="132" idx="1"/>
          </p:cNvCxnSpPr>
          <p:nvPr/>
        </p:nvCxnSpPr>
        <p:spPr>
          <a:xfrm flipV="1">
            <a:off x="7953375" y="2071145"/>
            <a:ext cx="577952" cy="111957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a:endCxn id="52" idx="1"/>
          </p:cNvCxnSpPr>
          <p:nvPr/>
        </p:nvCxnSpPr>
        <p:spPr>
          <a:xfrm>
            <a:off x="7839245" y="2209872"/>
            <a:ext cx="692083" cy="47855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endCxn id="8" idx="1"/>
          </p:cNvCxnSpPr>
          <p:nvPr/>
        </p:nvCxnSpPr>
        <p:spPr>
          <a:xfrm flipV="1">
            <a:off x="7839245" y="3350821"/>
            <a:ext cx="692083" cy="638749"/>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95732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140"/>
                                        </p:tgtEl>
                                        <p:attrNameLst>
                                          <p:attrName>style.visibility</p:attrName>
                                        </p:attrNameLst>
                                      </p:cBhvr>
                                      <p:to>
                                        <p:strVal val="visible"/>
                                      </p:to>
                                    </p:set>
                                    <p:animEffect transition="in" filter="checkerboard(across)">
                                      <p:cBhvr>
                                        <p:cTn id="11" dur="500"/>
                                        <p:tgtEl>
                                          <p:spTgt spid="140"/>
                                        </p:tgtEl>
                                      </p:cBhvr>
                                    </p:animEffect>
                                  </p:childTnLst>
                                </p:cTn>
                              </p:par>
                              <p:par>
                                <p:cTn id="12" presetID="5" presetClass="entr" presetSubtype="10" fill="hold" nodeType="withEffect">
                                  <p:stCondLst>
                                    <p:cond delay="0"/>
                                  </p:stCondLst>
                                  <p:childTnLst>
                                    <p:set>
                                      <p:cBhvr>
                                        <p:cTn id="13" dur="1" fill="hold">
                                          <p:stCondLst>
                                            <p:cond delay="0"/>
                                          </p:stCondLst>
                                        </p:cTn>
                                        <p:tgtEl>
                                          <p:spTgt spid="134"/>
                                        </p:tgtEl>
                                        <p:attrNameLst>
                                          <p:attrName>style.visibility</p:attrName>
                                        </p:attrNameLst>
                                      </p:cBhvr>
                                      <p:to>
                                        <p:strVal val="visible"/>
                                      </p:to>
                                    </p:set>
                                    <p:animEffect transition="in" filter="checkerboard(across)">
                                      <p:cBhvr>
                                        <p:cTn id="14" dur="500"/>
                                        <p:tgtEl>
                                          <p:spTgt spid="134"/>
                                        </p:tgtEl>
                                      </p:cBhvr>
                                    </p:animEffect>
                                  </p:childTnLst>
                                </p:cTn>
                              </p:par>
                              <p:par>
                                <p:cTn id="15" presetID="5" presetClass="entr" presetSubtype="10" fill="hold" nodeType="withEffect">
                                  <p:stCondLst>
                                    <p:cond delay="0"/>
                                  </p:stCondLst>
                                  <p:childTnLst>
                                    <p:set>
                                      <p:cBhvr>
                                        <p:cTn id="16" dur="1" fill="hold">
                                          <p:stCondLst>
                                            <p:cond delay="0"/>
                                          </p:stCondLst>
                                        </p:cTn>
                                        <p:tgtEl>
                                          <p:spTgt spid="137"/>
                                        </p:tgtEl>
                                        <p:attrNameLst>
                                          <p:attrName>style.visibility</p:attrName>
                                        </p:attrNameLst>
                                      </p:cBhvr>
                                      <p:to>
                                        <p:strVal val="visible"/>
                                      </p:to>
                                    </p:set>
                                    <p:animEffect transition="in" filter="checkerboard(across)">
                                      <p:cBhvr>
                                        <p:cTn id="17" dur="500"/>
                                        <p:tgtEl>
                                          <p:spTgt spid="13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44"/>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74"/>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45"/>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4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32" presetClass="emph" presetSubtype="0" fill="hold" nodeType="clickEffect">
                                  <p:stCondLst>
                                    <p:cond delay="0"/>
                                  </p:stCondLst>
                                  <p:childTnLst>
                                    <p:animRot by="120000">
                                      <p:cBhvr>
                                        <p:cTn id="31" dur="100" fill="hold">
                                          <p:stCondLst>
                                            <p:cond delay="0"/>
                                          </p:stCondLst>
                                        </p:cTn>
                                        <p:tgtEl>
                                          <p:spTgt spid="145"/>
                                        </p:tgtEl>
                                        <p:attrNameLst>
                                          <p:attrName>r</p:attrName>
                                        </p:attrNameLst>
                                      </p:cBhvr>
                                    </p:animRot>
                                    <p:animRot by="-240000">
                                      <p:cBhvr>
                                        <p:cTn id="32" dur="200" fill="hold">
                                          <p:stCondLst>
                                            <p:cond delay="200"/>
                                          </p:stCondLst>
                                        </p:cTn>
                                        <p:tgtEl>
                                          <p:spTgt spid="145"/>
                                        </p:tgtEl>
                                        <p:attrNameLst>
                                          <p:attrName>r</p:attrName>
                                        </p:attrNameLst>
                                      </p:cBhvr>
                                    </p:animRot>
                                    <p:animRot by="240000">
                                      <p:cBhvr>
                                        <p:cTn id="33" dur="200" fill="hold">
                                          <p:stCondLst>
                                            <p:cond delay="400"/>
                                          </p:stCondLst>
                                        </p:cTn>
                                        <p:tgtEl>
                                          <p:spTgt spid="145"/>
                                        </p:tgtEl>
                                        <p:attrNameLst>
                                          <p:attrName>r</p:attrName>
                                        </p:attrNameLst>
                                      </p:cBhvr>
                                    </p:animRot>
                                    <p:animRot by="-240000">
                                      <p:cBhvr>
                                        <p:cTn id="34" dur="200" fill="hold">
                                          <p:stCondLst>
                                            <p:cond delay="600"/>
                                          </p:stCondLst>
                                        </p:cTn>
                                        <p:tgtEl>
                                          <p:spTgt spid="145"/>
                                        </p:tgtEl>
                                        <p:attrNameLst>
                                          <p:attrName>r</p:attrName>
                                        </p:attrNameLst>
                                      </p:cBhvr>
                                    </p:animRot>
                                    <p:animRot by="120000">
                                      <p:cBhvr>
                                        <p:cTn id="35" dur="200" fill="hold">
                                          <p:stCondLst>
                                            <p:cond delay="800"/>
                                          </p:stCondLst>
                                        </p:cTn>
                                        <p:tgtEl>
                                          <p:spTgt spid="145"/>
                                        </p:tgtEl>
                                        <p:attrNameLst>
                                          <p:attrName>r</p:attrName>
                                        </p:attrNameLst>
                                      </p:cBhvr>
                                    </p:animRot>
                                  </p:childTnLst>
                                </p:cTn>
                              </p:par>
                              <p:par>
                                <p:cTn id="36" presetID="32" presetClass="emph" presetSubtype="0" fill="hold" nodeType="withEffect">
                                  <p:stCondLst>
                                    <p:cond delay="0"/>
                                  </p:stCondLst>
                                  <p:childTnLst>
                                    <p:animRot by="120000">
                                      <p:cBhvr>
                                        <p:cTn id="37" dur="100" fill="hold">
                                          <p:stCondLst>
                                            <p:cond delay="0"/>
                                          </p:stCondLst>
                                        </p:cTn>
                                        <p:tgtEl>
                                          <p:spTgt spid="85"/>
                                        </p:tgtEl>
                                        <p:attrNameLst>
                                          <p:attrName>r</p:attrName>
                                        </p:attrNameLst>
                                      </p:cBhvr>
                                    </p:animRot>
                                    <p:animRot by="-240000">
                                      <p:cBhvr>
                                        <p:cTn id="38" dur="200" fill="hold">
                                          <p:stCondLst>
                                            <p:cond delay="200"/>
                                          </p:stCondLst>
                                        </p:cTn>
                                        <p:tgtEl>
                                          <p:spTgt spid="85"/>
                                        </p:tgtEl>
                                        <p:attrNameLst>
                                          <p:attrName>r</p:attrName>
                                        </p:attrNameLst>
                                      </p:cBhvr>
                                    </p:animRot>
                                    <p:animRot by="240000">
                                      <p:cBhvr>
                                        <p:cTn id="39" dur="200" fill="hold">
                                          <p:stCondLst>
                                            <p:cond delay="400"/>
                                          </p:stCondLst>
                                        </p:cTn>
                                        <p:tgtEl>
                                          <p:spTgt spid="85"/>
                                        </p:tgtEl>
                                        <p:attrNameLst>
                                          <p:attrName>r</p:attrName>
                                        </p:attrNameLst>
                                      </p:cBhvr>
                                    </p:animRot>
                                    <p:animRot by="-240000">
                                      <p:cBhvr>
                                        <p:cTn id="40" dur="200" fill="hold">
                                          <p:stCondLst>
                                            <p:cond delay="600"/>
                                          </p:stCondLst>
                                        </p:cTn>
                                        <p:tgtEl>
                                          <p:spTgt spid="85"/>
                                        </p:tgtEl>
                                        <p:attrNameLst>
                                          <p:attrName>r</p:attrName>
                                        </p:attrNameLst>
                                      </p:cBhvr>
                                    </p:animRot>
                                    <p:animRot by="120000">
                                      <p:cBhvr>
                                        <p:cTn id="41" dur="200" fill="hold">
                                          <p:stCondLst>
                                            <p:cond delay="800"/>
                                          </p:stCondLst>
                                        </p:cTn>
                                        <p:tgtEl>
                                          <p:spTgt spid="85"/>
                                        </p:tgtEl>
                                        <p:attrNameLst>
                                          <p:attrName>r</p:attrName>
                                        </p:attrNameLst>
                                      </p:cBhvr>
                                    </p:animRo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48"/>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29"/>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14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2" presetClass="emph" presetSubtype="0" fill="hold" grpId="0" nodeType="clickEffect">
                                  <p:stCondLst>
                                    <p:cond delay="0"/>
                                  </p:stCondLst>
                                  <p:childTnLst>
                                    <p:animRot by="120000">
                                      <p:cBhvr>
                                        <p:cTn id="53" dur="100" fill="hold">
                                          <p:stCondLst>
                                            <p:cond delay="0"/>
                                          </p:stCondLst>
                                        </p:cTn>
                                        <p:tgtEl>
                                          <p:spTgt spid="130"/>
                                        </p:tgtEl>
                                        <p:attrNameLst>
                                          <p:attrName>r</p:attrName>
                                        </p:attrNameLst>
                                      </p:cBhvr>
                                    </p:animRot>
                                    <p:animRot by="-240000">
                                      <p:cBhvr>
                                        <p:cTn id="54" dur="200" fill="hold">
                                          <p:stCondLst>
                                            <p:cond delay="200"/>
                                          </p:stCondLst>
                                        </p:cTn>
                                        <p:tgtEl>
                                          <p:spTgt spid="130"/>
                                        </p:tgtEl>
                                        <p:attrNameLst>
                                          <p:attrName>r</p:attrName>
                                        </p:attrNameLst>
                                      </p:cBhvr>
                                    </p:animRot>
                                    <p:animRot by="240000">
                                      <p:cBhvr>
                                        <p:cTn id="55" dur="200" fill="hold">
                                          <p:stCondLst>
                                            <p:cond delay="400"/>
                                          </p:stCondLst>
                                        </p:cTn>
                                        <p:tgtEl>
                                          <p:spTgt spid="130"/>
                                        </p:tgtEl>
                                        <p:attrNameLst>
                                          <p:attrName>r</p:attrName>
                                        </p:attrNameLst>
                                      </p:cBhvr>
                                    </p:animRot>
                                    <p:animRot by="-240000">
                                      <p:cBhvr>
                                        <p:cTn id="56" dur="200" fill="hold">
                                          <p:stCondLst>
                                            <p:cond delay="600"/>
                                          </p:stCondLst>
                                        </p:cTn>
                                        <p:tgtEl>
                                          <p:spTgt spid="130"/>
                                        </p:tgtEl>
                                        <p:attrNameLst>
                                          <p:attrName>r</p:attrName>
                                        </p:attrNameLst>
                                      </p:cBhvr>
                                    </p:animRot>
                                    <p:animRot by="120000">
                                      <p:cBhvr>
                                        <p:cTn id="57" dur="200" fill="hold">
                                          <p:stCondLst>
                                            <p:cond delay="800"/>
                                          </p:stCondLst>
                                        </p:cTn>
                                        <p:tgtEl>
                                          <p:spTgt spid="130"/>
                                        </p:tgtEl>
                                        <p:attrNameLst>
                                          <p:attrName>r</p:attrName>
                                        </p:attrNameLst>
                                      </p:cBhvr>
                                    </p:animRot>
                                  </p:childTnLst>
                                </p:cTn>
                              </p:par>
                              <p:par>
                                <p:cTn id="58" presetID="32" presetClass="emph" presetSubtype="0" fill="hold" grpId="0" nodeType="withEffect">
                                  <p:stCondLst>
                                    <p:cond delay="0"/>
                                  </p:stCondLst>
                                  <p:childTnLst>
                                    <p:animRot by="120000">
                                      <p:cBhvr>
                                        <p:cTn id="59" dur="100" fill="hold">
                                          <p:stCondLst>
                                            <p:cond delay="0"/>
                                          </p:stCondLst>
                                        </p:cTn>
                                        <p:tgtEl>
                                          <p:spTgt spid="131"/>
                                        </p:tgtEl>
                                        <p:attrNameLst>
                                          <p:attrName>r</p:attrName>
                                        </p:attrNameLst>
                                      </p:cBhvr>
                                    </p:animRot>
                                    <p:animRot by="-240000">
                                      <p:cBhvr>
                                        <p:cTn id="60" dur="200" fill="hold">
                                          <p:stCondLst>
                                            <p:cond delay="200"/>
                                          </p:stCondLst>
                                        </p:cTn>
                                        <p:tgtEl>
                                          <p:spTgt spid="131"/>
                                        </p:tgtEl>
                                        <p:attrNameLst>
                                          <p:attrName>r</p:attrName>
                                        </p:attrNameLst>
                                      </p:cBhvr>
                                    </p:animRot>
                                    <p:animRot by="240000">
                                      <p:cBhvr>
                                        <p:cTn id="61" dur="200" fill="hold">
                                          <p:stCondLst>
                                            <p:cond delay="400"/>
                                          </p:stCondLst>
                                        </p:cTn>
                                        <p:tgtEl>
                                          <p:spTgt spid="131"/>
                                        </p:tgtEl>
                                        <p:attrNameLst>
                                          <p:attrName>r</p:attrName>
                                        </p:attrNameLst>
                                      </p:cBhvr>
                                    </p:animRot>
                                    <p:animRot by="-240000">
                                      <p:cBhvr>
                                        <p:cTn id="62" dur="200" fill="hold">
                                          <p:stCondLst>
                                            <p:cond delay="600"/>
                                          </p:stCondLst>
                                        </p:cTn>
                                        <p:tgtEl>
                                          <p:spTgt spid="131"/>
                                        </p:tgtEl>
                                        <p:attrNameLst>
                                          <p:attrName>r</p:attrName>
                                        </p:attrNameLst>
                                      </p:cBhvr>
                                    </p:animRot>
                                    <p:animRot by="120000">
                                      <p:cBhvr>
                                        <p:cTn id="63" dur="200" fill="hold">
                                          <p:stCondLst>
                                            <p:cond delay="800"/>
                                          </p:stCondLst>
                                        </p:cTn>
                                        <p:tgtEl>
                                          <p:spTgt spid="13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P spid="13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0" y="1"/>
            <a:ext cx="8369300" cy="875619"/>
          </a:xfrm>
        </p:spPr>
        <p:txBody>
          <a:bodyPr>
            <a:normAutofit/>
          </a:bodyPr>
          <a:lstStyle/>
          <a:p>
            <a:r>
              <a:rPr lang="en-US" dirty="0"/>
              <a:t>On page Fault …</a:t>
            </a:r>
          </a:p>
        </p:txBody>
      </p:sp>
      <p:sp>
        <p:nvSpPr>
          <p:cNvPr id="7" name="Can 6"/>
          <p:cNvSpPr/>
          <p:nvPr/>
        </p:nvSpPr>
        <p:spPr>
          <a:xfrm>
            <a:off x="1581686" y="1299449"/>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9" name="TextBox 8"/>
          <p:cNvSpPr txBox="1"/>
          <p:nvPr/>
        </p:nvSpPr>
        <p:spPr>
          <a:xfrm>
            <a:off x="2083577" y="930117"/>
            <a:ext cx="1917704" cy="400110"/>
          </a:xfrm>
          <a:prstGeom prst="rect">
            <a:avLst/>
          </a:prstGeom>
          <a:noFill/>
        </p:spPr>
        <p:txBody>
          <a:bodyPr wrap="none" rtlCol="0">
            <a:spAutoFit/>
          </a:bodyPr>
          <a:lstStyle/>
          <a:p>
            <a:r>
              <a:rPr lang="en-US" sz="2000" b="0" dirty="0">
                <a:latin typeface="Gill Sans" charset="0"/>
                <a:ea typeface="Gill Sans" charset="0"/>
                <a:cs typeface="Gill Sans" charset="0"/>
              </a:rPr>
              <a:t>disk (huge, TB)</a:t>
            </a:r>
          </a:p>
        </p:txBody>
      </p:sp>
      <p:sp>
        <p:nvSpPr>
          <p:cNvPr id="10" name="TextBox 9"/>
          <p:cNvSpPr txBox="1"/>
          <p:nvPr/>
        </p:nvSpPr>
        <p:spPr>
          <a:xfrm>
            <a:off x="8588164" y="1211468"/>
            <a:ext cx="1109599" cy="400110"/>
          </a:xfrm>
          <a:prstGeom prst="rect">
            <a:avLst/>
          </a:prstGeom>
          <a:noFill/>
        </p:spPr>
        <p:txBody>
          <a:bodyPr wrap="none" rtlCol="0">
            <a:spAutoFit/>
          </a:bodyPr>
          <a:lstStyle/>
          <a:p>
            <a:r>
              <a:rPr lang="en-US" sz="2000" b="0" dirty="0">
                <a:latin typeface="Gill Sans" charset="0"/>
                <a:ea typeface="Gill Sans" charset="0"/>
                <a:cs typeface="Gill Sans" charset="0"/>
              </a:rPr>
              <a:t>memory</a:t>
            </a:r>
          </a:p>
        </p:txBody>
      </p:sp>
      <p:sp>
        <p:nvSpPr>
          <p:cNvPr id="8" name="Rectangle 7"/>
          <p:cNvSpPr/>
          <p:nvPr/>
        </p:nvSpPr>
        <p:spPr>
          <a:xfrm>
            <a:off x="8531328" y="1809751"/>
            <a:ext cx="1073441" cy="30821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6" name="Rectangle 45"/>
          <p:cNvSpPr/>
          <p:nvPr/>
        </p:nvSpPr>
        <p:spPr>
          <a:xfrm>
            <a:off x="8531368" y="3655079"/>
            <a:ext cx="1073441" cy="184214"/>
          </a:xfrm>
          <a:prstGeom prst="rect">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7" name="Rectangle 46"/>
          <p:cNvSpPr/>
          <p:nvPr/>
        </p:nvSpPr>
        <p:spPr>
          <a:xfrm>
            <a:off x="8531328" y="4539963"/>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8" name="Rectangle 47"/>
          <p:cNvSpPr/>
          <p:nvPr/>
        </p:nvSpPr>
        <p:spPr>
          <a:xfrm>
            <a:off x="8531328" y="3317890"/>
            <a:ext cx="1073441" cy="184214"/>
          </a:xfrm>
          <a:prstGeom prst="rect">
            <a:avLst/>
          </a:prstGeom>
          <a:solidFill>
            <a:srgbClr val="02E3E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1" name="Rectangle 50"/>
          <p:cNvSpPr/>
          <p:nvPr/>
        </p:nvSpPr>
        <p:spPr>
          <a:xfrm>
            <a:off x="8531328" y="4737959"/>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2" name="Rectangle 51"/>
          <p:cNvSpPr/>
          <p:nvPr/>
        </p:nvSpPr>
        <p:spPr>
          <a:xfrm>
            <a:off x="8531328" y="2596317"/>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3" name="TextBox 52"/>
          <p:cNvSpPr txBox="1"/>
          <p:nvPr/>
        </p:nvSpPr>
        <p:spPr>
          <a:xfrm>
            <a:off x="9677400" y="4289275"/>
            <a:ext cx="990601" cy="1015663"/>
          </a:xfrm>
          <a:prstGeom prst="rect">
            <a:avLst/>
          </a:prstGeom>
          <a:noFill/>
        </p:spPr>
        <p:txBody>
          <a:bodyPr wrap="square" rtlCol="0">
            <a:spAutoFit/>
          </a:bodyPr>
          <a:lstStyle/>
          <a:p>
            <a:r>
              <a:rPr lang="en-US" sz="2000" b="0" dirty="0">
                <a:latin typeface="Gill Sans" charset="0"/>
                <a:ea typeface="Gill Sans" charset="0"/>
                <a:cs typeface="Gill Sans" charset="0"/>
              </a:rPr>
              <a:t>kernel code </a:t>
            </a:r>
          </a:p>
          <a:p>
            <a:r>
              <a:rPr lang="en-US" sz="2000" b="0" dirty="0">
                <a:latin typeface="Gill Sans" charset="0"/>
                <a:ea typeface="Gill Sans" charset="0"/>
                <a:cs typeface="Gill Sans" charset="0"/>
              </a:rPr>
              <a:t>&amp; data</a:t>
            </a:r>
          </a:p>
        </p:txBody>
      </p:sp>
      <p:sp>
        <p:nvSpPr>
          <p:cNvPr id="54" name="TextBox 53"/>
          <p:cNvSpPr txBox="1"/>
          <p:nvPr/>
        </p:nvSpPr>
        <p:spPr>
          <a:xfrm>
            <a:off x="9677400" y="2477447"/>
            <a:ext cx="990600" cy="1015663"/>
          </a:xfrm>
          <a:prstGeom prst="rect">
            <a:avLst/>
          </a:prstGeom>
          <a:noFill/>
        </p:spPr>
        <p:txBody>
          <a:bodyPr wrap="square" rtlCol="0">
            <a:spAutoFit/>
          </a:bodyPr>
          <a:lstStyle/>
          <a:p>
            <a:r>
              <a:rPr lang="en-US" sz="2000" b="0" dirty="0">
                <a:latin typeface="Gill Sans" charset="0"/>
                <a:ea typeface="Gill Sans" charset="0"/>
                <a:cs typeface="Gill Sans" charset="0"/>
              </a:rPr>
              <a:t>user page</a:t>
            </a:r>
          </a:p>
          <a:p>
            <a:r>
              <a:rPr lang="en-US" sz="2000" b="0" dirty="0">
                <a:latin typeface="Gill Sans" charset="0"/>
                <a:ea typeface="Gill Sans" charset="0"/>
                <a:cs typeface="Gill Sans" charset="0"/>
              </a:rPr>
              <a:t>frames</a:t>
            </a:r>
          </a:p>
        </p:txBody>
      </p:sp>
      <p:sp>
        <p:nvSpPr>
          <p:cNvPr id="55" name="TextBox 54"/>
          <p:cNvSpPr txBox="1"/>
          <p:nvPr/>
        </p:nvSpPr>
        <p:spPr>
          <a:xfrm>
            <a:off x="9607550" y="3558074"/>
            <a:ext cx="1365250" cy="646331"/>
          </a:xfrm>
          <a:prstGeom prst="rect">
            <a:avLst/>
          </a:prstGeom>
          <a:noFill/>
        </p:spPr>
        <p:txBody>
          <a:bodyPr wrap="square" rtlCol="0">
            <a:spAutoFit/>
          </a:bodyPr>
          <a:lstStyle/>
          <a:p>
            <a:r>
              <a:rPr lang="en-US" b="0" dirty="0">
                <a:latin typeface="Gill Sans" charset="0"/>
                <a:ea typeface="Gill Sans" charset="0"/>
                <a:cs typeface="Gill Sans" charset="0"/>
              </a:rPr>
              <a:t>user </a:t>
            </a:r>
            <a:r>
              <a:rPr lang="en-US" b="0" dirty="0" err="1">
                <a:latin typeface="Gill Sans" charset="0"/>
                <a:ea typeface="Gill Sans" charset="0"/>
                <a:cs typeface="Gill Sans" charset="0"/>
              </a:rPr>
              <a:t>pagetable</a:t>
            </a:r>
            <a:endParaRPr lang="en-US" b="0" dirty="0">
              <a:latin typeface="Gill Sans" charset="0"/>
              <a:ea typeface="Gill Sans" charset="0"/>
              <a:cs typeface="Gill Sans" charset="0"/>
            </a:endParaRPr>
          </a:p>
        </p:txBody>
      </p:sp>
      <p:sp>
        <p:nvSpPr>
          <p:cNvPr id="56" name="Rectangle 55"/>
          <p:cNvSpPr/>
          <p:nvPr/>
        </p:nvSpPr>
        <p:spPr>
          <a:xfrm>
            <a:off x="8531328" y="2861622"/>
            <a:ext cx="1073441" cy="184214"/>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7" name="Rectangle 56"/>
          <p:cNvSpPr/>
          <p:nvPr/>
        </p:nvSpPr>
        <p:spPr>
          <a:xfrm>
            <a:off x="8531368" y="3831138"/>
            <a:ext cx="1073441" cy="184214"/>
          </a:xfrm>
          <a:prstGeom prst="rect">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1" name="Rectangle 60"/>
          <p:cNvSpPr/>
          <p:nvPr/>
        </p:nvSpPr>
        <p:spPr>
          <a:xfrm>
            <a:off x="3115719" y="3572668"/>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2" name="TextBox 61"/>
          <p:cNvSpPr txBox="1"/>
          <p:nvPr/>
        </p:nvSpPr>
        <p:spPr>
          <a:xfrm>
            <a:off x="3323703" y="3679586"/>
            <a:ext cx="740908" cy="400110"/>
          </a:xfrm>
          <a:prstGeom prst="rect">
            <a:avLst/>
          </a:prstGeom>
          <a:noFill/>
        </p:spPr>
        <p:txBody>
          <a:bodyPr wrap="none" rtlCol="0">
            <a:spAutoFit/>
          </a:bodyPr>
          <a:lstStyle/>
          <a:p>
            <a:r>
              <a:rPr lang="en-US" sz="2000" b="0" dirty="0">
                <a:latin typeface="Gill Sans" charset="0"/>
                <a:ea typeface="Gill Sans" charset="0"/>
                <a:cs typeface="Gill Sans" charset="0"/>
              </a:rPr>
              <a:t>code</a:t>
            </a:r>
          </a:p>
        </p:txBody>
      </p:sp>
      <p:grpSp>
        <p:nvGrpSpPr>
          <p:cNvPr id="63" name="Group 62"/>
          <p:cNvGrpSpPr/>
          <p:nvPr/>
        </p:nvGrpSpPr>
        <p:grpSpPr>
          <a:xfrm>
            <a:off x="3115719" y="3090068"/>
            <a:ext cx="1056103" cy="507028"/>
            <a:chOff x="4133850" y="3404709"/>
            <a:chExt cx="1056103" cy="507028"/>
          </a:xfrm>
        </p:grpSpPr>
        <p:sp>
          <p:nvSpPr>
            <p:cNvPr id="64" name="Rectangle 6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5" name="TextBox 64"/>
            <p:cNvSpPr txBox="1"/>
            <p:nvPr/>
          </p:nvSpPr>
          <p:spPr>
            <a:xfrm>
              <a:off x="4359700" y="3511627"/>
              <a:ext cx="683200" cy="400110"/>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grpSp>
        <p:nvGrpSpPr>
          <p:cNvPr id="66" name="Group 65"/>
          <p:cNvGrpSpPr/>
          <p:nvPr/>
        </p:nvGrpSpPr>
        <p:grpSpPr>
          <a:xfrm>
            <a:off x="3115719" y="2609611"/>
            <a:ext cx="1056103" cy="400110"/>
            <a:chOff x="4133850" y="3511627"/>
            <a:chExt cx="1056103" cy="400110"/>
          </a:xfrm>
        </p:grpSpPr>
        <p:sp>
          <p:nvSpPr>
            <p:cNvPr id="67" name="Rectangle 66"/>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8" name="TextBox 67"/>
            <p:cNvSpPr txBox="1"/>
            <p:nvPr/>
          </p:nvSpPr>
          <p:spPr>
            <a:xfrm>
              <a:off x="4359700" y="3511627"/>
              <a:ext cx="755335" cy="400110"/>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69" name="Group 68"/>
          <p:cNvGrpSpPr/>
          <p:nvPr/>
        </p:nvGrpSpPr>
        <p:grpSpPr>
          <a:xfrm>
            <a:off x="3115719" y="2112245"/>
            <a:ext cx="1056103" cy="400110"/>
            <a:chOff x="4133850" y="3404709"/>
            <a:chExt cx="1056103" cy="400110"/>
          </a:xfrm>
        </p:grpSpPr>
        <p:sp>
          <p:nvSpPr>
            <p:cNvPr id="70" name="Rectangle 69"/>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71" name="TextBox 70"/>
            <p:cNvSpPr txBox="1"/>
            <p:nvPr/>
          </p:nvSpPr>
          <p:spPr>
            <a:xfrm>
              <a:off x="4334539" y="3404709"/>
              <a:ext cx="782587" cy="400110"/>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cxnSp>
        <p:nvCxnSpPr>
          <p:cNvPr id="72" name="Straight Arrow Connector 71"/>
          <p:cNvCxnSpPr/>
          <p:nvPr/>
        </p:nvCxnSpPr>
        <p:spPr>
          <a:xfrm flipH="1">
            <a:off x="4171821" y="2112245"/>
            <a:ext cx="2352306" cy="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432551" y="1043544"/>
            <a:ext cx="2018756" cy="3386768"/>
            <a:chOff x="4813299" y="1043543"/>
            <a:chExt cx="2099728" cy="3547583"/>
          </a:xfrm>
        </p:grpSpPr>
        <p:sp>
          <p:nvSpPr>
            <p:cNvPr id="21" name="Rectangle 20"/>
            <p:cNvSpPr/>
            <p:nvPr/>
          </p:nvSpPr>
          <p:spPr>
            <a:xfrm>
              <a:off x="4821893" y="1487603"/>
              <a:ext cx="1236711" cy="3103523"/>
            </a:xfrm>
            <a:prstGeom prst="rect">
              <a:avLst/>
            </a:prstGeom>
            <a:solidFill>
              <a:schemeClr val="accent1">
                <a:lumMod val="40000"/>
                <a:lumOff val="60000"/>
                <a:alpha val="2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2" name="Rectangle 21"/>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3" name="TextBox 22"/>
            <p:cNvSpPr txBox="1"/>
            <p:nvPr/>
          </p:nvSpPr>
          <p:spPr>
            <a:xfrm>
              <a:off x="5116534" y="4060979"/>
              <a:ext cx="770626" cy="419109"/>
            </a:xfrm>
            <a:prstGeom prst="rect">
              <a:avLst/>
            </a:prstGeom>
            <a:noFill/>
          </p:spPr>
          <p:txBody>
            <a:bodyPr wrap="none" rtlCol="0">
              <a:spAutoFit/>
            </a:bodyPr>
            <a:lstStyle/>
            <a:p>
              <a:r>
                <a:rPr lang="en-US" sz="2000" b="0" dirty="0">
                  <a:latin typeface="Gill Sans" charset="0"/>
                  <a:ea typeface="Gill Sans" charset="0"/>
                  <a:cs typeface="Gill Sans" charset="0"/>
                </a:rPr>
                <a:t>code</a:t>
              </a:r>
            </a:p>
          </p:txBody>
        </p:sp>
        <p:grpSp>
          <p:nvGrpSpPr>
            <p:cNvPr id="31" name="Group 30"/>
            <p:cNvGrpSpPr/>
            <p:nvPr/>
          </p:nvGrpSpPr>
          <p:grpSpPr>
            <a:xfrm>
              <a:off x="4908549" y="3471461"/>
              <a:ext cx="1056103" cy="526026"/>
              <a:chOff x="4133850" y="3404709"/>
              <a:chExt cx="1056103" cy="526026"/>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5" name="TextBox 24"/>
              <p:cNvSpPr txBox="1"/>
              <p:nvPr/>
            </p:nvSpPr>
            <p:spPr>
              <a:xfrm>
                <a:off x="4359700" y="3511627"/>
                <a:ext cx="710603" cy="419108"/>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grpSp>
          <p:nvGrpSpPr>
            <p:cNvPr id="32" name="Group 31"/>
            <p:cNvGrpSpPr/>
            <p:nvPr/>
          </p:nvGrpSpPr>
          <p:grpSpPr>
            <a:xfrm>
              <a:off x="4908549" y="3102129"/>
              <a:ext cx="1056103" cy="419109"/>
              <a:chOff x="4133850" y="3511627"/>
              <a:chExt cx="1056103" cy="419109"/>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34" name="TextBox 33"/>
              <p:cNvSpPr txBox="1"/>
              <p:nvPr/>
            </p:nvSpPr>
            <p:spPr>
              <a:xfrm>
                <a:off x="4359700" y="3511627"/>
                <a:ext cx="785632" cy="419109"/>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35" name="Group 34"/>
            <p:cNvGrpSpPr/>
            <p:nvPr/>
          </p:nvGrpSpPr>
          <p:grpSpPr>
            <a:xfrm>
              <a:off x="4908549" y="2102817"/>
              <a:ext cx="1056103" cy="419109"/>
              <a:chOff x="4133850" y="3404709"/>
              <a:chExt cx="1056103" cy="419109"/>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37" name="TextBox 36"/>
              <p:cNvSpPr txBox="1"/>
              <p:nvPr/>
            </p:nvSpPr>
            <p:spPr>
              <a:xfrm>
                <a:off x="4334539" y="3404709"/>
                <a:ext cx="813977" cy="419109"/>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grpSp>
          <p:nvGrpSpPr>
            <p:cNvPr id="38" name="Group 37"/>
            <p:cNvGrpSpPr/>
            <p:nvPr/>
          </p:nvGrpSpPr>
          <p:grpSpPr>
            <a:xfrm>
              <a:off x="4908549" y="1548818"/>
              <a:ext cx="1144865" cy="526026"/>
              <a:chOff x="4133850" y="3404709"/>
              <a:chExt cx="1144865" cy="526026"/>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0" name="TextBox 39"/>
              <p:cNvSpPr txBox="1"/>
              <p:nvPr/>
            </p:nvSpPr>
            <p:spPr>
              <a:xfrm>
                <a:off x="4359700" y="3511627"/>
                <a:ext cx="919015" cy="419108"/>
              </a:xfrm>
              <a:prstGeom prst="rect">
                <a:avLst/>
              </a:prstGeom>
              <a:noFill/>
            </p:spPr>
            <p:txBody>
              <a:bodyPr wrap="none" rtlCol="0">
                <a:spAutoFit/>
              </a:bodyPr>
              <a:lstStyle/>
              <a:p>
                <a:r>
                  <a:rPr lang="en-US" sz="2000" b="0" dirty="0">
                    <a:latin typeface="Gill Sans" charset="0"/>
                    <a:ea typeface="Gill Sans" charset="0"/>
                    <a:cs typeface="Gill Sans" charset="0"/>
                  </a:rPr>
                  <a:t>kernel</a:t>
                </a:r>
              </a:p>
            </p:txBody>
          </p:sp>
        </p:grpSp>
        <p:cxnSp>
          <p:nvCxnSpPr>
            <p:cNvPr id="42" name="Straight Connector 4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6162209" y="1444625"/>
              <a:ext cx="439081" cy="3103523"/>
            </a:xfrm>
            <a:prstGeom prst="rect">
              <a:avLst/>
            </a:prstGeom>
            <a:solidFill>
              <a:schemeClr val="accent1">
                <a:lumMod val="40000"/>
                <a:lumOff val="60000"/>
              </a:schemeClr>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88" name="TextBox 87"/>
            <p:cNvSpPr txBox="1"/>
            <p:nvPr/>
          </p:nvSpPr>
          <p:spPr>
            <a:xfrm>
              <a:off x="4845049" y="1055211"/>
              <a:ext cx="929220" cy="419109"/>
            </a:xfrm>
            <a:prstGeom prst="rect">
              <a:avLst/>
            </a:prstGeom>
            <a:noFill/>
          </p:spPr>
          <p:txBody>
            <a:bodyPr wrap="none" rtlCol="0">
              <a:spAutoFit/>
            </a:bodyPr>
            <a:lstStyle/>
            <a:p>
              <a:r>
                <a:rPr lang="en-US" sz="2000" b="0" dirty="0">
                  <a:latin typeface="Gill Sans" charset="0"/>
                  <a:ea typeface="Gill Sans" charset="0"/>
                  <a:cs typeface="Gill Sans" charset="0"/>
                </a:rPr>
                <a:t>VAS 1</a:t>
              </a:r>
            </a:p>
          </p:txBody>
        </p:sp>
        <p:sp>
          <p:nvSpPr>
            <p:cNvPr id="73" name="TextBox 72"/>
            <p:cNvSpPr txBox="1"/>
            <p:nvPr/>
          </p:nvSpPr>
          <p:spPr>
            <a:xfrm>
              <a:off x="6162209" y="1043543"/>
              <a:ext cx="750818" cy="419109"/>
            </a:xfrm>
            <a:prstGeom prst="rect">
              <a:avLst/>
            </a:prstGeom>
            <a:noFill/>
          </p:spPr>
          <p:txBody>
            <a:bodyPr wrap="none" rtlCol="0">
              <a:spAutoFit/>
            </a:bodyPr>
            <a:lstStyle/>
            <a:p>
              <a:r>
                <a:rPr lang="en-US" sz="2000" b="0" dirty="0">
                  <a:latin typeface="Gill Sans" charset="0"/>
                  <a:ea typeface="Gill Sans" charset="0"/>
                  <a:cs typeface="Gill Sans" charset="0"/>
                </a:rPr>
                <a:t>PT 1</a:t>
              </a:r>
            </a:p>
          </p:txBody>
        </p:sp>
      </p:grpSp>
      <p:grpSp>
        <p:nvGrpSpPr>
          <p:cNvPr id="104" name="Group 103"/>
          <p:cNvGrpSpPr/>
          <p:nvPr/>
        </p:nvGrpSpPr>
        <p:grpSpPr>
          <a:xfrm>
            <a:off x="4413786" y="3377716"/>
            <a:ext cx="2053434" cy="3352751"/>
            <a:chOff x="4813299" y="1043543"/>
            <a:chExt cx="2080174" cy="3547583"/>
          </a:xfrm>
        </p:grpSpPr>
        <p:sp>
          <p:nvSpPr>
            <p:cNvPr id="105" name="Rectangle 104"/>
            <p:cNvSpPr/>
            <p:nvPr/>
          </p:nvSpPr>
          <p:spPr>
            <a:xfrm>
              <a:off x="4821893" y="1487603"/>
              <a:ext cx="1232371" cy="310352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06" name="Rectangle 105"/>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07" name="TextBox 106"/>
            <p:cNvSpPr txBox="1"/>
            <p:nvPr/>
          </p:nvSpPr>
          <p:spPr>
            <a:xfrm>
              <a:off x="5116534" y="4060978"/>
              <a:ext cx="750556" cy="423361"/>
            </a:xfrm>
            <a:prstGeom prst="rect">
              <a:avLst/>
            </a:prstGeom>
            <a:noFill/>
          </p:spPr>
          <p:txBody>
            <a:bodyPr wrap="none" rtlCol="0">
              <a:spAutoFit/>
            </a:bodyPr>
            <a:lstStyle/>
            <a:p>
              <a:r>
                <a:rPr lang="en-US" sz="2000" b="0" dirty="0">
                  <a:latin typeface="Gill Sans" charset="0"/>
                  <a:ea typeface="Gill Sans" charset="0"/>
                  <a:cs typeface="Gill Sans" charset="0"/>
                </a:rPr>
                <a:t>code</a:t>
              </a:r>
            </a:p>
          </p:txBody>
        </p:sp>
        <p:grpSp>
          <p:nvGrpSpPr>
            <p:cNvPr id="108" name="Group 107"/>
            <p:cNvGrpSpPr/>
            <p:nvPr/>
          </p:nvGrpSpPr>
          <p:grpSpPr>
            <a:xfrm>
              <a:off x="4908549" y="3471461"/>
              <a:ext cx="1056103" cy="530279"/>
              <a:chOff x="4133850" y="3404709"/>
              <a:chExt cx="1056103" cy="530279"/>
            </a:xfrm>
          </p:grpSpPr>
          <p:sp>
            <p:nvSpPr>
              <p:cNvPr id="127" name="Rectangle 126"/>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28" name="TextBox 127"/>
              <p:cNvSpPr txBox="1"/>
              <p:nvPr/>
            </p:nvSpPr>
            <p:spPr>
              <a:xfrm>
                <a:off x="4359700" y="3511627"/>
                <a:ext cx="692097" cy="423361"/>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grpSp>
          <p:nvGrpSpPr>
            <p:cNvPr id="109" name="Group 108"/>
            <p:cNvGrpSpPr/>
            <p:nvPr/>
          </p:nvGrpSpPr>
          <p:grpSpPr>
            <a:xfrm>
              <a:off x="4908549" y="3102129"/>
              <a:ext cx="1056103" cy="423361"/>
              <a:chOff x="4133850" y="3511627"/>
              <a:chExt cx="1056103" cy="423361"/>
            </a:xfrm>
          </p:grpSpPr>
          <p:sp>
            <p:nvSpPr>
              <p:cNvPr id="125" name="Rectangle 12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26" name="TextBox 125"/>
              <p:cNvSpPr txBox="1"/>
              <p:nvPr/>
            </p:nvSpPr>
            <p:spPr>
              <a:xfrm>
                <a:off x="4359700" y="3511627"/>
                <a:ext cx="765171" cy="423361"/>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110" name="Group 109"/>
            <p:cNvGrpSpPr/>
            <p:nvPr/>
          </p:nvGrpSpPr>
          <p:grpSpPr>
            <a:xfrm>
              <a:off x="4908549" y="2102817"/>
              <a:ext cx="1056103" cy="423361"/>
              <a:chOff x="4133850" y="3404709"/>
              <a:chExt cx="1056103" cy="423361"/>
            </a:xfrm>
          </p:grpSpPr>
          <p:sp>
            <p:nvSpPr>
              <p:cNvPr id="123" name="Rectangle 122"/>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24" name="TextBox 123"/>
              <p:cNvSpPr txBox="1"/>
              <p:nvPr/>
            </p:nvSpPr>
            <p:spPr>
              <a:xfrm>
                <a:off x="4334539" y="3404709"/>
                <a:ext cx="792778" cy="423361"/>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grpSp>
          <p:nvGrpSpPr>
            <p:cNvPr id="111" name="Group 110"/>
            <p:cNvGrpSpPr/>
            <p:nvPr/>
          </p:nvGrpSpPr>
          <p:grpSpPr>
            <a:xfrm>
              <a:off x="4908549" y="1548818"/>
              <a:ext cx="1120931" cy="530279"/>
              <a:chOff x="4133850" y="3404709"/>
              <a:chExt cx="1120931" cy="530279"/>
            </a:xfrm>
          </p:grpSpPr>
          <p:sp>
            <p:nvSpPr>
              <p:cNvPr id="121" name="Rectangle 12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22" name="TextBox 121"/>
              <p:cNvSpPr txBox="1"/>
              <p:nvPr/>
            </p:nvSpPr>
            <p:spPr>
              <a:xfrm>
                <a:off x="4359700" y="3511627"/>
                <a:ext cx="895081" cy="423361"/>
              </a:xfrm>
              <a:prstGeom prst="rect">
                <a:avLst/>
              </a:prstGeom>
              <a:noFill/>
            </p:spPr>
            <p:txBody>
              <a:bodyPr wrap="none" rtlCol="0">
                <a:spAutoFit/>
              </a:bodyPr>
              <a:lstStyle/>
              <a:p>
                <a:r>
                  <a:rPr lang="en-US" sz="2000" b="0" dirty="0">
                    <a:latin typeface="Gill Sans" charset="0"/>
                    <a:ea typeface="Gill Sans" charset="0"/>
                    <a:cs typeface="Gill Sans" charset="0"/>
                  </a:rPr>
                  <a:t>kernel</a:t>
                </a:r>
              </a:p>
            </p:txBody>
          </p:sp>
        </p:grpSp>
        <p:cxnSp>
          <p:nvCxnSpPr>
            <p:cNvPr id="112" name="Straight Connector 11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6162209" y="1444625"/>
              <a:ext cx="439081" cy="310352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19" name="TextBox 118"/>
            <p:cNvSpPr txBox="1"/>
            <p:nvPr/>
          </p:nvSpPr>
          <p:spPr>
            <a:xfrm>
              <a:off x="4845049" y="1055211"/>
              <a:ext cx="905020" cy="423361"/>
            </a:xfrm>
            <a:prstGeom prst="rect">
              <a:avLst/>
            </a:prstGeom>
            <a:noFill/>
          </p:spPr>
          <p:txBody>
            <a:bodyPr wrap="none" rtlCol="0">
              <a:spAutoFit/>
            </a:bodyPr>
            <a:lstStyle/>
            <a:p>
              <a:r>
                <a:rPr lang="en-US" sz="2000" b="0" dirty="0">
                  <a:latin typeface="Gill Sans" charset="0"/>
                  <a:ea typeface="Gill Sans" charset="0"/>
                  <a:cs typeface="Gill Sans" charset="0"/>
                </a:rPr>
                <a:t>VAS 2</a:t>
              </a:r>
            </a:p>
          </p:txBody>
        </p:sp>
        <p:sp>
          <p:nvSpPr>
            <p:cNvPr id="120" name="TextBox 119"/>
            <p:cNvSpPr txBox="1"/>
            <p:nvPr/>
          </p:nvSpPr>
          <p:spPr>
            <a:xfrm>
              <a:off x="6162209" y="1043543"/>
              <a:ext cx="731264" cy="423361"/>
            </a:xfrm>
            <a:prstGeom prst="rect">
              <a:avLst/>
            </a:prstGeom>
            <a:noFill/>
          </p:spPr>
          <p:txBody>
            <a:bodyPr wrap="none" rtlCol="0">
              <a:spAutoFit/>
            </a:bodyPr>
            <a:lstStyle/>
            <a:p>
              <a:r>
                <a:rPr lang="en-US" sz="2000" b="0" dirty="0">
                  <a:latin typeface="Gill Sans" charset="0"/>
                  <a:ea typeface="Gill Sans" charset="0"/>
                  <a:cs typeface="Gill Sans" charset="0"/>
                </a:rPr>
                <a:t>PT 2</a:t>
              </a:r>
            </a:p>
          </p:txBody>
        </p:sp>
      </p:grpSp>
      <p:cxnSp>
        <p:nvCxnSpPr>
          <p:cNvPr id="129" name="Straight Arrow Connector 128"/>
          <p:cNvCxnSpPr>
            <a:endCxn id="56" idx="1"/>
          </p:cNvCxnSpPr>
          <p:nvPr/>
        </p:nvCxnSpPr>
        <p:spPr>
          <a:xfrm flipV="1">
            <a:off x="5979775" y="2953730"/>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130" name="Rectangle 129"/>
          <p:cNvSpPr/>
          <p:nvPr/>
        </p:nvSpPr>
        <p:spPr>
          <a:xfrm>
            <a:off x="8543753" y="4101789"/>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1" name="Rectangle 130"/>
          <p:cNvSpPr/>
          <p:nvPr/>
        </p:nvSpPr>
        <p:spPr>
          <a:xfrm>
            <a:off x="8543753" y="4277848"/>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2" name="Rectangle 131"/>
          <p:cNvSpPr/>
          <p:nvPr/>
        </p:nvSpPr>
        <p:spPr>
          <a:xfrm>
            <a:off x="8531328" y="1979038"/>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3" name="Rectangle 132"/>
          <p:cNvSpPr/>
          <p:nvPr/>
        </p:nvSpPr>
        <p:spPr>
          <a:xfrm>
            <a:off x="8543753" y="2209872"/>
            <a:ext cx="1073441" cy="184214"/>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grpSp>
        <p:nvGrpSpPr>
          <p:cNvPr id="134" name="Group 133"/>
          <p:cNvGrpSpPr/>
          <p:nvPr/>
        </p:nvGrpSpPr>
        <p:grpSpPr>
          <a:xfrm>
            <a:off x="1841501" y="3082152"/>
            <a:ext cx="1056103" cy="400110"/>
            <a:chOff x="4133850" y="3511627"/>
            <a:chExt cx="1056103" cy="400110"/>
          </a:xfrm>
        </p:grpSpPr>
        <p:sp>
          <p:nvSpPr>
            <p:cNvPr id="135" name="Rectangle 13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6" name="TextBox 135"/>
            <p:cNvSpPr txBox="1"/>
            <p:nvPr/>
          </p:nvSpPr>
          <p:spPr>
            <a:xfrm>
              <a:off x="4359700" y="3511627"/>
              <a:ext cx="755335" cy="400110"/>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137" name="Group 136"/>
          <p:cNvGrpSpPr/>
          <p:nvPr/>
        </p:nvGrpSpPr>
        <p:grpSpPr>
          <a:xfrm>
            <a:off x="1841501" y="2584786"/>
            <a:ext cx="1056103" cy="400110"/>
            <a:chOff x="4133850" y="3404709"/>
            <a:chExt cx="1056103" cy="400110"/>
          </a:xfrm>
        </p:grpSpPr>
        <p:sp>
          <p:nvSpPr>
            <p:cNvPr id="138" name="Rectangle 137"/>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9" name="TextBox 138"/>
            <p:cNvSpPr txBox="1"/>
            <p:nvPr/>
          </p:nvSpPr>
          <p:spPr>
            <a:xfrm>
              <a:off x="4334539" y="3404709"/>
              <a:ext cx="782587" cy="400110"/>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grpSp>
        <p:nvGrpSpPr>
          <p:cNvPr id="140" name="Group 139"/>
          <p:cNvGrpSpPr/>
          <p:nvPr/>
        </p:nvGrpSpPr>
        <p:grpSpPr>
          <a:xfrm>
            <a:off x="1841501" y="3601168"/>
            <a:ext cx="1056103" cy="507028"/>
            <a:chOff x="4133850" y="3404709"/>
            <a:chExt cx="1056103" cy="507028"/>
          </a:xfrm>
        </p:grpSpPr>
        <p:sp>
          <p:nvSpPr>
            <p:cNvPr id="141" name="Rectangle 14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42" name="TextBox 141"/>
            <p:cNvSpPr txBox="1"/>
            <p:nvPr/>
          </p:nvSpPr>
          <p:spPr>
            <a:xfrm>
              <a:off x="4359700" y="3511627"/>
              <a:ext cx="683200" cy="400110"/>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cxnSp>
        <p:nvCxnSpPr>
          <p:cNvPr id="143" name="Straight Arrow Connector 142"/>
          <p:cNvCxnSpPr/>
          <p:nvPr/>
        </p:nvCxnSpPr>
        <p:spPr>
          <a:xfrm flipH="1" flipV="1">
            <a:off x="2897603" y="2609611"/>
            <a:ext cx="1620118" cy="1779672"/>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flipV="1">
            <a:off x="2897604" y="3090068"/>
            <a:ext cx="1577881" cy="2233176"/>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flipH="1" flipV="1">
            <a:off x="2897605" y="3601169"/>
            <a:ext cx="1620117" cy="2071124"/>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flipH="1" flipV="1">
            <a:off x="4171822" y="3601169"/>
            <a:ext cx="498301" cy="26997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flipH="1" flipV="1">
            <a:off x="4216936" y="3655080"/>
            <a:ext cx="2438826" cy="28778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flipV="1">
            <a:off x="4171822" y="2614735"/>
            <a:ext cx="2358153" cy="42515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H="1" flipV="1">
            <a:off x="4171822" y="3090069"/>
            <a:ext cx="2345195" cy="319493"/>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a:endCxn id="133" idx="1"/>
          </p:cNvCxnSpPr>
          <p:nvPr/>
        </p:nvCxnSpPr>
        <p:spPr>
          <a:xfrm flipV="1">
            <a:off x="5992200" y="2301979"/>
            <a:ext cx="2551553" cy="216008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V="1">
            <a:off x="5979775" y="3456300"/>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a:endCxn id="132" idx="1"/>
          </p:cNvCxnSpPr>
          <p:nvPr/>
        </p:nvCxnSpPr>
        <p:spPr>
          <a:xfrm flipV="1">
            <a:off x="7953375" y="2071145"/>
            <a:ext cx="577952" cy="111957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a:endCxn id="52" idx="1"/>
          </p:cNvCxnSpPr>
          <p:nvPr/>
        </p:nvCxnSpPr>
        <p:spPr>
          <a:xfrm>
            <a:off x="7839245" y="2209872"/>
            <a:ext cx="692083" cy="47855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endCxn id="8" idx="1"/>
          </p:cNvCxnSpPr>
          <p:nvPr/>
        </p:nvCxnSpPr>
        <p:spPr>
          <a:xfrm flipV="1">
            <a:off x="7839245" y="3350821"/>
            <a:ext cx="692083" cy="638749"/>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7485451" y="5323244"/>
            <a:ext cx="666141" cy="349048"/>
          </a:xfrm>
          <a:prstGeom prst="rect">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cxnSp>
        <p:nvCxnSpPr>
          <p:cNvPr id="12" name="Straight Arrow Connector 11"/>
          <p:cNvCxnSpPr>
            <a:endCxn id="58" idx="2"/>
          </p:cNvCxnSpPr>
          <p:nvPr/>
        </p:nvCxnSpPr>
        <p:spPr>
          <a:xfrm flipV="1">
            <a:off x="7807097" y="4389284"/>
            <a:ext cx="133420" cy="1103467"/>
          </a:xfrm>
          <a:prstGeom prst="straightConnector1">
            <a:avLst/>
          </a:prstGeom>
          <a:ln w="285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5" name="Right Arrow 14"/>
          <p:cNvSpPr/>
          <p:nvPr/>
        </p:nvSpPr>
        <p:spPr>
          <a:xfrm>
            <a:off x="6060343" y="3377716"/>
            <a:ext cx="393156" cy="244943"/>
          </a:xfrm>
          <a:prstGeom prst="rightArrow">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17" name="Rectangle 116"/>
          <p:cNvSpPr/>
          <p:nvPr/>
        </p:nvSpPr>
        <p:spPr>
          <a:xfrm>
            <a:off x="7665943" y="3420492"/>
            <a:ext cx="513741" cy="115274"/>
          </a:xfrm>
          <a:prstGeom prst="rect">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47" name="TextBox 146"/>
          <p:cNvSpPr txBox="1"/>
          <p:nvPr/>
        </p:nvSpPr>
        <p:spPr>
          <a:xfrm>
            <a:off x="7467600" y="5715000"/>
            <a:ext cx="2464136" cy="400110"/>
          </a:xfrm>
          <a:prstGeom prst="rect">
            <a:avLst/>
          </a:prstGeom>
          <a:noFill/>
        </p:spPr>
        <p:txBody>
          <a:bodyPr wrap="none" rtlCol="0">
            <a:spAutoFit/>
          </a:bodyPr>
          <a:lstStyle/>
          <a:p>
            <a:r>
              <a:rPr lang="en-US" sz="2000" b="0" dirty="0">
                <a:latin typeface="Gill Sans" charset="0"/>
                <a:ea typeface="Gill Sans" charset="0"/>
                <a:cs typeface="Gill Sans" charset="0"/>
              </a:rPr>
              <a:t>active process &amp; PT</a:t>
            </a:r>
          </a:p>
        </p:txBody>
      </p:sp>
    </p:spTree>
    <p:extLst>
      <p:ext uri="{BB962C8B-B14F-4D97-AF65-F5344CB8AC3E}">
        <p14:creationId xmlns:p14="http://schemas.microsoft.com/office/powerpoint/2010/main" val="11758734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0" y="1"/>
            <a:ext cx="8369300" cy="875619"/>
          </a:xfrm>
        </p:spPr>
        <p:txBody>
          <a:bodyPr>
            <a:normAutofit/>
          </a:bodyPr>
          <a:lstStyle/>
          <a:p>
            <a:r>
              <a:rPr lang="en-US" dirty="0"/>
              <a:t>On page Fault … find &amp; start load</a:t>
            </a:r>
          </a:p>
        </p:txBody>
      </p:sp>
      <p:sp>
        <p:nvSpPr>
          <p:cNvPr id="7" name="Can 6"/>
          <p:cNvSpPr/>
          <p:nvPr/>
        </p:nvSpPr>
        <p:spPr>
          <a:xfrm>
            <a:off x="1581686" y="1299449"/>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9" name="TextBox 8"/>
          <p:cNvSpPr txBox="1"/>
          <p:nvPr/>
        </p:nvSpPr>
        <p:spPr>
          <a:xfrm>
            <a:off x="2083577" y="930117"/>
            <a:ext cx="1917704" cy="400110"/>
          </a:xfrm>
          <a:prstGeom prst="rect">
            <a:avLst/>
          </a:prstGeom>
          <a:noFill/>
        </p:spPr>
        <p:txBody>
          <a:bodyPr wrap="none" rtlCol="0">
            <a:spAutoFit/>
          </a:bodyPr>
          <a:lstStyle/>
          <a:p>
            <a:r>
              <a:rPr lang="en-US" sz="2000" b="0" dirty="0">
                <a:latin typeface="Gill Sans" charset="0"/>
                <a:ea typeface="Gill Sans" charset="0"/>
                <a:cs typeface="Gill Sans" charset="0"/>
              </a:rPr>
              <a:t>disk (huge, TB)</a:t>
            </a:r>
          </a:p>
        </p:txBody>
      </p:sp>
      <p:sp>
        <p:nvSpPr>
          <p:cNvPr id="10" name="TextBox 9"/>
          <p:cNvSpPr txBox="1"/>
          <p:nvPr/>
        </p:nvSpPr>
        <p:spPr>
          <a:xfrm>
            <a:off x="8588164" y="1211468"/>
            <a:ext cx="1109599" cy="400110"/>
          </a:xfrm>
          <a:prstGeom prst="rect">
            <a:avLst/>
          </a:prstGeom>
          <a:noFill/>
        </p:spPr>
        <p:txBody>
          <a:bodyPr wrap="none" rtlCol="0">
            <a:spAutoFit/>
          </a:bodyPr>
          <a:lstStyle/>
          <a:p>
            <a:r>
              <a:rPr lang="en-US" sz="2000" b="0" dirty="0">
                <a:latin typeface="Gill Sans" charset="0"/>
                <a:ea typeface="Gill Sans" charset="0"/>
                <a:cs typeface="Gill Sans" charset="0"/>
              </a:rPr>
              <a:t>memory</a:t>
            </a:r>
          </a:p>
        </p:txBody>
      </p:sp>
      <p:sp>
        <p:nvSpPr>
          <p:cNvPr id="8" name="Rectangle 7"/>
          <p:cNvSpPr/>
          <p:nvPr/>
        </p:nvSpPr>
        <p:spPr>
          <a:xfrm>
            <a:off x="8531328" y="1809751"/>
            <a:ext cx="1073441" cy="30821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6" name="Rectangle 45"/>
          <p:cNvSpPr/>
          <p:nvPr/>
        </p:nvSpPr>
        <p:spPr>
          <a:xfrm>
            <a:off x="8531368" y="3655079"/>
            <a:ext cx="1073441" cy="184214"/>
          </a:xfrm>
          <a:prstGeom prst="rect">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7" name="Rectangle 46"/>
          <p:cNvSpPr/>
          <p:nvPr/>
        </p:nvSpPr>
        <p:spPr>
          <a:xfrm>
            <a:off x="8531328" y="4539963"/>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8" name="Rectangle 47"/>
          <p:cNvSpPr/>
          <p:nvPr/>
        </p:nvSpPr>
        <p:spPr>
          <a:xfrm>
            <a:off x="8531328" y="3317890"/>
            <a:ext cx="1073441" cy="184214"/>
          </a:xfrm>
          <a:prstGeom prst="rect">
            <a:avLst/>
          </a:prstGeom>
          <a:solidFill>
            <a:srgbClr val="02E3E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1" name="Rectangle 50"/>
          <p:cNvSpPr/>
          <p:nvPr/>
        </p:nvSpPr>
        <p:spPr>
          <a:xfrm>
            <a:off x="8531328" y="4737959"/>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2" name="Rectangle 51"/>
          <p:cNvSpPr/>
          <p:nvPr/>
        </p:nvSpPr>
        <p:spPr>
          <a:xfrm>
            <a:off x="8531328" y="2596317"/>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3" name="TextBox 52"/>
          <p:cNvSpPr txBox="1"/>
          <p:nvPr/>
        </p:nvSpPr>
        <p:spPr>
          <a:xfrm>
            <a:off x="9677400" y="4289275"/>
            <a:ext cx="990600" cy="1015663"/>
          </a:xfrm>
          <a:prstGeom prst="rect">
            <a:avLst/>
          </a:prstGeom>
          <a:noFill/>
        </p:spPr>
        <p:txBody>
          <a:bodyPr wrap="square" rtlCol="0">
            <a:spAutoFit/>
          </a:bodyPr>
          <a:lstStyle/>
          <a:p>
            <a:r>
              <a:rPr lang="en-US" sz="2000" b="0" dirty="0">
                <a:latin typeface="Gill Sans" charset="0"/>
                <a:ea typeface="Gill Sans" charset="0"/>
                <a:cs typeface="Gill Sans" charset="0"/>
              </a:rPr>
              <a:t>kernel code &amp; data</a:t>
            </a:r>
          </a:p>
        </p:txBody>
      </p:sp>
      <p:sp>
        <p:nvSpPr>
          <p:cNvPr id="54" name="TextBox 53"/>
          <p:cNvSpPr txBox="1"/>
          <p:nvPr/>
        </p:nvSpPr>
        <p:spPr>
          <a:xfrm>
            <a:off x="9677400" y="2477447"/>
            <a:ext cx="990600" cy="1015663"/>
          </a:xfrm>
          <a:prstGeom prst="rect">
            <a:avLst/>
          </a:prstGeom>
          <a:noFill/>
        </p:spPr>
        <p:txBody>
          <a:bodyPr wrap="square" rtlCol="0">
            <a:spAutoFit/>
          </a:bodyPr>
          <a:lstStyle/>
          <a:p>
            <a:r>
              <a:rPr lang="en-US" sz="2000" b="0" dirty="0">
                <a:latin typeface="Gill Sans" charset="0"/>
                <a:ea typeface="Gill Sans" charset="0"/>
                <a:cs typeface="Gill Sans" charset="0"/>
              </a:rPr>
              <a:t>user page</a:t>
            </a:r>
          </a:p>
          <a:p>
            <a:r>
              <a:rPr lang="en-US" sz="2000" b="0" dirty="0">
                <a:latin typeface="Gill Sans" charset="0"/>
                <a:ea typeface="Gill Sans" charset="0"/>
                <a:cs typeface="Gill Sans" charset="0"/>
              </a:rPr>
              <a:t>frames</a:t>
            </a:r>
          </a:p>
        </p:txBody>
      </p:sp>
      <p:sp>
        <p:nvSpPr>
          <p:cNvPr id="55" name="TextBox 54"/>
          <p:cNvSpPr txBox="1"/>
          <p:nvPr/>
        </p:nvSpPr>
        <p:spPr>
          <a:xfrm>
            <a:off x="9601200" y="3558074"/>
            <a:ext cx="1365250" cy="646331"/>
          </a:xfrm>
          <a:prstGeom prst="rect">
            <a:avLst/>
          </a:prstGeom>
          <a:noFill/>
        </p:spPr>
        <p:txBody>
          <a:bodyPr wrap="square" rtlCol="0">
            <a:spAutoFit/>
          </a:bodyPr>
          <a:lstStyle/>
          <a:p>
            <a:r>
              <a:rPr lang="en-US" b="0" dirty="0">
                <a:latin typeface="Gill Sans" charset="0"/>
                <a:ea typeface="Gill Sans" charset="0"/>
                <a:cs typeface="Gill Sans" charset="0"/>
              </a:rPr>
              <a:t>user </a:t>
            </a:r>
            <a:r>
              <a:rPr lang="en-US" b="0" dirty="0" err="1">
                <a:latin typeface="Gill Sans" charset="0"/>
                <a:ea typeface="Gill Sans" charset="0"/>
                <a:cs typeface="Gill Sans" charset="0"/>
              </a:rPr>
              <a:t>pagetable</a:t>
            </a:r>
            <a:endParaRPr lang="en-US" b="0" dirty="0">
              <a:latin typeface="Gill Sans" charset="0"/>
              <a:ea typeface="Gill Sans" charset="0"/>
              <a:cs typeface="Gill Sans" charset="0"/>
            </a:endParaRPr>
          </a:p>
        </p:txBody>
      </p:sp>
      <p:sp>
        <p:nvSpPr>
          <p:cNvPr id="56" name="Rectangle 55"/>
          <p:cNvSpPr/>
          <p:nvPr/>
        </p:nvSpPr>
        <p:spPr>
          <a:xfrm>
            <a:off x="8531328" y="2861622"/>
            <a:ext cx="1073441" cy="184214"/>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7" name="Rectangle 56"/>
          <p:cNvSpPr/>
          <p:nvPr/>
        </p:nvSpPr>
        <p:spPr>
          <a:xfrm>
            <a:off x="8531368" y="3831138"/>
            <a:ext cx="1073441" cy="184214"/>
          </a:xfrm>
          <a:prstGeom prst="rect">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1" name="Rectangle 60"/>
          <p:cNvSpPr/>
          <p:nvPr/>
        </p:nvSpPr>
        <p:spPr>
          <a:xfrm>
            <a:off x="3115719" y="3572668"/>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2" name="TextBox 61"/>
          <p:cNvSpPr txBox="1"/>
          <p:nvPr/>
        </p:nvSpPr>
        <p:spPr>
          <a:xfrm>
            <a:off x="3323703" y="3679586"/>
            <a:ext cx="740908" cy="400110"/>
          </a:xfrm>
          <a:prstGeom prst="rect">
            <a:avLst/>
          </a:prstGeom>
          <a:noFill/>
        </p:spPr>
        <p:txBody>
          <a:bodyPr wrap="none" rtlCol="0">
            <a:spAutoFit/>
          </a:bodyPr>
          <a:lstStyle/>
          <a:p>
            <a:r>
              <a:rPr lang="en-US" sz="2000" b="0" dirty="0">
                <a:latin typeface="Gill Sans" charset="0"/>
                <a:ea typeface="Gill Sans" charset="0"/>
                <a:cs typeface="Gill Sans" charset="0"/>
              </a:rPr>
              <a:t>code</a:t>
            </a:r>
          </a:p>
        </p:txBody>
      </p:sp>
      <p:grpSp>
        <p:nvGrpSpPr>
          <p:cNvPr id="63" name="Group 62"/>
          <p:cNvGrpSpPr/>
          <p:nvPr/>
        </p:nvGrpSpPr>
        <p:grpSpPr>
          <a:xfrm>
            <a:off x="3115719" y="3090068"/>
            <a:ext cx="1056103" cy="507028"/>
            <a:chOff x="4133850" y="3404709"/>
            <a:chExt cx="1056103" cy="507028"/>
          </a:xfrm>
        </p:grpSpPr>
        <p:sp>
          <p:nvSpPr>
            <p:cNvPr id="64" name="Rectangle 6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5" name="TextBox 64"/>
            <p:cNvSpPr txBox="1"/>
            <p:nvPr/>
          </p:nvSpPr>
          <p:spPr>
            <a:xfrm>
              <a:off x="4359700" y="3511627"/>
              <a:ext cx="683200" cy="400110"/>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grpSp>
        <p:nvGrpSpPr>
          <p:cNvPr id="66" name="Group 65"/>
          <p:cNvGrpSpPr/>
          <p:nvPr/>
        </p:nvGrpSpPr>
        <p:grpSpPr>
          <a:xfrm>
            <a:off x="3115719" y="2609611"/>
            <a:ext cx="1056103" cy="400110"/>
            <a:chOff x="4133850" y="3511627"/>
            <a:chExt cx="1056103" cy="400110"/>
          </a:xfrm>
        </p:grpSpPr>
        <p:sp>
          <p:nvSpPr>
            <p:cNvPr id="67" name="Rectangle 66"/>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8" name="TextBox 67"/>
            <p:cNvSpPr txBox="1"/>
            <p:nvPr/>
          </p:nvSpPr>
          <p:spPr>
            <a:xfrm>
              <a:off x="4359700" y="3511627"/>
              <a:ext cx="755335" cy="400110"/>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69" name="Group 68"/>
          <p:cNvGrpSpPr/>
          <p:nvPr/>
        </p:nvGrpSpPr>
        <p:grpSpPr>
          <a:xfrm>
            <a:off x="3115719" y="2112245"/>
            <a:ext cx="1056103" cy="400110"/>
            <a:chOff x="4133850" y="3404709"/>
            <a:chExt cx="1056103" cy="400110"/>
          </a:xfrm>
        </p:grpSpPr>
        <p:sp>
          <p:nvSpPr>
            <p:cNvPr id="70" name="Rectangle 69"/>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71" name="TextBox 70"/>
            <p:cNvSpPr txBox="1"/>
            <p:nvPr/>
          </p:nvSpPr>
          <p:spPr>
            <a:xfrm>
              <a:off x="4334539" y="3404709"/>
              <a:ext cx="782587" cy="400110"/>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cxnSp>
        <p:nvCxnSpPr>
          <p:cNvPr id="72" name="Straight Arrow Connector 71"/>
          <p:cNvCxnSpPr/>
          <p:nvPr/>
        </p:nvCxnSpPr>
        <p:spPr>
          <a:xfrm flipH="1">
            <a:off x="4171821" y="2112245"/>
            <a:ext cx="2352306" cy="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432550" y="1043544"/>
            <a:ext cx="2018756" cy="3386768"/>
            <a:chOff x="4813299" y="1043543"/>
            <a:chExt cx="2099728" cy="3547583"/>
          </a:xfrm>
        </p:grpSpPr>
        <p:sp>
          <p:nvSpPr>
            <p:cNvPr id="21" name="Rectangle 20"/>
            <p:cNvSpPr/>
            <p:nvPr/>
          </p:nvSpPr>
          <p:spPr>
            <a:xfrm>
              <a:off x="4821893" y="1487603"/>
              <a:ext cx="1234625" cy="3103523"/>
            </a:xfrm>
            <a:prstGeom prst="rect">
              <a:avLst/>
            </a:prstGeom>
            <a:solidFill>
              <a:schemeClr val="accent1">
                <a:lumMod val="20000"/>
                <a:lumOff val="80000"/>
                <a:alpha val="2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2" name="Rectangle 21"/>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3" name="TextBox 22"/>
            <p:cNvSpPr txBox="1"/>
            <p:nvPr/>
          </p:nvSpPr>
          <p:spPr>
            <a:xfrm>
              <a:off x="5116534" y="4060979"/>
              <a:ext cx="770626" cy="419109"/>
            </a:xfrm>
            <a:prstGeom prst="rect">
              <a:avLst/>
            </a:prstGeom>
            <a:noFill/>
          </p:spPr>
          <p:txBody>
            <a:bodyPr wrap="none" rtlCol="0">
              <a:spAutoFit/>
            </a:bodyPr>
            <a:lstStyle/>
            <a:p>
              <a:r>
                <a:rPr lang="en-US" sz="2000" b="0" dirty="0">
                  <a:latin typeface="Gill Sans" charset="0"/>
                  <a:ea typeface="Gill Sans" charset="0"/>
                  <a:cs typeface="Gill Sans" charset="0"/>
                </a:rPr>
                <a:t>code</a:t>
              </a:r>
            </a:p>
          </p:txBody>
        </p:sp>
        <p:grpSp>
          <p:nvGrpSpPr>
            <p:cNvPr id="31" name="Group 30"/>
            <p:cNvGrpSpPr/>
            <p:nvPr/>
          </p:nvGrpSpPr>
          <p:grpSpPr>
            <a:xfrm>
              <a:off x="4908549" y="3471461"/>
              <a:ext cx="1056103" cy="526026"/>
              <a:chOff x="4133850" y="3404709"/>
              <a:chExt cx="1056103" cy="526026"/>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5" name="TextBox 24"/>
              <p:cNvSpPr txBox="1"/>
              <p:nvPr/>
            </p:nvSpPr>
            <p:spPr>
              <a:xfrm>
                <a:off x="4359700" y="3511627"/>
                <a:ext cx="710603" cy="419108"/>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grpSp>
          <p:nvGrpSpPr>
            <p:cNvPr id="32" name="Group 31"/>
            <p:cNvGrpSpPr/>
            <p:nvPr/>
          </p:nvGrpSpPr>
          <p:grpSpPr>
            <a:xfrm>
              <a:off x="4908549" y="3102129"/>
              <a:ext cx="1056103" cy="419109"/>
              <a:chOff x="4133850" y="3511627"/>
              <a:chExt cx="1056103" cy="419109"/>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34" name="TextBox 33"/>
              <p:cNvSpPr txBox="1"/>
              <p:nvPr/>
            </p:nvSpPr>
            <p:spPr>
              <a:xfrm>
                <a:off x="4359700" y="3511627"/>
                <a:ext cx="785632" cy="419109"/>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35" name="Group 34"/>
            <p:cNvGrpSpPr/>
            <p:nvPr/>
          </p:nvGrpSpPr>
          <p:grpSpPr>
            <a:xfrm>
              <a:off x="4908549" y="2102817"/>
              <a:ext cx="1056103" cy="419109"/>
              <a:chOff x="4133850" y="3404709"/>
              <a:chExt cx="1056103" cy="419109"/>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37" name="TextBox 36"/>
              <p:cNvSpPr txBox="1"/>
              <p:nvPr/>
            </p:nvSpPr>
            <p:spPr>
              <a:xfrm>
                <a:off x="4334539" y="3404709"/>
                <a:ext cx="813977" cy="419109"/>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grpSp>
          <p:nvGrpSpPr>
            <p:cNvPr id="38" name="Group 37"/>
            <p:cNvGrpSpPr/>
            <p:nvPr/>
          </p:nvGrpSpPr>
          <p:grpSpPr>
            <a:xfrm>
              <a:off x="4908549" y="1548818"/>
              <a:ext cx="1144865" cy="526026"/>
              <a:chOff x="4133850" y="3404709"/>
              <a:chExt cx="1144865" cy="526026"/>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0" name="TextBox 39"/>
              <p:cNvSpPr txBox="1"/>
              <p:nvPr/>
            </p:nvSpPr>
            <p:spPr>
              <a:xfrm>
                <a:off x="4359700" y="3511627"/>
                <a:ext cx="919015" cy="419108"/>
              </a:xfrm>
              <a:prstGeom prst="rect">
                <a:avLst/>
              </a:prstGeom>
              <a:noFill/>
            </p:spPr>
            <p:txBody>
              <a:bodyPr wrap="none" rtlCol="0">
                <a:spAutoFit/>
              </a:bodyPr>
              <a:lstStyle/>
              <a:p>
                <a:r>
                  <a:rPr lang="en-US" sz="2000" b="0" dirty="0">
                    <a:latin typeface="Gill Sans" charset="0"/>
                    <a:ea typeface="Gill Sans" charset="0"/>
                    <a:cs typeface="Gill Sans" charset="0"/>
                  </a:rPr>
                  <a:t>kernel</a:t>
                </a:r>
              </a:p>
            </p:txBody>
          </p:sp>
        </p:grpSp>
        <p:cxnSp>
          <p:nvCxnSpPr>
            <p:cNvPr id="42" name="Straight Connector 4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6162209" y="1444625"/>
              <a:ext cx="439081" cy="3103523"/>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88" name="TextBox 87"/>
            <p:cNvSpPr txBox="1"/>
            <p:nvPr/>
          </p:nvSpPr>
          <p:spPr>
            <a:xfrm>
              <a:off x="4845049" y="1055211"/>
              <a:ext cx="929220" cy="419109"/>
            </a:xfrm>
            <a:prstGeom prst="rect">
              <a:avLst/>
            </a:prstGeom>
            <a:noFill/>
          </p:spPr>
          <p:txBody>
            <a:bodyPr wrap="none" rtlCol="0">
              <a:spAutoFit/>
            </a:bodyPr>
            <a:lstStyle/>
            <a:p>
              <a:r>
                <a:rPr lang="en-US" sz="2000" b="0" dirty="0">
                  <a:latin typeface="Gill Sans" charset="0"/>
                  <a:ea typeface="Gill Sans" charset="0"/>
                  <a:cs typeface="Gill Sans" charset="0"/>
                </a:rPr>
                <a:t>VAS 1</a:t>
              </a:r>
            </a:p>
          </p:txBody>
        </p:sp>
        <p:sp>
          <p:nvSpPr>
            <p:cNvPr id="73" name="TextBox 72"/>
            <p:cNvSpPr txBox="1"/>
            <p:nvPr/>
          </p:nvSpPr>
          <p:spPr>
            <a:xfrm>
              <a:off x="6162209" y="1043543"/>
              <a:ext cx="750818" cy="419109"/>
            </a:xfrm>
            <a:prstGeom prst="rect">
              <a:avLst/>
            </a:prstGeom>
            <a:noFill/>
          </p:spPr>
          <p:txBody>
            <a:bodyPr wrap="none" rtlCol="0">
              <a:spAutoFit/>
            </a:bodyPr>
            <a:lstStyle/>
            <a:p>
              <a:r>
                <a:rPr lang="en-US" sz="2000" b="0" dirty="0">
                  <a:latin typeface="Gill Sans" charset="0"/>
                  <a:ea typeface="Gill Sans" charset="0"/>
                  <a:cs typeface="Gill Sans" charset="0"/>
                </a:rPr>
                <a:t>PT 1</a:t>
              </a:r>
            </a:p>
          </p:txBody>
        </p:sp>
      </p:grpSp>
      <p:grpSp>
        <p:nvGrpSpPr>
          <p:cNvPr id="104" name="Group 103"/>
          <p:cNvGrpSpPr/>
          <p:nvPr/>
        </p:nvGrpSpPr>
        <p:grpSpPr>
          <a:xfrm>
            <a:off x="4413789" y="3377716"/>
            <a:ext cx="2053435" cy="3352751"/>
            <a:chOff x="4813299" y="1043543"/>
            <a:chExt cx="2080174" cy="3547583"/>
          </a:xfrm>
        </p:grpSpPr>
        <p:sp>
          <p:nvSpPr>
            <p:cNvPr id="105" name="Rectangle 104"/>
            <p:cNvSpPr/>
            <p:nvPr/>
          </p:nvSpPr>
          <p:spPr>
            <a:xfrm>
              <a:off x="4821893" y="1487603"/>
              <a:ext cx="1233978" cy="310352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06" name="Rectangle 105"/>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07" name="TextBox 106"/>
            <p:cNvSpPr txBox="1"/>
            <p:nvPr/>
          </p:nvSpPr>
          <p:spPr>
            <a:xfrm>
              <a:off x="5116534" y="4060978"/>
              <a:ext cx="750556" cy="423361"/>
            </a:xfrm>
            <a:prstGeom prst="rect">
              <a:avLst/>
            </a:prstGeom>
            <a:noFill/>
          </p:spPr>
          <p:txBody>
            <a:bodyPr wrap="none" rtlCol="0">
              <a:spAutoFit/>
            </a:bodyPr>
            <a:lstStyle/>
            <a:p>
              <a:r>
                <a:rPr lang="en-US" sz="2000" b="0" dirty="0">
                  <a:latin typeface="Gill Sans" charset="0"/>
                  <a:ea typeface="Gill Sans" charset="0"/>
                  <a:cs typeface="Gill Sans" charset="0"/>
                </a:rPr>
                <a:t>code</a:t>
              </a:r>
            </a:p>
          </p:txBody>
        </p:sp>
        <p:grpSp>
          <p:nvGrpSpPr>
            <p:cNvPr id="108" name="Group 107"/>
            <p:cNvGrpSpPr/>
            <p:nvPr/>
          </p:nvGrpSpPr>
          <p:grpSpPr>
            <a:xfrm>
              <a:off x="4908549" y="3471461"/>
              <a:ext cx="1056103" cy="530279"/>
              <a:chOff x="4133850" y="3404709"/>
              <a:chExt cx="1056103" cy="530279"/>
            </a:xfrm>
          </p:grpSpPr>
          <p:sp>
            <p:nvSpPr>
              <p:cNvPr id="127" name="Rectangle 126"/>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28" name="TextBox 127"/>
              <p:cNvSpPr txBox="1"/>
              <p:nvPr/>
            </p:nvSpPr>
            <p:spPr>
              <a:xfrm>
                <a:off x="4359700" y="3511627"/>
                <a:ext cx="692097" cy="423361"/>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grpSp>
          <p:nvGrpSpPr>
            <p:cNvPr id="109" name="Group 108"/>
            <p:cNvGrpSpPr/>
            <p:nvPr/>
          </p:nvGrpSpPr>
          <p:grpSpPr>
            <a:xfrm>
              <a:off x="4908549" y="3102129"/>
              <a:ext cx="1056103" cy="423361"/>
              <a:chOff x="4133850" y="3511627"/>
              <a:chExt cx="1056103" cy="423361"/>
            </a:xfrm>
          </p:grpSpPr>
          <p:sp>
            <p:nvSpPr>
              <p:cNvPr id="125" name="Rectangle 12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26" name="TextBox 125"/>
              <p:cNvSpPr txBox="1"/>
              <p:nvPr/>
            </p:nvSpPr>
            <p:spPr>
              <a:xfrm>
                <a:off x="4359700" y="3511627"/>
                <a:ext cx="765171" cy="423361"/>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110" name="Group 109"/>
            <p:cNvGrpSpPr/>
            <p:nvPr/>
          </p:nvGrpSpPr>
          <p:grpSpPr>
            <a:xfrm>
              <a:off x="4908549" y="2102817"/>
              <a:ext cx="1056103" cy="423361"/>
              <a:chOff x="4133850" y="3404709"/>
              <a:chExt cx="1056103" cy="423361"/>
            </a:xfrm>
          </p:grpSpPr>
          <p:sp>
            <p:nvSpPr>
              <p:cNvPr id="123" name="Rectangle 122"/>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24" name="TextBox 123"/>
              <p:cNvSpPr txBox="1"/>
              <p:nvPr/>
            </p:nvSpPr>
            <p:spPr>
              <a:xfrm>
                <a:off x="4334539" y="3404709"/>
                <a:ext cx="792778" cy="423361"/>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grpSp>
          <p:nvGrpSpPr>
            <p:cNvPr id="111" name="Group 110"/>
            <p:cNvGrpSpPr/>
            <p:nvPr/>
          </p:nvGrpSpPr>
          <p:grpSpPr>
            <a:xfrm>
              <a:off x="4908549" y="1548818"/>
              <a:ext cx="1120931" cy="530279"/>
              <a:chOff x="4133850" y="3404709"/>
              <a:chExt cx="1120931" cy="530279"/>
            </a:xfrm>
          </p:grpSpPr>
          <p:sp>
            <p:nvSpPr>
              <p:cNvPr id="121" name="Rectangle 12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22" name="TextBox 121"/>
              <p:cNvSpPr txBox="1"/>
              <p:nvPr/>
            </p:nvSpPr>
            <p:spPr>
              <a:xfrm>
                <a:off x="4359700" y="3511627"/>
                <a:ext cx="895081" cy="423361"/>
              </a:xfrm>
              <a:prstGeom prst="rect">
                <a:avLst/>
              </a:prstGeom>
              <a:noFill/>
            </p:spPr>
            <p:txBody>
              <a:bodyPr wrap="none" rtlCol="0">
                <a:spAutoFit/>
              </a:bodyPr>
              <a:lstStyle/>
              <a:p>
                <a:r>
                  <a:rPr lang="en-US" sz="2000" b="0" dirty="0">
                    <a:latin typeface="Gill Sans" charset="0"/>
                    <a:ea typeface="Gill Sans" charset="0"/>
                    <a:cs typeface="Gill Sans" charset="0"/>
                  </a:rPr>
                  <a:t>kernel</a:t>
                </a:r>
              </a:p>
            </p:txBody>
          </p:sp>
        </p:grpSp>
        <p:cxnSp>
          <p:nvCxnSpPr>
            <p:cNvPr id="112" name="Straight Connector 11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6162209" y="1444625"/>
              <a:ext cx="439081" cy="310352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19" name="TextBox 118"/>
            <p:cNvSpPr txBox="1"/>
            <p:nvPr/>
          </p:nvSpPr>
          <p:spPr>
            <a:xfrm>
              <a:off x="4845049" y="1055211"/>
              <a:ext cx="905020" cy="423361"/>
            </a:xfrm>
            <a:prstGeom prst="rect">
              <a:avLst/>
            </a:prstGeom>
            <a:noFill/>
          </p:spPr>
          <p:txBody>
            <a:bodyPr wrap="none" rtlCol="0">
              <a:spAutoFit/>
            </a:bodyPr>
            <a:lstStyle/>
            <a:p>
              <a:r>
                <a:rPr lang="en-US" sz="2000" b="0" dirty="0">
                  <a:latin typeface="Gill Sans" charset="0"/>
                  <a:ea typeface="Gill Sans" charset="0"/>
                  <a:cs typeface="Gill Sans" charset="0"/>
                </a:rPr>
                <a:t>VAS 2</a:t>
              </a:r>
            </a:p>
          </p:txBody>
        </p:sp>
        <p:sp>
          <p:nvSpPr>
            <p:cNvPr id="120" name="TextBox 119"/>
            <p:cNvSpPr txBox="1"/>
            <p:nvPr/>
          </p:nvSpPr>
          <p:spPr>
            <a:xfrm>
              <a:off x="6162209" y="1043543"/>
              <a:ext cx="731264" cy="423361"/>
            </a:xfrm>
            <a:prstGeom prst="rect">
              <a:avLst/>
            </a:prstGeom>
            <a:noFill/>
          </p:spPr>
          <p:txBody>
            <a:bodyPr wrap="none" rtlCol="0">
              <a:spAutoFit/>
            </a:bodyPr>
            <a:lstStyle/>
            <a:p>
              <a:r>
                <a:rPr lang="en-US" sz="2000" b="0" dirty="0">
                  <a:latin typeface="Gill Sans" charset="0"/>
                  <a:ea typeface="Gill Sans" charset="0"/>
                  <a:cs typeface="Gill Sans" charset="0"/>
                </a:rPr>
                <a:t>PT 2</a:t>
              </a:r>
            </a:p>
          </p:txBody>
        </p:sp>
      </p:grpSp>
      <p:cxnSp>
        <p:nvCxnSpPr>
          <p:cNvPr id="129" name="Straight Arrow Connector 128"/>
          <p:cNvCxnSpPr>
            <a:endCxn id="56" idx="1"/>
          </p:cNvCxnSpPr>
          <p:nvPr/>
        </p:nvCxnSpPr>
        <p:spPr>
          <a:xfrm flipV="1">
            <a:off x="5979775" y="2953730"/>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130" name="Rectangle 129"/>
          <p:cNvSpPr/>
          <p:nvPr/>
        </p:nvSpPr>
        <p:spPr>
          <a:xfrm>
            <a:off x="8543753" y="4101789"/>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1" name="Rectangle 130"/>
          <p:cNvSpPr/>
          <p:nvPr/>
        </p:nvSpPr>
        <p:spPr>
          <a:xfrm>
            <a:off x="8543753" y="4277848"/>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2" name="Rectangle 131"/>
          <p:cNvSpPr/>
          <p:nvPr/>
        </p:nvSpPr>
        <p:spPr>
          <a:xfrm>
            <a:off x="8531328" y="1979038"/>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3" name="Rectangle 132"/>
          <p:cNvSpPr/>
          <p:nvPr/>
        </p:nvSpPr>
        <p:spPr>
          <a:xfrm>
            <a:off x="8543753" y="2209872"/>
            <a:ext cx="1073441" cy="184214"/>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grpSp>
        <p:nvGrpSpPr>
          <p:cNvPr id="134" name="Group 133"/>
          <p:cNvGrpSpPr/>
          <p:nvPr/>
        </p:nvGrpSpPr>
        <p:grpSpPr>
          <a:xfrm>
            <a:off x="1841501" y="3082152"/>
            <a:ext cx="1056103" cy="400110"/>
            <a:chOff x="4133850" y="3511627"/>
            <a:chExt cx="1056103" cy="400110"/>
          </a:xfrm>
        </p:grpSpPr>
        <p:sp>
          <p:nvSpPr>
            <p:cNvPr id="135" name="Rectangle 13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6" name="TextBox 135"/>
            <p:cNvSpPr txBox="1"/>
            <p:nvPr/>
          </p:nvSpPr>
          <p:spPr>
            <a:xfrm>
              <a:off x="4359700" y="3511627"/>
              <a:ext cx="755335" cy="400110"/>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137" name="Group 136"/>
          <p:cNvGrpSpPr/>
          <p:nvPr/>
        </p:nvGrpSpPr>
        <p:grpSpPr>
          <a:xfrm>
            <a:off x="1841501" y="2584786"/>
            <a:ext cx="1056103" cy="400110"/>
            <a:chOff x="4133850" y="3404709"/>
            <a:chExt cx="1056103" cy="400110"/>
          </a:xfrm>
        </p:grpSpPr>
        <p:sp>
          <p:nvSpPr>
            <p:cNvPr id="138" name="Rectangle 137"/>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9" name="TextBox 138"/>
            <p:cNvSpPr txBox="1"/>
            <p:nvPr/>
          </p:nvSpPr>
          <p:spPr>
            <a:xfrm>
              <a:off x="4334539" y="3404709"/>
              <a:ext cx="782587" cy="400110"/>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grpSp>
        <p:nvGrpSpPr>
          <p:cNvPr id="140" name="Group 139"/>
          <p:cNvGrpSpPr/>
          <p:nvPr/>
        </p:nvGrpSpPr>
        <p:grpSpPr>
          <a:xfrm>
            <a:off x="1841501" y="3601168"/>
            <a:ext cx="1056103" cy="507028"/>
            <a:chOff x="4133850" y="3404709"/>
            <a:chExt cx="1056103" cy="507028"/>
          </a:xfrm>
        </p:grpSpPr>
        <p:sp>
          <p:nvSpPr>
            <p:cNvPr id="141" name="Rectangle 14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42" name="TextBox 141"/>
            <p:cNvSpPr txBox="1"/>
            <p:nvPr/>
          </p:nvSpPr>
          <p:spPr>
            <a:xfrm>
              <a:off x="4359700" y="3511627"/>
              <a:ext cx="683200" cy="400110"/>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cxnSp>
        <p:nvCxnSpPr>
          <p:cNvPr id="143" name="Straight Arrow Connector 142"/>
          <p:cNvCxnSpPr/>
          <p:nvPr/>
        </p:nvCxnSpPr>
        <p:spPr>
          <a:xfrm flipH="1" flipV="1">
            <a:off x="2897603" y="2609611"/>
            <a:ext cx="1620118" cy="1779672"/>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flipV="1">
            <a:off x="2897604" y="3090068"/>
            <a:ext cx="1577881" cy="2233176"/>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flipH="1" flipV="1">
            <a:off x="2897605" y="3601169"/>
            <a:ext cx="1620117" cy="2071124"/>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flipH="1" flipV="1">
            <a:off x="4171822" y="3601169"/>
            <a:ext cx="498301" cy="26997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flipH="1" flipV="1">
            <a:off x="4216936" y="3655080"/>
            <a:ext cx="2438826" cy="28778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flipV="1">
            <a:off x="4171822" y="2614735"/>
            <a:ext cx="2358153" cy="42515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H="1" flipV="1">
            <a:off x="4171822" y="3090069"/>
            <a:ext cx="2345195" cy="319493"/>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a:endCxn id="133" idx="1"/>
          </p:cNvCxnSpPr>
          <p:nvPr/>
        </p:nvCxnSpPr>
        <p:spPr>
          <a:xfrm flipV="1">
            <a:off x="5992200" y="2301979"/>
            <a:ext cx="2551553" cy="216008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V="1">
            <a:off x="5979775" y="3456300"/>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a:endCxn id="132" idx="1"/>
          </p:cNvCxnSpPr>
          <p:nvPr/>
        </p:nvCxnSpPr>
        <p:spPr>
          <a:xfrm flipV="1">
            <a:off x="7953375" y="2071145"/>
            <a:ext cx="577952" cy="111957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a:endCxn id="52" idx="1"/>
          </p:cNvCxnSpPr>
          <p:nvPr/>
        </p:nvCxnSpPr>
        <p:spPr>
          <a:xfrm>
            <a:off x="7839245" y="2209872"/>
            <a:ext cx="692083" cy="47855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endCxn id="8" idx="1"/>
          </p:cNvCxnSpPr>
          <p:nvPr/>
        </p:nvCxnSpPr>
        <p:spPr>
          <a:xfrm flipV="1">
            <a:off x="7839245" y="3350821"/>
            <a:ext cx="692083" cy="638749"/>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7485451" y="5323244"/>
            <a:ext cx="666141" cy="349048"/>
          </a:xfrm>
          <a:prstGeom prst="rect">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cxnSp>
        <p:nvCxnSpPr>
          <p:cNvPr id="12" name="Straight Arrow Connector 11"/>
          <p:cNvCxnSpPr>
            <a:endCxn id="58" idx="2"/>
          </p:cNvCxnSpPr>
          <p:nvPr/>
        </p:nvCxnSpPr>
        <p:spPr>
          <a:xfrm flipV="1">
            <a:off x="7807097" y="4389284"/>
            <a:ext cx="133420" cy="1103467"/>
          </a:xfrm>
          <a:prstGeom prst="straightConnector1">
            <a:avLst/>
          </a:prstGeom>
          <a:ln w="285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5" name="Right Arrow 14"/>
          <p:cNvSpPr/>
          <p:nvPr/>
        </p:nvSpPr>
        <p:spPr>
          <a:xfrm>
            <a:off x="6060343" y="3377716"/>
            <a:ext cx="393156" cy="244943"/>
          </a:xfrm>
          <a:prstGeom prst="rightArrow">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17" name="Rectangle 116"/>
          <p:cNvSpPr/>
          <p:nvPr/>
        </p:nvSpPr>
        <p:spPr>
          <a:xfrm>
            <a:off x="7665943" y="3420492"/>
            <a:ext cx="513741" cy="115274"/>
          </a:xfrm>
          <a:prstGeom prst="rect">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18" name="Rectangle 117"/>
          <p:cNvSpPr/>
          <p:nvPr/>
        </p:nvSpPr>
        <p:spPr>
          <a:xfrm>
            <a:off x="3098381" y="3190717"/>
            <a:ext cx="1073441" cy="184214"/>
          </a:xfrm>
          <a:prstGeom prst="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47" name="Rectangle 146"/>
          <p:cNvSpPr/>
          <p:nvPr/>
        </p:nvSpPr>
        <p:spPr>
          <a:xfrm>
            <a:off x="8536848" y="3104879"/>
            <a:ext cx="1073441" cy="184214"/>
          </a:xfrm>
          <a:prstGeom prst="rect">
            <a:avLst/>
          </a:prstGeom>
          <a:pattFill prst="diagBrick">
            <a:fgClr>
              <a:schemeClr val="bg2">
                <a:lumMod val="75000"/>
              </a:schemeClr>
            </a:fgClr>
            <a:bgClr>
              <a:prstClr val="white"/>
            </a:bgClr>
          </a:patt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54" name="TextBox 153"/>
          <p:cNvSpPr txBox="1"/>
          <p:nvPr/>
        </p:nvSpPr>
        <p:spPr>
          <a:xfrm>
            <a:off x="7467600" y="5715000"/>
            <a:ext cx="2464136" cy="400110"/>
          </a:xfrm>
          <a:prstGeom prst="rect">
            <a:avLst/>
          </a:prstGeom>
          <a:noFill/>
        </p:spPr>
        <p:txBody>
          <a:bodyPr wrap="none" rtlCol="0">
            <a:spAutoFit/>
          </a:bodyPr>
          <a:lstStyle/>
          <a:p>
            <a:r>
              <a:rPr lang="en-US" sz="2000" b="0" dirty="0">
                <a:latin typeface="Gill Sans" charset="0"/>
                <a:ea typeface="Gill Sans" charset="0"/>
                <a:cs typeface="Gill Sans" charset="0"/>
              </a:rPr>
              <a:t>active process &amp; PT</a:t>
            </a:r>
          </a:p>
        </p:txBody>
      </p:sp>
    </p:spTree>
    <p:extLst>
      <p:ext uri="{BB962C8B-B14F-4D97-AF65-F5344CB8AC3E}">
        <p14:creationId xmlns:p14="http://schemas.microsoft.com/office/powerpoint/2010/main" val="237658253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Rectangle 146"/>
          <p:cNvSpPr/>
          <p:nvPr/>
        </p:nvSpPr>
        <p:spPr>
          <a:xfrm>
            <a:off x="8536848" y="3104879"/>
            <a:ext cx="1073441" cy="184214"/>
          </a:xfrm>
          <a:prstGeom prst="rect">
            <a:avLst/>
          </a:prstGeom>
          <a:pattFill prst="diagBrick">
            <a:fgClr>
              <a:schemeClr val="bg2">
                <a:lumMod val="75000"/>
              </a:schemeClr>
            </a:fgClr>
            <a:bgClr>
              <a:prstClr val="white"/>
            </a:bgClr>
          </a:patt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 name="Title 1"/>
          <p:cNvSpPr>
            <a:spLocks noGrp="1"/>
          </p:cNvSpPr>
          <p:nvPr>
            <p:ph type="title"/>
          </p:nvPr>
        </p:nvSpPr>
        <p:spPr>
          <a:xfrm>
            <a:off x="1841500" y="1"/>
            <a:ext cx="8369300" cy="875619"/>
          </a:xfrm>
        </p:spPr>
        <p:txBody>
          <a:bodyPr>
            <a:normAutofit/>
          </a:bodyPr>
          <a:lstStyle/>
          <a:p>
            <a:r>
              <a:rPr lang="en-US" dirty="0"/>
              <a:t>On page Fault … schedule other P or T</a:t>
            </a:r>
          </a:p>
        </p:txBody>
      </p:sp>
      <p:sp>
        <p:nvSpPr>
          <p:cNvPr id="7" name="Can 6"/>
          <p:cNvSpPr/>
          <p:nvPr/>
        </p:nvSpPr>
        <p:spPr>
          <a:xfrm>
            <a:off x="1581686" y="1299449"/>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9" name="TextBox 8"/>
          <p:cNvSpPr txBox="1"/>
          <p:nvPr/>
        </p:nvSpPr>
        <p:spPr>
          <a:xfrm>
            <a:off x="2083577" y="930117"/>
            <a:ext cx="1917704" cy="400110"/>
          </a:xfrm>
          <a:prstGeom prst="rect">
            <a:avLst/>
          </a:prstGeom>
          <a:noFill/>
        </p:spPr>
        <p:txBody>
          <a:bodyPr wrap="none" rtlCol="0">
            <a:spAutoFit/>
          </a:bodyPr>
          <a:lstStyle/>
          <a:p>
            <a:r>
              <a:rPr lang="en-US" sz="2000" b="0" dirty="0">
                <a:latin typeface="Gill Sans" charset="0"/>
                <a:ea typeface="Gill Sans" charset="0"/>
                <a:cs typeface="Gill Sans" charset="0"/>
              </a:rPr>
              <a:t>disk (huge, TB)</a:t>
            </a:r>
          </a:p>
        </p:txBody>
      </p:sp>
      <p:sp>
        <p:nvSpPr>
          <p:cNvPr id="10" name="TextBox 9"/>
          <p:cNvSpPr txBox="1"/>
          <p:nvPr/>
        </p:nvSpPr>
        <p:spPr>
          <a:xfrm>
            <a:off x="8588164" y="1211468"/>
            <a:ext cx="1109599" cy="400110"/>
          </a:xfrm>
          <a:prstGeom prst="rect">
            <a:avLst/>
          </a:prstGeom>
          <a:noFill/>
        </p:spPr>
        <p:txBody>
          <a:bodyPr wrap="none" rtlCol="0">
            <a:spAutoFit/>
          </a:bodyPr>
          <a:lstStyle/>
          <a:p>
            <a:r>
              <a:rPr lang="en-US" sz="2000" b="0" dirty="0">
                <a:latin typeface="Gill Sans" charset="0"/>
                <a:ea typeface="Gill Sans" charset="0"/>
                <a:cs typeface="Gill Sans" charset="0"/>
              </a:rPr>
              <a:t>memory</a:t>
            </a:r>
          </a:p>
        </p:txBody>
      </p:sp>
      <p:sp>
        <p:nvSpPr>
          <p:cNvPr id="8" name="Rectangle 7"/>
          <p:cNvSpPr/>
          <p:nvPr/>
        </p:nvSpPr>
        <p:spPr>
          <a:xfrm>
            <a:off x="8531328" y="1809751"/>
            <a:ext cx="1073441" cy="30821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6" name="Rectangle 45"/>
          <p:cNvSpPr/>
          <p:nvPr/>
        </p:nvSpPr>
        <p:spPr>
          <a:xfrm>
            <a:off x="8531368" y="3655079"/>
            <a:ext cx="1073441" cy="184214"/>
          </a:xfrm>
          <a:prstGeom prst="rect">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7" name="Rectangle 46"/>
          <p:cNvSpPr/>
          <p:nvPr/>
        </p:nvSpPr>
        <p:spPr>
          <a:xfrm>
            <a:off x="8531328" y="4539963"/>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8" name="Rectangle 47"/>
          <p:cNvSpPr/>
          <p:nvPr/>
        </p:nvSpPr>
        <p:spPr>
          <a:xfrm>
            <a:off x="8531328" y="3317890"/>
            <a:ext cx="1073441" cy="184214"/>
          </a:xfrm>
          <a:prstGeom prst="rect">
            <a:avLst/>
          </a:prstGeom>
          <a:solidFill>
            <a:srgbClr val="02E3E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1" name="Rectangle 50"/>
          <p:cNvSpPr/>
          <p:nvPr/>
        </p:nvSpPr>
        <p:spPr>
          <a:xfrm>
            <a:off x="8531328" y="4737959"/>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2" name="Rectangle 51"/>
          <p:cNvSpPr/>
          <p:nvPr/>
        </p:nvSpPr>
        <p:spPr>
          <a:xfrm>
            <a:off x="8531328" y="2596317"/>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3" name="TextBox 52"/>
          <p:cNvSpPr txBox="1"/>
          <p:nvPr/>
        </p:nvSpPr>
        <p:spPr>
          <a:xfrm>
            <a:off x="9677401" y="4289275"/>
            <a:ext cx="990599" cy="1015663"/>
          </a:xfrm>
          <a:prstGeom prst="rect">
            <a:avLst/>
          </a:prstGeom>
          <a:noFill/>
        </p:spPr>
        <p:txBody>
          <a:bodyPr wrap="square" rtlCol="0">
            <a:spAutoFit/>
          </a:bodyPr>
          <a:lstStyle/>
          <a:p>
            <a:r>
              <a:rPr lang="en-US" sz="2000" b="0" dirty="0">
                <a:latin typeface="Gill Sans" charset="0"/>
                <a:ea typeface="Gill Sans" charset="0"/>
                <a:cs typeface="Gill Sans" charset="0"/>
              </a:rPr>
              <a:t>kernel code &amp; data</a:t>
            </a:r>
          </a:p>
        </p:txBody>
      </p:sp>
      <p:sp>
        <p:nvSpPr>
          <p:cNvPr id="54" name="TextBox 53"/>
          <p:cNvSpPr txBox="1"/>
          <p:nvPr/>
        </p:nvSpPr>
        <p:spPr>
          <a:xfrm>
            <a:off x="9677400" y="2477447"/>
            <a:ext cx="990600" cy="1015663"/>
          </a:xfrm>
          <a:prstGeom prst="rect">
            <a:avLst/>
          </a:prstGeom>
          <a:noFill/>
        </p:spPr>
        <p:txBody>
          <a:bodyPr wrap="square" rtlCol="0">
            <a:spAutoFit/>
          </a:bodyPr>
          <a:lstStyle/>
          <a:p>
            <a:r>
              <a:rPr lang="en-US" sz="2000" b="0" dirty="0">
                <a:latin typeface="Gill Sans" charset="0"/>
                <a:ea typeface="Gill Sans" charset="0"/>
                <a:cs typeface="Gill Sans" charset="0"/>
              </a:rPr>
              <a:t>user page</a:t>
            </a:r>
          </a:p>
          <a:p>
            <a:r>
              <a:rPr lang="en-US" sz="2000" b="0" dirty="0">
                <a:latin typeface="Gill Sans" charset="0"/>
                <a:ea typeface="Gill Sans" charset="0"/>
                <a:cs typeface="Gill Sans" charset="0"/>
              </a:rPr>
              <a:t>frames</a:t>
            </a:r>
          </a:p>
        </p:txBody>
      </p:sp>
      <p:sp>
        <p:nvSpPr>
          <p:cNvPr id="55" name="TextBox 54"/>
          <p:cNvSpPr txBox="1"/>
          <p:nvPr/>
        </p:nvSpPr>
        <p:spPr>
          <a:xfrm>
            <a:off x="9601200" y="3558074"/>
            <a:ext cx="1365250" cy="646331"/>
          </a:xfrm>
          <a:prstGeom prst="rect">
            <a:avLst/>
          </a:prstGeom>
          <a:noFill/>
        </p:spPr>
        <p:txBody>
          <a:bodyPr wrap="square" rtlCol="0">
            <a:spAutoFit/>
          </a:bodyPr>
          <a:lstStyle/>
          <a:p>
            <a:r>
              <a:rPr lang="en-US" b="0" dirty="0">
                <a:latin typeface="Gill Sans" charset="0"/>
                <a:ea typeface="Gill Sans" charset="0"/>
                <a:cs typeface="Gill Sans" charset="0"/>
              </a:rPr>
              <a:t>user </a:t>
            </a:r>
            <a:r>
              <a:rPr lang="en-US" b="0" dirty="0" err="1">
                <a:latin typeface="Gill Sans" charset="0"/>
                <a:ea typeface="Gill Sans" charset="0"/>
                <a:cs typeface="Gill Sans" charset="0"/>
              </a:rPr>
              <a:t>pagetable</a:t>
            </a:r>
            <a:endParaRPr lang="en-US" b="0" dirty="0">
              <a:latin typeface="Gill Sans" charset="0"/>
              <a:ea typeface="Gill Sans" charset="0"/>
              <a:cs typeface="Gill Sans" charset="0"/>
            </a:endParaRPr>
          </a:p>
        </p:txBody>
      </p:sp>
      <p:sp>
        <p:nvSpPr>
          <p:cNvPr id="56" name="Rectangle 55"/>
          <p:cNvSpPr/>
          <p:nvPr/>
        </p:nvSpPr>
        <p:spPr>
          <a:xfrm>
            <a:off x="8531328" y="2861622"/>
            <a:ext cx="1073441" cy="184214"/>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7" name="Rectangle 56"/>
          <p:cNvSpPr/>
          <p:nvPr/>
        </p:nvSpPr>
        <p:spPr>
          <a:xfrm>
            <a:off x="8531368" y="3831138"/>
            <a:ext cx="1073441" cy="184214"/>
          </a:xfrm>
          <a:prstGeom prst="rect">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1" name="Rectangle 60"/>
          <p:cNvSpPr/>
          <p:nvPr/>
        </p:nvSpPr>
        <p:spPr>
          <a:xfrm>
            <a:off x="3115719" y="3572668"/>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2" name="TextBox 61"/>
          <p:cNvSpPr txBox="1"/>
          <p:nvPr/>
        </p:nvSpPr>
        <p:spPr>
          <a:xfrm>
            <a:off x="3323703" y="3679586"/>
            <a:ext cx="740908" cy="400110"/>
          </a:xfrm>
          <a:prstGeom prst="rect">
            <a:avLst/>
          </a:prstGeom>
          <a:noFill/>
        </p:spPr>
        <p:txBody>
          <a:bodyPr wrap="none" rtlCol="0">
            <a:spAutoFit/>
          </a:bodyPr>
          <a:lstStyle/>
          <a:p>
            <a:r>
              <a:rPr lang="en-US" sz="2000" b="0" dirty="0">
                <a:latin typeface="Gill Sans" charset="0"/>
                <a:ea typeface="Gill Sans" charset="0"/>
                <a:cs typeface="Gill Sans" charset="0"/>
              </a:rPr>
              <a:t>code</a:t>
            </a:r>
          </a:p>
        </p:txBody>
      </p:sp>
      <p:grpSp>
        <p:nvGrpSpPr>
          <p:cNvPr id="63" name="Group 62"/>
          <p:cNvGrpSpPr/>
          <p:nvPr/>
        </p:nvGrpSpPr>
        <p:grpSpPr>
          <a:xfrm>
            <a:off x="3115719" y="3090068"/>
            <a:ext cx="1056103" cy="507028"/>
            <a:chOff x="4133850" y="3404709"/>
            <a:chExt cx="1056103" cy="507028"/>
          </a:xfrm>
        </p:grpSpPr>
        <p:sp>
          <p:nvSpPr>
            <p:cNvPr id="64" name="Rectangle 6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5" name="TextBox 64"/>
            <p:cNvSpPr txBox="1"/>
            <p:nvPr/>
          </p:nvSpPr>
          <p:spPr>
            <a:xfrm>
              <a:off x="4359700" y="3511627"/>
              <a:ext cx="683200" cy="400110"/>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grpSp>
        <p:nvGrpSpPr>
          <p:cNvPr id="66" name="Group 65"/>
          <p:cNvGrpSpPr/>
          <p:nvPr/>
        </p:nvGrpSpPr>
        <p:grpSpPr>
          <a:xfrm>
            <a:off x="3115719" y="2609611"/>
            <a:ext cx="1056103" cy="400110"/>
            <a:chOff x="4133850" y="3511627"/>
            <a:chExt cx="1056103" cy="400110"/>
          </a:xfrm>
        </p:grpSpPr>
        <p:sp>
          <p:nvSpPr>
            <p:cNvPr id="67" name="Rectangle 66"/>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8" name="TextBox 67"/>
            <p:cNvSpPr txBox="1"/>
            <p:nvPr/>
          </p:nvSpPr>
          <p:spPr>
            <a:xfrm>
              <a:off x="4359700" y="3511627"/>
              <a:ext cx="755335" cy="400110"/>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69" name="Group 68"/>
          <p:cNvGrpSpPr/>
          <p:nvPr/>
        </p:nvGrpSpPr>
        <p:grpSpPr>
          <a:xfrm>
            <a:off x="3115719" y="2112245"/>
            <a:ext cx="1056103" cy="400110"/>
            <a:chOff x="4133850" y="3404709"/>
            <a:chExt cx="1056103" cy="400110"/>
          </a:xfrm>
        </p:grpSpPr>
        <p:sp>
          <p:nvSpPr>
            <p:cNvPr id="70" name="Rectangle 69"/>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71" name="TextBox 70"/>
            <p:cNvSpPr txBox="1"/>
            <p:nvPr/>
          </p:nvSpPr>
          <p:spPr>
            <a:xfrm>
              <a:off x="4334539" y="3404709"/>
              <a:ext cx="782587" cy="400110"/>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cxnSp>
        <p:nvCxnSpPr>
          <p:cNvPr id="72" name="Straight Arrow Connector 71"/>
          <p:cNvCxnSpPr/>
          <p:nvPr/>
        </p:nvCxnSpPr>
        <p:spPr>
          <a:xfrm flipH="1">
            <a:off x="4171821" y="2112245"/>
            <a:ext cx="2352306" cy="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432550" y="1043544"/>
            <a:ext cx="2018756" cy="3386768"/>
            <a:chOff x="4813299" y="1043543"/>
            <a:chExt cx="2099728" cy="3547583"/>
          </a:xfrm>
        </p:grpSpPr>
        <p:sp>
          <p:nvSpPr>
            <p:cNvPr id="21" name="Rectangle 20"/>
            <p:cNvSpPr/>
            <p:nvPr/>
          </p:nvSpPr>
          <p:spPr>
            <a:xfrm>
              <a:off x="4821894" y="1487603"/>
              <a:ext cx="1236710" cy="3103523"/>
            </a:xfrm>
            <a:prstGeom prst="rect">
              <a:avLst/>
            </a:prstGeom>
            <a:solidFill>
              <a:schemeClr val="accent1">
                <a:lumMod val="20000"/>
                <a:lumOff val="80000"/>
                <a:alpha val="2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2" name="Rectangle 21"/>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3" name="TextBox 22"/>
            <p:cNvSpPr txBox="1"/>
            <p:nvPr/>
          </p:nvSpPr>
          <p:spPr>
            <a:xfrm>
              <a:off x="5116534" y="4060979"/>
              <a:ext cx="770626" cy="419109"/>
            </a:xfrm>
            <a:prstGeom prst="rect">
              <a:avLst/>
            </a:prstGeom>
            <a:noFill/>
          </p:spPr>
          <p:txBody>
            <a:bodyPr wrap="none" rtlCol="0">
              <a:spAutoFit/>
            </a:bodyPr>
            <a:lstStyle/>
            <a:p>
              <a:r>
                <a:rPr lang="en-US" sz="2000" b="0" dirty="0">
                  <a:latin typeface="Gill Sans" charset="0"/>
                  <a:ea typeface="Gill Sans" charset="0"/>
                  <a:cs typeface="Gill Sans" charset="0"/>
                </a:rPr>
                <a:t>code</a:t>
              </a:r>
            </a:p>
          </p:txBody>
        </p:sp>
        <p:grpSp>
          <p:nvGrpSpPr>
            <p:cNvPr id="31" name="Group 30"/>
            <p:cNvGrpSpPr/>
            <p:nvPr/>
          </p:nvGrpSpPr>
          <p:grpSpPr>
            <a:xfrm>
              <a:off x="4908549" y="3471461"/>
              <a:ext cx="1056103" cy="526026"/>
              <a:chOff x="4133850" y="3404709"/>
              <a:chExt cx="1056103" cy="526026"/>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5" name="TextBox 24"/>
              <p:cNvSpPr txBox="1"/>
              <p:nvPr/>
            </p:nvSpPr>
            <p:spPr>
              <a:xfrm>
                <a:off x="4359700" y="3511627"/>
                <a:ext cx="710603" cy="419108"/>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grpSp>
          <p:nvGrpSpPr>
            <p:cNvPr id="32" name="Group 31"/>
            <p:cNvGrpSpPr/>
            <p:nvPr/>
          </p:nvGrpSpPr>
          <p:grpSpPr>
            <a:xfrm>
              <a:off x="4908549" y="3102129"/>
              <a:ext cx="1056103" cy="419109"/>
              <a:chOff x="4133850" y="3511627"/>
              <a:chExt cx="1056103" cy="419109"/>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34" name="TextBox 33"/>
              <p:cNvSpPr txBox="1"/>
              <p:nvPr/>
            </p:nvSpPr>
            <p:spPr>
              <a:xfrm>
                <a:off x="4359700" y="3511627"/>
                <a:ext cx="785632" cy="419109"/>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35" name="Group 34"/>
            <p:cNvGrpSpPr/>
            <p:nvPr/>
          </p:nvGrpSpPr>
          <p:grpSpPr>
            <a:xfrm>
              <a:off x="4908549" y="2102817"/>
              <a:ext cx="1056103" cy="419109"/>
              <a:chOff x="4133850" y="3404709"/>
              <a:chExt cx="1056103" cy="419109"/>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37" name="TextBox 36"/>
              <p:cNvSpPr txBox="1"/>
              <p:nvPr/>
            </p:nvSpPr>
            <p:spPr>
              <a:xfrm>
                <a:off x="4334539" y="3404709"/>
                <a:ext cx="813977" cy="419109"/>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grpSp>
          <p:nvGrpSpPr>
            <p:cNvPr id="38" name="Group 37"/>
            <p:cNvGrpSpPr/>
            <p:nvPr/>
          </p:nvGrpSpPr>
          <p:grpSpPr>
            <a:xfrm>
              <a:off x="4908549" y="1548818"/>
              <a:ext cx="1144865" cy="526026"/>
              <a:chOff x="4133850" y="3404709"/>
              <a:chExt cx="1144865" cy="526026"/>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0" name="TextBox 39"/>
              <p:cNvSpPr txBox="1"/>
              <p:nvPr/>
            </p:nvSpPr>
            <p:spPr>
              <a:xfrm>
                <a:off x="4359700" y="3511627"/>
                <a:ext cx="919015" cy="419108"/>
              </a:xfrm>
              <a:prstGeom prst="rect">
                <a:avLst/>
              </a:prstGeom>
              <a:noFill/>
            </p:spPr>
            <p:txBody>
              <a:bodyPr wrap="none" rtlCol="0">
                <a:spAutoFit/>
              </a:bodyPr>
              <a:lstStyle/>
              <a:p>
                <a:r>
                  <a:rPr lang="en-US" sz="2000" b="0" dirty="0">
                    <a:latin typeface="Gill Sans" charset="0"/>
                    <a:ea typeface="Gill Sans" charset="0"/>
                    <a:cs typeface="Gill Sans" charset="0"/>
                  </a:rPr>
                  <a:t>kernel</a:t>
                </a:r>
              </a:p>
            </p:txBody>
          </p:sp>
        </p:grpSp>
        <p:cxnSp>
          <p:nvCxnSpPr>
            <p:cNvPr id="42" name="Straight Connector 4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6162209" y="1444625"/>
              <a:ext cx="439081" cy="3103523"/>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88" name="TextBox 87"/>
            <p:cNvSpPr txBox="1"/>
            <p:nvPr/>
          </p:nvSpPr>
          <p:spPr>
            <a:xfrm>
              <a:off x="4845049" y="1055211"/>
              <a:ext cx="929220" cy="419109"/>
            </a:xfrm>
            <a:prstGeom prst="rect">
              <a:avLst/>
            </a:prstGeom>
            <a:noFill/>
          </p:spPr>
          <p:txBody>
            <a:bodyPr wrap="none" rtlCol="0">
              <a:spAutoFit/>
            </a:bodyPr>
            <a:lstStyle/>
            <a:p>
              <a:r>
                <a:rPr lang="en-US" sz="2000" b="0" dirty="0">
                  <a:latin typeface="Gill Sans" charset="0"/>
                  <a:ea typeface="Gill Sans" charset="0"/>
                  <a:cs typeface="Gill Sans" charset="0"/>
                </a:rPr>
                <a:t>VAS 1</a:t>
              </a:r>
            </a:p>
          </p:txBody>
        </p:sp>
        <p:sp>
          <p:nvSpPr>
            <p:cNvPr id="73" name="TextBox 72"/>
            <p:cNvSpPr txBox="1"/>
            <p:nvPr/>
          </p:nvSpPr>
          <p:spPr>
            <a:xfrm>
              <a:off x="6162209" y="1043543"/>
              <a:ext cx="750818" cy="419109"/>
            </a:xfrm>
            <a:prstGeom prst="rect">
              <a:avLst/>
            </a:prstGeom>
            <a:noFill/>
          </p:spPr>
          <p:txBody>
            <a:bodyPr wrap="none" rtlCol="0">
              <a:spAutoFit/>
            </a:bodyPr>
            <a:lstStyle/>
            <a:p>
              <a:r>
                <a:rPr lang="en-US" sz="2000" b="0" dirty="0">
                  <a:latin typeface="Gill Sans" charset="0"/>
                  <a:ea typeface="Gill Sans" charset="0"/>
                  <a:cs typeface="Gill Sans" charset="0"/>
                </a:rPr>
                <a:t>PT 1</a:t>
              </a:r>
            </a:p>
          </p:txBody>
        </p:sp>
      </p:grpSp>
      <p:grpSp>
        <p:nvGrpSpPr>
          <p:cNvPr id="104" name="Group 103"/>
          <p:cNvGrpSpPr/>
          <p:nvPr/>
        </p:nvGrpSpPr>
        <p:grpSpPr>
          <a:xfrm>
            <a:off x="4413789" y="3377716"/>
            <a:ext cx="2053435" cy="3352751"/>
            <a:chOff x="4813299" y="1043543"/>
            <a:chExt cx="2080174" cy="3547583"/>
          </a:xfrm>
        </p:grpSpPr>
        <p:sp>
          <p:nvSpPr>
            <p:cNvPr id="105" name="Rectangle 104"/>
            <p:cNvSpPr/>
            <p:nvPr/>
          </p:nvSpPr>
          <p:spPr>
            <a:xfrm>
              <a:off x="4821893" y="1487603"/>
              <a:ext cx="1232372" cy="310352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06" name="Rectangle 105"/>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07" name="TextBox 106"/>
            <p:cNvSpPr txBox="1"/>
            <p:nvPr/>
          </p:nvSpPr>
          <p:spPr>
            <a:xfrm>
              <a:off x="5116534" y="4060978"/>
              <a:ext cx="750556" cy="423361"/>
            </a:xfrm>
            <a:prstGeom prst="rect">
              <a:avLst/>
            </a:prstGeom>
            <a:noFill/>
          </p:spPr>
          <p:txBody>
            <a:bodyPr wrap="none" rtlCol="0">
              <a:spAutoFit/>
            </a:bodyPr>
            <a:lstStyle/>
            <a:p>
              <a:r>
                <a:rPr lang="en-US" sz="2000" b="0" dirty="0">
                  <a:latin typeface="Gill Sans" charset="0"/>
                  <a:ea typeface="Gill Sans" charset="0"/>
                  <a:cs typeface="Gill Sans" charset="0"/>
                </a:rPr>
                <a:t>code</a:t>
              </a:r>
            </a:p>
          </p:txBody>
        </p:sp>
        <p:grpSp>
          <p:nvGrpSpPr>
            <p:cNvPr id="108" name="Group 107"/>
            <p:cNvGrpSpPr/>
            <p:nvPr/>
          </p:nvGrpSpPr>
          <p:grpSpPr>
            <a:xfrm>
              <a:off x="4908549" y="3471461"/>
              <a:ext cx="1056103" cy="530279"/>
              <a:chOff x="4133850" y="3404709"/>
              <a:chExt cx="1056103" cy="530279"/>
            </a:xfrm>
          </p:grpSpPr>
          <p:sp>
            <p:nvSpPr>
              <p:cNvPr id="127" name="Rectangle 126"/>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28" name="TextBox 127"/>
              <p:cNvSpPr txBox="1"/>
              <p:nvPr/>
            </p:nvSpPr>
            <p:spPr>
              <a:xfrm>
                <a:off x="4359700" y="3511627"/>
                <a:ext cx="692097" cy="423361"/>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grpSp>
          <p:nvGrpSpPr>
            <p:cNvPr id="109" name="Group 108"/>
            <p:cNvGrpSpPr/>
            <p:nvPr/>
          </p:nvGrpSpPr>
          <p:grpSpPr>
            <a:xfrm>
              <a:off x="4908549" y="3102129"/>
              <a:ext cx="1056103" cy="423361"/>
              <a:chOff x="4133850" y="3511627"/>
              <a:chExt cx="1056103" cy="423361"/>
            </a:xfrm>
          </p:grpSpPr>
          <p:sp>
            <p:nvSpPr>
              <p:cNvPr id="125" name="Rectangle 12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26" name="TextBox 125"/>
              <p:cNvSpPr txBox="1"/>
              <p:nvPr/>
            </p:nvSpPr>
            <p:spPr>
              <a:xfrm>
                <a:off x="4359700" y="3511627"/>
                <a:ext cx="765171" cy="423361"/>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110" name="Group 109"/>
            <p:cNvGrpSpPr/>
            <p:nvPr/>
          </p:nvGrpSpPr>
          <p:grpSpPr>
            <a:xfrm>
              <a:off x="4908549" y="2102817"/>
              <a:ext cx="1056103" cy="423361"/>
              <a:chOff x="4133850" y="3404709"/>
              <a:chExt cx="1056103" cy="423361"/>
            </a:xfrm>
          </p:grpSpPr>
          <p:sp>
            <p:nvSpPr>
              <p:cNvPr id="123" name="Rectangle 122"/>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24" name="TextBox 123"/>
              <p:cNvSpPr txBox="1"/>
              <p:nvPr/>
            </p:nvSpPr>
            <p:spPr>
              <a:xfrm>
                <a:off x="4334539" y="3404709"/>
                <a:ext cx="792778" cy="423361"/>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grpSp>
          <p:nvGrpSpPr>
            <p:cNvPr id="111" name="Group 110"/>
            <p:cNvGrpSpPr/>
            <p:nvPr/>
          </p:nvGrpSpPr>
          <p:grpSpPr>
            <a:xfrm>
              <a:off x="4908549" y="1548818"/>
              <a:ext cx="1120931" cy="530279"/>
              <a:chOff x="4133850" y="3404709"/>
              <a:chExt cx="1120931" cy="530279"/>
            </a:xfrm>
          </p:grpSpPr>
          <p:sp>
            <p:nvSpPr>
              <p:cNvPr id="121" name="Rectangle 12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22" name="TextBox 121"/>
              <p:cNvSpPr txBox="1"/>
              <p:nvPr/>
            </p:nvSpPr>
            <p:spPr>
              <a:xfrm>
                <a:off x="4359700" y="3511627"/>
                <a:ext cx="895081" cy="423361"/>
              </a:xfrm>
              <a:prstGeom prst="rect">
                <a:avLst/>
              </a:prstGeom>
              <a:noFill/>
            </p:spPr>
            <p:txBody>
              <a:bodyPr wrap="none" rtlCol="0">
                <a:spAutoFit/>
              </a:bodyPr>
              <a:lstStyle/>
              <a:p>
                <a:r>
                  <a:rPr lang="en-US" sz="2000" b="0" dirty="0">
                    <a:latin typeface="Gill Sans" charset="0"/>
                    <a:ea typeface="Gill Sans" charset="0"/>
                    <a:cs typeface="Gill Sans" charset="0"/>
                  </a:rPr>
                  <a:t>kernel</a:t>
                </a:r>
              </a:p>
            </p:txBody>
          </p:sp>
        </p:grpSp>
        <p:cxnSp>
          <p:nvCxnSpPr>
            <p:cNvPr id="112" name="Straight Connector 11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6162209" y="1444625"/>
              <a:ext cx="439081" cy="310352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19" name="TextBox 118"/>
            <p:cNvSpPr txBox="1"/>
            <p:nvPr/>
          </p:nvSpPr>
          <p:spPr>
            <a:xfrm>
              <a:off x="4845049" y="1055211"/>
              <a:ext cx="905020" cy="423361"/>
            </a:xfrm>
            <a:prstGeom prst="rect">
              <a:avLst/>
            </a:prstGeom>
            <a:noFill/>
          </p:spPr>
          <p:txBody>
            <a:bodyPr wrap="none" rtlCol="0">
              <a:spAutoFit/>
            </a:bodyPr>
            <a:lstStyle/>
            <a:p>
              <a:r>
                <a:rPr lang="en-US" sz="2000" b="0" dirty="0">
                  <a:latin typeface="Gill Sans" charset="0"/>
                  <a:ea typeface="Gill Sans" charset="0"/>
                  <a:cs typeface="Gill Sans" charset="0"/>
                </a:rPr>
                <a:t>VAS 2</a:t>
              </a:r>
            </a:p>
          </p:txBody>
        </p:sp>
        <p:sp>
          <p:nvSpPr>
            <p:cNvPr id="120" name="TextBox 119"/>
            <p:cNvSpPr txBox="1"/>
            <p:nvPr/>
          </p:nvSpPr>
          <p:spPr>
            <a:xfrm>
              <a:off x="6162209" y="1043543"/>
              <a:ext cx="731264" cy="423361"/>
            </a:xfrm>
            <a:prstGeom prst="rect">
              <a:avLst/>
            </a:prstGeom>
            <a:noFill/>
          </p:spPr>
          <p:txBody>
            <a:bodyPr wrap="none" rtlCol="0">
              <a:spAutoFit/>
            </a:bodyPr>
            <a:lstStyle/>
            <a:p>
              <a:r>
                <a:rPr lang="en-US" sz="2000" b="0" dirty="0">
                  <a:latin typeface="Gill Sans" charset="0"/>
                  <a:ea typeface="Gill Sans" charset="0"/>
                  <a:cs typeface="Gill Sans" charset="0"/>
                </a:rPr>
                <a:t>PT 2</a:t>
              </a:r>
            </a:p>
          </p:txBody>
        </p:sp>
      </p:grpSp>
      <p:cxnSp>
        <p:nvCxnSpPr>
          <p:cNvPr id="129" name="Straight Arrow Connector 128"/>
          <p:cNvCxnSpPr>
            <a:endCxn id="56" idx="1"/>
          </p:cNvCxnSpPr>
          <p:nvPr/>
        </p:nvCxnSpPr>
        <p:spPr>
          <a:xfrm flipV="1">
            <a:off x="5979775" y="2953730"/>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130" name="Rectangle 129"/>
          <p:cNvSpPr/>
          <p:nvPr/>
        </p:nvSpPr>
        <p:spPr>
          <a:xfrm>
            <a:off x="8543753" y="4101789"/>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1" name="Rectangle 130"/>
          <p:cNvSpPr/>
          <p:nvPr/>
        </p:nvSpPr>
        <p:spPr>
          <a:xfrm>
            <a:off x="8543753" y="4277848"/>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2" name="Rectangle 131"/>
          <p:cNvSpPr/>
          <p:nvPr/>
        </p:nvSpPr>
        <p:spPr>
          <a:xfrm>
            <a:off x="8531328" y="1979038"/>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3" name="Rectangle 132"/>
          <p:cNvSpPr/>
          <p:nvPr/>
        </p:nvSpPr>
        <p:spPr>
          <a:xfrm>
            <a:off x="8543753" y="2209872"/>
            <a:ext cx="1073441" cy="184214"/>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grpSp>
        <p:nvGrpSpPr>
          <p:cNvPr id="134" name="Group 133"/>
          <p:cNvGrpSpPr/>
          <p:nvPr/>
        </p:nvGrpSpPr>
        <p:grpSpPr>
          <a:xfrm>
            <a:off x="1841501" y="3082152"/>
            <a:ext cx="1056103" cy="400110"/>
            <a:chOff x="4133850" y="3511627"/>
            <a:chExt cx="1056103" cy="400110"/>
          </a:xfrm>
        </p:grpSpPr>
        <p:sp>
          <p:nvSpPr>
            <p:cNvPr id="135" name="Rectangle 13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6" name="TextBox 135"/>
            <p:cNvSpPr txBox="1"/>
            <p:nvPr/>
          </p:nvSpPr>
          <p:spPr>
            <a:xfrm>
              <a:off x="4359700" y="3511627"/>
              <a:ext cx="755335" cy="400110"/>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137" name="Group 136"/>
          <p:cNvGrpSpPr/>
          <p:nvPr/>
        </p:nvGrpSpPr>
        <p:grpSpPr>
          <a:xfrm>
            <a:off x="1841501" y="2584786"/>
            <a:ext cx="1056103" cy="400110"/>
            <a:chOff x="4133850" y="3404709"/>
            <a:chExt cx="1056103" cy="400110"/>
          </a:xfrm>
        </p:grpSpPr>
        <p:sp>
          <p:nvSpPr>
            <p:cNvPr id="138" name="Rectangle 137"/>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9" name="TextBox 138"/>
            <p:cNvSpPr txBox="1"/>
            <p:nvPr/>
          </p:nvSpPr>
          <p:spPr>
            <a:xfrm>
              <a:off x="4334539" y="3404709"/>
              <a:ext cx="782587" cy="400110"/>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grpSp>
        <p:nvGrpSpPr>
          <p:cNvPr id="140" name="Group 139"/>
          <p:cNvGrpSpPr/>
          <p:nvPr/>
        </p:nvGrpSpPr>
        <p:grpSpPr>
          <a:xfrm>
            <a:off x="1841501" y="3601168"/>
            <a:ext cx="1056103" cy="507028"/>
            <a:chOff x="4133850" y="3404709"/>
            <a:chExt cx="1056103" cy="507028"/>
          </a:xfrm>
        </p:grpSpPr>
        <p:sp>
          <p:nvSpPr>
            <p:cNvPr id="141" name="Rectangle 14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42" name="TextBox 141"/>
            <p:cNvSpPr txBox="1"/>
            <p:nvPr/>
          </p:nvSpPr>
          <p:spPr>
            <a:xfrm>
              <a:off x="4359700" y="3511627"/>
              <a:ext cx="683200" cy="400110"/>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cxnSp>
        <p:nvCxnSpPr>
          <p:cNvPr id="143" name="Straight Arrow Connector 142"/>
          <p:cNvCxnSpPr/>
          <p:nvPr/>
        </p:nvCxnSpPr>
        <p:spPr>
          <a:xfrm flipH="1" flipV="1">
            <a:off x="2897603" y="2609611"/>
            <a:ext cx="1620118" cy="1779672"/>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flipV="1">
            <a:off x="2897604" y="3090068"/>
            <a:ext cx="1577881" cy="2233176"/>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flipH="1" flipV="1">
            <a:off x="2897605" y="3601169"/>
            <a:ext cx="1620117" cy="2071124"/>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flipH="1" flipV="1">
            <a:off x="4171822" y="3601169"/>
            <a:ext cx="498301" cy="26997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flipH="1" flipV="1">
            <a:off x="4216936" y="3655080"/>
            <a:ext cx="2438826" cy="28778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flipV="1">
            <a:off x="4171822" y="2614735"/>
            <a:ext cx="2358153" cy="42515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H="1" flipV="1">
            <a:off x="4171822" y="3090069"/>
            <a:ext cx="2345195" cy="319493"/>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a:endCxn id="133" idx="1"/>
          </p:cNvCxnSpPr>
          <p:nvPr/>
        </p:nvCxnSpPr>
        <p:spPr>
          <a:xfrm flipV="1">
            <a:off x="5992200" y="2301979"/>
            <a:ext cx="2551553" cy="216008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V="1">
            <a:off x="5979775" y="3456300"/>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a:endCxn id="132" idx="1"/>
          </p:cNvCxnSpPr>
          <p:nvPr/>
        </p:nvCxnSpPr>
        <p:spPr>
          <a:xfrm flipV="1">
            <a:off x="7953375" y="2071145"/>
            <a:ext cx="577952" cy="111957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a:endCxn id="52" idx="1"/>
          </p:cNvCxnSpPr>
          <p:nvPr/>
        </p:nvCxnSpPr>
        <p:spPr>
          <a:xfrm>
            <a:off x="7839245" y="2209872"/>
            <a:ext cx="692083" cy="47855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endCxn id="8" idx="1"/>
          </p:cNvCxnSpPr>
          <p:nvPr/>
        </p:nvCxnSpPr>
        <p:spPr>
          <a:xfrm flipV="1">
            <a:off x="7839245" y="3350821"/>
            <a:ext cx="692083" cy="638749"/>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7485451" y="5323244"/>
            <a:ext cx="666141" cy="349048"/>
          </a:xfrm>
          <a:prstGeom prst="rect">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cxnSp>
        <p:nvCxnSpPr>
          <p:cNvPr id="12" name="Straight Arrow Connector 11"/>
          <p:cNvCxnSpPr/>
          <p:nvPr/>
        </p:nvCxnSpPr>
        <p:spPr>
          <a:xfrm flipH="1">
            <a:off x="6060343" y="5492751"/>
            <a:ext cx="1746754" cy="1197098"/>
          </a:xfrm>
          <a:prstGeom prst="straightConnector1">
            <a:avLst/>
          </a:prstGeom>
          <a:ln w="285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5" name="Right Arrow 14"/>
          <p:cNvSpPr/>
          <p:nvPr/>
        </p:nvSpPr>
        <p:spPr>
          <a:xfrm>
            <a:off x="6060343" y="3377716"/>
            <a:ext cx="393156" cy="244943"/>
          </a:xfrm>
          <a:prstGeom prst="rightArrow">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17" name="Rectangle 116"/>
          <p:cNvSpPr/>
          <p:nvPr/>
        </p:nvSpPr>
        <p:spPr>
          <a:xfrm>
            <a:off x="7665943" y="3420492"/>
            <a:ext cx="513741" cy="115274"/>
          </a:xfrm>
          <a:prstGeom prst="rect">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18" name="Rectangle 117"/>
          <p:cNvSpPr/>
          <p:nvPr/>
        </p:nvSpPr>
        <p:spPr>
          <a:xfrm>
            <a:off x="3098381" y="3190717"/>
            <a:ext cx="1073441" cy="184214"/>
          </a:xfrm>
          <a:prstGeom prst="rect">
            <a:avLst/>
          </a:prstGeom>
          <a:solidFill>
            <a:schemeClr val="bg2">
              <a:lumMod val="75000"/>
              <a:alpha val="61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6" name="Freeform 15"/>
          <p:cNvSpPr/>
          <p:nvPr/>
        </p:nvSpPr>
        <p:spPr>
          <a:xfrm>
            <a:off x="4111625" y="2555450"/>
            <a:ext cx="4445000" cy="1127611"/>
          </a:xfrm>
          <a:custGeom>
            <a:avLst/>
            <a:gdLst>
              <a:gd name="connsiteX0" fmla="*/ 0 w 4445000"/>
              <a:gd name="connsiteY0" fmla="*/ 698926 h 1127611"/>
              <a:gd name="connsiteX1" fmla="*/ 1317625 w 4445000"/>
              <a:gd name="connsiteY1" fmla="*/ 426 h 1127611"/>
              <a:gd name="connsiteX2" fmla="*/ 2889250 w 4445000"/>
              <a:gd name="connsiteY2" fmla="*/ 603676 h 1127611"/>
              <a:gd name="connsiteX3" fmla="*/ 3635375 w 4445000"/>
              <a:gd name="connsiteY3" fmla="*/ 1127551 h 1127611"/>
              <a:gd name="connsiteX4" fmla="*/ 4445000 w 4445000"/>
              <a:gd name="connsiteY4" fmla="*/ 571926 h 112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45000" h="1127611">
                <a:moveTo>
                  <a:pt x="0" y="698926"/>
                </a:moveTo>
                <a:cubicBezTo>
                  <a:pt x="418041" y="357613"/>
                  <a:pt x="836083" y="16301"/>
                  <a:pt x="1317625" y="426"/>
                </a:cubicBezTo>
                <a:cubicBezTo>
                  <a:pt x="1799167" y="-15449"/>
                  <a:pt x="2502958" y="415822"/>
                  <a:pt x="2889250" y="603676"/>
                </a:cubicBezTo>
                <a:cubicBezTo>
                  <a:pt x="3275542" y="791530"/>
                  <a:pt x="3376083" y="1132843"/>
                  <a:pt x="3635375" y="1127551"/>
                </a:cubicBezTo>
                <a:cubicBezTo>
                  <a:pt x="3894667" y="1122259"/>
                  <a:pt x="4445000" y="571926"/>
                  <a:pt x="4445000" y="571926"/>
                </a:cubicBezTo>
              </a:path>
            </a:pathLst>
          </a:custGeom>
          <a:ln w="28575" cmpd="sng">
            <a:solidFill>
              <a:srgbClr val="000000"/>
            </a:solidFill>
            <a:prstDash val="sysDash"/>
            <a:headEnd type="diamond"/>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000" b="0">
              <a:latin typeface="Gill Sans" charset="0"/>
              <a:ea typeface="Gill Sans" charset="0"/>
              <a:cs typeface="Gill Sans" charset="0"/>
            </a:endParaRPr>
          </a:p>
        </p:txBody>
      </p:sp>
      <p:sp>
        <p:nvSpPr>
          <p:cNvPr id="150" name="TextBox 149"/>
          <p:cNvSpPr txBox="1"/>
          <p:nvPr/>
        </p:nvSpPr>
        <p:spPr>
          <a:xfrm>
            <a:off x="7467600" y="5715000"/>
            <a:ext cx="2464136" cy="400110"/>
          </a:xfrm>
          <a:prstGeom prst="rect">
            <a:avLst/>
          </a:prstGeom>
          <a:noFill/>
        </p:spPr>
        <p:txBody>
          <a:bodyPr wrap="none" rtlCol="0">
            <a:spAutoFit/>
          </a:bodyPr>
          <a:lstStyle/>
          <a:p>
            <a:r>
              <a:rPr lang="en-US" sz="2000" b="0" dirty="0">
                <a:latin typeface="Gill Sans" charset="0"/>
                <a:ea typeface="Gill Sans" charset="0"/>
                <a:cs typeface="Gill Sans" charset="0"/>
              </a:rPr>
              <a:t>active process &amp; PT</a:t>
            </a:r>
          </a:p>
        </p:txBody>
      </p:sp>
    </p:spTree>
    <p:extLst>
      <p:ext uri="{BB962C8B-B14F-4D97-AF65-F5344CB8AC3E}">
        <p14:creationId xmlns:p14="http://schemas.microsoft.com/office/powerpoint/2010/main" val="31314899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3000"/>
                                        <p:tgtEl>
                                          <p:spTgt spid="16"/>
                                        </p:tgtEl>
                                      </p:cBhvr>
                                    </p:animEffect>
                                  </p:childTnLst>
                                </p:cTn>
                              </p:par>
                              <p:par>
                                <p:cTn id="8" presetID="0" presetClass="path" presetSubtype="0" accel="50000" decel="50000" fill="hold" grpId="0" nodeType="withEffect">
                                  <p:stCondLst>
                                    <p:cond delay="0"/>
                                  </p:stCondLst>
                                  <p:childTnLst>
                                    <p:animMotion origin="layout" path="M 0.05834 0.00625 C 0.06684 -0.00949 0.0757 -0.025 0.09566 -0.04236 C 0.1158 -0.05972 0.14584 -0.09791 0.17865 -0.09791 C 0.21181 -0.09791 0.26007 -0.0662 0.29306 -0.04236 C 0.32622 -0.01851 0.34601 0.02778 0.37604 0.04561 C 0.40643 0.06343 0.43837 0.07385 0.47483 0.06412 C 0.51111 0.0544 0.55243 0.02107 0.5941 -0.01226 " pathEditMode="relative" rAng="0" ptsTypes="AAAAAAA">
                                      <p:cBhvr>
                                        <p:cTn id="9" dur="3000" fill="hold"/>
                                        <p:tgtEl>
                                          <p:spTgt spid="118"/>
                                        </p:tgtEl>
                                        <p:attrNameLst>
                                          <p:attrName>ppt_x</p:attrName>
                                          <p:attrName>ppt_y</p:attrName>
                                        </p:attrNameLst>
                                      </p:cBhvr>
                                      <p:rCtr x="26788" y="-213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0" y="1"/>
            <a:ext cx="8369300" cy="875619"/>
          </a:xfrm>
        </p:spPr>
        <p:txBody>
          <a:bodyPr>
            <a:normAutofit/>
          </a:bodyPr>
          <a:lstStyle/>
          <a:p>
            <a:r>
              <a:rPr lang="en-US" dirty="0"/>
              <a:t>On page Fault … update PTE</a:t>
            </a:r>
          </a:p>
        </p:txBody>
      </p:sp>
      <p:sp>
        <p:nvSpPr>
          <p:cNvPr id="7" name="Can 6"/>
          <p:cNvSpPr/>
          <p:nvPr/>
        </p:nvSpPr>
        <p:spPr>
          <a:xfrm>
            <a:off x="1581686" y="1299449"/>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9" name="TextBox 8"/>
          <p:cNvSpPr txBox="1"/>
          <p:nvPr/>
        </p:nvSpPr>
        <p:spPr>
          <a:xfrm>
            <a:off x="2083577" y="930117"/>
            <a:ext cx="1917704" cy="400110"/>
          </a:xfrm>
          <a:prstGeom prst="rect">
            <a:avLst/>
          </a:prstGeom>
          <a:noFill/>
        </p:spPr>
        <p:txBody>
          <a:bodyPr wrap="none" rtlCol="0">
            <a:spAutoFit/>
          </a:bodyPr>
          <a:lstStyle/>
          <a:p>
            <a:r>
              <a:rPr lang="en-US" sz="2000" b="0" dirty="0">
                <a:latin typeface="Gill Sans" charset="0"/>
                <a:ea typeface="Gill Sans" charset="0"/>
                <a:cs typeface="Gill Sans" charset="0"/>
              </a:rPr>
              <a:t>disk (huge, TB)</a:t>
            </a:r>
          </a:p>
        </p:txBody>
      </p:sp>
      <p:sp>
        <p:nvSpPr>
          <p:cNvPr id="10" name="TextBox 9"/>
          <p:cNvSpPr txBox="1"/>
          <p:nvPr/>
        </p:nvSpPr>
        <p:spPr>
          <a:xfrm>
            <a:off x="8588164" y="1211468"/>
            <a:ext cx="1109599" cy="400110"/>
          </a:xfrm>
          <a:prstGeom prst="rect">
            <a:avLst/>
          </a:prstGeom>
          <a:noFill/>
        </p:spPr>
        <p:txBody>
          <a:bodyPr wrap="none" rtlCol="0">
            <a:spAutoFit/>
          </a:bodyPr>
          <a:lstStyle/>
          <a:p>
            <a:r>
              <a:rPr lang="en-US" sz="2000" b="0" dirty="0">
                <a:latin typeface="Gill Sans" charset="0"/>
                <a:ea typeface="Gill Sans" charset="0"/>
                <a:cs typeface="Gill Sans" charset="0"/>
              </a:rPr>
              <a:t>memory</a:t>
            </a:r>
          </a:p>
        </p:txBody>
      </p:sp>
      <p:sp>
        <p:nvSpPr>
          <p:cNvPr id="8" name="Rectangle 7"/>
          <p:cNvSpPr/>
          <p:nvPr/>
        </p:nvSpPr>
        <p:spPr>
          <a:xfrm>
            <a:off x="8531328" y="1809751"/>
            <a:ext cx="1073441" cy="30821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6" name="Rectangle 45"/>
          <p:cNvSpPr/>
          <p:nvPr/>
        </p:nvSpPr>
        <p:spPr>
          <a:xfrm>
            <a:off x="8531368" y="3655079"/>
            <a:ext cx="1073441" cy="184214"/>
          </a:xfrm>
          <a:prstGeom prst="rect">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7" name="Rectangle 46"/>
          <p:cNvSpPr/>
          <p:nvPr/>
        </p:nvSpPr>
        <p:spPr>
          <a:xfrm>
            <a:off x="8531328" y="4539963"/>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8" name="Rectangle 47"/>
          <p:cNvSpPr/>
          <p:nvPr/>
        </p:nvSpPr>
        <p:spPr>
          <a:xfrm>
            <a:off x="8531328" y="3317890"/>
            <a:ext cx="1073441" cy="184214"/>
          </a:xfrm>
          <a:prstGeom prst="rect">
            <a:avLst/>
          </a:prstGeom>
          <a:solidFill>
            <a:srgbClr val="02E3E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1" name="Rectangle 50"/>
          <p:cNvSpPr/>
          <p:nvPr/>
        </p:nvSpPr>
        <p:spPr>
          <a:xfrm>
            <a:off x="8531328" y="4737959"/>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2" name="Rectangle 51"/>
          <p:cNvSpPr/>
          <p:nvPr/>
        </p:nvSpPr>
        <p:spPr>
          <a:xfrm>
            <a:off x="8531328" y="2596317"/>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3" name="TextBox 52"/>
          <p:cNvSpPr txBox="1"/>
          <p:nvPr/>
        </p:nvSpPr>
        <p:spPr>
          <a:xfrm>
            <a:off x="9677400" y="4289275"/>
            <a:ext cx="990600" cy="1015663"/>
          </a:xfrm>
          <a:prstGeom prst="rect">
            <a:avLst/>
          </a:prstGeom>
          <a:noFill/>
        </p:spPr>
        <p:txBody>
          <a:bodyPr wrap="square" rtlCol="0">
            <a:spAutoFit/>
          </a:bodyPr>
          <a:lstStyle/>
          <a:p>
            <a:r>
              <a:rPr lang="en-US" sz="2000" b="0" dirty="0">
                <a:latin typeface="Gill Sans" charset="0"/>
                <a:ea typeface="Gill Sans" charset="0"/>
                <a:cs typeface="Gill Sans" charset="0"/>
              </a:rPr>
              <a:t>kernel code &amp; data</a:t>
            </a:r>
          </a:p>
        </p:txBody>
      </p:sp>
      <p:sp>
        <p:nvSpPr>
          <p:cNvPr id="54" name="TextBox 53"/>
          <p:cNvSpPr txBox="1"/>
          <p:nvPr/>
        </p:nvSpPr>
        <p:spPr>
          <a:xfrm>
            <a:off x="9677400" y="2477447"/>
            <a:ext cx="990600" cy="1015663"/>
          </a:xfrm>
          <a:prstGeom prst="rect">
            <a:avLst/>
          </a:prstGeom>
          <a:noFill/>
        </p:spPr>
        <p:txBody>
          <a:bodyPr wrap="square" rtlCol="0">
            <a:spAutoFit/>
          </a:bodyPr>
          <a:lstStyle/>
          <a:p>
            <a:r>
              <a:rPr lang="en-US" sz="2000" b="0" dirty="0">
                <a:latin typeface="Gill Sans" charset="0"/>
                <a:ea typeface="Gill Sans" charset="0"/>
                <a:cs typeface="Gill Sans" charset="0"/>
              </a:rPr>
              <a:t>user page</a:t>
            </a:r>
          </a:p>
          <a:p>
            <a:r>
              <a:rPr lang="en-US" sz="2000" b="0" dirty="0">
                <a:latin typeface="Gill Sans" charset="0"/>
                <a:ea typeface="Gill Sans" charset="0"/>
                <a:cs typeface="Gill Sans" charset="0"/>
              </a:rPr>
              <a:t>frames</a:t>
            </a:r>
          </a:p>
        </p:txBody>
      </p:sp>
      <p:sp>
        <p:nvSpPr>
          <p:cNvPr id="55" name="TextBox 54"/>
          <p:cNvSpPr txBox="1"/>
          <p:nvPr/>
        </p:nvSpPr>
        <p:spPr>
          <a:xfrm>
            <a:off x="9601200" y="3558074"/>
            <a:ext cx="1365250" cy="646331"/>
          </a:xfrm>
          <a:prstGeom prst="rect">
            <a:avLst/>
          </a:prstGeom>
          <a:noFill/>
        </p:spPr>
        <p:txBody>
          <a:bodyPr wrap="square" rtlCol="0">
            <a:spAutoFit/>
          </a:bodyPr>
          <a:lstStyle/>
          <a:p>
            <a:r>
              <a:rPr lang="en-US" b="0" dirty="0">
                <a:latin typeface="Gill Sans" charset="0"/>
                <a:ea typeface="Gill Sans" charset="0"/>
                <a:cs typeface="Gill Sans" charset="0"/>
              </a:rPr>
              <a:t>user </a:t>
            </a:r>
            <a:r>
              <a:rPr lang="en-US" b="0" dirty="0" err="1">
                <a:latin typeface="Gill Sans" charset="0"/>
                <a:ea typeface="Gill Sans" charset="0"/>
                <a:cs typeface="Gill Sans" charset="0"/>
              </a:rPr>
              <a:t>pagetable</a:t>
            </a:r>
            <a:endParaRPr lang="en-US" b="0" dirty="0">
              <a:latin typeface="Gill Sans" charset="0"/>
              <a:ea typeface="Gill Sans" charset="0"/>
              <a:cs typeface="Gill Sans" charset="0"/>
            </a:endParaRPr>
          </a:p>
        </p:txBody>
      </p:sp>
      <p:sp>
        <p:nvSpPr>
          <p:cNvPr id="56" name="Rectangle 55"/>
          <p:cNvSpPr/>
          <p:nvPr/>
        </p:nvSpPr>
        <p:spPr>
          <a:xfrm>
            <a:off x="8531328" y="2861622"/>
            <a:ext cx="1073441" cy="184214"/>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7" name="Rectangle 56"/>
          <p:cNvSpPr/>
          <p:nvPr/>
        </p:nvSpPr>
        <p:spPr>
          <a:xfrm>
            <a:off x="8531368" y="3831138"/>
            <a:ext cx="1073441" cy="184214"/>
          </a:xfrm>
          <a:prstGeom prst="rect">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1" name="Rectangle 60"/>
          <p:cNvSpPr/>
          <p:nvPr/>
        </p:nvSpPr>
        <p:spPr>
          <a:xfrm>
            <a:off x="3115719" y="3572668"/>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2" name="TextBox 61"/>
          <p:cNvSpPr txBox="1"/>
          <p:nvPr/>
        </p:nvSpPr>
        <p:spPr>
          <a:xfrm>
            <a:off x="3323703" y="3679586"/>
            <a:ext cx="740908" cy="400110"/>
          </a:xfrm>
          <a:prstGeom prst="rect">
            <a:avLst/>
          </a:prstGeom>
          <a:noFill/>
        </p:spPr>
        <p:txBody>
          <a:bodyPr wrap="none" rtlCol="0">
            <a:spAutoFit/>
          </a:bodyPr>
          <a:lstStyle/>
          <a:p>
            <a:r>
              <a:rPr lang="en-US" sz="2000" b="0" dirty="0">
                <a:latin typeface="Gill Sans" charset="0"/>
                <a:ea typeface="Gill Sans" charset="0"/>
                <a:cs typeface="Gill Sans" charset="0"/>
              </a:rPr>
              <a:t>code</a:t>
            </a:r>
          </a:p>
        </p:txBody>
      </p:sp>
      <p:grpSp>
        <p:nvGrpSpPr>
          <p:cNvPr id="63" name="Group 62"/>
          <p:cNvGrpSpPr/>
          <p:nvPr/>
        </p:nvGrpSpPr>
        <p:grpSpPr>
          <a:xfrm>
            <a:off x="3115719" y="3090068"/>
            <a:ext cx="1056103" cy="507028"/>
            <a:chOff x="4133850" y="3404709"/>
            <a:chExt cx="1056103" cy="507028"/>
          </a:xfrm>
        </p:grpSpPr>
        <p:sp>
          <p:nvSpPr>
            <p:cNvPr id="64" name="Rectangle 6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5" name="TextBox 64"/>
            <p:cNvSpPr txBox="1"/>
            <p:nvPr/>
          </p:nvSpPr>
          <p:spPr>
            <a:xfrm>
              <a:off x="4359700" y="3511627"/>
              <a:ext cx="683200" cy="400110"/>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grpSp>
        <p:nvGrpSpPr>
          <p:cNvPr id="66" name="Group 65"/>
          <p:cNvGrpSpPr/>
          <p:nvPr/>
        </p:nvGrpSpPr>
        <p:grpSpPr>
          <a:xfrm>
            <a:off x="3115719" y="2609611"/>
            <a:ext cx="1056103" cy="400110"/>
            <a:chOff x="4133850" y="3511627"/>
            <a:chExt cx="1056103" cy="400110"/>
          </a:xfrm>
        </p:grpSpPr>
        <p:sp>
          <p:nvSpPr>
            <p:cNvPr id="67" name="Rectangle 66"/>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8" name="TextBox 67"/>
            <p:cNvSpPr txBox="1"/>
            <p:nvPr/>
          </p:nvSpPr>
          <p:spPr>
            <a:xfrm>
              <a:off x="4359700" y="3511627"/>
              <a:ext cx="755335" cy="400110"/>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69" name="Group 68"/>
          <p:cNvGrpSpPr/>
          <p:nvPr/>
        </p:nvGrpSpPr>
        <p:grpSpPr>
          <a:xfrm>
            <a:off x="3115719" y="2112245"/>
            <a:ext cx="1056103" cy="400110"/>
            <a:chOff x="4133850" y="3404709"/>
            <a:chExt cx="1056103" cy="400110"/>
          </a:xfrm>
        </p:grpSpPr>
        <p:sp>
          <p:nvSpPr>
            <p:cNvPr id="70" name="Rectangle 69"/>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71" name="TextBox 70"/>
            <p:cNvSpPr txBox="1"/>
            <p:nvPr/>
          </p:nvSpPr>
          <p:spPr>
            <a:xfrm>
              <a:off x="4334539" y="3404709"/>
              <a:ext cx="782587" cy="400110"/>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cxnSp>
        <p:nvCxnSpPr>
          <p:cNvPr id="72" name="Straight Arrow Connector 71"/>
          <p:cNvCxnSpPr/>
          <p:nvPr/>
        </p:nvCxnSpPr>
        <p:spPr>
          <a:xfrm flipH="1">
            <a:off x="4171821" y="2112245"/>
            <a:ext cx="2352306" cy="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432550" y="1043544"/>
            <a:ext cx="2018756" cy="3386768"/>
            <a:chOff x="4813299" y="1043543"/>
            <a:chExt cx="2099728" cy="3547583"/>
          </a:xfrm>
        </p:grpSpPr>
        <p:sp>
          <p:nvSpPr>
            <p:cNvPr id="21" name="Rectangle 20"/>
            <p:cNvSpPr/>
            <p:nvPr/>
          </p:nvSpPr>
          <p:spPr>
            <a:xfrm>
              <a:off x="4821893" y="1487603"/>
              <a:ext cx="1234624" cy="3103523"/>
            </a:xfrm>
            <a:prstGeom prst="rect">
              <a:avLst/>
            </a:prstGeom>
            <a:solidFill>
              <a:schemeClr val="accent1">
                <a:lumMod val="20000"/>
                <a:lumOff val="80000"/>
                <a:alpha val="2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2" name="Rectangle 21"/>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3" name="TextBox 22"/>
            <p:cNvSpPr txBox="1"/>
            <p:nvPr/>
          </p:nvSpPr>
          <p:spPr>
            <a:xfrm>
              <a:off x="5116534" y="4060979"/>
              <a:ext cx="770626" cy="419109"/>
            </a:xfrm>
            <a:prstGeom prst="rect">
              <a:avLst/>
            </a:prstGeom>
            <a:noFill/>
          </p:spPr>
          <p:txBody>
            <a:bodyPr wrap="none" rtlCol="0">
              <a:spAutoFit/>
            </a:bodyPr>
            <a:lstStyle/>
            <a:p>
              <a:r>
                <a:rPr lang="en-US" sz="2000" b="0" dirty="0">
                  <a:latin typeface="Gill Sans" charset="0"/>
                  <a:ea typeface="Gill Sans" charset="0"/>
                  <a:cs typeface="Gill Sans" charset="0"/>
                </a:rPr>
                <a:t>code</a:t>
              </a:r>
            </a:p>
          </p:txBody>
        </p:sp>
        <p:grpSp>
          <p:nvGrpSpPr>
            <p:cNvPr id="31" name="Group 30"/>
            <p:cNvGrpSpPr/>
            <p:nvPr/>
          </p:nvGrpSpPr>
          <p:grpSpPr>
            <a:xfrm>
              <a:off x="4908549" y="3471461"/>
              <a:ext cx="1056103" cy="526026"/>
              <a:chOff x="4133850" y="3404709"/>
              <a:chExt cx="1056103" cy="526026"/>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5" name="TextBox 24"/>
              <p:cNvSpPr txBox="1"/>
              <p:nvPr/>
            </p:nvSpPr>
            <p:spPr>
              <a:xfrm>
                <a:off x="4359700" y="3511627"/>
                <a:ext cx="710603" cy="419108"/>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grpSp>
          <p:nvGrpSpPr>
            <p:cNvPr id="32" name="Group 31"/>
            <p:cNvGrpSpPr/>
            <p:nvPr/>
          </p:nvGrpSpPr>
          <p:grpSpPr>
            <a:xfrm>
              <a:off x="4908549" y="3102129"/>
              <a:ext cx="1056103" cy="419109"/>
              <a:chOff x="4133850" y="3511627"/>
              <a:chExt cx="1056103" cy="419109"/>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34" name="TextBox 33"/>
              <p:cNvSpPr txBox="1"/>
              <p:nvPr/>
            </p:nvSpPr>
            <p:spPr>
              <a:xfrm>
                <a:off x="4359700" y="3511627"/>
                <a:ext cx="785632" cy="419109"/>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35" name="Group 34"/>
            <p:cNvGrpSpPr/>
            <p:nvPr/>
          </p:nvGrpSpPr>
          <p:grpSpPr>
            <a:xfrm>
              <a:off x="4908549" y="2102817"/>
              <a:ext cx="1056103" cy="419109"/>
              <a:chOff x="4133850" y="3404709"/>
              <a:chExt cx="1056103" cy="419109"/>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37" name="TextBox 36"/>
              <p:cNvSpPr txBox="1"/>
              <p:nvPr/>
            </p:nvSpPr>
            <p:spPr>
              <a:xfrm>
                <a:off x="4334539" y="3404709"/>
                <a:ext cx="813977" cy="419109"/>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grpSp>
          <p:nvGrpSpPr>
            <p:cNvPr id="38" name="Group 37"/>
            <p:cNvGrpSpPr/>
            <p:nvPr/>
          </p:nvGrpSpPr>
          <p:grpSpPr>
            <a:xfrm>
              <a:off x="4908549" y="1548818"/>
              <a:ext cx="1144865" cy="526026"/>
              <a:chOff x="4133850" y="3404709"/>
              <a:chExt cx="1144865" cy="526026"/>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0" name="TextBox 39"/>
              <p:cNvSpPr txBox="1"/>
              <p:nvPr/>
            </p:nvSpPr>
            <p:spPr>
              <a:xfrm>
                <a:off x="4359700" y="3511627"/>
                <a:ext cx="919015" cy="419108"/>
              </a:xfrm>
              <a:prstGeom prst="rect">
                <a:avLst/>
              </a:prstGeom>
              <a:noFill/>
            </p:spPr>
            <p:txBody>
              <a:bodyPr wrap="none" rtlCol="0">
                <a:spAutoFit/>
              </a:bodyPr>
              <a:lstStyle/>
              <a:p>
                <a:r>
                  <a:rPr lang="en-US" sz="2000" b="0" dirty="0">
                    <a:latin typeface="Gill Sans" charset="0"/>
                    <a:ea typeface="Gill Sans" charset="0"/>
                    <a:cs typeface="Gill Sans" charset="0"/>
                  </a:rPr>
                  <a:t>kernel</a:t>
                </a:r>
              </a:p>
            </p:txBody>
          </p:sp>
        </p:grpSp>
        <p:cxnSp>
          <p:nvCxnSpPr>
            <p:cNvPr id="42" name="Straight Connector 4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6162209" y="1444625"/>
              <a:ext cx="439081" cy="3103523"/>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88" name="TextBox 87"/>
            <p:cNvSpPr txBox="1"/>
            <p:nvPr/>
          </p:nvSpPr>
          <p:spPr>
            <a:xfrm>
              <a:off x="4845049" y="1055211"/>
              <a:ext cx="929220" cy="419109"/>
            </a:xfrm>
            <a:prstGeom prst="rect">
              <a:avLst/>
            </a:prstGeom>
            <a:noFill/>
          </p:spPr>
          <p:txBody>
            <a:bodyPr wrap="none" rtlCol="0">
              <a:spAutoFit/>
            </a:bodyPr>
            <a:lstStyle/>
            <a:p>
              <a:r>
                <a:rPr lang="en-US" sz="2000" b="0" dirty="0">
                  <a:latin typeface="Gill Sans" charset="0"/>
                  <a:ea typeface="Gill Sans" charset="0"/>
                  <a:cs typeface="Gill Sans" charset="0"/>
                </a:rPr>
                <a:t>VAS 1</a:t>
              </a:r>
            </a:p>
          </p:txBody>
        </p:sp>
        <p:sp>
          <p:nvSpPr>
            <p:cNvPr id="73" name="TextBox 72"/>
            <p:cNvSpPr txBox="1"/>
            <p:nvPr/>
          </p:nvSpPr>
          <p:spPr>
            <a:xfrm>
              <a:off x="6162209" y="1043543"/>
              <a:ext cx="750818" cy="419109"/>
            </a:xfrm>
            <a:prstGeom prst="rect">
              <a:avLst/>
            </a:prstGeom>
            <a:noFill/>
          </p:spPr>
          <p:txBody>
            <a:bodyPr wrap="none" rtlCol="0">
              <a:spAutoFit/>
            </a:bodyPr>
            <a:lstStyle/>
            <a:p>
              <a:r>
                <a:rPr lang="en-US" sz="2000" b="0" dirty="0">
                  <a:latin typeface="Gill Sans" charset="0"/>
                  <a:ea typeface="Gill Sans" charset="0"/>
                  <a:cs typeface="Gill Sans" charset="0"/>
                </a:rPr>
                <a:t>PT 1</a:t>
              </a:r>
            </a:p>
          </p:txBody>
        </p:sp>
      </p:grpSp>
      <p:grpSp>
        <p:nvGrpSpPr>
          <p:cNvPr id="104" name="Group 103"/>
          <p:cNvGrpSpPr/>
          <p:nvPr/>
        </p:nvGrpSpPr>
        <p:grpSpPr>
          <a:xfrm>
            <a:off x="4413789" y="3377716"/>
            <a:ext cx="2053435" cy="3352751"/>
            <a:chOff x="4813299" y="1043543"/>
            <a:chExt cx="2080174" cy="3547583"/>
          </a:xfrm>
        </p:grpSpPr>
        <p:sp>
          <p:nvSpPr>
            <p:cNvPr id="105" name="Rectangle 104"/>
            <p:cNvSpPr/>
            <p:nvPr/>
          </p:nvSpPr>
          <p:spPr>
            <a:xfrm>
              <a:off x="4821893" y="1487603"/>
              <a:ext cx="1233977" cy="310352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06" name="Rectangle 105"/>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07" name="TextBox 106"/>
            <p:cNvSpPr txBox="1"/>
            <p:nvPr/>
          </p:nvSpPr>
          <p:spPr>
            <a:xfrm>
              <a:off x="5116534" y="4060978"/>
              <a:ext cx="750556" cy="423361"/>
            </a:xfrm>
            <a:prstGeom prst="rect">
              <a:avLst/>
            </a:prstGeom>
            <a:noFill/>
          </p:spPr>
          <p:txBody>
            <a:bodyPr wrap="none" rtlCol="0">
              <a:spAutoFit/>
            </a:bodyPr>
            <a:lstStyle/>
            <a:p>
              <a:r>
                <a:rPr lang="en-US" sz="2000" b="0" dirty="0">
                  <a:latin typeface="Gill Sans" charset="0"/>
                  <a:ea typeface="Gill Sans" charset="0"/>
                  <a:cs typeface="Gill Sans" charset="0"/>
                </a:rPr>
                <a:t>code</a:t>
              </a:r>
            </a:p>
          </p:txBody>
        </p:sp>
        <p:grpSp>
          <p:nvGrpSpPr>
            <p:cNvPr id="108" name="Group 107"/>
            <p:cNvGrpSpPr/>
            <p:nvPr/>
          </p:nvGrpSpPr>
          <p:grpSpPr>
            <a:xfrm>
              <a:off x="4908549" y="3471461"/>
              <a:ext cx="1056103" cy="530279"/>
              <a:chOff x="4133850" y="3404709"/>
              <a:chExt cx="1056103" cy="530279"/>
            </a:xfrm>
          </p:grpSpPr>
          <p:sp>
            <p:nvSpPr>
              <p:cNvPr id="127" name="Rectangle 126"/>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28" name="TextBox 127"/>
              <p:cNvSpPr txBox="1"/>
              <p:nvPr/>
            </p:nvSpPr>
            <p:spPr>
              <a:xfrm>
                <a:off x="4359700" y="3511627"/>
                <a:ext cx="692097" cy="423361"/>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grpSp>
          <p:nvGrpSpPr>
            <p:cNvPr id="109" name="Group 108"/>
            <p:cNvGrpSpPr/>
            <p:nvPr/>
          </p:nvGrpSpPr>
          <p:grpSpPr>
            <a:xfrm>
              <a:off x="4908549" y="3102129"/>
              <a:ext cx="1056103" cy="423361"/>
              <a:chOff x="4133850" y="3511627"/>
              <a:chExt cx="1056103" cy="423361"/>
            </a:xfrm>
          </p:grpSpPr>
          <p:sp>
            <p:nvSpPr>
              <p:cNvPr id="125" name="Rectangle 12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26" name="TextBox 125"/>
              <p:cNvSpPr txBox="1"/>
              <p:nvPr/>
            </p:nvSpPr>
            <p:spPr>
              <a:xfrm>
                <a:off x="4359700" y="3511627"/>
                <a:ext cx="765171" cy="423361"/>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110" name="Group 109"/>
            <p:cNvGrpSpPr/>
            <p:nvPr/>
          </p:nvGrpSpPr>
          <p:grpSpPr>
            <a:xfrm>
              <a:off x="4908549" y="2102817"/>
              <a:ext cx="1056103" cy="423361"/>
              <a:chOff x="4133850" y="3404709"/>
              <a:chExt cx="1056103" cy="423361"/>
            </a:xfrm>
          </p:grpSpPr>
          <p:sp>
            <p:nvSpPr>
              <p:cNvPr id="123" name="Rectangle 122"/>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24" name="TextBox 123"/>
              <p:cNvSpPr txBox="1"/>
              <p:nvPr/>
            </p:nvSpPr>
            <p:spPr>
              <a:xfrm>
                <a:off x="4334539" y="3404709"/>
                <a:ext cx="792778" cy="423361"/>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grpSp>
          <p:nvGrpSpPr>
            <p:cNvPr id="111" name="Group 110"/>
            <p:cNvGrpSpPr/>
            <p:nvPr/>
          </p:nvGrpSpPr>
          <p:grpSpPr>
            <a:xfrm>
              <a:off x="4908549" y="1548818"/>
              <a:ext cx="1120931" cy="530279"/>
              <a:chOff x="4133850" y="3404709"/>
              <a:chExt cx="1120931" cy="530279"/>
            </a:xfrm>
          </p:grpSpPr>
          <p:sp>
            <p:nvSpPr>
              <p:cNvPr id="121" name="Rectangle 12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22" name="TextBox 121"/>
              <p:cNvSpPr txBox="1"/>
              <p:nvPr/>
            </p:nvSpPr>
            <p:spPr>
              <a:xfrm>
                <a:off x="4359700" y="3511627"/>
                <a:ext cx="895081" cy="423361"/>
              </a:xfrm>
              <a:prstGeom prst="rect">
                <a:avLst/>
              </a:prstGeom>
              <a:noFill/>
            </p:spPr>
            <p:txBody>
              <a:bodyPr wrap="none" rtlCol="0">
                <a:spAutoFit/>
              </a:bodyPr>
              <a:lstStyle/>
              <a:p>
                <a:r>
                  <a:rPr lang="en-US" sz="2000" b="0" dirty="0">
                    <a:latin typeface="Gill Sans" charset="0"/>
                    <a:ea typeface="Gill Sans" charset="0"/>
                    <a:cs typeface="Gill Sans" charset="0"/>
                  </a:rPr>
                  <a:t>kernel</a:t>
                </a:r>
              </a:p>
            </p:txBody>
          </p:sp>
        </p:grpSp>
        <p:cxnSp>
          <p:nvCxnSpPr>
            <p:cNvPr id="112" name="Straight Connector 11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6162209" y="1444625"/>
              <a:ext cx="439081" cy="310352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19" name="TextBox 118"/>
            <p:cNvSpPr txBox="1"/>
            <p:nvPr/>
          </p:nvSpPr>
          <p:spPr>
            <a:xfrm>
              <a:off x="4845049" y="1055211"/>
              <a:ext cx="905020" cy="423361"/>
            </a:xfrm>
            <a:prstGeom prst="rect">
              <a:avLst/>
            </a:prstGeom>
            <a:noFill/>
          </p:spPr>
          <p:txBody>
            <a:bodyPr wrap="none" rtlCol="0">
              <a:spAutoFit/>
            </a:bodyPr>
            <a:lstStyle/>
            <a:p>
              <a:r>
                <a:rPr lang="en-US" sz="2000" b="0" dirty="0">
                  <a:latin typeface="Gill Sans" charset="0"/>
                  <a:ea typeface="Gill Sans" charset="0"/>
                  <a:cs typeface="Gill Sans" charset="0"/>
                </a:rPr>
                <a:t>VAS 2</a:t>
              </a:r>
            </a:p>
          </p:txBody>
        </p:sp>
        <p:sp>
          <p:nvSpPr>
            <p:cNvPr id="120" name="TextBox 119"/>
            <p:cNvSpPr txBox="1"/>
            <p:nvPr/>
          </p:nvSpPr>
          <p:spPr>
            <a:xfrm>
              <a:off x="6162209" y="1043543"/>
              <a:ext cx="731264" cy="423361"/>
            </a:xfrm>
            <a:prstGeom prst="rect">
              <a:avLst/>
            </a:prstGeom>
            <a:noFill/>
          </p:spPr>
          <p:txBody>
            <a:bodyPr wrap="none" rtlCol="0">
              <a:spAutoFit/>
            </a:bodyPr>
            <a:lstStyle/>
            <a:p>
              <a:r>
                <a:rPr lang="en-US" sz="2000" b="0" dirty="0">
                  <a:latin typeface="Gill Sans" charset="0"/>
                  <a:ea typeface="Gill Sans" charset="0"/>
                  <a:cs typeface="Gill Sans" charset="0"/>
                </a:rPr>
                <a:t>PT 2</a:t>
              </a:r>
            </a:p>
          </p:txBody>
        </p:sp>
      </p:grpSp>
      <p:cxnSp>
        <p:nvCxnSpPr>
          <p:cNvPr id="129" name="Straight Arrow Connector 128"/>
          <p:cNvCxnSpPr>
            <a:endCxn id="56" idx="1"/>
          </p:cNvCxnSpPr>
          <p:nvPr/>
        </p:nvCxnSpPr>
        <p:spPr>
          <a:xfrm flipV="1">
            <a:off x="5979775" y="2953730"/>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130" name="Rectangle 129"/>
          <p:cNvSpPr/>
          <p:nvPr/>
        </p:nvSpPr>
        <p:spPr>
          <a:xfrm>
            <a:off x="8543753" y="4101789"/>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1" name="Rectangle 130"/>
          <p:cNvSpPr/>
          <p:nvPr/>
        </p:nvSpPr>
        <p:spPr>
          <a:xfrm>
            <a:off x="8543753" y="4277848"/>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2" name="Rectangle 131"/>
          <p:cNvSpPr/>
          <p:nvPr/>
        </p:nvSpPr>
        <p:spPr>
          <a:xfrm>
            <a:off x="8531328" y="1979038"/>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3" name="Rectangle 132"/>
          <p:cNvSpPr/>
          <p:nvPr/>
        </p:nvSpPr>
        <p:spPr>
          <a:xfrm>
            <a:off x="8543753" y="2209872"/>
            <a:ext cx="1073441" cy="184214"/>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grpSp>
        <p:nvGrpSpPr>
          <p:cNvPr id="134" name="Group 133"/>
          <p:cNvGrpSpPr/>
          <p:nvPr/>
        </p:nvGrpSpPr>
        <p:grpSpPr>
          <a:xfrm>
            <a:off x="1841501" y="3082152"/>
            <a:ext cx="1056103" cy="400110"/>
            <a:chOff x="4133850" y="3511627"/>
            <a:chExt cx="1056103" cy="400110"/>
          </a:xfrm>
        </p:grpSpPr>
        <p:sp>
          <p:nvSpPr>
            <p:cNvPr id="135" name="Rectangle 13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6" name="TextBox 135"/>
            <p:cNvSpPr txBox="1"/>
            <p:nvPr/>
          </p:nvSpPr>
          <p:spPr>
            <a:xfrm>
              <a:off x="4359700" y="3511627"/>
              <a:ext cx="755335" cy="400110"/>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137" name="Group 136"/>
          <p:cNvGrpSpPr/>
          <p:nvPr/>
        </p:nvGrpSpPr>
        <p:grpSpPr>
          <a:xfrm>
            <a:off x="1841501" y="2584786"/>
            <a:ext cx="1056103" cy="400110"/>
            <a:chOff x="4133850" y="3404709"/>
            <a:chExt cx="1056103" cy="400110"/>
          </a:xfrm>
        </p:grpSpPr>
        <p:sp>
          <p:nvSpPr>
            <p:cNvPr id="138" name="Rectangle 137"/>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9" name="TextBox 138"/>
            <p:cNvSpPr txBox="1"/>
            <p:nvPr/>
          </p:nvSpPr>
          <p:spPr>
            <a:xfrm>
              <a:off x="4334539" y="3404709"/>
              <a:ext cx="782587" cy="400110"/>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grpSp>
        <p:nvGrpSpPr>
          <p:cNvPr id="140" name="Group 139"/>
          <p:cNvGrpSpPr/>
          <p:nvPr/>
        </p:nvGrpSpPr>
        <p:grpSpPr>
          <a:xfrm>
            <a:off x="1841501" y="3601168"/>
            <a:ext cx="1056103" cy="507028"/>
            <a:chOff x="4133850" y="3404709"/>
            <a:chExt cx="1056103" cy="507028"/>
          </a:xfrm>
        </p:grpSpPr>
        <p:sp>
          <p:nvSpPr>
            <p:cNvPr id="141" name="Rectangle 14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42" name="TextBox 141"/>
            <p:cNvSpPr txBox="1"/>
            <p:nvPr/>
          </p:nvSpPr>
          <p:spPr>
            <a:xfrm>
              <a:off x="4359700" y="3511627"/>
              <a:ext cx="683200" cy="400110"/>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cxnSp>
        <p:nvCxnSpPr>
          <p:cNvPr id="143" name="Straight Arrow Connector 142"/>
          <p:cNvCxnSpPr/>
          <p:nvPr/>
        </p:nvCxnSpPr>
        <p:spPr>
          <a:xfrm flipH="1" flipV="1">
            <a:off x="2897603" y="2609611"/>
            <a:ext cx="1620118" cy="1779672"/>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flipV="1">
            <a:off x="2897604" y="3090068"/>
            <a:ext cx="1577881" cy="2233176"/>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flipH="1" flipV="1">
            <a:off x="2897605" y="3601169"/>
            <a:ext cx="1620117" cy="2071124"/>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flipH="1" flipV="1">
            <a:off x="4171822" y="3601169"/>
            <a:ext cx="498301" cy="26997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flipH="1" flipV="1">
            <a:off x="4216936" y="3655080"/>
            <a:ext cx="2438826" cy="28778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flipV="1">
            <a:off x="4171822" y="2614735"/>
            <a:ext cx="2358153" cy="42515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H="1" flipV="1">
            <a:off x="4171822" y="3090069"/>
            <a:ext cx="2345195" cy="319493"/>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a:endCxn id="133" idx="1"/>
          </p:cNvCxnSpPr>
          <p:nvPr/>
        </p:nvCxnSpPr>
        <p:spPr>
          <a:xfrm flipV="1">
            <a:off x="5992200" y="2301979"/>
            <a:ext cx="2551553" cy="216008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V="1">
            <a:off x="5979775" y="3456300"/>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a:endCxn id="132" idx="1"/>
          </p:cNvCxnSpPr>
          <p:nvPr/>
        </p:nvCxnSpPr>
        <p:spPr>
          <a:xfrm flipV="1">
            <a:off x="7953375" y="2071145"/>
            <a:ext cx="577952" cy="111957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a:endCxn id="52" idx="1"/>
          </p:cNvCxnSpPr>
          <p:nvPr/>
        </p:nvCxnSpPr>
        <p:spPr>
          <a:xfrm>
            <a:off x="7839245" y="2209872"/>
            <a:ext cx="692083" cy="47855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endCxn id="8" idx="1"/>
          </p:cNvCxnSpPr>
          <p:nvPr/>
        </p:nvCxnSpPr>
        <p:spPr>
          <a:xfrm flipV="1">
            <a:off x="7839245" y="3350821"/>
            <a:ext cx="692083" cy="638749"/>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7485451" y="5323244"/>
            <a:ext cx="666141" cy="349048"/>
          </a:xfrm>
          <a:prstGeom prst="rect">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cxnSp>
        <p:nvCxnSpPr>
          <p:cNvPr id="12" name="Straight Arrow Connector 11"/>
          <p:cNvCxnSpPr/>
          <p:nvPr/>
        </p:nvCxnSpPr>
        <p:spPr>
          <a:xfrm flipH="1">
            <a:off x="6060343" y="5492751"/>
            <a:ext cx="1746754" cy="1197098"/>
          </a:xfrm>
          <a:prstGeom prst="straightConnector1">
            <a:avLst/>
          </a:prstGeom>
          <a:ln w="285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5" name="Right Arrow 14"/>
          <p:cNvSpPr/>
          <p:nvPr/>
        </p:nvSpPr>
        <p:spPr>
          <a:xfrm>
            <a:off x="6060343" y="3377716"/>
            <a:ext cx="393156" cy="244943"/>
          </a:xfrm>
          <a:prstGeom prst="rightArrow">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17" name="Rectangle 116"/>
          <p:cNvSpPr/>
          <p:nvPr/>
        </p:nvSpPr>
        <p:spPr>
          <a:xfrm>
            <a:off x="7665943" y="3420492"/>
            <a:ext cx="513741" cy="115274"/>
          </a:xfrm>
          <a:prstGeom prst="rect">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18" name="Rectangle 117"/>
          <p:cNvSpPr/>
          <p:nvPr/>
        </p:nvSpPr>
        <p:spPr>
          <a:xfrm>
            <a:off x="3098381" y="3190717"/>
            <a:ext cx="1073441" cy="184214"/>
          </a:xfrm>
          <a:prstGeom prst="rect">
            <a:avLst/>
          </a:prstGeom>
          <a:solidFill>
            <a:schemeClr val="bg2">
              <a:lumMod val="75000"/>
              <a:alpha val="54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50" name="Rectangle 149"/>
          <p:cNvSpPr/>
          <p:nvPr/>
        </p:nvSpPr>
        <p:spPr>
          <a:xfrm>
            <a:off x="8531328" y="3130016"/>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cxnSp>
        <p:nvCxnSpPr>
          <p:cNvPr id="152" name="Straight Arrow Connector 151"/>
          <p:cNvCxnSpPr>
            <a:endCxn id="150" idx="1"/>
          </p:cNvCxnSpPr>
          <p:nvPr/>
        </p:nvCxnSpPr>
        <p:spPr>
          <a:xfrm flipV="1">
            <a:off x="7953375" y="3222124"/>
            <a:ext cx="577952" cy="234177"/>
          </a:xfrm>
          <a:prstGeom prst="straightConnector1">
            <a:avLst/>
          </a:prstGeom>
          <a:ln>
            <a:solidFill>
              <a:srgbClr val="000000"/>
            </a:solidFill>
            <a:headEnd type="oval"/>
            <a:tailEnd type="triangle"/>
          </a:ln>
        </p:spPr>
        <p:style>
          <a:lnRef idx="2">
            <a:schemeClr val="accent1"/>
          </a:lnRef>
          <a:fillRef idx="0">
            <a:schemeClr val="accent1"/>
          </a:fillRef>
          <a:effectRef idx="1">
            <a:schemeClr val="accent1"/>
          </a:effectRef>
          <a:fontRef idx="minor">
            <a:schemeClr val="tx1"/>
          </a:fontRef>
        </p:style>
      </p:cxnSp>
      <p:sp>
        <p:nvSpPr>
          <p:cNvPr id="147" name="TextBox 146"/>
          <p:cNvSpPr txBox="1"/>
          <p:nvPr/>
        </p:nvSpPr>
        <p:spPr>
          <a:xfrm>
            <a:off x="7467600" y="5715000"/>
            <a:ext cx="2464136" cy="400110"/>
          </a:xfrm>
          <a:prstGeom prst="rect">
            <a:avLst/>
          </a:prstGeom>
          <a:noFill/>
        </p:spPr>
        <p:txBody>
          <a:bodyPr wrap="none" rtlCol="0">
            <a:spAutoFit/>
          </a:bodyPr>
          <a:lstStyle/>
          <a:p>
            <a:r>
              <a:rPr lang="en-US" sz="2000" b="0" dirty="0">
                <a:latin typeface="Gill Sans" charset="0"/>
                <a:ea typeface="Gill Sans" charset="0"/>
                <a:cs typeface="Gill Sans" charset="0"/>
              </a:rPr>
              <a:t>active process &amp; PT</a:t>
            </a:r>
          </a:p>
        </p:txBody>
      </p:sp>
    </p:spTree>
    <p:extLst>
      <p:ext uri="{BB962C8B-B14F-4D97-AF65-F5344CB8AC3E}">
        <p14:creationId xmlns:p14="http://schemas.microsoft.com/office/powerpoint/2010/main" val="413649169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1500" y="1"/>
            <a:ext cx="8369300" cy="875619"/>
          </a:xfrm>
        </p:spPr>
        <p:txBody>
          <a:bodyPr>
            <a:normAutofit/>
          </a:bodyPr>
          <a:lstStyle/>
          <a:p>
            <a:r>
              <a:rPr lang="en-US" dirty="0"/>
              <a:t>Eventually reschedule faulting thread</a:t>
            </a:r>
          </a:p>
        </p:txBody>
      </p:sp>
      <p:sp>
        <p:nvSpPr>
          <p:cNvPr id="7" name="Can 6"/>
          <p:cNvSpPr/>
          <p:nvPr/>
        </p:nvSpPr>
        <p:spPr>
          <a:xfrm>
            <a:off x="1581686" y="1299449"/>
            <a:ext cx="2635250" cy="2942708"/>
          </a:xfrm>
          <a:prstGeom prst="can">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9" name="TextBox 8"/>
          <p:cNvSpPr txBox="1"/>
          <p:nvPr/>
        </p:nvSpPr>
        <p:spPr>
          <a:xfrm>
            <a:off x="2083577" y="930117"/>
            <a:ext cx="1917704" cy="400110"/>
          </a:xfrm>
          <a:prstGeom prst="rect">
            <a:avLst/>
          </a:prstGeom>
          <a:noFill/>
        </p:spPr>
        <p:txBody>
          <a:bodyPr wrap="none" rtlCol="0">
            <a:spAutoFit/>
          </a:bodyPr>
          <a:lstStyle/>
          <a:p>
            <a:r>
              <a:rPr lang="en-US" sz="2000" b="0" dirty="0">
                <a:latin typeface="Gill Sans" charset="0"/>
                <a:ea typeface="Gill Sans" charset="0"/>
                <a:cs typeface="Gill Sans" charset="0"/>
              </a:rPr>
              <a:t>disk (huge, TB)</a:t>
            </a:r>
          </a:p>
        </p:txBody>
      </p:sp>
      <p:sp>
        <p:nvSpPr>
          <p:cNvPr id="10" name="TextBox 9"/>
          <p:cNvSpPr txBox="1"/>
          <p:nvPr/>
        </p:nvSpPr>
        <p:spPr>
          <a:xfrm>
            <a:off x="8588164" y="1211468"/>
            <a:ext cx="1109599" cy="400110"/>
          </a:xfrm>
          <a:prstGeom prst="rect">
            <a:avLst/>
          </a:prstGeom>
          <a:noFill/>
        </p:spPr>
        <p:txBody>
          <a:bodyPr wrap="none" rtlCol="0">
            <a:spAutoFit/>
          </a:bodyPr>
          <a:lstStyle/>
          <a:p>
            <a:r>
              <a:rPr lang="en-US" sz="2000" b="0" dirty="0">
                <a:latin typeface="Gill Sans" charset="0"/>
                <a:ea typeface="Gill Sans" charset="0"/>
                <a:cs typeface="Gill Sans" charset="0"/>
              </a:rPr>
              <a:t>memory</a:t>
            </a:r>
          </a:p>
        </p:txBody>
      </p:sp>
      <p:sp>
        <p:nvSpPr>
          <p:cNvPr id="8" name="Rectangle 7"/>
          <p:cNvSpPr/>
          <p:nvPr/>
        </p:nvSpPr>
        <p:spPr>
          <a:xfrm>
            <a:off x="8531328" y="1809751"/>
            <a:ext cx="1073441" cy="30821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6" name="Rectangle 45"/>
          <p:cNvSpPr/>
          <p:nvPr/>
        </p:nvSpPr>
        <p:spPr>
          <a:xfrm>
            <a:off x="8531368" y="3655079"/>
            <a:ext cx="1073441" cy="184214"/>
          </a:xfrm>
          <a:prstGeom prst="rect">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7" name="Rectangle 46"/>
          <p:cNvSpPr/>
          <p:nvPr/>
        </p:nvSpPr>
        <p:spPr>
          <a:xfrm>
            <a:off x="8531328" y="4539963"/>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8" name="Rectangle 47"/>
          <p:cNvSpPr/>
          <p:nvPr/>
        </p:nvSpPr>
        <p:spPr>
          <a:xfrm>
            <a:off x="8531328" y="3317890"/>
            <a:ext cx="1073441" cy="184214"/>
          </a:xfrm>
          <a:prstGeom prst="rect">
            <a:avLst/>
          </a:prstGeom>
          <a:solidFill>
            <a:srgbClr val="02E3E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1" name="Rectangle 50"/>
          <p:cNvSpPr/>
          <p:nvPr/>
        </p:nvSpPr>
        <p:spPr>
          <a:xfrm>
            <a:off x="8531328" y="4737959"/>
            <a:ext cx="1073441" cy="184214"/>
          </a:xfrm>
          <a:prstGeom prst="rect">
            <a:avLst/>
          </a:prstGeom>
          <a:solidFill>
            <a:srgbClr val="FF66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2" name="Rectangle 51"/>
          <p:cNvSpPr/>
          <p:nvPr/>
        </p:nvSpPr>
        <p:spPr>
          <a:xfrm>
            <a:off x="8531328" y="2596317"/>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3" name="TextBox 52"/>
          <p:cNvSpPr txBox="1"/>
          <p:nvPr/>
        </p:nvSpPr>
        <p:spPr>
          <a:xfrm>
            <a:off x="9677400" y="4289275"/>
            <a:ext cx="990600" cy="1015663"/>
          </a:xfrm>
          <a:prstGeom prst="rect">
            <a:avLst/>
          </a:prstGeom>
          <a:noFill/>
        </p:spPr>
        <p:txBody>
          <a:bodyPr wrap="square" rtlCol="0">
            <a:spAutoFit/>
          </a:bodyPr>
          <a:lstStyle/>
          <a:p>
            <a:r>
              <a:rPr lang="en-US" sz="2000" b="0" dirty="0">
                <a:latin typeface="Gill Sans" charset="0"/>
                <a:ea typeface="Gill Sans" charset="0"/>
                <a:cs typeface="Gill Sans" charset="0"/>
              </a:rPr>
              <a:t>kernel code &amp; data</a:t>
            </a:r>
          </a:p>
        </p:txBody>
      </p:sp>
      <p:sp>
        <p:nvSpPr>
          <p:cNvPr id="54" name="TextBox 53"/>
          <p:cNvSpPr txBox="1"/>
          <p:nvPr/>
        </p:nvSpPr>
        <p:spPr>
          <a:xfrm>
            <a:off x="9677400" y="2477447"/>
            <a:ext cx="990600" cy="1015663"/>
          </a:xfrm>
          <a:prstGeom prst="rect">
            <a:avLst/>
          </a:prstGeom>
          <a:noFill/>
        </p:spPr>
        <p:txBody>
          <a:bodyPr wrap="square" rtlCol="0">
            <a:spAutoFit/>
          </a:bodyPr>
          <a:lstStyle/>
          <a:p>
            <a:r>
              <a:rPr lang="en-US" sz="2000" b="0" dirty="0">
                <a:latin typeface="Gill Sans" charset="0"/>
                <a:ea typeface="Gill Sans" charset="0"/>
                <a:cs typeface="Gill Sans" charset="0"/>
              </a:rPr>
              <a:t>user page</a:t>
            </a:r>
          </a:p>
          <a:p>
            <a:r>
              <a:rPr lang="en-US" sz="2000" b="0" dirty="0">
                <a:latin typeface="Gill Sans" charset="0"/>
                <a:ea typeface="Gill Sans" charset="0"/>
                <a:cs typeface="Gill Sans" charset="0"/>
              </a:rPr>
              <a:t>frames</a:t>
            </a:r>
          </a:p>
        </p:txBody>
      </p:sp>
      <p:sp>
        <p:nvSpPr>
          <p:cNvPr id="55" name="TextBox 54"/>
          <p:cNvSpPr txBox="1"/>
          <p:nvPr/>
        </p:nvSpPr>
        <p:spPr>
          <a:xfrm>
            <a:off x="9601200" y="3558074"/>
            <a:ext cx="1365250" cy="646331"/>
          </a:xfrm>
          <a:prstGeom prst="rect">
            <a:avLst/>
          </a:prstGeom>
          <a:noFill/>
        </p:spPr>
        <p:txBody>
          <a:bodyPr wrap="square" rtlCol="0">
            <a:spAutoFit/>
          </a:bodyPr>
          <a:lstStyle/>
          <a:p>
            <a:r>
              <a:rPr lang="en-US" b="0" dirty="0">
                <a:latin typeface="Gill Sans" charset="0"/>
                <a:ea typeface="Gill Sans" charset="0"/>
                <a:cs typeface="Gill Sans" charset="0"/>
              </a:rPr>
              <a:t>user </a:t>
            </a:r>
            <a:r>
              <a:rPr lang="en-US" b="0" dirty="0" err="1">
                <a:latin typeface="Gill Sans" charset="0"/>
                <a:ea typeface="Gill Sans" charset="0"/>
                <a:cs typeface="Gill Sans" charset="0"/>
              </a:rPr>
              <a:t>pagetable</a:t>
            </a:r>
            <a:endParaRPr lang="en-US" b="0" dirty="0">
              <a:latin typeface="Gill Sans" charset="0"/>
              <a:ea typeface="Gill Sans" charset="0"/>
              <a:cs typeface="Gill Sans" charset="0"/>
            </a:endParaRPr>
          </a:p>
        </p:txBody>
      </p:sp>
      <p:sp>
        <p:nvSpPr>
          <p:cNvPr id="56" name="Rectangle 55"/>
          <p:cNvSpPr/>
          <p:nvPr/>
        </p:nvSpPr>
        <p:spPr>
          <a:xfrm>
            <a:off x="8531328" y="2861622"/>
            <a:ext cx="1073441" cy="184214"/>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57" name="Rectangle 56"/>
          <p:cNvSpPr/>
          <p:nvPr/>
        </p:nvSpPr>
        <p:spPr>
          <a:xfrm>
            <a:off x="8531368" y="3831138"/>
            <a:ext cx="1073441" cy="184214"/>
          </a:xfrm>
          <a:prstGeom prst="rect">
            <a:avLst/>
          </a:prstGeom>
          <a:solidFill>
            <a:schemeClr val="accent1">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1" name="Rectangle 60"/>
          <p:cNvSpPr/>
          <p:nvPr/>
        </p:nvSpPr>
        <p:spPr>
          <a:xfrm>
            <a:off x="3115719" y="3572668"/>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2" name="TextBox 61"/>
          <p:cNvSpPr txBox="1"/>
          <p:nvPr/>
        </p:nvSpPr>
        <p:spPr>
          <a:xfrm>
            <a:off x="3323703" y="3679586"/>
            <a:ext cx="740908" cy="400110"/>
          </a:xfrm>
          <a:prstGeom prst="rect">
            <a:avLst/>
          </a:prstGeom>
          <a:noFill/>
        </p:spPr>
        <p:txBody>
          <a:bodyPr wrap="none" rtlCol="0">
            <a:spAutoFit/>
          </a:bodyPr>
          <a:lstStyle/>
          <a:p>
            <a:r>
              <a:rPr lang="en-US" sz="2000" b="0" dirty="0">
                <a:latin typeface="Gill Sans" charset="0"/>
                <a:ea typeface="Gill Sans" charset="0"/>
                <a:cs typeface="Gill Sans" charset="0"/>
              </a:rPr>
              <a:t>code</a:t>
            </a:r>
          </a:p>
        </p:txBody>
      </p:sp>
      <p:grpSp>
        <p:nvGrpSpPr>
          <p:cNvPr id="63" name="Group 62"/>
          <p:cNvGrpSpPr/>
          <p:nvPr/>
        </p:nvGrpSpPr>
        <p:grpSpPr>
          <a:xfrm>
            <a:off x="3115719" y="3090068"/>
            <a:ext cx="1056103" cy="507028"/>
            <a:chOff x="4133850" y="3404709"/>
            <a:chExt cx="1056103" cy="507028"/>
          </a:xfrm>
        </p:grpSpPr>
        <p:sp>
          <p:nvSpPr>
            <p:cNvPr id="64" name="Rectangle 6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5" name="TextBox 64"/>
            <p:cNvSpPr txBox="1"/>
            <p:nvPr/>
          </p:nvSpPr>
          <p:spPr>
            <a:xfrm>
              <a:off x="4359700" y="3511627"/>
              <a:ext cx="683200" cy="400110"/>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grpSp>
        <p:nvGrpSpPr>
          <p:cNvPr id="66" name="Group 65"/>
          <p:cNvGrpSpPr/>
          <p:nvPr/>
        </p:nvGrpSpPr>
        <p:grpSpPr>
          <a:xfrm>
            <a:off x="3115719" y="2609611"/>
            <a:ext cx="1056103" cy="400110"/>
            <a:chOff x="4133850" y="3511627"/>
            <a:chExt cx="1056103" cy="400110"/>
          </a:xfrm>
        </p:grpSpPr>
        <p:sp>
          <p:nvSpPr>
            <p:cNvPr id="67" name="Rectangle 66"/>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68" name="TextBox 67"/>
            <p:cNvSpPr txBox="1"/>
            <p:nvPr/>
          </p:nvSpPr>
          <p:spPr>
            <a:xfrm>
              <a:off x="4359700" y="3511627"/>
              <a:ext cx="755335" cy="400110"/>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69" name="Group 68"/>
          <p:cNvGrpSpPr/>
          <p:nvPr/>
        </p:nvGrpSpPr>
        <p:grpSpPr>
          <a:xfrm>
            <a:off x="3115719" y="2112245"/>
            <a:ext cx="1056103" cy="400110"/>
            <a:chOff x="4133850" y="3404709"/>
            <a:chExt cx="1056103" cy="400110"/>
          </a:xfrm>
        </p:grpSpPr>
        <p:sp>
          <p:nvSpPr>
            <p:cNvPr id="70" name="Rectangle 69"/>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71" name="TextBox 70"/>
            <p:cNvSpPr txBox="1"/>
            <p:nvPr/>
          </p:nvSpPr>
          <p:spPr>
            <a:xfrm>
              <a:off x="4334539" y="3404709"/>
              <a:ext cx="782587" cy="400110"/>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cxnSp>
        <p:nvCxnSpPr>
          <p:cNvPr id="72" name="Straight Arrow Connector 71"/>
          <p:cNvCxnSpPr/>
          <p:nvPr/>
        </p:nvCxnSpPr>
        <p:spPr>
          <a:xfrm flipH="1">
            <a:off x="4171821" y="2112245"/>
            <a:ext cx="2352306" cy="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grpSp>
        <p:nvGrpSpPr>
          <p:cNvPr id="14" name="Group 13"/>
          <p:cNvGrpSpPr/>
          <p:nvPr/>
        </p:nvGrpSpPr>
        <p:grpSpPr>
          <a:xfrm>
            <a:off x="6432550" y="1043544"/>
            <a:ext cx="2018756" cy="3386768"/>
            <a:chOff x="4813299" y="1043543"/>
            <a:chExt cx="2099728" cy="3547583"/>
          </a:xfrm>
        </p:grpSpPr>
        <p:sp>
          <p:nvSpPr>
            <p:cNvPr id="21" name="Rectangle 20"/>
            <p:cNvSpPr/>
            <p:nvPr/>
          </p:nvSpPr>
          <p:spPr>
            <a:xfrm>
              <a:off x="4821893" y="1487603"/>
              <a:ext cx="1234624" cy="3103523"/>
            </a:xfrm>
            <a:prstGeom prst="rect">
              <a:avLst/>
            </a:prstGeom>
            <a:solidFill>
              <a:schemeClr val="accent1">
                <a:lumMod val="20000"/>
                <a:lumOff val="80000"/>
                <a:alpha val="2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2" name="Rectangle 21"/>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3" name="TextBox 22"/>
            <p:cNvSpPr txBox="1"/>
            <p:nvPr/>
          </p:nvSpPr>
          <p:spPr>
            <a:xfrm>
              <a:off x="5116534" y="4060979"/>
              <a:ext cx="770626" cy="419109"/>
            </a:xfrm>
            <a:prstGeom prst="rect">
              <a:avLst/>
            </a:prstGeom>
            <a:noFill/>
          </p:spPr>
          <p:txBody>
            <a:bodyPr wrap="none" rtlCol="0">
              <a:spAutoFit/>
            </a:bodyPr>
            <a:lstStyle/>
            <a:p>
              <a:r>
                <a:rPr lang="en-US" sz="2000" b="0" dirty="0">
                  <a:latin typeface="Gill Sans" charset="0"/>
                  <a:ea typeface="Gill Sans" charset="0"/>
                  <a:cs typeface="Gill Sans" charset="0"/>
                </a:rPr>
                <a:t>code</a:t>
              </a:r>
            </a:p>
          </p:txBody>
        </p:sp>
        <p:grpSp>
          <p:nvGrpSpPr>
            <p:cNvPr id="31" name="Group 30"/>
            <p:cNvGrpSpPr/>
            <p:nvPr/>
          </p:nvGrpSpPr>
          <p:grpSpPr>
            <a:xfrm>
              <a:off x="4908549" y="3471461"/>
              <a:ext cx="1056103" cy="526026"/>
              <a:chOff x="4133850" y="3404709"/>
              <a:chExt cx="1056103" cy="526026"/>
            </a:xfrm>
          </p:grpSpPr>
          <p:sp>
            <p:nvSpPr>
              <p:cNvPr id="24" name="Rectangle 23"/>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25" name="TextBox 24"/>
              <p:cNvSpPr txBox="1"/>
              <p:nvPr/>
            </p:nvSpPr>
            <p:spPr>
              <a:xfrm>
                <a:off x="4359700" y="3511627"/>
                <a:ext cx="710603" cy="419108"/>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grpSp>
          <p:nvGrpSpPr>
            <p:cNvPr id="32" name="Group 31"/>
            <p:cNvGrpSpPr/>
            <p:nvPr/>
          </p:nvGrpSpPr>
          <p:grpSpPr>
            <a:xfrm>
              <a:off x="4908549" y="3102129"/>
              <a:ext cx="1056103" cy="419109"/>
              <a:chOff x="4133850" y="3511627"/>
              <a:chExt cx="1056103" cy="419109"/>
            </a:xfrm>
          </p:grpSpPr>
          <p:sp>
            <p:nvSpPr>
              <p:cNvPr id="33" name="Rectangle 32"/>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34" name="TextBox 33"/>
              <p:cNvSpPr txBox="1"/>
              <p:nvPr/>
            </p:nvSpPr>
            <p:spPr>
              <a:xfrm>
                <a:off x="4359700" y="3511627"/>
                <a:ext cx="785632" cy="419109"/>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35" name="Group 34"/>
            <p:cNvGrpSpPr/>
            <p:nvPr/>
          </p:nvGrpSpPr>
          <p:grpSpPr>
            <a:xfrm>
              <a:off x="4908549" y="2102817"/>
              <a:ext cx="1056103" cy="419109"/>
              <a:chOff x="4133850" y="3404709"/>
              <a:chExt cx="1056103" cy="419109"/>
            </a:xfrm>
          </p:grpSpPr>
          <p:sp>
            <p:nvSpPr>
              <p:cNvPr id="36" name="Rectangle 35"/>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37" name="TextBox 36"/>
              <p:cNvSpPr txBox="1"/>
              <p:nvPr/>
            </p:nvSpPr>
            <p:spPr>
              <a:xfrm>
                <a:off x="4334539" y="3404709"/>
                <a:ext cx="813977" cy="419109"/>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grpSp>
          <p:nvGrpSpPr>
            <p:cNvPr id="38" name="Group 37"/>
            <p:cNvGrpSpPr/>
            <p:nvPr/>
          </p:nvGrpSpPr>
          <p:grpSpPr>
            <a:xfrm>
              <a:off x="4908549" y="1548818"/>
              <a:ext cx="1144865" cy="526026"/>
              <a:chOff x="4133850" y="3404709"/>
              <a:chExt cx="1144865" cy="526026"/>
            </a:xfrm>
          </p:grpSpPr>
          <p:sp>
            <p:nvSpPr>
              <p:cNvPr id="39" name="Rectangle 38"/>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40" name="TextBox 39"/>
              <p:cNvSpPr txBox="1"/>
              <p:nvPr/>
            </p:nvSpPr>
            <p:spPr>
              <a:xfrm>
                <a:off x="4359700" y="3511627"/>
                <a:ext cx="919015" cy="419108"/>
              </a:xfrm>
              <a:prstGeom prst="rect">
                <a:avLst/>
              </a:prstGeom>
              <a:noFill/>
            </p:spPr>
            <p:txBody>
              <a:bodyPr wrap="none" rtlCol="0">
                <a:spAutoFit/>
              </a:bodyPr>
              <a:lstStyle/>
              <a:p>
                <a:r>
                  <a:rPr lang="en-US" sz="2000" b="0" dirty="0">
                    <a:latin typeface="Gill Sans" charset="0"/>
                    <a:ea typeface="Gill Sans" charset="0"/>
                    <a:cs typeface="Gill Sans" charset="0"/>
                  </a:rPr>
                  <a:t>kernel</a:t>
                </a:r>
              </a:p>
            </p:txBody>
          </p:sp>
        </p:grpSp>
        <p:cxnSp>
          <p:nvCxnSpPr>
            <p:cNvPr id="42" name="Straight Connector 4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6162209" y="1444625"/>
              <a:ext cx="439081" cy="3103523"/>
            </a:xfrm>
            <a:prstGeom prst="rect">
              <a:avLst/>
            </a:prstGeom>
            <a:solidFill>
              <a:schemeClr val="accent1">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88" name="TextBox 87"/>
            <p:cNvSpPr txBox="1"/>
            <p:nvPr/>
          </p:nvSpPr>
          <p:spPr>
            <a:xfrm>
              <a:off x="4845049" y="1055211"/>
              <a:ext cx="929220" cy="419109"/>
            </a:xfrm>
            <a:prstGeom prst="rect">
              <a:avLst/>
            </a:prstGeom>
            <a:noFill/>
          </p:spPr>
          <p:txBody>
            <a:bodyPr wrap="none" rtlCol="0">
              <a:spAutoFit/>
            </a:bodyPr>
            <a:lstStyle/>
            <a:p>
              <a:r>
                <a:rPr lang="en-US" sz="2000" b="0" dirty="0">
                  <a:latin typeface="Gill Sans" charset="0"/>
                  <a:ea typeface="Gill Sans" charset="0"/>
                  <a:cs typeface="Gill Sans" charset="0"/>
                </a:rPr>
                <a:t>VAS 1</a:t>
              </a:r>
            </a:p>
          </p:txBody>
        </p:sp>
        <p:sp>
          <p:nvSpPr>
            <p:cNvPr id="73" name="TextBox 72"/>
            <p:cNvSpPr txBox="1"/>
            <p:nvPr/>
          </p:nvSpPr>
          <p:spPr>
            <a:xfrm>
              <a:off x="6162209" y="1043543"/>
              <a:ext cx="750818" cy="419109"/>
            </a:xfrm>
            <a:prstGeom prst="rect">
              <a:avLst/>
            </a:prstGeom>
            <a:noFill/>
          </p:spPr>
          <p:txBody>
            <a:bodyPr wrap="none" rtlCol="0">
              <a:spAutoFit/>
            </a:bodyPr>
            <a:lstStyle/>
            <a:p>
              <a:r>
                <a:rPr lang="en-US" sz="2000" b="0" dirty="0">
                  <a:latin typeface="Gill Sans" charset="0"/>
                  <a:ea typeface="Gill Sans" charset="0"/>
                  <a:cs typeface="Gill Sans" charset="0"/>
                </a:rPr>
                <a:t>PT 1</a:t>
              </a:r>
            </a:p>
          </p:txBody>
        </p:sp>
      </p:grpSp>
      <p:grpSp>
        <p:nvGrpSpPr>
          <p:cNvPr id="104" name="Group 103"/>
          <p:cNvGrpSpPr/>
          <p:nvPr/>
        </p:nvGrpSpPr>
        <p:grpSpPr>
          <a:xfrm>
            <a:off x="4413789" y="3377716"/>
            <a:ext cx="2053435" cy="3352751"/>
            <a:chOff x="4813299" y="1043543"/>
            <a:chExt cx="2080174" cy="3547583"/>
          </a:xfrm>
        </p:grpSpPr>
        <p:sp>
          <p:nvSpPr>
            <p:cNvPr id="105" name="Rectangle 104"/>
            <p:cNvSpPr/>
            <p:nvPr/>
          </p:nvSpPr>
          <p:spPr>
            <a:xfrm>
              <a:off x="4821893" y="1487603"/>
              <a:ext cx="1233977" cy="310352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06" name="Rectangle 105"/>
            <p:cNvSpPr/>
            <p:nvPr/>
          </p:nvSpPr>
          <p:spPr>
            <a:xfrm>
              <a:off x="4908549" y="3954061"/>
              <a:ext cx="1056103" cy="476250"/>
            </a:xfrm>
            <a:prstGeom prst="rect">
              <a:avLst/>
            </a:prstGeom>
            <a:solidFill>
              <a:schemeClr val="accent3">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07" name="TextBox 106"/>
            <p:cNvSpPr txBox="1"/>
            <p:nvPr/>
          </p:nvSpPr>
          <p:spPr>
            <a:xfrm>
              <a:off x="5116534" y="4060978"/>
              <a:ext cx="750556" cy="423361"/>
            </a:xfrm>
            <a:prstGeom prst="rect">
              <a:avLst/>
            </a:prstGeom>
            <a:noFill/>
          </p:spPr>
          <p:txBody>
            <a:bodyPr wrap="none" rtlCol="0">
              <a:spAutoFit/>
            </a:bodyPr>
            <a:lstStyle/>
            <a:p>
              <a:r>
                <a:rPr lang="en-US" sz="2000" b="0" dirty="0">
                  <a:latin typeface="Gill Sans" charset="0"/>
                  <a:ea typeface="Gill Sans" charset="0"/>
                  <a:cs typeface="Gill Sans" charset="0"/>
                </a:rPr>
                <a:t>code</a:t>
              </a:r>
            </a:p>
          </p:txBody>
        </p:sp>
        <p:grpSp>
          <p:nvGrpSpPr>
            <p:cNvPr id="108" name="Group 107"/>
            <p:cNvGrpSpPr/>
            <p:nvPr/>
          </p:nvGrpSpPr>
          <p:grpSpPr>
            <a:xfrm>
              <a:off x="4908549" y="3471461"/>
              <a:ext cx="1056103" cy="530279"/>
              <a:chOff x="4133850" y="3404709"/>
              <a:chExt cx="1056103" cy="530279"/>
            </a:xfrm>
          </p:grpSpPr>
          <p:sp>
            <p:nvSpPr>
              <p:cNvPr id="127" name="Rectangle 126"/>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28" name="TextBox 127"/>
              <p:cNvSpPr txBox="1"/>
              <p:nvPr/>
            </p:nvSpPr>
            <p:spPr>
              <a:xfrm>
                <a:off x="4359700" y="3511627"/>
                <a:ext cx="692097" cy="423361"/>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grpSp>
          <p:nvGrpSpPr>
            <p:cNvPr id="109" name="Group 108"/>
            <p:cNvGrpSpPr/>
            <p:nvPr/>
          </p:nvGrpSpPr>
          <p:grpSpPr>
            <a:xfrm>
              <a:off x="4908549" y="3102129"/>
              <a:ext cx="1056103" cy="423361"/>
              <a:chOff x="4133850" y="3511627"/>
              <a:chExt cx="1056103" cy="423361"/>
            </a:xfrm>
          </p:grpSpPr>
          <p:sp>
            <p:nvSpPr>
              <p:cNvPr id="125" name="Rectangle 12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26" name="TextBox 125"/>
              <p:cNvSpPr txBox="1"/>
              <p:nvPr/>
            </p:nvSpPr>
            <p:spPr>
              <a:xfrm>
                <a:off x="4359700" y="3511627"/>
                <a:ext cx="765171" cy="423361"/>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110" name="Group 109"/>
            <p:cNvGrpSpPr/>
            <p:nvPr/>
          </p:nvGrpSpPr>
          <p:grpSpPr>
            <a:xfrm>
              <a:off x="4908549" y="2102817"/>
              <a:ext cx="1056103" cy="423361"/>
              <a:chOff x="4133850" y="3404709"/>
              <a:chExt cx="1056103" cy="423361"/>
            </a:xfrm>
          </p:grpSpPr>
          <p:sp>
            <p:nvSpPr>
              <p:cNvPr id="123" name="Rectangle 122"/>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24" name="TextBox 123"/>
              <p:cNvSpPr txBox="1"/>
              <p:nvPr/>
            </p:nvSpPr>
            <p:spPr>
              <a:xfrm>
                <a:off x="4334539" y="3404709"/>
                <a:ext cx="792778" cy="423361"/>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grpSp>
          <p:nvGrpSpPr>
            <p:cNvPr id="111" name="Group 110"/>
            <p:cNvGrpSpPr/>
            <p:nvPr/>
          </p:nvGrpSpPr>
          <p:grpSpPr>
            <a:xfrm>
              <a:off x="4908549" y="1548818"/>
              <a:ext cx="1120931" cy="530279"/>
              <a:chOff x="4133850" y="3404709"/>
              <a:chExt cx="1120931" cy="530279"/>
            </a:xfrm>
          </p:grpSpPr>
          <p:sp>
            <p:nvSpPr>
              <p:cNvPr id="121" name="Rectangle 12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22" name="TextBox 121"/>
              <p:cNvSpPr txBox="1"/>
              <p:nvPr/>
            </p:nvSpPr>
            <p:spPr>
              <a:xfrm>
                <a:off x="4359700" y="3511627"/>
                <a:ext cx="895081" cy="423361"/>
              </a:xfrm>
              <a:prstGeom prst="rect">
                <a:avLst/>
              </a:prstGeom>
              <a:noFill/>
            </p:spPr>
            <p:txBody>
              <a:bodyPr wrap="none" rtlCol="0">
                <a:spAutoFit/>
              </a:bodyPr>
              <a:lstStyle/>
              <a:p>
                <a:r>
                  <a:rPr lang="en-US" sz="2000" b="0" dirty="0">
                    <a:latin typeface="Gill Sans" charset="0"/>
                    <a:ea typeface="Gill Sans" charset="0"/>
                    <a:cs typeface="Gill Sans" charset="0"/>
                  </a:rPr>
                  <a:t>kernel</a:t>
                </a:r>
              </a:p>
            </p:txBody>
          </p:sp>
        </p:grpSp>
        <p:cxnSp>
          <p:nvCxnSpPr>
            <p:cNvPr id="112" name="Straight Connector 111"/>
            <p:cNvCxnSpPr/>
            <p:nvPr/>
          </p:nvCxnSpPr>
          <p:spPr>
            <a:xfrm>
              <a:off x="4821894" y="2025068"/>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p:nvPr/>
          </p:nvCxnSpPr>
          <p:spPr>
            <a:xfrm>
              <a:off x="4829174" y="3102129"/>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4845049" y="2540154"/>
              <a:ext cx="1429680" cy="0"/>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a:off x="4813299" y="4461402"/>
              <a:ext cx="142968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6" name="Rectangle 115"/>
            <p:cNvSpPr/>
            <p:nvPr/>
          </p:nvSpPr>
          <p:spPr>
            <a:xfrm>
              <a:off x="6162209" y="1444625"/>
              <a:ext cx="439081" cy="3103523"/>
            </a:xfrm>
            <a:prstGeom prst="rect">
              <a:avLst/>
            </a:prstGeom>
            <a:solidFill>
              <a:schemeClr val="accent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19" name="TextBox 118"/>
            <p:cNvSpPr txBox="1"/>
            <p:nvPr/>
          </p:nvSpPr>
          <p:spPr>
            <a:xfrm>
              <a:off x="4845049" y="1055211"/>
              <a:ext cx="905020" cy="423361"/>
            </a:xfrm>
            <a:prstGeom prst="rect">
              <a:avLst/>
            </a:prstGeom>
            <a:noFill/>
          </p:spPr>
          <p:txBody>
            <a:bodyPr wrap="none" rtlCol="0">
              <a:spAutoFit/>
            </a:bodyPr>
            <a:lstStyle/>
            <a:p>
              <a:r>
                <a:rPr lang="en-US" sz="2000" b="0" dirty="0">
                  <a:latin typeface="Gill Sans" charset="0"/>
                  <a:ea typeface="Gill Sans" charset="0"/>
                  <a:cs typeface="Gill Sans" charset="0"/>
                </a:rPr>
                <a:t>VAS 2</a:t>
              </a:r>
            </a:p>
          </p:txBody>
        </p:sp>
        <p:sp>
          <p:nvSpPr>
            <p:cNvPr id="120" name="TextBox 119"/>
            <p:cNvSpPr txBox="1"/>
            <p:nvPr/>
          </p:nvSpPr>
          <p:spPr>
            <a:xfrm>
              <a:off x="6162209" y="1043543"/>
              <a:ext cx="731264" cy="423361"/>
            </a:xfrm>
            <a:prstGeom prst="rect">
              <a:avLst/>
            </a:prstGeom>
            <a:noFill/>
          </p:spPr>
          <p:txBody>
            <a:bodyPr wrap="none" rtlCol="0">
              <a:spAutoFit/>
            </a:bodyPr>
            <a:lstStyle/>
            <a:p>
              <a:r>
                <a:rPr lang="en-US" sz="2000" b="0" dirty="0">
                  <a:latin typeface="Gill Sans" charset="0"/>
                  <a:ea typeface="Gill Sans" charset="0"/>
                  <a:cs typeface="Gill Sans" charset="0"/>
                </a:rPr>
                <a:t>PT 2</a:t>
              </a:r>
            </a:p>
          </p:txBody>
        </p:sp>
      </p:grpSp>
      <p:cxnSp>
        <p:nvCxnSpPr>
          <p:cNvPr id="129" name="Straight Arrow Connector 128"/>
          <p:cNvCxnSpPr>
            <a:endCxn id="56" idx="1"/>
          </p:cNvCxnSpPr>
          <p:nvPr/>
        </p:nvCxnSpPr>
        <p:spPr>
          <a:xfrm flipV="1">
            <a:off x="5979775" y="2953730"/>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130" name="Rectangle 129"/>
          <p:cNvSpPr/>
          <p:nvPr/>
        </p:nvSpPr>
        <p:spPr>
          <a:xfrm>
            <a:off x="8543753" y="4101789"/>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1" name="Rectangle 130"/>
          <p:cNvSpPr/>
          <p:nvPr/>
        </p:nvSpPr>
        <p:spPr>
          <a:xfrm>
            <a:off x="8543753" y="4277848"/>
            <a:ext cx="1073441" cy="184214"/>
          </a:xfrm>
          <a:prstGeom prst="rect">
            <a:avLst/>
          </a:prstGeom>
          <a:solidFill>
            <a:schemeClr val="accent6">
              <a:lumMod val="20000"/>
              <a:lumOff val="8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2" name="Rectangle 131"/>
          <p:cNvSpPr/>
          <p:nvPr/>
        </p:nvSpPr>
        <p:spPr>
          <a:xfrm>
            <a:off x="8531328" y="1979038"/>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3" name="Rectangle 132"/>
          <p:cNvSpPr/>
          <p:nvPr/>
        </p:nvSpPr>
        <p:spPr>
          <a:xfrm>
            <a:off x="8543753" y="2209872"/>
            <a:ext cx="1073441" cy="184214"/>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grpSp>
        <p:nvGrpSpPr>
          <p:cNvPr id="134" name="Group 133"/>
          <p:cNvGrpSpPr/>
          <p:nvPr/>
        </p:nvGrpSpPr>
        <p:grpSpPr>
          <a:xfrm>
            <a:off x="1841501" y="3082152"/>
            <a:ext cx="1056103" cy="400110"/>
            <a:chOff x="4133850" y="3511627"/>
            <a:chExt cx="1056103" cy="400110"/>
          </a:xfrm>
        </p:grpSpPr>
        <p:sp>
          <p:nvSpPr>
            <p:cNvPr id="135" name="Rectangle 134"/>
            <p:cNvSpPr/>
            <p:nvPr/>
          </p:nvSpPr>
          <p:spPr>
            <a:xfrm>
              <a:off x="4133850" y="3511627"/>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6" name="TextBox 135"/>
            <p:cNvSpPr txBox="1"/>
            <p:nvPr/>
          </p:nvSpPr>
          <p:spPr>
            <a:xfrm>
              <a:off x="4359700" y="3511627"/>
              <a:ext cx="755335" cy="400110"/>
            </a:xfrm>
            <a:prstGeom prst="rect">
              <a:avLst/>
            </a:prstGeom>
            <a:noFill/>
          </p:spPr>
          <p:txBody>
            <a:bodyPr wrap="none" rtlCol="0">
              <a:spAutoFit/>
            </a:bodyPr>
            <a:lstStyle/>
            <a:p>
              <a:r>
                <a:rPr lang="en-US" sz="2000" b="0" dirty="0">
                  <a:latin typeface="Gill Sans" charset="0"/>
                  <a:ea typeface="Gill Sans" charset="0"/>
                  <a:cs typeface="Gill Sans" charset="0"/>
                </a:rPr>
                <a:t>heap</a:t>
              </a:r>
            </a:p>
          </p:txBody>
        </p:sp>
      </p:grpSp>
      <p:grpSp>
        <p:nvGrpSpPr>
          <p:cNvPr id="137" name="Group 136"/>
          <p:cNvGrpSpPr/>
          <p:nvPr/>
        </p:nvGrpSpPr>
        <p:grpSpPr>
          <a:xfrm>
            <a:off x="1841501" y="2584786"/>
            <a:ext cx="1056103" cy="400110"/>
            <a:chOff x="4133850" y="3404709"/>
            <a:chExt cx="1056103" cy="400110"/>
          </a:xfrm>
        </p:grpSpPr>
        <p:sp>
          <p:nvSpPr>
            <p:cNvPr id="138" name="Rectangle 137"/>
            <p:cNvSpPr/>
            <p:nvPr/>
          </p:nvSpPr>
          <p:spPr>
            <a:xfrm>
              <a:off x="4133850" y="3404709"/>
              <a:ext cx="1056103" cy="369332"/>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39" name="TextBox 138"/>
            <p:cNvSpPr txBox="1"/>
            <p:nvPr/>
          </p:nvSpPr>
          <p:spPr>
            <a:xfrm>
              <a:off x="4334539" y="3404709"/>
              <a:ext cx="782587" cy="400110"/>
            </a:xfrm>
            <a:prstGeom prst="rect">
              <a:avLst/>
            </a:prstGeom>
            <a:noFill/>
          </p:spPr>
          <p:txBody>
            <a:bodyPr wrap="none" rtlCol="0">
              <a:spAutoFit/>
            </a:bodyPr>
            <a:lstStyle/>
            <a:p>
              <a:r>
                <a:rPr lang="en-US" sz="2000" b="0" dirty="0">
                  <a:latin typeface="Gill Sans" charset="0"/>
                  <a:ea typeface="Gill Sans" charset="0"/>
                  <a:cs typeface="Gill Sans" charset="0"/>
                </a:rPr>
                <a:t>stack</a:t>
              </a:r>
            </a:p>
          </p:txBody>
        </p:sp>
      </p:grpSp>
      <p:grpSp>
        <p:nvGrpSpPr>
          <p:cNvPr id="140" name="Group 139"/>
          <p:cNvGrpSpPr/>
          <p:nvPr/>
        </p:nvGrpSpPr>
        <p:grpSpPr>
          <a:xfrm>
            <a:off x="1841501" y="3601168"/>
            <a:ext cx="1056103" cy="507028"/>
            <a:chOff x="4133850" y="3404709"/>
            <a:chExt cx="1056103" cy="507028"/>
          </a:xfrm>
        </p:grpSpPr>
        <p:sp>
          <p:nvSpPr>
            <p:cNvPr id="141" name="Rectangle 140"/>
            <p:cNvSpPr/>
            <p:nvPr/>
          </p:nvSpPr>
          <p:spPr>
            <a:xfrm>
              <a:off x="4133850" y="3404709"/>
              <a:ext cx="1056103" cy="476250"/>
            </a:xfrm>
            <a:prstGeom prst="rect">
              <a:avLst/>
            </a:prstGeom>
            <a:solidFill>
              <a:srgbClr val="EBF1DE"/>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42" name="TextBox 141"/>
            <p:cNvSpPr txBox="1"/>
            <p:nvPr/>
          </p:nvSpPr>
          <p:spPr>
            <a:xfrm>
              <a:off x="4359700" y="3511627"/>
              <a:ext cx="683200" cy="400110"/>
            </a:xfrm>
            <a:prstGeom prst="rect">
              <a:avLst/>
            </a:prstGeom>
            <a:noFill/>
          </p:spPr>
          <p:txBody>
            <a:bodyPr wrap="none" rtlCol="0">
              <a:spAutoFit/>
            </a:bodyPr>
            <a:lstStyle/>
            <a:p>
              <a:r>
                <a:rPr lang="en-US" sz="2000" b="0" dirty="0">
                  <a:latin typeface="Gill Sans" charset="0"/>
                  <a:ea typeface="Gill Sans" charset="0"/>
                  <a:cs typeface="Gill Sans" charset="0"/>
                </a:rPr>
                <a:t>data</a:t>
              </a:r>
            </a:p>
          </p:txBody>
        </p:sp>
      </p:grpSp>
      <p:cxnSp>
        <p:nvCxnSpPr>
          <p:cNvPr id="143" name="Straight Arrow Connector 142"/>
          <p:cNvCxnSpPr/>
          <p:nvPr/>
        </p:nvCxnSpPr>
        <p:spPr>
          <a:xfrm flipH="1" flipV="1">
            <a:off x="2897603" y="2609611"/>
            <a:ext cx="1620118" cy="1779672"/>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flipH="1" flipV="1">
            <a:off x="2897604" y="3090068"/>
            <a:ext cx="1577881" cy="2233176"/>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4" name="Straight Arrow Connector 143"/>
          <p:cNvCxnSpPr/>
          <p:nvPr/>
        </p:nvCxnSpPr>
        <p:spPr>
          <a:xfrm flipH="1" flipV="1">
            <a:off x="2897605" y="3601169"/>
            <a:ext cx="1620117" cy="2071124"/>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5" name="Straight Arrow Connector 144"/>
          <p:cNvCxnSpPr/>
          <p:nvPr/>
        </p:nvCxnSpPr>
        <p:spPr>
          <a:xfrm flipH="1" flipV="1">
            <a:off x="4171822" y="3601169"/>
            <a:ext cx="498301" cy="269977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p:cNvCxnSpPr/>
          <p:nvPr/>
        </p:nvCxnSpPr>
        <p:spPr>
          <a:xfrm flipH="1" flipV="1">
            <a:off x="4216936" y="3655080"/>
            <a:ext cx="2438826" cy="287785"/>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76" name="Straight Arrow Connector 75"/>
          <p:cNvCxnSpPr/>
          <p:nvPr/>
        </p:nvCxnSpPr>
        <p:spPr>
          <a:xfrm flipH="1" flipV="1">
            <a:off x="4171822" y="2614735"/>
            <a:ext cx="2358153" cy="425150"/>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H="1" flipV="1">
            <a:off x="4171822" y="3090069"/>
            <a:ext cx="2345195" cy="319493"/>
          </a:xfrm>
          <a:prstGeom prst="straightConnector1">
            <a:avLst/>
          </a:prstGeom>
          <a:ln w="9525" cmpd="sng">
            <a:solidFill>
              <a:srgbClr val="000000"/>
            </a:solidFill>
            <a:prstDash val="dash"/>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6" name="Straight Arrow Connector 145"/>
          <p:cNvCxnSpPr>
            <a:endCxn id="133" idx="1"/>
          </p:cNvCxnSpPr>
          <p:nvPr/>
        </p:nvCxnSpPr>
        <p:spPr>
          <a:xfrm flipV="1">
            <a:off x="5992200" y="2301979"/>
            <a:ext cx="2551553" cy="2160084"/>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8" name="Straight Arrow Connector 147"/>
          <p:cNvCxnSpPr/>
          <p:nvPr/>
        </p:nvCxnSpPr>
        <p:spPr>
          <a:xfrm flipV="1">
            <a:off x="5979775" y="3456300"/>
            <a:ext cx="2551553" cy="2931747"/>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49" name="Straight Arrow Connector 148"/>
          <p:cNvCxnSpPr>
            <a:endCxn id="132" idx="1"/>
          </p:cNvCxnSpPr>
          <p:nvPr/>
        </p:nvCxnSpPr>
        <p:spPr>
          <a:xfrm flipV="1">
            <a:off x="7953375" y="2071145"/>
            <a:ext cx="577952" cy="111957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1" name="Straight Arrow Connector 150"/>
          <p:cNvCxnSpPr>
            <a:endCxn id="52" idx="1"/>
          </p:cNvCxnSpPr>
          <p:nvPr/>
        </p:nvCxnSpPr>
        <p:spPr>
          <a:xfrm>
            <a:off x="7839245" y="2209872"/>
            <a:ext cx="692083" cy="478552"/>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endCxn id="8" idx="1"/>
          </p:cNvCxnSpPr>
          <p:nvPr/>
        </p:nvCxnSpPr>
        <p:spPr>
          <a:xfrm flipV="1">
            <a:off x="7839245" y="3350821"/>
            <a:ext cx="692083" cy="638749"/>
          </a:xfrm>
          <a:prstGeom prst="straightConnector1">
            <a:avLst/>
          </a:prstGeom>
          <a:ln>
            <a:headEnd type="oval"/>
            <a:tailEnd type="triangle"/>
          </a:ln>
        </p:spPr>
        <p:style>
          <a:lnRef idx="2">
            <a:schemeClr val="accent1"/>
          </a:lnRef>
          <a:fillRef idx="0">
            <a:schemeClr val="accent1"/>
          </a:fillRef>
          <a:effectRef idx="1">
            <a:schemeClr val="accent1"/>
          </a:effectRef>
          <a:fontRef idx="minor">
            <a:schemeClr val="tx1"/>
          </a:fontRef>
        </p:style>
      </p:cxnSp>
      <p:sp>
        <p:nvSpPr>
          <p:cNvPr id="3" name="Rectangle 2"/>
          <p:cNvSpPr/>
          <p:nvPr/>
        </p:nvSpPr>
        <p:spPr>
          <a:xfrm>
            <a:off x="7485451" y="5323244"/>
            <a:ext cx="666141" cy="349048"/>
          </a:xfrm>
          <a:prstGeom prst="rect">
            <a:avLst/>
          </a:prstGeom>
          <a:solidFill>
            <a:schemeClr val="bg1">
              <a:lumMod val="75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cxnSp>
        <p:nvCxnSpPr>
          <p:cNvPr id="12" name="Straight Arrow Connector 11"/>
          <p:cNvCxnSpPr>
            <a:endCxn id="58" idx="2"/>
          </p:cNvCxnSpPr>
          <p:nvPr/>
        </p:nvCxnSpPr>
        <p:spPr>
          <a:xfrm flipV="1">
            <a:off x="7807097" y="4389283"/>
            <a:ext cx="133420" cy="1103468"/>
          </a:xfrm>
          <a:prstGeom prst="straightConnector1">
            <a:avLst/>
          </a:prstGeom>
          <a:ln w="28575" cmpd="sng">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5" name="Right Arrow 14"/>
          <p:cNvSpPr/>
          <p:nvPr/>
        </p:nvSpPr>
        <p:spPr>
          <a:xfrm>
            <a:off x="6060343" y="3377716"/>
            <a:ext cx="393156" cy="244943"/>
          </a:xfrm>
          <a:prstGeom prst="rightArrow">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18" name="Rectangle 117"/>
          <p:cNvSpPr/>
          <p:nvPr/>
        </p:nvSpPr>
        <p:spPr>
          <a:xfrm>
            <a:off x="3098381" y="3190717"/>
            <a:ext cx="1073441" cy="184214"/>
          </a:xfrm>
          <a:prstGeom prst="rect">
            <a:avLst/>
          </a:prstGeom>
          <a:solidFill>
            <a:schemeClr val="bg2">
              <a:lumMod val="75000"/>
              <a:alpha val="54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sp>
        <p:nvSpPr>
          <p:cNvPr id="150" name="Rectangle 149"/>
          <p:cNvSpPr/>
          <p:nvPr/>
        </p:nvSpPr>
        <p:spPr>
          <a:xfrm>
            <a:off x="8531328" y="3130016"/>
            <a:ext cx="1073441" cy="184214"/>
          </a:xfrm>
          <a:prstGeom prst="rect">
            <a:avLst/>
          </a:prstGeom>
          <a:solidFill>
            <a:schemeClr val="accent1">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0">
              <a:latin typeface="Gill Sans" charset="0"/>
              <a:ea typeface="Gill Sans" charset="0"/>
              <a:cs typeface="Gill Sans" charset="0"/>
            </a:endParaRPr>
          </a:p>
        </p:txBody>
      </p:sp>
      <p:cxnSp>
        <p:nvCxnSpPr>
          <p:cNvPr id="152" name="Straight Arrow Connector 151"/>
          <p:cNvCxnSpPr>
            <a:endCxn id="150" idx="1"/>
          </p:cNvCxnSpPr>
          <p:nvPr/>
        </p:nvCxnSpPr>
        <p:spPr>
          <a:xfrm flipV="1">
            <a:off x="7953375" y="3222124"/>
            <a:ext cx="577952" cy="234177"/>
          </a:xfrm>
          <a:prstGeom prst="straightConnector1">
            <a:avLst/>
          </a:prstGeom>
          <a:ln>
            <a:solidFill>
              <a:srgbClr val="000000"/>
            </a:solidFill>
            <a:headEnd type="oval"/>
            <a:tailEnd type="triangle"/>
          </a:ln>
        </p:spPr>
        <p:style>
          <a:lnRef idx="2">
            <a:schemeClr val="accent1"/>
          </a:lnRef>
          <a:fillRef idx="0">
            <a:schemeClr val="accent1"/>
          </a:fillRef>
          <a:effectRef idx="1">
            <a:schemeClr val="accent1"/>
          </a:effectRef>
          <a:fontRef idx="minor">
            <a:schemeClr val="tx1"/>
          </a:fontRef>
        </p:style>
      </p:cxnSp>
      <p:sp>
        <p:nvSpPr>
          <p:cNvPr id="117" name="TextBox 116"/>
          <p:cNvSpPr txBox="1"/>
          <p:nvPr/>
        </p:nvSpPr>
        <p:spPr>
          <a:xfrm>
            <a:off x="7467600" y="5715000"/>
            <a:ext cx="2464136" cy="400110"/>
          </a:xfrm>
          <a:prstGeom prst="rect">
            <a:avLst/>
          </a:prstGeom>
          <a:noFill/>
        </p:spPr>
        <p:txBody>
          <a:bodyPr wrap="none" rtlCol="0">
            <a:spAutoFit/>
          </a:bodyPr>
          <a:lstStyle/>
          <a:p>
            <a:r>
              <a:rPr lang="en-US" sz="2000" b="0" dirty="0">
                <a:latin typeface="Gill Sans" charset="0"/>
                <a:ea typeface="Gill Sans" charset="0"/>
                <a:cs typeface="Gill Sans" charset="0"/>
              </a:rPr>
              <a:t>active process &amp; PT</a:t>
            </a:r>
          </a:p>
        </p:txBody>
      </p:sp>
    </p:spTree>
    <p:extLst>
      <p:ext uri="{BB962C8B-B14F-4D97-AF65-F5344CB8AC3E}">
        <p14:creationId xmlns:p14="http://schemas.microsoft.com/office/powerpoint/2010/main" val="32859023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905000" y="152400"/>
            <a:ext cx="8382000" cy="533400"/>
          </a:xfrm>
        </p:spPr>
        <p:txBody>
          <a:bodyPr/>
          <a:lstStyle/>
          <a:p>
            <a:r>
              <a:rPr lang="en-US" altLang="ko-KR" dirty="0">
                <a:ea typeface="굴림" panose="020B0600000101010101" pitchFamily="34" charset="-127"/>
              </a:rPr>
              <a:t>Summary: Steps in Handling a Page Fault</a:t>
            </a:r>
          </a:p>
        </p:txBody>
      </p:sp>
      <p:pic>
        <p:nvPicPr>
          <p:cNvPr id="31747"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l="5666" t="598" r="6114" b="912"/>
          <a:stretch>
            <a:fillRect/>
          </a:stretch>
        </p:blipFill>
        <p:spPr bwMode="auto">
          <a:xfrm>
            <a:off x="2590800" y="762000"/>
            <a:ext cx="7010400" cy="5868761"/>
          </a:xfrm>
          <a:prstGeom prst="rect">
            <a:avLst/>
          </a:prstGeom>
          <a:noFill/>
          <a:ln w="38100" cmpd="dbl">
            <a:solidFill>
              <a:srgbClr val="CC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3125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Some questions we need to answer!</a:t>
            </a:r>
            <a:endParaRPr lang="en-US" dirty="0"/>
          </a:p>
        </p:txBody>
      </p:sp>
      <p:sp>
        <p:nvSpPr>
          <p:cNvPr id="3" name="Content Placeholder 2"/>
          <p:cNvSpPr>
            <a:spLocks noGrp="1"/>
          </p:cNvSpPr>
          <p:nvPr>
            <p:ph idx="1"/>
          </p:nvPr>
        </p:nvSpPr>
        <p:spPr>
          <a:xfrm>
            <a:off x="990600" y="838200"/>
            <a:ext cx="10210800" cy="5562600"/>
          </a:xfrm>
        </p:spPr>
        <p:txBody>
          <a:bodyPr>
            <a:normAutofit lnSpcReduction="10000"/>
          </a:bodyPr>
          <a:lstStyle/>
          <a:p>
            <a:r>
              <a:rPr lang="en-US" dirty="0"/>
              <a:t>During a page fault, where does the OS get a free frame?</a:t>
            </a:r>
          </a:p>
          <a:p>
            <a:pPr lvl="1"/>
            <a:r>
              <a:rPr lang="en-US" dirty="0"/>
              <a:t>Keeps a free list</a:t>
            </a:r>
          </a:p>
          <a:p>
            <a:pPr lvl="1"/>
            <a:r>
              <a:rPr lang="en-US" dirty="0"/>
              <a:t>Unix runs a “reaper” if memory gets too full</a:t>
            </a:r>
          </a:p>
          <a:p>
            <a:pPr lvl="2"/>
            <a:r>
              <a:rPr lang="en-US" dirty="0"/>
              <a:t>Schedule dirty pages to be written back on disk</a:t>
            </a:r>
          </a:p>
          <a:p>
            <a:pPr lvl="2"/>
            <a:r>
              <a:rPr lang="en-US" dirty="0"/>
              <a:t>Zero (clean) pages which haven’t been accessed in a while</a:t>
            </a:r>
          </a:p>
          <a:p>
            <a:pPr lvl="1"/>
            <a:r>
              <a:rPr lang="en-US" dirty="0"/>
              <a:t>As a last resort, evict a dirty page first</a:t>
            </a:r>
          </a:p>
          <a:p>
            <a:pPr lvl="1"/>
            <a:endParaRPr lang="en-US" dirty="0"/>
          </a:p>
          <a:p>
            <a:r>
              <a:rPr lang="en-US" dirty="0">
                <a:solidFill>
                  <a:srgbClr val="FF0000"/>
                </a:solidFill>
              </a:rPr>
              <a:t>How can we organize these mechanisms?</a:t>
            </a:r>
          </a:p>
          <a:p>
            <a:pPr lvl="1"/>
            <a:r>
              <a:rPr lang="en-US" dirty="0">
                <a:solidFill>
                  <a:srgbClr val="FF0000"/>
                </a:solidFill>
              </a:rPr>
              <a:t>Work on the replacement policy</a:t>
            </a:r>
          </a:p>
          <a:p>
            <a:pPr lvl="1"/>
            <a:endParaRPr lang="en-US" dirty="0"/>
          </a:p>
          <a:p>
            <a:r>
              <a:rPr lang="en-US" dirty="0"/>
              <a:t>How many page frames/process?</a:t>
            </a:r>
          </a:p>
          <a:p>
            <a:pPr lvl="1"/>
            <a:r>
              <a:rPr lang="en-US" dirty="0"/>
              <a:t>Like thread scheduling, need to “schedule” memory resources:</a:t>
            </a:r>
          </a:p>
          <a:p>
            <a:pPr lvl="2"/>
            <a:r>
              <a:rPr lang="en-US" dirty="0"/>
              <a:t>Utilization?  fairness? priority?</a:t>
            </a:r>
          </a:p>
          <a:p>
            <a:pPr lvl="1"/>
            <a:r>
              <a:rPr lang="en-US" dirty="0"/>
              <a:t>Allocation of disk paging bandwidth</a:t>
            </a:r>
          </a:p>
        </p:txBody>
      </p:sp>
    </p:spTree>
    <p:extLst>
      <p:ext uri="{BB962C8B-B14F-4D97-AF65-F5344CB8AC3E}">
        <p14:creationId xmlns:p14="http://schemas.microsoft.com/office/powerpoint/2010/main" val="411327031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Set Model</a:t>
            </a:r>
          </a:p>
        </p:txBody>
      </p:sp>
      <p:sp>
        <p:nvSpPr>
          <p:cNvPr id="3" name="Content Placeholder 2"/>
          <p:cNvSpPr>
            <a:spLocks noGrp="1"/>
          </p:cNvSpPr>
          <p:nvPr>
            <p:ph idx="1"/>
          </p:nvPr>
        </p:nvSpPr>
        <p:spPr>
          <a:xfrm>
            <a:off x="1905000" y="838200"/>
            <a:ext cx="8229600" cy="1632708"/>
          </a:xfrm>
        </p:spPr>
        <p:txBody>
          <a:bodyPr/>
          <a:lstStyle/>
          <a:p>
            <a:r>
              <a:rPr lang="en-US" dirty="0"/>
              <a:t>As a program executes it transitions through a sequence of “working sets” consisting of varying sized subsets of the address space</a:t>
            </a:r>
          </a:p>
        </p:txBody>
      </p:sp>
      <p:cxnSp>
        <p:nvCxnSpPr>
          <p:cNvPr id="8" name="Straight Arrow Connector 7"/>
          <p:cNvCxnSpPr/>
          <p:nvPr/>
        </p:nvCxnSpPr>
        <p:spPr>
          <a:xfrm>
            <a:off x="2143334" y="5524786"/>
            <a:ext cx="76357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5380537" y="5555024"/>
            <a:ext cx="857735" cy="461665"/>
          </a:xfrm>
          <a:prstGeom prst="rect">
            <a:avLst/>
          </a:prstGeom>
          <a:noFill/>
        </p:spPr>
        <p:txBody>
          <a:bodyPr wrap="none" rtlCol="0">
            <a:spAutoFit/>
          </a:bodyPr>
          <a:lstStyle/>
          <a:p>
            <a:r>
              <a:rPr lang="en-US" sz="2400" b="0" dirty="0">
                <a:latin typeface="Gill Sans" charset="0"/>
                <a:ea typeface="Gill Sans" charset="0"/>
                <a:cs typeface="Gill Sans" charset="0"/>
              </a:rPr>
              <a:t>Time</a:t>
            </a:r>
          </a:p>
        </p:txBody>
      </p:sp>
      <p:cxnSp>
        <p:nvCxnSpPr>
          <p:cNvPr id="11" name="Straight Arrow Connector 10"/>
          <p:cNvCxnSpPr/>
          <p:nvPr/>
        </p:nvCxnSpPr>
        <p:spPr>
          <a:xfrm flipV="1">
            <a:off x="2581823" y="2470908"/>
            <a:ext cx="0" cy="30538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rot="16200000">
            <a:off x="1693600" y="3590874"/>
            <a:ext cx="1314784" cy="461665"/>
          </a:xfrm>
          <a:prstGeom prst="rect">
            <a:avLst/>
          </a:prstGeom>
          <a:noFill/>
        </p:spPr>
        <p:txBody>
          <a:bodyPr wrap="none" rtlCol="0">
            <a:spAutoFit/>
          </a:bodyPr>
          <a:lstStyle/>
          <a:p>
            <a:r>
              <a:rPr lang="en-US" sz="2400" b="0" dirty="0">
                <a:latin typeface="Gill Sans" charset="0"/>
                <a:ea typeface="Gill Sans" charset="0"/>
                <a:cs typeface="Gill Sans" charset="0"/>
              </a:rPr>
              <a:t>Address</a:t>
            </a:r>
          </a:p>
        </p:txBody>
      </p:sp>
      <p:sp>
        <p:nvSpPr>
          <p:cNvPr id="13" name="Rounded Rectangle 12"/>
          <p:cNvSpPr/>
          <p:nvPr/>
        </p:nvSpPr>
        <p:spPr>
          <a:xfrm>
            <a:off x="2959830" y="4269974"/>
            <a:ext cx="715890" cy="529138"/>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14" name="Rounded Rectangle 13"/>
          <p:cNvSpPr/>
          <p:nvPr/>
        </p:nvSpPr>
        <p:spPr>
          <a:xfrm>
            <a:off x="2959830" y="3604773"/>
            <a:ext cx="1360827" cy="273346"/>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15" name="Rounded Rectangle 14"/>
          <p:cNvSpPr/>
          <p:nvPr/>
        </p:nvSpPr>
        <p:spPr>
          <a:xfrm>
            <a:off x="3962711" y="4150809"/>
            <a:ext cx="1749013" cy="1116967"/>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16" name="Rounded Rectangle 15"/>
          <p:cNvSpPr/>
          <p:nvPr/>
        </p:nvSpPr>
        <p:spPr>
          <a:xfrm>
            <a:off x="4115111" y="2803507"/>
            <a:ext cx="1749013" cy="636182"/>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17" name="Rounded Rectangle 16"/>
          <p:cNvSpPr/>
          <p:nvPr/>
        </p:nvSpPr>
        <p:spPr>
          <a:xfrm>
            <a:off x="5380537" y="3621110"/>
            <a:ext cx="1360827" cy="273346"/>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18" name="Rounded Rectangle 17"/>
          <p:cNvSpPr/>
          <p:nvPr/>
        </p:nvSpPr>
        <p:spPr>
          <a:xfrm>
            <a:off x="6383419" y="4120571"/>
            <a:ext cx="507689" cy="529138"/>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19" name="Rounded Rectangle 18"/>
          <p:cNvSpPr/>
          <p:nvPr/>
        </p:nvSpPr>
        <p:spPr>
          <a:xfrm>
            <a:off x="6281974" y="2470908"/>
            <a:ext cx="972021" cy="529138"/>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20" name="Rounded Rectangle 19"/>
          <p:cNvSpPr/>
          <p:nvPr/>
        </p:nvSpPr>
        <p:spPr>
          <a:xfrm>
            <a:off x="7105448" y="3636837"/>
            <a:ext cx="1360827" cy="273346"/>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21" name="Rounded Rectangle 20"/>
          <p:cNvSpPr/>
          <p:nvPr/>
        </p:nvSpPr>
        <p:spPr>
          <a:xfrm>
            <a:off x="8466274" y="2634210"/>
            <a:ext cx="457462" cy="2164902"/>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22" name="Rounded Rectangle 21"/>
          <p:cNvSpPr/>
          <p:nvPr/>
        </p:nvSpPr>
        <p:spPr>
          <a:xfrm>
            <a:off x="8243323" y="4982357"/>
            <a:ext cx="1360827" cy="273346"/>
          </a:xfrm>
          <a:prstGeom prst="roundRect">
            <a:avLst/>
          </a:prstGeom>
          <a:effectLst>
            <a:glow rad="101600">
              <a:schemeClr val="accent1">
                <a:lumMod val="20000"/>
                <a:lumOff val="80000"/>
                <a:alpha val="75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4" name="Rounded Rectangle 3"/>
          <p:cNvSpPr/>
          <p:nvPr/>
        </p:nvSpPr>
        <p:spPr bwMode="auto">
          <a:xfrm>
            <a:off x="-457200" y="2438400"/>
            <a:ext cx="381000" cy="3124200"/>
          </a:xfrm>
          <a:prstGeom prst="roundRect">
            <a:avLst/>
          </a:prstGeom>
          <a:noFill/>
          <a:ln w="571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b="0">
              <a:latin typeface="Gill Sans" charset="0"/>
              <a:ea typeface="Gill Sans" charset="0"/>
              <a:cs typeface="Gill Sans" charset="0"/>
            </a:endParaRPr>
          </a:p>
        </p:txBody>
      </p:sp>
    </p:spTree>
    <p:extLst>
      <p:ext uri="{BB962C8B-B14F-4D97-AF65-F5344CB8AC3E}">
        <p14:creationId xmlns:p14="http://schemas.microsoft.com/office/powerpoint/2010/main" val="33518867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14584 0.00556 L 0.92917 0.00556 " pathEditMode="fixed" rAng="0" ptsTypes="AA">
                                      <p:cBhvr>
                                        <p:cTn id="6" dur="2000" fill="hold"/>
                                        <p:tgtEl>
                                          <p:spTgt spid="4"/>
                                        </p:tgtEl>
                                        <p:attrNameLst>
                                          <p:attrName>ppt_x</p:attrName>
                                          <p:attrName>ppt_y</p:attrName>
                                        </p:attrNameLst>
                                      </p:cBhvr>
                                      <p:rCtr x="3916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2">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1">
            <p:tnLst>
              <p:par>
                <p:cTn presetID="2" presetClass="entr" presetSubtype="2"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Behavior under WS model</a:t>
            </a:r>
          </a:p>
        </p:txBody>
      </p:sp>
      <p:sp>
        <p:nvSpPr>
          <p:cNvPr id="3" name="Content Placeholder 2"/>
          <p:cNvSpPr>
            <a:spLocks noGrp="1"/>
          </p:cNvSpPr>
          <p:nvPr>
            <p:ph idx="1"/>
          </p:nvPr>
        </p:nvSpPr>
        <p:spPr>
          <a:xfrm>
            <a:off x="1905000" y="4729880"/>
            <a:ext cx="8229600" cy="1518520"/>
          </a:xfrm>
        </p:spPr>
        <p:txBody>
          <a:bodyPr>
            <a:noAutofit/>
          </a:bodyPr>
          <a:lstStyle/>
          <a:p>
            <a:pPr>
              <a:lnSpc>
                <a:spcPct val="90000"/>
              </a:lnSpc>
            </a:pPr>
            <a:r>
              <a:rPr lang="en-US" dirty="0"/>
              <a:t>Amortized by fraction of time the Working Set is active</a:t>
            </a:r>
          </a:p>
          <a:p>
            <a:pPr>
              <a:lnSpc>
                <a:spcPct val="90000"/>
              </a:lnSpc>
            </a:pPr>
            <a:r>
              <a:rPr lang="en-US" dirty="0"/>
              <a:t>Transitions from one WS to the next</a:t>
            </a:r>
          </a:p>
          <a:p>
            <a:pPr>
              <a:lnSpc>
                <a:spcPct val="90000"/>
              </a:lnSpc>
            </a:pPr>
            <a:r>
              <a:rPr lang="en-US" dirty="0"/>
              <a:t>Capacity, Conflict, Compulsory misses</a:t>
            </a:r>
          </a:p>
          <a:p>
            <a:pPr>
              <a:lnSpc>
                <a:spcPct val="90000"/>
              </a:lnSpc>
            </a:pPr>
            <a:r>
              <a:rPr lang="en-US" dirty="0"/>
              <a:t>Applicable to memory caches and pages.  Others ?</a:t>
            </a:r>
          </a:p>
        </p:txBody>
      </p:sp>
      <p:cxnSp>
        <p:nvCxnSpPr>
          <p:cNvPr id="7" name="Straight Arrow Connector 6"/>
          <p:cNvCxnSpPr/>
          <p:nvPr/>
        </p:nvCxnSpPr>
        <p:spPr>
          <a:xfrm>
            <a:off x="2823751" y="4155387"/>
            <a:ext cx="7197261"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V="1">
            <a:off x="2823750" y="821569"/>
            <a:ext cx="0" cy="3333819"/>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rot="16200000">
            <a:off x="1944346" y="2221475"/>
            <a:ext cx="1297150" cy="461665"/>
          </a:xfrm>
          <a:prstGeom prst="rect">
            <a:avLst/>
          </a:prstGeom>
          <a:noFill/>
        </p:spPr>
        <p:txBody>
          <a:bodyPr wrap="none" rtlCol="0">
            <a:spAutoFit/>
          </a:bodyPr>
          <a:lstStyle/>
          <a:p>
            <a:r>
              <a:rPr lang="en-US" sz="2400" b="0" dirty="0">
                <a:latin typeface="Gill Sans" charset="0"/>
                <a:ea typeface="Gill Sans" charset="0"/>
                <a:cs typeface="Gill Sans" charset="0"/>
              </a:rPr>
              <a:t>Hit Rate</a:t>
            </a:r>
          </a:p>
        </p:txBody>
      </p:sp>
      <p:sp>
        <p:nvSpPr>
          <p:cNvPr id="10" name="TextBox 9"/>
          <p:cNvSpPr txBox="1"/>
          <p:nvPr/>
        </p:nvSpPr>
        <p:spPr>
          <a:xfrm>
            <a:off x="5049031" y="4200744"/>
            <a:ext cx="1760418" cy="461665"/>
          </a:xfrm>
          <a:prstGeom prst="rect">
            <a:avLst/>
          </a:prstGeom>
          <a:noFill/>
        </p:spPr>
        <p:txBody>
          <a:bodyPr wrap="none" rtlCol="0">
            <a:spAutoFit/>
          </a:bodyPr>
          <a:lstStyle/>
          <a:p>
            <a:r>
              <a:rPr lang="en-US" sz="2400" b="0" dirty="0">
                <a:latin typeface="Gill Sans" charset="0"/>
                <a:ea typeface="Gill Sans" charset="0"/>
                <a:cs typeface="Gill Sans" charset="0"/>
              </a:rPr>
              <a:t>Cache Size</a:t>
            </a:r>
          </a:p>
        </p:txBody>
      </p:sp>
      <p:sp>
        <p:nvSpPr>
          <p:cNvPr id="11" name="Freeform 10"/>
          <p:cNvSpPr/>
          <p:nvPr/>
        </p:nvSpPr>
        <p:spPr>
          <a:xfrm>
            <a:off x="2838869" y="1639269"/>
            <a:ext cx="6909976" cy="2289345"/>
          </a:xfrm>
          <a:custGeom>
            <a:avLst/>
            <a:gdLst>
              <a:gd name="connsiteX0" fmla="*/ 0 w 6909976"/>
              <a:gd name="connsiteY0" fmla="*/ 2615451 h 2615451"/>
              <a:gd name="connsiteX1" fmla="*/ 937459 w 6909976"/>
              <a:gd name="connsiteY1" fmla="*/ 2509624 h 2615451"/>
              <a:gd name="connsiteX2" fmla="*/ 1239865 w 6909976"/>
              <a:gd name="connsiteY2" fmla="*/ 1980486 h 2615451"/>
              <a:gd name="connsiteX3" fmla="*/ 1905158 w 6909976"/>
              <a:gd name="connsiteY3" fmla="*/ 1829304 h 2615451"/>
              <a:gd name="connsiteX4" fmla="*/ 2026120 w 6909976"/>
              <a:gd name="connsiteY4" fmla="*/ 1466467 h 2615451"/>
              <a:gd name="connsiteX5" fmla="*/ 4173202 w 6909976"/>
              <a:gd name="connsiteY5" fmla="*/ 1390876 h 2615451"/>
              <a:gd name="connsiteX6" fmla="*/ 4596571 w 6909976"/>
              <a:gd name="connsiteY6" fmla="*/ 453546 h 2615451"/>
              <a:gd name="connsiteX7" fmla="*/ 5216503 w 6909976"/>
              <a:gd name="connsiteY7" fmla="*/ 151182 h 2615451"/>
              <a:gd name="connsiteX8" fmla="*/ 6909976 w 6909976"/>
              <a:gd name="connsiteY8" fmla="*/ 0 h 2615451"/>
              <a:gd name="connsiteX9" fmla="*/ 6909976 w 6909976"/>
              <a:gd name="connsiteY9" fmla="*/ 0 h 2615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09976" h="2615451">
                <a:moveTo>
                  <a:pt x="0" y="2615451"/>
                </a:moveTo>
                <a:lnTo>
                  <a:pt x="937459" y="2509624"/>
                </a:lnTo>
                <a:lnTo>
                  <a:pt x="1239865" y="1980486"/>
                </a:lnTo>
                <a:lnTo>
                  <a:pt x="1905158" y="1829304"/>
                </a:lnTo>
                <a:lnTo>
                  <a:pt x="2026120" y="1466467"/>
                </a:lnTo>
                <a:lnTo>
                  <a:pt x="4173202" y="1390876"/>
                </a:lnTo>
                <a:lnTo>
                  <a:pt x="4596571" y="453546"/>
                </a:lnTo>
                <a:lnTo>
                  <a:pt x="5216503" y="151182"/>
                </a:lnTo>
                <a:lnTo>
                  <a:pt x="6909976" y="0"/>
                </a:lnTo>
                <a:lnTo>
                  <a:pt x="6909976" y="0"/>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b="0">
              <a:latin typeface="Gill Sans" charset="0"/>
              <a:ea typeface="Gill Sans" charset="0"/>
              <a:cs typeface="Gill Sans" charset="0"/>
            </a:endParaRPr>
          </a:p>
        </p:txBody>
      </p:sp>
      <p:sp>
        <p:nvSpPr>
          <p:cNvPr id="13" name="TextBox 12"/>
          <p:cNvSpPr txBox="1"/>
          <p:nvPr/>
        </p:nvSpPr>
        <p:spPr>
          <a:xfrm>
            <a:off x="4114801" y="1835802"/>
            <a:ext cx="2198038" cy="369332"/>
          </a:xfrm>
          <a:prstGeom prst="rect">
            <a:avLst/>
          </a:prstGeom>
          <a:noFill/>
        </p:spPr>
        <p:txBody>
          <a:bodyPr wrap="none" rtlCol="0">
            <a:spAutoFit/>
          </a:bodyPr>
          <a:lstStyle/>
          <a:p>
            <a:r>
              <a:rPr lang="en-US" b="0" dirty="0">
                <a:latin typeface="Gill Sans" charset="0"/>
                <a:ea typeface="Gill Sans" charset="0"/>
                <a:cs typeface="Gill Sans" charset="0"/>
              </a:rPr>
              <a:t>new working set fits</a:t>
            </a:r>
          </a:p>
        </p:txBody>
      </p:sp>
      <p:sp>
        <p:nvSpPr>
          <p:cNvPr id="14" name="Right Arrow 13"/>
          <p:cNvSpPr/>
          <p:nvPr/>
        </p:nvSpPr>
        <p:spPr>
          <a:xfrm>
            <a:off x="6546557" y="1872534"/>
            <a:ext cx="677199" cy="33260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sp>
        <p:nvSpPr>
          <p:cNvPr id="15" name="Right Arrow 14"/>
          <p:cNvSpPr/>
          <p:nvPr/>
        </p:nvSpPr>
        <p:spPr>
          <a:xfrm>
            <a:off x="4012300" y="2765729"/>
            <a:ext cx="677199" cy="33260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charset="0"/>
              <a:ea typeface="Gill Sans" charset="0"/>
              <a:cs typeface="Gill Sans" charset="0"/>
            </a:endParaRPr>
          </a:p>
        </p:txBody>
      </p:sp>
      <p:cxnSp>
        <p:nvCxnSpPr>
          <p:cNvPr id="17" name="Straight Connector 16"/>
          <p:cNvCxnSpPr/>
          <p:nvPr/>
        </p:nvCxnSpPr>
        <p:spPr>
          <a:xfrm flipH="1">
            <a:off x="2717911" y="1237572"/>
            <a:ext cx="6925095" cy="0"/>
          </a:xfrm>
          <a:prstGeom prst="line">
            <a:avLst/>
          </a:prstGeom>
          <a:ln w="9525"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2522090" y="3965342"/>
            <a:ext cx="312906" cy="369332"/>
          </a:xfrm>
          <a:prstGeom prst="rect">
            <a:avLst/>
          </a:prstGeom>
          <a:noFill/>
        </p:spPr>
        <p:txBody>
          <a:bodyPr wrap="none" rtlCol="0">
            <a:spAutoFit/>
          </a:bodyPr>
          <a:lstStyle/>
          <a:p>
            <a:r>
              <a:rPr lang="en-US" b="0" dirty="0">
                <a:latin typeface="Gill Sans" charset="0"/>
                <a:ea typeface="Gill Sans" charset="0"/>
                <a:cs typeface="Gill Sans" charset="0"/>
              </a:rPr>
              <a:t>0</a:t>
            </a:r>
          </a:p>
        </p:txBody>
      </p:sp>
      <p:sp>
        <p:nvSpPr>
          <p:cNvPr id="22" name="TextBox 21"/>
          <p:cNvSpPr txBox="1"/>
          <p:nvPr/>
        </p:nvSpPr>
        <p:spPr>
          <a:xfrm>
            <a:off x="2419388" y="791332"/>
            <a:ext cx="312906" cy="369332"/>
          </a:xfrm>
          <a:prstGeom prst="rect">
            <a:avLst/>
          </a:prstGeom>
          <a:noFill/>
        </p:spPr>
        <p:txBody>
          <a:bodyPr wrap="none" rtlCol="0">
            <a:spAutoFit/>
          </a:bodyPr>
          <a:lstStyle/>
          <a:p>
            <a:r>
              <a:rPr lang="en-US" b="0" dirty="0">
                <a:latin typeface="Gill Sans" charset="0"/>
                <a:ea typeface="Gill Sans" charset="0"/>
                <a:cs typeface="Gill Sans" charset="0"/>
              </a:rPr>
              <a:t>1</a:t>
            </a:r>
          </a:p>
        </p:txBody>
      </p:sp>
      <p:cxnSp>
        <p:nvCxnSpPr>
          <p:cNvPr id="23" name="Straight Connector 22"/>
          <p:cNvCxnSpPr/>
          <p:nvPr/>
        </p:nvCxnSpPr>
        <p:spPr>
          <a:xfrm flipH="1">
            <a:off x="2736169" y="995582"/>
            <a:ext cx="163180" cy="0"/>
          </a:xfrm>
          <a:prstGeom prst="line">
            <a:avLst/>
          </a:prstGeom>
          <a:ln w="9525" cmpd="sng">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56885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2">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1">
            <p:tnLst>
              <p:par>
                <p:cTn presetID="2" presetClass="entr" presetSubtype="2"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3" grpId="1"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143000" y="76200"/>
            <a:ext cx="9906000" cy="533400"/>
          </a:xfrm>
        </p:spPr>
        <p:txBody>
          <a:bodyPr/>
          <a:lstStyle/>
          <a:p>
            <a:r>
              <a:rPr lang="en-US" altLang="ko-KR" dirty="0">
                <a:ea typeface="굴림" panose="020B0600000101010101" pitchFamily="34" charset="-127"/>
              </a:rPr>
              <a:t>Recall: Caching Applied to Address Translation</a:t>
            </a:r>
          </a:p>
        </p:txBody>
      </p:sp>
      <p:sp>
        <p:nvSpPr>
          <p:cNvPr id="738307" name="Rectangle 3"/>
          <p:cNvSpPr>
            <a:spLocks noGrp="1" noChangeArrowheads="1"/>
          </p:cNvSpPr>
          <p:nvPr>
            <p:ph type="body" idx="1"/>
          </p:nvPr>
        </p:nvSpPr>
        <p:spPr>
          <a:xfrm>
            <a:off x="567313" y="4314825"/>
            <a:ext cx="11125200" cy="2314575"/>
          </a:xfrm>
        </p:spPr>
        <p:txBody>
          <a:bodyPr/>
          <a:lstStyle/>
          <a:p>
            <a:pPr>
              <a:lnSpc>
                <a:spcPct val="80000"/>
              </a:lnSpc>
              <a:spcBef>
                <a:spcPct val="20000"/>
              </a:spcBef>
            </a:pPr>
            <a:r>
              <a:rPr lang="en-US" altLang="ko-KR" dirty="0">
                <a:ea typeface="굴림" panose="020B0600000101010101" pitchFamily="34" charset="-127"/>
              </a:rPr>
              <a:t>Question is one of page locality: does it exist?</a:t>
            </a:r>
          </a:p>
          <a:p>
            <a:pPr lvl="1">
              <a:lnSpc>
                <a:spcPct val="80000"/>
              </a:lnSpc>
              <a:spcBef>
                <a:spcPct val="20000"/>
              </a:spcBef>
            </a:pPr>
            <a:r>
              <a:rPr lang="en-US" altLang="ko-KR" dirty="0">
                <a:ea typeface="굴림" panose="020B0600000101010101" pitchFamily="34" charset="-127"/>
              </a:rPr>
              <a:t>Instruction accesses spend a lot of time on the same page (accesses sequential)</a:t>
            </a:r>
          </a:p>
          <a:p>
            <a:pPr lvl="1">
              <a:lnSpc>
                <a:spcPct val="80000"/>
              </a:lnSpc>
              <a:spcBef>
                <a:spcPct val="20000"/>
              </a:spcBef>
            </a:pPr>
            <a:r>
              <a:rPr lang="en-US" altLang="ko-KR" dirty="0">
                <a:ea typeface="굴림" panose="020B0600000101010101" pitchFamily="34" charset="-127"/>
              </a:rPr>
              <a:t>Stack accesses have definite locality of reference</a:t>
            </a:r>
          </a:p>
          <a:p>
            <a:pPr lvl="1">
              <a:lnSpc>
                <a:spcPct val="80000"/>
              </a:lnSpc>
              <a:spcBef>
                <a:spcPct val="20000"/>
              </a:spcBef>
            </a:pPr>
            <a:r>
              <a:rPr lang="en-US" altLang="ko-KR" dirty="0">
                <a:ea typeface="굴림" panose="020B0600000101010101" pitchFamily="34" charset="-127"/>
              </a:rPr>
              <a:t>Data accesses have less page locality, but still some…</a:t>
            </a:r>
          </a:p>
          <a:p>
            <a:pPr>
              <a:lnSpc>
                <a:spcPct val="80000"/>
              </a:lnSpc>
              <a:spcBef>
                <a:spcPct val="20000"/>
              </a:spcBef>
            </a:pPr>
            <a:r>
              <a:rPr lang="en-US" altLang="ko-KR" dirty="0">
                <a:ea typeface="굴림" panose="020B0600000101010101" pitchFamily="34" charset="-127"/>
              </a:rPr>
              <a:t>Can we have a TLB hierarchy?</a:t>
            </a:r>
          </a:p>
          <a:p>
            <a:pPr lvl="1">
              <a:lnSpc>
                <a:spcPct val="80000"/>
              </a:lnSpc>
              <a:spcBef>
                <a:spcPct val="20000"/>
              </a:spcBef>
            </a:pPr>
            <a:r>
              <a:rPr lang="en-US" altLang="ko-KR" dirty="0">
                <a:ea typeface="굴림" panose="020B0600000101010101" pitchFamily="34" charset="-127"/>
              </a:rPr>
              <a:t>Sure: multiple levels at different sizes/speeds</a:t>
            </a:r>
          </a:p>
          <a:p>
            <a:pPr lvl="1">
              <a:lnSpc>
                <a:spcPct val="80000"/>
              </a:lnSpc>
              <a:spcBef>
                <a:spcPct val="20000"/>
              </a:spcBef>
            </a:pPr>
            <a:endParaRPr lang="ko-KR" altLang="en-US" dirty="0">
              <a:ea typeface="굴림" panose="020B0600000101010101" pitchFamily="34" charset="-127"/>
            </a:endParaRPr>
          </a:p>
        </p:txBody>
      </p:sp>
      <p:grpSp>
        <p:nvGrpSpPr>
          <p:cNvPr id="738340" name="Group 36"/>
          <p:cNvGrpSpPr>
            <a:grpSpLocks/>
          </p:cNvGrpSpPr>
          <p:nvPr/>
        </p:nvGrpSpPr>
        <p:grpSpPr bwMode="auto">
          <a:xfrm>
            <a:off x="3276600" y="1952625"/>
            <a:ext cx="5029200" cy="2305050"/>
            <a:chOff x="1104" y="1230"/>
            <a:chExt cx="3168" cy="1452"/>
          </a:xfrm>
        </p:grpSpPr>
        <p:sp>
          <p:nvSpPr>
            <p:cNvPr id="32794" name="Text Box 20"/>
            <p:cNvSpPr txBox="1">
              <a:spLocks noChangeArrowheads="1"/>
            </p:cNvSpPr>
            <p:nvPr/>
          </p:nvSpPr>
          <p:spPr bwMode="auto">
            <a:xfrm>
              <a:off x="1536" y="2238"/>
              <a:ext cx="1494"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dirty="0">
                  <a:latin typeface="Gill Sans" charset="0"/>
                  <a:ea typeface="Gill Sans" charset="0"/>
                  <a:cs typeface="Gill Sans" charset="0"/>
                </a:rPr>
                <a:t>Data Read or Write</a:t>
              </a:r>
            </a:p>
            <a:p>
              <a:r>
                <a:rPr lang="en-US" altLang="ko-KR" b="0" dirty="0">
                  <a:latin typeface="Gill Sans" charset="0"/>
                  <a:ea typeface="Gill Sans" charset="0"/>
                  <a:cs typeface="Gill Sans" charset="0"/>
                </a:rPr>
                <a:t>(</a:t>
              </a:r>
              <a:r>
                <a:rPr lang="en-US" altLang="ko-KR" b="0" dirty="0" err="1">
                  <a:latin typeface="Gill Sans" charset="0"/>
                  <a:ea typeface="Gill Sans" charset="0"/>
                  <a:cs typeface="Gill Sans" charset="0"/>
                </a:rPr>
                <a:t>untranslated</a:t>
              </a:r>
              <a:r>
                <a:rPr lang="en-US" altLang="ko-KR" b="0" dirty="0">
                  <a:latin typeface="Gill Sans" charset="0"/>
                  <a:ea typeface="Gill Sans" charset="0"/>
                  <a:cs typeface="Gill Sans" charset="0"/>
                </a:rPr>
                <a:t>)</a:t>
              </a:r>
            </a:p>
          </p:txBody>
        </p:sp>
        <p:sp>
          <p:nvSpPr>
            <p:cNvPr id="32795" name="Line 21"/>
            <p:cNvSpPr>
              <a:spLocks noChangeShapeType="1"/>
            </p:cNvSpPr>
            <p:nvPr/>
          </p:nvSpPr>
          <p:spPr bwMode="auto">
            <a:xfrm>
              <a:off x="1104" y="1230"/>
              <a:ext cx="672" cy="1056"/>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2796" name="Line 22"/>
            <p:cNvSpPr>
              <a:spLocks noChangeShapeType="1"/>
            </p:cNvSpPr>
            <p:nvPr/>
          </p:nvSpPr>
          <p:spPr bwMode="auto">
            <a:xfrm flipV="1">
              <a:off x="3168" y="1326"/>
              <a:ext cx="1104" cy="96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sp>
        <p:nvSpPr>
          <p:cNvPr id="32773" name="Oval 9"/>
          <p:cNvSpPr>
            <a:spLocks noChangeArrowheads="1"/>
          </p:cNvSpPr>
          <p:nvPr/>
        </p:nvSpPr>
        <p:spPr bwMode="auto">
          <a:xfrm>
            <a:off x="2209800" y="809625"/>
            <a:ext cx="1295400" cy="1295400"/>
          </a:xfrm>
          <a:prstGeom prst="ellipse">
            <a:avLst/>
          </a:prstGeom>
          <a:solidFill>
            <a:schemeClr val="accent1"/>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3200" b="0">
                <a:latin typeface="Gill Sans" charset="0"/>
                <a:ea typeface="Gill Sans" charset="0"/>
                <a:cs typeface="Gill Sans" charset="0"/>
              </a:rPr>
              <a:t>CPU</a:t>
            </a:r>
          </a:p>
        </p:txBody>
      </p:sp>
      <p:sp>
        <p:nvSpPr>
          <p:cNvPr id="32774" name="Rectangle 12"/>
          <p:cNvSpPr>
            <a:spLocks noChangeArrowheads="1"/>
          </p:cNvSpPr>
          <p:nvPr/>
        </p:nvSpPr>
        <p:spPr bwMode="auto">
          <a:xfrm>
            <a:off x="8458200" y="733425"/>
            <a:ext cx="1371600" cy="19050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Physical</a:t>
            </a:r>
          </a:p>
          <a:p>
            <a:r>
              <a:rPr lang="en-US" altLang="ko-KR" b="0">
                <a:latin typeface="Gill Sans" charset="0"/>
                <a:ea typeface="Gill Sans" charset="0"/>
                <a:cs typeface="Gill Sans" charset="0"/>
              </a:rPr>
              <a:t>Memory</a:t>
            </a:r>
          </a:p>
        </p:txBody>
      </p:sp>
      <p:sp>
        <p:nvSpPr>
          <p:cNvPr id="32775" name="Freeform 4"/>
          <p:cNvSpPr>
            <a:spLocks/>
          </p:cNvSpPr>
          <p:nvPr/>
        </p:nvSpPr>
        <p:spPr bwMode="auto">
          <a:xfrm>
            <a:off x="4267200" y="504825"/>
            <a:ext cx="2971800" cy="3124200"/>
          </a:xfrm>
          <a:custGeom>
            <a:avLst/>
            <a:gdLst>
              <a:gd name="T0" fmla="*/ 0 w 1104"/>
              <a:gd name="T1" fmla="*/ 1086678 h 1104"/>
              <a:gd name="T2" fmla="*/ 1550504 w 1104"/>
              <a:gd name="T3" fmla="*/ 0 h 1104"/>
              <a:gd name="T4" fmla="*/ 2971800 w 1104"/>
              <a:gd name="T5" fmla="*/ 815009 h 1104"/>
              <a:gd name="T6" fmla="*/ 2454965 w 1104"/>
              <a:gd name="T7" fmla="*/ 2445026 h 1104"/>
              <a:gd name="T8" fmla="*/ 775252 w 1104"/>
              <a:gd name="T9" fmla="*/ 3124200 h 1104"/>
              <a:gd name="T10" fmla="*/ 0 w 1104"/>
              <a:gd name="T11" fmla="*/ 1086678 h 110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04" h="1104">
                <a:moveTo>
                  <a:pt x="0" y="384"/>
                </a:moveTo>
                <a:lnTo>
                  <a:pt x="576" y="0"/>
                </a:lnTo>
                <a:lnTo>
                  <a:pt x="1104" y="288"/>
                </a:lnTo>
                <a:lnTo>
                  <a:pt x="912" y="864"/>
                </a:lnTo>
                <a:lnTo>
                  <a:pt x="288" y="1104"/>
                </a:lnTo>
                <a:lnTo>
                  <a:pt x="0" y="384"/>
                </a:lnTo>
                <a:close/>
              </a:path>
            </a:pathLst>
          </a:custGeom>
          <a:solidFill>
            <a:srgbClr val="FF66CC"/>
          </a:solidFill>
          <a:ln w="38100" cap="flat" cmpd="sng">
            <a:solidFill>
              <a:schemeClr val="tx1"/>
            </a:solidFill>
            <a:prstDash val="solid"/>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2776" name="Text Box 5"/>
          <p:cNvSpPr txBox="1">
            <a:spLocks noChangeArrowheads="1"/>
          </p:cNvSpPr>
          <p:nvPr/>
        </p:nvSpPr>
        <p:spPr bwMode="auto">
          <a:xfrm>
            <a:off x="5486400" y="657225"/>
            <a:ext cx="746980" cy="45909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2400" b="0">
                <a:latin typeface="Gill Sans" charset="0"/>
                <a:ea typeface="Gill Sans" charset="0"/>
                <a:cs typeface="Gill Sans" charset="0"/>
              </a:rPr>
              <a:t>TLB</a:t>
            </a:r>
          </a:p>
        </p:txBody>
      </p:sp>
      <p:sp>
        <p:nvSpPr>
          <p:cNvPr id="738317" name="Text Box 13"/>
          <p:cNvSpPr txBox="1">
            <a:spLocks noChangeArrowheads="1"/>
          </p:cNvSpPr>
          <p:nvPr/>
        </p:nvSpPr>
        <p:spPr bwMode="auto">
          <a:xfrm>
            <a:off x="4746626" y="2638426"/>
            <a:ext cx="1242437" cy="705311"/>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Translate</a:t>
            </a:r>
          </a:p>
          <a:p>
            <a:r>
              <a:rPr lang="en-US" altLang="ko-KR" b="0">
                <a:latin typeface="Gill Sans" charset="0"/>
                <a:ea typeface="Gill Sans" charset="0"/>
                <a:cs typeface="Gill Sans" charset="0"/>
              </a:rPr>
              <a:t>(MMU)</a:t>
            </a:r>
          </a:p>
        </p:txBody>
      </p:sp>
      <p:grpSp>
        <p:nvGrpSpPr>
          <p:cNvPr id="738338" name="Group 34"/>
          <p:cNvGrpSpPr>
            <a:grpSpLocks/>
          </p:cNvGrpSpPr>
          <p:nvPr/>
        </p:nvGrpSpPr>
        <p:grpSpPr bwMode="auto">
          <a:xfrm>
            <a:off x="5029204" y="1647825"/>
            <a:ext cx="519113" cy="914400"/>
            <a:chOff x="2208" y="1038"/>
            <a:chExt cx="327" cy="576"/>
          </a:xfrm>
        </p:grpSpPr>
        <p:sp>
          <p:nvSpPr>
            <p:cNvPr id="32792" name="Text Box 8"/>
            <p:cNvSpPr txBox="1">
              <a:spLocks noChangeArrowheads="1"/>
            </p:cNvSpPr>
            <p:nvPr/>
          </p:nvSpPr>
          <p:spPr bwMode="auto">
            <a:xfrm>
              <a:off x="2208" y="1038"/>
              <a:ext cx="327"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No</a:t>
              </a:r>
            </a:p>
          </p:txBody>
        </p:sp>
        <p:sp>
          <p:nvSpPr>
            <p:cNvPr id="32793" name="Line 14"/>
            <p:cNvSpPr>
              <a:spLocks noChangeShapeType="1"/>
            </p:cNvSpPr>
            <p:nvPr/>
          </p:nvSpPr>
          <p:spPr bwMode="auto">
            <a:xfrm>
              <a:off x="2352" y="1230"/>
              <a:ext cx="0" cy="38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grpSp>
        <p:nvGrpSpPr>
          <p:cNvPr id="738334" name="Group 30"/>
          <p:cNvGrpSpPr>
            <a:grpSpLocks/>
          </p:cNvGrpSpPr>
          <p:nvPr/>
        </p:nvGrpSpPr>
        <p:grpSpPr bwMode="auto">
          <a:xfrm>
            <a:off x="3429000" y="733425"/>
            <a:ext cx="1752600" cy="762000"/>
            <a:chOff x="1200" y="462"/>
            <a:chExt cx="1104" cy="480"/>
          </a:xfrm>
        </p:grpSpPr>
        <p:sp>
          <p:nvSpPr>
            <p:cNvPr id="32790" name="Line 10"/>
            <p:cNvSpPr>
              <a:spLocks noChangeShapeType="1"/>
            </p:cNvSpPr>
            <p:nvPr/>
          </p:nvSpPr>
          <p:spPr bwMode="auto">
            <a:xfrm>
              <a:off x="1248" y="894"/>
              <a:ext cx="1056" cy="48"/>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2791" name="Text Box 23"/>
            <p:cNvSpPr txBox="1">
              <a:spLocks noChangeArrowheads="1"/>
            </p:cNvSpPr>
            <p:nvPr/>
          </p:nvSpPr>
          <p:spPr bwMode="auto">
            <a:xfrm>
              <a:off x="1200" y="462"/>
              <a:ext cx="708"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Virtual</a:t>
              </a:r>
            </a:p>
            <a:p>
              <a:r>
                <a:rPr lang="en-US" altLang="ko-KR" b="0">
                  <a:latin typeface="Gill Sans" charset="0"/>
                  <a:ea typeface="Gill Sans" charset="0"/>
                  <a:cs typeface="Gill Sans" charset="0"/>
                </a:rPr>
                <a:t>Address</a:t>
              </a:r>
            </a:p>
          </p:txBody>
        </p:sp>
      </p:grpSp>
      <p:grpSp>
        <p:nvGrpSpPr>
          <p:cNvPr id="738335" name="Group 31"/>
          <p:cNvGrpSpPr>
            <a:grpSpLocks/>
          </p:cNvGrpSpPr>
          <p:nvPr/>
        </p:nvGrpSpPr>
        <p:grpSpPr bwMode="auto">
          <a:xfrm>
            <a:off x="6858000" y="857251"/>
            <a:ext cx="1524000" cy="714375"/>
            <a:chOff x="3360" y="540"/>
            <a:chExt cx="960" cy="450"/>
          </a:xfrm>
        </p:grpSpPr>
        <p:sp>
          <p:nvSpPr>
            <p:cNvPr id="32788" name="Line 16"/>
            <p:cNvSpPr>
              <a:spLocks noChangeShapeType="1"/>
            </p:cNvSpPr>
            <p:nvPr/>
          </p:nvSpPr>
          <p:spPr bwMode="auto">
            <a:xfrm>
              <a:off x="3360" y="942"/>
              <a:ext cx="960" cy="48"/>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2789" name="Text Box 25"/>
            <p:cNvSpPr txBox="1">
              <a:spLocks noChangeArrowheads="1"/>
            </p:cNvSpPr>
            <p:nvPr/>
          </p:nvSpPr>
          <p:spPr bwMode="auto">
            <a:xfrm>
              <a:off x="3579" y="540"/>
              <a:ext cx="718" cy="44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Physical</a:t>
              </a:r>
            </a:p>
            <a:p>
              <a:r>
                <a:rPr lang="en-US" altLang="ko-KR" b="0">
                  <a:latin typeface="Gill Sans" charset="0"/>
                  <a:ea typeface="Gill Sans" charset="0"/>
                  <a:cs typeface="Gill Sans" charset="0"/>
                </a:rPr>
                <a:t>Address</a:t>
              </a:r>
            </a:p>
          </p:txBody>
        </p:sp>
      </p:grpSp>
      <p:grpSp>
        <p:nvGrpSpPr>
          <p:cNvPr id="738337" name="Group 33"/>
          <p:cNvGrpSpPr>
            <a:grpSpLocks/>
          </p:cNvGrpSpPr>
          <p:nvPr/>
        </p:nvGrpSpPr>
        <p:grpSpPr bwMode="auto">
          <a:xfrm>
            <a:off x="5181600" y="1343026"/>
            <a:ext cx="1524000" cy="396875"/>
            <a:chOff x="2304" y="846"/>
            <a:chExt cx="960" cy="250"/>
          </a:xfrm>
        </p:grpSpPr>
        <p:sp>
          <p:nvSpPr>
            <p:cNvPr id="32786" name="Line 11"/>
            <p:cNvSpPr>
              <a:spLocks noChangeShapeType="1"/>
            </p:cNvSpPr>
            <p:nvPr/>
          </p:nvSpPr>
          <p:spPr bwMode="auto">
            <a:xfrm flipV="1">
              <a:off x="2688" y="942"/>
              <a:ext cx="57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2787" name="Text Box 7"/>
            <p:cNvSpPr txBox="1">
              <a:spLocks noChangeArrowheads="1"/>
            </p:cNvSpPr>
            <p:nvPr/>
          </p:nvSpPr>
          <p:spPr bwMode="auto">
            <a:xfrm>
              <a:off x="2304" y="846"/>
              <a:ext cx="379" cy="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Yes</a:t>
              </a:r>
            </a:p>
          </p:txBody>
        </p:sp>
      </p:grpSp>
      <p:sp>
        <p:nvSpPr>
          <p:cNvPr id="738330" name="Text Box 26"/>
          <p:cNvSpPr txBox="1">
            <a:spLocks noChangeArrowheads="1"/>
          </p:cNvSpPr>
          <p:nvPr/>
        </p:nvSpPr>
        <p:spPr bwMode="auto">
          <a:xfrm>
            <a:off x="4919664" y="1114426"/>
            <a:ext cx="1210249" cy="397535"/>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Cached?</a:t>
            </a:r>
          </a:p>
        </p:txBody>
      </p:sp>
      <p:grpSp>
        <p:nvGrpSpPr>
          <p:cNvPr id="738339" name="Group 35"/>
          <p:cNvGrpSpPr>
            <a:grpSpLocks/>
          </p:cNvGrpSpPr>
          <p:nvPr/>
        </p:nvGrpSpPr>
        <p:grpSpPr bwMode="auto">
          <a:xfrm>
            <a:off x="5486403" y="1571625"/>
            <a:ext cx="1300163" cy="1054100"/>
            <a:chOff x="2496" y="990"/>
            <a:chExt cx="819" cy="664"/>
          </a:xfrm>
        </p:grpSpPr>
        <p:sp>
          <p:nvSpPr>
            <p:cNvPr id="32784" name="Line 15"/>
            <p:cNvSpPr>
              <a:spLocks noChangeShapeType="1"/>
            </p:cNvSpPr>
            <p:nvPr/>
          </p:nvSpPr>
          <p:spPr bwMode="auto">
            <a:xfrm flipV="1">
              <a:off x="2496" y="990"/>
              <a:ext cx="720" cy="624"/>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2785" name="Text Box 27"/>
            <p:cNvSpPr txBox="1">
              <a:spLocks noChangeArrowheads="1"/>
            </p:cNvSpPr>
            <p:nvPr/>
          </p:nvSpPr>
          <p:spPr bwMode="auto">
            <a:xfrm rot="19101394">
              <a:off x="2741" y="1190"/>
              <a:ext cx="574" cy="46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10000"/>
                </a:spcBef>
              </a:pPr>
              <a:r>
                <a:rPr lang="en-US" altLang="ko-KR" b="0">
                  <a:latin typeface="Gill Sans" charset="0"/>
                  <a:ea typeface="Gill Sans" charset="0"/>
                  <a:cs typeface="Gill Sans" charset="0"/>
                </a:rPr>
                <a:t>Save</a:t>
              </a:r>
            </a:p>
            <a:p>
              <a:pPr>
                <a:spcBef>
                  <a:spcPct val="10000"/>
                </a:spcBef>
              </a:pPr>
              <a:r>
                <a:rPr lang="en-US" altLang="ko-KR" b="0">
                  <a:latin typeface="Gill Sans" charset="0"/>
                  <a:ea typeface="Gill Sans" charset="0"/>
                  <a:cs typeface="Gill Sans" charset="0"/>
                </a:rPr>
                <a:t>Result</a:t>
              </a:r>
            </a:p>
          </p:txBody>
        </p:sp>
      </p:grpSp>
    </p:spTree>
    <p:extLst>
      <p:ext uri="{BB962C8B-B14F-4D97-AF65-F5344CB8AC3E}">
        <p14:creationId xmlns:p14="http://schemas.microsoft.com/office/powerpoint/2010/main" val="3741922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38334"/>
                                        </p:tgtEl>
                                        <p:attrNameLst>
                                          <p:attrName>style.visibility</p:attrName>
                                        </p:attrNameLst>
                                      </p:cBhvr>
                                      <p:to>
                                        <p:strVal val="visible"/>
                                      </p:to>
                                    </p:set>
                                    <p:animEffect transition="in" filter="wipe(left)">
                                      <p:cBhvr>
                                        <p:cTn id="7" dur="500"/>
                                        <p:tgtEl>
                                          <p:spTgt spid="738334"/>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7383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738337"/>
                                        </p:tgtEl>
                                        <p:attrNameLst>
                                          <p:attrName>style.visibility</p:attrName>
                                        </p:attrNameLst>
                                      </p:cBhvr>
                                      <p:to>
                                        <p:strVal val="visible"/>
                                      </p:to>
                                    </p:set>
                                    <p:animEffect transition="in" filter="wipe(left)">
                                      <p:cBhvr>
                                        <p:cTn id="15" dur="500"/>
                                        <p:tgtEl>
                                          <p:spTgt spid="738337"/>
                                        </p:tgtEl>
                                      </p:cBhvr>
                                    </p:animEffect>
                                  </p:childTnLst>
                                </p:cTn>
                              </p:par>
                            </p:childTnLst>
                          </p:cTn>
                        </p:par>
                        <p:par>
                          <p:cTn id="16" fill="hold" nodeType="afterGroup">
                            <p:stCondLst>
                              <p:cond delay="500"/>
                            </p:stCondLst>
                            <p:childTnLst>
                              <p:par>
                                <p:cTn id="17" presetID="22" presetClass="entr" presetSubtype="8" fill="hold" nodeType="afterEffect">
                                  <p:stCondLst>
                                    <p:cond delay="0"/>
                                  </p:stCondLst>
                                  <p:childTnLst>
                                    <p:set>
                                      <p:cBhvr>
                                        <p:cTn id="18" dur="1" fill="hold">
                                          <p:stCondLst>
                                            <p:cond delay="0"/>
                                          </p:stCondLst>
                                        </p:cTn>
                                        <p:tgtEl>
                                          <p:spTgt spid="738335"/>
                                        </p:tgtEl>
                                        <p:attrNameLst>
                                          <p:attrName>style.visibility</p:attrName>
                                        </p:attrNameLst>
                                      </p:cBhvr>
                                      <p:to>
                                        <p:strVal val="visible"/>
                                      </p:to>
                                    </p:set>
                                    <p:animEffect transition="in" filter="wipe(left)">
                                      <p:cBhvr>
                                        <p:cTn id="19" dur="500"/>
                                        <p:tgtEl>
                                          <p:spTgt spid="73833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738338"/>
                                        </p:tgtEl>
                                        <p:attrNameLst>
                                          <p:attrName>style.visibility</p:attrName>
                                        </p:attrNameLst>
                                      </p:cBhvr>
                                      <p:to>
                                        <p:strVal val="visible"/>
                                      </p:to>
                                    </p:set>
                                    <p:animEffect transition="in" filter="wipe(up)">
                                      <p:cBhvr>
                                        <p:cTn id="24" dur="500"/>
                                        <p:tgtEl>
                                          <p:spTgt spid="738338"/>
                                        </p:tgtEl>
                                      </p:cBhvr>
                                    </p:animEffect>
                                  </p:childTnLst>
                                </p:cTn>
                              </p:par>
                            </p:childTnLst>
                          </p:cTn>
                        </p:par>
                        <p:par>
                          <p:cTn id="25" fill="hold" nodeType="afterGroup">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738317"/>
                                        </p:tgtEl>
                                        <p:attrNameLst>
                                          <p:attrName>style.visibility</p:attrName>
                                        </p:attrNameLst>
                                      </p:cBhvr>
                                      <p:to>
                                        <p:strVal val="visible"/>
                                      </p:to>
                                    </p:set>
                                  </p:childTnLst>
                                </p:cTn>
                              </p:par>
                            </p:childTnLst>
                          </p:cTn>
                        </p:par>
                        <p:par>
                          <p:cTn id="28" fill="hold" nodeType="afterGroup">
                            <p:stCondLst>
                              <p:cond delay="500"/>
                            </p:stCondLst>
                            <p:childTnLst>
                              <p:par>
                                <p:cTn id="29" presetID="22" presetClass="entr" presetSubtype="4" fill="hold" nodeType="afterEffect">
                                  <p:stCondLst>
                                    <p:cond delay="0"/>
                                  </p:stCondLst>
                                  <p:childTnLst>
                                    <p:set>
                                      <p:cBhvr>
                                        <p:cTn id="30" dur="1" fill="hold">
                                          <p:stCondLst>
                                            <p:cond delay="0"/>
                                          </p:stCondLst>
                                        </p:cTn>
                                        <p:tgtEl>
                                          <p:spTgt spid="738339"/>
                                        </p:tgtEl>
                                        <p:attrNameLst>
                                          <p:attrName>style.visibility</p:attrName>
                                        </p:attrNameLst>
                                      </p:cBhvr>
                                      <p:to>
                                        <p:strVal val="visible"/>
                                      </p:to>
                                    </p:set>
                                    <p:animEffect transition="in" filter="wipe(down)">
                                      <p:cBhvr>
                                        <p:cTn id="31" dur="500"/>
                                        <p:tgtEl>
                                          <p:spTgt spid="73833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738340"/>
                                        </p:tgtEl>
                                        <p:attrNameLst>
                                          <p:attrName>style.visibility</p:attrName>
                                        </p:attrNameLst>
                                      </p:cBhvr>
                                      <p:to>
                                        <p:strVal val="visible"/>
                                      </p:to>
                                    </p:set>
                                    <p:animEffect transition="in" filter="wipe(left)">
                                      <p:cBhvr>
                                        <p:cTn id="36" dur="500"/>
                                        <p:tgtEl>
                                          <p:spTgt spid="738340"/>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38307">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38307">
                                            <p:txEl>
                                              <p:pRg st="1" end="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38307">
                                            <p:txEl>
                                              <p:pRg st="2" end="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38307">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38307">
                                            <p:txEl>
                                              <p:pRg st="4" end="4"/>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383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307" grpId="0" build="p"/>
      <p:bldP spid="738317" grpId="0"/>
      <p:bldP spid="73833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model of Locality: </a:t>
            </a:r>
            <a:r>
              <a:rPr lang="en-US" dirty="0" err="1"/>
              <a:t>Zipf</a:t>
            </a:r>
            <a:endParaRPr lang="en-US" dirty="0"/>
          </a:p>
        </p:txBody>
      </p:sp>
      <p:sp>
        <p:nvSpPr>
          <p:cNvPr id="3" name="Content Placeholder 2"/>
          <p:cNvSpPr>
            <a:spLocks noGrp="1"/>
          </p:cNvSpPr>
          <p:nvPr>
            <p:ph idx="1"/>
          </p:nvPr>
        </p:nvSpPr>
        <p:spPr>
          <a:xfrm>
            <a:off x="1676400" y="4419601"/>
            <a:ext cx="9067800" cy="1699939"/>
          </a:xfrm>
        </p:spPr>
        <p:txBody>
          <a:bodyPr>
            <a:noAutofit/>
          </a:bodyPr>
          <a:lstStyle/>
          <a:p>
            <a:r>
              <a:rPr lang="en-US" dirty="0"/>
              <a:t>Likelihood of accessing item of rank r is α 1/</a:t>
            </a:r>
            <a:r>
              <a:rPr lang="en-US" dirty="0" err="1"/>
              <a:t>r</a:t>
            </a:r>
            <a:r>
              <a:rPr lang="en-US" baseline="30000" dirty="0" err="1"/>
              <a:t>a</a:t>
            </a:r>
            <a:endParaRPr lang="en-US" baseline="30000" dirty="0"/>
          </a:p>
          <a:p>
            <a:r>
              <a:rPr lang="en-US" dirty="0"/>
              <a:t>Although rare to access items below the top few, there are so many that it yields a “heavy tailed” distribution</a:t>
            </a:r>
          </a:p>
          <a:p>
            <a:r>
              <a:rPr lang="en-US" dirty="0"/>
              <a:t>Substantial value from even a tiny cache</a:t>
            </a:r>
          </a:p>
          <a:p>
            <a:r>
              <a:rPr lang="en-US" dirty="0"/>
              <a:t>Substantial misses from even a very large cache</a:t>
            </a:r>
          </a:p>
          <a:p>
            <a:endParaRPr lang="en-US" dirty="0"/>
          </a:p>
        </p:txBody>
      </p:sp>
      <p:graphicFrame>
        <p:nvGraphicFramePr>
          <p:cNvPr id="7" name="Chart 6"/>
          <p:cNvGraphicFramePr>
            <a:graphicFrameLocks/>
          </p:cNvGraphicFramePr>
          <p:nvPr/>
        </p:nvGraphicFramePr>
        <p:xfrm>
          <a:off x="1981200" y="661250"/>
          <a:ext cx="8305800" cy="38702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67296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2">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3">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4">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5">
            <p:tnLst>
              <p:par>
                <p:cTn presetID="2" presetClass="entr" presetSubtype="2"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 lvl="1">
            <p:tnLst>
              <p:par>
                <p:cTn presetID="2" presetClass="entr" presetSubtype="2"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1+#ppt_w/2"/>
                          </p:val>
                        </p:tav>
                        <p:tav tm="100000">
                          <p:val>
                            <p:strVal val="#ppt_x"/>
                          </p:val>
                        </p:tav>
                      </p:tavLst>
                    </p:anim>
                    <p:anim calcmode="lin" valueType="num">
                      <p:cBhvr additive="base">
                        <p:cTn dur="500" fill="hold"/>
                        <p:tgtEl>
                          <p:spTgt spid="3"/>
                        </p:tgtEl>
                        <p:attrNameLst>
                          <p:attrName>ppt_y</p:attrName>
                        </p:attrNameLst>
                      </p:cBhvr>
                      <p:tavLst>
                        <p:tav tm="0">
                          <p:val>
                            <p:strVal val="#ppt_y"/>
                          </p:val>
                        </p:tav>
                        <p:tav tm="100000">
                          <p:val>
                            <p:strVal val="#ppt_y"/>
                          </p:val>
                        </p:tav>
                      </p:tavLst>
                    </p:anim>
                  </p:childTnLst>
                </p:cTn>
              </p:par>
            </p:tnLst>
          </p:tmpl>
        </p:tmplLst>
      </p:bldP>
      <p:bldP spid="3" grpId="1"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ko-KR" dirty="0">
                <a:ea typeface="굴림" panose="020B0600000101010101" pitchFamily="34" charset="-127"/>
              </a:rPr>
              <a:t>Demand Paging Cost Model</a:t>
            </a:r>
          </a:p>
        </p:txBody>
      </p:sp>
      <p:sp>
        <p:nvSpPr>
          <p:cNvPr id="795651" name="Rectangle 3"/>
          <p:cNvSpPr>
            <a:spLocks noGrp="1" noChangeArrowheads="1"/>
          </p:cNvSpPr>
          <p:nvPr>
            <p:ph type="body" idx="1"/>
          </p:nvPr>
        </p:nvSpPr>
        <p:spPr>
          <a:xfrm>
            <a:off x="965200" y="762000"/>
            <a:ext cx="10160000" cy="5791200"/>
          </a:xfrm>
        </p:spPr>
        <p:txBody>
          <a:bodyPr/>
          <a:lstStyle/>
          <a:p>
            <a:pPr marL="342900" indent="-342900">
              <a:lnSpc>
                <a:spcPct val="80000"/>
              </a:lnSpc>
              <a:spcBef>
                <a:spcPct val="20000"/>
              </a:spcBef>
              <a:tabLst>
                <a:tab pos="914400" algn="l"/>
                <a:tab pos="1828800" algn="l"/>
              </a:tabLst>
            </a:pPr>
            <a:r>
              <a:rPr lang="en-US" altLang="ko-KR" dirty="0">
                <a:ea typeface="굴림" panose="020B0600000101010101" pitchFamily="34" charset="-127"/>
              </a:rPr>
              <a:t>Since Demand Paging like caching, can compute average access time! (“Effective Access Time”)</a:t>
            </a:r>
          </a:p>
          <a:p>
            <a:pPr marL="742950" lvl="1" indent="-285750">
              <a:lnSpc>
                <a:spcPct val="80000"/>
              </a:lnSpc>
              <a:spcBef>
                <a:spcPct val="20000"/>
              </a:spcBef>
              <a:tabLst>
                <a:tab pos="914400" algn="l"/>
                <a:tab pos="1828800" algn="l"/>
              </a:tabLst>
            </a:pPr>
            <a:r>
              <a:rPr lang="en-US" altLang="ko-KR" dirty="0">
                <a:ea typeface="굴림" panose="020B0600000101010101" pitchFamily="34" charset="-127"/>
              </a:rPr>
              <a:t>EAT = Hit Rate x Hit Time + Miss Rate x Miss Time</a:t>
            </a:r>
          </a:p>
          <a:p>
            <a:pPr marL="742950" lvl="1" indent="-285750">
              <a:lnSpc>
                <a:spcPct val="80000"/>
              </a:lnSpc>
              <a:spcBef>
                <a:spcPct val="20000"/>
              </a:spcBef>
              <a:tabLst>
                <a:tab pos="914400" algn="l"/>
                <a:tab pos="1828800" algn="l"/>
              </a:tabLst>
            </a:pPr>
            <a:r>
              <a:rPr lang="en-US" altLang="ko-KR" dirty="0">
                <a:ea typeface="굴림" panose="020B0600000101010101" pitchFamily="34" charset="-127"/>
              </a:rPr>
              <a:t>EAT = Hit Time + Miss Rate x Miss Penalty</a:t>
            </a:r>
          </a:p>
          <a:p>
            <a:pPr marL="342900" indent="-342900">
              <a:lnSpc>
                <a:spcPct val="80000"/>
              </a:lnSpc>
              <a:spcBef>
                <a:spcPct val="20000"/>
              </a:spcBef>
              <a:tabLst>
                <a:tab pos="914400" algn="l"/>
                <a:tab pos="1828800" algn="l"/>
              </a:tabLst>
            </a:pPr>
            <a:r>
              <a:rPr lang="en-US" altLang="ko-KR" dirty="0">
                <a:ea typeface="굴림" panose="020B0600000101010101" pitchFamily="34" charset="-127"/>
              </a:rPr>
              <a:t>Example:</a:t>
            </a:r>
          </a:p>
          <a:p>
            <a:pPr marL="742950" lvl="1" indent="-285750">
              <a:lnSpc>
                <a:spcPct val="80000"/>
              </a:lnSpc>
              <a:spcBef>
                <a:spcPct val="20000"/>
              </a:spcBef>
              <a:tabLst>
                <a:tab pos="914400" algn="l"/>
                <a:tab pos="1828800" algn="l"/>
              </a:tabLst>
            </a:pPr>
            <a:r>
              <a:rPr lang="en-US" altLang="ko-KR" dirty="0">
                <a:ea typeface="굴림" panose="020B0600000101010101" pitchFamily="34" charset="-127"/>
              </a:rPr>
              <a:t>Memory access time = 200 nanoseconds</a:t>
            </a:r>
          </a:p>
          <a:p>
            <a:pPr marL="742950" lvl="1" indent="-285750">
              <a:lnSpc>
                <a:spcPct val="80000"/>
              </a:lnSpc>
              <a:spcBef>
                <a:spcPct val="20000"/>
              </a:spcBef>
              <a:tabLst>
                <a:tab pos="914400" algn="l"/>
                <a:tab pos="1828800" algn="l"/>
              </a:tabLst>
            </a:pPr>
            <a:r>
              <a:rPr lang="en-US" altLang="ko-KR" dirty="0">
                <a:ea typeface="굴림" panose="020B0600000101010101" pitchFamily="34" charset="-127"/>
              </a:rPr>
              <a:t>Average page-fault service time = 8 milliseconds</a:t>
            </a:r>
          </a:p>
          <a:p>
            <a:pPr marL="742950" lvl="1" indent="-285750">
              <a:lnSpc>
                <a:spcPct val="80000"/>
              </a:lnSpc>
              <a:spcBef>
                <a:spcPct val="20000"/>
              </a:spcBef>
              <a:tabLst>
                <a:tab pos="914400" algn="l"/>
                <a:tab pos="1828800" algn="l"/>
              </a:tabLst>
            </a:pPr>
            <a:r>
              <a:rPr lang="en-US" altLang="ko-KR" dirty="0">
                <a:ea typeface="굴림" panose="020B0600000101010101" pitchFamily="34" charset="-127"/>
              </a:rPr>
              <a:t>Suppose p = Probability of miss, 1-p = Probably of hit</a:t>
            </a:r>
          </a:p>
          <a:p>
            <a:pPr marL="742950" lvl="1" indent="-285750">
              <a:lnSpc>
                <a:spcPct val="80000"/>
              </a:lnSpc>
              <a:spcBef>
                <a:spcPct val="20000"/>
              </a:spcBef>
              <a:tabLst>
                <a:tab pos="914400" algn="l"/>
                <a:tab pos="1828800" algn="l"/>
              </a:tabLst>
            </a:pPr>
            <a:r>
              <a:rPr lang="en-US" altLang="ko-KR" dirty="0">
                <a:ea typeface="굴림" panose="020B0600000101010101" pitchFamily="34" charset="-127"/>
              </a:rPr>
              <a:t>Then, we can compute EAT as follows:</a:t>
            </a:r>
          </a:p>
          <a:p>
            <a:pPr marL="342900" indent="-342900">
              <a:lnSpc>
                <a:spcPct val="80000"/>
              </a:lnSpc>
              <a:spcBef>
                <a:spcPct val="20000"/>
              </a:spcBef>
              <a:buNone/>
              <a:tabLst>
                <a:tab pos="914400" algn="l"/>
                <a:tab pos="1828800" algn="l"/>
              </a:tabLst>
            </a:pPr>
            <a:r>
              <a:rPr lang="en-US" altLang="ko-KR" dirty="0">
                <a:ea typeface="굴림" panose="020B0600000101010101" pitchFamily="34" charset="-127"/>
              </a:rPr>
              <a:t>		EAT 	= 200ns + p x 8 </a:t>
            </a:r>
            <a:r>
              <a:rPr lang="en-US" altLang="ko-KR" dirty="0" err="1">
                <a:ea typeface="굴림" panose="020B0600000101010101" pitchFamily="34" charset="-127"/>
              </a:rPr>
              <a:t>ms</a:t>
            </a:r>
            <a:endParaRPr lang="en-US" altLang="ko-KR" dirty="0">
              <a:ea typeface="굴림" panose="020B0600000101010101" pitchFamily="34" charset="-127"/>
            </a:endParaRPr>
          </a:p>
          <a:p>
            <a:pPr marL="342900" indent="-342900">
              <a:lnSpc>
                <a:spcPct val="80000"/>
              </a:lnSpc>
              <a:spcBef>
                <a:spcPct val="20000"/>
              </a:spcBef>
              <a:buNone/>
              <a:tabLst>
                <a:tab pos="914400" algn="l"/>
                <a:tab pos="1828800" algn="l"/>
              </a:tabLst>
            </a:pPr>
            <a:r>
              <a:rPr lang="en-US" altLang="ko-KR" dirty="0">
                <a:ea typeface="굴림" panose="020B0600000101010101" pitchFamily="34" charset="-127"/>
              </a:rPr>
              <a:t>	        	= 200ns + p x 8,000,000ns</a:t>
            </a:r>
          </a:p>
          <a:p>
            <a:pPr marL="342900" indent="-342900">
              <a:lnSpc>
                <a:spcPct val="80000"/>
              </a:lnSpc>
              <a:spcBef>
                <a:spcPct val="20000"/>
              </a:spcBef>
              <a:tabLst>
                <a:tab pos="914400" algn="l"/>
                <a:tab pos="1828800" algn="l"/>
              </a:tabLst>
            </a:pPr>
            <a:r>
              <a:rPr lang="en-US" altLang="ko-KR" dirty="0">
                <a:ea typeface="굴림" panose="020B0600000101010101" pitchFamily="34" charset="-127"/>
              </a:rPr>
              <a:t>If one access out of 1,000 causes a page fault, then EAT = 8.2 </a:t>
            </a:r>
            <a:r>
              <a:rPr lang="el-GR" altLang="en-US" dirty="0"/>
              <a:t>μ</a:t>
            </a:r>
            <a:r>
              <a:rPr lang="en-US" altLang="ko-KR" dirty="0">
                <a:ea typeface="굴림" panose="020B0600000101010101" pitchFamily="34" charset="-127"/>
              </a:rPr>
              <a:t>s:</a:t>
            </a:r>
          </a:p>
          <a:p>
            <a:pPr marL="742950" lvl="1" indent="-285750">
              <a:lnSpc>
                <a:spcPct val="80000"/>
              </a:lnSpc>
              <a:spcBef>
                <a:spcPct val="20000"/>
              </a:spcBef>
              <a:tabLst>
                <a:tab pos="914400" algn="l"/>
                <a:tab pos="1828800" algn="l"/>
              </a:tabLst>
            </a:pPr>
            <a:r>
              <a:rPr lang="en-US" altLang="ko-KR" dirty="0">
                <a:ea typeface="굴림" panose="020B0600000101010101" pitchFamily="34" charset="-127"/>
              </a:rPr>
              <a:t>This is a slowdown by a factor of 40!</a:t>
            </a:r>
          </a:p>
          <a:p>
            <a:pPr marL="342900" indent="-342900">
              <a:lnSpc>
                <a:spcPct val="80000"/>
              </a:lnSpc>
              <a:spcBef>
                <a:spcPct val="20000"/>
              </a:spcBef>
              <a:tabLst>
                <a:tab pos="914400" algn="l"/>
                <a:tab pos="1828800" algn="l"/>
              </a:tabLst>
            </a:pPr>
            <a:r>
              <a:rPr lang="en-US" altLang="ko-KR" dirty="0">
                <a:ea typeface="굴림" panose="020B0600000101010101" pitchFamily="34" charset="-127"/>
              </a:rPr>
              <a:t>What if want slowdown by less than 10%?</a:t>
            </a:r>
          </a:p>
          <a:p>
            <a:pPr marL="742950" lvl="1" indent="-285750">
              <a:lnSpc>
                <a:spcPct val="80000"/>
              </a:lnSpc>
              <a:spcBef>
                <a:spcPct val="20000"/>
              </a:spcBef>
              <a:tabLst>
                <a:tab pos="914400" algn="l"/>
                <a:tab pos="1828800" algn="l"/>
              </a:tabLst>
            </a:pPr>
            <a:r>
              <a:rPr lang="en-US" altLang="ko-KR" dirty="0">
                <a:ea typeface="굴림" panose="020B0600000101010101" pitchFamily="34" charset="-127"/>
              </a:rPr>
              <a:t>EAT &lt; 200ns x 1.1 </a:t>
            </a:r>
            <a:r>
              <a:rPr lang="en-US" altLang="ko-KR" dirty="0">
                <a:ea typeface="굴림" panose="020B0600000101010101" pitchFamily="34" charset="-127"/>
                <a:sym typeface="Symbol" panose="05050102010706020507" pitchFamily="18" charset="2"/>
              </a:rPr>
              <a:t> p &lt; 2.5 x 10</a:t>
            </a:r>
            <a:r>
              <a:rPr lang="en-US" altLang="ko-KR" baseline="30000" dirty="0">
                <a:ea typeface="굴림" panose="020B0600000101010101" pitchFamily="34" charset="-127"/>
                <a:sym typeface="Symbol" panose="05050102010706020507" pitchFamily="18" charset="2"/>
              </a:rPr>
              <a:t>-6</a:t>
            </a:r>
          </a:p>
          <a:p>
            <a:pPr marL="742950" lvl="1" indent="-285750">
              <a:lnSpc>
                <a:spcPct val="80000"/>
              </a:lnSpc>
              <a:spcBef>
                <a:spcPct val="20000"/>
              </a:spcBef>
              <a:tabLst>
                <a:tab pos="914400" algn="l"/>
                <a:tab pos="1828800" algn="l"/>
              </a:tabLst>
            </a:pPr>
            <a:r>
              <a:rPr lang="en-US" altLang="ko-KR" dirty="0">
                <a:ea typeface="굴림" panose="020B0600000101010101" pitchFamily="34" charset="-127"/>
                <a:sym typeface="Symbol" panose="05050102010706020507" pitchFamily="18" charset="2"/>
              </a:rPr>
              <a:t>This is about 1 page fault in 400,000!</a:t>
            </a:r>
          </a:p>
        </p:txBody>
      </p:sp>
    </p:spTree>
    <p:extLst>
      <p:ext uri="{BB962C8B-B14F-4D97-AF65-F5344CB8AC3E}">
        <p14:creationId xmlns:p14="http://schemas.microsoft.com/office/powerpoint/2010/main" val="18468174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56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56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956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56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56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9565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9565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9565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565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5651">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95651">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95651">
                                            <p:txEl>
                                              <p:pRg st="11" end="11"/>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95651">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95651">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9565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5651"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752600" y="152400"/>
            <a:ext cx="8686800" cy="533400"/>
          </a:xfrm>
        </p:spPr>
        <p:txBody>
          <a:bodyPr/>
          <a:lstStyle/>
          <a:p>
            <a:r>
              <a:rPr lang="en-US" altLang="ko-KR" dirty="0">
                <a:ea typeface="굴림" panose="020B0600000101010101" pitchFamily="34" charset="-127"/>
              </a:rPr>
              <a:t>What Factors Lead to Misses in Page Cache?</a:t>
            </a:r>
          </a:p>
        </p:txBody>
      </p:sp>
      <p:sp>
        <p:nvSpPr>
          <p:cNvPr id="796675" name="Rectangle 3"/>
          <p:cNvSpPr>
            <a:spLocks noGrp="1" noChangeArrowheads="1"/>
          </p:cNvSpPr>
          <p:nvPr>
            <p:ph type="body" idx="1"/>
          </p:nvPr>
        </p:nvSpPr>
        <p:spPr>
          <a:xfrm>
            <a:off x="685800" y="685800"/>
            <a:ext cx="10820400" cy="6019800"/>
          </a:xfrm>
        </p:spPr>
        <p:txBody>
          <a:bodyPr>
            <a:normAutofit/>
          </a:bodyPr>
          <a:lstStyle/>
          <a:p>
            <a:pPr>
              <a:lnSpc>
                <a:spcPct val="80000"/>
              </a:lnSpc>
              <a:spcBef>
                <a:spcPct val="20000"/>
              </a:spcBef>
            </a:pPr>
            <a:r>
              <a:rPr lang="en-US" altLang="ko-KR" dirty="0">
                <a:solidFill>
                  <a:schemeClr val="hlink"/>
                </a:solidFill>
                <a:ea typeface="굴림" panose="020B0600000101010101" pitchFamily="34" charset="-127"/>
              </a:rPr>
              <a:t>Compulsory Misses: </a:t>
            </a:r>
          </a:p>
          <a:p>
            <a:pPr lvl="1">
              <a:lnSpc>
                <a:spcPct val="80000"/>
              </a:lnSpc>
              <a:spcBef>
                <a:spcPct val="20000"/>
              </a:spcBef>
            </a:pPr>
            <a:r>
              <a:rPr lang="en-US" altLang="ko-KR" dirty="0">
                <a:ea typeface="굴림" panose="020B0600000101010101" pitchFamily="34" charset="-127"/>
              </a:rPr>
              <a:t>Pages that have never been paged into memory before</a:t>
            </a:r>
          </a:p>
          <a:p>
            <a:pPr lvl="1">
              <a:lnSpc>
                <a:spcPct val="80000"/>
              </a:lnSpc>
              <a:spcBef>
                <a:spcPct val="20000"/>
              </a:spcBef>
            </a:pPr>
            <a:r>
              <a:rPr lang="en-US" altLang="ko-KR" dirty="0">
                <a:ea typeface="굴림" panose="020B0600000101010101" pitchFamily="34" charset="-127"/>
              </a:rPr>
              <a:t>How might we remove these misses?</a:t>
            </a:r>
          </a:p>
          <a:p>
            <a:pPr lvl="2">
              <a:lnSpc>
                <a:spcPct val="80000"/>
              </a:lnSpc>
              <a:spcBef>
                <a:spcPct val="20000"/>
              </a:spcBef>
            </a:pPr>
            <a:r>
              <a:rPr lang="en-US" altLang="ko-KR" dirty="0">
                <a:ea typeface="굴림" panose="020B0600000101010101" pitchFamily="34" charset="-127"/>
              </a:rPr>
              <a:t>Prefetching: loading them into memory before needed</a:t>
            </a:r>
          </a:p>
          <a:p>
            <a:pPr lvl="2">
              <a:lnSpc>
                <a:spcPct val="80000"/>
              </a:lnSpc>
              <a:spcBef>
                <a:spcPct val="20000"/>
              </a:spcBef>
            </a:pPr>
            <a:r>
              <a:rPr lang="en-US" altLang="ko-KR" dirty="0">
                <a:ea typeface="굴림" panose="020B0600000101010101" pitchFamily="34" charset="-127"/>
              </a:rPr>
              <a:t>Need to predict future somehow!  More later</a:t>
            </a:r>
          </a:p>
          <a:p>
            <a:pPr>
              <a:lnSpc>
                <a:spcPct val="80000"/>
              </a:lnSpc>
              <a:spcBef>
                <a:spcPct val="20000"/>
              </a:spcBef>
            </a:pPr>
            <a:r>
              <a:rPr lang="en-US" altLang="ko-KR" dirty="0">
                <a:solidFill>
                  <a:schemeClr val="hlink"/>
                </a:solidFill>
                <a:ea typeface="굴림" panose="020B0600000101010101" pitchFamily="34" charset="-127"/>
              </a:rPr>
              <a:t>Capacity Misses:</a:t>
            </a:r>
          </a:p>
          <a:p>
            <a:pPr lvl="1">
              <a:lnSpc>
                <a:spcPct val="80000"/>
              </a:lnSpc>
              <a:spcBef>
                <a:spcPct val="20000"/>
              </a:spcBef>
            </a:pPr>
            <a:r>
              <a:rPr lang="en-US" altLang="ko-KR" dirty="0">
                <a:ea typeface="굴림" panose="020B0600000101010101" pitchFamily="34" charset="-127"/>
              </a:rPr>
              <a:t>Not enough memory. Must somehow increase available memory size.</a:t>
            </a:r>
          </a:p>
          <a:p>
            <a:pPr lvl="1">
              <a:lnSpc>
                <a:spcPct val="80000"/>
              </a:lnSpc>
              <a:spcBef>
                <a:spcPct val="20000"/>
              </a:spcBef>
            </a:pPr>
            <a:r>
              <a:rPr lang="en-US" altLang="ko-KR" dirty="0">
                <a:ea typeface="굴림" panose="020B0600000101010101" pitchFamily="34" charset="-127"/>
              </a:rPr>
              <a:t>Can we do this?</a:t>
            </a:r>
          </a:p>
          <a:p>
            <a:pPr lvl="2">
              <a:lnSpc>
                <a:spcPct val="80000"/>
              </a:lnSpc>
              <a:spcBef>
                <a:spcPct val="20000"/>
              </a:spcBef>
            </a:pPr>
            <a:r>
              <a:rPr lang="en-US" altLang="ko-KR" dirty="0">
                <a:ea typeface="굴림" panose="020B0600000101010101" pitchFamily="34" charset="-127"/>
              </a:rPr>
              <a:t>One option: Increase amount of DRAM (not quick fix!)</a:t>
            </a:r>
          </a:p>
          <a:p>
            <a:pPr lvl="2">
              <a:lnSpc>
                <a:spcPct val="80000"/>
              </a:lnSpc>
              <a:spcBef>
                <a:spcPct val="20000"/>
              </a:spcBef>
            </a:pPr>
            <a:r>
              <a:rPr lang="en-US" altLang="ko-KR" dirty="0">
                <a:ea typeface="굴림" panose="020B0600000101010101" pitchFamily="34" charset="-127"/>
              </a:rPr>
              <a:t>Another option:  If multiple processes in memory: adjust percentage of memory allocated to each one!</a:t>
            </a:r>
          </a:p>
          <a:p>
            <a:pPr>
              <a:lnSpc>
                <a:spcPct val="80000"/>
              </a:lnSpc>
              <a:spcBef>
                <a:spcPct val="20000"/>
              </a:spcBef>
            </a:pPr>
            <a:r>
              <a:rPr lang="en-US" altLang="ko-KR" dirty="0">
                <a:solidFill>
                  <a:schemeClr val="hlink"/>
                </a:solidFill>
                <a:ea typeface="굴림" panose="020B0600000101010101" pitchFamily="34" charset="-127"/>
              </a:rPr>
              <a:t>Conflict Misses:</a:t>
            </a:r>
          </a:p>
          <a:p>
            <a:pPr lvl="1">
              <a:lnSpc>
                <a:spcPct val="80000"/>
              </a:lnSpc>
              <a:spcBef>
                <a:spcPct val="20000"/>
              </a:spcBef>
            </a:pPr>
            <a:r>
              <a:rPr lang="en-US" altLang="ko-KR" dirty="0">
                <a:ea typeface="굴림" panose="020B0600000101010101" pitchFamily="34" charset="-127"/>
              </a:rPr>
              <a:t>Technically, conflict misses don’t exist in virtual memory, since it is a “fully-associative” cache</a:t>
            </a:r>
          </a:p>
          <a:p>
            <a:pPr>
              <a:lnSpc>
                <a:spcPct val="80000"/>
              </a:lnSpc>
              <a:spcBef>
                <a:spcPct val="20000"/>
              </a:spcBef>
            </a:pPr>
            <a:r>
              <a:rPr lang="en-US" altLang="ko-KR" dirty="0">
                <a:solidFill>
                  <a:schemeClr val="hlink"/>
                </a:solidFill>
                <a:ea typeface="굴림" panose="020B0600000101010101" pitchFamily="34" charset="-127"/>
              </a:rPr>
              <a:t>Policy Misses:</a:t>
            </a:r>
          </a:p>
          <a:p>
            <a:pPr lvl="1">
              <a:lnSpc>
                <a:spcPct val="80000"/>
              </a:lnSpc>
              <a:spcBef>
                <a:spcPct val="20000"/>
              </a:spcBef>
            </a:pPr>
            <a:r>
              <a:rPr lang="en-US" altLang="ko-KR" dirty="0">
                <a:ea typeface="굴림" panose="020B0600000101010101" pitchFamily="34" charset="-127"/>
              </a:rPr>
              <a:t>Caused when pages were in memory, but kicked out prematurely because of the replacement policy</a:t>
            </a:r>
          </a:p>
          <a:p>
            <a:pPr lvl="1">
              <a:lnSpc>
                <a:spcPct val="80000"/>
              </a:lnSpc>
              <a:spcBef>
                <a:spcPct val="20000"/>
              </a:spcBef>
            </a:pPr>
            <a:r>
              <a:rPr lang="en-US" altLang="ko-KR" dirty="0">
                <a:ea typeface="굴림" panose="020B0600000101010101" pitchFamily="34" charset="-127"/>
              </a:rPr>
              <a:t>How to fix? Better replacement policy</a:t>
            </a:r>
          </a:p>
        </p:txBody>
      </p:sp>
    </p:spTree>
    <p:extLst>
      <p:ext uri="{BB962C8B-B14F-4D97-AF65-F5344CB8AC3E}">
        <p14:creationId xmlns:p14="http://schemas.microsoft.com/office/powerpoint/2010/main" val="26546724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6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667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66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667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9667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9667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9667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9667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667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96675">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96675">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96675">
                                            <p:txEl>
                                              <p:pRg st="11" end="11"/>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96675">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96675">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9667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5"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ko-KR"/>
              <a:t>Page Replacement Policies</a:t>
            </a:r>
          </a:p>
        </p:txBody>
      </p:sp>
      <p:sp>
        <p:nvSpPr>
          <p:cNvPr id="773123" name="Rectangle 3"/>
          <p:cNvSpPr>
            <a:spLocks noGrp="1" noChangeArrowheads="1"/>
          </p:cNvSpPr>
          <p:nvPr>
            <p:ph type="body" idx="1"/>
          </p:nvPr>
        </p:nvSpPr>
        <p:spPr>
          <a:xfrm>
            <a:off x="812800" y="762000"/>
            <a:ext cx="10769600" cy="5638800"/>
          </a:xfrm>
        </p:spPr>
        <p:txBody>
          <a:bodyPr>
            <a:normAutofit fontScale="92500" lnSpcReduction="10000"/>
          </a:bodyPr>
          <a:lstStyle/>
          <a:p>
            <a:r>
              <a:rPr lang="en-US" altLang="ko-KR" dirty="0"/>
              <a:t>Why do we care about Replacement Policy?	</a:t>
            </a:r>
          </a:p>
          <a:p>
            <a:pPr lvl="1"/>
            <a:r>
              <a:rPr lang="en-US" altLang="ko-KR" dirty="0"/>
              <a:t>Replacement is an issue with any cache</a:t>
            </a:r>
          </a:p>
          <a:p>
            <a:pPr lvl="1"/>
            <a:r>
              <a:rPr lang="en-US" altLang="ko-KR" dirty="0"/>
              <a:t>Particularly important with pages</a:t>
            </a:r>
          </a:p>
          <a:p>
            <a:pPr lvl="2"/>
            <a:r>
              <a:rPr lang="en-US" altLang="ko-KR" dirty="0"/>
              <a:t>The cost of being wrong is high: must go to disk</a:t>
            </a:r>
          </a:p>
          <a:p>
            <a:pPr lvl="2"/>
            <a:r>
              <a:rPr lang="en-US" altLang="ko-KR" dirty="0"/>
              <a:t>Must keep important pages in memory, not toss them out</a:t>
            </a:r>
          </a:p>
          <a:p>
            <a:r>
              <a:rPr lang="en-US" altLang="ko-KR" dirty="0">
                <a:solidFill>
                  <a:srgbClr val="FF0000"/>
                </a:solidFill>
              </a:rPr>
              <a:t>FIFO (First In, First Out)</a:t>
            </a:r>
          </a:p>
          <a:p>
            <a:pPr lvl="1"/>
            <a:r>
              <a:rPr lang="en-US" altLang="ko-KR" dirty="0"/>
              <a:t>Throw out oldest page.  Be fair – let every page live in memory for same amount of time.</a:t>
            </a:r>
          </a:p>
          <a:p>
            <a:pPr lvl="1"/>
            <a:r>
              <a:rPr lang="en-US" altLang="ko-KR" dirty="0"/>
              <a:t>Bad – throws out heavily used pages instead of infrequently used</a:t>
            </a:r>
          </a:p>
          <a:p>
            <a:r>
              <a:rPr lang="en-US" altLang="ko-KR" dirty="0">
                <a:solidFill>
                  <a:srgbClr val="FF0000"/>
                </a:solidFill>
              </a:rPr>
              <a:t>RANDOM:</a:t>
            </a:r>
          </a:p>
          <a:p>
            <a:pPr lvl="1"/>
            <a:r>
              <a:rPr lang="en-US" altLang="ko-KR" dirty="0"/>
              <a:t>Pick random page for every replacement</a:t>
            </a:r>
          </a:p>
          <a:p>
            <a:pPr lvl="1"/>
            <a:r>
              <a:rPr lang="en-US" altLang="ko-KR" dirty="0"/>
              <a:t>Typical solution for TLB’s.  Simple hardware</a:t>
            </a:r>
          </a:p>
          <a:p>
            <a:pPr lvl="1"/>
            <a:r>
              <a:rPr lang="en-US" altLang="ko-KR" dirty="0"/>
              <a:t>Pretty unpredictable – makes it hard to make real-time guarantees</a:t>
            </a:r>
          </a:p>
          <a:p>
            <a:r>
              <a:rPr lang="en-US" altLang="ko-KR" dirty="0">
                <a:solidFill>
                  <a:srgbClr val="FF0000"/>
                </a:solidFill>
              </a:rPr>
              <a:t>MIN (Minimum): </a:t>
            </a:r>
          </a:p>
          <a:p>
            <a:pPr lvl="1"/>
            <a:r>
              <a:rPr lang="en-US" altLang="ko-KR" dirty="0"/>
              <a:t>Replace page that won’t be used for the longest time </a:t>
            </a:r>
          </a:p>
          <a:p>
            <a:pPr lvl="1"/>
            <a:r>
              <a:rPr lang="en-US" altLang="ko-KR" dirty="0"/>
              <a:t>Great (provably optimal), but can’t really know future…</a:t>
            </a:r>
          </a:p>
          <a:p>
            <a:pPr lvl="1"/>
            <a:r>
              <a:rPr lang="en-US" altLang="ko-KR" dirty="0"/>
              <a:t>But past is a good predictor of the future …</a:t>
            </a:r>
          </a:p>
        </p:txBody>
      </p:sp>
    </p:spTree>
    <p:extLst>
      <p:ext uri="{BB962C8B-B14F-4D97-AF65-F5344CB8AC3E}">
        <p14:creationId xmlns:p14="http://schemas.microsoft.com/office/powerpoint/2010/main" val="1117824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31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31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731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31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31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31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731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312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7312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7312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7312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7312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7312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73123">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73123">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7312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3123"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ko-KR">
                <a:ea typeface="굴림" panose="020B0600000101010101" pitchFamily="34" charset="-127"/>
              </a:rPr>
              <a:t>Replacement Policies (Con’t)</a:t>
            </a:r>
          </a:p>
        </p:txBody>
      </p:sp>
      <p:sp>
        <p:nvSpPr>
          <p:cNvPr id="774147" name="Rectangle 3"/>
          <p:cNvSpPr>
            <a:spLocks noGrp="1" noChangeArrowheads="1"/>
          </p:cNvSpPr>
          <p:nvPr>
            <p:ph type="body" idx="1"/>
          </p:nvPr>
        </p:nvSpPr>
        <p:spPr>
          <a:xfrm>
            <a:off x="678264" y="762000"/>
            <a:ext cx="11361336" cy="6019800"/>
          </a:xfrm>
        </p:spPr>
        <p:txBody>
          <a:bodyPr>
            <a:normAutofit/>
          </a:bodyPr>
          <a:lstStyle/>
          <a:p>
            <a:pPr>
              <a:lnSpc>
                <a:spcPct val="80000"/>
              </a:lnSpc>
              <a:spcBef>
                <a:spcPct val="20000"/>
              </a:spcBef>
            </a:pPr>
            <a:r>
              <a:rPr lang="en-US" altLang="ko-KR" dirty="0">
                <a:solidFill>
                  <a:schemeClr val="hlink"/>
                </a:solidFill>
                <a:ea typeface="굴림" panose="020B0600000101010101" pitchFamily="34" charset="-127"/>
              </a:rPr>
              <a:t>LRU (Least Recently Used):</a:t>
            </a:r>
          </a:p>
          <a:p>
            <a:pPr lvl="1">
              <a:lnSpc>
                <a:spcPct val="80000"/>
              </a:lnSpc>
              <a:spcBef>
                <a:spcPct val="20000"/>
              </a:spcBef>
            </a:pPr>
            <a:r>
              <a:rPr lang="en-US" altLang="ko-KR" dirty="0">
                <a:ea typeface="굴림" panose="020B0600000101010101" pitchFamily="34" charset="-127"/>
              </a:rPr>
              <a:t>Replace page that hasn’t been used for the longest time</a:t>
            </a:r>
          </a:p>
          <a:p>
            <a:pPr lvl="1">
              <a:lnSpc>
                <a:spcPct val="80000"/>
              </a:lnSpc>
              <a:spcBef>
                <a:spcPct val="20000"/>
              </a:spcBef>
            </a:pPr>
            <a:r>
              <a:rPr lang="en-US" altLang="ko-KR" dirty="0">
                <a:ea typeface="굴림" panose="020B0600000101010101" pitchFamily="34" charset="-127"/>
              </a:rPr>
              <a:t>Programs have locality, so if something not used for a while, </a:t>
            </a:r>
            <a:br>
              <a:rPr lang="en-US" altLang="ko-KR" dirty="0">
                <a:ea typeface="굴림" panose="020B0600000101010101" pitchFamily="34" charset="-127"/>
              </a:rPr>
            </a:br>
            <a:r>
              <a:rPr lang="en-US" altLang="ko-KR" dirty="0">
                <a:ea typeface="굴림" panose="020B0600000101010101" pitchFamily="34" charset="-127"/>
              </a:rPr>
              <a:t>unlikely to be used in the near future.</a:t>
            </a:r>
          </a:p>
          <a:p>
            <a:pPr lvl="1">
              <a:lnSpc>
                <a:spcPct val="80000"/>
              </a:lnSpc>
              <a:spcBef>
                <a:spcPct val="20000"/>
              </a:spcBef>
            </a:pPr>
            <a:r>
              <a:rPr lang="en-US" altLang="ko-KR" dirty="0">
                <a:ea typeface="굴림" panose="020B0600000101010101" pitchFamily="34" charset="-127"/>
              </a:rPr>
              <a:t>Seems like LRU should be a good approximation to MIN.</a:t>
            </a:r>
          </a:p>
          <a:p>
            <a:pPr>
              <a:lnSpc>
                <a:spcPct val="80000"/>
              </a:lnSpc>
              <a:spcBef>
                <a:spcPct val="20000"/>
              </a:spcBef>
            </a:pPr>
            <a:r>
              <a:rPr lang="en-US" altLang="ko-KR" dirty="0">
                <a:ea typeface="굴림" panose="020B0600000101010101" pitchFamily="34" charset="-127"/>
              </a:rPr>
              <a:t>How to implement LRU? Use a list:</a:t>
            </a:r>
          </a:p>
          <a:p>
            <a:pPr>
              <a:lnSpc>
                <a:spcPct val="80000"/>
              </a:lnSpc>
              <a:spcBef>
                <a:spcPct val="20000"/>
              </a:spcBef>
            </a:pPr>
            <a:endParaRPr lang="en-US" altLang="ko-KR" dirty="0">
              <a:ea typeface="굴림" panose="020B0600000101010101" pitchFamily="34" charset="-127"/>
            </a:endParaRPr>
          </a:p>
          <a:p>
            <a:pPr lvl="1">
              <a:lnSpc>
                <a:spcPct val="80000"/>
              </a:lnSpc>
              <a:spcBef>
                <a:spcPct val="20000"/>
              </a:spcBef>
            </a:pPr>
            <a:endParaRPr lang="en-US" altLang="ko-KR" dirty="0">
              <a:ea typeface="굴림" panose="020B0600000101010101" pitchFamily="34" charset="-127"/>
            </a:endParaRPr>
          </a:p>
          <a:p>
            <a:pPr lvl="1">
              <a:lnSpc>
                <a:spcPct val="80000"/>
              </a:lnSpc>
              <a:spcBef>
                <a:spcPct val="20000"/>
              </a:spcBef>
            </a:pPr>
            <a:endParaRPr lang="en-US" altLang="ko-KR" dirty="0">
              <a:ea typeface="굴림" panose="020B0600000101010101" pitchFamily="34" charset="-127"/>
            </a:endParaRPr>
          </a:p>
          <a:p>
            <a:pPr lvl="1">
              <a:lnSpc>
                <a:spcPct val="80000"/>
              </a:lnSpc>
              <a:spcBef>
                <a:spcPct val="20000"/>
              </a:spcBef>
            </a:pPr>
            <a:endParaRPr lang="en-US" altLang="ko-KR" dirty="0">
              <a:ea typeface="굴림" panose="020B0600000101010101" pitchFamily="34" charset="-127"/>
            </a:endParaRPr>
          </a:p>
          <a:p>
            <a:pPr lvl="1">
              <a:lnSpc>
                <a:spcPct val="80000"/>
              </a:lnSpc>
              <a:spcBef>
                <a:spcPct val="20000"/>
              </a:spcBef>
            </a:pPr>
            <a:endParaRPr lang="en-US" altLang="ko-KR" dirty="0">
              <a:ea typeface="굴림" panose="020B0600000101010101" pitchFamily="34" charset="-127"/>
            </a:endParaRPr>
          </a:p>
          <a:p>
            <a:pPr lvl="1">
              <a:lnSpc>
                <a:spcPct val="80000"/>
              </a:lnSpc>
              <a:spcBef>
                <a:spcPct val="20000"/>
              </a:spcBef>
            </a:pPr>
            <a:r>
              <a:rPr lang="en-US" altLang="ko-KR" dirty="0">
                <a:ea typeface="굴림" panose="020B0600000101010101" pitchFamily="34" charset="-127"/>
              </a:rPr>
              <a:t>On each use, remove page from list and place at head</a:t>
            </a:r>
          </a:p>
          <a:p>
            <a:pPr lvl="1">
              <a:lnSpc>
                <a:spcPct val="80000"/>
              </a:lnSpc>
              <a:spcBef>
                <a:spcPct val="20000"/>
              </a:spcBef>
            </a:pPr>
            <a:r>
              <a:rPr lang="en-US" altLang="ko-KR" dirty="0">
                <a:ea typeface="굴림" panose="020B0600000101010101" pitchFamily="34" charset="-127"/>
              </a:rPr>
              <a:t>LRU page is at tail</a:t>
            </a:r>
          </a:p>
          <a:p>
            <a:pPr>
              <a:lnSpc>
                <a:spcPct val="80000"/>
              </a:lnSpc>
              <a:spcBef>
                <a:spcPct val="20000"/>
              </a:spcBef>
            </a:pPr>
            <a:r>
              <a:rPr lang="en-US" altLang="ko-KR" dirty="0">
                <a:ea typeface="굴림" panose="020B0600000101010101" pitchFamily="34" charset="-127"/>
              </a:rPr>
              <a:t>Problems with this scheme for paging?</a:t>
            </a:r>
          </a:p>
          <a:p>
            <a:pPr lvl="1">
              <a:lnSpc>
                <a:spcPct val="80000"/>
              </a:lnSpc>
              <a:spcBef>
                <a:spcPct val="20000"/>
              </a:spcBef>
            </a:pPr>
            <a:r>
              <a:rPr lang="en-US" altLang="ko-KR" dirty="0">
                <a:ea typeface="굴림" panose="020B0600000101010101" pitchFamily="34" charset="-127"/>
              </a:rPr>
              <a:t>Need to know immediately when page used so that can change position in list… </a:t>
            </a:r>
          </a:p>
          <a:p>
            <a:pPr lvl="1">
              <a:lnSpc>
                <a:spcPct val="80000"/>
              </a:lnSpc>
              <a:spcBef>
                <a:spcPct val="20000"/>
              </a:spcBef>
            </a:pPr>
            <a:r>
              <a:rPr lang="en-US" altLang="ko-KR" dirty="0">
                <a:ea typeface="굴림" panose="020B0600000101010101" pitchFamily="34" charset="-127"/>
              </a:rPr>
              <a:t>Many instructions for each hardware access</a:t>
            </a:r>
          </a:p>
          <a:p>
            <a:pPr>
              <a:lnSpc>
                <a:spcPct val="80000"/>
              </a:lnSpc>
              <a:spcBef>
                <a:spcPct val="20000"/>
              </a:spcBef>
            </a:pPr>
            <a:r>
              <a:rPr lang="en-US" altLang="ko-KR" dirty="0">
                <a:ea typeface="굴림" panose="020B0600000101010101" pitchFamily="34" charset="-127"/>
              </a:rPr>
              <a:t>In practice, people </a:t>
            </a:r>
            <a:r>
              <a:rPr lang="en-US" altLang="ko-KR" dirty="0">
                <a:solidFill>
                  <a:schemeClr val="hlink"/>
                </a:solidFill>
                <a:ea typeface="굴림" panose="020B0600000101010101" pitchFamily="34" charset="-127"/>
              </a:rPr>
              <a:t>approximate</a:t>
            </a:r>
            <a:r>
              <a:rPr lang="en-US" altLang="ko-KR" dirty="0">
                <a:ea typeface="굴림" panose="020B0600000101010101" pitchFamily="34" charset="-127"/>
              </a:rPr>
              <a:t> LRU (more later)</a:t>
            </a:r>
          </a:p>
        </p:txBody>
      </p:sp>
      <p:grpSp>
        <p:nvGrpSpPr>
          <p:cNvPr id="774159" name="Group 15"/>
          <p:cNvGrpSpPr>
            <a:grpSpLocks/>
          </p:cNvGrpSpPr>
          <p:nvPr/>
        </p:nvGrpSpPr>
        <p:grpSpPr bwMode="auto">
          <a:xfrm>
            <a:off x="1767731" y="2971800"/>
            <a:ext cx="6499969" cy="1329257"/>
            <a:chOff x="697" y="3120"/>
            <a:chExt cx="4151" cy="903"/>
          </a:xfrm>
        </p:grpSpPr>
        <p:sp>
          <p:nvSpPr>
            <p:cNvPr id="35845" name="Rectangle 4"/>
            <p:cNvSpPr>
              <a:spLocks noChangeArrowheads="1"/>
            </p:cNvSpPr>
            <p:nvPr/>
          </p:nvSpPr>
          <p:spPr bwMode="auto">
            <a:xfrm>
              <a:off x="1536" y="3120"/>
              <a:ext cx="576" cy="528"/>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b="0">
                  <a:latin typeface="Gill Sans" charset="0"/>
                  <a:ea typeface="Gill Sans" charset="0"/>
                  <a:cs typeface="Gill Sans" charset="0"/>
                </a:rPr>
                <a:t>Page 6</a:t>
              </a:r>
            </a:p>
          </p:txBody>
        </p:sp>
        <p:sp>
          <p:nvSpPr>
            <p:cNvPr id="35846" name="Rectangle 5"/>
            <p:cNvSpPr>
              <a:spLocks noChangeArrowheads="1"/>
            </p:cNvSpPr>
            <p:nvPr/>
          </p:nvSpPr>
          <p:spPr bwMode="auto">
            <a:xfrm>
              <a:off x="2448" y="3120"/>
              <a:ext cx="576" cy="528"/>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b="0">
                  <a:latin typeface="Gill Sans" charset="0"/>
                  <a:ea typeface="Gill Sans" charset="0"/>
                  <a:cs typeface="Gill Sans" charset="0"/>
                </a:rPr>
                <a:t>Page 7</a:t>
              </a:r>
            </a:p>
          </p:txBody>
        </p:sp>
        <p:sp>
          <p:nvSpPr>
            <p:cNvPr id="35847" name="Rectangle 6"/>
            <p:cNvSpPr>
              <a:spLocks noChangeArrowheads="1"/>
            </p:cNvSpPr>
            <p:nvPr/>
          </p:nvSpPr>
          <p:spPr bwMode="auto">
            <a:xfrm>
              <a:off x="3360" y="3120"/>
              <a:ext cx="576" cy="528"/>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b="0">
                  <a:latin typeface="Gill Sans" charset="0"/>
                  <a:ea typeface="Gill Sans" charset="0"/>
                  <a:cs typeface="Gill Sans" charset="0"/>
                </a:rPr>
                <a:t>Page 1</a:t>
              </a:r>
            </a:p>
          </p:txBody>
        </p:sp>
        <p:sp>
          <p:nvSpPr>
            <p:cNvPr id="35848" name="Rectangle 7"/>
            <p:cNvSpPr>
              <a:spLocks noChangeArrowheads="1"/>
            </p:cNvSpPr>
            <p:nvPr/>
          </p:nvSpPr>
          <p:spPr bwMode="auto">
            <a:xfrm>
              <a:off x="4272" y="3120"/>
              <a:ext cx="576" cy="528"/>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b="0" dirty="0">
                  <a:latin typeface="Gill Sans" charset="0"/>
                  <a:ea typeface="Gill Sans" charset="0"/>
                  <a:cs typeface="Gill Sans" charset="0"/>
                </a:rPr>
                <a:t>Page 2</a:t>
              </a:r>
            </a:p>
          </p:txBody>
        </p:sp>
        <p:sp>
          <p:nvSpPr>
            <p:cNvPr id="35849" name="Line 8"/>
            <p:cNvSpPr>
              <a:spLocks noChangeShapeType="1"/>
            </p:cNvSpPr>
            <p:nvPr/>
          </p:nvSpPr>
          <p:spPr bwMode="auto">
            <a:xfrm>
              <a:off x="2112" y="3384"/>
              <a:ext cx="3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endParaRPr lang="en-US" b="0">
                <a:latin typeface="Gill Sans" charset="0"/>
                <a:ea typeface="Gill Sans" charset="0"/>
                <a:cs typeface="Gill Sans" charset="0"/>
              </a:endParaRPr>
            </a:p>
          </p:txBody>
        </p:sp>
        <p:sp>
          <p:nvSpPr>
            <p:cNvPr id="35850" name="Line 9"/>
            <p:cNvSpPr>
              <a:spLocks noChangeShapeType="1"/>
            </p:cNvSpPr>
            <p:nvPr/>
          </p:nvSpPr>
          <p:spPr bwMode="auto">
            <a:xfrm>
              <a:off x="3024" y="3384"/>
              <a:ext cx="3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endParaRPr lang="en-US" b="0">
                <a:latin typeface="Gill Sans" charset="0"/>
                <a:ea typeface="Gill Sans" charset="0"/>
                <a:cs typeface="Gill Sans" charset="0"/>
              </a:endParaRPr>
            </a:p>
          </p:txBody>
        </p:sp>
        <p:sp>
          <p:nvSpPr>
            <p:cNvPr id="35851" name="Line 10"/>
            <p:cNvSpPr>
              <a:spLocks noChangeShapeType="1"/>
            </p:cNvSpPr>
            <p:nvPr/>
          </p:nvSpPr>
          <p:spPr bwMode="auto">
            <a:xfrm>
              <a:off x="3936" y="3384"/>
              <a:ext cx="3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endParaRPr lang="en-US" b="0">
                <a:latin typeface="Gill Sans" charset="0"/>
                <a:ea typeface="Gill Sans" charset="0"/>
                <a:cs typeface="Gill Sans" charset="0"/>
              </a:endParaRPr>
            </a:p>
          </p:txBody>
        </p:sp>
        <p:sp>
          <p:nvSpPr>
            <p:cNvPr id="35852" name="Line 11"/>
            <p:cNvSpPr>
              <a:spLocks noChangeShapeType="1"/>
            </p:cNvSpPr>
            <p:nvPr/>
          </p:nvSpPr>
          <p:spPr bwMode="auto">
            <a:xfrm>
              <a:off x="1200" y="3384"/>
              <a:ext cx="3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endParaRPr lang="en-US" b="0">
                <a:latin typeface="Gill Sans" charset="0"/>
                <a:ea typeface="Gill Sans" charset="0"/>
                <a:cs typeface="Gill Sans" charset="0"/>
              </a:endParaRPr>
            </a:p>
          </p:txBody>
        </p:sp>
        <p:sp>
          <p:nvSpPr>
            <p:cNvPr id="35853" name="Text Box 12"/>
            <p:cNvSpPr txBox="1">
              <a:spLocks noChangeArrowheads="1"/>
            </p:cNvSpPr>
            <p:nvPr/>
          </p:nvSpPr>
          <p:spPr bwMode="auto">
            <a:xfrm>
              <a:off x="697" y="3249"/>
              <a:ext cx="509" cy="27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b="0" dirty="0">
                  <a:latin typeface="Gill Sans" charset="0"/>
                  <a:ea typeface="Gill Sans" charset="0"/>
                  <a:cs typeface="Gill Sans" charset="0"/>
                </a:rPr>
                <a:t>Head</a:t>
              </a:r>
            </a:p>
          </p:txBody>
        </p:sp>
        <p:sp>
          <p:nvSpPr>
            <p:cNvPr id="35854" name="Freeform 13"/>
            <p:cNvSpPr>
              <a:spLocks/>
            </p:cNvSpPr>
            <p:nvPr/>
          </p:nvSpPr>
          <p:spPr bwMode="auto">
            <a:xfrm>
              <a:off x="3552" y="3648"/>
              <a:ext cx="720" cy="240"/>
            </a:xfrm>
            <a:custGeom>
              <a:avLst/>
              <a:gdLst>
                <a:gd name="T0" fmla="*/ 0 w 720"/>
                <a:gd name="T1" fmla="*/ 240 h 240"/>
                <a:gd name="T2" fmla="*/ 480 w 720"/>
                <a:gd name="T3" fmla="*/ 240 h 240"/>
                <a:gd name="T4" fmla="*/ 720 w 720"/>
                <a:gd name="T5" fmla="*/ 0 h 240"/>
                <a:gd name="T6" fmla="*/ 0 60000 65536"/>
                <a:gd name="T7" fmla="*/ 0 60000 65536"/>
                <a:gd name="T8" fmla="*/ 0 60000 65536"/>
              </a:gdLst>
              <a:ahLst/>
              <a:cxnLst>
                <a:cxn ang="T6">
                  <a:pos x="T0" y="T1"/>
                </a:cxn>
                <a:cxn ang="T7">
                  <a:pos x="T2" y="T3"/>
                </a:cxn>
                <a:cxn ang="T8">
                  <a:pos x="T4" y="T5"/>
                </a:cxn>
              </a:cxnLst>
              <a:rect l="0" t="0" r="r" b="b"/>
              <a:pathLst>
                <a:path w="720" h="240">
                  <a:moveTo>
                    <a:pt x="0" y="240"/>
                  </a:moveTo>
                  <a:lnTo>
                    <a:pt x="480" y="240"/>
                  </a:lnTo>
                  <a:lnTo>
                    <a:pt x="720" y="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endParaRPr lang="en-US" b="0">
                <a:latin typeface="Gill Sans" charset="0"/>
                <a:ea typeface="Gill Sans" charset="0"/>
                <a:cs typeface="Gill Sans" charset="0"/>
              </a:endParaRPr>
            </a:p>
          </p:txBody>
        </p:sp>
        <p:sp>
          <p:nvSpPr>
            <p:cNvPr id="35855" name="Text Box 14"/>
            <p:cNvSpPr txBox="1">
              <a:spLocks noChangeArrowheads="1"/>
            </p:cNvSpPr>
            <p:nvPr/>
          </p:nvSpPr>
          <p:spPr bwMode="auto">
            <a:xfrm>
              <a:off x="2699" y="3753"/>
              <a:ext cx="846" cy="27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b="0" dirty="0">
                  <a:latin typeface="Gill Sans" charset="0"/>
                  <a:ea typeface="Gill Sans" charset="0"/>
                  <a:cs typeface="Gill Sans" charset="0"/>
                </a:rPr>
                <a:t>Tail (LRU)</a:t>
              </a:r>
            </a:p>
          </p:txBody>
        </p:sp>
      </p:grpSp>
    </p:spTree>
    <p:extLst>
      <p:ext uri="{BB962C8B-B14F-4D97-AF65-F5344CB8AC3E}">
        <p14:creationId xmlns:p14="http://schemas.microsoft.com/office/powerpoint/2010/main" val="77527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4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41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741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4147">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7414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741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74147">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74147">
                                            <p:txEl>
                                              <p:pRg st="11" end="11"/>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74147">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74147">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74147">
                                            <p:txEl>
                                              <p:pRg st="14" end="14"/>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7414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4147"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5171" name="Rectangle 3"/>
          <p:cNvSpPr>
            <a:spLocks noGrp="1" noChangeArrowheads="1"/>
          </p:cNvSpPr>
          <p:nvPr>
            <p:ph type="body" idx="1"/>
          </p:nvPr>
        </p:nvSpPr>
        <p:spPr>
          <a:xfrm>
            <a:off x="838200" y="762000"/>
            <a:ext cx="10591800" cy="5943600"/>
          </a:xfrm>
        </p:spPr>
        <p:txBody>
          <a:bodyPr>
            <a:normAutofit/>
          </a:bodyPr>
          <a:lstStyle/>
          <a:p>
            <a:pPr>
              <a:lnSpc>
                <a:spcPct val="80000"/>
              </a:lnSpc>
              <a:spcBef>
                <a:spcPct val="20000"/>
              </a:spcBef>
            </a:pPr>
            <a:r>
              <a:rPr lang="en-US" altLang="ko-KR" sz="2800" dirty="0">
                <a:ea typeface="굴림" panose="020B0600000101010101" pitchFamily="34" charset="-127"/>
              </a:rPr>
              <a:t>Suppose we have 3 page frames, 4 virtual pages, and following reference stream: </a:t>
            </a:r>
          </a:p>
          <a:p>
            <a:pPr lvl="1">
              <a:lnSpc>
                <a:spcPct val="80000"/>
              </a:lnSpc>
              <a:spcBef>
                <a:spcPct val="20000"/>
              </a:spcBef>
            </a:pPr>
            <a:r>
              <a:rPr lang="en-US" altLang="ko-KR" sz="2400" dirty="0">
                <a:ea typeface="굴림" panose="020B0600000101010101" pitchFamily="34" charset="-127"/>
              </a:rPr>
              <a:t>A B C A B D A D B C B</a:t>
            </a:r>
          </a:p>
          <a:p>
            <a:pPr>
              <a:lnSpc>
                <a:spcPct val="80000"/>
              </a:lnSpc>
              <a:spcBef>
                <a:spcPct val="20000"/>
              </a:spcBef>
            </a:pPr>
            <a:r>
              <a:rPr lang="en-US" altLang="ko-KR" sz="2800" dirty="0">
                <a:ea typeface="굴림" panose="020B0600000101010101" pitchFamily="34" charset="-127"/>
              </a:rPr>
              <a:t>Consider FIFO Page replacement:</a:t>
            </a:r>
          </a:p>
          <a:p>
            <a:pPr>
              <a:lnSpc>
                <a:spcPct val="80000"/>
              </a:lnSpc>
              <a:spcBef>
                <a:spcPct val="20000"/>
              </a:spcBef>
            </a:pPr>
            <a:endParaRPr lang="en-US" altLang="ko-KR" sz="2800" dirty="0">
              <a:ea typeface="굴림" panose="020B0600000101010101" pitchFamily="34" charset="-127"/>
            </a:endParaRPr>
          </a:p>
          <a:p>
            <a:pPr>
              <a:lnSpc>
                <a:spcPct val="80000"/>
              </a:lnSpc>
              <a:spcBef>
                <a:spcPct val="20000"/>
              </a:spcBef>
            </a:pPr>
            <a:endParaRPr lang="en-US" altLang="ko-KR" sz="2800" dirty="0">
              <a:ea typeface="굴림" panose="020B0600000101010101" pitchFamily="34" charset="-127"/>
            </a:endParaRPr>
          </a:p>
          <a:p>
            <a:pPr>
              <a:lnSpc>
                <a:spcPct val="80000"/>
              </a:lnSpc>
              <a:spcBef>
                <a:spcPct val="20000"/>
              </a:spcBef>
            </a:pPr>
            <a:endParaRPr lang="en-US" altLang="ko-KR" sz="2800" dirty="0">
              <a:ea typeface="굴림" panose="020B0600000101010101" pitchFamily="34" charset="-127"/>
            </a:endParaRPr>
          </a:p>
          <a:p>
            <a:pPr>
              <a:lnSpc>
                <a:spcPct val="80000"/>
              </a:lnSpc>
              <a:spcBef>
                <a:spcPct val="20000"/>
              </a:spcBef>
            </a:pPr>
            <a:endParaRPr lang="en-US" altLang="ko-KR" sz="2800" dirty="0">
              <a:ea typeface="굴림" panose="020B0600000101010101" pitchFamily="34" charset="-127"/>
            </a:endParaRPr>
          </a:p>
          <a:p>
            <a:pPr>
              <a:lnSpc>
                <a:spcPct val="80000"/>
              </a:lnSpc>
              <a:spcBef>
                <a:spcPct val="20000"/>
              </a:spcBef>
            </a:pPr>
            <a:endParaRPr lang="en-US" altLang="ko-KR" sz="2800" dirty="0">
              <a:ea typeface="굴림" panose="020B0600000101010101" pitchFamily="34" charset="-127"/>
            </a:endParaRPr>
          </a:p>
          <a:p>
            <a:pPr marL="0" indent="0">
              <a:lnSpc>
                <a:spcPct val="80000"/>
              </a:lnSpc>
              <a:spcBef>
                <a:spcPct val="20000"/>
              </a:spcBef>
              <a:buNone/>
            </a:pPr>
            <a:endParaRPr lang="en-US" altLang="ko-KR" sz="2800" dirty="0">
              <a:ea typeface="굴림" panose="020B0600000101010101" pitchFamily="34" charset="-127"/>
            </a:endParaRPr>
          </a:p>
          <a:p>
            <a:pPr lvl="1">
              <a:lnSpc>
                <a:spcPct val="80000"/>
              </a:lnSpc>
              <a:spcBef>
                <a:spcPct val="20000"/>
              </a:spcBef>
            </a:pPr>
            <a:endParaRPr lang="en-US" altLang="ko-KR" sz="2400" dirty="0">
              <a:ea typeface="굴림" panose="020B0600000101010101" pitchFamily="34" charset="-127"/>
            </a:endParaRPr>
          </a:p>
          <a:p>
            <a:pPr>
              <a:lnSpc>
                <a:spcPct val="80000"/>
              </a:lnSpc>
              <a:spcBef>
                <a:spcPct val="20000"/>
              </a:spcBef>
            </a:pPr>
            <a:r>
              <a:rPr lang="en-US" altLang="ko-KR" sz="2600" dirty="0">
                <a:ea typeface="굴림" panose="020B0600000101010101" pitchFamily="34" charset="-127"/>
              </a:rPr>
              <a:t>FIFO: 7 faults</a:t>
            </a:r>
          </a:p>
          <a:p>
            <a:pPr>
              <a:lnSpc>
                <a:spcPct val="80000"/>
              </a:lnSpc>
              <a:spcBef>
                <a:spcPct val="20000"/>
              </a:spcBef>
            </a:pPr>
            <a:r>
              <a:rPr lang="en-US" altLang="ko-KR" sz="2600" dirty="0">
                <a:ea typeface="굴림" panose="020B0600000101010101" pitchFamily="34" charset="-127"/>
              </a:rPr>
              <a:t>When referencing D, replacing A is bad choice, since need A again right away</a:t>
            </a:r>
          </a:p>
        </p:txBody>
      </p:sp>
      <p:sp>
        <p:nvSpPr>
          <p:cNvPr id="36867" name="Rectangle 2"/>
          <p:cNvSpPr>
            <a:spLocks noGrp="1" noChangeArrowheads="1"/>
          </p:cNvSpPr>
          <p:nvPr>
            <p:ph type="title"/>
          </p:nvPr>
        </p:nvSpPr>
        <p:spPr/>
        <p:txBody>
          <a:bodyPr/>
          <a:lstStyle/>
          <a:p>
            <a:r>
              <a:rPr lang="en-US" altLang="ko-KR" dirty="0">
                <a:ea typeface="굴림" panose="020B0600000101010101" pitchFamily="34" charset="-127"/>
              </a:rPr>
              <a:t>Example: FIFO (strawman)</a:t>
            </a:r>
          </a:p>
        </p:txBody>
      </p:sp>
      <p:grpSp>
        <p:nvGrpSpPr>
          <p:cNvPr id="775305" name="Group 137"/>
          <p:cNvGrpSpPr>
            <a:grpSpLocks/>
          </p:cNvGrpSpPr>
          <p:nvPr/>
        </p:nvGrpSpPr>
        <p:grpSpPr bwMode="auto">
          <a:xfrm>
            <a:off x="9382126" y="3168651"/>
            <a:ext cx="600075" cy="1476375"/>
            <a:chOff x="4950" y="2190"/>
            <a:chExt cx="378" cy="930"/>
          </a:xfrm>
        </p:grpSpPr>
        <p:sp>
          <p:nvSpPr>
            <p:cNvPr id="36943" name="Rectangle 52"/>
            <p:cNvSpPr>
              <a:spLocks noChangeArrowheads="1"/>
            </p:cNvSpPr>
            <p:nvPr/>
          </p:nvSpPr>
          <p:spPr bwMode="auto">
            <a:xfrm>
              <a:off x="4950" y="281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44" name="Rectangle 40"/>
            <p:cNvSpPr>
              <a:spLocks noChangeArrowheads="1"/>
            </p:cNvSpPr>
            <p:nvPr/>
          </p:nvSpPr>
          <p:spPr bwMode="auto">
            <a:xfrm>
              <a:off x="4950"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45" name="Rectangle 28"/>
            <p:cNvSpPr>
              <a:spLocks noChangeArrowheads="1"/>
            </p:cNvSpPr>
            <p:nvPr/>
          </p:nvSpPr>
          <p:spPr bwMode="auto">
            <a:xfrm>
              <a:off x="4950" y="219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5304" name="Group 136"/>
          <p:cNvGrpSpPr>
            <a:grpSpLocks/>
          </p:cNvGrpSpPr>
          <p:nvPr/>
        </p:nvGrpSpPr>
        <p:grpSpPr bwMode="auto">
          <a:xfrm>
            <a:off x="8783639" y="3168651"/>
            <a:ext cx="598487" cy="1476375"/>
            <a:chOff x="4573" y="2190"/>
            <a:chExt cx="377" cy="930"/>
          </a:xfrm>
        </p:grpSpPr>
        <p:sp>
          <p:nvSpPr>
            <p:cNvPr id="36940" name="Rectangle 51"/>
            <p:cNvSpPr>
              <a:spLocks noChangeArrowheads="1"/>
            </p:cNvSpPr>
            <p:nvPr/>
          </p:nvSpPr>
          <p:spPr bwMode="auto">
            <a:xfrm>
              <a:off x="4573" y="281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41" name="Rectangle 39"/>
            <p:cNvSpPr>
              <a:spLocks noChangeArrowheads="1"/>
            </p:cNvSpPr>
            <p:nvPr/>
          </p:nvSpPr>
          <p:spPr bwMode="auto">
            <a:xfrm>
              <a:off x="4573" y="250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42" name="Rectangle 27"/>
            <p:cNvSpPr>
              <a:spLocks noChangeArrowheads="1"/>
            </p:cNvSpPr>
            <p:nvPr/>
          </p:nvSpPr>
          <p:spPr bwMode="auto">
            <a:xfrm>
              <a:off x="4573" y="2190"/>
              <a:ext cx="377"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dirty="0">
                  <a:latin typeface="Gill Sans" charset="0"/>
                  <a:ea typeface="Gill Sans" charset="0"/>
                  <a:cs typeface="Gill Sans" charset="0"/>
                </a:rPr>
                <a:t>C</a:t>
              </a:r>
            </a:p>
          </p:txBody>
        </p:sp>
      </p:grpSp>
      <p:grpSp>
        <p:nvGrpSpPr>
          <p:cNvPr id="775303" name="Group 135"/>
          <p:cNvGrpSpPr>
            <a:grpSpLocks/>
          </p:cNvGrpSpPr>
          <p:nvPr/>
        </p:nvGrpSpPr>
        <p:grpSpPr bwMode="auto">
          <a:xfrm>
            <a:off x="8183564" y="3168651"/>
            <a:ext cx="600075" cy="1476375"/>
            <a:chOff x="4195" y="2190"/>
            <a:chExt cx="378" cy="930"/>
          </a:xfrm>
        </p:grpSpPr>
        <p:sp>
          <p:nvSpPr>
            <p:cNvPr id="36937" name="Rectangle 50"/>
            <p:cNvSpPr>
              <a:spLocks noChangeArrowheads="1"/>
            </p:cNvSpPr>
            <p:nvPr/>
          </p:nvSpPr>
          <p:spPr bwMode="auto">
            <a:xfrm>
              <a:off x="4195" y="281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dirty="0">
                  <a:latin typeface="Gill Sans" charset="0"/>
                  <a:ea typeface="Gill Sans" charset="0"/>
                  <a:cs typeface="Gill Sans" charset="0"/>
                </a:rPr>
                <a:t>B</a:t>
              </a:r>
            </a:p>
          </p:txBody>
        </p:sp>
        <p:sp>
          <p:nvSpPr>
            <p:cNvPr id="36938" name="Rectangle 38"/>
            <p:cNvSpPr>
              <a:spLocks noChangeArrowheads="1"/>
            </p:cNvSpPr>
            <p:nvPr/>
          </p:nvSpPr>
          <p:spPr bwMode="auto">
            <a:xfrm>
              <a:off x="4195"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39" name="Rectangle 26"/>
            <p:cNvSpPr>
              <a:spLocks noChangeArrowheads="1"/>
            </p:cNvSpPr>
            <p:nvPr/>
          </p:nvSpPr>
          <p:spPr bwMode="auto">
            <a:xfrm>
              <a:off x="4195" y="219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5302" name="Group 134"/>
          <p:cNvGrpSpPr>
            <a:grpSpLocks/>
          </p:cNvGrpSpPr>
          <p:nvPr/>
        </p:nvGrpSpPr>
        <p:grpSpPr bwMode="auto">
          <a:xfrm>
            <a:off x="7585075" y="3168651"/>
            <a:ext cx="598488" cy="1476375"/>
            <a:chOff x="3818" y="2190"/>
            <a:chExt cx="377" cy="930"/>
          </a:xfrm>
        </p:grpSpPr>
        <p:sp>
          <p:nvSpPr>
            <p:cNvPr id="36934" name="Rectangle 49"/>
            <p:cNvSpPr>
              <a:spLocks noChangeArrowheads="1"/>
            </p:cNvSpPr>
            <p:nvPr/>
          </p:nvSpPr>
          <p:spPr bwMode="auto">
            <a:xfrm>
              <a:off x="3818" y="2810"/>
              <a:ext cx="377"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35" name="Rectangle 37"/>
            <p:cNvSpPr>
              <a:spLocks noChangeArrowheads="1"/>
            </p:cNvSpPr>
            <p:nvPr/>
          </p:nvSpPr>
          <p:spPr bwMode="auto">
            <a:xfrm>
              <a:off x="3818" y="250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36" name="Rectangle 25"/>
            <p:cNvSpPr>
              <a:spLocks noChangeArrowheads="1"/>
            </p:cNvSpPr>
            <p:nvPr/>
          </p:nvSpPr>
          <p:spPr bwMode="auto">
            <a:xfrm>
              <a:off x="3818" y="219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5301" name="Group 133"/>
          <p:cNvGrpSpPr>
            <a:grpSpLocks/>
          </p:cNvGrpSpPr>
          <p:nvPr/>
        </p:nvGrpSpPr>
        <p:grpSpPr bwMode="auto">
          <a:xfrm>
            <a:off x="6985001" y="3168651"/>
            <a:ext cx="600075" cy="1476375"/>
            <a:chOff x="3440" y="2190"/>
            <a:chExt cx="378" cy="930"/>
          </a:xfrm>
        </p:grpSpPr>
        <p:sp>
          <p:nvSpPr>
            <p:cNvPr id="36931" name="Rectangle 48"/>
            <p:cNvSpPr>
              <a:spLocks noChangeArrowheads="1"/>
            </p:cNvSpPr>
            <p:nvPr/>
          </p:nvSpPr>
          <p:spPr bwMode="auto">
            <a:xfrm>
              <a:off x="3440" y="281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32" name="Rectangle 36"/>
            <p:cNvSpPr>
              <a:spLocks noChangeArrowheads="1"/>
            </p:cNvSpPr>
            <p:nvPr/>
          </p:nvSpPr>
          <p:spPr bwMode="auto">
            <a:xfrm>
              <a:off x="3440"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dirty="0">
                  <a:latin typeface="Gill Sans" charset="0"/>
                  <a:ea typeface="Gill Sans" charset="0"/>
                  <a:cs typeface="Gill Sans" charset="0"/>
                </a:rPr>
                <a:t>A</a:t>
              </a:r>
            </a:p>
          </p:txBody>
        </p:sp>
        <p:sp>
          <p:nvSpPr>
            <p:cNvPr id="36933" name="Rectangle 24"/>
            <p:cNvSpPr>
              <a:spLocks noChangeArrowheads="1"/>
            </p:cNvSpPr>
            <p:nvPr/>
          </p:nvSpPr>
          <p:spPr bwMode="auto">
            <a:xfrm>
              <a:off x="3440" y="219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5300" name="Group 132"/>
          <p:cNvGrpSpPr>
            <a:grpSpLocks/>
          </p:cNvGrpSpPr>
          <p:nvPr/>
        </p:nvGrpSpPr>
        <p:grpSpPr bwMode="auto">
          <a:xfrm>
            <a:off x="6386514" y="3168651"/>
            <a:ext cx="598487" cy="1476375"/>
            <a:chOff x="3063" y="2190"/>
            <a:chExt cx="377" cy="930"/>
          </a:xfrm>
        </p:grpSpPr>
        <p:sp>
          <p:nvSpPr>
            <p:cNvPr id="36928" name="Rectangle 47"/>
            <p:cNvSpPr>
              <a:spLocks noChangeArrowheads="1"/>
            </p:cNvSpPr>
            <p:nvPr/>
          </p:nvSpPr>
          <p:spPr bwMode="auto">
            <a:xfrm>
              <a:off x="3063" y="2810"/>
              <a:ext cx="377"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29" name="Rectangle 35"/>
            <p:cNvSpPr>
              <a:spLocks noChangeArrowheads="1"/>
            </p:cNvSpPr>
            <p:nvPr/>
          </p:nvSpPr>
          <p:spPr bwMode="auto">
            <a:xfrm>
              <a:off x="3063" y="250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30" name="Rectangle 23"/>
            <p:cNvSpPr>
              <a:spLocks noChangeArrowheads="1"/>
            </p:cNvSpPr>
            <p:nvPr/>
          </p:nvSpPr>
          <p:spPr bwMode="auto">
            <a:xfrm>
              <a:off x="3063" y="219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dirty="0">
                  <a:latin typeface="Gill Sans" charset="0"/>
                  <a:ea typeface="Gill Sans" charset="0"/>
                  <a:cs typeface="Gill Sans" charset="0"/>
                </a:rPr>
                <a:t>D</a:t>
              </a:r>
            </a:p>
          </p:txBody>
        </p:sp>
      </p:grpSp>
      <p:grpSp>
        <p:nvGrpSpPr>
          <p:cNvPr id="775299" name="Group 131"/>
          <p:cNvGrpSpPr>
            <a:grpSpLocks/>
          </p:cNvGrpSpPr>
          <p:nvPr/>
        </p:nvGrpSpPr>
        <p:grpSpPr bwMode="auto">
          <a:xfrm>
            <a:off x="5786439" y="3168651"/>
            <a:ext cx="600075" cy="1476375"/>
            <a:chOff x="2685" y="2190"/>
            <a:chExt cx="378" cy="930"/>
          </a:xfrm>
        </p:grpSpPr>
        <p:sp>
          <p:nvSpPr>
            <p:cNvPr id="36925" name="Rectangle 46"/>
            <p:cNvSpPr>
              <a:spLocks noChangeArrowheads="1"/>
            </p:cNvSpPr>
            <p:nvPr/>
          </p:nvSpPr>
          <p:spPr bwMode="auto">
            <a:xfrm>
              <a:off x="2685" y="281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26" name="Rectangle 34"/>
            <p:cNvSpPr>
              <a:spLocks noChangeArrowheads="1"/>
            </p:cNvSpPr>
            <p:nvPr/>
          </p:nvSpPr>
          <p:spPr bwMode="auto">
            <a:xfrm>
              <a:off x="2685"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27" name="Rectangle 22"/>
            <p:cNvSpPr>
              <a:spLocks noChangeArrowheads="1"/>
            </p:cNvSpPr>
            <p:nvPr/>
          </p:nvSpPr>
          <p:spPr bwMode="auto">
            <a:xfrm>
              <a:off x="2685"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5298" name="Group 130"/>
          <p:cNvGrpSpPr>
            <a:grpSpLocks/>
          </p:cNvGrpSpPr>
          <p:nvPr/>
        </p:nvGrpSpPr>
        <p:grpSpPr bwMode="auto">
          <a:xfrm>
            <a:off x="5186364" y="3168651"/>
            <a:ext cx="600075" cy="1476375"/>
            <a:chOff x="2307" y="2190"/>
            <a:chExt cx="378" cy="930"/>
          </a:xfrm>
        </p:grpSpPr>
        <p:sp>
          <p:nvSpPr>
            <p:cNvPr id="36922" name="Rectangle 45"/>
            <p:cNvSpPr>
              <a:spLocks noChangeArrowheads="1"/>
            </p:cNvSpPr>
            <p:nvPr/>
          </p:nvSpPr>
          <p:spPr bwMode="auto">
            <a:xfrm>
              <a:off x="2307" y="281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23" name="Rectangle 33"/>
            <p:cNvSpPr>
              <a:spLocks noChangeArrowheads="1"/>
            </p:cNvSpPr>
            <p:nvPr/>
          </p:nvSpPr>
          <p:spPr bwMode="auto">
            <a:xfrm>
              <a:off x="2307"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24" name="Rectangle 21"/>
            <p:cNvSpPr>
              <a:spLocks noChangeArrowheads="1"/>
            </p:cNvSpPr>
            <p:nvPr/>
          </p:nvSpPr>
          <p:spPr bwMode="auto">
            <a:xfrm>
              <a:off x="2307"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5297" name="Group 129"/>
          <p:cNvGrpSpPr>
            <a:grpSpLocks/>
          </p:cNvGrpSpPr>
          <p:nvPr/>
        </p:nvGrpSpPr>
        <p:grpSpPr bwMode="auto">
          <a:xfrm>
            <a:off x="4587875" y="3168651"/>
            <a:ext cx="598488" cy="1476375"/>
            <a:chOff x="1930" y="2190"/>
            <a:chExt cx="377" cy="930"/>
          </a:xfrm>
        </p:grpSpPr>
        <p:sp>
          <p:nvSpPr>
            <p:cNvPr id="36919" name="Rectangle 44"/>
            <p:cNvSpPr>
              <a:spLocks noChangeArrowheads="1"/>
            </p:cNvSpPr>
            <p:nvPr/>
          </p:nvSpPr>
          <p:spPr bwMode="auto">
            <a:xfrm>
              <a:off x="1930" y="2810"/>
              <a:ext cx="377"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dirty="0">
                  <a:latin typeface="Gill Sans" charset="0"/>
                  <a:ea typeface="Gill Sans" charset="0"/>
                  <a:cs typeface="Gill Sans" charset="0"/>
                </a:rPr>
                <a:t>C</a:t>
              </a:r>
            </a:p>
          </p:txBody>
        </p:sp>
        <p:sp>
          <p:nvSpPr>
            <p:cNvPr id="36920" name="Rectangle 32"/>
            <p:cNvSpPr>
              <a:spLocks noChangeArrowheads="1"/>
            </p:cNvSpPr>
            <p:nvPr/>
          </p:nvSpPr>
          <p:spPr bwMode="auto">
            <a:xfrm>
              <a:off x="1930" y="250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21" name="Rectangle 20"/>
            <p:cNvSpPr>
              <a:spLocks noChangeArrowheads="1"/>
            </p:cNvSpPr>
            <p:nvPr/>
          </p:nvSpPr>
          <p:spPr bwMode="auto">
            <a:xfrm>
              <a:off x="1930" y="219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5296" name="Group 128"/>
          <p:cNvGrpSpPr>
            <a:grpSpLocks/>
          </p:cNvGrpSpPr>
          <p:nvPr/>
        </p:nvGrpSpPr>
        <p:grpSpPr bwMode="auto">
          <a:xfrm>
            <a:off x="3987801" y="3168651"/>
            <a:ext cx="600075" cy="1476375"/>
            <a:chOff x="1552" y="2190"/>
            <a:chExt cx="378" cy="930"/>
          </a:xfrm>
        </p:grpSpPr>
        <p:sp>
          <p:nvSpPr>
            <p:cNvPr id="36916" name="Rectangle 43"/>
            <p:cNvSpPr>
              <a:spLocks noChangeArrowheads="1"/>
            </p:cNvSpPr>
            <p:nvPr/>
          </p:nvSpPr>
          <p:spPr bwMode="auto">
            <a:xfrm>
              <a:off x="1552" y="2810"/>
              <a:ext cx="378"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17" name="Rectangle 31"/>
            <p:cNvSpPr>
              <a:spLocks noChangeArrowheads="1"/>
            </p:cNvSpPr>
            <p:nvPr/>
          </p:nvSpPr>
          <p:spPr bwMode="auto">
            <a:xfrm>
              <a:off x="1552"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dirty="0">
                  <a:latin typeface="Gill Sans" charset="0"/>
                  <a:ea typeface="Gill Sans" charset="0"/>
                  <a:cs typeface="Gill Sans" charset="0"/>
                </a:rPr>
                <a:t>B</a:t>
              </a:r>
            </a:p>
          </p:txBody>
        </p:sp>
        <p:sp>
          <p:nvSpPr>
            <p:cNvPr id="36918" name="Rectangle 19"/>
            <p:cNvSpPr>
              <a:spLocks noChangeArrowheads="1"/>
            </p:cNvSpPr>
            <p:nvPr/>
          </p:nvSpPr>
          <p:spPr bwMode="auto">
            <a:xfrm>
              <a:off x="1552"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5295" name="Group 127"/>
          <p:cNvGrpSpPr>
            <a:grpSpLocks/>
          </p:cNvGrpSpPr>
          <p:nvPr/>
        </p:nvGrpSpPr>
        <p:grpSpPr bwMode="auto">
          <a:xfrm>
            <a:off x="3389314" y="3168651"/>
            <a:ext cx="598487" cy="1476375"/>
            <a:chOff x="1117" y="1948"/>
            <a:chExt cx="377" cy="930"/>
          </a:xfrm>
        </p:grpSpPr>
        <p:sp>
          <p:nvSpPr>
            <p:cNvPr id="36913" name="Rectangle 42"/>
            <p:cNvSpPr>
              <a:spLocks noChangeArrowheads="1"/>
            </p:cNvSpPr>
            <p:nvPr/>
          </p:nvSpPr>
          <p:spPr bwMode="auto">
            <a:xfrm>
              <a:off x="1117" y="2568"/>
              <a:ext cx="37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14" name="Rectangle 30"/>
            <p:cNvSpPr>
              <a:spLocks noChangeArrowheads="1"/>
            </p:cNvSpPr>
            <p:nvPr/>
          </p:nvSpPr>
          <p:spPr bwMode="auto">
            <a:xfrm>
              <a:off x="1117" y="2258"/>
              <a:ext cx="37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6915" name="Rectangle 18"/>
            <p:cNvSpPr>
              <a:spLocks noChangeArrowheads="1"/>
            </p:cNvSpPr>
            <p:nvPr/>
          </p:nvSpPr>
          <p:spPr bwMode="auto">
            <a:xfrm>
              <a:off x="1117" y="1948"/>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dirty="0">
                  <a:latin typeface="Gill Sans" charset="0"/>
                  <a:ea typeface="Gill Sans" charset="0"/>
                  <a:cs typeface="Gill Sans" charset="0"/>
                </a:rPr>
                <a:t>A</a:t>
              </a:r>
            </a:p>
          </p:txBody>
        </p:sp>
      </p:grpSp>
      <p:sp>
        <p:nvSpPr>
          <p:cNvPr id="775184" name="Rectangle 16"/>
          <p:cNvSpPr>
            <a:spLocks noChangeArrowheads="1"/>
          </p:cNvSpPr>
          <p:nvPr/>
        </p:nvSpPr>
        <p:spPr bwMode="auto">
          <a:xfrm>
            <a:off x="9382126" y="24384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5183" name="Rectangle 15"/>
          <p:cNvSpPr>
            <a:spLocks noChangeArrowheads="1"/>
          </p:cNvSpPr>
          <p:nvPr/>
        </p:nvSpPr>
        <p:spPr bwMode="auto">
          <a:xfrm>
            <a:off x="8783639" y="2438400"/>
            <a:ext cx="598487"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775182" name="Rectangle 14"/>
          <p:cNvSpPr>
            <a:spLocks noChangeArrowheads="1"/>
          </p:cNvSpPr>
          <p:nvPr/>
        </p:nvSpPr>
        <p:spPr bwMode="auto">
          <a:xfrm>
            <a:off x="8183564" y="24384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5181" name="Rectangle 13"/>
          <p:cNvSpPr>
            <a:spLocks noChangeArrowheads="1"/>
          </p:cNvSpPr>
          <p:nvPr/>
        </p:nvSpPr>
        <p:spPr bwMode="auto">
          <a:xfrm>
            <a:off x="7585075" y="2438400"/>
            <a:ext cx="598488" cy="730250"/>
          </a:xfrm>
          <a:prstGeom prst="rect">
            <a:avLst/>
          </a:prstGeom>
          <a:noFill/>
          <a:ln>
            <a:noFill/>
          </a:ln>
          <a:effectLst/>
          <a:extLst>
            <a:ext uri="{909E8E84-426E-40dd-AFC4-6F175D3DCCD1}">
              <a14:hiddenFill xmlns:a14="http://schemas.microsoft.com/office/drawing/2010/main" xmlns="">
                <a:solidFill>
                  <a:srgbClr val="FFFF00"/>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775180" name="Rectangle 12"/>
          <p:cNvSpPr>
            <a:spLocks noChangeArrowheads="1"/>
          </p:cNvSpPr>
          <p:nvPr/>
        </p:nvSpPr>
        <p:spPr bwMode="auto">
          <a:xfrm>
            <a:off x="6985001" y="2438400"/>
            <a:ext cx="600075"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775179" name="Rectangle 11"/>
          <p:cNvSpPr>
            <a:spLocks noChangeArrowheads="1"/>
          </p:cNvSpPr>
          <p:nvPr/>
        </p:nvSpPr>
        <p:spPr bwMode="auto">
          <a:xfrm>
            <a:off x="6386514" y="2438400"/>
            <a:ext cx="598487" cy="730250"/>
          </a:xfrm>
          <a:prstGeom prst="rect">
            <a:avLst/>
          </a:prstGeom>
          <a:noFill/>
          <a:ln>
            <a:noFill/>
          </a:ln>
          <a:effectLst/>
          <a:extLst>
            <a:ext uri="{909E8E84-426E-40dd-AFC4-6F175D3DCCD1}">
              <a14:hiddenFill xmlns:a14="http://schemas.microsoft.com/office/drawing/2010/main" xmlns="">
                <a:solidFill>
                  <a:srgbClr val="FFFF00"/>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775178" name="Rectangle 10"/>
          <p:cNvSpPr>
            <a:spLocks noChangeArrowheads="1"/>
          </p:cNvSpPr>
          <p:nvPr/>
        </p:nvSpPr>
        <p:spPr bwMode="auto">
          <a:xfrm>
            <a:off x="5786439" y="24384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5177" name="Rectangle 9"/>
          <p:cNvSpPr>
            <a:spLocks noChangeArrowheads="1"/>
          </p:cNvSpPr>
          <p:nvPr/>
        </p:nvSpPr>
        <p:spPr bwMode="auto">
          <a:xfrm>
            <a:off x="5186364" y="2438400"/>
            <a:ext cx="600075"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775176" name="Rectangle 8"/>
          <p:cNvSpPr>
            <a:spLocks noChangeArrowheads="1"/>
          </p:cNvSpPr>
          <p:nvPr/>
        </p:nvSpPr>
        <p:spPr bwMode="auto">
          <a:xfrm>
            <a:off x="4587875" y="2438400"/>
            <a:ext cx="598488"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775175" name="Rectangle 7"/>
          <p:cNvSpPr>
            <a:spLocks noChangeArrowheads="1"/>
          </p:cNvSpPr>
          <p:nvPr/>
        </p:nvSpPr>
        <p:spPr bwMode="auto">
          <a:xfrm>
            <a:off x="3987801" y="24384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5174" name="Rectangle 6"/>
          <p:cNvSpPr>
            <a:spLocks noChangeArrowheads="1"/>
          </p:cNvSpPr>
          <p:nvPr/>
        </p:nvSpPr>
        <p:spPr bwMode="auto">
          <a:xfrm>
            <a:off x="3389314" y="2438400"/>
            <a:ext cx="598487"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grpSp>
        <p:nvGrpSpPr>
          <p:cNvPr id="775306" name="Group 138"/>
          <p:cNvGrpSpPr>
            <a:grpSpLocks/>
          </p:cNvGrpSpPr>
          <p:nvPr/>
        </p:nvGrpSpPr>
        <p:grpSpPr bwMode="auto">
          <a:xfrm>
            <a:off x="2378076" y="2438401"/>
            <a:ext cx="7604125" cy="2206625"/>
            <a:chOff x="538" y="1536"/>
            <a:chExt cx="4790" cy="1390"/>
          </a:xfrm>
        </p:grpSpPr>
        <p:sp>
          <p:nvSpPr>
            <p:cNvPr id="36891" name="Rectangle 41"/>
            <p:cNvSpPr>
              <a:spLocks noChangeArrowheads="1"/>
            </p:cNvSpPr>
            <p:nvPr/>
          </p:nvSpPr>
          <p:spPr bwMode="auto">
            <a:xfrm>
              <a:off x="538" y="2616"/>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3</a:t>
              </a:r>
            </a:p>
          </p:txBody>
        </p:sp>
        <p:sp>
          <p:nvSpPr>
            <p:cNvPr id="36892" name="Rectangle 29"/>
            <p:cNvSpPr>
              <a:spLocks noChangeArrowheads="1"/>
            </p:cNvSpPr>
            <p:nvPr/>
          </p:nvSpPr>
          <p:spPr bwMode="auto">
            <a:xfrm>
              <a:off x="538" y="2306"/>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2</a:t>
              </a:r>
            </a:p>
          </p:txBody>
        </p:sp>
        <p:sp>
          <p:nvSpPr>
            <p:cNvPr id="36893" name="Rectangle 17"/>
            <p:cNvSpPr>
              <a:spLocks noChangeArrowheads="1"/>
            </p:cNvSpPr>
            <p:nvPr/>
          </p:nvSpPr>
          <p:spPr bwMode="auto">
            <a:xfrm>
              <a:off x="538" y="1996"/>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1</a:t>
              </a:r>
            </a:p>
          </p:txBody>
        </p:sp>
        <p:sp>
          <p:nvSpPr>
            <p:cNvPr id="36894" name="Rectangle 5"/>
            <p:cNvSpPr>
              <a:spLocks noChangeArrowheads="1"/>
            </p:cNvSpPr>
            <p:nvPr/>
          </p:nvSpPr>
          <p:spPr bwMode="auto">
            <a:xfrm>
              <a:off x="538" y="1584"/>
              <a:ext cx="637" cy="46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50000"/>
                </a:lnSpc>
                <a:spcBef>
                  <a:spcPct val="30000"/>
                </a:spcBef>
              </a:pPr>
              <a:r>
                <a:rPr lang="en-US" altLang="ko-KR" sz="2400" b="0" dirty="0">
                  <a:latin typeface="Gill Sans" charset="0"/>
                  <a:ea typeface="Gill Sans" charset="0"/>
                  <a:cs typeface="Gill Sans" charset="0"/>
                </a:rPr>
                <a:t>Ref:</a:t>
              </a:r>
            </a:p>
            <a:p>
              <a:pPr algn="l">
                <a:lnSpc>
                  <a:spcPct val="90000"/>
                </a:lnSpc>
                <a:spcBef>
                  <a:spcPct val="30000"/>
                </a:spcBef>
              </a:pPr>
              <a:r>
                <a:rPr lang="en-US" altLang="ko-KR" sz="2400" b="0" dirty="0">
                  <a:latin typeface="Gill Sans" charset="0"/>
                  <a:ea typeface="Gill Sans" charset="0"/>
                  <a:cs typeface="Gill Sans" charset="0"/>
                </a:rPr>
                <a:t>Page:</a:t>
              </a:r>
            </a:p>
          </p:txBody>
        </p:sp>
        <p:sp>
          <p:nvSpPr>
            <p:cNvPr id="36895" name="Line 53"/>
            <p:cNvSpPr>
              <a:spLocks noChangeShapeType="1"/>
            </p:cNvSpPr>
            <p:nvPr/>
          </p:nvSpPr>
          <p:spPr bwMode="auto">
            <a:xfrm>
              <a:off x="538" y="1536"/>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896" name="Line 54"/>
            <p:cNvSpPr>
              <a:spLocks noChangeShapeType="1"/>
            </p:cNvSpPr>
            <p:nvPr/>
          </p:nvSpPr>
          <p:spPr bwMode="auto">
            <a:xfrm>
              <a:off x="538" y="1996"/>
              <a:ext cx="4790"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897" name="Line 55"/>
            <p:cNvSpPr>
              <a:spLocks noChangeShapeType="1"/>
            </p:cNvSpPr>
            <p:nvPr/>
          </p:nvSpPr>
          <p:spPr bwMode="auto">
            <a:xfrm>
              <a:off x="538" y="2306"/>
              <a:ext cx="47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898" name="Line 56"/>
            <p:cNvSpPr>
              <a:spLocks noChangeShapeType="1"/>
            </p:cNvSpPr>
            <p:nvPr/>
          </p:nvSpPr>
          <p:spPr bwMode="auto">
            <a:xfrm>
              <a:off x="538" y="2616"/>
              <a:ext cx="47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899" name="Line 57"/>
            <p:cNvSpPr>
              <a:spLocks noChangeShapeType="1"/>
            </p:cNvSpPr>
            <p:nvPr/>
          </p:nvSpPr>
          <p:spPr bwMode="auto">
            <a:xfrm>
              <a:off x="538" y="2926"/>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00" name="Line 58"/>
            <p:cNvSpPr>
              <a:spLocks noChangeShapeType="1"/>
            </p:cNvSpPr>
            <p:nvPr/>
          </p:nvSpPr>
          <p:spPr bwMode="auto">
            <a:xfrm>
              <a:off x="538" y="1536"/>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01" name="Line 59"/>
            <p:cNvSpPr>
              <a:spLocks noChangeShapeType="1"/>
            </p:cNvSpPr>
            <p:nvPr/>
          </p:nvSpPr>
          <p:spPr bwMode="auto">
            <a:xfrm>
              <a:off x="1175" y="1536"/>
              <a:ext cx="0" cy="139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02" name="Line 60"/>
            <p:cNvSpPr>
              <a:spLocks noChangeShapeType="1"/>
            </p:cNvSpPr>
            <p:nvPr/>
          </p:nvSpPr>
          <p:spPr bwMode="auto">
            <a:xfrm>
              <a:off x="1552"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03" name="Line 61"/>
            <p:cNvSpPr>
              <a:spLocks noChangeShapeType="1"/>
            </p:cNvSpPr>
            <p:nvPr/>
          </p:nvSpPr>
          <p:spPr bwMode="auto">
            <a:xfrm>
              <a:off x="1930"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04" name="Line 62"/>
            <p:cNvSpPr>
              <a:spLocks noChangeShapeType="1"/>
            </p:cNvSpPr>
            <p:nvPr/>
          </p:nvSpPr>
          <p:spPr bwMode="auto">
            <a:xfrm>
              <a:off x="2307"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05" name="Line 63"/>
            <p:cNvSpPr>
              <a:spLocks noChangeShapeType="1"/>
            </p:cNvSpPr>
            <p:nvPr/>
          </p:nvSpPr>
          <p:spPr bwMode="auto">
            <a:xfrm>
              <a:off x="2685"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06" name="Line 64"/>
            <p:cNvSpPr>
              <a:spLocks noChangeShapeType="1"/>
            </p:cNvSpPr>
            <p:nvPr/>
          </p:nvSpPr>
          <p:spPr bwMode="auto">
            <a:xfrm>
              <a:off x="3063"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07" name="Line 65"/>
            <p:cNvSpPr>
              <a:spLocks noChangeShapeType="1"/>
            </p:cNvSpPr>
            <p:nvPr/>
          </p:nvSpPr>
          <p:spPr bwMode="auto">
            <a:xfrm>
              <a:off x="3440"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08" name="Line 66"/>
            <p:cNvSpPr>
              <a:spLocks noChangeShapeType="1"/>
            </p:cNvSpPr>
            <p:nvPr/>
          </p:nvSpPr>
          <p:spPr bwMode="auto">
            <a:xfrm>
              <a:off x="3818"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09" name="Line 67"/>
            <p:cNvSpPr>
              <a:spLocks noChangeShapeType="1"/>
            </p:cNvSpPr>
            <p:nvPr/>
          </p:nvSpPr>
          <p:spPr bwMode="auto">
            <a:xfrm>
              <a:off x="4195"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10" name="Line 68"/>
            <p:cNvSpPr>
              <a:spLocks noChangeShapeType="1"/>
            </p:cNvSpPr>
            <p:nvPr/>
          </p:nvSpPr>
          <p:spPr bwMode="auto">
            <a:xfrm>
              <a:off x="4573"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11" name="Line 69"/>
            <p:cNvSpPr>
              <a:spLocks noChangeShapeType="1"/>
            </p:cNvSpPr>
            <p:nvPr/>
          </p:nvSpPr>
          <p:spPr bwMode="auto">
            <a:xfrm>
              <a:off x="4950" y="1536"/>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6912" name="Line 70"/>
            <p:cNvSpPr>
              <a:spLocks noChangeShapeType="1"/>
            </p:cNvSpPr>
            <p:nvPr/>
          </p:nvSpPr>
          <p:spPr bwMode="auto">
            <a:xfrm>
              <a:off x="5328" y="1536"/>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spTree>
    <p:extLst>
      <p:ext uri="{BB962C8B-B14F-4D97-AF65-F5344CB8AC3E}">
        <p14:creationId xmlns:p14="http://schemas.microsoft.com/office/powerpoint/2010/main" val="32345626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5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517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75171">
                                            <p:txEl>
                                              <p:pRg st="2" end="2"/>
                                            </p:txEl>
                                          </p:spTgt>
                                        </p:tgtEl>
                                        <p:attrNameLst>
                                          <p:attrName>style.visibility</p:attrName>
                                        </p:attrNameLst>
                                      </p:cBhvr>
                                      <p:to>
                                        <p:strVal val="visible"/>
                                      </p:to>
                                    </p:set>
                                  </p:childTnLst>
                                </p:cTn>
                              </p:par>
                              <p:par>
                                <p:cTn id="13" presetID="2" presetClass="entr" presetSubtype="2" fill="hold" nodeType="withEffect">
                                  <p:stCondLst>
                                    <p:cond delay="0"/>
                                  </p:stCondLst>
                                  <p:childTnLst>
                                    <p:set>
                                      <p:cBhvr>
                                        <p:cTn id="14" dur="1" fill="hold">
                                          <p:stCondLst>
                                            <p:cond delay="0"/>
                                          </p:stCondLst>
                                        </p:cTn>
                                        <p:tgtEl>
                                          <p:spTgt spid="775306"/>
                                        </p:tgtEl>
                                        <p:attrNameLst>
                                          <p:attrName>style.visibility</p:attrName>
                                        </p:attrNameLst>
                                      </p:cBhvr>
                                      <p:to>
                                        <p:strVal val="visible"/>
                                      </p:to>
                                    </p:set>
                                    <p:anim calcmode="lin" valueType="num">
                                      <p:cBhvr additive="base">
                                        <p:cTn id="15" dur="500" fill="hold"/>
                                        <p:tgtEl>
                                          <p:spTgt spid="775306"/>
                                        </p:tgtEl>
                                        <p:attrNameLst>
                                          <p:attrName>ppt_x</p:attrName>
                                        </p:attrNameLst>
                                      </p:cBhvr>
                                      <p:tavLst>
                                        <p:tav tm="0">
                                          <p:val>
                                            <p:strVal val="1+#ppt_w/2"/>
                                          </p:val>
                                        </p:tav>
                                        <p:tav tm="100000">
                                          <p:val>
                                            <p:strVal val="#ppt_x"/>
                                          </p:val>
                                        </p:tav>
                                      </p:tavLst>
                                    </p:anim>
                                    <p:anim calcmode="lin" valueType="num">
                                      <p:cBhvr additive="base">
                                        <p:cTn id="16" dur="500" fill="hold"/>
                                        <p:tgtEl>
                                          <p:spTgt spid="775306"/>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7517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77529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75175"/>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77529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75176"/>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775297"/>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75177"/>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775298"/>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75178"/>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775299"/>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75179"/>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775300"/>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75180"/>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775301"/>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75181"/>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0"/>
                                          </p:stCondLst>
                                        </p:cTn>
                                        <p:tgtEl>
                                          <p:spTgt spid="775302"/>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775182"/>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0"/>
                                          </p:stCondLst>
                                        </p:cTn>
                                        <p:tgtEl>
                                          <p:spTgt spid="775303"/>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775183"/>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nodeType="clickEffect">
                                  <p:stCondLst>
                                    <p:cond delay="0"/>
                                  </p:stCondLst>
                                  <p:childTnLst>
                                    <p:set>
                                      <p:cBhvr>
                                        <p:cTn id="96" dur="1" fill="hold">
                                          <p:stCondLst>
                                            <p:cond delay="0"/>
                                          </p:stCondLst>
                                        </p:cTn>
                                        <p:tgtEl>
                                          <p:spTgt spid="775304"/>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775184"/>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nodeType="clickEffect">
                                  <p:stCondLst>
                                    <p:cond delay="0"/>
                                  </p:stCondLst>
                                  <p:childTnLst>
                                    <p:set>
                                      <p:cBhvr>
                                        <p:cTn id="104" dur="1" fill="hold">
                                          <p:stCondLst>
                                            <p:cond delay="0"/>
                                          </p:stCondLst>
                                        </p:cTn>
                                        <p:tgtEl>
                                          <p:spTgt spid="775305"/>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775171">
                                            <p:txEl>
                                              <p:pRg st="10" end="10"/>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7751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5171" grpId="0" build="p"/>
      <p:bldP spid="775184" grpId="0"/>
      <p:bldP spid="775183" grpId="0"/>
      <p:bldP spid="775182" grpId="0"/>
      <p:bldP spid="775181" grpId="0"/>
      <p:bldP spid="775180" grpId="0"/>
      <p:bldP spid="775179" grpId="0"/>
      <p:bldP spid="775178" grpId="0"/>
      <p:bldP spid="775177" grpId="0"/>
      <p:bldP spid="775176" grpId="0"/>
      <p:bldP spid="775175" grpId="0"/>
      <p:bldP spid="775174" grpId="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43" name="Rectangle 3"/>
          <p:cNvSpPr>
            <a:spLocks noGrp="1" noChangeArrowheads="1"/>
          </p:cNvSpPr>
          <p:nvPr>
            <p:ph type="body" idx="1"/>
          </p:nvPr>
        </p:nvSpPr>
        <p:spPr>
          <a:xfrm>
            <a:off x="914400" y="838200"/>
            <a:ext cx="10287000" cy="5943600"/>
          </a:xfrm>
        </p:spPr>
        <p:txBody>
          <a:bodyPr>
            <a:noAutofit/>
          </a:bodyPr>
          <a:lstStyle/>
          <a:p>
            <a:pPr>
              <a:lnSpc>
                <a:spcPct val="80000"/>
              </a:lnSpc>
              <a:spcBef>
                <a:spcPct val="20000"/>
              </a:spcBef>
            </a:pPr>
            <a:r>
              <a:rPr lang="en-US" altLang="ko-KR" sz="2800" dirty="0">
                <a:ea typeface="굴림" panose="020B0600000101010101" pitchFamily="34" charset="-127"/>
              </a:rPr>
              <a:t>Suppose we have the same reference stream: </a:t>
            </a:r>
          </a:p>
          <a:p>
            <a:pPr lvl="1">
              <a:lnSpc>
                <a:spcPct val="80000"/>
              </a:lnSpc>
              <a:spcBef>
                <a:spcPct val="20000"/>
              </a:spcBef>
            </a:pPr>
            <a:r>
              <a:rPr lang="en-US" altLang="ko-KR" sz="2400" dirty="0">
                <a:ea typeface="굴림" panose="020B0600000101010101" pitchFamily="34" charset="-127"/>
              </a:rPr>
              <a:t>A B C A B D A D B C B</a:t>
            </a:r>
          </a:p>
          <a:p>
            <a:pPr>
              <a:lnSpc>
                <a:spcPct val="80000"/>
              </a:lnSpc>
              <a:spcBef>
                <a:spcPct val="20000"/>
              </a:spcBef>
            </a:pPr>
            <a:r>
              <a:rPr lang="en-US" altLang="ko-KR" sz="2800" dirty="0">
                <a:ea typeface="굴림" panose="020B0600000101010101" pitchFamily="34" charset="-127"/>
              </a:rPr>
              <a:t>Consider MIN Page replacement:</a:t>
            </a:r>
          </a:p>
          <a:p>
            <a:pPr>
              <a:lnSpc>
                <a:spcPct val="80000"/>
              </a:lnSpc>
              <a:spcBef>
                <a:spcPct val="20000"/>
              </a:spcBef>
            </a:pPr>
            <a:endParaRPr lang="en-US" altLang="ko-KR" sz="2800" dirty="0">
              <a:ea typeface="굴림" panose="020B0600000101010101" pitchFamily="34" charset="-127"/>
            </a:endParaRPr>
          </a:p>
          <a:p>
            <a:pPr>
              <a:lnSpc>
                <a:spcPct val="80000"/>
              </a:lnSpc>
              <a:spcBef>
                <a:spcPct val="20000"/>
              </a:spcBef>
            </a:pPr>
            <a:endParaRPr lang="en-US" altLang="ko-KR" sz="2800" dirty="0">
              <a:ea typeface="굴림" panose="020B0600000101010101" pitchFamily="34" charset="-127"/>
            </a:endParaRPr>
          </a:p>
          <a:p>
            <a:pPr>
              <a:lnSpc>
                <a:spcPct val="80000"/>
              </a:lnSpc>
              <a:spcBef>
                <a:spcPct val="20000"/>
              </a:spcBef>
            </a:pPr>
            <a:endParaRPr lang="en-US" altLang="ko-KR" sz="2800" dirty="0">
              <a:ea typeface="굴림" panose="020B0600000101010101" pitchFamily="34" charset="-127"/>
            </a:endParaRPr>
          </a:p>
          <a:p>
            <a:pPr>
              <a:lnSpc>
                <a:spcPct val="80000"/>
              </a:lnSpc>
              <a:spcBef>
                <a:spcPct val="20000"/>
              </a:spcBef>
            </a:pPr>
            <a:endParaRPr lang="en-US" altLang="ko-KR" sz="2800" dirty="0">
              <a:ea typeface="굴림" panose="020B0600000101010101" pitchFamily="34" charset="-127"/>
            </a:endParaRPr>
          </a:p>
          <a:p>
            <a:pPr>
              <a:lnSpc>
                <a:spcPct val="80000"/>
              </a:lnSpc>
              <a:spcBef>
                <a:spcPct val="20000"/>
              </a:spcBef>
            </a:pPr>
            <a:endParaRPr lang="en-US" altLang="ko-KR" sz="2800" dirty="0">
              <a:ea typeface="굴림" panose="020B0600000101010101" pitchFamily="34" charset="-127"/>
            </a:endParaRPr>
          </a:p>
          <a:p>
            <a:pPr marL="457200" lvl="1" indent="0">
              <a:lnSpc>
                <a:spcPct val="80000"/>
              </a:lnSpc>
              <a:spcBef>
                <a:spcPct val="20000"/>
              </a:spcBef>
              <a:buNone/>
            </a:pPr>
            <a:endParaRPr lang="en-US" altLang="ko-KR" sz="2400" dirty="0">
              <a:ea typeface="굴림" panose="020B0600000101010101" pitchFamily="34" charset="-127"/>
            </a:endParaRPr>
          </a:p>
          <a:p>
            <a:pPr marL="457200" lvl="1" indent="0">
              <a:lnSpc>
                <a:spcPct val="80000"/>
              </a:lnSpc>
              <a:spcBef>
                <a:spcPct val="20000"/>
              </a:spcBef>
              <a:buNone/>
            </a:pPr>
            <a:endParaRPr lang="en-US" altLang="ko-KR" sz="1600" dirty="0">
              <a:ea typeface="굴림" panose="020B0600000101010101" pitchFamily="34" charset="-127"/>
            </a:endParaRPr>
          </a:p>
          <a:p>
            <a:pPr>
              <a:lnSpc>
                <a:spcPct val="80000"/>
              </a:lnSpc>
              <a:spcBef>
                <a:spcPct val="20000"/>
              </a:spcBef>
            </a:pPr>
            <a:r>
              <a:rPr lang="en-US" altLang="ko-KR" sz="2600" dirty="0">
                <a:ea typeface="굴림" panose="020B0600000101010101" pitchFamily="34" charset="-127"/>
              </a:rPr>
              <a:t>MIN: 5 faults </a:t>
            </a:r>
          </a:p>
          <a:p>
            <a:pPr lvl="1">
              <a:lnSpc>
                <a:spcPct val="80000"/>
              </a:lnSpc>
              <a:spcBef>
                <a:spcPct val="20000"/>
              </a:spcBef>
            </a:pPr>
            <a:r>
              <a:rPr lang="en-US" altLang="ko-KR" sz="2400" dirty="0">
                <a:ea typeface="굴림" panose="020B0600000101010101" pitchFamily="34" charset="-127"/>
              </a:rPr>
              <a:t>Where will D be brought in? Look for page not referenced farthest in future</a:t>
            </a:r>
          </a:p>
          <a:p>
            <a:pPr>
              <a:lnSpc>
                <a:spcPct val="80000"/>
              </a:lnSpc>
              <a:spcBef>
                <a:spcPct val="20000"/>
              </a:spcBef>
            </a:pPr>
            <a:r>
              <a:rPr lang="en-US" altLang="ko-KR" sz="2800" dirty="0">
                <a:ea typeface="굴림" panose="020B0600000101010101" pitchFamily="34" charset="-127"/>
              </a:rPr>
              <a:t>What will LRU do?</a:t>
            </a:r>
          </a:p>
          <a:p>
            <a:pPr lvl="1">
              <a:lnSpc>
                <a:spcPct val="80000"/>
              </a:lnSpc>
              <a:spcBef>
                <a:spcPct val="20000"/>
              </a:spcBef>
            </a:pPr>
            <a:r>
              <a:rPr lang="en-US" altLang="ko-KR" sz="2400" dirty="0">
                <a:ea typeface="굴림" panose="020B0600000101010101" pitchFamily="34" charset="-127"/>
              </a:rPr>
              <a:t>Same decisions as MIN here, but won’t always be true!</a:t>
            </a:r>
          </a:p>
        </p:txBody>
      </p:sp>
      <p:sp>
        <p:nvSpPr>
          <p:cNvPr id="37891" name="Rectangle 2"/>
          <p:cNvSpPr>
            <a:spLocks noGrp="1" noChangeArrowheads="1"/>
          </p:cNvSpPr>
          <p:nvPr>
            <p:ph type="title"/>
          </p:nvPr>
        </p:nvSpPr>
        <p:spPr/>
        <p:txBody>
          <a:bodyPr/>
          <a:lstStyle/>
          <a:p>
            <a:r>
              <a:rPr lang="en-US" altLang="ko-KR" dirty="0">
                <a:ea typeface="굴림" panose="020B0600000101010101" pitchFamily="34" charset="-127"/>
              </a:rPr>
              <a:t>Example: MIN / LRU</a:t>
            </a:r>
          </a:p>
        </p:txBody>
      </p:sp>
      <p:grpSp>
        <p:nvGrpSpPr>
          <p:cNvPr id="778246" name="Group 6"/>
          <p:cNvGrpSpPr>
            <a:grpSpLocks/>
          </p:cNvGrpSpPr>
          <p:nvPr/>
        </p:nvGrpSpPr>
        <p:grpSpPr bwMode="auto">
          <a:xfrm>
            <a:off x="9382126" y="3016251"/>
            <a:ext cx="600075" cy="1476375"/>
            <a:chOff x="4950" y="2190"/>
            <a:chExt cx="378" cy="930"/>
          </a:xfrm>
        </p:grpSpPr>
        <p:sp>
          <p:nvSpPr>
            <p:cNvPr id="37967" name="Rectangle 7"/>
            <p:cNvSpPr>
              <a:spLocks noChangeArrowheads="1"/>
            </p:cNvSpPr>
            <p:nvPr/>
          </p:nvSpPr>
          <p:spPr bwMode="auto">
            <a:xfrm>
              <a:off x="4950" y="281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68" name="Rectangle 8"/>
            <p:cNvSpPr>
              <a:spLocks noChangeArrowheads="1"/>
            </p:cNvSpPr>
            <p:nvPr/>
          </p:nvSpPr>
          <p:spPr bwMode="auto">
            <a:xfrm>
              <a:off x="4950"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69" name="Rectangle 9"/>
            <p:cNvSpPr>
              <a:spLocks noChangeArrowheads="1"/>
            </p:cNvSpPr>
            <p:nvPr/>
          </p:nvSpPr>
          <p:spPr bwMode="auto">
            <a:xfrm>
              <a:off x="4950" y="219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8250" name="Group 10"/>
          <p:cNvGrpSpPr>
            <a:grpSpLocks/>
          </p:cNvGrpSpPr>
          <p:nvPr/>
        </p:nvGrpSpPr>
        <p:grpSpPr bwMode="auto">
          <a:xfrm>
            <a:off x="8783639" y="3016251"/>
            <a:ext cx="598487" cy="1476375"/>
            <a:chOff x="4573" y="2190"/>
            <a:chExt cx="377" cy="930"/>
          </a:xfrm>
        </p:grpSpPr>
        <p:sp>
          <p:nvSpPr>
            <p:cNvPr id="37964" name="Rectangle 11"/>
            <p:cNvSpPr>
              <a:spLocks noChangeArrowheads="1"/>
            </p:cNvSpPr>
            <p:nvPr/>
          </p:nvSpPr>
          <p:spPr bwMode="auto">
            <a:xfrm>
              <a:off x="4573" y="281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65" name="Rectangle 12"/>
            <p:cNvSpPr>
              <a:spLocks noChangeArrowheads="1"/>
            </p:cNvSpPr>
            <p:nvPr/>
          </p:nvSpPr>
          <p:spPr bwMode="auto">
            <a:xfrm>
              <a:off x="4573" y="250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66" name="Rectangle 13"/>
            <p:cNvSpPr>
              <a:spLocks noChangeArrowheads="1"/>
            </p:cNvSpPr>
            <p:nvPr/>
          </p:nvSpPr>
          <p:spPr bwMode="auto">
            <a:xfrm>
              <a:off x="4573" y="2190"/>
              <a:ext cx="377"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grpSp>
      <p:grpSp>
        <p:nvGrpSpPr>
          <p:cNvPr id="778254" name="Group 14"/>
          <p:cNvGrpSpPr>
            <a:grpSpLocks/>
          </p:cNvGrpSpPr>
          <p:nvPr/>
        </p:nvGrpSpPr>
        <p:grpSpPr bwMode="auto">
          <a:xfrm>
            <a:off x="8183564" y="3016251"/>
            <a:ext cx="600075" cy="1476375"/>
            <a:chOff x="4195" y="2190"/>
            <a:chExt cx="378" cy="930"/>
          </a:xfrm>
        </p:grpSpPr>
        <p:sp>
          <p:nvSpPr>
            <p:cNvPr id="37961" name="Rectangle 15"/>
            <p:cNvSpPr>
              <a:spLocks noChangeArrowheads="1"/>
            </p:cNvSpPr>
            <p:nvPr/>
          </p:nvSpPr>
          <p:spPr bwMode="auto">
            <a:xfrm>
              <a:off x="4195" y="281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62" name="Rectangle 16"/>
            <p:cNvSpPr>
              <a:spLocks noChangeArrowheads="1"/>
            </p:cNvSpPr>
            <p:nvPr/>
          </p:nvSpPr>
          <p:spPr bwMode="auto">
            <a:xfrm>
              <a:off x="4195"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63" name="Rectangle 17"/>
            <p:cNvSpPr>
              <a:spLocks noChangeArrowheads="1"/>
            </p:cNvSpPr>
            <p:nvPr/>
          </p:nvSpPr>
          <p:spPr bwMode="auto">
            <a:xfrm>
              <a:off x="4195"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8258" name="Group 18"/>
          <p:cNvGrpSpPr>
            <a:grpSpLocks/>
          </p:cNvGrpSpPr>
          <p:nvPr/>
        </p:nvGrpSpPr>
        <p:grpSpPr bwMode="auto">
          <a:xfrm>
            <a:off x="7585075" y="3016251"/>
            <a:ext cx="598488" cy="1476375"/>
            <a:chOff x="3818" y="2190"/>
            <a:chExt cx="377" cy="930"/>
          </a:xfrm>
        </p:grpSpPr>
        <p:sp>
          <p:nvSpPr>
            <p:cNvPr id="37958" name="Rectangle 19"/>
            <p:cNvSpPr>
              <a:spLocks noChangeArrowheads="1"/>
            </p:cNvSpPr>
            <p:nvPr/>
          </p:nvSpPr>
          <p:spPr bwMode="auto">
            <a:xfrm>
              <a:off x="3818" y="281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59" name="Rectangle 20"/>
            <p:cNvSpPr>
              <a:spLocks noChangeArrowheads="1"/>
            </p:cNvSpPr>
            <p:nvPr/>
          </p:nvSpPr>
          <p:spPr bwMode="auto">
            <a:xfrm>
              <a:off x="3818" y="250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60" name="Rectangle 21"/>
            <p:cNvSpPr>
              <a:spLocks noChangeArrowheads="1"/>
            </p:cNvSpPr>
            <p:nvPr/>
          </p:nvSpPr>
          <p:spPr bwMode="auto">
            <a:xfrm>
              <a:off x="3818" y="219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8262" name="Group 22"/>
          <p:cNvGrpSpPr>
            <a:grpSpLocks/>
          </p:cNvGrpSpPr>
          <p:nvPr/>
        </p:nvGrpSpPr>
        <p:grpSpPr bwMode="auto">
          <a:xfrm>
            <a:off x="6985001" y="3016251"/>
            <a:ext cx="600075" cy="1476375"/>
            <a:chOff x="3440" y="2190"/>
            <a:chExt cx="378" cy="930"/>
          </a:xfrm>
        </p:grpSpPr>
        <p:sp>
          <p:nvSpPr>
            <p:cNvPr id="37955" name="Rectangle 23"/>
            <p:cNvSpPr>
              <a:spLocks noChangeArrowheads="1"/>
            </p:cNvSpPr>
            <p:nvPr/>
          </p:nvSpPr>
          <p:spPr bwMode="auto">
            <a:xfrm>
              <a:off x="3440" y="281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56" name="Rectangle 24"/>
            <p:cNvSpPr>
              <a:spLocks noChangeArrowheads="1"/>
            </p:cNvSpPr>
            <p:nvPr/>
          </p:nvSpPr>
          <p:spPr bwMode="auto">
            <a:xfrm>
              <a:off x="3440"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57" name="Rectangle 25"/>
            <p:cNvSpPr>
              <a:spLocks noChangeArrowheads="1"/>
            </p:cNvSpPr>
            <p:nvPr/>
          </p:nvSpPr>
          <p:spPr bwMode="auto">
            <a:xfrm>
              <a:off x="3440"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8266" name="Group 26"/>
          <p:cNvGrpSpPr>
            <a:grpSpLocks/>
          </p:cNvGrpSpPr>
          <p:nvPr/>
        </p:nvGrpSpPr>
        <p:grpSpPr bwMode="auto">
          <a:xfrm>
            <a:off x="6386514" y="3016251"/>
            <a:ext cx="598487" cy="1476375"/>
            <a:chOff x="3063" y="2190"/>
            <a:chExt cx="377" cy="930"/>
          </a:xfrm>
        </p:grpSpPr>
        <p:sp>
          <p:nvSpPr>
            <p:cNvPr id="37952" name="Rectangle 27"/>
            <p:cNvSpPr>
              <a:spLocks noChangeArrowheads="1"/>
            </p:cNvSpPr>
            <p:nvPr/>
          </p:nvSpPr>
          <p:spPr bwMode="auto">
            <a:xfrm>
              <a:off x="3063" y="281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37953" name="Rectangle 28"/>
            <p:cNvSpPr>
              <a:spLocks noChangeArrowheads="1"/>
            </p:cNvSpPr>
            <p:nvPr/>
          </p:nvSpPr>
          <p:spPr bwMode="auto">
            <a:xfrm>
              <a:off x="3063" y="250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54" name="Rectangle 29"/>
            <p:cNvSpPr>
              <a:spLocks noChangeArrowheads="1"/>
            </p:cNvSpPr>
            <p:nvPr/>
          </p:nvSpPr>
          <p:spPr bwMode="auto">
            <a:xfrm>
              <a:off x="3063" y="219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8270" name="Group 30"/>
          <p:cNvGrpSpPr>
            <a:grpSpLocks/>
          </p:cNvGrpSpPr>
          <p:nvPr/>
        </p:nvGrpSpPr>
        <p:grpSpPr bwMode="auto">
          <a:xfrm>
            <a:off x="5786439" y="3016251"/>
            <a:ext cx="600075" cy="1476375"/>
            <a:chOff x="2685" y="2190"/>
            <a:chExt cx="378" cy="930"/>
          </a:xfrm>
        </p:grpSpPr>
        <p:sp>
          <p:nvSpPr>
            <p:cNvPr id="37949" name="Rectangle 31"/>
            <p:cNvSpPr>
              <a:spLocks noChangeArrowheads="1"/>
            </p:cNvSpPr>
            <p:nvPr/>
          </p:nvSpPr>
          <p:spPr bwMode="auto">
            <a:xfrm>
              <a:off x="2685" y="281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50" name="Rectangle 32"/>
            <p:cNvSpPr>
              <a:spLocks noChangeArrowheads="1"/>
            </p:cNvSpPr>
            <p:nvPr/>
          </p:nvSpPr>
          <p:spPr bwMode="auto">
            <a:xfrm>
              <a:off x="2685"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51" name="Rectangle 33"/>
            <p:cNvSpPr>
              <a:spLocks noChangeArrowheads="1"/>
            </p:cNvSpPr>
            <p:nvPr/>
          </p:nvSpPr>
          <p:spPr bwMode="auto">
            <a:xfrm>
              <a:off x="2685"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8274" name="Group 34"/>
          <p:cNvGrpSpPr>
            <a:grpSpLocks/>
          </p:cNvGrpSpPr>
          <p:nvPr/>
        </p:nvGrpSpPr>
        <p:grpSpPr bwMode="auto">
          <a:xfrm>
            <a:off x="5186364" y="3016251"/>
            <a:ext cx="600075" cy="1476375"/>
            <a:chOff x="2307" y="2190"/>
            <a:chExt cx="378" cy="930"/>
          </a:xfrm>
        </p:grpSpPr>
        <p:sp>
          <p:nvSpPr>
            <p:cNvPr id="37946" name="Rectangle 35"/>
            <p:cNvSpPr>
              <a:spLocks noChangeArrowheads="1"/>
            </p:cNvSpPr>
            <p:nvPr/>
          </p:nvSpPr>
          <p:spPr bwMode="auto">
            <a:xfrm>
              <a:off x="2307" y="281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47" name="Rectangle 36"/>
            <p:cNvSpPr>
              <a:spLocks noChangeArrowheads="1"/>
            </p:cNvSpPr>
            <p:nvPr/>
          </p:nvSpPr>
          <p:spPr bwMode="auto">
            <a:xfrm>
              <a:off x="2307"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48" name="Rectangle 37"/>
            <p:cNvSpPr>
              <a:spLocks noChangeArrowheads="1"/>
            </p:cNvSpPr>
            <p:nvPr/>
          </p:nvSpPr>
          <p:spPr bwMode="auto">
            <a:xfrm>
              <a:off x="2307"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8278" name="Group 38"/>
          <p:cNvGrpSpPr>
            <a:grpSpLocks/>
          </p:cNvGrpSpPr>
          <p:nvPr/>
        </p:nvGrpSpPr>
        <p:grpSpPr bwMode="auto">
          <a:xfrm>
            <a:off x="4587875" y="3016251"/>
            <a:ext cx="598488" cy="1476375"/>
            <a:chOff x="1930" y="2190"/>
            <a:chExt cx="377" cy="930"/>
          </a:xfrm>
        </p:grpSpPr>
        <p:sp>
          <p:nvSpPr>
            <p:cNvPr id="37943" name="Rectangle 39"/>
            <p:cNvSpPr>
              <a:spLocks noChangeArrowheads="1"/>
            </p:cNvSpPr>
            <p:nvPr/>
          </p:nvSpPr>
          <p:spPr bwMode="auto">
            <a:xfrm>
              <a:off x="1930" y="2810"/>
              <a:ext cx="377"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37944" name="Rectangle 40"/>
            <p:cNvSpPr>
              <a:spLocks noChangeArrowheads="1"/>
            </p:cNvSpPr>
            <p:nvPr/>
          </p:nvSpPr>
          <p:spPr bwMode="auto">
            <a:xfrm>
              <a:off x="1930" y="250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45" name="Rectangle 41"/>
            <p:cNvSpPr>
              <a:spLocks noChangeArrowheads="1"/>
            </p:cNvSpPr>
            <p:nvPr/>
          </p:nvSpPr>
          <p:spPr bwMode="auto">
            <a:xfrm>
              <a:off x="1930" y="219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8282" name="Group 42"/>
          <p:cNvGrpSpPr>
            <a:grpSpLocks/>
          </p:cNvGrpSpPr>
          <p:nvPr/>
        </p:nvGrpSpPr>
        <p:grpSpPr bwMode="auto">
          <a:xfrm>
            <a:off x="3987801" y="3016251"/>
            <a:ext cx="600075" cy="1476375"/>
            <a:chOff x="1552" y="2190"/>
            <a:chExt cx="378" cy="930"/>
          </a:xfrm>
        </p:grpSpPr>
        <p:sp>
          <p:nvSpPr>
            <p:cNvPr id="37940" name="Rectangle 43"/>
            <p:cNvSpPr>
              <a:spLocks noChangeArrowheads="1"/>
            </p:cNvSpPr>
            <p:nvPr/>
          </p:nvSpPr>
          <p:spPr bwMode="auto">
            <a:xfrm>
              <a:off x="1552" y="2810"/>
              <a:ext cx="378"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41" name="Rectangle 44"/>
            <p:cNvSpPr>
              <a:spLocks noChangeArrowheads="1"/>
            </p:cNvSpPr>
            <p:nvPr/>
          </p:nvSpPr>
          <p:spPr bwMode="auto">
            <a:xfrm>
              <a:off x="1552"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37942" name="Rectangle 45"/>
            <p:cNvSpPr>
              <a:spLocks noChangeArrowheads="1"/>
            </p:cNvSpPr>
            <p:nvPr/>
          </p:nvSpPr>
          <p:spPr bwMode="auto">
            <a:xfrm>
              <a:off x="1552"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8286" name="Group 46"/>
          <p:cNvGrpSpPr>
            <a:grpSpLocks/>
          </p:cNvGrpSpPr>
          <p:nvPr/>
        </p:nvGrpSpPr>
        <p:grpSpPr bwMode="auto">
          <a:xfrm>
            <a:off x="3389314" y="3016251"/>
            <a:ext cx="598487" cy="1476375"/>
            <a:chOff x="1117" y="1948"/>
            <a:chExt cx="377" cy="930"/>
          </a:xfrm>
        </p:grpSpPr>
        <p:sp>
          <p:nvSpPr>
            <p:cNvPr id="37937" name="Rectangle 47"/>
            <p:cNvSpPr>
              <a:spLocks noChangeArrowheads="1"/>
            </p:cNvSpPr>
            <p:nvPr/>
          </p:nvSpPr>
          <p:spPr bwMode="auto">
            <a:xfrm>
              <a:off x="1117" y="2568"/>
              <a:ext cx="37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38" name="Rectangle 48"/>
            <p:cNvSpPr>
              <a:spLocks noChangeArrowheads="1"/>
            </p:cNvSpPr>
            <p:nvPr/>
          </p:nvSpPr>
          <p:spPr bwMode="auto">
            <a:xfrm>
              <a:off x="1117" y="2258"/>
              <a:ext cx="37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7939" name="Rectangle 49"/>
            <p:cNvSpPr>
              <a:spLocks noChangeArrowheads="1"/>
            </p:cNvSpPr>
            <p:nvPr/>
          </p:nvSpPr>
          <p:spPr bwMode="auto">
            <a:xfrm>
              <a:off x="1117" y="1948"/>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grpSp>
      <p:sp>
        <p:nvSpPr>
          <p:cNvPr id="778291" name="Rectangle 51"/>
          <p:cNvSpPr>
            <a:spLocks noChangeArrowheads="1"/>
          </p:cNvSpPr>
          <p:nvPr/>
        </p:nvSpPr>
        <p:spPr bwMode="auto">
          <a:xfrm>
            <a:off x="9382126" y="22860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8292" name="Rectangle 52"/>
          <p:cNvSpPr>
            <a:spLocks noChangeArrowheads="1"/>
          </p:cNvSpPr>
          <p:nvPr/>
        </p:nvSpPr>
        <p:spPr bwMode="auto">
          <a:xfrm>
            <a:off x="8783639" y="2286000"/>
            <a:ext cx="598487"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778293" name="Rectangle 53"/>
          <p:cNvSpPr>
            <a:spLocks noChangeArrowheads="1"/>
          </p:cNvSpPr>
          <p:nvPr/>
        </p:nvSpPr>
        <p:spPr bwMode="auto">
          <a:xfrm>
            <a:off x="8183564" y="22860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8294" name="Rectangle 54"/>
          <p:cNvSpPr>
            <a:spLocks noChangeArrowheads="1"/>
          </p:cNvSpPr>
          <p:nvPr/>
        </p:nvSpPr>
        <p:spPr bwMode="auto">
          <a:xfrm>
            <a:off x="7585075" y="2286000"/>
            <a:ext cx="598488" cy="730250"/>
          </a:xfrm>
          <a:prstGeom prst="rect">
            <a:avLst/>
          </a:prstGeom>
          <a:noFill/>
          <a:ln>
            <a:noFill/>
          </a:ln>
          <a:effectLst/>
          <a:extLst>
            <a:ext uri="{909E8E84-426E-40dd-AFC4-6F175D3DCCD1}">
              <a14:hiddenFill xmlns:a14="http://schemas.microsoft.com/office/drawing/2010/main" xmlns="">
                <a:solidFill>
                  <a:srgbClr val="FFFF00"/>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778295" name="Rectangle 55"/>
          <p:cNvSpPr>
            <a:spLocks noChangeArrowheads="1"/>
          </p:cNvSpPr>
          <p:nvPr/>
        </p:nvSpPr>
        <p:spPr bwMode="auto">
          <a:xfrm>
            <a:off x="6985001" y="2286000"/>
            <a:ext cx="600075"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778296" name="Rectangle 56"/>
          <p:cNvSpPr>
            <a:spLocks noChangeArrowheads="1"/>
          </p:cNvSpPr>
          <p:nvPr/>
        </p:nvSpPr>
        <p:spPr bwMode="auto">
          <a:xfrm>
            <a:off x="6386514" y="2286000"/>
            <a:ext cx="598487" cy="730250"/>
          </a:xfrm>
          <a:prstGeom prst="rect">
            <a:avLst/>
          </a:prstGeom>
          <a:noFill/>
          <a:ln>
            <a:noFill/>
          </a:ln>
          <a:effectLst/>
          <a:extLst>
            <a:ext uri="{909E8E84-426E-40dd-AFC4-6F175D3DCCD1}">
              <a14:hiddenFill xmlns:a14="http://schemas.microsoft.com/office/drawing/2010/main" xmlns="">
                <a:solidFill>
                  <a:srgbClr val="FFFF00"/>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778297" name="Rectangle 57"/>
          <p:cNvSpPr>
            <a:spLocks noChangeArrowheads="1"/>
          </p:cNvSpPr>
          <p:nvPr/>
        </p:nvSpPr>
        <p:spPr bwMode="auto">
          <a:xfrm>
            <a:off x="5786439" y="22860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8298" name="Rectangle 58"/>
          <p:cNvSpPr>
            <a:spLocks noChangeArrowheads="1"/>
          </p:cNvSpPr>
          <p:nvPr/>
        </p:nvSpPr>
        <p:spPr bwMode="auto">
          <a:xfrm>
            <a:off x="5186364" y="2286000"/>
            <a:ext cx="600075"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778299" name="Rectangle 59"/>
          <p:cNvSpPr>
            <a:spLocks noChangeArrowheads="1"/>
          </p:cNvSpPr>
          <p:nvPr/>
        </p:nvSpPr>
        <p:spPr bwMode="auto">
          <a:xfrm>
            <a:off x="4587875" y="2286000"/>
            <a:ext cx="598488"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778300" name="Rectangle 60"/>
          <p:cNvSpPr>
            <a:spLocks noChangeArrowheads="1"/>
          </p:cNvSpPr>
          <p:nvPr/>
        </p:nvSpPr>
        <p:spPr bwMode="auto">
          <a:xfrm>
            <a:off x="3987801" y="22860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8301" name="Rectangle 61"/>
          <p:cNvSpPr>
            <a:spLocks noChangeArrowheads="1"/>
          </p:cNvSpPr>
          <p:nvPr/>
        </p:nvSpPr>
        <p:spPr bwMode="auto">
          <a:xfrm>
            <a:off x="3389314" y="2286000"/>
            <a:ext cx="598487"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grpSp>
        <p:nvGrpSpPr>
          <p:cNvPr id="778321" name="Group 81"/>
          <p:cNvGrpSpPr>
            <a:grpSpLocks/>
          </p:cNvGrpSpPr>
          <p:nvPr/>
        </p:nvGrpSpPr>
        <p:grpSpPr bwMode="auto">
          <a:xfrm>
            <a:off x="2378076" y="2286001"/>
            <a:ext cx="7604125" cy="2206625"/>
            <a:chOff x="538" y="1440"/>
            <a:chExt cx="4790" cy="1390"/>
          </a:xfrm>
        </p:grpSpPr>
        <p:sp>
          <p:nvSpPr>
            <p:cNvPr id="37915" name="Rectangle 4"/>
            <p:cNvSpPr>
              <a:spLocks noChangeArrowheads="1"/>
            </p:cNvSpPr>
            <p:nvPr/>
          </p:nvSpPr>
          <p:spPr bwMode="auto">
            <a:xfrm>
              <a:off x="538" y="2520"/>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3</a:t>
              </a:r>
            </a:p>
          </p:txBody>
        </p:sp>
        <p:sp>
          <p:nvSpPr>
            <p:cNvPr id="37916" name="Rectangle 5"/>
            <p:cNvSpPr>
              <a:spLocks noChangeArrowheads="1"/>
            </p:cNvSpPr>
            <p:nvPr/>
          </p:nvSpPr>
          <p:spPr bwMode="auto">
            <a:xfrm>
              <a:off x="538" y="2210"/>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2</a:t>
              </a:r>
            </a:p>
          </p:txBody>
        </p:sp>
        <p:sp>
          <p:nvSpPr>
            <p:cNvPr id="37917" name="Rectangle 50"/>
            <p:cNvSpPr>
              <a:spLocks noChangeArrowheads="1"/>
            </p:cNvSpPr>
            <p:nvPr/>
          </p:nvSpPr>
          <p:spPr bwMode="auto">
            <a:xfrm>
              <a:off x="538" y="1900"/>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1</a:t>
              </a:r>
            </a:p>
          </p:txBody>
        </p:sp>
        <p:sp>
          <p:nvSpPr>
            <p:cNvPr id="37918" name="Rectangle 62"/>
            <p:cNvSpPr>
              <a:spLocks noChangeArrowheads="1"/>
            </p:cNvSpPr>
            <p:nvPr/>
          </p:nvSpPr>
          <p:spPr bwMode="auto">
            <a:xfrm>
              <a:off x="538" y="1440"/>
              <a:ext cx="637" cy="46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90000"/>
                </a:lnSpc>
                <a:spcBef>
                  <a:spcPct val="30000"/>
                </a:spcBef>
              </a:pPr>
              <a:r>
                <a:rPr lang="en-US" altLang="ko-KR" sz="2400" b="0" dirty="0">
                  <a:latin typeface="Gill Sans" charset="0"/>
                  <a:ea typeface="Gill Sans" charset="0"/>
                  <a:cs typeface="Gill Sans" charset="0"/>
                </a:rPr>
                <a:t>Ref:</a:t>
              </a:r>
            </a:p>
            <a:p>
              <a:pPr algn="l">
                <a:lnSpc>
                  <a:spcPct val="50000"/>
                </a:lnSpc>
                <a:spcBef>
                  <a:spcPct val="30000"/>
                </a:spcBef>
              </a:pPr>
              <a:r>
                <a:rPr lang="en-US" altLang="ko-KR" sz="2400" b="0" dirty="0">
                  <a:latin typeface="Gill Sans" charset="0"/>
                  <a:ea typeface="Gill Sans" charset="0"/>
                  <a:cs typeface="Gill Sans" charset="0"/>
                </a:rPr>
                <a:t>Page:</a:t>
              </a:r>
            </a:p>
          </p:txBody>
        </p:sp>
        <p:sp>
          <p:nvSpPr>
            <p:cNvPr id="37919" name="Line 63"/>
            <p:cNvSpPr>
              <a:spLocks noChangeShapeType="1"/>
            </p:cNvSpPr>
            <p:nvPr/>
          </p:nvSpPr>
          <p:spPr bwMode="auto">
            <a:xfrm>
              <a:off x="538" y="144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20" name="Line 64"/>
            <p:cNvSpPr>
              <a:spLocks noChangeShapeType="1"/>
            </p:cNvSpPr>
            <p:nvPr/>
          </p:nvSpPr>
          <p:spPr bwMode="auto">
            <a:xfrm>
              <a:off x="538" y="1900"/>
              <a:ext cx="4790"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21" name="Line 65"/>
            <p:cNvSpPr>
              <a:spLocks noChangeShapeType="1"/>
            </p:cNvSpPr>
            <p:nvPr/>
          </p:nvSpPr>
          <p:spPr bwMode="auto">
            <a:xfrm>
              <a:off x="538" y="2210"/>
              <a:ext cx="47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22" name="Line 66"/>
            <p:cNvSpPr>
              <a:spLocks noChangeShapeType="1"/>
            </p:cNvSpPr>
            <p:nvPr/>
          </p:nvSpPr>
          <p:spPr bwMode="auto">
            <a:xfrm>
              <a:off x="538" y="2520"/>
              <a:ext cx="47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23" name="Line 67"/>
            <p:cNvSpPr>
              <a:spLocks noChangeShapeType="1"/>
            </p:cNvSpPr>
            <p:nvPr/>
          </p:nvSpPr>
          <p:spPr bwMode="auto">
            <a:xfrm>
              <a:off x="538" y="283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24" name="Line 68"/>
            <p:cNvSpPr>
              <a:spLocks noChangeShapeType="1"/>
            </p:cNvSpPr>
            <p:nvPr/>
          </p:nvSpPr>
          <p:spPr bwMode="auto">
            <a:xfrm>
              <a:off x="538"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25" name="Line 69"/>
            <p:cNvSpPr>
              <a:spLocks noChangeShapeType="1"/>
            </p:cNvSpPr>
            <p:nvPr/>
          </p:nvSpPr>
          <p:spPr bwMode="auto">
            <a:xfrm>
              <a:off x="1175" y="1440"/>
              <a:ext cx="0" cy="139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26" name="Line 70"/>
            <p:cNvSpPr>
              <a:spLocks noChangeShapeType="1"/>
            </p:cNvSpPr>
            <p:nvPr/>
          </p:nvSpPr>
          <p:spPr bwMode="auto">
            <a:xfrm>
              <a:off x="155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27" name="Line 71"/>
            <p:cNvSpPr>
              <a:spLocks noChangeShapeType="1"/>
            </p:cNvSpPr>
            <p:nvPr/>
          </p:nvSpPr>
          <p:spPr bwMode="auto">
            <a:xfrm>
              <a:off x="1930"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28" name="Line 72"/>
            <p:cNvSpPr>
              <a:spLocks noChangeShapeType="1"/>
            </p:cNvSpPr>
            <p:nvPr/>
          </p:nvSpPr>
          <p:spPr bwMode="auto">
            <a:xfrm>
              <a:off x="2307"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29" name="Line 73"/>
            <p:cNvSpPr>
              <a:spLocks noChangeShapeType="1"/>
            </p:cNvSpPr>
            <p:nvPr/>
          </p:nvSpPr>
          <p:spPr bwMode="auto">
            <a:xfrm>
              <a:off x="268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30" name="Line 74"/>
            <p:cNvSpPr>
              <a:spLocks noChangeShapeType="1"/>
            </p:cNvSpPr>
            <p:nvPr/>
          </p:nvSpPr>
          <p:spPr bwMode="auto">
            <a:xfrm>
              <a:off x="3063"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31" name="Line 75"/>
            <p:cNvSpPr>
              <a:spLocks noChangeShapeType="1"/>
            </p:cNvSpPr>
            <p:nvPr/>
          </p:nvSpPr>
          <p:spPr bwMode="auto">
            <a:xfrm>
              <a:off x="3440"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32" name="Line 76"/>
            <p:cNvSpPr>
              <a:spLocks noChangeShapeType="1"/>
            </p:cNvSpPr>
            <p:nvPr/>
          </p:nvSpPr>
          <p:spPr bwMode="auto">
            <a:xfrm>
              <a:off x="3818"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33" name="Line 77"/>
            <p:cNvSpPr>
              <a:spLocks noChangeShapeType="1"/>
            </p:cNvSpPr>
            <p:nvPr/>
          </p:nvSpPr>
          <p:spPr bwMode="auto">
            <a:xfrm>
              <a:off x="419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34" name="Line 78"/>
            <p:cNvSpPr>
              <a:spLocks noChangeShapeType="1"/>
            </p:cNvSpPr>
            <p:nvPr/>
          </p:nvSpPr>
          <p:spPr bwMode="auto">
            <a:xfrm>
              <a:off x="4573"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35" name="Line 79"/>
            <p:cNvSpPr>
              <a:spLocks noChangeShapeType="1"/>
            </p:cNvSpPr>
            <p:nvPr/>
          </p:nvSpPr>
          <p:spPr bwMode="auto">
            <a:xfrm>
              <a:off x="4950"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7936" name="Line 80"/>
            <p:cNvSpPr>
              <a:spLocks noChangeShapeType="1"/>
            </p:cNvSpPr>
            <p:nvPr/>
          </p:nvSpPr>
          <p:spPr bwMode="auto">
            <a:xfrm>
              <a:off x="5328"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spTree>
    <p:extLst>
      <p:ext uri="{BB962C8B-B14F-4D97-AF65-F5344CB8AC3E}">
        <p14:creationId xmlns:p14="http://schemas.microsoft.com/office/powerpoint/2010/main" val="12985258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824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78243">
                                            <p:txEl>
                                              <p:pRg st="2" end="2"/>
                                            </p:txEl>
                                          </p:spTgt>
                                        </p:tgtEl>
                                        <p:attrNameLst>
                                          <p:attrName>style.visibility</p:attrName>
                                        </p:attrNameLst>
                                      </p:cBhvr>
                                      <p:to>
                                        <p:strVal val="visible"/>
                                      </p:to>
                                    </p:set>
                                  </p:childTnLst>
                                </p:cTn>
                              </p:par>
                              <p:par>
                                <p:cTn id="13" presetID="2" presetClass="entr" presetSubtype="2" fill="hold" nodeType="withEffect">
                                  <p:stCondLst>
                                    <p:cond delay="0"/>
                                  </p:stCondLst>
                                  <p:childTnLst>
                                    <p:set>
                                      <p:cBhvr>
                                        <p:cTn id="14" dur="1" fill="hold">
                                          <p:stCondLst>
                                            <p:cond delay="0"/>
                                          </p:stCondLst>
                                        </p:cTn>
                                        <p:tgtEl>
                                          <p:spTgt spid="778321"/>
                                        </p:tgtEl>
                                        <p:attrNameLst>
                                          <p:attrName>style.visibility</p:attrName>
                                        </p:attrNameLst>
                                      </p:cBhvr>
                                      <p:to>
                                        <p:strVal val="visible"/>
                                      </p:to>
                                    </p:set>
                                    <p:anim calcmode="lin" valueType="num">
                                      <p:cBhvr additive="base">
                                        <p:cTn id="15" dur="500" fill="hold"/>
                                        <p:tgtEl>
                                          <p:spTgt spid="778321"/>
                                        </p:tgtEl>
                                        <p:attrNameLst>
                                          <p:attrName>ppt_x</p:attrName>
                                        </p:attrNameLst>
                                      </p:cBhvr>
                                      <p:tavLst>
                                        <p:tav tm="0">
                                          <p:val>
                                            <p:strVal val="1+#ppt_w/2"/>
                                          </p:val>
                                        </p:tav>
                                        <p:tav tm="100000">
                                          <p:val>
                                            <p:strVal val="#ppt_x"/>
                                          </p:val>
                                        </p:tav>
                                      </p:tavLst>
                                    </p:anim>
                                    <p:anim calcmode="lin" valueType="num">
                                      <p:cBhvr additive="base">
                                        <p:cTn id="16" dur="500" fill="hold"/>
                                        <p:tgtEl>
                                          <p:spTgt spid="778321"/>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7830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77828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78300"/>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778282"/>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78299"/>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778278"/>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78298"/>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778274"/>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78297"/>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778270"/>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78296"/>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778266"/>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78295"/>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778262"/>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78294"/>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0"/>
                                          </p:stCondLst>
                                        </p:cTn>
                                        <p:tgtEl>
                                          <p:spTgt spid="778258"/>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778293"/>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0"/>
                                          </p:stCondLst>
                                        </p:cTn>
                                        <p:tgtEl>
                                          <p:spTgt spid="778254"/>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778292"/>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nodeType="clickEffect">
                                  <p:stCondLst>
                                    <p:cond delay="0"/>
                                  </p:stCondLst>
                                  <p:childTnLst>
                                    <p:set>
                                      <p:cBhvr>
                                        <p:cTn id="96" dur="1" fill="hold">
                                          <p:stCondLst>
                                            <p:cond delay="0"/>
                                          </p:stCondLst>
                                        </p:cTn>
                                        <p:tgtEl>
                                          <p:spTgt spid="778250"/>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778291"/>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nodeType="clickEffect">
                                  <p:stCondLst>
                                    <p:cond delay="0"/>
                                  </p:stCondLst>
                                  <p:childTnLst>
                                    <p:set>
                                      <p:cBhvr>
                                        <p:cTn id="104" dur="1" fill="hold">
                                          <p:stCondLst>
                                            <p:cond delay="0"/>
                                          </p:stCondLst>
                                        </p:cTn>
                                        <p:tgtEl>
                                          <p:spTgt spid="778246"/>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778243">
                                            <p:txEl>
                                              <p:pRg st="10" end="10"/>
                                            </p:txEl>
                                          </p:spTgt>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78243">
                                            <p:txEl>
                                              <p:pRg st="11" end="11"/>
                                            </p:txEl>
                                          </p:spTgt>
                                        </p:tgtEl>
                                        <p:attrNameLst>
                                          <p:attrName>style.visibility</p:attrName>
                                        </p:attrNameLst>
                                      </p:cBhvr>
                                      <p:to>
                                        <p:strVal val="visible"/>
                                      </p:to>
                                    </p:se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778243">
                                            <p:txEl>
                                              <p:pRg st="12" end="12"/>
                                            </p:txEl>
                                          </p:spTgt>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7824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43" grpId="0" build="p"/>
      <p:bldP spid="778291" grpId="0"/>
      <p:bldP spid="778292" grpId="0"/>
      <p:bldP spid="778293" grpId="0"/>
      <p:bldP spid="778294" grpId="0"/>
      <p:bldP spid="778295" grpId="0"/>
      <p:bldP spid="778296" grpId="0"/>
      <p:bldP spid="778297" grpId="0"/>
      <p:bldP spid="778298" grpId="0"/>
      <p:bldP spid="778299" grpId="0"/>
      <p:bldP spid="778300" grpId="0"/>
      <p:bldP spid="778301" grpId="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9267" name="Rectangle 3"/>
          <p:cNvSpPr>
            <a:spLocks noGrp="1" noChangeArrowheads="1"/>
          </p:cNvSpPr>
          <p:nvPr>
            <p:ph type="body" idx="1"/>
          </p:nvPr>
        </p:nvSpPr>
        <p:spPr>
          <a:xfrm>
            <a:off x="838200" y="876300"/>
            <a:ext cx="10515600" cy="5105400"/>
          </a:xfrm>
        </p:spPr>
        <p:txBody>
          <a:bodyPr/>
          <a:lstStyle/>
          <a:p>
            <a:pPr>
              <a:lnSpc>
                <a:spcPct val="80000"/>
              </a:lnSpc>
              <a:spcBef>
                <a:spcPct val="25000"/>
              </a:spcBef>
            </a:pPr>
            <a:r>
              <a:rPr lang="en-US" altLang="ko-KR" dirty="0">
                <a:ea typeface="굴림" panose="020B0600000101010101" pitchFamily="34" charset="-127"/>
              </a:rPr>
              <a:t>Consider the following: A B C D A B C D A B C D</a:t>
            </a:r>
          </a:p>
          <a:p>
            <a:pPr>
              <a:lnSpc>
                <a:spcPct val="80000"/>
              </a:lnSpc>
              <a:spcBef>
                <a:spcPct val="25000"/>
              </a:spcBef>
            </a:pPr>
            <a:r>
              <a:rPr lang="en-US" altLang="ko-KR" dirty="0">
                <a:ea typeface="굴림" panose="020B0600000101010101" pitchFamily="34" charset="-127"/>
              </a:rPr>
              <a:t>LRU Performs as follows (same as FIFO here):</a:t>
            </a:r>
          </a:p>
          <a:p>
            <a:pPr>
              <a:lnSpc>
                <a:spcPct val="80000"/>
              </a:lnSpc>
              <a:spcBef>
                <a:spcPct val="25000"/>
              </a:spcBef>
            </a:pPr>
            <a:endParaRPr lang="en-US" altLang="ko-KR" dirty="0">
              <a:ea typeface="굴림" panose="020B0600000101010101" pitchFamily="34" charset="-127"/>
            </a:endParaRPr>
          </a:p>
          <a:p>
            <a:pPr>
              <a:lnSpc>
                <a:spcPct val="80000"/>
              </a:lnSpc>
              <a:spcBef>
                <a:spcPct val="25000"/>
              </a:spcBef>
            </a:pPr>
            <a:endParaRPr lang="en-US" altLang="ko-KR" dirty="0">
              <a:ea typeface="굴림" panose="020B0600000101010101" pitchFamily="34" charset="-127"/>
            </a:endParaRPr>
          </a:p>
          <a:p>
            <a:pPr>
              <a:lnSpc>
                <a:spcPct val="80000"/>
              </a:lnSpc>
              <a:spcBef>
                <a:spcPct val="25000"/>
              </a:spcBef>
            </a:pPr>
            <a:endParaRPr lang="en-US" altLang="ko-KR" dirty="0">
              <a:ea typeface="굴림" panose="020B0600000101010101" pitchFamily="34" charset="-127"/>
            </a:endParaRPr>
          </a:p>
          <a:p>
            <a:pPr>
              <a:lnSpc>
                <a:spcPct val="80000"/>
              </a:lnSpc>
              <a:spcBef>
                <a:spcPct val="25000"/>
              </a:spcBef>
            </a:pPr>
            <a:endParaRPr lang="en-US" altLang="ko-KR" dirty="0">
              <a:ea typeface="굴림" panose="020B0600000101010101" pitchFamily="34" charset="-127"/>
            </a:endParaRPr>
          </a:p>
          <a:p>
            <a:pPr>
              <a:lnSpc>
                <a:spcPct val="80000"/>
              </a:lnSpc>
              <a:spcBef>
                <a:spcPct val="25000"/>
              </a:spcBef>
            </a:pPr>
            <a:endParaRPr lang="en-US" altLang="ko-KR" dirty="0">
              <a:ea typeface="굴림" panose="020B0600000101010101" pitchFamily="34" charset="-127"/>
            </a:endParaRPr>
          </a:p>
          <a:p>
            <a:pPr>
              <a:lnSpc>
                <a:spcPct val="80000"/>
              </a:lnSpc>
              <a:spcBef>
                <a:spcPct val="25000"/>
              </a:spcBef>
            </a:pPr>
            <a:endParaRPr lang="en-US" altLang="ko-KR" dirty="0">
              <a:ea typeface="굴림" panose="020B0600000101010101" pitchFamily="34" charset="-127"/>
            </a:endParaRPr>
          </a:p>
          <a:p>
            <a:pPr lvl="1">
              <a:lnSpc>
                <a:spcPct val="80000"/>
              </a:lnSpc>
              <a:spcBef>
                <a:spcPct val="25000"/>
              </a:spcBef>
            </a:pPr>
            <a:endParaRPr lang="en-US" altLang="ko-KR" dirty="0">
              <a:ea typeface="굴림" panose="020B0600000101010101" pitchFamily="34" charset="-127"/>
            </a:endParaRPr>
          </a:p>
          <a:p>
            <a:pPr lvl="1">
              <a:lnSpc>
                <a:spcPct val="80000"/>
              </a:lnSpc>
              <a:spcBef>
                <a:spcPct val="25000"/>
              </a:spcBef>
            </a:pPr>
            <a:r>
              <a:rPr lang="en-US" altLang="ko-KR" dirty="0">
                <a:ea typeface="굴림" panose="020B0600000101010101" pitchFamily="34" charset="-127"/>
              </a:rPr>
              <a:t>Every reference is a page fault!</a:t>
            </a:r>
          </a:p>
          <a:p>
            <a:pPr>
              <a:lnSpc>
                <a:spcPct val="80000"/>
              </a:lnSpc>
              <a:spcBef>
                <a:spcPct val="25000"/>
              </a:spcBef>
            </a:pPr>
            <a:r>
              <a:rPr lang="en-US" altLang="ko-KR" dirty="0">
                <a:ea typeface="굴림" panose="020B0600000101010101" pitchFamily="34" charset="-127"/>
              </a:rPr>
              <a:t>Fairly contrived example of working set of N+1 on N frames</a:t>
            </a:r>
          </a:p>
          <a:p>
            <a:pPr lvl="1">
              <a:lnSpc>
                <a:spcPct val="80000"/>
              </a:lnSpc>
              <a:spcBef>
                <a:spcPct val="25000"/>
              </a:spcBef>
            </a:pPr>
            <a:endParaRPr lang="ko-KR" altLang="en-US" dirty="0">
              <a:ea typeface="굴림" panose="020B0600000101010101" pitchFamily="34" charset="-127"/>
            </a:endParaRPr>
          </a:p>
        </p:txBody>
      </p:sp>
      <p:grpSp>
        <p:nvGrpSpPr>
          <p:cNvPr id="779347" name="Group 83"/>
          <p:cNvGrpSpPr>
            <a:grpSpLocks/>
          </p:cNvGrpSpPr>
          <p:nvPr/>
        </p:nvGrpSpPr>
        <p:grpSpPr bwMode="auto">
          <a:xfrm>
            <a:off x="9699626" y="2486025"/>
            <a:ext cx="600075" cy="1476375"/>
            <a:chOff x="4950" y="2190"/>
            <a:chExt cx="378" cy="930"/>
          </a:xfrm>
        </p:grpSpPr>
        <p:sp>
          <p:nvSpPr>
            <p:cNvPr id="39086" name="Rectangle 84"/>
            <p:cNvSpPr>
              <a:spLocks noChangeArrowheads="1"/>
            </p:cNvSpPr>
            <p:nvPr/>
          </p:nvSpPr>
          <p:spPr bwMode="auto">
            <a:xfrm>
              <a:off x="4950" y="281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39087" name="Rectangle 85"/>
            <p:cNvSpPr>
              <a:spLocks noChangeArrowheads="1"/>
            </p:cNvSpPr>
            <p:nvPr/>
          </p:nvSpPr>
          <p:spPr bwMode="auto">
            <a:xfrm>
              <a:off x="4950" y="250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88" name="Rectangle 86"/>
            <p:cNvSpPr>
              <a:spLocks noChangeArrowheads="1"/>
            </p:cNvSpPr>
            <p:nvPr/>
          </p:nvSpPr>
          <p:spPr bwMode="auto">
            <a:xfrm>
              <a:off x="4950" y="219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sp>
        <p:nvSpPr>
          <p:cNvPr id="38916" name="Rectangle 2"/>
          <p:cNvSpPr>
            <a:spLocks noGrp="1" noChangeArrowheads="1"/>
          </p:cNvSpPr>
          <p:nvPr>
            <p:ph type="title"/>
          </p:nvPr>
        </p:nvSpPr>
        <p:spPr/>
        <p:txBody>
          <a:bodyPr/>
          <a:lstStyle/>
          <a:p>
            <a:r>
              <a:rPr lang="en-US" altLang="ko-KR" dirty="0">
                <a:ea typeface="굴림" panose="020B0600000101010101" pitchFamily="34" charset="-127"/>
              </a:rPr>
              <a:t>Is LRU guaranteed to perform well?</a:t>
            </a:r>
          </a:p>
        </p:txBody>
      </p:sp>
      <p:grpSp>
        <p:nvGrpSpPr>
          <p:cNvPr id="779268" name="Group 4"/>
          <p:cNvGrpSpPr>
            <a:grpSpLocks/>
          </p:cNvGrpSpPr>
          <p:nvPr/>
        </p:nvGrpSpPr>
        <p:grpSpPr bwMode="auto">
          <a:xfrm>
            <a:off x="9109076" y="2486025"/>
            <a:ext cx="600075" cy="1476375"/>
            <a:chOff x="4950" y="2190"/>
            <a:chExt cx="378" cy="930"/>
          </a:xfrm>
        </p:grpSpPr>
        <p:sp>
          <p:nvSpPr>
            <p:cNvPr id="39083" name="Rectangle 5"/>
            <p:cNvSpPr>
              <a:spLocks noChangeArrowheads="1"/>
            </p:cNvSpPr>
            <p:nvPr/>
          </p:nvSpPr>
          <p:spPr bwMode="auto">
            <a:xfrm>
              <a:off x="4950" y="281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84" name="Rectangle 6"/>
            <p:cNvSpPr>
              <a:spLocks noChangeArrowheads="1"/>
            </p:cNvSpPr>
            <p:nvPr/>
          </p:nvSpPr>
          <p:spPr bwMode="auto">
            <a:xfrm>
              <a:off x="4950" y="250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39085" name="Rectangle 7"/>
            <p:cNvSpPr>
              <a:spLocks noChangeArrowheads="1"/>
            </p:cNvSpPr>
            <p:nvPr/>
          </p:nvSpPr>
          <p:spPr bwMode="auto">
            <a:xfrm>
              <a:off x="4950" y="219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272" name="Group 8"/>
          <p:cNvGrpSpPr>
            <a:grpSpLocks/>
          </p:cNvGrpSpPr>
          <p:nvPr/>
        </p:nvGrpSpPr>
        <p:grpSpPr bwMode="auto">
          <a:xfrm>
            <a:off x="8510589" y="2486025"/>
            <a:ext cx="598487" cy="1476375"/>
            <a:chOff x="4573" y="2190"/>
            <a:chExt cx="377" cy="930"/>
          </a:xfrm>
        </p:grpSpPr>
        <p:sp>
          <p:nvSpPr>
            <p:cNvPr id="39080" name="Rectangle 9"/>
            <p:cNvSpPr>
              <a:spLocks noChangeArrowheads="1"/>
            </p:cNvSpPr>
            <p:nvPr/>
          </p:nvSpPr>
          <p:spPr bwMode="auto">
            <a:xfrm>
              <a:off x="4573" y="281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81" name="Rectangle 10"/>
            <p:cNvSpPr>
              <a:spLocks noChangeArrowheads="1"/>
            </p:cNvSpPr>
            <p:nvPr/>
          </p:nvSpPr>
          <p:spPr bwMode="auto">
            <a:xfrm>
              <a:off x="4573" y="250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82" name="Rectangle 11"/>
            <p:cNvSpPr>
              <a:spLocks noChangeArrowheads="1"/>
            </p:cNvSpPr>
            <p:nvPr/>
          </p:nvSpPr>
          <p:spPr bwMode="auto">
            <a:xfrm>
              <a:off x="4573" y="219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grpSp>
      <p:grpSp>
        <p:nvGrpSpPr>
          <p:cNvPr id="779276" name="Group 12"/>
          <p:cNvGrpSpPr>
            <a:grpSpLocks/>
          </p:cNvGrpSpPr>
          <p:nvPr/>
        </p:nvGrpSpPr>
        <p:grpSpPr bwMode="auto">
          <a:xfrm>
            <a:off x="7910514" y="2486025"/>
            <a:ext cx="600075" cy="1476375"/>
            <a:chOff x="4195" y="2190"/>
            <a:chExt cx="378" cy="930"/>
          </a:xfrm>
        </p:grpSpPr>
        <p:sp>
          <p:nvSpPr>
            <p:cNvPr id="39077" name="Rectangle 13"/>
            <p:cNvSpPr>
              <a:spLocks noChangeArrowheads="1"/>
            </p:cNvSpPr>
            <p:nvPr/>
          </p:nvSpPr>
          <p:spPr bwMode="auto">
            <a:xfrm>
              <a:off x="4195" y="281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39078" name="Rectangle 14"/>
            <p:cNvSpPr>
              <a:spLocks noChangeArrowheads="1"/>
            </p:cNvSpPr>
            <p:nvPr/>
          </p:nvSpPr>
          <p:spPr bwMode="auto">
            <a:xfrm>
              <a:off x="4195" y="250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79" name="Rectangle 15"/>
            <p:cNvSpPr>
              <a:spLocks noChangeArrowheads="1"/>
            </p:cNvSpPr>
            <p:nvPr/>
          </p:nvSpPr>
          <p:spPr bwMode="auto">
            <a:xfrm>
              <a:off x="4195" y="219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280" name="Group 16"/>
          <p:cNvGrpSpPr>
            <a:grpSpLocks/>
          </p:cNvGrpSpPr>
          <p:nvPr/>
        </p:nvGrpSpPr>
        <p:grpSpPr bwMode="auto">
          <a:xfrm>
            <a:off x="7312025" y="2486025"/>
            <a:ext cx="598488" cy="1476375"/>
            <a:chOff x="3818" y="2190"/>
            <a:chExt cx="377" cy="930"/>
          </a:xfrm>
        </p:grpSpPr>
        <p:sp>
          <p:nvSpPr>
            <p:cNvPr id="39074" name="Rectangle 17"/>
            <p:cNvSpPr>
              <a:spLocks noChangeArrowheads="1"/>
            </p:cNvSpPr>
            <p:nvPr/>
          </p:nvSpPr>
          <p:spPr bwMode="auto">
            <a:xfrm>
              <a:off x="3818" y="281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75" name="Rectangle 18"/>
            <p:cNvSpPr>
              <a:spLocks noChangeArrowheads="1"/>
            </p:cNvSpPr>
            <p:nvPr/>
          </p:nvSpPr>
          <p:spPr bwMode="auto">
            <a:xfrm>
              <a:off x="3818" y="250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39076" name="Rectangle 19"/>
            <p:cNvSpPr>
              <a:spLocks noChangeArrowheads="1"/>
            </p:cNvSpPr>
            <p:nvPr/>
          </p:nvSpPr>
          <p:spPr bwMode="auto">
            <a:xfrm>
              <a:off x="3818" y="2190"/>
              <a:ext cx="377"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284" name="Group 20"/>
          <p:cNvGrpSpPr>
            <a:grpSpLocks/>
          </p:cNvGrpSpPr>
          <p:nvPr/>
        </p:nvGrpSpPr>
        <p:grpSpPr bwMode="auto">
          <a:xfrm>
            <a:off x="6711951" y="2486025"/>
            <a:ext cx="600075" cy="1476375"/>
            <a:chOff x="3440" y="2190"/>
            <a:chExt cx="378" cy="930"/>
          </a:xfrm>
        </p:grpSpPr>
        <p:sp>
          <p:nvSpPr>
            <p:cNvPr id="39071" name="Rectangle 21"/>
            <p:cNvSpPr>
              <a:spLocks noChangeArrowheads="1"/>
            </p:cNvSpPr>
            <p:nvPr/>
          </p:nvSpPr>
          <p:spPr bwMode="auto">
            <a:xfrm>
              <a:off x="3440" y="281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72" name="Rectangle 22"/>
            <p:cNvSpPr>
              <a:spLocks noChangeArrowheads="1"/>
            </p:cNvSpPr>
            <p:nvPr/>
          </p:nvSpPr>
          <p:spPr bwMode="auto">
            <a:xfrm>
              <a:off x="3440"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73" name="Rectangle 23"/>
            <p:cNvSpPr>
              <a:spLocks noChangeArrowheads="1"/>
            </p:cNvSpPr>
            <p:nvPr/>
          </p:nvSpPr>
          <p:spPr bwMode="auto">
            <a:xfrm>
              <a:off x="3440" y="219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grpSp>
      <p:grpSp>
        <p:nvGrpSpPr>
          <p:cNvPr id="779288" name="Group 24"/>
          <p:cNvGrpSpPr>
            <a:grpSpLocks/>
          </p:cNvGrpSpPr>
          <p:nvPr/>
        </p:nvGrpSpPr>
        <p:grpSpPr bwMode="auto">
          <a:xfrm>
            <a:off x="6113464" y="2486025"/>
            <a:ext cx="598487" cy="1476375"/>
            <a:chOff x="3063" y="2190"/>
            <a:chExt cx="377" cy="930"/>
          </a:xfrm>
        </p:grpSpPr>
        <p:sp>
          <p:nvSpPr>
            <p:cNvPr id="39068" name="Rectangle 25"/>
            <p:cNvSpPr>
              <a:spLocks noChangeArrowheads="1"/>
            </p:cNvSpPr>
            <p:nvPr/>
          </p:nvSpPr>
          <p:spPr bwMode="auto">
            <a:xfrm>
              <a:off x="3063" y="281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39069" name="Rectangle 26"/>
            <p:cNvSpPr>
              <a:spLocks noChangeArrowheads="1"/>
            </p:cNvSpPr>
            <p:nvPr/>
          </p:nvSpPr>
          <p:spPr bwMode="auto">
            <a:xfrm>
              <a:off x="3063" y="250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70" name="Rectangle 27"/>
            <p:cNvSpPr>
              <a:spLocks noChangeArrowheads="1"/>
            </p:cNvSpPr>
            <p:nvPr/>
          </p:nvSpPr>
          <p:spPr bwMode="auto">
            <a:xfrm>
              <a:off x="3063" y="219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292" name="Group 28"/>
          <p:cNvGrpSpPr>
            <a:grpSpLocks/>
          </p:cNvGrpSpPr>
          <p:nvPr/>
        </p:nvGrpSpPr>
        <p:grpSpPr bwMode="auto">
          <a:xfrm>
            <a:off x="5513389" y="2486025"/>
            <a:ext cx="600075" cy="1476375"/>
            <a:chOff x="2685" y="2190"/>
            <a:chExt cx="378" cy="930"/>
          </a:xfrm>
        </p:grpSpPr>
        <p:sp>
          <p:nvSpPr>
            <p:cNvPr id="39065" name="Rectangle 29"/>
            <p:cNvSpPr>
              <a:spLocks noChangeArrowheads="1"/>
            </p:cNvSpPr>
            <p:nvPr/>
          </p:nvSpPr>
          <p:spPr bwMode="auto">
            <a:xfrm>
              <a:off x="2685" y="281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66" name="Rectangle 30"/>
            <p:cNvSpPr>
              <a:spLocks noChangeArrowheads="1"/>
            </p:cNvSpPr>
            <p:nvPr/>
          </p:nvSpPr>
          <p:spPr bwMode="auto">
            <a:xfrm>
              <a:off x="2685"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39067" name="Rectangle 31"/>
            <p:cNvSpPr>
              <a:spLocks noChangeArrowheads="1"/>
            </p:cNvSpPr>
            <p:nvPr/>
          </p:nvSpPr>
          <p:spPr bwMode="auto">
            <a:xfrm>
              <a:off x="2685" y="219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296" name="Group 32"/>
          <p:cNvGrpSpPr>
            <a:grpSpLocks/>
          </p:cNvGrpSpPr>
          <p:nvPr/>
        </p:nvGrpSpPr>
        <p:grpSpPr bwMode="auto">
          <a:xfrm>
            <a:off x="4913314" y="2486025"/>
            <a:ext cx="600075" cy="1476375"/>
            <a:chOff x="2307" y="2190"/>
            <a:chExt cx="378" cy="930"/>
          </a:xfrm>
        </p:grpSpPr>
        <p:sp>
          <p:nvSpPr>
            <p:cNvPr id="39062" name="Rectangle 33"/>
            <p:cNvSpPr>
              <a:spLocks noChangeArrowheads="1"/>
            </p:cNvSpPr>
            <p:nvPr/>
          </p:nvSpPr>
          <p:spPr bwMode="auto">
            <a:xfrm>
              <a:off x="2307" y="281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63" name="Rectangle 34"/>
            <p:cNvSpPr>
              <a:spLocks noChangeArrowheads="1"/>
            </p:cNvSpPr>
            <p:nvPr/>
          </p:nvSpPr>
          <p:spPr bwMode="auto">
            <a:xfrm>
              <a:off x="2307"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64" name="Rectangle 35"/>
            <p:cNvSpPr>
              <a:spLocks noChangeArrowheads="1"/>
            </p:cNvSpPr>
            <p:nvPr/>
          </p:nvSpPr>
          <p:spPr bwMode="auto">
            <a:xfrm>
              <a:off x="2307" y="219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grpSp>
      <p:grpSp>
        <p:nvGrpSpPr>
          <p:cNvPr id="779300" name="Group 36"/>
          <p:cNvGrpSpPr>
            <a:grpSpLocks/>
          </p:cNvGrpSpPr>
          <p:nvPr/>
        </p:nvGrpSpPr>
        <p:grpSpPr bwMode="auto">
          <a:xfrm>
            <a:off x="4314825" y="2486025"/>
            <a:ext cx="598488" cy="1476375"/>
            <a:chOff x="1930" y="2190"/>
            <a:chExt cx="377" cy="930"/>
          </a:xfrm>
        </p:grpSpPr>
        <p:sp>
          <p:nvSpPr>
            <p:cNvPr id="39059" name="Rectangle 37"/>
            <p:cNvSpPr>
              <a:spLocks noChangeArrowheads="1"/>
            </p:cNvSpPr>
            <p:nvPr/>
          </p:nvSpPr>
          <p:spPr bwMode="auto">
            <a:xfrm>
              <a:off x="1930" y="2810"/>
              <a:ext cx="377"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39060" name="Rectangle 38"/>
            <p:cNvSpPr>
              <a:spLocks noChangeArrowheads="1"/>
            </p:cNvSpPr>
            <p:nvPr/>
          </p:nvSpPr>
          <p:spPr bwMode="auto">
            <a:xfrm>
              <a:off x="1930" y="250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61" name="Rectangle 39"/>
            <p:cNvSpPr>
              <a:spLocks noChangeArrowheads="1"/>
            </p:cNvSpPr>
            <p:nvPr/>
          </p:nvSpPr>
          <p:spPr bwMode="auto">
            <a:xfrm>
              <a:off x="1930" y="219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304" name="Group 40"/>
          <p:cNvGrpSpPr>
            <a:grpSpLocks/>
          </p:cNvGrpSpPr>
          <p:nvPr/>
        </p:nvGrpSpPr>
        <p:grpSpPr bwMode="auto">
          <a:xfrm>
            <a:off x="3714751" y="2486025"/>
            <a:ext cx="600075" cy="1476375"/>
            <a:chOff x="1552" y="2190"/>
            <a:chExt cx="378" cy="930"/>
          </a:xfrm>
        </p:grpSpPr>
        <p:sp>
          <p:nvSpPr>
            <p:cNvPr id="39056" name="Rectangle 41"/>
            <p:cNvSpPr>
              <a:spLocks noChangeArrowheads="1"/>
            </p:cNvSpPr>
            <p:nvPr/>
          </p:nvSpPr>
          <p:spPr bwMode="auto">
            <a:xfrm>
              <a:off x="1552" y="2810"/>
              <a:ext cx="378"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57" name="Rectangle 42"/>
            <p:cNvSpPr>
              <a:spLocks noChangeArrowheads="1"/>
            </p:cNvSpPr>
            <p:nvPr/>
          </p:nvSpPr>
          <p:spPr bwMode="auto">
            <a:xfrm>
              <a:off x="1552"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39058" name="Rectangle 43"/>
            <p:cNvSpPr>
              <a:spLocks noChangeArrowheads="1"/>
            </p:cNvSpPr>
            <p:nvPr/>
          </p:nvSpPr>
          <p:spPr bwMode="auto">
            <a:xfrm>
              <a:off x="1552"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308" name="Group 44"/>
          <p:cNvGrpSpPr>
            <a:grpSpLocks/>
          </p:cNvGrpSpPr>
          <p:nvPr/>
        </p:nvGrpSpPr>
        <p:grpSpPr bwMode="auto">
          <a:xfrm>
            <a:off x="3116264" y="2486025"/>
            <a:ext cx="598487" cy="1476375"/>
            <a:chOff x="1117" y="1948"/>
            <a:chExt cx="377" cy="930"/>
          </a:xfrm>
        </p:grpSpPr>
        <p:sp>
          <p:nvSpPr>
            <p:cNvPr id="39053" name="Rectangle 45"/>
            <p:cNvSpPr>
              <a:spLocks noChangeArrowheads="1"/>
            </p:cNvSpPr>
            <p:nvPr/>
          </p:nvSpPr>
          <p:spPr bwMode="auto">
            <a:xfrm>
              <a:off x="1117" y="2568"/>
              <a:ext cx="37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54" name="Rectangle 46"/>
            <p:cNvSpPr>
              <a:spLocks noChangeArrowheads="1"/>
            </p:cNvSpPr>
            <p:nvPr/>
          </p:nvSpPr>
          <p:spPr bwMode="auto">
            <a:xfrm>
              <a:off x="1117" y="2258"/>
              <a:ext cx="37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55" name="Rectangle 47"/>
            <p:cNvSpPr>
              <a:spLocks noChangeArrowheads="1"/>
            </p:cNvSpPr>
            <p:nvPr/>
          </p:nvSpPr>
          <p:spPr bwMode="auto">
            <a:xfrm>
              <a:off x="1117" y="1948"/>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grpSp>
      <p:sp>
        <p:nvSpPr>
          <p:cNvPr id="779312" name="Rectangle 48"/>
          <p:cNvSpPr>
            <a:spLocks noChangeArrowheads="1"/>
          </p:cNvSpPr>
          <p:nvPr/>
        </p:nvSpPr>
        <p:spPr bwMode="auto">
          <a:xfrm>
            <a:off x="9109076" y="1755774"/>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779313" name="Rectangle 49"/>
          <p:cNvSpPr>
            <a:spLocks noChangeArrowheads="1"/>
          </p:cNvSpPr>
          <p:nvPr/>
        </p:nvSpPr>
        <p:spPr bwMode="auto">
          <a:xfrm>
            <a:off x="8510589" y="1755774"/>
            <a:ext cx="598487"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9314" name="Rectangle 50"/>
          <p:cNvSpPr>
            <a:spLocks noChangeArrowheads="1"/>
          </p:cNvSpPr>
          <p:nvPr/>
        </p:nvSpPr>
        <p:spPr bwMode="auto">
          <a:xfrm>
            <a:off x="7910514" y="1755774"/>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779315" name="Rectangle 51"/>
          <p:cNvSpPr>
            <a:spLocks noChangeArrowheads="1"/>
          </p:cNvSpPr>
          <p:nvPr/>
        </p:nvSpPr>
        <p:spPr bwMode="auto">
          <a:xfrm>
            <a:off x="7312025" y="1755774"/>
            <a:ext cx="598488" cy="730250"/>
          </a:xfrm>
          <a:prstGeom prst="rect">
            <a:avLst/>
          </a:prstGeom>
          <a:noFill/>
          <a:ln>
            <a:noFill/>
          </a:ln>
          <a:effectLst/>
          <a:extLst>
            <a:ext uri="{909E8E84-426E-40dd-AFC4-6F175D3DCCD1}">
              <a14:hiddenFill xmlns:a14="http://schemas.microsoft.com/office/drawing/2010/main" xmlns="">
                <a:solidFill>
                  <a:srgbClr val="FFFF00"/>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779316" name="Rectangle 52"/>
          <p:cNvSpPr>
            <a:spLocks noChangeArrowheads="1"/>
          </p:cNvSpPr>
          <p:nvPr/>
        </p:nvSpPr>
        <p:spPr bwMode="auto">
          <a:xfrm>
            <a:off x="6711951" y="1755774"/>
            <a:ext cx="600075"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779317" name="Rectangle 53"/>
          <p:cNvSpPr>
            <a:spLocks noChangeArrowheads="1"/>
          </p:cNvSpPr>
          <p:nvPr/>
        </p:nvSpPr>
        <p:spPr bwMode="auto">
          <a:xfrm>
            <a:off x="6113464" y="1755774"/>
            <a:ext cx="598487" cy="730250"/>
          </a:xfrm>
          <a:prstGeom prst="rect">
            <a:avLst/>
          </a:prstGeom>
          <a:noFill/>
          <a:ln>
            <a:noFill/>
          </a:ln>
          <a:effectLst/>
          <a:extLst>
            <a:ext uri="{909E8E84-426E-40dd-AFC4-6F175D3DCCD1}">
              <a14:hiddenFill xmlns:a14="http://schemas.microsoft.com/office/drawing/2010/main" xmlns="">
                <a:solidFill>
                  <a:srgbClr val="FFFF00"/>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9318" name="Rectangle 54"/>
          <p:cNvSpPr>
            <a:spLocks noChangeArrowheads="1"/>
          </p:cNvSpPr>
          <p:nvPr/>
        </p:nvSpPr>
        <p:spPr bwMode="auto">
          <a:xfrm>
            <a:off x="5513389" y="1755774"/>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779319" name="Rectangle 55"/>
          <p:cNvSpPr>
            <a:spLocks noChangeArrowheads="1"/>
          </p:cNvSpPr>
          <p:nvPr/>
        </p:nvSpPr>
        <p:spPr bwMode="auto">
          <a:xfrm>
            <a:off x="4913314" y="1755774"/>
            <a:ext cx="600075"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779320" name="Rectangle 56"/>
          <p:cNvSpPr>
            <a:spLocks noChangeArrowheads="1"/>
          </p:cNvSpPr>
          <p:nvPr/>
        </p:nvSpPr>
        <p:spPr bwMode="auto">
          <a:xfrm>
            <a:off x="4314825" y="1755774"/>
            <a:ext cx="598488"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779321" name="Rectangle 57"/>
          <p:cNvSpPr>
            <a:spLocks noChangeArrowheads="1"/>
          </p:cNvSpPr>
          <p:nvPr/>
        </p:nvSpPr>
        <p:spPr bwMode="auto">
          <a:xfrm>
            <a:off x="3714751" y="1755774"/>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9322" name="Rectangle 58"/>
          <p:cNvSpPr>
            <a:spLocks noChangeArrowheads="1"/>
          </p:cNvSpPr>
          <p:nvPr/>
        </p:nvSpPr>
        <p:spPr bwMode="auto">
          <a:xfrm>
            <a:off x="3116264" y="1755774"/>
            <a:ext cx="598487"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779351" name="Rectangle 87"/>
          <p:cNvSpPr>
            <a:spLocks noChangeArrowheads="1"/>
          </p:cNvSpPr>
          <p:nvPr/>
        </p:nvSpPr>
        <p:spPr bwMode="auto">
          <a:xfrm>
            <a:off x="9725026" y="1755774"/>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grpSp>
        <p:nvGrpSpPr>
          <p:cNvPr id="779354" name="Group 90"/>
          <p:cNvGrpSpPr>
            <a:grpSpLocks/>
          </p:cNvGrpSpPr>
          <p:nvPr/>
        </p:nvGrpSpPr>
        <p:grpSpPr bwMode="auto">
          <a:xfrm>
            <a:off x="2105025" y="1755775"/>
            <a:ext cx="8204200" cy="2206625"/>
            <a:chOff x="240" y="1440"/>
            <a:chExt cx="5168" cy="1390"/>
          </a:xfrm>
        </p:grpSpPr>
        <p:sp>
          <p:nvSpPr>
            <p:cNvPr id="39028" name="Rectangle 60"/>
            <p:cNvSpPr>
              <a:spLocks noChangeArrowheads="1"/>
            </p:cNvSpPr>
            <p:nvPr/>
          </p:nvSpPr>
          <p:spPr bwMode="auto">
            <a:xfrm>
              <a:off x="240" y="2520"/>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3</a:t>
              </a:r>
            </a:p>
          </p:txBody>
        </p:sp>
        <p:sp>
          <p:nvSpPr>
            <p:cNvPr id="39029" name="Rectangle 61"/>
            <p:cNvSpPr>
              <a:spLocks noChangeArrowheads="1"/>
            </p:cNvSpPr>
            <p:nvPr/>
          </p:nvSpPr>
          <p:spPr bwMode="auto">
            <a:xfrm>
              <a:off x="240" y="2210"/>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2</a:t>
              </a:r>
            </a:p>
          </p:txBody>
        </p:sp>
        <p:sp>
          <p:nvSpPr>
            <p:cNvPr id="39030" name="Rectangle 62"/>
            <p:cNvSpPr>
              <a:spLocks noChangeArrowheads="1"/>
            </p:cNvSpPr>
            <p:nvPr/>
          </p:nvSpPr>
          <p:spPr bwMode="auto">
            <a:xfrm>
              <a:off x="240" y="1900"/>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1</a:t>
              </a:r>
            </a:p>
          </p:txBody>
        </p:sp>
        <p:sp>
          <p:nvSpPr>
            <p:cNvPr id="39031" name="Rectangle 63"/>
            <p:cNvSpPr>
              <a:spLocks noChangeArrowheads="1"/>
            </p:cNvSpPr>
            <p:nvPr/>
          </p:nvSpPr>
          <p:spPr bwMode="auto">
            <a:xfrm>
              <a:off x="240" y="1440"/>
              <a:ext cx="637" cy="46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90000"/>
                </a:lnSpc>
                <a:spcBef>
                  <a:spcPct val="30000"/>
                </a:spcBef>
              </a:pPr>
              <a:r>
                <a:rPr lang="en-US" altLang="ko-KR" sz="2400" b="0" dirty="0">
                  <a:latin typeface="Gill Sans" charset="0"/>
                  <a:ea typeface="Gill Sans" charset="0"/>
                  <a:cs typeface="Gill Sans" charset="0"/>
                </a:rPr>
                <a:t>Ref:</a:t>
              </a:r>
            </a:p>
            <a:p>
              <a:pPr algn="l">
                <a:lnSpc>
                  <a:spcPct val="50000"/>
                </a:lnSpc>
                <a:spcBef>
                  <a:spcPct val="30000"/>
                </a:spcBef>
              </a:pPr>
              <a:r>
                <a:rPr lang="en-US" altLang="ko-KR" sz="2400" b="0" dirty="0">
                  <a:latin typeface="Gill Sans" charset="0"/>
                  <a:ea typeface="Gill Sans" charset="0"/>
                  <a:cs typeface="Gill Sans" charset="0"/>
                </a:rPr>
                <a:t>Page:</a:t>
              </a:r>
            </a:p>
          </p:txBody>
        </p:sp>
        <p:sp>
          <p:nvSpPr>
            <p:cNvPr id="39032" name="Line 65"/>
            <p:cNvSpPr>
              <a:spLocks noChangeShapeType="1"/>
            </p:cNvSpPr>
            <p:nvPr/>
          </p:nvSpPr>
          <p:spPr bwMode="auto">
            <a:xfrm>
              <a:off x="240" y="1900"/>
              <a:ext cx="5168"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nvGrpSpPr>
            <p:cNvPr id="39033" name="Group 89"/>
            <p:cNvGrpSpPr>
              <a:grpSpLocks/>
            </p:cNvGrpSpPr>
            <p:nvPr/>
          </p:nvGrpSpPr>
          <p:grpSpPr bwMode="auto">
            <a:xfrm>
              <a:off x="240" y="2210"/>
              <a:ext cx="5161" cy="310"/>
              <a:chOff x="240" y="2210"/>
              <a:chExt cx="4790" cy="310"/>
            </a:xfrm>
          </p:grpSpPr>
          <p:sp>
            <p:nvSpPr>
              <p:cNvPr id="39051" name="Line 66"/>
              <p:cNvSpPr>
                <a:spLocks noChangeShapeType="1"/>
              </p:cNvSpPr>
              <p:nvPr/>
            </p:nvSpPr>
            <p:spPr bwMode="auto">
              <a:xfrm>
                <a:off x="240" y="2210"/>
                <a:ext cx="47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52" name="Line 67"/>
              <p:cNvSpPr>
                <a:spLocks noChangeShapeType="1"/>
              </p:cNvSpPr>
              <p:nvPr/>
            </p:nvSpPr>
            <p:spPr bwMode="auto">
              <a:xfrm>
                <a:off x="240" y="2520"/>
                <a:ext cx="47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sp>
          <p:nvSpPr>
            <p:cNvPr id="39034" name="Line 69"/>
            <p:cNvSpPr>
              <a:spLocks noChangeShapeType="1"/>
            </p:cNvSpPr>
            <p:nvPr/>
          </p:nvSpPr>
          <p:spPr bwMode="auto">
            <a:xfrm>
              <a:off x="240"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35" name="Line 70"/>
            <p:cNvSpPr>
              <a:spLocks noChangeShapeType="1"/>
            </p:cNvSpPr>
            <p:nvPr/>
          </p:nvSpPr>
          <p:spPr bwMode="auto">
            <a:xfrm>
              <a:off x="877" y="1440"/>
              <a:ext cx="0" cy="139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36" name="Line 71"/>
            <p:cNvSpPr>
              <a:spLocks noChangeShapeType="1"/>
            </p:cNvSpPr>
            <p:nvPr/>
          </p:nvSpPr>
          <p:spPr bwMode="auto">
            <a:xfrm>
              <a:off x="1254"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37" name="Line 72"/>
            <p:cNvSpPr>
              <a:spLocks noChangeShapeType="1"/>
            </p:cNvSpPr>
            <p:nvPr/>
          </p:nvSpPr>
          <p:spPr bwMode="auto">
            <a:xfrm>
              <a:off x="163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38" name="Line 73"/>
            <p:cNvSpPr>
              <a:spLocks noChangeShapeType="1"/>
            </p:cNvSpPr>
            <p:nvPr/>
          </p:nvSpPr>
          <p:spPr bwMode="auto">
            <a:xfrm>
              <a:off x="2009"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39" name="Line 74"/>
            <p:cNvSpPr>
              <a:spLocks noChangeShapeType="1"/>
            </p:cNvSpPr>
            <p:nvPr/>
          </p:nvSpPr>
          <p:spPr bwMode="auto">
            <a:xfrm>
              <a:off x="2387"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0" name="Line 75"/>
            <p:cNvSpPr>
              <a:spLocks noChangeShapeType="1"/>
            </p:cNvSpPr>
            <p:nvPr/>
          </p:nvSpPr>
          <p:spPr bwMode="auto">
            <a:xfrm>
              <a:off x="276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1" name="Line 76"/>
            <p:cNvSpPr>
              <a:spLocks noChangeShapeType="1"/>
            </p:cNvSpPr>
            <p:nvPr/>
          </p:nvSpPr>
          <p:spPr bwMode="auto">
            <a:xfrm>
              <a:off x="314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2" name="Line 77"/>
            <p:cNvSpPr>
              <a:spLocks noChangeShapeType="1"/>
            </p:cNvSpPr>
            <p:nvPr/>
          </p:nvSpPr>
          <p:spPr bwMode="auto">
            <a:xfrm>
              <a:off x="3520"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3" name="Line 78"/>
            <p:cNvSpPr>
              <a:spLocks noChangeShapeType="1"/>
            </p:cNvSpPr>
            <p:nvPr/>
          </p:nvSpPr>
          <p:spPr bwMode="auto">
            <a:xfrm>
              <a:off x="3897"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4" name="Line 79"/>
            <p:cNvSpPr>
              <a:spLocks noChangeShapeType="1"/>
            </p:cNvSpPr>
            <p:nvPr/>
          </p:nvSpPr>
          <p:spPr bwMode="auto">
            <a:xfrm>
              <a:off x="427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5" name="Line 80"/>
            <p:cNvSpPr>
              <a:spLocks noChangeShapeType="1"/>
            </p:cNvSpPr>
            <p:nvPr/>
          </p:nvSpPr>
          <p:spPr bwMode="auto">
            <a:xfrm>
              <a:off x="465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nvGrpSpPr>
            <p:cNvPr id="39046" name="Group 82"/>
            <p:cNvGrpSpPr>
              <a:grpSpLocks/>
            </p:cNvGrpSpPr>
            <p:nvPr/>
          </p:nvGrpSpPr>
          <p:grpSpPr bwMode="auto">
            <a:xfrm>
              <a:off x="240" y="1440"/>
              <a:ext cx="5160" cy="1390"/>
              <a:chOff x="240" y="1440"/>
              <a:chExt cx="4790" cy="1390"/>
            </a:xfrm>
          </p:grpSpPr>
          <p:sp>
            <p:nvSpPr>
              <p:cNvPr id="39048" name="Line 64"/>
              <p:cNvSpPr>
                <a:spLocks noChangeShapeType="1"/>
              </p:cNvSpPr>
              <p:nvPr/>
            </p:nvSpPr>
            <p:spPr bwMode="auto">
              <a:xfrm>
                <a:off x="240" y="144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9" name="Line 68"/>
              <p:cNvSpPr>
                <a:spLocks noChangeShapeType="1"/>
              </p:cNvSpPr>
              <p:nvPr/>
            </p:nvSpPr>
            <p:spPr bwMode="auto">
              <a:xfrm>
                <a:off x="240" y="283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50" name="Line 81"/>
              <p:cNvSpPr>
                <a:spLocks noChangeShapeType="1"/>
              </p:cNvSpPr>
              <p:nvPr/>
            </p:nvSpPr>
            <p:spPr bwMode="auto">
              <a:xfrm>
                <a:off x="5030"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sp>
          <p:nvSpPr>
            <p:cNvPr id="39047" name="Line 88"/>
            <p:cNvSpPr>
              <a:spLocks noChangeShapeType="1"/>
            </p:cNvSpPr>
            <p:nvPr/>
          </p:nvSpPr>
          <p:spPr bwMode="auto">
            <a:xfrm>
              <a:off x="5024"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spTree>
    <p:extLst>
      <p:ext uri="{BB962C8B-B14F-4D97-AF65-F5344CB8AC3E}">
        <p14:creationId xmlns:p14="http://schemas.microsoft.com/office/powerpoint/2010/main" val="1365833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92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9267">
                                            <p:txEl>
                                              <p:pRg st="1" end="1"/>
                                            </p:txEl>
                                          </p:spTgt>
                                        </p:tgtEl>
                                        <p:attrNameLst>
                                          <p:attrName>style.visibility</p:attrName>
                                        </p:attrNameLst>
                                      </p:cBhvr>
                                      <p:to>
                                        <p:strVal val="visible"/>
                                      </p:to>
                                    </p:set>
                                  </p:childTnLst>
                                </p:cTn>
                              </p:par>
                              <p:par>
                                <p:cTn id="11" presetID="2" presetClass="entr" presetSubtype="2" fill="hold" nodeType="withEffect">
                                  <p:stCondLst>
                                    <p:cond delay="0"/>
                                  </p:stCondLst>
                                  <p:childTnLst>
                                    <p:set>
                                      <p:cBhvr>
                                        <p:cTn id="12" dur="1" fill="hold">
                                          <p:stCondLst>
                                            <p:cond delay="0"/>
                                          </p:stCondLst>
                                        </p:cTn>
                                        <p:tgtEl>
                                          <p:spTgt spid="779354"/>
                                        </p:tgtEl>
                                        <p:attrNameLst>
                                          <p:attrName>style.visibility</p:attrName>
                                        </p:attrNameLst>
                                      </p:cBhvr>
                                      <p:to>
                                        <p:strVal val="visible"/>
                                      </p:to>
                                    </p:set>
                                    <p:anim calcmode="lin" valueType="num">
                                      <p:cBhvr additive="base">
                                        <p:cTn id="13" dur="500" fill="hold"/>
                                        <p:tgtEl>
                                          <p:spTgt spid="779354"/>
                                        </p:tgtEl>
                                        <p:attrNameLst>
                                          <p:attrName>ppt_x</p:attrName>
                                        </p:attrNameLst>
                                      </p:cBhvr>
                                      <p:tavLst>
                                        <p:tav tm="0">
                                          <p:val>
                                            <p:strVal val="1+#ppt_w/2"/>
                                          </p:val>
                                        </p:tav>
                                        <p:tav tm="100000">
                                          <p:val>
                                            <p:strVal val="#ppt_x"/>
                                          </p:val>
                                        </p:tav>
                                      </p:tavLst>
                                    </p:anim>
                                    <p:anim calcmode="lin" valueType="num">
                                      <p:cBhvr additive="base">
                                        <p:cTn id="14" dur="500" fill="hold"/>
                                        <p:tgtEl>
                                          <p:spTgt spid="77935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932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7930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7932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7930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7932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7930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7931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77929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7931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779292"/>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79317"/>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77928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79316"/>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779284"/>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79315"/>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779280"/>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79314"/>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0"/>
                                          </p:stCondLst>
                                        </p:cTn>
                                        <p:tgtEl>
                                          <p:spTgt spid="77927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79313"/>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nodeType="clickEffect">
                                  <p:stCondLst>
                                    <p:cond delay="0"/>
                                  </p:stCondLst>
                                  <p:childTnLst>
                                    <p:set>
                                      <p:cBhvr>
                                        <p:cTn id="94" dur="1" fill="hold">
                                          <p:stCondLst>
                                            <p:cond delay="0"/>
                                          </p:stCondLst>
                                        </p:cTn>
                                        <p:tgtEl>
                                          <p:spTgt spid="779272"/>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779312"/>
                                        </p:tgtEl>
                                        <p:attrNameLst>
                                          <p:attrName>style.visibility</p:attrName>
                                        </p:attrNameLst>
                                      </p:cBhvr>
                                      <p:to>
                                        <p:strVal val="visible"/>
                                      </p:to>
                                    </p:se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nodeType="clickEffect">
                                  <p:stCondLst>
                                    <p:cond delay="0"/>
                                  </p:stCondLst>
                                  <p:childTnLst>
                                    <p:set>
                                      <p:cBhvr>
                                        <p:cTn id="102" dur="1" fill="hold">
                                          <p:stCondLst>
                                            <p:cond delay="0"/>
                                          </p:stCondLst>
                                        </p:cTn>
                                        <p:tgtEl>
                                          <p:spTgt spid="779268"/>
                                        </p:tgtEl>
                                        <p:attrNameLst>
                                          <p:attrName>style.visibility</p:attrName>
                                        </p:attrNameLst>
                                      </p:cBhvr>
                                      <p:to>
                                        <p:strVal val="visible"/>
                                      </p:to>
                                    </p:se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79351"/>
                                        </p:tgtEl>
                                        <p:attrNameLst>
                                          <p:attrName>style.visibility</p:attrName>
                                        </p:attrNameLst>
                                      </p:cBhvr>
                                      <p:to>
                                        <p:strVal val="visible"/>
                                      </p:to>
                                    </p:se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1" presetClass="entr" presetSubtype="0" fill="hold" nodeType="clickEffect">
                                  <p:stCondLst>
                                    <p:cond delay="0"/>
                                  </p:stCondLst>
                                  <p:childTnLst>
                                    <p:set>
                                      <p:cBhvr>
                                        <p:cTn id="110" dur="1" fill="hold">
                                          <p:stCondLst>
                                            <p:cond delay="0"/>
                                          </p:stCondLst>
                                        </p:cTn>
                                        <p:tgtEl>
                                          <p:spTgt spid="77934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79267">
                                            <p:txEl>
                                              <p:pRg st="9" end="9"/>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7792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267" grpId="0" build="p"/>
      <p:bldP spid="779312" grpId="0"/>
      <p:bldP spid="779313" grpId="0"/>
      <p:bldP spid="779314" grpId="0"/>
      <p:bldP spid="779315" grpId="0"/>
      <p:bldP spid="779316" grpId="0"/>
      <p:bldP spid="779317" grpId="0"/>
      <p:bldP spid="779318" grpId="0"/>
      <p:bldP spid="779319" grpId="0"/>
      <p:bldP spid="779320" grpId="0"/>
      <p:bldP spid="779321" grpId="0"/>
      <p:bldP spid="779322" grpId="0"/>
      <p:bldP spid="779351" grpId="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9267" name="Rectangle 3"/>
          <p:cNvSpPr>
            <a:spLocks noGrp="1" noChangeArrowheads="1"/>
          </p:cNvSpPr>
          <p:nvPr>
            <p:ph type="body" idx="1"/>
          </p:nvPr>
        </p:nvSpPr>
        <p:spPr>
          <a:xfrm>
            <a:off x="762000" y="685800"/>
            <a:ext cx="10439400" cy="3810000"/>
          </a:xfrm>
        </p:spPr>
        <p:txBody>
          <a:bodyPr/>
          <a:lstStyle/>
          <a:p>
            <a:pPr>
              <a:lnSpc>
                <a:spcPct val="80000"/>
              </a:lnSpc>
              <a:spcBef>
                <a:spcPct val="25000"/>
              </a:spcBef>
            </a:pPr>
            <a:r>
              <a:rPr lang="en-US" altLang="ko-KR" dirty="0">
                <a:ea typeface="굴림" panose="020B0600000101010101" pitchFamily="34" charset="-127"/>
              </a:rPr>
              <a:t>Consider the following: A B C D A B C D A B C D</a:t>
            </a:r>
          </a:p>
          <a:p>
            <a:pPr>
              <a:lnSpc>
                <a:spcPct val="80000"/>
              </a:lnSpc>
              <a:spcBef>
                <a:spcPct val="25000"/>
              </a:spcBef>
            </a:pPr>
            <a:r>
              <a:rPr lang="en-US" altLang="ko-KR" dirty="0">
                <a:ea typeface="굴림" panose="020B0600000101010101" pitchFamily="34" charset="-127"/>
              </a:rPr>
              <a:t>LRU Performs as follows (same as FIFO here):</a:t>
            </a:r>
          </a:p>
          <a:p>
            <a:pPr>
              <a:lnSpc>
                <a:spcPct val="80000"/>
              </a:lnSpc>
              <a:spcBef>
                <a:spcPct val="25000"/>
              </a:spcBef>
            </a:pPr>
            <a:endParaRPr lang="en-US" altLang="ko-KR" dirty="0">
              <a:ea typeface="굴림" panose="020B0600000101010101" pitchFamily="34" charset="-127"/>
            </a:endParaRPr>
          </a:p>
          <a:p>
            <a:pPr>
              <a:lnSpc>
                <a:spcPct val="80000"/>
              </a:lnSpc>
              <a:spcBef>
                <a:spcPct val="25000"/>
              </a:spcBef>
            </a:pPr>
            <a:endParaRPr lang="en-US" altLang="ko-KR" dirty="0">
              <a:ea typeface="굴림" panose="020B0600000101010101" pitchFamily="34" charset="-127"/>
            </a:endParaRPr>
          </a:p>
          <a:p>
            <a:pPr>
              <a:lnSpc>
                <a:spcPct val="80000"/>
              </a:lnSpc>
              <a:spcBef>
                <a:spcPct val="25000"/>
              </a:spcBef>
            </a:pPr>
            <a:endParaRPr lang="en-US" altLang="ko-KR" dirty="0">
              <a:ea typeface="굴림" panose="020B0600000101010101" pitchFamily="34" charset="-127"/>
            </a:endParaRPr>
          </a:p>
          <a:p>
            <a:pPr>
              <a:lnSpc>
                <a:spcPct val="80000"/>
              </a:lnSpc>
              <a:spcBef>
                <a:spcPct val="25000"/>
              </a:spcBef>
            </a:pPr>
            <a:endParaRPr lang="en-US" altLang="ko-KR" dirty="0">
              <a:ea typeface="굴림" panose="020B0600000101010101" pitchFamily="34" charset="-127"/>
            </a:endParaRPr>
          </a:p>
          <a:p>
            <a:pPr>
              <a:lnSpc>
                <a:spcPct val="80000"/>
              </a:lnSpc>
              <a:spcBef>
                <a:spcPct val="25000"/>
              </a:spcBef>
            </a:pPr>
            <a:endParaRPr lang="en-US" altLang="ko-KR" dirty="0">
              <a:ea typeface="굴림" panose="020B0600000101010101" pitchFamily="34" charset="-127"/>
            </a:endParaRPr>
          </a:p>
          <a:p>
            <a:pPr>
              <a:lnSpc>
                <a:spcPct val="80000"/>
              </a:lnSpc>
              <a:spcBef>
                <a:spcPct val="25000"/>
              </a:spcBef>
            </a:pPr>
            <a:endParaRPr lang="en-US" altLang="ko-KR" dirty="0">
              <a:ea typeface="굴림" panose="020B0600000101010101" pitchFamily="34" charset="-127"/>
            </a:endParaRPr>
          </a:p>
          <a:p>
            <a:pPr lvl="1">
              <a:lnSpc>
                <a:spcPct val="80000"/>
              </a:lnSpc>
              <a:spcBef>
                <a:spcPct val="25000"/>
              </a:spcBef>
            </a:pPr>
            <a:r>
              <a:rPr lang="en-US" altLang="ko-KR" dirty="0">
                <a:ea typeface="굴림" panose="020B0600000101010101" pitchFamily="34" charset="-127"/>
              </a:rPr>
              <a:t>Every reference is a page fault!</a:t>
            </a:r>
          </a:p>
          <a:p>
            <a:pPr>
              <a:lnSpc>
                <a:spcPct val="80000"/>
              </a:lnSpc>
              <a:spcBef>
                <a:spcPct val="25000"/>
              </a:spcBef>
            </a:pPr>
            <a:r>
              <a:rPr lang="en-US" altLang="ko-KR" dirty="0">
                <a:ea typeface="굴림" panose="020B0600000101010101" pitchFamily="34" charset="-127"/>
              </a:rPr>
              <a:t>MIN Does much better:</a:t>
            </a:r>
          </a:p>
          <a:p>
            <a:pPr lvl="1">
              <a:lnSpc>
                <a:spcPct val="80000"/>
              </a:lnSpc>
              <a:spcBef>
                <a:spcPct val="25000"/>
              </a:spcBef>
            </a:pPr>
            <a:endParaRPr lang="ko-KR" altLang="en-US" dirty="0">
              <a:ea typeface="굴림" panose="020B0600000101010101" pitchFamily="34" charset="-127"/>
            </a:endParaRPr>
          </a:p>
        </p:txBody>
      </p:sp>
      <p:grpSp>
        <p:nvGrpSpPr>
          <p:cNvPr id="779347" name="Group 83"/>
          <p:cNvGrpSpPr>
            <a:grpSpLocks/>
          </p:cNvGrpSpPr>
          <p:nvPr/>
        </p:nvGrpSpPr>
        <p:grpSpPr bwMode="auto">
          <a:xfrm>
            <a:off x="9585326" y="2178051"/>
            <a:ext cx="600075" cy="1476375"/>
            <a:chOff x="4950" y="2190"/>
            <a:chExt cx="378" cy="930"/>
          </a:xfrm>
        </p:grpSpPr>
        <p:sp>
          <p:nvSpPr>
            <p:cNvPr id="39086" name="Rectangle 84"/>
            <p:cNvSpPr>
              <a:spLocks noChangeArrowheads="1"/>
            </p:cNvSpPr>
            <p:nvPr/>
          </p:nvSpPr>
          <p:spPr bwMode="auto">
            <a:xfrm>
              <a:off x="4950" y="281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39087" name="Rectangle 85"/>
            <p:cNvSpPr>
              <a:spLocks noChangeArrowheads="1"/>
            </p:cNvSpPr>
            <p:nvPr/>
          </p:nvSpPr>
          <p:spPr bwMode="auto">
            <a:xfrm>
              <a:off x="4950" y="250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88" name="Rectangle 86"/>
            <p:cNvSpPr>
              <a:spLocks noChangeArrowheads="1"/>
            </p:cNvSpPr>
            <p:nvPr/>
          </p:nvSpPr>
          <p:spPr bwMode="auto">
            <a:xfrm>
              <a:off x="4950" y="219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sp>
        <p:nvSpPr>
          <p:cNvPr id="38916" name="Rectangle 2"/>
          <p:cNvSpPr>
            <a:spLocks noGrp="1" noChangeArrowheads="1"/>
          </p:cNvSpPr>
          <p:nvPr>
            <p:ph type="title"/>
          </p:nvPr>
        </p:nvSpPr>
        <p:spPr/>
        <p:txBody>
          <a:bodyPr/>
          <a:lstStyle/>
          <a:p>
            <a:r>
              <a:rPr lang="en-US" altLang="ko-KR">
                <a:ea typeface="굴림" panose="020B0600000101010101" pitchFamily="34" charset="-127"/>
              </a:rPr>
              <a:t>When will LRU perform badly?</a:t>
            </a:r>
          </a:p>
        </p:txBody>
      </p:sp>
      <p:grpSp>
        <p:nvGrpSpPr>
          <p:cNvPr id="779268" name="Group 4"/>
          <p:cNvGrpSpPr>
            <a:grpSpLocks/>
          </p:cNvGrpSpPr>
          <p:nvPr/>
        </p:nvGrpSpPr>
        <p:grpSpPr bwMode="auto">
          <a:xfrm>
            <a:off x="8994776" y="2178051"/>
            <a:ext cx="600075" cy="1476375"/>
            <a:chOff x="4950" y="2190"/>
            <a:chExt cx="378" cy="930"/>
          </a:xfrm>
        </p:grpSpPr>
        <p:sp>
          <p:nvSpPr>
            <p:cNvPr id="39083" name="Rectangle 5"/>
            <p:cNvSpPr>
              <a:spLocks noChangeArrowheads="1"/>
            </p:cNvSpPr>
            <p:nvPr/>
          </p:nvSpPr>
          <p:spPr bwMode="auto">
            <a:xfrm>
              <a:off x="4950" y="281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84" name="Rectangle 6"/>
            <p:cNvSpPr>
              <a:spLocks noChangeArrowheads="1"/>
            </p:cNvSpPr>
            <p:nvPr/>
          </p:nvSpPr>
          <p:spPr bwMode="auto">
            <a:xfrm>
              <a:off x="4950" y="250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39085" name="Rectangle 7"/>
            <p:cNvSpPr>
              <a:spLocks noChangeArrowheads="1"/>
            </p:cNvSpPr>
            <p:nvPr/>
          </p:nvSpPr>
          <p:spPr bwMode="auto">
            <a:xfrm>
              <a:off x="4950" y="219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272" name="Group 8"/>
          <p:cNvGrpSpPr>
            <a:grpSpLocks/>
          </p:cNvGrpSpPr>
          <p:nvPr/>
        </p:nvGrpSpPr>
        <p:grpSpPr bwMode="auto">
          <a:xfrm>
            <a:off x="8396289" y="2178051"/>
            <a:ext cx="598487" cy="1476375"/>
            <a:chOff x="4573" y="2190"/>
            <a:chExt cx="377" cy="930"/>
          </a:xfrm>
        </p:grpSpPr>
        <p:sp>
          <p:nvSpPr>
            <p:cNvPr id="39080" name="Rectangle 9"/>
            <p:cNvSpPr>
              <a:spLocks noChangeArrowheads="1"/>
            </p:cNvSpPr>
            <p:nvPr/>
          </p:nvSpPr>
          <p:spPr bwMode="auto">
            <a:xfrm>
              <a:off x="4573" y="281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81" name="Rectangle 10"/>
            <p:cNvSpPr>
              <a:spLocks noChangeArrowheads="1"/>
            </p:cNvSpPr>
            <p:nvPr/>
          </p:nvSpPr>
          <p:spPr bwMode="auto">
            <a:xfrm>
              <a:off x="4573" y="250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82" name="Rectangle 11"/>
            <p:cNvSpPr>
              <a:spLocks noChangeArrowheads="1"/>
            </p:cNvSpPr>
            <p:nvPr/>
          </p:nvSpPr>
          <p:spPr bwMode="auto">
            <a:xfrm>
              <a:off x="4573" y="219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grpSp>
      <p:grpSp>
        <p:nvGrpSpPr>
          <p:cNvPr id="779276" name="Group 12"/>
          <p:cNvGrpSpPr>
            <a:grpSpLocks/>
          </p:cNvGrpSpPr>
          <p:nvPr/>
        </p:nvGrpSpPr>
        <p:grpSpPr bwMode="auto">
          <a:xfrm>
            <a:off x="7796214" y="2178051"/>
            <a:ext cx="600075" cy="1476375"/>
            <a:chOff x="4195" y="2190"/>
            <a:chExt cx="378" cy="930"/>
          </a:xfrm>
        </p:grpSpPr>
        <p:sp>
          <p:nvSpPr>
            <p:cNvPr id="39077" name="Rectangle 13"/>
            <p:cNvSpPr>
              <a:spLocks noChangeArrowheads="1"/>
            </p:cNvSpPr>
            <p:nvPr/>
          </p:nvSpPr>
          <p:spPr bwMode="auto">
            <a:xfrm>
              <a:off x="4195" y="281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39078" name="Rectangle 14"/>
            <p:cNvSpPr>
              <a:spLocks noChangeArrowheads="1"/>
            </p:cNvSpPr>
            <p:nvPr/>
          </p:nvSpPr>
          <p:spPr bwMode="auto">
            <a:xfrm>
              <a:off x="4195" y="250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79" name="Rectangle 15"/>
            <p:cNvSpPr>
              <a:spLocks noChangeArrowheads="1"/>
            </p:cNvSpPr>
            <p:nvPr/>
          </p:nvSpPr>
          <p:spPr bwMode="auto">
            <a:xfrm>
              <a:off x="4195" y="219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280" name="Group 16"/>
          <p:cNvGrpSpPr>
            <a:grpSpLocks/>
          </p:cNvGrpSpPr>
          <p:nvPr/>
        </p:nvGrpSpPr>
        <p:grpSpPr bwMode="auto">
          <a:xfrm>
            <a:off x="7197725" y="2178051"/>
            <a:ext cx="598488" cy="1476375"/>
            <a:chOff x="3818" y="2190"/>
            <a:chExt cx="377" cy="930"/>
          </a:xfrm>
        </p:grpSpPr>
        <p:sp>
          <p:nvSpPr>
            <p:cNvPr id="39074" name="Rectangle 17"/>
            <p:cNvSpPr>
              <a:spLocks noChangeArrowheads="1"/>
            </p:cNvSpPr>
            <p:nvPr/>
          </p:nvSpPr>
          <p:spPr bwMode="auto">
            <a:xfrm>
              <a:off x="3818" y="281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75" name="Rectangle 18"/>
            <p:cNvSpPr>
              <a:spLocks noChangeArrowheads="1"/>
            </p:cNvSpPr>
            <p:nvPr/>
          </p:nvSpPr>
          <p:spPr bwMode="auto">
            <a:xfrm>
              <a:off x="3818" y="250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39076" name="Rectangle 19"/>
            <p:cNvSpPr>
              <a:spLocks noChangeArrowheads="1"/>
            </p:cNvSpPr>
            <p:nvPr/>
          </p:nvSpPr>
          <p:spPr bwMode="auto">
            <a:xfrm>
              <a:off x="3818" y="2190"/>
              <a:ext cx="377"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284" name="Group 20"/>
          <p:cNvGrpSpPr>
            <a:grpSpLocks/>
          </p:cNvGrpSpPr>
          <p:nvPr/>
        </p:nvGrpSpPr>
        <p:grpSpPr bwMode="auto">
          <a:xfrm>
            <a:off x="6597651" y="2178051"/>
            <a:ext cx="600075" cy="1476375"/>
            <a:chOff x="3440" y="2190"/>
            <a:chExt cx="378" cy="930"/>
          </a:xfrm>
        </p:grpSpPr>
        <p:sp>
          <p:nvSpPr>
            <p:cNvPr id="39071" name="Rectangle 21"/>
            <p:cNvSpPr>
              <a:spLocks noChangeArrowheads="1"/>
            </p:cNvSpPr>
            <p:nvPr/>
          </p:nvSpPr>
          <p:spPr bwMode="auto">
            <a:xfrm>
              <a:off x="3440" y="281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72" name="Rectangle 22"/>
            <p:cNvSpPr>
              <a:spLocks noChangeArrowheads="1"/>
            </p:cNvSpPr>
            <p:nvPr/>
          </p:nvSpPr>
          <p:spPr bwMode="auto">
            <a:xfrm>
              <a:off x="3440"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73" name="Rectangle 23"/>
            <p:cNvSpPr>
              <a:spLocks noChangeArrowheads="1"/>
            </p:cNvSpPr>
            <p:nvPr/>
          </p:nvSpPr>
          <p:spPr bwMode="auto">
            <a:xfrm>
              <a:off x="3440" y="219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grpSp>
      <p:grpSp>
        <p:nvGrpSpPr>
          <p:cNvPr id="779288" name="Group 24"/>
          <p:cNvGrpSpPr>
            <a:grpSpLocks/>
          </p:cNvGrpSpPr>
          <p:nvPr/>
        </p:nvGrpSpPr>
        <p:grpSpPr bwMode="auto">
          <a:xfrm>
            <a:off x="5999164" y="2178051"/>
            <a:ext cx="598487" cy="1476375"/>
            <a:chOff x="3063" y="2190"/>
            <a:chExt cx="377" cy="930"/>
          </a:xfrm>
        </p:grpSpPr>
        <p:sp>
          <p:nvSpPr>
            <p:cNvPr id="39068" name="Rectangle 25"/>
            <p:cNvSpPr>
              <a:spLocks noChangeArrowheads="1"/>
            </p:cNvSpPr>
            <p:nvPr/>
          </p:nvSpPr>
          <p:spPr bwMode="auto">
            <a:xfrm>
              <a:off x="3063" y="281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39069" name="Rectangle 26"/>
            <p:cNvSpPr>
              <a:spLocks noChangeArrowheads="1"/>
            </p:cNvSpPr>
            <p:nvPr/>
          </p:nvSpPr>
          <p:spPr bwMode="auto">
            <a:xfrm>
              <a:off x="3063" y="250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70" name="Rectangle 27"/>
            <p:cNvSpPr>
              <a:spLocks noChangeArrowheads="1"/>
            </p:cNvSpPr>
            <p:nvPr/>
          </p:nvSpPr>
          <p:spPr bwMode="auto">
            <a:xfrm>
              <a:off x="3063" y="219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292" name="Group 28"/>
          <p:cNvGrpSpPr>
            <a:grpSpLocks/>
          </p:cNvGrpSpPr>
          <p:nvPr/>
        </p:nvGrpSpPr>
        <p:grpSpPr bwMode="auto">
          <a:xfrm>
            <a:off x="5399089" y="2178051"/>
            <a:ext cx="600075" cy="1476375"/>
            <a:chOff x="2685" y="2190"/>
            <a:chExt cx="378" cy="930"/>
          </a:xfrm>
        </p:grpSpPr>
        <p:sp>
          <p:nvSpPr>
            <p:cNvPr id="39065" name="Rectangle 29"/>
            <p:cNvSpPr>
              <a:spLocks noChangeArrowheads="1"/>
            </p:cNvSpPr>
            <p:nvPr/>
          </p:nvSpPr>
          <p:spPr bwMode="auto">
            <a:xfrm>
              <a:off x="2685" y="281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66" name="Rectangle 30"/>
            <p:cNvSpPr>
              <a:spLocks noChangeArrowheads="1"/>
            </p:cNvSpPr>
            <p:nvPr/>
          </p:nvSpPr>
          <p:spPr bwMode="auto">
            <a:xfrm>
              <a:off x="2685"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39067" name="Rectangle 31"/>
            <p:cNvSpPr>
              <a:spLocks noChangeArrowheads="1"/>
            </p:cNvSpPr>
            <p:nvPr/>
          </p:nvSpPr>
          <p:spPr bwMode="auto">
            <a:xfrm>
              <a:off x="2685" y="219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296" name="Group 32"/>
          <p:cNvGrpSpPr>
            <a:grpSpLocks/>
          </p:cNvGrpSpPr>
          <p:nvPr/>
        </p:nvGrpSpPr>
        <p:grpSpPr bwMode="auto">
          <a:xfrm>
            <a:off x="4799014" y="2178051"/>
            <a:ext cx="600075" cy="1476375"/>
            <a:chOff x="2307" y="2190"/>
            <a:chExt cx="378" cy="930"/>
          </a:xfrm>
        </p:grpSpPr>
        <p:sp>
          <p:nvSpPr>
            <p:cNvPr id="39062" name="Rectangle 33"/>
            <p:cNvSpPr>
              <a:spLocks noChangeArrowheads="1"/>
            </p:cNvSpPr>
            <p:nvPr/>
          </p:nvSpPr>
          <p:spPr bwMode="auto">
            <a:xfrm>
              <a:off x="2307" y="281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63" name="Rectangle 34"/>
            <p:cNvSpPr>
              <a:spLocks noChangeArrowheads="1"/>
            </p:cNvSpPr>
            <p:nvPr/>
          </p:nvSpPr>
          <p:spPr bwMode="auto">
            <a:xfrm>
              <a:off x="2307"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64" name="Rectangle 35"/>
            <p:cNvSpPr>
              <a:spLocks noChangeArrowheads="1"/>
            </p:cNvSpPr>
            <p:nvPr/>
          </p:nvSpPr>
          <p:spPr bwMode="auto">
            <a:xfrm>
              <a:off x="2307" y="219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grpSp>
      <p:grpSp>
        <p:nvGrpSpPr>
          <p:cNvPr id="779300" name="Group 36"/>
          <p:cNvGrpSpPr>
            <a:grpSpLocks/>
          </p:cNvGrpSpPr>
          <p:nvPr/>
        </p:nvGrpSpPr>
        <p:grpSpPr bwMode="auto">
          <a:xfrm>
            <a:off x="4200525" y="2178051"/>
            <a:ext cx="598488" cy="1476375"/>
            <a:chOff x="1930" y="2190"/>
            <a:chExt cx="377" cy="930"/>
          </a:xfrm>
        </p:grpSpPr>
        <p:sp>
          <p:nvSpPr>
            <p:cNvPr id="39059" name="Rectangle 37"/>
            <p:cNvSpPr>
              <a:spLocks noChangeArrowheads="1"/>
            </p:cNvSpPr>
            <p:nvPr/>
          </p:nvSpPr>
          <p:spPr bwMode="auto">
            <a:xfrm>
              <a:off x="1930" y="2810"/>
              <a:ext cx="377"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39060" name="Rectangle 38"/>
            <p:cNvSpPr>
              <a:spLocks noChangeArrowheads="1"/>
            </p:cNvSpPr>
            <p:nvPr/>
          </p:nvSpPr>
          <p:spPr bwMode="auto">
            <a:xfrm>
              <a:off x="1930" y="250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61" name="Rectangle 39"/>
            <p:cNvSpPr>
              <a:spLocks noChangeArrowheads="1"/>
            </p:cNvSpPr>
            <p:nvPr/>
          </p:nvSpPr>
          <p:spPr bwMode="auto">
            <a:xfrm>
              <a:off x="1930" y="219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304" name="Group 40"/>
          <p:cNvGrpSpPr>
            <a:grpSpLocks/>
          </p:cNvGrpSpPr>
          <p:nvPr/>
        </p:nvGrpSpPr>
        <p:grpSpPr bwMode="auto">
          <a:xfrm>
            <a:off x="3600451" y="2178051"/>
            <a:ext cx="600075" cy="1476375"/>
            <a:chOff x="1552" y="2190"/>
            <a:chExt cx="378" cy="930"/>
          </a:xfrm>
        </p:grpSpPr>
        <p:sp>
          <p:nvSpPr>
            <p:cNvPr id="39056" name="Rectangle 41"/>
            <p:cNvSpPr>
              <a:spLocks noChangeArrowheads="1"/>
            </p:cNvSpPr>
            <p:nvPr/>
          </p:nvSpPr>
          <p:spPr bwMode="auto">
            <a:xfrm>
              <a:off x="1552" y="2810"/>
              <a:ext cx="378"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57" name="Rectangle 42"/>
            <p:cNvSpPr>
              <a:spLocks noChangeArrowheads="1"/>
            </p:cNvSpPr>
            <p:nvPr/>
          </p:nvSpPr>
          <p:spPr bwMode="auto">
            <a:xfrm>
              <a:off x="1552"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39058" name="Rectangle 43"/>
            <p:cNvSpPr>
              <a:spLocks noChangeArrowheads="1"/>
            </p:cNvSpPr>
            <p:nvPr/>
          </p:nvSpPr>
          <p:spPr bwMode="auto">
            <a:xfrm>
              <a:off x="1552"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779308" name="Group 44"/>
          <p:cNvGrpSpPr>
            <a:grpSpLocks/>
          </p:cNvGrpSpPr>
          <p:nvPr/>
        </p:nvGrpSpPr>
        <p:grpSpPr bwMode="auto">
          <a:xfrm>
            <a:off x="3001964" y="2178051"/>
            <a:ext cx="598487" cy="1476375"/>
            <a:chOff x="1117" y="1948"/>
            <a:chExt cx="377" cy="930"/>
          </a:xfrm>
        </p:grpSpPr>
        <p:sp>
          <p:nvSpPr>
            <p:cNvPr id="39053" name="Rectangle 45"/>
            <p:cNvSpPr>
              <a:spLocks noChangeArrowheads="1"/>
            </p:cNvSpPr>
            <p:nvPr/>
          </p:nvSpPr>
          <p:spPr bwMode="auto">
            <a:xfrm>
              <a:off x="1117" y="2568"/>
              <a:ext cx="37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54" name="Rectangle 46"/>
            <p:cNvSpPr>
              <a:spLocks noChangeArrowheads="1"/>
            </p:cNvSpPr>
            <p:nvPr/>
          </p:nvSpPr>
          <p:spPr bwMode="auto">
            <a:xfrm>
              <a:off x="1117" y="2258"/>
              <a:ext cx="37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55" name="Rectangle 47"/>
            <p:cNvSpPr>
              <a:spLocks noChangeArrowheads="1"/>
            </p:cNvSpPr>
            <p:nvPr/>
          </p:nvSpPr>
          <p:spPr bwMode="auto">
            <a:xfrm>
              <a:off x="1117" y="1948"/>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grpSp>
      <p:sp>
        <p:nvSpPr>
          <p:cNvPr id="779312" name="Rectangle 48"/>
          <p:cNvSpPr>
            <a:spLocks noChangeArrowheads="1"/>
          </p:cNvSpPr>
          <p:nvPr/>
        </p:nvSpPr>
        <p:spPr bwMode="auto">
          <a:xfrm>
            <a:off x="8994776" y="14478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779313" name="Rectangle 49"/>
          <p:cNvSpPr>
            <a:spLocks noChangeArrowheads="1"/>
          </p:cNvSpPr>
          <p:nvPr/>
        </p:nvSpPr>
        <p:spPr bwMode="auto">
          <a:xfrm>
            <a:off x="8396289" y="1447800"/>
            <a:ext cx="598487"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9314" name="Rectangle 50"/>
          <p:cNvSpPr>
            <a:spLocks noChangeArrowheads="1"/>
          </p:cNvSpPr>
          <p:nvPr/>
        </p:nvSpPr>
        <p:spPr bwMode="auto">
          <a:xfrm>
            <a:off x="7796214" y="14478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779315" name="Rectangle 51"/>
          <p:cNvSpPr>
            <a:spLocks noChangeArrowheads="1"/>
          </p:cNvSpPr>
          <p:nvPr/>
        </p:nvSpPr>
        <p:spPr bwMode="auto">
          <a:xfrm>
            <a:off x="7197725" y="1447800"/>
            <a:ext cx="598488" cy="730250"/>
          </a:xfrm>
          <a:prstGeom prst="rect">
            <a:avLst/>
          </a:prstGeom>
          <a:noFill/>
          <a:ln>
            <a:noFill/>
          </a:ln>
          <a:effectLst/>
          <a:extLst>
            <a:ext uri="{909E8E84-426E-40dd-AFC4-6F175D3DCCD1}">
              <a14:hiddenFill xmlns:a14="http://schemas.microsoft.com/office/drawing/2010/main" xmlns="">
                <a:solidFill>
                  <a:srgbClr val="FFFF00"/>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779316" name="Rectangle 52"/>
          <p:cNvSpPr>
            <a:spLocks noChangeArrowheads="1"/>
          </p:cNvSpPr>
          <p:nvPr/>
        </p:nvSpPr>
        <p:spPr bwMode="auto">
          <a:xfrm>
            <a:off x="6597651" y="1447800"/>
            <a:ext cx="600075"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779317" name="Rectangle 53"/>
          <p:cNvSpPr>
            <a:spLocks noChangeArrowheads="1"/>
          </p:cNvSpPr>
          <p:nvPr/>
        </p:nvSpPr>
        <p:spPr bwMode="auto">
          <a:xfrm>
            <a:off x="5999164" y="1447800"/>
            <a:ext cx="598487" cy="730250"/>
          </a:xfrm>
          <a:prstGeom prst="rect">
            <a:avLst/>
          </a:prstGeom>
          <a:noFill/>
          <a:ln>
            <a:noFill/>
          </a:ln>
          <a:effectLst/>
          <a:extLst>
            <a:ext uri="{909E8E84-426E-40dd-AFC4-6F175D3DCCD1}">
              <a14:hiddenFill xmlns:a14="http://schemas.microsoft.com/office/drawing/2010/main" xmlns="">
                <a:solidFill>
                  <a:srgbClr val="FFFF00"/>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9318" name="Rectangle 54"/>
          <p:cNvSpPr>
            <a:spLocks noChangeArrowheads="1"/>
          </p:cNvSpPr>
          <p:nvPr/>
        </p:nvSpPr>
        <p:spPr bwMode="auto">
          <a:xfrm>
            <a:off x="5399089" y="14478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779319" name="Rectangle 55"/>
          <p:cNvSpPr>
            <a:spLocks noChangeArrowheads="1"/>
          </p:cNvSpPr>
          <p:nvPr/>
        </p:nvSpPr>
        <p:spPr bwMode="auto">
          <a:xfrm>
            <a:off x="4799014" y="1447800"/>
            <a:ext cx="600075"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779320" name="Rectangle 56"/>
          <p:cNvSpPr>
            <a:spLocks noChangeArrowheads="1"/>
          </p:cNvSpPr>
          <p:nvPr/>
        </p:nvSpPr>
        <p:spPr bwMode="auto">
          <a:xfrm>
            <a:off x="4200525" y="1447800"/>
            <a:ext cx="598488"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779321" name="Rectangle 57"/>
          <p:cNvSpPr>
            <a:spLocks noChangeArrowheads="1"/>
          </p:cNvSpPr>
          <p:nvPr/>
        </p:nvSpPr>
        <p:spPr bwMode="auto">
          <a:xfrm>
            <a:off x="3600451" y="14478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779322" name="Rectangle 58"/>
          <p:cNvSpPr>
            <a:spLocks noChangeArrowheads="1"/>
          </p:cNvSpPr>
          <p:nvPr/>
        </p:nvSpPr>
        <p:spPr bwMode="auto">
          <a:xfrm>
            <a:off x="3001964" y="1447800"/>
            <a:ext cx="598487"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779351" name="Rectangle 87"/>
          <p:cNvSpPr>
            <a:spLocks noChangeArrowheads="1"/>
          </p:cNvSpPr>
          <p:nvPr/>
        </p:nvSpPr>
        <p:spPr bwMode="auto">
          <a:xfrm>
            <a:off x="9610726" y="14478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grpSp>
        <p:nvGrpSpPr>
          <p:cNvPr id="779354" name="Group 90"/>
          <p:cNvGrpSpPr>
            <a:grpSpLocks/>
          </p:cNvGrpSpPr>
          <p:nvPr/>
        </p:nvGrpSpPr>
        <p:grpSpPr bwMode="auto">
          <a:xfrm>
            <a:off x="1990725" y="1447801"/>
            <a:ext cx="8204200" cy="2206625"/>
            <a:chOff x="240" y="1440"/>
            <a:chExt cx="5168" cy="1390"/>
          </a:xfrm>
        </p:grpSpPr>
        <p:sp>
          <p:nvSpPr>
            <p:cNvPr id="39028" name="Rectangle 60"/>
            <p:cNvSpPr>
              <a:spLocks noChangeArrowheads="1"/>
            </p:cNvSpPr>
            <p:nvPr/>
          </p:nvSpPr>
          <p:spPr bwMode="auto">
            <a:xfrm>
              <a:off x="240" y="2520"/>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3</a:t>
              </a:r>
            </a:p>
          </p:txBody>
        </p:sp>
        <p:sp>
          <p:nvSpPr>
            <p:cNvPr id="39029" name="Rectangle 61"/>
            <p:cNvSpPr>
              <a:spLocks noChangeArrowheads="1"/>
            </p:cNvSpPr>
            <p:nvPr/>
          </p:nvSpPr>
          <p:spPr bwMode="auto">
            <a:xfrm>
              <a:off x="240" y="2210"/>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2</a:t>
              </a:r>
            </a:p>
          </p:txBody>
        </p:sp>
        <p:sp>
          <p:nvSpPr>
            <p:cNvPr id="39030" name="Rectangle 62"/>
            <p:cNvSpPr>
              <a:spLocks noChangeArrowheads="1"/>
            </p:cNvSpPr>
            <p:nvPr/>
          </p:nvSpPr>
          <p:spPr bwMode="auto">
            <a:xfrm>
              <a:off x="240" y="1900"/>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1</a:t>
              </a:r>
            </a:p>
          </p:txBody>
        </p:sp>
        <p:sp>
          <p:nvSpPr>
            <p:cNvPr id="39031" name="Rectangle 63"/>
            <p:cNvSpPr>
              <a:spLocks noChangeArrowheads="1"/>
            </p:cNvSpPr>
            <p:nvPr/>
          </p:nvSpPr>
          <p:spPr bwMode="auto">
            <a:xfrm>
              <a:off x="240" y="1440"/>
              <a:ext cx="637" cy="46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90000"/>
                </a:lnSpc>
                <a:spcBef>
                  <a:spcPct val="30000"/>
                </a:spcBef>
              </a:pPr>
              <a:r>
                <a:rPr lang="en-US" altLang="ko-KR" sz="2400" b="0" dirty="0">
                  <a:latin typeface="Gill Sans" charset="0"/>
                  <a:ea typeface="Gill Sans" charset="0"/>
                  <a:cs typeface="Gill Sans" charset="0"/>
                </a:rPr>
                <a:t>Ref:</a:t>
              </a:r>
            </a:p>
            <a:p>
              <a:pPr algn="l">
                <a:lnSpc>
                  <a:spcPct val="50000"/>
                </a:lnSpc>
                <a:spcBef>
                  <a:spcPct val="30000"/>
                </a:spcBef>
              </a:pPr>
              <a:r>
                <a:rPr lang="en-US" altLang="ko-KR" sz="2400" b="0" dirty="0">
                  <a:latin typeface="Gill Sans" charset="0"/>
                  <a:ea typeface="Gill Sans" charset="0"/>
                  <a:cs typeface="Gill Sans" charset="0"/>
                </a:rPr>
                <a:t>Page:</a:t>
              </a:r>
            </a:p>
          </p:txBody>
        </p:sp>
        <p:sp>
          <p:nvSpPr>
            <p:cNvPr id="39032" name="Line 65"/>
            <p:cNvSpPr>
              <a:spLocks noChangeShapeType="1"/>
            </p:cNvSpPr>
            <p:nvPr/>
          </p:nvSpPr>
          <p:spPr bwMode="auto">
            <a:xfrm>
              <a:off x="240" y="1900"/>
              <a:ext cx="5168"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nvGrpSpPr>
            <p:cNvPr id="39033" name="Group 89"/>
            <p:cNvGrpSpPr>
              <a:grpSpLocks/>
            </p:cNvGrpSpPr>
            <p:nvPr/>
          </p:nvGrpSpPr>
          <p:grpSpPr bwMode="auto">
            <a:xfrm>
              <a:off x="240" y="2210"/>
              <a:ext cx="5161" cy="310"/>
              <a:chOff x="240" y="2210"/>
              <a:chExt cx="4790" cy="310"/>
            </a:xfrm>
          </p:grpSpPr>
          <p:sp>
            <p:nvSpPr>
              <p:cNvPr id="39051" name="Line 66"/>
              <p:cNvSpPr>
                <a:spLocks noChangeShapeType="1"/>
              </p:cNvSpPr>
              <p:nvPr/>
            </p:nvSpPr>
            <p:spPr bwMode="auto">
              <a:xfrm>
                <a:off x="240" y="2210"/>
                <a:ext cx="47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52" name="Line 67"/>
              <p:cNvSpPr>
                <a:spLocks noChangeShapeType="1"/>
              </p:cNvSpPr>
              <p:nvPr/>
            </p:nvSpPr>
            <p:spPr bwMode="auto">
              <a:xfrm>
                <a:off x="240" y="2520"/>
                <a:ext cx="47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sp>
          <p:nvSpPr>
            <p:cNvPr id="39034" name="Line 69"/>
            <p:cNvSpPr>
              <a:spLocks noChangeShapeType="1"/>
            </p:cNvSpPr>
            <p:nvPr/>
          </p:nvSpPr>
          <p:spPr bwMode="auto">
            <a:xfrm>
              <a:off x="240"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35" name="Line 70"/>
            <p:cNvSpPr>
              <a:spLocks noChangeShapeType="1"/>
            </p:cNvSpPr>
            <p:nvPr/>
          </p:nvSpPr>
          <p:spPr bwMode="auto">
            <a:xfrm>
              <a:off x="877" y="1440"/>
              <a:ext cx="0" cy="139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36" name="Line 71"/>
            <p:cNvSpPr>
              <a:spLocks noChangeShapeType="1"/>
            </p:cNvSpPr>
            <p:nvPr/>
          </p:nvSpPr>
          <p:spPr bwMode="auto">
            <a:xfrm>
              <a:off x="1254"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37" name="Line 72"/>
            <p:cNvSpPr>
              <a:spLocks noChangeShapeType="1"/>
            </p:cNvSpPr>
            <p:nvPr/>
          </p:nvSpPr>
          <p:spPr bwMode="auto">
            <a:xfrm>
              <a:off x="163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38" name="Line 73"/>
            <p:cNvSpPr>
              <a:spLocks noChangeShapeType="1"/>
            </p:cNvSpPr>
            <p:nvPr/>
          </p:nvSpPr>
          <p:spPr bwMode="auto">
            <a:xfrm>
              <a:off x="2009"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39" name="Line 74"/>
            <p:cNvSpPr>
              <a:spLocks noChangeShapeType="1"/>
            </p:cNvSpPr>
            <p:nvPr/>
          </p:nvSpPr>
          <p:spPr bwMode="auto">
            <a:xfrm>
              <a:off x="2387"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0" name="Line 75"/>
            <p:cNvSpPr>
              <a:spLocks noChangeShapeType="1"/>
            </p:cNvSpPr>
            <p:nvPr/>
          </p:nvSpPr>
          <p:spPr bwMode="auto">
            <a:xfrm>
              <a:off x="276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1" name="Line 76"/>
            <p:cNvSpPr>
              <a:spLocks noChangeShapeType="1"/>
            </p:cNvSpPr>
            <p:nvPr/>
          </p:nvSpPr>
          <p:spPr bwMode="auto">
            <a:xfrm>
              <a:off x="314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2" name="Line 77"/>
            <p:cNvSpPr>
              <a:spLocks noChangeShapeType="1"/>
            </p:cNvSpPr>
            <p:nvPr/>
          </p:nvSpPr>
          <p:spPr bwMode="auto">
            <a:xfrm>
              <a:off x="3520"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3" name="Line 78"/>
            <p:cNvSpPr>
              <a:spLocks noChangeShapeType="1"/>
            </p:cNvSpPr>
            <p:nvPr/>
          </p:nvSpPr>
          <p:spPr bwMode="auto">
            <a:xfrm>
              <a:off x="3897"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4" name="Line 79"/>
            <p:cNvSpPr>
              <a:spLocks noChangeShapeType="1"/>
            </p:cNvSpPr>
            <p:nvPr/>
          </p:nvSpPr>
          <p:spPr bwMode="auto">
            <a:xfrm>
              <a:off x="427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5" name="Line 80"/>
            <p:cNvSpPr>
              <a:spLocks noChangeShapeType="1"/>
            </p:cNvSpPr>
            <p:nvPr/>
          </p:nvSpPr>
          <p:spPr bwMode="auto">
            <a:xfrm>
              <a:off x="465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nvGrpSpPr>
            <p:cNvPr id="39046" name="Group 82"/>
            <p:cNvGrpSpPr>
              <a:grpSpLocks/>
            </p:cNvGrpSpPr>
            <p:nvPr/>
          </p:nvGrpSpPr>
          <p:grpSpPr bwMode="auto">
            <a:xfrm>
              <a:off x="240" y="1440"/>
              <a:ext cx="5160" cy="1390"/>
              <a:chOff x="240" y="1440"/>
              <a:chExt cx="4790" cy="1390"/>
            </a:xfrm>
          </p:grpSpPr>
          <p:sp>
            <p:nvSpPr>
              <p:cNvPr id="39048" name="Line 64"/>
              <p:cNvSpPr>
                <a:spLocks noChangeShapeType="1"/>
              </p:cNvSpPr>
              <p:nvPr/>
            </p:nvSpPr>
            <p:spPr bwMode="auto">
              <a:xfrm>
                <a:off x="240" y="144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49" name="Line 68"/>
              <p:cNvSpPr>
                <a:spLocks noChangeShapeType="1"/>
              </p:cNvSpPr>
              <p:nvPr/>
            </p:nvSpPr>
            <p:spPr bwMode="auto">
              <a:xfrm>
                <a:off x="240" y="283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9050" name="Line 81"/>
              <p:cNvSpPr>
                <a:spLocks noChangeShapeType="1"/>
              </p:cNvSpPr>
              <p:nvPr/>
            </p:nvSpPr>
            <p:spPr bwMode="auto">
              <a:xfrm>
                <a:off x="5030"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sp>
          <p:nvSpPr>
            <p:cNvPr id="39047" name="Line 88"/>
            <p:cNvSpPr>
              <a:spLocks noChangeShapeType="1"/>
            </p:cNvSpPr>
            <p:nvPr/>
          </p:nvSpPr>
          <p:spPr bwMode="auto">
            <a:xfrm>
              <a:off x="5024"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grpSp>
        <p:nvGrpSpPr>
          <p:cNvPr id="38944" name="Group 99"/>
          <p:cNvGrpSpPr>
            <a:grpSpLocks/>
          </p:cNvGrpSpPr>
          <p:nvPr/>
        </p:nvGrpSpPr>
        <p:grpSpPr bwMode="auto">
          <a:xfrm>
            <a:off x="8386763" y="5226051"/>
            <a:ext cx="598488" cy="1476375"/>
            <a:chOff x="4573" y="2190"/>
            <a:chExt cx="377" cy="930"/>
          </a:xfrm>
        </p:grpSpPr>
        <p:sp>
          <p:nvSpPr>
            <p:cNvPr id="39019" name="Rectangle 100"/>
            <p:cNvSpPr>
              <a:spLocks noChangeArrowheads="1"/>
            </p:cNvSpPr>
            <p:nvPr/>
          </p:nvSpPr>
          <p:spPr bwMode="auto">
            <a:xfrm>
              <a:off x="4573" y="281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20" name="Rectangle 101"/>
            <p:cNvSpPr>
              <a:spLocks noChangeArrowheads="1"/>
            </p:cNvSpPr>
            <p:nvPr/>
          </p:nvSpPr>
          <p:spPr bwMode="auto">
            <a:xfrm>
              <a:off x="4573" y="2500"/>
              <a:ext cx="377"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21" name="Rectangle 102"/>
            <p:cNvSpPr>
              <a:spLocks noChangeArrowheads="1"/>
            </p:cNvSpPr>
            <p:nvPr/>
          </p:nvSpPr>
          <p:spPr bwMode="auto">
            <a:xfrm>
              <a:off x="4573" y="219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grpSp>
      <p:grpSp>
        <p:nvGrpSpPr>
          <p:cNvPr id="38947" name="Group 111"/>
          <p:cNvGrpSpPr>
            <a:grpSpLocks/>
          </p:cNvGrpSpPr>
          <p:nvPr/>
        </p:nvGrpSpPr>
        <p:grpSpPr bwMode="auto">
          <a:xfrm>
            <a:off x="6588126" y="5226051"/>
            <a:ext cx="600075" cy="1476375"/>
            <a:chOff x="3440" y="2190"/>
            <a:chExt cx="378" cy="930"/>
          </a:xfrm>
        </p:grpSpPr>
        <p:sp>
          <p:nvSpPr>
            <p:cNvPr id="39010" name="Rectangle 112"/>
            <p:cNvSpPr>
              <a:spLocks noChangeArrowheads="1"/>
            </p:cNvSpPr>
            <p:nvPr/>
          </p:nvSpPr>
          <p:spPr bwMode="auto">
            <a:xfrm>
              <a:off x="3440" y="281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11" name="Rectangle 113"/>
            <p:cNvSpPr>
              <a:spLocks noChangeArrowheads="1"/>
            </p:cNvSpPr>
            <p:nvPr/>
          </p:nvSpPr>
          <p:spPr bwMode="auto">
            <a:xfrm>
              <a:off x="3440" y="250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39012" name="Rectangle 114"/>
            <p:cNvSpPr>
              <a:spLocks noChangeArrowheads="1"/>
            </p:cNvSpPr>
            <p:nvPr/>
          </p:nvSpPr>
          <p:spPr bwMode="auto">
            <a:xfrm>
              <a:off x="3440"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38950" name="Group 123"/>
          <p:cNvGrpSpPr>
            <a:grpSpLocks/>
          </p:cNvGrpSpPr>
          <p:nvPr/>
        </p:nvGrpSpPr>
        <p:grpSpPr bwMode="auto">
          <a:xfrm>
            <a:off x="4789489" y="5226051"/>
            <a:ext cx="600075" cy="1476375"/>
            <a:chOff x="2307" y="2190"/>
            <a:chExt cx="378" cy="930"/>
          </a:xfrm>
        </p:grpSpPr>
        <p:sp>
          <p:nvSpPr>
            <p:cNvPr id="39001" name="Rectangle 124"/>
            <p:cNvSpPr>
              <a:spLocks noChangeArrowheads="1"/>
            </p:cNvSpPr>
            <p:nvPr/>
          </p:nvSpPr>
          <p:spPr bwMode="auto">
            <a:xfrm>
              <a:off x="2307" y="281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sp>
          <p:nvSpPr>
            <p:cNvPr id="39002" name="Rectangle 125"/>
            <p:cNvSpPr>
              <a:spLocks noChangeArrowheads="1"/>
            </p:cNvSpPr>
            <p:nvPr/>
          </p:nvSpPr>
          <p:spPr bwMode="auto">
            <a:xfrm>
              <a:off x="2307"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03" name="Rectangle 126"/>
            <p:cNvSpPr>
              <a:spLocks noChangeArrowheads="1"/>
            </p:cNvSpPr>
            <p:nvPr/>
          </p:nvSpPr>
          <p:spPr bwMode="auto">
            <a:xfrm>
              <a:off x="2307"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38951" name="Group 127"/>
          <p:cNvGrpSpPr>
            <a:grpSpLocks/>
          </p:cNvGrpSpPr>
          <p:nvPr/>
        </p:nvGrpSpPr>
        <p:grpSpPr bwMode="auto">
          <a:xfrm>
            <a:off x="4191000" y="5226051"/>
            <a:ext cx="598488" cy="1476375"/>
            <a:chOff x="1930" y="2190"/>
            <a:chExt cx="377" cy="930"/>
          </a:xfrm>
        </p:grpSpPr>
        <p:sp>
          <p:nvSpPr>
            <p:cNvPr id="38998" name="Rectangle 128"/>
            <p:cNvSpPr>
              <a:spLocks noChangeArrowheads="1"/>
            </p:cNvSpPr>
            <p:nvPr/>
          </p:nvSpPr>
          <p:spPr bwMode="auto">
            <a:xfrm>
              <a:off x="1930" y="2810"/>
              <a:ext cx="377"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38999" name="Rectangle 129"/>
            <p:cNvSpPr>
              <a:spLocks noChangeArrowheads="1"/>
            </p:cNvSpPr>
            <p:nvPr/>
          </p:nvSpPr>
          <p:spPr bwMode="auto">
            <a:xfrm>
              <a:off x="1930" y="250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00" name="Rectangle 130"/>
            <p:cNvSpPr>
              <a:spLocks noChangeArrowheads="1"/>
            </p:cNvSpPr>
            <p:nvPr/>
          </p:nvSpPr>
          <p:spPr bwMode="auto">
            <a:xfrm>
              <a:off x="1930" y="219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38952" name="Group 131"/>
          <p:cNvGrpSpPr>
            <a:grpSpLocks/>
          </p:cNvGrpSpPr>
          <p:nvPr/>
        </p:nvGrpSpPr>
        <p:grpSpPr bwMode="auto">
          <a:xfrm>
            <a:off x="3590926" y="5226051"/>
            <a:ext cx="600075" cy="1476375"/>
            <a:chOff x="1552" y="2190"/>
            <a:chExt cx="378" cy="930"/>
          </a:xfrm>
        </p:grpSpPr>
        <p:sp>
          <p:nvSpPr>
            <p:cNvPr id="38995" name="Rectangle 132"/>
            <p:cNvSpPr>
              <a:spLocks noChangeArrowheads="1"/>
            </p:cNvSpPr>
            <p:nvPr/>
          </p:nvSpPr>
          <p:spPr bwMode="auto">
            <a:xfrm>
              <a:off x="1552" y="2810"/>
              <a:ext cx="378"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8996" name="Rectangle 133"/>
            <p:cNvSpPr>
              <a:spLocks noChangeArrowheads="1"/>
            </p:cNvSpPr>
            <p:nvPr/>
          </p:nvSpPr>
          <p:spPr bwMode="auto">
            <a:xfrm>
              <a:off x="1552"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38997" name="Rectangle 134"/>
            <p:cNvSpPr>
              <a:spLocks noChangeArrowheads="1"/>
            </p:cNvSpPr>
            <p:nvPr/>
          </p:nvSpPr>
          <p:spPr bwMode="auto">
            <a:xfrm>
              <a:off x="1552"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38953" name="Group 135"/>
          <p:cNvGrpSpPr>
            <a:grpSpLocks/>
          </p:cNvGrpSpPr>
          <p:nvPr/>
        </p:nvGrpSpPr>
        <p:grpSpPr bwMode="auto">
          <a:xfrm>
            <a:off x="2992438" y="5226051"/>
            <a:ext cx="598488" cy="1476375"/>
            <a:chOff x="1117" y="1948"/>
            <a:chExt cx="377" cy="930"/>
          </a:xfrm>
        </p:grpSpPr>
        <p:sp>
          <p:nvSpPr>
            <p:cNvPr id="38992" name="Rectangle 136"/>
            <p:cNvSpPr>
              <a:spLocks noChangeArrowheads="1"/>
            </p:cNvSpPr>
            <p:nvPr/>
          </p:nvSpPr>
          <p:spPr bwMode="auto">
            <a:xfrm>
              <a:off x="1117" y="2568"/>
              <a:ext cx="37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8993" name="Rectangle 137"/>
            <p:cNvSpPr>
              <a:spLocks noChangeArrowheads="1"/>
            </p:cNvSpPr>
            <p:nvPr/>
          </p:nvSpPr>
          <p:spPr bwMode="auto">
            <a:xfrm>
              <a:off x="1117" y="2258"/>
              <a:ext cx="37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8994" name="Rectangle 138"/>
            <p:cNvSpPr>
              <a:spLocks noChangeArrowheads="1"/>
            </p:cNvSpPr>
            <p:nvPr/>
          </p:nvSpPr>
          <p:spPr bwMode="auto">
            <a:xfrm>
              <a:off x="1117" y="1948"/>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grpSp>
      <p:sp>
        <p:nvSpPr>
          <p:cNvPr id="38955" name="Rectangle 140"/>
          <p:cNvSpPr>
            <a:spLocks noChangeArrowheads="1"/>
          </p:cNvSpPr>
          <p:nvPr/>
        </p:nvSpPr>
        <p:spPr bwMode="auto">
          <a:xfrm>
            <a:off x="8386763" y="4495800"/>
            <a:ext cx="598488"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dirty="0">
                <a:latin typeface="Gill Sans" charset="0"/>
                <a:ea typeface="Gill Sans" charset="0"/>
                <a:cs typeface="Gill Sans" charset="0"/>
              </a:rPr>
              <a:t>B</a:t>
            </a:r>
          </a:p>
        </p:txBody>
      </p:sp>
      <p:grpSp>
        <p:nvGrpSpPr>
          <p:cNvPr id="3" name="Group 2"/>
          <p:cNvGrpSpPr/>
          <p:nvPr/>
        </p:nvGrpSpPr>
        <p:grpSpPr>
          <a:xfrm>
            <a:off x="7188201" y="4495801"/>
            <a:ext cx="1198563" cy="2206625"/>
            <a:chOff x="5664200" y="4495800"/>
            <a:chExt cx="1198563" cy="2206625"/>
          </a:xfrm>
        </p:grpSpPr>
        <p:grpSp>
          <p:nvGrpSpPr>
            <p:cNvPr id="38945" name="Group 103"/>
            <p:cNvGrpSpPr>
              <a:grpSpLocks/>
            </p:cNvGrpSpPr>
            <p:nvPr/>
          </p:nvGrpSpPr>
          <p:grpSpPr bwMode="auto">
            <a:xfrm>
              <a:off x="6262688" y="5226050"/>
              <a:ext cx="600075" cy="1476375"/>
              <a:chOff x="4195" y="2190"/>
              <a:chExt cx="378" cy="930"/>
            </a:xfrm>
          </p:grpSpPr>
          <p:sp>
            <p:nvSpPr>
              <p:cNvPr id="39016" name="Rectangle 104"/>
              <p:cNvSpPr>
                <a:spLocks noChangeArrowheads="1"/>
              </p:cNvSpPr>
              <p:nvPr/>
            </p:nvSpPr>
            <p:spPr bwMode="auto">
              <a:xfrm>
                <a:off x="4195" y="281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17" name="Rectangle 105"/>
              <p:cNvSpPr>
                <a:spLocks noChangeArrowheads="1"/>
              </p:cNvSpPr>
              <p:nvPr/>
            </p:nvSpPr>
            <p:spPr bwMode="auto">
              <a:xfrm>
                <a:off x="4195" y="250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18" name="Rectangle 106"/>
              <p:cNvSpPr>
                <a:spLocks noChangeArrowheads="1"/>
              </p:cNvSpPr>
              <p:nvPr/>
            </p:nvSpPr>
            <p:spPr bwMode="auto">
              <a:xfrm>
                <a:off x="4195"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38946" name="Group 107"/>
            <p:cNvGrpSpPr>
              <a:grpSpLocks/>
            </p:cNvGrpSpPr>
            <p:nvPr/>
          </p:nvGrpSpPr>
          <p:grpSpPr bwMode="auto">
            <a:xfrm>
              <a:off x="5664200" y="5226050"/>
              <a:ext cx="598488" cy="1476375"/>
              <a:chOff x="3818" y="2190"/>
              <a:chExt cx="377" cy="930"/>
            </a:xfrm>
          </p:grpSpPr>
          <p:sp>
            <p:nvSpPr>
              <p:cNvPr id="39013" name="Rectangle 108"/>
              <p:cNvSpPr>
                <a:spLocks noChangeArrowheads="1"/>
              </p:cNvSpPr>
              <p:nvPr/>
            </p:nvSpPr>
            <p:spPr bwMode="auto">
              <a:xfrm>
                <a:off x="3818" y="281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14" name="Rectangle 109"/>
              <p:cNvSpPr>
                <a:spLocks noChangeArrowheads="1"/>
              </p:cNvSpPr>
              <p:nvPr/>
            </p:nvSpPr>
            <p:spPr bwMode="auto">
              <a:xfrm>
                <a:off x="3818" y="2500"/>
                <a:ext cx="377"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15" name="Rectangle 110"/>
              <p:cNvSpPr>
                <a:spLocks noChangeArrowheads="1"/>
              </p:cNvSpPr>
              <p:nvPr/>
            </p:nvSpPr>
            <p:spPr bwMode="auto">
              <a:xfrm>
                <a:off x="3818" y="219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sp>
          <p:nvSpPr>
            <p:cNvPr id="38956" name="Rectangle 141"/>
            <p:cNvSpPr>
              <a:spLocks noChangeArrowheads="1"/>
            </p:cNvSpPr>
            <p:nvPr/>
          </p:nvSpPr>
          <p:spPr bwMode="auto">
            <a:xfrm>
              <a:off x="6262688" y="44958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sp>
          <p:nvSpPr>
            <p:cNvPr id="38957" name="Rectangle 142"/>
            <p:cNvSpPr>
              <a:spLocks noChangeArrowheads="1"/>
            </p:cNvSpPr>
            <p:nvPr/>
          </p:nvSpPr>
          <p:spPr bwMode="auto">
            <a:xfrm>
              <a:off x="5664200" y="4495800"/>
              <a:ext cx="598488" cy="730250"/>
            </a:xfrm>
            <a:prstGeom prst="rect">
              <a:avLst/>
            </a:prstGeom>
            <a:noFill/>
            <a:ln>
              <a:noFill/>
            </a:ln>
            <a:effectLst/>
            <a:extLst>
              <a:ext uri="{909E8E84-426E-40dd-AFC4-6F175D3DCCD1}">
                <a14:hiddenFill xmlns:a14="http://schemas.microsoft.com/office/drawing/2010/main" xmlns="">
                  <a:solidFill>
                    <a:srgbClr val="FFFF00"/>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grpSp>
      <p:sp>
        <p:nvSpPr>
          <p:cNvPr id="38958" name="Rectangle 143"/>
          <p:cNvSpPr>
            <a:spLocks noChangeArrowheads="1"/>
          </p:cNvSpPr>
          <p:nvPr/>
        </p:nvSpPr>
        <p:spPr bwMode="auto">
          <a:xfrm>
            <a:off x="6588126" y="4495800"/>
            <a:ext cx="600075"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dirty="0">
                <a:latin typeface="Gill Sans" charset="0"/>
                <a:ea typeface="Gill Sans" charset="0"/>
                <a:cs typeface="Gill Sans" charset="0"/>
              </a:rPr>
              <a:t>C</a:t>
            </a:r>
          </a:p>
        </p:txBody>
      </p:sp>
      <p:grpSp>
        <p:nvGrpSpPr>
          <p:cNvPr id="2" name="Group 1"/>
          <p:cNvGrpSpPr/>
          <p:nvPr/>
        </p:nvGrpSpPr>
        <p:grpSpPr>
          <a:xfrm>
            <a:off x="5389564" y="4495801"/>
            <a:ext cx="1198563" cy="2206625"/>
            <a:chOff x="3865563" y="4495800"/>
            <a:chExt cx="1198563" cy="2206625"/>
          </a:xfrm>
        </p:grpSpPr>
        <p:grpSp>
          <p:nvGrpSpPr>
            <p:cNvPr id="38948" name="Group 115"/>
            <p:cNvGrpSpPr>
              <a:grpSpLocks/>
            </p:cNvGrpSpPr>
            <p:nvPr/>
          </p:nvGrpSpPr>
          <p:grpSpPr bwMode="auto">
            <a:xfrm>
              <a:off x="4465638" y="5226050"/>
              <a:ext cx="598488" cy="1476375"/>
              <a:chOff x="3063" y="2190"/>
              <a:chExt cx="377" cy="930"/>
            </a:xfrm>
          </p:grpSpPr>
          <p:sp>
            <p:nvSpPr>
              <p:cNvPr id="39007" name="Rectangle 116"/>
              <p:cNvSpPr>
                <a:spLocks noChangeArrowheads="1"/>
              </p:cNvSpPr>
              <p:nvPr/>
            </p:nvSpPr>
            <p:spPr bwMode="auto">
              <a:xfrm>
                <a:off x="3063" y="2810"/>
                <a:ext cx="377"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08" name="Rectangle 117"/>
              <p:cNvSpPr>
                <a:spLocks noChangeArrowheads="1"/>
              </p:cNvSpPr>
              <p:nvPr/>
            </p:nvSpPr>
            <p:spPr bwMode="auto">
              <a:xfrm>
                <a:off x="3063" y="2500"/>
                <a:ext cx="377"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09" name="Rectangle 118"/>
              <p:cNvSpPr>
                <a:spLocks noChangeArrowheads="1"/>
              </p:cNvSpPr>
              <p:nvPr/>
            </p:nvSpPr>
            <p:spPr bwMode="auto">
              <a:xfrm>
                <a:off x="3063" y="219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38949" name="Group 119"/>
            <p:cNvGrpSpPr>
              <a:grpSpLocks/>
            </p:cNvGrpSpPr>
            <p:nvPr/>
          </p:nvGrpSpPr>
          <p:grpSpPr bwMode="auto">
            <a:xfrm>
              <a:off x="3865563" y="5226050"/>
              <a:ext cx="600075" cy="1476375"/>
              <a:chOff x="2685" y="2190"/>
              <a:chExt cx="378" cy="930"/>
            </a:xfrm>
          </p:grpSpPr>
          <p:sp>
            <p:nvSpPr>
              <p:cNvPr id="39004" name="Rectangle 120"/>
              <p:cNvSpPr>
                <a:spLocks noChangeArrowheads="1"/>
              </p:cNvSpPr>
              <p:nvPr/>
            </p:nvSpPr>
            <p:spPr bwMode="auto">
              <a:xfrm>
                <a:off x="2685" y="281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05" name="Rectangle 121"/>
              <p:cNvSpPr>
                <a:spLocks noChangeArrowheads="1"/>
              </p:cNvSpPr>
              <p:nvPr/>
            </p:nvSpPr>
            <p:spPr bwMode="auto">
              <a:xfrm>
                <a:off x="2685" y="250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06" name="Rectangle 122"/>
              <p:cNvSpPr>
                <a:spLocks noChangeArrowheads="1"/>
              </p:cNvSpPr>
              <p:nvPr/>
            </p:nvSpPr>
            <p:spPr bwMode="auto">
              <a:xfrm>
                <a:off x="2685"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sp>
          <p:nvSpPr>
            <p:cNvPr id="38959" name="Rectangle 144"/>
            <p:cNvSpPr>
              <a:spLocks noChangeArrowheads="1"/>
            </p:cNvSpPr>
            <p:nvPr/>
          </p:nvSpPr>
          <p:spPr bwMode="auto">
            <a:xfrm>
              <a:off x="4465638" y="4495800"/>
              <a:ext cx="598488" cy="730250"/>
            </a:xfrm>
            <a:prstGeom prst="rect">
              <a:avLst/>
            </a:prstGeom>
            <a:noFill/>
            <a:ln>
              <a:noFill/>
            </a:ln>
            <a:effectLst/>
            <a:extLst>
              <a:ext uri="{909E8E84-426E-40dd-AFC4-6F175D3DCCD1}">
                <a14:hiddenFill xmlns:a14="http://schemas.microsoft.com/office/drawing/2010/main" xmlns="">
                  <a:solidFill>
                    <a:srgbClr val="FFFF00"/>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38960" name="Rectangle 145"/>
            <p:cNvSpPr>
              <a:spLocks noChangeArrowheads="1"/>
            </p:cNvSpPr>
            <p:nvPr/>
          </p:nvSpPr>
          <p:spPr bwMode="auto">
            <a:xfrm>
              <a:off x="3865563" y="44958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grpSp>
      <p:sp>
        <p:nvSpPr>
          <p:cNvPr id="38961" name="Rectangle 146"/>
          <p:cNvSpPr>
            <a:spLocks noChangeArrowheads="1"/>
          </p:cNvSpPr>
          <p:nvPr/>
        </p:nvSpPr>
        <p:spPr bwMode="auto">
          <a:xfrm>
            <a:off x="4789489" y="4495800"/>
            <a:ext cx="600075"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dirty="0">
                <a:latin typeface="Gill Sans" charset="0"/>
                <a:ea typeface="Gill Sans" charset="0"/>
                <a:cs typeface="Gill Sans" charset="0"/>
              </a:rPr>
              <a:t>D</a:t>
            </a:r>
          </a:p>
        </p:txBody>
      </p:sp>
      <p:sp>
        <p:nvSpPr>
          <p:cNvPr id="38962" name="Rectangle 147"/>
          <p:cNvSpPr>
            <a:spLocks noChangeArrowheads="1"/>
          </p:cNvSpPr>
          <p:nvPr/>
        </p:nvSpPr>
        <p:spPr bwMode="auto">
          <a:xfrm>
            <a:off x="4191000" y="4495800"/>
            <a:ext cx="598488"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38963" name="Rectangle 148"/>
          <p:cNvSpPr>
            <a:spLocks noChangeArrowheads="1"/>
          </p:cNvSpPr>
          <p:nvPr/>
        </p:nvSpPr>
        <p:spPr bwMode="auto">
          <a:xfrm>
            <a:off x="3590926" y="44958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B</a:t>
            </a:r>
          </a:p>
        </p:txBody>
      </p:sp>
      <p:sp>
        <p:nvSpPr>
          <p:cNvPr id="38964" name="Rectangle 149"/>
          <p:cNvSpPr>
            <a:spLocks noChangeArrowheads="1"/>
          </p:cNvSpPr>
          <p:nvPr/>
        </p:nvSpPr>
        <p:spPr bwMode="auto">
          <a:xfrm>
            <a:off x="2992438" y="4495800"/>
            <a:ext cx="598488" cy="730250"/>
          </a:xfrm>
          <a:prstGeom prst="rect">
            <a:avLst/>
          </a:prstGeom>
          <a:noFill/>
          <a:ln>
            <a:noFill/>
          </a:ln>
          <a:effectLst/>
          <a:extLst>
            <a:ext uri="{909E8E84-426E-40dd-AFC4-6F175D3DCCD1}">
              <a14:hiddenFill xmlns:a14="http://schemas.microsoft.com/office/drawing/2010/main" xmlns="">
                <a:solidFill>
                  <a:srgbClr val="99FF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A</a:t>
            </a:r>
          </a:p>
        </p:txBody>
      </p:sp>
      <p:grpSp>
        <p:nvGrpSpPr>
          <p:cNvPr id="4" name="Group 3"/>
          <p:cNvGrpSpPr/>
          <p:nvPr/>
        </p:nvGrpSpPr>
        <p:grpSpPr>
          <a:xfrm>
            <a:off x="8985251" y="4495801"/>
            <a:ext cx="1216025" cy="2206625"/>
            <a:chOff x="7461250" y="4495800"/>
            <a:chExt cx="1216025" cy="2206625"/>
          </a:xfrm>
        </p:grpSpPr>
        <p:grpSp>
          <p:nvGrpSpPr>
            <p:cNvPr id="38942" name="Group 91"/>
            <p:cNvGrpSpPr>
              <a:grpSpLocks/>
            </p:cNvGrpSpPr>
            <p:nvPr/>
          </p:nvGrpSpPr>
          <p:grpSpPr bwMode="auto">
            <a:xfrm>
              <a:off x="8051800" y="5226050"/>
              <a:ext cx="600075" cy="1476375"/>
              <a:chOff x="4950" y="2190"/>
              <a:chExt cx="378" cy="930"/>
            </a:xfrm>
          </p:grpSpPr>
          <p:sp>
            <p:nvSpPr>
              <p:cNvPr id="39025" name="Rectangle 92"/>
              <p:cNvSpPr>
                <a:spLocks noChangeArrowheads="1"/>
              </p:cNvSpPr>
              <p:nvPr/>
            </p:nvSpPr>
            <p:spPr bwMode="auto">
              <a:xfrm>
                <a:off x="4950" y="281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26" name="Rectangle 93"/>
              <p:cNvSpPr>
                <a:spLocks noChangeArrowheads="1"/>
              </p:cNvSpPr>
              <p:nvPr/>
            </p:nvSpPr>
            <p:spPr bwMode="auto">
              <a:xfrm>
                <a:off x="4950" y="250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27" name="Rectangle 94"/>
              <p:cNvSpPr>
                <a:spLocks noChangeArrowheads="1"/>
              </p:cNvSpPr>
              <p:nvPr/>
            </p:nvSpPr>
            <p:spPr bwMode="auto">
              <a:xfrm>
                <a:off x="4950" y="219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grpSp>
          <p:nvGrpSpPr>
            <p:cNvPr id="38943" name="Group 95"/>
            <p:cNvGrpSpPr>
              <a:grpSpLocks/>
            </p:cNvGrpSpPr>
            <p:nvPr/>
          </p:nvGrpSpPr>
          <p:grpSpPr bwMode="auto">
            <a:xfrm>
              <a:off x="7461250" y="5226050"/>
              <a:ext cx="600075" cy="1476375"/>
              <a:chOff x="4950" y="2190"/>
              <a:chExt cx="378" cy="930"/>
            </a:xfrm>
          </p:grpSpPr>
          <p:sp>
            <p:nvSpPr>
              <p:cNvPr id="39022" name="Rectangle 96"/>
              <p:cNvSpPr>
                <a:spLocks noChangeArrowheads="1"/>
              </p:cNvSpPr>
              <p:nvPr/>
            </p:nvSpPr>
            <p:spPr bwMode="auto">
              <a:xfrm>
                <a:off x="4950" y="2810"/>
                <a:ext cx="378" cy="310"/>
              </a:xfrm>
              <a:prstGeom prst="rect">
                <a:avLst/>
              </a:prstGeom>
              <a:solidFill>
                <a:srgbClr val="FFFF00"/>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23" name="Rectangle 97"/>
              <p:cNvSpPr>
                <a:spLocks noChangeArrowheads="1"/>
              </p:cNvSpPr>
              <p:nvPr/>
            </p:nvSpPr>
            <p:spPr bwMode="auto">
              <a:xfrm>
                <a:off x="4950" y="2500"/>
                <a:ext cx="378" cy="310"/>
              </a:xfrm>
              <a:prstGeom prst="rect">
                <a:avLst/>
              </a:prstGeom>
              <a:solidFill>
                <a:schemeClr val="accent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sp>
            <p:nvSpPr>
              <p:cNvPr id="39024" name="Rectangle 98"/>
              <p:cNvSpPr>
                <a:spLocks noChangeArrowheads="1"/>
              </p:cNvSpPr>
              <p:nvPr/>
            </p:nvSpPr>
            <p:spPr bwMode="auto">
              <a:xfrm>
                <a:off x="4950" y="2190"/>
                <a:ext cx="378" cy="310"/>
              </a:xfrm>
              <a:prstGeom prst="rect">
                <a:avLst/>
              </a:prstGeom>
              <a:solidFill>
                <a:srgbClr val="FF66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endParaRPr lang="ko-KR" altLang="en-US" sz="2400" b="0">
                  <a:latin typeface="Gill Sans" charset="0"/>
                  <a:ea typeface="Gill Sans" charset="0"/>
                  <a:cs typeface="Gill Sans" charset="0"/>
                </a:endParaRPr>
              </a:p>
            </p:txBody>
          </p:sp>
        </p:grpSp>
        <p:sp>
          <p:nvSpPr>
            <p:cNvPr id="38954" name="Rectangle 139"/>
            <p:cNvSpPr>
              <a:spLocks noChangeArrowheads="1"/>
            </p:cNvSpPr>
            <p:nvPr/>
          </p:nvSpPr>
          <p:spPr bwMode="auto">
            <a:xfrm>
              <a:off x="7461250" y="44958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C</a:t>
              </a:r>
            </a:p>
          </p:txBody>
        </p:sp>
        <p:sp>
          <p:nvSpPr>
            <p:cNvPr id="38965" name="Rectangle 150"/>
            <p:cNvSpPr>
              <a:spLocks noChangeArrowheads="1"/>
            </p:cNvSpPr>
            <p:nvPr/>
          </p:nvSpPr>
          <p:spPr bwMode="auto">
            <a:xfrm>
              <a:off x="8077200" y="4495800"/>
              <a:ext cx="600075" cy="7302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D</a:t>
              </a:r>
            </a:p>
          </p:txBody>
        </p:sp>
      </p:grpSp>
      <p:grpSp>
        <p:nvGrpSpPr>
          <p:cNvPr id="38966" name="Group 151"/>
          <p:cNvGrpSpPr>
            <a:grpSpLocks/>
          </p:cNvGrpSpPr>
          <p:nvPr/>
        </p:nvGrpSpPr>
        <p:grpSpPr bwMode="auto">
          <a:xfrm>
            <a:off x="1981200" y="4495801"/>
            <a:ext cx="8204200" cy="2206625"/>
            <a:chOff x="240" y="1440"/>
            <a:chExt cx="5168" cy="1390"/>
          </a:xfrm>
        </p:grpSpPr>
        <p:sp>
          <p:nvSpPr>
            <p:cNvPr id="38967" name="Rectangle 152"/>
            <p:cNvSpPr>
              <a:spLocks noChangeArrowheads="1"/>
            </p:cNvSpPr>
            <p:nvPr/>
          </p:nvSpPr>
          <p:spPr bwMode="auto">
            <a:xfrm>
              <a:off x="240" y="2520"/>
              <a:ext cx="637" cy="310"/>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3</a:t>
              </a:r>
            </a:p>
          </p:txBody>
        </p:sp>
        <p:sp>
          <p:nvSpPr>
            <p:cNvPr id="38968" name="Rectangle 153"/>
            <p:cNvSpPr>
              <a:spLocks noChangeArrowheads="1"/>
            </p:cNvSpPr>
            <p:nvPr/>
          </p:nvSpPr>
          <p:spPr bwMode="auto">
            <a:xfrm>
              <a:off x="240" y="2210"/>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2</a:t>
              </a:r>
            </a:p>
          </p:txBody>
        </p:sp>
        <p:sp>
          <p:nvSpPr>
            <p:cNvPr id="38969" name="Rectangle 154"/>
            <p:cNvSpPr>
              <a:spLocks noChangeArrowheads="1"/>
            </p:cNvSpPr>
            <p:nvPr/>
          </p:nvSpPr>
          <p:spPr bwMode="auto">
            <a:xfrm>
              <a:off x="240" y="1900"/>
              <a:ext cx="637" cy="31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30000"/>
                </a:spcBef>
              </a:pPr>
              <a:r>
                <a:rPr lang="en-US" altLang="ko-KR" sz="2400" b="0">
                  <a:latin typeface="Gill Sans" charset="0"/>
                  <a:ea typeface="Gill Sans" charset="0"/>
                  <a:cs typeface="Gill Sans" charset="0"/>
                </a:rPr>
                <a:t>1</a:t>
              </a:r>
            </a:p>
          </p:txBody>
        </p:sp>
        <p:sp>
          <p:nvSpPr>
            <p:cNvPr id="38970" name="Rectangle 155"/>
            <p:cNvSpPr>
              <a:spLocks noChangeArrowheads="1"/>
            </p:cNvSpPr>
            <p:nvPr/>
          </p:nvSpPr>
          <p:spPr bwMode="auto">
            <a:xfrm>
              <a:off x="240" y="1460"/>
              <a:ext cx="637" cy="46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50000"/>
                </a:lnSpc>
                <a:spcBef>
                  <a:spcPct val="30000"/>
                </a:spcBef>
              </a:pPr>
              <a:r>
                <a:rPr lang="en-US" altLang="ko-KR" sz="2400" b="0" dirty="0">
                  <a:latin typeface="Gill Sans" charset="0"/>
                  <a:ea typeface="Gill Sans" charset="0"/>
                  <a:cs typeface="Gill Sans" charset="0"/>
                </a:rPr>
                <a:t>Ref:</a:t>
              </a:r>
            </a:p>
            <a:p>
              <a:pPr algn="l">
                <a:lnSpc>
                  <a:spcPct val="90000"/>
                </a:lnSpc>
                <a:spcBef>
                  <a:spcPct val="30000"/>
                </a:spcBef>
              </a:pPr>
              <a:r>
                <a:rPr lang="en-US" altLang="ko-KR" sz="2400" b="0" dirty="0">
                  <a:latin typeface="Gill Sans" charset="0"/>
                  <a:ea typeface="Gill Sans" charset="0"/>
                  <a:cs typeface="Gill Sans" charset="0"/>
                </a:rPr>
                <a:t>Page:</a:t>
              </a:r>
            </a:p>
          </p:txBody>
        </p:sp>
        <p:sp>
          <p:nvSpPr>
            <p:cNvPr id="38971" name="Line 156"/>
            <p:cNvSpPr>
              <a:spLocks noChangeShapeType="1"/>
            </p:cNvSpPr>
            <p:nvPr/>
          </p:nvSpPr>
          <p:spPr bwMode="auto">
            <a:xfrm>
              <a:off x="240" y="1900"/>
              <a:ext cx="5168"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nvGrpSpPr>
            <p:cNvPr id="38972" name="Group 157"/>
            <p:cNvGrpSpPr>
              <a:grpSpLocks/>
            </p:cNvGrpSpPr>
            <p:nvPr/>
          </p:nvGrpSpPr>
          <p:grpSpPr bwMode="auto">
            <a:xfrm>
              <a:off x="240" y="2210"/>
              <a:ext cx="5161" cy="310"/>
              <a:chOff x="240" y="2210"/>
              <a:chExt cx="4790" cy="310"/>
            </a:xfrm>
          </p:grpSpPr>
          <p:sp>
            <p:nvSpPr>
              <p:cNvPr id="38990" name="Line 158"/>
              <p:cNvSpPr>
                <a:spLocks noChangeShapeType="1"/>
              </p:cNvSpPr>
              <p:nvPr/>
            </p:nvSpPr>
            <p:spPr bwMode="auto">
              <a:xfrm>
                <a:off x="240" y="2210"/>
                <a:ext cx="47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91" name="Line 159"/>
              <p:cNvSpPr>
                <a:spLocks noChangeShapeType="1"/>
              </p:cNvSpPr>
              <p:nvPr/>
            </p:nvSpPr>
            <p:spPr bwMode="auto">
              <a:xfrm>
                <a:off x="240" y="2520"/>
                <a:ext cx="47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sp>
          <p:nvSpPr>
            <p:cNvPr id="38973" name="Line 160"/>
            <p:cNvSpPr>
              <a:spLocks noChangeShapeType="1"/>
            </p:cNvSpPr>
            <p:nvPr/>
          </p:nvSpPr>
          <p:spPr bwMode="auto">
            <a:xfrm>
              <a:off x="240"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74" name="Line 161"/>
            <p:cNvSpPr>
              <a:spLocks noChangeShapeType="1"/>
            </p:cNvSpPr>
            <p:nvPr/>
          </p:nvSpPr>
          <p:spPr bwMode="auto">
            <a:xfrm>
              <a:off x="877" y="1440"/>
              <a:ext cx="0" cy="139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75" name="Line 162"/>
            <p:cNvSpPr>
              <a:spLocks noChangeShapeType="1"/>
            </p:cNvSpPr>
            <p:nvPr/>
          </p:nvSpPr>
          <p:spPr bwMode="auto">
            <a:xfrm>
              <a:off x="1254"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76" name="Line 163"/>
            <p:cNvSpPr>
              <a:spLocks noChangeShapeType="1"/>
            </p:cNvSpPr>
            <p:nvPr/>
          </p:nvSpPr>
          <p:spPr bwMode="auto">
            <a:xfrm>
              <a:off x="163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77" name="Line 164"/>
            <p:cNvSpPr>
              <a:spLocks noChangeShapeType="1"/>
            </p:cNvSpPr>
            <p:nvPr/>
          </p:nvSpPr>
          <p:spPr bwMode="auto">
            <a:xfrm>
              <a:off x="2009"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78" name="Line 165"/>
            <p:cNvSpPr>
              <a:spLocks noChangeShapeType="1"/>
            </p:cNvSpPr>
            <p:nvPr/>
          </p:nvSpPr>
          <p:spPr bwMode="auto">
            <a:xfrm>
              <a:off x="2387"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79" name="Line 166"/>
            <p:cNvSpPr>
              <a:spLocks noChangeShapeType="1"/>
            </p:cNvSpPr>
            <p:nvPr/>
          </p:nvSpPr>
          <p:spPr bwMode="auto">
            <a:xfrm>
              <a:off x="276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80" name="Line 167"/>
            <p:cNvSpPr>
              <a:spLocks noChangeShapeType="1"/>
            </p:cNvSpPr>
            <p:nvPr/>
          </p:nvSpPr>
          <p:spPr bwMode="auto">
            <a:xfrm>
              <a:off x="314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81" name="Line 168"/>
            <p:cNvSpPr>
              <a:spLocks noChangeShapeType="1"/>
            </p:cNvSpPr>
            <p:nvPr/>
          </p:nvSpPr>
          <p:spPr bwMode="auto">
            <a:xfrm>
              <a:off x="3520"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82" name="Line 169"/>
            <p:cNvSpPr>
              <a:spLocks noChangeShapeType="1"/>
            </p:cNvSpPr>
            <p:nvPr/>
          </p:nvSpPr>
          <p:spPr bwMode="auto">
            <a:xfrm>
              <a:off x="3897"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83" name="Line 170"/>
            <p:cNvSpPr>
              <a:spLocks noChangeShapeType="1"/>
            </p:cNvSpPr>
            <p:nvPr/>
          </p:nvSpPr>
          <p:spPr bwMode="auto">
            <a:xfrm>
              <a:off x="427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84" name="Line 171"/>
            <p:cNvSpPr>
              <a:spLocks noChangeShapeType="1"/>
            </p:cNvSpPr>
            <p:nvPr/>
          </p:nvSpPr>
          <p:spPr bwMode="auto">
            <a:xfrm>
              <a:off x="465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nvGrpSpPr>
            <p:cNvPr id="38985" name="Group 172"/>
            <p:cNvGrpSpPr>
              <a:grpSpLocks/>
            </p:cNvGrpSpPr>
            <p:nvPr/>
          </p:nvGrpSpPr>
          <p:grpSpPr bwMode="auto">
            <a:xfrm>
              <a:off x="240" y="1440"/>
              <a:ext cx="5160" cy="1390"/>
              <a:chOff x="240" y="1440"/>
              <a:chExt cx="4790" cy="1390"/>
            </a:xfrm>
          </p:grpSpPr>
          <p:sp>
            <p:nvSpPr>
              <p:cNvPr id="38987" name="Line 173"/>
              <p:cNvSpPr>
                <a:spLocks noChangeShapeType="1"/>
              </p:cNvSpPr>
              <p:nvPr/>
            </p:nvSpPr>
            <p:spPr bwMode="auto">
              <a:xfrm>
                <a:off x="240" y="144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88" name="Line 174"/>
              <p:cNvSpPr>
                <a:spLocks noChangeShapeType="1"/>
              </p:cNvSpPr>
              <p:nvPr/>
            </p:nvSpPr>
            <p:spPr bwMode="auto">
              <a:xfrm>
                <a:off x="240" y="283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38989" name="Line 175"/>
              <p:cNvSpPr>
                <a:spLocks noChangeShapeType="1"/>
              </p:cNvSpPr>
              <p:nvPr/>
            </p:nvSpPr>
            <p:spPr bwMode="auto">
              <a:xfrm>
                <a:off x="5030"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sp>
          <p:nvSpPr>
            <p:cNvPr id="38986" name="Line 176"/>
            <p:cNvSpPr>
              <a:spLocks noChangeShapeType="1"/>
            </p:cNvSpPr>
            <p:nvPr/>
          </p:nvSpPr>
          <p:spPr bwMode="auto">
            <a:xfrm>
              <a:off x="5024"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grpSp>
    </p:spTree>
    <p:extLst>
      <p:ext uri="{BB962C8B-B14F-4D97-AF65-F5344CB8AC3E}">
        <p14:creationId xmlns:p14="http://schemas.microsoft.com/office/powerpoint/2010/main" val="3412737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9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9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9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55" grpId="0"/>
      <p:bldP spid="38958" grpId="0"/>
      <p:bldP spid="38961"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4"/>
          <p:cNvSpPr>
            <a:spLocks noGrp="1" noChangeArrowheads="1"/>
          </p:cNvSpPr>
          <p:nvPr>
            <p:ph type="body" idx="1"/>
          </p:nvPr>
        </p:nvSpPr>
        <p:spPr>
          <a:xfrm>
            <a:off x="969963" y="4191000"/>
            <a:ext cx="10252073" cy="2538412"/>
          </a:xfrm>
        </p:spPr>
        <p:txBody>
          <a:bodyPr>
            <a:noAutofit/>
          </a:bodyPr>
          <a:lstStyle/>
          <a:p>
            <a:pPr>
              <a:lnSpc>
                <a:spcPct val="80000"/>
              </a:lnSpc>
              <a:spcBef>
                <a:spcPct val="20000"/>
              </a:spcBef>
            </a:pPr>
            <a:r>
              <a:rPr lang="en-US" altLang="ko-KR" sz="2800" dirty="0">
                <a:ea typeface="굴림" panose="020B0600000101010101" pitchFamily="34" charset="-127"/>
              </a:rPr>
              <a:t>One desirable property: When you add memory the miss rate drops (stack property)</a:t>
            </a:r>
          </a:p>
          <a:p>
            <a:pPr lvl="1">
              <a:lnSpc>
                <a:spcPct val="80000"/>
              </a:lnSpc>
              <a:spcBef>
                <a:spcPct val="20000"/>
              </a:spcBef>
            </a:pPr>
            <a:r>
              <a:rPr lang="en-US" altLang="ko-KR" sz="2400" dirty="0">
                <a:ea typeface="굴림" panose="020B0600000101010101" pitchFamily="34" charset="-127"/>
              </a:rPr>
              <a:t>Does this always happen?</a:t>
            </a:r>
          </a:p>
          <a:p>
            <a:pPr lvl="1">
              <a:lnSpc>
                <a:spcPct val="80000"/>
              </a:lnSpc>
              <a:spcBef>
                <a:spcPct val="20000"/>
              </a:spcBef>
            </a:pPr>
            <a:r>
              <a:rPr lang="en-US" altLang="ko-KR" sz="2400" dirty="0">
                <a:ea typeface="굴림" panose="020B0600000101010101" pitchFamily="34" charset="-127"/>
              </a:rPr>
              <a:t>Seems like it should, right?</a:t>
            </a:r>
          </a:p>
          <a:p>
            <a:pPr>
              <a:lnSpc>
                <a:spcPct val="80000"/>
              </a:lnSpc>
              <a:spcBef>
                <a:spcPct val="20000"/>
              </a:spcBef>
            </a:pPr>
            <a:r>
              <a:rPr lang="en-US" altLang="ko-KR" sz="2800" dirty="0">
                <a:ea typeface="굴림" panose="020B0600000101010101" pitchFamily="34" charset="-127"/>
              </a:rPr>
              <a:t>No: </a:t>
            </a:r>
            <a:r>
              <a:rPr lang="en-US" altLang="ko-KR" sz="2800" dirty="0" err="1">
                <a:ea typeface="굴림" panose="020B0600000101010101" pitchFamily="34" charset="-127"/>
              </a:rPr>
              <a:t>Bélády’s</a:t>
            </a:r>
            <a:r>
              <a:rPr lang="en-US" altLang="ko-KR" sz="2800" dirty="0">
                <a:ea typeface="굴림" panose="020B0600000101010101" pitchFamily="34" charset="-127"/>
              </a:rPr>
              <a:t> anomaly </a:t>
            </a:r>
          </a:p>
          <a:p>
            <a:pPr lvl="1">
              <a:lnSpc>
                <a:spcPct val="80000"/>
              </a:lnSpc>
              <a:spcBef>
                <a:spcPct val="20000"/>
              </a:spcBef>
            </a:pPr>
            <a:r>
              <a:rPr lang="en-US" altLang="ko-KR" sz="2400" dirty="0">
                <a:ea typeface="굴림" panose="020B0600000101010101" pitchFamily="34" charset="-127"/>
              </a:rPr>
              <a:t>Certain replacement algorithms (FIFO) don’t have this obvious property!</a:t>
            </a:r>
          </a:p>
        </p:txBody>
      </p:sp>
      <p:pic>
        <p:nvPicPr>
          <p:cNvPr id="19460" name="Picture 3"/>
          <p:cNvPicPr>
            <a:picLocks noChangeAspect="1" noChangeArrowheads="1"/>
          </p:cNvPicPr>
          <p:nvPr/>
        </p:nvPicPr>
        <p:blipFill>
          <a:blip r:embed="rId3" cstate="email">
            <a:extLst>
              <a:ext uri="{28A0092B-C50C-407E-A947-70E740481C1C}">
                <a14:useLocalDpi xmlns:a14="http://schemas.microsoft.com/office/drawing/2010/main" val="0"/>
              </a:ext>
            </a:extLst>
          </a:blip>
          <a:srcRect l="493" t="11264" r="1244" b="11610"/>
          <a:stretch>
            <a:fillRect/>
          </a:stretch>
        </p:blipFill>
        <p:spPr bwMode="auto">
          <a:xfrm>
            <a:off x="3148014" y="711200"/>
            <a:ext cx="5646737" cy="3322638"/>
          </a:xfrm>
          <a:prstGeom prst="rect">
            <a:avLst/>
          </a:prstGeom>
          <a:noFill/>
          <a:ln w="38100" cmpd="dbl">
            <a:solidFill>
              <a:srgbClr val="CC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Title 1"/>
          <p:cNvSpPr>
            <a:spLocks noGrp="1"/>
          </p:cNvSpPr>
          <p:nvPr>
            <p:ph type="title"/>
          </p:nvPr>
        </p:nvSpPr>
        <p:spPr>
          <a:xfrm>
            <a:off x="969964" y="152400"/>
            <a:ext cx="10252072" cy="533400"/>
          </a:xfrm>
        </p:spPr>
        <p:txBody>
          <a:bodyPr/>
          <a:lstStyle/>
          <a:p>
            <a:r>
              <a:rPr lang="en-US" altLang="ko-KR" dirty="0">
                <a:ea typeface="굴림" panose="020B0600000101010101" pitchFamily="34" charset="-127"/>
              </a:rPr>
              <a:t>Graph of Page Faults Versus The Number of Frames</a:t>
            </a:r>
            <a:endParaRPr lang="en-US" dirty="0"/>
          </a:p>
        </p:txBody>
      </p:sp>
    </p:spTree>
    <p:extLst>
      <p:ext uri="{BB962C8B-B14F-4D97-AF65-F5344CB8AC3E}">
        <p14:creationId xmlns:p14="http://schemas.microsoft.com/office/powerpoint/2010/main" val="1172813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1676400" y="152400"/>
            <a:ext cx="8991600" cy="533400"/>
          </a:xfrm>
        </p:spPr>
        <p:txBody>
          <a:bodyPr/>
          <a:lstStyle/>
          <a:p>
            <a:r>
              <a:rPr lang="en-US" altLang="ko-KR" dirty="0"/>
              <a:t>Management &amp; Access to the Memory Hierarchy</a:t>
            </a:r>
          </a:p>
        </p:txBody>
      </p:sp>
      <p:sp>
        <p:nvSpPr>
          <p:cNvPr id="12292" name="Rectangle 16"/>
          <p:cNvSpPr>
            <a:spLocks noChangeArrowheads="1"/>
          </p:cNvSpPr>
          <p:nvPr/>
        </p:nvSpPr>
        <p:spPr bwMode="auto">
          <a:xfrm>
            <a:off x="4945063" y="3300415"/>
            <a:ext cx="533400" cy="148748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L3 Cache</a:t>
            </a:r>
            <a:br>
              <a:rPr lang="en-US" sz="1600" dirty="0">
                <a:latin typeface="Helvetica" charset="0"/>
                <a:cs typeface="Helvetica" charset="0"/>
              </a:rPr>
            </a:br>
            <a:r>
              <a:rPr lang="en-US" sz="1600" dirty="0">
                <a:latin typeface="Helvetica" charset="0"/>
                <a:cs typeface="Helvetica" charset="0"/>
              </a:rPr>
              <a:t>(shared)</a:t>
            </a:r>
          </a:p>
        </p:txBody>
      </p:sp>
      <p:sp>
        <p:nvSpPr>
          <p:cNvPr id="12294" name="Rectangle 14"/>
          <p:cNvSpPr>
            <a:spLocks noChangeArrowheads="1"/>
          </p:cNvSpPr>
          <p:nvPr/>
        </p:nvSpPr>
        <p:spPr bwMode="auto">
          <a:xfrm>
            <a:off x="2823404" y="3779047"/>
            <a:ext cx="355600" cy="1008857"/>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Registers</a:t>
            </a:r>
          </a:p>
        </p:txBody>
      </p:sp>
      <p:sp>
        <p:nvSpPr>
          <p:cNvPr id="25605" name="Rectangle 4"/>
          <p:cNvSpPr>
            <a:spLocks noChangeArrowheads="1"/>
          </p:cNvSpPr>
          <p:nvPr/>
        </p:nvSpPr>
        <p:spPr bwMode="auto">
          <a:xfrm>
            <a:off x="2743200" y="2116142"/>
            <a:ext cx="2019300" cy="1285875"/>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Helvetica" charset="0"/>
            </a:endParaRPr>
          </a:p>
        </p:txBody>
      </p:sp>
      <p:sp>
        <p:nvSpPr>
          <p:cNvPr id="25607" name="Rectangle 6"/>
          <p:cNvSpPr>
            <a:spLocks noChangeArrowheads="1"/>
          </p:cNvSpPr>
          <p:nvPr/>
        </p:nvSpPr>
        <p:spPr bwMode="auto">
          <a:xfrm>
            <a:off x="2743200" y="3489329"/>
            <a:ext cx="2019300" cy="1298575"/>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Helvetica" charset="0"/>
            </a:endParaRPr>
          </a:p>
        </p:txBody>
      </p:sp>
      <p:sp>
        <p:nvSpPr>
          <p:cNvPr id="25609" name="Rectangle 8"/>
          <p:cNvSpPr>
            <a:spLocks noChangeArrowheads="1"/>
          </p:cNvSpPr>
          <p:nvPr/>
        </p:nvSpPr>
        <p:spPr bwMode="auto">
          <a:xfrm>
            <a:off x="8534400" y="1806578"/>
            <a:ext cx="1314450" cy="2998788"/>
          </a:xfrm>
          <a:prstGeom prst="rect">
            <a:avLst/>
          </a:prstGeom>
          <a:solidFill>
            <a:srgbClr val="C0D2FE"/>
          </a:solidFill>
          <a:ln w="25400">
            <a:solidFill>
              <a:schemeClr val="tx1"/>
            </a:solidFill>
            <a:miter lim="800000"/>
            <a:headEnd/>
            <a:tailEnd/>
          </a:ln>
        </p:spPr>
        <p:txBody>
          <a:bodyPr wrap="none" anchor="ctr"/>
          <a:lstStyle/>
          <a:p>
            <a:pPr algn="ctr"/>
            <a:r>
              <a:rPr lang="en-US" sz="1600">
                <a:latin typeface="Helvetica" charset="0"/>
              </a:rPr>
              <a:t>Secondary</a:t>
            </a:r>
            <a:br>
              <a:rPr lang="en-US" sz="1600">
                <a:latin typeface="Helvetica" charset="0"/>
              </a:rPr>
            </a:br>
            <a:r>
              <a:rPr lang="en-US" sz="1600">
                <a:latin typeface="Helvetica" charset="0"/>
              </a:rPr>
              <a:t> Storage </a:t>
            </a:r>
            <a:br>
              <a:rPr lang="en-US" sz="1600">
                <a:latin typeface="Helvetica" charset="0"/>
              </a:rPr>
            </a:br>
            <a:r>
              <a:rPr lang="en-US" sz="1600">
                <a:latin typeface="Helvetica" charset="0"/>
              </a:rPr>
              <a:t>(Disk)</a:t>
            </a:r>
          </a:p>
        </p:txBody>
      </p:sp>
      <p:sp>
        <p:nvSpPr>
          <p:cNvPr id="25610" name="Rectangle 10"/>
          <p:cNvSpPr>
            <a:spLocks noChangeArrowheads="1"/>
          </p:cNvSpPr>
          <p:nvPr/>
        </p:nvSpPr>
        <p:spPr bwMode="auto">
          <a:xfrm>
            <a:off x="2590800" y="1703391"/>
            <a:ext cx="3043238" cy="3194050"/>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Helvetica" charset="0"/>
            </a:endParaRPr>
          </a:p>
        </p:txBody>
      </p:sp>
      <p:sp>
        <p:nvSpPr>
          <p:cNvPr id="25611" name="Rectangle 11"/>
          <p:cNvSpPr>
            <a:spLocks noChangeArrowheads="1"/>
          </p:cNvSpPr>
          <p:nvPr/>
        </p:nvSpPr>
        <p:spPr bwMode="auto">
          <a:xfrm>
            <a:off x="3279776" y="1722441"/>
            <a:ext cx="118586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Processor</a:t>
            </a:r>
          </a:p>
        </p:txBody>
      </p:sp>
      <p:sp>
        <p:nvSpPr>
          <p:cNvPr id="25612" name="Line 12"/>
          <p:cNvSpPr>
            <a:spLocks noChangeShapeType="1"/>
          </p:cNvSpPr>
          <p:nvPr/>
        </p:nvSpPr>
        <p:spPr bwMode="auto">
          <a:xfrm flipV="1">
            <a:off x="3751264" y="1806579"/>
            <a:ext cx="4783137" cy="1971675"/>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5614" name="Rectangle 18"/>
          <p:cNvSpPr>
            <a:spLocks noChangeArrowheads="1"/>
          </p:cNvSpPr>
          <p:nvPr/>
        </p:nvSpPr>
        <p:spPr bwMode="auto">
          <a:xfrm>
            <a:off x="5862638" y="2908304"/>
            <a:ext cx="969962" cy="1897063"/>
          </a:xfrm>
          <a:prstGeom prst="rect">
            <a:avLst/>
          </a:prstGeom>
          <a:solidFill>
            <a:srgbClr val="C0D2FE"/>
          </a:solidFill>
          <a:ln w="25400">
            <a:solidFill>
              <a:schemeClr val="tx1"/>
            </a:solidFill>
            <a:miter lim="800000"/>
            <a:headEnd/>
            <a:tailEnd/>
          </a:ln>
        </p:spPr>
        <p:txBody>
          <a:bodyPr wrap="none" anchor="ctr"/>
          <a:lstStyle/>
          <a:p>
            <a:r>
              <a:rPr lang="en-US" altLang="ko-KR" sz="1600">
                <a:latin typeface="Helvetica" charset="0"/>
              </a:rPr>
              <a:t>Main</a:t>
            </a:r>
          </a:p>
          <a:p>
            <a:r>
              <a:rPr lang="en-US" altLang="ko-KR" sz="1600">
                <a:latin typeface="Helvetica" charset="0"/>
              </a:rPr>
              <a:t>Memory</a:t>
            </a:r>
          </a:p>
          <a:p>
            <a:r>
              <a:rPr lang="en-US" altLang="ko-KR" sz="1600">
                <a:latin typeface="Helvetica" charset="0"/>
              </a:rPr>
              <a:t>(DRAM)</a:t>
            </a:r>
          </a:p>
          <a:p>
            <a:endParaRPr lang="en-US" sz="1600">
              <a:latin typeface="Helvetica" charset="0"/>
            </a:endParaRPr>
          </a:p>
        </p:txBody>
      </p:sp>
      <p:sp>
        <p:nvSpPr>
          <p:cNvPr id="25615" name="Rectangle 22"/>
          <p:cNvSpPr>
            <a:spLocks noChangeArrowheads="1"/>
          </p:cNvSpPr>
          <p:nvPr/>
        </p:nvSpPr>
        <p:spPr bwMode="auto">
          <a:xfrm>
            <a:off x="3468689" y="5543555"/>
            <a:ext cx="296857"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1</a:t>
            </a:r>
          </a:p>
        </p:txBody>
      </p:sp>
      <p:sp>
        <p:nvSpPr>
          <p:cNvPr id="25616" name="Rectangle 23"/>
          <p:cNvSpPr>
            <a:spLocks noChangeArrowheads="1"/>
          </p:cNvSpPr>
          <p:nvPr/>
        </p:nvSpPr>
        <p:spPr bwMode="auto">
          <a:xfrm>
            <a:off x="8691563" y="5449891"/>
            <a:ext cx="13081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latin typeface="Helvetica" charset="0"/>
              </a:rPr>
              <a:t>10,000,000 </a:t>
            </a:r>
          </a:p>
          <a:p>
            <a:r>
              <a:rPr lang="en-US" altLang="ko-KR" sz="1400">
                <a:latin typeface="Helvetica" charset="0"/>
              </a:rPr>
              <a:t>   (10 ms)</a:t>
            </a:r>
          </a:p>
        </p:txBody>
      </p:sp>
      <p:sp>
        <p:nvSpPr>
          <p:cNvPr id="25617" name="Rectangle 24"/>
          <p:cNvSpPr>
            <a:spLocks noChangeArrowheads="1"/>
          </p:cNvSpPr>
          <p:nvPr/>
        </p:nvSpPr>
        <p:spPr bwMode="auto">
          <a:xfrm>
            <a:off x="1136649" y="5556255"/>
            <a:ext cx="129993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dirty="0">
                <a:latin typeface="Helvetica" charset="0"/>
              </a:rPr>
              <a:t>Speed (ns):</a:t>
            </a:r>
          </a:p>
        </p:txBody>
      </p:sp>
      <p:sp>
        <p:nvSpPr>
          <p:cNvPr id="25618" name="Rectangle 25"/>
          <p:cNvSpPr>
            <a:spLocks noChangeArrowheads="1"/>
          </p:cNvSpPr>
          <p:nvPr/>
        </p:nvSpPr>
        <p:spPr bwMode="auto">
          <a:xfrm>
            <a:off x="4892675" y="5535617"/>
            <a:ext cx="70752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10-30</a:t>
            </a:r>
          </a:p>
        </p:txBody>
      </p:sp>
      <p:sp>
        <p:nvSpPr>
          <p:cNvPr id="25619" name="Rectangle 26"/>
          <p:cNvSpPr>
            <a:spLocks noChangeArrowheads="1"/>
          </p:cNvSpPr>
          <p:nvPr/>
        </p:nvSpPr>
        <p:spPr bwMode="auto">
          <a:xfrm>
            <a:off x="6046789" y="5543555"/>
            <a:ext cx="561975"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600">
                <a:latin typeface="Helvetica" charset="0"/>
              </a:rPr>
              <a:t>100</a:t>
            </a:r>
          </a:p>
        </p:txBody>
      </p:sp>
      <p:sp>
        <p:nvSpPr>
          <p:cNvPr id="25620" name="Rectangle 27"/>
          <p:cNvSpPr>
            <a:spLocks noChangeArrowheads="1"/>
          </p:cNvSpPr>
          <p:nvPr/>
        </p:nvSpPr>
        <p:spPr bwMode="auto">
          <a:xfrm>
            <a:off x="2641624" y="5908900"/>
            <a:ext cx="78737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100Bs</a:t>
            </a:r>
          </a:p>
        </p:txBody>
      </p:sp>
      <p:sp>
        <p:nvSpPr>
          <p:cNvPr id="25621" name="Rectangle 29"/>
          <p:cNvSpPr>
            <a:spLocks noChangeArrowheads="1"/>
          </p:cNvSpPr>
          <p:nvPr/>
        </p:nvSpPr>
        <p:spPr bwMode="auto">
          <a:xfrm>
            <a:off x="1047093" y="5912412"/>
            <a:ext cx="1391307"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dirty="0">
                <a:latin typeface="Helvetica" charset="0"/>
              </a:rPr>
              <a:t>Size (bytes):</a:t>
            </a:r>
          </a:p>
        </p:txBody>
      </p:sp>
      <p:sp>
        <p:nvSpPr>
          <p:cNvPr id="25622" name="Rectangle 30"/>
          <p:cNvSpPr>
            <a:spLocks noChangeArrowheads="1"/>
          </p:cNvSpPr>
          <p:nvPr/>
        </p:nvSpPr>
        <p:spPr bwMode="auto">
          <a:xfrm>
            <a:off x="5046663" y="5888263"/>
            <a:ext cx="618760"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MBs</a:t>
            </a:r>
          </a:p>
        </p:txBody>
      </p:sp>
      <p:sp>
        <p:nvSpPr>
          <p:cNvPr id="25623" name="Rectangle 31"/>
          <p:cNvSpPr>
            <a:spLocks noChangeArrowheads="1"/>
          </p:cNvSpPr>
          <p:nvPr/>
        </p:nvSpPr>
        <p:spPr bwMode="auto">
          <a:xfrm>
            <a:off x="6105526" y="5873975"/>
            <a:ext cx="752475"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488" tIns="44450" rIns="90488" bIns="44450">
            <a:spAutoFit/>
          </a:bodyPr>
          <a:lstStyle/>
          <a:p>
            <a:r>
              <a:rPr lang="en-US" altLang="ko-KR" sz="1600">
                <a:latin typeface="Helvetica" charset="0"/>
              </a:rPr>
              <a:t>GBs</a:t>
            </a:r>
          </a:p>
        </p:txBody>
      </p:sp>
      <p:sp>
        <p:nvSpPr>
          <p:cNvPr id="25624" name="Rectangle 36"/>
          <p:cNvSpPr>
            <a:spLocks noChangeArrowheads="1"/>
          </p:cNvSpPr>
          <p:nvPr/>
        </p:nvSpPr>
        <p:spPr bwMode="auto">
          <a:xfrm>
            <a:off x="8915401" y="5832700"/>
            <a:ext cx="570369"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TBs</a:t>
            </a:r>
          </a:p>
        </p:txBody>
      </p:sp>
      <p:sp>
        <p:nvSpPr>
          <p:cNvPr id="34" name="Rectangle 14"/>
          <p:cNvSpPr>
            <a:spLocks noChangeArrowheads="1"/>
          </p:cNvSpPr>
          <p:nvPr/>
        </p:nvSpPr>
        <p:spPr bwMode="auto">
          <a:xfrm>
            <a:off x="2823404" y="2413236"/>
            <a:ext cx="355600" cy="989285"/>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Registers</a:t>
            </a:r>
          </a:p>
        </p:txBody>
      </p:sp>
      <p:sp>
        <p:nvSpPr>
          <p:cNvPr id="35" name="Rectangle 14"/>
          <p:cNvSpPr>
            <a:spLocks noChangeArrowheads="1"/>
          </p:cNvSpPr>
          <p:nvPr/>
        </p:nvSpPr>
        <p:spPr bwMode="auto">
          <a:xfrm>
            <a:off x="3452813" y="2413235"/>
            <a:ext cx="355600" cy="989285"/>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L1 Cache</a:t>
            </a:r>
          </a:p>
        </p:txBody>
      </p:sp>
      <p:sp>
        <p:nvSpPr>
          <p:cNvPr id="36" name="Rectangle 14"/>
          <p:cNvSpPr>
            <a:spLocks noChangeArrowheads="1"/>
          </p:cNvSpPr>
          <p:nvPr/>
        </p:nvSpPr>
        <p:spPr bwMode="auto">
          <a:xfrm>
            <a:off x="3454400" y="3779047"/>
            <a:ext cx="355600" cy="1001479"/>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L1 Cache</a:t>
            </a:r>
          </a:p>
        </p:txBody>
      </p:sp>
      <p:sp>
        <p:nvSpPr>
          <p:cNvPr id="38" name="Rectangle 14"/>
          <p:cNvSpPr>
            <a:spLocks noChangeArrowheads="1"/>
          </p:cNvSpPr>
          <p:nvPr/>
        </p:nvSpPr>
        <p:spPr bwMode="auto">
          <a:xfrm>
            <a:off x="4135438" y="3612591"/>
            <a:ext cx="355600" cy="1175313"/>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L2 Cache</a:t>
            </a:r>
          </a:p>
        </p:txBody>
      </p:sp>
      <p:sp>
        <p:nvSpPr>
          <p:cNvPr id="39" name="Rectangle 14"/>
          <p:cNvSpPr>
            <a:spLocks noChangeArrowheads="1"/>
          </p:cNvSpPr>
          <p:nvPr/>
        </p:nvSpPr>
        <p:spPr bwMode="auto">
          <a:xfrm>
            <a:off x="4132263" y="2201303"/>
            <a:ext cx="355600" cy="1175313"/>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Helvetica" charset="0"/>
                <a:cs typeface="Helvetica" charset="0"/>
              </a:rPr>
              <a:t>L2 Cache</a:t>
            </a:r>
          </a:p>
        </p:txBody>
      </p:sp>
      <p:sp>
        <p:nvSpPr>
          <p:cNvPr id="25630" name="Rectangle 22"/>
          <p:cNvSpPr>
            <a:spLocks noChangeArrowheads="1"/>
          </p:cNvSpPr>
          <p:nvPr/>
        </p:nvSpPr>
        <p:spPr bwMode="auto">
          <a:xfrm>
            <a:off x="2871788" y="5543555"/>
            <a:ext cx="467978"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0.3</a:t>
            </a:r>
          </a:p>
        </p:txBody>
      </p:sp>
      <p:sp>
        <p:nvSpPr>
          <p:cNvPr id="25631" name="Rectangle 22"/>
          <p:cNvSpPr>
            <a:spLocks noChangeArrowheads="1"/>
          </p:cNvSpPr>
          <p:nvPr/>
        </p:nvSpPr>
        <p:spPr bwMode="auto">
          <a:xfrm>
            <a:off x="4205289" y="5543555"/>
            <a:ext cx="296857"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3</a:t>
            </a:r>
          </a:p>
        </p:txBody>
      </p:sp>
      <p:sp>
        <p:nvSpPr>
          <p:cNvPr id="25632" name="Rectangle 27"/>
          <p:cNvSpPr>
            <a:spLocks noChangeArrowheads="1"/>
          </p:cNvSpPr>
          <p:nvPr/>
        </p:nvSpPr>
        <p:spPr bwMode="auto">
          <a:xfrm>
            <a:off x="3352800" y="5908900"/>
            <a:ext cx="78737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10kBs</a:t>
            </a:r>
          </a:p>
        </p:txBody>
      </p:sp>
      <p:sp>
        <p:nvSpPr>
          <p:cNvPr id="25633" name="Rectangle 27"/>
          <p:cNvSpPr>
            <a:spLocks noChangeArrowheads="1"/>
          </p:cNvSpPr>
          <p:nvPr/>
        </p:nvSpPr>
        <p:spPr bwMode="auto">
          <a:xfrm>
            <a:off x="4083050" y="5891438"/>
            <a:ext cx="901490"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Helvetica" charset="0"/>
              </a:rPr>
              <a:t>100kBs</a:t>
            </a:r>
          </a:p>
        </p:txBody>
      </p:sp>
      <p:sp>
        <p:nvSpPr>
          <p:cNvPr id="25634" name="Rectangle 8"/>
          <p:cNvSpPr>
            <a:spLocks noChangeArrowheads="1"/>
          </p:cNvSpPr>
          <p:nvPr/>
        </p:nvSpPr>
        <p:spPr bwMode="auto">
          <a:xfrm>
            <a:off x="7086600" y="2405067"/>
            <a:ext cx="1143000" cy="2382837"/>
          </a:xfrm>
          <a:prstGeom prst="rect">
            <a:avLst/>
          </a:prstGeom>
          <a:solidFill>
            <a:srgbClr val="C0D2FE"/>
          </a:solidFill>
          <a:ln w="25400">
            <a:solidFill>
              <a:schemeClr val="tx1"/>
            </a:solidFill>
            <a:miter lim="800000"/>
            <a:headEnd/>
            <a:tailEnd/>
          </a:ln>
        </p:spPr>
        <p:txBody>
          <a:bodyPr wrap="none" anchor="ctr"/>
          <a:lstStyle/>
          <a:p>
            <a:pPr algn="ctr"/>
            <a:r>
              <a:rPr lang="en-US" sz="1600">
                <a:latin typeface="Helvetica" charset="0"/>
              </a:rPr>
              <a:t>Secondary</a:t>
            </a:r>
            <a:br>
              <a:rPr lang="en-US" sz="1600">
                <a:latin typeface="Helvetica" charset="0"/>
              </a:rPr>
            </a:br>
            <a:r>
              <a:rPr lang="en-US" sz="1600">
                <a:latin typeface="Helvetica" charset="0"/>
              </a:rPr>
              <a:t> Storage </a:t>
            </a:r>
            <a:br>
              <a:rPr lang="en-US" sz="1600">
                <a:latin typeface="Helvetica" charset="0"/>
              </a:rPr>
            </a:br>
            <a:r>
              <a:rPr lang="en-US" sz="1600">
                <a:latin typeface="Helvetica" charset="0"/>
              </a:rPr>
              <a:t>(SSD)</a:t>
            </a:r>
          </a:p>
        </p:txBody>
      </p:sp>
      <p:sp>
        <p:nvSpPr>
          <p:cNvPr id="25635" name="Rectangle 26"/>
          <p:cNvSpPr>
            <a:spLocks noChangeArrowheads="1"/>
          </p:cNvSpPr>
          <p:nvPr/>
        </p:nvSpPr>
        <p:spPr bwMode="auto">
          <a:xfrm>
            <a:off x="7239000" y="5449891"/>
            <a:ext cx="10668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latin typeface="Helvetica" charset="0"/>
              </a:rPr>
              <a:t>100,000</a:t>
            </a:r>
            <a:br>
              <a:rPr lang="en-US" altLang="ko-KR" sz="1400">
                <a:latin typeface="Helvetica" charset="0"/>
              </a:rPr>
            </a:br>
            <a:r>
              <a:rPr lang="en-US" altLang="ko-KR" sz="1400">
                <a:latin typeface="Helvetica" charset="0"/>
              </a:rPr>
              <a:t>(0.1 ms)</a:t>
            </a:r>
          </a:p>
        </p:txBody>
      </p:sp>
      <p:sp>
        <p:nvSpPr>
          <p:cNvPr id="25636" name="Rectangle 31"/>
          <p:cNvSpPr>
            <a:spLocks noChangeArrowheads="1"/>
          </p:cNvSpPr>
          <p:nvPr/>
        </p:nvSpPr>
        <p:spPr bwMode="auto">
          <a:xfrm>
            <a:off x="7267576" y="5873975"/>
            <a:ext cx="962025"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600">
                <a:latin typeface="Helvetica" charset="0"/>
              </a:rPr>
              <a:t>100GBs</a:t>
            </a:r>
          </a:p>
        </p:txBody>
      </p:sp>
      <p:grpSp>
        <p:nvGrpSpPr>
          <p:cNvPr id="11" name="Group 10"/>
          <p:cNvGrpSpPr/>
          <p:nvPr/>
        </p:nvGrpSpPr>
        <p:grpSpPr>
          <a:xfrm>
            <a:off x="3409616" y="914400"/>
            <a:ext cx="2381584" cy="5315932"/>
            <a:chOff x="975018" y="1116009"/>
            <a:chExt cx="3335587" cy="5315932"/>
          </a:xfrm>
        </p:grpSpPr>
        <p:sp>
          <p:nvSpPr>
            <p:cNvPr id="6" name="Rectangle 5"/>
            <p:cNvSpPr/>
            <p:nvPr/>
          </p:nvSpPr>
          <p:spPr>
            <a:xfrm>
              <a:off x="975018" y="1116009"/>
              <a:ext cx="3335587" cy="5315932"/>
            </a:xfrm>
            <a:prstGeom prst="rect">
              <a:avLst/>
            </a:prstGeom>
            <a:solidFill>
              <a:schemeClr val="accent6">
                <a:lumMod val="40000"/>
                <a:lumOff val="60000"/>
                <a:alpha val="1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1429062" y="1128852"/>
              <a:ext cx="2633982" cy="830997"/>
            </a:xfrm>
            <a:prstGeom prst="rect">
              <a:avLst/>
            </a:prstGeom>
            <a:noFill/>
          </p:spPr>
          <p:txBody>
            <a:bodyPr wrap="none" rtlCol="0">
              <a:spAutoFit/>
            </a:bodyPr>
            <a:lstStyle/>
            <a:p>
              <a:r>
                <a:rPr lang="en-US" sz="2400" b="0" dirty="0">
                  <a:solidFill>
                    <a:schemeClr val="accent2"/>
                  </a:solidFill>
                  <a:latin typeface="Gill Sans" charset="0"/>
                  <a:ea typeface="Gill Sans" charset="0"/>
                  <a:cs typeface="Gill Sans" charset="0"/>
                </a:rPr>
                <a:t>Managed in </a:t>
              </a:r>
              <a:br>
                <a:rPr lang="en-US" sz="2400" b="0" dirty="0">
                  <a:solidFill>
                    <a:schemeClr val="accent2"/>
                  </a:solidFill>
                  <a:latin typeface="Gill Sans" charset="0"/>
                  <a:ea typeface="Gill Sans" charset="0"/>
                  <a:cs typeface="Gill Sans" charset="0"/>
                </a:rPr>
              </a:br>
              <a:r>
                <a:rPr lang="en-US" sz="2400" b="0" dirty="0">
                  <a:solidFill>
                    <a:schemeClr val="accent2"/>
                  </a:solidFill>
                  <a:latin typeface="Gill Sans" charset="0"/>
                  <a:ea typeface="Gill Sans" charset="0"/>
                  <a:cs typeface="Gill Sans" charset="0"/>
                </a:rPr>
                <a:t>Hardware</a:t>
              </a:r>
            </a:p>
          </p:txBody>
        </p:sp>
      </p:grpSp>
      <p:grpSp>
        <p:nvGrpSpPr>
          <p:cNvPr id="12" name="Group 11"/>
          <p:cNvGrpSpPr/>
          <p:nvPr/>
        </p:nvGrpSpPr>
        <p:grpSpPr>
          <a:xfrm>
            <a:off x="5839369" y="914400"/>
            <a:ext cx="4430459" cy="5315932"/>
            <a:chOff x="4414838" y="1107059"/>
            <a:chExt cx="4230975" cy="5315932"/>
          </a:xfrm>
        </p:grpSpPr>
        <p:sp>
          <p:nvSpPr>
            <p:cNvPr id="44" name="Rectangle 43"/>
            <p:cNvSpPr/>
            <p:nvPr/>
          </p:nvSpPr>
          <p:spPr>
            <a:xfrm>
              <a:off x="4414838" y="1107059"/>
              <a:ext cx="4137025" cy="5315932"/>
            </a:xfrm>
            <a:prstGeom prst="rect">
              <a:avLst/>
            </a:prstGeom>
            <a:solidFill>
              <a:schemeClr val="accent6">
                <a:lumMod val="40000"/>
                <a:lumOff val="60000"/>
                <a:alpha val="1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TextBox 44"/>
            <p:cNvSpPr txBox="1"/>
            <p:nvPr/>
          </p:nvSpPr>
          <p:spPr>
            <a:xfrm>
              <a:off x="4423486" y="1204767"/>
              <a:ext cx="4222327" cy="523220"/>
            </a:xfrm>
            <a:prstGeom prst="rect">
              <a:avLst/>
            </a:prstGeom>
            <a:noFill/>
          </p:spPr>
          <p:txBody>
            <a:bodyPr wrap="none" rtlCol="0">
              <a:spAutoFit/>
            </a:bodyPr>
            <a:lstStyle/>
            <a:p>
              <a:r>
                <a:rPr lang="en-US" sz="2800" b="0" dirty="0">
                  <a:solidFill>
                    <a:schemeClr val="accent2"/>
                  </a:solidFill>
                  <a:latin typeface="Gill Sans" charset="0"/>
                  <a:ea typeface="Gill Sans" charset="0"/>
                  <a:cs typeface="Gill Sans" charset="0"/>
                </a:rPr>
                <a:t>Managed in Software - OS</a:t>
              </a:r>
            </a:p>
          </p:txBody>
        </p:sp>
      </p:grpSp>
      <p:sp>
        <p:nvSpPr>
          <p:cNvPr id="8" name="Rectangle 7"/>
          <p:cNvSpPr/>
          <p:nvPr/>
        </p:nvSpPr>
        <p:spPr>
          <a:xfrm>
            <a:off x="6300540" y="2961775"/>
            <a:ext cx="465221" cy="392112"/>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0" dirty="0">
                <a:solidFill>
                  <a:schemeClr val="tx1"/>
                </a:solidFill>
                <a:latin typeface="Gill Sans" charset="0"/>
                <a:ea typeface="Gill Sans" charset="0"/>
                <a:cs typeface="Gill Sans" charset="0"/>
              </a:rPr>
              <a:t>PT</a:t>
            </a:r>
          </a:p>
        </p:txBody>
      </p:sp>
      <p:sp>
        <p:nvSpPr>
          <p:cNvPr id="48" name="Rectangle 47"/>
          <p:cNvSpPr/>
          <p:nvPr/>
        </p:nvSpPr>
        <p:spPr>
          <a:xfrm>
            <a:off x="8691564" y="2119200"/>
            <a:ext cx="465221" cy="392112"/>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0" dirty="0">
                <a:solidFill>
                  <a:schemeClr val="tx1"/>
                </a:solidFill>
                <a:latin typeface="Gill Sans" charset="0"/>
                <a:ea typeface="Gill Sans" charset="0"/>
                <a:cs typeface="Gill Sans" charset="0"/>
              </a:rPr>
              <a:t>PT</a:t>
            </a:r>
          </a:p>
        </p:txBody>
      </p:sp>
      <p:sp>
        <p:nvSpPr>
          <p:cNvPr id="49" name="Rectangle 48"/>
          <p:cNvSpPr/>
          <p:nvPr/>
        </p:nvSpPr>
        <p:spPr>
          <a:xfrm>
            <a:off x="8881406" y="2413235"/>
            <a:ext cx="465221" cy="392112"/>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0" dirty="0">
                <a:solidFill>
                  <a:schemeClr val="tx1"/>
                </a:solidFill>
                <a:latin typeface="Gill Sans" charset="0"/>
                <a:ea typeface="Gill Sans" charset="0"/>
                <a:cs typeface="Gill Sans" charset="0"/>
              </a:rPr>
              <a:t>PT</a:t>
            </a:r>
          </a:p>
        </p:txBody>
      </p:sp>
      <p:sp>
        <p:nvSpPr>
          <p:cNvPr id="50" name="Rectangle 49"/>
          <p:cNvSpPr/>
          <p:nvPr/>
        </p:nvSpPr>
        <p:spPr>
          <a:xfrm>
            <a:off x="7735732" y="2518815"/>
            <a:ext cx="465221" cy="392112"/>
          </a:xfrm>
          <a:prstGeom prst="rect">
            <a:avLst/>
          </a:prstGeom>
          <a:solidFill>
            <a:srgbClr val="CCFFC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0" dirty="0">
                <a:solidFill>
                  <a:schemeClr val="tx1"/>
                </a:solidFill>
                <a:latin typeface="Gill Sans" charset="0"/>
                <a:ea typeface="Gill Sans" charset="0"/>
                <a:cs typeface="Gill Sans" charset="0"/>
              </a:rPr>
              <a:t>PT</a:t>
            </a:r>
          </a:p>
        </p:txBody>
      </p:sp>
      <p:sp>
        <p:nvSpPr>
          <p:cNvPr id="55" name="Rectangle 54"/>
          <p:cNvSpPr/>
          <p:nvPr/>
        </p:nvSpPr>
        <p:spPr>
          <a:xfrm>
            <a:off x="2748548" y="2008191"/>
            <a:ext cx="528052" cy="392112"/>
          </a:xfrm>
          <a:prstGeom prst="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dirty="0">
                <a:solidFill>
                  <a:schemeClr val="tx1"/>
                </a:solidFill>
                <a:latin typeface="Gill Sans" charset="0"/>
                <a:ea typeface="Gill Sans" charset="0"/>
                <a:cs typeface="Gill Sans" charset="0"/>
              </a:rPr>
              <a:t>TLB</a:t>
            </a:r>
            <a:endParaRPr lang="en-US" sz="1600" b="0" dirty="0">
              <a:solidFill>
                <a:schemeClr val="tx1"/>
              </a:solidFill>
              <a:latin typeface="Gill Sans" charset="0"/>
              <a:ea typeface="Gill Sans" charset="0"/>
              <a:cs typeface="Gill Sans" charset="0"/>
            </a:endParaRPr>
          </a:p>
        </p:txBody>
      </p:sp>
      <p:sp>
        <p:nvSpPr>
          <p:cNvPr id="56" name="Rectangle 55"/>
          <p:cNvSpPr/>
          <p:nvPr/>
        </p:nvSpPr>
        <p:spPr>
          <a:xfrm>
            <a:off x="2748548" y="3390903"/>
            <a:ext cx="528052" cy="392112"/>
          </a:xfrm>
          <a:prstGeom prst="rect">
            <a:avLst/>
          </a:prstGeom>
          <a:solidFill>
            <a:srgbClr val="FFFF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0" dirty="0">
                <a:solidFill>
                  <a:schemeClr val="tx1"/>
                </a:solidFill>
                <a:latin typeface="Gill Sans" charset="0"/>
                <a:ea typeface="Gill Sans" charset="0"/>
                <a:cs typeface="Gill Sans" charset="0"/>
              </a:rPr>
              <a:t>TLB</a:t>
            </a:r>
            <a:endParaRPr lang="en-US" sz="1600" b="0" dirty="0">
              <a:solidFill>
                <a:schemeClr val="tx1"/>
              </a:solidFill>
              <a:latin typeface="Gill Sans" charset="0"/>
              <a:ea typeface="Gill Sans" charset="0"/>
              <a:cs typeface="Gill Sans" charset="0"/>
            </a:endParaRPr>
          </a:p>
        </p:txBody>
      </p:sp>
      <p:grpSp>
        <p:nvGrpSpPr>
          <p:cNvPr id="10" name="Group 9"/>
          <p:cNvGrpSpPr/>
          <p:nvPr/>
        </p:nvGrpSpPr>
        <p:grpSpPr>
          <a:xfrm>
            <a:off x="3038643" y="4903792"/>
            <a:ext cx="3399313" cy="675135"/>
            <a:chOff x="1590842" y="5330020"/>
            <a:chExt cx="3399313" cy="675135"/>
          </a:xfrm>
        </p:grpSpPr>
        <p:sp>
          <p:nvSpPr>
            <p:cNvPr id="9" name="Left-Right Arrow 8"/>
            <p:cNvSpPr/>
            <p:nvPr/>
          </p:nvSpPr>
          <p:spPr>
            <a:xfrm>
              <a:off x="1590842" y="5330020"/>
              <a:ext cx="3261897" cy="308780"/>
            </a:xfrm>
            <a:prstGeom prst="leftRightArrow">
              <a:avLst/>
            </a:prstGeom>
            <a:solidFill>
              <a:srgbClr val="953735"/>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latin typeface="Gill Sans Light"/>
                <a:cs typeface="Gill Sans Light"/>
              </a:endParaRPr>
            </a:p>
          </p:txBody>
        </p:sp>
        <p:sp>
          <p:nvSpPr>
            <p:cNvPr id="51" name="TextBox 50"/>
            <p:cNvSpPr txBox="1"/>
            <p:nvPr/>
          </p:nvSpPr>
          <p:spPr>
            <a:xfrm>
              <a:off x="1722914" y="5543490"/>
              <a:ext cx="3267241" cy="461665"/>
            </a:xfrm>
            <a:prstGeom prst="rect">
              <a:avLst/>
            </a:prstGeom>
            <a:noFill/>
          </p:spPr>
          <p:txBody>
            <a:bodyPr wrap="none" rtlCol="0">
              <a:spAutoFit/>
            </a:bodyPr>
            <a:lstStyle/>
            <a:p>
              <a:r>
                <a:rPr lang="en-US" sz="2400" b="0" dirty="0">
                  <a:solidFill>
                    <a:schemeClr val="accent2"/>
                  </a:solidFill>
                  <a:latin typeface="Gill Sans" charset="0"/>
                  <a:ea typeface="Gill Sans" charset="0"/>
                  <a:cs typeface="Gill Sans" charset="0"/>
                </a:rPr>
                <a:t>Accessed in Hardware</a:t>
              </a:r>
            </a:p>
          </p:txBody>
        </p:sp>
      </p:grpSp>
      <p:grpSp>
        <p:nvGrpSpPr>
          <p:cNvPr id="15" name="Group 14"/>
          <p:cNvGrpSpPr/>
          <p:nvPr/>
        </p:nvGrpSpPr>
        <p:grpSpPr>
          <a:xfrm>
            <a:off x="2411058" y="914400"/>
            <a:ext cx="927896" cy="5315932"/>
            <a:chOff x="963258" y="1116009"/>
            <a:chExt cx="927896" cy="5315932"/>
          </a:xfrm>
        </p:grpSpPr>
        <p:sp>
          <p:nvSpPr>
            <p:cNvPr id="58" name="Rectangle 57"/>
            <p:cNvSpPr/>
            <p:nvPr/>
          </p:nvSpPr>
          <p:spPr>
            <a:xfrm>
              <a:off x="963258" y="1116009"/>
              <a:ext cx="927896" cy="5315932"/>
            </a:xfrm>
            <a:prstGeom prst="rect">
              <a:avLst/>
            </a:prstGeom>
            <a:solidFill>
              <a:schemeClr val="accent6">
                <a:lumMod val="40000"/>
                <a:lumOff val="60000"/>
                <a:alpha val="13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sp>
          <p:nvSpPr>
            <p:cNvPr id="14" name="TextBox 13"/>
            <p:cNvSpPr txBox="1"/>
            <p:nvPr/>
          </p:nvSpPr>
          <p:spPr>
            <a:xfrm>
              <a:off x="1338659" y="1347894"/>
              <a:ext cx="413941" cy="523220"/>
            </a:xfrm>
            <a:prstGeom prst="rect">
              <a:avLst/>
            </a:prstGeom>
            <a:noFill/>
          </p:spPr>
          <p:txBody>
            <a:bodyPr wrap="square" rtlCol="0">
              <a:spAutoFit/>
            </a:bodyPr>
            <a:lstStyle/>
            <a:p>
              <a:pPr algn="ctr"/>
              <a:r>
                <a:rPr lang="en-US" sz="2800" b="0" dirty="0">
                  <a:solidFill>
                    <a:srgbClr val="00B050"/>
                  </a:solidFill>
                  <a:latin typeface="Gill Sans" charset="0"/>
                  <a:ea typeface="Gill Sans" charset="0"/>
                  <a:cs typeface="Gill Sans" charset="0"/>
                </a:rPr>
                <a:t>?</a:t>
              </a:r>
              <a:endParaRPr lang="en-US" sz="2400" b="0" dirty="0">
                <a:solidFill>
                  <a:srgbClr val="00B050"/>
                </a:solidFill>
                <a:latin typeface="Gill Sans" charset="0"/>
                <a:ea typeface="Gill Sans" charset="0"/>
                <a:cs typeface="Gill Sans" charset="0"/>
              </a:endParaRPr>
            </a:p>
          </p:txBody>
        </p:sp>
      </p:grpSp>
    </p:spTree>
    <p:extLst>
      <p:ext uri="{BB962C8B-B14F-4D97-AF65-F5344CB8AC3E}">
        <p14:creationId xmlns:p14="http://schemas.microsoft.com/office/powerpoint/2010/main" val="4226160682"/>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524000" y="152400"/>
            <a:ext cx="9220200" cy="533400"/>
          </a:xfrm>
        </p:spPr>
        <p:txBody>
          <a:bodyPr/>
          <a:lstStyle/>
          <a:p>
            <a:r>
              <a:rPr lang="en-US" altLang="ko-KR" dirty="0">
                <a:ea typeface="굴림" panose="020B0600000101010101" pitchFamily="34" charset="-127"/>
              </a:rPr>
              <a:t>Adding Memory Doesn’t Always Help Fault Rate</a:t>
            </a:r>
          </a:p>
        </p:txBody>
      </p:sp>
      <p:sp>
        <p:nvSpPr>
          <p:cNvPr id="780291" name="Rectangle 3"/>
          <p:cNvSpPr>
            <a:spLocks noGrp="1" noChangeArrowheads="1"/>
          </p:cNvSpPr>
          <p:nvPr>
            <p:ph type="body" idx="1"/>
          </p:nvPr>
        </p:nvSpPr>
        <p:spPr>
          <a:xfrm>
            <a:off x="914400" y="762000"/>
            <a:ext cx="10363200" cy="6096000"/>
          </a:xfrm>
        </p:spPr>
        <p:txBody>
          <a:bodyPr>
            <a:normAutofit lnSpcReduction="10000"/>
          </a:bodyPr>
          <a:lstStyle/>
          <a:p>
            <a:pPr>
              <a:lnSpc>
                <a:spcPct val="80000"/>
              </a:lnSpc>
              <a:spcBef>
                <a:spcPct val="5000"/>
              </a:spcBef>
            </a:pPr>
            <a:r>
              <a:rPr lang="en-US" altLang="ko-KR" sz="2800" dirty="0">
                <a:ea typeface="굴림" panose="020B0600000101010101" pitchFamily="34" charset="-127"/>
              </a:rPr>
              <a:t>Does adding memory reduce number of page faults?</a:t>
            </a:r>
          </a:p>
          <a:p>
            <a:pPr lvl="1">
              <a:lnSpc>
                <a:spcPct val="80000"/>
              </a:lnSpc>
              <a:spcBef>
                <a:spcPct val="5000"/>
              </a:spcBef>
            </a:pPr>
            <a:r>
              <a:rPr lang="en-US" altLang="ko-KR" sz="2400" dirty="0">
                <a:ea typeface="굴림" panose="020B0600000101010101" pitchFamily="34" charset="-127"/>
              </a:rPr>
              <a:t>Yes for LRU and MIN</a:t>
            </a:r>
          </a:p>
          <a:p>
            <a:pPr lvl="1">
              <a:lnSpc>
                <a:spcPct val="80000"/>
              </a:lnSpc>
              <a:spcBef>
                <a:spcPct val="5000"/>
              </a:spcBef>
            </a:pPr>
            <a:r>
              <a:rPr lang="en-US" altLang="ko-KR" sz="2400" dirty="0">
                <a:ea typeface="굴림" panose="020B0600000101010101" pitchFamily="34" charset="-127"/>
              </a:rPr>
              <a:t>Not necessarily for FIFO!  (Called </a:t>
            </a:r>
            <a:r>
              <a:rPr lang="en-US" altLang="ko-KR" sz="2400" dirty="0" err="1">
                <a:ea typeface="굴림" panose="020B0600000101010101" pitchFamily="34" charset="-127"/>
              </a:rPr>
              <a:t>Bélády’s</a:t>
            </a:r>
            <a:r>
              <a:rPr lang="en-US" altLang="ko-KR" sz="2400" dirty="0">
                <a:ea typeface="굴림" panose="020B0600000101010101" pitchFamily="34" charset="-127"/>
              </a:rPr>
              <a:t> anomaly)</a:t>
            </a:r>
          </a:p>
          <a:p>
            <a:pPr lvl="1">
              <a:lnSpc>
                <a:spcPct val="80000"/>
              </a:lnSpc>
              <a:spcBef>
                <a:spcPct val="5000"/>
              </a:spcBef>
            </a:pPr>
            <a:endParaRPr lang="en-US" altLang="ko-KR" sz="2400" dirty="0">
              <a:ea typeface="굴림" panose="020B0600000101010101" pitchFamily="34" charset="-127"/>
            </a:endParaRPr>
          </a:p>
          <a:p>
            <a:pPr lvl="1">
              <a:lnSpc>
                <a:spcPct val="80000"/>
              </a:lnSpc>
              <a:spcBef>
                <a:spcPct val="5000"/>
              </a:spcBef>
            </a:pPr>
            <a:endParaRPr lang="en-US" altLang="ko-KR" sz="2400" dirty="0">
              <a:ea typeface="굴림" panose="020B0600000101010101" pitchFamily="34" charset="-127"/>
            </a:endParaRPr>
          </a:p>
          <a:p>
            <a:pPr lvl="1">
              <a:lnSpc>
                <a:spcPct val="80000"/>
              </a:lnSpc>
              <a:spcBef>
                <a:spcPct val="5000"/>
              </a:spcBef>
            </a:pPr>
            <a:endParaRPr lang="en-US" altLang="ko-KR" sz="2400" dirty="0">
              <a:ea typeface="굴림" panose="020B0600000101010101" pitchFamily="34" charset="-127"/>
            </a:endParaRPr>
          </a:p>
          <a:p>
            <a:pPr lvl="1">
              <a:lnSpc>
                <a:spcPct val="80000"/>
              </a:lnSpc>
              <a:spcBef>
                <a:spcPct val="5000"/>
              </a:spcBef>
            </a:pPr>
            <a:endParaRPr lang="en-US" altLang="ko-KR" sz="2400" dirty="0">
              <a:ea typeface="굴림" panose="020B0600000101010101" pitchFamily="34" charset="-127"/>
            </a:endParaRPr>
          </a:p>
          <a:p>
            <a:pPr lvl="1">
              <a:lnSpc>
                <a:spcPct val="80000"/>
              </a:lnSpc>
              <a:spcBef>
                <a:spcPct val="5000"/>
              </a:spcBef>
            </a:pPr>
            <a:endParaRPr lang="en-US" altLang="ko-KR" sz="2400" dirty="0">
              <a:ea typeface="굴림" panose="020B0600000101010101" pitchFamily="34" charset="-127"/>
            </a:endParaRPr>
          </a:p>
          <a:p>
            <a:pPr lvl="1">
              <a:lnSpc>
                <a:spcPct val="80000"/>
              </a:lnSpc>
              <a:spcBef>
                <a:spcPct val="5000"/>
              </a:spcBef>
            </a:pPr>
            <a:endParaRPr lang="en-US" altLang="ko-KR" sz="2400" dirty="0">
              <a:ea typeface="굴림" panose="020B0600000101010101" pitchFamily="34" charset="-127"/>
            </a:endParaRPr>
          </a:p>
          <a:p>
            <a:pPr lvl="1">
              <a:lnSpc>
                <a:spcPct val="80000"/>
              </a:lnSpc>
              <a:spcBef>
                <a:spcPct val="5000"/>
              </a:spcBef>
            </a:pPr>
            <a:endParaRPr lang="en-US" altLang="ko-KR" sz="2400" dirty="0">
              <a:ea typeface="굴림" panose="020B0600000101010101" pitchFamily="34" charset="-127"/>
            </a:endParaRPr>
          </a:p>
          <a:p>
            <a:pPr lvl="1">
              <a:lnSpc>
                <a:spcPct val="80000"/>
              </a:lnSpc>
              <a:spcBef>
                <a:spcPct val="5000"/>
              </a:spcBef>
            </a:pPr>
            <a:endParaRPr lang="en-US" altLang="ko-KR" sz="2400" dirty="0">
              <a:ea typeface="굴림" panose="020B0600000101010101" pitchFamily="34" charset="-127"/>
            </a:endParaRPr>
          </a:p>
          <a:p>
            <a:pPr lvl="1">
              <a:lnSpc>
                <a:spcPct val="80000"/>
              </a:lnSpc>
              <a:spcBef>
                <a:spcPct val="5000"/>
              </a:spcBef>
            </a:pPr>
            <a:endParaRPr lang="en-US" altLang="ko-KR" sz="2400" dirty="0">
              <a:ea typeface="굴림" panose="020B0600000101010101" pitchFamily="34" charset="-127"/>
            </a:endParaRPr>
          </a:p>
          <a:p>
            <a:pPr lvl="1">
              <a:lnSpc>
                <a:spcPct val="80000"/>
              </a:lnSpc>
              <a:spcBef>
                <a:spcPct val="5000"/>
              </a:spcBef>
            </a:pPr>
            <a:endParaRPr lang="en-US" altLang="ko-KR" sz="2400" dirty="0">
              <a:ea typeface="굴림" panose="020B0600000101010101" pitchFamily="34" charset="-127"/>
            </a:endParaRPr>
          </a:p>
          <a:p>
            <a:pPr lvl="1">
              <a:lnSpc>
                <a:spcPct val="80000"/>
              </a:lnSpc>
              <a:spcBef>
                <a:spcPct val="5000"/>
              </a:spcBef>
            </a:pPr>
            <a:endParaRPr lang="en-US" altLang="ko-KR" sz="2400" dirty="0">
              <a:ea typeface="굴림" panose="020B0600000101010101" pitchFamily="34" charset="-127"/>
            </a:endParaRPr>
          </a:p>
          <a:p>
            <a:pPr lvl="1">
              <a:lnSpc>
                <a:spcPct val="80000"/>
              </a:lnSpc>
              <a:spcBef>
                <a:spcPct val="5000"/>
              </a:spcBef>
            </a:pPr>
            <a:endParaRPr lang="en-US" altLang="ko-KR" sz="2400" dirty="0">
              <a:ea typeface="굴림" panose="020B0600000101010101" pitchFamily="34" charset="-127"/>
            </a:endParaRPr>
          </a:p>
          <a:p>
            <a:pPr lvl="1">
              <a:lnSpc>
                <a:spcPct val="80000"/>
              </a:lnSpc>
              <a:spcBef>
                <a:spcPct val="5000"/>
              </a:spcBef>
            </a:pPr>
            <a:endParaRPr lang="en-US" altLang="ko-KR" sz="2400" dirty="0">
              <a:ea typeface="굴림" panose="020B0600000101010101" pitchFamily="34" charset="-127"/>
            </a:endParaRPr>
          </a:p>
          <a:p>
            <a:pPr>
              <a:lnSpc>
                <a:spcPct val="80000"/>
              </a:lnSpc>
              <a:spcBef>
                <a:spcPct val="5000"/>
              </a:spcBef>
            </a:pPr>
            <a:endParaRPr lang="en-US" altLang="ko-KR" sz="2800" dirty="0">
              <a:ea typeface="굴림" panose="020B0600000101010101" pitchFamily="34" charset="-127"/>
            </a:endParaRPr>
          </a:p>
          <a:p>
            <a:pPr>
              <a:lnSpc>
                <a:spcPct val="80000"/>
              </a:lnSpc>
              <a:spcBef>
                <a:spcPct val="5000"/>
              </a:spcBef>
            </a:pPr>
            <a:r>
              <a:rPr lang="en-US" altLang="ko-KR" sz="2800" dirty="0">
                <a:ea typeface="굴림" panose="020B0600000101010101" pitchFamily="34" charset="-127"/>
              </a:rPr>
              <a:t>After adding memory:</a:t>
            </a:r>
          </a:p>
          <a:p>
            <a:pPr lvl="1">
              <a:lnSpc>
                <a:spcPct val="80000"/>
              </a:lnSpc>
              <a:spcBef>
                <a:spcPct val="5000"/>
              </a:spcBef>
            </a:pPr>
            <a:r>
              <a:rPr lang="en-US" altLang="ko-KR" sz="2400" dirty="0">
                <a:ea typeface="굴림" panose="020B0600000101010101" pitchFamily="34" charset="-127"/>
              </a:rPr>
              <a:t>With FIFO, contents can be completely different</a:t>
            </a:r>
          </a:p>
          <a:p>
            <a:pPr lvl="1">
              <a:lnSpc>
                <a:spcPct val="80000"/>
              </a:lnSpc>
              <a:spcBef>
                <a:spcPct val="5000"/>
              </a:spcBef>
            </a:pPr>
            <a:r>
              <a:rPr lang="en-US" altLang="ko-KR" sz="2400" dirty="0">
                <a:ea typeface="굴림" panose="020B0600000101010101" pitchFamily="34" charset="-127"/>
              </a:rPr>
              <a:t>In contrast, with LRU or MIN, contents of memory with X pages are a subset of contents with X+1 Page</a:t>
            </a:r>
          </a:p>
        </p:txBody>
      </p:sp>
      <p:grpSp>
        <p:nvGrpSpPr>
          <p:cNvPr id="780292" name="Group 4"/>
          <p:cNvGrpSpPr>
            <a:grpSpLocks/>
          </p:cNvGrpSpPr>
          <p:nvPr/>
        </p:nvGrpSpPr>
        <p:grpSpPr bwMode="auto">
          <a:xfrm>
            <a:off x="2674938" y="1752600"/>
            <a:ext cx="6864350" cy="1624012"/>
            <a:chOff x="294" y="2786"/>
            <a:chExt cx="5178" cy="1390"/>
          </a:xfrm>
        </p:grpSpPr>
        <p:grpSp>
          <p:nvGrpSpPr>
            <p:cNvPr id="20573" name="Group 5"/>
            <p:cNvGrpSpPr>
              <a:grpSpLocks/>
            </p:cNvGrpSpPr>
            <p:nvPr/>
          </p:nvGrpSpPr>
          <p:grpSpPr bwMode="auto">
            <a:xfrm>
              <a:off x="5078" y="3246"/>
              <a:ext cx="378" cy="930"/>
              <a:chOff x="4950" y="2190"/>
              <a:chExt cx="378" cy="930"/>
            </a:xfrm>
          </p:grpSpPr>
          <p:sp>
            <p:nvSpPr>
              <p:cNvPr id="20656" name="Rectangle 6"/>
              <p:cNvSpPr>
                <a:spLocks noChangeArrowheads="1"/>
              </p:cNvSpPr>
              <p:nvPr/>
            </p:nvSpPr>
            <p:spPr bwMode="auto">
              <a:xfrm>
                <a:off x="4950" y="281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57" name="Rectangle 7"/>
              <p:cNvSpPr>
                <a:spLocks noChangeArrowheads="1"/>
              </p:cNvSpPr>
              <p:nvPr/>
            </p:nvSpPr>
            <p:spPr bwMode="auto">
              <a:xfrm>
                <a:off x="4950"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58" name="Rectangle 8"/>
              <p:cNvSpPr>
                <a:spLocks noChangeArrowheads="1"/>
              </p:cNvSpPr>
              <p:nvPr/>
            </p:nvSpPr>
            <p:spPr bwMode="auto">
              <a:xfrm>
                <a:off x="4950"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grpSp>
        <p:grpSp>
          <p:nvGrpSpPr>
            <p:cNvPr id="20574" name="Group 9"/>
            <p:cNvGrpSpPr>
              <a:grpSpLocks/>
            </p:cNvGrpSpPr>
            <p:nvPr/>
          </p:nvGrpSpPr>
          <p:grpSpPr bwMode="auto">
            <a:xfrm>
              <a:off x="4706" y="3246"/>
              <a:ext cx="378" cy="930"/>
              <a:chOff x="4950" y="2190"/>
              <a:chExt cx="378" cy="930"/>
            </a:xfrm>
          </p:grpSpPr>
          <p:sp>
            <p:nvSpPr>
              <p:cNvPr id="20653" name="Rectangle 10"/>
              <p:cNvSpPr>
                <a:spLocks noChangeArrowheads="1"/>
              </p:cNvSpPr>
              <p:nvPr/>
            </p:nvSpPr>
            <p:spPr bwMode="auto">
              <a:xfrm>
                <a:off x="4950" y="281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D</a:t>
                </a:r>
              </a:p>
            </p:txBody>
          </p:sp>
          <p:sp>
            <p:nvSpPr>
              <p:cNvPr id="20654" name="Rectangle 11"/>
              <p:cNvSpPr>
                <a:spLocks noChangeArrowheads="1"/>
              </p:cNvSpPr>
              <p:nvPr/>
            </p:nvSpPr>
            <p:spPr bwMode="auto">
              <a:xfrm>
                <a:off x="4950"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55" name="Rectangle 12"/>
              <p:cNvSpPr>
                <a:spLocks noChangeArrowheads="1"/>
              </p:cNvSpPr>
              <p:nvPr/>
            </p:nvSpPr>
            <p:spPr bwMode="auto">
              <a:xfrm>
                <a:off x="4950"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grpSp>
        <p:grpSp>
          <p:nvGrpSpPr>
            <p:cNvPr id="20575" name="Group 13"/>
            <p:cNvGrpSpPr>
              <a:grpSpLocks/>
            </p:cNvGrpSpPr>
            <p:nvPr/>
          </p:nvGrpSpPr>
          <p:grpSpPr bwMode="auto">
            <a:xfrm>
              <a:off x="4329" y="3246"/>
              <a:ext cx="377" cy="930"/>
              <a:chOff x="4573" y="2190"/>
              <a:chExt cx="377" cy="930"/>
            </a:xfrm>
          </p:grpSpPr>
          <p:sp>
            <p:nvSpPr>
              <p:cNvPr id="20650" name="Rectangle 14"/>
              <p:cNvSpPr>
                <a:spLocks noChangeArrowheads="1"/>
              </p:cNvSpPr>
              <p:nvPr/>
            </p:nvSpPr>
            <p:spPr bwMode="auto">
              <a:xfrm>
                <a:off x="4573" y="281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51" name="Rectangle 15"/>
              <p:cNvSpPr>
                <a:spLocks noChangeArrowheads="1"/>
              </p:cNvSpPr>
              <p:nvPr/>
            </p:nvSpPr>
            <p:spPr bwMode="auto">
              <a:xfrm>
                <a:off x="4573" y="250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C</a:t>
                </a:r>
              </a:p>
            </p:txBody>
          </p:sp>
          <p:sp>
            <p:nvSpPr>
              <p:cNvPr id="20652" name="Rectangle 16"/>
              <p:cNvSpPr>
                <a:spLocks noChangeArrowheads="1"/>
              </p:cNvSpPr>
              <p:nvPr/>
            </p:nvSpPr>
            <p:spPr bwMode="auto">
              <a:xfrm>
                <a:off x="4573" y="219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grpSp>
        <p:grpSp>
          <p:nvGrpSpPr>
            <p:cNvPr id="20576" name="Group 17"/>
            <p:cNvGrpSpPr>
              <a:grpSpLocks/>
            </p:cNvGrpSpPr>
            <p:nvPr/>
          </p:nvGrpSpPr>
          <p:grpSpPr bwMode="auto">
            <a:xfrm>
              <a:off x="3951" y="3246"/>
              <a:ext cx="378" cy="930"/>
              <a:chOff x="4195" y="2190"/>
              <a:chExt cx="378" cy="930"/>
            </a:xfrm>
          </p:grpSpPr>
          <p:sp>
            <p:nvSpPr>
              <p:cNvPr id="20647" name="Rectangle 18"/>
              <p:cNvSpPr>
                <a:spLocks noChangeArrowheads="1"/>
              </p:cNvSpPr>
              <p:nvPr/>
            </p:nvSpPr>
            <p:spPr bwMode="auto">
              <a:xfrm>
                <a:off x="4195" y="281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48" name="Rectangle 19"/>
              <p:cNvSpPr>
                <a:spLocks noChangeArrowheads="1"/>
              </p:cNvSpPr>
              <p:nvPr/>
            </p:nvSpPr>
            <p:spPr bwMode="auto">
              <a:xfrm>
                <a:off x="4195"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49" name="Rectangle 20"/>
              <p:cNvSpPr>
                <a:spLocks noChangeArrowheads="1"/>
              </p:cNvSpPr>
              <p:nvPr/>
            </p:nvSpPr>
            <p:spPr bwMode="auto">
              <a:xfrm>
                <a:off x="4195"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grpSp>
        <p:grpSp>
          <p:nvGrpSpPr>
            <p:cNvPr id="20577" name="Group 21"/>
            <p:cNvGrpSpPr>
              <a:grpSpLocks/>
            </p:cNvGrpSpPr>
            <p:nvPr/>
          </p:nvGrpSpPr>
          <p:grpSpPr bwMode="auto">
            <a:xfrm>
              <a:off x="3574" y="3246"/>
              <a:ext cx="377" cy="930"/>
              <a:chOff x="3818" y="2190"/>
              <a:chExt cx="377" cy="930"/>
            </a:xfrm>
          </p:grpSpPr>
          <p:sp>
            <p:nvSpPr>
              <p:cNvPr id="20644" name="Rectangle 22"/>
              <p:cNvSpPr>
                <a:spLocks noChangeArrowheads="1"/>
              </p:cNvSpPr>
              <p:nvPr/>
            </p:nvSpPr>
            <p:spPr bwMode="auto">
              <a:xfrm>
                <a:off x="3818" y="281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45" name="Rectangle 23"/>
              <p:cNvSpPr>
                <a:spLocks noChangeArrowheads="1"/>
              </p:cNvSpPr>
              <p:nvPr/>
            </p:nvSpPr>
            <p:spPr bwMode="auto">
              <a:xfrm>
                <a:off x="3818" y="250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46" name="Rectangle 24"/>
              <p:cNvSpPr>
                <a:spLocks noChangeArrowheads="1"/>
              </p:cNvSpPr>
              <p:nvPr/>
            </p:nvSpPr>
            <p:spPr bwMode="auto">
              <a:xfrm>
                <a:off x="3818" y="219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grpSp>
        <p:grpSp>
          <p:nvGrpSpPr>
            <p:cNvPr id="20578" name="Group 25"/>
            <p:cNvGrpSpPr>
              <a:grpSpLocks/>
            </p:cNvGrpSpPr>
            <p:nvPr/>
          </p:nvGrpSpPr>
          <p:grpSpPr bwMode="auto">
            <a:xfrm>
              <a:off x="3196" y="3246"/>
              <a:ext cx="378" cy="930"/>
              <a:chOff x="3440" y="2190"/>
              <a:chExt cx="378" cy="930"/>
            </a:xfrm>
          </p:grpSpPr>
          <p:sp>
            <p:nvSpPr>
              <p:cNvPr id="20641" name="Rectangle 26"/>
              <p:cNvSpPr>
                <a:spLocks noChangeArrowheads="1"/>
              </p:cNvSpPr>
              <p:nvPr/>
            </p:nvSpPr>
            <p:spPr bwMode="auto">
              <a:xfrm>
                <a:off x="3440" y="281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42" name="Rectangle 27"/>
              <p:cNvSpPr>
                <a:spLocks noChangeArrowheads="1"/>
              </p:cNvSpPr>
              <p:nvPr/>
            </p:nvSpPr>
            <p:spPr bwMode="auto">
              <a:xfrm>
                <a:off x="3440"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43" name="Rectangle 28"/>
              <p:cNvSpPr>
                <a:spLocks noChangeArrowheads="1"/>
              </p:cNvSpPr>
              <p:nvPr/>
            </p:nvSpPr>
            <p:spPr bwMode="auto">
              <a:xfrm>
                <a:off x="3440"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E</a:t>
                </a:r>
              </a:p>
            </p:txBody>
          </p:sp>
        </p:grpSp>
        <p:grpSp>
          <p:nvGrpSpPr>
            <p:cNvPr id="20579" name="Group 29"/>
            <p:cNvGrpSpPr>
              <a:grpSpLocks/>
            </p:cNvGrpSpPr>
            <p:nvPr/>
          </p:nvGrpSpPr>
          <p:grpSpPr bwMode="auto">
            <a:xfrm>
              <a:off x="2819" y="3246"/>
              <a:ext cx="377" cy="930"/>
              <a:chOff x="3063" y="2190"/>
              <a:chExt cx="377" cy="930"/>
            </a:xfrm>
          </p:grpSpPr>
          <p:sp>
            <p:nvSpPr>
              <p:cNvPr id="20638" name="Rectangle 30"/>
              <p:cNvSpPr>
                <a:spLocks noChangeArrowheads="1"/>
              </p:cNvSpPr>
              <p:nvPr/>
            </p:nvSpPr>
            <p:spPr bwMode="auto">
              <a:xfrm>
                <a:off x="3063" y="281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B</a:t>
                </a:r>
              </a:p>
            </p:txBody>
          </p:sp>
          <p:sp>
            <p:nvSpPr>
              <p:cNvPr id="20639" name="Rectangle 31"/>
              <p:cNvSpPr>
                <a:spLocks noChangeArrowheads="1"/>
              </p:cNvSpPr>
              <p:nvPr/>
            </p:nvSpPr>
            <p:spPr bwMode="auto">
              <a:xfrm>
                <a:off x="3063" y="250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40" name="Rectangle 32"/>
              <p:cNvSpPr>
                <a:spLocks noChangeArrowheads="1"/>
              </p:cNvSpPr>
              <p:nvPr/>
            </p:nvSpPr>
            <p:spPr bwMode="auto">
              <a:xfrm>
                <a:off x="3063" y="219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grpSp>
        <p:grpSp>
          <p:nvGrpSpPr>
            <p:cNvPr id="20580" name="Group 33"/>
            <p:cNvGrpSpPr>
              <a:grpSpLocks/>
            </p:cNvGrpSpPr>
            <p:nvPr/>
          </p:nvGrpSpPr>
          <p:grpSpPr bwMode="auto">
            <a:xfrm>
              <a:off x="2441" y="3246"/>
              <a:ext cx="378" cy="930"/>
              <a:chOff x="2685" y="2190"/>
              <a:chExt cx="378" cy="930"/>
            </a:xfrm>
          </p:grpSpPr>
          <p:sp>
            <p:nvSpPr>
              <p:cNvPr id="20635" name="Rectangle 34"/>
              <p:cNvSpPr>
                <a:spLocks noChangeArrowheads="1"/>
              </p:cNvSpPr>
              <p:nvPr/>
            </p:nvSpPr>
            <p:spPr bwMode="auto">
              <a:xfrm>
                <a:off x="2685" y="281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36" name="Rectangle 35"/>
              <p:cNvSpPr>
                <a:spLocks noChangeArrowheads="1"/>
              </p:cNvSpPr>
              <p:nvPr/>
            </p:nvSpPr>
            <p:spPr bwMode="auto">
              <a:xfrm>
                <a:off x="2685"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A</a:t>
                </a:r>
              </a:p>
            </p:txBody>
          </p:sp>
          <p:sp>
            <p:nvSpPr>
              <p:cNvPr id="20637" name="Rectangle 36"/>
              <p:cNvSpPr>
                <a:spLocks noChangeArrowheads="1"/>
              </p:cNvSpPr>
              <p:nvPr/>
            </p:nvSpPr>
            <p:spPr bwMode="auto">
              <a:xfrm>
                <a:off x="2685"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grpSp>
        <p:grpSp>
          <p:nvGrpSpPr>
            <p:cNvPr id="20581" name="Group 37"/>
            <p:cNvGrpSpPr>
              <a:grpSpLocks/>
            </p:cNvGrpSpPr>
            <p:nvPr/>
          </p:nvGrpSpPr>
          <p:grpSpPr bwMode="auto">
            <a:xfrm>
              <a:off x="2063" y="3246"/>
              <a:ext cx="378" cy="930"/>
              <a:chOff x="2307" y="2190"/>
              <a:chExt cx="378" cy="930"/>
            </a:xfrm>
          </p:grpSpPr>
          <p:sp>
            <p:nvSpPr>
              <p:cNvPr id="20632" name="Rectangle 38"/>
              <p:cNvSpPr>
                <a:spLocks noChangeArrowheads="1"/>
              </p:cNvSpPr>
              <p:nvPr/>
            </p:nvSpPr>
            <p:spPr bwMode="auto">
              <a:xfrm>
                <a:off x="2307" y="281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33" name="Rectangle 39"/>
              <p:cNvSpPr>
                <a:spLocks noChangeArrowheads="1"/>
              </p:cNvSpPr>
              <p:nvPr/>
            </p:nvSpPr>
            <p:spPr bwMode="auto">
              <a:xfrm>
                <a:off x="2307"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34" name="Rectangle 40"/>
              <p:cNvSpPr>
                <a:spLocks noChangeArrowheads="1"/>
              </p:cNvSpPr>
              <p:nvPr/>
            </p:nvSpPr>
            <p:spPr bwMode="auto">
              <a:xfrm>
                <a:off x="2307"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D</a:t>
                </a:r>
              </a:p>
            </p:txBody>
          </p:sp>
        </p:grpSp>
        <p:grpSp>
          <p:nvGrpSpPr>
            <p:cNvPr id="20582" name="Group 41"/>
            <p:cNvGrpSpPr>
              <a:grpSpLocks/>
            </p:cNvGrpSpPr>
            <p:nvPr/>
          </p:nvGrpSpPr>
          <p:grpSpPr bwMode="auto">
            <a:xfrm>
              <a:off x="1686" y="3246"/>
              <a:ext cx="377" cy="930"/>
              <a:chOff x="1930" y="2190"/>
              <a:chExt cx="377" cy="930"/>
            </a:xfrm>
          </p:grpSpPr>
          <p:sp>
            <p:nvSpPr>
              <p:cNvPr id="20629" name="Rectangle 42"/>
              <p:cNvSpPr>
                <a:spLocks noChangeArrowheads="1"/>
              </p:cNvSpPr>
              <p:nvPr/>
            </p:nvSpPr>
            <p:spPr bwMode="auto">
              <a:xfrm>
                <a:off x="1930" y="281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C</a:t>
                </a:r>
              </a:p>
            </p:txBody>
          </p:sp>
          <p:sp>
            <p:nvSpPr>
              <p:cNvPr id="20630" name="Rectangle 43"/>
              <p:cNvSpPr>
                <a:spLocks noChangeArrowheads="1"/>
              </p:cNvSpPr>
              <p:nvPr/>
            </p:nvSpPr>
            <p:spPr bwMode="auto">
              <a:xfrm>
                <a:off x="1930" y="250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31" name="Rectangle 44"/>
              <p:cNvSpPr>
                <a:spLocks noChangeArrowheads="1"/>
              </p:cNvSpPr>
              <p:nvPr/>
            </p:nvSpPr>
            <p:spPr bwMode="auto">
              <a:xfrm>
                <a:off x="1930" y="2190"/>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grpSp>
        <p:grpSp>
          <p:nvGrpSpPr>
            <p:cNvPr id="20583" name="Group 45"/>
            <p:cNvGrpSpPr>
              <a:grpSpLocks/>
            </p:cNvGrpSpPr>
            <p:nvPr/>
          </p:nvGrpSpPr>
          <p:grpSpPr bwMode="auto">
            <a:xfrm>
              <a:off x="1308" y="3246"/>
              <a:ext cx="378" cy="930"/>
              <a:chOff x="1552" y="2190"/>
              <a:chExt cx="378" cy="930"/>
            </a:xfrm>
          </p:grpSpPr>
          <p:sp>
            <p:nvSpPr>
              <p:cNvPr id="20626" name="Rectangle 46"/>
              <p:cNvSpPr>
                <a:spLocks noChangeArrowheads="1"/>
              </p:cNvSpPr>
              <p:nvPr/>
            </p:nvSpPr>
            <p:spPr bwMode="auto">
              <a:xfrm>
                <a:off x="1552" y="281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27" name="Rectangle 47"/>
              <p:cNvSpPr>
                <a:spLocks noChangeArrowheads="1"/>
              </p:cNvSpPr>
              <p:nvPr/>
            </p:nvSpPr>
            <p:spPr bwMode="auto">
              <a:xfrm>
                <a:off x="1552" y="250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B</a:t>
                </a:r>
              </a:p>
            </p:txBody>
          </p:sp>
          <p:sp>
            <p:nvSpPr>
              <p:cNvPr id="20628" name="Rectangle 48"/>
              <p:cNvSpPr>
                <a:spLocks noChangeArrowheads="1"/>
              </p:cNvSpPr>
              <p:nvPr/>
            </p:nvSpPr>
            <p:spPr bwMode="auto">
              <a:xfrm>
                <a:off x="1552" y="2190"/>
                <a:ext cx="378"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grpSp>
        <p:grpSp>
          <p:nvGrpSpPr>
            <p:cNvPr id="20584" name="Group 49"/>
            <p:cNvGrpSpPr>
              <a:grpSpLocks/>
            </p:cNvGrpSpPr>
            <p:nvPr/>
          </p:nvGrpSpPr>
          <p:grpSpPr bwMode="auto">
            <a:xfrm>
              <a:off x="931" y="3246"/>
              <a:ext cx="377" cy="930"/>
              <a:chOff x="1117" y="1948"/>
              <a:chExt cx="377" cy="930"/>
            </a:xfrm>
          </p:grpSpPr>
          <p:sp>
            <p:nvSpPr>
              <p:cNvPr id="20623" name="Rectangle 50"/>
              <p:cNvSpPr>
                <a:spLocks noChangeArrowheads="1"/>
              </p:cNvSpPr>
              <p:nvPr/>
            </p:nvSpPr>
            <p:spPr bwMode="auto">
              <a:xfrm>
                <a:off x="1117" y="2568"/>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24" name="Rectangle 51"/>
              <p:cNvSpPr>
                <a:spLocks noChangeArrowheads="1"/>
              </p:cNvSpPr>
              <p:nvPr/>
            </p:nvSpPr>
            <p:spPr bwMode="auto">
              <a:xfrm>
                <a:off x="1117" y="2258"/>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625" name="Rectangle 52"/>
              <p:cNvSpPr>
                <a:spLocks noChangeArrowheads="1"/>
              </p:cNvSpPr>
              <p:nvPr/>
            </p:nvSpPr>
            <p:spPr bwMode="auto">
              <a:xfrm>
                <a:off x="1117" y="1948"/>
                <a:ext cx="37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A</a:t>
                </a:r>
              </a:p>
            </p:txBody>
          </p:sp>
        </p:grpSp>
        <p:sp>
          <p:nvSpPr>
            <p:cNvPr id="20585" name="Rectangle 53"/>
            <p:cNvSpPr>
              <a:spLocks noChangeArrowheads="1"/>
            </p:cNvSpPr>
            <p:nvPr/>
          </p:nvSpPr>
          <p:spPr bwMode="auto">
            <a:xfrm>
              <a:off x="4706" y="2786"/>
              <a:ext cx="378" cy="46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D</a:t>
              </a:r>
            </a:p>
          </p:txBody>
        </p:sp>
        <p:sp>
          <p:nvSpPr>
            <p:cNvPr id="20586" name="Rectangle 54"/>
            <p:cNvSpPr>
              <a:spLocks noChangeArrowheads="1"/>
            </p:cNvSpPr>
            <p:nvPr/>
          </p:nvSpPr>
          <p:spPr bwMode="auto">
            <a:xfrm>
              <a:off x="4329" y="2786"/>
              <a:ext cx="377" cy="46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C</a:t>
              </a:r>
            </a:p>
          </p:txBody>
        </p:sp>
        <p:sp>
          <p:nvSpPr>
            <p:cNvPr id="20587" name="Rectangle 55"/>
            <p:cNvSpPr>
              <a:spLocks noChangeArrowheads="1"/>
            </p:cNvSpPr>
            <p:nvPr/>
          </p:nvSpPr>
          <p:spPr bwMode="auto">
            <a:xfrm>
              <a:off x="3951" y="2786"/>
              <a:ext cx="378" cy="46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B</a:t>
              </a:r>
            </a:p>
          </p:txBody>
        </p:sp>
        <p:sp>
          <p:nvSpPr>
            <p:cNvPr id="20588" name="Rectangle 56"/>
            <p:cNvSpPr>
              <a:spLocks noChangeArrowheads="1"/>
            </p:cNvSpPr>
            <p:nvPr/>
          </p:nvSpPr>
          <p:spPr bwMode="auto">
            <a:xfrm>
              <a:off x="3574" y="2786"/>
              <a:ext cx="377" cy="46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A	</a:t>
              </a:r>
            </a:p>
          </p:txBody>
        </p:sp>
        <p:sp>
          <p:nvSpPr>
            <p:cNvPr id="20589" name="Rectangle 57"/>
            <p:cNvSpPr>
              <a:spLocks noChangeArrowheads="1"/>
            </p:cNvSpPr>
            <p:nvPr/>
          </p:nvSpPr>
          <p:spPr bwMode="auto">
            <a:xfrm>
              <a:off x="3196" y="2786"/>
              <a:ext cx="378" cy="46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E</a:t>
              </a:r>
            </a:p>
          </p:txBody>
        </p:sp>
        <p:sp>
          <p:nvSpPr>
            <p:cNvPr id="20590" name="Rectangle 58"/>
            <p:cNvSpPr>
              <a:spLocks noChangeArrowheads="1"/>
            </p:cNvSpPr>
            <p:nvPr/>
          </p:nvSpPr>
          <p:spPr bwMode="auto">
            <a:xfrm>
              <a:off x="2819" y="2786"/>
              <a:ext cx="377" cy="46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B</a:t>
              </a:r>
            </a:p>
          </p:txBody>
        </p:sp>
        <p:sp>
          <p:nvSpPr>
            <p:cNvPr id="20591" name="Rectangle 59"/>
            <p:cNvSpPr>
              <a:spLocks noChangeArrowheads="1"/>
            </p:cNvSpPr>
            <p:nvPr/>
          </p:nvSpPr>
          <p:spPr bwMode="auto">
            <a:xfrm>
              <a:off x="2441" y="2786"/>
              <a:ext cx="378" cy="46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A</a:t>
              </a:r>
            </a:p>
          </p:txBody>
        </p:sp>
        <p:sp>
          <p:nvSpPr>
            <p:cNvPr id="20592" name="Rectangle 60"/>
            <p:cNvSpPr>
              <a:spLocks noChangeArrowheads="1"/>
            </p:cNvSpPr>
            <p:nvPr/>
          </p:nvSpPr>
          <p:spPr bwMode="auto">
            <a:xfrm>
              <a:off x="2063" y="2786"/>
              <a:ext cx="378" cy="46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D</a:t>
              </a:r>
            </a:p>
          </p:txBody>
        </p:sp>
        <p:sp>
          <p:nvSpPr>
            <p:cNvPr id="20593" name="Rectangle 61"/>
            <p:cNvSpPr>
              <a:spLocks noChangeArrowheads="1"/>
            </p:cNvSpPr>
            <p:nvPr/>
          </p:nvSpPr>
          <p:spPr bwMode="auto">
            <a:xfrm>
              <a:off x="1686" y="2786"/>
              <a:ext cx="377" cy="46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C</a:t>
              </a:r>
            </a:p>
          </p:txBody>
        </p:sp>
        <p:sp>
          <p:nvSpPr>
            <p:cNvPr id="20594" name="Rectangle 62"/>
            <p:cNvSpPr>
              <a:spLocks noChangeArrowheads="1"/>
            </p:cNvSpPr>
            <p:nvPr/>
          </p:nvSpPr>
          <p:spPr bwMode="auto">
            <a:xfrm>
              <a:off x="1308" y="2786"/>
              <a:ext cx="378" cy="46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B</a:t>
              </a:r>
            </a:p>
          </p:txBody>
        </p:sp>
        <p:sp>
          <p:nvSpPr>
            <p:cNvPr id="20595" name="Rectangle 63"/>
            <p:cNvSpPr>
              <a:spLocks noChangeArrowheads="1"/>
            </p:cNvSpPr>
            <p:nvPr/>
          </p:nvSpPr>
          <p:spPr bwMode="auto">
            <a:xfrm>
              <a:off x="931" y="2786"/>
              <a:ext cx="377" cy="46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A</a:t>
              </a:r>
            </a:p>
          </p:txBody>
        </p:sp>
        <p:sp>
          <p:nvSpPr>
            <p:cNvPr id="20596" name="Rectangle 64"/>
            <p:cNvSpPr>
              <a:spLocks noChangeArrowheads="1"/>
            </p:cNvSpPr>
            <p:nvPr/>
          </p:nvSpPr>
          <p:spPr bwMode="auto">
            <a:xfrm>
              <a:off x="5094" y="2786"/>
              <a:ext cx="378" cy="46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E</a:t>
              </a:r>
            </a:p>
          </p:txBody>
        </p:sp>
        <p:grpSp>
          <p:nvGrpSpPr>
            <p:cNvPr id="20597" name="Group 65"/>
            <p:cNvGrpSpPr>
              <a:grpSpLocks/>
            </p:cNvGrpSpPr>
            <p:nvPr/>
          </p:nvGrpSpPr>
          <p:grpSpPr bwMode="auto">
            <a:xfrm>
              <a:off x="294" y="2786"/>
              <a:ext cx="5168" cy="1390"/>
              <a:chOff x="240" y="1440"/>
              <a:chExt cx="5168" cy="1390"/>
            </a:xfrm>
          </p:grpSpPr>
          <p:sp>
            <p:nvSpPr>
              <p:cNvPr id="20598" name="Rectangle 66"/>
              <p:cNvSpPr>
                <a:spLocks noChangeArrowheads="1"/>
              </p:cNvSpPr>
              <p:nvPr/>
            </p:nvSpPr>
            <p:spPr bwMode="auto">
              <a:xfrm>
                <a:off x="240" y="2520"/>
                <a:ext cx="63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3</a:t>
                </a:r>
              </a:p>
            </p:txBody>
          </p:sp>
          <p:sp>
            <p:nvSpPr>
              <p:cNvPr id="20599" name="Rectangle 67"/>
              <p:cNvSpPr>
                <a:spLocks noChangeArrowheads="1"/>
              </p:cNvSpPr>
              <p:nvPr/>
            </p:nvSpPr>
            <p:spPr bwMode="auto">
              <a:xfrm>
                <a:off x="240" y="2210"/>
                <a:ext cx="63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2</a:t>
                </a:r>
              </a:p>
            </p:txBody>
          </p:sp>
          <p:sp>
            <p:nvSpPr>
              <p:cNvPr id="20600" name="Rectangle 68"/>
              <p:cNvSpPr>
                <a:spLocks noChangeArrowheads="1"/>
              </p:cNvSpPr>
              <p:nvPr/>
            </p:nvSpPr>
            <p:spPr bwMode="auto">
              <a:xfrm>
                <a:off x="240" y="1900"/>
                <a:ext cx="637" cy="31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1</a:t>
                </a:r>
              </a:p>
            </p:txBody>
          </p:sp>
          <p:sp>
            <p:nvSpPr>
              <p:cNvPr id="20601" name="Rectangle 69"/>
              <p:cNvSpPr>
                <a:spLocks noChangeArrowheads="1"/>
              </p:cNvSpPr>
              <p:nvPr/>
            </p:nvSpPr>
            <p:spPr bwMode="auto">
              <a:xfrm>
                <a:off x="240" y="1440"/>
                <a:ext cx="637" cy="460"/>
              </a:xfrm>
              <a:prstGeom prst="rect">
                <a:avLst/>
              </a:prstGeom>
              <a:solidFill>
                <a:srgbClr val="99FFCC"/>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nSpc>
                    <a:spcPct val="70000"/>
                  </a:lnSpc>
                  <a:spcBef>
                    <a:spcPts val="0"/>
                  </a:spcBef>
                </a:pPr>
                <a:r>
                  <a:rPr lang="en-US" altLang="ko-KR" sz="2000" b="0" dirty="0">
                    <a:latin typeface="Gill Sans" charset="0"/>
                    <a:ea typeface="Gill Sans" charset="0"/>
                    <a:cs typeface="Gill Sans" charset="0"/>
                  </a:rPr>
                  <a:t>Ref:</a:t>
                </a:r>
              </a:p>
              <a:p>
                <a:pPr>
                  <a:lnSpc>
                    <a:spcPct val="70000"/>
                  </a:lnSpc>
                  <a:spcBef>
                    <a:spcPts val="0"/>
                  </a:spcBef>
                </a:pPr>
                <a:r>
                  <a:rPr lang="en-US" altLang="ko-KR" sz="2000" b="0" dirty="0">
                    <a:latin typeface="Gill Sans" charset="0"/>
                    <a:ea typeface="Gill Sans" charset="0"/>
                    <a:cs typeface="Gill Sans" charset="0"/>
                  </a:rPr>
                  <a:t>Page:</a:t>
                </a:r>
              </a:p>
            </p:txBody>
          </p:sp>
          <p:sp>
            <p:nvSpPr>
              <p:cNvPr id="20602" name="Line 70"/>
              <p:cNvSpPr>
                <a:spLocks noChangeShapeType="1"/>
              </p:cNvSpPr>
              <p:nvPr/>
            </p:nvSpPr>
            <p:spPr bwMode="auto">
              <a:xfrm>
                <a:off x="240" y="1900"/>
                <a:ext cx="5168"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grpSp>
            <p:nvGrpSpPr>
              <p:cNvPr id="20603" name="Group 71"/>
              <p:cNvGrpSpPr>
                <a:grpSpLocks/>
              </p:cNvGrpSpPr>
              <p:nvPr/>
            </p:nvGrpSpPr>
            <p:grpSpPr bwMode="auto">
              <a:xfrm>
                <a:off x="240" y="2210"/>
                <a:ext cx="5161" cy="310"/>
                <a:chOff x="240" y="2210"/>
                <a:chExt cx="4790" cy="310"/>
              </a:xfrm>
            </p:grpSpPr>
            <p:sp>
              <p:nvSpPr>
                <p:cNvPr id="20621" name="Line 72"/>
                <p:cNvSpPr>
                  <a:spLocks noChangeShapeType="1"/>
                </p:cNvSpPr>
                <p:nvPr/>
              </p:nvSpPr>
              <p:spPr bwMode="auto">
                <a:xfrm>
                  <a:off x="240" y="2210"/>
                  <a:ext cx="47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22" name="Line 73"/>
                <p:cNvSpPr>
                  <a:spLocks noChangeShapeType="1"/>
                </p:cNvSpPr>
                <p:nvPr/>
              </p:nvSpPr>
              <p:spPr bwMode="auto">
                <a:xfrm>
                  <a:off x="240" y="2520"/>
                  <a:ext cx="479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grpSp>
          <p:sp>
            <p:nvSpPr>
              <p:cNvPr id="20604" name="Line 74"/>
              <p:cNvSpPr>
                <a:spLocks noChangeShapeType="1"/>
              </p:cNvSpPr>
              <p:nvPr/>
            </p:nvSpPr>
            <p:spPr bwMode="auto">
              <a:xfrm>
                <a:off x="240"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05" name="Line 75"/>
              <p:cNvSpPr>
                <a:spLocks noChangeShapeType="1"/>
              </p:cNvSpPr>
              <p:nvPr/>
            </p:nvSpPr>
            <p:spPr bwMode="auto">
              <a:xfrm>
                <a:off x="877" y="1440"/>
                <a:ext cx="0" cy="139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06" name="Line 76"/>
              <p:cNvSpPr>
                <a:spLocks noChangeShapeType="1"/>
              </p:cNvSpPr>
              <p:nvPr/>
            </p:nvSpPr>
            <p:spPr bwMode="auto">
              <a:xfrm>
                <a:off x="1254"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07" name="Line 77"/>
              <p:cNvSpPr>
                <a:spLocks noChangeShapeType="1"/>
              </p:cNvSpPr>
              <p:nvPr/>
            </p:nvSpPr>
            <p:spPr bwMode="auto">
              <a:xfrm>
                <a:off x="163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08" name="Line 78"/>
              <p:cNvSpPr>
                <a:spLocks noChangeShapeType="1"/>
              </p:cNvSpPr>
              <p:nvPr/>
            </p:nvSpPr>
            <p:spPr bwMode="auto">
              <a:xfrm>
                <a:off x="2009"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09" name="Line 79"/>
              <p:cNvSpPr>
                <a:spLocks noChangeShapeType="1"/>
              </p:cNvSpPr>
              <p:nvPr/>
            </p:nvSpPr>
            <p:spPr bwMode="auto">
              <a:xfrm>
                <a:off x="2387"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10" name="Line 80"/>
              <p:cNvSpPr>
                <a:spLocks noChangeShapeType="1"/>
              </p:cNvSpPr>
              <p:nvPr/>
            </p:nvSpPr>
            <p:spPr bwMode="auto">
              <a:xfrm>
                <a:off x="276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11" name="Line 81"/>
              <p:cNvSpPr>
                <a:spLocks noChangeShapeType="1"/>
              </p:cNvSpPr>
              <p:nvPr/>
            </p:nvSpPr>
            <p:spPr bwMode="auto">
              <a:xfrm>
                <a:off x="314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12" name="Line 82"/>
              <p:cNvSpPr>
                <a:spLocks noChangeShapeType="1"/>
              </p:cNvSpPr>
              <p:nvPr/>
            </p:nvSpPr>
            <p:spPr bwMode="auto">
              <a:xfrm>
                <a:off x="3520"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13" name="Line 83"/>
              <p:cNvSpPr>
                <a:spLocks noChangeShapeType="1"/>
              </p:cNvSpPr>
              <p:nvPr/>
            </p:nvSpPr>
            <p:spPr bwMode="auto">
              <a:xfrm>
                <a:off x="3897"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14" name="Line 84"/>
              <p:cNvSpPr>
                <a:spLocks noChangeShapeType="1"/>
              </p:cNvSpPr>
              <p:nvPr/>
            </p:nvSpPr>
            <p:spPr bwMode="auto">
              <a:xfrm>
                <a:off x="4275"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15" name="Line 85"/>
              <p:cNvSpPr>
                <a:spLocks noChangeShapeType="1"/>
              </p:cNvSpPr>
              <p:nvPr/>
            </p:nvSpPr>
            <p:spPr bwMode="auto">
              <a:xfrm>
                <a:off x="4652"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grpSp>
            <p:nvGrpSpPr>
              <p:cNvPr id="20616" name="Group 86"/>
              <p:cNvGrpSpPr>
                <a:grpSpLocks/>
              </p:cNvGrpSpPr>
              <p:nvPr/>
            </p:nvGrpSpPr>
            <p:grpSpPr bwMode="auto">
              <a:xfrm>
                <a:off x="240" y="1440"/>
                <a:ext cx="5160" cy="1390"/>
                <a:chOff x="240" y="1440"/>
                <a:chExt cx="4790" cy="1390"/>
              </a:xfrm>
            </p:grpSpPr>
            <p:sp>
              <p:nvSpPr>
                <p:cNvPr id="20618" name="Line 87"/>
                <p:cNvSpPr>
                  <a:spLocks noChangeShapeType="1"/>
                </p:cNvSpPr>
                <p:nvPr/>
              </p:nvSpPr>
              <p:spPr bwMode="auto">
                <a:xfrm>
                  <a:off x="240" y="144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19" name="Line 88"/>
                <p:cNvSpPr>
                  <a:spLocks noChangeShapeType="1"/>
                </p:cNvSpPr>
                <p:nvPr/>
              </p:nvSpPr>
              <p:spPr bwMode="auto">
                <a:xfrm>
                  <a:off x="240" y="2830"/>
                  <a:ext cx="479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620" name="Line 89"/>
                <p:cNvSpPr>
                  <a:spLocks noChangeShapeType="1"/>
                </p:cNvSpPr>
                <p:nvPr/>
              </p:nvSpPr>
              <p:spPr bwMode="auto">
                <a:xfrm>
                  <a:off x="5030" y="1440"/>
                  <a:ext cx="0" cy="139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grpSp>
          <p:sp>
            <p:nvSpPr>
              <p:cNvPr id="20617" name="Line 90"/>
              <p:cNvSpPr>
                <a:spLocks noChangeShapeType="1"/>
              </p:cNvSpPr>
              <p:nvPr/>
            </p:nvSpPr>
            <p:spPr bwMode="auto">
              <a:xfrm>
                <a:off x="5024" y="1440"/>
                <a:ext cx="0" cy="139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grpSp>
      </p:grpSp>
      <p:grpSp>
        <p:nvGrpSpPr>
          <p:cNvPr id="780491" name="Group 203"/>
          <p:cNvGrpSpPr>
            <a:grpSpLocks/>
          </p:cNvGrpSpPr>
          <p:nvPr/>
        </p:nvGrpSpPr>
        <p:grpSpPr bwMode="auto">
          <a:xfrm>
            <a:off x="2667000" y="3435351"/>
            <a:ext cx="6872288" cy="1989137"/>
            <a:chOff x="282" y="2496"/>
            <a:chExt cx="5184" cy="1702"/>
          </a:xfrm>
        </p:grpSpPr>
        <p:sp>
          <p:nvSpPr>
            <p:cNvPr id="20486" name="Rectangle 196"/>
            <p:cNvSpPr>
              <a:spLocks noChangeArrowheads="1"/>
            </p:cNvSpPr>
            <p:nvPr/>
          </p:nvSpPr>
          <p:spPr bwMode="auto">
            <a:xfrm>
              <a:off x="1296" y="3888"/>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487" name="Rectangle 197"/>
            <p:cNvSpPr>
              <a:spLocks noChangeArrowheads="1"/>
            </p:cNvSpPr>
            <p:nvPr/>
          </p:nvSpPr>
          <p:spPr bwMode="auto">
            <a:xfrm>
              <a:off x="919" y="3888"/>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488" name="Rectangle 195"/>
            <p:cNvSpPr>
              <a:spLocks noChangeArrowheads="1"/>
            </p:cNvSpPr>
            <p:nvPr/>
          </p:nvSpPr>
          <p:spPr bwMode="auto">
            <a:xfrm>
              <a:off x="1674" y="3888"/>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489" name="Rectangle 186"/>
            <p:cNvSpPr>
              <a:spLocks noChangeArrowheads="1"/>
            </p:cNvSpPr>
            <p:nvPr/>
          </p:nvSpPr>
          <p:spPr bwMode="auto">
            <a:xfrm>
              <a:off x="5066" y="3888"/>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490" name="Rectangle 187"/>
            <p:cNvSpPr>
              <a:spLocks noChangeArrowheads="1"/>
            </p:cNvSpPr>
            <p:nvPr/>
          </p:nvSpPr>
          <p:spPr bwMode="auto">
            <a:xfrm>
              <a:off x="4694" y="3888"/>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491" name="Rectangle 188"/>
            <p:cNvSpPr>
              <a:spLocks noChangeArrowheads="1"/>
            </p:cNvSpPr>
            <p:nvPr/>
          </p:nvSpPr>
          <p:spPr bwMode="auto">
            <a:xfrm>
              <a:off x="4317" y="3888"/>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C</a:t>
              </a:r>
            </a:p>
          </p:txBody>
        </p:sp>
        <p:sp>
          <p:nvSpPr>
            <p:cNvPr id="20492" name="Rectangle 189"/>
            <p:cNvSpPr>
              <a:spLocks noChangeArrowheads="1"/>
            </p:cNvSpPr>
            <p:nvPr/>
          </p:nvSpPr>
          <p:spPr bwMode="auto">
            <a:xfrm>
              <a:off x="3939" y="3888"/>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493" name="Rectangle 190"/>
            <p:cNvSpPr>
              <a:spLocks noChangeArrowheads="1"/>
            </p:cNvSpPr>
            <p:nvPr/>
          </p:nvSpPr>
          <p:spPr bwMode="auto">
            <a:xfrm>
              <a:off x="3562" y="3888"/>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494" name="Rectangle 191"/>
            <p:cNvSpPr>
              <a:spLocks noChangeArrowheads="1"/>
            </p:cNvSpPr>
            <p:nvPr/>
          </p:nvSpPr>
          <p:spPr bwMode="auto">
            <a:xfrm>
              <a:off x="3184" y="3888"/>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495" name="Rectangle 192"/>
            <p:cNvSpPr>
              <a:spLocks noChangeArrowheads="1"/>
            </p:cNvSpPr>
            <p:nvPr/>
          </p:nvSpPr>
          <p:spPr bwMode="auto">
            <a:xfrm>
              <a:off x="2807" y="3888"/>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496" name="Rectangle 193"/>
            <p:cNvSpPr>
              <a:spLocks noChangeArrowheads="1"/>
            </p:cNvSpPr>
            <p:nvPr/>
          </p:nvSpPr>
          <p:spPr bwMode="auto">
            <a:xfrm>
              <a:off x="2429" y="3888"/>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497" name="Rectangle 194"/>
            <p:cNvSpPr>
              <a:spLocks noChangeArrowheads="1"/>
            </p:cNvSpPr>
            <p:nvPr/>
          </p:nvSpPr>
          <p:spPr bwMode="auto">
            <a:xfrm>
              <a:off x="2051" y="3888"/>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D</a:t>
              </a:r>
            </a:p>
          </p:txBody>
        </p:sp>
        <p:sp>
          <p:nvSpPr>
            <p:cNvPr id="20498" name="Rectangle 198"/>
            <p:cNvSpPr>
              <a:spLocks noChangeArrowheads="1"/>
            </p:cNvSpPr>
            <p:nvPr/>
          </p:nvSpPr>
          <p:spPr bwMode="auto">
            <a:xfrm>
              <a:off x="282" y="3888"/>
              <a:ext cx="63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4</a:t>
              </a:r>
            </a:p>
          </p:txBody>
        </p:sp>
        <p:sp>
          <p:nvSpPr>
            <p:cNvPr id="20499" name="Rectangle 93"/>
            <p:cNvSpPr>
              <a:spLocks noChangeArrowheads="1"/>
            </p:cNvSpPr>
            <p:nvPr/>
          </p:nvSpPr>
          <p:spPr bwMode="auto">
            <a:xfrm>
              <a:off x="5072" y="357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00" name="Rectangle 94"/>
            <p:cNvSpPr>
              <a:spLocks noChangeArrowheads="1"/>
            </p:cNvSpPr>
            <p:nvPr/>
          </p:nvSpPr>
          <p:spPr bwMode="auto">
            <a:xfrm>
              <a:off x="5072" y="326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E</a:t>
              </a:r>
            </a:p>
          </p:txBody>
        </p:sp>
        <p:sp>
          <p:nvSpPr>
            <p:cNvPr id="20501" name="Rectangle 95"/>
            <p:cNvSpPr>
              <a:spLocks noChangeArrowheads="1"/>
            </p:cNvSpPr>
            <p:nvPr/>
          </p:nvSpPr>
          <p:spPr bwMode="auto">
            <a:xfrm>
              <a:off x="5072" y="295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02" name="Rectangle 97"/>
            <p:cNvSpPr>
              <a:spLocks noChangeArrowheads="1"/>
            </p:cNvSpPr>
            <p:nvPr/>
          </p:nvSpPr>
          <p:spPr bwMode="auto">
            <a:xfrm>
              <a:off x="4700" y="357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03" name="Rectangle 98"/>
            <p:cNvSpPr>
              <a:spLocks noChangeArrowheads="1"/>
            </p:cNvSpPr>
            <p:nvPr/>
          </p:nvSpPr>
          <p:spPr bwMode="auto">
            <a:xfrm>
              <a:off x="4700" y="326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04" name="Rectangle 99"/>
            <p:cNvSpPr>
              <a:spLocks noChangeArrowheads="1"/>
            </p:cNvSpPr>
            <p:nvPr/>
          </p:nvSpPr>
          <p:spPr bwMode="auto">
            <a:xfrm>
              <a:off x="4700" y="295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D</a:t>
              </a:r>
            </a:p>
          </p:txBody>
        </p:sp>
        <p:sp>
          <p:nvSpPr>
            <p:cNvPr id="20505" name="Rectangle 101"/>
            <p:cNvSpPr>
              <a:spLocks noChangeArrowheads="1"/>
            </p:cNvSpPr>
            <p:nvPr/>
          </p:nvSpPr>
          <p:spPr bwMode="auto">
            <a:xfrm>
              <a:off x="4323" y="357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06" name="Rectangle 102"/>
            <p:cNvSpPr>
              <a:spLocks noChangeArrowheads="1"/>
            </p:cNvSpPr>
            <p:nvPr/>
          </p:nvSpPr>
          <p:spPr bwMode="auto">
            <a:xfrm>
              <a:off x="4323" y="326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07" name="Rectangle 103"/>
            <p:cNvSpPr>
              <a:spLocks noChangeArrowheads="1"/>
            </p:cNvSpPr>
            <p:nvPr/>
          </p:nvSpPr>
          <p:spPr bwMode="auto">
            <a:xfrm>
              <a:off x="4323" y="295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08" name="Rectangle 105"/>
            <p:cNvSpPr>
              <a:spLocks noChangeArrowheads="1"/>
            </p:cNvSpPr>
            <p:nvPr/>
          </p:nvSpPr>
          <p:spPr bwMode="auto">
            <a:xfrm>
              <a:off x="3945" y="357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B</a:t>
              </a:r>
            </a:p>
          </p:txBody>
        </p:sp>
        <p:sp>
          <p:nvSpPr>
            <p:cNvPr id="20509" name="Rectangle 106"/>
            <p:cNvSpPr>
              <a:spLocks noChangeArrowheads="1"/>
            </p:cNvSpPr>
            <p:nvPr/>
          </p:nvSpPr>
          <p:spPr bwMode="auto">
            <a:xfrm>
              <a:off x="3945" y="326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10" name="Rectangle 107"/>
            <p:cNvSpPr>
              <a:spLocks noChangeArrowheads="1"/>
            </p:cNvSpPr>
            <p:nvPr/>
          </p:nvSpPr>
          <p:spPr bwMode="auto">
            <a:xfrm>
              <a:off x="3945" y="295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11" name="Rectangle 109"/>
            <p:cNvSpPr>
              <a:spLocks noChangeArrowheads="1"/>
            </p:cNvSpPr>
            <p:nvPr/>
          </p:nvSpPr>
          <p:spPr bwMode="auto">
            <a:xfrm>
              <a:off x="3568" y="357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12" name="Rectangle 110"/>
            <p:cNvSpPr>
              <a:spLocks noChangeArrowheads="1"/>
            </p:cNvSpPr>
            <p:nvPr/>
          </p:nvSpPr>
          <p:spPr bwMode="auto">
            <a:xfrm>
              <a:off x="3568" y="326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A</a:t>
              </a:r>
            </a:p>
          </p:txBody>
        </p:sp>
        <p:sp>
          <p:nvSpPr>
            <p:cNvPr id="20513" name="Rectangle 111"/>
            <p:cNvSpPr>
              <a:spLocks noChangeArrowheads="1"/>
            </p:cNvSpPr>
            <p:nvPr/>
          </p:nvSpPr>
          <p:spPr bwMode="auto">
            <a:xfrm>
              <a:off x="3568" y="295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14" name="Rectangle 113"/>
            <p:cNvSpPr>
              <a:spLocks noChangeArrowheads="1"/>
            </p:cNvSpPr>
            <p:nvPr/>
          </p:nvSpPr>
          <p:spPr bwMode="auto">
            <a:xfrm>
              <a:off x="3190" y="357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15" name="Rectangle 114"/>
            <p:cNvSpPr>
              <a:spLocks noChangeArrowheads="1"/>
            </p:cNvSpPr>
            <p:nvPr/>
          </p:nvSpPr>
          <p:spPr bwMode="auto">
            <a:xfrm>
              <a:off x="3190" y="326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16" name="Rectangle 115"/>
            <p:cNvSpPr>
              <a:spLocks noChangeArrowheads="1"/>
            </p:cNvSpPr>
            <p:nvPr/>
          </p:nvSpPr>
          <p:spPr bwMode="auto">
            <a:xfrm>
              <a:off x="3190" y="295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E</a:t>
              </a:r>
            </a:p>
          </p:txBody>
        </p:sp>
        <p:sp>
          <p:nvSpPr>
            <p:cNvPr id="20517" name="Rectangle 117"/>
            <p:cNvSpPr>
              <a:spLocks noChangeArrowheads="1"/>
            </p:cNvSpPr>
            <p:nvPr/>
          </p:nvSpPr>
          <p:spPr bwMode="auto">
            <a:xfrm>
              <a:off x="2813" y="357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18" name="Rectangle 118"/>
            <p:cNvSpPr>
              <a:spLocks noChangeArrowheads="1"/>
            </p:cNvSpPr>
            <p:nvPr/>
          </p:nvSpPr>
          <p:spPr bwMode="auto">
            <a:xfrm>
              <a:off x="2813" y="326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19" name="Rectangle 119"/>
            <p:cNvSpPr>
              <a:spLocks noChangeArrowheads="1"/>
            </p:cNvSpPr>
            <p:nvPr/>
          </p:nvSpPr>
          <p:spPr bwMode="auto">
            <a:xfrm>
              <a:off x="2813" y="295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20" name="Rectangle 121"/>
            <p:cNvSpPr>
              <a:spLocks noChangeArrowheads="1"/>
            </p:cNvSpPr>
            <p:nvPr/>
          </p:nvSpPr>
          <p:spPr bwMode="auto">
            <a:xfrm>
              <a:off x="2435" y="357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21" name="Rectangle 122"/>
            <p:cNvSpPr>
              <a:spLocks noChangeArrowheads="1"/>
            </p:cNvSpPr>
            <p:nvPr/>
          </p:nvSpPr>
          <p:spPr bwMode="auto">
            <a:xfrm>
              <a:off x="2435" y="326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22" name="Rectangle 123"/>
            <p:cNvSpPr>
              <a:spLocks noChangeArrowheads="1"/>
            </p:cNvSpPr>
            <p:nvPr/>
          </p:nvSpPr>
          <p:spPr bwMode="auto">
            <a:xfrm>
              <a:off x="2435" y="295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23" name="Rectangle 125"/>
            <p:cNvSpPr>
              <a:spLocks noChangeArrowheads="1"/>
            </p:cNvSpPr>
            <p:nvPr/>
          </p:nvSpPr>
          <p:spPr bwMode="auto">
            <a:xfrm>
              <a:off x="2057" y="357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24" name="Rectangle 126"/>
            <p:cNvSpPr>
              <a:spLocks noChangeArrowheads="1"/>
            </p:cNvSpPr>
            <p:nvPr/>
          </p:nvSpPr>
          <p:spPr bwMode="auto">
            <a:xfrm>
              <a:off x="2057" y="326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25" name="Rectangle 127"/>
            <p:cNvSpPr>
              <a:spLocks noChangeArrowheads="1"/>
            </p:cNvSpPr>
            <p:nvPr/>
          </p:nvSpPr>
          <p:spPr bwMode="auto">
            <a:xfrm>
              <a:off x="2057" y="295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26" name="Rectangle 129"/>
            <p:cNvSpPr>
              <a:spLocks noChangeArrowheads="1"/>
            </p:cNvSpPr>
            <p:nvPr/>
          </p:nvSpPr>
          <p:spPr bwMode="auto">
            <a:xfrm>
              <a:off x="1680" y="357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C</a:t>
              </a:r>
            </a:p>
          </p:txBody>
        </p:sp>
        <p:sp>
          <p:nvSpPr>
            <p:cNvPr id="20527" name="Rectangle 130"/>
            <p:cNvSpPr>
              <a:spLocks noChangeArrowheads="1"/>
            </p:cNvSpPr>
            <p:nvPr/>
          </p:nvSpPr>
          <p:spPr bwMode="auto">
            <a:xfrm>
              <a:off x="1680" y="326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28" name="Rectangle 131"/>
            <p:cNvSpPr>
              <a:spLocks noChangeArrowheads="1"/>
            </p:cNvSpPr>
            <p:nvPr/>
          </p:nvSpPr>
          <p:spPr bwMode="auto">
            <a:xfrm>
              <a:off x="1680" y="295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29" name="Rectangle 133"/>
            <p:cNvSpPr>
              <a:spLocks noChangeArrowheads="1"/>
            </p:cNvSpPr>
            <p:nvPr/>
          </p:nvSpPr>
          <p:spPr bwMode="auto">
            <a:xfrm>
              <a:off x="1302" y="357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30" name="Rectangle 134"/>
            <p:cNvSpPr>
              <a:spLocks noChangeArrowheads="1"/>
            </p:cNvSpPr>
            <p:nvPr/>
          </p:nvSpPr>
          <p:spPr bwMode="auto">
            <a:xfrm>
              <a:off x="1302" y="326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B</a:t>
              </a:r>
            </a:p>
          </p:txBody>
        </p:sp>
        <p:sp>
          <p:nvSpPr>
            <p:cNvPr id="20531" name="Rectangle 135"/>
            <p:cNvSpPr>
              <a:spLocks noChangeArrowheads="1"/>
            </p:cNvSpPr>
            <p:nvPr/>
          </p:nvSpPr>
          <p:spPr bwMode="auto">
            <a:xfrm>
              <a:off x="1302" y="2956"/>
              <a:ext cx="378"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32" name="Rectangle 137"/>
            <p:cNvSpPr>
              <a:spLocks noChangeArrowheads="1"/>
            </p:cNvSpPr>
            <p:nvPr/>
          </p:nvSpPr>
          <p:spPr bwMode="auto">
            <a:xfrm>
              <a:off x="925" y="357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33" name="Rectangle 138"/>
            <p:cNvSpPr>
              <a:spLocks noChangeArrowheads="1"/>
            </p:cNvSpPr>
            <p:nvPr/>
          </p:nvSpPr>
          <p:spPr bwMode="auto">
            <a:xfrm>
              <a:off x="925" y="326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endParaRPr lang="ko-KR" altLang="en-US" sz="2000" b="0">
                <a:latin typeface="Gill Sans" charset="0"/>
                <a:ea typeface="Gill Sans" charset="0"/>
                <a:cs typeface="Gill Sans" charset="0"/>
              </a:endParaRPr>
            </a:p>
          </p:txBody>
        </p:sp>
        <p:sp>
          <p:nvSpPr>
            <p:cNvPr id="20534" name="Rectangle 139"/>
            <p:cNvSpPr>
              <a:spLocks noChangeArrowheads="1"/>
            </p:cNvSpPr>
            <p:nvPr/>
          </p:nvSpPr>
          <p:spPr bwMode="auto">
            <a:xfrm>
              <a:off x="925" y="2956"/>
              <a:ext cx="37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A</a:t>
              </a:r>
            </a:p>
          </p:txBody>
        </p:sp>
        <p:sp>
          <p:nvSpPr>
            <p:cNvPr id="20535" name="Rectangle 140"/>
            <p:cNvSpPr>
              <a:spLocks noChangeArrowheads="1"/>
            </p:cNvSpPr>
            <p:nvPr/>
          </p:nvSpPr>
          <p:spPr bwMode="auto">
            <a:xfrm>
              <a:off x="4700" y="2496"/>
              <a:ext cx="378" cy="46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D</a:t>
              </a:r>
            </a:p>
          </p:txBody>
        </p:sp>
        <p:sp>
          <p:nvSpPr>
            <p:cNvPr id="20536" name="Rectangle 141"/>
            <p:cNvSpPr>
              <a:spLocks noChangeArrowheads="1"/>
            </p:cNvSpPr>
            <p:nvPr/>
          </p:nvSpPr>
          <p:spPr bwMode="auto">
            <a:xfrm>
              <a:off x="4323" y="2496"/>
              <a:ext cx="377" cy="46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C</a:t>
              </a:r>
            </a:p>
          </p:txBody>
        </p:sp>
        <p:sp>
          <p:nvSpPr>
            <p:cNvPr id="20537" name="Rectangle 142"/>
            <p:cNvSpPr>
              <a:spLocks noChangeArrowheads="1"/>
            </p:cNvSpPr>
            <p:nvPr/>
          </p:nvSpPr>
          <p:spPr bwMode="auto">
            <a:xfrm>
              <a:off x="3945" y="2496"/>
              <a:ext cx="378" cy="46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B</a:t>
              </a:r>
            </a:p>
          </p:txBody>
        </p:sp>
        <p:sp>
          <p:nvSpPr>
            <p:cNvPr id="20538" name="Rectangle 143"/>
            <p:cNvSpPr>
              <a:spLocks noChangeArrowheads="1"/>
            </p:cNvSpPr>
            <p:nvPr/>
          </p:nvSpPr>
          <p:spPr bwMode="auto">
            <a:xfrm>
              <a:off x="3568" y="2496"/>
              <a:ext cx="377" cy="46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A</a:t>
              </a:r>
            </a:p>
          </p:txBody>
        </p:sp>
        <p:sp>
          <p:nvSpPr>
            <p:cNvPr id="20539" name="Rectangle 144"/>
            <p:cNvSpPr>
              <a:spLocks noChangeArrowheads="1"/>
            </p:cNvSpPr>
            <p:nvPr/>
          </p:nvSpPr>
          <p:spPr bwMode="auto">
            <a:xfrm>
              <a:off x="3190" y="2496"/>
              <a:ext cx="378" cy="46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E</a:t>
              </a:r>
            </a:p>
          </p:txBody>
        </p:sp>
        <p:sp>
          <p:nvSpPr>
            <p:cNvPr id="20540" name="Rectangle 145"/>
            <p:cNvSpPr>
              <a:spLocks noChangeArrowheads="1"/>
            </p:cNvSpPr>
            <p:nvPr/>
          </p:nvSpPr>
          <p:spPr bwMode="auto">
            <a:xfrm>
              <a:off x="2813" y="2496"/>
              <a:ext cx="377" cy="46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B</a:t>
              </a:r>
            </a:p>
          </p:txBody>
        </p:sp>
        <p:sp>
          <p:nvSpPr>
            <p:cNvPr id="20541" name="Rectangle 146"/>
            <p:cNvSpPr>
              <a:spLocks noChangeArrowheads="1"/>
            </p:cNvSpPr>
            <p:nvPr/>
          </p:nvSpPr>
          <p:spPr bwMode="auto">
            <a:xfrm>
              <a:off x="2435" y="2496"/>
              <a:ext cx="378" cy="46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A</a:t>
              </a:r>
            </a:p>
          </p:txBody>
        </p:sp>
        <p:sp>
          <p:nvSpPr>
            <p:cNvPr id="20542" name="Rectangle 147"/>
            <p:cNvSpPr>
              <a:spLocks noChangeArrowheads="1"/>
            </p:cNvSpPr>
            <p:nvPr/>
          </p:nvSpPr>
          <p:spPr bwMode="auto">
            <a:xfrm>
              <a:off x="2057" y="2496"/>
              <a:ext cx="378" cy="46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D</a:t>
              </a:r>
            </a:p>
          </p:txBody>
        </p:sp>
        <p:sp>
          <p:nvSpPr>
            <p:cNvPr id="20543" name="Rectangle 148"/>
            <p:cNvSpPr>
              <a:spLocks noChangeArrowheads="1"/>
            </p:cNvSpPr>
            <p:nvPr/>
          </p:nvSpPr>
          <p:spPr bwMode="auto">
            <a:xfrm>
              <a:off x="1680" y="2496"/>
              <a:ext cx="377" cy="46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C</a:t>
              </a:r>
            </a:p>
          </p:txBody>
        </p:sp>
        <p:sp>
          <p:nvSpPr>
            <p:cNvPr id="20544" name="Rectangle 149"/>
            <p:cNvSpPr>
              <a:spLocks noChangeArrowheads="1"/>
            </p:cNvSpPr>
            <p:nvPr/>
          </p:nvSpPr>
          <p:spPr bwMode="auto">
            <a:xfrm>
              <a:off x="1302" y="2496"/>
              <a:ext cx="378" cy="46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B</a:t>
              </a:r>
            </a:p>
          </p:txBody>
        </p:sp>
        <p:sp>
          <p:nvSpPr>
            <p:cNvPr id="20545" name="Rectangle 150"/>
            <p:cNvSpPr>
              <a:spLocks noChangeArrowheads="1"/>
            </p:cNvSpPr>
            <p:nvPr/>
          </p:nvSpPr>
          <p:spPr bwMode="auto">
            <a:xfrm>
              <a:off x="925" y="2496"/>
              <a:ext cx="377" cy="46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A</a:t>
              </a:r>
            </a:p>
          </p:txBody>
        </p:sp>
        <p:sp>
          <p:nvSpPr>
            <p:cNvPr id="20546" name="Rectangle 151"/>
            <p:cNvSpPr>
              <a:spLocks noChangeArrowheads="1"/>
            </p:cNvSpPr>
            <p:nvPr/>
          </p:nvSpPr>
          <p:spPr bwMode="auto">
            <a:xfrm>
              <a:off x="5088" y="2496"/>
              <a:ext cx="378" cy="46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E</a:t>
              </a:r>
            </a:p>
          </p:txBody>
        </p:sp>
        <p:sp>
          <p:nvSpPr>
            <p:cNvPr id="20547" name="Rectangle 153"/>
            <p:cNvSpPr>
              <a:spLocks noChangeArrowheads="1"/>
            </p:cNvSpPr>
            <p:nvPr/>
          </p:nvSpPr>
          <p:spPr bwMode="auto">
            <a:xfrm>
              <a:off x="288" y="3576"/>
              <a:ext cx="63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3</a:t>
              </a:r>
            </a:p>
          </p:txBody>
        </p:sp>
        <p:sp>
          <p:nvSpPr>
            <p:cNvPr id="20548" name="Rectangle 154"/>
            <p:cNvSpPr>
              <a:spLocks noChangeArrowheads="1"/>
            </p:cNvSpPr>
            <p:nvPr/>
          </p:nvSpPr>
          <p:spPr bwMode="auto">
            <a:xfrm>
              <a:off x="288" y="3266"/>
              <a:ext cx="63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2</a:t>
              </a:r>
            </a:p>
          </p:txBody>
        </p:sp>
        <p:sp>
          <p:nvSpPr>
            <p:cNvPr id="20549" name="Rectangle 155"/>
            <p:cNvSpPr>
              <a:spLocks noChangeArrowheads="1"/>
            </p:cNvSpPr>
            <p:nvPr/>
          </p:nvSpPr>
          <p:spPr bwMode="auto">
            <a:xfrm>
              <a:off x="288" y="2956"/>
              <a:ext cx="637" cy="31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ts val="0"/>
                </a:spcBef>
              </a:pPr>
              <a:r>
                <a:rPr lang="en-US" altLang="ko-KR" sz="2000" b="0">
                  <a:latin typeface="Gill Sans" charset="0"/>
                  <a:ea typeface="Gill Sans" charset="0"/>
                  <a:cs typeface="Gill Sans" charset="0"/>
                </a:rPr>
                <a:t>1</a:t>
              </a:r>
            </a:p>
          </p:txBody>
        </p:sp>
        <p:sp>
          <p:nvSpPr>
            <p:cNvPr id="20550" name="Rectangle 156"/>
            <p:cNvSpPr>
              <a:spLocks noChangeArrowheads="1"/>
            </p:cNvSpPr>
            <p:nvPr/>
          </p:nvSpPr>
          <p:spPr bwMode="auto">
            <a:xfrm>
              <a:off x="288" y="2496"/>
              <a:ext cx="637" cy="460"/>
            </a:xfrm>
            <a:prstGeom prst="rect">
              <a:avLst/>
            </a:prstGeom>
            <a:solidFill>
              <a:srgbClr val="00FFFF"/>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0478" tIns="44445" rIns="90478" bIns="44445"/>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nSpc>
                  <a:spcPct val="70000"/>
                </a:lnSpc>
                <a:spcBef>
                  <a:spcPts val="0"/>
                </a:spcBef>
              </a:pPr>
              <a:r>
                <a:rPr lang="en-US" altLang="ko-KR" sz="2000" b="0" dirty="0">
                  <a:latin typeface="Gill Sans" charset="0"/>
                  <a:ea typeface="Gill Sans" charset="0"/>
                  <a:cs typeface="Gill Sans" charset="0"/>
                </a:rPr>
                <a:t>Ref:</a:t>
              </a:r>
            </a:p>
            <a:p>
              <a:pPr>
                <a:lnSpc>
                  <a:spcPct val="70000"/>
                </a:lnSpc>
                <a:spcBef>
                  <a:spcPts val="0"/>
                </a:spcBef>
              </a:pPr>
              <a:r>
                <a:rPr lang="en-US" altLang="ko-KR" sz="2000" b="0" dirty="0">
                  <a:latin typeface="Gill Sans" charset="0"/>
                  <a:ea typeface="Gill Sans" charset="0"/>
                  <a:cs typeface="Gill Sans" charset="0"/>
                </a:rPr>
                <a:t>Page:</a:t>
              </a:r>
            </a:p>
          </p:txBody>
        </p:sp>
        <p:sp>
          <p:nvSpPr>
            <p:cNvPr id="20551" name="Line 157"/>
            <p:cNvSpPr>
              <a:spLocks noChangeShapeType="1"/>
            </p:cNvSpPr>
            <p:nvPr/>
          </p:nvSpPr>
          <p:spPr bwMode="auto">
            <a:xfrm>
              <a:off x="288" y="2956"/>
              <a:ext cx="5168" cy="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52" name="Line 159"/>
            <p:cNvSpPr>
              <a:spLocks noChangeShapeType="1"/>
            </p:cNvSpPr>
            <p:nvPr/>
          </p:nvSpPr>
          <p:spPr bwMode="auto">
            <a:xfrm>
              <a:off x="288" y="3266"/>
              <a:ext cx="5161"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53" name="Line 160"/>
            <p:cNvSpPr>
              <a:spLocks noChangeShapeType="1"/>
            </p:cNvSpPr>
            <p:nvPr/>
          </p:nvSpPr>
          <p:spPr bwMode="auto">
            <a:xfrm>
              <a:off x="288" y="3576"/>
              <a:ext cx="5161"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54" name="Line 162"/>
            <p:cNvSpPr>
              <a:spLocks noChangeShapeType="1"/>
            </p:cNvSpPr>
            <p:nvPr/>
          </p:nvSpPr>
          <p:spPr bwMode="auto">
            <a:xfrm>
              <a:off x="925" y="2496"/>
              <a:ext cx="0" cy="1680"/>
            </a:xfrm>
            <a:prstGeom prst="line">
              <a:avLst/>
            </a:prstGeom>
            <a:noFill/>
            <a:ln w="571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55" name="Line 174"/>
            <p:cNvSpPr>
              <a:spLocks noChangeShapeType="1"/>
            </p:cNvSpPr>
            <p:nvPr/>
          </p:nvSpPr>
          <p:spPr bwMode="auto">
            <a:xfrm>
              <a:off x="288" y="2496"/>
              <a:ext cx="516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56" name="Line 175"/>
            <p:cNvSpPr>
              <a:spLocks noChangeShapeType="1"/>
            </p:cNvSpPr>
            <p:nvPr/>
          </p:nvSpPr>
          <p:spPr bwMode="auto">
            <a:xfrm>
              <a:off x="288" y="4176"/>
              <a:ext cx="516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57" name="Line 176"/>
            <p:cNvSpPr>
              <a:spLocks noChangeShapeType="1"/>
            </p:cNvSpPr>
            <p:nvPr/>
          </p:nvSpPr>
          <p:spPr bwMode="auto">
            <a:xfrm>
              <a:off x="5448" y="2496"/>
              <a:ext cx="0" cy="168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58" name="Line 163"/>
            <p:cNvSpPr>
              <a:spLocks noChangeShapeType="1"/>
            </p:cNvSpPr>
            <p:nvPr/>
          </p:nvSpPr>
          <p:spPr bwMode="auto">
            <a:xfrm>
              <a:off x="1302"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59" name="Line 164"/>
            <p:cNvSpPr>
              <a:spLocks noChangeShapeType="1"/>
            </p:cNvSpPr>
            <p:nvPr/>
          </p:nvSpPr>
          <p:spPr bwMode="auto">
            <a:xfrm>
              <a:off x="1680"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60" name="Line 165"/>
            <p:cNvSpPr>
              <a:spLocks noChangeShapeType="1"/>
            </p:cNvSpPr>
            <p:nvPr/>
          </p:nvSpPr>
          <p:spPr bwMode="auto">
            <a:xfrm>
              <a:off x="2057"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61" name="Line 166"/>
            <p:cNvSpPr>
              <a:spLocks noChangeShapeType="1"/>
            </p:cNvSpPr>
            <p:nvPr/>
          </p:nvSpPr>
          <p:spPr bwMode="auto">
            <a:xfrm>
              <a:off x="2435"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62" name="Line 167"/>
            <p:cNvSpPr>
              <a:spLocks noChangeShapeType="1"/>
            </p:cNvSpPr>
            <p:nvPr/>
          </p:nvSpPr>
          <p:spPr bwMode="auto">
            <a:xfrm>
              <a:off x="2813"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63" name="Line 168"/>
            <p:cNvSpPr>
              <a:spLocks noChangeShapeType="1"/>
            </p:cNvSpPr>
            <p:nvPr/>
          </p:nvSpPr>
          <p:spPr bwMode="auto">
            <a:xfrm>
              <a:off x="3190"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64" name="Line 169"/>
            <p:cNvSpPr>
              <a:spLocks noChangeShapeType="1"/>
            </p:cNvSpPr>
            <p:nvPr/>
          </p:nvSpPr>
          <p:spPr bwMode="auto">
            <a:xfrm>
              <a:off x="3568"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65" name="Line 170"/>
            <p:cNvSpPr>
              <a:spLocks noChangeShapeType="1"/>
            </p:cNvSpPr>
            <p:nvPr/>
          </p:nvSpPr>
          <p:spPr bwMode="auto">
            <a:xfrm>
              <a:off x="3945"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66" name="Line 171"/>
            <p:cNvSpPr>
              <a:spLocks noChangeShapeType="1"/>
            </p:cNvSpPr>
            <p:nvPr/>
          </p:nvSpPr>
          <p:spPr bwMode="auto">
            <a:xfrm>
              <a:off x="4323"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67" name="Line 172"/>
            <p:cNvSpPr>
              <a:spLocks noChangeShapeType="1"/>
            </p:cNvSpPr>
            <p:nvPr/>
          </p:nvSpPr>
          <p:spPr bwMode="auto">
            <a:xfrm>
              <a:off x="4700"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68" name="Line 177"/>
            <p:cNvSpPr>
              <a:spLocks noChangeShapeType="1"/>
            </p:cNvSpPr>
            <p:nvPr/>
          </p:nvSpPr>
          <p:spPr bwMode="auto">
            <a:xfrm>
              <a:off x="5072" y="2496"/>
              <a:ext cx="0" cy="168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69" name="Line 184"/>
            <p:cNvSpPr>
              <a:spLocks noChangeShapeType="1"/>
            </p:cNvSpPr>
            <p:nvPr/>
          </p:nvSpPr>
          <p:spPr bwMode="auto">
            <a:xfrm>
              <a:off x="303" y="3881"/>
              <a:ext cx="5161"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70" name="Line 199"/>
            <p:cNvSpPr>
              <a:spLocks noChangeShapeType="1"/>
            </p:cNvSpPr>
            <p:nvPr/>
          </p:nvSpPr>
          <p:spPr bwMode="auto">
            <a:xfrm>
              <a:off x="282" y="3888"/>
              <a:ext cx="5161"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71" name="Line 161"/>
            <p:cNvSpPr>
              <a:spLocks noChangeShapeType="1"/>
            </p:cNvSpPr>
            <p:nvPr/>
          </p:nvSpPr>
          <p:spPr bwMode="auto">
            <a:xfrm>
              <a:off x="288" y="2496"/>
              <a:ext cx="0" cy="168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sp>
          <p:nvSpPr>
            <p:cNvPr id="20572" name="Line 200"/>
            <p:cNvSpPr>
              <a:spLocks noChangeShapeType="1"/>
            </p:cNvSpPr>
            <p:nvPr/>
          </p:nvSpPr>
          <p:spPr bwMode="auto">
            <a:xfrm>
              <a:off x="297" y="4193"/>
              <a:ext cx="5161"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pPr algn="ctr">
                <a:spcBef>
                  <a:spcPts val="0"/>
                </a:spcBef>
              </a:pPr>
              <a:endParaRPr lang="en-US" sz="2000" b="0">
                <a:latin typeface="Gill Sans" charset="0"/>
                <a:ea typeface="Gill Sans" charset="0"/>
                <a:cs typeface="Gill Sans" charset="0"/>
              </a:endParaRPr>
            </a:p>
          </p:txBody>
        </p:sp>
      </p:grpSp>
    </p:spTree>
    <p:extLst>
      <p:ext uri="{BB962C8B-B14F-4D97-AF65-F5344CB8AC3E}">
        <p14:creationId xmlns:p14="http://schemas.microsoft.com/office/powerpoint/2010/main" val="24669423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0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02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029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780292"/>
                                        </p:tgtEl>
                                        <p:attrNameLst>
                                          <p:attrName>style.visibility</p:attrName>
                                        </p:attrNameLst>
                                      </p:cBhvr>
                                      <p:to>
                                        <p:strVal val="visible"/>
                                      </p:to>
                                    </p:set>
                                    <p:anim calcmode="lin" valueType="num">
                                      <p:cBhvr additive="base">
                                        <p:cTn id="19" dur="500" fill="hold"/>
                                        <p:tgtEl>
                                          <p:spTgt spid="780292"/>
                                        </p:tgtEl>
                                        <p:attrNameLst>
                                          <p:attrName>ppt_x</p:attrName>
                                        </p:attrNameLst>
                                      </p:cBhvr>
                                      <p:tavLst>
                                        <p:tav tm="0">
                                          <p:val>
                                            <p:strVal val="1+#ppt_w/2"/>
                                          </p:val>
                                        </p:tav>
                                        <p:tav tm="100000">
                                          <p:val>
                                            <p:strVal val="#ppt_x"/>
                                          </p:val>
                                        </p:tav>
                                      </p:tavLst>
                                    </p:anim>
                                    <p:anim calcmode="lin" valueType="num">
                                      <p:cBhvr additive="base">
                                        <p:cTn id="20" dur="500" fill="hold"/>
                                        <p:tgtEl>
                                          <p:spTgt spid="78029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780491"/>
                                        </p:tgtEl>
                                        <p:attrNameLst>
                                          <p:attrName>style.visibility</p:attrName>
                                        </p:attrNameLst>
                                      </p:cBhvr>
                                      <p:to>
                                        <p:strVal val="visible"/>
                                      </p:to>
                                    </p:set>
                                    <p:anim calcmode="lin" valueType="num">
                                      <p:cBhvr additive="base">
                                        <p:cTn id="25" dur="500" fill="hold"/>
                                        <p:tgtEl>
                                          <p:spTgt spid="780491"/>
                                        </p:tgtEl>
                                        <p:attrNameLst>
                                          <p:attrName>ppt_x</p:attrName>
                                        </p:attrNameLst>
                                      </p:cBhvr>
                                      <p:tavLst>
                                        <p:tav tm="0">
                                          <p:val>
                                            <p:strVal val="1+#ppt_w/2"/>
                                          </p:val>
                                        </p:tav>
                                        <p:tav tm="100000">
                                          <p:val>
                                            <p:strVal val="#ppt_x"/>
                                          </p:val>
                                        </p:tav>
                                      </p:tavLst>
                                    </p:anim>
                                    <p:anim calcmode="lin" valueType="num">
                                      <p:cBhvr additive="base">
                                        <p:cTn id="26" dur="500" fill="hold"/>
                                        <p:tgtEl>
                                          <p:spTgt spid="78049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80291">
                                            <p:txEl>
                                              <p:pRg st="17" end="1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80291">
                                            <p:txEl>
                                              <p:pRg st="18" end="1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80291">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291"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861233" y="228601"/>
            <a:ext cx="6780703" cy="494494"/>
          </a:xfrm>
          <a:noFill/>
        </p:spPr>
        <p:txBody>
          <a:bodyPr vert="horz" wrap="none" lIns="63500" tIns="25400" rIns="63500" bIns="25400" numCol="1" anchor="t" anchorCtr="0" compatLnSpc="1">
            <a:prstTxWarp prst="textNoShape">
              <a:avLst/>
            </a:prstTxWarp>
            <a:spAutoFit/>
          </a:bodyPr>
          <a:lstStyle/>
          <a:p>
            <a:r>
              <a:rPr lang="en-US" altLang="ko-KR" dirty="0">
                <a:ea typeface="굴림" panose="020B0600000101010101" pitchFamily="34" charset="-127"/>
              </a:rPr>
              <a:t>Approximating LRU: Clock Algorithm</a:t>
            </a:r>
          </a:p>
        </p:txBody>
      </p:sp>
      <p:sp>
        <p:nvSpPr>
          <p:cNvPr id="22531" name="Oval 4"/>
          <p:cNvSpPr>
            <a:spLocks noChangeArrowheads="1"/>
          </p:cNvSpPr>
          <p:nvPr/>
        </p:nvSpPr>
        <p:spPr bwMode="auto">
          <a:xfrm>
            <a:off x="4191000" y="762000"/>
            <a:ext cx="2514600" cy="2438400"/>
          </a:xfrm>
          <a:prstGeom prst="ellipse">
            <a:avLst/>
          </a:prstGeom>
          <a:noFill/>
          <a:ln w="76200">
            <a:solidFill>
              <a:schemeClr val="tx1"/>
            </a:solidFill>
            <a:prstDash val="dash"/>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lnSpc>
                <a:spcPct val="100000"/>
              </a:lnSpc>
              <a:spcBef>
                <a:spcPct val="0"/>
              </a:spcBef>
              <a:buSzTx/>
            </a:pPr>
            <a:r>
              <a:rPr lang="en-US" altLang="ko-KR" sz="2400" b="0" dirty="0">
                <a:latin typeface="Arial" panose="020B0604020202020204" pitchFamily="34" charset="0"/>
                <a:ea typeface="굴림" panose="020B0600000101010101" pitchFamily="34" charset="-127"/>
              </a:rPr>
              <a:t>Set of all pages</a:t>
            </a:r>
          </a:p>
          <a:p>
            <a:pPr algn="ctr">
              <a:lnSpc>
                <a:spcPct val="100000"/>
              </a:lnSpc>
              <a:spcBef>
                <a:spcPct val="0"/>
              </a:spcBef>
              <a:buSzTx/>
            </a:pPr>
            <a:r>
              <a:rPr lang="en-US" altLang="ko-KR" sz="2400" b="0" dirty="0">
                <a:latin typeface="Arial" panose="020B0604020202020204" pitchFamily="34" charset="0"/>
                <a:ea typeface="굴림" panose="020B0600000101010101" pitchFamily="34" charset="-127"/>
              </a:rPr>
              <a:t>in Memory</a:t>
            </a:r>
          </a:p>
        </p:txBody>
      </p:sp>
      <p:sp>
        <p:nvSpPr>
          <p:cNvPr id="22532" name="Line 5"/>
          <p:cNvSpPr>
            <a:spLocks noChangeShapeType="1"/>
          </p:cNvSpPr>
          <p:nvPr/>
        </p:nvSpPr>
        <p:spPr bwMode="auto">
          <a:xfrm flipH="1">
            <a:off x="6400800" y="990600"/>
            <a:ext cx="609600" cy="457200"/>
          </a:xfrm>
          <a:prstGeom prst="line">
            <a:avLst/>
          </a:prstGeom>
          <a:noFill/>
          <a:ln w="76200">
            <a:solidFill>
              <a:schemeClr val="accent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2200">
              <a:latin typeface="Gill Sans Light"/>
              <a:cs typeface="Gill Sans Light"/>
            </a:endParaRPr>
          </a:p>
        </p:txBody>
      </p:sp>
      <p:sp>
        <p:nvSpPr>
          <p:cNvPr id="22533" name="Text Box 7"/>
          <p:cNvSpPr txBox="1">
            <a:spLocks noChangeArrowheads="1"/>
          </p:cNvSpPr>
          <p:nvPr/>
        </p:nvSpPr>
        <p:spPr bwMode="auto">
          <a:xfrm>
            <a:off x="6934200" y="762000"/>
            <a:ext cx="4572000" cy="138499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sz="2200" b="1">
                <a:solidFill>
                  <a:schemeClr val="tx1"/>
                </a:solidFill>
                <a:latin typeface="Comic Sans MS" panose="030F0702030302020204" pitchFamily="66" charset="0"/>
              </a:defRPr>
            </a:lvl1pPr>
            <a:lvl2pPr>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l">
              <a:lnSpc>
                <a:spcPct val="100000"/>
              </a:lnSpc>
              <a:spcBef>
                <a:spcPct val="0"/>
              </a:spcBef>
              <a:buSzTx/>
            </a:pPr>
            <a:r>
              <a:rPr lang="en-US" altLang="ko-KR" b="0" dirty="0">
                <a:solidFill>
                  <a:schemeClr val="accent1"/>
                </a:solidFill>
                <a:latin typeface="Gill Sans" charset="0"/>
                <a:ea typeface="Gill Sans" charset="0"/>
                <a:cs typeface="Gill Sans" charset="0"/>
              </a:rPr>
              <a:t>Single Clock Hand:</a:t>
            </a:r>
          </a:p>
          <a:p>
            <a:pPr lvl="1" algn="l">
              <a:lnSpc>
                <a:spcPct val="100000"/>
              </a:lnSpc>
              <a:spcBef>
                <a:spcPct val="0"/>
              </a:spcBef>
              <a:buSzTx/>
            </a:pPr>
            <a:r>
              <a:rPr lang="en-US" altLang="ko-KR" sz="2000" b="0" dirty="0">
                <a:latin typeface="Gill Sans" charset="0"/>
                <a:ea typeface="Gill Sans" charset="0"/>
                <a:cs typeface="Gill Sans" charset="0"/>
              </a:rPr>
              <a:t>Advances only on page fault!</a:t>
            </a:r>
          </a:p>
          <a:p>
            <a:pPr lvl="1" algn="l">
              <a:lnSpc>
                <a:spcPct val="100000"/>
              </a:lnSpc>
              <a:spcBef>
                <a:spcPct val="0"/>
              </a:spcBef>
              <a:buSzTx/>
            </a:pPr>
            <a:r>
              <a:rPr lang="en-US" altLang="ko-KR" sz="2000" b="0" dirty="0">
                <a:latin typeface="Gill Sans" charset="0"/>
                <a:ea typeface="Gill Sans" charset="0"/>
                <a:cs typeface="Gill Sans" charset="0"/>
              </a:rPr>
              <a:t>Check for pages not used recently</a:t>
            </a:r>
          </a:p>
          <a:p>
            <a:pPr lvl="1" algn="l">
              <a:lnSpc>
                <a:spcPct val="100000"/>
              </a:lnSpc>
              <a:spcBef>
                <a:spcPct val="0"/>
              </a:spcBef>
              <a:buSzTx/>
            </a:pPr>
            <a:r>
              <a:rPr lang="en-US" altLang="ko-KR" sz="2000" b="0" dirty="0">
                <a:latin typeface="Gill Sans" charset="0"/>
                <a:ea typeface="Gill Sans" charset="0"/>
                <a:cs typeface="Gill Sans" charset="0"/>
              </a:rPr>
              <a:t>Mark pages as not used recently</a:t>
            </a:r>
          </a:p>
        </p:txBody>
      </p:sp>
      <p:sp>
        <p:nvSpPr>
          <p:cNvPr id="22534" name="Arc 9"/>
          <p:cNvSpPr>
            <a:spLocks/>
          </p:cNvSpPr>
          <p:nvPr/>
        </p:nvSpPr>
        <p:spPr bwMode="auto">
          <a:xfrm rot="295001">
            <a:off x="6382397" y="1371600"/>
            <a:ext cx="533400" cy="1371600"/>
          </a:xfrm>
          <a:custGeom>
            <a:avLst/>
            <a:gdLst>
              <a:gd name="T0" fmla="*/ 335647 w 21600"/>
              <a:gd name="T1" fmla="*/ 0 h 29328"/>
              <a:gd name="T2" fmla="*/ 434301 w 21600"/>
              <a:gd name="T3" fmla="*/ 1371600 h 29328"/>
              <a:gd name="T4" fmla="*/ 0 w 21600"/>
              <a:gd name="T5" fmla="*/ 785088 h 29328"/>
              <a:gd name="T6" fmla="*/ 0 60000 65536"/>
              <a:gd name="T7" fmla="*/ 0 60000 65536"/>
              <a:gd name="T8" fmla="*/ 0 60000 65536"/>
            </a:gdLst>
            <a:ahLst/>
            <a:cxnLst>
              <a:cxn ang="T6">
                <a:pos x="T0" y="T1"/>
              </a:cxn>
              <a:cxn ang="T7">
                <a:pos x="T2" y="T3"/>
              </a:cxn>
              <a:cxn ang="T8">
                <a:pos x="T4" y="T5"/>
              </a:cxn>
            </a:cxnLst>
            <a:rect l="0" t="0" r="r" b="b"/>
            <a:pathLst>
              <a:path w="21600" h="29328" fill="none" extrusionOk="0">
                <a:moveTo>
                  <a:pt x="13592" y="-1"/>
                </a:moveTo>
                <a:cubicBezTo>
                  <a:pt x="18657" y="4100"/>
                  <a:pt x="21600" y="10269"/>
                  <a:pt x="21600" y="16787"/>
                </a:cubicBezTo>
                <a:cubicBezTo>
                  <a:pt x="21600" y="21283"/>
                  <a:pt x="20197" y="25667"/>
                  <a:pt x="17586" y="29327"/>
                </a:cubicBezTo>
              </a:path>
              <a:path w="21600" h="29328" stroke="0" extrusionOk="0">
                <a:moveTo>
                  <a:pt x="13592" y="-1"/>
                </a:moveTo>
                <a:cubicBezTo>
                  <a:pt x="18657" y="4100"/>
                  <a:pt x="21600" y="10269"/>
                  <a:pt x="21600" y="16787"/>
                </a:cubicBezTo>
                <a:cubicBezTo>
                  <a:pt x="21600" y="21283"/>
                  <a:pt x="20197" y="25667"/>
                  <a:pt x="17586" y="29327"/>
                </a:cubicBezTo>
                <a:lnTo>
                  <a:pt x="0" y="16787"/>
                </a:lnTo>
                <a:lnTo>
                  <a:pt x="13592" y="-1"/>
                </a:lnTo>
                <a:close/>
              </a:path>
            </a:pathLst>
          </a:custGeom>
          <a:noFill/>
          <a:ln w="57150">
            <a:solidFill>
              <a:schemeClr val="accent1"/>
            </a:solidFill>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2200">
              <a:latin typeface="Gill Sans Light"/>
              <a:cs typeface="Gill Sans Light"/>
            </a:endParaRPr>
          </a:p>
        </p:txBody>
      </p:sp>
      <p:sp>
        <p:nvSpPr>
          <p:cNvPr id="782351" name="Rectangle 15"/>
          <p:cNvSpPr>
            <a:spLocks noGrp="1" noChangeArrowheads="1"/>
          </p:cNvSpPr>
          <p:nvPr>
            <p:ph type="body" idx="1"/>
          </p:nvPr>
        </p:nvSpPr>
        <p:spPr>
          <a:xfrm>
            <a:off x="304800" y="3200400"/>
            <a:ext cx="10972800" cy="3542495"/>
          </a:xfrm>
        </p:spPr>
        <p:txBody>
          <a:bodyPr>
            <a:normAutofit fontScale="92500" lnSpcReduction="20000"/>
          </a:bodyPr>
          <a:lstStyle/>
          <a:p>
            <a:pPr>
              <a:lnSpc>
                <a:spcPct val="105000"/>
              </a:lnSpc>
              <a:spcBef>
                <a:spcPct val="10000"/>
              </a:spcBef>
              <a:tabLst>
                <a:tab pos="3030538" algn="l"/>
              </a:tabLst>
            </a:pPr>
            <a:r>
              <a:rPr lang="en-US" altLang="ko-KR" dirty="0">
                <a:solidFill>
                  <a:schemeClr val="hlink"/>
                </a:solidFill>
                <a:ea typeface="굴림" panose="020B0600000101010101" pitchFamily="34" charset="-127"/>
              </a:rPr>
              <a:t>Clock Algorithm:</a:t>
            </a:r>
            <a:r>
              <a:rPr lang="en-US" altLang="ko-KR" dirty="0">
                <a:ea typeface="굴림" panose="020B0600000101010101" pitchFamily="34" charset="-127"/>
              </a:rPr>
              <a:t> Arrange physical pages in circle with single clock hand</a:t>
            </a:r>
          </a:p>
          <a:p>
            <a:pPr lvl="1">
              <a:lnSpc>
                <a:spcPct val="105000"/>
              </a:lnSpc>
              <a:spcBef>
                <a:spcPct val="10000"/>
              </a:spcBef>
              <a:tabLst>
                <a:tab pos="3030538" algn="l"/>
              </a:tabLst>
            </a:pPr>
            <a:r>
              <a:rPr lang="en-US" altLang="ko-KR" dirty="0">
                <a:ea typeface="굴림" panose="020B0600000101010101" pitchFamily="34" charset="-127"/>
              </a:rPr>
              <a:t>Approximate LRU (</a:t>
            </a:r>
            <a:r>
              <a:rPr lang="en-US" altLang="ko-KR" i="1" dirty="0">
                <a:ea typeface="굴림" panose="020B0600000101010101" pitchFamily="34" charset="-127"/>
              </a:rPr>
              <a:t>approximation to approximation to MIN</a:t>
            </a:r>
            <a:r>
              <a:rPr lang="en-US" altLang="ko-KR" dirty="0">
                <a:ea typeface="굴림" panose="020B0600000101010101" pitchFamily="34" charset="-127"/>
              </a:rPr>
              <a:t>)</a:t>
            </a:r>
          </a:p>
          <a:p>
            <a:pPr lvl="1">
              <a:lnSpc>
                <a:spcPct val="105000"/>
              </a:lnSpc>
              <a:spcBef>
                <a:spcPct val="10000"/>
              </a:spcBef>
              <a:tabLst>
                <a:tab pos="3030538" algn="l"/>
              </a:tabLst>
            </a:pPr>
            <a:r>
              <a:rPr lang="en-US" altLang="ko-KR" dirty="0">
                <a:ea typeface="굴림" panose="020B0600000101010101" pitchFamily="34" charset="-127"/>
              </a:rPr>
              <a:t>Replace </a:t>
            </a:r>
            <a:r>
              <a:rPr lang="en-US" altLang="ko-KR" dirty="0">
                <a:solidFill>
                  <a:schemeClr val="hlink"/>
                </a:solidFill>
                <a:ea typeface="굴림" panose="020B0600000101010101" pitchFamily="34" charset="-127"/>
              </a:rPr>
              <a:t>an</a:t>
            </a:r>
            <a:r>
              <a:rPr lang="en-US" altLang="ko-KR" dirty="0">
                <a:ea typeface="굴림" panose="020B0600000101010101" pitchFamily="34" charset="-127"/>
              </a:rPr>
              <a:t> old page, not </a:t>
            </a:r>
            <a:r>
              <a:rPr lang="en-US" altLang="ko-KR" dirty="0">
                <a:solidFill>
                  <a:schemeClr val="hlink"/>
                </a:solidFill>
                <a:ea typeface="굴림" panose="020B0600000101010101" pitchFamily="34" charset="-127"/>
              </a:rPr>
              <a:t>the oldest</a:t>
            </a:r>
            <a:r>
              <a:rPr lang="en-US" altLang="ko-KR" dirty="0">
                <a:ea typeface="굴림" panose="020B0600000101010101" pitchFamily="34" charset="-127"/>
              </a:rPr>
              <a:t> page</a:t>
            </a:r>
          </a:p>
          <a:p>
            <a:pPr>
              <a:lnSpc>
                <a:spcPct val="105000"/>
              </a:lnSpc>
              <a:spcBef>
                <a:spcPct val="10000"/>
              </a:spcBef>
              <a:tabLst>
                <a:tab pos="3030538" algn="l"/>
              </a:tabLst>
            </a:pPr>
            <a:r>
              <a:rPr lang="en-US" altLang="ko-KR" dirty="0">
                <a:ea typeface="굴림" panose="020B0600000101010101" pitchFamily="34" charset="-127"/>
              </a:rPr>
              <a:t>Details:</a:t>
            </a:r>
          </a:p>
          <a:p>
            <a:pPr lvl="1">
              <a:lnSpc>
                <a:spcPct val="105000"/>
              </a:lnSpc>
              <a:spcBef>
                <a:spcPct val="10000"/>
              </a:spcBef>
              <a:tabLst>
                <a:tab pos="3030538" algn="l"/>
              </a:tabLst>
            </a:pPr>
            <a:r>
              <a:rPr lang="en-US" altLang="ko-KR" dirty="0">
                <a:ea typeface="굴림" panose="020B0600000101010101" pitchFamily="34" charset="-127"/>
              </a:rPr>
              <a:t>Hardware “</a:t>
            </a:r>
            <a:r>
              <a:rPr lang="en-US" altLang="ko-KR" dirty="0">
                <a:solidFill>
                  <a:srgbClr val="FF0000"/>
                </a:solidFill>
                <a:ea typeface="굴림" panose="020B0600000101010101" pitchFamily="34" charset="-127"/>
              </a:rPr>
              <a:t>use</a:t>
            </a:r>
            <a:r>
              <a:rPr lang="en-US" altLang="ko-KR" dirty="0">
                <a:ea typeface="굴림" panose="020B0600000101010101" pitchFamily="34" charset="-127"/>
              </a:rPr>
              <a:t>” bit per physical page (called “</a:t>
            </a:r>
            <a:r>
              <a:rPr lang="en-US" altLang="ko-KR" dirty="0">
                <a:solidFill>
                  <a:srgbClr val="FF0000"/>
                </a:solidFill>
                <a:ea typeface="굴림" panose="020B0600000101010101" pitchFamily="34" charset="-127"/>
              </a:rPr>
              <a:t>accessed</a:t>
            </a:r>
            <a:r>
              <a:rPr lang="en-US" altLang="ko-KR" dirty="0">
                <a:ea typeface="굴림" panose="020B0600000101010101" pitchFamily="34" charset="-127"/>
              </a:rPr>
              <a:t>” in Intel architecture):</a:t>
            </a:r>
          </a:p>
          <a:p>
            <a:pPr lvl="2">
              <a:lnSpc>
                <a:spcPct val="105000"/>
              </a:lnSpc>
              <a:spcBef>
                <a:spcPct val="10000"/>
              </a:spcBef>
              <a:tabLst>
                <a:tab pos="3030538" algn="l"/>
              </a:tabLst>
            </a:pPr>
            <a:r>
              <a:rPr lang="en-US" altLang="ko-KR" dirty="0">
                <a:ea typeface="굴림" panose="020B0600000101010101" pitchFamily="34" charset="-127"/>
              </a:rPr>
              <a:t>Hardware sets </a:t>
            </a:r>
            <a:r>
              <a:rPr lang="en-US" altLang="ko-KR" dirty="0">
                <a:solidFill>
                  <a:srgbClr val="FF0000"/>
                </a:solidFill>
                <a:ea typeface="굴림" panose="020B0600000101010101" pitchFamily="34" charset="-127"/>
              </a:rPr>
              <a:t>use</a:t>
            </a:r>
            <a:r>
              <a:rPr lang="en-US" altLang="ko-KR" dirty="0">
                <a:ea typeface="굴림" panose="020B0600000101010101" pitchFamily="34" charset="-127"/>
              </a:rPr>
              <a:t> bit on each reference</a:t>
            </a:r>
          </a:p>
          <a:p>
            <a:pPr lvl="2">
              <a:lnSpc>
                <a:spcPct val="105000"/>
              </a:lnSpc>
              <a:spcBef>
                <a:spcPct val="10000"/>
              </a:spcBef>
              <a:tabLst>
                <a:tab pos="3030538" algn="l"/>
              </a:tabLst>
            </a:pPr>
            <a:r>
              <a:rPr lang="en-US" altLang="ko-KR" dirty="0">
                <a:ea typeface="굴림" panose="020B0600000101010101" pitchFamily="34" charset="-127"/>
              </a:rPr>
              <a:t>If </a:t>
            </a:r>
            <a:r>
              <a:rPr lang="en-US" altLang="ko-KR" dirty="0">
                <a:solidFill>
                  <a:srgbClr val="FF0000"/>
                </a:solidFill>
                <a:ea typeface="굴림" panose="020B0600000101010101" pitchFamily="34" charset="-127"/>
              </a:rPr>
              <a:t>use</a:t>
            </a:r>
            <a:r>
              <a:rPr lang="en-US" altLang="ko-KR" dirty="0">
                <a:ea typeface="굴림" panose="020B0600000101010101" pitchFamily="34" charset="-127"/>
              </a:rPr>
              <a:t> bit isn’t set, means not referenced in a long time</a:t>
            </a:r>
          </a:p>
          <a:p>
            <a:pPr lvl="2">
              <a:lnSpc>
                <a:spcPct val="105000"/>
              </a:lnSpc>
              <a:spcBef>
                <a:spcPct val="10000"/>
              </a:spcBef>
              <a:tabLst>
                <a:tab pos="3030538" algn="l"/>
              </a:tabLst>
            </a:pPr>
            <a:r>
              <a:rPr lang="en-US" altLang="ko-KR" dirty="0">
                <a:ea typeface="굴림" panose="020B0600000101010101" pitchFamily="34" charset="-127"/>
              </a:rPr>
              <a:t>Some hardware sets </a:t>
            </a:r>
            <a:r>
              <a:rPr lang="en-US" altLang="ko-KR" dirty="0">
                <a:solidFill>
                  <a:srgbClr val="FF0000"/>
                </a:solidFill>
                <a:ea typeface="굴림" panose="020B0600000101010101" pitchFamily="34" charset="-127"/>
              </a:rPr>
              <a:t>use</a:t>
            </a:r>
            <a:r>
              <a:rPr lang="en-US" altLang="ko-KR" dirty="0">
                <a:ea typeface="굴림" panose="020B0600000101010101" pitchFamily="34" charset="-127"/>
              </a:rPr>
              <a:t> bit in the TLB; must be copied back to PTE when TLB entry gets replaced</a:t>
            </a:r>
          </a:p>
          <a:p>
            <a:pPr lvl="1">
              <a:lnSpc>
                <a:spcPct val="105000"/>
              </a:lnSpc>
              <a:spcBef>
                <a:spcPct val="10000"/>
              </a:spcBef>
              <a:tabLst>
                <a:tab pos="3030538" algn="l"/>
              </a:tabLst>
            </a:pPr>
            <a:r>
              <a:rPr lang="en-US" altLang="ko-KR" dirty="0">
                <a:ea typeface="굴림" panose="020B0600000101010101" pitchFamily="34" charset="-127"/>
              </a:rPr>
              <a:t>On page fault:</a:t>
            </a:r>
          </a:p>
          <a:p>
            <a:pPr lvl="2">
              <a:lnSpc>
                <a:spcPct val="105000"/>
              </a:lnSpc>
              <a:spcBef>
                <a:spcPct val="10000"/>
              </a:spcBef>
              <a:tabLst>
                <a:tab pos="3030538" algn="l"/>
              </a:tabLst>
            </a:pPr>
            <a:r>
              <a:rPr lang="en-US" altLang="ko-KR" dirty="0">
                <a:ea typeface="굴림" panose="020B0600000101010101" pitchFamily="34" charset="-127"/>
              </a:rPr>
              <a:t>Advance clock hand (not real time)</a:t>
            </a:r>
          </a:p>
          <a:p>
            <a:pPr lvl="2">
              <a:lnSpc>
                <a:spcPct val="105000"/>
              </a:lnSpc>
              <a:spcBef>
                <a:spcPct val="10000"/>
              </a:spcBef>
              <a:tabLst>
                <a:tab pos="3030538" algn="l"/>
              </a:tabLst>
            </a:pPr>
            <a:r>
              <a:rPr lang="en-US" altLang="ko-KR" dirty="0">
                <a:ea typeface="굴림" panose="020B0600000101010101" pitchFamily="34" charset="-127"/>
              </a:rPr>
              <a:t>Check </a:t>
            </a:r>
            <a:r>
              <a:rPr lang="en-US" altLang="ko-KR" dirty="0">
                <a:solidFill>
                  <a:srgbClr val="FF0000"/>
                </a:solidFill>
                <a:ea typeface="굴림" panose="020B0600000101010101" pitchFamily="34" charset="-127"/>
              </a:rPr>
              <a:t>use</a:t>
            </a:r>
            <a:r>
              <a:rPr lang="en-US" altLang="ko-KR" dirty="0">
                <a:ea typeface="굴림" panose="020B0600000101010101" pitchFamily="34" charset="-127"/>
              </a:rPr>
              <a:t> bit: 	1</a:t>
            </a:r>
            <a:r>
              <a:rPr lang="en-US" altLang="ko-KR" dirty="0">
                <a:ea typeface="굴림" panose="020B0600000101010101" pitchFamily="34" charset="-127"/>
                <a:sym typeface="Symbol" panose="05050102010706020507" pitchFamily="18" charset="2"/>
              </a:rPr>
              <a:t> used recently; clear and leave alone</a:t>
            </a:r>
            <a:br>
              <a:rPr lang="en-US" altLang="ko-KR" dirty="0">
                <a:ea typeface="굴림" panose="020B0600000101010101" pitchFamily="34" charset="-127"/>
                <a:sym typeface="Symbol" panose="05050102010706020507" pitchFamily="18" charset="2"/>
              </a:rPr>
            </a:br>
            <a:r>
              <a:rPr lang="en-US" altLang="ko-KR" dirty="0">
                <a:ea typeface="굴림" panose="020B0600000101010101" pitchFamily="34" charset="-127"/>
                <a:sym typeface="Symbol" panose="05050102010706020507" pitchFamily="18" charset="2"/>
              </a:rPr>
              <a:t>	0 selected candidate for replacement</a:t>
            </a:r>
          </a:p>
        </p:txBody>
      </p:sp>
      <p:pic>
        <p:nvPicPr>
          <p:cNvPr id="22536" name="Picture 17"/>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943750" y="98396"/>
            <a:ext cx="1124899" cy="11061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996358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23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23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823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23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823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8235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8235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235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8235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2351">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823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51"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446266" y="228601"/>
            <a:ext cx="5458225" cy="494494"/>
          </a:xfrm>
          <a:noFill/>
        </p:spPr>
        <p:txBody>
          <a:bodyPr vert="horz" wrap="none" lIns="63500" tIns="25400" rIns="63500" bIns="25400" numCol="1" anchor="t" anchorCtr="0" compatLnSpc="1">
            <a:prstTxWarp prst="textNoShape">
              <a:avLst/>
            </a:prstTxWarp>
            <a:spAutoFit/>
          </a:bodyPr>
          <a:lstStyle/>
          <a:p>
            <a:r>
              <a:rPr lang="en-US" altLang="ko-KR" dirty="0">
                <a:ea typeface="굴림" panose="020B0600000101010101" pitchFamily="34" charset="-127"/>
              </a:rPr>
              <a:t>Clock Algorithm: More details</a:t>
            </a:r>
          </a:p>
        </p:txBody>
      </p:sp>
      <p:sp>
        <p:nvSpPr>
          <p:cNvPr id="782351" name="Rectangle 15"/>
          <p:cNvSpPr>
            <a:spLocks noGrp="1" noChangeArrowheads="1"/>
          </p:cNvSpPr>
          <p:nvPr>
            <p:ph type="body" idx="1"/>
          </p:nvPr>
        </p:nvSpPr>
        <p:spPr>
          <a:xfrm>
            <a:off x="381000" y="1828800"/>
            <a:ext cx="10820400" cy="4876801"/>
          </a:xfrm>
        </p:spPr>
        <p:txBody>
          <a:bodyPr>
            <a:normAutofit/>
          </a:bodyPr>
          <a:lstStyle/>
          <a:p>
            <a:pPr>
              <a:lnSpc>
                <a:spcPct val="80000"/>
              </a:lnSpc>
              <a:spcBef>
                <a:spcPct val="20000"/>
              </a:spcBef>
            </a:pPr>
            <a:r>
              <a:rPr lang="en-US" altLang="ko-KR" dirty="0">
                <a:ea typeface="굴림" panose="020B0600000101010101" pitchFamily="34" charset="-127"/>
              </a:rPr>
              <a:t>Will always find a page or loop forever?</a:t>
            </a:r>
          </a:p>
          <a:p>
            <a:pPr lvl="1">
              <a:lnSpc>
                <a:spcPct val="80000"/>
              </a:lnSpc>
              <a:spcBef>
                <a:spcPct val="20000"/>
              </a:spcBef>
            </a:pPr>
            <a:r>
              <a:rPr lang="en-US" altLang="ko-KR" dirty="0">
                <a:ea typeface="굴림" panose="020B0600000101010101" pitchFamily="34" charset="-127"/>
              </a:rPr>
              <a:t>Even if all use bits set, will eventually loop</a:t>
            </a:r>
            <a:br>
              <a:rPr lang="en-US" altLang="ko-KR" dirty="0">
                <a:ea typeface="굴림" panose="020B0600000101010101" pitchFamily="34" charset="-127"/>
              </a:rPr>
            </a:br>
            <a:r>
              <a:rPr lang="en-US" altLang="ko-KR" dirty="0">
                <a:ea typeface="굴림" panose="020B0600000101010101" pitchFamily="34" charset="-127"/>
              </a:rPr>
              <a:t>all the way around </a:t>
            </a:r>
            <a:r>
              <a:rPr lang="en-US" altLang="ko-KR" dirty="0">
                <a:ea typeface="굴림" panose="020B0600000101010101" pitchFamily="34" charset="-127"/>
                <a:sym typeface="Symbol" panose="05050102010706020507" pitchFamily="18" charset="2"/>
              </a:rPr>
              <a:t> FIFO</a:t>
            </a:r>
            <a:endParaRPr lang="en-US" altLang="ko-KR" dirty="0">
              <a:ea typeface="굴림" panose="020B0600000101010101" pitchFamily="34" charset="-127"/>
            </a:endParaRPr>
          </a:p>
          <a:p>
            <a:pPr>
              <a:lnSpc>
                <a:spcPct val="80000"/>
              </a:lnSpc>
              <a:spcBef>
                <a:spcPct val="20000"/>
              </a:spcBef>
            </a:pPr>
            <a:r>
              <a:rPr lang="en-US" altLang="ko-KR" dirty="0">
                <a:ea typeface="굴림" panose="020B0600000101010101" pitchFamily="34" charset="-127"/>
              </a:rPr>
              <a:t>What if hand moving slowly?</a:t>
            </a:r>
          </a:p>
          <a:p>
            <a:pPr lvl="1">
              <a:lnSpc>
                <a:spcPct val="80000"/>
              </a:lnSpc>
              <a:spcBef>
                <a:spcPct val="20000"/>
              </a:spcBef>
            </a:pPr>
            <a:r>
              <a:rPr lang="en-US" altLang="ko-KR" dirty="0">
                <a:ea typeface="굴림" panose="020B0600000101010101" pitchFamily="34" charset="-127"/>
              </a:rPr>
              <a:t>Good sign or bad sign?</a:t>
            </a:r>
          </a:p>
          <a:p>
            <a:pPr lvl="2">
              <a:lnSpc>
                <a:spcPct val="80000"/>
              </a:lnSpc>
              <a:spcBef>
                <a:spcPct val="20000"/>
              </a:spcBef>
            </a:pPr>
            <a:r>
              <a:rPr lang="en-US" altLang="ko-KR" dirty="0">
                <a:ea typeface="굴림" panose="020B0600000101010101" pitchFamily="34" charset="-127"/>
              </a:rPr>
              <a:t>Not many page faults </a:t>
            </a:r>
          </a:p>
          <a:p>
            <a:pPr lvl="2">
              <a:lnSpc>
                <a:spcPct val="80000"/>
              </a:lnSpc>
              <a:spcBef>
                <a:spcPct val="20000"/>
              </a:spcBef>
            </a:pPr>
            <a:r>
              <a:rPr lang="en-US" altLang="ko-KR" dirty="0">
                <a:ea typeface="굴림" panose="020B0600000101010101" pitchFamily="34" charset="-127"/>
              </a:rPr>
              <a:t>or find page quickly</a:t>
            </a:r>
          </a:p>
          <a:p>
            <a:pPr>
              <a:lnSpc>
                <a:spcPct val="80000"/>
              </a:lnSpc>
              <a:spcBef>
                <a:spcPct val="20000"/>
              </a:spcBef>
            </a:pPr>
            <a:r>
              <a:rPr lang="en-US" altLang="ko-KR" dirty="0">
                <a:ea typeface="굴림" panose="020B0600000101010101" pitchFamily="34" charset="-127"/>
              </a:rPr>
              <a:t>What if hand is moving quickly?</a:t>
            </a:r>
          </a:p>
          <a:p>
            <a:pPr lvl="1">
              <a:lnSpc>
                <a:spcPct val="80000"/>
              </a:lnSpc>
              <a:spcBef>
                <a:spcPct val="20000"/>
              </a:spcBef>
            </a:pPr>
            <a:r>
              <a:rPr lang="en-US" altLang="ko-KR" dirty="0">
                <a:ea typeface="굴림" panose="020B0600000101010101" pitchFamily="34" charset="-127"/>
              </a:rPr>
              <a:t>Lots of page faults and/or lots of reference bits set</a:t>
            </a:r>
          </a:p>
          <a:p>
            <a:pPr>
              <a:lnSpc>
                <a:spcPct val="80000"/>
              </a:lnSpc>
              <a:spcBef>
                <a:spcPct val="20000"/>
              </a:spcBef>
            </a:pPr>
            <a:r>
              <a:rPr lang="en-US" altLang="ko-KR" dirty="0">
                <a:ea typeface="굴림" panose="020B0600000101010101" pitchFamily="34" charset="-127"/>
              </a:rPr>
              <a:t>One way to view clock algorithm: </a:t>
            </a:r>
          </a:p>
          <a:p>
            <a:pPr lvl="1">
              <a:lnSpc>
                <a:spcPct val="80000"/>
              </a:lnSpc>
              <a:spcBef>
                <a:spcPct val="20000"/>
              </a:spcBef>
            </a:pPr>
            <a:r>
              <a:rPr lang="en-US" altLang="ko-KR" dirty="0">
                <a:ea typeface="굴림" panose="020B0600000101010101" pitchFamily="34" charset="-127"/>
              </a:rPr>
              <a:t>Crude partitioning of pages into two groups: young and old</a:t>
            </a:r>
          </a:p>
          <a:p>
            <a:pPr lvl="1">
              <a:lnSpc>
                <a:spcPct val="80000"/>
              </a:lnSpc>
              <a:spcBef>
                <a:spcPct val="20000"/>
              </a:spcBef>
            </a:pPr>
            <a:r>
              <a:rPr lang="en-US" altLang="ko-KR" dirty="0">
                <a:ea typeface="굴림" panose="020B0600000101010101" pitchFamily="34" charset="-127"/>
              </a:rPr>
              <a:t>Why not partition into more than 2 groups?</a:t>
            </a:r>
          </a:p>
        </p:txBody>
      </p:sp>
      <p:sp>
        <p:nvSpPr>
          <p:cNvPr id="9" name="Oval 4"/>
          <p:cNvSpPr>
            <a:spLocks noChangeArrowheads="1"/>
          </p:cNvSpPr>
          <p:nvPr/>
        </p:nvSpPr>
        <p:spPr bwMode="auto">
          <a:xfrm>
            <a:off x="6553200" y="914400"/>
            <a:ext cx="2514600" cy="2438400"/>
          </a:xfrm>
          <a:prstGeom prst="ellipse">
            <a:avLst/>
          </a:prstGeom>
          <a:noFill/>
          <a:ln w="76200">
            <a:solidFill>
              <a:schemeClr val="tx1"/>
            </a:solidFill>
            <a:prstDash val="dash"/>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lnSpc>
                <a:spcPct val="100000"/>
              </a:lnSpc>
              <a:spcBef>
                <a:spcPct val="0"/>
              </a:spcBef>
              <a:buSzTx/>
            </a:pPr>
            <a:r>
              <a:rPr lang="en-US" altLang="ko-KR" sz="2400" b="0" dirty="0">
                <a:latin typeface="Arial" panose="020B0604020202020204" pitchFamily="34" charset="0"/>
                <a:ea typeface="굴림" panose="020B0600000101010101" pitchFamily="34" charset="-127"/>
              </a:rPr>
              <a:t>Set of all pages</a:t>
            </a:r>
          </a:p>
          <a:p>
            <a:pPr algn="ctr">
              <a:lnSpc>
                <a:spcPct val="100000"/>
              </a:lnSpc>
              <a:spcBef>
                <a:spcPct val="0"/>
              </a:spcBef>
              <a:buSzTx/>
            </a:pPr>
            <a:r>
              <a:rPr lang="en-US" altLang="ko-KR" sz="2400" b="0" dirty="0">
                <a:latin typeface="Arial" panose="020B0604020202020204" pitchFamily="34" charset="0"/>
                <a:ea typeface="굴림" panose="020B0600000101010101" pitchFamily="34" charset="-127"/>
              </a:rPr>
              <a:t>in Memory</a:t>
            </a:r>
          </a:p>
        </p:txBody>
      </p:sp>
      <p:sp>
        <p:nvSpPr>
          <p:cNvPr id="10" name="Line 5"/>
          <p:cNvSpPr>
            <a:spLocks noChangeShapeType="1"/>
          </p:cNvSpPr>
          <p:nvPr/>
        </p:nvSpPr>
        <p:spPr bwMode="auto">
          <a:xfrm flipH="1">
            <a:off x="8763000" y="1143000"/>
            <a:ext cx="609600" cy="457200"/>
          </a:xfrm>
          <a:prstGeom prst="line">
            <a:avLst/>
          </a:prstGeom>
          <a:noFill/>
          <a:ln w="76200">
            <a:solidFill>
              <a:schemeClr val="accent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2200">
              <a:latin typeface="Gill Sans Light"/>
              <a:cs typeface="Gill Sans Light"/>
            </a:endParaRPr>
          </a:p>
        </p:txBody>
      </p:sp>
      <p:sp>
        <p:nvSpPr>
          <p:cNvPr id="11" name="Text Box 7"/>
          <p:cNvSpPr txBox="1">
            <a:spLocks noChangeArrowheads="1"/>
          </p:cNvSpPr>
          <p:nvPr/>
        </p:nvSpPr>
        <p:spPr bwMode="auto">
          <a:xfrm>
            <a:off x="9296400" y="914400"/>
            <a:ext cx="2667000" cy="4308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sz="2200" b="1">
                <a:solidFill>
                  <a:schemeClr val="tx1"/>
                </a:solidFill>
                <a:latin typeface="Comic Sans MS" panose="030F0702030302020204" pitchFamily="66" charset="0"/>
              </a:defRPr>
            </a:lvl1pPr>
            <a:lvl2pPr>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l">
              <a:lnSpc>
                <a:spcPct val="100000"/>
              </a:lnSpc>
              <a:spcBef>
                <a:spcPct val="0"/>
              </a:spcBef>
              <a:buSzTx/>
            </a:pPr>
            <a:r>
              <a:rPr lang="en-US" altLang="ko-KR" b="0" dirty="0">
                <a:solidFill>
                  <a:schemeClr val="accent1"/>
                </a:solidFill>
                <a:latin typeface="Gill Sans" charset="0"/>
                <a:ea typeface="Gill Sans" charset="0"/>
                <a:cs typeface="Gill Sans" charset="0"/>
              </a:rPr>
              <a:t>Single Clock Hand</a:t>
            </a:r>
          </a:p>
        </p:txBody>
      </p:sp>
      <p:sp>
        <p:nvSpPr>
          <p:cNvPr id="12" name="Arc 9"/>
          <p:cNvSpPr>
            <a:spLocks/>
          </p:cNvSpPr>
          <p:nvPr/>
        </p:nvSpPr>
        <p:spPr bwMode="auto">
          <a:xfrm rot="295001">
            <a:off x="8744597" y="1524000"/>
            <a:ext cx="533400" cy="1371600"/>
          </a:xfrm>
          <a:custGeom>
            <a:avLst/>
            <a:gdLst>
              <a:gd name="T0" fmla="*/ 335647 w 21600"/>
              <a:gd name="T1" fmla="*/ 0 h 29328"/>
              <a:gd name="T2" fmla="*/ 434301 w 21600"/>
              <a:gd name="T3" fmla="*/ 1371600 h 29328"/>
              <a:gd name="T4" fmla="*/ 0 w 21600"/>
              <a:gd name="T5" fmla="*/ 785088 h 29328"/>
              <a:gd name="T6" fmla="*/ 0 60000 65536"/>
              <a:gd name="T7" fmla="*/ 0 60000 65536"/>
              <a:gd name="T8" fmla="*/ 0 60000 65536"/>
            </a:gdLst>
            <a:ahLst/>
            <a:cxnLst>
              <a:cxn ang="T6">
                <a:pos x="T0" y="T1"/>
              </a:cxn>
              <a:cxn ang="T7">
                <a:pos x="T2" y="T3"/>
              </a:cxn>
              <a:cxn ang="T8">
                <a:pos x="T4" y="T5"/>
              </a:cxn>
            </a:cxnLst>
            <a:rect l="0" t="0" r="r" b="b"/>
            <a:pathLst>
              <a:path w="21600" h="29328" fill="none" extrusionOk="0">
                <a:moveTo>
                  <a:pt x="13592" y="-1"/>
                </a:moveTo>
                <a:cubicBezTo>
                  <a:pt x="18657" y="4100"/>
                  <a:pt x="21600" y="10269"/>
                  <a:pt x="21600" y="16787"/>
                </a:cubicBezTo>
                <a:cubicBezTo>
                  <a:pt x="21600" y="21283"/>
                  <a:pt x="20197" y="25667"/>
                  <a:pt x="17586" y="29327"/>
                </a:cubicBezTo>
              </a:path>
              <a:path w="21600" h="29328" stroke="0" extrusionOk="0">
                <a:moveTo>
                  <a:pt x="13592" y="-1"/>
                </a:moveTo>
                <a:cubicBezTo>
                  <a:pt x="18657" y="4100"/>
                  <a:pt x="21600" y="10269"/>
                  <a:pt x="21600" y="16787"/>
                </a:cubicBezTo>
                <a:cubicBezTo>
                  <a:pt x="21600" y="21283"/>
                  <a:pt x="20197" y="25667"/>
                  <a:pt x="17586" y="29327"/>
                </a:cubicBezTo>
                <a:lnTo>
                  <a:pt x="0" y="16787"/>
                </a:lnTo>
                <a:lnTo>
                  <a:pt x="13592" y="-1"/>
                </a:lnTo>
                <a:close/>
              </a:path>
            </a:pathLst>
          </a:custGeom>
          <a:noFill/>
          <a:ln w="57150">
            <a:solidFill>
              <a:schemeClr val="accent1"/>
            </a:solidFill>
            <a:round/>
            <a:headEn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2200">
              <a:latin typeface="Gill Sans Light"/>
              <a:cs typeface="Gill Sans Light"/>
            </a:endParaRPr>
          </a:p>
        </p:txBody>
      </p:sp>
    </p:spTree>
    <p:extLst>
      <p:ext uri="{BB962C8B-B14F-4D97-AF65-F5344CB8AC3E}">
        <p14:creationId xmlns:p14="http://schemas.microsoft.com/office/powerpoint/2010/main" val="15204798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23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23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8235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8235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8235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82351">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82351">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82351">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82351">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82351">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823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51"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a:ea typeface="굴림" panose="020B0600000101010101" pitchFamily="34" charset="-127"/>
              </a:rPr>
              <a:t>N</a:t>
            </a:r>
            <a:r>
              <a:rPr lang="en-US" altLang="ko-KR" baseline="30000">
                <a:ea typeface="굴림" panose="020B0600000101010101" pitchFamily="34" charset="-127"/>
              </a:rPr>
              <a:t>th</a:t>
            </a:r>
            <a:r>
              <a:rPr lang="en-US" altLang="ko-KR">
                <a:ea typeface="굴림" panose="020B0600000101010101" pitchFamily="34" charset="-127"/>
              </a:rPr>
              <a:t> Chance version of Clock Algorithm</a:t>
            </a:r>
          </a:p>
        </p:txBody>
      </p:sp>
      <p:sp>
        <p:nvSpPr>
          <p:cNvPr id="784387" name="Rectangle 3"/>
          <p:cNvSpPr>
            <a:spLocks noGrp="1" noChangeArrowheads="1"/>
          </p:cNvSpPr>
          <p:nvPr>
            <p:ph type="body" idx="1"/>
          </p:nvPr>
        </p:nvSpPr>
        <p:spPr>
          <a:xfrm>
            <a:off x="685800" y="685800"/>
            <a:ext cx="10972800" cy="6019800"/>
          </a:xfrm>
        </p:spPr>
        <p:txBody>
          <a:bodyPr>
            <a:normAutofit/>
          </a:bodyPr>
          <a:lstStyle/>
          <a:p>
            <a:pPr>
              <a:lnSpc>
                <a:spcPct val="80000"/>
              </a:lnSpc>
              <a:spcBef>
                <a:spcPct val="20000"/>
              </a:spcBef>
            </a:pPr>
            <a:r>
              <a:rPr lang="en-US" altLang="ko-KR" dirty="0">
                <a:solidFill>
                  <a:schemeClr val="hlink"/>
                </a:solidFill>
                <a:ea typeface="굴림" panose="020B0600000101010101" pitchFamily="34" charset="-127"/>
              </a:rPr>
              <a:t>N</a:t>
            </a:r>
            <a:r>
              <a:rPr lang="en-US" altLang="ko-KR" baseline="30000" dirty="0">
                <a:solidFill>
                  <a:schemeClr val="hlink"/>
                </a:solidFill>
                <a:ea typeface="굴림" panose="020B0600000101010101" pitchFamily="34" charset="-127"/>
              </a:rPr>
              <a:t>th</a:t>
            </a:r>
            <a:r>
              <a:rPr lang="en-US" altLang="ko-KR" dirty="0">
                <a:solidFill>
                  <a:schemeClr val="hlink"/>
                </a:solidFill>
                <a:ea typeface="굴림" panose="020B0600000101010101" pitchFamily="34" charset="-127"/>
              </a:rPr>
              <a:t> chance algorithm:</a:t>
            </a:r>
            <a:r>
              <a:rPr lang="en-US" altLang="ko-KR" dirty="0">
                <a:ea typeface="굴림" panose="020B0600000101010101" pitchFamily="34" charset="-127"/>
              </a:rPr>
              <a:t> Give page N chances</a:t>
            </a:r>
          </a:p>
          <a:p>
            <a:pPr lvl="1">
              <a:lnSpc>
                <a:spcPct val="80000"/>
              </a:lnSpc>
              <a:spcBef>
                <a:spcPct val="20000"/>
              </a:spcBef>
            </a:pPr>
            <a:r>
              <a:rPr lang="en-US" altLang="ko-KR" dirty="0">
                <a:ea typeface="굴림" panose="020B0600000101010101" pitchFamily="34" charset="-127"/>
              </a:rPr>
              <a:t>OS keeps counter per page: # sweeps</a:t>
            </a:r>
          </a:p>
          <a:p>
            <a:pPr lvl="1">
              <a:lnSpc>
                <a:spcPct val="80000"/>
              </a:lnSpc>
              <a:spcBef>
                <a:spcPct val="20000"/>
              </a:spcBef>
            </a:pPr>
            <a:r>
              <a:rPr lang="en-US" altLang="ko-KR" dirty="0">
                <a:ea typeface="굴림" panose="020B0600000101010101" pitchFamily="34" charset="-127"/>
              </a:rPr>
              <a:t>On page fault, OS checks use bit:</a:t>
            </a:r>
          </a:p>
          <a:p>
            <a:pPr lvl="2">
              <a:lnSpc>
                <a:spcPct val="80000"/>
              </a:lnSpc>
              <a:spcBef>
                <a:spcPct val="20000"/>
              </a:spcBef>
            </a:pPr>
            <a:r>
              <a:rPr lang="en-US" altLang="ko-KR" dirty="0">
                <a:ea typeface="굴림" panose="020B0600000101010101" pitchFamily="34" charset="-127"/>
              </a:rPr>
              <a:t>1</a:t>
            </a:r>
            <a:r>
              <a:rPr lang="en-US" altLang="ko-KR" dirty="0">
                <a:ea typeface="굴림" panose="020B0600000101010101" pitchFamily="34" charset="-127"/>
                <a:sym typeface="Symbol" panose="05050102010706020507" pitchFamily="18" charset="2"/>
              </a:rPr>
              <a:t>  clear use and also clear counter (used in last sweep)</a:t>
            </a:r>
          </a:p>
          <a:p>
            <a:pPr lvl="2">
              <a:lnSpc>
                <a:spcPct val="80000"/>
              </a:lnSpc>
              <a:spcBef>
                <a:spcPct val="20000"/>
              </a:spcBef>
            </a:pPr>
            <a:r>
              <a:rPr lang="en-US" altLang="ko-KR" dirty="0">
                <a:ea typeface="굴림" panose="020B0600000101010101" pitchFamily="34" charset="-127"/>
                <a:sym typeface="Symbol" panose="05050102010706020507" pitchFamily="18" charset="2"/>
              </a:rPr>
              <a:t>0  increment counter; if count=N, replace page</a:t>
            </a:r>
          </a:p>
          <a:p>
            <a:pPr lvl="1">
              <a:lnSpc>
                <a:spcPct val="80000"/>
              </a:lnSpc>
              <a:spcBef>
                <a:spcPct val="20000"/>
              </a:spcBef>
            </a:pPr>
            <a:r>
              <a:rPr lang="en-US" altLang="ko-KR" dirty="0">
                <a:ea typeface="굴림" panose="020B0600000101010101" pitchFamily="34" charset="-127"/>
                <a:sym typeface="Symbol" panose="05050102010706020507" pitchFamily="18" charset="2"/>
              </a:rPr>
              <a:t>Means that clock hand has to sweep by N times without page being used before page is replaced</a:t>
            </a:r>
          </a:p>
          <a:p>
            <a:pPr>
              <a:lnSpc>
                <a:spcPct val="80000"/>
              </a:lnSpc>
              <a:spcBef>
                <a:spcPct val="20000"/>
              </a:spcBef>
            </a:pPr>
            <a:r>
              <a:rPr lang="en-US" altLang="ko-KR" dirty="0">
                <a:ea typeface="굴림" panose="020B0600000101010101" pitchFamily="34" charset="-127"/>
                <a:sym typeface="Symbol" panose="05050102010706020507" pitchFamily="18" charset="2"/>
              </a:rPr>
              <a:t>How do we pick N?</a:t>
            </a:r>
          </a:p>
          <a:p>
            <a:pPr lvl="1">
              <a:lnSpc>
                <a:spcPct val="80000"/>
              </a:lnSpc>
              <a:spcBef>
                <a:spcPct val="20000"/>
              </a:spcBef>
            </a:pPr>
            <a:r>
              <a:rPr lang="en-US" altLang="ko-KR" dirty="0">
                <a:ea typeface="굴림" panose="020B0600000101010101" pitchFamily="34" charset="-127"/>
                <a:sym typeface="Symbol" panose="05050102010706020507" pitchFamily="18" charset="2"/>
              </a:rPr>
              <a:t>Why pick large N? Better approximation to LRU</a:t>
            </a:r>
          </a:p>
          <a:p>
            <a:pPr lvl="2">
              <a:lnSpc>
                <a:spcPct val="80000"/>
              </a:lnSpc>
              <a:spcBef>
                <a:spcPct val="20000"/>
              </a:spcBef>
            </a:pPr>
            <a:r>
              <a:rPr lang="en-US" altLang="ko-KR" dirty="0">
                <a:ea typeface="굴림" panose="020B0600000101010101" pitchFamily="34" charset="-127"/>
                <a:sym typeface="Symbol" panose="05050102010706020507" pitchFamily="18" charset="2"/>
              </a:rPr>
              <a:t>If N ~ 1K, really good approximation</a:t>
            </a:r>
          </a:p>
          <a:p>
            <a:pPr lvl="1">
              <a:lnSpc>
                <a:spcPct val="80000"/>
              </a:lnSpc>
              <a:spcBef>
                <a:spcPct val="20000"/>
              </a:spcBef>
            </a:pPr>
            <a:r>
              <a:rPr lang="en-US" altLang="ko-KR" dirty="0">
                <a:ea typeface="굴림" panose="020B0600000101010101" pitchFamily="34" charset="-127"/>
                <a:sym typeface="Symbol" panose="05050102010706020507" pitchFamily="18" charset="2"/>
              </a:rPr>
              <a:t>Why pick small N? More efficient</a:t>
            </a:r>
          </a:p>
          <a:p>
            <a:pPr lvl="2">
              <a:lnSpc>
                <a:spcPct val="80000"/>
              </a:lnSpc>
              <a:spcBef>
                <a:spcPct val="20000"/>
              </a:spcBef>
            </a:pPr>
            <a:r>
              <a:rPr lang="en-US" altLang="ko-KR" dirty="0">
                <a:ea typeface="굴림" panose="020B0600000101010101" pitchFamily="34" charset="-127"/>
                <a:sym typeface="Symbol" panose="05050102010706020507" pitchFamily="18" charset="2"/>
              </a:rPr>
              <a:t>Otherwise might have to look a long way to find free page</a:t>
            </a:r>
          </a:p>
          <a:p>
            <a:pPr>
              <a:lnSpc>
                <a:spcPct val="80000"/>
              </a:lnSpc>
              <a:spcBef>
                <a:spcPct val="20000"/>
              </a:spcBef>
            </a:pPr>
            <a:r>
              <a:rPr lang="en-US" altLang="ko-KR" dirty="0">
                <a:ea typeface="굴림" panose="020B0600000101010101" pitchFamily="34" charset="-127"/>
                <a:sym typeface="Symbol" panose="05050102010706020507" pitchFamily="18" charset="2"/>
              </a:rPr>
              <a:t>What about “</a:t>
            </a:r>
            <a:r>
              <a:rPr lang="en-US" altLang="ko-KR" dirty="0">
                <a:solidFill>
                  <a:srgbClr val="FF0000"/>
                </a:solidFill>
                <a:ea typeface="굴림" panose="020B0600000101010101" pitchFamily="34" charset="-127"/>
                <a:sym typeface="Symbol" panose="05050102010706020507" pitchFamily="18" charset="2"/>
              </a:rPr>
              <a:t>modified”</a:t>
            </a:r>
            <a:r>
              <a:rPr lang="en-US" altLang="ko-KR" dirty="0">
                <a:ea typeface="굴림" panose="020B0600000101010101" pitchFamily="34" charset="-127"/>
                <a:sym typeface="Symbol" panose="05050102010706020507" pitchFamily="18" charset="2"/>
              </a:rPr>
              <a:t> (or “</a:t>
            </a:r>
            <a:r>
              <a:rPr lang="en-US" altLang="ko-KR" dirty="0">
                <a:solidFill>
                  <a:srgbClr val="FF0000"/>
                </a:solidFill>
                <a:ea typeface="굴림" panose="020B0600000101010101" pitchFamily="34" charset="-127"/>
                <a:sym typeface="Symbol" panose="05050102010706020507" pitchFamily="18" charset="2"/>
              </a:rPr>
              <a:t>dirty</a:t>
            </a:r>
            <a:r>
              <a:rPr lang="en-US" altLang="ko-KR" dirty="0">
                <a:ea typeface="굴림" panose="020B0600000101010101" pitchFamily="34" charset="-127"/>
                <a:sym typeface="Symbol" panose="05050102010706020507" pitchFamily="18" charset="2"/>
              </a:rPr>
              <a:t>”) pages?</a:t>
            </a:r>
          </a:p>
          <a:p>
            <a:pPr lvl="1">
              <a:lnSpc>
                <a:spcPct val="80000"/>
              </a:lnSpc>
              <a:spcBef>
                <a:spcPct val="20000"/>
              </a:spcBef>
            </a:pPr>
            <a:r>
              <a:rPr lang="en-US" altLang="ko-KR" dirty="0">
                <a:ea typeface="굴림" panose="020B0600000101010101" pitchFamily="34" charset="-127"/>
                <a:sym typeface="Symbol" panose="05050102010706020507" pitchFamily="18" charset="2"/>
              </a:rPr>
              <a:t>Takes extra overhead to replace a dirty page, so give dirty pages an extra chance before replacing?</a:t>
            </a:r>
          </a:p>
          <a:p>
            <a:pPr lvl="1">
              <a:lnSpc>
                <a:spcPct val="80000"/>
              </a:lnSpc>
              <a:spcBef>
                <a:spcPct val="20000"/>
              </a:spcBef>
            </a:pPr>
            <a:r>
              <a:rPr lang="en-US" altLang="ko-KR" dirty="0">
                <a:ea typeface="굴림" panose="020B0600000101010101" pitchFamily="34" charset="-127"/>
                <a:sym typeface="Symbol" panose="05050102010706020507" pitchFamily="18" charset="2"/>
              </a:rPr>
              <a:t>Common approach:</a:t>
            </a:r>
          </a:p>
          <a:p>
            <a:pPr lvl="2">
              <a:lnSpc>
                <a:spcPct val="80000"/>
              </a:lnSpc>
              <a:spcBef>
                <a:spcPct val="20000"/>
              </a:spcBef>
            </a:pPr>
            <a:r>
              <a:rPr lang="en-US" altLang="ko-KR" dirty="0">
                <a:ea typeface="굴림" panose="020B0600000101010101" pitchFamily="34" charset="-127"/>
                <a:sym typeface="Symbol" panose="05050102010706020507" pitchFamily="18" charset="2"/>
              </a:rPr>
              <a:t>Clean pages, use N=1</a:t>
            </a:r>
          </a:p>
          <a:p>
            <a:pPr lvl="2">
              <a:lnSpc>
                <a:spcPct val="80000"/>
              </a:lnSpc>
              <a:spcBef>
                <a:spcPct val="20000"/>
              </a:spcBef>
            </a:pPr>
            <a:r>
              <a:rPr lang="en-US" altLang="ko-KR" dirty="0">
                <a:ea typeface="굴림" panose="020B0600000101010101" pitchFamily="34" charset="-127"/>
                <a:sym typeface="Symbol" panose="05050102010706020507" pitchFamily="18" charset="2"/>
              </a:rPr>
              <a:t>Dirty pages, use N=2 (and write back to disk when N=1)</a:t>
            </a:r>
          </a:p>
        </p:txBody>
      </p:sp>
    </p:spTree>
    <p:extLst>
      <p:ext uri="{BB962C8B-B14F-4D97-AF65-F5344CB8AC3E}">
        <p14:creationId xmlns:p14="http://schemas.microsoft.com/office/powerpoint/2010/main" val="34289262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4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43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43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43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438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8438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8438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84387">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84387">
                                            <p:txEl>
                                              <p:pRg st="8" end="8"/>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84387">
                                            <p:txEl>
                                              <p:pRg st="9" end="9"/>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84387">
                                            <p:txEl>
                                              <p:pRg st="10" end="1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84387">
                                            <p:txEl>
                                              <p:pRg st="11" end="11"/>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84387">
                                            <p:txEl>
                                              <p:pRg st="12" end="12"/>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84387">
                                            <p:txEl>
                                              <p:pRg st="13" end="13"/>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84387">
                                            <p:txEl>
                                              <p:pRg st="14" end="14"/>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8438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4387"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dirty="0">
                <a:ea typeface="굴림" panose="020B0600000101010101" pitchFamily="34" charset="-127"/>
              </a:rPr>
              <a:t>Recall: Meaning of PTE bits</a:t>
            </a:r>
          </a:p>
        </p:txBody>
      </p:sp>
      <p:sp>
        <p:nvSpPr>
          <p:cNvPr id="785411" name="Rectangle 3"/>
          <p:cNvSpPr>
            <a:spLocks noGrp="1" noChangeArrowheads="1"/>
          </p:cNvSpPr>
          <p:nvPr>
            <p:ph type="body" idx="1"/>
          </p:nvPr>
        </p:nvSpPr>
        <p:spPr>
          <a:xfrm>
            <a:off x="457200" y="685800"/>
            <a:ext cx="10896600" cy="6019800"/>
          </a:xfrm>
        </p:spPr>
        <p:txBody>
          <a:bodyPr>
            <a:normAutofit lnSpcReduction="10000"/>
          </a:bodyPr>
          <a:lstStyle/>
          <a:p>
            <a:r>
              <a:rPr lang="en-US" altLang="ko-KR" dirty="0">
                <a:ea typeface="굴림" panose="020B0600000101010101" pitchFamily="34" charset="-127"/>
              </a:rPr>
              <a:t>Which bits of a PTE entry are useful to us for the Clock Algorithm?  Remember Intel PTE:</a:t>
            </a:r>
          </a:p>
          <a:p>
            <a:endParaRPr lang="en-US" altLang="ko-KR" dirty="0">
              <a:ea typeface="굴림" panose="020B0600000101010101" pitchFamily="34" charset="-127"/>
            </a:endParaRPr>
          </a:p>
          <a:p>
            <a:pPr marL="457200" lvl="1" indent="0">
              <a:buNone/>
            </a:pPr>
            <a:endParaRPr lang="en-US" altLang="ko-KR" dirty="0">
              <a:ea typeface="굴림" panose="020B0600000101010101" pitchFamily="34" charset="-127"/>
            </a:endParaRPr>
          </a:p>
          <a:p>
            <a:pPr lvl="1"/>
            <a:r>
              <a:rPr lang="en-US" altLang="ko-KR" dirty="0">
                <a:ea typeface="굴림" panose="020B0600000101010101" pitchFamily="34" charset="-127"/>
              </a:rPr>
              <a:t>The “</a:t>
            </a:r>
            <a:r>
              <a:rPr lang="en-US" altLang="ko-KR" dirty="0">
                <a:solidFill>
                  <a:srgbClr val="FF0000"/>
                </a:solidFill>
                <a:ea typeface="굴림" panose="020B0600000101010101" pitchFamily="34" charset="-127"/>
              </a:rPr>
              <a:t>P</a:t>
            </a:r>
            <a:r>
              <a:rPr lang="en-US" altLang="ko-KR" dirty="0">
                <a:ea typeface="굴림" panose="020B0600000101010101" pitchFamily="34" charset="-127"/>
              </a:rPr>
              <a:t>resent” bit (called “</a:t>
            </a:r>
            <a:r>
              <a:rPr lang="en-US" altLang="ko-KR" dirty="0">
                <a:solidFill>
                  <a:srgbClr val="FF0000"/>
                </a:solidFill>
                <a:ea typeface="굴림" panose="020B0600000101010101" pitchFamily="34" charset="-127"/>
                <a:sym typeface="Symbol" panose="05050102010706020507" pitchFamily="18" charset="2"/>
              </a:rPr>
              <a:t>V</a:t>
            </a:r>
            <a:r>
              <a:rPr lang="en-US" altLang="ko-KR" dirty="0">
                <a:ea typeface="굴림" panose="020B0600000101010101" pitchFamily="34" charset="-127"/>
                <a:sym typeface="Symbol" panose="05050102010706020507" pitchFamily="18" charset="2"/>
              </a:rPr>
              <a:t>alid” elsewhere): </a:t>
            </a:r>
          </a:p>
          <a:p>
            <a:pPr lvl="2"/>
            <a:r>
              <a:rPr lang="en-US" altLang="ko-KR" dirty="0">
                <a:ea typeface="굴림" panose="020B0600000101010101" pitchFamily="34" charset="-127"/>
                <a:sym typeface="Symbol" panose="05050102010706020507" pitchFamily="18" charset="2"/>
              </a:rPr>
              <a:t>P==0: Page is invalid and a reference will cause page fault</a:t>
            </a:r>
          </a:p>
          <a:p>
            <a:pPr lvl="2"/>
            <a:r>
              <a:rPr lang="en-US" altLang="ko-KR" dirty="0">
                <a:ea typeface="굴림" panose="020B0600000101010101" pitchFamily="34" charset="-127"/>
                <a:sym typeface="Symbol" panose="05050102010706020507" pitchFamily="18" charset="2"/>
              </a:rPr>
              <a:t>P==1: Page frame number is valid and MMU is allowed to proceed with translation</a:t>
            </a:r>
          </a:p>
          <a:p>
            <a:pPr lvl="1"/>
            <a:r>
              <a:rPr lang="en-US" altLang="ko-KR" dirty="0">
                <a:ea typeface="굴림" panose="020B0600000101010101" pitchFamily="34" charset="-127"/>
                <a:sym typeface="Symbol" panose="05050102010706020507" pitchFamily="18" charset="2"/>
              </a:rPr>
              <a:t>The “</a:t>
            </a:r>
            <a:r>
              <a:rPr lang="en-US" altLang="ko-KR" dirty="0">
                <a:solidFill>
                  <a:srgbClr val="FF0000"/>
                </a:solidFill>
                <a:ea typeface="굴림" panose="020B0600000101010101" pitchFamily="34" charset="-127"/>
                <a:sym typeface="Symbol" panose="05050102010706020507" pitchFamily="18" charset="2"/>
              </a:rPr>
              <a:t>W</a:t>
            </a:r>
            <a:r>
              <a:rPr lang="en-US" altLang="ko-KR" dirty="0">
                <a:ea typeface="굴림" panose="020B0600000101010101" pitchFamily="34" charset="-127"/>
                <a:sym typeface="Symbol" panose="05050102010706020507" pitchFamily="18" charset="2"/>
              </a:rPr>
              <a:t>ritable” bit (could have opposite sense and be called “</a:t>
            </a:r>
            <a:r>
              <a:rPr lang="en-US" altLang="ko-KR" dirty="0">
                <a:solidFill>
                  <a:srgbClr val="FF0000"/>
                </a:solidFill>
                <a:ea typeface="굴림" panose="020B0600000101010101" pitchFamily="34" charset="-127"/>
                <a:sym typeface="Symbol" panose="05050102010706020507" pitchFamily="18" charset="2"/>
              </a:rPr>
              <a:t>Read-only</a:t>
            </a:r>
            <a:r>
              <a:rPr lang="en-US" altLang="ko-KR" dirty="0">
                <a:ea typeface="굴림" panose="020B0600000101010101" pitchFamily="34" charset="-127"/>
                <a:sym typeface="Symbol" panose="05050102010706020507" pitchFamily="18" charset="2"/>
              </a:rPr>
              <a:t>”):</a:t>
            </a:r>
          </a:p>
          <a:p>
            <a:pPr lvl="2"/>
            <a:r>
              <a:rPr lang="en-US" altLang="ko-KR" dirty="0">
                <a:ea typeface="굴림" panose="020B0600000101010101" pitchFamily="34" charset="-127"/>
                <a:sym typeface="Symbol" panose="05050102010706020507" pitchFamily="18" charset="2"/>
              </a:rPr>
              <a:t>W==0: Page is read-only and cannot be written.  </a:t>
            </a:r>
          </a:p>
          <a:p>
            <a:pPr lvl="2"/>
            <a:r>
              <a:rPr lang="en-US" altLang="ko-KR" dirty="0">
                <a:ea typeface="굴림" panose="020B0600000101010101" pitchFamily="34" charset="-127"/>
                <a:sym typeface="Symbol" panose="05050102010706020507" pitchFamily="18" charset="2"/>
              </a:rPr>
              <a:t>W==1: Page can be written</a:t>
            </a:r>
          </a:p>
          <a:p>
            <a:pPr lvl="1"/>
            <a:r>
              <a:rPr lang="en-US" altLang="ko-KR" dirty="0">
                <a:ea typeface="굴림" panose="020B0600000101010101" pitchFamily="34" charset="-127"/>
                <a:sym typeface="Symbol" panose="05050102010706020507" pitchFamily="18" charset="2"/>
              </a:rPr>
              <a:t>The “</a:t>
            </a:r>
            <a:r>
              <a:rPr lang="en-US" altLang="ko-KR" dirty="0">
                <a:solidFill>
                  <a:srgbClr val="FF0000"/>
                </a:solidFill>
                <a:ea typeface="굴림" panose="020B0600000101010101" pitchFamily="34" charset="-127"/>
                <a:sym typeface="Symbol" panose="05050102010706020507" pitchFamily="18" charset="2"/>
              </a:rPr>
              <a:t>A</a:t>
            </a:r>
            <a:r>
              <a:rPr lang="en-US" altLang="ko-KR" dirty="0">
                <a:ea typeface="굴림" panose="020B0600000101010101" pitchFamily="34" charset="-127"/>
                <a:sym typeface="Symbol" panose="05050102010706020507" pitchFamily="18" charset="2"/>
              </a:rPr>
              <a:t>ccessed” bit (called “</a:t>
            </a:r>
            <a:r>
              <a:rPr lang="en-US" altLang="ko-KR" dirty="0">
                <a:solidFill>
                  <a:srgbClr val="FF0000"/>
                </a:solidFill>
                <a:ea typeface="굴림" panose="020B0600000101010101" pitchFamily="34" charset="-127"/>
                <a:sym typeface="Symbol" panose="05050102010706020507" pitchFamily="18" charset="2"/>
              </a:rPr>
              <a:t>Use</a:t>
            </a:r>
            <a:r>
              <a:rPr lang="en-US" altLang="ko-KR" dirty="0">
                <a:ea typeface="굴림" panose="020B0600000101010101" pitchFamily="34" charset="-127"/>
                <a:sym typeface="Symbol" panose="05050102010706020507" pitchFamily="18" charset="2"/>
              </a:rPr>
              <a:t>” elsewhere):</a:t>
            </a:r>
          </a:p>
          <a:p>
            <a:pPr lvl="2"/>
            <a:r>
              <a:rPr lang="en-US" altLang="ko-KR" dirty="0">
                <a:ea typeface="굴림" panose="020B0600000101010101" pitchFamily="34" charset="-127"/>
                <a:sym typeface="Symbol" panose="05050102010706020507" pitchFamily="18" charset="2"/>
              </a:rPr>
              <a:t>A==0: Page has not been accessed (or used) since last time software set A0</a:t>
            </a:r>
          </a:p>
          <a:p>
            <a:pPr lvl="2"/>
            <a:r>
              <a:rPr lang="en-US" altLang="ko-KR" dirty="0">
                <a:ea typeface="굴림" panose="020B0600000101010101" pitchFamily="34" charset="-127"/>
                <a:sym typeface="Symbol" panose="05050102010706020507" pitchFamily="18" charset="2"/>
              </a:rPr>
              <a:t>A==1: Page has been accessed (or used) since last time software set A0</a:t>
            </a:r>
          </a:p>
          <a:p>
            <a:pPr lvl="1"/>
            <a:r>
              <a:rPr lang="en-US" altLang="ko-KR" dirty="0">
                <a:ea typeface="굴림" panose="020B0600000101010101" pitchFamily="34" charset="-127"/>
                <a:sym typeface="Symbol" panose="05050102010706020507" pitchFamily="18" charset="2"/>
              </a:rPr>
              <a:t>The “</a:t>
            </a:r>
            <a:r>
              <a:rPr lang="en-US" altLang="ko-KR" dirty="0">
                <a:solidFill>
                  <a:srgbClr val="FF0000"/>
                </a:solidFill>
                <a:ea typeface="굴림" panose="020B0600000101010101" pitchFamily="34" charset="-127"/>
                <a:sym typeface="Symbol" panose="05050102010706020507" pitchFamily="18" charset="2"/>
              </a:rPr>
              <a:t>D</a:t>
            </a:r>
            <a:r>
              <a:rPr lang="en-US" altLang="ko-KR" dirty="0">
                <a:ea typeface="굴림" panose="020B0600000101010101" pitchFamily="34" charset="-127"/>
                <a:sym typeface="Symbol" panose="05050102010706020507" pitchFamily="18" charset="2"/>
              </a:rPr>
              <a:t>irty” bit (called “Modified” elsewhere):</a:t>
            </a:r>
          </a:p>
          <a:p>
            <a:pPr lvl="2"/>
            <a:r>
              <a:rPr lang="en-US" altLang="ko-KR" dirty="0">
                <a:ea typeface="굴림" panose="020B0600000101010101" pitchFamily="34" charset="-127"/>
                <a:sym typeface="Symbol" panose="05050102010706020507" pitchFamily="18" charset="2"/>
              </a:rPr>
              <a:t>D==0: Page has not been modified (written) since PTE was loaded</a:t>
            </a:r>
          </a:p>
          <a:p>
            <a:pPr lvl="2"/>
            <a:r>
              <a:rPr lang="en-US" altLang="ko-KR" dirty="0">
                <a:ea typeface="굴림" panose="020B0600000101010101" pitchFamily="34" charset="-127"/>
                <a:sym typeface="Symbol" panose="05050102010706020507" pitchFamily="18" charset="2"/>
              </a:rPr>
              <a:t>D==1: Page has changed since PTE was loaded</a:t>
            </a:r>
            <a:endParaRPr lang="en-US" altLang="ko-KR" dirty="0">
              <a:ea typeface="굴림" panose="020B0600000101010101" pitchFamily="34" charset="-127"/>
            </a:endParaRPr>
          </a:p>
        </p:txBody>
      </p:sp>
      <p:grpSp>
        <p:nvGrpSpPr>
          <p:cNvPr id="2" name="Group 1"/>
          <p:cNvGrpSpPr/>
          <p:nvPr/>
        </p:nvGrpSpPr>
        <p:grpSpPr>
          <a:xfrm>
            <a:off x="3657600" y="1227992"/>
            <a:ext cx="7952148" cy="818444"/>
            <a:chOff x="1572852" y="3753556"/>
            <a:chExt cx="7952148" cy="818444"/>
          </a:xfrm>
        </p:grpSpPr>
        <p:grpSp>
          <p:nvGrpSpPr>
            <p:cNvPr id="4" name="Group 122"/>
            <p:cNvGrpSpPr>
              <a:grpSpLocks/>
            </p:cNvGrpSpPr>
            <p:nvPr/>
          </p:nvGrpSpPr>
          <p:grpSpPr bwMode="auto">
            <a:xfrm>
              <a:off x="2284906" y="3753556"/>
              <a:ext cx="7240094" cy="818444"/>
              <a:chOff x="480" y="2304"/>
              <a:chExt cx="4863" cy="638"/>
            </a:xfrm>
          </p:grpSpPr>
          <p:sp>
            <p:nvSpPr>
              <p:cNvPr id="5" name="Rectangle 97"/>
              <p:cNvSpPr>
                <a:spLocks noChangeArrowheads="1"/>
              </p:cNvSpPr>
              <p:nvPr/>
            </p:nvSpPr>
            <p:spPr bwMode="auto">
              <a:xfrm>
                <a:off x="480" y="2304"/>
                <a:ext cx="2544"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85000"/>
                  </a:lnSpc>
                </a:pPr>
                <a:r>
                  <a:rPr lang="en-US" altLang="ko-KR" sz="1800" dirty="0">
                    <a:latin typeface="Gill Sans Light"/>
                    <a:ea typeface="굴림" panose="020B0600000101010101" pitchFamily="34" charset="-127"/>
                  </a:rPr>
                  <a:t>Page Frame Number</a:t>
                </a:r>
              </a:p>
              <a:p>
                <a:pPr>
                  <a:lnSpc>
                    <a:spcPct val="85000"/>
                  </a:lnSpc>
                </a:pPr>
                <a:r>
                  <a:rPr lang="en-US" altLang="ko-KR" sz="1800" dirty="0">
                    <a:latin typeface="Gill Sans Light"/>
                    <a:ea typeface="굴림" panose="020B0600000101010101" pitchFamily="34" charset="-127"/>
                  </a:rPr>
                  <a:t>(Physical Page Number)</a:t>
                </a:r>
              </a:p>
            </p:txBody>
          </p:sp>
          <p:sp>
            <p:nvSpPr>
              <p:cNvPr id="6" name="Rectangle 98"/>
              <p:cNvSpPr>
                <a:spLocks noChangeArrowheads="1"/>
              </p:cNvSpPr>
              <p:nvPr/>
            </p:nvSpPr>
            <p:spPr bwMode="auto">
              <a:xfrm>
                <a:off x="3024" y="2304"/>
                <a:ext cx="576"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85000"/>
                  </a:lnSpc>
                </a:pPr>
                <a:r>
                  <a:rPr lang="en-US" altLang="ko-KR" sz="1800" dirty="0">
                    <a:latin typeface="Gill Sans Light"/>
                    <a:ea typeface="굴림" panose="020B0600000101010101" pitchFamily="34" charset="-127"/>
                  </a:rPr>
                  <a:t>Free</a:t>
                </a:r>
              </a:p>
              <a:p>
                <a:pPr>
                  <a:lnSpc>
                    <a:spcPct val="85000"/>
                  </a:lnSpc>
                </a:pPr>
                <a:r>
                  <a:rPr lang="en-US" altLang="ko-KR" sz="1800" dirty="0">
                    <a:latin typeface="Gill Sans Light"/>
                    <a:ea typeface="굴림" panose="020B0600000101010101" pitchFamily="34" charset="-127"/>
                  </a:rPr>
                  <a:t>(OS)</a:t>
                </a:r>
              </a:p>
            </p:txBody>
          </p:sp>
          <p:sp>
            <p:nvSpPr>
              <p:cNvPr id="7" name="Rectangle 99"/>
              <p:cNvSpPr>
                <a:spLocks noChangeArrowheads="1"/>
              </p:cNvSpPr>
              <p:nvPr/>
            </p:nvSpPr>
            <p:spPr bwMode="auto">
              <a:xfrm>
                <a:off x="3600"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85000"/>
                  </a:lnSpc>
                </a:pPr>
                <a:r>
                  <a:rPr lang="en-US" altLang="ko-KR" sz="1800" dirty="0">
                    <a:latin typeface="Gill Sans Light"/>
                    <a:ea typeface="굴림" panose="020B0600000101010101" pitchFamily="34" charset="-127"/>
                  </a:rPr>
                  <a:t>0</a:t>
                </a:r>
              </a:p>
            </p:txBody>
          </p:sp>
          <p:sp>
            <p:nvSpPr>
              <p:cNvPr id="8" name="Rectangle 100"/>
              <p:cNvSpPr>
                <a:spLocks noChangeArrowheads="1"/>
              </p:cNvSpPr>
              <p:nvPr/>
            </p:nvSpPr>
            <p:spPr bwMode="auto">
              <a:xfrm>
                <a:off x="3792"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85000"/>
                  </a:lnSpc>
                </a:pPr>
                <a:r>
                  <a:rPr lang="en-US" altLang="ko-KR" sz="1800" dirty="0">
                    <a:latin typeface="Gill Sans Light"/>
                    <a:ea typeface="굴림" panose="020B0600000101010101" pitchFamily="34" charset="-127"/>
                  </a:rPr>
                  <a:t>PS</a:t>
                </a:r>
              </a:p>
            </p:txBody>
          </p:sp>
          <p:sp>
            <p:nvSpPr>
              <p:cNvPr id="9" name="Rectangle 101"/>
              <p:cNvSpPr>
                <a:spLocks noChangeArrowheads="1"/>
              </p:cNvSpPr>
              <p:nvPr/>
            </p:nvSpPr>
            <p:spPr bwMode="auto">
              <a:xfrm>
                <a:off x="3984"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85000"/>
                  </a:lnSpc>
                </a:pPr>
                <a:r>
                  <a:rPr lang="en-US" altLang="ko-KR" sz="1800" dirty="0">
                    <a:latin typeface="Gill Sans Light"/>
                    <a:ea typeface="굴림" panose="020B0600000101010101" pitchFamily="34" charset="-127"/>
                  </a:rPr>
                  <a:t>D</a:t>
                </a:r>
              </a:p>
            </p:txBody>
          </p:sp>
          <p:sp>
            <p:nvSpPr>
              <p:cNvPr id="10" name="Rectangle 102"/>
              <p:cNvSpPr>
                <a:spLocks noChangeArrowheads="1"/>
              </p:cNvSpPr>
              <p:nvPr/>
            </p:nvSpPr>
            <p:spPr bwMode="auto">
              <a:xfrm>
                <a:off x="4176"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85000"/>
                  </a:lnSpc>
                </a:pPr>
                <a:r>
                  <a:rPr lang="en-US" altLang="ko-KR" sz="1800" dirty="0">
                    <a:latin typeface="Gill Sans Light"/>
                    <a:ea typeface="굴림" panose="020B0600000101010101" pitchFamily="34" charset="-127"/>
                  </a:rPr>
                  <a:t>A</a:t>
                </a:r>
              </a:p>
            </p:txBody>
          </p:sp>
          <p:sp>
            <p:nvSpPr>
              <p:cNvPr id="11" name="Rectangle 103"/>
              <p:cNvSpPr>
                <a:spLocks noChangeArrowheads="1"/>
              </p:cNvSpPr>
              <p:nvPr/>
            </p:nvSpPr>
            <p:spPr bwMode="auto">
              <a:xfrm>
                <a:off x="4368"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85000"/>
                  </a:lnSpc>
                </a:pPr>
                <a:r>
                  <a:rPr lang="en-US" altLang="ko-KR" sz="1800">
                    <a:latin typeface="Gill Sans Light"/>
                    <a:ea typeface="굴림" panose="020B0600000101010101" pitchFamily="34" charset="-127"/>
                  </a:rPr>
                  <a:t>PCD</a:t>
                </a:r>
              </a:p>
            </p:txBody>
          </p:sp>
          <p:sp>
            <p:nvSpPr>
              <p:cNvPr id="12" name="Rectangle 104"/>
              <p:cNvSpPr>
                <a:spLocks noChangeArrowheads="1"/>
              </p:cNvSpPr>
              <p:nvPr/>
            </p:nvSpPr>
            <p:spPr bwMode="auto">
              <a:xfrm>
                <a:off x="4560"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85000"/>
                  </a:lnSpc>
                </a:pPr>
                <a:r>
                  <a:rPr lang="en-US" altLang="ko-KR" sz="1600">
                    <a:latin typeface="Gill Sans Light"/>
                    <a:ea typeface="굴림" panose="020B0600000101010101" pitchFamily="34" charset="-127"/>
                  </a:rPr>
                  <a:t>PWT</a:t>
                </a:r>
              </a:p>
            </p:txBody>
          </p:sp>
          <p:sp>
            <p:nvSpPr>
              <p:cNvPr id="13" name="Rectangle 105"/>
              <p:cNvSpPr>
                <a:spLocks noChangeArrowheads="1"/>
              </p:cNvSpPr>
              <p:nvPr/>
            </p:nvSpPr>
            <p:spPr bwMode="auto">
              <a:xfrm>
                <a:off x="4752"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85000"/>
                  </a:lnSpc>
                </a:pPr>
                <a:r>
                  <a:rPr lang="en-US" altLang="ko-KR" sz="1800" dirty="0">
                    <a:latin typeface="Gill Sans Light"/>
                    <a:ea typeface="굴림" panose="020B0600000101010101" pitchFamily="34" charset="-127"/>
                  </a:rPr>
                  <a:t>U</a:t>
                </a:r>
              </a:p>
            </p:txBody>
          </p:sp>
          <p:sp>
            <p:nvSpPr>
              <p:cNvPr id="14" name="Rectangle 106"/>
              <p:cNvSpPr>
                <a:spLocks noChangeArrowheads="1"/>
              </p:cNvSpPr>
              <p:nvPr/>
            </p:nvSpPr>
            <p:spPr bwMode="auto">
              <a:xfrm>
                <a:off x="4944"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85000"/>
                  </a:lnSpc>
                </a:pPr>
                <a:r>
                  <a:rPr lang="en-US" altLang="ko-KR" sz="1800">
                    <a:latin typeface="Gill Sans Light"/>
                    <a:ea typeface="굴림" panose="020B0600000101010101" pitchFamily="34" charset="-127"/>
                  </a:rPr>
                  <a:t>W</a:t>
                </a:r>
              </a:p>
            </p:txBody>
          </p:sp>
          <p:sp>
            <p:nvSpPr>
              <p:cNvPr id="15" name="Rectangle 107"/>
              <p:cNvSpPr>
                <a:spLocks noChangeArrowheads="1"/>
              </p:cNvSpPr>
              <p:nvPr/>
            </p:nvSpPr>
            <p:spPr bwMode="auto">
              <a:xfrm>
                <a:off x="5136"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85000"/>
                  </a:lnSpc>
                </a:pPr>
                <a:r>
                  <a:rPr lang="en-US" altLang="ko-KR" sz="1800" dirty="0">
                    <a:latin typeface="Gill Sans Light"/>
                    <a:ea typeface="굴림" panose="020B0600000101010101" pitchFamily="34" charset="-127"/>
                  </a:rPr>
                  <a:t>P</a:t>
                </a:r>
              </a:p>
            </p:txBody>
          </p:sp>
          <p:sp>
            <p:nvSpPr>
              <p:cNvPr id="16" name="Text Box 111"/>
              <p:cNvSpPr txBox="1">
                <a:spLocks noChangeArrowheads="1"/>
              </p:cNvSpPr>
              <p:nvPr/>
            </p:nvSpPr>
            <p:spPr bwMode="auto">
              <a:xfrm>
                <a:off x="5126" y="2688"/>
                <a:ext cx="217" cy="25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85000"/>
                  </a:lnSpc>
                </a:pPr>
                <a:r>
                  <a:rPr lang="en-US" altLang="ko-KR" sz="1800">
                    <a:latin typeface="Gill Sans Light"/>
                    <a:ea typeface="굴림" panose="020B0600000101010101" pitchFamily="34" charset="-127"/>
                  </a:rPr>
                  <a:t>0</a:t>
                </a:r>
              </a:p>
            </p:txBody>
          </p:sp>
          <p:sp>
            <p:nvSpPr>
              <p:cNvPr id="17" name="Text Box 112"/>
              <p:cNvSpPr txBox="1">
                <a:spLocks noChangeArrowheads="1"/>
              </p:cNvSpPr>
              <p:nvPr/>
            </p:nvSpPr>
            <p:spPr bwMode="auto">
              <a:xfrm>
                <a:off x="4944" y="2688"/>
                <a:ext cx="217" cy="25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85000"/>
                  </a:lnSpc>
                </a:pPr>
                <a:r>
                  <a:rPr lang="en-US" altLang="ko-KR" sz="1800">
                    <a:latin typeface="Gill Sans Light"/>
                    <a:ea typeface="굴림" panose="020B0600000101010101" pitchFamily="34" charset="-127"/>
                  </a:rPr>
                  <a:t>1</a:t>
                </a:r>
              </a:p>
            </p:txBody>
          </p:sp>
          <p:sp>
            <p:nvSpPr>
              <p:cNvPr id="18" name="Text Box 113"/>
              <p:cNvSpPr txBox="1">
                <a:spLocks noChangeArrowheads="1"/>
              </p:cNvSpPr>
              <p:nvPr/>
            </p:nvSpPr>
            <p:spPr bwMode="auto">
              <a:xfrm>
                <a:off x="4752" y="2688"/>
                <a:ext cx="217" cy="25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85000"/>
                  </a:lnSpc>
                </a:pPr>
                <a:r>
                  <a:rPr lang="en-US" altLang="ko-KR" sz="1800">
                    <a:latin typeface="Gill Sans Light"/>
                    <a:ea typeface="굴림" panose="020B0600000101010101" pitchFamily="34" charset="-127"/>
                  </a:rPr>
                  <a:t>2</a:t>
                </a:r>
              </a:p>
            </p:txBody>
          </p:sp>
          <p:sp>
            <p:nvSpPr>
              <p:cNvPr id="19" name="Text Box 114"/>
              <p:cNvSpPr txBox="1">
                <a:spLocks noChangeArrowheads="1"/>
              </p:cNvSpPr>
              <p:nvPr/>
            </p:nvSpPr>
            <p:spPr bwMode="auto">
              <a:xfrm>
                <a:off x="4560" y="2688"/>
                <a:ext cx="217" cy="25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85000"/>
                  </a:lnSpc>
                </a:pPr>
                <a:r>
                  <a:rPr lang="en-US" altLang="ko-KR" sz="1800">
                    <a:latin typeface="Gill Sans Light"/>
                    <a:ea typeface="굴림" panose="020B0600000101010101" pitchFamily="34" charset="-127"/>
                  </a:rPr>
                  <a:t>3</a:t>
                </a:r>
              </a:p>
            </p:txBody>
          </p:sp>
          <p:sp>
            <p:nvSpPr>
              <p:cNvPr id="20" name="Text Box 115"/>
              <p:cNvSpPr txBox="1">
                <a:spLocks noChangeArrowheads="1"/>
              </p:cNvSpPr>
              <p:nvPr/>
            </p:nvSpPr>
            <p:spPr bwMode="auto">
              <a:xfrm>
                <a:off x="4368" y="2688"/>
                <a:ext cx="217" cy="25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85000"/>
                  </a:lnSpc>
                </a:pPr>
                <a:r>
                  <a:rPr lang="en-US" altLang="ko-KR" sz="1800">
                    <a:latin typeface="Gill Sans Light"/>
                    <a:ea typeface="굴림" panose="020B0600000101010101" pitchFamily="34" charset="-127"/>
                  </a:rPr>
                  <a:t>4</a:t>
                </a:r>
              </a:p>
            </p:txBody>
          </p:sp>
          <p:sp>
            <p:nvSpPr>
              <p:cNvPr id="21" name="Text Box 116"/>
              <p:cNvSpPr txBox="1">
                <a:spLocks noChangeArrowheads="1"/>
              </p:cNvSpPr>
              <p:nvPr/>
            </p:nvSpPr>
            <p:spPr bwMode="auto">
              <a:xfrm>
                <a:off x="4176" y="2688"/>
                <a:ext cx="217" cy="25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85000"/>
                  </a:lnSpc>
                </a:pPr>
                <a:r>
                  <a:rPr lang="en-US" altLang="ko-KR" sz="1800">
                    <a:latin typeface="Gill Sans Light"/>
                    <a:ea typeface="굴림" panose="020B0600000101010101" pitchFamily="34" charset="-127"/>
                  </a:rPr>
                  <a:t>5</a:t>
                </a:r>
              </a:p>
            </p:txBody>
          </p:sp>
          <p:sp>
            <p:nvSpPr>
              <p:cNvPr id="22" name="Text Box 117"/>
              <p:cNvSpPr txBox="1">
                <a:spLocks noChangeArrowheads="1"/>
              </p:cNvSpPr>
              <p:nvPr/>
            </p:nvSpPr>
            <p:spPr bwMode="auto">
              <a:xfrm>
                <a:off x="3984" y="2688"/>
                <a:ext cx="217" cy="25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85000"/>
                  </a:lnSpc>
                </a:pPr>
                <a:r>
                  <a:rPr lang="en-US" altLang="ko-KR" sz="1800">
                    <a:latin typeface="Gill Sans Light"/>
                    <a:ea typeface="굴림" panose="020B0600000101010101" pitchFamily="34" charset="-127"/>
                  </a:rPr>
                  <a:t>6</a:t>
                </a:r>
              </a:p>
            </p:txBody>
          </p:sp>
          <p:sp>
            <p:nvSpPr>
              <p:cNvPr id="23" name="Text Box 118"/>
              <p:cNvSpPr txBox="1">
                <a:spLocks noChangeArrowheads="1"/>
              </p:cNvSpPr>
              <p:nvPr/>
            </p:nvSpPr>
            <p:spPr bwMode="auto">
              <a:xfrm>
                <a:off x="3792" y="2688"/>
                <a:ext cx="217" cy="25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85000"/>
                  </a:lnSpc>
                </a:pPr>
                <a:r>
                  <a:rPr lang="en-US" altLang="ko-KR" sz="1800">
                    <a:latin typeface="Gill Sans Light"/>
                    <a:ea typeface="굴림" panose="020B0600000101010101" pitchFamily="34" charset="-127"/>
                  </a:rPr>
                  <a:t>7</a:t>
                </a:r>
              </a:p>
            </p:txBody>
          </p:sp>
          <p:sp>
            <p:nvSpPr>
              <p:cNvPr id="24" name="Text Box 119"/>
              <p:cNvSpPr txBox="1">
                <a:spLocks noChangeArrowheads="1"/>
              </p:cNvSpPr>
              <p:nvPr/>
            </p:nvSpPr>
            <p:spPr bwMode="auto">
              <a:xfrm>
                <a:off x="3600" y="2688"/>
                <a:ext cx="217" cy="25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85000"/>
                  </a:lnSpc>
                </a:pPr>
                <a:r>
                  <a:rPr lang="en-US" altLang="ko-KR" sz="1800">
                    <a:latin typeface="Gill Sans Light"/>
                    <a:ea typeface="굴림" panose="020B0600000101010101" pitchFamily="34" charset="-127"/>
                  </a:rPr>
                  <a:t>8</a:t>
                </a:r>
              </a:p>
            </p:txBody>
          </p:sp>
          <p:sp>
            <p:nvSpPr>
              <p:cNvPr id="25" name="Text Box 120"/>
              <p:cNvSpPr txBox="1">
                <a:spLocks noChangeArrowheads="1"/>
              </p:cNvSpPr>
              <p:nvPr/>
            </p:nvSpPr>
            <p:spPr bwMode="auto">
              <a:xfrm>
                <a:off x="3072" y="2688"/>
                <a:ext cx="424" cy="25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85000"/>
                  </a:lnSpc>
                </a:pPr>
                <a:r>
                  <a:rPr lang="en-US" altLang="ko-KR" sz="1800">
                    <a:latin typeface="Gill Sans Light"/>
                    <a:ea typeface="굴림" panose="020B0600000101010101" pitchFamily="34" charset="-127"/>
                  </a:rPr>
                  <a:t>11-9</a:t>
                </a:r>
              </a:p>
            </p:txBody>
          </p:sp>
          <p:sp>
            <p:nvSpPr>
              <p:cNvPr id="26" name="Text Box 121"/>
              <p:cNvSpPr txBox="1">
                <a:spLocks noChangeArrowheads="1"/>
              </p:cNvSpPr>
              <p:nvPr/>
            </p:nvSpPr>
            <p:spPr bwMode="auto">
              <a:xfrm>
                <a:off x="1440" y="2688"/>
                <a:ext cx="519" cy="25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85000"/>
                  </a:lnSpc>
                </a:pPr>
                <a:r>
                  <a:rPr lang="en-US" altLang="ko-KR" sz="1800">
                    <a:latin typeface="Gill Sans Light"/>
                    <a:ea typeface="굴림" panose="020B0600000101010101" pitchFamily="34" charset="-127"/>
                  </a:rPr>
                  <a:t>31-12</a:t>
                </a:r>
              </a:p>
            </p:txBody>
          </p:sp>
        </p:grpSp>
        <p:sp>
          <p:nvSpPr>
            <p:cNvPr id="27" name="TextBox 26"/>
            <p:cNvSpPr txBox="1"/>
            <p:nvPr/>
          </p:nvSpPr>
          <p:spPr>
            <a:xfrm>
              <a:off x="1572852" y="3783200"/>
              <a:ext cx="712054" cy="369332"/>
            </a:xfrm>
            <a:prstGeom prst="rect">
              <a:avLst/>
            </a:prstGeom>
            <a:noFill/>
          </p:spPr>
          <p:txBody>
            <a:bodyPr wrap="none" rtlCol="0">
              <a:spAutoFit/>
            </a:bodyPr>
            <a:lstStyle/>
            <a:p>
              <a:r>
                <a:rPr lang="en-US" dirty="0">
                  <a:latin typeface="Gill Sans Light"/>
                </a:rPr>
                <a:t>PTE:</a:t>
              </a:r>
            </a:p>
          </p:txBody>
        </p:sp>
      </p:grpSp>
    </p:spTree>
    <p:extLst>
      <p:ext uri="{BB962C8B-B14F-4D97-AF65-F5344CB8AC3E}">
        <p14:creationId xmlns:p14="http://schemas.microsoft.com/office/powerpoint/2010/main" val="2577764723"/>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dirty="0">
                <a:ea typeface="굴림" panose="020B0600000101010101" pitchFamily="34" charset="-127"/>
              </a:rPr>
              <a:t>Clock Algorithms Variations</a:t>
            </a:r>
          </a:p>
        </p:txBody>
      </p:sp>
      <p:sp>
        <p:nvSpPr>
          <p:cNvPr id="785411" name="Rectangle 3"/>
          <p:cNvSpPr>
            <a:spLocks noGrp="1" noChangeArrowheads="1"/>
          </p:cNvSpPr>
          <p:nvPr>
            <p:ph type="body" idx="1"/>
          </p:nvPr>
        </p:nvSpPr>
        <p:spPr>
          <a:xfrm>
            <a:off x="457200" y="685800"/>
            <a:ext cx="10896600" cy="5867400"/>
          </a:xfrm>
        </p:spPr>
        <p:txBody>
          <a:bodyPr>
            <a:normAutofit/>
          </a:bodyPr>
          <a:lstStyle/>
          <a:p>
            <a:r>
              <a:rPr lang="en-US" altLang="ko-KR" dirty="0">
                <a:ea typeface="굴림" panose="020B0600000101010101" pitchFamily="34" charset="-127"/>
              </a:rPr>
              <a:t>Do we really need hardware-supported “modified” bit?</a:t>
            </a:r>
          </a:p>
          <a:p>
            <a:pPr lvl="1"/>
            <a:r>
              <a:rPr lang="en-US" altLang="ko-KR" dirty="0">
                <a:ea typeface="굴림" panose="020B0600000101010101" pitchFamily="34" charset="-127"/>
              </a:rPr>
              <a:t>No.  Can emulate it using read-only bit</a:t>
            </a:r>
          </a:p>
          <a:p>
            <a:pPr lvl="2"/>
            <a:r>
              <a:rPr lang="en-US" altLang="ko-KR" dirty="0">
                <a:ea typeface="굴림" panose="020B0600000101010101" pitchFamily="34" charset="-127"/>
              </a:rPr>
              <a:t>Need software DB of which pages are allowed to be written (needed this anyway)</a:t>
            </a:r>
          </a:p>
          <a:p>
            <a:pPr lvl="2"/>
            <a:r>
              <a:rPr lang="en-US" altLang="ko-KR" dirty="0">
                <a:ea typeface="굴림" panose="020B0600000101010101" pitchFamily="34" charset="-127"/>
              </a:rPr>
              <a:t>We will tell MMU that pages have more restricted permissions than the actually do to force page faults (and allow us notice when page is written)</a:t>
            </a:r>
          </a:p>
          <a:p>
            <a:pPr lvl="1"/>
            <a:r>
              <a:rPr lang="en-US" altLang="ko-KR" dirty="0">
                <a:ea typeface="굴림" panose="020B0600000101010101" pitchFamily="34" charset="-127"/>
              </a:rPr>
              <a:t>Algorithm (Clock-Emulated-M):</a:t>
            </a:r>
          </a:p>
          <a:p>
            <a:pPr lvl="2"/>
            <a:r>
              <a:rPr lang="en-US" altLang="ko-KR" dirty="0">
                <a:ea typeface="굴림" panose="020B0600000101010101" pitchFamily="34" charset="-127"/>
              </a:rPr>
              <a:t>Initially, mark all pages as read-only (W</a:t>
            </a:r>
            <a:r>
              <a:rPr lang="en-US" altLang="ko-KR" dirty="0">
                <a:ea typeface="굴림" panose="020B0600000101010101" pitchFamily="34" charset="-127"/>
                <a:sym typeface="Symbol" panose="05050102010706020507" pitchFamily="18" charset="2"/>
              </a:rPr>
              <a:t></a:t>
            </a:r>
            <a:r>
              <a:rPr lang="en-US" altLang="ko-KR" dirty="0">
                <a:ea typeface="굴림" panose="020B0600000101010101" pitchFamily="34" charset="-127"/>
              </a:rPr>
              <a:t>0), even writable data pages.  </a:t>
            </a:r>
            <a:br>
              <a:rPr lang="en-US" altLang="ko-KR" dirty="0">
                <a:ea typeface="굴림" panose="020B0600000101010101" pitchFamily="34" charset="-127"/>
              </a:rPr>
            </a:br>
            <a:r>
              <a:rPr lang="en-US" altLang="ko-KR" dirty="0">
                <a:ea typeface="굴림" panose="020B0600000101010101" pitchFamily="34" charset="-127"/>
              </a:rPr>
              <a:t>Further, clear all software versions of the “</a:t>
            </a:r>
            <a:r>
              <a:rPr lang="en-US" altLang="ko-KR" dirty="0">
                <a:solidFill>
                  <a:srgbClr val="FF0000"/>
                </a:solidFill>
                <a:ea typeface="굴림" panose="020B0600000101010101" pitchFamily="34" charset="-127"/>
              </a:rPr>
              <a:t>modified</a:t>
            </a:r>
            <a:r>
              <a:rPr lang="en-US" altLang="ko-KR" dirty="0">
                <a:ea typeface="굴림" panose="020B0600000101010101" pitchFamily="34" charset="-127"/>
              </a:rPr>
              <a:t>” bit </a:t>
            </a:r>
            <a:r>
              <a:rPr lang="en-US" altLang="ko-KR" dirty="0">
                <a:ea typeface="굴림" panose="020B0600000101010101" pitchFamily="34" charset="-127"/>
                <a:sym typeface="Symbol" panose="05050102010706020507" pitchFamily="18" charset="2"/>
              </a:rPr>
              <a:t> 0</a:t>
            </a:r>
            <a:r>
              <a:rPr lang="en-US" altLang="ko-KR" dirty="0">
                <a:ea typeface="굴림" panose="020B0600000101010101" pitchFamily="34" charset="-127"/>
              </a:rPr>
              <a:t> (page not dirty)</a:t>
            </a:r>
          </a:p>
          <a:p>
            <a:pPr lvl="2"/>
            <a:r>
              <a:rPr lang="en-US" altLang="ko-KR" dirty="0">
                <a:ea typeface="굴림" panose="020B0600000101010101" pitchFamily="34" charset="-127"/>
              </a:rPr>
              <a:t>Writes will cause a page fault. Assuming write is allowed, OS sets software “</a:t>
            </a:r>
            <a:r>
              <a:rPr lang="en-US" altLang="ko-KR" dirty="0">
                <a:solidFill>
                  <a:srgbClr val="FF0000"/>
                </a:solidFill>
                <a:ea typeface="굴림" panose="020B0600000101010101" pitchFamily="34" charset="-127"/>
              </a:rPr>
              <a:t>modified</a:t>
            </a:r>
            <a:r>
              <a:rPr lang="en-US" altLang="ko-KR" dirty="0">
                <a:ea typeface="굴림" panose="020B0600000101010101" pitchFamily="34" charset="-127"/>
              </a:rPr>
              <a:t>” bit </a:t>
            </a:r>
            <a:r>
              <a:rPr lang="en-US" altLang="ko-KR" dirty="0">
                <a:ea typeface="굴림" panose="020B0600000101010101" pitchFamily="34" charset="-127"/>
                <a:sym typeface="Symbol" panose="05050102010706020507" pitchFamily="18" charset="2"/>
              </a:rPr>
              <a:t> 1</a:t>
            </a:r>
            <a:r>
              <a:rPr lang="en-US" altLang="ko-KR" dirty="0">
                <a:ea typeface="굴림" panose="020B0600000101010101" pitchFamily="34" charset="-127"/>
              </a:rPr>
              <a:t>, and marks page as writable (W</a:t>
            </a:r>
            <a:r>
              <a:rPr lang="en-US" altLang="ko-KR" dirty="0">
                <a:ea typeface="굴림" panose="020B0600000101010101" pitchFamily="34" charset="-127"/>
                <a:sym typeface="Symbol" panose="05050102010706020507" pitchFamily="18" charset="2"/>
              </a:rPr>
              <a:t></a:t>
            </a:r>
            <a:r>
              <a:rPr lang="en-US" altLang="ko-KR" dirty="0">
                <a:ea typeface="굴림" panose="020B0600000101010101" pitchFamily="34" charset="-127"/>
              </a:rPr>
              <a:t>1).</a:t>
            </a:r>
          </a:p>
          <a:p>
            <a:pPr lvl="2"/>
            <a:r>
              <a:rPr lang="en-US" altLang="ko-KR" dirty="0">
                <a:ea typeface="굴림" panose="020B0600000101010101" pitchFamily="34" charset="-127"/>
              </a:rPr>
              <a:t>Whenever page written back to disk, clear “</a:t>
            </a:r>
            <a:r>
              <a:rPr lang="en-US" altLang="ko-KR" dirty="0">
                <a:solidFill>
                  <a:srgbClr val="FF0000"/>
                </a:solidFill>
                <a:ea typeface="굴림" panose="020B0600000101010101" pitchFamily="34" charset="-127"/>
              </a:rPr>
              <a:t>modified</a:t>
            </a:r>
            <a:r>
              <a:rPr lang="en-US" altLang="ko-KR" dirty="0">
                <a:ea typeface="굴림" panose="020B0600000101010101" pitchFamily="34" charset="-127"/>
              </a:rPr>
              <a:t>” bit </a:t>
            </a:r>
            <a:r>
              <a:rPr lang="en-US" altLang="ko-KR" dirty="0">
                <a:ea typeface="굴림" panose="020B0600000101010101" pitchFamily="34" charset="-127"/>
                <a:sym typeface="Symbol" panose="05050102010706020507" pitchFamily="18" charset="2"/>
              </a:rPr>
              <a:t> 0</a:t>
            </a:r>
            <a:r>
              <a:rPr lang="en-US" altLang="ko-KR" dirty="0">
                <a:ea typeface="굴림" panose="020B0600000101010101" pitchFamily="34" charset="-127"/>
              </a:rPr>
              <a:t>, mark read-only</a:t>
            </a:r>
          </a:p>
        </p:txBody>
      </p:sp>
    </p:spTree>
    <p:extLst>
      <p:ext uri="{BB962C8B-B14F-4D97-AF65-F5344CB8AC3E}">
        <p14:creationId xmlns:p14="http://schemas.microsoft.com/office/powerpoint/2010/main" val="37618419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5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541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854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854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54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541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8541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854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11"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ko-KR" dirty="0">
                <a:ea typeface="굴림" panose="020B0600000101010101" pitchFamily="34" charset="-127"/>
              </a:rPr>
              <a:t>Clock Algorithms Variations (continued)</a:t>
            </a:r>
          </a:p>
        </p:txBody>
      </p:sp>
      <p:sp>
        <p:nvSpPr>
          <p:cNvPr id="788483" name="Rectangle 3"/>
          <p:cNvSpPr>
            <a:spLocks noGrp="1" noChangeArrowheads="1"/>
          </p:cNvSpPr>
          <p:nvPr>
            <p:ph type="body" idx="1"/>
          </p:nvPr>
        </p:nvSpPr>
        <p:spPr>
          <a:xfrm>
            <a:off x="533400" y="762000"/>
            <a:ext cx="11353800" cy="6019800"/>
          </a:xfrm>
        </p:spPr>
        <p:txBody>
          <a:bodyPr>
            <a:normAutofit/>
          </a:bodyPr>
          <a:lstStyle/>
          <a:p>
            <a:pPr>
              <a:lnSpc>
                <a:spcPct val="80000"/>
              </a:lnSpc>
            </a:pPr>
            <a:r>
              <a:rPr lang="en-US" altLang="ko-KR" dirty="0">
                <a:ea typeface="굴림" panose="020B0600000101010101" pitchFamily="34" charset="-127"/>
              </a:rPr>
              <a:t>Do we really need a hardware-supported “</a:t>
            </a:r>
            <a:r>
              <a:rPr lang="en-US" altLang="ko-KR" dirty="0">
                <a:solidFill>
                  <a:srgbClr val="FF0000"/>
                </a:solidFill>
                <a:ea typeface="굴림" panose="020B0600000101010101" pitchFamily="34" charset="-127"/>
              </a:rPr>
              <a:t>use</a:t>
            </a:r>
            <a:r>
              <a:rPr lang="en-US" altLang="ko-KR" dirty="0">
                <a:ea typeface="굴림" panose="020B0600000101010101" pitchFamily="34" charset="-127"/>
              </a:rPr>
              <a:t>” bit?</a:t>
            </a:r>
          </a:p>
          <a:p>
            <a:pPr lvl="1">
              <a:lnSpc>
                <a:spcPct val="80000"/>
              </a:lnSpc>
            </a:pPr>
            <a:r>
              <a:rPr lang="en-US" altLang="ko-KR" dirty="0">
                <a:ea typeface="굴림" panose="020B0600000101010101" pitchFamily="34" charset="-127"/>
              </a:rPr>
              <a:t>No. Can emulate it similar to above (e.g. for read operation)</a:t>
            </a:r>
          </a:p>
          <a:p>
            <a:pPr lvl="2">
              <a:lnSpc>
                <a:spcPct val="80000"/>
              </a:lnSpc>
            </a:pPr>
            <a:r>
              <a:rPr lang="en-US" altLang="ko-KR" dirty="0">
                <a:ea typeface="굴림" panose="020B0600000101010101" pitchFamily="34" charset="-127"/>
              </a:rPr>
              <a:t>Kernel keeps a “</a:t>
            </a:r>
            <a:r>
              <a:rPr lang="en-US" altLang="ko-KR" dirty="0">
                <a:solidFill>
                  <a:srgbClr val="FF0000"/>
                </a:solidFill>
                <a:ea typeface="굴림" panose="020B0600000101010101" pitchFamily="34" charset="-127"/>
              </a:rPr>
              <a:t>use</a:t>
            </a:r>
            <a:r>
              <a:rPr lang="en-US" altLang="ko-KR" dirty="0">
                <a:ea typeface="굴림" panose="020B0600000101010101" pitchFamily="34" charset="-127"/>
              </a:rPr>
              <a:t>” bit and “</a:t>
            </a:r>
            <a:r>
              <a:rPr lang="en-US" altLang="ko-KR" dirty="0">
                <a:solidFill>
                  <a:srgbClr val="FF0000"/>
                </a:solidFill>
                <a:ea typeface="굴림" panose="020B0600000101010101" pitchFamily="34" charset="-127"/>
              </a:rPr>
              <a:t>modified</a:t>
            </a:r>
            <a:r>
              <a:rPr lang="en-US" altLang="ko-KR" dirty="0">
                <a:ea typeface="굴림" panose="020B0600000101010101" pitchFamily="34" charset="-127"/>
              </a:rPr>
              <a:t>” bit for each page</a:t>
            </a:r>
          </a:p>
          <a:p>
            <a:pPr lvl="1">
              <a:lnSpc>
                <a:spcPct val="80000"/>
              </a:lnSpc>
            </a:pPr>
            <a:r>
              <a:rPr lang="en-US" altLang="ko-KR" dirty="0">
                <a:ea typeface="굴림" panose="020B0600000101010101" pitchFamily="34" charset="-127"/>
              </a:rPr>
              <a:t>Algorithm (Clock-Emulated-Use-and-M):</a:t>
            </a:r>
          </a:p>
          <a:p>
            <a:pPr lvl="2">
              <a:lnSpc>
                <a:spcPct val="80000"/>
              </a:lnSpc>
            </a:pPr>
            <a:r>
              <a:rPr lang="en-US" altLang="ko-KR" dirty="0">
                <a:ea typeface="굴림" panose="020B0600000101010101" pitchFamily="34" charset="-127"/>
              </a:rPr>
              <a:t>Mark all pages as invalid, even if in memory.  </a:t>
            </a:r>
            <a:br>
              <a:rPr lang="en-US" altLang="ko-KR" dirty="0">
                <a:ea typeface="굴림" panose="020B0600000101010101" pitchFamily="34" charset="-127"/>
              </a:rPr>
            </a:br>
            <a:r>
              <a:rPr lang="en-US" altLang="ko-KR" dirty="0">
                <a:ea typeface="굴림" panose="020B0600000101010101" pitchFamily="34" charset="-127"/>
              </a:rPr>
              <a:t>Clear emulated “</a:t>
            </a:r>
            <a:r>
              <a:rPr lang="en-US" altLang="ko-KR" dirty="0">
                <a:solidFill>
                  <a:srgbClr val="FF0000"/>
                </a:solidFill>
                <a:ea typeface="굴림" panose="020B0600000101010101" pitchFamily="34" charset="-127"/>
              </a:rPr>
              <a:t>use</a:t>
            </a:r>
            <a:r>
              <a:rPr lang="en-US" altLang="ko-KR" dirty="0">
                <a:ea typeface="굴림" panose="020B0600000101010101" pitchFamily="34" charset="-127"/>
              </a:rPr>
              <a:t>” bits </a:t>
            </a:r>
            <a:r>
              <a:rPr lang="en-US" altLang="ko-KR" dirty="0">
                <a:ea typeface="굴림" panose="020B0600000101010101" pitchFamily="34" charset="-127"/>
                <a:sym typeface="Symbol" panose="05050102010706020507" pitchFamily="18" charset="2"/>
              </a:rPr>
              <a:t> 0 </a:t>
            </a:r>
            <a:r>
              <a:rPr lang="en-US" altLang="ko-KR" dirty="0">
                <a:ea typeface="굴림" panose="020B0600000101010101" pitchFamily="34" charset="-127"/>
              </a:rPr>
              <a:t>and “</a:t>
            </a:r>
            <a:r>
              <a:rPr lang="en-US" altLang="ko-KR" dirty="0">
                <a:solidFill>
                  <a:srgbClr val="FF0000"/>
                </a:solidFill>
                <a:ea typeface="굴림" panose="020B0600000101010101" pitchFamily="34" charset="-127"/>
              </a:rPr>
              <a:t>modified</a:t>
            </a:r>
            <a:r>
              <a:rPr lang="en-US" altLang="ko-KR" dirty="0">
                <a:ea typeface="굴림" panose="020B0600000101010101" pitchFamily="34" charset="-127"/>
              </a:rPr>
              <a:t>” bits </a:t>
            </a:r>
            <a:r>
              <a:rPr lang="en-US" altLang="ko-KR" dirty="0">
                <a:ea typeface="굴림" panose="020B0600000101010101" pitchFamily="34" charset="-127"/>
                <a:sym typeface="Symbol" panose="05050102010706020507" pitchFamily="18" charset="2"/>
              </a:rPr>
              <a:t> 0 </a:t>
            </a:r>
            <a:r>
              <a:rPr lang="en-US" altLang="ko-KR" dirty="0">
                <a:ea typeface="굴림" panose="020B0600000101010101" pitchFamily="34" charset="-127"/>
              </a:rPr>
              <a:t>for all pages (not used, not dirty)</a:t>
            </a:r>
          </a:p>
          <a:p>
            <a:pPr lvl="2">
              <a:lnSpc>
                <a:spcPct val="80000"/>
              </a:lnSpc>
            </a:pPr>
            <a:r>
              <a:rPr lang="en-US" altLang="ko-KR" dirty="0">
                <a:ea typeface="굴림" panose="020B0600000101010101" pitchFamily="34" charset="-127"/>
              </a:rPr>
              <a:t>Read or write to invalid page traps to OS to tell use page has been used</a:t>
            </a:r>
          </a:p>
          <a:p>
            <a:pPr lvl="2">
              <a:lnSpc>
                <a:spcPct val="80000"/>
              </a:lnSpc>
            </a:pPr>
            <a:r>
              <a:rPr lang="en-US" altLang="ko-KR" dirty="0">
                <a:ea typeface="굴림" panose="020B0600000101010101" pitchFamily="34" charset="-127"/>
              </a:rPr>
              <a:t>OS sets “</a:t>
            </a:r>
            <a:r>
              <a:rPr lang="en-US" altLang="ko-KR" dirty="0">
                <a:solidFill>
                  <a:srgbClr val="FF0000"/>
                </a:solidFill>
                <a:ea typeface="굴림" panose="020B0600000101010101" pitchFamily="34" charset="-127"/>
              </a:rPr>
              <a:t>use</a:t>
            </a:r>
            <a:r>
              <a:rPr lang="en-US" altLang="ko-KR" dirty="0">
                <a:ea typeface="굴림" panose="020B0600000101010101" pitchFamily="34" charset="-127"/>
              </a:rPr>
              <a:t>” bit </a:t>
            </a:r>
            <a:r>
              <a:rPr lang="en-US" altLang="ko-KR" dirty="0">
                <a:ea typeface="굴림" panose="020B0600000101010101" pitchFamily="34" charset="-127"/>
                <a:sym typeface="Symbol" panose="05050102010706020507" pitchFamily="18" charset="2"/>
              </a:rPr>
              <a:t> 1</a:t>
            </a:r>
            <a:r>
              <a:rPr lang="en-US" altLang="ko-KR" dirty="0">
                <a:ea typeface="굴림" panose="020B0600000101010101" pitchFamily="34" charset="-127"/>
              </a:rPr>
              <a:t> in software to indicate that page has been “used”. </a:t>
            </a:r>
            <a:br>
              <a:rPr lang="en-US" altLang="ko-KR" dirty="0">
                <a:ea typeface="굴림" panose="020B0600000101010101" pitchFamily="34" charset="-127"/>
              </a:rPr>
            </a:br>
            <a:r>
              <a:rPr lang="en-US" altLang="ko-KR" dirty="0">
                <a:ea typeface="굴림" panose="020B0600000101010101" pitchFamily="34" charset="-127"/>
              </a:rPr>
              <a:t>Further:</a:t>
            </a:r>
            <a:br>
              <a:rPr lang="en-US" altLang="ko-KR" dirty="0">
                <a:ea typeface="굴림" panose="020B0600000101010101" pitchFamily="34" charset="-127"/>
              </a:rPr>
            </a:br>
            <a:r>
              <a:rPr lang="en-US" altLang="ko-KR" dirty="0">
                <a:ea typeface="굴림" panose="020B0600000101010101" pitchFamily="34" charset="-127"/>
              </a:rPr>
              <a:t>	1) If read, mark page as read-only, W</a:t>
            </a:r>
            <a:r>
              <a:rPr lang="en-US" altLang="ko-KR" dirty="0">
                <a:ea typeface="굴림" panose="020B0600000101010101" pitchFamily="34" charset="-127"/>
                <a:sym typeface="Symbol" panose="05050102010706020507" pitchFamily="18" charset="2"/>
              </a:rPr>
              <a:t>0</a:t>
            </a:r>
            <a:r>
              <a:rPr lang="en-US" altLang="ko-KR" dirty="0">
                <a:ea typeface="굴림" panose="020B0600000101010101" pitchFamily="34" charset="-127"/>
              </a:rPr>
              <a:t> (will catch future writes)</a:t>
            </a:r>
            <a:br>
              <a:rPr lang="en-US" altLang="ko-KR" dirty="0">
                <a:ea typeface="굴림" panose="020B0600000101010101" pitchFamily="34" charset="-127"/>
              </a:rPr>
            </a:br>
            <a:r>
              <a:rPr lang="en-US" altLang="ko-KR" dirty="0">
                <a:ea typeface="굴림" panose="020B0600000101010101" pitchFamily="34" charset="-127"/>
              </a:rPr>
              <a:t>	2) If write (and write allowed), set “</a:t>
            </a:r>
            <a:r>
              <a:rPr lang="en-US" altLang="ko-KR" dirty="0">
                <a:solidFill>
                  <a:srgbClr val="FF0000"/>
                </a:solidFill>
                <a:ea typeface="굴림" panose="020B0600000101010101" pitchFamily="34" charset="-127"/>
              </a:rPr>
              <a:t>modified</a:t>
            </a:r>
            <a:r>
              <a:rPr lang="en-US" altLang="ko-KR" dirty="0">
                <a:ea typeface="굴림" panose="020B0600000101010101" pitchFamily="34" charset="-127"/>
              </a:rPr>
              <a:t>” bit </a:t>
            </a:r>
            <a:r>
              <a:rPr lang="en-US" altLang="ko-KR" dirty="0">
                <a:ea typeface="굴림" panose="020B0600000101010101" pitchFamily="34" charset="-127"/>
                <a:sym typeface="Symbol" panose="05050102010706020507" pitchFamily="18" charset="2"/>
              </a:rPr>
              <a:t> 1</a:t>
            </a:r>
            <a:r>
              <a:rPr lang="en-US" altLang="ko-KR" dirty="0">
                <a:ea typeface="굴림" panose="020B0600000101010101" pitchFamily="34" charset="-127"/>
              </a:rPr>
              <a:t>, mark page as writable (W</a:t>
            </a:r>
            <a:r>
              <a:rPr lang="en-US" altLang="ko-KR" dirty="0">
                <a:ea typeface="굴림" panose="020B0600000101010101" pitchFamily="34" charset="-127"/>
                <a:sym typeface="Symbol" panose="05050102010706020507" pitchFamily="18" charset="2"/>
              </a:rPr>
              <a:t>1)</a:t>
            </a:r>
            <a:endParaRPr lang="en-US" altLang="ko-KR" dirty="0">
              <a:ea typeface="굴림" panose="020B0600000101010101" pitchFamily="34" charset="-127"/>
            </a:endParaRPr>
          </a:p>
          <a:p>
            <a:pPr lvl="2">
              <a:lnSpc>
                <a:spcPct val="80000"/>
              </a:lnSpc>
            </a:pPr>
            <a:r>
              <a:rPr lang="en-US" altLang="ko-KR" dirty="0">
                <a:ea typeface="굴림" panose="020B0600000101010101" pitchFamily="34" charset="-127"/>
              </a:rPr>
              <a:t>When clock hand passes, reset emulated “</a:t>
            </a:r>
            <a:r>
              <a:rPr lang="en-US" altLang="ko-KR" dirty="0">
                <a:solidFill>
                  <a:srgbClr val="FF0000"/>
                </a:solidFill>
                <a:ea typeface="굴림" panose="020B0600000101010101" pitchFamily="34" charset="-127"/>
              </a:rPr>
              <a:t>use</a:t>
            </a:r>
            <a:r>
              <a:rPr lang="en-US" altLang="ko-KR" dirty="0">
                <a:ea typeface="굴림" panose="020B0600000101010101" pitchFamily="34" charset="-127"/>
              </a:rPr>
              <a:t>” bit </a:t>
            </a:r>
            <a:r>
              <a:rPr lang="en-US" altLang="ko-KR" dirty="0">
                <a:ea typeface="굴림" panose="020B0600000101010101" pitchFamily="34" charset="-127"/>
                <a:sym typeface="Symbol" panose="05050102010706020507" pitchFamily="18" charset="2"/>
              </a:rPr>
              <a:t> 0 </a:t>
            </a:r>
            <a:r>
              <a:rPr lang="en-US" altLang="ko-KR" dirty="0">
                <a:ea typeface="굴림" panose="020B0600000101010101" pitchFamily="34" charset="-127"/>
              </a:rPr>
              <a:t>and mark page as invalid again</a:t>
            </a:r>
          </a:p>
          <a:p>
            <a:pPr lvl="2">
              <a:lnSpc>
                <a:spcPct val="80000"/>
              </a:lnSpc>
            </a:pPr>
            <a:r>
              <a:rPr lang="en-US" altLang="ko-KR" dirty="0">
                <a:ea typeface="굴림" panose="020B0600000101010101" pitchFamily="34" charset="-127"/>
              </a:rPr>
              <a:t>Note that “</a:t>
            </a:r>
            <a:r>
              <a:rPr lang="en-US" altLang="ko-KR" dirty="0">
                <a:solidFill>
                  <a:srgbClr val="FF0000"/>
                </a:solidFill>
                <a:ea typeface="굴림" panose="020B0600000101010101" pitchFamily="34" charset="-127"/>
              </a:rPr>
              <a:t>modified</a:t>
            </a:r>
            <a:r>
              <a:rPr lang="en-US" altLang="ko-KR" dirty="0">
                <a:ea typeface="굴림" panose="020B0600000101010101" pitchFamily="34" charset="-127"/>
              </a:rPr>
              <a:t>” bit left alone until page written back to disk </a:t>
            </a:r>
          </a:p>
          <a:p>
            <a:pPr>
              <a:lnSpc>
                <a:spcPct val="80000"/>
              </a:lnSpc>
            </a:pPr>
            <a:r>
              <a:rPr lang="en-US" altLang="ko-KR" dirty="0">
                <a:ea typeface="굴림" panose="020B0600000101010101" pitchFamily="34" charset="-127"/>
              </a:rPr>
              <a:t>Remember, however, clock is just an approximation of LRU!</a:t>
            </a:r>
          </a:p>
          <a:p>
            <a:pPr lvl="1">
              <a:lnSpc>
                <a:spcPct val="80000"/>
              </a:lnSpc>
            </a:pPr>
            <a:r>
              <a:rPr lang="en-US" altLang="ko-KR" dirty="0">
                <a:ea typeface="굴림" panose="020B0600000101010101" pitchFamily="34" charset="-127"/>
              </a:rPr>
              <a:t>Can we do a better approximation, given that we have to take page faults on some reads and writes to collect use information?</a:t>
            </a:r>
          </a:p>
          <a:p>
            <a:pPr lvl="1">
              <a:lnSpc>
                <a:spcPct val="80000"/>
              </a:lnSpc>
            </a:pPr>
            <a:r>
              <a:rPr lang="en-US" altLang="ko-KR" dirty="0">
                <a:ea typeface="굴림" panose="020B0600000101010101" pitchFamily="34" charset="-127"/>
              </a:rPr>
              <a:t>Need to identify an old page, not oldest page!</a:t>
            </a:r>
          </a:p>
          <a:p>
            <a:pPr lvl="1">
              <a:lnSpc>
                <a:spcPct val="80000"/>
              </a:lnSpc>
            </a:pPr>
            <a:r>
              <a:rPr lang="en-US" altLang="ko-KR" dirty="0">
                <a:ea typeface="굴림" panose="020B0600000101010101" pitchFamily="34" charset="-127"/>
              </a:rPr>
              <a:t>Answer: second chance list</a:t>
            </a:r>
          </a:p>
        </p:txBody>
      </p:sp>
    </p:spTree>
    <p:extLst>
      <p:ext uri="{BB962C8B-B14F-4D97-AF65-F5344CB8AC3E}">
        <p14:creationId xmlns:p14="http://schemas.microsoft.com/office/powerpoint/2010/main" val="33893014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4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48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8848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8848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8848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8848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8848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8848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88483">
                                            <p:txEl>
                                              <p:pRg st="8" end="8"/>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88483">
                                            <p:txEl>
                                              <p:pRg st="9" end="9"/>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88483">
                                            <p:txEl>
                                              <p:pRg st="10" end="1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88483">
                                            <p:txEl>
                                              <p:pRg st="11" end="11"/>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8848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8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524000" y="152400"/>
            <a:ext cx="9144000" cy="533400"/>
          </a:xfrm>
        </p:spPr>
        <p:txBody>
          <a:bodyPr/>
          <a:lstStyle/>
          <a:p>
            <a:r>
              <a:rPr lang="en-US" altLang="ko-KR" dirty="0"/>
              <a:t>Second-Chance List Algorithm (VAX/VMS)</a:t>
            </a:r>
          </a:p>
        </p:txBody>
      </p:sp>
      <p:sp>
        <p:nvSpPr>
          <p:cNvPr id="789507" name="Rectangle 3"/>
          <p:cNvSpPr>
            <a:spLocks noGrp="1" noChangeArrowheads="1"/>
          </p:cNvSpPr>
          <p:nvPr>
            <p:ph type="body" idx="1"/>
          </p:nvPr>
        </p:nvSpPr>
        <p:spPr>
          <a:xfrm>
            <a:off x="609601" y="3876676"/>
            <a:ext cx="10972800" cy="2905124"/>
          </a:xfrm>
        </p:spPr>
        <p:txBody>
          <a:bodyPr>
            <a:normAutofit lnSpcReduction="10000"/>
          </a:bodyPr>
          <a:lstStyle/>
          <a:p>
            <a:r>
              <a:rPr lang="en-US" altLang="ko-KR" dirty="0"/>
              <a:t>Split memory in two: Active list (RW), SC list (Invalid)</a:t>
            </a:r>
          </a:p>
          <a:p>
            <a:r>
              <a:rPr lang="en-US" altLang="ko-KR" dirty="0"/>
              <a:t>Access pages in Active list at full speed</a:t>
            </a:r>
          </a:p>
          <a:p>
            <a:r>
              <a:rPr lang="en-US" altLang="ko-KR" dirty="0"/>
              <a:t>Otherwise, Page Fault</a:t>
            </a:r>
          </a:p>
          <a:p>
            <a:pPr lvl="1"/>
            <a:r>
              <a:rPr lang="en-US" altLang="ko-KR" dirty="0"/>
              <a:t>Always move overflow page from end of Active list to front of Second-chance list (SC) and mark invalid</a:t>
            </a:r>
          </a:p>
          <a:p>
            <a:pPr lvl="1"/>
            <a:r>
              <a:rPr lang="en-US" altLang="ko-KR" dirty="0"/>
              <a:t>Desired Page On SC List: move to front of Active list, mark RW</a:t>
            </a:r>
          </a:p>
          <a:p>
            <a:pPr lvl="1"/>
            <a:r>
              <a:rPr lang="en-US" altLang="ko-KR" dirty="0"/>
              <a:t>Not on SC list: page in to front of Active list, mark RW; page out LRU victim at end of SC list</a:t>
            </a:r>
          </a:p>
        </p:txBody>
      </p:sp>
      <p:grpSp>
        <p:nvGrpSpPr>
          <p:cNvPr id="789537" name="Group 33"/>
          <p:cNvGrpSpPr>
            <a:grpSpLocks/>
          </p:cNvGrpSpPr>
          <p:nvPr/>
        </p:nvGrpSpPr>
        <p:grpSpPr bwMode="auto">
          <a:xfrm>
            <a:off x="1889126" y="804614"/>
            <a:ext cx="8042277" cy="2138363"/>
            <a:chOff x="230" y="384"/>
            <a:chExt cx="5066" cy="1347"/>
          </a:xfrm>
        </p:grpSpPr>
        <p:sp>
          <p:nvSpPr>
            <p:cNvPr id="26643" name="Rectangle 5"/>
            <p:cNvSpPr>
              <a:spLocks noChangeArrowheads="1"/>
            </p:cNvSpPr>
            <p:nvPr/>
          </p:nvSpPr>
          <p:spPr bwMode="auto">
            <a:xfrm>
              <a:off x="1772" y="384"/>
              <a:ext cx="528" cy="240"/>
            </a:xfrm>
            <a:prstGeom prst="rect">
              <a:avLst/>
            </a:prstGeom>
            <a:solidFill>
              <a:srgbClr val="53FB25"/>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6644" name="Rectangle 6"/>
            <p:cNvSpPr>
              <a:spLocks noChangeArrowheads="1"/>
            </p:cNvSpPr>
            <p:nvPr/>
          </p:nvSpPr>
          <p:spPr bwMode="auto">
            <a:xfrm>
              <a:off x="1772" y="720"/>
              <a:ext cx="528" cy="240"/>
            </a:xfrm>
            <a:prstGeom prst="rect">
              <a:avLst/>
            </a:prstGeom>
            <a:solidFill>
              <a:srgbClr val="53FB25"/>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6645" name="Rectangle 7"/>
            <p:cNvSpPr>
              <a:spLocks noChangeArrowheads="1"/>
            </p:cNvSpPr>
            <p:nvPr/>
          </p:nvSpPr>
          <p:spPr bwMode="auto">
            <a:xfrm>
              <a:off x="1772" y="1056"/>
              <a:ext cx="528" cy="240"/>
            </a:xfrm>
            <a:prstGeom prst="rect">
              <a:avLst/>
            </a:prstGeom>
            <a:solidFill>
              <a:srgbClr val="53FB25"/>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6646" name="Rectangle 8"/>
            <p:cNvSpPr>
              <a:spLocks noChangeArrowheads="1"/>
            </p:cNvSpPr>
            <p:nvPr/>
          </p:nvSpPr>
          <p:spPr bwMode="auto">
            <a:xfrm>
              <a:off x="1772" y="1392"/>
              <a:ext cx="528" cy="240"/>
            </a:xfrm>
            <a:prstGeom prst="rect">
              <a:avLst/>
            </a:prstGeom>
            <a:solidFill>
              <a:srgbClr val="53FB25"/>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6647" name="Rectangle 10"/>
            <p:cNvSpPr>
              <a:spLocks noChangeArrowheads="1"/>
            </p:cNvSpPr>
            <p:nvPr/>
          </p:nvSpPr>
          <p:spPr bwMode="auto">
            <a:xfrm>
              <a:off x="3164" y="384"/>
              <a:ext cx="528" cy="240"/>
            </a:xfrm>
            <a:prstGeom prst="rect">
              <a:avLst/>
            </a:prstGeom>
            <a:solidFill>
              <a:srgbClr val="FFFF00"/>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6648" name="Rectangle 11"/>
            <p:cNvSpPr>
              <a:spLocks noChangeArrowheads="1"/>
            </p:cNvSpPr>
            <p:nvPr/>
          </p:nvSpPr>
          <p:spPr bwMode="auto">
            <a:xfrm>
              <a:off x="3164" y="720"/>
              <a:ext cx="528" cy="240"/>
            </a:xfrm>
            <a:prstGeom prst="rect">
              <a:avLst/>
            </a:prstGeom>
            <a:solidFill>
              <a:srgbClr val="FFFF00"/>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6649" name="Rectangle 12"/>
            <p:cNvSpPr>
              <a:spLocks noChangeArrowheads="1"/>
            </p:cNvSpPr>
            <p:nvPr/>
          </p:nvSpPr>
          <p:spPr bwMode="auto">
            <a:xfrm>
              <a:off x="3164" y="1056"/>
              <a:ext cx="528" cy="240"/>
            </a:xfrm>
            <a:prstGeom prst="rect">
              <a:avLst/>
            </a:prstGeom>
            <a:solidFill>
              <a:srgbClr val="FFFF00"/>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6650" name="Rectangle 13"/>
            <p:cNvSpPr>
              <a:spLocks noChangeArrowheads="1"/>
            </p:cNvSpPr>
            <p:nvPr/>
          </p:nvSpPr>
          <p:spPr bwMode="auto">
            <a:xfrm>
              <a:off x="3164" y="1392"/>
              <a:ext cx="528" cy="240"/>
            </a:xfrm>
            <a:prstGeom prst="rect">
              <a:avLst/>
            </a:prstGeom>
            <a:solidFill>
              <a:srgbClr val="FFFF00"/>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6651" name="Text Box 14"/>
            <p:cNvSpPr txBox="1">
              <a:spLocks noChangeArrowheads="1"/>
            </p:cNvSpPr>
            <p:nvPr/>
          </p:nvSpPr>
          <p:spPr bwMode="auto">
            <a:xfrm>
              <a:off x="230" y="569"/>
              <a:ext cx="1421" cy="116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r"/>
              <a:r>
                <a:rPr lang="en-US" altLang="ko-KR" sz="2400" b="0" dirty="0">
                  <a:solidFill>
                    <a:schemeClr val="hlink"/>
                  </a:solidFill>
                  <a:latin typeface="Gill Sans" charset="0"/>
                  <a:ea typeface="Gill Sans" charset="0"/>
                  <a:cs typeface="Gill Sans" charset="0"/>
                </a:rPr>
                <a:t>Directly</a:t>
              </a:r>
            </a:p>
            <a:p>
              <a:pPr algn="r"/>
              <a:r>
                <a:rPr lang="en-US" altLang="ko-KR" sz="2400" b="0" dirty="0">
                  <a:solidFill>
                    <a:schemeClr val="hlink"/>
                  </a:solidFill>
                  <a:latin typeface="Gill Sans" charset="0"/>
                  <a:ea typeface="Gill Sans" charset="0"/>
                  <a:cs typeface="Gill Sans" charset="0"/>
                </a:rPr>
                <a:t>Mapped Pages</a:t>
              </a:r>
            </a:p>
            <a:p>
              <a:pPr algn="r"/>
              <a:endParaRPr lang="en-US" altLang="ko-KR" sz="1800" b="0" dirty="0">
                <a:solidFill>
                  <a:schemeClr val="hlink"/>
                </a:solidFill>
                <a:latin typeface="Gill Sans" charset="0"/>
                <a:ea typeface="Gill Sans" charset="0"/>
                <a:cs typeface="Gill Sans" charset="0"/>
              </a:endParaRPr>
            </a:p>
            <a:p>
              <a:pPr algn="r"/>
              <a:r>
                <a:rPr lang="en-US" altLang="ko-KR" sz="2400" b="0" dirty="0">
                  <a:solidFill>
                    <a:schemeClr val="hlink"/>
                  </a:solidFill>
                  <a:latin typeface="Gill Sans" charset="0"/>
                  <a:ea typeface="Gill Sans" charset="0"/>
                  <a:cs typeface="Gill Sans" charset="0"/>
                </a:rPr>
                <a:t>Marked: RW</a:t>
              </a:r>
            </a:p>
            <a:p>
              <a:pPr algn="r"/>
              <a:r>
                <a:rPr lang="en-US" altLang="ko-KR" sz="2400" b="0" dirty="0">
                  <a:solidFill>
                    <a:schemeClr val="hlink"/>
                  </a:solidFill>
                  <a:latin typeface="Gill Sans" charset="0"/>
                  <a:ea typeface="Gill Sans" charset="0"/>
                  <a:cs typeface="Gill Sans" charset="0"/>
                </a:rPr>
                <a:t>List: FIFO</a:t>
              </a:r>
            </a:p>
          </p:txBody>
        </p:sp>
        <p:sp>
          <p:nvSpPr>
            <p:cNvPr id="26652" name="Text Box 15"/>
            <p:cNvSpPr txBox="1">
              <a:spLocks noChangeArrowheads="1"/>
            </p:cNvSpPr>
            <p:nvPr/>
          </p:nvSpPr>
          <p:spPr bwMode="auto">
            <a:xfrm>
              <a:off x="3865" y="573"/>
              <a:ext cx="1431" cy="114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a:solidFill>
                    <a:schemeClr val="hlink"/>
                  </a:solidFill>
                  <a:latin typeface="Gill Sans" charset="0"/>
                  <a:ea typeface="Gill Sans" charset="0"/>
                  <a:cs typeface="Gill Sans" charset="0"/>
                </a:rPr>
                <a:t>Second </a:t>
              </a:r>
            </a:p>
            <a:p>
              <a:r>
                <a:rPr lang="en-US" altLang="ko-KR" sz="2400" b="0" dirty="0">
                  <a:solidFill>
                    <a:schemeClr val="hlink"/>
                  </a:solidFill>
                  <a:latin typeface="Gill Sans" charset="0"/>
                  <a:ea typeface="Gill Sans" charset="0"/>
                  <a:cs typeface="Gill Sans" charset="0"/>
                </a:rPr>
                <a:t>Chance List</a:t>
              </a:r>
            </a:p>
            <a:p>
              <a:endParaRPr lang="en-US" altLang="ko-KR" sz="1600" b="0" dirty="0">
                <a:solidFill>
                  <a:schemeClr val="hlink"/>
                </a:solidFill>
                <a:latin typeface="Gill Sans" charset="0"/>
                <a:ea typeface="Gill Sans" charset="0"/>
                <a:cs typeface="Gill Sans" charset="0"/>
              </a:endParaRPr>
            </a:p>
            <a:p>
              <a:r>
                <a:rPr lang="en-US" altLang="ko-KR" sz="2400" b="0" dirty="0">
                  <a:solidFill>
                    <a:schemeClr val="hlink"/>
                  </a:solidFill>
                  <a:latin typeface="Gill Sans" charset="0"/>
                  <a:ea typeface="Gill Sans" charset="0"/>
                  <a:cs typeface="Gill Sans" charset="0"/>
                </a:rPr>
                <a:t>Marked: Invalid</a:t>
              </a:r>
            </a:p>
            <a:p>
              <a:r>
                <a:rPr lang="en-US" altLang="ko-KR" sz="2400" b="0" dirty="0">
                  <a:solidFill>
                    <a:schemeClr val="hlink"/>
                  </a:solidFill>
                  <a:latin typeface="Gill Sans" charset="0"/>
                  <a:ea typeface="Gill Sans" charset="0"/>
                  <a:cs typeface="Gill Sans" charset="0"/>
                </a:rPr>
                <a:t>List: LRU</a:t>
              </a:r>
            </a:p>
          </p:txBody>
        </p:sp>
      </p:grpSp>
      <p:grpSp>
        <p:nvGrpSpPr>
          <p:cNvPr id="789535" name="Group 31"/>
          <p:cNvGrpSpPr>
            <a:grpSpLocks/>
          </p:cNvGrpSpPr>
          <p:nvPr/>
        </p:nvGrpSpPr>
        <p:grpSpPr bwMode="auto">
          <a:xfrm>
            <a:off x="7385051" y="780801"/>
            <a:ext cx="2782888" cy="458788"/>
            <a:chOff x="3692" y="369"/>
            <a:chExt cx="1753" cy="289"/>
          </a:xfrm>
        </p:grpSpPr>
        <p:sp>
          <p:nvSpPr>
            <p:cNvPr id="26641" name="Line 18"/>
            <p:cNvSpPr>
              <a:spLocks noChangeShapeType="1"/>
            </p:cNvSpPr>
            <p:nvPr/>
          </p:nvSpPr>
          <p:spPr bwMode="auto">
            <a:xfrm>
              <a:off x="3692" y="504"/>
              <a:ext cx="70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26642" name="Text Box 19"/>
            <p:cNvSpPr txBox="1">
              <a:spLocks noChangeArrowheads="1"/>
            </p:cNvSpPr>
            <p:nvPr/>
          </p:nvSpPr>
          <p:spPr bwMode="auto">
            <a:xfrm>
              <a:off x="4392" y="369"/>
              <a:ext cx="1053" cy="289"/>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dirty="0">
                  <a:latin typeface="Gill Sans" charset="0"/>
                  <a:ea typeface="Gill Sans" charset="0"/>
                  <a:cs typeface="Gill Sans" charset="0"/>
                </a:rPr>
                <a:t>LRU victim</a:t>
              </a:r>
            </a:p>
          </p:txBody>
        </p:sp>
      </p:grpSp>
      <p:grpSp>
        <p:nvGrpSpPr>
          <p:cNvPr id="789534" name="Group 30"/>
          <p:cNvGrpSpPr>
            <a:grpSpLocks/>
          </p:cNvGrpSpPr>
          <p:nvPr/>
        </p:nvGrpSpPr>
        <p:grpSpPr bwMode="auto">
          <a:xfrm>
            <a:off x="1844675" y="2862015"/>
            <a:ext cx="2422526" cy="828675"/>
            <a:chOff x="202" y="1680"/>
            <a:chExt cx="1526" cy="522"/>
          </a:xfrm>
        </p:grpSpPr>
        <p:sp>
          <p:nvSpPr>
            <p:cNvPr id="26639" name="Line 22"/>
            <p:cNvSpPr>
              <a:spLocks noChangeShapeType="1"/>
            </p:cNvSpPr>
            <p:nvPr/>
          </p:nvSpPr>
          <p:spPr bwMode="auto">
            <a:xfrm>
              <a:off x="1168" y="1968"/>
              <a:ext cx="560"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26640" name="Text Box 23"/>
            <p:cNvSpPr txBox="1">
              <a:spLocks noChangeArrowheads="1"/>
            </p:cNvSpPr>
            <p:nvPr/>
          </p:nvSpPr>
          <p:spPr bwMode="auto">
            <a:xfrm>
              <a:off x="202" y="1680"/>
              <a:ext cx="966" cy="52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r">
                <a:spcBef>
                  <a:spcPct val="0"/>
                </a:spcBef>
              </a:pPr>
              <a:r>
                <a:rPr lang="en-US" altLang="ko-KR" sz="2400" b="0" dirty="0">
                  <a:latin typeface="Gill Sans" charset="0"/>
                  <a:ea typeface="Gill Sans" charset="0"/>
                  <a:cs typeface="Gill Sans" charset="0"/>
                </a:rPr>
                <a:t>Page-in</a:t>
              </a:r>
            </a:p>
            <a:p>
              <a:pPr algn="r">
                <a:spcBef>
                  <a:spcPct val="0"/>
                </a:spcBef>
              </a:pPr>
              <a:r>
                <a:rPr lang="en-US" altLang="ko-KR" sz="2400" b="0" dirty="0">
                  <a:latin typeface="Gill Sans" charset="0"/>
                  <a:ea typeface="Gill Sans" charset="0"/>
                  <a:cs typeface="Gill Sans" charset="0"/>
                </a:rPr>
                <a:t>From disk</a:t>
              </a:r>
            </a:p>
          </p:txBody>
        </p:sp>
      </p:grpSp>
      <p:grpSp>
        <p:nvGrpSpPr>
          <p:cNvPr id="789533" name="Group 29"/>
          <p:cNvGrpSpPr>
            <a:grpSpLocks/>
          </p:cNvGrpSpPr>
          <p:nvPr/>
        </p:nvGrpSpPr>
        <p:grpSpPr bwMode="auto">
          <a:xfrm>
            <a:off x="4267200" y="1566614"/>
            <a:ext cx="2279650" cy="2124075"/>
            <a:chOff x="1728" y="864"/>
            <a:chExt cx="1436" cy="1338"/>
          </a:xfrm>
        </p:grpSpPr>
        <p:sp>
          <p:nvSpPr>
            <p:cNvPr id="26636" name="Line 16"/>
            <p:cNvSpPr>
              <a:spLocks noChangeShapeType="1"/>
            </p:cNvSpPr>
            <p:nvPr/>
          </p:nvSpPr>
          <p:spPr bwMode="auto">
            <a:xfrm flipH="1">
              <a:off x="2204" y="864"/>
              <a:ext cx="960" cy="912"/>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26637" name="Text Box 20"/>
            <p:cNvSpPr txBox="1">
              <a:spLocks noChangeArrowheads="1"/>
            </p:cNvSpPr>
            <p:nvPr/>
          </p:nvSpPr>
          <p:spPr bwMode="auto">
            <a:xfrm>
              <a:off x="1728" y="1680"/>
              <a:ext cx="1242" cy="52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ko-KR" sz="2400" b="0" dirty="0">
                  <a:latin typeface="Gill Sans" charset="0"/>
                  <a:ea typeface="Gill Sans" charset="0"/>
                  <a:cs typeface="Gill Sans" charset="0"/>
                </a:rPr>
                <a:t>New</a:t>
              </a:r>
            </a:p>
            <a:p>
              <a:pPr>
                <a:spcBef>
                  <a:spcPct val="0"/>
                </a:spcBef>
              </a:pPr>
              <a:r>
                <a:rPr lang="en-US" altLang="ko-KR" sz="2400" b="0" dirty="0">
                  <a:latin typeface="Gill Sans" charset="0"/>
                  <a:ea typeface="Gill Sans" charset="0"/>
                  <a:cs typeface="Gill Sans" charset="0"/>
                </a:rPr>
                <a:t>Active Pages</a:t>
              </a:r>
            </a:p>
          </p:txBody>
        </p:sp>
        <p:sp>
          <p:nvSpPr>
            <p:cNvPr id="26638" name="Text Box 24"/>
            <p:cNvSpPr txBox="1">
              <a:spLocks noChangeArrowheads="1"/>
            </p:cNvSpPr>
            <p:nvPr/>
          </p:nvSpPr>
          <p:spPr bwMode="auto">
            <a:xfrm rot="19063843">
              <a:off x="2205" y="1160"/>
              <a:ext cx="740" cy="289"/>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a:latin typeface="Gill Sans" charset="0"/>
                  <a:ea typeface="Gill Sans" charset="0"/>
                  <a:cs typeface="Gill Sans" charset="0"/>
                </a:rPr>
                <a:t>Access</a:t>
              </a:r>
            </a:p>
          </p:txBody>
        </p:sp>
      </p:grpSp>
      <p:grpSp>
        <p:nvGrpSpPr>
          <p:cNvPr id="789532" name="Group 28"/>
          <p:cNvGrpSpPr>
            <a:grpSpLocks/>
          </p:cNvGrpSpPr>
          <p:nvPr/>
        </p:nvGrpSpPr>
        <p:grpSpPr bwMode="auto">
          <a:xfrm>
            <a:off x="5175252" y="666502"/>
            <a:ext cx="2978151" cy="3071813"/>
            <a:chOff x="2300" y="297"/>
            <a:chExt cx="1876" cy="1935"/>
          </a:xfrm>
        </p:grpSpPr>
        <p:sp>
          <p:nvSpPr>
            <p:cNvPr id="26633" name="Line 17"/>
            <p:cNvSpPr>
              <a:spLocks noChangeShapeType="1"/>
            </p:cNvSpPr>
            <p:nvPr/>
          </p:nvSpPr>
          <p:spPr bwMode="auto">
            <a:xfrm>
              <a:off x="2300" y="480"/>
              <a:ext cx="1060" cy="124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sz="2000" b="0">
                <a:latin typeface="Gill Sans" charset="0"/>
                <a:ea typeface="Gill Sans" charset="0"/>
                <a:cs typeface="Gill Sans" charset="0"/>
              </a:endParaRPr>
            </a:p>
          </p:txBody>
        </p:sp>
        <p:sp>
          <p:nvSpPr>
            <p:cNvPr id="26634" name="Text Box 21"/>
            <p:cNvSpPr txBox="1">
              <a:spLocks noChangeArrowheads="1"/>
            </p:cNvSpPr>
            <p:nvPr/>
          </p:nvSpPr>
          <p:spPr bwMode="auto">
            <a:xfrm>
              <a:off x="3107" y="1710"/>
              <a:ext cx="1069" cy="52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ko-KR" sz="2400" b="0" dirty="0">
                  <a:latin typeface="Gill Sans" charset="0"/>
                  <a:ea typeface="Gill Sans" charset="0"/>
                  <a:cs typeface="Gill Sans" charset="0"/>
                </a:rPr>
                <a:t>New</a:t>
              </a:r>
            </a:p>
            <a:p>
              <a:pPr>
                <a:spcBef>
                  <a:spcPct val="0"/>
                </a:spcBef>
              </a:pPr>
              <a:r>
                <a:rPr lang="en-US" altLang="ko-KR" sz="2400" b="0" dirty="0">
                  <a:latin typeface="Gill Sans" charset="0"/>
                  <a:ea typeface="Gill Sans" charset="0"/>
                  <a:cs typeface="Gill Sans" charset="0"/>
                </a:rPr>
                <a:t>SC Victims</a:t>
              </a:r>
            </a:p>
          </p:txBody>
        </p:sp>
        <p:sp>
          <p:nvSpPr>
            <p:cNvPr id="26635" name="Text Box 25"/>
            <p:cNvSpPr txBox="1">
              <a:spLocks noChangeArrowheads="1"/>
            </p:cNvSpPr>
            <p:nvPr/>
          </p:nvSpPr>
          <p:spPr bwMode="auto">
            <a:xfrm rot="2931928">
              <a:off x="2208" y="593"/>
              <a:ext cx="881" cy="289"/>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2400" b="0">
                  <a:latin typeface="Gill Sans" charset="0"/>
                  <a:ea typeface="Gill Sans" charset="0"/>
                  <a:cs typeface="Gill Sans" charset="0"/>
                </a:rPr>
                <a:t>Overflow</a:t>
              </a:r>
            </a:p>
          </p:txBody>
        </p:sp>
      </p:grpSp>
    </p:spTree>
    <p:extLst>
      <p:ext uri="{BB962C8B-B14F-4D97-AF65-F5344CB8AC3E}">
        <p14:creationId xmlns:p14="http://schemas.microsoft.com/office/powerpoint/2010/main" val="25418978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9507">
                                            <p:txEl>
                                              <p:pRg st="0" end="0"/>
                                            </p:txEl>
                                          </p:spTgt>
                                        </p:tgtEl>
                                        <p:attrNameLst>
                                          <p:attrName>style.visibility</p:attrName>
                                        </p:attrNameLst>
                                      </p:cBhvr>
                                      <p:to>
                                        <p:strVal val="visible"/>
                                      </p:to>
                                    </p:set>
                                  </p:childTnLst>
                                </p:cTn>
                              </p:par>
                              <p:par>
                                <p:cTn id="7" presetID="16" presetClass="entr" presetSubtype="37" fill="hold" nodeType="withEffect">
                                  <p:stCondLst>
                                    <p:cond delay="0"/>
                                  </p:stCondLst>
                                  <p:childTnLst>
                                    <p:set>
                                      <p:cBhvr>
                                        <p:cTn id="8" dur="1" fill="hold">
                                          <p:stCondLst>
                                            <p:cond delay="0"/>
                                          </p:stCondLst>
                                        </p:cTn>
                                        <p:tgtEl>
                                          <p:spTgt spid="789537"/>
                                        </p:tgtEl>
                                        <p:attrNameLst>
                                          <p:attrName>style.visibility</p:attrName>
                                        </p:attrNameLst>
                                      </p:cBhvr>
                                      <p:to>
                                        <p:strVal val="visible"/>
                                      </p:to>
                                    </p:set>
                                    <p:animEffect transition="in" filter="barn(outVertical)">
                                      <p:cBhvr>
                                        <p:cTn id="9" dur="500"/>
                                        <p:tgtEl>
                                          <p:spTgt spid="78953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89507">
                                            <p:txEl>
                                              <p:pRg st="1" end="1"/>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89507">
                                            <p:txEl>
                                              <p:pRg st="2" end="2"/>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89507">
                                            <p:txEl>
                                              <p:pRg st="3" end="3"/>
                                            </p:txEl>
                                          </p:spTgt>
                                        </p:tgtEl>
                                        <p:attrNameLst>
                                          <p:attrName>style.visibility</p:attrName>
                                        </p:attrNameLst>
                                      </p:cBhvr>
                                      <p:to>
                                        <p:strVal val="visible"/>
                                      </p:to>
                                    </p:set>
                                  </p:childTnLst>
                                </p:cTn>
                              </p:par>
                              <p:par>
                                <p:cTn id="22" presetID="22" presetClass="entr" presetSubtype="1" fill="hold" nodeType="withEffect">
                                  <p:stCondLst>
                                    <p:cond delay="0"/>
                                  </p:stCondLst>
                                  <p:childTnLst>
                                    <p:set>
                                      <p:cBhvr>
                                        <p:cTn id="23" dur="1" fill="hold">
                                          <p:stCondLst>
                                            <p:cond delay="0"/>
                                          </p:stCondLst>
                                        </p:cTn>
                                        <p:tgtEl>
                                          <p:spTgt spid="789532"/>
                                        </p:tgtEl>
                                        <p:attrNameLst>
                                          <p:attrName>style.visibility</p:attrName>
                                        </p:attrNameLst>
                                      </p:cBhvr>
                                      <p:to>
                                        <p:strVal val="visible"/>
                                      </p:to>
                                    </p:set>
                                    <p:animEffect transition="in" filter="wipe(up)">
                                      <p:cBhvr>
                                        <p:cTn id="24" dur="500"/>
                                        <p:tgtEl>
                                          <p:spTgt spid="78953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89507">
                                            <p:txEl>
                                              <p:pRg st="4" end="4"/>
                                            </p:txEl>
                                          </p:spTgt>
                                        </p:tgtEl>
                                        <p:attrNameLst>
                                          <p:attrName>style.visibility</p:attrName>
                                        </p:attrNameLst>
                                      </p:cBhvr>
                                      <p:to>
                                        <p:strVal val="visible"/>
                                      </p:to>
                                    </p:set>
                                  </p:childTnLst>
                                </p:cTn>
                              </p:par>
                              <p:par>
                                <p:cTn id="29" presetID="22" presetClass="entr" presetSubtype="1" fill="hold" nodeType="withEffect">
                                  <p:stCondLst>
                                    <p:cond delay="0"/>
                                  </p:stCondLst>
                                  <p:childTnLst>
                                    <p:set>
                                      <p:cBhvr>
                                        <p:cTn id="30" dur="1" fill="hold">
                                          <p:stCondLst>
                                            <p:cond delay="0"/>
                                          </p:stCondLst>
                                        </p:cTn>
                                        <p:tgtEl>
                                          <p:spTgt spid="789533"/>
                                        </p:tgtEl>
                                        <p:attrNameLst>
                                          <p:attrName>style.visibility</p:attrName>
                                        </p:attrNameLst>
                                      </p:cBhvr>
                                      <p:to>
                                        <p:strVal val="visible"/>
                                      </p:to>
                                    </p:set>
                                    <p:animEffect transition="in" filter="wipe(up)">
                                      <p:cBhvr>
                                        <p:cTn id="31" dur="500"/>
                                        <p:tgtEl>
                                          <p:spTgt spid="78953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89507">
                                            <p:txEl>
                                              <p:pRg st="5" end="5"/>
                                            </p:txEl>
                                          </p:spTgt>
                                        </p:tgtEl>
                                        <p:attrNameLst>
                                          <p:attrName>style.visibility</p:attrName>
                                        </p:attrNameLst>
                                      </p:cBhvr>
                                      <p:to>
                                        <p:strVal val="visible"/>
                                      </p:to>
                                    </p:set>
                                  </p:childTnLst>
                                </p:cTn>
                              </p:par>
                            </p:childTnLst>
                          </p:cTn>
                        </p:par>
                        <p:par>
                          <p:cTn id="36" fill="hold" nodeType="afterGroup">
                            <p:stCondLst>
                              <p:cond delay="0"/>
                            </p:stCondLst>
                            <p:childTnLst>
                              <p:par>
                                <p:cTn id="37" presetID="22" presetClass="entr" presetSubtype="8" fill="hold" nodeType="afterEffect">
                                  <p:stCondLst>
                                    <p:cond delay="0"/>
                                  </p:stCondLst>
                                  <p:childTnLst>
                                    <p:set>
                                      <p:cBhvr>
                                        <p:cTn id="38" dur="1" fill="hold">
                                          <p:stCondLst>
                                            <p:cond delay="0"/>
                                          </p:stCondLst>
                                        </p:cTn>
                                        <p:tgtEl>
                                          <p:spTgt spid="789534"/>
                                        </p:tgtEl>
                                        <p:attrNameLst>
                                          <p:attrName>style.visibility</p:attrName>
                                        </p:attrNameLst>
                                      </p:cBhvr>
                                      <p:to>
                                        <p:strVal val="visible"/>
                                      </p:to>
                                    </p:set>
                                    <p:animEffect transition="in" filter="wipe(left)">
                                      <p:cBhvr>
                                        <p:cTn id="39" dur="500"/>
                                        <p:tgtEl>
                                          <p:spTgt spid="789534"/>
                                        </p:tgtEl>
                                      </p:cBhvr>
                                    </p:animEffect>
                                  </p:childTnLst>
                                </p:cTn>
                              </p:par>
                            </p:childTnLst>
                          </p:cTn>
                        </p:par>
                        <p:par>
                          <p:cTn id="40" fill="hold" nodeType="afterGroup">
                            <p:stCondLst>
                              <p:cond delay="500"/>
                            </p:stCondLst>
                            <p:childTnLst>
                              <p:par>
                                <p:cTn id="41" presetID="22" presetClass="entr" presetSubtype="8" fill="hold" nodeType="afterEffect">
                                  <p:stCondLst>
                                    <p:cond delay="0"/>
                                  </p:stCondLst>
                                  <p:childTnLst>
                                    <p:set>
                                      <p:cBhvr>
                                        <p:cTn id="42" dur="1" fill="hold">
                                          <p:stCondLst>
                                            <p:cond delay="0"/>
                                          </p:stCondLst>
                                        </p:cTn>
                                        <p:tgtEl>
                                          <p:spTgt spid="789535"/>
                                        </p:tgtEl>
                                        <p:attrNameLst>
                                          <p:attrName>style.visibility</p:attrName>
                                        </p:attrNameLst>
                                      </p:cBhvr>
                                      <p:to>
                                        <p:strVal val="visible"/>
                                      </p:to>
                                    </p:set>
                                    <p:animEffect transition="in" filter="wipe(left)">
                                      <p:cBhvr>
                                        <p:cTn id="43" dur="500"/>
                                        <p:tgtEl>
                                          <p:spTgt spid="789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507"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676400" y="152400"/>
            <a:ext cx="8839200" cy="533400"/>
          </a:xfrm>
        </p:spPr>
        <p:txBody>
          <a:bodyPr/>
          <a:lstStyle/>
          <a:p>
            <a:r>
              <a:rPr lang="en-US" altLang="ko-KR" dirty="0">
                <a:ea typeface="굴림" panose="020B0600000101010101" pitchFamily="34" charset="-127"/>
              </a:rPr>
              <a:t>Second-Chance List Algorithm (continued)</a:t>
            </a:r>
          </a:p>
        </p:txBody>
      </p:sp>
      <p:sp>
        <p:nvSpPr>
          <p:cNvPr id="27651" name="Rectangle 3"/>
          <p:cNvSpPr>
            <a:spLocks noGrp="1" noChangeArrowheads="1"/>
          </p:cNvSpPr>
          <p:nvPr>
            <p:ph type="body" idx="1"/>
          </p:nvPr>
        </p:nvSpPr>
        <p:spPr>
          <a:xfrm>
            <a:off x="533400" y="762000"/>
            <a:ext cx="11201400" cy="5791200"/>
          </a:xfrm>
        </p:spPr>
        <p:txBody>
          <a:bodyPr/>
          <a:lstStyle/>
          <a:p>
            <a:pPr>
              <a:lnSpc>
                <a:spcPct val="80000"/>
              </a:lnSpc>
            </a:pPr>
            <a:r>
              <a:rPr lang="en-US" altLang="ko-KR" dirty="0">
                <a:ea typeface="굴림" panose="020B0600000101010101" pitchFamily="34" charset="-127"/>
              </a:rPr>
              <a:t>How many pages for second chance list?</a:t>
            </a:r>
          </a:p>
          <a:p>
            <a:pPr lvl="1">
              <a:lnSpc>
                <a:spcPct val="80000"/>
              </a:lnSpc>
            </a:pPr>
            <a:r>
              <a:rPr lang="en-US" altLang="ko-KR" dirty="0">
                <a:ea typeface="굴림" panose="020B0600000101010101" pitchFamily="34" charset="-127"/>
              </a:rPr>
              <a:t>If 0 </a:t>
            </a:r>
            <a:r>
              <a:rPr lang="en-US" altLang="ko-KR" dirty="0">
                <a:ea typeface="굴림" panose="020B0600000101010101" pitchFamily="34" charset="-127"/>
                <a:sym typeface="Symbol" panose="05050102010706020507" pitchFamily="18" charset="2"/>
              </a:rPr>
              <a:t> FIFO</a:t>
            </a:r>
          </a:p>
          <a:p>
            <a:pPr lvl="1">
              <a:lnSpc>
                <a:spcPct val="80000"/>
              </a:lnSpc>
            </a:pPr>
            <a:r>
              <a:rPr lang="en-US" altLang="ko-KR" dirty="0">
                <a:ea typeface="굴림" panose="020B0600000101010101" pitchFamily="34" charset="-127"/>
                <a:sym typeface="Symbol" panose="05050102010706020507" pitchFamily="18" charset="2"/>
              </a:rPr>
              <a:t>If all  LRU, but page fault on every page reference</a:t>
            </a:r>
          </a:p>
          <a:p>
            <a:pPr>
              <a:lnSpc>
                <a:spcPct val="80000"/>
              </a:lnSpc>
            </a:pPr>
            <a:r>
              <a:rPr lang="en-US" altLang="ko-KR" dirty="0">
                <a:ea typeface="굴림" panose="020B0600000101010101" pitchFamily="34" charset="-127"/>
                <a:sym typeface="Symbol" panose="05050102010706020507" pitchFamily="18" charset="2"/>
              </a:rPr>
              <a:t>Pick intermediate value.  Result is:</a:t>
            </a:r>
          </a:p>
          <a:p>
            <a:pPr lvl="1">
              <a:lnSpc>
                <a:spcPct val="80000"/>
              </a:lnSpc>
            </a:pPr>
            <a:r>
              <a:rPr lang="en-US" altLang="ko-KR" dirty="0">
                <a:ea typeface="굴림" panose="020B0600000101010101" pitchFamily="34" charset="-127"/>
                <a:sym typeface="Symbol" panose="05050102010706020507" pitchFamily="18" charset="2"/>
              </a:rPr>
              <a:t>Pro: Few disk accesses (page only goes to disk if unused for a long time) </a:t>
            </a:r>
          </a:p>
          <a:p>
            <a:pPr lvl="1">
              <a:lnSpc>
                <a:spcPct val="80000"/>
              </a:lnSpc>
            </a:pPr>
            <a:r>
              <a:rPr lang="en-US" altLang="ko-KR" dirty="0">
                <a:ea typeface="굴림" panose="020B0600000101010101" pitchFamily="34" charset="-127"/>
                <a:sym typeface="Symbol" panose="05050102010706020507" pitchFamily="18" charset="2"/>
              </a:rPr>
              <a:t>Con: Increased overhead trapping to OS (software / hardware tradeoff)</a:t>
            </a:r>
          </a:p>
          <a:p>
            <a:pPr>
              <a:lnSpc>
                <a:spcPct val="80000"/>
              </a:lnSpc>
            </a:pPr>
            <a:r>
              <a:rPr lang="en-US" altLang="ko-KR" dirty="0">
                <a:ea typeface="굴림" panose="020B0600000101010101" pitchFamily="34" charset="-127"/>
                <a:sym typeface="Symbol" panose="05050102010706020507" pitchFamily="18" charset="2"/>
              </a:rPr>
              <a:t>With page translation, we can adapt to any kind of access the program makes</a:t>
            </a:r>
          </a:p>
          <a:p>
            <a:pPr lvl="1">
              <a:lnSpc>
                <a:spcPct val="80000"/>
              </a:lnSpc>
            </a:pPr>
            <a:r>
              <a:rPr lang="en-US" altLang="ko-KR" dirty="0">
                <a:ea typeface="굴림" panose="020B0600000101010101" pitchFamily="34" charset="-127"/>
                <a:sym typeface="Symbol" panose="05050102010706020507" pitchFamily="18" charset="2"/>
              </a:rPr>
              <a:t>Later, we will show how to use page translation / protection to share memory between threads on widely separated machines</a:t>
            </a:r>
          </a:p>
          <a:p>
            <a:pPr>
              <a:lnSpc>
                <a:spcPct val="80000"/>
              </a:lnSpc>
            </a:pPr>
            <a:r>
              <a:rPr lang="en-US" altLang="ko-KR" dirty="0">
                <a:ea typeface="굴림" panose="020B0600000101010101" pitchFamily="34" charset="-127"/>
                <a:sym typeface="Symbol" panose="05050102010706020507" pitchFamily="18" charset="2"/>
              </a:rPr>
              <a:t>History: The VAX architecture did not include a “use” bit.</a:t>
            </a:r>
            <a:br>
              <a:rPr lang="en-US" altLang="ko-KR" dirty="0">
                <a:ea typeface="굴림" panose="020B0600000101010101" pitchFamily="34" charset="-127"/>
                <a:sym typeface="Symbol" panose="05050102010706020507" pitchFamily="18" charset="2"/>
              </a:rPr>
            </a:br>
            <a:r>
              <a:rPr lang="en-US" altLang="ko-KR" dirty="0">
                <a:ea typeface="굴림" panose="020B0600000101010101" pitchFamily="34" charset="-127"/>
                <a:sym typeface="Symbol" panose="05050102010706020507" pitchFamily="18" charset="2"/>
              </a:rPr>
              <a:t>Why did that omission happen???</a:t>
            </a:r>
          </a:p>
          <a:p>
            <a:pPr lvl="1">
              <a:lnSpc>
                <a:spcPct val="80000"/>
              </a:lnSpc>
            </a:pPr>
            <a:r>
              <a:rPr lang="en-US" altLang="ko-KR" dirty="0" err="1">
                <a:ea typeface="굴림" panose="020B0600000101010101" pitchFamily="34" charset="-127"/>
                <a:sym typeface="Symbol" panose="05050102010706020507" pitchFamily="18" charset="2"/>
              </a:rPr>
              <a:t>Strecker</a:t>
            </a:r>
            <a:r>
              <a:rPr lang="en-US" altLang="ko-KR" dirty="0">
                <a:ea typeface="굴림" panose="020B0600000101010101" pitchFamily="34" charset="-127"/>
                <a:sym typeface="Symbol" panose="05050102010706020507" pitchFamily="18" charset="2"/>
              </a:rPr>
              <a:t> (architect) asked OS people, they said they didn’t need it, so didn’t implement it</a:t>
            </a:r>
          </a:p>
          <a:p>
            <a:pPr lvl="1">
              <a:lnSpc>
                <a:spcPct val="80000"/>
              </a:lnSpc>
            </a:pPr>
            <a:r>
              <a:rPr lang="en-US" altLang="ko-KR" dirty="0">
                <a:ea typeface="굴림" panose="020B0600000101010101" pitchFamily="34" charset="-127"/>
                <a:sym typeface="Symbol" panose="05050102010706020507" pitchFamily="18" charset="2"/>
              </a:rPr>
              <a:t>He later got blamed, but VAX did OK anyway</a:t>
            </a:r>
          </a:p>
        </p:txBody>
      </p:sp>
    </p:spTree>
    <p:extLst>
      <p:ext uri="{BB962C8B-B14F-4D97-AF65-F5344CB8AC3E}">
        <p14:creationId xmlns:p14="http://schemas.microsoft.com/office/powerpoint/2010/main" val="24181476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5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65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651">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651">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6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dirty="0">
                <a:ea typeface="굴림" panose="020B0600000101010101" pitchFamily="34" charset="-127"/>
              </a:rPr>
              <a:t>Summary</a:t>
            </a:r>
          </a:p>
        </p:txBody>
      </p:sp>
      <p:sp>
        <p:nvSpPr>
          <p:cNvPr id="30723" name="Rectangle 3"/>
          <p:cNvSpPr>
            <a:spLocks noGrp="1" noChangeArrowheads="1"/>
          </p:cNvSpPr>
          <p:nvPr>
            <p:ph type="body" idx="1"/>
          </p:nvPr>
        </p:nvSpPr>
        <p:spPr>
          <a:xfrm>
            <a:off x="609600" y="685800"/>
            <a:ext cx="11049000" cy="6172200"/>
          </a:xfrm>
        </p:spPr>
        <p:txBody>
          <a:bodyPr>
            <a:normAutofit/>
          </a:bodyPr>
          <a:lstStyle/>
          <a:p>
            <a:pPr>
              <a:lnSpc>
                <a:spcPct val="80000"/>
              </a:lnSpc>
              <a:spcBef>
                <a:spcPct val="5000"/>
              </a:spcBef>
            </a:pPr>
            <a:r>
              <a:rPr lang="en-US" altLang="ko-KR" dirty="0">
                <a:ea typeface="굴림" panose="020B0600000101010101" pitchFamily="34" charset="-127"/>
                <a:sym typeface="Symbol" panose="05050102010706020507" pitchFamily="18" charset="2"/>
              </a:rPr>
              <a:t>Replacement policies</a:t>
            </a:r>
          </a:p>
          <a:p>
            <a:pPr lvl="1">
              <a:lnSpc>
                <a:spcPct val="80000"/>
              </a:lnSpc>
              <a:spcBef>
                <a:spcPct val="20000"/>
              </a:spcBef>
            </a:pPr>
            <a:r>
              <a:rPr lang="en-US" altLang="ko-KR" dirty="0">
                <a:ea typeface="굴림" panose="020B0600000101010101" pitchFamily="34" charset="-127"/>
                <a:sym typeface="Symbol" panose="05050102010706020507" pitchFamily="18" charset="2"/>
              </a:rPr>
              <a:t>FIFO: Place pages on queue, replace page at end</a:t>
            </a:r>
          </a:p>
          <a:p>
            <a:pPr lvl="1">
              <a:lnSpc>
                <a:spcPct val="80000"/>
              </a:lnSpc>
              <a:spcBef>
                <a:spcPct val="20000"/>
              </a:spcBef>
            </a:pPr>
            <a:r>
              <a:rPr lang="en-US" altLang="ko-KR" dirty="0">
                <a:ea typeface="굴림" panose="020B0600000101010101" pitchFamily="34" charset="-127"/>
                <a:sym typeface="Symbol" panose="05050102010706020507" pitchFamily="18" charset="2"/>
              </a:rPr>
              <a:t>MIN: Replace page that will be used farthest in future</a:t>
            </a:r>
          </a:p>
          <a:p>
            <a:pPr lvl="1">
              <a:lnSpc>
                <a:spcPct val="80000"/>
              </a:lnSpc>
              <a:spcBef>
                <a:spcPct val="20000"/>
              </a:spcBef>
            </a:pPr>
            <a:r>
              <a:rPr lang="en-US" altLang="ko-KR" dirty="0">
                <a:ea typeface="굴림" panose="020B0600000101010101" pitchFamily="34" charset="-127"/>
                <a:sym typeface="Symbol" panose="05050102010706020507" pitchFamily="18" charset="2"/>
              </a:rPr>
              <a:t>LRU: Replace page used farthest in past </a:t>
            </a:r>
          </a:p>
          <a:p>
            <a:pPr>
              <a:lnSpc>
                <a:spcPct val="80000"/>
              </a:lnSpc>
              <a:spcBef>
                <a:spcPct val="20000"/>
              </a:spcBef>
            </a:pPr>
            <a:r>
              <a:rPr lang="en-US" altLang="ko-KR" dirty="0">
                <a:ea typeface="굴림" panose="020B0600000101010101" pitchFamily="34" charset="-127"/>
                <a:sym typeface="Symbol" panose="05050102010706020507" pitchFamily="18" charset="2"/>
              </a:rPr>
              <a:t>Clock Algorithm: Approximation to LRU</a:t>
            </a:r>
          </a:p>
          <a:p>
            <a:pPr lvl="1">
              <a:lnSpc>
                <a:spcPct val="80000"/>
              </a:lnSpc>
              <a:spcBef>
                <a:spcPct val="20000"/>
              </a:spcBef>
            </a:pPr>
            <a:r>
              <a:rPr lang="en-US" altLang="ko-KR" dirty="0">
                <a:ea typeface="굴림" panose="020B0600000101010101" pitchFamily="34" charset="-127"/>
                <a:sym typeface="Symbol" panose="05050102010706020507" pitchFamily="18" charset="2"/>
              </a:rPr>
              <a:t>Arrange all pages in circular list</a:t>
            </a:r>
          </a:p>
          <a:p>
            <a:pPr lvl="1">
              <a:lnSpc>
                <a:spcPct val="80000"/>
              </a:lnSpc>
              <a:spcBef>
                <a:spcPct val="20000"/>
              </a:spcBef>
            </a:pPr>
            <a:r>
              <a:rPr lang="en-US" altLang="ko-KR" dirty="0">
                <a:ea typeface="굴림" panose="020B0600000101010101" pitchFamily="34" charset="-127"/>
                <a:sym typeface="Symbol" panose="05050102010706020507" pitchFamily="18" charset="2"/>
              </a:rPr>
              <a:t>Sweep through them, marking as not “in use”</a:t>
            </a:r>
          </a:p>
          <a:p>
            <a:pPr lvl="1">
              <a:lnSpc>
                <a:spcPct val="80000"/>
              </a:lnSpc>
              <a:spcBef>
                <a:spcPct val="20000"/>
              </a:spcBef>
            </a:pPr>
            <a:r>
              <a:rPr lang="en-US" altLang="ko-KR" dirty="0">
                <a:ea typeface="굴림" panose="020B0600000101010101" pitchFamily="34" charset="-127"/>
                <a:sym typeface="Symbol" panose="05050102010706020507" pitchFamily="18" charset="2"/>
              </a:rPr>
              <a:t>If page not “in use” for one pass, than can replace</a:t>
            </a:r>
          </a:p>
          <a:p>
            <a:pPr>
              <a:lnSpc>
                <a:spcPct val="80000"/>
              </a:lnSpc>
              <a:spcBef>
                <a:spcPct val="20000"/>
              </a:spcBef>
            </a:pPr>
            <a:r>
              <a:rPr lang="en-US" altLang="ko-KR" dirty="0">
                <a:ea typeface="굴림" panose="020B0600000101010101" pitchFamily="34" charset="-127"/>
                <a:sym typeface="Symbol" panose="05050102010706020507" pitchFamily="18" charset="2"/>
              </a:rPr>
              <a:t>N</a:t>
            </a:r>
            <a:r>
              <a:rPr lang="en-US" altLang="ko-KR" baseline="30000" dirty="0">
                <a:ea typeface="굴림" panose="020B0600000101010101" pitchFamily="34" charset="-127"/>
                <a:sym typeface="Symbol" panose="05050102010706020507" pitchFamily="18" charset="2"/>
              </a:rPr>
              <a:t>th</a:t>
            </a:r>
            <a:r>
              <a:rPr lang="en-US" altLang="ko-KR" dirty="0">
                <a:ea typeface="굴림" panose="020B0600000101010101" pitchFamily="34" charset="-127"/>
                <a:sym typeface="Symbol" panose="05050102010706020507" pitchFamily="18" charset="2"/>
              </a:rPr>
              <a:t>-chance clock algorithm: Another approximate LRU</a:t>
            </a:r>
          </a:p>
          <a:p>
            <a:pPr lvl="1">
              <a:lnSpc>
                <a:spcPct val="80000"/>
              </a:lnSpc>
              <a:spcBef>
                <a:spcPct val="20000"/>
              </a:spcBef>
            </a:pPr>
            <a:r>
              <a:rPr lang="en-US" altLang="ko-KR" dirty="0">
                <a:ea typeface="굴림" panose="020B0600000101010101" pitchFamily="34" charset="-127"/>
                <a:sym typeface="Symbol" panose="05050102010706020507" pitchFamily="18" charset="2"/>
              </a:rPr>
              <a:t>Give pages multiple passes of clock hand before replacing</a:t>
            </a:r>
          </a:p>
          <a:p>
            <a:pPr>
              <a:lnSpc>
                <a:spcPct val="80000"/>
              </a:lnSpc>
              <a:spcBef>
                <a:spcPct val="20000"/>
              </a:spcBef>
            </a:pPr>
            <a:r>
              <a:rPr lang="en-US" altLang="ko-KR" dirty="0">
                <a:ea typeface="굴림" panose="020B0600000101010101" pitchFamily="34" charset="-127"/>
                <a:sym typeface="Symbol" panose="05050102010706020507" pitchFamily="18" charset="2"/>
              </a:rPr>
              <a:t>Second-Chance List algorithm: Yet another approximate  LRU</a:t>
            </a:r>
          </a:p>
          <a:p>
            <a:pPr lvl="1">
              <a:lnSpc>
                <a:spcPct val="80000"/>
              </a:lnSpc>
              <a:spcBef>
                <a:spcPct val="20000"/>
              </a:spcBef>
            </a:pPr>
            <a:r>
              <a:rPr lang="en-US" altLang="ko-KR" dirty="0">
                <a:ea typeface="굴림" panose="020B0600000101010101" pitchFamily="34" charset="-127"/>
                <a:sym typeface="Symbol" panose="05050102010706020507" pitchFamily="18" charset="2"/>
              </a:rPr>
              <a:t>Divide pages into two groups, one of which is truly LRU and managed on page faults.</a:t>
            </a:r>
          </a:p>
          <a:p>
            <a:pPr>
              <a:lnSpc>
                <a:spcPct val="80000"/>
              </a:lnSpc>
              <a:spcBef>
                <a:spcPct val="10000"/>
              </a:spcBef>
            </a:pPr>
            <a:r>
              <a:rPr lang="en-US" altLang="ko-KR" dirty="0">
                <a:ea typeface="굴림" panose="020B0600000101010101" pitchFamily="34" charset="-127"/>
                <a:sym typeface="Symbol" panose="05050102010706020507" pitchFamily="18" charset="2"/>
              </a:rPr>
              <a:t>Working Set:</a:t>
            </a:r>
          </a:p>
          <a:p>
            <a:pPr lvl="1">
              <a:lnSpc>
                <a:spcPct val="80000"/>
              </a:lnSpc>
              <a:spcBef>
                <a:spcPct val="10000"/>
              </a:spcBef>
            </a:pPr>
            <a:r>
              <a:rPr lang="en-US" altLang="ko-KR" dirty="0">
                <a:ea typeface="굴림" panose="020B0600000101010101" pitchFamily="34" charset="-127"/>
                <a:sym typeface="Symbol" panose="05050102010706020507" pitchFamily="18" charset="2"/>
              </a:rPr>
              <a:t>Set of pages touched by a process recently</a:t>
            </a:r>
          </a:p>
          <a:p>
            <a:pPr>
              <a:lnSpc>
                <a:spcPct val="80000"/>
              </a:lnSpc>
              <a:spcBef>
                <a:spcPct val="10000"/>
              </a:spcBef>
            </a:pPr>
            <a:r>
              <a:rPr lang="en-US" altLang="ko-KR" dirty="0">
                <a:ea typeface="굴림" panose="020B0600000101010101" pitchFamily="34" charset="-127"/>
              </a:rPr>
              <a:t>Thrashing:</a:t>
            </a:r>
            <a:r>
              <a:rPr lang="en-US" altLang="ko-KR" dirty="0">
                <a:ea typeface="굴림" panose="020B0600000101010101" pitchFamily="34" charset="-127"/>
                <a:sym typeface="Symbol" panose="05050102010706020507" pitchFamily="18" charset="2"/>
              </a:rPr>
              <a:t> a process is busy swapping pages in and out</a:t>
            </a:r>
          </a:p>
          <a:p>
            <a:pPr lvl="1">
              <a:lnSpc>
                <a:spcPct val="80000"/>
              </a:lnSpc>
              <a:spcBef>
                <a:spcPct val="10000"/>
              </a:spcBef>
            </a:pPr>
            <a:r>
              <a:rPr lang="en-US" altLang="ko-KR" dirty="0">
                <a:ea typeface="굴림" panose="020B0600000101010101" pitchFamily="34" charset="-127"/>
                <a:sym typeface="Symbol" panose="05050102010706020507" pitchFamily="18" charset="2"/>
              </a:rPr>
              <a:t>Process will thrash if working set doesn’t fit in memory</a:t>
            </a:r>
          </a:p>
          <a:p>
            <a:pPr lvl="1">
              <a:lnSpc>
                <a:spcPct val="80000"/>
              </a:lnSpc>
              <a:spcBef>
                <a:spcPct val="10000"/>
              </a:spcBef>
            </a:pPr>
            <a:r>
              <a:rPr lang="en-US" altLang="ko-KR" dirty="0">
                <a:ea typeface="굴림" panose="020B0600000101010101" pitchFamily="34" charset="-127"/>
                <a:sym typeface="Symbol" panose="05050102010706020507" pitchFamily="18" charset="2"/>
              </a:rPr>
              <a:t>Need to swap out a process</a:t>
            </a:r>
          </a:p>
          <a:p>
            <a:pPr marL="0" indent="0">
              <a:lnSpc>
                <a:spcPct val="80000"/>
              </a:lnSpc>
              <a:spcBef>
                <a:spcPct val="20000"/>
              </a:spcBef>
              <a:buNone/>
            </a:pPr>
            <a:endParaRPr lang="en-US" altLang="ko-KR" dirty="0">
              <a:ea typeface="굴림" panose="020B0600000101010101" pitchFamily="34" charset="-127"/>
              <a:sym typeface="Symbol" panose="05050102010706020507" pitchFamily="18" charset="2"/>
            </a:endParaRPr>
          </a:p>
        </p:txBody>
      </p:sp>
    </p:spTree>
    <p:extLst>
      <p:ext uri="{BB962C8B-B14F-4D97-AF65-F5344CB8AC3E}">
        <p14:creationId xmlns:p14="http://schemas.microsoft.com/office/powerpoint/2010/main" val="16827314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72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7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72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72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72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72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0723">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723">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0723">
                                            <p:txEl>
                                              <p:pRg st="14" end="1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723">
                                            <p:txEl>
                                              <p:pRg st="15" end="15"/>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72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5" name="Title 1"/>
          <p:cNvSpPr>
            <a:spLocks noGrp="1"/>
          </p:cNvSpPr>
          <p:nvPr>
            <p:ph type="title"/>
          </p:nvPr>
        </p:nvSpPr>
        <p:spPr>
          <a:xfrm>
            <a:off x="2209800" y="152400"/>
            <a:ext cx="7467600" cy="533400"/>
          </a:xfrm>
        </p:spPr>
        <p:txBody>
          <a:bodyPr/>
          <a:lstStyle/>
          <a:p>
            <a:r>
              <a:rPr lang="en-US" altLang="en-US" dirty="0"/>
              <a:t>Page Fault </a:t>
            </a:r>
            <a:r>
              <a:rPr lang="en-US" altLang="en-US" dirty="0">
                <a:sym typeface="Symbol" panose="05050102010706020507" pitchFamily="18" charset="2"/>
              </a:rPr>
              <a:t> Demand Paging</a:t>
            </a:r>
            <a:endParaRPr lang="en-US" altLang="en-US" dirty="0"/>
          </a:p>
        </p:txBody>
      </p:sp>
      <p:sp>
        <p:nvSpPr>
          <p:cNvPr id="47106" name="TextBox 3"/>
          <p:cNvSpPr txBox="1">
            <a:spLocks noChangeArrowheads="1"/>
          </p:cNvSpPr>
          <p:nvPr/>
        </p:nvSpPr>
        <p:spPr bwMode="auto">
          <a:xfrm>
            <a:off x="3581401" y="990600"/>
            <a:ext cx="168507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i="1">
                <a:latin typeface="Gill Sans Light"/>
                <a:cs typeface="Gill Sans Light"/>
              </a:rPr>
              <a:t>virtual address</a:t>
            </a:r>
          </a:p>
        </p:txBody>
      </p:sp>
      <p:sp>
        <p:nvSpPr>
          <p:cNvPr id="47107" name="Rectangle 4"/>
          <p:cNvSpPr>
            <a:spLocks noChangeArrowheads="1"/>
          </p:cNvSpPr>
          <p:nvPr/>
        </p:nvSpPr>
        <p:spPr bwMode="auto">
          <a:xfrm>
            <a:off x="8763000" y="1219200"/>
            <a:ext cx="1066800" cy="28956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Gill Sans Light"/>
              <a:cs typeface="Gill Sans Light"/>
            </a:endParaRPr>
          </a:p>
        </p:txBody>
      </p:sp>
      <p:sp>
        <p:nvSpPr>
          <p:cNvPr id="47108" name="Rectangle 5"/>
          <p:cNvSpPr>
            <a:spLocks noChangeArrowheads="1"/>
          </p:cNvSpPr>
          <p:nvPr/>
        </p:nvSpPr>
        <p:spPr bwMode="auto">
          <a:xfrm>
            <a:off x="8763000" y="1600200"/>
            <a:ext cx="1066800" cy="3810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Gill Sans Light"/>
              <a:cs typeface="Gill Sans Light"/>
            </a:endParaRPr>
          </a:p>
        </p:txBody>
      </p:sp>
      <p:sp>
        <p:nvSpPr>
          <p:cNvPr id="47109" name="Rectangle 6"/>
          <p:cNvSpPr>
            <a:spLocks noChangeArrowheads="1"/>
          </p:cNvSpPr>
          <p:nvPr/>
        </p:nvSpPr>
        <p:spPr bwMode="auto">
          <a:xfrm>
            <a:off x="8763000" y="1981200"/>
            <a:ext cx="1066800" cy="3810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Gill Sans Light"/>
              <a:cs typeface="Gill Sans Light"/>
            </a:endParaRPr>
          </a:p>
        </p:txBody>
      </p:sp>
      <p:sp>
        <p:nvSpPr>
          <p:cNvPr id="47110" name="Rectangle 7"/>
          <p:cNvSpPr>
            <a:spLocks noChangeArrowheads="1"/>
          </p:cNvSpPr>
          <p:nvPr/>
        </p:nvSpPr>
        <p:spPr bwMode="auto">
          <a:xfrm>
            <a:off x="8763000" y="3733800"/>
            <a:ext cx="1066800" cy="3810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Gill Sans Light"/>
              <a:cs typeface="Gill Sans Light"/>
            </a:endParaRPr>
          </a:p>
        </p:txBody>
      </p:sp>
      <p:sp>
        <p:nvSpPr>
          <p:cNvPr id="47111" name="Rectangle 8"/>
          <p:cNvSpPr>
            <a:spLocks noChangeArrowheads="1"/>
          </p:cNvSpPr>
          <p:nvPr/>
        </p:nvSpPr>
        <p:spPr bwMode="auto">
          <a:xfrm>
            <a:off x="4876800" y="1371600"/>
            <a:ext cx="990600" cy="6096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b="0">
                <a:latin typeface="Gill Sans Light"/>
                <a:cs typeface="Gill Sans Light"/>
              </a:rPr>
              <a:t>MMU</a:t>
            </a:r>
          </a:p>
        </p:txBody>
      </p:sp>
      <p:sp>
        <p:nvSpPr>
          <p:cNvPr id="47112" name="Rectangle 9"/>
          <p:cNvSpPr>
            <a:spLocks noChangeArrowheads="1"/>
          </p:cNvSpPr>
          <p:nvPr/>
        </p:nvSpPr>
        <p:spPr bwMode="auto">
          <a:xfrm>
            <a:off x="6629400" y="1295400"/>
            <a:ext cx="762000" cy="12192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b="0">
                <a:latin typeface="Gill Sans Light"/>
                <a:cs typeface="Gill Sans Light"/>
              </a:rPr>
              <a:t>PT</a:t>
            </a:r>
          </a:p>
        </p:txBody>
      </p:sp>
      <p:grpSp>
        <p:nvGrpSpPr>
          <p:cNvPr id="4" name="Group 3"/>
          <p:cNvGrpSpPr/>
          <p:nvPr/>
        </p:nvGrpSpPr>
        <p:grpSpPr>
          <a:xfrm>
            <a:off x="6248400" y="1676400"/>
            <a:ext cx="2667000" cy="990600"/>
            <a:chOff x="4724400" y="1676400"/>
            <a:chExt cx="2667000" cy="990600"/>
          </a:xfrm>
        </p:grpSpPr>
        <p:cxnSp>
          <p:nvCxnSpPr>
            <p:cNvPr id="47114" name="Straight Connector 15"/>
            <p:cNvCxnSpPr>
              <a:cxnSpLocks noChangeShapeType="1"/>
            </p:cNvCxnSpPr>
            <p:nvPr/>
          </p:nvCxnSpPr>
          <p:spPr bwMode="auto">
            <a:xfrm>
              <a:off x="4724400" y="2667000"/>
              <a:ext cx="1371600" cy="0"/>
            </a:xfrm>
            <a:prstGeom prst="line">
              <a:avLst/>
            </a:prstGeom>
            <a:noFill/>
            <a:ln w="38100">
              <a:solidFill>
                <a:schemeClr val="tx1"/>
              </a:solidFill>
              <a:round/>
              <a:headEnd/>
              <a:tailEnd/>
            </a:ln>
          </p:spPr>
        </p:cxnSp>
        <p:cxnSp>
          <p:nvCxnSpPr>
            <p:cNvPr id="47115" name="Straight Connector 17"/>
            <p:cNvCxnSpPr>
              <a:cxnSpLocks noChangeShapeType="1"/>
            </p:cNvCxnSpPr>
            <p:nvPr/>
          </p:nvCxnSpPr>
          <p:spPr bwMode="auto">
            <a:xfrm flipV="1">
              <a:off x="4724400" y="1676400"/>
              <a:ext cx="0" cy="990600"/>
            </a:xfrm>
            <a:prstGeom prst="line">
              <a:avLst/>
            </a:prstGeom>
            <a:noFill/>
            <a:ln w="38100">
              <a:solidFill>
                <a:schemeClr val="tx1"/>
              </a:solidFill>
              <a:round/>
              <a:headEnd/>
              <a:tailEnd/>
            </a:ln>
          </p:spPr>
        </p:cxnSp>
        <p:cxnSp>
          <p:nvCxnSpPr>
            <p:cNvPr id="47116" name="Straight Connector 19"/>
            <p:cNvCxnSpPr>
              <a:cxnSpLocks noChangeShapeType="1"/>
              <a:endCxn id="47124" idx="2"/>
            </p:cNvCxnSpPr>
            <p:nvPr/>
          </p:nvCxnSpPr>
          <p:spPr bwMode="auto">
            <a:xfrm flipV="1">
              <a:off x="6096000" y="2152650"/>
              <a:ext cx="1295400" cy="514350"/>
            </a:xfrm>
            <a:prstGeom prst="line">
              <a:avLst/>
            </a:prstGeom>
            <a:noFill/>
            <a:ln w="38100">
              <a:solidFill>
                <a:schemeClr val="tx1"/>
              </a:solidFill>
              <a:round/>
              <a:headEnd type="none" w="med" len="med"/>
              <a:tailEnd type="arrow" w="med" len="med"/>
            </a:ln>
          </p:spPr>
        </p:cxnSp>
      </p:grpSp>
      <p:sp>
        <p:nvSpPr>
          <p:cNvPr id="47118" name="TextBox 30"/>
          <p:cNvSpPr txBox="1">
            <a:spLocks noChangeArrowheads="1"/>
          </p:cNvSpPr>
          <p:nvPr/>
        </p:nvSpPr>
        <p:spPr bwMode="auto">
          <a:xfrm>
            <a:off x="2514600" y="1447800"/>
            <a:ext cx="1353256" cy="400110"/>
          </a:xfrm>
          <a:prstGeom prst="rect">
            <a:avLst/>
          </a:prstGeom>
          <a:noFill/>
          <a:ln w="952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Light"/>
                <a:cs typeface="Gill Sans Light"/>
              </a:rPr>
              <a:t>instruction</a:t>
            </a:r>
          </a:p>
        </p:txBody>
      </p:sp>
      <p:cxnSp>
        <p:nvCxnSpPr>
          <p:cNvPr id="33" name="Straight Arrow Connector 32"/>
          <p:cNvCxnSpPr>
            <a:cxnSpLocks noChangeShapeType="1"/>
            <a:stCxn id="47118" idx="3"/>
          </p:cNvCxnSpPr>
          <p:nvPr/>
        </p:nvCxnSpPr>
        <p:spPr bwMode="auto">
          <a:xfrm>
            <a:off x="3760128" y="1647856"/>
            <a:ext cx="1116672" cy="28545"/>
          </a:xfrm>
          <a:prstGeom prst="straightConnector1">
            <a:avLst/>
          </a:prstGeom>
          <a:noFill/>
          <a:ln w="38100">
            <a:solidFill>
              <a:schemeClr val="tx1"/>
            </a:solidFill>
            <a:round/>
            <a:headEnd/>
            <a:tailEnd type="arrow" w="med" len="med"/>
          </a:ln>
        </p:spPr>
      </p:cxnSp>
      <p:sp>
        <p:nvSpPr>
          <p:cNvPr id="47120" name="TextBox 37"/>
          <p:cNvSpPr txBox="1">
            <a:spLocks noChangeArrowheads="1"/>
          </p:cNvSpPr>
          <p:nvPr/>
        </p:nvSpPr>
        <p:spPr bwMode="auto">
          <a:xfrm>
            <a:off x="7086601" y="914400"/>
            <a:ext cx="190308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i="1">
                <a:latin typeface="Gill Sans Light"/>
                <a:cs typeface="Gill Sans Light"/>
              </a:rPr>
              <a:t>physical address</a:t>
            </a:r>
          </a:p>
        </p:txBody>
      </p:sp>
      <p:sp>
        <p:nvSpPr>
          <p:cNvPr id="47121" name="TextBox 38"/>
          <p:cNvSpPr txBox="1">
            <a:spLocks noChangeArrowheads="1"/>
          </p:cNvSpPr>
          <p:nvPr/>
        </p:nvSpPr>
        <p:spPr bwMode="auto">
          <a:xfrm>
            <a:off x="5867400" y="1295400"/>
            <a:ext cx="7537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latin typeface="Gill Sans Light"/>
                <a:cs typeface="Gill Sans Light"/>
              </a:rPr>
              <a:t>page#</a:t>
            </a:r>
          </a:p>
        </p:txBody>
      </p:sp>
      <p:sp>
        <p:nvSpPr>
          <p:cNvPr id="47122" name="TextBox 39"/>
          <p:cNvSpPr txBox="1">
            <a:spLocks noChangeArrowheads="1"/>
          </p:cNvSpPr>
          <p:nvPr/>
        </p:nvSpPr>
        <p:spPr bwMode="auto">
          <a:xfrm>
            <a:off x="7848601" y="1524000"/>
            <a:ext cx="82426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latin typeface="Gill Sans Light"/>
                <a:cs typeface="Gill Sans Light"/>
              </a:rPr>
              <a:t>frame#</a:t>
            </a:r>
          </a:p>
        </p:txBody>
      </p:sp>
      <p:sp>
        <p:nvSpPr>
          <p:cNvPr id="47123" name="TextBox 40"/>
          <p:cNvSpPr txBox="1">
            <a:spLocks noChangeArrowheads="1"/>
          </p:cNvSpPr>
          <p:nvPr/>
        </p:nvSpPr>
        <p:spPr bwMode="auto">
          <a:xfrm>
            <a:off x="7848600" y="2024063"/>
            <a:ext cx="68429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latin typeface="Gill Sans Light"/>
                <a:cs typeface="Gill Sans Light"/>
              </a:rPr>
              <a:t>offset</a:t>
            </a:r>
          </a:p>
        </p:txBody>
      </p:sp>
      <p:sp>
        <p:nvSpPr>
          <p:cNvPr id="47124" name="Cube 41"/>
          <p:cNvSpPr>
            <a:spLocks noChangeArrowheads="1"/>
          </p:cNvSpPr>
          <p:nvPr/>
        </p:nvSpPr>
        <p:spPr bwMode="auto">
          <a:xfrm>
            <a:off x="8915400" y="2057400"/>
            <a:ext cx="457200" cy="152400"/>
          </a:xfrm>
          <a:prstGeom prst="cube">
            <a:avLst>
              <a:gd name="adj" fmla="val 25000"/>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Gill Sans Light"/>
              <a:cs typeface="Gill Sans Light"/>
            </a:endParaRPr>
          </a:p>
        </p:txBody>
      </p:sp>
      <p:grpSp>
        <p:nvGrpSpPr>
          <p:cNvPr id="88" name="Group 87"/>
          <p:cNvGrpSpPr>
            <a:grpSpLocks/>
          </p:cNvGrpSpPr>
          <p:nvPr/>
        </p:nvGrpSpPr>
        <p:grpSpPr bwMode="auto">
          <a:xfrm>
            <a:off x="4153228" y="1981200"/>
            <a:ext cx="1881146" cy="533400"/>
            <a:chOff x="2629228" y="1981200"/>
            <a:chExt cx="1881147" cy="533400"/>
          </a:xfrm>
        </p:grpSpPr>
        <p:sp>
          <p:nvSpPr>
            <p:cNvPr id="47157" name="TextBox 42"/>
            <p:cNvSpPr txBox="1">
              <a:spLocks noChangeArrowheads="1"/>
            </p:cNvSpPr>
            <p:nvPr/>
          </p:nvSpPr>
          <p:spPr bwMode="auto">
            <a:xfrm>
              <a:off x="3200400" y="2114490"/>
              <a:ext cx="13099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FF0000"/>
                  </a:solidFill>
                  <a:latin typeface="Gill Sans Light"/>
                  <a:cs typeface="Gill Sans Light"/>
                </a:rPr>
                <a:t>page fault</a:t>
              </a:r>
            </a:p>
          </p:txBody>
        </p:sp>
        <p:cxnSp>
          <p:nvCxnSpPr>
            <p:cNvPr id="47158" name="Straight Arrow Connector 44"/>
            <p:cNvCxnSpPr>
              <a:cxnSpLocks noChangeShapeType="1"/>
              <a:endCxn id="47153" idx="3"/>
            </p:cNvCxnSpPr>
            <p:nvPr/>
          </p:nvCxnSpPr>
          <p:spPr bwMode="auto">
            <a:xfrm flipH="1">
              <a:off x="2629228" y="1981200"/>
              <a:ext cx="1104574" cy="447705"/>
            </a:xfrm>
            <a:prstGeom prst="straightConnector1">
              <a:avLst/>
            </a:prstGeom>
            <a:noFill/>
            <a:ln w="38100">
              <a:solidFill>
                <a:srgbClr val="FF0000"/>
              </a:solidFill>
              <a:round/>
              <a:headEnd/>
              <a:tailEnd type="arrow" w="med" len="med"/>
            </a:ln>
          </p:spPr>
        </p:cxnSp>
      </p:grpSp>
      <p:grpSp>
        <p:nvGrpSpPr>
          <p:cNvPr id="53" name="Group 52"/>
          <p:cNvGrpSpPr>
            <a:grpSpLocks/>
          </p:cNvGrpSpPr>
          <p:nvPr/>
        </p:nvGrpSpPr>
        <p:grpSpPr bwMode="auto">
          <a:xfrm>
            <a:off x="2971800" y="1295400"/>
            <a:ext cx="533400" cy="838200"/>
            <a:chOff x="1447800" y="1295400"/>
            <a:chExt cx="533400" cy="838200"/>
          </a:xfrm>
        </p:grpSpPr>
        <p:cxnSp>
          <p:nvCxnSpPr>
            <p:cNvPr id="47155" name="Straight Connector 50"/>
            <p:cNvCxnSpPr>
              <a:cxnSpLocks noChangeShapeType="1"/>
            </p:cNvCxnSpPr>
            <p:nvPr/>
          </p:nvCxnSpPr>
          <p:spPr bwMode="auto">
            <a:xfrm>
              <a:off x="1447800" y="1295400"/>
              <a:ext cx="533400" cy="838200"/>
            </a:xfrm>
            <a:prstGeom prst="line">
              <a:avLst/>
            </a:prstGeom>
            <a:noFill/>
            <a:ln w="38100">
              <a:solidFill>
                <a:srgbClr val="FF0000"/>
              </a:solidFill>
              <a:round/>
              <a:headEnd/>
              <a:tailEnd/>
            </a:ln>
          </p:spPr>
        </p:cxnSp>
        <p:cxnSp>
          <p:nvCxnSpPr>
            <p:cNvPr id="47156" name="Straight Connector 51"/>
            <p:cNvCxnSpPr>
              <a:cxnSpLocks noChangeShapeType="1"/>
            </p:cNvCxnSpPr>
            <p:nvPr/>
          </p:nvCxnSpPr>
          <p:spPr bwMode="auto">
            <a:xfrm flipH="1">
              <a:off x="1447800" y="1295400"/>
              <a:ext cx="533400" cy="838200"/>
            </a:xfrm>
            <a:prstGeom prst="line">
              <a:avLst/>
            </a:prstGeom>
            <a:noFill/>
            <a:ln w="38100">
              <a:solidFill>
                <a:srgbClr val="FF0000"/>
              </a:solidFill>
              <a:round/>
              <a:headEnd/>
              <a:tailEnd/>
            </a:ln>
          </p:spPr>
        </p:cxnSp>
      </p:grpSp>
      <p:sp>
        <p:nvSpPr>
          <p:cNvPr id="47127" name="TextBox 54"/>
          <p:cNvSpPr txBox="1">
            <a:spLocks noChangeArrowheads="1"/>
          </p:cNvSpPr>
          <p:nvPr/>
        </p:nvSpPr>
        <p:spPr bwMode="auto">
          <a:xfrm>
            <a:off x="1905001" y="3048000"/>
            <a:ext cx="223490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Light"/>
                <a:cs typeface="Gill Sans Light"/>
              </a:rPr>
              <a:t>Operating System</a:t>
            </a:r>
          </a:p>
        </p:txBody>
      </p:sp>
      <p:grpSp>
        <p:nvGrpSpPr>
          <p:cNvPr id="89" name="Group 88"/>
          <p:cNvGrpSpPr>
            <a:grpSpLocks/>
          </p:cNvGrpSpPr>
          <p:nvPr/>
        </p:nvGrpSpPr>
        <p:grpSpPr bwMode="auto">
          <a:xfrm>
            <a:off x="2565400" y="2228851"/>
            <a:ext cx="1689268" cy="1751013"/>
            <a:chOff x="1041242" y="2057400"/>
            <a:chExt cx="1689323" cy="1921933"/>
          </a:xfrm>
        </p:grpSpPr>
        <p:sp>
          <p:nvSpPr>
            <p:cNvPr id="47153" name="TextBox 53"/>
            <p:cNvSpPr txBox="1">
              <a:spLocks noChangeArrowheads="1"/>
            </p:cNvSpPr>
            <p:nvPr/>
          </p:nvSpPr>
          <p:spPr bwMode="auto">
            <a:xfrm>
              <a:off x="1447800" y="2057400"/>
              <a:ext cx="1282765" cy="439166"/>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dirty="0">
                  <a:solidFill>
                    <a:srgbClr val="FF0000"/>
                  </a:solidFill>
                  <a:latin typeface="Gill Sans Light"/>
                  <a:cs typeface="Gill Sans Light"/>
                </a:rPr>
                <a:t>exception</a:t>
              </a:r>
            </a:p>
          </p:txBody>
        </p:sp>
        <p:sp>
          <p:nvSpPr>
            <p:cNvPr id="47154" name="Freeform 56"/>
            <p:cNvSpPr>
              <a:spLocks/>
            </p:cNvSpPr>
            <p:nvPr/>
          </p:nvSpPr>
          <p:spPr bwMode="auto">
            <a:xfrm>
              <a:off x="1041242" y="2483556"/>
              <a:ext cx="726248" cy="1495777"/>
            </a:xfrm>
            <a:custGeom>
              <a:avLst/>
              <a:gdLst>
                <a:gd name="T0" fmla="*/ 652091 w 726248"/>
                <a:gd name="T1" fmla="*/ 0 h 1495777"/>
                <a:gd name="T2" fmla="*/ 369869 w 726248"/>
                <a:gd name="T3" fmla="*/ 155222 h 1495777"/>
                <a:gd name="T4" fmla="*/ 722647 w 726248"/>
                <a:gd name="T5" fmla="*/ 366888 h 1495777"/>
                <a:gd name="T6" fmla="*/ 101758 w 726248"/>
                <a:gd name="T7" fmla="*/ 508000 h 1495777"/>
                <a:gd name="T8" fmla="*/ 172314 w 726248"/>
                <a:gd name="T9" fmla="*/ 733777 h 1495777"/>
                <a:gd name="T10" fmla="*/ 2980 w 726248"/>
                <a:gd name="T11" fmla="*/ 1199444 h 1495777"/>
                <a:gd name="T12" fmla="*/ 341647 w 726248"/>
                <a:gd name="T13" fmla="*/ 1495777 h 149577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6248" h="1495777">
                  <a:moveTo>
                    <a:pt x="652091" y="0"/>
                  </a:moveTo>
                  <a:cubicBezTo>
                    <a:pt x="505100" y="47037"/>
                    <a:pt x="358110" y="94074"/>
                    <a:pt x="369869" y="155222"/>
                  </a:cubicBezTo>
                  <a:cubicBezTo>
                    <a:pt x="381628" y="216370"/>
                    <a:pt x="767332" y="308092"/>
                    <a:pt x="722647" y="366888"/>
                  </a:cubicBezTo>
                  <a:cubicBezTo>
                    <a:pt x="677962" y="425684"/>
                    <a:pt x="193480" y="446852"/>
                    <a:pt x="101758" y="508000"/>
                  </a:cubicBezTo>
                  <a:cubicBezTo>
                    <a:pt x="10036" y="569148"/>
                    <a:pt x="188777" y="618536"/>
                    <a:pt x="172314" y="733777"/>
                  </a:cubicBezTo>
                  <a:cubicBezTo>
                    <a:pt x="155851" y="849018"/>
                    <a:pt x="-25242" y="1072444"/>
                    <a:pt x="2980" y="1199444"/>
                  </a:cubicBezTo>
                  <a:cubicBezTo>
                    <a:pt x="31202" y="1326444"/>
                    <a:pt x="341647" y="1495777"/>
                    <a:pt x="341647" y="1495777"/>
                  </a:cubicBezTo>
                </a:path>
              </a:pathLst>
            </a:custGeom>
            <a:noFill/>
            <a:ln w="38100">
              <a:solidFill>
                <a:srgbClr val="FF0000"/>
              </a:solidFill>
              <a:round/>
              <a:headEnd type="none" w="med" len="med"/>
              <a:tailEnd type="arrow" w="med" len="me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a:cs typeface="Gill Sans Light"/>
              </a:endParaRPr>
            </a:p>
          </p:txBody>
        </p:sp>
      </p:grpSp>
      <p:grpSp>
        <p:nvGrpSpPr>
          <p:cNvPr id="90" name="Group 89"/>
          <p:cNvGrpSpPr>
            <a:grpSpLocks/>
          </p:cNvGrpSpPr>
          <p:nvPr/>
        </p:nvGrpSpPr>
        <p:grpSpPr bwMode="auto">
          <a:xfrm>
            <a:off x="2590801" y="3505200"/>
            <a:ext cx="2395207" cy="1219200"/>
            <a:chOff x="1066800" y="3505200"/>
            <a:chExt cx="2395813" cy="1219200"/>
          </a:xfrm>
        </p:grpSpPr>
        <p:sp>
          <p:nvSpPr>
            <p:cNvPr id="47151" name="TextBox 55"/>
            <p:cNvSpPr txBox="1">
              <a:spLocks noChangeArrowheads="1"/>
            </p:cNvSpPr>
            <p:nvPr/>
          </p:nvSpPr>
          <p:spPr bwMode="auto">
            <a:xfrm>
              <a:off x="1066800" y="3505200"/>
              <a:ext cx="239581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dirty="0">
                  <a:latin typeface="Gill Sans Light"/>
                  <a:cs typeface="Gill Sans Light"/>
                </a:rPr>
                <a:t>Page Fault Handler</a:t>
              </a:r>
            </a:p>
          </p:txBody>
        </p:sp>
        <p:sp>
          <p:nvSpPr>
            <p:cNvPr id="47152" name="Punched Tape 57"/>
            <p:cNvSpPr>
              <a:spLocks noChangeArrowheads="1"/>
            </p:cNvSpPr>
            <p:nvPr/>
          </p:nvSpPr>
          <p:spPr bwMode="auto">
            <a:xfrm rot="5400000">
              <a:off x="1333500" y="4000500"/>
              <a:ext cx="838200" cy="609600"/>
            </a:xfrm>
            <a:prstGeom prst="flowChartPunchedTape">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Gill Sans Light"/>
                <a:cs typeface="Gill Sans Light"/>
              </a:endParaRPr>
            </a:p>
          </p:txBody>
        </p:sp>
      </p:grpSp>
      <p:sp>
        <p:nvSpPr>
          <p:cNvPr id="47130" name="Can 60"/>
          <p:cNvSpPr>
            <a:spLocks noChangeArrowheads="1"/>
          </p:cNvSpPr>
          <p:nvPr/>
        </p:nvSpPr>
        <p:spPr bwMode="auto">
          <a:xfrm>
            <a:off x="4724400" y="4419600"/>
            <a:ext cx="1219200" cy="1371600"/>
          </a:xfrm>
          <a:prstGeom prst="can">
            <a:avLst>
              <a:gd name="adj" fmla="val 25000"/>
            </a:avLst>
          </a:prstGeom>
          <a:solidFill>
            <a:srgbClr val="B7C6FE"/>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Gill Sans Light"/>
              <a:cs typeface="Gill Sans Light"/>
            </a:endParaRPr>
          </a:p>
        </p:txBody>
      </p:sp>
      <p:sp>
        <p:nvSpPr>
          <p:cNvPr id="65" name="Rectangle 64"/>
          <p:cNvSpPr/>
          <p:nvPr/>
        </p:nvSpPr>
        <p:spPr bwMode="auto">
          <a:xfrm>
            <a:off x="4800600" y="5029200"/>
            <a:ext cx="1066800" cy="381000"/>
          </a:xfrm>
          <a:prstGeom prst="rect">
            <a:avLst/>
          </a:prstGeom>
          <a:solidFill>
            <a:schemeClr val="accent2">
              <a:lumMod val="40000"/>
              <a:lumOff val="6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b="0" dirty="0">
              <a:latin typeface="Gill Sans Light"/>
              <a:ea typeface="MS PGothic" charset="0"/>
              <a:cs typeface="Gill Sans Light"/>
            </a:endParaRPr>
          </a:p>
        </p:txBody>
      </p:sp>
      <p:sp>
        <p:nvSpPr>
          <p:cNvPr id="66" name="Rectangle 65"/>
          <p:cNvSpPr/>
          <p:nvPr/>
        </p:nvSpPr>
        <p:spPr bwMode="auto">
          <a:xfrm>
            <a:off x="8763000" y="3048000"/>
            <a:ext cx="1066800" cy="381000"/>
          </a:xfrm>
          <a:prstGeom prst="rect">
            <a:avLst/>
          </a:prstGeom>
          <a:solidFill>
            <a:schemeClr val="accent2">
              <a:lumMod val="40000"/>
              <a:lumOff val="6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b="0" dirty="0">
              <a:latin typeface="Gill Sans Light"/>
              <a:ea typeface="MS PGothic" charset="0"/>
              <a:cs typeface="Gill Sans Light"/>
            </a:endParaRPr>
          </a:p>
        </p:txBody>
      </p:sp>
      <p:cxnSp>
        <p:nvCxnSpPr>
          <p:cNvPr id="68" name="Straight Arrow Connector 67"/>
          <p:cNvCxnSpPr>
            <a:cxnSpLocks noChangeShapeType="1"/>
          </p:cNvCxnSpPr>
          <p:nvPr/>
        </p:nvCxnSpPr>
        <p:spPr bwMode="auto">
          <a:xfrm>
            <a:off x="3632994" y="4533900"/>
            <a:ext cx="1015206" cy="723900"/>
          </a:xfrm>
          <a:prstGeom prst="straightConnector1">
            <a:avLst/>
          </a:prstGeom>
          <a:noFill/>
          <a:ln w="6350">
            <a:solidFill>
              <a:schemeClr val="tx1"/>
            </a:solidFill>
            <a:prstDash val="dash"/>
            <a:round/>
            <a:headEnd/>
            <a:tailEnd type="arrow" w="med" len="med"/>
          </a:ln>
        </p:spPr>
      </p:cxnSp>
      <p:cxnSp>
        <p:nvCxnSpPr>
          <p:cNvPr id="74" name="Straight Arrow Connector 73"/>
          <p:cNvCxnSpPr>
            <a:cxnSpLocks noChangeShapeType="1"/>
          </p:cNvCxnSpPr>
          <p:nvPr/>
        </p:nvCxnSpPr>
        <p:spPr bwMode="auto">
          <a:xfrm>
            <a:off x="7391400" y="2209800"/>
            <a:ext cx="1371600" cy="838200"/>
          </a:xfrm>
          <a:prstGeom prst="straightConnector1">
            <a:avLst/>
          </a:prstGeom>
          <a:noFill/>
          <a:ln w="38100">
            <a:solidFill>
              <a:schemeClr val="tx1"/>
            </a:solidFill>
            <a:round/>
            <a:headEnd/>
            <a:tailEnd type="arrow" w="med" len="med"/>
          </a:ln>
        </p:spPr>
      </p:cxnSp>
      <p:sp>
        <p:nvSpPr>
          <p:cNvPr id="77" name="Rectangle 76"/>
          <p:cNvSpPr/>
          <p:nvPr/>
        </p:nvSpPr>
        <p:spPr bwMode="auto">
          <a:xfrm>
            <a:off x="6629400" y="2133600"/>
            <a:ext cx="762000" cy="152400"/>
          </a:xfrm>
          <a:prstGeom prst="rect">
            <a:avLst/>
          </a:prstGeom>
          <a:solidFill>
            <a:schemeClr val="accent2">
              <a:lumMod val="40000"/>
              <a:lumOff val="6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b="0" dirty="0">
              <a:latin typeface="Gill Sans Light"/>
              <a:ea typeface="MS PGothic" charset="0"/>
              <a:cs typeface="Gill Sans Light"/>
            </a:endParaRPr>
          </a:p>
        </p:txBody>
      </p:sp>
      <p:grpSp>
        <p:nvGrpSpPr>
          <p:cNvPr id="91" name="Group 90"/>
          <p:cNvGrpSpPr>
            <a:grpSpLocks/>
          </p:cNvGrpSpPr>
          <p:nvPr/>
        </p:nvGrpSpPr>
        <p:grpSpPr bwMode="auto">
          <a:xfrm>
            <a:off x="5562600" y="3200400"/>
            <a:ext cx="3352800" cy="1905000"/>
            <a:chOff x="4038600" y="3200400"/>
            <a:chExt cx="3352800" cy="1905000"/>
          </a:xfrm>
        </p:grpSpPr>
        <p:cxnSp>
          <p:nvCxnSpPr>
            <p:cNvPr id="47149" name="Straight Arrow Connector 62"/>
            <p:cNvCxnSpPr>
              <a:cxnSpLocks noChangeShapeType="1"/>
            </p:cNvCxnSpPr>
            <p:nvPr/>
          </p:nvCxnSpPr>
          <p:spPr bwMode="auto">
            <a:xfrm flipV="1">
              <a:off x="4038600" y="3200400"/>
              <a:ext cx="3352800" cy="1905000"/>
            </a:xfrm>
            <a:prstGeom prst="straightConnector1">
              <a:avLst/>
            </a:prstGeom>
            <a:noFill/>
            <a:ln w="57150" cmpd="thickThin">
              <a:solidFill>
                <a:srgbClr val="3366FF"/>
              </a:solidFill>
              <a:round/>
              <a:headEnd/>
              <a:tailEnd type="arrow" w="med" len="med"/>
            </a:ln>
          </p:spPr>
        </p:cxnSp>
        <p:sp>
          <p:nvSpPr>
            <p:cNvPr id="47150" name="TextBox 77"/>
            <p:cNvSpPr txBox="1">
              <a:spLocks noChangeArrowheads="1"/>
            </p:cNvSpPr>
            <p:nvPr/>
          </p:nvSpPr>
          <p:spPr bwMode="auto">
            <a:xfrm>
              <a:off x="4953000" y="4419600"/>
              <a:ext cx="242085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Light"/>
                  <a:cs typeface="Gill Sans Light"/>
                </a:rPr>
                <a:t>load page from disk</a:t>
              </a:r>
            </a:p>
          </p:txBody>
        </p:sp>
      </p:grpSp>
      <p:grpSp>
        <p:nvGrpSpPr>
          <p:cNvPr id="92" name="Group 91"/>
          <p:cNvGrpSpPr>
            <a:grpSpLocks/>
          </p:cNvGrpSpPr>
          <p:nvPr/>
        </p:nvGrpSpPr>
        <p:grpSpPr bwMode="auto">
          <a:xfrm>
            <a:off x="3670049" y="2181225"/>
            <a:ext cx="3444828" cy="2306638"/>
            <a:chOff x="2215108" y="2133600"/>
            <a:chExt cx="3445612" cy="2306638"/>
          </a:xfrm>
        </p:grpSpPr>
        <p:cxnSp>
          <p:nvCxnSpPr>
            <p:cNvPr id="47147" name="Straight Arrow Connector 68"/>
            <p:cNvCxnSpPr>
              <a:cxnSpLocks noChangeShapeType="1"/>
            </p:cNvCxnSpPr>
            <p:nvPr/>
          </p:nvCxnSpPr>
          <p:spPr bwMode="auto">
            <a:xfrm flipV="1">
              <a:off x="2215108" y="2133600"/>
              <a:ext cx="2890292" cy="2306638"/>
            </a:xfrm>
            <a:prstGeom prst="straightConnector1">
              <a:avLst/>
            </a:prstGeom>
            <a:noFill/>
            <a:ln w="6350">
              <a:solidFill>
                <a:schemeClr val="tx1"/>
              </a:solidFill>
              <a:prstDash val="dash"/>
              <a:round/>
              <a:headEnd/>
              <a:tailEnd type="arrow" w="med" len="med"/>
            </a:ln>
          </p:spPr>
        </p:cxnSp>
        <p:sp>
          <p:nvSpPr>
            <p:cNvPr id="47148" name="TextBox 79"/>
            <p:cNvSpPr txBox="1">
              <a:spLocks noChangeArrowheads="1"/>
            </p:cNvSpPr>
            <p:nvPr/>
          </p:nvSpPr>
          <p:spPr bwMode="auto">
            <a:xfrm>
              <a:off x="3657600" y="3200400"/>
              <a:ext cx="200312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dirty="0">
                  <a:latin typeface="Gill Sans Light"/>
                  <a:cs typeface="Gill Sans Light"/>
                </a:rPr>
                <a:t>update PT entry</a:t>
              </a:r>
            </a:p>
          </p:txBody>
        </p:sp>
      </p:grpSp>
      <p:sp>
        <p:nvSpPr>
          <p:cNvPr id="47138" name="TextBox 80"/>
          <p:cNvSpPr txBox="1">
            <a:spLocks noChangeArrowheads="1"/>
          </p:cNvSpPr>
          <p:nvPr/>
        </p:nvSpPr>
        <p:spPr bwMode="auto">
          <a:xfrm>
            <a:off x="1981200" y="895350"/>
            <a:ext cx="111120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Light"/>
                <a:cs typeface="Gill Sans Light"/>
              </a:rPr>
              <a:t>Process</a:t>
            </a:r>
          </a:p>
        </p:txBody>
      </p:sp>
      <p:grpSp>
        <p:nvGrpSpPr>
          <p:cNvPr id="93" name="Group 92"/>
          <p:cNvGrpSpPr>
            <a:grpSpLocks/>
          </p:cNvGrpSpPr>
          <p:nvPr/>
        </p:nvGrpSpPr>
        <p:grpSpPr bwMode="auto">
          <a:xfrm>
            <a:off x="1905001" y="4876800"/>
            <a:ext cx="1373363" cy="1314468"/>
            <a:chOff x="381000" y="4876800"/>
            <a:chExt cx="1373124" cy="1314528"/>
          </a:xfrm>
        </p:grpSpPr>
        <p:sp>
          <p:nvSpPr>
            <p:cNvPr id="47145" name="TextBox 82"/>
            <p:cNvSpPr txBox="1">
              <a:spLocks noChangeArrowheads="1"/>
            </p:cNvSpPr>
            <p:nvPr/>
          </p:nvSpPr>
          <p:spPr bwMode="auto">
            <a:xfrm>
              <a:off x="457200" y="5791200"/>
              <a:ext cx="1296924" cy="400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Light"/>
                  <a:cs typeface="Gill Sans Light"/>
                </a:rPr>
                <a:t>scheduler</a:t>
              </a:r>
            </a:p>
          </p:txBody>
        </p:sp>
        <p:sp>
          <p:nvSpPr>
            <p:cNvPr id="47146" name="Punched Tape 84"/>
            <p:cNvSpPr>
              <a:spLocks noChangeArrowheads="1"/>
            </p:cNvSpPr>
            <p:nvPr/>
          </p:nvSpPr>
          <p:spPr bwMode="auto">
            <a:xfrm rot="5400000">
              <a:off x="266700" y="4991100"/>
              <a:ext cx="838200" cy="609600"/>
            </a:xfrm>
            <a:prstGeom prst="flowChartPunchedTape">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Gill Sans Light"/>
                <a:cs typeface="Gill Sans Light"/>
              </a:endParaRPr>
            </a:p>
          </p:txBody>
        </p:sp>
      </p:grpSp>
      <p:sp>
        <p:nvSpPr>
          <p:cNvPr id="82" name="Freeform 81"/>
          <p:cNvSpPr>
            <a:spLocks/>
          </p:cNvSpPr>
          <p:nvPr/>
        </p:nvSpPr>
        <p:spPr bwMode="auto">
          <a:xfrm>
            <a:off x="2370139" y="4487864"/>
            <a:ext cx="776287" cy="592137"/>
          </a:xfrm>
          <a:custGeom>
            <a:avLst/>
            <a:gdLst>
              <a:gd name="T0" fmla="*/ 776111 w 776111"/>
              <a:gd name="T1" fmla="*/ 0 h 593008"/>
              <a:gd name="T2" fmla="*/ 310444 w 776111"/>
              <a:gd name="T3" fmla="*/ 112889 h 593008"/>
              <a:gd name="T4" fmla="*/ 366889 w 776111"/>
              <a:gd name="T5" fmla="*/ 522111 h 593008"/>
              <a:gd name="T6" fmla="*/ 0 w 776111"/>
              <a:gd name="T7" fmla="*/ 592667 h 5930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76111" h="593008">
                <a:moveTo>
                  <a:pt x="776111" y="0"/>
                </a:moveTo>
                <a:cubicBezTo>
                  <a:pt x="577379" y="12935"/>
                  <a:pt x="378648" y="25871"/>
                  <a:pt x="310444" y="112889"/>
                </a:cubicBezTo>
                <a:cubicBezTo>
                  <a:pt x="242240" y="199908"/>
                  <a:pt x="418630" y="442148"/>
                  <a:pt x="366889" y="522111"/>
                </a:cubicBezTo>
                <a:cubicBezTo>
                  <a:pt x="315148" y="602074"/>
                  <a:pt x="0" y="592667"/>
                  <a:pt x="0" y="592667"/>
                </a:cubicBezTo>
              </a:path>
            </a:pathLst>
          </a:custGeom>
          <a:noFill/>
          <a:ln w="38100">
            <a:solidFill>
              <a:srgbClr val="3366FF"/>
            </a:solidFill>
            <a:round/>
            <a:headEnd type="none" w="med" len="med"/>
            <a:tailEnd type="arrow" w="med" len="me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a:cs typeface="Gill Sans Light"/>
            </a:endParaRPr>
          </a:p>
        </p:txBody>
      </p:sp>
      <p:grpSp>
        <p:nvGrpSpPr>
          <p:cNvPr id="94" name="Group 93"/>
          <p:cNvGrpSpPr>
            <a:grpSpLocks/>
          </p:cNvGrpSpPr>
          <p:nvPr/>
        </p:nvGrpSpPr>
        <p:grpSpPr bwMode="auto">
          <a:xfrm>
            <a:off x="1676401" y="1962150"/>
            <a:ext cx="1146175" cy="3074988"/>
            <a:chOff x="152400" y="1961444"/>
            <a:chExt cx="1145822" cy="3076223"/>
          </a:xfrm>
        </p:grpSpPr>
        <p:sp>
          <p:nvSpPr>
            <p:cNvPr id="84" name="Freeform 83"/>
            <p:cNvSpPr/>
            <p:nvPr/>
          </p:nvSpPr>
          <p:spPr>
            <a:xfrm>
              <a:off x="409496" y="1961444"/>
              <a:ext cx="888726" cy="3076223"/>
            </a:xfrm>
            <a:custGeom>
              <a:avLst/>
              <a:gdLst>
                <a:gd name="connsiteX0" fmla="*/ 42380 w 889046"/>
                <a:gd name="connsiteY0" fmla="*/ 3076223 h 3076223"/>
                <a:gd name="connsiteX1" fmla="*/ 352824 w 889046"/>
                <a:gd name="connsiteY1" fmla="*/ 2483556 h 3076223"/>
                <a:gd name="connsiteX2" fmla="*/ 46 w 889046"/>
                <a:gd name="connsiteY2" fmla="*/ 1919112 h 3076223"/>
                <a:gd name="connsiteX3" fmla="*/ 381046 w 889046"/>
                <a:gd name="connsiteY3" fmla="*/ 1411112 h 3076223"/>
                <a:gd name="connsiteX4" fmla="*/ 268157 w 889046"/>
                <a:gd name="connsiteY4" fmla="*/ 663223 h 3076223"/>
                <a:gd name="connsiteX5" fmla="*/ 889046 w 889046"/>
                <a:gd name="connsiteY5" fmla="*/ 0 h 3076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046" h="3076223">
                  <a:moveTo>
                    <a:pt x="42380" y="3076223"/>
                  </a:moveTo>
                  <a:cubicBezTo>
                    <a:pt x="201130" y="2876315"/>
                    <a:pt x="359880" y="2676408"/>
                    <a:pt x="352824" y="2483556"/>
                  </a:cubicBezTo>
                  <a:cubicBezTo>
                    <a:pt x="345768" y="2290704"/>
                    <a:pt x="-4658" y="2097853"/>
                    <a:pt x="46" y="1919112"/>
                  </a:cubicBezTo>
                  <a:cubicBezTo>
                    <a:pt x="4750" y="1740371"/>
                    <a:pt x="336361" y="1620427"/>
                    <a:pt x="381046" y="1411112"/>
                  </a:cubicBezTo>
                  <a:cubicBezTo>
                    <a:pt x="425731" y="1201797"/>
                    <a:pt x="183490" y="898408"/>
                    <a:pt x="268157" y="663223"/>
                  </a:cubicBezTo>
                  <a:cubicBezTo>
                    <a:pt x="352824" y="428038"/>
                    <a:pt x="889046" y="0"/>
                    <a:pt x="889046" y="0"/>
                  </a:cubicBezTo>
                </a:path>
              </a:pathLst>
            </a:custGeom>
            <a:ln w="38100">
              <a:solidFill>
                <a:schemeClr val="accent6"/>
              </a:solidFill>
              <a:headEnd type="none"/>
              <a:tailEnd type="arrow"/>
            </a:ln>
          </p:spPr>
          <p:txBody>
            <a:bodyPr anchor="ctr"/>
            <a:lstStyle/>
            <a:p>
              <a:pPr algn="ctr">
                <a:defRPr/>
              </a:pPr>
              <a:endParaRPr lang="en-US">
                <a:latin typeface="Gill Sans Light"/>
                <a:ea typeface="MS PGothic" charset="0"/>
                <a:cs typeface="Gill Sans Light"/>
              </a:endParaRPr>
            </a:p>
          </p:txBody>
        </p:sp>
        <p:sp>
          <p:nvSpPr>
            <p:cNvPr id="86" name="TextBox 85"/>
            <p:cNvSpPr txBox="1"/>
            <p:nvPr/>
          </p:nvSpPr>
          <p:spPr>
            <a:xfrm>
              <a:off x="152400" y="2132963"/>
              <a:ext cx="709334" cy="400271"/>
            </a:xfrm>
            <a:prstGeom prst="rect">
              <a:avLst/>
            </a:prstGeom>
            <a:noFill/>
            <a:ln w="38100">
              <a:noFill/>
            </a:ln>
          </p:spPr>
          <p:txBody>
            <a:bodyPr wrap="none">
              <a:spAutoFit/>
            </a:bodyPr>
            <a:lstStyle/>
            <a:p>
              <a:pPr>
                <a:defRPr/>
              </a:pPr>
              <a:r>
                <a:rPr lang="en-US" sz="2000" b="0" dirty="0">
                  <a:solidFill>
                    <a:schemeClr val="accent6"/>
                  </a:solidFill>
                  <a:latin typeface="Gill Sans" charset="0"/>
                  <a:ea typeface="Gill Sans" charset="0"/>
                  <a:cs typeface="Gill Sans" charset="0"/>
                </a:rPr>
                <a:t>retry</a:t>
              </a:r>
            </a:p>
          </p:txBody>
        </p:sp>
      </p:grpSp>
      <p:sp>
        <p:nvSpPr>
          <p:cNvPr id="87" name="Cube 86"/>
          <p:cNvSpPr>
            <a:spLocks noChangeArrowheads="1"/>
          </p:cNvSpPr>
          <p:nvPr/>
        </p:nvSpPr>
        <p:spPr bwMode="auto">
          <a:xfrm>
            <a:off x="8915400" y="3200400"/>
            <a:ext cx="457200" cy="152400"/>
          </a:xfrm>
          <a:prstGeom prst="cube">
            <a:avLst>
              <a:gd name="adj" fmla="val 25000"/>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Gill Sans Light"/>
              <a:cs typeface="Gill Sans Light"/>
            </a:endParaRPr>
          </a:p>
        </p:txBody>
      </p:sp>
      <p:grpSp>
        <p:nvGrpSpPr>
          <p:cNvPr id="3" name="Group 2"/>
          <p:cNvGrpSpPr/>
          <p:nvPr/>
        </p:nvGrpSpPr>
        <p:grpSpPr>
          <a:xfrm>
            <a:off x="5867400" y="1600201"/>
            <a:ext cx="2895600" cy="395539"/>
            <a:chOff x="4343400" y="1600200"/>
            <a:chExt cx="2895600" cy="395539"/>
          </a:xfrm>
        </p:grpSpPr>
        <p:cxnSp>
          <p:nvCxnSpPr>
            <p:cNvPr id="47113" name="Straight Arrow Connector 11"/>
            <p:cNvCxnSpPr>
              <a:cxnSpLocks noChangeShapeType="1"/>
              <a:stCxn id="47111" idx="3"/>
            </p:cNvCxnSpPr>
            <p:nvPr/>
          </p:nvCxnSpPr>
          <p:spPr bwMode="auto">
            <a:xfrm>
              <a:off x="4343400" y="1676400"/>
              <a:ext cx="762000" cy="0"/>
            </a:xfrm>
            <a:prstGeom prst="straightConnector1">
              <a:avLst/>
            </a:prstGeom>
            <a:noFill/>
            <a:ln w="38100">
              <a:solidFill>
                <a:schemeClr val="tx1"/>
              </a:solidFill>
              <a:round/>
              <a:headEnd/>
              <a:tailEnd type="arrow" w="med" len="med"/>
            </a:ln>
          </p:spPr>
        </p:cxnSp>
        <p:cxnSp>
          <p:nvCxnSpPr>
            <p:cNvPr id="47117" name="Straight Arrow Connector 25"/>
            <p:cNvCxnSpPr>
              <a:cxnSpLocks noChangeShapeType="1"/>
              <a:stCxn id="56" idx="3"/>
            </p:cNvCxnSpPr>
            <p:nvPr/>
          </p:nvCxnSpPr>
          <p:spPr bwMode="auto">
            <a:xfrm>
              <a:off x="5867400" y="1676400"/>
              <a:ext cx="1371600" cy="319339"/>
            </a:xfrm>
            <a:prstGeom prst="straightConnector1">
              <a:avLst/>
            </a:prstGeom>
            <a:noFill/>
            <a:ln w="38100">
              <a:solidFill>
                <a:schemeClr val="tx1"/>
              </a:solidFill>
              <a:round/>
              <a:headEnd/>
              <a:tailEnd type="arrow" w="med" len="med"/>
            </a:ln>
          </p:spPr>
        </p:cxnSp>
        <p:sp>
          <p:nvSpPr>
            <p:cNvPr id="56" name="Rectangle 55"/>
            <p:cNvSpPr/>
            <p:nvPr/>
          </p:nvSpPr>
          <p:spPr bwMode="auto">
            <a:xfrm>
              <a:off x="5105400" y="1600200"/>
              <a:ext cx="762000" cy="152400"/>
            </a:xfrm>
            <a:prstGeom prst="rect">
              <a:avLst/>
            </a:prstGeom>
            <a:solidFill>
              <a:schemeClr val="accent2">
                <a:lumMod val="40000"/>
                <a:lumOff val="6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b="0" dirty="0">
                <a:latin typeface="Gill Sans Light"/>
                <a:ea typeface="MS PGothic" charset="0"/>
                <a:cs typeface="Gill Sans Light"/>
              </a:endParaRPr>
            </a:p>
          </p:txBody>
        </p:sp>
      </p:grpSp>
      <p:cxnSp>
        <p:nvCxnSpPr>
          <p:cNvPr id="6" name="Straight Arrow Connector 5"/>
          <p:cNvCxnSpPr>
            <a:stCxn id="47111" idx="3"/>
            <a:endCxn id="77" idx="1"/>
          </p:cNvCxnSpPr>
          <p:nvPr/>
        </p:nvCxnSpPr>
        <p:spPr bwMode="auto">
          <a:xfrm>
            <a:off x="5867400" y="1676400"/>
            <a:ext cx="762000" cy="533400"/>
          </a:xfrm>
          <a:prstGeom prst="straightConnector1">
            <a:avLst/>
          </a:prstGeom>
          <a:solidFill>
            <a:schemeClr val="bg1"/>
          </a:solidFill>
          <a:ln w="38100"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67" name="Group 66"/>
          <p:cNvGrpSpPr/>
          <p:nvPr/>
        </p:nvGrpSpPr>
        <p:grpSpPr>
          <a:xfrm>
            <a:off x="6019801" y="1771652"/>
            <a:ext cx="2895601" cy="1523996"/>
            <a:chOff x="4724400" y="1802068"/>
            <a:chExt cx="3070763" cy="1182748"/>
          </a:xfrm>
        </p:grpSpPr>
        <p:cxnSp>
          <p:nvCxnSpPr>
            <p:cNvPr id="69" name="Straight Connector 15"/>
            <p:cNvCxnSpPr>
              <a:cxnSpLocks noChangeShapeType="1"/>
            </p:cNvCxnSpPr>
            <p:nvPr/>
          </p:nvCxnSpPr>
          <p:spPr bwMode="auto">
            <a:xfrm>
              <a:off x="4724400" y="2667000"/>
              <a:ext cx="1371600" cy="0"/>
            </a:xfrm>
            <a:prstGeom prst="line">
              <a:avLst/>
            </a:prstGeom>
            <a:noFill/>
            <a:ln w="38100">
              <a:solidFill>
                <a:schemeClr val="tx1"/>
              </a:solidFill>
              <a:round/>
              <a:headEnd/>
              <a:tailEnd/>
            </a:ln>
          </p:spPr>
        </p:cxnSp>
        <p:cxnSp>
          <p:nvCxnSpPr>
            <p:cNvPr id="70" name="Straight Connector 17"/>
            <p:cNvCxnSpPr>
              <a:cxnSpLocks noChangeShapeType="1"/>
            </p:cNvCxnSpPr>
            <p:nvPr/>
          </p:nvCxnSpPr>
          <p:spPr bwMode="auto">
            <a:xfrm flipV="1">
              <a:off x="4724400" y="1802068"/>
              <a:ext cx="0" cy="864932"/>
            </a:xfrm>
            <a:prstGeom prst="line">
              <a:avLst/>
            </a:prstGeom>
            <a:noFill/>
            <a:ln w="38100">
              <a:solidFill>
                <a:schemeClr val="tx1"/>
              </a:solidFill>
              <a:round/>
              <a:headEnd/>
              <a:tailEnd/>
            </a:ln>
          </p:spPr>
        </p:cxnSp>
        <p:cxnSp>
          <p:nvCxnSpPr>
            <p:cNvPr id="71" name="Straight Connector 19"/>
            <p:cNvCxnSpPr>
              <a:cxnSpLocks noChangeShapeType="1"/>
              <a:endCxn id="87" idx="2"/>
            </p:cNvCxnSpPr>
            <p:nvPr/>
          </p:nvCxnSpPr>
          <p:spPr bwMode="auto">
            <a:xfrm>
              <a:off x="6082744" y="2667000"/>
              <a:ext cx="1712419" cy="317816"/>
            </a:xfrm>
            <a:prstGeom prst="line">
              <a:avLst/>
            </a:prstGeom>
            <a:noFill/>
            <a:ln w="38100">
              <a:solidFill>
                <a:schemeClr val="tx1"/>
              </a:solidFill>
              <a:round/>
              <a:headEnd type="none" w="med" len="med"/>
              <a:tailEnd type="arrow" w="med" len="med"/>
            </a:ln>
          </p:spPr>
        </p:cxnSp>
      </p:grpSp>
      <p:sp>
        <p:nvSpPr>
          <p:cNvPr id="72" name="TextBox 39"/>
          <p:cNvSpPr txBox="1">
            <a:spLocks noChangeArrowheads="1"/>
          </p:cNvSpPr>
          <p:nvPr/>
        </p:nvSpPr>
        <p:spPr bwMode="auto">
          <a:xfrm>
            <a:off x="8026401" y="2410327"/>
            <a:ext cx="82426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latin typeface="Gill Sans Light"/>
                <a:cs typeface="Gill Sans Light"/>
              </a:rPr>
              <a:t>frame#</a:t>
            </a:r>
          </a:p>
        </p:txBody>
      </p:sp>
      <p:sp>
        <p:nvSpPr>
          <p:cNvPr id="73" name="TextBox 40"/>
          <p:cNvSpPr txBox="1">
            <a:spLocks noChangeArrowheads="1"/>
          </p:cNvSpPr>
          <p:nvPr/>
        </p:nvSpPr>
        <p:spPr bwMode="auto">
          <a:xfrm>
            <a:off x="7694613" y="3079924"/>
            <a:ext cx="68429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latin typeface="Gill Sans Light"/>
                <a:cs typeface="Gill Sans Light"/>
              </a:rPr>
              <a:t>offset</a:t>
            </a:r>
          </a:p>
        </p:txBody>
      </p:sp>
    </p:spTree>
    <p:extLst>
      <p:ext uri="{BB962C8B-B14F-4D97-AF65-F5344CB8AC3E}">
        <p14:creationId xmlns:p14="http://schemas.microsoft.com/office/powerpoint/2010/main" val="3771376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47121"/>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47122"/>
                                        </p:tgtEl>
                                        <p:attrNameLst>
                                          <p:attrName>style.visibility</p:attrName>
                                        </p:attrNameLst>
                                      </p:cBhvr>
                                      <p:to>
                                        <p:strVal val="visible"/>
                                      </p:to>
                                    </p:se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47123"/>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4712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3"/>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4"/>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47124"/>
                                        </p:tgtEl>
                                        <p:attrNameLst>
                                          <p:attrName>style.visibility</p:attrName>
                                        </p:attrNameLst>
                                      </p:cBhvr>
                                      <p:to>
                                        <p:strVal val="hidden"/>
                                      </p:to>
                                    </p:set>
                                  </p:childTnLst>
                                </p:cTn>
                              </p:par>
                            </p:childTnLst>
                          </p:cTn>
                        </p:par>
                        <p:par>
                          <p:cTn id="36" fill="hold">
                            <p:stCondLst>
                              <p:cond delay="0"/>
                            </p:stCondLst>
                            <p:childTnLst>
                              <p:par>
                                <p:cTn id="37" presetID="1" presetClass="exit" presetSubtype="0" fill="hold" grpId="1" nodeType="afterEffect">
                                  <p:stCondLst>
                                    <p:cond delay="0"/>
                                  </p:stCondLst>
                                  <p:childTnLst>
                                    <p:set>
                                      <p:cBhvr>
                                        <p:cTn id="38" dur="1" fill="hold">
                                          <p:stCondLst>
                                            <p:cond delay="0"/>
                                          </p:stCondLst>
                                        </p:cTn>
                                        <p:tgtEl>
                                          <p:spTgt spid="47121"/>
                                        </p:tgtEl>
                                        <p:attrNameLst>
                                          <p:attrName>style.visibility</p:attrName>
                                        </p:attrNameLst>
                                      </p:cBhvr>
                                      <p:to>
                                        <p:strVal val="hidden"/>
                                      </p:to>
                                    </p:set>
                                  </p:childTnLst>
                                </p:cTn>
                              </p:par>
                            </p:childTnLst>
                          </p:cTn>
                        </p:par>
                        <p:par>
                          <p:cTn id="39" fill="hold">
                            <p:stCondLst>
                              <p:cond delay="0"/>
                            </p:stCondLst>
                            <p:childTnLst>
                              <p:par>
                                <p:cTn id="40" presetID="1" presetClass="exit" presetSubtype="0" fill="hold" grpId="1" nodeType="afterEffect">
                                  <p:stCondLst>
                                    <p:cond delay="0"/>
                                  </p:stCondLst>
                                  <p:childTnLst>
                                    <p:set>
                                      <p:cBhvr>
                                        <p:cTn id="41" dur="1" fill="hold">
                                          <p:stCondLst>
                                            <p:cond delay="0"/>
                                          </p:stCondLst>
                                        </p:cTn>
                                        <p:tgtEl>
                                          <p:spTgt spid="47122"/>
                                        </p:tgtEl>
                                        <p:attrNameLst>
                                          <p:attrName>style.visibility</p:attrName>
                                        </p:attrNameLst>
                                      </p:cBhvr>
                                      <p:to>
                                        <p:strVal val="hidden"/>
                                      </p:to>
                                    </p:set>
                                  </p:childTnLst>
                                </p:cTn>
                              </p:par>
                            </p:childTnLst>
                          </p:cTn>
                        </p:par>
                        <p:par>
                          <p:cTn id="42" fill="hold">
                            <p:stCondLst>
                              <p:cond delay="0"/>
                            </p:stCondLst>
                            <p:childTnLst>
                              <p:par>
                                <p:cTn id="43" presetID="1" presetClass="exit" presetSubtype="0" fill="hold" grpId="1" nodeType="afterEffect">
                                  <p:stCondLst>
                                    <p:cond delay="0"/>
                                  </p:stCondLst>
                                  <p:childTnLst>
                                    <p:set>
                                      <p:cBhvr>
                                        <p:cTn id="44" dur="1" fill="hold">
                                          <p:stCondLst>
                                            <p:cond delay="0"/>
                                          </p:stCondLst>
                                        </p:cTn>
                                        <p:tgtEl>
                                          <p:spTgt spid="47123"/>
                                        </p:tgtEl>
                                        <p:attrNameLst>
                                          <p:attrName>style.visibility</p:attrName>
                                        </p:attrNameLst>
                                      </p:cBhvr>
                                      <p:to>
                                        <p:strVal val="hidden"/>
                                      </p:to>
                                    </p:set>
                                  </p:childTnLst>
                                </p:cTn>
                              </p:par>
                              <p:par>
                                <p:cTn id="45" presetID="22" presetClass="entr" presetSubtype="8"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wipe(left)">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wipe(left)">
                                      <p:cBhvr>
                                        <p:cTn id="52" dur="500"/>
                                        <p:tgtEl>
                                          <p:spTgt spid="6"/>
                                        </p:tgtEl>
                                      </p:cBhvr>
                                    </p:animEffect>
                                  </p:childTnLst>
                                </p:cTn>
                              </p:par>
                              <p:par>
                                <p:cTn id="53" presetID="1" presetClass="entr" presetSubtype="0" fill="hold" grpId="2" nodeType="withEffect">
                                  <p:stCondLst>
                                    <p:cond delay="0"/>
                                  </p:stCondLst>
                                  <p:childTnLst>
                                    <p:set>
                                      <p:cBhvr>
                                        <p:cTn id="54" dur="1" fill="hold">
                                          <p:stCondLst>
                                            <p:cond delay="0"/>
                                          </p:stCondLst>
                                        </p:cTn>
                                        <p:tgtEl>
                                          <p:spTgt spid="47121"/>
                                        </p:tgtEl>
                                        <p:attrNameLst>
                                          <p:attrName>style.visibility</p:attrName>
                                        </p:attrNameLst>
                                      </p:cBhvr>
                                      <p:to>
                                        <p:strVal val="visible"/>
                                      </p:to>
                                    </p:set>
                                  </p:childTnLst>
                                </p:cTn>
                              </p:par>
                            </p:childTnLst>
                          </p:cTn>
                        </p:par>
                        <p:par>
                          <p:cTn id="55" fill="hold">
                            <p:stCondLst>
                              <p:cond delay="500"/>
                            </p:stCondLst>
                            <p:childTnLst>
                              <p:par>
                                <p:cTn id="56" presetID="1" presetClass="entr" presetSubtype="0" fill="hold" nodeType="afterEffect">
                                  <p:stCondLst>
                                    <p:cond delay="0"/>
                                  </p:stCondLst>
                                  <p:childTnLst>
                                    <p:set>
                                      <p:cBhvr>
                                        <p:cTn id="57" dur="1" fill="hold">
                                          <p:stCondLst>
                                            <p:cond delay="0"/>
                                          </p:stCondLst>
                                        </p:cTn>
                                        <p:tgtEl>
                                          <p:spTgt spid="88"/>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5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33"/>
                                        </p:tgtEl>
                                        <p:attrNameLst>
                                          <p:attrName>style.visibility</p:attrName>
                                        </p:attrNameLst>
                                      </p:cBhvr>
                                      <p:to>
                                        <p:strVal val="hidden"/>
                                      </p:to>
                                    </p:set>
                                  </p:childTnLst>
                                </p:cTn>
                              </p:par>
                            </p:childTnLst>
                          </p:cTn>
                        </p:par>
                        <p:par>
                          <p:cTn id="64" fill="hold">
                            <p:stCondLst>
                              <p:cond delay="0"/>
                            </p:stCondLst>
                            <p:childTnLst>
                              <p:par>
                                <p:cTn id="65" presetID="1" presetClass="exit" presetSubtype="0" fill="hold" grpId="4" nodeType="afterEffect">
                                  <p:stCondLst>
                                    <p:cond delay="0"/>
                                  </p:stCondLst>
                                  <p:childTnLst>
                                    <p:set>
                                      <p:cBhvr>
                                        <p:cTn id="66" dur="1" fill="hold">
                                          <p:stCondLst>
                                            <p:cond delay="0"/>
                                          </p:stCondLst>
                                        </p:cTn>
                                        <p:tgtEl>
                                          <p:spTgt spid="47121"/>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6"/>
                                        </p:tgtEl>
                                        <p:attrNameLst>
                                          <p:attrName>style.visibility</p:attrName>
                                        </p:attrNameLst>
                                      </p:cBhvr>
                                      <p:to>
                                        <p:strVal val="hidden"/>
                                      </p:to>
                                    </p:set>
                                  </p:childTnLst>
                                </p:cTn>
                              </p:par>
                            </p:childTnLst>
                          </p:cTn>
                        </p:par>
                        <p:par>
                          <p:cTn id="69" fill="hold">
                            <p:stCondLst>
                              <p:cond delay="0"/>
                            </p:stCondLst>
                            <p:childTnLst>
                              <p:par>
                                <p:cTn id="70" presetID="22" presetClass="entr" presetSubtype="1" fill="hold" nodeType="afterEffect">
                                  <p:stCondLst>
                                    <p:cond delay="0"/>
                                  </p:stCondLst>
                                  <p:childTnLst>
                                    <p:set>
                                      <p:cBhvr>
                                        <p:cTn id="71" dur="1" fill="hold">
                                          <p:stCondLst>
                                            <p:cond delay="0"/>
                                          </p:stCondLst>
                                        </p:cTn>
                                        <p:tgtEl>
                                          <p:spTgt spid="89"/>
                                        </p:tgtEl>
                                        <p:attrNameLst>
                                          <p:attrName>style.visibility</p:attrName>
                                        </p:attrNameLst>
                                      </p:cBhvr>
                                      <p:to>
                                        <p:strVal val="visible"/>
                                      </p:to>
                                    </p:set>
                                    <p:animEffect transition="in" filter="wipe(up)">
                                      <p:cBhvr>
                                        <p:cTn id="72" dur="500"/>
                                        <p:tgtEl>
                                          <p:spTgt spid="89"/>
                                        </p:tgtEl>
                                      </p:cBhvr>
                                    </p:animEffect>
                                  </p:childTnLst>
                                </p:cTn>
                              </p:par>
                            </p:childTnLst>
                          </p:cTn>
                        </p:par>
                        <p:par>
                          <p:cTn id="73" fill="hold">
                            <p:stCondLst>
                              <p:cond delay="500"/>
                            </p:stCondLst>
                            <p:childTnLst>
                              <p:par>
                                <p:cTn id="74" presetID="1" presetClass="entr" presetSubtype="0" fill="hold" nodeType="afterEffect">
                                  <p:stCondLst>
                                    <p:cond delay="0"/>
                                  </p:stCondLst>
                                  <p:childTnLst>
                                    <p:set>
                                      <p:cBhvr>
                                        <p:cTn id="75" dur="1" fill="hold">
                                          <p:stCondLst>
                                            <p:cond delay="0"/>
                                          </p:stCondLst>
                                        </p:cTn>
                                        <p:tgtEl>
                                          <p:spTgt spid="90"/>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68"/>
                                        </p:tgtEl>
                                        <p:attrNameLst>
                                          <p:attrName>style.visibility</p:attrName>
                                        </p:attrNameLst>
                                      </p:cBhvr>
                                      <p:to>
                                        <p:strVal val="visible"/>
                                      </p:to>
                                    </p:set>
                                    <p:animEffect transition="in" filter="wipe(left)">
                                      <p:cBhvr>
                                        <p:cTn id="80" dur="500"/>
                                        <p:tgtEl>
                                          <p:spTgt spid="68"/>
                                        </p:tgtEl>
                                      </p:cBhvr>
                                    </p:animEffect>
                                  </p:childTnLst>
                                </p:cTn>
                              </p:par>
                            </p:childTnLst>
                          </p:cTn>
                        </p:par>
                        <p:par>
                          <p:cTn id="81" fill="hold" nodeType="withGroup">
                            <p:stCondLst>
                              <p:cond delay="500"/>
                            </p:stCondLst>
                            <p:childTnLst>
                              <p:par>
                                <p:cTn id="82" presetID="1" presetClass="entr" presetSubtype="0" fill="hold" grpId="0" nodeType="afterEffect">
                                  <p:stCondLst>
                                    <p:cond delay="0"/>
                                  </p:stCondLst>
                                  <p:childTnLst>
                                    <p:set>
                                      <p:cBhvr>
                                        <p:cTn id="83" dur="1" fill="hold">
                                          <p:stCondLst>
                                            <p:cond delay="0"/>
                                          </p:stCondLst>
                                        </p:cTn>
                                        <p:tgtEl>
                                          <p:spTgt spid="65"/>
                                        </p:tgtEl>
                                        <p:attrNameLst>
                                          <p:attrName>style.visibility</p:attrName>
                                        </p:attrNameLst>
                                      </p:cBhvr>
                                      <p:to>
                                        <p:strVal val="visible"/>
                                      </p:to>
                                    </p:set>
                                  </p:childTnLst>
                                </p:cTn>
                              </p:par>
                            </p:childTnLst>
                          </p:cTn>
                        </p:par>
                        <p:par>
                          <p:cTn id="84" fill="hold" nodeType="withGroup">
                            <p:stCondLst>
                              <p:cond delay="500"/>
                            </p:stCondLst>
                            <p:childTnLst>
                              <p:par>
                                <p:cTn id="85" presetID="22" presetClass="entr" presetSubtype="4" fill="hold" nodeType="afterEffect">
                                  <p:stCondLst>
                                    <p:cond delay="0"/>
                                  </p:stCondLst>
                                  <p:childTnLst>
                                    <p:set>
                                      <p:cBhvr>
                                        <p:cTn id="86" dur="1" fill="hold">
                                          <p:stCondLst>
                                            <p:cond delay="0"/>
                                          </p:stCondLst>
                                        </p:cTn>
                                        <p:tgtEl>
                                          <p:spTgt spid="91"/>
                                        </p:tgtEl>
                                        <p:attrNameLst>
                                          <p:attrName>style.visibility</p:attrName>
                                        </p:attrNameLst>
                                      </p:cBhvr>
                                      <p:to>
                                        <p:strVal val="visible"/>
                                      </p:to>
                                    </p:set>
                                    <p:animEffect transition="in" filter="wipe(down)">
                                      <p:cBhvr>
                                        <p:cTn id="87" dur="500"/>
                                        <p:tgtEl>
                                          <p:spTgt spid="91"/>
                                        </p:tgtEl>
                                      </p:cBhvr>
                                    </p:animEffect>
                                  </p:childTnLst>
                                </p:cTn>
                              </p:par>
                            </p:childTnLst>
                          </p:cTn>
                        </p:par>
                        <p:par>
                          <p:cTn id="88" fill="hold" nodeType="withGroup">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6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91"/>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68"/>
                                        </p:tgtEl>
                                        <p:attrNameLst>
                                          <p:attrName>style.visibility</p:attrName>
                                        </p:attrNameLst>
                                      </p:cBhvr>
                                      <p:to>
                                        <p:strVal val="hidden"/>
                                      </p:to>
                                    </p:set>
                                  </p:childTnLst>
                                </p:cTn>
                              </p:par>
                            </p:childTnLst>
                          </p:cTn>
                        </p:par>
                        <p:par>
                          <p:cTn id="97" fill="hold" nodeType="withGroup">
                            <p:stCondLst>
                              <p:cond delay="0"/>
                            </p:stCondLst>
                            <p:childTnLst>
                              <p:par>
                                <p:cTn id="98" presetID="22" presetClass="entr" presetSubtype="8" fill="hold" nodeType="afterEffect">
                                  <p:stCondLst>
                                    <p:cond delay="0"/>
                                  </p:stCondLst>
                                  <p:childTnLst>
                                    <p:set>
                                      <p:cBhvr>
                                        <p:cTn id="99" dur="1" fill="hold">
                                          <p:stCondLst>
                                            <p:cond delay="0"/>
                                          </p:stCondLst>
                                        </p:cTn>
                                        <p:tgtEl>
                                          <p:spTgt spid="92"/>
                                        </p:tgtEl>
                                        <p:attrNameLst>
                                          <p:attrName>style.visibility</p:attrName>
                                        </p:attrNameLst>
                                      </p:cBhvr>
                                      <p:to>
                                        <p:strVal val="visible"/>
                                      </p:to>
                                    </p:set>
                                    <p:animEffect transition="in" filter="wipe(left)">
                                      <p:cBhvr>
                                        <p:cTn id="100" dur="500"/>
                                        <p:tgtEl>
                                          <p:spTgt spid="92"/>
                                        </p:tgtEl>
                                      </p:cBhvr>
                                    </p:animEffect>
                                  </p:childTnLst>
                                </p:cTn>
                              </p:par>
                            </p:childTnLst>
                          </p:cTn>
                        </p:par>
                        <p:par>
                          <p:cTn id="101" fill="hold">
                            <p:stCondLst>
                              <p:cond delay="500"/>
                            </p:stCondLst>
                            <p:childTnLst>
                              <p:par>
                                <p:cTn id="102" presetID="1" presetClass="entr" presetSubtype="0" fill="hold" grpId="0" nodeType="afterEffect">
                                  <p:stCondLst>
                                    <p:cond delay="0"/>
                                  </p:stCondLst>
                                  <p:childTnLst>
                                    <p:set>
                                      <p:cBhvr>
                                        <p:cTn id="103" dur="1" fill="hold">
                                          <p:stCondLst>
                                            <p:cond delay="0"/>
                                          </p:stCondLst>
                                        </p:cTn>
                                        <p:tgtEl>
                                          <p:spTgt spid="77"/>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nodeType="clickEffect">
                                  <p:stCondLst>
                                    <p:cond delay="0"/>
                                  </p:stCondLst>
                                  <p:childTnLst>
                                    <p:set>
                                      <p:cBhvr>
                                        <p:cTn id="107" dur="1" fill="hold">
                                          <p:stCondLst>
                                            <p:cond delay="0"/>
                                          </p:stCondLst>
                                        </p:cTn>
                                        <p:tgtEl>
                                          <p:spTgt spid="92"/>
                                        </p:tgtEl>
                                        <p:attrNameLst>
                                          <p:attrName>style.visibility</p:attrName>
                                        </p:attrNameLst>
                                      </p:cBhvr>
                                      <p:to>
                                        <p:strVal val="hidden"/>
                                      </p:to>
                                    </p:set>
                                  </p:childTnLst>
                                </p:cTn>
                              </p:par>
                            </p:childTnLst>
                          </p:cTn>
                        </p:par>
                        <p:par>
                          <p:cTn id="108" fill="hold" nodeType="withGroup">
                            <p:stCondLst>
                              <p:cond delay="0"/>
                            </p:stCondLst>
                            <p:childTnLst>
                              <p:par>
                                <p:cTn id="109" presetID="22" presetClass="entr" presetSubtype="1" fill="hold" grpId="0" nodeType="afterEffect">
                                  <p:stCondLst>
                                    <p:cond delay="0"/>
                                  </p:stCondLst>
                                  <p:childTnLst>
                                    <p:set>
                                      <p:cBhvr>
                                        <p:cTn id="110" dur="1" fill="hold">
                                          <p:stCondLst>
                                            <p:cond delay="0"/>
                                          </p:stCondLst>
                                        </p:cTn>
                                        <p:tgtEl>
                                          <p:spTgt spid="82"/>
                                        </p:tgtEl>
                                        <p:attrNameLst>
                                          <p:attrName>style.visibility</p:attrName>
                                        </p:attrNameLst>
                                      </p:cBhvr>
                                      <p:to>
                                        <p:strVal val="visible"/>
                                      </p:to>
                                    </p:set>
                                    <p:animEffect transition="in" filter="wipe(up)">
                                      <p:cBhvr>
                                        <p:cTn id="111" dur="500"/>
                                        <p:tgtEl>
                                          <p:spTgt spid="82"/>
                                        </p:tgtEl>
                                      </p:cBhvr>
                                    </p:animEffect>
                                  </p:childTnLst>
                                </p:cTn>
                              </p:par>
                            </p:childTnLst>
                          </p:cTn>
                        </p:par>
                        <p:par>
                          <p:cTn id="112" fill="hold">
                            <p:stCondLst>
                              <p:cond delay="500"/>
                            </p:stCondLst>
                            <p:childTnLst>
                              <p:par>
                                <p:cTn id="113" presetID="3" presetClass="entr" presetSubtype="10" fill="hold" nodeType="afterEffect">
                                  <p:stCondLst>
                                    <p:cond delay="0"/>
                                  </p:stCondLst>
                                  <p:childTnLst>
                                    <p:set>
                                      <p:cBhvr>
                                        <p:cTn id="114" dur="1" fill="hold">
                                          <p:stCondLst>
                                            <p:cond delay="0"/>
                                          </p:stCondLst>
                                        </p:cTn>
                                        <p:tgtEl>
                                          <p:spTgt spid="93"/>
                                        </p:tgtEl>
                                        <p:attrNameLst>
                                          <p:attrName>style.visibility</p:attrName>
                                        </p:attrNameLst>
                                      </p:cBhvr>
                                      <p:to>
                                        <p:strVal val="visible"/>
                                      </p:to>
                                    </p:set>
                                    <p:animEffect transition="in" filter="blinds(horizontal)">
                                      <p:cBhvr>
                                        <p:cTn id="115" dur="500"/>
                                        <p:tgtEl>
                                          <p:spTgt spid="93"/>
                                        </p:tgtEl>
                                      </p:cBhvr>
                                    </p:animEffect>
                                  </p:childTnLst>
                                </p:cTn>
                              </p:par>
                            </p:childTnLst>
                          </p:cTn>
                        </p:par>
                        <p:par>
                          <p:cTn id="116" fill="hold" nodeType="withGroup">
                            <p:stCondLst>
                              <p:cond delay="1000"/>
                            </p:stCondLst>
                            <p:childTnLst>
                              <p:par>
                                <p:cTn id="117" presetID="22" presetClass="entr" presetSubtype="4" fill="hold" nodeType="afterEffect">
                                  <p:stCondLst>
                                    <p:cond delay="0"/>
                                  </p:stCondLst>
                                  <p:childTnLst>
                                    <p:set>
                                      <p:cBhvr>
                                        <p:cTn id="118" dur="1" fill="hold">
                                          <p:stCondLst>
                                            <p:cond delay="0"/>
                                          </p:stCondLst>
                                        </p:cTn>
                                        <p:tgtEl>
                                          <p:spTgt spid="94"/>
                                        </p:tgtEl>
                                        <p:attrNameLst>
                                          <p:attrName>style.visibility</p:attrName>
                                        </p:attrNameLst>
                                      </p:cBhvr>
                                      <p:to>
                                        <p:strVal val="visible"/>
                                      </p:to>
                                    </p:set>
                                    <p:animEffect transition="in" filter="wipe(down)">
                                      <p:cBhvr>
                                        <p:cTn id="119" dur="500"/>
                                        <p:tgtEl>
                                          <p:spTgt spid="94"/>
                                        </p:tgtEl>
                                      </p:cBhvr>
                                    </p:animEffect>
                                  </p:childTnLst>
                                </p:cTn>
                              </p:par>
                            </p:childTnLst>
                          </p:cTn>
                        </p:par>
                        <p:par>
                          <p:cTn id="120" fill="hold">
                            <p:stCondLst>
                              <p:cond delay="1500"/>
                            </p:stCondLst>
                            <p:childTnLst>
                              <p:par>
                                <p:cTn id="121" presetID="1" presetClass="exit" presetSubtype="0" fill="hold" nodeType="afterEffect">
                                  <p:stCondLst>
                                    <p:cond delay="0"/>
                                  </p:stCondLst>
                                  <p:childTnLst>
                                    <p:set>
                                      <p:cBhvr>
                                        <p:cTn id="122" dur="1" fill="hold">
                                          <p:stCondLst>
                                            <p:cond delay="0"/>
                                          </p:stCondLst>
                                        </p:cTn>
                                        <p:tgtEl>
                                          <p:spTgt spid="53"/>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nodeType="clickEffect">
                                  <p:stCondLst>
                                    <p:cond delay="0"/>
                                  </p:stCondLst>
                                  <p:childTnLst>
                                    <p:set>
                                      <p:cBhvr>
                                        <p:cTn id="126" dur="1" fill="hold">
                                          <p:stCondLst>
                                            <p:cond delay="0"/>
                                          </p:stCondLst>
                                        </p:cTn>
                                        <p:tgtEl>
                                          <p:spTgt spid="88"/>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89"/>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90"/>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82"/>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93"/>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94"/>
                                        </p:tgtEl>
                                        <p:attrNameLst>
                                          <p:attrName>style.visibility</p:attrName>
                                        </p:attrNameLst>
                                      </p:cBhvr>
                                      <p:to>
                                        <p:strVal val="hidden"/>
                                      </p:to>
                                    </p:set>
                                  </p:childTnLst>
                                </p:cTn>
                              </p:par>
                            </p:childTnLst>
                          </p:cTn>
                        </p:par>
                        <p:par>
                          <p:cTn id="137" fill="hold">
                            <p:stCondLst>
                              <p:cond delay="0"/>
                            </p:stCondLst>
                            <p:childTnLst>
                              <p:par>
                                <p:cTn id="138" presetID="22" presetClass="entr" presetSubtype="8" fill="hold" nodeType="afterEffect">
                                  <p:stCondLst>
                                    <p:cond delay="0"/>
                                  </p:stCondLst>
                                  <p:childTnLst>
                                    <p:set>
                                      <p:cBhvr>
                                        <p:cTn id="139" dur="1" fill="hold">
                                          <p:stCondLst>
                                            <p:cond delay="0"/>
                                          </p:stCondLst>
                                        </p:cTn>
                                        <p:tgtEl>
                                          <p:spTgt spid="33"/>
                                        </p:tgtEl>
                                        <p:attrNameLst>
                                          <p:attrName>style.visibility</p:attrName>
                                        </p:attrNameLst>
                                      </p:cBhvr>
                                      <p:to>
                                        <p:strVal val="visible"/>
                                      </p:to>
                                    </p:set>
                                    <p:animEffect transition="in" filter="wipe(left)">
                                      <p:cBhvr>
                                        <p:cTn id="140" dur="500"/>
                                        <p:tgtEl>
                                          <p:spTgt spid="33"/>
                                        </p:tgtEl>
                                      </p:cBhvr>
                                    </p:animEffect>
                                  </p:childTnLst>
                                </p:cTn>
                              </p:par>
                            </p:childTnLst>
                          </p:cTn>
                        </p:par>
                        <p:par>
                          <p:cTn id="141" fill="hold">
                            <p:stCondLst>
                              <p:cond delay="500"/>
                            </p:stCondLst>
                            <p:childTnLst>
                              <p:par>
                                <p:cTn id="142" presetID="22" presetClass="entr" presetSubtype="8" fill="hold" nodeType="afterEffect">
                                  <p:stCondLst>
                                    <p:cond delay="0"/>
                                  </p:stCondLst>
                                  <p:childTnLst>
                                    <p:set>
                                      <p:cBhvr>
                                        <p:cTn id="143" dur="1" fill="hold">
                                          <p:stCondLst>
                                            <p:cond delay="0"/>
                                          </p:stCondLst>
                                        </p:cTn>
                                        <p:tgtEl>
                                          <p:spTgt spid="6"/>
                                        </p:tgtEl>
                                        <p:attrNameLst>
                                          <p:attrName>style.visibility</p:attrName>
                                        </p:attrNameLst>
                                      </p:cBhvr>
                                      <p:to>
                                        <p:strVal val="visible"/>
                                      </p:to>
                                    </p:set>
                                    <p:animEffect transition="in" filter="wipe(left)">
                                      <p:cBhvr>
                                        <p:cTn id="144" dur="500"/>
                                        <p:tgtEl>
                                          <p:spTgt spid="6"/>
                                        </p:tgtEl>
                                      </p:cBhvr>
                                    </p:animEffect>
                                  </p:childTnLst>
                                </p:cTn>
                              </p:par>
                              <p:par>
                                <p:cTn id="145" presetID="1" presetClass="entr" presetSubtype="0" fill="hold" grpId="3" nodeType="withEffect">
                                  <p:stCondLst>
                                    <p:cond delay="0"/>
                                  </p:stCondLst>
                                  <p:childTnLst>
                                    <p:set>
                                      <p:cBhvr>
                                        <p:cTn id="146" dur="1" fill="hold">
                                          <p:stCondLst>
                                            <p:cond delay="0"/>
                                          </p:stCondLst>
                                        </p:cTn>
                                        <p:tgtEl>
                                          <p:spTgt spid="47121"/>
                                        </p:tgtEl>
                                        <p:attrNameLst>
                                          <p:attrName>style.visibility</p:attrName>
                                        </p:attrNameLst>
                                      </p:cBhvr>
                                      <p:to>
                                        <p:strVal val="visible"/>
                                      </p:to>
                                    </p:set>
                                  </p:childTnLst>
                                </p:cTn>
                              </p:par>
                            </p:childTnLst>
                          </p:cTn>
                        </p:par>
                        <p:par>
                          <p:cTn id="147" fill="hold">
                            <p:stCondLst>
                              <p:cond delay="1000"/>
                            </p:stCondLst>
                            <p:childTnLst>
                              <p:par>
                                <p:cTn id="148" presetID="22" presetClass="entr" presetSubtype="8" fill="hold" nodeType="afterEffect">
                                  <p:stCondLst>
                                    <p:cond delay="0"/>
                                  </p:stCondLst>
                                  <p:childTnLst>
                                    <p:set>
                                      <p:cBhvr>
                                        <p:cTn id="149" dur="1" fill="hold">
                                          <p:stCondLst>
                                            <p:cond delay="0"/>
                                          </p:stCondLst>
                                        </p:cTn>
                                        <p:tgtEl>
                                          <p:spTgt spid="74"/>
                                        </p:tgtEl>
                                        <p:attrNameLst>
                                          <p:attrName>style.visibility</p:attrName>
                                        </p:attrNameLst>
                                      </p:cBhvr>
                                      <p:to>
                                        <p:strVal val="visible"/>
                                      </p:to>
                                    </p:set>
                                    <p:animEffect transition="in" filter="wipe(left)">
                                      <p:cBhvr>
                                        <p:cTn id="150" dur="500"/>
                                        <p:tgtEl>
                                          <p:spTgt spid="74"/>
                                        </p:tgtEl>
                                      </p:cBhvr>
                                    </p:animEffect>
                                  </p:childTnLst>
                                </p:cTn>
                              </p:par>
                            </p:childTnLst>
                          </p:cTn>
                        </p:par>
                        <p:par>
                          <p:cTn id="151" fill="hold">
                            <p:stCondLst>
                              <p:cond delay="1500"/>
                            </p:stCondLst>
                            <p:childTnLst>
                              <p:par>
                                <p:cTn id="152" presetID="1" presetClass="entr" presetSubtype="0" fill="hold" grpId="0" nodeType="afterEffect">
                                  <p:stCondLst>
                                    <p:cond delay="0"/>
                                  </p:stCondLst>
                                  <p:childTnLst>
                                    <p:set>
                                      <p:cBhvr>
                                        <p:cTn id="153" dur="1" fill="hold">
                                          <p:stCondLst>
                                            <p:cond delay="0"/>
                                          </p:stCondLst>
                                        </p:cTn>
                                        <p:tgtEl>
                                          <p:spTgt spid="72"/>
                                        </p:tgtEl>
                                        <p:attrNameLst>
                                          <p:attrName>style.visibility</p:attrName>
                                        </p:attrNameLst>
                                      </p:cBhvr>
                                      <p:to>
                                        <p:strVal val="visible"/>
                                      </p:to>
                                    </p:set>
                                  </p:childTnLst>
                                </p:cTn>
                              </p:par>
                            </p:childTnLst>
                          </p:cTn>
                        </p:par>
                        <p:par>
                          <p:cTn id="154" fill="hold">
                            <p:stCondLst>
                              <p:cond delay="1500"/>
                            </p:stCondLst>
                            <p:childTnLst>
                              <p:par>
                                <p:cTn id="155" presetID="22" presetClass="entr" presetSubtype="8" fill="hold" nodeType="afterEffect">
                                  <p:stCondLst>
                                    <p:cond delay="0"/>
                                  </p:stCondLst>
                                  <p:childTnLst>
                                    <p:set>
                                      <p:cBhvr>
                                        <p:cTn id="156" dur="1" fill="hold">
                                          <p:stCondLst>
                                            <p:cond delay="0"/>
                                          </p:stCondLst>
                                        </p:cTn>
                                        <p:tgtEl>
                                          <p:spTgt spid="67"/>
                                        </p:tgtEl>
                                        <p:attrNameLst>
                                          <p:attrName>style.visibility</p:attrName>
                                        </p:attrNameLst>
                                      </p:cBhvr>
                                      <p:to>
                                        <p:strVal val="visible"/>
                                      </p:to>
                                    </p:set>
                                    <p:animEffect transition="in" filter="wipe(left)">
                                      <p:cBhvr>
                                        <p:cTn id="157" dur="500"/>
                                        <p:tgtEl>
                                          <p:spTgt spid="67"/>
                                        </p:tgtEl>
                                      </p:cBhvr>
                                    </p:animEffect>
                                  </p:childTnLst>
                                </p:cTn>
                              </p:par>
                              <p:par>
                                <p:cTn id="158" presetID="1" presetClass="entr" presetSubtype="0" fill="hold" grpId="0" nodeType="withEffect">
                                  <p:stCondLst>
                                    <p:cond delay="0"/>
                                  </p:stCondLst>
                                  <p:childTnLst>
                                    <p:set>
                                      <p:cBhvr>
                                        <p:cTn id="159" dur="1" fill="hold">
                                          <p:stCondLst>
                                            <p:cond delay="0"/>
                                          </p:stCondLst>
                                        </p:cTn>
                                        <p:tgtEl>
                                          <p:spTgt spid="73"/>
                                        </p:tgtEl>
                                        <p:attrNameLst>
                                          <p:attrName>style.visibility</p:attrName>
                                        </p:attrNameLst>
                                      </p:cBhvr>
                                      <p:to>
                                        <p:strVal val="visible"/>
                                      </p:to>
                                    </p:set>
                                  </p:childTnLst>
                                </p:cTn>
                              </p:par>
                            </p:childTnLst>
                          </p:cTn>
                        </p:par>
                        <p:par>
                          <p:cTn id="160" fill="hold">
                            <p:stCondLst>
                              <p:cond delay="2000"/>
                            </p:stCondLst>
                            <p:childTnLst>
                              <p:par>
                                <p:cTn id="161" presetID="1" presetClass="entr" presetSubtype="0" fill="hold" grpId="0" nodeType="afterEffect">
                                  <p:stCondLst>
                                    <p:cond delay="0"/>
                                  </p:stCondLst>
                                  <p:childTnLst>
                                    <p:set>
                                      <p:cBhvr>
                                        <p:cTn id="162"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21" grpId="0"/>
      <p:bldP spid="47121" grpId="1"/>
      <p:bldP spid="47121" grpId="2"/>
      <p:bldP spid="47121" grpId="3"/>
      <p:bldP spid="47121" grpId="4"/>
      <p:bldP spid="47122" grpId="0"/>
      <p:bldP spid="47122" grpId="1"/>
      <p:bldP spid="47123" grpId="0"/>
      <p:bldP spid="47123" grpId="1"/>
      <p:bldP spid="47124" grpId="0" animBg="1"/>
      <p:bldP spid="47124" grpId="1" animBg="1"/>
      <p:bldP spid="65" grpId="0" animBg="1"/>
      <p:bldP spid="66" grpId="0" animBg="1"/>
      <p:bldP spid="77" grpId="0" animBg="1"/>
      <p:bldP spid="82" grpId="0" animBg="1"/>
      <p:bldP spid="82" grpId="1" animBg="1"/>
      <p:bldP spid="87" grpId="0" animBg="1"/>
      <p:bldP spid="72" grpId="0"/>
      <p:bldP spid="73"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a:t>Demand Paging as Caching, …</a:t>
            </a:r>
            <a:endParaRPr lang="en-US" altLang="ko-KR" dirty="0"/>
          </a:p>
        </p:txBody>
      </p:sp>
      <p:sp>
        <p:nvSpPr>
          <p:cNvPr id="765955" name="Rectangle 3"/>
          <p:cNvSpPr>
            <a:spLocks noGrp="1" noChangeArrowheads="1"/>
          </p:cNvSpPr>
          <p:nvPr>
            <p:ph type="body" idx="1"/>
          </p:nvPr>
        </p:nvSpPr>
        <p:spPr/>
        <p:txBody>
          <a:bodyPr/>
          <a:lstStyle/>
          <a:p>
            <a:r>
              <a:rPr lang="en-US" altLang="ko-KR" dirty="0"/>
              <a:t>What  “block size”? - 1 page (</a:t>
            </a:r>
            <a:r>
              <a:rPr lang="en-US" altLang="ko-KR" dirty="0" err="1"/>
              <a:t>e.g</a:t>
            </a:r>
            <a:r>
              <a:rPr lang="en-US" altLang="ko-KR" dirty="0"/>
              <a:t>, 4 KB)</a:t>
            </a:r>
          </a:p>
          <a:p>
            <a:r>
              <a:rPr lang="en-US" altLang="ko-KR" dirty="0"/>
              <a:t>What “organization” </a:t>
            </a:r>
            <a:r>
              <a:rPr lang="en-US" altLang="ko-KR" dirty="0" err="1"/>
              <a:t>ie</a:t>
            </a:r>
            <a:r>
              <a:rPr lang="en-US" altLang="ko-KR" dirty="0"/>
              <a:t>. direct-mapped, set-assoc., fully-associative?</a:t>
            </a:r>
          </a:p>
          <a:p>
            <a:pPr lvl="1"/>
            <a:r>
              <a:rPr lang="en-US" altLang="ko-KR" dirty="0"/>
              <a:t>Fully associative since arbitrary virtual </a:t>
            </a:r>
            <a:r>
              <a:rPr lang="en-US" altLang="ko-KR" dirty="0">
                <a:sym typeface="Symbol" panose="05050102010706020507" pitchFamily="18" charset="2"/>
              </a:rPr>
              <a:t> physical mapping</a:t>
            </a:r>
          </a:p>
          <a:p>
            <a:r>
              <a:rPr lang="en-US" altLang="ko-KR" dirty="0">
                <a:sym typeface="Symbol" panose="05050102010706020507" pitchFamily="18" charset="2"/>
              </a:rPr>
              <a:t>How do we locate a page?</a:t>
            </a:r>
          </a:p>
          <a:p>
            <a:pPr lvl="1"/>
            <a:r>
              <a:rPr lang="en-US" altLang="ko-KR" dirty="0">
                <a:sym typeface="Symbol" panose="05050102010706020507" pitchFamily="18" charset="2"/>
              </a:rPr>
              <a:t>First check TLB, then page-table traversal</a:t>
            </a:r>
          </a:p>
          <a:p>
            <a:r>
              <a:rPr lang="en-US" altLang="ko-KR" dirty="0">
                <a:sym typeface="Symbol" panose="05050102010706020507" pitchFamily="18" charset="2"/>
              </a:rPr>
              <a:t>What is page replacement policy? (i.e. LRU, Random…)</a:t>
            </a:r>
          </a:p>
          <a:p>
            <a:pPr lvl="1"/>
            <a:r>
              <a:rPr lang="en-US" altLang="ko-KR" dirty="0">
                <a:sym typeface="Symbol" panose="05050102010706020507" pitchFamily="18" charset="2"/>
              </a:rPr>
              <a:t>This requires more explanation… (</a:t>
            </a:r>
            <a:r>
              <a:rPr lang="en-US" altLang="ko-KR" dirty="0" err="1">
                <a:sym typeface="Symbol" panose="05050102010706020507" pitchFamily="18" charset="2"/>
              </a:rPr>
              <a:t>kinda</a:t>
            </a:r>
            <a:r>
              <a:rPr lang="en-US" altLang="ko-KR" dirty="0">
                <a:sym typeface="Symbol" panose="05050102010706020507" pitchFamily="18" charset="2"/>
              </a:rPr>
              <a:t> LRU)</a:t>
            </a:r>
          </a:p>
          <a:p>
            <a:r>
              <a:rPr lang="en-US" altLang="ko-KR" dirty="0">
                <a:sym typeface="Symbol" panose="05050102010706020507" pitchFamily="18" charset="2"/>
              </a:rPr>
              <a:t>What happens on a miss?</a:t>
            </a:r>
          </a:p>
          <a:p>
            <a:pPr lvl="1"/>
            <a:r>
              <a:rPr lang="en-US" altLang="ko-KR" dirty="0">
                <a:sym typeface="Symbol" panose="05050102010706020507" pitchFamily="18" charset="2"/>
              </a:rPr>
              <a:t>Go to lower level to fill miss (i.e. disk)</a:t>
            </a:r>
          </a:p>
          <a:p>
            <a:r>
              <a:rPr lang="en-US" altLang="ko-KR" dirty="0">
                <a:sym typeface="Symbol" panose="05050102010706020507" pitchFamily="18" charset="2"/>
              </a:rPr>
              <a:t>What happens on a write? (write-through, write back)</a:t>
            </a:r>
          </a:p>
          <a:p>
            <a:pPr lvl="1"/>
            <a:r>
              <a:rPr lang="en-US" altLang="ko-KR" dirty="0">
                <a:sym typeface="Symbol" panose="05050102010706020507" pitchFamily="18" charset="2"/>
              </a:rPr>
              <a:t>Definitely write-back – need dirty bit!</a:t>
            </a:r>
          </a:p>
        </p:txBody>
      </p:sp>
    </p:spTree>
    <p:extLst>
      <p:ext uri="{BB962C8B-B14F-4D97-AF65-F5344CB8AC3E}">
        <p14:creationId xmlns:p14="http://schemas.microsoft.com/office/powerpoint/2010/main" val="35721375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59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595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6595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6595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6595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595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6595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65955">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6595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65955">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6595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5955"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65178" name="Group 250"/>
          <p:cNvGrpSpPr>
            <a:grpSpLocks/>
          </p:cNvGrpSpPr>
          <p:nvPr/>
        </p:nvGrpSpPr>
        <p:grpSpPr bwMode="auto">
          <a:xfrm>
            <a:off x="3708401" y="523875"/>
            <a:ext cx="1735138" cy="2511425"/>
            <a:chOff x="1264" y="48"/>
            <a:chExt cx="1093" cy="1582"/>
          </a:xfrm>
        </p:grpSpPr>
        <p:sp>
          <p:nvSpPr>
            <p:cNvPr id="23760" name="Freeform 247"/>
            <p:cNvSpPr>
              <a:spLocks/>
            </p:cNvSpPr>
            <p:nvPr/>
          </p:nvSpPr>
          <p:spPr bwMode="auto">
            <a:xfrm>
              <a:off x="1264" y="48"/>
              <a:ext cx="613" cy="1576"/>
            </a:xfrm>
            <a:custGeom>
              <a:avLst/>
              <a:gdLst>
                <a:gd name="T0" fmla="*/ 0 w 672"/>
                <a:gd name="T1" fmla="*/ 0 h 1728"/>
                <a:gd name="T2" fmla="*/ 613 w 672"/>
                <a:gd name="T3" fmla="*/ 525 h 1728"/>
                <a:gd name="T4" fmla="*/ 613 w 672"/>
                <a:gd name="T5" fmla="*/ 1138 h 1728"/>
                <a:gd name="T6" fmla="*/ 0 w 672"/>
                <a:gd name="T7" fmla="*/ 1576 h 1728"/>
                <a:gd name="T8" fmla="*/ 0 w 672"/>
                <a:gd name="T9" fmla="*/ 0 h 17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72" h="1728">
                  <a:moveTo>
                    <a:pt x="0" y="0"/>
                  </a:moveTo>
                  <a:lnTo>
                    <a:pt x="672" y="576"/>
                  </a:lnTo>
                  <a:lnTo>
                    <a:pt x="672" y="1248"/>
                  </a:lnTo>
                  <a:lnTo>
                    <a:pt x="0" y="1728"/>
                  </a:lnTo>
                  <a:lnTo>
                    <a:pt x="0" y="0"/>
                  </a:lnTo>
                  <a:close/>
                </a:path>
              </a:pathLst>
            </a:custGeom>
            <a:solidFill>
              <a:srgbClr val="FF66CC">
                <a:alpha val="36078"/>
              </a:srgbClr>
            </a:solidFill>
            <a:ln w="1905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3761" name="Rectangle 6"/>
            <p:cNvSpPr>
              <a:spLocks noChangeArrowheads="1"/>
            </p:cNvSpPr>
            <p:nvPr/>
          </p:nvSpPr>
          <p:spPr bwMode="auto">
            <a:xfrm>
              <a:off x="1877" y="573"/>
              <a:ext cx="438" cy="613"/>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762" name="Text Box 204"/>
            <p:cNvSpPr txBox="1">
              <a:spLocks noChangeArrowheads="1"/>
            </p:cNvSpPr>
            <p:nvPr/>
          </p:nvSpPr>
          <p:spPr bwMode="auto">
            <a:xfrm>
              <a:off x="1810" y="1186"/>
              <a:ext cx="547" cy="44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a:ea typeface="굴림" panose="020B0600000101010101" pitchFamily="34" charset="-127"/>
                </a:rPr>
                <a:t>Page</a:t>
              </a:r>
            </a:p>
            <a:p>
              <a:pPr>
                <a:spcBef>
                  <a:spcPct val="0"/>
                </a:spcBef>
              </a:pPr>
              <a:r>
                <a:rPr lang="en-US" altLang="ko-KR">
                  <a:ea typeface="굴림" panose="020B0600000101010101" pitchFamily="34" charset="-127"/>
                </a:rPr>
                <a:t>Table</a:t>
              </a:r>
            </a:p>
          </p:txBody>
        </p:sp>
        <p:sp>
          <p:nvSpPr>
            <p:cNvPr id="23763" name="Rectangle 245"/>
            <p:cNvSpPr>
              <a:spLocks noChangeArrowheads="1"/>
            </p:cNvSpPr>
            <p:nvPr/>
          </p:nvSpPr>
          <p:spPr bwMode="auto">
            <a:xfrm>
              <a:off x="1658" y="661"/>
              <a:ext cx="175" cy="438"/>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a:ea typeface="굴림" panose="020B0600000101010101" pitchFamily="34" charset="-127"/>
                </a:rPr>
                <a:t>TLB</a:t>
              </a:r>
            </a:p>
          </p:txBody>
        </p:sp>
      </p:grpSp>
      <p:sp>
        <p:nvSpPr>
          <p:cNvPr id="23555" name="Rectangle 2"/>
          <p:cNvSpPr>
            <a:spLocks noGrp="1" noChangeArrowheads="1"/>
          </p:cNvSpPr>
          <p:nvPr>
            <p:ph type="title"/>
          </p:nvPr>
        </p:nvSpPr>
        <p:spPr/>
        <p:txBody>
          <a:bodyPr/>
          <a:lstStyle/>
          <a:p>
            <a:r>
              <a:rPr lang="en-US" altLang="ko-KR">
                <a:ea typeface="굴림" panose="020B0600000101010101" pitchFamily="34" charset="-127"/>
                <a:sym typeface="Symbol" panose="05050102010706020507" pitchFamily="18" charset="2"/>
              </a:rPr>
              <a:t>Illusion of Infinite Memory</a:t>
            </a:r>
          </a:p>
        </p:txBody>
      </p:sp>
      <p:sp>
        <p:nvSpPr>
          <p:cNvPr id="764931" name="Rectangle 3"/>
          <p:cNvSpPr>
            <a:spLocks noGrp="1" noChangeArrowheads="1"/>
          </p:cNvSpPr>
          <p:nvPr>
            <p:ph type="body" idx="1"/>
          </p:nvPr>
        </p:nvSpPr>
        <p:spPr>
          <a:xfrm>
            <a:off x="685800" y="3995392"/>
            <a:ext cx="10744200" cy="2667000"/>
          </a:xfrm>
        </p:spPr>
        <p:txBody>
          <a:bodyPr/>
          <a:lstStyle/>
          <a:p>
            <a:pPr>
              <a:lnSpc>
                <a:spcPct val="80000"/>
              </a:lnSpc>
              <a:spcBef>
                <a:spcPct val="5000"/>
              </a:spcBef>
            </a:pPr>
            <a:r>
              <a:rPr lang="en-US" altLang="ko-KR" dirty="0">
                <a:ea typeface="굴림" panose="020B0600000101010101" pitchFamily="34" charset="-127"/>
              </a:rPr>
              <a:t>Disk is larger than physical memory </a:t>
            </a:r>
            <a:r>
              <a:rPr lang="en-US" altLang="ko-KR" dirty="0">
                <a:ea typeface="굴림" panose="020B0600000101010101" pitchFamily="34" charset="-127"/>
                <a:sym typeface="Symbol" panose="05050102010706020507" pitchFamily="18" charset="2"/>
              </a:rPr>
              <a:t></a:t>
            </a:r>
          </a:p>
          <a:p>
            <a:pPr lvl="1">
              <a:lnSpc>
                <a:spcPct val="80000"/>
              </a:lnSpc>
              <a:spcBef>
                <a:spcPct val="5000"/>
              </a:spcBef>
            </a:pPr>
            <a:r>
              <a:rPr lang="en-US" altLang="ko-KR" dirty="0">
                <a:ea typeface="굴림" panose="020B0600000101010101" pitchFamily="34" charset="-127"/>
              </a:rPr>
              <a:t>In-use virtual memory can be bigger than physical memory</a:t>
            </a:r>
          </a:p>
          <a:p>
            <a:pPr lvl="1">
              <a:lnSpc>
                <a:spcPct val="80000"/>
              </a:lnSpc>
              <a:spcBef>
                <a:spcPct val="5000"/>
              </a:spcBef>
            </a:pPr>
            <a:r>
              <a:rPr lang="en-US" altLang="ko-KR" dirty="0">
                <a:ea typeface="굴림" panose="020B0600000101010101" pitchFamily="34" charset="-127"/>
              </a:rPr>
              <a:t>Combined memory of running processes much larger than physical memory</a:t>
            </a:r>
          </a:p>
          <a:p>
            <a:pPr lvl="2">
              <a:lnSpc>
                <a:spcPct val="80000"/>
              </a:lnSpc>
              <a:spcBef>
                <a:spcPct val="5000"/>
              </a:spcBef>
            </a:pPr>
            <a:r>
              <a:rPr lang="en-US" altLang="ko-KR" dirty="0">
                <a:ea typeface="굴림" panose="020B0600000101010101" pitchFamily="34" charset="-127"/>
              </a:rPr>
              <a:t>More programs fit into memory, allowing more concurrency </a:t>
            </a:r>
          </a:p>
          <a:p>
            <a:pPr>
              <a:lnSpc>
                <a:spcPct val="80000"/>
              </a:lnSpc>
              <a:spcBef>
                <a:spcPct val="5000"/>
              </a:spcBef>
            </a:pPr>
            <a:r>
              <a:rPr lang="en-US" altLang="ko-KR" dirty="0">
                <a:ea typeface="굴림" panose="020B0600000101010101" pitchFamily="34" charset="-127"/>
              </a:rPr>
              <a:t>Principle: </a:t>
            </a:r>
            <a:r>
              <a:rPr lang="en-US" altLang="ko-KR" dirty="0">
                <a:solidFill>
                  <a:schemeClr val="hlink"/>
                </a:solidFill>
                <a:ea typeface="굴림" panose="020B0600000101010101" pitchFamily="34" charset="-127"/>
              </a:rPr>
              <a:t>Transparent Level of Indirection</a:t>
            </a:r>
            <a:r>
              <a:rPr lang="en-US" altLang="ko-KR" dirty="0">
                <a:ea typeface="굴림" panose="020B0600000101010101" pitchFamily="34" charset="-127"/>
              </a:rPr>
              <a:t> (page table) </a:t>
            </a:r>
          </a:p>
          <a:p>
            <a:pPr lvl="1">
              <a:lnSpc>
                <a:spcPct val="80000"/>
              </a:lnSpc>
              <a:spcBef>
                <a:spcPct val="5000"/>
              </a:spcBef>
            </a:pPr>
            <a:r>
              <a:rPr lang="en-US" altLang="ko-KR" dirty="0">
                <a:ea typeface="굴림" panose="020B0600000101010101" pitchFamily="34" charset="-127"/>
              </a:rPr>
              <a:t>Supports flexible placement of physical data</a:t>
            </a:r>
          </a:p>
          <a:p>
            <a:pPr lvl="2">
              <a:lnSpc>
                <a:spcPct val="80000"/>
              </a:lnSpc>
              <a:spcBef>
                <a:spcPct val="5000"/>
              </a:spcBef>
            </a:pPr>
            <a:r>
              <a:rPr lang="en-US" altLang="ko-KR" dirty="0">
                <a:ea typeface="굴림" panose="020B0600000101010101" pitchFamily="34" charset="-127"/>
              </a:rPr>
              <a:t>Data could be on disk or somewhere across network</a:t>
            </a:r>
          </a:p>
          <a:p>
            <a:pPr lvl="1">
              <a:lnSpc>
                <a:spcPct val="80000"/>
              </a:lnSpc>
              <a:spcBef>
                <a:spcPct val="5000"/>
              </a:spcBef>
            </a:pPr>
            <a:r>
              <a:rPr lang="en-US" altLang="ko-KR" dirty="0">
                <a:ea typeface="굴림" panose="020B0600000101010101" pitchFamily="34" charset="-127"/>
              </a:rPr>
              <a:t>Variable location of data transparent to user program</a:t>
            </a:r>
          </a:p>
          <a:p>
            <a:pPr lvl="2">
              <a:lnSpc>
                <a:spcPct val="80000"/>
              </a:lnSpc>
              <a:spcBef>
                <a:spcPct val="5000"/>
              </a:spcBef>
            </a:pPr>
            <a:r>
              <a:rPr lang="en-US" altLang="ko-KR" dirty="0">
                <a:ea typeface="굴림" panose="020B0600000101010101" pitchFamily="34" charset="-127"/>
              </a:rPr>
              <a:t>Performance issue, not correctness issue</a:t>
            </a:r>
          </a:p>
        </p:txBody>
      </p:sp>
      <p:grpSp>
        <p:nvGrpSpPr>
          <p:cNvPr id="765179" name="Group 251"/>
          <p:cNvGrpSpPr>
            <a:grpSpLocks/>
          </p:cNvGrpSpPr>
          <p:nvPr/>
        </p:nvGrpSpPr>
        <p:grpSpPr bwMode="auto">
          <a:xfrm>
            <a:off x="5743577" y="1219199"/>
            <a:ext cx="1152526" cy="2611438"/>
            <a:chOff x="2546" y="486"/>
            <a:chExt cx="726" cy="1645"/>
          </a:xfrm>
        </p:grpSpPr>
        <p:grpSp>
          <p:nvGrpSpPr>
            <p:cNvPr id="23746" name="Group 241"/>
            <p:cNvGrpSpPr>
              <a:grpSpLocks/>
            </p:cNvGrpSpPr>
            <p:nvPr/>
          </p:nvGrpSpPr>
          <p:grpSpPr bwMode="auto">
            <a:xfrm>
              <a:off x="2578" y="486"/>
              <a:ext cx="657" cy="963"/>
              <a:chOff x="2736" y="816"/>
              <a:chExt cx="720" cy="1056"/>
            </a:xfrm>
          </p:grpSpPr>
          <p:sp>
            <p:nvSpPr>
              <p:cNvPr id="23748" name="Rectangle 5"/>
              <p:cNvSpPr>
                <a:spLocks noChangeArrowheads="1"/>
              </p:cNvSpPr>
              <p:nvPr/>
            </p:nvSpPr>
            <p:spPr bwMode="auto">
              <a:xfrm>
                <a:off x="2736" y="816"/>
                <a:ext cx="720" cy="1056"/>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749" name="Rectangle 210"/>
              <p:cNvSpPr>
                <a:spLocks noChangeArrowheads="1"/>
              </p:cNvSpPr>
              <p:nvPr/>
            </p:nvSpPr>
            <p:spPr bwMode="auto">
              <a:xfrm>
                <a:off x="2736" y="1776"/>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750" name="Rectangle 211"/>
              <p:cNvSpPr>
                <a:spLocks noChangeArrowheads="1"/>
              </p:cNvSpPr>
              <p:nvPr/>
            </p:nvSpPr>
            <p:spPr bwMode="auto">
              <a:xfrm>
                <a:off x="2736" y="1680"/>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751" name="Rectangle 212"/>
              <p:cNvSpPr>
                <a:spLocks noChangeArrowheads="1"/>
              </p:cNvSpPr>
              <p:nvPr/>
            </p:nvSpPr>
            <p:spPr bwMode="auto">
              <a:xfrm>
                <a:off x="2736" y="1584"/>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752" name="Rectangle 213"/>
              <p:cNvSpPr>
                <a:spLocks noChangeArrowheads="1"/>
              </p:cNvSpPr>
              <p:nvPr/>
            </p:nvSpPr>
            <p:spPr bwMode="auto">
              <a:xfrm>
                <a:off x="2736" y="1488"/>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753" name="Rectangle 214"/>
              <p:cNvSpPr>
                <a:spLocks noChangeArrowheads="1"/>
              </p:cNvSpPr>
              <p:nvPr/>
            </p:nvSpPr>
            <p:spPr bwMode="auto">
              <a:xfrm>
                <a:off x="2736" y="1392"/>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754" name="Rectangle 215"/>
              <p:cNvSpPr>
                <a:spLocks noChangeArrowheads="1"/>
              </p:cNvSpPr>
              <p:nvPr/>
            </p:nvSpPr>
            <p:spPr bwMode="auto">
              <a:xfrm>
                <a:off x="2736" y="1296"/>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755" name="Rectangle 216"/>
              <p:cNvSpPr>
                <a:spLocks noChangeArrowheads="1"/>
              </p:cNvSpPr>
              <p:nvPr/>
            </p:nvSpPr>
            <p:spPr bwMode="auto">
              <a:xfrm>
                <a:off x="2736" y="1200"/>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756" name="Rectangle 217"/>
              <p:cNvSpPr>
                <a:spLocks noChangeArrowheads="1"/>
              </p:cNvSpPr>
              <p:nvPr/>
            </p:nvSpPr>
            <p:spPr bwMode="auto">
              <a:xfrm>
                <a:off x="2736" y="1104"/>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757" name="Rectangle 218"/>
              <p:cNvSpPr>
                <a:spLocks noChangeArrowheads="1"/>
              </p:cNvSpPr>
              <p:nvPr/>
            </p:nvSpPr>
            <p:spPr bwMode="auto">
              <a:xfrm>
                <a:off x="2736" y="1008"/>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758" name="Rectangle 219"/>
              <p:cNvSpPr>
                <a:spLocks noChangeArrowheads="1"/>
              </p:cNvSpPr>
              <p:nvPr/>
            </p:nvSpPr>
            <p:spPr bwMode="auto">
              <a:xfrm>
                <a:off x="2736" y="912"/>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759" name="Rectangle 220"/>
              <p:cNvSpPr>
                <a:spLocks noChangeArrowheads="1"/>
              </p:cNvSpPr>
              <p:nvPr/>
            </p:nvSpPr>
            <p:spPr bwMode="auto">
              <a:xfrm>
                <a:off x="2736" y="816"/>
                <a:ext cx="720" cy="96"/>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sp>
          <p:nvSpPr>
            <p:cNvPr id="23747" name="Text Box 203"/>
            <p:cNvSpPr txBox="1">
              <a:spLocks noChangeArrowheads="1"/>
            </p:cNvSpPr>
            <p:nvPr/>
          </p:nvSpPr>
          <p:spPr bwMode="auto">
            <a:xfrm>
              <a:off x="2546" y="1493"/>
              <a:ext cx="726" cy="63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a:ea typeface="굴림" panose="020B0600000101010101" pitchFamily="34" charset="-127"/>
                </a:rPr>
                <a:t>Physical</a:t>
              </a:r>
            </a:p>
            <a:p>
              <a:pPr>
                <a:spcBef>
                  <a:spcPct val="0"/>
                </a:spcBef>
              </a:pPr>
              <a:r>
                <a:rPr lang="en-US" altLang="ko-KR">
                  <a:ea typeface="굴림" panose="020B0600000101010101" pitchFamily="34" charset="-127"/>
                </a:rPr>
                <a:t>Memory</a:t>
              </a:r>
            </a:p>
            <a:p>
              <a:pPr>
                <a:spcBef>
                  <a:spcPct val="0"/>
                </a:spcBef>
              </a:pPr>
              <a:r>
                <a:rPr lang="en-US" altLang="ko-KR">
                  <a:ea typeface="굴림" panose="020B0600000101010101" pitchFamily="34" charset="-127"/>
                </a:rPr>
                <a:t>512 MB</a:t>
              </a:r>
            </a:p>
          </p:txBody>
        </p:sp>
      </p:grpSp>
      <p:grpSp>
        <p:nvGrpSpPr>
          <p:cNvPr id="765181" name="Group 253"/>
          <p:cNvGrpSpPr>
            <a:grpSpLocks/>
          </p:cNvGrpSpPr>
          <p:nvPr/>
        </p:nvGrpSpPr>
        <p:grpSpPr bwMode="auto">
          <a:xfrm>
            <a:off x="4959350" y="1079500"/>
            <a:ext cx="4413250" cy="2373313"/>
            <a:chOff x="2052" y="398"/>
            <a:chExt cx="2780" cy="1495"/>
          </a:xfrm>
        </p:grpSpPr>
        <p:grpSp>
          <p:nvGrpSpPr>
            <p:cNvPr id="23578" name="Group 252"/>
            <p:cNvGrpSpPr>
              <a:grpSpLocks/>
            </p:cNvGrpSpPr>
            <p:nvPr/>
          </p:nvGrpSpPr>
          <p:grpSpPr bwMode="auto">
            <a:xfrm>
              <a:off x="2052" y="398"/>
              <a:ext cx="2780" cy="1015"/>
              <a:chOff x="2052" y="398"/>
              <a:chExt cx="2780" cy="1015"/>
            </a:xfrm>
          </p:grpSpPr>
          <p:grpSp>
            <p:nvGrpSpPr>
              <p:cNvPr id="23580" name="Group 187"/>
              <p:cNvGrpSpPr>
                <a:grpSpLocks/>
              </p:cNvGrpSpPr>
              <p:nvPr/>
            </p:nvGrpSpPr>
            <p:grpSpPr bwMode="auto">
              <a:xfrm>
                <a:off x="3585" y="398"/>
                <a:ext cx="1247" cy="1015"/>
                <a:chOff x="4128" y="912"/>
                <a:chExt cx="1367" cy="1113"/>
              </a:xfrm>
            </p:grpSpPr>
            <p:sp>
              <p:nvSpPr>
                <p:cNvPr id="23585" name="AutoShape 9"/>
                <p:cNvSpPr>
                  <a:spLocks noChangeAspect="1" noChangeArrowheads="1" noTextEdit="1"/>
                </p:cNvSpPr>
                <p:nvPr/>
              </p:nvSpPr>
              <p:spPr bwMode="auto">
                <a:xfrm>
                  <a:off x="4128" y="912"/>
                  <a:ext cx="1367" cy="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3586" name="Freeform 11"/>
                <p:cNvSpPr>
                  <a:spLocks/>
                </p:cNvSpPr>
                <p:nvPr/>
              </p:nvSpPr>
              <p:spPr bwMode="auto">
                <a:xfrm>
                  <a:off x="4133" y="917"/>
                  <a:ext cx="1357" cy="1103"/>
                </a:xfrm>
                <a:custGeom>
                  <a:avLst/>
                  <a:gdLst>
                    <a:gd name="T0" fmla="*/ 1115 w 1357"/>
                    <a:gd name="T1" fmla="*/ 0 h 1103"/>
                    <a:gd name="T2" fmla="*/ 1138 w 1357"/>
                    <a:gd name="T3" fmla="*/ 2 h 1103"/>
                    <a:gd name="T4" fmla="*/ 1185 w 1357"/>
                    <a:gd name="T5" fmla="*/ 12 h 1103"/>
                    <a:gd name="T6" fmla="*/ 1230 w 1357"/>
                    <a:gd name="T7" fmla="*/ 30 h 1103"/>
                    <a:gd name="T8" fmla="*/ 1268 w 1357"/>
                    <a:gd name="T9" fmla="*/ 56 h 1103"/>
                    <a:gd name="T10" fmla="*/ 1301 w 1357"/>
                    <a:gd name="T11" fmla="*/ 89 h 1103"/>
                    <a:gd name="T12" fmla="*/ 1327 w 1357"/>
                    <a:gd name="T13" fmla="*/ 127 h 1103"/>
                    <a:gd name="T14" fmla="*/ 1346 w 1357"/>
                    <a:gd name="T15" fmla="*/ 172 h 1103"/>
                    <a:gd name="T16" fmla="*/ 1355 w 1357"/>
                    <a:gd name="T17" fmla="*/ 219 h 1103"/>
                    <a:gd name="T18" fmla="*/ 1357 w 1357"/>
                    <a:gd name="T19" fmla="*/ 860 h 1103"/>
                    <a:gd name="T20" fmla="*/ 1355 w 1357"/>
                    <a:gd name="T21" fmla="*/ 884 h 1103"/>
                    <a:gd name="T22" fmla="*/ 1346 w 1357"/>
                    <a:gd name="T23" fmla="*/ 931 h 1103"/>
                    <a:gd name="T24" fmla="*/ 1327 w 1357"/>
                    <a:gd name="T25" fmla="*/ 976 h 1103"/>
                    <a:gd name="T26" fmla="*/ 1301 w 1357"/>
                    <a:gd name="T27" fmla="*/ 1014 h 1103"/>
                    <a:gd name="T28" fmla="*/ 1268 w 1357"/>
                    <a:gd name="T29" fmla="*/ 1047 h 1103"/>
                    <a:gd name="T30" fmla="*/ 1230 w 1357"/>
                    <a:gd name="T31" fmla="*/ 1073 h 1103"/>
                    <a:gd name="T32" fmla="*/ 1185 w 1357"/>
                    <a:gd name="T33" fmla="*/ 1091 h 1103"/>
                    <a:gd name="T34" fmla="*/ 1138 w 1357"/>
                    <a:gd name="T35" fmla="*/ 1101 h 1103"/>
                    <a:gd name="T36" fmla="*/ 242 w 1357"/>
                    <a:gd name="T37" fmla="*/ 1103 h 1103"/>
                    <a:gd name="T38" fmla="*/ 219 w 1357"/>
                    <a:gd name="T39" fmla="*/ 1101 h 1103"/>
                    <a:gd name="T40" fmla="*/ 172 w 1357"/>
                    <a:gd name="T41" fmla="*/ 1091 h 1103"/>
                    <a:gd name="T42" fmla="*/ 127 w 1357"/>
                    <a:gd name="T43" fmla="*/ 1073 h 1103"/>
                    <a:gd name="T44" fmla="*/ 89 w 1357"/>
                    <a:gd name="T45" fmla="*/ 1047 h 1103"/>
                    <a:gd name="T46" fmla="*/ 56 w 1357"/>
                    <a:gd name="T47" fmla="*/ 1014 h 1103"/>
                    <a:gd name="T48" fmla="*/ 28 w 1357"/>
                    <a:gd name="T49" fmla="*/ 976 h 1103"/>
                    <a:gd name="T50" fmla="*/ 11 w 1357"/>
                    <a:gd name="T51" fmla="*/ 931 h 1103"/>
                    <a:gd name="T52" fmla="*/ 2 w 1357"/>
                    <a:gd name="T53" fmla="*/ 884 h 1103"/>
                    <a:gd name="T54" fmla="*/ 0 w 1357"/>
                    <a:gd name="T55" fmla="*/ 243 h 1103"/>
                    <a:gd name="T56" fmla="*/ 2 w 1357"/>
                    <a:gd name="T57" fmla="*/ 219 h 1103"/>
                    <a:gd name="T58" fmla="*/ 11 w 1357"/>
                    <a:gd name="T59" fmla="*/ 172 h 1103"/>
                    <a:gd name="T60" fmla="*/ 28 w 1357"/>
                    <a:gd name="T61" fmla="*/ 127 h 1103"/>
                    <a:gd name="T62" fmla="*/ 56 w 1357"/>
                    <a:gd name="T63" fmla="*/ 89 h 1103"/>
                    <a:gd name="T64" fmla="*/ 89 w 1357"/>
                    <a:gd name="T65" fmla="*/ 56 h 1103"/>
                    <a:gd name="T66" fmla="*/ 127 w 1357"/>
                    <a:gd name="T67" fmla="*/ 30 h 1103"/>
                    <a:gd name="T68" fmla="*/ 172 w 1357"/>
                    <a:gd name="T69" fmla="*/ 12 h 1103"/>
                    <a:gd name="T70" fmla="*/ 219 w 1357"/>
                    <a:gd name="T71" fmla="*/ 2 h 1103"/>
                    <a:gd name="T72" fmla="*/ 242 w 1357"/>
                    <a:gd name="T73" fmla="*/ 0 h 110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357" h="1103">
                      <a:moveTo>
                        <a:pt x="242" y="0"/>
                      </a:moveTo>
                      <a:lnTo>
                        <a:pt x="1115" y="0"/>
                      </a:lnTo>
                      <a:lnTo>
                        <a:pt x="1138" y="2"/>
                      </a:lnTo>
                      <a:lnTo>
                        <a:pt x="1164" y="7"/>
                      </a:lnTo>
                      <a:lnTo>
                        <a:pt x="1185" y="12"/>
                      </a:lnTo>
                      <a:lnTo>
                        <a:pt x="1209" y="21"/>
                      </a:lnTo>
                      <a:lnTo>
                        <a:pt x="1230" y="30"/>
                      </a:lnTo>
                      <a:lnTo>
                        <a:pt x="1249" y="42"/>
                      </a:lnTo>
                      <a:lnTo>
                        <a:pt x="1268" y="56"/>
                      </a:lnTo>
                      <a:lnTo>
                        <a:pt x="1287" y="73"/>
                      </a:lnTo>
                      <a:lnTo>
                        <a:pt x="1301" y="89"/>
                      </a:lnTo>
                      <a:lnTo>
                        <a:pt x="1315" y="108"/>
                      </a:lnTo>
                      <a:lnTo>
                        <a:pt x="1327" y="127"/>
                      </a:lnTo>
                      <a:lnTo>
                        <a:pt x="1338" y="148"/>
                      </a:lnTo>
                      <a:lnTo>
                        <a:pt x="1346" y="172"/>
                      </a:lnTo>
                      <a:lnTo>
                        <a:pt x="1353" y="195"/>
                      </a:lnTo>
                      <a:lnTo>
                        <a:pt x="1355" y="219"/>
                      </a:lnTo>
                      <a:lnTo>
                        <a:pt x="1357" y="243"/>
                      </a:lnTo>
                      <a:lnTo>
                        <a:pt x="1357" y="860"/>
                      </a:lnTo>
                      <a:lnTo>
                        <a:pt x="1355" y="884"/>
                      </a:lnTo>
                      <a:lnTo>
                        <a:pt x="1353" y="908"/>
                      </a:lnTo>
                      <a:lnTo>
                        <a:pt x="1346" y="931"/>
                      </a:lnTo>
                      <a:lnTo>
                        <a:pt x="1338" y="955"/>
                      </a:lnTo>
                      <a:lnTo>
                        <a:pt x="1327" y="976"/>
                      </a:lnTo>
                      <a:lnTo>
                        <a:pt x="1315" y="995"/>
                      </a:lnTo>
                      <a:lnTo>
                        <a:pt x="1301" y="1014"/>
                      </a:lnTo>
                      <a:lnTo>
                        <a:pt x="1287" y="1030"/>
                      </a:lnTo>
                      <a:lnTo>
                        <a:pt x="1268" y="1047"/>
                      </a:lnTo>
                      <a:lnTo>
                        <a:pt x="1249" y="1061"/>
                      </a:lnTo>
                      <a:lnTo>
                        <a:pt x="1230" y="1073"/>
                      </a:lnTo>
                      <a:lnTo>
                        <a:pt x="1209" y="1082"/>
                      </a:lnTo>
                      <a:lnTo>
                        <a:pt x="1185" y="1091"/>
                      </a:lnTo>
                      <a:lnTo>
                        <a:pt x="1164" y="1096"/>
                      </a:lnTo>
                      <a:lnTo>
                        <a:pt x="1138" y="1101"/>
                      </a:lnTo>
                      <a:lnTo>
                        <a:pt x="1115" y="1103"/>
                      </a:lnTo>
                      <a:lnTo>
                        <a:pt x="242" y="1103"/>
                      </a:lnTo>
                      <a:lnTo>
                        <a:pt x="219" y="1101"/>
                      </a:lnTo>
                      <a:lnTo>
                        <a:pt x="193" y="1096"/>
                      </a:lnTo>
                      <a:lnTo>
                        <a:pt x="172" y="1091"/>
                      </a:lnTo>
                      <a:lnTo>
                        <a:pt x="148" y="1082"/>
                      </a:lnTo>
                      <a:lnTo>
                        <a:pt x="127" y="1073"/>
                      </a:lnTo>
                      <a:lnTo>
                        <a:pt x="108" y="1061"/>
                      </a:lnTo>
                      <a:lnTo>
                        <a:pt x="89" y="1047"/>
                      </a:lnTo>
                      <a:lnTo>
                        <a:pt x="70" y="1030"/>
                      </a:lnTo>
                      <a:lnTo>
                        <a:pt x="56" y="1014"/>
                      </a:lnTo>
                      <a:lnTo>
                        <a:pt x="42" y="995"/>
                      </a:lnTo>
                      <a:lnTo>
                        <a:pt x="28" y="976"/>
                      </a:lnTo>
                      <a:lnTo>
                        <a:pt x="19" y="955"/>
                      </a:lnTo>
                      <a:lnTo>
                        <a:pt x="11" y="931"/>
                      </a:lnTo>
                      <a:lnTo>
                        <a:pt x="4" y="908"/>
                      </a:lnTo>
                      <a:lnTo>
                        <a:pt x="2" y="884"/>
                      </a:lnTo>
                      <a:lnTo>
                        <a:pt x="0" y="860"/>
                      </a:lnTo>
                      <a:lnTo>
                        <a:pt x="0" y="243"/>
                      </a:lnTo>
                      <a:lnTo>
                        <a:pt x="2" y="219"/>
                      </a:lnTo>
                      <a:lnTo>
                        <a:pt x="4" y="195"/>
                      </a:lnTo>
                      <a:lnTo>
                        <a:pt x="11" y="172"/>
                      </a:lnTo>
                      <a:lnTo>
                        <a:pt x="19" y="148"/>
                      </a:lnTo>
                      <a:lnTo>
                        <a:pt x="28" y="127"/>
                      </a:lnTo>
                      <a:lnTo>
                        <a:pt x="42" y="108"/>
                      </a:lnTo>
                      <a:lnTo>
                        <a:pt x="56" y="89"/>
                      </a:lnTo>
                      <a:lnTo>
                        <a:pt x="70" y="73"/>
                      </a:lnTo>
                      <a:lnTo>
                        <a:pt x="89" y="56"/>
                      </a:lnTo>
                      <a:lnTo>
                        <a:pt x="108" y="42"/>
                      </a:lnTo>
                      <a:lnTo>
                        <a:pt x="127" y="30"/>
                      </a:lnTo>
                      <a:lnTo>
                        <a:pt x="148" y="21"/>
                      </a:lnTo>
                      <a:lnTo>
                        <a:pt x="172" y="12"/>
                      </a:lnTo>
                      <a:lnTo>
                        <a:pt x="193" y="7"/>
                      </a:lnTo>
                      <a:lnTo>
                        <a:pt x="219" y="2"/>
                      </a:lnTo>
                      <a:lnTo>
                        <a:pt x="242" y="0"/>
                      </a:lnTo>
                      <a:close/>
                    </a:path>
                  </a:pathLst>
                </a:custGeom>
                <a:solidFill>
                  <a:srgbClr val="FFD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87" name="Freeform 12"/>
                <p:cNvSpPr>
                  <a:spLocks/>
                </p:cNvSpPr>
                <p:nvPr/>
              </p:nvSpPr>
              <p:spPr bwMode="auto">
                <a:xfrm>
                  <a:off x="4154" y="940"/>
                  <a:ext cx="1315" cy="1057"/>
                </a:xfrm>
                <a:custGeom>
                  <a:avLst/>
                  <a:gdLst>
                    <a:gd name="T0" fmla="*/ 1094 w 1315"/>
                    <a:gd name="T1" fmla="*/ 0 h 1057"/>
                    <a:gd name="T2" fmla="*/ 1115 w 1315"/>
                    <a:gd name="T3" fmla="*/ 0 h 1057"/>
                    <a:gd name="T4" fmla="*/ 1160 w 1315"/>
                    <a:gd name="T5" fmla="*/ 10 h 1057"/>
                    <a:gd name="T6" fmla="*/ 1200 w 1315"/>
                    <a:gd name="T7" fmla="*/ 26 h 1057"/>
                    <a:gd name="T8" fmla="*/ 1233 w 1315"/>
                    <a:gd name="T9" fmla="*/ 50 h 1057"/>
                    <a:gd name="T10" fmla="*/ 1263 w 1315"/>
                    <a:gd name="T11" fmla="*/ 80 h 1057"/>
                    <a:gd name="T12" fmla="*/ 1287 w 1315"/>
                    <a:gd name="T13" fmla="*/ 116 h 1057"/>
                    <a:gd name="T14" fmla="*/ 1306 w 1315"/>
                    <a:gd name="T15" fmla="*/ 154 h 1057"/>
                    <a:gd name="T16" fmla="*/ 1313 w 1315"/>
                    <a:gd name="T17" fmla="*/ 198 h 1057"/>
                    <a:gd name="T18" fmla="*/ 1315 w 1315"/>
                    <a:gd name="T19" fmla="*/ 837 h 1057"/>
                    <a:gd name="T20" fmla="*/ 1313 w 1315"/>
                    <a:gd name="T21" fmla="*/ 859 h 1057"/>
                    <a:gd name="T22" fmla="*/ 1306 w 1315"/>
                    <a:gd name="T23" fmla="*/ 903 h 1057"/>
                    <a:gd name="T24" fmla="*/ 1287 w 1315"/>
                    <a:gd name="T25" fmla="*/ 941 h 1057"/>
                    <a:gd name="T26" fmla="*/ 1263 w 1315"/>
                    <a:gd name="T27" fmla="*/ 977 h 1057"/>
                    <a:gd name="T28" fmla="*/ 1233 w 1315"/>
                    <a:gd name="T29" fmla="*/ 1007 h 1057"/>
                    <a:gd name="T30" fmla="*/ 1200 w 1315"/>
                    <a:gd name="T31" fmla="*/ 1031 h 1057"/>
                    <a:gd name="T32" fmla="*/ 1160 w 1315"/>
                    <a:gd name="T33" fmla="*/ 1047 h 1057"/>
                    <a:gd name="T34" fmla="*/ 1115 w 1315"/>
                    <a:gd name="T35" fmla="*/ 1057 h 1057"/>
                    <a:gd name="T36" fmla="*/ 221 w 1315"/>
                    <a:gd name="T37" fmla="*/ 1057 h 1057"/>
                    <a:gd name="T38" fmla="*/ 200 w 1315"/>
                    <a:gd name="T39" fmla="*/ 1057 h 1057"/>
                    <a:gd name="T40" fmla="*/ 155 w 1315"/>
                    <a:gd name="T41" fmla="*/ 1047 h 1057"/>
                    <a:gd name="T42" fmla="*/ 115 w 1315"/>
                    <a:gd name="T43" fmla="*/ 1031 h 1057"/>
                    <a:gd name="T44" fmla="*/ 82 w 1315"/>
                    <a:gd name="T45" fmla="*/ 1007 h 1057"/>
                    <a:gd name="T46" fmla="*/ 52 w 1315"/>
                    <a:gd name="T47" fmla="*/ 977 h 1057"/>
                    <a:gd name="T48" fmla="*/ 28 w 1315"/>
                    <a:gd name="T49" fmla="*/ 941 h 1057"/>
                    <a:gd name="T50" fmla="*/ 9 w 1315"/>
                    <a:gd name="T51" fmla="*/ 903 h 1057"/>
                    <a:gd name="T52" fmla="*/ 2 w 1315"/>
                    <a:gd name="T53" fmla="*/ 859 h 1057"/>
                    <a:gd name="T54" fmla="*/ 0 w 1315"/>
                    <a:gd name="T55" fmla="*/ 220 h 1057"/>
                    <a:gd name="T56" fmla="*/ 2 w 1315"/>
                    <a:gd name="T57" fmla="*/ 198 h 1057"/>
                    <a:gd name="T58" fmla="*/ 9 w 1315"/>
                    <a:gd name="T59" fmla="*/ 154 h 1057"/>
                    <a:gd name="T60" fmla="*/ 28 w 1315"/>
                    <a:gd name="T61" fmla="*/ 116 h 1057"/>
                    <a:gd name="T62" fmla="*/ 52 w 1315"/>
                    <a:gd name="T63" fmla="*/ 80 h 1057"/>
                    <a:gd name="T64" fmla="*/ 82 w 1315"/>
                    <a:gd name="T65" fmla="*/ 50 h 1057"/>
                    <a:gd name="T66" fmla="*/ 115 w 1315"/>
                    <a:gd name="T67" fmla="*/ 26 h 1057"/>
                    <a:gd name="T68" fmla="*/ 155 w 1315"/>
                    <a:gd name="T69" fmla="*/ 10 h 1057"/>
                    <a:gd name="T70" fmla="*/ 200 w 1315"/>
                    <a:gd name="T71" fmla="*/ 0 h 1057"/>
                    <a:gd name="T72" fmla="*/ 221 w 1315"/>
                    <a:gd name="T73" fmla="*/ 0 h 105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315" h="1057">
                      <a:moveTo>
                        <a:pt x="221" y="0"/>
                      </a:moveTo>
                      <a:lnTo>
                        <a:pt x="1094" y="0"/>
                      </a:lnTo>
                      <a:lnTo>
                        <a:pt x="1115" y="0"/>
                      </a:lnTo>
                      <a:lnTo>
                        <a:pt x="1138" y="5"/>
                      </a:lnTo>
                      <a:lnTo>
                        <a:pt x="1160" y="10"/>
                      </a:lnTo>
                      <a:lnTo>
                        <a:pt x="1178" y="17"/>
                      </a:lnTo>
                      <a:lnTo>
                        <a:pt x="1200" y="26"/>
                      </a:lnTo>
                      <a:lnTo>
                        <a:pt x="1216" y="38"/>
                      </a:lnTo>
                      <a:lnTo>
                        <a:pt x="1233" y="50"/>
                      </a:lnTo>
                      <a:lnTo>
                        <a:pt x="1249" y="64"/>
                      </a:lnTo>
                      <a:lnTo>
                        <a:pt x="1263" y="80"/>
                      </a:lnTo>
                      <a:lnTo>
                        <a:pt x="1277" y="97"/>
                      </a:lnTo>
                      <a:lnTo>
                        <a:pt x="1287" y="116"/>
                      </a:lnTo>
                      <a:lnTo>
                        <a:pt x="1296" y="135"/>
                      </a:lnTo>
                      <a:lnTo>
                        <a:pt x="1306" y="154"/>
                      </a:lnTo>
                      <a:lnTo>
                        <a:pt x="1310" y="175"/>
                      </a:lnTo>
                      <a:lnTo>
                        <a:pt x="1313" y="198"/>
                      </a:lnTo>
                      <a:lnTo>
                        <a:pt x="1315" y="220"/>
                      </a:lnTo>
                      <a:lnTo>
                        <a:pt x="1315" y="837"/>
                      </a:lnTo>
                      <a:lnTo>
                        <a:pt x="1313" y="859"/>
                      </a:lnTo>
                      <a:lnTo>
                        <a:pt x="1310" y="882"/>
                      </a:lnTo>
                      <a:lnTo>
                        <a:pt x="1306" y="903"/>
                      </a:lnTo>
                      <a:lnTo>
                        <a:pt x="1296" y="922"/>
                      </a:lnTo>
                      <a:lnTo>
                        <a:pt x="1287" y="941"/>
                      </a:lnTo>
                      <a:lnTo>
                        <a:pt x="1277" y="960"/>
                      </a:lnTo>
                      <a:lnTo>
                        <a:pt x="1263" y="977"/>
                      </a:lnTo>
                      <a:lnTo>
                        <a:pt x="1249" y="993"/>
                      </a:lnTo>
                      <a:lnTo>
                        <a:pt x="1233" y="1007"/>
                      </a:lnTo>
                      <a:lnTo>
                        <a:pt x="1216" y="1019"/>
                      </a:lnTo>
                      <a:lnTo>
                        <a:pt x="1200" y="1031"/>
                      </a:lnTo>
                      <a:lnTo>
                        <a:pt x="1178" y="1040"/>
                      </a:lnTo>
                      <a:lnTo>
                        <a:pt x="1160" y="1047"/>
                      </a:lnTo>
                      <a:lnTo>
                        <a:pt x="1138" y="1052"/>
                      </a:lnTo>
                      <a:lnTo>
                        <a:pt x="1115" y="1057"/>
                      </a:lnTo>
                      <a:lnTo>
                        <a:pt x="1094" y="1057"/>
                      </a:lnTo>
                      <a:lnTo>
                        <a:pt x="221" y="1057"/>
                      </a:lnTo>
                      <a:lnTo>
                        <a:pt x="200" y="1057"/>
                      </a:lnTo>
                      <a:lnTo>
                        <a:pt x="177" y="1052"/>
                      </a:lnTo>
                      <a:lnTo>
                        <a:pt x="155" y="1047"/>
                      </a:lnTo>
                      <a:lnTo>
                        <a:pt x="137" y="1040"/>
                      </a:lnTo>
                      <a:lnTo>
                        <a:pt x="115" y="1031"/>
                      </a:lnTo>
                      <a:lnTo>
                        <a:pt x="99" y="1019"/>
                      </a:lnTo>
                      <a:lnTo>
                        <a:pt x="82" y="1007"/>
                      </a:lnTo>
                      <a:lnTo>
                        <a:pt x="66" y="993"/>
                      </a:lnTo>
                      <a:lnTo>
                        <a:pt x="52" y="977"/>
                      </a:lnTo>
                      <a:lnTo>
                        <a:pt x="38" y="960"/>
                      </a:lnTo>
                      <a:lnTo>
                        <a:pt x="28" y="941"/>
                      </a:lnTo>
                      <a:lnTo>
                        <a:pt x="19" y="922"/>
                      </a:lnTo>
                      <a:lnTo>
                        <a:pt x="9" y="903"/>
                      </a:lnTo>
                      <a:lnTo>
                        <a:pt x="5" y="882"/>
                      </a:lnTo>
                      <a:lnTo>
                        <a:pt x="2" y="859"/>
                      </a:lnTo>
                      <a:lnTo>
                        <a:pt x="0" y="837"/>
                      </a:lnTo>
                      <a:lnTo>
                        <a:pt x="0" y="220"/>
                      </a:lnTo>
                      <a:lnTo>
                        <a:pt x="2" y="198"/>
                      </a:lnTo>
                      <a:lnTo>
                        <a:pt x="5" y="175"/>
                      </a:lnTo>
                      <a:lnTo>
                        <a:pt x="9" y="154"/>
                      </a:lnTo>
                      <a:lnTo>
                        <a:pt x="19" y="135"/>
                      </a:lnTo>
                      <a:lnTo>
                        <a:pt x="28" y="116"/>
                      </a:lnTo>
                      <a:lnTo>
                        <a:pt x="38" y="97"/>
                      </a:lnTo>
                      <a:lnTo>
                        <a:pt x="52" y="80"/>
                      </a:lnTo>
                      <a:lnTo>
                        <a:pt x="66" y="64"/>
                      </a:lnTo>
                      <a:lnTo>
                        <a:pt x="82" y="50"/>
                      </a:lnTo>
                      <a:lnTo>
                        <a:pt x="99" y="38"/>
                      </a:lnTo>
                      <a:lnTo>
                        <a:pt x="115" y="26"/>
                      </a:lnTo>
                      <a:lnTo>
                        <a:pt x="137" y="17"/>
                      </a:lnTo>
                      <a:lnTo>
                        <a:pt x="155" y="10"/>
                      </a:lnTo>
                      <a:lnTo>
                        <a:pt x="177" y="5"/>
                      </a:lnTo>
                      <a:lnTo>
                        <a:pt x="200" y="0"/>
                      </a:lnTo>
                      <a:lnTo>
                        <a:pt x="2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88" name="Freeform 13"/>
                <p:cNvSpPr>
                  <a:spLocks/>
                </p:cNvSpPr>
                <p:nvPr/>
              </p:nvSpPr>
              <p:spPr bwMode="auto">
                <a:xfrm>
                  <a:off x="4175" y="962"/>
                  <a:ext cx="1273" cy="1013"/>
                </a:xfrm>
                <a:custGeom>
                  <a:avLst/>
                  <a:gdLst>
                    <a:gd name="T0" fmla="*/ 1073 w 1273"/>
                    <a:gd name="T1" fmla="*/ 0 h 1013"/>
                    <a:gd name="T2" fmla="*/ 1094 w 1273"/>
                    <a:gd name="T3" fmla="*/ 0 h 1013"/>
                    <a:gd name="T4" fmla="*/ 1131 w 1273"/>
                    <a:gd name="T5" fmla="*/ 7 h 1013"/>
                    <a:gd name="T6" fmla="*/ 1167 w 1273"/>
                    <a:gd name="T7" fmla="*/ 23 h 1013"/>
                    <a:gd name="T8" fmla="*/ 1200 w 1273"/>
                    <a:gd name="T9" fmla="*/ 44 h 1013"/>
                    <a:gd name="T10" fmla="*/ 1226 w 1273"/>
                    <a:gd name="T11" fmla="*/ 70 h 1013"/>
                    <a:gd name="T12" fmla="*/ 1247 w 1273"/>
                    <a:gd name="T13" fmla="*/ 103 h 1013"/>
                    <a:gd name="T14" fmla="*/ 1263 w 1273"/>
                    <a:gd name="T15" fmla="*/ 139 h 1013"/>
                    <a:gd name="T16" fmla="*/ 1271 w 1273"/>
                    <a:gd name="T17" fmla="*/ 179 h 1013"/>
                    <a:gd name="T18" fmla="*/ 1273 w 1273"/>
                    <a:gd name="T19" fmla="*/ 815 h 1013"/>
                    <a:gd name="T20" fmla="*/ 1271 w 1273"/>
                    <a:gd name="T21" fmla="*/ 834 h 1013"/>
                    <a:gd name="T22" fmla="*/ 1263 w 1273"/>
                    <a:gd name="T23" fmla="*/ 874 h 1013"/>
                    <a:gd name="T24" fmla="*/ 1247 w 1273"/>
                    <a:gd name="T25" fmla="*/ 910 h 1013"/>
                    <a:gd name="T26" fmla="*/ 1226 w 1273"/>
                    <a:gd name="T27" fmla="*/ 943 h 1013"/>
                    <a:gd name="T28" fmla="*/ 1200 w 1273"/>
                    <a:gd name="T29" fmla="*/ 969 h 1013"/>
                    <a:gd name="T30" fmla="*/ 1167 w 1273"/>
                    <a:gd name="T31" fmla="*/ 990 h 1013"/>
                    <a:gd name="T32" fmla="*/ 1131 w 1273"/>
                    <a:gd name="T33" fmla="*/ 1006 h 1013"/>
                    <a:gd name="T34" fmla="*/ 1094 w 1273"/>
                    <a:gd name="T35" fmla="*/ 1013 h 1013"/>
                    <a:gd name="T36" fmla="*/ 200 w 1273"/>
                    <a:gd name="T37" fmla="*/ 1013 h 1013"/>
                    <a:gd name="T38" fmla="*/ 179 w 1273"/>
                    <a:gd name="T39" fmla="*/ 1013 h 1013"/>
                    <a:gd name="T40" fmla="*/ 142 w 1273"/>
                    <a:gd name="T41" fmla="*/ 1006 h 1013"/>
                    <a:gd name="T42" fmla="*/ 106 w 1273"/>
                    <a:gd name="T43" fmla="*/ 990 h 1013"/>
                    <a:gd name="T44" fmla="*/ 73 w 1273"/>
                    <a:gd name="T45" fmla="*/ 969 h 1013"/>
                    <a:gd name="T46" fmla="*/ 47 w 1273"/>
                    <a:gd name="T47" fmla="*/ 943 h 1013"/>
                    <a:gd name="T48" fmla="*/ 26 w 1273"/>
                    <a:gd name="T49" fmla="*/ 910 h 1013"/>
                    <a:gd name="T50" fmla="*/ 10 w 1273"/>
                    <a:gd name="T51" fmla="*/ 874 h 1013"/>
                    <a:gd name="T52" fmla="*/ 2 w 1273"/>
                    <a:gd name="T53" fmla="*/ 834 h 1013"/>
                    <a:gd name="T54" fmla="*/ 0 w 1273"/>
                    <a:gd name="T55" fmla="*/ 198 h 1013"/>
                    <a:gd name="T56" fmla="*/ 2 w 1273"/>
                    <a:gd name="T57" fmla="*/ 179 h 1013"/>
                    <a:gd name="T58" fmla="*/ 10 w 1273"/>
                    <a:gd name="T59" fmla="*/ 139 h 1013"/>
                    <a:gd name="T60" fmla="*/ 26 w 1273"/>
                    <a:gd name="T61" fmla="*/ 103 h 1013"/>
                    <a:gd name="T62" fmla="*/ 47 w 1273"/>
                    <a:gd name="T63" fmla="*/ 70 h 1013"/>
                    <a:gd name="T64" fmla="*/ 73 w 1273"/>
                    <a:gd name="T65" fmla="*/ 44 h 1013"/>
                    <a:gd name="T66" fmla="*/ 106 w 1273"/>
                    <a:gd name="T67" fmla="*/ 23 h 1013"/>
                    <a:gd name="T68" fmla="*/ 142 w 1273"/>
                    <a:gd name="T69" fmla="*/ 7 h 1013"/>
                    <a:gd name="T70" fmla="*/ 179 w 1273"/>
                    <a:gd name="T71" fmla="*/ 0 h 1013"/>
                    <a:gd name="T72" fmla="*/ 200 w 1273"/>
                    <a:gd name="T73" fmla="*/ 0 h 101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273" h="1013">
                      <a:moveTo>
                        <a:pt x="200" y="0"/>
                      </a:moveTo>
                      <a:lnTo>
                        <a:pt x="1073" y="0"/>
                      </a:lnTo>
                      <a:lnTo>
                        <a:pt x="1094" y="0"/>
                      </a:lnTo>
                      <a:lnTo>
                        <a:pt x="1113" y="2"/>
                      </a:lnTo>
                      <a:lnTo>
                        <a:pt x="1131" y="7"/>
                      </a:lnTo>
                      <a:lnTo>
                        <a:pt x="1150" y="14"/>
                      </a:lnTo>
                      <a:lnTo>
                        <a:pt x="1167" y="23"/>
                      </a:lnTo>
                      <a:lnTo>
                        <a:pt x="1183" y="33"/>
                      </a:lnTo>
                      <a:lnTo>
                        <a:pt x="1200" y="44"/>
                      </a:lnTo>
                      <a:lnTo>
                        <a:pt x="1214" y="56"/>
                      </a:lnTo>
                      <a:lnTo>
                        <a:pt x="1226" y="70"/>
                      </a:lnTo>
                      <a:lnTo>
                        <a:pt x="1238" y="87"/>
                      </a:lnTo>
                      <a:lnTo>
                        <a:pt x="1247" y="103"/>
                      </a:lnTo>
                      <a:lnTo>
                        <a:pt x="1256" y="120"/>
                      </a:lnTo>
                      <a:lnTo>
                        <a:pt x="1263" y="139"/>
                      </a:lnTo>
                      <a:lnTo>
                        <a:pt x="1268" y="158"/>
                      </a:lnTo>
                      <a:lnTo>
                        <a:pt x="1271" y="179"/>
                      </a:lnTo>
                      <a:lnTo>
                        <a:pt x="1273" y="198"/>
                      </a:lnTo>
                      <a:lnTo>
                        <a:pt x="1273" y="815"/>
                      </a:lnTo>
                      <a:lnTo>
                        <a:pt x="1271" y="834"/>
                      </a:lnTo>
                      <a:lnTo>
                        <a:pt x="1268" y="855"/>
                      </a:lnTo>
                      <a:lnTo>
                        <a:pt x="1263" y="874"/>
                      </a:lnTo>
                      <a:lnTo>
                        <a:pt x="1256" y="893"/>
                      </a:lnTo>
                      <a:lnTo>
                        <a:pt x="1247" y="910"/>
                      </a:lnTo>
                      <a:lnTo>
                        <a:pt x="1238" y="926"/>
                      </a:lnTo>
                      <a:lnTo>
                        <a:pt x="1226" y="943"/>
                      </a:lnTo>
                      <a:lnTo>
                        <a:pt x="1214" y="957"/>
                      </a:lnTo>
                      <a:lnTo>
                        <a:pt x="1200" y="969"/>
                      </a:lnTo>
                      <a:lnTo>
                        <a:pt x="1183" y="980"/>
                      </a:lnTo>
                      <a:lnTo>
                        <a:pt x="1167" y="990"/>
                      </a:lnTo>
                      <a:lnTo>
                        <a:pt x="1150" y="999"/>
                      </a:lnTo>
                      <a:lnTo>
                        <a:pt x="1131" y="1006"/>
                      </a:lnTo>
                      <a:lnTo>
                        <a:pt x="1113" y="1011"/>
                      </a:lnTo>
                      <a:lnTo>
                        <a:pt x="1094" y="1013"/>
                      </a:lnTo>
                      <a:lnTo>
                        <a:pt x="1073" y="1013"/>
                      </a:lnTo>
                      <a:lnTo>
                        <a:pt x="200" y="1013"/>
                      </a:lnTo>
                      <a:lnTo>
                        <a:pt x="179" y="1013"/>
                      </a:lnTo>
                      <a:lnTo>
                        <a:pt x="160" y="1011"/>
                      </a:lnTo>
                      <a:lnTo>
                        <a:pt x="142" y="1006"/>
                      </a:lnTo>
                      <a:lnTo>
                        <a:pt x="123" y="999"/>
                      </a:lnTo>
                      <a:lnTo>
                        <a:pt x="106" y="990"/>
                      </a:lnTo>
                      <a:lnTo>
                        <a:pt x="90" y="980"/>
                      </a:lnTo>
                      <a:lnTo>
                        <a:pt x="73" y="969"/>
                      </a:lnTo>
                      <a:lnTo>
                        <a:pt x="59" y="957"/>
                      </a:lnTo>
                      <a:lnTo>
                        <a:pt x="47" y="943"/>
                      </a:lnTo>
                      <a:lnTo>
                        <a:pt x="35" y="926"/>
                      </a:lnTo>
                      <a:lnTo>
                        <a:pt x="26" y="910"/>
                      </a:lnTo>
                      <a:lnTo>
                        <a:pt x="17" y="893"/>
                      </a:lnTo>
                      <a:lnTo>
                        <a:pt x="10" y="874"/>
                      </a:lnTo>
                      <a:lnTo>
                        <a:pt x="5" y="855"/>
                      </a:lnTo>
                      <a:lnTo>
                        <a:pt x="2" y="834"/>
                      </a:lnTo>
                      <a:lnTo>
                        <a:pt x="0" y="815"/>
                      </a:lnTo>
                      <a:lnTo>
                        <a:pt x="0" y="198"/>
                      </a:lnTo>
                      <a:lnTo>
                        <a:pt x="2" y="179"/>
                      </a:lnTo>
                      <a:lnTo>
                        <a:pt x="5" y="158"/>
                      </a:lnTo>
                      <a:lnTo>
                        <a:pt x="10" y="139"/>
                      </a:lnTo>
                      <a:lnTo>
                        <a:pt x="17" y="120"/>
                      </a:lnTo>
                      <a:lnTo>
                        <a:pt x="26" y="103"/>
                      </a:lnTo>
                      <a:lnTo>
                        <a:pt x="35" y="87"/>
                      </a:lnTo>
                      <a:lnTo>
                        <a:pt x="47" y="70"/>
                      </a:lnTo>
                      <a:lnTo>
                        <a:pt x="59" y="56"/>
                      </a:lnTo>
                      <a:lnTo>
                        <a:pt x="73" y="44"/>
                      </a:lnTo>
                      <a:lnTo>
                        <a:pt x="90" y="33"/>
                      </a:lnTo>
                      <a:lnTo>
                        <a:pt x="106" y="23"/>
                      </a:lnTo>
                      <a:lnTo>
                        <a:pt x="123" y="14"/>
                      </a:lnTo>
                      <a:lnTo>
                        <a:pt x="142" y="7"/>
                      </a:lnTo>
                      <a:lnTo>
                        <a:pt x="160" y="2"/>
                      </a:lnTo>
                      <a:lnTo>
                        <a:pt x="179" y="0"/>
                      </a:lnTo>
                      <a:lnTo>
                        <a:pt x="200" y="0"/>
                      </a:lnTo>
                      <a:close/>
                    </a:path>
                  </a:pathLst>
                </a:custGeom>
                <a:solidFill>
                  <a:srgbClr val="8069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89" name="Freeform 14"/>
                <p:cNvSpPr>
                  <a:spLocks/>
                </p:cNvSpPr>
                <p:nvPr/>
              </p:nvSpPr>
              <p:spPr bwMode="auto">
                <a:xfrm>
                  <a:off x="5007" y="962"/>
                  <a:ext cx="137" cy="415"/>
                </a:xfrm>
                <a:custGeom>
                  <a:avLst/>
                  <a:gdLst>
                    <a:gd name="T0" fmla="*/ 0 w 137"/>
                    <a:gd name="T1" fmla="*/ 0 h 415"/>
                    <a:gd name="T2" fmla="*/ 0 w 137"/>
                    <a:gd name="T3" fmla="*/ 386 h 415"/>
                    <a:gd name="T4" fmla="*/ 137 w 137"/>
                    <a:gd name="T5" fmla="*/ 415 h 415"/>
                    <a:gd name="T6" fmla="*/ 137 w 137"/>
                    <a:gd name="T7" fmla="*/ 0 h 415"/>
                    <a:gd name="T8" fmla="*/ 0 w 137"/>
                    <a:gd name="T9" fmla="*/ 0 h 41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 h="415">
                      <a:moveTo>
                        <a:pt x="0" y="0"/>
                      </a:moveTo>
                      <a:lnTo>
                        <a:pt x="0" y="386"/>
                      </a:lnTo>
                      <a:lnTo>
                        <a:pt x="137" y="415"/>
                      </a:lnTo>
                      <a:lnTo>
                        <a:pt x="137" y="0"/>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0" name="Freeform 15"/>
                <p:cNvSpPr>
                  <a:spLocks/>
                </p:cNvSpPr>
                <p:nvPr/>
              </p:nvSpPr>
              <p:spPr bwMode="auto">
                <a:xfrm>
                  <a:off x="5144" y="962"/>
                  <a:ext cx="153" cy="415"/>
                </a:xfrm>
                <a:custGeom>
                  <a:avLst/>
                  <a:gdLst>
                    <a:gd name="T0" fmla="*/ 153 w 153"/>
                    <a:gd name="T1" fmla="*/ 4 h 415"/>
                    <a:gd name="T2" fmla="*/ 153 w 153"/>
                    <a:gd name="T3" fmla="*/ 410 h 415"/>
                    <a:gd name="T4" fmla="*/ 153 w 153"/>
                    <a:gd name="T5" fmla="*/ 410 h 415"/>
                    <a:gd name="T6" fmla="*/ 0 w 153"/>
                    <a:gd name="T7" fmla="*/ 415 h 415"/>
                    <a:gd name="T8" fmla="*/ 0 w 153"/>
                    <a:gd name="T9" fmla="*/ 415 h 415"/>
                    <a:gd name="T10" fmla="*/ 0 w 153"/>
                    <a:gd name="T11" fmla="*/ 0 h 415"/>
                    <a:gd name="T12" fmla="*/ 104 w 153"/>
                    <a:gd name="T13" fmla="*/ 0 h 415"/>
                    <a:gd name="T14" fmla="*/ 104 w 153"/>
                    <a:gd name="T15" fmla="*/ 0 h 415"/>
                    <a:gd name="T16" fmla="*/ 129 w 153"/>
                    <a:gd name="T17" fmla="*/ 0 h 415"/>
                    <a:gd name="T18" fmla="*/ 153 w 153"/>
                    <a:gd name="T19" fmla="*/ 4 h 415"/>
                    <a:gd name="T20" fmla="*/ 153 w 153"/>
                    <a:gd name="T21" fmla="*/ 4 h 4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53" h="415">
                      <a:moveTo>
                        <a:pt x="153" y="4"/>
                      </a:moveTo>
                      <a:lnTo>
                        <a:pt x="153" y="410"/>
                      </a:lnTo>
                      <a:lnTo>
                        <a:pt x="0" y="415"/>
                      </a:lnTo>
                      <a:lnTo>
                        <a:pt x="0" y="0"/>
                      </a:lnTo>
                      <a:lnTo>
                        <a:pt x="104" y="0"/>
                      </a:lnTo>
                      <a:lnTo>
                        <a:pt x="129" y="0"/>
                      </a:lnTo>
                      <a:lnTo>
                        <a:pt x="153" y="4"/>
                      </a:lnTo>
                      <a:close/>
                    </a:path>
                  </a:pathLst>
                </a:custGeom>
                <a:solidFill>
                  <a:srgbClr val="553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1" name="Freeform 16"/>
                <p:cNvSpPr>
                  <a:spLocks noEditPoints="1"/>
                </p:cNvSpPr>
                <p:nvPr/>
              </p:nvSpPr>
              <p:spPr bwMode="auto">
                <a:xfrm>
                  <a:off x="5009" y="962"/>
                  <a:ext cx="151" cy="419"/>
                </a:xfrm>
                <a:custGeom>
                  <a:avLst/>
                  <a:gdLst>
                    <a:gd name="T0" fmla="*/ 151 w 151"/>
                    <a:gd name="T1" fmla="*/ 0 h 419"/>
                    <a:gd name="T2" fmla="*/ 151 w 151"/>
                    <a:gd name="T3" fmla="*/ 419 h 419"/>
                    <a:gd name="T4" fmla="*/ 147 w 151"/>
                    <a:gd name="T5" fmla="*/ 419 h 419"/>
                    <a:gd name="T6" fmla="*/ 135 w 151"/>
                    <a:gd name="T7" fmla="*/ 417 h 419"/>
                    <a:gd name="T8" fmla="*/ 135 w 151"/>
                    <a:gd name="T9" fmla="*/ 0 h 419"/>
                    <a:gd name="T10" fmla="*/ 151 w 151"/>
                    <a:gd name="T11" fmla="*/ 0 h 419"/>
                    <a:gd name="T12" fmla="*/ 151 w 151"/>
                    <a:gd name="T13" fmla="*/ 0 h 419"/>
                    <a:gd name="T14" fmla="*/ 0 w 151"/>
                    <a:gd name="T15" fmla="*/ 0 h 419"/>
                    <a:gd name="T16" fmla="*/ 130 w 151"/>
                    <a:gd name="T17" fmla="*/ 0 h 419"/>
                    <a:gd name="T18" fmla="*/ 130 w 151"/>
                    <a:gd name="T19" fmla="*/ 0 h 419"/>
                    <a:gd name="T20" fmla="*/ 128 w 151"/>
                    <a:gd name="T21" fmla="*/ 415 h 419"/>
                    <a:gd name="T22" fmla="*/ 128 w 151"/>
                    <a:gd name="T23" fmla="*/ 415 h 419"/>
                    <a:gd name="T24" fmla="*/ 0 w 151"/>
                    <a:gd name="T25" fmla="*/ 389 h 419"/>
                    <a:gd name="T26" fmla="*/ 0 w 151"/>
                    <a:gd name="T27" fmla="*/ 389 h 419"/>
                    <a:gd name="T28" fmla="*/ 0 w 151"/>
                    <a:gd name="T29" fmla="*/ 0 h 419"/>
                    <a:gd name="T30" fmla="*/ 0 w 151"/>
                    <a:gd name="T31" fmla="*/ 0 h 41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51" h="419">
                      <a:moveTo>
                        <a:pt x="151" y="0"/>
                      </a:moveTo>
                      <a:lnTo>
                        <a:pt x="151" y="419"/>
                      </a:lnTo>
                      <a:lnTo>
                        <a:pt x="147" y="419"/>
                      </a:lnTo>
                      <a:lnTo>
                        <a:pt x="135" y="417"/>
                      </a:lnTo>
                      <a:lnTo>
                        <a:pt x="135" y="0"/>
                      </a:lnTo>
                      <a:lnTo>
                        <a:pt x="151" y="0"/>
                      </a:lnTo>
                      <a:close/>
                      <a:moveTo>
                        <a:pt x="0" y="0"/>
                      </a:moveTo>
                      <a:lnTo>
                        <a:pt x="130" y="0"/>
                      </a:lnTo>
                      <a:lnTo>
                        <a:pt x="128" y="415"/>
                      </a:lnTo>
                      <a:lnTo>
                        <a:pt x="0" y="389"/>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2" name="Freeform 17"/>
                <p:cNvSpPr>
                  <a:spLocks/>
                </p:cNvSpPr>
                <p:nvPr/>
              </p:nvSpPr>
              <p:spPr bwMode="auto">
                <a:xfrm>
                  <a:off x="5160" y="1075"/>
                  <a:ext cx="90" cy="21"/>
                </a:xfrm>
                <a:custGeom>
                  <a:avLst/>
                  <a:gdLst>
                    <a:gd name="T0" fmla="*/ 0 w 90"/>
                    <a:gd name="T1" fmla="*/ 21 h 21"/>
                    <a:gd name="T2" fmla="*/ 0 w 90"/>
                    <a:gd name="T3" fmla="*/ 0 h 21"/>
                    <a:gd name="T4" fmla="*/ 90 w 90"/>
                    <a:gd name="T5" fmla="*/ 0 h 21"/>
                    <a:gd name="T6" fmla="*/ 90 w 90"/>
                    <a:gd name="T7" fmla="*/ 9 h 21"/>
                    <a:gd name="T8" fmla="*/ 90 w 90"/>
                    <a:gd name="T9" fmla="*/ 21 h 21"/>
                    <a:gd name="T10" fmla="*/ 0 w 90"/>
                    <a:gd name="T11" fmla="*/ 21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 h="21">
                      <a:moveTo>
                        <a:pt x="0" y="21"/>
                      </a:moveTo>
                      <a:lnTo>
                        <a:pt x="0" y="0"/>
                      </a:lnTo>
                      <a:lnTo>
                        <a:pt x="90" y="0"/>
                      </a:lnTo>
                      <a:lnTo>
                        <a:pt x="90" y="9"/>
                      </a:lnTo>
                      <a:lnTo>
                        <a:pt x="90" y="21"/>
                      </a:lnTo>
                      <a:lnTo>
                        <a:pt x="0" y="21"/>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3" name="Freeform 18"/>
                <p:cNvSpPr>
                  <a:spLocks/>
                </p:cNvSpPr>
                <p:nvPr/>
              </p:nvSpPr>
              <p:spPr bwMode="auto">
                <a:xfrm>
                  <a:off x="5264" y="1164"/>
                  <a:ext cx="17" cy="10"/>
                </a:xfrm>
                <a:custGeom>
                  <a:avLst/>
                  <a:gdLst>
                    <a:gd name="T0" fmla="*/ 12 w 17"/>
                    <a:gd name="T1" fmla="*/ 7 h 10"/>
                    <a:gd name="T2" fmla="*/ 12 w 17"/>
                    <a:gd name="T3" fmla="*/ 7 h 10"/>
                    <a:gd name="T4" fmla="*/ 9 w 17"/>
                    <a:gd name="T5" fmla="*/ 10 h 10"/>
                    <a:gd name="T6" fmla="*/ 9 w 17"/>
                    <a:gd name="T7" fmla="*/ 10 h 10"/>
                    <a:gd name="T8" fmla="*/ 9 w 17"/>
                    <a:gd name="T9" fmla="*/ 10 h 10"/>
                    <a:gd name="T10" fmla="*/ 9 w 17"/>
                    <a:gd name="T11" fmla="*/ 10 h 10"/>
                    <a:gd name="T12" fmla="*/ 9 w 17"/>
                    <a:gd name="T13" fmla="*/ 10 h 10"/>
                    <a:gd name="T14" fmla="*/ 9 w 17"/>
                    <a:gd name="T15" fmla="*/ 10 h 10"/>
                    <a:gd name="T16" fmla="*/ 9 w 17"/>
                    <a:gd name="T17" fmla="*/ 10 h 10"/>
                    <a:gd name="T18" fmla="*/ 9 w 17"/>
                    <a:gd name="T19" fmla="*/ 10 h 10"/>
                    <a:gd name="T20" fmla="*/ 0 w 17"/>
                    <a:gd name="T21" fmla="*/ 7 h 10"/>
                    <a:gd name="T22" fmla="*/ 2 w 17"/>
                    <a:gd name="T23" fmla="*/ 0 h 10"/>
                    <a:gd name="T24" fmla="*/ 17 w 17"/>
                    <a:gd name="T25" fmla="*/ 0 h 10"/>
                    <a:gd name="T26" fmla="*/ 14 w 17"/>
                    <a:gd name="T27" fmla="*/ 7 h 10"/>
                    <a:gd name="T28" fmla="*/ 14 w 17"/>
                    <a:gd name="T29" fmla="*/ 7 h 10"/>
                    <a:gd name="T30" fmla="*/ 12 w 17"/>
                    <a:gd name="T31" fmla="*/ 7 h 10"/>
                    <a:gd name="T32" fmla="*/ 12 w 17"/>
                    <a:gd name="T33" fmla="*/ 7 h 10"/>
                    <a:gd name="T34" fmla="*/ 12 w 17"/>
                    <a:gd name="T35" fmla="*/ 7 h 10"/>
                    <a:gd name="T36" fmla="*/ 12 w 17"/>
                    <a:gd name="T37" fmla="*/ 7 h 10"/>
                    <a:gd name="T38" fmla="*/ 12 w 17"/>
                    <a:gd name="T39" fmla="*/ 7 h 10"/>
                    <a:gd name="T40" fmla="*/ 12 w 17"/>
                    <a:gd name="T41" fmla="*/ 7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7" h="10">
                      <a:moveTo>
                        <a:pt x="12" y="7"/>
                      </a:moveTo>
                      <a:lnTo>
                        <a:pt x="12" y="7"/>
                      </a:lnTo>
                      <a:lnTo>
                        <a:pt x="9" y="10"/>
                      </a:lnTo>
                      <a:lnTo>
                        <a:pt x="0" y="7"/>
                      </a:lnTo>
                      <a:lnTo>
                        <a:pt x="2" y="0"/>
                      </a:lnTo>
                      <a:lnTo>
                        <a:pt x="17" y="0"/>
                      </a:lnTo>
                      <a:lnTo>
                        <a:pt x="14" y="7"/>
                      </a:lnTo>
                      <a:lnTo>
                        <a:pt x="12" y="7"/>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4" name="Freeform 19"/>
                <p:cNvSpPr>
                  <a:spLocks/>
                </p:cNvSpPr>
                <p:nvPr/>
              </p:nvSpPr>
              <p:spPr bwMode="auto">
                <a:xfrm>
                  <a:off x="5269" y="1188"/>
                  <a:ext cx="12" cy="16"/>
                </a:xfrm>
                <a:custGeom>
                  <a:avLst/>
                  <a:gdLst>
                    <a:gd name="T0" fmla="*/ 4 w 12"/>
                    <a:gd name="T1" fmla="*/ 0 h 16"/>
                    <a:gd name="T2" fmla="*/ 4 w 12"/>
                    <a:gd name="T3" fmla="*/ 0 h 16"/>
                    <a:gd name="T4" fmla="*/ 9 w 12"/>
                    <a:gd name="T5" fmla="*/ 5 h 16"/>
                    <a:gd name="T6" fmla="*/ 12 w 12"/>
                    <a:gd name="T7" fmla="*/ 9 h 16"/>
                    <a:gd name="T8" fmla="*/ 12 w 12"/>
                    <a:gd name="T9" fmla="*/ 9 h 16"/>
                    <a:gd name="T10" fmla="*/ 9 w 12"/>
                    <a:gd name="T11" fmla="*/ 14 h 16"/>
                    <a:gd name="T12" fmla="*/ 4 w 12"/>
                    <a:gd name="T13" fmla="*/ 16 h 16"/>
                    <a:gd name="T14" fmla="*/ 4 w 12"/>
                    <a:gd name="T15" fmla="*/ 16 h 16"/>
                    <a:gd name="T16" fmla="*/ 2 w 12"/>
                    <a:gd name="T17" fmla="*/ 12 h 16"/>
                    <a:gd name="T18" fmla="*/ 0 w 12"/>
                    <a:gd name="T19" fmla="*/ 7 h 16"/>
                    <a:gd name="T20" fmla="*/ 0 w 12"/>
                    <a:gd name="T21" fmla="*/ 7 h 16"/>
                    <a:gd name="T22" fmla="*/ 2 w 12"/>
                    <a:gd name="T23" fmla="*/ 2 h 16"/>
                    <a:gd name="T24" fmla="*/ 4 w 12"/>
                    <a:gd name="T25" fmla="*/ 0 h 16"/>
                    <a:gd name="T26" fmla="*/ 4 w 12"/>
                    <a:gd name="T27" fmla="*/ 0 h 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 h="16">
                      <a:moveTo>
                        <a:pt x="4" y="0"/>
                      </a:moveTo>
                      <a:lnTo>
                        <a:pt x="4" y="0"/>
                      </a:lnTo>
                      <a:lnTo>
                        <a:pt x="9" y="5"/>
                      </a:lnTo>
                      <a:lnTo>
                        <a:pt x="12" y="9"/>
                      </a:lnTo>
                      <a:lnTo>
                        <a:pt x="9" y="14"/>
                      </a:lnTo>
                      <a:lnTo>
                        <a:pt x="4" y="16"/>
                      </a:lnTo>
                      <a:lnTo>
                        <a:pt x="2" y="12"/>
                      </a:lnTo>
                      <a:lnTo>
                        <a:pt x="0" y="7"/>
                      </a:lnTo>
                      <a:lnTo>
                        <a:pt x="2" y="2"/>
                      </a:lnTo>
                      <a:lnTo>
                        <a:pt x="4"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5" name="Freeform 20"/>
                <p:cNvSpPr>
                  <a:spLocks/>
                </p:cNvSpPr>
                <p:nvPr/>
              </p:nvSpPr>
              <p:spPr bwMode="auto">
                <a:xfrm>
                  <a:off x="5269" y="1211"/>
                  <a:ext cx="12" cy="15"/>
                </a:xfrm>
                <a:custGeom>
                  <a:avLst/>
                  <a:gdLst>
                    <a:gd name="T0" fmla="*/ 4 w 12"/>
                    <a:gd name="T1" fmla="*/ 0 h 15"/>
                    <a:gd name="T2" fmla="*/ 4 w 12"/>
                    <a:gd name="T3" fmla="*/ 0 h 15"/>
                    <a:gd name="T4" fmla="*/ 9 w 12"/>
                    <a:gd name="T5" fmla="*/ 3 h 15"/>
                    <a:gd name="T6" fmla="*/ 12 w 12"/>
                    <a:gd name="T7" fmla="*/ 8 h 15"/>
                    <a:gd name="T8" fmla="*/ 12 w 12"/>
                    <a:gd name="T9" fmla="*/ 8 h 15"/>
                    <a:gd name="T10" fmla="*/ 9 w 12"/>
                    <a:gd name="T11" fmla="*/ 12 h 15"/>
                    <a:gd name="T12" fmla="*/ 4 w 12"/>
                    <a:gd name="T13" fmla="*/ 15 h 15"/>
                    <a:gd name="T14" fmla="*/ 4 w 12"/>
                    <a:gd name="T15" fmla="*/ 15 h 15"/>
                    <a:gd name="T16" fmla="*/ 2 w 12"/>
                    <a:gd name="T17" fmla="*/ 12 h 15"/>
                    <a:gd name="T18" fmla="*/ 0 w 12"/>
                    <a:gd name="T19" fmla="*/ 8 h 15"/>
                    <a:gd name="T20" fmla="*/ 0 w 12"/>
                    <a:gd name="T21" fmla="*/ 8 h 15"/>
                    <a:gd name="T22" fmla="*/ 2 w 12"/>
                    <a:gd name="T23" fmla="*/ 3 h 15"/>
                    <a:gd name="T24" fmla="*/ 4 w 12"/>
                    <a:gd name="T25" fmla="*/ 0 h 15"/>
                    <a:gd name="T26" fmla="*/ 4 w 12"/>
                    <a:gd name="T27" fmla="*/ 0 h 1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 h="15">
                      <a:moveTo>
                        <a:pt x="4" y="0"/>
                      </a:moveTo>
                      <a:lnTo>
                        <a:pt x="4" y="0"/>
                      </a:lnTo>
                      <a:lnTo>
                        <a:pt x="9" y="3"/>
                      </a:lnTo>
                      <a:lnTo>
                        <a:pt x="12" y="8"/>
                      </a:lnTo>
                      <a:lnTo>
                        <a:pt x="9" y="12"/>
                      </a:lnTo>
                      <a:lnTo>
                        <a:pt x="4" y="15"/>
                      </a:lnTo>
                      <a:lnTo>
                        <a:pt x="2" y="12"/>
                      </a:lnTo>
                      <a:lnTo>
                        <a:pt x="0" y="8"/>
                      </a:lnTo>
                      <a:lnTo>
                        <a:pt x="2" y="3"/>
                      </a:lnTo>
                      <a:lnTo>
                        <a:pt x="4"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6" name="Freeform 21"/>
                <p:cNvSpPr>
                  <a:spLocks/>
                </p:cNvSpPr>
                <p:nvPr/>
              </p:nvSpPr>
              <p:spPr bwMode="auto">
                <a:xfrm>
                  <a:off x="5269" y="1233"/>
                  <a:ext cx="12" cy="14"/>
                </a:xfrm>
                <a:custGeom>
                  <a:avLst/>
                  <a:gdLst>
                    <a:gd name="T0" fmla="*/ 4 w 12"/>
                    <a:gd name="T1" fmla="*/ 0 h 14"/>
                    <a:gd name="T2" fmla="*/ 4 w 12"/>
                    <a:gd name="T3" fmla="*/ 0 h 14"/>
                    <a:gd name="T4" fmla="*/ 9 w 12"/>
                    <a:gd name="T5" fmla="*/ 2 h 14"/>
                    <a:gd name="T6" fmla="*/ 12 w 12"/>
                    <a:gd name="T7" fmla="*/ 7 h 14"/>
                    <a:gd name="T8" fmla="*/ 12 w 12"/>
                    <a:gd name="T9" fmla="*/ 7 h 14"/>
                    <a:gd name="T10" fmla="*/ 9 w 12"/>
                    <a:gd name="T11" fmla="*/ 11 h 14"/>
                    <a:gd name="T12" fmla="*/ 4 w 12"/>
                    <a:gd name="T13" fmla="*/ 14 h 14"/>
                    <a:gd name="T14" fmla="*/ 4 w 12"/>
                    <a:gd name="T15" fmla="*/ 14 h 14"/>
                    <a:gd name="T16" fmla="*/ 2 w 12"/>
                    <a:gd name="T17" fmla="*/ 11 h 14"/>
                    <a:gd name="T18" fmla="*/ 0 w 12"/>
                    <a:gd name="T19" fmla="*/ 4 h 14"/>
                    <a:gd name="T20" fmla="*/ 0 w 12"/>
                    <a:gd name="T21" fmla="*/ 4 h 14"/>
                    <a:gd name="T22" fmla="*/ 2 w 12"/>
                    <a:gd name="T23" fmla="*/ 0 h 14"/>
                    <a:gd name="T24" fmla="*/ 4 w 12"/>
                    <a:gd name="T25" fmla="*/ 0 h 14"/>
                    <a:gd name="T26" fmla="*/ 4 w 12"/>
                    <a:gd name="T27" fmla="*/ 0 h 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 h="14">
                      <a:moveTo>
                        <a:pt x="4" y="0"/>
                      </a:moveTo>
                      <a:lnTo>
                        <a:pt x="4" y="0"/>
                      </a:lnTo>
                      <a:lnTo>
                        <a:pt x="9" y="2"/>
                      </a:lnTo>
                      <a:lnTo>
                        <a:pt x="12" y="7"/>
                      </a:lnTo>
                      <a:lnTo>
                        <a:pt x="9" y="11"/>
                      </a:lnTo>
                      <a:lnTo>
                        <a:pt x="4" y="14"/>
                      </a:lnTo>
                      <a:lnTo>
                        <a:pt x="2" y="11"/>
                      </a:lnTo>
                      <a:lnTo>
                        <a:pt x="0" y="4"/>
                      </a:lnTo>
                      <a:lnTo>
                        <a:pt x="2" y="0"/>
                      </a:lnTo>
                      <a:lnTo>
                        <a:pt x="4"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7" name="Freeform 22"/>
                <p:cNvSpPr>
                  <a:spLocks/>
                </p:cNvSpPr>
                <p:nvPr/>
              </p:nvSpPr>
              <p:spPr bwMode="auto">
                <a:xfrm>
                  <a:off x="5269" y="1254"/>
                  <a:ext cx="12" cy="14"/>
                </a:xfrm>
                <a:custGeom>
                  <a:avLst/>
                  <a:gdLst>
                    <a:gd name="T0" fmla="*/ 4 w 12"/>
                    <a:gd name="T1" fmla="*/ 0 h 14"/>
                    <a:gd name="T2" fmla="*/ 4 w 12"/>
                    <a:gd name="T3" fmla="*/ 0 h 14"/>
                    <a:gd name="T4" fmla="*/ 9 w 12"/>
                    <a:gd name="T5" fmla="*/ 2 h 14"/>
                    <a:gd name="T6" fmla="*/ 12 w 12"/>
                    <a:gd name="T7" fmla="*/ 7 h 14"/>
                    <a:gd name="T8" fmla="*/ 12 w 12"/>
                    <a:gd name="T9" fmla="*/ 7 h 14"/>
                    <a:gd name="T10" fmla="*/ 9 w 12"/>
                    <a:gd name="T11" fmla="*/ 12 h 14"/>
                    <a:gd name="T12" fmla="*/ 4 w 12"/>
                    <a:gd name="T13" fmla="*/ 14 h 14"/>
                    <a:gd name="T14" fmla="*/ 4 w 12"/>
                    <a:gd name="T15" fmla="*/ 14 h 14"/>
                    <a:gd name="T16" fmla="*/ 2 w 12"/>
                    <a:gd name="T17" fmla="*/ 12 h 14"/>
                    <a:gd name="T18" fmla="*/ 0 w 12"/>
                    <a:gd name="T19" fmla="*/ 7 h 14"/>
                    <a:gd name="T20" fmla="*/ 0 w 12"/>
                    <a:gd name="T21" fmla="*/ 7 h 14"/>
                    <a:gd name="T22" fmla="*/ 2 w 12"/>
                    <a:gd name="T23" fmla="*/ 0 h 14"/>
                    <a:gd name="T24" fmla="*/ 4 w 12"/>
                    <a:gd name="T25" fmla="*/ 0 h 14"/>
                    <a:gd name="T26" fmla="*/ 4 w 12"/>
                    <a:gd name="T27" fmla="*/ 0 h 1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 h="14">
                      <a:moveTo>
                        <a:pt x="4" y="0"/>
                      </a:moveTo>
                      <a:lnTo>
                        <a:pt x="4" y="0"/>
                      </a:lnTo>
                      <a:lnTo>
                        <a:pt x="9" y="2"/>
                      </a:lnTo>
                      <a:lnTo>
                        <a:pt x="12" y="7"/>
                      </a:lnTo>
                      <a:lnTo>
                        <a:pt x="9" y="12"/>
                      </a:lnTo>
                      <a:lnTo>
                        <a:pt x="4" y="14"/>
                      </a:lnTo>
                      <a:lnTo>
                        <a:pt x="2" y="12"/>
                      </a:lnTo>
                      <a:lnTo>
                        <a:pt x="0" y="7"/>
                      </a:lnTo>
                      <a:lnTo>
                        <a:pt x="2" y="0"/>
                      </a:lnTo>
                      <a:lnTo>
                        <a:pt x="4"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8" name="Freeform 23"/>
                <p:cNvSpPr>
                  <a:spLocks noEditPoints="1"/>
                </p:cNvSpPr>
                <p:nvPr/>
              </p:nvSpPr>
              <p:spPr bwMode="auto">
                <a:xfrm>
                  <a:off x="5160" y="966"/>
                  <a:ext cx="137" cy="165"/>
                </a:xfrm>
                <a:custGeom>
                  <a:avLst/>
                  <a:gdLst>
                    <a:gd name="T0" fmla="*/ 106 w 137"/>
                    <a:gd name="T1" fmla="*/ 158 h 165"/>
                    <a:gd name="T2" fmla="*/ 102 w 137"/>
                    <a:gd name="T3" fmla="*/ 156 h 165"/>
                    <a:gd name="T4" fmla="*/ 106 w 137"/>
                    <a:gd name="T5" fmla="*/ 158 h 165"/>
                    <a:gd name="T6" fmla="*/ 106 w 137"/>
                    <a:gd name="T7" fmla="*/ 111 h 165"/>
                    <a:gd name="T8" fmla="*/ 106 w 137"/>
                    <a:gd name="T9" fmla="*/ 111 h 165"/>
                    <a:gd name="T10" fmla="*/ 125 w 137"/>
                    <a:gd name="T11" fmla="*/ 111 h 165"/>
                    <a:gd name="T12" fmla="*/ 125 w 137"/>
                    <a:gd name="T13" fmla="*/ 111 h 165"/>
                    <a:gd name="T14" fmla="*/ 132 w 137"/>
                    <a:gd name="T15" fmla="*/ 109 h 165"/>
                    <a:gd name="T16" fmla="*/ 137 w 137"/>
                    <a:gd name="T17" fmla="*/ 109 h 165"/>
                    <a:gd name="T18" fmla="*/ 99 w 137"/>
                    <a:gd name="T19" fmla="*/ 109 h 165"/>
                    <a:gd name="T20" fmla="*/ 102 w 137"/>
                    <a:gd name="T21" fmla="*/ 109 h 165"/>
                    <a:gd name="T22" fmla="*/ 102 w 137"/>
                    <a:gd name="T23" fmla="*/ 156 h 165"/>
                    <a:gd name="T24" fmla="*/ 102 w 137"/>
                    <a:gd name="T25" fmla="*/ 156 h 165"/>
                    <a:gd name="T26" fmla="*/ 0 w 137"/>
                    <a:gd name="T27" fmla="*/ 161 h 165"/>
                    <a:gd name="T28" fmla="*/ 0 w 137"/>
                    <a:gd name="T29" fmla="*/ 161 h 165"/>
                    <a:gd name="T30" fmla="*/ 57 w 137"/>
                    <a:gd name="T31" fmla="*/ 165 h 165"/>
                    <a:gd name="T32" fmla="*/ 57 w 137"/>
                    <a:gd name="T33" fmla="*/ 165 h 165"/>
                    <a:gd name="T34" fmla="*/ 73 w 137"/>
                    <a:gd name="T35" fmla="*/ 165 h 165"/>
                    <a:gd name="T36" fmla="*/ 90 w 137"/>
                    <a:gd name="T37" fmla="*/ 163 h 165"/>
                    <a:gd name="T38" fmla="*/ 106 w 137"/>
                    <a:gd name="T39" fmla="*/ 158 h 165"/>
                    <a:gd name="T40" fmla="*/ 106 w 137"/>
                    <a:gd name="T41" fmla="*/ 158 h 165"/>
                    <a:gd name="T42" fmla="*/ 132 w 137"/>
                    <a:gd name="T43" fmla="*/ 0 h 165"/>
                    <a:gd name="T44" fmla="*/ 132 w 137"/>
                    <a:gd name="T45" fmla="*/ 0 h 165"/>
                    <a:gd name="T46" fmla="*/ 137 w 137"/>
                    <a:gd name="T47" fmla="*/ 0 h 165"/>
                    <a:gd name="T48" fmla="*/ 137 w 137"/>
                    <a:gd name="T49" fmla="*/ 106 h 165"/>
                    <a:gd name="T50" fmla="*/ 132 w 137"/>
                    <a:gd name="T51" fmla="*/ 106 h 165"/>
                    <a:gd name="T52" fmla="*/ 132 w 137"/>
                    <a:gd name="T53" fmla="*/ 0 h 16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37" h="165">
                      <a:moveTo>
                        <a:pt x="106" y="158"/>
                      </a:moveTo>
                      <a:lnTo>
                        <a:pt x="102" y="156"/>
                      </a:lnTo>
                      <a:lnTo>
                        <a:pt x="106" y="158"/>
                      </a:lnTo>
                      <a:lnTo>
                        <a:pt x="106" y="111"/>
                      </a:lnTo>
                      <a:lnTo>
                        <a:pt x="125" y="111"/>
                      </a:lnTo>
                      <a:lnTo>
                        <a:pt x="132" y="109"/>
                      </a:lnTo>
                      <a:lnTo>
                        <a:pt x="137" y="109"/>
                      </a:lnTo>
                      <a:lnTo>
                        <a:pt x="99" y="109"/>
                      </a:lnTo>
                      <a:lnTo>
                        <a:pt x="102" y="109"/>
                      </a:lnTo>
                      <a:lnTo>
                        <a:pt x="102" y="156"/>
                      </a:lnTo>
                      <a:lnTo>
                        <a:pt x="0" y="161"/>
                      </a:lnTo>
                      <a:lnTo>
                        <a:pt x="57" y="165"/>
                      </a:lnTo>
                      <a:lnTo>
                        <a:pt x="73" y="165"/>
                      </a:lnTo>
                      <a:lnTo>
                        <a:pt x="90" y="163"/>
                      </a:lnTo>
                      <a:lnTo>
                        <a:pt x="106" y="158"/>
                      </a:lnTo>
                      <a:close/>
                      <a:moveTo>
                        <a:pt x="132" y="0"/>
                      </a:moveTo>
                      <a:lnTo>
                        <a:pt x="132" y="0"/>
                      </a:lnTo>
                      <a:lnTo>
                        <a:pt x="137" y="0"/>
                      </a:lnTo>
                      <a:lnTo>
                        <a:pt x="137" y="106"/>
                      </a:lnTo>
                      <a:lnTo>
                        <a:pt x="132" y="106"/>
                      </a:lnTo>
                      <a:lnTo>
                        <a:pt x="132"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599" name="Freeform 24"/>
                <p:cNvSpPr>
                  <a:spLocks/>
                </p:cNvSpPr>
                <p:nvPr/>
              </p:nvSpPr>
              <p:spPr bwMode="auto">
                <a:xfrm>
                  <a:off x="5259" y="1046"/>
                  <a:ext cx="24" cy="10"/>
                </a:xfrm>
                <a:custGeom>
                  <a:avLst/>
                  <a:gdLst>
                    <a:gd name="T0" fmla="*/ 3 w 24"/>
                    <a:gd name="T1" fmla="*/ 0 h 10"/>
                    <a:gd name="T2" fmla="*/ 3 w 24"/>
                    <a:gd name="T3" fmla="*/ 0 h 10"/>
                    <a:gd name="T4" fmla="*/ 22 w 24"/>
                    <a:gd name="T5" fmla="*/ 0 h 10"/>
                    <a:gd name="T6" fmla="*/ 22 w 24"/>
                    <a:gd name="T7" fmla="*/ 0 h 10"/>
                    <a:gd name="T8" fmla="*/ 24 w 24"/>
                    <a:gd name="T9" fmla="*/ 3 h 10"/>
                    <a:gd name="T10" fmla="*/ 24 w 24"/>
                    <a:gd name="T11" fmla="*/ 5 h 10"/>
                    <a:gd name="T12" fmla="*/ 24 w 24"/>
                    <a:gd name="T13" fmla="*/ 5 h 10"/>
                    <a:gd name="T14" fmla="*/ 24 w 24"/>
                    <a:gd name="T15" fmla="*/ 5 h 10"/>
                    <a:gd name="T16" fmla="*/ 24 w 24"/>
                    <a:gd name="T17" fmla="*/ 7 h 10"/>
                    <a:gd name="T18" fmla="*/ 22 w 24"/>
                    <a:gd name="T19" fmla="*/ 10 h 10"/>
                    <a:gd name="T20" fmla="*/ 22 w 24"/>
                    <a:gd name="T21" fmla="*/ 10 h 10"/>
                    <a:gd name="T22" fmla="*/ 3 w 24"/>
                    <a:gd name="T23" fmla="*/ 7 h 10"/>
                    <a:gd name="T24" fmla="*/ 3 w 24"/>
                    <a:gd name="T25" fmla="*/ 7 h 10"/>
                    <a:gd name="T26" fmla="*/ 0 w 24"/>
                    <a:gd name="T27" fmla="*/ 7 h 10"/>
                    <a:gd name="T28" fmla="*/ 0 w 24"/>
                    <a:gd name="T29" fmla="*/ 5 h 10"/>
                    <a:gd name="T30" fmla="*/ 0 w 24"/>
                    <a:gd name="T31" fmla="*/ 5 h 10"/>
                    <a:gd name="T32" fmla="*/ 0 w 24"/>
                    <a:gd name="T33" fmla="*/ 5 h 10"/>
                    <a:gd name="T34" fmla="*/ 0 w 24"/>
                    <a:gd name="T35" fmla="*/ 3 h 10"/>
                    <a:gd name="T36" fmla="*/ 3 w 24"/>
                    <a:gd name="T37" fmla="*/ 0 h 10"/>
                    <a:gd name="T38" fmla="*/ 3 w 24"/>
                    <a:gd name="T39" fmla="*/ 0 h 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 h="10">
                      <a:moveTo>
                        <a:pt x="3" y="0"/>
                      </a:moveTo>
                      <a:lnTo>
                        <a:pt x="3" y="0"/>
                      </a:lnTo>
                      <a:lnTo>
                        <a:pt x="22" y="0"/>
                      </a:lnTo>
                      <a:lnTo>
                        <a:pt x="24" y="3"/>
                      </a:lnTo>
                      <a:lnTo>
                        <a:pt x="24" y="5"/>
                      </a:lnTo>
                      <a:lnTo>
                        <a:pt x="24" y="7"/>
                      </a:lnTo>
                      <a:lnTo>
                        <a:pt x="22" y="10"/>
                      </a:lnTo>
                      <a:lnTo>
                        <a:pt x="3" y="7"/>
                      </a:lnTo>
                      <a:lnTo>
                        <a:pt x="0" y="7"/>
                      </a:lnTo>
                      <a:lnTo>
                        <a:pt x="0" y="5"/>
                      </a:lnTo>
                      <a:lnTo>
                        <a:pt x="0" y="3"/>
                      </a:lnTo>
                      <a:lnTo>
                        <a:pt x="3"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0" name="Freeform 25"/>
                <p:cNvSpPr>
                  <a:spLocks/>
                </p:cNvSpPr>
                <p:nvPr/>
              </p:nvSpPr>
              <p:spPr bwMode="auto">
                <a:xfrm>
                  <a:off x="5259" y="1049"/>
                  <a:ext cx="24" cy="4"/>
                </a:xfrm>
                <a:custGeom>
                  <a:avLst/>
                  <a:gdLst>
                    <a:gd name="T0" fmla="*/ 3 w 24"/>
                    <a:gd name="T1" fmla="*/ 0 h 4"/>
                    <a:gd name="T2" fmla="*/ 3 w 24"/>
                    <a:gd name="T3" fmla="*/ 0 h 4"/>
                    <a:gd name="T4" fmla="*/ 22 w 24"/>
                    <a:gd name="T5" fmla="*/ 0 h 4"/>
                    <a:gd name="T6" fmla="*/ 22 w 24"/>
                    <a:gd name="T7" fmla="*/ 0 h 4"/>
                    <a:gd name="T8" fmla="*/ 24 w 24"/>
                    <a:gd name="T9" fmla="*/ 0 h 4"/>
                    <a:gd name="T10" fmla="*/ 24 w 24"/>
                    <a:gd name="T11" fmla="*/ 2 h 4"/>
                    <a:gd name="T12" fmla="*/ 24 w 24"/>
                    <a:gd name="T13" fmla="*/ 2 h 4"/>
                    <a:gd name="T14" fmla="*/ 24 w 24"/>
                    <a:gd name="T15" fmla="*/ 2 h 4"/>
                    <a:gd name="T16" fmla="*/ 24 w 24"/>
                    <a:gd name="T17" fmla="*/ 4 h 4"/>
                    <a:gd name="T18" fmla="*/ 22 w 24"/>
                    <a:gd name="T19" fmla="*/ 4 h 4"/>
                    <a:gd name="T20" fmla="*/ 22 w 24"/>
                    <a:gd name="T21" fmla="*/ 4 h 4"/>
                    <a:gd name="T22" fmla="*/ 3 w 24"/>
                    <a:gd name="T23" fmla="*/ 4 h 4"/>
                    <a:gd name="T24" fmla="*/ 3 w 24"/>
                    <a:gd name="T25" fmla="*/ 4 h 4"/>
                    <a:gd name="T26" fmla="*/ 3 w 24"/>
                    <a:gd name="T27" fmla="*/ 4 h 4"/>
                    <a:gd name="T28" fmla="*/ 0 w 24"/>
                    <a:gd name="T29" fmla="*/ 2 h 4"/>
                    <a:gd name="T30" fmla="*/ 0 w 24"/>
                    <a:gd name="T31" fmla="*/ 2 h 4"/>
                    <a:gd name="T32" fmla="*/ 0 w 24"/>
                    <a:gd name="T33" fmla="*/ 2 h 4"/>
                    <a:gd name="T34" fmla="*/ 3 w 24"/>
                    <a:gd name="T35" fmla="*/ 0 h 4"/>
                    <a:gd name="T36" fmla="*/ 3 w 24"/>
                    <a:gd name="T37" fmla="*/ 0 h 4"/>
                    <a:gd name="T38" fmla="*/ 3 w 24"/>
                    <a:gd name="T39" fmla="*/ 0 h 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 h="4">
                      <a:moveTo>
                        <a:pt x="3" y="0"/>
                      </a:moveTo>
                      <a:lnTo>
                        <a:pt x="3" y="0"/>
                      </a:lnTo>
                      <a:lnTo>
                        <a:pt x="22" y="0"/>
                      </a:lnTo>
                      <a:lnTo>
                        <a:pt x="24" y="0"/>
                      </a:lnTo>
                      <a:lnTo>
                        <a:pt x="24" y="2"/>
                      </a:lnTo>
                      <a:lnTo>
                        <a:pt x="24" y="4"/>
                      </a:lnTo>
                      <a:lnTo>
                        <a:pt x="22" y="4"/>
                      </a:lnTo>
                      <a:lnTo>
                        <a:pt x="3" y="4"/>
                      </a:lnTo>
                      <a:lnTo>
                        <a:pt x="0" y="2"/>
                      </a:lnTo>
                      <a:lnTo>
                        <a:pt x="3"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1" name="Freeform 26"/>
                <p:cNvSpPr>
                  <a:spLocks/>
                </p:cNvSpPr>
                <p:nvPr/>
              </p:nvSpPr>
              <p:spPr bwMode="auto">
                <a:xfrm>
                  <a:off x="5259" y="1049"/>
                  <a:ext cx="24" cy="4"/>
                </a:xfrm>
                <a:custGeom>
                  <a:avLst/>
                  <a:gdLst>
                    <a:gd name="T0" fmla="*/ 5 w 24"/>
                    <a:gd name="T1" fmla="*/ 0 h 4"/>
                    <a:gd name="T2" fmla="*/ 5 w 24"/>
                    <a:gd name="T3" fmla="*/ 0 h 4"/>
                    <a:gd name="T4" fmla="*/ 22 w 24"/>
                    <a:gd name="T5" fmla="*/ 0 h 4"/>
                    <a:gd name="T6" fmla="*/ 22 w 24"/>
                    <a:gd name="T7" fmla="*/ 0 h 4"/>
                    <a:gd name="T8" fmla="*/ 24 w 24"/>
                    <a:gd name="T9" fmla="*/ 0 h 4"/>
                    <a:gd name="T10" fmla="*/ 24 w 24"/>
                    <a:gd name="T11" fmla="*/ 2 h 4"/>
                    <a:gd name="T12" fmla="*/ 24 w 24"/>
                    <a:gd name="T13" fmla="*/ 2 h 4"/>
                    <a:gd name="T14" fmla="*/ 24 w 24"/>
                    <a:gd name="T15" fmla="*/ 2 h 4"/>
                    <a:gd name="T16" fmla="*/ 24 w 24"/>
                    <a:gd name="T17" fmla="*/ 4 h 4"/>
                    <a:gd name="T18" fmla="*/ 22 w 24"/>
                    <a:gd name="T19" fmla="*/ 4 h 4"/>
                    <a:gd name="T20" fmla="*/ 22 w 24"/>
                    <a:gd name="T21" fmla="*/ 4 h 4"/>
                    <a:gd name="T22" fmla="*/ 5 w 24"/>
                    <a:gd name="T23" fmla="*/ 4 h 4"/>
                    <a:gd name="T24" fmla="*/ 5 w 24"/>
                    <a:gd name="T25" fmla="*/ 4 h 4"/>
                    <a:gd name="T26" fmla="*/ 3 w 24"/>
                    <a:gd name="T27" fmla="*/ 4 h 4"/>
                    <a:gd name="T28" fmla="*/ 0 w 24"/>
                    <a:gd name="T29" fmla="*/ 2 h 4"/>
                    <a:gd name="T30" fmla="*/ 0 w 24"/>
                    <a:gd name="T31" fmla="*/ 2 h 4"/>
                    <a:gd name="T32" fmla="*/ 0 w 24"/>
                    <a:gd name="T33" fmla="*/ 2 h 4"/>
                    <a:gd name="T34" fmla="*/ 3 w 24"/>
                    <a:gd name="T35" fmla="*/ 0 h 4"/>
                    <a:gd name="T36" fmla="*/ 5 w 24"/>
                    <a:gd name="T37" fmla="*/ 0 h 4"/>
                    <a:gd name="T38" fmla="*/ 5 w 24"/>
                    <a:gd name="T39" fmla="*/ 0 h 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4" h="4">
                      <a:moveTo>
                        <a:pt x="5" y="0"/>
                      </a:moveTo>
                      <a:lnTo>
                        <a:pt x="5" y="0"/>
                      </a:lnTo>
                      <a:lnTo>
                        <a:pt x="22" y="0"/>
                      </a:lnTo>
                      <a:lnTo>
                        <a:pt x="24" y="0"/>
                      </a:lnTo>
                      <a:lnTo>
                        <a:pt x="24" y="2"/>
                      </a:lnTo>
                      <a:lnTo>
                        <a:pt x="24" y="4"/>
                      </a:lnTo>
                      <a:lnTo>
                        <a:pt x="22" y="4"/>
                      </a:lnTo>
                      <a:lnTo>
                        <a:pt x="5" y="4"/>
                      </a:lnTo>
                      <a:lnTo>
                        <a:pt x="3" y="4"/>
                      </a:lnTo>
                      <a:lnTo>
                        <a:pt x="0" y="2"/>
                      </a:lnTo>
                      <a:lnTo>
                        <a:pt x="3" y="0"/>
                      </a:lnTo>
                      <a:lnTo>
                        <a:pt x="5"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2" name="Freeform 27"/>
                <p:cNvSpPr>
                  <a:spLocks/>
                </p:cNvSpPr>
                <p:nvPr/>
              </p:nvSpPr>
              <p:spPr bwMode="auto">
                <a:xfrm>
                  <a:off x="5262" y="1049"/>
                  <a:ext cx="21" cy="4"/>
                </a:xfrm>
                <a:custGeom>
                  <a:avLst/>
                  <a:gdLst>
                    <a:gd name="T0" fmla="*/ 2 w 21"/>
                    <a:gd name="T1" fmla="*/ 0 h 4"/>
                    <a:gd name="T2" fmla="*/ 2 w 21"/>
                    <a:gd name="T3" fmla="*/ 0 h 4"/>
                    <a:gd name="T4" fmla="*/ 19 w 21"/>
                    <a:gd name="T5" fmla="*/ 0 h 4"/>
                    <a:gd name="T6" fmla="*/ 19 w 21"/>
                    <a:gd name="T7" fmla="*/ 0 h 4"/>
                    <a:gd name="T8" fmla="*/ 19 w 21"/>
                    <a:gd name="T9" fmla="*/ 0 h 4"/>
                    <a:gd name="T10" fmla="*/ 21 w 21"/>
                    <a:gd name="T11" fmla="*/ 2 h 4"/>
                    <a:gd name="T12" fmla="*/ 21 w 21"/>
                    <a:gd name="T13" fmla="*/ 2 h 4"/>
                    <a:gd name="T14" fmla="*/ 21 w 21"/>
                    <a:gd name="T15" fmla="*/ 2 h 4"/>
                    <a:gd name="T16" fmla="*/ 19 w 21"/>
                    <a:gd name="T17" fmla="*/ 4 h 4"/>
                    <a:gd name="T18" fmla="*/ 19 w 21"/>
                    <a:gd name="T19" fmla="*/ 4 h 4"/>
                    <a:gd name="T20" fmla="*/ 19 w 21"/>
                    <a:gd name="T21" fmla="*/ 4 h 4"/>
                    <a:gd name="T22" fmla="*/ 2 w 21"/>
                    <a:gd name="T23" fmla="*/ 4 h 4"/>
                    <a:gd name="T24" fmla="*/ 2 w 21"/>
                    <a:gd name="T25" fmla="*/ 4 h 4"/>
                    <a:gd name="T26" fmla="*/ 0 w 21"/>
                    <a:gd name="T27" fmla="*/ 4 h 4"/>
                    <a:gd name="T28" fmla="*/ 0 w 21"/>
                    <a:gd name="T29" fmla="*/ 2 h 4"/>
                    <a:gd name="T30" fmla="*/ 0 w 21"/>
                    <a:gd name="T31" fmla="*/ 2 h 4"/>
                    <a:gd name="T32" fmla="*/ 0 w 21"/>
                    <a:gd name="T33" fmla="*/ 2 h 4"/>
                    <a:gd name="T34" fmla="*/ 0 w 21"/>
                    <a:gd name="T35" fmla="*/ 0 h 4"/>
                    <a:gd name="T36" fmla="*/ 2 w 21"/>
                    <a:gd name="T37" fmla="*/ 0 h 4"/>
                    <a:gd name="T38" fmla="*/ 2 w 21"/>
                    <a:gd name="T39" fmla="*/ 0 h 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 h="4">
                      <a:moveTo>
                        <a:pt x="2" y="0"/>
                      </a:moveTo>
                      <a:lnTo>
                        <a:pt x="2" y="0"/>
                      </a:lnTo>
                      <a:lnTo>
                        <a:pt x="19" y="0"/>
                      </a:lnTo>
                      <a:lnTo>
                        <a:pt x="21" y="2"/>
                      </a:lnTo>
                      <a:lnTo>
                        <a:pt x="19" y="4"/>
                      </a:lnTo>
                      <a:lnTo>
                        <a:pt x="2" y="4"/>
                      </a:lnTo>
                      <a:lnTo>
                        <a:pt x="0" y="4"/>
                      </a:lnTo>
                      <a:lnTo>
                        <a:pt x="0" y="2"/>
                      </a:lnTo>
                      <a:lnTo>
                        <a:pt x="0" y="0"/>
                      </a:lnTo>
                      <a:lnTo>
                        <a:pt x="2"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3" name="Freeform 28"/>
                <p:cNvSpPr>
                  <a:spLocks/>
                </p:cNvSpPr>
                <p:nvPr/>
              </p:nvSpPr>
              <p:spPr bwMode="auto">
                <a:xfrm>
                  <a:off x="5262" y="1049"/>
                  <a:ext cx="21" cy="4"/>
                </a:xfrm>
                <a:custGeom>
                  <a:avLst/>
                  <a:gdLst>
                    <a:gd name="T0" fmla="*/ 2 w 21"/>
                    <a:gd name="T1" fmla="*/ 0 h 4"/>
                    <a:gd name="T2" fmla="*/ 2 w 21"/>
                    <a:gd name="T3" fmla="*/ 0 h 4"/>
                    <a:gd name="T4" fmla="*/ 19 w 21"/>
                    <a:gd name="T5" fmla="*/ 0 h 4"/>
                    <a:gd name="T6" fmla="*/ 19 w 21"/>
                    <a:gd name="T7" fmla="*/ 0 h 4"/>
                    <a:gd name="T8" fmla="*/ 19 w 21"/>
                    <a:gd name="T9" fmla="*/ 0 h 4"/>
                    <a:gd name="T10" fmla="*/ 21 w 21"/>
                    <a:gd name="T11" fmla="*/ 2 h 4"/>
                    <a:gd name="T12" fmla="*/ 21 w 21"/>
                    <a:gd name="T13" fmla="*/ 2 h 4"/>
                    <a:gd name="T14" fmla="*/ 21 w 21"/>
                    <a:gd name="T15" fmla="*/ 2 h 4"/>
                    <a:gd name="T16" fmla="*/ 19 w 21"/>
                    <a:gd name="T17" fmla="*/ 4 h 4"/>
                    <a:gd name="T18" fmla="*/ 19 w 21"/>
                    <a:gd name="T19" fmla="*/ 4 h 4"/>
                    <a:gd name="T20" fmla="*/ 19 w 21"/>
                    <a:gd name="T21" fmla="*/ 4 h 4"/>
                    <a:gd name="T22" fmla="*/ 2 w 21"/>
                    <a:gd name="T23" fmla="*/ 4 h 4"/>
                    <a:gd name="T24" fmla="*/ 2 w 21"/>
                    <a:gd name="T25" fmla="*/ 4 h 4"/>
                    <a:gd name="T26" fmla="*/ 0 w 21"/>
                    <a:gd name="T27" fmla="*/ 2 h 4"/>
                    <a:gd name="T28" fmla="*/ 0 w 21"/>
                    <a:gd name="T29" fmla="*/ 2 h 4"/>
                    <a:gd name="T30" fmla="*/ 0 w 21"/>
                    <a:gd name="T31" fmla="*/ 2 h 4"/>
                    <a:gd name="T32" fmla="*/ 0 w 21"/>
                    <a:gd name="T33" fmla="*/ 2 h 4"/>
                    <a:gd name="T34" fmla="*/ 0 w 21"/>
                    <a:gd name="T35" fmla="*/ 0 h 4"/>
                    <a:gd name="T36" fmla="*/ 2 w 21"/>
                    <a:gd name="T37" fmla="*/ 0 h 4"/>
                    <a:gd name="T38" fmla="*/ 2 w 21"/>
                    <a:gd name="T39" fmla="*/ 0 h 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1" h="4">
                      <a:moveTo>
                        <a:pt x="2" y="0"/>
                      </a:moveTo>
                      <a:lnTo>
                        <a:pt x="2" y="0"/>
                      </a:lnTo>
                      <a:lnTo>
                        <a:pt x="19" y="0"/>
                      </a:lnTo>
                      <a:lnTo>
                        <a:pt x="21" y="2"/>
                      </a:lnTo>
                      <a:lnTo>
                        <a:pt x="19" y="4"/>
                      </a:lnTo>
                      <a:lnTo>
                        <a:pt x="2" y="4"/>
                      </a:lnTo>
                      <a:lnTo>
                        <a:pt x="0" y="2"/>
                      </a:lnTo>
                      <a:lnTo>
                        <a:pt x="0" y="0"/>
                      </a:lnTo>
                      <a:lnTo>
                        <a:pt x="2"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4" name="Freeform 29"/>
                <p:cNvSpPr>
                  <a:spLocks/>
                </p:cNvSpPr>
                <p:nvPr/>
              </p:nvSpPr>
              <p:spPr bwMode="auto">
                <a:xfrm>
                  <a:off x="5262" y="1049"/>
                  <a:ext cx="21" cy="4"/>
                </a:xfrm>
                <a:custGeom>
                  <a:avLst/>
                  <a:gdLst>
                    <a:gd name="T0" fmla="*/ 2 w 21"/>
                    <a:gd name="T1" fmla="*/ 0 h 4"/>
                    <a:gd name="T2" fmla="*/ 2 w 21"/>
                    <a:gd name="T3" fmla="*/ 0 h 4"/>
                    <a:gd name="T4" fmla="*/ 19 w 21"/>
                    <a:gd name="T5" fmla="*/ 0 h 4"/>
                    <a:gd name="T6" fmla="*/ 19 w 21"/>
                    <a:gd name="T7" fmla="*/ 0 h 4"/>
                    <a:gd name="T8" fmla="*/ 19 w 21"/>
                    <a:gd name="T9" fmla="*/ 0 h 4"/>
                    <a:gd name="T10" fmla="*/ 21 w 21"/>
                    <a:gd name="T11" fmla="*/ 2 h 4"/>
                    <a:gd name="T12" fmla="*/ 21 w 21"/>
                    <a:gd name="T13" fmla="*/ 2 h 4"/>
                    <a:gd name="T14" fmla="*/ 21 w 21"/>
                    <a:gd name="T15" fmla="*/ 2 h 4"/>
                    <a:gd name="T16" fmla="*/ 19 w 21"/>
                    <a:gd name="T17" fmla="*/ 2 h 4"/>
                    <a:gd name="T18" fmla="*/ 19 w 21"/>
                    <a:gd name="T19" fmla="*/ 4 h 4"/>
                    <a:gd name="T20" fmla="*/ 19 w 21"/>
                    <a:gd name="T21" fmla="*/ 4 h 4"/>
                    <a:gd name="T22" fmla="*/ 2 w 21"/>
                    <a:gd name="T23" fmla="*/ 2 h 4"/>
                    <a:gd name="T24" fmla="*/ 2 w 21"/>
                    <a:gd name="T25" fmla="*/ 2 h 4"/>
                    <a:gd name="T26" fmla="*/ 0 w 21"/>
                    <a:gd name="T27" fmla="*/ 2 h 4"/>
                    <a:gd name="T28" fmla="*/ 0 w 21"/>
                    <a:gd name="T29" fmla="*/ 2 h 4"/>
                    <a:gd name="T30" fmla="*/ 0 w 21"/>
                    <a:gd name="T31" fmla="*/ 2 h 4"/>
                    <a:gd name="T32" fmla="*/ 0 w 21"/>
                    <a:gd name="T33" fmla="*/ 2 h 4"/>
                    <a:gd name="T34" fmla="*/ 2 w 21"/>
                    <a:gd name="T35" fmla="*/ 0 h 4"/>
                    <a:gd name="T36" fmla="*/ 2 w 21"/>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 h="4">
                      <a:moveTo>
                        <a:pt x="2" y="0"/>
                      </a:moveTo>
                      <a:lnTo>
                        <a:pt x="2" y="0"/>
                      </a:lnTo>
                      <a:lnTo>
                        <a:pt x="19" y="0"/>
                      </a:lnTo>
                      <a:lnTo>
                        <a:pt x="21" y="2"/>
                      </a:lnTo>
                      <a:lnTo>
                        <a:pt x="19" y="2"/>
                      </a:lnTo>
                      <a:lnTo>
                        <a:pt x="19" y="4"/>
                      </a:lnTo>
                      <a:lnTo>
                        <a:pt x="2" y="2"/>
                      </a:lnTo>
                      <a:lnTo>
                        <a:pt x="0" y="2"/>
                      </a:lnTo>
                      <a:lnTo>
                        <a:pt x="2"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5" name="Freeform 30"/>
                <p:cNvSpPr>
                  <a:spLocks/>
                </p:cNvSpPr>
                <p:nvPr/>
              </p:nvSpPr>
              <p:spPr bwMode="auto">
                <a:xfrm>
                  <a:off x="5262" y="1049"/>
                  <a:ext cx="19" cy="2"/>
                </a:xfrm>
                <a:custGeom>
                  <a:avLst/>
                  <a:gdLst>
                    <a:gd name="T0" fmla="*/ 19 w 19"/>
                    <a:gd name="T1" fmla="*/ 0 h 2"/>
                    <a:gd name="T2" fmla="*/ 19 w 19"/>
                    <a:gd name="T3" fmla="*/ 0 h 2"/>
                    <a:gd name="T4" fmla="*/ 2 w 19"/>
                    <a:gd name="T5" fmla="*/ 0 h 2"/>
                    <a:gd name="T6" fmla="*/ 2 w 19"/>
                    <a:gd name="T7" fmla="*/ 0 h 2"/>
                    <a:gd name="T8" fmla="*/ 0 w 19"/>
                    <a:gd name="T9" fmla="*/ 0 h 2"/>
                    <a:gd name="T10" fmla="*/ 0 w 19"/>
                    <a:gd name="T11" fmla="*/ 0 h 2"/>
                    <a:gd name="T12" fmla="*/ 0 w 19"/>
                    <a:gd name="T13" fmla="*/ 0 h 2"/>
                    <a:gd name="T14" fmla="*/ 2 w 19"/>
                    <a:gd name="T15" fmla="*/ 2 h 2"/>
                    <a:gd name="T16" fmla="*/ 2 w 19"/>
                    <a:gd name="T17" fmla="*/ 2 h 2"/>
                    <a:gd name="T18" fmla="*/ 19 w 19"/>
                    <a:gd name="T19" fmla="*/ 2 h 2"/>
                    <a:gd name="T20" fmla="*/ 19 w 19"/>
                    <a:gd name="T21" fmla="*/ 2 h 2"/>
                    <a:gd name="T22" fmla="*/ 19 w 19"/>
                    <a:gd name="T23" fmla="*/ 0 h 2"/>
                    <a:gd name="T24" fmla="*/ 19 w 19"/>
                    <a:gd name="T25" fmla="*/ 0 h 2"/>
                    <a:gd name="T26" fmla="*/ 19 w 19"/>
                    <a:gd name="T27" fmla="*/ 0 h 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 h="2">
                      <a:moveTo>
                        <a:pt x="19" y="0"/>
                      </a:moveTo>
                      <a:lnTo>
                        <a:pt x="19" y="0"/>
                      </a:lnTo>
                      <a:lnTo>
                        <a:pt x="2" y="0"/>
                      </a:lnTo>
                      <a:lnTo>
                        <a:pt x="0" y="0"/>
                      </a:lnTo>
                      <a:lnTo>
                        <a:pt x="2" y="2"/>
                      </a:lnTo>
                      <a:lnTo>
                        <a:pt x="19" y="2"/>
                      </a:lnTo>
                      <a:lnTo>
                        <a:pt x="19"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6" name="Freeform 31"/>
                <p:cNvSpPr>
                  <a:spLocks/>
                </p:cNvSpPr>
                <p:nvPr/>
              </p:nvSpPr>
              <p:spPr bwMode="auto">
                <a:xfrm>
                  <a:off x="5271" y="1049"/>
                  <a:ext cx="1" cy="4"/>
                </a:xfrm>
                <a:custGeom>
                  <a:avLst/>
                  <a:gdLst>
                    <a:gd name="T0" fmla="*/ 0 w 1"/>
                    <a:gd name="T1" fmla="*/ 0 h 4"/>
                    <a:gd name="T2" fmla="*/ 0 w 1"/>
                    <a:gd name="T3" fmla="*/ 0 h 4"/>
                    <a:gd name="T4" fmla="*/ 0 w 1"/>
                    <a:gd name="T5" fmla="*/ 0 h 4"/>
                    <a:gd name="T6" fmla="*/ 0 w 1"/>
                    <a:gd name="T7" fmla="*/ 4 h 4"/>
                    <a:gd name="T8" fmla="*/ 0 w 1"/>
                    <a:gd name="T9" fmla="*/ 4 h 4"/>
                    <a:gd name="T10" fmla="*/ 0 w 1"/>
                    <a:gd name="T11" fmla="*/ 4 h 4"/>
                    <a:gd name="T12" fmla="*/ 0 w 1"/>
                    <a:gd name="T13" fmla="*/ 0 h 4"/>
                    <a:gd name="T14" fmla="*/ 0 w 1"/>
                    <a:gd name="T15" fmla="*/ 0 h 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4">
                      <a:moveTo>
                        <a:pt x="0" y="0"/>
                      </a:moveTo>
                      <a:lnTo>
                        <a:pt x="0" y="0"/>
                      </a:lnTo>
                      <a:lnTo>
                        <a:pt x="0" y="4"/>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7" name="Freeform 32"/>
                <p:cNvSpPr>
                  <a:spLocks/>
                </p:cNvSpPr>
                <p:nvPr/>
              </p:nvSpPr>
              <p:spPr bwMode="auto">
                <a:xfrm>
                  <a:off x="5163" y="1056"/>
                  <a:ext cx="125" cy="2"/>
                </a:xfrm>
                <a:custGeom>
                  <a:avLst/>
                  <a:gdLst>
                    <a:gd name="T0" fmla="*/ 0 w 125"/>
                    <a:gd name="T1" fmla="*/ 0 h 2"/>
                    <a:gd name="T2" fmla="*/ 0 w 125"/>
                    <a:gd name="T3" fmla="*/ 0 h 2"/>
                    <a:gd name="T4" fmla="*/ 66 w 125"/>
                    <a:gd name="T5" fmla="*/ 0 h 2"/>
                    <a:gd name="T6" fmla="*/ 66 w 125"/>
                    <a:gd name="T7" fmla="*/ 0 h 2"/>
                    <a:gd name="T8" fmla="*/ 125 w 125"/>
                    <a:gd name="T9" fmla="*/ 0 h 2"/>
                    <a:gd name="T10" fmla="*/ 125 w 125"/>
                    <a:gd name="T11" fmla="*/ 0 h 2"/>
                    <a:gd name="T12" fmla="*/ 125 w 125"/>
                    <a:gd name="T13" fmla="*/ 2 h 2"/>
                    <a:gd name="T14" fmla="*/ 125 w 125"/>
                    <a:gd name="T15" fmla="*/ 2 h 2"/>
                    <a:gd name="T16" fmla="*/ 66 w 125"/>
                    <a:gd name="T17" fmla="*/ 2 h 2"/>
                    <a:gd name="T18" fmla="*/ 66 w 125"/>
                    <a:gd name="T19" fmla="*/ 2 h 2"/>
                    <a:gd name="T20" fmla="*/ 0 w 125"/>
                    <a:gd name="T21" fmla="*/ 2 h 2"/>
                    <a:gd name="T22" fmla="*/ 0 w 125"/>
                    <a:gd name="T23" fmla="*/ 2 h 2"/>
                    <a:gd name="T24" fmla="*/ 0 w 125"/>
                    <a:gd name="T25" fmla="*/ 0 h 2"/>
                    <a:gd name="T26" fmla="*/ 0 w 125"/>
                    <a:gd name="T27" fmla="*/ 0 h 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5" h="2">
                      <a:moveTo>
                        <a:pt x="0" y="0"/>
                      </a:moveTo>
                      <a:lnTo>
                        <a:pt x="0" y="0"/>
                      </a:lnTo>
                      <a:lnTo>
                        <a:pt x="66" y="0"/>
                      </a:lnTo>
                      <a:lnTo>
                        <a:pt x="125" y="0"/>
                      </a:lnTo>
                      <a:lnTo>
                        <a:pt x="125" y="2"/>
                      </a:lnTo>
                      <a:lnTo>
                        <a:pt x="66" y="2"/>
                      </a:lnTo>
                      <a:lnTo>
                        <a:pt x="0" y="2"/>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8" name="Freeform 33"/>
                <p:cNvSpPr>
                  <a:spLocks/>
                </p:cNvSpPr>
                <p:nvPr/>
              </p:nvSpPr>
              <p:spPr bwMode="auto">
                <a:xfrm>
                  <a:off x="5163" y="1035"/>
                  <a:ext cx="125" cy="9"/>
                </a:xfrm>
                <a:custGeom>
                  <a:avLst/>
                  <a:gdLst>
                    <a:gd name="T0" fmla="*/ 0 w 125"/>
                    <a:gd name="T1" fmla="*/ 2 h 9"/>
                    <a:gd name="T2" fmla="*/ 0 w 125"/>
                    <a:gd name="T3" fmla="*/ 2 h 9"/>
                    <a:gd name="T4" fmla="*/ 42 w 125"/>
                    <a:gd name="T5" fmla="*/ 2 h 9"/>
                    <a:gd name="T6" fmla="*/ 42 w 125"/>
                    <a:gd name="T7" fmla="*/ 2 h 9"/>
                    <a:gd name="T8" fmla="*/ 49 w 125"/>
                    <a:gd name="T9" fmla="*/ 0 h 9"/>
                    <a:gd name="T10" fmla="*/ 66 w 125"/>
                    <a:gd name="T11" fmla="*/ 0 h 9"/>
                    <a:gd name="T12" fmla="*/ 66 w 125"/>
                    <a:gd name="T13" fmla="*/ 0 h 9"/>
                    <a:gd name="T14" fmla="*/ 80 w 125"/>
                    <a:gd name="T15" fmla="*/ 2 h 9"/>
                    <a:gd name="T16" fmla="*/ 87 w 125"/>
                    <a:gd name="T17" fmla="*/ 4 h 9"/>
                    <a:gd name="T18" fmla="*/ 87 w 125"/>
                    <a:gd name="T19" fmla="*/ 4 h 9"/>
                    <a:gd name="T20" fmla="*/ 125 w 125"/>
                    <a:gd name="T21" fmla="*/ 4 h 9"/>
                    <a:gd name="T22" fmla="*/ 125 w 125"/>
                    <a:gd name="T23" fmla="*/ 4 h 9"/>
                    <a:gd name="T24" fmla="*/ 125 w 125"/>
                    <a:gd name="T25" fmla="*/ 9 h 9"/>
                    <a:gd name="T26" fmla="*/ 125 w 125"/>
                    <a:gd name="T27" fmla="*/ 9 h 9"/>
                    <a:gd name="T28" fmla="*/ 66 w 125"/>
                    <a:gd name="T29" fmla="*/ 7 h 9"/>
                    <a:gd name="T30" fmla="*/ 66 w 125"/>
                    <a:gd name="T31" fmla="*/ 7 h 9"/>
                    <a:gd name="T32" fmla="*/ 0 w 125"/>
                    <a:gd name="T33" fmla="*/ 7 h 9"/>
                    <a:gd name="T34" fmla="*/ 0 w 125"/>
                    <a:gd name="T35" fmla="*/ 7 h 9"/>
                    <a:gd name="T36" fmla="*/ 0 w 125"/>
                    <a:gd name="T37" fmla="*/ 2 h 9"/>
                    <a:gd name="T38" fmla="*/ 0 w 125"/>
                    <a:gd name="T39" fmla="*/ 2 h 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25" h="9">
                      <a:moveTo>
                        <a:pt x="0" y="2"/>
                      </a:moveTo>
                      <a:lnTo>
                        <a:pt x="0" y="2"/>
                      </a:lnTo>
                      <a:lnTo>
                        <a:pt x="42" y="2"/>
                      </a:lnTo>
                      <a:lnTo>
                        <a:pt x="49" y="0"/>
                      </a:lnTo>
                      <a:lnTo>
                        <a:pt x="66" y="0"/>
                      </a:lnTo>
                      <a:lnTo>
                        <a:pt x="80" y="2"/>
                      </a:lnTo>
                      <a:lnTo>
                        <a:pt x="87" y="4"/>
                      </a:lnTo>
                      <a:lnTo>
                        <a:pt x="125" y="4"/>
                      </a:lnTo>
                      <a:lnTo>
                        <a:pt x="125" y="9"/>
                      </a:lnTo>
                      <a:lnTo>
                        <a:pt x="66" y="7"/>
                      </a:lnTo>
                      <a:lnTo>
                        <a:pt x="0" y="7"/>
                      </a:lnTo>
                      <a:lnTo>
                        <a:pt x="0" y="2"/>
                      </a:lnTo>
                      <a:close/>
                    </a:path>
                  </a:pathLst>
                </a:custGeom>
                <a:solidFill>
                  <a:srgbClr val="553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09" name="Freeform 34"/>
                <p:cNvSpPr>
                  <a:spLocks/>
                </p:cNvSpPr>
                <p:nvPr/>
              </p:nvSpPr>
              <p:spPr bwMode="auto">
                <a:xfrm>
                  <a:off x="5163" y="1042"/>
                  <a:ext cx="125" cy="4"/>
                </a:xfrm>
                <a:custGeom>
                  <a:avLst/>
                  <a:gdLst>
                    <a:gd name="T0" fmla="*/ 0 w 125"/>
                    <a:gd name="T1" fmla="*/ 2 h 4"/>
                    <a:gd name="T2" fmla="*/ 0 w 125"/>
                    <a:gd name="T3" fmla="*/ 2 h 4"/>
                    <a:gd name="T4" fmla="*/ 66 w 125"/>
                    <a:gd name="T5" fmla="*/ 2 h 4"/>
                    <a:gd name="T6" fmla="*/ 66 w 125"/>
                    <a:gd name="T7" fmla="*/ 2 h 4"/>
                    <a:gd name="T8" fmla="*/ 125 w 125"/>
                    <a:gd name="T9" fmla="*/ 4 h 4"/>
                    <a:gd name="T10" fmla="*/ 125 w 125"/>
                    <a:gd name="T11" fmla="*/ 4 h 4"/>
                    <a:gd name="T12" fmla="*/ 125 w 125"/>
                    <a:gd name="T13" fmla="*/ 2 h 4"/>
                    <a:gd name="T14" fmla="*/ 125 w 125"/>
                    <a:gd name="T15" fmla="*/ 2 h 4"/>
                    <a:gd name="T16" fmla="*/ 66 w 125"/>
                    <a:gd name="T17" fmla="*/ 2 h 4"/>
                    <a:gd name="T18" fmla="*/ 66 w 125"/>
                    <a:gd name="T19" fmla="*/ 2 h 4"/>
                    <a:gd name="T20" fmla="*/ 0 w 125"/>
                    <a:gd name="T21" fmla="*/ 0 h 4"/>
                    <a:gd name="T22" fmla="*/ 0 w 125"/>
                    <a:gd name="T23" fmla="*/ 0 h 4"/>
                    <a:gd name="T24" fmla="*/ 0 w 125"/>
                    <a:gd name="T25" fmla="*/ 2 h 4"/>
                    <a:gd name="T26" fmla="*/ 0 w 125"/>
                    <a:gd name="T27" fmla="*/ 2 h 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25" h="4">
                      <a:moveTo>
                        <a:pt x="0" y="2"/>
                      </a:moveTo>
                      <a:lnTo>
                        <a:pt x="0" y="2"/>
                      </a:lnTo>
                      <a:lnTo>
                        <a:pt x="66" y="2"/>
                      </a:lnTo>
                      <a:lnTo>
                        <a:pt x="125" y="4"/>
                      </a:lnTo>
                      <a:lnTo>
                        <a:pt x="125" y="2"/>
                      </a:lnTo>
                      <a:lnTo>
                        <a:pt x="66" y="2"/>
                      </a:lnTo>
                      <a:lnTo>
                        <a:pt x="0" y="0"/>
                      </a:lnTo>
                      <a:lnTo>
                        <a:pt x="0" y="2"/>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10" name="Freeform 35"/>
                <p:cNvSpPr>
                  <a:spLocks/>
                </p:cNvSpPr>
                <p:nvPr/>
              </p:nvSpPr>
              <p:spPr bwMode="auto">
                <a:xfrm>
                  <a:off x="5207" y="1051"/>
                  <a:ext cx="8" cy="2"/>
                </a:xfrm>
                <a:custGeom>
                  <a:avLst/>
                  <a:gdLst>
                    <a:gd name="T0" fmla="*/ 5 w 8"/>
                    <a:gd name="T1" fmla="*/ 0 h 2"/>
                    <a:gd name="T2" fmla="*/ 5 w 8"/>
                    <a:gd name="T3" fmla="*/ 0 h 2"/>
                    <a:gd name="T4" fmla="*/ 8 w 8"/>
                    <a:gd name="T5" fmla="*/ 0 h 2"/>
                    <a:gd name="T6" fmla="*/ 8 w 8"/>
                    <a:gd name="T7" fmla="*/ 0 h 2"/>
                    <a:gd name="T8" fmla="*/ 8 w 8"/>
                    <a:gd name="T9" fmla="*/ 2 h 2"/>
                    <a:gd name="T10" fmla="*/ 5 w 8"/>
                    <a:gd name="T11" fmla="*/ 2 h 2"/>
                    <a:gd name="T12" fmla="*/ 5 w 8"/>
                    <a:gd name="T13" fmla="*/ 2 h 2"/>
                    <a:gd name="T14" fmla="*/ 3 w 8"/>
                    <a:gd name="T15" fmla="*/ 2 h 2"/>
                    <a:gd name="T16" fmla="*/ 0 w 8"/>
                    <a:gd name="T17" fmla="*/ 0 h 2"/>
                    <a:gd name="T18" fmla="*/ 0 w 8"/>
                    <a:gd name="T19" fmla="*/ 0 h 2"/>
                    <a:gd name="T20" fmla="*/ 5 w 8"/>
                    <a:gd name="T21" fmla="*/ 0 h 2"/>
                    <a:gd name="T22" fmla="*/ 5 w 8"/>
                    <a:gd name="T23" fmla="*/ 0 h 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8" h="2">
                      <a:moveTo>
                        <a:pt x="5" y="0"/>
                      </a:moveTo>
                      <a:lnTo>
                        <a:pt x="5" y="0"/>
                      </a:lnTo>
                      <a:lnTo>
                        <a:pt x="8" y="0"/>
                      </a:lnTo>
                      <a:lnTo>
                        <a:pt x="8" y="2"/>
                      </a:lnTo>
                      <a:lnTo>
                        <a:pt x="5" y="2"/>
                      </a:lnTo>
                      <a:lnTo>
                        <a:pt x="3" y="2"/>
                      </a:lnTo>
                      <a:lnTo>
                        <a:pt x="0" y="0"/>
                      </a:lnTo>
                      <a:lnTo>
                        <a:pt x="5"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11" name="Freeform 36"/>
                <p:cNvSpPr>
                  <a:spLocks/>
                </p:cNvSpPr>
                <p:nvPr/>
              </p:nvSpPr>
              <p:spPr bwMode="auto">
                <a:xfrm>
                  <a:off x="5210" y="1051"/>
                  <a:ext cx="5" cy="2"/>
                </a:xfrm>
                <a:custGeom>
                  <a:avLst/>
                  <a:gdLst>
                    <a:gd name="T0" fmla="*/ 2 w 5"/>
                    <a:gd name="T1" fmla="*/ 0 h 2"/>
                    <a:gd name="T2" fmla="*/ 2 w 5"/>
                    <a:gd name="T3" fmla="*/ 0 h 2"/>
                    <a:gd name="T4" fmla="*/ 5 w 5"/>
                    <a:gd name="T5" fmla="*/ 0 h 2"/>
                    <a:gd name="T6" fmla="*/ 5 w 5"/>
                    <a:gd name="T7" fmla="*/ 0 h 2"/>
                    <a:gd name="T8" fmla="*/ 2 w 5"/>
                    <a:gd name="T9" fmla="*/ 2 h 2"/>
                    <a:gd name="T10" fmla="*/ 2 w 5"/>
                    <a:gd name="T11" fmla="*/ 2 h 2"/>
                    <a:gd name="T12" fmla="*/ 0 w 5"/>
                    <a:gd name="T13" fmla="*/ 0 h 2"/>
                    <a:gd name="T14" fmla="*/ 0 w 5"/>
                    <a:gd name="T15" fmla="*/ 0 h 2"/>
                    <a:gd name="T16" fmla="*/ 2 w 5"/>
                    <a:gd name="T17" fmla="*/ 0 h 2"/>
                    <a:gd name="T18" fmla="*/ 2 w 5"/>
                    <a:gd name="T19" fmla="*/ 0 h 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
                      <a:moveTo>
                        <a:pt x="2" y="0"/>
                      </a:moveTo>
                      <a:lnTo>
                        <a:pt x="2" y="0"/>
                      </a:lnTo>
                      <a:lnTo>
                        <a:pt x="5" y="0"/>
                      </a:lnTo>
                      <a:lnTo>
                        <a:pt x="2" y="2"/>
                      </a:lnTo>
                      <a:lnTo>
                        <a:pt x="0" y="0"/>
                      </a:lnTo>
                      <a:lnTo>
                        <a:pt x="2"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12" name="Freeform 37"/>
                <p:cNvSpPr>
                  <a:spLocks/>
                </p:cNvSpPr>
                <p:nvPr/>
              </p:nvSpPr>
              <p:spPr bwMode="auto">
                <a:xfrm>
                  <a:off x="5210" y="1051"/>
                  <a:ext cx="5" cy="2"/>
                </a:xfrm>
                <a:custGeom>
                  <a:avLst/>
                  <a:gdLst>
                    <a:gd name="T0" fmla="*/ 2 w 5"/>
                    <a:gd name="T1" fmla="*/ 0 h 2"/>
                    <a:gd name="T2" fmla="*/ 2 w 5"/>
                    <a:gd name="T3" fmla="*/ 0 h 2"/>
                    <a:gd name="T4" fmla="*/ 5 w 5"/>
                    <a:gd name="T5" fmla="*/ 0 h 2"/>
                    <a:gd name="T6" fmla="*/ 5 w 5"/>
                    <a:gd name="T7" fmla="*/ 0 h 2"/>
                    <a:gd name="T8" fmla="*/ 2 w 5"/>
                    <a:gd name="T9" fmla="*/ 2 h 2"/>
                    <a:gd name="T10" fmla="*/ 2 w 5"/>
                    <a:gd name="T11" fmla="*/ 2 h 2"/>
                    <a:gd name="T12" fmla="*/ 0 w 5"/>
                    <a:gd name="T13" fmla="*/ 0 h 2"/>
                    <a:gd name="T14" fmla="*/ 0 w 5"/>
                    <a:gd name="T15" fmla="*/ 0 h 2"/>
                    <a:gd name="T16" fmla="*/ 2 w 5"/>
                    <a:gd name="T17" fmla="*/ 0 h 2"/>
                    <a:gd name="T18" fmla="*/ 2 w 5"/>
                    <a:gd name="T19" fmla="*/ 0 h 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2">
                      <a:moveTo>
                        <a:pt x="2" y="0"/>
                      </a:moveTo>
                      <a:lnTo>
                        <a:pt x="2" y="0"/>
                      </a:lnTo>
                      <a:lnTo>
                        <a:pt x="5" y="0"/>
                      </a:lnTo>
                      <a:lnTo>
                        <a:pt x="2" y="2"/>
                      </a:lnTo>
                      <a:lnTo>
                        <a:pt x="0" y="0"/>
                      </a:lnTo>
                      <a:lnTo>
                        <a:pt x="2"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13" name="Freeform 38"/>
                <p:cNvSpPr>
                  <a:spLocks/>
                </p:cNvSpPr>
                <p:nvPr/>
              </p:nvSpPr>
              <p:spPr bwMode="auto">
                <a:xfrm>
                  <a:off x="5210" y="1051"/>
                  <a:ext cx="5" cy="1"/>
                </a:xfrm>
                <a:custGeom>
                  <a:avLst/>
                  <a:gdLst>
                    <a:gd name="T0" fmla="*/ 2 w 5"/>
                    <a:gd name="T1" fmla="*/ 0 h 1"/>
                    <a:gd name="T2" fmla="*/ 2 w 5"/>
                    <a:gd name="T3" fmla="*/ 0 h 1"/>
                    <a:gd name="T4" fmla="*/ 5 w 5"/>
                    <a:gd name="T5" fmla="*/ 0 h 1"/>
                    <a:gd name="T6" fmla="*/ 5 w 5"/>
                    <a:gd name="T7" fmla="*/ 0 h 1"/>
                    <a:gd name="T8" fmla="*/ 2 w 5"/>
                    <a:gd name="T9" fmla="*/ 0 h 1"/>
                    <a:gd name="T10" fmla="*/ 2 w 5"/>
                    <a:gd name="T11" fmla="*/ 0 h 1"/>
                    <a:gd name="T12" fmla="*/ 0 w 5"/>
                    <a:gd name="T13" fmla="*/ 0 h 1"/>
                    <a:gd name="T14" fmla="*/ 0 w 5"/>
                    <a:gd name="T15" fmla="*/ 0 h 1"/>
                    <a:gd name="T16" fmla="*/ 2 w 5"/>
                    <a:gd name="T17" fmla="*/ 0 h 1"/>
                    <a:gd name="T18" fmla="*/ 2 w 5"/>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 h="1">
                      <a:moveTo>
                        <a:pt x="2" y="0"/>
                      </a:moveTo>
                      <a:lnTo>
                        <a:pt x="2" y="0"/>
                      </a:lnTo>
                      <a:lnTo>
                        <a:pt x="5" y="0"/>
                      </a:lnTo>
                      <a:lnTo>
                        <a:pt x="2" y="0"/>
                      </a:lnTo>
                      <a:lnTo>
                        <a:pt x="0" y="0"/>
                      </a:lnTo>
                      <a:lnTo>
                        <a:pt x="2"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14" name="Freeform 39"/>
                <p:cNvSpPr>
                  <a:spLocks/>
                </p:cNvSpPr>
                <p:nvPr/>
              </p:nvSpPr>
              <p:spPr bwMode="auto">
                <a:xfrm>
                  <a:off x="5210" y="1051"/>
                  <a:ext cx="2" cy="1"/>
                </a:xfrm>
                <a:custGeom>
                  <a:avLst/>
                  <a:gdLst>
                    <a:gd name="T0" fmla="*/ 2 w 2"/>
                    <a:gd name="T1" fmla="*/ 0 h 1"/>
                    <a:gd name="T2" fmla="*/ 2 w 2"/>
                    <a:gd name="T3" fmla="*/ 0 h 1"/>
                    <a:gd name="T4" fmla="*/ 2 w 2"/>
                    <a:gd name="T5" fmla="*/ 0 h 1"/>
                    <a:gd name="T6" fmla="*/ 2 w 2"/>
                    <a:gd name="T7" fmla="*/ 0 h 1"/>
                    <a:gd name="T8" fmla="*/ 2 w 2"/>
                    <a:gd name="T9" fmla="*/ 0 h 1"/>
                    <a:gd name="T10" fmla="*/ 2 w 2"/>
                    <a:gd name="T11" fmla="*/ 0 h 1"/>
                    <a:gd name="T12" fmla="*/ 0 w 2"/>
                    <a:gd name="T13" fmla="*/ 0 h 1"/>
                    <a:gd name="T14" fmla="*/ 0 w 2"/>
                    <a:gd name="T15" fmla="*/ 0 h 1"/>
                    <a:gd name="T16" fmla="*/ 2 w 2"/>
                    <a:gd name="T17" fmla="*/ 0 h 1"/>
                    <a:gd name="T18" fmla="*/ 2 w 2"/>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 h="1">
                      <a:moveTo>
                        <a:pt x="2" y="0"/>
                      </a:moveTo>
                      <a:lnTo>
                        <a:pt x="2" y="0"/>
                      </a:lnTo>
                      <a:lnTo>
                        <a:pt x="0" y="0"/>
                      </a:lnTo>
                      <a:lnTo>
                        <a:pt x="2"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15" name="Freeform 40"/>
                <p:cNvSpPr>
                  <a:spLocks/>
                </p:cNvSpPr>
                <p:nvPr/>
              </p:nvSpPr>
              <p:spPr bwMode="auto">
                <a:xfrm>
                  <a:off x="5210" y="1051"/>
                  <a:ext cx="2" cy="1"/>
                </a:xfrm>
                <a:custGeom>
                  <a:avLst/>
                  <a:gdLst>
                    <a:gd name="T0" fmla="*/ 2 w 2"/>
                    <a:gd name="T1" fmla="*/ 0 h 1"/>
                    <a:gd name="T2" fmla="*/ 2 w 2"/>
                    <a:gd name="T3" fmla="*/ 0 h 1"/>
                    <a:gd name="T4" fmla="*/ 2 w 2"/>
                    <a:gd name="T5" fmla="*/ 0 h 1"/>
                    <a:gd name="T6" fmla="*/ 2 w 2"/>
                    <a:gd name="T7" fmla="*/ 0 h 1"/>
                    <a:gd name="T8" fmla="*/ 2 w 2"/>
                    <a:gd name="T9" fmla="*/ 0 h 1"/>
                    <a:gd name="T10" fmla="*/ 2 w 2"/>
                    <a:gd name="T11" fmla="*/ 0 h 1"/>
                    <a:gd name="T12" fmla="*/ 0 w 2"/>
                    <a:gd name="T13" fmla="*/ 0 h 1"/>
                    <a:gd name="T14" fmla="*/ 0 w 2"/>
                    <a:gd name="T15" fmla="*/ 0 h 1"/>
                    <a:gd name="T16" fmla="*/ 2 w 2"/>
                    <a:gd name="T17" fmla="*/ 0 h 1"/>
                    <a:gd name="T18" fmla="*/ 2 w 2"/>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 h="1">
                      <a:moveTo>
                        <a:pt x="2" y="0"/>
                      </a:moveTo>
                      <a:lnTo>
                        <a:pt x="2" y="0"/>
                      </a:lnTo>
                      <a:lnTo>
                        <a:pt x="0" y="0"/>
                      </a:lnTo>
                      <a:lnTo>
                        <a:pt x="2"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16" name="Freeform 41"/>
                <p:cNvSpPr>
                  <a:spLocks/>
                </p:cNvSpPr>
                <p:nvPr/>
              </p:nvSpPr>
              <p:spPr bwMode="auto">
                <a:xfrm>
                  <a:off x="5210" y="1051"/>
                  <a:ext cx="2" cy="1"/>
                </a:xfrm>
                <a:custGeom>
                  <a:avLst/>
                  <a:gdLst>
                    <a:gd name="T0" fmla="*/ 2 w 2"/>
                    <a:gd name="T1" fmla="*/ 0 h 1"/>
                    <a:gd name="T2" fmla="*/ 2 w 2"/>
                    <a:gd name="T3" fmla="*/ 0 h 1"/>
                    <a:gd name="T4" fmla="*/ 2 w 2"/>
                    <a:gd name="T5" fmla="*/ 0 h 1"/>
                    <a:gd name="T6" fmla="*/ 2 w 2"/>
                    <a:gd name="T7" fmla="*/ 0 h 1"/>
                    <a:gd name="T8" fmla="*/ 2 w 2"/>
                    <a:gd name="T9" fmla="*/ 0 h 1"/>
                    <a:gd name="T10" fmla="*/ 2 w 2"/>
                    <a:gd name="T11" fmla="*/ 0 h 1"/>
                    <a:gd name="T12" fmla="*/ 0 w 2"/>
                    <a:gd name="T13" fmla="*/ 0 h 1"/>
                    <a:gd name="T14" fmla="*/ 0 w 2"/>
                    <a:gd name="T15" fmla="*/ 0 h 1"/>
                    <a:gd name="T16" fmla="*/ 2 w 2"/>
                    <a:gd name="T17" fmla="*/ 0 h 1"/>
                    <a:gd name="T18" fmla="*/ 2 w 2"/>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 h="1">
                      <a:moveTo>
                        <a:pt x="2" y="0"/>
                      </a:moveTo>
                      <a:lnTo>
                        <a:pt x="2" y="0"/>
                      </a:lnTo>
                      <a:lnTo>
                        <a:pt x="0" y="0"/>
                      </a:lnTo>
                      <a:lnTo>
                        <a:pt x="2"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17" name="Freeform 42"/>
                <p:cNvSpPr>
                  <a:spLocks/>
                </p:cNvSpPr>
                <p:nvPr/>
              </p:nvSpPr>
              <p:spPr bwMode="auto">
                <a:xfrm>
                  <a:off x="5179" y="1046"/>
                  <a:ext cx="12" cy="7"/>
                </a:xfrm>
                <a:custGeom>
                  <a:avLst/>
                  <a:gdLst>
                    <a:gd name="T0" fmla="*/ 5 w 12"/>
                    <a:gd name="T1" fmla="*/ 0 h 7"/>
                    <a:gd name="T2" fmla="*/ 5 w 12"/>
                    <a:gd name="T3" fmla="*/ 0 h 7"/>
                    <a:gd name="T4" fmla="*/ 10 w 12"/>
                    <a:gd name="T5" fmla="*/ 3 h 7"/>
                    <a:gd name="T6" fmla="*/ 12 w 12"/>
                    <a:gd name="T7" fmla="*/ 5 h 7"/>
                    <a:gd name="T8" fmla="*/ 12 w 12"/>
                    <a:gd name="T9" fmla="*/ 5 h 7"/>
                    <a:gd name="T10" fmla="*/ 10 w 12"/>
                    <a:gd name="T11" fmla="*/ 7 h 7"/>
                    <a:gd name="T12" fmla="*/ 7 w 12"/>
                    <a:gd name="T13" fmla="*/ 7 h 7"/>
                    <a:gd name="T14" fmla="*/ 3 w 12"/>
                    <a:gd name="T15" fmla="*/ 7 h 7"/>
                    <a:gd name="T16" fmla="*/ 0 w 12"/>
                    <a:gd name="T17" fmla="*/ 5 h 7"/>
                    <a:gd name="T18" fmla="*/ 0 w 12"/>
                    <a:gd name="T19" fmla="*/ 5 h 7"/>
                    <a:gd name="T20" fmla="*/ 3 w 12"/>
                    <a:gd name="T21" fmla="*/ 0 h 7"/>
                    <a:gd name="T22" fmla="*/ 5 w 12"/>
                    <a:gd name="T23" fmla="*/ 0 h 7"/>
                    <a:gd name="T24" fmla="*/ 5 w 12"/>
                    <a:gd name="T25" fmla="*/ 0 h 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2" h="7">
                      <a:moveTo>
                        <a:pt x="5" y="0"/>
                      </a:moveTo>
                      <a:lnTo>
                        <a:pt x="5" y="0"/>
                      </a:lnTo>
                      <a:lnTo>
                        <a:pt x="10" y="3"/>
                      </a:lnTo>
                      <a:lnTo>
                        <a:pt x="12" y="5"/>
                      </a:lnTo>
                      <a:lnTo>
                        <a:pt x="10" y="7"/>
                      </a:lnTo>
                      <a:lnTo>
                        <a:pt x="7" y="7"/>
                      </a:lnTo>
                      <a:lnTo>
                        <a:pt x="3" y="7"/>
                      </a:lnTo>
                      <a:lnTo>
                        <a:pt x="0" y="5"/>
                      </a:lnTo>
                      <a:lnTo>
                        <a:pt x="3" y="0"/>
                      </a:lnTo>
                      <a:lnTo>
                        <a:pt x="5"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18" name="Freeform 43"/>
                <p:cNvSpPr>
                  <a:spLocks/>
                </p:cNvSpPr>
                <p:nvPr/>
              </p:nvSpPr>
              <p:spPr bwMode="auto">
                <a:xfrm>
                  <a:off x="5179" y="1046"/>
                  <a:ext cx="12" cy="5"/>
                </a:xfrm>
                <a:custGeom>
                  <a:avLst/>
                  <a:gdLst>
                    <a:gd name="T0" fmla="*/ 5 w 12"/>
                    <a:gd name="T1" fmla="*/ 0 h 5"/>
                    <a:gd name="T2" fmla="*/ 5 w 12"/>
                    <a:gd name="T3" fmla="*/ 0 h 5"/>
                    <a:gd name="T4" fmla="*/ 10 w 12"/>
                    <a:gd name="T5" fmla="*/ 3 h 5"/>
                    <a:gd name="T6" fmla="*/ 12 w 12"/>
                    <a:gd name="T7" fmla="*/ 5 h 5"/>
                    <a:gd name="T8" fmla="*/ 12 w 12"/>
                    <a:gd name="T9" fmla="*/ 5 h 5"/>
                    <a:gd name="T10" fmla="*/ 5 w 12"/>
                    <a:gd name="T11" fmla="*/ 5 h 5"/>
                    <a:gd name="T12" fmla="*/ 0 w 12"/>
                    <a:gd name="T13" fmla="*/ 5 h 5"/>
                    <a:gd name="T14" fmla="*/ 0 w 12"/>
                    <a:gd name="T15" fmla="*/ 5 h 5"/>
                    <a:gd name="T16" fmla="*/ 0 w 12"/>
                    <a:gd name="T17" fmla="*/ 3 h 5"/>
                    <a:gd name="T18" fmla="*/ 5 w 12"/>
                    <a:gd name="T19" fmla="*/ 0 h 5"/>
                    <a:gd name="T20" fmla="*/ 5 w 12"/>
                    <a:gd name="T21" fmla="*/ 0 h 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2" h="5">
                      <a:moveTo>
                        <a:pt x="5" y="0"/>
                      </a:moveTo>
                      <a:lnTo>
                        <a:pt x="5" y="0"/>
                      </a:lnTo>
                      <a:lnTo>
                        <a:pt x="10" y="3"/>
                      </a:lnTo>
                      <a:lnTo>
                        <a:pt x="12" y="5"/>
                      </a:lnTo>
                      <a:lnTo>
                        <a:pt x="5" y="5"/>
                      </a:lnTo>
                      <a:lnTo>
                        <a:pt x="0" y="5"/>
                      </a:lnTo>
                      <a:lnTo>
                        <a:pt x="0" y="3"/>
                      </a:lnTo>
                      <a:lnTo>
                        <a:pt x="5"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19" name="Freeform 44"/>
                <p:cNvSpPr>
                  <a:spLocks/>
                </p:cNvSpPr>
                <p:nvPr/>
              </p:nvSpPr>
              <p:spPr bwMode="auto">
                <a:xfrm>
                  <a:off x="5179" y="1049"/>
                  <a:ext cx="12" cy="4"/>
                </a:xfrm>
                <a:custGeom>
                  <a:avLst/>
                  <a:gdLst>
                    <a:gd name="T0" fmla="*/ 0 w 12"/>
                    <a:gd name="T1" fmla="*/ 0 h 4"/>
                    <a:gd name="T2" fmla="*/ 0 w 12"/>
                    <a:gd name="T3" fmla="*/ 0 h 4"/>
                    <a:gd name="T4" fmla="*/ 12 w 12"/>
                    <a:gd name="T5" fmla="*/ 0 h 4"/>
                    <a:gd name="T6" fmla="*/ 12 w 12"/>
                    <a:gd name="T7" fmla="*/ 0 h 4"/>
                    <a:gd name="T8" fmla="*/ 12 w 12"/>
                    <a:gd name="T9" fmla="*/ 4 h 4"/>
                    <a:gd name="T10" fmla="*/ 12 w 12"/>
                    <a:gd name="T11" fmla="*/ 4 h 4"/>
                    <a:gd name="T12" fmla="*/ 0 w 12"/>
                    <a:gd name="T13" fmla="*/ 2 h 4"/>
                    <a:gd name="T14" fmla="*/ 0 w 12"/>
                    <a:gd name="T15" fmla="*/ 2 h 4"/>
                    <a:gd name="T16" fmla="*/ 0 w 12"/>
                    <a:gd name="T17" fmla="*/ 0 h 4"/>
                    <a:gd name="T18" fmla="*/ 0 w 12"/>
                    <a:gd name="T19" fmla="*/ 0 h 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 h="4">
                      <a:moveTo>
                        <a:pt x="0" y="0"/>
                      </a:moveTo>
                      <a:lnTo>
                        <a:pt x="0" y="0"/>
                      </a:lnTo>
                      <a:lnTo>
                        <a:pt x="12" y="0"/>
                      </a:lnTo>
                      <a:lnTo>
                        <a:pt x="12" y="4"/>
                      </a:lnTo>
                      <a:lnTo>
                        <a:pt x="0" y="2"/>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0" name="Freeform 45"/>
                <p:cNvSpPr>
                  <a:spLocks/>
                </p:cNvSpPr>
                <p:nvPr/>
              </p:nvSpPr>
              <p:spPr bwMode="auto">
                <a:xfrm>
                  <a:off x="5182" y="1051"/>
                  <a:ext cx="7" cy="1"/>
                </a:xfrm>
                <a:custGeom>
                  <a:avLst/>
                  <a:gdLst>
                    <a:gd name="T0" fmla="*/ 0 w 7"/>
                    <a:gd name="T1" fmla="*/ 0 h 1"/>
                    <a:gd name="T2" fmla="*/ 0 w 7"/>
                    <a:gd name="T3" fmla="*/ 0 h 1"/>
                    <a:gd name="T4" fmla="*/ 7 w 7"/>
                    <a:gd name="T5" fmla="*/ 0 h 1"/>
                    <a:gd name="T6" fmla="*/ 7 w 7"/>
                    <a:gd name="T7" fmla="*/ 0 h 1"/>
                    <a:gd name="T8" fmla="*/ 7 w 7"/>
                    <a:gd name="T9" fmla="*/ 0 h 1"/>
                    <a:gd name="T10" fmla="*/ 7 w 7"/>
                    <a:gd name="T11" fmla="*/ 0 h 1"/>
                    <a:gd name="T12" fmla="*/ 0 w 7"/>
                    <a:gd name="T13" fmla="*/ 0 h 1"/>
                    <a:gd name="T14" fmla="*/ 0 w 7"/>
                    <a:gd name="T15" fmla="*/ 0 h 1"/>
                    <a:gd name="T16" fmla="*/ 0 w 7"/>
                    <a:gd name="T17" fmla="*/ 0 h 1"/>
                    <a:gd name="T18" fmla="*/ 0 w 7"/>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 h="1">
                      <a:moveTo>
                        <a:pt x="0" y="0"/>
                      </a:moveTo>
                      <a:lnTo>
                        <a:pt x="0" y="0"/>
                      </a:lnTo>
                      <a:lnTo>
                        <a:pt x="7" y="0"/>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1" name="Freeform 46"/>
                <p:cNvSpPr>
                  <a:spLocks/>
                </p:cNvSpPr>
                <p:nvPr/>
              </p:nvSpPr>
              <p:spPr bwMode="auto">
                <a:xfrm>
                  <a:off x="5182" y="1051"/>
                  <a:ext cx="7" cy="1"/>
                </a:xfrm>
                <a:custGeom>
                  <a:avLst/>
                  <a:gdLst>
                    <a:gd name="T0" fmla="*/ 0 w 7"/>
                    <a:gd name="T1" fmla="*/ 0 h 1"/>
                    <a:gd name="T2" fmla="*/ 0 w 7"/>
                    <a:gd name="T3" fmla="*/ 0 h 1"/>
                    <a:gd name="T4" fmla="*/ 7 w 7"/>
                    <a:gd name="T5" fmla="*/ 0 h 1"/>
                    <a:gd name="T6" fmla="*/ 7 w 7"/>
                    <a:gd name="T7" fmla="*/ 0 h 1"/>
                    <a:gd name="T8" fmla="*/ 7 w 7"/>
                    <a:gd name="T9" fmla="*/ 0 h 1"/>
                    <a:gd name="T10" fmla="*/ 7 w 7"/>
                    <a:gd name="T11" fmla="*/ 0 h 1"/>
                    <a:gd name="T12" fmla="*/ 0 w 7"/>
                    <a:gd name="T13" fmla="*/ 0 h 1"/>
                    <a:gd name="T14" fmla="*/ 0 w 7"/>
                    <a:gd name="T15" fmla="*/ 0 h 1"/>
                    <a:gd name="T16" fmla="*/ 0 w 7"/>
                    <a:gd name="T17" fmla="*/ 0 h 1"/>
                    <a:gd name="T18" fmla="*/ 0 w 7"/>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 h="1">
                      <a:moveTo>
                        <a:pt x="0" y="0"/>
                      </a:moveTo>
                      <a:lnTo>
                        <a:pt x="0" y="0"/>
                      </a:lnTo>
                      <a:lnTo>
                        <a:pt x="7" y="0"/>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2" name="Freeform 47"/>
                <p:cNvSpPr>
                  <a:spLocks/>
                </p:cNvSpPr>
                <p:nvPr/>
              </p:nvSpPr>
              <p:spPr bwMode="auto">
                <a:xfrm>
                  <a:off x="5182" y="1051"/>
                  <a:ext cx="7" cy="1"/>
                </a:xfrm>
                <a:custGeom>
                  <a:avLst/>
                  <a:gdLst>
                    <a:gd name="T0" fmla="*/ 0 w 7"/>
                    <a:gd name="T1" fmla="*/ 0 h 1"/>
                    <a:gd name="T2" fmla="*/ 0 w 7"/>
                    <a:gd name="T3" fmla="*/ 0 h 1"/>
                    <a:gd name="T4" fmla="*/ 7 w 7"/>
                    <a:gd name="T5" fmla="*/ 0 h 1"/>
                    <a:gd name="T6" fmla="*/ 7 w 7"/>
                    <a:gd name="T7" fmla="*/ 0 h 1"/>
                    <a:gd name="T8" fmla="*/ 7 w 7"/>
                    <a:gd name="T9" fmla="*/ 0 h 1"/>
                    <a:gd name="T10" fmla="*/ 7 w 7"/>
                    <a:gd name="T11" fmla="*/ 0 h 1"/>
                    <a:gd name="T12" fmla="*/ 0 w 7"/>
                    <a:gd name="T13" fmla="*/ 0 h 1"/>
                    <a:gd name="T14" fmla="*/ 0 w 7"/>
                    <a:gd name="T15" fmla="*/ 0 h 1"/>
                    <a:gd name="T16" fmla="*/ 0 w 7"/>
                    <a:gd name="T17" fmla="*/ 0 h 1"/>
                    <a:gd name="T18" fmla="*/ 0 w 7"/>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 h="1">
                      <a:moveTo>
                        <a:pt x="0" y="0"/>
                      </a:moveTo>
                      <a:lnTo>
                        <a:pt x="0" y="0"/>
                      </a:lnTo>
                      <a:lnTo>
                        <a:pt x="7" y="0"/>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3" name="Freeform 48"/>
                <p:cNvSpPr>
                  <a:spLocks/>
                </p:cNvSpPr>
                <p:nvPr/>
              </p:nvSpPr>
              <p:spPr bwMode="auto">
                <a:xfrm>
                  <a:off x="5182" y="1051"/>
                  <a:ext cx="7" cy="1"/>
                </a:xfrm>
                <a:custGeom>
                  <a:avLst/>
                  <a:gdLst>
                    <a:gd name="T0" fmla="*/ 0 w 7"/>
                    <a:gd name="T1" fmla="*/ 0 h 1"/>
                    <a:gd name="T2" fmla="*/ 0 w 7"/>
                    <a:gd name="T3" fmla="*/ 0 h 1"/>
                    <a:gd name="T4" fmla="*/ 7 w 7"/>
                    <a:gd name="T5" fmla="*/ 0 h 1"/>
                    <a:gd name="T6" fmla="*/ 7 w 7"/>
                    <a:gd name="T7" fmla="*/ 0 h 1"/>
                    <a:gd name="T8" fmla="*/ 7 w 7"/>
                    <a:gd name="T9" fmla="*/ 0 h 1"/>
                    <a:gd name="T10" fmla="*/ 7 w 7"/>
                    <a:gd name="T11" fmla="*/ 0 h 1"/>
                    <a:gd name="T12" fmla="*/ 0 w 7"/>
                    <a:gd name="T13" fmla="*/ 0 h 1"/>
                    <a:gd name="T14" fmla="*/ 0 w 7"/>
                    <a:gd name="T15" fmla="*/ 0 h 1"/>
                    <a:gd name="T16" fmla="*/ 0 w 7"/>
                    <a:gd name="T17" fmla="*/ 0 h 1"/>
                    <a:gd name="T18" fmla="*/ 0 w 7"/>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 h="1">
                      <a:moveTo>
                        <a:pt x="0" y="0"/>
                      </a:moveTo>
                      <a:lnTo>
                        <a:pt x="0" y="0"/>
                      </a:lnTo>
                      <a:lnTo>
                        <a:pt x="7" y="0"/>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4" name="Freeform 49"/>
                <p:cNvSpPr>
                  <a:spLocks/>
                </p:cNvSpPr>
                <p:nvPr/>
              </p:nvSpPr>
              <p:spPr bwMode="auto">
                <a:xfrm>
                  <a:off x="5184" y="1051"/>
                  <a:ext cx="2" cy="1"/>
                </a:xfrm>
                <a:custGeom>
                  <a:avLst/>
                  <a:gdLst>
                    <a:gd name="T0" fmla="*/ 0 w 2"/>
                    <a:gd name="T1" fmla="*/ 0 h 1"/>
                    <a:gd name="T2" fmla="*/ 0 w 2"/>
                    <a:gd name="T3" fmla="*/ 0 h 1"/>
                    <a:gd name="T4" fmla="*/ 2 w 2"/>
                    <a:gd name="T5" fmla="*/ 0 h 1"/>
                    <a:gd name="T6" fmla="*/ 2 w 2"/>
                    <a:gd name="T7" fmla="*/ 0 h 1"/>
                    <a:gd name="T8" fmla="*/ 2 w 2"/>
                    <a:gd name="T9" fmla="*/ 0 h 1"/>
                    <a:gd name="T10" fmla="*/ 2 w 2"/>
                    <a:gd name="T11" fmla="*/ 0 h 1"/>
                    <a:gd name="T12" fmla="*/ 0 w 2"/>
                    <a:gd name="T13" fmla="*/ 0 h 1"/>
                    <a:gd name="T14" fmla="*/ 0 w 2"/>
                    <a:gd name="T15" fmla="*/ 0 h 1"/>
                    <a:gd name="T16" fmla="*/ 0 w 2"/>
                    <a:gd name="T17" fmla="*/ 0 h 1"/>
                    <a:gd name="T18" fmla="*/ 0 w 2"/>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 h="1">
                      <a:moveTo>
                        <a:pt x="0" y="0"/>
                      </a:moveTo>
                      <a:lnTo>
                        <a:pt x="0" y="0"/>
                      </a:lnTo>
                      <a:lnTo>
                        <a:pt x="2" y="0"/>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5" name="Freeform 50"/>
                <p:cNvSpPr>
                  <a:spLocks/>
                </p:cNvSpPr>
                <p:nvPr/>
              </p:nvSpPr>
              <p:spPr bwMode="auto">
                <a:xfrm>
                  <a:off x="5184" y="1051"/>
                  <a:ext cx="2" cy="1"/>
                </a:xfrm>
                <a:custGeom>
                  <a:avLst/>
                  <a:gdLst>
                    <a:gd name="T0" fmla="*/ 0 w 2"/>
                    <a:gd name="T1" fmla="*/ 0 h 1"/>
                    <a:gd name="T2" fmla="*/ 0 w 2"/>
                    <a:gd name="T3" fmla="*/ 0 h 1"/>
                    <a:gd name="T4" fmla="*/ 2 w 2"/>
                    <a:gd name="T5" fmla="*/ 0 h 1"/>
                    <a:gd name="T6" fmla="*/ 2 w 2"/>
                    <a:gd name="T7" fmla="*/ 0 h 1"/>
                    <a:gd name="T8" fmla="*/ 2 w 2"/>
                    <a:gd name="T9" fmla="*/ 0 h 1"/>
                    <a:gd name="T10" fmla="*/ 2 w 2"/>
                    <a:gd name="T11" fmla="*/ 0 h 1"/>
                    <a:gd name="T12" fmla="*/ 0 w 2"/>
                    <a:gd name="T13" fmla="*/ 0 h 1"/>
                    <a:gd name="T14" fmla="*/ 0 w 2"/>
                    <a:gd name="T15" fmla="*/ 0 h 1"/>
                    <a:gd name="T16" fmla="*/ 0 w 2"/>
                    <a:gd name="T17" fmla="*/ 0 h 1"/>
                    <a:gd name="T18" fmla="*/ 0 w 2"/>
                    <a:gd name="T19" fmla="*/ 0 h 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 h="1">
                      <a:moveTo>
                        <a:pt x="0" y="0"/>
                      </a:moveTo>
                      <a:lnTo>
                        <a:pt x="0" y="0"/>
                      </a:lnTo>
                      <a:lnTo>
                        <a:pt x="2" y="0"/>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6" name="Freeform 51"/>
                <p:cNvSpPr>
                  <a:spLocks/>
                </p:cNvSpPr>
                <p:nvPr/>
              </p:nvSpPr>
              <p:spPr bwMode="auto">
                <a:xfrm>
                  <a:off x="5167" y="1046"/>
                  <a:ext cx="5" cy="7"/>
                </a:xfrm>
                <a:custGeom>
                  <a:avLst/>
                  <a:gdLst>
                    <a:gd name="T0" fmla="*/ 0 w 5"/>
                    <a:gd name="T1" fmla="*/ 0 h 7"/>
                    <a:gd name="T2" fmla="*/ 0 w 5"/>
                    <a:gd name="T3" fmla="*/ 0 h 7"/>
                    <a:gd name="T4" fmla="*/ 3 w 5"/>
                    <a:gd name="T5" fmla="*/ 3 h 7"/>
                    <a:gd name="T6" fmla="*/ 5 w 5"/>
                    <a:gd name="T7" fmla="*/ 5 h 7"/>
                    <a:gd name="T8" fmla="*/ 5 w 5"/>
                    <a:gd name="T9" fmla="*/ 5 h 7"/>
                    <a:gd name="T10" fmla="*/ 3 w 5"/>
                    <a:gd name="T11" fmla="*/ 7 h 7"/>
                    <a:gd name="T12" fmla="*/ 0 w 5"/>
                    <a:gd name="T13" fmla="*/ 7 h 7"/>
                    <a:gd name="T14" fmla="*/ 0 w 5"/>
                    <a:gd name="T15" fmla="*/ 7 h 7"/>
                    <a:gd name="T16" fmla="*/ 0 w 5"/>
                    <a:gd name="T17" fmla="*/ 7 h 7"/>
                    <a:gd name="T18" fmla="*/ 0 w 5"/>
                    <a:gd name="T19" fmla="*/ 5 h 7"/>
                    <a:gd name="T20" fmla="*/ 0 w 5"/>
                    <a:gd name="T21" fmla="*/ 5 h 7"/>
                    <a:gd name="T22" fmla="*/ 0 w 5"/>
                    <a:gd name="T23" fmla="*/ 3 h 7"/>
                    <a:gd name="T24" fmla="*/ 0 w 5"/>
                    <a:gd name="T25" fmla="*/ 0 h 7"/>
                    <a:gd name="T26" fmla="*/ 0 w 5"/>
                    <a:gd name="T27" fmla="*/ 0 h 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 h="7">
                      <a:moveTo>
                        <a:pt x="0" y="0"/>
                      </a:moveTo>
                      <a:lnTo>
                        <a:pt x="0" y="0"/>
                      </a:lnTo>
                      <a:lnTo>
                        <a:pt x="3" y="3"/>
                      </a:lnTo>
                      <a:lnTo>
                        <a:pt x="5" y="5"/>
                      </a:lnTo>
                      <a:lnTo>
                        <a:pt x="3" y="7"/>
                      </a:lnTo>
                      <a:lnTo>
                        <a:pt x="0" y="7"/>
                      </a:lnTo>
                      <a:lnTo>
                        <a:pt x="0" y="5"/>
                      </a:lnTo>
                      <a:lnTo>
                        <a:pt x="0" y="3"/>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7" name="Freeform 52"/>
                <p:cNvSpPr>
                  <a:spLocks/>
                </p:cNvSpPr>
                <p:nvPr/>
              </p:nvSpPr>
              <p:spPr bwMode="auto">
                <a:xfrm>
                  <a:off x="5167" y="1049"/>
                  <a:ext cx="5" cy="4"/>
                </a:xfrm>
                <a:custGeom>
                  <a:avLst/>
                  <a:gdLst>
                    <a:gd name="T0" fmla="*/ 0 w 5"/>
                    <a:gd name="T1" fmla="*/ 0 h 4"/>
                    <a:gd name="T2" fmla="*/ 0 w 5"/>
                    <a:gd name="T3" fmla="*/ 0 h 4"/>
                    <a:gd name="T4" fmla="*/ 3 w 5"/>
                    <a:gd name="T5" fmla="*/ 0 h 4"/>
                    <a:gd name="T6" fmla="*/ 5 w 5"/>
                    <a:gd name="T7" fmla="*/ 2 h 4"/>
                    <a:gd name="T8" fmla="*/ 5 w 5"/>
                    <a:gd name="T9" fmla="*/ 2 h 4"/>
                    <a:gd name="T10" fmla="*/ 3 w 5"/>
                    <a:gd name="T11" fmla="*/ 4 h 4"/>
                    <a:gd name="T12" fmla="*/ 0 w 5"/>
                    <a:gd name="T13" fmla="*/ 4 h 4"/>
                    <a:gd name="T14" fmla="*/ 0 w 5"/>
                    <a:gd name="T15" fmla="*/ 4 h 4"/>
                    <a:gd name="T16" fmla="*/ 0 w 5"/>
                    <a:gd name="T17" fmla="*/ 4 h 4"/>
                    <a:gd name="T18" fmla="*/ 0 w 5"/>
                    <a:gd name="T19" fmla="*/ 2 h 4"/>
                    <a:gd name="T20" fmla="*/ 0 w 5"/>
                    <a:gd name="T21" fmla="*/ 2 h 4"/>
                    <a:gd name="T22" fmla="*/ 0 w 5"/>
                    <a:gd name="T23" fmla="*/ 0 h 4"/>
                    <a:gd name="T24" fmla="*/ 0 w 5"/>
                    <a:gd name="T25" fmla="*/ 0 h 4"/>
                    <a:gd name="T26" fmla="*/ 0 w 5"/>
                    <a:gd name="T27" fmla="*/ 0 h 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5" h="4">
                      <a:moveTo>
                        <a:pt x="0" y="0"/>
                      </a:moveTo>
                      <a:lnTo>
                        <a:pt x="0" y="0"/>
                      </a:lnTo>
                      <a:lnTo>
                        <a:pt x="3" y="0"/>
                      </a:lnTo>
                      <a:lnTo>
                        <a:pt x="5" y="2"/>
                      </a:lnTo>
                      <a:lnTo>
                        <a:pt x="3" y="4"/>
                      </a:lnTo>
                      <a:lnTo>
                        <a:pt x="0" y="4"/>
                      </a:lnTo>
                      <a:lnTo>
                        <a:pt x="0" y="2"/>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8" name="Freeform 53"/>
                <p:cNvSpPr>
                  <a:spLocks/>
                </p:cNvSpPr>
                <p:nvPr/>
              </p:nvSpPr>
              <p:spPr bwMode="auto">
                <a:xfrm>
                  <a:off x="5167" y="1049"/>
                  <a:ext cx="5" cy="4"/>
                </a:xfrm>
                <a:custGeom>
                  <a:avLst/>
                  <a:gdLst>
                    <a:gd name="T0" fmla="*/ 0 w 5"/>
                    <a:gd name="T1" fmla="*/ 0 h 4"/>
                    <a:gd name="T2" fmla="*/ 0 w 5"/>
                    <a:gd name="T3" fmla="*/ 0 h 4"/>
                    <a:gd name="T4" fmla="*/ 3 w 5"/>
                    <a:gd name="T5" fmla="*/ 0 h 4"/>
                    <a:gd name="T6" fmla="*/ 5 w 5"/>
                    <a:gd name="T7" fmla="*/ 2 h 4"/>
                    <a:gd name="T8" fmla="*/ 5 w 5"/>
                    <a:gd name="T9" fmla="*/ 2 h 4"/>
                    <a:gd name="T10" fmla="*/ 3 w 5"/>
                    <a:gd name="T11" fmla="*/ 4 h 4"/>
                    <a:gd name="T12" fmla="*/ 0 w 5"/>
                    <a:gd name="T13" fmla="*/ 4 h 4"/>
                    <a:gd name="T14" fmla="*/ 0 w 5"/>
                    <a:gd name="T15" fmla="*/ 4 h 4"/>
                    <a:gd name="T16" fmla="*/ 0 w 5"/>
                    <a:gd name="T17" fmla="*/ 2 h 4"/>
                    <a:gd name="T18" fmla="*/ 0 w 5"/>
                    <a:gd name="T19" fmla="*/ 2 h 4"/>
                    <a:gd name="T20" fmla="*/ 0 w 5"/>
                    <a:gd name="T21" fmla="*/ 0 h 4"/>
                    <a:gd name="T22" fmla="*/ 0 w 5"/>
                    <a:gd name="T23" fmla="*/ 0 h 4"/>
                    <a:gd name="T24" fmla="*/ 0 w 5"/>
                    <a:gd name="T25" fmla="*/ 0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 h="4">
                      <a:moveTo>
                        <a:pt x="0" y="0"/>
                      </a:moveTo>
                      <a:lnTo>
                        <a:pt x="0" y="0"/>
                      </a:lnTo>
                      <a:lnTo>
                        <a:pt x="3" y="0"/>
                      </a:lnTo>
                      <a:lnTo>
                        <a:pt x="5" y="2"/>
                      </a:lnTo>
                      <a:lnTo>
                        <a:pt x="3" y="4"/>
                      </a:lnTo>
                      <a:lnTo>
                        <a:pt x="0" y="4"/>
                      </a:lnTo>
                      <a:lnTo>
                        <a:pt x="0" y="2"/>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29" name="Freeform 54"/>
                <p:cNvSpPr>
                  <a:spLocks/>
                </p:cNvSpPr>
                <p:nvPr/>
              </p:nvSpPr>
              <p:spPr bwMode="auto">
                <a:xfrm>
                  <a:off x="5167" y="1049"/>
                  <a:ext cx="3" cy="4"/>
                </a:xfrm>
                <a:custGeom>
                  <a:avLst/>
                  <a:gdLst>
                    <a:gd name="T0" fmla="*/ 0 w 3"/>
                    <a:gd name="T1" fmla="*/ 0 h 4"/>
                    <a:gd name="T2" fmla="*/ 0 w 3"/>
                    <a:gd name="T3" fmla="*/ 0 h 4"/>
                    <a:gd name="T4" fmla="*/ 3 w 3"/>
                    <a:gd name="T5" fmla="*/ 0 h 4"/>
                    <a:gd name="T6" fmla="*/ 3 w 3"/>
                    <a:gd name="T7" fmla="*/ 2 h 4"/>
                    <a:gd name="T8" fmla="*/ 3 w 3"/>
                    <a:gd name="T9" fmla="*/ 2 h 4"/>
                    <a:gd name="T10" fmla="*/ 3 w 3"/>
                    <a:gd name="T11" fmla="*/ 4 h 4"/>
                    <a:gd name="T12" fmla="*/ 0 w 3"/>
                    <a:gd name="T13" fmla="*/ 4 h 4"/>
                    <a:gd name="T14" fmla="*/ 0 w 3"/>
                    <a:gd name="T15" fmla="*/ 4 h 4"/>
                    <a:gd name="T16" fmla="*/ 0 w 3"/>
                    <a:gd name="T17" fmla="*/ 4 h 4"/>
                    <a:gd name="T18" fmla="*/ 0 w 3"/>
                    <a:gd name="T19" fmla="*/ 2 h 4"/>
                    <a:gd name="T20" fmla="*/ 0 w 3"/>
                    <a:gd name="T21" fmla="*/ 2 h 4"/>
                    <a:gd name="T22" fmla="*/ 0 w 3"/>
                    <a:gd name="T23" fmla="*/ 0 h 4"/>
                    <a:gd name="T24" fmla="*/ 0 w 3"/>
                    <a:gd name="T25" fmla="*/ 0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 h="4">
                      <a:moveTo>
                        <a:pt x="0" y="0"/>
                      </a:moveTo>
                      <a:lnTo>
                        <a:pt x="0" y="0"/>
                      </a:lnTo>
                      <a:lnTo>
                        <a:pt x="3" y="0"/>
                      </a:lnTo>
                      <a:lnTo>
                        <a:pt x="3" y="2"/>
                      </a:lnTo>
                      <a:lnTo>
                        <a:pt x="3" y="4"/>
                      </a:lnTo>
                      <a:lnTo>
                        <a:pt x="0" y="4"/>
                      </a:lnTo>
                      <a:lnTo>
                        <a:pt x="0" y="2"/>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0" name="Freeform 55"/>
                <p:cNvSpPr>
                  <a:spLocks/>
                </p:cNvSpPr>
                <p:nvPr/>
              </p:nvSpPr>
              <p:spPr bwMode="auto">
                <a:xfrm>
                  <a:off x="5167" y="1049"/>
                  <a:ext cx="3" cy="4"/>
                </a:xfrm>
                <a:custGeom>
                  <a:avLst/>
                  <a:gdLst>
                    <a:gd name="T0" fmla="*/ 0 w 3"/>
                    <a:gd name="T1" fmla="*/ 0 h 4"/>
                    <a:gd name="T2" fmla="*/ 0 w 3"/>
                    <a:gd name="T3" fmla="*/ 0 h 4"/>
                    <a:gd name="T4" fmla="*/ 3 w 3"/>
                    <a:gd name="T5" fmla="*/ 0 h 4"/>
                    <a:gd name="T6" fmla="*/ 3 w 3"/>
                    <a:gd name="T7" fmla="*/ 2 h 4"/>
                    <a:gd name="T8" fmla="*/ 3 w 3"/>
                    <a:gd name="T9" fmla="*/ 2 h 4"/>
                    <a:gd name="T10" fmla="*/ 3 w 3"/>
                    <a:gd name="T11" fmla="*/ 4 h 4"/>
                    <a:gd name="T12" fmla="*/ 0 w 3"/>
                    <a:gd name="T13" fmla="*/ 4 h 4"/>
                    <a:gd name="T14" fmla="*/ 0 w 3"/>
                    <a:gd name="T15" fmla="*/ 4 h 4"/>
                    <a:gd name="T16" fmla="*/ 0 w 3"/>
                    <a:gd name="T17" fmla="*/ 4 h 4"/>
                    <a:gd name="T18" fmla="*/ 0 w 3"/>
                    <a:gd name="T19" fmla="*/ 2 h 4"/>
                    <a:gd name="T20" fmla="*/ 0 w 3"/>
                    <a:gd name="T21" fmla="*/ 2 h 4"/>
                    <a:gd name="T22" fmla="*/ 0 w 3"/>
                    <a:gd name="T23" fmla="*/ 0 h 4"/>
                    <a:gd name="T24" fmla="*/ 0 w 3"/>
                    <a:gd name="T25" fmla="*/ 0 h 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 h="4">
                      <a:moveTo>
                        <a:pt x="0" y="0"/>
                      </a:moveTo>
                      <a:lnTo>
                        <a:pt x="0" y="0"/>
                      </a:lnTo>
                      <a:lnTo>
                        <a:pt x="3" y="0"/>
                      </a:lnTo>
                      <a:lnTo>
                        <a:pt x="3" y="2"/>
                      </a:lnTo>
                      <a:lnTo>
                        <a:pt x="3" y="4"/>
                      </a:lnTo>
                      <a:lnTo>
                        <a:pt x="0" y="4"/>
                      </a:lnTo>
                      <a:lnTo>
                        <a:pt x="0" y="2"/>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1" name="Freeform 56"/>
                <p:cNvSpPr>
                  <a:spLocks/>
                </p:cNvSpPr>
                <p:nvPr/>
              </p:nvSpPr>
              <p:spPr bwMode="auto">
                <a:xfrm>
                  <a:off x="5170" y="105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2" name="Freeform 57"/>
                <p:cNvSpPr>
                  <a:spLocks/>
                </p:cNvSpPr>
                <p:nvPr/>
              </p:nvSpPr>
              <p:spPr bwMode="auto">
                <a:xfrm>
                  <a:off x="5170" y="105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3" name="Freeform 58"/>
                <p:cNvSpPr>
                  <a:spLocks/>
                </p:cNvSpPr>
                <p:nvPr/>
              </p:nvSpPr>
              <p:spPr bwMode="auto">
                <a:xfrm>
                  <a:off x="5170" y="105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4" name="Freeform 59"/>
                <p:cNvSpPr>
                  <a:spLocks/>
                </p:cNvSpPr>
                <p:nvPr/>
              </p:nvSpPr>
              <p:spPr bwMode="auto">
                <a:xfrm>
                  <a:off x="5170" y="105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5" name="Freeform 60"/>
                <p:cNvSpPr>
                  <a:spLocks/>
                </p:cNvSpPr>
                <p:nvPr/>
              </p:nvSpPr>
              <p:spPr bwMode="auto">
                <a:xfrm>
                  <a:off x="5170" y="105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6" name="Freeform 61"/>
                <p:cNvSpPr>
                  <a:spLocks/>
                </p:cNvSpPr>
                <p:nvPr/>
              </p:nvSpPr>
              <p:spPr bwMode="auto">
                <a:xfrm>
                  <a:off x="5170" y="1051"/>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7" name="Freeform 62"/>
                <p:cNvSpPr>
                  <a:spLocks/>
                </p:cNvSpPr>
                <p:nvPr/>
              </p:nvSpPr>
              <p:spPr bwMode="auto">
                <a:xfrm>
                  <a:off x="5167" y="1049"/>
                  <a:ext cx="1" cy="2"/>
                </a:xfrm>
                <a:custGeom>
                  <a:avLst/>
                  <a:gdLst>
                    <a:gd name="T0" fmla="*/ 0 w 1"/>
                    <a:gd name="T1" fmla="*/ 0 h 2"/>
                    <a:gd name="T2" fmla="*/ 0 w 1"/>
                    <a:gd name="T3" fmla="*/ 0 h 2"/>
                    <a:gd name="T4" fmla="*/ 0 w 1"/>
                    <a:gd name="T5" fmla="*/ 0 h 2"/>
                    <a:gd name="T6" fmla="*/ 0 w 1"/>
                    <a:gd name="T7" fmla="*/ 2 h 2"/>
                    <a:gd name="T8" fmla="*/ 0 w 1"/>
                    <a:gd name="T9" fmla="*/ 0 h 2"/>
                    <a:gd name="T10" fmla="*/ 0 w 1"/>
                    <a:gd name="T11" fmla="*/ 0 h 2"/>
                    <a:gd name="T12" fmla="*/ 0 w 1"/>
                    <a:gd name="T13" fmla="*/ 0 h 2"/>
                    <a:gd name="T14" fmla="*/ 0 w 1"/>
                    <a:gd name="T15" fmla="*/ 0 h 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2">
                      <a:moveTo>
                        <a:pt x="0" y="0"/>
                      </a:moveTo>
                      <a:lnTo>
                        <a:pt x="0" y="0"/>
                      </a:lnTo>
                      <a:lnTo>
                        <a:pt x="0" y="2"/>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8" name="Freeform 63"/>
                <p:cNvSpPr>
                  <a:spLocks/>
                </p:cNvSpPr>
                <p:nvPr/>
              </p:nvSpPr>
              <p:spPr bwMode="auto">
                <a:xfrm>
                  <a:off x="5167" y="1049"/>
                  <a:ext cx="1" cy="2"/>
                </a:xfrm>
                <a:custGeom>
                  <a:avLst/>
                  <a:gdLst>
                    <a:gd name="T0" fmla="*/ 0 w 1"/>
                    <a:gd name="T1" fmla="*/ 0 h 2"/>
                    <a:gd name="T2" fmla="*/ 0 w 1"/>
                    <a:gd name="T3" fmla="*/ 0 h 2"/>
                    <a:gd name="T4" fmla="*/ 0 w 1"/>
                    <a:gd name="T5" fmla="*/ 0 h 2"/>
                    <a:gd name="T6" fmla="*/ 0 w 1"/>
                    <a:gd name="T7" fmla="*/ 2 h 2"/>
                    <a:gd name="T8" fmla="*/ 0 w 1"/>
                    <a:gd name="T9" fmla="*/ 0 h 2"/>
                    <a:gd name="T10" fmla="*/ 0 w 1"/>
                    <a:gd name="T11" fmla="*/ 0 h 2"/>
                    <a:gd name="T12" fmla="*/ 0 w 1"/>
                    <a:gd name="T13" fmla="*/ 0 h 2"/>
                    <a:gd name="T14" fmla="*/ 0 w 1"/>
                    <a:gd name="T15" fmla="*/ 0 h 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 h="2">
                      <a:moveTo>
                        <a:pt x="0" y="0"/>
                      </a:moveTo>
                      <a:lnTo>
                        <a:pt x="0" y="0"/>
                      </a:lnTo>
                      <a:lnTo>
                        <a:pt x="0" y="2"/>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39" name="Freeform 64"/>
                <p:cNvSpPr>
                  <a:spLocks/>
                </p:cNvSpPr>
                <p:nvPr/>
              </p:nvSpPr>
              <p:spPr bwMode="auto">
                <a:xfrm>
                  <a:off x="5167" y="1049"/>
                  <a:ext cx="1" cy="2"/>
                </a:xfrm>
                <a:custGeom>
                  <a:avLst/>
                  <a:gdLst>
                    <a:gd name="T0" fmla="*/ 0 w 1"/>
                    <a:gd name="T1" fmla="*/ 0 h 2"/>
                    <a:gd name="T2" fmla="*/ 0 w 1"/>
                    <a:gd name="T3" fmla="*/ 0 h 2"/>
                    <a:gd name="T4" fmla="*/ 0 w 1"/>
                    <a:gd name="T5" fmla="*/ 0 h 2"/>
                    <a:gd name="T6" fmla="*/ 0 w 1"/>
                    <a:gd name="T7" fmla="*/ 2 h 2"/>
                    <a:gd name="T8" fmla="*/ 0 w 1"/>
                    <a:gd name="T9" fmla="*/ 2 h 2"/>
                    <a:gd name="T10" fmla="*/ 0 w 1"/>
                    <a:gd name="T11" fmla="*/ 0 h 2"/>
                    <a:gd name="T12" fmla="*/ 0 w 1"/>
                    <a:gd name="T13" fmla="*/ 0 h 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2">
                      <a:moveTo>
                        <a:pt x="0" y="0"/>
                      </a:moveTo>
                      <a:lnTo>
                        <a:pt x="0" y="0"/>
                      </a:lnTo>
                      <a:lnTo>
                        <a:pt x="0" y="2"/>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40" name="Freeform 65"/>
                <p:cNvSpPr>
                  <a:spLocks/>
                </p:cNvSpPr>
                <p:nvPr/>
              </p:nvSpPr>
              <p:spPr bwMode="auto">
                <a:xfrm>
                  <a:off x="5167" y="104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41" name="Freeform 66"/>
                <p:cNvSpPr>
                  <a:spLocks/>
                </p:cNvSpPr>
                <p:nvPr/>
              </p:nvSpPr>
              <p:spPr bwMode="auto">
                <a:xfrm>
                  <a:off x="5167" y="104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42" name="Freeform 67"/>
                <p:cNvSpPr>
                  <a:spLocks/>
                </p:cNvSpPr>
                <p:nvPr/>
              </p:nvSpPr>
              <p:spPr bwMode="auto">
                <a:xfrm>
                  <a:off x="5167" y="1049"/>
                  <a:ext cx="1" cy="1"/>
                </a:xfrm>
                <a:custGeom>
                  <a:avLst/>
                  <a:gdLst>
                    <a:gd name="T0" fmla="*/ 0 w 1"/>
                    <a:gd name="T1" fmla="*/ 0 h 1"/>
                    <a:gd name="T2" fmla="*/ 0 w 1"/>
                    <a:gd name="T3" fmla="*/ 0 h 1"/>
                    <a:gd name="T4" fmla="*/ 0 w 1"/>
                    <a:gd name="T5" fmla="*/ 0 h 1"/>
                    <a:gd name="T6" fmla="*/ 0 w 1"/>
                    <a:gd name="T7" fmla="*/ 0 h 1"/>
                    <a:gd name="T8" fmla="*/ 0 w 1"/>
                    <a:gd name="T9" fmla="*/ 0 h 1"/>
                    <a:gd name="T10" fmla="*/ 0 w 1"/>
                    <a:gd name="T11" fmla="*/ 0 h 1"/>
                    <a:gd name="T12" fmla="*/ 0 w 1"/>
                    <a:gd name="T13" fmla="*/ 0 h 1"/>
                    <a:gd name="T14" fmla="*/ 0 w 1"/>
                    <a:gd name="T15" fmla="*/ 0 h 1"/>
                    <a:gd name="T16" fmla="*/ 0 w 1"/>
                    <a:gd name="T17" fmla="*/ 0 h 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 h="1">
                      <a:moveTo>
                        <a:pt x="0" y="0"/>
                      </a:move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43" name="Freeform 68"/>
                <p:cNvSpPr>
                  <a:spLocks/>
                </p:cNvSpPr>
                <p:nvPr/>
              </p:nvSpPr>
              <p:spPr bwMode="auto">
                <a:xfrm>
                  <a:off x="5167" y="1049"/>
                  <a:ext cx="3" cy="2"/>
                </a:xfrm>
                <a:custGeom>
                  <a:avLst/>
                  <a:gdLst>
                    <a:gd name="T0" fmla="*/ 0 w 3"/>
                    <a:gd name="T1" fmla="*/ 0 h 2"/>
                    <a:gd name="T2" fmla="*/ 0 w 3"/>
                    <a:gd name="T3" fmla="*/ 0 h 2"/>
                    <a:gd name="T4" fmla="*/ 3 w 3"/>
                    <a:gd name="T5" fmla="*/ 2 h 2"/>
                    <a:gd name="T6" fmla="*/ 3 w 3"/>
                    <a:gd name="T7" fmla="*/ 2 h 2"/>
                    <a:gd name="T8" fmla="*/ 0 w 3"/>
                    <a:gd name="T9" fmla="*/ 2 h 2"/>
                    <a:gd name="T10" fmla="*/ 0 w 3"/>
                    <a:gd name="T11" fmla="*/ 2 h 2"/>
                    <a:gd name="T12" fmla="*/ 0 w 3"/>
                    <a:gd name="T13" fmla="*/ 2 h 2"/>
                    <a:gd name="T14" fmla="*/ 0 w 3"/>
                    <a:gd name="T15" fmla="*/ 2 h 2"/>
                    <a:gd name="T16" fmla="*/ 0 w 3"/>
                    <a:gd name="T17" fmla="*/ 0 h 2"/>
                    <a:gd name="T18" fmla="*/ 0 w 3"/>
                    <a:gd name="T19" fmla="*/ 0 h 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 h="2">
                      <a:moveTo>
                        <a:pt x="0" y="0"/>
                      </a:moveTo>
                      <a:lnTo>
                        <a:pt x="0" y="0"/>
                      </a:lnTo>
                      <a:lnTo>
                        <a:pt x="3" y="2"/>
                      </a:lnTo>
                      <a:lnTo>
                        <a:pt x="0" y="2"/>
                      </a:lnTo>
                      <a:lnTo>
                        <a:pt x="0"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44" name="Freeform 69"/>
                <p:cNvSpPr>
                  <a:spLocks/>
                </p:cNvSpPr>
                <p:nvPr/>
              </p:nvSpPr>
              <p:spPr bwMode="auto">
                <a:xfrm>
                  <a:off x="5217" y="1405"/>
                  <a:ext cx="231" cy="85"/>
                </a:xfrm>
                <a:custGeom>
                  <a:avLst/>
                  <a:gdLst>
                    <a:gd name="T0" fmla="*/ 146 w 231"/>
                    <a:gd name="T1" fmla="*/ 0 h 85"/>
                    <a:gd name="T2" fmla="*/ 146 w 231"/>
                    <a:gd name="T3" fmla="*/ 0 h 85"/>
                    <a:gd name="T4" fmla="*/ 231 w 231"/>
                    <a:gd name="T5" fmla="*/ 12 h 85"/>
                    <a:gd name="T6" fmla="*/ 231 w 231"/>
                    <a:gd name="T7" fmla="*/ 85 h 85"/>
                    <a:gd name="T8" fmla="*/ 231 w 231"/>
                    <a:gd name="T9" fmla="*/ 85 h 85"/>
                    <a:gd name="T10" fmla="*/ 5 w 231"/>
                    <a:gd name="T11" fmla="*/ 35 h 85"/>
                    <a:gd name="T12" fmla="*/ 5 w 231"/>
                    <a:gd name="T13" fmla="*/ 35 h 85"/>
                    <a:gd name="T14" fmla="*/ 0 w 231"/>
                    <a:gd name="T15" fmla="*/ 33 h 85"/>
                    <a:gd name="T16" fmla="*/ 0 w 231"/>
                    <a:gd name="T17" fmla="*/ 30 h 85"/>
                    <a:gd name="T18" fmla="*/ 12 w 231"/>
                    <a:gd name="T19" fmla="*/ 26 h 85"/>
                    <a:gd name="T20" fmla="*/ 12 w 231"/>
                    <a:gd name="T21" fmla="*/ 26 h 85"/>
                    <a:gd name="T22" fmla="*/ 115 w 231"/>
                    <a:gd name="T23" fmla="*/ 2 h 85"/>
                    <a:gd name="T24" fmla="*/ 115 w 231"/>
                    <a:gd name="T25" fmla="*/ 2 h 85"/>
                    <a:gd name="T26" fmla="*/ 130 w 231"/>
                    <a:gd name="T27" fmla="*/ 0 h 85"/>
                    <a:gd name="T28" fmla="*/ 146 w 231"/>
                    <a:gd name="T29" fmla="*/ 0 h 85"/>
                    <a:gd name="T30" fmla="*/ 146 w 231"/>
                    <a:gd name="T31" fmla="*/ 0 h 8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31" h="85">
                      <a:moveTo>
                        <a:pt x="146" y="0"/>
                      </a:moveTo>
                      <a:lnTo>
                        <a:pt x="146" y="0"/>
                      </a:lnTo>
                      <a:lnTo>
                        <a:pt x="231" y="12"/>
                      </a:lnTo>
                      <a:lnTo>
                        <a:pt x="231" y="85"/>
                      </a:lnTo>
                      <a:lnTo>
                        <a:pt x="5" y="35"/>
                      </a:lnTo>
                      <a:lnTo>
                        <a:pt x="0" y="33"/>
                      </a:lnTo>
                      <a:lnTo>
                        <a:pt x="0" y="30"/>
                      </a:lnTo>
                      <a:lnTo>
                        <a:pt x="12" y="26"/>
                      </a:lnTo>
                      <a:lnTo>
                        <a:pt x="115" y="2"/>
                      </a:lnTo>
                      <a:lnTo>
                        <a:pt x="130" y="0"/>
                      </a:lnTo>
                      <a:lnTo>
                        <a:pt x="146"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45" name="Freeform 70"/>
                <p:cNvSpPr>
                  <a:spLocks/>
                </p:cNvSpPr>
                <p:nvPr/>
              </p:nvSpPr>
              <p:spPr bwMode="auto">
                <a:xfrm>
                  <a:off x="5217" y="1400"/>
                  <a:ext cx="231" cy="85"/>
                </a:xfrm>
                <a:custGeom>
                  <a:avLst/>
                  <a:gdLst>
                    <a:gd name="T0" fmla="*/ 146 w 231"/>
                    <a:gd name="T1" fmla="*/ 0 h 85"/>
                    <a:gd name="T2" fmla="*/ 146 w 231"/>
                    <a:gd name="T3" fmla="*/ 0 h 85"/>
                    <a:gd name="T4" fmla="*/ 231 w 231"/>
                    <a:gd name="T5" fmla="*/ 12 h 85"/>
                    <a:gd name="T6" fmla="*/ 231 w 231"/>
                    <a:gd name="T7" fmla="*/ 85 h 85"/>
                    <a:gd name="T8" fmla="*/ 231 w 231"/>
                    <a:gd name="T9" fmla="*/ 85 h 85"/>
                    <a:gd name="T10" fmla="*/ 5 w 231"/>
                    <a:gd name="T11" fmla="*/ 33 h 85"/>
                    <a:gd name="T12" fmla="*/ 5 w 231"/>
                    <a:gd name="T13" fmla="*/ 33 h 85"/>
                    <a:gd name="T14" fmla="*/ 0 w 231"/>
                    <a:gd name="T15" fmla="*/ 33 h 85"/>
                    <a:gd name="T16" fmla="*/ 0 w 231"/>
                    <a:gd name="T17" fmla="*/ 31 h 85"/>
                    <a:gd name="T18" fmla="*/ 12 w 231"/>
                    <a:gd name="T19" fmla="*/ 26 h 85"/>
                    <a:gd name="T20" fmla="*/ 12 w 231"/>
                    <a:gd name="T21" fmla="*/ 26 h 85"/>
                    <a:gd name="T22" fmla="*/ 115 w 231"/>
                    <a:gd name="T23" fmla="*/ 0 h 85"/>
                    <a:gd name="T24" fmla="*/ 115 w 231"/>
                    <a:gd name="T25" fmla="*/ 0 h 85"/>
                    <a:gd name="T26" fmla="*/ 130 w 231"/>
                    <a:gd name="T27" fmla="*/ 0 h 85"/>
                    <a:gd name="T28" fmla="*/ 146 w 231"/>
                    <a:gd name="T29" fmla="*/ 0 h 85"/>
                    <a:gd name="T30" fmla="*/ 146 w 231"/>
                    <a:gd name="T31" fmla="*/ 0 h 8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31" h="85">
                      <a:moveTo>
                        <a:pt x="146" y="0"/>
                      </a:moveTo>
                      <a:lnTo>
                        <a:pt x="146" y="0"/>
                      </a:lnTo>
                      <a:lnTo>
                        <a:pt x="231" y="12"/>
                      </a:lnTo>
                      <a:lnTo>
                        <a:pt x="231" y="85"/>
                      </a:lnTo>
                      <a:lnTo>
                        <a:pt x="5" y="33"/>
                      </a:lnTo>
                      <a:lnTo>
                        <a:pt x="0" y="33"/>
                      </a:lnTo>
                      <a:lnTo>
                        <a:pt x="0" y="31"/>
                      </a:lnTo>
                      <a:lnTo>
                        <a:pt x="12" y="26"/>
                      </a:lnTo>
                      <a:lnTo>
                        <a:pt x="115" y="0"/>
                      </a:lnTo>
                      <a:lnTo>
                        <a:pt x="130" y="0"/>
                      </a:lnTo>
                      <a:lnTo>
                        <a:pt x="146"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46" name="Freeform 71"/>
                <p:cNvSpPr>
                  <a:spLocks/>
                </p:cNvSpPr>
                <p:nvPr/>
              </p:nvSpPr>
              <p:spPr bwMode="auto">
                <a:xfrm>
                  <a:off x="4804" y="1353"/>
                  <a:ext cx="533" cy="68"/>
                </a:xfrm>
                <a:custGeom>
                  <a:avLst/>
                  <a:gdLst>
                    <a:gd name="T0" fmla="*/ 526 w 533"/>
                    <a:gd name="T1" fmla="*/ 66 h 68"/>
                    <a:gd name="T2" fmla="*/ 491 w 533"/>
                    <a:gd name="T3" fmla="*/ 68 h 68"/>
                    <a:gd name="T4" fmla="*/ 474 w 533"/>
                    <a:gd name="T5" fmla="*/ 64 h 68"/>
                    <a:gd name="T6" fmla="*/ 460 w 533"/>
                    <a:gd name="T7" fmla="*/ 54 h 68"/>
                    <a:gd name="T8" fmla="*/ 460 w 533"/>
                    <a:gd name="T9" fmla="*/ 47 h 68"/>
                    <a:gd name="T10" fmla="*/ 458 w 533"/>
                    <a:gd name="T11" fmla="*/ 40 h 68"/>
                    <a:gd name="T12" fmla="*/ 451 w 533"/>
                    <a:gd name="T13" fmla="*/ 38 h 68"/>
                    <a:gd name="T14" fmla="*/ 432 w 533"/>
                    <a:gd name="T15" fmla="*/ 40 h 68"/>
                    <a:gd name="T16" fmla="*/ 288 w 533"/>
                    <a:gd name="T17" fmla="*/ 57 h 68"/>
                    <a:gd name="T18" fmla="*/ 215 w 533"/>
                    <a:gd name="T19" fmla="*/ 57 h 68"/>
                    <a:gd name="T20" fmla="*/ 144 w 533"/>
                    <a:gd name="T21" fmla="*/ 47 h 68"/>
                    <a:gd name="T22" fmla="*/ 90 w 533"/>
                    <a:gd name="T23" fmla="*/ 35 h 68"/>
                    <a:gd name="T24" fmla="*/ 36 w 533"/>
                    <a:gd name="T25" fmla="*/ 21 h 68"/>
                    <a:gd name="T26" fmla="*/ 3 w 533"/>
                    <a:gd name="T27" fmla="*/ 7 h 68"/>
                    <a:gd name="T28" fmla="*/ 0 w 533"/>
                    <a:gd name="T29" fmla="*/ 0 h 68"/>
                    <a:gd name="T30" fmla="*/ 3 w 533"/>
                    <a:gd name="T31" fmla="*/ 0 h 68"/>
                    <a:gd name="T32" fmla="*/ 5 w 533"/>
                    <a:gd name="T33" fmla="*/ 5 h 68"/>
                    <a:gd name="T34" fmla="*/ 26 w 533"/>
                    <a:gd name="T35" fmla="*/ 16 h 68"/>
                    <a:gd name="T36" fmla="*/ 55 w 533"/>
                    <a:gd name="T37" fmla="*/ 24 h 68"/>
                    <a:gd name="T38" fmla="*/ 144 w 533"/>
                    <a:gd name="T39" fmla="*/ 45 h 68"/>
                    <a:gd name="T40" fmla="*/ 180 w 533"/>
                    <a:gd name="T41" fmla="*/ 49 h 68"/>
                    <a:gd name="T42" fmla="*/ 250 w 533"/>
                    <a:gd name="T43" fmla="*/ 54 h 68"/>
                    <a:gd name="T44" fmla="*/ 356 w 533"/>
                    <a:gd name="T45" fmla="*/ 47 h 68"/>
                    <a:gd name="T46" fmla="*/ 425 w 533"/>
                    <a:gd name="T47" fmla="*/ 38 h 68"/>
                    <a:gd name="T48" fmla="*/ 455 w 533"/>
                    <a:gd name="T49" fmla="*/ 35 h 68"/>
                    <a:gd name="T50" fmla="*/ 462 w 533"/>
                    <a:gd name="T51" fmla="*/ 40 h 68"/>
                    <a:gd name="T52" fmla="*/ 462 w 533"/>
                    <a:gd name="T53" fmla="*/ 47 h 68"/>
                    <a:gd name="T54" fmla="*/ 467 w 533"/>
                    <a:gd name="T55" fmla="*/ 54 h 68"/>
                    <a:gd name="T56" fmla="*/ 484 w 533"/>
                    <a:gd name="T57" fmla="*/ 64 h 68"/>
                    <a:gd name="T58" fmla="*/ 517 w 533"/>
                    <a:gd name="T59" fmla="*/ 66 h 68"/>
                    <a:gd name="T60" fmla="*/ 533 w 533"/>
                    <a:gd name="T61" fmla="*/ 64 h 68"/>
                    <a:gd name="T62" fmla="*/ 526 w 533"/>
                    <a:gd name="T63" fmla="*/ 66 h 6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33" h="68">
                      <a:moveTo>
                        <a:pt x="526" y="66"/>
                      </a:moveTo>
                      <a:lnTo>
                        <a:pt x="526" y="66"/>
                      </a:lnTo>
                      <a:lnTo>
                        <a:pt x="510" y="68"/>
                      </a:lnTo>
                      <a:lnTo>
                        <a:pt x="491" y="68"/>
                      </a:lnTo>
                      <a:lnTo>
                        <a:pt x="481" y="66"/>
                      </a:lnTo>
                      <a:lnTo>
                        <a:pt x="474" y="64"/>
                      </a:lnTo>
                      <a:lnTo>
                        <a:pt x="467" y="59"/>
                      </a:lnTo>
                      <a:lnTo>
                        <a:pt x="460" y="54"/>
                      </a:lnTo>
                      <a:lnTo>
                        <a:pt x="460" y="47"/>
                      </a:lnTo>
                      <a:lnTo>
                        <a:pt x="460" y="42"/>
                      </a:lnTo>
                      <a:lnTo>
                        <a:pt x="458" y="40"/>
                      </a:lnTo>
                      <a:lnTo>
                        <a:pt x="451" y="38"/>
                      </a:lnTo>
                      <a:lnTo>
                        <a:pt x="432" y="40"/>
                      </a:lnTo>
                      <a:lnTo>
                        <a:pt x="359" y="49"/>
                      </a:lnTo>
                      <a:lnTo>
                        <a:pt x="288" y="57"/>
                      </a:lnTo>
                      <a:lnTo>
                        <a:pt x="253" y="57"/>
                      </a:lnTo>
                      <a:lnTo>
                        <a:pt x="215" y="57"/>
                      </a:lnTo>
                      <a:lnTo>
                        <a:pt x="180" y="52"/>
                      </a:lnTo>
                      <a:lnTo>
                        <a:pt x="144" y="47"/>
                      </a:lnTo>
                      <a:lnTo>
                        <a:pt x="90" y="35"/>
                      </a:lnTo>
                      <a:lnTo>
                        <a:pt x="36" y="21"/>
                      </a:lnTo>
                      <a:lnTo>
                        <a:pt x="12" y="14"/>
                      </a:lnTo>
                      <a:lnTo>
                        <a:pt x="3" y="7"/>
                      </a:lnTo>
                      <a:lnTo>
                        <a:pt x="0" y="5"/>
                      </a:lnTo>
                      <a:lnTo>
                        <a:pt x="0" y="0"/>
                      </a:lnTo>
                      <a:lnTo>
                        <a:pt x="3" y="0"/>
                      </a:lnTo>
                      <a:lnTo>
                        <a:pt x="5" y="5"/>
                      </a:lnTo>
                      <a:lnTo>
                        <a:pt x="12" y="9"/>
                      </a:lnTo>
                      <a:lnTo>
                        <a:pt x="26" y="16"/>
                      </a:lnTo>
                      <a:lnTo>
                        <a:pt x="55" y="24"/>
                      </a:lnTo>
                      <a:lnTo>
                        <a:pt x="85" y="33"/>
                      </a:lnTo>
                      <a:lnTo>
                        <a:pt x="144" y="45"/>
                      </a:lnTo>
                      <a:lnTo>
                        <a:pt x="180" y="49"/>
                      </a:lnTo>
                      <a:lnTo>
                        <a:pt x="215" y="52"/>
                      </a:lnTo>
                      <a:lnTo>
                        <a:pt x="250" y="54"/>
                      </a:lnTo>
                      <a:lnTo>
                        <a:pt x="286" y="54"/>
                      </a:lnTo>
                      <a:lnTo>
                        <a:pt x="356" y="47"/>
                      </a:lnTo>
                      <a:lnTo>
                        <a:pt x="425" y="38"/>
                      </a:lnTo>
                      <a:lnTo>
                        <a:pt x="444" y="35"/>
                      </a:lnTo>
                      <a:lnTo>
                        <a:pt x="455" y="35"/>
                      </a:lnTo>
                      <a:lnTo>
                        <a:pt x="460" y="38"/>
                      </a:lnTo>
                      <a:lnTo>
                        <a:pt x="462" y="40"/>
                      </a:lnTo>
                      <a:lnTo>
                        <a:pt x="462" y="47"/>
                      </a:lnTo>
                      <a:lnTo>
                        <a:pt x="467" y="54"/>
                      </a:lnTo>
                      <a:lnTo>
                        <a:pt x="474" y="61"/>
                      </a:lnTo>
                      <a:lnTo>
                        <a:pt x="484" y="64"/>
                      </a:lnTo>
                      <a:lnTo>
                        <a:pt x="493" y="66"/>
                      </a:lnTo>
                      <a:lnTo>
                        <a:pt x="517" y="66"/>
                      </a:lnTo>
                      <a:lnTo>
                        <a:pt x="533" y="61"/>
                      </a:lnTo>
                      <a:lnTo>
                        <a:pt x="533" y="64"/>
                      </a:lnTo>
                      <a:lnTo>
                        <a:pt x="526" y="66"/>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47" name="Freeform 72"/>
                <p:cNvSpPr>
                  <a:spLocks/>
                </p:cNvSpPr>
                <p:nvPr/>
              </p:nvSpPr>
              <p:spPr bwMode="auto">
                <a:xfrm>
                  <a:off x="4769" y="1407"/>
                  <a:ext cx="641" cy="257"/>
                </a:xfrm>
                <a:custGeom>
                  <a:avLst/>
                  <a:gdLst>
                    <a:gd name="T0" fmla="*/ 521 w 641"/>
                    <a:gd name="T1" fmla="*/ 54 h 257"/>
                    <a:gd name="T2" fmla="*/ 469 w 641"/>
                    <a:gd name="T3" fmla="*/ 31 h 257"/>
                    <a:gd name="T4" fmla="*/ 462 w 641"/>
                    <a:gd name="T5" fmla="*/ 31 h 257"/>
                    <a:gd name="T6" fmla="*/ 396 w 641"/>
                    <a:gd name="T7" fmla="*/ 38 h 257"/>
                    <a:gd name="T8" fmla="*/ 398 w 641"/>
                    <a:gd name="T9" fmla="*/ 38 h 257"/>
                    <a:gd name="T10" fmla="*/ 387 w 641"/>
                    <a:gd name="T11" fmla="*/ 38 h 257"/>
                    <a:gd name="T12" fmla="*/ 337 w 641"/>
                    <a:gd name="T13" fmla="*/ 45 h 257"/>
                    <a:gd name="T14" fmla="*/ 339 w 641"/>
                    <a:gd name="T15" fmla="*/ 47 h 257"/>
                    <a:gd name="T16" fmla="*/ 335 w 641"/>
                    <a:gd name="T17" fmla="*/ 45 h 257"/>
                    <a:gd name="T18" fmla="*/ 226 w 641"/>
                    <a:gd name="T19" fmla="*/ 59 h 257"/>
                    <a:gd name="T20" fmla="*/ 170 w 641"/>
                    <a:gd name="T21" fmla="*/ 66 h 257"/>
                    <a:gd name="T22" fmla="*/ 130 w 641"/>
                    <a:gd name="T23" fmla="*/ 62 h 257"/>
                    <a:gd name="T24" fmla="*/ 104 w 641"/>
                    <a:gd name="T25" fmla="*/ 52 h 257"/>
                    <a:gd name="T26" fmla="*/ 104 w 641"/>
                    <a:gd name="T27" fmla="*/ 38 h 257"/>
                    <a:gd name="T28" fmla="*/ 125 w 641"/>
                    <a:gd name="T29" fmla="*/ 21 h 257"/>
                    <a:gd name="T30" fmla="*/ 156 w 641"/>
                    <a:gd name="T31" fmla="*/ 17 h 257"/>
                    <a:gd name="T32" fmla="*/ 196 w 641"/>
                    <a:gd name="T33" fmla="*/ 3 h 257"/>
                    <a:gd name="T34" fmla="*/ 196 w 641"/>
                    <a:gd name="T35" fmla="*/ 3 h 257"/>
                    <a:gd name="T36" fmla="*/ 196 w 641"/>
                    <a:gd name="T37" fmla="*/ 0 h 257"/>
                    <a:gd name="T38" fmla="*/ 189 w 641"/>
                    <a:gd name="T39" fmla="*/ 0 h 257"/>
                    <a:gd name="T40" fmla="*/ 186 w 641"/>
                    <a:gd name="T41" fmla="*/ 0 h 257"/>
                    <a:gd name="T42" fmla="*/ 184 w 641"/>
                    <a:gd name="T43" fmla="*/ 0 h 257"/>
                    <a:gd name="T44" fmla="*/ 156 w 641"/>
                    <a:gd name="T45" fmla="*/ 10 h 257"/>
                    <a:gd name="T46" fmla="*/ 113 w 641"/>
                    <a:gd name="T47" fmla="*/ 19 h 257"/>
                    <a:gd name="T48" fmla="*/ 97 w 641"/>
                    <a:gd name="T49" fmla="*/ 40 h 257"/>
                    <a:gd name="T50" fmla="*/ 104 w 641"/>
                    <a:gd name="T51" fmla="*/ 57 h 257"/>
                    <a:gd name="T52" fmla="*/ 137 w 641"/>
                    <a:gd name="T53" fmla="*/ 66 h 257"/>
                    <a:gd name="T54" fmla="*/ 151 w 641"/>
                    <a:gd name="T55" fmla="*/ 69 h 257"/>
                    <a:gd name="T56" fmla="*/ 24 w 641"/>
                    <a:gd name="T57" fmla="*/ 85 h 257"/>
                    <a:gd name="T58" fmla="*/ 5 w 641"/>
                    <a:gd name="T59" fmla="*/ 87 h 257"/>
                    <a:gd name="T60" fmla="*/ 0 w 641"/>
                    <a:gd name="T61" fmla="*/ 90 h 257"/>
                    <a:gd name="T62" fmla="*/ 2 w 641"/>
                    <a:gd name="T63" fmla="*/ 92 h 257"/>
                    <a:gd name="T64" fmla="*/ 0 w 641"/>
                    <a:gd name="T65" fmla="*/ 95 h 257"/>
                    <a:gd name="T66" fmla="*/ 5 w 641"/>
                    <a:gd name="T67" fmla="*/ 104 h 257"/>
                    <a:gd name="T68" fmla="*/ 5 w 641"/>
                    <a:gd name="T69" fmla="*/ 104 h 257"/>
                    <a:gd name="T70" fmla="*/ 7 w 641"/>
                    <a:gd name="T71" fmla="*/ 120 h 257"/>
                    <a:gd name="T72" fmla="*/ 17 w 641"/>
                    <a:gd name="T73" fmla="*/ 137 h 257"/>
                    <a:gd name="T74" fmla="*/ 19 w 641"/>
                    <a:gd name="T75" fmla="*/ 149 h 257"/>
                    <a:gd name="T76" fmla="*/ 19 w 641"/>
                    <a:gd name="T77" fmla="*/ 151 h 257"/>
                    <a:gd name="T78" fmla="*/ 24 w 641"/>
                    <a:gd name="T79" fmla="*/ 151 h 257"/>
                    <a:gd name="T80" fmla="*/ 73 w 641"/>
                    <a:gd name="T81" fmla="*/ 196 h 257"/>
                    <a:gd name="T82" fmla="*/ 132 w 641"/>
                    <a:gd name="T83" fmla="*/ 253 h 257"/>
                    <a:gd name="T84" fmla="*/ 80 w 641"/>
                    <a:gd name="T85" fmla="*/ 198 h 257"/>
                    <a:gd name="T86" fmla="*/ 134 w 641"/>
                    <a:gd name="T87" fmla="*/ 253 h 257"/>
                    <a:gd name="T88" fmla="*/ 151 w 641"/>
                    <a:gd name="T89" fmla="*/ 257 h 257"/>
                    <a:gd name="T90" fmla="*/ 639 w 641"/>
                    <a:gd name="T91" fmla="*/ 118 h 257"/>
                    <a:gd name="T92" fmla="*/ 639 w 641"/>
                    <a:gd name="T93" fmla="*/ 111 h 257"/>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641" h="257">
                      <a:moveTo>
                        <a:pt x="639" y="111"/>
                      </a:moveTo>
                      <a:lnTo>
                        <a:pt x="639" y="111"/>
                      </a:lnTo>
                      <a:lnTo>
                        <a:pt x="521" y="54"/>
                      </a:lnTo>
                      <a:lnTo>
                        <a:pt x="469" y="31"/>
                      </a:lnTo>
                      <a:lnTo>
                        <a:pt x="464" y="31"/>
                      </a:lnTo>
                      <a:lnTo>
                        <a:pt x="462" y="31"/>
                      </a:lnTo>
                      <a:lnTo>
                        <a:pt x="457" y="28"/>
                      </a:lnTo>
                      <a:lnTo>
                        <a:pt x="396" y="38"/>
                      </a:lnTo>
                      <a:lnTo>
                        <a:pt x="398" y="38"/>
                      </a:lnTo>
                      <a:lnTo>
                        <a:pt x="394" y="40"/>
                      </a:lnTo>
                      <a:lnTo>
                        <a:pt x="387" y="38"/>
                      </a:lnTo>
                      <a:lnTo>
                        <a:pt x="337" y="45"/>
                      </a:lnTo>
                      <a:lnTo>
                        <a:pt x="339" y="47"/>
                      </a:lnTo>
                      <a:lnTo>
                        <a:pt x="335" y="45"/>
                      </a:lnTo>
                      <a:lnTo>
                        <a:pt x="259" y="57"/>
                      </a:lnTo>
                      <a:lnTo>
                        <a:pt x="226" y="59"/>
                      </a:lnTo>
                      <a:lnTo>
                        <a:pt x="170" y="66"/>
                      </a:lnTo>
                      <a:lnTo>
                        <a:pt x="149" y="64"/>
                      </a:lnTo>
                      <a:lnTo>
                        <a:pt x="130" y="62"/>
                      </a:lnTo>
                      <a:lnTo>
                        <a:pt x="118" y="59"/>
                      </a:lnTo>
                      <a:lnTo>
                        <a:pt x="108" y="54"/>
                      </a:lnTo>
                      <a:lnTo>
                        <a:pt x="104" y="52"/>
                      </a:lnTo>
                      <a:lnTo>
                        <a:pt x="101" y="50"/>
                      </a:lnTo>
                      <a:lnTo>
                        <a:pt x="101" y="45"/>
                      </a:lnTo>
                      <a:lnTo>
                        <a:pt x="104" y="38"/>
                      </a:lnTo>
                      <a:lnTo>
                        <a:pt x="113" y="28"/>
                      </a:lnTo>
                      <a:lnTo>
                        <a:pt x="125" y="21"/>
                      </a:lnTo>
                      <a:lnTo>
                        <a:pt x="139" y="17"/>
                      </a:lnTo>
                      <a:lnTo>
                        <a:pt x="156" y="17"/>
                      </a:lnTo>
                      <a:lnTo>
                        <a:pt x="165" y="14"/>
                      </a:lnTo>
                      <a:lnTo>
                        <a:pt x="177" y="12"/>
                      </a:lnTo>
                      <a:lnTo>
                        <a:pt x="196" y="3"/>
                      </a:lnTo>
                      <a:lnTo>
                        <a:pt x="196" y="0"/>
                      </a:lnTo>
                      <a:lnTo>
                        <a:pt x="189" y="0"/>
                      </a:lnTo>
                      <a:lnTo>
                        <a:pt x="186" y="0"/>
                      </a:lnTo>
                      <a:lnTo>
                        <a:pt x="184" y="0"/>
                      </a:lnTo>
                      <a:lnTo>
                        <a:pt x="172" y="7"/>
                      </a:lnTo>
                      <a:lnTo>
                        <a:pt x="156" y="10"/>
                      </a:lnTo>
                      <a:lnTo>
                        <a:pt x="141" y="12"/>
                      </a:lnTo>
                      <a:lnTo>
                        <a:pt x="127" y="14"/>
                      </a:lnTo>
                      <a:lnTo>
                        <a:pt x="113" y="19"/>
                      </a:lnTo>
                      <a:lnTo>
                        <a:pt x="101" y="31"/>
                      </a:lnTo>
                      <a:lnTo>
                        <a:pt x="97" y="40"/>
                      </a:lnTo>
                      <a:lnTo>
                        <a:pt x="94" y="47"/>
                      </a:lnTo>
                      <a:lnTo>
                        <a:pt x="97" y="54"/>
                      </a:lnTo>
                      <a:lnTo>
                        <a:pt x="104" y="57"/>
                      </a:lnTo>
                      <a:lnTo>
                        <a:pt x="111" y="62"/>
                      </a:lnTo>
                      <a:lnTo>
                        <a:pt x="120" y="64"/>
                      </a:lnTo>
                      <a:lnTo>
                        <a:pt x="137" y="66"/>
                      </a:lnTo>
                      <a:lnTo>
                        <a:pt x="151" y="69"/>
                      </a:lnTo>
                      <a:lnTo>
                        <a:pt x="87" y="76"/>
                      </a:lnTo>
                      <a:lnTo>
                        <a:pt x="24" y="85"/>
                      </a:lnTo>
                      <a:lnTo>
                        <a:pt x="7" y="87"/>
                      </a:lnTo>
                      <a:lnTo>
                        <a:pt x="5" y="87"/>
                      </a:lnTo>
                      <a:lnTo>
                        <a:pt x="0" y="90"/>
                      </a:lnTo>
                      <a:lnTo>
                        <a:pt x="0" y="92"/>
                      </a:lnTo>
                      <a:lnTo>
                        <a:pt x="2" y="92"/>
                      </a:lnTo>
                      <a:lnTo>
                        <a:pt x="0" y="95"/>
                      </a:lnTo>
                      <a:lnTo>
                        <a:pt x="2" y="95"/>
                      </a:lnTo>
                      <a:lnTo>
                        <a:pt x="5" y="104"/>
                      </a:lnTo>
                      <a:lnTo>
                        <a:pt x="5" y="118"/>
                      </a:lnTo>
                      <a:lnTo>
                        <a:pt x="7" y="120"/>
                      </a:lnTo>
                      <a:lnTo>
                        <a:pt x="17" y="137"/>
                      </a:lnTo>
                      <a:lnTo>
                        <a:pt x="17" y="142"/>
                      </a:lnTo>
                      <a:lnTo>
                        <a:pt x="19" y="149"/>
                      </a:lnTo>
                      <a:lnTo>
                        <a:pt x="19" y="151"/>
                      </a:lnTo>
                      <a:lnTo>
                        <a:pt x="24" y="151"/>
                      </a:lnTo>
                      <a:lnTo>
                        <a:pt x="28" y="151"/>
                      </a:lnTo>
                      <a:lnTo>
                        <a:pt x="73" y="196"/>
                      </a:lnTo>
                      <a:lnTo>
                        <a:pt x="132" y="253"/>
                      </a:lnTo>
                      <a:lnTo>
                        <a:pt x="139" y="255"/>
                      </a:lnTo>
                      <a:lnTo>
                        <a:pt x="80" y="198"/>
                      </a:lnTo>
                      <a:lnTo>
                        <a:pt x="134" y="253"/>
                      </a:lnTo>
                      <a:lnTo>
                        <a:pt x="144" y="257"/>
                      </a:lnTo>
                      <a:lnTo>
                        <a:pt x="151" y="257"/>
                      </a:lnTo>
                      <a:lnTo>
                        <a:pt x="391" y="189"/>
                      </a:lnTo>
                      <a:lnTo>
                        <a:pt x="639" y="118"/>
                      </a:lnTo>
                      <a:lnTo>
                        <a:pt x="641" y="116"/>
                      </a:lnTo>
                      <a:lnTo>
                        <a:pt x="639" y="111"/>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48" name="Freeform 73"/>
                <p:cNvSpPr>
                  <a:spLocks/>
                </p:cNvSpPr>
                <p:nvPr/>
              </p:nvSpPr>
              <p:spPr bwMode="auto">
                <a:xfrm>
                  <a:off x="5330" y="1398"/>
                  <a:ext cx="118" cy="71"/>
                </a:xfrm>
                <a:custGeom>
                  <a:avLst/>
                  <a:gdLst>
                    <a:gd name="T0" fmla="*/ 0 w 118"/>
                    <a:gd name="T1" fmla="*/ 23 h 71"/>
                    <a:gd name="T2" fmla="*/ 0 w 118"/>
                    <a:gd name="T3" fmla="*/ 23 h 71"/>
                    <a:gd name="T4" fmla="*/ 0 w 118"/>
                    <a:gd name="T5" fmla="*/ 23 h 71"/>
                    <a:gd name="T6" fmla="*/ 0 w 118"/>
                    <a:gd name="T7" fmla="*/ 21 h 71"/>
                    <a:gd name="T8" fmla="*/ 0 w 118"/>
                    <a:gd name="T9" fmla="*/ 21 h 71"/>
                    <a:gd name="T10" fmla="*/ 14 w 118"/>
                    <a:gd name="T11" fmla="*/ 9 h 71"/>
                    <a:gd name="T12" fmla="*/ 14 w 118"/>
                    <a:gd name="T13" fmla="*/ 9 h 71"/>
                    <a:gd name="T14" fmla="*/ 14 w 118"/>
                    <a:gd name="T15" fmla="*/ 9 h 71"/>
                    <a:gd name="T16" fmla="*/ 14 w 118"/>
                    <a:gd name="T17" fmla="*/ 9 h 71"/>
                    <a:gd name="T18" fmla="*/ 14 w 118"/>
                    <a:gd name="T19" fmla="*/ 9 h 71"/>
                    <a:gd name="T20" fmla="*/ 14 w 118"/>
                    <a:gd name="T21" fmla="*/ 9 h 71"/>
                    <a:gd name="T22" fmla="*/ 14 w 118"/>
                    <a:gd name="T23" fmla="*/ 9 h 71"/>
                    <a:gd name="T24" fmla="*/ 14 w 118"/>
                    <a:gd name="T25" fmla="*/ 9 h 71"/>
                    <a:gd name="T26" fmla="*/ 14 w 118"/>
                    <a:gd name="T27" fmla="*/ 9 h 71"/>
                    <a:gd name="T28" fmla="*/ 14 w 118"/>
                    <a:gd name="T29" fmla="*/ 9 h 71"/>
                    <a:gd name="T30" fmla="*/ 14 w 118"/>
                    <a:gd name="T31" fmla="*/ 9 h 71"/>
                    <a:gd name="T32" fmla="*/ 33 w 118"/>
                    <a:gd name="T33" fmla="*/ 2 h 71"/>
                    <a:gd name="T34" fmla="*/ 33 w 118"/>
                    <a:gd name="T35" fmla="*/ 2 h 71"/>
                    <a:gd name="T36" fmla="*/ 33 w 118"/>
                    <a:gd name="T37" fmla="*/ 2 h 71"/>
                    <a:gd name="T38" fmla="*/ 33 w 118"/>
                    <a:gd name="T39" fmla="*/ 2 h 71"/>
                    <a:gd name="T40" fmla="*/ 33 w 118"/>
                    <a:gd name="T41" fmla="*/ 2 h 71"/>
                    <a:gd name="T42" fmla="*/ 35 w 118"/>
                    <a:gd name="T43" fmla="*/ 2 h 71"/>
                    <a:gd name="T44" fmla="*/ 35 w 118"/>
                    <a:gd name="T45" fmla="*/ 2 h 71"/>
                    <a:gd name="T46" fmla="*/ 52 w 118"/>
                    <a:gd name="T47" fmla="*/ 0 h 71"/>
                    <a:gd name="T48" fmla="*/ 83 w 118"/>
                    <a:gd name="T49" fmla="*/ 2 h 71"/>
                    <a:gd name="T50" fmla="*/ 83 w 118"/>
                    <a:gd name="T51" fmla="*/ 2 h 71"/>
                    <a:gd name="T52" fmla="*/ 83 w 118"/>
                    <a:gd name="T53" fmla="*/ 2 h 71"/>
                    <a:gd name="T54" fmla="*/ 87 w 118"/>
                    <a:gd name="T55" fmla="*/ 4 h 71"/>
                    <a:gd name="T56" fmla="*/ 87 w 118"/>
                    <a:gd name="T57" fmla="*/ 4 h 71"/>
                    <a:gd name="T58" fmla="*/ 87 w 118"/>
                    <a:gd name="T59" fmla="*/ 4 h 71"/>
                    <a:gd name="T60" fmla="*/ 99 w 118"/>
                    <a:gd name="T61" fmla="*/ 7 h 71"/>
                    <a:gd name="T62" fmla="*/ 118 w 118"/>
                    <a:gd name="T63" fmla="*/ 14 h 71"/>
                    <a:gd name="T64" fmla="*/ 118 w 118"/>
                    <a:gd name="T65" fmla="*/ 71 h 71"/>
                    <a:gd name="T66" fmla="*/ 118 w 118"/>
                    <a:gd name="T67" fmla="*/ 71 h 71"/>
                    <a:gd name="T68" fmla="*/ 99 w 118"/>
                    <a:gd name="T69" fmla="*/ 71 h 71"/>
                    <a:gd name="T70" fmla="*/ 83 w 118"/>
                    <a:gd name="T71" fmla="*/ 68 h 71"/>
                    <a:gd name="T72" fmla="*/ 83 w 118"/>
                    <a:gd name="T73" fmla="*/ 68 h 71"/>
                    <a:gd name="T74" fmla="*/ 47 w 118"/>
                    <a:gd name="T75" fmla="*/ 59 h 71"/>
                    <a:gd name="T76" fmla="*/ 28 w 118"/>
                    <a:gd name="T77" fmla="*/ 52 h 71"/>
                    <a:gd name="T78" fmla="*/ 19 w 118"/>
                    <a:gd name="T79" fmla="*/ 45 h 71"/>
                    <a:gd name="T80" fmla="*/ 19 w 118"/>
                    <a:gd name="T81" fmla="*/ 45 h 71"/>
                    <a:gd name="T82" fmla="*/ 9 w 118"/>
                    <a:gd name="T83" fmla="*/ 40 h 71"/>
                    <a:gd name="T84" fmla="*/ 0 w 118"/>
                    <a:gd name="T85" fmla="*/ 30 h 71"/>
                    <a:gd name="T86" fmla="*/ 0 w 118"/>
                    <a:gd name="T87" fmla="*/ 30 h 71"/>
                    <a:gd name="T88" fmla="*/ 0 w 118"/>
                    <a:gd name="T89" fmla="*/ 28 h 71"/>
                    <a:gd name="T90" fmla="*/ 0 w 118"/>
                    <a:gd name="T91" fmla="*/ 23 h 71"/>
                    <a:gd name="T92" fmla="*/ 0 w 118"/>
                    <a:gd name="T93" fmla="*/ 23 h 71"/>
                    <a:gd name="T94" fmla="*/ 0 w 118"/>
                    <a:gd name="T95" fmla="*/ 23 h 71"/>
                    <a:gd name="T96" fmla="*/ 0 w 118"/>
                    <a:gd name="T97" fmla="*/ 23 h 71"/>
                    <a:gd name="T98" fmla="*/ 0 w 118"/>
                    <a:gd name="T99" fmla="*/ 23 h 7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18" h="71">
                      <a:moveTo>
                        <a:pt x="0" y="23"/>
                      </a:moveTo>
                      <a:lnTo>
                        <a:pt x="0" y="23"/>
                      </a:lnTo>
                      <a:lnTo>
                        <a:pt x="0" y="21"/>
                      </a:lnTo>
                      <a:lnTo>
                        <a:pt x="14" y="9"/>
                      </a:lnTo>
                      <a:lnTo>
                        <a:pt x="33" y="2"/>
                      </a:lnTo>
                      <a:lnTo>
                        <a:pt x="35" y="2"/>
                      </a:lnTo>
                      <a:lnTo>
                        <a:pt x="52" y="0"/>
                      </a:lnTo>
                      <a:lnTo>
                        <a:pt x="83" y="2"/>
                      </a:lnTo>
                      <a:lnTo>
                        <a:pt x="87" y="4"/>
                      </a:lnTo>
                      <a:lnTo>
                        <a:pt x="99" y="7"/>
                      </a:lnTo>
                      <a:lnTo>
                        <a:pt x="118" y="14"/>
                      </a:lnTo>
                      <a:lnTo>
                        <a:pt x="118" y="71"/>
                      </a:lnTo>
                      <a:lnTo>
                        <a:pt x="99" y="71"/>
                      </a:lnTo>
                      <a:lnTo>
                        <a:pt x="83" y="68"/>
                      </a:lnTo>
                      <a:lnTo>
                        <a:pt x="47" y="59"/>
                      </a:lnTo>
                      <a:lnTo>
                        <a:pt x="28" y="52"/>
                      </a:lnTo>
                      <a:lnTo>
                        <a:pt x="19" y="45"/>
                      </a:lnTo>
                      <a:lnTo>
                        <a:pt x="9" y="40"/>
                      </a:lnTo>
                      <a:lnTo>
                        <a:pt x="0" y="30"/>
                      </a:lnTo>
                      <a:lnTo>
                        <a:pt x="0" y="28"/>
                      </a:lnTo>
                      <a:lnTo>
                        <a:pt x="0" y="23"/>
                      </a:lnTo>
                      <a:close/>
                    </a:path>
                  </a:pathLst>
                </a:custGeom>
                <a:solidFill>
                  <a:srgbClr val="735A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49" name="Freeform 74"/>
                <p:cNvSpPr>
                  <a:spLocks/>
                </p:cNvSpPr>
                <p:nvPr/>
              </p:nvSpPr>
              <p:spPr bwMode="auto">
                <a:xfrm>
                  <a:off x="4689" y="962"/>
                  <a:ext cx="481" cy="445"/>
                </a:xfrm>
                <a:custGeom>
                  <a:avLst/>
                  <a:gdLst>
                    <a:gd name="T0" fmla="*/ 462 w 481"/>
                    <a:gd name="T1" fmla="*/ 47 h 445"/>
                    <a:gd name="T2" fmla="*/ 471 w 481"/>
                    <a:gd name="T3" fmla="*/ 70 h 445"/>
                    <a:gd name="T4" fmla="*/ 481 w 481"/>
                    <a:gd name="T5" fmla="*/ 162 h 445"/>
                    <a:gd name="T6" fmla="*/ 478 w 481"/>
                    <a:gd name="T7" fmla="*/ 282 h 445"/>
                    <a:gd name="T8" fmla="*/ 469 w 481"/>
                    <a:gd name="T9" fmla="*/ 377 h 445"/>
                    <a:gd name="T10" fmla="*/ 460 w 481"/>
                    <a:gd name="T11" fmla="*/ 398 h 445"/>
                    <a:gd name="T12" fmla="*/ 309 w 481"/>
                    <a:gd name="T13" fmla="*/ 398 h 445"/>
                    <a:gd name="T14" fmla="*/ 285 w 481"/>
                    <a:gd name="T15" fmla="*/ 415 h 445"/>
                    <a:gd name="T16" fmla="*/ 280 w 481"/>
                    <a:gd name="T17" fmla="*/ 415 h 445"/>
                    <a:gd name="T18" fmla="*/ 311 w 481"/>
                    <a:gd name="T19" fmla="*/ 417 h 445"/>
                    <a:gd name="T20" fmla="*/ 349 w 481"/>
                    <a:gd name="T21" fmla="*/ 424 h 445"/>
                    <a:gd name="T22" fmla="*/ 356 w 481"/>
                    <a:gd name="T23" fmla="*/ 429 h 445"/>
                    <a:gd name="T24" fmla="*/ 353 w 481"/>
                    <a:gd name="T25" fmla="*/ 433 h 445"/>
                    <a:gd name="T26" fmla="*/ 318 w 481"/>
                    <a:gd name="T27" fmla="*/ 440 h 445"/>
                    <a:gd name="T28" fmla="*/ 226 w 481"/>
                    <a:gd name="T29" fmla="*/ 445 h 445"/>
                    <a:gd name="T30" fmla="*/ 177 w 481"/>
                    <a:gd name="T31" fmla="*/ 443 h 445"/>
                    <a:gd name="T32" fmla="*/ 108 w 481"/>
                    <a:gd name="T33" fmla="*/ 436 h 445"/>
                    <a:gd name="T34" fmla="*/ 99 w 481"/>
                    <a:gd name="T35" fmla="*/ 429 h 445"/>
                    <a:gd name="T36" fmla="*/ 99 w 481"/>
                    <a:gd name="T37" fmla="*/ 426 h 445"/>
                    <a:gd name="T38" fmla="*/ 118 w 481"/>
                    <a:gd name="T39" fmla="*/ 422 h 445"/>
                    <a:gd name="T40" fmla="*/ 170 w 481"/>
                    <a:gd name="T41" fmla="*/ 415 h 445"/>
                    <a:gd name="T42" fmla="*/ 130 w 481"/>
                    <a:gd name="T43" fmla="*/ 396 h 445"/>
                    <a:gd name="T44" fmla="*/ 120 w 481"/>
                    <a:gd name="T45" fmla="*/ 386 h 445"/>
                    <a:gd name="T46" fmla="*/ 21 w 481"/>
                    <a:gd name="T47" fmla="*/ 367 h 445"/>
                    <a:gd name="T48" fmla="*/ 26 w 481"/>
                    <a:gd name="T49" fmla="*/ 351 h 445"/>
                    <a:gd name="T50" fmla="*/ 28 w 481"/>
                    <a:gd name="T51" fmla="*/ 318 h 445"/>
                    <a:gd name="T52" fmla="*/ 21 w 481"/>
                    <a:gd name="T53" fmla="*/ 280 h 445"/>
                    <a:gd name="T54" fmla="*/ 9 w 481"/>
                    <a:gd name="T55" fmla="*/ 257 h 445"/>
                    <a:gd name="T56" fmla="*/ 2 w 481"/>
                    <a:gd name="T57" fmla="*/ 249 h 445"/>
                    <a:gd name="T58" fmla="*/ 2 w 481"/>
                    <a:gd name="T59" fmla="*/ 200 h 445"/>
                    <a:gd name="T60" fmla="*/ 5 w 481"/>
                    <a:gd name="T61" fmla="*/ 188 h 445"/>
                    <a:gd name="T62" fmla="*/ 64 w 481"/>
                    <a:gd name="T63" fmla="*/ 139 h 445"/>
                    <a:gd name="T64" fmla="*/ 75 w 481"/>
                    <a:gd name="T65" fmla="*/ 61 h 445"/>
                    <a:gd name="T66" fmla="*/ 87 w 481"/>
                    <a:gd name="T67" fmla="*/ 25 h 445"/>
                    <a:gd name="T68" fmla="*/ 101 w 481"/>
                    <a:gd name="T69" fmla="*/ 0 h 445"/>
                    <a:gd name="T70" fmla="*/ 462 w 481"/>
                    <a:gd name="T71" fmla="*/ 47 h 445"/>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81" h="445">
                      <a:moveTo>
                        <a:pt x="462" y="47"/>
                      </a:moveTo>
                      <a:lnTo>
                        <a:pt x="462" y="47"/>
                      </a:lnTo>
                      <a:lnTo>
                        <a:pt x="467" y="56"/>
                      </a:lnTo>
                      <a:lnTo>
                        <a:pt x="471" y="70"/>
                      </a:lnTo>
                      <a:lnTo>
                        <a:pt x="476" y="110"/>
                      </a:lnTo>
                      <a:lnTo>
                        <a:pt x="481" y="162"/>
                      </a:lnTo>
                      <a:lnTo>
                        <a:pt x="481" y="224"/>
                      </a:lnTo>
                      <a:lnTo>
                        <a:pt x="478" y="282"/>
                      </a:lnTo>
                      <a:lnTo>
                        <a:pt x="476" y="334"/>
                      </a:lnTo>
                      <a:lnTo>
                        <a:pt x="469" y="377"/>
                      </a:lnTo>
                      <a:lnTo>
                        <a:pt x="464" y="391"/>
                      </a:lnTo>
                      <a:lnTo>
                        <a:pt x="460" y="398"/>
                      </a:lnTo>
                      <a:lnTo>
                        <a:pt x="309" y="398"/>
                      </a:lnTo>
                      <a:lnTo>
                        <a:pt x="297" y="405"/>
                      </a:lnTo>
                      <a:lnTo>
                        <a:pt x="285" y="415"/>
                      </a:lnTo>
                      <a:lnTo>
                        <a:pt x="280" y="415"/>
                      </a:lnTo>
                      <a:lnTo>
                        <a:pt x="311" y="417"/>
                      </a:lnTo>
                      <a:lnTo>
                        <a:pt x="335" y="422"/>
                      </a:lnTo>
                      <a:lnTo>
                        <a:pt x="349" y="424"/>
                      </a:lnTo>
                      <a:lnTo>
                        <a:pt x="353" y="426"/>
                      </a:lnTo>
                      <a:lnTo>
                        <a:pt x="356" y="429"/>
                      </a:lnTo>
                      <a:lnTo>
                        <a:pt x="353" y="433"/>
                      </a:lnTo>
                      <a:lnTo>
                        <a:pt x="344" y="436"/>
                      </a:lnTo>
                      <a:lnTo>
                        <a:pt x="318" y="440"/>
                      </a:lnTo>
                      <a:lnTo>
                        <a:pt x="276" y="443"/>
                      </a:lnTo>
                      <a:lnTo>
                        <a:pt x="226" y="445"/>
                      </a:lnTo>
                      <a:lnTo>
                        <a:pt x="177" y="443"/>
                      </a:lnTo>
                      <a:lnTo>
                        <a:pt x="137" y="440"/>
                      </a:lnTo>
                      <a:lnTo>
                        <a:pt x="108" y="436"/>
                      </a:lnTo>
                      <a:lnTo>
                        <a:pt x="101" y="433"/>
                      </a:lnTo>
                      <a:lnTo>
                        <a:pt x="99" y="429"/>
                      </a:lnTo>
                      <a:lnTo>
                        <a:pt x="99" y="426"/>
                      </a:lnTo>
                      <a:lnTo>
                        <a:pt x="104" y="424"/>
                      </a:lnTo>
                      <a:lnTo>
                        <a:pt x="118" y="422"/>
                      </a:lnTo>
                      <a:lnTo>
                        <a:pt x="141" y="417"/>
                      </a:lnTo>
                      <a:lnTo>
                        <a:pt x="170" y="415"/>
                      </a:lnTo>
                      <a:lnTo>
                        <a:pt x="130" y="396"/>
                      </a:lnTo>
                      <a:lnTo>
                        <a:pt x="111" y="386"/>
                      </a:lnTo>
                      <a:lnTo>
                        <a:pt x="120" y="386"/>
                      </a:lnTo>
                      <a:lnTo>
                        <a:pt x="21" y="367"/>
                      </a:lnTo>
                      <a:lnTo>
                        <a:pt x="24" y="363"/>
                      </a:lnTo>
                      <a:lnTo>
                        <a:pt x="26" y="351"/>
                      </a:lnTo>
                      <a:lnTo>
                        <a:pt x="28" y="337"/>
                      </a:lnTo>
                      <a:lnTo>
                        <a:pt x="28" y="318"/>
                      </a:lnTo>
                      <a:lnTo>
                        <a:pt x="26" y="299"/>
                      </a:lnTo>
                      <a:lnTo>
                        <a:pt x="21" y="280"/>
                      </a:lnTo>
                      <a:lnTo>
                        <a:pt x="14" y="264"/>
                      </a:lnTo>
                      <a:lnTo>
                        <a:pt x="9" y="257"/>
                      </a:lnTo>
                      <a:lnTo>
                        <a:pt x="2" y="249"/>
                      </a:lnTo>
                      <a:lnTo>
                        <a:pt x="0" y="214"/>
                      </a:lnTo>
                      <a:lnTo>
                        <a:pt x="2" y="200"/>
                      </a:lnTo>
                      <a:lnTo>
                        <a:pt x="5" y="188"/>
                      </a:lnTo>
                      <a:lnTo>
                        <a:pt x="64" y="139"/>
                      </a:lnTo>
                      <a:lnTo>
                        <a:pt x="68" y="101"/>
                      </a:lnTo>
                      <a:lnTo>
                        <a:pt x="75" y="61"/>
                      </a:lnTo>
                      <a:lnTo>
                        <a:pt x="80" y="42"/>
                      </a:lnTo>
                      <a:lnTo>
                        <a:pt x="87" y="25"/>
                      </a:lnTo>
                      <a:lnTo>
                        <a:pt x="94" y="9"/>
                      </a:lnTo>
                      <a:lnTo>
                        <a:pt x="101" y="0"/>
                      </a:lnTo>
                      <a:lnTo>
                        <a:pt x="179" y="0"/>
                      </a:lnTo>
                      <a:lnTo>
                        <a:pt x="462" y="47"/>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50" name="Freeform 75"/>
                <p:cNvSpPr>
                  <a:spLocks/>
                </p:cNvSpPr>
                <p:nvPr/>
              </p:nvSpPr>
              <p:spPr bwMode="auto">
                <a:xfrm>
                  <a:off x="4852" y="1002"/>
                  <a:ext cx="275" cy="304"/>
                </a:xfrm>
                <a:custGeom>
                  <a:avLst/>
                  <a:gdLst>
                    <a:gd name="T0" fmla="*/ 275 w 275"/>
                    <a:gd name="T1" fmla="*/ 37 h 304"/>
                    <a:gd name="T2" fmla="*/ 275 w 275"/>
                    <a:gd name="T3" fmla="*/ 37 h 304"/>
                    <a:gd name="T4" fmla="*/ 275 w 275"/>
                    <a:gd name="T5" fmla="*/ 304 h 304"/>
                    <a:gd name="T6" fmla="*/ 275 w 275"/>
                    <a:gd name="T7" fmla="*/ 304 h 304"/>
                    <a:gd name="T8" fmla="*/ 0 w 275"/>
                    <a:gd name="T9" fmla="*/ 297 h 304"/>
                    <a:gd name="T10" fmla="*/ 0 w 275"/>
                    <a:gd name="T11" fmla="*/ 297 h 304"/>
                    <a:gd name="T12" fmla="*/ 9 w 275"/>
                    <a:gd name="T13" fmla="*/ 0 h 304"/>
                    <a:gd name="T14" fmla="*/ 9 w 275"/>
                    <a:gd name="T15" fmla="*/ 0 h 304"/>
                    <a:gd name="T16" fmla="*/ 275 w 275"/>
                    <a:gd name="T17" fmla="*/ 37 h 304"/>
                    <a:gd name="T18" fmla="*/ 275 w 275"/>
                    <a:gd name="T19" fmla="*/ 37 h 3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5" h="304">
                      <a:moveTo>
                        <a:pt x="275" y="37"/>
                      </a:moveTo>
                      <a:lnTo>
                        <a:pt x="275" y="37"/>
                      </a:lnTo>
                      <a:lnTo>
                        <a:pt x="275" y="304"/>
                      </a:lnTo>
                      <a:lnTo>
                        <a:pt x="0" y="297"/>
                      </a:lnTo>
                      <a:lnTo>
                        <a:pt x="9" y="0"/>
                      </a:lnTo>
                      <a:lnTo>
                        <a:pt x="275" y="37"/>
                      </a:lnTo>
                      <a:close/>
                    </a:path>
                  </a:pathLst>
                </a:custGeom>
                <a:solidFill>
                  <a:srgbClr val="553C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51" name="Freeform 76"/>
                <p:cNvSpPr>
                  <a:spLocks/>
                </p:cNvSpPr>
                <p:nvPr/>
              </p:nvSpPr>
              <p:spPr bwMode="auto">
                <a:xfrm>
                  <a:off x="4873" y="1551"/>
                  <a:ext cx="575" cy="224"/>
                </a:xfrm>
                <a:custGeom>
                  <a:avLst/>
                  <a:gdLst>
                    <a:gd name="T0" fmla="*/ 575 w 575"/>
                    <a:gd name="T1" fmla="*/ 0 h 224"/>
                    <a:gd name="T2" fmla="*/ 0 w 575"/>
                    <a:gd name="T3" fmla="*/ 224 h 224"/>
                    <a:gd name="T4" fmla="*/ 575 w 575"/>
                    <a:gd name="T5" fmla="*/ 33 h 224"/>
                    <a:gd name="T6" fmla="*/ 575 w 575"/>
                    <a:gd name="T7" fmla="*/ 0 h 22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5" h="224">
                      <a:moveTo>
                        <a:pt x="575" y="0"/>
                      </a:moveTo>
                      <a:lnTo>
                        <a:pt x="0" y="224"/>
                      </a:lnTo>
                      <a:lnTo>
                        <a:pt x="575" y="33"/>
                      </a:lnTo>
                      <a:lnTo>
                        <a:pt x="575"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52" name="Freeform 77"/>
                <p:cNvSpPr>
                  <a:spLocks/>
                </p:cNvSpPr>
                <p:nvPr/>
              </p:nvSpPr>
              <p:spPr bwMode="auto">
                <a:xfrm>
                  <a:off x="4873" y="1596"/>
                  <a:ext cx="575" cy="226"/>
                </a:xfrm>
                <a:custGeom>
                  <a:avLst/>
                  <a:gdLst>
                    <a:gd name="T0" fmla="*/ 575 w 575"/>
                    <a:gd name="T1" fmla="*/ 0 h 226"/>
                    <a:gd name="T2" fmla="*/ 575 w 575"/>
                    <a:gd name="T3" fmla="*/ 0 h 226"/>
                    <a:gd name="T4" fmla="*/ 0 w 575"/>
                    <a:gd name="T5" fmla="*/ 226 h 226"/>
                    <a:gd name="T6" fmla="*/ 0 w 575"/>
                    <a:gd name="T7" fmla="*/ 226 h 226"/>
                    <a:gd name="T8" fmla="*/ 575 w 575"/>
                    <a:gd name="T9" fmla="*/ 33 h 226"/>
                    <a:gd name="T10" fmla="*/ 575 w 575"/>
                    <a:gd name="T11" fmla="*/ 0 h 22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5" h="226">
                      <a:moveTo>
                        <a:pt x="575" y="0"/>
                      </a:moveTo>
                      <a:lnTo>
                        <a:pt x="575" y="0"/>
                      </a:lnTo>
                      <a:lnTo>
                        <a:pt x="0" y="226"/>
                      </a:lnTo>
                      <a:lnTo>
                        <a:pt x="575" y="33"/>
                      </a:lnTo>
                      <a:lnTo>
                        <a:pt x="575"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53" name="Freeform 78"/>
                <p:cNvSpPr>
                  <a:spLocks/>
                </p:cNvSpPr>
                <p:nvPr/>
              </p:nvSpPr>
              <p:spPr bwMode="auto">
                <a:xfrm>
                  <a:off x="4873" y="1641"/>
                  <a:ext cx="575" cy="226"/>
                </a:xfrm>
                <a:custGeom>
                  <a:avLst/>
                  <a:gdLst>
                    <a:gd name="T0" fmla="*/ 575 w 575"/>
                    <a:gd name="T1" fmla="*/ 0 h 226"/>
                    <a:gd name="T2" fmla="*/ 575 w 575"/>
                    <a:gd name="T3" fmla="*/ 0 h 226"/>
                    <a:gd name="T4" fmla="*/ 0 w 575"/>
                    <a:gd name="T5" fmla="*/ 226 h 226"/>
                    <a:gd name="T6" fmla="*/ 0 w 575"/>
                    <a:gd name="T7" fmla="*/ 226 h 226"/>
                    <a:gd name="T8" fmla="*/ 575 w 575"/>
                    <a:gd name="T9" fmla="*/ 35 h 226"/>
                    <a:gd name="T10" fmla="*/ 575 w 575"/>
                    <a:gd name="T11" fmla="*/ 0 h 22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5" h="226">
                      <a:moveTo>
                        <a:pt x="575" y="0"/>
                      </a:moveTo>
                      <a:lnTo>
                        <a:pt x="575" y="0"/>
                      </a:lnTo>
                      <a:lnTo>
                        <a:pt x="0" y="226"/>
                      </a:lnTo>
                      <a:lnTo>
                        <a:pt x="575" y="35"/>
                      </a:lnTo>
                      <a:lnTo>
                        <a:pt x="575"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54" name="Freeform 79"/>
                <p:cNvSpPr>
                  <a:spLocks/>
                </p:cNvSpPr>
                <p:nvPr/>
              </p:nvSpPr>
              <p:spPr bwMode="auto">
                <a:xfrm>
                  <a:off x="4873" y="1685"/>
                  <a:ext cx="575" cy="227"/>
                </a:xfrm>
                <a:custGeom>
                  <a:avLst/>
                  <a:gdLst>
                    <a:gd name="T0" fmla="*/ 575 w 575"/>
                    <a:gd name="T1" fmla="*/ 0 h 227"/>
                    <a:gd name="T2" fmla="*/ 575 w 575"/>
                    <a:gd name="T3" fmla="*/ 0 h 227"/>
                    <a:gd name="T4" fmla="*/ 0 w 575"/>
                    <a:gd name="T5" fmla="*/ 227 h 227"/>
                    <a:gd name="T6" fmla="*/ 0 w 575"/>
                    <a:gd name="T7" fmla="*/ 227 h 227"/>
                    <a:gd name="T8" fmla="*/ 575 w 575"/>
                    <a:gd name="T9" fmla="*/ 36 h 227"/>
                    <a:gd name="T10" fmla="*/ 575 w 575"/>
                    <a:gd name="T11" fmla="*/ 0 h 2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5" h="227">
                      <a:moveTo>
                        <a:pt x="575" y="0"/>
                      </a:moveTo>
                      <a:lnTo>
                        <a:pt x="575" y="0"/>
                      </a:lnTo>
                      <a:lnTo>
                        <a:pt x="0" y="227"/>
                      </a:lnTo>
                      <a:lnTo>
                        <a:pt x="575" y="36"/>
                      </a:lnTo>
                      <a:lnTo>
                        <a:pt x="575"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55" name="Freeform 80"/>
                <p:cNvSpPr>
                  <a:spLocks/>
                </p:cNvSpPr>
                <p:nvPr/>
              </p:nvSpPr>
              <p:spPr bwMode="auto">
                <a:xfrm>
                  <a:off x="4873" y="1733"/>
                  <a:ext cx="575" cy="224"/>
                </a:xfrm>
                <a:custGeom>
                  <a:avLst/>
                  <a:gdLst>
                    <a:gd name="T0" fmla="*/ 575 w 575"/>
                    <a:gd name="T1" fmla="*/ 0 h 224"/>
                    <a:gd name="T2" fmla="*/ 575 w 575"/>
                    <a:gd name="T3" fmla="*/ 0 h 224"/>
                    <a:gd name="T4" fmla="*/ 0 w 575"/>
                    <a:gd name="T5" fmla="*/ 224 h 224"/>
                    <a:gd name="T6" fmla="*/ 0 w 575"/>
                    <a:gd name="T7" fmla="*/ 224 h 224"/>
                    <a:gd name="T8" fmla="*/ 575 w 575"/>
                    <a:gd name="T9" fmla="*/ 33 h 224"/>
                    <a:gd name="T10" fmla="*/ 575 w 575"/>
                    <a:gd name="T11" fmla="*/ 0 h 2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5" h="224">
                      <a:moveTo>
                        <a:pt x="575" y="0"/>
                      </a:moveTo>
                      <a:lnTo>
                        <a:pt x="575" y="0"/>
                      </a:lnTo>
                      <a:lnTo>
                        <a:pt x="0" y="224"/>
                      </a:lnTo>
                      <a:lnTo>
                        <a:pt x="575" y="33"/>
                      </a:lnTo>
                      <a:lnTo>
                        <a:pt x="575"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56" name="Freeform 81"/>
                <p:cNvSpPr>
                  <a:spLocks/>
                </p:cNvSpPr>
                <p:nvPr/>
              </p:nvSpPr>
              <p:spPr bwMode="auto">
                <a:xfrm>
                  <a:off x="4941" y="1777"/>
                  <a:ext cx="507" cy="198"/>
                </a:xfrm>
                <a:custGeom>
                  <a:avLst/>
                  <a:gdLst>
                    <a:gd name="T0" fmla="*/ 507 w 507"/>
                    <a:gd name="T1" fmla="*/ 0 h 198"/>
                    <a:gd name="T2" fmla="*/ 507 w 507"/>
                    <a:gd name="T3" fmla="*/ 0 h 198"/>
                    <a:gd name="T4" fmla="*/ 0 w 507"/>
                    <a:gd name="T5" fmla="*/ 198 h 198"/>
                    <a:gd name="T6" fmla="*/ 12 w 507"/>
                    <a:gd name="T7" fmla="*/ 198 h 198"/>
                    <a:gd name="T8" fmla="*/ 12 w 507"/>
                    <a:gd name="T9" fmla="*/ 198 h 198"/>
                    <a:gd name="T10" fmla="*/ 502 w 507"/>
                    <a:gd name="T11" fmla="*/ 36 h 198"/>
                    <a:gd name="T12" fmla="*/ 502 w 507"/>
                    <a:gd name="T13" fmla="*/ 36 h 198"/>
                    <a:gd name="T14" fmla="*/ 505 w 507"/>
                    <a:gd name="T15" fmla="*/ 17 h 198"/>
                    <a:gd name="T16" fmla="*/ 507 w 507"/>
                    <a:gd name="T17" fmla="*/ 0 h 198"/>
                    <a:gd name="T18" fmla="*/ 507 w 507"/>
                    <a:gd name="T19" fmla="*/ 0 h 19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07" h="198">
                      <a:moveTo>
                        <a:pt x="507" y="0"/>
                      </a:moveTo>
                      <a:lnTo>
                        <a:pt x="507" y="0"/>
                      </a:lnTo>
                      <a:lnTo>
                        <a:pt x="0" y="198"/>
                      </a:lnTo>
                      <a:lnTo>
                        <a:pt x="12" y="198"/>
                      </a:lnTo>
                      <a:lnTo>
                        <a:pt x="502" y="36"/>
                      </a:lnTo>
                      <a:lnTo>
                        <a:pt x="505" y="17"/>
                      </a:lnTo>
                      <a:lnTo>
                        <a:pt x="507"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57" name="Freeform 82"/>
                <p:cNvSpPr>
                  <a:spLocks/>
                </p:cNvSpPr>
                <p:nvPr/>
              </p:nvSpPr>
              <p:spPr bwMode="auto">
                <a:xfrm>
                  <a:off x="5057" y="1825"/>
                  <a:ext cx="384" cy="150"/>
                </a:xfrm>
                <a:custGeom>
                  <a:avLst/>
                  <a:gdLst>
                    <a:gd name="T0" fmla="*/ 384 w 384"/>
                    <a:gd name="T1" fmla="*/ 0 h 150"/>
                    <a:gd name="T2" fmla="*/ 384 w 384"/>
                    <a:gd name="T3" fmla="*/ 0 h 150"/>
                    <a:gd name="T4" fmla="*/ 0 w 384"/>
                    <a:gd name="T5" fmla="*/ 150 h 150"/>
                    <a:gd name="T6" fmla="*/ 33 w 384"/>
                    <a:gd name="T7" fmla="*/ 150 h 150"/>
                    <a:gd name="T8" fmla="*/ 33 w 384"/>
                    <a:gd name="T9" fmla="*/ 150 h 150"/>
                    <a:gd name="T10" fmla="*/ 370 w 384"/>
                    <a:gd name="T11" fmla="*/ 37 h 150"/>
                    <a:gd name="T12" fmla="*/ 370 w 384"/>
                    <a:gd name="T13" fmla="*/ 37 h 150"/>
                    <a:gd name="T14" fmla="*/ 379 w 384"/>
                    <a:gd name="T15" fmla="*/ 18 h 150"/>
                    <a:gd name="T16" fmla="*/ 384 w 384"/>
                    <a:gd name="T17" fmla="*/ 0 h 150"/>
                    <a:gd name="T18" fmla="*/ 384 w 384"/>
                    <a:gd name="T19" fmla="*/ 0 h 15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84" h="150">
                      <a:moveTo>
                        <a:pt x="384" y="0"/>
                      </a:moveTo>
                      <a:lnTo>
                        <a:pt x="384" y="0"/>
                      </a:lnTo>
                      <a:lnTo>
                        <a:pt x="0" y="150"/>
                      </a:lnTo>
                      <a:lnTo>
                        <a:pt x="33" y="150"/>
                      </a:lnTo>
                      <a:lnTo>
                        <a:pt x="370" y="37"/>
                      </a:lnTo>
                      <a:lnTo>
                        <a:pt x="379" y="18"/>
                      </a:lnTo>
                      <a:lnTo>
                        <a:pt x="384"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58" name="Freeform 83"/>
                <p:cNvSpPr>
                  <a:spLocks/>
                </p:cNvSpPr>
                <p:nvPr/>
              </p:nvSpPr>
              <p:spPr bwMode="auto">
                <a:xfrm>
                  <a:off x="5172" y="1879"/>
                  <a:ext cx="245" cy="96"/>
                </a:xfrm>
                <a:custGeom>
                  <a:avLst/>
                  <a:gdLst>
                    <a:gd name="T0" fmla="*/ 245 w 245"/>
                    <a:gd name="T1" fmla="*/ 0 h 96"/>
                    <a:gd name="T2" fmla="*/ 0 w 245"/>
                    <a:gd name="T3" fmla="*/ 96 h 96"/>
                    <a:gd name="T4" fmla="*/ 52 w 245"/>
                    <a:gd name="T5" fmla="*/ 96 h 96"/>
                    <a:gd name="T6" fmla="*/ 210 w 245"/>
                    <a:gd name="T7" fmla="*/ 45 h 96"/>
                    <a:gd name="T8" fmla="*/ 210 w 245"/>
                    <a:gd name="T9" fmla="*/ 45 h 96"/>
                    <a:gd name="T10" fmla="*/ 231 w 245"/>
                    <a:gd name="T11" fmla="*/ 23 h 96"/>
                    <a:gd name="T12" fmla="*/ 245 w 245"/>
                    <a:gd name="T13" fmla="*/ 0 h 96"/>
                    <a:gd name="T14" fmla="*/ 245 w 245"/>
                    <a:gd name="T15" fmla="*/ 0 h 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5" h="96">
                      <a:moveTo>
                        <a:pt x="245" y="0"/>
                      </a:moveTo>
                      <a:lnTo>
                        <a:pt x="0" y="96"/>
                      </a:lnTo>
                      <a:lnTo>
                        <a:pt x="52" y="96"/>
                      </a:lnTo>
                      <a:lnTo>
                        <a:pt x="210" y="45"/>
                      </a:lnTo>
                      <a:lnTo>
                        <a:pt x="231" y="23"/>
                      </a:lnTo>
                      <a:lnTo>
                        <a:pt x="245" y="0"/>
                      </a:lnTo>
                      <a:close/>
                    </a:path>
                  </a:pathLst>
                </a:custGeom>
                <a:solidFill>
                  <a:srgbClr val="13007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59" name="Freeform 84"/>
                <p:cNvSpPr>
                  <a:spLocks/>
                </p:cNvSpPr>
                <p:nvPr/>
              </p:nvSpPr>
              <p:spPr bwMode="auto">
                <a:xfrm>
                  <a:off x="4175" y="962"/>
                  <a:ext cx="837" cy="1013"/>
                </a:xfrm>
                <a:custGeom>
                  <a:avLst/>
                  <a:gdLst>
                    <a:gd name="T0" fmla="*/ 679 w 837"/>
                    <a:gd name="T1" fmla="*/ 339 h 1013"/>
                    <a:gd name="T2" fmla="*/ 613 w 837"/>
                    <a:gd name="T3" fmla="*/ 285 h 1013"/>
                    <a:gd name="T4" fmla="*/ 538 w 837"/>
                    <a:gd name="T5" fmla="*/ 242 h 1013"/>
                    <a:gd name="T6" fmla="*/ 556 w 837"/>
                    <a:gd name="T7" fmla="*/ 226 h 1013"/>
                    <a:gd name="T8" fmla="*/ 589 w 837"/>
                    <a:gd name="T9" fmla="*/ 188 h 1013"/>
                    <a:gd name="T10" fmla="*/ 615 w 837"/>
                    <a:gd name="T11" fmla="*/ 143 h 1013"/>
                    <a:gd name="T12" fmla="*/ 629 w 837"/>
                    <a:gd name="T13" fmla="*/ 96 h 1013"/>
                    <a:gd name="T14" fmla="*/ 632 w 837"/>
                    <a:gd name="T15" fmla="*/ 70 h 1013"/>
                    <a:gd name="T16" fmla="*/ 625 w 837"/>
                    <a:gd name="T17" fmla="*/ 0 h 1013"/>
                    <a:gd name="T18" fmla="*/ 200 w 837"/>
                    <a:gd name="T19" fmla="*/ 0 h 1013"/>
                    <a:gd name="T20" fmla="*/ 160 w 837"/>
                    <a:gd name="T21" fmla="*/ 2 h 1013"/>
                    <a:gd name="T22" fmla="*/ 123 w 837"/>
                    <a:gd name="T23" fmla="*/ 14 h 1013"/>
                    <a:gd name="T24" fmla="*/ 90 w 837"/>
                    <a:gd name="T25" fmla="*/ 33 h 1013"/>
                    <a:gd name="T26" fmla="*/ 59 w 837"/>
                    <a:gd name="T27" fmla="*/ 56 h 1013"/>
                    <a:gd name="T28" fmla="*/ 35 w 837"/>
                    <a:gd name="T29" fmla="*/ 87 h 1013"/>
                    <a:gd name="T30" fmla="*/ 17 w 837"/>
                    <a:gd name="T31" fmla="*/ 120 h 1013"/>
                    <a:gd name="T32" fmla="*/ 5 w 837"/>
                    <a:gd name="T33" fmla="*/ 158 h 1013"/>
                    <a:gd name="T34" fmla="*/ 0 w 837"/>
                    <a:gd name="T35" fmla="*/ 198 h 1013"/>
                    <a:gd name="T36" fmla="*/ 0 w 837"/>
                    <a:gd name="T37" fmla="*/ 815 h 1013"/>
                    <a:gd name="T38" fmla="*/ 7 w 837"/>
                    <a:gd name="T39" fmla="*/ 860 h 1013"/>
                    <a:gd name="T40" fmla="*/ 21 w 837"/>
                    <a:gd name="T41" fmla="*/ 900 h 1013"/>
                    <a:gd name="T42" fmla="*/ 45 w 837"/>
                    <a:gd name="T43" fmla="*/ 938 h 1013"/>
                    <a:gd name="T44" fmla="*/ 73 w 837"/>
                    <a:gd name="T45" fmla="*/ 969 h 1013"/>
                    <a:gd name="T46" fmla="*/ 85 w 837"/>
                    <a:gd name="T47" fmla="*/ 955 h 1013"/>
                    <a:gd name="T48" fmla="*/ 106 w 837"/>
                    <a:gd name="T49" fmla="*/ 971 h 1013"/>
                    <a:gd name="T50" fmla="*/ 179 w 837"/>
                    <a:gd name="T51" fmla="*/ 1013 h 1013"/>
                    <a:gd name="T52" fmla="*/ 200 w 837"/>
                    <a:gd name="T53" fmla="*/ 1013 h 1013"/>
                    <a:gd name="T54" fmla="*/ 634 w 837"/>
                    <a:gd name="T55" fmla="*/ 1013 h 1013"/>
                    <a:gd name="T56" fmla="*/ 644 w 837"/>
                    <a:gd name="T57" fmla="*/ 1009 h 1013"/>
                    <a:gd name="T58" fmla="*/ 721 w 837"/>
                    <a:gd name="T59" fmla="*/ 950 h 1013"/>
                    <a:gd name="T60" fmla="*/ 778 w 837"/>
                    <a:gd name="T61" fmla="*/ 881 h 1013"/>
                    <a:gd name="T62" fmla="*/ 816 w 837"/>
                    <a:gd name="T63" fmla="*/ 804 h 1013"/>
                    <a:gd name="T64" fmla="*/ 834 w 837"/>
                    <a:gd name="T65" fmla="*/ 723 h 1013"/>
                    <a:gd name="T66" fmla="*/ 834 w 837"/>
                    <a:gd name="T67" fmla="*/ 639 h 1013"/>
                    <a:gd name="T68" fmla="*/ 818 w 837"/>
                    <a:gd name="T69" fmla="*/ 556 h 1013"/>
                    <a:gd name="T70" fmla="*/ 783 w 837"/>
                    <a:gd name="T71" fmla="*/ 473 h 1013"/>
                    <a:gd name="T72" fmla="*/ 731 w 837"/>
                    <a:gd name="T73" fmla="*/ 393 h 1013"/>
                    <a:gd name="T74" fmla="*/ 707 w 837"/>
                    <a:gd name="T75" fmla="*/ 365 h 1013"/>
                    <a:gd name="T76" fmla="*/ 679 w 837"/>
                    <a:gd name="T77" fmla="*/ 339 h 101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837" h="1013">
                      <a:moveTo>
                        <a:pt x="679" y="339"/>
                      </a:moveTo>
                      <a:lnTo>
                        <a:pt x="679" y="339"/>
                      </a:lnTo>
                      <a:lnTo>
                        <a:pt x="648" y="311"/>
                      </a:lnTo>
                      <a:lnTo>
                        <a:pt x="613" y="285"/>
                      </a:lnTo>
                      <a:lnTo>
                        <a:pt x="578" y="261"/>
                      </a:lnTo>
                      <a:lnTo>
                        <a:pt x="538" y="242"/>
                      </a:lnTo>
                      <a:lnTo>
                        <a:pt x="556" y="226"/>
                      </a:lnTo>
                      <a:lnTo>
                        <a:pt x="573" y="207"/>
                      </a:lnTo>
                      <a:lnTo>
                        <a:pt x="589" y="188"/>
                      </a:lnTo>
                      <a:lnTo>
                        <a:pt x="604" y="167"/>
                      </a:lnTo>
                      <a:lnTo>
                        <a:pt x="615" y="143"/>
                      </a:lnTo>
                      <a:lnTo>
                        <a:pt x="625" y="120"/>
                      </a:lnTo>
                      <a:lnTo>
                        <a:pt x="629" y="96"/>
                      </a:lnTo>
                      <a:lnTo>
                        <a:pt x="632" y="70"/>
                      </a:lnTo>
                      <a:lnTo>
                        <a:pt x="629" y="35"/>
                      </a:lnTo>
                      <a:lnTo>
                        <a:pt x="625" y="0"/>
                      </a:lnTo>
                      <a:lnTo>
                        <a:pt x="200" y="0"/>
                      </a:lnTo>
                      <a:lnTo>
                        <a:pt x="179" y="0"/>
                      </a:lnTo>
                      <a:lnTo>
                        <a:pt x="160" y="2"/>
                      </a:lnTo>
                      <a:lnTo>
                        <a:pt x="142" y="7"/>
                      </a:lnTo>
                      <a:lnTo>
                        <a:pt x="123" y="14"/>
                      </a:lnTo>
                      <a:lnTo>
                        <a:pt x="106" y="23"/>
                      </a:lnTo>
                      <a:lnTo>
                        <a:pt x="90" y="33"/>
                      </a:lnTo>
                      <a:lnTo>
                        <a:pt x="73" y="44"/>
                      </a:lnTo>
                      <a:lnTo>
                        <a:pt x="59" y="56"/>
                      </a:lnTo>
                      <a:lnTo>
                        <a:pt x="47" y="70"/>
                      </a:lnTo>
                      <a:lnTo>
                        <a:pt x="35" y="87"/>
                      </a:lnTo>
                      <a:lnTo>
                        <a:pt x="26" y="103"/>
                      </a:lnTo>
                      <a:lnTo>
                        <a:pt x="17" y="120"/>
                      </a:lnTo>
                      <a:lnTo>
                        <a:pt x="10" y="139"/>
                      </a:lnTo>
                      <a:lnTo>
                        <a:pt x="5" y="158"/>
                      </a:lnTo>
                      <a:lnTo>
                        <a:pt x="2" y="179"/>
                      </a:lnTo>
                      <a:lnTo>
                        <a:pt x="0" y="198"/>
                      </a:lnTo>
                      <a:lnTo>
                        <a:pt x="0" y="815"/>
                      </a:lnTo>
                      <a:lnTo>
                        <a:pt x="2" y="837"/>
                      </a:lnTo>
                      <a:lnTo>
                        <a:pt x="7" y="860"/>
                      </a:lnTo>
                      <a:lnTo>
                        <a:pt x="12" y="881"/>
                      </a:lnTo>
                      <a:lnTo>
                        <a:pt x="21" y="900"/>
                      </a:lnTo>
                      <a:lnTo>
                        <a:pt x="31" y="919"/>
                      </a:lnTo>
                      <a:lnTo>
                        <a:pt x="45" y="938"/>
                      </a:lnTo>
                      <a:lnTo>
                        <a:pt x="59" y="955"/>
                      </a:lnTo>
                      <a:lnTo>
                        <a:pt x="73" y="969"/>
                      </a:lnTo>
                      <a:lnTo>
                        <a:pt x="85" y="955"/>
                      </a:lnTo>
                      <a:lnTo>
                        <a:pt x="106" y="971"/>
                      </a:lnTo>
                      <a:lnTo>
                        <a:pt x="130" y="988"/>
                      </a:lnTo>
                      <a:lnTo>
                        <a:pt x="179" y="1013"/>
                      </a:lnTo>
                      <a:lnTo>
                        <a:pt x="200" y="1013"/>
                      </a:lnTo>
                      <a:lnTo>
                        <a:pt x="634" y="1013"/>
                      </a:lnTo>
                      <a:lnTo>
                        <a:pt x="644" y="1009"/>
                      </a:lnTo>
                      <a:lnTo>
                        <a:pt x="684" y="980"/>
                      </a:lnTo>
                      <a:lnTo>
                        <a:pt x="721" y="950"/>
                      </a:lnTo>
                      <a:lnTo>
                        <a:pt x="752" y="917"/>
                      </a:lnTo>
                      <a:lnTo>
                        <a:pt x="778" y="881"/>
                      </a:lnTo>
                      <a:lnTo>
                        <a:pt x="799" y="844"/>
                      </a:lnTo>
                      <a:lnTo>
                        <a:pt x="816" y="804"/>
                      </a:lnTo>
                      <a:lnTo>
                        <a:pt x="827" y="764"/>
                      </a:lnTo>
                      <a:lnTo>
                        <a:pt x="834" y="723"/>
                      </a:lnTo>
                      <a:lnTo>
                        <a:pt x="837" y="681"/>
                      </a:lnTo>
                      <a:lnTo>
                        <a:pt x="834" y="639"/>
                      </a:lnTo>
                      <a:lnTo>
                        <a:pt x="830" y="598"/>
                      </a:lnTo>
                      <a:lnTo>
                        <a:pt x="818" y="556"/>
                      </a:lnTo>
                      <a:lnTo>
                        <a:pt x="801" y="514"/>
                      </a:lnTo>
                      <a:lnTo>
                        <a:pt x="783" y="473"/>
                      </a:lnTo>
                      <a:lnTo>
                        <a:pt x="759" y="433"/>
                      </a:lnTo>
                      <a:lnTo>
                        <a:pt x="731" y="393"/>
                      </a:lnTo>
                      <a:lnTo>
                        <a:pt x="707" y="365"/>
                      </a:lnTo>
                      <a:lnTo>
                        <a:pt x="679" y="339"/>
                      </a:lnTo>
                      <a:close/>
                    </a:path>
                  </a:pathLst>
                </a:custGeom>
                <a:solidFill>
                  <a:srgbClr val="FFF08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60" name="Freeform 85"/>
                <p:cNvSpPr>
                  <a:spLocks/>
                </p:cNvSpPr>
                <p:nvPr/>
              </p:nvSpPr>
              <p:spPr bwMode="auto">
                <a:xfrm>
                  <a:off x="4359" y="962"/>
                  <a:ext cx="424" cy="247"/>
                </a:xfrm>
                <a:custGeom>
                  <a:avLst/>
                  <a:gdLst>
                    <a:gd name="T0" fmla="*/ 415 w 424"/>
                    <a:gd name="T1" fmla="*/ 0 h 247"/>
                    <a:gd name="T2" fmla="*/ 415 w 424"/>
                    <a:gd name="T3" fmla="*/ 0 h 247"/>
                    <a:gd name="T4" fmla="*/ 422 w 424"/>
                    <a:gd name="T5" fmla="*/ 40 h 247"/>
                    <a:gd name="T6" fmla="*/ 424 w 424"/>
                    <a:gd name="T7" fmla="*/ 80 h 247"/>
                    <a:gd name="T8" fmla="*/ 424 w 424"/>
                    <a:gd name="T9" fmla="*/ 80 h 247"/>
                    <a:gd name="T10" fmla="*/ 422 w 424"/>
                    <a:gd name="T11" fmla="*/ 101 h 247"/>
                    <a:gd name="T12" fmla="*/ 415 w 424"/>
                    <a:gd name="T13" fmla="*/ 120 h 247"/>
                    <a:gd name="T14" fmla="*/ 405 w 424"/>
                    <a:gd name="T15" fmla="*/ 139 h 247"/>
                    <a:gd name="T16" fmla="*/ 396 w 424"/>
                    <a:gd name="T17" fmla="*/ 158 h 247"/>
                    <a:gd name="T18" fmla="*/ 382 w 424"/>
                    <a:gd name="T19" fmla="*/ 176 h 247"/>
                    <a:gd name="T20" fmla="*/ 368 w 424"/>
                    <a:gd name="T21" fmla="*/ 193 h 247"/>
                    <a:gd name="T22" fmla="*/ 339 w 424"/>
                    <a:gd name="T23" fmla="*/ 221 h 247"/>
                    <a:gd name="T24" fmla="*/ 339 w 424"/>
                    <a:gd name="T25" fmla="*/ 221 h 247"/>
                    <a:gd name="T26" fmla="*/ 328 w 424"/>
                    <a:gd name="T27" fmla="*/ 231 h 247"/>
                    <a:gd name="T28" fmla="*/ 316 w 424"/>
                    <a:gd name="T29" fmla="*/ 238 h 247"/>
                    <a:gd name="T30" fmla="*/ 304 w 424"/>
                    <a:gd name="T31" fmla="*/ 242 h 247"/>
                    <a:gd name="T32" fmla="*/ 290 w 424"/>
                    <a:gd name="T33" fmla="*/ 245 h 247"/>
                    <a:gd name="T34" fmla="*/ 290 w 424"/>
                    <a:gd name="T35" fmla="*/ 245 h 247"/>
                    <a:gd name="T36" fmla="*/ 255 w 424"/>
                    <a:gd name="T37" fmla="*/ 247 h 247"/>
                    <a:gd name="T38" fmla="*/ 217 w 424"/>
                    <a:gd name="T39" fmla="*/ 245 h 247"/>
                    <a:gd name="T40" fmla="*/ 146 w 424"/>
                    <a:gd name="T41" fmla="*/ 240 h 247"/>
                    <a:gd name="T42" fmla="*/ 0 w 424"/>
                    <a:gd name="T43" fmla="*/ 23 h 247"/>
                    <a:gd name="T44" fmla="*/ 99 w 424"/>
                    <a:gd name="T45" fmla="*/ 0 h 247"/>
                    <a:gd name="T46" fmla="*/ 99 w 424"/>
                    <a:gd name="T47" fmla="*/ 0 h 247"/>
                    <a:gd name="T48" fmla="*/ 101 w 424"/>
                    <a:gd name="T49" fmla="*/ 0 h 247"/>
                    <a:gd name="T50" fmla="*/ 415 w 424"/>
                    <a:gd name="T51" fmla="*/ 0 h 247"/>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424" h="247">
                      <a:moveTo>
                        <a:pt x="415" y="0"/>
                      </a:moveTo>
                      <a:lnTo>
                        <a:pt x="415" y="0"/>
                      </a:lnTo>
                      <a:lnTo>
                        <a:pt x="422" y="40"/>
                      </a:lnTo>
                      <a:lnTo>
                        <a:pt x="424" y="80"/>
                      </a:lnTo>
                      <a:lnTo>
                        <a:pt x="422" y="101"/>
                      </a:lnTo>
                      <a:lnTo>
                        <a:pt x="415" y="120"/>
                      </a:lnTo>
                      <a:lnTo>
                        <a:pt x="405" y="139"/>
                      </a:lnTo>
                      <a:lnTo>
                        <a:pt x="396" y="158"/>
                      </a:lnTo>
                      <a:lnTo>
                        <a:pt x="382" y="176"/>
                      </a:lnTo>
                      <a:lnTo>
                        <a:pt x="368" y="193"/>
                      </a:lnTo>
                      <a:lnTo>
                        <a:pt x="339" y="221"/>
                      </a:lnTo>
                      <a:lnTo>
                        <a:pt x="328" y="231"/>
                      </a:lnTo>
                      <a:lnTo>
                        <a:pt x="316" y="238"/>
                      </a:lnTo>
                      <a:lnTo>
                        <a:pt x="304" y="242"/>
                      </a:lnTo>
                      <a:lnTo>
                        <a:pt x="290" y="245"/>
                      </a:lnTo>
                      <a:lnTo>
                        <a:pt x="255" y="247"/>
                      </a:lnTo>
                      <a:lnTo>
                        <a:pt x="217" y="245"/>
                      </a:lnTo>
                      <a:lnTo>
                        <a:pt x="146" y="240"/>
                      </a:lnTo>
                      <a:lnTo>
                        <a:pt x="0" y="23"/>
                      </a:lnTo>
                      <a:lnTo>
                        <a:pt x="99" y="0"/>
                      </a:lnTo>
                      <a:lnTo>
                        <a:pt x="101" y="0"/>
                      </a:lnTo>
                      <a:lnTo>
                        <a:pt x="4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61" name="Freeform 86"/>
                <p:cNvSpPr>
                  <a:spLocks/>
                </p:cNvSpPr>
                <p:nvPr/>
              </p:nvSpPr>
              <p:spPr bwMode="auto">
                <a:xfrm>
                  <a:off x="4378" y="962"/>
                  <a:ext cx="396" cy="235"/>
                </a:xfrm>
                <a:custGeom>
                  <a:avLst/>
                  <a:gdLst>
                    <a:gd name="T0" fmla="*/ 386 w 396"/>
                    <a:gd name="T1" fmla="*/ 0 h 235"/>
                    <a:gd name="T2" fmla="*/ 386 w 396"/>
                    <a:gd name="T3" fmla="*/ 0 h 235"/>
                    <a:gd name="T4" fmla="*/ 391 w 396"/>
                    <a:gd name="T5" fmla="*/ 25 h 235"/>
                    <a:gd name="T6" fmla="*/ 393 w 396"/>
                    <a:gd name="T7" fmla="*/ 54 h 235"/>
                    <a:gd name="T8" fmla="*/ 396 w 396"/>
                    <a:gd name="T9" fmla="*/ 80 h 235"/>
                    <a:gd name="T10" fmla="*/ 391 w 396"/>
                    <a:gd name="T11" fmla="*/ 101 h 235"/>
                    <a:gd name="T12" fmla="*/ 391 w 396"/>
                    <a:gd name="T13" fmla="*/ 101 h 235"/>
                    <a:gd name="T14" fmla="*/ 386 w 396"/>
                    <a:gd name="T15" fmla="*/ 120 h 235"/>
                    <a:gd name="T16" fmla="*/ 377 w 396"/>
                    <a:gd name="T17" fmla="*/ 139 h 235"/>
                    <a:gd name="T18" fmla="*/ 363 w 396"/>
                    <a:gd name="T19" fmla="*/ 158 h 235"/>
                    <a:gd name="T20" fmla="*/ 349 w 396"/>
                    <a:gd name="T21" fmla="*/ 174 h 235"/>
                    <a:gd name="T22" fmla="*/ 320 w 396"/>
                    <a:gd name="T23" fmla="*/ 207 h 235"/>
                    <a:gd name="T24" fmla="*/ 294 w 396"/>
                    <a:gd name="T25" fmla="*/ 228 h 235"/>
                    <a:gd name="T26" fmla="*/ 294 w 396"/>
                    <a:gd name="T27" fmla="*/ 228 h 235"/>
                    <a:gd name="T28" fmla="*/ 287 w 396"/>
                    <a:gd name="T29" fmla="*/ 231 h 235"/>
                    <a:gd name="T30" fmla="*/ 278 w 396"/>
                    <a:gd name="T31" fmla="*/ 233 h 235"/>
                    <a:gd name="T32" fmla="*/ 257 w 396"/>
                    <a:gd name="T33" fmla="*/ 235 h 235"/>
                    <a:gd name="T34" fmla="*/ 231 w 396"/>
                    <a:gd name="T35" fmla="*/ 235 h 235"/>
                    <a:gd name="T36" fmla="*/ 203 w 396"/>
                    <a:gd name="T37" fmla="*/ 235 h 235"/>
                    <a:gd name="T38" fmla="*/ 155 w 396"/>
                    <a:gd name="T39" fmla="*/ 231 h 235"/>
                    <a:gd name="T40" fmla="*/ 134 w 396"/>
                    <a:gd name="T41" fmla="*/ 228 h 235"/>
                    <a:gd name="T42" fmla="*/ 0 w 396"/>
                    <a:gd name="T43" fmla="*/ 30 h 235"/>
                    <a:gd name="T44" fmla="*/ 82 w 396"/>
                    <a:gd name="T45" fmla="*/ 11 h 235"/>
                    <a:gd name="T46" fmla="*/ 82 w 396"/>
                    <a:gd name="T47" fmla="*/ 11 h 235"/>
                    <a:gd name="T48" fmla="*/ 99 w 396"/>
                    <a:gd name="T49" fmla="*/ 0 h 235"/>
                    <a:gd name="T50" fmla="*/ 386 w 396"/>
                    <a:gd name="T51" fmla="*/ 0 h 23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96" h="235">
                      <a:moveTo>
                        <a:pt x="386" y="0"/>
                      </a:moveTo>
                      <a:lnTo>
                        <a:pt x="386" y="0"/>
                      </a:lnTo>
                      <a:lnTo>
                        <a:pt x="391" y="25"/>
                      </a:lnTo>
                      <a:lnTo>
                        <a:pt x="393" y="54"/>
                      </a:lnTo>
                      <a:lnTo>
                        <a:pt x="396" y="80"/>
                      </a:lnTo>
                      <a:lnTo>
                        <a:pt x="391" y="101"/>
                      </a:lnTo>
                      <a:lnTo>
                        <a:pt x="386" y="120"/>
                      </a:lnTo>
                      <a:lnTo>
                        <a:pt x="377" y="139"/>
                      </a:lnTo>
                      <a:lnTo>
                        <a:pt x="363" y="158"/>
                      </a:lnTo>
                      <a:lnTo>
                        <a:pt x="349" y="174"/>
                      </a:lnTo>
                      <a:lnTo>
                        <a:pt x="320" y="207"/>
                      </a:lnTo>
                      <a:lnTo>
                        <a:pt x="294" y="228"/>
                      </a:lnTo>
                      <a:lnTo>
                        <a:pt x="287" y="231"/>
                      </a:lnTo>
                      <a:lnTo>
                        <a:pt x="278" y="233"/>
                      </a:lnTo>
                      <a:lnTo>
                        <a:pt x="257" y="235"/>
                      </a:lnTo>
                      <a:lnTo>
                        <a:pt x="231" y="235"/>
                      </a:lnTo>
                      <a:lnTo>
                        <a:pt x="203" y="235"/>
                      </a:lnTo>
                      <a:lnTo>
                        <a:pt x="155" y="231"/>
                      </a:lnTo>
                      <a:lnTo>
                        <a:pt x="134" y="228"/>
                      </a:lnTo>
                      <a:lnTo>
                        <a:pt x="0" y="30"/>
                      </a:lnTo>
                      <a:lnTo>
                        <a:pt x="82" y="11"/>
                      </a:lnTo>
                      <a:lnTo>
                        <a:pt x="99" y="0"/>
                      </a:lnTo>
                      <a:lnTo>
                        <a:pt x="386"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62" name="Freeform 87"/>
                <p:cNvSpPr>
                  <a:spLocks/>
                </p:cNvSpPr>
                <p:nvPr/>
              </p:nvSpPr>
              <p:spPr bwMode="auto">
                <a:xfrm>
                  <a:off x="4597" y="962"/>
                  <a:ext cx="170" cy="14"/>
                </a:xfrm>
                <a:custGeom>
                  <a:avLst/>
                  <a:gdLst>
                    <a:gd name="T0" fmla="*/ 170 w 170"/>
                    <a:gd name="T1" fmla="*/ 14 h 14"/>
                    <a:gd name="T2" fmla="*/ 170 w 170"/>
                    <a:gd name="T3" fmla="*/ 14 h 14"/>
                    <a:gd name="T4" fmla="*/ 0 w 170"/>
                    <a:gd name="T5" fmla="*/ 0 h 14"/>
                    <a:gd name="T6" fmla="*/ 0 w 170"/>
                    <a:gd name="T7" fmla="*/ 0 h 14"/>
                    <a:gd name="T8" fmla="*/ 47 w 170"/>
                    <a:gd name="T9" fmla="*/ 0 h 14"/>
                    <a:gd name="T10" fmla="*/ 167 w 170"/>
                    <a:gd name="T11" fmla="*/ 0 h 14"/>
                    <a:gd name="T12" fmla="*/ 167 w 170"/>
                    <a:gd name="T13" fmla="*/ 0 h 14"/>
                    <a:gd name="T14" fmla="*/ 170 w 170"/>
                    <a:gd name="T15" fmla="*/ 14 h 14"/>
                    <a:gd name="T16" fmla="*/ 170 w 170"/>
                    <a:gd name="T17" fmla="*/ 14 h 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0" h="14">
                      <a:moveTo>
                        <a:pt x="170" y="14"/>
                      </a:moveTo>
                      <a:lnTo>
                        <a:pt x="170" y="14"/>
                      </a:lnTo>
                      <a:lnTo>
                        <a:pt x="0" y="0"/>
                      </a:lnTo>
                      <a:lnTo>
                        <a:pt x="47" y="0"/>
                      </a:lnTo>
                      <a:lnTo>
                        <a:pt x="167" y="0"/>
                      </a:lnTo>
                      <a:lnTo>
                        <a:pt x="170" y="14"/>
                      </a:lnTo>
                      <a:close/>
                    </a:path>
                  </a:pathLst>
                </a:custGeom>
                <a:solidFill>
                  <a:srgbClr val="6F5F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63" name="Freeform 88"/>
                <p:cNvSpPr>
                  <a:spLocks/>
                </p:cNvSpPr>
                <p:nvPr/>
              </p:nvSpPr>
              <p:spPr bwMode="auto">
                <a:xfrm>
                  <a:off x="4597" y="976"/>
                  <a:ext cx="172" cy="21"/>
                </a:xfrm>
                <a:custGeom>
                  <a:avLst/>
                  <a:gdLst>
                    <a:gd name="T0" fmla="*/ 172 w 172"/>
                    <a:gd name="T1" fmla="*/ 21 h 21"/>
                    <a:gd name="T2" fmla="*/ 172 w 172"/>
                    <a:gd name="T3" fmla="*/ 21 h 21"/>
                    <a:gd name="T4" fmla="*/ 0 w 172"/>
                    <a:gd name="T5" fmla="*/ 7 h 21"/>
                    <a:gd name="T6" fmla="*/ 0 w 172"/>
                    <a:gd name="T7" fmla="*/ 7 h 21"/>
                    <a:gd name="T8" fmla="*/ 170 w 172"/>
                    <a:gd name="T9" fmla="*/ 0 h 21"/>
                    <a:gd name="T10" fmla="*/ 170 w 172"/>
                    <a:gd name="T11" fmla="*/ 0 h 21"/>
                    <a:gd name="T12" fmla="*/ 172 w 172"/>
                    <a:gd name="T13" fmla="*/ 21 h 21"/>
                    <a:gd name="T14" fmla="*/ 172 w 172"/>
                    <a:gd name="T15" fmla="*/ 21 h 2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72" h="21">
                      <a:moveTo>
                        <a:pt x="172" y="21"/>
                      </a:moveTo>
                      <a:lnTo>
                        <a:pt x="172" y="21"/>
                      </a:lnTo>
                      <a:lnTo>
                        <a:pt x="0" y="7"/>
                      </a:lnTo>
                      <a:lnTo>
                        <a:pt x="170" y="0"/>
                      </a:lnTo>
                      <a:lnTo>
                        <a:pt x="172" y="21"/>
                      </a:lnTo>
                      <a:close/>
                    </a:path>
                  </a:pathLst>
                </a:custGeom>
                <a:solidFill>
                  <a:srgbClr val="6F5F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64" name="Freeform 89"/>
                <p:cNvSpPr>
                  <a:spLocks/>
                </p:cNvSpPr>
                <p:nvPr/>
              </p:nvSpPr>
              <p:spPr bwMode="auto">
                <a:xfrm>
                  <a:off x="4597" y="995"/>
                  <a:ext cx="174" cy="21"/>
                </a:xfrm>
                <a:custGeom>
                  <a:avLst/>
                  <a:gdLst>
                    <a:gd name="T0" fmla="*/ 174 w 174"/>
                    <a:gd name="T1" fmla="*/ 21 h 21"/>
                    <a:gd name="T2" fmla="*/ 0 w 174"/>
                    <a:gd name="T3" fmla="*/ 7 h 21"/>
                    <a:gd name="T4" fmla="*/ 172 w 174"/>
                    <a:gd name="T5" fmla="*/ 0 h 21"/>
                    <a:gd name="T6" fmla="*/ 172 w 174"/>
                    <a:gd name="T7" fmla="*/ 0 h 21"/>
                    <a:gd name="T8" fmla="*/ 174 w 174"/>
                    <a:gd name="T9" fmla="*/ 21 h 21"/>
                    <a:gd name="T10" fmla="*/ 174 w 174"/>
                    <a:gd name="T11" fmla="*/ 21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4" h="21">
                      <a:moveTo>
                        <a:pt x="174" y="21"/>
                      </a:moveTo>
                      <a:lnTo>
                        <a:pt x="0" y="7"/>
                      </a:lnTo>
                      <a:lnTo>
                        <a:pt x="172" y="0"/>
                      </a:lnTo>
                      <a:lnTo>
                        <a:pt x="174" y="21"/>
                      </a:lnTo>
                      <a:close/>
                    </a:path>
                  </a:pathLst>
                </a:custGeom>
                <a:solidFill>
                  <a:srgbClr val="6F5F4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65" name="Freeform 90"/>
                <p:cNvSpPr>
                  <a:spLocks/>
                </p:cNvSpPr>
                <p:nvPr/>
              </p:nvSpPr>
              <p:spPr bwMode="auto">
                <a:xfrm>
                  <a:off x="4474" y="997"/>
                  <a:ext cx="274" cy="153"/>
                </a:xfrm>
                <a:custGeom>
                  <a:avLst/>
                  <a:gdLst>
                    <a:gd name="T0" fmla="*/ 191 w 274"/>
                    <a:gd name="T1" fmla="*/ 19 h 153"/>
                    <a:gd name="T2" fmla="*/ 191 w 274"/>
                    <a:gd name="T3" fmla="*/ 19 h 153"/>
                    <a:gd name="T4" fmla="*/ 196 w 274"/>
                    <a:gd name="T5" fmla="*/ 19 h 153"/>
                    <a:gd name="T6" fmla="*/ 210 w 274"/>
                    <a:gd name="T7" fmla="*/ 16 h 153"/>
                    <a:gd name="T8" fmla="*/ 227 w 274"/>
                    <a:gd name="T9" fmla="*/ 16 h 153"/>
                    <a:gd name="T10" fmla="*/ 239 w 274"/>
                    <a:gd name="T11" fmla="*/ 19 h 153"/>
                    <a:gd name="T12" fmla="*/ 250 w 274"/>
                    <a:gd name="T13" fmla="*/ 21 h 153"/>
                    <a:gd name="T14" fmla="*/ 250 w 274"/>
                    <a:gd name="T15" fmla="*/ 21 h 153"/>
                    <a:gd name="T16" fmla="*/ 260 w 274"/>
                    <a:gd name="T17" fmla="*/ 28 h 153"/>
                    <a:gd name="T18" fmla="*/ 269 w 274"/>
                    <a:gd name="T19" fmla="*/ 38 h 153"/>
                    <a:gd name="T20" fmla="*/ 272 w 274"/>
                    <a:gd name="T21" fmla="*/ 49 h 153"/>
                    <a:gd name="T22" fmla="*/ 274 w 274"/>
                    <a:gd name="T23" fmla="*/ 66 h 153"/>
                    <a:gd name="T24" fmla="*/ 272 w 274"/>
                    <a:gd name="T25" fmla="*/ 80 h 153"/>
                    <a:gd name="T26" fmla="*/ 264 w 274"/>
                    <a:gd name="T27" fmla="*/ 97 h 153"/>
                    <a:gd name="T28" fmla="*/ 253 w 274"/>
                    <a:gd name="T29" fmla="*/ 113 h 153"/>
                    <a:gd name="T30" fmla="*/ 236 w 274"/>
                    <a:gd name="T31" fmla="*/ 130 h 153"/>
                    <a:gd name="T32" fmla="*/ 236 w 274"/>
                    <a:gd name="T33" fmla="*/ 130 h 153"/>
                    <a:gd name="T34" fmla="*/ 227 w 274"/>
                    <a:gd name="T35" fmla="*/ 137 h 153"/>
                    <a:gd name="T36" fmla="*/ 217 w 274"/>
                    <a:gd name="T37" fmla="*/ 141 h 153"/>
                    <a:gd name="T38" fmla="*/ 196 w 274"/>
                    <a:gd name="T39" fmla="*/ 151 h 153"/>
                    <a:gd name="T40" fmla="*/ 175 w 274"/>
                    <a:gd name="T41" fmla="*/ 153 h 153"/>
                    <a:gd name="T42" fmla="*/ 154 w 274"/>
                    <a:gd name="T43" fmla="*/ 153 h 153"/>
                    <a:gd name="T44" fmla="*/ 135 w 274"/>
                    <a:gd name="T45" fmla="*/ 153 h 153"/>
                    <a:gd name="T46" fmla="*/ 121 w 274"/>
                    <a:gd name="T47" fmla="*/ 151 h 153"/>
                    <a:gd name="T48" fmla="*/ 107 w 274"/>
                    <a:gd name="T49" fmla="*/ 148 h 153"/>
                    <a:gd name="T50" fmla="*/ 62 w 274"/>
                    <a:gd name="T51" fmla="*/ 137 h 153"/>
                    <a:gd name="T52" fmla="*/ 0 w 274"/>
                    <a:gd name="T53" fmla="*/ 66 h 153"/>
                    <a:gd name="T54" fmla="*/ 33 w 274"/>
                    <a:gd name="T55" fmla="*/ 0 h 153"/>
                    <a:gd name="T56" fmla="*/ 102 w 274"/>
                    <a:gd name="T57" fmla="*/ 2 h 153"/>
                    <a:gd name="T58" fmla="*/ 109 w 274"/>
                    <a:gd name="T59" fmla="*/ 28 h 153"/>
                    <a:gd name="T60" fmla="*/ 109 w 274"/>
                    <a:gd name="T61" fmla="*/ 28 h 153"/>
                    <a:gd name="T62" fmla="*/ 123 w 274"/>
                    <a:gd name="T63" fmla="*/ 31 h 153"/>
                    <a:gd name="T64" fmla="*/ 135 w 274"/>
                    <a:gd name="T65" fmla="*/ 33 h 153"/>
                    <a:gd name="T66" fmla="*/ 151 w 274"/>
                    <a:gd name="T67" fmla="*/ 33 h 153"/>
                    <a:gd name="T68" fmla="*/ 151 w 274"/>
                    <a:gd name="T69" fmla="*/ 33 h 153"/>
                    <a:gd name="T70" fmla="*/ 165 w 274"/>
                    <a:gd name="T71" fmla="*/ 31 h 153"/>
                    <a:gd name="T72" fmla="*/ 180 w 274"/>
                    <a:gd name="T73" fmla="*/ 26 h 153"/>
                    <a:gd name="T74" fmla="*/ 191 w 274"/>
                    <a:gd name="T75" fmla="*/ 19 h 153"/>
                    <a:gd name="T76" fmla="*/ 191 w 274"/>
                    <a:gd name="T77" fmla="*/ 19 h 15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74" h="153">
                      <a:moveTo>
                        <a:pt x="191" y="19"/>
                      </a:moveTo>
                      <a:lnTo>
                        <a:pt x="191" y="19"/>
                      </a:lnTo>
                      <a:lnTo>
                        <a:pt x="196" y="19"/>
                      </a:lnTo>
                      <a:lnTo>
                        <a:pt x="210" y="16"/>
                      </a:lnTo>
                      <a:lnTo>
                        <a:pt x="227" y="16"/>
                      </a:lnTo>
                      <a:lnTo>
                        <a:pt x="239" y="19"/>
                      </a:lnTo>
                      <a:lnTo>
                        <a:pt x="250" y="21"/>
                      </a:lnTo>
                      <a:lnTo>
                        <a:pt x="260" y="28"/>
                      </a:lnTo>
                      <a:lnTo>
                        <a:pt x="269" y="38"/>
                      </a:lnTo>
                      <a:lnTo>
                        <a:pt x="272" y="49"/>
                      </a:lnTo>
                      <a:lnTo>
                        <a:pt x="274" y="66"/>
                      </a:lnTo>
                      <a:lnTo>
                        <a:pt x="272" y="80"/>
                      </a:lnTo>
                      <a:lnTo>
                        <a:pt x="264" y="97"/>
                      </a:lnTo>
                      <a:lnTo>
                        <a:pt x="253" y="113"/>
                      </a:lnTo>
                      <a:lnTo>
                        <a:pt x="236" y="130"/>
                      </a:lnTo>
                      <a:lnTo>
                        <a:pt x="227" y="137"/>
                      </a:lnTo>
                      <a:lnTo>
                        <a:pt x="217" y="141"/>
                      </a:lnTo>
                      <a:lnTo>
                        <a:pt x="196" y="151"/>
                      </a:lnTo>
                      <a:lnTo>
                        <a:pt x="175" y="153"/>
                      </a:lnTo>
                      <a:lnTo>
                        <a:pt x="154" y="153"/>
                      </a:lnTo>
                      <a:lnTo>
                        <a:pt x="135" y="153"/>
                      </a:lnTo>
                      <a:lnTo>
                        <a:pt x="121" y="151"/>
                      </a:lnTo>
                      <a:lnTo>
                        <a:pt x="107" y="148"/>
                      </a:lnTo>
                      <a:lnTo>
                        <a:pt x="62" y="137"/>
                      </a:lnTo>
                      <a:lnTo>
                        <a:pt x="0" y="66"/>
                      </a:lnTo>
                      <a:lnTo>
                        <a:pt x="33" y="0"/>
                      </a:lnTo>
                      <a:lnTo>
                        <a:pt x="102" y="2"/>
                      </a:lnTo>
                      <a:lnTo>
                        <a:pt x="109" y="28"/>
                      </a:lnTo>
                      <a:lnTo>
                        <a:pt x="123" y="31"/>
                      </a:lnTo>
                      <a:lnTo>
                        <a:pt x="135" y="33"/>
                      </a:lnTo>
                      <a:lnTo>
                        <a:pt x="151" y="33"/>
                      </a:lnTo>
                      <a:lnTo>
                        <a:pt x="165" y="31"/>
                      </a:lnTo>
                      <a:lnTo>
                        <a:pt x="180" y="26"/>
                      </a:lnTo>
                      <a:lnTo>
                        <a:pt x="191" y="1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66" name="Freeform 91"/>
                <p:cNvSpPr>
                  <a:spLocks/>
                </p:cNvSpPr>
                <p:nvPr/>
              </p:nvSpPr>
              <p:spPr bwMode="auto">
                <a:xfrm>
                  <a:off x="4371" y="962"/>
                  <a:ext cx="210" cy="150"/>
                </a:xfrm>
                <a:custGeom>
                  <a:avLst/>
                  <a:gdLst>
                    <a:gd name="T0" fmla="*/ 210 w 210"/>
                    <a:gd name="T1" fmla="*/ 0 h 150"/>
                    <a:gd name="T2" fmla="*/ 210 w 210"/>
                    <a:gd name="T3" fmla="*/ 0 h 150"/>
                    <a:gd name="T4" fmla="*/ 202 w 210"/>
                    <a:gd name="T5" fmla="*/ 16 h 150"/>
                    <a:gd name="T6" fmla="*/ 193 w 210"/>
                    <a:gd name="T7" fmla="*/ 33 h 150"/>
                    <a:gd name="T8" fmla="*/ 169 w 210"/>
                    <a:gd name="T9" fmla="*/ 63 h 150"/>
                    <a:gd name="T10" fmla="*/ 169 w 210"/>
                    <a:gd name="T11" fmla="*/ 63 h 150"/>
                    <a:gd name="T12" fmla="*/ 167 w 210"/>
                    <a:gd name="T13" fmla="*/ 68 h 150"/>
                    <a:gd name="T14" fmla="*/ 165 w 210"/>
                    <a:gd name="T15" fmla="*/ 77 h 150"/>
                    <a:gd name="T16" fmla="*/ 165 w 210"/>
                    <a:gd name="T17" fmla="*/ 77 h 150"/>
                    <a:gd name="T18" fmla="*/ 165 w 210"/>
                    <a:gd name="T19" fmla="*/ 84 h 150"/>
                    <a:gd name="T20" fmla="*/ 162 w 210"/>
                    <a:gd name="T21" fmla="*/ 89 h 150"/>
                    <a:gd name="T22" fmla="*/ 160 w 210"/>
                    <a:gd name="T23" fmla="*/ 96 h 150"/>
                    <a:gd name="T24" fmla="*/ 155 w 210"/>
                    <a:gd name="T25" fmla="*/ 99 h 150"/>
                    <a:gd name="T26" fmla="*/ 144 w 210"/>
                    <a:gd name="T27" fmla="*/ 106 h 150"/>
                    <a:gd name="T28" fmla="*/ 129 w 210"/>
                    <a:gd name="T29" fmla="*/ 108 h 150"/>
                    <a:gd name="T30" fmla="*/ 129 w 210"/>
                    <a:gd name="T31" fmla="*/ 108 h 150"/>
                    <a:gd name="T32" fmla="*/ 120 w 210"/>
                    <a:gd name="T33" fmla="*/ 120 h 150"/>
                    <a:gd name="T34" fmla="*/ 118 w 210"/>
                    <a:gd name="T35" fmla="*/ 124 h 150"/>
                    <a:gd name="T36" fmla="*/ 118 w 210"/>
                    <a:gd name="T37" fmla="*/ 132 h 150"/>
                    <a:gd name="T38" fmla="*/ 118 w 210"/>
                    <a:gd name="T39" fmla="*/ 132 h 150"/>
                    <a:gd name="T40" fmla="*/ 115 w 210"/>
                    <a:gd name="T41" fmla="*/ 141 h 150"/>
                    <a:gd name="T42" fmla="*/ 113 w 210"/>
                    <a:gd name="T43" fmla="*/ 146 h 150"/>
                    <a:gd name="T44" fmla="*/ 111 w 210"/>
                    <a:gd name="T45" fmla="*/ 150 h 150"/>
                    <a:gd name="T46" fmla="*/ 103 w 210"/>
                    <a:gd name="T47" fmla="*/ 150 h 150"/>
                    <a:gd name="T48" fmla="*/ 92 w 210"/>
                    <a:gd name="T49" fmla="*/ 150 h 150"/>
                    <a:gd name="T50" fmla="*/ 78 w 210"/>
                    <a:gd name="T51" fmla="*/ 148 h 150"/>
                    <a:gd name="T52" fmla="*/ 0 w 210"/>
                    <a:gd name="T53" fmla="*/ 30 h 150"/>
                    <a:gd name="T54" fmla="*/ 96 w 210"/>
                    <a:gd name="T55" fmla="*/ 7 h 150"/>
                    <a:gd name="T56" fmla="*/ 96 w 210"/>
                    <a:gd name="T57" fmla="*/ 7 h 150"/>
                    <a:gd name="T58" fmla="*/ 108 w 210"/>
                    <a:gd name="T59" fmla="*/ 0 h 150"/>
                    <a:gd name="T60" fmla="*/ 210 w 210"/>
                    <a:gd name="T61" fmla="*/ 0 h 15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10" h="150">
                      <a:moveTo>
                        <a:pt x="210" y="0"/>
                      </a:moveTo>
                      <a:lnTo>
                        <a:pt x="210" y="0"/>
                      </a:lnTo>
                      <a:lnTo>
                        <a:pt x="202" y="16"/>
                      </a:lnTo>
                      <a:lnTo>
                        <a:pt x="193" y="33"/>
                      </a:lnTo>
                      <a:lnTo>
                        <a:pt x="169" y="63"/>
                      </a:lnTo>
                      <a:lnTo>
                        <a:pt x="167" y="68"/>
                      </a:lnTo>
                      <a:lnTo>
                        <a:pt x="165" y="77"/>
                      </a:lnTo>
                      <a:lnTo>
                        <a:pt x="165" y="84"/>
                      </a:lnTo>
                      <a:lnTo>
                        <a:pt x="162" y="89"/>
                      </a:lnTo>
                      <a:lnTo>
                        <a:pt x="160" y="96"/>
                      </a:lnTo>
                      <a:lnTo>
                        <a:pt x="155" y="99"/>
                      </a:lnTo>
                      <a:lnTo>
                        <a:pt x="144" y="106"/>
                      </a:lnTo>
                      <a:lnTo>
                        <a:pt x="129" y="108"/>
                      </a:lnTo>
                      <a:lnTo>
                        <a:pt x="120" y="120"/>
                      </a:lnTo>
                      <a:lnTo>
                        <a:pt x="118" y="124"/>
                      </a:lnTo>
                      <a:lnTo>
                        <a:pt x="118" y="132"/>
                      </a:lnTo>
                      <a:lnTo>
                        <a:pt x="115" y="141"/>
                      </a:lnTo>
                      <a:lnTo>
                        <a:pt x="113" y="146"/>
                      </a:lnTo>
                      <a:lnTo>
                        <a:pt x="111" y="150"/>
                      </a:lnTo>
                      <a:lnTo>
                        <a:pt x="103" y="150"/>
                      </a:lnTo>
                      <a:lnTo>
                        <a:pt x="92" y="150"/>
                      </a:lnTo>
                      <a:lnTo>
                        <a:pt x="78" y="148"/>
                      </a:lnTo>
                      <a:lnTo>
                        <a:pt x="0" y="30"/>
                      </a:lnTo>
                      <a:lnTo>
                        <a:pt x="96" y="7"/>
                      </a:lnTo>
                      <a:lnTo>
                        <a:pt x="108" y="0"/>
                      </a:lnTo>
                      <a:lnTo>
                        <a:pt x="2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67" name="Freeform 92"/>
                <p:cNvSpPr>
                  <a:spLocks/>
                </p:cNvSpPr>
                <p:nvPr/>
              </p:nvSpPr>
              <p:spPr bwMode="auto">
                <a:xfrm>
                  <a:off x="4387" y="962"/>
                  <a:ext cx="182" cy="141"/>
                </a:xfrm>
                <a:custGeom>
                  <a:avLst/>
                  <a:gdLst>
                    <a:gd name="T0" fmla="*/ 182 w 182"/>
                    <a:gd name="T1" fmla="*/ 0 h 141"/>
                    <a:gd name="T2" fmla="*/ 182 w 182"/>
                    <a:gd name="T3" fmla="*/ 0 h 141"/>
                    <a:gd name="T4" fmla="*/ 177 w 182"/>
                    <a:gd name="T5" fmla="*/ 11 h 141"/>
                    <a:gd name="T6" fmla="*/ 170 w 182"/>
                    <a:gd name="T7" fmla="*/ 23 h 141"/>
                    <a:gd name="T8" fmla="*/ 170 w 182"/>
                    <a:gd name="T9" fmla="*/ 23 h 141"/>
                    <a:gd name="T10" fmla="*/ 156 w 182"/>
                    <a:gd name="T11" fmla="*/ 42 h 141"/>
                    <a:gd name="T12" fmla="*/ 146 w 182"/>
                    <a:gd name="T13" fmla="*/ 56 h 141"/>
                    <a:gd name="T14" fmla="*/ 139 w 182"/>
                    <a:gd name="T15" fmla="*/ 68 h 141"/>
                    <a:gd name="T16" fmla="*/ 139 w 182"/>
                    <a:gd name="T17" fmla="*/ 80 h 141"/>
                    <a:gd name="T18" fmla="*/ 139 w 182"/>
                    <a:gd name="T19" fmla="*/ 80 h 141"/>
                    <a:gd name="T20" fmla="*/ 137 w 182"/>
                    <a:gd name="T21" fmla="*/ 84 h 141"/>
                    <a:gd name="T22" fmla="*/ 135 w 182"/>
                    <a:gd name="T23" fmla="*/ 89 h 141"/>
                    <a:gd name="T24" fmla="*/ 130 w 182"/>
                    <a:gd name="T25" fmla="*/ 94 h 141"/>
                    <a:gd name="T26" fmla="*/ 125 w 182"/>
                    <a:gd name="T27" fmla="*/ 96 h 141"/>
                    <a:gd name="T28" fmla="*/ 116 w 182"/>
                    <a:gd name="T29" fmla="*/ 99 h 141"/>
                    <a:gd name="T30" fmla="*/ 111 w 182"/>
                    <a:gd name="T31" fmla="*/ 99 h 141"/>
                    <a:gd name="T32" fmla="*/ 111 w 182"/>
                    <a:gd name="T33" fmla="*/ 99 h 141"/>
                    <a:gd name="T34" fmla="*/ 106 w 182"/>
                    <a:gd name="T35" fmla="*/ 101 h 141"/>
                    <a:gd name="T36" fmla="*/ 99 w 182"/>
                    <a:gd name="T37" fmla="*/ 108 h 141"/>
                    <a:gd name="T38" fmla="*/ 92 w 182"/>
                    <a:gd name="T39" fmla="*/ 120 h 141"/>
                    <a:gd name="T40" fmla="*/ 90 w 182"/>
                    <a:gd name="T41" fmla="*/ 127 h 141"/>
                    <a:gd name="T42" fmla="*/ 90 w 182"/>
                    <a:gd name="T43" fmla="*/ 134 h 141"/>
                    <a:gd name="T44" fmla="*/ 90 w 182"/>
                    <a:gd name="T45" fmla="*/ 134 h 141"/>
                    <a:gd name="T46" fmla="*/ 90 w 182"/>
                    <a:gd name="T47" fmla="*/ 139 h 141"/>
                    <a:gd name="T48" fmla="*/ 85 w 182"/>
                    <a:gd name="T49" fmla="*/ 141 h 141"/>
                    <a:gd name="T50" fmla="*/ 78 w 182"/>
                    <a:gd name="T51" fmla="*/ 141 h 141"/>
                    <a:gd name="T52" fmla="*/ 69 w 182"/>
                    <a:gd name="T53" fmla="*/ 139 h 141"/>
                    <a:gd name="T54" fmla="*/ 0 w 182"/>
                    <a:gd name="T55" fmla="*/ 37 h 141"/>
                    <a:gd name="T56" fmla="*/ 85 w 182"/>
                    <a:gd name="T57" fmla="*/ 16 h 141"/>
                    <a:gd name="T58" fmla="*/ 85 w 182"/>
                    <a:gd name="T59" fmla="*/ 16 h 141"/>
                    <a:gd name="T60" fmla="*/ 92 w 182"/>
                    <a:gd name="T61" fmla="*/ 11 h 141"/>
                    <a:gd name="T62" fmla="*/ 109 w 182"/>
                    <a:gd name="T63" fmla="*/ 0 h 141"/>
                    <a:gd name="T64" fmla="*/ 182 w 182"/>
                    <a:gd name="T65" fmla="*/ 0 h 1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82" h="141">
                      <a:moveTo>
                        <a:pt x="182" y="0"/>
                      </a:moveTo>
                      <a:lnTo>
                        <a:pt x="182" y="0"/>
                      </a:lnTo>
                      <a:lnTo>
                        <a:pt x="177" y="11"/>
                      </a:lnTo>
                      <a:lnTo>
                        <a:pt x="170" y="23"/>
                      </a:lnTo>
                      <a:lnTo>
                        <a:pt x="156" y="42"/>
                      </a:lnTo>
                      <a:lnTo>
                        <a:pt x="146" y="56"/>
                      </a:lnTo>
                      <a:lnTo>
                        <a:pt x="139" y="68"/>
                      </a:lnTo>
                      <a:lnTo>
                        <a:pt x="139" y="80"/>
                      </a:lnTo>
                      <a:lnTo>
                        <a:pt x="137" y="84"/>
                      </a:lnTo>
                      <a:lnTo>
                        <a:pt x="135" y="89"/>
                      </a:lnTo>
                      <a:lnTo>
                        <a:pt x="130" y="94"/>
                      </a:lnTo>
                      <a:lnTo>
                        <a:pt x="125" y="96"/>
                      </a:lnTo>
                      <a:lnTo>
                        <a:pt x="116" y="99"/>
                      </a:lnTo>
                      <a:lnTo>
                        <a:pt x="111" y="99"/>
                      </a:lnTo>
                      <a:lnTo>
                        <a:pt x="106" y="101"/>
                      </a:lnTo>
                      <a:lnTo>
                        <a:pt x="99" y="108"/>
                      </a:lnTo>
                      <a:lnTo>
                        <a:pt x="92" y="120"/>
                      </a:lnTo>
                      <a:lnTo>
                        <a:pt x="90" y="127"/>
                      </a:lnTo>
                      <a:lnTo>
                        <a:pt x="90" y="134"/>
                      </a:lnTo>
                      <a:lnTo>
                        <a:pt x="90" y="139"/>
                      </a:lnTo>
                      <a:lnTo>
                        <a:pt x="85" y="141"/>
                      </a:lnTo>
                      <a:lnTo>
                        <a:pt x="78" y="141"/>
                      </a:lnTo>
                      <a:lnTo>
                        <a:pt x="69" y="139"/>
                      </a:lnTo>
                      <a:lnTo>
                        <a:pt x="0" y="37"/>
                      </a:lnTo>
                      <a:lnTo>
                        <a:pt x="85" y="16"/>
                      </a:lnTo>
                      <a:lnTo>
                        <a:pt x="92" y="11"/>
                      </a:lnTo>
                      <a:lnTo>
                        <a:pt x="109" y="0"/>
                      </a:lnTo>
                      <a:lnTo>
                        <a:pt x="182" y="0"/>
                      </a:lnTo>
                      <a:close/>
                    </a:path>
                  </a:pathLst>
                </a:custGeom>
                <a:solidFill>
                  <a:srgbClr val="99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68" name="Freeform 93"/>
                <p:cNvSpPr>
                  <a:spLocks/>
                </p:cNvSpPr>
                <p:nvPr/>
              </p:nvSpPr>
              <p:spPr bwMode="auto">
                <a:xfrm>
                  <a:off x="4175" y="1178"/>
                  <a:ext cx="813" cy="797"/>
                </a:xfrm>
                <a:custGeom>
                  <a:avLst/>
                  <a:gdLst>
                    <a:gd name="T0" fmla="*/ 264 w 813"/>
                    <a:gd name="T1" fmla="*/ 3 h 797"/>
                    <a:gd name="T2" fmla="*/ 236 w 813"/>
                    <a:gd name="T3" fmla="*/ 8 h 797"/>
                    <a:gd name="T4" fmla="*/ 179 w 813"/>
                    <a:gd name="T5" fmla="*/ 19 h 797"/>
                    <a:gd name="T6" fmla="*/ 127 w 813"/>
                    <a:gd name="T7" fmla="*/ 38 h 797"/>
                    <a:gd name="T8" fmla="*/ 78 w 813"/>
                    <a:gd name="T9" fmla="*/ 66 h 797"/>
                    <a:gd name="T10" fmla="*/ 24 w 813"/>
                    <a:gd name="T11" fmla="*/ 109 h 797"/>
                    <a:gd name="T12" fmla="*/ 0 w 813"/>
                    <a:gd name="T13" fmla="*/ 133 h 797"/>
                    <a:gd name="T14" fmla="*/ 0 w 813"/>
                    <a:gd name="T15" fmla="*/ 599 h 797"/>
                    <a:gd name="T16" fmla="*/ 2 w 813"/>
                    <a:gd name="T17" fmla="*/ 611 h 797"/>
                    <a:gd name="T18" fmla="*/ 40 w 813"/>
                    <a:gd name="T19" fmla="*/ 656 h 797"/>
                    <a:gd name="T20" fmla="*/ 83 w 813"/>
                    <a:gd name="T21" fmla="*/ 696 h 797"/>
                    <a:gd name="T22" fmla="*/ 130 w 813"/>
                    <a:gd name="T23" fmla="*/ 731 h 797"/>
                    <a:gd name="T24" fmla="*/ 222 w 813"/>
                    <a:gd name="T25" fmla="*/ 783 h 797"/>
                    <a:gd name="T26" fmla="*/ 264 w 813"/>
                    <a:gd name="T27" fmla="*/ 797 h 797"/>
                    <a:gd name="T28" fmla="*/ 568 w 813"/>
                    <a:gd name="T29" fmla="*/ 797 h 797"/>
                    <a:gd name="T30" fmla="*/ 613 w 813"/>
                    <a:gd name="T31" fmla="*/ 779 h 797"/>
                    <a:gd name="T32" fmla="*/ 655 w 813"/>
                    <a:gd name="T33" fmla="*/ 755 h 797"/>
                    <a:gd name="T34" fmla="*/ 695 w 813"/>
                    <a:gd name="T35" fmla="*/ 724 h 797"/>
                    <a:gd name="T36" fmla="*/ 731 w 813"/>
                    <a:gd name="T37" fmla="*/ 687 h 797"/>
                    <a:gd name="T38" fmla="*/ 752 w 813"/>
                    <a:gd name="T39" fmla="*/ 661 h 797"/>
                    <a:gd name="T40" fmla="*/ 785 w 813"/>
                    <a:gd name="T41" fmla="*/ 604 h 797"/>
                    <a:gd name="T42" fmla="*/ 809 w 813"/>
                    <a:gd name="T43" fmla="*/ 533 h 797"/>
                    <a:gd name="T44" fmla="*/ 811 w 813"/>
                    <a:gd name="T45" fmla="*/ 505 h 797"/>
                    <a:gd name="T46" fmla="*/ 813 w 813"/>
                    <a:gd name="T47" fmla="*/ 453 h 797"/>
                    <a:gd name="T48" fmla="*/ 809 w 813"/>
                    <a:gd name="T49" fmla="*/ 404 h 797"/>
                    <a:gd name="T50" fmla="*/ 799 w 813"/>
                    <a:gd name="T51" fmla="*/ 354 h 797"/>
                    <a:gd name="T52" fmla="*/ 773 w 813"/>
                    <a:gd name="T53" fmla="*/ 288 h 797"/>
                    <a:gd name="T54" fmla="*/ 757 w 813"/>
                    <a:gd name="T55" fmla="*/ 260 h 797"/>
                    <a:gd name="T56" fmla="*/ 721 w 813"/>
                    <a:gd name="T57" fmla="*/ 206 h 797"/>
                    <a:gd name="T58" fmla="*/ 679 w 813"/>
                    <a:gd name="T59" fmla="*/ 158 h 797"/>
                    <a:gd name="T60" fmla="*/ 632 w 813"/>
                    <a:gd name="T61" fmla="*/ 114 h 797"/>
                    <a:gd name="T62" fmla="*/ 568 w 813"/>
                    <a:gd name="T63" fmla="*/ 71 h 797"/>
                    <a:gd name="T64" fmla="*/ 538 w 813"/>
                    <a:gd name="T65" fmla="*/ 55 h 797"/>
                    <a:gd name="T66" fmla="*/ 474 w 813"/>
                    <a:gd name="T67" fmla="*/ 29 h 797"/>
                    <a:gd name="T68" fmla="*/ 410 w 813"/>
                    <a:gd name="T69" fmla="*/ 12 h 797"/>
                    <a:gd name="T70" fmla="*/ 344 w 813"/>
                    <a:gd name="T71" fmla="*/ 3 h 797"/>
                    <a:gd name="T72" fmla="*/ 309 w 813"/>
                    <a:gd name="T73" fmla="*/ 0 h 79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813" h="797">
                      <a:moveTo>
                        <a:pt x="309" y="0"/>
                      </a:moveTo>
                      <a:lnTo>
                        <a:pt x="264" y="3"/>
                      </a:lnTo>
                      <a:lnTo>
                        <a:pt x="236" y="8"/>
                      </a:lnTo>
                      <a:lnTo>
                        <a:pt x="208" y="12"/>
                      </a:lnTo>
                      <a:lnTo>
                        <a:pt x="179" y="19"/>
                      </a:lnTo>
                      <a:lnTo>
                        <a:pt x="153" y="29"/>
                      </a:lnTo>
                      <a:lnTo>
                        <a:pt x="127" y="38"/>
                      </a:lnTo>
                      <a:lnTo>
                        <a:pt x="104" y="52"/>
                      </a:lnTo>
                      <a:lnTo>
                        <a:pt x="78" y="66"/>
                      </a:lnTo>
                      <a:lnTo>
                        <a:pt x="54" y="83"/>
                      </a:lnTo>
                      <a:lnTo>
                        <a:pt x="24" y="109"/>
                      </a:lnTo>
                      <a:lnTo>
                        <a:pt x="0" y="133"/>
                      </a:lnTo>
                      <a:lnTo>
                        <a:pt x="0" y="599"/>
                      </a:lnTo>
                      <a:lnTo>
                        <a:pt x="2" y="611"/>
                      </a:lnTo>
                      <a:lnTo>
                        <a:pt x="21" y="635"/>
                      </a:lnTo>
                      <a:lnTo>
                        <a:pt x="40" y="656"/>
                      </a:lnTo>
                      <a:lnTo>
                        <a:pt x="61" y="677"/>
                      </a:lnTo>
                      <a:lnTo>
                        <a:pt x="83" y="696"/>
                      </a:lnTo>
                      <a:lnTo>
                        <a:pt x="106" y="715"/>
                      </a:lnTo>
                      <a:lnTo>
                        <a:pt x="130" y="731"/>
                      </a:lnTo>
                      <a:lnTo>
                        <a:pt x="182" y="764"/>
                      </a:lnTo>
                      <a:lnTo>
                        <a:pt x="222" y="783"/>
                      </a:lnTo>
                      <a:lnTo>
                        <a:pt x="264" y="797"/>
                      </a:lnTo>
                      <a:lnTo>
                        <a:pt x="568" y="797"/>
                      </a:lnTo>
                      <a:lnTo>
                        <a:pt x="592" y="790"/>
                      </a:lnTo>
                      <a:lnTo>
                        <a:pt x="613" y="779"/>
                      </a:lnTo>
                      <a:lnTo>
                        <a:pt x="637" y="767"/>
                      </a:lnTo>
                      <a:lnTo>
                        <a:pt x="655" y="755"/>
                      </a:lnTo>
                      <a:lnTo>
                        <a:pt x="677" y="741"/>
                      </a:lnTo>
                      <a:lnTo>
                        <a:pt x="695" y="724"/>
                      </a:lnTo>
                      <a:lnTo>
                        <a:pt x="714" y="708"/>
                      </a:lnTo>
                      <a:lnTo>
                        <a:pt x="731" y="687"/>
                      </a:lnTo>
                      <a:lnTo>
                        <a:pt x="752" y="661"/>
                      </a:lnTo>
                      <a:lnTo>
                        <a:pt x="771" y="632"/>
                      </a:lnTo>
                      <a:lnTo>
                        <a:pt x="785" y="604"/>
                      </a:lnTo>
                      <a:lnTo>
                        <a:pt x="797" y="571"/>
                      </a:lnTo>
                      <a:lnTo>
                        <a:pt x="809" y="533"/>
                      </a:lnTo>
                      <a:lnTo>
                        <a:pt x="811" y="505"/>
                      </a:lnTo>
                      <a:lnTo>
                        <a:pt x="813" y="479"/>
                      </a:lnTo>
                      <a:lnTo>
                        <a:pt x="813" y="453"/>
                      </a:lnTo>
                      <a:lnTo>
                        <a:pt x="813" y="430"/>
                      </a:lnTo>
                      <a:lnTo>
                        <a:pt x="809" y="404"/>
                      </a:lnTo>
                      <a:lnTo>
                        <a:pt x="804" y="378"/>
                      </a:lnTo>
                      <a:lnTo>
                        <a:pt x="799" y="354"/>
                      </a:lnTo>
                      <a:lnTo>
                        <a:pt x="790" y="328"/>
                      </a:lnTo>
                      <a:lnTo>
                        <a:pt x="773" y="288"/>
                      </a:lnTo>
                      <a:lnTo>
                        <a:pt x="757" y="260"/>
                      </a:lnTo>
                      <a:lnTo>
                        <a:pt x="740" y="232"/>
                      </a:lnTo>
                      <a:lnTo>
                        <a:pt x="721" y="206"/>
                      </a:lnTo>
                      <a:lnTo>
                        <a:pt x="702" y="182"/>
                      </a:lnTo>
                      <a:lnTo>
                        <a:pt x="679" y="158"/>
                      </a:lnTo>
                      <a:lnTo>
                        <a:pt x="658" y="135"/>
                      </a:lnTo>
                      <a:lnTo>
                        <a:pt x="632" y="114"/>
                      </a:lnTo>
                      <a:lnTo>
                        <a:pt x="606" y="95"/>
                      </a:lnTo>
                      <a:lnTo>
                        <a:pt x="568" y="71"/>
                      </a:lnTo>
                      <a:lnTo>
                        <a:pt x="538" y="55"/>
                      </a:lnTo>
                      <a:lnTo>
                        <a:pt x="507" y="41"/>
                      </a:lnTo>
                      <a:lnTo>
                        <a:pt x="474" y="29"/>
                      </a:lnTo>
                      <a:lnTo>
                        <a:pt x="443" y="19"/>
                      </a:lnTo>
                      <a:lnTo>
                        <a:pt x="410" y="12"/>
                      </a:lnTo>
                      <a:lnTo>
                        <a:pt x="380" y="5"/>
                      </a:lnTo>
                      <a:lnTo>
                        <a:pt x="344" y="3"/>
                      </a:lnTo>
                      <a:lnTo>
                        <a:pt x="30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69" name="Freeform 94"/>
                <p:cNvSpPr>
                  <a:spLocks/>
                </p:cNvSpPr>
                <p:nvPr/>
              </p:nvSpPr>
              <p:spPr bwMode="auto">
                <a:xfrm>
                  <a:off x="4175" y="1190"/>
                  <a:ext cx="804" cy="785"/>
                </a:xfrm>
                <a:custGeom>
                  <a:avLst/>
                  <a:gdLst>
                    <a:gd name="T0" fmla="*/ 309 w 804"/>
                    <a:gd name="T1" fmla="*/ 0 h 785"/>
                    <a:gd name="T2" fmla="*/ 309 w 804"/>
                    <a:gd name="T3" fmla="*/ 0 h 785"/>
                    <a:gd name="T4" fmla="*/ 262 w 804"/>
                    <a:gd name="T5" fmla="*/ 3 h 785"/>
                    <a:gd name="T6" fmla="*/ 217 w 804"/>
                    <a:gd name="T7" fmla="*/ 10 h 785"/>
                    <a:gd name="T8" fmla="*/ 172 w 804"/>
                    <a:gd name="T9" fmla="*/ 21 h 785"/>
                    <a:gd name="T10" fmla="*/ 132 w 804"/>
                    <a:gd name="T11" fmla="*/ 36 h 785"/>
                    <a:gd name="T12" fmla="*/ 94 w 804"/>
                    <a:gd name="T13" fmla="*/ 57 h 785"/>
                    <a:gd name="T14" fmla="*/ 59 w 804"/>
                    <a:gd name="T15" fmla="*/ 80 h 785"/>
                    <a:gd name="T16" fmla="*/ 28 w 804"/>
                    <a:gd name="T17" fmla="*/ 106 h 785"/>
                    <a:gd name="T18" fmla="*/ 0 w 804"/>
                    <a:gd name="T19" fmla="*/ 137 h 785"/>
                    <a:gd name="T20" fmla="*/ 0 w 804"/>
                    <a:gd name="T21" fmla="*/ 580 h 785"/>
                    <a:gd name="T22" fmla="*/ 0 w 804"/>
                    <a:gd name="T23" fmla="*/ 580 h 785"/>
                    <a:gd name="T24" fmla="*/ 28 w 804"/>
                    <a:gd name="T25" fmla="*/ 618 h 785"/>
                    <a:gd name="T26" fmla="*/ 59 w 804"/>
                    <a:gd name="T27" fmla="*/ 651 h 785"/>
                    <a:gd name="T28" fmla="*/ 94 w 804"/>
                    <a:gd name="T29" fmla="*/ 682 h 785"/>
                    <a:gd name="T30" fmla="*/ 132 w 804"/>
                    <a:gd name="T31" fmla="*/ 710 h 785"/>
                    <a:gd name="T32" fmla="*/ 170 w 804"/>
                    <a:gd name="T33" fmla="*/ 734 h 785"/>
                    <a:gd name="T34" fmla="*/ 212 w 804"/>
                    <a:gd name="T35" fmla="*/ 755 h 785"/>
                    <a:gd name="T36" fmla="*/ 257 w 804"/>
                    <a:gd name="T37" fmla="*/ 774 h 785"/>
                    <a:gd name="T38" fmla="*/ 302 w 804"/>
                    <a:gd name="T39" fmla="*/ 785 h 785"/>
                    <a:gd name="T40" fmla="*/ 535 w 804"/>
                    <a:gd name="T41" fmla="*/ 785 h 785"/>
                    <a:gd name="T42" fmla="*/ 535 w 804"/>
                    <a:gd name="T43" fmla="*/ 785 h 785"/>
                    <a:gd name="T44" fmla="*/ 568 w 804"/>
                    <a:gd name="T45" fmla="*/ 776 h 785"/>
                    <a:gd name="T46" fmla="*/ 599 w 804"/>
                    <a:gd name="T47" fmla="*/ 764 h 785"/>
                    <a:gd name="T48" fmla="*/ 627 w 804"/>
                    <a:gd name="T49" fmla="*/ 748 h 785"/>
                    <a:gd name="T50" fmla="*/ 655 w 804"/>
                    <a:gd name="T51" fmla="*/ 731 h 785"/>
                    <a:gd name="T52" fmla="*/ 679 w 804"/>
                    <a:gd name="T53" fmla="*/ 712 h 785"/>
                    <a:gd name="T54" fmla="*/ 702 w 804"/>
                    <a:gd name="T55" fmla="*/ 691 h 785"/>
                    <a:gd name="T56" fmla="*/ 724 w 804"/>
                    <a:gd name="T57" fmla="*/ 668 h 785"/>
                    <a:gd name="T58" fmla="*/ 743 w 804"/>
                    <a:gd name="T59" fmla="*/ 644 h 785"/>
                    <a:gd name="T60" fmla="*/ 759 w 804"/>
                    <a:gd name="T61" fmla="*/ 618 h 785"/>
                    <a:gd name="T62" fmla="*/ 773 w 804"/>
                    <a:gd name="T63" fmla="*/ 590 h 785"/>
                    <a:gd name="T64" fmla="*/ 785 w 804"/>
                    <a:gd name="T65" fmla="*/ 561 h 785"/>
                    <a:gd name="T66" fmla="*/ 794 w 804"/>
                    <a:gd name="T67" fmla="*/ 531 h 785"/>
                    <a:gd name="T68" fmla="*/ 799 w 804"/>
                    <a:gd name="T69" fmla="*/ 500 h 785"/>
                    <a:gd name="T70" fmla="*/ 804 w 804"/>
                    <a:gd name="T71" fmla="*/ 467 h 785"/>
                    <a:gd name="T72" fmla="*/ 804 w 804"/>
                    <a:gd name="T73" fmla="*/ 434 h 785"/>
                    <a:gd name="T74" fmla="*/ 799 w 804"/>
                    <a:gd name="T75" fmla="*/ 399 h 785"/>
                    <a:gd name="T76" fmla="*/ 799 w 804"/>
                    <a:gd name="T77" fmla="*/ 399 h 785"/>
                    <a:gd name="T78" fmla="*/ 792 w 804"/>
                    <a:gd name="T79" fmla="*/ 359 h 785"/>
                    <a:gd name="T80" fmla="*/ 780 w 804"/>
                    <a:gd name="T81" fmla="*/ 319 h 785"/>
                    <a:gd name="T82" fmla="*/ 764 w 804"/>
                    <a:gd name="T83" fmla="*/ 281 h 785"/>
                    <a:gd name="T84" fmla="*/ 745 w 804"/>
                    <a:gd name="T85" fmla="*/ 243 h 785"/>
                    <a:gd name="T86" fmla="*/ 721 w 804"/>
                    <a:gd name="T87" fmla="*/ 210 h 785"/>
                    <a:gd name="T88" fmla="*/ 695 w 804"/>
                    <a:gd name="T89" fmla="*/ 177 h 785"/>
                    <a:gd name="T90" fmla="*/ 665 w 804"/>
                    <a:gd name="T91" fmla="*/ 146 h 785"/>
                    <a:gd name="T92" fmla="*/ 634 w 804"/>
                    <a:gd name="T93" fmla="*/ 116 h 785"/>
                    <a:gd name="T94" fmla="*/ 599 w 804"/>
                    <a:gd name="T95" fmla="*/ 90 h 785"/>
                    <a:gd name="T96" fmla="*/ 563 w 804"/>
                    <a:gd name="T97" fmla="*/ 69 h 785"/>
                    <a:gd name="T98" fmla="*/ 523 w 804"/>
                    <a:gd name="T99" fmla="*/ 47 h 785"/>
                    <a:gd name="T100" fmla="*/ 483 w 804"/>
                    <a:gd name="T101" fmla="*/ 31 h 785"/>
                    <a:gd name="T102" fmla="*/ 441 w 804"/>
                    <a:gd name="T103" fmla="*/ 17 h 785"/>
                    <a:gd name="T104" fmla="*/ 398 w 804"/>
                    <a:gd name="T105" fmla="*/ 7 h 785"/>
                    <a:gd name="T106" fmla="*/ 354 w 804"/>
                    <a:gd name="T107" fmla="*/ 3 h 785"/>
                    <a:gd name="T108" fmla="*/ 309 w 804"/>
                    <a:gd name="T109" fmla="*/ 0 h 785"/>
                    <a:gd name="T110" fmla="*/ 309 w 804"/>
                    <a:gd name="T111" fmla="*/ 0 h 7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804" h="785">
                      <a:moveTo>
                        <a:pt x="309" y="0"/>
                      </a:moveTo>
                      <a:lnTo>
                        <a:pt x="309" y="0"/>
                      </a:lnTo>
                      <a:lnTo>
                        <a:pt x="262" y="3"/>
                      </a:lnTo>
                      <a:lnTo>
                        <a:pt x="217" y="10"/>
                      </a:lnTo>
                      <a:lnTo>
                        <a:pt x="172" y="21"/>
                      </a:lnTo>
                      <a:lnTo>
                        <a:pt x="132" y="36"/>
                      </a:lnTo>
                      <a:lnTo>
                        <a:pt x="94" y="57"/>
                      </a:lnTo>
                      <a:lnTo>
                        <a:pt x="59" y="80"/>
                      </a:lnTo>
                      <a:lnTo>
                        <a:pt x="28" y="106"/>
                      </a:lnTo>
                      <a:lnTo>
                        <a:pt x="0" y="137"/>
                      </a:lnTo>
                      <a:lnTo>
                        <a:pt x="0" y="580"/>
                      </a:lnTo>
                      <a:lnTo>
                        <a:pt x="28" y="618"/>
                      </a:lnTo>
                      <a:lnTo>
                        <a:pt x="59" y="651"/>
                      </a:lnTo>
                      <a:lnTo>
                        <a:pt x="94" y="682"/>
                      </a:lnTo>
                      <a:lnTo>
                        <a:pt x="132" y="710"/>
                      </a:lnTo>
                      <a:lnTo>
                        <a:pt x="170" y="734"/>
                      </a:lnTo>
                      <a:lnTo>
                        <a:pt x="212" y="755"/>
                      </a:lnTo>
                      <a:lnTo>
                        <a:pt x="257" y="774"/>
                      </a:lnTo>
                      <a:lnTo>
                        <a:pt x="302" y="785"/>
                      </a:lnTo>
                      <a:lnTo>
                        <a:pt x="535" y="785"/>
                      </a:lnTo>
                      <a:lnTo>
                        <a:pt x="568" y="776"/>
                      </a:lnTo>
                      <a:lnTo>
                        <a:pt x="599" y="764"/>
                      </a:lnTo>
                      <a:lnTo>
                        <a:pt x="627" y="748"/>
                      </a:lnTo>
                      <a:lnTo>
                        <a:pt x="655" y="731"/>
                      </a:lnTo>
                      <a:lnTo>
                        <a:pt x="679" y="712"/>
                      </a:lnTo>
                      <a:lnTo>
                        <a:pt x="702" y="691"/>
                      </a:lnTo>
                      <a:lnTo>
                        <a:pt x="724" y="668"/>
                      </a:lnTo>
                      <a:lnTo>
                        <a:pt x="743" y="644"/>
                      </a:lnTo>
                      <a:lnTo>
                        <a:pt x="759" y="618"/>
                      </a:lnTo>
                      <a:lnTo>
                        <a:pt x="773" y="590"/>
                      </a:lnTo>
                      <a:lnTo>
                        <a:pt x="785" y="561"/>
                      </a:lnTo>
                      <a:lnTo>
                        <a:pt x="794" y="531"/>
                      </a:lnTo>
                      <a:lnTo>
                        <a:pt x="799" y="500"/>
                      </a:lnTo>
                      <a:lnTo>
                        <a:pt x="804" y="467"/>
                      </a:lnTo>
                      <a:lnTo>
                        <a:pt x="804" y="434"/>
                      </a:lnTo>
                      <a:lnTo>
                        <a:pt x="799" y="399"/>
                      </a:lnTo>
                      <a:lnTo>
                        <a:pt x="792" y="359"/>
                      </a:lnTo>
                      <a:lnTo>
                        <a:pt x="780" y="319"/>
                      </a:lnTo>
                      <a:lnTo>
                        <a:pt x="764" y="281"/>
                      </a:lnTo>
                      <a:lnTo>
                        <a:pt x="745" y="243"/>
                      </a:lnTo>
                      <a:lnTo>
                        <a:pt x="721" y="210"/>
                      </a:lnTo>
                      <a:lnTo>
                        <a:pt x="695" y="177"/>
                      </a:lnTo>
                      <a:lnTo>
                        <a:pt x="665" y="146"/>
                      </a:lnTo>
                      <a:lnTo>
                        <a:pt x="634" y="116"/>
                      </a:lnTo>
                      <a:lnTo>
                        <a:pt x="599" y="90"/>
                      </a:lnTo>
                      <a:lnTo>
                        <a:pt x="563" y="69"/>
                      </a:lnTo>
                      <a:lnTo>
                        <a:pt x="523" y="47"/>
                      </a:lnTo>
                      <a:lnTo>
                        <a:pt x="483" y="31"/>
                      </a:lnTo>
                      <a:lnTo>
                        <a:pt x="441" y="17"/>
                      </a:lnTo>
                      <a:lnTo>
                        <a:pt x="398" y="7"/>
                      </a:lnTo>
                      <a:lnTo>
                        <a:pt x="354" y="3"/>
                      </a:lnTo>
                      <a:lnTo>
                        <a:pt x="309"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70" name="Freeform 95"/>
                <p:cNvSpPr>
                  <a:spLocks/>
                </p:cNvSpPr>
                <p:nvPr/>
              </p:nvSpPr>
              <p:spPr bwMode="auto">
                <a:xfrm>
                  <a:off x="4342" y="1209"/>
                  <a:ext cx="342" cy="21"/>
                </a:xfrm>
                <a:custGeom>
                  <a:avLst/>
                  <a:gdLst>
                    <a:gd name="T0" fmla="*/ 342 w 342"/>
                    <a:gd name="T1" fmla="*/ 21 h 21"/>
                    <a:gd name="T2" fmla="*/ 0 w 342"/>
                    <a:gd name="T3" fmla="*/ 2 h 21"/>
                    <a:gd name="T4" fmla="*/ 0 w 342"/>
                    <a:gd name="T5" fmla="*/ 2 h 21"/>
                    <a:gd name="T6" fmla="*/ 8 w 342"/>
                    <a:gd name="T7" fmla="*/ 0 h 21"/>
                    <a:gd name="T8" fmla="*/ 293 w 342"/>
                    <a:gd name="T9" fmla="*/ 2 h 21"/>
                    <a:gd name="T10" fmla="*/ 293 w 342"/>
                    <a:gd name="T11" fmla="*/ 2 h 21"/>
                    <a:gd name="T12" fmla="*/ 342 w 342"/>
                    <a:gd name="T13" fmla="*/ 21 h 21"/>
                    <a:gd name="T14" fmla="*/ 342 w 342"/>
                    <a:gd name="T15" fmla="*/ 21 h 2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42" h="21">
                      <a:moveTo>
                        <a:pt x="342" y="21"/>
                      </a:moveTo>
                      <a:lnTo>
                        <a:pt x="0" y="2"/>
                      </a:lnTo>
                      <a:lnTo>
                        <a:pt x="8" y="0"/>
                      </a:lnTo>
                      <a:lnTo>
                        <a:pt x="293" y="2"/>
                      </a:lnTo>
                      <a:lnTo>
                        <a:pt x="342" y="21"/>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71" name="Freeform 96"/>
                <p:cNvSpPr>
                  <a:spLocks/>
                </p:cNvSpPr>
                <p:nvPr/>
              </p:nvSpPr>
              <p:spPr bwMode="auto">
                <a:xfrm>
                  <a:off x="4281" y="1240"/>
                  <a:ext cx="469" cy="26"/>
                </a:xfrm>
                <a:custGeom>
                  <a:avLst/>
                  <a:gdLst>
                    <a:gd name="T0" fmla="*/ 469 w 469"/>
                    <a:gd name="T1" fmla="*/ 26 h 26"/>
                    <a:gd name="T2" fmla="*/ 469 w 469"/>
                    <a:gd name="T3" fmla="*/ 26 h 26"/>
                    <a:gd name="T4" fmla="*/ 0 w 469"/>
                    <a:gd name="T5" fmla="*/ 0 h 26"/>
                    <a:gd name="T6" fmla="*/ 0 w 469"/>
                    <a:gd name="T7" fmla="*/ 0 h 26"/>
                    <a:gd name="T8" fmla="*/ 0 w 469"/>
                    <a:gd name="T9" fmla="*/ 0 h 26"/>
                    <a:gd name="T10" fmla="*/ 0 w 469"/>
                    <a:gd name="T11" fmla="*/ 0 h 26"/>
                    <a:gd name="T12" fmla="*/ 432 w 469"/>
                    <a:gd name="T13" fmla="*/ 4 h 26"/>
                    <a:gd name="T14" fmla="*/ 432 w 469"/>
                    <a:gd name="T15" fmla="*/ 4 h 26"/>
                    <a:gd name="T16" fmla="*/ 469 w 469"/>
                    <a:gd name="T17" fmla="*/ 26 h 26"/>
                    <a:gd name="T18" fmla="*/ 469 w 469"/>
                    <a:gd name="T19" fmla="*/ 26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69" h="26">
                      <a:moveTo>
                        <a:pt x="469" y="26"/>
                      </a:moveTo>
                      <a:lnTo>
                        <a:pt x="469" y="26"/>
                      </a:lnTo>
                      <a:lnTo>
                        <a:pt x="0" y="0"/>
                      </a:lnTo>
                      <a:lnTo>
                        <a:pt x="432" y="4"/>
                      </a:lnTo>
                      <a:lnTo>
                        <a:pt x="469" y="26"/>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72" name="Freeform 97"/>
                <p:cNvSpPr>
                  <a:spLocks/>
                </p:cNvSpPr>
                <p:nvPr/>
              </p:nvSpPr>
              <p:spPr bwMode="auto">
                <a:xfrm>
                  <a:off x="4276" y="1270"/>
                  <a:ext cx="524" cy="29"/>
                </a:xfrm>
                <a:custGeom>
                  <a:avLst/>
                  <a:gdLst>
                    <a:gd name="T0" fmla="*/ 524 w 524"/>
                    <a:gd name="T1" fmla="*/ 29 h 29"/>
                    <a:gd name="T2" fmla="*/ 524 w 524"/>
                    <a:gd name="T3" fmla="*/ 29 h 29"/>
                    <a:gd name="T4" fmla="*/ 0 w 524"/>
                    <a:gd name="T5" fmla="*/ 0 h 29"/>
                    <a:gd name="T6" fmla="*/ 0 w 524"/>
                    <a:gd name="T7" fmla="*/ 0 h 29"/>
                    <a:gd name="T8" fmla="*/ 491 w 524"/>
                    <a:gd name="T9" fmla="*/ 5 h 29"/>
                    <a:gd name="T10" fmla="*/ 491 w 524"/>
                    <a:gd name="T11" fmla="*/ 5 h 29"/>
                    <a:gd name="T12" fmla="*/ 524 w 524"/>
                    <a:gd name="T13" fmla="*/ 29 h 29"/>
                    <a:gd name="T14" fmla="*/ 524 w 524"/>
                    <a:gd name="T15" fmla="*/ 29 h 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4" h="29">
                      <a:moveTo>
                        <a:pt x="524" y="29"/>
                      </a:moveTo>
                      <a:lnTo>
                        <a:pt x="524" y="29"/>
                      </a:lnTo>
                      <a:lnTo>
                        <a:pt x="0" y="0"/>
                      </a:lnTo>
                      <a:lnTo>
                        <a:pt x="491" y="5"/>
                      </a:lnTo>
                      <a:lnTo>
                        <a:pt x="524" y="29"/>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73" name="Freeform 98"/>
                <p:cNvSpPr>
                  <a:spLocks/>
                </p:cNvSpPr>
                <p:nvPr/>
              </p:nvSpPr>
              <p:spPr bwMode="auto">
                <a:xfrm>
                  <a:off x="4276" y="1301"/>
                  <a:ext cx="561" cy="31"/>
                </a:xfrm>
                <a:custGeom>
                  <a:avLst/>
                  <a:gdLst>
                    <a:gd name="T0" fmla="*/ 561 w 561"/>
                    <a:gd name="T1" fmla="*/ 31 h 31"/>
                    <a:gd name="T2" fmla="*/ 561 w 561"/>
                    <a:gd name="T3" fmla="*/ 31 h 31"/>
                    <a:gd name="T4" fmla="*/ 0 w 561"/>
                    <a:gd name="T5" fmla="*/ 0 h 31"/>
                    <a:gd name="T6" fmla="*/ 0 w 561"/>
                    <a:gd name="T7" fmla="*/ 0 h 31"/>
                    <a:gd name="T8" fmla="*/ 533 w 561"/>
                    <a:gd name="T9" fmla="*/ 5 h 31"/>
                    <a:gd name="T10" fmla="*/ 533 w 561"/>
                    <a:gd name="T11" fmla="*/ 5 h 31"/>
                    <a:gd name="T12" fmla="*/ 561 w 561"/>
                    <a:gd name="T13" fmla="*/ 31 h 31"/>
                    <a:gd name="T14" fmla="*/ 561 w 561"/>
                    <a:gd name="T15" fmla="*/ 31 h 3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61" h="31">
                      <a:moveTo>
                        <a:pt x="561" y="31"/>
                      </a:moveTo>
                      <a:lnTo>
                        <a:pt x="561" y="31"/>
                      </a:lnTo>
                      <a:lnTo>
                        <a:pt x="0" y="0"/>
                      </a:lnTo>
                      <a:lnTo>
                        <a:pt x="533" y="5"/>
                      </a:lnTo>
                      <a:lnTo>
                        <a:pt x="561" y="31"/>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74" name="Freeform 99"/>
                <p:cNvSpPr>
                  <a:spLocks/>
                </p:cNvSpPr>
                <p:nvPr/>
              </p:nvSpPr>
              <p:spPr bwMode="auto">
                <a:xfrm>
                  <a:off x="4276" y="1332"/>
                  <a:ext cx="592" cy="33"/>
                </a:xfrm>
                <a:custGeom>
                  <a:avLst/>
                  <a:gdLst>
                    <a:gd name="T0" fmla="*/ 592 w 592"/>
                    <a:gd name="T1" fmla="*/ 33 h 33"/>
                    <a:gd name="T2" fmla="*/ 592 w 592"/>
                    <a:gd name="T3" fmla="*/ 33 h 33"/>
                    <a:gd name="T4" fmla="*/ 0 w 592"/>
                    <a:gd name="T5" fmla="*/ 0 h 33"/>
                    <a:gd name="T6" fmla="*/ 0 w 592"/>
                    <a:gd name="T7" fmla="*/ 0 h 33"/>
                    <a:gd name="T8" fmla="*/ 568 w 592"/>
                    <a:gd name="T9" fmla="*/ 7 h 33"/>
                    <a:gd name="T10" fmla="*/ 568 w 592"/>
                    <a:gd name="T11" fmla="*/ 7 h 33"/>
                    <a:gd name="T12" fmla="*/ 592 w 592"/>
                    <a:gd name="T13" fmla="*/ 33 h 33"/>
                    <a:gd name="T14" fmla="*/ 592 w 592"/>
                    <a:gd name="T15" fmla="*/ 33 h 3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92" h="33">
                      <a:moveTo>
                        <a:pt x="592" y="33"/>
                      </a:moveTo>
                      <a:lnTo>
                        <a:pt x="592" y="33"/>
                      </a:lnTo>
                      <a:lnTo>
                        <a:pt x="0" y="0"/>
                      </a:lnTo>
                      <a:lnTo>
                        <a:pt x="568" y="7"/>
                      </a:lnTo>
                      <a:lnTo>
                        <a:pt x="592" y="33"/>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75" name="Freeform 100"/>
                <p:cNvSpPr>
                  <a:spLocks/>
                </p:cNvSpPr>
                <p:nvPr/>
              </p:nvSpPr>
              <p:spPr bwMode="auto">
                <a:xfrm>
                  <a:off x="4276" y="1362"/>
                  <a:ext cx="618" cy="33"/>
                </a:xfrm>
                <a:custGeom>
                  <a:avLst/>
                  <a:gdLst>
                    <a:gd name="T0" fmla="*/ 618 w 618"/>
                    <a:gd name="T1" fmla="*/ 33 h 33"/>
                    <a:gd name="T2" fmla="*/ 618 w 618"/>
                    <a:gd name="T3" fmla="*/ 33 h 33"/>
                    <a:gd name="T4" fmla="*/ 0 w 618"/>
                    <a:gd name="T5" fmla="*/ 0 h 33"/>
                    <a:gd name="T6" fmla="*/ 0 w 618"/>
                    <a:gd name="T7" fmla="*/ 0 h 33"/>
                    <a:gd name="T8" fmla="*/ 597 w 618"/>
                    <a:gd name="T9" fmla="*/ 7 h 33"/>
                    <a:gd name="T10" fmla="*/ 597 w 618"/>
                    <a:gd name="T11" fmla="*/ 7 h 33"/>
                    <a:gd name="T12" fmla="*/ 618 w 618"/>
                    <a:gd name="T13" fmla="*/ 33 h 33"/>
                    <a:gd name="T14" fmla="*/ 618 w 618"/>
                    <a:gd name="T15" fmla="*/ 33 h 3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18" h="33">
                      <a:moveTo>
                        <a:pt x="618" y="33"/>
                      </a:moveTo>
                      <a:lnTo>
                        <a:pt x="618" y="33"/>
                      </a:lnTo>
                      <a:lnTo>
                        <a:pt x="0" y="0"/>
                      </a:lnTo>
                      <a:lnTo>
                        <a:pt x="597" y="7"/>
                      </a:lnTo>
                      <a:lnTo>
                        <a:pt x="618" y="33"/>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76" name="Freeform 101"/>
                <p:cNvSpPr>
                  <a:spLocks/>
                </p:cNvSpPr>
                <p:nvPr/>
              </p:nvSpPr>
              <p:spPr bwMode="auto">
                <a:xfrm>
                  <a:off x="4276" y="1393"/>
                  <a:ext cx="639" cy="35"/>
                </a:xfrm>
                <a:custGeom>
                  <a:avLst/>
                  <a:gdLst>
                    <a:gd name="T0" fmla="*/ 639 w 639"/>
                    <a:gd name="T1" fmla="*/ 35 h 35"/>
                    <a:gd name="T2" fmla="*/ 639 w 639"/>
                    <a:gd name="T3" fmla="*/ 35 h 35"/>
                    <a:gd name="T4" fmla="*/ 0 w 639"/>
                    <a:gd name="T5" fmla="*/ 0 h 35"/>
                    <a:gd name="T6" fmla="*/ 0 w 639"/>
                    <a:gd name="T7" fmla="*/ 0 h 35"/>
                    <a:gd name="T8" fmla="*/ 620 w 639"/>
                    <a:gd name="T9" fmla="*/ 7 h 35"/>
                    <a:gd name="T10" fmla="*/ 620 w 639"/>
                    <a:gd name="T11" fmla="*/ 7 h 35"/>
                    <a:gd name="T12" fmla="*/ 639 w 639"/>
                    <a:gd name="T13" fmla="*/ 35 h 35"/>
                    <a:gd name="T14" fmla="*/ 639 w 639"/>
                    <a:gd name="T15" fmla="*/ 35 h 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39" h="35">
                      <a:moveTo>
                        <a:pt x="639" y="35"/>
                      </a:moveTo>
                      <a:lnTo>
                        <a:pt x="639" y="35"/>
                      </a:lnTo>
                      <a:lnTo>
                        <a:pt x="0" y="0"/>
                      </a:lnTo>
                      <a:lnTo>
                        <a:pt x="620" y="7"/>
                      </a:lnTo>
                      <a:lnTo>
                        <a:pt x="639" y="35"/>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77" name="Freeform 102"/>
                <p:cNvSpPr>
                  <a:spLocks/>
                </p:cNvSpPr>
                <p:nvPr/>
              </p:nvSpPr>
              <p:spPr bwMode="auto">
                <a:xfrm>
                  <a:off x="4276" y="1424"/>
                  <a:ext cx="658" cy="35"/>
                </a:xfrm>
                <a:custGeom>
                  <a:avLst/>
                  <a:gdLst>
                    <a:gd name="T0" fmla="*/ 658 w 658"/>
                    <a:gd name="T1" fmla="*/ 35 h 35"/>
                    <a:gd name="T2" fmla="*/ 658 w 658"/>
                    <a:gd name="T3" fmla="*/ 35 h 35"/>
                    <a:gd name="T4" fmla="*/ 0 w 658"/>
                    <a:gd name="T5" fmla="*/ 0 h 35"/>
                    <a:gd name="T6" fmla="*/ 0 w 658"/>
                    <a:gd name="T7" fmla="*/ 0 h 35"/>
                    <a:gd name="T8" fmla="*/ 642 w 658"/>
                    <a:gd name="T9" fmla="*/ 7 h 35"/>
                    <a:gd name="T10" fmla="*/ 642 w 658"/>
                    <a:gd name="T11" fmla="*/ 7 h 35"/>
                    <a:gd name="T12" fmla="*/ 658 w 658"/>
                    <a:gd name="T13" fmla="*/ 35 h 35"/>
                    <a:gd name="T14" fmla="*/ 658 w 658"/>
                    <a:gd name="T15" fmla="*/ 35 h 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58" h="35">
                      <a:moveTo>
                        <a:pt x="658" y="35"/>
                      </a:moveTo>
                      <a:lnTo>
                        <a:pt x="658" y="35"/>
                      </a:lnTo>
                      <a:lnTo>
                        <a:pt x="0" y="0"/>
                      </a:lnTo>
                      <a:lnTo>
                        <a:pt x="642" y="7"/>
                      </a:lnTo>
                      <a:lnTo>
                        <a:pt x="658" y="35"/>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78" name="Freeform 103"/>
                <p:cNvSpPr>
                  <a:spLocks/>
                </p:cNvSpPr>
                <p:nvPr/>
              </p:nvSpPr>
              <p:spPr bwMode="auto">
                <a:xfrm>
                  <a:off x="4276" y="1454"/>
                  <a:ext cx="672" cy="38"/>
                </a:xfrm>
                <a:custGeom>
                  <a:avLst/>
                  <a:gdLst>
                    <a:gd name="T0" fmla="*/ 672 w 672"/>
                    <a:gd name="T1" fmla="*/ 38 h 38"/>
                    <a:gd name="T2" fmla="*/ 672 w 672"/>
                    <a:gd name="T3" fmla="*/ 38 h 38"/>
                    <a:gd name="T4" fmla="*/ 0 w 672"/>
                    <a:gd name="T5" fmla="*/ 0 h 38"/>
                    <a:gd name="T6" fmla="*/ 0 w 672"/>
                    <a:gd name="T7" fmla="*/ 0 h 38"/>
                    <a:gd name="T8" fmla="*/ 658 w 672"/>
                    <a:gd name="T9" fmla="*/ 7 h 38"/>
                    <a:gd name="T10" fmla="*/ 658 w 672"/>
                    <a:gd name="T11" fmla="*/ 7 h 38"/>
                    <a:gd name="T12" fmla="*/ 672 w 672"/>
                    <a:gd name="T13" fmla="*/ 38 h 38"/>
                    <a:gd name="T14" fmla="*/ 672 w 672"/>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2" h="38">
                      <a:moveTo>
                        <a:pt x="672" y="38"/>
                      </a:moveTo>
                      <a:lnTo>
                        <a:pt x="672" y="38"/>
                      </a:lnTo>
                      <a:lnTo>
                        <a:pt x="0" y="0"/>
                      </a:lnTo>
                      <a:lnTo>
                        <a:pt x="658" y="7"/>
                      </a:lnTo>
                      <a:lnTo>
                        <a:pt x="672" y="38"/>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79" name="Freeform 104"/>
                <p:cNvSpPr>
                  <a:spLocks/>
                </p:cNvSpPr>
                <p:nvPr/>
              </p:nvSpPr>
              <p:spPr bwMode="auto">
                <a:xfrm>
                  <a:off x="4276" y="1485"/>
                  <a:ext cx="684" cy="38"/>
                </a:xfrm>
                <a:custGeom>
                  <a:avLst/>
                  <a:gdLst>
                    <a:gd name="T0" fmla="*/ 684 w 684"/>
                    <a:gd name="T1" fmla="*/ 38 h 38"/>
                    <a:gd name="T2" fmla="*/ 684 w 684"/>
                    <a:gd name="T3" fmla="*/ 38 h 38"/>
                    <a:gd name="T4" fmla="*/ 0 w 684"/>
                    <a:gd name="T5" fmla="*/ 0 h 38"/>
                    <a:gd name="T6" fmla="*/ 0 w 684"/>
                    <a:gd name="T7" fmla="*/ 0 h 38"/>
                    <a:gd name="T8" fmla="*/ 672 w 684"/>
                    <a:gd name="T9" fmla="*/ 7 h 38"/>
                    <a:gd name="T10" fmla="*/ 672 w 684"/>
                    <a:gd name="T11" fmla="*/ 7 h 38"/>
                    <a:gd name="T12" fmla="*/ 684 w 684"/>
                    <a:gd name="T13" fmla="*/ 38 h 38"/>
                    <a:gd name="T14" fmla="*/ 684 w 684"/>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84" h="38">
                      <a:moveTo>
                        <a:pt x="684" y="38"/>
                      </a:moveTo>
                      <a:lnTo>
                        <a:pt x="684" y="38"/>
                      </a:lnTo>
                      <a:lnTo>
                        <a:pt x="0" y="0"/>
                      </a:lnTo>
                      <a:lnTo>
                        <a:pt x="672" y="7"/>
                      </a:lnTo>
                      <a:lnTo>
                        <a:pt x="684" y="38"/>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80" name="Freeform 105"/>
                <p:cNvSpPr>
                  <a:spLocks/>
                </p:cNvSpPr>
                <p:nvPr/>
              </p:nvSpPr>
              <p:spPr bwMode="auto">
                <a:xfrm>
                  <a:off x="4276" y="1516"/>
                  <a:ext cx="693" cy="37"/>
                </a:xfrm>
                <a:custGeom>
                  <a:avLst/>
                  <a:gdLst>
                    <a:gd name="T0" fmla="*/ 693 w 693"/>
                    <a:gd name="T1" fmla="*/ 37 h 37"/>
                    <a:gd name="T2" fmla="*/ 693 w 693"/>
                    <a:gd name="T3" fmla="*/ 37 h 37"/>
                    <a:gd name="T4" fmla="*/ 0 w 693"/>
                    <a:gd name="T5" fmla="*/ 0 h 37"/>
                    <a:gd name="T6" fmla="*/ 0 w 693"/>
                    <a:gd name="T7" fmla="*/ 0 h 37"/>
                    <a:gd name="T8" fmla="*/ 684 w 693"/>
                    <a:gd name="T9" fmla="*/ 7 h 37"/>
                    <a:gd name="T10" fmla="*/ 684 w 693"/>
                    <a:gd name="T11" fmla="*/ 7 h 37"/>
                    <a:gd name="T12" fmla="*/ 693 w 693"/>
                    <a:gd name="T13" fmla="*/ 37 h 37"/>
                    <a:gd name="T14" fmla="*/ 693 w 693"/>
                    <a:gd name="T15" fmla="*/ 37 h 3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93" h="37">
                      <a:moveTo>
                        <a:pt x="693" y="37"/>
                      </a:moveTo>
                      <a:lnTo>
                        <a:pt x="693" y="37"/>
                      </a:lnTo>
                      <a:lnTo>
                        <a:pt x="0" y="0"/>
                      </a:lnTo>
                      <a:lnTo>
                        <a:pt x="684" y="7"/>
                      </a:lnTo>
                      <a:lnTo>
                        <a:pt x="693" y="37"/>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81" name="Freeform 106"/>
                <p:cNvSpPr>
                  <a:spLocks/>
                </p:cNvSpPr>
                <p:nvPr/>
              </p:nvSpPr>
              <p:spPr bwMode="auto">
                <a:xfrm>
                  <a:off x="4276" y="1546"/>
                  <a:ext cx="698" cy="38"/>
                </a:xfrm>
                <a:custGeom>
                  <a:avLst/>
                  <a:gdLst>
                    <a:gd name="T0" fmla="*/ 698 w 698"/>
                    <a:gd name="T1" fmla="*/ 38 h 38"/>
                    <a:gd name="T2" fmla="*/ 698 w 698"/>
                    <a:gd name="T3" fmla="*/ 38 h 38"/>
                    <a:gd name="T4" fmla="*/ 0 w 698"/>
                    <a:gd name="T5" fmla="*/ 0 h 38"/>
                    <a:gd name="T6" fmla="*/ 0 w 698"/>
                    <a:gd name="T7" fmla="*/ 0 h 38"/>
                    <a:gd name="T8" fmla="*/ 693 w 698"/>
                    <a:gd name="T9" fmla="*/ 7 h 38"/>
                    <a:gd name="T10" fmla="*/ 693 w 698"/>
                    <a:gd name="T11" fmla="*/ 7 h 38"/>
                    <a:gd name="T12" fmla="*/ 698 w 698"/>
                    <a:gd name="T13" fmla="*/ 38 h 38"/>
                    <a:gd name="T14" fmla="*/ 698 w 698"/>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98" h="38">
                      <a:moveTo>
                        <a:pt x="698" y="38"/>
                      </a:moveTo>
                      <a:lnTo>
                        <a:pt x="698" y="38"/>
                      </a:lnTo>
                      <a:lnTo>
                        <a:pt x="0" y="0"/>
                      </a:lnTo>
                      <a:lnTo>
                        <a:pt x="693" y="7"/>
                      </a:lnTo>
                      <a:lnTo>
                        <a:pt x="698" y="38"/>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82" name="Freeform 107"/>
                <p:cNvSpPr>
                  <a:spLocks/>
                </p:cNvSpPr>
                <p:nvPr/>
              </p:nvSpPr>
              <p:spPr bwMode="auto">
                <a:xfrm>
                  <a:off x="4276" y="1577"/>
                  <a:ext cx="703" cy="38"/>
                </a:xfrm>
                <a:custGeom>
                  <a:avLst/>
                  <a:gdLst>
                    <a:gd name="T0" fmla="*/ 703 w 703"/>
                    <a:gd name="T1" fmla="*/ 38 h 38"/>
                    <a:gd name="T2" fmla="*/ 703 w 703"/>
                    <a:gd name="T3" fmla="*/ 38 h 38"/>
                    <a:gd name="T4" fmla="*/ 0 w 703"/>
                    <a:gd name="T5" fmla="*/ 0 h 38"/>
                    <a:gd name="T6" fmla="*/ 0 w 703"/>
                    <a:gd name="T7" fmla="*/ 0 h 38"/>
                    <a:gd name="T8" fmla="*/ 698 w 703"/>
                    <a:gd name="T9" fmla="*/ 7 h 38"/>
                    <a:gd name="T10" fmla="*/ 698 w 703"/>
                    <a:gd name="T11" fmla="*/ 7 h 38"/>
                    <a:gd name="T12" fmla="*/ 698 w 703"/>
                    <a:gd name="T13" fmla="*/ 12 h 38"/>
                    <a:gd name="T14" fmla="*/ 698 w 703"/>
                    <a:gd name="T15" fmla="*/ 12 h 38"/>
                    <a:gd name="T16" fmla="*/ 703 w 703"/>
                    <a:gd name="T17" fmla="*/ 38 h 38"/>
                    <a:gd name="T18" fmla="*/ 703 w 703"/>
                    <a:gd name="T19" fmla="*/ 38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03" h="38">
                      <a:moveTo>
                        <a:pt x="703" y="38"/>
                      </a:moveTo>
                      <a:lnTo>
                        <a:pt x="703" y="38"/>
                      </a:lnTo>
                      <a:lnTo>
                        <a:pt x="0" y="0"/>
                      </a:lnTo>
                      <a:lnTo>
                        <a:pt x="698" y="7"/>
                      </a:lnTo>
                      <a:lnTo>
                        <a:pt x="698" y="12"/>
                      </a:lnTo>
                      <a:lnTo>
                        <a:pt x="703" y="38"/>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83" name="Freeform 108"/>
                <p:cNvSpPr>
                  <a:spLocks/>
                </p:cNvSpPr>
                <p:nvPr/>
              </p:nvSpPr>
              <p:spPr bwMode="auto">
                <a:xfrm>
                  <a:off x="4276" y="1608"/>
                  <a:ext cx="703" cy="37"/>
                </a:xfrm>
                <a:custGeom>
                  <a:avLst/>
                  <a:gdLst>
                    <a:gd name="T0" fmla="*/ 703 w 703"/>
                    <a:gd name="T1" fmla="*/ 37 h 37"/>
                    <a:gd name="T2" fmla="*/ 703 w 703"/>
                    <a:gd name="T3" fmla="*/ 37 h 37"/>
                    <a:gd name="T4" fmla="*/ 0 w 703"/>
                    <a:gd name="T5" fmla="*/ 0 h 37"/>
                    <a:gd name="T6" fmla="*/ 0 w 703"/>
                    <a:gd name="T7" fmla="*/ 0 h 37"/>
                    <a:gd name="T8" fmla="*/ 703 w 703"/>
                    <a:gd name="T9" fmla="*/ 7 h 37"/>
                    <a:gd name="T10" fmla="*/ 703 w 703"/>
                    <a:gd name="T11" fmla="*/ 7 h 37"/>
                    <a:gd name="T12" fmla="*/ 703 w 703"/>
                    <a:gd name="T13" fmla="*/ 37 h 37"/>
                    <a:gd name="T14" fmla="*/ 703 w 703"/>
                    <a:gd name="T15" fmla="*/ 37 h 3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3" h="37">
                      <a:moveTo>
                        <a:pt x="703" y="37"/>
                      </a:moveTo>
                      <a:lnTo>
                        <a:pt x="703" y="37"/>
                      </a:lnTo>
                      <a:lnTo>
                        <a:pt x="0" y="0"/>
                      </a:lnTo>
                      <a:lnTo>
                        <a:pt x="703" y="7"/>
                      </a:lnTo>
                      <a:lnTo>
                        <a:pt x="703" y="37"/>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84" name="Freeform 109"/>
                <p:cNvSpPr>
                  <a:spLocks/>
                </p:cNvSpPr>
                <p:nvPr/>
              </p:nvSpPr>
              <p:spPr bwMode="auto">
                <a:xfrm>
                  <a:off x="4276" y="1638"/>
                  <a:ext cx="703" cy="38"/>
                </a:xfrm>
                <a:custGeom>
                  <a:avLst/>
                  <a:gdLst>
                    <a:gd name="T0" fmla="*/ 700 w 703"/>
                    <a:gd name="T1" fmla="*/ 38 h 38"/>
                    <a:gd name="T2" fmla="*/ 700 w 703"/>
                    <a:gd name="T3" fmla="*/ 38 h 38"/>
                    <a:gd name="T4" fmla="*/ 0 w 703"/>
                    <a:gd name="T5" fmla="*/ 0 h 38"/>
                    <a:gd name="T6" fmla="*/ 0 w 703"/>
                    <a:gd name="T7" fmla="*/ 0 h 38"/>
                    <a:gd name="T8" fmla="*/ 703 w 703"/>
                    <a:gd name="T9" fmla="*/ 7 h 38"/>
                    <a:gd name="T10" fmla="*/ 703 w 703"/>
                    <a:gd name="T11" fmla="*/ 7 h 38"/>
                    <a:gd name="T12" fmla="*/ 700 w 703"/>
                    <a:gd name="T13" fmla="*/ 38 h 38"/>
                    <a:gd name="T14" fmla="*/ 700 w 703"/>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3" h="38">
                      <a:moveTo>
                        <a:pt x="700" y="38"/>
                      </a:moveTo>
                      <a:lnTo>
                        <a:pt x="700" y="38"/>
                      </a:lnTo>
                      <a:lnTo>
                        <a:pt x="0" y="0"/>
                      </a:lnTo>
                      <a:lnTo>
                        <a:pt x="703" y="7"/>
                      </a:lnTo>
                      <a:lnTo>
                        <a:pt x="700" y="38"/>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85" name="Freeform 110"/>
                <p:cNvSpPr>
                  <a:spLocks/>
                </p:cNvSpPr>
                <p:nvPr/>
              </p:nvSpPr>
              <p:spPr bwMode="auto">
                <a:xfrm>
                  <a:off x="4276" y="1669"/>
                  <a:ext cx="700" cy="38"/>
                </a:xfrm>
                <a:custGeom>
                  <a:avLst/>
                  <a:gdLst>
                    <a:gd name="T0" fmla="*/ 696 w 700"/>
                    <a:gd name="T1" fmla="*/ 38 h 38"/>
                    <a:gd name="T2" fmla="*/ 696 w 700"/>
                    <a:gd name="T3" fmla="*/ 38 h 38"/>
                    <a:gd name="T4" fmla="*/ 0 w 700"/>
                    <a:gd name="T5" fmla="*/ 0 h 38"/>
                    <a:gd name="T6" fmla="*/ 0 w 700"/>
                    <a:gd name="T7" fmla="*/ 0 h 38"/>
                    <a:gd name="T8" fmla="*/ 700 w 700"/>
                    <a:gd name="T9" fmla="*/ 7 h 38"/>
                    <a:gd name="T10" fmla="*/ 700 w 700"/>
                    <a:gd name="T11" fmla="*/ 7 h 38"/>
                    <a:gd name="T12" fmla="*/ 696 w 700"/>
                    <a:gd name="T13" fmla="*/ 38 h 38"/>
                    <a:gd name="T14" fmla="*/ 696 w 700"/>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700" h="38">
                      <a:moveTo>
                        <a:pt x="696" y="38"/>
                      </a:moveTo>
                      <a:lnTo>
                        <a:pt x="696" y="38"/>
                      </a:lnTo>
                      <a:lnTo>
                        <a:pt x="0" y="0"/>
                      </a:lnTo>
                      <a:lnTo>
                        <a:pt x="700" y="7"/>
                      </a:lnTo>
                      <a:lnTo>
                        <a:pt x="696" y="38"/>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86" name="Freeform 111"/>
                <p:cNvSpPr>
                  <a:spLocks/>
                </p:cNvSpPr>
                <p:nvPr/>
              </p:nvSpPr>
              <p:spPr bwMode="auto">
                <a:xfrm>
                  <a:off x="4276" y="1700"/>
                  <a:ext cx="696" cy="37"/>
                </a:xfrm>
                <a:custGeom>
                  <a:avLst/>
                  <a:gdLst>
                    <a:gd name="T0" fmla="*/ 689 w 696"/>
                    <a:gd name="T1" fmla="*/ 37 h 37"/>
                    <a:gd name="T2" fmla="*/ 689 w 696"/>
                    <a:gd name="T3" fmla="*/ 37 h 37"/>
                    <a:gd name="T4" fmla="*/ 0 w 696"/>
                    <a:gd name="T5" fmla="*/ 0 h 37"/>
                    <a:gd name="T6" fmla="*/ 0 w 696"/>
                    <a:gd name="T7" fmla="*/ 0 h 37"/>
                    <a:gd name="T8" fmla="*/ 696 w 696"/>
                    <a:gd name="T9" fmla="*/ 7 h 37"/>
                    <a:gd name="T10" fmla="*/ 696 w 696"/>
                    <a:gd name="T11" fmla="*/ 7 h 37"/>
                    <a:gd name="T12" fmla="*/ 689 w 696"/>
                    <a:gd name="T13" fmla="*/ 37 h 37"/>
                    <a:gd name="T14" fmla="*/ 689 w 696"/>
                    <a:gd name="T15" fmla="*/ 37 h 3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96" h="37">
                      <a:moveTo>
                        <a:pt x="689" y="37"/>
                      </a:moveTo>
                      <a:lnTo>
                        <a:pt x="689" y="37"/>
                      </a:lnTo>
                      <a:lnTo>
                        <a:pt x="0" y="0"/>
                      </a:lnTo>
                      <a:lnTo>
                        <a:pt x="696" y="7"/>
                      </a:lnTo>
                      <a:lnTo>
                        <a:pt x="689" y="37"/>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87" name="Freeform 112"/>
                <p:cNvSpPr>
                  <a:spLocks/>
                </p:cNvSpPr>
                <p:nvPr/>
              </p:nvSpPr>
              <p:spPr bwMode="auto">
                <a:xfrm>
                  <a:off x="4276" y="1730"/>
                  <a:ext cx="689" cy="38"/>
                </a:xfrm>
                <a:custGeom>
                  <a:avLst/>
                  <a:gdLst>
                    <a:gd name="T0" fmla="*/ 679 w 689"/>
                    <a:gd name="T1" fmla="*/ 38 h 38"/>
                    <a:gd name="T2" fmla="*/ 679 w 689"/>
                    <a:gd name="T3" fmla="*/ 38 h 38"/>
                    <a:gd name="T4" fmla="*/ 0 w 689"/>
                    <a:gd name="T5" fmla="*/ 0 h 38"/>
                    <a:gd name="T6" fmla="*/ 0 w 689"/>
                    <a:gd name="T7" fmla="*/ 0 h 38"/>
                    <a:gd name="T8" fmla="*/ 689 w 689"/>
                    <a:gd name="T9" fmla="*/ 7 h 38"/>
                    <a:gd name="T10" fmla="*/ 689 w 689"/>
                    <a:gd name="T11" fmla="*/ 7 h 38"/>
                    <a:gd name="T12" fmla="*/ 679 w 689"/>
                    <a:gd name="T13" fmla="*/ 38 h 38"/>
                    <a:gd name="T14" fmla="*/ 679 w 689"/>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89" h="38">
                      <a:moveTo>
                        <a:pt x="679" y="38"/>
                      </a:moveTo>
                      <a:lnTo>
                        <a:pt x="679" y="38"/>
                      </a:lnTo>
                      <a:lnTo>
                        <a:pt x="0" y="0"/>
                      </a:lnTo>
                      <a:lnTo>
                        <a:pt x="689" y="7"/>
                      </a:lnTo>
                      <a:lnTo>
                        <a:pt x="679" y="38"/>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88" name="Freeform 113"/>
                <p:cNvSpPr>
                  <a:spLocks/>
                </p:cNvSpPr>
                <p:nvPr/>
              </p:nvSpPr>
              <p:spPr bwMode="auto">
                <a:xfrm>
                  <a:off x="4276" y="1761"/>
                  <a:ext cx="677" cy="38"/>
                </a:xfrm>
                <a:custGeom>
                  <a:avLst/>
                  <a:gdLst>
                    <a:gd name="T0" fmla="*/ 665 w 677"/>
                    <a:gd name="T1" fmla="*/ 38 h 38"/>
                    <a:gd name="T2" fmla="*/ 665 w 677"/>
                    <a:gd name="T3" fmla="*/ 38 h 38"/>
                    <a:gd name="T4" fmla="*/ 0 w 677"/>
                    <a:gd name="T5" fmla="*/ 0 h 38"/>
                    <a:gd name="T6" fmla="*/ 0 w 677"/>
                    <a:gd name="T7" fmla="*/ 0 h 38"/>
                    <a:gd name="T8" fmla="*/ 677 w 677"/>
                    <a:gd name="T9" fmla="*/ 9 h 38"/>
                    <a:gd name="T10" fmla="*/ 677 w 677"/>
                    <a:gd name="T11" fmla="*/ 9 h 38"/>
                    <a:gd name="T12" fmla="*/ 665 w 677"/>
                    <a:gd name="T13" fmla="*/ 38 h 38"/>
                    <a:gd name="T14" fmla="*/ 665 w 677"/>
                    <a:gd name="T15" fmla="*/ 38 h 3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7" h="38">
                      <a:moveTo>
                        <a:pt x="665" y="38"/>
                      </a:moveTo>
                      <a:lnTo>
                        <a:pt x="665" y="38"/>
                      </a:lnTo>
                      <a:lnTo>
                        <a:pt x="0" y="0"/>
                      </a:lnTo>
                      <a:lnTo>
                        <a:pt x="677" y="9"/>
                      </a:lnTo>
                      <a:lnTo>
                        <a:pt x="665" y="38"/>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89" name="Freeform 114"/>
                <p:cNvSpPr>
                  <a:spLocks/>
                </p:cNvSpPr>
                <p:nvPr/>
              </p:nvSpPr>
              <p:spPr bwMode="auto">
                <a:xfrm>
                  <a:off x="4276" y="1792"/>
                  <a:ext cx="663" cy="35"/>
                </a:xfrm>
                <a:custGeom>
                  <a:avLst/>
                  <a:gdLst>
                    <a:gd name="T0" fmla="*/ 646 w 663"/>
                    <a:gd name="T1" fmla="*/ 35 h 35"/>
                    <a:gd name="T2" fmla="*/ 646 w 663"/>
                    <a:gd name="T3" fmla="*/ 35 h 35"/>
                    <a:gd name="T4" fmla="*/ 0 w 663"/>
                    <a:gd name="T5" fmla="*/ 0 h 35"/>
                    <a:gd name="T6" fmla="*/ 0 w 663"/>
                    <a:gd name="T7" fmla="*/ 0 h 35"/>
                    <a:gd name="T8" fmla="*/ 663 w 663"/>
                    <a:gd name="T9" fmla="*/ 9 h 35"/>
                    <a:gd name="T10" fmla="*/ 663 w 663"/>
                    <a:gd name="T11" fmla="*/ 9 h 35"/>
                    <a:gd name="T12" fmla="*/ 646 w 663"/>
                    <a:gd name="T13" fmla="*/ 35 h 35"/>
                    <a:gd name="T14" fmla="*/ 646 w 663"/>
                    <a:gd name="T15" fmla="*/ 35 h 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63" h="35">
                      <a:moveTo>
                        <a:pt x="646" y="35"/>
                      </a:moveTo>
                      <a:lnTo>
                        <a:pt x="646" y="35"/>
                      </a:lnTo>
                      <a:lnTo>
                        <a:pt x="0" y="0"/>
                      </a:lnTo>
                      <a:lnTo>
                        <a:pt x="663" y="9"/>
                      </a:lnTo>
                      <a:lnTo>
                        <a:pt x="646" y="35"/>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90" name="Freeform 115"/>
                <p:cNvSpPr>
                  <a:spLocks/>
                </p:cNvSpPr>
                <p:nvPr/>
              </p:nvSpPr>
              <p:spPr bwMode="auto">
                <a:xfrm>
                  <a:off x="4276" y="1822"/>
                  <a:ext cx="644" cy="36"/>
                </a:xfrm>
                <a:custGeom>
                  <a:avLst/>
                  <a:gdLst>
                    <a:gd name="T0" fmla="*/ 625 w 644"/>
                    <a:gd name="T1" fmla="*/ 36 h 36"/>
                    <a:gd name="T2" fmla="*/ 625 w 644"/>
                    <a:gd name="T3" fmla="*/ 36 h 36"/>
                    <a:gd name="T4" fmla="*/ 0 w 644"/>
                    <a:gd name="T5" fmla="*/ 0 h 36"/>
                    <a:gd name="T6" fmla="*/ 0 w 644"/>
                    <a:gd name="T7" fmla="*/ 0 h 36"/>
                    <a:gd name="T8" fmla="*/ 644 w 644"/>
                    <a:gd name="T9" fmla="*/ 7 h 36"/>
                    <a:gd name="T10" fmla="*/ 644 w 644"/>
                    <a:gd name="T11" fmla="*/ 7 h 36"/>
                    <a:gd name="T12" fmla="*/ 625 w 644"/>
                    <a:gd name="T13" fmla="*/ 36 h 36"/>
                    <a:gd name="T14" fmla="*/ 625 w 644"/>
                    <a:gd name="T15" fmla="*/ 36 h 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44" h="36">
                      <a:moveTo>
                        <a:pt x="625" y="36"/>
                      </a:moveTo>
                      <a:lnTo>
                        <a:pt x="625" y="36"/>
                      </a:lnTo>
                      <a:lnTo>
                        <a:pt x="0" y="0"/>
                      </a:lnTo>
                      <a:lnTo>
                        <a:pt x="644" y="7"/>
                      </a:lnTo>
                      <a:lnTo>
                        <a:pt x="625" y="36"/>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91" name="Freeform 116"/>
                <p:cNvSpPr>
                  <a:spLocks/>
                </p:cNvSpPr>
                <p:nvPr/>
              </p:nvSpPr>
              <p:spPr bwMode="auto">
                <a:xfrm>
                  <a:off x="4276" y="1853"/>
                  <a:ext cx="623" cy="33"/>
                </a:xfrm>
                <a:custGeom>
                  <a:avLst/>
                  <a:gdLst>
                    <a:gd name="T0" fmla="*/ 597 w 623"/>
                    <a:gd name="T1" fmla="*/ 33 h 33"/>
                    <a:gd name="T2" fmla="*/ 0 w 623"/>
                    <a:gd name="T3" fmla="*/ 0 h 33"/>
                    <a:gd name="T4" fmla="*/ 623 w 623"/>
                    <a:gd name="T5" fmla="*/ 7 h 33"/>
                    <a:gd name="T6" fmla="*/ 623 w 623"/>
                    <a:gd name="T7" fmla="*/ 7 h 33"/>
                    <a:gd name="T8" fmla="*/ 597 w 623"/>
                    <a:gd name="T9" fmla="*/ 33 h 33"/>
                    <a:gd name="T10" fmla="*/ 597 w 623"/>
                    <a:gd name="T11" fmla="*/ 33 h 3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3" h="33">
                      <a:moveTo>
                        <a:pt x="597" y="33"/>
                      </a:moveTo>
                      <a:lnTo>
                        <a:pt x="0" y="0"/>
                      </a:lnTo>
                      <a:lnTo>
                        <a:pt x="623" y="7"/>
                      </a:lnTo>
                      <a:lnTo>
                        <a:pt x="597" y="33"/>
                      </a:lnTo>
                      <a:close/>
                    </a:path>
                  </a:pathLst>
                </a:custGeom>
                <a:solidFill>
                  <a:srgbClr val="FDCF9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92" name="Freeform 117"/>
                <p:cNvSpPr>
                  <a:spLocks/>
                </p:cNvSpPr>
                <p:nvPr/>
              </p:nvSpPr>
              <p:spPr bwMode="auto">
                <a:xfrm>
                  <a:off x="4399" y="1414"/>
                  <a:ext cx="330" cy="300"/>
                </a:xfrm>
                <a:custGeom>
                  <a:avLst/>
                  <a:gdLst>
                    <a:gd name="T0" fmla="*/ 146 w 330"/>
                    <a:gd name="T1" fmla="*/ 0 h 300"/>
                    <a:gd name="T2" fmla="*/ 146 w 330"/>
                    <a:gd name="T3" fmla="*/ 0 h 300"/>
                    <a:gd name="T4" fmla="*/ 120 w 330"/>
                    <a:gd name="T5" fmla="*/ 3 h 300"/>
                    <a:gd name="T6" fmla="*/ 94 w 330"/>
                    <a:gd name="T7" fmla="*/ 7 h 300"/>
                    <a:gd name="T8" fmla="*/ 73 w 330"/>
                    <a:gd name="T9" fmla="*/ 17 h 300"/>
                    <a:gd name="T10" fmla="*/ 52 w 330"/>
                    <a:gd name="T11" fmla="*/ 29 h 300"/>
                    <a:gd name="T12" fmla="*/ 35 w 330"/>
                    <a:gd name="T13" fmla="*/ 45 h 300"/>
                    <a:gd name="T14" fmla="*/ 19 w 330"/>
                    <a:gd name="T15" fmla="*/ 64 h 300"/>
                    <a:gd name="T16" fmla="*/ 9 w 330"/>
                    <a:gd name="T17" fmla="*/ 88 h 300"/>
                    <a:gd name="T18" fmla="*/ 2 w 330"/>
                    <a:gd name="T19" fmla="*/ 113 h 300"/>
                    <a:gd name="T20" fmla="*/ 2 w 330"/>
                    <a:gd name="T21" fmla="*/ 113 h 300"/>
                    <a:gd name="T22" fmla="*/ 0 w 330"/>
                    <a:gd name="T23" fmla="*/ 139 h 300"/>
                    <a:gd name="T24" fmla="*/ 5 w 330"/>
                    <a:gd name="T25" fmla="*/ 165 h 300"/>
                    <a:gd name="T26" fmla="*/ 12 w 330"/>
                    <a:gd name="T27" fmla="*/ 189 h 300"/>
                    <a:gd name="T28" fmla="*/ 24 w 330"/>
                    <a:gd name="T29" fmla="*/ 212 h 300"/>
                    <a:gd name="T30" fmla="*/ 38 w 330"/>
                    <a:gd name="T31" fmla="*/ 231 h 300"/>
                    <a:gd name="T32" fmla="*/ 57 w 330"/>
                    <a:gd name="T33" fmla="*/ 250 h 300"/>
                    <a:gd name="T34" fmla="*/ 75 w 330"/>
                    <a:gd name="T35" fmla="*/ 267 h 300"/>
                    <a:gd name="T36" fmla="*/ 97 w 330"/>
                    <a:gd name="T37" fmla="*/ 279 h 300"/>
                    <a:gd name="T38" fmla="*/ 120 w 330"/>
                    <a:gd name="T39" fmla="*/ 288 h 300"/>
                    <a:gd name="T40" fmla="*/ 146 w 330"/>
                    <a:gd name="T41" fmla="*/ 295 h 300"/>
                    <a:gd name="T42" fmla="*/ 170 w 330"/>
                    <a:gd name="T43" fmla="*/ 300 h 300"/>
                    <a:gd name="T44" fmla="*/ 196 w 330"/>
                    <a:gd name="T45" fmla="*/ 300 h 300"/>
                    <a:gd name="T46" fmla="*/ 219 w 330"/>
                    <a:gd name="T47" fmla="*/ 297 h 300"/>
                    <a:gd name="T48" fmla="*/ 245 w 330"/>
                    <a:gd name="T49" fmla="*/ 288 h 300"/>
                    <a:gd name="T50" fmla="*/ 266 w 330"/>
                    <a:gd name="T51" fmla="*/ 276 h 300"/>
                    <a:gd name="T52" fmla="*/ 290 w 330"/>
                    <a:gd name="T53" fmla="*/ 262 h 300"/>
                    <a:gd name="T54" fmla="*/ 290 w 330"/>
                    <a:gd name="T55" fmla="*/ 262 h 300"/>
                    <a:gd name="T56" fmla="*/ 306 w 330"/>
                    <a:gd name="T57" fmla="*/ 241 h 300"/>
                    <a:gd name="T58" fmla="*/ 318 w 330"/>
                    <a:gd name="T59" fmla="*/ 220 h 300"/>
                    <a:gd name="T60" fmla="*/ 325 w 330"/>
                    <a:gd name="T61" fmla="*/ 196 h 300"/>
                    <a:gd name="T62" fmla="*/ 330 w 330"/>
                    <a:gd name="T63" fmla="*/ 172 h 300"/>
                    <a:gd name="T64" fmla="*/ 330 w 330"/>
                    <a:gd name="T65" fmla="*/ 172 h 300"/>
                    <a:gd name="T66" fmla="*/ 328 w 330"/>
                    <a:gd name="T67" fmla="*/ 154 h 300"/>
                    <a:gd name="T68" fmla="*/ 325 w 330"/>
                    <a:gd name="T69" fmla="*/ 135 h 300"/>
                    <a:gd name="T70" fmla="*/ 321 w 330"/>
                    <a:gd name="T71" fmla="*/ 118 h 300"/>
                    <a:gd name="T72" fmla="*/ 314 w 330"/>
                    <a:gd name="T73" fmla="*/ 102 h 300"/>
                    <a:gd name="T74" fmla="*/ 306 w 330"/>
                    <a:gd name="T75" fmla="*/ 88 h 300"/>
                    <a:gd name="T76" fmla="*/ 297 w 330"/>
                    <a:gd name="T77" fmla="*/ 73 h 300"/>
                    <a:gd name="T78" fmla="*/ 285 w 330"/>
                    <a:gd name="T79" fmla="*/ 62 h 300"/>
                    <a:gd name="T80" fmla="*/ 273 w 330"/>
                    <a:gd name="T81" fmla="*/ 50 h 300"/>
                    <a:gd name="T82" fmla="*/ 259 w 330"/>
                    <a:gd name="T83" fmla="*/ 38 h 300"/>
                    <a:gd name="T84" fmla="*/ 245 w 330"/>
                    <a:gd name="T85" fmla="*/ 29 h 300"/>
                    <a:gd name="T86" fmla="*/ 231 w 330"/>
                    <a:gd name="T87" fmla="*/ 19 h 300"/>
                    <a:gd name="T88" fmla="*/ 215 w 330"/>
                    <a:gd name="T89" fmla="*/ 12 h 300"/>
                    <a:gd name="T90" fmla="*/ 198 w 330"/>
                    <a:gd name="T91" fmla="*/ 7 h 300"/>
                    <a:gd name="T92" fmla="*/ 182 w 330"/>
                    <a:gd name="T93" fmla="*/ 3 h 300"/>
                    <a:gd name="T94" fmla="*/ 163 w 330"/>
                    <a:gd name="T95" fmla="*/ 0 h 300"/>
                    <a:gd name="T96" fmla="*/ 146 w 330"/>
                    <a:gd name="T97" fmla="*/ 0 h 300"/>
                    <a:gd name="T98" fmla="*/ 146 w 330"/>
                    <a:gd name="T99" fmla="*/ 0 h 30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330" h="300">
                      <a:moveTo>
                        <a:pt x="146" y="0"/>
                      </a:moveTo>
                      <a:lnTo>
                        <a:pt x="146" y="0"/>
                      </a:lnTo>
                      <a:lnTo>
                        <a:pt x="120" y="3"/>
                      </a:lnTo>
                      <a:lnTo>
                        <a:pt x="94" y="7"/>
                      </a:lnTo>
                      <a:lnTo>
                        <a:pt x="73" y="17"/>
                      </a:lnTo>
                      <a:lnTo>
                        <a:pt x="52" y="29"/>
                      </a:lnTo>
                      <a:lnTo>
                        <a:pt x="35" y="45"/>
                      </a:lnTo>
                      <a:lnTo>
                        <a:pt x="19" y="64"/>
                      </a:lnTo>
                      <a:lnTo>
                        <a:pt x="9" y="88"/>
                      </a:lnTo>
                      <a:lnTo>
                        <a:pt x="2" y="113"/>
                      </a:lnTo>
                      <a:lnTo>
                        <a:pt x="0" y="139"/>
                      </a:lnTo>
                      <a:lnTo>
                        <a:pt x="5" y="165"/>
                      </a:lnTo>
                      <a:lnTo>
                        <a:pt x="12" y="189"/>
                      </a:lnTo>
                      <a:lnTo>
                        <a:pt x="24" y="212"/>
                      </a:lnTo>
                      <a:lnTo>
                        <a:pt x="38" y="231"/>
                      </a:lnTo>
                      <a:lnTo>
                        <a:pt x="57" y="250"/>
                      </a:lnTo>
                      <a:lnTo>
                        <a:pt x="75" y="267"/>
                      </a:lnTo>
                      <a:lnTo>
                        <a:pt x="97" y="279"/>
                      </a:lnTo>
                      <a:lnTo>
                        <a:pt x="120" y="288"/>
                      </a:lnTo>
                      <a:lnTo>
                        <a:pt x="146" y="295"/>
                      </a:lnTo>
                      <a:lnTo>
                        <a:pt x="170" y="300"/>
                      </a:lnTo>
                      <a:lnTo>
                        <a:pt x="196" y="300"/>
                      </a:lnTo>
                      <a:lnTo>
                        <a:pt x="219" y="297"/>
                      </a:lnTo>
                      <a:lnTo>
                        <a:pt x="245" y="288"/>
                      </a:lnTo>
                      <a:lnTo>
                        <a:pt x="266" y="276"/>
                      </a:lnTo>
                      <a:lnTo>
                        <a:pt x="290" y="262"/>
                      </a:lnTo>
                      <a:lnTo>
                        <a:pt x="306" y="241"/>
                      </a:lnTo>
                      <a:lnTo>
                        <a:pt x="318" y="220"/>
                      </a:lnTo>
                      <a:lnTo>
                        <a:pt x="325" y="196"/>
                      </a:lnTo>
                      <a:lnTo>
                        <a:pt x="330" y="172"/>
                      </a:lnTo>
                      <a:lnTo>
                        <a:pt x="328" y="154"/>
                      </a:lnTo>
                      <a:lnTo>
                        <a:pt x="325" y="135"/>
                      </a:lnTo>
                      <a:lnTo>
                        <a:pt x="321" y="118"/>
                      </a:lnTo>
                      <a:lnTo>
                        <a:pt x="314" y="102"/>
                      </a:lnTo>
                      <a:lnTo>
                        <a:pt x="306" y="88"/>
                      </a:lnTo>
                      <a:lnTo>
                        <a:pt x="297" y="73"/>
                      </a:lnTo>
                      <a:lnTo>
                        <a:pt x="285" y="62"/>
                      </a:lnTo>
                      <a:lnTo>
                        <a:pt x="273" y="50"/>
                      </a:lnTo>
                      <a:lnTo>
                        <a:pt x="259" y="38"/>
                      </a:lnTo>
                      <a:lnTo>
                        <a:pt x="245" y="29"/>
                      </a:lnTo>
                      <a:lnTo>
                        <a:pt x="231" y="19"/>
                      </a:lnTo>
                      <a:lnTo>
                        <a:pt x="215" y="12"/>
                      </a:lnTo>
                      <a:lnTo>
                        <a:pt x="198" y="7"/>
                      </a:lnTo>
                      <a:lnTo>
                        <a:pt x="182" y="3"/>
                      </a:lnTo>
                      <a:lnTo>
                        <a:pt x="163" y="0"/>
                      </a:lnTo>
                      <a:lnTo>
                        <a:pt x="14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93" name="Freeform 118"/>
                <p:cNvSpPr>
                  <a:spLocks/>
                </p:cNvSpPr>
                <p:nvPr/>
              </p:nvSpPr>
              <p:spPr bwMode="auto">
                <a:xfrm>
                  <a:off x="4411" y="1424"/>
                  <a:ext cx="306" cy="280"/>
                </a:xfrm>
                <a:custGeom>
                  <a:avLst/>
                  <a:gdLst>
                    <a:gd name="T0" fmla="*/ 134 w 306"/>
                    <a:gd name="T1" fmla="*/ 0 h 280"/>
                    <a:gd name="T2" fmla="*/ 134 w 306"/>
                    <a:gd name="T3" fmla="*/ 0 h 280"/>
                    <a:gd name="T4" fmla="*/ 118 w 306"/>
                    <a:gd name="T5" fmla="*/ 0 h 280"/>
                    <a:gd name="T6" fmla="*/ 104 w 306"/>
                    <a:gd name="T7" fmla="*/ 2 h 280"/>
                    <a:gd name="T8" fmla="*/ 89 w 306"/>
                    <a:gd name="T9" fmla="*/ 7 h 280"/>
                    <a:gd name="T10" fmla="*/ 75 w 306"/>
                    <a:gd name="T11" fmla="*/ 11 h 280"/>
                    <a:gd name="T12" fmla="*/ 63 w 306"/>
                    <a:gd name="T13" fmla="*/ 16 h 280"/>
                    <a:gd name="T14" fmla="*/ 52 w 306"/>
                    <a:gd name="T15" fmla="*/ 23 h 280"/>
                    <a:gd name="T16" fmla="*/ 42 w 306"/>
                    <a:gd name="T17" fmla="*/ 33 h 280"/>
                    <a:gd name="T18" fmla="*/ 30 w 306"/>
                    <a:gd name="T19" fmla="*/ 40 h 280"/>
                    <a:gd name="T20" fmla="*/ 23 w 306"/>
                    <a:gd name="T21" fmla="*/ 52 h 280"/>
                    <a:gd name="T22" fmla="*/ 16 w 306"/>
                    <a:gd name="T23" fmla="*/ 61 h 280"/>
                    <a:gd name="T24" fmla="*/ 9 w 306"/>
                    <a:gd name="T25" fmla="*/ 73 h 280"/>
                    <a:gd name="T26" fmla="*/ 5 w 306"/>
                    <a:gd name="T27" fmla="*/ 85 h 280"/>
                    <a:gd name="T28" fmla="*/ 2 w 306"/>
                    <a:gd name="T29" fmla="*/ 99 h 280"/>
                    <a:gd name="T30" fmla="*/ 0 w 306"/>
                    <a:gd name="T31" fmla="*/ 111 h 280"/>
                    <a:gd name="T32" fmla="*/ 0 w 306"/>
                    <a:gd name="T33" fmla="*/ 125 h 280"/>
                    <a:gd name="T34" fmla="*/ 0 w 306"/>
                    <a:gd name="T35" fmla="*/ 139 h 280"/>
                    <a:gd name="T36" fmla="*/ 0 w 306"/>
                    <a:gd name="T37" fmla="*/ 139 h 280"/>
                    <a:gd name="T38" fmla="*/ 2 w 306"/>
                    <a:gd name="T39" fmla="*/ 153 h 280"/>
                    <a:gd name="T40" fmla="*/ 7 w 306"/>
                    <a:gd name="T41" fmla="*/ 167 h 280"/>
                    <a:gd name="T42" fmla="*/ 12 w 306"/>
                    <a:gd name="T43" fmla="*/ 181 h 280"/>
                    <a:gd name="T44" fmla="*/ 19 w 306"/>
                    <a:gd name="T45" fmla="*/ 193 h 280"/>
                    <a:gd name="T46" fmla="*/ 38 w 306"/>
                    <a:gd name="T47" fmla="*/ 219 h 280"/>
                    <a:gd name="T48" fmla="*/ 59 w 306"/>
                    <a:gd name="T49" fmla="*/ 238 h 280"/>
                    <a:gd name="T50" fmla="*/ 85 w 306"/>
                    <a:gd name="T51" fmla="*/ 257 h 280"/>
                    <a:gd name="T52" fmla="*/ 111 w 306"/>
                    <a:gd name="T53" fmla="*/ 269 h 280"/>
                    <a:gd name="T54" fmla="*/ 141 w 306"/>
                    <a:gd name="T55" fmla="*/ 278 h 280"/>
                    <a:gd name="T56" fmla="*/ 158 w 306"/>
                    <a:gd name="T57" fmla="*/ 280 h 280"/>
                    <a:gd name="T58" fmla="*/ 172 w 306"/>
                    <a:gd name="T59" fmla="*/ 280 h 280"/>
                    <a:gd name="T60" fmla="*/ 172 w 306"/>
                    <a:gd name="T61" fmla="*/ 280 h 280"/>
                    <a:gd name="T62" fmla="*/ 188 w 306"/>
                    <a:gd name="T63" fmla="*/ 280 h 280"/>
                    <a:gd name="T64" fmla="*/ 203 w 306"/>
                    <a:gd name="T65" fmla="*/ 278 h 280"/>
                    <a:gd name="T66" fmla="*/ 217 w 306"/>
                    <a:gd name="T67" fmla="*/ 273 h 280"/>
                    <a:gd name="T68" fmla="*/ 231 w 306"/>
                    <a:gd name="T69" fmla="*/ 269 h 280"/>
                    <a:gd name="T70" fmla="*/ 243 w 306"/>
                    <a:gd name="T71" fmla="*/ 264 h 280"/>
                    <a:gd name="T72" fmla="*/ 254 w 306"/>
                    <a:gd name="T73" fmla="*/ 257 h 280"/>
                    <a:gd name="T74" fmla="*/ 266 w 306"/>
                    <a:gd name="T75" fmla="*/ 247 h 280"/>
                    <a:gd name="T76" fmla="*/ 276 w 306"/>
                    <a:gd name="T77" fmla="*/ 238 h 280"/>
                    <a:gd name="T78" fmla="*/ 283 w 306"/>
                    <a:gd name="T79" fmla="*/ 228 h 280"/>
                    <a:gd name="T80" fmla="*/ 290 w 306"/>
                    <a:gd name="T81" fmla="*/ 219 h 280"/>
                    <a:gd name="T82" fmla="*/ 297 w 306"/>
                    <a:gd name="T83" fmla="*/ 207 h 280"/>
                    <a:gd name="T84" fmla="*/ 302 w 306"/>
                    <a:gd name="T85" fmla="*/ 193 h 280"/>
                    <a:gd name="T86" fmla="*/ 304 w 306"/>
                    <a:gd name="T87" fmla="*/ 181 h 280"/>
                    <a:gd name="T88" fmla="*/ 306 w 306"/>
                    <a:gd name="T89" fmla="*/ 167 h 280"/>
                    <a:gd name="T90" fmla="*/ 306 w 306"/>
                    <a:gd name="T91" fmla="*/ 153 h 280"/>
                    <a:gd name="T92" fmla="*/ 306 w 306"/>
                    <a:gd name="T93" fmla="*/ 139 h 280"/>
                    <a:gd name="T94" fmla="*/ 306 w 306"/>
                    <a:gd name="T95" fmla="*/ 139 h 280"/>
                    <a:gd name="T96" fmla="*/ 304 w 306"/>
                    <a:gd name="T97" fmla="*/ 125 h 280"/>
                    <a:gd name="T98" fmla="*/ 299 w 306"/>
                    <a:gd name="T99" fmla="*/ 111 h 280"/>
                    <a:gd name="T100" fmla="*/ 292 w 306"/>
                    <a:gd name="T101" fmla="*/ 99 h 280"/>
                    <a:gd name="T102" fmla="*/ 285 w 306"/>
                    <a:gd name="T103" fmla="*/ 85 h 280"/>
                    <a:gd name="T104" fmla="*/ 269 w 306"/>
                    <a:gd name="T105" fmla="*/ 61 h 280"/>
                    <a:gd name="T106" fmla="*/ 247 w 306"/>
                    <a:gd name="T107" fmla="*/ 40 h 280"/>
                    <a:gd name="T108" fmla="*/ 221 w 306"/>
                    <a:gd name="T109" fmla="*/ 23 h 280"/>
                    <a:gd name="T110" fmla="*/ 195 w 306"/>
                    <a:gd name="T111" fmla="*/ 11 h 280"/>
                    <a:gd name="T112" fmla="*/ 165 w 306"/>
                    <a:gd name="T113" fmla="*/ 2 h 280"/>
                    <a:gd name="T114" fmla="*/ 148 w 306"/>
                    <a:gd name="T115" fmla="*/ 0 h 280"/>
                    <a:gd name="T116" fmla="*/ 134 w 306"/>
                    <a:gd name="T117" fmla="*/ 0 h 280"/>
                    <a:gd name="T118" fmla="*/ 134 w 306"/>
                    <a:gd name="T119" fmla="*/ 0 h 28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306" h="280">
                      <a:moveTo>
                        <a:pt x="134" y="0"/>
                      </a:moveTo>
                      <a:lnTo>
                        <a:pt x="134" y="0"/>
                      </a:lnTo>
                      <a:lnTo>
                        <a:pt x="118" y="0"/>
                      </a:lnTo>
                      <a:lnTo>
                        <a:pt x="104" y="2"/>
                      </a:lnTo>
                      <a:lnTo>
                        <a:pt x="89" y="7"/>
                      </a:lnTo>
                      <a:lnTo>
                        <a:pt x="75" y="11"/>
                      </a:lnTo>
                      <a:lnTo>
                        <a:pt x="63" y="16"/>
                      </a:lnTo>
                      <a:lnTo>
                        <a:pt x="52" y="23"/>
                      </a:lnTo>
                      <a:lnTo>
                        <a:pt x="42" y="33"/>
                      </a:lnTo>
                      <a:lnTo>
                        <a:pt x="30" y="40"/>
                      </a:lnTo>
                      <a:lnTo>
                        <a:pt x="23" y="52"/>
                      </a:lnTo>
                      <a:lnTo>
                        <a:pt x="16" y="61"/>
                      </a:lnTo>
                      <a:lnTo>
                        <a:pt x="9" y="73"/>
                      </a:lnTo>
                      <a:lnTo>
                        <a:pt x="5" y="85"/>
                      </a:lnTo>
                      <a:lnTo>
                        <a:pt x="2" y="99"/>
                      </a:lnTo>
                      <a:lnTo>
                        <a:pt x="0" y="111"/>
                      </a:lnTo>
                      <a:lnTo>
                        <a:pt x="0" y="125"/>
                      </a:lnTo>
                      <a:lnTo>
                        <a:pt x="0" y="139"/>
                      </a:lnTo>
                      <a:lnTo>
                        <a:pt x="2" y="153"/>
                      </a:lnTo>
                      <a:lnTo>
                        <a:pt x="7" y="167"/>
                      </a:lnTo>
                      <a:lnTo>
                        <a:pt x="12" y="181"/>
                      </a:lnTo>
                      <a:lnTo>
                        <a:pt x="19" y="193"/>
                      </a:lnTo>
                      <a:lnTo>
                        <a:pt x="38" y="219"/>
                      </a:lnTo>
                      <a:lnTo>
                        <a:pt x="59" y="238"/>
                      </a:lnTo>
                      <a:lnTo>
                        <a:pt x="85" y="257"/>
                      </a:lnTo>
                      <a:lnTo>
                        <a:pt x="111" y="269"/>
                      </a:lnTo>
                      <a:lnTo>
                        <a:pt x="141" y="278"/>
                      </a:lnTo>
                      <a:lnTo>
                        <a:pt x="158" y="280"/>
                      </a:lnTo>
                      <a:lnTo>
                        <a:pt x="172" y="280"/>
                      </a:lnTo>
                      <a:lnTo>
                        <a:pt x="188" y="280"/>
                      </a:lnTo>
                      <a:lnTo>
                        <a:pt x="203" y="278"/>
                      </a:lnTo>
                      <a:lnTo>
                        <a:pt x="217" y="273"/>
                      </a:lnTo>
                      <a:lnTo>
                        <a:pt x="231" y="269"/>
                      </a:lnTo>
                      <a:lnTo>
                        <a:pt x="243" y="264"/>
                      </a:lnTo>
                      <a:lnTo>
                        <a:pt x="254" y="257"/>
                      </a:lnTo>
                      <a:lnTo>
                        <a:pt x="266" y="247"/>
                      </a:lnTo>
                      <a:lnTo>
                        <a:pt x="276" y="238"/>
                      </a:lnTo>
                      <a:lnTo>
                        <a:pt x="283" y="228"/>
                      </a:lnTo>
                      <a:lnTo>
                        <a:pt x="290" y="219"/>
                      </a:lnTo>
                      <a:lnTo>
                        <a:pt x="297" y="207"/>
                      </a:lnTo>
                      <a:lnTo>
                        <a:pt x="302" y="193"/>
                      </a:lnTo>
                      <a:lnTo>
                        <a:pt x="304" y="181"/>
                      </a:lnTo>
                      <a:lnTo>
                        <a:pt x="306" y="167"/>
                      </a:lnTo>
                      <a:lnTo>
                        <a:pt x="306" y="153"/>
                      </a:lnTo>
                      <a:lnTo>
                        <a:pt x="306" y="139"/>
                      </a:lnTo>
                      <a:lnTo>
                        <a:pt x="304" y="125"/>
                      </a:lnTo>
                      <a:lnTo>
                        <a:pt x="299" y="111"/>
                      </a:lnTo>
                      <a:lnTo>
                        <a:pt x="292" y="99"/>
                      </a:lnTo>
                      <a:lnTo>
                        <a:pt x="285" y="85"/>
                      </a:lnTo>
                      <a:lnTo>
                        <a:pt x="269" y="61"/>
                      </a:lnTo>
                      <a:lnTo>
                        <a:pt x="247" y="40"/>
                      </a:lnTo>
                      <a:lnTo>
                        <a:pt x="221" y="23"/>
                      </a:lnTo>
                      <a:lnTo>
                        <a:pt x="195" y="11"/>
                      </a:lnTo>
                      <a:lnTo>
                        <a:pt x="165" y="2"/>
                      </a:lnTo>
                      <a:lnTo>
                        <a:pt x="148" y="0"/>
                      </a:lnTo>
                      <a:lnTo>
                        <a:pt x="134" y="0"/>
                      </a:lnTo>
                      <a:close/>
                    </a:path>
                  </a:pathLst>
                </a:custGeom>
                <a:solidFill>
                  <a:srgbClr val="D2D8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94" name="Freeform 119"/>
                <p:cNvSpPr>
                  <a:spLocks/>
                </p:cNvSpPr>
                <p:nvPr/>
              </p:nvSpPr>
              <p:spPr bwMode="auto">
                <a:xfrm>
                  <a:off x="4503" y="1490"/>
                  <a:ext cx="134" cy="122"/>
                </a:xfrm>
                <a:custGeom>
                  <a:avLst/>
                  <a:gdLst>
                    <a:gd name="T0" fmla="*/ 61 w 134"/>
                    <a:gd name="T1" fmla="*/ 0 h 122"/>
                    <a:gd name="T2" fmla="*/ 61 w 134"/>
                    <a:gd name="T3" fmla="*/ 0 h 122"/>
                    <a:gd name="T4" fmla="*/ 49 w 134"/>
                    <a:gd name="T5" fmla="*/ 0 h 122"/>
                    <a:gd name="T6" fmla="*/ 40 w 134"/>
                    <a:gd name="T7" fmla="*/ 2 h 122"/>
                    <a:gd name="T8" fmla="*/ 23 w 134"/>
                    <a:gd name="T9" fmla="*/ 12 h 122"/>
                    <a:gd name="T10" fmla="*/ 12 w 134"/>
                    <a:gd name="T11" fmla="*/ 21 h 122"/>
                    <a:gd name="T12" fmla="*/ 4 w 134"/>
                    <a:gd name="T13" fmla="*/ 35 h 122"/>
                    <a:gd name="T14" fmla="*/ 0 w 134"/>
                    <a:gd name="T15" fmla="*/ 52 h 122"/>
                    <a:gd name="T16" fmla="*/ 2 w 134"/>
                    <a:gd name="T17" fmla="*/ 68 h 122"/>
                    <a:gd name="T18" fmla="*/ 9 w 134"/>
                    <a:gd name="T19" fmla="*/ 87 h 122"/>
                    <a:gd name="T20" fmla="*/ 21 w 134"/>
                    <a:gd name="T21" fmla="*/ 101 h 122"/>
                    <a:gd name="T22" fmla="*/ 21 w 134"/>
                    <a:gd name="T23" fmla="*/ 101 h 122"/>
                    <a:gd name="T24" fmla="*/ 35 w 134"/>
                    <a:gd name="T25" fmla="*/ 113 h 122"/>
                    <a:gd name="T26" fmla="*/ 49 w 134"/>
                    <a:gd name="T27" fmla="*/ 120 h 122"/>
                    <a:gd name="T28" fmla="*/ 66 w 134"/>
                    <a:gd name="T29" fmla="*/ 122 h 122"/>
                    <a:gd name="T30" fmla="*/ 80 w 134"/>
                    <a:gd name="T31" fmla="*/ 122 h 122"/>
                    <a:gd name="T32" fmla="*/ 96 w 134"/>
                    <a:gd name="T33" fmla="*/ 120 h 122"/>
                    <a:gd name="T34" fmla="*/ 111 w 134"/>
                    <a:gd name="T35" fmla="*/ 113 h 122"/>
                    <a:gd name="T36" fmla="*/ 122 w 134"/>
                    <a:gd name="T37" fmla="*/ 103 h 122"/>
                    <a:gd name="T38" fmla="*/ 132 w 134"/>
                    <a:gd name="T39" fmla="*/ 87 h 122"/>
                    <a:gd name="T40" fmla="*/ 132 w 134"/>
                    <a:gd name="T41" fmla="*/ 87 h 122"/>
                    <a:gd name="T42" fmla="*/ 134 w 134"/>
                    <a:gd name="T43" fmla="*/ 70 h 122"/>
                    <a:gd name="T44" fmla="*/ 132 w 134"/>
                    <a:gd name="T45" fmla="*/ 54 h 122"/>
                    <a:gd name="T46" fmla="*/ 127 w 134"/>
                    <a:gd name="T47" fmla="*/ 40 h 122"/>
                    <a:gd name="T48" fmla="*/ 118 w 134"/>
                    <a:gd name="T49" fmla="*/ 26 h 122"/>
                    <a:gd name="T50" fmla="*/ 106 w 134"/>
                    <a:gd name="T51" fmla="*/ 16 h 122"/>
                    <a:gd name="T52" fmla="*/ 92 w 134"/>
                    <a:gd name="T53" fmla="*/ 7 h 122"/>
                    <a:gd name="T54" fmla="*/ 78 w 134"/>
                    <a:gd name="T55" fmla="*/ 2 h 122"/>
                    <a:gd name="T56" fmla="*/ 61 w 134"/>
                    <a:gd name="T57" fmla="*/ 0 h 122"/>
                    <a:gd name="T58" fmla="*/ 61 w 134"/>
                    <a:gd name="T59" fmla="*/ 0 h 12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34" h="122">
                      <a:moveTo>
                        <a:pt x="61" y="0"/>
                      </a:moveTo>
                      <a:lnTo>
                        <a:pt x="61" y="0"/>
                      </a:lnTo>
                      <a:lnTo>
                        <a:pt x="49" y="0"/>
                      </a:lnTo>
                      <a:lnTo>
                        <a:pt x="40" y="2"/>
                      </a:lnTo>
                      <a:lnTo>
                        <a:pt x="23" y="12"/>
                      </a:lnTo>
                      <a:lnTo>
                        <a:pt x="12" y="21"/>
                      </a:lnTo>
                      <a:lnTo>
                        <a:pt x="4" y="35"/>
                      </a:lnTo>
                      <a:lnTo>
                        <a:pt x="0" y="52"/>
                      </a:lnTo>
                      <a:lnTo>
                        <a:pt x="2" y="68"/>
                      </a:lnTo>
                      <a:lnTo>
                        <a:pt x="9" y="87"/>
                      </a:lnTo>
                      <a:lnTo>
                        <a:pt x="21" y="101"/>
                      </a:lnTo>
                      <a:lnTo>
                        <a:pt x="35" y="113"/>
                      </a:lnTo>
                      <a:lnTo>
                        <a:pt x="49" y="120"/>
                      </a:lnTo>
                      <a:lnTo>
                        <a:pt x="66" y="122"/>
                      </a:lnTo>
                      <a:lnTo>
                        <a:pt x="80" y="122"/>
                      </a:lnTo>
                      <a:lnTo>
                        <a:pt x="96" y="120"/>
                      </a:lnTo>
                      <a:lnTo>
                        <a:pt x="111" y="113"/>
                      </a:lnTo>
                      <a:lnTo>
                        <a:pt x="122" y="103"/>
                      </a:lnTo>
                      <a:lnTo>
                        <a:pt x="132" y="87"/>
                      </a:lnTo>
                      <a:lnTo>
                        <a:pt x="134" y="70"/>
                      </a:lnTo>
                      <a:lnTo>
                        <a:pt x="132" y="54"/>
                      </a:lnTo>
                      <a:lnTo>
                        <a:pt x="127" y="40"/>
                      </a:lnTo>
                      <a:lnTo>
                        <a:pt x="118" y="26"/>
                      </a:lnTo>
                      <a:lnTo>
                        <a:pt x="106" y="16"/>
                      </a:lnTo>
                      <a:lnTo>
                        <a:pt x="92" y="7"/>
                      </a:lnTo>
                      <a:lnTo>
                        <a:pt x="78" y="2"/>
                      </a:lnTo>
                      <a:lnTo>
                        <a:pt x="6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95" name="Freeform 120"/>
                <p:cNvSpPr>
                  <a:spLocks/>
                </p:cNvSpPr>
                <p:nvPr/>
              </p:nvSpPr>
              <p:spPr bwMode="auto">
                <a:xfrm>
                  <a:off x="4515" y="1499"/>
                  <a:ext cx="113" cy="104"/>
                </a:xfrm>
                <a:custGeom>
                  <a:avLst/>
                  <a:gdLst>
                    <a:gd name="T0" fmla="*/ 49 w 113"/>
                    <a:gd name="T1" fmla="*/ 0 h 104"/>
                    <a:gd name="T2" fmla="*/ 49 w 113"/>
                    <a:gd name="T3" fmla="*/ 0 h 104"/>
                    <a:gd name="T4" fmla="*/ 37 w 113"/>
                    <a:gd name="T5" fmla="*/ 3 h 104"/>
                    <a:gd name="T6" fmla="*/ 28 w 113"/>
                    <a:gd name="T7" fmla="*/ 5 h 104"/>
                    <a:gd name="T8" fmla="*/ 18 w 113"/>
                    <a:gd name="T9" fmla="*/ 10 h 104"/>
                    <a:gd name="T10" fmla="*/ 11 w 113"/>
                    <a:gd name="T11" fmla="*/ 17 h 104"/>
                    <a:gd name="T12" fmla="*/ 4 w 113"/>
                    <a:gd name="T13" fmla="*/ 24 h 104"/>
                    <a:gd name="T14" fmla="*/ 0 w 113"/>
                    <a:gd name="T15" fmla="*/ 33 h 104"/>
                    <a:gd name="T16" fmla="*/ 0 w 113"/>
                    <a:gd name="T17" fmla="*/ 43 h 104"/>
                    <a:gd name="T18" fmla="*/ 0 w 113"/>
                    <a:gd name="T19" fmla="*/ 52 h 104"/>
                    <a:gd name="T20" fmla="*/ 0 w 113"/>
                    <a:gd name="T21" fmla="*/ 52 h 104"/>
                    <a:gd name="T22" fmla="*/ 2 w 113"/>
                    <a:gd name="T23" fmla="*/ 64 h 104"/>
                    <a:gd name="T24" fmla="*/ 7 w 113"/>
                    <a:gd name="T25" fmla="*/ 73 h 104"/>
                    <a:gd name="T26" fmla="*/ 11 w 113"/>
                    <a:gd name="T27" fmla="*/ 80 h 104"/>
                    <a:gd name="T28" fmla="*/ 21 w 113"/>
                    <a:gd name="T29" fmla="*/ 90 h 104"/>
                    <a:gd name="T30" fmla="*/ 30 w 113"/>
                    <a:gd name="T31" fmla="*/ 94 h 104"/>
                    <a:gd name="T32" fmla="*/ 40 w 113"/>
                    <a:gd name="T33" fmla="*/ 99 h 104"/>
                    <a:gd name="T34" fmla="*/ 51 w 113"/>
                    <a:gd name="T35" fmla="*/ 104 h 104"/>
                    <a:gd name="T36" fmla="*/ 63 w 113"/>
                    <a:gd name="T37" fmla="*/ 104 h 104"/>
                    <a:gd name="T38" fmla="*/ 63 w 113"/>
                    <a:gd name="T39" fmla="*/ 104 h 104"/>
                    <a:gd name="T40" fmla="*/ 73 w 113"/>
                    <a:gd name="T41" fmla="*/ 104 h 104"/>
                    <a:gd name="T42" fmla="*/ 84 w 113"/>
                    <a:gd name="T43" fmla="*/ 99 h 104"/>
                    <a:gd name="T44" fmla="*/ 91 w 113"/>
                    <a:gd name="T45" fmla="*/ 94 h 104"/>
                    <a:gd name="T46" fmla="*/ 101 w 113"/>
                    <a:gd name="T47" fmla="*/ 90 h 104"/>
                    <a:gd name="T48" fmla="*/ 106 w 113"/>
                    <a:gd name="T49" fmla="*/ 80 h 104"/>
                    <a:gd name="T50" fmla="*/ 110 w 113"/>
                    <a:gd name="T51" fmla="*/ 73 h 104"/>
                    <a:gd name="T52" fmla="*/ 113 w 113"/>
                    <a:gd name="T53" fmla="*/ 64 h 104"/>
                    <a:gd name="T54" fmla="*/ 110 w 113"/>
                    <a:gd name="T55" fmla="*/ 52 h 104"/>
                    <a:gd name="T56" fmla="*/ 110 w 113"/>
                    <a:gd name="T57" fmla="*/ 52 h 104"/>
                    <a:gd name="T58" fmla="*/ 108 w 113"/>
                    <a:gd name="T59" fmla="*/ 43 h 104"/>
                    <a:gd name="T60" fmla="*/ 103 w 113"/>
                    <a:gd name="T61" fmla="*/ 33 h 104"/>
                    <a:gd name="T62" fmla="*/ 99 w 113"/>
                    <a:gd name="T63" fmla="*/ 24 h 104"/>
                    <a:gd name="T64" fmla="*/ 89 w 113"/>
                    <a:gd name="T65" fmla="*/ 17 h 104"/>
                    <a:gd name="T66" fmla="*/ 80 w 113"/>
                    <a:gd name="T67" fmla="*/ 10 h 104"/>
                    <a:gd name="T68" fmla="*/ 70 w 113"/>
                    <a:gd name="T69" fmla="*/ 5 h 104"/>
                    <a:gd name="T70" fmla="*/ 58 w 113"/>
                    <a:gd name="T71" fmla="*/ 3 h 104"/>
                    <a:gd name="T72" fmla="*/ 49 w 113"/>
                    <a:gd name="T73" fmla="*/ 0 h 104"/>
                    <a:gd name="T74" fmla="*/ 49 w 113"/>
                    <a:gd name="T75" fmla="*/ 0 h 10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13" h="104">
                      <a:moveTo>
                        <a:pt x="49" y="0"/>
                      </a:moveTo>
                      <a:lnTo>
                        <a:pt x="49" y="0"/>
                      </a:lnTo>
                      <a:lnTo>
                        <a:pt x="37" y="3"/>
                      </a:lnTo>
                      <a:lnTo>
                        <a:pt x="28" y="5"/>
                      </a:lnTo>
                      <a:lnTo>
                        <a:pt x="18" y="10"/>
                      </a:lnTo>
                      <a:lnTo>
                        <a:pt x="11" y="17"/>
                      </a:lnTo>
                      <a:lnTo>
                        <a:pt x="4" y="24"/>
                      </a:lnTo>
                      <a:lnTo>
                        <a:pt x="0" y="33"/>
                      </a:lnTo>
                      <a:lnTo>
                        <a:pt x="0" y="43"/>
                      </a:lnTo>
                      <a:lnTo>
                        <a:pt x="0" y="52"/>
                      </a:lnTo>
                      <a:lnTo>
                        <a:pt x="2" y="64"/>
                      </a:lnTo>
                      <a:lnTo>
                        <a:pt x="7" y="73"/>
                      </a:lnTo>
                      <a:lnTo>
                        <a:pt x="11" y="80"/>
                      </a:lnTo>
                      <a:lnTo>
                        <a:pt x="21" y="90"/>
                      </a:lnTo>
                      <a:lnTo>
                        <a:pt x="30" y="94"/>
                      </a:lnTo>
                      <a:lnTo>
                        <a:pt x="40" y="99"/>
                      </a:lnTo>
                      <a:lnTo>
                        <a:pt x="51" y="104"/>
                      </a:lnTo>
                      <a:lnTo>
                        <a:pt x="63" y="104"/>
                      </a:lnTo>
                      <a:lnTo>
                        <a:pt x="73" y="104"/>
                      </a:lnTo>
                      <a:lnTo>
                        <a:pt x="84" y="99"/>
                      </a:lnTo>
                      <a:lnTo>
                        <a:pt x="91" y="94"/>
                      </a:lnTo>
                      <a:lnTo>
                        <a:pt x="101" y="90"/>
                      </a:lnTo>
                      <a:lnTo>
                        <a:pt x="106" y="80"/>
                      </a:lnTo>
                      <a:lnTo>
                        <a:pt x="110" y="73"/>
                      </a:lnTo>
                      <a:lnTo>
                        <a:pt x="113" y="64"/>
                      </a:lnTo>
                      <a:lnTo>
                        <a:pt x="110" y="52"/>
                      </a:lnTo>
                      <a:lnTo>
                        <a:pt x="108" y="43"/>
                      </a:lnTo>
                      <a:lnTo>
                        <a:pt x="103" y="33"/>
                      </a:lnTo>
                      <a:lnTo>
                        <a:pt x="99" y="24"/>
                      </a:lnTo>
                      <a:lnTo>
                        <a:pt x="89" y="17"/>
                      </a:lnTo>
                      <a:lnTo>
                        <a:pt x="80" y="10"/>
                      </a:lnTo>
                      <a:lnTo>
                        <a:pt x="70" y="5"/>
                      </a:lnTo>
                      <a:lnTo>
                        <a:pt x="58" y="3"/>
                      </a:lnTo>
                      <a:lnTo>
                        <a:pt x="49"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96" name="Freeform 121"/>
                <p:cNvSpPr>
                  <a:spLocks/>
                </p:cNvSpPr>
                <p:nvPr/>
              </p:nvSpPr>
              <p:spPr bwMode="auto">
                <a:xfrm>
                  <a:off x="4545" y="1530"/>
                  <a:ext cx="50" cy="45"/>
                </a:xfrm>
                <a:custGeom>
                  <a:avLst/>
                  <a:gdLst>
                    <a:gd name="T0" fmla="*/ 21 w 50"/>
                    <a:gd name="T1" fmla="*/ 0 h 45"/>
                    <a:gd name="T2" fmla="*/ 21 w 50"/>
                    <a:gd name="T3" fmla="*/ 0 h 45"/>
                    <a:gd name="T4" fmla="*/ 12 w 50"/>
                    <a:gd name="T5" fmla="*/ 0 h 45"/>
                    <a:gd name="T6" fmla="*/ 5 w 50"/>
                    <a:gd name="T7" fmla="*/ 5 h 45"/>
                    <a:gd name="T8" fmla="*/ 0 w 50"/>
                    <a:gd name="T9" fmla="*/ 12 h 45"/>
                    <a:gd name="T10" fmla="*/ 0 w 50"/>
                    <a:gd name="T11" fmla="*/ 21 h 45"/>
                    <a:gd name="T12" fmla="*/ 0 w 50"/>
                    <a:gd name="T13" fmla="*/ 21 h 45"/>
                    <a:gd name="T14" fmla="*/ 5 w 50"/>
                    <a:gd name="T15" fmla="*/ 30 h 45"/>
                    <a:gd name="T16" fmla="*/ 10 w 50"/>
                    <a:gd name="T17" fmla="*/ 38 h 45"/>
                    <a:gd name="T18" fmla="*/ 19 w 50"/>
                    <a:gd name="T19" fmla="*/ 42 h 45"/>
                    <a:gd name="T20" fmla="*/ 28 w 50"/>
                    <a:gd name="T21" fmla="*/ 45 h 45"/>
                    <a:gd name="T22" fmla="*/ 28 w 50"/>
                    <a:gd name="T23" fmla="*/ 45 h 45"/>
                    <a:gd name="T24" fmla="*/ 38 w 50"/>
                    <a:gd name="T25" fmla="*/ 42 h 45"/>
                    <a:gd name="T26" fmla="*/ 45 w 50"/>
                    <a:gd name="T27" fmla="*/ 38 h 45"/>
                    <a:gd name="T28" fmla="*/ 50 w 50"/>
                    <a:gd name="T29" fmla="*/ 30 h 45"/>
                    <a:gd name="T30" fmla="*/ 50 w 50"/>
                    <a:gd name="T31" fmla="*/ 21 h 45"/>
                    <a:gd name="T32" fmla="*/ 50 w 50"/>
                    <a:gd name="T33" fmla="*/ 21 h 45"/>
                    <a:gd name="T34" fmla="*/ 47 w 50"/>
                    <a:gd name="T35" fmla="*/ 12 h 45"/>
                    <a:gd name="T36" fmla="*/ 40 w 50"/>
                    <a:gd name="T37" fmla="*/ 5 h 45"/>
                    <a:gd name="T38" fmla="*/ 31 w 50"/>
                    <a:gd name="T39" fmla="*/ 0 h 45"/>
                    <a:gd name="T40" fmla="*/ 21 w 50"/>
                    <a:gd name="T41" fmla="*/ 0 h 45"/>
                    <a:gd name="T42" fmla="*/ 21 w 50"/>
                    <a:gd name="T43" fmla="*/ 0 h 4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50" h="45">
                      <a:moveTo>
                        <a:pt x="21" y="0"/>
                      </a:moveTo>
                      <a:lnTo>
                        <a:pt x="21" y="0"/>
                      </a:lnTo>
                      <a:lnTo>
                        <a:pt x="12" y="0"/>
                      </a:lnTo>
                      <a:lnTo>
                        <a:pt x="5" y="5"/>
                      </a:lnTo>
                      <a:lnTo>
                        <a:pt x="0" y="12"/>
                      </a:lnTo>
                      <a:lnTo>
                        <a:pt x="0" y="21"/>
                      </a:lnTo>
                      <a:lnTo>
                        <a:pt x="5" y="30"/>
                      </a:lnTo>
                      <a:lnTo>
                        <a:pt x="10" y="38"/>
                      </a:lnTo>
                      <a:lnTo>
                        <a:pt x="19" y="42"/>
                      </a:lnTo>
                      <a:lnTo>
                        <a:pt x="28" y="45"/>
                      </a:lnTo>
                      <a:lnTo>
                        <a:pt x="38" y="42"/>
                      </a:lnTo>
                      <a:lnTo>
                        <a:pt x="45" y="38"/>
                      </a:lnTo>
                      <a:lnTo>
                        <a:pt x="50" y="30"/>
                      </a:lnTo>
                      <a:lnTo>
                        <a:pt x="50" y="21"/>
                      </a:lnTo>
                      <a:lnTo>
                        <a:pt x="47" y="12"/>
                      </a:lnTo>
                      <a:lnTo>
                        <a:pt x="40" y="5"/>
                      </a:lnTo>
                      <a:lnTo>
                        <a:pt x="31" y="0"/>
                      </a:lnTo>
                      <a:lnTo>
                        <a:pt x="21"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97" name="Freeform 122"/>
                <p:cNvSpPr>
                  <a:spLocks/>
                </p:cNvSpPr>
                <p:nvPr/>
              </p:nvSpPr>
              <p:spPr bwMode="auto">
                <a:xfrm>
                  <a:off x="4185" y="1832"/>
                  <a:ext cx="61" cy="80"/>
                </a:xfrm>
                <a:custGeom>
                  <a:avLst/>
                  <a:gdLst>
                    <a:gd name="T0" fmla="*/ 9 w 61"/>
                    <a:gd name="T1" fmla="*/ 0 h 80"/>
                    <a:gd name="T2" fmla="*/ 9 w 61"/>
                    <a:gd name="T3" fmla="*/ 0 h 80"/>
                    <a:gd name="T4" fmla="*/ 0 w 61"/>
                    <a:gd name="T5" fmla="*/ 0 h 80"/>
                    <a:gd name="T6" fmla="*/ 0 w 61"/>
                    <a:gd name="T7" fmla="*/ 0 h 80"/>
                    <a:gd name="T8" fmla="*/ 7 w 61"/>
                    <a:gd name="T9" fmla="*/ 23 h 80"/>
                    <a:gd name="T10" fmla="*/ 18 w 61"/>
                    <a:gd name="T11" fmla="*/ 44 h 80"/>
                    <a:gd name="T12" fmla="*/ 30 w 61"/>
                    <a:gd name="T13" fmla="*/ 63 h 80"/>
                    <a:gd name="T14" fmla="*/ 44 w 61"/>
                    <a:gd name="T15" fmla="*/ 80 h 80"/>
                    <a:gd name="T16" fmla="*/ 44 w 61"/>
                    <a:gd name="T17" fmla="*/ 80 h 80"/>
                    <a:gd name="T18" fmla="*/ 51 w 61"/>
                    <a:gd name="T19" fmla="*/ 75 h 80"/>
                    <a:gd name="T20" fmla="*/ 56 w 61"/>
                    <a:gd name="T21" fmla="*/ 66 h 80"/>
                    <a:gd name="T22" fmla="*/ 61 w 61"/>
                    <a:gd name="T23" fmla="*/ 56 h 80"/>
                    <a:gd name="T24" fmla="*/ 61 w 61"/>
                    <a:gd name="T25" fmla="*/ 44 h 80"/>
                    <a:gd name="T26" fmla="*/ 61 w 61"/>
                    <a:gd name="T27" fmla="*/ 44 h 80"/>
                    <a:gd name="T28" fmla="*/ 58 w 61"/>
                    <a:gd name="T29" fmla="*/ 35 h 80"/>
                    <a:gd name="T30" fmla="*/ 54 w 61"/>
                    <a:gd name="T31" fmla="*/ 28 h 80"/>
                    <a:gd name="T32" fmla="*/ 49 w 61"/>
                    <a:gd name="T33" fmla="*/ 19 h 80"/>
                    <a:gd name="T34" fmla="*/ 44 w 61"/>
                    <a:gd name="T35" fmla="*/ 14 h 80"/>
                    <a:gd name="T36" fmla="*/ 35 w 61"/>
                    <a:gd name="T37" fmla="*/ 7 h 80"/>
                    <a:gd name="T38" fmla="*/ 28 w 61"/>
                    <a:gd name="T39" fmla="*/ 4 h 80"/>
                    <a:gd name="T40" fmla="*/ 18 w 61"/>
                    <a:gd name="T41" fmla="*/ 2 h 80"/>
                    <a:gd name="T42" fmla="*/ 9 w 61"/>
                    <a:gd name="T43" fmla="*/ 0 h 80"/>
                    <a:gd name="T44" fmla="*/ 9 w 61"/>
                    <a:gd name="T45" fmla="*/ 0 h 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61" h="80">
                      <a:moveTo>
                        <a:pt x="9" y="0"/>
                      </a:moveTo>
                      <a:lnTo>
                        <a:pt x="9" y="0"/>
                      </a:lnTo>
                      <a:lnTo>
                        <a:pt x="0" y="0"/>
                      </a:lnTo>
                      <a:lnTo>
                        <a:pt x="7" y="23"/>
                      </a:lnTo>
                      <a:lnTo>
                        <a:pt x="18" y="44"/>
                      </a:lnTo>
                      <a:lnTo>
                        <a:pt x="30" y="63"/>
                      </a:lnTo>
                      <a:lnTo>
                        <a:pt x="44" y="80"/>
                      </a:lnTo>
                      <a:lnTo>
                        <a:pt x="51" y="75"/>
                      </a:lnTo>
                      <a:lnTo>
                        <a:pt x="56" y="66"/>
                      </a:lnTo>
                      <a:lnTo>
                        <a:pt x="61" y="56"/>
                      </a:lnTo>
                      <a:lnTo>
                        <a:pt x="61" y="44"/>
                      </a:lnTo>
                      <a:lnTo>
                        <a:pt x="58" y="35"/>
                      </a:lnTo>
                      <a:lnTo>
                        <a:pt x="54" y="28"/>
                      </a:lnTo>
                      <a:lnTo>
                        <a:pt x="49" y="19"/>
                      </a:lnTo>
                      <a:lnTo>
                        <a:pt x="44" y="14"/>
                      </a:lnTo>
                      <a:lnTo>
                        <a:pt x="35" y="7"/>
                      </a:lnTo>
                      <a:lnTo>
                        <a:pt x="28" y="4"/>
                      </a:lnTo>
                      <a:lnTo>
                        <a:pt x="18"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98" name="Freeform 123"/>
                <p:cNvSpPr>
                  <a:spLocks/>
                </p:cNvSpPr>
                <p:nvPr/>
              </p:nvSpPr>
              <p:spPr bwMode="auto">
                <a:xfrm>
                  <a:off x="4187" y="1841"/>
                  <a:ext cx="47" cy="64"/>
                </a:xfrm>
                <a:custGeom>
                  <a:avLst/>
                  <a:gdLst>
                    <a:gd name="T0" fmla="*/ 7 w 47"/>
                    <a:gd name="T1" fmla="*/ 0 h 64"/>
                    <a:gd name="T2" fmla="*/ 7 w 47"/>
                    <a:gd name="T3" fmla="*/ 0 h 64"/>
                    <a:gd name="T4" fmla="*/ 0 w 47"/>
                    <a:gd name="T5" fmla="*/ 2 h 64"/>
                    <a:gd name="T6" fmla="*/ 0 w 47"/>
                    <a:gd name="T7" fmla="*/ 2 h 64"/>
                    <a:gd name="T8" fmla="*/ 7 w 47"/>
                    <a:gd name="T9" fmla="*/ 19 h 64"/>
                    <a:gd name="T10" fmla="*/ 16 w 47"/>
                    <a:gd name="T11" fmla="*/ 33 h 64"/>
                    <a:gd name="T12" fmla="*/ 26 w 47"/>
                    <a:gd name="T13" fmla="*/ 50 h 64"/>
                    <a:gd name="T14" fmla="*/ 35 w 47"/>
                    <a:gd name="T15" fmla="*/ 64 h 64"/>
                    <a:gd name="T16" fmla="*/ 35 w 47"/>
                    <a:gd name="T17" fmla="*/ 64 h 64"/>
                    <a:gd name="T18" fmla="*/ 42 w 47"/>
                    <a:gd name="T19" fmla="*/ 59 h 64"/>
                    <a:gd name="T20" fmla="*/ 47 w 47"/>
                    <a:gd name="T21" fmla="*/ 52 h 64"/>
                    <a:gd name="T22" fmla="*/ 47 w 47"/>
                    <a:gd name="T23" fmla="*/ 45 h 64"/>
                    <a:gd name="T24" fmla="*/ 47 w 47"/>
                    <a:gd name="T25" fmla="*/ 35 h 64"/>
                    <a:gd name="T26" fmla="*/ 47 w 47"/>
                    <a:gd name="T27" fmla="*/ 35 h 64"/>
                    <a:gd name="T28" fmla="*/ 47 w 47"/>
                    <a:gd name="T29" fmla="*/ 28 h 64"/>
                    <a:gd name="T30" fmla="*/ 42 w 47"/>
                    <a:gd name="T31" fmla="*/ 21 h 64"/>
                    <a:gd name="T32" fmla="*/ 33 w 47"/>
                    <a:gd name="T33" fmla="*/ 12 h 64"/>
                    <a:gd name="T34" fmla="*/ 21 w 47"/>
                    <a:gd name="T35" fmla="*/ 5 h 64"/>
                    <a:gd name="T36" fmla="*/ 7 w 47"/>
                    <a:gd name="T37" fmla="*/ 0 h 64"/>
                    <a:gd name="T38" fmla="*/ 7 w 47"/>
                    <a:gd name="T39" fmla="*/ 0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7" h="64">
                      <a:moveTo>
                        <a:pt x="7" y="0"/>
                      </a:moveTo>
                      <a:lnTo>
                        <a:pt x="7" y="0"/>
                      </a:lnTo>
                      <a:lnTo>
                        <a:pt x="0" y="2"/>
                      </a:lnTo>
                      <a:lnTo>
                        <a:pt x="7" y="19"/>
                      </a:lnTo>
                      <a:lnTo>
                        <a:pt x="16" y="33"/>
                      </a:lnTo>
                      <a:lnTo>
                        <a:pt x="26" y="50"/>
                      </a:lnTo>
                      <a:lnTo>
                        <a:pt x="35" y="64"/>
                      </a:lnTo>
                      <a:lnTo>
                        <a:pt x="42" y="59"/>
                      </a:lnTo>
                      <a:lnTo>
                        <a:pt x="47" y="52"/>
                      </a:lnTo>
                      <a:lnTo>
                        <a:pt x="47" y="45"/>
                      </a:lnTo>
                      <a:lnTo>
                        <a:pt x="47" y="35"/>
                      </a:lnTo>
                      <a:lnTo>
                        <a:pt x="47" y="28"/>
                      </a:lnTo>
                      <a:lnTo>
                        <a:pt x="42" y="21"/>
                      </a:lnTo>
                      <a:lnTo>
                        <a:pt x="33" y="12"/>
                      </a:lnTo>
                      <a:lnTo>
                        <a:pt x="21" y="5"/>
                      </a:lnTo>
                      <a:lnTo>
                        <a:pt x="7"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699" name="Freeform 124"/>
                <p:cNvSpPr>
                  <a:spLocks/>
                </p:cNvSpPr>
                <p:nvPr/>
              </p:nvSpPr>
              <p:spPr bwMode="auto">
                <a:xfrm>
                  <a:off x="4196" y="1865"/>
                  <a:ext cx="14" cy="21"/>
                </a:xfrm>
                <a:custGeom>
                  <a:avLst/>
                  <a:gdLst>
                    <a:gd name="T0" fmla="*/ 12 w 14"/>
                    <a:gd name="T1" fmla="*/ 21 h 21"/>
                    <a:gd name="T2" fmla="*/ 12 w 14"/>
                    <a:gd name="T3" fmla="*/ 21 h 21"/>
                    <a:gd name="T4" fmla="*/ 14 w 14"/>
                    <a:gd name="T5" fmla="*/ 16 h 21"/>
                    <a:gd name="T6" fmla="*/ 14 w 14"/>
                    <a:gd name="T7" fmla="*/ 11 h 21"/>
                    <a:gd name="T8" fmla="*/ 14 w 14"/>
                    <a:gd name="T9" fmla="*/ 11 h 21"/>
                    <a:gd name="T10" fmla="*/ 12 w 14"/>
                    <a:gd name="T11" fmla="*/ 7 h 21"/>
                    <a:gd name="T12" fmla="*/ 10 w 14"/>
                    <a:gd name="T13" fmla="*/ 2 h 21"/>
                    <a:gd name="T14" fmla="*/ 5 w 14"/>
                    <a:gd name="T15" fmla="*/ 0 h 21"/>
                    <a:gd name="T16" fmla="*/ 0 w 14"/>
                    <a:gd name="T17" fmla="*/ 0 h 21"/>
                    <a:gd name="T18" fmla="*/ 0 w 14"/>
                    <a:gd name="T19" fmla="*/ 0 h 21"/>
                    <a:gd name="T20" fmla="*/ 12 w 14"/>
                    <a:gd name="T21" fmla="*/ 21 h 21"/>
                    <a:gd name="T22" fmla="*/ 12 w 14"/>
                    <a:gd name="T23" fmla="*/ 21 h 2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 h="21">
                      <a:moveTo>
                        <a:pt x="12" y="21"/>
                      </a:moveTo>
                      <a:lnTo>
                        <a:pt x="12" y="21"/>
                      </a:lnTo>
                      <a:lnTo>
                        <a:pt x="14" y="16"/>
                      </a:lnTo>
                      <a:lnTo>
                        <a:pt x="14" y="11"/>
                      </a:lnTo>
                      <a:lnTo>
                        <a:pt x="12" y="7"/>
                      </a:lnTo>
                      <a:lnTo>
                        <a:pt x="10" y="2"/>
                      </a:lnTo>
                      <a:lnTo>
                        <a:pt x="5" y="0"/>
                      </a:lnTo>
                      <a:lnTo>
                        <a:pt x="0" y="0"/>
                      </a:lnTo>
                      <a:lnTo>
                        <a:pt x="12" y="2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00" name="Freeform 125"/>
                <p:cNvSpPr>
                  <a:spLocks/>
                </p:cNvSpPr>
                <p:nvPr/>
              </p:nvSpPr>
              <p:spPr bwMode="auto">
                <a:xfrm>
                  <a:off x="4529" y="1457"/>
                  <a:ext cx="26" cy="21"/>
                </a:xfrm>
                <a:custGeom>
                  <a:avLst/>
                  <a:gdLst>
                    <a:gd name="T0" fmla="*/ 11 w 26"/>
                    <a:gd name="T1" fmla="*/ 0 h 21"/>
                    <a:gd name="T2" fmla="*/ 11 w 26"/>
                    <a:gd name="T3" fmla="*/ 0 h 21"/>
                    <a:gd name="T4" fmla="*/ 7 w 26"/>
                    <a:gd name="T5" fmla="*/ 0 h 21"/>
                    <a:gd name="T6" fmla="*/ 2 w 26"/>
                    <a:gd name="T7" fmla="*/ 2 h 21"/>
                    <a:gd name="T8" fmla="*/ 2 w 26"/>
                    <a:gd name="T9" fmla="*/ 7 h 21"/>
                    <a:gd name="T10" fmla="*/ 0 w 26"/>
                    <a:gd name="T11" fmla="*/ 12 h 21"/>
                    <a:gd name="T12" fmla="*/ 0 w 26"/>
                    <a:gd name="T13" fmla="*/ 12 h 21"/>
                    <a:gd name="T14" fmla="*/ 2 w 26"/>
                    <a:gd name="T15" fmla="*/ 14 h 21"/>
                    <a:gd name="T16" fmla="*/ 4 w 26"/>
                    <a:gd name="T17" fmla="*/ 19 h 21"/>
                    <a:gd name="T18" fmla="*/ 9 w 26"/>
                    <a:gd name="T19" fmla="*/ 21 h 21"/>
                    <a:gd name="T20" fmla="*/ 14 w 26"/>
                    <a:gd name="T21" fmla="*/ 21 h 21"/>
                    <a:gd name="T22" fmla="*/ 14 w 26"/>
                    <a:gd name="T23" fmla="*/ 21 h 21"/>
                    <a:gd name="T24" fmla="*/ 19 w 26"/>
                    <a:gd name="T25" fmla="*/ 21 h 21"/>
                    <a:gd name="T26" fmla="*/ 23 w 26"/>
                    <a:gd name="T27" fmla="*/ 19 h 21"/>
                    <a:gd name="T28" fmla="*/ 26 w 26"/>
                    <a:gd name="T29" fmla="*/ 14 h 21"/>
                    <a:gd name="T30" fmla="*/ 26 w 26"/>
                    <a:gd name="T31" fmla="*/ 12 h 21"/>
                    <a:gd name="T32" fmla="*/ 26 w 26"/>
                    <a:gd name="T33" fmla="*/ 12 h 21"/>
                    <a:gd name="T34" fmla="*/ 23 w 26"/>
                    <a:gd name="T35" fmla="*/ 7 h 21"/>
                    <a:gd name="T36" fmla="*/ 21 w 26"/>
                    <a:gd name="T37" fmla="*/ 2 h 21"/>
                    <a:gd name="T38" fmla="*/ 16 w 26"/>
                    <a:gd name="T39" fmla="*/ 0 h 21"/>
                    <a:gd name="T40" fmla="*/ 11 w 26"/>
                    <a:gd name="T41" fmla="*/ 0 h 21"/>
                    <a:gd name="T42" fmla="*/ 11 w 26"/>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6" h="21">
                      <a:moveTo>
                        <a:pt x="11" y="0"/>
                      </a:moveTo>
                      <a:lnTo>
                        <a:pt x="11" y="0"/>
                      </a:lnTo>
                      <a:lnTo>
                        <a:pt x="7" y="0"/>
                      </a:lnTo>
                      <a:lnTo>
                        <a:pt x="2" y="2"/>
                      </a:lnTo>
                      <a:lnTo>
                        <a:pt x="2" y="7"/>
                      </a:lnTo>
                      <a:lnTo>
                        <a:pt x="0" y="12"/>
                      </a:lnTo>
                      <a:lnTo>
                        <a:pt x="2" y="14"/>
                      </a:lnTo>
                      <a:lnTo>
                        <a:pt x="4" y="19"/>
                      </a:lnTo>
                      <a:lnTo>
                        <a:pt x="9" y="21"/>
                      </a:lnTo>
                      <a:lnTo>
                        <a:pt x="14" y="21"/>
                      </a:lnTo>
                      <a:lnTo>
                        <a:pt x="19" y="21"/>
                      </a:lnTo>
                      <a:lnTo>
                        <a:pt x="23" y="19"/>
                      </a:lnTo>
                      <a:lnTo>
                        <a:pt x="26" y="14"/>
                      </a:lnTo>
                      <a:lnTo>
                        <a:pt x="26" y="12"/>
                      </a:lnTo>
                      <a:lnTo>
                        <a:pt x="23" y="7"/>
                      </a:lnTo>
                      <a:lnTo>
                        <a:pt x="21" y="2"/>
                      </a:lnTo>
                      <a:lnTo>
                        <a:pt x="16" y="0"/>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01" name="Freeform 126"/>
                <p:cNvSpPr>
                  <a:spLocks/>
                </p:cNvSpPr>
                <p:nvPr/>
              </p:nvSpPr>
              <p:spPr bwMode="auto">
                <a:xfrm>
                  <a:off x="4472" y="1494"/>
                  <a:ext cx="24" cy="22"/>
                </a:xfrm>
                <a:custGeom>
                  <a:avLst/>
                  <a:gdLst>
                    <a:gd name="T0" fmla="*/ 10 w 24"/>
                    <a:gd name="T1" fmla="*/ 0 h 22"/>
                    <a:gd name="T2" fmla="*/ 10 w 24"/>
                    <a:gd name="T3" fmla="*/ 0 h 22"/>
                    <a:gd name="T4" fmla="*/ 5 w 24"/>
                    <a:gd name="T5" fmla="*/ 0 h 22"/>
                    <a:gd name="T6" fmla="*/ 2 w 24"/>
                    <a:gd name="T7" fmla="*/ 3 h 22"/>
                    <a:gd name="T8" fmla="*/ 0 w 24"/>
                    <a:gd name="T9" fmla="*/ 8 h 22"/>
                    <a:gd name="T10" fmla="*/ 0 w 24"/>
                    <a:gd name="T11" fmla="*/ 12 h 22"/>
                    <a:gd name="T12" fmla="*/ 0 w 24"/>
                    <a:gd name="T13" fmla="*/ 12 h 22"/>
                    <a:gd name="T14" fmla="*/ 0 w 24"/>
                    <a:gd name="T15" fmla="*/ 17 h 22"/>
                    <a:gd name="T16" fmla="*/ 5 w 24"/>
                    <a:gd name="T17" fmla="*/ 19 h 22"/>
                    <a:gd name="T18" fmla="*/ 7 w 24"/>
                    <a:gd name="T19" fmla="*/ 22 h 22"/>
                    <a:gd name="T20" fmla="*/ 12 w 24"/>
                    <a:gd name="T21" fmla="*/ 22 h 22"/>
                    <a:gd name="T22" fmla="*/ 12 w 24"/>
                    <a:gd name="T23" fmla="*/ 22 h 22"/>
                    <a:gd name="T24" fmla="*/ 17 w 24"/>
                    <a:gd name="T25" fmla="*/ 22 h 22"/>
                    <a:gd name="T26" fmla="*/ 21 w 24"/>
                    <a:gd name="T27" fmla="*/ 19 h 22"/>
                    <a:gd name="T28" fmla="*/ 24 w 24"/>
                    <a:gd name="T29" fmla="*/ 17 h 22"/>
                    <a:gd name="T30" fmla="*/ 24 w 24"/>
                    <a:gd name="T31" fmla="*/ 12 h 22"/>
                    <a:gd name="T32" fmla="*/ 24 w 24"/>
                    <a:gd name="T33" fmla="*/ 12 h 22"/>
                    <a:gd name="T34" fmla="*/ 21 w 24"/>
                    <a:gd name="T35" fmla="*/ 8 h 22"/>
                    <a:gd name="T36" fmla="*/ 19 w 24"/>
                    <a:gd name="T37" fmla="*/ 3 h 22"/>
                    <a:gd name="T38" fmla="*/ 14 w 24"/>
                    <a:gd name="T39" fmla="*/ 0 h 22"/>
                    <a:gd name="T40" fmla="*/ 10 w 24"/>
                    <a:gd name="T41" fmla="*/ 0 h 22"/>
                    <a:gd name="T42" fmla="*/ 10 w 24"/>
                    <a:gd name="T43" fmla="*/ 0 h 2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4" h="22">
                      <a:moveTo>
                        <a:pt x="10" y="0"/>
                      </a:moveTo>
                      <a:lnTo>
                        <a:pt x="10" y="0"/>
                      </a:lnTo>
                      <a:lnTo>
                        <a:pt x="5" y="0"/>
                      </a:lnTo>
                      <a:lnTo>
                        <a:pt x="2" y="3"/>
                      </a:lnTo>
                      <a:lnTo>
                        <a:pt x="0" y="8"/>
                      </a:lnTo>
                      <a:lnTo>
                        <a:pt x="0" y="12"/>
                      </a:lnTo>
                      <a:lnTo>
                        <a:pt x="0" y="17"/>
                      </a:lnTo>
                      <a:lnTo>
                        <a:pt x="5" y="19"/>
                      </a:lnTo>
                      <a:lnTo>
                        <a:pt x="7" y="22"/>
                      </a:lnTo>
                      <a:lnTo>
                        <a:pt x="12" y="22"/>
                      </a:lnTo>
                      <a:lnTo>
                        <a:pt x="17" y="22"/>
                      </a:lnTo>
                      <a:lnTo>
                        <a:pt x="21" y="19"/>
                      </a:lnTo>
                      <a:lnTo>
                        <a:pt x="24" y="17"/>
                      </a:lnTo>
                      <a:lnTo>
                        <a:pt x="24" y="12"/>
                      </a:lnTo>
                      <a:lnTo>
                        <a:pt x="21" y="8"/>
                      </a:lnTo>
                      <a:lnTo>
                        <a:pt x="19" y="3"/>
                      </a:lnTo>
                      <a:lnTo>
                        <a:pt x="14" y="0"/>
                      </a:lnTo>
                      <a:lnTo>
                        <a:pt x="1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02" name="Freeform 127"/>
                <p:cNvSpPr>
                  <a:spLocks/>
                </p:cNvSpPr>
                <p:nvPr/>
              </p:nvSpPr>
              <p:spPr bwMode="auto">
                <a:xfrm>
                  <a:off x="4463" y="1556"/>
                  <a:ext cx="26" cy="23"/>
                </a:xfrm>
                <a:custGeom>
                  <a:avLst/>
                  <a:gdLst>
                    <a:gd name="T0" fmla="*/ 11 w 26"/>
                    <a:gd name="T1" fmla="*/ 0 h 23"/>
                    <a:gd name="T2" fmla="*/ 11 w 26"/>
                    <a:gd name="T3" fmla="*/ 0 h 23"/>
                    <a:gd name="T4" fmla="*/ 7 w 26"/>
                    <a:gd name="T5" fmla="*/ 2 h 23"/>
                    <a:gd name="T6" fmla="*/ 2 w 26"/>
                    <a:gd name="T7" fmla="*/ 4 h 23"/>
                    <a:gd name="T8" fmla="*/ 0 w 26"/>
                    <a:gd name="T9" fmla="*/ 7 h 23"/>
                    <a:gd name="T10" fmla="*/ 0 w 26"/>
                    <a:gd name="T11" fmla="*/ 12 h 23"/>
                    <a:gd name="T12" fmla="*/ 0 w 26"/>
                    <a:gd name="T13" fmla="*/ 12 h 23"/>
                    <a:gd name="T14" fmla="*/ 2 w 26"/>
                    <a:gd name="T15" fmla="*/ 16 h 23"/>
                    <a:gd name="T16" fmla="*/ 4 w 26"/>
                    <a:gd name="T17" fmla="*/ 19 h 23"/>
                    <a:gd name="T18" fmla="*/ 9 w 26"/>
                    <a:gd name="T19" fmla="*/ 23 h 23"/>
                    <a:gd name="T20" fmla="*/ 14 w 26"/>
                    <a:gd name="T21" fmla="*/ 23 h 23"/>
                    <a:gd name="T22" fmla="*/ 14 w 26"/>
                    <a:gd name="T23" fmla="*/ 23 h 23"/>
                    <a:gd name="T24" fmla="*/ 19 w 26"/>
                    <a:gd name="T25" fmla="*/ 23 h 23"/>
                    <a:gd name="T26" fmla="*/ 23 w 26"/>
                    <a:gd name="T27" fmla="*/ 19 h 23"/>
                    <a:gd name="T28" fmla="*/ 26 w 26"/>
                    <a:gd name="T29" fmla="*/ 16 h 23"/>
                    <a:gd name="T30" fmla="*/ 26 w 26"/>
                    <a:gd name="T31" fmla="*/ 12 h 23"/>
                    <a:gd name="T32" fmla="*/ 26 w 26"/>
                    <a:gd name="T33" fmla="*/ 12 h 23"/>
                    <a:gd name="T34" fmla="*/ 23 w 26"/>
                    <a:gd name="T35" fmla="*/ 7 h 23"/>
                    <a:gd name="T36" fmla="*/ 21 w 26"/>
                    <a:gd name="T37" fmla="*/ 4 h 23"/>
                    <a:gd name="T38" fmla="*/ 16 w 26"/>
                    <a:gd name="T39" fmla="*/ 2 h 23"/>
                    <a:gd name="T40" fmla="*/ 11 w 26"/>
                    <a:gd name="T41" fmla="*/ 0 h 23"/>
                    <a:gd name="T42" fmla="*/ 11 w 26"/>
                    <a:gd name="T43" fmla="*/ 0 h 2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6" h="23">
                      <a:moveTo>
                        <a:pt x="11" y="0"/>
                      </a:moveTo>
                      <a:lnTo>
                        <a:pt x="11" y="0"/>
                      </a:lnTo>
                      <a:lnTo>
                        <a:pt x="7" y="2"/>
                      </a:lnTo>
                      <a:lnTo>
                        <a:pt x="2" y="4"/>
                      </a:lnTo>
                      <a:lnTo>
                        <a:pt x="0" y="7"/>
                      </a:lnTo>
                      <a:lnTo>
                        <a:pt x="0" y="12"/>
                      </a:lnTo>
                      <a:lnTo>
                        <a:pt x="2" y="16"/>
                      </a:lnTo>
                      <a:lnTo>
                        <a:pt x="4" y="19"/>
                      </a:lnTo>
                      <a:lnTo>
                        <a:pt x="9" y="23"/>
                      </a:lnTo>
                      <a:lnTo>
                        <a:pt x="14" y="23"/>
                      </a:lnTo>
                      <a:lnTo>
                        <a:pt x="19" y="23"/>
                      </a:lnTo>
                      <a:lnTo>
                        <a:pt x="23" y="19"/>
                      </a:lnTo>
                      <a:lnTo>
                        <a:pt x="26" y="16"/>
                      </a:lnTo>
                      <a:lnTo>
                        <a:pt x="26" y="12"/>
                      </a:lnTo>
                      <a:lnTo>
                        <a:pt x="23" y="7"/>
                      </a:lnTo>
                      <a:lnTo>
                        <a:pt x="21" y="4"/>
                      </a:lnTo>
                      <a:lnTo>
                        <a:pt x="16" y="2"/>
                      </a:lnTo>
                      <a:lnTo>
                        <a:pt x="1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03" name="Freeform 128"/>
                <p:cNvSpPr>
                  <a:spLocks/>
                </p:cNvSpPr>
                <p:nvPr/>
              </p:nvSpPr>
              <p:spPr bwMode="auto">
                <a:xfrm>
                  <a:off x="4500" y="1615"/>
                  <a:ext cx="26" cy="21"/>
                </a:xfrm>
                <a:custGeom>
                  <a:avLst/>
                  <a:gdLst>
                    <a:gd name="T0" fmla="*/ 12 w 26"/>
                    <a:gd name="T1" fmla="*/ 0 h 21"/>
                    <a:gd name="T2" fmla="*/ 12 w 26"/>
                    <a:gd name="T3" fmla="*/ 0 h 21"/>
                    <a:gd name="T4" fmla="*/ 7 w 26"/>
                    <a:gd name="T5" fmla="*/ 0 h 21"/>
                    <a:gd name="T6" fmla="*/ 3 w 26"/>
                    <a:gd name="T7" fmla="*/ 2 h 21"/>
                    <a:gd name="T8" fmla="*/ 3 w 26"/>
                    <a:gd name="T9" fmla="*/ 7 h 21"/>
                    <a:gd name="T10" fmla="*/ 0 w 26"/>
                    <a:gd name="T11" fmla="*/ 11 h 21"/>
                    <a:gd name="T12" fmla="*/ 0 w 26"/>
                    <a:gd name="T13" fmla="*/ 11 h 21"/>
                    <a:gd name="T14" fmla="*/ 3 w 26"/>
                    <a:gd name="T15" fmla="*/ 16 h 21"/>
                    <a:gd name="T16" fmla="*/ 7 w 26"/>
                    <a:gd name="T17" fmla="*/ 19 h 21"/>
                    <a:gd name="T18" fmla="*/ 10 w 26"/>
                    <a:gd name="T19" fmla="*/ 21 h 21"/>
                    <a:gd name="T20" fmla="*/ 15 w 26"/>
                    <a:gd name="T21" fmla="*/ 21 h 21"/>
                    <a:gd name="T22" fmla="*/ 15 w 26"/>
                    <a:gd name="T23" fmla="*/ 21 h 21"/>
                    <a:gd name="T24" fmla="*/ 19 w 26"/>
                    <a:gd name="T25" fmla="*/ 21 h 21"/>
                    <a:gd name="T26" fmla="*/ 24 w 26"/>
                    <a:gd name="T27" fmla="*/ 19 h 21"/>
                    <a:gd name="T28" fmla="*/ 26 w 26"/>
                    <a:gd name="T29" fmla="*/ 16 h 21"/>
                    <a:gd name="T30" fmla="*/ 26 w 26"/>
                    <a:gd name="T31" fmla="*/ 11 h 21"/>
                    <a:gd name="T32" fmla="*/ 26 w 26"/>
                    <a:gd name="T33" fmla="*/ 11 h 21"/>
                    <a:gd name="T34" fmla="*/ 24 w 26"/>
                    <a:gd name="T35" fmla="*/ 7 h 21"/>
                    <a:gd name="T36" fmla="*/ 22 w 26"/>
                    <a:gd name="T37" fmla="*/ 2 h 21"/>
                    <a:gd name="T38" fmla="*/ 17 w 26"/>
                    <a:gd name="T39" fmla="*/ 0 h 21"/>
                    <a:gd name="T40" fmla="*/ 12 w 26"/>
                    <a:gd name="T41" fmla="*/ 0 h 21"/>
                    <a:gd name="T42" fmla="*/ 12 w 26"/>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6" h="21">
                      <a:moveTo>
                        <a:pt x="12" y="0"/>
                      </a:moveTo>
                      <a:lnTo>
                        <a:pt x="12" y="0"/>
                      </a:lnTo>
                      <a:lnTo>
                        <a:pt x="7" y="0"/>
                      </a:lnTo>
                      <a:lnTo>
                        <a:pt x="3" y="2"/>
                      </a:lnTo>
                      <a:lnTo>
                        <a:pt x="3" y="7"/>
                      </a:lnTo>
                      <a:lnTo>
                        <a:pt x="0" y="11"/>
                      </a:lnTo>
                      <a:lnTo>
                        <a:pt x="3" y="16"/>
                      </a:lnTo>
                      <a:lnTo>
                        <a:pt x="7" y="19"/>
                      </a:lnTo>
                      <a:lnTo>
                        <a:pt x="10" y="21"/>
                      </a:lnTo>
                      <a:lnTo>
                        <a:pt x="15" y="21"/>
                      </a:lnTo>
                      <a:lnTo>
                        <a:pt x="19" y="21"/>
                      </a:lnTo>
                      <a:lnTo>
                        <a:pt x="24" y="19"/>
                      </a:lnTo>
                      <a:lnTo>
                        <a:pt x="26" y="16"/>
                      </a:lnTo>
                      <a:lnTo>
                        <a:pt x="26" y="11"/>
                      </a:lnTo>
                      <a:lnTo>
                        <a:pt x="24" y="7"/>
                      </a:lnTo>
                      <a:lnTo>
                        <a:pt x="22" y="2"/>
                      </a:lnTo>
                      <a:lnTo>
                        <a:pt x="17"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04" name="Freeform 129"/>
                <p:cNvSpPr>
                  <a:spLocks/>
                </p:cNvSpPr>
                <p:nvPr/>
              </p:nvSpPr>
              <p:spPr bwMode="auto">
                <a:xfrm>
                  <a:off x="4581" y="1636"/>
                  <a:ext cx="23" cy="24"/>
                </a:xfrm>
                <a:custGeom>
                  <a:avLst/>
                  <a:gdLst>
                    <a:gd name="T0" fmla="*/ 9 w 23"/>
                    <a:gd name="T1" fmla="*/ 0 h 24"/>
                    <a:gd name="T2" fmla="*/ 9 w 23"/>
                    <a:gd name="T3" fmla="*/ 0 h 24"/>
                    <a:gd name="T4" fmla="*/ 4 w 23"/>
                    <a:gd name="T5" fmla="*/ 2 h 24"/>
                    <a:gd name="T6" fmla="*/ 2 w 23"/>
                    <a:gd name="T7" fmla="*/ 5 h 24"/>
                    <a:gd name="T8" fmla="*/ 0 w 23"/>
                    <a:gd name="T9" fmla="*/ 7 h 24"/>
                    <a:gd name="T10" fmla="*/ 0 w 23"/>
                    <a:gd name="T11" fmla="*/ 12 h 24"/>
                    <a:gd name="T12" fmla="*/ 0 w 23"/>
                    <a:gd name="T13" fmla="*/ 12 h 24"/>
                    <a:gd name="T14" fmla="*/ 0 w 23"/>
                    <a:gd name="T15" fmla="*/ 16 h 24"/>
                    <a:gd name="T16" fmla="*/ 4 w 23"/>
                    <a:gd name="T17" fmla="*/ 19 h 24"/>
                    <a:gd name="T18" fmla="*/ 7 w 23"/>
                    <a:gd name="T19" fmla="*/ 24 h 24"/>
                    <a:gd name="T20" fmla="*/ 14 w 23"/>
                    <a:gd name="T21" fmla="*/ 24 h 24"/>
                    <a:gd name="T22" fmla="*/ 14 w 23"/>
                    <a:gd name="T23" fmla="*/ 24 h 24"/>
                    <a:gd name="T24" fmla="*/ 18 w 23"/>
                    <a:gd name="T25" fmla="*/ 24 h 24"/>
                    <a:gd name="T26" fmla="*/ 21 w 23"/>
                    <a:gd name="T27" fmla="*/ 19 h 24"/>
                    <a:gd name="T28" fmla="*/ 23 w 23"/>
                    <a:gd name="T29" fmla="*/ 16 h 24"/>
                    <a:gd name="T30" fmla="*/ 23 w 23"/>
                    <a:gd name="T31" fmla="*/ 12 h 24"/>
                    <a:gd name="T32" fmla="*/ 23 w 23"/>
                    <a:gd name="T33" fmla="*/ 12 h 24"/>
                    <a:gd name="T34" fmla="*/ 21 w 23"/>
                    <a:gd name="T35" fmla="*/ 7 h 24"/>
                    <a:gd name="T36" fmla="*/ 18 w 23"/>
                    <a:gd name="T37" fmla="*/ 5 h 24"/>
                    <a:gd name="T38" fmla="*/ 14 w 23"/>
                    <a:gd name="T39" fmla="*/ 2 h 24"/>
                    <a:gd name="T40" fmla="*/ 9 w 23"/>
                    <a:gd name="T41" fmla="*/ 0 h 24"/>
                    <a:gd name="T42" fmla="*/ 9 w 23"/>
                    <a:gd name="T43" fmla="*/ 0 h 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 h="24">
                      <a:moveTo>
                        <a:pt x="9" y="0"/>
                      </a:moveTo>
                      <a:lnTo>
                        <a:pt x="9" y="0"/>
                      </a:lnTo>
                      <a:lnTo>
                        <a:pt x="4" y="2"/>
                      </a:lnTo>
                      <a:lnTo>
                        <a:pt x="2" y="5"/>
                      </a:lnTo>
                      <a:lnTo>
                        <a:pt x="0" y="7"/>
                      </a:lnTo>
                      <a:lnTo>
                        <a:pt x="0" y="12"/>
                      </a:lnTo>
                      <a:lnTo>
                        <a:pt x="0" y="16"/>
                      </a:lnTo>
                      <a:lnTo>
                        <a:pt x="4" y="19"/>
                      </a:lnTo>
                      <a:lnTo>
                        <a:pt x="7" y="24"/>
                      </a:lnTo>
                      <a:lnTo>
                        <a:pt x="14" y="24"/>
                      </a:lnTo>
                      <a:lnTo>
                        <a:pt x="18" y="24"/>
                      </a:lnTo>
                      <a:lnTo>
                        <a:pt x="21" y="19"/>
                      </a:lnTo>
                      <a:lnTo>
                        <a:pt x="23" y="16"/>
                      </a:lnTo>
                      <a:lnTo>
                        <a:pt x="23" y="12"/>
                      </a:lnTo>
                      <a:lnTo>
                        <a:pt x="21" y="7"/>
                      </a:lnTo>
                      <a:lnTo>
                        <a:pt x="18" y="5"/>
                      </a:lnTo>
                      <a:lnTo>
                        <a:pt x="14"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05" name="Freeform 130"/>
                <p:cNvSpPr>
                  <a:spLocks/>
                </p:cNvSpPr>
                <p:nvPr/>
              </p:nvSpPr>
              <p:spPr bwMode="auto">
                <a:xfrm>
                  <a:off x="4637" y="1605"/>
                  <a:ext cx="26" cy="21"/>
                </a:xfrm>
                <a:custGeom>
                  <a:avLst/>
                  <a:gdLst>
                    <a:gd name="T0" fmla="*/ 12 w 26"/>
                    <a:gd name="T1" fmla="*/ 0 h 21"/>
                    <a:gd name="T2" fmla="*/ 12 w 26"/>
                    <a:gd name="T3" fmla="*/ 0 h 21"/>
                    <a:gd name="T4" fmla="*/ 7 w 26"/>
                    <a:gd name="T5" fmla="*/ 0 h 21"/>
                    <a:gd name="T6" fmla="*/ 2 w 26"/>
                    <a:gd name="T7" fmla="*/ 3 h 21"/>
                    <a:gd name="T8" fmla="*/ 0 w 26"/>
                    <a:gd name="T9" fmla="*/ 7 h 21"/>
                    <a:gd name="T10" fmla="*/ 0 w 26"/>
                    <a:gd name="T11" fmla="*/ 10 h 21"/>
                    <a:gd name="T12" fmla="*/ 0 w 26"/>
                    <a:gd name="T13" fmla="*/ 10 h 21"/>
                    <a:gd name="T14" fmla="*/ 2 w 26"/>
                    <a:gd name="T15" fmla="*/ 14 h 21"/>
                    <a:gd name="T16" fmla="*/ 5 w 26"/>
                    <a:gd name="T17" fmla="*/ 19 h 21"/>
                    <a:gd name="T18" fmla="*/ 10 w 26"/>
                    <a:gd name="T19" fmla="*/ 21 h 21"/>
                    <a:gd name="T20" fmla="*/ 14 w 26"/>
                    <a:gd name="T21" fmla="*/ 21 h 21"/>
                    <a:gd name="T22" fmla="*/ 14 w 26"/>
                    <a:gd name="T23" fmla="*/ 21 h 21"/>
                    <a:gd name="T24" fmla="*/ 19 w 26"/>
                    <a:gd name="T25" fmla="*/ 21 h 21"/>
                    <a:gd name="T26" fmla="*/ 24 w 26"/>
                    <a:gd name="T27" fmla="*/ 19 h 21"/>
                    <a:gd name="T28" fmla="*/ 26 w 26"/>
                    <a:gd name="T29" fmla="*/ 14 h 21"/>
                    <a:gd name="T30" fmla="*/ 26 w 26"/>
                    <a:gd name="T31" fmla="*/ 10 h 21"/>
                    <a:gd name="T32" fmla="*/ 26 w 26"/>
                    <a:gd name="T33" fmla="*/ 10 h 21"/>
                    <a:gd name="T34" fmla="*/ 24 w 26"/>
                    <a:gd name="T35" fmla="*/ 7 h 21"/>
                    <a:gd name="T36" fmla="*/ 21 w 26"/>
                    <a:gd name="T37" fmla="*/ 3 h 21"/>
                    <a:gd name="T38" fmla="*/ 17 w 26"/>
                    <a:gd name="T39" fmla="*/ 0 h 21"/>
                    <a:gd name="T40" fmla="*/ 12 w 26"/>
                    <a:gd name="T41" fmla="*/ 0 h 21"/>
                    <a:gd name="T42" fmla="*/ 12 w 26"/>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6" h="21">
                      <a:moveTo>
                        <a:pt x="12" y="0"/>
                      </a:moveTo>
                      <a:lnTo>
                        <a:pt x="12" y="0"/>
                      </a:lnTo>
                      <a:lnTo>
                        <a:pt x="7" y="0"/>
                      </a:lnTo>
                      <a:lnTo>
                        <a:pt x="2" y="3"/>
                      </a:lnTo>
                      <a:lnTo>
                        <a:pt x="0" y="7"/>
                      </a:lnTo>
                      <a:lnTo>
                        <a:pt x="0" y="10"/>
                      </a:lnTo>
                      <a:lnTo>
                        <a:pt x="2" y="14"/>
                      </a:lnTo>
                      <a:lnTo>
                        <a:pt x="5" y="19"/>
                      </a:lnTo>
                      <a:lnTo>
                        <a:pt x="10" y="21"/>
                      </a:lnTo>
                      <a:lnTo>
                        <a:pt x="14" y="21"/>
                      </a:lnTo>
                      <a:lnTo>
                        <a:pt x="19" y="21"/>
                      </a:lnTo>
                      <a:lnTo>
                        <a:pt x="24" y="19"/>
                      </a:lnTo>
                      <a:lnTo>
                        <a:pt x="26" y="14"/>
                      </a:lnTo>
                      <a:lnTo>
                        <a:pt x="26" y="10"/>
                      </a:lnTo>
                      <a:lnTo>
                        <a:pt x="24" y="7"/>
                      </a:lnTo>
                      <a:lnTo>
                        <a:pt x="21" y="3"/>
                      </a:lnTo>
                      <a:lnTo>
                        <a:pt x="17"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06" name="Freeform 131"/>
                <p:cNvSpPr>
                  <a:spLocks/>
                </p:cNvSpPr>
                <p:nvPr/>
              </p:nvSpPr>
              <p:spPr bwMode="auto">
                <a:xfrm>
                  <a:off x="4649" y="1537"/>
                  <a:ext cx="23" cy="21"/>
                </a:xfrm>
                <a:custGeom>
                  <a:avLst/>
                  <a:gdLst>
                    <a:gd name="T0" fmla="*/ 9 w 23"/>
                    <a:gd name="T1" fmla="*/ 0 h 21"/>
                    <a:gd name="T2" fmla="*/ 9 w 23"/>
                    <a:gd name="T3" fmla="*/ 0 h 21"/>
                    <a:gd name="T4" fmla="*/ 5 w 23"/>
                    <a:gd name="T5" fmla="*/ 0 h 21"/>
                    <a:gd name="T6" fmla="*/ 2 w 23"/>
                    <a:gd name="T7" fmla="*/ 2 h 21"/>
                    <a:gd name="T8" fmla="*/ 0 w 23"/>
                    <a:gd name="T9" fmla="*/ 7 h 21"/>
                    <a:gd name="T10" fmla="*/ 0 w 23"/>
                    <a:gd name="T11" fmla="*/ 9 h 21"/>
                    <a:gd name="T12" fmla="*/ 0 w 23"/>
                    <a:gd name="T13" fmla="*/ 9 h 21"/>
                    <a:gd name="T14" fmla="*/ 0 w 23"/>
                    <a:gd name="T15" fmla="*/ 14 h 21"/>
                    <a:gd name="T16" fmla="*/ 5 w 23"/>
                    <a:gd name="T17" fmla="*/ 19 h 21"/>
                    <a:gd name="T18" fmla="*/ 9 w 23"/>
                    <a:gd name="T19" fmla="*/ 21 h 21"/>
                    <a:gd name="T20" fmla="*/ 14 w 23"/>
                    <a:gd name="T21" fmla="*/ 21 h 21"/>
                    <a:gd name="T22" fmla="*/ 14 w 23"/>
                    <a:gd name="T23" fmla="*/ 21 h 21"/>
                    <a:gd name="T24" fmla="*/ 19 w 23"/>
                    <a:gd name="T25" fmla="*/ 21 h 21"/>
                    <a:gd name="T26" fmla="*/ 21 w 23"/>
                    <a:gd name="T27" fmla="*/ 19 h 21"/>
                    <a:gd name="T28" fmla="*/ 23 w 23"/>
                    <a:gd name="T29" fmla="*/ 14 h 21"/>
                    <a:gd name="T30" fmla="*/ 23 w 23"/>
                    <a:gd name="T31" fmla="*/ 9 h 21"/>
                    <a:gd name="T32" fmla="*/ 23 w 23"/>
                    <a:gd name="T33" fmla="*/ 9 h 21"/>
                    <a:gd name="T34" fmla="*/ 21 w 23"/>
                    <a:gd name="T35" fmla="*/ 7 h 21"/>
                    <a:gd name="T36" fmla="*/ 19 w 23"/>
                    <a:gd name="T37" fmla="*/ 2 h 21"/>
                    <a:gd name="T38" fmla="*/ 14 w 23"/>
                    <a:gd name="T39" fmla="*/ 0 h 21"/>
                    <a:gd name="T40" fmla="*/ 9 w 23"/>
                    <a:gd name="T41" fmla="*/ 0 h 21"/>
                    <a:gd name="T42" fmla="*/ 9 w 23"/>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 h="21">
                      <a:moveTo>
                        <a:pt x="9" y="0"/>
                      </a:moveTo>
                      <a:lnTo>
                        <a:pt x="9" y="0"/>
                      </a:lnTo>
                      <a:lnTo>
                        <a:pt x="5" y="0"/>
                      </a:lnTo>
                      <a:lnTo>
                        <a:pt x="2" y="2"/>
                      </a:lnTo>
                      <a:lnTo>
                        <a:pt x="0" y="7"/>
                      </a:lnTo>
                      <a:lnTo>
                        <a:pt x="0" y="9"/>
                      </a:lnTo>
                      <a:lnTo>
                        <a:pt x="0" y="14"/>
                      </a:lnTo>
                      <a:lnTo>
                        <a:pt x="5" y="19"/>
                      </a:lnTo>
                      <a:lnTo>
                        <a:pt x="9" y="21"/>
                      </a:lnTo>
                      <a:lnTo>
                        <a:pt x="14" y="21"/>
                      </a:lnTo>
                      <a:lnTo>
                        <a:pt x="19" y="21"/>
                      </a:lnTo>
                      <a:lnTo>
                        <a:pt x="21" y="19"/>
                      </a:lnTo>
                      <a:lnTo>
                        <a:pt x="23" y="14"/>
                      </a:lnTo>
                      <a:lnTo>
                        <a:pt x="23" y="9"/>
                      </a:lnTo>
                      <a:lnTo>
                        <a:pt x="21" y="7"/>
                      </a:lnTo>
                      <a:lnTo>
                        <a:pt x="19" y="2"/>
                      </a:lnTo>
                      <a:lnTo>
                        <a:pt x="14"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07" name="Freeform 132"/>
                <p:cNvSpPr>
                  <a:spLocks/>
                </p:cNvSpPr>
                <p:nvPr/>
              </p:nvSpPr>
              <p:spPr bwMode="auto">
                <a:xfrm>
                  <a:off x="4602" y="1478"/>
                  <a:ext cx="23" cy="24"/>
                </a:xfrm>
                <a:custGeom>
                  <a:avLst/>
                  <a:gdLst>
                    <a:gd name="T0" fmla="*/ 12 w 23"/>
                    <a:gd name="T1" fmla="*/ 0 h 24"/>
                    <a:gd name="T2" fmla="*/ 12 w 23"/>
                    <a:gd name="T3" fmla="*/ 0 h 24"/>
                    <a:gd name="T4" fmla="*/ 7 w 23"/>
                    <a:gd name="T5" fmla="*/ 0 h 24"/>
                    <a:gd name="T6" fmla="*/ 2 w 23"/>
                    <a:gd name="T7" fmla="*/ 2 h 24"/>
                    <a:gd name="T8" fmla="*/ 0 w 23"/>
                    <a:gd name="T9" fmla="*/ 7 h 24"/>
                    <a:gd name="T10" fmla="*/ 0 w 23"/>
                    <a:gd name="T11" fmla="*/ 12 h 24"/>
                    <a:gd name="T12" fmla="*/ 0 w 23"/>
                    <a:gd name="T13" fmla="*/ 12 h 24"/>
                    <a:gd name="T14" fmla="*/ 2 w 23"/>
                    <a:gd name="T15" fmla="*/ 16 h 24"/>
                    <a:gd name="T16" fmla="*/ 4 w 23"/>
                    <a:gd name="T17" fmla="*/ 19 h 24"/>
                    <a:gd name="T18" fmla="*/ 9 w 23"/>
                    <a:gd name="T19" fmla="*/ 21 h 24"/>
                    <a:gd name="T20" fmla="*/ 14 w 23"/>
                    <a:gd name="T21" fmla="*/ 24 h 24"/>
                    <a:gd name="T22" fmla="*/ 14 w 23"/>
                    <a:gd name="T23" fmla="*/ 24 h 24"/>
                    <a:gd name="T24" fmla="*/ 19 w 23"/>
                    <a:gd name="T25" fmla="*/ 21 h 24"/>
                    <a:gd name="T26" fmla="*/ 23 w 23"/>
                    <a:gd name="T27" fmla="*/ 19 h 24"/>
                    <a:gd name="T28" fmla="*/ 23 w 23"/>
                    <a:gd name="T29" fmla="*/ 16 h 24"/>
                    <a:gd name="T30" fmla="*/ 23 w 23"/>
                    <a:gd name="T31" fmla="*/ 12 h 24"/>
                    <a:gd name="T32" fmla="*/ 23 w 23"/>
                    <a:gd name="T33" fmla="*/ 12 h 24"/>
                    <a:gd name="T34" fmla="*/ 23 w 23"/>
                    <a:gd name="T35" fmla="*/ 7 h 24"/>
                    <a:gd name="T36" fmla="*/ 19 w 23"/>
                    <a:gd name="T37" fmla="*/ 2 h 24"/>
                    <a:gd name="T38" fmla="*/ 16 w 23"/>
                    <a:gd name="T39" fmla="*/ 0 h 24"/>
                    <a:gd name="T40" fmla="*/ 12 w 23"/>
                    <a:gd name="T41" fmla="*/ 0 h 24"/>
                    <a:gd name="T42" fmla="*/ 12 w 23"/>
                    <a:gd name="T43" fmla="*/ 0 h 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3" h="24">
                      <a:moveTo>
                        <a:pt x="12" y="0"/>
                      </a:moveTo>
                      <a:lnTo>
                        <a:pt x="12" y="0"/>
                      </a:lnTo>
                      <a:lnTo>
                        <a:pt x="7" y="0"/>
                      </a:lnTo>
                      <a:lnTo>
                        <a:pt x="2" y="2"/>
                      </a:lnTo>
                      <a:lnTo>
                        <a:pt x="0" y="7"/>
                      </a:lnTo>
                      <a:lnTo>
                        <a:pt x="0" y="12"/>
                      </a:lnTo>
                      <a:lnTo>
                        <a:pt x="2" y="16"/>
                      </a:lnTo>
                      <a:lnTo>
                        <a:pt x="4" y="19"/>
                      </a:lnTo>
                      <a:lnTo>
                        <a:pt x="9" y="21"/>
                      </a:lnTo>
                      <a:lnTo>
                        <a:pt x="14" y="24"/>
                      </a:lnTo>
                      <a:lnTo>
                        <a:pt x="19" y="21"/>
                      </a:lnTo>
                      <a:lnTo>
                        <a:pt x="23" y="19"/>
                      </a:lnTo>
                      <a:lnTo>
                        <a:pt x="23" y="16"/>
                      </a:lnTo>
                      <a:lnTo>
                        <a:pt x="23" y="12"/>
                      </a:lnTo>
                      <a:lnTo>
                        <a:pt x="23" y="7"/>
                      </a:lnTo>
                      <a:lnTo>
                        <a:pt x="19" y="2"/>
                      </a:lnTo>
                      <a:lnTo>
                        <a:pt x="16" y="0"/>
                      </a:lnTo>
                      <a:lnTo>
                        <a:pt x="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08" name="Freeform 133"/>
                <p:cNvSpPr>
                  <a:spLocks/>
                </p:cNvSpPr>
                <p:nvPr/>
              </p:nvSpPr>
              <p:spPr bwMode="auto">
                <a:xfrm>
                  <a:off x="4312" y="1044"/>
                  <a:ext cx="382" cy="432"/>
                </a:xfrm>
                <a:custGeom>
                  <a:avLst/>
                  <a:gdLst>
                    <a:gd name="T0" fmla="*/ 198 w 382"/>
                    <a:gd name="T1" fmla="*/ 99 h 432"/>
                    <a:gd name="T2" fmla="*/ 217 w 382"/>
                    <a:gd name="T3" fmla="*/ 142 h 432"/>
                    <a:gd name="T4" fmla="*/ 228 w 382"/>
                    <a:gd name="T5" fmla="*/ 144 h 432"/>
                    <a:gd name="T6" fmla="*/ 243 w 382"/>
                    <a:gd name="T7" fmla="*/ 170 h 432"/>
                    <a:gd name="T8" fmla="*/ 238 w 382"/>
                    <a:gd name="T9" fmla="*/ 177 h 432"/>
                    <a:gd name="T10" fmla="*/ 247 w 382"/>
                    <a:gd name="T11" fmla="*/ 196 h 432"/>
                    <a:gd name="T12" fmla="*/ 257 w 382"/>
                    <a:gd name="T13" fmla="*/ 200 h 432"/>
                    <a:gd name="T14" fmla="*/ 271 w 382"/>
                    <a:gd name="T15" fmla="*/ 222 h 432"/>
                    <a:gd name="T16" fmla="*/ 266 w 382"/>
                    <a:gd name="T17" fmla="*/ 231 h 432"/>
                    <a:gd name="T18" fmla="*/ 283 w 382"/>
                    <a:gd name="T19" fmla="*/ 262 h 432"/>
                    <a:gd name="T20" fmla="*/ 304 w 382"/>
                    <a:gd name="T21" fmla="*/ 281 h 432"/>
                    <a:gd name="T22" fmla="*/ 304 w 382"/>
                    <a:gd name="T23" fmla="*/ 285 h 432"/>
                    <a:gd name="T24" fmla="*/ 318 w 382"/>
                    <a:gd name="T25" fmla="*/ 304 h 432"/>
                    <a:gd name="T26" fmla="*/ 382 w 382"/>
                    <a:gd name="T27" fmla="*/ 417 h 432"/>
                    <a:gd name="T28" fmla="*/ 358 w 382"/>
                    <a:gd name="T29" fmla="*/ 432 h 432"/>
                    <a:gd name="T30" fmla="*/ 264 w 382"/>
                    <a:gd name="T31" fmla="*/ 356 h 432"/>
                    <a:gd name="T32" fmla="*/ 212 w 382"/>
                    <a:gd name="T33" fmla="*/ 295 h 432"/>
                    <a:gd name="T34" fmla="*/ 198 w 382"/>
                    <a:gd name="T35" fmla="*/ 288 h 432"/>
                    <a:gd name="T36" fmla="*/ 0 w 382"/>
                    <a:gd name="T37" fmla="*/ 113 h 432"/>
                    <a:gd name="T38" fmla="*/ 5 w 382"/>
                    <a:gd name="T39" fmla="*/ 80 h 432"/>
                    <a:gd name="T40" fmla="*/ 5 w 382"/>
                    <a:gd name="T41" fmla="*/ 80 h 432"/>
                    <a:gd name="T42" fmla="*/ 9 w 382"/>
                    <a:gd name="T43" fmla="*/ 76 h 432"/>
                    <a:gd name="T44" fmla="*/ 12 w 382"/>
                    <a:gd name="T45" fmla="*/ 71 h 432"/>
                    <a:gd name="T46" fmla="*/ 12 w 382"/>
                    <a:gd name="T47" fmla="*/ 59 h 432"/>
                    <a:gd name="T48" fmla="*/ 12 w 382"/>
                    <a:gd name="T49" fmla="*/ 47 h 432"/>
                    <a:gd name="T50" fmla="*/ 14 w 382"/>
                    <a:gd name="T51" fmla="*/ 42 h 432"/>
                    <a:gd name="T52" fmla="*/ 16 w 382"/>
                    <a:gd name="T53" fmla="*/ 38 h 432"/>
                    <a:gd name="T54" fmla="*/ 16 w 382"/>
                    <a:gd name="T55" fmla="*/ 38 h 432"/>
                    <a:gd name="T56" fmla="*/ 33 w 382"/>
                    <a:gd name="T57" fmla="*/ 19 h 432"/>
                    <a:gd name="T58" fmla="*/ 40 w 382"/>
                    <a:gd name="T59" fmla="*/ 12 h 432"/>
                    <a:gd name="T60" fmla="*/ 49 w 382"/>
                    <a:gd name="T61" fmla="*/ 7 h 432"/>
                    <a:gd name="T62" fmla="*/ 59 w 382"/>
                    <a:gd name="T63" fmla="*/ 2 h 432"/>
                    <a:gd name="T64" fmla="*/ 68 w 382"/>
                    <a:gd name="T65" fmla="*/ 0 h 432"/>
                    <a:gd name="T66" fmla="*/ 92 w 382"/>
                    <a:gd name="T67" fmla="*/ 0 h 432"/>
                    <a:gd name="T68" fmla="*/ 92 w 382"/>
                    <a:gd name="T69" fmla="*/ 0 h 432"/>
                    <a:gd name="T70" fmla="*/ 106 w 382"/>
                    <a:gd name="T71" fmla="*/ 2 h 432"/>
                    <a:gd name="T72" fmla="*/ 115 w 382"/>
                    <a:gd name="T73" fmla="*/ 7 h 432"/>
                    <a:gd name="T74" fmla="*/ 139 w 382"/>
                    <a:gd name="T75" fmla="*/ 14 h 432"/>
                    <a:gd name="T76" fmla="*/ 186 w 382"/>
                    <a:gd name="T77" fmla="*/ 99 h 432"/>
                    <a:gd name="T78" fmla="*/ 198 w 382"/>
                    <a:gd name="T79" fmla="*/ 99 h 432"/>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82" h="432">
                      <a:moveTo>
                        <a:pt x="198" y="99"/>
                      </a:moveTo>
                      <a:lnTo>
                        <a:pt x="217" y="142"/>
                      </a:lnTo>
                      <a:lnTo>
                        <a:pt x="228" y="144"/>
                      </a:lnTo>
                      <a:lnTo>
                        <a:pt x="243" y="170"/>
                      </a:lnTo>
                      <a:lnTo>
                        <a:pt x="238" y="177"/>
                      </a:lnTo>
                      <a:lnTo>
                        <a:pt x="247" y="196"/>
                      </a:lnTo>
                      <a:lnTo>
                        <a:pt x="257" y="200"/>
                      </a:lnTo>
                      <a:lnTo>
                        <a:pt x="271" y="222"/>
                      </a:lnTo>
                      <a:lnTo>
                        <a:pt x="266" y="231"/>
                      </a:lnTo>
                      <a:lnTo>
                        <a:pt x="283" y="262"/>
                      </a:lnTo>
                      <a:lnTo>
                        <a:pt x="304" y="281"/>
                      </a:lnTo>
                      <a:lnTo>
                        <a:pt x="304" y="285"/>
                      </a:lnTo>
                      <a:lnTo>
                        <a:pt x="318" y="304"/>
                      </a:lnTo>
                      <a:lnTo>
                        <a:pt x="382" y="417"/>
                      </a:lnTo>
                      <a:lnTo>
                        <a:pt x="358" y="432"/>
                      </a:lnTo>
                      <a:lnTo>
                        <a:pt x="264" y="356"/>
                      </a:lnTo>
                      <a:lnTo>
                        <a:pt x="212" y="295"/>
                      </a:lnTo>
                      <a:lnTo>
                        <a:pt x="198" y="288"/>
                      </a:lnTo>
                      <a:lnTo>
                        <a:pt x="0" y="113"/>
                      </a:lnTo>
                      <a:lnTo>
                        <a:pt x="5" y="80"/>
                      </a:lnTo>
                      <a:lnTo>
                        <a:pt x="9" y="76"/>
                      </a:lnTo>
                      <a:lnTo>
                        <a:pt x="12" y="71"/>
                      </a:lnTo>
                      <a:lnTo>
                        <a:pt x="12" y="59"/>
                      </a:lnTo>
                      <a:lnTo>
                        <a:pt x="12" y="47"/>
                      </a:lnTo>
                      <a:lnTo>
                        <a:pt x="14" y="42"/>
                      </a:lnTo>
                      <a:lnTo>
                        <a:pt x="16" y="38"/>
                      </a:lnTo>
                      <a:lnTo>
                        <a:pt x="33" y="19"/>
                      </a:lnTo>
                      <a:lnTo>
                        <a:pt x="40" y="12"/>
                      </a:lnTo>
                      <a:lnTo>
                        <a:pt x="49" y="7"/>
                      </a:lnTo>
                      <a:lnTo>
                        <a:pt x="59" y="2"/>
                      </a:lnTo>
                      <a:lnTo>
                        <a:pt x="68" y="0"/>
                      </a:lnTo>
                      <a:lnTo>
                        <a:pt x="92" y="0"/>
                      </a:lnTo>
                      <a:lnTo>
                        <a:pt x="106" y="2"/>
                      </a:lnTo>
                      <a:lnTo>
                        <a:pt x="115" y="7"/>
                      </a:lnTo>
                      <a:lnTo>
                        <a:pt x="139" y="14"/>
                      </a:lnTo>
                      <a:lnTo>
                        <a:pt x="186" y="99"/>
                      </a:lnTo>
                      <a:lnTo>
                        <a:pt x="198" y="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09" name="Freeform 134"/>
                <p:cNvSpPr>
                  <a:spLocks/>
                </p:cNvSpPr>
                <p:nvPr/>
              </p:nvSpPr>
              <p:spPr bwMode="auto">
                <a:xfrm>
                  <a:off x="4324" y="1056"/>
                  <a:ext cx="356" cy="408"/>
                </a:xfrm>
                <a:custGeom>
                  <a:avLst/>
                  <a:gdLst>
                    <a:gd name="T0" fmla="*/ 120 w 356"/>
                    <a:gd name="T1" fmla="*/ 12 h 408"/>
                    <a:gd name="T2" fmla="*/ 169 w 356"/>
                    <a:gd name="T3" fmla="*/ 99 h 408"/>
                    <a:gd name="T4" fmla="*/ 181 w 356"/>
                    <a:gd name="T5" fmla="*/ 99 h 408"/>
                    <a:gd name="T6" fmla="*/ 198 w 356"/>
                    <a:gd name="T7" fmla="*/ 137 h 408"/>
                    <a:gd name="T8" fmla="*/ 209 w 356"/>
                    <a:gd name="T9" fmla="*/ 141 h 408"/>
                    <a:gd name="T10" fmla="*/ 216 w 356"/>
                    <a:gd name="T11" fmla="*/ 158 h 408"/>
                    <a:gd name="T12" fmla="*/ 212 w 356"/>
                    <a:gd name="T13" fmla="*/ 163 h 408"/>
                    <a:gd name="T14" fmla="*/ 228 w 356"/>
                    <a:gd name="T15" fmla="*/ 193 h 408"/>
                    <a:gd name="T16" fmla="*/ 238 w 356"/>
                    <a:gd name="T17" fmla="*/ 196 h 408"/>
                    <a:gd name="T18" fmla="*/ 247 w 356"/>
                    <a:gd name="T19" fmla="*/ 210 h 408"/>
                    <a:gd name="T20" fmla="*/ 245 w 356"/>
                    <a:gd name="T21" fmla="*/ 219 h 408"/>
                    <a:gd name="T22" fmla="*/ 261 w 356"/>
                    <a:gd name="T23" fmla="*/ 255 h 408"/>
                    <a:gd name="T24" fmla="*/ 282 w 356"/>
                    <a:gd name="T25" fmla="*/ 273 h 408"/>
                    <a:gd name="T26" fmla="*/ 282 w 356"/>
                    <a:gd name="T27" fmla="*/ 278 h 408"/>
                    <a:gd name="T28" fmla="*/ 297 w 356"/>
                    <a:gd name="T29" fmla="*/ 297 h 408"/>
                    <a:gd name="T30" fmla="*/ 356 w 356"/>
                    <a:gd name="T31" fmla="*/ 403 h 408"/>
                    <a:gd name="T32" fmla="*/ 348 w 356"/>
                    <a:gd name="T33" fmla="*/ 408 h 408"/>
                    <a:gd name="T34" fmla="*/ 259 w 356"/>
                    <a:gd name="T35" fmla="*/ 335 h 408"/>
                    <a:gd name="T36" fmla="*/ 238 w 356"/>
                    <a:gd name="T37" fmla="*/ 311 h 408"/>
                    <a:gd name="T38" fmla="*/ 207 w 356"/>
                    <a:gd name="T39" fmla="*/ 273 h 408"/>
                    <a:gd name="T40" fmla="*/ 193 w 356"/>
                    <a:gd name="T41" fmla="*/ 269 h 408"/>
                    <a:gd name="T42" fmla="*/ 160 w 356"/>
                    <a:gd name="T43" fmla="*/ 236 h 408"/>
                    <a:gd name="T44" fmla="*/ 0 w 356"/>
                    <a:gd name="T45" fmla="*/ 97 h 408"/>
                    <a:gd name="T46" fmla="*/ 2 w 356"/>
                    <a:gd name="T47" fmla="*/ 73 h 408"/>
                    <a:gd name="T48" fmla="*/ 9 w 356"/>
                    <a:gd name="T49" fmla="*/ 66 h 408"/>
                    <a:gd name="T50" fmla="*/ 11 w 356"/>
                    <a:gd name="T51" fmla="*/ 35 h 408"/>
                    <a:gd name="T52" fmla="*/ 11 w 356"/>
                    <a:gd name="T53" fmla="*/ 35 h 408"/>
                    <a:gd name="T54" fmla="*/ 23 w 356"/>
                    <a:gd name="T55" fmla="*/ 19 h 408"/>
                    <a:gd name="T56" fmla="*/ 35 w 356"/>
                    <a:gd name="T57" fmla="*/ 7 h 408"/>
                    <a:gd name="T58" fmla="*/ 42 w 356"/>
                    <a:gd name="T59" fmla="*/ 5 h 408"/>
                    <a:gd name="T60" fmla="*/ 49 w 356"/>
                    <a:gd name="T61" fmla="*/ 0 h 408"/>
                    <a:gd name="T62" fmla="*/ 49 w 356"/>
                    <a:gd name="T63" fmla="*/ 0 h 408"/>
                    <a:gd name="T64" fmla="*/ 63 w 356"/>
                    <a:gd name="T65" fmla="*/ 0 h 408"/>
                    <a:gd name="T66" fmla="*/ 75 w 356"/>
                    <a:gd name="T67" fmla="*/ 0 h 408"/>
                    <a:gd name="T68" fmla="*/ 87 w 356"/>
                    <a:gd name="T69" fmla="*/ 0 h 408"/>
                    <a:gd name="T70" fmla="*/ 110 w 356"/>
                    <a:gd name="T71" fmla="*/ 9 h 408"/>
                    <a:gd name="T72" fmla="*/ 120 w 356"/>
                    <a:gd name="T73" fmla="*/ 12 h 40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56" h="408">
                      <a:moveTo>
                        <a:pt x="120" y="12"/>
                      </a:moveTo>
                      <a:lnTo>
                        <a:pt x="169" y="99"/>
                      </a:lnTo>
                      <a:lnTo>
                        <a:pt x="181" y="99"/>
                      </a:lnTo>
                      <a:lnTo>
                        <a:pt x="198" y="137"/>
                      </a:lnTo>
                      <a:lnTo>
                        <a:pt x="209" y="141"/>
                      </a:lnTo>
                      <a:lnTo>
                        <a:pt x="216" y="158"/>
                      </a:lnTo>
                      <a:lnTo>
                        <a:pt x="212" y="163"/>
                      </a:lnTo>
                      <a:lnTo>
                        <a:pt x="228" y="193"/>
                      </a:lnTo>
                      <a:lnTo>
                        <a:pt x="238" y="196"/>
                      </a:lnTo>
                      <a:lnTo>
                        <a:pt x="247" y="210"/>
                      </a:lnTo>
                      <a:lnTo>
                        <a:pt x="245" y="219"/>
                      </a:lnTo>
                      <a:lnTo>
                        <a:pt x="261" y="255"/>
                      </a:lnTo>
                      <a:lnTo>
                        <a:pt x="282" y="273"/>
                      </a:lnTo>
                      <a:lnTo>
                        <a:pt x="282" y="278"/>
                      </a:lnTo>
                      <a:lnTo>
                        <a:pt x="297" y="297"/>
                      </a:lnTo>
                      <a:lnTo>
                        <a:pt x="356" y="403"/>
                      </a:lnTo>
                      <a:lnTo>
                        <a:pt x="348" y="408"/>
                      </a:lnTo>
                      <a:lnTo>
                        <a:pt x="259" y="335"/>
                      </a:lnTo>
                      <a:lnTo>
                        <a:pt x="238" y="311"/>
                      </a:lnTo>
                      <a:lnTo>
                        <a:pt x="207" y="273"/>
                      </a:lnTo>
                      <a:lnTo>
                        <a:pt x="193" y="269"/>
                      </a:lnTo>
                      <a:lnTo>
                        <a:pt x="160" y="236"/>
                      </a:lnTo>
                      <a:lnTo>
                        <a:pt x="0" y="97"/>
                      </a:lnTo>
                      <a:lnTo>
                        <a:pt x="2" y="73"/>
                      </a:lnTo>
                      <a:lnTo>
                        <a:pt x="9" y="66"/>
                      </a:lnTo>
                      <a:lnTo>
                        <a:pt x="11" y="35"/>
                      </a:lnTo>
                      <a:lnTo>
                        <a:pt x="23" y="19"/>
                      </a:lnTo>
                      <a:lnTo>
                        <a:pt x="35" y="7"/>
                      </a:lnTo>
                      <a:lnTo>
                        <a:pt x="42" y="5"/>
                      </a:lnTo>
                      <a:lnTo>
                        <a:pt x="49" y="0"/>
                      </a:lnTo>
                      <a:lnTo>
                        <a:pt x="63" y="0"/>
                      </a:lnTo>
                      <a:lnTo>
                        <a:pt x="75" y="0"/>
                      </a:lnTo>
                      <a:lnTo>
                        <a:pt x="87" y="0"/>
                      </a:lnTo>
                      <a:lnTo>
                        <a:pt x="110" y="9"/>
                      </a:lnTo>
                      <a:lnTo>
                        <a:pt x="120" y="12"/>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10" name="Freeform 135"/>
                <p:cNvSpPr>
                  <a:spLocks/>
                </p:cNvSpPr>
                <p:nvPr/>
              </p:nvSpPr>
              <p:spPr bwMode="auto">
                <a:xfrm>
                  <a:off x="4463" y="1181"/>
                  <a:ext cx="80" cy="92"/>
                </a:xfrm>
                <a:custGeom>
                  <a:avLst/>
                  <a:gdLst>
                    <a:gd name="T0" fmla="*/ 30 w 80"/>
                    <a:gd name="T1" fmla="*/ 0 h 92"/>
                    <a:gd name="T2" fmla="*/ 30 w 80"/>
                    <a:gd name="T3" fmla="*/ 0 h 92"/>
                    <a:gd name="T4" fmla="*/ 23 w 80"/>
                    <a:gd name="T5" fmla="*/ 0 h 92"/>
                    <a:gd name="T6" fmla="*/ 23 w 80"/>
                    <a:gd name="T7" fmla="*/ 0 h 92"/>
                    <a:gd name="T8" fmla="*/ 14 w 80"/>
                    <a:gd name="T9" fmla="*/ 2 h 92"/>
                    <a:gd name="T10" fmla="*/ 7 w 80"/>
                    <a:gd name="T11" fmla="*/ 7 h 92"/>
                    <a:gd name="T12" fmla="*/ 2 w 80"/>
                    <a:gd name="T13" fmla="*/ 12 h 92"/>
                    <a:gd name="T14" fmla="*/ 0 w 80"/>
                    <a:gd name="T15" fmla="*/ 21 h 92"/>
                    <a:gd name="T16" fmla="*/ 0 w 80"/>
                    <a:gd name="T17" fmla="*/ 38 h 92"/>
                    <a:gd name="T18" fmla="*/ 0 w 80"/>
                    <a:gd name="T19" fmla="*/ 56 h 92"/>
                    <a:gd name="T20" fmla="*/ 28 w 80"/>
                    <a:gd name="T21" fmla="*/ 85 h 92"/>
                    <a:gd name="T22" fmla="*/ 28 w 80"/>
                    <a:gd name="T23" fmla="*/ 85 h 92"/>
                    <a:gd name="T24" fmla="*/ 42 w 80"/>
                    <a:gd name="T25" fmla="*/ 89 h 92"/>
                    <a:gd name="T26" fmla="*/ 61 w 80"/>
                    <a:gd name="T27" fmla="*/ 92 h 92"/>
                    <a:gd name="T28" fmla="*/ 68 w 80"/>
                    <a:gd name="T29" fmla="*/ 92 h 92"/>
                    <a:gd name="T30" fmla="*/ 75 w 80"/>
                    <a:gd name="T31" fmla="*/ 89 h 92"/>
                    <a:gd name="T32" fmla="*/ 80 w 80"/>
                    <a:gd name="T33" fmla="*/ 82 h 92"/>
                    <a:gd name="T34" fmla="*/ 80 w 80"/>
                    <a:gd name="T35" fmla="*/ 75 h 92"/>
                    <a:gd name="T36" fmla="*/ 80 w 80"/>
                    <a:gd name="T37" fmla="*/ 75 h 92"/>
                    <a:gd name="T38" fmla="*/ 80 w 80"/>
                    <a:gd name="T39" fmla="*/ 66 h 92"/>
                    <a:gd name="T40" fmla="*/ 75 w 80"/>
                    <a:gd name="T41" fmla="*/ 56 h 92"/>
                    <a:gd name="T42" fmla="*/ 66 w 80"/>
                    <a:gd name="T43" fmla="*/ 40 h 92"/>
                    <a:gd name="T44" fmla="*/ 56 w 80"/>
                    <a:gd name="T45" fmla="*/ 26 h 92"/>
                    <a:gd name="T46" fmla="*/ 47 w 80"/>
                    <a:gd name="T47" fmla="*/ 9 h 92"/>
                    <a:gd name="T48" fmla="*/ 47 w 80"/>
                    <a:gd name="T49" fmla="*/ 9 h 92"/>
                    <a:gd name="T50" fmla="*/ 44 w 80"/>
                    <a:gd name="T51" fmla="*/ 5 h 92"/>
                    <a:gd name="T52" fmla="*/ 40 w 80"/>
                    <a:gd name="T53" fmla="*/ 0 h 92"/>
                    <a:gd name="T54" fmla="*/ 37 w 80"/>
                    <a:gd name="T55" fmla="*/ 0 h 92"/>
                    <a:gd name="T56" fmla="*/ 30 w 80"/>
                    <a:gd name="T57" fmla="*/ 0 h 92"/>
                    <a:gd name="T58" fmla="*/ 30 w 80"/>
                    <a:gd name="T59" fmla="*/ 0 h 9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0" h="92">
                      <a:moveTo>
                        <a:pt x="30" y="0"/>
                      </a:moveTo>
                      <a:lnTo>
                        <a:pt x="30" y="0"/>
                      </a:lnTo>
                      <a:lnTo>
                        <a:pt x="23" y="0"/>
                      </a:lnTo>
                      <a:lnTo>
                        <a:pt x="14" y="2"/>
                      </a:lnTo>
                      <a:lnTo>
                        <a:pt x="7" y="7"/>
                      </a:lnTo>
                      <a:lnTo>
                        <a:pt x="2" y="12"/>
                      </a:lnTo>
                      <a:lnTo>
                        <a:pt x="0" y="21"/>
                      </a:lnTo>
                      <a:lnTo>
                        <a:pt x="0" y="38"/>
                      </a:lnTo>
                      <a:lnTo>
                        <a:pt x="0" y="56"/>
                      </a:lnTo>
                      <a:lnTo>
                        <a:pt x="28" y="85"/>
                      </a:lnTo>
                      <a:lnTo>
                        <a:pt x="42" y="89"/>
                      </a:lnTo>
                      <a:lnTo>
                        <a:pt x="61" y="92"/>
                      </a:lnTo>
                      <a:lnTo>
                        <a:pt x="68" y="92"/>
                      </a:lnTo>
                      <a:lnTo>
                        <a:pt x="75" y="89"/>
                      </a:lnTo>
                      <a:lnTo>
                        <a:pt x="80" y="82"/>
                      </a:lnTo>
                      <a:lnTo>
                        <a:pt x="80" y="75"/>
                      </a:lnTo>
                      <a:lnTo>
                        <a:pt x="80" y="66"/>
                      </a:lnTo>
                      <a:lnTo>
                        <a:pt x="75" y="56"/>
                      </a:lnTo>
                      <a:lnTo>
                        <a:pt x="66" y="40"/>
                      </a:lnTo>
                      <a:lnTo>
                        <a:pt x="56" y="26"/>
                      </a:lnTo>
                      <a:lnTo>
                        <a:pt x="47" y="9"/>
                      </a:lnTo>
                      <a:lnTo>
                        <a:pt x="44" y="5"/>
                      </a:lnTo>
                      <a:lnTo>
                        <a:pt x="40" y="0"/>
                      </a:lnTo>
                      <a:lnTo>
                        <a:pt x="37" y="0"/>
                      </a:lnTo>
                      <a:lnTo>
                        <a:pt x="3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11" name="Freeform 136"/>
                <p:cNvSpPr>
                  <a:spLocks/>
                </p:cNvSpPr>
                <p:nvPr/>
              </p:nvSpPr>
              <p:spPr bwMode="auto">
                <a:xfrm>
                  <a:off x="4470" y="1188"/>
                  <a:ext cx="66" cy="78"/>
                </a:xfrm>
                <a:custGeom>
                  <a:avLst/>
                  <a:gdLst>
                    <a:gd name="T0" fmla="*/ 26 w 66"/>
                    <a:gd name="T1" fmla="*/ 0 h 78"/>
                    <a:gd name="T2" fmla="*/ 26 w 66"/>
                    <a:gd name="T3" fmla="*/ 0 h 78"/>
                    <a:gd name="T4" fmla="*/ 14 w 66"/>
                    <a:gd name="T5" fmla="*/ 0 h 78"/>
                    <a:gd name="T6" fmla="*/ 9 w 66"/>
                    <a:gd name="T7" fmla="*/ 0 h 78"/>
                    <a:gd name="T8" fmla="*/ 4 w 66"/>
                    <a:gd name="T9" fmla="*/ 7 h 78"/>
                    <a:gd name="T10" fmla="*/ 4 w 66"/>
                    <a:gd name="T11" fmla="*/ 7 h 78"/>
                    <a:gd name="T12" fmla="*/ 0 w 66"/>
                    <a:gd name="T13" fmla="*/ 16 h 78"/>
                    <a:gd name="T14" fmla="*/ 0 w 66"/>
                    <a:gd name="T15" fmla="*/ 31 h 78"/>
                    <a:gd name="T16" fmla="*/ 0 w 66"/>
                    <a:gd name="T17" fmla="*/ 45 h 78"/>
                    <a:gd name="T18" fmla="*/ 23 w 66"/>
                    <a:gd name="T19" fmla="*/ 73 h 78"/>
                    <a:gd name="T20" fmla="*/ 23 w 66"/>
                    <a:gd name="T21" fmla="*/ 73 h 78"/>
                    <a:gd name="T22" fmla="*/ 37 w 66"/>
                    <a:gd name="T23" fmla="*/ 78 h 78"/>
                    <a:gd name="T24" fmla="*/ 49 w 66"/>
                    <a:gd name="T25" fmla="*/ 78 h 78"/>
                    <a:gd name="T26" fmla="*/ 59 w 66"/>
                    <a:gd name="T27" fmla="*/ 78 h 78"/>
                    <a:gd name="T28" fmla="*/ 59 w 66"/>
                    <a:gd name="T29" fmla="*/ 78 h 78"/>
                    <a:gd name="T30" fmla="*/ 66 w 66"/>
                    <a:gd name="T31" fmla="*/ 73 h 78"/>
                    <a:gd name="T32" fmla="*/ 66 w 66"/>
                    <a:gd name="T33" fmla="*/ 68 h 78"/>
                    <a:gd name="T34" fmla="*/ 66 w 66"/>
                    <a:gd name="T35" fmla="*/ 64 h 78"/>
                    <a:gd name="T36" fmla="*/ 35 w 66"/>
                    <a:gd name="T37" fmla="*/ 7 h 78"/>
                    <a:gd name="T38" fmla="*/ 35 w 66"/>
                    <a:gd name="T39" fmla="*/ 7 h 78"/>
                    <a:gd name="T40" fmla="*/ 33 w 66"/>
                    <a:gd name="T41" fmla="*/ 2 h 78"/>
                    <a:gd name="T42" fmla="*/ 30 w 66"/>
                    <a:gd name="T43" fmla="*/ 0 h 78"/>
                    <a:gd name="T44" fmla="*/ 26 w 66"/>
                    <a:gd name="T45" fmla="*/ 0 h 78"/>
                    <a:gd name="T46" fmla="*/ 26 w 66"/>
                    <a:gd name="T47" fmla="*/ 0 h 7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66" h="78">
                      <a:moveTo>
                        <a:pt x="26" y="0"/>
                      </a:moveTo>
                      <a:lnTo>
                        <a:pt x="26" y="0"/>
                      </a:lnTo>
                      <a:lnTo>
                        <a:pt x="14" y="0"/>
                      </a:lnTo>
                      <a:lnTo>
                        <a:pt x="9" y="0"/>
                      </a:lnTo>
                      <a:lnTo>
                        <a:pt x="4" y="7"/>
                      </a:lnTo>
                      <a:lnTo>
                        <a:pt x="0" y="16"/>
                      </a:lnTo>
                      <a:lnTo>
                        <a:pt x="0" y="31"/>
                      </a:lnTo>
                      <a:lnTo>
                        <a:pt x="0" y="45"/>
                      </a:lnTo>
                      <a:lnTo>
                        <a:pt x="23" y="73"/>
                      </a:lnTo>
                      <a:lnTo>
                        <a:pt x="37" y="78"/>
                      </a:lnTo>
                      <a:lnTo>
                        <a:pt x="49" y="78"/>
                      </a:lnTo>
                      <a:lnTo>
                        <a:pt x="59" y="78"/>
                      </a:lnTo>
                      <a:lnTo>
                        <a:pt x="66" y="73"/>
                      </a:lnTo>
                      <a:lnTo>
                        <a:pt x="66" y="68"/>
                      </a:lnTo>
                      <a:lnTo>
                        <a:pt x="66" y="64"/>
                      </a:lnTo>
                      <a:lnTo>
                        <a:pt x="35" y="7"/>
                      </a:lnTo>
                      <a:lnTo>
                        <a:pt x="33" y="2"/>
                      </a:lnTo>
                      <a:lnTo>
                        <a:pt x="30" y="0"/>
                      </a:lnTo>
                      <a:lnTo>
                        <a:pt x="26"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12" name="Freeform 137"/>
                <p:cNvSpPr>
                  <a:spLocks/>
                </p:cNvSpPr>
                <p:nvPr/>
              </p:nvSpPr>
              <p:spPr bwMode="auto">
                <a:xfrm>
                  <a:off x="4470" y="1202"/>
                  <a:ext cx="59" cy="64"/>
                </a:xfrm>
                <a:custGeom>
                  <a:avLst/>
                  <a:gdLst>
                    <a:gd name="T0" fmla="*/ 21 w 59"/>
                    <a:gd name="T1" fmla="*/ 0 h 64"/>
                    <a:gd name="T2" fmla="*/ 21 w 59"/>
                    <a:gd name="T3" fmla="*/ 0 h 64"/>
                    <a:gd name="T4" fmla="*/ 12 w 59"/>
                    <a:gd name="T5" fmla="*/ 0 h 64"/>
                    <a:gd name="T6" fmla="*/ 4 w 59"/>
                    <a:gd name="T7" fmla="*/ 2 h 64"/>
                    <a:gd name="T8" fmla="*/ 0 w 59"/>
                    <a:gd name="T9" fmla="*/ 5 h 64"/>
                    <a:gd name="T10" fmla="*/ 0 w 59"/>
                    <a:gd name="T11" fmla="*/ 5 h 64"/>
                    <a:gd name="T12" fmla="*/ 0 w 59"/>
                    <a:gd name="T13" fmla="*/ 24 h 64"/>
                    <a:gd name="T14" fmla="*/ 0 w 59"/>
                    <a:gd name="T15" fmla="*/ 31 h 64"/>
                    <a:gd name="T16" fmla="*/ 23 w 59"/>
                    <a:gd name="T17" fmla="*/ 59 h 64"/>
                    <a:gd name="T18" fmla="*/ 23 w 59"/>
                    <a:gd name="T19" fmla="*/ 59 h 64"/>
                    <a:gd name="T20" fmla="*/ 37 w 59"/>
                    <a:gd name="T21" fmla="*/ 64 h 64"/>
                    <a:gd name="T22" fmla="*/ 49 w 59"/>
                    <a:gd name="T23" fmla="*/ 64 h 64"/>
                    <a:gd name="T24" fmla="*/ 59 w 59"/>
                    <a:gd name="T25" fmla="*/ 64 h 64"/>
                    <a:gd name="T26" fmla="*/ 59 w 59"/>
                    <a:gd name="T27" fmla="*/ 64 h 64"/>
                    <a:gd name="T28" fmla="*/ 30 w 59"/>
                    <a:gd name="T29" fmla="*/ 7 h 64"/>
                    <a:gd name="T30" fmla="*/ 30 w 59"/>
                    <a:gd name="T31" fmla="*/ 7 h 64"/>
                    <a:gd name="T32" fmla="*/ 28 w 59"/>
                    <a:gd name="T33" fmla="*/ 2 h 64"/>
                    <a:gd name="T34" fmla="*/ 26 w 59"/>
                    <a:gd name="T35" fmla="*/ 0 h 64"/>
                    <a:gd name="T36" fmla="*/ 21 w 59"/>
                    <a:gd name="T37" fmla="*/ 0 h 64"/>
                    <a:gd name="T38" fmla="*/ 21 w 59"/>
                    <a:gd name="T39" fmla="*/ 0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59" h="64">
                      <a:moveTo>
                        <a:pt x="21" y="0"/>
                      </a:moveTo>
                      <a:lnTo>
                        <a:pt x="21" y="0"/>
                      </a:lnTo>
                      <a:lnTo>
                        <a:pt x="12" y="0"/>
                      </a:lnTo>
                      <a:lnTo>
                        <a:pt x="4" y="2"/>
                      </a:lnTo>
                      <a:lnTo>
                        <a:pt x="0" y="5"/>
                      </a:lnTo>
                      <a:lnTo>
                        <a:pt x="0" y="24"/>
                      </a:lnTo>
                      <a:lnTo>
                        <a:pt x="0" y="31"/>
                      </a:lnTo>
                      <a:lnTo>
                        <a:pt x="23" y="59"/>
                      </a:lnTo>
                      <a:lnTo>
                        <a:pt x="37" y="64"/>
                      </a:lnTo>
                      <a:lnTo>
                        <a:pt x="49" y="64"/>
                      </a:lnTo>
                      <a:lnTo>
                        <a:pt x="59" y="64"/>
                      </a:lnTo>
                      <a:lnTo>
                        <a:pt x="30" y="7"/>
                      </a:lnTo>
                      <a:lnTo>
                        <a:pt x="28" y="2"/>
                      </a:lnTo>
                      <a:lnTo>
                        <a:pt x="26" y="0"/>
                      </a:lnTo>
                      <a:lnTo>
                        <a:pt x="21" y="0"/>
                      </a:lnTo>
                      <a:close/>
                    </a:path>
                  </a:pathLst>
                </a:custGeom>
                <a:solidFill>
                  <a:srgbClr val="FF9E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13" name="Freeform 138"/>
                <p:cNvSpPr>
                  <a:spLocks/>
                </p:cNvSpPr>
                <p:nvPr/>
              </p:nvSpPr>
              <p:spPr bwMode="auto">
                <a:xfrm>
                  <a:off x="4463" y="1148"/>
                  <a:ext cx="21" cy="21"/>
                </a:xfrm>
                <a:custGeom>
                  <a:avLst/>
                  <a:gdLst>
                    <a:gd name="T0" fmla="*/ 9 w 21"/>
                    <a:gd name="T1" fmla="*/ 0 h 21"/>
                    <a:gd name="T2" fmla="*/ 9 w 21"/>
                    <a:gd name="T3" fmla="*/ 0 h 21"/>
                    <a:gd name="T4" fmla="*/ 4 w 21"/>
                    <a:gd name="T5" fmla="*/ 0 h 21"/>
                    <a:gd name="T6" fmla="*/ 2 w 21"/>
                    <a:gd name="T7" fmla="*/ 2 h 21"/>
                    <a:gd name="T8" fmla="*/ 0 w 21"/>
                    <a:gd name="T9" fmla="*/ 7 h 21"/>
                    <a:gd name="T10" fmla="*/ 0 w 21"/>
                    <a:gd name="T11" fmla="*/ 9 h 21"/>
                    <a:gd name="T12" fmla="*/ 0 w 21"/>
                    <a:gd name="T13" fmla="*/ 9 h 21"/>
                    <a:gd name="T14" fmla="*/ 4 w 21"/>
                    <a:gd name="T15" fmla="*/ 16 h 21"/>
                    <a:gd name="T16" fmla="*/ 7 w 21"/>
                    <a:gd name="T17" fmla="*/ 19 h 21"/>
                    <a:gd name="T18" fmla="*/ 11 w 21"/>
                    <a:gd name="T19" fmla="*/ 21 h 21"/>
                    <a:gd name="T20" fmla="*/ 11 w 21"/>
                    <a:gd name="T21" fmla="*/ 21 h 21"/>
                    <a:gd name="T22" fmla="*/ 14 w 21"/>
                    <a:gd name="T23" fmla="*/ 19 h 21"/>
                    <a:gd name="T24" fmla="*/ 19 w 21"/>
                    <a:gd name="T25" fmla="*/ 16 h 21"/>
                    <a:gd name="T26" fmla="*/ 19 w 21"/>
                    <a:gd name="T27" fmla="*/ 14 h 21"/>
                    <a:gd name="T28" fmla="*/ 21 w 21"/>
                    <a:gd name="T29" fmla="*/ 9 h 21"/>
                    <a:gd name="T30" fmla="*/ 21 w 21"/>
                    <a:gd name="T31" fmla="*/ 9 h 21"/>
                    <a:gd name="T32" fmla="*/ 19 w 21"/>
                    <a:gd name="T33" fmla="*/ 7 h 21"/>
                    <a:gd name="T34" fmla="*/ 16 w 21"/>
                    <a:gd name="T35" fmla="*/ 2 h 21"/>
                    <a:gd name="T36" fmla="*/ 11 w 21"/>
                    <a:gd name="T37" fmla="*/ 0 h 21"/>
                    <a:gd name="T38" fmla="*/ 9 w 21"/>
                    <a:gd name="T39" fmla="*/ 0 h 21"/>
                    <a:gd name="T40" fmla="*/ 9 w 21"/>
                    <a:gd name="T41" fmla="*/ 0 h 2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 h="21">
                      <a:moveTo>
                        <a:pt x="9" y="0"/>
                      </a:moveTo>
                      <a:lnTo>
                        <a:pt x="9" y="0"/>
                      </a:lnTo>
                      <a:lnTo>
                        <a:pt x="4" y="0"/>
                      </a:lnTo>
                      <a:lnTo>
                        <a:pt x="2" y="2"/>
                      </a:lnTo>
                      <a:lnTo>
                        <a:pt x="0" y="7"/>
                      </a:lnTo>
                      <a:lnTo>
                        <a:pt x="0" y="9"/>
                      </a:lnTo>
                      <a:lnTo>
                        <a:pt x="4" y="16"/>
                      </a:lnTo>
                      <a:lnTo>
                        <a:pt x="7" y="19"/>
                      </a:lnTo>
                      <a:lnTo>
                        <a:pt x="11" y="21"/>
                      </a:lnTo>
                      <a:lnTo>
                        <a:pt x="14" y="19"/>
                      </a:lnTo>
                      <a:lnTo>
                        <a:pt x="19" y="16"/>
                      </a:lnTo>
                      <a:lnTo>
                        <a:pt x="19" y="14"/>
                      </a:lnTo>
                      <a:lnTo>
                        <a:pt x="21" y="9"/>
                      </a:lnTo>
                      <a:lnTo>
                        <a:pt x="19" y="7"/>
                      </a:lnTo>
                      <a:lnTo>
                        <a:pt x="16" y="2"/>
                      </a:lnTo>
                      <a:lnTo>
                        <a:pt x="11"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14" name="Freeform 139"/>
                <p:cNvSpPr>
                  <a:spLocks/>
                </p:cNvSpPr>
                <p:nvPr/>
              </p:nvSpPr>
              <p:spPr bwMode="auto">
                <a:xfrm>
                  <a:off x="4484" y="1025"/>
                  <a:ext cx="21" cy="19"/>
                </a:xfrm>
                <a:custGeom>
                  <a:avLst/>
                  <a:gdLst>
                    <a:gd name="T0" fmla="*/ 9 w 21"/>
                    <a:gd name="T1" fmla="*/ 0 h 19"/>
                    <a:gd name="T2" fmla="*/ 9 w 21"/>
                    <a:gd name="T3" fmla="*/ 0 h 19"/>
                    <a:gd name="T4" fmla="*/ 5 w 21"/>
                    <a:gd name="T5" fmla="*/ 3 h 19"/>
                    <a:gd name="T6" fmla="*/ 2 w 21"/>
                    <a:gd name="T7" fmla="*/ 5 h 19"/>
                    <a:gd name="T8" fmla="*/ 0 w 21"/>
                    <a:gd name="T9" fmla="*/ 7 h 19"/>
                    <a:gd name="T10" fmla="*/ 0 w 21"/>
                    <a:gd name="T11" fmla="*/ 12 h 19"/>
                    <a:gd name="T12" fmla="*/ 0 w 21"/>
                    <a:gd name="T13" fmla="*/ 12 h 19"/>
                    <a:gd name="T14" fmla="*/ 2 w 21"/>
                    <a:gd name="T15" fmla="*/ 17 h 19"/>
                    <a:gd name="T16" fmla="*/ 5 w 21"/>
                    <a:gd name="T17" fmla="*/ 19 h 19"/>
                    <a:gd name="T18" fmla="*/ 7 w 21"/>
                    <a:gd name="T19" fmla="*/ 19 h 19"/>
                    <a:gd name="T20" fmla="*/ 12 w 21"/>
                    <a:gd name="T21" fmla="*/ 19 h 19"/>
                    <a:gd name="T22" fmla="*/ 12 w 21"/>
                    <a:gd name="T23" fmla="*/ 19 h 19"/>
                    <a:gd name="T24" fmla="*/ 16 w 21"/>
                    <a:gd name="T25" fmla="*/ 19 h 19"/>
                    <a:gd name="T26" fmla="*/ 19 w 21"/>
                    <a:gd name="T27" fmla="*/ 14 h 19"/>
                    <a:gd name="T28" fmla="*/ 21 w 21"/>
                    <a:gd name="T29" fmla="*/ 12 h 19"/>
                    <a:gd name="T30" fmla="*/ 21 w 21"/>
                    <a:gd name="T31" fmla="*/ 7 h 19"/>
                    <a:gd name="T32" fmla="*/ 21 w 21"/>
                    <a:gd name="T33" fmla="*/ 7 h 19"/>
                    <a:gd name="T34" fmla="*/ 16 w 21"/>
                    <a:gd name="T35" fmla="*/ 3 h 19"/>
                    <a:gd name="T36" fmla="*/ 14 w 21"/>
                    <a:gd name="T37" fmla="*/ 0 h 19"/>
                    <a:gd name="T38" fmla="*/ 9 w 21"/>
                    <a:gd name="T39" fmla="*/ 0 h 19"/>
                    <a:gd name="T40" fmla="*/ 9 w 21"/>
                    <a:gd name="T41" fmla="*/ 0 h 1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 h="19">
                      <a:moveTo>
                        <a:pt x="9" y="0"/>
                      </a:moveTo>
                      <a:lnTo>
                        <a:pt x="9" y="0"/>
                      </a:lnTo>
                      <a:lnTo>
                        <a:pt x="5" y="3"/>
                      </a:lnTo>
                      <a:lnTo>
                        <a:pt x="2" y="5"/>
                      </a:lnTo>
                      <a:lnTo>
                        <a:pt x="0" y="7"/>
                      </a:lnTo>
                      <a:lnTo>
                        <a:pt x="0" y="12"/>
                      </a:lnTo>
                      <a:lnTo>
                        <a:pt x="2" y="17"/>
                      </a:lnTo>
                      <a:lnTo>
                        <a:pt x="5" y="19"/>
                      </a:lnTo>
                      <a:lnTo>
                        <a:pt x="7" y="19"/>
                      </a:lnTo>
                      <a:lnTo>
                        <a:pt x="12" y="19"/>
                      </a:lnTo>
                      <a:lnTo>
                        <a:pt x="16" y="19"/>
                      </a:lnTo>
                      <a:lnTo>
                        <a:pt x="19" y="14"/>
                      </a:lnTo>
                      <a:lnTo>
                        <a:pt x="21" y="12"/>
                      </a:lnTo>
                      <a:lnTo>
                        <a:pt x="21" y="7"/>
                      </a:lnTo>
                      <a:lnTo>
                        <a:pt x="16" y="3"/>
                      </a:lnTo>
                      <a:lnTo>
                        <a:pt x="14"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15" name="Freeform 140"/>
                <p:cNvSpPr>
                  <a:spLocks/>
                </p:cNvSpPr>
                <p:nvPr/>
              </p:nvSpPr>
              <p:spPr bwMode="auto">
                <a:xfrm>
                  <a:off x="4185" y="1124"/>
                  <a:ext cx="28" cy="21"/>
                </a:xfrm>
                <a:custGeom>
                  <a:avLst/>
                  <a:gdLst>
                    <a:gd name="T0" fmla="*/ 11 w 28"/>
                    <a:gd name="T1" fmla="*/ 0 h 21"/>
                    <a:gd name="T2" fmla="*/ 11 w 28"/>
                    <a:gd name="T3" fmla="*/ 0 h 21"/>
                    <a:gd name="T4" fmla="*/ 7 w 28"/>
                    <a:gd name="T5" fmla="*/ 0 h 21"/>
                    <a:gd name="T6" fmla="*/ 4 w 28"/>
                    <a:gd name="T7" fmla="*/ 3 h 21"/>
                    <a:gd name="T8" fmla="*/ 2 w 28"/>
                    <a:gd name="T9" fmla="*/ 7 h 21"/>
                    <a:gd name="T10" fmla="*/ 0 w 28"/>
                    <a:gd name="T11" fmla="*/ 12 h 21"/>
                    <a:gd name="T12" fmla="*/ 0 w 28"/>
                    <a:gd name="T13" fmla="*/ 12 h 21"/>
                    <a:gd name="T14" fmla="*/ 2 w 28"/>
                    <a:gd name="T15" fmla="*/ 14 h 21"/>
                    <a:gd name="T16" fmla="*/ 7 w 28"/>
                    <a:gd name="T17" fmla="*/ 19 h 21"/>
                    <a:gd name="T18" fmla="*/ 11 w 28"/>
                    <a:gd name="T19" fmla="*/ 21 h 21"/>
                    <a:gd name="T20" fmla="*/ 16 w 28"/>
                    <a:gd name="T21" fmla="*/ 21 h 21"/>
                    <a:gd name="T22" fmla="*/ 16 w 28"/>
                    <a:gd name="T23" fmla="*/ 21 h 21"/>
                    <a:gd name="T24" fmla="*/ 21 w 28"/>
                    <a:gd name="T25" fmla="*/ 21 h 21"/>
                    <a:gd name="T26" fmla="*/ 25 w 28"/>
                    <a:gd name="T27" fmla="*/ 19 h 21"/>
                    <a:gd name="T28" fmla="*/ 28 w 28"/>
                    <a:gd name="T29" fmla="*/ 14 h 21"/>
                    <a:gd name="T30" fmla="*/ 28 w 28"/>
                    <a:gd name="T31" fmla="*/ 12 h 21"/>
                    <a:gd name="T32" fmla="*/ 28 w 28"/>
                    <a:gd name="T33" fmla="*/ 12 h 21"/>
                    <a:gd name="T34" fmla="*/ 25 w 28"/>
                    <a:gd name="T35" fmla="*/ 7 h 21"/>
                    <a:gd name="T36" fmla="*/ 23 w 28"/>
                    <a:gd name="T37" fmla="*/ 3 h 21"/>
                    <a:gd name="T38" fmla="*/ 18 w 28"/>
                    <a:gd name="T39" fmla="*/ 0 h 21"/>
                    <a:gd name="T40" fmla="*/ 11 w 28"/>
                    <a:gd name="T41" fmla="*/ 0 h 21"/>
                    <a:gd name="T42" fmla="*/ 11 w 28"/>
                    <a:gd name="T43" fmla="*/ 0 h 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8" h="21">
                      <a:moveTo>
                        <a:pt x="11" y="0"/>
                      </a:moveTo>
                      <a:lnTo>
                        <a:pt x="11" y="0"/>
                      </a:lnTo>
                      <a:lnTo>
                        <a:pt x="7" y="0"/>
                      </a:lnTo>
                      <a:lnTo>
                        <a:pt x="4" y="3"/>
                      </a:lnTo>
                      <a:lnTo>
                        <a:pt x="2" y="7"/>
                      </a:lnTo>
                      <a:lnTo>
                        <a:pt x="0" y="12"/>
                      </a:lnTo>
                      <a:lnTo>
                        <a:pt x="2" y="14"/>
                      </a:lnTo>
                      <a:lnTo>
                        <a:pt x="7" y="19"/>
                      </a:lnTo>
                      <a:lnTo>
                        <a:pt x="11" y="21"/>
                      </a:lnTo>
                      <a:lnTo>
                        <a:pt x="16" y="21"/>
                      </a:lnTo>
                      <a:lnTo>
                        <a:pt x="21" y="21"/>
                      </a:lnTo>
                      <a:lnTo>
                        <a:pt x="25" y="19"/>
                      </a:lnTo>
                      <a:lnTo>
                        <a:pt x="28" y="14"/>
                      </a:lnTo>
                      <a:lnTo>
                        <a:pt x="28" y="12"/>
                      </a:lnTo>
                      <a:lnTo>
                        <a:pt x="25" y="7"/>
                      </a:lnTo>
                      <a:lnTo>
                        <a:pt x="23" y="3"/>
                      </a:lnTo>
                      <a:lnTo>
                        <a:pt x="18" y="0"/>
                      </a:lnTo>
                      <a:lnTo>
                        <a:pt x="11" y="0"/>
                      </a:lnTo>
                      <a:close/>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716" name="Freeform 141"/>
                <p:cNvSpPr>
                  <a:spLocks/>
                </p:cNvSpPr>
                <p:nvPr/>
              </p:nvSpPr>
              <p:spPr bwMode="auto">
                <a:xfrm>
                  <a:off x="4175" y="1223"/>
                  <a:ext cx="24" cy="29"/>
                </a:xfrm>
                <a:custGeom>
                  <a:avLst/>
                  <a:gdLst>
                    <a:gd name="T0" fmla="*/ 7 w 24"/>
                    <a:gd name="T1" fmla="*/ 0 h 29"/>
                    <a:gd name="T2" fmla="*/ 7 w 24"/>
                    <a:gd name="T3" fmla="*/ 0 h 29"/>
                    <a:gd name="T4" fmla="*/ 0 w 24"/>
                    <a:gd name="T5" fmla="*/ 3 h 29"/>
                    <a:gd name="T6" fmla="*/ 0 w 24"/>
                    <a:gd name="T7" fmla="*/ 24 h 29"/>
                    <a:gd name="T8" fmla="*/ 0 w 24"/>
                    <a:gd name="T9" fmla="*/ 24 h 29"/>
                    <a:gd name="T10" fmla="*/ 5 w 24"/>
                    <a:gd name="T11" fmla="*/ 26 h 29"/>
                    <a:gd name="T12" fmla="*/ 12 w 24"/>
                    <a:gd name="T13" fmla="*/ 29 h 29"/>
                    <a:gd name="T14" fmla="*/ 12 w 24"/>
                    <a:gd name="T15" fmla="*/ 29 h 29"/>
                    <a:gd name="T16" fmla="*/ 17 w 24"/>
                    <a:gd name="T17" fmla="*/ 26 h 29"/>
                    <a:gd name="T18" fmla="*/ 21 w 24"/>
                    <a:gd name="T19" fmla="*/ 24 h 29"/>
                    <a:gd name="T20" fmla="*/ 24 w 24"/>
                    <a:gd name="T21" fmla="*/ 19 h 29"/>
                    <a:gd name="T22" fmla="*/ 24 w 24"/>
                    <a:gd name="T23" fmla="*/ 14 h 29"/>
                    <a:gd name="T24" fmla="*/ 24 w 24"/>
                    <a:gd name="T25" fmla="*/ 14 h 29"/>
                    <a:gd name="T26" fmla="*/ 21 w 24"/>
                    <a:gd name="T27" fmla="*/ 10 h 29"/>
                    <a:gd name="T28" fmla="*/ 17 w 24"/>
                    <a:gd name="T29" fmla="*/ 5 h 29"/>
                    <a:gd name="T30" fmla="*/ 12 w 24"/>
                    <a:gd name="T31" fmla="*/ 3 h 29"/>
                    <a:gd name="T32" fmla="*/ 7 w 24"/>
                    <a:gd name="T33" fmla="*/ 0 h 29"/>
                    <a:gd name="T34" fmla="*/ 7 w 24"/>
                    <a:gd name="T35" fmla="*/ 0 h 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24" h="29">
                      <a:moveTo>
                        <a:pt x="7" y="0"/>
                      </a:moveTo>
                      <a:lnTo>
                        <a:pt x="7" y="0"/>
                      </a:lnTo>
                      <a:lnTo>
                        <a:pt x="0" y="3"/>
                      </a:lnTo>
                      <a:lnTo>
                        <a:pt x="0" y="24"/>
                      </a:lnTo>
                      <a:lnTo>
                        <a:pt x="5" y="26"/>
                      </a:lnTo>
                      <a:lnTo>
                        <a:pt x="12" y="29"/>
                      </a:lnTo>
                      <a:lnTo>
                        <a:pt x="17" y="26"/>
                      </a:lnTo>
                      <a:lnTo>
                        <a:pt x="21" y="24"/>
                      </a:lnTo>
                      <a:lnTo>
                        <a:pt x="24" y="19"/>
                      </a:lnTo>
                      <a:lnTo>
                        <a:pt x="24" y="14"/>
                      </a:lnTo>
                      <a:lnTo>
                        <a:pt x="21" y="10"/>
                      </a:lnTo>
                      <a:lnTo>
                        <a:pt x="17" y="5"/>
                      </a:lnTo>
                      <a:lnTo>
                        <a:pt x="12" y="3"/>
                      </a:lnTo>
                      <a:lnTo>
                        <a:pt x="7" y="0"/>
                      </a:lnTo>
                      <a:close/>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717" name="Freeform 142"/>
                <p:cNvSpPr>
                  <a:spLocks/>
                </p:cNvSpPr>
                <p:nvPr/>
              </p:nvSpPr>
              <p:spPr bwMode="auto">
                <a:xfrm>
                  <a:off x="4189" y="1127"/>
                  <a:ext cx="24" cy="18"/>
                </a:xfrm>
                <a:custGeom>
                  <a:avLst/>
                  <a:gdLst>
                    <a:gd name="T0" fmla="*/ 10 w 24"/>
                    <a:gd name="T1" fmla="*/ 0 h 18"/>
                    <a:gd name="T2" fmla="*/ 10 w 24"/>
                    <a:gd name="T3" fmla="*/ 0 h 18"/>
                    <a:gd name="T4" fmla="*/ 5 w 24"/>
                    <a:gd name="T5" fmla="*/ 0 h 18"/>
                    <a:gd name="T6" fmla="*/ 3 w 24"/>
                    <a:gd name="T7" fmla="*/ 2 h 18"/>
                    <a:gd name="T8" fmla="*/ 0 w 24"/>
                    <a:gd name="T9" fmla="*/ 7 h 18"/>
                    <a:gd name="T10" fmla="*/ 0 w 24"/>
                    <a:gd name="T11" fmla="*/ 9 h 18"/>
                    <a:gd name="T12" fmla="*/ 0 w 24"/>
                    <a:gd name="T13" fmla="*/ 9 h 18"/>
                    <a:gd name="T14" fmla="*/ 3 w 24"/>
                    <a:gd name="T15" fmla="*/ 14 h 18"/>
                    <a:gd name="T16" fmla="*/ 5 w 24"/>
                    <a:gd name="T17" fmla="*/ 16 h 18"/>
                    <a:gd name="T18" fmla="*/ 10 w 24"/>
                    <a:gd name="T19" fmla="*/ 18 h 18"/>
                    <a:gd name="T20" fmla="*/ 14 w 24"/>
                    <a:gd name="T21" fmla="*/ 18 h 18"/>
                    <a:gd name="T22" fmla="*/ 14 w 24"/>
                    <a:gd name="T23" fmla="*/ 18 h 18"/>
                    <a:gd name="T24" fmla="*/ 19 w 24"/>
                    <a:gd name="T25" fmla="*/ 18 h 18"/>
                    <a:gd name="T26" fmla="*/ 21 w 24"/>
                    <a:gd name="T27" fmla="*/ 16 h 18"/>
                    <a:gd name="T28" fmla="*/ 24 w 24"/>
                    <a:gd name="T29" fmla="*/ 14 h 18"/>
                    <a:gd name="T30" fmla="*/ 24 w 24"/>
                    <a:gd name="T31" fmla="*/ 9 h 18"/>
                    <a:gd name="T32" fmla="*/ 24 w 24"/>
                    <a:gd name="T33" fmla="*/ 9 h 18"/>
                    <a:gd name="T34" fmla="*/ 21 w 24"/>
                    <a:gd name="T35" fmla="*/ 7 h 18"/>
                    <a:gd name="T36" fmla="*/ 19 w 24"/>
                    <a:gd name="T37" fmla="*/ 2 h 18"/>
                    <a:gd name="T38" fmla="*/ 14 w 24"/>
                    <a:gd name="T39" fmla="*/ 0 h 18"/>
                    <a:gd name="T40" fmla="*/ 10 w 24"/>
                    <a:gd name="T41" fmla="*/ 0 h 18"/>
                    <a:gd name="T42" fmla="*/ 10 w 24"/>
                    <a:gd name="T43" fmla="*/ 0 h 1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4" h="18">
                      <a:moveTo>
                        <a:pt x="10" y="0"/>
                      </a:moveTo>
                      <a:lnTo>
                        <a:pt x="10" y="0"/>
                      </a:lnTo>
                      <a:lnTo>
                        <a:pt x="5" y="0"/>
                      </a:lnTo>
                      <a:lnTo>
                        <a:pt x="3" y="2"/>
                      </a:lnTo>
                      <a:lnTo>
                        <a:pt x="0" y="7"/>
                      </a:lnTo>
                      <a:lnTo>
                        <a:pt x="0" y="9"/>
                      </a:lnTo>
                      <a:lnTo>
                        <a:pt x="3" y="14"/>
                      </a:lnTo>
                      <a:lnTo>
                        <a:pt x="5" y="16"/>
                      </a:lnTo>
                      <a:lnTo>
                        <a:pt x="10" y="18"/>
                      </a:lnTo>
                      <a:lnTo>
                        <a:pt x="14" y="18"/>
                      </a:lnTo>
                      <a:lnTo>
                        <a:pt x="19" y="18"/>
                      </a:lnTo>
                      <a:lnTo>
                        <a:pt x="21" y="16"/>
                      </a:lnTo>
                      <a:lnTo>
                        <a:pt x="24" y="14"/>
                      </a:lnTo>
                      <a:lnTo>
                        <a:pt x="24" y="9"/>
                      </a:lnTo>
                      <a:lnTo>
                        <a:pt x="21" y="7"/>
                      </a:lnTo>
                      <a:lnTo>
                        <a:pt x="19" y="2"/>
                      </a:lnTo>
                      <a:lnTo>
                        <a:pt x="14" y="0"/>
                      </a:lnTo>
                      <a:lnTo>
                        <a:pt x="10" y="0"/>
                      </a:lnTo>
                      <a:close/>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718" name="Freeform 143"/>
                <p:cNvSpPr>
                  <a:spLocks/>
                </p:cNvSpPr>
                <p:nvPr/>
              </p:nvSpPr>
              <p:spPr bwMode="auto">
                <a:xfrm>
                  <a:off x="4175" y="1228"/>
                  <a:ext cx="24" cy="24"/>
                </a:xfrm>
                <a:custGeom>
                  <a:avLst/>
                  <a:gdLst>
                    <a:gd name="T0" fmla="*/ 10 w 24"/>
                    <a:gd name="T1" fmla="*/ 0 h 24"/>
                    <a:gd name="T2" fmla="*/ 10 w 24"/>
                    <a:gd name="T3" fmla="*/ 0 h 24"/>
                    <a:gd name="T4" fmla="*/ 5 w 24"/>
                    <a:gd name="T5" fmla="*/ 0 h 24"/>
                    <a:gd name="T6" fmla="*/ 0 w 24"/>
                    <a:gd name="T7" fmla="*/ 5 h 24"/>
                    <a:gd name="T8" fmla="*/ 0 w 24"/>
                    <a:gd name="T9" fmla="*/ 16 h 24"/>
                    <a:gd name="T10" fmla="*/ 0 w 24"/>
                    <a:gd name="T11" fmla="*/ 16 h 24"/>
                    <a:gd name="T12" fmla="*/ 7 w 24"/>
                    <a:gd name="T13" fmla="*/ 21 h 24"/>
                    <a:gd name="T14" fmla="*/ 12 w 24"/>
                    <a:gd name="T15" fmla="*/ 24 h 24"/>
                    <a:gd name="T16" fmla="*/ 12 w 24"/>
                    <a:gd name="T17" fmla="*/ 24 h 24"/>
                    <a:gd name="T18" fmla="*/ 17 w 24"/>
                    <a:gd name="T19" fmla="*/ 21 h 24"/>
                    <a:gd name="T20" fmla="*/ 21 w 24"/>
                    <a:gd name="T21" fmla="*/ 19 h 24"/>
                    <a:gd name="T22" fmla="*/ 24 w 24"/>
                    <a:gd name="T23" fmla="*/ 16 h 24"/>
                    <a:gd name="T24" fmla="*/ 24 w 24"/>
                    <a:gd name="T25" fmla="*/ 12 h 24"/>
                    <a:gd name="T26" fmla="*/ 24 w 24"/>
                    <a:gd name="T27" fmla="*/ 12 h 24"/>
                    <a:gd name="T28" fmla="*/ 21 w 24"/>
                    <a:gd name="T29" fmla="*/ 7 h 24"/>
                    <a:gd name="T30" fmla="*/ 19 w 24"/>
                    <a:gd name="T31" fmla="*/ 5 h 24"/>
                    <a:gd name="T32" fmla="*/ 14 w 24"/>
                    <a:gd name="T33" fmla="*/ 0 h 24"/>
                    <a:gd name="T34" fmla="*/ 10 w 24"/>
                    <a:gd name="T35" fmla="*/ 0 h 24"/>
                    <a:gd name="T36" fmla="*/ 10 w 24"/>
                    <a:gd name="T37" fmla="*/ 0 h 2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4" h="24">
                      <a:moveTo>
                        <a:pt x="10" y="0"/>
                      </a:moveTo>
                      <a:lnTo>
                        <a:pt x="10" y="0"/>
                      </a:lnTo>
                      <a:lnTo>
                        <a:pt x="5" y="0"/>
                      </a:lnTo>
                      <a:lnTo>
                        <a:pt x="0" y="5"/>
                      </a:lnTo>
                      <a:lnTo>
                        <a:pt x="0" y="16"/>
                      </a:lnTo>
                      <a:lnTo>
                        <a:pt x="7" y="21"/>
                      </a:lnTo>
                      <a:lnTo>
                        <a:pt x="12" y="24"/>
                      </a:lnTo>
                      <a:lnTo>
                        <a:pt x="17" y="21"/>
                      </a:lnTo>
                      <a:lnTo>
                        <a:pt x="21" y="19"/>
                      </a:lnTo>
                      <a:lnTo>
                        <a:pt x="24" y="16"/>
                      </a:lnTo>
                      <a:lnTo>
                        <a:pt x="24" y="12"/>
                      </a:lnTo>
                      <a:lnTo>
                        <a:pt x="21" y="7"/>
                      </a:lnTo>
                      <a:lnTo>
                        <a:pt x="19" y="5"/>
                      </a:lnTo>
                      <a:lnTo>
                        <a:pt x="14" y="0"/>
                      </a:lnTo>
                      <a:lnTo>
                        <a:pt x="10" y="0"/>
                      </a:lnTo>
                      <a:close/>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719" name="Freeform 144"/>
                <p:cNvSpPr>
                  <a:spLocks/>
                </p:cNvSpPr>
                <p:nvPr/>
              </p:nvSpPr>
              <p:spPr bwMode="auto">
                <a:xfrm>
                  <a:off x="4531" y="1275"/>
                  <a:ext cx="21" cy="19"/>
                </a:xfrm>
                <a:custGeom>
                  <a:avLst/>
                  <a:gdLst>
                    <a:gd name="T0" fmla="*/ 9 w 21"/>
                    <a:gd name="T1" fmla="*/ 0 h 19"/>
                    <a:gd name="T2" fmla="*/ 9 w 21"/>
                    <a:gd name="T3" fmla="*/ 0 h 19"/>
                    <a:gd name="T4" fmla="*/ 5 w 21"/>
                    <a:gd name="T5" fmla="*/ 0 h 19"/>
                    <a:gd name="T6" fmla="*/ 2 w 21"/>
                    <a:gd name="T7" fmla="*/ 2 h 19"/>
                    <a:gd name="T8" fmla="*/ 0 w 21"/>
                    <a:gd name="T9" fmla="*/ 5 h 19"/>
                    <a:gd name="T10" fmla="*/ 0 w 21"/>
                    <a:gd name="T11" fmla="*/ 10 h 19"/>
                    <a:gd name="T12" fmla="*/ 0 w 21"/>
                    <a:gd name="T13" fmla="*/ 10 h 19"/>
                    <a:gd name="T14" fmla="*/ 2 w 21"/>
                    <a:gd name="T15" fmla="*/ 14 h 19"/>
                    <a:gd name="T16" fmla="*/ 5 w 21"/>
                    <a:gd name="T17" fmla="*/ 17 h 19"/>
                    <a:gd name="T18" fmla="*/ 9 w 21"/>
                    <a:gd name="T19" fmla="*/ 19 h 19"/>
                    <a:gd name="T20" fmla="*/ 12 w 21"/>
                    <a:gd name="T21" fmla="*/ 19 h 19"/>
                    <a:gd name="T22" fmla="*/ 12 w 21"/>
                    <a:gd name="T23" fmla="*/ 19 h 19"/>
                    <a:gd name="T24" fmla="*/ 17 w 21"/>
                    <a:gd name="T25" fmla="*/ 19 h 19"/>
                    <a:gd name="T26" fmla="*/ 19 w 21"/>
                    <a:gd name="T27" fmla="*/ 17 h 19"/>
                    <a:gd name="T28" fmla="*/ 21 w 21"/>
                    <a:gd name="T29" fmla="*/ 14 h 19"/>
                    <a:gd name="T30" fmla="*/ 21 w 21"/>
                    <a:gd name="T31" fmla="*/ 10 h 19"/>
                    <a:gd name="T32" fmla="*/ 21 w 21"/>
                    <a:gd name="T33" fmla="*/ 10 h 19"/>
                    <a:gd name="T34" fmla="*/ 19 w 21"/>
                    <a:gd name="T35" fmla="*/ 5 h 19"/>
                    <a:gd name="T36" fmla="*/ 17 w 21"/>
                    <a:gd name="T37" fmla="*/ 2 h 19"/>
                    <a:gd name="T38" fmla="*/ 14 w 21"/>
                    <a:gd name="T39" fmla="*/ 0 h 19"/>
                    <a:gd name="T40" fmla="*/ 9 w 21"/>
                    <a:gd name="T41" fmla="*/ 0 h 19"/>
                    <a:gd name="T42" fmla="*/ 9 w 21"/>
                    <a:gd name="T43" fmla="*/ 0 h 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1" h="19">
                      <a:moveTo>
                        <a:pt x="9" y="0"/>
                      </a:moveTo>
                      <a:lnTo>
                        <a:pt x="9" y="0"/>
                      </a:lnTo>
                      <a:lnTo>
                        <a:pt x="5" y="0"/>
                      </a:lnTo>
                      <a:lnTo>
                        <a:pt x="2" y="2"/>
                      </a:lnTo>
                      <a:lnTo>
                        <a:pt x="0" y="5"/>
                      </a:lnTo>
                      <a:lnTo>
                        <a:pt x="0" y="10"/>
                      </a:lnTo>
                      <a:lnTo>
                        <a:pt x="2" y="14"/>
                      </a:lnTo>
                      <a:lnTo>
                        <a:pt x="5" y="17"/>
                      </a:lnTo>
                      <a:lnTo>
                        <a:pt x="9" y="19"/>
                      </a:lnTo>
                      <a:lnTo>
                        <a:pt x="12" y="19"/>
                      </a:lnTo>
                      <a:lnTo>
                        <a:pt x="17" y="19"/>
                      </a:lnTo>
                      <a:lnTo>
                        <a:pt x="19" y="17"/>
                      </a:lnTo>
                      <a:lnTo>
                        <a:pt x="21" y="14"/>
                      </a:lnTo>
                      <a:lnTo>
                        <a:pt x="21" y="10"/>
                      </a:lnTo>
                      <a:lnTo>
                        <a:pt x="19" y="5"/>
                      </a:lnTo>
                      <a:lnTo>
                        <a:pt x="17" y="2"/>
                      </a:lnTo>
                      <a:lnTo>
                        <a:pt x="14"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20" name="Freeform 145"/>
                <p:cNvSpPr>
                  <a:spLocks/>
                </p:cNvSpPr>
                <p:nvPr/>
              </p:nvSpPr>
              <p:spPr bwMode="auto">
                <a:xfrm>
                  <a:off x="4564" y="1318"/>
                  <a:ext cx="21" cy="18"/>
                </a:xfrm>
                <a:custGeom>
                  <a:avLst/>
                  <a:gdLst>
                    <a:gd name="T0" fmla="*/ 9 w 21"/>
                    <a:gd name="T1" fmla="*/ 0 h 18"/>
                    <a:gd name="T2" fmla="*/ 9 w 21"/>
                    <a:gd name="T3" fmla="*/ 0 h 18"/>
                    <a:gd name="T4" fmla="*/ 5 w 21"/>
                    <a:gd name="T5" fmla="*/ 0 h 18"/>
                    <a:gd name="T6" fmla="*/ 2 w 21"/>
                    <a:gd name="T7" fmla="*/ 2 h 18"/>
                    <a:gd name="T8" fmla="*/ 0 w 21"/>
                    <a:gd name="T9" fmla="*/ 4 h 18"/>
                    <a:gd name="T10" fmla="*/ 0 w 21"/>
                    <a:gd name="T11" fmla="*/ 9 h 18"/>
                    <a:gd name="T12" fmla="*/ 0 w 21"/>
                    <a:gd name="T13" fmla="*/ 9 h 18"/>
                    <a:gd name="T14" fmla="*/ 2 w 21"/>
                    <a:gd name="T15" fmla="*/ 14 h 18"/>
                    <a:gd name="T16" fmla="*/ 5 w 21"/>
                    <a:gd name="T17" fmla="*/ 16 h 18"/>
                    <a:gd name="T18" fmla="*/ 7 w 21"/>
                    <a:gd name="T19" fmla="*/ 18 h 18"/>
                    <a:gd name="T20" fmla="*/ 12 w 21"/>
                    <a:gd name="T21" fmla="*/ 18 h 18"/>
                    <a:gd name="T22" fmla="*/ 12 w 21"/>
                    <a:gd name="T23" fmla="*/ 18 h 18"/>
                    <a:gd name="T24" fmla="*/ 17 w 21"/>
                    <a:gd name="T25" fmla="*/ 18 h 18"/>
                    <a:gd name="T26" fmla="*/ 19 w 21"/>
                    <a:gd name="T27" fmla="*/ 16 h 18"/>
                    <a:gd name="T28" fmla="*/ 19 w 21"/>
                    <a:gd name="T29" fmla="*/ 14 h 18"/>
                    <a:gd name="T30" fmla="*/ 21 w 21"/>
                    <a:gd name="T31" fmla="*/ 9 h 18"/>
                    <a:gd name="T32" fmla="*/ 21 w 21"/>
                    <a:gd name="T33" fmla="*/ 9 h 18"/>
                    <a:gd name="T34" fmla="*/ 19 w 21"/>
                    <a:gd name="T35" fmla="*/ 4 h 18"/>
                    <a:gd name="T36" fmla="*/ 17 w 21"/>
                    <a:gd name="T37" fmla="*/ 2 h 18"/>
                    <a:gd name="T38" fmla="*/ 9 w 21"/>
                    <a:gd name="T39" fmla="*/ 0 h 18"/>
                    <a:gd name="T40" fmla="*/ 9 w 21"/>
                    <a:gd name="T41" fmla="*/ 0 h 1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1" h="18">
                      <a:moveTo>
                        <a:pt x="9" y="0"/>
                      </a:moveTo>
                      <a:lnTo>
                        <a:pt x="9" y="0"/>
                      </a:lnTo>
                      <a:lnTo>
                        <a:pt x="5" y="0"/>
                      </a:lnTo>
                      <a:lnTo>
                        <a:pt x="2" y="2"/>
                      </a:lnTo>
                      <a:lnTo>
                        <a:pt x="0" y="4"/>
                      </a:lnTo>
                      <a:lnTo>
                        <a:pt x="0" y="9"/>
                      </a:lnTo>
                      <a:lnTo>
                        <a:pt x="2" y="14"/>
                      </a:lnTo>
                      <a:lnTo>
                        <a:pt x="5" y="16"/>
                      </a:lnTo>
                      <a:lnTo>
                        <a:pt x="7" y="18"/>
                      </a:lnTo>
                      <a:lnTo>
                        <a:pt x="12" y="18"/>
                      </a:lnTo>
                      <a:lnTo>
                        <a:pt x="17" y="18"/>
                      </a:lnTo>
                      <a:lnTo>
                        <a:pt x="19" y="16"/>
                      </a:lnTo>
                      <a:lnTo>
                        <a:pt x="19" y="14"/>
                      </a:lnTo>
                      <a:lnTo>
                        <a:pt x="21" y="9"/>
                      </a:lnTo>
                      <a:lnTo>
                        <a:pt x="19" y="4"/>
                      </a:lnTo>
                      <a:lnTo>
                        <a:pt x="17" y="2"/>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21" name="Freeform 146"/>
                <p:cNvSpPr>
                  <a:spLocks/>
                </p:cNvSpPr>
                <p:nvPr/>
              </p:nvSpPr>
              <p:spPr bwMode="auto">
                <a:xfrm>
                  <a:off x="4340" y="1061"/>
                  <a:ext cx="125" cy="106"/>
                </a:xfrm>
                <a:custGeom>
                  <a:avLst/>
                  <a:gdLst>
                    <a:gd name="T0" fmla="*/ 54 w 125"/>
                    <a:gd name="T1" fmla="*/ 0 h 106"/>
                    <a:gd name="T2" fmla="*/ 54 w 125"/>
                    <a:gd name="T3" fmla="*/ 0 h 106"/>
                    <a:gd name="T4" fmla="*/ 38 w 125"/>
                    <a:gd name="T5" fmla="*/ 2 h 106"/>
                    <a:gd name="T6" fmla="*/ 24 w 125"/>
                    <a:gd name="T7" fmla="*/ 9 h 106"/>
                    <a:gd name="T8" fmla="*/ 14 w 125"/>
                    <a:gd name="T9" fmla="*/ 16 h 106"/>
                    <a:gd name="T10" fmla="*/ 5 w 125"/>
                    <a:gd name="T11" fmla="*/ 25 h 106"/>
                    <a:gd name="T12" fmla="*/ 0 w 125"/>
                    <a:gd name="T13" fmla="*/ 37 h 106"/>
                    <a:gd name="T14" fmla="*/ 0 w 125"/>
                    <a:gd name="T15" fmla="*/ 51 h 106"/>
                    <a:gd name="T16" fmla="*/ 5 w 125"/>
                    <a:gd name="T17" fmla="*/ 66 h 106"/>
                    <a:gd name="T18" fmla="*/ 12 w 125"/>
                    <a:gd name="T19" fmla="*/ 80 h 106"/>
                    <a:gd name="T20" fmla="*/ 12 w 125"/>
                    <a:gd name="T21" fmla="*/ 80 h 106"/>
                    <a:gd name="T22" fmla="*/ 24 w 125"/>
                    <a:gd name="T23" fmla="*/ 89 h 106"/>
                    <a:gd name="T24" fmla="*/ 38 w 125"/>
                    <a:gd name="T25" fmla="*/ 96 h 106"/>
                    <a:gd name="T26" fmla="*/ 52 w 125"/>
                    <a:gd name="T27" fmla="*/ 103 h 106"/>
                    <a:gd name="T28" fmla="*/ 68 w 125"/>
                    <a:gd name="T29" fmla="*/ 106 h 106"/>
                    <a:gd name="T30" fmla="*/ 83 w 125"/>
                    <a:gd name="T31" fmla="*/ 103 h 106"/>
                    <a:gd name="T32" fmla="*/ 97 w 125"/>
                    <a:gd name="T33" fmla="*/ 101 h 106"/>
                    <a:gd name="T34" fmla="*/ 109 w 125"/>
                    <a:gd name="T35" fmla="*/ 92 h 106"/>
                    <a:gd name="T36" fmla="*/ 120 w 125"/>
                    <a:gd name="T37" fmla="*/ 80 h 106"/>
                    <a:gd name="T38" fmla="*/ 120 w 125"/>
                    <a:gd name="T39" fmla="*/ 80 h 106"/>
                    <a:gd name="T40" fmla="*/ 125 w 125"/>
                    <a:gd name="T41" fmla="*/ 66 h 106"/>
                    <a:gd name="T42" fmla="*/ 125 w 125"/>
                    <a:gd name="T43" fmla="*/ 51 h 106"/>
                    <a:gd name="T44" fmla="*/ 120 w 125"/>
                    <a:gd name="T45" fmla="*/ 37 h 106"/>
                    <a:gd name="T46" fmla="*/ 111 w 125"/>
                    <a:gd name="T47" fmla="*/ 28 h 106"/>
                    <a:gd name="T48" fmla="*/ 101 w 125"/>
                    <a:gd name="T49" fmla="*/ 16 h 106"/>
                    <a:gd name="T50" fmla="*/ 87 w 125"/>
                    <a:gd name="T51" fmla="*/ 9 h 106"/>
                    <a:gd name="T52" fmla="*/ 73 w 125"/>
                    <a:gd name="T53" fmla="*/ 4 h 106"/>
                    <a:gd name="T54" fmla="*/ 59 w 125"/>
                    <a:gd name="T55" fmla="*/ 2 h 106"/>
                    <a:gd name="T56" fmla="*/ 54 w 125"/>
                    <a:gd name="T57" fmla="*/ 0 h 10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25" h="106">
                      <a:moveTo>
                        <a:pt x="54" y="0"/>
                      </a:moveTo>
                      <a:lnTo>
                        <a:pt x="54" y="0"/>
                      </a:lnTo>
                      <a:lnTo>
                        <a:pt x="38" y="2"/>
                      </a:lnTo>
                      <a:lnTo>
                        <a:pt x="24" y="9"/>
                      </a:lnTo>
                      <a:lnTo>
                        <a:pt x="14" y="16"/>
                      </a:lnTo>
                      <a:lnTo>
                        <a:pt x="5" y="25"/>
                      </a:lnTo>
                      <a:lnTo>
                        <a:pt x="0" y="37"/>
                      </a:lnTo>
                      <a:lnTo>
                        <a:pt x="0" y="51"/>
                      </a:lnTo>
                      <a:lnTo>
                        <a:pt x="5" y="66"/>
                      </a:lnTo>
                      <a:lnTo>
                        <a:pt x="12" y="80"/>
                      </a:lnTo>
                      <a:lnTo>
                        <a:pt x="24" y="89"/>
                      </a:lnTo>
                      <a:lnTo>
                        <a:pt x="38" y="96"/>
                      </a:lnTo>
                      <a:lnTo>
                        <a:pt x="52" y="103"/>
                      </a:lnTo>
                      <a:lnTo>
                        <a:pt x="68" y="106"/>
                      </a:lnTo>
                      <a:lnTo>
                        <a:pt x="83" y="103"/>
                      </a:lnTo>
                      <a:lnTo>
                        <a:pt x="97" y="101"/>
                      </a:lnTo>
                      <a:lnTo>
                        <a:pt x="109" y="92"/>
                      </a:lnTo>
                      <a:lnTo>
                        <a:pt x="120" y="80"/>
                      </a:lnTo>
                      <a:lnTo>
                        <a:pt x="125" y="66"/>
                      </a:lnTo>
                      <a:lnTo>
                        <a:pt x="125" y="51"/>
                      </a:lnTo>
                      <a:lnTo>
                        <a:pt x="120" y="37"/>
                      </a:lnTo>
                      <a:lnTo>
                        <a:pt x="111" y="28"/>
                      </a:lnTo>
                      <a:lnTo>
                        <a:pt x="101" y="16"/>
                      </a:lnTo>
                      <a:lnTo>
                        <a:pt x="87" y="9"/>
                      </a:lnTo>
                      <a:lnTo>
                        <a:pt x="73" y="4"/>
                      </a:lnTo>
                      <a:lnTo>
                        <a:pt x="59" y="2"/>
                      </a:lnTo>
                      <a:lnTo>
                        <a:pt x="5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22" name="Freeform 147"/>
                <p:cNvSpPr>
                  <a:spLocks/>
                </p:cNvSpPr>
                <p:nvPr/>
              </p:nvSpPr>
              <p:spPr bwMode="auto">
                <a:xfrm>
                  <a:off x="4347" y="1070"/>
                  <a:ext cx="111" cy="90"/>
                </a:xfrm>
                <a:custGeom>
                  <a:avLst/>
                  <a:gdLst>
                    <a:gd name="T0" fmla="*/ 47 w 111"/>
                    <a:gd name="T1" fmla="*/ 0 h 90"/>
                    <a:gd name="T2" fmla="*/ 47 w 111"/>
                    <a:gd name="T3" fmla="*/ 0 h 90"/>
                    <a:gd name="T4" fmla="*/ 36 w 111"/>
                    <a:gd name="T5" fmla="*/ 0 h 90"/>
                    <a:gd name="T6" fmla="*/ 26 w 111"/>
                    <a:gd name="T7" fmla="*/ 2 h 90"/>
                    <a:gd name="T8" fmla="*/ 19 w 111"/>
                    <a:gd name="T9" fmla="*/ 7 h 90"/>
                    <a:gd name="T10" fmla="*/ 12 w 111"/>
                    <a:gd name="T11" fmla="*/ 12 h 90"/>
                    <a:gd name="T12" fmla="*/ 5 w 111"/>
                    <a:gd name="T13" fmla="*/ 19 h 90"/>
                    <a:gd name="T14" fmla="*/ 3 w 111"/>
                    <a:gd name="T15" fmla="*/ 26 h 90"/>
                    <a:gd name="T16" fmla="*/ 0 w 111"/>
                    <a:gd name="T17" fmla="*/ 35 h 90"/>
                    <a:gd name="T18" fmla="*/ 0 w 111"/>
                    <a:gd name="T19" fmla="*/ 45 h 90"/>
                    <a:gd name="T20" fmla="*/ 0 w 111"/>
                    <a:gd name="T21" fmla="*/ 45 h 90"/>
                    <a:gd name="T22" fmla="*/ 3 w 111"/>
                    <a:gd name="T23" fmla="*/ 54 h 90"/>
                    <a:gd name="T24" fmla="*/ 7 w 111"/>
                    <a:gd name="T25" fmla="*/ 61 h 90"/>
                    <a:gd name="T26" fmla="*/ 14 w 111"/>
                    <a:gd name="T27" fmla="*/ 68 h 90"/>
                    <a:gd name="T28" fmla="*/ 21 w 111"/>
                    <a:gd name="T29" fmla="*/ 75 h 90"/>
                    <a:gd name="T30" fmla="*/ 31 w 111"/>
                    <a:gd name="T31" fmla="*/ 80 h 90"/>
                    <a:gd name="T32" fmla="*/ 43 w 111"/>
                    <a:gd name="T33" fmla="*/ 85 h 90"/>
                    <a:gd name="T34" fmla="*/ 52 w 111"/>
                    <a:gd name="T35" fmla="*/ 87 h 90"/>
                    <a:gd name="T36" fmla="*/ 64 w 111"/>
                    <a:gd name="T37" fmla="*/ 90 h 90"/>
                    <a:gd name="T38" fmla="*/ 64 w 111"/>
                    <a:gd name="T39" fmla="*/ 90 h 90"/>
                    <a:gd name="T40" fmla="*/ 73 w 111"/>
                    <a:gd name="T41" fmla="*/ 87 h 90"/>
                    <a:gd name="T42" fmla="*/ 85 w 111"/>
                    <a:gd name="T43" fmla="*/ 85 h 90"/>
                    <a:gd name="T44" fmla="*/ 92 w 111"/>
                    <a:gd name="T45" fmla="*/ 80 h 90"/>
                    <a:gd name="T46" fmla="*/ 99 w 111"/>
                    <a:gd name="T47" fmla="*/ 75 h 90"/>
                    <a:gd name="T48" fmla="*/ 106 w 111"/>
                    <a:gd name="T49" fmla="*/ 68 h 90"/>
                    <a:gd name="T50" fmla="*/ 109 w 111"/>
                    <a:gd name="T51" fmla="*/ 61 h 90"/>
                    <a:gd name="T52" fmla="*/ 111 w 111"/>
                    <a:gd name="T53" fmla="*/ 54 h 90"/>
                    <a:gd name="T54" fmla="*/ 111 w 111"/>
                    <a:gd name="T55" fmla="*/ 45 h 90"/>
                    <a:gd name="T56" fmla="*/ 111 w 111"/>
                    <a:gd name="T57" fmla="*/ 45 h 90"/>
                    <a:gd name="T58" fmla="*/ 106 w 111"/>
                    <a:gd name="T59" fmla="*/ 35 h 90"/>
                    <a:gd name="T60" fmla="*/ 102 w 111"/>
                    <a:gd name="T61" fmla="*/ 26 h 90"/>
                    <a:gd name="T62" fmla="*/ 97 w 111"/>
                    <a:gd name="T63" fmla="*/ 19 h 90"/>
                    <a:gd name="T64" fmla="*/ 87 w 111"/>
                    <a:gd name="T65" fmla="*/ 12 h 90"/>
                    <a:gd name="T66" fmla="*/ 80 w 111"/>
                    <a:gd name="T67" fmla="*/ 7 h 90"/>
                    <a:gd name="T68" fmla="*/ 69 w 111"/>
                    <a:gd name="T69" fmla="*/ 2 h 90"/>
                    <a:gd name="T70" fmla="*/ 59 w 111"/>
                    <a:gd name="T71" fmla="*/ 0 h 90"/>
                    <a:gd name="T72" fmla="*/ 47 w 111"/>
                    <a:gd name="T73" fmla="*/ 0 h 90"/>
                    <a:gd name="T74" fmla="*/ 47 w 111"/>
                    <a:gd name="T75" fmla="*/ 0 h 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11" h="90">
                      <a:moveTo>
                        <a:pt x="47" y="0"/>
                      </a:moveTo>
                      <a:lnTo>
                        <a:pt x="47" y="0"/>
                      </a:lnTo>
                      <a:lnTo>
                        <a:pt x="36" y="0"/>
                      </a:lnTo>
                      <a:lnTo>
                        <a:pt x="26" y="2"/>
                      </a:lnTo>
                      <a:lnTo>
                        <a:pt x="19" y="7"/>
                      </a:lnTo>
                      <a:lnTo>
                        <a:pt x="12" y="12"/>
                      </a:lnTo>
                      <a:lnTo>
                        <a:pt x="5" y="19"/>
                      </a:lnTo>
                      <a:lnTo>
                        <a:pt x="3" y="26"/>
                      </a:lnTo>
                      <a:lnTo>
                        <a:pt x="0" y="35"/>
                      </a:lnTo>
                      <a:lnTo>
                        <a:pt x="0" y="45"/>
                      </a:lnTo>
                      <a:lnTo>
                        <a:pt x="3" y="54"/>
                      </a:lnTo>
                      <a:lnTo>
                        <a:pt x="7" y="61"/>
                      </a:lnTo>
                      <a:lnTo>
                        <a:pt x="14" y="68"/>
                      </a:lnTo>
                      <a:lnTo>
                        <a:pt x="21" y="75"/>
                      </a:lnTo>
                      <a:lnTo>
                        <a:pt x="31" y="80"/>
                      </a:lnTo>
                      <a:lnTo>
                        <a:pt x="43" y="85"/>
                      </a:lnTo>
                      <a:lnTo>
                        <a:pt x="52" y="87"/>
                      </a:lnTo>
                      <a:lnTo>
                        <a:pt x="64" y="90"/>
                      </a:lnTo>
                      <a:lnTo>
                        <a:pt x="73" y="87"/>
                      </a:lnTo>
                      <a:lnTo>
                        <a:pt x="85" y="85"/>
                      </a:lnTo>
                      <a:lnTo>
                        <a:pt x="92" y="80"/>
                      </a:lnTo>
                      <a:lnTo>
                        <a:pt x="99" y="75"/>
                      </a:lnTo>
                      <a:lnTo>
                        <a:pt x="106" y="68"/>
                      </a:lnTo>
                      <a:lnTo>
                        <a:pt x="109" y="61"/>
                      </a:lnTo>
                      <a:lnTo>
                        <a:pt x="111" y="54"/>
                      </a:lnTo>
                      <a:lnTo>
                        <a:pt x="111" y="45"/>
                      </a:lnTo>
                      <a:lnTo>
                        <a:pt x="106" y="35"/>
                      </a:lnTo>
                      <a:lnTo>
                        <a:pt x="102" y="26"/>
                      </a:lnTo>
                      <a:lnTo>
                        <a:pt x="97" y="19"/>
                      </a:lnTo>
                      <a:lnTo>
                        <a:pt x="87" y="12"/>
                      </a:lnTo>
                      <a:lnTo>
                        <a:pt x="80" y="7"/>
                      </a:lnTo>
                      <a:lnTo>
                        <a:pt x="69" y="2"/>
                      </a:lnTo>
                      <a:lnTo>
                        <a:pt x="59" y="0"/>
                      </a:lnTo>
                      <a:lnTo>
                        <a:pt x="47" y="0"/>
                      </a:lnTo>
                      <a:close/>
                    </a:path>
                  </a:pathLst>
                </a:custGeom>
                <a:solidFill>
                  <a:srgbClr val="8673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23" name="Freeform 148"/>
                <p:cNvSpPr>
                  <a:spLocks/>
                </p:cNvSpPr>
                <p:nvPr/>
              </p:nvSpPr>
              <p:spPr bwMode="auto">
                <a:xfrm>
                  <a:off x="4359" y="1079"/>
                  <a:ext cx="85" cy="71"/>
                </a:xfrm>
                <a:custGeom>
                  <a:avLst/>
                  <a:gdLst>
                    <a:gd name="T0" fmla="*/ 38 w 85"/>
                    <a:gd name="T1" fmla="*/ 0 h 71"/>
                    <a:gd name="T2" fmla="*/ 38 w 85"/>
                    <a:gd name="T3" fmla="*/ 0 h 71"/>
                    <a:gd name="T4" fmla="*/ 26 w 85"/>
                    <a:gd name="T5" fmla="*/ 0 h 71"/>
                    <a:gd name="T6" fmla="*/ 16 w 85"/>
                    <a:gd name="T7" fmla="*/ 5 h 71"/>
                    <a:gd name="T8" fmla="*/ 9 w 85"/>
                    <a:gd name="T9" fmla="*/ 10 h 71"/>
                    <a:gd name="T10" fmla="*/ 5 w 85"/>
                    <a:gd name="T11" fmla="*/ 17 h 71"/>
                    <a:gd name="T12" fmla="*/ 2 w 85"/>
                    <a:gd name="T13" fmla="*/ 24 h 71"/>
                    <a:gd name="T14" fmla="*/ 0 w 85"/>
                    <a:gd name="T15" fmla="*/ 33 h 71"/>
                    <a:gd name="T16" fmla="*/ 2 w 85"/>
                    <a:gd name="T17" fmla="*/ 43 h 71"/>
                    <a:gd name="T18" fmla="*/ 9 w 85"/>
                    <a:gd name="T19" fmla="*/ 52 h 71"/>
                    <a:gd name="T20" fmla="*/ 9 w 85"/>
                    <a:gd name="T21" fmla="*/ 52 h 71"/>
                    <a:gd name="T22" fmla="*/ 16 w 85"/>
                    <a:gd name="T23" fmla="*/ 59 h 71"/>
                    <a:gd name="T24" fmla="*/ 26 w 85"/>
                    <a:gd name="T25" fmla="*/ 64 h 71"/>
                    <a:gd name="T26" fmla="*/ 35 w 85"/>
                    <a:gd name="T27" fmla="*/ 69 h 71"/>
                    <a:gd name="T28" fmla="*/ 47 w 85"/>
                    <a:gd name="T29" fmla="*/ 71 h 71"/>
                    <a:gd name="T30" fmla="*/ 57 w 85"/>
                    <a:gd name="T31" fmla="*/ 71 h 71"/>
                    <a:gd name="T32" fmla="*/ 66 w 85"/>
                    <a:gd name="T33" fmla="*/ 66 h 71"/>
                    <a:gd name="T34" fmla="*/ 75 w 85"/>
                    <a:gd name="T35" fmla="*/ 62 h 71"/>
                    <a:gd name="T36" fmla="*/ 82 w 85"/>
                    <a:gd name="T37" fmla="*/ 52 h 71"/>
                    <a:gd name="T38" fmla="*/ 82 w 85"/>
                    <a:gd name="T39" fmla="*/ 52 h 71"/>
                    <a:gd name="T40" fmla="*/ 85 w 85"/>
                    <a:gd name="T41" fmla="*/ 43 h 71"/>
                    <a:gd name="T42" fmla="*/ 85 w 85"/>
                    <a:gd name="T43" fmla="*/ 33 h 71"/>
                    <a:gd name="T44" fmla="*/ 82 w 85"/>
                    <a:gd name="T45" fmla="*/ 24 h 71"/>
                    <a:gd name="T46" fmla="*/ 78 w 85"/>
                    <a:gd name="T47" fmla="*/ 17 h 71"/>
                    <a:gd name="T48" fmla="*/ 71 w 85"/>
                    <a:gd name="T49" fmla="*/ 10 h 71"/>
                    <a:gd name="T50" fmla="*/ 61 w 85"/>
                    <a:gd name="T51" fmla="*/ 5 h 71"/>
                    <a:gd name="T52" fmla="*/ 52 w 85"/>
                    <a:gd name="T53" fmla="*/ 3 h 71"/>
                    <a:gd name="T54" fmla="*/ 42 w 85"/>
                    <a:gd name="T55" fmla="*/ 0 h 71"/>
                    <a:gd name="T56" fmla="*/ 38 w 85"/>
                    <a:gd name="T57" fmla="*/ 0 h 7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85" h="71">
                      <a:moveTo>
                        <a:pt x="38" y="0"/>
                      </a:moveTo>
                      <a:lnTo>
                        <a:pt x="38" y="0"/>
                      </a:lnTo>
                      <a:lnTo>
                        <a:pt x="26" y="0"/>
                      </a:lnTo>
                      <a:lnTo>
                        <a:pt x="16" y="5"/>
                      </a:lnTo>
                      <a:lnTo>
                        <a:pt x="9" y="10"/>
                      </a:lnTo>
                      <a:lnTo>
                        <a:pt x="5" y="17"/>
                      </a:lnTo>
                      <a:lnTo>
                        <a:pt x="2" y="24"/>
                      </a:lnTo>
                      <a:lnTo>
                        <a:pt x="0" y="33"/>
                      </a:lnTo>
                      <a:lnTo>
                        <a:pt x="2" y="43"/>
                      </a:lnTo>
                      <a:lnTo>
                        <a:pt x="9" y="52"/>
                      </a:lnTo>
                      <a:lnTo>
                        <a:pt x="16" y="59"/>
                      </a:lnTo>
                      <a:lnTo>
                        <a:pt x="26" y="64"/>
                      </a:lnTo>
                      <a:lnTo>
                        <a:pt x="35" y="69"/>
                      </a:lnTo>
                      <a:lnTo>
                        <a:pt x="47" y="71"/>
                      </a:lnTo>
                      <a:lnTo>
                        <a:pt x="57" y="71"/>
                      </a:lnTo>
                      <a:lnTo>
                        <a:pt x="66" y="66"/>
                      </a:lnTo>
                      <a:lnTo>
                        <a:pt x="75" y="62"/>
                      </a:lnTo>
                      <a:lnTo>
                        <a:pt x="82" y="52"/>
                      </a:lnTo>
                      <a:lnTo>
                        <a:pt x="85" y="43"/>
                      </a:lnTo>
                      <a:lnTo>
                        <a:pt x="85" y="33"/>
                      </a:lnTo>
                      <a:lnTo>
                        <a:pt x="82" y="24"/>
                      </a:lnTo>
                      <a:lnTo>
                        <a:pt x="78" y="17"/>
                      </a:lnTo>
                      <a:lnTo>
                        <a:pt x="71" y="10"/>
                      </a:lnTo>
                      <a:lnTo>
                        <a:pt x="61" y="5"/>
                      </a:lnTo>
                      <a:lnTo>
                        <a:pt x="52" y="3"/>
                      </a:lnTo>
                      <a:lnTo>
                        <a:pt x="42" y="0"/>
                      </a:lnTo>
                      <a:lnTo>
                        <a:pt x="3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24" name="Freeform 149"/>
                <p:cNvSpPr>
                  <a:spLocks/>
                </p:cNvSpPr>
                <p:nvPr/>
              </p:nvSpPr>
              <p:spPr bwMode="auto">
                <a:xfrm>
                  <a:off x="4364" y="1084"/>
                  <a:ext cx="75" cy="61"/>
                </a:xfrm>
                <a:custGeom>
                  <a:avLst/>
                  <a:gdLst>
                    <a:gd name="T0" fmla="*/ 33 w 75"/>
                    <a:gd name="T1" fmla="*/ 0 h 61"/>
                    <a:gd name="T2" fmla="*/ 33 w 75"/>
                    <a:gd name="T3" fmla="*/ 0 h 61"/>
                    <a:gd name="T4" fmla="*/ 19 w 75"/>
                    <a:gd name="T5" fmla="*/ 2 h 61"/>
                    <a:gd name="T6" fmla="*/ 9 w 75"/>
                    <a:gd name="T7" fmla="*/ 7 h 61"/>
                    <a:gd name="T8" fmla="*/ 2 w 75"/>
                    <a:gd name="T9" fmla="*/ 19 h 61"/>
                    <a:gd name="T10" fmla="*/ 0 w 75"/>
                    <a:gd name="T11" fmla="*/ 24 h 61"/>
                    <a:gd name="T12" fmla="*/ 0 w 75"/>
                    <a:gd name="T13" fmla="*/ 31 h 61"/>
                    <a:gd name="T14" fmla="*/ 0 w 75"/>
                    <a:gd name="T15" fmla="*/ 31 h 61"/>
                    <a:gd name="T16" fmla="*/ 7 w 75"/>
                    <a:gd name="T17" fmla="*/ 43 h 61"/>
                    <a:gd name="T18" fmla="*/ 16 w 75"/>
                    <a:gd name="T19" fmla="*/ 52 h 61"/>
                    <a:gd name="T20" fmla="*/ 28 w 75"/>
                    <a:gd name="T21" fmla="*/ 59 h 61"/>
                    <a:gd name="T22" fmla="*/ 44 w 75"/>
                    <a:gd name="T23" fmla="*/ 61 h 61"/>
                    <a:gd name="T24" fmla="*/ 44 w 75"/>
                    <a:gd name="T25" fmla="*/ 61 h 61"/>
                    <a:gd name="T26" fmla="*/ 59 w 75"/>
                    <a:gd name="T27" fmla="*/ 59 h 61"/>
                    <a:gd name="T28" fmla="*/ 68 w 75"/>
                    <a:gd name="T29" fmla="*/ 52 h 61"/>
                    <a:gd name="T30" fmla="*/ 73 w 75"/>
                    <a:gd name="T31" fmla="*/ 47 h 61"/>
                    <a:gd name="T32" fmla="*/ 75 w 75"/>
                    <a:gd name="T33" fmla="*/ 43 h 61"/>
                    <a:gd name="T34" fmla="*/ 75 w 75"/>
                    <a:gd name="T35" fmla="*/ 36 h 61"/>
                    <a:gd name="T36" fmla="*/ 75 w 75"/>
                    <a:gd name="T37" fmla="*/ 31 h 61"/>
                    <a:gd name="T38" fmla="*/ 75 w 75"/>
                    <a:gd name="T39" fmla="*/ 31 h 61"/>
                    <a:gd name="T40" fmla="*/ 73 w 75"/>
                    <a:gd name="T41" fmla="*/ 24 h 61"/>
                    <a:gd name="T42" fmla="*/ 70 w 75"/>
                    <a:gd name="T43" fmla="*/ 19 h 61"/>
                    <a:gd name="T44" fmla="*/ 61 w 75"/>
                    <a:gd name="T45" fmla="*/ 7 h 61"/>
                    <a:gd name="T46" fmla="*/ 47 w 75"/>
                    <a:gd name="T47" fmla="*/ 2 h 61"/>
                    <a:gd name="T48" fmla="*/ 33 w 75"/>
                    <a:gd name="T49" fmla="*/ 0 h 61"/>
                    <a:gd name="T50" fmla="*/ 33 w 75"/>
                    <a:gd name="T51" fmla="*/ 0 h 6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75" h="61">
                      <a:moveTo>
                        <a:pt x="33" y="0"/>
                      </a:moveTo>
                      <a:lnTo>
                        <a:pt x="33" y="0"/>
                      </a:lnTo>
                      <a:lnTo>
                        <a:pt x="19" y="2"/>
                      </a:lnTo>
                      <a:lnTo>
                        <a:pt x="9" y="7"/>
                      </a:lnTo>
                      <a:lnTo>
                        <a:pt x="2" y="19"/>
                      </a:lnTo>
                      <a:lnTo>
                        <a:pt x="0" y="24"/>
                      </a:lnTo>
                      <a:lnTo>
                        <a:pt x="0" y="31"/>
                      </a:lnTo>
                      <a:lnTo>
                        <a:pt x="7" y="43"/>
                      </a:lnTo>
                      <a:lnTo>
                        <a:pt x="16" y="52"/>
                      </a:lnTo>
                      <a:lnTo>
                        <a:pt x="28" y="59"/>
                      </a:lnTo>
                      <a:lnTo>
                        <a:pt x="44" y="61"/>
                      </a:lnTo>
                      <a:lnTo>
                        <a:pt x="59" y="59"/>
                      </a:lnTo>
                      <a:lnTo>
                        <a:pt x="68" y="52"/>
                      </a:lnTo>
                      <a:lnTo>
                        <a:pt x="73" y="47"/>
                      </a:lnTo>
                      <a:lnTo>
                        <a:pt x="75" y="43"/>
                      </a:lnTo>
                      <a:lnTo>
                        <a:pt x="75" y="36"/>
                      </a:lnTo>
                      <a:lnTo>
                        <a:pt x="75" y="31"/>
                      </a:lnTo>
                      <a:lnTo>
                        <a:pt x="73" y="24"/>
                      </a:lnTo>
                      <a:lnTo>
                        <a:pt x="70" y="19"/>
                      </a:lnTo>
                      <a:lnTo>
                        <a:pt x="61" y="7"/>
                      </a:lnTo>
                      <a:lnTo>
                        <a:pt x="47" y="2"/>
                      </a:lnTo>
                      <a:lnTo>
                        <a:pt x="33" y="0"/>
                      </a:lnTo>
                      <a:close/>
                    </a:path>
                  </a:pathLst>
                </a:custGeom>
                <a:solidFill>
                  <a:srgbClr val="8673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25" name="Freeform 150"/>
                <p:cNvSpPr>
                  <a:spLocks/>
                </p:cNvSpPr>
                <p:nvPr/>
              </p:nvSpPr>
              <p:spPr bwMode="auto">
                <a:xfrm>
                  <a:off x="4378" y="1094"/>
                  <a:ext cx="49" cy="42"/>
                </a:xfrm>
                <a:custGeom>
                  <a:avLst/>
                  <a:gdLst>
                    <a:gd name="T0" fmla="*/ 21 w 49"/>
                    <a:gd name="T1" fmla="*/ 0 h 42"/>
                    <a:gd name="T2" fmla="*/ 21 w 49"/>
                    <a:gd name="T3" fmla="*/ 0 h 42"/>
                    <a:gd name="T4" fmla="*/ 14 w 49"/>
                    <a:gd name="T5" fmla="*/ 0 h 42"/>
                    <a:gd name="T6" fmla="*/ 9 w 49"/>
                    <a:gd name="T7" fmla="*/ 2 h 42"/>
                    <a:gd name="T8" fmla="*/ 5 w 49"/>
                    <a:gd name="T9" fmla="*/ 4 h 42"/>
                    <a:gd name="T10" fmla="*/ 2 w 49"/>
                    <a:gd name="T11" fmla="*/ 9 h 42"/>
                    <a:gd name="T12" fmla="*/ 0 w 49"/>
                    <a:gd name="T13" fmla="*/ 14 h 42"/>
                    <a:gd name="T14" fmla="*/ 0 w 49"/>
                    <a:gd name="T15" fmla="*/ 18 h 42"/>
                    <a:gd name="T16" fmla="*/ 0 w 49"/>
                    <a:gd name="T17" fmla="*/ 26 h 42"/>
                    <a:gd name="T18" fmla="*/ 5 w 49"/>
                    <a:gd name="T19" fmla="*/ 30 h 42"/>
                    <a:gd name="T20" fmla="*/ 5 w 49"/>
                    <a:gd name="T21" fmla="*/ 30 h 42"/>
                    <a:gd name="T22" fmla="*/ 14 w 49"/>
                    <a:gd name="T23" fmla="*/ 37 h 42"/>
                    <a:gd name="T24" fmla="*/ 26 w 49"/>
                    <a:gd name="T25" fmla="*/ 42 h 42"/>
                    <a:gd name="T26" fmla="*/ 33 w 49"/>
                    <a:gd name="T27" fmla="*/ 40 h 42"/>
                    <a:gd name="T28" fmla="*/ 38 w 49"/>
                    <a:gd name="T29" fmla="*/ 40 h 42"/>
                    <a:gd name="T30" fmla="*/ 42 w 49"/>
                    <a:gd name="T31" fmla="*/ 35 h 42"/>
                    <a:gd name="T32" fmla="*/ 47 w 49"/>
                    <a:gd name="T33" fmla="*/ 30 h 42"/>
                    <a:gd name="T34" fmla="*/ 47 w 49"/>
                    <a:gd name="T35" fmla="*/ 30 h 42"/>
                    <a:gd name="T36" fmla="*/ 49 w 49"/>
                    <a:gd name="T37" fmla="*/ 26 h 42"/>
                    <a:gd name="T38" fmla="*/ 49 w 49"/>
                    <a:gd name="T39" fmla="*/ 18 h 42"/>
                    <a:gd name="T40" fmla="*/ 47 w 49"/>
                    <a:gd name="T41" fmla="*/ 14 h 42"/>
                    <a:gd name="T42" fmla="*/ 45 w 49"/>
                    <a:gd name="T43" fmla="*/ 9 h 42"/>
                    <a:gd name="T44" fmla="*/ 35 w 49"/>
                    <a:gd name="T45" fmla="*/ 2 h 42"/>
                    <a:gd name="T46" fmla="*/ 23 w 49"/>
                    <a:gd name="T47" fmla="*/ 0 h 42"/>
                    <a:gd name="T48" fmla="*/ 21 w 49"/>
                    <a:gd name="T49" fmla="*/ 0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49" h="42">
                      <a:moveTo>
                        <a:pt x="21" y="0"/>
                      </a:moveTo>
                      <a:lnTo>
                        <a:pt x="21" y="0"/>
                      </a:lnTo>
                      <a:lnTo>
                        <a:pt x="14" y="0"/>
                      </a:lnTo>
                      <a:lnTo>
                        <a:pt x="9" y="2"/>
                      </a:lnTo>
                      <a:lnTo>
                        <a:pt x="5" y="4"/>
                      </a:lnTo>
                      <a:lnTo>
                        <a:pt x="2" y="9"/>
                      </a:lnTo>
                      <a:lnTo>
                        <a:pt x="0" y="14"/>
                      </a:lnTo>
                      <a:lnTo>
                        <a:pt x="0" y="18"/>
                      </a:lnTo>
                      <a:lnTo>
                        <a:pt x="0" y="26"/>
                      </a:lnTo>
                      <a:lnTo>
                        <a:pt x="5" y="30"/>
                      </a:lnTo>
                      <a:lnTo>
                        <a:pt x="14" y="37"/>
                      </a:lnTo>
                      <a:lnTo>
                        <a:pt x="26" y="42"/>
                      </a:lnTo>
                      <a:lnTo>
                        <a:pt x="33" y="40"/>
                      </a:lnTo>
                      <a:lnTo>
                        <a:pt x="38" y="40"/>
                      </a:lnTo>
                      <a:lnTo>
                        <a:pt x="42" y="35"/>
                      </a:lnTo>
                      <a:lnTo>
                        <a:pt x="47" y="30"/>
                      </a:lnTo>
                      <a:lnTo>
                        <a:pt x="49" y="26"/>
                      </a:lnTo>
                      <a:lnTo>
                        <a:pt x="49" y="18"/>
                      </a:lnTo>
                      <a:lnTo>
                        <a:pt x="47" y="14"/>
                      </a:lnTo>
                      <a:lnTo>
                        <a:pt x="45" y="9"/>
                      </a:lnTo>
                      <a:lnTo>
                        <a:pt x="35" y="2"/>
                      </a:lnTo>
                      <a:lnTo>
                        <a:pt x="23" y="0"/>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26" name="Freeform 151"/>
                <p:cNvSpPr>
                  <a:spLocks/>
                </p:cNvSpPr>
                <p:nvPr/>
              </p:nvSpPr>
              <p:spPr bwMode="auto">
                <a:xfrm>
                  <a:off x="4383" y="1098"/>
                  <a:ext cx="40" cy="33"/>
                </a:xfrm>
                <a:custGeom>
                  <a:avLst/>
                  <a:gdLst>
                    <a:gd name="T0" fmla="*/ 16 w 40"/>
                    <a:gd name="T1" fmla="*/ 0 h 33"/>
                    <a:gd name="T2" fmla="*/ 16 w 40"/>
                    <a:gd name="T3" fmla="*/ 0 h 33"/>
                    <a:gd name="T4" fmla="*/ 9 w 40"/>
                    <a:gd name="T5" fmla="*/ 0 h 33"/>
                    <a:gd name="T6" fmla="*/ 4 w 40"/>
                    <a:gd name="T7" fmla="*/ 5 h 33"/>
                    <a:gd name="T8" fmla="*/ 0 w 40"/>
                    <a:gd name="T9" fmla="*/ 10 h 33"/>
                    <a:gd name="T10" fmla="*/ 0 w 40"/>
                    <a:gd name="T11" fmla="*/ 17 h 33"/>
                    <a:gd name="T12" fmla="*/ 0 w 40"/>
                    <a:gd name="T13" fmla="*/ 17 h 33"/>
                    <a:gd name="T14" fmla="*/ 2 w 40"/>
                    <a:gd name="T15" fmla="*/ 22 h 33"/>
                    <a:gd name="T16" fmla="*/ 7 w 40"/>
                    <a:gd name="T17" fmla="*/ 29 h 33"/>
                    <a:gd name="T18" fmla="*/ 14 w 40"/>
                    <a:gd name="T19" fmla="*/ 31 h 33"/>
                    <a:gd name="T20" fmla="*/ 23 w 40"/>
                    <a:gd name="T21" fmla="*/ 33 h 33"/>
                    <a:gd name="T22" fmla="*/ 23 w 40"/>
                    <a:gd name="T23" fmla="*/ 33 h 33"/>
                    <a:gd name="T24" fmla="*/ 30 w 40"/>
                    <a:gd name="T25" fmla="*/ 31 h 33"/>
                    <a:gd name="T26" fmla="*/ 35 w 40"/>
                    <a:gd name="T27" fmla="*/ 29 h 33"/>
                    <a:gd name="T28" fmla="*/ 40 w 40"/>
                    <a:gd name="T29" fmla="*/ 22 h 33"/>
                    <a:gd name="T30" fmla="*/ 40 w 40"/>
                    <a:gd name="T31" fmla="*/ 17 h 33"/>
                    <a:gd name="T32" fmla="*/ 40 w 40"/>
                    <a:gd name="T33" fmla="*/ 17 h 33"/>
                    <a:gd name="T34" fmla="*/ 37 w 40"/>
                    <a:gd name="T35" fmla="*/ 10 h 33"/>
                    <a:gd name="T36" fmla="*/ 30 w 40"/>
                    <a:gd name="T37" fmla="*/ 5 h 33"/>
                    <a:gd name="T38" fmla="*/ 25 w 40"/>
                    <a:gd name="T39" fmla="*/ 0 h 33"/>
                    <a:gd name="T40" fmla="*/ 16 w 40"/>
                    <a:gd name="T41" fmla="*/ 0 h 33"/>
                    <a:gd name="T42" fmla="*/ 16 w 40"/>
                    <a:gd name="T43" fmla="*/ 0 h 3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0" h="33">
                      <a:moveTo>
                        <a:pt x="16" y="0"/>
                      </a:moveTo>
                      <a:lnTo>
                        <a:pt x="16" y="0"/>
                      </a:lnTo>
                      <a:lnTo>
                        <a:pt x="9" y="0"/>
                      </a:lnTo>
                      <a:lnTo>
                        <a:pt x="4" y="5"/>
                      </a:lnTo>
                      <a:lnTo>
                        <a:pt x="0" y="10"/>
                      </a:lnTo>
                      <a:lnTo>
                        <a:pt x="0" y="17"/>
                      </a:lnTo>
                      <a:lnTo>
                        <a:pt x="2" y="22"/>
                      </a:lnTo>
                      <a:lnTo>
                        <a:pt x="7" y="29"/>
                      </a:lnTo>
                      <a:lnTo>
                        <a:pt x="14" y="31"/>
                      </a:lnTo>
                      <a:lnTo>
                        <a:pt x="23" y="33"/>
                      </a:lnTo>
                      <a:lnTo>
                        <a:pt x="30" y="31"/>
                      </a:lnTo>
                      <a:lnTo>
                        <a:pt x="35" y="29"/>
                      </a:lnTo>
                      <a:lnTo>
                        <a:pt x="40" y="22"/>
                      </a:lnTo>
                      <a:lnTo>
                        <a:pt x="40" y="17"/>
                      </a:lnTo>
                      <a:lnTo>
                        <a:pt x="37" y="10"/>
                      </a:lnTo>
                      <a:lnTo>
                        <a:pt x="30" y="5"/>
                      </a:lnTo>
                      <a:lnTo>
                        <a:pt x="25" y="0"/>
                      </a:lnTo>
                      <a:lnTo>
                        <a:pt x="16" y="0"/>
                      </a:lnTo>
                      <a:close/>
                    </a:path>
                  </a:pathLst>
                </a:custGeom>
                <a:solidFill>
                  <a:srgbClr val="8673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27" name="Freeform 152"/>
                <p:cNvSpPr>
                  <a:spLocks/>
                </p:cNvSpPr>
                <p:nvPr/>
              </p:nvSpPr>
              <p:spPr bwMode="auto">
                <a:xfrm>
                  <a:off x="4392" y="1105"/>
                  <a:ext cx="21" cy="19"/>
                </a:xfrm>
                <a:custGeom>
                  <a:avLst/>
                  <a:gdLst>
                    <a:gd name="T0" fmla="*/ 9 w 21"/>
                    <a:gd name="T1" fmla="*/ 0 h 19"/>
                    <a:gd name="T2" fmla="*/ 9 w 21"/>
                    <a:gd name="T3" fmla="*/ 0 h 19"/>
                    <a:gd name="T4" fmla="*/ 5 w 21"/>
                    <a:gd name="T5" fmla="*/ 0 h 19"/>
                    <a:gd name="T6" fmla="*/ 2 w 21"/>
                    <a:gd name="T7" fmla="*/ 3 h 19"/>
                    <a:gd name="T8" fmla="*/ 0 w 21"/>
                    <a:gd name="T9" fmla="*/ 5 h 19"/>
                    <a:gd name="T10" fmla="*/ 0 w 21"/>
                    <a:gd name="T11" fmla="*/ 10 h 19"/>
                    <a:gd name="T12" fmla="*/ 0 w 21"/>
                    <a:gd name="T13" fmla="*/ 10 h 19"/>
                    <a:gd name="T14" fmla="*/ 0 w 21"/>
                    <a:gd name="T15" fmla="*/ 12 h 19"/>
                    <a:gd name="T16" fmla="*/ 5 w 21"/>
                    <a:gd name="T17" fmla="*/ 15 h 19"/>
                    <a:gd name="T18" fmla="*/ 7 w 21"/>
                    <a:gd name="T19" fmla="*/ 17 h 19"/>
                    <a:gd name="T20" fmla="*/ 12 w 21"/>
                    <a:gd name="T21" fmla="*/ 19 h 19"/>
                    <a:gd name="T22" fmla="*/ 12 w 21"/>
                    <a:gd name="T23" fmla="*/ 19 h 19"/>
                    <a:gd name="T24" fmla="*/ 16 w 21"/>
                    <a:gd name="T25" fmla="*/ 17 h 19"/>
                    <a:gd name="T26" fmla="*/ 19 w 21"/>
                    <a:gd name="T27" fmla="*/ 15 h 19"/>
                    <a:gd name="T28" fmla="*/ 21 w 21"/>
                    <a:gd name="T29" fmla="*/ 12 h 19"/>
                    <a:gd name="T30" fmla="*/ 21 w 21"/>
                    <a:gd name="T31" fmla="*/ 10 h 19"/>
                    <a:gd name="T32" fmla="*/ 21 w 21"/>
                    <a:gd name="T33" fmla="*/ 10 h 19"/>
                    <a:gd name="T34" fmla="*/ 19 w 21"/>
                    <a:gd name="T35" fmla="*/ 5 h 19"/>
                    <a:gd name="T36" fmla="*/ 16 w 21"/>
                    <a:gd name="T37" fmla="*/ 3 h 19"/>
                    <a:gd name="T38" fmla="*/ 14 w 21"/>
                    <a:gd name="T39" fmla="*/ 0 h 19"/>
                    <a:gd name="T40" fmla="*/ 9 w 21"/>
                    <a:gd name="T41" fmla="*/ 0 h 19"/>
                    <a:gd name="T42" fmla="*/ 9 w 21"/>
                    <a:gd name="T43" fmla="*/ 0 h 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1" h="19">
                      <a:moveTo>
                        <a:pt x="9" y="0"/>
                      </a:moveTo>
                      <a:lnTo>
                        <a:pt x="9" y="0"/>
                      </a:lnTo>
                      <a:lnTo>
                        <a:pt x="5" y="0"/>
                      </a:lnTo>
                      <a:lnTo>
                        <a:pt x="2" y="3"/>
                      </a:lnTo>
                      <a:lnTo>
                        <a:pt x="0" y="5"/>
                      </a:lnTo>
                      <a:lnTo>
                        <a:pt x="0" y="10"/>
                      </a:lnTo>
                      <a:lnTo>
                        <a:pt x="0" y="12"/>
                      </a:lnTo>
                      <a:lnTo>
                        <a:pt x="5" y="15"/>
                      </a:lnTo>
                      <a:lnTo>
                        <a:pt x="7" y="17"/>
                      </a:lnTo>
                      <a:lnTo>
                        <a:pt x="12" y="19"/>
                      </a:lnTo>
                      <a:lnTo>
                        <a:pt x="16" y="17"/>
                      </a:lnTo>
                      <a:lnTo>
                        <a:pt x="19" y="15"/>
                      </a:lnTo>
                      <a:lnTo>
                        <a:pt x="21" y="12"/>
                      </a:lnTo>
                      <a:lnTo>
                        <a:pt x="21" y="10"/>
                      </a:lnTo>
                      <a:lnTo>
                        <a:pt x="19" y="5"/>
                      </a:lnTo>
                      <a:lnTo>
                        <a:pt x="16" y="3"/>
                      </a:lnTo>
                      <a:lnTo>
                        <a:pt x="14" y="0"/>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28" name="Freeform 153"/>
                <p:cNvSpPr>
                  <a:spLocks/>
                </p:cNvSpPr>
                <p:nvPr/>
              </p:nvSpPr>
              <p:spPr bwMode="auto">
                <a:xfrm>
                  <a:off x="4210" y="971"/>
                  <a:ext cx="243" cy="200"/>
                </a:xfrm>
                <a:custGeom>
                  <a:avLst/>
                  <a:gdLst>
                    <a:gd name="T0" fmla="*/ 229 w 243"/>
                    <a:gd name="T1" fmla="*/ 75 h 200"/>
                    <a:gd name="T2" fmla="*/ 229 w 243"/>
                    <a:gd name="T3" fmla="*/ 75 h 200"/>
                    <a:gd name="T4" fmla="*/ 220 w 243"/>
                    <a:gd name="T5" fmla="*/ 80 h 200"/>
                    <a:gd name="T6" fmla="*/ 208 w 243"/>
                    <a:gd name="T7" fmla="*/ 80 h 200"/>
                    <a:gd name="T8" fmla="*/ 184 w 243"/>
                    <a:gd name="T9" fmla="*/ 78 h 200"/>
                    <a:gd name="T10" fmla="*/ 184 w 243"/>
                    <a:gd name="T11" fmla="*/ 78 h 200"/>
                    <a:gd name="T12" fmla="*/ 170 w 243"/>
                    <a:gd name="T13" fmla="*/ 78 h 200"/>
                    <a:gd name="T14" fmla="*/ 154 w 243"/>
                    <a:gd name="T15" fmla="*/ 80 h 200"/>
                    <a:gd name="T16" fmla="*/ 140 w 243"/>
                    <a:gd name="T17" fmla="*/ 85 h 200"/>
                    <a:gd name="T18" fmla="*/ 125 w 243"/>
                    <a:gd name="T19" fmla="*/ 90 h 200"/>
                    <a:gd name="T20" fmla="*/ 111 w 243"/>
                    <a:gd name="T21" fmla="*/ 99 h 200"/>
                    <a:gd name="T22" fmla="*/ 102 w 243"/>
                    <a:gd name="T23" fmla="*/ 108 h 200"/>
                    <a:gd name="T24" fmla="*/ 95 w 243"/>
                    <a:gd name="T25" fmla="*/ 123 h 200"/>
                    <a:gd name="T26" fmla="*/ 90 w 243"/>
                    <a:gd name="T27" fmla="*/ 139 h 200"/>
                    <a:gd name="T28" fmla="*/ 90 w 243"/>
                    <a:gd name="T29" fmla="*/ 139 h 200"/>
                    <a:gd name="T30" fmla="*/ 88 w 243"/>
                    <a:gd name="T31" fmla="*/ 149 h 200"/>
                    <a:gd name="T32" fmla="*/ 90 w 243"/>
                    <a:gd name="T33" fmla="*/ 160 h 200"/>
                    <a:gd name="T34" fmla="*/ 90 w 243"/>
                    <a:gd name="T35" fmla="*/ 160 h 200"/>
                    <a:gd name="T36" fmla="*/ 90 w 243"/>
                    <a:gd name="T37" fmla="*/ 172 h 200"/>
                    <a:gd name="T38" fmla="*/ 90 w 243"/>
                    <a:gd name="T39" fmla="*/ 182 h 200"/>
                    <a:gd name="T40" fmla="*/ 88 w 243"/>
                    <a:gd name="T41" fmla="*/ 191 h 200"/>
                    <a:gd name="T42" fmla="*/ 81 w 243"/>
                    <a:gd name="T43" fmla="*/ 200 h 200"/>
                    <a:gd name="T44" fmla="*/ 81 w 243"/>
                    <a:gd name="T45" fmla="*/ 200 h 200"/>
                    <a:gd name="T46" fmla="*/ 69 w 243"/>
                    <a:gd name="T47" fmla="*/ 193 h 200"/>
                    <a:gd name="T48" fmla="*/ 62 w 243"/>
                    <a:gd name="T49" fmla="*/ 182 h 200"/>
                    <a:gd name="T50" fmla="*/ 62 w 243"/>
                    <a:gd name="T51" fmla="*/ 182 h 200"/>
                    <a:gd name="T52" fmla="*/ 31 w 243"/>
                    <a:gd name="T53" fmla="*/ 130 h 200"/>
                    <a:gd name="T54" fmla="*/ 0 w 243"/>
                    <a:gd name="T55" fmla="*/ 78 h 200"/>
                    <a:gd name="T56" fmla="*/ 0 w 243"/>
                    <a:gd name="T57" fmla="*/ 78 h 200"/>
                    <a:gd name="T58" fmla="*/ 22 w 243"/>
                    <a:gd name="T59" fmla="*/ 52 h 200"/>
                    <a:gd name="T60" fmla="*/ 45 w 243"/>
                    <a:gd name="T61" fmla="*/ 31 h 200"/>
                    <a:gd name="T62" fmla="*/ 74 w 243"/>
                    <a:gd name="T63" fmla="*/ 12 h 200"/>
                    <a:gd name="T64" fmla="*/ 104 w 243"/>
                    <a:gd name="T65" fmla="*/ 0 h 200"/>
                    <a:gd name="T66" fmla="*/ 243 w 243"/>
                    <a:gd name="T67" fmla="*/ 31 h 200"/>
                    <a:gd name="T68" fmla="*/ 243 w 243"/>
                    <a:gd name="T69" fmla="*/ 31 h 200"/>
                    <a:gd name="T70" fmla="*/ 239 w 243"/>
                    <a:gd name="T71" fmla="*/ 54 h 200"/>
                    <a:gd name="T72" fmla="*/ 236 w 243"/>
                    <a:gd name="T73" fmla="*/ 66 h 200"/>
                    <a:gd name="T74" fmla="*/ 229 w 243"/>
                    <a:gd name="T75" fmla="*/ 75 h 200"/>
                    <a:gd name="T76" fmla="*/ 229 w 243"/>
                    <a:gd name="T77" fmla="*/ 75 h 20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43" h="200">
                      <a:moveTo>
                        <a:pt x="229" y="75"/>
                      </a:moveTo>
                      <a:lnTo>
                        <a:pt x="229" y="75"/>
                      </a:lnTo>
                      <a:lnTo>
                        <a:pt x="220" y="80"/>
                      </a:lnTo>
                      <a:lnTo>
                        <a:pt x="208" y="80"/>
                      </a:lnTo>
                      <a:lnTo>
                        <a:pt x="184" y="78"/>
                      </a:lnTo>
                      <a:lnTo>
                        <a:pt x="170" y="78"/>
                      </a:lnTo>
                      <a:lnTo>
                        <a:pt x="154" y="80"/>
                      </a:lnTo>
                      <a:lnTo>
                        <a:pt x="140" y="85"/>
                      </a:lnTo>
                      <a:lnTo>
                        <a:pt x="125" y="90"/>
                      </a:lnTo>
                      <a:lnTo>
                        <a:pt x="111" y="99"/>
                      </a:lnTo>
                      <a:lnTo>
                        <a:pt x="102" y="108"/>
                      </a:lnTo>
                      <a:lnTo>
                        <a:pt x="95" y="123"/>
                      </a:lnTo>
                      <a:lnTo>
                        <a:pt x="90" y="139"/>
                      </a:lnTo>
                      <a:lnTo>
                        <a:pt x="88" y="149"/>
                      </a:lnTo>
                      <a:lnTo>
                        <a:pt x="90" y="160"/>
                      </a:lnTo>
                      <a:lnTo>
                        <a:pt x="90" y="172"/>
                      </a:lnTo>
                      <a:lnTo>
                        <a:pt x="90" y="182"/>
                      </a:lnTo>
                      <a:lnTo>
                        <a:pt x="88" y="191"/>
                      </a:lnTo>
                      <a:lnTo>
                        <a:pt x="81" y="200"/>
                      </a:lnTo>
                      <a:lnTo>
                        <a:pt x="69" y="193"/>
                      </a:lnTo>
                      <a:lnTo>
                        <a:pt x="62" y="182"/>
                      </a:lnTo>
                      <a:lnTo>
                        <a:pt x="31" y="130"/>
                      </a:lnTo>
                      <a:lnTo>
                        <a:pt x="0" y="78"/>
                      </a:lnTo>
                      <a:lnTo>
                        <a:pt x="22" y="52"/>
                      </a:lnTo>
                      <a:lnTo>
                        <a:pt x="45" y="31"/>
                      </a:lnTo>
                      <a:lnTo>
                        <a:pt x="74" y="12"/>
                      </a:lnTo>
                      <a:lnTo>
                        <a:pt x="104" y="0"/>
                      </a:lnTo>
                      <a:lnTo>
                        <a:pt x="243" y="31"/>
                      </a:lnTo>
                      <a:lnTo>
                        <a:pt x="239" y="54"/>
                      </a:lnTo>
                      <a:lnTo>
                        <a:pt x="236" y="66"/>
                      </a:lnTo>
                      <a:lnTo>
                        <a:pt x="229" y="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29" name="Freeform 154"/>
                <p:cNvSpPr>
                  <a:spLocks/>
                </p:cNvSpPr>
                <p:nvPr/>
              </p:nvSpPr>
              <p:spPr bwMode="auto">
                <a:xfrm>
                  <a:off x="4220" y="978"/>
                  <a:ext cx="219" cy="182"/>
                </a:xfrm>
                <a:custGeom>
                  <a:avLst/>
                  <a:gdLst>
                    <a:gd name="T0" fmla="*/ 75 w 219"/>
                    <a:gd name="T1" fmla="*/ 0 h 182"/>
                    <a:gd name="T2" fmla="*/ 219 w 219"/>
                    <a:gd name="T3" fmla="*/ 31 h 182"/>
                    <a:gd name="T4" fmla="*/ 214 w 219"/>
                    <a:gd name="T5" fmla="*/ 57 h 182"/>
                    <a:gd name="T6" fmla="*/ 214 w 219"/>
                    <a:gd name="T7" fmla="*/ 57 h 182"/>
                    <a:gd name="T8" fmla="*/ 212 w 219"/>
                    <a:gd name="T9" fmla="*/ 59 h 182"/>
                    <a:gd name="T10" fmla="*/ 207 w 219"/>
                    <a:gd name="T11" fmla="*/ 61 h 182"/>
                    <a:gd name="T12" fmla="*/ 200 w 219"/>
                    <a:gd name="T13" fmla="*/ 64 h 182"/>
                    <a:gd name="T14" fmla="*/ 200 w 219"/>
                    <a:gd name="T15" fmla="*/ 64 h 182"/>
                    <a:gd name="T16" fmla="*/ 186 w 219"/>
                    <a:gd name="T17" fmla="*/ 61 h 182"/>
                    <a:gd name="T18" fmla="*/ 163 w 219"/>
                    <a:gd name="T19" fmla="*/ 59 h 182"/>
                    <a:gd name="T20" fmla="*/ 151 w 219"/>
                    <a:gd name="T21" fmla="*/ 61 h 182"/>
                    <a:gd name="T22" fmla="*/ 137 w 219"/>
                    <a:gd name="T23" fmla="*/ 64 h 182"/>
                    <a:gd name="T24" fmla="*/ 120 w 219"/>
                    <a:gd name="T25" fmla="*/ 68 h 182"/>
                    <a:gd name="T26" fmla="*/ 106 w 219"/>
                    <a:gd name="T27" fmla="*/ 75 h 182"/>
                    <a:gd name="T28" fmla="*/ 106 w 219"/>
                    <a:gd name="T29" fmla="*/ 75 h 182"/>
                    <a:gd name="T30" fmla="*/ 94 w 219"/>
                    <a:gd name="T31" fmla="*/ 85 h 182"/>
                    <a:gd name="T32" fmla="*/ 85 w 219"/>
                    <a:gd name="T33" fmla="*/ 94 h 182"/>
                    <a:gd name="T34" fmla="*/ 78 w 219"/>
                    <a:gd name="T35" fmla="*/ 106 h 182"/>
                    <a:gd name="T36" fmla="*/ 73 w 219"/>
                    <a:gd name="T37" fmla="*/ 116 h 182"/>
                    <a:gd name="T38" fmla="*/ 68 w 219"/>
                    <a:gd name="T39" fmla="*/ 130 h 182"/>
                    <a:gd name="T40" fmla="*/ 68 w 219"/>
                    <a:gd name="T41" fmla="*/ 134 h 182"/>
                    <a:gd name="T42" fmla="*/ 68 w 219"/>
                    <a:gd name="T43" fmla="*/ 134 h 182"/>
                    <a:gd name="T44" fmla="*/ 68 w 219"/>
                    <a:gd name="T45" fmla="*/ 156 h 182"/>
                    <a:gd name="T46" fmla="*/ 71 w 219"/>
                    <a:gd name="T47" fmla="*/ 170 h 182"/>
                    <a:gd name="T48" fmla="*/ 71 w 219"/>
                    <a:gd name="T49" fmla="*/ 182 h 182"/>
                    <a:gd name="T50" fmla="*/ 71 w 219"/>
                    <a:gd name="T51" fmla="*/ 182 h 182"/>
                    <a:gd name="T52" fmla="*/ 66 w 219"/>
                    <a:gd name="T53" fmla="*/ 177 h 182"/>
                    <a:gd name="T54" fmla="*/ 59 w 219"/>
                    <a:gd name="T55" fmla="*/ 165 h 182"/>
                    <a:gd name="T56" fmla="*/ 33 w 219"/>
                    <a:gd name="T57" fmla="*/ 125 h 182"/>
                    <a:gd name="T58" fmla="*/ 0 w 219"/>
                    <a:gd name="T59" fmla="*/ 64 h 182"/>
                    <a:gd name="T60" fmla="*/ 66 w 219"/>
                    <a:gd name="T61" fmla="*/ 5 h 182"/>
                    <a:gd name="T62" fmla="*/ 66 w 219"/>
                    <a:gd name="T63" fmla="*/ 5 h 182"/>
                    <a:gd name="T64" fmla="*/ 75 w 219"/>
                    <a:gd name="T65" fmla="*/ 0 h 182"/>
                    <a:gd name="T66" fmla="*/ 75 w 219"/>
                    <a:gd name="T67" fmla="*/ 0 h 18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9" h="182">
                      <a:moveTo>
                        <a:pt x="75" y="0"/>
                      </a:moveTo>
                      <a:lnTo>
                        <a:pt x="219" y="31"/>
                      </a:lnTo>
                      <a:lnTo>
                        <a:pt x="214" y="57"/>
                      </a:lnTo>
                      <a:lnTo>
                        <a:pt x="212" y="59"/>
                      </a:lnTo>
                      <a:lnTo>
                        <a:pt x="207" y="61"/>
                      </a:lnTo>
                      <a:lnTo>
                        <a:pt x="200" y="64"/>
                      </a:lnTo>
                      <a:lnTo>
                        <a:pt x="186" y="61"/>
                      </a:lnTo>
                      <a:lnTo>
                        <a:pt x="163" y="59"/>
                      </a:lnTo>
                      <a:lnTo>
                        <a:pt x="151" y="61"/>
                      </a:lnTo>
                      <a:lnTo>
                        <a:pt x="137" y="64"/>
                      </a:lnTo>
                      <a:lnTo>
                        <a:pt x="120" y="68"/>
                      </a:lnTo>
                      <a:lnTo>
                        <a:pt x="106" y="75"/>
                      </a:lnTo>
                      <a:lnTo>
                        <a:pt x="94" y="85"/>
                      </a:lnTo>
                      <a:lnTo>
                        <a:pt x="85" y="94"/>
                      </a:lnTo>
                      <a:lnTo>
                        <a:pt x="78" y="106"/>
                      </a:lnTo>
                      <a:lnTo>
                        <a:pt x="73" y="116"/>
                      </a:lnTo>
                      <a:lnTo>
                        <a:pt x="68" y="130"/>
                      </a:lnTo>
                      <a:lnTo>
                        <a:pt x="68" y="134"/>
                      </a:lnTo>
                      <a:lnTo>
                        <a:pt x="68" y="156"/>
                      </a:lnTo>
                      <a:lnTo>
                        <a:pt x="71" y="170"/>
                      </a:lnTo>
                      <a:lnTo>
                        <a:pt x="71" y="182"/>
                      </a:lnTo>
                      <a:lnTo>
                        <a:pt x="66" y="177"/>
                      </a:lnTo>
                      <a:lnTo>
                        <a:pt x="59" y="165"/>
                      </a:lnTo>
                      <a:lnTo>
                        <a:pt x="33" y="125"/>
                      </a:lnTo>
                      <a:lnTo>
                        <a:pt x="0" y="64"/>
                      </a:lnTo>
                      <a:lnTo>
                        <a:pt x="66" y="5"/>
                      </a:lnTo>
                      <a:lnTo>
                        <a:pt x="75"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0" name="Freeform 155"/>
                <p:cNvSpPr>
                  <a:spLocks/>
                </p:cNvSpPr>
                <p:nvPr/>
              </p:nvSpPr>
              <p:spPr bwMode="auto">
                <a:xfrm>
                  <a:off x="4175" y="962"/>
                  <a:ext cx="276" cy="325"/>
                </a:xfrm>
                <a:custGeom>
                  <a:avLst/>
                  <a:gdLst>
                    <a:gd name="T0" fmla="*/ 259 w 276"/>
                    <a:gd name="T1" fmla="*/ 0 h 325"/>
                    <a:gd name="T2" fmla="*/ 259 w 276"/>
                    <a:gd name="T3" fmla="*/ 0 h 325"/>
                    <a:gd name="T4" fmla="*/ 274 w 276"/>
                    <a:gd name="T5" fmla="*/ 21 h 325"/>
                    <a:gd name="T6" fmla="*/ 276 w 276"/>
                    <a:gd name="T7" fmla="*/ 33 h 325"/>
                    <a:gd name="T8" fmla="*/ 276 w 276"/>
                    <a:gd name="T9" fmla="*/ 47 h 325"/>
                    <a:gd name="T10" fmla="*/ 276 w 276"/>
                    <a:gd name="T11" fmla="*/ 47 h 325"/>
                    <a:gd name="T12" fmla="*/ 274 w 276"/>
                    <a:gd name="T13" fmla="*/ 56 h 325"/>
                    <a:gd name="T14" fmla="*/ 269 w 276"/>
                    <a:gd name="T15" fmla="*/ 61 h 325"/>
                    <a:gd name="T16" fmla="*/ 264 w 276"/>
                    <a:gd name="T17" fmla="*/ 63 h 325"/>
                    <a:gd name="T18" fmla="*/ 257 w 276"/>
                    <a:gd name="T19" fmla="*/ 63 h 325"/>
                    <a:gd name="T20" fmla="*/ 243 w 276"/>
                    <a:gd name="T21" fmla="*/ 61 h 325"/>
                    <a:gd name="T22" fmla="*/ 229 w 276"/>
                    <a:gd name="T23" fmla="*/ 58 h 325"/>
                    <a:gd name="T24" fmla="*/ 229 w 276"/>
                    <a:gd name="T25" fmla="*/ 58 h 325"/>
                    <a:gd name="T26" fmla="*/ 208 w 276"/>
                    <a:gd name="T27" fmla="*/ 56 h 325"/>
                    <a:gd name="T28" fmla="*/ 184 w 276"/>
                    <a:gd name="T29" fmla="*/ 56 h 325"/>
                    <a:gd name="T30" fmla="*/ 184 w 276"/>
                    <a:gd name="T31" fmla="*/ 56 h 325"/>
                    <a:gd name="T32" fmla="*/ 170 w 276"/>
                    <a:gd name="T33" fmla="*/ 61 h 325"/>
                    <a:gd name="T34" fmla="*/ 153 w 276"/>
                    <a:gd name="T35" fmla="*/ 68 h 325"/>
                    <a:gd name="T36" fmla="*/ 142 w 276"/>
                    <a:gd name="T37" fmla="*/ 77 h 325"/>
                    <a:gd name="T38" fmla="*/ 130 w 276"/>
                    <a:gd name="T39" fmla="*/ 87 h 325"/>
                    <a:gd name="T40" fmla="*/ 120 w 276"/>
                    <a:gd name="T41" fmla="*/ 101 h 325"/>
                    <a:gd name="T42" fmla="*/ 116 w 276"/>
                    <a:gd name="T43" fmla="*/ 115 h 325"/>
                    <a:gd name="T44" fmla="*/ 111 w 276"/>
                    <a:gd name="T45" fmla="*/ 129 h 325"/>
                    <a:gd name="T46" fmla="*/ 113 w 276"/>
                    <a:gd name="T47" fmla="*/ 146 h 325"/>
                    <a:gd name="T48" fmla="*/ 113 w 276"/>
                    <a:gd name="T49" fmla="*/ 146 h 325"/>
                    <a:gd name="T50" fmla="*/ 118 w 276"/>
                    <a:gd name="T51" fmla="*/ 165 h 325"/>
                    <a:gd name="T52" fmla="*/ 118 w 276"/>
                    <a:gd name="T53" fmla="*/ 165 h 325"/>
                    <a:gd name="T54" fmla="*/ 123 w 276"/>
                    <a:gd name="T55" fmla="*/ 179 h 325"/>
                    <a:gd name="T56" fmla="*/ 123 w 276"/>
                    <a:gd name="T57" fmla="*/ 195 h 325"/>
                    <a:gd name="T58" fmla="*/ 123 w 276"/>
                    <a:gd name="T59" fmla="*/ 209 h 325"/>
                    <a:gd name="T60" fmla="*/ 118 w 276"/>
                    <a:gd name="T61" fmla="*/ 224 h 325"/>
                    <a:gd name="T62" fmla="*/ 118 w 276"/>
                    <a:gd name="T63" fmla="*/ 224 h 325"/>
                    <a:gd name="T64" fmla="*/ 111 w 276"/>
                    <a:gd name="T65" fmla="*/ 247 h 325"/>
                    <a:gd name="T66" fmla="*/ 104 w 276"/>
                    <a:gd name="T67" fmla="*/ 259 h 325"/>
                    <a:gd name="T68" fmla="*/ 97 w 276"/>
                    <a:gd name="T69" fmla="*/ 266 h 325"/>
                    <a:gd name="T70" fmla="*/ 97 w 276"/>
                    <a:gd name="T71" fmla="*/ 266 h 325"/>
                    <a:gd name="T72" fmla="*/ 66 w 276"/>
                    <a:gd name="T73" fmla="*/ 292 h 325"/>
                    <a:gd name="T74" fmla="*/ 35 w 276"/>
                    <a:gd name="T75" fmla="*/ 315 h 325"/>
                    <a:gd name="T76" fmla="*/ 35 w 276"/>
                    <a:gd name="T77" fmla="*/ 315 h 325"/>
                    <a:gd name="T78" fmla="*/ 19 w 276"/>
                    <a:gd name="T79" fmla="*/ 323 h 325"/>
                    <a:gd name="T80" fmla="*/ 0 w 276"/>
                    <a:gd name="T81" fmla="*/ 325 h 325"/>
                    <a:gd name="T82" fmla="*/ 0 w 276"/>
                    <a:gd name="T83" fmla="*/ 198 h 325"/>
                    <a:gd name="T84" fmla="*/ 0 w 276"/>
                    <a:gd name="T85" fmla="*/ 198 h 325"/>
                    <a:gd name="T86" fmla="*/ 2 w 276"/>
                    <a:gd name="T87" fmla="*/ 179 h 325"/>
                    <a:gd name="T88" fmla="*/ 5 w 276"/>
                    <a:gd name="T89" fmla="*/ 158 h 325"/>
                    <a:gd name="T90" fmla="*/ 10 w 276"/>
                    <a:gd name="T91" fmla="*/ 139 h 325"/>
                    <a:gd name="T92" fmla="*/ 17 w 276"/>
                    <a:gd name="T93" fmla="*/ 120 h 325"/>
                    <a:gd name="T94" fmla="*/ 26 w 276"/>
                    <a:gd name="T95" fmla="*/ 103 h 325"/>
                    <a:gd name="T96" fmla="*/ 35 w 276"/>
                    <a:gd name="T97" fmla="*/ 87 h 325"/>
                    <a:gd name="T98" fmla="*/ 47 w 276"/>
                    <a:gd name="T99" fmla="*/ 70 h 325"/>
                    <a:gd name="T100" fmla="*/ 59 w 276"/>
                    <a:gd name="T101" fmla="*/ 56 h 325"/>
                    <a:gd name="T102" fmla="*/ 73 w 276"/>
                    <a:gd name="T103" fmla="*/ 44 h 325"/>
                    <a:gd name="T104" fmla="*/ 90 w 276"/>
                    <a:gd name="T105" fmla="*/ 33 h 325"/>
                    <a:gd name="T106" fmla="*/ 106 w 276"/>
                    <a:gd name="T107" fmla="*/ 23 h 325"/>
                    <a:gd name="T108" fmla="*/ 123 w 276"/>
                    <a:gd name="T109" fmla="*/ 14 h 325"/>
                    <a:gd name="T110" fmla="*/ 142 w 276"/>
                    <a:gd name="T111" fmla="*/ 7 h 325"/>
                    <a:gd name="T112" fmla="*/ 160 w 276"/>
                    <a:gd name="T113" fmla="*/ 2 h 325"/>
                    <a:gd name="T114" fmla="*/ 179 w 276"/>
                    <a:gd name="T115" fmla="*/ 0 h 325"/>
                    <a:gd name="T116" fmla="*/ 200 w 276"/>
                    <a:gd name="T117" fmla="*/ 0 h 325"/>
                    <a:gd name="T118" fmla="*/ 259 w 276"/>
                    <a:gd name="T119" fmla="*/ 0 h 325"/>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76" h="325">
                      <a:moveTo>
                        <a:pt x="259" y="0"/>
                      </a:moveTo>
                      <a:lnTo>
                        <a:pt x="259" y="0"/>
                      </a:lnTo>
                      <a:lnTo>
                        <a:pt x="274" y="21"/>
                      </a:lnTo>
                      <a:lnTo>
                        <a:pt x="276" y="33"/>
                      </a:lnTo>
                      <a:lnTo>
                        <a:pt x="276" y="47"/>
                      </a:lnTo>
                      <a:lnTo>
                        <a:pt x="274" y="56"/>
                      </a:lnTo>
                      <a:lnTo>
                        <a:pt x="269" y="61"/>
                      </a:lnTo>
                      <a:lnTo>
                        <a:pt x="264" y="63"/>
                      </a:lnTo>
                      <a:lnTo>
                        <a:pt x="257" y="63"/>
                      </a:lnTo>
                      <a:lnTo>
                        <a:pt x="243" y="61"/>
                      </a:lnTo>
                      <a:lnTo>
                        <a:pt x="229" y="58"/>
                      </a:lnTo>
                      <a:lnTo>
                        <a:pt x="208" y="56"/>
                      </a:lnTo>
                      <a:lnTo>
                        <a:pt x="184" y="56"/>
                      </a:lnTo>
                      <a:lnTo>
                        <a:pt x="170" y="61"/>
                      </a:lnTo>
                      <a:lnTo>
                        <a:pt x="153" y="68"/>
                      </a:lnTo>
                      <a:lnTo>
                        <a:pt x="142" y="77"/>
                      </a:lnTo>
                      <a:lnTo>
                        <a:pt x="130" y="87"/>
                      </a:lnTo>
                      <a:lnTo>
                        <a:pt x="120" y="101"/>
                      </a:lnTo>
                      <a:lnTo>
                        <a:pt x="116" y="115"/>
                      </a:lnTo>
                      <a:lnTo>
                        <a:pt x="111" y="129"/>
                      </a:lnTo>
                      <a:lnTo>
                        <a:pt x="113" y="146"/>
                      </a:lnTo>
                      <a:lnTo>
                        <a:pt x="118" y="165"/>
                      </a:lnTo>
                      <a:lnTo>
                        <a:pt x="123" y="179"/>
                      </a:lnTo>
                      <a:lnTo>
                        <a:pt x="123" y="195"/>
                      </a:lnTo>
                      <a:lnTo>
                        <a:pt x="123" y="209"/>
                      </a:lnTo>
                      <a:lnTo>
                        <a:pt x="118" y="224"/>
                      </a:lnTo>
                      <a:lnTo>
                        <a:pt x="111" y="247"/>
                      </a:lnTo>
                      <a:lnTo>
                        <a:pt x="104" y="259"/>
                      </a:lnTo>
                      <a:lnTo>
                        <a:pt x="97" y="266"/>
                      </a:lnTo>
                      <a:lnTo>
                        <a:pt x="66" y="292"/>
                      </a:lnTo>
                      <a:lnTo>
                        <a:pt x="35" y="315"/>
                      </a:lnTo>
                      <a:lnTo>
                        <a:pt x="19" y="323"/>
                      </a:lnTo>
                      <a:lnTo>
                        <a:pt x="0" y="325"/>
                      </a:lnTo>
                      <a:lnTo>
                        <a:pt x="0" y="198"/>
                      </a:lnTo>
                      <a:lnTo>
                        <a:pt x="2" y="179"/>
                      </a:lnTo>
                      <a:lnTo>
                        <a:pt x="5" y="158"/>
                      </a:lnTo>
                      <a:lnTo>
                        <a:pt x="10" y="139"/>
                      </a:lnTo>
                      <a:lnTo>
                        <a:pt x="17" y="120"/>
                      </a:lnTo>
                      <a:lnTo>
                        <a:pt x="26" y="103"/>
                      </a:lnTo>
                      <a:lnTo>
                        <a:pt x="35" y="87"/>
                      </a:lnTo>
                      <a:lnTo>
                        <a:pt x="47" y="70"/>
                      </a:lnTo>
                      <a:lnTo>
                        <a:pt x="59" y="56"/>
                      </a:lnTo>
                      <a:lnTo>
                        <a:pt x="73" y="44"/>
                      </a:lnTo>
                      <a:lnTo>
                        <a:pt x="90" y="33"/>
                      </a:lnTo>
                      <a:lnTo>
                        <a:pt x="106" y="23"/>
                      </a:lnTo>
                      <a:lnTo>
                        <a:pt x="123" y="14"/>
                      </a:lnTo>
                      <a:lnTo>
                        <a:pt x="142" y="7"/>
                      </a:lnTo>
                      <a:lnTo>
                        <a:pt x="160" y="2"/>
                      </a:lnTo>
                      <a:lnTo>
                        <a:pt x="179" y="0"/>
                      </a:lnTo>
                      <a:lnTo>
                        <a:pt x="200" y="0"/>
                      </a:lnTo>
                      <a:lnTo>
                        <a:pt x="2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1" name="Freeform 156"/>
                <p:cNvSpPr>
                  <a:spLocks/>
                </p:cNvSpPr>
                <p:nvPr/>
              </p:nvSpPr>
              <p:spPr bwMode="auto">
                <a:xfrm>
                  <a:off x="4175" y="962"/>
                  <a:ext cx="266" cy="313"/>
                </a:xfrm>
                <a:custGeom>
                  <a:avLst/>
                  <a:gdLst>
                    <a:gd name="T0" fmla="*/ 248 w 266"/>
                    <a:gd name="T1" fmla="*/ 0 h 313"/>
                    <a:gd name="T2" fmla="*/ 248 w 266"/>
                    <a:gd name="T3" fmla="*/ 0 h 313"/>
                    <a:gd name="T4" fmla="*/ 264 w 266"/>
                    <a:gd name="T5" fmla="*/ 23 h 313"/>
                    <a:gd name="T6" fmla="*/ 264 w 266"/>
                    <a:gd name="T7" fmla="*/ 23 h 313"/>
                    <a:gd name="T8" fmla="*/ 266 w 266"/>
                    <a:gd name="T9" fmla="*/ 35 h 313"/>
                    <a:gd name="T10" fmla="*/ 266 w 266"/>
                    <a:gd name="T11" fmla="*/ 44 h 313"/>
                    <a:gd name="T12" fmla="*/ 264 w 266"/>
                    <a:gd name="T13" fmla="*/ 49 h 313"/>
                    <a:gd name="T14" fmla="*/ 262 w 266"/>
                    <a:gd name="T15" fmla="*/ 51 h 313"/>
                    <a:gd name="T16" fmla="*/ 262 w 266"/>
                    <a:gd name="T17" fmla="*/ 51 h 313"/>
                    <a:gd name="T18" fmla="*/ 259 w 266"/>
                    <a:gd name="T19" fmla="*/ 54 h 313"/>
                    <a:gd name="T20" fmla="*/ 255 w 266"/>
                    <a:gd name="T21" fmla="*/ 54 h 313"/>
                    <a:gd name="T22" fmla="*/ 245 w 266"/>
                    <a:gd name="T23" fmla="*/ 51 h 313"/>
                    <a:gd name="T24" fmla="*/ 224 w 266"/>
                    <a:gd name="T25" fmla="*/ 47 h 313"/>
                    <a:gd name="T26" fmla="*/ 210 w 266"/>
                    <a:gd name="T27" fmla="*/ 44 h 313"/>
                    <a:gd name="T28" fmla="*/ 189 w 266"/>
                    <a:gd name="T29" fmla="*/ 44 h 313"/>
                    <a:gd name="T30" fmla="*/ 189 w 266"/>
                    <a:gd name="T31" fmla="*/ 44 h 313"/>
                    <a:gd name="T32" fmla="*/ 167 w 266"/>
                    <a:gd name="T33" fmla="*/ 49 h 313"/>
                    <a:gd name="T34" fmla="*/ 151 w 266"/>
                    <a:gd name="T35" fmla="*/ 56 h 313"/>
                    <a:gd name="T36" fmla="*/ 137 w 266"/>
                    <a:gd name="T37" fmla="*/ 66 h 313"/>
                    <a:gd name="T38" fmla="*/ 125 w 266"/>
                    <a:gd name="T39" fmla="*/ 77 h 313"/>
                    <a:gd name="T40" fmla="*/ 116 w 266"/>
                    <a:gd name="T41" fmla="*/ 89 h 313"/>
                    <a:gd name="T42" fmla="*/ 111 w 266"/>
                    <a:gd name="T43" fmla="*/ 99 h 313"/>
                    <a:gd name="T44" fmla="*/ 106 w 266"/>
                    <a:gd name="T45" fmla="*/ 108 h 313"/>
                    <a:gd name="T46" fmla="*/ 106 w 266"/>
                    <a:gd name="T47" fmla="*/ 108 h 313"/>
                    <a:gd name="T48" fmla="*/ 101 w 266"/>
                    <a:gd name="T49" fmla="*/ 127 h 313"/>
                    <a:gd name="T50" fmla="*/ 101 w 266"/>
                    <a:gd name="T51" fmla="*/ 143 h 313"/>
                    <a:gd name="T52" fmla="*/ 104 w 266"/>
                    <a:gd name="T53" fmla="*/ 150 h 313"/>
                    <a:gd name="T54" fmla="*/ 104 w 266"/>
                    <a:gd name="T55" fmla="*/ 158 h 313"/>
                    <a:gd name="T56" fmla="*/ 104 w 266"/>
                    <a:gd name="T57" fmla="*/ 158 h 313"/>
                    <a:gd name="T58" fmla="*/ 109 w 266"/>
                    <a:gd name="T59" fmla="*/ 172 h 313"/>
                    <a:gd name="T60" fmla="*/ 111 w 266"/>
                    <a:gd name="T61" fmla="*/ 183 h 313"/>
                    <a:gd name="T62" fmla="*/ 113 w 266"/>
                    <a:gd name="T63" fmla="*/ 202 h 313"/>
                    <a:gd name="T64" fmla="*/ 113 w 266"/>
                    <a:gd name="T65" fmla="*/ 202 h 313"/>
                    <a:gd name="T66" fmla="*/ 111 w 266"/>
                    <a:gd name="T67" fmla="*/ 216 h 313"/>
                    <a:gd name="T68" fmla="*/ 109 w 266"/>
                    <a:gd name="T69" fmla="*/ 219 h 313"/>
                    <a:gd name="T70" fmla="*/ 109 w 266"/>
                    <a:gd name="T71" fmla="*/ 219 h 313"/>
                    <a:gd name="T72" fmla="*/ 104 w 266"/>
                    <a:gd name="T73" fmla="*/ 235 h 313"/>
                    <a:gd name="T74" fmla="*/ 97 w 266"/>
                    <a:gd name="T75" fmla="*/ 249 h 313"/>
                    <a:gd name="T76" fmla="*/ 90 w 266"/>
                    <a:gd name="T77" fmla="*/ 259 h 313"/>
                    <a:gd name="T78" fmla="*/ 90 w 266"/>
                    <a:gd name="T79" fmla="*/ 259 h 313"/>
                    <a:gd name="T80" fmla="*/ 31 w 266"/>
                    <a:gd name="T81" fmla="*/ 308 h 313"/>
                    <a:gd name="T82" fmla="*/ 31 w 266"/>
                    <a:gd name="T83" fmla="*/ 308 h 313"/>
                    <a:gd name="T84" fmla="*/ 19 w 266"/>
                    <a:gd name="T85" fmla="*/ 311 h 313"/>
                    <a:gd name="T86" fmla="*/ 0 w 266"/>
                    <a:gd name="T87" fmla="*/ 313 h 313"/>
                    <a:gd name="T88" fmla="*/ 0 w 266"/>
                    <a:gd name="T89" fmla="*/ 198 h 313"/>
                    <a:gd name="T90" fmla="*/ 0 w 266"/>
                    <a:gd name="T91" fmla="*/ 198 h 313"/>
                    <a:gd name="T92" fmla="*/ 2 w 266"/>
                    <a:gd name="T93" fmla="*/ 179 h 313"/>
                    <a:gd name="T94" fmla="*/ 5 w 266"/>
                    <a:gd name="T95" fmla="*/ 158 h 313"/>
                    <a:gd name="T96" fmla="*/ 10 w 266"/>
                    <a:gd name="T97" fmla="*/ 139 h 313"/>
                    <a:gd name="T98" fmla="*/ 17 w 266"/>
                    <a:gd name="T99" fmla="*/ 120 h 313"/>
                    <a:gd name="T100" fmla="*/ 26 w 266"/>
                    <a:gd name="T101" fmla="*/ 103 h 313"/>
                    <a:gd name="T102" fmla="*/ 35 w 266"/>
                    <a:gd name="T103" fmla="*/ 87 h 313"/>
                    <a:gd name="T104" fmla="*/ 47 w 266"/>
                    <a:gd name="T105" fmla="*/ 70 h 313"/>
                    <a:gd name="T106" fmla="*/ 59 w 266"/>
                    <a:gd name="T107" fmla="*/ 56 h 313"/>
                    <a:gd name="T108" fmla="*/ 73 w 266"/>
                    <a:gd name="T109" fmla="*/ 44 h 313"/>
                    <a:gd name="T110" fmla="*/ 90 w 266"/>
                    <a:gd name="T111" fmla="*/ 33 h 313"/>
                    <a:gd name="T112" fmla="*/ 106 w 266"/>
                    <a:gd name="T113" fmla="*/ 23 h 313"/>
                    <a:gd name="T114" fmla="*/ 123 w 266"/>
                    <a:gd name="T115" fmla="*/ 14 h 313"/>
                    <a:gd name="T116" fmla="*/ 142 w 266"/>
                    <a:gd name="T117" fmla="*/ 7 h 313"/>
                    <a:gd name="T118" fmla="*/ 160 w 266"/>
                    <a:gd name="T119" fmla="*/ 2 h 313"/>
                    <a:gd name="T120" fmla="*/ 179 w 266"/>
                    <a:gd name="T121" fmla="*/ 0 h 313"/>
                    <a:gd name="T122" fmla="*/ 200 w 266"/>
                    <a:gd name="T123" fmla="*/ 0 h 313"/>
                    <a:gd name="T124" fmla="*/ 248 w 266"/>
                    <a:gd name="T125" fmla="*/ 0 h 31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66" h="313">
                      <a:moveTo>
                        <a:pt x="248" y="0"/>
                      </a:moveTo>
                      <a:lnTo>
                        <a:pt x="248" y="0"/>
                      </a:lnTo>
                      <a:lnTo>
                        <a:pt x="264" y="23"/>
                      </a:lnTo>
                      <a:lnTo>
                        <a:pt x="266" y="35"/>
                      </a:lnTo>
                      <a:lnTo>
                        <a:pt x="266" y="44"/>
                      </a:lnTo>
                      <a:lnTo>
                        <a:pt x="264" y="49"/>
                      </a:lnTo>
                      <a:lnTo>
                        <a:pt x="262" y="51"/>
                      </a:lnTo>
                      <a:lnTo>
                        <a:pt x="259" y="54"/>
                      </a:lnTo>
                      <a:lnTo>
                        <a:pt x="255" y="54"/>
                      </a:lnTo>
                      <a:lnTo>
                        <a:pt x="245" y="51"/>
                      </a:lnTo>
                      <a:lnTo>
                        <a:pt x="224" y="47"/>
                      </a:lnTo>
                      <a:lnTo>
                        <a:pt x="210" y="44"/>
                      </a:lnTo>
                      <a:lnTo>
                        <a:pt x="189" y="44"/>
                      </a:lnTo>
                      <a:lnTo>
                        <a:pt x="167" y="49"/>
                      </a:lnTo>
                      <a:lnTo>
                        <a:pt x="151" y="56"/>
                      </a:lnTo>
                      <a:lnTo>
                        <a:pt x="137" y="66"/>
                      </a:lnTo>
                      <a:lnTo>
                        <a:pt x="125" y="77"/>
                      </a:lnTo>
                      <a:lnTo>
                        <a:pt x="116" y="89"/>
                      </a:lnTo>
                      <a:lnTo>
                        <a:pt x="111" y="99"/>
                      </a:lnTo>
                      <a:lnTo>
                        <a:pt x="106" y="108"/>
                      </a:lnTo>
                      <a:lnTo>
                        <a:pt x="101" y="127"/>
                      </a:lnTo>
                      <a:lnTo>
                        <a:pt x="101" y="143"/>
                      </a:lnTo>
                      <a:lnTo>
                        <a:pt x="104" y="150"/>
                      </a:lnTo>
                      <a:lnTo>
                        <a:pt x="104" y="158"/>
                      </a:lnTo>
                      <a:lnTo>
                        <a:pt x="109" y="172"/>
                      </a:lnTo>
                      <a:lnTo>
                        <a:pt x="111" y="183"/>
                      </a:lnTo>
                      <a:lnTo>
                        <a:pt x="113" y="202"/>
                      </a:lnTo>
                      <a:lnTo>
                        <a:pt x="111" y="216"/>
                      </a:lnTo>
                      <a:lnTo>
                        <a:pt x="109" y="219"/>
                      </a:lnTo>
                      <a:lnTo>
                        <a:pt x="104" y="235"/>
                      </a:lnTo>
                      <a:lnTo>
                        <a:pt x="97" y="249"/>
                      </a:lnTo>
                      <a:lnTo>
                        <a:pt x="90" y="259"/>
                      </a:lnTo>
                      <a:lnTo>
                        <a:pt x="31" y="308"/>
                      </a:lnTo>
                      <a:lnTo>
                        <a:pt x="19" y="311"/>
                      </a:lnTo>
                      <a:lnTo>
                        <a:pt x="0" y="313"/>
                      </a:lnTo>
                      <a:lnTo>
                        <a:pt x="0" y="198"/>
                      </a:lnTo>
                      <a:lnTo>
                        <a:pt x="2" y="179"/>
                      </a:lnTo>
                      <a:lnTo>
                        <a:pt x="5" y="158"/>
                      </a:lnTo>
                      <a:lnTo>
                        <a:pt x="10" y="139"/>
                      </a:lnTo>
                      <a:lnTo>
                        <a:pt x="17" y="120"/>
                      </a:lnTo>
                      <a:lnTo>
                        <a:pt x="26" y="103"/>
                      </a:lnTo>
                      <a:lnTo>
                        <a:pt x="35" y="87"/>
                      </a:lnTo>
                      <a:lnTo>
                        <a:pt x="47" y="70"/>
                      </a:lnTo>
                      <a:lnTo>
                        <a:pt x="59" y="56"/>
                      </a:lnTo>
                      <a:lnTo>
                        <a:pt x="73" y="44"/>
                      </a:lnTo>
                      <a:lnTo>
                        <a:pt x="90" y="33"/>
                      </a:lnTo>
                      <a:lnTo>
                        <a:pt x="106" y="23"/>
                      </a:lnTo>
                      <a:lnTo>
                        <a:pt x="123" y="14"/>
                      </a:lnTo>
                      <a:lnTo>
                        <a:pt x="142" y="7"/>
                      </a:lnTo>
                      <a:lnTo>
                        <a:pt x="160" y="2"/>
                      </a:lnTo>
                      <a:lnTo>
                        <a:pt x="179" y="0"/>
                      </a:lnTo>
                      <a:lnTo>
                        <a:pt x="200" y="0"/>
                      </a:lnTo>
                      <a:lnTo>
                        <a:pt x="248"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2" name="Freeform 157"/>
                <p:cNvSpPr>
                  <a:spLocks/>
                </p:cNvSpPr>
                <p:nvPr/>
              </p:nvSpPr>
              <p:spPr bwMode="auto">
                <a:xfrm>
                  <a:off x="4312" y="962"/>
                  <a:ext cx="120" cy="14"/>
                </a:xfrm>
                <a:custGeom>
                  <a:avLst/>
                  <a:gdLst>
                    <a:gd name="T0" fmla="*/ 120 w 120"/>
                    <a:gd name="T1" fmla="*/ 14 h 14"/>
                    <a:gd name="T2" fmla="*/ 120 w 120"/>
                    <a:gd name="T3" fmla="*/ 14 h 14"/>
                    <a:gd name="T4" fmla="*/ 0 w 120"/>
                    <a:gd name="T5" fmla="*/ 9 h 14"/>
                    <a:gd name="T6" fmla="*/ 0 w 120"/>
                    <a:gd name="T7" fmla="*/ 9 h 14"/>
                    <a:gd name="T8" fmla="*/ 21 w 120"/>
                    <a:gd name="T9" fmla="*/ 4 h 14"/>
                    <a:gd name="T10" fmla="*/ 42 w 120"/>
                    <a:gd name="T11" fmla="*/ 0 h 14"/>
                    <a:gd name="T12" fmla="*/ 42 w 120"/>
                    <a:gd name="T13" fmla="*/ 0 h 14"/>
                    <a:gd name="T14" fmla="*/ 92 w 120"/>
                    <a:gd name="T15" fmla="*/ 0 h 14"/>
                    <a:gd name="T16" fmla="*/ 111 w 120"/>
                    <a:gd name="T17" fmla="*/ 0 h 14"/>
                    <a:gd name="T18" fmla="*/ 111 w 120"/>
                    <a:gd name="T19" fmla="*/ 0 h 14"/>
                    <a:gd name="T20" fmla="*/ 120 w 120"/>
                    <a:gd name="T21" fmla="*/ 14 h 14"/>
                    <a:gd name="T22" fmla="*/ 120 w 120"/>
                    <a:gd name="T23" fmla="*/ 14 h 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0" h="14">
                      <a:moveTo>
                        <a:pt x="120" y="14"/>
                      </a:moveTo>
                      <a:lnTo>
                        <a:pt x="120" y="14"/>
                      </a:lnTo>
                      <a:lnTo>
                        <a:pt x="0" y="9"/>
                      </a:lnTo>
                      <a:lnTo>
                        <a:pt x="21" y="4"/>
                      </a:lnTo>
                      <a:lnTo>
                        <a:pt x="42" y="0"/>
                      </a:lnTo>
                      <a:lnTo>
                        <a:pt x="92" y="0"/>
                      </a:lnTo>
                      <a:lnTo>
                        <a:pt x="111" y="0"/>
                      </a:lnTo>
                      <a:lnTo>
                        <a:pt x="120" y="1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3" name="Freeform 158"/>
                <p:cNvSpPr>
                  <a:spLocks/>
                </p:cNvSpPr>
                <p:nvPr/>
              </p:nvSpPr>
              <p:spPr bwMode="auto">
                <a:xfrm>
                  <a:off x="4279" y="976"/>
                  <a:ext cx="160" cy="16"/>
                </a:xfrm>
                <a:custGeom>
                  <a:avLst/>
                  <a:gdLst>
                    <a:gd name="T0" fmla="*/ 160 w 160"/>
                    <a:gd name="T1" fmla="*/ 16 h 16"/>
                    <a:gd name="T2" fmla="*/ 160 w 160"/>
                    <a:gd name="T3" fmla="*/ 16 h 16"/>
                    <a:gd name="T4" fmla="*/ 0 w 160"/>
                    <a:gd name="T5" fmla="*/ 9 h 16"/>
                    <a:gd name="T6" fmla="*/ 0 w 160"/>
                    <a:gd name="T7" fmla="*/ 9 h 16"/>
                    <a:gd name="T8" fmla="*/ 12 w 160"/>
                    <a:gd name="T9" fmla="*/ 4 h 16"/>
                    <a:gd name="T10" fmla="*/ 12 w 160"/>
                    <a:gd name="T11" fmla="*/ 4 h 16"/>
                    <a:gd name="T12" fmla="*/ 153 w 160"/>
                    <a:gd name="T13" fmla="*/ 0 h 16"/>
                    <a:gd name="T14" fmla="*/ 153 w 160"/>
                    <a:gd name="T15" fmla="*/ 0 h 16"/>
                    <a:gd name="T16" fmla="*/ 160 w 160"/>
                    <a:gd name="T17" fmla="*/ 9 h 16"/>
                    <a:gd name="T18" fmla="*/ 160 w 160"/>
                    <a:gd name="T19" fmla="*/ 9 h 16"/>
                    <a:gd name="T20" fmla="*/ 160 w 160"/>
                    <a:gd name="T21" fmla="*/ 16 h 16"/>
                    <a:gd name="T22" fmla="*/ 160 w 160"/>
                    <a:gd name="T23" fmla="*/ 16 h 1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60" h="16">
                      <a:moveTo>
                        <a:pt x="160" y="16"/>
                      </a:moveTo>
                      <a:lnTo>
                        <a:pt x="160" y="16"/>
                      </a:lnTo>
                      <a:lnTo>
                        <a:pt x="0" y="9"/>
                      </a:lnTo>
                      <a:lnTo>
                        <a:pt x="12" y="4"/>
                      </a:lnTo>
                      <a:lnTo>
                        <a:pt x="153" y="0"/>
                      </a:lnTo>
                      <a:lnTo>
                        <a:pt x="160" y="9"/>
                      </a:lnTo>
                      <a:lnTo>
                        <a:pt x="160" y="16"/>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4" name="Freeform 159"/>
                <p:cNvSpPr>
                  <a:spLocks/>
                </p:cNvSpPr>
                <p:nvPr/>
              </p:nvSpPr>
              <p:spPr bwMode="auto">
                <a:xfrm>
                  <a:off x="4255" y="992"/>
                  <a:ext cx="186" cy="17"/>
                </a:xfrm>
                <a:custGeom>
                  <a:avLst/>
                  <a:gdLst>
                    <a:gd name="T0" fmla="*/ 186 w 186"/>
                    <a:gd name="T1" fmla="*/ 17 h 17"/>
                    <a:gd name="T2" fmla="*/ 186 w 186"/>
                    <a:gd name="T3" fmla="*/ 17 h 17"/>
                    <a:gd name="T4" fmla="*/ 0 w 186"/>
                    <a:gd name="T5" fmla="*/ 10 h 17"/>
                    <a:gd name="T6" fmla="*/ 0 w 186"/>
                    <a:gd name="T7" fmla="*/ 10 h 17"/>
                    <a:gd name="T8" fmla="*/ 7 w 186"/>
                    <a:gd name="T9" fmla="*/ 5 h 17"/>
                    <a:gd name="T10" fmla="*/ 7 w 186"/>
                    <a:gd name="T11" fmla="*/ 5 h 17"/>
                    <a:gd name="T12" fmla="*/ 184 w 186"/>
                    <a:gd name="T13" fmla="*/ 0 h 17"/>
                    <a:gd name="T14" fmla="*/ 184 w 186"/>
                    <a:gd name="T15" fmla="*/ 0 h 17"/>
                    <a:gd name="T16" fmla="*/ 186 w 186"/>
                    <a:gd name="T17" fmla="*/ 7 h 17"/>
                    <a:gd name="T18" fmla="*/ 186 w 186"/>
                    <a:gd name="T19" fmla="*/ 17 h 17"/>
                    <a:gd name="T20" fmla="*/ 186 w 186"/>
                    <a:gd name="T21" fmla="*/ 17 h 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6" h="17">
                      <a:moveTo>
                        <a:pt x="186" y="17"/>
                      </a:moveTo>
                      <a:lnTo>
                        <a:pt x="186" y="17"/>
                      </a:lnTo>
                      <a:lnTo>
                        <a:pt x="0" y="10"/>
                      </a:lnTo>
                      <a:lnTo>
                        <a:pt x="7" y="5"/>
                      </a:lnTo>
                      <a:lnTo>
                        <a:pt x="184" y="0"/>
                      </a:lnTo>
                      <a:lnTo>
                        <a:pt x="186" y="7"/>
                      </a:lnTo>
                      <a:lnTo>
                        <a:pt x="186" y="17"/>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5" name="Freeform 160"/>
                <p:cNvSpPr>
                  <a:spLocks noEditPoints="1"/>
                </p:cNvSpPr>
                <p:nvPr/>
              </p:nvSpPr>
              <p:spPr bwMode="auto">
                <a:xfrm>
                  <a:off x="4236" y="1009"/>
                  <a:ext cx="205" cy="11"/>
                </a:xfrm>
                <a:custGeom>
                  <a:avLst/>
                  <a:gdLst>
                    <a:gd name="T0" fmla="*/ 88 w 205"/>
                    <a:gd name="T1" fmla="*/ 11 h 11"/>
                    <a:gd name="T2" fmla="*/ 88 w 205"/>
                    <a:gd name="T3" fmla="*/ 11 h 11"/>
                    <a:gd name="T4" fmla="*/ 0 w 205"/>
                    <a:gd name="T5" fmla="*/ 7 h 11"/>
                    <a:gd name="T6" fmla="*/ 0 w 205"/>
                    <a:gd name="T7" fmla="*/ 7 h 11"/>
                    <a:gd name="T8" fmla="*/ 5 w 205"/>
                    <a:gd name="T9" fmla="*/ 4 h 11"/>
                    <a:gd name="T10" fmla="*/ 5 w 205"/>
                    <a:gd name="T11" fmla="*/ 4 h 11"/>
                    <a:gd name="T12" fmla="*/ 111 w 205"/>
                    <a:gd name="T13" fmla="*/ 2 h 11"/>
                    <a:gd name="T14" fmla="*/ 111 w 205"/>
                    <a:gd name="T15" fmla="*/ 2 h 11"/>
                    <a:gd name="T16" fmla="*/ 99 w 205"/>
                    <a:gd name="T17" fmla="*/ 4 h 11"/>
                    <a:gd name="T18" fmla="*/ 88 w 205"/>
                    <a:gd name="T19" fmla="*/ 11 h 11"/>
                    <a:gd name="T20" fmla="*/ 88 w 205"/>
                    <a:gd name="T21" fmla="*/ 11 h 11"/>
                    <a:gd name="T22" fmla="*/ 168 w 205"/>
                    <a:gd name="T23" fmla="*/ 0 h 11"/>
                    <a:gd name="T24" fmla="*/ 168 w 205"/>
                    <a:gd name="T25" fmla="*/ 0 h 11"/>
                    <a:gd name="T26" fmla="*/ 205 w 205"/>
                    <a:gd name="T27" fmla="*/ 0 h 11"/>
                    <a:gd name="T28" fmla="*/ 205 w 205"/>
                    <a:gd name="T29" fmla="*/ 0 h 11"/>
                    <a:gd name="T30" fmla="*/ 201 w 205"/>
                    <a:gd name="T31" fmla="*/ 4 h 11"/>
                    <a:gd name="T32" fmla="*/ 201 w 205"/>
                    <a:gd name="T33" fmla="*/ 4 h 11"/>
                    <a:gd name="T34" fmla="*/ 196 w 205"/>
                    <a:gd name="T35" fmla="*/ 7 h 11"/>
                    <a:gd name="T36" fmla="*/ 191 w 205"/>
                    <a:gd name="T37" fmla="*/ 7 h 11"/>
                    <a:gd name="T38" fmla="*/ 182 w 205"/>
                    <a:gd name="T39" fmla="*/ 2 h 11"/>
                    <a:gd name="T40" fmla="*/ 168 w 205"/>
                    <a:gd name="T41" fmla="*/ 0 h 11"/>
                    <a:gd name="T42" fmla="*/ 168 w 205"/>
                    <a:gd name="T43" fmla="*/ 0 h 1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205" h="11">
                      <a:moveTo>
                        <a:pt x="88" y="11"/>
                      </a:moveTo>
                      <a:lnTo>
                        <a:pt x="88" y="11"/>
                      </a:lnTo>
                      <a:lnTo>
                        <a:pt x="0" y="7"/>
                      </a:lnTo>
                      <a:lnTo>
                        <a:pt x="5" y="4"/>
                      </a:lnTo>
                      <a:lnTo>
                        <a:pt x="111" y="2"/>
                      </a:lnTo>
                      <a:lnTo>
                        <a:pt x="99" y="4"/>
                      </a:lnTo>
                      <a:lnTo>
                        <a:pt x="88" y="11"/>
                      </a:lnTo>
                      <a:close/>
                      <a:moveTo>
                        <a:pt x="168" y="0"/>
                      </a:moveTo>
                      <a:lnTo>
                        <a:pt x="168" y="0"/>
                      </a:lnTo>
                      <a:lnTo>
                        <a:pt x="205" y="0"/>
                      </a:lnTo>
                      <a:lnTo>
                        <a:pt x="201" y="4"/>
                      </a:lnTo>
                      <a:lnTo>
                        <a:pt x="196" y="7"/>
                      </a:lnTo>
                      <a:lnTo>
                        <a:pt x="191" y="7"/>
                      </a:lnTo>
                      <a:lnTo>
                        <a:pt x="182" y="2"/>
                      </a:lnTo>
                      <a:lnTo>
                        <a:pt x="168" y="0"/>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6" name="Freeform 161"/>
                <p:cNvSpPr>
                  <a:spLocks/>
                </p:cNvSpPr>
                <p:nvPr/>
              </p:nvSpPr>
              <p:spPr bwMode="auto">
                <a:xfrm>
                  <a:off x="4222" y="1028"/>
                  <a:ext cx="92" cy="7"/>
                </a:xfrm>
                <a:custGeom>
                  <a:avLst/>
                  <a:gdLst>
                    <a:gd name="T0" fmla="*/ 83 w 92"/>
                    <a:gd name="T1" fmla="*/ 7 h 7"/>
                    <a:gd name="T2" fmla="*/ 83 w 92"/>
                    <a:gd name="T3" fmla="*/ 7 h 7"/>
                    <a:gd name="T4" fmla="*/ 0 w 92"/>
                    <a:gd name="T5" fmla="*/ 4 h 7"/>
                    <a:gd name="T6" fmla="*/ 0 w 92"/>
                    <a:gd name="T7" fmla="*/ 4 h 7"/>
                    <a:gd name="T8" fmla="*/ 3 w 92"/>
                    <a:gd name="T9" fmla="*/ 2 h 7"/>
                    <a:gd name="T10" fmla="*/ 3 w 92"/>
                    <a:gd name="T11" fmla="*/ 2 h 7"/>
                    <a:gd name="T12" fmla="*/ 92 w 92"/>
                    <a:gd name="T13" fmla="*/ 0 h 7"/>
                    <a:gd name="T14" fmla="*/ 92 w 92"/>
                    <a:gd name="T15" fmla="*/ 0 h 7"/>
                    <a:gd name="T16" fmla="*/ 83 w 92"/>
                    <a:gd name="T17" fmla="*/ 7 h 7"/>
                    <a:gd name="T18" fmla="*/ 83 w 92"/>
                    <a:gd name="T19" fmla="*/ 7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2" h="7">
                      <a:moveTo>
                        <a:pt x="83" y="7"/>
                      </a:moveTo>
                      <a:lnTo>
                        <a:pt x="83" y="7"/>
                      </a:lnTo>
                      <a:lnTo>
                        <a:pt x="0" y="4"/>
                      </a:lnTo>
                      <a:lnTo>
                        <a:pt x="3" y="2"/>
                      </a:lnTo>
                      <a:lnTo>
                        <a:pt x="92" y="0"/>
                      </a:lnTo>
                      <a:lnTo>
                        <a:pt x="83" y="7"/>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7" name="Freeform 162"/>
                <p:cNvSpPr>
                  <a:spLocks/>
                </p:cNvSpPr>
                <p:nvPr/>
              </p:nvSpPr>
              <p:spPr bwMode="auto">
                <a:xfrm>
                  <a:off x="4210" y="1044"/>
                  <a:ext cx="88" cy="7"/>
                </a:xfrm>
                <a:custGeom>
                  <a:avLst/>
                  <a:gdLst>
                    <a:gd name="T0" fmla="*/ 81 w 88"/>
                    <a:gd name="T1" fmla="*/ 7 h 7"/>
                    <a:gd name="T2" fmla="*/ 81 w 88"/>
                    <a:gd name="T3" fmla="*/ 7 h 7"/>
                    <a:gd name="T4" fmla="*/ 0 w 88"/>
                    <a:gd name="T5" fmla="*/ 5 h 7"/>
                    <a:gd name="T6" fmla="*/ 0 w 88"/>
                    <a:gd name="T7" fmla="*/ 5 h 7"/>
                    <a:gd name="T8" fmla="*/ 3 w 88"/>
                    <a:gd name="T9" fmla="*/ 2 h 7"/>
                    <a:gd name="T10" fmla="*/ 3 w 88"/>
                    <a:gd name="T11" fmla="*/ 2 h 7"/>
                    <a:gd name="T12" fmla="*/ 88 w 88"/>
                    <a:gd name="T13" fmla="*/ 0 h 7"/>
                    <a:gd name="T14" fmla="*/ 88 w 88"/>
                    <a:gd name="T15" fmla="*/ 0 h 7"/>
                    <a:gd name="T16" fmla="*/ 81 w 88"/>
                    <a:gd name="T17" fmla="*/ 7 h 7"/>
                    <a:gd name="T18" fmla="*/ 81 w 88"/>
                    <a:gd name="T19" fmla="*/ 7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8" h="7">
                      <a:moveTo>
                        <a:pt x="81" y="7"/>
                      </a:moveTo>
                      <a:lnTo>
                        <a:pt x="81" y="7"/>
                      </a:lnTo>
                      <a:lnTo>
                        <a:pt x="0" y="5"/>
                      </a:lnTo>
                      <a:lnTo>
                        <a:pt x="3" y="2"/>
                      </a:lnTo>
                      <a:lnTo>
                        <a:pt x="88" y="0"/>
                      </a:lnTo>
                      <a:lnTo>
                        <a:pt x="81" y="7"/>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8" name="Freeform 163"/>
                <p:cNvSpPr>
                  <a:spLocks/>
                </p:cNvSpPr>
                <p:nvPr/>
              </p:nvSpPr>
              <p:spPr bwMode="auto">
                <a:xfrm>
                  <a:off x="4201" y="1061"/>
                  <a:ext cx="85" cy="7"/>
                </a:xfrm>
                <a:custGeom>
                  <a:avLst/>
                  <a:gdLst>
                    <a:gd name="T0" fmla="*/ 80 w 85"/>
                    <a:gd name="T1" fmla="*/ 7 h 7"/>
                    <a:gd name="T2" fmla="*/ 80 w 85"/>
                    <a:gd name="T3" fmla="*/ 7 h 7"/>
                    <a:gd name="T4" fmla="*/ 0 w 85"/>
                    <a:gd name="T5" fmla="*/ 2 h 7"/>
                    <a:gd name="T6" fmla="*/ 0 w 85"/>
                    <a:gd name="T7" fmla="*/ 2 h 7"/>
                    <a:gd name="T8" fmla="*/ 0 w 85"/>
                    <a:gd name="T9" fmla="*/ 2 h 7"/>
                    <a:gd name="T10" fmla="*/ 0 w 85"/>
                    <a:gd name="T11" fmla="*/ 2 h 7"/>
                    <a:gd name="T12" fmla="*/ 85 w 85"/>
                    <a:gd name="T13" fmla="*/ 0 h 7"/>
                    <a:gd name="T14" fmla="*/ 85 w 85"/>
                    <a:gd name="T15" fmla="*/ 0 h 7"/>
                    <a:gd name="T16" fmla="*/ 80 w 85"/>
                    <a:gd name="T17" fmla="*/ 7 h 7"/>
                    <a:gd name="T18" fmla="*/ 80 w 85"/>
                    <a:gd name="T19" fmla="*/ 7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7">
                      <a:moveTo>
                        <a:pt x="80" y="7"/>
                      </a:moveTo>
                      <a:lnTo>
                        <a:pt x="80" y="7"/>
                      </a:lnTo>
                      <a:lnTo>
                        <a:pt x="0" y="2"/>
                      </a:lnTo>
                      <a:lnTo>
                        <a:pt x="85" y="0"/>
                      </a:lnTo>
                      <a:lnTo>
                        <a:pt x="80" y="7"/>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39" name="Freeform 164"/>
                <p:cNvSpPr>
                  <a:spLocks/>
                </p:cNvSpPr>
                <p:nvPr/>
              </p:nvSpPr>
              <p:spPr bwMode="auto">
                <a:xfrm>
                  <a:off x="4194" y="1077"/>
                  <a:ext cx="85" cy="5"/>
                </a:xfrm>
                <a:custGeom>
                  <a:avLst/>
                  <a:gdLst>
                    <a:gd name="T0" fmla="*/ 85 w 85"/>
                    <a:gd name="T1" fmla="*/ 5 h 5"/>
                    <a:gd name="T2" fmla="*/ 85 w 85"/>
                    <a:gd name="T3" fmla="*/ 5 h 5"/>
                    <a:gd name="T4" fmla="*/ 0 w 85"/>
                    <a:gd name="T5" fmla="*/ 2 h 5"/>
                    <a:gd name="T6" fmla="*/ 0 w 85"/>
                    <a:gd name="T7" fmla="*/ 2 h 5"/>
                    <a:gd name="T8" fmla="*/ 0 w 85"/>
                    <a:gd name="T9" fmla="*/ 2 h 5"/>
                    <a:gd name="T10" fmla="*/ 0 w 85"/>
                    <a:gd name="T11" fmla="*/ 2 h 5"/>
                    <a:gd name="T12" fmla="*/ 85 w 85"/>
                    <a:gd name="T13" fmla="*/ 0 h 5"/>
                    <a:gd name="T14" fmla="*/ 85 w 85"/>
                    <a:gd name="T15" fmla="*/ 0 h 5"/>
                    <a:gd name="T16" fmla="*/ 85 w 85"/>
                    <a:gd name="T17" fmla="*/ 5 h 5"/>
                    <a:gd name="T18" fmla="*/ 85 w 85"/>
                    <a:gd name="T19" fmla="*/ 5 h 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5" h="5">
                      <a:moveTo>
                        <a:pt x="85" y="5"/>
                      </a:moveTo>
                      <a:lnTo>
                        <a:pt x="85" y="5"/>
                      </a:lnTo>
                      <a:lnTo>
                        <a:pt x="0" y="2"/>
                      </a:lnTo>
                      <a:lnTo>
                        <a:pt x="85" y="0"/>
                      </a:lnTo>
                      <a:lnTo>
                        <a:pt x="85"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40" name="Freeform 165"/>
                <p:cNvSpPr>
                  <a:spLocks/>
                </p:cNvSpPr>
                <p:nvPr/>
              </p:nvSpPr>
              <p:spPr bwMode="auto">
                <a:xfrm>
                  <a:off x="4187" y="1091"/>
                  <a:ext cx="89" cy="7"/>
                </a:xfrm>
                <a:custGeom>
                  <a:avLst/>
                  <a:gdLst>
                    <a:gd name="T0" fmla="*/ 89 w 89"/>
                    <a:gd name="T1" fmla="*/ 7 h 7"/>
                    <a:gd name="T2" fmla="*/ 89 w 89"/>
                    <a:gd name="T3" fmla="*/ 7 h 7"/>
                    <a:gd name="T4" fmla="*/ 0 w 89"/>
                    <a:gd name="T5" fmla="*/ 5 h 7"/>
                    <a:gd name="T6" fmla="*/ 0 w 89"/>
                    <a:gd name="T7" fmla="*/ 5 h 7"/>
                    <a:gd name="T8" fmla="*/ 0 w 89"/>
                    <a:gd name="T9" fmla="*/ 5 h 7"/>
                    <a:gd name="T10" fmla="*/ 0 w 89"/>
                    <a:gd name="T11" fmla="*/ 5 h 7"/>
                    <a:gd name="T12" fmla="*/ 89 w 89"/>
                    <a:gd name="T13" fmla="*/ 0 h 7"/>
                    <a:gd name="T14" fmla="*/ 89 w 89"/>
                    <a:gd name="T15" fmla="*/ 0 h 7"/>
                    <a:gd name="T16" fmla="*/ 89 w 89"/>
                    <a:gd name="T17" fmla="*/ 7 h 7"/>
                    <a:gd name="T18" fmla="*/ 89 w 89"/>
                    <a:gd name="T19" fmla="*/ 7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9" h="7">
                      <a:moveTo>
                        <a:pt x="89" y="7"/>
                      </a:moveTo>
                      <a:lnTo>
                        <a:pt x="89" y="7"/>
                      </a:lnTo>
                      <a:lnTo>
                        <a:pt x="0" y="5"/>
                      </a:lnTo>
                      <a:lnTo>
                        <a:pt x="89" y="0"/>
                      </a:lnTo>
                      <a:lnTo>
                        <a:pt x="89" y="7"/>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41" name="Freeform 166"/>
                <p:cNvSpPr>
                  <a:spLocks/>
                </p:cNvSpPr>
                <p:nvPr/>
              </p:nvSpPr>
              <p:spPr bwMode="auto">
                <a:xfrm>
                  <a:off x="4182" y="1108"/>
                  <a:ext cx="97" cy="7"/>
                </a:xfrm>
                <a:custGeom>
                  <a:avLst/>
                  <a:gdLst>
                    <a:gd name="T0" fmla="*/ 97 w 97"/>
                    <a:gd name="T1" fmla="*/ 7 h 7"/>
                    <a:gd name="T2" fmla="*/ 97 w 97"/>
                    <a:gd name="T3" fmla="*/ 7 h 7"/>
                    <a:gd name="T4" fmla="*/ 0 w 97"/>
                    <a:gd name="T5" fmla="*/ 4 h 7"/>
                    <a:gd name="T6" fmla="*/ 0 w 97"/>
                    <a:gd name="T7" fmla="*/ 4 h 7"/>
                    <a:gd name="T8" fmla="*/ 0 w 97"/>
                    <a:gd name="T9" fmla="*/ 2 h 7"/>
                    <a:gd name="T10" fmla="*/ 0 w 97"/>
                    <a:gd name="T11" fmla="*/ 2 h 7"/>
                    <a:gd name="T12" fmla="*/ 94 w 97"/>
                    <a:gd name="T13" fmla="*/ 0 h 7"/>
                    <a:gd name="T14" fmla="*/ 94 w 97"/>
                    <a:gd name="T15" fmla="*/ 0 h 7"/>
                    <a:gd name="T16" fmla="*/ 97 w 97"/>
                    <a:gd name="T17" fmla="*/ 7 h 7"/>
                    <a:gd name="T18" fmla="*/ 97 w 97"/>
                    <a:gd name="T19" fmla="*/ 7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97" h="7">
                      <a:moveTo>
                        <a:pt x="97" y="7"/>
                      </a:moveTo>
                      <a:lnTo>
                        <a:pt x="97" y="7"/>
                      </a:lnTo>
                      <a:lnTo>
                        <a:pt x="0" y="4"/>
                      </a:lnTo>
                      <a:lnTo>
                        <a:pt x="0" y="2"/>
                      </a:lnTo>
                      <a:lnTo>
                        <a:pt x="94" y="0"/>
                      </a:lnTo>
                      <a:lnTo>
                        <a:pt x="97" y="7"/>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42" name="Freeform 167"/>
                <p:cNvSpPr>
                  <a:spLocks/>
                </p:cNvSpPr>
                <p:nvPr/>
              </p:nvSpPr>
              <p:spPr bwMode="auto">
                <a:xfrm>
                  <a:off x="4180" y="1124"/>
                  <a:ext cx="104" cy="7"/>
                </a:xfrm>
                <a:custGeom>
                  <a:avLst/>
                  <a:gdLst>
                    <a:gd name="T0" fmla="*/ 104 w 104"/>
                    <a:gd name="T1" fmla="*/ 7 h 7"/>
                    <a:gd name="T2" fmla="*/ 0 w 104"/>
                    <a:gd name="T3" fmla="*/ 3 h 7"/>
                    <a:gd name="T4" fmla="*/ 0 w 104"/>
                    <a:gd name="T5" fmla="*/ 3 h 7"/>
                    <a:gd name="T6" fmla="*/ 0 w 104"/>
                    <a:gd name="T7" fmla="*/ 3 h 7"/>
                    <a:gd name="T8" fmla="*/ 101 w 104"/>
                    <a:gd name="T9" fmla="*/ 0 h 7"/>
                    <a:gd name="T10" fmla="*/ 101 w 104"/>
                    <a:gd name="T11" fmla="*/ 0 h 7"/>
                    <a:gd name="T12" fmla="*/ 104 w 104"/>
                    <a:gd name="T13" fmla="*/ 7 h 7"/>
                    <a:gd name="T14" fmla="*/ 104 w 104"/>
                    <a:gd name="T15" fmla="*/ 7 h 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4" h="7">
                      <a:moveTo>
                        <a:pt x="104" y="7"/>
                      </a:moveTo>
                      <a:lnTo>
                        <a:pt x="0" y="3"/>
                      </a:lnTo>
                      <a:lnTo>
                        <a:pt x="101" y="0"/>
                      </a:lnTo>
                      <a:lnTo>
                        <a:pt x="104" y="7"/>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43" name="Freeform 168"/>
                <p:cNvSpPr>
                  <a:spLocks/>
                </p:cNvSpPr>
                <p:nvPr/>
              </p:nvSpPr>
              <p:spPr bwMode="auto">
                <a:xfrm>
                  <a:off x="4175" y="1148"/>
                  <a:ext cx="111" cy="75"/>
                </a:xfrm>
                <a:custGeom>
                  <a:avLst/>
                  <a:gdLst>
                    <a:gd name="T0" fmla="*/ 111 w 111"/>
                    <a:gd name="T1" fmla="*/ 16 h 75"/>
                    <a:gd name="T2" fmla="*/ 2 w 111"/>
                    <a:gd name="T3" fmla="*/ 0 h 75"/>
                    <a:gd name="T4" fmla="*/ 2 w 111"/>
                    <a:gd name="T5" fmla="*/ 0 h 75"/>
                    <a:gd name="T6" fmla="*/ 0 w 111"/>
                    <a:gd name="T7" fmla="*/ 12 h 75"/>
                    <a:gd name="T8" fmla="*/ 0 w 111"/>
                    <a:gd name="T9" fmla="*/ 56 h 75"/>
                    <a:gd name="T10" fmla="*/ 85 w 111"/>
                    <a:gd name="T11" fmla="*/ 75 h 75"/>
                    <a:gd name="T12" fmla="*/ 85 w 111"/>
                    <a:gd name="T13" fmla="*/ 75 h 75"/>
                    <a:gd name="T14" fmla="*/ 87 w 111"/>
                    <a:gd name="T15" fmla="*/ 71 h 75"/>
                    <a:gd name="T16" fmla="*/ 97 w 111"/>
                    <a:gd name="T17" fmla="*/ 59 h 75"/>
                    <a:gd name="T18" fmla="*/ 106 w 111"/>
                    <a:gd name="T19" fmla="*/ 40 h 75"/>
                    <a:gd name="T20" fmla="*/ 109 w 111"/>
                    <a:gd name="T21" fmla="*/ 28 h 75"/>
                    <a:gd name="T22" fmla="*/ 111 w 111"/>
                    <a:gd name="T23" fmla="*/ 16 h 75"/>
                    <a:gd name="T24" fmla="*/ 111 w 111"/>
                    <a:gd name="T25" fmla="*/ 16 h 7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11" h="75">
                      <a:moveTo>
                        <a:pt x="111" y="16"/>
                      </a:moveTo>
                      <a:lnTo>
                        <a:pt x="2" y="0"/>
                      </a:lnTo>
                      <a:lnTo>
                        <a:pt x="0" y="12"/>
                      </a:lnTo>
                      <a:lnTo>
                        <a:pt x="0" y="56"/>
                      </a:lnTo>
                      <a:lnTo>
                        <a:pt x="85" y="75"/>
                      </a:lnTo>
                      <a:lnTo>
                        <a:pt x="87" y="71"/>
                      </a:lnTo>
                      <a:lnTo>
                        <a:pt x="97" y="59"/>
                      </a:lnTo>
                      <a:lnTo>
                        <a:pt x="106" y="40"/>
                      </a:lnTo>
                      <a:lnTo>
                        <a:pt x="109" y="28"/>
                      </a:lnTo>
                      <a:lnTo>
                        <a:pt x="111" y="16"/>
                      </a:lnTo>
                      <a:close/>
                    </a:path>
                  </a:pathLst>
                </a:custGeom>
                <a:solidFill>
                  <a:srgbClr val="8673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44" name="Freeform 169"/>
                <p:cNvSpPr>
                  <a:spLocks/>
                </p:cNvSpPr>
                <p:nvPr/>
              </p:nvSpPr>
              <p:spPr bwMode="auto">
                <a:xfrm>
                  <a:off x="4522" y="962"/>
                  <a:ext cx="37" cy="54"/>
                </a:xfrm>
                <a:custGeom>
                  <a:avLst/>
                  <a:gdLst>
                    <a:gd name="T0" fmla="*/ 37 w 37"/>
                    <a:gd name="T1" fmla="*/ 0 h 54"/>
                    <a:gd name="T2" fmla="*/ 37 w 37"/>
                    <a:gd name="T3" fmla="*/ 0 h 54"/>
                    <a:gd name="T4" fmla="*/ 26 w 37"/>
                    <a:gd name="T5" fmla="*/ 21 h 54"/>
                    <a:gd name="T6" fmla="*/ 26 w 37"/>
                    <a:gd name="T7" fmla="*/ 21 h 54"/>
                    <a:gd name="T8" fmla="*/ 4 w 37"/>
                    <a:gd name="T9" fmla="*/ 49 h 54"/>
                    <a:gd name="T10" fmla="*/ 0 w 37"/>
                    <a:gd name="T11" fmla="*/ 54 h 54"/>
                    <a:gd name="T12" fmla="*/ 0 w 37"/>
                    <a:gd name="T13" fmla="*/ 54 h 54"/>
                    <a:gd name="T14" fmla="*/ 11 w 37"/>
                    <a:gd name="T15" fmla="*/ 37 h 54"/>
                    <a:gd name="T16" fmla="*/ 21 w 37"/>
                    <a:gd name="T17" fmla="*/ 21 h 54"/>
                    <a:gd name="T18" fmla="*/ 30 w 37"/>
                    <a:gd name="T19" fmla="*/ 0 h 54"/>
                    <a:gd name="T20" fmla="*/ 37 w 37"/>
                    <a:gd name="T21" fmla="*/ 0 h 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54">
                      <a:moveTo>
                        <a:pt x="37" y="0"/>
                      </a:moveTo>
                      <a:lnTo>
                        <a:pt x="37" y="0"/>
                      </a:lnTo>
                      <a:lnTo>
                        <a:pt x="26" y="21"/>
                      </a:lnTo>
                      <a:lnTo>
                        <a:pt x="4" y="49"/>
                      </a:lnTo>
                      <a:lnTo>
                        <a:pt x="0" y="54"/>
                      </a:lnTo>
                      <a:lnTo>
                        <a:pt x="11" y="37"/>
                      </a:lnTo>
                      <a:lnTo>
                        <a:pt x="21" y="21"/>
                      </a:lnTo>
                      <a:lnTo>
                        <a:pt x="30" y="0"/>
                      </a:lnTo>
                      <a:lnTo>
                        <a:pt x="37" y="0"/>
                      </a:lnTo>
                      <a:close/>
                    </a:path>
                  </a:pathLst>
                </a:custGeom>
                <a:solidFill>
                  <a:srgbClr val="B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3745" name="Freeform 170"/>
                <p:cNvSpPr>
                  <a:spLocks/>
                </p:cNvSpPr>
                <p:nvPr/>
              </p:nvSpPr>
              <p:spPr bwMode="auto">
                <a:xfrm>
                  <a:off x="4331" y="1153"/>
                  <a:ext cx="341" cy="301"/>
                </a:xfrm>
                <a:custGeom>
                  <a:avLst/>
                  <a:gdLst>
                    <a:gd name="T0" fmla="*/ 186 w 341"/>
                    <a:gd name="T1" fmla="*/ 153 h 301"/>
                    <a:gd name="T2" fmla="*/ 0 w 341"/>
                    <a:gd name="T3" fmla="*/ 0 h 301"/>
                    <a:gd name="T4" fmla="*/ 184 w 341"/>
                    <a:gd name="T5" fmla="*/ 160 h 301"/>
                    <a:gd name="T6" fmla="*/ 202 w 341"/>
                    <a:gd name="T7" fmla="*/ 165 h 301"/>
                    <a:gd name="T8" fmla="*/ 257 w 341"/>
                    <a:gd name="T9" fmla="*/ 233 h 301"/>
                    <a:gd name="T10" fmla="*/ 341 w 341"/>
                    <a:gd name="T11" fmla="*/ 301 h 301"/>
                    <a:gd name="T12" fmla="*/ 332 w 341"/>
                    <a:gd name="T13" fmla="*/ 282 h 301"/>
                    <a:gd name="T14" fmla="*/ 261 w 341"/>
                    <a:gd name="T15" fmla="*/ 228 h 301"/>
                    <a:gd name="T16" fmla="*/ 207 w 341"/>
                    <a:gd name="T17" fmla="*/ 160 h 301"/>
                    <a:gd name="T18" fmla="*/ 186 w 341"/>
                    <a:gd name="T19" fmla="*/ 153 h 3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41" h="301">
                      <a:moveTo>
                        <a:pt x="186" y="153"/>
                      </a:moveTo>
                      <a:lnTo>
                        <a:pt x="0" y="0"/>
                      </a:lnTo>
                      <a:lnTo>
                        <a:pt x="184" y="160"/>
                      </a:lnTo>
                      <a:lnTo>
                        <a:pt x="202" y="165"/>
                      </a:lnTo>
                      <a:lnTo>
                        <a:pt x="257" y="233"/>
                      </a:lnTo>
                      <a:lnTo>
                        <a:pt x="341" y="301"/>
                      </a:lnTo>
                      <a:lnTo>
                        <a:pt x="332" y="282"/>
                      </a:lnTo>
                      <a:lnTo>
                        <a:pt x="261" y="228"/>
                      </a:lnTo>
                      <a:lnTo>
                        <a:pt x="207" y="160"/>
                      </a:lnTo>
                      <a:lnTo>
                        <a:pt x="186" y="153"/>
                      </a:lnTo>
                      <a:close/>
                    </a:path>
                  </a:pathLst>
                </a:custGeom>
                <a:solidFill>
                  <a:srgbClr val="D2D8D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23581" name="Line 188"/>
              <p:cNvSpPr>
                <a:spLocks noChangeShapeType="1"/>
              </p:cNvSpPr>
              <p:nvPr/>
            </p:nvSpPr>
            <p:spPr bwMode="auto">
              <a:xfrm>
                <a:off x="2096" y="661"/>
                <a:ext cx="788" cy="56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3582" name="Line 189"/>
              <p:cNvSpPr>
                <a:spLocks noChangeShapeType="1"/>
              </p:cNvSpPr>
              <p:nvPr/>
            </p:nvSpPr>
            <p:spPr bwMode="auto">
              <a:xfrm>
                <a:off x="2052" y="836"/>
                <a:ext cx="1752" cy="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3583" name="Line 190"/>
              <p:cNvSpPr>
                <a:spLocks noChangeShapeType="1"/>
              </p:cNvSpPr>
              <p:nvPr/>
            </p:nvSpPr>
            <p:spPr bwMode="auto">
              <a:xfrm>
                <a:off x="2052" y="967"/>
                <a:ext cx="832" cy="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3584" name="Line 191"/>
              <p:cNvSpPr>
                <a:spLocks noChangeShapeType="1"/>
              </p:cNvSpPr>
              <p:nvPr/>
            </p:nvSpPr>
            <p:spPr bwMode="auto">
              <a:xfrm flipV="1">
                <a:off x="2052" y="748"/>
                <a:ext cx="1752" cy="35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sp>
          <p:nvSpPr>
            <p:cNvPr id="23579" name="Text Box 206"/>
            <p:cNvSpPr txBox="1">
              <a:spLocks noChangeArrowheads="1"/>
            </p:cNvSpPr>
            <p:nvPr/>
          </p:nvSpPr>
          <p:spPr bwMode="auto">
            <a:xfrm>
              <a:off x="3872" y="1449"/>
              <a:ext cx="624" cy="444"/>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a:ea typeface="굴림" panose="020B0600000101010101" pitchFamily="34" charset="-127"/>
                </a:rPr>
                <a:t>Disk</a:t>
              </a:r>
            </a:p>
            <a:p>
              <a:pPr>
                <a:spcBef>
                  <a:spcPct val="0"/>
                </a:spcBef>
              </a:pPr>
              <a:r>
                <a:rPr lang="en-US" altLang="ko-KR">
                  <a:ea typeface="굴림" panose="020B0600000101010101" pitchFamily="34" charset="-127"/>
                </a:rPr>
                <a:t>500GB</a:t>
              </a:r>
            </a:p>
          </p:txBody>
        </p:sp>
      </p:grpSp>
      <p:grpSp>
        <p:nvGrpSpPr>
          <p:cNvPr id="765177" name="Group 249"/>
          <p:cNvGrpSpPr>
            <a:grpSpLocks/>
          </p:cNvGrpSpPr>
          <p:nvPr/>
        </p:nvGrpSpPr>
        <p:grpSpPr bwMode="auto">
          <a:xfrm>
            <a:off x="2616201" y="523875"/>
            <a:ext cx="1149351" cy="3514725"/>
            <a:chOff x="576" y="48"/>
            <a:chExt cx="724" cy="2214"/>
          </a:xfrm>
        </p:grpSpPr>
        <p:sp>
          <p:nvSpPr>
            <p:cNvPr id="23560" name="Rectangle 4"/>
            <p:cNvSpPr>
              <a:spLocks noChangeArrowheads="1"/>
            </p:cNvSpPr>
            <p:nvPr/>
          </p:nvSpPr>
          <p:spPr bwMode="auto">
            <a:xfrm>
              <a:off x="607" y="48"/>
              <a:ext cx="657" cy="1576"/>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ko-KR" altLang="en-US" sz="6000">
                  <a:ea typeface="굴림" panose="020B0600000101010101" pitchFamily="34" charset="-127"/>
                  <a:sym typeface="Symbol" panose="05050102010706020507" pitchFamily="18" charset="2"/>
                </a:rPr>
                <a:t></a:t>
              </a:r>
            </a:p>
          </p:txBody>
        </p:sp>
        <p:sp>
          <p:nvSpPr>
            <p:cNvPr id="23561" name="Text Box 205"/>
            <p:cNvSpPr txBox="1">
              <a:spLocks noChangeArrowheads="1"/>
            </p:cNvSpPr>
            <p:nvPr/>
          </p:nvSpPr>
          <p:spPr bwMode="auto">
            <a:xfrm>
              <a:off x="576" y="1624"/>
              <a:ext cx="724" cy="638"/>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dirty="0">
                  <a:ea typeface="굴림" panose="020B0600000101010101" pitchFamily="34" charset="-127"/>
                </a:rPr>
                <a:t>Virtual</a:t>
              </a:r>
            </a:p>
            <a:p>
              <a:pPr>
                <a:spcBef>
                  <a:spcPct val="0"/>
                </a:spcBef>
              </a:pPr>
              <a:r>
                <a:rPr lang="en-US" altLang="ko-KR" dirty="0">
                  <a:ea typeface="굴림" panose="020B0600000101010101" pitchFamily="34" charset="-127"/>
                </a:rPr>
                <a:t>Memory</a:t>
              </a:r>
            </a:p>
            <a:p>
              <a:pPr>
                <a:spcBef>
                  <a:spcPct val="0"/>
                </a:spcBef>
              </a:pPr>
              <a:r>
                <a:rPr lang="en-US" altLang="ko-KR" dirty="0">
                  <a:ea typeface="굴림" panose="020B0600000101010101" pitchFamily="34" charset="-127"/>
                </a:rPr>
                <a:t>4 GB</a:t>
              </a:r>
            </a:p>
          </p:txBody>
        </p:sp>
        <p:sp>
          <p:nvSpPr>
            <p:cNvPr id="23562" name="Rectangle 224"/>
            <p:cNvSpPr>
              <a:spLocks noChangeArrowheads="1"/>
            </p:cNvSpPr>
            <p:nvPr/>
          </p:nvSpPr>
          <p:spPr bwMode="auto">
            <a:xfrm>
              <a:off x="607" y="1274"/>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63" name="Rectangle 225"/>
            <p:cNvSpPr>
              <a:spLocks noChangeArrowheads="1"/>
            </p:cNvSpPr>
            <p:nvPr/>
          </p:nvSpPr>
          <p:spPr bwMode="auto">
            <a:xfrm>
              <a:off x="607" y="1186"/>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64" name="Rectangle 226"/>
            <p:cNvSpPr>
              <a:spLocks noChangeArrowheads="1"/>
            </p:cNvSpPr>
            <p:nvPr/>
          </p:nvSpPr>
          <p:spPr bwMode="auto">
            <a:xfrm>
              <a:off x="607" y="1099"/>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65" name="Rectangle 227"/>
            <p:cNvSpPr>
              <a:spLocks noChangeArrowheads="1"/>
            </p:cNvSpPr>
            <p:nvPr/>
          </p:nvSpPr>
          <p:spPr bwMode="auto">
            <a:xfrm>
              <a:off x="607" y="1011"/>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66" name="Rectangle 228"/>
            <p:cNvSpPr>
              <a:spLocks noChangeArrowheads="1"/>
            </p:cNvSpPr>
            <p:nvPr/>
          </p:nvSpPr>
          <p:spPr bwMode="auto">
            <a:xfrm>
              <a:off x="607" y="924"/>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67" name="Rectangle 229"/>
            <p:cNvSpPr>
              <a:spLocks noChangeArrowheads="1"/>
            </p:cNvSpPr>
            <p:nvPr/>
          </p:nvSpPr>
          <p:spPr bwMode="auto">
            <a:xfrm>
              <a:off x="607" y="836"/>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68" name="Rectangle 230"/>
            <p:cNvSpPr>
              <a:spLocks noChangeArrowheads="1"/>
            </p:cNvSpPr>
            <p:nvPr/>
          </p:nvSpPr>
          <p:spPr bwMode="auto">
            <a:xfrm>
              <a:off x="607" y="748"/>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69" name="Rectangle 231"/>
            <p:cNvSpPr>
              <a:spLocks noChangeArrowheads="1"/>
            </p:cNvSpPr>
            <p:nvPr/>
          </p:nvSpPr>
          <p:spPr bwMode="auto">
            <a:xfrm>
              <a:off x="607" y="661"/>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70" name="Rectangle 232"/>
            <p:cNvSpPr>
              <a:spLocks noChangeArrowheads="1"/>
            </p:cNvSpPr>
            <p:nvPr/>
          </p:nvSpPr>
          <p:spPr bwMode="auto">
            <a:xfrm>
              <a:off x="607" y="573"/>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71" name="Rectangle 233"/>
            <p:cNvSpPr>
              <a:spLocks noChangeArrowheads="1"/>
            </p:cNvSpPr>
            <p:nvPr/>
          </p:nvSpPr>
          <p:spPr bwMode="auto">
            <a:xfrm>
              <a:off x="607" y="486"/>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72" name="Rectangle 234"/>
            <p:cNvSpPr>
              <a:spLocks noChangeArrowheads="1"/>
            </p:cNvSpPr>
            <p:nvPr/>
          </p:nvSpPr>
          <p:spPr bwMode="auto">
            <a:xfrm>
              <a:off x="607" y="398"/>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73" name="Rectangle 235"/>
            <p:cNvSpPr>
              <a:spLocks noChangeArrowheads="1"/>
            </p:cNvSpPr>
            <p:nvPr/>
          </p:nvSpPr>
          <p:spPr bwMode="auto">
            <a:xfrm>
              <a:off x="607" y="311"/>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74" name="Rectangle 236"/>
            <p:cNvSpPr>
              <a:spLocks noChangeArrowheads="1"/>
            </p:cNvSpPr>
            <p:nvPr/>
          </p:nvSpPr>
          <p:spPr bwMode="auto">
            <a:xfrm>
              <a:off x="607" y="223"/>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75" name="Rectangle 237"/>
            <p:cNvSpPr>
              <a:spLocks noChangeArrowheads="1"/>
            </p:cNvSpPr>
            <p:nvPr/>
          </p:nvSpPr>
          <p:spPr bwMode="auto">
            <a:xfrm>
              <a:off x="607" y="136"/>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76" name="Rectangle 243"/>
            <p:cNvSpPr>
              <a:spLocks noChangeArrowheads="1"/>
            </p:cNvSpPr>
            <p:nvPr/>
          </p:nvSpPr>
          <p:spPr bwMode="auto">
            <a:xfrm>
              <a:off x="607" y="1361"/>
              <a:ext cx="657" cy="88"/>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3577" name="Rectangle 244"/>
            <p:cNvSpPr>
              <a:spLocks noChangeArrowheads="1"/>
            </p:cNvSpPr>
            <p:nvPr/>
          </p:nvSpPr>
          <p:spPr bwMode="auto">
            <a:xfrm>
              <a:off x="607" y="1449"/>
              <a:ext cx="657" cy="87"/>
            </a:xfrm>
            <a:prstGeom prst="rect">
              <a:avLst/>
            </a:prstGeom>
            <a:noFill/>
            <a:ln w="12700" algn="ctr">
              <a:solidFill>
                <a:schemeClr val="tx1"/>
              </a:solidFill>
              <a:prstDash val="dash"/>
              <a:miter lim="800000"/>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spTree>
    <p:extLst>
      <p:ext uri="{BB962C8B-B14F-4D97-AF65-F5344CB8AC3E}">
        <p14:creationId xmlns:p14="http://schemas.microsoft.com/office/powerpoint/2010/main" val="27139983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51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765178"/>
                                        </p:tgtEl>
                                        <p:attrNameLst>
                                          <p:attrName>style.visibility</p:attrName>
                                        </p:attrNameLst>
                                      </p:cBhvr>
                                      <p:to>
                                        <p:strVal val="visible"/>
                                      </p:to>
                                    </p:set>
                                    <p:animEffect transition="in" filter="wipe(left)">
                                      <p:cBhvr>
                                        <p:cTn id="11" dur="500"/>
                                        <p:tgtEl>
                                          <p:spTgt spid="76517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765179"/>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765181"/>
                                        </p:tgtEl>
                                        <p:attrNameLst>
                                          <p:attrName>style.visibility</p:attrName>
                                        </p:attrNameLst>
                                      </p:cBhvr>
                                      <p:to>
                                        <p:strVal val="visible"/>
                                      </p:to>
                                    </p:set>
                                    <p:animEffect transition="in" filter="wipe(left)">
                                      <p:cBhvr>
                                        <p:cTn id="20" dur="500"/>
                                        <p:tgtEl>
                                          <p:spTgt spid="76518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64931">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64931">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64931">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64931">
                                            <p:txEl>
                                              <p:pRg st="3" end="3"/>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64931">
                                            <p:txEl>
                                              <p:pRg st="4" end="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64931">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64931">
                                            <p:txEl>
                                              <p:pRg st="6" end="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64931">
                                            <p:txEl>
                                              <p:pRg st="7" end="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649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4931"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ko-KR">
                <a:ea typeface="굴림" panose="020B0600000101010101" pitchFamily="34" charset="-127"/>
              </a:rPr>
              <a:t>Review: What is in a PTE?</a:t>
            </a:r>
          </a:p>
        </p:txBody>
      </p:sp>
      <p:sp>
        <p:nvSpPr>
          <p:cNvPr id="25603" name="Rectangle 3"/>
          <p:cNvSpPr>
            <a:spLocks noGrp="1" noChangeArrowheads="1"/>
          </p:cNvSpPr>
          <p:nvPr>
            <p:ph type="body" idx="1"/>
          </p:nvPr>
        </p:nvSpPr>
        <p:spPr>
          <a:xfrm>
            <a:off x="1524000" y="685800"/>
            <a:ext cx="9144000" cy="5943600"/>
          </a:xfrm>
        </p:spPr>
        <p:txBody>
          <a:bodyPr/>
          <a:lstStyle/>
          <a:p>
            <a:pPr>
              <a:lnSpc>
                <a:spcPct val="80000"/>
              </a:lnSpc>
              <a:spcBef>
                <a:spcPct val="15000"/>
              </a:spcBef>
              <a:tabLst>
                <a:tab pos="1377950" algn="r"/>
                <a:tab pos="1541463" algn="l"/>
              </a:tabLst>
            </a:pPr>
            <a:r>
              <a:rPr lang="en-US" altLang="ko-KR" dirty="0">
                <a:ea typeface="굴림" panose="020B0600000101010101" pitchFamily="34" charset="-127"/>
              </a:rPr>
              <a:t>What is in a Page Table Entry (or PTE)?</a:t>
            </a:r>
          </a:p>
          <a:p>
            <a:pPr marL="628650" lvl="1">
              <a:lnSpc>
                <a:spcPct val="80000"/>
              </a:lnSpc>
              <a:spcBef>
                <a:spcPct val="15000"/>
              </a:spcBef>
              <a:tabLst>
                <a:tab pos="1377950" algn="r"/>
                <a:tab pos="1541463" algn="l"/>
              </a:tabLst>
            </a:pPr>
            <a:r>
              <a:rPr lang="en-US" altLang="ko-KR" dirty="0">
                <a:ea typeface="굴림" panose="020B0600000101010101" pitchFamily="34" charset="-127"/>
              </a:rPr>
              <a:t>Pointer to next-level page table or to actual page</a:t>
            </a:r>
          </a:p>
          <a:p>
            <a:pPr marL="628650" lvl="1">
              <a:lnSpc>
                <a:spcPct val="80000"/>
              </a:lnSpc>
              <a:spcBef>
                <a:spcPct val="15000"/>
              </a:spcBef>
              <a:tabLst>
                <a:tab pos="1377950" algn="r"/>
                <a:tab pos="1541463" algn="l"/>
              </a:tabLst>
            </a:pPr>
            <a:r>
              <a:rPr lang="en-US" altLang="ko-KR" dirty="0">
                <a:ea typeface="굴림" panose="020B0600000101010101" pitchFamily="34" charset="-127"/>
                <a:sym typeface="Symbol" panose="05050102010706020507" pitchFamily="18" charset="2"/>
              </a:rPr>
              <a:t>Permission bits: valid, read-only, read-write, write-only</a:t>
            </a:r>
          </a:p>
          <a:p>
            <a:pPr>
              <a:lnSpc>
                <a:spcPct val="80000"/>
              </a:lnSpc>
              <a:spcBef>
                <a:spcPct val="15000"/>
              </a:spcBef>
              <a:tabLst>
                <a:tab pos="1377950" algn="r"/>
                <a:tab pos="1541463" algn="l"/>
              </a:tabLst>
            </a:pPr>
            <a:r>
              <a:rPr lang="en-US" altLang="ko-KR" dirty="0">
                <a:ea typeface="굴림" panose="020B0600000101010101" pitchFamily="34" charset="-127"/>
                <a:sym typeface="Symbol" panose="05050102010706020507" pitchFamily="18" charset="2"/>
              </a:rPr>
              <a:t>Example: Intel x86 architecture PTE:</a:t>
            </a:r>
          </a:p>
          <a:p>
            <a:pPr marL="628650" lvl="1">
              <a:lnSpc>
                <a:spcPct val="80000"/>
              </a:lnSpc>
              <a:spcBef>
                <a:spcPct val="15000"/>
              </a:spcBef>
              <a:tabLst>
                <a:tab pos="1377950" algn="r"/>
                <a:tab pos="1541463" algn="l"/>
              </a:tabLst>
            </a:pPr>
            <a:r>
              <a:rPr lang="en-US" altLang="ko-KR" dirty="0">
                <a:ea typeface="굴림" panose="020B0600000101010101" pitchFamily="34" charset="-127"/>
                <a:sym typeface="Symbol" panose="05050102010706020507" pitchFamily="18" charset="2"/>
              </a:rPr>
              <a:t>2-level page </a:t>
            </a:r>
            <a:r>
              <a:rPr lang="en-US" altLang="ko-KR" dirty="0" err="1">
                <a:ea typeface="굴림" panose="020B0600000101010101" pitchFamily="34" charset="-127"/>
                <a:sym typeface="Symbol" panose="05050102010706020507" pitchFamily="18" charset="2"/>
              </a:rPr>
              <a:t>tabler</a:t>
            </a:r>
            <a:r>
              <a:rPr lang="en-US" altLang="ko-KR" dirty="0">
                <a:ea typeface="굴림" panose="020B0600000101010101" pitchFamily="34" charset="-127"/>
                <a:sym typeface="Symbol" panose="05050102010706020507" pitchFamily="18" charset="2"/>
              </a:rPr>
              <a:t> (10, 10, 12-bit offset)</a:t>
            </a:r>
          </a:p>
          <a:p>
            <a:pPr marL="628650" lvl="1">
              <a:lnSpc>
                <a:spcPct val="80000"/>
              </a:lnSpc>
              <a:spcBef>
                <a:spcPct val="15000"/>
              </a:spcBef>
              <a:tabLst>
                <a:tab pos="1377950" algn="r"/>
                <a:tab pos="1541463" algn="l"/>
              </a:tabLst>
            </a:pPr>
            <a:r>
              <a:rPr lang="en-US" altLang="ko-KR" dirty="0">
                <a:ea typeface="굴림" panose="020B0600000101010101" pitchFamily="34" charset="-127"/>
                <a:sym typeface="Symbol" panose="05050102010706020507" pitchFamily="18" charset="2"/>
              </a:rPr>
              <a:t>Intermediate page tables called “Directories”</a:t>
            </a:r>
          </a:p>
          <a:p>
            <a:pPr marL="628650" lvl="1">
              <a:lnSpc>
                <a:spcPct val="80000"/>
              </a:lnSpc>
              <a:spcBef>
                <a:spcPct val="15000"/>
              </a:spcBef>
              <a:tabLst>
                <a:tab pos="1377950" algn="r"/>
                <a:tab pos="1541463" algn="l"/>
              </a:tabLst>
            </a:pPr>
            <a:endParaRPr lang="en-US" altLang="ko-KR" dirty="0">
              <a:ea typeface="굴림" panose="020B0600000101010101" pitchFamily="34" charset="-127"/>
              <a:sym typeface="Symbol" panose="05050102010706020507" pitchFamily="18" charset="2"/>
            </a:endParaRPr>
          </a:p>
          <a:p>
            <a:pPr>
              <a:lnSpc>
                <a:spcPct val="80000"/>
              </a:lnSpc>
              <a:spcBef>
                <a:spcPct val="15000"/>
              </a:spcBef>
              <a:tabLst>
                <a:tab pos="1377950" algn="r"/>
                <a:tab pos="1541463" algn="l"/>
              </a:tabLst>
            </a:pPr>
            <a:endParaRPr lang="en-US" altLang="ko-KR" dirty="0">
              <a:ea typeface="굴림" panose="020B0600000101010101" pitchFamily="34" charset="-127"/>
              <a:sym typeface="Symbol" panose="05050102010706020507" pitchFamily="18" charset="2"/>
            </a:endParaRPr>
          </a:p>
          <a:p>
            <a:pPr marL="628650" lvl="1">
              <a:lnSpc>
                <a:spcPct val="80000"/>
              </a:lnSpc>
              <a:spcBef>
                <a:spcPct val="15000"/>
              </a:spcBef>
              <a:tabLst>
                <a:tab pos="1377950" algn="r"/>
                <a:tab pos="1541463" algn="l"/>
              </a:tabLst>
            </a:pPr>
            <a:endParaRPr lang="en-US" altLang="ko-KR" dirty="0">
              <a:ea typeface="굴림" panose="020B0600000101010101" pitchFamily="34" charset="-127"/>
              <a:sym typeface="Symbol" panose="05050102010706020507" pitchFamily="18" charset="2"/>
            </a:endParaRPr>
          </a:p>
          <a:p>
            <a:pPr marL="628650" lvl="1">
              <a:lnSpc>
                <a:spcPct val="80000"/>
              </a:lnSpc>
              <a:spcBef>
                <a:spcPct val="15000"/>
              </a:spcBef>
              <a:buNone/>
              <a:tabLst>
                <a:tab pos="1377950" algn="r"/>
                <a:tab pos="1541463" algn="l"/>
              </a:tabLst>
            </a:pPr>
            <a:r>
              <a:rPr lang="en-US" altLang="ko-KR" dirty="0">
                <a:ea typeface="굴림" panose="020B0600000101010101" pitchFamily="34" charset="-127"/>
                <a:sym typeface="Symbol" panose="05050102010706020507" pitchFamily="18" charset="2"/>
              </a:rPr>
              <a:t>		</a:t>
            </a:r>
            <a:r>
              <a:rPr lang="en-US" altLang="ko-KR" dirty="0">
                <a:solidFill>
                  <a:srgbClr val="FF0000"/>
                </a:solidFill>
                <a:ea typeface="굴림" panose="020B0600000101010101" pitchFamily="34" charset="-127"/>
                <a:sym typeface="Symbol" panose="05050102010706020507" pitchFamily="18" charset="2"/>
              </a:rPr>
              <a:t>P: 	Present (same as “valid” bit in other architectures) </a:t>
            </a:r>
          </a:p>
          <a:p>
            <a:pPr marL="628650" lvl="1">
              <a:lnSpc>
                <a:spcPct val="80000"/>
              </a:lnSpc>
              <a:spcBef>
                <a:spcPct val="15000"/>
              </a:spcBef>
              <a:buNone/>
              <a:tabLst>
                <a:tab pos="1377950" algn="r"/>
                <a:tab pos="1541463" algn="l"/>
              </a:tabLst>
            </a:pPr>
            <a:r>
              <a:rPr lang="en-US" altLang="ko-KR" dirty="0">
                <a:ea typeface="굴림" panose="020B0600000101010101" pitchFamily="34" charset="-127"/>
                <a:sym typeface="Symbol" panose="05050102010706020507" pitchFamily="18" charset="2"/>
              </a:rPr>
              <a:t>		W: 	Writeable</a:t>
            </a:r>
          </a:p>
          <a:p>
            <a:pPr marL="628650" lvl="1">
              <a:lnSpc>
                <a:spcPct val="80000"/>
              </a:lnSpc>
              <a:spcBef>
                <a:spcPct val="15000"/>
              </a:spcBef>
              <a:buNone/>
              <a:tabLst>
                <a:tab pos="1377950" algn="r"/>
                <a:tab pos="1541463" algn="l"/>
              </a:tabLst>
            </a:pPr>
            <a:r>
              <a:rPr lang="en-US" altLang="ko-KR" dirty="0">
                <a:ea typeface="굴림" panose="020B0600000101010101" pitchFamily="34" charset="-127"/>
                <a:sym typeface="Symbol" panose="05050102010706020507" pitchFamily="18" charset="2"/>
              </a:rPr>
              <a:t>		U: 	User accessible</a:t>
            </a:r>
          </a:p>
          <a:p>
            <a:pPr marL="628650" lvl="1">
              <a:lnSpc>
                <a:spcPct val="80000"/>
              </a:lnSpc>
              <a:spcBef>
                <a:spcPct val="15000"/>
              </a:spcBef>
              <a:buNone/>
              <a:tabLst>
                <a:tab pos="1377950" algn="r"/>
                <a:tab pos="1541463" algn="l"/>
              </a:tabLst>
            </a:pPr>
            <a:r>
              <a:rPr lang="en-US" altLang="ko-KR" dirty="0">
                <a:ea typeface="굴림" panose="020B0600000101010101" pitchFamily="34" charset="-127"/>
                <a:sym typeface="Symbol" panose="05050102010706020507" pitchFamily="18" charset="2"/>
              </a:rPr>
              <a:t>		PWT:	Page write transparent: external cache write-through</a:t>
            </a:r>
          </a:p>
          <a:p>
            <a:pPr marL="628650" lvl="1">
              <a:lnSpc>
                <a:spcPct val="80000"/>
              </a:lnSpc>
              <a:spcBef>
                <a:spcPct val="15000"/>
              </a:spcBef>
              <a:buNone/>
              <a:tabLst>
                <a:tab pos="1377950" algn="r"/>
                <a:tab pos="1541463" algn="l"/>
              </a:tabLst>
            </a:pPr>
            <a:r>
              <a:rPr lang="en-US" altLang="ko-KR" dirty="0">
                <a:ea typeface="굴림" panose="020B0600000101010101" pitchFamily="34" charset="-127"/>
                <a:sym typeface="Symbol" panose="05050102010706020507" pitchFamily="18" charset="2"/>
              </a:rPr>
              <a:t>		PCD:	Page cache disabled (page cannot be cached)</a:t>
            </a:r>
          </a:p>
          <a:p>
            <a:pPr marL="628650" lvl="1">
              <a:lnSpc>
                <a:spcPct val="80000"/>
              </a:lnSpc>
              <a:spcBef>
                <a:spcPct val="15000"/>
              </a:spcBef>
              <a:buNone/>
              <a:tabLst>
                <a:tab pos="1377950" algn="r"/>
                <a:tab pos="1541463" algn="l"/>
              </a:tabLst>
            </a:pPr>
            <a:r>
              <a:rPr lang="en-US" altLang="ko-KR" dirty="0">
                <a:solidFill>
                  <a:srgbClr val="FF0000"/>
                </a:solidFill>
                <a:ea typeface="굴림" panose="020B0600000101010101" pitchFamily="34" charset="-127"/>
                <a:sym typeface="Symbol" panose="05050102010706020507" pitchFamily="18" charset="2"/>
              </a:rPr>
              <a:t>		A: 	Accessed: page has been accessed recently</a:t>
            </a:r>
          </a:p>
          <a:p>
            <a:pPr marL="628650" lvl="1">
              <a:lnSpc>
                <a:spcPct val="80000"/>
              </a:lnSpc>
              <a:spcBef>
                <a:spcPct val="15000"/>
              </a:spcBef>
              <a:buNone/>
              <a:tabLst>
                <a:tab pos="1377950" algn="r"/>
                <a:tab pos="1541463" algn="l"/>
              </a:tabLst>
            </a:pPr>
            <a:r>
              <a:rPr lang="en-US" altLang="ko-KR" dirty="0">
                <a:ea typeface="굴림" panose="020B0600000101010101" pitchFamily="34" charset="-127"/>
                <a:sym typeface="Symbol" panose="05050102010706020507" pitchFamily="18" charset="2"/>
              </a:rPr>
              <a:t>		</a:t>
            </a:r>
            <a:r>
              <a:rPr lang="en-US" altLang="ko-KR" dirty="0">
                <a:solidFill>
                  <a:srgbClr val="FF0000"/>
                </a:solidFill>
                <a:ea typeface="굴림" panose="020B0600000101010101" pitchFamily="34" charset="-127"/>
                <a:sym typeface="Symbol" panose="05050102010706020507" pitchFamily="18" charset="2"/>
              </a:rPr>
              <a:t>D: 	Dirty (PTE only): page has been modified recently</a:t>
            </a:r>
          </a:p>
          <a:p>
            <a:pPr marL="628650" lvl="1">
              <a:lnSpc>
                <a:spcPct val="80000"/>
              </a:lnSpc>
              <a:spcBef>
                <a:spcPct val="15000"/>
              </a:spcBef>
              <a:buNone/>
              <a:tabLst>
                <a:tab pos="1377950" algn="r"/>
                <a:tab pos="1541463" algn="l"/>
              </a:tabLst>
            </a:pPr>
            <a:r>
              <a:rPr lang="en-US" altLang="ko-KR" dirty="0">
                <a:ea typeface="굴림" panose="020B0600000101010101" pitchFamily="34" charset="-127"/>
                <a:sym typeface="Symbol" panose="05050102010706020507" pitchFamily="18" charset="2"/>
              </a:rPr>
              <a:t>		PS: 	Page Size: PS=14MB page (directory only).</a:t>
            </a:r>
            <a:br>
              <a:rPr lang="en-US" altLang="ko-KR" dirty="0">
                <a:ea typeface="굴림" panose="020B0600000101010101" pitchFamily="34" charset="-127"/>
                <a:sym typeface="Symbol" panose="05050102010706020507" pitchFamily="18" charset="2"/>
              </a:rPr>
            </a:br>
            <a:r>
              <a:rPr lang="en-US" altLang="ko-KR" dirty="0">
                <a:ea typeface="굴림" panose="020B0600000101010101" pitchFamily="34" charset="-127"/>
                <a:sym typeface="Symbol" panose="05050102010706020507" pitchFamily="18" charset="2"/>
              </a:rPr>
              <a:t>		Bottom 22 bits of virtual address serve as offset</a:t>
            </a:r>
          </a:p>
        </p:txBody>
      </p:sp>
      <p:grpSp>
        <p:nvGrpSpPr>
          <p:cNvPr id="25604" name="Group 122"/>
          <p:cNvGrpSpPr>
            <a:grpSpLocks/>
          </p:cNvGrpSpPr>
          <p:nvPr/>
        </p:nvGrpSpPr>
        <p:grpSpPr bwMode="auto">
          <a:xfrm>
            <a:off x="2187575" y="2717801"/>
            <a:ext cx="7700963" cy="1006475"/>
            <a:chOff x="480" y="2304"/>
            <a:chExt cx="4851" cy="634"/>
          </a:xfrm>
        </p:grpSpPr>
        <p:sp>
          <p:nvSpPr>
            <p:cNvPr id="25605" name="Rectangle 97"/>
            <p:cNvSpPr>
              <a:spLocks noChangeArrowheads="1"/>
            </p:cNvSpPr>
            <p:nvPr/>
          </p:nvSpPr>
          <p:spPr bwMode="auto">
            <a:xfrm>
              <a:off x="480" y="2304"/>
              <a:ext cx="2544"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rPr>
                <a:t>Page Frame Number</a:t>
              </a:r>
            </a:p>
            <a:p>
              <a:r>
                <a:rPr lang="en-US" altLang="ko-KR">
                  <a:latin typeface="Gill Sans Light"/>
                  <a:ea typeface="굴림" panose="020B0600000101010101" pitchFamily="34" charset="-127"/>
                </a:rPr>
                <a:t>(Physical Page Number)</a:t>
              </a:r>
            </a:p>
          </p:txBody>
        </p:sp>
        <p:sp>
          <p:nvSpPr>
            <p:cNvPr id="25606" name="Rectangle 98"/>
            <p:cNvSpPr>
              <a:spLocks noChangeArrowheads="1"/>
            </p:cNvSpPr>
            <p:nvPr/>
          </p:nvSpPr>
          <p:spPr bwMode="auto">
            <a:xfrm>
              <a:off x="3024" y="2304"/>
              <a:ext cx="576"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rPr>
                <a:t>Free</a:t>
              </a:r>
            </a:p>
            <a:p>
              <a:r>
                <a:rPr lang="en-US" altLang="ko-KR">
                  <a:latin typeface="Gill Sans Light"/>
                  <a:ea typeface="굴림" panose="020B0600000101010101" pitchFamily="34" charset="-127"/>
                </a:rPr>
                <a:t>(OS)</a:t>
              </a:r>
            </a:p>
          </p:txBody>
        </p:sp>
        <p:sp>
          <p:nvSpPr>
            <p:cNvPr id="25607" name="Rectangle 99"/>
            <p:cNvSpPr>
              <a:spLocks noChangeArrowheads="1"/>
            </p:cNvSpPr>
            <p:nvPr/>
          </p:nvSpPr>
          <p:spPr bwMode="auto">
            <a:xfrm>
              <a:off x="3600"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rPr>
                <a:t>0</a:t>
              </a:r>
            </a:p>
          </p:txBody>
        </p:sp>
        <p:sp>
          <p:nvSpPr>
            <p:cNvPr id="25608" name="Rectangle 100"/>
            <p:cNvSpPr>
              <a:spLocks noChangeArrowheads="1"/>
            </p:cNvSpPr>
            <p:nvPr/>
          </p:nvSpPr>
          <p:spPr bwMode="auto">
            <a:xfrm>
              <a:off x="3792"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vert"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dirty="0">
                  <a:latin typeface="Gill Sans Light"/>
                  <a:ea typeface="굴림" panose="020B0600000101010101" pitchFamily="34" charset="-127"/>
                </a:rPr>
                <a:t>PS</a:t>
              </a:r>
            </a:p>
          </p:txBody>
        </p:sp>
        <p:sp>
          <p:nvSpPr>
            <p:cNvPr id="25609" name="Rectangle 101"/>
            <p:cNvSpPr>
              <a:spLocks noChangeArrowheads="1"/>
            </p:cNvSpPr>
            <p:nvPr/>
          </p:nvSpPr>
          <p:spPr bwMode="auto">
            <a:xfrm>
              <a:off x="3984"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rPr>
                <a:t>D</a:t>
              </a:r>
            </a:p>
          </p:txBody>
        </p:sp>
        <p:sp>
          <p:nvSpPr>
            <p:cNvPr id="25610" name="Rectangle 102"/>
            <p:cNvSpPr>
              <a:spLocks noChangeArrowheads="1"/>
            </p:cNvSpPr>
            <p:nvPr/>
          </p:nvSpPr>
          <p:spPr bwMode="auto">
            <a:xfrm>
              <a:off x="4176"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rPr>
                <a:t>A</a:t>
              </a:r>
            </a:p>
          </p:txBody>
        </p:sp>
        <p:sp>
          <p:nvSpPr>
            <p:cNvPr id="25611" name="Rectangle 103"/>
            <p:cNvSpPr>
              <a:spLocks noChangeArrowheads="1"/>
            </p:cNvSpPr>
            <p:nvPr/>
          </p:nvSpPr>
          <p:spPr bwMode="auto">
            <a:xfrm>
              <a:off x="4368"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rPr>
                <a:t>PCD</a:t>
              </a:r>
            </a:p>
          </p:txBody>
        </p:sp>
        <p:sp>
          <p:nvSpPr>
            <p:cNvPr id="25612" name="Rectangle 104"/>
            <p:cNvSpPr>
              <a:spLocks noChangeArrowheads="1"/>
            </p:cNvSpPr>
            <p:nvPr/>
          </p:nvSpPr>
          <p:spPr bwMode="auto">
            <a:xfrm>
              <a:off x="4560"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a:latin typeface="Gill Sans Light"/>
                  <a:ea typeface="굴림" panose="020B0600000101010101" pitchFamily="34" charset="-127"/>
                </a:rPr>
                <a:t>PWT</a:t>
              </a:r>
            </a:p>
          </p:txBody>
        </p:sp>
        <p:sp>
          <p:nvSpPr>
            <p:cNvPr id="25613" name="Rectangle 105"/>
            <p:cNvSpPr>
              <a:spLocks noChangeArrowheads="1"/>
            </p:cNvSpPr>
            <p:nvPr/>
          </p:nvSpPr>
          <p:spPr bwMode="auto">
            <a:xfrm>
              <a:off x="4752"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rPr>
                <a:t>U</a:t>
              </a:r>
            </a:p>
          </p:txBody>
        </p:sp>
        <p:sp>
          <p:nvSpPr>
            <p:cNvPr id="25614" name="Rectangle 106"/>
            <p:cNvSpPr>
              <a:spLocks noChangeArrowheads="1"/>
            </p:cNvSpPr>
            <p:nvPr/>
          </p:nvSpPr>
          <p:spPr bwMode="auto">
            <a:xfrm>
              <a:off x="4944"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rPr>
                <a:t>W</a:t>
              </a:r>
            </a:p>
          </p:txBody>
        </p:sp>
        <p:sp>
          <p:nvSpPr>
            <p:cNvPr id="25615" name="Rectangle 107"/>
            <p:cNvSpPr>
              <a:spLocks noChangeArrowheads="1"/>
            </p:cNvSpPr>
            <p:nvPr/>
          </p:nvSpPr>
          <p:spPr bwMode="auto">
            <a:xfrm>
              <a:off x="5136" y="2304"/>
              <a:ext cx="192" cy="384"/>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rPr>
                <a:t>P</a:t>
              </a:r>
            </a:p>
          </p:txBody>
        </p:sp>
        <p:sp>
          <p:nvSpPr>
            <p:cNvPr id="25616" name="Text Box 111"/>
            <p:cNvSpPr txBox="1">
              <a:spLocks noChangeArrowheads="1"/>
            </p:cNvSpPr>
            <p:nvPr/>
          </p:nvSpPr>
          <p:spPr bwMode="auto">
            <a:xfrm>
              <a:off x="5126" y="2688"/>
              <a:ext cx="205"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rPr>
                <a:t>0</a:t>
              </a:r>
            </a:p>
          </p:txBody>
        </p:sp>
        <p:sp>
          <p:nvSpPr>
            <p:cNvPr id="25617" name="Text Box 112"/>
            <p:cNvSpPr txBox="1">
              <a:spLocks noChangeArrowheads="1"/>
            </p:cNvSpPr>
            <p:nvPr/>
          </p:nvSpPr>
          <p:spPr bwMode="auto">
            <a:xfrm>
              <a:off x="4944" y="2688"/>
              <a:ext cx="205"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rPr>
                <a:t>1</a:t>
              </a:r>
            </a:p>
          </p:txBody>
        </p:sp>
        <p:sp>
          <p:nvSpPr>
            <p:cNvPr id="25618" name="Text Box 113"/>
            <p:cNvSpPr txBox="1">
              <a:spLocks noChangeArrowheads="1"/>
            </p:cNvSpPr>
            <p:nvPr/>
          </p:nvSpPr>
          <p:spPr bwMode="auto">
            <a:xfrm>
              <a:off x="4752" y="2688"/>
              <a:ext cx="205"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rPr>
                <a:t>2</a:t>
              </a:r>
            </a:p>
          </p:txBody>
        </p:sp>
        <p:sp>
          <p:nvSpPr>
            <p:cNvPr id="25619" name="Text Box 114"/>
            <p:cNvSpPr txBox="1">
              <a:spLocks noChangeArrowheads="1"/>
            </p:cNvSpPr>
            <p:nvPr/>
          </p:nvSpPr>
          <p:spPr bwMode="auto">
            <a:xfrm>
              <a:off x="4560" y="2688"/>
              <a:ext cx="205"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rPr>
                <a:t>3</a:t>
              </a:r>
            </a:p>
          </p:txBody>
        </p:sp>
        <p:sp>
          <p:nvSpPr>
            <p:cNvPr id="25620" name="Text Box 115"/>
            <p:cNvSpPr txBox="1">
              <a:spLocks noChangeArrowheads="1"/>
            </p:cNvSpPr>
            <p:nvPr/>
          </p:nvSpPr>
          <p:spPr bwMode="auto">
            <a:xfrm>
              <a:off x="4368" y="2688"/>
              <a:ext cx="205"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rPr>
                <a:t>4</a:t>
              </a:r>
            </a:p>
          </p:txBody>
        </p:sp>
        <p:sp>
          <p:nvSpPr>
            <p:cNvPr id="25621" name="Text Box 116"/>
            <p:cNvSpPr txBox="1">
              <a:spLocks noChangeArrowheads="1"/>
            </p:cNvSpPr>
            <p:nvPr/>
          </p:nvSpPr>
          <p:spPr bwMode="auto">
            <a:xfrm>
              <a:off x="4176" y="2688"/>
              <a:ext cx="205"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rPr>
                <a:t>5</a:t>
              </a:r>
            </a:p>
          </p:txBody>
        </p:sp>
        <p:sp>
          <p:nvSpPr>
            <p:cNvPr id="25622" name="Text Box 117"/>
            <p:cNvSpPr txBox="1">
              <a:spLocks noChangeArrowheads="1"/>
            </p:cNvSpPr>
            <p:nvPr/>
          </p:nvSpPr>
          <p:spPr bwMode="auto">
            <a:xfrm>
              <a:off x="3984" y="2688"/>
              <a:ext cx="205"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rPr>
                <a:t>6</a:t>
              </a:r>
            </a:p>
          </p:txBody>
        </p:sp>
        <p:sp>
          <p:nvSpPr>
            <p:cNvPr id="25623" name="Text Box 118"/>
            <p:cNvSpPr txBox="1">
              <a:spLocks noChangeArrowheads="1"/>
            </p:cNvSpPr>
            <p:nvPr/>
          </p:nvSpPr>
          <p:spPr bwMode="auto">
            <a:xfrm>
              <a:off x="3792" y="2688"/>
              <a:ext cx="205"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rPr>
                <a:t>7</a:t>
              </a:r>
            </a:p>
          </p:txBody>
        </p:sp>
        <p:sp>
          <p:nvSpPr>
            <p:cNvPr id="25624" name="Text Box 119"/>
            <p:cNvSpPr txBox="1">
              <a:spLocks noChangeArrowheads="1"/>
            </p:cNvSpPr>
            <p:nvPr/>
          </p:nvSpPr>
          <p:spPr bwMode="auto">
            <a:xfrm>
              <a:off x="3600" y="2688"/>
              <a:ext cx="205"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rPr>
                <a:t>8</a:t>
              </a:r>
            </a:p>
          </p:txBody>
        </p:sp>
        <p:sp>
          <p:nvSpPr>
            <p:cNvPr id="25625" name="Text Box 120"/>
            <p:cNvSpPr txBox="1">
              <a:spLocks noChangeArrowheads="1"/>
            </p:cNvSpPr>
            <p:nvPr/>
          </p:nvSpPr>
          <p:spPr bwMode="auto">
            <a:xfrm>
              <a:off x="3072" y="2688"/>
              <a:ext cx="429"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rPr>
                <a:t>11-9</a:t>
              </a:r>
            </a:p>
          </p:txBody>
        </p:sp>
        <p:sp>
          <p:nvSpPr>
            <p:cNvPr id="25626" name="Text Box 121"/>
            <p:cNvSpPr txBox="1">
              <a:spLocks noChangeArrowheads="1"/>
            </p:cNvSpPr>
            <p:nvPr/>
          </p:nvSpPr>
          <p:spPr bwMode="auto">
            <a:xfrm>
              <a:off x="1440" y="2688"/>
              <a:ext cx="528" cy="25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a:latin typeface="Gill Sans Light"/>
                  <a:ea typeface="굴림" panose="020B0600000101010101" pitchFamily="34" charset="-127"/>
                </a:rPr>
                <a:t>31-12</a:t>
              </a:r>
            </a:p>
          </p:txBody>
        </p:sp>
      </p:grpSp>
    </p:spTree>
    <p:extLst>
      <p:ext uri="{BB962C8B-B14F-4D97-AF65-F5344CB8AC3E}">
        <p14:creationId xmlns:p14="http://schemas.microsoft.com/office/powerpoint/2010/main" val="206116628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766986" name="Group 10"/>
          <p:cNvGrpSpPr>
            <a:grpSpLocks/>
          </p:cNvGrpSpPr>
          <p:nvPr/>
        </p:nvGrpSpPr>
        <p:grpSpPr bwMode="auto">
          <a:xfrm>
            <a:off x="1905000" y="2743200"/>
            <a:ext cx="8382000" cy="2565400"/>
            <a:chOff x="240" y="1632"/>
            <a:chExt cx="5280" cy="1616"/>
          </a:xfrm>
        </p:grpSpPr>
        <p:sp>
          <p:nvSpPr>
            <p:cNvPr id="26629" name="AutoShape 4"/>
            <p:cNvSpPr>
              <a:spLocks noChangeArrowheads="1"/>
            </p:cNvSpPr>
            <p:nvPr/>
          </p:nvSpPr>
          <p:spPr bwMode="auto">
            <a:xfrm>
              <a:off x="240" y="1872"/>
              <a:ext cx="5280" cy="1376"/>
            </a:xfrm>
            <a:prstGeom prst="roundRect">
              <a:avLst>
                <a:gd name="adj" fmla="val 16667"/>
              </a:avLst>
            </a:prstGeom>
            <a:solidFill>
              <a:srgbClr val="FF66CC">
                <a:alpha val="32156"/>
              </a:srgbClr>
            </a:solidFill>
            <a:ln w="57150" algn="ctr">
              <a:solidFill>
                <a:srgbClr val="FF66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ko-KR" altLang="en-US">
                <a:ea typeface="굴림" panose="020B0600000101010101" pitchFamily="34" charset="-127"/>
              </a:endParaRPr>
            </a:p>
          </p:txBody>
        </p:sp>
        <p:sp>
          <p:nvSpPr>
            <p:cNvPr id="26630" name="WordArt 5"/>
            <p:cNvSpPr>
              <a:spLocks noChangeArrowheads="1" noChangeShapeType="1" noTextEdit="1"/>
            </p:cNvSpPr>
            <p:nvPr/>
          </p:nvSpPr>
          <p:spPr bwMode="auto">
            <a:xfrm>
              <a:off x="4416" y="1632"/>
              <a:ext cx="978" cy="551"/>
            </a:xfrm>
            <a:prstGeom prst="rect">
              <a:avLst/>
            </a:prstGeom>
          </p:spPr>
          <p:txBody>
            <a:bodyPr wrap="none" fromWordArt="1">
              <a:prstTxWarp prst="textCascadeUp">
                <a:avLst>
                  <a:gd name="adj" fmla="val 44444"/>
                </a:avLst>
              </a:prstTxWarp>
              <a:scene3d>
                <a:camera prst="legacyPerspectiveFront">
                  <a:rot lat="20519997" lon="1080000" rev="0"/>
                </a:camera>
                <a:lightRig rig="legacyHarsh2" dir="b"/>
              </a:scene3d>
              <a:sp3d extrusionH="430200" prstMaterial="legacyMatte">
                <a:extrusionClr>
                  <a:srgbClr val="FF6600"/>
                </a:extrusionClr>
                <a:contourClr>
                  <a:srgbClr val="FFE701"/>
                </a:contourClr>
              </a:sp3d>
            </a:bodyPr>
            <a:lstStyle/>
            <a:p>
              <a:r>
                <a:rPr lang="en-US" sz="3600" kern="10">
                  <a:ln w="9525">
                    <a:round/>
                    <a:headEnd/>
                    <a:tailEnd/>
                  </a:ln>
                  <a:gradFill rotWithShape="1">
                    <a:gsLst>
                      <a:gs pos="0">
                        <a:srgbClr val="FFE701"/>
                      </a:gs>
                      <a:gs pos="100000">
                        <a:srgbClr val="FE3E02"/>
                      </a:gs>
                    </a:gsLst>
                    <a:lin ang="5400000" scaled="1"/>
                  </a:gradFill>
                  <a:latin typeface="Impact" panose="020B0806030902050204" pitchFamily="34" charset="0"/>
                </a:rPr>
                <a:t>Cache</a:t>
              </a:r>
            </a:p>
          </p:txBody>
        </p:sp>
      </p:grpSp>
      <p:sp>
        <p:nvSpPr>
          <p:cNvPr id="766979" name="Rectangle 3"/>
          <p:cNvSpPr>
            <a:spLocks noGrp="1" noChangeArrowheads="1"/>
          </p:cNvSpPr>
          <p:nvPr>
            <p:ph type="body" idx="1"/>
          </p:nvPr>
        </p:nvSpPr>
        <p:spPr>
          <a:xfrm>
            <a:off x="1676400" y="805249"/>
            <a:ext cx="8839200" cy="6096000"/>
          </a:xfrm>
        </p:spPr>
        <p:txBody>
          <a:bodyPr/>
          <a:lstStyle/>
          <a:p>
            <a:pPr>
              <a:lnSpc>
                <a:spcPct val="80000"/>
              </a:lnSpc>
              <a:spcBef>
                <a:spcPct val="20000"/>
              </a:spcBef>
            </a:pPr>
            <a:r>
              <a:rPr lang="en-US" altLang="ko-KR" dirty="0">
                <a:ea typeface="굴림" panose="020B0600000101010101" pitchFamily="34" charset="-127"/>
              </a:rPr>
              <a:t>PTE makes demand paging </a:t>
            </a:r>
            <a:r>
              <a:rPr lang="en-US" altLang="ko-KR" dirty="0" err="1">
                <a:ea typeface="굴림" panose="020B0600000101010101" pitchFamily="34" charset="-127"/>
              </a:rPr>
              <a:t>implementatable</a:t>
            </a:r>
            <a:endParaRPr lang="en-US" altLang="ko-KR" dirty="0">
              <a:ea typeface="굴림" panose="020B0600000101010101" pitchFamily="34" charset="-127"/>
            </a:endParaRPr>
          </a:p>
          <a:p>
            <a:pPr lvl="1">
              <a:lnSpc>
                <a:spcPct val="80000"/>
              </a:lnSpc>
              <a:spcBef>
                <a:spcPct val="20000"/>
              </a:spcBef>
            </a:pPr>
            <a:r>
              <a:rPr lang="en-US" altLang="ko-KR" dirty="0">
                <a:ea typeface="굴림" panose="020B0600000101010101" pitchFamily="34" charset="-127"/>
              </a:rPr>
              <a:t>Valid </a:t>
            </a:r>
            <a:r>
              <a:rPr lang="en-US" altLang="ko-KR" dirty="0">
                <a:ea typeface="굴림" panose="020B0600000101010101" pitchFamily="34" charset="-127"/>
                <a:sym typeface="Symbol" panose="05050102010706020507" pitchFamily="18" charset="2"/>
              </a:rPr>
              <a:t> Page in memory, PTE points at physical page</a:t>
            </a:r>
          </a:p>
          <a:p>
            <a:pPr lvl="1">
              <a:lnSpc>
                <a:spcPct val="80000"/>
              </a:lnSpc>
              <a:spcBef>
                <a:spcPct val="20000"/>
              </a:spcBef>
            </a:pPr>
            <a:r>
              <a:rPr lang="en-US" altLang="ko-KR" dirty="0">
                <a:ea typeface="굴림" panose="020B0600000101010101" pitchFamily="34" charset="-127"/>
                <a:sym typeface="Symbol" panose="05050102010706020507" pitchFamily="18" charset="2"/>
              </a:rPr>
              <a:t>Not Valid  Page not in memory; use info in PTE to find it on disk when necessary</a:t>
            </a:r>
          </a:p>
          <a:p>
            <a:pPr>
              <a:lnSpc>
                <a:spcPct val="80000"/>
              </a:lnSpc>
              <a:spcBef>
                <a:spcPct val="20000"/>
              </a:spcBef>
            </a:pPr>
            <a:r>
              <a:rPr lang="en-US" altLang="ko-KR" dirty="0">
                <a:ea typeface="굴림" panose="020B0600000101010101" pitchFamily="34" charset="-127"/>
                <a:sym typeface="Symbol" panose="05050102010706020507" pitchFamily="18" charset="2"/>
              </a:rPr>
              <a:t>Suppose user references page with invalid PTE?</a:t>
            </a:r>
          </a:p>
          <a:p>
            <a:pPr lvl="1">
              <a:lnSpc>
                <a:spcPct val="80000"/>
              </a:lnSpc>
              <a:spcBef>
                <a:spcPct val="20000"/>
              </a:spcBef>
            </a:pPr>
            <a:r>
              <a:rPr lang="en-US" altLang="ko-KR" dirty="0">
                <a:ea typeface="굴림" panose="020B0600000101010101" pitchFamily="34" charset="-127"/>
                <a:sym typeface="Symbol" panose="05050102010706020507" pitchFamily="18" charset="2"/>
              </a:rPr>
              <a:t>Memory Management Unit (MMU) traps to OS</a:t>
            </a:r>
          </a:p>
          <a:p>
            <a:pPr lvl="2">
              <a:lnSpc>
                <a:spcPct val="80000"/>
              </a:lnSpc>
              <a:spcBef>
                <a:spcPct val="20000"/>
              </a:spcBef>
            </a:pPr>
            <a:r>
              <a:rPr lang="en-US" altLang="ko-KR" dirty="0">
                <a:ea typeface="굴림" panose="020B0600000101010101" pitchFamily="34" charset="-127"/>
                <a:sym typeface="Symbol" panose="05050102010706020507" pitchFamily="18" charset="2"/>
              </a:rPr>
              <a:t>Resulting trap is a “Page Fault”</a:t>
            </a:r>
          </a:p>
          <a:p>
            <a:pPr lvl="1">
              <a:lnSpc>
                <a:spcPct val="80000"/>
              </a:lnSpc>
              <a:spcBef>
                <a:spcPct val="20000"/>
              </a:spcBef>
            </a:pPr>
            <a:r>
              <a:rPr lang="en-US" altLang="ko-KR" dirty="0">
                <a:ea typeface="굴림" panose="020B0600000101010101" pitchFamily="34" charset="-127"/>
                <a:sym typeface="Symbol" panose="05050102010706020507" pitchFamily="18" charset="2"/>
              </a:rPr>
              <a:t>What does OS do on a Page Fault?:</a:t>
            </a:r>
          </a:p>
          <a:p>
            <a:pPr lvl="2">
              <a:lnSpc>
                <a:spcPct val="80000"/>
              </a:lnSpc>
              <a:spcBef>
                <a:spcPct val="20000"/>
              </a:spcBef>
            </a:pPr>
            <a:r>
              <a:rPr lang="en-US" altLang="ko-KR" dirty="0">
                <a:ea typeface="굴림" panose="020B0600000101010101" pitchFamily="34" charset="-127"/>
                <a:sym typeface="Symbol" panose="05050102010706020507" pitchFamily="18" charset="2"/>
              </a:rPr>
              <a:t>Choose an old page to replace </a:t>
            </a:r>
          </a:p>
          <a:p>
            <a:pPr lvl="2">
              <a:lnSpc>
                <a:spcPct val="80000"/>
              </a:lnSpc>
              <a:spcBef>
                <a:spcPct val="20000"/>
              </a:spcBef>
            </a:pPr>
            <a:r>
              <a:rPr lang="en-US" altLang="ko-KR" dirty="0">
                <a:ea typeface="굴림" panose="020B0600000101010101" pitchFamily="34" charset="-127"/>
                <a:sym typeface="Symbol" panose="05050102010706020507" pitchFamily="18" charset="2"/>
              </a:rPr>
              <a:t>If old page modified (“D=1”), write contents back to disk</a:t>
            </a:r>
          </a:p>
          <a:p>
            <a:pPr lvl="2">
              <a:lnSpc>
                <a:spcPct val="80000"/>
              </a:lnSpc>
              <a:spcBef>
                <a:spcPct val="20000"/>
              </a:spcBef>
            </a:pPr>
            <a:r>
              <a:rPr lang="en-US" altLang="ko-KR" dirty="0">
                <a:ea typeface="굴림" panose="020B0600000101010101" pitchFamily="34" charset="-127"/>
                <a:sym typeface="Symbol" panose="05050102010706020507" pitchFamily="18" charset="2"/>
              </a:rPr>
              <a:t>Change its PTE and any cached TLB to be invalid</a:t>
            </a:r>
          </a:p>
          <a:p>
            <a:pPr lvl="2">
              <a:lnSpc>
                <a:spcPct val="80000"/>
              </a:lnSpc>
              <a:spcBef>
                <a:spcPct val="20000"/>
              </a:spcBef>
            </a:pPr>
            <a:r>
              <a:rPr lang="en-US" altLang="ko-KR" dirty="0">
                <a:ea typeface="굴림" panose="020B0600000101010101" pitchFamily="34" charset="-127"/>
                <a:sym typeface="Symbol" panose="05050102010706020507" pitchFamily="18" charset="2"/>
              </a:rPr>
              <a:t>Load new page into memory from disk</a:t>
            </a:r>
          </a:p>
          <a:p>
            <a:pPr lvl="2">
              <a:lnSpc>
                <a:spcPct val="80000"/>
              </a:lnSpc>
              <a:spcBef>
                <a:spcPct val="20000"/>
              </a:spcBef>
            </a:pPr>
            <a:r>
              <a:rPr lang="en-US" altLang="ko-KR" dirty="0">
                <a:ea typeface="굴림" panose="020B0600000101010101" pitchFamily="34" charset="-127"/>
                <a:sym typeface="Symbol" panose="05050102010706020507" pitchFamily="18" charset="2"/>
              </a:rPr>
              <a:t>Update page table entry, invalidate TLB for new entry</a:t>
            </a:r>
          </a:p>
          <a:p>
            <a:pPr lvl="2">
              <a:lnSpc>
                <a:spcPct val="80000"/>
              </a:lnSpc>
              <a:spcBef>
                <a:spcPct val="20000"/>
              </a:spcBef>
            </a:pPr>
            <a:r>
              <a:rPr lang="en-US" altLang="ko-KR" dirty="0">
                <a:ea typeface="굴림" panose="020B0600000101010101" pitchFamily="34" charset="-127"/>
                <a:sym typeface="Symbol" panose="05050102010706020507" pitchFamily="18" charset="2"/>
              </a:rPr>
              <a:t>Continue thread from original faulting location</a:t>
            </a:r>
          </a:p>
          <a:p>
            <a:pPr lvl="1">
              <a:lnSpc>
                <a:spcPct val="80000"/>
              </a:lnSpc>
              <a:spcBef>
                <a:spcPct val="20000"/>
              </a:spcBef>
            </a:pPr>
            <a:r>
              <a:rPr lang="en-US" altLang="ko-KR" dirty="0">
                <a:ea typeface="굴림" panose="020B0600000101010101" pitchFamily="34" charset="-127"/>
                <a:sym typeface="Symbol" panose="05050102010706020507" pitchFamily="18" charset="2"/>
              </a:rPr>
              <a:t>TLB for new page will be loaded when thread continued!</a:t>
            </a:r>
          </a:p>
          <a:p>
            <a:pPr lvl="1">
              <a:lnSpc>
                <a:spcPct val="80000"/>
              </a:lnSpc>
              <a:spcBef>
                <a:spcPct val="20000"/>
              </a:spcBef>
            </a:pPr>
            <a:r>
              <a:rPr lang="en-US" altLang="ko-KR" dirty="0">
                <a:ea typeface="굴림" panose="020B0600000101010101" pitchFamily="34" charset="-127"/>
                <a:sym typeface="Symbol" panose="05050102010706020507" pitchFamily="18" charset="2"/>
              </a:rPr>
              <a:t>While pulling pages off disk for one process, OS runs another process from ready queue</a:t>
            </a:r>
          </a:p>
          <a:p>
            <a:pPr lvl="2">
              <a:lnSpc>
                <a:spcPct val="80000"/>
              </a:lnSpc>
              <a:spcBef>
                <a:spcPct val="20000"/>
              </a:spcBef>
            </a:pPr>
            <a:r>
              <a:rPr lang="en-US" altLang="ko-KR" dirty="0">
                <a:ea typeface="굴림" panose="020B0600000101010101" pitchFamily="34" charset="-127"/>
                <a:sym typeface="Symbol" panose="05050102010706020507" pitchFamily="18" charset="2"/>
              </a:rPr>
              <a:t>Suspended process sits on wait queue</a:t>
            </a:r>
          </a:p>
        </p:txBody>
      </p:sp>
      <p:sp>
        <p:nvSpPr>
          <p:cNvPr id="26628" name="Rectangle 2"/>
          <p:cNvSpPr>
            <a:spLocks noGrp="1" noChangeArrowheads="1"/>
          </p:cNvSpPr>
          <p:nvPr>
            <p:ph type="title"/>
          </p:nvPr>
        </p:nvSpPr>
        <p:spPr/>
        <p:txBody>
          <a:bodyPr/>
          <a:lstStyle/>
          <a:p>
            <a:r>
              <a:rPr lang="en-US" altLang="ko-KR">
                <a:ea typeface="굴림" panose="020B0600000101010101" pitchFamily="34" charset="-127"/>
              </a:rPr>
              <a:t>Demand Paging Mechanisms</a:t>
            </a:r>
          </a:p>
        </p:txBody>
      </p:sp>
    </p:spTree>
    <p:extLst>
      <p:ext uri="{BB962C8B-B14F-4D97-AF65-F5344CB8AC3E}">
        <p14:creationId xmlns:p14="http://schemas.microsoft.com/office/powerpoint/2010/main" val="18819736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69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69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6697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697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697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66979">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66979">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66979">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66979">
                                            <p:txEl>
                                              <p:pRg st="8" end="8"/>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66979">
                                            <p:txEl>
                                              <p:pRg st="9" end="9"/>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66979">
                                            <p:txEl>
                                              <p:pRg st="10" end="10"/>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66979">
                                            <p:txEl>
                                              <p:pRg st="11" end="11"/>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66979">
                                            <p:txEl>
                                              <p:pRg st="12" end="12"/>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7" presetClass="entr" presetSubtype="10" fill="hold" nodeType="clickEffect">
                                  <p:stCondLst>
                                    <p:cond delay="0"/>
                                  </p:stCondLst>
                                  <p:childTnLst>
                                    <p:set>
                                      <p:cBhvr>
                                        <p:cTn id="52" dur="1" fill="hold">
                                          <p:stCondLst>
                                            <p:cond delay="0"/>
                                          </p:stCondLst>
                                        </p:cTn>
                                        <p:tgtEl>
                                          <p:spTgt spid="766986"/>
                                        </p:tgtEl>
                                        <p:attrNameLst>
                                          <p:attrName>style.visibility</p:attrName>
                                        </p:attrNameLst>
                                      </p:cBhvr>
                                      <p:to>
                                        <p:strVal val="visible"/>
                                      </p:to>
                                    </p:set>
                                    <p:anim calcmode="lin" valueType="num">
                                      <p:cBhvr>
                                        <p:cTn id="53" dur="500" fill="hold"/>
                                        <p:tgtEl>
                                          <p:spTgt spid="766986"/>
                                        </p:tgtEl>
                                        <p:attrNameLst>
                                          <p:attrName>ppt_w</p:attrName>
                                        </p:attrNameLst>
                                      </p:cBhvr>
                                      <p:tavLst>
                                        <p:tav tm="0">
                                          <p:val>
                                            <p:fltVal val="0"/>
                                          </p:val>
                                        </p:tav>
                                        <p:tav tm="100000">
                                          <p:val>
                                            <p:strVal val="#ppt_w"/>
                                          </p:val>
                                        </p:tav>
                                      </p:tavLst>
                                    </p:anim>
                                    <p:anim calcmode="lin" valueType="num">
                                      <p:cBhvr>
                                        <p:cTn id="54" dur="500" fill="hold"/>
                                        <p:tgtEl>
                                          <p:spTgt spid="766986"/>
                                        </p:tgtEl>
                                        <p:attrNameLst>
                                          <p:attrName>ppt_h</p:attrName>
                                        </p:attrNameLst>
                                      </p:cBhvr>
                                      <p:tavLst>
                                        <p:tav tm="0">
                                          <p:val>
                                            <p:strVal val="#ppt_h"/>
                                          </p:val>
                                        </p:tav>
                                        <p:tav tm="100000">
                                          <p:val>
                                            <p:strVal val="#ppt_h"/>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66979">
                                            <p:txEl>
                                              <p:pRg st="13" end="13"/>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66979">
                                            <p:txEl>
                                              <p:pRg st="14" end="14"/>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6697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6979" grpId="0" uiExpand="1" build="p" bldLvl="3"/>
    </p:bldLst>
  </p:timing>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98118</TotalTime>
  <Pages>60</Pages>
  <Words>4903</Words>
  <Application>Microsoft Office PowerPoint</Application>
  <PresentationFormat>Widescreen</PresentationFormat>
  <Paragraphs>1058</Paragraphs>
  <Slides>49</Slides>
  <Notes>27</Notes>
  <HiddenSlides>4</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49</vt:i4>
      </vt:variant>
    </vt:vector>
  </HeadingPairs>
  <TitlesOfParts>
    <vt:vector size="60" baseType="lpstr">
      <vt:lpstr>Gill Sans</vt:lpstr>
      <vt:lpstr>Gill Sans Light</vt:lpstr>
      <vt:lpstr>Gulim</vt:lpstr>
      <vt:lpstr>Gulim</vt:lpstr>
      <vt:lpstr>Arial</vt:lpstr>
      <vt:lpstr>Comic Sans MS</vt:lpstr>
      <vt:lpstr>Consolas</vt:lpstr>
      <vt:lpstr>Helvetica</vt:lpstr>
      <vt:lpstr>Impact</vt:lpstr>
      <vt:lpstr>Symbol</vt:lpstr>
      <vt:lpstr>Office</vt:lpstr>
      <vt:lpstr>CSC 112: Computer Operating Systems Lecture 16  Memory 4: Demand Paging Policies</vt:lpstr>
      <vt:lpstr>Recall 61C: Average Memory Access Time</vt:lpstr>
      <vt:lpstr>Recall: Caching Applied to Address Translation</vt:lpstr>
      <vt:lpstr>Management &amp; Access to the Memory Hierarchy</vt:lpstr>
      <vt:lpstr>Page Fault  Demand Paging</vt:lpstr>
      <vt:lpstr>Demand Paging as Caching, …</vt:lpstr>
      <vt:lpstr>Illusion of Infinite Memory</vt:lpstr>
      <vt:lpstr>Review: What is in a PTE?</vt:lpstr>
      <vt:lpstr>Demand Paging Mechanisms</vt:lpstr>
      <vt:lpstr>Origins of Paging</vt:lpstr>
      <vt:lpstr>Very Different Situation Today</vt:lpstr>
      <vt:lpstr>A Picture on one machine</vt:lpstr>
      <vt:lpstr>Many Uses of Virtual Memory and “Demand Paging” …</vt:lpstr>
      <vt:lpstr>Classic: Loading an executable into memory</vt:lpstr>
      <vt:lpstr>Create Virtual Address Space of the Process</vt:lpstr>
      <vt:lpstr>Create Virtual Address Space of the Process</vt:lpstr>
      <vt:lpstr>Create Virtual Address Space of the Process</vt:lpstr>
      <vt:lpstr>Provide Backing Store for VAS</vt:lpstr>
      <vt:lpstr>What Data Structure Maps  Non-Resident Pages to Disk?</vt:lpstr>
      <vt:lpstr>Provide Backing Store for VAS</vt:lpstr>
      <vt:lpstr>On page Fault …</vt:lpstr>
      <vt:lpstr>On page Fault … find &amp; start load</vt:lpstr>
      <vt:lpstr>On page Fault … schedule other P or T</vt:lpstr>
      <vt:lpstr>On page Fault … update PTE</vt:lpstr>
      <vt:lpstr>Eventually reschedule faulting thread</vt:lpstr>
      <vt:lpstr>Summary: Steps in Handling a Page Fault</vt:lpstr>
      <vt:lpstr>Some questions we need to answer!</vt:lpstr>
      <vt:lpstr>Working Set Model</vt:lpstr>
      <vt:lpstr>Cache Behavior under WS model</vt:lpstr>
      <vt:lpstr>Another model of Locality: Zipf</vt:lpstr>
      <vt:lpstr>Demand Paging Cost Model</vt:lpstr>
      <vt:lpstr>What Factors Lead to Misses in Page Cache?</vt:lpstr>
      <vt:lpstr>Page Replacement Policies</vt:lpstr>
      <vt:lpstr>Replacement Policies (Con’t)</vt:lpstr>
      <vt:lpstr>Example: FIFO (strawman)</vt:lpstr>
      <vt:lpstr>Example: MIN / LRU</vt:lpstr>
      <vt:lpstr>Is LRU guaranteed to perform well?</vt:lpstr>
      <vt:lpstr>When will LRU perform badly?</vt:lpstr>
      <vt:lpstr>Graph of Page Faults Versus The Number of Frames</vt:lpstr>
      <vt:lpstr>Adding Memory Doesn’t Always Help Fault Rate</vt:lpstr>
      <vt:lpstr>Approximating LRU: Clock Algorithm</vt:lpstr>
      <vt:lpstr>Clock Algorithm: More details</vt:lpstr>
      <vt:lpstr>Nth Chance version of Clock Algorithm</vt:lpstr>
      <vt:lpstr>Recall: Meaning of PTE bits</vt:lpstr>
      <vt:lpstr>Clock Algorithms Variations</vt:lpstr>
      <vt:lpstr>Clock Algorithms Variations (continued)</vt:lpstr>
      <vt:lpstr>Second-Chance List Algorithm (VAX/VMS)</vt:lpstr>
      <vt:lpstr>Second-Chance List Algorithm (continued)</vt:lpstr>
      <vt:lpstr>Summary</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1023</cp:revision>
  <cp:lastPrinted>2022-03-15T20:14:46Z</cp:lastPrinted>
  <dcterms:created xsi:type="dcterms:W3CDTF">1995-08-12T11:37:26Z</dcterms:created>
  <dcterms:modified xsi:type="dcterms:W3CDTF">2025-01-27T12:39:34Z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