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1777" r:id="rId3"/>
    <p:sldId id="1736" r:id="rId4"/>
    <p:sldId id="1842" r:id="rId5"/>
    <p:sldId id="1761" r:id="rId6"/>
    <p:sldId id="1841" r:id="rId7"/>
    <p:sldId id="1764" r:id="rId8"/>
    <p:sldId id="1843" r:id="rId9"/>
    <p:sldId id="1844" r:id="rId10"/>
    <p:sldId id="1765" r:id="rId11"/>
    <p:sldId id="1766" r:id="rId12"/>
    <p:sldId id="1767" r:id="rId13"/>
    <p:sldId id="1768" r:id="rId14"/>
    <p:sldId id="1769" r:id="rId15"/>
    <p:sldId id="1770" r:id="rId16"/>
    <p:sldId id="1771" r:id="rId17"/>
    <p:sldId id="1805" r:id="rId18"/>
    <p:sldId id="1806" r:id="rId19"/>
    <p:sldId id="1809" r:id="rId20"/>
    <p:sldId id="1781" r:id="rId21"/>
    <p:sldId id="1782" r:id="rId22"/>
    <p:sldId id="1783" r:id="rId23"/>
    <p:sldId id="1784" r:id="rId24"/>
    <p:sldId id="1814" r:id="rId25"/>
    <p:sldId id="1793" r:id="rId26"/>
    <p:sldId id="1785" r:id="rId27"/>
    <p:sldId id="1787" r:id="rId28"/>
    <p:sldId id="1794" r:id="rId29"/>
    <p:sldId id="1838" r:id="rId30"/>
    <p:sldId id="1796" r:id="rId31"/>
    <p:sldId id="1788" r:id="rId32"/>
    <p:sldId id="1797" r:id="rId33"/>
    <p:sldId id="1798" r:id="rId34"/>
    <p:sldId id="1804" r:id="rId35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/>
    <p:restoredTop sz="86536" autoAdjust="0"/>
  </p:normalViewPr>
  <p:slideViewPr>
    <p:cSldViewPr>
      <p:cViewPr varScale="1">
        <p:scale>
          <a:sx n="71" d="100"/>
          <a:sy n="71" d="100"/>
        </p:scale>
        <p:origin x="136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80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Example: one program, touches 50 pages (each equally likely). Have only 40 physical page frames.</a:t>
            </a:r>
          </a:p>
          <a:p>
            <a:r>
              <a:rPr lang="en-US" altLang="en-US" dirty="0"/>
              <a:t>How bad is this?</a:t>
            </a:r>
          </a:p>
          <a:p>
            <a:r>
              <a:rPr lang="en-US" altLang="en-US" dirty="0"/>
              <a:t>  - Does your program run at 80% speed?</a:t>
            </a:r>
          </a:p>
          <a:p>
            <a:r>
              <a:rPr lang="en-US" altLang="en-US" dirty="0"/>
              <a:t>  - Does your program run at 20% speed?</a:t>
            </a:r>
          </a:p>
          <a:p>
            <a:r>
              <a:rPr lang="en-US" altLang="en-US" dirty="0"/>
              <a:t>Performance is really bad</a:t>
            </a:r>
          </a:p>
          <a:p>
            <a:r>
              <a:rPr lang="en-US" altLang="en-US" dirty="0"/>
              <a:t>If we have enough pages, 200 ns/ref, but if too few pages, assume every 5</a:t>
            </a:r>
            <a:r>
              <a:rPr lang="en-US" altLang="en-US" baseline="30000" dirty="0"/>
              <a:t>th</a:t>
            </a:r>
            <a:r>
              <a:rPr lang="en-US" altLang="en-US" dirty="0"/>
              <a:t> page reference causes a page fault not 100 MIPS, but 500 IPS! </a:t>
            </a:r>
          </a:p>
          <a:p>
            <a:r>
              <a:rPr lang="en-US" altLang="en-US" dirty="0"/>
              <a:t>= 4 refs x 200 ns</a:t>
            </a:r>
          </a:p>
          <a:p>
            <a:r>
              <a:rPr lang="en-US" altLang="en-US" dirty="0"/>
              <a:t>  1 page fault x 10 </a:t>
            </a:r>
            <a:r>
              <a:rPr lang="en-US" altLang="en-US" dirty="0" err="1"/>
              <a:t>ms</a:t>
            </a:r>
            <a:r>
              <a:rPr lang="en-US" altLang="en-US" dirty="0"/>
              <a:t> for disk I/O</a:t>
            </a:r>
          </a:p>
          <a:p>
            <a:r>
              <a:rPr lang="en-US" altLang="en-US" dirty="0"/>
              <a:t>= 5 refs, 10 </a:t>
            </a:r>
            <a:r>
              <a:rPr lang="en-US" altLang="en-US" dirty="0" err="1"/>
              <a:t>ms</a:t>
            </a:r>
            <a:r>
              <a:rPr lang="en-US" altLang="en-US" dirty="0"/>
              <a:t> + 800 ns =&gt; 2 </a:t>
            </a:r>
            <a:r>
              <a:rPr lang="en-US" altLang="en-US" dirty="0" err="1"/>
              <a:t>ms</a:t>
            </a:r>
            <a:r>
              <a:rPr lang="en-US" altLang="en-US" dirty="0"/>
              <a:t>/ref (not 100 MIPS, but 500 IPS! Factor of 10,000)</a:t>
            </a:r>
          </a:p>
          <a:p>
            <a:r>
              <a:rPr lang="en-US" altLang="en-US" dirty="0"/>
              <a:t>Machine appears to have stopped!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2778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ko-KR" dirty="0">
              <a:sym typeface="Symbol" panose="05050102010706020507" pitchFamily="18" charset="2"/>
            </a:endParaRPr>
          </a:p>
          <a:p>
            <a:r>
              <a:rPr lang="en-US" altLang="ko-KR" dirty="0">
                <a:sym typeface="Symbol" panose="05050102010706020507" pitchFamily="18" charset="2"/>
              </a:rPr>
              <a:t>Questions:</a:t>
            </a:r>
          </a:p>
          <a:p>
            <a:pPr lvl="1"/>
            <a:r>
              <a:rPr lang="en-US" altLang="ko-KR" dirty="0"/>
              <a:t>How do we detect Thrashing?</a:t>
            </a:r>
          </a:p>
          <a:p>
            <a:pPr lvl="1"/>
            <a:r>
              <a:rPr lang="en-US" altLang="ko-KR" dirty="0"/>
              <a:t>What is best response to Thrashing?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6058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2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Memory management in Linux considerably more complex than the examples we have been discussing</a:t>
            </a:r>
          </a:p>
          <a:p>
            <a:r>
              <a:rPr lang="en-US" dirty="0"/>
              <a:t>Memory Zones: physical memory categories</a:t>
            </a:r>
          </a:p>
          <a:p>
            <a:pPr lvl="1"/>
            <a:r>
              <a:rPr lang="en-US" dirty="0"/>
              <a:t>ZONE_DMA: &lt; 16MB memory, </a:t>
            </a:r>
            <a:r>
              <a:rPr lang="en-US" dirty="0" err="1"/>
              <a:t>DMAable</a:t>
            </a:r>
            <a:r>
              <a:rPr lang="en-US" dirty="0"/>
              <a:t> on ISA bus</a:t>
            </a:r>
          </a:p>
          <a:p>
            <a:pPr lvl="1"/>
            <a:r>
              <a:rPr lang="en-US" dirty="0"/>
              <a:t>ZONE_NORMAL: 16MB </a:t>
            </a: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dirty="0"/>
              <a:t>896MB (mapped at 0xC0000000)</a:t>
            </a:r>
          </a:p>
          <a:p>
            <a:pPr lvl="1"/>
            <a:r>
              <a:rPr lang="en-US" dirty="0"/>
              <a:t>ZONE_HIGHMEM: Everything else (&gt; 896MB)</a:t>
            </a:r>
          </a:p>
          <a:p>
            <a:r>
              <a:rPr lang="en-US" dirty="0"/>
              <a:t>Each zone has 1 </a:t>
            </a:r>
            <a:r>
              <a:rPr lang="en-US" dirty="0" err="1"/>
              <a:t>freelist</a:t>
            </a:r>
            <a:r>
              <a:rPr lang="en-US" dirty="0"/>
              <a:t>, 2 LRU lists (Active/Inactive)</a:t>
            </a:r>
          </a:p>
          <a:p>
            <a:r>
              <a:rPr lang="en-US" dirty="0"/>
              <a:t>Many different types of allocation</a:t>
            </a:r>
          </a:p>
          <a:p>
            <a:pPr lvl="1"/>
            <a:r>
              <a:rPr lang="en-US" dirty="0"/>
              <a:t>SLAB allocators, per-page allocators, mapped/unmapped</a:t>
            </a:r>
          </a:p>
          <a:p>
            <a:r>
              <a:rPr lang="en-US" dirty="0"/>
              <a:t>Many different types of allocated memory:</a:t>
            </a:r>
          </a:p>
          <a:p>
            <a:pPr lvl="1"/>
            <a:r>
              <a:rPr lang="en-US" dirty="0"/>
              <a:t>Anonymous memory (not backed by a file, heap/stack)</a:t>
            </a:r>
          </a:p>
          <a:p>
            <a:pPr lvl="1"/>
            <a:r>
              <a:rPr lang="en-US" dirty="0"/>
              <a:t>Mapped memory (backed by a file)</a:t>
            </a:r>
          </a:p>
          <a:p>
            <a:r>
              <a:rPr lang="en-US" dirty="0"/>
              <a:t>Allocation priorities</a:t>
            </a:r>
          </a:p>
          <a:p>
            <a:pPr lvl="1"/>
            <a:r>
              <a:rPr lang="en-US" dirty="0"/>
              <a:t>Is blocking allowed/</a:t>
            </a:r>
            <a:r>
              <a:rPr lang="en-US" dirty="0" err="1"/>
              <a:t>etc</a:t>
            </a:r>
            <a:endParaRPr 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1185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 in CS 162, we have studied:</a:t>
            </a:r>
          </a:p>
          <a:p>
            <a:pPr lvl="1"/>
            <a:r>
              <a:rPr lang="en-US" dirty="0"/>
              <a:t>Abstractions: the APIs provided by the OS to applications running in a process</a:t>
            </a:r>
          </a:p>
          <a:p>
            <a:pPr lvl="1"/>
            <a:r>
              <a:rPr lang="en-US" dirty="0"/>
              <a:t>Synchronization/Scheduling: How to manage the CPU</a:t>
            </a:r>
          </a:p>
          <a:p>
            <a:pPr lvl="1"/>
            <a:endParaRPr lang="en-US" dirty="0"/>
          </a:p>
          <a:p>
            <a:r>
              <a:rPr lang="en-US" dirty="0"/>
              <a:t>What about I/O?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224013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32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relationships with 1 set of wires (!)</a:t>
                </a:r>
              </a:p>
              <a:p>
                <a:endParaRPr lang="en-SE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𝑂(𝑛^2 )</a:t>
                </a:r>
                <a:r>
                  <a:rPr lang="en-US" dirty="0"/>
                  <a:t> relationships with 1 set of wires (!)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13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PCI started life out</a:t>
            </a:r>
            <a:br>
              <a:rPr lang="en-US" dirty="0"/>
            </a:br>
            <a:r>
              <a:rPr lang="en-US" dirty="0"/>
              <a:t>as a bus</a:t>
            </a:r>
          </a:p>
          <a:p>
            <a:r>
              <a:rPr lang="en-US" dirty="0"/>
              <a:t>But a parallel bus has many limitations</a:t>
            </a:r>
          </a:p>
          <a:p>
            <a:pPr lvl="1"/>
            <a:r>
              <a:rPr lang="en-US" dirty="0"/>
              <a:t>Multiplexing address/data for many requests</a:t>
            </a:r>
          </a:p>
          <a:p>
            <a:pPr lvl="1"/>
            <a:r>
              <a:rPr lang="en-US" dirty="0"/>
              <a:t>Slowest devices must be able to tell what’s happening (e.g., for arbitration)</a:t>
            </a:r>
          </a:p>
          <a:p>
            <a:pPr lvl="1"/>
            <a:r>
              <a:rPr lang="en-US" b="1" dirty="0"/>
              <a:t>Bus speed is set to that of the slowest device</a:t>
            </a:r>
          </a:p>
          <a:p>
            <a:r>
              <a:rPr lang="en-US" dirty="0"/>
              <a:t>No longer a parallel bus</a:t>
            </a:r>
          </a:p>
          <a:p>
            <a:r>
              <a:rPr lang="en-US" dirty="0"/>
              <a:t>Really a </a:t>
            </a:r>
            <a:r>
              <a:rPr lang="en-US" b="1" dirty="0"/>
              <a:t>collection of fast serial channels</a:t>
            </a:r>
            <a:r>
              <a:rPr lang="en-US" dirty="0"/>
              <a:t> or “lanes”</a:t>
            </a:r>
          </a:p>
          <a:p>
            <a:r>
              <a:rPr lang="en-US" dirty="0"/>
              <a:t>Devices can use as many as they need to achieve a desired bandwidth</a:t>
            </a:r>
          </a:p>
          <a:p>
            <a:r>
              <a:rPr lang="en-US" dirty="0"/>
              <a:t>Slow devices don’t have to share with fast ones</a:t>
            </a:r>
          </a:p>
          <a:p>
            <a:endParaRPr lang="en-US" dirty="0"/>
          </a:p>
          <a:p>
            <a:r>
              <a:rPr lang="en-US" dirty="0"/>
              <a:t>One of the successes of device abstraction in Linux was the ability to migrate from PCI to PCI Express</a:t>
            </a:r>
          </a:p>
          <a:p>
            <a:pPr lvl="1"/>
            <a:r>
              <a:rPr lang="en-US" dirty="0"/>
              <a:t>The physical interconnect changed completely, but the old API still worked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807385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ea typeface="굴림" charset="-127"/>
              </a:rPr>
              <a:t>Example from the Intel architecture: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out 0x21,AL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363820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graphics description </a:t>
            </a:r>
          </a:p>
        </p:txBody>
      </p:sp>
    </p:spTree>
    <p:extLst>
      <p:ext uri="{BB962C8B-B14F-4D97-AF65-F5344CB8AC3E}">
        <p14:creationId xmlns:p14="http://schemas.microsoft.com/office/powerpoint/2010/main" val="3980210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871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look at I/O in a modern processor. </a:t>
            </a:r>
          </a:p>
        </p:txBody>
      </p:sp>
    </p:spTree>
    <p:extLst>
      <p:ext uri="{BB962C8B-B14F-4D97-AF65-F5344CB8AC3E}">
        <p14:creationId xmlns:p14="http://schemas.microsoft.com/office/powerpoint/2010/main" val="1619499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603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81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98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15938" y="4343798"/>
            <a:ext cx="5910036" cy="4115594"/>
          </a:xfrm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52" tIns="46986" rIns="95652" bIns="46986"/>
          <a:lstStyle/>
          <a:p>
            <a:r>
              <a:rPr lang="en-US" dirty="0"/>
              <a:t>After the OS has issued a command to the I/O device either via a special I/O instruction or by writing to a location in the I/O address space,  the OS needs to be notified when:</a:t>
            </a:r>
          </a:p>
          <a:p>
            <a:r>
              <a:rPr lang="en-US" dirty="0"/>
              <a:t>(a) The I/O device has completed the operation.</a:t>
            </a:r>
          </a:p>
          <a:p>
            <a:r>
              <a:rPr lang="en-US" dirty="0"/>
              <a:t>(b) Or when the I/O device has encountered an error.</a:t>
            </a:r>
          </a:p>
          <a:p>
            <a:r>
              <a:rPr lang="en-US" dirty="0"/>
              <a:t>This can be accomplished in two different ways: Polling and I/O interrupt.</a:t>
            </a:r>
          </a:p>
          <a:p>
            <a:endParaRPr lang="en-US" dirty="0"/>
          </a:p>
          <a:p>
            <a:r>
              <a:rPr lang="en-US" dirty="0"/>
              <a:t>+1 = 58 min. (Y:38)</a:t>
            </a:r>
          </a:p>
        </p:txBody>
      </p:sp>
      <p:sp>
        <p:nvSpPr>
          <p:cNvPr id="70658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3225" y="588963"/>
            <a:ext cx="6067425" cy="3413125"/>
          </a:xfrm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4253975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85786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0116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37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4463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39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796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2273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 (Fixed Scheme)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 (Fixed Scheme)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1375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ko-KR" sz="1200" dirty="0">
                <a:ea typeface="굴림" panose="020B0600000101010101" pitchFamily="34" charset="-127"/>
              </a:rPr>
              <a:t>What if some application just needs more memory?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293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0761661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17.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5.png"/><Relationship Id="rId3" Type="http://schemas.openxmlformats.org/officeDocument/2006/relationships/image" Target="../media/image15.jpeg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png"/><Relationship Id="rId14" Type="http://schemas.openxmlformats.org/officeDocument/2006/relationships/image" Target="../media/image26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wmf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17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Demand Paging (Finished),</a:t>
            </a:r>
            <a:br>
              <a:rPr lang="en-US" sz="3000" dirty="0"/>
            </a:br>
            <a:r>
              <a:rPr lang="en-US" sz="3000" dirty="0"/>
              <a:t>General I/O, Storage Devices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CE671A-67B9-4205-C880-8295DFECA6DD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Allocation of Page Frames (Memory Pages)</a:t>
            </a:r>
          </a:p>
        </p:txBody>
      </p:sp>
      <p:sp>
        <p:nvSpPr>
          <p:cNvPr id="817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7212" y="838200"/>
            <a:ext cx="11101388" cy="5867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do we allocate memory among different processes?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Does every process get the same fraction of memory?  Different fractions?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Should we completely swap some processes out of memory?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Each process needs </a:t>
            </a:r>
            <a:r>
              <a:rPr lang="en-US" altLang="ko-KR" i="1" dirty="0">
                <a:ea typeface="굴림" panose="020B0600000101010101" pitchFamily="34" charset="-127"/>
              </a:rPr>
              <a:t>minimum</a:t>
            </a:r>
            <a:r>
              <a:rPr lang="en-US" altLang="ko-KR" dirty="0">
                <a:ea typeface="굴림" panose="020B0600000101010101" pitchFamily="34" charset="-127"/>
              </a:rPr>
              <a:t> number of pages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Want to make sure that all processes </a:t>
            </a:r>
            <a:r>
              <a:rPr lang="en-US" altLang="ko-KR" sz="2000" dirty="0">
                <a:solidFill>
                  <a:schemeClr val="hlink"/>
                </a:solidFill>
                <a:ea typeface="굴림" panose="020B0600000101010101" pitchFamily="34" charset="-127"/>
              </a:rPr>
              <a:t>that are loaded into memory</a:t>
            </a:r>
            <a:r>
              <a:rPr lang="en-US" altLang="ko-KR" sz="2000" dirty="0">
                <a:ea typeface="굴림" panose="020B0600000101010101" pitchFamily="34" charset="-127"/>
              </a:rPr>
              <a:t> can make forward progress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Possible Replacement Scopes:</a:t>
            </a:r>
          </a:p>
          <a:p>
            <a:pPr lvl="1"/>
            <a:r>
              <a:rPr lang="en-US" altLang="ko-KR" sz="2000" dirty="0">
                <a:solidFill>
                  <a:schemeClr val="hlink"/>
                </a:solidFill>
                <a:ea typeface="굴림" panose="020B0600000101010101" pitchFamily="34" charset="-127"/>
              </a:rPr>
              <a:t>Global replacement</a:t>
            </a:r>
            <a:r>
              <a:rPr lang="en-US" altLang="ko-KR" sz="2000" dirty="0">
                <a:ea typeface="굴림" panose="020B0600000101010101" pitchFamily="34" charset="-127"/>
              </a:rPr>
              <a:t> – process selects replacement frame from set of all frames; one process can take a frame from another</a:t>
            </a:r>
          </a:p>
          <a:p>
            <a:pPr lvl="1"/>
            <a:r>
              <a:rPr lang="en-US" altLang="ko-KR" sz="2000" dirty="0">
                <a:solidFill>
                  <a:schemeClr val="hlink"/>
                </a:solidFill>
                <a:ea typeface="굴림" panose="020B0600000101010101" pitchFamily="34" charset="-127"/>
              </a:rPr>
              <a:t>Local replacement</a:t>
            </a:r>
            <a:r>
              <a:rPr lang="en-US" altLang="ko-KR" sz="2000" dirty="0">
                <a:ea typeface="굴림" panose="020B0600000101010101" pitchFamily="34" charset="-127"/>
              </a:rPr>
              <a:t> – each process selects from only its own set of allocated frames</a:t>
            </a:r>
          </a:p>
        </p:txBody>
      </p:sp>
    </p:spTree>
    <p:extLst>
      <p:ext uri="{BB962C8B-B14F-4D97-AF65-F5344CB8AC3E}">
        <p14:creationId xmlns:p14="http://schemas.microsoft.com/office/powerpoint/2010/main" val="632518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715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Fixed/Priority Allocation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8193" name="Rectangle 17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685800"/>
                <a:ext cx="11582400" cy="6172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  <a:spcBef>
                    <a:spcPct val="10000"/>
                  </a:spcBef>
                </a:pPr>
                <a:r>
                  <a:rPr lang="en-US" altLang="ko-KR" dirty="0">
                    <a:solidFill>
                      <a:schemeClr val="hlink"/>
                    </a:solidFill>
                    <a:ea typeface="굴림" panose="020B0600000101010101" pitchFamily="34" charset="-127"/>
                  </a:rPr>
                  <a:t>Equal allocation:</a:t>
                </a:r>
                <a:endParaRPr lang="en-US" altLang="ko-KR" dirty="0">
                  <a:ea typeface="굴림" panose="020B0600000101010101" pitchFamily="34" charset="-127"/>
                </a:endParaRPr>
              </a:p>
              <a:p>
                <a:pPr lvl="1">
                  <a:lnSpc>
                    <a:spcPct val="80000"/>
                  </a:lnSpc>
                  <a:spcBef>
                    <a:spcPct val="10000"/>
                  </a:spcBef>
                </a:pPr>
                <a:r>
                  <a:rPr lang="en-US" altLang="ko-KR" sz="2000" dirty="0">
                    <a:ea typeface="굴림" panose="020B0600000101010101" pitchFamily="34" charset="-127"/>
                  </a:rPr>
                  <a:t>Every process gets same amount of memory</a:t>
                </a:r>
              </a:p>
              <a:p>
                <a:pPr lvl="1">
                  <a:lnSpc>
                    <a:spcPct val="80000"/>
                  </a:lnSpc>
                  <a:spcBef>
                    <a:spcPct val="10000"/>
                  </a:spcBef>
                </a:pPr>
                <a:r>
                  <a:rPr lang="en-US" altLang="ko-KR" sz="2000" dirty="0">
                    <a:ea typeface="굴림" panose="020B0600000101010101" pitchFamily="34" charset="-127"/>
                  </a:rPr>
                  <a:t>Example: 100 frames, 5 processes</a:t>
                </a:r>
                <a:r>
                  <a:rPr lang="en-US" altLang="ko-KR" sz="2000" dirty="0">
                    <a:ea typeface="굴림" panose="020B0600000101010101" pitchFamily="34" charset="-127"/>
                    <a:sym typeface="Symbol" panose="05050102010706020507" pitchFamily="18" charset="2"/>
                  </a:rPr>
                  <a:t>  </a:t>
                </a:r>
                <a:r>
                  <a:rPr lang="en-US" altLang="ko-KR" sz="2000" dirty="0">
                    <a:ea typeface="굴림" panose="020B0600000101010101" pitchFamily="34" charset="-127"/>
                  </a:rPr>
                  <a:t>process gets 20 frames</a:t>
                </a:r>
              </a:p>
              <a:p>
                <a:pPr>
                  <a:lnSpc>
                    <a:spcPct val="80000"/>
                  </a:lnSpc>
                  <a:spcBef>
                    <a:spcPct val="10000"/>
                  </a:spcBef>
                </a:pPr>
                <a:r>
                  <a:rPr lang="en-US" altLang="ko-KR" dirty="0">
                    <a:solidFill>
                      <a:schemeClr val="hlink"/>
                    </a:solidFill>
                    <a:ea typeface="굴림" panose="020B0600000101010101" pitchFamily="34" charset="-127"/>
                  </a:rPr>
                  <a:t>Proportional allocation:</a:t>
                </a:r>
                <a:endParaRPr lang="en-US" altLang="ko-KR" dirty="0">
                  <a:ea typeface="굴림" panose="020B0600000101010101" pitchFamily="34" charset="-127"/>
                </a:endParaRPr>
              </a:p>
              <a:p>
                <a:pPr lvl="1">
                  <a:lnSpc>
                    <a:spcPct val="80000"/>
                  </a:lnSpc>
                  <a:spcBef>
                    <a:spcPct val="10000"/>
                  </a:spcBef>
                </a:pPr>
                <a:r>
                  <a:rPr lang="en-US" altLang="ko-KR" sz="2000" dirty="0">
                    <a:ea typeface="굴림" panose="020B0600000101010101" pitchFamily="34" charset="-127"/>
                  </a:rPr>
                  <a:t>Allocate according to the size of process</a:t>
                </a:r>
              </a:p>
              <a:p>
                <a:pPr lvl="1">
                  <a:lnSpc>
                    <a:spcPct val="80000"/>
                  </a:lnSpc>
                  <a:spcBef>
                    <a:spcPct val="10000"/>
                  </a:spcBef>
                </a:pPr>
                <a:r>
                  <a:rPr lang="en-US" altLang="ko-KR" sz="2000" dirty="0">
                    <a:ea typeface="굴림" panose="020B0600000101010101" pitchFamily="34" charset="-127"/>
                  </a:rPr>
                  <a:t>Computation proceeds as follows:</a:t>
                </a:r>
              </a:p>
              <a:p>
                <a:pPr lvl="1">
                  <a:lnSpc>
                    <a:spcPct val="80000"/>
                  </a:lnSpc>
                  <a:spcBef>
                    <a:spcPct val="10000"/>
                  </a:spcBef>
                  <a:buFontTx/>
                  <a:buNone/>
                </a:pPr>
                <a:r>
                  <a:rPr lang="en-US" altLang="ko-KR" sz="2000" i="1" dirty="0">
                    <a:ea typeface="굴림" panose="020B0600000101010101" pitchFamily="34" charset="-127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𝑠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ea typeface="굴림" panose="020B0600000101010101" pitchFamily="34" charset="-127"/>
                  </a:rPr>
                  <a:t> = size of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ea typeface="굴림" panose="020B0600000101010101" pitchFamily="34" charset="-127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S</m:t>
                    </m:r>
                    <m:r>
                      <a:rPr lang="en-US" altLang="ko-KR" sz="2000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dirty="0">
                    <a:ea typeface="굴림" panose="020B0600000101010101" pitchFamily="34" charset="-127"/>
                  </a:rPr>
                  <a:t>, </a:t>
                </a:r>
              </a:p>
              <a:p>
                <a:pPr lvl="1">
                  <a:lnSpc>
                    <a:spcPct val="80000"/>
                  </a:lnSpc>
                  <a:spcBef>
                    <a:spcPct val="10000"/>
                  </a:spcBef>
                  <a:buFontTx/>
                  <a:buNone/>
                </a:pPr>
                <a:r>
                  <a:rPr lang="en-US" altLang="ko-KR" sz="2000" dirty="0">
                    <a:ea typeface="굴림" panose="020B0600000101010101" pitchFamily="34" charset="-127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𝑚</m:t>
                    </m:r>
                  </m:oMath>
                </a14:m>
                <a:r>
                  <a:rPr lang="en-US" altLang="ko-KR" sz="2000" dirty="0">
                    <a:ea typeface="굴림" panose="020B0600000101010101" pitchFamily="34" charset="-127"/>
                  </a:rPr>
                  <a:t> = total number of physical frames in the system</a:t>
                </a:r>
              </a:p>
              <a:p>
                <a:pPr lvl="1">
                  <a:lnSpc>
                    <a:spcPct val="80000"/>
                  </a:lnSpc>
                  <a:spcBef>
                    <a:spcPct val="10000"/>
                  </a:spcBef>
                  <a:buFontTx/>
                  <a:buNone/>
                </a:pPr>
                <a:r>
                  <a:rPr lang="en-US" altLang="ko-KR" sz="2000" dirty="0">
                    <a:ea typeface="굴림" panose="020B0600000101010101" pitchFamily="34" charset="-127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𝑎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ea typeface="굴림" panose="020B0600000101010101" pitchFamily="34" charset="-127"/>
                  </a:rPr>
                  <a:t> = (allocation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𝑝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>
                    <a:ea typeface="굴림" panose="020B0600000101010101" pitchFamily="34" charset="-127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굴림" panose="020B0600000101010101" pitchFamily="34" charset="-127"/>
                      </a:rPr>
                      <m:t> 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굴림" panose="020B0600000101010101" pitchFamily="34" charset="-127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  <a:ea typeface="굴림" panose="020B0600000101010101" pitchFamily="34" charset="-127"/>
                          </a:rPr>
                          <m:t>𝑆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ko-KR" sz="2400" i="1" dirty="0">
                  <a:ea typeface="굴림" panose="020B0600000101010101" pitchFamily="34" charset="-127"/>
                </a:endParaRPr>
              </a:p>
              <a:p>
                <a:pPr>
                  <a:lnSpc>
                    <a:spcPct val="80000"/>
                  </a:lnSpc>
                  <a:spcBef>
                    <a:spcPct val="10000"/>
                  </a:spcBef>
                </a:pPr>
                <a:r>
                  <a:rPr lang="en-US" altLang="ko-KR" dirty="0">
                    <a:solidFill>
                      <a:schemeClr val="hlink"/>
                    </a:solidFill>
                    <a:ea typeface="굴림" panose="020B0600000101010101" pitchFamily="34" charset="-127"/>
                  </a:rPr>
                  <a:t>Priority Allocation:</a:t>
                </a:r>
              </a:p>
              <a:p>
                <a:pPr lvl="1">
                  <a:lnSpc>
                    <a:spcPct val="80000"/>
                  </a:lnSpc>
                  <a:spcBef>
                    <a:spcPct val="10000"/>
                  </a:spcBef>
                </a:pPr>
                <a:r>
                  <a:rPr lang="en-US" altLang="ko-KR" sz="2000" dirty="0">
                    <a:ea typeface="굴림" panose="020B0600000101010101" pitchFamily="34" charset="-127"/>
                  </a:rPr>
                  <a:t>Proportional scheme using priorities rather than size</a:t>
                </a:r>
              </a:p>
              <a:p>
                <a:pPr lvl="2">
                  <a:lnSpc>
                    <a:spcPct val="80000"/>
                  </a:lnSpc>
                  <a:spcBef>
                    <a:spcPct val="10000"/>
                  </a:spcBef>
                </a:pPr>
                <a:r>
                  <a:rPr lang="en-US" altLang="ko-KR" dirty="0">
                    <a:ea typeface="굴림" panose="020B0600000101010101" pitchFamily="34" charset="-127"/>
                  </a:rPr>
                  <a:t>Same type of computation as previous scheme</a:t>
                </a:r>
              </a:p>
              <a:p>
                <a:pPr lvl="1">
                  <a:lnSpc>
                    <a:spcPct val="80000"/>
                  </a:lnSpc>
                  <a:spcBef>
                    <a:spcPct val="10000"/>
                  </a:spcBef>
                </a:pPr>
                <a:r>
                  <a:rPr lang="en-US" altLang="ko-KR" sz="2000" dirty="0">
                    <a:ea typeface="굴림" panose="020B0600000101010101" pitchFamily="34" charset="-127"/>
                  </a:rPr>
                  <a:t>Possible behavior: If process </a:t>
                </a:r>
                <a:r>
                  <a:rPr lang="en-US" altLang="ko-KR" sz="2000" i="1" dirty="0">
                    <a:ea typeface="굴림" panose="020B0600000101010101" pitchFamily="34" charset="-127"/>
                  </a:rPr>
                  <a:t>p</a:t>
                </a:r>
                <a:r>
                  <a:rPr lang="en-US" altLang="ko-KR" sz="2000" i="1" baseline="-25000" dirty="0">
                    <a:ea typeface="굴림" panose="020B0600000101010101" pitchFamily="34" charset="-127"/>
                  </a:rPr>
                  <a:t>i</a:t>
                </a:r>
                <a:r>
                  <a:rPr lang="en-US" altLang="ko-KR" sz="2000" dirty="0">
                    <a:ea typeface="굴림" panose="020B0600000101010101" pitchFamily="34" charset="-127"/>
                  </a:rPr>
                  <a:t> generates a page fault, select for replacement a frame from a process with lower priority number</a:t>
                </a:r>
              </a:p>
            </p:txBody>
          </p:sp>
        </mc:Choice>
        <mc:Fallback>
          <p:sp>
            <p:nvSpPr>
              <p:cNvPr id="818193" name="Rectangle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685800"/>
                <a:ext cx="11582400" cy="6172200"/>
              </a:xfrm>
              <a:blipFill>
                <a:blip r:embed="rId3"/>
                <a:stretch>
                  <a:fillRect l="-947" t="-237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33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1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819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Page-Fault Frequency Allocation</a:t>
            </a:r>
          </a:p>
        </p:txBody>
      </p:sp>
      <p:sp>
        <p:nvSpPr>
          <p:cNvPr id="81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10820400" cy="56388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GB" altLang="ko-KR" dirty="0">
                <a:ea typeface="굴림" panose="020B0600000101010101" pitchFamily="34" charset="-127"/>
              </a:rPr>
              <a:t>An adaptive scheme</a:t>
            </a: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Can we reduce Capacity misses by dynamically changing the number of pages/application?</a:t>
            </a:r>
          </a:p>
          <a:p>
            <a:pPr>
              <a:lnSpc>
                <a:spcPct val="8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Establish “acceptable” page-fault rate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굴림" panose="020B0600000101010101" pitchFamily="34" charset="-127"/>
              </a:rPr>
              <a:t>If actual rate too low, process loses frames (physical pages)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굴림" panose="020B0600000101010101" pitchFamily="34" charset="-127"/>
              </a:rPr>
              <a:t>If actual rate too high, process gains frames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Question: What if we just don’t have enough memory?</a:t>
            </a:r>
          </a:p>
        </p:txBody>
      </p:sp>
      <p:pic>
        <p:nvPicPr>
          <p:cNvPr id="81510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" t="16351" r="1137" b="16667"/>
          <a:stretch>
            <a:fillRect/>
          </a:stretch>
        </p:blipFill>
        <p:spPr bwMode="auto">
          <a:xfrm>
            <a:off x="3733800" y="1600200"/>
            <a:ext cx="5886450" cy="30178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220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Thrashing</a:t>
            </a:r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669" y="729762"/>
            <a:ext cx="6574900" cy="561657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If a process does not have “enough” pages, the page-fault rate is very high.  </a:t>
            </a:r>
            <a:br>
              <a:rPr lang="en-US" altLang="ko-KR" dirty="0"/>
            </a:br>
            <a:r>
              <a:rPr lang="en-US" altLang="ko-KR" dirty="0"/>
              <a:t>This leads to:</a:t>
            </a:r>
          </a:p>
          <a:p>
            <a:pPr lvl="1"/>
            <a:r>
              <a:rPr lang="en-US" altLang="ko-KR" dirty="0"/>
              <a:t>low CPU utilization</a:t>
            </a:r>
          </a:p>
          <a:p>
            <a:pPr lvl="1"/>
            <a:r>
              <a:rPr lang="en-US" altLang="ko-KR" dirty="0"/>
              <a:t>OS spends most of its time swapping to disk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Thrashing</a:t>
            </a:r>
            <a:r>
              <a:rPr lang="en-US" altLang="ko-KR" dirty="0"/>
              <a:t>:</a:t>
            </a:r>
            <a:r>
              <a:rPr lang="en-US" altLang="ko-KR" dirty="0">
                <a:sym typeface="Symbol" panose="05050102010706020507" pitchFamily="18" charset="2"/>
              </a:rPr>
              <a:t> a process is busy swapping pages in and out with little or no actual progress</a:t>
            </a:r>
          </a:p>
          <a:p>
            <a:r>
              <a:rPr lang="en-US" altLang="en-US" dirty="0"/>
              <a:t>Example: one program, touches 50 pages (each equally likely). Have only 40 physical page frames. Assume memory reference cost is 200 ns/ref. Assume every 5</a:t>
            </a:r>
            <a:r>
              <a:rPr lang="en-US" altLang="en-US" baseline="30000" dirty="0"/>
              <a:t>th</a:t>
            </a:r>
            <a:r>
              <a:rPr lang="en-US" altLang="en-US" dirty="0"/>
              <a:t> page reference causes a page fault:</a:t>
            </a:r>
          </a:p>
          <a:p>
            <a:pPr lvl="1"/>
            <a:r>
              <a:rPr lang="en-US" altLang="en-US" dirty="0"/>
              <a:t>Total cost of 5 refs = 4 refs x 200 ns + 1 page fault x 10 </a:t>
            </a:r>
            <a:r>
              <a:rPr lang="en-US" altLang="en-US" dirty="0" err="1"/>
              <a:t>ms</a:t>
            </a:r>
            <a:r>
              <a:rPr lang="en-US" altLang="en-US" dirty="0"/>
              <a:t> for disk I/O = 800 ns + 10 </a:t>
            </a:r>
            <a:r>
              <a:rPr lang="en-US" altLang="en-US" dirty="0" err="1"/>
              <a:t>ms</a:t>
            </a:r>
            <a:r>
              <a:rPr lang="en-US" altLang="en-US" dirty="0"/>
              <a:t> = 10.0008 </a:t>
            </a:r>
            <a:r>
              <a:rPr lang="en-US" altLang="en-US" dirty="0" err="1"/>
              <a:t>ms</a:t>
            </a:r>
            <a:endParaRPr lang="en-US" altLang="en-US" dirty="0"/>
          </a:p>
          <a:p>
            <a:pPr lvl="1"/>
            <a:r>
              <a:rPr lang="en-US" altLang="en-US" dirty="0"/>
              <a:t>Approximately 2 </a:t>
            </a:r>
            <a:r>
              <a:rPr lang="en-US" altLang="en-US" dirty="0" err="1"/>
              <a:t>ms</a:t>
            </a:r>
            <a:r>
              <a:rPr lang="en-US" altLang="en-US" dirty="0"/>
              <a:t>/ref (Factor of slow down 2ms/200ns=10,000))</a:t>
            </a:r>
          </a:p>
        </p:txBody>
      </p:sp>
      <p:pic>
        <p:nvPicPr>
          <p:cNvPr id="816132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t="12083" r="856" b="12083"/>
          <a:stretch>
            <a:fillRect/>
          </a:stretch>
        </p:blipFill>
        <p:spPr bwMode="auto">
          <a:xfrm>
            <a:off x="6800569" y="2286000"/>
            <a:ext cx="5196242" cy="29940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54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81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1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Locality In A Memory-Reference Pattern</a:t>
            </a:r>
            <a:endParaRPr lang="en-US" altLang="ko-KR" dirty="0"/>
          </a:p>
        </p:txBody>
      </p:sp>
      <p:sp>
        <p:nvSpPr>
          <p:cNvPr id="81101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10662" y="762000"/>
            <a:ext cx="5880100" cy="5562600"/>
          </a:xfrm>
        </p:spPr>
        <p:txBody>
          <a:bodyPr/>
          <a:lstStyle/>
          <a:p>
            <a:r>
              <a:rPr lang="en-US" altLang="ko-KR" dirty="0"/>
              <a:t>Program Memory Access Patterns have temporal and spatial locality</a:t>
            </a:r>
          </a:p>
          <a:p>
            <a:pPr lvl="1"/>
            <a:r>
              <a:rPr lang="en-US" altLang="ko-KR" dirty="0"/>
              <a:t>Group of Pages accessed along a given time slice called the “Working Set”</a:t>
            </a:r>
          </a:p>
          <a:p>
            <a:pPr lvl="1"/>
            <a:r>
              <a:rPr lang="en-US" altLang="ko-KR" dirty="0"/>
              <a:t>Working Set defines minimum number of pages for process to behave well</a:t>
            </a:r>
          </a:p>
          <a:p>
            <a:r>
              <a:rPr lang="en-US" altLang="ko-KR" dirty="0"/>
              <a:t>Not enough memory for Working Set </a:t>
            </a:r>
            <a:r>
              <a:rPr lang="en-US" altLang="ko-KR" dirty="0">
                <a:sym typeface="Symbol" panose="05050102010706020507" pitchFamily="18" charset="2"/>
              </a:rPr>
              <a:t> Thrashing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Better to swap out process?</a:t>
            </a:r>
          </a:p>
          <a:p>
            <a:pPr lvl="1"/>
            <a:endParaRPr lang="ko-KR" altLang="en-US" dirty="0"/>
          </a:p>
        </p:txBody>
      </p:sp>
      <p:sp>
        <p:nvSpPr>
          <p:cNvPr id="811013" name="AutoShape 5"/>
          <p:cNvSpPr>
            <a:spLocks noChangeArrowheads="1"/>
          </p:cNvSpPr>
          <p:nvPr/>
        </p:nvSpPr>
        <p:spPr bwMode="auto">
          <a:xfrm>
            <a:off x="-304800" y="764931"/>
            <a:ext cx="228600" cy="502920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pic>
        <p:nvPicPr>
          <p:cNvPr id="811011" name="Picture 3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49" t="659" r="21251" b="1007"/>
          <a:stretch>
            <a:fillRect/>
          </a:stretch>
        </p:blipFill>
        <p:spPr bwMode="auto">
          <a:xfrm>
            <a:off x="6565900" y="762000"/>
            <a:ext cx="4406900" cy="53292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039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81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1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688 0.01065 L 0.9056 0.00926 " pathEditMode="fixed" rAng="0" ptsTypes="AA">
                                      <p:cBhvr>
                                        <p:cTn id="16" dur="3000" fill="hold"/>
                                        <p:tgtEl>
                                          <p:spTgt spid="8110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3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5" grpId="0" uiExpand="1" build="p"/>
      <p:bldP spid="811013" grpId="0" uiExpan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Working-Set Model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514600"/>
            <a:ext cx="10439400" cy="4267200"/>
          </a:xfrm>
        </p:spPr>
        <p:txBody>
          <a:bodyPr>
            <a:normAutofit lnSpcReduction="10000"/>
          </a:bodyPr>
          <a:lstStyle/>
          <a:p>
            <a:r>
              <a:rPr lang="ko-KR" altLang="en-US" dirty="0">
                <a:sym typeface="Symbol" panose="05050102010706020507" pitchFamily="18" charset="2"/>
              </a:rPr>
              <a:t>  </a:t>
            </a:r>
            <a:r>
              <a:rPr lang="en-US" altLang="ko-KR" dirty="0">
                <a:sym typeface="Symbol" panose="05050102010706020507" pitchFamily="18" charset="2"/>
              </a:rPr>
              <a:t>working-set window  fixed number of page references 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Example:  10,000 instructions</a:t>
            </a:r>
          </a:p>
          <a:p>
            <a:r>
              <a:rPr lang="en-US" altLang="ko-KR" dirty="0" err="1">
                <a:sym typeface="Symbol" panose="05050102010706020507" pitchFamily="18" charset="2"/>
              </a:rPr>
              <a:t>WSi</a:t>
            </a:r>
            <a:r>
              <a:rPr lang="en-US" altLang="ko-KR" dirty="0">
                <a:sym typeface="Symbol" panose="05050102010706020507" pitchFamily="18" charset="2"/>
              </a:rPr>
              <a:t> (working set of Process Pi) = total set of pages referenced in the most recent  (varies in time)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if  too small will not encompass entire locality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if  too large will encompass several localities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if  =   will encompass entire program</a:t>
            </a:r>
          </a:p>
          <a:p>
            <a:r>
              <a:rPr lang="en-US" altLang="ko-KR" dirty="0">
                <a:sym typeface="Symbol" panose="05050102010706020507" pitchFamily="18" charset="2"/>
              </a:rPr>
              <a:t>D = |</a:t>
            </a:r>
            <a:r>
              <a:rPr lang="en-US" altLang="ko-KR" dirty="0" err="1">
                <a:sym typeface="Symbol" panose="05050102010706020507" pitchFamily="18" charset="2"/>
              </a:rPr>
              <a:t>WSi</a:t>
            </a:r>
            <a:r>
              <a:rPr lang="en-US" altLang="ko-KR" dirty="0">
                <a:sym typeface="Symbol" panose="05050102010706020507" pitchFamily="18" charset="2"/>
              </a:rPr>
              <a:t>|  total demand frames </a:t>
            </a:r>
          </a:p>
          <a:p>
            <a:r>
              <a:rPr lang="en-US" altLang="ko-KR" dirty="0">
                <a:sym typeface="Symbol" panose="05050102010706020507" pitchFamily="18" charset="2"/>
              </a:rPr>
              <a:t>if D &gt; m  Thrashing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Policy: if D &gt; m, then suspend/swap out processes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This can improve overall system behavior by a lot!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" t="34947" r="688" b="35550"/>
          <a:stretch>
            <a:fillRect/>
          </a:stretch>
        </p:blipFill>
        <p:spPr bwMode="auto">
          <a:xfrm>
            <a:off x="2438401" y="776287"/>
            <a:ext cx="7426325" cy="166211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402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What about Compulsory Misses?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838200"/>
            <a:ext cx="10210800" cy="5181600"/>
          </a:xfrm>
        </p:spPr>
        <p:txBody>
          <a:bodyPr/>
          <a:lstStyle/>
          <a:p>
            <a:r>
              <a:rPr lang="en-US" altLang="ko-KR" dirty="0"/>
              <a:t>Recall that compulsory misses are misses that occur the first time that a page is seen	</a:t>
            </a:r>
          </a:p>
          <a:p>
            <a:pPr lvl="1"/>
            <a:r>
              <a:rPr lang="en-US" altLang="ko-KR" dirty="0"/>
              <a:t>Pages that are touched for the first time</a:t>
            </a:r>
          </a:p>
          <a:p>
            <a:pPr lvl="1"/>
            <a:r>
              <a:rPr lang="en-US" altLang="ko-KR" dirty="0"/>
              <a:t>Pages that are touched after process is swapped out/swapped back in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Clustering:</a:t>
            </a:r>
          </a:p>
          <a:p>
            <a:pPr lvl="1"/>
            <a:r>
              <a:rPr lang="en-US" altLang="ko-KR" dirty="0"/>
              <a:t>On a page-fault, bring in multiple pages “around” the faulting page to take advantage of spatial locality</a:t>
            </a:r>
          </a:p>
          <a:p>
            <a:pPr lvl="1"/>
            <a:r>
              <a:rPr lang="en-US" altLang="ko-KR" dirty="0"/>
              <a:t>Since efficiency of disk reads increases with sequential reads, makes sense to read several sequential pages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Working Set Tracking:</a:t>
            </a:r>
          </a:p>
          <a:p>
            <a:pPr lvl="1"/>
            <a:r>
              <a:rPr lang="en-US" altLang="ko-KR" dirty="0"/>
              <a:t>Use algorithm to try to track working set of application</a:t>
            </a:r>
          </a:p>
          <a:p>
            <a:pPr lvl="1"/>
            <a:r>
              <a:rPr lang="en-US" altLang="ko-KR" dirty="0"/>
              <a:t>When swapping process back in, swap in working set</a:t>
            </a:r>
          </a:p>
        </p:txBody>
      </p:sp>
    </p:spTree>
    <p:extLst>
      <p:ext uri="{BB962C8B-B14F-4D97-AF65-F5344CB8AC3E}">
        <p14:creationId xmlns:p14="http://schemas.microsoft.com/office/powerpoint/2010/main" val="1369661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285A8-7F87-4296-9677-5470DCB9D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Five Components of a Computer</a:t>
            </a:r>
          </a:p>
        </p:txBody>
      </p:sp>
      <p:pic>
        <p:nvPicPr>
          <p:cNvPr id="8" name="Content Placeholder 7" descr="A picture containing photo, sitting, different, old&#10;&#10;Description automatically generated">
            <a:extLst>
              <a:ext uri="{FF2B5EF4-FFF2-40B4-BE49-F238E27FC236}">
                <a16:creationId xmlns:a16="http://schemas.microsoft.com/office/drawing/2014/main" id="{26E34097-6D6C-4499-923F-6ABBD9B213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2" t="28494"/>
          <a:stretch/>
        </p:blipFill>
        <p:spPr>
          <a:xfrm>
            <a:off x="3343940" y="1523998"/>
            <a:ext cx="5890972" cy="461453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5E7F65-8A75-4F23-BF86-EE81342F8D45}"/>
              </a:ext>
            </a:extLst>
          </p:cNvPr>
          <p:cNvSpPr txBox="1"/>
          <p:nvPr/>
        </p:nvSpPr>
        <p:spPr>
          <a:xfrm>
            <a:off x="389860" y="4926419"/>
            <a:ext cx="35158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Diagram from “Computer Organization and Design” by Patterson and Hennessy</a:t>
            </a:r>
          </a:p>
        </p:txBody>
      </p:sp>
    </p:spTree>
    <p:extLst>
      <p:ext uri="{BB962C8B-B14F-4D97-AF65-F5344CB8AC3E}">
        <p14:creationId xmlns:p14="http://schemas.microsoft.com/office/powerpoint/2010/main" val="425651777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4C68-6F41-41C1-8795-2B98F6A8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of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5211B-B4CD-46BB-8437-65DECDED0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5264638" cy="5791200"/>
          </a:xfrm>
        </p:spPr>
        <p:txBody>
          <a:bodyPr>
            <a:normAutofit/>
          </a:bodyPr>
          <a:lstStyle/>
          <a:p>
            <a:r>
              <a:rPr lang="en-GB" altLang="ko-KR" dirty="0"/>
              <a:t>OS provides common services in form of I/O</a:t>
            </a:r>
          </a:p>
          <a:p>
            <a:r>
              <a:rPr lang="en-US" altLang="ko-KR" dirty="0"/>
              <a:t>Without I/O, computers are useless (disembodied brains?)</a:t>
            </a:r>
          </a:p>
          <a:p>
            <a:r>
              <a:rPr lang="en-US" altLang="ko-KR" dirty="0"/>
              <a:t>But… thousands of devices, each slightly different</a:t>
            </a:r>
          </a:p>
          <a:p>
            <a:pPr lvl="1"/>
            <a:r>
              <a:rPr lang="en-US" altLang="ko-KR" dirty="0"/>
              <a:t>How can we standardize the interfaces to these devices?</a:t>
            </a:r>
          </a:p>
          <a:p>
            <a:r>
              <a:rPr lang="en-US" altLang="ko-KR" dirty="0"/>
              <a:t>Devices unreliable: media failures and transmission errors</a:t>
            </a:r>
          </a:p>
          <a:p>
            <a:pPr lvl="1"/>
            <a:r>
              <a:rPr lang="en-US" altLang="ko-KR" dirty="0"/>
              <a:t>How can we make them reliable???</a:t>
            </a:r>
          </a:p>
          <a:p>
            <a:r>
              <a:rPr lang="en-US" altLang="ko-KR" dirty="0"/>
              <a:t>Devices unpredictable and/or slow</a:t>
            </a:r>
          </a:p>
          <a:p>
            <a:pPr lvl="1"/>
            <a:r>
              <a:rPr lang="en-US" altLang="ko-KR" dirty="0"/>
              <a:t>How can we manage them if we don’t know what they will do or how they will perform?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53B99E-1B81-4494-AF3F-20A5844B930F}"/>
              </a:ext>
            </a:extLst>
          </p:cNvPr>
          <p:cNvSpPr/>
          <p:nvPr/>
        </p:nvSpPr>
        <p:spPr bwMode="auto">
          <a:xfrm>
            <a:off x="5410200" y="2197100"/>
            <a:ext cx="6705600" cy="3822700"/>
          </a:xfrm>
          <a:prstGeom prst="rect">
            <a:avLst/>
          </a:prstGeom>
          <a:pattFill prst="horzBrick">
            <a:fgClr>
              <a:schemeClr val="bg2">
                <a:lumMod val="40000"/>
                <a:lumOff val="60000"/>
              </a:schemeClr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9EE30BA-81E5-4EDA-B0FE-308380E49D11}"/>
              </a:ext>
            </a:extLst>
          </p:cNvPr>
          <p:cNvCxnSpPr>
            <a:stCxn id="11" idx="3"/>
          </p:cNvCxnSpPr>
          <p:nvPr/>
        </p:nvCxnSpPr>
        <p:spPr bwMode="auto">
          <a:xfrm flipV="1">
            <a:off x="7696200" y="3443249"/>
            <a:ext cx="914400" cy="11151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275DEE-4BC1-4DDF-A6AC-C60E35601B6A}"/>
              </a:ext>
            </a:extLst>
          </p:cNvPr>
          <p:cNvCxnSpPr/>
          <p:nvPr/>
        </p:nvCxnSpPr>
        <p:spPr bwMode="auto">
          <a:xfrm>
            <a:off x="8077200" y="34163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9" name="Can 38">
            <a:extLst>
              <a:ext uri="{FF2B5EF4-FFF2-40B4-BE49-F238E27FC236}">
                <a16:creationId xmlns:a16="http://schemas.microsoft.com/office/drawing/2014/main" id="{F931CDB6-7A54-411C-85D3-C83026204322}"/>
              </a:ext>
            </a:extLst>
          </p:cNvPr>
          <p:cNvSpPr/>
          <p:nvPr/>
        </p:nvSpPr>
        <p:spPr bwMode="auto">
          <a:xfrm>
            <a:off x="6248400" y="4406900"/>
            <a:ext cx="1143000" cy="1295400"/>
          </a:xfrm>
          <a:prstGeom prst="can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Gill Sans Light"/>
              </a:rPr>
              <a:t>Storage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73EA3BF9-2DFB-45FE-9506-BB19DF8C5A11}"/>
              </a:ext>
            </a:extLst>
          </p:cNvPr>
          <p:cNvSpPr/>
          <p:nvPr/>
        </p:nvSpPr>
        <p:spPr bwMode="auto">
          <a:xfrm>
            <a:off x="6096000" y="3035300"/>
            <a:ext cx="1600200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Processor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8B724A-5F8E-4271-9E5E-1A90A4EDC9D8}"/>
              </a:ext>
            </a:extLst>
          </p:cNvPr>
          <p:cNvSpPr/>
          <p:nvPr/>
        </p:nvSpPr>
        <p:spPr bwMode="auto">
          <a:xfrm>
            <a:off x="6934200" y="2044700"/>
            <a:ext cx="4572000" cy="152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818A1D-0774-4E2E-B2C2-A1AE60B5F59F}"/>
              </a:ext>
            </a:extLst>
          </p:cNvPr>
          <p:cNvSpPr txBox="1"/>
          <p:nvPr/>
        </p:nvSpPr>
        <p:spPr>
          <a:xfrm>
            <a:off x="7772400" y="1739900"/>
            <a:ext cx="2817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OS Hardware Virtualization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7D1D8C-9A58-4B86-AA62-808D4497E6E9}"/>
              </a:ext>
            </a:extLst>
          </p:cNvPr>
          <p:cNvSpPr/>
          <p:nvPr/>
        </p:nvSpPr>
        <p:spPr>
          <a:xfrm>
            <a:off x="5410200" y="2197100"/>
            <a:ext cx="111921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Gill Sans Light"/>
              </a:rPr>
              <a:t>Hardware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E49782-3C7E-4A2F-8C69-EF30E404E2F8}"/>
              </a:ext>
            </a:extLst>
          </p:cNvPr>
          <p:cNvSpPr/>
          <p:nvPr/>
        </p:nvSpPr>
        <p:spPr>
          <a:xfrm>
            <a:off x="5410200" y="1816100"/>
            <a:ext cx="10518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Gill Sans Light"/>
              </a:rPr>
              <a:t>Software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53F5D6-0363-47AD-87A6-F1F9E92216DF}"/>
              </a:ext>
            </a:extLst>
          </p:cNvPr>
          <p:cNvSpPr/>
          <p:nvPr/>
        </p:nvSpPr>
        <p:spPr bwMode="auto">
          <a:xfrm>
            <a:off x="8610600" y="2273300"/>
            <a:ext cx="1752600" cy="1676400"/>
          </a:xfrm>
          <a:prstGeom prst="rect">
            <a:avLst/>
          </a:prstGeom>
          <a:solidFill>
            <a:srgbClr val="5AAE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Memory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F36F96-6A2C-4201-8DFF-E279883EE5E5}"/>
              </a:ext>
            </a:extLst>
          </p:cNvPr>
          <p:cNvSpPr txBox="1"/>
          <p:nvPr/>
        </p:nvSpPr>
        <p:spPr>
          <a:xfrm>
            <a:off x="7265937" y="1350062"/>
            <a:ext cx="1152880" cy="338554"/>
          </a:xfrm>
          <a:prstGeom prst="rect">
            <a:avLst/>
          </a:prstGeom>
          <a:solidFill>
            <a:srgbClr val="9E78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Gill Sans Light"/>
              </a:rPr>
              <a:t>Process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DBA43E-DF7C-4D3C-B70C-D2D06A4934B5}"/>
              </a:ext>
            </a:extLst>
          </p:cNvPr>
          <p:cNvSpPr txBox="1"/>
          <p:nvPr/>
        </p:nvSpPr>
        <p:spPr>
          <a:xfrm>
            <a:off x="6553200" y="2197100"/>
            <a:ext cx="441146" cy="276999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Gill Sans Light"/>
              </a:rPr>
              <a:t>ISA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1B7B07-C2C7-4DFD-8E78-B7F2B12E79E1}"/>
              </a:ext>
            </a:extLst>
          </p:cNvPr>
          <p:cNvGrpSpPr/>
          <p:nvPr/>
        </p:nvGrpSpPr>
        <p:grpSpPr>
          <a:xfrm>
            <a:off x="7010400" y="3492500"/>
            <a:ext cx="533400" cy="304800"/>
            <a:chOff x="3124200" y="3657600"/>
            <a:chExt cx="533400" cy="304800"/>
          </a:xfrm>
          <a:solidFill>
            <a:schemeClr val="accent6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E7592F-8692-459A-87BD-175BF63741CB}"/>
                </a:ext>
              </a:extLst>
            </p:cNvPr>
            <p:cNvSpPr/>
            <p:nvPr/>
          </p:nvSpPr>
          <p:spPr bwMode="auto">
            <a:xfrm>
              <a:off x="3124200" y="3657600"/>
              <a:ext cx="5334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5B552A2-E623-4298-9D2C-E8DA7CFA0619}"/>
                </a:ext>
              </a:extLst>
            </p:cNvPr>
            <p:cNvSpPr/>
            <p:nvPr/>
          </p:nvSpPr>
          <p:spPr bwMode="auto">
            <a:xfrm>
              <a:off x="3124200" y="3733800"/>
              <a:ext cx="533400" cy="152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570BE518-A41A-44C8-BE5B-384793DEB01A}"/>
              </a:ext>
            </a:extLst>
          </p:cNvPr>
          <p:cNvSpPr/>
          <p:nvPr/>
        </p:nvSpPr>
        <p:spPr bwMode="auto">
          <a:xfrm>
            <a:off x="8686800" y="2730500"/>
            <a:ext cx="838200" cy="685800"/>
          </a:xfrm>
          <a:prstGeom prst="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CDF013-B14B-4959-AB17-68E3D9F1B2A5}"/>
              </a:ext>
            </a:extLst>
          </p:cNvPr>
          <p:cNvSpPr/>
          <p:nvPr/>
        </p:nvSpPr>
        <p:spPr bwMode="auto">
          <a:xfrm>
            <a:off x="8763000" y="3568700"/>
            <a:ext cx="1524000" cy="304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OS Memory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11BE6E-F6D9-4B14-96C6-46DCA6D9A73A}"/>
              </a:ext>
            </a:extLst>
          </p:cNvPr>
          <p:cNvSpPr/>
          <p:nvPr/>
        </p:nvSpPr>
        <p:spPr bwMode="auto">
          <a:xfrm>
            <a:off x="9677400" y="2730500"/>
            <a:ext cx="609600" cy="381000"/>
          </a:xfrm>
          <a:prstGeom prst="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19B6C9-A14B-486D-BDD1-070DF9283C04}"/>
              </a:ext>
            </a:extLst>
          </p:cNvPr>
          <p:cNvSpPr/>
          <p:nvPr/>
        </p:nvSpPr>
        <p:spPr bwMode="auto">
          <a:xfrm>
            <a:off x="9601200" y="2959100"/>
            <a:ext cx="609600" cy="381000"/>
          </a:xfrm>
          <a:prstGeom prst="rect">
            <a:avLst/>
          </a:prstGeom>
          <a:solidFill>
            <a:schemeClr val="accent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30" name="Curved Connector 54">
            <a:extLst>
              <a:ext uri="{FF2B5EF4-FFF2-40B4-BE49-F238E27FC236}">
                <a16:creationId xmlns:a16="http://schemas.microsoft.com/office/drawing/2014/main" id="{A2D966F5-4258-4B9B-A57C-EB7585E46D3D}"/>
              </a:ext>
            </a:extLst>
          </p:cNvPr>
          <p:cNvCxnSpPr/>
          <p:nvPr/>
        </p:nvCxnSpPr>
        <p:spPr bwMode="auto">
          <a:xfrm rot="5400000" flipH="1" flipV="1">
            <a:off x="7753350" y="2520950"/>
            <a:ext cx="609600" cy="16383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71511FA-E8D9-4781-9765-9BFF7CF69C2C}"/>
              </a:ext>
            </a:extLst>
          </p:cNvPr>
          <p:cNvGrpSpPr/>
          <p:nvPr/>
        </p:nvGrpSpPr>
        <p:grpSpPr>
          <a:xfrm>
            <a:off x="5745995" y="3111500"/>
            <a:ext cx="6293605" cy="1418553"/>
            <a:chOff x="1707395" y="3276600"/>
            <a:chExt cx="6293605" cy="1418553"/>
          </a:xfrm>
        </p:grpSpPr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7B9C69FD-EDF9-41E4-B4E2-A20DE25E7631}"/>
                </a:ext>
              </a:extLst>
            </p:cNvPr>
            <p:cNvSpPr/>
            <p:nvPr/>
          </p:nvSpPr>
          <p:spPr bwMode="auto">
            <a:xfrm rot="21036509">
              <a:off x="1707395" y="3819625"/>
              <a:ext cx="6034009" cy="875528"/>
            </a:xfrm>
            <a:prstGeom prst="arc">
              <a:avLst>
                <a:gd name="adj1" fmla="val 10911104"/>
                <a:gd name="adj2" fmla="val 0"/>
              </a:avLst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49CCC1A-0869-48FB-B8DD-A459E52B4240}"/>
                </a:ext>
              </a:extLst>
            </p:cNvPr>
            <p:cNvSpPr txBox="1"/>
            <p:nvPr/>
          </p:nvSpPr>
          <p:spPr>
            <a:xfrm>
              <a:off x="6553200" y="3276600"/>
              <a:ext cx="1447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Gill Sans Light"/>
                </a:rPr>
                <a:t>Protection Boundary</a:t>
              </a:r>
            </a:p>
          </p:txBody>
        </p:sp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24B984E5-2500-4631-A5D8-74ECB63F920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8862014" y="4429714"/>
            <a:ext cx="967786" cy="96778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05E90D5-68EB-458D-A2A0-1843C8D6597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38414" y="4682698"/>
            <a:ext cx="1237948" cy="8763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7C68F0A-8BC2-412B-8D79-B8178EA29E8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15400" y="5435600"/>
            <a:ext cx="723900" cy="45531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A1D82C4-E5D5-464F-820A-27D6D114EAC5}"/>
              </a:ext>
            </a:extLst>
          </p:cNvPr>
          <p:cNvSpPr txBox="1"/>
          <p:nvPr/>
        </p:nvSpPr>
        <p:spPr>
          <a:xfrm>
            <a:off x="9265518" y="4270448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Networks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1954E79-7F89-4809-BD76-698021570D0D}"/>
              </a:ext>
            </a:extLst>
          </p:cNvPr>
          <p:cNvSpPr txBox="1"/>
          <p:nvPr/>
        </p:nvSpPr>
        <p:spPr>
          <a:xfrm>
            <a:off x="10584469" y="4245048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Displays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A4AEF2-4F69-48B6-90F5-74FD3AE60D36}"/>
              </a:ext>
            </a:extLst>
          </p:cNvPr>
          <p:cNvSpPr txBox="1"/>
          <p:nvPr/>
        </p:nvSpPr>
        <p:spPr>
          <a:xfrm>
            <a:off x="9752578" y="544726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Inputs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F717BDA-9465-43DF-B246-65C26E7F81A1}"/>
              </a:ext>
            </a:extLst>
          </p:cNvPr>
          <p:cNvSpPr txBox="1"/>
          <p:nvPr/>
        </p:nvSpPr>
        <p:spPr>
          <a:xfrm>
            <a:off x="8622175" y="1343811"/>
            <a:ext cx="1152880" cy="338554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Gill Sans Light"/>
              </a:rPr>
              <a:t>Process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9859802-B6D8-4A45-BDAA-80EF3A1B8AC6}"/>
              </a:ext>
            </a:extLst>
          </p:cNvPr>
          <p:cNvSpPr txBox="1"/>
          <p:nvPr/>
        </p:nvSpPr>
        <p:spPr>
          <a:xfrm>
            <a:off x="9978413" y="1344108"/>
            <a:ext cx="1152880" cy="33855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Gill Sans Light"/>
              </a:rPr>
              <a:t>Process 3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264C3C-1BB0-4A0E-A7E3-5AAEB4D94534}"/>
              </a:ext>
            </a:extLst>
          </p:cNvPr>
          <p:cNvGrpSpPr/>
          <p:nvPr/>
        </p:nvGrpSpPr>
        <p:grpSpPr>
          <a:xfrm>
            <a:off x="7398238" y="4084314"/>
            <a:ext cx="1371600" cy="1848422"/>
            <a:chOff x="3505200" y="4267200"/>
            <a:chExt cx="1371600" cy="22860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DB212D1-9299-41C2-9B1B-B4F39A4FDF5F}"/>
                </a:ext>
              </a:extLst>
            </p:cNvPr>
            <p:cNvSpPr/>
            <p:nvPr/>
          </p:nvSpPr>
          <p:spPr bwMode="auto">
            <a:xfrm>
              <a:off x="3810000" y="4267200"/>
              <a:ext cx="685800" cy="533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Ctrlr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55DD045-D05D-45FF-B2FB-8B8DD928E4B8}"/>
                </a:ext>
              </a:extLst>
            </p:cNvPr>
            <p:cNvCxnSpPr/>
            <p:nvPr/>
          </p:nvCxnSpPr>
          <p:spPr bwMode="auto">
            <a:xfrm>
              <a:off x="4191000" y="4800600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9E31743-3C12-4E63-B396-94897C50535B}"/>
                </a:ext>
              </a:extLst>
            </p:cNvPr>
            <p:cNvCxnSpPr/>
            <p:nvPr/>
          </p:nvCxnSpPr>
          <p:spPr bwMode="auto">
            <a:xfrm>
              <a:off x="4191000" y="50292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C39D10C-CEF4-4142-B046-FE30CAD1AE10}"/>
                </a:ext>
              </a:extLst>
            </p:cNvPr>
            <p:cNvCxnSpPr/>
            <p:nvPr/>
          </p:nvCxnSpPr>
          <p:spPr bwMode="auto">
            <a:xfrm>
              <a:off x="4191000" y="5334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464393B-A890-44C7-9CD8-0772A9EA9D73}"/>
                </a:ext>
              </a:extLst>
            </p:cNvPr>
            <p:cNvCxnSpPr/>
            <p:nvPr/>
          </p:nvCxnSpPr>
          <p:spPr bwMode="auto">
            <a:xfrm>
              <a:off x="3505200" y="5105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047B4F1-BE00-4EC3-BD55-72D9311B27EE}"/>
                </a:ext>
              </a:extLst>
            </p:cNvPr>
            <p:cNvSpPr/>
            <p:nvPr/>
          </p:nvSpPr>
          <p:spPr bwMode="auto">
            <a:xfrm>
              <a:off x="3886200" y="5562600"/>
              <a:ext cx="5334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7F51095-FE36-46CF-AC63-0B06A595CBD5}"/>
                </a:ext>
              </a:extLst>
            </p:cNvPr>
            <p:cNvCxnSpPr/>
            <p:nvPr/>
          </p:nvCxnSpPr>
          <p:spPr bwMode="auto">
            <a:xfrm>
              <a:off x="4191000" y="58674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1B2320C-FD77-4624-A661-05D11C84E414}"/>
                </a:ext>
              </a:extLst>
            </p:cNvPr>
            <p:cNvCxnSpPr/>
            <p:nvPr/>
          </p:nvCxnSpPr>
          <p:spPr bwMode="auto">
            <a:xfrm>
              <a:off x="4191000" y="6096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A97E38A-5EB2-44E8-986F-B27ED4288FEF}"/>
                </a:ext>
              </a:extLst>
            </p:cNvPr>
            <p:cNvCxnSpPr/>
            <p:nvPr/>
          </p:nvCxnSpPr>
          <p:spPr bwMode="auto">
            <a:xfrm>
              <a:off x="4191000" y="6248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2A0BE913-1429-436D-94C6-24052ACF92BB}"/>
              </a:ext>
            </a:extLst>
          </p:cNvPr>
          <p:cNvCxnSpPr>
            <a:cxnSpLocks/>
          </p:cNvCxnSpPr>
          <p:nvPr/>
        </p:nvCxnSpPr>
        <p:spPr>
          <a:xfrm flipV="1">
            <a:off x="6847897" y="3111501"/>
            <a:ext cx="2232991" cy="1835410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4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E4CEB136-A8E6-4A39-99A3-3D6865766D81}"/>
              </a:ext>
            </a:extLst>
          </p:cNvPr>
          <p:cNvCxnSpPr>
            <a:cxnSpLocks/>
            <a:stCxn id="35" idx="3"/>
          </p:cNvCxnSpPr>
          <p:nvPr/>
        </p:nvCxnSpPr>
        <p:spPr>
          <a:xfrm rot="10800000" flipH="1">
            <a:off x="8862014" y="3261549"/>
            <a:ext cx="218874" cy="1652058"/>
          </a:xfrm>
          <a:prstGeom prst="curvedConnector4">
            <a:avLst>
              <a:gd name="adj1" fmla="val -267921"/>
              <a:gd name="adj2" fmla="val 99539"/>
            </a:avLst>
          </a:prstGeom>
          <a:ln w="38100">
            <a:solidFill>
              <a:schemeClr val="accent4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6382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768B-26BF-4C77-A454-212374B45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11887200" cy="533400"/>
          </a:xfrm>
        </p:spPr>
        <p:txBody>
          <a:bodyPr/>
          <a:lstStyle/>
          <a:p>
            <a:r>
              <a:rPr lang="en-US" dirty="0"/>
              <a:t>Example: Device Transfer Rates in Mb/s (Sun Enterprise 6000)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1C5B6-6F78-4A8F-B666-021B6F949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 data rates vary over 12 orders of magnitude!!!</a:t>
            </a:r>
          </a:p>
          <a:p>
            <a:r>
              <a:rPr lang="en-US" dirty="0"/>
              <a:t>System must be able to handle this wide range</a:t>
            </a:r>
          </a:p>
          <a:p>
            <a:pPr lvl="1"/>
            <a:r>
              <a:rPr lang="en-US" dirty="0"/>
              <a:t>not have high overhead/byte for fast devices</a:t>
            </a:r>
          </a:p>
          <a:p>
            <a:pPr lvl="1"/>
            <a:r>
              <a:rPr lang="en-US" dirty="0"/>
              <a:t>not waste time waiting for slow devices</a:t>
            </a:r>
          </a:p>
        </p:txBody>
      </p:sp>
      <p:pic>
        <p:nvPicPr>
          <p:cNvPr id="11" name="Content Placeholder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5856CB0F-9345-42C7-8BC0-A95DF756A2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295400"/>
            <a:ext cx="5041392" cy="4133088"/>
          </a:xfrm>
        </p:spPr>
      </p:pic>
    </p:spTree>
    <p:extLst>
      <p:ext uri="{BB962C8B-B14F-4D97-AF65-F5344CB8AC3E}">
        <p14:creationId xmlns:p14="http://schemas.microsoft.com/office/powerpoint/2010/main" val="381833356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Demand Paging Cost Model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5200" y="762000"/>
            <a:ext cx="10160000" cy="5791200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Since Demand Paging like caching, can compute average access time! (“Effective Access Time”)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EAT = Hit Rate x Hit Time + Miss Rate x Miss Time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EAT = Hit Time + Miss Rate x Miss Penalty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Example: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Memory access time = 200 nanoseconds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Average page-fault service time = 8 milliseconds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Suppose p = Probability of miss, 1-p = Probably of hit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Then, we can compute EAT as follows: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828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		EAT 	= 200ns + p x 8 </a:t>
            </a:r>
            <a:r>
              <a:rPr lang="en-US" altLang="ko-KR" dirty="0" err="1">
                <a:ea typeface="굴림" panose="020B0600000101010101" pitchFamily="34" charset="-127"/>
              </a:rPr>
              <a:t>ms</a:t>
            </a:r>
            <a:endParaRPr lang="en-US" altLang="ko-KR" dirty="0">
              <a:ea typeface="굴림" panose="020B0600000101010101" pitchFamily="34" charset="-127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None/>
              <a:tabLst>
                <a:tab pos="914400" algn="l"/>
                <a:tab pos="1828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	        	= 200ns + p x 8,000,000ns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If one access out of 1,000 causes a page fault, then EAT = 8.2 </a:t>
            </a:r>
            <a:r>
              <a:rPr lang="el-GR" altLang="en-US" dirty="0">
                <a:solidFill>
                  <a:srgbClr val="FF0000"/>
                </a:solidFill>
              </a:rPr>
              <a:t>μ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s: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This is a slowdown by a factor of 40!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What if want slowdown by less than 10%?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EAT &lt; 200ns x 1.1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 p &lt; 2.5 x 10</a:t>
            </a:r>
            <a:r>
              <a:rPr lang="en-US" altLang="ko-KR" baseline="30000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-6</a:t>
            </a:r>
          </a:p>
          <a:p>
            <a:pPr marL="742950" lvl="1" indent="-285750">
              <a:lnSpc>
                <a:spcPct val="80000"/>
              </a:lnSpc>
              <a:spcBef>
                <a:spcPct val="20000"/>
              </a:spcBef>
              <a:tabLst>
                <a:tab pos="914400" algn="l"/>
                <a:tab pos="1828800" algn="l"/>
              </a:tabLst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This is about 1 page fault in 400,000!</a:t>
            </a:r>
          </a:p>
        </p:txBody>
      </p:sp>
    </p:spTree>
    <p:extLst>
      <p:ext uri="{BB962C8B-B14F-4D97-AF65-F5344CB8AC3E}">
        <p14:creationId xmlns:p14="http://schemas.microsoft.com/office/powerpoint/2010/main" val="225878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1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762125"/>
            <a:ext cx="10210800" cy="1286253"/>
          </a:xfrm>
        </p:spPr>
        <p:txBody>
          <a:bodyPr>
            <a:noAutofit/>
          </a:bodyPr>
          <a:lstStyle/>
          <a:p>
            <a:r>
              <a:rPr lang="en-US" dirty="0"/>
              <a:t>I/O devices are supported by I/O Controllers</a:t>
            </a:r>
          </a:p>
          <a:p>
            <a:r>
              <a:rPr lang="en-US" dirty="0"/>
              <a:t>Processors accesses them by reading and writing IO registers as if they were memory</a:t>
            </a:r>
          </a:p>
          <a:p>
            <a:pPr lvl="1"/>
            <a:r>
              <a:rPr lang="en-US" sz="2400" dirty="0"/>
              <a:t>Write commands and arguments, read status and results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4335463" y="2924789"/>
            <a:ext cx="533400" cy="1487488"/>
          </a:xfrm>
          <a:prstGeom prst="rect">
            <a:avLst/>
          </a:prstGeom>
          <a:solidFill>
            <a:srgbClr val="C0D2FE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>
              <a:defRPr/>
            </a:pP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L3 Cache</a:t>
            </a:r>
            <a:br>
              <a:rPr lang="en-US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(shared)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2239169" y="3403421"/>
            <a:ext cx="355600" cy="1008857"/>
          </a:xfrm>
          <a:prstGeom prst="rect">
            <a:avLst/>
          </a:prstGeom>
          <a:solidFill>
            <a:srgbClr val="C0D2FE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>
              <a:defRPr/>
            </a:pP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Registers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133600" y="1740516"/>
            <a:ext cx="2019300" cy="12858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08214" y="1724641"/>
            <a:ext cx="68288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Core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133600" y="3113703"/>
            <a:ext cx="2019300" cy="12985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214564" y="3089891"/>
            <a:ext cx="682880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Core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8699520" y="1566712"/>
            <a:ext cx="1314450" cy="2888659"/>
          </a:xfrm>
          <a:prstGeom prst="rect">
            <a:avLst/>
          </a:prstGeom>
          <a:solidFill>
            <a:srgbClr val="C0D2FE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Gill Sans" charset="0"/>
                <a:ea typeface="Gill Sans" charset="0"/>
                <a:cs typeface="Gill Sans" charset="0"/>
              </a:rPr>
              <a:t>Secondary</a:t>
            </a:r>
            <a:br>
              <a:rPr lang="en-US" b="0">
                <a:latin typeface="Gill Sans" charset="0"/>
                <a:ea typeface="Gill Sans" charset="0"/>
                <a:cs typeface="Gill Sans" charset="0"/>
              </a:rPr>
            </a:br>
            <a:r>
              <a:rPr lang="en-US" b="0">
                <a:latin typeface="Gill Sans" charset="0"/>
                <a:ea typeface="Gill Sans" charset="0"/>
                <a:cs typeface="Gill Sans" charset="0"/>
              </a:rPr>
              <a:t> Storage </a:t>
            </a:r>
            <a:br>
              <a:rPr lang="en-US" b="0">
                <a:latin typeface="Gill Sans" charset="0"/>
                <a:ea typeface="Gill Sans" charset="0"/>
                <a:cs typeface="Gill Sans" charset="0"/>
              </a:rPr>
            </a:br>
            <a:r>
              <a:rPr lang="en-US" b="0">
                <a:latin typeface="Gill Sans" charset="0"/>
                <a:ea typeface="Gill Sans" charset="0"/>
                <a:cs typeface="Gill Sans" charset="0"/>
              </a:rPr>
              <a:t>(Disk)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981200" y="1327765"/>
            <a:ext cx="3043238" cy="31940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670175" y="1346816"/>
            <a:ext cx="1221489" cy="366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Processor</a:t>
            </a: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3184546" y="4436091"/>
            <a:ext cx="5210175" cy="1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641327" y="2540846"/>
            <a:ext cx="969962" cy="1897063"/>
          </a:xfrm>
          <a:prstGeom prst="rect">
            <a:avLst/>
          </a:prstGeom>
          <a:solidFill>
            <a:srgbClr val="C0D2FE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ko-KR" b="0" dirty="0">
                <a:latin typeface="Gill Sans" charset="0"/>
                <a:ea typeface="Gill Sans" charset="0"/>
                <a:cs typeface="Gill Sans" charset="0"/>
              </a:rPr>
              <a:t>Main</a:t>
            </a:r>
          </a:p>
          <a:p>
            <a:r>
              <a:rPr lang="en-US" altLang="ko-KR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  <a:p>
            <a:r>
              <a:rPr lang="en-US" altLang="ko-KR" b="0" dirty="0">
                <a:latin typeface="Gill Sans" charset="0"/>
                <a:ea typeface="Gill Sans" charset="0"/>
                <a:cs typeface="Gill Sans" charset="0"/>
              </a:rPr>
              <a:t>(DRAM)</a:t>
            </a:r>
          </a:p>
          <a:p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213804" y="2037610"/>
            <a:ext cx="355600" cy="989285"/>
          </a:xfrm>
          <a:prstGeom prst="rect">
            <a:avLst/>
          </a:prstGeom>
          <a:solidFill>
            <a:srgbClr val="C0D2FE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>
              <a:defRPr/>
            </a:pP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Registers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2843213" y="2037609"/>
            <a:ext cx="355600" cy="989285"/>
          </a:xfrm>
          <a:prstGeom prst="rect">
            <a:avLst/>
          </a:prstGeom>
          <a:solidFill>
            <a:srgbClr val="C0D2FE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>
              <a:defRPr/>
            </a:pP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L1 Cache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2844800" y="3403421"/>
            <a:ext cx="355600" cy="1001479"/>
          </a:xfrm>
          <a:prstGeom prst="rect">
            <a:avLst/>
          </a:prstGeom>
          <a:solidFill>
            <a:srgbClr val="C0D2FE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>
              <a:defRPr/>
            </a:pP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L1 Cache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3525838" y="3236965"/>
            <a:ext cx="355600" cy="1175313"/>
          </a:xfrm>
          <a:prstGeom prst="rect">
            <a:avLst/>
          </a:prstGeom>
          <a:solidFill>
            <a:srgbClr val="C0D2FE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>
              <a:defRPr/>
            </a:pP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L2 Cache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3522663" y="1825677"/>
            <a:ext cx="355600" cy="1175313"/>
          </a:xfrm>
          <a:prstGeom prst="rect">
            <a:avLst/>
          </a:prstGeom>
          <a:solidFill>
            <a:srgbClr val="C0D2FE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>
              <a:defRPr/>
            </a:pP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L2 Cache</a:t>
            </a:r>
          </a:p>
        </p:txBody>
      </p:sp>
      <p:sp>
        <p:nvSpPr>
          <p:cNvPr id="24" name="Rectangle 8"/>
          <p:cNvSpPr>
            <a:spLocks noChangeArrowheads="1"/>
          </p:cNvSpPr>
          <p:nvPr/>
        </p:nvSpPr>
        <p:spPr bwMode="auto">
          <a:xfrm>
            <a:off x="7251720" y="2310960"/>
            <a:ext cx="1143000" cy="2126948"/>
          </a:xfrm>
          <a:prstGeom prst="rect">
            <a:avLst/>
          </a:prstGeom>
          <a:solidFill>
            <a:srgbClr val="C0D2FE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Gill Sans" charset="0"/>
                <a:ea typeface="Gill Sans" charset="0"/>
                <a:cs typeface="Gill Sans" charset="0"/>
              </a:rPr>
              <a:t>Secondary</a:t>
            </a:r>
            <a:br>
              <a:rPr lang="en-US" b="0">
                <a:latin typeface="Gill Sans" charset="0"/>
                <a:ea typeface="Gill Sans" charset="0"/>
                <a:cs typeface="Gill Sans" charset="0"/>
              </a:rPr>
            </a:br>
            <a:r>
              <a:rPr lang="en-US" b="0">
                <a:latin typeface="Gill Sans" charset="0"/>
                <a:ea typeface="Gill Sans" charset="0"/>
                <a:cs typeface="Gill Sans" charset="0"/>
              </a:rPr>
              <a:t> Storage </a:t>
            </a:r>
            <a:br>
              <a:rPr lang="en-US" b="0">
                <a:latin typeface="Gill Sans" charset="0"/>
                <a:ea typeface="Gill Sans" charset="0"/>
                <a:cs typeface="Gill Sans" charset="0"/>
              </a:rPr>
            </a:br>
            <a:r>
              <a:rPr lang="en-US" b="0">
                <a:latin typeface="Gill Sans" charset="0"/>
                <a:ea typeface="Gill Sans" charset="0"/>
                <a:cs typeface="Gill Sans" charset="0"/>
              </a:rPr>
              <a:t>(SSD)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5641327" y="1218857"/>
            <a:ext cx="1084126" cy="102618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ko-KR" b="0" dirty="0">
              <a:latin typeface="Gill Sans" charset="0"/>
              <a:ea typeface="Gill Sans" charset="0"/>
              <a:cs typeface="Gill Sans" charset="0"/>
            </a:endParaRPr>
          </a:p>
          <a:p>
            <a:pPr algn="ctr"/>
            <a:endParaRPr lang="en-US" altLang="ko-KR" b="0" dirty="0">
              <a:latin typeface="Gill Sans" charset="0"/>
              <a:ea typeface="Gill Sans" charset="0"/>
              <a:cs typeface="Gill Sans" charset="0"/>
            </a:endParaRPr>
          </a:p>
          <a:p>
            <a:pPr algn="ctr"/>
            <a:r>
              <a:rPr lang="en-US" altLang="ko-KR" b="0" dirty="0">
                <a:latin typeface="Gill Sans" charset="0"/>
                <a:ea typeface="Gill Sans" charset="0"/>
                <a:cs typeface="Gill Sans" charset="0"/>
              </a:rPr>
              <a:t>I/O </a:t>
            </a:r>
          </a:p>
          <a:p>
            <a:pPr algn="ctr"/>
            <a:r>
              <a:rPr lang="en-US" altLang="ko-KR" b="0" dirty="0">
                <a:latin typeface="Gill Sans" charset="0"/>
                <a:ea typeface="Gill Sans" charset="0"/>
                <a:cs typeface="Gill Sans" charset="0"/>
              </a:rPr>
              <a:t>Controllers</a:t>
            </a:r>
          </a:p>
        </p:txBody>
      </p:sp>
      <p:pic>
        <p:nvPicPr>
          <p:cNvPr id="61" name="Picture 60" descr="imgres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308" y="1714992"/>
            <a:ext cx="1362213" cy="1191936"/>
          </a:xfrm>
          <a:prstGeom prst="rect">
            <a:avLst/>
          </a:prstGeom>
        </p:spPr>
      </p:pic>
      <p:pic>
        <p:nvPicPr>
          <p:cNvPr id="63" name="Picture 62" descr="image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360" y="973521"/>
            <a:ext cx="1526623" cy="948113"/>
          </a:xfrm>
          <a:prstGeom prst="rect">
            <a:avLst/>
          </a:prstGeom>
        </p:spPr>
      </p:pic>
      <p:sp>
        <p:nvSpPr>
          <p:cNvPr id="64" name="Right Arrow 63"/>
          <p:cNvSpPr/>
          <p:nvPr/>
        </p:nvSpPr>
        <p:spPr>
          <a:xfrm>
            <a:off x="5024439" y="3244602"/>
            <a:ext cx="616889" cy="36367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53001" y="2691824"/>
            <a:ext cx="81514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Read / Write</a:t>
            </a:r>
          </a:p>
        </p:txBody>
      </p:sp>
      <p:sp>
        <p:nvSpPr>
          <p:cNvPr id="66" name="Right Arrow 65"/>
          <p:cNvSpPr/>
          <p:nvPr/>
        </p:nvSpPr>
        <p:spPr>
          <a:xfrm>
            <a:off x="5024440" y="1496030"/>
            <a:ext cx="616889" cy="36367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953001" y="939224"/>
            <a:ext cx="81514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Read / Write</a:t>
            </a:r>
          </a:p>
        </p:txBody>
      </p:sp>
      <p:sp>
        <p:nvSpPr>
          <p:cNvPr id="68" name="Freeform 67"/>
          <p:cNvSpPr/>
          <p:nvPr/>
        </p:nvSpPr>
        <p:spPr>
          <a:xfrm>
            <a:off x="6644560" y="1413166"/>
            <a:ext cx="2159857" cy="162622"/>
          </a:xfrm>
          <a:custGeom>
            <a:avLst/>
            <a:gdLst>
              <a:gd name="connsiteX0" fmla="*/ 0 w 2159857"/>
              <a:gd name="connsiteY0" fmla="*/ 32201 h 162622"/>
              <a:gd name="connsiteX1" fmla="*/ 938365 w 2159857"/>
              <a:gd name="connsiteY1" fmla="*/ 7932 h 162622"/>
              <a:gd name="connsiteX2" fmla="*/ 906007 w 2159857"/>
              <a:gd name="connsiteY2" fmla="*/ 153546 h 162622"/>
              <a:gd name="connsiteX3" fmla="*/ 1553155 w 2159857"/>
              <a:gd name="connsiteY3" fmla="*/ 137367 h 162622"/>
              <a:gd name="connsiteX4" fmla="*/ 2159857 w 2159857"/>
              <a:gd name="connsiteY4" fmla="*/ 56470 h 16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857" h="162622">
                <a:moveTo>
                  <a:pt x="0" y="32201"/>
                </a:moveTo>
                <a:cubicBezTo>
                  <a:pt x="393682" y="9954"/>
                  <a:pt x="787364" y="-12292"/>
                  <a:pt x="938365" y="7932"/>
                </a:cubicBezTo>
                <a:cubicBezTo>
                  <a:pt x="1089366" y="28156"/>
                  <a:pt x="803542" y="131974"/>
                  <a:pt x="906007" y="153546"/>
                </a:cubicBezTo>
                <a:cubicBezTo>
                  <a:pt x="1008472" y="175118"/>
                  <a:pt x="1344180" y="153546"/>
                  <a:pt x="1553155" y="137367"/>
                </a:cubicBezTo>
                <a:cubicBezTo>
                  <a:pt x="1762130" y="121188"/>
                  <a:pt x="2159857" y="56470"/>
                  <a:pt x="2159857" y="5647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9" name="Freeform 68"/>
          <p:cNvSpPr/>
          <p:nvPr/>
        </p:nvSpPr>
        <p:spPr>
          <a:xfrm>
            <a:off x="6725454" y="2061190"/>
            <a:ext cx="703773" cy="139040"/>
          </a:xfrm>
          <a:custGeom>
            <a:avLst/>
            <a:gdLst>
              <a:gd name="connsiteX0" fmla="*/ 0 w 2159857"/>
              <a:gd name="connsiteY0" fmla="*/ 32201 h 162622"/>
              <a:gd name="connsiteX1" fmla="*/ 938365 w 2159857"/>
              <a:gd name="connsiteY1" fmla="*/ 7932 h 162622"/>
              <a:gd name="connsiteX2" fmla="*/ 906007 w 2159857"/>
              <a:gd name="connsiteY2" fmla="*/ 153546 h 162622"/>
              <a:gd name="connsiteX3" fmla="*/ 1553155 w 2159857"/>
              <a:gd name="connsiteY3" fmla="*/ 137367 h 162622"/>
              <a:gd name="connsiteX4" fmla="*/ 2159857 w 2159857"/>
              <a:gd name="connsiteY4" fmla="*/ 56470 h 16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9857" h="162622">
                <a:moveTo>
                  <a:pt x="0" y="32201"/>
                </a:moveTo>
                <a:cubicBezTo>
                  <a:pt x="393682" y="9954"/>
                  <a:pt x="787364" y="-12292"/>
                  <a:pt x="938365" y="7932"/>
                </a:cubicBezTo>
                <a:cubicBezTo>
                  <a:pt x="1089366" y="28156"/>
                  <a:pt x="803542" y="131974"/>
                  <a:pt x="906007" y="153546"/>
                </a:cubicBezTo>
                <a:cubicBezTo>
                  <a:pt x="1008472" y="175118"/>
                  <a:pt x="1344180" y="153546"/>
                  <a:pt x="1553155" y="137367"/>
                </a:cubicBezTo>
                <a:cubicBezTo>
                  <a:pt x="1762130" y="121188"/>
                  <a:pt x="2159857" y="56470"/>
                  <a:pt x="2159857" y="5647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93178" y="1058724"/>
            <a:ext cx="784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wires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5685887" y="1282095"/>
            <a:ext cx="275038" cy="523980"/>
            <a:chOff x="4538126" y="830113"/>
            <a:chExt cx="275038" cy="523980"/>
          </a:xfrm>
        </p:grpSpPr>
        <p:sp>
          <p:nvSpPr>
            <p:cNvPr id="71" name="Rectangle 70"/>
            <p:cNvSpPr/>
            <p:nvPr/>
          </p:nvSpPr>
          <p:spPr>
            <a:xfrm>
              <a:off x="4538126" y="1092103"/>
              <a:ext cx="275038" cy="130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538126" y="1223184"/>
              <a:ext cx="275038" cy="130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4538126" y="830113"/>
              <a:ext cx="275038" cy="130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38126" y="961194"/>
              <a:ext cx="275038" cy="13090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063045" y="1327765"/>
            <a:ext cx="487568" cy="387227"/>
            <a:chOff x="5428874" y="234600"/>
            <a:chExt cx="590926" cy="508169"/>
          </a:xfrm>
        </p:grpSpPr>
        <p:sp>
          <p:nvSpPr>
            <p:cNvPr id="76" name="Curved Left Arrow 75"/>
            <p:cNvSpPr/>
            <p:nvPr/>
          </p:nvSpPr>
          <p:spPr>
            <a:xfrm>
              <a:off x="5727720" y="234600"/>
              <a:ext cx="292080" cy="508169"/>
            </a:xfrm>
            <a:prstGeom prst="curvedLeftArrow">
              <a:avLst>
                <a:gd name="adj1" fmla="val 24891"/>
                <a:gd name="adj2" fmla="val 56846"/>
                <a:gd name="adj3" fmla="val 3405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Curved Left Arrow 76"/>
            <p:cNvSpPr/>
            <p:nvPr/>
          </p:nvSpPr>
          <p:spPr>
            <a:xfrm flipH="1" flipV="1">
              <a:off x="5428874" y="234600"/>
              <a:ext cx="292080" cy="508169"/>
            </a:xfrm>
            <a:prstGeom prst="curvedLeftArrow">
              <a:avLst>
                <a:gd name="adj1" fmla="val 24891"/>
                <a:gd name="adj2" fmla="val 56846"/>
                <a:gd name="adj3" fmla="val 34058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H="1">
            <a:off x="5024437" y="2037608"/>
            <a:ext cx="61689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029200" y="2216135"/>
            <a:ext cx="1076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interrupts</a:t>
            </a:r>
          </a:p>
        </p:txBody>
      </p:sp>
      <p:sp>
        <p:nvSpPr>
          <p:cNvPr id="82" name="Curved Down Arrow 81"/>
          <p:cNvSpPr/>
          <p:nvPr/>
        </p:nvSpPr>
        <p:spPr>
          <a:xfrm rot="9794705">
            <a:off x="6046982" y="2619027"/>
            <a:ext cx="1913997" cy="862575"/>
          </a:xfrm>
          <a:prstGeom prst="curvedDown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solidFill>
                <a:schemeClr val="tx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304038" y="2692245"/>
            <a:ext cx="15312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DMA transfer</a:t>
            </a:r>
          </a:p>
        </p:txBody>
      </p:sp>
    </p:spTree>
    <p:extLst>
      <p:ext uri="{BB962C8B-B14F-4D97-AF65-F5344CB8AC3E}">
        <p14:creationId xmlns:p14="http://schemas.microsoft.com/office/powerpoint/2010/main" val="291293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gres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326" y="1859054"/>
            <a:ext cx="1550944" cy="1054870"/>
          </a:xfrm>
          <a:prstGeom prst="rect">
            <a:avLst/>
          </a:prstGeom>
        </p:spPr>
      </p:pic>
      <p:pic>
        <p:nvPicPr>
          <p:cNvPr id="36865" name="Picture 149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9153">
            <a:off x="9906000" y="3048771"/>
            <a:ext cx="762000" cy="39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Freeform 159"/>
          <p:cNvSpPr>
            <a:spLocks/>
          </p:cNvSpPr>
          <p:nvPr/>
        </p:nvSpPr>
        <p:spPr bwMode="auto">
          <a:xfrm>
            <a:off x="8305800" y="4554538"/>
            <a:ext cx="762000" cy="342900"/>
          </a:xfrm>
          <a:custGeom>
            <a:avLst/>
            <a:gdLst>
              <a:gd name="T0" fmla="*/ 0 w 480"/>
              <a:gd name="T1" fmla="*/ 2147483647 h 216"/>
              <a:gd name="T2" fmla="*/ 2147483647 w 480"/>
              <a:gd name="T3" fmla="*/ 2147483647 h 216"/>
              <a:gd name="T4" fmla="*/ 2147483647 w 480"/>
              <a:gd name="T5" fmla="*/ 2147483647 h 216"/>
              <a:gd name="T6" fmla="*/ 0 60000 65536"/>
              <a:gd name="T7" fmla="*/ 0 60000 65536"/>
              <a:gd name="T8" fmla="*/ 0 60000 65536"/>
              <a:gd name="T9" fmla="*/ 0 w 480"/>
              <a:gd name="T10" fmla="*/ 0 h 216"/>
              <a:gd name="T11" fmla="*/ 480 w 480"/>
              <a:gd name="T12" fmla="*/ 216 h 2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216">
                <a:moveTo>
                  <a:pt x="0" y="72"/>
                </a:moveTo>
                <a:cubicBezTo>
                  <a:pt x="128" y="36"/>
                  <a:pt x="256" y="0"/>
                  <a:pt x="336" y="24"/>
                </a:cubicBezTo>
                <a:cubicBezTo>
                  <a:pt x="416" y="48"/>
                  <a:pt x="448" y="132"/>
                  <a:pt x="480" y="21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36868" name="Line 158"/>
          <p:cNvSpPr>
            <a:spLocks noChangeShapeType="1"/>
          </p:cNvSpPr>
          <p:nvPr/>
        </p:nvSpPr>
        <p:spPr bwMode="auto">
          <a:xfrm>
            <a:off x="8382000" y="3754438"/>
            <a:ext cx="685800" cy="555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sz="2000">
              <a:latin typeface="Gill Sans Light"/>
              <a:cs typeface="Gill Sans Light"/>
            </a:endParaRPr>
          </a:p>
        </p:txBody>
      </p:sp>
      <p:sp>
        <p:nvSpPr>
          <p:cNvPr id="36869" name="Freeform 157"/>
          <p:cNvSpPr>
            <a:spLocks/>
          </p:cNvSpPr>
          <p:nvPr/>
        </p:nvSpPr>
        <p:spPr bwMode="auto">
          <a:xfrm>
            <a:off x="5029200" y="4821238"/>
            <a:ext cx="1676400" cy="711200"/>
          </a:xfrm>
          <a:custGeom>
            <a:avLst/>
            <a:gdLst>
              <a:gd name="T0" fmla="*/ 2147483647 w 1056"/>
              <a:gd name="T1" fmla="*/ 0 h 448"/>
              <a:gd name="T2" fmla="*/ 2147483647 w 1056"/>
              <a:gd name="T3" fmla="*/ 2147483647 h 448"/>
              <a:gd name="T4" fmla="*/ 0 w 1056"/>
              <a:gd name="T5" fmla="*/ 2147483647 h 448"/>
              <a:gd name="T6" fmla="*/ 0 60000 65536"/>
              <a:gd name="T7" fmla="*/ 0 60000 65536"/>
              <a:gd name="T8" fmla="*/ 0 60000 65536"/>
              <a:gd name="T9" fmla="*/ 0 w 1056"/>
              <a:gd name="T10" fmla="*/ 0 h 448"/>
              <a:gd name="T11" fmla="*/ 1056 w 1056"/>
              <a:gd name="T12" fmla="*/ 448 h 4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448">
                <a:moveTo>
                  <a:pt x="1056" y="0"/>
                </a:moveTo>
                <a:cubicBezTo>
                  <a:pt x="1024" y="160"/>
                  <a:pt x="992" y="320"/>
                  <a:pt x="816" y="384"/>
                </a:cubicBezTo>
                <a:cubicBezTo>
                  <a:pt x="640" y="448"/>
                  <a:pt x="320" y="416"/>
                  <a:pt x="0" y="38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sz="2000">
              <a:latin typeface="Gill Sans Light"/>
              <a:cs typeface="Gill Sans Light"/>
            </a:endParaRPr>
          </a:p>
        </p:txBody>
      </p:sp>
      <p:pic>
        <p:nvPicPr>
          <p:cNvPr id="36870" name="Picture 4"/>
          <p:cNvPicPr>
            <a:picLocks noChangeAspect="1" noChangeArrowheads="1"/>
          </p:cNvPicPr>
          <p:nvPr/>
        </p:nvPicPr>
        <p:blipFill>
          <a:blip r:embed="rId5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" t="636" r="1935" b="636"/>
          <a:stretch>
            <a:fillRect/>
          </a:stretch>
        </p:blipFill>
        <p:spPr bwMode="auto">
          <a:xfrm>
            <a:off x="3276600" y="838200"/>
            <a:ext cx="5257800" cy="40386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7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152400"/>
            <a:ext cx="7162800" cy="533400"/>
          </a:xfrm>
        </p:spPr>
        <p:txBody>
          <a:bodyPr/>
          <a:lstStyle/>
          <a:p>
            <a:r>
              <a:rPr lang="en-US" dirty="0">
                <a:ea typeface="MS PGothic" charset="0"/>
              </a:rPr>
              <a:t>Modern I/O Systems</a:t>
            </a:r>
          </a:p>
        </p:txBody>
      </p:sp>
      <p:pic>
        <p:nvPicPr>
          <p:cNvPr id="36872" name="Picture 5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187" y="730039"/>
            <a:ext cx="81222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3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3429001"/>
            <a:ext cx="16383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74" name="Group 146"/>
          <p:cNvGrpSpPr>
            <a:grpSpLocks/>
          </p:cNvGrpSpPr>
          <p:nvPr/>
        </p:nvGrpSpPr>
        <p:grpSpPr bwMode="auto">
          <a:xfrm>
            <a:off x="8686801" y="4287838"/>
            <a:ext cx="1173163" cy="1371600"/>
            <a:chOff x="117" y="3033"/>
            <a:chExt cx="931" cy="1075"/>
          </a:xfrm>
        </p:grpSpPr>
        <p:sp>
          <p:nvSpPr>
            <p:cNvPr id="37168" name="Freeform 104"/>
            <p:cNvSpPr>
              <a:spLocks/>
            </p:cNvSpPr>
            <p:nvPr/>
          </p:nvSpPr>
          <p:spPr bwMode="auto">
            <a:xfrm>
              <a:off x="117" y="3033"/>
              <a:ext cx="931" cy="1075"/>
            </a:xfrm>
            <a:custGeom>
              <a:avLst/>
              <a:gdLst>
                <a:gd name="T0" fmla="*/ 0 w 3725"/>
                <a:gd name="T1" fmla="*/ 0 h 4299"/>
                <a:gd name="T2" fmla="*/ 0 w 3725"/>
                <a:gd name="T3" fmla="*/ 0 h 4299"/>
                <a:gd name="T4" fmla="*/ 0 w 3725"/>
                <a:gd name="T5" fmla="*/ 0 h 4299"/>
                <a:gd name="T6" fmla="*/ 0 w 3725"/>
                <a:gd name="T7" fmla="*/ 0 h 4299"/>
                <a:gd name="T8" fmla="*/ 0 w 3725"/>
                <a:gd name="T9" fmla="*/ 0 h 4299"/>
                <a:gd name="T10" fmla="*/ 0 w 3725"/>
                <a:gd name="T11" fmla="*/ 0 h 4299"/>
                <a:gd name="T12" fmla="*/ 0 w 3725"/>
                <a:gd name="T13" fmla="*/ 0 h 4299"/>
                <a:gd name="T14" fmla="*/ 0 w 3725"/>
                <a:gd name="T15" fmla="*/ 0 h 4299"/>
                <a:gd name="T16" fmla="*/ 0 w 3725"/>
                <a:gd name="T17" fmla="*/ 0 h 4299"/>
                <a:gd name="T18" fmla="*/ 0 w 3725"/>
                <a:gd name="T19" fmla="*/ 0 h 4299"/>
                <a:gd name="T20" fmla="*/ 0 w 3725"/>
                <a:gd name="T21" fmla="*/ 0 h 4299"/>
                <a:gd name="T22" fmla="*/ 0 w 3725"/>
                <a:gd name="T23" fmla="*/ 0 h 4299"/>
                <a:gd name="T24" fmla="*/ 0 w 3725"/>
                <a:gd name="T25" fmla="*/ 0 h 4299"/>
                <a:gd name="T26" fmla="*/ 0 w 3725"/>
                <a:gd name="T27" fmla="*/ 0 h 4299"/>
                <a:gd name="T28" fmla="*/ 0 w 3725"/>
                <a:gd name="T29" fmla="*/ 0 h 4299"/>
                <a:gd name="T30" fmla="*/ 0 w 3725"/>
                <a:gd name="T31" fmla="*/ 0 h 4299"/>
                <a:gd name="T32" fmla="*/ 0 w 3725"/>
                <a:gd name="T33" fmla="*/ 0 h 4299"/>
                <a:gd name="T34" fmla="*/ 0 w 3725"/>
                <a:gd name="T35" fmla="*/ 0 h 4299"/>
                <a:gd name="T36" fmla="*/ 0 w 3725"/>
                <a:gd name="T37" fmla="*/ 0 h 4299"/>
                <a:gd name="T38" fmla="*/ 0 w 3725"/>
                <a:gd name="T39" fmla="*/ 0 h 4299"/>
                <a:gd name="T40" fmla="*/ 0 w 3725"/>
                <a:gd name="T41" fmla="*/ 0 h 4299"/>
                <a:gd name="T42" fmla="*/ 0 w 3725"/>
                <a:gd name="T43" fmla="*/ 0 h 4299"/>
                <a:gd name="T44" fmla="*/ 0 w 3725"/>
                <a:gd name="T45" fmla="*/ 0 h 4299"/>
                <a:gd name="T46" fmla="*/ 0 w 3725"/>
                <a:gd name="T47" fmla="*/ 0 h 4299"/>
                <a:gd name="T48" fmla="*/ 0 w 3725"/>
                <a:gd name="T49" fmla="*/ 0 h 4299"/>
                <a:gd name="T50" fmla="*/ 0 w 3725"/>
                <a:gd name="T51" fmla="*/ 0 h 4299"/>
                <a:gd name="T52" fmla="*/ 0 w 3725"/>
                <a:gd name="T53" fmla="*/ 0 h 4299"/>
                <a:gd name="T54" fmla="*/ 0 w 3725"/>
                <a:gd name="T55" fmla="*/ 0 h 4299"/>
                <a:gd name="T56" fmla="*/ 0 w 3725"/>
                <a:gd name="T57" fmla="*/ 0 h 4299"/>
                <a:gd name="T58" fmla="*/ 0 w 3725"/>
                <a:gd name="T59" fmla="*/ 0 h 4299"/>
                <a:gd name="T60" fmla="*/ 0 w 3725"/>
                <a:gd name="T61" fmla="*/ 0 h 4299"/>
                <a:gd name="T62" fmla="*/ 0 w 3725"/>
                <a:gd name="T63" fmla="*/ 0 h 4299"/>
                <a:gd name="T64" fmla="*/ 0 w 3725"/>
                <a:gd name="T65" fmla="*/ 0 h 4299"/>
                <a:gd name="T66" fmla="*/ 0 w 3725"/>
                <a:gd name="T67" fmla="*/ 0 h 4299"/>
                <a:gd name="T68" fmla="*/ 0 w 3725"/>
                <a:gd name="T69" fmla="*/ 0 h 4299"/>
                <a:gd name="T70" fmla="*/ 0 w 3725"/>
                <a:gd name="T71" fmla="*/ 0 h 4299"/>
                <a:gd name="T72" fmla="*/ 0 w 3725"/>
                <a:gd name="T73" fmla="*/ 0 h 4299"/>
                <a:gd name="T74" fmla="*/ 0 w 3725"/>
                <a:gd name="T75" fmla="*/ 0 h 4299"/>
                <a:gd name="T76" fmla="*/ 0 w 3725"/>
                <a:gd name="T77" fmla="*/ 0 h 4299"/>
                <a:gd name="T78" fmla="*/ 0 w 3725"/>
                <a:gd name="T79" fmla="*/ 0 h 4299"/>
                <a:gd name="T80" fmla="*/ 0 w 3725"/>
                <a:gd name="T81" fmla="*/ 0 h 4299"/>
                <a:gd name="T82" fmla="*/ 0 w 3725"/>
                <a:gd name="T83" fmla="*/ 0 h 4299"/>
                <a:gd name="T84" fmla="*/ 0 w 3725"/>
                <a:gd name="T85" fmla="*/ 0 h 4299"/>
                <a:gd name="T86" fmla="*/ 0 w 3725"/>
                <a:gd name="T87" fmla="*/ 0 h 4299"/>
                <a:gd name="T88" fmla="*/ 0 w 3725"/>
                <a:gd name="T89" fmla="*/ 0 h 4299"/>
                <a:gd name="T90" fmla="*/ 0 w 3725"/>
                <a:gd name="T91" fmla="*/ 0 h 4299"/>
                <a:gd name="T92" fmla="*/ 0 w 3725"/>
                <a:gd name="T93" fmla="*/ 0 h 4299"/>
                <a:gd name="T94" fmla="*/ 0 w 3725"/>
                <a:gd name="T95" fmla="*/ 0 h 4299"/>
                <a:gd name="T96" fmla="*/ 0 w 3725"/>
                <a:gd name="T97" fmla="*/ 0 h 4299"/>
                <a:gd name="T98" fmla="*/ 0 w 3725"/>
                <a:gd name="T99" fmla="*/ 0 h 4299"/>
                <a:gd name="T100" fmla="*/ 0 w 3725"/>
                <a:gd name="T101" fmla="*/ 0 h 4299"/>
                <a:gd name="T102" fmla="*/ 0 w 3725"/>
                <a:gd name="T103" fmla="*/ 0 h 429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725"/>
                <a:gd name="T157" fmla="*/ 0 h 4299"/>
                <a:gd name="T158" fmla="*/ 3725 w 3725"/>
                <a:gd name="T159" fmla="*/ 4299 h 429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725" h="4299">
                  <a:moveTo>
                    <a:pt x="1378" y="1857"/>
                  </a:moveTo>
                  <a:lnTo>
                    <a:pt x="1372" y="1863"/>
                  </a:lnTo>
                  <a:lnTo>
                    <a:pt x="1263" y="1859"/>
                  </a:lnTo>
                  <a:lnTo>
                    <a:pt x="1174" y="1889"/>
                  </a:lnTo>
                  <a:lnTo>
                    <a:pt x="1111" y="1942"/>
                  </a:lnTo>
                  <a:lnTo>
                    <a:pt x="1068" y="2009"/>
                  </a:lnTo>
                  <a:lnTo>
                    <a:pt x="1049" y="2091"/>
                  </a:lnTo>
                  <a:lnTo>
                    <a:pt x="1051" y="2176"/>
                  </a:lnTo>
                  <a:lnTo>
                    <a:pt x="1079" y="2260"/>
                  </a:lnTo>
                  <a:lnTo>
                    <a:pt x="1127" y="2333"/>
                  </a:lnTo>
                  <a:lnTo>
                    <a:pt x="1059" y="2350"/>
                  </a:lnTo>
                  <a:lnTo>
                    <a:pt x="994" y="2372"/>
                  </a:lnTo>
                  <a:lnTo>
                    <a:pt x="932" y="2393"/>
                  </a:lnTo>
                  <a:lnTo>
                    <a:pt x="872" y="2421"/>
                  </a:lnTo>
                  <a:lnTo>
                    <a:pt x="817" y="2451"/>
                  </a:lnTo>
                  <a:lnTo>
                    <a:pt x="763" y="2481"/>
                  </a:lnTo>
                  <a:lnTo>
                    <a:pt x="711" y="2513"/>
                  </a:lnTo>
                  <a:lnTo>
                    <a:pt x="662" y="2549"/>
                  </a:lnTo>
                  <a:lnTo>
                    <a:pt x="616" y="2587"/>
                  </a:lnTo>
                  <a:lnTo>
                    <a:pt x="572" y="2625"/>
                  </a:lnTo>
                  <a:lnTo>
                    <a:pt x="529" y="2665"/>
                  </a:lnTo>
                  <a:lnTo>
                    <a:pt x="488" y="2706"/>
                  </a:lnTo>
                  <a:lnTo>
                    <a:pt x="450" y="2750"/>
                  </a:lnTo>
                  <a:lnTo>
                    <a:pt x="411" y="2791"/>
                  </a:lnTo>
                  <a:lnTo>
                    <a:pt x="376" y="2835"/>
                  </a:lnTo>
                  <a:lnTo>
                    <a:pt x="340" y="2878"/>
                  </a:lnTo>
                  <a:lnTo>
                    <a:pt x="264" y="2892"/>
                  </a:lnTo>
                  <a:lnTo>
                    <a:pt x="202" y="2908"/>
                  </a:lnTo>
                  <a:lnTo>
                    <a:pt x="150" y="2930"/>
                  </a:lnTo>
                  <a:lnTo>
                    <a:pt x="109" y="2957"/>
                  </a:lnTo>
                  <a:lnTo>
                    <a:pt x="77" y="2990"/>
                  </a:lnTo>
                  <a:lnTo>
                    <a:pt x="50" y="3026"/>
                  </a:lnTo>
                  <a:lnTo>
                    <a:pt x="25" y="3066"/>
                  </a:lnTo>
                  <a:lnTo>
                    <a:pt x="6" y="3109"/>
                  </a:lnTo>
                  <a:lnTo>
                    <a:pt x="0" y="3153"/>
                  </a:lnTo>
                  <a:lnTo>
                    <a:pt x="11" y="3197"/>
                  </a:lnTo>
                  <a:lnTo>
                    <a:pt x="38" y="3235"/>
                  </a:lnTo>
                  <a:lnTo>
                    <a:pt x="77" y="3265"/>
                  </a:lnTo>
                  <a:lnTo>
                    <a:pt x="123" y="3291"/>
                  </a:lnTo>
                  <a:lnTo>
                    <a:pt x="177" y="3309"/>
                  </a:lnTo>
                  <a:lnTo>
                    <a:pt x="239" y="3314"/>
                  </a:lnTo>
                  <a:lnTo>
                    <a:pt x="303" y="3309"/>
                  </a:lnTo>
                  <a:lnTo>
                    <a:pt x="368" y="3379"/>
                  </a:lnTo>
                  <a:lnTo>
                    <a:pt x="436" y="3447"/>
                  </a:lnTo>
                  <a:lnTo>
                    <a:pt x="506" y="3510"/>
                  </a:lnTo>
                  <a:lnTo>
                    <a:pt x="582" y="3572"/>
                  </a:lnTo>
                  <a:lnTo>
                    <a:pt x="656" y="3629"/>
                  </a:lnTo>
                  <a:lnTo>
                    <a:pt x="736" y="3684"/>
                  </a:lnTo>
                  <a:lnTo>
                    <a:pt x="814" y="3738"/>
                  </a:lnTo>
                  <a:lnTo>
                    <a:pt x="897" y="3788"/>
                  </a:lnTo>
                  <a:lnTo>
                    <a:pt x="978" y="3836"/>
                  </a:lnTo>
                  <a:lnTo>
                    <a:pt x="1063" y="3885"/>
                  </a:lnTo>
                  <a:lnTo>
                    <a:pt x="1146" y="3929"/>
                  </a:lnTo>
                  <a:lnTo>
                    <a:pt x="1231" y="3972"/>
                  </a:lnTo>
                  <a:lnTo>
                    <a:pt x="1316" y="4016"/>
                  </a:lnTo>
                  <a:lnTo>
                    <a:pt x="1403" y="4057"/>
                  </a:lnTo>
                  <a:lnTo>
                    <a:pt x="1487" y="4098"/>
                  </a:lnTo>
                  <a:lnTo>
                    <a:pt x="1574" y="4138"/>
                  </a:lnTo>
                  <a:lnTo>
                    <a:pt x="1629" y="4166"/>
                  </a:lnTo>
                  <a:lnTo>
                    <a:pt x="1659" y="4204"/>
                  </a:lnTo>
                  <a:lnTo>
                    <a:pt x="1691" y="4234"/>
                  </a:lnTo>
                  <a:lnTo>
                    <a:pt x="1729" y="4258"/>
                  </a:lnTo>
                  <a:lnTo>
                    <a:pt x="1770" y="4278"/>
                  </a:lnTo>
                  <a:lnTo>
                    <a:pt x="1814" y="4292"/>
                  </a:lnTo>
                  <a:lnTo>
                    <a:pt x="1857" y="4299"/>
                  </a:lnTo>
                  <a:lnTo>
                    <a:pt x="1901" y="4299"/>
                  </a:lnTo>
                  <a:lnTo>
                    <a:pt x="1947" y="4297"/>
                  </a:lnTo>
                  <a:lnTo>
                    <a:pt x="1991" y="4288"/>
                  </a:lnTo>
                  <a:lnTo>
                    <a:pt x="2034" y="4274"/>
                  </a:lnTo>
                  <a:lnTo>
                    <a:pt x="2078" y="4258"/>
                  </a:lnTo>
                  <a:lnTo>
                    <a:pt x="2115" y="4234"/>
                  </a:lnTo>
                  <a:lnTo>
                    <a:pt x="2154" y="4207"/>
                  </a:lnTo>
                  <a:lnTo>
                    <a:pt x="2187" y="4177"/>
                  </a:lnTo>
                  <a:lnTo>
                    <a:pt x="2214" y="4141"/>
                  </a:lnTo>
                  <a:lnTo>
                    <a:pt x="2239" y="4101"/>
                  </a:lnTo>
                  <a:lnTo>
                    <a:pt x="2239" y="4090"/>
                  </a:lnTo>
                  <a:lnTo>
                    <a:pt x="2246" y="4085"/>
                  </a:lnTo>
                  <a:lnTo>
                    <a:pt x="2255" y="4085"/>
                  </a:lnTo>
                  <a:lnTo>
                    <a:pt x="2263" y="4079"/>
                  </a:lnTo>
                  <a:lnTo>
                    <a:pt x="2317" y="4060"/>
                  </a:lnTo>
                  <a:lnTo>
                    <a:pt x="2372" y="4041"/>
                  </a:lnTo>
                  <a:lnTo>
                    <a:pt x="2426" y="4019"/>
                  </a:lnTo>
                  <a:lnTo>
                    <a:pt x="2481" y="3995"/>
                  </a:lnTo>
                  <a:lnTo>
                    <a:pt x="2536" y="3967"/>
                  </a:lnTo>
                  <a:lnTo>
                    <a:pt x="2587" y="3940"/>
                  </a:lnTo>
                  <a:lnTo>
                    <a:pt x="2638" y="3910"/>
                  </a:lnTo>
                  <a:lnTo>
                    <a:pt x="2690" y="3880"/>
                  </a:lnTo>
                  <a:lnTo>
                    <a:pt x="2734" y="3855"/>
                  </a:lnTo>
                  <a:lnTo>
                    <a:pt x="2778" y="3834"/>
                  </a:lnTo>
                  <a:lnTo>
                    <a:pt x="2821" y="3809"/>
                  </a:lnTo>
                  <a:lnTo>
                    <a:pt x="2865" y="3785"/>
                  </a:lnTo>
                  <a:lnTo>
                    <a:pt x="2911" y="3760"/>
                  </a:lnTo>
                  <a:lnTo>
                    <a:pt x="2955" y="3735"/>
                  </a:lnTo>
                  <a:lnTo>
                    <a:pt x="2998" y="3712"/>
                  </a:lnTo>
                  <a:lnTo>
                    <a:pt x="3041" y="3687"/>
                  </a:lnTo>
                  <a:lnTo>
                    <a:pt x="3085" y="3662"/>
                  </a:lnTo>
                  <a:lnTo>
                    <a:pt x="3128" y="3636"/>
                  </a:lnTo>
                  <a:lnTo>
                    <a:pt x="3172" y="3608"/>
                  </a:lnTo>
                  <a:lnTo>
                    <a:pt x="3216" y="3581"/>
                  </a:lnTo>
                  <a:lnTo>
                    <a:pt x="3257" y="3551"/>
                  </a:lnTo>
                  <a:lnTo>
                    <a:pt x="3298" y="3523"/>
                  </a:lnTo>
                  <a:lnTo>
                    <a:pt x="3338" y="3491"/>
                  </a:lnTo>
                  <a:lnTo>
                    <a:pt x="3377" y="3461"/>
                  </a:lnTo>
                  <a:lnTo>
                    <a:pt x="3423" y="3472"/>
                  </a:lnTo>
                  <a:lnTo>
                    <a:pt x="3466" y="3477"/>
                  </a:lnTo>
                  <a:lnTo>
                    <a:pt x="3510" y="3482"/>
                  </a:lnTo>
                  <a:lnTo>
                    <a:pt x="3554" y="3482"/>
                  </a:lnTo>
                  <a:lnTo>
                    <a:pt x="3595" y="3475"/>
                  </a:lnTo>
                  <a:lnTo>
                    <a:pt x="3635" y="3463"/>
                  </a:lnTo>
                  <a:lnTo>
                    <a:pt x="3673" y="3442"/>
                  </a:lnTo>
                  <a:lnTo>
                    <a:pt x="3708" y="3409"/>
                  </a:lnTo>
                  <a:lnTo>
                    <a:pt x="3717" y="3387"/>
                  </a:lnTo>
                  <a:lnTo>
                    <a:pt x="3722" y="3365"/>
                  </a:lnTo>
                  <a:lnTo>
                    <a:pt x="3725" y="3346"/>
                  </a:lnTo>
                  <a:lnTo>
                    <a:pt x="3722" y="3325"/>
                  </a:lnTo>
                  <a:lnTo>
                    <a:pt x="3708" y="3298"/>
                  </a:lnTo>
                  <a:lnTo>
                    <a:pt x="3692" y="3273"/>
                  </a:lnTo>
                  <a:lnTo>
                    <a:pt x="3673" y="3249"/>
                  </a:lnTo>
                  <a:lnTo>
                    <a:pt x="3655" y="3224"/>
                  </a:lnTo>
                  <a:lnTo>
                    <a:pt x="3632" y="3202"/>
                  </a:lnTo>
                  <a:lnTo>
                    <a:pt x="3607" y="3183"/>
                  </a:lnTo>
                  <a:lnTo>
                    <a:pt x="3584" y="3164"/>
                  </a:lnTo>
                  <a:lnTo>
                    <a:pt x="3559" y="3148"/>
                  </a:lnTo>
                  <a:lnTo>
                    <a:pt x="3548" y="3142"/>
                  </a:lnTo>
                  <a:lnTo>
                    <a:pt x="3537" y="3137"/>
                  </a:lnTo>
                  <a:lnTo>
                    <a:pt x="3526" y="3132"/>
                  </a:lnTo>
                  <a:lnTo>
                    <a:pt x="3515" y="3129"/>
                  </a:lnTo>
                  <a:lnTo>
                    <a:pt x="3501" y="3123"/>
                  </a:lnTo>
                  <a:lnTo>
                    <a:pt x="3491" y="3120"/>
                  </a:lnTo>
                  <a:lnTo>
                    <a:pt x="3480" y="3120"/>
                  </a:lnTo>
                  <a:lnTo>
                    <a:pt x="3469" y="3118"/>
                  </a:lnTo>
                  <a:lnTo>
                    <a:pt x="3455" y="3102"/>
                  </a:lnTo>
                  <a:lnTo>
                    <a:pt x="3441" y="3085"/>
                  </a:lnTo>
                  <a:lnTo>
                    <a:pt x="3428" y="3069"/>
                  </a:lnTo>
                  <a:lnTo>
                    <a:pt x="3414" y="3052"/>
                  </a:lnTo>
                  <a:lnTo>
                    <a:pt x="3401" y="3036"/>
                  </a:lnTo>
                  <a:lnTo>
                    <a:pt x="3388" y="3019"/>
                  </a:lnTo>
                  <a:lnTo>
                    <a:pt x="3374" y="3003"/>
                  </a:lnTo>
                  <a:lnTo>
                    <a:pt x="3358" y="2990"/>
                  </a:lnTo>
                  <a:lnTo>
                    <a:pt x="3312" y="2938"/>
                  </a:lnTo>
                  <a:lnTo>
                    <a:pt x="3262" y="2886"/>
                  </a:lnTo>
                  <a:lnTo>
                    <a:pt x="3211" y="2840"/>
                  </a:lnTo>
                  <a:lnTo>
                    <a:pt x="3156" y="2791"/>
                  </a:lnTo>
                  <a:lnTo>
                    <a:pt x="3101" y="2747"/>
                  </a:lnTo>
                  <a:lnTo>
                    <a:pt x="3045" y="2704"/>
                  </a:lnTo>
                  <a:lnTo>
                    <a:pt x="2985" y="2663"/>
                  </a:lnTo>
                  <a:lnTo>
                    <a:pt x="2925" y="2623"/>
                  </a:lnTo>
                  <a:lnTo>
                    <a:pt x="2861" y="2587"/>
                  </a:lnTo>
                  <a:lnTo>
                    <a:pt x="2799" y="2552"/>
                  </a:lnTo>
                  <a:lnTo>
                    <a:pt x="2734" y="2519"/>
                  </a:lnTo>
                  <a:lnTo>
                    <a:pt x="2672" y="2489"/>
                  </a:lnTo>
                  <a:lnTo>
                    <a:pt x="2606" y="2462"/>
                  </a:lnTo>
                  <a:lnTo>
                    <a:pt x="2538" y="2437"/>
                  </a:lnTo>
                  <a:lnTo>
                    <a:pt x="2472" y="2416"/>
                  </a:lnTo>
                  <a:lnTo>
                    <a:pt x="2407" y="2396"/>
                  </a:lnTo>
                  <a:lnTo>
                    <a:pt x="2412" y="2382"/>
                  </a:lnTo>
                  <a:lnTo>
                    <a:pt x="2424" y="2366"/>
                  </a:lnTo>
                  <a:lnTo>
                    <a:pt x="2437" y="2350"/>
                  </a:lnTo>
                  <a:lnTo>
                    <a:pt x="2448" y="2333"/>
                  </a:lnTo>
                  <a:lnTo>
                    <a:pt x="2470" y="2271"/>
                  </a:lnTo>
                  <a:lnTo>
                    <a:pt x="2465" y="2225"/>
                  </a:lnTo>
                  <a:lnTo>
                    <a:pt x="2435" y="2192"/>
                  </a:lnTo>
                  <a:lnTo>
                    <a:pt x="2391" y="2167"/>
                  </a:lnTo>
                  <a:lnTo>
                    <a:pt x="2336" y="2154"/>
                  </a:lnTo>
                  <a:lnTo>
                    <a:pt x="2279" y="2146"/>
                  </a:lnTo>
                  <a:lnTo>
                    <a:pt x="2219" y="2137"/>
                  </a:lnTo>
                  <a:lnTo>
                    <a:pt x="2168" y="2132"/>
                  </a:lnTo>
                  <a:lnTo>
                    <a:pt x="2170" y="2099"/>
                  </a:lnTo>
                  <a:lnTo>
                    <a:pt x="2179" y="2066"/>
                  </a:lnTo>
                  <a:lnTo>
                    <a:pt x="2184" y="2034"/>
                  </a:lnTo>
                  <a:lnTo>
                    <a:pt x="2179" y="2001"/>
                  </a:lnTo>
                  <a:lnTo>
                    <a:pt x="2159" y="1969"/>
                  </a:lnTo>
                  <a:lnTo>
                    <a:pt x="2140" y="1917"/>
                  </a:lnTo>
                  <a:lnTo>
                    <a:pt x="2132" y="1865"/>
                  </a:lnTo>
                  <a:lnTo>
                    <a:pt x="2154" y="1838"/>
                  </a:lnTo>
                  <a:lnTo>
                    <a:pt x="2149" y="1833"/>
                  </a:lnTo>
                  <a:lnTo>
                    <a:pt x="2173" y="1783"/>
                  </a:lnTo>
                  <a:lnTo>
                    <a:pt x="2179" y="1726"/>
                  </a:lnTo>
                  <a:lnTo>
                    <a:pt x="2165" y="1672"/>
                  </a:lnTo>
                  <a:lnTo>
                    <a:pt x="2143" y="1620"/>
                  </a:lnTo>
                  <a:lnTo>
                    <a:pt x="2143" y="1587"/>
                  </a:lnTo>
                  <a:lnTo>
                    <a:pt x="2154" y="1564"/>
                  </a:lnTo>
                  <a:lnTo>
                    <a:pt x="2170" y="1541"/>
                  </a:lnTo>
                  <a:lnTo>
                    <a:pt x="2193" y="1522"/>
                  </a:lnTo>
                  <a:lnTo>
                    <a:pt x="2214" y="1504"/>
                  </a:lnTo>
                  <a:lnTo>
                    <a:pt x="2235" y="1484"/>
                  </a:lnTo>
                  <a:lnTo>
                    <a:pt x="2253" y="1463"/>
                  </a:lnTo>
                  <a:lnTo>
                    <a:pt x="2263" y="1438"/>
                  </a:lnTo>
                  <a:lnTo>
                    <a:pt x="2271" y="1394"/>
                  </a:lnTo>
                  <a:lnTo>
                    <a:pt x="2269" y="1356"/>
                  </a:lnTo>
                  <a:lnTo>
                    <a:pt x="2265" y="1318"/>
                  </a:lnTo>
                  <a:lnTo>
                    <a:pt x="2269" y="1277"/>
                  </a:lnTo>
                  <a:lnTo>
                    <a:pt x="2279" y="1274"/>
                  </a:lnTo>
                  <a:lnTo>
                    <a:pt x="2290" y="1272"/>
                  </a:lnTo>
                  <a:lnTo>
                    <a:pt x="2301" y="1269"/>
                  </a:lnTo>
                  <a:lnTo>
                    <a:pt x="2311" y="1267"/>
                  </a:lnTo>
                  <a:lnTo>
                    <a:pt x="2323" y="1263"/>
                  </a:lnTo>
                  <a:lnTo>
                    <a:pt x="2331" y="1261"/>
                  </a:lnTo>
                  <a:lnTo>
                    <a:pt x="2342" y="1255"/>
                  </a:lnTo>
                  <a:lnTo>
                    <a:pt x="2350" y="1249"/>
                  </a:lnTo>
                  <a:lnTo>
                    <a:pt x="2380" y="1242"/>
                  </a:lnTo>
                  <a:lnTo>
                    <a:pt x="2410" y="1231"/>
                  </a:lnTo>
                  <a:lnTo>
                    <a:pt x="2440" y="1219"/>
                  </a:lnTo>
                  <a:lnTo>
                    <a:pt x="2467" y="1209"/>
                  </a:lnTo>
                  <a:lnTo>
                    <a:pt x="2495" y="1196"/>
                  </a:lnTo>
                  <a:lnTo>
                    <a:pt x="2522" y="1182"/>
                  </a:lnTo>
                  <a:lnTo>
                    <a:pt x="2548" y="1168"/>
                  </a:lnTo>
                  <a:lnTo>
                    <a:pt x="2576" y="1154"/>
                  </a:lnTo>
                  <a:lnTo>
                    <a:pt x="2582" y="1138"/>
                  </a:lnTo>
                  <a:lnTo>
                    <a:pt x="2573" y="1127"/>
                  </a:lnTo>
                  <a:lnTo>
                    <a:pt x="2560" y="1113"/>
                  </a:lnTo>
                  <a:lnTo>
                    <a:pt x="2552" y="1100"/>
                  </a:lnTo>
                  <a:lnTo>
                    <a:pt x="2532" y="1054"/>
                  </a:lnTo>
                  <a:lnTo>
                    <a:pt x="2522" y="1002"/>
                  </a:lnTo>
                  <a:lnTo>
                    <a:pt x="2518" y="950"/>
                  </a:lnTo>
                  <a:lnTo>
                    <a:pt x="2530" y="901"/>
                  </a:lnTo>
                  <a:lnTo>
                    <a:pt x="2571" y="888"/>
                  </a:lnTo>
                  <a:lnTo>
                    <a:pt x="2614" y="876"/>
                  </a:lnTo>
                  <a:lnTo>
                    <a:pt x="2655" y="864"/>
                  </a:lnTo>
                  <a:lnTo>
                    <a:pt x="2696" y="853"/>
                  </a:lnTo>
                  <a:lnTo>
                    <a:pt x="2737" y="839"/>
                  </a:lnTo>
                  <a:lnTo>
                    <a:pt x="2778" y="823"/>
                  </a:lnTo>
                  <a:lnTo>
                    <a:pt x="2815" y="804"/>
                  </a:lnTo>
                  <a:lnTo>
                    <a:pt x="2851" y="776"/>
                  </a:lnTo>
                  <a:lnTo>
                    <a:pt x="2903" y="719"/>
                  </a:lnTo>
                  <a:lnTo>
                    <a:pt x="2927" y="659"/>
                  </a:lnTo>
                  <a:lnTo>
                    <a:pt x="2930" y="597"/>
                  </a:lnTo>
                  <a:lnTo>
                    <a:pt x="2911" y="533"/>
                  </a:lnTo>
                  <a:lnTo>
                    <a:pt x="2875" y="471"/>
                  </a:lnTo>
                  <a:lnTo>
                    <a:pt x="2824" y="411"/>
                  </a:lnTo>
                  <a:lnTo>
                    <a:pt x="2761" y="351"/>
                  </a:lnTo>
                  <a:lnTo>
                    <a:pt x="2690" y="291"/>
                  </a:lnTo>
                  <a:lnTo>
                    <a:pt x="2612" y="237"/>
                  </a:lnTo>
                  <a:lnTo>
                    <a:pt x="2530" y="185"/>
                  </a:lnTo>
                  <a:lnTo>
                    <a:pt x="2445" y="139"/>
                  </a:lnTo>
                  <a:lnTo>
                    <a:pt x="2366" y="98"/>
                  </a:lnTo>
                  <a:lnTo>
                    <a:pt x="2290" y="63"/>
                  </a:lnTo>
                  <a:lnTo>
                    <a:pt x="2223" y="33"/>
                  </a:lnTo>
                  <a:lnTo>
                    <a:pt x="2162" y="14"/>
                  </a:lnTo>
                  <a:lnTo>
                    <a:pt x="2119" y="0"/>
                  </a:lnTo>
                  <a:lnTo>
                    <a:pt x="2037" y="19"/>
                  </a:lnTo>
                  <a:lnTo>
                    <a:pt x="1972" y="52"/>
                  </a:lnTo>
                  <a:lnTo>
                    <a:pt x="1922" y="100"/>
                  </a:lnTo>
                  <a:lnTo>
                    <a:pt x="1887" y="160"/>
                  </a:lnTo>
                  <a:lnTo>
                    <a:pt x="1860" y="229"/>
                  </a:lnTo>
                  <a:lnTo>
                    <a:pt x="1843" y="302"/>
                  </a:lnTo>
                  <a:lnTo>
                    <a:pt x="1830" y="379"/>
                  </a:lnTo>
                  <a:lnTo>
                    <a:pt x="1822" y="455"/>
                  </a:lnTo>
                  <a:lnTo>
                    <a:pt x="1808" y="526"/>
                  </a:lnTo>
                  <a:lnTo>
                    <a:pt x="1786" y="593"/>
                  </a:lnTo>
                  <a:lnTo>
                    <a:pt x="1756" y="657"/>
                  </a:lnTo>
                  <a:lnTo>
                    <a:pt x="1721" y="717"/>
                  </a:lnTo>
                  <a:lnTo>
                    <a:pt x="1680" y="776"/>
                  </a:lnTo>
                  <a:lnTo>
                    <a:pt x="1643" y="836"/>
                  </a:lnTo>
                  <a:lnTo>
                    <a:pt x="1604" y="896"/>
                  </a:lnTo>
                  <a:lnTo>
                    <a:pt x="1569" y="956"/>
                  </a:lnTo>
                  <a:lnTo>
                    <a:pt x="1523" y="1060"/>
                  </a:lnTo>
                  <a:lnTo>
                    <a:pt x="1484" y="1166"/>
                  </a:lnTo>
                  <a:lnTo>
                    <a:pt x="1454" y="1277"/>
                  </a:lnTo>
                  <a:lnTo>
                    <a:pt x="1433" y="1389"/>
                  </a:lnTo>
                  <a:lnTo>
                    <a:pt x="1416" y="1504"/>
                  </a:lnTo>
                  <a:lnTo>
                    <a:pt x="1403" y="1620"/>
                  </a:lnTo>
                  <a:lnTo>
                    <a:pt x="1392" y="1740"/>
                  </a:lnTo>
                  <a:lnTo>
                    <a:pt x="1378" y="1857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69" name="Freeform 105"/>
            <p:cNvSpPr>
              <a:spLocks/>
            </p:cNvSpPr>
            <p:nvPr/>
          </p:nvSpPr>
          <p:spPr bwMode="auto">
            <a:xfrm>
              <a:off x="471" y="3057"/>
              <a:ext cx="259" cy="567"/>
            </a:xfrm>
            <a:custGeom>
              <a:avLst/>
              <a:gdLst>
                <a:gd name="T0" fmla="*/ 0 w 1037"/>
                <a:gd name="T1" fmla="*/ 0 h 2271"/>
                <a:gd name="T2" fmla="*/ 0 w 1037"/>
                <a:gd name="T3" fmla="*/ 0 h 2271"/>
                <a:gd name="T4" fmla="*/ 0 w 1037"/>
                <a:gd name="T5" fmla="*/ 0 h 2271"/>
                <a:gd name="T6" fmla="*/ 0 w 1037"/>
                <a:gd name="T7" fmla="*/ 0 h 2271"/>
                <a:gd name="T8" fmla="*/ 0 w 1037"/>
                <a:gd name="T9" fmla="*/ 0 h 2271"/>
                <a:gd name="T10" fmla="*/ 0 w 1037"/>
                <a:gd name="T11" fmla="*/ 0 h 2271"/>
                <a:gd name="T12" fmla="*/ 0 w 1037"/>
                <a:gd name="T13" fmla="*/ 0 h 2271"/>
                <a:gd name="T14" fmla="*/ 0 w 1037"/>
                <a:gd name="T15" fmla="*/ 0 h 2271"/>
                <a:gd name="T16" fmla="*/ 0 w 1037"/>
                <a:gd name="T17" fmla="*/ 0 h 2271"/>
                <a:gd name="T18" fmla="*/ 0 w 1037"/>
                <a:gd name="T19" fmla="*/ 0 h 2271"/>
                <a:gd name="T20" fmla="*/ 0 w 1037"/>
                <a:gd name="T21" fmla="*/ 0 h 2271"/>
                <a:gd name="T22" fmla="*/ 0 w 1037"/>
                <a:gd name="T23" fmla="*/ 0 h 2271"/>
                <a:gd name="T24" fmla="*/ 0 w 1037"/>
                <a:gd name="T25" fmla="*/ 0 h 2271"/>
                <a:gd name="T26" fmla="*/ 0 w 1037"/>
                <a:gd name="T27" fmla="*/ 0 h 2271"/>
                <a:gd name="T28" fmla="*/ 0 w 1037"/>
                <a:gd name="T29" fmla="*/ 0 h 2271"/>
                <a:gd name="T30" fmla="*/ 0 w 1037"/>
                <a:gd name="T31" fmla="*/ 0 h 2271"/>
                <a:gd name="T32" fmla="*/ 0 w 1037"/>
                <a:gd name="T33" fmla="*/ 0 h 2271"/>
                <a:gd name="T34" fmla="*/ 0 w 1037"/>
                <a:gd name="T35" fmla="*/ 0 h 2271"/>
                <a:gd name="T36" fmla="*/ 0 w 1037"/>
                <a:gd name="T37" fmla="*/ 0 h 2271"/>
                <a:gd name="T38" fmla="*/ 0 w 1037"/>
                <a:gd name="T39" fmla="*/ 0 h 2271"/>
                <a:gd name="T40" fmla="*/ 0 w 1037"/>
                <a:gd name="T41" fmla="*/ 0 h 2271"/>
                <a:gd name="T42" fmla="*/ 0 w 1037"/>
                <a:gd name="T43" fmla="*/ 0 h 2271"/>
                <a:gd name="T44" fmla="*/ 0 w 1037"/>
                <a:gd name="T45" fmla="*/ 0 h 2271"/>
                <a:gd name="T46" fmla="*/ 0 w 1037"/>
                <a:gd name="T47" fmla="*/ 0 h 2271"/>
                <a:gd name="T48" fmla="*/ 0 w 1037"/>
                <a:gd name="T49" fmla="*/ 0 h 2271"/>
                <a:gd name="T50" fmla="*/ 0 w 1037"/>
                <a:gd name="T51" fmla="*/ 0 h 2271"/>
                <a:gd name="T52" fmla="*/ 0 w 1037"/>
                <a:gd name="T53" fmla="*/ 0 h 2271"/>
                <a:gd name="T54" fmla="*/ 0 w 1037"/>
                <a:gd name="T55" fmla="*/ 0 h 2271"/>
                <a:gd name="T56" fmla="*/ 0 w 1037"/>
                <a:gd name="T57" fmla="*/ 0 h 2271"/>
                <a:gd name="T58" fmla="*/ 0 w 1037"/>
                <a:gd name="T59" fmla="*/ 0 h 2271"/>
                <a:gd name="T60" fmla="*/ 0 w 1037"/>
                <a:gd name="T61" fmla="*/ 0 h 2271"/>
                <a:gd name="T62" fmla="*/ 0 w 1037"/>
                <a:gd name="T63" fmla="*/ 0 h 2271"/>
                <a:gd name="T64" fmla="*/ 0 w 1037"/>
                <a:gd name="T65" fmla="*/ 0 h 2271"/>
                <a:gd name="T66" fmla="*/ 0 w 1037"/>
                <a:gd name="T67" fmla="*/ 0 h 2271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037"/>
                <a:gd name="T103" fmla="*/ 0 h 2271"/>
                <a:gd name="T104" fmla="*/ 1037 w 1037"/>
                <a:gd name="T105" fmla="*/ 2271 h 2271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037" h="2271">
                  <a:moveTo>
                    <a:pt x="492" y="161"/>
                  </a:moveTo>
                  <a:lnTo>
                    <a:pt x="474" y="219"/>
                  </a:lnTo>
                  <a:lnTo>
                    <a:pt x="464" y="278"/>
                  </a:lnTo>
                  <a:lnTo>
                    <a:pt x="452" y="341"/>
                  </a:lnTo>
                  <a:lnTo>
                    <a:pt x="444" y="401"/>
                  </a:lnTo>
                  <a:lnTo>
                    <a:pt x="433" y="463"/>
                  </a:lnTo>
                  <a:lnTo>
                    <a:pt x="416" y="523"/>
                  </a:lnTo>
                  <a:lnTo>
                    <a:pt x="395" y="578"/>
                  </a:lnTo>
                  <a:lnTo>
                    <a:pt x="363" y="632"/>
                  </a:lnTo>
                  <a:lnTo>
                    <a:pt x="305" y="711"/>
                  </a:lnTo>
                  <a:lnTo>
                    <a:pt x="253" y="793"/>
                  </a:lnTo>
                  <a:lnTo>
                    <a:pt x="207" y="877"/>
                  </a:lnTo>
                  <a:lnTo>
                    <a:pt x="167" y="962"/>
                  </a:lnTo>
                  <a:lnTo>
                    <a:pt x="131" y="1048"/>
                  </a:lnTo>
                  <a:lnTo>
                    <a:pt x="101" y="1138"/>
                  </a:lnTo>
                  <a:lnTo>
                    <a:pt x="79" y="1232"/>
                  </a:lnTo>
                  <a:lnTo>
                    <a:pt x="63" y="1326"/>
                  </a:lnTo>
                  <a:lnTo>
                    <a:pt x="33" y="1539"/>
                  </a:lnTo>
                  <a:lnTo>
                    <a:pt x="11" y="1757"/>
                  </a:lnTo>
                  <a:lnTo>
                    <a:pt x="0" y="1974"/>
                  </a:lnTo>
                  <a:lnTo>
                    <a:pt x="3" y="2192"/>
                  </a:lnTo>
                  <a:lnTo>
                    <a:pt x="19" y="2211"/>
                  </a:lnTo>
                  <a:lnTo>
                    <a:pt x="38" y="2227"/>
                  </a:lnTo>
                  <a:lnTo>
                    <a:pt x="60" y="2238"/>
                  </a:lnTo>
                  <a:lnTo>
                    <a:pt x="84" y="2247"/>
                  </a:lnTo>
                  <a:lnTo>
                    <a:pt x="109" y="2255"/>
                  </a:lnTo>
                  <a:lnTo>
                    <a:pt x="137" y="2261"/>
                  </a:lnTo>
                  <a:lnTo>
                    <a:pt x="161" y="2266"/>
                  </a:lnTo>
                  <a:lnTo>
                    <a:pt x="185" y="2271"/>
                  </a:lnTo>
                  <a:lnTo>
                    <a:pt x="177" y="2151"/>
                  </a:lnTo>
                  <a:lnTo>
                    <a:pt x="172" y="2037"/>
                  </a:lnTo>
                  <a:lnTo>
                    <a:pt x="172" y="1925"/>
                  </a:lnTo>
                  <a:lnTo>
                    <a:pt x="174" y="1819"/>
                  </a:lnTo>
                  <a:lnTo>
                    <a:pt x="183" y="1716"/>
                  </a:lnTo>
                  <a:lnTo>
                    <a:pt x="197" y="1615"/>
                  </a:lnTo>
                  <a:lnTo>
                    <a:pt x="215" y="1517"/>
                  </a:lnTo>
                  <a:lnTo>
                    <a:pt x="239" y="1421"/>
                  </a:lnTo>
                  <a:lnTo>
                    <a:pt x="269" y="1329"/>
                  </a:lnTo>
                  <a:lnTo>
                    <a:pt x="308" y="1237"/>
                  </a:lnTo>
                  <a:lnTo>
                    <a:pt x="351" y="1147"/>
                  </a:lnTo>
                  <a:lnTo>
                    <a:pt x="406" y="1059"/>
                  </a:lnTo>
                  <a:lnTo>
                    <a:pt x="469" y="975"/>
                  </a:lnTo>
                  <a:lnTo>
                    <a:pt x="540" y="891"/>
                  </a:lnTo>
                  <a:lnTo>
                    <a:pt x="618" y="806"/>
                  </a:lnTo>
                  <a:lnTo>
                    <a:pt x="708" y="722"/>
                  </a:lnTo>
                  <a:lnTo>
                    <a:pt x="749" y="689"/>
                  </a:lnTo>
                  <a:lnTo>
                    <a:pt x="787" y="659"/>
                  </a:lnTo>
                  <a:lnTo>
                    <a:pt x="828" y="629"/>
                  </a:lnTo>
                  <a:lnTo>
                    <a:pt x="869" y="597"/>
                  </a:lnTo>
                  <a:lnTo>
                    <a:pt x="909" y="567"/>
                  </a:lnTo>
                  <a:lnTo>
                    <a:pt x="945" y="532"/>
                  </a:lnTo>
                  <a:lnTo>
                    <a:pt x="980" y="493"/>
                  </a:lnTo>
                  <a:lnTo>
                    <a:pt x="1010" y="450"/>
                  </a:lnTo>
                  <a:lnTo>
                    <a:pt x="1032" y="398"/>
                  </a:lnTo>
                  <a:lnTo>
                    <a:pt x="1037" y="346"/>
                  </a:lnTo>
                  <a:lnTo>
                    <a:pt x="1032" y="292"/>
                  </a:lnTo>
                  <a:lnTo>
                    <a:pt x="1013" y="237"/>
                  </a:lnTo>
                  <a:lnTo>
                    <a:pt x="986" y="185"/>
                  </a:lnTo>
                  <a:lnTo>
                    <a:pt x="950" y="139"/>
                  </a:lnTo>
                  <a:lnTo>
                    <a:pt x="907" y="95"/>
                  </a:lnTo>
                  <a:lnTo>
                    <a:pt x="860" y="58"/>
                  </a:lnTo>
                  <a:lnTo>
                    <a:pt x="809" y="30"/>
                  </a:lnTo>
                  <a:lnTo>
                    <a:pt x="757" y="9"/>
                  </a:lnTo>
                  <a:lnTo>
                    <a:pt x="703" y="0"/>
                  </a:lnTo>
                  <a:lnTo>
                    <a:pt x="651" y="3"/>
                  </a:lnTo>
                  <a:lnTo>
                    <a:pt x="605" y="19"/>
                  </a:lnTo>
                  <a:lnTo>
                    <a:pt x="561" y="49"/>
                  </a:lnTo>
                  <a:lnTo>
                    <a:pt x="522" y="95"/>
                  </a:lnTo>
                  <a:lnTo>
                    <a:pt x="492" y="161"/>
                  </a:lnTo>
                  <a:close/>
                </a:path>
              </a:pathLst>
            </a:custGeom>
            <a:solidFill>
              <a:srgbClr val="D3D6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70" name="Freeform 106"/>
            <p:cNvSpPr>
              <a:spLocks/>
            </p:cNvSpPr>
            <p:nvPr/>
          </p:nvSpPr>
          <p:spPr bwMode="auto">
            <a:xfrm>
              <a:off x="573" y="3057"/>
              <a:ext cx="119" cy="157"/>
            </a:xfrm>
            <a:custGeom>
              <a:avLst/>
              <a:gdLst>
                <a:gd name="T0" fmla="*/ 0 w 474"/>
                <a:gd name="T1" fmla="*/ 0 h 629"/>
                <a:gd name="T2" fmla="*/ 0 w 474"/>
                <a:gd name="T3" fmla="*/ 0 h 629"/>
                <a:gd name="T4" fmla="*/ 0 w 474"/>
                <a:gd name="T5" fmla="*/ 0 h 629"/>
                <a:gd name="T6" fmla="*/ 0 w 474"/>
                <a:gd name="T7" fmla="*/ 0 h 629"/>
                <a:gd name="T8" fmla="*/ 0 w 474"/>
                <a:gd name="T9" fmla="*/ 0 h 629"/>
                <a:gd name="T10" fmla="*/ 0 w 474"/>
                <a:gd name="T11" fmla="*/ 0 h 629"/>
                <a:gd name="T12" fmla="*/ 0 w 474"/>
                <a:gd name="T13" fmla="*/ 0 h 629"/>
                <a:gd name="T14" fmla="*/ 0 w 474"/>
                <a:gd name="T15" fmla="*/ 0 h 629"/>
                <a:gd name="T16" fmla="*/ 0 w 474"/>
                <a:gd name="T17" fmla="*/ 0 h 629"/>
                <a:gd name="T18" fmla="*/ 0 w 474"/>
                <a:gd name="T19" fmla="*/ 0 h 629"/>
                <a:gd name="T20" fmla="*/ 0 w 474"/>
                <a:gd name="T21" fmla="*/ 0 h 629"/>
                <a:gd name="T22" fmla="*/ 0 w 474"/>
                <a:gd name="T23" fmla="*/ 0 h 629"/>
                <a:gd name="T24" fmla="*/ 0 w 474"/>
                <a:gd name="T25" fmla="*/ 0 h 629"/>
                <a:gd name="T26" fmla="*/ 0 w 474"/>
                <a:gd name="T27" fmla="*/ 0 h 629"/>
                <a:gd name="T28" fmla="*/ 0 w 474"/>
                <a:gd name="T29" fmla="*/ 0 h 629"/>
                <a:gd name="T30" fmla="*/ 0 w 474"/>
                <a:gd name="T31" fmla="*/ 0 h 629"/>
                <a:gd name="T32" fmla="*/ 0 w 474"/>
                <a:gd name="T33" fmla="*/ 0 h 629"/>
                <a:gd name="T34" fmla="*/ 0 w 474"/>
                <a:gd name="T35" fmla="*/ 0 h 629"/>
                <a:gd name="T36" fmla="*/ 0 w 474"/>
                <a:gd name="T37" fmla="*/ 0 h 629"/>
                <a:gd name="T38" fmla="*/ 0 w 474"/>
                <a:gd name="T39" fmla="*/ 0 h 629"/>
                <a:gd name="T40" fmla="*/ 0 w 474"/>
                <a:gd name="T41" fmla="*/ 0 h 629"/>
                <a:gd name="T42" fmla="*/ 0 w 474"/>
                <a:gd name="T43" fmla="*/ 0 h 629"/>
                <a:gd name="T44" fmla="*/ 0 w 474"/>
                <a:gd name="T45" fmla="*/ 0 h 629"/>
                <a:gd name="T46" fmla="*/ 0 w 474"/>
                <a:gd name="T47" fmla="*/ 0 h 629"/>
                <a:gd name="T48" fmla="*/ 0 w 474"/>
                <a:gd name="T49" fmla="*/ 0 h 629"/>
                <a:gd name="T50" fmla="*/ 0 w 474"/>
                <a:gd name="T51" fmla="*/ 0 h 629"/>
                <a:gd name="T52" fmla="*/ 0 w 474"/>
                <a:gd name="T53" fmla="*/ 0 h 629"/>
                <a:gd name="T54" fmla="*/ 0 w 474"/>
                <a:gd name="T55" fmla="*/ 0 h 629"/>
                <a:gd name="T56" fmla="*/ 0 w 474"/>
                <a:gd name="T57" fmla="*/ 0 h 629"/>
                <a:gd name="T58" fmla="*/ 0 w 474"/>
                <a:gd name="T59" fmla="*/ 0 h 629"/>
                <a:gd name="T60" fmla="*/ 0 w 474"/>
                <a:gd name="T61" fmla="*/ 0 h 629"/>
                <a:gd name="T62" fmla="*/ 0 w 474"/>
                <a:gd name="T63" fmla="*/ 0 h 629"/>
                <a:gd name="T64" fmla="*/ 0 w 474"/>
                <a:gd name="T65" fmla="*/ 0 h 629"/>
                <a:gd name="T66" fmla="*/ 0 w 474"/>
                <a:gd name="T67" fmla="*/ 0 h 629"/>
                <a:gd name="T68" fmla="*/ 0 w 474"/>
                <a:gd name="T69" fmla="*/ 0 h 629"/>
                <a:gd name="T70" fmla="*/ 0 w 474"/>
                <a:gd name="T71" fmla="*/ 0 h 629"/>
                <a:gd name="T72" fmla="*/ 0 w 474"/>
                <a:gd name="T73" fmla="*/ 0 h 629"/>
                <a:gd name="T74" fmla="*/ 0 w 474"/>
                <a:gd name="T75" fmla="*/ 0 h 629"/>
                <a:gd name="T76" fmla="*/ 0 w 474"/>
                <a:gd name="T77" fmla="*/ 0 h 629"/>
                <a:gd name="T78" fmla="*/ 0 w 474"/>
                <a:gd name="T79" fmla="*/ 0 h 629"/>
                <a:gd name="T80" fmla="*/ 0 w 474"/>
                <a:gd name="T81" fmla="*/ 0 h 62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474"/>
                <a:gd name="T124" fmla="*/ 0 h 629"/>
                <a:gd name="T125" fmla="*/ 474 w 474"/>
                <a:gd name="T126" fmla="*/ 629 h 62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474" h="629">
                  <a:moveTo>
                    <a:pt x="474" y="74"/>
                  </a:moveTo>
                  <a:lnTo>
                    <a:pt x="454" y="93"/>
                  </a:lnTo>
                  <a:lnTo>
                    <a:pt x="438" y="118"/>
                  </a:lnTo>
                  <a:lnTo>
                    <a:pt x="421" y="139"/>
                  </a:lnTo>
                  <a:lnTo>
                    <a:pt x="405" y="166"/>
                  </a:lnTo>
                  <a:lnTo>
                    <a:pt x="391" y="194"/>
                  </a:lnTo>
                  <a:lnTo>
                    <a:pt x="378" y="224"/>
                  </a:lnTo>
                  <a:lnTo>
                    <a:pt x="368" y="256"/>
                  </a:lnTo>
                  <a:lnTo>
                    <a:pt x="359" y="292"/>
                  </a:lnTo>
                  <a:lnTo>
                    <a:pt x="348" y="366"/>
                  </a:lnTo>
                  <a:lnTo>
                    <a:pt x="348" y="428"/>
                  </a:lnTo>
                  <a:lnTo>
                    <a:pt x="350" y="482"/>
                  </a:lnTo>
                  <a:lnTo>
                    <a:pt x="356" y="523"/>
                  </a:lnTo>
                  <a:lnTo>
                    <a:pt x="354" y="558"/>
                  </a:lnTo>
                  <a:lnTo>
                    <a:pt x="340" y="583"/>
                  </a:lnTo>
                  <a:lnTo>
                    <a:pt x="310" y="602"/>
                  </a:lnTo>
                  <a:lnTo>
                    <a:pt x="258" y="610"/>
                  </a:lnTo>
                  <a:lnTo>
                    <a:pt x="204" y="619"/>
                  </a:lnTo>
                  <a:lnTo>
                    <a:pt x="163" y="624"/>
                  </a:lnTo>
                  <a:lnTo>
                    <a:pt x="127" y="629"/>
                  </a:lnTo>
                  <a:lnTo>
                    <a:pt x="101" y="627"/>
                  </a:lnTo>
                  <a:lnTo>
                    <a:pt x="76" y="622"/>
                  </a:lnTo>
                  <a:lnTo>
                    <a:pt x="55" y="605"/>
                  </a:lnTo>
                  <a:lnTo>
                    <a:pt x="30" y="580"/>
                  </a:lnTo>
                  <a:lnTo>
                    <a:pt x="0" y="545"/>
                  </a:lnTo>
                  <a:lnTo>
                    <a:pt x="16" y="498"/>
                  </a:lnTo>
                  <a:lnTo>
                    <a:pt x="27" y="450"/>
                  </a:lnTo>
                  <a:lnTo>
                    <a:pt x="35" y="401"/>
                  </a:lnTo>
                  <a:lnTo>
                    <a:pt x="43" y="352"/>
                  </a:lnTo>
                  <a:lnTo>
                    <a:pt x="48" y="302"/>
                  </a:lnTo>
                  <a:lnTo>
                    <a:pt x="60" y="254"/>
                  </a:lnTo>
                  <a:lnTo>
                    <a:pt x="71" y="207"/>
                  </a:lnTo>
                  <a:lnTo>
                    <a:pt x="83" y="161"/>
                  </a:lnTo>
                  <a:lnTo>
                    <a:pt x="113" y="93"/>
                  </a:lnTo>
                  <a:lnTo>
                    <a:pt x="154" y="44"/>
                  </a:lnTo>
                  <a:lnTo>
                    <a:pt x="201" y="14"/>
                  </a:lnTo>
                  <a:lnTo>
                    <a:pt x="253" y="0"/>
                  </a:lnTo>
                  <a:lnTo>
                    <a:pt x="307" y="0"/>
                  </a:lnTo>
                  <a:lnTo>
                    <a:pt x="364" y="14"/>
                  </a:lnTo>
                  <a:lnTo>
                    <a:pt x="421" y="39"/>
                  </a:lnTo>
                  <a:lnTo>
                    <a:pt x="474" y="74"/>
                  </a:lnTo>
                  <a:close/>
                </a:path>
              </a:pathLst>
            </a:custGeom>
            <a:solidFill>
              <a:srgbClr val="AAAD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71" name="Freeform 107"/>
            <p:cNvSpPr>
              <a:spLocks/>
            </p:cNvSpPr>
            <p:nvPr/>
          </p:nvSpPr>
          <p:spPr bwMode="auto">
            <a:xfrm>
              <a:off x="499" y="3057"/>
              <a:ext cx="231" cy="567"/>
            </a:xfrm>
            <a:custGeom>
              <a:avLst/>
              <a:gdLst>
                <a:gd name="T0" fmla="*/ 0 w 925"/>
                <a:gd name="T1" fmla="*/ 0 h 2271"/>
                <a:gd name="T2" fmla="*/ 0 w 925"/>
                <a:gd name="T3" fmla="*/ 0 h 2271"/>
                <a:gd name="T4" fmla="*/ 0 w 925"/>
                <a:gd name="T5" fmla="*/ 0 h 2271"/>
                <a:gd name="T6" fmla="*/ 0 w 925"/>
                <a:gd name="T7" fmla="*/ 0 h 2271"/>
                <a:gd name="T8" fmla="*/ 0 w 925"/>
                <a:gd name="T9" fmla="*/ 0 h 2271"/>
                <a:gd name="T10" fmla="*/ 0 w 925"/>
                <a:gd name="T11" fmla="*/ 0 h 2271"/>
                <a:gd name="T12" fmla="*/ 0 w 925"/>
                <a:gd name="T13" fmla="*/ 0 h 2271"/>
                <a:gd name="T14" fmla="*/ 0 w 925"/>
                <a:gd name="T15" fmla="*/ 0 h 2271"/>
                <a:gd name="T16" fmla="*/ 0 w 925"/>
                <a:gd name="T17" fmla="*/ 0 h 2271"/>
                <a:gd name="T18" fmla="*/ 0 w 925"/>
                <a:gd name="T19" fmla="*/ 0 h 2271"/>
                <a:gd name="T20" fmla="*/ 0 w 925"/>
                <a:gd name="T21" fmla="*/ 0 h 2271"/>
                <a:gd name="T22" fmla="*/ 0 w 925"/>
                <a:gd name="T23" fmla="*/ 0 h 2271"/>
                <a:gd name="T24" fmla="*/ 0 w 925"/>
                <a:gd name="T25" fmla="*/ 0 h 2271"/>
                <a:gd name="T26" fmla="*/ 0 w 925"/>
                <a:gd name="T27" fmla="*/ 0 h 2271"/>
                <a:gd name="T28" fmla="*/ 0 w 925"/>
                <a:gd name="T29" fmla="*/ 0 h 2271"/>
                <a:gd name="T30" fmla="*/ 0 w 925"/>
                <a:gd name="T31" fmla="*/ 0 h 2271"/>
                <a:gd name="T32" fmla="*/ 0 w 925"/>
                <a:gd name="T33" fmla="*/ 0 h 2271"/>
                <a:gd name="T34" fmla="*/ 0 w 925"/>
                <a:gd name="T35" fmla="*/ 0 h 2271"/>
                <a:gd name="T36" fmla="*/ 0 w 925"/>
                <a:gd name="T37" fmla="*/ 0 h 2271"/>
                <a:gd name="T38" fmla="*/ 0 w 925"/>
                <a:gd name="T39" fmla="*/ 0 h 2271"/>
                <a:gd name="T40" fmla="*/ 0 w 925"/>
                <a:gd name="T41" fmla="*/ 0 h 2271"/>
                <a:gd name="T42" fmla="*/ 0 w 925"/>
                <a:gd name="T43" fmla="*/ 0 h 2271"/>
                <a:gd name="T44" fmla="*/ 0 w 925"/>
                <a:gd name="T45" fmla="*/ 0 h 2271"/>
                <a:gd name="T46" fmla="*/ 0 w 925"/>
                <a:gd name="T47" fmla="*/ 0 h 2271"/>
                <a:gd name="T48" fmla="*/ 0 w 925"/>
                <a:gd name="T49" fmla="*/ 0 h 2271"/>
                <a:gd name="T50" fmla="*/ 0 w 925"/>
                <a:gd name="T51" fmla="*/ 0 h 2271"/>
                <a:gd name="T52" fmla="*/ 0 w 925"/>
                <a:gd name="T53" fmla="*/ 0 h 2271"/>
                <a:gd name="T54" fmla="*/ 0 w 925"/>
                <a:gd name="T55" fmla="*/ 0 h 2271"/>
                <a:gd name="T56" fmla="*/ 0 w 925"/>
                <a:gd name="T57" fmla="*/ 0 h 2271"/>
                <a:gd name="T58" fmla="*/ 0 w 925"/>
                <a:gd name="T59" fmla="*/ 0 h 2271"/>
                <a:gd name="T60" fmla="*/ 0 w 925"/>
                <a:gd name="T61" fmla="*/ 0 h 2271"/>
                <a:gd name="T62" fmla="*/ 0 w 925"/>
                <a:gd name="T63" fmla="*/ 0 h 2271"/>
                <a:gd name="T64" fmla="*/ 0 w 925"/>
                <a:gd name="T65" fmla="*/ 0 h 2271"/>
                <a:gd name="T66" fmla="*/ 0 w 925"/>
                <a:gd name="T67" fmla="*/ 0 h 2271"/>
                <a:gd name="T68" fmla="*/ 0 w 925"/>
                <a:gd name="T69" fmla="*/ 0 h 2271"/>
                <a:gd name="T70" fmla="*/ 0 w 925"/>
                <a:gd name="T71" fmla="*/ 0 h 2271"/>
                <a:gd name="T72" fmla="*/ 0 w 925"/>
                <a:gd name="T73" fmla="*/ 0 h 2271"/>
                <a:gd name="T74" fmla="*/ 0 w 925"/>
                <a:gd name="T75" fmla="*/ 0 h 2271"/>
                <a:gd name="T76" fmla="*/ 0 w 925"/>
                <a:gd name="T77" fmla="*/ 0 h 2271"/>
                <a:gd name="T78" fmla="*/ 0 w 925"/>
                <a:gd name="T79" fmla="*/ 0 h 2271"/>
                <a:gd name="T80" fmla="*/ 0 w 925"/>
                <a:gd name="T81" fmla="*/ 0 h 2271"/>
                <a:gd name="T82" fmla="*/ 0 w 925"/>
                <a:gd name="T83" fmla="*/ 0 h 227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925"/>
                <a:gd name="T127" fmla="*/ 0 h 2271"/>
                <a:gd name="T128" fmla="*/ 925 w 925"/>
                <a:gd name="T129" fmla="*/ 2271 h 227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925" h="2271">
                  <a:moveTo>
                    <a:pt x="520" y="5"/>
                  </a:moveTo>
                  <a:lnTo>
                    <a:pt x="552" y="23"/>
                  </a:lnTo>
                  <a:lnTo>
                    <a:pt x="594" y="41"/>
                  </a:lnTo>
                  <a:lnTo>
                    <a:pt x="634" y="69"/>
                  </a:lnTo>
                  <a:lnTo>
                    <a:pt x="677" y="95"/>
                  </a:lnTo>
                  <a:lnTo>
                    <a:pt x="718" y="129"/>
                  </a:lnTo>
                  <a:lnTo>
                    <a:pt x="751" y="164"/>
                  </a:lnTo>
                  <a:lnTo>
                    <a:pt x="776" y="202"/>
                  </a:lnTo>
                  <a:lnTo>
                    <a:pt x="789" y="240"/>
                  </a:lnTo>
                  <a:lnTo>
                    <a:pt x="795" y="286"/>
                  </a:lnTo>
                  <a:lnTo>
                    <a:pt x="803" y="330"/>
                  </a:lnTo>
                  <a:lnTo>
                    <a:pt x="806" y="371"/>
                  </a:lnTo>
                  <a:lnTo>
                    <a:pt x="806" y="412"/>
                  </a:lnTo>
                  <a:lnTo>
                    <a:pt x="801" y="450"/>
                  </a:lnTo>
                  <a:lnTo>
                    <a:pt x="787" y="491"/>
                  </a:lnTo>
                  <a:lnTo>
                    <a:pt x="762" y="528"/>
                  </a:lnTo>
                  <a:lnTo>
                    <a:pt x="727" y="572"/>
                  </a:lnTo>
                  <a:lnTo>
                    <a:pt x="686" y="608"/>
                  </a:lnTo>
                  <a:lnTo>
                    <a:pt x="647" y="638"/>
                  </a:lnTo>
                  <a:lnTo>
                    <a:pt x="610" y="662"/>
                  </a:lnTo>
                  <a:lnTo>
                    <a:pt x="571" y="686"/>
                  </a:lnTo>
                  <a:lnTo>
                    <a:pt x="534" y="705"/>
                  </a:lnTo>
                  <a:lnTo>
                    <a:pt x="498" y="728"/>
                  </a:lnTo>
                  <a:lnTo>
                    <a:pt x="460" y="746"/>
                  </a:lnTo>
                  <a:lnTo>
                    <a:pt x="428" y="765"/>
                  </a:lnTo>
                  <a:lnTo>
                    <a:pt x="392" y="787"/>
                  </a:lnTo>
                  <a:lnTo>
                    <a:pt x="357" y="811"/>
                  </a:lnTo>
                  <a:lnTo>
                    <a:pt x="324" y="839"/>
                  </a:lnTo>
                  <a:lnTo>
                    <a:pt x="294" y="871"/>
                  </a:lnTo>
                  <a:lnTo>
                    <a:pt x="261" y="907"/>
                  </a:lnTo>
                  <a:lnTo>
                    <a:pt x="231" y="951"/>
                  </a:lnTo>
                  <a:lnTo>
                    <a:pt x="201" y="1000"/>
                  </a:lnTo>
                  <a:lnTo>
                    <a:pt x="174" y="1057"/>
                  </a:lnTo>
                  <a:lnTo>
                    <a:pt x="117" y="1184"/>
                  </a:lnTo>
                  <a:lnTo>
                    <a:pt x="76" y="1302"/>
                  </a:lnTo>
                  <a:lnTo>
                    <a:pt x="46" y="1409"/>
                  </a:lnTo>
                  <a:lnTo>
                    <a:pt x="25" y="1504"/>
                  </a:lnTo>
                  <a:lnTo>
                    <a:pt x="11" y="1591"/>
                  </a:lnTo>
                  <a:lnTo>
                    <a:pt x="2" y="1669"/>
                  </a:lnTo>
                  <a:lnTo>
                    <a:pt x="0" y="1741"/>
                  </a:lnTo>
                  <a:lnTo>
                    <a:pt x="0" y="1803"/>
                  </a:lnTo>
                  <a:lnTo>
                    <a:pt x="14" y="1901"/>
                  </a:lnTo>
                  <a:lnTo>
                    <a:pt x="25" y="2029"/>
                  </a:lnTo>
                  <a:lnTo>
                    <a:pt x="43" y="2160"/>
                  </a:lnTo>
                  <a:lnTo>
                    <a:pt x="73" y="2271"/>
                  </a:lnTo>
                  <a:lnTo>
                    <a:pt x="65" y="2151"/>
                  </a:lnTo>
                  <a:lnTo>
                    <a:pt x="60" y="2037"/>
                  </a:lnTo>
                  <a:lnTo>
                    <a:pt x="60" y="1925"/>
                  </a:lnTo>
                  <a:lnTo>
                    <a:pt x="62" y="1819"/>
                  </a:lnTo>
                  <a:lnTo>
                    <a:pt x="71" y="1716"/>
                  </a:lnTo>
                  <a:lnTo>
                    <a:pt x="85" y="1615"/>
                  </a:lnTo>
                  <a:lnTo>
                    <a:pt x="103" y="1517"/>
                  </a:lnTo>
                  <a:lnTo>
                    <a:pt x="127" y="1421"/>
                  </a:lnTo>
                  <a:lnTo>
                    <a:pt x="157" y="1329"/>
                  </a:lnTo>
                  <a:lnTo>
                    <a:pt x="196" y="1237"/>
                  </a:lnTo>
                  <a:lnTo>
                    <a:pt x="239" y="1147"/>
                  </a:lnTo>
                  <a:lnTo>
                    <a:pt x="294" y="1059"/>
                  </a:lnTo>
                  <a:lnTo>
                    <a:pt x="357" y="975"/>
                  </a:lnTo>
                  <a:lnTo>
                    <a:pt x="428" y="891"/>
                  </a:lnTo>
                  <a:lnTo>
                    <a:pt x="506" y="806"/>
                  </a:lnTo>
                  <a:lnTo>
                    <a:pt x="596" y="722"/>
                  </a:lnTo>
                  <a:lnTo>
                    <a:pt x="637" y="689"/>
                  </a:lnTo>
                  <a:lnTo>
                    <a:pt x="675" y="659"/>
                  </a:lnTo>
                  <a:lnTo>
                    <a:pt x="716" y="629"/>
                  </a:lnTo>
                  <a:lnTo>
                    <a:pt x="757" y="597"/>
                  </a:lnTo>
                  <a:lnTo>
                    <a:pt x="797" y="567"/>
                  </a:lnTo>
                  <a:lnTo>
                    <a:pt x="833" y="532"/>
                  </a:lnTo>
                  <a:lnTo>
                    <a:pt x="868" y="493"/>
                  </a:lnTo>
                  <a:lnTo>
                    <a:pt x="898" y="450"/>
                  </a:lnTo>
                  <a:lnTo>
                    <a:pt x="917" y="412"/>
                  </a:lnTo>
                  <a:lnTo>
                    <a:pt x="925" y="371"/>
                  </a:lnTo>
                  <a:lnTo>
                    <a:pt x="925" y="327"/>
                  </a:lnTo>
                  <a:lnTo>
                    <a:pt x="920" y="286"/>
                  </a:lnTo>
                  <a:lnTo>
                    <a:pt x="907" y="245"/>
                  </a:lnTo>
                  <a:lnTo>
                    <a:pt x="887" y="205"/>
                  </a:lnTo>
                  <a:lnTo>
                    <a:pt x="861" y="166"/>
                  </a:lnTo>
                  <a:lnTo>
                    <a:pt x="833" y="131"/>
                  </a:lnTo>
                  <a:lnTo>
                    <a:pt x="797" y="99"/>
                  </a:lnTo>
                  <a:lnTo>
                    <a:pt x="762" y="69"/>
                  </a:lnTo>
                  <a:lnTo>
                    <a:pt x="725" y="44"/>
                  </a:lnTo>
                  <a:lnTo>
                    <a:pt x="683" y="23"/>
                  </a:lnTo>
                  <a:lnTo>
                    <a:pt x="642" y="9"/>
                  </a:lnTo>
                  <a:lnTo>
                    <a:pt x="599" y="0"/>
                  </a:lnTo>
                  <a:lnTo>
                    <a:pt x="558" y="0"/>
                  </a:lnTo>
                  <a:lnTo>
                    <a:pt x="520" y="5"/>
                  </a:lnTo>
                  <a:close/>
                </a:path>
              </a:pathLst>
            </a:custGeom>
            <a:solidFill>
              <a:srgbClr val="FFFFE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72" name="Freeform 108"/>
            <p:cNvSpPr>
              <a:spLocks/>
            </p:cNvSpPr>
            <p:nvPr/>
          </p:nvSpPr>
          <p:spPr bwMode="auto">
            <a:xfrm>
              <a:off x="526" y="3072"/>
              <a:ext cx="304" cy="556"/>
            </a:xfrm>
            <a:custGeom>
              <a:avLst/>
              <a:gdLst>
                <a:gd name="T0" fmla="*/ 0 w 1217"/>
                <a:gd name="T1" fmla="*/ 0 h 2225"/>
                <a:gd name="T2" fmla="*/ 0 w 1217"/>
                <a:gd name="T3" fmla="*/ 0 h 2225"/>
                <a:gd name="T4" fmla="*/ 0 w 1217"/>
                <a:gd name="T5" fmla="*/ 0 h 2225"/>
                <a:gd name="T6" fmla="*/ 0 w 1217"/>
                <a:gd name="T7" fmla="*/ 0 h 2225"/>
                <a:gd name="T8" fmla="*/ 0 w 1217"/>
                <a:gd name="T9" fmla="*/ 0 h 2225"/>
                <a:gd name="T10" fmla="*/ 0 w 1217"/>
                <a:gd name="T11" fmla="*/ 0 h 2225"/>
                <a:gd name="T12" fmla="*/ 0 w 1217"/>
                <a:gd name="T13" fmla="*/ 0 h 2225"/>
                <a:gd name="T14" fmla="*/ 0 w 1217"/>
                <a:gd name="T15" fmla="*/ 0 h 2225"/>
                <a:gd name="T16" fmla="*/ 0 w 1217"/>
                <a:gd name="T17" fmla="*/ 0 h 2225"/>
                <a:gd name="T18" fmla="*/ 0 w 1217"/>
                <a:gd name="T19" fmla="*/ 0 h 2225"/>
                <a:gd name="T20" fmla="*/ 0 w 1217"/>
                <a:gd name="T21" fmla="*/ 0 h 2225"/>
                <a:gd name="T22" fmla="*/ 0 w 1217"/>
                <a:gd name="T23" fmla="*/ 0 h 2225"/>
                <a:gd name="T24" fmla="*/ 0 w 1217"/>
                <a:gd name="T25" fmla="*/ 0 h 2225"/>
                <a:gd name="T26" fmla="*/ 0 w 1217"/>
                <a:gd name="T27" fmla="*/ 0 h 2225"/>
                <a:gd name="T28" fmla="*/ 0 w 1217"/>
                <a:gd name="T29" fmla="*/ 0 h 2225"/>
                <a:gd name="T30" fmla="*/ 0 w 1217"/>
                <a:gd name="T31" fmla="*/ 0 h 2225"/>
                <a:gd name="T32" fmla="*/ 0 w 1217"/>
                <a:gd name="T33" fmla="*/ 0 h 2225"/>
                <a:gd name="T34" fmla="*/ 0 w 1217"/>
                <a:gd name="T35" fmla="*/ 0 h 2225"/>
                <a:gd name="T36" fmla="*/ 0 w 1217"/>
                <a:gd name="T37" fmla="*/ 0 h 2225"/>
                <a:gd name="T38" fmla="*/ 0 w 1217"/>
                <a:gd name="T39" fmla="*/ 0 h 2225"/>
                <a:gd name="T40" fmla="*/ 0 w 1217"/>
                <a:gd name="T41" fmla="*/ 0 h 2225"/>
                <a:gd name="T42" fmla="*/ 0 w 1217"/>
                <a:gd name="T43" fmla="*/ 0 h 2225"/>
                <a:gd name="T44" fmla="*/ 0 w 1217"/>
                <a:gd name="T45" fmla="*/ 0 h 2225"/>
                <a:gd name="T46" fmla="*/ 0 w 1217"/>
                <a:gd name="T47" fmla="*/ 0 h 2225"/>
                <a:gd name="T48" fmla="*/ 0 w 1217"/>
                <a:gd name="T49" fmla="*/ 0 h 2225"/>
                <a:gd name="T50" fmla="*/ 0 w 1217"/>
                <a:gd name="T51" fmla="*/ 0 h 2225"/>
                <a:gd name="T52" fmla="*/ 0 w 1217"/>
                <a:gd name="T53" fmla="*/ 0 h 2225"/>
                <a:gd name="T54" fmla="*/ 0 w 1217"/>
                <a:gd name="T55" fmla="*/ 0 h 2225"/>
                <a:gd name="T56" fmla="*/ 0 w 1217"/>
                <a:gd name="T57" fmla="*/ 0 h 2225"/>
                <a:gd name="T58" fmla="*/ 0 w 1217"/>
                <a:gd name="T59" fmla="*/ 0 h 2225"/>
                <a:gd name="T60" fmla="*/ 0 w 1217"/>
                <a:gd name="T61" fmla="*/ 0 h 2225"/>
                <a:gd name="T62" fmla="*/ 0 w 1217"/>
                <a:gd name="T63" fmla="*/ 0 h 2225"/>
                <a:gd name="T64" fmla="*/ 0 w 1217"/>
                <a:gd name="T65" fmla="*/ 0 h 2225"/>
                <a:gd name="T66" fmla="*/ 0 w 1217"/>
                <a:gd name="T67" fmla="*/ 0 h 2225"/>
                <a:gd name="T68" fmla="*/ 0 w 1217"/>
                <a:gd name="T69" fmla="*/ 0 h 2225"/>
                <a:gd name="T70" fmla="*/ 0 w 1217"/>
                <a:gd name="T71" fmla="*/ 0 h 2225"/>
                <a:gd name="T72" fmla="*/ 0 w 1217"/>
                <a:gd name="T73" fmla="*/ 0 h 2225"/>
                <a:gd name="T74" fmla="*/ 0 w 1217"/>
                <a:gd name="T75" fmla="*/ 0 h 2225"/>
                <a:gd name="T76" fmla="*/ 0 w 1217"/>
                <a:gd name="T77" fmla="*/ 0 h 2225"/>
                <a:gd name="T78" fmla="*/ 0 w 1217"/>
                <a:gd name="T79" fmla="*/ 0 h 2225"/>
                <a:gd name="T80" fmla="*/ 0 w 1217"/>
                <a:gd name="T81" fmla="*/ 0 h 2225"/>
                <a:gd name="T82" fmla="*/ 0 w 1217"/>
                <a:gd name="T83" fmla="*/ 0 h 2225"/>
                <a:gd name="T84" fmla="*/ 0 w 1217"/>
                <a:gd name="T85" fmla="*/ 0 h 2225"/>
                <a:gd name="T86" fmla="*/ 0 w 1217"/>
                <a:gd name="T87" fmla="*/ 0 h 2225"/>
                <a:gd name="T88" fmla="*/ 0 w 1217"/>
                <a:gd name="T89" fmla="*/ 0 h 2225"/>
                <a:gd name="T90" fmla="*/ 0 w 1217"/>
                <a:gd name="T91" fmla="*/ 0 h 2225"/>
                <a:gd name="T92" fmla="*/ 0 w 1217"/>
                <a:gd name="T93" fmla="*/ 0 h 2225"/>
                <a:gd name="T94" fmla="*/ 0 w 1217"/>
                <a:gd name="T95" fmla="*/ 0 h 2225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217"/>
                <a:gd name="T145" fmla="*/ 0 h 2225"/>
                <a:gd name="T146" fmla="*/ 1217 w 1217"/>
                <a:gd name="T147" fmla="*/ 2225 h 2225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217" h="2225">
                  <a:moveTo>
                    <a:pt x="896" y="306"/>
                  </a:moveTo>
                  <a:lnTo>
                    <a:pt x="874" y="382"/>
                  </a:lnTo>
                  <a:lnTo>
                    <a:pt x="838" y="449"/>
                  </a:lnTo>
                  <a:lnTo>
                    <a:pt x="790" y="507"/>
                  </a:lnTo>
                  <a:lnTo>
                    <a:pt x="732" y="562"/>
                  </a:lnTo>
                  <a:lnTo>
                    <a:pt x="670" y="610"/>
                  </a:lnTo>
                  <a:lnTo>
                    <a:pt x="605" y="656"/>
                  </a:lnTo>
                  <a:lnTo>
                    <a:pt x="541" y="705"/>
                  </a:lnTo>
                  <a:lnTo>
                    <a:pt x="485" y="755"/>
                  </a:lnTo>
                  <a:lnTo>
                    <a:pt x="411" y="834"/>
                  </a:lnTo>
                  <a:lnTo>
                    <a:pt x="343" y="915"/>
                  </a:lnTo>
                  <a:lnTo>
                    <a:pt x="283" y="997"/>
                  </a:lnTo>
                  <a:lnTo>
                    <a:pt x="232" y="1082"/>
                  </a:lnTo>
                  <a:lnTo>
                    <a:pt x="185" y="1172"/>
                  </a:lnTo>
                  <a:lnTo>
                    <a:pt x="145" y="1258"/>
                  </a:lnTo>
                  <a:lnTo>
                    <a:pt x="109" y="1351"/>
                  </a:lnTo>
                  <a:lnTo>
                    <a:pt x="82" y="1444"/>
                  </a:lnTo>
                  <a:lnTo>
                    <a:pt x="57" y="1536"/>
                  </a:lnTo>
                  <a:lnTo>
                    <a:pt x="38" y="1631"/>
                  </a:lnTo>
                  <a:lnTo>
                    <a:pt x="21" y="1729"/>
                  </a:lnTo>
                  <a:lnTo>
                    <a:pt x="11" y="1824"/>
                  </a:lnTo>
                  <a:lnTo>
                    <a:pt x="5" y="1923"/>
                  </a:lnTo>
                  <a:lnTo>
                    <a:pt x="0" y="2021"/>
                  </a:lnTo>
                  <a:lnTo>
                    <a:pt x="0" y="2121"/>
                  </a:lnTo>
                  <a:lnTo>
                    <a:pt x="2" y="2219"/>
                  </a:lnTo>
                  <a:lnTo>
                    <a:pt x="16" y="2222"/>
                  </a:lnTo>
                  <a:lnTo>
                    <a:pt x="30" y="2225"/>
                  </a:lnTo>
                  <a:lnTo>
                    <a:pt x="46" y="2225"/>
                  </a:lnTo>
                  <a:lnTo>
                    <a:pt x="62" y="2222"/>
                  </a:lnTo>
                  <a:lnTo>
                    <a:pt x="76" y="2222"/>
                  </a:lnTo>
                  <a:lnTo>
                    <a:pt x="92" y="2219"/>
                  </a:lnTo>
                  <a:lnTo>
                    <a:pt x="109" y="2219"/>
                  </a:lnTo>
                  <a:lnTo>
                    <a:pt x="122" y="2222"/>
                  </a:lnTo>
                  <a:lnTo>
                    <a:pt x="120" y="2121"/>
                  </a:lnTo>
                  <a:lnTo>
                    <a:pt x="128" y="2012"/>
                  </a:lnTo>
                  <a:lnTo>
                    <a:pt x="150" y="1901"/>
                  </a:lnTo>
                  <a:lnTo>
                    <a:pt x="182" y="1789"/>
                  </a:lnTo>
                  <a:lnTo>
                    <a:pt x="223" y="1681"/>
                  </a:lnTo>
                  <a:lnTo>
                    <a:pt x="278" y="1580"/>
                  </a:lnTo>
                  <a:lnTo>
                    <a:pt x="343" y="1490"/>
                  </a:lnTo>
                  <a:lnTo>
                    <a:pt x="419" y="1416"/>
                  </a:lnTo>
                  <a:lnTo>
                    <a:pt x="441" y="1395"/>
                  </a:lnTo>
                  <a:lnTo>
                    <a:pt x="465" y="1375"/>
                  </a:lnTo>
                  <a:lnTo>
                    <a:pt x="490" y="1354"/>
                  </a:lnTo>
                  <a:lnTo>
                    <a:pt x="511" y="1335"/>
                  </a:lnTo>
                  <a:lnTo>
                    <a:pt x="531" y="1310"/>
                  </a:lnTo>
                  <a:lnTo>
                    <a:pt x="547" y="1285"/>
                  </a:lnTo>
                  <a:lnTo>
                    <a:pt x="553" y="1255"/>
                  </a:lnTo>
                  <a:lnTo>
                    <a:pt x="553" y="1223"/>
                  </a:lnTo>
                  <a:lnTo>
                    <a:pt x="547" y="1165"/>
                  </a:lnTo>
                  <a:lnTo>
                    <a:pt x="550" y="1108"/>
                  </a:lnTo>
                  <a:lnTo>
                    <a:pt x="561" y="1054"/>
                  </a:lnTo>
                  <a:lnTo>
                    <a:pt x="577" y="1002"/>
                  </a:lnTo>
                  <a:lnTo>
                    <a:pt x="601" y="951"/>
                  </a:lnTo>
                  <a:lnTo>
                    <a:pt x="626" y="899"/>
                  </a:lnTo>
                  <a:lnTo>
                    <a:pt x="656" y="850"/>
                  </a:lnTo>
                  <a:lnTo>
                    <a:pt x="683" y="801"/>
                  </a:lnTo>
                  <a:lnTo>
                    <a:pt x="705" y="771"/>
                  </a:lnTo>
                  <a:lnTo>
                    <a:pt x="732" y="749"/>
                  </a:lnTo>
                  <a:lnTo>
                    <a:pt x="768" y="727"/>
                  </a:lnTo>
                  <a:lnTo>
                    <a:pt x="806" y="711"/>
                  </a:lnTo>
                  <a:lnTo>
                    <a:pt x="849" y="695"/>
                  </a:lnTo>
                  <a:lnTo>
                    <a:pt x="893" y="681"/>
                  </a:lnTo>
                  <a:lnTo>
                    <a:pt x="939" y="670"/>
                  </a:lnTo>
                  <a:lnTo>
                    <a:pt x="988" y="656"/>
                  </a:lnTo>
                  <a:lnTo>
                    <a:pt x="1032" y="643"/>
                  </a:lnTo>
                  <a:lnTo>
                    <a:pt x="1075" y="629"/>
                  </a:lnTo>
                  <a:lnTo>
                    <a:pt x="1116" y="610"/>
                  </a:lnTo>
                  <a:lnTo>
                    <a:pt x="1149" y="591"/>
                  </a:lnTo>
                  <a:lnTo>
                    <a:pt x="1179" y="567"/>
                  </a:lnTo>
                  <a:lnTo>
                    <a:pt x="1201" y="539"/>
                  </a:lnTo>
                  <a:lnTo>
                    <a:pt x="1215" y="507"/>
                  </a:lnTo>
                  <a:lnTo>
                    <a:pt x="1217" y="466"/>
                  </a:lnTo>
                  <a:lnTo>
                    <a:pt x="1211" y="433"/>
                  </a:lnTo>
                  <a:lnTo>
                    <a:pt x="1201" y="398"/>
                  </a:lnTo>
                  <a:lnTo>
                    <a:pt x="1181" y="362"/>
                  </a:lnTo>
                  <a:lnTo>
                    <a:pt x="1154" y="327"/>
                  </a:lnTo>
                  <a:lnTo>
                    <a:pt x="1124" y="292"/>
                  </a:lnTo>
                  <a:lnTo>
                    <a:pt x="1091" y="256"/>
                  </a:lnTo>
                  <a:lnTo>
                    <a:pt x="1054" y="221"/>
                  </a:lnTo>
                  <a:lnTo>
                    <a:pt x="1013" y="189"/>
                  </a:lnTo>
                  <a:lnTo>
                    <a:pt x="969" y="155"/>
                  </a:lnTo>
                  <a:lnTo>
                    <a:pt x="928" y="125"/>
                  </a:lnTo>
                  <a:lnTo>
                    <a:pt x="884" y="99"/>
                  </a:lnTo>
                  <a:lnTo>
                    <a:pt x="844" y="71"/>
                  </a:lnTo>
                  <a:lnTo>
                    <a:pt x="803" y="49"/>
                  </a:lnTo>
                  <a:lnTo>
                    <a:pt x="768" y="28"/>
                  </a:lnTo>
                  <a:lnTo>
                    <a:pt x="735" y="14"/>
                  </a:lnTo>
                  <a:lnTo>
                    <a:pt x="705" y="0"/>
                  </a:lnTo>
                  <a:lnTo>
                    <a:pt x="738" y="28"/>
                  </a:lnTo>
                  <a:lnTo>
                    <a:pt x="773" y="60"/>
                  </a:lnTo>
                  <a:lnTo>
                    <a:pt x="806" y="95"/>
                  </a:lnTo>
                  <a:lnTo>
                    <a:pt x="838" y="131"/>
                  </a:lnTo>
                  <a:lnTo>
                    <a:pt x="866" y="172"/>
                  </a:lnTo>
                  <a:lnTo>
                    <a:pt x="884" y="215"/>
                  </a:lnTo>
                  <a:lnTo>
                    <a:pt x="896" y="259"/>
                  </a:lnTo>
                  <a:lnTo>
                    <a:pt x="896" y="306"/>
                  </a:lnTo>
                  <a:close/>
                </a:path>
              </a:pathLst>
            </a:custGeom>
            <a:solidFill>
              <a:srgbClr val="AAAD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73" name="Freeform 109"/>
            <p:cNvSpPr>
              <a:spLocks/>
            </p:cNvSpPr>
            <p:nvPr/>
          </p:nvSpPr>
          <p:spPr bwMode="auto">
            <a:xfrm>
              <a:off x="653" y="3098"/>
              <a:ext cx="47" cy="69"/>
            </a:xfrm>
            <a:custGeom>
              <a:avLst/>
              <a:gdLst>
                <a:gd name="T0" fmla="*/ 0 w 186"/>
                <a:gd name="T1" fmla="*/ 0 h 280"/>
                <a:gd name="T2" fmla="*/ 0 w 186"/>
                <a:gd name="T3" fmla="*/ 0 h 280"/>
                <a:gd name="T4" fmla="*/ 0 w 186"/>
                <a:gd name="T5" fmla="*/ 0 h 280"/>
                <a:gd name="T6" fmla="*/ 0 w 186"/>
                <a:gd name="T7" fmla="*/ 0 h 280"/>
                <a:gd name="T8" fmla="*/ 0 w 186"/>
                <a:gd name="T9" fmla="*/ 0 h 280"/>
                <a:gd name="T10" fmla="*/ 0 w 186"/>
                <a:gd name="T11" fmla="*/ 0 h 280"/>
                <a:gd name="T12" fmla="*/ 0 w 186"/>
                <a:gd name="T13" fmla="*/ 0 h 280"/>
                <a:gd name="T14" fmla="*/ 0 w 186"/>
                <a:gd name="T15" fmla="*/ 0 h 280"/>
                <a:gd name="T16" fmla="*/ 0 w 186"/>
                <a:gd name="T17" fmla="*/ 0 h 280"/>
                <a:gd name="T18" fmla="*/ 0 w 186"/>
                <a:gd name="T19" fmla="*/ 0 h 280"/>
                <a:gd name="T20" fmla="*/ 0 w 186"/>
                <a:gd name="T21" fmla="*/ 0 h 280"/>
                <a:gd name="T22" fmla="*/ 0 w 186"/>
                <a:gd name="T23" fmla="*/ 0 h 280"/>
                <a:gd name="T24" fmla="*/ 0 w 186"/>
                <a:gd name="T25" fmla="*/ 0 h 280"/>
                <a:gd name="T26" fmla="*/ 0 w 186"/>
                <a:gd name="T27" fmla="*/ 0 h 280"/>
                <a:gd name="T28" fmla="*/ 0 w 186"/>
                <a:gd name="T29" fmla="*/ 0 h 280"/>
                <a:gd name="T30" fmla="*/ 0 w 186"/>
                <a:gd name="T31" fmla="*/ 0 h 280"/>
                <a:gd name="T32" fmla="*/ 0 w 186"/>
                <a:gd name="T33" fmla="*/ 0 h 280"/>
                <a:gd name="T34" fmla="*/ 0 w 186"/>
                <a:gd name="T35" fmla="*/ 0 h 280"/>
                <a:gd name="T36" fmla="*/ 0 w 186"/>
                <a:gd name="T37" fmla="*/ 0 h 280"/>
                <a:gd name="T38" fmla="*/ 0 w 186"/>
                <a:gd name="T39" fmla="*/ 0 h 280"/>
                <a:gd name="T40" fmla="*/ 0 w 186"/>
                <a:gd name="T41" fmla="*/ 0 h 280"/>
                <a:gd name="T42" fmla="*/ 0 w 186"/>
                <a:gd name="T43" fmla="*/ 0 h 280"/>
                <a:gd name="T44" fmla="*/ 0 w 186"/>
                <a:gd name="T45" fmla="*/ 0 h 280"/>
                <a:gd name="T46" fmla="*/ 0 w 186"/>
                <a:gd name="T47" fmla="*/ 0 h 280"/>
                <a:gd name="T48" fmla="*/ 0 w 186"/>
                <a:gd name="T49" fmla="*/ 0 h 280"/>
                <a:gd name="T50" fmla="*/ 0 w 186"/>
                <a:gd name="T51" fmla="*/ 0 h 280"/>
                <a:gd name="T52" fmla="*/ 0 w 186"/>
                <a:gd name="T53" fmla="*/ 0 h 280"/>
                <a:gd name="T54" fmla="*/ 0 w 186"/>
                <a:gd name="T55" fmla="*/ 0 h 280"/>
                <a:gd name="T56" fmla="*/ 0 w 186"/>
                <a:gd name="T57" fmla="*/ 0 h 280"/>
                <a:gd name="T58" fmla="*/ 0 w 186"/>
                <a:gd name="T59" fmla="*/ 0 h 280"/>
                <a:gd name="T60" fmla="*/ 0 w 186"/>
                <a:gd name="T61" fmla="*/ 0 h 280"/>
                <a:gd name="T62" fmla="*/ 0 w 186"/>
                <a:gd name="T63" fmla="*/ 0 h 280"/>
                <a:gd name="T64" fmla="*/ 0 w 186"/>
                <a:gd name="T65" fmla="*/ 0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6"/>
                <a:gd name="T100" fmla="*/ 0 h 280"/>
                <a:gd name="T101" fmla="*/ 186 w 186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6" h="280">
                  <a:moveTo>
                    <a:pt x="9" y="147"/>
                  </a:moveTo>
                  <a:lnTo>
                    <a:pt x="4" y="174"/>
                  </a:lnTo>
                  <a:lnTo>
                    <a:pt x="0" y="202"/>
                  </a:lnTo>
                  <a:lnTo>
                    <a:pt x="7" y="226"/>
                  </a:lnTo>
                  <a:lnTo>
                    <a:pt x="17" y="250"/>
                  </a:lnTo>
                  <a:lnTo>
                    <a:pt x="28" y="258"/>
                  </a:lnTo>
                  <a:lnTo>
                    <a:pt x="39" y="269"/>
                  </a:lnTo>
                  <a:lnTo>
                    <a:pt x="53" y="278"/>
                  </a:lnTo>
                  <a:lnTo>
                    <a:pt x="69" y="280"/>
                  </a:lnTo>
                  <a:lnTo>
                    <a:pt x="85" y="278"/>
                  </a:lnTo>
                  <a:lnTo>
                    <a:pt x="99" y="274"/>
                  </a:lnTo>
                  <a:lnTo>
                    <a:pt x="113" y="267"/>
                  </a:lnTo>
                  <a:lnTo>
                    <a:pt x="124" y="256"/>
                  </a:lnTo>
                  <a:lnTo>
                    <a:pt x="134" y="244"/>
                  </a:lnTo>
                  <a:lnTo>
                    <a:pt x="145" y="234"/>
                  </a:lnTo>
                  <a:lnTo>
                    <a:pt x="156" y="221"/>
                  </a:lnTo>
                  <a:lnTo>
                    <a:pt x="164" y="207"/>
                  </a:lnTo>
                  <a:lnTo>
                    <a:pt x="180" y="163"/>
                  </a:lnTo>
                  <a:lnTo>
                    <a:pt x="186" y="114"/>
                  </a:lnTo>
                  <a:lnTo>
                    <a:pt x="184" y="68"/>
                  </a:lnTo>
                  <a:lnTo>
                    <a:pt x="166" y="27"/>
                  </a:lnTo>
                  <a:lnTo>
                    <a:pt x="156" y="21"/>
                  </a:lnTo>
                  <a:lnTo>
                    <a:pt x="143" y="16"/>
                  </a:lnTo>
                  <a:lnTo>
                    <a:pt x="131" y="11"/>
                  </a:lnTo>
                  <a:lnTo>
                    <a:pt x="118" y="0"/>
                  </a:lnTo>
                  <a:lnTo>
                    <a:pt x="94" y="8"/>
                  </a:lnTo>
                  <a:lnTo>
                    <a:pt x="71" y="21"/>
                  </a:lnTo>
                  <a:lnTo>
                    <a:pt x="55" y="38"/>
                  </a:lnTo>
                  <a:lnTo>
                    <a:pt x="42" y="60"/>
                  </a:lnTo>
                  <a:lnTo>
                    <a:pt x="30" y="81"/>
                  </a:lnTo>
                  <a:lnTo>
                    <a:pt x="23" y="103"/>
                  </a:lnTo>
                  <a:lnTo>
                    <a:pt x="14" y="125"/>
                  </a:lnTo>
                  <a:lnTo>
                    <a:pt x="9" y="147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74" name="Freeform 110"/>
            <p:cNvSpPr>
              <a:spLocks/>
            </p:cNvSpPr>
            <p:nvPr/>
          </p:nvSpPr>
          <p:spPr bwMode="auto">
            <a:xfrm>
              <a:off x="584" y="3148"/>
              <a:ext cx="51" cy="67"/>
            </a:xfrm>
            <a:custGeom>
              <a:avLst/>
              <a:gdLst>
                <a:gd name="T0" fmla="*/ 0 w 204"/>
                <a:gd name="T1" fmla="*/ 0 h 266"/>
                <a:gd name="T2" fmla="*/ 0 w 204"/>
                <a:gd name="T3" fmla="*/ 0 h 266"/>
                <a:gd name="T4" fmla="*/ 0 w 204"/>
                <a:gd name="T5" fmla="*/ 0 h 266"/>
                <a:gd name="T6" fmla="*/ 0 w 204"/>
                <a:gd name="T7" fmla="*/ 0 h 266"/>
                <a:gd name="T8" fmla="*/ 0 w 204"/>
                <a:gd name="T9" fmla="*/ 0 h 266"/>
                <a:gd name="T10" fmla="*/ 0 w 204"/>
                <a:gd name="T11" fmla="*/ 0 h 266"/>
                <a:gd name="T12" fmla="*/ 0 w 204"/>
                <a:gd name="T13" fmla="*/ 0 h 266"/>
                <a:gd name="T14" fmla="*/ 0 w 204"/>
                <a:gd name="T15" fmla="*/ 0 h 266"/>
                <a:gd name="T16" fmla="*/ 0 w 204"/>
                <a:gd name="T17" fmla="*/ 0 h 266"/>
                <a:gd name="T18" fmla="*/ 0 w 204"/>
                <a:gd name="T19" fmla="*/ 0 h 266"/>
                <a:gd name="T20" fmla="*/ 0 w 204"/>
                <a:gd name="T21" fmla="*/ 0 h 266"/>
                <a:gd name="T22" fmla="*/ 0 w 204"/>
                <a:gd name="T23" fmla="*/ 0 h 266"/>
                <a:gd name="T24" fmla="*/ 0 w 204"/>
                <a:gd name="T25" fmla="*/ 0 h 266"/>
                <a:gd name="T26" fmla="*/ 0 w 204"/>
                <a:gd name="T27" fmla="*/ 0 h 266"/>
                <a:gd name="T28" fmla="*/ 0 w 204"/>
                <a:gd name="T29" fmla="*/ 0 h 266"/>
                <a:gd name="T30" fmla="*/ 0 w 204"/>
                <a:gd name="T31" fmla="*/ 0 h 266"/>
                <a:gd name="T32" fmla="*/ 0 w 204"/>
                <a:gd name="T33" fmla="*/ 0 h 266"/>
                <a:gd name="T34" fmla="*/ 0 w 204"/>
                <a:gd name="T35" fmla="*/ 0 h 266"/>
                <a:gd name="T36" fmla="*/ 0 w 204"/>
                <a:gd name="T37" fmla="*/ 0 h 266"/>
                <a:gd name="T38" fmla="*/ 0 w 204"/>
                <a:gd name="T39" fmla="*/ 0 h 266"/>
                <a:gd name="T40" fmla="*/ 0 w 204"/>
                <a:gd name="T41" fmla="*/ 0 h 266"/>
                <a:gd name="T42" fmla="*/ 0 w 204"/>
                <a:gd name="T43" fmla="*/ 0 h 266"/>
                <a:gd name="T44" fmla="*/ 0 w 204"/>
                <a:gd name="T45" fmla="*/ 0 h 266"/>
                <a:gd name="T46" fmla="*/ 0 w 204"/>
                <a:gd name="T47" fmla="*/ 0 h 266"/>
                <a:gd name="T48" fmla="*/ 0 w 204"/>
                <a:gd name="T49" fmla="*/ 0 h 266"/>
                <a:gd name="T50" fmla="*/ 0 w 204"/>
                <a:gd name="T51" fmla="*/ 0 h 266"/>
                <a:gd name="T52" fmla="*/ 0 w 204"/>
                <a:gd name="T53" fmla="*/ 0 h 266"/>
                <a:gd name="T54" fmla="*/ 0 w 204"/>
                <a:gd name="T55" fmla="*/ 0 h 266"/>
                <a:gd name="T56" fmla="*/ 0 w 204"/>
                <a:gd name="T57" fmla="*/ 0 h 266"/>
                <a:gd name="T58" fmla="*/ 0 w 204"/>
                <a:gd name="T59" fmla="*/ 0 h 266"/>
                <a:gd name="T60" fmla="*/ 0 w 204"/>
                <a:gd name="T61" fmla="*/ 0 h 266"/>
                <a:gd name="T62" fmla="*/ 0 w 204"/>
                <a:gd name="T63" fmla="*/ 0 h 266"/>
                <a:gd name="T64" fmla="*/ 0 w 204"/>
                <a:gd name="T65" fmla="*/ 0 h 2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4"/>
                <a:gd name="T100" fmla="*/ 0 h 266"/>
                <a:gd name="T101" fmla="*/ 204 w 204"/>
                <a:gd name="T102" fmla="*/ 266 h 2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4" h="266">
                  <a:moveTo>
                    <a:pt x="14" y="125"/>
                  </a:moveTo>
                  <a:lnTo>
                    <a:pt x="5" y="149"/>
                  </a:lnTo>
                  <a:lnTo>
                    <a:pt x="0" y="173"/>
                  </a:lnTo>
                  <a:lnTo>
                    <a:pt x="0" y="201"/>
                  </a:lnTo>
                  <a:lnTo>
                    <a:pt x="5" y="226"/>
                  </a:lnTo>
                  <a:lnTo>
                    <a:pt x="17" y="236"/>
                  </a:lnTo>
                  <a:lnTo>
                    <a:pt x="24" y="249"/>
                  </a:lnTo>
                  <a:lnTo>
                    <a:pt x="35" y="261"/>
                  </a:lnTo>
                  <a:lnTo>
                    <a:pt x="49" y="266"/>
                  </a:lnTo>
                  <a:lnTo>
                    <a:pt x="65" y="266"/>
                  </a:lnTo>
                  <a:lnTo>
                    <a:pt x="82" y="266"/>
                  </a:lnTo>
                  <a:lnTo>
                    <a:pt x="98" y="261"/>
                  </a:lnTo>
                  <a:lnTo>
                    <a:pt x="111" y="253"/>
                  </a:lnTo>
                  <a:lnTo>
                    <a:pt x="125" y="242"/>
                  </a:lnTo>
                  <a:lnTo>
                    <a:pt x="136" y="231"/>
                  </a:lnTo>
                  <a:lnTo>
                    <a:pt x="150" y="220"/>
                  </a:lnTo>
                  <a:lnTo>
                    <a:pt x="161" y="209"/>
                  </a:lnTo>
                  <a:lnTo>
                    <a:pt x="185" y="171"/>
                  </a:lnTo>
                  <a:lnTo>
                    <a:pt x="201" y="125"/>
                  </a:lnTo>
                  <a:lnTo>
                    <a:pt x="204" y="76"/>
                  </a:lnTo>
                  <a:lnTo>
                    <a:pt x="199" y="35"/>
                  </a:lnTo>
                  <a:lnTo>
                    <a:pt x="188" y="24"/>
                  </a:lnTo>
                  <a:lnTo>
                    <a:pt x="177" y="16"/>
                  </a:lnTo>
                  <a:lnTo>
                    <a:pt x="164" y="10"/>
                  </a:lnTo>
                  <a:lnTo>
                    <a:pt x="155" y="0"/>
                  </a:lnTo>
                  <a:lnTo>
                    <a:pt x="130" y="2"/>
                  </a:lnTo>
                  <a:lnTo>
                    <a:pt x="106" y="10"/>
                  </a:lnTo>
                  <a:lnTo>
                    <a:pt x="88" y="24"/>
                  </a:lnTo>
                  <a:lnTo>
                    <a:pt x="68" y="40"/>
                  </a:lnTo>
                  <a:lnTo>
                    <a:pt x="52" y="62"/>
                  </a:lnTo>
                  <a:lnTo>
                    <a:pt x="38" y="81"/>
                  </a:lnTo>
                  <a:lnTo>
                    <a:pt x="24" y="102"/>
                  </a:lnTo>
                  <a:lnTo>
                    <a:pt x="14" y="125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75" name="Freeform 111"/>
            <p:cNvSpPr>
              <a:spLocks/>
            </p:cNvSpPr>
            <p:nvPr/>
          </p:nvSpPr>
          <p:spPr bwMode="auto">
            <a:xfrm>
              <a:off x="604" y="3067"/>
              <a:ext cx="44" cy="67"/>
            </a:xfrm>
            <a:custGeom>
              <a:avLst/>
              <a:gdLst>
                <a:gd name="T0" fmla="*/ 0 w 177"/>
                <a:gd name="T1" fmla="*/ 0 h 267"/>
                <a:gd name="T2" fmla="*/ 0 w 177"/>
                <a:gd name="T3" fmla="*/ 0 h 267"/>
                <a:gd name="T4" fmla="*/ 0 w 177"/>
                <a:gd name="T5" fmla="*/ 0 h 267"/>
                <a:gd name="T6" fmla="*/ 0 w 177"/>
                <a:gd name="T7" fmla="*/ 0 h 267"/>
                <a:gd name="T8" fmla="*/ 0 w 177"/>
                <a:gd name="T9" fmla="*/ 0 h 267"/>
                <a:gd name="T10" fmla="*/ 0 w 177"/>
                <a:gd name="T11" fmla="*/ 0 h 267"/>
                <a:gd name="T12" fmla="*/ 0 w 177"/>
                <a:gd name="T13" fmla="*/ 0 h 267"/>
                <a:gd name="T14" fmla="*/ 0 w 177"/>
                <a:gd name="T15" fmla="*/ 0 h 267"/>
                <a:gd name="T16" fmla="*/ 0 w 177"/>
                <a:gd name="T17" fmla="*/ 0 h 267"/>
                <a:gd name="T18" fmla="*/ 0 w 177"/>
                <a:gd name="T19" fmla="*/ 0 h 267"/>
                <a:gd name="T20" fmla="*/ 0 w 177"/>
                <a:gd name="T21" fmla="*/ 0 h 267"/>
                <a:gd name="T22" fmla="*/ 0 w 177"/>
                <a:gd name="T23" fmla="*/ 0 h 267"/>
                <a:gd name="T24" fmla="*/ 0 w 177"/>
                <a:gd name="T25" fmla="*/ 0 h 267"/>
                <a:gd name="T26" fmla="*/ 0 w 177"/>
                <a:gd name="T27" fmla="*/ 0 h 267"/>
                <a:gd name="T28" fmla="*/ 0 w 177"/>
                <a:gd name="T29" fmla="*/ 0 h 267"/>
                <a:gd name="T30" fmla="*/ 0 w 177"/>
                <a:gd name="T31" fmla="*/ 0 h 267"/>
                <a:gd name="T32" fmla="*/ 0 w 177"/>
                <a:gd name="T33" fmla="*/ 0 h 267"/>
                <a:gd name="T34" fmla="*/ 0 w 177"/>
                <a:gd name="T35" fmla="*/ 0 h 267"/>
                <a:gd name="T36" fmla="*/ 0 w 177"/>
                <a:gd name="T37" fmla="*/ 0 h 267"/>
                <a:gd name="T38" fmla="*/ 0 w 177"/>
                <a:gd name="T39" fmla="*/ 0 h 267"/>
                <a:gd name="T40" fmla="*/ 0 w 177"/>
                <a:gd name="T41" fmla="*/ 0 h 267"/>
                <a:gd name="T42" fmla="*/ 0 w 177"/>
                <a:gd name="T43" fmla="*/ 0 h 267"/>
                <a:gd name="T44" fmla="*/ 0 w 177"/>
                <a:gd name="T45" fmla="*/ 0 h 267"/>
                <a:gd name="T46" fmla="*/ 0 w 177"/>
                <a:gd name="T47" fmla="*/ 0 h 267"/>
                <a:gd name="T48" fmla="*/ 0 w 177"/>
                <a:gd name="T49" fmla="*/ 0 h 267"/>
                <a:gd name="T50" fmla="*/ 0 w 177"/>
                <a:gd name="T51" fmla="*/ 0 h 267"/>
                <a:gd name="T52" fmla="*/ 0 w 177"/>
                <a:gd name="T53" fmla="*/ 0 h 267"/>
                <a:gd name="T54" fmla="*/ 0 w 177"/>
                <a:gd name="T55" fmla="*/ 0 h 267"/>
                <a:gd name="T56" fmla="*/ 0 w 177"/>
                <a:gd name="T57" fmla="*/ 0 h 267"/>
                <a:gd name="T58" fmla="*/ 0 w 177"/>
                <a:gd name="T59" fmla="*/ 0 h 267"/>
                <a:gd name="T60" fmla="*/ 0 w 177"/>
                <a:gd name="T61" fmla="*/ 0 h 267"/>
                <a:gd name="T62" fmla="*/ 0 w 177"/>
                <a:gd name="T63" fmla="*/ 0 h 267"/>
                <a:gd name="T64" fmla="*/ 0 w 177"/>
                <a:gd name="T65" fmla="*/ 0 h 2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77"/>
                <a:gd name="T100" fmla="*/ 0 h 267"/>
                <a:gd name="T101" fmla="*/ 177 w 177"/>
                <a:gd name="T102" fmla="*/ 267 h 26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77" h="267">
                  <a:moveTo>
                    <a:pt x="5" y="141"/>
                  </a:moveTo>
                  <a:lnTo>
                    <a:pt x="0" y="166"/>
                  </a:lnTo>
                  <a:lnTo>
                    <a:pt x="0" y="188"/>
                  </a:lnTo>
                  <a:lnTo>
                    <a:pt x="5" y="212"/>
                  </a:lnTo>
                  <a:lnTo>
                    <a:pt x="16" y="237"/>
                  </a:lnTo>
                  <a:lnTo>
                    <a:pt x="27" y="245"/>
                  </a:lnTo>
                  <a:lnTo>
                    <a:pt x="39" y="256"/>
                  </a:lnTo>
                  <a:lnTo>
                    <a:pt x="51" y="264"/>
                  </a:lnTo>
                  <a:lnTo>
                    <a:pt x="65" y="267"/>
                  </a:lnTo>
                  <a:lnTo>
                    <a:pt x="79" y="264"/>
                  </a:lnTo>
                  <a:lnTo>
                    <a:pt x="92" y="258"/>
                  </a:lnTo>
                  <a:lnTo>
                    <a:pt x="106" y="253"/>
                  </a:lnTo>
                  <a:lnTo>
                    <a:pt x="117" y="242"/>
                  </a:lnTo>
                  <a:lnTo>
                    <a:pt x="125" y="231"/>
                  </a:lnTo>
                  <a:lnTo>
                    <a:pt x="136" y="221"/>
                  </a:lnTo>
                  <a:lnTo>
                    <a:pt x="145" y="207"/>
                  </a:lnTo>
                  <a:lnTo>
                    <a:pt x="152" y="196"/>
                  </a:lnTo>
                  <a:lnTo>
                    <a:pt x="172" y="155"/>
                  </a:lnTo>
                  <a:lnTo>
                    <a:pt x="177" y="109"/>
                  </a:lnTo>
                  <a:lnTo>
                    <a:pt x="172" y="65"/>
                  </a:lnTo>
                  <a:lnTo>
                    <a:pt x="155" y="27"/>
                  </a:lnTo>
                  <a:lnTo>
                    <a:pt x="145" y="21"/>
                  </a:lnTo>
                  <a:lnTo>
                    <a:pt x="133" y="16"/>
                  </a:lnTo>
                  <a:lnTo>
                    <a:pt x="120" y="11"/>
                  </a:lnTo>
                  <a:lnTo>
                    <a:pt x="112" y="0"/>
                  </a:lnTo>
                  <a:lnTo>
                    <a:pt x="90" y="9"/>
                  </a:lnTo>
                  <a:lnTo>
                    <a:pt x="71" y="21"/>
                  </a:lnTo>
                  <a:lnTo>
                    <a:pt x="55" y="39"/>
                  </a:lnTo>
                  <a:lnTo>
                    <a:pt x="41" y="57"/>
                  </a:lnTo>
                  <a:lnTo>
                    <a:pt x="30" y="76"/>
                  </a:lnTo>
                  <a:lnTo>
                    <a:pt x="19" y="98"/>
                  </a:lnTo>
                  <a:lnTo>
                    <a:pt x="11" y="120"/>
                  </a:lnTo>
                  <a:lnTo>
                    <a:pt x="5" y="141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76" name="Freeform 112"/>
            <p:cNvSpPr>
              <a:spLocks/>
            </p:cNvSpPr>
            <p:nvPr/>
          </p:nvSpPr>
          <p:spPr bwMode="auto">
            <a:xfrm>
              <a:off x="663" y="3108"/>
              <a:ext cx="19" cy="44"/>
            </a:xfrm>
            <a:custGeom>
              <a:avLst/>
              <a:gdLst>
                <a:gd name="T0" fmla="*/ 0 w 76"/>
                <a:gd name="T1" fmla="*/ 0 h 177"/>
                <a:gd name="T2" fmla="*/ 0 w 76"/>
                <a:gd name="T3" fmla="*/ 0 h 177"/>
                <a:gd name="T4" fmla="*/ 0 w 76"/>
                <a:gd name="T5" fmla="*/ 0 h 177"/>
                <a:gd name="T6" fmla="*/ 0 w 76"/>
                <a:gd name="T7" fmla="*/ 0 h 177"/>
                <a:gd name="T8" fmla="*/ 0 w 76"/>
                <a:gd name="T9" fmla="*/ 0 h 177"/>
                <a:gd name="T10" fmla="*/ 0 w 76"/>
                <a:gd name="T11" fmla="*/ 0 h 177"/>
                <a:gd name="T12" fmla="*/ 0 w 76"/>
                <a:gd name="T13" fmla="*/ 0 h 177"/>
                <a:gd name="T14" fmla="*/ 0 w 76"/>
                <a:gd name="T15" fmla="*/ 0 h 177"/>
                <a:gd name="T16" fmla="*/ 0 w 76"/>
                <a:gd name="T17" fmla="*/ 0 h 177"/>
                <a:gd name="T18" fmla="*/ 0 w 76"/>
                <a:gd name="T19" fmla="*/ 0 h 177"/>
                <a:gd name="T20" fmla="*/ 0 w 76"/>
                <a:gd name="T21" fmla="*/ 0 h 177"/>
                <a:gd name="T22" fmla="*/ 0 w 76"/>
                <a:gd name="T23" fmla="*/ 0 h 177"/>
                <a:gd name="T24" fmla="*/ 0 w 76"/>
                <a:gd name="T25" fmla="*/ 0 h 1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6"/>
                <a:gd name="T40" fmla="*/ 0 h 177"/>
                <a:gd name="T41" fmla="*/ 76 w 76"/>
                <a:gd name="T42" fmla="*/ 177 h 17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6" h="177">
                  <a:moveTo>
                    <a:pt x="69" y="87"/>
                  </a:moveTo>
                  <a:lnTo>
                    <a:pt x="74" y="65"/>
                  </a:lnTo>
                  <a:lnTo>
                    <a:pt x="76" y="44"/>
                  </a:lnTo>
                  <a:lnTo>
                    <a:pt x="74" y="21"/>
                  </a:lnTo>
                  <a:lnTo>
                    <a:pt x="69" y="0"/>
                  </a:lnTo>
                  <a:lnTo>
                    <a:pt x="32" y="21"/>
                  </a:lnTo>
                  <a:lnTo>
                    <a:pt x="11" y="73"/>
                  </a:lnTo>
                  <a:lnTo>
                    <a:pt x="0" y="133"/>
                  </a:lnTo>
                  <a:lnTo>
                    <a:pt x="3" y="177"/>
                  </a:lnTo>
                  <a:lnTo>
                    <a:pt x="27" y="161"/>
                  </a:lnTo>
                  <a:lnTo>
                    <a:pt x="44" y="138"/>
                  </a:lnTo>
                  <a:lnTo>
                    <a:pt x="57" y="111"/>
                  </a:lnTo>
                  <a:lnTo>
                    <a:pt x="69" y="87"/>
                  </a:lnTo>
                  <a:close/>
                </a:path>
              </a:pathLst>
            </a:custGeom>
            <a:solidFill>
              <a:srgbClr val="C63F8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77" name="Freeform 113"/>
            <p:cNvSpPr>
              <a:spLocks/>
            </p:cNvSpPr>
            <p:nvPr/>
          </p:nvSpPr>
          <p:spPr bwMode="auto">
            <a:xfrm>
              <a:off x="593" y="3157"/>
              <a:ext cx="26" cy="40"/>
            </a:xfrm>
            <a:custGeom>
              <a:avLst/>
              <a:gdLst>
                <a:gd name="T0" fmla="*/ 0 w 104"/>
                <a:gd name="T1" fmla="*/ 0 h 161"/>
                <a:gd name="T2" fmla="*/ 0 w 104"/>
                <a:gd name="T3" fmla="*/ 0 h 161"/>
                <a:gd name="T4" fmla="*/ 0 w 104"/>
                <a:gd name="T5" fmla="*/ 0 h 161"/>
                <a:gd name="T6" fmla="*/ 0 w 104"/>
                <a:gd name="T7" fmla="*/ 0 h 161"/>
                <a:gd name="T8" fmla="*/ 0 w 104"/>
                <a:gd name="T9" fmla="*/ 0 h 161"/>
                <a:gd name="T10" fmla="*/ 0 w 104"/>
                <a:gd name="T11" fmla="*/ 0 h 161"/>
                <a:gd name="T12" fmla="*/ 0 w 104"/>
                <a:gd name="T13" fmla="*/ 0 h 161"/>
                <a:gd name="T14" fmla="*/ 0 w 104"/>
                <a:gd name="T15" fmla="*/ 0 h 161"/>
                <a:gd name="T16" fmla="*/ 0 w 104"/>
                <a:gd name="T17" fmla="*/ 0 h 161"/>
                <a:gd name="T18" fmla="*/ 0 w 104"/>
                <a:gd name="T19" fmla="*/ 0 h 161"/>
                <a:gd name="T20" fmla="*/ 0 w 104"/>
                <a:gd name="T21" fmla="*/ 0 h 161"/>
                <a:gd name="T22" fmla="*/ 0 w 104"/>
                <a:gd name="T23" fmla="*/ 0 h 161"/>
                <a:gd name="T24" fmla="*/ 0 w 104"/>
                <a:gd name="T25" fmla="*/ 0 h 161"/>
                <a:gd name="T26" fmla="*/ 0 w 104"/>
                <a:gd name="T27" fmla="*/ 0 h 161"/>
                <a:gd name="T28" fmla="*/ 0 w 104"/>
                <a:gd name="T29" fmla="*/ 0 h 161"/>
                <a:gd name="T30" fmla="*/ 0 w 104"/>
                <a:gd name="T31" fmla="*/ 0 h 161"/>
                <a:gd name="T32" fmla="*/ 0 w 104"/>
                <a:gd name="T33" fmla="*/ 0 h 161"/>
                <a:gd name="T34" fmla="*/ 0 w 104"/>
                <a:gd name="T35" fmla="*/ 0 h 161"/>
                <a:gd name="T36" fmla="*/ 0 w 104"/>
                <a:gd name="T37" fmla="*/ 0 h 161"/>
                <a:gd name="T38" fmla="*/ 0 w 104"/>
                <a:gd name="T39" fmla="*/ 0 h 161"/>
                <a:gd name="T40" fmla="*/ 0 w 104"/>
                <a:gd name="T41" fmla="*/ 0 h 16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04"/>
                <a:gd name="T64" fmla="*/ 0 h 161"/>
                <a:gd name="T65" fmla="*/ 104 w 104"/>
                <a:gd name="T66" fmla="*/ 161 h 16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04" h="161">
                  <a:moveTo>
                    <a:pt x="85" y="90"/>
                  </a:moveTo>
                  <a:lnTo>
                    <a:pt x="93" y="67"/>
                  </a:lnTo>
                  <a:lnTo>
                    <a:pt x="101" y="43"/>
                  </a:lnTo>
                  <a:lnTo>
                    <a:pt x="104" y="21"/>
                  </a:lnTo>
                  <a:lnTo>
                    <a:pt x="101" y="0"/>
                  </a:lnTo>
                  <a:lnTo>
                    <a:pt x="83" y="2"/>
                  </a:lnTo>
                  <a:lnTo>
                    <a:pt x="63" y="16"/>
                  </a:lnTo>
                  <a:lnTo>
                    <a:pt x="47" y="37"/>
                  </a:lnTo>
                  <a:lnTo>
                    <a:pt x="30" y="62"/>
                  </a:lnTo>
                  <a:lnTo>
                    <a:pt x="19" y="90"/>
                  </a:lnTo>
                  <a:lnTo>
                    <a:pt x="9" y="117"/>
                  </a:lnTo>
                  <a:lnTo>
                    <a:pt x="3" y="141"/>
                  </a:lnTo>
                  <a:lnTo>
                    <a:pt x="0" y="161"/>
                  </a:lnTo>
                  <a:lnTo>
                    <a:pt x="14" y="157"/>
                  </a:lnTo>
                  <a:lnTo>
                    <a:pt x="28" y="152"/>
                  </a:lnTo>
                  <a:lnTo>
                    <a:pt x="41" y="144"/>
                  </a:lnTo>
                  <a:lnTo>
                    <a:pt x="53" y="133"/>
                  </a:lnTo>
                  <a:lnTo>
                    <a:pt x="60" y="125"/>
                  </a:lnTo>
                  <a:lnTo>
                    <a:pt x="69" y="111"/>
                  </a:lnTo>
                  <a:lnTo>
                    <a:pt x="76" y="101"/>
                  </a:lnTo>
                  <a:lnTo>
                    <a:pt x="85" y="90"/>
                  </a:lnTo>
                  <a:close/>
                </a:path>
              </a:pathLst>
            </a:custGeom>
            <a:solidFill>
              <a:srgbClr val="EA89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78" name="Freeform 114"/>
            <p:cNvSpPr>
              <a:spLocks/>
            </p:cNvSpPr>
            <p:nvPr/>
          </p:nvSpPr>
          <p:spPr bwMode="auto">
            <a:xfrm>
              <a:off x="613" y="3076"/>
              <a:ext cx="18" cy="42"/>
            </a:xfrm>
            <a:custGeom>
              <a:avLst/>
              <a:gdLst>
                <a:gd name="T0" fmla="*/ 0 w 70"/>
                <a:gd name="T1" fmla="*/ 0 h 166"/>
                <a:gd name="T2" fmla="*/ 0 w 70"/>
                <a:gd name="T3" fmla="*/ 0 h 166"/>
                <a:gd name="T4" fmla="*/ 0 w 70"/>
                <a:gd name="T5" fmla="*/ 0 h 166"/>
                <a:gd name="T6" fmla="*/ 0 w 70"/>
                <a:gd name="T7" fmla="*/ 0 h 166"/>
                <a:gd name="T8" fmla="*/ 0 w 70"/>
                <a:gd name="T9" fmla="*/ 0 h 166"/>
                <a:gd name="T10" fmla="*/ 0 w 70"/>
                <a:gd name="T11" fmla="*/ 0 h 166"/>
                <a:gd name="T12" fmla="*/ 0 w 70"/>
                <a:gd name="T13" fmla="*/ 0 h 166"/>
                <a:gd name="T14" fmla="*/ 0 w 70"/>
                <a:gd name="T15" fmla="*/ 0 h 166"/>
                <a:gd name="T16" fmla="*/ 0 w 70"/>
                <a:gd name="T17" fmla="*/ 0 h 166"/>
                <a:gd name="T18" fmla="*/ 0 w 70"/>
                <a:gd name="T19" fmla="*/ 0 h 166"/>
                <a:gd name="T20" fmla="*/ 0 w 70"/>
                <a:gd name="T21" fmla="*/ 0 h 166"/>
                <a:gd name="T22" fmla="*/ 0 w 70"/>
                <a:gd name="T23" fmla="*/ 0 h 166"/>
                <a:gd name="T24" fmla="*/ 0 w 70"/>
                <a:gd name="T25" fmla="*/ 0 h 1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0"/>
                <a:gd name="T40" fmla="*/ 0 h 166"/>
                <a:gd name="T41" fmla="*/ 70 w 70"/>
                <a:gd name="T42" fmla="*/ 166 h 1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0" h="166">
                  <a:moveTo>
                    <a:pt x="62" y="85"/>
                  </a:moveTo>
                  <a:lnTo>
                    <a:pt x="67" y="63"/>
                  </a:lnTo>
                  <a:lnTo>
                    <a:pt x="70" y="41"/>
                  </a:lnTo>
                  <a:lnTo>
                    <a:pt x="67" y="22"/>
                  </a:lnTo>
                  <a:lnTo>
                    <a:pt x="62" y="0"/>
                  </a:lnTo>
                  <a:lnTo>
                    <a:pt x="30" y="25"/>
                  </a:lnTo>
                  <a:lnTo>
                    <a:pt x="10" y="71"/>
                  </a:lnTo>
                  <a:lnTo>
                    <a:pt x="0" y="126"/>
                  </a:lnTo>
                  <a:lnTo>
                    <a:pt x="2" y="166"/>
                  </a:lnTo>
                  <a:lnTo>
                    <a:pt x="26" y="153"/>
                  </a:lnTo>
                  <a:lnTo>
                    <a:pt x="43" y="134"/>
                  </a:lnTo>
                  <a:lnTo>
                    <a:pt x="53" y="110"/>
                  </a:lnTo>
                  <a:lnTo>
                    <a:pt x="62" y="85"/>
                  </a:lnTo>
                  <a:close/>
                </a:path>
              </a:pathLst>
            </a:custGeom>
            <a:solidFill>
              <a:srgbClr val="AD54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79" name="Freeform 115"/>
            <p:cNvSpPr>
              <a:spLocks/>
            </p:cNvSpPr>
            <p:nvPr/>
          </p:nvSpPr>
          <p:spPr bwMode="auto">
            <a:xfrm>
              <a:off x="670" y="3109"/>
              <a:ext cx="24" cy="50"/>
            </a:xfrm>
            <a:custGeom>
              <a:avLst/>
              <a:gdLst>
                <a:gd name="T0" fmla="*/ 0 w 92"/>
                <a:gd name="T1" fmla="*/ 0 h 202"/>
                <a:gd name="T2" fmla="*/ 0 w 92"/>
                <a:gd name="T3" fmla="*/ 0 h 202"/>
                <a:gd name="T4" fmla="*/ 0 w 92"/>
                <a:gd name="T5" fmla="*/ 0 h 202"/>
                <a:gd name="T6" fmla="*/ 0 w 92"/>
                <a:gd name="T7" fmla="*/ 0 h 202"/>
                <a:gd name="T8" fmla="*/ 0 w 92"/>
                <a:gd name="T9" fmla="*/ 0 h 202"/>
                <a:gd name="T10" fmla="*/ 0 w 92"/>
                <a:gd name="T11" fmla="*/ 0 h 202"/>
                <a:gd name="T12" fmla="*/ 0 w 92"/>
                <a:gd name="T13" fmla="*/ 0 h 202"/>
                <a:gd name="T14" fmla="*/ 0 w 92"/>
                <a:gd name="T15" fmla="*/ 0 h 202"/>
                <a:gd name="T16" fmla="*/ 0 w 92"/>
                <a:gd name="T17" fmla="*/ 0 h 202"/>
                <a:gd name="T18" fmla="*/ 0 w 92"/>
                <a:gd name="T19" fmla="*/ 0 h 202"/>
                <a:gd name="T20" fmla="*/ 0 w 92"/>
                <a:gd name="T21" fmla="*/ 0 h 202"/>
                <a:gd name="T22" fmla="*/ 0 w 92"/>
                <a:gd name="T23" fmla="*/ 0 h 202"/>
                <a:gd name="T24" fmla="*/ 0 w 92"/>
                <a:gd name="T25" fmla="*/ 0 h 202"/>
                <a:gd name="T26" fmla="*/ 0 w 92"/>
                <a:gd name="T27" fmla="*/ 0 h 202"/>
                <a:gd name="T28" fmla="*/ 0 w 92"/>
                <a:gd name="T29" fmla="*/ 0 h 202"/>
                <a:gd name="T30" fmla="*/ 0 w 92"/>
                <a:gd name="T31" fmla="*/ 0 h 202"/>
                <a:gd name="T32" fmla="*/ 0 w 92"/>
                <a:gd name="T33" fmla="*/ 0 h 202"/>
                <a:gd name="T34" fmla="*/ 0 w 92"/>
                <a:gd name="T35" fmla="*/ 0 h 202"/>
                <a:gd name="T36" fmla="*/ 0 w 92"/>
                <a:gd name="T37" fmla="*/ 0 h 202"/>
                <a:gd name="T38" fmla="*/ 0 w 92"/>
                <a:gd name="T39" fmla="*/ 0 h 202"/>
                <a:gd name="T40" fmla="*/ 0 w 92"/>
                <a:gd name="T41" fmla="*/ 0 h 20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2"/>
                <a:gd name="T64" fmla="*/ 0 h 202"/>
                <a:gd name="T65" fmla="*/ 92 w 92"/>
                <a:gd name="T66" fmla="*/ 202 h 20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2" h="202">
                  <a:moveTo>
                    <a:pt x="0" y="196"/>
                  </a:moveTo>
                  <a:lnTo>
                    <a:pt x="0" y="198"/>
                  </a:lnTo>
                  <a:lnTo>
                    <a:pt x="0" y="202"/>
                  </a:lnTo>
                  <a:lnTo>
                    <a:pt x="2" y="202"/>
                  </a:lnTo>
                  <a:lnTo>
                    <a:pt x="5" y="202"/>
                  </a:lnTo>
                  <a:lnTo>
                    <a:pt x="25" y="196"/>
                  </a:lnTo>
                  <a:lnTo>
                    <a:pt x="41" y="188"/>
                  </a:lnTo>
                  <a:lnTo>
                    <a:pt x="55" y="175"/>
                  </a:lnTo>
                  <a:lnTo>
                    <a:pt x="65" y="158"/>
                  </a:lnTo>
                  <a:lnTo>
                    <a:pt x="74" y="142"/>
                  </a:lnTo>
                  <a:lnTo>
                    <a:pt x="79" y="122"/>
                  </a:lnTo>
                  <a:lnTo>
                    <a:pt x="85" y="103"/>
                  </a:lnTo>
                  <a:lnTo>
                    <a:pt x="90" y="85"/>
                  </a:lnTo>
                  <a:lnTo>
                    <a:pt x="92" y="65"/>
                  </a:lnTo>
                  <a:lnTo>
                    <a:pt x="92" y="41"/>
                  </a:lnTo>
                  <a:lnTo>
                    <a:pt x="87" y="19"/>
                  </a:lnTo>
                  <a:lnTo>
                    <a:pt x="79" y="0"/>
                  </a:lnTo>
                  <a:lnTo>
                    <a:pt x="71" y="55"/>
                  </a:lnTo>
                  <a:lnTo>
                    <a:pt x="60" y="109"/>
                  </a:lnTo>
                  <a:lnTo>
                    <a:pt x="39" y="158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8219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80" name="Freeform 116"/>
            <p:cNvSpPr>
              <a:spLocks/>
            </p:cNvSpPr>
            <p:nvPr/>
          </p:nvSpPr>
          <p:spPr bwMode="auto">
            <a:xfrm>
              <a:off x="598" y="3162"/>
              <a:ext cx="31" cy="45"/>
            </a:xfrm>
            <a:custGeom>
              <a:avLst/>
              <a:gdLst>
                <a:gd name="T0" fmla="*/ 0 w 122"/>
                <a:gd name="T1" fmla="*/ 0 h 182"/>
                <a:gd name="T2" fmla="*/ 0 w 122"/>
                <a:gd name="T3" fmla="*/ 0 h 182"/>
                <a:gd name="T4" fmla="*/ 0 w 122"/>
                <a:gd name="T5" fmla="*/ 0 h 182"/>
                <a:gd name="T6" fmla="*/ 0 w 122"/>
                <a:gd name="T7" fmla="*/ 0 h 182"/>
                <a:gd name="T8" fmla="*/ 0 w 122"/>
                <a:gd name="T9" fmla="*/ 0 h 182"/>
                <a:gd name="T10" fmla="*/ 0 w 122"/>
                <a:gd name="T11" fmla="*/ 0 h 182"/>
                <a:gd name="T12" fmla="*/ 0 w 122"/>
                <a:gd name="T13" fmla="*/ 0 h 182"/>
                <a:gd name="T14" fmla="*/ 0 w 122"/>
                <a:gd name="T15" fmla="*/ 0 h 182"/>
                <a:gd name="T16" fmla="*/ 0 w 122"/>
                <a:gd name="T17" fmla="*/ 0 h 182"/>
                <a:gd name="T18" fmla="*/ 0 w 122"/>
                <a:gd name="T19" fmla="*/ 0 h 182"/>
                <a:gd name="T20" fmla="*/ 0 w 122"/>
                <a:gd name="T21" fmla="*/ 0 h 182"/>
                <a:gd name="T22" fmla="*/ 0 w 122"/>
                <a:gd name="T23" fmla="*/ 0 h 182"/>
                <a:gd name="T24" fmla="*/ 0 w 122"/>
                <a:gd name="T25" fmla="*/ 0 h 182"/>
                <a:gd name="T26" fmla="*/ 0 w 122"/>
                <a:gd name="T27" fmla="*/ 0 h 182"/>
                <a:gd name="T28" fmla="*/ 0 w 122"/>
                <a:gd name="T29" fmla="*/ 0 h 182"/>
                <a:gd name="T30" fmla="*/ 0 w 122"/>
                <a:gd name="T31" fmla="*/ 0 h 182"/>
                <a:gd name="T32" fmla="*/ 0 w 122"/>
                <a:gd name="T33" fmla="*/ 0 h 182"/>
                <a:gd name="T34" fmla="*/ 0 w 122"/>
                <a:gd name="T35" fmla="*/ 0 h 182"/>
                <a:gd name="T36" fmla="*/ 0 w 122"/>
                <a:gd name="T37" fmla="*/ 0 h 182"/>
                <a:gd name="T38" fmla="*/ 0 w 122"/>
                <a:gd name="T39" fmla="*/ 0 h 182"/>
                <a:gd name="T40" fmla="*/ 0 w 122"/>
                <a:gd name="T41" fmla="*/ 0 h 182"/>
                <a:gd name="T42" fmla="*/ 0 w 122"/>
                <a:gd name="T43" fmla="*/ 0 h 182"/>
                <a:gd name="T44" fmla="*/ 0 w 122"/>
                <a:gd name="T45" fmla="*/ 0 h 182"/>
                <a:gd name="T46" fmla="*/ 0 w 122"/>
                <a:gd name="T47" fmla="*/ 0 h 182"/>
                <a:gd name="T48" fmla="*/ 0 w 122"/>
                <a:gd name="T49" fmla="*/ 0 h 18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2"/>
                <a:gd name="T76" fmla="*/ 0 h 182"/>
                <a:gd name="T77" fmla="*/ 122 w 122"/>
                <a:gd name="T78" fmla="*/ 182 h 18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2" h="182">
                  <a:moveTo>
                    <a:pt x="2" y="172"/>
                  </a:moveTo>
                  <a:lnTo>
                    <a:pt x="0" y="174"/>
                  </a:lnTo>
                  <a:lnTo>
                    <a:pt x="0" y="177"/>
                  </a:lnTo>
                  <a:lnTo>
                    <a:pt x="2" y="179"/>
                  </a:lnTo>
                  <a:lnTo>
                    <a:pt x="2" y="182"/>
                  </a:lnTo>
                  <a:lnTo>
                    <a:pt x="24" y="179"/>
                  </a:lnTo>
                  <a:lnTo>
                    <a:pt x="42" y="172"/>
                  </a:lnTo>
                  <a:lnTo>
                    <a:pt x="60" y="163"/>
                  </a:lnTo>
                  <a:lnTo>
                    <a:pt x="72" y="147"/>
                  </a:lnTo>
                  <a:lnTo>
                    <a:pt x="83" y="133"/>
                  </a:lnTo>
                  <a:lnTo>
                    <a:pt x="95" y="117"/>
                  </a:lnTo>
                  <a:lnTo>
                    <a:pt x="106" y="98"/>
                  </a:lnTo>
                  <a:lnTo>
                    <a:pt x="113" y="82"/>
                  </a:lnTo>
                  <a:lnTo>
                    <a:pt x="119" y="59"/>
                  </a:lnTo>
                  <a:lnTo>
                    <a:pt x="122" y="41"/>
                  </a:lnTo>
                  <a:lnTo>
                    <a:pt x="122" y="18"/>
                  </a:lnTo>
                  <a:lnTo>
                    <a:pt x="116" y="0"/>
                  </a:lnTo>
                  <a:lnTo>
                    <a:pt x="108" y="24"/>
                  </a:lnTo>
                  <a:lnTo>
                    <a:pt x="97" y="48"/>
                  </a:lnTo>
                  <a:lnTo>
                    <a:pt x="90" y="76"/>
                  </a:lnTo>
                  <a:lnTo>
                    <a:pt x="76" y="98"/>
                  </a:lnTo>
                  <a:lnTo>
                    <a:pt x="62" y="122"/>
                  </a:lnTo>
                  <a:lnTo>
                    <a:pt x="46" y="142"/>
                  </a:lnTo>
                  <a:lnTo>
                    <a:pt x="26" y="158"/>
                  </a:lnTo>
                  <a:lnTo>
                    <a:pt x="2" y="172"/>
                  </a:lnTo>
                  <a:close/>
                </a:path>
              </a:pathLst>
            </a:custGeom>
            <a:solidFill>
              <a:srgbClr val="C63F8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81" name="Freeform 117"/>
            <p:cNvSpPr>
              <a:spLocks/>
            </p:cNvSpPr>
            <p:nvPr/>
          </p:nvSpPr>
          <p:spPr bwMode="auto">
            <a:xfrm>
              <a:off x="620" y="3079"/>
              <a:ext cx="22" cy="48"/>
            </a:xfrm>
            <a:custGeom>
              <a:avLst/>
              <a:gdLst>
                <a:gd name="T0" fmla="*/ 0 w 87"/>
                <a:gd name="T1" fmla="*/ 0 h 191"/>
                <a:gd name="T2" fmla="*/ 0 w 87"/>
                <a:gd name="T3" fmla="*/ 0 h 191"/>
                <a:gd name="T4" fmla="*/ 0 w 87"/>
                <a:gd name="T5" fmla="*/ 0 h 191"/>
                <a:gd name="T6" fmla="*/ 0 w 87"/>
                <a:gd name="T7" fmla="*/ 0 h 191"/>
                <a:gd name="T8" fmla="*/ 0 w 87"/>
                <a:gd name="T9" fmla="*/ 0 h 191"/>
                <a:gd name="T10" fmla="*/ 0 w 87"/>
                <a:gd name="T11" fmla="*/ 0 h 191"/>
                <a:gd name="T12" fmla="*/ 0 w 87"/>
                <a:gd name="T13" fmla="*/ 0 h 191"/>
                <a:gd name="T14" fmla="*/ 0 w 87"/>
                <a:gd name="T15" fmla="*/ 0 h 191"/>
                <a:gd name="T16" fmla="*/ 0 w 87"/>
                <a:gd name="T17" fmla="*/ 0 h 191"/>
                <a:gd name="T18" fmla="*/ 0 w 87"/>
                <a:gd name="T19" fmla="*/ 0 h 191"/>
                <a:gd name="T20" fmla="*/ 0 w 87"/>
                <a:gd name="T21" fmla="*/ 0 h 191"/>
                <a:gd name="T22" fmla="*/ 0 w 87"/>
                <a:gd name="T23" fmla="*/ 0 h 191"/>
                <a:gd name="T24" fmla="*/ 0 w 87"/>
                <a:gd name="T25" fmla="*/ 0 h 191"/>
                <a:gd name="T26" fmla="*/ 0 w 87"/>
                <a:gd name="T27" fmla="*/ 0 h 191"/>
                <a:gd name="T28" fmla="*/ 0 w 87"/>
                <a:gd name="T29" fmla="*/ 0 h 191"/>
                <a:gd name="T30" fmla="*/ 0 w 87"/>
                <a:gd name="T31" fmla="*/ 0 h 191"/>
                <a:gd name="T32" fmla="*/ 0 w 87"/>
                <a:gd name="T33" fmla="*/ 0 h 191"/>
                <a:gd name="T34" fmla="*/ 0 w 87"/>
                <a:gd name="T35" fmla="*/ 0 h 191"/>
                <a:gd name="T36" fmla="*/ 0 w 87"/>
                <a:gd name="T37" fmla="*/ 0 h 191"/>
                <a:gd name="T38" fmla="*/ 0 w 87"/>
                <a:gd name="T39" fmla="*/ 0 h 191"/>
                <a:gd name="T40" fmla="*/ 0 w 87"/>
                <a:gd name="T41" fmla="*/ 0 h 19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7"/>
                <a:gd name="T64" fmla="*/ 0 h 191"/>
                <a:gd name="T65" fmla="*/ 87 w 87"/>
                <a:gd name="T66" fmla="*/ 191 h 19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7" h="191">
                  <a:moveTo>
                    <a:pt x="0" y="180"/>
                  </a:moveTo>
                  <a:lnTo>
                    <a:pt x="0" y="182"/>
                  </a:lnTo>
                  <a:lnTo>
                    <a:pt x="0" y="185"/>
                  </a:lnTo>
                  <a:lnTo>
                    <a:pt x="0" y="188"/>
                  </a:lnTo>
                  <a:lnTo>
                    <a:pt x="0" y="191"/>
                  </a:lnTo>
                  <a:lnTo>
                    <a:pt x="20" y="185"/>
                  </a:lnTo>
                  <a:lnTo>
                    <a:pt x="36" y="175"/>
                  </a:lnTo>
                  <a:lnTo>
                    <a:pt x="47" y="161"/>
                  </a:lnTo>
                  <a:lnTo>
                    <a:pt x="57" y="147"/>
                  </a:lnTo>
                  <a:lnTo>
                    <a:pt x="68" y="131"/>
                  </a:lnTo>
                  <a:lnTo>
                    <a:pt x="74" y="112"/>
                  </a:lnTo>
                  <a:lnTo>
                    <a:pt x="82" y="95"/>
                  </a:lnTo>
                  <a:lnTo>
                    <a:pt x="87" y="79"/>
                  </a:lnTo>
                  <a:lnTo>
                    <a:pt x="87" y="60"/>
                  </a:lnTo>
                  <a:lnTo>
                    <a:pt x="87" y="39"/>
                  </a:lnTo>
                  <a:lnTo>
                    <a:pt x="85" y="16"/>
                  </a:lnTo>
                  <a:lnTo>
                    <a:pt x="77" y="0"/>
                  </a:lnTo>
                  <a:lnTo>
                    <a:pt x="68" y="52"/>
                  </a:lnTo>
                  <a:lnTo>
                    <a:pt x="57" y="101"/>
                  </a:lnTo>
                  <a:lnTo>
                    <a:pt x="36" y="147"/>
                  </a:lnTo>
                  <a:lnTo>
                    <a:pt x="0" y="180"/>
                  </a:lnTo>
                  <a:close/>
                </a:path>
              </a:pathLst>
            </a:custGeom>
            <a:solidFill>
              <a:srgbClr val="6D19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82" name="Freeform 118"/>
            <p:cNvSpPr>
              <a:spLocks/>
            </p:cNvSpPr>
            <p:nvPr/>
          </p:nvSpPr>
          <p:spPr bwMode="auto">
            <a:xfrm>
              <a:off x="675" y="3258"/>
              <a:ext cx="62" cy="80"/>
            </a:xfrm>
            <a:custGeom>
              <a:avLst/>
              <a:gdLst>
                <a:gd name="T0" fmla="*/ 0 w 248"/>
                <a:gd name="T1" fmla="*/ 0 h 318"/>
                <a:gd name="T2" fmla="*/ 0 w 248"/>
                <a:gd name="T3" fmla="*/ 0 h 318"/>
                <a:gd name="T4" fmla="*/ 0 w 248"/>
                <a:gd name="T5" fmla="*/ 0 h 318"/>
                <a:gd name="T6" fmla="*/ 0 w 248"/>
                <a:gd name="T7" fmla="*/ 0 h 318"/>
                <a:gd name="T8" fmla="*/ 0 w 248"/>
                <a:gd name="T9" fmla="*/ 0 h 318"/>
                <a:gd name="T10" fmla="*/ 0 w 248"/>
                <a:gd name="T11" fmla="*/ 0 h 318"/>
                <a:gd name="T12" fmla="*/ 0 w 248"/>
                <a:gd name="T13" fmla="*/ 0 h 318"/>
                <a:gd name="T14" fmla="*/ 0 w 248"/>
                <a:gd name="T15" fmla="*/ 0 h 318"/>
                <a:gd name="T16" fmla="*/ 0 w 248"/>
                <a:gd name="T17" fmla="*/ 0 h 318"/>
                <a:gd name="T18" fmla="*/ 0 w 248"/>
                <a:gd name="T19" fmla="*/ 0 h 318"/>
                <a:gd name="T20" fmla="*/ 0 w 248"/>
                <a:gd name="T21" fmla="*/ 0 h 318"/>
                <a:gd name="T22" fmla="*/ 0 w 248"/>
                <a:gd name="T23" fmla="*/ 0 h 318"/>
                <a:gd name="T24" fmla="*/ 0 w 248"/>
                <a:gd name="T25" fmla="*/ 0 h 318"/>
                <a:gd name="T26" fmla="*/ 0 w 248"/>
                <a:gd name="T27" fmla="*/ 0 h 318"/>
                <a:gd name="T28" fmla="*/ 0 w 248"/>
                <a:gd name="T29" fmla="*/ 0 h 318"/>
                <a:gd name="T30" fmla="*/ 0 w 248"/>
                <a:gd name="T31" fmla="*/ 0 h 318"/>
                <a:gd name="T32" fmla="*/ 0 w 248"/>
                <a:gd name="T33" fmla="*/ 0 h 318"/>
                <a:gd name="T34" fmla="*/ 0 w 248"/>
                <a:gd name="T35" fmla="*/ 0 h 318"/>
                <a:gd name="T36" fmla="*/ 0 w 248"/>
                <a:gd name="T37" fmla="*/ 0 h 318"/>
                <a:gd name="T38" fmla="*/ 0 w 248"/>
                <a:gd name="T39" fmla="*/ 0 h 318"/>
                <a:gd name="T40" fmla="*/ 0 w 248"/>
                <a:gd name="T41" fmla="*/ 0 h 31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48"/>
                <a:gd name="T64" fmla="*/ 0 h 318"/>
                <a:gd name="T65" fmla="*/ 248 w 248"/>
                <a:gd name="T66" fmla="*/ 318 h 31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48" h="318">
                  <a:moveTo>
                    <a:pt x="248" y="229"/>
                  </a:moveTo>
                  <a:lnTo>
                    <a:pt x="220" y="177"/>
                  </a:lnTo>
                  <a:lnTo>
                    <a:pt x="207" y="120"/>
                  </a:lnTo>
                  <a:lnTo>
                    <a:pt x="202" y="60"/>
                  </a:lnTo>
                  <a:lnTo>
                    <a:pt x="207" y="0"/>
                  </a:lnTo>
                  <a:lnTo>
                    <a:pt x="163" y="25"/>
                  </a:lnTo>
                  <a:lnTo>
                    <a:pt x="128" y="58"/>
                  </a:lnTo>
                  <a:lnTo>
                    <a:pt x="98" y="95"/>
                  </a:lnTo>
                  <a:lnTo>
                    <a:pt x="73" y="136"/>
                  </a:lnTo>
                  <a:lnTo>
                    <a:pt x="55" y="182"/>
                  </a:lnTo>
                  <a:lnTo>
                    <a:pt x="36" y="229"/>
                  </a:lnTo>
                  <a:lnTo>
                    <a:pt x="20" y="276"/>
                  </a:lnTo>
                  <a:lnTo>
                    <a:pt x="0" y="318"/>
                  </a:lnTo>
                  <a:lnTo>
                    <a:pt x="32" y="313"/>
                  </a:lnTo>
                  <a:lnTo>
                    <a:pt x="66" y="308"/>
                  </a:lnTo>
                  <a:lnTo>
                    <a:pt x="98" y="300"/>
                  </a:lnTo>
                  <a:lnTo>
                    <a:pt x="131" y="290"/>
                  </a:lnTo>
                  <a:lnTo>
                    <a:pt x="161" y="278"/>
                  </a:lnTo>
                  <a:lnTo>
                    <a:pt x="191" y="265"/>
                  </a:lnTo>
                  <a:lnTo>
                    <a:pt x="220" y="248"/>
                  </a:lnTo>
                  <a:lnTo>
                    <a:pt x="248" y="229"/>
                  </a:lnTo>
                  <a:close/>
                </a:path>
              </a:pathLst>
            </a:custGeom>
            <a:solidFill>
              <a:srgbClr val="9319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83" name="Freeform 119"/>
            <p:cNvSpPr>
              <a:spLocks/>
            </p:cNvSpPr>
            <p:nvPr/>
          </p:nvSpPr>
          <p:spPr bwMode="auto">
            <a:xfrm>
              <a:off x="684" y="3270"/>
              <a:ext cx="40" cy="53"/>
            </a:xfrm>
            <a:custGeom>
              <a:avLst/>
              <a:gdLst>
                <a:gd name="T0" fmla="*/ 0 w 160"/>
                <a:gd name="T1" fmla="*/ 0 h 210"/>
                <a:gd name="T2" fmla="*/ 0 w 160"/>
                <a:gd name="T3" fmla="*/ 0 h 210"/>
                <a:gd name="T4" fmla="*/ 0 w 160"/>
                <a:gd name="T5" fmla="*/ 0 h 210"/>
                <a:gd name="T6" fmla="*/ 0 w 160"/>
                <a:gd name="T7" fmla="*/ 0 h 210"/>
                <a:gd name="T8" fmla="*/ 0 w 160"/>
                <a:gd name="T9" fmla="*/ 0 h 210"/>
                <a:gd name="T10" fmla="*/ 0 w 160"/>
                <a:gd name="T11" fmla="*/ 0 h 210"/>
                <a:gd name="T12" fmla="*/ 0 w 160"/>
                <a:gd name="T13" fmla="*/ 0 h 210"/>
                <a:gd name="T14" fmla="*/ 0 w 160"/>
                <a:gd name="T15" fmla="*/ 0 h 210"/>
                <a:gd name="T16" fmla="*/ 0 w 160"/>
                <a:gd name="T17" fmla="*/ 0 h 210"/>
                <a:gd name="T18" fmla="*/ 0 w 160"/>
                <a:gd name="T19" fmla="*/ 0 h 210"/>
                <a:gd name="T20" fmla="*/ 0 w 160"/>
                <a:gd name="T21" fmla="*/ 0 h 210"/>
                <a:gd name="T22" fmla="*/ 0 w 160"/>
                <a:gd name="T23" fmla="*/ 0 h 210"/>
                <a:gd name="T24" fmla="*/ 0 w 160"/>
                <a:gd name="T25" fmla="*/ 0 h 210"/>
                <a:gd name="T26" fmla="*/ 0 w 160"/>
                <a:gd name="T27" fmla="*/ 0 h 210"/>
                <a:gd name="T28" fmla="*/ 0 w 160"/>
                <a:gd name="T29" fmla="*/ 0 h 210"/>
                <a:gd name="T30" fmla="*/ 0 w 160"/>
                <a:gd name="T31" fmla="*/ 0 h 210"/>
                <a:gd name="T32" fmla="*/ 0 w 160"/>
                <a:gd name="T33" fmla="*/ 0 h 210"/>
                <a:gd name="T34" fmla="*/ 0 w 160"/>
                <a:gd name="T35" fmla="*/ 0 h 210"/>
                <a:gd name="T36" fmla="*/ 0 w 160"/>
                <a:gd name="T37" fmla="*/ 0 h 210"/>
                <a:gd name="T38" fmla="*/ 0 w 160"/>
                <a:gd name="T39" fmla="*/ 0 h 210"/>
                <a:gd name="T40" fmla="*/ 0 w 160"/>
                <a:gd name="T41" fmla="*/ 0 h 2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210"/>
                <a:gd name="T65" fmla="*/ 160 w 160"/>
                <a:gd name="T66" fmla="*/ 210 h 21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210">
                  <a:moveTo>
                    <a:pt x="160" y="150"/>
                  </a:moveTo>
                  <a:lnTo>
                    <a:pt x="141" y="115"/>
                  </a:lnTo>
                  <a:lnTo>
                    <a:pt x="130" y="80"/>
                  </a:lnTo>
                  <a:lnTo>
                    <a:pt x="125" y="39"/>
                  </a:lnTo>
                  <a:lnTo>
                    <a:pt x="130" y="0"/>
                  </a:lnTo>
                  <a:lnTo>
                    <a:pt x="103" y="16"/>
                  </a:lnTo>
                  <a:lnTo>
                    <a:pt x="78" y="39"/>
                  </a:lnTo>
                  <a:lnTo>
                    <a:pt x="62" y="63"/>
                  </a:lnTo>
                  <a:lnTo>
                    <a:pt x="46" y="90"/>
                  </a:lnTo>
                  <a:lnTo>
                    <a:pt x="32" y="120"/>
                  </a:lnTo>
                  <a:lnTo>
                    <a:pt x="21" y="150"/>
                  </a:lnTo>
                  <a:lnTo>
                    <a:pt x="10" y="180"/>
                  </a:lnTo>
                  <a:lnTo>
                    <a:pt x="0" y="210"/>
                  </a:lnTo>
                  <a:lnTo>
                    <a:pt x="19" y="207"/>
                  </a:lnTo>
                  <a:lnTo>
                    <a:pt x="40" y="202"/>
                  </a:lnTo>
                  <a:lnTo>
                    <a:pt x="60" y="197"/>
                  </a:lnTo>
                  <a:lnTo>
                    <a:pt x="81" y="191"/>
                  </a:lnTo>
                  <a:lnTo>
                    <a:pt x="100" y="183"/>
                  </a:lnTo>
                  <a:lnTo>
                    <a:pt x="122" y="172"/>
                  </a:lnTo>
                  <a:lnTo>
                    <a:pt x="141" y="161"/>
                  </a:lnTo>
                  <a:lnTo>
                    <a:pt x="160" y="150"/>
                  </a:lnTo>
                  <a:close/>
                </a:path>
              </a:pathLst>
            </a:custGeom>
            <a:solidFill>
              <a:srgbClr val="6D19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84" name="Freeform 120"/>
            <p:cNvSpPr>
              <a:spLocks/>
            </p:cNvSpPr>
            <p:nvPr/>
          </p:nvSpPr>
          <p:spPr bwMode="auto">
            <a:xfrm>
              <a:off x="564" y="3437"/>
              <a:ext cx="93" cy="190"/>
            </a:xfrm>
            <a:custGeom>
              <a:avLst/>
              <a:gdLst>
                <a:gd name="T0" fmla="*/ 0 w 370"/>
                <a:gd name="T1" fmla="*/ 0 h 760"/>
                <a:gd name="T2" fmla="*/ 0 w 370"/>
                <a:gd name="T3" fmla="*/ 0 h 760"/>
                <a:gd name="T4" fmla="*/ 0 w 370"/>
                <a:gd name="T5" fmla="*/ 0 h 760"/>
                <a:gd name="T6" fmla="*/ 0 w 370"/>
                <a:gd name="T7" fmla="*/ 0 h 760"/>
                <a:gd name="T8" fmla="*/ 0 w 370"/>
                <a:gd name="T9" fmla="*/ 0 h 760"/>
                <a:gd name="T10" fmla="*/ 0 w 370"/>
                <a:gd name="T11" fmla="*/ 0 h 760"/>
                <a:gd name="T12" fmla="*/ 0 w 370"/>
                <a:gd name="T13" fmla="*/ 0 h 760"/>
                <a:gd name="T14" fmla="*/ 0 w 370"/>
                <a:gd name="T15" fmla="*/ 0 h 760"/>
                <a:gd name="T16" fmla="*/ 0 w 370"/>
                <a:gd name="T17" fmla="*/ 0 h 760"/>
                <a:gd name="T18" fmla="*/ 0 w 370"/>
                <a:gd name="T19" fmla="*/ 0 h 760"/>
                <a:gd name="T20" fmla="*/ 0 w 370"/>
                <a:gd name="T21" fmla="*/ 0 h 760"/>
                <a:gd name="T22" fmla="*/ 0 w 370"/>
                <a:gd name="T23" fmla="*/ 0 h 760"/>
                <a:gd name="T24" fmla="*/ 0 w 370"/>
                <a:gd name="T25" fmla="*/ 0 h 760"/>
                <a:gd name="T26" fmla="*/ 0 w 370"/>
                <a:gd name="T27" fmla="*/ 0 h 760"/>
                <a:gd name="T28" fmla="*/ 0 w 370"/>
                <a:gd name="T29" fmla="*/ 0 h 760"/>
                <a:gd name="T30" fmla="*/ 0 w 370"/>
                <a:gd name="T31" fmla="*/ 0 h 760"/>
                <a:gd name="T32" fmla="*/ 0 w 370"/>
                <a:gd name="T33" fmla="*/ 0 h 760"/>
                <a:gd name="T34" fmla="*/ 0 w 370"/>
                <a:gd name="T35" fmla="*/ 0 h 760"/>
                <a:gd name="T36" fmla="*/ 0 w 370"/>
                <a:gd name="T37" fmla="*/ 0 h 760"/>
                <a:gd name="T38" fmla="*/ 0 w 370"/>
                <a:gd name="T39" fmla="*/ 0 h 760"/>
                <a:gd name="T40" fmla="*/ 0 w 370"/>
                <a:gd name="T41" fmla="*/ 0 h 760"/>
                <a:gd name="T42" fmla="*/ 0 w 370"/>
                <a:gd name="T43" fmla="*/ 0 h 760"/>
                <a:gd name="T44" fmla="*/ 0 w 370"/>
                <a:gd name="T45" fmla="*/ 0 h 760"/>
                <a:gd name="T46" fmla="*/ 0 w 370"/>
                <a:gd name="T47" fmla="*/ 0 h 760"/>
                <a:gd name="T48" fmla="*/ 0 w 370"/>
                <a:gd name="T49" fmla="*/ 0 h 760"/>
                <a:gd name="T50" fmla="*/ 0 w 370"/>
                <a:gd name="T51" fmla="*/ 0 h 760"/>
                <a:gd name="T52" fmla="*/ 0 w 370"/>
                <a:gd name="T53" fmla="*/ 0 h 760"/>
                <a:gd name="T54" fmla="*/ 0 w 370"/>
                <a:gd name="T55" fmla="*/ 0 h 760"/>
                <a:gd name="T56" fmla="*/ 0 w 370"/>
                <a:gd name="T57" fmla="*/ 0 h 760"/>
                <a:gd name="T58" fmla="*/ 0 w 370"/>
                <a:gd name="T59" fmla="*/ 0 h 760"/>
                <a:gd name="T60" fmla="*/ 0 w 370"/>
                <a:gd name="T61" fmla="*/ 0 h 760"/>
                <a:gd name="T62" fmla="*/ 0 w 370"/>
                <a:gd name="T63" fmla="*/ 0 h 760"/>
                <a:gd name="T64" fmla="*/ 0 w 370"/>
                <a:gd name="T65" fmla="*/ 0 h 760"/>
                <a:gd name="T66" fmla="*/ 0 w 370"/>
                <a:gd name="T67" fmla="*/ 0 h 760"/>
                <a:gd name="T68" fmla="*/ 0 w 370"/>
                <a:gd name="T69" fmla="*/ 0 h 760"/>
                <a:gd name="T70" fmla="*/ 0 w 370"/>
                <a:gd name="T71" fmla="*/ 0 h 760"/>
                <a:gd name="T72" fmla="*/ 0 w 370"/>
                <a:gd name="T73" fmla="*/ 0 h 760"/>
                <a:gd name="T74" fmla="*/ 0 w 370"/>
                <a:gd name="T75" fmla="*/ 0 h 760"/>
                <a:gd name="T76" fmla="*/ 0 w 370"/>
                <a:gd name="T77" fmla="*/ 0 h 760"/>
                <a:gd name="T78" fmla="*/ 0 w 370"/>
                <a:gd name="T79" fmla="*/ 0 h 760"/>
                <a:gd name="T80" fmla="*/ 0 w 370"/>
                <a:gd name="T81" fmla="*/ 0 h 760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70"/>
                <a:gd name="T124" fmla="*/ 0 h 760"/>
                <a:gd name="T125" fmla="*/ 370 w 370"/>
                <a:gd name="T126" fmla="*/ 760 h 760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70" h="760">
                  <a:moveTo>
                    <a:pt x="8" y="760"/>
                  </a:moveTo>
                  <a:lnTo>
                    <a:pt x="52" y="755"/>
                  </a:lnTo>
                  <a:lnTo>
                    <a:pt x="96" y="746"/>
                  </a:lnTo>
                  <a:lnTo>
                    <a:pt x="139" y="735"/>
                  </a:lnTo>
                  <a:lnTo>
                    <a:pt x="179" y="725"/>
                  </a:lnTo>
                  <a:lnTo>
                    <a:pt x="223" y="714"/>
                  </a:lnTo>
                  <a:lnTo>
                    <a:pt x="264" y="700"/>
                  </a:lnTo>
                  <a:lnTo>
                    <a:pt x="305" y="684"/>
                  </a:lnTo>
                  <a:lnTo>
                    <a:pt x="343" y="665"/>
                  </a:lnTo>
                  <a:lnTo>
                    <a:pt x="351" y="659"/>
                  </a:lnTo>
                  <a:lnTo>
                    <a:pt x="356" y="654"/>
                  </a:lnTo>
                  <a:lnTo>
                    <a:pt x="363" y="649"/>
                  </a:lnTo>
                  <a:lnTo>
                    <a:pt x="370" y="640"/>
                  </a:lnTo>
                  <a:lnTo>
                    <a:pt x="330" y="615"/>
                  </a:lnTo>
                  <a:lnTo>
                    <a:pt x="308" y="589"/>
                  </a:lnTo>
                  <a:lnTo>
                    <a:pt x="300" y="555"/>
                  </a:lnTo>
                  <a:lnTo>
                    <a:pt x="300" y="520"/>
                  </a:lnTo>
                  <a:lnTo>
                    <a:pt x="305" y="488"/>
                  </a:lnTo>
                  <a:lnTo>
                    <a:pt x="313" y="452"/>
                  </a:lnTo>
                  <a:lnTo>
                    <a:pt x="313" y="422"/>
                  </a:lnTo>
                  <a:lnTo>
                    <a:pt x="308" y="396"/>
                  </a:lnTo>
                  <a:lnTo>
                    <a:pt x="291" y="368"/>
                  </a:lnTo>
                  <a:lnTo>
                    <a:pt x="278" y="343"/>
                  </a:lnTo>
                  <a:lnTo>
                    <a:pt x="267" y="316"/>
                  </a:lnTo>
                  <a:lnTo>
                    <a:pt x="264" y="283"/>
                  </a:lnTo>
                  <a:lnTo>
                    <a:pt x="275" y="237"/>
                  </a:lnTo>
                  <a:lnTo>
                    <a:pt x="294" y="194"/>
                  </a:lnTo>
                  <a:lnTo>
                    <a:pt x="310" y="147"/>
                  </a:lnTo>
                  <a:lnTo>
                    <a:pt x="308" y="96"/>
                  </a:lnTo>
                  <a:lnTo>
                    <a:pt x="297" y="71"/>
                  </a:lnTo>
                  <a:lnTo>
                    <a:pt x="283" y="46"/>
                  </a:lnTo>
                  <a:lnTo>
                    <a:pt x="275" y="25"/>
                  </a:lnTo>
                  <a:lnTo>
                    <a:pt x="275" y="0"/>
                  </a:lnTo>
                  <a:lnTo>
                    <a:pt x="207" y="71"/>
                  </a:lnTo>
                  <a:lnTo>
                    <a:pt x="147" y="156"/>
                  </a:lnTo>
                  <a:lnTo>
                    <a:pt x="98" y="248"/>
                  </a:lnTo>
                  <a:lnTo>
                    <a:pt x="57" y="349"/>
                  </a:lnTo>
                  <a:lnTo>
                    <a:pt x="25" y="455"/>
                  </a:lnTo>
                  <a:lnTo>
                    <a:pt x="8" y="559"/>
                  </a:lnTo>
                  <a:lnTo>
                    <a:pt x="0" y="663"/>
                  </a:lnTo>
                  <a:lnTo>
                    <a:pt x="8" y="760"/>
                  </a:lnTo>
                  <a:close/>
                </a:path>
              </a:pathLst>
            </a:custGeom>
            <a:solidFill>
              <a:srgbClr val="8284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85" name="Freeform 121"/>
            <p:cNvSpPr>
              <a:spLocks/>
            </p:cNvSpPr>
            <p:nvPr/>
          </p:nvSpPr>
          <p:spPr bwMode="auto">
            <a:xfrm>
              <a:off x="406" y="3508"/>
              <a:ext cx="305" cy="155"/>
            </a:xfrm>
            <a:custGeom>
              <a:avLst/>
              <a:gdLst>
                <a:gd name="T0" fmla="*/ 0 w 1218"/>
                <a:gd name="T1" fmla="*/ 0 h 622"/>
                <a:gd name="T2" fmla="*/ 0 w 1218"/>
                <a:gd name="T3" fmla="*/ 0 h 622"/>
                <a:gd name="T4" fmla="*/ 0 w 1218"/>
                <a:gd name="T5" fmla="*/ 0 h 622"/>
                <a:gd name="T6" fmla="*/ 0 w 1218"/>
                <a:gd name="T7" fmla="*/ 0 h 622"/>
                <a:gd name="T8" fmla="*/ 0 w 1218"/>
                <a:gd name="T9" fmla="*/ 0 h 622"/>
                <a:gd name="T10" fmla="*/ 0 w 1218"/>
                <a:gd name="T11" fmla="*/ 0 h 622"/>
                <a:gd name="T12" fmla="*/ 0 w 1218"/>
                <a:gd name="T13" fmla="*/ 0 h 622"/>
                <a:gd name="T14" fmla="*/ 0 w 1218"/>
                <a:gd name="T15" fmla="*/ 0 h 622"/>
                <a:gd name="T16" fmla="*/ 0 w 1218"/>
                <a:gd name="T17" fmla="*/ 0 h 622"/>
                <a:gd name="T18" fmla="*/ 0 w 1218"/>
                <a:gd name="T19" fmla="*/ 0 h 622"/>
                <a:gd name="T20" fmla="*/ 0 w 1218"/>
                <a:gd name="T21" fmla="*/ 0 h 622"/>
                <a:gd name="T22" fmla="*/ 0 w 1218"/>
                <a:gd name="T23" fmla="*/ 0 h 622"/>
                <a:gd name="T24" fmla="*/ 0 w 1218"/>
                <a:gd name="T25" fmla="*/ 0 h 622"/>
                <a:gd name="T26" fmla="*/ 0 w 1218"/>
                <a:gd name="T27" fmla="*/ 0 h 622"/>
                <a:gd name="T28" fmla="*/ 0 w 1218"/>
                <a:gd name="T29" fmla="*/ 0 h 622"/>
                <a:gd name="T30" fmla="*/ 0 w 1218"/>
                <a:gd name="T31" fmla="*/ 0 h 622"/>
                <a:gd name="T32" fmla="*/ 0 w 1218"/>
                <a:gd name="T33" fmla="*/ 0 h 622"/>
                <a:gd name="T34" fmla="*/ 0 w 1218"/>
                <a:gd name="T35" fmla="*/ 0 h 622"/>
                <a:gd name="T36" fmla="*/ 0 w 1218"/>
                <a:gd name="T37" fmla="*/ 0 h 622"/>
                <a:gd name="T38" fmla="*/ 0 w 1218"/>
                <a:gd name="T39" fmla="*/ 0 h 622"/>
                <a:gd name="T40" fmla="*/ 0 w 1218"/>
                <a:gd name="T41" fmla="*/ 0 h 622"/>
                <a:gd name="T42" fmla="*/ 0 w 1218"/>
                <a:gd name="T43" fmla="*/ 0 h 622"/>
                <a:gd name="T44" fmla="*/ 0 w 1218"/>
                <a:gd name="T45" fmla="*/ 0 h 622"/>
                <a:gd name="T46" fmla="*/ 0 w 1218"/>
                <a:gd name="T47" fmla="*/ 0 h 622"/>
                <a:gd name="T48" fmla="*/ 0 w 1218"/>
                <a:gd name="T49" fmla="*/ 0 h 622"/>
                <a:gd name="T50" fmla="*/ 0 w 1218"/>
                <a:gd name="T51" fmla="*/ 0 h 622"/>
                <a:gd name="T52" fmla="*/ 0 w 1218"/>
                <a:gd name="T53" fmla="*/ 0 h 622"/>
                <a:gd name="T54" fmla="*/ 0 w 1218"/>
                <a:gd name="T55" fmla="*/ 0 h 622"/>
                <a:gd name="T56" fmla="*/ 0 w 1218"/>
                <a:gd name="T57" fmla="*/ 0 h 622"/>
                <a:gd name="T58" fmla="*/ 0 w 1218"/>
                <a:gd name="T59" fmla="*/ 0 h 622"/>
                <a:gd name="T60" fmla="*/ 0 w 1218"/>
                <a:gd name="T61" fmla="*/ 0 h 622"/>
                <a:gd name="T62" fmla="*/ 0 w 1218"/>
                <a:gd name="T63" fmla="*/ 0 h 622"/>
                <a:gd name="T64" fmla="*/ 0 w 1218"/>
                <a:gd name="T65" fmla="*/ 0 h 622"/>
                <a:gd name="T66" fmla="*/ 0 w 1218"/>
                <a:gd name="T67" fmla="*/ 0 h 622"/>
                <a:gd name="T68" fmla="*/ 0 w 1218"/>
                <a:gd name="T69" fmla="*/ 0 h 622"/>
                <a:gd name="T70" fmla="*/ 0 w 1218"/>
                <a:gd name="T71" fmla="*/ 0 h 622"/>
                <a:gd name="T72" fmla="*/ 0 w 1218"/>
                <a:gd name="T73" fmla="*/ 0 h 622"/>
                <a:gd name="T74" fmla="*/ 0 w 1218"/>
                <a:gd name="T75" fmla="*/ 0 h 62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18"/>
                <a:gd name="T115" fmla="*/ 0 h 622"/>
                <a:gd name="T116" fmla="*/ 1218 w 1218"/>
                <a:gd name="T117" fmla="*/ 622 h 62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18" h="622">
                  <a:moveTo>
                    <a:pt x="1030" y="272"/>
                  </a:moveTo>
                  <a:lnTo>
                    <a:pt x="1013" y="272"/>
                  </a:lnTo>
                  <a:lnTo>
                    <a:pt x="1000" y="270"/>
                  </a:lnTo>
                  <a:lnTo>
                    <a:pt x="988" y="267"/>
                  </a:lnTo>
                  <a:lnTo>
                    <a:pt x="975" y="267"/>
                  </a:lnTo>
                  <a:lnTo>
                    <a:pt x="975" y="284"/>
                  </a:lnTo>
                  <a:lnTo>
                    <a:pt x="981" y="300"/>
                  </a:lnTo>
                  <a:lnTo>
                    <a:pt x="988" y="314"/>
                  </a:lnTo>
                  <a:lnTo>
                    <a:pt x="1005" y="322"/>
                  </a:lnTo>
                  <a:lnTo>
                    <a:pt x="1016" y="325"/>
                  </a:lnTo>
                  <a:lnTo>
                    <a:pt x="1027" y="330"/>
                  </a:lnTo>
                  <a:lnTo>
                    <a:pt x="1036" y="336"/>
                  </a:lnTo>
                  <a:lnTo>
                    <a:pt x="1041" y="346"/>
                  </a:lnTo>
                  <a:lnTo>
                    <a:pt x="1041" y="371"/>
                  </a:lnTo>
                  <a:lnTo>
                    <a:pt x="1024" y="390"/>
                  </a:lnTo>
                  <a:lnTo>
                    <a:pt x="1002" y="406"/>
                  </a:lnTo>
                  <a:lnTo>
                    <a:pt x="981" y="422"/>
                  </a:lnTo>
                  <a:lnTo>
                    <a:pt x="945" y="439"/>
                  </a:lnTo>
                  <a:lnTo>
                    <a:pt x="905" y="452"/>
                  </a:lnTo>
                  <a:lnTo>
                    <a:pt x="864" y="466"/>
                  </a:lnTo>
                  <a:lnTo>
                    <a:pt x="820" y="480"/>
                  </a:lnTo>
                  <a:lnTo>
                    <a:pt x="776" y="493"/>
                  </a:lnTo>
                  <a:lnTo>
                    <a:pt x="730" y="502"/>
                  </a:lnTo>
                  <a:lnTo>
                    <a:pt x="681" y="509"/>
                  </a:lnTo>
                  <a:lnTo>
                    <a:pt x="635" y="516"/>
                  </a:lnTo>
                  <a:lnTo>
                    <a:pt x="586" y="518"/>
                  </a:lnTo>
                  <a:lnTo>
                    <a:pt x="539" y="521"/>
                  </a:lnTo>
                  <a:lnTo>
                    <a:pt x="493" y="518"/>
                  </a:lnTo>
                  <a:lnTo>
                    <a:pt x="447" y="512"/>
                  </a:lnTo>
                  <a:lnTo>
                    <a:pt x="403" y="502"/>
                  </a:lnTo>
                  <a:lnTo>
                    <a:pt x="362" y="488"/>
                  </a:lnTo>
                  <a:lnTo>
                    <a:pt x="322" y="472"/>
                  </a:lnTo>
                  <a:lnTo>
                    <a:pt x="286" y="450"/>
                  </a:lnTo>
                  <a:lnTo>
                    <a:pt x="265" y="436"/>
                  </a:lnTo>
                  <a:lnTo>
                    <a:pt x="242" y="422"/>
                  </a:lnTo>
                  <a:lnTo>
                    <a:pt x="226" y="403"/>
                  </a:lnTo>
                  <a:lnTo>
                    <a:pt x="226" y="376"/>
                  </a:lnTo>
                  <a:lnTo>
                    <a:pt x="221" y="286"/>
                  </a:lnTo>
                  <a:lnTo>
                    <a:pt x="221" y="194"/>
                  </a:lnTo>
                  <a:lnTo>
                    <a:pt x="224" y="101"/>
                  </a:lnTo>
                  <a:lnTo>
                    <a:pt x="229" y="12"/>
                  </a:lnTo>
                  <a:lnTo>
                    <a:pt x="219" y="7"/>
                  </a:lnTo>
                  <a:lnTo>
                    <a:pt x="205" y="7"/>
                  </a:lnTo>
                  <a:lnTo>
                    <a:pt x="194" y="7"/>
                  </a:lnTo>
                  <a:lnTo>
                    <a:pt x="180" y="0"/>
                  </a:lnTo>
                  <a:lnTo>
                    <a:pt x="104" y="12"/>
                  </a:lnTo>
                  <a:lnTo>
                    <a:pt x="49" y="42"/>
                  </a:lnTo>
                  <a:lnTo>
                    <a:pt x="14" y="90"/>
                  </a:lnTo>
                  <a:lnTo>
                    <a:pt x="0" y="153"/>
                  </a:lnTo>
                  <a:lnTo>
                    <a:pt x="0" y="221"/>
                  </a:lnTo>
                  <a:lnTo>
                    <a:pt x="12" y="292"/>
                  </a:lnTo>
                  <a:lnTo>
                    <a:pt x="35" y="357"/>
                  </a:lnTo>
                  <a:lnTo>
                    <a:pt x="65" y="417"/>
                  </a:lnTo>
                  <a:lnTo>
                    <a:pt x="120" y="461"/>
                  </a:lnTo>
                  <a:lnTo>
                    <a:pt x="178" y="496"/>
                  </a:lnTo>
                  <a:lnTo>
                    <a:pt x="242" y="529"/>
                  </a:lnTo>
                  <a:lnTo>
                    <a:pt x="308" y="559"/>
                  </a:lnTo>
                  <a:lnTo>
                    <a:pt x="378" y="581"/>
                  </a:lnTo>
                  <a:lnTo>
                    <a:pt x="452" y="599"/>
                  </a:lnTo>
                  <a:lnTo>
                    <a:pt x="528" y="610"/>
                  </a:lnTo>
                  <a:lnTo>
                    <a:pt x="605" y="619"/>
                  </a:lnTo>
                  <a:lnTo>
                    <a:pt x="681" y="622"/>
                  </a:lnTo>
                  <a:lnTo>
                    <a:pt x="758" y="619"/>
                  </a:lnTo>
                  <a:lnTo>
                    <a:pt x="834" y="610"/>
                  </a:lnTo>
                  <a:lnTo>
                    <a:pt x="907" y="597"/>
                  </a:lnTo>
                  <a:lnTo>
                    <a:pt x="978" y="581"/>
                  </a:lnTo>
                  <a:lnTo>
                    <a:pt x="1046" y="556"/>
                  </a:lnTo>
                  <a:lnTo>
                    <a:pt x="1112" y="529"/>
                  </a:lnTo>
                  <a:lnTo>
                    <a:pt x="1172" y="493"/>
                  </a:lnTo>
                  <a:lnTo>
                    <a:pt x="1202" y="439"/>
                  </a:lnTo>
                  <a:lnTo>
                    <a:pt x="1218" y="398"/>
                  </a:lnTo>
                  <a:lnTo>
                    <a:pt x="1218" y="366"/>
                  </a:lnTo>
                  <a:lnTo>
                    <a:pt x="1202" y="338"/>
                  </a:lnTo>
                  <a:lnTo>
                    <a:pt x="1174" y="320"/>
                  </a:lnTo>
                  <a:lnTo>
                    <a:pt x="1136" y="302"/>
                  </a:lnTo>
                  <a:lnTo>
                    <a:pt x="1087" y="290"/>
                  </a:lnTo>
                  <a:lnTo>
                    <a:pt x="1030" y="272"/>
                  </a:lnTo>
                  <a:close/>
                </a:path>
              </a:pathLst>
            </a:custGeom>
            <a:solidFill>
              <a:srgbClr val="ADAA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86" name="Freeform 122"/>
            <p:cNvSpPr>
              <a:spLocks/>
            </p:cNvSpPr>
            <p:nvPr/>
          </p:nvSpPr>
          <p:spPr bwMode="auto">
            <a:xfrm>
              <a:off x="202" y="3630"/>
              <a:ext cx="765" cy="418"/>
            </a:xfrm>
            <a:custGeom>
              <a:avLst/>
              <a:gdLst>
                <a:gd name="T0" fmla="*/ 0 w 3060"/>
                <a:gd name="T1" fmla="*/ 0 h 1672"/>
                <a:gd name="T2" fmla="*/ 0 w 3060"/>
                <a:gd name="T3" fmla="*/ 0 h 1672"/>
                <a:gd name="T4" fmla="*/ 0 w 3060"/>
                <a:gd name="T5" fmla="*/ 0 h 1672"/>
                <a:gd name="T6" fmla="*/ 0 w 3060"/>
                <a:gd name="T7" fmla="*/ 0 h 1672"/>
                <a:gd name="T8" fmla="*/ 0 w 3060"/>
                <a:gd name="T9" fmla="*/ 0 h 1672"/>
                <a:gd name="T10" fmla="*/ 0 w 3060"/>
                <a:gd name="T11" fmla="*/ 0 h 1672"/>
                <a:gd name="T12" fmla="*/ 0 w 3060"/>
                <a:gd name="T13" fmla="*/ 0 h 1672"/>
                <a:gd name="T14" fmla="*/ 0 w 3060"/>
                <a:gd name="T15" fmla="*/ 0 h 1672"/>
                <a:gd name="T16" fmla="*/ 0 w 3060"/>
                <a:gd name="T17" fmla="*/ 0 h 1672"/>
                <a:gd name="T18" fmla="*/ 0 w 3060"/>
                <a:gd name="T19" fmla="*/ 0 h 1672"/>
                <a:gd name="T20" fmla="*/ 0 w 3060"/>
                <a:gd name="T21" fmla="*/ 0 h 1672"/>
                <a:gd name="T22" fmla="*/ 0 w 3060"/>
                <a:gd name="T23" fmla="*/ 0 h 1672"/>
                <a:gd name="T24" fmla="*/ 0 w 3060"/>
                <a:gd name="T25" fmla="*/ 0 h 1672"/>
                <a:gd name="T26" fmla="*/ 0 w 3060"/>
                <a:gd name="T27" fmla="*/ 0 h 1672"/>
                <a:gd name="T28" fmla="*/ 0 w 3060"/>
                <a:gd name="T29" fmla="*/ 0 h 1672"/>
                <a:gd name="T30" fmla="*/ 0 w 3060"/>
                <a:gd name="T31" fmla="*/ 0 h 1672"/>
                <a:gd name="T32" fmla="*/ 0 w 3060"/>
                <a:gd name="T33" fmla="*/ 0 h 1672"/>
                <a:gd name="T34" fmla="*/ 0 w 3060"/>
                <a:gd name="T35" fmla="*/ 0 h 1672"/>
                <a:gd name="T36" fmla="*/ 0 w 3060"/>
                <a:gd name="T37" fmla="*/ 0 h 1672"/>
                <a:gd name="T38" fmla="*/ 0 w 3060"/>
                <a:gd name="T39" fmla="*/ 0 h 1672"/>
                <a:gd name="T40" fmla="*/ 0 w 3060"/>
                <a:gd name="T41" fmla="*/ 0 h 1672"/>
                <a:gd name="T42" fmla="*/ 0 w 3060"/>
                <a:gd name="T43" fmla="*/ 0 h 1672"/>
                <a:gd name="T44" fmla="*/ 0 w 3060"/>
                <a:gd name="T45" fmla="*/ 0 h 1672"/>
                <a:gd name="T46" fmla="*/ 0 w 3060"/>
                <a:gd name="T47" fmla="*/ 0 h 1672"/>
                <a:gd name="T48" fmla="*/ 0 w 3060"/>
                <a:gd name="T49" fmla="*/ 0 h 1672"/>
                <a:gd name="T50" fmla="*/ 0 w 3060"/>
                <a:gd name="T51" fmla="*/ 0 h 1672"/>
                <a:gd name="T52" fmla="*/ 0 w 3060"/>
                <a:gd name="T53" fmla="*/ 0 h 1672"/>
                <a:gd name="T54" fmla="*/ 0 w 3060"/>
                <a:gd name="T55" fmla="*/ 0 h 1672"/>
                <a:gd name="T56" fmla="*/ 0 w 3060"/>
                <a:gd name="T57" fmla="*/ 0 h 1672"/>
                <a:gd name="T58" fmla="*/ 0 w 3060"/>
                <a:gd name="T59" fmla="*/ 0 h 1672"/>
                <a:gd name="T60" fmla="*/ 0 w 3060"/>
                <a:gd name="T61" fmla="*/ 0 h 1672"/>
                <a:gd name="T62" fmla="*/ 0 w 3060"/>
                <a:gd name="T63" fmla="*/ 0 h 1672"/>
                <a:gd name="T64" fmla="*/ 0 w 3060"/>
                <a:gd name="T65" fmla="*/ 0 h 1672"/>
                <a:gd name="T66" fmla="*/ 0 w 3060"/>
                <a:gd name="T67" fmla="*/ 0 h 1672"/>
                <a:gd name="T68" fmla="*/ 0 w 3060"/>
                <a:gd name="T69" fmla="*/ 0 h 1672"/>
                <a:gd name="T70" fmla="*/ 0 w 3060"/>
                <a:gd name="T71" fmla="*/ 0 h 1672"/>
                <a:gd name="T72" fmla="*/ 0 w 3060"/>
                <a:gd name="T73" fmla="*/ 0 h 1672"/>
                <a:gd name="T74" fmla="*/ 0 w 3060"/>
                <a:gd name="T75" fmla="*/ 0 h 1672"/>
                <a:gd name="T76" fmla="*/ 0 w 3060"/>
                <a:gd name="T77" fmla="*/ 0 h 1672"/>
                <a:gd name="T78" fmla="*/ 0 w 3060"/>
                <a:gd name="T79" fmla="*/ 0 h 1672"/>
                <a:gd name="T80" fmla="*/ 0 w 3060"/>
                <a:gd name="T81" fmla="*/ 0 h 1672"/>
                <a:gd name="T82" fmla="*/ 0 w 3060"/>
                <a:gd name="T83" fmla="*/ 0 h 1672"/>
                <a:gd name="T84" fmla="*/ 0 w 3060"/>
                <a:gd name="T85" fmla="*/ 0 h 1672"/>
                <a:gd name="T86" fmla="*/ 0 w 3060"/>
                <a:gd name="T87" fmla="*/ 0 h 1672"/>
                <a:gd name="T88" fmla="*/ 0 w 3060"/>
                <a:gd name="T89" fmla="*/ 0 h 1672"/>
                <a:gd name="T90" fmla="*/ 0 w 3060"/>
                <a:gd name="T91" fmla="*/ 0 h 1672"/>
                <a:gd name="T92" fmla="*/ 0 w 3060"/>
                <a:gd name="T93" fmla="*/ 0 h 1672"/>
                <a:gd name="T94" fmla="*/ 0 w 3060"/>
                <a:gd name="T95" fmla="*/ 0 h 1672"/>
                <a:gd name="T96" fmla="*/ 0 w 3060"/>
                <a:gd name="T97" fmla="*/ 0 h 1672"/>
                <a:gd name="T98" fmla="*/ 0 w 3060"/>
                <a:gd name="T99" fmla="*/ 0 h 1672"/>
                <a:gd name="T100" fmla="*/ 0 w 3060"/>
                <a:gd name="T101" fmla="*/ 0 h 1672"/>
                <a:gd name="T102" fmla="*/ 0 w 3060"/>
                <a:gd name="T103" fmla="*/ 0 h 167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3060"/>
                <a:gd name="T157" fmla="*/ 0 h 1672"/>
                <a:gd name="T158" fmla="*/ 3060 w 3060"/>
                <a:gd name="T159" fmla="*/ 1672 h 167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3060" h="1672">
                  <a:moveTo>
                    <a:pt x="25" y="610"/>
                  </a:moveTo>
                  <a:lnTo>
                    <a:pt x="5" y="673"/>
                  </a:lnTo>
                  <a:lnTo>
                    <a:pt x="0" y="738"/>
                  </a:lnTo>
                  <a:lnTo>
                    <a:pt x="11" y="803"/>
                  </a:lnTo>
                  <a:lnTo>
                    <a:pt x="38" y="863"/>
                  </a:lnTo>
                  <a:lnTo>
                    <a:pt x="43" y="880"/>
                  </a:lnTo>
                  <a:lnTo>
                    <a:pt x="90" y="931"/>
                  </a:lnTo>
                  <a:lnTo>
                    <a:pt x="138" y="977"/>
                  </a:lnTo>
                  <a:lnTo>
                    <a:pt x="191" y="1024"/>
                  </a:lnTo>
                  <a:lnTo>
                    <a:pt x="244" y="1067"/>
                  </a:lnTo>
                  <a:lnTo>
                    <a:pt x="299" y="1108"/>
                  </a:lnTo>
                  <a:lnTo>
                    <a:pt x="354" y="1149"/>
                  </a:lnTo>
                  <a:lnTo>
                    <a:pt x="408" y="1190"/>
                  </a:lnTo>
                  <a:lnTo>
                    <a:pt x="463" y="1234"/>
                  </a:lnTo>
                  <a:lnTo>
                    <a:pt x="511" y="1271"/>
                  </a:lnTo>
                  <a:lnTo>
                    <a:pt x="561" y="1307"/>
                  </a:lnTo>
                  <a:lnTo>
                    <a:pt x="612" y="1340"/>
                  </a:lnTo>
                  <a:lnTo>
                    <a:pt x="661" y="1370"/>
                  </a:lnTo>
                  <a:lnTo>
                    <a:pt x="713" y="1400"/>
                  </a:lnTo>
                  <a:lnTo>
                    <a:pt x="768" y="1430"/>
                  </a:lnTo>
                  <a:lnTo>
                    <a:pt x="819" y="1457"/>
                  </a:lnTo>
                  <a:lnTo>
                    <a:pt x="874" y="1481"/>
                  </a:lnTo>
                  <a:lnTo>
                    <a:pt x="928" y="1506"/>
                  </a:lnTo>
                  <a:lnTo>
                    <a:pt x="983" y="1531"/>
                  </a:lnTo>
                  <a:lnTo>
                    <a:pt x="1038" y="1555"/>
                  </a:lnTo>
                  <a:lnTo>
                    <a:pt x="1095" y="1577"/>
                  </a:lnTo>
                  <a:lnTo>
                    <a:pt x="1149" y="1601"/>
                  </a:lnTo>
                  <a:lnTo>
                    <a:pt x="1204" y="1623"/>
                  </a:lnTo>
                  <a:lnTo>
                    <a:pt x="1261" y="1647"/>
                  </a:lnTo>
                  <a:lnTo>
                    <a:pt x="1315" y="1672"/>
                  </a:lnTo>
                  <a:lnTo>
                    <a:pt x="1347" y="1614"/>
                  </a:lnTo>
                  <a:lnTo>
                    <a:pt x="1388" y="1566"/>
                  </a:lnTo>
                  <a:lnTo>
                    <a:pt x="1434" y="1525"/>
                  </a:lnTo>
                  <a:lnTo>
                    <a:pt x="1487" y="1495"/>
                  </a:lnTo>
                  <a:lnTo>
                    <a:pt x="1544" y="1478"/>
                  </a:lnTo>
                  <a:lnTo>
                    <a:pt x="1604" y="1476"/>
                  </a:lnTo>
                  <a:lnTo>
                    <a:pt x="1669" y="1490"/>
                  </a:lnTo>
                  <a:lnTo>
                    <a:pt x="1734" y="1520"/>
                  </a:lnTo>
                  <a:lnTo>
                    <a:pt x="1811" y="1568"/>
                  </a:lnTo>
                  <a:lnTo>
                    <a:pt x="1857" y="1508"/>
                  </a:lnTo>
                  <a:lnTo>
                    <a:pt x="1903" y="1448"/>
                  </a:lnTo>
                  <a:lnTo>
                    <a:pt x="1955" y="1389"/>
                  </a:lnTo>
                  <a:lnTo>
                    <a:pt x="2007" y="1331"/>
                  </a:lnTo>
                  <a:lnTo>
                    <a:pt x="2058" y="1274"/>
                  </a:lnTo>
                  <a:lnTo>
                    <a:pt x="2115" y="1220"/>
                  </a:lnTo>
                  <a:lnTo>
                    <a:pt x="2173" y="1165"/>
                  </a:lnTo>
                  <a:lnTo>
                    <a:pt x="2233" y="1117"/>
                  </a:lnTo>
                  <a:lnTo>
                    <a:pt x="2295" y="1067"/>
                  </a:lnTo>
                  <a:lnTo>
                    <a:pt x="2358" y="1024"/>
                  </a:lnTo>
                  <a:lnTo>
                    <a:pt x="2423" y="983"/>
                  </a:lnTo>
                  <a:lnTo>
                    <a:pt x="2488" y="945"/>
                  </a:lnTo>
                  <a:lnTo>
                    <a:pt x="2557" y="912"/>
                  </a:lnTo>
                  <a:lnTo>
                    <a:pt x="2627" y="882"/>
                  </a:lnTo>
                  <a:lnTo>
                    <a:pt x="2698" y="857"/>
                  </a:lnTo>
                  <a:lnTo>
                    <a:pt x="2772" y="839"/>
                  </a:lnTo>
                  <a:lnTo>
                    <a:pt x="2804" y="833"/>
                  </a:lnTo>
                  <a:lnTo>
                    <a:pt x="2834" y="831"/>
                  </a:lnTo>
                  <a:lnTo>
                    <a:pt x="2864" y="827"/>
                  </a:lnTo>
                  <a:lnTo>
                    <a:pt x="2896" y="827"/>
                  </a:lnTo>
                  <a:lnTo>
                    <a:pt x="2926" y="827"/>
                  </a:lnTo>
                  <a:lnTo>
                    <a:pt x="2956" y="827"/>
                  </a:lnTo>
                  <a:lnTo>
                    <a:pt x="2986" y="827"/>
                  </a:lnTo>
                  <a:lnTo>
                    <a:pt x="3020" y="827"/>
                  </a:lnTo>
                  <a:lnTo>
                    <a:pt x="3027" y="801"/>
                  </a:lnTo>
                  <a:lnTo>
                    <a:pt x="3036" y="776"/>
                  </a:lnTo>
                  <a:lnTo>
                    <a:pt x="3046" y="751"/>
                  </a:lnTo>
                  <a:lnTo>
                    <a:pt x="3060" y="730"/>
                  </a:lnTo>
                  <a:lnTo>
                    <a:pt x="3027" y="686"/>
                  </a:lnTo>
                  <a:lnTo>
                    <a:pt x="2990" y="643"/>
                  </a:lnTo>
                  <a:lnTo>
                    <a:pt x="2954" y="602"/>
                  </a:lnTo>
                  <a:lnTo>
                    <a:pt x="2916" y="564"/>
                  </a:lnTo>
                  <a:lnTo>
                    <a:pt x="2875" y="525"/>
                  </a:lnTo>
                  <a:lnTo>
                    <a:pt x="2834" y="490"/>
                  </a:lnTo>
                  <a:lnTo>
                    <a:pt x="2790" y="454"/>
                  </a:lnTo>
                  <a:lnTo>
                    <a:pt x="2750" y="422"/>
                  </a:lnTo>
                  <a:lnTo>
                    <a:pt x="2703" y="392"/>
                  </a:lnTo>
                  <a:lnTo>
                    <a:pt x="2660" y="362"/>
                  </a:lnTo>
                  <a:lnTo>
                    <a:pt x="2613" y="332"/>
                  </a:lnTo>
                  <a:lnTo>
                    <a:pt x="2571" y="305"/>
                  </a:lnTo>
                  <a:lnTo>
                    <a:pt x="2523" y="277"/>
                  </a:lnTo>
                  <a:lnTo>
                    <a:pt x="2475" y="251"/>
                  </a:lnTo>
                  <a:lnTo>
                    <a:pt x="2429" y="226"/>
                  </a:lnTo>
                  <a:lnTo>
                    <a:pt x="2382" y="201"/>
                  </a:lnTo>
                  <a:lnTo>
                    <a:pt x="2334" y="180"/>
                  </a:lnTo>
                  <a:lnTo>
                    <a:pt x="2284" y="157"/>
                  </a:lnTo>
                  <a:lnTo>
                    <a:pt x="2233" y="139"/>
                  </a:lnTo>
                  <a:lnTo>
                    <a:pt x="2184" y="122"/>
                  </a:lnTo>
                  <a:lnTo>
                    <a:pt x="2132" y="106"/>
                  </a:lnTo>
                  <a:lnTo>
                    <a:pt x="2080" y="90"/>
                  </a:lnTo>
                  <a:lnTo>
                    <a:pt x="2031" y="74"/>
                  </a:lnTo>
                  <a:lnTo>
                    <a:pt x="1979" y="60"/>
                  </a:lnTo>
                  <a:lnTo>
                    <a:pt x="1973" y="63"/>
                  </a:lnTo>
                  <a:lnTo>
                    <a:pt x="1968" y="65"/>
                  </a:lnTo>
                  <a:lnTo>
                    <a:pt x="1966" y="71"/>
                  </a:lnTo>
                  <a:lnTo>
                    <a:pt x="1961" y="76"/>
                  </a:lnTo>
                  <a:lnTo>
                    <a:pt x="2009" y="87"/>
                  </a:lnTo>
                  <a:lnTo>
                    <a:pt x="2053" y="95"/>
                  </a:lnTo>
                  <a:lnTo>
                    <a:pt x="2097" y="106"/>
                  </a:lnTo>
                  <a:lnTo>
                    <a:pt x="2134" y="120"/>
                  </a:lnTo>
                  <a:lnTo>
                    <a:pt x="2170" y="134"/>
                  </a:lnTo>
                  <a:lnTo>
                    <a:pt x="2203" y="145"/>
                  </a:lnTo>
                  <a:lnTo>
                    <a:pt x="2233" y="161"/>
                  </a:lnTo>
                  <a:lnTo>
                    <a:pt x="2263" y="175"/>
                  </a:lnTo>
                  <a:lnTo>
                    <a:pt x="2290" y="191"/>
                  </a:lnTo>
                  <a:lnTo>
                    <a:pt x="2317" y="207"/>
                  </a:lnTo>
                  <a:lnTo>
                    <a:pt x="2341" y="223"/>
                  </a:lnTo>
                  <a:lnTo>
                    <a:pt x="2366" y="240"/>
                  </a:lnTo>
                  <a:lnTo>
                    <a:pt x="2387" y="256"/>
                  </a:lnTo>
                  <a:lnTo>
                    <a:pt x="2412" y="275"/>
                  </a:lnTo>
                  <a:lnTo>
                    <a:pt x="2434" y="294"/>
                  </a:lnTo>
                  <a:lnTo>
                    <a:pt x="2459" y="313"/>
                  </a:lnTo>
                  <a:lnTo>
                    <a:pt x="2491" y="316"/>
                  </a:lnTo>
                  <a:lnTo>
                    <a:pt x="2532" y="321"/>
                  </a:lnTo>
                  <a:lnTo>
                    <a:pt x="2573" y="335"/>
                  </a:lnTo>
                  <a:lnTo>
                    <a:pt x="2613" y="354"/>
                  </a:lnTo>
                  <a:lnTo>
                    <a:pt x="2649" y="378"/>
                  </a:lnTo>
                  <a:lnTo>
                    <a:pt x="2673" y="411"/>
                  </a:lnTo>
                  <a:lnTo>
                    <a:pt x="2682" y="447"/>
                  </a:lnTo>
                  <a:lnTo>
                    <a:pt x="2673" y="490"/>
                  </a:lnTo>
                  <a:lnTo>
                    <a:pt x="2666" y="504"/>
                  </a:lnTo>
                  <a:lnTo>
                    <a:pt x="2654" y="514"/>
                  </a:lnTo>
                  <a:lnTo>
                    <a:pt x="2643" y="523"/>
                  </a:lnTo>
                  <a:lnTo>
                    <a:pt x="2631" y="530"/>
                  </a:lnTo>
                  <a:lnTo>
                    <a:pt x="2613" y="537"/>
                  </a:lnTo>
                  <a:lnTo>
                    <a:pt x="2601" y="542"/>
                  </a:lnTo>
                  <a:lnTo>
                    <a:pt x="2583" y="548"/>
                  </a:lnTo>
                  <a:lnTo>
                    <a:pt x="2567" y="550"/>
                  </a:lnTo>
                  <a:lnTo>
                    <a:pt x="2565" y="572"/>
                  </a:lnTo>
                  <a:lnTo>
                    <a:pt x="2562" y="594"/>
                  </a:lnTo>
                  <a:lnTo>
                    <a:pt x="2562" y="618"/>
                  </a:lnTo>
                  <a:lnTo>
                    <a:pt x="2562" y="640"/>
                  </a:lnTo>
                  <a:lnTo>
                    <a:pt x="2551" y="691"/>
                  </a:lnTo>
                  <a:lnTo>
                    <a:pt x="2530" y="741"/>
                  </a:lnTo>
                  <a:lnTo>
                    <a:pt x="2494" y="787"/>
                  </a:lnTo>
                  <a:lnTo>
                    <a:pt x="2450" y="827"/>
                  </a:lnTo>
                  <a:lnTo>
                    <a:pt x="2399" y="866"/>
                  </a:lnTo>
                  <a:lnTo>
                    <a:pt x="2339" y="901"/>
                  </a:lnTo>
                  <a:lnTo>
                    <a:pt x="2274" y="931"/>
                  </a:lnTo>
                  <a:lnTo>
                    <a:pt x="2205" y="958"/>
                  </a:lnTo>
                  <a:lnTo>
                    <a:pt x="2134" y="983"/>
                  </a:lnTo>
                  <a:lnTo>
                    <a:pt x="2061" y="1002"/>
                  </a:lnTo>
                  <a:lnTo>
                    <a:pt x="1991" y="1018"/>
                  </a:lnTo>
                  <a:lnTo>
                    <a:pt x="1917" y="1032"/>
                  </a:lnTo>
                  <a:lnTo>
                    <a:pt x="1849" y="1040"/>
                  </a:lnTo>
                  <a:lnTo>
                    <a:pt x="1786" y="1046"/>
                  </a:lnTo>
                  <a:lnTo>
                    <a:pt x="1726" y="1048"/>
                  </a:lnTo>
                  <a:lnTo>
                    <a:pt x="1674" y="1048"/>
                  </a:lnTo>
                  <a:lnTo>
                    <a:pt x="1674" y="1100"/>
                  </a:lnTo>
                  <a:lnTo>
                    <a:pt x="1648" y="1135"/>
                  </a:lnTo>
                  <a:lnTo>
                    <a:pt x="1600" y="1154"/>
                  </a:lnTo>
                  <a:lnTo>
                    <a:pt x="1544" y="1158"/>
                  </a:lnTo>
                  <a:lnTo>
                    <a:pt x="1484" y="1147"/>
                  </a:lnTo>
                  <a:lnTo>
                    <a:pt x="1429" y="1124"/>
                  </a:lnTo>
                  <a:lnTo>
                    <a:pt x="1386" y="1092"/>
                  </a:lnTo>
                  <a:lnTo>
                    <a:pt x="1364" y="1048"/>
                  </a:lnTo>
                  <a:lnTo>
                    <a:pt x="1345" y="1046"/>
                  </a:lnTo>
                  <a:lnTo>
                    <a:pt x="1326" y="1046"/>
                  </a:lnTo>
                  <a:lnTo>
                    <a:pt x="1307" y="1043"/>
                  </a:lnTo>
                  <a:lnTo>
                    <a:pt x="1285" y="1040"/>
                  </a:lnTo>
                  <a:lnTo>
                    <a:pt x="1271" y="1078"/>
                  </a:lnTo>
                  <a:lnTo>
                    <a:pt x="1247" y="1103"/>
                  </a:lnTo>
                  <a:lnTo>
                    <a:pt x="1211" y="1111"/>
                  </a:lnTo>
                  <a:lnTo>
                    <a:pt x="1168" y="1105"/>
                  </a:lnTo>
                  <a:lnTo>
                    <a:pt x="1127" y="1092"/>
                  </a:lnTo>
                  <a:lnTo>
                    <a:pt x="1086" y="1070"/>
                  </a:lnTo>
                  <a:lnTo>
                    <a:pt x="1056" y="1043"/>
                  </a:lnTo>
                  <a:lnTo>
                    <a:pt x="1034" y="1013"/>
                  </a:lnTo>
                  <a:lnTo>
                    <a:pt x="972" y="997"/>
                  </a:lnTo>
                  <a:lnTo>
                    <a:pt x="914" y="977"/>
                  </a:lnTo>
                  <a:lnTo>
                    <a:pt x="854" y="953"/>
                  </a:lnTo>
                  <a:lnTo>
                    <a:pt x="801" y="926"/>
                  </a:lnTo>
                  <a:lnTo>
                    <a:pt x="748" y="893"/>
                  </a:lnTo>
                  <a:lnTo>
                    <a:pt x="700" y="857"/>
                  </a:lnTo>
                  <a:lnTo>
                    <a:pt x="653" y="817"/>
                  </a:lnTo>
                  <a:lnTo>
                    <a:pt x="610" y="771"/>
                  </a:lnTo>
                  <a:lnTo>
                    <a:pt x="561" y="702"/>
                  </a:lnTo>
                  <a:lnTo>
                    <a:pt x="523" y="638"/>
                  </a:lnTo>
                  <a:lnTo>
                    <a:pt x="499" y="574"/>
                  </a:lnTo>
                  <a:lnTo>
                    <a:pt x="488" y="512"/>
                  </a:lnTo>
                  <a:lnTo>
                    <a:pt x="485" y="452"/>
                  </a:lnTo>
                  <a:lnTo>
                    <a:pt x="493" y="398"/>
                  </a:lnTo>
                  <a:lnTo>
                    <a:pt x="511" y="343"/>
                  </a:lnTo>
                  <a:lnTo>
                    <a:pt x="539" y="294"/>
                  </a:lnTo>
                  <a:lnTo>
                    <a:pt x="571" y="247"/>
                  </a:lnTo>
                  <a:lnTo>
                    <a:pt x="615" y="205"/>
                  </a:lnTo>
                  <a:lnTo>
                    <a:pt x="661" y="169"/>
                  </a:lnTo>
                  <a:lnTo>
                    <a:pt x="716" y="136"/>
                  </a:lnTo>
                  <a:lnTo>
                    <a:pt x="773" y="106"/>
                  </a:lnTo>
                  <a:lnTo>
                    <a:pt x="836" y="85"/>
                  </a:lnTo>
                  <a:lnTo>
                    <a:pt x="902" y="68"/>
                  </a:lnTo>
                  <a:lnTo>
                    <a:pt x="969" y="57"/>
                  </a:lnTo>
                  <a:lnTo>
                    <a:pt x="958" y="44"/>
                  </a:lnTo>
                  <a:lnTo>
                    <a:pt x="942" y="28"/>
                  </a:lnTo>
                  <a:lnTo>
                    <a:pt x="923" y="14"/>
                  </a:lnTo>
                  <a:lnTo>
                    <a:pt x="904" y="0"/>
                  </a:lnTo>
                  <a:lnTo>
                    <a:pt x="838" y="11"/>
                  </a:lnTo>
                  <a:lnTo>
                    <a:pt x="771" y="33"/>
                  </a:lnTo>
                  <a:lnTo>
                    <a:pt x="700" y="63"/>
                  </a:lnTo>
                  <a:lnTo>
                    <a:pt x="626" y="101"/>
                  </a:lnTo>
                  <a:lnTo>
                    <a:pt x="555" y="145"/>
                  </a:lnTo>
                  <a:lnTo>
                    <a:pt x="481" y="193"/>
                  </a:lnTo>
                  <a:lnTo>
                    <a:pt x="414" y="245"/>
                  </a:lnTo>
                  <a:lnTo>
                    <a:pt x="345" y="297"/>
                  </a:lnTo>
                  <a:lnTo>
                    <a:pt x="283" y="351"/>
                  </a:lnTo>
                  <a:lnTo>
                    <a:pt x="223" y="403"/>
                  </a:lnTo>
                  <a:lnTo>
                    <a:pt x="172" y="452"/>
                  </a:lnTo>
                  <a:lnTo>
                    <a:pt x="125" y="498"/>
                  </a:lnTo>
                  <a:lnTo>
                    <a:pt x="85" y="537"/>
                  </a:lnTo>
                  <a:lnTo>
                    <a:pt x="55" y="569"/>
                  </a:lnTo>
                  <a:lnTo>
                    <a:pt x="35" y="594"/>
                  </a:lnTo>
                  <a:lnTo>
                    <a:pt x="25" y="610"/>
                  </a:lnTo>
                  <a:close/>
                </a:path>
              </a:pathLst>
            </a:custGeom>
            <a:solidFill>
              <a:srgbClr val="7F82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87" name="Freeform 123"/>
            <p:cNvSpPr>
              <a:spLocks/>
            </p:cNvSpPr>
            <p:nvPr/>
          </p:nvSpPr>
          <p:spPr bwMode="auto">
            <a:xfrm>
              <a:off x="332" y="3652"/>
              <a:ext cx="488" cy="230"/>
            </a:xfrm>
            <a:custGeom>
              <a:avLst/>
              <a:gdLst>
                <a:gd name="T0" fmla="*/ 0 w 1952"/>
                <a:gd name="T1" fmla="*/ 0 h 921"/>
                <a:gd name="T2" fmla="*/ 0 w 1952"/>
                <a:gd name="T3" fmla="*/ 0 h 921"/>
                <a:gd name="T4" fmla="*/ 0 w 1952"/>
                <a:gd name="T5" fmla="*/ 0 h 921"/>
                <a:gd name="T6" fmla="*/ 0 w 1952"/>
                <a:gd name="T7" fmla="*/ 0 h 921"/>
                <a:gd name="T8" fmla="*/ 0 w 1952"/>
                <a:gd name="T9" fmla="*/ 0 h 921"/>
                <a:gd name="T10" fmla="*/ 0 w 1952"/>
                <a:gd name="T11" fmla="*/ 0 h 921"/>
                <a:gd name="T12" fmla="*/ 0 w 1952"/>
                <a:gd name="T13" fmla="*/ 0 h 921"/>
                <a:gd name="T14" fmla="*/ 0 w 1952"/>
                <a:gd name="T15" fmla="*/ 0 h 921"/>
                <a:gd name="T16" fmla="*/ 0 w 1952"/>
                <a:gd name="T17" fmla="*/ 0 h 921"/>
                <a:gd name="T18" fmla="*/ 0 w 1952"/>
                <a:gd name="T19" fmla="*/ 0 h 921"/>
                <a:gd name="T20" fmla="*/ 0 w 1952"/>
                <a:gd name="T21" fmla="*/ 0 h 921"/>
                <a:gd name="T22" fmla="*/ 0 w 1952"/>
                <a:gd name="T23" fmla="*/ 0 h 921"/>
                <a:gd name="T24" fmla="*/ 0 w 1952"/>
                <a:gd name="T25" fmla="*/ 0 h 921"/>
                <a:gd name="T26" fmla="*/ 0 w 1952"/>
                <a:gd name="T27" fmla="*/ 0 h 921"/>
                <a:gd name="T28" fmla="*/ 0 w 1952"/>
                <a:gd name="T29" fmla="*/ 0 h 921"/>
                <a:gd name="T30" fmla="*/ 0 w 1952"/>
                <a:gd name="T31" fmla="*/ 0 h 921"/>
                <a:gd name="T32" fmla="*/ 0 w 1952"/>
                <a:gd name="T33" fmla="*/ 0 h 921"/>
                <a:gd name="T34" fmla="*/ 0 w 1952"/>
                <a:gd name="T35" fmla="*/ 0 h 921"/>
                <a:gd name="T36" fmla="*/ 0 w 1952"/>
                <a:gd name="T37" fmla="*/ 0 h 921"/>
                <a:gd name="T38" fmla="*/ 0 w 1952"/>
                <a:gd name="T39" fmla="*/ 0 h 921"/>
                <a:gd name="T40" fmla="*/ 0 w 1952"/>
                <a:gd name="T41" fmla="*/ 0 h 921"/>
                <a:gd name="T42" fmla="*/ 0 w 1952"/>
                <a:gd name="T43" fmla="*/ 0 h 921"/>
                <a:gd name="T44" fmla="*/ 0 w 1952"/>
                <a:gd name="T45" fmla="*/ 0 h 921"/>
                <a:gd name="T46" fmla="*/ 0 w 1952"/>
                <a:gd name="T47" fmla="*/ 0 h 921"/>
                <a:gd name="T48" fmla="*/ 0 w 1952"/>
                <a:gd name="T49" fmla="*/ 0 h 921"/>
                <a:gd name="T50" fmla="*/ 0 w 1952"/>
                <a:gd name="T51" fmla="*/ 0 h 921"/>
                <a:gd name="T52" fmla="*/ 0 w 1952"/>
                <a:gd name="T53" fmla="*/ 0 h 921"/>
                <a:gd name="T54" fmla="*/ 0 w 1952"/>
                <a:gd name="T55" fmla="*/ 0 h 921"/>
                <a:gd name="T56" fmla="*/ 0 w 1952"/>
                <a:gd name="T57" fmla="*/ 0 h 921"/>
                <a:gd name="T58" fmla="*/ 0 w 1952"/>
                <a:gd name="T59" fmla="*/ 0 h 921"/>
                <a:gd name="T60" fmla="*/ 0 w 1952"/>
                <a:gd name="T61" fmla="*/ 0 h 921"/>
                <a:gd name="T62" fmla="*/ 0 w 1952"/>
                <a:gd name="T63" fmla="*/ 0 h 921"/>
                <a:gd name="T64" fmla="*/ 0 w 1952"/>
                <a:gd name="T65" fmla="*/ 0 h 921"/>
                <a:gd name="T66" fmla="*/ 0 w 1952"/>
                <a:gd name="T67" fmla="*/ 0 h 921"/>
                <a:gd name="T68" fmla="*/ 0 w 1952"/>
                <a:gd name="T69" fmla="*/ 0 h 921"/>
                <a:gd name="T70" fmla="*/ 0 w 1952"/>
                <a:gd name="T71" fmla="*/ 0 h 921"/>
                <a:gd name="T72" fmla="*/ 0 w 1952"/>
                <a:gd name="T73" fmla="*/ 0 h 921"/>
                <a:gd name="T74" fmla="*/ 0 w 1952"/>
                <a:gd name="T75" fmla="*/ 0 h 921"/>
                <a:gd name="T76" fmla="*/ 0 w 1952"/>
                <a:gd name="T77" fmla="*/ 0 h 921"/>
                <a:gd name="T78" fmla="*/ 0 w 1952"/>
                <a:gd name="T79" fmla="*/ 0 h 921"/>
                <a:gd name="T80" fmla="*/ 0 w 1952"/>
                <a:gd name="T81" fmla="*/ 0 h 921"/>
                <a:gd name="T82" fmla="*/ 0 w 1952"/>
                <a:gd name="T83" fmla="*/ 0 h 921"/>
                <a:gd name="T84" fmla="*/ 0 w 1952"/>
                <a:gd name="T85" fmla="*/ 0 h 921"/>
                <a:gd name="T86" fmla="*/ 0 w 1952"/>
                <a:gd name="T87" fmla="*/ 0 h 921"/>
                <a:gd name="T88" fmla="*/ 0 w 1952"/>
                <a:gd name="T89" fmla="*/ 0 h 921"/>
                <a:gd name="T90" fmla="*/ 0 w 1952"/>
                <a:gd name="T91" fmla="*/ 0 h 921"/>
                <a:gd name="T92" fmla="*/ 0 w 1952"/>
                <a:gd name="T93" fmla="*/ 0 h 921"/>
                <a:gd name="T94" fmla="*/ 0 w 1952"/>
                <a:gd name="T95" fmla="*/ 0 h 921"/>
                <a:gd name="T96" fmla="*/ 0 w 1952"/>
                <a:gd name="T97" fmla="*/ 0 h 921"/>
                <a:gd name="T98" fmla="*/ 0 w 1952"/>
                <a:gd name="T99" fmla="*/ 0 h 921"/>
                <a:gd name="T100" fmla="*/ 0 w 1952"/>
                <a:gd name="T101" fmla="*/ 0 h 921"/>
                <a:gd name="T102" fmla="*/ 0 w 1952"/>
                <a:gd name="T103" fmla="*/ 0 h 921"/>
                <a:gd name="T104" fmla="*/ 0 w 1952"/>
                <a:gd name="T105" fmla="*/ 0 h 921"/>
                <a:gd name="T106" fmla="*/ 0 w 1952"/>
                <a:gd name="T107" fmla="*/ 0 h 921"/>
                <a:gd name="T108" fmla="*/ 0 w 1952"/>
                <a:gd name="T109" fmla="*/ 0 h 92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952"/>
                <a:gd name="T166" fmla="*/ 0 h 921"/>
                <a:gd name="T167" fmla="*/ 1952 w 1952"/>
                <a:gd name="T168" fmla="*/ 921 h 921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952" h="921">
                  <a:moveTo>
                    <a:pt x="511" y="877"/>
                  </a:moveTo>
                  <a:lnTo>
                    <a:pt x="550" y="836"/>
                  </a:lnTo>
                  <a:lnTo>
                    <a:pt x="591" y="813"/>
                  </a:lnTo>
                  <a:lnTo>
                    <a:pt x="632" y="811"/>
                  </a:lnTo>
                  <a:lnTo>
                    <a:pt x="669" y="820"/>
                  </a:lnTo>
                  <a:lnTo>
                    <a:pt x="704" y="838"/>
                  </a:lnTo>
                  <a:lnTo>
                    <a:pt x="734" y="861"/>
                  </a:lnTo>
                  <a:lnTo>
                    <a:pt x="754" y="882"/>
                  </a:lnTo>
                  <a:lnTo>
                    <a:pt x="762" y="901"/>
                  </a:lnTo>
                  <a:lnTo>
                    <a:pt x="768" y="912"/>
                  </a:lnTo>
                  <a:lnTo>
                    <a:pt x="784" y="917"/>
                  </a:lnTo>
                  <a:lnTo>
                    <a:pt x="808" y="917"/>
                  </a:lnTo>
                  <a:lnTo>
                    <a:pt x="838" y="917"/>
                  </a:lnTo>
                  <a:lnTo>
                    <a:pt x="852" y="873"/>
                  </a:lnTo>
                  <a:lnTo>
                    <a:pt x="882" y="843"/>
                  </a:lnTo>
                  <a:lnTo>
                    <a:pt x="923" y="831"/>
                  </a:lnTo>
                  <a:lnTo>
                    <a:pt x="971" y="827"/>
                  </a:lnTo>
                  <a:lnTo>
                    <a:pt x="1024" y="836"/>
                  </a:lnTo>
                  <a:lnTo>
                    <a:pt x="1070" y="855"/>
                  </a:lnTo>
                  <a:lnTo>
                    <a:pt x="1111" y="882"/>
                  </a:lnTo>
                  <a:lnTo>
                    <a:pt x="1137" y="921"/>
                  </a:lnTo>
                  <a:lnTo>
                    <a:pt x="1146" y="917"/>
                  </a:lnTo>
                  <a:lnTo>
                    <a:pt x="1162" y="914"/>
                  </a:lnTo>
                  <a:lnTo>
                    <a:pt x="1184" y="914"/>
                  </a:lnTo>
                  <a:lnTo>
                    <a:pt x="1208" y="914"/>
                  </a:lnTo>
                  <a:lnTo>
                    <a:pt x="1233" y="914"/>
                  </a:lnTo>
                  <a:lnTo>
                    <a:pt x="1258" y="917"/>
                  </a:lnTo>
                  <a:lnTo>
                    <a:pt x="1279" y="917"/>
                  </a:lnTo>
                  <a:lnTo>
                    <a:pt x="1293" y="917"/>
                  </a:lnTo>
                  <a:lnTo>
                    <a:pt x="1282" y="904"/>
                  </a:lnTo>
                  <a:lnTo>
                    <a:pt x="1266" y="887"/>
                  </a:lnTo>
                  <a:lnTo>
                    <a:pt x="1252" y="871"/>
                  </a:lnTo>
                  <a:lnTo>
                    <a:pt x="1252" y="857"/>
                  </a:lnTo>
                  <a:lnTo>
                    <a:pt x="1268" y="861"/>
                  </a:lnTo>
                  <a:lnTo>
                    <a:pt x="1298" y="861"/>
                  </a:lnTo>
                  <a:lnTo>
                    <a:pt x="1339" y="857"/>
                  </a:lnTo>
                  <a:lnTo>
                    <a:pt x="1392" y="852"/>
                  </a:lnTo>
                  <a:lnTo>
                    <a:pt x="1448" y="841"/>
                  </a:lnTo>
                  <a:lnTo>
                    <a:pt x="1511" y="831"/>
                  </a:lnTo>
                  <a:lnTo>
                    <a:pt x="1576" y="813"/>
                  </a:lnTo>
                  <a:lnTo>
                    <a:pt x="1641" y="792"/>
                  </a:lnTo>
                  <a:lnTo>
                    <a:pt x="1707" y="767"/>
                  </a:lnTo>
                  <a:lnTo>
                    <a:pt x="1770" y="741"/>
                  </a:lnTo>
                  <a:lnTo>
                    <a:pt x="1827" y="707"/>
                  </a:lnTo>
                  <a:lnTo>
                    <a:pt x="1876" y="672"/>
                  </a:lnTo>
                  <a:lnTo>
                    <a:pt x="1914" y="631"/>
                  </a:lnTo>
                  <a:lnTo>
                    <a:pt x="1941" y="585"/>
                  </a:lnTo>
                  <a:lnTo>
                    <a:pt x="1952" y="534"/>
                  </a:lnTo>
                  <a:lnTo>
                    <a:pt x="1949" y="479"/>
                  </a:lnTo>
                  <a:lnTo>
                    <a:pt x="1952" y="465"/>
                  </a:lnTo>
                  <a:lnTo>
                    <a:pt x="1952" y="454"/>
                  </a:lnTo>
                  <a:lnTo>
                    <a:pt x="1949" y="447"/>
                  </a:lnTo>
                  <a:lnTo>
                    <a:pt x="1938" y="444"/>
                  </a:lnTo>
                  <a:lnTo>
                    <a:pt x="1900" y="438"/>
                  </a:lnTo>
                  <a:lnTo>
                    <a:pt x="1862" y="424"/>
                  </a:lnTo>
                  <a:lnTo>
                    <a:pt x="1827" y="400"/>
                  </a:lnTo>
                  <a:lnTo>
                    <a:pt x="1802" y="370"/>
                  </a:lnTo>
                  <a:lnTo>
                    <a:pt x="1786" y="334"/>
                  </a:lnTo>
                  <a:lnTo>
                    <a:pt x="1786" y="302"/>
                  </a:lnTo>
                  <a:lnTo>
                    <a:pt x="1807" y="269"/>
                  </a:lnTo>
                  <a:lnTo>
                    <a:pt x="1851" y="242"/>
                  </a:lnTo>
                  <a:lnTo>
                    <a:pt x="1876" y="237"/>
                  </a:lnTo>
                  <a:lnTo>
                    <a:pt x="1832" y="193"/>
                  </a:lnTo>
                  <a:lnTo>
                    <a:pt x="1786" y="157"/>
                  </a:lnTo>
                  <a:lnTo>
                    <a:pt x="1737" y="127"/>
                  </a:lnTo>
                  <a:lnTo>
                    <a:pt x="1691" y="103"/>
                  </a:lnTo>
                  <a:lnTo>
                    <a:pt x="1641" y="85"/>
                  </a:lnTo>
                  <a:lnTo>
                    <a:pt x="1592" y="67"/>
                  </a:lnTo>
                  <a:lnTo>
                    <a:pt x="1546" y="55"/>
                  </a:lnTo>
                  <a:lnTo>
                    <a:pt x="1500" y="38"/>
                  </a:lnTo>
                  <a:lnTo>
                    <a:pt x="1462" y="27"/>
                  </a:lnTo>
                  <a:lnTo>
                    <a:pt x="1432" y="21"/>
                  </a:lnTo>
                  <a:lnTo>
                    <a:pt x="1402" y="21"/>
                  </a:lnTo>
                  <a:lnTo>
                    <a:pt x="1378" y="27"/>
                  </a:lnTo>
                  <a:lnTo>
                    <a:pt x="1350" y="35"/>
                  </a:lnTo>
                  <a:lnTo>
                    <a:pt x="1323" y="44"/>
                  </a:lnTo>
                  <a:lnTo>
                    <a:pt x="1293" y="57"/>
                  </a:lnTo>
                  <a:lnTo>
                    <a:pt x="1258" y="67"/>
                  </a:lnTo>
                  <a:lnTo>
                    <a:pt x="1244" y="101"/>
                  </a:lnTo>
                  <a:lnTo>
                    <a:pt x="1231" y="133"/>
                  </a:lnTo>
                  <a:lnTo>
                    <a:pt x="1214" y="168"/>
                  </a:lnTo>
                  <a:lnTo>
                    <a:pt x="1192" y="198"/>
                  </a:lnTo>
                  <a:lnTo>
                    <a:pt x="1271" y="234"/>
                  </a:lnTo>
                  <a:lnTo>
                    <a:pt x="1334" y="275"/>
                  </a:lnTo>
                  <a:lnTo>
                    <a:pt x="1380" y="316"/>
                  </a:lnTo>
                  <a:lnTo>
                    <a:pt x="1410" y="359"/>
                  </a:lnTo>
                  <a:lnTo>
                    <a:pt x="1429" y="405"/>
                  </a:lnTo>
                  <a:lnTo>
                    <a:pt x="1432" y="449"/>
                  </a:lnTo>
                  <a:lnTo>
                    <a:pt x="1427" y="493"/>
                  </a:lnTo>
                  <a:lnTo>
                    <a:pt x="1408" y="534"/>
                  </a:lnTo>
                  <a:lnTo>
                    <a:pt x="1378" y="574"/>
                  </a:lnTo>
                  <a:lnTo>
                    <a:pt x="1337" y="610"/>
                  </a:lnTo>
                  <a:lnTo>
                    <a:pt x="1291" y="640"/>
                  </a:lnTo>
                  <a:lnTo>
                    <a:pt x="1236" y="664"/>
                  </a:lnTo>
                  <a:lnTo>
                    <a:pt x="1173" y="684"/>
                  </a:lnTo>
                  <a:lnTo>
                    <a:pt x="1105" y="694"/>
                  </a:lnTo>
                  <a:lnTo>
                    <a:pt x="1031" y="694"/>
                  </a:lnTo>
                  <a:lnTo>
                    <a:pt x="953" y="689"/>
                  </a:lnTo>
                  <a:lnTo>
                    <a:pt x="920" y="684"/>
                  </a:lnTo>
                  <a:lnTo>
                    <a:pt x="888" y="681"/>
                  </a:lnTo>
                  <a:lnTo>
                    <a:pt x="855" y="675"/>
                  </a:lnTo>
                  <a:lnTo>
                    <a:pt x="822" y="670"/>
                  </a:lnTo>
                  <a:lnTo>
                    <a:pt x="789" y="661"/>
                  </a:lnTo>
                  <a:lnTo>
                    <a:pt x="757" y="654"/>
                  </a:lnTo>
                  <a:lnTo>
                    <a:pt x="724" y="645"/>
                  </a:lnTo>
                  <a:lnTo>
                    <a:pt x="692" y="631"/>
                  </a:lnTo>
                  <a:lnTo>
                    <a:pt x="662" y="621"/>
                  </a:lnTo>
                  <a:lnTo>
                    <a:pt x="632" y="604"/>
                  </a:lnTo>
                  <a:lnTo>
                    <a:pt x="604" y="588"/>
                  </a:lnTo>
                  <a:lnTo>
                    <a:pt x="577" y="566"/>
                  </a:lnTo>
                  <a:lnTo>
                    <a:pt x="552" y="544"/>
                  </a:lnTo>
                  <a:lnTo>
                    <a:pt x="531" y="520"/>
                  </a:lnTo>
                  <a:lnTo>
                    <a:pt x="511" y="493"/>
                  </a:lnTo>
                  <a:lnTo>
                    <a:pt x="492" y="460"/>
                  </a:lnTo>
                  <a:lnTo>
                    <a:pt x="476" y="405"/>
                  </a:lnTo>
                  <a:lnTo>
                    <a:pt x="479" y="348"/>
                  </a:lnTo>
                  <a:lnTo>
                    <a:pt x="498" y="294"/>
                  </a:lnTo>
                  <a:lnTo>
                    <a:pt x="536" y="247"/>
                  </a:lnTo>
                  <a:lnTo>
                    <a:pt x="545" y="240"/>
                  </a:lnTo>
                  <a:lnTo>
                    <a:pt x="555" y="231"/>
                  </a:lnTo>
                  <a:lnTo>
                    <a:pt x="563" y="223"/>
                  </a:lnTo>
                  <a:lnTo>
                    <a:pt x="577" y="217"/>
                  </a:lnTo>
                  <a:lnTo>
                    <a:pt x="588" y="212"/>
                  </a:lnTo>
                  <a:lnTo>
                    <a:pt x="598" y="207"/>
                  </a:lnTo>
                  <a:lnTo>
                    <a:pt x="612" y="204"/>
                  </a:lnTo>
                  <a:lnTo>
                    <a:pt x="623" y="198"/>
                  </a:lnTo>
                  <a:lnTo>
                    <a:pt x="607" y="177"/>
                  </a:lnTo>
                  <a:lnTo>
                    <a:pt x="591" y="155"/>
                  </a:lnTo>
                  <a:lnTo>
                    <a:pt x="577" y="133"/>
                  </a:lnTo>
                  <a:lnTo>
                    <a:pt x="563" y="109"/>
                  </a:lnTo>
                  <a:lnTo>
                    <a:pt x="552" y="87"/>
                  </a:lnTo>
                  <a:lnTo>
                    <a:pt x="542" y="62"/>
                  </a:lnTo>
                  <a:lnTo>
                    <a:pt x="533" y="38"/>
                  </a:lnTo>
                  <a:lnTo>
                    <a:pt x="528" y="14"/>
                  </a:lnTo>
                  <a:lnTo>
                    <a:pt x="503" y="5"/>
                  </a:lnTo>
                  <a:lnTo>
                    <a:pt x="474" y="3"/>
                  </a:lnTo>
                  <a:lnTo>
                    <a:pt x="444" y="0"/>
                  </a:lnTo>
                  <a:lnTo>
                    <a:pt x="414" y="3"/>
                  </a:lnTo>
                  <a:lnTo>
                    <a:pt x="381" y="11"/>
                  </a:lnTo>
                  <a:lnTo>
                    <a:pt x="349" y="19"/>
                  </a:lnTo>
                  <a:lnTo>
                    <a:pt x="315" y="30"/>
                  </a:lnTo>
                  <a:lnTo>
                    <a:pt x="283" y="44"/>
                  </a:lnTo>
                  <a:lnTo>
                    <a:pt x="253" y="60"/>
                  </a:lnTo>
                  <a:lnTo>
                    <a:pt x="220" y="76"/>
                  </a:lnTo>
                  <a:lnTo>
                    <a:pt x="190" y="92"/>
                  </a:lnTo>
                  <a:lnTo>
                    <a:pt x="160" y="111"/>
                  </a:lnTo>
                  <a:lnTo>
                    <a:pt x="136" y="131"/>
                  </a:lnTo>
                  <a:lnTo>
                    <a:pt x="112" y="150"/>
                  </a:lnTo>
                  <a:lnTo>
                    <a:pt x="89" y="168"/>
                  </a:lnTo>
                  <a:lnTo>
                    <a:pt x="71" y="187"/>
                  </a:lnTo>
                  <a:lnTo>
                    <a:pt x="32" y="240"/>
                  </a:lnTo>
                  <a:lnTo>
                    <a:pt x="8" y="294"/>
                  </a:lnTo>
                  <a:lnTo>
                    <a:pt x="0" y="348"/>
                  </a:lnTo>
                  <a:lnTo>
                    <a:pt x="2" y="403"/>
                  </a:lnTo>
                  <a:lnTo>
                    <a:pt x="16" y="460"/>
                  </a:lnTo>
                  <a:lnTo>
                    <a:pt x="41" y="514"/>
                  </a:lnTo>
                  <a:lnTo>
                    <a:pt x="76" y="566"/>
                  </a:lnTo>
                  <a:lnTo>
                    <a:pt x="114" y="618"/>
                  </a:lnTo>
                  <a:lnTo>
                    <a:pt x="160" y="664"/>
                  </a:lnTo>
                  <a:lnTo>
                    <a:pt x="209" y="711"/>
                  </a:lnTo>
                  <a:lnTo>
                    <a:pt x="261" y="751"/>
                  </a:lnTo>
                  <a:lnTo>
                    <a:pt x="315" y="787"/>
                  </a:lnTo>
                  <a:lnTo>
                    <a:pt x="367" y="820"/>
                  </a:lnTo>
                  <a:lnTo>
                    <a:pt x="419" y="843"/>
                  </a:lnTo>
                  <a:lnTo>
                    <a:pt x="468" y="863"/>
                  </a:lnTo>
                  <a:lnTo>
                    <a:pt x="511" y="877"/>
                  </a:lnTo>
                  <a:close/>
                </a:path>
              </a:pathLst>
            </a:custGeom>
            <a:solidFill>
              <a:srgbClr val="ADAA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88" name="Freeform 124"/>
            <p:cNvSpPr>
              <a:spLocks/>
            </p:cNvSpPr>
            <p:nvPr/>
          </p:nvSpPr>
          <p:spPr bwMode="auto">
            <a:xfrm>
              <a:off x="476" y="3662"/>
              <a:ext cx="162" cy="58"/>
            </a:xfrm>
            <a:custGeom>
              <a:avLst/>
              <a:gdLst>
                <a:gd name="T0" fmla="*/ 0 w 645"/>
                <a:gd name="T1" fmla="*/ 0 h 234"/>
                <a:gd name="T2" fmla="*/ 0 w 645"/>
                <a:gd name="T3" fmla="*/ 0 h 234"/>
                <a:gd name="T4" fmla="*/ 0 w 645"/>
                <a:gd name="T5" fmla="*/ 0 h 234"/>
                <a:gd name="T6" fmla="*/ 0 w 645"/>
                <a:gd name="T7" fmla="*/ 0 h 234"/>
                <a:gd name="T8" fmla="*/ 0 w 645"/>
                <a:gd name="T9" fmla="*/ 0 h 234"/>
                <a:gd name="T10" fmla="*/ 0 w 645"/>
                <a:gd name="T11" fmla="*/ 0 h 234"/>
                <a:gd name="T12" fmla="*/ 0 w 645"/>
                <a:gd name="T13" fmla="*/ 0 h 234"/>
                <a:gd name="T14" fmla="*/ 0 w 645"/>
                <a:gd name="T15" fmla="*/ 0 h 234"/>
                <a:gd name="T16" fmla="*/ 0 w 645"/>
                <a:gd name="T17" fmla="*/ 0 h 234"/>
                <a:gd name="T18" fmla="*/ 0 w 645"/>
                <a:gd name="T19" fmla="*/ 0 h 234"/>
                <a:gd name="T20" fmla="*/ 0 w 645"/>
                <a:gd name="T21" fmla="*/ 0 h 234"/>
                <a:gd name="T22" fmla="*/ 0 w 645"/>
                <a:gd name="T23" fmla="*/ 0 h 234"/>
                <a:gd name="T24" fmla="*/ 0 w 645"/>
                <a:gd name="T25" fmla="*/ 0 h 234"/>
                <a:gd name="T26" fmla="*/ 0 w 645"/>
                <a:gd name="T27" fmla="*/ 0 h 234"/>
                <a:gd name="T28" fmla="*/ 0 w 645"/>
                <a:gd name="T29" fmla="*/ 0 h 234"/>
                <a:gd name="T30" fmla="*/ 0 w 645"/>
                <a:gd name="T31" fmla="*/ 0 h 234"/>
                <a:gd name="T32" fmla="*/ 0 w 645"/>
                <a:gd name="T33" fmla="*/ 0 h 234"/>
                <a:gd name="T34" fmla="*/ 0 w 645"/>
                <a:gd name="T35" fmla="*/ 0 h 234"/>
                <a:gd name="T36" fmla="*/ 0 w 645"/>
                <a:gd name="T37" fmla="*/ 0 h 234"/>
                <a:gd name="T38" fmla="*/ 0 w 645"/>
                <a:gd name="T39" fmla="*/ 0 h 234"/>
                <a:gd name="T40" fmla="*/ 0 w 645"/>
                <a:gd name="T41" fmla="*/ 0 h 234"/>
                <a:gd name="T42" fmla="*/ 0 w 645"/>
                <a:gd name="T43" fmla="*/ 0 h 234"/>
                <a:gd name="T44" fmla="*/ 0 w 645"/>
                <a:gd name="T45" fmla="*/ 0 h 234"/>
                <a:gd name="T46" fmla="*/ 0 w 645"/>
                <a:gd name="T47" fmla="*/ 0 h 234"/>
                <a:gd name="T48" fmla="*/ 0 w 645"/>
                <a:gd name="T49" fmla="*/ 0 h 234"/>
                <a:gd name="T50" fmla="*/ 0 w 645"/>
                <a:gd name="T51" fmla="*/ 0 h 234"/>
                <a:gd name="T52" fmla="*/ 0 w 645"/>
                <a:gd name="T53" fmla="*/ 0 h 234"/>
                <a:gd name="T54" fmla="*/ 0 w 645"/>
                <a:gd name="T55" fmla="*/ 0 h 234"/>
                <a:gd name="T56" fmla="*/ 0 w 645"/>
                <a:gd name="T57" fmla="*/ 0 h 234"/>
                <a:gd name="T58" fmla="*/ 0 w 645"/>
                <a:gd name="T59" fmla="*/ 0 h 234"/>
                <a:gd name="T60" fmla="*/ 0 w 645"/>
                <a:gd name="T61" fmla="*/ 0 h 234"/>
                <a:gd name="T62" fmla="*/ 0 w 645"/>
                <a:gd name="T63" fmla="*/ 0 h 234"/>
                <a:gd name="T64" fmla="*/ 0 w 645"/>
                <a:gd name="T65" fmla="*/ 0 h 234"/>
                <a:gd name="T66" fmla="*/ 0 w 645"/>
                <a:gd name="T67" fmla="*/ 0 h 234"/>
                <a:gd name="T68" fmla="*/ 0 w 645"/>
                <a:gd name="T69" fmla="*/ 0 h 234"/>
                <a:gd name="T70" fmla="*/ 0 w 645"/>
                <a:gd name="T71" fmla="*/ 0 h 234"/>
                <a:gd name="T72" fmla="*/ 0 w 645"/>
                <a:gd name="T73" fmla="*/ 0 h 234"/>
                <a:gd name="T74" fmla="*/ 0 w 645"/>
                <a:gd name="T75" fmla="*/ 0 h 234"/>
                <a:gd name="T76" fmla="*/ 0 w 645"/>
                <a:gd name="T77" fmla="*/ 0 h 234"/>
                <a:gd name="T78" fmla="*/ 0 w 645"/>
                <a:gd name="T79" fmla="*/ 0 h 234"/>
                <a:gd name="T80" fmla="*/ 0 w 645"/>
                <a:gd name="T81" fmla="*/ 0 h 23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645"/>
                <a:gd name="T124" fmla="*/ 0 h 234"/>
                <a:gd name="T125" fmla="*/ 645 w 645"/>
                <a:gd name="T126" fmla="*/ 234 h 23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645" h="234">
                  <a:moveTo>
                    <a:pt x="514" y="174"/>
                  </a:moveTo>
                  <a:lnTo>
                    <a:pt x="539" y="155"/>
                  </a:lnTo>
                  <a:lnTo>
                    <a:pt x="560" y="139"/>
                  </a:lnTo>
                  <a:lnTo>
                    <a:pt x="580" y="125"/>
                  </a:lnTo>
                  <a:lnTo>
                    <a:pt x="594" y="112"/>
                  </a:lnTo>
                  <a:lnTo>
                    <a:pt x="607" y="95"/>
                  </a:lnTo>
                  <a:lnTo>
                    <a:pt x="618" y="79"/>
                  </a:lnTo>
                  <a:lnTo>
                    <a:pt x="631" y="63"/>
                  </a:lnTo>
                  <a:lnTo>
                    <a:pt x="645" y="41"/>
                  </a:lnTo>
                  <a:lnTo>
                    <a:pt x="604" y="49"/>
                  </a:lnTo>
                  <a:lnTo>
                    <a:pt x="560" y="57"/>
                  </a:lnTo>
                  <a:lnTo>
                    <a:pt x="520" y="65"/>
                  </a:lnTo>
                  <a:lnTo>
                    <a:pt x="479" y="68"/>
                  </a:lnTo>
                  <a:lnTo>
                    <a:pt x="438" y="71"/>
                  </a:lnTo>
                  <a:lnTo>
                    <a:pt x="398" y="73"/>
                  </a:lnTo>
                  <a:lnTo>
                    <a:pt x="359" y="73"/>
                  </a:lnTo>
                  <a:lnTo>
                    <a:pt x="318" y="71"/>
                  </a:lnTo>
                  <a:lnTo>
                    <a:pt x="278" y="68"/>
                  </a:lnTo>
                  <a:lnTo>
                    <a:pt x="240" y="63"/>
                  </a:lnTo>
                  <a:lnTo>
                    <a:pt x="198" y="57"/>
                  </a:lnTo>
                  <a:lnTo>
                    <a:pt x="161" y="49"/>
                  </a:lnTo>
                  <a:lnTo>
                    <a:pt x="120" y="38"/>
                  </a:lnTo>
                  <a:lnTo>
                    <a:pt x="79" y="27"/>
                  </a:lnTo>
                  <a:lnTo>
                    <a:pt x="41" y="13"/>
                  </a:lnTo>
                  <a:lnTo>
                    <a:pt x="0" y="0"/>
                  </a:lnTo>
                  <a:lnTo>
                    <a:pt x="11" y="36"/>
                  </a:lnTo>
                  <a:lnTo>
                    <a:pt x="27" y="71"/>
                  </a:lnTo>
                  <a:lnTo>
                    <a:pt x="49" y="103"/>
                  </a:lnTo>
                  <a:lnTo>
                    <a:pt x="76" y="130"/>
                  </a:lnTo>
                  <a:lnTo>
                    <a:pt x="104" y="158"/>
                  </a:lnTo>
                  <a:lnTo>
                    <a:pt x="136" y="179"/>
                  </a:lnTo>
                  <a:lnTo>
                    <a:pt x="171" y="199"/>
                  </a:lnTo>
                  <a:lnTo>
                    <a:pt x="210" y="213"/>
                  </a:lnTo>
                  <a:lnTo>
                    <a:pt x="247" y="226"/>
                  </a:lnTo>
                  <a:lnTo>
                    <a:pt x="288" y="231"/>
                  </a:lnTo>
                  <a:lnTo>
                    <a:pt x="327" y="234"/>
                  </a:lnTo>
                  <a:lnTo>
                    <a:pt x="368" y="231"/>
                  </a:lnTo>
                  <a:lnTo>
                    <a:pt x="405" y="226"/>
                  </a:lnTo>
                  <a:lnTo>
                    <a:pt x="444" y="215"/>
                  </a:lnTo>
                  <a:lnTo>
                    <a:pt x="482" y="196"/>
                  </a:lnTo>
                  <a:lnTo>
                    <a:pt x="514" y="174"/>
                  </a:lnTo>
                  <a:close/>
                </a:path>
              </a:pathLst>
            </a:custGeom>
            <a:solidFill>
              <a:srgbClr val="5B6B7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89" name="Freeform 125"/>
            <p:cNvSpPr>
              <a:spLocks/>
            </p:cNvSpPr>
            <p:nvPr/>
          </p:nvSpPr>
          <p:spPr bwMode="auto">
            <a:xfrm>
              <a:off x="460" y="3709"/>
              <a:ext cx="222" cy="99"/>
            </a:xfrm>
            <a:custGeom>
              <a:avLst/>
              <a:gdLst>
                <a:gd name="T0" fmla="*/ 0 w 888"/>
                <a:gd name="T1" fmla="*/ 0 h 396"/>
                <a:gd name="T2" fmla="*/ 0 w 888"/>
                <a:gd name="T3" fmla="*/ 0 h 396"/>
                <a:gd name="T4" fmla="*/ 0 w 888"/>
                <a:gd name="T5" fmla="*/ 0 h 396"/>
                <a:gd name="T6" fmla="*/ 0 w 888"/>
                <a:gd name="T7" fmla="*/ 0 h 396"/>
                <a:gd name="T8" fmla="*/ 0 w 888"/>
                <a:gd name="T9" fmla="*/ 0 h 396"/>
                <a:gd name="T10" fmla="*/ 0 w 888"/>
                <a:gd name="T11" fmla="*/ 0 h 396"/>
                <a:gd name="T12" fmla="*/ 0 w 888"/>
                <a:gd name="T13" fmla="*/ 0 h 396"/>
                <a:gd name="T14" fmla="*/ 0 w 888"/>
                <a:gd name="T15" fmla="*/ 0 h 396"/>
                <a:gd name="T16" fmla="*/ 0 w 888"/>
                <a:gd name="T17" fmla="*/ 0 h 396"/>
                <a:gd name="T18" fmla="*/ 0 w 888"/>
                <a:gd name="T19" fmla="*/ 0 h 396"/>
                <a:gd name="T20" fmla="*/ 0 w 888"/>
                <a:gd name="T21" fmla="*/ 0 h 396"/>
                <a:gd name="T22" fmla="*/ 0 w 888"/>
                <a:gd name="T23" fmla="*/ 0 h 396"/>
                <a:gd name="T24" fmla="*/ 0 w 888"/>
                <a:gd name="T25" fmla="*/ 0 h 396"/>
                <a:gd name="T26" fmla="*/ 0 w 888"/>
                <a:gd name="T27" fmla="*/ 0 h 396"/>
                <a:gd name="T28" fmla="*/ 0 w 888"/>
                <a:gd name="T29" fmla="*/ 0 h 396"/>
                <a:gd name="T30" fmla="*/ 0 w 888"/>
                <a:gd name="T31" fmla="*/ 0 h 396"/>
                <a:gd name="T32" fmla="*/ 0 w 888"/>
                <a:gd name="T33" fmla="*/ 0 h 396"/>
                <a:gd name="T34" fmla="*/ 0 w 888"/>
                <a:gd name="T35" fmla="*/ 0 h 396"/>
                <a:gd name="T36" fmla="*/ 0 w 888"/>
                <a:gd name="T37" fmla="*/ 0 h 396"/>
                <a:gd name="T38" fmla="*/ 0 w 888"/>
                <a:gd name="T39" fmla="*/ 0 h 396"/>
                <a:gd name="T40" fmla="*/ 0 w 888"/>
                <a:gd name="T41" fmla="*/ 0 h 396"/>
                <a:gd name="T42" fmla="*/ 0 w 888"/>
                <a:gd name="T43" fmla="*/ 0 h 396"/>
                <a:gd name="T44" fmla="*/ 0 w 888"/>
                <a:gd name="T45" fmla="*/ 0 h 396"/>
                <a:gd name="T46" fmla="*/ 0 w 888"/>
                <a:gd name="T47" fmla="*/ 0 h 396"/>
                <a:gd name="T48" fmla="*/ 0 w 888"/>
                <a:gd name="T49" fmla="*/ 0 h 396"/>
                <a:gd name="T50" fmla="*/ 0 w 888"/>
                <a:gd name="T51" fmla="*/ 0 h 396"/>
                <a:gd name="T52" fmla="*/ 0 w 888"/>
                <a:gd name="T53" fmla="*/ 0 h 396"/>
                <a:gd name="T54" fmla="*/ 0 w 888"/>
                <a:gd name="T55" fmla="*/ 0 h 396"/>
                <a:gd name="T56" fmla="*/ 0 w 888"/>
                <a:gd name="T57" fmla="*/ 0 h 396"/>
                <a:gd name="T58" fmla="*/ 0 w 888"/>
                <a:gd name="T59" fmla="*/ 0 h 396"/>
                <a:gd name="T60" fmla="*/ 0 w 888"/>
                <a:gd name="T61" fmla="*/ 0 h 396"/>
                <a:gd name="T62" fmla="*/ 0 w 888"/>
                <a:gd name="T63" fmla="*/ 0 h 396"/>
                <a:gd name="T64" fmla="*/ 0 w 888"/>
                <a:gd name="T65" fmla="*/ 0 h 396"/>
                <a:gd name="T66" fmla="*/ 0 w 888"/>
                <a:gd name="T67" fmla="*/ 0 h 396"/>
                <a:gd name="T68" fmla="*/ 0 w 888"/>
                <a:gd name="T69" fmla="*/ 0 h 396"/>
                <a:gd name="T70" fmla="*/ 0 w 888"/>
                <a:gd name="T71" fmla="*/ 0 h 396"/>
                <a:gd name="T72" fmla="*/ 0 w 888"/>
                <a:gd name="T73" fmla="*/ 0 h 396"/>
                <a:gd name="T74" fmla="*/ 0 w 888"/>
                <a:gd name="T75" fmla="*/ 0 h 396"/>
                <a:gd name="T76" fmla="*/ 0 w 888"/>
                <a:gd name="T77" fmla="*/ 0 h 396"/>
                <a:gd name="T78" fmla="*/ 0 w 888"/>
                <a:gd name="T79" fmla="*/ 0 h 396"/>
                <a:gd name="T80" fmla="*/ 0 w 888"/>
                <a:gd name="T81" fmla="*/ 0 h 396"/>
                <a:gd name="T82" fmla="*/ 0 w 888"/>
                <a:gd name="T83" fmla="*/ 0 h 396"/>
                <a:gd name="T84" fmla="*/ 0 w 888"/>
                <a:gd name="T85" fmla="*/ 0 h 396"/>
                <a:gd name="T86" fmla="*/ 0 w 888"/>
                <a:gd name="T87" fmla="*/ 0 h 396"/>
                <a:gd name="T88" fmla="*/ 0 w 888"/>
                <a:gd name="T89" fmla="*/ 0 h 396"/>
                <a:gd name="T90" fmla="*/ 0 w 888"/>
                <a:gd name="T91" fmla="*/ 0 h 396"/>
                <a:gd name="T92" fmla="*/ 0 w 888"/>
                <a:gd name="T93" fmla="*/ 0 h 396"/>
                <a:gd name="T94" fmla="*/ 0 w 888"/>
                <a:gd name="T95" fmla="*/ 0 h 396"/>
                <a:gd name="T96" fmla="*/ 0 w 888"/>
                <a:gd name="T97" fmla="*/ 0 h 39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888"/>
                <a:gd name="T148" fmla="*/ 0 h 396"/>
                <a:gd name="T149" fmla="*/ 888 w 888"/>
                <a:gd name="T150" fmla="*/ 396 h 39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888" h="396">
                  <a:moveTo>
                    <a:pt x="425" y="115"/>
                  </a:moveTo>
                  <a:lnTo>
                    <a:pt x="384" y="112"/>
                  </a:lnTo>
                  <a:lnTo>
                    <a:pt x="347" y="106"/>
                  </a:lnTo>
                  <a:lnTo>
                    <a:pt x="311" y="96"/>
                  </a:lnTo>
                  <a:lnTo>
                    <a:pt x="276" y="85"/>
                  </a:lnTo>
                  <a:lnTo>
                    <a:pt x="243" y="69"/>
                  </a:lnTo>
                  <a:lnTo>
                    <a:pt x="211" y="53"/>
                  </a:lnTo>
                  <a:lnTo>
                    <a:pt x="181" y="30"/>
                  </a:lnTo>
                  <a:lnTo>
                    <a:pt x="151" y="9"/>
                  </a:lnTo>
                  <a:lnTo>
                    <a:pt x="131" y="12"/>
                  </a:lnTo>
                  <a:lnTo>
                    <a:pt x="110" y="14"/>
                  </a:lnTo>
                  <a:lnTo>
                    <a:pt x="91" y="23"/>
                  </a:lnTo>
                  <a:lnTo>
                    <a:pt x="74" y="30"/>
                  </a:lnTo>
                  <a:lnTo>
                    <a:pt x="57" y="41"/>
                  </a:lnTo>
                  <a:lnTo>
                    <a:pt x="41" y="55"/>
                  </a:lnTo>
                  <a:lnTo>
                    <a:pt x="27" y="71"/>
                  </a:lnTo>
                  <a:lnTo>
                    <a:pt x="17" y="90"/>
                  </a:lnTo>
                  <a:lnTo>
                    <a:pt x="0" y="140"/>
                  </a:lnTo>
                  <a:lnTo>
                    <a:pt x="4" y="183"/>
                  </a:lnTo>
                  <a:lnTo>
                    <a:pt x="22" y="226"/>
                  </a:lnTo>
                  <a:lnTo>
                    <a:pt x="61" y="265"/>
                  </a:lnTo>
                  <a:lnTo>
                    <a:pt x="110" y="300"/>
                  </a:lnTo>
                  <a:lnTo>
                    <a:pt x="170" y="330"/>
                  </a:lnTo>
                  <a:lnTo>
                    <a:pt x="241" y="355"/>
                  </a:lnTo>
                  <a:lnTo>
                    <a:pt x="317" y="373"/>
                  </a:lnTo>
                  <a:lnTo>
                    <a:pt x="398" y="387"/>
                  </a:lnTo>
                  <a:lnTo>
                    <a:pt x="480" y="396"/>
                  </a:lnTo>
                  <a:lnTo>
                    <a:pt x="561" y="396"/>
                  </a:lnTo>
                  <a:lnTo>
                    <a:pt x="640" y="387"/>
                  </a:lnTo>
                  <a:lnTo>
                    <a:pt x="714" y="373"/>
                  </a:lnTo>
                  <a:lnTo>
                    <a:pt x="782" y="352"/>
                  </a:lnTo>
                  <a:lnTo>
                    <a:pt x="839" y="320"/>
                  </a:lnTo>
                  <a:lnTo>
                    <a:pt x="883" y="278"/>
                  </a:lnTo>
                  <a:lnTo>
                    <a:pt x="888" y="226"/>
                  </a:lnTo>
                  <a:lnTo>
                    <a:pt x="881" y="177"/>
                  </a:lnTo>
                  <a:lnTo>
                    <a:pt x="861" y="134"/>
                  </a:lnTo>
                  <a:lnTo>
                    <a:pt x="831" y="96"/>
                  </a:lnTo>
                  <a:lnTo>
                    <a:pt x="793" y="63"/>
                  </a:lnTo>
                  <a:lnTo>
                    <a:pt x="750" y="36"/>
                  </a:lnTo>
                  <a:lnTo>
                    <a:pt x="706" y="14"/>
                  </a:lnTo>
                  <a:lnTo>
                    <a:pt x="662" y="0"/>
                  </a:lnTo>
                  <a:lnTo>
                    <a:pt x="637" y="23"/>
                  </a:lnTo>
                  <a:lnTo>
                    <a:pt x="610" y="44"/>
                  </a:lnTo>
                  <a:lnTo>
                    <a:pt x="584" y="63"/>
                  </a:lnTo>
                  <a:lnTo>
                    <a:pt x="556" y="83"/>
                  </a:lnTo>
                  <a:lnTo>
                    <a:pt x="526" y="96"/>
                  </a:lnTo>
                  <a:lnTo>
                    <a:pt x="494" y="106"/>
                  </a:lnTo>
                  <a:lnTo>
                    <a:pt x="460" y="112"/>
                  </a:lnTo>
                  <a:lnTo>
                    <a:pt x="425" y="115"/>
                  </a:lnTo>
                  <a:close/>
                </a:path>
              </a:pathLst>
            </a:custGeom>
            <a:solidFill>
              <a:srgbClr val="AAB5D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90" name="Freeform 126"/>
            <p:cNvSpPr>
              <a:spLocks/>
            </p:cNvSpPr>
            <p:nvPr/>
          </p:nvSpPr>
          <p:spPr bwMode="auto">
            <a:xfrm>
              <a:off x="493" y="3737"/>
              <a:ext cx="182" cy="63"/>
            </a:xfrm>
            <a:custGeom>
              <a:avLst/>
              <a:gdLst>
                <a:gd name="T0" fmla="*/ 0 w 730"/>
                <a:gd name="T1" fmla="*/ 0 h 251"/>
                <a:gd name="T2" fmla="*/ 0 w 730"/>
                <a:gd name="T3" fmla="*/ 0 h 251"/>
                <a:gd name="T4" fmla="*/ 0 w 730"/>
                <a:gd name="T5" fmla="*/ 0 h 251"/>
                <a:gd name="T6" fmla="*/ 0 w 730"/>
                <a:gd name="T7" fmla="*/ 0 h 251"/>
                <a:gd name="T8" fmla="*/ 0 w 730"/>
                <a:gd name="T9" fmla="*/ 0 h 251"/>
                <a:gd name="T10" fmla="*/ 0 w 730"/>
                <a:gd name="T11" fmla="*/ 0 h 251"/>
                <a:gd name="T12" fmla="*/ 0 w 730"/>
                <a:gd name="T13" fmla="*/ 0 h 251"/>
                <a:gd name="T14" fmla="*/ 0 w 730"/>
                <a:gd name="T15" fmla="*/ 0 h 251"/>
                <a:gd name="T16" fmla="*/ 0 w 730"/>
                <a:gd name="T17" fmla="*/ 0 h 251"/>
                <a:gd name="T18" fmla="*/ 0 w 730"/>
                <a:gd name="T19" fmla="*/ 0 h 251"/>
                <a:gd name="T20" fmla="*/ 0 w 730"/>
                <a:gd name="T21" fmla="*/ 0 h 251"/>
                <a:gd name="T22" fmla="*/ 0 w 730"/>
                <a:gd name="T23" fmla="*/ 0 h 251"/>
                <a:gd name="T24" fmla="*/ 0 w 730"/>
                <a:gd name="T25" fmla="*/ 0 h 251"/>
                <a:gd name="T26" fmla="*/ 0 w 730"/>
                <a:gd name="T27" fmla="*/ 0 h 251"/>
                <a:gd name="T28" fmla="*/ 0 w 730"/>
                <a:gd name="T29" fmla="*/ 0 h 251"/>
                <a:gd name="T30" fmla="*/ 0 w 730"/>
                <a:gd name="T31" fmla="*/ 0 h 251"/>
                <a:gd name="T32" fmla="*/ 0 w 730"/>
                <a:gd name="T33" fmla="*/ 0 h 251"/>
                <a:gd name="T34" fmla="*/ 0 w 730"/>
                <a:gd name="T35" fmla="*/ 0 h 251"/>
                <a:gd name="T36" fmla="*/ 0 w 730"/>
                <a:gd name="T37" fmla="*/ 0 h 251"/>
                <a:gd name="T38" fmla="*/ 0 w 730"/>
                <a:gd name="T39" fmla="*/ 0 h 251"/>
                <a:gd name="T40" fmla="*/ 0 w 730"/>
                <a:gd name="T41" fmla="*/ 0 h 251"/>
                <a:gd name="T42" fmla="*/ 0 w 730"/>
                <a:gd name="T43" fmla="*/ 0 h 251"/>
                <a:gd name="T44" fmla="*/ 0 w 730"/>
                <a:gd name="T45" fmla="*/ 0 h 251"/>
                <a:gd name="T46" fmla="*/ 0 w 730"/>
                <a:gd name="T47" fmla="*/ 0 h 251"/>
                <a:gd name="T48" fmla="*/ 0 w 730"/>
                <a:gd name="T49" fmla="*/ 0 h 251"/>
                <a:gd name="T50" fmla="*/ 0 w 730"/>
                <a:gd name="T51" fmla="*/ 0 h 251"/>
                <a:gd name="T52" fmla="*/ 0 w 730"/>
                <a:gd name="T53" fmla="*/ 0 h 251"/>
                <a:gd name="T54" fmla="*/ 0 w 730"/>
                <a:gd name="T55" fmla="*/ 0 h 251"/>
                <a:gd name="T56" fmla="*/ 0 w 730"/>
                <a:gd name="T57" fmla="*/ 0 h 251"/>
                <a:gd name="T58" fmla="*/ 0 w 730"/>
                <a:gd name="T59" fmla="*/ 0 h 251"/>
                <a:gd name="T60" fmla="*/ 0 w 730"/>
                <a:gd name="T61" fmla="*/ 0 h 251"/>
                <a:gd name="T62" fmla="*/ 0 w 730"/>
                <a:gd name="T63" fmla="*/ 0 h 251"/>
                <a:gd name="T64" fmla="*/ 0 w 730"/>
                <a:gd name="T65" fmla="*/ 0 h 251"/>
                <a:gd name="T66" fmla="*/ 0 w 730"/>
                <a:gd name="T67" fmla="*/ 0 h 251"/>
                <a:gd name="T68" fmla="*/ 0 w 730"/>
                <a:gd name="T69" fmla="*/ 0 h 251"/>
                <a:gd name="T70" fmla="*/ 0 w 730"/>
                <a:gd name="T71" fmla="*/ 0 h 251"/>
                <a:gd name="T72" fmla="*/ 0 w 730"/>
                <a:gd name="T73" fmla="*/ 0 h 251"/>
                <a:gd name="T74" fmla="*/ 0 w 730"/>
                <a:gd name="T75" fmla="*/ 0 h 251"/>
                <a:gd name="T76" fmla="*/ 0 w 730"/>
                <a:gd name="T77" fmla="*/ 0 h 251"/>
                <a:gd name="T78" fmla="*/ 0 w 730"/>
                <a:gd name="T79" fmla="*/ 0 h 251"/>
                <a:gd name="T80" fmla="*/ 0 w 730"/>
                <a:gd name="T81" fmla="*/ 0 h 251"/>
                <a:gd name="T82" fmla="*/ 0 w 730"/>
                <a:gd name="T83" fmla="*/ 0 h 251"/>
                <a:gd name="T84" fmla="*/ 0 w 730"/>
                <a:gd name="T85" fmla="*/ 0 h 251"/>
                <a:gd name="T86" fmla="*/ 0 w 730"/>
                <a:gd name="T87" fmla="*/ 0 h 251"/>
                <a:gd name="T88" fmla="*/ 0 w 730"/>
                <a:gd name="T89" fmla="*/ 0 h 251"/>
                <a:gd name="T90" fmla="*/ 0 w 730"/>
                <a:gd name="T91" fmla="*/ 0 h 251"/>
                <a:gd name="T92" fmla="*/ 0 w 730"/>
                <a:gd name="T93" fmla="*/ 0 h 251"/>
                <a:gd name="T94" fmla="*/ 0 w 730"/>
                <a:gd name="T95" fmla="*/ 0 h 251"/>
                <a:gd name="T96" fmla="*/ 0 w 730"/>
                <a:gd name="T97" fmla="*/ 0 h 25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30"/>
                <a:gd name="T148" fmla="*/ 0 h 251"/>
                <a:gd name="T149" fmla="*/ 730 w 730"/>
                <a:gd name="T150" fmla="*/ 251 h 25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30" h="251">
                  <a:moveTo>
                    <a:pt x="346" y="68"/>
                  </a:moveTo>
                  <a:lnTo>
                    <a:pt x="313" y="68"/>
                  </a:lnTo>
                  <a:lnTo>
                    <a:pt x="283" y="63"/>
                  </a:lnTo>
                  <a:lnTo>
                    <a:pt x="256" y="58"/>
                  </a:lnTo>
                  <a:lnTo>
                    <a:pt x="229" y="49"/>
                  </a:lnTo>
                  <a:lnTo>
                    <a:pt x="202" y="41"/>
                  </a:lnTo>
                  <a:lnTo>
                    <a:pt x="175" y="28"/>
                  </a:lnTo>
                  <a:lnTo>
                    <a:pt x="150" y="14"/>
                  </a:lnTo>
                  <a:lnTo>
                    <a:pt x="126" y="0"/>
                  </a:lnTo>
                  <a:lnTo>
                    <a:pt x="110" y="3"/>
                  </a:lnTo>
                  <a:lnTo>
                    <a:pt x="90" y="8"/>
                  </a:lnTo>
                  <a:lnTo>
                    <a:pt x="74" y="11"/>
                  </a:lnTo>
                  <a:lnTo>
                    <a:pt x="57" y="17"/>
                  </a:lnTo>
                  <a:lnTo>
                    <a:pt x="44" y="22"/>
                  </a:lnTo>
                  <a:lnTo>
                    <a:pt x="32" y="30"/>
                  </a:lnTo>
                  <a:lnTo>
                    <a:pt x="22" y="38"/>
                  </a:lnTo>
                  <a:lnTo>
                    <a:pt x="14" y="49"/>
                  </a:lnTo>
                  <a:lnTo>
                    <a:pt x="0" y="82"/>
                  </a:lnTo>
                  <a:lnTo>
                    <a:pt x="3" y="112"/>
                  </a:lnTo>
                  <a:lnTo>
                    <a:pt x="22" y="139"/>
                  </a:lnTo>
                  <a:lnTo>
                    <a:pt x="52" y="164"/>
                  </a:lnTo>
                  <a:lnTo>
                    <a:pt x="96" y="188"/>
                  </a:lnTo>
                  <a:lnTo>
                    <a:pt x="147" y="208"/>
                  </a:lnTo>
                  <a:lnTo>
                    <a:pt x="204" y="224"/>
                  </a:lnTo>
                  <a:lnTo>
                    <a:pt x="267" y="237"/>
                  </a:lnTo>
                  <a:lnTo>
                    <a:pt x="335" y="245"/>
                  </a:lnTo>
                  <a:lnTo>
                    <a:pt x="403" y="251"/>
                  </a:lnTo>
                  <a:lnTo>
                    <a:pt x="469" y="251"/>
                  </a:lnTo>
                  <a:lnTo>
                    <a:pt x="534" y="245"/>
                  </a:lnTo>
                  <a:lnTo>
                    <a:pt x="594" y="231"/>
                  </a:lnTo>
                  <a:lnTo>
                    <a:pt x="646" y="215"/>
                  </a:lnTo>
                  <a:lnTo>
                    <a:pt x="692" y="190"/>
                  </a:lnTo>
                  <a:lnTo>
                    <a:pt x="725" y="160"/>
                  </a:lnTo>
                  <a:lnTo>
                    <a:pt x="730" y="130"/>
                  </a:lnTo>
                  <a:lnTo>
                    <a:pt x="722" y="104"/>
                  </a:lnTo>
                  <a:lnTo>
                    <a:pt x="706" y="79"/>
                  </a:lnTo>
                  <a:lnTo>
                    <a:pt x="681" y="58"/>
                  </a:lnTo>
                  <a:lnTo>
                    <a:pt x="651" y="38"/>
                  </a:lnTo>
                  <a:lnTo>
                    <a:pt x="616" y="22"/>
                  </a:lnTo>
                  <a:lnTo>
                    <a:pt x="577" y="8"/>
                  </a:lnTo>
                  <a:lnTo>
                    <a:pt x="539" y="0"/>
                  </a:lnTo>
                  <a:lnTo>
                    <a:pt x="520" y="14"/>
                  </a:lnTo>
                  <a:lnTo>
                    <a:pt x="499" y="28"/>
                  </a:lnTo>
                  <a:lnTo>
                    <a:pt x="476" y="38"/>
                  </a:lnTo>
                  <a:lnTo>
                    <a:pt x="455" y="49"/>
                  </a:lnTo>
                  <a:lnTo>
                    <a:pt x="428" y="58"/>
                  </a:lnTo>
                  <a:lnTo>
                    <a:pt x="403" y="63"/>
                  </a:lnTo>
                  <a:lnTo>
                    <a:pt x="377" y="65"/>
                  </a:lnTo>
                  <a:lnTo>
                    <a:pt x="346" y="68"/>
                  </a:lnTo>
                  <a:close/>
                </a:path>
              </a:pathLst>
            </a:custGeom>
            <a:solidFill>
              <a:srgbClr val="C9D6E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91" name="Freeform 127"/>
            <p:cNvSpPr>
              <a:spLocks/>
            </p:cNvSpPr>
            <p:nvPr/>
          </p:nvSpPr>
          <p:spPr bwMode="auto">
            <a:xfrm>
              <a:off x="789" y="3718"/>
              <a:ext cx="74" cy="38"/>
            </a:xfrm>
            <a:custGeom>
              <a:avLst/>
              <a:gdLst>
                <a:gd name="T0" fmla="*/ 0 w 297"/>
                <a:gd name="T1" fmla="*/ 0 h 153"/>
                <a:gd name="T2" fmla="*/ 0 w 297"/>
                <a:gd name="T3" fmla="*/ 0 h 153"/>
                <a:gd name="T4" fmla="*/ 0 w 297"/>
                <a:gd name="T5" fmla="*/ 0 h 153"/>
                <a:gd name="T6" fmla="*/ 0 w 297"/>
                <a:gd name="T7" fmla="*/ 0 h 153"/>
                <a:gd name="T8" fmla="*/ 0 w 297"/>
                <a:gd name="T9" fmla="*/ 0 h 153"/>
                <a:gd name="T10" fmla="*/ 0 w 297"/>
                <a:gd name="T11" fmla="*/ 0 h 153"/>
                <a:gd name="T12" fmla="*/ 0 w 297"/>
                <a:gd name="T13" fmla="*/ 0 h 153"/>
                <a:gd name="T14" fmla="*/ 0 w 297"/>
                <a:gd name="T15" fmla="*/ 0 h 153"/>
                <a:gd name="T16" fmla="*/ 0 w 297"/>
                <a:gd name="T17" fmla="*/ 0 h 153"/>
                <a:gd name="T18" fmla="*/ 0 w 297"/>
                <a:gd name="T19" fmla="*/ 0 h 153"/>
                <a:gd name="T20" fmla="*/ 0 w 297"/>
                <a:gd name="T21" fmla="*/ 0 h 153"/>
                <a:gd name="T22" fmla="*/ 0 w 297"/>
                <a:gd name="T23" fmla="*/ 0 h 153"/>
                <a:gd name="T24" fmla="*/ 0 w 297"/>
                <a:gd name="T25" fmla="*/ 0 h 153"/>
                <a:gd name="T26" fmla="*/ 0 w 297"/>
                <a:gd name="T27" fmla="*/ 0 h 153"/>
                <a:gd name="T28" fmla="*/ 0 w 297"/>
                <a:gd name="T29" fmla="*/ 0 h 153"/>
                <a:gd name="T30" fmla="*/ 0 w 297"/>
                <a:gd name="T31" fmla="*/ 0 h 153"/>
                <a:gd name="T32" fmla="*/ 0 w 297"/>
                <a:gd name="T33" fmla="*/ 0 h 15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7"/>
                <a:gd name="T52" fmla="*/ 0 h 153"/>
                <a:gd name="T53" fmla="*/ 297 w 297"/>
                <a:gd name="T54" fmla="*/ 153 h 15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7" h="153">
                  <a:moveTo>
                    <a:pt x="0" y="68"/>
                  </a:moveTo>
                  <a:lnTo>
                    <a:pt x="10" y="98"/>
                  </a:lnTo>
                  <a:lnTo>
                    <a:pt x="37" y="123"/>
                  </a:lnTo>
                  <a:lnTo>
                    <a:pt x="76" y="139"/>
                  </a:lnTo>
                  <a:lnTo>
                    <a:pt x="125" y="147"/>
                  </a:lnTo>
                  <a:lnTo>
                    <a:pt x="173" y="153"/>
                  </a:lnTo>
                  <a:lnTo>
                    <a:pt x="221" y="150"/>
                  </a:lnTo>
                  <a:lnTo>
                    <a:pt x="261" y="142"/>
                  </a:lnTo>
                  <a:lnTo>
                    <a:pt x="288" y="128"/>
                  </a:lnTo>
                  <a:lnTo>
                    <a:pt x="297" y="87"/>
                  </a:lnTo>
                  <a:lnTo>
                    <a:pt x="281" y="55"/>
                  </a:lnTo>
                  <a:lnTo>
                    <a:pt x="242" y="25"/>
                  </a:lnTo>
                  <a:lnTo>
                    <a:pt x="191" y="8"/>
                  </a:lnTo>
                  <a:lnTo>
                    <a:pt x="136" y="0"/>
                  </a:lnTo>
                  <a:lnTo>
                    <a:pt x="79" y="6"/>
                  </a:lnTo>
                  <a:lnTo>
                    <a:pt x="32" y="27"/>
                  </a:lnTo>
                  <a:lnTo>
                    <a:pt x="0" y="68"/>
                  </a:lnTo>
                  <a:close/>
                </a:path>
              </a:pathLst>
            </a:custGeom>
            <a:solidFill>
              <a:srgbClr val="DD23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92" name="Freeform 128"/>
            <p:cNvSpPr>
              <a:spLocks/>
            </p:cNvSpPr>
            <p:nvPr/>
          </p:nvSpPr>
          <p:spPr bwMode="auto">
            <a:xfrm>
              <a:off x="801" y="3719"/>
              <a:ext cx="53" cy="28"/>
            </a:xfrm>
            <a:custGeom>
              <a:avLst/>
              <a:gdLst>
                <a:gd name="T0" fmla="*/ 0 w 209"/>
                <a:gd name="T1" fmla="*/ 0 h 109"/>
                <a:gd name="T2" fmla="*/ 0 w 209"/>
                <a:gd name="T3" fmla="*/ 0 h 109"/>
                <a:gd name="T4" fmla="*/ 0 w 209"/>
                <a:gd name="T5" fmla="*/ 0 h 109"/>
                <a:gd name="T6" fmla="*/ 0 w 209"/>
                <a:gd name="T7" fmla="*/ 0 h 109"/>
                <a:gd name="T8" fmla="*/ 0 w 209"/>
                <a:gd name="T9" fmla="*/ 0 h 109"/>
                <a:gd name="T10" fmla="*/ 0 w 209"/>
                <a:gd name="T11" fmla="*/ 0 h 109"/>
                <a:gd name="T12" fmla="*/ 0 w 209"/>
                <a:gd name="T13" fmla="*/ 0 h 109"/>
                <a:gd name="T14" fmla="*/ 0 w 209"/>
                <a:gd name="T15" fmla="*/ 0 h 109"/>
                <a:gd name="T16" fmla="*/ 0 w 209"/>
                <a:gd name="T17" fmla="*/ 0 h 109"/>
                <a:gd name="T18" fmla="*/ 0 w 209"/>
                <a:gd name="T19" fmla="*/ 0 h 109"/>
                <a:gd name="T20" fmla="*/ 0 w 209"/>
                <a:gd name="T21" fmla="*/ 0 h 109"/>
                <a:gd name="T22" fmla="*/ 0 w 209"/>
                <a:gd name="T23" fmla="*/ 0 h 109"/>
                <a:gd name="T24" fmla="*/ 0 w 209"/>
                <a:gd name="T25" fmla="*/ 0 h 109"/>
                <a:gd name="T26" fmla="*/ 0 w 209"/>
                <a:gd name="T27" fmla="*/ 0 h 109"/>
                <a:gd name="T28" fmla="*/ 0 w 209"/>
                <a:gd name="T29" fmla="*/ 0 h 109"/>
                <a:gd name="T30" fmla="*/ 0 w 209"/>
                <a:gd name="T31" fmla="*/ 0 h 109"/>
                <a:gd name="T32" fmla="*/ 0 w 209"/>
                <a:gd name="T33" fmla="*/ 0 h 1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09"/>
                <a:gd name="T52" fmla="*/ 0 h 109"/>
                <a:gd name="T53" fmla="*/ 209 w 209"/>
                <a:gd name="T54" fmla="*/ 109 h 10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09" h="109">
                  <a:moveTo>
                    <a:pt x="0" y="49"/>
                  </a:moveTo>
                  <a:lnTo>
                    <a:pt x="8" y="71"/>
                  </a:lnTo>
                  <a:lnTo>
                    <a:pt x="27" y="88"/>
                  </a:lnTo>
                  <a:lnTo>
                    <a:pt x="54" y="99"/>
                  </a:lnTo>
                  <a:lnTo>
                    <a:pt x="87" y="107"/>
                  </a:lnTo>
                  <a:lnTo>
                    <a:pt x="119" y="109"/>
                  </a:lnTo>
                  <a:lnTo>
                    <a:pt x="154" y="107"/>
                  </a:lnTo>
                  <a:lnTo>
                    <a:pt x="182" y="101"/>
                  </a:lnTo>
                  <a:lnTo>
                    <a:pt x="202" y="90"/>
                  </a:lnTo>
                  <a:lnTo>
                    <a:pt x="209" y="63"/>
                  </a:lnTo>
                  <a:lnTo>
                    <a:pt x="198" y="35"/>
                  </a:lnTo>
                  <a:lnTo>
                    <a:pt x="172" y="17"/>
                  </a:lnTo>
                  <a:lnTo>
                    <a:pt x="136" y="3"/>
                  </a:lnTo>
                  <a:lnTo>
                    <a:pt x="95" y="0"/>
                  </a:lnTo>
                  <a:lnTo>
                    <a:pt x="57" y="3"/>
                  </a:lnTo>
                  <a:lnTo>
                    <a:pt x="21" y="19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EA89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93" name="Freeform 129"/>
            <p:cNvSpPr>
              <a:spLocks/>
            </p:cNvSpPr>
            <p:nvPr/>
          </p:nvSpPr>
          <p:spPr bwMode="auto">
            <a:xfrm>
              <a:off x="137" y="3772"/>
              <a:ext cx="68" cy="73"/>
            </a:xfrm>
            <a:custGeom>
              <a:avLst/>
              <a:gdLst>
                <a:gd name="T0" fmla="*/ 0 w 270"/>
                <a:gd name="T1" fmla="*/ 0 h 294"/>
                <a:gd name="T2" fmla="*/ 0 w 270"/>
                <a:gd name="T3" fmla="*/ 0 h 294"/>
                <a:gd name="T4" fmla="*/ 0 w 270"/>
                <a:gd name="T5" fmla="*/ 0 h 294"/>
                <a:gd name="T6" fmla="*/ 0 w 270"/>
                <a:gd name="T7" fmla="*/ 0 h 294"/>
                <a:gd name="T8" fmla="*/ 0 w 270"/>
                <a:gd name="T9" fmla="*/ 0 h 294"/>
                <a:gd name="T10" fmla="*/ 0 w 270"/>
                <a:gd name="T11" fmla="*/ 0 h 294"/>
                <a:gd name="T12" fmla="*/ 0 w 270"/>
                <a:gd name="T13" fmla="*/ 0 h 294"/>
                <a:gd name="T14" fmla="*/ 0 w 270"/>
                <a:gd name="T15" fmla="*/ 0 h 294"/>
                <a:gd name="T16" fmla="*/ 0 w 270"/>
                <a:gd name="T17" fmla="*/ 0 h 294"/>
                <a:gd name="T18" fmla="*/ 0 w 270"/>
                <a:gd name="T19" fmla="*/ 0 h 294"/>
                <a:gd name="T20" fmla="*/ 0 w 270"/>
                <a:gd name="T21" fmla="*/ 0 h 294"/>
                <a:gd name="T22" fmla="*/ 0 w 270"/>
                <a:gd name="T23" fmla="*/ 0 h 294"/>
                <a:gd name="T24" fmla="*/ 0 w 270"/>
                <a:gd name="T25" fmla="*/ 0 h 294"/>
                <a:gd name="T26" fmla="*/ 0 w 270"/>
                <a:gd name="T27" fmla="*/ 0 h 294"/>
                <a:gd name="T28" fmla="*/ 0 w 270"/>
                <a:gd name="T29" fmla="*/ 0 h 294"/>
                <a:gd name="T30" fmla="*/ 0 w 270"/>
                <a:gd name="T31" fmla="*/ 0 h 294"/>
                <a:gd name="T32" fmla="*/ 0 w 270"/>
                <a:gd name="T33" fmla="*/ 0 h 294"/>
                <a:gd name="T34" fmla="*/ 0 w 270"/>
                <a:gd name="T35" fmla="*/ 0 h 294"/>
                <a:gd name="T36" fmla="*/ 0 w 270"/>
                <a:gd name="T37" fmla="*/ 0 h 294"/>
                <a:gd name="T38" fmla="*/ 0 w 270"/>
                <a:gd name="T39" fmla="*/ 0 h 294"/>
                <a:gd name="T40" fmla="*/ 0 w 270"/>
                <a:gd name="T41" fmla="*/ 0 h 294"/>
                <a:gd name="T42" fmla="*/ 0 w 270"/>
                <a:gd name="T43" fmla="*/ 0 h 29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70"/>
                <a:gd name="T67" fmla="*/ 0 h 294"/>
                <a:gd name="T68" fmla="*/ 270 w 270"/>
                <a:gd name="T69" fmla="*/ 294 h 29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70" h="294">
                  <a:moveTo>
                    <a:pt x="0" y="147"/>
                  </a:moveTo>
                  <a:lnTo>
                    <a:pt x="3" y="182"/>
                  </a:lnTo>
                  <a:lnTo>
                    <a:pt x="21" y="215"/>
                  </a:lnTo>
                  <a:lnTo>
                    <a:pt x="55" y="240"/>
                  </a:lnTo>
                  <a:lnTo>
                    <a:pt x="92" y="262"/>
                  </a:lnTo>
                  <a:lnTo>
                    <a:pt x="134" y="278"/>
                  </a:lnTo>
                  <a:lnTo>
                    <a:pt x="177" y="288"/>
                  </a:lnTo>
                  <a:lnTo>
                    <a:pt x="215" y="294"/>
                  </a:lnTo>
                  <a:lnTo>
                    <a:pt x="245" y="292"/>
                  </a:lnTo>
                  <a:lnTo>
                    <a:pt x="226" y="223"/>
                  </a:lnTo>
                  <a:lnTo>
                    <a:pt x="221" y="152"/>
                  </a:lnTo>
                  <a:lnTo>
                    <a:pt x="235" y="85"/>
                  </a:lnTo>
                  <a:lnTo>
                    <a:pt x="264" y="21"/>
                  </a:lnTo>
                  <a:lnTo>
                    <a:pt x="270" y="0"/>
                  </a:lnTo>
                  <a:lnTo>
                    <a:pt x="231" y="5"/>
                  </a:lnTo>
                  <a:lnTo>
                    <a:pt x="193" y="11"/>
                  </a:lnTo>
                  <a:lnTo>
                    <a:pt x="155" y="19"/>
                  </a:lnTo>
                  <a:lnTo>
                    <a:pt x="120" y="33"/>
                  </a:lnTo>
                  <a:lnTo>
                    <a:pt x="85" y="51"/>
                  </a:lnTo>
                  <a:lnTo>
                    <a:pt x="55" y="76"/>
                  </a:lnTo>
                  <a:lnTo>
                    <a:pt x="25" y="106"/>
                  </a:lnTo>
                  <a:lnTo>
                    <a:pt x="0" y="147"/>
                  </a:lnTo>
                  <a:close/>
                </a:path>
              </a:pathLst>
            </a:custGeom>
            <a:solidFill>
              <a:srgbClr val="666B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94" name="Freeform 130"/>
            <p:cNvSpPr>
              <a:spLocks/>
            </p:cNvSpPr>
            <p:nvPr/>
          </p:nvSpPr>
          <p:spPr bwMode="auto">
            <a:xfrm>
              <a:off x="155" y="3775"/>
              <a:ext cx="43" cy="45"/>
            </a:xfrm>
            <a:custGeom>
              <a:avLst/>
              <a:gdLst>
                <a:gd name="T0" fmla="*/ 0 w 169"/>
                <a:gd name="T1" fmla="*/ 0 h 182"/>
                <a:gd name="T2" fmla="*/ 0 w 169"/>
                <a:gd name="T3" fmla="*/ 0 h 182"/>
                <a:gd name="T4" fmla="*/ 0 w 169"/>
                <a:gd name="T5" fmla="*/ 0 h 182"/>
                <a:gd name="T6" fmla="*/ 0 w 169"/>
                <a:gd name="T7" fmla="*/ 0 h 182"/>
                <a:gd name="T8" fmla="*/ 0 w 169"/>
                <a:gd name="T9" fmla="*/ 0 h 182"/>
                <a:gd name="T10" fmla="*/ 0 w 169"/>
                <a:gd name="T11" fmla="*/ 0 h 182"/>
                <a:gd name="T12" fmla="*/ 0 w 169"/>
                <a:gd name="T13" fmla="*/ 0 h 182"/>
                <a:gd name="T14" fmla="*/ 0 w 169"/>
                <a:gd name="T15" fmla="*/ 0 h 182"/>
                <a:gd name="T16" fmla="*/ 0 w 169"/>
                <a:gd name="T17" fmla="*/ 0 h 182"/>
                <a:gd name="T18" fmla="*/ 0 w 169"/>
                <a:gd name="T19" fmla="*/ 0 h 182"/>
                <a:gd name="T20" fmla="*/ 0 w 169"/>
                <a:gd name="T21" fmla="*/ 0 h 182"/>
                <a:gd name="T22" fmla="*/ 0 w 169"/>
                <a:gd name="T23" fmla="*/ 0 h 182"/>
                <a:gd name="T24" fmla="*/ 0 w 169"/>
                <a:gd name="T25" fmla="*/ 0 h 182"/>
                <a:gd name="T26" fmla="*/ 0 w 169"/>
                <a:gd name="T27" fmla="*/ 0 h 182"/>
                <a:gd name="T28" fmla="*/ 0 w 169"/>
                <a:gd name="T29" fmla="*/ 0 h 182"/>
                <a:gd name="T30" fmla="*/ 0 w 169"/>
                <a:gd name="T31" fmla="*/ 0 h 182"/>
                <a:gd name="T32" fmla="*/ 0 w 169"/>
                <a:gd name="T33" fmla="*/ 0 h 182"/>
                <a:gd name="T34" fmla="*/ 0 w 169"/>
                <a:gd name="T35" fmla="*/ 0 h 182"/>
                <a:gd name="T36" fmla="*/ 0 w 169"/>
                <a:gd name="T37" fmla="*/ 0 h 182"/>
                <a:gd name="T38" fmla="*/ 0 w 169"/>
                <a:gd name="T39" fmla="*/ 0 h 182"/>
                <a:gd name="T40" fmla="*/ 0 w 169"/>
                <a:gd name="T41" fmla="*/ 0 h 182"/>
                <a:gd name="T42" fmla="*/ 0 w 169"/>
                <a:gd name="T43" fmla="*/ 0 h 18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9"/>
                <a:gd name="T67" fmla="*/ 0 h 182"/>
                <a:gd name="T68" fmla="*/ 169 w 169"/>
                <a:gd name="T69" fmla="*/ 182 h 18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9" h="182">
                  <a:moveTo>
                    <a:pt x="0" y="90"/>
                  </a:moveTo>
                  <a:lnTo>
                    <a:pt x="3" y="111"/>
                  </a:lnTo>
                  <a:lnTo>
                    <a:pt x="14" y="131"/>
                  </a:lnTo>
                  <a:lnTo>
                    <a:pt x="33" y="150"/>
                  </a:lnTo>
                  <a:lnTo>
                    <a:pt x="54" y="164"/>
                  </a:lnTo>
                  <a:lnTo>
                    <a:pt x="81" y="171"/>
                  </a:lnTo>
                  <a:lnTo>
                    <a:pt x="109" y="180"/>
                  </a:lnTo>
                  <a:lnTo>
                    <a:pt x="130" y="182"/>
                  </a:lnTo>
                  <a:lnTo>
                    <a:pt x="150" y="180"/>
                  </a:lnTo>
                  <a:lnTo>
                    <a:pt x="139" y="139"/>
                  </a:lnTo>
                  <a:lnTo>
                    <a:pt x="136" y="95"/>
                  </a:lnTo>
                  <a:lnTo>
                    <a:pt x="144" y="51"/>
                  </a:lnTo>
                  <a:lnTo>
                    <a:pt x="164" y="10"/>
                  </a:lnTo>
                  <a:lnTo>
                    <a:pt x="169" y="0"/>
                  </a:lnTo>
                  <a:lnTo>
                    <a:pt x="144" y="3"/>
                  </a:lnTo>
                  <a:lnTo>
                    <a:pt x="120" y="8"/>
                  </a:lnTo>
                  <a:lnTo>
                    <a:pt x="98" y="14"/>
                  </a:lnTo>
                  <a:lnTo>
                    <a:pt x="74" y="22"/>
                  </a:lnTo>
                  <a:lnTo>
                    <a:pt x="51" y="33"/>
                  </a:lnTo>
                  <a:lnTo>
                    <a:pt x="33" y="46"/>
                  </a:lnTo>
                  <a:lnTo>
                    <a:pt x="16" y="65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8E91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95" name="Freeform 131"/>
            <p:cNvSpPr>
              <a:spLocks/>
            </p:cNvSpPr>
            <p:nvPr/>
          </p:nvSpPr>
          <p:spPr bwMode="auto">
            <a:xfrm>
              <a:off x="959" y="3816"/>
              <a:ext cx="70" cy="70"/>
            </a:xfrm>
            <a:custGeom>
              <a:avLst/>
              <a:gdLst>
                <a:gd name="T0" fmla="*/ 0 w 281"/>
                <a:gd name="T1" fmla="*/ 0 h 280"/>
                <a:gd name="T2" fmla="*/ 0 w 281"/>
                <a:gd name="T3" fmla="*/ 0 h 280"/>
                <a:gd name="T4" fmla="*/ 0 w 281"/>
                <a:gd name="T5" fmla="*/ 0 h 280"/>
                <a:gd name="T6" fmla="*/ 0 w 281"/>
                <a:gd name="T7" fmla="*/ 0 h 280"/>
                <a:gd name="T8" fmla="*/ 0 w 281"/>
                <a:gd name="T9" fmla="*/ 0 h 280"/>
                <a:gd name="T10" fmla="*/ 0 w 281"/>
                <a:gd name="T11" fmla="*/ 0 h 280"/>
                <a:gd name="T12" fmla="*/ 0 w 281"/>
                <a:gd name="T13" fmla="*/ 0 h 280"/>
                <a:gd name="T14" fmla="*/ 0 w 281"/>
                <a:gd name="T15" fmla="*/ 0 h 280"/>
                <a:gd name="T16" fmla="*/ 0 w 281"/>
                <a:gd name="T17" fmla="*/ 0 h 280"/>
                <a:gd name="T18" fmla="*/ 0 w 281"/>
                <a:gd name="T19" fmla="*/ 0 h 280"/>
                <a:gd name="T20" fmla="*/ 0 w 281"/>
                <a:gd name="T21" fmla="*/ 0 h 280"/>
                <a:gd name="T22" fmla="*/ 0 w 281"/>
                <a:gd name="T23" fmla="*/ 0 h 280"/>
                <a:gd name="T24" fmla="*/ 0 w 281"/>
                <a:gd name="T25" fmla="*/ 0 h 280"/>
                <a:gd name="T26" fmla="*/ 0 w 281"/>
                <a:gd name="T27" fmla="*/ 0 h 280"/>
                <a:gd name="T28" fmla="*/ 0 w 281"/>
                <a:gd name="T29" fmla="*/ 0 h 280"/>
                <a:gd name="T30" fmla="*/ 0 w 281"/>
                <a:gd name="T31" fmla="*/ 0 h 280"/>
                <a:gd name="T32" fmla="*/ 0 w 281"/>
                <a:gd name="T33" fmla="*/ 0 h 280"/>
                <a:gd name="T34" fmla="*/ 0 w 281"/>
                <a:gd name="T35" fmla="*/ 0 h 280"/>
                <a:gd name="T36" fmla="*/ 0 w 281"/>
                <a:gd name="T37" fmla="*/ 0 h 280"/>
                <a:gd name="T38" fmla="*/ 0 w 281"/>
                <a:gd name="T39" fmla="*/ 0 h 280"/>
                <a:gd name="T40" fmla="*/ 0 w 281"/>
                <a:gd name="T41" fmla="*/ 0 h 280"/>
                <a:gd name="T42" fmla="*/ 0 w 281"/>
                <a:gd name="T43" fmla="*/ 0 h 280"/>
                <a:gd name="T44" fmla="*/ 0 w 281"/>
                <a:gd name="T45" fmla="*/ 0 h 280"/>
                <a:gd name="T46" fmla="*/ 0 w 281"/>
                <a:gd name="T47" fmla="*/ 0 h 280"/>
                <a:gd name="T48" fmla="*/ 0 w 281"/>
                <a:gd name="T49" fmla="*/ 0 h 280"/>
                <a:gd name="T50" fmla="*/ 0 w 281"/>
                <a:gd name="T51" fmla="*/ 0 h 280"/>
                <a:gd name="T52" fmla="*/ 0 w 281"/>
                <a:gd name="T53" fmla="*/ 0 h 280"/>
                <a:gd name="T54" fmla="*/ 0 w 281"/>
                <a:gd name="T55" fmla="*/ 0 h 280"/>
                <a:gd name="T56" fmla="*/ 0 w 281"/>
                <a:gd name="T57" fmla="*/ 0 h 28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1"/>
                <a:gd name="T88" fmla="*/ 0 h 280"/>
                <a:gd name="T89" fmla="*/ 281 w 281"/>
                <a:gd name="T90" fmla="*/ 280 h 28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1" h="280">
                  <a:moveTo>
                    <a:pt x="11" y="267"/>
                  </a:moveTo>
                  <a:lnTo>
                    <a:pt x="44" y="272"/>
                  </a:lnTo>
                  <a:lnTo>
                    <a:pt x="77" y="277"/>
                  </a:lnTo>
                  <a:lnTo>
                    <a:pt x="110" y="280"/>
                  </a:lnTo>
                  <a:lnTo>
                    <a:pt x="142" y="280"/>
                  </a:lnTo>
                  <a:lnTo>
                    <a:pt x="174" y="277"/>
                  </a:lnTo>
                  <a:lnTo>
                    <a:pt x="207" y="269"/>
                  </a:lnTo>
                  <a:lnTo>
                    <a:pt x="237" y="255"/>
                  </a:lnTo>
                  <a:lnTo>
                    <a:pt x="264" y="237"/>
                  </a:lnTo>
                  <a:lnTo>
                    <a:pt x="273" y="219"/>
                  </a:lnTo>
                  <a:lnTo>
                    <a:pt x="278" y="203"/>
                  </a:lnTo>
                  <a:lnTo>
                    <a:pt x="281" y="187"/>
                  </a:lnTo>
                  <a:lnTo>
                    <a:pt x="273" y="168"/>
                  </a:lnTo>
                  <a:lnTo>
                    <a:pt x="257" y="143"/>
                  </a:lnTo>
                  <a:lnTo>
                    <a:pt x="237" y="122"/>
                  </a:lnTo>
                  <a:lnTo>
                    <a:pt x="218" y="101"/>
                  </a:lnTo>
                  <a:lnTo>
                    <a:pt x="197" y="78"/>
                  </a:lnTo>
                  <a:lnTo>
                    <a:pt x="172" y="59"/>
                  </a:lnTo>
                  <a:lnTo>
                    <a:pt x="147" y="40"/>
                  </a:lnTo>
                  <a:lnTo>
                    <a:pt x="123" y="23"/>
                  </a:lnTo>
                  <a:lnTo>
                    <a:pt x="98" y="7"/>
                  </a:lnTo>
                  <a:lnTo>
                    <a:pt x="73" y="0"/>
                  </a:lnTo>
                  <a:lnTo>
                    <a:pt x="52" y="16"/>
                  </a:lnTo>
                  <a:lnTo>
                    <a:pt x="33" y="48"/>
                  </a:lnTo>
                  <a:lnTo>
                    <a:pt x="16" y="95"/>
                  </a:lnTo>
                  <a:lnTo>
                    <a:pt x="6" y="147"/>
                  </a:lnTo>
                  <a:lnTo>
                    <a:pt x="0" y="195"/>
                  </a:lnTo>
                  <a:lnTo>
                    <a:pt x="3" y="239"/>
                  </a:lnTo>
                  <a:lnTo>
                    <a:pt x="11" y="267"/>
                  </a:lnTo>
                  <a:close/>
                </a:path>
              </a:pathLst>
            </a:custGeom>
            <a:solidFill>
              <a:srgbClr val="666B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96" name="Freeform 132"/>
            <p:cNvSpPr>
              <a:spLocks/>
            </p:cNvSpPr>
            <p:nvPr/>
          </p:nvSpPr>
          <p:spPr bwMode="auto">
            <a:xfrm>
              <a:off x="963" y="3822"/>
              <a:ext cx="51" cy="51"/>
            </a:xfrm>
            <a:custGeom>
              <a:avLst/>
              <a:gdLst>
                <a:gd name="T0" fmla="*/ 0 w 202"/>
                <a:gd name="T1" fmla="*/ 0 h 201"/>
                <a:gd name="T2" fmla="*/ 0 w 202"/>
                <a:gd name="T3" fmla="*/ 0 h 201"/>
                <a:gd name="T4" fmla="*/ 0 w 202"/>
                <a:gd name="T5" fmla="*/ 0 h 201"/>
                <a:gd name="T6" fmla="*/ 0 w 202"/>
                <a:gd name="T7" fmla="*/ 0 h 201"/>
                <a:gd name="T8" fmla="*/ 0 w 202"/>
                <a:gd name="T9" fmla="*/ 0 h 201"/>
                <a:gd name="T10" fmla="*/ 0 w 202"/>
                <a:gd name="T11" fmla="*/ 0 h 201"/>
                <a:gd name="T12" fmla="*/ 0 w 202"/>
                <a:gd name="T13" fmla="*/ 0 h 201"/>
                <a:gd name="T14" fmla="*/ 0 w 202"/>
                <a:gd name="T15" fmla="*/ 0 h 201"/>
                <a:gd name="T16" fmla="*/ 0 w 202"/>
                <a:gd name="T17" fmla="*/ 0 h 201"/>
                <a:gd name="T18" fmla="*/ 0 w 202"/>
                <a:gd name="T19" fmla="*/ 0 h 201"/>
                <a:gd name="T20" fmla="*/ 0 w 202"/>
                <a:gd name="T21" fmla="*/ 0 h 201"/>
                <a:gd name="T22" fmla="*/ 0 w 202"/>
                <a:gd name="T23" fmla="*/ 0 h 201"/>
                <a:gd name="T24" fmla="*/ 0 w 202"/>
                <a:gd name="T25" fmla="*/ 0 h 201"/>
                <a:gd name="T26" fmla="*/ 0 w 202"/>
                <a:gd name="T27" fmla="*/ 0 h 201"/>
                <a:gd name="T28" fmla="*/ 0 w 202"/>
                <a:gd name="T29" fmla="*/ 0 h 201"/>
                <a:gd name="T30" fmla="*/ 0 w 202"/>
                <a:gd name="T31" fmla="*/ 0 h 201"/>
                <a:gd name="T32" fmla="*/ 0 w 202"/>
                <a:gd name="T33" fmla="*/ 0 h 201"/>
                <a:gd name="T34" fmla="*/ 0 w 202"/>
                <a:gd name="T35" fmla="*/ 0 h 201"/>
                <a:gd name="T36" fmla="*/ 0 w 202"/>
                <a:gd name="T37" fmla="*/ 0 h 201"/>
                <a:gd name="T38" fmla="*/ 0 w 202"/>
                <a:gd name="T39" fmla="*/ 0 h 201"/>
                <a:gd name="T40" fmla="*/ 0 w 202"/>
                <a:gd name="T41" fmla="*/ 0 h 201"/>
                <a:gd name="T42" fmla="*/ 0 w 202"/>
                <a:gd name="T43" fmla="*/ 0 h 201"/>
                <a:gd name="T44" fmla="*/ 0 w 202"/>
                <a:gd name="T45" fmla="*/ 0 h 201"/>
                <a:gd name="T46" fmla="*/ 0 w 202"/>
                <a:gd name="T47" fmla="*/ 0 h 201"/>
                <a:gd name="T48" fmla="*/ 0 w 202"/>
                <a:gd name="T49" fmla="*/ 0 h 201"/>
                <a:gd name="T50" fmla="*/ 0 w 202"/>
                <a:gd name="T51" fmla="*/ 0 h 201"/>
                <a:gd name="T52" fmla="*/ 0 w 202"/>
                <a:gd name="T53" fmla="*/ 0 h 201"/>
                <a:gd name="T54" fmla="*/ 0 w 202"/>
                <a:gd name="T55" fmla="*/ 0 h 201"/>
                <a:gd name="T56" fmla="*/ 0 w 202"/>
                <a:gd name="T57" fmla="*/ 0 h 201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02"/>
                <a:gd name="T88" fmla="*/ 0 h 201"/>
                <a:gd name="T89" fmla="*/ 202 w 202"/>
                <a:gd name="T90" fmla="*/ 201 h 201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02" h="201">
                  <a:moveTo>
                    <a:pt x="9" y="190"/>
                  </a:moveTo>
                  <a:lnTo>
                    <a:pt x="34" y="196"/>
                  </a:lnTo>
                  <a:lnTo>
                    <a:pt x="57" y="198"/>
                  </a:lnTo>
                  <a:lnTo>
                    <a:pt x="80" y="201"/>
                  </a:lnTo>
                  <a:lnTo>
                    <a:pt x="104" y="201"/>
                  </a:lnTo>
                  <a:lnTo>
                    <a:pt x="129" y="198"/>
                  </a:lnTo>
                  <a:lnTo>
                    <a:pt x="151" y="190"/>
                  </a:lnTo>
                  <a:lnTo>
                    <a:pt x="172" y="182"/>
                  </a:lnTo>
                  <a:lnTo>
                    <a:pt x="193" y="168"/>
                  </a:lnTo>
                  <a:lnTo>
                    <a:pt x="197" y="157"/>
                  </a:lnTo>
                  <a:lnTo>
                    <a:pt x="200" y="146"/>
                  </a:lnTo>
                  <a:lnTo>
                    <a:pt x="202" y="132"/>
                  </a:lnTo>
                  <a:lnTo>
                    <a:pt x="197" y="120"/>
                  </a:lnTo>
                  <a:lnTo>
                    <a:pt x="186" y="104"/>
                  </a:lnTo>
                  <a:lnTo>
                    <a:pt x="172" y="86"/>
                  </a:lnTo>
                  <a:lnTo>
                    <a:pt x="158" y="70"/>
                  </a:lnTo>
                  <a:lnTo>
                    <a:pt x="142" y="54"/>
                  </a:lnTo>
                  <a:lnTo>
                    <a:pt x="126" y="40"/>
                  </a:lnTo>
                  <a:lnTo>
                    <a:pt x="110" y="30"/>
                  </a:lnTo>
                  <a:lnTo>
                    <a:pt x="91" y="16"/>
                  </a:lnTo>
                  <a:lnTo>
                    <a:pt x="74" y="8"/>
                  </a:lnTo>
                  <a:lnTo>
                    <a:pt x="55" y="0"/>
                  </a:lnTo>
                  <a:lnTo>
                    <a:pt x="39" y="10"/>
                  </a:lnTo>
                  <a:lnTo>
                    <a:pt x="25" y="35"/>
                  </a:lnTo>
                  <a:lnTo>
                    <a:pt x="14" y="65"/>
                  </a:lnTo>
                  <a:lnTo>
                    <a:pt x="6" y="104"/>
                  </a:lnTo>
                  <a:lnTo>
                    <a:pt x="0" y="139"/>
                  </a:lnTo>
                  <a:lnTo>
                    <a:pt x="4" y="168"/>
                  </a:lnTo>
                  <a:lnTo>
                    <a:pt x="9" y="190"/>
                  </a:lnTo>
                  <a:close/>
                </a:path>
              </a:pathLst>
            </a:custGeom>
            <a:solidFill>
              <a:srgbClr val="8E91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97" name="Freeform 133"/>
            <p:cNvSpPr>
              <a:spLocks/>
            </p:cNvSpPr>
            <p:nvPr/>
          </p:nvSpPr>
          <p:spPr bwMode="auto">
            <a:xfrm>
              <a:off x="663" y="3845"/>
              <a:ext cx="291" cy="190"/>
            </a:xfrm>
            <a:custGeom>
              <a:avLst/>
              <a:gdLst>
                <a:gd name="T0" fmla="*/ 0 w 1163"/>
                <a:gd name="T1" fmla="*/ 0 h 762"/>
                <a:gd name="T2" fmla="*/ 0 w 1163"/>
                <a:gd name="T3" fmla="*/ 0 h 762"/>
                <a:gd name="T4" fmla="*/ 0 w 1163"/>
                <a:gd name="T5" fmla="*/ 0 h 762"/>
                <a:gd name="T6" fmla="*/ 0 w 1163"/>
                <a:gd name="T7" fmla="*/ 0 h 762"/>
                <a:gd name="T8" fmla="*/ 0 w 1163"/>
                <a:gd name="T9" fmla="*/ 0 h 762"/>
                <a:gd name="T10" fmla="*/ 0 w 1163"/>
                <a:gd name="T11" fmla="*/ 0 h 762"/>
                <a:gd name="T12" fmla="*/ 0 w 1163"/>
                <a:gd name="T13" fmla="*/ 0 h 762"/>
                <a:gd name="T14" fmla="*/ 0 w 1163"/>
                <a:gd name="T15" fmla="*/ 0 h 762"/>
                <a:gd name="T16" fmla="*/ 0 w 1163"/>
                <a:gd name="T17" fmla="*/ 0 h 762"/>
                <a:gd name="T18" fmla="*/ 0 w 1163"/>
                <a:gd name="T19" fmla="*/ 0 h 762"/>
                <a:gd name="T20" fmla="*/ 0 w 1163"/>
                <a:gd name="T21" fmla="*/ 0 h 762"/>
                <a:gd name="T22" fmla="*/ 0 w 1163"/>
                <a:gd name="T23" fmla="*/ 0 h 762"/>
                <a:gd name="T24" fmla="*/ 0 w 1163"/>
                <a:gd name="T25" fmla="*/ 0 h 762"/>
                <a:gd name="T26" fmla="*/ 0 w 1163"/>
                <a:gd name="T27" fmla="*/ 0 h 762"/>
                <a:gd name="T28" fmla="*/ 0 w 1163"/>
                <a:gd name="T29" fmla="*/ 0 h 762"/>
                <a:gd name="T30" fmla="*/ 0 w 1163"/>
                <a:gd name="T31" fmla="*/ 0 h 762"/>
                <a:gd name="T32" fmla="*/ 0 w 1163"/>
                <a:gd name="T33" fmla="*/ 0 h 762"/>
                <a:gd name="T34" fmla="*/ 0 w 1163"/>
                <a:gd name="T35" fmla="*/ 0 h 762"/>
                <a:gd name="T36" fmla="*/ 0 w 1163"/>
                <a:gd name="T37" fmla="*/ 0 h 762"/>
                <a:gd name="T38" fmla="*/ 0 w 1163"/>
                <a:gd name="T39" fmla="*/ 0 h 762"/>
                <a:gd name="T40" fmla="*/ 0 w 1163"/>
                <a:gd name="T41" fmla="*/ 0 h 762"/>
                <a:gd name="T42" fmla="*/ 0 w 1163"/>
                <a:gd name="T43" fmla="*/ 0 h 762"/>
                <a:gd name="T44" fmla="*/ 0 w 1163"/>
                <a:gd name="T45" fmla="*/ 0 h 762"/>
                <a:gd name="T46" fmla="*/ 0 w 1163"/>
                <a:gd name="T47" fmla="*/ 0 h 762"/>
                <a:gd name="T48" fmla="*/ 0 w 1163"/>
                <a:gd name="T49" fmla="*/ 0 h 762"/>
                <a:gd name="T50" fmla="*/ 0 w 1163"/>
                <a:gd name="T51" fmla="*/ 0 h 762"/>
                <a:gd name="T52" fmla="*/ 0 w 1163"/>
                <a:gd name="T53" fmla="*/ 0 h 762"/>
                <a:gd name="T54" fmla="*/ 0 w 1163"/>
                <a:gd name="T55" fmla="*/ 0 h 762"/>
                <a:gd name="T56" fmla="*/ 0 w 1163"/>
                <a:gd name="T57" fmla="*/ 0 h 762"/>
                <a:gd name="T58" fmla="*/ 0 w 1163"/>
                <a:gd name="T59" fmla="*/ 0 h 762"/>
                <a:gd name="T60" fmla="*/ 0 w 1163"/>
                <a:gd name="T61" fmla="*/ 0 h 762"/>
                <a:gd name="T62" fmla="*/ 0 w 1163"/>
                <a:gd name="T63" fmla="*/ 0 h 762"/>
                <a:gd name="T64" fmla="*/ 0 w 1163"/>
                <a:gd name="T65" fmla="*/ 0 h 762"/>
                <a:gd name="T66" fmla="*/ 0 w 1163"/>
                <a:gd name="T67" fmla="*/ 0 h 762"/>
                <a:gd name="T68" fmla="*/ 0 w 1163"/>
                <a:gd name="T69" fmla="*/ 0 h 762"/>
                <a:gd name="T70" fmla="*/ 0 w 1163"/>
                <a:gd name="T71" fmla="*/ 0 h 762"/>
                <a:gd name="T72" fmla="*/ 0 w 1163"/>
                <a:gd name="T73" fmla="*/ 0 h 762"/>
                <a:gd name="T74" fmla="*/ 0 w 1163"/>
                <a:gd name="T75" fmla="*/ 0 h 762"/>
                <a:gd name="T76" fmla="*/ 0 w 1163"/>
                <a:gd name="T77" fmla="*/ 0 h 762"/>
                <a:gd name="T78" fmla="*/ 0 w 1163"/>
                <a:gd name="T79" fmla="*/ 0 h 762"/>
                <a:gd name="T80" fmla="*/ 0 w 1163"/>
                <a:gd name="T81" fmla="*/ 0 h 762"/>
                <a:gd name="T82" fmla="*/ 0 w 1163"/>
                <a:gd name="T83" fmla="*/ 0 h 762"/>
                <a:gd name="T84" fmla="*/ 0 w 1163"/>
                <a:gd name="T85" fmla="*/ 0 h 762"/>
                <a:gd name="T86" fmla="*/ 0 w 1163"/>
                <a:gd name="T87" fmla="*/ 0 h 762"/>
                <a:gd name="T88" fmla="*/ 0 w 1163"/>
                <a:gd name="T89" fmla="*/ 0 h 762"/>
                <a:gd name="T90" fmla="*/ 0 w 1163"/>
                <a:gd name="T91" fmla="*/ 0 h 762"/>
                <a:gd name="T92" fmla="*/ 0 w 1163"/>
                <a:gd name="T93" fmla="*/ 0 h 762"/>
                <a:gd name="T94" fmla="*/ 0 w 1163"/>
                <a:gd name="T95" fmla="*/ 0 h 762"/>
                <a:gd name="T96" fmla="*/ 0 w 1163"/>
                <a:gd name="T97" fmla="*/ 0 h 762"/>
                <a:gd name="T98" fmla="*/ 0 w 1163"/>
                <a:gd name="T99" fmla="*/ 0 h 762"/>
                <a:gd name="T100" fmla="*/ 0 w 1163"/>
                <a:gd name="T101" fmla="*/ 0 h 762"/>
                <a:gd name="T102" fmla="*/ 0 w 1163"/>
                <a:gd name="T103" fmla="*/ 0 h 762"/>
                <a:gd name="T104" fmla="*/ 0 w 1163"/>
                <a:gd name="T105" fmla="*/ 0 h 762"/>
                <a:gd name="T106" fmla="*/ 0 w 1163"/>
                <a:gd name="T107" fmla="*/ 0 h 762"/>
                <a:gd name="T108" fmla="*/ 0 w 1163"/>
                <a:gd name="T109" fmla="*/ 0 h 762"/>
                <a:gd name="T110" fmla="*/ 0 w 1163"/>
                <a:gd name="T111" fmla="*/ 0 h 76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1163"/>
                <a:gd name="T169" fmla="*/ 0 h 762"/>
                <a:gd name="T170" fmla="*/ 1163 w 1163"/>
                <a:gd name="T171" fmla="*/ 762 h 76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1163" h="762">
                  <a:moveTo>
                    <a:pt x="35" y="677"/>
                  </a:moveTo>
                  <a:lnTo>
                    <a:pt x="0" y="737"/>
                  </a:lnTo>
                  <a:lnTo>
                    <a:pt x="19" y="762"/>
                  </a:lnTo>
                  <a:lnTo>
                    <a:pt x="65" y="748"/>
                  </a:lnTo>
                  <a:lnTo>
                    <a:pt x="109" y="732"/>
                  </a:lnTo>
                  <a:lnTo>
                    <a:pt x="152" y="716"/>
                  </a:lnTo>
                  <a:lnTo>
                    <a:pt x="196" y="700"/>
                  </a:lnTo>
                  <a:lnTo>
                    <a:pt x="237" y="677"/>
                  </a:lnTo>
                  <a:lnTo>
                    <a:pt x="281" y="659"/>
                  </a:lnTo>
                  <a:lnTo>
                    <a:pt x="322" y="636"/>
                  </a:lnTo>
                  <a:lnTo>
                    <a:pt x="364" y="615"/>
                  </a:lnTo>
                  <a:lnTo>
                    <a:pt x="405" y="593"/>
                  </a:lnTo>
                  <a:lnTo>
                    <a:pt x="447" y="569"/>
                  </a:lnTo>
                  <a:lnTo>
                    <a:pt x="488" y="544"/>
                  </a:lnTo>
                  <a:lnTo>
                    <a:pt x="528" y="523"/>
                  </a:lnTo>
                  <a:lnTo>
                    <a:pt x="569" y="498"/>
                  </a:lnTo>
                  <a:lnTo>
                    <a:pt x="610" y="473"/>
                  </a:lnTo>
                  <a:lnTo>
                    <a:pt x="654" y="451"/>
                  </a:lnTo>
                  <a:lnTo>
                    <a:pt x="695" y="427"/>
                  </a:lnTo>
                  <a:lnTo>
                    <a:pt x="721" y="410"/>
                  </a:lnTo>
                  <a:lnTo>
                    <a:pt x="751" y="394"/>
                  </a:lnTo>
                  <a:lnTo>
                    <a:pt x="778" y="378"/>
                  </a:lnTo>
                  <a:lnTo>
                    <a:pt x="808" y="362"/>
                  </a:lnTo>
                  <a:lnTo>
                    <a:pt x="836" y="345"/>
                  </a:lnTo>
                  <a:lnTo>
                    <a:pt x="866" y="327"/>
                  </a:lnTo>
                  <a:lnTo>
                    <a:pt x="896" y="309"/>
                  </a:lnTo>
                  <a:lnTo>
                    <a:pt x="923" y="293"/>
                  </a:lnTo>
                  <a:lnTo>
                    <a:pt x="953" y="274"/>
                  </a:lnTo>
                  <a:lnTo>
                    <a:pt x="980" y="258"/>
                  </a:lnTo>
                  <a:lnTo>
                    <a:pt x="1010" y="239"/>
                  </a:lnTo>
                  <a:lnTo>
                    <a:pt x="1038" y="223"/>
                  </a:lnTo>
                  <a:lnTo>
                    <a:pt x="1064" y="203"/>
                  </a:lnTo>
                  <a:lnTo>
                    <a:pt x="1092" y="185"/>
                  </a:lnTo>
                  <a:lnTo>
                    <a:pt x="1119" y="166"/>
                  </a:lnTo>
                  <a:lnTo>
                    <a:pt x="1146" y="146"/>
                  </a:lnTo>
                  <a:lnTo>
                    <a:pt x="1149" y="111"/>
                  </a:lnTo>
                  <a:lnTo>
                    <a:pt x="1151" y="76"/>
                  </a:lnTo>
                  <a:lnTo>
                    <a:pt x="1158" y="37"/>
                  </a:lnTo>
                  <a:lnTo>
                    <a:pt x="1163" y="2"/>
                  </a:lnTo>
                  <a:lnTo>
                    <a:pt x="1154" y="0"/>
                  </a:lnTo>
                  <a:lnTo>
                    <a:pt x="1089" y="5"/>
                  </a:lnTo>
                  <a:lnTo>
                    <a:pt x="1024" y="16"/>
                  </a:lnTo>
                  <a:lnTo>
                    <a:pt x="956" y="32"/>
                  </a:lnTo>
                  <a:lnTo>
                    <a:pt x="885" y="54"/>
                  </a:lnTo>
                  <a:lnTo>
                    <a:pt x="814" y="81"/>
                  </a:lnTo>
                  <a:lnTo>
                    <a:pt x="743" y="114"/>
                  </a:lnTo>
                  <a:lnTo>
                    <a:pt x="670" y="150"/>
                  </a:lnTo>
                  <a:lnTo>
                    <a:pt x="599" y="193"/>
                  </a:lnTo>
                  <a:lnTo>
                    <a:pt x="525" y="239"/>
                  </a:lnTo>
                  <a:lnTo>
                    <a:pt x="452" y="291"/>
                  </a:lnTo>
                  <a:lnTo>
                    <a:pt x="382" y="345"/>
                  </a:lnTo>
                  <a:lnTo>
                    <a:pt x="308" y="405"/>
                  </a:lnTo>
                  <a:lnTo>
                    <a:pt x="237" y="468"/>
                  </a:lnTo>
                  <a:lnTo>
                    <a:pt x="168" y="533"/>
                  </a:lnTo>
                  <a:lnTo>
                    <a:pt x="101" y="604"/>
                  </a:lnTo>
                  <a:lnTo>
                    <a:pt x="35" y="677"/>
                  </a:lnTo>
                  <a:close/>
                </a:path>
              </a:pathLst>
            </a:custGeom>
            <a:solidFill>
              <a:srgbClr val="38477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98" name="Freeform 134"/>
            <p:cNvSpPr>
              <a:spLocks/>
            </p:cNvSpPr>
            <p:nvPr/>
          </p:nvSpPr>
          <p:spPr bwMode="auto">
            <a:xfrm>
              <a:off x="468" y="3865"/>
              <a:ext cx="46" cy="29"/>
            </a:xfrm>
            <a:custGeom>
              <a:avLst/>
              <a:gdLst>
                <a:gd name="T0" fmla="*/ 0 w 185"/>
                <a:gd name="T1" fmla="*/ 0 h 117"/>
                <a:gd name="T2" fmla="*/ 0 w 185"/>
                <a:gd name="T3" fmla="*/ 0 h 117"/>
                <a:gd name="T4" fmla="*/ 0 w 185"/>
                <a:gd name="T5" fmla="*/ 0 h 117"/>
                <a:gd name="T6" fmla="*/ 0 w 185"/>
                <a:gd name="T7" fmla="*/ 0 h 117"/>
                <a:gd name="T8" fmla="*/ 0 w 185"/>
                <a:gd name="T9" fmla="*/ 0 h 117"/>
                <a:gd name="T10" fmla="*/ 0 w 185"/>
                <a:gd name="T11" fmla="*/ 0 h 117"/>
                <a:gd name="T12" fmla="*/ 0 w 185"/>
                <a:gd name="T13" fmla="*/ 0 h 117"/>
                <a:gd name="T14" fmla="*/ 0 w 185"/>
                <a:gd name="T15" fmla="*/ 0 h 117"/>
                <a:gd name="T16" fmla="*/ 0 w 185"/>
                <a:gd name="T17" fmla="*/ 0 h 117"/>
                <a:gd name="T18" fmla="*/ 0 w 185"/>
                <a:gd name="T19" fmla="*/ 0 h 117"/>
                <a:gd name="T20" fmla="*/ 0 w 185"/>
                <a:gd name="T21" fmla="*/ 0 h 117"/>
                <a:gd name="T22" fmla="*/ 0 w 185"/>
                <a:gd name="T23" fmla="*/ 0 h 117"/>
                <a:gd name="T24" fmla="*/ 0 w 185"/>
                <a:gd name="T25" fmla="*/ 0 h 117"/>
                <a:gd name="T26" fmla="*/ 0 w 185"/>
                <a:gd name="T27" fmla="*/ 0 h 117"/>
                <a:gd name="T28" fmla="*/ 0 w 185"/>
                <a:gd name="T29" fmla="*/ 0 h 117"/>
                <a:gd name="T30" fmla="*/ 0 w 185"/>
                <a:gd name="T31" fmla="*/ 0 h 117"/>
                <a:gd name="T32" fmla="*/ 0 w 185"/>
                <a:gd name="T33" fmla="*/ 0 h 117"/>
                <a:gd name="T34" fmla="*/ 0 w 185"/>
                <a:gd name="T35" fmla="*/ 0 h 117"/>
                <a:gd name="T36" fmla="*/ 0 w 185"/>
                <a:gd name="T37" fmla="*/ 0 h 117"/>
                <a:gd name="T38" fmla="*/ 0 w 185"/>
                <a:gd name="T39" fmla="*/ 0 h 117"/>
                <a:gd name="T40" fmla="*/ 0 w 185"/>
                <a:gd name="T41" fmla="*/ 0 h 117"/>
                <a:gd name="T42" fmla="*/ 0 w 185"/>
                <a:gd name="T43" fmla="*/ 0 h 117"/>
                <a:gd name="T44" fmla="*/ 0 w 185"/>
                <a:gd name="T45" fmla="*/ 0 h 117"/>
                <a:gd name="T46" fmla="*/ 0 w 185"/>
                <a:gd name="T47" fmla="*/ 0 h 117"/>
                <a:gd name="T48" fmla="*/ 0 w 185"/>
                <a:gd name="T49" fmla="*/ 0 h 117"/>
                <a:gd name="T50" fmla="*/ 0 w 185"/>
                <a:gd name="T51" fmla="*/ 0 h 117"/>
                <a:gd name="T52" fmla="*/ 0 w 185"/>
                <a:gd name="T53" fmla="*/ 0 h 117"/>
                <a:gd name="T54" fmla="*/ 0 w 185"/>
                <a:gd name="T55" fmla="*/ 0 h 117"/>
                <a:gd name="T56" fmla="*/ 0 w 185"/>
                <a:gd name="T57" fmla="*/ 0 h 11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5"/>
                <a:gd name="T88" fmla="*/ 0 h 117"/>
                <a:gd name="T89" fmla="*/ 185 w 185"/>
                <a:gd name="T90" fmla="*/ 117 h 11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5" h="117">
                  <a:moveTo>
                    <a:pt x="10" y="16"/>
                  </a:moveTo>
                  <a:lnTo>
                    <a:pt x="3" y="27"/>
                  </a:lnTo>
                  <a:lnTo>
                    <a:pt x="0" y="41"/>
                  </a:lnTo>
                  <a:lnTo>
                    <a:pt x="0" y="52"/>
                  </a:lnTo>
                  <a:lnTo>
                    <a:pt x="5" y="65"/>
                  </a:lnTo>
                  <a:lnTo>
                    <a:pt x="21" y="79"/>
                  </a:lnTo>
                  <a:lnTo>
                    <a:pt x="40" y="90"/>
                  </a:lnTo>
                  <a:lnTo>
                    <a:pt x="60" y="101"/>
                  </a:lnTo>
                  <a:lnTo>
                    <a:pt x="79" y="106"/>
                  </a:lnTo>
                  <a:lnTo>
                    <a:pt x="100" y="112"/>
                  </a:lnTo>
                  <a:lnTo>
                    <a:pt x="122" y="117"/>
                  </a:lnTo>
                  <a:lnTo>
                    <a:pt x="144" y="117"/>
                  </a:lnTo>
                  <a:lnTo>
                    <a:pt x="168" y="117"/>
                  </a:lnTo>
                  <a:lnTo>
                    <a:pt x="174" y="112"/>
                  </a:lnTo>
                  <a:lnTo>
                    <a:pt x="180" y="104"/>
                  </a:lnTo>
                  <a:lnTo>
                    <a:pt x="182" y="98"/>
                  </a:lnTo>
                  <a:lnTo>
                    <a:pt x="185" y="90"/>
                  </a:lnTo>
                  <a:lnTo>
                    <a:pt x="182" y="69"/>
                  </a:lnTo>
                  <a:lnTo>
                    <a:pt x="168" y="49"/>
                  </a:lnTo>
                  <a:lnTo>
                    <a:pt x="152" y="30"/>
                  </a:lnTo>
                  <a:lnTo>
                    <a:pt x="136" y="16"/>
                  </a:lnTo>
                  <a:lnTo>
                    <a:pt x="120" y="11"/>
                  </a:lnTo>
                  <a:lnTo>
                    <a:pt x="103" y="5"/>
                  </a:lnTo>
                  <a:lnTo>
                    <a:pt x="86" y="0"/>
                  </a:lnTo>
                  <a:lnTo>
                    <a:pt x="70" y="0"/>
                  </a:lnTo>
                  <a:lnTo>
                    <a:pt x="54" y="0"/>
                  </a:lnTo>
                  <a:lnTo>
                    <a:pt x="40" y="3"/>
                  </a:lnTo>
                  <a:lnTo>
                    <a:pt x="24" y="9"/>
                  </a:lnTo>
                  <a:lnTo>
                    <a:pt x="10" y="16"/>
                  </a:lnTo>
                  <a:close/>
                </a:path>
              </a:pathLst>
            </a:custGeom>
            <a:solidFill>
              <a:srgbClr val="00A5B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99" name="Freeform 135"/>
            <p:cNvSpPr>
              <a:spLocks/>
            </p:cNvSpPr>
            <p:nvPr/>
          </p:nvSpPr>
          <p:spPr bwMode="auto">
            <a:xfrm>
              <a:off x="476" y="3867"/>
              <a:ext cx="29" cy="18"/>
            </a:xfrm>
            <a:custGeom>
              <a:avLst/>
              <a:gdLst>
                <a:gd name="T0" fmla="*/ 0 w 118"/>
                <a:gd name="T1" fmla="*/ 0 h 74"/>
                <a:gd name="T2" fmla="*/ 0 w 118"/>
                <a:gd name="T3" fmla="*/ 0 h 74"/>
                <a:gd name="T4" fmla="*/ 0 w 118"/>
                <a:gd name="T5" fmla="*/ 0 h 74"/>
                <a:gd name="T6" fmla="*/ 0 w 118"/>
                <a:gd name="T7" fmla="*/ 0 h 74"/>
                <a:gd name="T8" fmla="*/ 0 w 118"/>
                <a:gd name="T9" fmla="*/ 0 h 74"/>
                <a:gd name="T10" fmla="*/ 0 w 118"/>
                <a:gd name="T11" fmla="*/ 0 h 74"/>
                <a:gd name="T12" fmla="*/ 0 w 118"/>
                <a:gd name="T13" fmla="*/ 0 h 74"/>
                <a:gd name="T14" fmla="*/ 0 w 118"/>
                <a:gd name="T15" fmla="*/ 0 h 74"/>
                <a:gd name="T16" fmla="*/ 0 w 118"/>
                <a:gd name="T17" fmla="*/ 0 h 74"/>
                <a:gd name="T18" fmla="*/ 0 w 118"/>
                <a:gd name="T19" fmla="*/ 0 h 74"/>
                <a:gd name="T20" fmla="*/ 0 w 118"/>
                <a:gd name="T21" fmla="*/ 0 h 74"/>
                <a:gd name="T22" fmla="*/ 0 w 118"/>
                <a:gd name="T23" fmla="*/ 0 h 74"/>
                <a:gd name="T24" fmla="*/ 0 w 118"/>
                <a:gd name="T25" fmla="*/ 0 h 74"/>
                <a:gd name="T26" fmla="*/ 0 w 118"/>
                <a:gd name="T27" fmla="*/ 0 h 74"/>
                <a:gd name="T28" fmla="*/ 0 w 118"/>
                <a:gd name="T29" fmla="*/ 0 h 74"/>
                <a:gd name="T30" fmla="*/ 0 w 118"/>
                <a:gd name="T31" fmla="*/ 0 h 74"/>
                <a:gd name="T32" fmla="*/ 0 w 118"/>
                <a:gd name="T33" fmla="*/ 0 h 74"/>
                <a:gd name="T34" fmla="*/ 0 w 118"/>
                <a:gd name="T35" fmla="*/ 0 h 74"/>
                <a:gd name="T36" fmla="*/ 0 w 118"/>
                <a:gd name="T37" fmla="*/ 0 h 74"/>
                <a:gd name="T38" fmla="*/ 0 w 118"/>
                <a:gd name="T39" fmla="*/ 0 h 74"/>
                <a:gd name="T40" fmla="*/ 0 w 118"/>
                <a:gd name="T41" fmla="*/ 0 h 74"/>
                <a:gd name="T42" fmla="*/ 0 w 118"/>
                <a:gd name="T43" fmla="*/ 0 h 74"/>
                <a:gd name="T44" fmla="*/ 0 w 118"/>
                <a:gd name="T45" fmla="*/ 0 h 74"/>
                <a:gd name="T46" fmla="*/ 0 w 118"/>
                <a:gd name="T47" fmla="*/ 0 h 74"/>
                <a:gd name="T48" fmla="*/ 0 w 118"/>
                <a:gd name="T49" fmla="*/ 0 h 7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18"/>
                <a:gd name="T76" fmla="*/ 0 h 74"/>
                <a:gd name="T77" fmla="*/ 118 w 118"/>
                <a:gd name="T78" fmla="*/ 74 h 74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18" h="74">
                  <a:moveTo>
                    <a:pt x="3" y="11"/>
                  </a:moveTo>
                  <a:lnTo>
                    <a:pt x="3" y="16"/>
                  </a:lnTo>
                  <a:lnTo>
                    <a:pt x="0" y="25"/>
                  </a:lnTo>
                  <a:lnTo>
                    <a:pt x="0" y="34"/>
                  </a:lnTo>
                  <a:lnTo>
                    <a:pt x="3" y="41"/>
                  </a:lnTo>
                  <a:lnTo>
                    <a:pt x="14" y="50"/>
                  </a:lnTo>
                  <a:lnTo>
                    <a:pt x="28" y="55"/>
                  </a:lnTo>
                  <a:lnTo>
                    <a:pt x="38" y="60"/>
                  </a:lnTo>
                  <a:lnTo>
                    <a:pt x="52" y="66"/>
                  </a:lnTo>
                  <a:lnTo>
                    <a:pt x="63" y="69"/>
                  </a:lnTo>
                  <a:lnTo>
                    <a:pt x="77" y="71"/>
                  </a:lnTo>
                  <a:lnTo>
                    <a:pt x="90" y="74"/>
                  </a:lnTo>
                  <a:lnTo>
                    <a:pt x="104" y="74"/>
                  </a:lnTo>
                  <a:lnTo>
                    <a:pt x="109" y="71"/>
                  </a:lnTo>
                  <a:lnTo>
                    <a:pt x="112" y="66"/>
                  </a:lnTo>
                  <a:lnTo>
                    <a:pt x="114" y="60"/>
                  </a:lnTo>
                  <a:lnTo>
                    <a:pt x="118" y="55"/>
                  </a:lnTo>
                  <a:lnTo>
                    <a:pt x="114" y="41"/>
                  </a:lnTo>
                  <a:lnTo>
                    <a:pt x="107" y="28"/>
                  </a:lnTo>
                  <a:lnTo>
                    <a:pt x="95" y="16"/>
                  </a:lnTo>
                  <a:lnTo>
                    <a:pt x="82" y="6"/>
                  </a:lnTo>
                  <a:lnTo>
                    <a:pt x="63" y="0"/>
                  </a:lnTo>
                  <a:lnTo>
                    <a:pt x="44" y="0"/>
                  </a:lnTo>
                  <a:lnTo>
                    <a:pt x="22" y="0"/>
                  </a:lnTo>
                  <a:lnTo>
                    <a:pt x="3" y="11"/>
                  </a:lnTo>
                  <a:close/>
                </a:path>
              </a:pathLst>
            </a:custGeom>
            <a:solidFill>
              <a:srgbClr val="CEE53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200" name="Freeform 136"/>
            <p:cNvSpPr>
              <a:spLocks/>
            </p:cNvSpPr>
            <p:nvPr/>
          </p:nvSpPr>
          <p:spPr bwMode="auto">
            <a:xfrm>
              <a:off x="551" y="3867"/>
              <a:ext cx="61" cy="42"/>
            </a:xfrm>
            <a:custGeom>
              <a:avLst/>
              <a:gdLst>
                <a:gd name="T0" fmla="*/ 0 w 242"/>
                <a:gd name="T1" fmla="*/ 0 h 168"/>
                <a:gd name="T2" fmla="*/ 0 w 242"/>
                <a:gd name="T3" fmla="*/ 0 h 168"/>
                <a:gd name="T4" fmla="*/ 0 w 242"/>
                <a:gd name="T5" fmla="*/ 0 h 168"/>
                <a:gd name="T6" fmla="*/ 0 w 242"/>
                <a:gd name="T7" fmla="*/ 0 h 168"/>
                <a:gd name="T8" fmla="*/ 0 w 242"/>
                <a:gd name="T9" fmla="*/ 0 h 168"/>
                <a:gd name="T10" fmla="*/ 0 w 242"/>
                <a:gd name="T11" fmla="*/ 0 h 168"/>
                <a:gd name="T12" fmla="*/ 0 w 242"/>
                <a:gd name="T13" fmla="*/ 0 h 168"/>
                <a:gd name="T14" fmla="*/ 0 w 242"/>
                <a:gd name="T15" fmla="*/ 0 h 168"/>
                <a:gd name="T16" fmla="*/ 0 w 242"/>
                <a:gd name="T17" fmla="*/ 0 h 168"/>
                <a:gd name="T18" fmla="*/ 0 w 242"/>
                <a:gd name="T19" fmla="*/ 0 h 168"/>
                <a:gd name="T20" fmla="*/ 0 w 242"/>
                <a:gd name="T21" fmla="*/ 0 h 168"/>
                <a:gd name="T22" fmla="*/ 0 w 242"/>
                <a:gd name="T23" fmla="*/ 0 h 168"/>
                <a:gd name="T24" fmla="*/ 0 w 242"/>
                <a:gd name="T25" fmla="*/ 0 h 168"/>
                <a:gd name="T26" fmla="*/ 0 w 242"/>
                <a:gd name="T27" fmla="*/ 0 h 168"/>
                <a:gd name="T28" fmla="*/ 0 w 242"/>
                <a:gd name="T29" fmla="*/ 0 h 168"/>
                <a:gd name="T30" fmla="*/ 0 w 242"/>
                <a:gd name="T31" fmla="*/ 0 h 168"/>
                <a:gd name="T32" fmla="*/ 0 w 242"/>
                <a:gd name="T33" fmla="*/ 0 h 16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42"/>
                <a:gd name="T52" fmla="*/ 0 h 168"/>
                <a:gd name="T53" fmla="*/ 242 w 242"/>
                <a:gd name="T54" fmla="*/ 168 h 16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42" h="168">
                  <a:moveTo>
                    <a:pt x="180" y="168"/>
                  </a:moveTo>
                  <a:lnTo>
                    <a:pt x="224" y="154"/>
                  </a:lnTo>
                  <a:lnTo>
                    <a:pt x="242" y="130"/>
                  </a:lnTo>
                  <a:lnTo>
                    <a:pt x="242" y="100"/>
                  </a:lnTo>
                  <a:lnTo>
                    <a:pt x="226" y="70"/>
                  </a:lnTo>
                  <a:lnTo>
                    <a:pt x="196" y="40"/>
                  </a:lnTo>
                  <a:lnTo>
                    <a:pt x="159" y="16"/>
                  </a:lnTo>
                  <a:lnTo>
                    <a:pt x="112" y="0"/>
                  </a:lnTo>
                  <a:lnTo>
                    <a:pt x="65" y="0"/>
                  </a:lnTo>
                  <a:lnTo>
                    <a:pt x="19" y="32"/>
                  </a:lnTo>
                  <a:lnTo>
                    <a:pt x="0" y="65"/>
                  </a:lnTo>
                  <a:lnTo>
                    <a:pt x="3" y="95"/>
                  </a:lnTo>
                  <a:lnTo>
                    <a:pt x="22" y="122"/>
                  </a:lnTo>
                  <a:lnTo>
                    <a:pt x="55" y="143"/>
                  </a:lnTo>
                  <a:lnTo>
                    <a:pt x="93" y="160"/>
                  </a:lnTo>
                  <a:lnTo>
                    <a:pt x="136" y="168"/>
                  </a:lnTo>
                  <a:lnTo>
                    <a:pt x="180" y="168"/>
                  </a:lnTo>
                  <a:close/>
                </a:path>
              </a:pathLst>
            </a:custGeom>
            <a:solidFill>
              <a:srgbClr val="00A5B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201" name="Freeform 137"/>
            <p:cNvSpPr>
              <a:spLocks/>
            </p:cNvSpPr>
            <p:nvPr/>
          </p:nvSpPr>
          <p:spPr bwMode="auto">
            <a:xfrm>
              <a:off x="567" y="3869"/>
              <a:ext cx="32" cy="23"/>
            </a:xfrm>
            <a:custGeom>
              <a:avLst/>
              <a:gdLst>
                <a:gd name="T0" fmla="*/ 0 w 128"/>
                <a:gd name="T1" fmla="*/ 0 h 90"/>
                <a:gd name="T2" fmla="*/ 0 w 128"/>
                <a:gd name="T3" fmla="*/ 0 h 90"/>
                <a:gd name="T4" fmla="*/ 0 w 128"/>
                <a:gd name="T5" fmla="*/ 0 h 90"/>
                <a:gd name="T6" fmla="*/ 0 w 128"/>
                <a:gd name="T7" fmla="*/ 0 h 90"/>
                <a:gd name="T8" fmla="*/ 0 w 128"/>
                <a:gd name="T9" fmla="*/ 0 h 90"/>
                <a:gd name="T10" fmla="*/ 0 w 128"/>
                <a:gd name="T11" fmla="*/ 0 h 90"/>
                <a:gd name="T12" fmla="*/ 0 w 128"/>
                <a:gd name="T13" fmla="*/ 0 h 90"/>
                <a:gd name="T14" fmla="*/ 0 w 128"/>
                <a:gd name="T15" fmla="*/ 0 h 90"/>
                <a:gd name="T16" fmla="*/ 0 w 128"/>
                <a:gd name="T17" fmla="*/ 0 h 90"/>
                <a:gd name="T18" fmla="*/ 0 w 128"/>
                <a:gd name="T19" fmla="*/ 0 h 90"/>
                <a:gd name="T20" fmla="*/ 0 w 128"/>
                <a:gd name="T21" fmla="*/ 0 h 90"/>
                <a:gd name="T22" fmla="*/ 0 w 128"/>
                <a:gd name="T23" fmla="*/ 0 h 90"/>
                <a:gd name="T24" fmla="*/ 0 w 128"/>
                <a:gd name="T25" fmla="*/ 0 h 90"/>
                <a:gd name="T26" fmla="*/ 0 w 128"/>
                <a:gd name="T27" fmla="*/ 0 h 90"/>
                <a:gd name="T28" fmla="*/ 0 w 128"/>
                <a:gd name="T29" fmla="*/ 0 h 90"/>
                <a:gd name="T30" fmla="*/ 0 w 128"/>
                <a:gd name="T31" fmla="*/ 0 h 90"/>
                <a:gd name="T32" fmla="*/ 0 w 128"/>
                <a:gd name="T33" fmla="*/ 0 h 9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90"/>
                <a:gd name="T53" fmla="*/ 128 w 128"/>
                <a:gd name="T54" fmla="*/ 90 h 9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90">
                  <a:moveTo>
                    <a:pt x="98" y="90"/>
                  </a:moveTo>
                  <a:lnTo>
                    <a:pt x="120" y="85"/>
                  </a:lnTo>
                  <a:lnTo>
                    <a:pt x="128" y="71"/>
                  </a:lnTo>
                  <a:lnTo>
                    <a:pt x="128" y="55"/>
                  </a:lnTo>
                  <a:lnTo>
                    <a:pt x="120" y="39"/>
                  </a:lnTo>
                  <a:lnTo>
                    <a:pt x="103" y="23"/>
                  </a:lnTo>
                  <a:lnTo>
                    <a:pt x="82" y="9"/>
                  </a:lnTo>
                  <a:lnTo>
                    <a:pt x="60" y="0"/>
                  </a:lnTo>
                  <a:lnTo>
                    <a:pt x="32" y="0"/>
                  </a:lnTo>
                  <a:lnTo>
                    <a:pt x="8" y="19"/>
                  </a:lnTo>
                  <a:lnTo>
                    <a:pt x="0" y="36"/>
                  </a:lnTo>
                  <a:lnTo>
                    <a:pt x="0" y="53"/>
                  </a:lnTo>
                  <a:lnTo>
                    <a:pt x="11" y="66"/>
                  </a:lnTo>
                  <a:lnTo>
                    <a:pt x="30" y="79"/>
                  </a:lnTo>
                  <a:lnTo>
                    <a:pt x="52" y="88"/>
                  </a:lnTo>
                  <a:lnTo>
                    <a:pt x="73" y="90"/>
                  </a:lnTo>
                  <a:lnTo>
                    <a:pt x="98" y="90"/>
                  </a:lnTo>
                  <a:close/>
                </a:path>
              </a:pathLst>
            </a:custGeom>
            <a:solidFill>
              <a:srgbClr val="A8D66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202" name="Freeform 138"/>
            <p:cNvSpPr>
              <a:spLocks/>
            </p:cNvSpPr>
            <p:nvPr/>
          </p:nvSpPr>
          <p:spPr bwMode="auto">
            <a:xfrm>
              <a:off x="542" y="4010"/>
              <a:ext cx="122" cy="76"/>
            </a:xfrm>
            <a:custGeom>
              <a:avLst/>
              <a:gdLst>
                <a:gd name="T0" fmla="*/ 0 w 485"/>
                <a:gd name="T1" fmla="*/ 0 h 302"/>
                <a:gd name="T2" fmla="*/ 0 w 485"/>
                <a:gd name="T3" fmla="*/ 0 h 302"/>
                <a:gd name="T4" fmla="*/ 0 w 485"/>
                <a:gd name="T5" fmla="*/ 0 h 302"/>
                <a:gd name="T6" fmla="*/ 0 w 485"/>
                <a:gd name="T7" fmla="*/ 0 h 302"/>
                <a:gd name="T8" fmla="*/ 0 w 485"/>
                <a:gd name="T9" fmla="*/ 0 h 302"/>
                <a:gd name="T10" fmla="*/ 0 w 485"/>
                <a:gd name="T11" fmla="*/ 0 h 302"/>
                <a:gd name="T12" fmla="*/ 0 w 485"/>
                <a:gd name="T13" fmla="*/ 0 h 302"/>
                <a:gd name="T14" fmla="*/ 0 w 485"/>
                <a:gd name="T15" fmla="*/ 0 h 302"/>
                <a:gd name="T16" fmla="*/ 0 w 485"/>
                <a:gd name="T17" fmla="*/ 0 h 302"/>
                <a:gd name="T18" fmla="*/ 0 w 485"/>
                <a:gd name="T19" fmla="*/ 0 h 302"/>
                <a:gd name="T20" fmla="*/ 0 w 485"/>
                <a:gd name="T21" fmla="*/ 0 h 302"/>
                <a:gd name="T22" fmla="*/ 0 w 485"/>
                <a:gd name="T23" fmla="*/ 0 h 302"/>
                <a:gd name="T24" fmla="*/ 0 w 485"/>
                <a:gd name="T25" fmla="*/ 0 h 302"/>
                <a:gd name="T26" fmla="*/ 0 w 485"/>
                <a:gd name="T27" fmla="*/ 0 h 302"/>
                <a:gd name="T28" fmla="*/ 0 w 485"/>
                <a:gd name="T29" fmla="*/ 0 h 302"/>
                <a:gd name="T30" fmla="*/ 0 w 485"/>
                <a:gd name="T31" fmla="*/ 0 h 302"/>
                <a:gd name="T32" fmla="*/ 0 w 485"/>
                <a:gd name="T33" fmla="*/ 0 h 302"/>
                <a:gd name="T34" fmla="*/ 0 w 485"/>
                <a:gd name="T35" fmla="*/ 0 h 302"/>
                <a:gd name="T36" fmla="*/ 0 w 485"/>
                <a:gd name="T37" fmla="*/ 0 h 302"/>
                <a:gd name="T38" fmla="*/ 0 w 485"/>
                <a:gd name="T39" fmla="*/ 0 h 302"/>
                <a:gd name="T40" fmla="*/ 0 w 485"/>
                <a:gd name="T41" fmla="*/ 0 h 302"/>
                <a:gd name="T42" fmla="*/ 0 w 485"/>
                <a:gd name="T43" fmla="*/ 0 h 302"/>
                <a:gd name="T44" fmla="*/ 0 w 485"/>
                <a:gd name="T45" fmla="*/ 0 h 302"/>
                <a:gd name="T46" fmla="*/ 0 w 485"/>
                <a:gd name="T47" fmla="*/ 0 h 302"/>
                <a:gd name="T48" fmla="*/ 0 w 485"/>
                <a:gd name="T49" fmla="*/ 0 h 302"/>
                <a:gd name="T50" fmla="*/ 0 w 485"/>
                <a:gd name="T51" fmla="*/ 0 h 302"/>
                <a:gd name="T52" fmla="*/ 0 w 485"/>
                <a:gd name="T53" fmla="*/ 0 h 302"/>
                <a:gd name="T54" fmla="*/ 0 w 485"/>
                <a:gd name="T55" fmla="*/ 0 h 302"/>
                <a:gd name="T56" fmla="*/ 0 w 485"/>
                <a:gd name="T57" fmla="*/ 0 h 302"/>
                <a:gd name="T58" fmla="*/ 0 w 485"/>
                <a:gd name="T59" fmla="*/ 0 h 302"/>
                <a:gd name="T60" fmla="*/ 0 w 485"/>
                <a:gd name="T61" fmla="*/ 0 h 302"/>
                <a:gd name="T62" fmla="*/ 0 w 485"/>
                <a:gd name="T63" fmla="*/ 0 h 302"/>
                <a:gd name="T64" fmla="*/ 0 w 485"/>
                <a:gd name="T65" fmla="*/ 0 h 30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85"/>
                <a:gd name="T100" fmla="*/ 0 h 302"/>
                <a:gd name="T101" fmla="*/ 485 w 485"/>
                <a:gd name="T102" fmla="*/ 302 h 30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85" h="302">
                  <a:moveTo>
                    <a:pt x="24" y="128"/>
                  </a:moveTo>
                  <a:lnTo>
                    <a:pt x="17" y="145"/>
                  </a:lnTo>
                  <a:lnTo>
                    <a:pt x="5" y="161"/>
                  </a:lnTo>
                  <a:lnTo>
                    <a:pt x="0" y="180"/>
                  </a:lnTo>
                  <a:lnTo>
                    <a:pt x="0" y="198"/>
                  </a:lnTo>
                  <a:lnTo>
                    <a:pt x="44" y="248"/>
                  </a:lnTo>
                  <a:lnTo>
                    <a:pt x="93" y="281"/>
                  </a:lnTo>
                  <a:lnTo>
                    <a:pt x="147" y="297"/>
                  </a:lnTo>
                  <a:lnTo>
                    <a:pt x="204" y="302"/>
                  </a:lnTo>
                  <a:lnTo>
                    <a:pt x="264" y="297"/>
                  </a:lnTo>
                  <a:lnTo>
                    <a:pt x="321" y="283"/>
                  </a:lnTo>
                  <a:lnTo>
                    <a:pt x="376" y="258"/>
                  </a:lnTo>
                  <a:lnTo>
                    <a:pt x="427" y="226"/>
                  </a:lnTo>
                  <a:lnTo>
                    <a:pt x="443" y="207"/>
                  </a:lnTo>
                  <a:lnTo>
                    <a:pt x="457" y="188"/>
                  </a:lnTo>
                  <a:lnTo>
                    <a:pt x="473" y="171"/>
                  </a:lnTo>
                  <a:lnTo>
                    <a:pt x="485" y="150"/>
                  </a:lnTo>
                  <a:lnTo>
                    <a:pt x="463" y="122"/>
                  </a:lnTo>
                  <a:lnTo>
                    <a:pt x="438" y="95"/>
                  </a:lnTo>
                  <a:lnTo>
                    <a:pt x="411" y="74"/>
                  </a:lnTo>
                  <a:lnTo>
                    <a:pt x="381" y="51"/>
                  </a:lnTo>
                  <a:lnTo>
                    <a:pt x="349" y="35"/>
                  </a:lnTo>
                  <a:lnTo>
                    <a:pt x="316" y="21"/>
                  </a:lnTo>
                  <a:lnTo>
                    <a:pt x="280" y="11"/>
                  </a:lnTo>
                  <a:lnTo>
                    <a:pt x="245" y="3"/>
                  </a:lnTo>
                  <a:lnTo>
                    <a:pt x="210" y="0"/>
                  </a:lnTo>
                  <a:lnTo>
                    <a:pt x="174" y="3"/>
                  </a:lnTo>
                  <a:lnTo>
                    <a:pt x="141" y="9"/>
                  </a:lnTo>
                  <a:lnTo>
                    <a:pt x="112" y="21"/>
                  </a:lnTo>
                  <a:lnTo>
                    <a:pt x="84" y="39"/>
                  </a:lnTo>
                  <a:lnTo>
                    <a:pt x="60" y="62"/>
                  </a:lnTo>
                  <a:lnTo>
                    <a:pt x="41" y="92"/>
                  </a:lnTo>
                  <a:lnTo>
                    <a:pt x="24" y="128"/>
                  </a:lnTo>
                  <a:close/>
                </a:path>
              </a:pathLst>
            </a:custGeom>
            <a:solidFill>
              <a:srgbClr val="ADAA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203" name="Freeform 139"/>
            <p:cNvSpPr>
              <a:spLocks/>
            </p:cNvSpPr>
            <p:nvPr/>
          </p:nvSpPr>
          <p:spPr bwMode="auto">
            <a:xfrm>
              <a:off x="562" y="4016"/>
              <a:ext cx="77" cy="49"/>
            </a:xfrm>
            <a:custGeom>
              <a:avLst/>
              <a:gdLst>
                <a:gd name="T0" fmla="*/ 0 w 310"/>
                <a:gd name="T1" fmla="*/ 0 h 197"/>
                <a:gd name="T2" fmla="*/ 0 w 310"/>
                <a:gd name="T3" fmla="*/ 0 h 197"/>
                <a:gd name="T4" fmla="*/ 0 w 310"/>
                <a:gd name="T5" fmla="*/ 0 h 197"/>
                <a:gd name="T6" fmla="*/ 0 w 310"/>
                <a:gd name="T7" fmla="*/ 0 h 197"/>
                <a:gd name="T8" fmla="*/ 0 w 310"/>
                <a:gd name="T9" fmla="*/ 0 h 197"/>
                <a:gd name="T10" fmla="*/ 0 w 310"/>
                <a:gd name="T11" fmla="*/ 0 h 197"/>
                <a:gd name="T12" fmla="*/ 0 w 310"/>
                <a:gd name="T13" fmla="*/ 0 h 197"/>
                <a:gd name="T14" fmla="*/ 0 w 310"/>
                <a:gd name="T15" fmla="*/ 0 h 197"/>
                <a:gd name="T16" fmla="*/ 0 w 310"/>
                <a:gd name="T17" fmla="*/ 0 h 197"/>
                <a:gd name="T18" fmla="*/ 0 w 310"/>
                <a:gd name="T19" fmla="*/ 0 h 197"/>
                <a:gd name="T20" fmla="*/ 0 w 310"/>
                <a:gd name="T21" fmla="*/ 0 h 197"/>
                <a:gd name="T22" fmla="*/ 0 w 310"/>
                <a:gd name="T23" fmla="*/ 0 h 197"/>
                <a:gd name="T24" fmla="*/ 0 w 310"/>
                <a:gd name="T25" fmla="*/ 0 h 197"/>
                <a:gd name="T26" fmla="*/ 0 w 310"/>
                <a:gd name="T27" fmla="*/ 0 h 197"/>
                <a:gd name="T28" fmla="*/ 0 w 310"/>
                <a:gd name="T29" fmla="*/ 0 h 197"/>
                <a:gd name="T30" fmla="*/ 0 w 310"/>
                <a:gd name="T31" fmla="*/ 0 h 197"/>
                <a:gd name="T32" fmla="*/ 0 w 310"/>
                <a:gd name="T33" fmla="*/ 0 h 197"/>
                <a:gd name="T34" fmla="*/ 0 w 310"/>
                <a:gd name="T35" fmla="*/ 0 h 197"/>
                <a:gd name="T36" fmla="*/ 0 w 310"/>
                <a:gd name="T37" fmla="*/ 0 h 197"/>
                <a:gd name="T38" fmla="*/ 0 w 310"/>
                <a:gd name="T39" fmla="*/ 0 h 197"/>
                <a:gd name="T40" fmla="*/ 0 w 310"/>
                <a:gd name="T41" fmla="*/ 0 h 197"/>
                <a:gd name="T42" fmla="*/ 0 w 310"/>
                <a:gd name="T43" fmla="*/ 0 h 197"/>
                <a:gd name="T44" fmla="*/ 0 w 310"/>
                <a:gd name="T45" fmla="*/ 0 h 197"/>
                <a:gd name="T46" fmla="*/ 0 w 310"/>
                <a:gd name="T47" fmla="*/ 0 h 197"/>
                <a:gd name="T48" fmla="*/ 0 w 310"/>
                <a:gd name="T49" fmla="*/ 0 h 19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0"/>
                <a:gd name="T76" fmla="*/ 0 h 197"/>
                <a:gd name="T77" fmla="*/ 310 w 310"/>
                <a:gd name="T78" fmla="*/ 197 h 197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0" h="197">
                  <a:moveTo>
                    <a:pt x="13" y="80"/>
                  </a:moveTo>
                  <a:lnTo>
                    <a:pt x="10" y="94"/>
                  </a:lnTo>
                  <a:lnTo>
                    <a:pt x="2" y="104"/>
                  </a:lnTo>
                  <a:lnTo>
                    <a:pt x="0" y="115"/>
                  </a:lnTo>
                  <a:lnTo>
                    <a:pt x="0" y="129"/>
                  </a:lnTo>
                  <a:lnTo>
                    <a:pt x="29" y="159"/>
                  </a:lnTo>
                  <a:lnTo>
                    <a:pt x="59" y="180"/>
                  </a:lnTo>
                  <a:lnTo>
                    <a:pt x="94" y="194"/>
                  </a:lnTo>
                  <a:lnTo>
                    <a:pt x="133" y="197"/>
                  </a:lnTo>
                  <a:lnTo>
                    <a:pt x="168" y="191"/>
                  </a:lnTo>
                  <a:lnTo>
                    <a:pt x="207" y="180"/>
                  </a:lnTo>
                  <a:lnTo>
                    <a:pt x="242" y="167"/>
                  </a:lnTo>
                  <a:lnTo>
                    <a:pt x="274" y="145"/>
                  </a:lnTo>
                  <a:lnTo>
                    <a:pt x="285" y="134"/>
                  </a:lnTo>
                  <a:lnTo>
                    <a:pt x="296" y="120"/>
                  </a:lnTo>
                  <a:lnTo>
                    <a:pt x="304" y="110"/>
                  </a:lnTo>
                  <a:lnTo>
                    <a:pt x="310" y="96"/>
                  </a:lnTo>
                  <a:lnTo>
                    <a:pt x="283" y="60"/>
                  </a:lnTo>
                  <a:lnTo>
                    <a:pt x="244" y="34"/>
                  </a:lnTo>
                  <a:lnTo>
                    <a:pt x="200" y="12"/>
                  </a:lnTo>
                  <a:lnTo>
                    <a:pt x="157" y="0"/>
                  </a:lnTo>
                  <a:lnTo>
                    <a:pt x="111" y="0"/>
                  </a:lnTo>
                  <a:lnTo>
                    <a:pt x="70" y="12"/>
                  </a:lnTo>
                  <a:lnTo>
                    <a:pt x="37" y="39"/>
                  </a:lnTo>
                  <a:lnTo>
                    <a:pt x="13" y="80"/>
                  </a:lnTo>
                  <a:close/>
                </a:path>
              </a:pathLst>
            </a:custGeom>
            <a:solidFill>
              <a:srgbClr val="CCCC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204" name="Freeform 140"/>
            <p:cNvSpPr>
              <a:spLocks/>
            </p:cNvSpPr>
            <p:nvPr/>
          </p:nvSpPr>
          <p:spPr bwMode="auto">
            <a:xfrm>
              <a:off x="703" y="3129"/>
              <a:ext cx="127" cy="87"/>
            </a:xfrm>
            <a:custGeom>
              <a:avLst/>
              <a:gdLst>
                <a:gd name="T0" fmla="*/ 0 w 506"/>
                <a:gd name="T1" fmla="*/ 0 h 351"/>
                <a:gd name="T2" fmla="*/ 0 w 506"/>
                <a:gd name="T3" fmla="*/ 0 h 351"/>
                <a:gd name="T4" fmla="*/ 0 w 506"/>
                <a:gd name="T5" fmla="*/ 0 h 351"/>
                <a:gd name="T6" fmla="*/ 0 w 506"/>
                <a:gd name="T7" fmla="*/ 0 h 351"/>
                <a:gd name="T8" fmla="*/ 0 w 506"/>
                <a:gd name="T9" fmla="*/ 0 h 351"/>
                <a:gd name="T10" fmla="*/ 0 w 506"/>
                <a:gd name="T11" fmla="*/ 0 h 351"/>
                <a:gd name="T12" fmla="*/ 0 w 506"/>
                <a:gd name="T13" fmla="*/ 0 h 351"/>
                <a:gd name="T14" fmla="*/ 0 w 506"/>
                <a:gd name="T15" fmla="*/ 0 h 351"/>
                <a:gd name="T16" fmla="*/ 0 w 506"/>
                <a:gd name="T17" fmla="*/ 0 h 351"/>
                <a:gd name="T18" fmla="*/ 0 w 506"/>
                <a:gd name="T19" fmla="*/ 0 h 351"/>
                <a:gd name="T20" fmla="*/ 0 w 506"/>
                <a:gd name="T21" fmla="*/ 0 h 351"/>
                <a:gd name="T22" fmla="*/ 0 w 506"/>
                <a:gd name="T23" fmla="*/ 0 h 351"/>
                <a:gd name="T24" fmla="*/ 0 w 506"/>
                <a:gd name="T25" fmla="*/ 0 h 351"/>
                <a:gd name="T26" fmla="*/ 0 w 506"/>
                <a:gd name="T27" fmla="*/ 0 h 351"/>
                <a:gd name="T28" fmla="*/ 0 w 506"/>
                <a:gd name="T29" fmla="*/ 0 h 351"/>
                <a:gd name="T30" fmla="*/ 0 w 506"/>
                <a:gd name="T31" fmla="*/ 0 h 351"/>
                <a:gd name="T32" fmla="*/ 0 w 506"/>
                <a:gd name="T33" fmla="*/ 0 h 351"/>
                <a:gd name="T34" fmla="*/ 0 w 506"/>
                <a:gd name="T35" fmla="*/ 0 h 351"/>
                <a:gd name="T36" fmla="*/ 0 w 506"/>
                <a:gd name="T37" fmla="*/ 0 h 351"/>
                <a:gd name="T38" fmla="*/ 0 w 506"/>
                <a:gd name="T39" fmla="*/ 0 h 351"/>
                <a:gd name="T40" fmla="*/ 0 w 506"/>
                <a:gd name="T41" fmla="*/ 0 h 351"/>
                <a:gd name="T42" fmla="*/ 0 w 506"/>
                <a:gd name="T43" fmla="*/ 0 h 351"/>
                <a:gd name="T44" fmla="*/ 0 w 506"/>
                <a:gd name="T45" fmla="*/ 0 h 351"/>
                <a:gd name="T46" fmla="*/ 0 w 506"/>
                <a:gd name="T47" fmla="*/ 0 h 351"/>
                <a:gd name="T48" fmla="*/ 0 w 506"/>
                <a:gd name="T49" fmla="*/ 0 h 351"/>
                <a:gd name="T50" fmla="*/ 0 w 506"/>
                <a:gd name="T51" fmla="*/ 0 h 351"/>
                <a:gd name="T52" fmla="*/ 0 w 506"/>
                <a:gd name="T53" fmla="*/ 0 h 351"/>
                <a:gd name="T54" fmla="*/ 0 w 506"/>
                <a:gd name="T55" fmla="*/ 0 h 351"/>
                <a:gd name="T56" fmla="*/ 0 w 506"/>
                <a:gd name="T57" fmla="*/ 0 h 351"/>
                <a:gd name="T58" fmla="*/ 0 w 506"/>
                <a:gd name="T59" fmla="*/ 0 h 351"/>
                <a:gd name="T60" fmla="*/ 0 w 506"/>
                <a:gd name="T61" fmla="*/ 0 h 351"/>
                <a:gd name="T62" fmla="*/ 0 w 506"/>
                <a:gd name="T63" fmla="*/ 0 h 351"/>
                <a:gd name="T64" fmla="*/ 0 w 506"/>
                <a:gd name="T65" fmla="*/ 0 h 351"/>
                <a:gd name="T66" fmla="*/ 0 w 506"/>
                <a:gd name="T67" fmla="*/ 0 h 351"/>
                <a:gd name="T68" fmla="*/ 0 w 506"/>
                <a:gd name="T69" fmla="*/ 0 h 351"/>
                <a:gd name="T70" fmla="*/ 0 w 506"/>
                <a:gd name="T71" fmla="*/ 0 h 351"/>
                <a:gd name="T72" fmla="*/ 0 w 506"/>
                <a:gd name="T73" fmla="*/ 0 h 351"/>
                <a:gd name="T74" fmla="*/ 0 w 506"/>
                <a:gd name="T75" fmla="*/ 0 h 351"/>
                <a:gd name="T76" fmla="*/ 0 w 506"/>
                <a:gd name="T77" fmla="*/ 0 h 351"/>
                <a:gd name="T78" fmla="*/ 0 w 506"/>
                <a:gd name="T79" fmla="*/ 0 h 351"/>
                <a:gd name="T80" fmla="*/ 0 w 506"/>
                <a:gd name="T81" fmla="*/ 0 h 351"/>
                <a:gd name="T82" fmla="*/ 0 w 506"/>
                <a:gd name="T83" fmla="*/ 0 h 351"/>
                <a:gd name="T84" fmla="*/ 0 w 506"/>
                <a:gd name="T85" fmla="*/ 0 h 351"/>
                <a:gd name="T86" fmla="*/ 0 w 506"/>
                <a:gd name="T87" fmla="*/ 0 h 351"/>
                <a:gd name="T88" fmla="*/ 0 w 506"/>
                <a:gd name="T89" fmla="*/ 0 h 351"/>
                <a:gd name="T90" fmla="*/ 0 w 506"/>
                <a:gd name="T91" fmla="*/ 0 h 351"/>
                <a:gd name="T92" fmla="*/ 0 w 506"/>
                <a:gd name="T93" fmla="*/ 0 h 351"/>
                <a:gd name="T94" fmla="*/ 0 w 506"/>
                <a:gd name="T95" fmla="*/ 0 h 351"/>
                <a:gd name="T96" fmla="*/ 0 w 506"/>
                <a:gd name="T97" fmla="*/ 0 h 351"/>
                <a:gd name="T98" fmla="*/ 0 w 506"/>
                <a:gd name="T99" fmla="*/ 0 h 351"/>
                <a:gd name="T100" fmla="*/ 0 w 506"/>
                <a:gd name="T101" fmla="*/ 0 h 351"/>
                <a:gd name="T102" fmla="*/ 0 w 506"/>
                <a:gd name="T103" fmla="*/ 0 h 351"/>
                <a:gd name="T104" fmla="*/ 0 w 506"/>
                <a:gd name="T105" fmla="*/ 0 h 351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06"/>
                <a:gd name="T160" fmla="*/ 0 h 351"/>
                <a:gd name="T161" fmla="*/ 506 w 506"/>
                <a:gd name="T162" fmla="*/ 351 h 351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06" h="351">
                  <a:moveTo>
                    <a:pt x="474" y="147"/>
                  </a:moveTo>
                  <a:lnTo>
                    <a:pt x="457" y="139"/>
                  </a:lnTo>
                  <a:lnTo>
                    <a:pt x="440" y="128"/>
                  </a:lnTo>
                  <a:lnTo>
                    <a:pt x="424" y="119"/>
                  </a:lnTo>
                  <a:lnTo>
                    <a:pt x="405" y="112"/>
                  </a:lnTo>
                  <a:lnTo>
                    <a:pt x="389" y="103"/>
                  </a:lnTo>
                  <a:lnTo>
                    <a:pt x="370" y="96"/>
                  </a:lnTo>
                  <a:lnTo>
                    <a:pt x="353" y="89"/>
                  </a:lnTo>
                  <a:lnTo>
                    <a:pt x="334" y="82"/>
                  </a:lnTo>
                  <a:lnTo>
                    <a:pt x="307" y="68"/>
                  </a:lnTo>
                  <a:lnTo>
                    <a:pt x="283" y="54"/>
                  </a:lnTo>
                  <a:lnTo>
                    <a:pt x="263" y="41"/>
                  </a:lnTo>
                  <a:lnTo>
                    <a:pt x="247" y="33"/>
                  </a:lnTo>
                  <a:lnTo>
                    <a:pt x="233" y="22"/>
                  </a:lnTo>
                  <a:lnTo>
                    <a:pt x="221" y="13"/>
                  </a:lnTo>
                  <a:lnTo>
                    <a:pt x="207" y="6"/>
                  </a:lnTo>
                  <a:lnTo>
                    <a:pt x="193" y="0"/>
                  </a:lnTo>
                  <a:lnTo>
                    <a:pt x="196" y="17"/>
                  </a:lnTo>
                  <a:lnTo>
                    <a:pt x="196" y="33"/>
                  </a:lnTo>
                  <a:lnTo>
                    <a:pt x="196" y="49"/>
                  </a:lnTo>
                  <a:lnTo>
                    <a:pt x="193" y="66"/>
                  </a:lnTo>
                  <a:lnTo>
                    <a:pt x="182" y="109"/>
                  </a:lnTo>
                  <a:lnTo>
                    <a:pt x="168" y="149"/>
                  </a:lnTo>
                  <a:lnTo>
                    <a:pt x="147" y="188"/>
                  </a:lnTo>
                  <a:lnTo>
                    <a:pt x="125" y="223"/>
                  </a:lnTo>
                  <a:lnTo>
                    <a:pt x="97" y="256"/>
                  </a:lnTo>
                  <a:lnTo>
                    <a:pt x="65" y="289"/>
                  </a:lnTo>
                  <a:lnTo>
                    <a:pt x="35" y="319"/>
                  </a:lnTo>
                  <a:lnTo>
                    <a:pt x="0" y="346"/>
                  </a:lnTo>
                  <a:lnTo>
                    <a:pt x="44" y="349"/>
                  </a:lnTo>
                  <a:lnTo>
                    <a:pt x="90" y="349"/>
                  </a:lnTo>
                  <a:lnTo>
                    <a:pt x="136" y="351"/>
                  </a:lnTo>
                  <a:lnTo>
                    <a:pt x="182" y="351"/>
                  </a:lnTo>
                  <a:lnTo>
                    <a:pt x="231" y="351"/>
                  </a:lnTo>
                  <a:lnTo>
                    <a:pt x="279" y="351"/>
                  </a:lnTo>
                  <a:lnTo>
                    <a:pt x="327" y="351"/>
                  </a:lnTo>
                  <a:lnTo>
                    <a:pt x="373" y="351"/>
                  </a:lnTo>
                  <a:lnTo>
                    <a:pt x="383" y="351"/>
                  </a:lnTo>
                  <a:lnTo>
                    <a:pt x="392" y="351"/>
                  </a:lnTo>
                  <a:lnTo>
                    <a:pt x="403" y="351"/>
                  </a:lnTo>
                  <a:lnTo>
                    <a:pt x="413" y="351"/>
                  </a:lnTo>
                  <a:lnTo>
                    <a:pt x="422" y="351"/>
                  </a:lnTo>
                  <a:lnTo>
                    <a:pt x="433" y="351"/>
                  </a:lnTo>
                  <a:lnTo>
                    <a:pt x="443" y="351"/>
                  </a:lnTo>
                  <a:lnTo>
                    <a:pt x="454" y="351"/>
                  </a:lnTo>
                  <a:lnTo>
                    <a:pt x="476" y="330"/>
                  </a:lnTo>
                  <a:lnTo>
                    <a:pt x="495" y="303"/>
                  </a:lnTo>
                  <a:lnTo>
                    <a:pt x="506" y="273"/>
                  </a:lnTo>
                  <a:lnTo>
                    <a:pt x="506" y="237"/>
                  </a:lnTo>
                  <a:lnTo>
                    <a:pt x="504" y="215"/>
                  </a:lnTo>
                  <a:lnTo>
                    <a:pt x="498" y="190"/>
                  </a:lnTo>
                  <a:lnTo>
                    <a:pt x="487" y="169"/>
                  </a:lnTo>
                  <a:lnTo>
                    <a:pt x="474" y="147"/>
                  </a:lnTo>
                  <a:close/>
                </a:path>
              </a:pathLst>
            </a:custGeom>
            <a:solidFill>
              <a:srgbClr val="D3D6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205" name="Freeform 141"/>
            <p:cNvSpPr>
              <a:spLocks/>
            </p:cNvSpPr>
            <p:nvPr/>
          </p:nvSpPr>
          <p:spPr bwMode="auto">
            <a:xfrm>
              <a:off x="532" y="3393"/>
              <a:ext cx="130" cy="234"/>
            </a:xfrm>
            <a:custGeom>
              <a:avLst/>
              <a:gdLst>
                <a:gd name="T0" fmla="*/ 0 w 520"/>
                <a:gd name="T1" fmla="*/ 0 h 937"/>
                <a:gd name="T2" fmla="*/ 0 w 520"/>
                <a:gd name="T3" fmla="*/ 0 h 937"/>
                <a:gd name="T4" fmla="*/ 0 w 520"/>
                <a:gd name="T5" fmla="*/ 0 h 937"/>
                <a:gd name="T6" fmla="*/ 0 w 520"/>
                <a:gd name="T7" fmla="*/ 0 h 937"/>
                <a:gd name="T8" fmla="*/ 0 w 520"/>
                <a:gd name="T9" fmla="*/ 0 h 937"/>
                <a:gd name="T10" fmla="*/ 0 w 520"/>
                <a:gd name="T11" fmla="*/ 0 h 937"/>
                <a:gd name="T12" fmla="*/ 0 w 520"/>
                <a:gd name="T13" fmla="*/ 0 h 937"/>
                <a:gd name="T14" fmla="*/ 0 w 520"/>
                <a:gd name="T15" fmla="*/ 0 h 937"/>
                <a:gd name="T16" fmla="*/ 0 w 520"/>
                <a:gd name="T17" fmla="*/ 0 h 937"/>
                <a:gd name="T18" fmla="*/ 0 w 520"/>
                <a:gd name="T19" fmla="*/ 0 h 937"/>
                <a:gd name="T20" fmla="*/ 0 w 520"/>
                <a:gd name="T21" fmla="*/ 0 h 937"/>
                <a:gd name="T22" fmla="*/ 0 w 520"/>
                <a:gd name="T23" fmla="*/ 0 h 937"/>
                <a:gd name="T24" fmla="*/ 0 w 520"/>
                <a:gd name="T25" fmla="*/ 0 h 937"/>
                <a:gd name="T26" fmla="*/ 0 w 520"/>
                <a:gd name="T27" fmla="*/ 0 h 937"/>
                <a:gd name="T28" fmla="*/ 0 w 520"/>
                <a:gd name="T29" fmla="*/ 0 h 937"/>
                <a:gd name="T30" fmla="*/ 0 w 520"/>
                <a:gd name="T31" fmla="*/ 0 h 937"/>
                <a:gd name="T32" fmla="*/ 0 w 520"/>
                <a:gd name="T33" fmla="*/ 0 h 937"/>
                <a:gd name="T34" fmla="*/ 0 w 520"/>
                <a:gd name="T35" fmla="*/ 0 h 937"/>
                <a:gd name="T36" fmla="*/ 0 w 520"/>
                <a:gd name="T37" fmla="*/ 0 h 937"/>
                <a:gd name="T38" fmla="*/ 0 w 520"/>
                <a:gd name="T39" fmla="*/ 0 h 937"/>
                <a:gd name="T40" fmla="*/ 0 w 520"/>
                <a:gd name="T41" fmla="*/ 0 h 937"/>
                <a:gd name="T42" fmla="*/ 0 w 520"/>
                <a:gd name="T43" fmla="*/ 0 h 937"/>
                <a:gd name="T44" fmla="*/ 0 w 520"/>
                <a:gd name="T45" fmla="*/ 0 h 937"/>
                <a:gd name="T46" fmla="*/ 0 w 520"/>
                <a:gd name="T47" fmla="*/ 0 h 937"/>
                <a:gd name="T48" fmla="*/ 0 w 520"/>
                <a:gd name="T49" fmla="*/ 0 h 937"/>
                <a:gd name="T50" fmla="*/ 0 w 520"/>
                <a:gd name="T51" fmla="*/ 0 h 937"/>
                <a:gd name="T52" fmla="*/ 0 w 520"/>
                <a:gd name="T53" fmla="*/ 0 h 937"/>
                <a:gd name="T54" fmla="*/ 0 w 520"/>
                <a:gd name="T55" fmla="*/ 0 h 937"/>
                <a:gd name="T56" fmla="*/ 0 w 520"/>
                <a:gd name="T57" fmla="*/ 0 h 937"/>
                <a:gd name="T58" fmla="*/ 0 w 520"/>
                <a:gd name="T59" fmla="*/ 0 h 937"/>
                <a:gd name="T60" fmla="*/ 0 w 520"/>
                <a:gd name="T61" fmla="*/ 0 h 937"/>
                <a:gd name="T62" fmla="*/ 0 w 520"/>
                <a:gd name="T63" fmla="*/ 0 h 937"/>
                <a:gd name="T64" fmla="*/ 0 w 520"/>
                <a:gd name="T65" fmla="*/ 0 h 937"/>
                <a:gd name="T66" fmla="*/ 0 w 520"/>
                <a:gd name="T67" fmla="*/ 0 h 937"/>
                <a:gd name="T68" fmla="*/ 0 w 520"/>
                <a:gd name="T69" fmla="*/ 0 h 937"/>
                <a:gd name="T70" fmla="*/ 0 w 520"/>
                <a:gd name="T71" fmla="*/ 0 h 937"/>
                <a:gd name="T72" fmla="*/ 0 w 520"/>
                <a:gd name="T73" fmla="*/ 0 h 937"/>
                <a:gd name="T74" fmla="*/ 0 w 520"/>
                <a:gd name="T75" fmla="*/ 0 h 937"/>
                <a:gd name="T76" fmla="*/ 0 w 520"/>
                <a:gd name="T77" fmla="*/ 0 h 937"/>
                <a:gd name="T78" fmla="*/ 0 w 520"/>
                <a:gd name="T79" fmla="*/ 0 h 937"/>
                <a:gd name="T80" fmla="*/ 0 w 520"/>
                <a:gd name="T81" fmla="*/ 0 h 93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20"/>
                <a:gd name="T124" fmla="*/ 0 h 937"/>
                <a:gd name="T125" fmla="*/ 520 w 520"/>
                <a:gd name="T126" fmla="*/ 937 h 93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20" h="937">
                  <a:moveTo>
                    <a:pt x="520" y="0"/>
                  </a:moveTo>
                  <a:lnTo>
                    <a:pt x="460" y="28"/>
                  </a:lnTo>
                  <a:lnTo>
                    <a:pt x="408" y="58"/>
                  </a:lnTo>
                  <a:lnTo>
                    <a:pt x="359" y="90"/>
                  </a:lnTo>
                  <a:lnTo>
                    <a:pt x="313" y="124"/>
                  </a:lnTo>
                  <a:lnTo>
                    <a:pt x="274" y="156"/>
                  </a:lnTo>
                  <a:lnTo>
                    <a:pt x="237" y="194"/>
                  </a:lnTo>
                  <a:lnTo>
                    <a:pt x="203" y="232"/>
                  </a:lnTo>
                  <a:lnTo>
                    <a:pt x="173" y="270"/>
                  </a:lnTo>
                  <a:lnTo>
                    <a:pt x="147" y="313"/>
                  </a:lnTo>
                  <a:lnTo>
                    <a:pt x="122" y="359"/>
                  </a:lnTo>
                  <a:lnTo>
                    <a:pt x="97" y="407"/>
                  </a:lnTo>
                  <a:lnTo>
                    <a:pt x="76" y="455"/>
                  </a:lnTo>
                  <a:lnTo>
                    <a:pt x="57" y="509"/>
                  </a:lnTo>
                  <a:lnTo>
                    <a:pt x="37" y="564"/>
                  </a:lnTo>
                  <a:lnTo>
                    <a:pt x="19" y="624"/>
                  </a:lnTo>
                  <a:lnTo>
                    <a:pt x="0" y="686"/>
                  </a:lnTo>
                  <a:lnTo>
                    <a:pt x="5" y="744"/>
                  </a:lnTo>
                  <a:lnTo>
                    <a:pt x="10" y="798"/>
                  </a:lnTo>
                  <a:lnTo>
                    <a:pt x="16" y="850"/>
                  </a:lnTo>
                  <a:lnTo>
                    <a:pt x="24" y="905"/>
                  </a:lnTo>
                  <a:lnTo>
                    <a:pt x="46" y="916"/>
                  </a:lnTo>
                  <a:lnTo>
                    <a:pt x="60" y="923"/>
                  </a:lnTo>
                  <a:lnTo>
                    <a:pt x="76" y="932"/>
                  </a:lnTo>
                  <a:lnTo>
                    <a:pt x="97" y="937"/>
                  </a:lnTo>
                  <a:lnTo>
                    <a:pt x="95" y="836"/>
                  </a:lnTo>
                  <a:lnTo>
                    <a:pt x="103" y="727"/>
                  </a:lnTo>
                  <a:lnTo>
                    <a:pt x="125" y="616"/>
                  </a:lnTo>
                  <a:lnTo>
                    <a:pt x="157" y="504"/>
                  </a:lnTo>
                  <a:lnTo>
                    <a:pt x="198" y="396"/>
                  </a:lnTo>
                  <a:lnTo>
                    <a:pt x="253" y="295"/>
                  </a:lnTo>
                  <a:lnTo>
                    <a:pt x="318" y="205"/>
                  </a:lnTo>
                  <a:lnTo>
                    <a:pt x="394" y="131"/>
                  </a:lnTo>
                  <a:lnTo>
                    <a:pt x="410" y="115"/>
                  </a:lnTo>
                  <a:lnTo>
                    <a:pt x="430" y="101"/>
                  </a:lnTo>
                  <a:lnTo>
                    <a:pt x="446" y="85"/>
                  </a:lnTo>
                  <a:lnTo>
                    <a:pt x="465" y="71"/>
                  </a:lnTo>
                  <a:lnTo>
                    <a:pt x="481" y="55"/>
                  </a:lnTo>
                  <a:lnTo>
                    <a:pt x="498" y="39"/>
                  </a:lnTo>
                  <a:lnTo>
                    <a:pt x="511" y="20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D3D6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206" name="Freeform 142"/>
            <p:cNvSpPr>
              <a:spLocks/>
            </p:cNvSpPr>
            <p:nvPr/>
          </p:nvSpPr>
          <p:spPr bwMode="auto">
            <a:xfrm>
              <a:off x="471" y="3349"/>
              <a:ext cx="33" cy="267"/>
            </a:xfrm>
            <a:custGeom>
              <a:avLst/>
              <a:gdLst>
                <a:gd name="T0" fmla="*/ 0 w 131"/>
                <a:gd name="T1" fmla="*/ 0 h 1066"/>
                <a:gd name="T2" fmla="*/ 0 w 131"/>
                <a:gd name="T3" fmla="*/ 0 h 1066"/>
                <a:gd name="T4" fmla="*/ 0 w 131"/>
                <a:gd name="T5" fmla="*/ 0 h 1066"/>
                <a:gd name="T6" fmla="*/ 0 w 131"/>
                <a:gd name="T7" fmla="*/ 0 h 1066"/>
                <a:gd name="T8" fmla="*/ 0 w 131"/>
                <a:gd name="T9" fmla="*/ 0 h 1066"/>
                <a:gd name="T10" fmla="*/ 0 w 131"/>
                <a:gd name="T11" fmla="*/ 0 h 1066"/>
                <a:gd name="T12" fmla="*/ 0 w 131"/>
                <a:gd name="T13" fmla="*/ 0 h 1066"/>
                <a:gd name="T14" fmla="*/ 0 w 131"/>
                <a:gd name="T15" fmla="*/ 0 h 1066"/>
                <a:gd name="T16" fmla="*/ 0 w 131"/>
                <a:gd name="T17" fmla="*/ 0 h 1066"/>
                <a:gd name="T18" fmla="*/ 0 w 131"/>
                <a:gd name="T19" fmla="*/ 0 h 1066"/>
                <a:gd name="T20" fmla="*/ 0 w 131"/>
                <a:gd name="T21" fmla="*/ 0 h 1066"/>
                <a:gd name="T22" fmla="*/ 0 w 131"/>
                <a:gd name="T23" fmla="*/ 0 h 1066"/>
                <a:gd name="T24" fmla="*/ 0 w 131"/>
                <a:gd name="T25" fmla="*/ 0 h 1066"/>
                <a:gd name="T26" fmla="*/ 0 w 131"/>
                <a:gd name="T27" fmla="*/ 0 h 1066"/>
                <a:gd name="T28" fmla="*/ 0 w 131"/>
                <a:gd name="T29" fmla="*/ 0 h 1066"/>
                <a:gd name="T30" fmla="*/ 0 w 131"/>
                <a:gd name="T31" fmla="*/ 0 h 1066"/>
                <a:gd name="T32" fmla="*/ 0 w 131"/>
                <a:gd name="T33" fmla="*/ 0 h 1066"/>
                <a:gd name="T34" fmla="*/ 0 w 131"/>
                <a:gd name="T35" fmla="*/ 0 h 1066"/>
                <a:gd name="T36" fmla="*/ 0 w 131"/>
                <a:gd name="T37" fmla="*/ 0 h 1066"/>
                <a:gd name="T38" fmla="*/ 0 w 131"/>
                <a:gd name="T39" fmla="*/ 0 h 1066"/>
                <a:gd name="T40" fmla="*/ 0 w 131"/>
                <a:gd name="T41" fmla="*/ 0 h 1066"/>
                <a:gd name="T42" fmla="*/ 0 w 131"/>
                <a:gd name="T43" fmla="*/ 0 h 1066"/>
                <a:gd name="T44" fmla="*/ 0 w 131"/>
                <a:gd name="T45" fmla="*/ 0 h 1066"/>
                <a:gd name="T46" fmla="*/ 0 w 131"/>
                <a:gd name="T47" fmla="*/ 0 h 1066"/>
                <a:gd name="T48" fmla="*/ 0 w 131"/>
                <a:gd name="T49" fmla="*/ 0 h 10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31"/>
                <a:gd name="T76" fmla="*/ 0 h 1066"/>
                <a:gd name="T77" fmla="*/ 131 w 131"/>
                <a:gd name="T78" fmla="*/ 1066 h 106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31" h="1066">
                  <a:moveTo>
                    <a:pt x="66" y="1066"/>
                  </a:moveTo>
                  <a:lnTo>
                    <a:pt x="57" y="925"/>
                  </a:lnTo>
                  <a:lnTo>
                    <a:pt x="52" y="786"/>
                  </a:lnTo>
                  <a:lnTo>
                    <a:pt x="52" y="652"/>
                  </a:lnTo>
                  <a:lnTo>
                    <a:pt x="55" y="519"/>
                  </a:lnTo>
                  <a:lnTo>
                    <a:pt x="66" y="391"/>
                  </a:lnTo>
                  <a:lnTo>
                    <a:pt x="79" y="260"/>
                  </a:lnTo>
                  <a:lnTo>
                    <a:pt x="101" y="13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19" y="0"/>
                  </a:lnTo>
                  <a:lnTo>
                    <a:pt x="107" y="0"/>
                  </a:lnTo>
                  <a:lnTo>
                    <a:pt x="93" y="0"/>
                  </a:lnTo>
                  <a:lnTo>
                    <a:pt x="82" y="37"/>
                  </a:lnTo>
                  <a:lnTo>
                    <a:pt x="73" y="76"/>
                  </a:lnTo>
                  <a:lnTo>
                    <a:pt x="66" y="113"/>
                  </a:lnTo>
                  <a:lnTo>
                    <a:pt x="63" y="154"/>
                  </a:lnTo>
                  <a:lnTo>
                    <a:pt x="33" y="367"/>
                  </a:lnTo>
                  <a:lnTo>
                    <a:pt x="11" y="585"/>
                  </a:lnTo>
                  <a:lnTo>
                    <a:pt x="0" y="802"/>
                  </a:lnTo>
                  <a:lnTo>
                    <a:pt x="3" y="1020"/>
                  </a:lnTo>
                  <a:lnTo>
                    <a:pt x="19" y="1045"/>
                  </a:lnTo>
                  <a:lnTo>
                    <a:pt x="30" y="1055"/>
                  </a:lnTo>
                  <a:lnTo>
                    <a:pt x="41" y="1064"/>
                  </a:lnTo>
                  <a:lnTo>
                    <a:pt x="66" y="1066"/>
                  </a:lnTo>
                  <a:close/>
                </a:path>
              </a:pathLst>
            </a:custGeom>
            <a:solidFill>
              <a:srgbClr val="AAAD9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207" name="Freeform 143"/>
            <p:cNvSpPr>
              <a:spLocks/>
            </p:cNvSpPr>
            <p:nvPr/>
          </p:nvSpPr>
          <p:spPr bwMode="auto">
            <a:xfrm>
              <a:off x="412" y="3658"/>
              <a:ext cx="410" cy="199"/>
            </a:xfrm>
            <a:custGeom>
              <a:avLst/>
              <a:gdLst>
                <a:gd name="T0" fmla="*/ 0 w 1639"/>
                <a:gd name="T1" fmla="*/ 0 h 799"/>
                <a:gd name="T2" fmla="*/ 0 w 1639"/>
                <a:gd name="T3" fmla="*/ 0 h 799"/>
                <a:gd name="T4" fmla="*/ 0 w 1639"/>
                <a:gd name="T5" fmla="*/ 0 h 799"/>
                <a:gd name="T6" fmla="*/ 0 w 1639"/>
                <a:gd name="T7" fmla="*/ 0 h 799"/>
                <a:gd name="T8" fmla="*/ 0 w 1639"/>
                <a:gd name="T9" fmla="*/ 0 h 799"/>
                <a:gd name="T10" fmla="*/ 0 w 1639"/>
                <a:gd name="T11" fmla="*/ 0 h 799"/>
                <a:gd name="T12" fmla="*/ 0 w 1639"/>
                <a:gd name="T13" fmla="*/ 0 h 799"/>
                <a:gd name="T14" fmla="*/ 0 w 1639"/>
                <a:gd name="T15" fmla="*/ 0 h 799"/>
                <a:gd name="T16" fmla="*/ 0 w 1639"/>
                <a:gd name="T17" fmla="*/ 0 h 799"/>
                <a:gd name="T18" fmla="*/ 0 w 1639"/>
                <a:gd name="T19" fmla="*/ 0 h 799"/>
                <a:gd name="T20" fmla="*/ 0 w 1639"/>
                <a:gd name="T21" fmla="*/ 0 h 799"/>
                <a:gd name="T22" fmla="*/ 0 w 1639"/>
                <a:gd name="T23" fmla="*/ 0 h 799"/>
                <a:gd name="T24" fmla="*/ 0 w 1639"/>
                <a:gd name="T25" fmla="*/ 0 h 799"/>
                <a:gd name="T26" fmla="*/ 0 w 1639"/>
                <a:gd name="T27" fmla="*/ 0 h 799"/>
                <a:gd name="T28" fmla="*/ 0 w 1639"/>
                <a:gd name="T29" fmla="*/ 0 h 799"/>
                <a:gd name="T30" fmla="*/ 0 w 1639"/>
                <a:gd name="T31" fmla="*/ 0 h 799"/>
                <a:gd name="T32" fmla="*/ 0 w 1639"/>
                <a:gd name="T33" fmla="*/ 0 h 799"/>
                <a:gd name="T34" fmla="*/ 0 w 1639"/>
                <a:gd name="T35" fmla="*/ 0 h 799"/>
                <a:gd name="T36" fmla="*/ 0 w 1639"/>
                <a:gd name="T37" fmla="*/ 0 h 799"/>
                <a:gd name="T38" fmla="*/ 0 w 1639"/>
                <a:gd name="T39" fmla="*/ 0 h 799"/>
                <a:gd name="T40" fmla="*/ 0 w 1639"/>
                <a:gd name="T41" fmla="*/ 0 h 799"/>
                <a:gd name="T42" fmla="*/ 0 w 1639"/>
                <a:gd name="T43" fmla="*/ 0 h 799"/>
                <a:gd name="T44" fmla="*/ 0 w 1639"/>
                <a:gd name="T45" fmla="*/ 0 h 799"/>
                <a:gd name="T46" fmla="*/ 0 w 1639"/>
                <a:gd name="T47" fmla="*/ 0 h 799"/>
                <a:gd name="T48" fmla="*/ 0 w 1639"/>
                <a:gd name="T49" fmla="*/ 0 h 799"/>
                <a:gd name="T50" fmla="*/ 0 w 1639"/>
                <a:gd name="T51" fmla="*/ 0 h 799"/>
                <a:gd name="T52" fmla="*/ 0 w 1639"/>
                <a:gd name="T53" fmla="*/ 0 h 799"/>
                <a:gd name="T54" fmla="*/ 0 w 1639"/>
                <a:gd name="T55" fmla="*/ 0 h 799"/>
                <a:gd name="T56" fmla="*/ 0 w 1639"/>
                <a:gd name="T57" fmla="*/ 0 h 799"/>
                <a:gd name="T58" fmla="*/ 0 w 1639"/>
                <a:gd name="T59" fmla="*/ 0 h 799"/>
                <a:gd name="T60" fmla="*/ 0 w 1639"/>
                <a:gd name="T61" fmla="*/ 0 h 799"/>
                <a:gd name="T62" fmla="*/ 0 w 1639"/>
                <a:gd name="T63" fmla="*/ 0 h 799"/>
                <a:gd name="T64" fmla="*/ 0 w 1639"/>
                <a:gd name="T65" fmla="*/ 0 h 799"/>
                <a:gd name="T66" fmla="*/ 0 w 1639"/>
                <a:gd name="T67" fmla="*/ 0 h 799"/>
                <a:gd name="T68" fmla="*/ 0 w 1639"/>
                <a:gd name="T69" fmla="*/ 0 h 799"/>
                <a:gd name="T70" fmla="*/ 0 w 1639"/>
                <a:gd name="T71" fmla="*/ 0 h 799"/>
                <a:gd name="T72" fmla="*/ 0 w 1639"/>
                <a:gd name="T73" fmla="*/ 0 h 799"/>
                <a:gd name="T74" fmla="*/ 0 w 1639"/>
                <a:gd name="T75" fmla="*/ 0 h 799"/>
                <a:gd name="T76" fmla="*/ 0 w 1639"/>
                <a:gd name="T77" fmla="*/ 0 h 799"/>
                <a:gd name="T78" fmla="*/ 0 w 1639"/>
                <a:gd name="T79" fmla="*/ 0 h 799"/>
                <a:gd name="T80" fmla="*/ 0 w 1639"/>
                <a:gd name="T81" fmla="*/ 0 h 799"/>
                <a:gd name="T82" fmla="*/ 0 w 1639"/>
                <a:gd name="T83" fmla="*/ 0 h 799"/>
                <a:gd name="T84" fmla="*/ 0 w 1639"/>
                <a:gd name="T85" fmla="*/ 0 h 799"/>
                <a:gd name="T86" fmla="*/ 0 w 1639"/>
                <a:gd name="T87" fmla="*/ 0 h 799"/>
                <a:gd name="T88" fmla="*/ 0 w 1639"/>
                <a:gd name="T89" fmla="*/ 0 h 799"/>
                <a:gd name="T90" fmla="*/ 0 w 1639"/>
                <a:gd name="T91" fmla="*/ 0 h 799"/>
                <a:gd name="T92" fmla="*/ 0 w 1639"/>
                <a:gd name="T93" fmla="*/ 0 h 799"/>
                <a:gd name="T94" fmla="*/ 0 w 1639"/>
                <a:gd name="T95" fmla="*/ 0 h 799"/>
                <a:gd name="T96" fmla="*/ 0 w 1639"/>
                <a:gd name="T97" fmla="*/ 0 h 799"/>
                <a:gd name="T98" fmla="*/ 0 w 1639"/>
                <a:gd name="T99" fmla="*/ 0 h 799"/>
                <a:gd name="T100" fmla="*/ 0 w 1639"/>
                <a:gd name="T101" fmla="*/ 0 h 799"/>
                <a:gd name="T102" fmla="*/ 0 w 1639"/>
                <a:gd name="T103" fmla="*/ 0 h 799"/>
                <a:gd name="T104" fmla="*/ 0 w 1639"/>
                <a:gd name="T105" fmla="*/ 0 h 799"/>
                <a:gd name="T106" fmla="*/ 0 w 1639"/>
                <a:gd name="T107" fmla="*/ 0 h 799"/>
                <a:gd name="T108" fmla="*/ 0 w 1639"/>
                <a:gd name="T109" fmla="*/ 0 h 799"/>
                <a:gd name="T110" fmla="*/ 0 w 1639"/>
                <a:gd name="T111" fmla="*/ 0 h 799"/>
                <a:gd name="T112" fmla="*/ 0 w 1639"/>
                <a:gd name="T113" fmla="*/ 0 h 799"/>
                <a:gd name="T114" fmla="*/ 0 w 1639"/>
                <a:gd name="T115" fmla="*/ 0 h 799"/>
                <a:gd name="T116" fmla="*/ 0 w 1639"/>
                <a:gd name="T117" fmla="*/ 0 h 799"/>
                <a:gd name="T118" fmla="*/ 0 w 1639"/>
                <a:gd name="T119" fmla="*/ 0 h 799"/>
                <a:gd name="T120" fmla="*/ 0 w 1639"/>
                <a:gd name="T121" fmla="*/ 0 h 799"/>
                <a:gd name="T122" fmla="*/ 0 w 1639"/>
                <a:gd name="T123" fmla="*/ 0 h 799"/>
                <a:gd name="T124" fmla="*/ 0 w 1639"/>
                <a:gd name="T125" fmla="*/ 0 h 799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39"/>
                <a:gd name="T190" fmla="*/ 0 h 799"/>
                <a:gd name="T191" fmla="*/ 1639 w 1639"/>
                <a:gd name="T192" fmla="*/ 799 h 799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39" h="799">
                  <a:moveTo>
                    <a:pt x="237" y="80"/>
                  </a:moveTo>
                  <a:lnTo>
                    <a:pt x="185" y="110"/>
                  </a:lnTo>
                  <a:lnTo>
                    <a:pt x="139" y="142"/>
                  </a:lnTo>
                  <a:lnTo>
                    <a:pt x="98" y="175"/>
                  </a:lnTo>
                  <a:lnTo>
                    <a:pt x="63" y="213"/>
                  </a:lnTo>
                  <a:lnTo>
                    <a:pt x="35" y="251"/>
                  </a:lnTo>
                  <a:lnTo>
                    <a:pt x="17" y="292"/>
                  </a:lnTo>
                  <a:lnTo>
                    <a:pt x="5" y="333"/>
                  </a:lnTo>
                  <a:lnTo>
                    <a:pt x="0" y="377"/>
                  </a:lnTo>
                  <a:lnTo>
                    <a:pt x="5" y="419"/>
                  </a:lnTo>
                  <a:lnTo>
                    <a:pt x="17" y="461"/>
                  </a:lnTo>
                  <a:lnTo>
                    <a:pt x="38" y="502"/>
                  </a:lnTo>
                  <a:lnTo>
                    <a:pt x="68" y="539"/>
                  </a:lnTo>
                  <a:lnTo>
                    <a:pt x="104" y="578"/>
                  </a:lnTo>
                  <a:lnTo>
                    <a:pt x="144" y="610"/>
                  </a:lnTo>
                  <a:lnTo>
                    <a:pt x="194" y="643"/>
                  </a:lnTo>
                  <a:lnTo>
                    <a:pt x="247" y="673"/>
                  </a:lnTo>
                  <a:lnTo>
                    <a:pt x="307" y="700"/>
                  </a:lnTo>
                  <a:lnTo>
                    <a:pt x="373" y="725"/>
                  </a:lnTo>
                  <a:lnTo>
                    <a:pt x="443" y="746"/>
                  </a:lnTo>
                  <a:lnTo>
                    <a:pt x="517" y="766"/>
                  </a:lnTo>
                  <a:lnTo>
                    <a:pt x="597" y="780"/>
                  </a:lnTo>
                  <a:lnTo>
                    <a:pt x="678" y="790"/>
                  </a:lnTo>
                  <a:lnTo>
                    <a:pt x="760" y="796"/>
                  </a:lnTo>
                  <a:lnTo>
                    <a:pt x="847" y="799"/>
                  </a:lnTo>
                  <a:lnTo>
                    <a:pt x="915" y="796"/>
                  </a:lnTo>
                  <a:lnTo>
                    <a:pt x="980" y="792"/>
                  </a:lnTo>
                  <a:lnTo>
                    <a:pt x="1046" y="787"/>
                  </a:lnTo>
                  <a:lnTo>
                    <a:pt x="1108" y="776"/>
                  </a:lnTo>
                  <a:lnTo>
                    <a:pt x="1168" y="766"/>
                  </a:lnTo>
                  <a:lnTo>
                    <a:pt x="1228" y="752"/>
                  </a:lnTo>
                  <a:lnTo>
                    <a:pt x="1283" y="736"/>
                  </a:lnTo>
                  <a:lnTo>
                    <a:pt x="1336" y="716"/>
                  </a:lnTo>
                  <a:lnTo>
                    <a:pt x="1389" y="698"/>
                  </a:lnTo>
                  <a:lnTo>
                    <a:pt x="1435" y="676"/>
                  </a:lnTo>
                  <a:lnTo>
                    <a:pt x="1479" y="651"/>
                  </a:lnTo>
                  <a:lnTo>
                    <a:pt x="1520" y="627"/>
                  </a:lnTo>
                  <a:lnTo>
                    <a:pt x="1555" y="600"/>
                  </a:lnTo>
                  <a:lnTo>
                    <a:pt x="1587" y="570"/>
                  </a:lnTo>
                  <a:lnTo>
                    <a:pt x="1615" y="539"/>
                  </a:lnTo>
                  <a:lnTo>
                    <a:pt x="1639" y="509"/>
                  </a:lnTo>
                  <a:lnTo>
                    <a:pt x="1637" y="499"/>
                  </a:lnTo>
                  <a:lnTo>
                    <a:pt x="1637" y="488"/>
                  </a:lnTo>
                  <a:lnTo>
                    <a:pt x="1633" y="474"/>
                  </a:lnTo>
                  <a:lnTo>
                    <a:pt x="1628" y="458"/>
                  </a:lnTo>
                  <a:lnTo>
                    <a:pt x="1631" y="444"/>
                  </a:lnTo>
                  <a:lnTo>
                    <a:pt x="1631" y="433"/>
                  </a:lnTo>
                  <a:lnTo>
                    <a:pt x="1628" y="426"/>
                  </a:lnTo>
                  <a:lnTo>
                    <a:pt x="1617" y="423"/>
                  </a:lnTo>
                  <a:lnTo>
                    <a:pt x="1579" y="417"/>
                  </a:lnTo>
                  <a:lnTo>
                    <a:pt x="1541" y="403"/>
                  </a:lnTo>
                  <a:lnTo>
                    <a:pt x="1506" y="379"/>
                  </a:lnTo>
                  <a:lnTo>
                    <a:pt x="1481" y="349"/>
                  </a:lnTo>
                  <a:lnTo>
                    <a:pt x="1465" y="313"/>
                  </a:lnTo>
                  <a:lnTo>
                    <a:pt x="1465" y="281"/>
                  </a:lnTo>
                  <a:lnTo>
                    <a:pt x="1486" y="248"/>
                  </a:lnTo>
                  <a:lnTo>
                    <a:pt x="1530" y="221"/>
                  </a:lnTo>
                  <a:lnTo>
                    <a:pt x="1555" y="216"/>
                  </a:lnTo>
                  <a:lnTo>
                    <a:pt x="1511" y="172"/>
                  </a:lnTo>
                  <a:lnTo>
                    <a:pt x="1465" y="136"/>
                  </a:lnTo>
                  <a:lnTo>
                    <a:pt x="1416" y="106"/>
                  </a:lnTo>
                  <a:lnTo>
                    <a:pt x="1370" y="82"/>
                  </a:lnTo>
                  <a:lnTo>
                    <a:pt x="1320" y="64"/>
                  </a:lnTo>
                  <a:lnTo>
                    <a:pt x="1271" y="46"/>
                  </a:lnTo>
                  <a:lnTo>
                    <a:pt x="1225" y="34"/>
                  </a:lnTo>
                  <a:lnTo>
                    <a:pt x="1179" y="17"/>
                  </a:lnTo>
                  <a:lnTo>
                    <a:pt x="1141" y="6"/>
                  </a:lnTo>
                  <a:lnTo>
                    <a:pt x="1111" y="0"/>
                  </a:lnTo>
                  <a:lnTo>
                    <a:pt x="1081" y="0"/>
                  </a:lnTo>
                  <a:lnTo>
                    <a:pt x="1057" y="6"/>
                  </a:lnTo>
                  <a:lnTo>
                    <a:pt x="1029" y="14"/>
                  </a:lnTo>
                  <a:lnTo>
                    <a:pt x="1002" y="23"/>
                  </a:lnTo>
                  <a:lnTo>
                    <a:pt x="972" y="36"/>
                  </a:lnTo>
                  <a:lnTo>
                    <a:pt x="937" y="46"/>
                  </a:lnTo>
                  <a:lnTo>
                    <a:pt x="923" y="80"/>
                  </a:lnTo>
                  <a:lnTo>
                    <a:pt x="910" y="112"/>
                  </a:lnTo>
                  <a:lnTo>
                    <a:pt x="893" y="147"/>
                  </a:lnTo>
                  <a:lnTo>
                    <a:pt x="871" y="177"/>
                  </a:lnTo>
                  <a:lnTo>
                    <a:pt x="950" y="213"/>
                  </a:lnTo>
                  <a:lnTo>
                    <a:pt x="1013" y="254"/>
                  </a:lnTo>
                  <a:lnTo>
                    <a:pt x="1059" y="295"/>
                  </a:lnTo>
                  <a:lnTo>
                    <a:pt x="1089" y="338"/>
                  </a:lnTo>
                  <a:lnTo>
                    <a:pt x="1108" y="384"/>
                  </a:lnTo>
                  <a:lnTo>
                    <a:pt x="1111" y="428"/>
                  </a:lnTo>
                  <a:lnTo>
                    <a:pt x="1106" y="472"/>
                  </a:lnTo>
                  <a:lnTo>
                    <a:pt x="1087" y="513"/>
                  </a:lnTo>
                  <a:lnTo>
                    <a:pt x="1057" y="553"/>
                  </a:lnTo>
                  <a:lnTo>
                    <a:pt x="1016" y="589"/>
                  </a:lnTo>
                  <a:lnTo>
                    <a:pt x="970" y="619"/>
                  </a:lnTo>
                  <a:lnTo>
                    <a:pt x="915" y="643"/>
                  </a:lnTo>
                  <a:lnTo>
                    <a:pt x="852" y="663"/>
                  </a:lnTo>
                  <a:lnTo>
                    <a:pt x="784" y="673"/>
                  </a:lnTo>
                  <a:lnTo>
                    <a:pt x="710" y="673"/>
                  </a:lnTo>
                  <a:lnTo>
                    <a:pt x="632" y="668"/>
                  </a:lnTo>
                  <a:lnTo>
                    <a:pt x="599" y="663"/>
                  </a:lnTo>
                  <a:lnTo>
                    <a:pt x="567" y="660"/>
                  </a:lnTo>
                  <a:lnTo>
                    <a:pt x="534" y="654"/>
                  </a:lnTo>
                  <a:lnTo>
                    <a:pt x="501" y="649"/>
                  </a:lnTo>
                  <a:lnTo>
                    <a:pt x="468" y="640"/>
                  </a:lnTo>
                  <a:lnTo>
                    <a:pt x="436" y="633"/>
                  </a:lnTo>
                  <a:lnTo>
                    <a:pt x="403" y="624"/>
                  </a:lnTo>
                  <a:lnTo>
                    <a:pt x="371" y="610"/>
                  </a:lnTo>
                  <a:lnTo>
                    <a:pt x="341" y="600"/>
                  </a:lnTo>
                  <a:lnTo>
                    <a:pt x="311" y="583"/>
                  </a:lnTo>
                  <a:lnTo>
                    <a:pt x="283" y="567"/>
                  </a:lnTo>
                  <a:lnTo>
                    <a:pt x="256" y="545"/>
                  </a:lnTo>
                  <a:lnTo>
                    <a:pt x="231" y="523"/>
                  </a:lnTo>
                  <a:lnTo>
                    <a:pt x="210" y="499"/>
                  </a:lnTo>
                  <a:lnTo>
                    <a:pt x="190" y="472"/>
                  </a:lnTo>
                  <a:lnTo>
                    <a:pt x="171" y="439"/>
                  </a:lnTo>
                  <a:lnTo>
                    <a:pt x="155" y="384"/>
                  </a:lnTo>
                  <a:lnTo>
                    <a:pt x="158" y="327"/>
                  </a:lnTo>
                  <a:lnTo>
                    <a:pt x="177" y="273"/>
                  </a:lnTo>
                  <a:lnTo>
                    <a:pt x="215" y="226"/>
                  </a:lnTo>
                  <a:lnTo>
                    <a:pt x="224" y="219"/>
                  </a:lnTo>
                  <a:lnTo>
                    <a:pt x="234" y="210"/>
                  </a:lnTo>
                  <a:lnTo>
                    <a:pt x="242" y="202"/>
                  </a:lnTo>
                  <a:lnTo>
                    <a:pt x="256" y="196"/>
                  </a:lnTo>
                  <a:lnTo>
                    <a:pt x="267" y="191"/>
                  </a:lnTo>
                  <a:lnTo>
                    <a:pt x="277" y="186"/>
                  </a:lnTo>
                  <a:lnTo>
                    <a:pt x="291" y="183"/>
                  </a:lnTo>
                  <a:lnTo>
                    <a:pt x="302" y="177"/>
                  </a:lnTo>
                  <a:lnTo>
                    <a:pt x="283" y="154"/>
                  </a:lnTo>
                  <a:lnTo>
                    <a:pt x="267" y="129"/>
                  </a:lnTo>
                  <a:lnTo>
                    <a:pt x="251" y="104"/>
                  </a:lnTo>
                  <a:lnTo>
                    <a:pt x="237" y="80"/>
                  </a:lnTo>
                  <a:close/>
                </a:path>
              </a:pathLst>
            </a:custGeom>
            <a:solidFill>
              <a:srgbClr val="8E91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208" name="Freeform 144"/>
            <p:cNvSpPr>
              <a:spLocks/>
            </p:cNvSpPr>
            <p:nvPr/>
          </p:nvSpPr>
          <p:spPr bwMode="auto">
            <a:xfrm>
              <a:off x="202" y="3694"/>
              <a:ext cx="542" cy="354"/>
            </a:xfrm>
            <a:custGeom>
              <a:avLst/>
              <a:gdLst>
                <a:gd name="T0" fmla="*/ 0 w 2170"/>
                <a:gd name="T1" fmla="*/ 0 h 1414"/>
                <a:gd name="T2" fmla="*/ 0 w 2170"/>
                <a:gd name="T3" fmla="*/ 0 h 1414"/>
                <a:gd name="T4" fmla="*/ 0 w 2170"/>
                <a:gd name="T5" fmla="*/ 0 h 1414"/>
                <a:gd name="T6" fmla="*/ 0 w 2170"/>
                <a:gd name="T7" fmla="*/ 0 h 1414"/>
                <a:gd name="T8" fmla="*/ 0 w 2170"/>
                <a:gd name="T9" fmla="*/ 0 h 1414"/>
                <a:gd name="T10" fmla="*/ 0 w 2170"/>
                <a:gd name="T11" fmla="*/ 0 h 1414"/>
                <a:gd name="T12" fmla="*/ 0 w 2170"/>
                <a:gd name="T13" fmla="*/ 0 h 1414"/>
                <a:gd name="T14" fmla="*/ 0 w 2170"/>
                <a:gd name="T15" fmla="*/ 0 h 1414"/>
                <a:gd name="T16" fmla="*/ 0 w 2170"/>
                <a:gd name="T17" fmla="*/ 0 h 1414"/>
                <a:gd name="T18" fmla="*/ 0 w 2170"/>
                <a:gd name="T19" fmla="*/ 0 h 1414"/>
                <a:gd name="T20" fmla="*/ 0 w 2170"/>
                <a:gd name="T21" fmla="*/ 0 h 1414"/>
                <a:gd name="T22" fmla="*/ 0 w 2170"/>
                <a:gd name="T23" fmla="*/ 0 h 1414"/>
                <a:gd name="T24" fmla="*/ 0 w 2170"/>
                <a:gd name="T25" fmla="*/ 0 h 1414"/>
                <a:gd name="T26" fmla="*/ 0 w 2170"/>
                <a:gd name="T27" fmla="*/ 0 h 1414"/>
                <a:gd name="T28" fmla="*/ 0 w 2170"/>
                <a:gd name="T29" fmla="*/ 0 h 1414"/>
                <a:gd name="T30" fmla="*/ 0 w 2170"/>
                <a:gd name="T31" fmla="*/ 0 h 1414"/>
                <a:gd name="T32" fmla="*/ 0 w 2170"/>
                <a:gd name="T33" fmla="*/ 0 h 1414"/>
                <a:gd name="T34" fmla="*/ 0 w 2170"/>
                <a:gd name="T35" fmla="*/ 0 h 1414"/>
                <a:gd name="T36" fmla="*/ 0 w 2170"/>
                <a:gd name="T37" fmla="*/ 0 h 1414"/>
                <a:gd name="T38" fmla="*/ 0 w 2170"/>
                <a:gd name="T39" fmla="*/ 0 h 1414"/>
                <a:gd name="T40" fmla="*/ 0 w 2170"/>
                <a:gd name="T41" fmla="*/ 0 h 1414"/>
                <a:gd name="T42" fmla="*/ 0 w 2170"/>
                <a:gd name="T43" fmla="*/ 0 h 1414"/>
                <a:gd name="T44" fmla="*/ 0 w 2170"/>
                <a:gd name="T45" fmla="*/ 0 h 1414"/>
                <a:gd name="T46" fmla="*/ 0 w 2170"/>
                <a:gd name="T47" fmla="*/ 0 h 1414"/>
                <a:gd name="T48" fmla="*/ 0 w 2170"/>
                <a:gd name="T49" fmla="*/ 0 h 1414"/>
                <a:gd name="T50" fmla="*/ 0 w 2170"/>
                <a:gd name="T51" fmla="*/ 0 h 1414"/>
                <a:gd name="T52" fmla="*/ 0 w 2170"/>
                <a:gd name="T53" fmla="*/ 0 h 1414"/>
                <a:gd name="T54" fmla="*/ 0 w 2170"/>
                <a:gd name="T55" fmla="*/ 0 h 1414"/>
                <a:gd name="T56" fmla="*/ 0 w 2170"/>
                <a:gd name="T57" fmla="*/ 0 h 1414"/>
                <a:gd name="T58" fmla="*/ 0 w 2170"/>
                <a:gd name="T59" fmla="*/ 0 h 1414"/>
                <a:gd name="T60" fmla="*/ 0 w 2170"/>
                <a:gd name="T61" fmla="*/ 0 h 1414"/>
                <a:gd name="T62" fmla="*/ 0 w 2170"/>
                <a:gd name="T63" fmla="*/ 0 h 1414"/>
                <a:gd name="T64" fmla="*/ 0 w 2170"/>
                <a:gd name="T65" fmla="*/ 0 h 1414"/>
                <a:gd name="T66" fmla="*/ 0 w 2170"/>
                <a:gd name="T67" fmla="*/ 0 h 1414"/>
                <a:gd name="T68" fmla="*/ 0 w 2170"/>
                <a:gd name="T69" fmla="*/ 0 h 1414"/>
                <a:gd name="T70" fmla="*/ 0 w 2170"/>
                <a:gd name="T71" fmla="*/ 0 h 1414"/>
                <a:gd name="T72" fmla="*/ 0 w 2170"/>
                <a:gd name="T73" fmla="*/ 0 h 1414"/>
                <a:gd name="T74" fmla="*/ 0 w 2170"/>
                <a:gd name="T75" fmla="*/ 0 h 1414"/>
                <a:gd name="T76" fmla="*/ 0 w 2170"/>
                <a:gd name="T77" fmla="*/ 0 h 1414"/>
                <a:gd name="T78" fmla="*/ 0 w 2170"/>
                <a:gd name="T79" fmla="*/ 0 h 1414"/>
                <a:gd name="T80" fmla="*/ 0 w 2170"/>
                <a:gd name="T81" fmla="*/ 0 h 1414"/>
                <a:gd name="T82" fmla="*/ 0 w 2170"/>
                <a:gd name="T83" fmla="*/ 0 h 1414"/>
                <a:gd name="T84" fmla="*/ 0 w 2170"/>
                <a:gd name="T85" fmla="*/ 0 h 1414"/>
                <a:gd name="T86" fmla="*/ 0 w 2170"/>
                <a:gd name="T87" fmla="*/ 0 h 1414"/>
                <a:gd name="T88" fmla="*/ 0 w 2170"/>
                <a:gd name="T89" fmla="*/ 0 h 1414"/>
                <a:gd name="T90" fmla="*/ 0 w 2170"/>
                <a:gd name="T91" fmla="*/ 0 h 1414"/>
                <a:gd name="T92" fmla="*/ 0 w 2170"/>
                <a:gd name="T93" fmla="*/ 0 h 1414"/>
                <a:gd name="T94" fmla="*/ 0 w 2170"/>
                <a:gd name="T95" fmla="*/ 0 h 1414"/>
                <a:gd name="T96" fmla="*/ 0 w 2170"/>
                <a:gd name="T97" fmla="*/ 0 h 1414"/>
                <a:gd name="T98" fmla="*/ 0 w 2170"/>
                <a:gd name="T99" fmla="*/ 0 h 1414"/>
                <a:gd name="T100" fmla="*/ 0 w 2170"/>
                <a:gd name="T101" fmla="*/ 0 h 1414"/>
                <a:gd name="T102" fmla="*/ 0 w 2170"/>
                <a:gd name="T103" fmla="*/ 0 h 1414"/>
                <a:gd name="T104" fmla="*/ 0 w 2170"/>
                <a:gd name="T105" fmla="*/ 0 h 1414"/>
                <a:gd name="T106" fmla="*/ 0 w 2170"/>
                <a:gd name="T107" fmla="*/ 0 h 1414"/>
                <a:gd name="T108" fmla="*/ 0 w 2170"/>
                <a:gd name="T109" fmla="*/ 0 h 1414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170"/>
                <a:gd name="T166" fmla="*/ 0 h 1414"/>
                <a:gd name="T167" fmla="*/ 2170 w 2170"/>
                <a:gd name="T168" fmla="*/ 1414 h 1414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170" h="1414">
                  <a:moveTo>
                    <a:pt x="1955" y="986"/>
                  </a:moveTo>
                  <a:lnTo>
                    <a:pt x="1938" y="986"/>
                  </a:lnTo>
                  <a:lnTo>
                    <a:pt x="1915" y="992"/>
                  </a:lnTo>
                  <a:lnTo>
                    <a:pt x="1887" y="997"/>
                  </a:lnTo>
                  <a:lnTo>
                    <a:pt x="1855" y="1006"/>
                  </a:lnTo>
                  <a:lnTo>
                    <a:pt x="1816" y="1013"/>
                  </a:lnTo>
                  <a:lnTo>
                    <a:pt x="1775" y="1022"/>
                  </a:lnTo>
                  <a:lnTo>
                    <a:pt x="1729" y="1032"/>
                  </a:lnTo>
                  <a:lnTo>
                    <a:pt x="1680" y="1041"/>
                  </a:lnTo>
                  <a:lnTo>
                    <a:pt x="1628" y="1052"/>
                  </a:lnTo>
                  <a:lnTo>
                    <a:pt x="1574" y="1060"/>
                  </a:lnTo>
                  <a:lnTo>
                    <a:pt x="1519" y="1066"/>
                  </a:lnTo>
                  <a:lnTo>
                    <a:pt x="1459" y="1073"/>
                  </a:lnTo>
                  <a:lnTo>
                    <a:pt x="1399" y="1076"/>
                  </a:lnTo>
                  <a:lnTo>
                    <a:pt x="1340" y="1079"/>
                  </a:lnTo>
                  <a:lnTo>
                    <a:pt x="1277" y="1076"/>
                  </a:lnTo>
                  <a:lnTo>
                    <a:pt x="1215" y="1073"/>
                  </a:lnTo>
                  <a:lnTo>
                    <a:pt x="1165" y="1068"/>
                  </a:lnTo>
                  <a:lnTo>
                    <a:pt x="1105" y="1062"/>
                  </a:lnTo>
                  <a:lnTo>
                    <a:pt x="1038" y="1052"/>
                  </a:lnTo>
                  <a:lnTo>
                    <a:pt x="964" y="1041"/>
                  </a:lnTo>
                  <a:lnTo>
                    <a:pt x="884" y="1025"/>
                  </a:lnTo>
                  <a:lnTo>
                    <a:pt x="803" y="1006"/>
                  </a:lnTo>
                  <a:lnTo>
                    <a:pt x="721" y="983"/>
                  </a:lnTo>
                  <a:lnTo>
                    <a:pt x="640" y="960"/>
                  </a:lnTo>
                  <a:lnTo>
                    <a:pt x="561" y="930"/>
                  </a:lnTo>
                  <a:lnTo>
                    <a:pt x="488" y="896"/>
                  </a:lnTo>
                  <a:lnTo>
                    <a:pt x="419" y="861"/>
                  </a:lnTo>
                  <a:lnTo>
                    <a:pt x="357" y="817"/>
                  </a:lnTo>
                  <a:lnTo>
                    <a:pt x="305" y="771"/>
                  </a:lnTo>
                  <a:lnTo>
                    <a:pt x="264" y="719"/>
                  </a:lnTo>
                  <a:lnTo>
                    <a:pt x="237" y="665"/>
                  </a:lnTo>
                  <a:lnTo>
                    <a:pt x="223" y="603"/>
                  </a:lnTo>
                  <a:lnTo>
                    <a:pt x="218" y="559"/>
                  </a:lnTo>
                  <a:lnTo>
                    <a:pt x="212" y="509"/>
                  </a:lnTo>
                  <a:lnTo>
                    <a:pt x="209" y="458"/>
                  </a:lnTo>
                  <a:lnTo>
                    <a:pt x="209" y="403"/>
                  </a:lnTo>
                  <a:lnTo>
                    <a:pt x="212" y="350"/>
                  </a:lnTo>
                  <a:lnTo>
                    <a:pt x="223" y="295"/>
                  </a:lnTo>
                  <a:lnTo>
                    <a:pt x="242" y="243"/>
                  </a:lnTo>
                  <a:lnTo>
                    <a:pt x="272" y="194"/>
                  </a:lnTo>
                  <a:lnTo>
                    <a:pt x="288" y="172"/>
                  </a:lnTo>
                  <a:lnTo>
                    <a:pt x="305" y="150"/>
                  </a:lnTo>
                  <a:lnTo>
                    <a:pt x="322" y="126"/>
                  </a:lnTo>
                  <a:lnTo>
                    <a:pt x="338" y="99"/>
                  </a:lnTo>
                  <a:lnTo>
                    <a:pt x="352" y="74"/>
                  </a:lnTo>
                  <a:lnTo>
                    <a:pt x="365" y="49"/>
                  </a:lnTo>
                  <a:lnTo>
                    <a:pt x="378" y="25"/>
                  </a:lnTo>
                  <a:lnTo>
                    <a:pt x="389" y="0"/>
                  </a:lnTo>
                  <a:lnTo>
                    <a:pt x="318" y="58"/>
                  </a:lnTo>
                  <a:lnTo>
                    <a:pt x="251" y="115"/>
                  </a:lnTo>
                  <a:lnTo>
                    <a:pt x="191" y="172"/>
                  </a:lnTo>
                  <a:lnTo>
                    <a:pt x="138" y="221"/>
                  </a:lnTo>
                  <a:lnTo>
                    <a:pt x="95" y="267"/>
                  </a:lnTo>
                  <a:lnTo>
                    <a:pt x="60" y="306"/>
                  </a:lnTo>
                  <a:lnTo>
                    <a:pt x="35" y="336"/>
                  </a:lnTo>
                  <a:lnTo>
                    <a:pt x="25" y="352"/>
                  </a:lnTo>
                  <a:lnTo>
                    <a:pt x="5" y="415"/>
                  </a:lnTo>
                  <a:lnTo>
                    <a:pt x="0" y="480"/>
                  </a:lnTo>
                  <a:lnTo>
                    <a:pt x="11" y="545"/>
                  </a:lnTo>
                  <a:lnTo>
                    <a:pt x="38" y="605"/>
                  </a:lnTo>
                  <a:lnTo>
                    <a:pt x="43" y="622"/>
                  </a:lnTo>
                  <a:lnTo>
                    <a:pt x="90" y="673"/>
                  </a:lnTo>
                  <a:lnTo>
                    <a:pt x="138" y="719"/>
                  </a:lnTo>
                  <a:lnTo>
                    <a:pt x="191" y="766"/>
                  </a:lnTo>
                  <a:lnTo>
                    <a:pt x="244" y="809"/>
                  </a:lnTo>
                  <a:lnTo>
                    <a:pt x="299" y="850"/>
                  </a:lnTo>
                  <a:lnTo>
                    <a:pt x="354" y="891"/>
                  </a:lnTo>
                  <a:lnTo>
                    <a:pt x="408" y="932"/>
                  </a:lnTo>
                  <a:lnTo>
                    <a:pt x="463" y="976"/>
                  </a:lnTo>
                  <a:lnTo>
                    <a:pt x="511" y="1013"/>
                  </a:lnTo>
                  <a:lnTo>
                    <a:pt x="561" y="1049"/>
                  </a:lnTo>
                  <a:lnTo>
                    <a:pt x="612" y="1082"/>
                  </a:lnTo>
                  <a:lnTo>
                    <a:pt x="661" y="1112"/>
                  </a:lnTo>
                  <a:lnTo>
                    <a:pt x="713" y="1142"/>
                  </a:lnTo>
                  <a:lnTo>
                    <a:pt x="768" y="1172"/>
                  </a:lnTo>
                  <a:lnTo>
                    <a:pt x="819" y="1199"/>
                  </a:lnTo>
                  <a:lnTo>
                    <a:pt x="874" y="1223"/>
                  </a:lnTo>
                  <a:lnTo>
                    <a:pt x="928" y="1248"/>
                  </a:lnTo>
                  <a:lnTo>
                    <a:pt x="983" y="1273"/>
                  </a:lnTo>
                  <a:lnTo>
                    <a:pt x="1038" y="1297"/>
                  </a:lnTo>
                  <a:lnTo>
                    <a:pt x="1095" y="1319"/>
                  </a:lnTo>
                  <a:lnTo>
                    <a:pt x="1149" y="1343"/>
                  </a:lnTo>
                  <a:lnTo>
                    <a:pt x="1204" y="1365"/>
                  </a:lnTo>
                  <a:lnTo>
                    <a:pt x="1261" y="1389"/>
                  </a:lnTo>
                  <a:lnTo>
                    <a:pt x="1315" y="1414"/>
                  </a:lnTo>
                  <a:lnTo>
                    <a:pt x="1342" y="1363"/>
                  </a:lnTo>
                  <a:lnTo>
                    <a:pt x="1375" y="1319"/>
                  </a:lnTo>
                  <a:lnTo>
                    <a:pt x="1416" y="1280"/>
                  </a:lnTo>
                  <a:lnTo>
                    <a:pt x="1459" y="1250"/>
                  </a:lnTo>
                  <a:lnTo>
                    <a:pt x="1505" y="1229"/>
                  </a:lnTo>
                  <a:lnTo>
                    <a:pt x="1558" y="1218"/>
                  </a:lnTo>
                  <a:lnTo>
                    <a:pt x="1609" y="1218"/>
                  </a:lnTo>
                  <a:lnTo>
                    <a:pt x="1666" y="1232"/>
                  </a:lnTo>
                  <a:lnTo>
                    <a:pt x="1699" y="1204"/>
                  </a:lnTo>
                  <a:lnTo>
                    <a:pt x="1734" y="1174"/>
                  </a:lnTo>
                  <a:lnTo>
                    <a:pt x="1767" y="1149"/>
                  </a:lnTo>
                  <a:lnTo>
                    <a:pt x="1797" y="1126"/>
                  </a:lnTo>
                  <a:lnTo>
                    <a:pt x="1824" y="1103"/>
                  </a:lnTo>
                  <a:lnTo>
                    <a:pt x="1849" y="1084"/>
                  </a:lnTo>
                  <a:lnTo>
                    <a:pt x="1867" y="1071"/>
                  </a:lnTo>
                  <a:lnTo>
                    <a:pt x="1881" y="1060"/>
                  </a:lnTo>
                  <a:lnTo>
                    <a:pt x="1908" y="1041"/>
                  </a:lnTo>
                  <a:lnTo>
                    <a:pt x="1950" y="1016"/>
                  </a:lnTo>
                  <a:lnTo>
                    <a:pt x="1996" y="992"/>
                  </a:lnTo>
                  <a:lnTo>
                    <a:pt x="2047" y="967"/>
                  </a:lnTo>
                  <a:lnTo>
                    <a:pt x="2094" y="946"/>
                  </a:lnTo>
                  <a:lnTo>
                    <a:pt x="2132" y="926"/>
                  </a:lnTo>
                  <a:lnTo>
                    <a:pt x="2159" y="916"/>
                  </a:lnTo>
                  <a:lnTo>
                    <a:pt x="2170" y="910"/>
                  </a:lnTo>
                  <a:lnTo>
                    <a:pt x="1955" y="986"/>
                  </a:lnTo>
                  <a:close/>
                </a:path>
              </a:pathLst>
            </a:custGeom>
            <a:solidFill>
              <a:srgbClr val="666B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209" name="Freeform 145"/>
            <p:cNvSpPr>
              <a:spLocks noEditPoints="1"/>
            </p:cNvSpPr>
            <p:nvPr/>
          </p:nvSpPr>
          <p:spPr bwMode="auto">
            <a:xfrm>
              <a:off x="421" y="3508"/>
              <a:ext cx="289" cy="134"/>
            </a:xfrm>
            <a:custGeom>
              <a:avLst/>
              <a:gdLst>
                <a:gd name="T0" fmla="*/ 0 w 1155"/>
                <a:gd name="T1" fmla="*/ 0 h 537"/>
                <a:gd name="T2" fmla="*/ 0 w 1155"/>
                <a:gd name="T3" fmla="*/ 0 h 537"/>
                <a:gd name="T4" fmla="*/ 0 w 1155"/>
                <a:gd name="T5" fmla="*/ 0 h 537"/>
                <a:gd name="T6" fmla="*/ 0 w 1155"/>
                <a:gd name="T7" fmla="*/ 0 h 537"/>
                <a:gd name="T8" fmla="*/ 0 w 1155"/>
                <a:gd name="T9" fmla="*/ 0 h 537"/>
                <a:gd name="T10" fmla="*/ 0 w 1155"/>
                <a:gd name="T11" fmla="*/ 0 h 537"/>
                <a:gd name="T12" fmla="*/ 0 w 1155"/>
                <a:gd name="T13" fmla="*/ 0 h 537"/>
                <a:gd name="T14" fmla="*/ 0 w 1155"/>
                <a:gd name="T15" fmla="*/ 0 h 537"/>
                <a:gd name="T16" fmla="*/ 0 w 1155"/>
                <a:gd name="T17" fmla="*/ 0 h 537"/>
                <a:gd name="T18" fmla="*/ 0 w 1155"/>
                <a:gd name="T19" fmla="*/ 0 h 537"/>
                <a:gd name="T20" fmla="*/ 0 w 1155"/>
                <a:gd name="T21" fmla="*/ 0 h 537"/>
                <a:gd name="T22" fmla="*/ 0 w 1155"/>
                <a:gd name="T23" fmla="*/ 0 h 537"/>
                <a:gd name="T24" fmla="*/ 0 w 1155"/>
                <a:gd name="T25" fmla="*/ 0 h 537"/>
                <a:gd name="T26" fmla="*/ 0 w 1155"/>
                <a:gd name="T27" fmla="*/ 0 h 537"/>
                <a:gd name="T28" fmla="*/ 0 w 1155"/>
                <a:gd name="T29" fmla="*/ 0 h 537"/>
                <a:gd name="T30" fmla="*/ 0 w 1155"/>
                <a:gd name="T31" fmla="*/ 0 h 537"/>
                <a:gd name="T32" fmla="*/ 0 w 1155"/>
                <a:gd name="T33" fmla="*/ 0 h 537"/>
                <a:gd name="T34" fmla="*/ 0 w 1155"/>
                <a:gd name="T35" fmla="*/ 0 h 537"/>
                <a:gd name="T36" fmla="*/ 0 w 1155"/>
                <a:gd name="T37" fmla="*/ 0 h 537"/>
                <a:gd name="T38" fmla="*/ 0 w 1155"/>
                <a:gd name="T39" fmla="*/ 0 h 537"/>
                <a:gd name="T40" fmla="*/ 0 w 1155"/>
                <a:gd name="T41" fmla="*/ 0 h 537"/>
                <a:gd name="T42" fmla="*/ 0 w 1155"/>
                <a:gd name="T43" fmla="*/ 0 h 537"/>
                <a:gd name="T44" fmla="*/ 0 w 1155"/>
                <a:gd name="T45" fmla="*/ 0 h 537"/>
                <a:gd name="T46" fmla="*/ 0 w 1155"/>
                <a:gd name="T47" fmla="*/ 0 h 537"/>
                <a:gd name="T48" fmla="*/ 0 w 1155"/>
                <a:gd name="T49" fmla="*/ 0 h 537"/>
                <a:gd name="T50" fmla="*/ 0 w 1155"/>
                <a:gd name="T51" fmla="*/ 0 h 537"/>
                <a:gd name="T52" fmla="*/ 0 w 1155"/>
                <a:gd name="T53" fmla="*/ 0 h 537"/>
                <a:gd name="T54" fmla="*/ 0 w 1155"/>
                <a:gd name="T55" fmla="*/ 0 h 537"/>
                <a:gd name="T56" fmla="*/ 0 w 1155"/>
                <a:gd name="T57" fmla="*/ 0 h 537"/>
                <a:gd name="T58" fmla="*/ 0 w 1155"/>
                <a:gd name="T59" fmla="*/ 0 h 537"/>
                <a:gd name="T60" fmla="*/ 0 w 1155"/>
                <a:gd name="T61" fmla="*/ 0 h 537"/>
                <a:gd name="T62" fmla="*/ 0 w 1155"/>
                <a:gd name="T63" fmla="*/ 0 h 537"/>
                <a:gd name="T64" fmla="*/ 0 w 1155"/>
                <a:gd name="T65" fmla="*/ 0 h 537"/>
                <a:gd name="T66" fmla="*/ 0 w 1155"/>
                <a:gd name="T67" fmla="*/ 0 h 537"/>
                <a:gd name="T68" fmla="*/ 0 w 1155"/>
                <a:gd name="T69" fmla="*/ 0 h 537"/>
                <a:gd name="T70" fmla="*/ 0 w 1155"/>
                <a:gd name="T71" fmla="*/ 0 h 537"/>
                <a:gd name="T72" fmla="*/ 0 w 1155"/>
                <a:gd name="T73" fmla="*/ 0 h 537"/>
                <a:gd name="T74" fmla="*/ 0 w 1155"/>
                <a:gd name="T75" fmla="*/ 0 h 537"/>
                <a:gd name="T76" fmla="*/ 0 w 1155"/>
                <a:gd name="T77" fmla="*/ 0 h 537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155"/>
                <a:gd name="T118" fmla="*/ 0 h 537"/>
                <a:gd name="T119" fmla="*/ 1155 w 1155"/>
                <a:gd name="T120" fmla="*/ 537 h 537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155" h="537">
                  <a:moveTo>
                    <a:pt x="1128" y="458"/>
                  </a:moveTo>
                  <a:lnTo>
                    <a:pt x="1103" y="472"/>
                  </a:lnTo>
                  <a:lnTo>
                    <a:pt x="1078" y="486"/>
                  </a:lnTo>
                  <a:lnTo>
                    <a:pt x="1052" y="496"/>
                  </a:lnTo>
                  <a:lnTo>
                    <a:pt x="1024" y="507"/>
                  </a:lnTo>
                  <a:lnTo>
                    <a:pt x="997" y="516"/>
                  </a:lnTo>
                  <a:lnTo>
                    <a:pt x="970" y="521"/>
                  </a:lnTo>
                  <a:lnTo>
                    <a:pt x="942" y="523"/>
                  </a:lnTo>
                  <a:lnTo>
                    <a:pt x="915" y="526"/>
                  </a:lnTo>
                  <a:lnTo>
                    <a:pt x="866" y="532"/>
                  </a:lnTo>
                  <a:lnTo>
                    <a:pt x="815" y="534"/>
                  </a:lnTo>
                  <a:lnTo>
                    <a:pt x="762" y="537"/>
                  </a:lnTo>
                  <a:lnTo>
                    <a:pt x="714" y="537"/>
                  </a:lnTo>
                  <a:lnTo>
                    <a:pt x="663" y="537"/>
                  </a:lnTo>
                  <a:lnTo>
                    <a:pt x="613" y="534"/>
                  </a:lnTo>
                  <a:lnTo>
                    <a:pt x="567" y="529"/>
                  </a:lnTo>
                  <a:lnTo>
                    <a:pt x="526" y="518"/>
                  </a:lnTo>
                  <a:lnTo>
                    <a:pt x="580" y="512"/>
                  </a:lnTo>
                  <a:lnTo>
                    <a:pt x="635" y="507"/>
                  </a:lnTo>
                  <a:lnTo>
                    <a:pt x="686" y="496"/>
                  </a:lnTo>
                  <a:lnTo>
                    <a:pt x="739" y="482"/>
                  </a:lnTo>
                  <a:lnTo>
                    <a:pt x="787" y="469"/>
                  </a:lnTo>
                  <a:lnTo>
                    <a:pt x="836" y="456"/>
                  </a:lnTo>
                  <a:lnTo>
                    <a:pt x="880" y="439"/>
                  </a:lnTo>
                  <a:lnTo>
                    <a:pt x="921" y="422"/>
                  </a:lnTo>
                  <a:lnTo>
                    <a:pt x="942" y="406"/>
                  </a:lnTo>
                  <a:lnTo>
                    <a:pt x="964" y="390"/>
                  </a:lnTo>
                  <a:lnTo>
                    <a:pt x="981" y="371"/>
                  </a:lnTo>
                  <a:lnTo>
                    <a:pt x="981" y="346"/>
                  </a:lnTo>
                  <a:lnTo>
                    <a:pt x="976" y="336"/>
                  </a:lnTo>
                  <a:lnTo>
                    <a:pt x="967" y="330"/>
                  </a:lnTo>
                  <a:lnTo>
                    <a:pt x="956" y="325"/>
                  </a:lnTo>
                  <a:lnTo>
                    <a:pt x="945" y="322"/>
                  </a:lnTo>
                  <a:lnTo>
                    <a:pt x="928" y="314"/>
                  </a:lnTo>
                  <a:lnTo>
                    <a:pt x="921" y="300"/>
                  </a:lnTo>
                  <a:lnTo>
                    <a:pt x="915" y="284"/>
                  </a:lnTo>
                  <a:lnTo>
                    <a:pt x="915" y="267"/>
                  </a:lnTo>
                  <a:lnTo>
                    <a:pt x="928" y="267"/>
                  </a:lnTo>
                  <a:lnTo>
                    <a:pt x="940" y="270"/>
                  </a:lnTo>
                  <a:lnTo>
                    <a:pt x="953" y="272"/>
                  </a:lnTo>
                  <a:lnTo>
                    <a:pt x="970" y="272"/>
                  </a:lnTo>
                  <a:lnTo>
                    <a:pt x="1024" y="290"/>
                  </a:lnTo>
                  <a:lnTo>
                    <a:pt x="1071" y="302"/>
                  </a:lnTo>
                  <a:lnTo>
                    <a:pt x="1108" y="316"/>
                  </a:lnTo>
                  <a:lnTo>
                    <a:pt x="1135" y="332"/>
                  </a:lnTo>
                  <a:lnTo>
                    <a:pt x="1152" y="355"/>
                  </a:lnTo>
                  <a:lnTo>
                    <a:pt x="1155" y="380"/>
                  </a:lnTo>
                  <a:lnTo>
                    <a:pt x="1149" y="415"/>
                  </a:lnTo>
                  <a:lnTo>
                    <a:pt x="1128" y="458"/>
                  </a:lnTo>
                  <a:close/>
                  <a:moveTo>
                    <a:pt x="161" y="338"/>
                  </a:moveTo>
                  <a:lnTo>
                    <a:pt x="139" y="316"/>
                  </a:lnTo>
                  <a:lnTo>
                    <a:pt x="120" y="295"/>
                  </a:lnTo>
                  <a:lnTo>
                    <a:pt x="104" y="272"/>
                  </a:lnTo>
                  <a:lnTo>
                    <a:pt x="90" y="251"/>
                  </a:lnTo>
                  <a:lnTo>
                    <a:pt x="76" y="224"/>
                  </a:lnTo>
                  <a:lnTo>
                    <a:pt x="63" y="196"/>
                  </a:lnTo>
                  <a:lnTo>
                    <a:pt x="49" y="166"/>
                  </a:lnTo>
                  <a:lnTo>
                    <a:pt x="39" y="139"/>
                  </a:lnTo>
                  <a:lnTo>
                    <a:pt x="28" y="113"/>
                  </a:lnTo>
                  <a:lnTo>
                    <a:pt x="17" y="85"/>
                  </a:lnTo>
                  <a:lnTo>
                    <a:pt x="9" y="60"/>
                  </a:lnTo>
                  <a:lnTo>
                    <a:pt x="0" y="33"/>
                  </a:lnTo>
                  <a:lnTo>
                    <a:pt x="11" y="25"/>
                  </a:lnTo>
                  <a:lnTo>
                    <a:pt x="25" y="19"/>
                  </a:lnTo>
                  <a:lnTo>
                    <a:pt x="39" y="14"/>
                  </a:lnTo>
                  <a:lnTo>
                    <a:pt x="53" y="9"/>
                  </a:lnTo>
                  <a:lnTo>
                    <a:pt x="69" y="7"/>
                  </a:lnTo>
                  <a:lnTo>
                    <a:pt x="85" y="3"/>
                  </a:lnTo>
                  <a:lnTo>
                    <a:pt x="101" y="0"/>
                  </a:lnTo>
                  <a:lnTo>
                    <a:pt x="120" y="0"/>
                  </a:lnTo>
                  <a:lnTo>
                    <a:pt x="134" y="7"/>
                  </a:lnTo>
                  <a:lnTo>
                    <a:pt x="145" y="7"/>
                  </a:lnTo>
                  <a:lnTo>
                    <a:pt x="159" y="7"/>
                  </a:lnTo>
                  <a:lnTo>
                    <a:pt x="169" y="12"/>
                  </a:lnTo>
                  <a:lnTo>
                    <a:pt x="164" y="90"/>
                  </a:lnTo>
                  <a:lnTo>
                    <a:pt x="161" y="169"/>
                  </a:lnTo>
                  <a:lnTo>
                    <a:pt x="159" y="254"/>
                  </a:lnTo>
                  <a:lnTo>
                    <a:pt x="161" y="338"/>
                  </a:lnTo>
                  <a:close/>
                </a:path>
              </a:pathLst>
            </a:custGeom>
            <a:solidFill>
              <a:srgbClr val="75779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pic>
        <p:nvPicPr>
          <p:cNvPr id="36875" name="Picture 147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181600"/>
            <a:ext cx="1828800" cy="148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6876" name="Group 480"/>
          <p:cNvGrpSpPr>
            <a:grpSpLocks/>
          </p:cNvGrpSpPr>
          <p:nvPr/>
        </p:nvGrpSpPr>
        <p:grpSpPr bwMode="auto">
          <a:xfrm>
            <a:off x="2849722" y="4173996"/>
            <a:ext cx="1428750" cy="2072644"/>
            <a:chOff x="432" y="1933"/>
            <a:chExt cx="948" cy="1572"/>
          </a:xfrm>
        </p:grpSpPr>
        <p:pic>
          <p:nvPicPr>
            <p:cNvPr id="37164" name="Picture 153"/>
            <p:cNvPicPr>
              <a:picLocks noChangeAspect="1" noChangeArrowheads="1"/>
            </p:cNvPicPr>
            <p:nvPr/>
          </p:nvPicPr>
          <p:blipFill>
            <a:blip r:embed="rId9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2605"/>
              <a:ext cx="90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165" name="Picture 154"/>
            <p:cNvPicPr>
              <a:picLocks noChangeAspect="1" noChangeArrowheads="1"/>
            </p:cNvPicPr>
            <p:nvPr/>
          </p:nvPicPr>
          <p:blipFill>
            <a:blip r:embed="rId9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365"/>
              <a:ext cx="90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166" name="Picture 155"/>
            <p:cNvPicPr>
              <a:picLocks noChangeAspect="1" noChangeArrowheads="1"/>
            </p:cNvPicPr>
            <p:nvPr/>
          </p:nvPicPr>
          <p:blipFill>
            <a:blip r:embed="rId9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173"/>
              <a:ext cx="90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167" name="Picture 156"/>
            <p:cNvPicPr>
              <a:picLocks noChangeAspect="1" noChangeArrowheads="1"/>
            </p:cNvPicPr>
            <p:nvPr/>
          </p:nvPicPr>
          <p:blipFill>
            <a:blip r:embed="rId9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933"/>
              <a:ext cx="900" cy="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6877" name="Picture 150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07" y="5181722"/>
            <a:ext cx="1685967" cy="1232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8" name="Picture 160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715000"/>
            <a:ext cx="180975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9" name="Freeform 161"/>
          <p:cNvSpPr>
            <a:spLocks/>
          </p:cNvSpPr>
          <p:nvPr/>
        </p:nvSpPr>
        <p:spPr bwMode="auto">
          <a:xfrm>
            <a:off x="8001000" y="4876800"/>
            <a:ext cx="990600" cy="990600"/>
          </a:xfrm>
          <a:custGeom>
            <a:avLst/>
            <a:gdLst>
              <a:gd name="T0" fmla="*/ 2147483647 w 624"/>
              <a:gd name="T1" fmla="*/ 0 h 624"/>
              <a:gd name="T2" fmla="*/ 2147483647 w 624"/>
              <a:gd name="T3" fmla="*/ 2147483647 h 624"/>
              <a:gd name="T4" fmla="*/ 2147483647 w 624"/>
              <a:gd name="T5" fmla="*/ 2147483647 h 624"/>
              <a:gd name="T6" fmla="*/ 0 60000 65536"/>
              <a:gd name="T7" fmla="*/ 0 60000 65536"/>
              <a:gd name="T8" fmla="*/ 0 60000 65536"/>
              <a:gd name="T9" fmla="*/ 0 w 624"/>
              <a:gd name="T10" fmla="*/ 0 h 624"/>
              <a:gd name="T11" fmla="*/ 624 w 624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624">
                <a:moveTo>
                  <a:pt x="48" y="0"/>
                </a:moveTo>
                <a:cubicBezTo>
                  <a:pt x="24" y="68"/>
                  <a:pt x="0" y="136"/>
                  <a:pt x="96" y="240"/>
                </a:cubicBezTo>
                <a:cubicBezTo>
                  <a:pt x="192" y="344"/>
                  <a:pt x="408" y="484"/>
                  <a:pt x="624" y="62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36880" name="Group 482"/>
          <p:cNvGrpSpPr>
            <a:grpSpLocks/>
          </p:cNvGrpSpPr>
          <p:nvPr/>
        </p:nvGrpSpPr>
        <p:grpSpPr bwMode="auto">
          <a:xfrm>
            <a:off x="8458200" y="685800"/>
            <a:ext cx="1849438" cy="1333500"/>
            <a:chOff x="4368" y="480"/>
            <a:chExt cx="1165" cy="840"/>
          </a:xfrm>
        </p:grpSpPr>
        <p:pic>
          <p:nvPicPr>
            <p:cNvPr id="37162" name="Picture 162" descr="MCj03984770000[1]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720"/>
              <a:ext cx="1152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163" name="Picture 152" descr="MCj03984770000[1]"/>
            <p:cNvPicPr>
              <a:picLocks noChangeAspect="1" noChangeArrowheads="1"/>
            </p:cNvPicPr>
            <p:nvPr/>
          </p:nvPicPr>
          <p:blipFill>
            <a:blip r:embed="rId1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1" y="480"/>
              <a:ext cx="1152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6881" name="Rectangle 350"/>
          <p:cNvSpPr>
            <a:spLocks noChangeArrowheads="1"/>
          </p:cNvSpPr>
          <p:nvPr/>
        </p:nvSpPr>
        <p:spPr bwMode="auto">
          <a:xfrm>
            <a:off x="4953000" y="1524000"/>
            <a:ext cx="1143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/>
          <a:lstStyle/>
          <a:p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36882" name="Group 258"/>
          <p:cNvGrpSpPr>
            <a:grpSpLocks/>
          </p:cNvGrpSpPr>
          <p:nvPr/>
        </p:nvGrpSpPr>
        <p:grpSpPr bwMode="auto">
          <a:xfrm rot="376460">
            <a:off x="4800600" y="1371600"/>
            <a:ext cx="1447800" cy="762000"/>
            <a:chOff x="2515" y="1988"/>
            <a:chExt cx="824" cy="394"/>
          </a:xfrm>
        </p:grpSpPr>
        <p:sp>
          <p:nvSpPr>
            <p:cNvPr id="37071" name="Freeform 259"/>
            <p:cNvSpPr>
              <a:spLocks/>
            </p:cNvSpPr>
            <p:nvPr/>
          </p:nvSpPr>
          <p:spPr bwMode="auto">
            <a:xfrm>
              <a:off x="2515" y="1988"/>
              <a:ext cx="824" cy="394"/>
            </a:xfrm>
            <a:custGeom>
              <a:avLst/>
              <a:gdLst>
                <a:gd name="T0" fmla="*/ 0 w 3296"/>
                <a:gd name="T1" fmla="*/ 0 h 1577"/>
                <a:gd name="T2" fmla="*/ 0 w 3296"/>
                <a:gd name="T3" fmla="*/ 0 h 1577"/>
                <a:gd name="T4" fmla="*/ 0 w 3296"/>
                <a:gd name="T5" fmla="*/ 0 h 1577"/>
                <a:gd name="T6" fmla="*/ 0 w 3296"/>
                <a:gd name="T7" fmla="*/ 0 h 1577"/>
                <a:gd name="T8" fmla="*/ 0 w 3296"/>
                <a:gd name="T9" fmla="*/ 0 h 1577"/>
                <a:gd name="T10" fmla="*/ 0 w 3296"/>
                <a:gd name="T11" fmla="*/ 0 h 1577"/>
                <a:gd name="T12" fmla="*/ 0 w 3296"/>
                <a:gd name="T13" fmla="*/ 0 h 1577"/>
                <a:gd name="T14" fmla="*/ 0 w 3296"/>
                <a:gd name="T15" fmla="*/ 0 h 1577"/>
                <a:gd name="T16" fmla="*/ 0 w 3296"/>
                <a:gd name="T17" fmla="*/ 0 h 1577"/>
                <a:gd name="T18" fmla="*/ 0 w 3296"/>
                <a:gd name="T19" fmla="*/ 0 h 1577"/>
                <a:gd name="T20" fmla="*/ 0 w 3296"/>
                <a:gd name="T21" fmla="*/ 0 h 1577"/>
                <a:gd name="T22" fmla="*/ 0 w 3296"/>
                <a:gd name="T23" fmla="*/ 0 h 1577"/>
                <a:gd name="T24" fmla="*/ 0 w 3296"/>
                <a:gd name="T25" fmla="*/ 0 h 1577"/>
                <a:gd name="T26" fmla="*/ 0 w 3296"/>
                <a:gd name="T27" fmla="*/ 0 h 1577"/>
                <a:gd name="T28" fmla="*/ 0 w 3296"/>
                <a:gd name="T29" fmla="*/ 0 h 1577"/>
                <a:gd name="T30" fmla="*/ 0 w 3296"/>
                <a:gd name="T31" fmla="*/ 0 h 1577"/>
                <a:gd name="T32" fmla="*/ 0 w 3296"/>
                <a:gd name="T33" fmla="*/ 0 h 1577"/>
                <a:gd name="T34" fmla="*/ 0 w 3296"/>
                <a:gd name="T35" fmla="*/ 0 h 1577"/>
                <a:gd name="T36" fmla="*/ 0 w 3296"/>
                <a:gd name="T37" fmla="*/ 0 h 1577"/>
                <a:gd name="T38" fmla="*/ 0 w 3296"/>
                <a:gd name="T39" fmla="*/ 0 h 1577"/>
                <a:gd name="T40" fmla="*/ 0 w 3296"/>
                <a:gd name="T41" fmla="*/ 0 h 1577"/>
                <a:gd name="T42" fmla="*/ 0 w 3296"/>
                <a:gd name="T43" fmla="*/ 0 h 1577"/>
                <a:gd name="T44" fmla="*/ 0 w 3296"/>
                <a:gd name="T45" fmla="*/ 0 h 1577"/>
                <a:gd name="T46" fmla="*/ 0 w 3296"/>
                <a:gd name="T47" fmla="*/ 0 h 1577"/>
                <a:gd name="T48" fmla="*/ 0 w 3296"/>
                <a:gd name="T49" fmla="*/ 0 h 1577"/>
                <a:gd name="T50" fmla="*/ 0 w 3296"/>
                <a:gd name="T51" fmla="*/ 0 h 1577"/>
                <a:gd name="T52" fmla="*/ 0 w 3296"/>
                <a:gd name="T53" fmla="*/ 0 h 1577"/>
                <a:gd name="T54" fmla="*/ 0 w 3296"/>
                <a:gd name="T55" fmla="*/ 0 h 1577"/>
                <a:gd name="T56" fmla="*/ 0 w 3296"/>
                <a:gd name="T57" fmla="*/ 0 h 1577"/>
                <a:gd name="T58" fmla="*/ 0 w 3296"/>
                <a:gd name="T59" fmla="*/ 0 h 1577"/>
                <a:gd name="T60" fmla="*/ 0 w 3296"/>
                <a:gd name="T61" fmla="*/ 0 h 1577"/>
                <a:gd name="T62" fmla="*/ 0 w 3296"/>
                <a:gd name="T63" fmla="*/ 0 h 1577"/>
                <a:gd name="T64" fmla="*/ 0 w 3296"/>
                <a:gd name="T65" fmla="*/ 0 h 1577"/>
                <a:gd name="T66" fmla="*/ 0 w 3296"/>
                <a:gd name="T67" fmla="*/ 0 h 1577"/>
                <a:gd name="T68" fmla="*/ 0 w 3296"/>
                <a:gd name="T69" fmla="*/ 0 h 1577"/>
                <a:gd name="T70" fmla="*/ 0 w 3296"/>
                <a:gd name="T71" fmla="*/ 0 h 1577"/>
                <a:gd name="T72" fmla="*/ 0 w 3296"/>
                <a:gd name="T73" fmla="*/ 0 h 1577"/>
                <a:gd name="T74" fmla="*/ 0 w 3296"/>
                <a:gd name="T75" fmla="*/ 0 h 1577"/>
                <a:gd name="T76" fmla="*/ 0 w 3296"/>
                <a:gd name="T77" fmla="*/ 0 h 1577"/>
                <a:gd name="T78" fmla="*/ 0 w 3296"/>
                <a:gd name="T79" fmla="*/ 0 h 1577"/>
                <a:gd name="T80" fmla="*/ 0 w 3296"/>
                <a:gd name="T81" fmla="*/ 0 h 1577"/>
                <a:gd name="T82" fmla="*/ 0 w 3296"/>
                <a:gd name="T83" fmla="*/ 0 h 1577"/>
                <a:gd name="T84" fmla="*/ 0 w 3296"/>
                <a:gd name="T85" fmla="*/ 0 h 1577"/>
                <a:gd name="T86" fmla="*/ 0 w 3296"/>
                <a:gd name="T87" fmla="*/ 0 h 1577"/>
                <a:gd name="T88" fmla="*/ 0 w 3296"/>
                <a:gd name="T89" fmla="*/ 0 h 1577"/>
                <a:gd name="T90" fmla="*/ 0 w 3296"/>
                <a:gd name="T91" fmla="*/ 0 h 1577"/>
                <a:gd name="T92" fmla="*/ 0 w 3296"/>
                <a:gd name="T93" fmla="*/ 0 h 1577"/>
                <a:gd name="T94" fmla="*/ 0 w 3296"/>
                <a:gd name="T95" fmla="*/ 0 h 1577"/>
                <a:gd name="T96" fmla="*/ 0 w 3296"/>
                <a:gd name="T97" fmla="*/ 0 h 1577"/>
                <a:gd name="T98" fmla="*/ 0 w 3296"/>
                <a:gd name="T99" fmla="*/ 0 h 1577"/>
                <a:gd name="T100" fmla="*/ 0 w 3296"/>
                <a:gd name="T101" fmla="*/ 0 h 1577"/>
                <a:gd name="T102" fmla="*/ 0 w 3296"/>
                <a:gd name="T103" fmla="*/ 0 h 1577"/>
                <a:gd name="T104" fmla="*/ 0 w 3296"/>
                <a:gd name="T105" fmla="*/ 0 h 1577"/>
                <a:gd name="T106" fmla="*/ 0 w 3296"/>
                <a:gd name="T107" fmla="*/ 0 h 1577"/>
                <a:gd name="T108" fmla="*/ 0 w 3296"/>
                <a:gd name="T109" fmla="*/ 0 h 1577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296"/>
                <a:gd name="T166" fmla="*/ 0 h 1577"/>
                <a:gd name="T167" fmla="*/ 3296 w 3296"/>
                <a:gd name="T168" fmla="*/ 1577 h 1577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296" h="1577">
                  <a:moveTo>
                    <a:pt x="1959" y="237"/>
                  </a:moveTo>
                  <a:lnTo>
                    <a:pt x="1970" y="248"/>
                  </a:lnTo>
                  <a:lnTo>
                    <a:pt x="1987" y="253"/>
                  </a:lnTo>
                  <a:lnTo>
                    <a:pt x="2009" y="256"/>
                  </a:lnTo>
                  <a:lnTo>
                    <a:pt x="2030" y="253"/>
                  </a:lnTo>
                  <a:lnTo>
                    <a:pt x="2055" y="250"/>
                  </a:lnTo>
                  <a:lnTo>
                    <a:pt x="2078" y="248"/>
                  </a:lnTo>
                  <a:lnTo>
                    <a:pt x="2096" y="244"/>
                  </a:lnTo>
                  <a:lnTo>
                    <a:pt x="2110" y="244"/>
                  </a:lnTo>
                  <a:lnTo>
                    <a:pt x="2115" y="201"/>
                  </a:lnTo>
                  <a:lnTo>
                    <a:pt x="2124" y="150"/>
                  </a:lnTo>
                  <a:lnTo>
                    <a:pt x="2142" y="111"/>
                  </a:lnTo>
                  <a:lnTo>
                    <a:pt x="2181" y="117"/>
                  </a:lnTo>
                  <a:lnTo>
                    <a:pt x="2195" y="147"/>
                  </a:lnTo>
                  <a:lnTo>
                    <a:pt x="2214" y="177"/>
                  </a:lnTo>
                  <a:lnTo>
                    <a:pt x="2235" y="209"/>
                  </a:lnTo>
                  <a:lnTo>
                    <a:pt x="2260" y="237"/>
                  </a:lnTo>
                  <a:lnTo>
                    <a:pt x="2260" y="204"/>
                  </a:lnTo>
                  <a:lnTo>
                    <a:pt x="2257" y="177"/>
                  </a:lnTo>
                  <a:lnTo>
                    <a:pt x="2260" y="150"/>
                  </a:lnTo>
                  <a:lnTo>
                    <a:pt x="2271" y="125"/>
                  </a:lnTo>
                  <a:lnTo>
                    <a:pt x="2278" y="120"/>
                  </a:lnTo>
                  <a:lnTo>
                    <a:pt x="2290" y="117"/>
                  </a:lnTo>
                  <a:lnTo>
                    <a:pt x="2298" y="117"/>
                  </a:lnTo>
                  <a:lnTo>
                    <a:pt x="2306" y="125"/>
                  </a:lnTo>
                  <a:lnTo>
                    <a:pt x="2382" y="226"/>
                  </a:lnTo>
                  <a:lnTo>
                    <a:pt x="2388" y="201"/>
                  </a:lnTo>
                  <a:lnTo>
                    <a:pt x="2391" y="179"/>
                  </a:lnTo>
                  <a:lnTo>
                    <a:pt x="2388" y="155"/>
                  </a:lnTo>
                  <a:lnTo>
                    <a:pt x="2391" y="136"/>
                  </a:lnTo>
                  <a:lnTo>
                    <a:pt x="2398" y="111"/>
                  </a:lnTo>
                  <a:lnTo>
                    <a:pt x="2407" y="95"/>
                  </a:lnTo>
                  <a:lnTo>
                    <a:pt x="2415" y="92"/>
                  </a:lnTo>
                  <a:lnTo>
                    <a:pt x="2426" y="97"/>
                  </a:lnTo>
                  <a:lnTo>
                    <a:pt x="2439" y="111"/>
                  </a:lnTo>
                  <a:lnTo>
                    <a:pt x="2459" y="133"/>
                  </a:lnTo>
                  <a:lnTo>
                    <a:pt x="2483" y="163"/>
                  </a:lnTo>
                  <a:lnTo>
                    <a:pt x="2515" y="201"/>
                  </a:lnTo>
                  <a:lnTo>
                    <a:pt x="2549" y="196"/>
                  </a:lnTo>
                  <a:lnTo>
                    <a:pt x="2573" y="191"/>
                  </a:lnTo>
                  <a:lnTo>
                    <a:pt x="2593" y="188"/>
                  </a:lnTo>
                  <a:lnTo>
                    <a:pt x="2609" y="191"/>
                  </a:lnTo>
                  <a:lnTo>
                    <a:pt x="2625" y="196"/>
                  </a:lnTo>
                  <a:lnTo>
                    <a:pt x="2641" y="207"/>
                  </a:lnTo>
                  <a:lnTo>
                    <a:pt x="2664" y="223"/>
                  </a:lnTo>
                  <a:lnTo>
                    <a:pt x="2687" y="244"/>
                  </a:lnTo>
                  <a:lnTo>
                    <a:pt x="2712" y="256"/>
                  </a:lnTo>
                  <a:lnTo>
                    <a:pt x="2736" y="269"/>
                  </a:lnTo>
                  <a:lnTo>
                    <a:pt x="2761" y="285"/>
                  </a:lnTo>
                  <a:lnTo>
                    <a:pt x="2786" y="302"/>
                  </a:lnTo>
                  <a:lnTo>
                    <a:pt x="2811" y="322"/>
                  </a:lnTo>
                  <a:lnTo>
                    <a:pt x="2835" y="338"/>
                  </a:lnTo>
                  <a:lnTo>
                    <a:pt x="2859" y="354"/>
                  </a:lnTo>
                  <a:lnTo>
                    <a:pt x="2887" y="368"/>
                  </a:lnTo>
                  <a:lnTo>
                    <a:pt x="2871" y="389"/>
                  </a:lnTo>
                  <a:lnTo>
                    <a:pt x="2851" y="400"/>
                  </a:lnTo>
                  <a:lnTo>
                    <a:pt x="2835" y="400"/>
                  </a:lnTo>
                  <a:lnTo>
                    <a:pt x="2823" y="400"/>
                  </a:lnTo>
                  <a:lnTo>
                    <a:pt x="2823" y="405"/>
                  </a:lnTo>
                  <a:lnTo>
                    <a:pt x="2837" y="421"/>
                  </a:lnTo>
                  <a:lnTo>
                    <a:pt x="2871" y="455"/>
                  </a:lnTo>
                  <a:lnTo>
                    <a:pt x="2928" y="512"/>
                  </a:lnTo>
                  <a:lnTo>
                    <a:pt x="2944" y="509"/>
                  </a:lnTo>
                  <a:lnTo>
                    <a:pt x="2958" y="506"/>
                  </a:lnTo>
                  <a:lnTo>
                    <a:pt x="2972" y="506"/>
                  </a:lnTo>
                  <a:lnTo>
                    <a:pt x="2982" y="506"/>
                  </a:lnTo>
                  <a:lnTo>
                    <a:pt x="2995" y="509"/>
                  </a:lnTo>
                  <a:lnTo>
                    <a:pt x="3009" y="509"/>
                  </a:lnTo>
                  <a:lnTo>
                    <a:pt x="3023" y="515"/>
                  </a:lnTo>
                  <a:lnTo>
                    <a:pt x="3037" y="517"/>
                  </a:lnTo>
                  <a:lnTo>
                    <a:pt x="3055" y="550"/>
                  </a:lnTo>
                  <a:lnTo>
                    <a:pt x="3075" y="582"/>
                  </a:lnTo>
                  <a:lnTo>
                    <a:pt x="3094" y="616"/>
                  </a:lnTo>
                  <a:lnTo>
                    <a:pt x="3113" y="648"/>
                  </a:lnTo>
                  <a:lnTo>
                    <a:pt x="3135" y="681"/>
                  </a:lnTo>
                  <a:lnTo>
                    <a:pt x="3154" y="713"/>
                  </a:lnTo>
                  <a:lnTo>
                    <a:pt x="3173" y="749"/>
                  </a:lnTo>
                  <a:lnTo>
                    <a:pt x="3192" y="782"/>
                  </a:lnTo>
                  <a:lnTo>
                    <a:pt x="3192" y="795"/>
                  </a:lnTo>
                  <a:lnTo>
                    <a:pt x="3189" y="814"/>
                  </a:lnTo>
                  <a:lnTo>
                    <a:pt x="3186" y="830"/>
                  </a:lnTo>
                  <a:lnTo>
                    <a:pt x="3184" y="847"/>
                  </a:lnTo>
                  <a:lnTo>
                    <a:pt x="3170" y="855"/>
                  </a:lnTo>
                  <a:lnTo>
                    <a:pt x="3154" y="855"/>
                  </a:lnTo>
                  <a:lnTo>
                    <a:pt x="3138" y="855"/>
                  </a:lnTo>
                  <a:lnTo>
                    <a:pt x="3121" y="858"/>
                  </a:lnTo>
                  <a:lnTo>
                    <a:pt x="3131" y="877"/>
                  </a:lnTo>
                  <a:lnTo>
                    <a:pt x="3159" y="904"/>
                  </a:lnTo>
                  <a:lnTo>
                    <a:pt x="3195" y="936"/>
                  </a:lnTo>
                  <a:lnTo>
                    <a:pt x="3232" y="970"/>
                  </a:lnTo>
                  <a:lnTo>
                    <a:pt x="3268" y="1005"/>
                  </a:lnTo>
                  <a:lnTo>
                    <a:pt x="3290" y="1037"/>
                  </a:lnTo>
                  <a:lnTo>
                    <a:pt x="3296" y="1065"/>
                  </a:lnTo>
                  <a:lnTo>
                    <a:pt x="3274" y="1087"/>
                  </a:lnTo>
                  <a:lnTo>
                    <a:pt x="3214" y="1097"/>
                  </a:lnTo>
                  <a:lnTo>
                    <a:pt x="3156" y="1106"/>
                  </a:lnTo>
                  <a:lnTo>
                    <a:pt x="3096" y="1117"/>
                  </a:lnTo>
                  <a:lnTo>
                    <a:pt x="3037" y="1125"/>
                  </a:lnTo>
                  <a:lnTo>
                    <a:pt x="2977" y="1136"/>
                  </a:lnTo>
                  <a:lnTo>
                    <a:pt x="2919" y="1147"/>
                  </a:lnTo>
                  <a:lnTo>
                    <a:pt x="2859" y="1155"/>
                  </a:lnTo>
                  <a:lnTo>
                    <a:pt x="2800" y="1166"/>
                  </a:lnTo>
                  <a:lnTo>
                    <a:pt x="2740" y="1174"/>
                  </a:lnTo>
                  <a:lnTo>
                    <a:pt x="2682" y="1185"/>
                  </a:lnTo>
                  <a:lnTo>
                    <a:pt x="2623" y="1196"/>
                  </a:lnTo>
                  <a:lnTo>
                    <a:pt x="2563" y="1204"/>
                  </a:lnTo>
                  <a:lnTo>
                    <a:pt x="2503" y="1215"/>
                  </a:lnTo>
                  <a:lnTo>
                    <a:pt x="2445" y="1223"/>
                  </a:lnTo>
                  <a:lnTo>
                    <a:pt x="2386" y="1234"/>
                  </a:lnTo>
                  <a:lnTo>
                    <a:pt x="2325" y="1242"/>
                  </a:lnTo>
                  <a:lnTo>
                    <a:pt x="2303" y="1248"/>
                  </a:lnTo>
                  <a:lnTo>
                    <a:pt x="2281" y="1253"/>
                  </a:lnTo>
                  <a:lnTo>
                    <a:pt x="2260" y="1256"/>
                  </a:lnTo>
                  <a:lnTo>
                    <a:pt x="2237" y="1258"/>
                  </a:lnTo>
                  <a:lnTo>
                    <a:pt x="2214" y="1262"/>
                  </a:lnTo>
                  <a:lnTo>
                    <a:pt x="2191" y="1267"/>
                  </a:lnTo>
                  <a:lnTo>
                    <a:pt x="2167" y="1272"/>
                  </a:lnTo>
                  <a:lnTo>
                    <a:pt x="2145" y="1278"/>
                  </a:lnTo>
                  <a:lnTo>
                    <a:pt x="2137" y="1264"/>
                  </a:lnTo>
                  <a:lnTo>
                    <a:pt x="2120" y="1239"/>
                  </a:lnTo>
                  <a:lnTo>
                    <a:pt x="2101" y="1212"/>
                  </a:lnTo>
                  <a:lnTo>
                    <a:pt x="2083" y="1180"/>
                  </a:lnTo>
                  <a:lnTo>
                    <a:pt x="2060" y="1147"/>
                  </a:lnTo>
                  <a:lnTo>
                    <a:pt x="2042" y="1120"/>
                  </a:lnTo>
                  <a:lnTo>
                    <a:pt x="2028" y="1103"/>
                  </a:lnTo>
                  <a:lnTo>
                    <a:pt x="2020" y="1097"/>
                  </a:lnTo>
                  <a:lnTo>
                    <a:pt x="2006" y="1101"/>
                  </a:lnTo>
                  <a:lnTo>
                    <a:pt x="2009" y="1122"/>
                  </a:lnTo>
                  <a:lnTo>
                    <a:pt x="2025" y="1152"/>
                  </a:lnTo>
                  <a:lnTo>
                    <a:pt x="2047" y="1191"/>
                  </a:lnTo>
                  <a:lnTo>
                    <a:pt x="2066" y="1228"/>
                  </a:lnTo>
                  <a:lnTo>
                    <a:pt x="2078" y="1262"/>
                  </a:lnTo>
                  <a:lnTo>
                    <a:pt x="2078" y="1286"/>
                  </a:lnTo>
                  <a:lnTo>
                    <a:pt x="2055" y="1294"/>
                  </a:lnTo>
                  <a:lnTo>
                    <a:pt x="2020" y="1302"/>
                  </a:lnTo>
                  <a:lnTo>
                    <a:pt x="1982" y="1308"/>
                  </a:lnTo>
                  <a:lnTo>
                    <a:pt x="1947" y="1313"/>
                  </a:lnTo>
                  <a:lnTo>
                    <a:pt x="1908" y="1318"/>
                  </a:lnTo>
                  <a:lnTo>
                    <a:pt x="1869" y="1322"/>
                  </a:lnTo>
                  <a:lnTo>
                    <a:pt x="1832" y="1327"/>
                  </a:lnTo>
                  <a:lnTo>
                    <a:pt x="1793" y="1332"/>
                  </a:lnTo>
                  <a:lnTo>
                    <a:pt x="1756" y="1338"/>
                  </a:lnTo>
                  <a:lnTo>
                    <a:pt x="1669" y="1354"/>
                  </a:lnTo>
                  <a:lnTo>
                    <a:pt x="1584" y="1368"/>
                  </a:lnTo>
                  <a:lnTo>
                    <a:pt x="1497" y="1384"/>
                  </a:lnTo>
                  <a:lnTo>
                    <a:pt x="1409" y="1398"/>
                  </a:lnTo>
                  <a:lnTo>
                    <a:pt x="1322" y="1411"/>
                  </a:lnTo>
                  <a:lnTo>
                    <a:pt x="1235" y="1428"/>
                  </a:lnTo>
                  <a:lnTo>
                    <a:pt x="1147" y="1441"/>
                  </a:lnTo>
                  <a:lnTo>
                    <a:pt x="1060" y="1458"/>
                  </a:lnTo>
                  <a:lnTo>
                    <a:pt x="973" y="1471"/>
                  </a:lnTo>
                  <a:lnTo>
                    <a:pt x="886" y="1485"/>
                  </a:lnTo>
                  <a:lnTo>
                    <a:pt x="798" y="1501"/>
                  </a:lnTo>
                  <a:lnTo>
                    <a:pt x="711" y="1515"/>
                  </a:lnTo>
                  <a:lnTo>
                    <a:pt x="621" y="1531"/>
                  </a:lnTo>
                  <a:lnTo>
                    <a:pt x="534" y="1547"/>
                  </a:lnTo>
                  <a:lnTo>
                    <a:pt x="447" y="1561"/>
                  </a:lnTo>
                  <a:lnTo>
                    <a:pt x="359" y="1577"/>
                  </a:lnTo>
                  <a:lnTo>
                    <a:pt x="352" y="1575"/>
                  </a:lnTo>
                  <a:lnTo>
                    <a:pt x="343" y="1572"/>
                  </a:lnTo>
                  <a:lnTo>
                    <a:pt x="336" y="1572"/>
                  </a:lnTo>
                  <a:lnTo>
                    <a:pt x="324" y="1572"/>
                  </a:lnTo>
                  <a:lnTo>
                    <a:pt x="306" y="1515"/>
                  </a:lnTo>
                  <a:lnTo>
                    <a:pt x="286" y="1460"/>
                  </a:lnTo>
                  <a:lnTo>
                    <a:pt x="264" y="1405"/>
                  </a:lnTo>
                  <a:lnTo>
                    <a:pt x="242" y="1348"/>
                  </a:lnTo>
                  <a:lnTo>
                    <a:pt x="221" y="1294"/>
                  </a:lnTo>
                  <a:lnTo>
                    <a:pt x="202" y="1237"/>
                  </a:lnTo>
                  <a:lnTo>
                    <a:pt x="182" y="1180"/>
                  </a:lnTo>
                  <a:lnTo>
                    <a:pt x="163" y="1122"/>
                  </a:lnTo>
                  <a:lnTo>
                    <a:pt x="155" y="1101"/>
                  </a:lnTo>
                  <a:lnTo>
                    <a:pt x="142" y="1081"/>
                  </a:lnTo>
                  <a:lnTo>
                    <a:pt x="131" y="1062"/>
                  </a:lnTo>
                  <a:lnTo>
                    <a:pt x="117" y="1044"/>
                  </a:lnTo>
                  <a:lnTo>
                    <a:pt x="104" y="1024"/>
                  </a:lnTo>
                  <a:lnTo>
                    <a:pt x="92" y="1005"/>
                  </a:lnTo>
                  <a:lnTo>
                    <a:pt x="85" y="984"/>
                  </a:lnTo>
                  <a:lnTo>
                    <a:pt x="79" y="959"/>
                  </a:lnTo>
                  <a:lnTo>
                    <a:pt x="104" y="943"/>
                  </a:lnTo>
                  <a:lnTo>
                    <a:pt x="63" y="817"/>
                  </a:lnTo>
                  <a:lnTo>
                    <a:pt x="0" y="727"/>
                  </a:lnTo>
                  <a:lnTo>
                    <a:pt x="11" y="670"/>
                  </a:lnTo>
                  <a:lnTo>
                    <a:pt x="25" y="616"/>
                  </a:lnTo>
                  <a:lnTo>
                    <a:pt x="38" y="564"/>
                  </a:lnTo>
                  <a:lnTo>
                    <a:pt x="49" y="506"/>
                  </a:lnTo>
                  <a:lnTo>
                    <a:pt x="99" y="501"/>
                  </a:lnTo>
                  <a:lnTo>
                    <a:pt x="142" y="501"/>
                  </a:lnTo>
                  <a:lnTo>
                    <a:pt x="177" y="495"/>
                  </a:lnTo>
                  <a:lnTo>
                    <a:pt x="210" y="487"/>
                  </a:lnTo>
                  <a:lnTo>
                    <a:pt x="235" y="474"/>
                  </a:lnTo>
                  <a:lnTo>
                    <a:pt x="251" y="446"/>
                  </a:lnTo>
                  <a:lnTo>
                    <a:pt x="258" y="409"/>
                  </a:lnTo>
                  <a:lnTo>
                    <a:pt x="258" y="351"/>
                  </a:lnTo>
                  <a:lnTo>
                    <a:pt x="283" y="338"/>
                  </a:lnTo>
                  <a:lnTo>
                    <a:pt x="299" y="343"/>
                  </a:lnTo>
                  <a:lnTo>
                    <a:pt x="313" y="359"/>
                  </a:lnTo>
                  <a:lnTo>
                    <a:pt x="327" y="386"/>
                  </a:lnTo>
                  <a:lnTo>
                    <a:pt x="338" y="414"/>
                  </a:lnTo>
                  <a:lnTo>
                    <a:pt x="352" y="441"/>
                  </a:lnTo>
                  <a:lnTo>
                    <a:pt x="368" y="460"/>
                  </a:lnTo>
                  <a:lnTo>
                    <a:pt x="389" y="465"/>
                  </a:lnTo>
                  <a:lnTo>
                    <a:pt x="398" y="430"/>
                  </a:lnTo>
                  <a:lnTo>
                    <a:pt x="403" y="395"/>
                  </a:lnTo>
                  <a:lnTo>
                    <a:pt x="407" y="359"/>
                  </a:lnTo>
                  <a:lnTo>
                    <a:pt x="409" y="327"/>
                  </a:lnTo>
                  <a:lnTo>
                    <a:pt x="414" y="322"/>
                  </a:lnTo>
                  <a:lnTo>
                    <a:pt x="423" y="322"/>
                  </a:lnTo>
                  <a:lnTo>
                    <a:pt x="433" y="324"/>
                  </a:lnTo>
                  <a:lnTo>
                    <a:pt x="444" y="322"/>
                  </a:lnTo>
                  <a:lnTo>
                    <a:pt x="458" y="351"/>
                  </a:lnTo>
                  <a:lnTo>
                    <a:pt x="469" y="381"/>
                  </a:lnTo>
                  <a:lnTo>
                    <a:pt x="483" y="411"/>
                  </a:lnTo>
                  <a:lnTo>
                    <a:pt x="504" y="435"/>
                  </a:lnTo>
                  <a:lnTo>
                    <a:pt x="513" y="398"/>
                  </a:lnTo>
                  <a:lnTo>
                    <a:pt x="518" y="345"/>
                  </a:lnTo>
                  <a:lnTo>
                    <a:pt x="529" y="304"/>
                  </a:lnTo>
                  <a:lnTo>
                    <a:pt x="564" y="297"/>
                  </a:lnTo>
                  <a:lnTo>
                    <a:pt x="578" y="329"/>
                  </a:lnTo>
                  <a:lnTo>
                    <a:pt x="594" y="362"/>
                  </a:lnTo>
                  <a:lnTo>
                    <a:pt x="607" y="398"/>
                  </a:lnTo>
                  <a:lnTo>
                    <a:pt x="624" y="430"/>
                  </a:lnTo>
                  <a:lnTo>
                    <a:pt x="635" y="428"/>
                  </a:lnTo>
                  <a:lnTo>
                    <a:pt x="649" y="428"/>
                  </a:lnTo>
                  <a:lnTo>
                    <a:pt x="660" y="425"/>
                  </a:lnTo>
                  <a:lnTo>
                    <a:pt x="673" y="421"/>
                  </a:lnTo>
                  <a:lnTo>
                    <a:pt x="687" y="419"/>
                  </a:lnTo>
                  <a:lnTo>
                    <a:pt x="701" y="419"/>
                  </a:lnTo>
                  <a:lnTo>
                    <a:pt x="715" y="416"/>
                  </a:lnTo>
                  <a:lnTo>
                    <a:pt x="731" y="416"/>
                  </a:lnTo>
                  <a:lnTo>
                    <a:pt x="731" y="386"/>
                  </a:lnTo>
                  <a:lnTo>
                    <a:pt x="736" y="345"/>
                  </a:lnTo>
                  <a:lnTo>
                    <a:pt x="744" y="308"/>
                  </a:lnTo>
                  <a:lnTo>
                    <a:pt x="761" y="280"/>
                  </a:lnTo>
                  <a:lnTo>
                    <a:pt x="774" y="280"/>
                  </a:lnTo>
                  <a:lnTo>
                    <a:pt x="785" y="278"/>
                  </a:lnTo>
                  <a:lnTo>
                    <a:pt x="793" y="280"/>
                  </a:lnTo>
                  <a:lnTo>
                    <a:pt x="802" y="285"/>
                  </a:lnTo>
                  <a:lnTo>
                    <a:pt x="807" y="308"/>
                  </a:lnTo>
                  <a:lnTo>
                    <a:pt x="821" y="343"/>
                  </a:lnTo>
                  <a:lnTo>
                    <a:pt x="837" y="375"/>
                  </a:lnTo>
                  <a:lnTo>
                    <a:pt x="851" y="392"/>
                  </a:lnTo>
                  <a:lnTo>
                    <a:pt x="858" y="354"/>
                  </a:lnTo>
                  <a:lnTo>
                    <a:pt x="862" y="258"/>
                  </a:lnTo>
                  <a:lnTo>
                    <a:pt x="858" y="161"/>
                  </a:lnTo>
                  <a:lnTo>
                    <a:pt x="862" y="106"/>
                  </a:lnTo>
                  <a:lnTo>
                    <a:pt x="872" y="101"/>
                  </a:lnTo>
                  <a:lnTo>
                    <a:pt x="892" y="97"/>
                  </a:lnTo>
                  <a:lnTo>
                    <a:pt x="916" y="92"/>
                  </a:lnTo>
                  <a:lnTo>
                    <a:pt x="943" y="90"/>
                  </a:lnTo>
                  <a:lnTo>
                    <a:pt x="970" y="87"/>
                  </a:lnTo>
                  <a:lnTo>
                    <a:pt x="993" y="85"/>
                  </a:lnTo>
                  <a:lnTo>
                    <a:pt x="1011" y="81"/>
                  </a:lnTo>
                  <a:lnTo>
                    <a:pt x="1019" y="81"/>
                  </a:lnTo>
                  <a:lnTo>
                    <a:pt x="1069" y="76"/>
                  </a:lnTo>
                  <a:lnTo>
                    <a:pt x="1115" y="71"/>
                  </a:lnTo>
                  <a:lnTo>
                    <a:pt x="1164" y="65"/>
                  </a:lnTo>
                  <a:lnTo>
                    <a:pt x="1210" y="60"/>
                  </a:lnTo>
                  <a:lnTo>
                    <a:pt x="1257" y="57"/>
                  </a:lnTo>
                  <a:lnTo>
                    <a:pt x="1306" y="51"/>
                  </a:lnTo>
                  <a:lnTo>
                    <a:pt x="1352" y="46"/>
                  </a:lnTo>
                  <a:lnTo>
                    <a:pt x="1401" y="43"/>
                  </a:lnTo>
                  <a:lnTo>
                    <a:pt x="1448" y="37"/>
                  </a:lnTo>
                  <a:lnTo>
                    <a:pt x="1494" y="32"/>
                  </a:lnTo>
                  <a:lnTo>
                    <a:pt x="1543" y="30"/>
                  </a:lnTo>
                  <a:lnTo>
                    <a:pt x="1589" y="24"/>
                  </a:lnTo>
                  <a:lnTo>
                    <a:pt x="1635" y="19"/>
                  </a:lnTo>
                  <a:lnTo>
                    <a:pt x="1685" y="14"/>
                  </a:lnTo>
                  <a:lnTo>
                    <a:pt x="1731" y="5"/>
                  </a:lnTo>
                  <a:lnTo>
                    <a:pt x="1780" y="0"/>
                  </a:lnTo>
                  <a:lnTo>
                    <a:pt x="1807" y="24"/>
                  </a:lnTo>
                  <a:lnTo>
                    <a:pt x="1832" y="51"/>
                  </a:lnTo>
                  <a:lnTo>
                    <a:pt x="1856" y="78"/>
                  </a:lnTo>
                  <a:lnTo>
                    <a:pt x="1878" y="108"/>
                  </a:lnTo>
                  <a:lnTo>
                    <a:pt x="1897" y="141"/>
                  </a:lnTo>
                  <a:lnTo>
                    <a:pt x="1917" y="174"/>
                  </a:lnTo>
                  <a:lnTo>
                    <a:pt x="1938" y="207"/>
                  </a:lnTo>
                  <a:lnTo>
                    <a:pt x="1959" y="2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72" name="Freeform 260"/>
            <p:cNvSpPr>
              <a:spLocks/>
            </p:cNvSpPr>
            <p:nvPr/>
          </p:nvSpPr>
          <p:spPr bwMode="auto">
            <a:xfrm>
              <a:off x="2901" y="1996"/>
              <a:ext cx="93" cy="41"/>
            </a:xfrm>
            <a:custGeom>
              <a:avLst/>
              <a:gdLst>
                <a:gd name="T0" fmla="*/ 0 w 376"/>
                <a:gd name="T1" fmla="*/ 0 h 166"/>
                <a:gd name="T2" fmla="*/ 0 w 376"/>
                <a:gd name="T3" fmla="*/ 0 h 166"/>
                <a:gd name="T4" fmla="*/ 0 w 376"/>
                <a:gd name="T5" fmla="*/ 0 h 166"/>
                <a:gd name="T6" fmla="*/ 0 w 376"/>
                <a:gd name="T7" fmla="*/ 0 h 166"/>
                <a:gd name="T8" fmla="*/ 0 w 376"/>
                <a:gd name="T9" fmla="*/ 0 h 166"/>
                <a:gd name="T10" fmla="*/ 0 w 376"/>
                <a:gd name="T11" fmla="*/ 0 h 166"/>
                <a:gd name="T12" fmla="*/ 0 w 376"/>
                <a:gd name="T13" fmla="*/ 0 h 166"/>
                <a:gd name="T14" fmla="*/ 0 w 376"/>
                <a:gd name="T15" fmla="*/ 0 h 166"/>
                <a:gd name="T16" fmla="*/ 0 w 376"/>
                <a:gd name="T17" fmla="*/ 0 h 166"/>
                <a:gd name="T18" fmla="*/ 0 w 376"/>
                <a:gd name="T19" fmla="*/ 0 h 166"/>
                <a:gd name="T20" fmla="*/ 0 w 376"/>
                <a:gd name="T21" fmla="*/ 0 h 166"/>
                <a:gd name="T22" fmla="*/ 0 w 376"/>
                <a:gd name="T23" fmla="*/ 0 h 166"/>
                <a:gd name="T24" fmla="*/ 0 w 376"/>
                <a:gd name="T25" fmla="*/ 0 h 166"/>
                <a:gd name="T26" fmla="*/ 0 w 376"/>
                <a:gd name="T27" fmla="*/ 0 h 166"/>
                <a:gd name="T28" fmla="*/ 0 w 376"/>
                <a:gd name="T29" fmla="*/ 0 h 166"/>
                <a:gd name="T30" fmla="*/ 0 w 376"/>
                <a:gd name="T31" fmla="*/ 0 h 166"/>
                <a:gd name="T32" fmla="*/ 0 w 376"/>
                <a:gd name="T33" fmla="*/ 0 h 166"/>
                <a:gd name="T34" fmla="*/ 0 w 376"/>
                <a:gd name="T35" fmla="*/ 0 h 166"/>
                <a:gd name="T36" fmla="*/ 0 w 376"/>
                <a:gd name="T37" fmla="*/ 0 h 166"/>
                <a:gd name="T38" fmla="*/ 0 w 376"/>
                <a:gd name="T39" fmla="*/ 0 h 166"/>
                <a:gd name="T40" fmla="*/ 0 w 376"/>
                <a:gd name="T41" fmla="*/ 0 h 166"/>
                <a:gd name="T42" fmla="*/ 0 w 376"/>
                <a:gd name="T43" fmla="*/ 0 h 166"/>
                <a:gd name="T44" fmla="*/ 0 w 376"/>
                <a:gd name="T45" fmla="*/ 0 h 166"/>
                <a:gd name="T46" fmla="*/ 0 w 376"/>
                <a:gd name="T47" fmla="*/ 0 h 166"/>
                <a:gd name="T48" fmla="*/ 0 w 376"/>
                <a:gd name="T49" fmla="*/ 0 h 166"/>
                <a:gd name="T50" fmla="*/ 0 w 376"/>
                <a:gd name="T51" fmla="*/ 0 h 166"/>
                <a:gd name="T52" fmla="*/ 0 w 376"/>
                <a:gd name="T53" fmla="*/ 0 h 166"/>
                <a:gd name="T54" fmla="*/ 0 w 376"/>
                <a:gd name="T55" fmla="*/ 0 h 166"/>
                <a:gd name="T56" fmla="*/ 0 w 376"/>
                <a:gd name="T57" fmla="*/ 0 h 166"/>
                <a:gd name="T58" fmla="*/ 0 w 376"/>
                <a:gd name="T59" fmla="*/ 0 h 166"/>
                <a:gd name="T60" fmla="*/ 0 w 376"/>
                <a:gd name="T61" fmla="*/ 0 h 166"/>
                <a:gd name="T62" fmla="*/ 0 w 376"/>
                <a:gd name="T63" fmla="*/ 0 h 166"/>
                <a:gd name="T64" fmla="*/ 0 w 376"/>
                <a:gd name="T65" fmla="*/ 0 h 166"/>
                <a:gd name="T66" fmla="*/ 0 w 376"/>
                <a:gd name="T67" fmla="*/ 0 h 166"/>
                <a:gd name="T68" fmla="*/ 0 w 376"/>
                <a:gd name="T69" fmla="*/ 0 h 166"/>
                <a:gd name="T70" fmla="*/ 0 w 376"/>
                <a:gd name="T71" fmla="*/ 0 h 166"/>
                <a:gd name="T72" fmla="*/ 0 w 376"/>
                <a:gd name="T73" fmla="*/ 0 h 166"/>
                <a:gd name="T74" fmla="*/ 0 w 376"/>
                <a:gd name="T75" fmla="*/ 0 h 166"/>
                <a:gd name="T76" fmla="*/ 0 w 376"/>
                <a:gd name="T77" fmla="*/ 0 h 166"/>
                <a:gd name="T78" fmla="*/ 0 w 376"/>
                <a:gd name="T79" fmla="*/ 0 h 166"/>
                <a:gd name="T80" fmla="*/ 0 w 376"/>
                <a:gd name="T81" fmla="*/ 0 h 166"/>
                <a:gd name="T82" fmla="*/ 0 w 376"/>
                <a:gd name="T83" fmla="*/ 0 h 166"/>
                <a:gd name="T84" fmla="*/ 0 w 376"/>
                <a:gd name="T85" fmla="*/ 0 h 166"/>
                <a:gd name="T86" fmla="*/ 0 w 376"/>
                <a:gd name="T87" fmla="*/ 0 h 166"/>
                <a:gd name="T88" fmla="*/ 0 w 376"/>
                <a:gd name="T89" fmla="*/ 0 h 166"/>
                <a:gd name="T90" fmla="*/ 0 w 376"/>
                <a:gd name="T91" fmla="*/ 0 h 166"/>
                <a:gd name="T92" fmla="*/ 0 w 376"/>
                <a:gd name="T93" fmla="*/ 0 h 166"/>
                <a:gd name="T94" fmla="*/ 0 w 376"/>
                <a:gd name="T95" fmla="*/ 0 h 166"/>
                <a:gd name="T96" fmla="*/ 0 w 376"/>
                <a:gd name="T97" fmla="*/ 0 h 166"/>
                <a:gd name="T98" fmla="*/ 0 w 376"/>
                <a:gd name="T99" fmla="*/ 0 h 166"/>
                <a:gd name="T100" fmla="*/ 0 w 376"/>
                <a:gd name="T101" fmla="*/ 0 h 166"/>
                <a:gd name="T102" fmla="*/ 0 w 376"/>
                <a:gd name="T103" fmla="*/ 0 h 166"/>
                <a:gd name="T104" fmla="*/ 0 w 376"/>
                <a:gd name="T105" fmla="*/ 0 h 16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376"/>
                <a:gd name="T160" fmla="*/ 0 h 166"/>
                <a:gd name="T161" fmla="*/ 376 w 376"/>
                <a:gd name="T162" fmla="*/ 166 h 16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376" h="166">
                  <a:moveTo>
                    <a:pt x="166" y="0"/>
                  </a:moveTo>
                  <a:lnTo>
                    <a:pt x="163" y="0"/>
                  </a:lnTo>
                  <a:lnTo>
                    <a:pt x="158" y="0"/>
                  </a:lnTo>
                  <a:lnTo>
                    <a:pt x="155" y="2"/>
                  </a:lnTo>
                  <a:lnTo>
                    <a:pt x="155" y="5"/>
                  </a:lnTo>
                  <a:lnTo>
                    <a:pt x="158" y="19"/>
                  </a:lnTo>
                  <a:lnTo>
                    <a:pt x="166" y="30"/>
                  </a:lnTo>
                  <a:lnTo>
                    <a:pt x="174" y="35"/>
                  </a:lnTo>
                  <a:lnTo>
                    <a:pt x="185" y="41"/>
                  </a:lnTo>
                  <a:lnTo>
                    <a:pt x="196" y="43"/>
                  </a:lnTo>
                  <a:lnTo>
                    <a:pt x="207" y="43"/>
                  </a:lnTo>
                  <a:lnTo>
                    <a:pt x="218" y="43"/>
                  </a:lnTo>
                  <a:lnTo>
                    <a:pt x="232" y="43"/>
                  </a:lnTo>
                  <a:lnTo>
                    <a:pt x="243" y="41"/>
                  </a:lnTo>
                  <a:lnTo>
                    <a:pt x="253" y="37"/>
                  </a:lnTo>
                  <a:lnTo>
                    <a:pt x="264" y="32"/>
                  </a:lnTo>
                  <a:lnTo>
                    <a:pt x="273" y="27"/>
                  </a:lnTo>
                  <a:lnTo>
                    <a:pt x="286" y="43"/>
                  </a:lnTo>
                  <a:lnTo>
                    <a:pt x="303" y="57"/>
                  </a:lnTo>
                  <a:lnTo>
                    <a:pt x="313" y="76"/>
                  </a:lnTo>
                  <a:lnTo>
                    <a:pt x="326" y="92"/>
                  </a:lnTo>
                  <a:lnTo>
                    <a:pt x="340" y="111"/>
                  </a:lnTo>
                  <a:lnTo>
                    <a:pt x="351" y="131"/>
                  </a:lnTo>
                  <a:lnTo>
                    <a:pt x="365" y="149"/>
                  </a:lnTo>
                  <a:lnTo>
                    <a:pt x="376" y="166"/>
                  </a:lnTo>
                  <a:lnTo>
                    <a:pt x="365" y="158"/>
                  </a:lnTo>
                  <a:lnTo>
                    <a:pt x="356" y="152"/>
                  </a:lnTo>
                  <a:lnTo>
                    <a:pt x="349" y="149"/>
                  </a:lnTo>
                  <a:lnTo>
                    <a:pt x="340" y="147"/>
                  </a:lnTo>
                  <a:lnTo>
                    <a:pt x="310" y="127"/>
                  </a:lnTo>
                  <a:lnTo>
                    <a:pt x="280" y="111"/>
                  </a:lnTo>
                  <a:lnTo>
                    <a:pt x="253" y="92"/>
                  </a:lnTo>
                  <a:lnTo>
                    <a:pt x="223" y="76"/>
                  </a:lnTo>
                  <a:lnTo>
                    <a:pt x="193" y="60"/>
                  </a:lnTo>
                  <a:lnTo>
                    <a:pt x="161" y="46"/>
                  </a:lnTo>
                  <a:lnTo>
                    <a:pt x="128" y="37"/>
                  </a:lnTo>
                  <a:lnTo>
                    <a:pt x="92" y="32"/>
                  </a:lnTo>
                  <a:lnTo>
                    <a:pt x="82" y="30"/>
                  </a:lnTo>
                  <a:lnTo>
                    <a:pt x="71" y="24"/>
                  </a:lnTo>
                  <a:lnTo>
                    <a:pt x="60" y="21"/>
                  </a:lnTo>
                  <a:lnTo>
                    <a:pt x="48" y="19"/>
                  </a:lnTo>
                  <a:lnTo>
                    <a:pt x="36" y="16"/>
                  </a:lnTo>
                  <a:lnTo>
                    <a:pt x="25" y="16"/>
                  </a:lnTo>
                  <a:lnTo>
                    <a:pt x="11" y="13"/>
                  </a:lnTo>
                  <a:lnTo>
                    <a:pt x="0" y="11"/>
                  </a:lnTo>
                  <a:lnTo>
                    <a:pt x="22" y="7"/>
                  </a:lnTo>
                  <a:lnTo>
                    <a:pt x="43" y="7"/>
                  </a:lnTo>
                  <a:lnTo>
                    <a:pt x="62" y="5"/>
                  </a:lnTo>
                  <a:lnTo>
                    <a:pt x="84" y="5"/>
                  </a:lnTo>
                  <a:lnTo>
                    <a:pt x="103" y="5"/>
                  </a:lnTo>
                  <a:lnTo>
                    <a:pt x="126" y="2"/>
                  </a:lnTo>
                  <a:lnTo>
                    <a:pt x="144" y="2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73" name="Freeform 261"/>
            <p:cNvSpPr>
              <a:spLocks/>
            </p:cNvSpPr>
            <p:nvPr/>
          </p:nvSpPr>
          <p:spPr bwMode="auto">
            <a:xfrm>
              <a:off x="2780" y="2002"/>
              <a:ext cx="237" cy="82"/>
            </a:xfrm>
            <a:custGeom>
              <a:avLst/>
              <a:gdLst>
                <a:gd name="T0" fmla="*/ 0 w 949"/>
                <a:gd name="T1" fmla="*/ 0 h 330"/>
                <a:gd name="T2" fmla="*/ 0 w 949"/>
                <a:gd name="T3" fmla="*/ 0 h 330"/>
                <a:gd name="T4" fmla="*/ 0 w 949"/>
                <a:gd name="T5" fmla="*/ 0 h 330"/>
                <a:gd name="T6" fmla="*/ 0 w 949"/>
                <a:gd name="T7" fmla="*/ 0 h 330"/>
                <a:gd name="T8" fmla="*/ 0 w 949"/>
                <a:gd name="T9" fmla="*/ 0 h 330"/>
                <a:gd name="T10" fmla="*/ 0 w 949"/>
                <a:gd name="T11" fmla="*/ 0 h 330"/>
                <a:gd name="T12" fmla="*/ 0 w 949"/>
                <a:gd name="T13" fmla="*/ 0 h 330"/>
                <a:gd name="T14" fmla="*/ 0 w 949"/>
                <a:gd name="T15" fmla="*/ 0 h 330"/>
                <a:gd name="T16" fmla="*/ 0 w 949"/>
                <a:gd name="T17" fmla="*/ 0 h 330"/>
                <a:gd name="T18" fmla="*/ 0 w 949"/>
                <a:gd name="T19" fmla="*/ 0 h 330"/>
                <a:gd name="T20" fmla="*/ 0 w 949"/>
                <a:gd name="T21" fmla="*/ 0 h 330"/>
                <a:gd name="T22" fmla="*/ 0 w 949"/>
                <a:gd name="T23" fmla="*/ 0 h 330"/>
                <a:gd name="T24" fmla="*/ 0 w 949"/>
                <a:gd name="T25" fmla="*/ 0 h 330"/>
                <a:gd name="T26" fmla="*/ 0 w 949"/>
                <a:gd name="T27" fmla="*/ 0 h 330"/>
                <a:gd name="T28" fmla="*/ 0 w 949"/>
                <a:gd name="T29" fmla="*/ 0 h 330"/>
                <a:gd name="T30" fmla="*/ 0 w 949"/>
                <a:gd name="T31" fmla="*/ 0 h 330"/>
                <a:gd name="T32" fmla="*/ 0 w 949"/>
                <a:gd name="T33" fmla="*/ 0 h 330"/>
                <a:gd name="T34" fmla="*/ 0 w 949"/>
                <a:gd name="T35" fmla="*/ 0 h 330"/>
                <a:gd name="T36" fmla="*/ 0 w 949"/>
                <a:gd name="T37" fmla="*/ 0 h 330"/>
                <a:gd name="T38" fmla="*/ 0 w 949"/>
                <a:gd name="T39" fmla="*/ 0 h 330"/>
                <a:gd name="T40" fmla="*/ 0 w 949"/>
                <a:gd name="T41" fmla="*/ 0 h 330"/>
                <a:gd name="T42" fmla="*/ 0 w 949"/>
                <a:gd name="T43" fmla="*/ 0 h 330"/>
                <a:gd name="T44" fmla="*/ 0 w 949"/>
                <a:gd name="T45" fmla="*/ 0 h 330"/>
                <a:gd name="T46" fmla="*/ 0 w 949"/>
                <a:gd name="T47" fmla="*/ 0 h 330"/>
                <a:gd name="T48" fmla="*/ 0 w 949"/>
                <a:gd name="T49" fmla="*/ 0 h 330"/>
                <a:gd name="T50" fmla="*/ 0 w 949"/>
                <a:gd name="T51" fmla="*/ 0 h 330"/>
                <a:gd name="T52" fmla="*/ 0 w 949"/>
                <a:gd name="T53" fmla="*/ 0 h 330"/>
                <a:gd name="T54" fmla="*/ 0 w 949"/>
                <a:gd name="T55" fmla="*/ 0 h 330"/>
                <a:gd name="T56" fmla="*/ 0 w 949"/>
                <a:gd name="T57" fmla="*/ 0 h 330"/>
                <a:gd name="T58" fmla="*/ 0 w 949"/>
                <a:gd name="T59" fmla="*/ 0 h 330"/>
                <a:gd name="T60" fmla="*/ 0 w 949"/>
                <a:gd name="T61" fmla="*/ 0 h 330"/>
                <a:gd name="T62" fmla="*/ 0 w 949"/>
                <a:gd name="T63" fmla="*/ 0 h 330"/>
                <a:gd name="T64" fmla="*/ 0 w 949"/>
                <a:gd name="T65" fmla="*/ 0 h 330"/>
                <a:gd name="T66" fmla="*/ 0 w 949"/>
                <a:gd name="T67" fmla="*/ 0 h 330"/>
                <a:gd name="T68" fmla="*/ 0 w 949"/>
                <a:gd name="T69" fmla="*/ 0 h 330"/>
                <a:gd name="T70" fmla="*/ 0 w 949"/>
                <a:gd name="T71" fmla="*/ 0 h 330"/>
                <a:gd name="T72" fmla="*/ 0 w 949"/>
                <a:gd name="T73" fmla="*/ 0 h 330"/>
                <a:gd name="T74" fmla="*/ 0 w 949"/>
                <a:gd name="T75" fmla="*/ 0 h 330"/>
                <a:gd name="T76" fmla="*/ 0 w 949"/>
                <a:gd name="T77" fmla="*/ 0 h 330"/>
                <a:gd name="T78" fmla="*/ 0 w 949"/>
                <a:gd name="T79" fmla="*/ 0 h 330"/>
                <a:gd name="T80" fmla="*/ 0 w 949"/>
                <a:gd name="T81" fmla="*/ 0 h 330"/>
                <a:gd name="T82" fmla="*/ 0 w 949"/>
                <a:gd name="T83" fmla="*/ 0 h 330"/>
                <a:gd name="T84" fmla="*/ 0 w 949"/>
                <a:gd name="T85" fmla="*/ 0 h 330"/>
                <a:gd name="T86" fmla="*/ 0 w 949"/>
                <a:gd name="T87" fmla="*/ 0 h 330"/>
                <a:gd name="T88" fmla="*/ 0 w 949"/>
                <a:gd name="T89" fmla="*/ 0 h 33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949"/>
                <a:gd name="T136" fmla="*/ 0 h 330"/>
                <a:gd name="T137" fmla="*/ 949 w 949"/>
                <a:gd name="T138" fmla="*/ 330 h 33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949" h="330">
                  <a:moveTo>
                    <a:pt x="505" y="6"/>
                  </a:moveTo>
                  <a:lnTo>
                    <a:pt x="526" y="13"/>
                  </a:lnTo>
                  <a:lnTo>
                    <a:pt x="545" y="19"/>
                  </a:lnTo>
                  <a:lnTo>
                    <a:pt x="567" y="24"/>
                  </a:lnTo>
                  <a:lnTo>
                    <a:pt x="586" y="27"/>
                  </a:lnTo>
                  <a:lnTo>
                    <a:pt x="609" y="33"/>
                  </a:lnTo>
                  <a:lnTo>
                    <a:pt x="627" y="38"/>
                  </a:lnTo>
                  <a:lnTo>
                    <a:pt x="649" y="43"/>
                  </a:lnTo>
                  <a:lnTo>
                    <a:pt x="668" y="52"/>
                  </a:lnTo>
                  <a:lnTo>
                    <a:pt x="685" y="63"/>
                  </a:lnTo>
                  <a:lnTo>
                    <a:pt x="701" y="71"/>
                  </a:lnTo>
                  <a:lnTo>
                    <a:pt x="717" y="79"/>
                  </a:lnTo>
                  <a:lnTo>
                    <a:pt x="733" y="87"/>
                  </a:lnTo>
                  <a:lnTo>
                    <a:pt x="747" y="96"/>
                  </a:lnTo>
                  <a:lnTo>
                    <a:pt x="763" y="103"/>
                  </a:lnTo>
                  <a:lnTo>
                    <a:pt x="780" y="114"/>
                  </a:lnTo>
                  <a:lnTo>
                    <a:pt x="796" y="125"/>
                  </a:lnTo>
                  <a:lnTo>
                    <a:pt x="804" y="128"/>
                  </a:lnTo>
                  <a:lnTo>
                    <a:pt x="813" y="134"/>
                  </a:lnTo>
                  <a:lnTo>
                    <a:pt x="821" y="139"/>
                  </a:lnTo>
                  <a:lnTo>
                    <a:pt x="827" y="147"/>
                  </a:lnTo>
                  <a:lnTo>
                    <a:pt x="834" y="147"/>
                  </a:lnTo>
                  <a:lnTo>
                    <a:pt x="853" y="158"/>
                  </a:lnTo>
                  <a:lnTo>
                    <a:pt x="867" y="169"/>
                  </a:lnTo>
                  <a:lnTo>
                    <a:pt x="881" y="183"/>
                  </a:lnTo>
                  <a:lnTo>
                    <a:pt x="892" y="196"/>
                  </a:lnTo>
                  <a:lnTo>
                    <a:pt x="899" y="213"/>
                  </a:lnTo>
                  <a:lnTo>
                    <a:pt x="910" y="229"/>
                  </a:lnTo>
                  <a:lnTo>
                    <a:pt x="919" y="245"/>
                  </a:lnTo>
                  <a:lnTo>
                    <a:pt x="930" y="261"/>
                  </a:lnTo>
                  <a:lnTo>
                    <a:pt x="935" y="278"/>
                  </a:lnTo>
                  <a:lnTo>
                    <a:pt x="943" y="294"/>
                  </a:lnTo>
                  <a:lnTo>
                    <a:pt x="949" y="311"/>
                  </a:lnTo>
                  <a:lnTo>
                    <a:pt x="949" y="327"/>
                  </a:lnTo>
                  <a:lnTo>
                    <a:pt x="943" y="330"/>
                  </a:lnTo>
                  <a:lnTo>
                    <a:pt x="935" y="327"/>
                  </a:lnTo>
                  <a:lnTo>
                    <a:pt x="927" y="324"/>
                  </a:lnTo>
                  <a:lnTo>
                    <a:pt x="917" y="321"/>
                  </a:lnTo>
                  <a:lnTo>
                    <a:pt x="917" y="297"/>
                  </a:lnTo>
                  <a:lnTo>
                    <a:pt x="913" y="275"/>
                  </a:lnTo>
                  <a:lnTo>
                    <a:pt x="908" y="254"/>
                  </a:lnTo>
                  <a:lnTo>
                    <a:pt x="894" y="238"/>
                  </a:lnTo>
                  <a:lnTo>
                    <a:pt x="881" y="224"/>
                  </a:lnTo>
                  <a:lnTo>
                    <a:pt x="869" y="204"/>
                  </a:lnTo>
                  <a:lnTo>
                    <a:pt x="857" y="188"/>
                  </a:lnTo>
                  <a:lnTo>
                    <a:pt x="843" y="169"/>
                  </a:lnTo>
                  <a:lnTo>
                    <a:pt x="829" y="155"/>
                  </a:lnTo>
                  <a:lnTo>
                    <a:pt x="813" y="142"/>
                  </a:lnTo>
                  <a:lnTo>
                    <a:pt x="796" y="137"/>
                  </a:lnTo>
                  <a:lnTo>
                    <a:pt x="774" y="137"/>
                  </a:lnTo>
                  <a:lnTo>
                    <a:pt x="756" y="139"/>
                  </a:lnTo>
                  <a:lnTo>
                    <a:pt x="733" y="147"/>
                  </a:lnTo>
                  <a:lnTo>
                    <a:pt x="712" y="144"/>
                  </a:lnTo>
                  <a:lnTo>
                    <a:pt x="696" y="128"/>
                  </a:lnTo>
                  <a:lnTo>
                    <a:pt x="673" y="107"/>
                  </a:lnTo>
                  <a:lnTo>
                    <a:pt x="652" y="84"/>
                  </a:lnTo>
                  <a:lnTo>
                    <a:pt x="625" y="68"/>
                  </a:lnTo>
                  <a:lnTo>
                    <a:pt x="600" y="52"/>
                  </a:lnTo>
                  <a:lnTo>
                    <a:pt x="573" y="41"/>
                  </a:lnTo>
                  <a:lnTo>
                    <a:pt x="543" y="31"/>
                  </a:lnTo>
                  <a:lnTo>
                    <a:pt x="515" y="22"/>
                  </a:lnTo>
                  <a:lnTo>
                    <a:pt x="485" y="17"/>
                  </a:lnTo>
                  <a:lnTo>
                    <a:pt x="485" y="31"/>
                  </a:lnTo>
                  <a:lnTo>
                    <a:pt x="485" y="43"/>
                  </a:lnTo>
                  <a:lnTo>
                    <a:pt x="485" y="57"/>
                  </a:lnTo>
                  <a:lnTo>
                    <a:pt x="483" y="71"/>
                  </a:lnTo>
                  <a:lnTo>
                    <a:pt x="469" y="128"/>
                  </a:lnTo>
                  <a:lnTo>
                    <a:pt x="455" y="128"/>
                  </a:lnTo>
                  <a:lnTo>
                    <a:pt x="458" y="120"/>
                  </a:lnTo>
                  <a:lnTo>
                    <a:pt x="455" y="112"/>
                  </a:lnTo>
                  <a:lnTo>
                    <a:pt x="450" y="103"/>
                  </a:lnTo>
                  <a:lnTo>
                    <a:pt x="444" y="93"/>
                  </a:lnTo>
                  <a:lnTo>
                    <a:pt x="428" y="82"/>
                  </a:lnTo>
                  <a:lnTo>
                    <a:pt x="409" y="73"/>
                  </a:lnTo>
                  <a:lnTo>
                    <a:pt x="393" y="66"/>
                  </a:lnTo>
                  <a:lnTo>
                    <a:pt x="374" y="57"/>
                  </a:lnTo>
                  <a:lnTo>
                    <a:pt x="354" y="49"/>
                  </a:lnTo>
                  <a:lnTo>
                    <a:pt x="336" y="43"/>
                  </a:lnTo>
                  <a:lnTo>
                    <a:pt x="317" y="38"/>
                  </a:lnTo>
                  <a:lnTo>
                    <a:pt x="297" y="33"/>
                  </a:lnTo>
                  <a:lnTo>
                    <a:pt x="281" y="31"/>
                  </a:lnTo>
                  <a:lnTo>
                    <a:pt x="262" y="31"/>
                  </a:lnTo>
                  <a:lnTo>
                    <a:pt x="246" y="27"/>
                  </a:lnTo>
                  <a:lnTo>
                    <a:pt x="227" y="27"/>
                  </a:lnTo>
                  <a:lnTo>
                    <a:pt x="211" y="27"/>
                  </a:lnTo>
                  <a:lnTo>
                    <a:pt x="193" y="31"/>
                  </a:lnTo>
                  <a:lnTo>
                    <a:pt x="177" y="33"/>
                  </a:lnTo>
                  <a:lnTo>
                    <a:pt x="161" y="41"/>
                  </a:lnTo>
                  <a:lnTo>
                    <a:pt x="180" y="54"/>
                  </a:lnTo>
                  <a:lnTo>
                    <a:pt x="200" y="68"/>
                  </a:lnTo>
                  <a:lnTo>
                    <a:pt x="218" y="82"/>
                  </a:lnTo>
                  <a:lnTo>
                    <a:pt x="237" y="98"/>
                  </a:lnTo>
                  <a:lnTo>
                    <a:pt x="257" y="112"/>
                  </a:lnTo>
                  <a:lnTo>
                    <a:pt x="276" y="125"/>
                  </a:lnTo>
                  <a:lnTo>
                    <a:pt x="297" y="142"/>
                  </a:lnTo>
                  <a:lnTo>
                    <a:pt x="317" y="155"/>
                  </a:lnTo>
                  <a:lnTo>
                    <a:pt x="301" y="160"/>
                  </a:lnTo>
                  <a:lnTo>
                    <a:pt x="283" y="169"/>
                  </a:lnTo>
                  <a:lnTo>
                    <a:pt x="271" y="174"/>
                  </a:lnTo>
                  <a:lnTo>
                    <a:pt x="257" y="178"/>
                  </a:lnTo>
                  <a:lnTo>
                    <a:pt x="235" y="167"/>
                  </a:lnTo>
                  <a:lnTo>
                    <a:pt x="213" y="155"/>
                  </a:lnTo>
                  <a:lnTo>
                    <a:pt x="191" y="150"/>
                  </a:lnTo>
                  <a:lnTo>
                    <a:pt x="170" y="144"/>
                  </a:lnTo>
                  <a:lnTo>
                    <a:pt x="145" y="139"/>
                  </a:lnTo>
                  <a:lnTo>
                    <a:pt x="123" y="137"/>
                  </a:lnTo>
                  <a:lnTo>
                    <a:pt x="99" y="131"/>
                  </a:lnTo>
                  <a:lnTo>
                    <a:pt x="76" y="125"/>
                  </a:lnTo>
                  <a:lnTo>
                    <a:pt x="52" y="128"/>
                  </a:lnTo>
                  <a:lnTo>
                    <a:pt x="36" y="134"/>
                  </a:lnTo>
                  <a:lnTo>
                    <a:pt x="16" y="144"/>
                  </a:lnTo>
                  <a:lnTo>
                    <a:pt x="0" y="153"/>
                  </a:lnTo>
                  <a:lnTo>
                    <a:pt x="3" y="139"/>
                  </a:lnTo>
                  <a:lnTo>
                    <a:pt x="9" y="123"/>
                  </a:lnTo>
                  <a:lnTo>
                    <a:pt x="16" y="112"/>
                  </a:lnTo>
                  <a:lnTo>
                    <a:pt x="28" y="98"/>
                  </a:lnTo>
                  <a:lnTo>
                    <a:pt x="39" y="87"/>
                  </a:lnTo>
                  <a:lnTo>
                    <a:pt x="52" y="73"/>
                  </a:lnTo>
                  <a:lnTo>
                    <a:pt x="66" y="63"/>
                  </a:lnTo>
                  <a:lnTo>
                    <a:pt x="82" y="52"/>
                  </a:lnTo>
                  <a:lnTo>
                    <a:pt x="87" y="52"/>
                  </a:lnTo>
                  <a:lnTo>
                    <a:pt x="92" y="49"/>
                  </a:lnTo>
                  <a:lnTo>
                    <a:pt x="96" y="43"/>
                  </a:lnTo>
                  <a:lnTo>
                    <a:pt x="101" y="41"/>
                  </a:lnTo>
                  <a:lnTo>
                    <a:pt x="145" y="31"/>
                  </a:lnTo>
                  <a:lnTo>
                    <a:pt x="188" y="19"/>
                  </a:lnTo>
                  <a:lnTo>
                    <a:pt x="232" y="11"/>
                  </a:lnTo>
                  <a:lnTo>
                    <a:pt x="276" y="6"/>
                  </a:lnTo>
                  <a:lnTo>
                    <a:pt x="319" y="3"/>
                  </a:lnTo>
                  <a:lnTo>
                    <a:pt x="365" y="3"/>
                  </a:lnTo>
                  <a:lnTo>
                    <a:pt x="409" y="0"/>
                  </a:lnTo>
                  <a:lnTo>
                    <a:pt x="453" y="3"/>
                  </a:lnTo>
                  <a:lnTo>
                    <a:pt x="466" y="3"/>
                  </a:lnTo>
                  <a:lnTo>
                    <a:pt x="478" y="3"/>
                  </a:lnTo>
                  <a:lnTo>
                    <a:pt x="491" y="6"/>
                  </a:lnTo>
                  <a:lnTo>
                    <a:pt x="505" y="6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74" name="Freeform 262"/>
            <p:cNvSpPr>
              <a:spLocks/>
            </p:cNvSpPr>
            <p:nvPr/>
          </p:nvSpPr>
          <p:spPr bwMode="auto">
            <a:xfrm>
              <a:off x="2741" y="2007"/>
              <a:ext cx="65" cy="81"/>
            </a:xfrm>
            <a:custGeom>
              <a:avLst/>
              <a:gdLst>
                <a:gd name="T0" fmla="*/ 0 w 261"/>
                <a:gd name="T1" fmla="*/ 0 h 324"/>
                <a:gd name="T2" fmla="*/ 0 w 261"/>
                <a:gd name="T3" fmla="*/ 0 h 324"/>
                <a:gd name="T4" fmla="*/ 0 w 261"/>
                <a:gd name="T5" fmla="*/ 0 h 324"/>
                <a:gd name="T6" fmla="*/ 0 w 261"/>
                <a:gd name="T7" fmla="*/ 0 h 324"/>
                <a:gd name="T8" fmla="*/ 0 w 261"/>
                <a:gd name="T9" fmla="*/ 0 h 324"/>
                <a:gd name="T10" fmla="*/ 0 w 261"/>
                <a:gd name="T11" fmla="*/ 0 h 324"/>
                <a:gd name="T12" fmla="*/ 0 w 261"/>
                <a:gd name="T13" fmla="*/ 0 h 324"/>
                <a:gd name="T14" fmla="*/ 0 w 261"/>
                <a:gd name="T15" fmla="*/ 0 h 324"/>
                <a:gd name="T16" fmla="*/ 0 w 261"/>
                <a:gd name="T17" fmla="*/ 0 h 324"/>
                <a:gd name="T18" fmla="*/ 0 w 261"/>
                <a:gd name="T19" fmla="*/ 0 h 324"/>
                <a:gd name="T20" fmla="*/ 0 w 261"/>
                <a:gd name="T21" fmla="*/ 0 h 324"/>
                <a:gd name="T22" fmla="*/ 0 w 261"/>
                <a:gd name="T23" fmla="*/ 0 h 324"/>
                <a:gd name="T24" fmla="*/ 0 w 261"/>
                <a:gd name="T25" fmla="*/ 0 h 324"/>
                <a:gd name="T26" fmla="*/ 0 w 261"/>
                <a:gd name="T27" fmla="*/ 0 h 324"/>
                <a:gd name="T28" fmla="*/ 0 w 261"/>
                <a:gd name="T29" fmla="*/ 0 h 324"/>
                <a:gd name="T30" fmla="*/ 0 w 261"/>
                <a:gd name="T31" fmla="*/ 0 h 324"/>
                <a:gd name="T32" fmla="*/ 0 w 261"/>
                <a:gd name="T33" fmla="*/ 0 h 324"/>
                <a:gd name="T34" fmla="*/ 0 w 261"/>
                <a:gd name="T35" fmla="*/ 0 h 324"/>
                <a:gd name="T36" fmla="*/ 0 w 261"/>
                <a:gd name="T37" fmla="*/ 0 h 324"/>
                <a:gd name="T38" fmla="*/ 0 w 261"/>
                <a:gd name="T39" fmla="*/ 0 h 324"/>
                <a:gd name="T40" fmla="*/ 0 w 261"/>
                <a:gd name="T41" fmla="*/ 0 h 324"/>
                <a:gd name="T42" fmla="*/ 0 w 261"/>
                <a:gd name="T43" fmla="*/ 0 h 324"/>
                <a:gd name="T44" fmla="*/ 0 w 261"/>
                <a:gd name="T45" fmla="*/ 0 h 324"/>
                <a:gd name="T46" fmla="*/ 0 w 261"/>
                <a:gd name="T47" fmla="*/ 0 h 324"/>
                <a:gd name="T48" fmla="*/ 0 w 261"/>
                <a:gd name="T49" fmla="*/ 0 h 324"/>
                <a:gd name="T50" fmla="*/ 0 w 261"/>
                <a:gd name="T51" fmla="*/ 0 h 324"/>
                <a:gd name="T52" fmla="*/ 0 w 261"/>
                <a:gd name="T53" fmla="*/ 0 h 324"/>
                <a:gd name="T54" fmla="*/ 0 w 261"/>
                <a:gd name="T55" fmla="*/ 0 h 324"/>
                <a:gd name="T56" fmla="*/ 0 w 261"/>
                <a:gd name="T57" fmla="*/ 0 h 324"/>
                <a:gd name="T58" fmla="*/ 0 w 261"/>
                <a:gd name="T59" fmla="*/ 0 h 324"/>
                <a:gd name="T60" fmla="*/ 0 w 261"/>
                <a:gd name="T61" fmla="*/ 0 h 324"/>
                <a:gd name="T62" fmla="*/ 0 w 261"/>
                <a:gd name="T63" fmla="*/ 0 h 324"/>
                <a:gd name="T64" fmla="*/ 0 w 261"/>
                <a:gd name="T65" fmla="*/ 0 h 324"/>
                <a:gd name="T66" fmla="*/ 0 w 261"/>
                <a:gd name="T67" fmla="*/ 0 h 324"/>
                <a:gd name="T68" fmla="*/ 0 w 261"/>
                <a:gd name="T69" fmla="*/ 0 h 324"/>
                <a:gd name="T70" fmla="*/ 0 w 261"/>
                <a:gd name="T71" fmla="*/ 0 h 324"/>
                <a:gd name="T72" fmla="*/ 0 w 261"/>
                <a:gd name="T73" fmla="*/ 0 h 32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1"/>
                <a:gd name="T112" fmla="*/ 0 h 324"/>
                <a:gd name="T113" fmla="*/ 261 w 261"/>
                <a:gd name="T114" fmla="*/ 324 h 32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1" h="324">
                  <a:moveTo>
                    <a:pt x="261" y="0"/>
                  </a:moveTo>
                  <a:lnTo>
                    <a:pt x="218" y="21"/>
                  </a:lnTo>
                  <a:lnTo>
                    <a:pt x="183" y="51"/>
                  </a:lnTo>
                  <a:lnTo>
                    <a:pt x="153" y="90"/>
                  </a:lnTo>
                  <a:lnTo>
                    <a:pt x="130" y="133"/>
                  </a:lnTo>
                  <a:lnTo>
                    <a:pt x="114" y="180"/>
                  </a:lnTo>
                  <a:lnTo>
                    <a:pt x="109" y="228"/>
                  </a:lnTo>
                  <a:lnTo>
                    <a:pt x="111" y="278"/>
                  </a:lnTo>
                  <a:lnTo>
                    <a:pt x="125" y="324"/>
                  </a:lnTo>
                  <a:lnTo>
                    <a:pt x="111" y="299"/>
                  </a:lnTo>
                  <a:lnTo>
                    <a:pt x="98" y="278"/>
                  </a:lnTo>
                  <a:lnTo>
                    <a:pt x="84" y="253"/>
                  </a:lnTo>
                  <a:lnTo>
                    <a:pt x="74" y="228"/>
                  </a:lnTo>
                  <a:lnTo>
                    <a:pt x="60" y="204"/>
                  </a:lnTo>
                  <a:lnTo>
                    <a:pt x="49" y="180"/>
                  </a:lnTo>
                  <a:lnTo>
                    <a:pt x="38" y="156"/>
                  </a:lnTo>
                  <a:lnTo>
                    <a:pt x="27" y="131"/>
                  </a:lnTo>
                  <a:lnTo>
                    <a:pt x="22" y="120"/>
                  </a:lnTo>
                  <a:lnTo>
                    <a:pt x="14" y="109"/>
                  </a:lnTo>
                  <a:lnTo>
                    <a:pt x="5" y="98"/>
                  </a:lnTo>
                  <a:lnTo>
                    <a:pt x="0" y="85"/>
                  </a:lnTo>
                  <a:lnTo>
                    <a:pt x="22" y="90"/>
                  </a:lnTo>
                  <a:lnTo>
                    <a:pt x="40" y="90"/>
                  </a:lnTo>
                  <a:lnTo>
                    <a:pt x="63" y="87"/>
                  </a:lnTo>
                  <a:lnTo>
                    <a:pt x="79" y="79"/>
                  </a:lnTo>
                  <a:lnTo>
                    <a:pt x="93" y="71"/>
                  </a:lnTo>
                  <a:lnTo>
                    <a:pt x="98" y="57"/>
                  </a:lnTo>
                  <a:lnTo>
                    <a:pt x="93" y="41"/>
                  </a:lnTo>
                  <a:lnTo>
                    <a:pt x="76" y="25"/>
                  </a:lnTo>
                  <a:lnTo>
                    <a:pt x="98" y="19"/>
                  </a:lnTo>
                  <a:lnTo>
                    <a:pt x="123" y="16"/>
                  </a:lnTo>
                  <a:lnTo>
                    <a:pt x="144" y="14"/>
                  </a:lnTo>
                  <a:lnTo>
                    <a:pt x="169" y="11"/>
                  </a:lnTo>
                  <a:lnTo>
                    <a:pt x="194" y="9"/>
                  </a:lnTo>
                  <a:lnTo>
                    <a:pt x="215" y="5"/>
                  </a:lnTo>
                  <a:lnTo>
                    <a:pt x="240" y="2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75" name="Freeform 263"/>
            <p:cNvSpPr>
              <a:spLocks/>
            </p:cNvSpPr>
            <p:nvPr/>
          </p:nvSpPr>
          <p:spPr bwMode="auto">
            <a:xfrm>
              <a:off x="2902" y="2012"/>
              <a:ext cx="54" cy="33"/>
            </a:xfrm>
            <a:custGeom>
              <a:avLst/>
              <a:gdLst>
                <a:gd name="T0" fmla="*/ 0 w 215"/>
                <a:gd name="T1" fmla="*/ 0 h 131"/>
                <a:gd name="T2" fmla="*/ 0 w 215"/>
                <a:gd name="T3" fmla="*/ 0 h 131"/>
                <a:gd name="T4" fmla="*/ 0 w 215"/>
                <a:gd name="T5" fmla="*/ 0 h 131"/>
                <a:gd name="T6" fmla="*/ 0 w 215"/>
                <a:gd name="T7" fmla="*/ 0 h 131"/>
                <a:gd name="T8" fmla="*/ 0 w 215"/>
                <a:gd name="T9" fmla="*/ 0 h 131"/>
                <a:gd name="T10" fmla="*/ 0 w 215"/>
                <a:gd name="T11" fmla="*/ 0 h 131"/>
                <a:gd name="T12" fmla="*/ 0 w 215"/>
                <a:gd name="T13" fmla="*/ 0 h 131"/>
                <a:gd name="T14" fmla="*/ 0 w 215"/>
                <a:gd name="T15" fmla="*/ 0 h 131"/>
                <a:gd name="T16" fmla="*/ 0 w 215"/>
                <a:gd name="T17" fmla="*/ 0 h 131"/>
                <a:gd name="T18" fmla="*/ 0 w 215"/>
                <a:gd name="T19" fmla="*/ 0 h 131"/>
                <a:gd name="T20" fmla="*/ 0 w 215"/>
                <a:gd name="T21" fmla="*/ 0 h 131"/>
                <a:gd name="T22" fmla="*/ 0 w 215"/>
                <a:gd name="T23" fmla="*/ 0 h 131"/>
                <a:gd name="T24" fmla="*/ 0 w 215"/>
                <a:gd name="T25" fmla="*/ 0 h 131"/>
                <a:gd name="T26" fmla="*/ 0 w 215"/>
                <a:gd name="T27" fmla="*/ 0 h 131"/>
                <a:gd name="T28" fmla="*/ 0 w 215"/>
                <a:gd name="T29" fmla="*/ 0 h 131"/>
                <a:gd name="T30" fmla="*/ 0 w 215"/>
                <a:gd name="T31" fmla="*/ 0 h 131"/>
                <a:gd name="T32" fmla="*/ 0 w 215"/>
                <a:gd name="T33" fmla="*/ 0 h 131"/>
                <a:gd name="T34" fmla="*/ 0 w 215"/>
                <a:gd name="T35" fmla="*/ 0 h 131"/>
                <a:gd name="T36" fmla="*/ 0 w 215"/>
                <a:gd name="T37" fmla="*/ 0 h 131"/>
                <a:gd name="T38" fmla="*/ 0 w 215"/>
                <a:gd name="T39" fmla="*/ 0 h 131"/>
                <a:gd name="T40" fmla="*/ 0 w 215"/>
                <a:gd name="T41" fmla="*/ 0 h 131"/>
                <a:gd name="T42" fmla="*/ 0 w 215"/>
                <a:gd name="T43" fmla="*/ 0 h 131"/>
                <a:gd name="T44" fmla="*/ 0 w 215"/>
                <a:gd name="T45" fmla="*/ 0 h 131"/>
                <a:gd name="T46" fmla="*/ 0 w 215"/>
                <a:gd name="T47" fmla="*/ 0 h 131"/>
                <a:gd name="T48" fmla="*/ 0 w 215"/>
                <a:gd name="T49" fmla="*/ 0 h 131"/>
                <a:gd name="T50" fmla="*/ 0 w 215"/>
                <a:gd name="T51" fmla="*/ 0 h 131"/>
                <a:gd name="T52" fmla="*/ 0 w 215"/>
                <a:gd name="T53" fmla="*/ 0 h 131"/>
                <a:gd name="T54" fmla="*/ 0 w 215"/>
                <a:gd name="T55" fmla="*/ 0 h 131"/>
                <a:gd name="T56" fmla="*/ 0 w 215"/>
                <a:gd name="T57" fmla="*/ 0 h 131"/>
                <a:gd name="T58" fmla="*/ 0 w 215"/>
                <a:gd name="T59" fmla="*/ 0 h 131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5"/>
                <a:gd name="T91" fmla="*/ 0 h 131"/>
                <a:gd name="T92" fmla="*/ 215 w 215"/>
                <a:gd name="T93" fmla="*/ 131 h 131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5" h="131">
                  <a:moveTo>
                    <a:pt x="197" y="101"/>
                  </a:moveTo>
                  <a:lnTo>
                    <a:pt x="215" y="112"/>
                  </a:lnTo>
                  <a:lnTo>
                    <a:pt x="202" y="114"/>
                  </a:lnTo>
                  <a:lnTo>
                    <a:pt x="185" y="117"/>
                  </a:lnTo>
                  <a:lnTo>
                    <a:pt x="172" y="123"/>
                  </a:lnTo>
                  <a:lnTo>
                    <a:pt x="158" y="128"/>
                  </a:lnTo>
                  <a:lnTo>
                    <a:pt x="142" y="131"/>
                  </a:lnTo>
                  <a:lnTo>
                    <a:pt x="128" y="131"/>
                  </a:lnTo>
                  <a:lnTo>
                    <a:pt x="114" y="126"/>
                  </a:lnTo>
                  <a:lnTo>
                    <a:pt x="101" y="112"/>
                  </a:lnTo>
                  <a:lnTo>
                    <a:pt x="87" y="109"/>
                  </a:lnTo>
                  <a:lnTo>
                    <a:pt x="77" y="106"/>
                  </a:lnTo>
                  <a:lnTo>
                    <a:pt x="63" y="106"/>
                  </a:lnTo>
                  <a:lnTo>
                    <a:pt x="52" y="101"/>
                  </a:lnTo>
                  <a:lnTo>
                    <a:pt x="38" y="98"/>
                  </a:lnTo>
                  <a:lnTo>
                    <a:pt x="25" y="96"/>
                  </a:lnTo>
                  <a:lnTo>
                    <a:pt x="13" y="90"/>
                  </a:lnTo>
                  <a:lnTo>
                    <a:pt x="0" y="84"/>
                  </a:lnTo>
                  <a:lnTo>
                    <a:pt x="6" y="62"/>
                  </a:lnTo>
                  <a:lnTo>
                    <a:pt x="8" y="41"/>
                  </a:lnTo>
                  <a:lnTo>
                    <a:pt x="13" y="18"/>
                  </a:lnTo>
                  <a:lnTo>
                    <a:pt x="22" y="0"/>
                  </a:lnTo>
                  <a:lnTo>
                    <a:pt x="47" y="6"/>
                  </a:lnTo>
                  <a:lnTo>
                    <a:pt x="71" y="13"/>
                  </a:lnTo>
                  <a:lnTo>
                    <a:pt x="96" y="25"/>
                  </a:lnTo>
                  <a:lnTo>
                    <a:pt x="117" y="38"/>
                  </a:lnTo>
                  <a:lnTo>
                    <a:pt x="139" y="52"/>
                  </a:lnTo>
                  <a:lnTo>
                    <a:pt x="158" y="68"/>
                  </a:lnTo>
                  <a:lnTo>
                    <a:pt x="178" y="84"/>
                  </a:lnTo>
                  <a:lnTo>
                    <a:pt x="197" y="10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76" name="Freeform 264"/>
            <p:cNvSpPr>
              <a:spLocks/>
            </p:cNvSpPr>
            <p:nvPr/>
          </p:nvSpPr>
          <p:spPr bwMode="auto">
            <a:xfrm>
              <a:off x="2830" y="2013"/>
              <a:ext cx="60" cy="26"/>
            </a:xfrm>
            <a:custGeom>
              <a:avLst/>
              <a:gdLst>
                <a:gd name="T0" fmla="*/ 0 w 237"/>
                <a:gd name="T1" fmla="*/ 0 h 104"/>
                <a:gd name="T2" fmla="*/ 0 w 237"/>
                <a:gd name="T3" fmla="*/ 0 h 104"/>
                <a:gd name="T4" fmla="*/ 0 w 237"/>
                <a:gd name="T5" fmla="*/ 0 h 104"/>
                <a:gd name="T6" fmla="*/ 0 w 237"/>
                <a:gd name="T7" fmla="*/ 0 h 104"/>
                <a:gd name="T8" fmla="*/ 0 w 237"/>
                <a:gd name="T9" fmla="*/ 0 h 104"/>
                <a:gd name="T10" fmla="*/ 0 w 237"/>
                <a:gd name="T11" fmla="*/ 0 h 104"/>
                <a:gd name="T12" fmla="*/ 0 w 237"/>
                <a:gd name="T13" fmla="*/ 0 h 104"/>
                <a:gd name="T14" fmla="*/ 0 w 237"/>
                <a:gd name="T15" fmla="*/ 0 h 104"/>
                <a:gd name="T16" fmla="*/ 0 w 237"/>
                <a:gd name="T17" fmla="*/ 0 h 104"/>
                <a:gd name="T18" fmla="*/ 0 w 237"/>
                <a:gd name="T19" fmla="*/ 0 h 104"/>
                <a:gd name="T20" fmla="*/ 0 w 237"/>
                <a:gd name="T21" fmla="*/ 0 h 104"/>
                <a:gd name="T22" fmla="*/ 0 w 237"/>
                <a:gd name="T23" fmla="*/ 0 h 104"/>
                <a:gd name="T24" fmla="*/ 0 w 237"/>
                <a:gd name="T25" fmla="*/ 0 h 104"/>
                <a:gd name="T26" fmla="*/ 0 w 237"/>
                <a:gd name="T27" fmla="*/ 0 h 104"/>
                <a:gd name="T28" fmla="*/ 0 w 237"/>
                <a:gd name="T29" fmla="*/ 0 h 104"/>
                <a:gd name="T30" fmla="*/ 0 w 237"/>
                <a:gd name="T31" fmla="*/ 0 h 104"/>
                <a:gd name="T32" fmla="*/ 0 w 237"/>
                <a:gd name="T33" fmla="*/ 0 h 104"/>
                <a:gd name="T34" fmla="*/ 0 w 237"/>
                <a:gd name="T35" fmla="*/ 0 h 104"/>
                <a:gd name="T36" fmla="*/ 0 w 237"/>
                <a:gd name="T37" fmla="*/ 0 h 104"/>
                <a:gd name="T38" fmla="*/ 0 w 237"/>
                <a:gd name="T39" fmla="*/ 0 h 104"/>
                <a:gd name="T40" fmla="*/ 0 w 237"/>
                <a:gd name="T41" fmla="*/ 0 h 104"/>
                <a:gd name="T42" fmla="*/ 0 w 237"/>
                <a:gd name="T43" fmla="*/ 0 h 104"/>
                <a:gd name="T44" fmla="*/ 0 w 237"/>
                <a:gd name="T45" fmla="*/ 0 h 104"/>
                <a:gd name="T46" fmla="*/ 0 w 237"/>
                <a:gd name="T47" fmla="*/ 0 h 104"/>
                <a:gd name="T48" fmla="*/ 0 w 237"/>
                <a:gd name="T49" fmla="*/ 0 h 104"/>
                <a:gd name="T50" fmla="*/ 0 w 237"/>
                <a:gd name="T51" fmla="*/ 0 h 104"/>
                <a:gd name="T52" fmla="*/ 0 w 237"/>
                <a:gd name="T53" fmla="*/ 0 h 104"/>
                <a:gd name="T54" fmla="*/ 0 w 237"/>
                <a:gd name="T55" fmla="*/ 0 h 104"/>
                <a:gd name="T56" fmla="*/ 0 w 237"/>
                <a:gd name="T57" fmla="*/ 0 h 104"/>
                <a:gd name="T58" fmla="*/ 0 w 237"/>
                <a:gd name="T59" fmla="*/ 0 h 104"/>
                <a:gd name="T60" fmla="*/ 0 w 237"/>
                <a:gd name="T61" fmla="*/ 0 h 104"/>
                <a:gd name="T62" fmla="*/ 0 w 237"/>
                <a:gd name="T63" fmla="*/ 0 h 104"/>
                <a:gd name="T64" fmla="*/ 0 w 237"/>
                <a:gd name="T65" fmla="*/ 0 h 104"/>
                <a:gd name="T66" fmla="*/ 0 w 237"/>
                <a:gd name="T67" fmla="*/ 0 h 104"/>
                <a:gd name="T68" fmla="*/ 0 w 237"/>
                <a:gd name="T69" fmla="*/ 0 h 104"/>
                <a:gd name="T70" fmla="*/ 0 w 237"/>
                <a:gd name="T71" fmla="*/ 0 h 104"/>
                <a:gd name="T72" fmla="*/ 0 w 237"/>
                <a:gd name="T73" fmla="*/ 0 h 104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7"/>
                <a:gd name="T112" fmla="*/ 0 h 104"/>
                <a:gd name="T113" fmla="*/ 237 w 237"/>
                <a:gd name="T114" fmla="*/ 104 h 104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7" h="104">
                  <a:moveTo>
                    <a:pt x="226" y="69"/>
                  </a:moveTo>
                  <a:lnTo>
                    <a:pt x="229" y="71"/>
                  </a:lnTo>
                  <a:lnTo>
                    <a:pt x="235" y="77"/>
                  </a:lnTo>
                  <a:lnTo>
                    <a:pt x="237" y="80"/>
                  </a:lnTo>
                  <a:lnTo>
                    <a:pt x="237" y="85"/>
                  </a:lnTo>
                  <a:lnTo>
                    <a:pt x="223" y="85"/>
                  </a:lnTo>
                  <a:lnTo>
                    <a:pt x="210" y="88"/>
                  </a:lnTo>
                  <a:lnTo>
                    <a:pt x="196" y="91"/>
                  </a:lnTo>
                  <a:lnTo>
                    <a:pt x="182" y="94"/>
                  </a:lnTo>
                  <a:lnTo>
                    <a:pt x="169" y="96"/>
                  </a:lnTo>
                  <a:lnTo>
                    <a:pt x="156" y="99"/>
                  </a:lnTo>
                  <a:lnTo>
                    <a:pt x="142" y="101"/>
                  </a:lnTo>
                  <a:lnTo>
                    <a:pt x="128" y="104"/>
                  </a:lnTo>
                  <a:lnTo>
                    <a:pt x="115" y="91"/>
                  </a:lnTo>
                  <a:lnTo>
                    <a:pt x="99" y="80"/>
                  </a:lnTo>
                  <a:lnTo>
                    <a:pt x="85" y="66"/>
                  </a:lnTo>
                  <a:lnTo>
                    <a:pt x="69" y="55"/>
                  </a:lnTo>
                  <a:lnTo>
                    <a:pt x="51" y="41"/>
                  </a:lnTo>
                  <a:lnTo>
                    <a:pt x="35" y="30"/>
                  </a:lnTo>
                  <a:lnTo>
                    <a:pt x="19" y="20"/>
                  </a:lnTo>
                  <a:lnTo>
                    <a:pt x="0" y="9"/>
                  </a:lnTo>
                  <a:lnTo>
                    <a:pt x="14" y="4"/>
                  </a:lnTo>
                  <a:lnTo>
                    <a:pt x="30" y="0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9" y="6"/>
                  </a:lnTo>
                  <a:lnTo>
                    <a:pt x="92" y="11"/>
                  </a:lnTo>
                  <a:lnTo>
                    <a:pt x="109" y="14"/>
                  </a:lnTo>
                  <a:lnTo>
                    <a:pt x="125" y="14"/>
                  </a:lnTo>
                  <a:lnTo>
                    <a:pt x="139" y="20"/>
                  </a:lnTo>
                  <a:lnTo>
                    <a:pt x="152" y="23"/>
                  </a:lnTo>
                  <a:lnTo>
                    <a:pt x="166" y="28"/>
                  </a:lnTo>
                  <a:lnTo>
                    <a:pt x="180" y="34"/>
                  </a:lnTo>
                  <a:lnTo>
                    <a:pt x="191" y="39"/>
                  </a:lnTo>
                  <a:lnTo>
                    <a:pt x="205" y="47"/>
                  </a:lnTo>
                  <a:lnTo>
                    <a:pt x="216" y="58"/>
                  </a:lnTo>
                  <a:lnTo>
                    <a:pt x="226" y="69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77" name="Freeform 265"/>
            <p:cNvSpPr>
              <a:spLocks/>
            </p:cNvSpPr>
            <p:nvPr/>
          </p:nvSpPr>
          <p:spPr bwMode="auto">
            <a:xfrm>
              <a:off x="3114" y="2017"/>
              <a:ext cx="120" cy="177"/>
            </a:xfrm>
            <a:custGeom>
              <a:avLst/>
              <a:gdLst>
                <a:gd name="T0" fmla="*/ 0 w 482"/>
                <a:gd name="T1" fmla="*/ 0 h 706"/>
                <a:gd name="T2" fmla="*/ 0 w 482"/>
                <a:gd name="T3" fmla="*/ 0 h 706"/>
                <a:gd name="T4" fmla="*/ 0 w 482"/>
                <a:gd name="T5" fmla="*/ 0 h 706"/>
                <a:gd name="T6" fmla="*/ 0 w 482"/>
                <a:gd name="T7" fmla="*/ 0 h 706"/>
                <a:gd name="T8" fmla="*/ 0 w 482"/>
                <a:gd name="T9" fmla="*/ 0 h 706"/>
                <a:gd name="T10" fmla="*/ 0 w 482"/>
                <a:gd name="T11" fmla="*/ 0 h 706"/>
                <a:gd name="T12" fmla="*/ 0 w 482"/>
                <a:gd name="T13" fmla="*/ 0 h 706"/>
                <a:gd name="T14" fmla="*/ 0 w 482"/>
                <a:gd name="T15" fmla="*/ 0 h 706"/>
                <a:gd name="T16" fmla="*/ 0 w 482"/>
                <a:gd name="T17" fmla="*/ 0 h 706"/>
                <a:gd name="T18" fmla="*/ 0 w 482"/>
                <a:gd name="T19" fmla="*/ 0 h 706"/>
                <a:gd name="T20" fmla="*/ 0 w 482"/>
                <a:gd name="T21" fmla="*/ 0 h 706"/>
                <a:gd name="T22" fmla="*/ 0 w 482"/>
                <a:gd name="T23" fmla="*/ 0 h 706"/>
                <a:gd name="T24" fmla="*/ 0 w 482"/>
                <a:gd name="T25" fmla="*/ 0 h 706"/>
                <a:gd name="T26" fmla="*/ 0 w 482"/>
                <a:gd name="T27" fmla="*/ 0 h 706"/>
                <a:gd name="T28" fmla="*/ 0 w 482"/>
                <a:gd name="T29" fmla="*/ 0 h 706"/>
                <a:gd name="T30" fmla="*/ 0 w 482"/>
                <a:gd name="T31" fmla="*/ 0 h 706"/>
                <a:gd name="T32" fmla="*/ 0 w 482"/>
                <a:gd name="T33" fmla="*/ 0 h 706"/>
                <a:gd name="T34" fmla="*/ 0 w 482"/>
                <a:gd name="T35" fmla="*/ 0 h 706"/>
                <a:gd name="T36" fmla="*/ 0 w 482"/>
                <a:gd name="T37" fmla="*/ 0 h 706"/>
                <a:gd name="T38" fmla="*/ 0 w 482"/>
                <a:gd name="T39" fmla="*/ 0 h 706"/>
                <a:gd name="T40" fmla="*/ 0 w 482"/>
                <a:gd name="T41" fmla="*/ 0 h 706"/>
                <a:gd name="T42" fmla="*/ 0 w 482"/>
                <a:gd name="T43" fmla="*/ 0 h 706"/>
                <a:gd name="T44" fmla="*/ 0 w 482"/>
                <a:gd name="T45" fmla="*/ 0 h 706"/>
                <a:gd name="T46" fmla="*/ 0 w 482"/>
                <a:gd name="T47" fmla="*/ 0 h 706"/>
                <a:gd name="T48" fmla="*/ 0 w 482"/>
                <a:gd name="T49" fmla="*/ 0 h 706"/>
                <a:gd name="T50" fmla="*/ 0 w 482"/>
                <a:gd name="T51" fmla="*/ 0 h 706"/>
                <a:gd name="T52" fmla="*/ 0 w 482"/>
                <a:gd name="T53" fmla="*/ 0 h 706"/>
                <a:gd name="T54" fmla="*/ 0 w 482"/>
                <a:gd name="T55" fmla="*/ 0 h 706"/>
                <a:gd name="T56" fmla="*/ 0 w 482"/>
                <a:gd name="T57" fmla="*/ 0 h 706"/>
                <a:gd name="T58" fmla="*/ 0 w 482"/>
                <a:gd name="T59" fmla="*/ 0 h 706"/>
                <a:gd name="T60" fmla="*/ 0 w 482"/>
                <a:gd name="T61" fmla="*/ 0 h 706"/>
                <a:gd name="T62" fmla="*/ 0 w 482"/>
                <a:gd name="T63" fmla="*/ 0 h 706"/>
                <a:gd name="T64" fmla="*/ 0 w 482"/>
                <a:gd name="T65" fmla="*/ 0 h 706"/>
                <a:gd name="T66" fmla="*/ 0 w 482"/>
                <a:gd name="T67" fmla="*/ 0 h 706"/>
                <a:gd name="T68" fmla="*/ 0 w 482"/>
                <a:gd name="T69" fmla="*/ 0 h 706"/>
                <a:gd name="T70" fmla="*/ 0 w 482"/>
                <a:gd name="T71" fmla="*/ 0 h 706"/>
                <a:gd name="T72" fmla="*/ 0 w 482"/>
                <a:gd name="T73" fmla="*/ 0 h 706"/>
                <a:gd name="T74" fmla="*/ 0 w 482"/>
                <a:gd name="T75" fmla="*/ 0 h 706"/>
                <a:gd name="T76" fmla="*/ 0 w 482"/>
                <a:gd name="T77" fmla="*/ 0 h 706"/>
                <a:gd name="T78" fmla="*/ 0 w 482"/>
                <a:gd name="T79" fmla="*/ 0 h 706"/>
                <a:gd name="T80" fmla="*/ 0 w 482"/>
                <a:gd name="T81" fmla="*/ 0 h 706"/>
                <a:gd name="T82" fmla="*/ 0 w 482"/>
                <a:gd name="T83" fmla="*/ 0 h 706"/>
                <a:gd name="T84" fmla="*/ 0 w 482"/>
                <a:gd name="T85" fmla="*/ 0 h 706"/>
                <a:gd name="T86" fmla="*/ 0 w 482"/>
                <a:gd name="T87" fmla="*/ 0 h 706"/>
                <a:gd name="T88" fmla="*/ 0 w 482"/>
                <a:gd name="T89" fmla="*/ 0 h 70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82"/>
                <a:gd name="T136" fmla="*/ 0 h 706"/>
                <a:gd name="T137" fmla="*/ 482 w 482"/>
                <a:gd name="T138" fmla="*/ 706 h 70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82" h="706">
                  <a:moveTo>
                    <a:pt x="482" y="539"/>
                  </a:moveTo>
                  <a:lnTo>
                    <a:pt x="480" y="539"/>
                  </a:lnTo>
                  <a:lnTo>
                    <a:pt x="477" y="536"/>
                  </a:lnTo>
                  <a:lnTo>
                    <a:pt x="475" y="536"/>
                  </a:lnTo>
                  <a:lnTo>
                    <a:pt x="471" y="539"/>
                  </a:lnTo>
                  <a:lnTo>
                    <a:pt x="466" y="545"/>
                  </a:lnTo>
                  <a:lnTo>
                    <a:pt x="466" y="586"/>
                  </a:lnTo>
                  <a:lnTo>
                    <a:pt x="457" y="624"/>
                  </a:lnTo>
                  <a:lnTo>
                    <a:pt x="450" y="665"/>
                  </a:lnTo>
                  <a:lnTo>
                    <a:pt x="441" y="706"/>
                  </a:lnTo>
                  <a:lnTo>
                    <a:pt x="427" y="686"/>
                  </a:lnTo>
                  <a:lnTo>
                    <a:pt x="415" y="665"/>
                  </a:lnTo>
                  <a:lnTo>
                    <a:pt x="401" y="646"/>
                  </a:lnTo>
                  <a:lnTo>
                    <a:pt x="390" y="624"/>
                  </a:lnTo>
                  <a:lnTo>
                    <a:pt x="384" y="621"/>
                  </a:lnTo>
                  <a:lnTo>
                    <a:pt x="379" y="619"/>
                  </a:lnTo>
                  <a:lnTo>
                    <a:pt x="376" y="616"/>
                  </a:lnTo>
                  <a:lnTo>
                    <a:pt x="371" y="621"/>
                  </a:lnTo>
                  <a:lnTo>
                    <a:pt x="368" y="607"/>
                  </a:lnTo>
                  <a:lnTo>
                    <a:pt x="371" y="596"/>
                  </a:lnTo>
                  <a:lnTo>
                    <a:pt x="368" y="583"/>
                  </a:lnTo>
                  <a:lnTo>
                    <a:pt x="360" y="575"/>
                  </a:lnTo>
                  <a:lnTo>
                    <a:pt x="346" y="575"/>
                  </a:lnTo>
                  <a:lnTo>
                    <a:pt x="0" y="125"/>
                  </a:lnTo>
                  <a:lnTo>
                    <a:pt x="8" y="95"/>
                  </a:lnTo>
                  <a:lnTo>
                    <a:pt x="13" y="62"/>
                  </a:lnTo>
                  <a:lnTo>
                    <a:pt x="13" y="33"/>
                  </a:lnTo>
                  <a:lnTo>
                    <a:pt x="16" y="0"/>
                  </a:lnTo>
                  <a:lnTo>
                    <a:pt x="30" y="8"/>
                  </a:lnTo>
                  <a:lnTo>
                    <a:pt x="57" y="40"/>
                  </a:lnTo>
                  <a:lnTo>
                    <a:pt x="87" y="74"/>
                  </a:lnTo>
                  <a:lnTo>
                    <a:pt x="114" y="106"/>
                  </a:lnTo>
                  <a:lnTo>
                    <a:pt x="144" y="136"/>
                  </a:lnTo>
                  <a:lnTo>
                    <a:pt x="172" y="168"/>
                  </a:lnTo>
                  <a:lnTo>
                    <a:pt x="199" y="201"/>
                  </a:lnTo>
                  <a:lnTo>
                    <a:pt x="229" y="237"/>
                  </a:lnTo>
                  <a:lnTo>
                    <a:pt x="256" y="269"/>
                  </a:lnTo>
                  <a:lnTo>
                    <a:pt x="286" y="302"/>
                  </a:lnTo>
                  <a:lnTo>
                    <a:pt x="314" y="334"/>
                  </a:lnTo>
                  <a:lnTo>
                    <a:pt x="344" y="368"/>
                  </a:lnTo>
                  <a:lnTo>
                    <a:pt x="371" y="403"/>
                  </a:lnTo>
                  <a:lnTo>
                    <a:pt x="398" y="435"/>
                  </a:lnTo>
                  <a:lnTo>
                    <a:pt x="427" y="471"/>
                  </a:lnTo>
                  <a:lnTo>
                    <a:pt x="455" y="504"/>
                  </a:lnTo>
                  <a:lnTo>
                    <a:pt x="482" y="539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78" name="Freeform 266"/>
            <p:cNvSpPr>
              <a:spLocks/>
            </p:cNvSpPr>
            <p:nvPr/>
          </p:nvSpPr>
          <p:spPr bwMode="auto">
            <a:xfrm>
              <a:off x="3084" y="2022"/>
              <a:ext cx="114" cy="181"/>
            </a:xfrm>
            <a:custGeom>
              <a:avLst/>
              <a:gdLst>
                <a:gd name="T0" fmla="*/ 0 w 455"/>
                <a:gd name="T1" fmla="*/ 0 h 722"/>
                <a:gd name="T2" fmla="*/ 0 w 455"/>
                <a:gd name="T3" fmla="*/ 0 h 722"/>
                <a:gd name="T4" fmla="*/ 0 w 455"/>
                <a:gd name="T5" fmla="*/ 0 h 722"/>
                <a:gd name="T6" fmla="*/ 0 w 455"/>
                <a:gd name="T7" fmla="*/ 0 h 722"/>
                <a:gd name="T8" fmla="*/ 0 w 455"/>
                <a:gd name="T9" fmla="*/ 0 h 722"/>
                <a:gd name="T10" fmla="*/ 0 w 455"/>
                <a:gd name="T11" fmla="*/ 0 h 722"/>
                <a:gd name="T12" fmla="*/ 0 w 455"/>
                <a:gd name="T13" fmla="*/ 0 h 722"/>
                <a:gd name="T14" fmla="*/ 0 w 455"/>
                <a:gd name="T15" fmla="*/ 0 h 722"/>
                <a:gd name="T16" fmla="*/ 0 w 455"/>
                <a:gd name="T17" fmla="*/ 0 h 722"/>
                <a:gd name="T18" fmla="*/ 0 w 455"/>
                <a:gd name="T19" fmla="*/ 0 h 722"/>
                <a:gd name="T20" fmla="*/ 0 w 455"/>
                <a:gd name="T21" fmla="*/ 0 h 722"/>
                <a:gd name="T22" fmla="*/ 0 w 455"/>
                <a:gd name="T23" fmla="*/ 0 h 722"/>
                <a:gd name="T24" fmla="*/ 0 w 455"/>
                <a:gd name="T25" fmla="*/ 0 h 722"/>
                <a:gd name="T26" fmla="*/ 0 w 455"/>
                <a:gd name="T27" fmla="*/ 0 h 722"/>
                <a:gd name="T28" fmla="*/ 0 w 455"/>
                <a:gd name="T29" fmla="*/ 0 h 722"/>
                <a:gd name="T30" fmla="*/ 0 w 455"/>
                <a:gd name="T31" fmla="*/ 0 h 722"/>
                <a:gd name="T32" fmla="*/ 0 w 455"/>
                <a:gd name="T33" fmla="*/ 0 h 722"/>
                <a:gd name="T34" fmla="*/ 0 w 455"/>
                <a:gd name="T35" fmla="*/ 0 h 722"/>
                <a:gd name="T36" fmla="*/ 0 w 455"/>
                <a:gd name="T37" fmla="*/ 0 h 722"/>
                <a:gd name="T38" fmla="*/ 0 w 455"/>
                <a:gd name="T39" fmla="*/ 0 h 722"/>
                <a:gd name="T40" fmla="*/ 0 w 455"/>
                <a:gd name="T41" fmla="*/ 0 h 722"/>
                <a:gd name="T42" fmla="*/ 0 w 455"/>
                <a:gd name="T43" fmla="*/ 0 h 722"/>
                <a:gd name="T44" fmla="*/ 0 w 455"/>
                <a:gd name="T45" fmla="*/ 0 h 722"/>
                <a:gd name="T46" fmla="*/ 0 w 455"/>
                <a:gd name="T47" fmla="*/ 0 h 722"/>
                <a:gd name="T48" fmla="*/ 0 w 455"/>
                <a:gd name="T49" fmla="*/ 0 h 722"/>
                <a:gd name="T50" fmla="*/ 0 w 455"/>
                <a:gd name="T51" fmla="*/ 0 h 722"/>
                <a:gd name="T52" fmla="*/ 0 w 455"/>
                <a:gd name="T53" fmla="*/ 0 h 722"/>
                <a:gd name="T54" fmla="*/ 0 w 455"/>
                <a:gd name="T55" fmla="*/ 0 h 722"/>
                <a:gd name="T56" fmla="*/ 0 w 455"/>
                <a:gd name="T57" fmla="*/ 0 h 722"/>
                <a:gd name="T58" fmla="*/ 0 w 455"/>
                <a:gd name="T59" fmla="*/ 0 h 722"/>
                <a:gd name="T60" fmla="*/ 0 w 455"/>
                <a:gd name="T61" fmla="*/ 0 h 722"/>
                <a:gd name="T62" fmla="*/ 0 w 455"/>
                <a:gd name="T63" fmla="*/ 0 h 722"/>
                <a:gd name="T64" fmla="*/ 0 w 455"/>
                <a:gd name="T65" fmla="*/ 0 h 722"/>
                <a:gd name="T66" fmla="*/ 0 w 455"/>
                <a:gd name="T67" fmla="*/ 0 h 722"/>
                <a:gd name="T68" fmla="*/ 0 w 455"/>
                <a:gd name="T69" fmla="*/ 0 h 722"/>
                <a:gd name="T70" fmla="*/ 0 w 455"/>
                <a:gd name="T71" fmla="*/ 0 h 722"/>
                <a:gd name="T72" fmla="*/ 0 w 455"/>
                <a:gd name="T73" fmla="*/ 0 h 722"/>
                <a:gd name="T74" fmla="*/ 0 w 455"/>
                <a:gd name="T75" fmla="*/ 0 h 722"/>
                <a:gd name="T76" fmla="*/ 0 w 455"/>
                <a:gd name="T77" fmla="*/ 0 h 722"/>
                <a:gd name="T78" fmla="*/ 0 w 455"/>
                <a:gd name="T79" fmla="*/ 0 h 722"/>
                <a:gd name="T80" fmla="*/ 0 w 455"/>
                <a:gd name="T81" fmla="*/ 0 h 722"/>
                <a:gd name="T82" fmla="*/ 0 w 455"/>
                <a:gd name="T83" fmla="*/ 0 h 722"/>
                <a:gd name="T84" fmla="*/ 0 w 455"/>
                <a:gd name="T85" fmla="*/ 0 h 722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55"/>
                <a:gd name="T130" fmla="*/ 0 h 722"/>
                <a:gd name="T131" fmla="*/ 455 w 455"/>
                <a:gd name="T132" fmla="*/ 722 h 722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55" h="722">
                  <a:moveTo>
                    <a:pt x="126" y="136"/>
                  </a:moveTo>
                  <a:lnTo>
                    <a:pt x="455" y="561"/>
                  </a:lnTo>
                  <a:lnTo>
                    <a:pt x="444" y="586"/>
                  </a:lnTo>
                  <a:lnTo>
                    <a:pt x="441" y="621"/>
                  </a:lnTo>
                  <a:lnTo>
                    <a:pt x="436" y="653"/>
                  </a:lnTo>
                  <a:lnTo>
                    <a:pt x="434" y="687"/>
                  </a:lnTo>
                  <a:lnTo>
                    <a:pt x="430" y="722"/>
                  </a:lnTo>
                  <a:lnTo>
                    <a:pt x="409" y="694"/>
                  </a:lnTo>
                  <a:lnTo>
                    <a:pt x="390" y="667"/>
                  </a:lnTo>
                  <a:lnTo>
                    <a:pt x="374" y="643"/>
                  </a:lnTo>
                  <a:lnTo>
                    <a:pt x="354" y="616"/>
                  </a:lnTo>
                  <a:lnTo>
                    <a:pt x="352" y="613"/>
                  </a:lnTo>
                  <a:lnTo>
                    <a:pt x="349" y="613"/>
                  </a:lnTo>
                  <a:lnTo>
                    <a:pt x="344" y="616"/>
                  </a:lnTo>
                  <a:lnTo>
                    <a:pt x="340" y="616"/>
                  </a:lnTo>
                  <a:lnTo>
                    <a:pt x="340" y="605"/>
                  </a:lnTo>
                  <a:lnTo>
                    <a:pt x="344" y="593"/>
                  </a:lnTo>
                  <a:lnTo>
                    <a:pt x="340" y="583"/>
                  </a:lnTo>
                  <a:lnTo>
                    <a:pt x="335" y="575"/>
                  </a:lnTo>
                  <a:lnTo>
                    <a:pt x="330" y="577"/>
                  </a:lnTo>
                  <a:lnTo>
                    <a:pt x="324" y="575"/>
                  </a:lnTo>
                  <a:lnTo>
                    <a:pt x="322" y="572"/>
                  </a:lnTo>
                  <a:lnTo>
                    <a:pt x="317" y="567"/>
                  </a:lnTo>
                  <a:lnTo>
                    <a:pt x="275" y="512"/>
                  </a:lnTo>
                  <a:lnTo>
                    <a:pt x="237" y="455"/>
                  </a:lnTo>
                  <a:lnTo>
                    <a:pt x="196" y="400"/>
                  </a:lnTo>
                  <a:lnTo>
                    <a:pt x="158" y="346"/>
                  </a:lnTo>
                  <a:lnTo>
                    <a:pt x="117" y="289"/>
                  </a:lnTo>
                  <a:lnTo>
                    <a:pt x="80" y="234"/>
                  </a:lnTo>
                  <a:lnTo>
                    <a:pt x="39" y="179"/>
                  </a:lnTo>
                  <a:lnTo>
                    <a:pt x="0" y="126"/>
                  </a:lnTo>
                  <a:lnTo>
                    <a:pt x="2" y="96"/>
                  </a:lnTo>
                  <a:lnTo>
                    <a:pt x="2" y="62"/>
                  </a:lnTo>
                  <a:lnTo>
                    <a:pt x="5" y="30"/>
                  </a:lnTo>
                  <a:lnTo>
                    <a:pt x="14" y="0"/>
                  </a:lnTo>
                  <a:lnTo>
                    <a:pt x="27" y="16"/>
                  </a:lnTo>
                  <a:lnTo>
                    <a:pt x="44" y="32"/>
                  </a:lnTo>
                  <a:lnTo>
                    <a:pt x="57" y="49"/>
                  </a:lnTo>
                  <a:lnTo>
                    <a:pt x="71" y="65"/>
                  </a:lnTo>
                  <a:lnTo>
                    <a:pt x="82" y="85"/>
                  </a:lnTo>
                  <a:lnTo>
                    <a:pt x="96" y="101"/>
                  </a:lnTo>
                  <a:lnTo>
                    <a:pt x="112" y="120"/>
                  </a:lnTo>
                  <a:lnTo>
                    <a:pt x="126" y="136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79" name="Freeform 267"/>
            <p:cNvSpPr>
              <a:spLocks/>
            </p:cNvSpPr>
            <p:nvPr/>
          </p:nvSpPr>
          <p:spPr bwMode="auto">
            <a:xfrm>
              <a:off x="3049" y="2022"/>
              <a:ext cx="112" cy="186"/>
            </a:xfrm>
            <a:custGeom>
              <a:avLst/>
              <a:gdLst>
                <a:gd name="T0" fmla="*/ 0 w 449"/>
                <a:gd name="T1" fmla="*/ 0 h 741"/>
                <a:gd name="T2" fmla="*/ 0 w 449"/>
                <a:gd name="T3" fmla="*/ 0 h 741"/>
                <a:gd name="T4" fmla="*/ 0 w 449"/>
                <a:gd name="T5" fmla="*/ 0 h 741"/>
                <a:gd name="T6" fmla="*/ 0 w 449"/>
                <a:gd name="T7" fmla="*/ 0 h 741"/>
                <a:gd name="T8" fmla="*/ 0 w 449"/>
                <a:gd name="T9" fmla="*/ 0 h 741"/>
                <a:gd name="T10" fmla="*/ 0 w 449"/>
                <a:gd name="T11" fmla="*/ 0 h 741"/>
                <a:gd name="T12" fmla="*/ 0 w 449"/>
                <a:gd name="T13" fmla="*/ 0 h 741"/>
                <a:gd name="T14" fmla="*/ 0 w 449"/>
                <a:gd name="T15" fmla="*/ 0 h 741"/>
                <a:gd name="T16" fmla="*/ 0 w 449"/>
                <a:gd name="T17" fmla="*/ 0 h 741"/>
                <a:gd name="T18" fmla="*/ 0 w 449"/>
                <a:gd name="T19" fmla="*/ 0 h 741"/>
                <a:gd name="T20" fmla="*/ 0 w 449"/>
                <a:gd name="T21" fmla="*/ 0 h 741"/>
                <a:gd name="T22" fmla="*/ 0 w 449"/>
                <a:gd name="T23" fmla="*/ 0 h 741"/>
                <a:gd name="T24" fmla="*/ 0 w 449"/>
                <a:gd name="T25" fmla="*/ 0 h 741"/>
                <a:gd name="T26" fmla="*/ 0 w 449"/>
                <a:gd name="T27" fmla="*/ 0 h 741"/>
                <a:gd name="T28" fmla="*/ 0 w 449"/>
                <a:gd name="T29" fmla="*/ 0 h 741"/>
                <a:gd name="T30" fmla="*/ 0 w 449"/>
                <a:gd name="T31" fmla="*/ 0 h 741"/>
                <a:gd name="T32" fmla="*/ 0 w 449"/>
                <a:gd name="T33" fmla="*/ 0 h 741"/>
                <a:gd name="T34" fmla="*/ 0 w 449"/>
                <a:gd name="T35" fmla="*/ 0 h 74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49"/>
                <a:gd name="T55" fmla="*/ 0 h 741"/>
                <a:gd name="T56" fmla="*/ 449 w 449"/>
                <a:gd name="T57" fmla="*/ 741 h 74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49" h="741">
                  <a:moveTo>
                    <a:pt x="449" y="580"/>
                  </a:moveTo>
                  <a:lnTo>
                    <a:pt x="439" y="618"/>
                  </a:lnTo>
                  <a:lnTo>
                    <a:pt x="433" y="659"/>
                  </a:lnTo>
                  <a:lnTo>
                    <a:pt x="428" y="701"/>
                  </a:lnTo>
                  <a:lnTo>
                    <a:pt x="420" y="741"/>
                  </a:lnTo>
                  <a:lnTo>
                    <a:pt x="371" y="671"/>
                  </a:lnTo>
                  <a:lnTo>
                    <a:pt x="322" y="600"/>
                  </a:lnTo>
                  <a:lnTo>
                    <a:pt x="272" y="529"/>
                  </a:lnTo>
                  <a:lnTo>
                    <a:pt x="224" y="457"/>
                  </a:lnTo>
                  <a:lnTo>
                    <a:pt x="175" y="386"/>
                  </a:lnTo>
                  <a:lnTo>
                    <a:pt x="125" y="315"/>
                  </a:lnTo>
                  <a:lnTo>
                    <a:pt x="79" y="242"/>
                  </a:lnTo>
                  <a:lnTo>
                    <a:pt x="33" y="172"/>
                  </a:lnTo>
                  <a:lnTo>
                    <a:pt x="3" y="133"/>
                  </a:lnTo>
                  <a:lnTo>
                    <a:pt x="0" y="85"/>
                  </a:lnTo>
                  <a:lnTo>
                    <a:pt x="11" y="35"/>
                  </a:lnTo>
                  <a:lnTo>
                    <a:pt x="24" y="0"/>
                  </a:lnTo>
                  <a:lnTo>
                    <a:pt x="449" y="580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80" name="Freeform 268"/>
            <p:cNvSpPr>
              <a:spLocks/>
            </p:cNvSpPr>
            <p:nvPr/>
          </p:nvSpPr>
          <p:spPr bwMode="auto">
            <a:xfrm>
              <a:off x="2733" y="2025"/>
              <a:ext cx="78" cy="178"/>
            </a:xfrm>
            <a:custGeom>
              <a:avLst/>
              <a:gdLst>
                <a:gd name="T0" fmla="*/ 0 w 314"/>
                <a:gd name="T1" fmla="*/ 0 h 713"/>
                <a:gd name="T2" fmla="*/ 0 w 314"/>
                <a:gd name="T3" fmla="*/ 0 h 713"/>
                <a:gd name="T4" fmla="*/ 0 w 314"/>
                <a:gd name="T5" fmla="*/ 0 h 713"/>
                <a:gd name="T6" fmla="*/ 0 w 314"/>
                <a:gd name="T7" fmla="*/ 0 h 713"/>
                <a:gd name="T8" fmla="*/ 0 w 314"/>
                <a:gd name="T9" fmla="*/ 0 h 713"/>
                <a:gd name="T10" fmla="*/ 0 w 314"/>
                <a:gd name="T11" fmla="*/ 0 h 713"/>
                <a:gd name="T12" fmla="*/ 0 w 314"/>
                <a:gd name="T13" fmla="*/ 0 h 713"/>
                <a:gd name="T14" fmla="*/ 0 w 314"/>
                <a:gd name="T15" fmla="*/ 0 h 713"/>
                <a:gd name="T16" fmla="*/ 0 w 314"/>
                <a:gd name="T17" fmla="*/ 0 h 713"/>
                <a:gd name="T18" fmla="*/ 0 w 314"/>
                <a:gd name="T19" fmla="*/ 0 h 713"/>
                <a:gd name="T20" fmla="*/ 0 w 314"/>
                <a:gd name="T21" fmla="*/ 0 h 713"/>
                <a:gd name="T22" fmla="*/ 0 w 314"/>
                <a:gd name="T23" fmla="*/ 0 h 713"/>
                <a:gd name="T24" fmla="*/ 0 w 314"/>
                <a:gd name="T25" fmla="*/ 0 h 713"/>
                <a:gd name="T26" fmla="*/ 0 w 314"/>
                <a:gd name="T27" fmla="*/ 0 h 713"/>
                <a:gd name="T28" fmla="*/ 0 w 314"/>
                <a:gd name="T29" fmla="*/ 0 h 713"/>
                <a:gd name="T30" fmla="*/ 0 w 314"/>
                <a:gd name="T31" fmla="*/ 0 h 713"/>
                <a:gd name="T32" fmla="*/ 0 w 314"/>
                <a:gd name="T33" fmla="*/ 0 h 713"/>
                <a:gd name="T34" fmla="*/ 0 w 314"/>
                <a:gd name="T35" fmla="*/ 0 h 713"/>
                <a:gd name="T36" fmla="*/ 0 w 314"/>
                <a:gd name="T37" fmla="*/ 0 h 713"/>
                <a:gd name="T38" fmla="*/ 0 w 314"/>
                <a:gd name="T39" fmla="*/ 0 h 713"/>
                <a:gd name="T40" fmla="*/ 0 w 314"/>
                <a:gd name="T41" fmla="*/ 0 h 713"/>
                <a:gd name="T42" fmla="*/ 0 w 314"/>
                <a:gd name="T43" fmla="*/ 0 h 713"/>
                <a:gd name="T44" fmla="*/ 0 w 314"/>
                <a:gd name="T45" fmla="*/ 0 h 713"/>
                <a:gd name="T46" fmla="*/ 0 w 314"/>
                <a:gd name="T47" fmla="*/ 0 h 713"/>
                <a:gd name="T48" fmla="*/ 0 w 314"/>
                <a:gd name="T49" fmla="*/ 0 h 713"/>
                <a:gd name="T50" fmla="*/ 0 w 314"/>
                <a:gd name="T51" fmla="*/ 0 h 713"/>
                <a:gd name="T52" fmla="*/ 0 w 314"/>
                <a:gd name="T53" fmla="*/ 0 h 713"/>
                <a:gd name="T54" fmla="*/ 0 w 314"/>
                <a:gd name="T55" fmla="*/ 0 h 713"/>
                <a:gd name="T56" fmla="*/ 0 w 314"/>
                <a:gd name="T57" fmla="*/ 0 h 713"/>
                <a:gd name="T58" fmla="*/ 0 w 314"/>
                <a:gd name="T59" fmla="*/ 0 h 713"/>
                <a:gd name="T60" fmla="*/ 0 w 314"/>
                <a:gd name="T61" fmla="*/ 0 h 713"/>
                <a:gd name="T62" fmla="*/ 0 w 314"/>
                <a:gd name="T63" fmla="*/ 0 h 713"/>
                <a:gd name="T64" fmla="*/ 0 w 314"/>
                <a:gd name="T65" fmla="*/ 0 h 71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14"/>
                <a:gd name="T100" fmla="*/ 0 h 713"/>
                <a:gd name="T101" fmla="*/ 314 w 314"/>
                <a:gd name="T102" fmla="*/ 713 h 71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14" h="713">
                  <a:moveTo>
                    <a:pt x="248" y="474"/>
                  </a:moveTo>
                  <a:lnTo>
                    <a:pt x="259" y="501"/>
                  </a:lnTo>
                  <a:lnTo>
                    <a:pt x="275" y="539"/>
                  </a:lnTo>
                  <a:lnTo>
                    <a:pt x="294" y="572"/>
                  </a:lnTo>
                  <a:lnTo>
                    <a:pt x="314" y="580"/>
                  </a:lnTo>
                  <a:lnTo>
                    <a:pt x="308" y="616"/>
                  </a:lnTo>
                  <a:lnTo>
                    <a:pt x="305" y="646"/>
                  </a:lnTo>
                  <a:lnTo>
                    <a:pt x="305" y="678"/>
                  </a:lnTo>
                  <a:lnTo>
                    <a:pt x="305" y="713"/>
                  </a:lnTo>
                  <a:lnTo>
                    <a:pt x="270" y="646"/>
                  </a:lnTo>
                  <a:lnTo>
                    <a:pt x="234" y="575"/>
                  </a:lnTo>
                  <a:lnTo>
                    <a:pt x="199" y="506"/>
                  </a:lnTo>
                  <a:lnTo>
                    <a:pt x="163" y="435"/>
                  </a:lnTo>
                  <a:lnTo>
                    <a:pt x="128" y="368"/>
                  </a:lnTo>
                  <a:lnTo>
                    <a:pt x="96" y="299"/>
                  </a:lnTo>
                  <a:lnTo>
                    <a:pt x="60" y="228"/>
                  </a:lnTo>
                  <a:lnTo>
                    <a:pt x="27" y="161"/>
                  </a:lnTo>
                  <a:lnTo>
                    <a:pt x="25" y="150"/>
                  </a:lnTo>
                  <a:lnTo>
                    <a:pt x="22" y="145"/>
                  </a:lnTo>
                  <a:lnTo>
                    <a:pt x="16" y="138"/>
                  </a:lnTo>
                  <a:lnTo>
                    <a:pt x="8" y="138"/>
                  </a:lnTo>
                  <a:lnTo>
                    <a:pt x="6" y="106"/>
                  </a:lnTo>
                  <a:lnTo>
                    <a:pt x="3" y="71"/>
                  </a:lnTo>
                  <a:lnTo>
                    <a:pt x="0" y="35"/>
                  </a:lnTo>
                  <a:lnTo>
                    <a:pt x="3" y="0"/>
                  </a:lnTo>
                  <a:lnTo>
                    <a:pt x="36" y="60"/>
                  </a:lnTo>
                  <a:lnTo>
                    <a:pt x="66" y="117"/>
                  </a:lnTo>
                  <a:lnTo>
                    <a:pt x="96" y="177"/>
                  </a:lnTo>
                  <a:lnTo>
                    <a:pt x="126" y="237"/>
                  </a:lnTo>
                  <a:lnTo>
                    <a:pt x="156" y="297"/>
                  </a:lnTo>
                  <a:lnTo>
                    <a:pt x="186" y="357"/>
                  </a:lnTo>
                  <a:lnTo>
                    <a:pt x="216" y="414"/>
                  </a:lnTo>
                  <a:lnTo>
                    <a:pt x="248" y="474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81" name="Freeform 269"/>
            <p:cNvSpPr>
              <a:spLocks/>
            </p:cNvSpPr>
            <p:nvPr/>
          </p:nvSpPr>
          <p:spPr bwMode="auto">
            <a:xfrm>
              <a:off x="2838" y="2041"/>
              <a:ext cx="116" cy="61"/>
            </a:xfrm>
            <a:custGeom>
              <a:avLst/>
              <a:gdLst>
                <a:gd name="T0" fmla="*/ 0 w 464"/>
                <a:gd name="T1" fmla="*/ 0 h 245"/>
                <a:gd name="T2" fmla="*/ 0 w 464"/>
                <a:gd name="T3" fmla="*/ 0 h 245"/>
                <a:gd name="T4" fmla="*/ 0 w 464"/>
                <a:gd name="T5" fmla="*/ 0 h 245"/>
                <a:gd name="T6" fmla="*/ 0 w 464"/>
                <a:gd name="T7" fmla="*/ 0 h 245"/>
                <a:gd name="T8" fmla="*/ 0 w 464"/>
                <a:gd name="T9" fmla="*/ 0 h 245"/>
                <a:gd name="T10" fmla="*/ 0 w 464"/>
                <a:gd name="T11" fmla="*/ 0 h 245"/>
                <a:gd name="T12" fmla="*/ 0 w 464"/>
                <a:gd name="T13" fmla="*/ 0 h 245"/>
                <a:gd name="T14" fmla="*/ 0 w 464"/>
                <a:gd name="T15" fmla="*/ 0 h 245"/>
                <a:gd name="T16" fmla="*/ 0 w 464"/>
                <a:gd name="T17" fmla="*/ 0 h 245"/>
                <a:gd name="T18" fmla="*/ 0 w 464"/>
                <a:gd name="T19" fmla="*/ 0 h 245"/>
                <a:gd name="T20" fmla="*/ 0 w 464"/>
                <a:gd name="T21" fmla="*/ 0 h 245"/>
                <a:gd name="T22" fmla="*/ 0 w 464"/>
                <a:gd name="T23" fmla="*/ 0 h 245"/>
                <a:gd name="T24" fmla="*/ 0 w 464"/>
                <a:gd name="T25" fmla="*/ 0 h 245"/>
                <a:gd name="T26" fmla="*/ 0 w 464"/>
                <a:gd name="T27" fmla="*/ 0 h 245"/>
                <a:gd name="T28" fmla="*/ 0 w 464"/>
                <a:gd name="T29" fmla="*/ 0 h 245"/>
                <a:gd name="T30" fmla="*/ 0 w 464"/>
                <a:gd name="T31" fmla="*/ 0 h 245"/>
                <a:gd name="T32" fmla="*/ 0 w 464"/>
                <a:gd name="T33" fmla="*/ 0 h 245"/>
                <a:gd name="T34" fmla="*/ 0 w 464"/>
                <a:gd name="T35" fmla="*/ 0 h 245"/>
                <a:gd name="T36" fmla="*/ 0 w 464"/>
                <a:gd name="T37" fmla="*/ 0 h 245"/>
                <a:gd name="T38" fmla="*/ 0 w 464"/>
                <a:gd name="T39" fmla="*/ 0 h 245"/>
                <a:gd name="T40" fmla="*/ 0 w 464"/>
                <a:gd name="T41" fmla="*/ 0 h 245"/>
                <a:gd name="T42" fmla="*/ 0 w 464"/>
                <a:gd name="T43" fmla="*/ 0 h 245"/>
                <a:gd name="T44" fmla="*/ 0 w 464"/>
                <a:gd name="T45" fmla="*/ 0 h 245"/>
                <a:gd name="T46" fmla="*/ 0 w 464"/>
                <a:gd name="T47" fmla="*/ 0 h 245"/>
                <a:gd name="T48" fmla="*/ 0 w 464"/>
                <a:gd name="T49" fmla="*/ 0 h 245"/>
                <a:gd name="T50" fmla="*/ 0 w 464"/>
                <a:gd name="T51" fmla="*/ 0 h 245"/>
                <a:gd name="T52" fmla="*/ 0 w 464"/>
                <a:gd name="T53" fmla="*/ 0 h 245"/>
                <a:gd name="T54" fmla="*/ 0 w 464"/>
                <a:gd name="T55" fmla="*/ 0 h 245"/>
                <a:gd name="T56" fmla="*/ 0 w 464"/>
                <a:gd name="T57" fmla="*/ 0 h 24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64"/>
                <a:gd name="T88" fmla="*/ 0 h 245"/>
                <a:gd name="T89" fmla="*/ 464 w 464"/>
                <a:gd name="T90" fmla="*/ 245 h 24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64" h="245">
                  <a:moveTo>
                    <a:pt x="464" y="139"/>
                  </a:moveTo>
                  <a:lnTo>
                    <a:pt x="455" y="166"/>
                  </a:lnTo>
                  <a:lnTo>
                    <a:pt x="439" y="191"/>
                  </a:lnTo>
                  <a:lnTo>
                    <a:pt x="417" y="209"/>
                  </a:lnTo>
                  <a:lnTo>
                    <a:pt x="387" y="223"/>
                  </a:lnTo>
                  <a:lnTo>
                    <a:pt x="354" y="234"/>
                  </a:lnTo>
                  <a:lnTo>
                    <a:pt x="319" y="243"/>
                  </a:lnTo>
                  <a:lnTo>
                    <a:pt x="281" y="245"/>
                  </a:lnTo>
                  <a:lnTo>
                    <a:pt x="240" y="245"/>
                  </a:lnTo>
                  <a:lnTo>
                    <a:pt x="199" y="243"/>
                  </a:lnTo>
                  <a:lnTo>
                    <a:pt x="161" y="234"/>
                  </a:lnTo>
                  <a:lnTo>
                    <a:pt x="122" y="227"/>
                  </a:lnTo>
                  <a:lnTo>
                    <a:pt x="87" y="213"/>
                  </a:lnTo>
                  <a:lnTo>
                    <a:pt x="57" y="197"/>
                  </a:lnTo>
                  <a:lnTo>
                    <a:pt x="33" y="177"/>
                  </a:lnTo>
                  <a:lnTo>
                    <a:pt x="11" y="158"/>
                  </a:lnTo>
                  <a:lnTo>
                    <a:pt x="0" y="133"/>
                  </a:lnTo>
                  <a:lnTo>
                    <a:pt x="9" y="115"/>
                  </a:lnTo>
                  <a:lnTo>
                    <a:pt x="14" y="76"/>
                  </a:lnTo>
                  <a:lnTo>
                    <a:pt x="27" y="41"/>
                  </a:lnTo>
                  <a:lnTo>
                    <a:pt x="60" y="25"/>
                  </a:lnTo>
                  <a:lnTo>
                    <a:pt x="152" y="6"/>
                  </a:lnTo>
                  <a:lnTo>
                    <a:pt x="234" y="0"/>
                  </a:lnTo>
                  <a:lnTo>
                    <a:pt x="303" y="6"/>
                  </a:lnTo>
                  <a:lnTo>
                    <a:pt x="357" y="25"/>
                  </a:lnTo>
                  <a:lnTo>
                    <a:pt x="400" y="50"/>
                  </a:lnTo>
                  <a:lnTo>
                    <a:pt x="434" y="76"/>
                  </a:lnTo>
                  <a:lnTo>
                    <a:pt x="455" y="110"/>
                  </a:lnTo>
                  <a:lnTo>
                    <a:pt x="464" y="139"/>
                  </a:lnTo>
                  <a:close/>
                </a:path>
              </a:pathLst>
            </a:custGeom>
            <a:solidFill>
              <a:srgbClr val="DDDD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82" name="Freeform 270"/>
            <p:cNvSpPr>
              <a:spLocks/>
            </p:cNvSpPr>
            <p:nvPr/>
          </p:nvSpPr>
          <p:spPr bwMode="auto">
            <a:xfrm>
              <a:off x="2777" y="2039"/>
              <a:ext cx="66" cy="19"/>
            </a:xfrm>
            <a:custGeom>
              <a:avLst/>
              <a:gdLst>
                <a:gd name="T0" fmla="*/ 0 w 262"/>
                <a:gd name="T1" fmla="*/ 0 h 79"/>
                <a:gd name="T2" fmla="*/ 0 w 262"/>
                <a:gd name="T3" fmla="*/ 0 h 79"/>
                <a:gd name="T4" fmla="*/ 0 w 262"/>
                <a:gd name="T5" fmla="*/ 0 h 79"/>
                <a:gd name="T6" fmla="*/ 0 w 262"/>
                <a:gd name="T7" fmla="*/ 0 h 79"/>
                <a:gd name="T8" fmla="*/ 0 w 262"/>
                <a:gd name="T9" fmla="*/ 0 h 79"/>
                <a:gd name="T10" fmla="*/ 0 w 262"/>
                <a:gd name="T11" fmla="*/ 0 h 79"/>
                <a:gd name="T12" fmla="*/ 0 w 262"/>
                <a:gd name="T13" fmla="*/ 0 h 79"/>
                <a:gd name="T14" fmla="*/ 0 w 262"/>
                <a:gd name="T15" fmla="*/ 0 h 79"/>
                <a:gd name="T16" fmla="*/ 0 w 262"/>
                <a:gd name="T17" fmla="*/ 0 h 79"/>
                <a:gd name="T18" fmla="*/ 0 w 262"/>
                <a:gd name="T19" fmla="*/ 0 h 79"/>
                <a:gd name="T20" fmla="*/ 0 w 262"/>
                <a:gd name="T21" fmla="*/ 0 h 79"/>
                <a:gd name="T22" fmla="*/ 0 w 262"/>
                <a:gd name="T23" fmla="*/ 0 h 79"/>
                <a:gd name="T24" fmla="*/ 0 w 262"/>
                <a:gd name="T25" fmla="*/ 0 h 79"/>
                <a:gd name="T26" fmla="*/ 0 w 262"/>
                <a:gd name="T27" fmla="*/ 0 h 79"/>
                <a:gd name="T28" fmla="*/ 0 w 262"/>
                <a:gd name="T29" fmla="*/ 0 h 79"/>
                <a:gd name="T30" fmla="*/ 0 w 262"/>
                <a:gd name="T31" fmla="*/ 0 h 79"/>
                <a:gd name="T32" fmla="*/ 0 w 262"/>
                <a:gd name="T33" fmla="*/ 0 h 79"/>
                <a:gd name="T34" fmla="*/ 0 w 262"/>
                <a:gd name="T35" fmla="*/ 0 h 79"/>
                <a:gd name="T36" fmla="*/ 0 w 262"/>
                <a:gd name="T37" fmla="*/ 0 h 79"/>
                <a:gd name="T38" fmla="*/ 0 w 262"/>
                <a:gd name="T39" fmla="*/ 0 h 79"/>
                <a:gd name="T40" fmla="*/ 0 w 262"/>
                <a:gd name="T41" fmla="*/ 0 h 79"/>
                <a:gd name="T42" fmla="*/ 0 w 262"/>
                <a:gd name="T43" fmla="*/ 0 h 7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62"/>
                <a:gd name="T67" fmla="*/ 0 h 79"/>
                <a:gd name="T68" fmla="*/ 262 w 262"/>
                <a:gd name="T69" fmla="*/ 79 h 7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62" h="79">
                  <a:moveTo>
                    <a:pt x="262" y="43"/>
                  </a:moveTo>
                  <a:lnTo>
                    <a:pt x="232" y="79"/>
                  </a:lnTo>
                  <a:lnTo>
                    <a:pt x="204" y="73"/>
                  </a:lnTo>
                  <a:lnTo>
                    <a:pt x="175" y="68"/>
                  </a:lnTo>
                  <a:lnTo>
                    <a:pt x="147" y="63"/>
                  </a:lnTo>
                  <a:lnTo>
                    <a:pt x="117" y="61"/>
                  </a:lnTo>
                  <a:lnTo>
                    <a:pt x="87" y="55"/>
                  </a:lnTo>
                  <a:lnTo>
                    <a:pt x="57" y="52"/>
                  </a:lnTo>
                  <a:lnTo>
                    <a:pt x="30" y="49"/>
                  </a:lnTo>
                  <a:lnTo>
                    <a:pt x="0" y="49"/>
                  </a:lnTo>
                  <a:lnTo>
                    <a:pt x="11" y="31"/>
                  </a:lnTo>
                  <a:lnTo>
                    <a:pt x="27" y="17"/>
                  </a:lnTo>
                  <a:lnTo>
                    <a:pt x="50" y="8"/>
                  </a:lnTo>
                  <a:lnTo>
                    <a:pt x="71" y="0"/>
                  </a:lnTo>
                  <a:lnTo>
                    <a:pt x="96" y="3"/>
                  </a:lnTo>
                  <a:lnTo>
                    <a:pt x="121" y="6"/>
                  </a:lnTo>
                  <a:lnTo>
                    <a:pt x="145" y="8"/>
                  </a:lnTo>
                  <a:lnTo>
                    <a:pt x="169" y="13"/>
                  </a:lnTo>
                  <a:lnTo>
                    <a:pt x="194" y="20"/>
                  </a:lnTo>
                  <a:lnTo>
                    <a:pt x="216" y="25"/>
                  </a:lnTo>
                  <a:lnTo>
                    <a:pt x="240" y="33"/>
                  </a:lnTo>
                  <a:lnTo>
                    <a:pt x="262" y="43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83" name="Freeform 271"/>
            <p:cNvSpPr>
              <a:spLocks/>
            </p:cNvSpPr>
            <p:nvPr/>
          </p:nvSpPr>
          <p:spPr bwMode="auto">
            <a:xfrm>
              <a:off x="2941" y="2040"/>
              <a:ext cx="64" cy="41"/>
            </a:xfrm>
            <a:custGeom>
              <a:avLst/>
              <a:gdLst>
                <a:gd name="T0" fmla="*/ 0 w 255"/>
                <a:gd name="T1" fmla="*/ 0 h 163"/>
                <a:gd name="T2" fmla="*/ 0 w 255"/>
                <a:gd name="T3" fmla="*/ 0 h 163"/>
                <a:gd name="T4" fmla="*/ 0 w 255"/>
                <a:gd name="T5" fmla="*/ 0 h 163"/>
                <a:gd name="T6" fmla="*/ 0 w 255"/>
                <a:gd name="T7" fmla="*/ 0 h 163"/>
                <a:gd name="T8" fmla="*/ 0 w 255"/>
                <a:gd name="T9" fmla="*/ 0 h 163"/>
                <a:gd name="T10" fmla="*/ 0 w 255"/>
                <a:gd name="T11" fmla="*/ 0 h 163"/>
                <a:gd name="T12" fmla="*/ 0 w 255"/>
                <a:gd name="T13" fmla="*/ 0 h 163"/>
                <a:gd name="T14" fmla="*/ 0 w 255"/>
                <a:gd name="T15" fmla="*/ 0 h 163"/>
                <a:gd name="T16" fmla="*/ 0 w 255"/>
                <a:gd name="T17" fmla="*/ 0 h 163"/>
                <a:gd name="T18" fmla="*/ 0 w 255"/>
                <a:gd name="T19" fmla="*/ 0 h 163"/>
                <a:gd name="T20" fmla="*/ 0 w 255"/>
                <a:gd name="T21" fmla="*/ 0 h 163"/>
                <a:gd name="T22" fmla="*/ 0 w 255"/>
                <a:gd name="T23" fmla="*/ 0 h 163"/>
                <a:gd name="T24" fmla="*/ 0 w 255"/>
                <a:gd name="T25" fmla="*/ 0 h 163"/>
                <a:gd name="T26" fmla="*/ 0 w 255"/>
                <a:gd name="T27" fmla="*/ 0 h 163"/>
                <a:gd name="T28" fmla="*/ 0 w 255"/>
                <a:gd name="T29" fmla="*/ 0 h 163"/>
                <a:gd name="T30" fmla="*/ 0 w 255"/>
                <a:gd name="T31" fmla="*/ 0 h 163"/>
                <a:gd name="T32" fmla="*/ 0 w 255"/>
                <a:gd name="T33" fmla="*/ 0 h 163"/>
                <a:gd name="T34" fmla="*/ 0 w 255"/>
                <a:gd name="T35" fmla="*/ 0 h 163"/>
                <a:gd name="T36" fmla="*/ 0 w 255"/>
                <a:gd name="T37" fmla="*/ 0 h 163"/>
                <a:gd name="T38" fmla="*/ 0 w 255"/>
                <a:gd name="T39" fmla="*/ 0 h 163"/>
                <a:gd name="T40" fmla="*/ 0 w 255"/>
                <a:gd name="T41" fmla="*/ 0 h 163"/>
                <a:gd name="T42" fmla="*/ 0 w 255"/>
                <a:gd name="T43" fmla="*/ 0 h 163"/>
                <a:gd name="T44" fmla="*/ 0 w 255"/>
                <a:gd name="T45" fmla="*/ 0 h 163"/>
                <a:gd name="T46" fmla="*/ 0 w 255"/>
                <a:gd name="T47" fmla="*/ 0 h 163"/>
                <a:gd name="T48" fmla="*/ 0 w 255"/>
                <a:gd name="T49" fmla="*/ 0 h 163"/>
                <a:gd name="T50" fmla="*/ 0 w 255"/>
                <a:gd name="T51" fmla="*/ 0 h 163"/>
                <a:gd name="T52" fmla="*/ 0 w 255"/>
                <a:gd name="T53" fmla="*/ 0 h 163"/>
                <a:gd name="T54" fmla="*/ 0 w 255"/>
                <a:gd name="T55" fmla="*/ 0 h 163"/>
                <a:gd name="T56" fmla="*/ 0 w 255"/>
                <a:gd name="T57" fmla="*/ 0 h 163"/>
                <a:gd name="T58" fmla="*/ 0 w 255"/>
                <a:gd name="T59" fmla="*/ 0 h 163"/>
                <a:gd name="T60" fmla="*/ 0 w 255"/>
                <a:gd name="T61" fmla="*/ 0 h 163"/>
                <a:gd name="T62" fmla="*/ 0 w 255"/>
                <a:gd name="T63" fmla="*/ 0 h 163"/>
                <a:gd name="T64" fmla="*/ 0 w 255"/>
                <a:gd name="T65" fmla="*/ 0 h 163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5"/>
                <a:gd name="T100" fmla="*/ 0 h 163"/>
                <a:gd name="T101" fmla="*/ 255 w 255"/>
                <a:gd name="T102" fmla="*/ 163 h 163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5" h="163">
                  <a:moveTo>
                    <a:pt x="225" y="78"/>
                  </a:moveTo>
                  <a:lnTo>
                    <a:pt x="239" y="97"/>
                  </a:lnTo>
                  <a:lnTo>
                    <a:pt x="248" y="117"/>
                  </a:lnTo>
                  <a:lnTo>
                    <a:pt x="253" y="138"/>
                  </a:lnTo>
                  <a:lnTo>
                    <a:pt x="255" y="163"/>
                  </a:lnTo>
                  <a:lnTo>
                    <a:pt x="231" y="161"/>
                  </a:lnTo>
                  <a:lnTo>
                    <a:pt x="209" y="155"/>
                  </a:lnTo>
                  <a:lnTo>
                    <a:pt x="185" y="152"/>
                  </a:lnTo>
                  <a:lnTo>
                    <a:pt x="163" y="147"/>
                  </a:lnTo>
                  <a:lnTo>
                    <a:pt x="142" y="144"/>
                  </a:lnTo>
                  <a:lnTo>
                    <a:pt x="117" y="138"/>
                  </a:lnTo>
                  <a:lnTo>
                    <a:pt x="95" y="136"/>
                  </a:lnTo>
                  <a:lnTo>
                    <a:pt x="71" y="133"/>
                  </a:lnTo>
                  <a:lnTo>
                    <a:pt x="59" y="103"/>
                  </a:lnTo>
                  <a:lnTo>
                    <a:pt x="43" y="76"/>
                  </a:lnTo>
                  <a:lnTo>
                    <a:pt x="24" y="51"/>
                  </a:lnTo>
                  <a:lnTo>
                    <a:pt x="0" y="30"/>
                  </a:lnTo>
                  <a:lnTo>
                    <a:pt x="16" y="27"/>
                  </a:lnTo>
                  <a:lnTo>
                    <a:pt x="29" y="25"/>
                  </a:lnTo>
                  <a:lnTo>
                    <a:pt x="46" y="21"/>
                  </a:lnTo>
                  <a:lnTo>
                    <a:pt x="62" y="19"/>
                  </a:lnTo>
                  <a:lnTo>
                    <a:pt x="76" y="16"/>
                  </a:lnTo>
                  <a:lnTo>
                    <a:pt x="92" y="14"/>
                  </a:lnTo>
                  <a:lnTo>
                    <a:pt x="108" y="7"/>
                  </a:lnTo>
                  <a:lnTo>
                    <a:pt x="125" y="2"/>
                  </a:lnTo>
                  <a:lnTo>
                    <a:pt x="144" y="0"/>
                  </a:lnTo>
                  <a:lnTo>
                    <a:pt x="160" y="5"/>
                  </a:lnTo>
                  <a:lnTo>
                    <a:pt x="174" y="14"/>
                  </a:lnTo>
                  <a:lnTo>
                    <a:pt x="185" y="25"/>
                  </a:lnTo>
                  <a:lnTo>
                    <a:pt x="195" y="37"/>
                  </a:lnTo>
                  <a:lnTo>
                    <a:pt x="204" y="51"/>
                  </a:lnTo>
                  <a:lnTo>
                    <a:pt x="215" y="65"/>
                  </a:lnTo>
                  <a:lnTo>
                    <a:pt x="225" y="78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84" name="Freeform 272"/>
            <p:cNvSpPr>
              <a:spLocks/>
            </p:cNvSpPr>
            <p:nvPr/>
          </p:nvSpPr>
          <p:spPr bwMode="auto">
            <a:xfrm>
              <a:off x="3149" y="2043"/>
              <a:ext cx="156" cy="152"/>
            </a:xfrm>
            <a:custGeom>
              <a:avLst/>
              <a:gdLst>
                <a:gd name="T0" fmla="*/ 0 w 623"/>
                <a:gd name="T1" fmla="*/ 0 h 607"/>
                <a:gd name="T2" fmla="*/ 0 w 623"/>
                <a:gd name="T3" fmla="*/ 0 h 607"/>
                <a:gd name="T4" fmla="*/ 0 w 623"/>
                <a:gd name="T5" fmla="*/ 0 h 607"/>
                <a:gd name="T6" fmla="*/ 0 w 623"/>
                <a:gd name="T7" fmla="*/ 0 h 607"/>
                <a:gd name="T8" fmla="*/ 0 w 623"/>
                <a:gd name="T9" fmla="*/ 0 h 607"/>
                <a:gd name="T10" fmla="*/ 0 w 623"/>
                <a:gd name="T11" fmla="*/ 0 h 607"/>
                <a:gd name="T12" fmla="*/ 0 w 623"/>
                <a:gd name="T13" fmla="*/ 0 h 607"/>
                <a:gd name="T14" fmla="*/ 0 w 623"/>
                <a:gd name="T15" fmla="*/ 0 h 607"/>
                <a:gd name="T16" fmla="*/ 0 w 623"/>
                <a:gd name="T17" fmla="*/ 0 h 607"/>
                <a:gd name="T18" fmla="*/ 0 w 623"/>
                <a:gd name="T19" fmla="*/ 0 h 607"/>
                <a:gd name="T20" fmla="*/ 0 w 623"/>
                <a:gd name="T21" fmla="*/ 0 h 607"/>
                <a:gd name="T22" fmla="*/ 0 w 623"/>
                <a:gd name="T23" fmla="*/ 0 h 607"/>
                <a:gd name="T24" fmla="*/ 0 w 623"/>
                <a:gd name="T25" fmla="*/ 0 h 607"/>
                <a:gd name="T26" fmla="*/ 0 w 623"/>
                <a:gd name="T27" fmla="*/ 0 h 607"/>
                <a:gd name="T28" fmla="*/ 0 w 623"/>
                <a:gd name="T29" fmla="*/ 0 h 607"/>
                <a:gd name="T30" fmla="*/ 0 w 623"/>
                <a:gd name="T31" fmla="*/ 0 h 607"/>
                <a:gd name="T32" fmla="*/ 0 w 623"/>
                <a:gd name="T33" fmla="*/ 0 h 607"/>
                <a:gd name="T34" fmla="*/ 0 w 623"/>
                <a:gd name="T35" fmla="*/ 0 h 607"/>
                <a:gd name="T36" fmla="*/ 0 w 623"/>
                <a:gd name="T37" fmla="*/ 0 h 607"/>
                <a:gd name="T38" fmla="*/ 0 w 623"/>
                <a:gd name="T39" fmla="*/ 0 h 607"/>
                <a:gd name="T40" fmla="*/ 0 w 623"/>
                <a:gd name="T41" fmla="*/ 0 h 607"/>
                <a:gd name="T42" fmla="*/ 0 w 623"/>
                <a:gd name="T43" fmla="*/ 0 h 607"/>
                <a:gd name="T44" fmla="*/ 0 w 623"/>
                <a:gd name="T45" fmla="*/ 0 h 607"/>
                <a:gd name="T46" fmla="*/ 0 w 623"/>
                <a:gd name="T47" fmla="*/ 0 h 607"/>
                <a:gd name="T48" fmla="*/ 0 w 623"/>
                <a:gd name="T49" fmla="*/ 0 h 607"/>
                <a:gd name="T50" fmla="*/ 0 w 623"/>
                <a:gd name="T51" fmla="*/ 0 h 607"/>
                <a:gd name="T52" fmla="*/ 0 w 623"/>
                <a:gd name="T53" fmla="*/ 0 h 607"/>
                <a:gd name="T54" fmla="*/ 0 w 623"/>
                <a:gd name="T55" fmla="*/ 0 h 607"/>
                <a:gd name="T56" fmla="*/ 0 w 623"/>
                <a:gd name="T57" fmla="*/ 0 h 607"/>
                <a:gd name="T58" fmla="*/ 0 w 623"/>
                <a:gd name="T59" fmla="*/ 0 h 607"/>
                <a:gd name="T60" fmla="*/ 0 w 623"/>
                <a:gd name="T61" fmla="*/ 0 h 607"/>
                <a:gd name="T62" fmla="*/ 0 w 623"/>
                <a:gd name="T63" fmla="*/ 0 h 607"/>
                <a:gd name="T64" fmla="*/ 0 w 623"/>
                <a:gd name="T65" fmla="*/ 0 h 607"/>
                <a:gd name="T66" fmla="*/ 0 w 623"/>
                <a:gd name="T67" fmla="*/ 0 h 60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623"/>
                <a:gd name="T103" fmla="*/ 0 h 607"/>
                <a:gd name="T104" fmla="*/ 623 w 623"/>
                <a:gd name="T105" fmla="*/ 607 h 60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623" h="607">
                  <a:moveTo>
                    <a:pt x="117" y="51"/>
                  </a:moveTo>
                  <a:lnTo>
                    <a:pt x="136" y="59"/>
                  </a:lnTo>
                  <a:lnTo>
                    <a:pt x="156" y="71"/>
                  </a:lnTo>
                  <a:lnTo>
                    <a:pt x="174" y="81"/>
                  </a:lnTo>
                  <a:lnTo>
                    <a:pt x="193" y="92"/>
                  </a:lnTo>
                  <a:lnTo>
                    <a:pt x="212" y="103"/>
                  </a:lnTo>
                  <a:lnTo>
                    <a:pt x="232" y="117"/>
                  </a:lnTo>
                  <a:lnTo>
                    <a:pt x="250" y="127"/>
                  </a:lnTo>
                  <a:lnTo>
                    <a:pt x="269" y="141"/>
                  </a:lnTo>
                  <a:lnTo>
                    <a:pt x="250" y="144"/>
                  </a:lnTo>
                  <a:lnTo>
                    <a:pt x="239" y="154"/>
                  </a:lnTo>
                  <a:lnTo>
                    <a:pt x="229" y="168"/>
                  </a:lnTo>
                  <a:lnTo>
                    <a:pt x="223" y="182"/>
                  </a:lnTo>
                  <a:lnTo>
                    <a:pt x="223" y="184"/>
                  </a:lnTo>
                  <a:lnTo>
                    <a:pt x="223" y="188"/>
                  </a:lnTo>
                  <a:lnTo>
                    <a:pt x="223" y="190"/>
                  </a:lnTo>
                  <a:lnTo>
                    <a:pt x="248" y="200"/>
                  </a:lnTo>
                  <a:lnTo>
                    <a:pt x="269" y="218"/>
                  </a:lnTo>
                  <a:lnTo>
                    <a:pt x="289" y="234"/>
                  </a:lnTo>
                  <a:lnTo>
                    <a:pt x="308" y="253"/>
                  </a:lnTo>
                  <a:lnTo>
                    <a:pt x="324" y="274"/>
                  </a:lnTo>
                  <a:lnTo>
                    <a:pt x="340" y="294"/>
                  </a:lnTo>
                  <a:lnTo>
                    <a:pt x="359" y="310"/>
                  </a:lnTo>
                  <a:lnTo>
                    <a:pt x="379" y="326"/>
                  </a:lnTo>
                  <a:lnTo>
                    <a:pt x="390" y="324"/>
                  </a:lnTo>
                  <a:lnTo>
                    <a:pt x="400" y="324"/>
                  </a:lnTo>
                  <a:lnTo>
                    <a:pt x="411" y="321"/>
                  </a:lnTo>
                  <a:lnTo>
                    <a:pt x="425" y="318"/>
                  </a:lnTo>
                  <a:lnTo>
                    <a:pt x="436" y="318"/>
                  </a:lnTo>
                  <a:lnTo>
                    <a:pt x="446" y="315"/>
                  </a:lnTo>
                  <a:lnTo>
                    <a:pt x="457" y="315"/>
                  </a:lnTo>
                  <a:lnTo>
                    <a:pt x="469" y="315"/>
                  </a:lnTo>
                  <a:lnTo>
                    <a:pt x="490" y="345"/>
                  </a:lnTo>
                  <a:lnTo>
                    <a:pt x="510" y="375"/>
                  </a:lnTo>
                  <a:lnTo>
                    <a:pt x="529" y="405"/>
                  </a:lnTo>
                  <a:lnTo>
                    <a:pt x="547" y="438"/>
                  </a:lnTo>
                  <a:lnTo>
                    <a:pt x="567" y="468"/>
                  </a:lnTo>
                  <a:lnTo>
                    <a:pt x="586" y="501"/>
                  </a:lnTo>
                  <a:lnTo>
                    <a:pt x="605" y="531"/>
                  </a:lnTo>
                  <a:lnTo>
                    <a:pt x="623" y="561"/>
                  </a:lnTo>
                  <a:lnTo>
                    <a:pt x="591" y="566"/>
                  </a:lnTo>
                  <a:lnTo>
                    <a:pt x="558" y="574"/>
                  </a:lnTo>
                  <a:lnTo>
                    <a:pt x="526" y="580"/>
                  </a:lnTo>
                  <a:lnTo>
                    <a:pt x="496" y="586"/>
                  </a:lnTo>
                  <a:lnTo>
                    <a:pt x="464" y="591"/>
                  </a:lnTo>
                  <a:lnTo>
                    <a:pt x="430" y="596"/>
                  </a:lnTo>
                  <a:lnTo>
                    <a:pt x="398" y="602"/>
                  </a:lnTo>
                  <a:lnTo>
                    <a:pt x="365" y="607"/>
                  </a:lnTo>
                  <a:lnTo>
                    <a:pt x="363" y="568"/>
                  </a:lnTo>
                  <a:lnTo>
                    <a:pt x="363" y="528"/>
                  </a:lnTo>
                  <a:lnTo>
                    <a:pt x="359" y="487"/>
                  </a:lnTo>
                  <a:lnTo>
                    <a:pt x="349" y="446"/>
                  </a:lnTo>
                  <a:lnTo>
                    <a:pt x="359" y="435"/>
                  </a:lnTo>
                  <a:lnTo>
                    <a:pt x="315" y="381"/>
                  </a:lnTo>
                  <a:lnTo>
                    <a:pt x="269" y="326"/>
                  </a:lnTo>
                  <a:lnTo>
                    <a:pt x="226" y="274"/>
                  </a:lnTo>
                  <a:lnTo>
                    <a:pt x="179" y="220"/>
                  </a:lnTo>
                  <a:lnTo>
                    <a:pt x="136" y="168"/>
                  </a:lnTo>
                  <a:lnTo>
                    <a:pt x="90" y="114"/>
                  </a:lnTo>
                  <a:lnTo>
                    <a:pt x="46" y="62"/>
                  </a:lnTo>
                  <a:lnTo>
                    <a:pt x="0" y="11"/>
                  </a:lnTo>
                  <a:lnTo>
                    <a:pt x="7" y="5"/>
                  </a:lnTo>
                  <a:lnTo>
                    <a:pt x="21" y="2"/>
                  </a:lnTo>
                  <a:lnTo>
                    <a:pt x="35" y="2"/>
                  </a:lnTo>
                  <a:lnTo>
                    <a:pt x="48" y="0"/>
                  </a:lnTo>
                  <a:lnTo>
                    <a:pt x="68" y="7"/>
                  </a:lnTo>
                  <a:lnTo>
                    <a:pt x="85" y="21"/>
                  </a:lnTo>
                  <a:lnTo>
                    <a:pt x="101" y="37"/>
                  </a:lnTo>
                  <a:lnTo>
                    <a:pt x="117" y="51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85" name="Freeform 273"/>
            <p:cNvSpPr>
              <a:spLocks/>
            </p:cNvSpPr>
            <p:nvPr/>
          </p:nvSpPr>
          <p:spPr bwMode="auto">
            <a:xfrm>
              <a:off x="3015" y="2054"/>
              <a:ext cx="136" cy="164"/>
            </a:xfrm>
            <a:custGeom>
              <a:avLst/>
              <a:gdLst>
                <a:gd name="T0" fmla="*/ 0 w 545"/>
                <a:gd name="T1" fmla="*/ 0 h 654"/>
                <a:gd name="T2" fmla="*/ 0 w 545"/>
                <a:gd name="T3" fmla="*/ 0 h 654"/>
                <a:gd name="T4" fmla="*/ 0 w 545"/>
                <a:gd name="T5" fmla="*/ 0 h 654"/>
                <a:gd name="T6" fmla="*/ 0 w 545"/>
                <a:gd name="T7" fmla="*/ 0 h 654"/>
                <a:gd name="T8" fmla="*/ 0 w 545"/>
                <a:gd name="T9" fmla="*/ 0 h 654"/>
                <a:gd name="T10" fmla="*/ 0 w 545"/>
                <a:gd name="T11" fmla="*/ 0 h 654"/>
                <a:gd name="T12" fmla="*/ 0 w 545"/>
                <a:gd name="T13" fmla="*/ 0 h 654"/>
                <a:gd name="T14" fmla="*/ 0 w 545"/>
                <a:gd name="T15" fmla="*/ 0 h 654"/>
                <a:gd name="T16" fmla="*/ 0 w 545"/>
                <a:gd name="T17" fmla="*/ 0 h 654"/>
                <a:gd name="T18" fmla="*/ 0 w 545"/>
                <a:gd name="T19" fmla="*/ 0 h 654"/>
                <a:gd name="T20" fmla="*/ 0 w 545"/>
                <a:gd name="T21" fmla="*/ 0 h 654"/>
                <a:gd name="T22" fmla="*/ 0 w 545"/>
                <a:gd name="T23" fmla="*/ 0 h 654"/>
                <a:gd name="T24" fmla="*/ 0 w 545"/>
                <a:gd name="T25" fmla="*/ 0 h 654"/>
                <a:gd name="T26" fmla="*/ 0 w 545"/>
                <a:gd name="T27" fmla="*/ 0 h 654"/>
                <a:gd name="T28" fmla="*/ 0 w 545"/>
                <a:gd name="T29" fmla="*/ 0 h 654"/>
                <a:gd name="T30" fmla="*/ 0 w 545"/>
                <a:gd name="T31" fmla="*/ 0 h 654"/>
                <a:gd name="T32" fmla="*/ 0 w 545"/>
                <a:gd name="T33" fmla="*/ 0 h 654"/>
                <a:gd name="T34" fmla="*/ 0 w 545"/>
                <a:gd name="T35" fmla="*/ 0 h 654"/>
                <a:gd name="T36" fmla="*/ 0 w 545"/>
                <a:gd name="T37" fmla="*/ 0 h 654"/>
                <a:gd name="T38" fmla="*/ 0 w 545"/>
                <a:gd name="T39" fmla="*/ 0 h 654"/>
                <a:gd name="T40" fmla="*/ 0 w 545"/>
                <a:gd name="T41" fmla="*/ 0 h 654"/>
                <a:gd name="T42" fmla="*/ 0 w 545"/>
                <a:gd name="T43" fmla="*/ 0 h 654"/>
                <a:gd name="T44" fmla="*/ 0 w 545"/>
                <a:gd name="T45" fmla="*/ 0 h 654"/>
                <a:gd name="T46" fmla="*/ 0 w 545"/>
                <a:gd name="T47" fmla="*/ 0 h 654"/>
                <a:gd name="T48" fmla="*/ 0 w 545"/>
                <a:gd name="T49" fmla="*/ 0 h 654"/>
                <a:gd name="T50" fmla="*/ 0 w 545"/>
                <a:gd name="T51" fmla="*/ 0 h 654"/>
                <a:gd name="T52" fmla="*/ 0 w 545"/>
                <a:gd name="T53" fmla="*/ 0 h 654"/>
                <a:gd name="T54" fmla="*/ 0 w 545"/>
                <a:gd name="T55" fmla="*/ 0 h 654"/>
                <a:gd name="T56" fmla="*/ 0 w 545"/>
                <a:gd name="T57" fmla="*/ 0 h 654"/>
                <a:gd name="T58" fmla="*/ 0 w 545"/>
                <a:gd name="T59" fmla="*/ 0 h 654"/>
                <a:gd name="T60" fmla="*/ 0 w 545"/>
                <a:gd name="T61" fmla="*/ 0 h 654"/>
                <a:gd name="T62" fmla="*/ 0 w 545"/>
                <a:gd name="T63" fmla="*/ 0 h 654"/>
                <a:gd name="T64" fmla="*/ 0 w 545"/>
                <a:gd name="T65" fmla="*/ 0 h 654"/>
                <a:gd name="T66" fmla="*/ 0 w 545"/>
                <a:gd name="T67" fmla="*/ 0 h 654"/>
                <a:gd name="T68" fmla="*/ 0 w 545"/>
                <a:gd name="T69" fmla="*/ 0 h 654"/>
                <a:gd name="T70" fmla="*/ 0 w 545"/>
                <a:gd name="T71" fmla="*/ 0 h 654"/>
                <a:gd name="T72" fmla="*/ 0 w 545"/>
                <a:gd name="T73" fmla="*/ 0 h 654"/>
                <a:gd name="T74" fmla="*/ 0 w 545"/>
                <a:gd name="T75" fmla="*/ 0 h 654"/>
                <a:gd name="T76" fmla="*/ 0 w 545"/>
                <a:gd name="T77" fmla="*/ 0 h 654"/>
                <a:gd name="T78" fmla="*/ 0 w 545"/>
                <a:gd name="T79" fmla="*/ 0 h 654"/>
                <a:gd name="T80" fmla="*/ 0 w 545"/>
                <a:gd name="T81" fmla="*/ 0 h 654"/>
                <a:gd name="T82" fmla="*/ 0 w 545"/>
                <a:gd name="T83" fmla="*/ 0 h 65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45"/>
                <a:gd name="T127" fmla="*/ 0 h 654"/>
                <a:gd name="T128" fmla="*/ 545 w 545"/>
                <a:gd name="T129" fmla="*/ 654 h 65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45" h="654">
                  <a:moveTo>
                    <a:pt x="211" y="136"/>
                  </a:moveTo>
                  <a:lnTo>
                    <a:pt x="255" y="196"/>
                  </a:lnTo>
                  <a:lnTo>
                    <a:pt x="295" y="256"/>
                  </a:lnTo>
                  <a:lnTo>
                    <a:pt x="338" y="316"/>
                  </a:lnTo>
                  <a:lnTo>
                    <a:pt x="379" y="376"/>
                  </a:lnTo>
                  <a:lnTo>
                    <a:pt x="423" y="439"/>
                  </a:lnTo>
                  <a:lnTo>
                    <a:pt x="464" y="499"/>
                  </a:lnTo>
                  <a:lnTo>
                    <a:pt x="505" y="559"/>
                  </a:lnTo>
                  <a:lnTo>
                    <a:pt x="545" y="619"/>
                  </a:lnTo>
                  <a:lnTo>
                    <a:pt x="522" y="624"/>
                  </a:lnTo>
                  <a:lnTo>
                    <a:pt x="497" y="630"/>
                  </a:lnTo>
                  <a:lnTo>
                    <a:pt x="469" y="632"/>
                  </a:lnTo>
                  <a:lnTo>
                    <a:pt x="445" y="637"/>
                  </a:lnTo>
                  <a:lnTo>
                    <a:pt x="418" y="640"/>
                  </a:lnTo>
                  <a:lnTo>
                    <a:pt x="393" y="646"/>
                  </a:lnTo>
                  <a:lnTo>
                    <a:pt x="366" y="649"/>
                  </a:lnTo>
                  <a:lnTo>
                    <a:pt x="342" y="654"/>
                  </a:lnTo>
                  <a:lnTo>
                    <a:pt x="338" y="626"/>
                  </a:lnTo>
                  <a:lnTo>
                    <a:pt x="336" y="602"/>
                  </a:lnTo>
                  <a:lnTo>
                    <a:pt x="336" y="578"/>
                  </a:lnTo>
                  <a:lnTo>
                    <a:pt x="336" y="553"/>
                  </a:lnTo>
                  <a:lnTo>
                    <a:pt x="347" y="553"/>
                  </a:lnTo>
                  <a:lnTo>
                    <a:pt x="361" y="553"/>
                  </a:lnTo>
                  <a:lnTo>
                    <a:pt x="374" y="553"/>
                  </a:lnTo>
                  <a:lnTo>
                    <a:pt x="386" y="550"/>
                  </a:lnTo>
                  <a:lnTo>
                    <a:pt x="396" y="550"/>
                  </a:lnTo>
                  <a:lnTo>
                    <a:pt x="407" y="545"/>
                  </a:lnTo>
                  <a:lnTo>
                    <a:pt x="415" y="537"/>
                  </a:lnTo>
                  <a:lnTo>
                    <a:pt x="421" y="523"/>
                  </a:lnTo>
                  <a:lnTo>
                    <a:pt x="421" y="509"/>
                  </a:lnTo>
                  <a:lnTo>
                    <a:pt x="418" y="499"/>
                  </a:lnTo>
                  <a:lnTo>
                    <a:pt x="412" y="488"/>
                  </a:lnTo>
                  <a:lnTo>
                    <a:pt x="402" y="483"/>
                  </a:lnTo>
                  <a:lnTo>
                    <a:pt x="391" y="479"/>
                  </a:lnTo>
                  <a:lnTo>
                    <a:pt x="377" y="477"/>
                  </a:lnTo>
                  <a:lnTo>
                    <a:pt x="366" y="477"/>
                  </a:lnTo>
                  <a:lnTo>
                    <a:pt x="356" y="477"/>
                  </a:lnTo>
                  <a:lnTo>
                    <a:pt x="342" y="477"/>
                  </a:lnTo>
                  <a:lnTo>
                    <a:pt x="331" y="477"/>
                  </a:lnTo>
                  <a:lnTo>
                    <a:pt x="322" y="477"/>
                  </a:lnTo>
                  <a:lnTo>
                    <a:pt x="312" y="477"/>
                  </a:lnTo>
                  <a:lnTo>
                    <a:pt x="298" y="463"/>
                  </a:lnTo>
                  <a:lnTo>
                    <a:pt x="285" y="447"/>
                  </a:lnTo>
                  <a:lnTo>
                    <a:pt x="271" y="430"/>
                  </a:lnTo>
                  <a:lnTo>
                    <a:pt x="260" y="414"/>
                  </a:lnTo>
                  <a:lnTo>
                    <a:pt x="246" y="401"/>
                  </a:lnTo>
                  <a:lnTo>
                    <a:pt x="235" y="384"/>
                  </a:lnTo>
                  <a:lnTo>
                    <a:pt x="225" y="368"/>
                  </a:lnTo>
                  <a:lnTo>
                    <a:pt x="211" y="354"/>
                  </a:lnTo>
                  <a:lnTo>
                    <a:pt x="214" y="338"/>
                  </a:lnTo>
                  <a:lnTo>
                    <a:pt x="216" y="324"/>
                  </a:lnTo>
                  <a:lnTo>
                    <a:pt x="214" y="313"/>
                  </a:lnTo>
                  <a:lnTo>
                    <a:pt x="200" y="302"/>
                  </a:lnTo>
                  <a:lnTo>
                    <a:pt x="202" y="292"/>
                  </a:lnTo>
                  <a:lnTo>
                    <a:pt x="197" y="283"/>
                  </a:lnTo>
                  <a:lnTo>
                    <a:pt x="189" y="278"/>
                  </a:lnTo>
                  <a:lnTo>
                    <a:pt x="186" y="267"/>
                  </a:lnTo>
                  <a:lnTo>
                    <a:pt x="120" y="177"/>
                  </a:lnTo>
                  <a:lnTo>
                    <a:pt x="137" y="175"/>
                  </a:lnTo>
                  <a:lnTo>
                    <a:pt x="154" y="171"/>
                  </a:lnTo>
                  <a:lnTo>
                    <a:pt x="167" y="169"/>
                  </a:lnTo>
                  <a:lnTo>
                    <a:pt x="175" y="157"/>
                  </a:lnTo>
                  <a:lnTo>
                    <a:pt x="175" y="150"/>
                  </a:lnTo>
                  <a:lnTo>
                    <a:pt x="178" y="141"/>
                  </a:lnTo>
                  <a:lnTo>
                    <a:pt x="181" y="134"/>
                  </a:lnTo>
                  <a:lnTo>
                    <a:pt x="181" y="128"/>
                  </a:lnTo>
                  <a:lnTo>
                    <a:pt x="170" y="117"/>
                  </a:lnTo>
                  <a:lnTo>
                    <a:pt x="156" y="106"/>
                  </a:lnTo>
                  <a:lnTo>
                    <a:pt x="142" y="101"/>
                  </a:lnTo>
                  <a:lnTo>
                    <a:pt x="129" y="95"/>
                  </a:lnTo>
                  <a:lnTo>
                    <a:pt x="115" y="93"/>
                  </a:lnTo>
                  <a:lnTo>
                    <a:pt x="99" y="93"/>
                  </a:lnTo>
                  <a:lnTo>
                    <a:pt x="85" y="95"/>
                  </a:lnTo>
                  <a:lnTo>
                    <a:pt x="69" y="98"/>
                  </a:lnTo>
                  <a:lnTo>
                    <a:pt x="0" y="8"/>
                  </a:lnTo>
                  <a:lnTo>
                    <a:pt x="12" y="5"/>
                  </a:lnTo>
                  <a:lnTo>
                    <a:pt x="23" y="3"/>
                  </a:lnTo>
                  <a:lnTo>
                    <a:pt x="34" y="3"/>
                  </a:lnTo>
                  <a:lnTo>
                    <a:pt x="44" y="8"/>
                  </a:lnTo>
                  <a:lnTo>
                    <a:pt x="64" y="5"/>
                  </a:lnTo>
                  <a:lnTo>
                    <a:pt x="80" y="3"/>
                  </a:lnTo>
                  <a:lnTo>
                    <a:pt x="96" y="0"/>
                  </a:lnTo>
                  <a:lnTo>
                    <a:pt x="110" y="3"/>
                  </a:lnTo>
                  <a:lnTo>
                    <a:pt x="211" y="136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86" name="Freeform 274"/>
            <p:cNvSpPr>
              <a:spLocks/>
            </p:cNvSpPr>
            <p:nvPr/>
          </p:nvSpPr>
          <p:spPr bwMode="auto">
            <a:xfrm>
              <a:off x="2702" y="2062"/>
              <a:ext cx="83" cy="205"/>
            </a:xfrm>
            <a:custGeom>
              <a:avLst/>
              <a:gdLst>
                <a:gd name="T0" fmla="*/ 0 w 329"/>
                <a:gd name="T1" fmla="*/ 0 h 820"/>
                <a:gd name="T2" fmla="*/ 0 w 329"/>
                <a:gd name="T3" fmla="*/ 0 h 820"/>
                <a:gd name="T4" fmla="*/ 0 w 329"/>
                <a:gd name="T5" fmla="*/ 0 h 820"/>
                <a:gd name="T6" fmla="*/ 0 w 329"/>
                <a:gd name="T7" fmla="*/ 0 h 820"/>
                <a:gd name="T8" fmla="*/ 0 w 329"/>
                <a:gd name="T9" fmla="*/ 0 h 820"/>
                <a:gd name="T10" fmla="*/ 0 w 329"/>
                <a:gd name="T11" fmla="*/ 0 h 820"/>
                <a:gd name="T12" fmla="*/ 0 w 329"/>
                <a:gd name="T13" fmla="*/ 0 h 820"/>
                <a:gd name="T14" fmla="*/ 0 w 329"/>
                <a:gd name="T15" fmla="*/ 0 h 820"/>
                <a:gd name="T16" fmla="*/ 0 w 329"/>
                <a:gd name="T17" fmla="*/ 0 h 820"/>
                <a:gd name="T18" fmla="*/ 0 w 329"/>
                <a:gd name="T19" fmla="*/ 0 h 820"/>
                <a:gd name="T20" fmla="*/ 0 w 329"/>
                <a:gd name="T21" fmla="*/ 0 h 820"/>
                <a:gd name="T22" fmla="*/ 0 w 329"/>
                <a:gd name="T23" fmla="*/ 0 h 820"/>
                <a:gd name="T24" fmla="*/ 0 w 329"/>
                <a:gd name="T25" fmla="*/ 0 h 820"/>
                <a:gd name="T26" fmla="*/ 0 w 329"/>
                <a:gd name="T27" fmla="*/ 0 h 820"/>
                <a:gd name="T28" fmla="*/ 0 w 329"/>
                <a:gd name="T29" fmla="*/ 0 h 820"/>
                <a:gd name="T30" fmla="*/ 0 w 329"/>
                <a:gd name="T31" fmla="*/ 0 h 820"/>
                <a:gd name="T32" fmla="*/ 0 w 329"/>
                <a:gd name="T33" fmla="*/ 0 h 820"/>
                <a:gd name="T34" fmla="*/ 0 w 329"/>
                <a:gd name="T35" fmla="*/ 0 h 820"/>
                <a:gd name="T36" fmla="*/ 0 w 329"/>
                <a:gd name="T37" fmla="*/ 0 h 820"/>
                <a:gd name="T38" fmla="*/ 0 w 329"/>
                <a:gd name="T39" fmla="*/ 0 h 820"/>
                <a:gd name="T40" fmla="*/ 0 w 329"/>
                <a:gd name="T41" fmla="*/ 0 h 820"/>
                <a:gd name="T42" fmla="*/ 0 w 329"/>
                <a:gd name="T43" fmla="*/ 0 h 820"/>
                <a:gd name="T44" fmla="*/ 0 w 329"/>
                <a:gd name="T45" fmla="*/ 0 h 820"/>
                <a:gd name="T46" fmla="*/ 0 w 329"/>
                <a:gd name="T47" fmla="*/ 0 h 820"/>
                <a:gd name="T48" fmla="*/ 0 w 329"/>
                <a:gd name="T49" fmla="*/ 0 h 820"/>
                <a:gd name="T50" fmla="*/ 0 w 329"/>
                <a:gd name="T51" fmla="*/ 0 h 820"/>
                <a:gd name="T52" fmla="*/ 0 w 329"/>
                <a:gd name="T53" fmla="*/ 0 h 820"/>
                <a:gd name="T54" fmla="*/ 0 w 329"/>
                <a:gd name="T55" fmla="*/ 0 h 820"/>
                <a:gd name="T56" fmla="*/ 0 w 329"/>
                <a:gd name="T57" fmla="*/ 0 h 820"/>
                <a:gd name="T58" fmla="*/ 0 w 329"/>
                <a:gd name="T59" fmla="*/ 0 h 820"/>
                <a:gd name="T60" fmla="*/ 0 w 329"/>
                <a:gd name="T61" fmla="*/ 0 h 820"/>
                <a:gd name="T62" fmla="*/ 0 w 329"/>
                <a:gd name="T63" fmla="*/ 0 h 820"/>
                <a:gd name="T64" fmla="*/ 0 w 329"/>
                <a:gd name="T65" fmla="*/ 0 h 820"/>
                <a:gd name="T66" fmla="*/ 0 w 329"/>
                <a:gd name="T67" fmla="*/ 0 h 820"/>
                <a:gd name="T68" fmla="*/ 0 w 329"/>
                <a:gd name="T69" fmla="*/ 0 h 820"/>
                <a:gd name="T70" fmla="*/ 0 w 329"/>
                <a:gd name="T71" fmla="*/ 0 h 820"/>
                <a:gd name="T72" fmla="*/ 0 w 329"/>
                <a:gd name="T73" fmla="*/ 0 h 820"/>
                <a:gd name="T74" fmla="*/ 0 w 329"/>
                <a:gd name="T75" fmla="*/ 0 h 820"/>
                <a:gd name="T76" fmla="*/ 0 w 329"/>
                <a:gd name="T77" fmla="*/ 0 h 820"/>
                <a:gd name="T78" fmla="*/ 0 w 329"/>
                <a:gd name="T79" fmla="*/ 0 h 820"/>
                <a:gd name="T80" fmla="*/ 0 w 329"/>
                <a:gd name="T81" fmla="*/ 0 h 820"/>
                <a:gd name="T82" fmla="*/ 0 w 329"/>
                <a:gd name="T83" fmla="*/ 0 h 820"/>
                <a:gd name="T84" fmla="*/ 0 w 329"/>
                <a:gd name="T85" fmla="*/ 0 h 820"/>
                <a:gd name="T86" fmla="*/ 0 w 329"/>
                <a:gd name="T87" fmla="*/ 0 h 820"/>
                <a:gd name="T88" fmla="*/ 0 w 329"/>
                <a:gd name="T89" fmla="*/ 0 h 820"/>
                <a:gd name="T90" fmla="*/ 0 w 329"/>
                <a:gd name="T91" fmla="*/ 0 h 820"/>
                <a:gd name="T92" fmla="*/ 0 w 329"/>
                <a:gd name="T93" fmla="*/ 0 h 820"/>
                <a:gd name="T94" fmla="*/ 0 w 329"/>
                <a:gd name="T95" fmla="*/ 0 h 820"/>
                <a:gd name="T96" fmla="*/ 0 w 329"/>
                <a:gd name="T97" fmla="*/ 0 h 82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29"/>
                <a:gd name="T148" fmla="*/ 0 h 820"/>
                <a:gd name="T149" fmla="*/ 329 w 329"/>
                <a:gd name="T150" fmla="*/ 820 h 82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29" h="820">
                  <a:moveTo>
                    <a:pt x="35" y="11"/>
                  </a:moveTo>
                  <a:lnTo>
                    <a:pt x="38" y="25"/>
                  </a:lnTo>
                  <a:lnTo>
                    <a:pt x="46" y="35"/>
                  </a:lnTo>
                  <a:lnTo>
                    <a:pt x="54" y="48"/>
                  </a:lnTo>
                  <a:lnTo>
                    <a:pt x="59" y="60"/>
                  </a:lnTo>
                  <a:lnTo>
                    <a:pt x="89" y="133"/>
                  </a:lnTo>
                  <a:lnTo>
                    <a:pt x="122" y="204"/>
                  </a:lnTo>
                  <a:lnTo>
                    <a:pt x="155" y="278"/>
                  </a:lnTo>
                  <a:lnTo>
                    <a:pt x="188" y="349"/>
                  </a:lnTo>
                  <a:lnTo>
                    <a:pt x="220" y="422"/>
                  </a:lnTo>
                  <a:lnTo>
                    <a:pt x="253" y="492"/>
                  </a:lnTo>
                  <a:lnTo>
                    <a:pt x="289" y="563"/>
                  </a:lnTo>
                  <a:lnTo>
                    <a:pt x="321" y="634"/>
                  </a:lnTo>
                  <a:lnTo>
                    <a:pt x="324" y="678"/>
                  </a:lnTo>
                  <a:lnTo>
                    <a:pt x="326" y="724"/>
                  </a:lnTo>
                  <a:lnTo>
                    <a:pt x="329" y="768"/>
                  </a:lnTo>
                  <a:lnTo>
                    <a:pt x="329" y="814"/>
                  </a:lnTo>
                  <a:lnTo>
                    <a:pt x="324" y="814"/>
                  </a:lnTo>
                  <a:lnTo>
                    <a:pt x="319" y="818"/>
                  </a:lnTo>
                  <a:lnTo>
                    <a:pt x="313" y="820"/>
                  </a:lnTo>
                  <a:lnTo>
                    <a:pt x="305" y="820"/>
                  </a:lnTo>
                  <a:lnTo>
                    <a:pt x="308" y="814"/>
                  </a:lnTo>
                  <a:lnTo>
                    <a:pt x="305" y="812"/>
                  </a:lnTo>
                  <a:lnTo>
                    <a:pt x="303" y="806"/>
                  </a:lnTo>
                  <a:lnTo>
                    <a:pt x="303" y="800"/>
                  </a:lnTo>
                  <a:lnTo>
                    <a:pt x="319" y="779"/>
                  </a:lnTo>
                  <a:lnTo>
                    <a:pt x="324" y="719"/>
                  </a:lnTo>
                  <a:lnTo>
                    <a:pt x="316" y="664"/>
                  </a:lnTo>
                  <a:lnTo>
                    <a:pt x="299" y="651"/>
                  </a:lnTo>
                  <a:lnTo>
                    <a:pt x="299" y="689"/>
                  </a:lnTo>
                  <a:lnTo>
                    <a:pt x="303" y="722"/>
                  </a:lnTo>
                  <a:lnTo>
                    <a:pt x="303" y="757"/>
                  </a:lnTo>
                  <a:lnTo>
                    <a:pt x="299" y="795"/>
                  </a:lnTo>
                  <a:lnTo>
                    <a:pt x="261" y="708"/>
                  </a:lnTo>
                  <a:lnTo>
                    <a:pt x="223" y="623"/>
                  </a:lnTo>
                  <a:lnTo>
                    <a:pt x="185" y="536"/>
                  </a:lnTo>
                  <a:lnTo>
                    <a:pt x="149" y="452"/>
                  </a:lnTo>
                  <a:lnTo>
                    <a:pt x="112" y="365"/>
                  </a:lnTo>
                  <a:lnTo>
                    <a:pt x="73" y="280"/>
                  </a:lnTo>
                  <a:lnTo>
                    <a:pt x="38" y="193"/>
                  </a:lnTo>
                  <a:lnTo>
                    <a:pt x="0" y="108"/>
                  </a:lnTo>
                  <a:lnTo>
                    <a:pt x="2" y="81"/>
                  </a:lnTo>
                  <a:lnTo>
                    <a:pt x="8" y="51"/>
                  </a:lnTo>
                  <a:lnTo>
                    <a:pt x="13" y="25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2" y="2"/>
                  </a:lnTo>
                  <a:lnTo>
                    <a:pt x="35" y="7"/>
                  </a:lnTo>
                  <a:lnTo>
                    <a:pt x="35" y="11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87" name="Freeform 275"/>
            <p:cNvSpPr>
              <a:spLocks/>
            </p:cNvSpPr>
            <p:nvPr/>
          </p:nvSpPr>
          <p:spPr bwMode="auto">
            <a:xfrm>
              <a:off x="2780" y="2064"/>
              <a:ext cx="281" cy="106"/>
            </a:xfrm>
            <a:custGeom>
              <a:avLst/>
              <a:gdLst>
                <a:gd name="T0" fmla="*/ 0 w 1126"/>
                <a:gd name="T1" fmla="*/ 0 h 423"/>
                <a:gd name="T2" fmla="*/ 0 w 1126"/>
                <a:gd name="T3" fmla="*/ 0 h 423"/>
                <a:gd name="T4" fmla="*/ 0 w 1126"/>
                <a:gd name="T5" fmla="*/ 0 h 423"/>
                <a:gd name="T6" fmla="*/ 0 w 1126"/>
                <a:gd name="T7" fmla="*/ 0 h 423"/>
                <a:gd name="T8" fmla="*/ 0 w 1126"/>
                <a:gd name="T9" fmla="*/ 0 h 423"/>
                <a:gd name="T10" fmla="*/ 0 w 1126"/>
                <a:gd name="T11" fmla="*/ 0 h 423"/>
                <a:gd name="T12" fmla="*/ 0 w 1126"/>
                <a:gd name="T13" fmla="*/ 0 h 423"/>
                <a:gd name="T14" fmla="*/ 0 w 1126"/>
                <a:gd name="T15" fmla="*/ 0 h 423"/>
                <a:gd name="T16" fmla="*/ 0 w 1126"/>
                <a:gd name="T17" fmla="*/ 0 h 423"/>
                <a:gd name="T18" fmla="*/ 0 w 1126"/>
                <a:gd name="T19" fmla="*/ 0 h 423"/>
                <a:gd name="T20" fmla="*/ 0 w 1126"/>
                <a:gd name="T21" fmla="*/ 0 h 423"/>
                <a:gd name="T22" fmla="*/ 0 w 1126"/>
                <a:gd name="T23" fmla="*/ 0 h 423"/>
                <a:gd name="T24" fmla="*/ 0 w 1126"/>
                <a:gd name="T25" fmla="*/ 0 h 423"/>
                <a:gd name="T26" fmla="*/ 0 w 1126"/>
                <a:gd name="T27" fmla="*/ 0 h 423"/>
                <a:gd name="T28" fmla="*/ 0 w 1126"/>
                <a:gd name="T29" fmla="*/ 0 h 423"/>
                <a:gd name="T30" fmla="*/ 0 w 1126"/>
                <a:gd name="T31" fmla="*/ 0 h 423"/>
                <a:gd name="T32" fmla="*/ 0 w 1126"/>
                <a:gd name="T33" fmla="*/ 0 h 423"/>
                <a:gd name="T34" fmla="*/ 0 w 1126"/>
                <a:gd name="T35" fmla="*/ 0 h 423"/>
                <a:gd name="T36" fmla="*/ 0 w 1126"/>
                <a:gd name="T37" fmla="*/ 0 h 423"/>
                <a:gd name="T38" fmla="*/ 0 w 1126"/>
                <a:gd name="T39" fmla="*/ 0 h 423"/>
                <a:gd name="T40" fmla="*/ 0 w 1126"/>
                <a:gd name="T41" fmla="*/ 0 h 423"/>
                <a:gd name="T42" fmla="*/ 0 w 1126"/>
                <a:gd name="T43" fmla="*/ 0 h 423"/>
                <a:gd name="T44" fmla="*/ 0 w 1126"/>
                <a:gd name="T45" fmla="*/ 0 h 423"/>
                <a:gd name="T46" fmla="*/ 0 w 1126"/>
                <a:gd name="T47" fmla="*/ 0 h 423"/>
                <a:gd name="T48" fmla="*/ 0 w 1126"/>
                <a:gd name="T49" fmla="*/ 0 h 423"/>
                <a:gd name="T50" fmla="*/ 0 w 1126"/>
                <a:gd name="T51" fmla="*/ 0 h 423"/>
                <a:gd name="T52" fmla="*/ 0 w 1126"/>
                <a:gd name="T53" fmla="*/ 0 h 423"/>
                <a:gd name="T54" fmla="*/ 0 w 1126"/>
                <a:gd name="T55" fmla="*/ 0 h 423"/>
                <a:gd name="T56" fmla="*/ 0 w 1126"/>
                <a:gd name="T57" fmla="*/ 0 h 423"/>
                <a:gd name="T58" fmla="*/ 0 w 1126"/>
                <a:gd name="T59" fmla="*/ 0 h 423"/>
                <a:gd name="T60" fmla="*/ 0 w 1126"/>
                <a:gd name="T61" fmla="*/ 0 h 423"/>
                <a:gd name="T62" fmla="*/ 0 w 1126"/>
                <a:gd name="T63" fmla="*/ 0 h 423"/>
                <a:gd name="T64" fmla="*/ 0 w 1126"/>
                <a:gd name="T65" fmla="*/ 0 h 423"/>
                <a:gd name="T66" fmla="*/ 0 w 1126"/>
                <a:gd name="T67" fmla="*/ 0 h 42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26"/>
                <a:gd name="T103" fmla="*/ 0 h 423"/>
                <a:gd name="T104" fmla="*/ 1126 w 1126"/>
                <a:gd name="T105" fmla="*/ 423 h 42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26" h="423">
                  <a:moveTo>
                    <a:pt x="1126" y="262"/>
                  </a:moveTo>
                  <a:lnTo>
                    <a:pt x="1104" y="278"/>
                  </a:lnTo>
                  <a:lnTo>
                    <a:pt x="1082" y="292"/>
                  </a:lnTo>
                  <a:lnTo>
                    <a:pt x="1058" y="301"/>
                  </a:lnTo>
                  <a:lnTo>
                    <a:pt x="1034" y="306"/>
                  </a:lnTo>
                  <a:lnTo>
                    <a:pt x="1006" y="312"/>
                  </a:lnTo>
                  <a:lnTo>
                    <a:pt x="979" y="314"/>
                  </a:lnTo>
                  <a:lnTo>
                    <a:pt x="952" y="317"/>
                  </a:lnTo>
                  <a:lnTo>
                    <a:pt x="924" y="322"/>
                  </a:lnTo>
                  <a:lnTo>
                    <a:pt x="881" y="331"/>
                  </a:lnTo>
                  <a:lnTo>
                    <a:pt x="839" y="336"/>
                  </a:lnTo>
                  <a:lnTo>
                    <a:pt x="796" y="344"/>
                  </a:lnTo>
                  <a:lnTo>
                    <a:pt x="752" y="349"/>
                  </a:lnTo>
                  <a:lnTo>
                    <a:pt x="712" y="358"/>
                  </a:lnTo>
                  <a:lnTo>
                    <a:pt x="668" y="363"/>
                  </a:lnTo>
                  <a:lnTo>
                    <a:pt x="625" y="368"/>
                  </a:lnTo>
                  <a:lnTo>
                    <a:pt x="584" y="374"/>
                  </a:lnTo>
                  <a:lnTo>
                    <a:pt x="540" y="379"/>
                  </a:lnTo>
                  <a:lnTo>
                    <a:pt x="499" y="388"/>
                  </a:lnTo>
                  <a:lnTo>
                    <a:pt x="455" y="393"/>
                  </a:lnTo>
                  <a:lnTo>
                    <a:pt x="414" y="399"/>
                  </a:lnTo>
                  <a:lnTo>
                    <a:pt x="371" y="404"/>
                  </a:lnTo>
                  <a:lnTo>
                    <a:pt x="330" y="409"/>
                  </a:lnTo>
                  <a:lnTo>
                    <a:pt x="287" y="418"/>
                  </a:lnTo>
                  <a:lnTo>
                    <a:pt x="246" y="423"/>
                  </a:lnTo>
                  <a:lnTo>
                    <a:pt x="232" y="423"/>
                  </a:lnTo>
                  <a:lnTo>
                    <a:pt x="216" y="423"/>
                  </a:lnTo>
                  <a:lnTo>
                    <a:pt x="202" y="423"/>
                  </a:lnTo>
                  <a:lnTo>
                    <a:pt x="188" y="420"/>
                  </a:lnTo>
                  <a:lnTo>
                    <a:pt x="172" y="420"/>
                  </a:lnTo>
                  <a:lnTo>
                    <a:pt x="158" y="415"/>
                  </a:lnTo>
                  <a:lnTo>
                    <a:pt x="145" y="412"/>
                  </a:lnTo>
                  <a:lnTo>
                    <a:pt x="131" y="407"/>
                  </a:lnTo>
                  <a:lnTo>
                    <a:pt x="112" y="379"/>
                  </a:lnTo>
                  <a:lnTo>
                    <a:pt x="96" y="349"/>
                  </a:lnTo>
                  <a:lnTo>
                    <a:pt x="80" y="319"/>
                  </a:lnTo>
                  <a:lnTo>
                    <a:pt x="66" y="289"/>
                  </a:lnTo>
                  <a:lnTo>
                    <a:pt x="50" y="257"/>
                  </a:lnTo>
                  <a:lnTo>
                    <a:pt x="33" y="227"/>
                  </a:lnTo>
                  <a:lnTo>
                    <a:pt x="16" y="197"/>
                  </a:lnTo>
                  <a:lnTo>
                    <a:pt x="0" y="167"/>
                  </a:lnTo>
                  <a:lnTo>
                    <a:pt x="39" y="208"/>
                  </a:lnTo>
                  <a:lnTo>
                    <a:pt x="85" y="246"/>
                  </a:lnTo>
                  <a:lnTo>
                    <a:pt x="140" y="278"/>
                  </a:lnTo>
                  <a:lnTo>
                    <a:pt x="200" y="306"/>
                  </a:lnTo>
                  <a:lnTo>
                    <a:pt x="265" y="328"/>
                  </a:lnTo>
                  <a:lnTo>
                    <a:pt x="333" y="347"/>
                  </a:lnTo>
                  <a:lnTo>
                    <a:pt x="404" y="358"/>
                  </a:lnTo>
                  <a:lnTo>
                    <a:pt x="478" y="363"/>
                  </a:lnTo>
                  <a:lnTo>
                    <a:pt x="549" y="363"/>
                  </a:lnTo>
                  <a:lnTo>
                    <a:pt x="619" y="358"/>
                  </a:lnTo>
                  <a:lnTo>
                    <a:pt x="687" y="349"/>
                  </a:lnTo>
                  <a:lnTo>
                    <a:pt x="750" y="331"/>
                  </a:lnTo>
                  <a:lnTo>
                    <a:pt x="809" y="308"/>
                  </a:lnTo>
                  <a:lnTo>
                    <a:pt x="864" y="278"/>
                  </a:lnTo>
                  <a:lnTo>
                    <a:pt x="908" y="243"/>
                  </a:lnTo>
                  <a:lnTo>
                    <a:pt x="946" y="202"/>
                  </a:lnTo>
                  <a:lnTo>
                    <a:pt x="960" y="151"/>
                  </a:lnTo>
                  <a:lnTo>
                    <a:pt x="970" y="96"/>
                  </a:lnTo>
                  <a:lnTo>
                    <a:pt x="968" y="44"/>
                  </a:lnTo>
                  <a:lnTo>
                    <a:pt x="940" y="0"/>
                  </a:lnTo>
                  <a:lnTo>
                    <a:pt x="965" y="31"/>
                  </a:lnTo>
                  <a:lnTo>
                    <a:pt x="990" y="64"/>
                  </a:lnTo>
                  <a:lnTo>
                    <a:pt x="1014" y="96"/>
                  </a:lnTo>
                  <a:lnTo>
                    <a:pt x="1036" y="129"/>
                  </a:lnTo>
                  <a:lnTo>
                    <a:pt x="1058" y="161"/>
                  </a:lnTo>
                  <a:lnTo>
                    <a:pt x="1082" y="195"/>
                  </a:lnTo>
                  <a:lnTo>
                    <a:pt x="1104" y="230"/>
                  </a:lnTo>
                  <a:lnTo>
                    <a:pt x="1126" y="262"/>
                  </a:ln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88" name="Freeform 276"/>
            <p:cNvSpPr>
              <a:spLocks/>
            </p:cNvSpPr>
            <p:nvPr/>
          </p:nvSpPr>
          <p:spPr bwMode="auto">
            <a:xfrm>
              <a:off x="2646" y="2067"/>
              <a:ext cx="83" cy="211"/>
            </a:xfrm>
            <a:custGeom>
              <a:avLst/>
              <a:gdLst>
                <a:gd name="T0" fmla="*/ 0 w 330"/>
                <a:gd name="T1" fmla="*/ 0 h 842"/>
                <a:gd name="T2" fmla="*/ 0 w 330"/>
                <a:gd name="T3" fmla="*/ 0 h 842"/>
                <a:gd name="T4" fmla="*/ 0 w 330"/>
                <a:gd name="T5" fmla="*/ 0 h 842"/>
                <a:gd name="T6" fmla="*/ 0 w 330"/>
                <a:gd name="T7" fmla="*/ 0 h 842"/>
                <a:gd name="T8" fmla="*/ 0 w 330"/>
                <a:gd name="T9" fmla="*/ 0 h 842"/>
                <a:gd name="T10" fmla="*/ 0 w 330"/>
                <a:gd name="T11" fmla="*/ 0 h 842"/>
                <a:gd name="T12" fmla="*/ 0 w 330"/>
                <a:gd name="T13" fmla="*/ 0 h 842"/>
                <a:gd name="T14" fmla="*/ 0 w 330"/>
                <a:gd name="T15" fmla="*/ 0 h 842"/>
                <a:gd name="T16" fmla="*/ 0 w 330"/>
                <a:gd name="T17" fmla="*/ 0 h 842"/>
                <a:gd name="T18" fmla="*/ 0 w 330"/>
                <a:gd name="T19" fmla="*/ 0 h 842"/>
                <a:gd name="T20" fmla="*/ 0 w 330"/>
                <a:gd name="T21" fmla="*/ 0 h 842"/>
                <a:gd name="T22" fmla="*/ 0 w 330"/>
                <a:gd name="T23" fmla="*/ 0 h 842"/>
                <a:gd name="T24" fmla="*/ 0 w 330"/>
                <a:gd name="T25" fmla="*/ 0 h 842"/>
                <a:gd name="T26" fmla="*/ 0 w 330"/>
                <a:gd name="T27" fmla="*/ 0 h 842"/>
                <a:gd name="T28" fmla="*/ 0 w 330"/>
                <a:gd name="T29" fmla="*/ 0 h 842"/>
                <a:gd name="T30" fmla="*/ 0 w 330"/>
                <a:gd name="T31" fmla="*/ 0 h 842"/>
                <a:gd name="T32" fmla="*/ 0 w 330"/>
                <a:gd name="T33" fmla="*/ 0 h 842"/>
                <a:gd name="T34" fmla="*/ 0 w 330"/>
                <a:gd name="T35" fmla="*/ 0 h 842"/>
                <a:gd name="T36" fmla="*/ 0 w 330"/>
                <a:gd name="T37" fmla="*/ 0 h 842"/>
                <a:gd name="T38" fmla="*/ 0 w 330"/>
                <a:gd name="T39" fmla="*/ 0 h 842"/>
                <a:gd name="T40" fmla="*/ 0 w 330"/>
                <a:gd name="T41" fmla="*/ 0 h 842"/>
                <a:gd name="T42" fmla="*/ 0 w 330"/>
                <a:gd name="T43" fmla="*/ 0 h 842"/>
                <a:gd name="T44" fmla="*/ 0 w 330"/>
                <a:gd name="T45" fmla="*/ 0 h 842"/>
                <a:gd name="T46" fmla="*/ 0 w 330"/>
                <a:gd name="T47" fmla="*/ 0 h 842"/>
                <a:gd name="T48" fmla="*/ 0 w 330"/>
                <a:gd name="T49" fmla="*/ 0 h 842"/>
                <a:gd name="T50" fmla="*/ 0 w 330"/>
                <a:gd name="T51" fmla="*/ 0 h 842"/>
                <a:gd name="T52" fmla="*/ 0 w 330"/>
                <a:gd name="T53" fmla="*/ 0 h 842"/>
                <a:gd name="T54" fmla="*/ 0 w 330"/>
                <a:gd name="T55" fmla="*/ 0 h 842"/>
                <a:gd name="T56" fmla="*/ 0 w 330"/>
                <a:gd name="T57" fmla="*/ 0 h 842"/>
                <a:gd name="T58" fmla="*/ 0 w 330"/>
                <a:gd name="T59" fmla="*/ 0 h 842"/>
                <a:gd name="T60" fmla="*/ 0 w 330"/>
                <a:gd name="T61" fmla="*/ 0 h 842"/>
                <a:gd name="T62" fmla="*/ 0 w 330"/>
                <a:gd name="T63" fmla="*/ 0 h 842"/>
                <a:gd name="T64" fmla="*/ 0 w 330"/>
                <a:gd name="T65" fmla="*/ 0 h 842"/>
                <a:gd name="T66" fmla="*/ 0 w 330"/>
                <a:gd name="T67" fmla="*/ 0 h 842"/>
                <a:gd name="T68" fmla="*/ 0 w 330"/>
                <a:gd name="T69" fmla="*/ 0 h 842"/>
                <a:gd name="T70" fmla="*/ 0 w 330"/>
                <a:gd name="T71" fmla="*/ 0 h 842"/>
                <a:gd name="T72" fmla="*/ 0 w 330"/>
                <a:gd name="T73" fmla="*/ 0 h 84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30"/>
                <a:gd name="T112" fmla="*/ 0 h 842"/>
                <a:gd name="T113" fmla="*/ 330 w 330"/>
                <a:gd name="T114" fmla="*/ 842 h 84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30" h="842">
                  <a:moveTo>
                    <a:pt x="44" y="20"/>
                  </a:moveTo>
                  <a:lnTo>
                    <a:pt x="49" y="44"/>
                  </a:lnTo>
                  <a:lnTo>
                    <a:pt x="58" y="66"/>
                  </a:lnTo>
                  <a:lnTo>
                    <a:pt x="68" y="88"/>
                  </a:lnTo>
                  <a:lnTo>
                    <a:pt x="79" y="113"/>
                  </a:lnTo>
                  <a:lnTo>
                    <a:pt x="84" y="113"/>
                  </a:lnTo>
                  <a:lnTo>
                    <a:pt x="111" y="186"/>
                  </a:lnTo>
                  <a:lnTo>
                    <a:pt x="141" y="260"/>
                  </a:lnTo>
                  <a:lnTo>
                    <a:pt x="171" y="333"/>
                  </a:lnTo>
                  <a:lnTo>
                    <a:pt x="201" y="407"/>
                  </a:lnTo>
                  <a:lnTo>
                    <a:pt x="235" y="480"/>
                  </a:lnTo>
                  <a:lnTo>
                    <a:pt x="265" y="551"/>
                  </a:lnTo>
                  <a:lnTo>
                    <a:pt x="295" y="625"/>
                  </a:lnTo>
                  <a:lnTo>
                    <a:pt x="325" y="699"/>
                  </a:lnTo>
                  <a:lnTo>
                    <a:pt x="322" y="729"/>
                  </a:lnTo>
                  <a:lnTo>
                    <a:pt x="325" y="758"/>
                  </a:lnTo>
                  <a:lnTo>
                    <a:pt x="327" y="791"/>
                  </a:lnTo>
                  <a:lnTo>
                    <a:pt x="330" y="818"/>
                  </a:lnTo>
                  <a:lnTo>
                    <a:pt x="330" y="832"/>
                  </a:lnTo>
                  <a:lnTo>
                    <a:pt x="322" y="840"/>
                  </a:lnTo>
                  <a:lnTo>
                    <a:pt x="308" y="842"/>
                  </a:lnTo>
                  <a:lnTo>
                    <a:pt x="295" y="842"/>
                  </a:lnTo>
                  <a:lnTo>
                    <a:pt x="259" y="750"/>
                  </a:lnTo>
                  <a:lnTo>
                    <a:pt x="221" y="660"/>
                  </a:lnTo>
                  <a:lnTo>
                    <a:pt x="185" y="568"/>
                  </a:lnTo>
                  <a:lnTo>
                    <a:pt x="147" y="474"/>
                  </a:lnTo>
                  <a:lnTo>
                    <a:pt x="111" y="385"/>
                  </a:lnTo>
                  <a:lnTo>
                    <a:pt x="74" y="292"/>
                  </a:lnTo>
                  <a:lnTo>
                    <a:pt x="38" y="202"/>
                  </a:lnTo>
                  <a:lnTo>
                    <a:pt x="0" y="113"/>
                  </a:lnTo>
                  <a:lnTo>
                    <a:pt x="3" y="94"/>
                  </a:lnTo>
                  <a:lnTo>
                    <a:pt x="5" y="71"/>
                  </a:lnTo>
                  <a:lnTo>
                    <a:pt x="8" y="50"/>
                  </a:lnTo>
                  <a:lnTo>
                    <a:pt x="14" y="30"/>
                  </a:lnTo>
                  <a:lnTo>
                    <a:pt x="14" y="12"/>
                  </a:lnTo>
                  <a:lnTo>
                    <a:pt x="33" y="0"/>
                  </a:lnTo>
                  <a:lnTo>
                    <a:pt x="44" y="20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89" name="Freeform 277"/>
            <p:cNvSpPr>
              <a:spLocks/>
            </p:cNvSpPr>
            <p:nvPr/>
          </p:nvSpPr>
          <p:spPr bwMode="auto">
            <a:xfrm>
              <a:off x="2774" y="2073"/>
              <a:ext cx="64" cy="30"/>
            </a:xfrm>
            <a:custGeom>
              <a:avLst/>
              <a:gdLst>
                <a:gd name="T0" fmla="*/ 0 w 257"/>
                <a:gd name="T1" fmla="*/ 0 h 120"/>
                <a:gd name="T2" fmla="*/ 0 w 257"/>
                <a:gd name="T3" fmla="*/ 0 h 120"/>
                <a:gd name="T4" fmla="*/ 0 w 257"/>
                <a:gd name="T5" fmla="*/ 0 h 120"/>
                <a:gd name="T6" fmla="*/ 0 w 257"/>
                <a:gd name="T7" fmla="*/ 0 h 120"/>
                <a:gd name="T8" fmla="*/ 0 w 257"/>
                <a:gd name="T9" fmla="*/ 0 h 120"/>
                <a:gd name="T10" fmla="*/ 0 w 257"/>
                <a:gd name="T11" fmla="*/ 0 h 120"/>
                <a:gd name="T12" fmla="*/ 0 w 257"/>
                <a:gd name="T13" fmla="*/ 0 h 120"/>
                <a:gd name="T14" fmla="*/ 0 w 257"/>
                <a:gd name="T15" fmla="*/ 0 h 120"/>
                <a:gd name="T16" fmla="*/ 0 w 257"/>
                <a:gd name="T17" fmla="*/ 0 h 120"/>
                <a:gd name="T18" fmla="*/ 0 w 257"/>
                <a:gd name="T19" fmla="*/ 0 h 120"/>
                <a:gd name="T20" fmla="*/ 0 w 257"/>
                <a:gd name="T21" fmla="*/ 0 h 120"/>
                <a:gd name="T22" fmla="*/ 0 w 257"/>
                <a:gd name="T23" fmla="*/ 0 h 120"/>
                <a:gd name="T24" fmla="*/ 0 w 257"/>
                <a:gd name="T25" fmla="*/ 0 h 120"/>
                <a:gd name="T26" fmla="*/ 0 w 257"/>
                <a:gd name="T27" fmla="*/ 0 h 120"/>
                <a:gd name="T28" fmla="*/ 0 w 257"/>
                <a:gd name="T29" fmla="*/ 0 h 120"/>
                <a:gd name="T30" fmla="*/ 0 w 257"/>
                <a:gd name="T31" fmla="*/ 0 h 120"/>
                <a:gd name="T32" fmla="*/ 0 w 257"/>
                <a:gd name="T33" fmla="*/ 0 h 120"/>
                <a:gd name="T34" fmla="*/ 0 w 257"/>
                <a:gd name="T35" fmla="*/ 0 h 120"/>
                <a:gd name="T36" fmla="*/ 0 w 257"/>
                <a:gd name="T37" fmla="*/ 0 h 120"/>
                <a:gd name="T38" fmla="*/ 0 w 257"/>
                <a:gd name="T39" fmla="*/ 0 h 120"/>
                <a:gd name="T40" fmla="*/ 0 w 257"/>
                <a:gd name="T41" fmla="*/ 0 h 120"/>
                <a:gd name="T42" fmla="*/ 0 w 257"/>
                <a:gd name="T43" fmla="*/ 0 h 120"/>
                <a:gd name="T44" fmla="*/ 0 w 257"/>
                <a:gd name="T45" fmla="*/ 0 h 120"/>
                <a:gd name="T46" fmla="*/ 0 w 257"/>
                <a:gd name="T47" fmla="*/ 0 h 120"/>
                <a:gd name="T48" fmla="*/ 0 w 257"/>
                <a:gd name="T49" fmla="*/ 0 h 12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57"/>
                <a:gd name="T76" fmla="*/ 0 h 120"/>
                <a:gd name="T77" fmla="*/ 257 w 257"/>
                <a:gd name="T78" fmla="*/ 120 h 12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57" h="120">
                  <a:moveTo>
                    <a:pt x="227" y="0"/>
                  </a:moveTo>
                  <a:lnTo>
                    <a:pt x="230" y="19"/>
                  </a:lnTo>
                  <a:lnTo>
                    <a:pt x="238" y="30"/>
                  </a:lnTo>
                  <a:lnTo>
                    <a:pt x="248" y="38"/>
                  </a:lnTo>
                  <a:lnTo>
                    <a:pt x="257" y="60"/>
                  </a:lnTo>
                  <a:lnTo>
                    <a:pt x="230" y="69"/>
                  </a:lnTo>
                  <a:lnTo>
                    <a:pt x="205" y="76"/>
                  </a:lnTo>
                  <a:lnTo>
                    <a:pt x="178" y="85"/>
                  </a:lnTo>
                  <a:lnTo>
                    <a:pt x="151" y="90"/>
                  </a:lnTo>
                  <a:lnTo>
                    <a:pt x="124" y="99"/>
                  </a:lnTo>
                  <a:lnTo>
                    <a:pt x="99" y="106"/>
                  </a:lnTo>
                  <a:lnTo>
                    <a:pt x="71" y="111"/>
                  </a:lnTo>
                  <a:lnTo>
                    <a:pt x="44" y="120"/>
                  </a:lnTo>
                  <a:lnTo>
                    <a:pt x="31" y="99"/>
                  </a:lnTo>
                  <a:lnTo>
                    <a:pt x="20" y="74"/>
                  </a:lnTo>
                  <a:lnTo>
                    <a:pt x="11" y="49"/>
                  </a:lnTo>
                  <a:lnTo>
                    <a:pt x="0" y="22"/>
                  </a:lnTo>
                  <a:lnTo>
                    <a:pt x="28" y="19"/>
                  </a:lnTo>
                  <a:lnTo>
                    <a:pt x="58" y="14"/>
                  </a:lnTo>
                  <a:lnTo>
                    <a:pt x="85" y="11"/>
                  </a:lnTo>
                  <a:lnTo>
                    <a:pt x="112" y="5"/>
                  </a:lnTo>
                  <a:lnTo>
                    <a:pt x="140" y="3"/>
                  </a:lnTo>
                  <a:lnTo>
                    <a:pt x="167" y="3"/>
                  </a:lnTo>
                  <a:lnTo>
                    <a:pt x="197" y="0"/>
                  </a:lnTo>
                  <a:lnTo>
                    <a:pt x="227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90" name="Freeform 278"/>
            <p:cNvSpPr>
              <a:spLocks/>
            </p:cNvSpPr>
            <p:nvPr/>
          </p:nvSpPr>
          <p:spPr bwMode="auto">
            <a:xfrm>
              <a:off x="2617" y="2073"/>
              <a:ext cx="78" cy="209"/>
            </a:xfrm>
            <a:custGeom>
              <a:avLst/>
              <a:gdLst>
                <a:gd name="T0" fmla="*/ 0 w 311"/>
                <a:gd name="T1" fmla="*/ 0 h 834"/>
                <a:gd name="T2" fmla="*/ 0 w 311"/>
                <a:gd name="T3" fmla="*/ 0 h 834"/>
                <a:gd name="T4" fmla="*/ 0 w 311"/>
                <a:gd name="T5" fmla="*/ 0 h 834"/>
                <a:gd name="T6" fmla="*/ 0 w 311"/>
                <a:gd name="T7" fmla="*/ 0 h 834"/>
                <a:gd name="T8" fmla="*/ 0 w 311"/>
                <a:gd name="T9" fmla="*/ 0 h 834"/>
                <a:gd name="T10" fmla="*/ 0 w 311"/>
                <a:gd name="T11" fmla="*/ 0 h 834"/>
                <a:gd name="T12" fmla="*/ 0 w 311"/>
                <a:gd name="T13" fmla="*/ 0 h 834"/>
                <a:gd name="T14" fmla="*/ 0 w 311"/>
                <a:gd name="T15" fmla="*/ 0 h 834"/>
                <a:gd name="T16" fmla="*/ 0 w 311"/>
                <a:gd name="T17" fmla="*/ 0 h 834"/>
                <a:gd name="T18" fmla="*/ 0 w 311"/>
                <a:gd name="T19" fmla="*/ 0 h 834"/>
                <a:gd name="T20" fmla="*/ 0 w 311"/>
                <a:gd name="T21" fmla="*/ 0 h 834"/>
                <a:gd name="T22" fmla="*/ 0 w 311"/>
                <a:gd name="T23" fmla="*/ 0 h 834"/>
                <a:gd name="T24" fmla="*/ 0 w 311"/>
                <a:gd name="T25" fmla="*/ 0 h 834"/>
                <a:gd name="T26" fmla="*/ 0 w 311"/>
                <a:gd name="T27" fmla="*/ 0 h 834"/>
                <a:gd name="T28" fmla="*/ 0 w 311"/>
                <a:gd name="T29" fmla="*/ 0 h 834"/>
                <a:gd name="T30" fmla="*/ 0 w 311"/>
                <a:gd name="T31" fmla="*/ 0 h 834"/>
                <a:gd name="T32" fmla="*/ 0 w 311"/>
                <a:gd name="T33" fmla="*/ 0 h 834"/>
                <a:gd name="T34" fmla="*/ 0 w 311"/>
                <a:gd name="T35" fmla="*/ 0 h 834"/>
                <a:gd name="T36" fmla="*/ 0 w 311"/>
                <a:gd name="T37" fmla="*/ 0 h 834"/>
                <a:gd name="T38" fmla="*/ 0 w 311"/>
                <a:gd name="T39" fmla="*/ 0 h 834"/>
                <a:gd name="T40" fmla="*/ 0 w 311"/>
                <a:gd name="T41" fmla="*/ 0 h 834"/>
                <a:gd name="T42" fmla="*/ 0 w 311"/>
                <a:gd name="T43" fmla="*/ 0 h 834"/>
                <a:gd name="T44" fmla="*/ 0 w 311"/>
                <a:gd name="T45" fmla="*/ 0 h 834"/>
                <a:gd name="T46" fmla="*/ 0 w 311"/>
                <a:gd name="T47" fmla="*/ 0 h 834"/>
                <a:gd name="T48" fmla="*/ 0 w 311"/>
                <a:gd name="T49" fmla="*/ 0 h 834"/>
                <a:gd name="T50" fmla="*/ 0 w 311"/>
                <a:gd name="T51" fmla="*/ 0 h 834"/>
                <a:gd name="T52" fmla="*/ 0 w 311"/>
                <a:gd name="T53" fmla="*/ 0 h 834"/>
                <a:gd name="T54" fmla="*/ 0 w 311"/>
                <a:gd name="T55" fmla="*/ 0 h 834"/>
                <a:gd name="T56" fmla="*/ 0 w 311"/>
                <a:gd name="T57" fmla="*/ 0 h 834"/>
                <a:gd name="T58" fmla="*/ 0 w 311"/>
                <a:gd name="T59" fmla="*/ 0 h 834"/>
                <a:gd name="T60" fmla="*/ 0 w 311"/>
                <a:gd name="T61" fmla="*/ 0 h 834"/>
                <a:gd name="T62" fmla="*/ 0 w 311"/>
                <a:gd name="T63" fmla="*/ 0 h 834"/>
                <a:gd name="T64" fmla="*/ 0 w 311"/>
                <a:gd name="T65" fmla="*/ 0 h 83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11"/>
                <a:gd name="T100" fmla="*/ 0 h 834"/>
                <a:gd name="T101" fmla="*/ 311 w 311"/>
                <a:gd name="T102" fmla="*/ 834 h 834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11" h="834">
                  <a:moveTo>
                    <a:pt x="35" y="28"/>
                  </a:moveTo>
                  <a:lnTo>
                    <a:pt x="68" y="109"/>
                  </a:lnTo>
                  <a:lnTo>
                    <a:pt x="98" y="189"/>
                  </a:lnTo>
                  <a:lnTo>
                    <a:pt x="131" y="270"/>
                  </a:lnTo>
                  <a:lnTo>
                    <a:pt x="163" y="352"/>
                  </a:lnTo>
                  <a:lnTo>
                    <a:pt x="196" y="433"/>
                  </a:lnTo>
                  <a:lnTo>
                    <a:pt x="228" y="515"/>
                  </a:lnTo>
                  <a:lnTo>
                    <a:pt x="258" y="596"/>
                  </a:lnTo>
                  <a:lnTo>
                    <a:pt x="292" y="679"/>
                  </a:lnTo>
                  <a:lnTo>
                    <a:pt x="297" y="717"/>
                  </a:lnTo>
                  <a:lnTo>
                    <a:pt x="299" y="755"/>
                  </a:lnTo>
                  <a:lnTo>
                    <a:pt x="302" y="793"/>
                  </a:lnTo>
                  <a:lnTo>
                    <a:pt x="311" y="831"/>
                  </a:lnTo>
                  <a:lnTo>
                    <a:pt x="302" y="831"/>
                  </a:lnTo>
                  <a:lnTo>
                    <a:pt x="292" y="831"/>
                  </a:lnTo>
                  <a:lnTo>
                    <a:pt x="283" y="834"/>
                  </a:lnTo>
                  <a:lnTo>
                    <a:pt x="272" y="834"/>
                  </a:lnTo>
                  <a:lnTo>
                    <a:pt x="237" y="747"/>
                  </a:lnTo>
                  <a:lnTo>
                    <a:pt x="205" y="660"/>
                  </a:lnTo>
                  <a:lnTo>
                    <a:pt x="169" y="573"/>
                  </a:lnTo>
                  <a:lnTo>
                    <a:pt x="136" y="485"/>
                  </a:lnTo>
                  <a:lnTo>
                    <a:pt x="101" y="396"/>
                  </a:lnTo>
                  <a:lnTo>
                    <a:pt x="68" y="308"/>
                  </a:lnTo>
                  <a:lnTo>
                    <a:pt x="33" y="221"/>
                  </a:lnTo>
                  <a:lnTo>
                    <a:pt x="0" y="131"/>
                  </a:lnTo>
                  <a:lnTo>
                    <a:pt x="5" y="101"/>
                  </a:lnTo>
                  <a:lnTo>
                    <a:pt x="8" y="69"/>
                  </a:lnTo>
                  <a:lnTo>
                    <a:pt x="14" y="35"/>
                  </a:lnTo>
                  <a:lnTo>
                    <a:pt x="16" y="0"/>
                  </a:lnTo>
                  <a:lnTo>
                    <a:pt x="24" y="3"/>
                  </a:lnTo>
                  <a:lnTo>
                    <a:pt x="30" y="8"/>
                  </a:lnTo>
                  <a:lnTo>
                    <a:pt x="33" y="19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91" name="Freeform 279"/>
            <p:cNvSpPr>
              <a:spLocks/>
            </p:cNvSpPr>
            <p:nvPr/>
          </p:nvSpPr>
          <p:spPr bwMode="auto">
            <a:xfrm>
              <a:off x="2579" y="2078"/>
              <a:ext cx="83" cy="211"/>
            </a:xfrm>
            <a:custGeom>
              <a:avLst/>
              <a:gdLst>
                <a:gd name="T0" fmla="*/ 0 w 331"/>
                <a:gd name="T1" fmla="*/ 0 h 844"/>
                <a:gd name="T2" fmla="*/ 0 w 331"/>
                <a:gd name="T3" fmla="*/ 0 h 844"/>
                <a:gd name="T4" fmla="*/ 0 w 331"/>
                <a:gd name="T5" fmla="*/ 0 h 844"/>
                <a:gd name="T6" fmla="*/ 0 w 331"/>
                <a:gd name="T7" fmla="*/ 0 h 844"/>
                <a:gd name="T8" fmla="*/ 0 w 331"/>
                <a:gd name="T9" fmla="*/ 0 h 844"/>
                <a:gd name="T10" fmla="*/ 0 w 331"/>
                <a:gd name="T11" fmla="*/ 0 h 844"/>
                <a:gd name="T12" fmla="*/ 0 w 331"/>
                <a:gd name="T13" fmla="*/ 0 h 844"/>
                <a:gd name="T14" fmla="*/ 0 w 331"/>
                <a:gd name="T15" fmla="*/ 0 h 844"/>
                <a:gd name="T16" fmla="*/ 0 w 331"/>
                <a:gd name="T17" fmla="*/ 0 h 844"/>
                <a:gd name="T18" fmla="*/ 0 w 331"/>
                <a:gd name="T19" fmla="*/ 0 h 844"/>
                <a:gd name="T20" fmla="*/ 0 w 331"/>
                <a:gd name="T21" fmla="*/ 0 h 844"/>
                <a:gd name="T22" fmla="*/ 0 w 331"/>
                <a:gd name="T23" fmla="*/ 0 h 844"/>
                <a:gd name="T24" fmla="*/ 0 w 331"/>
                <a:gd name="T25" fmla="*/ 0 h 844"/>
                <a:gd name="T26" fmla="*/ 0 w 331"/>
                <a:gd name="T27" fmla="*/ 0 h 844"/>
                <a:gd name="T28" fmla="*/ 0 w 331"/>
                <a:gd name="T29" fmla="*/ 0 h 844"/>
                <a:gd name="T30" fmla="*/ 0 w 331"/>
                <a:gd name="T31" fmla="*/ 0 h 844"/>
                <a:gd name="T32" fmla="*/ 0 w 331"/>
                <a:gd name="T33" fmla="*/ 0 h 844"/>
                <a:gd name="T34" fmla="*/ 0 w 331"/>
                <a:gd name="T35" fmla="*/ 0 h 844"/>
                <a:gd name="T36" fmla="*/ 0 w 331"/>
                <a:gd name="T37" fmla="*/ 0 h 844"/>
                <a:gd name="T38" fmla="*/ 0 w 331"/>
                <a:gd name="T39" fmla="*/ 0 h 844"/>
                <a:gd name="T40" fmla="*/ 0 w 331"/>
                <a:gd name="T41" fmla="*/ 0 h 844"/>
                <a:gd name="T42" fmla="*/ 0 w 331"/>
                <a:gd name="T43" fmla="*/ 0 h 844"/>
                <a:gd name="T44" fmla="*/ 0 w 331"/>
                <a:gd name="T45" fmla="*/ 0 h 844"/>
                <a:gd name="T46" fmla="*/ 0 w 331"/>
                <a:gd name="T47" fmla="*/ 0 h 844"/>
                <a:gd name="T48" fmla="*/ 0 w 331"/>
                <a:gd name="T49" fmla="*/ 0 h 844"/>
                <a:gd name="T50" fmla="*/ 0 w 331"/>
                <a:gd name="T51" fmla="*/ 0 h 844"/>
                <a:gd name="T52" fmla="*/ 0 w 331"/>
                <a:gd name="T53" fmla="*/ 0 h 844"/>
                <a:gd name="T54" fmla="*/ 0 w 331"/>
                <a:gd name="T55" fmla="*/ 0 h 844"/>
                <a:gd name="T56" fmla="*/ 0 w 331"/>
                <a:gd name="T57" fmla="*/ 0 h 844"/>
                <a:gd name="T58" fmla="*/ 0 w 331"/>
                <a:gd name="T59" fmla="*/ 0 h 844"/>
                <a:gd name="T60" fmla="*/ 0 w 331"/>
                <a:gd name="T61" fmla="*/ 0 h 844"/>
                <a:gd name="T62" fmla="*/ 0 w 331"/>
                <a:gd name="T63" fmla="*/ 0 h 844"/>
                <a:gd name="T64" fmla="*/ 0 w 331"/>
                <a:gd name="T65" fmla="*/ 0 h 844"/>
                <a:gd name="T66" fmla="*/ 0 w 331"/>
                <a:gd name="T67" fmla="*/ 0 h 844"/>
                <a:gd name="T68" fmla="*/ 0 w 331"/>
                <a:gd name="T69" fmla="*/ 0 h 844"/>
                <a:gd name="T70" fmla="*/ 0 w 331"/>
                <a:gd name="T71" fmla="*/ 0 h 844"/>
                <a:gd name="T72" fmla="*/ 0 w 331"/>
                <a:gd name="T73" fmla="*/ 0 h 844"/>
                <a:gd name="T74" fmla="*/ 0 w 331"/>
                <a:gd name="T75" fmla="*/ 0 h 844"/>
                <a:gd name="T76" fmla="*/ 0 w 331"/>
                <a:gd name="T77" fmla="*/ 0 h 844"/>
                <a:gd name="T78" fmla="*/ 0 w 331"/>
                <a:gd name="T79" fmla="*/ 0 h 844"/>
                <a:gd name="T80" fmla="*/ 0 w 331"/>
                <a:gd name="T81" fmla="*/ 0 h 844"/>
                <a:gd name="T82" fmla="*/ 0 w 331"/>
                <a:gd name="T83" fmla="*/ 0 h 844"/>
                <a:gd name="T84" fmla="*/ 0 w 331"/>
                <a:gd name="T85" fmla="*/ 0 h 844"/>
                <a:gd name="T86" fmla="*/ 0 w 331"/>
                <a:gd name="T87" fmla="*/ 0 h 844"/>
                <a:gd name="T88" fmla="*/ 0 w 331"/>
                <a:gd name="T89" fmla="*/ 0 h 844"/>
                <a:gd name="T90" fmla="*/ 0 w 331"/>
                <a:gd name="T91" fmla="*/ 0 h 844"/>
                <a:gd name="T92" fmla="*/ 0 w 331"/>
                <a:gd name="T93" fmla="*/ 0 h 844"/>
                <a:gd name="T94" fmla="*/ 0 w 331"/>
                <a:gd name="T95" fmla="*/ 0 h 844"/>
                <a:gd name="T96" fmla="*/ 0 w 331"/>
                <a:gd name="T97" fmla="*/ 0 h 84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31"/>
                <a:gd name="T148" fmla="*/ 0 h 844"/>
                <a:gd name="T149" fmla="*/ 331 w 331"/>
                <a:gd name="T150" fmla="*/ 844 h 84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31" h="844">
                  <a:moveTo>
                    <a:pt x="61" y="35"/>
                  </a:moveTo>
                  <a:lnTo>
                    <a:pt x="91" y="117"/>
                  </a:lnTo>
                  <a:lnTo>
                    <a:pt x="121" y="201"/>
                  </a:lnTo>
                  <a:lnTo>
                    <a:pt x="154" y="283"/>
                  </a:lnTo>
                  <a:lnTo>
                    <a:pt x="184" y="365"/>
                  </a:lnTo>
                  <a:lnTo>
                    <a:pt x="214" y="446"/>
                  </a:lnTo>
                  <a:lnTo>
                    <a:pt x="246" y="528"/>
                  </a:lnTo>
                  <a:lnTo>
                    <a:pt x="276" y="609"/>
                  </a:lnTo>
                  <a:lnTo>
                    <a:pt x="306" y="692"/>
                  </a:lnTo>
                  <a:lnTo>
                    <a:pt x="317" y="727"/>
                  </a:lnTo>
                  <a:lnTo>
                    <a:pt x="322" y="763"/>
                  </a:lnTo>
                  <a:lnTo>
                    <a:pt x="326" y="798"/>
                  </a:lnTo>
                  <a:lnTo>
                    <a:pt x="331" y="831"/>
                  </a:lnTo>
                  <a:lnTo>
                    <a:pt x="320" y="834"/>
                  </a:lnTo>
                  <a:lnTo>
                    <a:pt x="312" y="836"/>
                  </a:lnTo>
                  <a:lnTo>
                    <a:pt x="303" y="839"/>
                  </a:lnTo>
                  <a:lnTo>
                    <a:pt x="292" y="841"/>
                  </a:lnTo>
                  <a:lnTo>
                    <a:pt x="296" y="811"/>
                  </a:lnTo>
                  <a:lnTo>
                    <a:pt x="296" y="779"/>
                  </a:lnTo>
                  <a:lnTo>
                    <a:pt x="296" y="749"/>
                  </a:lnTo>
                  <a:lnTo>
                    <a:pt x="298" y="716"/>
                  </a:lnTo>
                  <a:lnTo>
                    <a:pt x="292" y="710"/>
                  </a:lnTo>
                  <a:lnTo>
                    <a:pt x="292" y="705"/>
                  </a:lnTo>
                  <a:lnTo>
                    <a:pt x="292" y="700"/>
                  </a:lnTo>
                  <a:lnTo>
                    <a:pt x="287" y="694"/>
                  </a:lnTo>
                  <a:lnTo>
                    <a:pt x="282" y="730"/>
                  </a:lnTo>
                  <a:lnTo>
                    <a:pt x="278" y="768"/>
                  </a:lnTo>
                  <a:lnTo>
                    <a:pt x="278" y="804"/>
                  </a:lnTo>
                  <a:lnTo>
                    <a:pt x="276" y="836"/>
                  </a:lnTo>
                  <a:lnTo>
                    <a:pt x="278" y="839"/>
                  </a:lnTo>
                  <a:lnTo>
                    <a:pt x="285" y="841"/>
                  </a:lnTo>
                  <a:lnTo>
                    <a:pt x="287" y="841"/>
                  </a:lnTo>
                  <a:lnTo>
                    <a:pt x="276" y="844"/>
                  </a:lnTo>
                  <a:lnTo>
                    <a:pt x="241" y="758"/>
                  </a:lnTo>
                  <a:lnTo>
                    <a:pt x="205" y="670"/>
                  </a:lnTo>
                  <a:lnTo>
                    <a:pt x="170" y="579"/>
                  </a:lnTo>
                  <a:lnTo>
                    <a:pt x="137" y="493"/>
                  </a:lnTo>
                  <a:lnTo>
                    <a:pt x="101" y="406"/>
                  </a:lnTo>
                  <a:lnTo>
                    <a:pt x="69" y="319"/>
                  </a:lnTo>
                  <a:lnTo>
                    <a:pt x="34" y="231"/>
                  </a:lnTo>
                  <a:lnTo>
                    <a:pt x="0" y="144"/>
                  </a:lnTo>
                  <a:lnTo>
                    <a:pt x="9" y="108"/>
                  </a:lnTo>
                  <a:lnTo>
                    <a:pt x="14" y="71"/>
                  </a:lnTo>
                  <a:lnTo>
                    <a:pt x="20" y="35"/>
                  </a:lnTo>
                  <a:lnTo>
                    <a:pt x="31" y="0"/>
                  </a:lnTo>
                  <a:lnTo>
                    <a:pt x="39" y="5"/>
                  </a:lnTo>
                  <a:lnTo>
                    <a:pt x="48" y="16"/>
                  </a:lnTo>
                  <a:lnTo>
                    <a:pt x="55" y="27"/>
                  </a:lnTo>
                  <a:lnTo>
                    <a:pt x="61" y="35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92" name="Freeform 280"/>
            <p:cNvSpPr>
              <a:spLocks/>
            </p:cNvSpPr>
            <p:nvPr/>
          </p:nvSpPr>
          <p:spPr bwMode="auto">
            <a:xfrm>
              <a:off x="2951" y="2078"/>
              <a:ext cx="65" cy="57"/>
            </a:xfrm>
            <a:custGeom>
              <a:avLst/>
              <a:gdLst>
                <a:gd name="T0" fmla="*/ 0 w 261"/>
                <a:gd name="T1" fmla="*/ 0 h 229"/>
                <a:gd name="T2" fmla="*/ 0 w 261"/>
                <a:gd name="T3" fmla="*/ 0 h 229"/>
                <a:gd name="T4" fmla="*/ 0 w 261"/>
                <a:gd name="T5" fmla="*/ 0 h 229"/>
                <a:gd name="T6" fmla="*/ 0 w 261"/>
                <a:gd name="T7" fmla="*/ 0 h 229"/>
                <a:gd name="T8" fmla="*/ 0 w 261"/>
                <a:gd name="T9" fmla="*/ 0 h 229"/>
                <a:gd name="T10" fmla="*/ 0 w 261"/>
                <a:gd name="T11" fmla="*/ 0 h 229"/>
                <a:gd name="T12" fmla="*/ 0 w 261"/>
                <a:gd name="T13" fmla="*/ 0 h 229"/>
                <a:gd name="T14" fmla="*/ 0 w 261"/>
                <a:gd name="T15" fmla="*/ 0 h 229"/>
                <a:gd name="T16" fmla="*/ 0 w 261"/>
                <a:gd name="T17" fmla="*/ 0 h 229"/>
                <a:gd name="T18" fmla="*/ 0 w 261"/>
                <a:gd name="T19" fmla="*/ 0 h 229"/>
                <a:gd name="T20" fmla="*/ 0 w 261"/>
                <a:gd name="T21" fmla="*/ 0 h 229"/>
                <a:gd name="T22" fmla="*/ 0 w 261"/>
                <a:gd name="T23" fmla="*/ 0 h 229"/>
                <a:gd name="T24" fmla="*/ 0 w 261"/>
                <a:gd name="T25" fmla="*/ 0 h 229"/>
                <a:gd name="T26" fmla="*/ 0 w 261"/>
                <a:gd name="T27" fmla="*/ 0 h 229"/>
                <a:gd name="T28" fmla="*/ 0 w 261"/>
                <a:gd name="T29" fmla="*/ 0 h 229"/>
                <a:gd name="T30" fmla="*/ 0 w 261"/>
                <a:gd name="T31" fmla="*/ 0 h 229"/>
                <a:gd name="T32" fmla="*/ 0 w 261"/>
                <a:gd name="T33" fmla="*/ 0 h 229"/>
                <a:gd name="T34" fmla="*/ 0 w 261"/>
                <a:gd name="T35" fmla="*/ 0 h 229"/>
                <a:gd name="T36" fmla="*/ 0 w 261"/>
                <a:gd name="T37" fmla="*/ 0 h 229"/>
                <a:gd name="T38" fmla="*/ 0 w 261"/>
                <a:gd name="T39" fmla="*/ 0 h 229"/>
                <a:gd name="T40" fmla="*/ 0 w 261"/>
                <a:gd name="T41" fmla="*/ 0 h 229"/>
                <a:gd name="T42" fmla="*/ 0 w 261"/>
                <a:gd name="T43" fmla="*/ 0 h 229"/>
                <a:gd name="T44" fmla="*/ 0 w 261"/>
                <a:gd name="T45" fmla="*/ 0 h 229"/>
                <a:gd name="T46" fmla="*/ 0 w 261"/>
                <a:gd name="T47" fmla="*/ 0 h 229"/>
                <a:gd name="T48" fmla="*/ 0 w 261"/>
                <a:gd name="T49" fmla="*/ 0 h 229"/>
                <a:gd name="T50" fmla="*/ 0 w 261"/>
                <a:gd name="T51" fmla="*/ 0 h 229"/>
                <a:gd name="T52" fmla="*/ 0 w 261"/>
                <a:gd name="T53" fmla="*/ 0 h 229"/>
                <a:gd name="T54" fmla="*/ 0 w 261"/>
                <a:gd name="T55" fmla="*/ 0 h 229"/>
                <a:gd name="T56" fmla="*/ 0 w 261"/>
                <a:gd name="T57" fmla="*/ 0 h 229"/>
                <a:gd name="T58" fmla="*/ 0 w 261"/>
                <a:gd name="T59" fmla="*/ 0 h 229"/>
                <a:gd name="T60" fmla="*/ 0 w 261"/>
                <a:gd name="T61" fmla="*/ 0 h 229"/>
                <a:gd name="T62" fmla="*/ 0 w 261"/>
                <a:gd name="T63" fmla="*/ 0 h 229"/>
                <a:gd name="T64" fmla="*/ 0 w 261"/>
                <a:gd name="T65" fmla="*/ 0 h 229"/>
                <a:gd name="T66" fmla="*/ 0 w 261"/>
                <a:gd name="T67" fmla="*/ 0 h 229"/>
                <a:gd name="T68" fmla="*/ 0 w 261"/>
                <a:gd name="T69" fmla="*/ 0 h 229"/>
                <a:gd name="T70" fmla="*/ 0 w 261"/>
                <a:gd name="T71" fmla="*/ 0 h 229"/>
                <a:gd name="T72" fmla="*/ 0 w 261"/>
                <a:gd name="T73" fmla="*/ 0 h 229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61"/>
                <a:gd name="T112" fmla="*/ 0 h 229"/>
                <a:gd name="T113" fmla="*/ 261 w 261"/>
                <a:gd name="T114" fmla="*/ 229 h 229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61" h="229">
                  <a:moveTo>
                    <a:pt x="261" y="48"/>
                  </a:moveTo>
                  <a:lnTo>
                    <a:pt x="261" y="82"/>
                  </a:lnTo>
                  <a:lnTo>
                    <a:pt x="255" y="112"/>
                  </a:lnTo>
                  <a:lnTo>
                    <a:pt x="239" y="144"/>
                  </a:lnTo>
                  <a:lnTo>
                    <a:pt x="214" y="168"/>
                  </a:lnTo>
                  <a:lnTo>
                    <a:pt x="204" y="177"/>
                  </a:lnTo>
                  <a:lnTo>
                    <a:pt x="196" y="185"/>
                  </a:lnTo>
                  <a:lnTo>
                    <a:pt x="184" y="193"/>
                  </a:lnTo>
                  <a:lnTo>
                    <a:pt x="172" y="201"/>
                  </a:lnTo>
                  <a:lnTo>
                    <a:pt x="161" y="207"/>
                  </a:lnTo>
                  <a:lnTo>
                    <a:pt x="149" y="215"/>
                  </a:lnTo>
                  <a:lnTo>
                    <a:pt x="136" y="220"/>
                  </a:lnTo>
                  <a:lnTo>
                    <a:pt x="124" y="229"/>
                  </a:lnTo>
                  <a:lnTo>
                    <a:pt x="111" y="212"/>
                  </a:lnTo>
                  <a:lnTo>
                    <a:pt x="98" y="195"/>
                  </a:lnTo>
                  <a:lnTo>
                    <a:pt x="84" y="179"/>
                  </a:lnTo>
                  <a:lnTo>
                    <a:pt x="67" y="165"/>
                  </a:lnTo>
                  <a:lnTo>
                    <a:pt x="48" y="152"/>
                  </a:lnTo>
                  <a:lnTo>
                    <a:pt x="32" y="142"/>
                  </a:lnTo>
                  <a:lnTo>
                    <a:pt x="16" y="128"/>
                  </a:lnTo>
                  <a:lnTo>
                    <a:pt x="0" y="114"/>
                  </a:lnTo>
                  <a:lnTo>
                    <a:pt x="2" y="87"/>
                  </a:lnTo>
                  <a:lnTo>
                    <a:pt x="11" y="62"/>
                  </a:lnTo>
                  <a:lnTo>
                    <a:pt x="21" y="38"/>
                  </a:lnTo>
                  <a:lnTo>
                    <a:pt x="35" y="13"/>
                  </a:lnTo>
                  <a:lnTo>
                    <a:pt x="37" y="8"/>
                  </a:lnTo>
                  <a:lnTo>
                    <a:pt x="35" y="5"/>
                  </a:lnTo>
                  <a:lnTo>
                    <a:pt x="32" y="2"/>
                  </a:lnTo>
                  <a:lnTo>
                    <a:pt x="30" y="0"/>
                  </a:lnTo>
                  <a:lnTo>
                    <a:pt x="60" y="5"/>
                  </a:lnTo>
                  <a:lnTo>
                    <a:pt x="89" y="11"/>
                  </a:lnTo>
                  <a:lnTo>
                    <a:pt x="119" y="16"/>
                  </a:lnTo>
                  <a:lnTo>
                    <a:pt x="149" y="18"/>
                  </a:lnTo>
                  <a:lnTo>
                    <a:pt x="177" y="27"/>
                  </a:lnTo>
                  <a:lnTo>
                    <a:pt x="207" y="32"/>
                  </a:lnTo>
                  <a:lnTo>
                    <a:pt x="234" y="41"/>
                  </a:lnTo>
                  <a:lnTo>
                    <a:pt x="261" y="48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93" name="Freeform 281"/>
            <p:cNvSpPr>
              <a:spLocks/>
            </p:cNvSpPr>
            <p:nvPr/>
          </p:nvSpPr>
          <p:spPr bwMode="auto">
            <a:xfrm>
              <a:off x="2727" y="2079"/>
              <a:ext cx="81" cy="175"/>
            </a:xfrm>
            <a:custGeom>
              <a:avLst/>
              <a:gdLst>
                <a:gd name="T0" fmla="*/ 0 w 324"/>
                <a:gd name="T1" fmla="*/ 0 h 700"/>
                <a:gd name="T2" fmla="*/ 0 w 324"/>
                <a:gd name="T3" fmla="*/ 0 h 700"/>
                <a:gd name="T4" fmla="*/ 0 w 324"/>
                <a:gd name="T5" fmla="*/ 0 h 700"/>
                <a:gd name="T6" fmla="*/ 0 w 324"/>
                <a:gd name="T7" fmla="*/ 0 h 700"/>
                <a:gd name="T8" fmla="*/ 0 w 324"/>
                <a:gd name="T9" fmla="*/ 0 h 700"/>
                <a:gd name="T10" fmla="*/ 0 w 324"/>
                <a:gd name="T11" fmla="*/ 0 h 700"/>
                <a:gd name="T12" fmla="*/ 0 w 324"/>
                <a:gd name="T13" fmla="*/ 0 h 700"/>
                <a:gd name="T14" fmla="*/ 0 w 324"/>
                <a:gd name="T15" fmla="*/ 0 h 700"/>
                <a:gd name="T16" fmla="*/ 0 w 324"/>
                <a:gd name="T17" fmla="*/ 0 h 700"/>
                <a:gd name="T18" fmla="*/ 0 w 324"/>
                <a:gd name="T19" fmla="*/ 0 h 700"/>
                <a:gd name="T20" fmla="*/ 0 w 324"/>
                <a:gd name="T21" fmla="*/ 0 h 700"/>
                <a:gd name="T22" fmla="*/ 0 w 324"/>
                <a:gd name="T23" fmla="*/ 0 h 700"/>
                <a:gd name="T24" fmla="*/ 0 w 324"/>
                <a:gd name="T25" fmla="*/ 0 h 700"/>
                <a:gd name="T26" fmla="*/ 0 w 324"/>
                <a:gd name="T27" fmla="*/ 0 h 700"/>
                <a:gd name="T28" fmla="*/ 0 w 324"/>
                <a:gd name="T29" fmla="*/ 0 h 700"/>
                <a:gd name="T30" fmla="*/ 0 w 324"/>
                <a:gd name="T31" fmla="*/ 0 h 700"/>
                <a:gd name="T32" fmla="*/ 0 w 324"/>
                <a:gd name="T33" fmla="*/ 0 h 700"/>
                <a:gd name="T34" fmla="*/ 0 w 324"/>
                <a:gd name="T35" fmla="*/ 0 h 700"/>
                <a:gd name="T36" fmla="*/ 0 w 324"/>
                <a:gd name="T37" fmla="*/ 0 h 700"/>
                <a:gd name="T38" fmla="*/ 0 w 324"/>
                <a:gd name="T39" fmla="*/ 0 h 700"/>
                <a:gd name="T40" fmla="*/ 0 w 324"/>
                <a:gd name="T41" fmla="*/ 0 h 700"/>
                <a:gd name="T42" fmla="*/ 0 w 324"/>
                <a:gd name="T43" fmla="*/ 0 h 700"/>
                <a:gd name="T44" fmla="*/ 0 w 324"/>
                <a:gd name="T45" fmla="*/ 0 h 700"/>
                <a:gd name="T46" fmla="*/ 0 w 324"/>
                <a:gd name="T47" fmla="*/ 0 h 700"/>
                <a:gd name="T48" fmla="*/ 0 w 324"/>
                <a:gd name="T49" fmla="*/ 0 h 700"/>
                <a:gd name="T50" fmla="*/ 0 w 324"/>
                <a:gd name="T51" fmla="*/ 0 h 700"/>
                <a:gd name="T52" fmla="*/ 0 w 324"/>
                <a:gd name="T53" fmla="*/ 0 h 700"/>
                <a:gd name="T54" fmla="*/ 0 w 324"/>
                <a:gd name="T55" fmla="*/ 0 h 700"/>
                <a:gd name="T56" fmla="*/ 0 w 324"/>
                <a:gd name="T57" fmla="*/ 0 h 700"/>
                <a:gd name="T58" fmla="*/ 0 w 324"/>
                <a:gd name="T59" fmla="*/ 0 h 700"/>
                <a:gd name="T60" fmla="*/ 0 w 324"/>
                <a:gd name="T61" fmla="*/ 0 h 700"/>
                <a:gd name="T62" fmla="*/ 0 w 324"/>
                <a:gd name="T63" fmla="*/ 0 h 700"/>
                <a:gd name="T64" fmla="*/ 0 w 324"/>
                <a:gd name="T65" fmla="*/ 0 h 700"/>
                <a:gd name="T66" fmla="*/ 0 w 324"/>
                <a:gd name="T67" fmla="*/ 0 h 700"/>
                <a:gd name="T68" fmla="*/ 0 w 324"/>
                <a:gd name="T69" fmla="*/ 0 h 70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4"/>
                <a:gd name="T106" fmla="*/ 0 h 700"/>
                <a:gd name="T107" fmla="*/ 324 w 324"/>
                <a:gd name="T108" fmla="*/ 700 h 700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4" h="700">
                  <a:moveTo>
                    <a:pt x="315" y="574"/>
                  </a:moveTo>
                  <a:lnTo>
                    <a:pt x="324" y="581"/>
                  </a:lnTo>
                  <a:lnTo>
                    <a:pt x="324" y="592"/>
                  </a:lnTo>
                  <a:lnTo>
                    <a:pt x="321" y="602"/>
                  </a:lnTo>
                  <a:lnTo>
                    <a:pt x="324" y="616"/>
                  </a:lnTo>
                  <a:lnTo>
                    <a:pt x="321" y="700"/>
                  </a:lnTo>
                  <a:lnTo>
                    <a:pt x="310" y="670"/>
                  </a:lnTo>
                  <a:lnTo>
                    <a:pt x="294" y="640"/>
                  </a:lnTo>
                  <a:lnTo>
                    <a:pt x="275" y="611"/>
                  </a:lnTo>
                  <a:lnTo>
                    <a:pt x="255" y="581"/>
                  </a:lnTo>
                  <a:lnTo>
                    <a:pt x="253" y="581"/>
                  </a:lnTo>
                  <a:lnTo>
                    <a:pt x="248" y="578"/>
                  </a:lnTo>
                  <a:lnTo>
                    <a:pt x="245" y="572"/>
                  </a:lnTo>
                  <a:lnTo>
                    <a:pt x="239" y="569"/>
                  </a:lnTo>
                  <a:lnTo>
                    <a:pt x="209" y="504"/>
                  </a:lnTo>
                  <a:lnTo>
                    <a:pt x="179" y="439"/>
                  </a:lnTo>
                  <a:lnTo>
                    <a:pt x="149" y="374"/>
                  </a:lnTo>
                  <a:lnTo>
                    <a:pt x="119" y="308"/>
                  </a:lnTo>
                  <a:lnTo>
                    <a:pt x="89" y="243"/>
                  </a:lnTo>
                  <a:lnTo>
                    <a:pt x="59" y="174"/>
                  </a:lnTo>
                  <a:lnTo>
                    <a:pt x="29" y="109"/>
                  </a:lnTo>
                  <a:lnTo>
                    <a:pt x="0" y="41"/>
                  </a:lnTo>
                  <a:lnTo>
                    <a:pt x="7" y="43"/>
                  </a:lnTo>
                  <a:lnTo>
                    <a:pt x="16" y="43"/>
                  </a:lnTo>
                  <a:lnTo>
                    <a:pt x="18" y="43"/>
                  </a:lnTo>
                  <a:lnTo>
                    <a:pt x="24" y="38"/>
                  </a:lnTo>
                  <a:lnTo>
                    <a:pt x="29" y="0"/>
                  </a:lnTo>
                  <a:lnTo>
                    <a:pt x="68" y="71"/>
                  </a:lnTo>
                  <a:lnTo>
                    <a:pt x="103" y="142"/>
                  </a:lnTo>
                  <a:lnTo>
                    <a:pt x="138" y="213"/>
                  </a:lnTo>
                  <a:lnTo>
                    <a:pt x="174" y="284"/>
                  </a:lnTo>
                  <a:lnTo>
                    <a:pt x="209" y="357"/>
                  </a:lnTo>
                  <a:lnTo>
                    <a:pt x="245" y="427"/>
                  </a:lnTo>
                  <a:lnTo>
                    <a:pt x="280" y="501"/>
                  </a:lnTo>
                  <a:lnTo>
                    <a:pt x="315" y="574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94" name="Freeform 282"/>
            <p:cNvSpPr>
              <a:spLocks/>
            </p:cNvSpPr>
            <p:nvPr/>
          </p:nvSpPr>
          <p:spPr bwMode="auto">
            <a:xfrm>
              <a:off x="2843" y="2091"/>
              <a:ext cx="8" cy="7"/>
            </a:xfrm>
            <a:custGeom>
              <a:avLst/>
              <a:gdLst>
                <a:gd name="T0" fmla="*/ 0 w 36"/>
                <a:gd name="T1" fmla="*/ 0 h 30"/>
                <a:gd name="T2" fmla="*/ 0 w 36"/>
                <a:gd name="T3" fmla="*/ 0 h 30"/>
                <a:gd name="T4" fmla="*/ 0 w 36"/>
                <a:gd name="T5" fmla="*/ 0 h 30"/>
                <a:gd name="T6" fmla="*/ 0 w 36"/>
                <a:gd name="T7" fmla="*/ 0 h 30"/>
                <a:gd name="T8" fmla="*/ 0 w 36"/>
                <a:gd name="T9" fmla="*/ 0 h 30"/>
                <a:gd name="T10" fmla="*/ 0 w 36"/>
                <a:gd name="T11" fmla="*/ 0 h 30"/>
                <a:gd name="T12" fmla="*/ 0 w 36"/>
                <a:gd name="T13" fmla="*/ 0 h 30"/>
                <a:gd name="T14" fmla="*/ 0 w 36"/>
                <a:gd name="T15" fmla="*/ 0 h 30"/>
                <a:gd name="T16" fmla="*/ 0 w 36"/>
                <a:gd name="T17" fmla="*/ 0 h 30"/>
                <a:gd name="T18" fmla="*/ 0 w 36"/>
                <a:gd name="T19" fmla="*/ 0 h 3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6"/>
                <a:gd name="T31" fmla="*/ 0 h 30"/>
                <a:gd name="T32" fmla="*/ 36 w 36"/>
                <a:gd name="T33" fmla="*/ 30 h 3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6" h="30">
                  <a:moveTo>
                    <a:pt x="36" y="19"/>
                  </a:moveTo>
                  <a:lnTo>
                    <a:pt x="6" y="30"/>
                  </a:lnTo>
                  <a:lnTo>
                    <a:pt x="2" y="22"/>
                  </a:lnTo>
                  <a:lnTo>
                    <a:pt x="2" y="14"/>
                  </a:lnTo>
                  <a:lnTo>
                    <a:pt x="0" y="5"/>
                  </a:lnTo>
                  <a:lnTo>
                    <a:pt x="6" y="0"/>
                  </a:lnTo>
                  <a:lnTo>
                    <a:pt x="14" y="5"/>
                  </a:lnTo>
                  <a:lnTo>
                    <a:pt x="22" y="8"/>
                  </a:lnTo>
                  <a:lnTo>
                    <a:pt x="30" y="14"/>
                  </a:lnTo>
                  <a:lnTo>
                    <a:pt x="36" y="19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95" name="Freeform 283"/>
            <p:cNvSpPr>
              <a:spLocks/>
            </p:cNvSpPr>
            <p:nvPr/>
          </p:nvSpPr>
          <p:spPr bwMode="auto">
            <a:xfrm>
              <a:off x="2672" y="2096"/>
              <a:ext cx="103" cy="179"/>
            </a:xfrm>
            <a:custGeom>
              <a:avLst/>
              <a:gdLst>
                <a:gd name="T0" fmla="*/ 0 w 411"/>
                <a:gd name="T1" fmla="*/ 0 h 717"/>
                <a:gd name="T2" fmla="*/ 0 w 411"/>
                <a:gd name="T3" fmla="*/ 0 h 717"/>
                <a:gd name="T4" fmla="*/ 0 w 411"/>
                <a:gd name="T5" fmla="*/ 0 h 717"/>
                <a:gd name="T6" fmla="*/ 0 w 411"/>
                <a:gd name="T7" fmla="*/ 0 h 717"/>
                <a:gd name="T8" fmla="*/ 0 w 411"/>
                <a:gd name="T9" fmla="*/ 0 h 717"/>
                <a:gd name="T10" fmla="*/ 0 w 411"/>
                <a:gd name="T11" fmla="*/ 0 h 717"/>
                <a:gd name="T12" fmla="*/ 0 w 411"/>
                <a:gd name="T13" fmla="*/ 0 h 717"/>
                <a:gd name="T14" fmla="*/ 0 w 411"/>
                <a:gd name="T15" fmla="*/ 0 h 717"/>
                <a:gd name="T16" fmla="*/ 0 w 411"/>
                <a:gd name="T17" fmla="*/ 0 h 717"/>
                <a:gd name="T18" fmla="*/ 0 w 411"/>
                <a:gd name="T19" fmla="*/ 0 h 717"/>
                <a:gd name="T20" fmla="*/ 0 w 411"/>
                <a:gd name="T21" fmla="*/ 0 h 717"/>
                <a:gd name="T22" fmla="*/ 0 w 411"/>
                <a:gd name="T23" fmla="*/ 0 h 717"/>
                <a:gd name="T24" fmla="*/ 0 w 411"/>
                <a:gd name="T25" fmla="*/ 0 h 717"/>
                <a:gd name="T26" fmla="*/ 0 w 411"/>
                <a:gd name="T27" fmla="*/ 0 h 717"/>
                <a:gd name="T28" fmla="*/ 0 w 411"/>
                <a:gd name="T29" fmla="*/ 0 h 717"/>
                <a:gd name="T30" fmla="*/ 0 w 411"/>
                <a:gd name="T31" fmla="*/ 0 h 717"/>
                <a:gd name="T32" fmla="*/ 0 w 411"/>
                <a:gd name="T33" fmla="*/ 0 h 717"/>
                <a:gd name="T34" fmla="*/ 0 w 411"/>
                <a:gd name="T35" fmla="*/ 0 h 717"/>
                <a:gd name="T36" fmla="*/ 0 w 411"/>
                <a:gd name="T37" fmla="*/ 0 h 717"/>
                <a:gd name="T38" fmla="*/ 0 w 411"/>
                <a:gd name="T39" fmla="*/ 0 h 717"/>
                <a:gd name="T40" fmla="*/ 0 w 411"/>
                <a:gd name="T41" fmla="*/ 0 h 717"/>
                <a:gd name="T42" fmla="*/ 0 w 411"/>
                <a:gd name="T43" fmla="*/ 0 h 717"/>
                <a:gd name="T44" fmla="*/ 0 w 411"/>
                <a:gd name="T45" fmla="*/ 0 h 717"/>
                <a:gd name="T46" fmla="*/ 0 w 411"/>
                <a:gd name="T47" fmla="*/ 0 h 717"/>
                <a:gd name="T48" fmla="*/ 0 w 411"/>
                <a:gd name="T49" fmla="*/ 0 h 717"/>
                <a:gd name="T50" fmla="*/ 0 w 411"/>
                <a:gd name="T51" fmla="*/ 0 h 717"/>
                <a:gd name="T52" fmla="*/ 0 w 411"/>
                <a:gd name="T53" fmla="*/ 0 h 717"/>
                <a:gd name="T54" fmla="*/ 0 w 411"/>
                <a:gd name="T55" fmla="*/ 0 h 717"/>
                <a:gd name="T56" fmla="*/ 0 w 411"/>
                <a:gd name="T57" fmla="*/ 0 h 717"/>
                <a:gd name="T58" fmla="*/ 0 w 411"/>
                <a:gd name="T59" fmla="*/ 0 h 717"/>
                <a:gd name="T60" fmla="*/ 0 w 411"/>
                <a:gd name="T61" fmla="*/ 0 h 717"/>
                <a:gd name="T62" fmla="*/ 0 w 411"/>
                <a:gd name="T63" fmla="*/ 0 h 717"/>
                <a:gd name="T64" fmla="*/ 0 w 411"/>
                <a:gd name="T65" fmla="*/ 0 h 717"/>
                <a:gd name="T66" fmla="*/ 0 w 411"/>
                <a:gd name="T67" fmla="*/ 0 h 717"/>
                <a:gd name="T68" fmla="*/ 0 w 411"/>
                <a:gd name="T69" fmla="*/ 0 h 717"/>
                <a:gd name="T70" fmla="*/ 0 w 411"/>
                <a:gd name="T71" fmla="*/ 0 h 717"/>
                <a:gd name="T72" fmla="*/ 0 w 411"/>
                <a:gd name="T73" fmla="*/ 0 h 717"/>
                <a:gd name="T74" fmla="*/ 0 w 411"/>
                <a:gd name="T75" fmla="*/ 0 h 71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11"/>
                <a:gd name="T115" fmla="*/ 0 h 717"/>
                <a:gd name="T116" fmla="*/ 411 w 411"/>
                <a:gd name="T117" fmla="*/ 717 h 71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11" h="717">
                  <a:moveTo>
                    <a:pt x="405" y="679"/>
                  </a:moveTo>
                  <a:lnTo>
                    <a:pt x="405" y="681"/>
                  </a:lnTo>
                  <a:lnTo>
                    <a:pt x="405" y="685"/>
                  </a:lnTo>
                  <a:lnTo>
                    <a:pt x="409" y="687"/>
                  </a:lnTo>
                  <a:lnTo>
                    <a:pt x="411" y="687"/>
                  </a:lnTo>
                  <a:lnTo>
                    <a:pt x="389" y="692"/>
                  </a:lnTo>
                  <a:lnTo>
                    <a:pt x="370" y="697"/>
                  </a:lnTo>
                  <a:lnTo>
                    <a:pt x="349" y="701"/>
                  </a:lnTo>
                  <a:lnTo>
                    <a:pt x="329" y="706"/>
                  </a:lnTo>
                  <a:lnTo>
                    <a:pt x="308" y="708"/>
                  </a:lnTo>
                  <a:lnTo>
                    <a:pt x="289" y="711"/>
                  </a:lnTo>
                  <a:lnTo>
                    <a:pt x="269" y="715"/>
                  </a:lnTo>
                  <a:lnTo>
                    <a:pt x="250" y="717"/>
                  </a:lnTo>
                  <a:lnTo>
                    <a:pt x="245" y="690"/>
                  </a:lnTo>
                  <a:lnTo>
                    <a:pt x="242" y="662"/>
                  </a:lnTo>
                  <a:lnTo>
                    <a:pt x="239" y="637"/>
                  </a:lnTo>
                  <a:lnTo>
                    <a:pt x="237" y="614"/>
                  </a:lnTo>
                  <a:lnTo>
                    <a:pt x="248" y="616"/>
                  </a:lnTo>
                  <a:lnTo>
                    <a:pt x="258" y="619"/>
                  </a:lnTo>
                  <a:lnTo>
                    <a:pt x="269" y="619"/>
                  </a:lnTo>
                  <a:lnTo>
                    <a:pt x="280" y="619"/>
                  </a:lnTo>
                  <a:lnTo>
                    <a:pt x="292" y="619"/>
                  </a:lnTo>
                  <a:lnTo>
                    <a:pt x="302" y="616"/>
                  </a:lnTo>
                  <a:lnTo>
                    <a:pt x="313" y="614"/>
                  </a:lnTo>
                  <a:lnTo>
                    <a:pt x="324" y="607"/>
                  </a:lnTo>
                  <a:lnTo>
                    <a:pt x="329" y="597"/>
                  </a:lnTo>
                  <a:lnTo>
                    <a:pt x="329" y="584"/>
                  </a:lnTo>
                  <a:lnTo>
                    <a:pt x="329" y="570"/>
                  </a:lnTo>
                  <a:lnTo>
                    <a:pt x="327" y="559"/>
                  </a:lnTo>
                  <a:lnTo>
                    <a:pt x="319" y="550"/>
                  </a:lnTo>
                  <a:lnTo>
                    <a:pt x="310" y="545"/>
                  </a:lnTo>
                  <a:lnTo>
                    <a:pt x="302" y="540"/>
                  </a:lnTo>
                  <a:lnTo>
                    <a:pt x="292" y="536"/>
                  </a:lnTo>
                  <a:lnTo>
                    <a:pt x="280" y="534"/>
                  </a:lnTo>
                  <a:lnTo>
                    <a:pt x="267" y="534"/>
                  </a:lnTo>
                  <a:lnTo>
                    <a:pt x="256" y="534"/>
                  </a:lnTo>
                  <a:lnTo>
                    <a:pt x="245" y="536"/>
                  </a:lnTo>
                  <a:lnTo>
                    <a:pt x="226" y="543"/>
                  </a:lnTo>
                  <a:lnTo>
                    <a:pt x="207" y="496"/>
                  </a:lnTo>
                  <a:lnTo>
                    <a:pt x="185" y="453"/>
                  </a:lnTo>
                  <a:lnTo>
                    <a:pt x="166" y="407"/>
                  </a:lnTo>
                  <a:lnTo>
                    <a:pt x="147" y="359"/>
                  </a:lnTo>
                  <a:lnTo>
                    <a:pt x="125" y="313"/>
                  </a:lnTo>
                  <a:lnTo>
                    <a:pt x="106" y="264"/>
                  </a:lnTo>
                  <a:lnTo>
                    <a:pt x="85" y="218"/>
                  </a:lnTo>
                  <a:lnTo>
                    <a:pt x="65" y="172"/>
                  </a:lnTo>
                  <a:lnTo>
                    <a:pt x="76" y="170"/>
                  </a:lnTo>
                  <a:lnTo>
                    <a:pt x="90" y="170"/>
                  </a:lnTo>
                  <a:lnTo>
                    <a:pt x="101" y="170"/>
                  </a:lnTo>
                  <a:lnTo>
                    <a:pt x="111" y="166"/>
                  </a:lnTo>
                  <a:lnTo>
                    <a:pt x="125" y="163"/>
                  </a:lnTo>
                  <a:lnTo>
                    <a:pt x="136" y="161"/>
                  </a:lnTo>
                  <a:lnTo>
                    <a:pt x="144" y="156"/>
                  </a:lnTo>
                  <a:lnTo>
                    <a:pt x="155" y="147"/>
                  </a:lnTo>
                  <a:lnTo>
                    <a:pt x="152" y="134"/>
                  </a:lnTo>
                  <a:lnTo>
                    <a:pt x="147" y="120"/>
                  </a:lnTo>
                  <a:lnTo>
                    <a:pt x="141" y="109"/>
                  </a:lnTo>
                  <a:lnTo>
                    <a:pt x="131" y="95"/>
                  </a:lnTo>
                  <a:lnTo>
                    <a:pt x="120" y="92"/>
                  </a:lnTo>
                  <a:lnTo>
                    <a:pt x="106" y="92"/>
                  </a:lnTo>
                  <a:lnTo>
                    <a:pt x="95" y="92"/>
                  </a:lnTo>
                  <a:lnTo>
                    <a:pt x="81" y="92"/>
                  </a:lnTo>
                  <a:lnTo>
                    <a:pt x="71" y="95"/>
                  </a:lnTo>
                  <a:lnTo>
                    <a:pt x="60" y="99"/>
                  </a:lnTo>
                  <a:lnTo>
                    <a:pt x="49" y="101"/>
                  </a:lnTo>
                  <a:lnTo>
                    <a:pt x="41" y="106"/>
                  </a:lnTo>
                  <a:lnTo>
                    <a:pt x="41" y="112"/>
                  </a:lnTo>
                  <a:lnTo>
                    <a:pt x="0" y="16"/>
                  </a:lnTo>
                  <a:lnTo>
                    <a:pt x="14" y="14"/>
                  </a:lnTo>
                  <a:lnTo>
                    <a:pt x="27" y="11"/>
                  </a:lnTo>
                  <a:lnTo>
                    <a:pt x="43" y="9"/>
                  </a:lnTo>
                  <a:lnTo>
                    <a:pt x="57" y="5"/>
                  </a:lnTo>
                  <a:lnTo>
                    <a:pt x="73" y="5"/>
                  </a:lnTo>
                  <a:lnTo>
                    <a:pt x="90" y="3"/>
                  </a:lnTo>
                  <a:lnTo>
                    <a:pt x="103" y="3"/>
                  </a:lnTo>
                  <a:lnTo>
                    <a:pt x="120" y="0"/>
                  </a:lnTo>
                  <a:lnTo>
                    <a:pt x="405" y="679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96" name="Freeform 284"/>
            <p:cNvSpPr>
              <a:spLocks/>
            </p:cNvSpPr>
            <p:nvPr/>
          </p:nvSpPr>
          <p:spPr bwMode="auto">
            <a:xfrm>
              <a:off x="2847" y="2099"/>
              <a:ext cx="35" cy="6"/>
            </a:xfrm>
            <a:custGeom>
              <a:avLst/>
              <a:gdLst>
                <a:gd name="T0" fmla="*/ 0 w 138"/>
                <a:gd name="T1" fmla="*/ 0 h 21"/>
                <a:gd name="T2" fmla="*/ 0 w 138"/>
                <a:gd name="T3" fmla="*/ 0 h 21"/>
                <a:gd name="T4" fmla="*/ 0 w 138"/>
                <a:gd name="T5" fmla="*/ 0 h 21"/>
                <a:gd name="T6" fmla="*/ 0 w 138"/>
                <a:gd name="T7" fmla="*/ 0 h 21"/>
                <a:gd name="T8" fmla="*/ 0 w 138"/>
                <a:gd name="T9" fmla="*/ 0 h 21"/>
                <a:gd name="T10" fmla="*/ 0 w 138"/>
                <a:gd name="T11" fmla="*/ 0 h 21"/>
                <a:gd name="T12" fmla="*/ 0 w 138"/>
                <a:gd name="T13" fmla="*/ 0 h 21"/>
                <a:gd name="T14" fmla="*/ 0 w 138"/>
                <a:gd name="T15" fmla="*/ 0 h 21"/>
                <a:gd name="T16" fmla="*/ 0 w 138"/>
                <a:gd name="T17" fmla="*/ 0 h 21"/>
                <a:gd name="T18" fmla="*/ 0 w 138"/>
                <a:gd name="T19" fmla="*/ 0 h 21"/>
                <a:gd name="T20" fmla="*/ 0 w 138"/>
                <a:gd name="T21" fmla="*/ 0 h 21"/>
                <a:gd name="T22" fmla="*/ 0 w 138"/>
                <a:gd name="T23" fmla="*/ 0 h 21"/>
                <a:gd name="T24" fmla="*/ 0 w 138"/>
                <a:gd name="T25" fmla="*/ 0 h 21"/>
                <a:gd name="T26" fmla="*/ 0 w 138"/>
                <a:gd name="T27" fmla="*/ 0 h 21"/>
                <a:gd name="T28" fmla="*/ 0 w 138"/>
                <a:gd name="T29" fmla="*/ 0 h 21"/>
                <a:gd name="T30" fmla="*/ 0 w 138"/>
                <a:gd name="T31" fmla="*/ 0 h 21"/>
                <a:gd name="T32" fmla="*/ 0 w 138"/>
                <a:gd name="T33" fmla="*/ 0 h 2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38"/>
                <a:gd name="T52" fmla="*/ 0 h 21"/>
                <a:gd name="T53" fmla="*/ 138 w 138"/>
                <a:gd name="T54" fmla="*/ 21 h 2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38" h="21">
                  <a:moveTo>
                    <a:pt x="0" y="13"/>
                  </a:moveTo>
                  <a:lnTo>
                    <a:pt x="16" y="5"/>
                  </a:lnTo>
                  <a:lnTo>
                    <a:pt x="35" y="0"/>
                  </a:lnTo>
                  <a:lnTo>
                    <a:pt x="51" y="0"/>
                  </a:lnTo>
                  <a:lnTo>
                    <a:pt x="70" y="2"/>
                  </a:lnTo>
                  <a:lnTo>
                    <a:pt x="87" y="7"/>
                  </a:lnTo>
                  <a:lnTo>
                    <a:pt x="106" y="13"/>
                  </a:lnTo>
                  <a:lnTo>
                    <a:pt x="122" y="19"/>
                  </a:lnTo>
                  <a:lnTo>
                    <a:pt x="138" y="21"/>
                  </a:lnTo>
                  <a:lnTo>
                    <a:pt x="133" y="21"/>
                  </a:lnTo>
                  <a:lnTo>
                    <a:pt x="122" y="21"/>
                  </a:lnTo>
                  <a:lnTo>
                    <a:pt x="106" y="19"/>
                  </a:lnTo>
                  <a:lnTo>
                    <a:pt x="83" y="16"/>
                  </a:lnTo>
                  <a:lnTo>
                    <a:pt x="62" y="16"/>
                  </a:lnTo>
                  <a:lnTo>
                    <a:pt x="37" y="13"/>
                  </a:lnTo>
                  <a:lnTo>
                    <a:pt x="16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97" name="Freeform 285"/>
            <p:cNvSpPr>
              <a:spLocks/>
            </p:cNvSpPr>
            <p:nvPr/>
          </p:nvSpPr>
          <p:spPr bwMode="auto">
            <a:xfrm>
              <a:off x="2637" y="2100"/>
              <a:ext cx="78" cy="180"/>
            </a:xfrm>
            <a:custGeom>
              <a:avLst/>
              <a:gdLst>
                <a:gd name="T0" fmla="*/ 0 w 312"/>
                <a:gd name="T1" fmla="*/ 0 h 722"/>
                <a:gd name="T2" fmla="*/ 0 w 312"/>
                <a:gd name="T3" fmla="*/ 0 h 722"/>
                <a:gd name="T4" fmla="*/ 0 w 312"/>
                <a:gd name="T5" fmla="*/ 0 h 722"/>
                <a:gd name="T6" fmla="*/ 0 w 312"/>
                <a:gd name="T7" fmla="*/ 0 h 722"/>
                <a:gd name="T8" fmla="*/ 0 w 312"/>
                <a:gd name="T9" fmla="*/ 0 h 722"/>
                <a:gd name="T10" fmla="*/ 0 w 312"/>
                <a:gd name="T11" fmla="*/ 0 h 722"/>
                <a:gd name="T12" fmla="*/ 0 w 312"/>
                <a:gd name="T13" fmla="*/ 0 h 722"/>
                <a:gd name="T14" fmla="*/ 0 w 312"/>
                <a:gd name="T15" fmla="*/ 0 h 722"/>
                <a:gd name="T16" fmla="*/ 0 w 312"/>
                <a:gd name="T17" fmla="*/ 0 h 722"/>
                <a:gd name="T18" fmla="*/ 0 w 312"/>
                <a:gd name="T19" fmla="*/ 0 h 722"/>
                <a:gd name="T20" fmla="*/ 0 w 312"/>
                <a:gd name="T21" fmla="*/ 0 h 722"/>
                <a:gd name="T22" fmla="*/ 0 w 312"/>
                <a:gd name="T23" fmla="*/ 0 h 722"/>
                <a:gd name="T24" fmla="*/ 0 w 312"/>
                <a:gd name="T25" fmla="*/ 0 h 722"/>
                <a:gd name="T26" fmla="*/ 0 w 312"/>
                <a:gd name="T27" fmla="*/ 0 h 722"/>
                <a:gd name="T28" fmla="*/ 0 w 312"/>
                <a:gd name="T29" fmla="*/ 0 h 722"/>
                <a:gd name="T30" fmla="*/ 0 w 312"/>
                <a:gd name="T31" fmla="*/ 0 h 722"/>
                <a:gd name="T32" fmla="*/ 0 w 312"/>
                <a:gd name="T33" fmla="*/ 0 h 722"/>
                <a:gd name="T34" fmla="*/ 0 w 312"/>
                <a:gd name="T35" fmla="*/ 0 h 722"/>
                <a:gd name="T36" fmla="*/ 0 w 312"/>
                <a:gd name="T37" fmla="*/ 0 h 722"/>
                <a:gd name="T38" fmla="*/ 0 w 312"/>
                <a:gd name="T39" fmla="*/ 0 h 722"/>
                <a:gd name="T40" fmla="*/ 0 w 312"/>
                <a:gd name="T41" fmla="*/ 0 h 722"/>
                <a:gd name="T42" fmla="*/ 0 w 312"/>
                <a:gd name="T43" fmla="*/ 0 h 722"/>
                <a:gd name="T44" fmla="*/ 0 w 312"/>
                <a:gd name="T45" fmla="*/ 0 h 722"/>
                <a:gd name="T46" fmla="*/ 0 w 312"/>
                <a:gd name="T47" fmla="*/ 0 h 722"/>
                <a:gd name="T48" fmla="*/ 0 w 312"/>
                <a:gd name="T49" fmla="*/ 0 h 722"/>
                <a:gd name="T50" fmla="*/ 0 w 312"/>
                <a:gd name="T51" fmla="*/ 0 h 722"/>
                <a:gd name="T52" fmla="*/ 0 w 312"/>
                <a:gd name="T53" fmla="*/ 0 h 722"/>
                <a:gd name="T54" fmla="*/ 0 w 312"/>
                <a:gd name="T55" fmla="*/ 0 h 722"/>
                <a:gd name="T56" fmla="*/ 0 w 312"/>
                <a:gd name="T57" fmla="*/ 0 h 72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12"/>
                <a:gd name="T88" fmla="*/ 0 h 722"/>
                <a:gd name="T89" fmla="*/ 312 w 312"/>
                <a:gd name="T90" fmla="*/ 722 h 72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12" h="722">
                  <a:moveTo>
                    <a:pt x="34" y="5"/>
                  </a:moveTo>
                  <a:lnTo>
                    <a:pt x="66" y="93"/>
                  </a:lnTo>
                  <a:lnTo>
                    <a:pt x="101" y="184"/>
                  </a:lnTo>
                  <a:lnTo>
                    <a:pt x="137" y="270"/>
                  </a:lnTo>
                  <a:lnTo>
                    <a:pt x="172" y="357"/>
                  </a:lnTo>
                  <a:lnTo>
                    <a:pt x="205" y="448"/>
                  </a:lnTo>
                  <a:lnTo>
                    <a:pt x="241" y="534"/>
                  </a:lnTo>
                  <a:lnTo>
                    <a:pt x="276" y="625"/>
                  </a:lnTo>
                  <a:lnTo>
                    <a:pt x="312" y="711"/>
                  </a:lnTo>
                  <a:lnTo>
                    <a:pt x="292" y="715"/>
                  </a:lnTo>
                  <a:lnTo>
                    <a:pt x="276" y="717"/>
                  </a:lnTo>
                  <a:lnTo>
                    <a:pt x="257" y="720"/>
                  </a:lnTo>
                  <a:lnTo>
                    <a:pt x="241" y="722"/>
                  </a:lnTo>
                  <a:lnTo>
                    <a:pt x="241" y="679"/>
                  </a:lnTo>
                  <a:lnTo>
                    <a:pt x="237" y="638"/>
                  </a:lnTo>
                  <a:lnTo>
                    <a:pt x="232" y="595"/>
                  </a:lnTo>
                  <a:lnTo>
                    <a:pt x="225" y="551"/>
                  </a:lnTo>
                  <a:lnTo>
                    <a:pt x="195" y="483"/>
                  </a:lnTo>
                  <a:lnTo>
                    <a:pt x="167" y="414"/>
                  </a:lnTo>
                  <a:lnTo>
                    <a:pt x="137" y="347"/>
                  </a:lnTo>
                  <a:lnTo>
                    <a:pt x="110" y="278"/>
                  </a:lnTo>
                  <a:lnTo>
                    <a:pt x="82" y="207"/>
                  </a:lnTo>
                  <a:lnTo>
                    <a:pt x="55" y="140"/>
                  </a:lnTo>
                  <a:lnTo>
                    <a:pt x="28" y="69"/>
                  </a:lnTo>
                  <a:lnTo>
                    <a:pt x="0" y="0"/>
                  </a:lnTo>
                  <a:lnTo>
                    <a:pt x="6" y="3"/>
                  </a:lnTo>
                  <a:lnTo>
                    <a:pt x="14" y="5"/>
                  </a:lnTo>
                  <a:lnTo>
                    <a:pt x="23" y="9"/>
                  </a:lnTo>
                  <a:lnTo>
                    <a:pt x="34" y="5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98" name="Freeform 286"/>
            <p:cNvSpPr>
              <a:spLocks/>
            </p:cNvSpPr>
            <p:nvPr/>
          </p:nvSpPr>
          <p:spPr bwMode="auto">
            <a:xfrm>
              <a:off x="2900" y="2103"/>
              <a:ext cx="79" cy="47"/>
            </a:xfrm>
            <a:custGeom>
              <a:avLst/>
              <a:gdLst>
                <a:gd name="T0" fmla="*/ 0 w 316"/>
                <a:gd name="T1" fmla="*/ 0 h 186"/>
                <a:gd name="T2" fmla="*/ 0 w 316"/>
                <a:gd name="T3" fmla="*/ 0 h 186"/>
                <a:gd name="T4" fmla="*/ 0 w 316"/>
                <a:gd name="T5" fmla="*/ 0 h 186"/>
                <a:gd name="T6" fmla="*/ 0 w 316"/>
                <a:gd name="T7" fmla="*/ 0 h 186"/>
                <a:gd name="T8" fmla="*/ 0 w 316"/>
                <a:gd name="T9" fmla="*/ 0 h 186"/>
                <a:gd name="T10" fmla="*/ 0 w 316"/>
                <a:gd name="T11" fmla="*/ 0 h 186"/>
                <a:gd name="T12" fmla="*/ 0 w 316"/>
                <a:gd name="T13" fmla="*/ 0 h 186"/>
                <a:gd name="T14" fmla="*/ 0 w 316"/>
                <a:gd name="T15" fmla="*/ 0 h 186"/>
                <a:gd name="T16" fmla="*/ 0 w 316"/>
                <a:gd name="T17" fmla="*/ 0 h 186"/>
                <a:gd name="T18" fmla="*/ 0 w 316"/>
                <a:gd name="T19" fmla="*/ 0 h 186"/>
                <a:gd name="T20" fmla="*/ 0 w 316"/>
                <a:gd name="T21" fmla="*/ 0 h 186"/>
                <a:gd name="T22" fmla="*/ 0 w 316"/>
                <a:gd name="T23" fmla="*/ 0 h 186"/>
                <a:gd name="T24" fmla="*/ 0 w 316"/>
                <a:gd name="T25" fmla="*/ 0 h 186"/>
                <a:gd name="T26" fmla="*/ 0 w 316"/>
                <a:gd name="T27" fmla="*/ 0 h 186"/>
                <a:gd name="T28" fmla="*/ 0 w 316"/>
                <a:gd name="T29" fmla="*/ 0 h 186"/>
                <a:gd name="T30" fmla="*/ 0 w 316"/>
                <a:gd name="T31" fmla="*/ 0 h 186"/>
                <a:gd name="T32" fmla="*/ 0 w 316"/>
                <a:gd name="T33" fmla="*/ 0 h 186"/>
                <a:gd name="T34" fmla="*/ 0 w 316"/>
                <a:gd name="T35" fmla="*/ 0 h 186"/>
                <a:gd name="T36" fmla="*/ 0 w 316"/>
                <a:gd name="T37" fmla="*/ 0 h 186"/>
                <a:gd name="T38" fmla="*/ 0 w 316"/>
                <a:gd name="T39" fmla="*/ 0 h 186"/>
                <a:gd name="T40" fmla="*/ 0 w 316"/>
                <a:gd name="T41" fmla="*/ 0 h 186"/>
                <a:gd name="T42" fmla="*/ 0 w 316"/>
                <a:gd name="T43" fmla="*/ 0 h 186"/>
                <a:gd name="T44" fmla="*/ 0 w 316"/>
                <a:gd name="T45" fmla="*/ 0 h 186"/>
                <a:gd name="T46" fmla="*/ 0 w 316"/>
                <a:gd name="T47" fmla="*/ 0 h 186"/>
                <a:gd name="T48" fmla="*/ 0 w 316"/>
                <a:gd name="T49" fmla="*/ 0 h 186"/>
                <a:gd name="T50" fmla="*/ 0 w 316"/>
                <a:gd name="T51" fmla="*/ 0 h 186"/>
                <a:gd name="T52" fmla="*/ 0 w 316"/>
                <a:gd name="T53" fmla="*/ 0 h 186"/>
                <a:gd name="T54" fmla="*/ 0 w 316"/>
                <a:gd name="T55" fmla="*/ 0 h 186"/>
                <a:gd name="T56" fmla="*/ 0 w 316"/>
                <a:gd name="T57" fmla="*/ 0 h 186"/>
                <a:gd name="T58" fmla="*/ 0 w 316"/>
                <a:gd name="T59" fmla="*/ 0 h 186"/>
                <a:gd name="T60" fmla="*/ 0 w 316"/>
                <a:gd name="T61" fmla="*/ 0 h 186"/>
                <a:gd name="T62" fmla="*/ 0 w 316"/>
                <a:gd name="T63" fmla="*/ 0 h 186"/>
                <a:gd name="T64" fmla="*/ 0 w 316"/>
                <a:gd name="T65" fmla="*/ 0 h 186"/>
                <a:gd name="T66" fmla="*/ 0 w 316"/>
                <a:gd name="T67" fmla="*/ 0 h 186"/>
                <a:gd name="T68" fmla="*/ 0 w 316"/>
                <a:gd name="T69" fmla="*/ 0 h 186"/>
                <a:gd name="T70" fmla="*/ 0 w 316"/>
                <a:gd name="T71" fmla="*/ 0 h 186"/>
                <a:gd name="T72" fmla="*/ 0 w 316"/>
                <a:gd name="T73" fmla="*/ 0 h 186"/>
                <a:gd name="T74" fmla="*/ 0 w 316"/>
                <a:gd name="T75" fmla="*/ 0 h 186"/>
                <a:gd name="T76" fmla="*/ 0 w 316"/>
                <a:gd name="T77" fmla="*/ 0 h 186"/>
                <a:gd name="T78" fmla="*/ 0 w 316"/>
                <a:gd name="T79" fmla="*/ 0 h 186"/>
                <a:gd name="T80" fmla="*/ 0 w 316"/>
                <a:gd name="T81" fmla="*/ 0 h 186"/>
                <a:gd name="T82" fmla="*/ 0 w 316"/>
                <a:gd name="T83" fmla="*/ 0 h 186"/>
                <a:gd name="T84" fmla="*/ 0 w 316"/>
                <a:gd name="T85" fmla="*/ 0 h 186"/>
                <a:gd name="T86" fmla="*/ 0 w 316"/>
                <a:gd name="T87" fmla="*/ 0 h 186"/>
                <a:gd name="T88" fmla="*/ 0 w 316"/>
                <a:gd name="T89" fmla="*/ 0 h 18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16"/>
                <a:gd name="T136" fmla="*/ 0 h 186"/>
                <a:gd name="T137" fmla="*/ 316 w 316"/>
                <a:gd name="T138" fmla="*/ 186 h 18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16" h="186">
                  <a:moveTo>
                    <a:pt x="223" y="46"/>
                  </a:moveTo>
                  <a:lnTo>
                    <a:pt x="237" y="55"/>
                  </a:lnTo>
                  <a:lnTo>
                    <a:pt x="248" y="62"/>
                  </a:lnTo>
                  <a:lnTo>
                    <a:pt x="256" y="71"/>
                  </a:lnTo>
                  <a:lnTo>
                    <a:pt x="267" y="82"/>
                  </a:lnTo>
                  <a:lnTo>
                    <a:pt x="278" y="92"/>
                  </a:lnTo>
                  <a:lnTo>
                    <a:pt x="286" y="104"/>
                  </a:lnTo>
                  <a:lnTo>
                    <a:pt x="297" y="115"/>
                  </a:lnTo>
                  <a:lnTo>
                    <a:pt x="311" y="122"/>
                  </a:lnTo>
                  <a:lnTo>
                    <a:pt x="316" y="133"/>
                  </a:lnTo>
                  <a:lnTo>
                    <a:pt x="308" y="142"/>
                  </a:lnTo>
                  <a:lnTo>
                    <a:pt x="294" y="147"/>
                  </a:lnTo>
                  <a:lnTo>
                    <a:pt x="281" y="152"/>
                  </a:lnTo>
                  <a:lnTo>
                    <a:pt x="253" y="163"/>
                  </a:lnTo>
                  <a:lnTo>
                    <a:pt x="226" y="172"/>
                  </a:lnTo>
                  <a:lnTo>
                    <a:pt x="196" y="177"/>
                  </a:lnTo>
                  <a:lnTo>
                    <a:pt x="166" y="180"/>
                  </a:lnTo>
                  <a:lnTo>
                    <a:pt x="136" y="182"/>
                  </a:lnTo>
                  <a:lnTo>
                    <a:pt x="106" y="186"/>
                  </a:lnTo>
                  <a:lnTo>
                    <a:pt x="74" y="186"/>
                  </a:lnTo>
                  <a:lnTo>
                    <a:pt x="44" y="186"/>
                  </a:lnTo>
                  <a:lnTo>
                    <a:pt x="28" y="180"/>
                  </a:lnTo>
                  <a:lnTo>
                    <a:pt x="19" y="170"/>
                  </a:lnTo>
                  <a:lnTo>
                    <a:pt x="11" y="152"/>
                  </a:lnTo>
                  <a:lnTo>
                    <a:pt x="5" y="136"/>
                  </a:lnTo>
                  <a:lnTo>
                    <a:pt x="3" y="120"/>
                  </a:lnTo>
                  <a:lnTo>
                    <a:pt x="0" y="104"/>
                  </a:lnTo>
                  <a:lnTo>
                    <a:pt x="3" y="87"/>
                  </a:lnTo>
                  <a:lnTo>
                    <a:pt x="14" y="76"/>
                  </a:lnTo>
                  <a:lnTo>
                    <a:pt x="28" y="71"/>
                  </a:lnTo>
                  <a:lnTo>
                    <a:pt x="41" y="65"/>
                  </a:lnTo>
                  <a:lnTo>
                    <a:pt x="55" y="57"/>
                  </a:lnTo>
                  <a:lnTo>
                    <a:pt x="69" y="52"/>
                  </a:lnTo>
                  <a:lnTo>
                    <a:pt x="81" y="44"/>
                  </a:lnTo>
                  <a:lnTo>
                    <a:pt x="95" y="35"/>
                  </a:lnTo>
                  <a:lnTo>
                    <a:pt x="109" y="30"/>
                  </a:lnTo>
                  <a:lnTo>
                    <a:pt x="120" y="22"/>
                  </a:lnTo>
                  <a:lnTo>
                    <a:pt x="131" y="22"/>
                  </a:lnTo>
                  <a:lnTo>
                    <a:pt x="136" y="14"/>
                  </a:lnTo>
                  <a:lnTo>
                    <a:pt x="142" y="5"/>
                  </a:lnTo>
                  <a:lnTo>
                    <a:pt x="150" y="0"/>
                  </a:lnTo>
                  <a:lnTo>
                    <a:pt x="169" y="5"/>
                  </a:lnTo>
                  <a:lnTo>
                    <a:pt x="188" y="19"/>
                  </a:lnTo>
                  <a:lnTo>
                    <a:pt x="205" y="35"/>
                  </a:lnTo>
                  <a:lnTo>
                    <a:pt x="223" y="46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99" name="Freeform 287"/>
            <p:cNvSpPr>
              <a:spLocks/>
            </p:cNvSpPr>
            <p:nvPr/>
          </p:nvSpPr>
          <p:spPr bwMode="auto">
            <a:xfrm>
              <a:off x="2885" y="2105"/>
              <a:ext cx="11" cy="20"/>
            </a:xfrm>
            <a:custGeom>
              <a:avLst/>
              <a:gdLst>
                <a:gd name="T0" fmla="*/ 0 w 46"/>
                <a:gd name="T1" fmla="*/ 0 h 82"/>
                <a:gd name="T2" fmla="*/ 0 w 46"/>
                <a:gd name="T3" fmla="*/ 0 h 82"/>
                <a:gd name="T4" fmla="*/ 0 w 46"/>
                <a:gd name="T5" fmla="*/ 0 h 82"/>
                <a:gd name="T6" fmla="*/ 0 w 46"/>
                <a:gd name="T7" fmla="*/ 0 h 82"/>
                <a:gd name="T8" fmla="*/ 0 w 46"/>
                <a:gd name="T9" fmla="*/ 0 h 82"/>
                <a:gd name="T10" fmla="*/ 0 w 46"/>
                <a:gd name="T11" fmla="*/ 0 h 82"/>
                <a:gd name="T12" fmla="*/ 0 w 46"/>
                <a:gd name="T13" fmla="*/ 0 h 82"/>
                <a:gd name="T14" fmla="*/ 0 w 46"/>
                <a:gd name="T15" fmla="*/ 0 h 82"/>
                <a:gd name="T16" fmla="*/ 0 w 46"/>
                <a:gd name="T17" fmla="*/ 0 h 82"/>
                <a:gd name="T18" fmla="*/ 0 w 46"/>
                <a:gd name="T19" fmla="*/ 0 h 82"/>
                <a:gd name="T20" fmla="*/ 0 w 46"/>
                <a:gd name="T21" fmla="*/ 0 h 82"/>
                <a:gd name="T22" fmla="*/ 0 w 46"/>
                <a:gd name="T23" fmla="*/ 0 h 82"/>
                <a:gd name="T24" fmla="*/ 0 w 46"/>
                <a:gd name="T25" fmla="*/ 0 h 82"/>
                <a:gd name="T26" fmla="*/ 0 w 46"/>
                <a:gd name="T27" fmla="*/ 0 h 8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6"/>
                <a:gd name="T43" fmla="*/ 0 h 82"/>
                <a:gd name="T44" fmla="*/ 46 w 46"/>
                <a:gd name="T45" fmla="*/ 82 h 8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6" h="82">
                  <a:moveTo>
                    <a:pt x="44" y="6"/>
                  </a:moveTo>
                  <a:lnTo>
                    <a:pt x="46" y="25"/>
                  </a:lnTo>
                  <a:lnTo>
                    <a:pt x="44" y="44"/>
                  </a:lnTo>
                  <a:lnTo>
                    <a:pt x="41" y="64"/>
                  </a:lnTo>
                  <a:lnTo>
                    <a:pt x="44" y="82"/>
                  </a:lnTo>
                  <a:lnTo>
                    <a:pt x="33" y="77"/>
                  </a:lnTo>
                  <a:lnTo>
                    <a:pt x="19" y="77"/>
                  </a:lnTo>
                  <a:lnTo>
                    <a:pt x="5" y="71"/>
                  </a:lnTo>
                  <a:lnTo>
                    <a:pt x="0" y="60"/>
                  </a:lnTo>
                  <a:lnTo>
                    <a:pt x="14" y="0"/>
                  </a:lnTo>
                  <a:lnTo>
                    <a:pt x="22" y="4"/>
                  </a:lnTo>
                  <a:lnTo>
                    <a:pt x="30" y="6"/>
                  </a:lnTo>
                  <a:lnTo>
                    <a:pt x="35" y="6"/>
                  </a:lnTo>
                  <a:lnTo>
                    <a:pt x="44" y="6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00" name="Freeform 288"/>
            <p:cNvSpPr>
              <a:spLocks/>
            </p:cNvSpPr>
            <p:nvPr/>
          </p:nvSpPr>
          <p:spPr bwMode="auto">
            <a:xfrm>
              <a:off x="2820" y="2106"/>
              <a:ext cx="63" cy="39"/>
            </a:xfrm>
            <a:custGeom>
              <a:avLst/>
              <a:gdLst>
                <a:gd name="T0" fmla="*/ 0 w 253"/>
                <a:gd name="T1" fmla="*/ 0 h 155"/>
                <a:gd name="T2" fmla="*/ 0 w 253"/>
                <a:gd name="T3" fmla="*/ 0 h 155"/>
                <a:gd name="T4" fmla="*/ 0 w 253"/>
                <a:gd name="T5" fmla="*/ 0 h 155"/>
                <a:gd name="T6" fmla="*/ 0 w 253"/>
                <a:gd name="T7" fmla="*/ 0 h 155"/>
                <a:gd name="T8" fmla="*/ 0 w 253"/>
                <a:gd name="T9" fmla="*/ 0 h 155"/>
                <a:gd name="T10" fmla="*/ 0 w 253"/>
                <a:gd name="T11" fmla="*/ 0 h 155"/>
                <a:gd name="T12" fmla="*/ 0 w 253"/>
                <a:gd name="T13" fmla="*/ 0 h 155"/>
                <a:gd name="T14" fmla="*/ 0 w 253"/>
                <a:gd name="T15" fmla="*/ 0 h 155"/>
                <a:gd name="T16" fmla="*/ 0 w 253"/>
                <a:gd name="T17" fmla="*/ 0 h 155"/>
                <a:gd name="T18" fmla="*/ 0 w 253"/>
                <a:gd name="T19" fmla="*/ 0 h 155"/>
                <a:gd name="T20" fmla="*/ 0 w 253"/>
                <a:gd name="T21" fmla="*/ 0 h 155"/>
                <a:gd name="T22" fmla="*/ 0 w 253"/>
                <a:gd name="T23" fmla="*/ 0 h 155"/>
                <a:gd name="T24" fmla="*/ 0 w 253"/>
                <a:gd name="T25" fmla="*/ 0 h 155"/>
                <a:gd name="T26" fmla="*/ 0 w 253"/>
                <a:gd name="T27" fmla="*/ 0 h 155"/>
                <a:gd name="T28" fmla="*/ 0 w 253"/>
                <a:gd name="T29" fmla="*/ 0 h 155"/>
                <a:gd name="T30" fmla="*/ 0 w 253"/>
                <a:gd name="T31" fmla="*/ 0 h 155"/>
                <a:gd name="T32" fmla="*/ 0 w 253"/>
                <a:gd name="T33" fmla="*/ 0 h 155"/>
                <a:gd name="T34" fmla="*/ 0 w 253"/>
                <a:gd name="T35" fmla="*/ 0 h 155"/>
                <a:gd name="T36" fmla="*/ 0 w 253"/>
                <a:gd name="T37" fmla="*/ 0 h 155"/>
                <a:gd name="T38" fmla="*/ 0 w 253"/>
                <a:gd name="T39" fmla="*/ 0 h 155"/>
                <a:gd name="T40" fmla="*/ 0 w 253"/>
                <a:gd name="T41" fmla="*/ 0 h 155"/>
                <a:gd name="T42" fmla="*/ 0 w 253"/>
                <a:gd name="T43" fmla="*/ 0 h 155"/>
                <a:gd name="T44" fmla="*/ 0 w 253"/>
                <a:gd name="T45" fmla="*/ 0 h 155"/>
                <a:gd name="T46" fmla="*/ 0 w 253"/>
                <a:gd name="T47" fmla="*/ 0 h 155"/>
                <a:gd name="T48" fmla="*/ 0 w 253"/>
                <a:gd name="T49" fmla="*/ 0 h 155"/>
                <a:gd name="T50" fmla="*/ 0 w 253"/>
                <a:gd name="T51" fmla="*/ 0 h 155"/>
                <a:gd name="T52" fmla="*/ 0 w 253"/>
                <a:gd name="T53" fmla="*/ 0 h 155"/>
                <a:gd name="T54" fmla="*/ 0 w 253"/>
                <a:gd name="T55" fmla="*/ 0 h 155"/>
                <a:gd name="T56" fmla="*/ 0 w 253"/>
                <a:gd name="T57" fmla="*/ 0 h 1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53"/>
                <a:gd name="T88" fmla="*/ 0 h 155"/>
                <a:gd name="T89" fmla="*/ 253 w 253"/>
                <a:gd name="T90" fmla="*/ 155 h 1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53" h="155">
                  <a:moveTo>
                    <a:pt x="253" y="11"/>
                  </a:moveTo>
                  <a:lnTo>
                    <a:pt x="248" y="49"/>
                  </a:lnTo>
                  <a:lnTo>
                    <a:pt x="241" y="85"/>
                  </a:lnTo>
                  <a:lnTo>
                    <a:pt x="227" y="120"/>
                  </a:lnTo>
                  <a:lnTo>
                    <a:pt x="216" y="155"/>
                  </a:lnTo>
                  <a:lnTo>
                    <a:pt x="188" y="152"/>
                  </a:lnTo>
                  <a:lnTo>
                    <a:pt x="161" y="147"/>
                  </a:lnTo>
                  <a:lnTo>
                    <a:pt x="133" y="141"/>
                  </a:lnTo>
                  <a:lnTo>
                    <a:pt x="106" y="134"/>
                  </a:lnTo>
                  <a:lnTo>
                    <a:pt x="80" y="122"/>
                  </a:lnTo>
                  <a:lnTo>
                    <a:pt x="52" y="115"/>
                  </a:lnTo>
                  <a:lnTo>
                    <a:pt x="27" y="104"/>
                  </a:lnTo>
                  <a:lnTo>
                    <a:pt x="0" y="95"/>
                  </a:lnTo>
                  <a:lnTo>
                    <a:pt x="6" y="68"/>
                  </a:lnTo>
                  <a:lnTo>
                    <a:pt x="19" y="44"/>
                  </a:lnTo>
                  <a:lnTo>
                    <a:pt x="39" y="28"/>
                  </a:lnTo>
                  <a:lnTo>
                    <a:pt x="60" y="11"/>
                  </a:lnTo>
                  <a:lnTo>
                    <a:pt x="68" y="11"/>
                  </a:lnTo>
                  <a:lnTo>
                    <a:pt x="74" y="8"/>
                  </a:lnTo>
                  <a:lnTo>
                    <a:pt x="80" y="5"/>
                  </a:lnTo>
                  <a:lnTo>
                    <a:pt x="85" y="0"/>
                  </a:lnTo>
                  <a:lnTo>
                    <a:pt x="106" y="3"/>
                  </a:lnTo>
                  <a:lnTo>
                    <a:pt x="126" y="5"/>
                  </a:lnTo>
                  <a:lnTo>
                    <a:pt x="147" y="8"/>
                  </a:lnTo>
                  <a:lnTo>
                    <a:pt x="169" y="11"/>
                  </a:lnTo>
                  <a:lnTo>
                    <a:pt x="191" y="14"/>
                  </a:lnTo>
                  <a:lnTo>
                    <a:pt x="213" y="14"/>
                  </a:lnTo>
                  <a:lnTo>
                    <a:pt x="232" y="14"/>
                  </a:lnTo>
                  <a:lnTo>
                    <a:pt x="253" y="1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01" name="Freeform 289"/>
            <p:cNvSpPr>
              <a:spLocks/>
            </p:cNvSpPr>
            <p:nvPr/>
          </p:nvSpPr>
          <p:spPr bwMode="auto">
            <a:xfrm>
              <a:off x="2901" y="2106"/>
              <a:ext cx="14" cy="9"/>
            </a:xfrm>
            <a:custGeom>
              <a:avLst/>
              <a:gdLst>
                <a:gd name="T0" fmla="*/ 0 w 55"/>
                <a:gd name="T1" fmla="*/ 0 h 35"/>
                <a:gd name="T2" fmla="*/ 0 w 55"/>
                <a:gd name="T3" fmla="*/ 0 h 35"/>
                <a:gd name="T4" fmla="*/ 0 w 55"/>
                <a:gd name="T5" fmla="*/ 0 h 35"/>
                <a:gd name="T6" fmla="*/ 0 w 55"/>
                <a:gd name="T7" fmla="*/ 0 h 35"/>
                <a:gd name="T8" fmla="*/ 0 w 55"/>
                <a:gd name="T9" fmla="*/ 0 h 35"/>
                <a:gd name="T10" fmla="*/ 0 w 55"/>
                <a:gd name="T11" fmla="*/ 0 h 35"/>
                <a:gd name="T12" fmla="*/ 0 w 55"/>
                <a:gd name="T13" fmla="*/ 0 h 35"/>
                <a:gd name="T14" fmla="*/ 0 w 55"/>
                <a:gd name="T15" fmla="*/ 0 h 35"/>
                <a:gd name="T16" fmla="*/ 0 w 55"/>
                <a:gd name="T17" fmla="*/ 0 h 35"/>
                <a:gd name="T18" fmla="*/ 0 w 55"/>
                <a:gd name="T19" fmla="*/ 0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5"/>
                <a:gd name="T31" fmla="*/ 0 h 35"/>
                <a:gd name="T32" fmla="*/ 55 w 55"/>
                <a:gd name="T33" fmla="*/ 35 h 3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5" h="35">
                  <a:moveTo>
                    <a:pt x="20" y="0"/>
                  </a:moveTo>
                  <a:lnTo>
                    <a:pt x="20" y="3"/>
                  </a:lnTo>
                  <a:lnTo>
                    <a:pt x="20" y="5"/>
                  </a:lnTo>
                  <a:lnTo>
                    <a:pt x="28" y="8"/>
                  </a:lnTo>
                  <a:lnTo>
                    <a:pt x="39" y="8"/>
                  </a:lnTo>
                  <a:lnTo>
                    <a:pt x="46" y="5"/>
                  </a:lnTo>
                  <a:lnTo>
                    <a:pt x="55" y="5"/>
                  </a:lnTo>
                  <a:lnTo>
                    <a:pt x="0" y="35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8E8E8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02" name="Freeform 290"/>
            <p:cNvSpPr>
              <a:spLocks/>
            </p:cNvSpPr>
            <p:nvPr/>
          </p:nvSpPr>
          <p:spPr bwMode="auto">
            <a:xfrm>
              <a:off x="2606" y="2107"/>
              <a:ext cx="75" cy="178"/>
            </a:xfrm>
            <a:custGeom>
              <a:avLst/>
              <a:gdLst>
                <a:gd name="T0" fmla="*/ 0 w 300"/>
                <a:gd name="T1" fmla="*/ 0 h 712"/>
                <a:gd name="T2" fmla="*/ 0 w 300"/>
                <a:gd name="T3" fmla="*/ 0 h 712"/>
                <a:gd name="T4" fmla="*/ 0 w 300"/>
                <a:gd name="T5" fmla="*/ 0 h 712"/>
                <a:gd name="T6" fmla="*/ 0 w 300"/>
                <a:gd name="T7" fmla="*/ 0 h 712"/>
                <a:gd name="T8" fmla="*/ 0 w 300"/>
                <a:gd name="T9" fmla="*/ 0 h 712"/>
                <a:gd name="T10" fmla="*/ 0 w 300"/>
                <a:gd name="T11" fmla="*/ 0 h 712"/>
                <a:gd name="T12" fmla="*/ 0 w 300"/>
                <a:gd name="T13" fmla="*/ 0 h 712"/>
                <a:gd name="T14" fmla="*/ 0 w 300"/>
                <a:gd name="T15" fmla="*/ 0 h 712"/>
                <a:gd name="T16" fmla="*/ 0 w 300"/>
                <a:gd name="T17" fmla="*/ 0 h 712"/>
                <a:gd name="T18" fmla="*/ 0 w 300"/>
                <a:gd name="T19" fmla="*/ 0 h 712"/>
                <a:gd name="T20" fmla="*/ 0 w 300"/>
                <a:gd name="T21" fmla="*/ 0 h 712"/>
                <a:gd name="T22" fmla="*/ 0 w 300"/>
                <a:gd name="T23" fmla="*/ 0 h 712"/>
                <a:gd name="T24" fmla="*/ 0 w 300"/>
                <a:gd name="T25" fmla="*/ 0 h 712"/>
                <a:gd name="T26" fmla="*/ 0 w 300"/>
                <a:gd name="T27" fmla="*/ 0 h 712"/>
                <a:gd name="T28" fmla="*/ 0 w 300"/>
                <a:gd name="T29" fmla="*/ 0 h 712"/>
                <a:gd name="T30" fmla="*/ 0 w 300"/>
                <a:gd name="T31" fmla="*/ 0 h 712"/>
                <a:gd name="T32" fmla="*/ 0 w 300"/>
                <a:gd name="T33" fmla="*/ 0 h 712"/>
                <a:gd name="T34" fmla="*/ 0 w 300"/>
                <a:gd name="T35" fmla="*/ 0 h 712"/>
                <a:gd name="T36" fmla="*/ 0 w 300"/>
                <a:gd name="T37" fmla="*/ 0 h 712"/>
                <a:gd name="T38" fmla="*/ 0 w 300"/>
                <a:gd name="T39" fmla="*/ 0 h 712"/>
                <a:gd name="T40" fmla="*/ 0 w 300"/>
                <a:gd name="T41" fmla="*/ 0 h 712"/>
                <a:gd name="T42" fmla="*/ 0 w 300"/>
                <a:gd name="T43" fmla="*/ 0 h 712"/>
                <a:gd name="T44" fmla="*/ 0 w 300"/>
                <a:gd name="T45" fmla="*/ 0 h 7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00"/>
                <a:gd name="T70" fmla="*/ 0 h 712"/>
                <a:gd name="T71" fmla="*/ 300 w 300"/>
                <a:gd name="T72" fmla="*/ 712 h 71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00" h="712">
                  <a:moveTo>
                    <a:pt x="44" y="25"/>
                  </a:moveTo>
                  <a:lnTo>
                    <a:pt x="77" y="110"/>
                  </a:lnTo>
                  <a:lnTo>
                    <a:pt x="109" y="194"/>
                  </a:lnTo>
                  <a:lnTo>
                    <a:pt x="142" y="278"/>
                  </a:lnTo>
                  <a:lnTo>
                    <a:pt x="171" y="363"/>
                  </a:lnTo>
                  <a:lnTo>
                    <a:pt x="205" y="448"/>
                  </a:lnTo>
                  <a:lnTo>
                    <a:pt x="237" y="532"/>
                  </a:lnTo>
                  <a:lnTo>
                    <a:pt x="267" y="616"/>
                  </a:lnTo>
                  <a:lnTo>
                    <a:pt x="300" y="701"/>
                  </a:lnTo>
                  <a:lnTo>
                    <a:pt x="240" y="712"/>
                  </a:lnTo>
                  <a:lnTo>
                    <a:pt x="235" y="649"/>
                  </a:lnTo>
                  <a:lnTo>
                    <a:pt x="224" y="586"/>
                  </a:lnTo>
                  <a:lnTo>
                    <a:pt x="205" y="526"/>
                  </a:lnTo>
                  <a:lnTo>
                    <a:pt x="183" y="469"/>
                  </a:lnTo>
                  <a:lnTo>
                    <a:pt x="159" y="409"/>
                  </a:lnTo>
                  <a:lnTo>
                    <a:pt x="131" y="352"/>
                  </a:lnTo>
                  <a:lnTo>
                    <a:pt x="107" y="295"/>
                  </a:lnTo>
                  <a:lnTo>
                    <a:pt x="85" y="235"/>
                  </a:lnTo>
                  <a:lnTo>
                    <a:pt x="0" y="0"/>
                  </a:lnTo>
                  <a:lnTo>
                    <a:pt x="14" y="3"/>
                  </a:lnTo>
                  <a:lnTo>
                    <a:pt x="28" y="3"/>
                  </a:lnTo>
                  <a:lnTo>
                    <a:pt x="38" y="9"/>
                  </a:lnTo>
                  <a:lnTo>
                    <a:pt x="44" y="25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03" name="Freeform 291"/>
            <p:cNvSpPr>
              <a:spLocks/>
            </p:cNvSpPr>
            <p:nvPr/>
          </p:nvSpPr>
          <p:spPr bwMode="auto">
            <a:xfrm>
              <a:off x="2526" y="2116"/>
              <a:ext cx="117" cy="179"/>
            </a:xfrm>
            <a:custGeom>
              <a:avLst/>
              <a:gdLst>
                <a:gd name="T0" fmla="*/ 0 w 471"/>
                <a:gd name="T1" fmla="*/ 0 h 716"/>
                <a:gd name="T2" fmla="*/ 0 w 471"/>
                <a:gd name="T3" fmla="*/ 0 h 716"/>
                <a:gd name="T4" fmla="*/ 0 w 471"/>
                <a:gd name="T5" fmla="*/ 0 h 716"/>
                <a:gd name="T6" fmla="*/ 0 w 471"/>
                <a:gd name="T7" fmla="*/ 0 h 716"/>
                <a:gd name="T8" fmla="*/ 0 w 471"/>
                <a:gd name="T9" fmla="*/ 0 h 716"/>
                <a:gd name="T10" fmla="*/ 0 w 471"/>
                <a:gd name="T11" fmla="*/ 0 h 716"/>
                <a:gd name="T12" fmla="*/ 0 w 471"/>
                <a:gd name="T13" fmla="*/ 0 h 716"/>
                <a:gd name="T14" fmla="*/ 0 w 471"/>
                <a:gd name="T15" fmla="*/ 0 h 716"/>
                <a:gd name="T16" fmla="*/ 0 w 471"/>
                <a:gd name="T17" fmla="*/ 0 h 716"/>
                <a:gd name="T18" fmla="*/ 0 w 471"/>
                <a:gd name="T19" fmla="*/ 0 h 716"/>
                <a:gd name="T20" fmla="*/ 0 w 471"/>
                <a:gd name="T21" fmla="*/ 0 h 716"/>
                <a:gd name="T22" fmla="*/ 0 w 471"/>
                <a:gd name="T23" fmla="*/ 0 h 716"/>
                <a:gd name="T24" fmla="*/ 0 w 471"/>
                <a:gd name="T25" fmla="*/ 0 h 716"/>
                <a:gd name="T26" fmla="*/ 0 w 471"/>
                <a:gd name="T27" fmla="*/ 0 h 716"/>
                <a:gd name="T28" fmla="*/ 0 w 471"/>
                <a:gd name="T29" fmla="*/ 0 h 716"/>
                <a:gd name="T30" fmla="*/ 0 w 471"/>
                <a:gd name="T31" fmla="*/ 0 h 716"/>
                <a:gd name="T32" fmla="*/ 0 w 471"/>
                <a:gd name="T33" fmla="*/ 0 h 716"/>
                <a:gd name="T34" fmla="*/ 0 w 471"/>
                <a:gd name="T35" fmla="*/ 0 h 716"/>
                <a:gd name="T36" fmla="*/ 0 w 471"/>
                <a:gd name="T37" fmla="*/ 0 h 716"/>
                <a:gd name="T38" fmla="*/ 0 w 471"/>
                <a:gd name="T39" fmla="*/ 0 h 716"/>
                <a:gd name="T40" fmla="*/ 0 w 471"/>
                <a:gd name="T41" fmla="*/ 0 h 716"/>
                <a:gd name="T42" fmla="*/ 0 w 471"/>
                <a:gd name="T43" fmla="*/ 0 h 716"/>
                <a:gd name="T44" fmla="*/ 0 w 471"/>
                <a:gd name="T45" fmla="*/ 0 h 716"/>
                <a:gd name="T46" fmla="*/ 0 w 471"/>
                <a:gd name="T47" fmla="*/ 0 h 716"/>
                <a:gd name="T48" fmla="*/ 0 w 471"/>
                <a:gd name="T49" fmla="*/ 0 h 716"/>
                <a:gd name="T50" fmla="*/ 0 w 471"/>
                <a:gd name="T51" fmla="*/ 0 h 716"/>
                <a:gd name="T52" fmla="*/ 0 w 471"/>
                <a:gd name="T53" fmla="*/ 0 h 716"/>
                <a:gd name="T54" fmla="*/ 0 w 471"/>
                <a:gd name="T55" fmla="*/ 0 h 716"/>
                <a:gd name="T56" fmla="*/ 0 w 471"/>
                <a:gd name="T57" fmla="*/ 0 h 716"/>
                <a:gd name="T58" fmla="*/ 0 w 471"/>
                <a:gd name="T59" fmla="*/ 0 h 716"/>
                <a:gd name="T60" fmla="*/ 0 w 471"/>
                <a:gd name="T61" fmla="*/ 0 h 716"/>
                <a:gd name="T62" fmla="*/ 0 w 471"/>
                <a:gd name="T63" fmla="*/ 0 h 716"/>
                <a:gd name="T64" fmla="*/ 0 w 471"/>
                <a:gd name="T65" fmla="*/ 0 h 716"/>
                <a:gd name="T66" fmla="*/ 0 w 471"/>
                <a:gd name="T67" fmla="*/ 0 h 716"/>
                <a:gd name="T68" fmla="*/ 0 w 471"/>
                <a:gd name="T69" fmla="*/ 0 h 716"/>
                <a:gd name="T70" fmla="*/ 0 w 471"/>
                <a:gd name="T71" fmla="*/ 0 h 716"/>
                <a:gd name="T72" fmla="*/ 0 w 471"/>
                <a:gd name="T73" fmla="*/ 0 h 716"/>
                <a:gd name="T74" fmla="*/ 0 w 471"/>
                <a:gd name="T75" fmla="*/ 0 h 716"/>
                <a:gd name="T76" fmla="*/ 0 w 471"/>
                <a:gd name="T77" fmla="*/ 0 h 716"/>
                <a:gd name="T78" fmla="*/ 0 w 471"/>
                <a:gd name="T79" fmla="*/ 0 h 716"/>
                <a:gd name="T80" fmla="*/ 0 w 471"/>
                <a:gd name="T81" fmla="*/ 0 h 716"/>
                <a:gd name="T82" fmla="*/ 0 w 471"/>
                <a:gd name="T83" fmla="*/ 0 h 716"/>
                <a:gd name="T84" fmla="*/ 0 w 471"/>
                <a:gd name="T85" fmla="*/ 0 h 716"/>
                <a:gd name="T86" fmla="*/ 0 w 471"/>
                <a:gd name="T87" fmla="*/ 0 h 7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71"/>
                <a:gd name="T133" fmla="*/ 0 h 716"/>
                <a:gd name="T134" fmla="*/ 471 w 471"/>
                <a:gd name="T135" fmla="*/ 716 h 7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71" h="716">
                  <a:moveTo>
                    <a:pt x="269" y="164"/>
                  </a:moveTo>
                  <a:lnTo>
                    <a:pt x="471" y="689"/>
                  </a:lnTo>
                  <a:lnTo>
                    <a:pt x="450" y="695"/>
                  </a:lnTo>
                  <a:lnTo>
                    <a:pt x="428" y="697"/>
                  </a:lnTo>
                  <a:lnTo>
                    <a:pt x="406" y="703"/>
                  </a:lnTo>
                  <a:lnTo>
                    <a:pt x="386" y="706"/>
                  </a:lnTo>
                  <a:lnTo>
                    <a:pt x="365" y="711"/>
                  </a:lnTo>
                  <a:lnTo>
                    <a:pt x="345" y="714"/>
                  </a:lnTo>
                  <a:lnTo>
                    <a:pt x="324" y="716"/>
                  </a:lnTo>
                  <a:lnTo>
                    <a:pt x="305" y="716"/>
                  </a:lnTo>
                  <a:lnTo>
                    <a:pt x="269" y="689"/>
                  </a:lnTo>
                  <a:lnTo>
                    <a:pt x="237" y="659"/>
                  </a:lnTo>
                  <a:lnTo>
                    <a:pt x="207" y="633"/>
                  </a:lnTo>
                  <a:lnTo>
                    <a:pt x="179" y="603"/>
                  </a:lnTo>
                  <a:lnTo>
                    <a:pt x="152" y="569"/>
                  </a:lnTo>
                  <a:lnTo>
                    <a:pt x="128" y="537"/>
                  </a:lnTo>
                  <a:lnTo>
                    <a:pt x="106" y="504"/>
                  </a:lnTo>
                  <a:lnTo>
                    <a:pt x="84" y="466"/>
                  </a:lnTo>
                  <a:lnTo>
                    <a:pt x="98" y="454"/>
                  </a:lnTo>
                  <a:lnTo>
                    <a:pt x="114" y="452"/>
                  </a:lnTo>
                  <a:lnTo>
                    <a:pt x="133" y="449"/>
                  </a:lnTo>
                  <a:lnTo>
                    <a:pt x="149" y="447"/>
                  </a:lnTo>
                  <a:lnTo>
                    <a:pt x="166" y="447"/>
                  </a:lnTo>
                  <a:lnTo>
                    <a:pt x="179" y="438"/>
                  </a:lnTo>
                  <a:lnTo>
                    <a:pt x="188" y="428"/>
                  </a:lnTo>
                  <a:lnTo>
                    <a:pt x="191" y="406"/>
                  </a:lnTo>
                  <a:lnTo>
                    <a:pt x="177" y="371"/>
                  </a:lnTo>
                  <a:lnTo>
                    <a:pt x="163" y="335"/>
                  </a:lnTo>
                  <a:lnTo>
                    <a:pt x="152" y="297"/>
                  </a:lnTo>
                  <a:lnTo>
                    <a:pt x="138" y="256"/>
                  </a:lnTo>
                  <a:lnTo>
                    <a:pt x="122" y="247"/>
                  </a:lnTo>
                  <a:lnTo>
                    <a:pt x="106" y="245"/>
                  </a:lnTo>
                  <a:lnTo>
                    <a:pt x="90" y="245"/>
                  </a:lnTo>
                  <a:lnTo>
                    <a:pt x="73" y="247"/>
                  </a:lnTo>
                  <a:lnTo>
                    <a:pt x="55" y="251"/>
                  </a:lnTo>
                  <a:lnTo>
                    <a:pt x="37" y="253"/>
                  </a:lnTo>
                  <a:lnTo>
                    <a:pt x="21" y="256"/>
                  </a:lnTo>
                  <a:lnTo>
                    <a:pt x="5" y="259"/>
                  </a:lnTo>
                  <a:lnTo>
                    <a:pt x="0" y="199"/>
                  </a:lnTo>
                  <a:lnTo>
                    <a:pt x="11" y="144"/>
                  </a:lnTo>
                  <a:lnTo>
                    <a:pt x="25" y="88"/>
                  </a:lnTo>
                  <a:lnTo>
                    <a:pt x="41" y="24"/>
                  </a:lnTo>
                  <a:lnTo>
                    <a:pt x="207" y="0"/>
                  </a:lnTo>
                  <a:lnTo>
                    <a:pt x="269" y="164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04" name="Freeform 292"/>
            <p:cNvSpPr>
              <a:spLocks/>
            </p:cNvSpPr>
            <p:nvPr/>
          </p:nvSpPr>
          <p:spPr bwMode="auto">
            <a:xfrm>
              <a:off x="3030" y="2120"/>
              <a:ext cx="27" cy="15"/>
            </a:xfrm>
            <a:custGeom>
              <a:avLst/>
              <a:gdLst>
                <a:gd name="T0" fmla="*/ 0 w 110"/>
                <a:gd name="T1" fmla="*/ 0 h 61"/>
                <a:gd name="T2" fmla="*/ 0 w 110"/>
                <a:gd name="T3" fmla="*/ 0 h 61"/>
                <a:gd name="T4" fmla="*/ 0 w 110"/>
                <a:gd name="T5" fmla="*/ 0 h 61"/>
                <a:gd name="T6" fmla="*/ 0 w 110"/>
                <a:gd name="T7" fmla="*/ 0 h 61"/>
                <a:gd name="T8" fmla="*/ 0 w 110"/>
                <a:gd name="T9" fmla="*/ 0 h 61"/>
                <a:gd name="T10" fmla="*/ 0 w 110"/>
                <a:gd name="T11" fmla="*/ 0 h 61"/>
                <a:gd name="T12" fmla="*/ 0 w 110"/>
                <a:gd name="T13" fmla="*/ 0 h 61"/>
                <a:gd name="T14" fmla="*/ 0 w 110"/>
                <a:gd name="T15" fmla="*/ 0 h 61"/>
                <a:gd name="T16" fmla="*/ 0 w 110"/>
                <a:gd name="T17" fmla="*/ 0 h 61"/>
                <a:gd name="T18" fmla="*/ 0 w 110"/>
                <a:gd name="T19" fmla="*/ 0 h 61"/>
                <a:gd name="T20" fmla="*/ 0 w 110"/>
                <a:gd name="T21" fmla="*/ 0 h 61"/>
                <a:gd name="T22" fmla="*/ 0 w 110"/>
                <a:gd name="T23" fmla="*/ 0 h 61"/>
                <a:gd name="T24" fmla="*/ 0 w 110"/>
                <a:gd name="T25" fmla="*/ 0 h 61"/>
                <a:gd name="T26" fmla="*/ 0 w 110"/>
                <a:gd name="T27" fmla="*/ 0 h 61"/>
                <a:gd name="T28" fmla="*/ 0 w 110"/>
                <a:gd name="T29" fmla="*/ 0 h 61"/>
                <a:gd name="T30" fmla="*/ 0 w 110"/>
                <a:gd name="T31" fmla="*/ 0 h 61"/>
                <a:gd name="T32" fmla="*/ 0 w 110"/>
                <a:gd name="T33" fmla="*/ 0 h 61"/>
                <a:gd name="T34" fmla="*/ 0 w 110"/>
                <a:gd name="T35" fmla="*/ 0 h 61"/>
                <a:gd name="T36" fmla="*/ 0 w 110"/>
                <a:gd name="T37" fmla="*/ 0 h 61"/>
                <a:gd name="T38" fmla="*/ 0 w 110"/>
                <a:gd name="T39" fmla="*/ 0 h 61"/>
                <a:gd name="T40" fmla="*/ 0 w 110"/>
                <a:gd name="T41" fmla="*/ 0 h 6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10"/>
                <a:gd name="T64" fmla="*/ 0 h 61"/>
                <a:gd name="T65" fmla="*/ 110 w 110"/>
                <a:gd name="T66" fmla="*/ 61 h 6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10" h="61">
                  <a:moveTo>
                    <a:pt x="96" y="11"/>
                  </a:moveTo>
                  <a:lnTo>
                    <a:pt x="99" y="20"/>
                  </a:lnTo>
                  <a:lnTo>
                    <a:pt x="104" y="27"/>
                  </a:lnTo>
                  <a:lnTo>
                    <a:pt x="110" y="36"/>
                  </a:lnTo>
                  <a:lnTo>
                    <a:pt x="107" y="47"/>
                  </a:lnTo>
                  <a:lnTo>
                    <a:pt x="94" y="57"/>
                  </a:lnTo>
                  <a:lnTo>
                    <a:pt x="77" y="61"/>
                  </a:lnTo>
                  <a:lnTo>
                    <a:pt x="58" y="61"/>
                  </a:lnTo>
                  <a:lnTo>
                    <a:pt x="39" y="61"/>
                  </a:lnTo>
                  <a:lnTo>
                    <a:pt x="28" y="57"/>
                  </a:lnTo>
                  <a:lnTo>
                    <a:pt x="14" y="55"/>
                  </a:lnTo>
                  <a:lnTo>
                    <a:pt x="4" y="50"/>
                  </a:lnTo>
                  <a:lnTo>
                    <a:pt x="0" y="36"/>
                  </a:lnTo>
                  <a:lnTo>
                    <a:pt x="4" y="25"/>
                  </a:lnTo>
                  <a:lnTo>
                    <a:pt x="9" y="17"/>
                  </a:lnTo>
                  <a:lnTo>
                    <a:pt x="18" y="11"/>
                  </a:lnTo>
                  <a:lnTo>
                    <a:pt x="25" y="6"/>
                  </a:lnTo>
                  <a:lnTo>
                    <a:pt x="41" y="4"/>
                  </a:lnTo>
                  <a:lnTo>
                    <a:pt x="64" y="0"/>
                  </a:lnTo>
                  <a:lnTo>
                    <a:pt x="82" y="4"/>
                  </a:lnTo>
                  <a:lnTo>
                    <a:pt x="9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05" name="Freeform 293"/>
            <p:cNvSpPr>
              <a:spLocks/>
            </p:cNvSpPr>
            <p:nvPr/>
          </p:nvSpPr>
          <p:spPr bwMode="auto">
            <a:xfrm>
              <a:off x="2819" y="2143"/>
              <a:ext cx="238" cy="71"/>
            </a:xfrm>
            <a:custGeom>
              <a:avLst/>
              <a:gdLst>
                <a:gd name="T0" fmla="*/ 0 w 954"/>
                <a:gd name="T1" fmla="*/ 0 h 280"/>
                <a:gd name="T2" fmla="*/ 0 w 954"/>
                <a:gd name="T3" fmla="*/ 0 h 280"/>
                <a:gd name="T4" fmla="*/ 0 w 954"/>
                <a:gd name="T5" fmla="*/ 0 h 280"/>
                <a:gd name="T6" fmla="*/ 0 w 954"/>
                <a:gd name="T7" fmla="*/ 0 h 280"/>
                <a:gd name="T8" fmla="*/ 0 w 954"/>
                <a:gd name="T9" fmla="*/ 0 h 280"/>
                <a:gd name="T10" fmla="*/ 0 w 954"/>
                <a:gd name="T11" fmla="*/ 0 h 280"/>
                <a:gd name="T12" fmla="*/ 0 w 954"/>
                <a:gd name="T13" fmla="*/ 0 h 280"/>
                <a:gd name="T14" fmla="*/ 0 w 954"/>
                <a:gd name="T15" fmla="*/ 0 h 280"/>
                <a:gd name="T16" fmla="*/ 0 w 954"/>
                <a:gd name="T17" fmla="*/ 0 h 280"/>
                <a:gd name="T18" fmla="*/ 0 w 954"/>
                <a:gd name="T19" fmla="*/ 0 h 280"/>
                <a:gd name="T20" fmla="*/ 0 w 954"/>
                <a:gd name="T21" fmla="*/ 0 h 280"/>
                <a:gd name="T22" fmla="*/ 0 w 954"/>
                <a:gd name="T23" fmla="*/ 0 h 280"/>
                <a:gd name="T24" fmla="*/ 0 w 954"/>
                <a:gd name="T25" fmla="*/ 0 h 280"/>
                <a:gd name="T26" fmla="*/ 0 w 954"/>
                <a:gd name="T27" fmla="*/ 0 h 280"/>
                <a:gd name="T28" fmla="*/ 0 w 954"/>
                <a:gd name="T29" fmla="*/ 0 h 280"/>
                <a:gd name="T30" fmla="*/ 0 w 954"/>
                <a:gd name="T31" fmla="*/ 0 h 280"/>
                <a:gd name="T32" fmla="*/ 0 w 954"/>
                <a:gd name="T33" fmla="*/ 0 h 280"/>
                <a:gd name="T34" fmla="*/ 0 w 954"/>
                <a:gd name="T35" fmla="*/ 0 h 280"/>
                <a:gd name="T36" fmla="*/ 0 w 954"/>
                <a:gd name="T37" fmla="*/ 0 h 280"/>
                <a:gd name="T38" fmla="*/ 0 w 954"/>
                <a:gd name="T39" fmla="*/ 0 h 280"/>
                <a:gd name="T40" fmla="*/ 0 w 954"/>
                <a:gd name="T41" fmla="*/ 0 h 280"/>
                <a:gd name="T42" fmla="*/ 0 w 954"/>
                <a:gd name="T43" fmla="*/ 0 h 280"/>
                <a:gd name="T44" fmla="*/ 0 w 954"/>
                <a:gd name="T45" fmla="*/ 0 h 280"/>
                <a:gd name="T46" fmla="*/ 0 w 954"/>
                <a:gd name="T47" fmla="*/ 0 h 280"/>
                <a:gd name="T48" fmla="*/ 0 w 954"/>
                <a:gd name="T49" fmla="*/ 0 h 280"/>
                <a:gd name="T50" fmla="*/ 0 w 954"/>
                <a:gd name="T51" fmla="*/ 0 h 28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54"/>
                <a:gd name="T79" fmla="*/ 0 h 280"/>
                <a:gd name="T80" fmla="*/ 954 w 954"/>
                <a:gd name="T81" fmla="*/ 280 h 28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54" h="280">
                  <a:moveTo>
                    <a:pt x="945" y="120"/>
                  </a:moveTo>
                  <a:lnTo>
                    <a:pt x="11" y="280"/>
                  </a:lnTo>
                  <a:lnTo>
                    <a:pt x="0" y="248"/>
                  </a:lnTo>
                  <a:lnTo>
                    <a:pt x="0" y="207"/>
                  </a:lnTo>
                  <a:lnTo>
                    <a:pt x="2" y="166"/>
                  </a:lnTo>
                  <a:lnTo>
                    <a:pt x="5" y="131"/>
                  </a:lnTo>
                  <a:lnTo>
                    <a:pt x="37" y="131"/>
                  </a:lnTo>
                  <a:lnTo>
                    <a:pt x="81" y="131"/>
                  </a:lnTo>
                  <a:lnTo>
                    <a:pt x="136" y="128"/>
                  </a:lnTo>
                  <a:lnTo>
                    <a:pt x="196" y="122"/>
                  </a:lnTo>
                  <a:lnTo>
                    <a:pt x="262" y="115"/>
                  </a:lnTo>
                  <a:lnTo>
                    <a:pt x="329" y="106"/>
                  </a:lnTo>
                  <a:lnTo>
                    <a:pt x="403" y="98"/>
                  </a:lnTo>
                  <a:lnTo>
                    <a:pt x="476" y="87"/>
                  </a:lnTo>
                  <a:lnTo>
                    <a:pt x="554" y="76"/>
                  </a:lnTo>
                  <a:lnTo>
                    <a:pt x="624" y="65"/>
                  </a:lnTo>
                  <a:lnTo>
                    <a:pt x="695" y="51"/>
                  </a:lnTo>
                  <a:lnTo>
                    <a:pt x="761" y="41"/>
                  </a:lnTo>
                  <a:lnTo>
                    <a:pt x="820" y="30"/>
                  </a:lnTo>
                  <a:lnTo>
                    <a:pt x="874" y="19"/>
                  </a:lnTo>
                  <a:lnTo>
                    <a:pt x="918" y="9"/>
                  </a:lnTo>
                  <a:lnTo>
                    <a:pt x="954" y="0"/>
                  </a:lnTo>
                  <a:lnTo>
                    <a:pt x="951" y="32"/>
                  </a:lnTo>
                  <a:lnTo>
                    <a:pt x="951" y="60"/>
                  </a:lnTo>
                  <a:lnTo>
                    <a:pt x="948" y="90"/>
                  </a:lnTo>
                  <a:lnTo>
                    <a:pt x="945" y="12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06" name="Freeform 294"/>
            <p:cNvSpPr>
              <a:spLocks/>
            </p:cNvSpPr>
            <p:nvPr/>
          </p:nvSpPr>
          <p:spPr bwMode="auto">
            <a:xfrm>
              <a:off x="3065" y="2148"/>
              <a:ext cx="25" cy="68"/>
            </a:xfrm>
            <a:custGeom>
              <a:avLst/>
              <a:gdLst>
                <a:gd name="T0" fmla="*/ 0 w 101"/>
                <a:gd name="T1" fmla="*/ 0 h 276"/>
                <a:gd name="T2" fmla="*/ 0 w 101"/>
                <a:gd name="T3" fmla="*/ 0 h 276"/>
                <a:gd name="T4" fmla="*/ 0 w 101"/>
                <a:gd name="T5" fmla="*/ 0 h 276"/>
                <a:gd name="T6" fmla="*/ 0 w 101"/>
                <a:gd name="T7" fmla="*/ 0 h 276"/>
                <a:gd name="T8" fmla="*/ 0 w 101"/>
                <a:gd name="T9" fmla="*/ 0 h 276"/>
                <a:gd name="T10" fmla="*/ 0 w 101"/>
                <a:gd name="T11" fmla="*/ 0 h 276"/>
                <a:gd name="T12" fmla="*/ 0 w 101"/>
                <a:gd name="T13" fmla="*/ 0 h 276"/>
                <a:gd name="T14" fmla="*/ 0 w 101"/>
                <a:gd name="T15" fmla="*/ 0 h 276"/>
                <a:gd name="T16" fmla="*/ 0 w 101"/>
                <a:gd name="T17" fmla="*/ 0 h 276"/>
                <a:gd name="T18" fmla="*/ 0 w 101"/>
                <a:gd name="T19" fmla="*/ 0 h 276"/>
                <a:gd name="T20" fmla="*/ 0 w 101"/>
                <a:gd name="T21" fmla="*/ 0 h 276"/>
                <a:gd name="T22" fmla="*/ 0 w 101"/>
                <a:gd name="T23" fmla="*/ 0 h 276"/>
                <a:gd name="T24" fmla="*/ 0 w 101"/>
                <a:gd name="T25" fmla="*/ 0 h 276"/>
                <a:gd name="T26" fmla="*/ 0 w 101"/>
                <a:gd name="T27" fmla="*/ 0 h 276"/>
                <a:gd name="T28" fmla="*/ 0 w 101"/>
                <a:gd name="T29" fmla="*/ 0 h 276"/>
                <a:gd name="T30" fmla="*/ 0 w 101"/>
                <a:gd name="T31" fmla="*/ 0 h 276"/>
                <a:gd name="T32" fmla="*/ 0 w 101"/>
                <a:gd name="T33" fmla="*/ 0 h 276"/>
                <a:gd name="T34" fmla="*/ 0 w 101"/>
                <a:gd name="T35" fmla="*/ 0 h 276"/>
                <a:gd name="T36" fmla="*/ 0 w 101"/>
                <a:gd name="T37" fmla="*/ 0 h 276"/>
                <a:gd name="T38" fmla="*/ 0 w 101"/>
                <a:gd name="T39" fmla="*/ 0 h 276"/>
                <a:gd name="T40" fmla="*/ 0 w 101"/>
                <a:gd name="T41" fmla="*/ 0 h 276"/>
                <a:gd name="T42" fmla="*/ 0 w 101"/>
                <a:gd name="T43" fmla="*/ 0 h 276"/>
                <a:gd name="T44" fmla="*/ 0 w 101"/>
                <a:gd name="T45" fmla="*/ 0 h 276"/>
                <a:gd name="T46" fmla="*/ 0 w 101"/>
                <a:gd name="T47" fmla="*/ 0 h 276"/>
                <a:gd name="T48" fmla="*/ 0 w 101"/>
                <a:gd name="T49" fmla="*/ 0 h 27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01"/>
                <a:gd name="T76" fmla="*/ 0 h 276"/>
                <a:gd name="T77" fmla="*/ 101 w 101"/>
                <a:gd name="T78" fmla="*/ 276 h 27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01" h="276">
                  <a:moveTo>
                    <a:pt x="101" y="128"/>
                  </a:moveTo>
                  <a:lnTo>
                    <a:pt x="95" y="164"/>
                  </a:lnTo>
                  <a:lnTo>
                    <a:pt x="92" y="202"/>
                  </a:lnTo>
                  <a:lnTo>
                    <a:pt x="92" y="237"/>
                  </a:lnTo>
                  <a:lnTo>
                    <a:pt x="90" y="276"/>
                  </a:lnTo>
                  <a:lnTo>
                    <a:pt x="78" y="257"/>
                  </a:lnTo>
                  <a:lnTo>
                    <a:pt x="65" y="240"/>
                  </a:lnTo>
                  <a:lnTo>
                    <a:pt x="51" y="221"/>
                  </a:lnTo>
                  <a:lnTo>
                    <a:pt x="37" y="202"/>
                  </a:lnTo>
                  <a:lnTo>
                    <a:pt x="25" y="182"/>
                  </a:lnTo>
                  <a:lnTo>
                    <a:pt x="14" y="164"/>
                  </a:lnTo>
                  <a:lnTo>
                    <a:pt x="5" y="145"/>
                  </a:lnTo>
                  <a:lnTo>
                    <a:pt x="0" y="126"/>
                  </a:lnTo>
                  <a:lnTo>
                    <a:pt x="5" y="96"/>
                  </a:lnTo>
                  <a:lnTo>
                    <a:pt x="7" y="66"/>
                  </a:lnTo>
                  <a:lnTo>
                    <a:pt x="7" y="33"/>
                  </a:lnTo>
                  <a:lnTo>
                    <a:pt x="11" y="0"/>
                  </a:lnTo>
                  <a:lnTo>
                    <a:pt x="21" y="16"/>
                  </a:lnTo>
                  <a:lnTo>
                    <a:pt x="32" y="33"/>
                  </a:lnTo>
                  <a:lnTo>
                    <a:pt x="43" y="49"/>
                  </a:lnTo>
                  <a:lnTo>
                    <a:pt x="55" y="66"/>
                  </a:lnTo>
                  <a:lnTo>
                    <a:pt x="65" y="82"/>
                  </a:lnTo>
                  <a:lnTo>
                    <a:pt x="76" y="99"/>
                  </a:lnTo>
                  <a:lnTo>
                    <a:pt x="87" y="115"/>
                  </a:lnTo>
                  <a:lnTo>
                    <a:pt x="101" y="128"/>
                  </a:lnTo>
                  <a:close/>
                </a:path>
              </a:pathLst>
            </a:custGeom>
            <a:solidFill>
              <a:srgbClr val="ADE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07" name="Freeform 295"/>
            <p:cNvSpPr>
              <a:spLocks/>
            </p:cNvSpPr>
            <p:nvPr/>
          </p:nvSpPr>
          <p:spPr bwMode="auto">
            <a:xfrm>
              <a:off x="2810" y="2149"/>
              <a:ext cx="32" cy="18"/>
            </a:xfrm>
            <a:custGeom>
              <a:avLst/>
              <a:gdLst>
                <a:gd name="T0" fmla="*/ 0 w 125"/>
                <a:gd name="T1" fmla="*/ 0 h 74"/>
                <a:gd name="T2" fmla="*/ 0 w 125"/>
                <a:gd name="T3" fmla="*/ 0 h 74"/>
                <a:gd name="T4" fmla="*/ 0 w 125"/>
                <a:gd name="T5" fmla="*/ 0 h 74"/>
                <a:gd name="T6" fmla="*/ 0 w 125"/>
                <a:gd name="T7" fmla="*/ 0 h 74"/>
                <a:gd name="T8" fmla="*/ 0 w 125"/>
                <a:gd name="T9" fmla="*/ 0 h 74"/>
                <a:gd name="T10" fmla="*/ 0 w 125"/>
                <a:gd name="T11" fmla="*/ 0 h 74"/>
                <a:gd name="T12" fmla="*/ 0 w 125"/>
                <a:gd name="T13" fmla="*/ 0 h 74"/>
                <a:gd name="T14" fmla="*/ 0 w 125"/>
                <a:gd name="T15" fmla="*/ 0 h 74"/>
                <a:gd name="T16" fmla="*/ 0 w 125"/>
                <a:gd name="T17" fmla="*/ 0 h 74"/>
                <a:gd name="T18" fmla="*/ 0 w 125"/>
                <a:gd name="T19" fmla="*/ 0 h 74"/>
                <a:gd name="T20" fmla="*/ 0 w 125"/>
                <a:gd name="T21" fmla="*/ 0 h 74"/>
                <a:gd name="T22" fmla="*/ 0 w 125"/>
                <a:gd name="T23" fmla="*/ 0 h 74"/>
                <a:gd name="T24" fmla="*/ 0 w 125"/>
                <a:gd name="T25" fmla="*/ 0 h 74"/>
                <a:gd name="T26" fmla="*/ 0 w 125"/>
                <a:gd name="T27" fmla="*/ 0 h 74"/>
                <a:gd name="T28" fmla="*/ 0 w 125"/>
                <a:gd name="T29" fmla="*/ 0 h 74"/>
                <a:gd name="T30" fmla="*/ 0 w 125"/>
                <a:gd name="T31" fmla="*/ 0 h 74"/>
                <a:gd name="T32" fmla="*/ 0 w 125"/>
                <a:gd name="T33" fmla="*/ 0 h 74"/>
                <a:gd name="T34" fmla="*/ 0 w 125"/>
                <a:gd name="T35" fmla="*/ 0 h 74"/>
                <a:gd name="T36" fmla="*/ 0 w 125"/>
                <a:gd name="T37" fmla="*/ 0 h 74"/>
                <a:gd name="T38" fmla="*/ 0 w 125"/>
                <a:gd name="T39" fmla="*/ 0 h 74"/>
                <a:gd name="T40" fmla="*/ 0 w 125"/>
                <a:gd name="T41" fmla="*/ 0 h 74"/>
                <a:gd name="T42" fmla="*/ 0 w 125"/>
                <a:gd name="T43" fmla="*/ 0 h 74"/>
                <a:gd name="T44" fmla="*/ 0 w 125"/>
                <a:gd name="T45" fmla="*/ 0 h 74"/>
                <a:gd name="T46" fmla="*/ 0 w 125"/>
                <a:gd name="T47" fmla="*/ 0 h 74"/>
                <a:gd name="T48" fmla="*/ 0 w 125"/>
                <a:gd name="T49" fmla="*/ 0 h 74"/>
                <a:gd name="T50" fmla="*/ 0 w 125"/>
                <a:gd name="T51" fmla="*/ 0 h 7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25"/>
                <a:gd name="T79" fmla="*/ 0 h 74"/>
                <a:gd name="T80" fmla="*/ 125 w 125"/>
                <a:gd name="T81" fmla="*/ 74 h 74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25" h="74">
                  <a:moveTo>
                    <a:pt x="123" y="34"/>
                  </a:moveTo>
                  <a:lnTo>
                    <a:pt x="125" y="47"/>
                  </a:lnTo>
                  <a:lnTo>
                    <a:pt x="118" y="55"/>
                  </a:lnTo>
                  <a:lnTo>
                    <a:pt x="104" y="61"/>
                  </a:lnTo>
                  <a:lnTo>
                    <a:pt x="93" y="69"/>
                  </a:lnTo>
                  <a:lnTo>
                    <a:pt x="82" y="71"/>
                  </a:lnTo>
                  <a:lnTo>
                    <a:pt x="70" y="71"/>
                  </a:lnTo>
                  <a:lnTo>
                    <a:pt x="60" y="74"/>
                  </a:lnTo>
                  <a:lnTo>
                    <a:pt x="49" y="74"/>
                  </a:lnTo>
                  <a:lnTo>
                    <a:pt x="38" y="71"/>
                  </a:lnTo>
                  <a:lnTo>
                    <a:pt x="27" y="69"/>
                  </a:lnTo>
                  <a:lnTo>
                    <a:pt x="17" y="64"/>
                  </a:lnTo>
                  <a:lnTo>
                    <a:pt x="8" y="55"/>
                  </a:lnTo>
                  <a:lnTo>
                    <a:pt x="3" y="50"/>
                  </a:lnTo>
                  <a:lnTo>
                    <a:pt x="0" y="41"/>
                  </a:lnTo>
                  <a:lnTo>
                    <a:pt x="0" y="30"/>
                  </a:lnTo>
                  <a:lnTo>
                    <a:pt x="3" y="20"/>
                  </a:lnTo>
                  <a:lnTo>
                    <a:pt x="11" y="11"/>
                  </a:lnTo>
                  <a:lnTo>
                    <a:pt x="22" y="6"/>
                  </a:lnTo>
                  <a:lnTo>
                    <a:pt x="35" y="4"/>
                  </a:lnTo>
                  <a:lnTo>
                    <a:pt x="47" y="0"/>
                  </a:lnTo>
                  <a:lnTo>
                    <a:pt x="60" y="4"/>
                  </a:lnTo>
                  <a:lnTo>
                    <a:pt x="74" y="4"/>
                  </a:lnTo>
                  <a:lnTo>
                    <a:pt x="88" y="6"/>
                  </a:lnTo>
                  <a:lnTo>
                    <a:pt x="98" y="9"/>
                  </a:lnTo>
                  <a:lnTo>
                    <a:pt x="123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08" name="Freeform 296"/>
            <p:cNvSpPr>
              <a:spLocks/>
            </p:cNvSpPr>
            <p:nvPr/>
          </p:nvSpPr>
          <p:spPr bwMode="auto">
            <a:xfrm>
              <a:off x="3228" y="2154"/>
              <a:ext cx="7" cy="43"/>
            </a:xfrm>
            <a:custGeom>
              <a:avLst/>
              <a:gdLst>
                <a:gd name="T0" fmla="*/ 0 w 30"/>
                <a:gd name="T1" fmla="*/ 0 h 171"/>
                <a:gd name="T2" fmla="*/ 0 w 30"/>
                <a:gd name="T3" fmla="*/ 0 h 171"/>
                <a:gd name="T4" fmla="*/ 0 w 30"/>
                <a:gd name="T5" fmla="*/ 0 h 171"/>
                <a:gd name="T6" fmla="*/ 0 w 30"/>
                <a:gd name="T7" fmla="*/ 0 h 171"/>
                <a:gd name="T8" fmla="*/ 0 w 30"/>
                <a:gd name="T9" fmla="*/ 0 h 171"/>
                <a:gd name="T10" fmla="*/ 0 w 30"/>
                <a:gd name="T11" fmla="*/ 0 h 171"/>
                <a:gd name="T12" fmla="*/ 0 w 30"/>
                <a:gd name="T13" fmla="*/ 0 h 171"/>
                <a:gd name="T14" fmla="*/ 0 w 30"/>
                <a:gd name="T15" fmla="*/ 0 h 171"/>
                <a:gd name="T16" fmla="*/ 0 w 30"/>
                <a:gd name="T17" fmla="*/ 0 h 171"/>
                <a:gd name="T18" fmla="*/ 0 w 30"/>
                <a:gd name="T19" fmla="*/ 0 h 171"/>
                <a:gd name="T20" fmla="*/ 0 w 30"/>
                <a:gd name="T21" fmla="*/ 0 h 171"/>
                <a:gd name="T22" fmla="*/ 0 w 30"/>
                <a:gd name="T23" fmla="*/ 0 h 171"/>
                <a:gd name="T24" fmla="*/ 0 w 30"/>
                <a:gd name="T25" fmla="*/ 0 h 1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171"/>
                <a:gd name="T41" fmla="*/ 30 w 30"/>
                <a:gd name="T42" fmla="*/ 171 h 1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171">
                  <a:moveTo>
                    <a:pt x="27" y="168"/>
                  </a:moveTo>
                  <a:lnTo>
                    <a:pt x="22" y="168"/>
                  </a:lnTo>
                  <a:lnTo>
                    <a:pt x="16" y="171"/>
                  </a:lnTo>
                  <a:lnTo>
                    <a:pt x="8" y="171"/>
                  </a:lnTo>
                  <a:lnTo>
                    <a:pt x="0" y="171"/>
                  </a:lnTo>
                  <a:lnTo>
                    <a:pt x="6" y="127"/>
                  </a:lnTo>
                  <a:lnTo>
                    <a:pt x="16" y="87"/>
                  </a:lnTo>
                  <a:lnTo>
                    <a:pt x="25" y="44"/>
                  </a:lnTo>
                  <a:lnTo>
                    <a:pt x="27" y="0"/>
                  </a:lnTo>
                  <a:lnTo>
                    <a:pt x="30" y="44"/>
                  </a:lnTo>
                  <a:lnTo>
                    <a:pt x="30" y="87"/>
                  </a:lnTo>
                  <a:lnTo>
                    <a:pt x="27" y="127"/>
                  </a:lnTo>
                  <a:lnTo>
                    <a:pt x="27" y="168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09" name="Freeform 297"/>
            <p:cNvSpPr>
              <a:spLocks/>
            </p:cNvSpPr>
            <p:nvPr/>
          </p:nvSpPr>
          <p:spPr bwMode="auto">
            <a:xfrm>
              <a:off x="3195" y="2167"/>
              <a:ext cx="7" cy="36"/>
            </a:xfrm>
            <a:custGeom>
              <a:avLst/>
              <a:gdLst>
                <a:gd name="T0" fmla="*/ 0 w 27"/>
                <a:gd name="T1" fmla="*/ 0 h 142"/>
                <a:gd name="T2" fmla="*/ 0 w 27"/>
                <a:gd name="T3" fmla="*/ 0 h 142"/>
                <a:gd name="T4" fmla="*/ 0 w 27"/>
                <a:gd name="T5" fmla="*/ 0 h 142"/>
                <a:gd name="T6" fmla="*/ 0 w 27"/>
                <a:gd name="T7" fmla="*/ 0 h 142"/>
                <a:gd name="T8" fmla="*/ 0 w 27"/>
                <a:gd name="T9" fmla="*/ 0 h 142"/>
                <a:gd name="T10" fmla="*/ 0 w 27"/>
                <a:gd name="T11" fmla="*/ 0 h 142"/>
                <a:gd name="T12" fmla="*/ 0 w 27"/>
                <a:gd name="T13" fmla="*/ 0 h 142"/>
                <a:gd name="T14" fmla="*/ 0 w 27"/>
                <a:gd name="T15" fmla="*/ 0 h 142"/>
                <a:gd name="T16" fmla="*/ 0 w 27"/>
                <a:gd name="T17" fmla="*/ 0 h 142"/>
                <a:gd name="T18" fmla="*/ 0 w 27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7"/>
                <a:gd name="T31" fmla="*/ 0 h 142"/>
                <a:gd name="T32" fmla="*/ 27 w 27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7" h="142">
                  <a:moveTo>
                    <a:pt x="22" y="126"/>
                  </a:moveTo>
                  <a:lnTo>
                    <a:pt x="25" y="137"/>
                  </a:lnTo>
                  <a:lnTo>
                    <a:pt x="27" y="139"/>
                  </a:lnTo>
                  <a:lnTo>
                    <a:pt x="22" y="139"/>
                  </a:lnTo>
                  <a:lnTo>
                    <a:pt x="0" y="142"/>
                  </a:lnTo>
                  <a:lnTo>
                    <a:pt x="27" y="0"/>
                  </a:lnTo>
                  <a:lnTo>
                    <a:pt x="25" y="31"/>
                  </a:lnTo>
                  <a:lnTo>
                    <a:pt x="25" y="63"/>
                  </a:lnTo>
                  <a:lnTo>
                    <a:pt x="25" y="96"/>
                  </a:lnTo>
                  <a:lnTo>
                    <a:pt x="22" y="126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10" name="Freeform 298"/>
            <p:cNvSpPr>
              <a:spLocks/>
            </p:cNvSpPr>
            <p:nvPr/>
          </p:nvSpPr>
          <p:spPr bwMode="auto">
            <a:xfrm>
              <a:off x="3157" y="2171"/>
              <a:ext cx="8" cy="37"/>
            </a:xfrm>
            <a:custGeom>
              <a:avLst/>
              <a:gdLst>
                <a:gd name="T0" fmla="*/ 0 w 30"/>
                <a:gd name="T1" fmla="*/ 0 h 144"/>
                <a:gd name="T2" fmla="*/ 0 w 30"/>
                <a:gd name="T3" fmla="*/ 0 h 144"/>
                <a:gd name="T4" fmla="*/ 0 w 30"/>
                <a:gd name="T5" fmla="*/ 0 h 144"/>
                <a:gd name="T6" fmla="*/ 0 w 30"/>
                <a:gd name="T7" fmla="*/ 0 h 144"/>
                <a:gd name="T8" fmla="*/ 0 w 30"/>
                <a:gd name="T9" fmla="*/ 0 h 144"/>
                <a:gd name="T10" fmla="*/ 0 w 30"/>
                <a:gd name="T11" fmla="*/ 0 h 144"/>
                <a:gd name="T12" fmla="*/ 0 w 30"/>
                <a:gd name="T13" fmla="*/ 0 h 144"/>
                <a:gd name="T14" fmla="*/ 0 w 30"/>
                <a:gd name="T15" fmla="*/ 0 h 144"/>
                <a:gd name="T16" fmla="*/ 0 w 30"/>
                <a:gd name="T17" fmla="*/ 0 h 144"/>
                <a:gd name="T18" fmla="*/ 0 w 30"/>
                <a:gd name="T19" fmla="*/ 0 h 144"/>
                <a:gd name="T20" fmla="*/ 0 w 30"/>
                <a:gd name="T21" fmla="*/ 0 h 144"/>
                <a:gd name="T22" fmla="*/ 0 w 30"/>
                <a:gd name="T23" fmla="*/ 0 h 144"/>
                <a:gd name="T24" fmla="*/ 0 w 30"/>
                <a:gd name="T25" fmla="*/ 0 h 1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"/>
                <a:gd name="T40" fmla="*/ 0 h 144"/>
                <a:gd name="T41" fmla="*/ 30 w 30"/>
                <a:gd name="T42" fmla="*/ 144 h 14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" h="144">
                  <a:moveTo>
                    <a:pt x="23" y="139"/>
                  </a:moveTo>
                  <a:lnTo>
                    <a:pt x="23" y="141"/>
                  </a:lnTo>
                  <a:lnTo>
                    <a:pt x="16" y="144"/>
                  </a:lnTo>
                  <a:lnTo>
                    <a:pt x="9" y="144"/>
                  </a:lnTo>
                  <a:lnTo>
                    <a:pt x="0" y="144"/>
                  </a:lnTo>
                  <a:lnTo>
                    <a:pt x="6" y="109"/>
                  </a:lnTo>
                  <a:lnTo>
                    <a:pt x="11" y="74"/>
                  </a:lnTo>
                  <a:lnTo>
                    <a:pt x="19" y="35"/>
                  </a:lnTo>
                  <a:lnTo>
                    <a:pt x="28" y="0"/>
                  </a:lnTo>
                  <a:lnTo>
                    <a:pt x="30" y="35"/>
                  </a:lnTo>
                  <a:lnTo>
                    <a:pt x="30" y="70"/>
                  </a:lnTo>
                  <a:lnTo>
                    <a:pt x="28" y="106"/>
                  </a:lnTo>
                  <a:lnTo>
                    <a:pt x="23" y="139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11" name="Freeform 299"/>
            <p:cNvSpPr>
              <a:spLocks/>
            </p:cNvSpPr>
            <p:nvPr/>
          </p:nvSpPr>
          <p:spPr bwMode="auto">
            <a:xfrm>
              <a:off x="3205" y="2176"/>
              <a:ext cx="18" cy="25"/>
            </a:xfrm>
            <a:custGeom>
              <a:avLst/>
              <a:gdLst>
                <a:gd name="T0" fmla="*/ 0 w 71"/>
                <a:gd name="T1" fmla="*/ 0 h 101"/>
                <a:gd name="T2" fmla="*/ 0 w 71"/>
                <a:gd name="T3" fmla="*/ 0 h 101"/>
                <a:gd name="T4" fmla="*/ 0 w 71"/>
                <a:gd name="T5" fmla="*/ 0 h 101"/>
                <a:gd name="T6" fmla="*/ 0 w 71"/>
                <a:gd name="T7" fmla="*/ 0 h 101"/>
                <a:gd name="T8" fmla="*/ 0 w 71"/>
                <a:gd name="T9" fmla="*/ 0 h 101"/>
                <a:gd name="T10" fmla="*/ 0 w 71"/>
                <a:gd name="T11" fmla="*/ 0 h 101"/>
                <a:gd name="T12" fmla="*/ 0 w 71"/>
                <a:gd name="T13" fmla="*/ 0 h 1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101"/>
                <a:gd name="T23" fmla="*/ 71 w 71"/>
                <a:gd name="T24" fmla="*/ 101 h 1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101">
                  <a:moveTo>
                    <a:pt x="71" y="85"/>
                  </a:moveTo>
                  <a:lnTo>
                    <a:pt x="0" y="101"/>
                  </a:lnTo>
                  <a:lnTo>
                    <a:pt x="6" y="0"/>
                  </a:lnTo>
                  <a:lnTo>
                    <a:pt x="25" y="19"/>
                  </a:lnTo>
                  <a:lnTo>
                    <a:pt x="41" y="41"/>
                  </a:lnTo>
                  <a:lnTo>
                    <a:pt x="55" y="65"/>
                  </a:lnTo>
                  <a:lnTo>
                    <a:pt x="71" y="85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12" name="Freeform 300"/>
            <p:cNvSpPr>
              <a:spLocks/>
            </p:cNvSpPr>
            <p:nvPr/>
          </p:nvSpPr>
          <p:spPr bwMode="auto">
            <a:xfrm>
              <a:off x="3167" y="2179"/>
              <a:ext cx="20" cy="27"/>
            </a:xfrm>
            <a:custGeom>
              <a:avLst/>
              <a:gdLst>
                <a:gd name="T0" fmla="*/ 0 w 76"/>
                <a:gd name="T1" fmla="*/ 0 h 107"/>
                <a:gd name="T2" fmla="*/ 0 w 76"/>
                <a:gd name="T3" fmla="*/ 0 h 107"/>
                <a:gd name="T4" fmla="*/ 0 w 76"/>
                <a:gd name="T5" fmla="*/ 0 h 107"/>
                <a:gd name="T6" fmla="*/ 0 w 76"/>
                <a:gd name="T7" fmla="*/ 0 h 107"/>
                <a:gd name="T8" fmla="*/ 0 w 76"/>
                <a:gd name="T9" fmla="*/ 0 h 107"/>
                <a:gd name="T10" fmla="*/ 0 w 76"/>
                <a:gd name="T11" fmla="*/ 0 h 107"/>
                <a:gd name="T12" fmla="*/ 0 w 76"/>
                <a:gd name="T13" fmla="*/ 0 h 107"/>
                <a:gd name="T14" fmla="*/ 0 w 76"/>
                <a:gd name="T15" fmla="*/ 0 h 107"/>
                <a:gd name="T16" fmla="*/ 0 w 76"/>
                <a:gd name="T17" fmla="*/ 0 h 107"/>
                <a:gd name="T18" fmla="*/ 0 w 76"/>
                <a:gd name="T19" fmla="*/ 0 h 1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6"/>
                <a:gd name="T31" fmla="*/ 0 h 107"/>
                <a:gd name="T32" fmla="*/ 76 w 76"/>
                <a:gd name="T33" fmla="*/ 107 h 1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6" h="107">
                  <a:moveTo>
                    <a:pt x="76" y="95"/>
                  </a:moveTo>
                  <a:lnTo>
                    <a:pt x="0" y="107"/>
                  </a:lnTo>
                  <a:lnTo>
                    <a:pt x="3" y="82"/>
                  </a:lnTo>
                  <a:lnTo>
                    <a:pt x="5" y="58"/>
                  </a:lnTo>
                  <a:lnTo>
                    <a:pt x="5" y="30"/>
                  </a:lnTo>
                  <a:lnTo>
                    <a:pt x="5" y="0"/>
                  </a:lnTo>
                  <a:lnTo>
                    <a:pt x="25" y="24"/>
                  </a:lnTo>
                  <a:lnTo>
                    <a:pt x="41" y="49"/>
                  </a:lnTo>
                  <a:lnTo>
                    <a:pt x="60" y="74"/>
                  </a:lnTo>
                  <a:lnTo>
                    <a:pt x="76" y="95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13" name="Freeform 301"/>
            <p:cNvSpPr>
              <a:spLocks/>
            </p:cNvSpPr>
            <p:nvPr/>
          </p:nvSpPr>
          <p:spPr bwMode="auto">
            <a:xfrm>
              <a:off x="3057" y="2182"/>
              <a:ext cx="6" cy="42"/>
            </a:xfrm>
            <a:custGeom>
              <a:avLst/>
              <a:gdLst>
                <a:gd name="T0" fmla="*/ 0 w 25"/>
                <a:gd name="T1" fmla="*/ 0 h 166"/>
                <a:gd name="T2" fmla="*/ 0 w 25"/>
                <a:gd name="T3" fmla="*/ 0 h 166"/>
                <a:gd name="T4" fmla="*/ 0 w 25"/>
                <a:gd name="T5" fmla="*/ 0 h 166"/>
                <a:gd name="T6" fmla="*/ 0 w 25"/>
                <a:gd name="T7" fmla="*/ 0 h 166"/>
                <a:gd name="T8" fmla="*/ 0 w 25"/>
                <a:gd name="T9" fmla="*/ 0 h 166"/>
                <a:gd name="T10" fmla="*/ 0 w 25"/>
                <a:gd name="T11" fmla="*/ 0 h 166"/>
                <a:gd name="T12" fmla="*/ 0 w 25"/>
                <a:gd name="T13" fmla="*/ 0 h 166"/>
                <a:gd name="T14" fmla="*/ 0 w 25"/>
                <a:gd name="T15" fmla="*/ 0 h 166"/>
                <a:gd name="T16" fmla="*/ 0 w 25"/>
                <a:gd name="T17" fmla="*/ 0 h 166"/>
                <a:gd name="T18" fmla="*/ 0 w 25"/>
                <a:gd name="T19" fmla="*/ 0 h 166"/>
                <a:gd name="T20" fmla="*/ 0 w 25"/>
                <a:gd name="T21" fmla="*/ 0 h 166"/>
                <a:gd name="T22" fmla="*/ 0 w 25"/>
                <a:gd name="T23" fmla="*/ 0 h 166"/>
                <a:gd name="T24" fmla="*/ 0 w 25"/>
                <a:gd name="T25" fmla="*/ 0 h 166"/>
                <a:gd name="T26" fmla="*/ 0 w 25"/>
                <a:gd name="T27" fmla="*/ 0 h 166"/>
                <a:gd name="T28" fmla="*/ 0 w 25"/>
                <a:gd name="T29" fmla="*/ 0 h 166"/>
                <a:gd name="T30" fmla="*/ 0 w 25"/>
                <a:gd name="T31" fmla="*/ 0 h 166"/>
                <a:gd name="T32" fmla="*/ 0 w 25"/>
                <a:gd name="T33" fmla="*/ 0 h 166"/>
                <a:gd name="T34" fmla="*/ 0 w 25"/>
                <a:gd name="T35" fmla="*/ 0 h 166"/>
                <a:gd name="T36" fmla="*/ 0 w 25"/>
                <a:gd name="T37" fmla="*/ 0 h 166"/>
                <a:gd name="T38" fmla="*/ 0 w 25"/>
                <a:gd name="T39" fmla="*/ 0 h 166"/>
                <a:gd name="T40" fmla="*/ 0 w 25"/>
                <a:gd name="T41" fmla="*/ 0 h 166"/>
                <a:gd name="T42" fmla="*/ 0 w 25"/>
                <a:gd name="T43" fmla="*/ 0 h 166"/>
                <a:gd name="T44" fmla="*/ 0 w 25"/>
                <a:gd name="T45" fmla="*/ 0 h 166"/>
                <a:gd name="T46" fmla="*/ 0 w 25"/>
                <a:gd name="T47" fmla="*/ 0 h 166"/>
                <a:gd name="T48" fmla="*/ 0 w 25"/>
                <a:gd name="T49" fmla="*/ 0 h 16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25"/>
                <a:gd name="T76" fmla="*/ 0 h 166"/>
                <a:gd name="T77" fmla="*/ 25 w 25"/>
                <a:gd name="T78" fmla="*/ 166 h 16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25" h="166">
                  <a:moveTo>
                    <a:pt x="16" y="0"/>
                  </a:moveTo>
                  <a:lnTo>
                    <a:pt x="14" y="37"/>
                  </a:lnTo>
                  <a:lnTo>
                    <a:pt x="16" y="76"/>
                  </a:lnTo>
                  <a:lnTo>
                    <a:pt x="19" y="113"/>
                  </a:lnTo>
                  <a:lnTo>
                    <a:pt x="16" y="154"/>
                  </a:lnTo>
                  <a:lnTo>
                    <a:pt x="19" y="157"/>
                  </a:lnTo>
                  <a:lnTo>
                    <a:pt x="21" y="159"/>
                  </a:lnTo>
                  <a:lnTo>
                    <a:pt x="25" y="159"/>
                  </a:lnTo>
                  <a:lnTo>
                    <a:pt x="19" y="159"/>
                  </a:lnTo>
                  <a:lnTo>
                    <a:pt x="14" y="163"/>
                  </a:lnTo>
                  <a:lnTo>
                    <a:pt x="11" y="166"/>
                  </a:lnTo>
                  <a:lnTo>
                    <a:pt x="5" y="166"/>
                  </a:lnTo>
                  <a:lnTo>
                    <a:pt x="8" y="157"/>
                  </a:lnTo>
                  <a:lnTo>
                    <a:pt x="8" y="149"/>
                  </a:lnTo>
                  <a:lnTo>
                    <a:pt x="2" y="143"/>
                  </a:lnTo>
                  <a:lnTo>
                    <a:pt x="0" y="136"/>
                  </a:lnTo>
                  <a:lnTo>
                    <a:pt x="0" y="106"/>
                  </a:lnTo>
                  <a:lnTo>
                    <a:pt x="2" y="73"/>
                  </a:lnTo>
                  <a:lnTo>
                    <a:pt x="8" y="40"/>
                  </a:lnTo>
                  <a:lnTo>
                    <a:pt x="11" y="10"/>
                  </a:lnTo>
                  <a:lnTo>
                    <a:pt x="5" y="5"/>
                  </a:lnTo>
                  <a:lnTo>
                    <a:pt x="8" y="2"/>
                  </a:lnTo>
                  <a:lnTo>
                    <a:pt x="11" y="0"/>
                  </a:lnTo>
                  <a:lnTo>
                    <a:pt x="14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14" name="Freeform 302"/>
            <p:cNvSpPr>
              <a:spLocks/>
            </p:cNvSpPr>
            <p:nvPr/>
          </p:nvSpPr>
          <p:spPr bwMode="auto">
            <a:xfrm>
              <a:off x="3091" y="2182"/>
              <a:ext cx="4" cy="37"/>
            </a:xfrm>
            <a:custGeom>
              <a:avLst/>
              <a:gdLst>
                <a:gd name="T0" fmla="*/ 0 w 14"/>
                <a:gd name="T1" fmla="*/ 0 h 147"/>
                <a:gd name="T2" fmla="*/ 0 w 14"/>
                <a:gd name="T3" fmla="*/ 0 h 147"/>
                <a:gd name="T4" fmla="*/ 0 w 14"/>
                <a:gd name="T5" fmla="*/ 0 h 147"/>
                <a:gd name="T6" fmla="*/ 0 w 14"/>
                <a:gd name="T7" fmla="*/ 0 h 147"/>
                <a:gd name="T8" fmla="*/ 0 w 14"/>
                <a:gd name="T9" fmla="*/ 0 h 147"/>
                <a:gd name="T10" fmla="*/ 0 w 14"/>
                <a:gd name="T11" fmla="*/ 0 h 147"/>
                <a:gd name="T12" fmla="*/ 0 w 14"/>
                <a:gd name="T13" fmla="*/ 0 h 147"/>
                <a:gd name="T14" fmla="*/ 0 w 14"/>
                <a:gd name="T15" fmla="*/ 0 h 147"/>
                <a:gd name="T16" fmla="*/ 0 w 14"/>
                <a:gd name="T17" fmla="*/ 0 h 147"/>
                <a:gd name="T18" fmla="*/ 0 w 14"/>
                <a:gd name="T19" fmla="*/ 0 h 147"/>
                <a:gd name="T20" fmla="*/ 0 w 14"/>
                <a:gd name="T21" fmla="*/ 0 h 147"/>
                <a:gd name="T22" fmla="*/ 0 w 14"/>
                <a:gd name="T23" fmla="*/ 0 h 147"/>
                <a:gd name="T24" fmla="*/ 0 w 14"/>
                <a:gd name="T25" fmla="*/ 0 h 147"/>
                <a:gd name="T26" fmla="*/ 0 w 14"/>
                <a:gd name="T27" fmla="*/ 0 h 14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4"/>
                <a:gd name="T43" fmla="*/ 0 h 147"/>
                <a:gd name="T44" fmla="*/ 14 w 14"/>
                <a:gd name="T45" fmla="*/ 147 h 147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4" h="147">
                  <a:moveTo>
                    <a:pt x="14" y="46"/>
                  </a:moveTo>
                  <a:lnTo>
                    <a:pt x="14" y="141"/>
                  </a:lnTo>
                  <a:lnTo>
                    <a:pt x="11" y="141"/>
                  </a:lnTo>
                  <a:lnTo>
                    <a:pt x="9" y="141"/>
                  </a:lnTo>
                  <a:lnTo>
                    <a:pt x="6" y="143"/>
                  </a:lnTo>
                  <a:lnTo>
                    <a:pt x="0" y="147"/>
                  </a:lnTo>
                  <a:lnTo>
                    <a:pt x="6" y="108"/>
                  </a:lnTo>
                  <a:lnTo>
                    <a:pt x="6" y="70"/>
                  </a:lnTo>
                  <a:lnTo>
                    <a:pt x="6" y="35"/>
                  </a:lnTo>
                  <a:lnTo>
                    <a:pt x="11" y="0"/>
                  </a:lnTo>
                  <a:lnTo>
                    <a:pt x="14" y="10"/>
                  </a:lnTo>
                  <a:lnTo>
                    <a:pt x="11" y="21"/>
                  </a:lnTo>
                  <a:lnTo>
                    <a:pt x="9" y="35"/>
                  </a:lnTo>
                  <a:lnTo>
                    <a:pt x="14" y="46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15" name="Freeform 303"/>
            <p:cNvSpPr>
              <a:spLocks/>
            </p:cNvSpPr>
            <p:nvPr/>
          </p:nvSpPr>
          <p:spPr bwMode="auto">
            <a:xfrm>
              <a:off x="3046" y="2184"/>
              <a:ext cx="9" cy="27"/>
            </a:xfrm>
            <a:custGeom>
              <a:avLst/>
              <a:gdLst>
                <a:gd name="T0" fmla="*/ 0 w 35"/>
                <a:gd name="T1" fmla="*/ 0 h 108"/>
                <a:gd name="T2" fmla="*/ 0 w 35"/>
                <a:gd name="T3" fmla="*/ 0 h 108"/>
                <a:gd name="T4" fmla="*/ 0 w 35"/>
                <a:gd name="T5" fmla="*/ 0 h 108"/>
                <a:gd name="T6" fmla="*/ 0 w 35"/>
                <a:gd name="T7" fmla="*/ 0 h 108"/>
                <a:gd name="T8" fmla="*/ 0 w 35"/>
                <a:gd name="T9" fmla="*/ 0 h 108"/>
                <a:gd name="T10" fmla="*/ 0 w 35"/>
                <a:gd name="T11" fmla="*/ 0 h 108"/>
                <a:gd name="T12" fmla="*/ 0 w 35"/>
                <a:gd name="T13" fmla="*/ 0 h 108"/>
                <a:gd name="T14" fmla="*/ 0 w 35"/>
                <a:gd name="T15" fmla="*/ 0 h 108"/>
                <a:gd name="T16" fmla="*/ 0 w 35"/>
                <a:gd name="T17" fmla="*/ 0 h 108"/>
                <a:gd name="T18" fmla="*/ 0 w 35"/>
                <a:gd name="T19" fmla="*/ 0 h 108"/>
                <a:gd name="T20" fmla="*/ 0 w 35"/>
                <a:gd name="T21" fmla="*/ 0 h 108"/>
                <a:gd name="T22" fmla="*/ 0 w 35"/>
                <a:gd name="T23" fmla="*/ 0 h 108"/>
                <a:gd name="T24" fmla="*/ 0 w 35"/>
                <a:gd name="T25" fmla="*/ 0 h 108"/>
                <a:gd name="T26" fmla="*/ 0 w 35"/>
                <a:gd name="T27" fmla="*/ 0 h 108"/>
                <a:gd name="T28" fmla="*/ 0 w 35"/>
                <a:gd name="T29" fmla="*/ 0 h 1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5"/>
                <a:gd name="T46" fmla="*/ 0 h 108"/>
                <a:gd name="T47" fmla="*/ 35 w 35"/>
                <a:gd name="T48" fmla="*/ 108 h 1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5" h="108">
                  <a:moveTo>
                    <a:pt x="35" y="0"/>
                  </a:moveTo>
                  <a:lnTo>
                    <a:pt x="33" y="27"/>
                  </a:lnTo>
                  <a:lnTo>
                    <a:pt x="30" y="55"/>
                  </a:lnTo>
                  <a:lnTo>
                    <a:pt x="28" y="84"/>
                  </a:lnTo>
                  <a:lnTo>
                    <a:pt x="25" y="108"/>
                  </a:lnTo>
                  <a:lnTo>
                    <a:pt x="19" y="101"/>
                  </a:lnTo>
                  <a:lnTo>
                    <a:pt x="16" y="90"/>
                  </a:lnTo>
                  <a:lnTo>
                    <a:pt x="8" y="81"/>
                  </a:lnTo>
                  <a:lnTo>
                    <a:pt x="0" y="78"/>
                  </a:lnTo>
                  <a:lnTo>
                    <a:pt x="0" y="11"/>
                  </a:lnTo>
                  <a:lnTo>
                    <a:pt x="0" y="5"/>
                  </a:lnTo>
                  <a:lnTo>
                    <a:pt x="8" y="5"/>
                  </a:lnTo>
                  <a:lnTo>
                    <a:pt x="16" y="5"/>
                  </a:lnTo>
                  <a:lnTo>
                    <a:pt x="25" y="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16" name="Freeform 304"/>
            <p:cNvSpPr>
              <a:spLocks/>
            </p:cNvSpPr>
            <p:nvPr/>
          </p:nvSpPr>
          <p:spPr bwMode="auto">
            <a:xfrm>
              <a:off x="3024" y="2186"/>
              <a:ext cx="15" cy="32"/>
            </a:xfrm>
            <a:custGeom>
              <a:avLst/>
              <a:gdLst>
                <a:gd name="T0" fmla="*/ 0 w 60"/>
                <a:gd name="T1" fmla="*/ 0 h 125"/>
                <a:gd name="T2" fmla="*/ 0 w 60"/>
                <a:gd name="T3" fmla="*/ 0 h 125"/>
                <a:gd name="T4" fmla="*/ 0 w 60"/>
                <a:gd name="T5" fmla="*/ 0 h 125"/>
                <a:gd name="T6" fmla="*/ 0 w 60"/>
                <a:gd name="T7" fmla="*/ 0 h 125"/>
                <a:gd name="T8" fmla="*/ 0 w 60"/>
                <a:gd name="T9" fmla="*/ 0 h 125"/>
                <a:gd name="T10" fmla="*/ 0 w 60"/>
                <a:gd name="T11" fmla="*/ 0 h 125"/>
                <a:gd name="T12" fmla="*/ 0 w 60"/>
                <a:gd name="T13" fmla="*/ 0 h 125"/>
                <a:gd name="T14" fmla="*/ 0 w 60"/>
                <a:gd name="T15" fmla="*/ 0 h 125"/>
                <a:gd name="T16" fmla="*/ 0 w 60"/>
                <a:gd name="T17" fmla="*/ 0 h 125"/>
                <a:gd name="T18" fmla="*/ 0 w 60"/>
                <a:gd name="T19" fmla="*/ 0 h 125"/>
                <a:gd name="T20" fmla="*/ 0 w 60"/>
                <a:gd name="T21" fmla="*/ 0 h 125"/>
                <a:gd name="T22" fmla="*/ 0 w 60"/>
                <a:gd name="T23" fmla="*/ 0 h 125"/>
                <a:gd name="T24" fmla="*/ 0 w 60"/>
                <a:gd name="T25" fmla="*/ 0 h 125"/>
                <a:gd name="T26" fmla="*/ 0 w 60"/>
                <a:gd name="T27" fmla="*/ 0 h 125"/>
                <a:gd name="T28" fmla="*/ 0 w 60"/>
                <a:gd name="T29" fmla="*/ 0 h 125"/>
                <a:gd name="T30" fmla="*/ 0 w 60"/>
                <a:gd name="T31" fmla="*/ 0 h 125"/>
                <a:gd name="T32" fmla="*/ 0 w 60"/>
                <a:gd name="T33" fmla="*/ 0 h 125"/>
                <a:gd name="T34" fmla="*/ 0 w 60"/>
                <a:gd name="T35" fmla="*/ 0 h 125"/>
                <a:gd name="T36" fmla="*/ 0 w 60"/>
                <a:gd name="T37" fmla="*/ 0 h 125"/>
                <a:gd name="T38" fmla="*/ 0 w 60"/>
                <a:gd name="T39" fmla="*/ 0 h 1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0"/>
                <a:gd name="T61" fmla="*/ 0 h 125"/>
                <a:gd name="T62" fmla="*/ 60 w 60"/>
                <a:gd name="T63" fmla="*/ 125 h 1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0" h="125">
                  <a:moveTo>
                    <a:pt x="60" y="0"/>
                  </a:moveTo>
                  <a:lnTo>
                    <a:pt x="52" y="30"/>
                  </a:lnTo>
                  <a:lnTo>
                    <a:pt x="49" y="62"/>
                  </a:lnTo>
                  <a:lnTo>
                    <a:pt x="47" y="92"/>
                  </a:lnTo>
                  <a:lnTo>
                    <a:pt x="44" y="125"/>
                  </a:lnTo>
                  <a:lnTo>
                    <a:pt x="33" y="111"/>
                  </a:lnTo>
                  <a:lnTo>
                    <a:pt x="22" y="95"/>
                  </a:lnTo>
                  <a:lnTo>
                    <a:pt x="14" y="81"/>
                  </a:lnTo>
                  <a:lnTo>
                    <a:pt x="8" y="67"/>
                  </a:lnTo>
                  <a:lnTo>
                    <a:pt x="3" y="57"/>
                  </a:lnTo>
                  <a:lnTo>
                    <a:pt x="0" y="40"/>
                  </a:lnTo>
                  <a:lnTo>
                    <a:pt x="3" y="26"/>
                  </a:lnTo>
                  <a:lnTo>
                    <a:pt x="3" y="14"/>
                  </a:lnTo>
                  <a:lnTo>
                    <a:pt x="3" y="10"/>
                  </a:lnTo>
                  <a:lnTo>
                    <a:pt x="3" y="8"/>
                  </a:lnTo>
                  <a:lnTo>
                    <a:pt x="0" y="8"/>
                  </a:lnTo>
                  <a:lnTo>
                    <a:pt x="11" y="5"/>
                  </a:lnTo>
                  <a:lnTo>
                    <a:pt x="28" y="2"/>
                  </a:lnTo>
                  <a:lnTo>
                    <a:pt x="44" y="0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17" name="Freeform 305"/>
            <p:cNvSpPr>
              <a:spLocks/>
            </p:cNvSpPr>
            <p:nvPr/>
          </p:nvSpPr>
          <p:spPr bwMode="auto">
            <a:xfrm>
              <a:off x="2547" y="2189"/>
              <a:ext cx="16" cy="31"/>
            </a:xfrm>
            <a:custGeom>
              <a:avLst/>
              <a:gdLst>
                <a:gd name="T0" fmla="*/ 0 w 65"/>
                <a:gd name="T1" fmla="*/ 0 h 125"/>
                <a:gd name="T2" fmla="*/ 0 w 65"/>
                <a:gd name="T3" fmla="*/ 0 h 125"/>
                <a:gd name="T4" fmla="*/ 0 w 65"/>
                <a:gd name="T5" fmla="*/ 0 h 125"/>
                <a:gd name="T6" fmla="*/ 0 w 65"/>
                <a:gd name="T7" fmla="*/ 0 h 125"/>
                <a:gd name="T8" fmla="*/ 0 w 65"/>
                <a:gd name="T9" fmla="*/ 0 h 125"/>
                <a:gd name="T10" fmla="*/ 0 w 65"/>
                <a:gd name="T11" fmla="*/ 0 h 125"/>
                <a:gd name="T12" fmla="*/ 0 w 65"/>
                <a:gd name="T13" fmla="*/ 0 h 125"/>
                <a:gd name="T14" fmla="*/ 0 w 65"/>
                <a:gd name="T15" fmla="*/ 0 h 125"/>
                <a:gd name="T16" fmla="*/ 0 w 65"/>
                <a:gd name="T17" fmla="*/ 0 h 125"/>
                <a:gd name="T18" fmla="*/ 0 w 65"/>
                <a:gd name="T19" fmla="*/ 0 h 125"/>
                <a:gd name="T20" fmla="*/ 0 w 65"/>
                <a:gd name="T21" fmla="*/ 0 h 12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5"/>
                <a:gd name="T34" fmla="*/ 0 h 125"/>
                <a:gd name="T35" fmla="*/ 65 w 65"/>
                <a:gd name="T36" fmla="*/ 125 h 12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5" h="125">
                  <a:moveTo>
                    <a:pt x="65" y="123"/>
                  </a:moveTo>
                  <a:lnTo>
                    <a:pt x="35" y="125"/>
                  </a:lnTo>
                  <a:lnTo>
                    <a:pt x="27" y="98"/>
                  </a:lnTo>
                  <a:lnTo>
                    <a:pt x="19" y="68"/>
                  </a:lnTo>
                  <a:lnTo>
                    <a:pt x="8" y="41"/>
                  </a:lnTo>
                  <a:lnTo>
                    <a:pt x="0" y="11"/>
                  </a:lnTo>
                  <a:lnTo>
                    <a:pt x="3" y="6"/>
                  </a:lnTo>
                  <a:lnTo>
                    <a:pt x="8" y="0"/>
                  </a:lnTo>
                  <a:lnTo>
                    <a:pt x="14" y="0"/>
                  </a:lnTo>
                  <a:lnTo>
                    <a:pt x="22" y="0"/>
                  </a:lnTo>
                  <a:lnTo>
                    <a:pt x="65" y="123"/>
                  </a:lnTo>
                  <a:close/>
                </a:path>
              </a:pathLst>
            </a:custGeom>
            <a:solidFill>
              <a:srgbClr val="3FFF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18" name="Freeform 306"/>
            <p:cNvSpPr>
              <a:spLocks/>
            </p:cNvSpPr>
            <p:nvPr/>
          </p:nvSpPr>
          <p:spPr bwMode="auto">
            <a:xfrm>
              <a:off x="2998" y="2190"/>
              <a:ext cx="18" cy="31"/>
            </a:xfrm>
            <a:custGeom>
              <a:avLst/>
              <a:gdLst>
                <a:gd name="T0" fmla="*/ 0 w 73"/>
                <a:gd name="T1" fmla="*/ 0 h 124"/>
                <a:gd name="T2" fmla="*/ 0 w 73"/>
                <a:gd name="T3" fmla="*/ 0 h 124"/>
                <a:gd name="T4" fmla="*/ 0 w 73"/>
                <a:gd name="T5" fmla="*/ 0 h 124"/>
                <a:gd name="T6" fmla="*/ 0 w 73"/>
                <a:gd name="T7" fmla="*/ 0 h 124"/>
                <a:gd name="T8" fmla="*/ 0 w 73"/>
                <a:gd name="T9" fmla="*/ 0 h 124"/>
                <a:gd name="T10" fmla="*/ 0 w 73"/>
                <a:gd name="T11" fmla="*/ 0 h 124"/>
                <a:gd name="T12" fmla="*/ 0 w 73"/>
                <a:gd name="T13" fmla="*/ 0 h 124"/>
                <a:gd name="T14" fmla="*/ 0 w 73"/>
                <a:gd name="T15" fmla="*/ 0 h 124"/>
                <a:gd name="T16" fmla="*/ 0 w 73"/>
                <a:gd name="T17" fmla="*/ 0 h 124"/>
                <a:gd name="T18" fmla="*/ 0 w 73"/>
                <a:gd name="T19" fmla="*/ 0 h 124"/>
                <a:gd name="T20" fmla="*/ 0 w 73"/>
                <a:gd name="T21" fmla="*/ 0 h 124"/>
                <a:gd name="T22" fmla="*/ 0 w 73"/>
                <a:gd name="T23" fmla="*/ 0 h 124"/>
                <a:gd name="T24" fmla="*/ 0 w 73"/>
                <a:gd name="T25" fmla="*/ 0 h 1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3"/>
                <a:gd name="T40" fmla="*/ 0 h 124"/>
                <a:gd name="T41" fmla="*/ 73 w 73"/>
                <a:gd name="T42" fmla="*/ 124 h 1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3" h="124">
                  <a:moveTo>
                    <a:pt x="73" y="0"/>
                  </a:moveTo>
                  <a:lnTo>
                    <a:pt x="67" y="30"/>
                  </a:lnTo>
                  <a:lnTo>
                    <a:pt x="65" y="62"/>
                  </a:lnTo>
                  <a:lnTo>
                    <a:pt x="60" y="92"/>
                  </a:lnTo>
                  <a:lnTo>
                    <a:pt x="51" y="124"/>
                  </a:lnTo>
                  <a:lnTo>
                    <a:pt x="30" y="97"/>
                  </a:lnTo>
                  <a:lnTo>
                    <a:pt x="10" y="70"/>
                  </a:lnTo>
                  <a:lnTo>
                    <a:pt x="0" y="40"/>
                  </a:lnTo>
                  <a:lnTo>
                    <a:pt x="2" y="10"/>
                  </a:lnTo>
                  <a:lnTo>
                    <a:pt x="21" y="7"/>
                  </a:lnTo>
                  <a:lnTo>
                    <a:pt x="37" y="2"/>
                  </a:lnTo>
                  <a:lnTo>
                    <a:pt x="57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19" name="Freeform 307"/>
            <p:cNvSpPr>
              <a:spLocks/>
            </p:cNvSpPr>
            <p:nvPr/>
          </p:nvSpPr>
          <p:spPr bwMode="auto">
            <a:xfrm>
              <a:off x="3038" y="2190"/>
              <a:ext cx="5" cy="37"/>
            </a:xfrm>
            <a:custGeom>
              <a:avLst/>
              <a:gdLst>
                <a:gd name="T0" fmla="*/ 0 w 19"/>
                <a:gd name="T1" fmla="*/ 0 h 147"/>
                <a:gd name="T2" fmla="*/ 0 w 19"/>
                <a:gd name="T3" fmla="*/ 0 h 147"/>
                <a:gd name="T4" fmla="*/ 0 w 19"/>
                <a:gd name="T5" fmla="*/ 0 h 147"/>
                <a:gd name="T6" fmla="*/ 0 w 19"/>
                <a:gd name="T7" fmla="*/ 0 h 147"/>
                <a:gd name="T8" fmla="*/ 0 w 19"/>
                <a:gd name="T9" fmla="*/ 0 h 147"/>
                <a:gd name="T10" fmla="*/ 0 w 19"/>
                <a:gd name="T11" fmla="*/ 0 h 147"/>
                <a:gd name="T12" fmla="*/ 0 w 19"/>
                <a:gd name="T13" fmla="*/ 0 h 147"/>
                <a:gd name="T14" fmla="*/ 0 w 19"/>
                <a:gd name="T15" fmla="*/ 0 h 147"/>
                <a:gd name="T16" fmla="*/ 0 w 19"/>
                <a:gd name="T17" fmla="*/ 0 h 147"/>
                <a:gd name="T18" fmla="*/ 0 w 19"/>
                <a:gd name="T19" fmla="*/ 0 h 147"/>
                <a:gd name="T20" fmla="*/ 0 w 19"/>
                <a:gd name="T21" fmla="*/ 0 h 147"/>
                <a:gd name="T22" fmla="*/ 0 w 19"/>
                <a:gd name="T23" fmla="*/ 0 h 147"/>
                <a:gd name="T24" fmla="*/ 0 w 19"/>
                <a:gd name="T25" fmla="*/ 0 h 147"/>
                <a:gd name="T26" fmla="*/ 0 w 19"/>
                <a:gd name="T27" fmla="*/ 0 h 147"/>
                <a:gd name="T28" fmla="*/ 0 w 19"/>
                <a:gd name="T29" fmla="*/ 0 h 147"/>
                <a:gd name="T30" fmla="*/ 0 w 19"/>
                <a:gd name="T31" fmla="*/ 0 h 147"/>
                <a:gd name="T32" fmla="*/ 0 w 19"/>
                <a:gd name="T33" fmla="*/ 0 h 14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9"/>
                <a:gd name="T52" fmla="*/ 0 h 147"/>
                <a:gd name="T53" fmla="*/ 19 w 19"/>
                <a:gd name="T54" fmla="*/ 147 h 14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9" h="147">
                  <a:moveTo>
                    <a:pt x="10" y="141"/>
                  </a:moveTo>
                  <a:lnTo>
                    <a:pt x="16" y="147"/>
                  </a:lnTo>
                  <a:lnTo>
                    <a:pt x="13" y="147"/>
                  </a:lnTo>
                  <a:lnTo>
                    <a:pt x="7" y="147"/>
                  </a:lnTo>
                  <a:lnTo>
                    <a:pt x="5" y="147"/>
                  </a:lnTo>
                  <a:lnTo>
                    <a:pt x="0" y="122"/>
                  </a:lnTo>
                  <a:lnTo>
                    <a:pt x="0" y="97"/>
                  </a:lnTo>
                  <a:lnTo>
                    <a:pt x="2" y="73"/>
                  </a:lnTo>
                  <a:lnTo>
                    <a:pt x="5" y="46"/>
                  </a:lnTo>
                  <a:lnTo>
                    <a:pt x="5" y="35"/>
                  </a:lnTo>
                  <a:lnTo>
                    <a:pt x="7" y="21"/>
                  </a:lnTo>
                  <a:lnTo>
                    <a:pt x="13" y="10"/>
                  </a:lnTo>
                  <a:lnTo>
                    <a:pt x="16" y="0"/>
                  </a:lnTo>
                  <a:lnTo>
                    <a:pt x="16" y="35"/>
                  </a:lnTo>
                  <a:lnTo>
                    <a:pt x="19" y="70"/>
                  </a:lnTo>
                  <a:lnTo>
                    <a:pt x="16" y="106"/>
                  </a:lnTo>
                  <a:lnTo>
                    <a:pt x="10" y="141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20" name="Freeform 308"/>
            <p:cNvSpPr>
              <a:spLocks/>
            </p:cNvSpPr>
            <p:nvPr/>
          </p:nvSpPr>
          <p:spPr bwMode="auto">
            <a:xfrm>
              <a:off x="3065" y="2193"/>
              <a:ext cx="19" cy="29"/>
            </a:xfrm>
            <a:custGeom>
              <a:avLst/>
              <a:gdLst>
                <a:gd name="T0" fmla="*/ 0 w 76"/>
                <a:gd name="T1" fmla="*/ 0 h 119"/>
                <a:gd name="T2" fmla="*/ 0 w 76"/>
                <a:gd name="T3" fmla="*/ 0 h 119"/>
                <a:gd name="T4" fmla="*/ 0 w 76"/>
                <a:gd name="T5" fmla="*/ 0 h 119"/>
                <a:gd name="T6" fmla="*/ 0 w 76"/>
                <a:gd name="T7" fmla="*/ 0 h 119"/>
                <a:gd name="T8" fmla="*/ 0 w 76"/>
                <a:gd name="T9" fmla="*/ 0 h 119"/>
                <a:gd name="T10" fmla="*/ 0 w 76"/>
                <a:gd name="T11" fmla="*/ 0 h 119"/>
                <a:gd name="T12" fmla="*/ 0 w 76"/>
                <a:gd name="T13" fmla="*/ 0 h 119"/>
                <a:gd name="T14" fmla="*/ 0 w 76"/>
                <a:gd name="T15" fmla="*/ 0 h 11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6"/>
                <a:gd name="T25" fmla="*/ 0 h 119"/>
                <a:gd name="T26" fmla="*/ 76 w 76"/>
                <a:gd name="T27" fmla="*/ 119 h 11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6" h="119">
                  <a:moveTo>
                    <a:pt x="76" y="109"/>
                  </a:moveTo>
                  <a:lnTo>
                    <a:pt x="0" y="119"/>
                  </a:lnTo>
                  <a:lnTo>
                    <a:pt x="5" y="114"/>
                  </a:lnTo>
                  <a:lnTo>
                    <a:pt x="5" y="0"/>
                  </a:lnTo>
                  <a:lnTo>
                    <a:pt x="21" y="30"/>
                  </a:lnTo>
                  <a:lnTo>
                    <a:pt x="41" y="55"/>
                  </a:lnTo>
                  <a:lnTo>
                    <a:pt x="60" y="82"/>
                  </a:lnTo>
                  <a:lnTo>
                    <a:pt x="76" y="109"/>
                  </a:lnTo>
                  <a:close/>
                </a:path>
              </a:pathLst>
            </a:custGeom>
            <a:solidFill>
              <a:srgbClr val="E8E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21" name="Freeform 309"/>
            <p:cNvSpPr>
              <a:spLocks/>
            </p:cNvSpPr>
            <p:nvPr/>
          </p:nvSpPr>
          <p:spPr bwMode="auto">
            <a:xfrm>
              <a:off x="2968" y="2194"/>
              <a:ext cx="22" cy="37"/>
            </a:xfrm>
            <a:custGeom>
              <a:avLst/>
              <a:gdLst>
                <a:gd name="T0" fmla="*/ 0 w 87"/>
                <a:gd name="T1" fmla="*/ 0 h 150"/>
                <a:gd name="T2" fmla="*/ 0 w 87"/>
                <a:gd name="T3" fmla="*/ 0 h 150"/>
                <a:gd name="T4" fmla="*/ 0 w 87"/>
                <a:gd name="T5" fmla="*/ 0 h 150"/>
                <a:gd name="T6" fmla="*/ 0 w 87"/>
                <a:gd name="T7" fmla="*/ 0 h 150"/>
                <a:gd name="T8" fmla="*/ 0 w 87"/>
                <a:gd name="T9" fmla="*/ 0 h 150"/>
                <a:gd name="T10" fmla="*/ 0 w 87"/>
                <a:gd name="T11" fmla="*/ 0 h 150"/>
                <a:gd name="T12" fmla="*/ 0 w 87"/>
                <a:gd name="T13" fmla="*/ 0 h 150"/>
                <a:gd name="T14" fmla="*/ 0 w 87"/>
                <a:gd name="T15" fmla="*/ 0 h 150"/>
                <a:gd name="T16" fmla="*/ 0 w 87"/>
                <a:gd name="T17" fmla="*/ 0 h 150"/>
                <a:gd name="T18" fmla="*/ 0 w 87"/>
                <a:gd name="T19" fmla="*/ 0 h 150"/>
                <a:gd name="T20" fmla="*/ 0 w 87"/>
                <a:gd name="T21" fmla="*/ 0 h 150"/>
                <a:gd name="T22" fmla="*/ 0 w 87"/>
                <a:gd name="T23" fmla="*/ 0 h 150"/>
                <a:gd name="T24" fmla="*/ 0 w 87"/>
                <a:gd name="T25" fmla="*/ 0 h 150"/>
                <a:gd name="T26" fmla="*/ 0 w 87"/>
                <a:gd name="T27" fmla="*/ 0 h 150"/>
                <a:gd name="T28" fmla="*/ 0 w 87"/>
                <a:gd name="T29" fmla="*/ 0 h 150"/>
                <a:gd name="T30" fmla="*/ 0 w 87"/>
                <a:gd name="T31" fmla="*/ 0 h 150"/>
                <a:gd name="T32" fmla="*/ 0 w 87"/>
                <a:gd name="T33" fmla="*/ 0 h 150"/>
                <a:gd name="T34" fmla="*/ 0 w 87"/>
                <a:gd name="T35" fmla="*/ 0 h 150"/>
                <a:gd name="T36" fmla="*/ 0 w 87"/>
                <a:gd name="T37" fmla="*/ 0 h 150"/>
                <a:gd name="T38" fmla="*/ 0 w 87"/>
                <a:gd name="T39" fmla="*/ 0 h 150"/>
                <a:gd name="T40" fmla="*/ 0 w 87"/>
                <a:gd name="T41" fmla="*/ 0 h 150"/>
                <a:gd name="T42" fmla="*/ 0 w 87"/>
                <a:gd name="T43" fmla="*/ 0 h 150"/>
                <a:gd name="T44" fmla="*/ 0 w 87"/>
                <a:gd name="T45" fmla="*/ 0 h 150"/>
                <a:gd name="T46" fmla="*/ 0 w 87"/>
                <a:gd name="T47" fmla="*/ 0 h 150"/>
                <a:gd name="T48" fmla="*/ 0 w 87"/>
                <a:gd name="T49" fmla="*/ 0 h 15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87"/>
                <a:gd name="T76" fmla="*/ 0 h 150"/>
                <a:gd name="T77" fmla="*/ 87 w 87"/>
                <a:gd name="T78" fmla="*/ 150 h 15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87" h="150">
                  <a:moveTo>
                    <a:pt x="87" y="0"/>
                  </a:moveTo>
                  <a:lnTo>
                    <a:pt x="87" y="30"/>
                  </a:lnTo>
                  <a:lnTo>
                    <a:pt x="85" y="57"/>
                  </a:lnTo>
                  <a:lnTo>
                    <a:pt x="80" y="87"/>
                  </a:lnTo>
                  <a:lnTo>
                    <a:pt x="77" y="113"/>
                  </a:lnTo>
                  <a:lnTo>
                    <a:pt x="75" y="122"/>
                  </a:lnTo>
                  <a:lnTo>
                    <a:pt x="75" y="131"/>
                  </a:lnTo>
                  <a:lnTo>
                    <a:pt x="71" y="138"/>
                  </a:lnTo>
                  <a:lnTo>
                    <a:pt x="71" y="150"/>
                  </a:lnTo>
                  <a:lnTo>
                    <a:pt x="55" y="125"/>
                  </a:lnTo>
                  <a:lnTo>
                    <a:pt x="39" y="97"/>
                  </a:lnTo>
                  <a:lnTo>
                    <a:pt x="20" y="73"/>
                  </a:lnTo>
                  <a:lnTo>
                    <a:pt x="4" y="49"/>
                  </a:lnTo>
                  <a:lnTo>
                    <a:pt x="6" y="37"/>
                  </a:lnTo>
                  <a:lnTo>
                    <a:pt x="4" y="30"/>
                  </a:lnTo>
                  <a:lnTo>
                    <a:pt x="0" y="21"/>
                  </a:lnTo>
                  <a:lnTo>
                    <a:pt x="4" y="14"/>
                  </a:lnTo>
                  <a:lnTo>
                    <a:pt x="14" y="10"/>
                  </a:lnTo>
                  <a:lnTo>
                    <a:pt x="25" y="7"/>
                  </a:lnTo>
                  <a:lnTo>
                    <a:pt x="36" y="7"/>
                  </a:lnTo>
                  <a:lnTo>
                    <a:pt x="47" y="5"/>
                  </a:lnTo>
                  <a:lnTo>
                    <a:pt x="55" y="2"/>
                  </a:lnTo>
                  <a:lnTo>
                    <a:pt x="66" y="0"/>
                  </a:lnTo>
                  <a:lnTo>
                    <a:pt x="77" y="0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22" name="Freeform 310"/>
            <p:cNvSpPr>
              <a:spLocks/>
            </p:cNvSpPr>
            <p:nvPr/>
          </p:nvSpPr>
          <p:spPr bwMode="auto">
            <a:xfrm>
              <a:off x="3014" y="2195"/>
              <a:ext cx="7" cy="36"/>
            </a:xfrm>
            <a:custGeom>
              <a:avLst/>
              <a:gdLst>
                <a:gd name="T0" fmla="*/ 0 w 27"/>
                <a:gd name="T1" fmla="*/ 0 h 145"/>
                <a:gd name="T2" fmla="*/ 0 w 27"/>
                <a:gd name="T3" fmla="*/ 0 h 145"/>
                <a:gd name="T4" fmla="*/ 0 w 27"/>
                <a:gd name="T5" fmla="*/ 0 h 145"/>
                <a:gd name="T6" fmla="*/ 0 w 27"/>
                <a:gd name="T7" fmla="*/ 0 h 145"/>
                <a:gd name="T8" fmla="*/ 0 w 27"/>
                <a:gd name="T9" fmla="*/ 0 h 145"/>
                <a:gd name="T10" fmla="*/ 0 w 27"/>
                <a:gd name="T11" fmla="*/ 0 h 145"/>
                <a:gd name="T12" fmla="*/ 0 w 27"/>
                <a:gd name="T13" fmla="*/ 0 h 145"/>
                <a:gd name="T14" fmla="*/ 0 w 27"/>
                <a:gd name="T15" fmla="*/ 0 h 145"/>
                <a:gd name="T16" fmla="*/ 0 w 27"/>
                <a:gd name="T17" fmla="*/ 0 h 145"/>
                <a:gd name="T18" fmla="*/ 0 w 27"/>
                <a:gd name="T19" fmla="*/ 0 h 145"/>
                <a:gd name="T20" fmla="*/ 0 w 27"/>
                <a:gd name="T21" fmla="*/ 0 h 145"/>
                <a:gd name="T22" fmla="*/ 0 w 27"/>
                <a:gd name="T23" fmla="*/ 0 h 145"/>
                <a:gd name="T24" fmla="*/ 0 w 27"/>
                <a:gd name="T25" fmla="*/ 0 h 145"/>
                <a:gd name="T26" fmla="*/ 0 w 27"/>
                <a:gd name="T27" fmla="*/ 0 h 145"/>
                <a:gd name="T28" fmla="*/ 0 w 27"/>
                <a:gd name="T29" fmla="*/ 0 h 145"/>
                <a:gd name="T30" fmla="*/ 0 w 27"/>
                <a:gd name="T31" fmla="*/ 0 h 145"/>
                <a:gd name="T32" fmla="*/ 0 w 27"/>
                <a:gd name="T33" fmla="*/ 0 h 1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7"/>
                <a:gd name="T52" fmla="*/ 0 h 145"/>
                <a:gd name="T53" fmla="*/ 27 w 27"/>
                <a:gd name="T54" fmla="*/ 145 h 1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7" h="145">
                  <a:moveTo>
                    <a:pt x="22" y="133"/>
                  </a:moveTo>
                  <a:lnTo>
                    <a:pt x="25" y="133"/>
                  </a:lnTo>
                  <a:lnTo>
                    <a:pt x="27" y="133"/>
                  </a:lnTo>
                  <a:lnTo>
                    <a:pt x="22" y="138"/>
                  </a:lnTo>
                  <a:lnTo>
                    <a:pt x="16" y="142"/>
                  </a:lnTo>
                  <a:lnTo>
                    <a:pt x="11" y="142"/>
                  </a:lnTo>
                  <a:lnTo>
                    <a:pt x="8" y="145"/>
                  </a:lnTo>
                  <a:lnTo>
                    <a:pt x="2" y="138"/>
                  </a:lnTo>
                  <a:lnTo>
                    <a:pt x="0" y="128"/>
                  </a:lnTo>
                  <a:lnTo>
                    <a:pt x="0" y="115"/>
                  </a:lnTo>
                  <a:lnTo>
                    <a:pt x="2" y="98"/>
                  </a:lnTo>
                  <a:lnTo>
                    <a:pt x="2" y="85"/>
                  </a:lnTo>
                  <a:lnTo>
                    <a:pt x="11" y="66"/>
                  </a:lnTo>
                  <a:lnTo>
                    <a:pt x="14" y="41"/>
                  </a:lnTo>
                  <a:lnTo>
                    <a:pt x="16" y="19"/>
                  </a:lnTo>
                  <a:lnTo>
                    <a:pt x="22" y="0"/>
                  </a:lnTo>
                  <a:lnTo>
                    <a:pt x="22" y="133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23" name="Freeform 311"/>
            <p:cNvSpPr>
              <a:spLocks/>
            </p:cNvSpPr>
            <p:nvPr/>
          </p:nvSpPr>
          <p:spPr bwMode="auto">
            <a:xfrm>
              <a:off x="2943" y="2199"/>
              <a:ext cx="18" cy="32"/>
            </a:xfrm>
            <a:custGeom>
              <a:avLst/>
              <a:gdLst>
                <a:gd name="T0" fmla="*/ 0 w 71"/>
                <a:gd name="T1" fmla="*/ 0 h 131"/>
                <a:gd name="T2" fmla="*/ 0 w 71"/>
                <a:gd name="T3" fmla="*/ 0 h 131"/>
                <a:gd name="T4" fmla="*/ 0 w 71"/>
                <a:gd name="T5" fmla="*/ 0 h 131"/>
                <a:gd name="T6" fmla="*/ 0 w 71"/>
                <a:gd name="T7" fmla="*/ 0 h 131"/>
                <a:gd name="T8" fmla="*/ 0 w 71"/>
                <a:gd name="T9" fmla="*/ 0 h 131"/>
                <a:gd name="T10" fmla="*/ 0 w 71"/>
                <a:gd name="T11" fmla="*/ 0 h 131"/>
                <a:gd name="T12" fmla="*/ 0 w 71"/>
                <a:gd name="T13" fmla="*/ 0 h 131"/>
                <a:gd name="T14" fmla="*/ 0 w 71"/>
                <a:gd name="T15" fmla="*/ 0 h 131"/>
                <a:gd name="T16" fmla="*/ 0 w 71"/>
                <a:gd name="T17" fmla="*/ 0 h 131"/>
                <a:gd name="T18" fmla="*/ 0 w 71"/>
                <a:gd name="T19" fmla="*/ 0 h 131"/>
                <a:gd name="T20" fmla="*/ 0 w 71"/>
                <a:gd name="T21" fmla="*/ 0 h 131"/>
                <a:gd name="T22" fmla="*/ 0 w 71"/>
                <a:gd name="T23" fmla="*/ 0 h 131"/>
                <a:gd name="T24" fmla="*/ 0 w 71"/>
                <a:gd name="T25" fmla="*/ 0 h 131"/>
                <a:gd name="T26" fmla="*/ 0 w 71"/>
                <a:gd name="T27" fmla="*/ 0 h 131"/>
                <a:gd name="T28" fmla="*/ 0 w 71"/>
                <a:gd name="T29" fmla="*/ 0 h 131"/>
                <a:gd name="T30" fmla="*/ 0 w 71"/>
                <a:gd name="T31" fmla="*/ 0 h 131"/>
                <a:gd name="T32" fmla="*/ 0 w 71"/>
                <a:gd name="T33" fmla="*/ 0 h 1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1"/>
                <a:gd name="T52" fmla="*/ 0 h 131"/>
                <a:gd name="T53" fmla="*/ 71 w 71"/>
                <a:gd name="T54" fmla="*/ 131 h 13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1" h="131">
                  <a:moveTo>
                    <a:pt x="71" y="0"/>
                  </a:moveTo>
                  <a:lnTo>
                    <a:pt x="65" y="35"/>
                  </a:lnTo>
                  <a:lnTo>
                    <a:pt x="62" y="68"/>
                  </a:lnTo>
                  <a:lnTo>
                    <a:pt x="60" y="101"/>
                  </a:lnTo>
                  <a:lnTo>
                    <a:pt x="55" y="131"/>
                  </a:lnTo>
                  <a:lnTo>
                    <a:pt x="43" y="108"/>
                  </a:lnTo>
                  <a:lnTo>
                    <a:pt x="32" y="87"/>
                  </a:lnTo>
                  <a:lnTo>
                    <a:pt x="18" y="65"/>
                  </a:lnTo>
                  <a:lnTo>
                    <a:pt x="5" y="46"/>
                  </a:lnTo>
                  <a:lnTo>
                    <a:pt x="5" y="38"/>
                  </a:lnTo>
                  <a:lnTo>
                    <a:pt x="2" y="27"/>
                  </a:lnTo>
                  <a:lnTo>
                    <a:pt x="0" y="18"/>
                  </a:lnTo>
                  <a:lnTo>
                    <a:pt x="0" y="11"/>
                  </a:lnTo>
                  <a:lnTo>
                    <a:pt x="18" y="11"/>
                  </a:lnTo>
                  <a:lnTo>
                    <a:pt x="35" y="8"/>
                  </a:lnTo>
                  <a:lnTo>
                    <a:pt x="55" y="2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24" name="Freeform 312"/>
            <p:cNvSpPr>
              <a:spLocks/>
            </p:cNvSpPr>
            <p:nvPr/>
          </p:nvSpPr>
          <p:spPr bwMode="auto">
            <a:xfrm>
              <a:off x="2990" y="2199"/>
              <a:ext cx="4" cy="36"/>
            </a:xfrm>
            <a:custGeom>
              <a:avLst/>
              <a:gdLst>
                <a:gd name="T0" fmla="*/ 0 w 20"/>
                <a:gd name="T1" fmla="*/ 0 h 144"/>
                <a:gd name="T2" fmla="*/ 0 w 20"/>
                <a:gd name="T3" fmla="*/ 0 h 144"/>
                <a:gd name="T4" fmla="*/ 0 w 20"/>
                <a:gd name="T5" fmla="*/ 0 h 144"/>
                <a:gd name="T6" fmla="*/ 0 w 20"/>
                <a:gd name="T7" fmla="*/ 0 h 144"/>
                <a:gd name="T8" fmla="*/ 0 w 20"/>
                <a:gd name="T9" fmla="*/ 0 h 144"/>
                <a:gd name="T10" fmla="*/ 0 w 20"/>
                <a:gd name="T11" fmla="*/ 0 h 144"/>
                <a:gd name="T12" fmla="*/ 0 w 20"/>
                <a:gd name="T13" fmla="*/ 0 h 144"/>
                <a:gd name="T14" fmla="*/ 0 w 20"/>
                <a:gd name="T15" fmla="*/ 0 h 144"/>
                <a:gd name="T16" fmla="*/ 0 w 20"/>
                <a:gd name="T17" fmla="*/ 0 h 144"/>
                <a:gd name="T18" fmla="*/ 0 w 20"/>
                <a:gd name="T19" fmla="*/ 0 h 144"/>
                <a:gd name="T20" fmla="*/ 0 w 20"/>
                <a:gd name="T21" fmla="*/ 0 h 144"/>
                <a:gd name="T22" fmla="*/ 0 w 20"/>
                <a:gd name="T23" fmla="*/ 0 h 144"/>
                <a:gd name="T24" fmla="*/ 0 w 20"/>
                <a:gd name="T25" fmla="*/ 0 h 144"/>
                <a:gd name="T26" fmla="*/ 0 w 20"/>
                <a:gd name="T27" fmla="*/ 0 h 14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"/>
                <a:gd name="T43" fmla="*/ 0 h 144"/>
                <a:gd name="T44" fmla="*/ 20 w 20"/>
                <a:gd name="T45" fmla="*/ 144 h 14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" h="144">
                  <a:moveTo>
                    <a:pt x="18" y="136"/>
                  </a:moveTo>
                  <a:lnTo>
                    <a:pt x="20" y="142"/>
                  </a:lnTo>
                  <a:lnTo>
                    <a:pt x="14" y="142"/>
                  </a:lnTo>
                  <a:lnTo>
                    <a:pt x="9" y="144"/>
                  </a:lnTo>
                  <a:lnTo>
                    <a:pt x="7" y="144"/>
                  </a:lnTo>
                  <a:lnTo>
                    <a:pt x="0" y="142"/>
                  </a:lnTo>
                  <a:lnTo>
                    <a:pt x="7" y="106"/>
                  </a:lnTo>
                  <a:lnTo>
                    <a:pt x="12" y="71"/>
                  </a:lnTo>
                  <a:lnTo>
                    <a:pt x="18" y="35"/>
                  </a:lnTo>
                  <a:lnTo>
                    <a:pt x="20" y="0"/>
                  </a:lnTo>
                  <a:lnTo>
                    <a:pt x="20" y="35"/>
                  </a:lnTo>
                  <a:lnTo>
                    <a:pt x="20" y="68"/>
                  </a:lnTo>
                  <a:lnTo>
                    <a:pt x="20" y="101"/>
                  </a:lnTo>
                  <a:lnTo>
                    <a:pt x="18" y="136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25" name="Freeform 313"/>
            <p:cNvSpPr>
              <a:spLocks/>
            </p:cNvSpPr>
            <p:nvPr/>
          </p:nvSpPr>
          <p:spPr bwMode="auto">
            <a:xfrm>
              <a:off x="2922" y="2203"/>
              <a:ext cx="15" cy="33"/>
            </a:xfrm>
            <a:custGeom>
              <a:avLst/>
              <a:gdLst>
                <a:gd name="T0" fmla="*/ 0 w 60"/>
                <a:gd name="T1" fmla="*/ 0 h 133"/>
                <a:gd name="T2" fmla="*/ 0 w 60"/>
                <a:gd name="T3" fmla="*/ 0 h 133"/>
                <a:gd name="T4" fmla="*/ 0 w 60"/>
                <a:gd name="T5" fmla="*/ 0 h 133"/>
                <a:gd name="T6" fmla="*/ 0 w 60"/>
                <a:gd name="T7" fmla="*/ 0 h 133"/>
                <a:gd name="T8" fmla="*/ 0 w 60"/>
                <a:gd name="T9" fmla="*/ 0 h 133"/>
                <a:gd name="T10" fmla="*/ 0 w 60"/>
                <a:gd name="T11" fmla="*/ 0 h 133"/>
                <a:gd name="T12" fmla="*/ 0 w 60"/>
                <a:gd name="T13" fmla="*/ 0 h 133"/>
                <a:gd name="T14" fmla="*/ 0 w 60"/>
                <a:gd name="T15" fmla="*/ 0 h 133"/>
                <a:gd name="T16" fmla="*/ 0 w 60"/>
                <a:gd name="T17" fmla="*/ 0 h 133"/>
                <a:gd name="T18" fmla="*/ 0 w 60"/>
                <a:gd name="T19" fmla="*/ 0 h 133"/>
                <a:gd name="T20" fmla="*/ 0 w 60"/>
                <a:gd name="T21" fmla="*/ 0 h 133"/>
                <a:gd name="T22" fmla="*/ 0 w 60"/>
                <a:gd name="T23" fmla="*/ 0 h 133"/>
                <a:gd name="T24" fmla="*/ 0 w 60"/>
                <a:gd name="T25" fmla="*/ 0 h 1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0"/>
                <a:gd name="T40" fmla="*/ 0 h 133"/>
                <a:gd name="T41" fmla="*/ 60 w 60"/>
                <a:gd name="T42" fmla="*/ 133 h 133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0" h="133">
                  <a:moveTo>
                    <a:pt x="60" y="0"/>
                  </a:moveTo>
                  <a:lnTo>
                    <a:pt x="52" y="32"/>
                  </a:lnTo>
                  <a:lnTo>
                    <a:pt x="49" y="68"/>
                  </a:lnTo>
                  <a:lnTo>
                    <a:pt x="44" y="103"/>
                  </a:lnTo>
                  <a:lnTo>
                    <a:pt x="44" y="133"/>
                  </a:lnTo>
                  <a:lnTo>
                    <a:pt x="32" y="108"/>
                  </a:lnTo>
                  <a:lnTo>
                    <a:pt x="21" y="82"/>
                  </a:lnTo>
                  <a:lnTo>
                    <a:pt x="11" y="57"/>
                  </a:lnTo>
                  <a:lnTo>
                    <a:pt x="0" y="30"/>
                  </a:lnTo>
                  <a:lnTo>
                    <a:pt x="3" y="11"/>
                  </a:lnTo>
                  <a:lnTo>
                    <a:pt x="19" y="5"/>
                  </a:lnTo>
                  <a:lnTo>
                    <a:pt x="41" y="2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26" name="Freeform 314"/>
            <p:cNvSpPr>
              <a:spLocks/>
            </p:cNvSpPr>
            <p:nvPr/>
          </p:nvSpPr>
          <p:spPr bwMode="auto">
            <a:xfrm>
              <a:off x="2961" y="2203"/>
              <a:ext cx="5" cy="36"/>
            </a:xfrm>
            <a:custGeom>
              <a:avLst/>
              <a:gdLst>
                <a:gd name="T0" fmla="*/ 0 w 19"/>
                <a:gd name="T1" fmla="*/ 0 h 142"/>
                <a:gd name="T2" fmla="*/ 0 w 19"/>
                <a:gd name="T3" fmla="*/ 0 h 142"/>
                <a:gd name="T4" fmla="*/ 0 w 19"/>
                <a:gd name="T5" fmla="*/ 0 h 142"/>
                <a:gd name="T6" fmla="*/ 0 w 19"/>
                <a:gd name="T7" fmla="*/ 0 h 142"/>
                <a:gd name="T8" fmla="*/ 0 w 19"/>
                <a:gd name="T9" fmla="*/ 0 h 142"/>
                <a:gd name="T10" fmla="*/ 0 w 19"/>
                <a:gd name="T11" fmla="*/ 0 h 142"/>
                <a:gd name="T12" fmla="*/ 0 w 19"/>
                <a:gd name="T13" fmla="*/ 0 h 142"/>
                <a:gd name="T14" fmla="*/ 0 w 19"/>
                <a:gd name="T15" fmla="*/ 0 h 142"/>
                <a:gd name="T16" fmla="*/ 0 w 19"/>
                <a:gd name="T17" fmla="*/ 0 h 142"/>
                <a:gd name="T18" fmla="*/ 0 w 19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"/>
                <a:gd name="T31" fmla="*/ 0 h 142"/>
                <a:gd name="T32" fmla="*/ 19 w 19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" h="142">
                  <a:moveTo>
                    <a:pt x="13" y="142"/>
                  </a:moveTo>
                  <a:lnTo>
                    <a:pt x="0" y="142"/>
                  </a:lnTo>
                  <a:lnTo>
                    <a:pt x="0" y="106"/>
                  </a:lnTo>
                  <a:lnTo>
                    <a:pt x="2" y="71"/>
                  </a:lnTo>
                  <a:lnTo>
                    <a:pt x="7" y="34"/>
                  </a:lnTo>
                  <a:lnTo>
                    <a:pt x="13" y="0"/>
                  </a:lnTo>
                  <a:lnTo>
                    <a:pt x="16" y="36"/>
                  </a:lnTo>
                  <a:lnTo>
                    <a:pt x="19" y="74"/>
                  </a:lnTo>
                  <a:lnTo>
                    <a:pt x="19" y="110"/>
                  </a:lnTo>
                  <a:lnTo>
                    <a:pt x="13" y="142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27" name="Freeform 315"/>
            <p:cNvSpPr>
              <a:spLocks/>
            </p:cNvSpPr>
            <p:nvPr/>
          </p:nvSpPr>
          <p:spPr bwMode="auto">
            <a:xfrm>
              <a:off x="3032" y="2204"/>
              <a:ext cx="269" cy="62"/>
            </a:xfrm>
            <a:custGeom>
              <a:avLst/>
              <a:gdLst>
                <a:gd name="T0" fmla="*/ 0 w 1074"/>
                <a:gd name="T1" fmla="*/ 0 h 246"/>
                <a:gd name="T2" fmla="*/ 0 w 1074"/>
                <a:gd name="T3" fmla="*/ 0 h 246"/>
                <a:gd name="T4" fmla="*/ 0 w 1074"/>
                <a:gd name="T5" fmla="*/ 0 h 246"/>
                <a:gd name="T6" fmla="*/ 0 w 1074"/>
                <a:gd name="T7" fmla="*/ 0 h 246"/>
                <a:gd name="T8" fmla="*/ 0 w 1074"/>
                <a:gd name="T9" fmla="*/ 0 h 246"/>
                <a:gd name="T10" fmla="*/ 0 w 1074"/>
                <a:gd name="T11" fmla="*/ 0 h 246"/>
                <a:gd name="T12" fmla="*/ 0 w 1074"/>
                <a:gd name="T13" fmla="*/ 0 h 246"/>
                <a:gd name="T14" fmla="*/ 0 w 1074"/>
                <a:gd name="T15" fmla="*/ 0 h 246"/>
                <a:gd name="T16" fmla="*/ 0 w 1074"/>
                <a:gd name="T17" fmla="*/ 0 h 246"/>
                <a:gd name="T18" fmla="*/ 0 w 1074"/>
                <a:gd name="T19" fmla="*/ 0 h 246"/>
                <a:gd name="T20" fmla="*/ 0 w 1074"/>
                <a:gd name="T21" fmla="*/ 0 h 246"/>
                <a:gd name="T22" fmla="*/ 0 w 1074"/>
                <a:gd name="T23" fmla="*/ 0 h 246"/>
                <a:gd name="T24" fmla="*/ 0 w 1074"/>
                <a:gd name="T25" fmla="*/ 0 h 246"/>
                <a:gd name="T26" fmla="*/ 0 w 1074"/>
                <a:gd name="T27" fmla="*/ 0 h 246"/>
                <a:gd name="T28" fmla="*/ 0 w 1074"/>
                <a:gd name="T29" fmla="*/ 0 h 246"/>
                <a:gd name="T30" fmla="*/ 0 w 1074"/>
                <a:gd name="T31" fmla="*/ 0 h 246"/>
                <a:gd name="T32" fmla="*/ 0 w 1074"/>
                <a:gd name="T33" fmla="*/ 0 h 246"/>
                <a:gd name="T34" fmla="*/ 0 w 1074"/>
                <a:gd name="T35" fmla="*/ 0 h 246"/>
                <a:gd name="T36" fmla="*/ 0 w 1074"/>
                <a:gd name="T37" fmla="*/ 0 h 246"/>
                <a:gd name="T38" fmla="*/ 0 w 1074"/>
                <a:gd name="T39" fmla="*/ 0 h 246"/>
                <a:gd name="T40" fmla="*/ 0 w 1074"/>
                <a:gd name="T41" fmla="*/ 0 h 246"/>
                <a:gd name="T42" fmla="*/ 0 w 1074"/>
                <a:gd name="T43" fmla="*/ 0 h 246"/>
                <a:gd name="T44" fmla="*/ 0 w 1074"/>
                <a:gd name="T45" fmla="*/ 0 h 246"/>
                <a:gd name="T46" fmla="*/ 0 w 1074"/>
                <a:gd name="T47" fmla="*/ 0 h 246"/>
                <a:gd name="T48" fmla="*/ 0 w 1074"/>
                <a:gd name="T49" fmla="*/ 0 h 246"/>
                <a:gd name="T50" fmla="*/ 0 w 1074"/>
                <a:gd name="T51" fmla="*/ 0 h 246"/>
                <a:gd name="T52" fmla="*/ 0 w 1074"/>
                <a:gd name="T53" fmla="*/ 0 h 246"/>
                <a:gd name="T54" fmla="*/ 0 w 1074"/>
                <a:gd name="T55" fmla="*/ 0 h 246"/>
                <a:gd name="T56" fmla="*/ 0 w 1074"/>
                <a:gd name="T57" fmla="*/ 0 h 246"/>
                <a:gd name="T58" fmla="*/ 0 w 1074"/>
                <a:gd name="T59" fmla="*/ 0 h 246"/>
                <a:gd name="T60" fmla="*/ 0 w 1074"/>
                <a:gd name="T61" fmla="*/ 0 h 246"/>
                <a:gd name="T62" fmla="*/ 0 w 1074"/>
                <a:gd name="T63" fmla="*/ 0 h 246"/>
                <a:gd name="T64" fmla="*/ 0 w 1074"/>
                <a:gd name="T65" fmla="*/ 0 h 246"/>
                <a:gd name="T66" fmla="*/ 0 w 1074"/>
                <a:gd name="T67" fmla="*/ 0 h 246"/>
                <a:gd name="T68" fmla="*/ 0 w 1074"/>
                <a:gd name="T69" fmla="*/ 0 h 246"/>
                <a:gd name="T70" fmla="*/ 0 w 1074"/>
                <a:gd name="T71" fmla="*/ 0 h 246"/>
                <a:gd name="T72" fmla="*/ 0 w 1074"/>
                <a:gd name="T73" fmla="*/ 0 h 246"/>
                <a:gd name="T74" fmla="*/ 0 w 1074"/>
                <a:gd name="T75" fmla="*/ 0 h 24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074"/>
                <a:gd name="T115" fmla="*/ 0 h 246"/>
                <a:gd name="T116" fmla="*/ 1074 w 1074"/>
                <a:gd name="T117" fmla="*/ 246 h 24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074" h="246">
                  <a:moveTo>
                    <a:pt x="1074" y="68"/>
                  </a:moveTo>
                  <a:lnTo>
                    <a:pt x="1009" y="80"/>
                  </a:lnTo>
                  <a:lnTo>
                    <a:pt x="943" y="91"/>
                  </a:lnTo>
                  <a:lnTo>
                    <a:pt x="875" y="101"/>
                  </a:lnTo>
                  <a:lnTo>
                    <a:pt x="809" y="112"/>
                  </a:lnTo>
                  <a:lnTo>
                    <a:pt x="744" y="123"/>
                  </a:lnTo>
                  <a:lnTo>
                    <a:pt x="676" y="134"/>
                  </a:lnTo>
                  <a:lnTo>
                    <a:pt x="611" y="145"/>
                  </a:lnTo>
                  <a:lnTo>
                    <a:pt x="545" y="156"/>
                  </a:lnTo>
                  <a:lnTo>
                    <a:pt x="476" y="167"/>
                  </a:lnTo>
                  <a:lnTo>
                    <a:pt x="411" y="178"/>
                  </a:lnTo>
                  <a:lnTo>
                    <a:pt x="346" y="188"/>
                  </a:lnTo>
                  <a:lnTo>
                    <a:pt x="278" y="202"/>
                  </a:lnTo>
                  <a:lnTo>
                    <a:pt x="212" y="213"/>
                  </a:lnTo>
                  <a:lnTo>
                    <a:pt x="145" y="224"/>
                  </a:lnTo>
                  <a:lnTo>
                    <a:pt x="79" y="234"/>
                  </a:lnTo>
                  <a:lnTo>
                    <a:pt x="11" y="246"/>
                  </a:lnTo>
                  <a:lnTo>
                    <a:pt x="9" y="243"/>
                  </a:lnTo>
                  <a:lnTo>
                    <a:pt x="2" y="238"/>
                  </a:lnTo>
                  <a:lnTo>
                    <a:pt x="0" y="234"/>
                  </a:lnTo>
                  <a:lnTo>
                    <a:pt x="0" y="229"/>
                  </a:lnTo>
                  <a:lnTo>
                    <a:pt x="11" y="227"/>
                  </a:lnTo>
                  <a:lnTo>
                    <a:pt x="21" y="224"/>
                  </a:lnTo>
                  <a:lnTo>
                    <a:pt x="35" y="224"/>
                  </a:lnTo>
                  <a:lnTo>
                    <a:pt x="46" y="224"/>
                  </a:lnTo>
                  <a:lnTo>
                    <a:pt x="57" y="221"/>
                  </a:lnTo>
                  <a:lnTo>
                    <a:pt x="68" y="218"/>
                  </a:lnTo>
                  <a:lnTo>
                    <a:pt x="76" y="210"/>
                  </a:lnTo>
                  <a:lnTo>
                    <a:pt x="82" y="199"/>
                  </a:lnTo>
                  <a:lnTo>
                    <a:pt x="85" y="186"/>
                  </a:lnTo>
                  <a:lnTo>
                    <a:pt x="82" y="174"/>
                  </a:lnTo>
                  <a:lnTo>
                    <a:pt x="79" y="164"/>
                  </a:lnTo>
                  <a:lnTo>
                    <a:pt x="82" y="151"/>
                  </a:lnTo>
                  <a:lnTo>
                    <a:pt x="1009" y="0"/>
                  </a:lnTo>
                  <a:lnTo>
                    <a:pt x="1025" y="17"/>
                  </a:lnTo>
                  <a:lnTo>
                    <a:pt x="1041" y="33"/>
                  </a:lnTo>
                  <a:lnTo>
                    <a:pt x="1057" y="50"/>
                  </a:lnTo>
                  <a:lnTo>
                    <a:pt x="1074" y="68"/>
                  </a:lnTo>
                  <a:close/>
                </a:path>
              </a:pathLst>
            </a:custGeom>
            <a:solidFill>
              <a:srgbClr val="3FFF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28" name="Freeform 316"/>
            <p:cNvSpPr>
              <a:spLocks/>
            </p:cNvSpPr>
            <p:nvPr/>
          </p:nvSpPr>
          <p:spPr bwMode="auto">
            <a:xfrm>
              <a:off x="2894" y="2206"/>
              <a:ext cx="21" cy="30"/>
            </a:xfrm>
            <a:custGeom>
              <a:avLst/>
              <a:gdLst>
                <a:gd name="T0" fmla="*/ 0 w 82"/>
                <a:gd name="T1" fmla="*/ 0 h 119"/>
                <a:gd name="T2" fmla="*/ 0 w 82"/>
                <a:gd name="T3" fmla="*/ 0 h 119"/>
                <a:gd name="T4" fmla="*/ 0 w 82"/>
                <a:gd name="T5" fmla="*/ 0 h 119"/>
                <a:gd name="T6" fmla="*/ 0 w 82"/>
                <a:gd name="T7" fmla="*/ 0 h 119"/>
                <a:gd name="T8" fmla="*/ 0 w 82"/>
                <a:gd name="T9" fmla="*/ 0 h 119"/>
                <a:gd name="T10" fmla="*/ 0 w 82"/>
                <a:gd name="T11" fmla="*/ 0 h 119"/>
                <a:gd name="T12" fmla="*/ 0 w 82"/>
                <a:gd name="T13" fmla="*/ 0 h 119"/>
                <a:gd name="T14" fmla="*/ 0 w 82"/>
                <a:gd name="T15" fmla="*/ 0 h 119"/>
                <a:gd name="T16" fmla="*/ 0 w 82"/>
                <a:gd name="T17" fmla="*/ 0 h 119"/>
                <a:gd name="T18" fmla="*/ 0 w 82"/>
                <a:gd name="T19" fmla="*/ 0 h 119"/>
                <a:gd name="T20" fmla="*/ 0 w 82"/>
                <a:gd name="T21" fmla="*/ 0 h 119"/>
                <a:gd name="T22" fmla="*/ 0 w 82"/>
                <a:gd name="T23" fmla="*/ 0 h 119"/>
                <a:gd name="T24" fmla="*/ 0 w 82"/>
                <a:gd name="T25" fmla="*/ 0 h 119"/>
                <a:gd name="T26" fmla="*/ 0 w 82"/>
                <a:gd name="T27" fmla="*/ 0 h 119"/>
                <a:gd name="T28" fmla="*/ 0 w 82"/>
                <a:gd name="T29" fmla="*/ 0 h 1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2"/>
                <a:gd name="T46" fmla="*/ 0 h 119"/>
                <a:gd name="T47" fmla="*/ 82 w 82"/>
                <a:gd name="T48" fmla="*/ 119 h 1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2" h="119">
                  <a:moveTo>
                    <a:pt x="82" y="0"/>
                  </a:moveTo>
                  <a:lnTo>
                    <a:pt x="73" y="29"/>
                  </a:lnTo>
                  <a:lnTo>
                    <a:pt x="71" y="59"/>
                  </a:lnTo>
                  <a:lnTo>
                    <a:pt x="71" y="89"/>
                  </a:lnTo>
                  <a:lnTo>
                    <a:pt x="66" y="119"/>
                  </a:lnTo>
                  <a:lnTo>
                    <a:pt x="11" y="24"/>
                  </a:lnTo>
                  <a:lnTo>
                    <a:pt x="0" y="16"/>
                  </a:lnTo>
                  <a:lnTo>
                    <a:pt x="11" y="13"/>
                  </a:lnTo>
                  <a:lnTo>
                    <a:pt x="22" y="11"/>
                  </a:lnTo>
                  <a:lnTo>
                    <a:pt x="33" y="8"/>
                  </a:lnTo>
                  <a:lnTo>
                    <a:pt x="41" y="5"/>
                  </a:lnTo>
                  <a:lnTo>
                    <a:pt x="52" y="5"/>
                  </a:lnTo>
                  <a:lnTo>
                    <a:pt x="63" y="2"/>
                  </a:lnTo>
                  <a:lnTo>
                    <a:pt x="73" y="2"/>
                  </a:lnTo>
                  <a:lnTo>
                    <a:pt x="82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29" name="Freeform 317"/>
            <p:cNvSpPr>
              <a:spLocks/>
            </p:cNvSpPr>
            <p:nvPr/>
          </p:nvSpPr>
          <p:spPr bwMode="auto">
            <a:xfrm>
              <a:off x="2937" y="2208"/>
              <a:ext cx="4" cy="35"/>
            </a:xfrm>
            <a:custGeom>
              <a:avLst/>
              <a:gdLst>
                <a:gd name="T0" fmla="*/ 0 w 14"/>
                <a:gd name="T1" fmla="*/ 0 h 142"/>
                <a:gd name="T2" fmla="*/ 0 w 14"/>
                <a:gd name="T3" fmla="*/ 0 h 142"/>
                <a:gd name="T4" fmla="*/ 0 w 14"/>
                <a:gd name="T5" fmla="*/ 0 h 142"/>
                <a:gd name="T6" fmla="*/ 0 w 14"/>
                <a:gd name="T7" fmla="*/ 0 h 142"/>
                <a:gd name="T8" fmla="*/ 0 w 14"/>
                <a:gd name="T9" fmla="*/ 0 h 142"/>
                <a:gd name="T10" fmla="*/ 0 w 14"/>
                <a:gd name="T11" fmla="*/ 0 h 142"/>
                <a:gd name="T12" fmla="*/ 0 w 14"/>
                <a:gd name="T13" fmla="*/ 0 h 142"/>
                <a:gd name="T14" fmla="*/ 0 w 14"/>
                <a:gd name="T15" fmla="*/ 0 h 142"/>
                <a:gd name="T16" fmla="*/ 0 w 14"/>
                <a:gd name="T17" fmla="*/ 0 h 142"/>
                <a:gd name="T18" fmla="*/ 0 w 14"/>
                <a:gd name="T19" fmla="*/ 0 h 14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"/>
                <a:gd name="T31" fmla="*/ 0 h 142"/>
                <a:gd name="T32" fmla="*/ 14 w 14"/>
                <a:gd name="T33" fmla="*/ 142 h 14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" h="142">
                  <a:moveTo>
                    <a:pt x="11" y="139"/>
                  </a:moveTo>
                  <a:lnTo>
                    <a:pt x="5" y="142"/>
                  </a:lnTo>
                  <a:lnTo>
                    <a:pt x="0" y="107"/>
                  </a:lnTo>
                  <a:lnTo>
                    <a:pt x="2" y="71"/>
                  </a:lnTo>
                  <a:lnTo>
                    <a:pt x="8" y="36"/>
                  </a:lnTo>
                  <a:lnTo>
                    <a:pt x="11" y="0"/>
                  </a:lnTo>
                  <a:lnTo>
                    <a:pt x="14" y="36"/>
                  </a:lnTo>
                  <a:lnTo>
                    <a:pt x="14" y="68"/>
                  </a:lnTo>
                  <a:lnTo>
                    <a:pt x="11" y="103"/>
                  </a:lnTo>
                  <a:lnTo>
                    <a:pt x="11" y="139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30" name="Freeform 318"/>
            <p:cNvSpPr>
              <a:spLocks/>
            </p:cNvSpPr>
            <p:nvPr/>
          </p:nvSpPr>
          <p:spPr bwMode="auto">
            <a:xfrm>
              <a:off x="3024" y="2209"/>
              <a:ext cx="11" cy="20"/>
            </a:xfrm>
            <a:custGeom>
              <a:avLst/>
              <a:gdLst>
                <a:gd name="T0" fmla="*/ 0 w 44"/>
                <a:gd name="T1" fmla="*/ 0 h 78"/>
                <a:gd name="T2" fmla="*/ 0 w 44"/>
                <a:gd name="T3" fmla="*/ 0 h 78"/>
                <a:gd name="T4" fmla="*/ 0 w 44"/>
                <a:gd name="T5" fmla="*/ 0 h 78"/>
                <a:gd name="T6" fmla="*/ 0 w 44"/>
                <a:gd name="T7" fmla="*/ 0 h 78"/>
                <a:gd name="T8" fmla="*/ 0 w 44"/>
                <a:gd name="T9" fmla="*/ 0 h 78"/>
                <a:gd name="T10" fmla="*/ 0 w 44"/>
                <a:gd name="T11" fmla="*/ 0 h 78"/>
                <a:gd name="T12" fmla="*/ 0 w 44"/>
                <a:gd name="T13" fmla="*/ 0 h 78"/>
                <a:gd name="T14" fmla="*/ 0 w 44"/>
                <a:gd name="T15" fmla="*/ 0 h 78"/>
                <a:gd name="T16" fmla="*/ 0 w 44"/>
                <a:gd name="T17" fmla="*/ 0 h 78"/>
                <a:gd name="T18" fmla="*/ 0 w 44"/>
                <a:gd name="T19" fmla="*/ 0 h 78"/>
                <a:gd name="T20" fmla="*/ 0 w 44"/>
                <a:gd name="T21" fmla="*/ 0 h 78"/>
                <a:gd name="T22" fmla="*/ 0 w 44"/>
                <a:gd name="T23" fmla="*/ 0 h 78"/>
                <a:gd name="T24" fmla="*/ 0 w 44"/>
                <a:gd name="T25" fmla="*/ 0 h 78"/>
                <a:gd name="T26" fmla="*/ 0 w 44"/>
                <a:gd name="T27" fmla="*/ 0 h 7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44"/>
                <a:gd name="T43" fmla="*/ 0 h 78"/>
                <a:gd name="T44" fmla="*/ 44 w 44"/>
                <a:gd name="T45" fmla="*/ 78 h 7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44" h="78">
                  <a:moveTo>
                    <a:pt x="35" y="71"/>
                  </a:moveTo>
                  <a:lnTo>
                    <a:pt x="44" y="71"/>
                  </a:lnTo>
                  <a:lnTo>
                    <a:pt x="35" y="76"/>
                  </a:lnTo>
                  <a:lnTo>
                    <a:pt x="22" y="78"/>
                  </a:lnTo>
                  <a:lnTo>
                    <a:pt x="11" y="78"/>
                  </a:lnTo>
                  <a:lnTo>
                    <a:pt x="0" y="78"/>
                  </a:lnTo>
                  <a:lnTo>
                    <a:pt x="0" y="60"/>
                  </a:lnTo>
                  <a:lnTo>
                    <a:pt x="3" y="41"/>
                  </a:lnTo>
                  <a:lnTo>
                    <a:pt x="3" y="21"/>
                  </a:lnTo>
                  <a:lnTo>
                    <a:pt x="3" y="0"/>
                  </a:lnTo>
                  <a:lnTo>
                    <a:pt x="11" y="16"/>
                  </a:lnTo>
                  <a:lnTo>
                    <a:pt x="22" y="32"/>
                  </a:lnTo>
                  <a:lnTo>
                    <a:pt x="30" y="51"/>
                  </a:lnTo>
                  <a:lnTo>
                    <a:pt x="35" y="71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31" name="Freeform 319"/>
            <p:cNvSpPr>
              <a:spLocks/>
            </p:cNvSpPr>
            <p:nvPr/>
          </p:nvSpPr>
          <p:spPr bwMode="auto">
            <a:xfrm>
              <a:off x="3046" y="2209"/>
              <a:ext cx="9" cy="16"/>
            </a:xfrm>
            <a:custGeom>
              <a:avLst/>
              <a:gdLst>
                <a:gd name="T0" fmla="*/ 0 w 35"/>
                <a:gd name="T1" fmla="*/ 0 h 65"/>
                <a:gd name="T2" fmla="*/ 0 w 35"/>
                <a:gd name="T3" fmla="*/ 0 h 65"/>
                <a:gd name="T4" fmla="*/ 0 w 35"/>
                <a:gd name="T5" fmla="*/ 0 h 65"/>
                <a:gd name="T6" fmla="*/ 0 w 35"/>
                <a:gd name="T7" fmla="*/ 0 h 65"/>
                <a:gd name="T8" fmla="*/ 0 w 35"/>
                <a:gd name="T9" fmla="*/ 0 h 65"/>
                <a:gd name="T10" fmla="*/ 0 w 35"/>
                <a:gd name="T11" fmla="*/ 0 h 65"/>
                <a:gd name="T12" fmla="*/ 0 w 35"/>
                <a:gd name="T13" fmla="*/ 0 h 65"/>
                <a:gd name="T14" fmla="*/ 0 w 35"/>
                <a:gd name="T15" fmla="*/ 0 h 65"/>
                <a:gd name="T16" fmla="*/ 0 w 35"/>
                <a:gd name="T17" fmla="*/ 0 h 65"/>
                <a:gd name="T18" fmla="*/ 0 w 35"/>
                <a:gd name="T19" fmla="*/ 0 h 6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"/>
                <a:gd name="T31" fmla="*/ 0 h 65"/>
                <a:gd name="T32" fmla="*/ 35 w 35"/>
                <a:gd name="T33" fmla="*/ 65 h 6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" h="65">
                  <a:moveTo>
                    <a:pt x="35" y="60"/>
                  </a:moveTo>
                  <a:lnTo>
                    <a:pt x="28" y="62"/>
                  </a:lnTo>
                  <a:lnTo>
                    <a:pt x="19" y="65"/>
                  </a:lnTo>
                  <a:lnTo>
                    <a:pt x="11" y="65"/>
                  </a:lnTo>
                  <a:lnTo>
                    <a:pt x="0" y="65"/>
                  </a:lnTo>
                  <a:lnTo>
                    <a:pt x="0" y="0"/>
                  </a:lnTo>
                  <a:lnTo>
                    <a:pt x="14" y="13"/>
                  </a:lnTo>
                  <a:lnTo>
                    <a:pt x="22" y="30"/>
                  </a:lnTo>
                  <a:lnTo>
                    <a:pt x="30" y="46"/>
                  </a:lnTo>
                  <a:lnTo>
                    <a:pt x="35" y="60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32" name="Freeform 320"/>
            <p:cNvSpPr>
              <a:spLocks/>
            </p:cNvSpPr>
            <p:nvPr/>
          </p:nvSpPr>
          <p:spPr bwMode="auto">
            <a:xfrm>
              <a:off x="2870" y="2210"/>
              <a:ext cx="20" cy="33"/>
            </a:xfrm>
            <a:custGeom>
              <a:avLst/>
              <a:gdLst>
                <a:gd name="T0" fmla="*/ 0 w 79"/>
                <a:gd name="T1" fmla="*/ 0 h 131"/>
                <a:gd name="T2" fmla="*/ 0 w 79"/>
                <a:gd name="T3" fmla="*/ 0 h 131"/>
                <a:gd name="T4" fmla="*/ 0 w 79"/>
                <a:gd name="T5" fmla="*/ 0 h 131"/>
                <a:gd name="T6" fmla="*/ 0 w 79"/>
                <a:gd name="T7" fmla="*/ 0 h 131"/>
                <a:gd name="T8" fmla="*/ 0 w 79"/>
                <a:gd name="T9" fmla="*/ 0 h 131"/>
                <a:gd name="T10" fmla="*/ 0 w 79"/>
                <a:gd name="T11" fmla="*/ 0 h 131"/>
                <a:gd name="T12" fmla="*/ 0 w 79"/>
                <a:gd name="T13" fmla="*/ 0 h 131"/>
                <a:gd name="T14" fmla="*/ 0 w 79"/>
                <a:gd name="T15" fmla="*/ 0 h 131"/>
                <a:gd name="T16" fmla="*/ 0 w 79"/>
                <a:gd name="T17" fmla="*/ 0 h 131"/>
                <a:gd name="T18" fmla="*/ 0 w 79"/>
                <a:gd name="T19" fmla="*/ 0 h 131"/>
                <a:gd name="T20" fmla="*/ 0 w 79"/>
                <a:gd name="T21" fmla="*/ 0 h 131"/>
                <a:gd name="T22" fmla="*/ 0 w 79"/>
                <a:gd name="T23" fmla="*/ 0 h 131"/>
                <a:gd name="T24" fmla="*/ 0 w 79"/>
                <a:gd name="T25" fmla="*/ 0 h 131"/>
                <a:gd name="T26" fmla="*/ 0 w 79"/>
                <a:gd name="T27" fmla="*/ 0 h 131"/>
                <a:gd name="T28" fmla="*/ 0 w 79"/>
                <a:gd name="T29" fmla="*/ 0 h 13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"/>
                <a:gd name="T46" fmla="*/ 0 h 131"/>
                <a:gd name="T47" fmla="*/ 79 w 79"/>
                <a:gd name="T48" fmla="*/ 131 h 13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" h="131">
                  <a:moveTo>
                    <a:pt x="79" y="0"/>
                  </a:moveTo>
                  <a:lnTo>
                    <a:pt x="74" y="32"/>
                  </a:lnTo>
                  <a:lnTo>
                    <a:pt x="71" y="66"/>
                  </a:lnTo>
                  <a:lnTo>
                    <a:pt x="65" y="98"/>
                  </a:lnTo>
                  <a:lnTo>
                    <a:pt x="60" y="131"/>
                  </a:lnTo>
                  <a:lnTo>
                    <a:pt x="49" y="106"/>
                  </a:lnTo>
                  <a:lnTo>
                    <a:pt x="38" y="78"/>
                  </a:lnTo>
                  <a:lnTo>
                    <a:pt x="28" y="55"/>
                  </a:lnTo>
                  <a:lnTo>
                    <a:pt x="17" y="30"/>
                  </a:lnTo>
                  <a:lnTo>
                    <a:pt x="0" y="30"/>
                  </a:lnTo>
                  <a:lnTo>
                    <a:pt x="0" y="13"/>
                  </a:lnTo>
                  <a:lnTo>
                    <a:pt x="19" y="11"/>
                  </a:lnTo>
                  <a:lnTo>
                    <a:pt x="42" y="8"/>
                  </a:lnTo>
                  <a:lnTo>
                    <a:pt x="60" y="6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33" name="Freeform 321"/>
            <p:cNvSpPr>
              <a:spLocks/>
            </p:cNvSpPr>
            <p:nvPr/>
          </p:nvSpPr>
          <p:spPr bwMode="auto">
            <a:xfrm>
              <a:off x="2913" y="2211"/>
              <a:ext cx="6" cy="35"/>
            </a:xfrm>
            <a:custGeom>
              <a:avLst/>
              <a:gdLst>
                <a:gd name="T0" fmla="*/ 0 w 21"/>
                <a:gd name="T1" fmla="*/ 0 h 142"/>
                <a:gd name="T2" fmla="*/ 0 w 21"/>
                <a:gd name="T3" fmla="*/ 0 h 142"/>
                <a:gd name="T4" fmla="*/ 0 w 21"/>
                <a:gd name="T5" fmla="*/ 0 h 142"/>
                <a:gd name="T6" fmla="*/ 0 w 21"/>
                <a:gd name="T7" fmla="*/ 0 h 142"/>
                <a:gd name="T8" fmla="*/ 0 w 21"/>
                <a:gd name="T9" fmla="*/ 0 h 142"/>
                <a:gd name="T10" fmla="*/ 0 w 21"/>
                <a:gd name="T11" fmla="*/ 0 h 142"/>
                <a:gd name="T12" fmla="*/ 0 w 21"/>
                <a:gd name="T13" fmla="*/ 0 h 142"/>
                <a:gd name="T14" fmla="*/ 0 w 21"/>
                <a:gd name="T15" fmla="*/ 0 h 142"/>
                <a:gd name="T16" fmla="*/ 0 w 21"/>
                <a:gd name="T17" fmla="*/ 0 h 142"/>
                <a:gd name="T18" fmla="*/ 0 w 21"/>
                <a:gd name="T19" fmla="*/ 0 h 142"/>
                <a:gd name="T20" fmla="*/ 0 w 21"/>
                <a:gd name="T21" fmla="*/ 0 h 142"/>
                <a:gd name="T22" fmla="*/ 0 w 21"/>
                <a:gd name="T23" fmla="*/ 0 h 142"/>
                <a:gd name="T24" fmla="*/ 0 w 21"/>
                <a:gd name="T25" fmla="*/ 0 h 142"/>
                <a:gd name="T26" fmla="*/ 0 w 21"/>
                <a:gd name="T27" fmla="*/ 0 h 142"/>
                <a:gd name="T28" fmla="*/ 0 w 21"/>
                <a:gd name="T29" fmla="*/ 0 h 142"/>
                <a:gd name="T30" fmla="*/ 0 w 21"/>
                <a:gd name="T31" fmla="*/ 0 h 142"/>
                <a:gd name="T32" fmla="*/ 0 w 21"/>
                <a:gd name="T33" fmla="*/ 0 h 14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1"/>
                <a:gd name="T52" fmla="*/ 0 h 142"/>
                <a:gd name="T53" fmla="*/ 21 w 21"/>
                <a:gd name="T54" fmla="*/ 142 h 14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1" h="142">
                  <a:moveTo>
                    <a:pt x="16" y="137"/>
                  </a:moveTo>
                  <a:lnTo>
                    <a:pt x="14" y="140"/>
                  </a:lnTo>
                  <a:lnTo>
                    <a:pt x="8" y="142"/>
                  </a:lnTo>
                  <a:lnTo>
                    <a:pt x="5" y="142"/>
                  </a:lnTo>
                  <a:lnTo>
                    <a:pt x="0" y="142"/>
                  </a:lnTo>
                  <a:lnTo>
                    <a:pt x="2" y="137"/>
                  </a:lnTo>
                  <a:lnTo>
                    <a:pt x="5" y="131"/>
                  </a:lnTo>
                  <a:lnTo>
                    <a:pt x="5" y="129"/>
                  </a:lnTo>
                  <a:lnTo>
                    <a:pt x="0" y="126"/>
                  </a:lnTo>
                  <a:lnTo>
                    <a:pt x="2" y="94"/>
                  </a:lnTo>
                  <a:lnTo>
                    <a:pt x="5" y="64"/>
                  </a:lnTo>
                  <a:lnTo>
                    <a:pt x="8" y="30"/>
                  </a:lnTo>
                  <a:lnTo>
                    <a:pt x="14" y="0"/>
                  </a:lnTo>
                  <a:lnTo>
                    <a:pt x="21" y="36"/>
                  </a:lnTo>
                  <a:lnTo>
                    <a:pt x="21" y="71"/>
                  </a:lnTo>
                  <a:lnTo>
                    <a:pt x="19" y="107"/>
                  </a:lnTo>
                  <a:lnTo>
                    <a:pt x="16" y="137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34" name="Freeform 322"/>
            <p:cNvSpPr>
              <a:spLocks/>
            </p:cNvSpPr>
            <p:nvPr/>
          </p:nvSpPr>
          <p:spPr bwMode="auto">
            <a:xfrm>
              <a:off x="2998" y="2212"/>
              <a:ext cx="11" cy="21"/>
            </a:xfrm>
            <a:custGeom>
              <a:avLst/>
              <a:gdLst>
                <a:gd name="T0" fmla="*/ 0 w 46"/>
                <a:gd name="T1" fmla="*/ 0 h 82"/>
                <a:gd name="T2" fmla="*/ 0 w 46"/>
                <a:gd name="T3" fmla="*/ 0 h 82"/>
                <a:gd name="T4" fmla="*/ 0 w 46"/>
                <a:gd name="T5" fmla="*/ 0 h 82"/>
                <a:gd name="T6" fmla="*/ 0 w 46"/>
                <a:gd name="T7" fmla="*/ 0 h 82"/>
                <a:gd name="T8" fmla="*/ 0 w 46"/>
                <a:gd name="T9" fmla="*/ 0 h 82"/>
                <a:gd name="T10" fmla="*/ 0 w 46"/>
                <a:gd name="T11" fmla="*/ 0 h 82"/>
                <a:gd name="T12" fmla="*/ 0 w 46"/>
                <a:gd name="T13" fmla="*/ 0 h 82"/>
                <a:gd name="T14" fmla="*/ 0 w 46"/>
                <a:gd name="T15" fmla="*/ 0 h 82"/>
                <a:gd name="T16" fmla="*/ 0 w 46"/>
                <a:gd name="T17" fmla="*/ 0 h 82"/>
                <a:gd name="T18" fmla="*/ 0 w 46"/>
                <a:gd name="T19" fmla="*/ 0 h 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6"/>
                <a:gd name="T31" fmla="*/ 0 h 82"/>
                <a:gd name="T32" fmla="*/ 46 w 46"/>
                <a:gd name="T33" fmla="*/ 82 h 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6" h="82">
                  <a:moveTo>
                    <a:pt x="46" y="77"/>
                  </a:moveTo>
                  <a:lnTo>
                    <a:pt x="2" y="82"/>
                  </a:lnTo>
                  <a:lnTo>
                    <a:pt x="5" y="63"/>
                  </a:lnTo>
                  <a:lnTo>
                    <a:pt x="2" y="40"/>
                  </a:lnTo>
                  <a:lnTo>
                    <a:pt x="0" y="19"/>
                  </a:lnTo>
                  <a:lnTo>
                    <a:pt x="2" y="0"/>
                  </a:lnTo>
                  <a:lnTo>
                    <a:pt x="16" y="17"/>
                  </a:lnTo>
                  <a:lnTo>
                    <a:pt x="30" y="35"/>
                  </a:lnTo>
                  <a:lnTo>
                    <a:pt x="40" y="54"/>
                  </a:lnTo>
                  <a:lnTo>
                    <a:pt x="46" y="77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35" name="Freeform 323"/>
            <p:cNvSpPr>
              <a:spLocks/>
            </p:cNvSpPr>
            <p:nvPr/>
          </p:nvSpPr>
          <p:spPr bwMode="auto">
            <a:xfrm>
              <a:off x="2969" y="2214"/>
              <a:ext cx="13" cy="23"/>
            </a:xfrm>
            <a:custGeom>
              <a:avLst/>
              <a:gdLst>
                <a:gd name="T0" fmla="*/ 0 w 53"/>
                <a:gd name="T1" fmla="*/ 0 h 96"/>
                <a:gd name="T2" fmla="*/ 0 w 53"/>
                <a:gd name="T3" fmla="*/ 0 h 96"/>
                <a:gd name="T4" fmla="*/ 0 w 53"/>
                <a:gd name="T5" fmla="*/ 0 h 96"/>
                <a:gd name="T6" fmla="*/ 0 w 53"/>
                <a:gd name="T7" fmla="*/ 0 h 96"/>
                <a:gd name="T8" fmla="*/ 0 w 53"/>
                <a:gd name="T9" fmla="*/ 0 h 96"/>
                <a:gd name="T10" fmla="*/ 0 w 53"/>
                <a:gd name="T11" fmla="*/ 0 h 96"/>
                <a:gd name="T12" fmla="*/ 0 w 53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3"/>
                <a:gd name="T22" fmla="*/ 0 h 96"/>
                <a:gd name="T23" fmla="*/ 53 w 53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3" h="96">
                  <a:moveTo>
                    <a:pt x="53" y="88"/>
                  </a:moveTo>
                  <a:lnTo>
                    <a:pt x="5" y="96"/>
                  </a:lnTo>
                  <a:lnTo>
                    <a:pt x="0" y="0"/>
                  </a:lnTo>
                  <a:lnTo>
                    <a:pt x="16" y="23"/>
                  </a:lnTo>
                  <a:lnTo>
                    <a:pt x="30" y="42"/>
                  </a:lnTo>
                  <a:lnTo>
                    <a:pt x="43" y="63"/>
                  </a:lnTo>
                  <a:lnTo>
                    <a:pt x="53" y="88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36" name="Freeform 324"/>
            <p:cNvSpPr>
              <a:spLocks/>
            </p:cNvSpPr>
            <p:nvPr/>
          </p:nvSpPr>
          <p:spPr bwMode="auto">
            <a:xfrm>
              <a:off x="2845" y="2215"/>
              <a:ext cx="19" cy="30"/>
            </a:xfrm>
            <a:custGeom>
              <a:avLst/>
              <a:gdLst>
                <a:gd name="T0" fmla="*/ 0 w 74"/>
                <a:gd name="T1" fmla="*/ 0 h 120"/>
                <a:gd name="T2" fmla="*/ 0 w 74"/>
                <a:gd name="T3" fmla="*/ 0 h 120"/>
                <a:gd name="T4" fmla="*/ 0 w 74"/>
                <a:gd name="T5" fmla="*/ 0 h 120"/>
                <a:gd name="T6" fmla="*/ 0 w 74"/>
                <a:gd name="T7" fmla="*/ 0 h 120"/>
                <a:gd name="T8" fmla="*/ 0 w 74"/>
                <a:gd name="T9" fmla="*/ 0 h 120"/>
                <a:gd name="T10" fmla="*/ 0 w 74"/>
                <a:gd name="T11" fmla="*/ 0 h 120"/>
                <a:gd name="T12" fmla="*/ 0 w 74"/>
                <a:gd name="T13" fmla="*/ 0 h 120"/>
                <a:gd name="T14" fmla="*/ 0 w 74"/>
                <a:gd name="T15" fmla="*/ 0 h 120"/>
                <a:gd name="T16" fmla="*/ 0 w 74"/>
                <a:gd name="T17" fmla="*/ 0 h 120"/>
                <a:gd name="T18" fmla="*/ 0 w 74"/>
                <a:gd name="T19" fmla="*/ 0 h 120"/>
                <a:gd name="T20" fmla="*/ 0 w 74"/>
                <a:gd name="T21" fmla="*/ 0 h 120"/>
                <a:gd name="T22" fmla="*/ 0 w 74"/>
                <a:gd name="T23" fmla="*/ 0 h 120"/>
                <a:gd name="T24" fmla="*/ 0 w 74"/>
                <a:gd name="T25" fmla="*/ 0 h 120"/>
                <a:gd name="T26" fmla="*/ 0 w 74"/>
                <a:gd name="T27" fmla="*/ 0 h 120"/>
                <a:gd name="T28" fmla="*/ 0 w 74"/>
                <a:gd name="T29" fmla="*/ 0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4"/>
                <a:gd name="T46" fmla="*/ 0 h 120"/>
                <a:gd name="T47" fmla="*/ 74 w 74"/>
                <a:gd name="T48" fmla="*/ 120 h 12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4" h="120">
                  <a:moveTo>
                    <a:pt x="74" y="0"/>
                  </a:moveTo>
                  <a:lnTo>
                    <a:pt x="68" y="29"/>
                  </a:lnTo>
                  <a:lnTo>
                    <a:pt x="68" y="59"/>
                  </a:lnTo>
                  <a:lnTo>
                    <a:pt x="65" y="90"/>
                  </a:lnTo>
                  <a:lnTo>
                    <a:pt x="60" y="120"/>
                  </a:lnTo>
                  <a:lnTo>
                    <a:pt x="14" y="24"/>
                  </a:lnTo>
                  <a:lnTo>
                    <a:pt x="0" y="24"/>
                  </a:lnTo>
                  <a:lnTo>
                    <a:pt x="0" y="19"/>
                  </a:lnTo>
                  <a:lnTo>
                    <a:pt x="3" y="13"/>
                  </a:lnTo>
                  <a:lnTo>
                    <a:pt x="9" y="11"/>
                  </a:lnTo>
                  <a:lnTo>
                    <a:pt x="14" y="11"/>
                  </a:lnTo>
                  <a:lnTo>
                    <a:pt x="30" y="8"/>
                  </a:lnTo>
                  <a:lnTo>
                    <a:pt x="46" y="6"/>
                  </a:lnTo>
                  <a:lnTo>
                    <a:pt x="60" y="3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37" name="Freeform 325"/>
            <p:cNvSpPr>
              <a:spLocks/>
            </p:cNvSpPr>
            <p:nvPr/>
          </p:nvSpPr>
          <p:spPr bwMode="auto">
            <a:xfrm>
              <a:off x="2863" y="2218"/>
              <a:ext cx="5" cy="36"/>
            </a:xfrm>
            <a:custGeom>
              <a:avLst/>
              <a:gdLst>
                <a:gd name="T0" fmla="*/ 0 w 19"/>
                <a:gd name="T1" fmla="*/ 0 h 144"/>
                <a:gd name="T2" fmla="*/ 0 w 19"/>
                <a:gd name="T3" fmla="*/ 0 h 144"/>
                <a:gd name="T4" fmla="*/ 0 w 19"/>
                <a:gd name="T5" fmla="*/ 0 h 144"/>
                <a:gd name="T6" fmla="*/ 0 w 19"/>
                <a:gd name="T7" fmla="*/ 0 h 144"/>
                <a:gd name="T8" fmla="*/ 0 w 19"/>
                <a:gd name="T9" fmla="*/ 0 h 144"/>
                <a:gd name="T10" fmla="*/ 0 w 19"/>
                <a:gd name="T11" fmla="*/ 0 h 144"/>
                <a:gd name="T12" fmla="*/ 0 w 19"/>
                <a:gd name="T13" fmla="*/ 0 h 144"/>
                <a:gd name="T14" fmla="*/ 0 w 19"/>
                <a:gd name="T15" fmla="*/ 0 h 144"/>
                <a:gd name="T16" fmla="*/ 0 w 19"/>
                <a:gd name="T17" fmla="*/ 0 h 144"/>
                <a:gd name="T18" fmla="*/ 0 w 19"/>
                <a:gd name="T19" fmla="*/ 0 h 144"/>
                <a:gd name="T20" fmla="*/ 0 w 19"/>
                <a:gd name="T21" fmla="*/ 0 h 14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9"/>
                <a:gd name="T34" fmla="*/ 0 h 144"/>
                <a:gd name="T35" fmla="*/ 19 w 19"/>
                <a:gd name="T36" fmla="*/ 144 h 14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9" h="144">
                  <a:moveTo>
                    <a:pt x="19" y="144"/>
                  </a:moveTo>
                  <a:lnTo>
                    <a:pt x="14" y="144"/>
                  </a:lnTo>
                  <a:lnTo>
                    <a:pt x="3" y="133"/>
                  </a:lnTo>
                  <a:lnTo>
                    <a:pt x="0" y="119"/>
                  </a:lnTo>
                  <a:lnTo>
                    <a:pt x="3" y="109"/>
                  </a:lnTo>
                  <a:lnTo>
                    <a:pt x="3" y="98"/>
                  </a:lnTo>
                  <a:lnTo>
                    <a:pt x="8" y="73"/>
                  </a:lnTo>
                  <a:lnTo>
                    <a:pt x="11" y="48"/>
                  </a:lnTo>
                  <a:lnTo>
                    <a:pt x="16" y="25"/>
                  </a:lnTo>
                  <a:lnTo>
                    <a:pt x="19" y="0"/>
                  </a:lnTo>
                  <a:lnTo>
                    <a:pt x="19" y="144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38" name="Freeform 326"/>
            <p:cNvSpPr>
              <a:spLocks/>
            </p:cNvSpPr>
            <p:nvPr/>
          </p:nvSpPr>
          <p:spPr bwMode="auto">
            <a:xfrm>
              <a:off x="2896" y="2218"/>
              <a:ext cx="13" cy="31"/>
            </a:xfrm>
            <a:custGeom>
              <a:avLst/>
              <a:gdLst>
                <a:gd name="T0" fmla="*/ 0 w 55"/>
                <a:gd name="T1" fmla="*/ 0 h 126"/>
                <a:gd name="T2" fmla="*/ 0 w 55"/>
                <a:gd name="T3" fmla="*/ 0 h 126"/>
                <a:gd name="T4" fmla="*/ 0 w 55"/>
                <a:gd name="T5" fmla="*/ 0 h 126"/>
                <a:gd name="T6" fmla="*/ 0 w 55"/>
                <a:gd name="T7" fmla="*/ 0 h 126"/>
                <a:gd name="T8" fmla="*/ 0 w 55"/>
                <a:gd name="T9" fmla="*/ 0 h 126"/>
                <a:gd name="T10" fmla="*/ 0 w 55"/>
                <a:gd name="T11" fmla="*/ 0 h 126"/>
                <a:gd name="T12" fmla="*/ 0 w 55"/>
                <a:gd name="T13" fmla="*/ 0 h 126"/>
                <a:gd name="T14" fmla="*/ 0 w 55"/>
                <a:gd name="T15" fmla="*/ 0 h 126"/>
                <a:gd name="T16" fmla="*/ 0 w 55"/>
                <a:gd name="T17" fmla="*/ 0 h 126"/>
                <a:gd name="T18" fmla="*/ 0 w 55"/>
                <a:gd name="T19" fmla="*/ 0 h 126"/>
                <a:gd name="T20" fmla="*/ 0 w 55"/>
                <a:gd name="T21" fmla="*/ 0 h 12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5"/>
                <a:gd name="T34" fmla="*/ 0 h 126"/>
                <a:gd name="T35" fmla="*/ 55 w 55"/>
                <a:gd name="T36" fmla="*/ 126 h 12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5" h="126">
                  <a:moveTo>
                    <a:pt x="55" y="109"/>
                  </a:moveTo>
                  <a:lnTo>
                    <a:pt x="55" y="114"/>
                  </a:lnTo>
                  <a:lnTo>
                    <a:pt x="5" y="126"/>
                  </a:lnTo>
                  <a:lnTo>
                    <a:pt x="5" y="96"/>
                  </a:lnTo>
                  <a:lnTo>
                    <a:pt x="2" y="6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6" y="25"/>
                  </a:lnTo>
                  <a:lnTo>
                    <a:pt x="27" y="52"/>
                  </a:lnTo>
                  <a:lnTo>
                    <a:pt x="41" y="82"/>
                  </a:lnTo>
                  <a:lnTo>
                    <a:pt x="55" y="109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39" name="Freeform 327"/>
            <p:cNvSpPr>
              <a:spLocks/>
            </p:cNvSpPr>
            <p:nvPr/>
          </p:nvSpPr>
          <p:spPr bwMode="auto">
            <a:xfrm>
              <a:off x="2945" y="2218"/>
              <a:ext cx="11" cy="24"/>
            </a:xfrm>
            <a:custGeom>
              <a:avLst/>
              <a:gdLst>
                <a:gd name="T0" fmla="*/ 0 w 43"/>
                <a:gd name="T1" fmla="*/ 0 h 96"/>
                <a:gd name="T2" fmla="*/ 0 w 43"/>
                <a:gd name="T3" fmla="*/ 0 h 96"/>
                <a:gd name="T4" fmla="*/ 0 w 43"/>
                <a:gd name="T5" fmla="*/ 0 h 96"/>
                <a:gd name="T6" fmla="*/ 0 w 43"/>
                <a:gd name="T7" fmla="*/ 0 h 96"/>
                <a:gd name="T8" fmla="*/ 0 w 43"/>
                <a:gd name="T9" fmla="*/ 0 h 96"/>
                <a:gd name="T10" fmla="*/ 0 w 43"/>
                <a:gd name="T11" fmla="*/ 0 h 96"/>
                <a:gd name="T12" fmla="*/ 0 w 43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"/>
                <a:gd name="T22" fmla="*/ 0 h 96"/>
                <a:gd name="T23" fmla="*/ 43 w 43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" h="96">
                  <a:moveTo>
                    <a:pt x="43" y="90"/>
                  </a:moveTo>
                  <a:lnTo>
                    <a:pt x="0" y="96"/>
                  </a:lnTo>
                  <a:lnTo>
                    <a:pt x="0" y="0"/>
                  </a:lnTo>
                  <a:lnTo>
                    <a:pt x="11" y="22"/>
                  </a:lnTo>
                  <a:lnTo>
                    <a:pt x="25" y="43"/>
                  </a:lnTo>
                  <a:lnTo>
                    <a:pt x="36" y="66"/>
                  </a:lnTo>
                  <a:lnTo>
                    <a:pt x="43" y="90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40" name="Freeform 328"/>
            <p:cNvSpPr>
              <a:spLocks/>
            </p:cNvSpPr>
            <p:nvPr/>
          </p:nvSpPr>
          <p:spPr bwMode="auto">
            <a:xfrm>
              <a:off x="2817" y="2219"/>
              <a:ext cx="21" cy="33"/>
            </a:xfrm>
            <a:custGeom>
              <a:avLst/>
              <a:gdLst>
                <a:gd name="T0" fmla="*/ 0 w 85"/>
                <a:gd name="T1" fmla="*/ 0 h 133"/>
                <a:gd name="T2" fmla="*/ 0 w 85"/>
                <a:gd name="T3" fmla="*/ 0 h 133"/>
                <a:gd name="T4" fmla="*/ 0 w 85"/>
                <a:gd name="T5" fmla="*/ 0 h 133"/>
                <a:gd name="T6" fmla="*/ 0 w 85"/>
                <a:gd name="T7" fmla="*/ 0 h 133"/>
                <a:gd name="T8" fmla="*/ 0 w 85"/>
                <a:gd name="T9" fmla="*/ 0 h 133"/>
                <a:gd name="T10" fmla="*/ 0 w 85"/>
                <a:gd name="T11" fmla="*/ 0 h 133"/>
                <a:gd name="T12" fmla="*/ 0 w 85"/>
                <a:gd name="T13" fmla="*/ 0 h 133"/>
                <a:gd name="T14" fmla="*/ 0 w 85"/>
                <a:gd name="T15" fmla="*/ 0 h 133"/>
                <a:gd name="T16" fmla="*/ 0 w 85"/>
                <a:gd name="T17" fmla="*/ 0 h 133"/>
                <a:gd name="T18" fmla="*/ 0 w 85"/>
                <a:gd name="T19" fmla="*/ 0 h 133"/>
                <a:gd name="T20" fmla="*/ 0 w 85"/>
                <a:gd name="T21" fmla="*/ 0 h 133"/>
                <a:gd name="T22" fmla="*/ 0 w 85"/>
                <a:gd name="T23" fmla="*/ 0 h 133"/>
                <a:gd name="T24" fmla="*/ 0 w 85"/>
                <a:gd name="T25" fmla="*/ 0 h 133"/>
                <a:gd name="T26" fmla="*/ 0 w 85"/>
                <a:gd name="T27" fmla="*/ 0 h 133"/>
                <a:gd name="T28" fmla="*/ 0 w 85"/>
                <a:gd name="T29" fmla="*/ 0 h 133"/>
                <a:gd name="T30" fmla="*/ 0 w 85"/>
                <a:gd name="T31" fmla="*/ 0 h 133"/>
                <a:gd name="T32" fmla="*/ 0 w 85"/>
                <a:gd name="T33" fmla="*/ 0 h 133"/>
                <a:gd name="T34" fmla="*/ 0 w 85"/>
                <a:gd name="T35" fmla="*/ 0 h 133"/>
                <a:gd name="T36" fmla="*/ 0 w 85"/>
                <a:gd name="T37" fmla="*/ 0 h 133"/>
                <a:gd name="T38" fmla="*/ 0 w 85"/>
                <a:gd name="T39" fmla="*/ 0 h 133"/>
                <a:gd name="T40" fmla="*/ 0 w 85"/>
                <a:gd name="T41" fmla="*/ 0 h 133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5"/>
                <a:gd name="T64" fmla="*/ 0 h 133"/>
                <a:gd name="T65" fmla="*/ 85 w 85"/>
                <a:gd name="T66" fmla="*/ 133 h 133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5" h="133">
                  <a:moveTo>
                    <a:pt x="85" y="0"/>
                  </a:moveTo>
                  <a:lnTo>
                    <a:pt x="76" y="32"/>
                  </a:lnTo>
                  <a:lnTo>
                    <a:pt x="71" y="65"/>
                  </a:lnTo>
                  <a:lnTo>
                    <a:pt x="69" y="100"/>
                  </a:lnTo>
                  <a:lnTo>
                    <a:pt x="66" y="133"/>
                  </a:lnTo>
                  <a:lnTo>
                    <a:pt x="53" y="108"/>
                  </a:lnTo>
                  <a:lnTo>
                    <a:pt x="41" y="86"/>
                  </a:lnTo>
                  <a:lnTo>
                    <a:pt x="25" y="62"/>
                  </a:lnTo>
                  <a:lnTo>
                    <a:pt x="9" y="42"/>
                  </a:lnTo>
                  <a:lnTo>
                    <a:pt x="3" y="37"/>
                  </a:lnTo>
                  <a:lnTo>
                    <a:pt x="0" y="30"/>
                  </a:lnTo>
                  <a:lnTo>
                    <a:pt x="0" y="21"/>
                  </a:lnTo>
                  <a:lnTo>
                    <a:pt x="0" y="12"/>
                  </a:lnTo>
                  <a:lnTo>
                    <a:pt x="9" y="12"/>
                  </a:lnTo>
                  <a:lnTo>
                    <a:pt x="20" y="10"/>
                  </a:lnTo>
                  <a:lnTo>
                    <a:pt x="30" y="10"/>
                  </a:lnTo>
                  <a:lnTo>
                    <a:pt x="41" y="7"/>
                  </a:lnTo>
                  <a:lnTo>
                    <a:pt x="53" y="5"/>
                  </a:lnTo>
                  <a:lnTo>
                    <a:pt x="64" y="2"/>
                  </a:lnTo>
                  <a:lnTo>
                    <a:pt x="74" y="2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89D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41" name="Freeform 329"/>
            <p:cNvSpPr>
              <a:spLocks/>
            </p:cNvSpPr>
            <p:nvPr/>
          </p:nvSpPr>
          <p:spPr bwMode="auto">
            <a:xfrm>
              <a:off x="2836" y="2220"/>
              <a:ext cx="6" cy="39"/>
            </a:xfrm>
            <a:custGeom>
              <a:avLst/>
              <a:gdLst>
                <a:gd name="T0" fmla="*/ 0 w 21"/>
                <a:gd name="T1" fmla="*/ 0 h 155"/>
                <a:gd name="T2" fmla="*/ 0 w 21"/>
                <a:gd name="T3" fmla="*/ 0 h 155"/>
                <a:gd name="T4" fmla="*/ 0 w 21"/>
                <a:gd name="T5" fmla="*/ 0 h 155"/>
                <a:gd name="T6" fmla="*/ 0 w 21"/>
                <a:gd name="T7" fmla="*/ 0 h 155"/>
                <a:gd name="T8" fmla="*/ 0 w 21"/>
                <a:gd name="T9" fmla="*/ 0 h 155"/>
                <a:gd name="T10" fmla="*/ 0 w 21"/>
                <a:gd name="T11" fmla="*/ 0 h 155"/>
                <a:gd name="T12" fmla="*/ 0 w 21"/>
                <a:gd name="T13" fmla="*/ 0 h 155"/>
                <a:gd name="T14" fmla="*/ 0 w 21"/>
                <a:gd name="T15" fmla="*/ 0 h 155"/>
                <a:gd name="T16" fmla="*/ 0 w 21"/>
                <a:gd name="T17" fmla="*/ 0 h 155"/>
                <a:gd name="T18" fmla="*/ 0 w 21"/>
                <a:gd name="T19" fmla="*/ 0 h 155"/>
                <a:gd name="T20" fmla="*/ 0 w 21"/>
                <a:gd name="T21" fmla="*/ 0 h 155"/>
                <a:gd name="T22" fmla="*/ 0 w 21"/>
                <a:gd name="T23" fmla="*/ 0 h 155"/>
                <a:gd name="T24" fmla="*/ 0 w 21"/>
                <a:gd name="T25" fmla="*/ 0 h 15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1"/>
                <a:gd name="T40" fmla="*/ 0 h 155"/>
                <a:gd name="T41" fmla="*/ 21 w 21"/>
                <a:gd name="T42" fmla="*/ 155 h 15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1" h="155">
                  <a:moveTo>
                    <a:pt x="19" y="155"/>
                  </a:moveTo>
                  <a:lnTo>
                    <a:pt x="8" y="153"/>
                  </a:lnTo>
                  <a:lnTo>
                    <a:pt x="5" y="145"/>
                  </a:lnTo>
                  <a:lnTo>
                    <a:pt x="5" y="134"/>
                  </a:lnTo>
                  <a:lnTo>
                    <a:pt x="0" y="125"/>
                  </a:lnTo>
                  <a:lnTo>
                    <a:pt x="2" y="95"/>
                  </a:lnTo>
                  <a:lnTo>
                    <a:pt x="5" y="63"/>
                  </a:lnTo>
                  <a:lnTo>
                    <a:pt x="10" y="33"/>
                  </a:lnTo>
                  <a:lnTo>
                    <a:pt x="19" y="0"/>
                  </a:lnTo>
                  <a:lnTo>
                    <a:pt x="21" y="40"/>
                  </a:lnTo>
                  <a:lnTo>
                    <a:pt x="21" y="79"/>
                  </a:lnTo>
                  <a:lnTo>
                    <a:pt x="19" y="118"/>
                  </a:lnTo>
                  <a:lnTo>
                    <a:pt x="19" y="155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42" name="Freeform 330"/>
            <p:cNvSpPr>
              <a:spLocks/>
            </p:cNvSpPr>
            <p:nvPr/>
          </p:nvSpPr>
          <p:spPr bwMode="auto">
            <a:xfrm>
              <a:off x="2922" y="2220"/>
              <a:ext cx="9" cy="25"/>
            </a:xfrm>
            <a:custGeom>
              <a:avLst/>
              <a:gdLst>
                <a:gd name="T0" fmla="*/ 0 w 35"/>
                <a:gd name="T1" fmla="*/ 0 h 101"/>
                <a:gd name="T2" fmla="*/ 0 w 35"/>
                <a:gd name="T3" fmla="*/ 0 h 101"/>
                <a:gd name="T4" fmla="*/ 0 w 35"/>
                <a:gd name="T5" fmla="*/ 0 h 101"/>
                <a:gd name="T6" fmla="*/ 0 w 35"/>
                <a:gd name="T7" fmla="*/ 0 h 101"/>
                <a:gd name="T8" fmla="*/ 0 w 35"/>
                <a:gd name="T9" fmla="*/ 0 h 101"/>
                <a:gd name="T10" fmla="*/ 0 w 35"/>
                <a:gd name="T11" fmla="*/ 0 h 101"/>
                <a:gd name="T12" fmla="*/ 0 w 35"/>
                <a:gd name="T13" fmla="*/ 0 h 1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5"/>
                <a:gd name="T22" fmla="*/ 0 h 101"/>
                <a:gd name="T23" fmla="*/ 35 w 35"/>
                <a:gd name="T24" fmla="*/ 101 h 10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5" h="101">
                  <a:moveTo>
                    <a:pt x="35" y="93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1" y="24"/>
                  </a:lnTo>
                  <a:lnTo>
                    <a:pt x="19" y="49"/>
                  </a:lnTo>
                  <a:lnTo>
                    <a:pt x="27" y="71"/>
                  </a:lnTo>
                  <a:lnTo>
                    <a:pt x="35" y="93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43" name="Freeform 331"/>
            <p:cNvSpPr>
              <a:spLocks/>
            </p:cNvSpPr>
            <p:nvPr/>
          </p:nvSpPr>
          <p:spPr bwMode="auto">
            <a:xfrm>
              <a:off x="2890" y="2221"/>
              <a:ext cx="4" cy="29"/>
            </a:xfrm>
            <a:custGeom>
              <a:avLst/>
              <a:gdLst>
                <a:gd name="T0" fmla="*/ 0 w 16"/>
                <a:gd name="T1" fmla="*/ 0 h 115"/>
                <a:gd name="T2" fmla="*/ 0 w 16"/>
                <a:gd name="T3" fmla="*/ 0 h 115"/>
                <a:gd name="T4" fmla="*/ 0 w 16"/>
                <a:gd name="T5" fmla="*/ 0 h 115"/>
                <a:gd name="T6" fmla="*/ 0 w 16"/>
                <a:gd name="T7" fmla="*/ 0 h 115"/>
                <a:gd name="T8" fmla="*/ 0 w 16"/>
                <a:gd name="T9" fmla="*/ 0 h 115"/>
                <a:gd name="T10" fmla="*/ 0 w 16"/>
                <a:gd name="T11" fmla="*/ 0 h 115"/>
                <a:gd name="T12" fmla="*/ 0 w 16"/>
                <a:gd name="T13" fmla="*/ 0 h 115"/>
                <a:gd name="T14" fmla="*/ 0 w 16"/>
                <a:gd name="T15" fmla="*/ 0 h 115"/>
                <a:gd name="T16" fmla="*/ 0 w 16"/>
                <a:gd name="T17" fmla="*/ 0 h 115"/>
                <a:gd name="T18" fmla="*/ 0 w 16"/>
                <a:gd name="T19" fmla="*/ 0 h 115"/>
                <a:gd name="T20" fmla="*/ 0 w 16"/>
                <a:gd name="T21" fmla="*/ 0 h 115"/>
                <a:gd name="T22" fmla="*/ 0 w 16"/>
                <a:gd name="T23" fmla="*/ 0 h 115"/>
                <a:gd name="T24" fmla="*/ 0 w 16"/>
                <a:gd name="T25" fmla="*/ 0 h 11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6"/>
                <a:gd name="T40" fmla="*/ 0 h 115"/>
                <a:gd name="T41" fmla="*/ 16 w 16"/>
                <a:gd name="T42" fmla="*/ 115 h 11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6" h="115">
                  <a:moveTo>
                    <a:pt x="16" y="113"/>
                  </a:moveTo>
                  <a:lnTo>
                    <a:pt x="14" y="113"/>
                  </a:lnTo>
                  <a:lnTo>
                    <a:pt x="9" y="115"/>
                  </a:lnTo>
                  <a:lnTo>
                    <a:pt x="5" y="115"/>
                  </a:lnTo>
                  <a:lnTo>
                    <a:pt x="0" y="113"/>
                  </a:lnTo>
                  <a:lnTo>
                    <a:pt x="0" y="85"/>
                  </a:lnTo>
                  <a:lnTo>
                    <a:pt x="3" y="58"/>
                  </a:lnTo>
                  <a:lnTo>
                    <a:pt x="5" y="30"/>
                  </a:lnTo>
                  <a:lnTo>
                    <a:pt x="11" y="0"/>
                  </a:lnTo>
                  <a:lnTo>
                    <a:pt x="14" y="30"/>
                  </a:lnTo>
                  <a:lnTo>
                    <a:pt x="14" y="58"/>
                  </a:lnTo>
                  <a:lnTo>
                    <a:pt x="11" y="85"/>
                  </a:lnTo>
                  <a:lnTo>
                    <a:pt x="16" y="113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44" name="Freeform 332"/>
            <p:cNvSpPr>
              <a:spLocks/>
            </p:cNvSpPr>
            <p:nvPr/>
          </p:nvSpPr>
          <p:spPr bwMode="auto">
            <a:xfrm>
              <a:off x="2811" y="2224"/>
              <a:ext cx="5" cy="38"/>
            </a:xfrm>
            <a:custGeom>
              <a:avLst/>
              <a:gdLst>
                <a:gd name="T0" fmla="*/ 0 w 19"/>
                <a:gd name="T1" fmla="*/ 0 h 152"/>
                <a:gd name="T2" fmla="*/ 0 w 19"/>
                <a:gd name="T3" fmla="*/ 0 h 152"/>
                <a:gd name="T4" fmla="*/ 0 w 19"/>
                <a:gd name="T5" fmla="*/ 0 h 152"/>
                <a:gd name="T6" fmla="*/ 0 w 19"/>
                <a:gd name="T7" fmla="*/ 0 h 152"/>
                <a:gd name="T8" fmla="*/ 0 w 19"/>
                <a:gd name="T9" fmla="*/ 0 h 152"/>
                <a:gd name="T10" fmla="*/ 0 w 19"/>
                <a:gd name="T11" fmla="*/ 0 h 152"/>
                <a:gd name="T12" fmla="*/ 0 w 19"/>
                <a:gd name="T13" fmla="*/ 0 h 152"/>
                <a:gd name="T14" fmla="*/ 0 w 19"/>
                <a:gd name="T15" fmla="*/ 0 h 152"/>
                <a:gd name="T16" fmla="*/ 0 w 19"/>
                <a:gd name="T17" fmla="*/ 0 h 152"/>
                <a:gd name="T18" fmla="*/ 0 w 19"/>
                <a:gd name="T19" fmla="*/ 0 h 152"/>
                <a:gd name="T20" fmla="*/ 0 w 19"/>
                <a:gd name="T21" fmla="*/ 0 h 152"/>
                <a:gd name="T22" fmla="*/ 0 w 19"/>
                <a:gd name="T23" fmla="*/ 0 h 152"/>
                <a:gd name="T24" fmla="*/ 0 w 19"/>
                <a:gd name="T25" fmla="*/ 0 h 152"/>
                <a:gd name="T26" fmla="*/ 0 w 19"/>
                <a:gd name="T27" fmla="*/ 0 h 152"/>
                <a:gd name="T28" fmla="*/ 0 w 19"/>
                <a:gd name="T29" fmla="*/ 0 h 152"/>
                <a:gd name="T30" fmla="*/ 0 w 19"/>
                <a:gd name="T31" fmla="*/ 0 h 152"/>
                <a:gd name="T32" fmla="*/ 0 w 19"/>
                <a:gd name="T33" fmla="*/ 0 h 152"/>
                <a:gd name="T34" fmla="*/ 0 w 19"/>
                <a:gd name="T35" fmla="*/ 0 h 152"/>
                <a:gd name="T36" fmla="*/ 0 w 19"/>
                <a:gd name="T37" fmla="*/ 0 h 152"/>
                <a:gd name="T38" fmla="*/ 0 w 19"/>
                <a:gd name="T39" fmla="*/ 0 h 152"/>
                <a:gd name="T40" fmla="*/ 0 w 19"/>
                <a:gd name="T41" fmla="*/ 0 h 15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9"/>
                <a:gd name="T64" fmla="*/ 0 h 152"/>
                <a:gd name="T65" fmla="*/ 19 w 19"/>
                <a:gd name="T66" fmla="*/ 152 h 15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9" h="152">
                  <a:moveTo>
                    <a:pt x="10" y="138"/>
                  </a:moveTo>
                  <a:lnTo>
                    <a:pt x="14" y="138"/>
                  </a:lnTo>
                  <a:lnTo>
                    <a:pt x="16" y="141"/>
                  </a:lnTo>
                  <a:lnTo>
                    <a:pt x="19" y="147"/>
                  </a:lnTo>
                  <a:lnTo>
                    <a:pt x="19" y="149"/>
                  </a:lnTo>
                  <a:lnTo>
                    <a:pt x="16" y="152"/>
                  </a:lnTo>
                  <a:lnTo>
                    <a:pt x="14" y="152"/>
                  </a:lnTo>
                  <a:lnTo>
                    <a:pt x="8" y="149"/>
                  </a:lnTo>
                  <a:lnTo>
                    <a:pt x="5" y="149"/>
                  </a:lnTo>
                  <a:lnTo>
                    <a:pt x="5" y="141"/>
                  </a:lnTo>
                  <a:lnTo>
                    <a:pt x="5" y="128"/>
                  </a:lnTo>
                  <a:lnTo>
                    <a:pt x="3" y="117"/>
                  </a:lnTo>
                  <a:lnTo>
                    <a:pt x="0" y="108"/>
                  </a:lnTo>
                  <a:lnTo>
                    <a:pt x="3" y="81"/>
                  </a:lnTo>
                  <a:lnTo>
                    <a:pt x="0" y="54"/>
                  </a:lnTo>
                  <a:lnTo>
                    <a:pt x="0" y="27"/>
                  </a:lnTo>
                  <a:lnTo>
                    <a:pt x="5" y="0"/>
                  </a:lnTo>
                  <a:lnTo>
                    <a:pt x="10" y="35"/>
                  </a:lnTo>
                  <a:lnTo>
                    <a:pt x="14" y="71"/>
                  </a:lnTo>
                  <a:lnTo>
                    <a:pt x="10" y="106"/>
                  </a:lnTo>
                  <a:lnTo>
                    <a:pt x="10" y="138"/>
                  </a:lnTo>
                  <a:close/>
                </a:path>
              </a:pathLst>
            </a:custGeom>
            <a:solidFill>
              <a:srgbClr val="BF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45" name="Freeform 333"/>
            <p:cNvSpPr>
              <a:spLocks/>
            </p:cNvSpPr>
            <p:nvPr/>
          </p:nvSpPr>
          <p:spPr bwMode="auto">
            <a:xfrm>
              <a:off x="2870" y="2224"/>
              <a:ext cx="15" cy="28"/>
            </a:xfrm>
            <a:custGeom>
              <a:avLst/>
              <a:gdLst>
                <a:gd name="T0" fmla="*/ 0 w 57"/>
                <a:gd name="T1" fmla="*/ 0 h 114"/>
                <a:gd name="T2" fmla="*/ 0 w 57"/>
                <a:gd name="T3" fmla="*/ 0 h 114"/>
                <a:gd name="T4" fmla="*/ 0 w 57"/>
                <a:gd name="T5" fmla="*/ 0 h 114"/>
                <a:gd name="T6" fmla="*/ 0 w 57"/>
                <a:gd name="T7" fmla="*/ 0 h 114"/>
                <a:gd name="T8" fmla="*/ 0 w 57"/>
                <a:gd name="T9" fmla="*/ 0 h 114"/>
                <a:gd name="T10" fmla="*/ 0 w 57"/>
                <a:gd name="T11" fmla="*/ 0 h 114"/>
                <a:gd name="T12" fmla="*/ 0 w 57"/>
                <a:gd name="T13" fmla="*/ 0 h 114"/>
                <a:gd name="T14" fmla="*/ 0 w 57"/>
                <a:gd name="T15" fmla="*/ 0 h 114"/>
                <a:gd name="T16" fmla="*/ 0 w 57"/>
                <a:gd name="T17" fmla="*/ 0 h 114"/>
                <a:gd name="T18" fmla="*/ 0 w 57"/>
                <a:gd name="T19" fmla="*/ 0 h 114"/>
                <a:gd name="T20" fmla="*/ 0 w 57"/>
                <a:gd name="T21" fmla="*/ 0 h 114"/>
                <a:gd name="T22" fmla="*/ 0 w 57"/>
                <a:gd name="T23" fmla="*/ 0 h 114"/>
                <a:gd name="T24" fmla="*/ 0 w 57"/>
                <a:gd name="T25" fmla="*/ 0 h 1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"/>
                <a:gd name="T40" fmla="*/ 0 h 114"/>
                <a:gd name="T41" fmla="*/ 57 w 57"/>
                <a:gd name="T42" fmla="*/ 114 h 1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" h="114">
                  <a:moveTo>
                    <a:pt x="57" y="106"/>
                  </a:moveTo>
                  <a:lnTo>
                    <a:pt x="46" y="111"/>
                  </a:lnTo>
                  <a:lnTo>
                    <a:pt x="35" y="114"/>
                  </a:lnTo>
                  <a:lnTo>
                    <a:pt x="21" y="114"/>
                  </a:lnTo>
                  <a:lnTo>
                    <a:pt x="8" y="114"/>
                  </a:lnTo>
                  <a:lnTo>
                    <a:pt x="5" y="84"/>
                  </a:lnTo>
                  <a:lnTo>
                    <a:pt x="2" y="57"/>
                  </a:lnTo>
                  <a:lnTo>
                    <a:pt x="0" y="30"/>
                  </a:lnTo>
                  <a:lnTo>
                    <a:pt x="2" y="0"/>
                  </a:lnTo>
                  <a:lnTo>
                    <a:pt x="19" y="23"/>
                  </a:lnTo>
                  <a:lnTo>
                    <a:pt x="30" y="51"/>
                  </a:lnTo>
                  <a:lnTo>
                    <a:pt x="41" y="81"/>
                  </a:lnTo>
                  <a:lnTo>
                    <a:pt x="57" y="106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46" name="Freeform 334"/>
            <p:cNvSpPr>
              <a:spLocks/>
            </p:cNvSpPr>
            <p:nvPr/>
          </p:nvSpPr>
          <p:spPr bwMode="auto">
            <a:xfrm>
              <a:off x="3037" y="2225"/>
              <a:ext cx="289" cy="68"/>
            </a:xfrm>
            <a:custGeom>
              <a:avLst/>
              <a:gdLst>
                <a:gd name="T0" fmla="*/ 0 w 1156"/>
                <a:gd name="T1" fmla="*/ 0 h 270"/>
                <a:gd name="T2" fmla="*/ 0 w 1156"/>
                <a:gd name="T3" fmla="*/ 0 h 270"/>
                <a:gd name="T4" fmla="*/ 0 w 1156"/>
                <a:gd name="T5" fmla="*/ 0 h 270"/>
                <a:gd name="T6" fmla="*/ 0 w 1156"/>
                <a:gd name="T7" fmla="*/ 0 h 270"/>
                <a:gd name="T8" fmla="*/ 0 w 1156"/>
                <a:gd name="T9" fmla="*/ 0 h 270"/>
                <a:gd name="T10" fmla="*/ 0 w 1156"/>
                <a:gd name="T11" fmla="*/ 0 h 270"/>
                <a:gd name="T12" fmla="*/ 0 w 1156"/>
                <a:gd name="T13" fmla="*/ 0 h 270"/>
                <a:gd name="T14" fmla="*/ 0 w 1156"/>
                <a:gd name="T15" fmla="*/ 0 h 270"/>
                <a:gd name="T16" fmla="*/ 0 w 1156"/>
                <a:gd name="T17" fmla="*/ 0 h 270"/>
                <a:gd name="T18" fmla="*/ 0 w 1156"/>
                <a:gd name="T19" fmla="*/ 0 h 270"/>
                <a:gd name="T20" fmla="*/ 0 w 1156"/>
                <a:gd name="T21" fmla="*/ 0 h 27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156"/>
                <a:gd name="T34" fmla="*/ 0 h 270"/>
                <a:gd name="T35" fmla="*/ 1156 w 1156"/>
                <a:gd name="T36" fmla="*/ 270 h 27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156" h="270">
                  <a:moveTo>
                    <a:pt x="1156" y="89"/>
                  </a:moveTo>
                  <a:lnTo>
                    <a:pt x="355" y="229"/>
                  </a:lnTo>
                  <a:lnTo>
                    <a:pt x="336" y="223"/>
                  </a:lnTo>
                  <a:lnTo>
                    <a:pt x="66" y="270"/>
                  </a:lnTo>
                  <a:lnTo>
                    <a:pt x="47" y="248"/>
                  </a:lnTo>
                  <a:lnTo>
                    <a:pt x="34" y="223"/>
                  </a:lnTo>
                  <a:lnTo>
                    <a:pt x="20" y="199"/>
                  </a:lnTo>
                  <a:lnTo>
                    <a:pt x="0" y="174"/>
                  </a:lnTo>
                  <a:lnTo>
                    <a:pt x="1059" y="0"/>
                  </a:lnTo>
                  <a:lnTo>
                    <a:pt x="1071" y="0"/>
                  </a:lnTo>
                  <a:lnTo>
                    <a:pt x="1156" y="89"/>
                  </a:lnTo>
                  <a:close/>
                </a:path>
              </a:pathLst>
            </a:custGeom>
            <a:solidFill>
              <a:srgbClr val="FFBF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47" name="Freeform 335"/>
            <p:cNvSpPr>
              <a:spLocks/>
            </p:cNvSpPr>
            <p:nvPr/>
          </p:nvSpPr>
          <p:spPr bwMode="auto">
            <a:xfrm>
              <a:off x="2845" y="2227"/>
              <a:ext cx="15" cy="29"/>
            </a:xfrm>
            <a:custGeom>
              <a:avLst/>
              <a:gdLst>
                <a:gd name="T0" fmla="*/ 0 w 60"/>
                <a:gd name="T1" fmla="*/ 0 h 119"/>
                <a:gd name="T2" fmla="*/ 0 w 60"/>
                <a:gd name="T3" fmla="*/ 0 h 119"/>
                <a:gd name="T4" fmla="*/ 0 w 60"/>
                <a:gd name="T5" fmla="*/ 0 h 119"/>
                <a:gd name="T6" fmla="*/ 0 w 60"/>
                <a:gd name="T7" fmla="*/ 0 h 119"/>
                <a:gd name="T8" fmla="*/ 0 w 60"/>
                <a:gd name="T9" fmla="*/ 0 h 119"/>
                <a:gd name="T10" fmla="*/ 0 w 60"/>
                <a:gd name="T11" fmla="*/ 0 h 119"/>
                <a:gd name="T12" fmla="*/ 0 w 60"/>
                <a:gd name="T13" fmla="*/ 0 h 119"/>
                <a:gd name="T14" fmla="*/ 0 w 60"/>
                <a:gd name="T15" fmla="*/ 0 h 119"/>
                <a:gd name="T16" fmla="*/ 0 w 60"/>
                <a:gd name="T17" fmla="*/ 0 h 119"/>
                <a:gd name="T18" fmla="*/ 0 w 60"/>
                <a:gd name="T19" fmla="*/ 0 h 11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119"/>
                <a:gd name="T32" fmla="*/ 60 w 60"/>
                <a:gd name="T33" fmla="*/ 119 h 11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119">
                  <a:moveTo>
                    <a:pt x="60" y="113"/>
                  </a:moveTo>
                  <a:lnTo>
                    <a:pt x="0" y="119"/>
                  </a:lnTo>
                  <a:lnTo>
                    <a:pt x="0" y="90"/>
                  </a:lnTo>
                  <a:lnTo>
                    <a:pt x="0" y="56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4" y="26"/>
                  </a:lnTo>
                  <a:lnTo>
                    <a:pt x="30" y="56"/>
                  </a:lnTo>
                  <a:lnTo>
                    <a:pt x="44" y="87"/>
                  </a:lnTo>
                  <a:lnTo>
                    <a:pt x="60" y="113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48" name="Freeform 336"/>
            <p:cNvSpPr>
              <a:spLocks/>
            </p:cNvSpPr>
            <p:nvPr/>
          </p:nvSpPr>
          <p:spPr bwMode="auto">
            <a:xfrm>
              <a:off x="2789" y="2231"/>
              <a:ext cx="15" cy="35"/>
            </a:xfrm>
            <a:custGeom>
              <a:avLst/>
              <a:gdLst>
                <a:gd name="T0" fmla="*/ 0 w 60"/>
                <a:gd name="T1" fmla="*/ 0 h 136"/>
                <a:gd name="T2" fmla="*/ 0 w 60"/>
                <a:gd name="T3" fmla="*/ 0 h 136"/>
                <a:gd name="T4" fmla="*/ 0 w 60"/>
                <a:gd name="T5" fmla="*/ 0 h 136"/>
                <a:gd name="T6" fmla="*/ 0 w 60"/>
                <a:gd name="T7" fmla="*/ 0 h 136"/>
                <a:gd name="T8" fmla="*/ 0 w 60"/>
                <a:gd name="T9" fmla="*/ 0 h 136"/>
                <a:gd name="T10" fmla="*/ 0 w 60"/>
                <a:gd name="T11" fmla="*/ 0 h 136"/>
                <a:gd name="T12" fmla="*/ 0 w 60"/>
                <a:gd name="T13" fmla="*/ 0 h 136"/>
                <a:gd name="T14" fmla="*/ 0 w 60"/>
                <a:gd name="T15" fmla="*/ 0 h 136"/>
                <a:gd name="T16" fmla="*/ 0 w 60"/>
                <a:gd name="T17" fmla="*/ 0 h 136"/>
                <a:gd name="T18" fmla="*/ 0 w 60"/>
                <a:gd name="T19" fmla="*/ 0 h 1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60"/>
                <a:gd name="T31" fmla="*/ 0 h 136"/>
                <a:gd name="T32" fmla="*/ 60 w 60"/>
                <a:gd name="T33" fmla="*/ 136 h 1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60" h="136">
                  <a:moveTo>
                    <a:pt x="60" y="124"/>
                  </a:moveTo>
                  <a:lnTo>
                    <a:pt x="5" y="136"/>
                  </a:lnTo>
                  <a:lnTo>
                    <a:pt x="5" y="100"/>
                  </a:lnTo>
                  <a:lnTo>
                    <a:pt x="3" y="68"/>
                  </a:lnTo>
                  <a:lnTo>
                    <a:pt x="0" y="35"/>
                  </a:lnTo>
                  <a:lnTo>
                    <a:pt x="0" y="0"/>
                  </a:lnTo>
                  <a:lnTo>
                    <a:pt x="19" y="29"/>
                  </a:lnTo>
                  <a:lnTo>
                    <a:pt x="35" y="59"/>
                  </a:lnTo>
                  <a:lnTo>
                    <a:pt x="49" y="92"/>
                  </a:lnTo>
                  <a:lnTo>
                    <a:pt x="60" y="124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49" name="Freeform 337"/>
            <p:cNvSpPr>
              <a:spLocks/>
            </p:cNvSpPr>
            <p:nvPr/>
          </p:nvSpPr>
          <p:spPr bwMode="auto">
            <a:xfrm>
              <a:off x="2818" y="2236"/>
              <a:ext cx="12" cy="25"/>
            </a:xfrm>
            <a:custGeom>
              <a:avLst/>
              <a:gdLst>
                <a:gd name="T0" fmla="*/ 0 w 49"/>
                <a:gd name="T1" fmla="*/ 0 h 101"/>
                <a:gd name="T2" fmla="*/ 0 w 49"/>
                <a:gd name="T3" fmla="*/ 0 h 101"/>
                <a:gd name="T4" fmla="*/ 0 w 49"/>
                <a:gd name="T5" fmla="*/ 0 h 101"/>
                <a:gd name="T6" fmla="*/ 0 w 49"/>
                <a:gd name="T7" fmla="*/ 0 h 101"/>
                <a:gd name="T8" fmla="*/ 0 w 49"/>
                <a:gd name="T9" fmla="*/ 0 h 101"/>
                <a:gd name="T10" fmla="*/ 0 w 49"/>
                <a:gd name="T11" fmla="*/ 0 h 101"/>
                <a:gd name="T12" fmla="*/ 0 w 49"/>
                <a:gd name="T13" fmla="*/ 0 h 101"/>
                <a:gd name="T14" fmla="*/ 0 w 49"/>
                <a:gd name="T15" fmla="*/ 0 h 101"/>
                <a:gd name="T16" fmla="*/ 0 w 49"/>
                <a:gd name="T17" fmla="*/ 0 h 101"/>
                <a:gd name="T18" fmla="*/ 0 w 49"/>
                <a:gd name="T19" fmla="*/ 0 h 10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9"/>
                <a:gd name="T31" fmla="*/ 0 h 101"/>
                <a:gd name="T32" fmla="*/ 49 w 49"/>
                <a:gd name="T33" fmla="*/ 101 h 10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9" h="101">
                  <a:moveTo>
                    <a:pt x="49" y="90"/>
                  </a:moveTo>
                  <a:lnTo>
                    <a:pt x="3" y="101"/>
                  </a:lnTo>
                  <a:lnTo>
                    <a:pt x="5" y="76"/>
                  </a:lnTo>
                  <a:lnTo>
                    <a:pt x="3" y="53"/>
                  </a:lnTo>
                  <a:lnTo>
                    <a:pt x="0" y="28"/>
                  </a:lnTo>
                  <a:lnTo>
                    <a:pt x="3" y="0"/>
                  </a:lnTo>
                  <a:lnTo>
                    <a:pt x="19" y="23"/>
                  </a:lnTo>
                  <a:lnTo>
                    <a:pt x="30" y="44"/>
                  </a:lnTo>
                  <a:lnTo>
                    <a:pt x="40" y="69"/>
                  </a:lnTo>
                  <a:lnTo>
                    <a:pt x="49" y="90"/>
                  </a:lnTo>
                  <a:close/>
                </a:path>
              </a:pathLst>
            </a:custGeom>
            <a:solidFill>
              <a:srgbClr val="BF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50" name="Freeform 338"/>
            <p:cNvSpPr>
              <a:spLocks/>
            </p:cNvSpPr>
            <p:nvPr/>
          </p:nvSpPr>
          <p:spPr bwMode="auto">
            <a:xfrm>
              <a:off x="2720" y="2239"/>
              <a:ext cx="5" cy="32"/>
            </a:xfrm>
            <a:custGeom>
              <a:avLst/>
              <a:gdLst>
                <a:gd name="T0" fmla="*/ 0 w 18"/>
                <a:gd name="T1" fmla="*/ 0 h 129"/>
                <a:gd name="T2" fmla="*/ 0 w 18"/>
                <a:gd name="T3" fmla="*/ 0 h 129"/>
                <a:gd name="T4" fmla="*/ 0 w 18"/>
                <a:gd name="T5" fmla="*/ 0 h 129"/>
                <a:gd name="T6" fmla="*/ 0 w 18"/>
                <a:gd name="T7" fmla="*/ 0 h 129"/>
                <a:gd name="T8" fmla="*/ 0 w 18"/>
                <a:gd name="T9" fmla="*/ 0 h 129"/>
                <a:gd name="T10" fmla="*/ 0 w 18"/>
                <a:gd name="T11" fmla="*/ 0 h 129"/>
                <a:gd name="T12" fmla="*/ 0 w 18"/>
                <a:gd name="T13" fmla="*/ 0 h 129"/>
                <a:gd name="T14" fmla="*/ 0 w 18"/>
                <a:gd name="T15" fmla="*/ 0 h 129"/>
                <a:gd name="T16" fmla="*/ 0 w 18"/>
                <a:gd name="T17" fmla="*/ 0 h 129"/>
                <a:gd name="T18" fmla="*/ 0 w 18"/>
                <a:gd name="T19" fmla="*/ 0 h 129"/>
                <a:gd name="T20" fmla="*/ 0 w 18"/>
                <a:gd name="T21" fmla="*/ 0 h 129"/>
                <a:gd name="T22" fmla="*/ 0 w 18"/>
                <a:gd name="T23" fmla="*/ 0 h 129"/>
                <a:gd name="T24" fmla="*/ 0 w 18"/>
                <a:gd name="T25" fmla="*/ 0 h 129"/>
                <a:gd name="T26" fmla="*/ 0 w 18"/>
                <a:gd name="T27" fmla="*/ 0 h 129"/>
                <a:gd name="T28" fmla="*/ 0 w 18"/>
                <a:gd name="T29" fmla="*/ 0 h 129"/>
                <a:gd name="T30" fmla="*/ 0 w 18"/>
                <a:gd name="T31" fmla="*/ 0 h 129"/>
                <a:gd name="T32" fmla="*/ 0 w 18"/>
                <a:gd name="T33" fmla="*/ 0 h 1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8"/>
                <a:gd name="T52" fmla="*/ 0 h 129"/>
                <a:gd name="T53" fmla="*/ 18 w 18"/>
                <a:gd name="T54" fmla="*/ 129 h 1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8" h="129">
                  <a:moveTo>
                    <a:pt x="16" y="25"/>
                  </a:moveTo>
                  <a:lnTo>
                    <a:pt x="16" y="49"/>
                  </a:lnTo>
                  <a:lnTo>
                    <a:pt x="16" y="74"/>
                  </a:lnTo>
                  <a:lnTo>
                    <a:pt x="16" y="101"/>
                  </a:lnTo>
                  <a:lnTo>
                    <a:pt x="16" y="125"/>
                  </a:lnTo>
                  <a:lnTo>
                    <a:pt x="13" y="125"/>
                  </a:lnTo>
                  <a:lnTo>
                    <a:pt x="7" y="129"/>
                  </a:lnTo>
                  <a:lnTo>
                    <a:pt x="5" y="129"/>
                  </a:lnTo>
                  <a:lnTo>
                    <a:pt x="0" y="125"/>
                  </a:lnTo>
                  <a:lnTo>
                    <a:pt x="2" y="93"/>
                  </a:lnTo>
                  <a:lnTo>
                    <a:pt x="5" y="63"/>
                  </a:lnTo>
                  <a:lnTo>
                    <a:pt x="5" y="30"/>
                  </a:lnTo>
                  <a:lnTo>
                    <a:pt x="5" y="0"/>
                  </a:lnTo>
                  <a:lnTo>
                    <a:pt x="16" y="3"/>
                  </a:lnTo>
                  <a:lnTo>
                    <a:pt x="18" y="8"/>
                  </a:lnTo>
                  <a:lnTo>
                    <a:pt x="16" y="17"/>
                  </a:lnTo>
                  <a:lnTo>
                    <a:pt x="16" y="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51" name="Freeform 339"/>
            <p:cNvSpPr>
              <a:spLocks/>
            </p:cNvSpPr>
            <p:nvPr/>
          </p:nvSpPr>
          <p:spPr bwMode="auto">
            <a:xfrm>
              <a:off x="2820" y="2242"/>
              <a:ext cx="226" cy="44"/>
            </a:xfrm>
            <a:custGeom>
              <a:avLst/>
              <a:gdLst>
                <a:gd name="T0" fmla="*/ 0 w 905"/>
                <a:gd name="T1" fmla="*/ 0 h 177"/>
                <a:gd name="T2" fmla="*/ 0 w 905"/>
                <a:gd name="T3" fmla="*/ 0 h 177"/>
                <a:gd name="T4" fmla="*/ 0 w 905"/>
                <a:gd name="T5" fmla="*/ 0 h 177"/>
                <a:gd name="T6" fmla="*/ 0 w 905"/>
                <a:gd name="T7" fmla="*/ 0 h 177"/>
                <a:gd name="T8" fmla="*/ 0 w 905"/>
                <a:gd name="T9" fmla="*/ 0 h 177"/>
                <a:gd name="T10" fmla="*/ 0 w 905"/>
                <a:gd name="T11" fmla="*/ 0 h 177"/>
                <a:gd name="T12" fmla="*/ 0 w 905"/>
                <a:gd name="T13" fmla="*/ 0 h 177"/>
                <a:gd name="T14" fmla="*/ 0 w 905"/>
                <a:gd name="T15" fmla="*/ 0 h 177"/>
                <a:gd name="T16" fmla="*/ 0 w 905"/>
                <a:gd name="T17" fmla="*/ 0 h 177"/>
                <a:gd name="T18" fmla="*/ 0 w 905"/>
                <a:gd name="T19" fmla="*/ 0 h 177"/>
                <a:gd name="T20" fmla="*/ 0 w 905"/>
                <a:gd name="T21" fmla="*/ 0 h 177"/>
                <a:gd name="T22" fmla="*/ 0 w 905"/>
                <a:gd name="T23" fmla="*/ 0 h 177"/>
                <a:gd name="T24" fmla="*/ 0 w 905"/>
                <a:gd name="T25" fmla="*/ 0 h 177"/>
                <a:gd name="T26" fmla="*/ 0 w 905"/>
                <a:gd name="T27" fmla="*/ 0 h 177"/>
                <a:gd name="T28" fmla="*/ 0 w 905"/>
                <a:gd name="T29" fmla="*/ 0 h 177"/>
                <a:gd name="T30" fmla="*/ 0 w 905"/>
                <a:gd name="T31" fmla="*/ 0 h 177"/>
                <a:gd name="T32" fmla="*/ 0 w 905"/>
                <a:gd name="T33" fmla="*/ 0 h 177"/>
                <a:gd name="T34" fmla="*/ 0 w 905"/>
                <a:gd name="T35" fmla="*/ 0 h 177"/>
                <a:gd name="T36" fmla="*/ 0 w 905"/>
                <a:gd name="T37" fmla="*/ 0 h 177"/>
                <a:gd name="T38" fmla="*/ 0 w 905"/>
                <a:gd name="T39" fmla="*/ 0 h 177"/>
                <a:gd name="T40" fmla="*/ 0 w 905"/>
                <a:gd name="T41" fmla="*/ 0 h 177"/>
                <a:gd name="T42" fmla="*/ 0 w 905"/>
                <a:gd name="T43" fmla="*/ 0 h 177"/>
                <a:gd name="T44" fmla="*/ 0 w 905"/>
                <a:gd name="T45" fmla="*/ 0 h 177"/>
                <a:gd name="T46" fmla="*/ 0 w 905"/>
                <a:gd name="T47" fmla="*/ 0 h 177"/>
                <a:gd name="T48" fmla="*/ 0 w 905"/>
                <a:gd name="T49" fmla="*/ 0 h 177"/>
                <a:gd name="T50" fmla="*/ 0 w 905"/>
                <a:gd name="T51" fmla="*/ 0 h 177"/>
                <a:gd name="T52" fmla="*/ 0 w 905"/>
                <a:gd name="T53" fmla="*/ 0 h 177"/>
                <a:gd name="T54" fmla="*/ 0 w 905"/>
                <a:gd name="T55" fmla="*/ 0 h 177"/>
                <a:gd name="T56" fmla="*/ 0 w 905"/>
                <a:gd name="T57" fmla="*/ 0 h 177"/>
                <a:gd name="T58" fmla="*/ 0 w 905"/>
                <a:gd name="T59" fmla="*/ 0 h 177"/>
                <a:gd name="T60" fmla="*/ 0 w 905"/>
                <a:gd name="T61" fmla="*/ 0 h 177"/>
                <a:gd name="T62" fmla="*/ 0 w 905"/>
                <a:gd name="T63" fmla="*/ 0 h 177"/>
                <a:gd name="T64" fmla="*/ 0 w 905"/>
                <a:gd name="T65" fmla="*/ 0 h 177"/>
                <a:gd name="T66" fmla="*/ 0 w 905"/>
                <a:gd name="T67" fmla="*/ 0 h 177"/>
                <a:gd name="T68" fmla="*/ 0 w 905"/>
                <a:gd name="T69" fmla="*/ 0 h 177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905"/>
                <a:gd name="T106" fmla="*/ 0 h 177"/>
                <a:gd name="T107" fmla="*/ 905 w 905"/>
                <a:gd name="T108" fmla="*/ 177 h 177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905" h="177">
                  <a:moveTo>
                    <a:pt x="905" y="33"/>
                  </a:moveTo>
                  <a:lnTo>
                    <a:pt x="892" y="35"/>
                  </a:lnTo>
                  <a:lnTo>
                    <a:pt x="878" y="38"/>
                  </a:lnTo>
                  <a:lnTo>
                    <a:pt x="864" y="41"/>
                  </a:lnTo>
                  <a:lnTo>
                    <a:pt x="850" y="44"/>
                  </a:lnTo>
                  <a:lnTo>
                    <a:pt x="834" y="44"/>
                  </a:lnTo>
                  <a:lnTo>
                    <a:pt x="821" y="46"/>
                  </a:lnTo>
                  <a:lnTo>
                    <a:pt x="807" y="46"/>
                  </a:lnTo>
                  <a:lnTo>
                    <a:pt x="793" y="46"/>
                  </a:lnTo>
                  <a:lnTo>
                    <a:pt x="788" y="46"/>
                  </a:lnTo>
                  <a:lnTo>
                    <a:pt x="779" y="49"/>
                  </a:lnTo>
                  <a:lnTo>
                    <a:pt x="772" y="55"/>
                  </a:lnTo>
                  <a:lnTo>
                    <a:pt x="763" y="57"/>
                  </a:lnTo>
                  <a:lnTo>
                    <a:pt x="0" y="177"/>
                  </a:lnTo>
                  <a:lnTo>
                    <a:pt x="0" y="169"/>
                  </a:lnTo>
                  <a:lnTo>
                    <a:pt x="0" y="161"/>
                  </a:lnTo>
                  <a:lnTo>
                    <a:pt x="0" y="152"/>
                  </a:lnTo>
                  <a:lnTo>
                    <a:pt x="0" y="141"/>
                  </a:lnTo>
                  <a:lnTo>
                    <a:pt x="55" y="134"/>
                  </a:lnTo>
                  <a:lnTo>
                    <a:pt x="112" y="122"/>
                  </a:lnTo>
                  <a:lnTo>
                    <a:pt x="169" y="115"/>
                  </a:lnTo>
                  <a:lnTo>
                    <a:pt x="223" y="106"/>
                  </a:lnTo>
                  <a:lnTo>
                    <a:pt x="281" y="95"/>
                  </a:lnTo>
                  <a:lnTo>
                    <a:pt x="335" y="87"/>
                  </a:lnTo>
                  <a:lnTo>
                    <a:pt x="393" y="79"/>
                  </a:lnTo>
                  <a:lnTo>
                    <a:pt x="450" y="71"/>
                  </a:lnTo>
                  <a:lnTo>
                    <a:pt x="507" y="60"/>
                  </a:lnTo>
                  <a:lnTo>
                    <a:pt x="561" y="51"/>
                  </a:lnTo>
                  <a:lnTo>
                    <a:pt x="619" y="44"/>
                  </a:lnTo>
                  <a:lnTo>
                    <a:pt x="676" y="35"/>
                  </a:lnTo>
                  <a:lnTo>
                    <a:pt x="733" y="28"/>
                  </a:lnTo>
                  <a:lnTo>
                    <a:pt x="791" y="16"/>
                  </a:lnTo>
                  <a:lnTo>
                    <a:pt x="848" y="8"/>
                  </a:lnTo>
                  <a:lnTo>
                    <a:pt x="905" y="0"/>
                  </a:lnTo>
                  <a:lnTo>
                    <a:pt x="905" y="33"/>
                  </a:lnTo>
                  <a:close/>
                </a:path>
              </a:pathLst>
            </a:custGeom>
            <a:solidFill>
              <a:srgbClr val="FF3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52" name="Freeform 340"/>
            <p:cNvSpPr>
              <a:spLocks/>
            </p:cNvSpPr>
            <p:nvPr/>
          </p:nvSpPr>
          <p:spPr bwMode="auto">
            <a:xfrm>
              <a:off x="2684" y="2244"/>
              <a:ext cx="6" cy="32"/>
            </a:xfrm>
            <a:custGeom>
              <a:avLst/>
              <a:gdLst>
                <a:gd name="T0" fmla="*/ 0 w 27"/>
                <a:gd name="T1" fmla="*/ 0 h 128"/>
                <a:gd name="T2" fmla="*/ 0 w 27"/>
                <a:gd name="T3" fmla="*/ 0 h 128"/>
                <a:gd name="T4" fmla="*/ 0 w 27"/>
                <a:gd name="T5" fmla="*/ 0 h 128"/>
                <a:gd name="T6" fmla="*/ 0 w 27"/>
                <a:gd name="T7" fmla="*/ 0 h 128"/>
                <a:gd name="T8" fmla="*/ 0 w 27"/>
                <a:gd name="T9" fmla="*/ 0 h 128"/>
                <a:gd name="T10" fmla="*/ 0 w 27"/>
                <a:gd name="T11" fmla="*/ 0 h 128"/>
                <a:gd name="T12" fmla="*/ 0 w 27"/>
                <a:gd name="T13" fmla="*/ 0 h 128"/>
                <a:gd name="T14" fmla="*/ 0 w 27"/>
                <a:gd name="T15" fmla="*/ 0 h 128"/>
                <a:gd name="T16" fmla="*/ 0 w 27"/>
                <a:gd name="T17" fmla="*/ 0 h 128"/>
                <a:gd name="T18" fmla="*/ 0 w 27"/>
                <a:gd name="T19" fmla="*/ 0 h 128"/>
                <a:gd name="T20" fmla="*/ 0 w 27"/>
                <a:gd name="T21" fmla="*/ 0 h 128"/>
                <a:gd name="T22" fmla="*/ 0 w 27"/>
                <a:gd name="T23" fmla="*/ 0 h 128"/>
                <a:gd name="T24" fmla="*/ 0 w 27"/>
                <a:gd name="T25" fmla="*/ 0 h 128"/>
                <a:gd name="T26" fmla="*/ 0 w 27"/>
                <a:gd name="T27" fmla="*/ 0 h 128"/>
                <a:gd name="T28" fmla="*/ 0 w 27"/>
                <a:gd name="T29" fmla="*/ 0 h 128"/>
                <a:gd name="T30" fmla="*/ 0 w 27"/>
                <a:gd name="T31" fmla="*/ 0 h 128"/>
                <a:gd name="T32" fmla="*/ 0 w 27"/>
                <a:gd name="T33" fmla="*/ 0 h 128"/>
                <a:gd name="T34" fmla="*/ 0 w 27"/>
                <a:gd name="T35" fmla="*/ 0 h 128"/>
                <a:gd name="T36" fmla="*/ 0 w 27"/>
                <a:gd name="T37" fmla="*/ 0 h 128"/>
                <a:gd name="T38" fmla="*/ 0 w 27"/>
                <a:gd name="T39" fmla="*/ 0 h 128"/>
                <a:gd name="T40" fmla="*/ 0 w 27"/>
                <a:gd name="T41" fmla="*/ 0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7"/>
                <a:gd name="T64" fmla="*/ 0 h 128"/>
                <a:gd name="T65" fmla="*/ 27 w 27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7" h="128">
                  <a:moveTo>
                    <a:pt x="19" y="8"/>
                  </a:moveTo>
                  <a:lnTo>
                    <a:pt x="16" y="36"/>
                  </a:lnTo>
                  <a:lnTo>
                    <a:pt x="19" y="60"/>
                  </a:lnTo>
                  <a:lnTo>
                    <a:pt x="21" y="87"/>
                  </a:lnTo>
                  <a:lnTo>
                    <a:pt x="19" y="114"/>
                  </a:lnTo>
                  <a:lnTo>
                    <a:pt x="21" y="114"/>
                  </a:lnTo>
                  <a:lnTo>
                    <a:pt x="25" y="117"/>
                  </a:lnTo>
                  <a:lnTo>
                    <a:pt x="27" y="123"/>
                  </a:lnTo>
                  <a:lnTo>
                    <a:pt x="25" y="128"/>
                  </a:lnTo>
                  <a:lnTo>
                    <a:pt x="19" y="128"/>
                  </a:lnTo>
                  <a:lnTo>
                    <a:pt x="14" y="128"/>
                  </a:lnTo>
                  <a:lnTo>
                    <a:pt x="9" y="126"/>
                  </a:lnTo>
                  <a:lnTo>
                    <a:pt x="3" y="123"/>
                  </a:lnTo>
                  <a:lnTo>
                    <a:pt x="3" y="93"/>
                  </a:lnTo>
                  <a:lnTo>
                    <a:pt x="3" y="66"/>
                  </a:lnTo>
                  <a:lnTo>
                    <a:pt x="3" y="38"/>
                  </a:lnTo>
                  <a:lnTo>
                    <a:pt x="0" y="8"/>
                  </a:lnTo>
                  <a:lnTo>
                    <a:pt x="3" y="3"/>
                  </a:lnTo>
                  <a:lnTo>
                    <a:pt x="9" y="0"/>
                  </a:lnTo>
                  <a:lnTo>
                    <a:pt x="14" y="3"/>
                  </a:lnTo>
                  <a:lnTo>
                    <a:pt x="19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53" name="Freeform 341"/>
            <p:cNvSpPr>
              <a:spLocks/>
            </p:cNvSpPr>
            <p:nvPr/>
          </p:nvSpPr>
          <p:spPr bwMode="auto">
            <a:xfrm>
              <a:off x="2581" y="2265"/>
              <a:ext cx="430" cy="73"/>
            </a:xfrm>
            <a:custGeom>
              <a:avLst/>
              <a:gdLst>
                <a:gd name="T0" fmla="*/ 0 w 1720"/>
                <a:gd name="T1" fmla="*/ 0 h 292"/>
                <a:gd name="T2" fmla="*/ 0 w 1720"/>
                <a:gd name="T3" fmla="*/ 0 h 292"/>
                <a:gd name="T4" fmla="*/ 0 w 1720"/>
                <a:gd name="T5" fmla="*/ 0 h 292"/>
                <a:gd name="T6" fmla="*/ 0 w 1720"/>
                <a:gd name="T7" fmla="*/ 0 h 292"/>
                <a:gd name="T8" fmla="*/ 0 w 1720"/>
                <a:gd name="T9" fmla="*/ 0 h 292"/>
                <a:gd name="T10" fmla="*/ 0 w 1720"/>
                <a:gd name="T11" fmla="*/ 0 h 292"/>
                <a:gd name="T12" fmla="*/ 0 w 1720"/>
                <a:gd name="T13" fmla="*/ 0 h 292"/>
                <a:gd name="T14" fmla="*/ 0 w 1720"/>
                <a:gd name="T15" fmla="*/ 0 h 292"/>
                <a:gd name="T16" fmla="*/ 0 w 1720"/>
                <a:gd name="T17" fmla="*/ 0 h 292"/>
                <a:gd name="T18" fmla="*/ 0 w 1720"/>
                <a:gd name="T19" fmla="*/ 0 h 292"/>
                <a:gd name="T20" fmla="*/ 0 w 1720"/>
                <a:gd name="T21" fmla="*/ 0 h 292"/>
                <a:gd name="T22" fmla="*/ 0 w 1720"/>
                <a:gd name="T23" fmla="*/ 0 h 292"/>
                <a:gd name="T24" fmla="*/ 0 w 1720"/>
                <a:gd name="T25" fmla="*/ 0 h 292"/>
                <a:gd name="T26" fmla="*/ 0 w 1720"/>
                <a:gd name="T27" fmla="*/ 0 h 292"/>
                <a:gd name="T28" fmla="*/ 0 w 1720"/>
                <a:gd name="T29" fmla="*/ 0 h 292"/>
                <a:gd name="T30" fmla="*/ 0 w 1720"/>
                <a:gd name="T31" fmla="*/ 0 h 292"/>
                <a:gd name="T32" fmla="*/ 0 w 1720"/>
                <a:gd name="T33" fmla="*/ 0 h 292"/>
                <a:gd name="T34" fmla="*/ 0 w 1720"/>
                <a:gd name="T35" fmla="*/ 0 h 292"/>
                <a:gd name="T36" fmla="*/ 0 w 1720"/>
                <a:gd name="T37" fmla="*/ 0 h 292"/>
                <a:gd name="T38" fmla="*/ 0 w 1720"/>
                <a:gd name="T39" fmla="*/ 0 h 292"/>
                <a:gd name="T40" fmla="*/ 0 w 1720"/>
                <a:gd name="T41" fmla="*/ 0 h 292"/>
                <a:gd name="T42" fmla="*/ 0 w 1720"/>
                <a:gd name="T43" fmla="*/ 0 h 292"/>
                <a:gd name="T44" fmla="*/ 0 w 1720"/>
                <a:gd name="T45" fmla="*/ 0 h 292"/>
                <a:gd name="T46" fmla="*/ 0 w 1720"/>
                <a:gd name="T47" fmla="*/ 0 h 292"/>
                <a:gd name="T48" fmla="*/ 0 w 1720"/>
                <a:gd name="T49" fmla="*/ 0 h 292"/>
                <a:gd name="T50" fmla="*/ 0 w 1720"/>
                <a:gd name="T51" fmla="*/ 0 h 292"/>
                <a:gd name="T52" fmla="*/ 0 w 1720"/>
                <a:gd name="T53" fmla="*/ 0 h 292"/>
                <a:gd name="T54" fmla="*/ 0 w 1720"/>
                <a:gd name="T55" fmla="*/ 0 h 292"/>
                <a:gd name="T56" fmla="*/ 0 w 1720"/>
                <a:gd name="T57" fmla="*/ 0 h 292"/>
                <a:gd name="T58" fmla="*/ 0 w 1720"/>
                <a:gd name="T59" fmla="*/ 0 h 292"/>
                <a:gd name="T60" fmla="*/ 0 w 1720"/>
                <a:gd name="T61" fmla="*/ 0 h 292"/>
                <a:gd name="T62" fmla="*/ 0 w 1720"/>
                <a:gd name="T63" fmla="*/ 0 h 292"/>
                <a:gd name="T64" fmla="*/ 0 w 1720"/>
                <a:gd name="T65" fmla="*/ 0 h 292"/>
                <a:gd name="T66" fmla="*/ 0 w 1720"/>
                <a:gd name="T67" fmla="*/ 0 h 292"/>
                <a:gd name="T68" fmla="*/ 0 w 1720"/>
                <a:gd name="T69" fmla="*/ 0 h 292"/>
                <a:gd name="T70" fmla="*/ 0 w 1720"/>
                <a:gd name="T71" fmla="*/ 0 h 292"/>
                <a:gd name="T72" fmla="*/ 0 w 1720"/>
                <a:gd name="T73" fmla="*/ 0 h 292"/>
                <a:gd name="T74" fmla="*/ 0 w 1720"/>
                <a:gd name="T75" fmla="*/ 0 h 292"/>
                <a:gd name="T76" fmla="*/ 0 w 1720"/>
                <a:gd name="T77" fmla="*/ 0 h 292"/>
                <a:gd name="T78" fmla="*/ 0 w 1720"/>
                <a:gd name="T79" fmla="*/ 0 h 292"/>
                <a:gd name="T80" fmla="*/ 0 w 1720"/>
                <a:gd name="T81" fmla="*/ 0 h 29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720"/>
                <a:gd name="T124" fmla="*/ 0 h 292"/>
                <a:gd name="T125" fmla="*/ 1720 w 1720"/>
                <a:gd name="T126" fmla="*/ 292 h 29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720" h="292">
                  <a:moveTo>
                    <a:pt x="1720" y="16"/>
                  </a:moveTo>
                  <a:lnTo>
                    <a:pt x="1665" y="27"/>
                  </a:lnTo>
                  <a:lnTo>
                    <a:pt x="1614" y="35"/>
                  </a:lnTo>
                  <a:lnTo>
                    <a:pt x="1559" y="44"/>
                  </a:lnTo>
                  <a:lnTo>
                    <a:pt x="1508" y="51"/>
                  </a:lnTo>
                  <a:lnTo>
                    <a:pt x="1453" y="62"/>
                  </a:lnTo>
                  <a:lnTo>
                    <a:pt x="1401" y="71"/>
                  </a:lnTo>
                  <a:lnTo>
                    <a:pt x="1347" y="79"/>
                  </a:lnTo>
                  <a:lnTo>
                    <a:pt x="1295" y="87"/>
                  </a:lnTo>
                  <a:lnTo>
                    <a:pt x="1240" y="95"/>
                  </a:lnTo>
                  <a:lnTo>
                    <a:pt x="1186" y="103"/>
                  </a:lnTo>
                  <a:lnTo>
                    <a:pt x="1134" y="115"/>
                  </a:lnTo>
                  <a:lnTo>
                    <a:pt x="1079" y="122"/>
                  </a:lnTo>
                  <a:lnTo>
                    <a:pt x="1028" y="131"/>
                  </a:lnTo>
                  <a:lnTo>
                    <a:pt x="973" y="142"/>
                  </a:lnTo>
                  <a:lnTo>
                    <a:pt x="922" y="150"/>
                  </a:lnTo>
                  <a:lnTo>
                    <a:pt x="867" y="161"/>
                  </a:lnTo>
                  <a:lnTo>
                    <a:pt x="818" y="168"/>
                  </a:lnTo>
                  <a:lnTo>
                    <a:pt x="766" y="177"/>
                  </a:lnTo>
                  <a:lnTo>
                    <a:pt x="717" y="186"/>
                  </a:lnTo>
                  <a:lnTo>
                    <a:pt x="665" y="193"/>
                  </a:lnTo>
                  <a:lnTo>
                    <a:pt x="616" y="202"/>
                  </a:lnTo>
                  <a:lnTo>
                    <a:pt x="564" y="210"/>
                  </a:lnTo>
                  <a:lnTo>
                    <a:pt x="516" y="218"/>
                  </a:lnTo>
                  <a:lnTo>
                    <a:pt x="463" y="226"/>
                  </a:lnTo>
                  <a:lnTo>
                    <a:pt x="415" y="234"/>
                  </a:lnTo>
                  <a:lnTo>
                    <a:pt x="363" y="242"/>
                  </a:lnTo>
                  <a:lnTo>
                    <a:pt x="314" y="251"/>
                  </a:lnTo>
                  <a:lnTo>
                    <a:pt x="262" y="259"/>
                  </a:lnTo>
                  <a:lnTo>
                    <a:pt x="213" y="267"/>
                  </a:lnTo>
                  <a:lnTo>
                    <a:pt x="161" y="275"/>
                  </a:lnTo>
                  <a:lnTo>
                    <a:pt x="113" y="283"/>
                  </a:lnTo>
                  <a:lnTo>
                    <a:pt x="60" y="292"/>
                  </a:lnTo>
                  <a:lnTo>
                    <a:pt x="47" y="246"/>
                  </a:lnTo>
                  <a:lnTo>
                    <a:pt x="30" y="202"/>
                  </a:lnTo>
                  <a:lnTo>
                    <a:pt x="14" y="156"/>
                  </a:lnTo>
                  <a:lnTo>
                    <a:pt x="0" y="112"/>
                  </a:lnTo>
                  <a:lnTo>
                    <a:pt x="60" y="172"/>
                  </a:lnTo>
                  <a:lnTo>
                    <a:pt x="72" y="172"/>
                  </a:lnTo>
                  <a:lnTo>
                    <a:pt x="82" y="177"/>
                  </a:lnTo>
                  <a:lnTo>
                    <a:pt x="90" y="188"/>
                  </a:lnTo>
                  <a:lnTo>
                    <a:pt x="104" y="193"/>
                  </a:lnTo>
                  <a:lnTo>
                    <a:pt x="235" y="166"/>
                  </a:lnTo>
                  <a:lnTo>
                    <a:pt x="279" y="161"/>
                  </a:lnTo>
                  <a:lnTo>
                    <a:pt x="320" y="152"/>
                  </a:lnTo>
                  <a:lnTo>
                    <a:pt x="363" y="147"/>
                  </a:lnTo>
                  <a:lnTo>
                    <a:pt x="403" y="138"/>
                  </a:lnTo>
                  <a:lnTo>
                    <a:pt x="444" y="133"/>
                  </a:lnTo>
                  <a:lnTo>
                    <a:pt x="488" y="125"/>
                  </a:lnTo>
                  <a:lnTo>
                    <a:pt x="529" y="120"/>
                  </a:lnTo>
                  <a:lnTo>
                    <a:pt x="573" y="115"/>
                  </a:lnTo>
                  <a:lnTo>
                    <a:pt x="614" y="106"/>
                  </a:lnTo>
                  <a:lnTo>
                    <a:pt x="655" y="101"/>
                  </a:lnTo>
                  <a:lnTo>
                    <a:pt x="699" y="95"/>
                  </a:lnTo>
                  <a:lnTo>
                    <a:pt x="739" y="87"/>
                  </a:lnTo>
                  <a:lnTo>
                    <a:pt x="780" y="82"/>
                  </a:lnTo>
                  <a:lnTo>
                    <a:pt x="824" y="76"/>
                  </a:lnTo>
                  <a:lnTo>
                    <a:pt x="865" y="68"/>
                  </a:lnTo>
                  <a:lnTo>
                    <a:pt x="908" y="62"/>
                  </a:lnTo>
                  <a:lnTo>
                    <a:pt x="913" y="79"/>
                  </a:lnTo>
                  <a:lnTo>
                    <a:pt x="922" y="92"/>
                  </a:lnTo>
                  <a:lnTo>
                    <a:pt x="930" y="106"/>
                  </a:lnTo>
                  <a:lnTo>
                    <a:pt x="941" y="117"/>
                  </a:lnTo>
                  <a:lnTo>
                    <a:pt x="987" y="109"/>
                  </a:lnTo>
                  <a:lnTo>
                    <a:pt x="1033" y="101"/>
                  </a:lnTo>
                  <a:lnTo>
                    <a:pt x="1079" y="92"/>
                  </a:lnTo>
                  <a:lnTo>
                    <a:pt x="1126" y="85"/>
                  </a:lnTo>
                  <a:lnTo>
                    <a:pt x="1175" y="79"/>
                  </a:lnTo>
                  <a:lnTo>
                    <a:pt x="1221" y="71"/>
                  </a:lnTo>
                  <a:lnTo>
                    <a:pt x="1268" y="62"/>
                  </a:lnTo>
                  <a:lnTo>
                    <a:pt x="1315" y="57"/>
                  </a:lnTo>
                  <a:lnTo>
                    <a:pt x="1361" y="49"/>
                  </a:lnTo>
                  <a:lnTo>
                    <a:pt x="1410" y="44"/>
                  </a:lnTo>
                  <a:lnTo>
                    <a:pt x="1456" y="39"/>
                  </a:lnTo>
                  <a:lnTo>
                    <a:pt x="1502" y="30"/>
                  </a:lnTo>
                  <a:lnTo>
                    <a:pt x="1548" y="25"/>
                  </a:lnTo>
                  <a:lnTo>
                    <a:pt x="1598" y="16"/>
                  </a:lnTo>
                  <a:lnTo>
                    <a:pt x="1644" y="11"/>
                  </a:lnTo>
                  <a:lnTo>
                    <a:pt x="1690" y="3"/>
                  </a:lnTo>
                  <a:lnTo>
                    <a:pt x="1701" y="0"/>
                  </a:lnTo>
                  <a:lnTo>
                    <a:pt x="1709" y="3"/>
                  </a:lnTo>
                  <a:lnTo>
                    <a:pt x="1715" y="9"/>
                  </a:lnTo>
                  <a:lnTo>
                    <a:pt x="1720" y="16"/>
                  </a:lnTo>
                  <a:close/>
                </a:path>
              </a:pathLst>
            </a:custGeom>
            <a:solidFill>
              <a:srgbClr val="3FFF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54" name="Freeform 342"/>
            <p:cNvSpPr>
              <a:spLocks/>
            </p:cNvSpPr>
            <p:nvPr/>
          </p:nvSpPr>
          <p:spPr bwMode="auto">
            <a:xfrm>
              <a:off x="2597" y="2273"/>
              <a:ext cx="427" cy="96"/>
            </a:xfrm>
            <a:custGeom>
              <a:avLst/>
              <a:gdLst>
                <a:gd name="T0" fmla="*/ 0 w 1710"/>
                <a:gd name="T1" fmla="*/ 0 h 385"/>
                <a:gd name="T2" fmla="*/ 0 w 1710"/>
                <a:gd name="T3" fmla="*/ 0 h 385"/>
                <a:gd name="T4" fmla="*/ 0 w 1710"/>
                <a:gd name="T5" fmla="*/ 0 h 385"/>
                <a:gd name="T6" fmla="*/ 0 w 1710"/>
                <a:gd name="T7" fmla="*/ 0 h 385"/>
                <a:gd name="T8" fmla="*/ 0 w 1710"/>
                <a:gd name="T9" fmla="*/ 0 h 385"/>
                <a:gd name="T10" fmla="*/ 0 w 1710"/>
                <a:gd name="T11" fmla="*/ 0 h 385"/>
                <a:gd name="T12" fmla="*/ 0 w 1710"/>
                <a:gd name="T13" fmla="*/ 0 h 385"/>
                <a:gd name="T14" fmla="*/ 0 w 1710"/>
                <a:gd name="T15" fmla="*/ 0 h 385"/>
                <a:gd name="T16" fmla="*/ 0 w 1710"/>
                <a:gd name="T17" fmla="*/ 0 h 385"/>
                <a:gd name="T18" fmla="*/ 0 w 1710"/>
                <a:gd name="T19" fmla="*/ 0 h 385"/>
                <a:gd name="T20" fmla="*/ 0 w 1710"/>
                <a:gd name="T21" fmla="*/ 0 h 385"/>
                <a:gd name="T22" fmla="*/ 0 w 1710"/>
                <a:gd name="T23" fmla="*/ 0 h 385"/>
                <a:gd name="T24" fmla="*/ 0 w 1710"/>
                <a:gd name="T25" fmla="*/ 0 h 385"/>
                <a:gd name="T26" fmla="*/ 0 w 1710"/>
                <a:gd name="T27" fmla="*/ 0 h 385"/>
                <a:gd name="T28" fmla="*/ 0 w 1710"/>
                <a:gd name="T29" fmla="*/ 0 h 385"/>
                <a:gd name="T30" fmla="*/ 0 w 1710"/>
                <a:gd name="T31" fmla="*/ 0 h 385"/>
                <a:gd name="T32" fmla="*/ 0 w 1710"/>
                <a:gd name="T33" fmla="*/ 0 h 385"/>
                <a:gd name="T34" fmla="*/ 0 w 1710"/>
                <a:gd name="T35" fmla="*/ 0 h 385"/>
                <a:gd name="T36" fmla="*/ 0 w 1710"/>
                <a:gd name="T37" fmla="*/ 0 h 385"/>
                <a:gd name="T38" fmla="*/ 0 w 1710"/>
                <a:gd name="T39" fmla="*/ 0 h 385"/>
                <a:gd name="T40" fmla="*/ 0 w 1710"/>
                <a:gd name="T41" fmla="*/ 0 h 385"/>
                <a:gd name="T42" fmla="*/ 0 w 1710"/>
                <a:gd name="T43" fmla="*/ 0 h 385"/>
                <a:gd name="T44" fmla="*/ 0 w 1710"/>
                <a:gd name="T45" fmla="*/ 0 h 385"/>
                <a:gd name="T46" fmla="*/ 0 w 1710"/>
                <a:gd name="T47" fmla="*/ 0 h 385"/>
                <a:gd name="T48" fmla="*/ 0 w 1710"/>
                <a:gd name="T49" fmla="*/ 0 h 385"/>
                <a:gd name="T50" fmla="*/ 0 w 1710"/>
                <a:gd name="T51" fmla="*/ 0 h 385"/>
                <a:gd name="T52" fmla="*/ 0 w 1710"/>
                <a:gd name="T53" fmla="*/ 0 h 385"/>
                <a:gd name="T54" fmla="*/ 0 w 1710"/>
                <a:gd name="T55" fmla="*/ 0 h 385"/>
                <a:gd name="T56" fmla="*/ 0 w 1710"/>
                <a:gd name="T57" fmla="*/ 0 h 385"/>
                <a:gd name="T58" fmla="*/ 0 w 1710"/>
                <a:gd name="T59" fmla="*/ 0 h 385"/>
                <a:gd name="T60" fmla="*/ 0 w 1710"/>
                <a:gd name="T61" fmla="*/ 0 h 385"/>
                <a:gd name="T62" fmla="*/ 0 w 1710"/>
                <a:gd name="T63" fmla="*/ 0 h 385"/>
                <a:gd name="T64" fmla="*/ 0 w 1710"/>
                <a:gd name="T65" fmla="*/ 0 h 385"/>
                <a:gd name="T66" fmla="*/ 0 w 1710"/>
                <a:gd name="T67" fmla="*/ 0 h 385"/>
                <a:gd name="T68" fmla="*/ 0 w 1710"/>
                <a:gd name="T69" fmla="*/ 0 h 385"/>
                <a:gd name="T70" fmla="*/ 0 w 1710"/>
                <a:gd name="T71" fmla="*/ 0 h 385"/>
                <a:gd name="T72" fmla="*/ 0 w 1710"/>
                <a:gd name="T73" fmla="*/ 0 h 385"/>
                <a:gd name="T74" fmla="*/ 0 w 1710"/>
                <a:gd name="T75" fmla="*/ 0 h 385"/>
                <a:gd name="T76" fmla="*/ 0 w 1710"/>
                <a:gd name="T77" fmla="*/ 0 h 385"/>
                <a:gd name="T78" fmla="*/ 0 w 1710"/>
                <a:gd name="T79" fmla="*/ 0 h 385"/>
                <a:gd name="T80" fmla="*/ 0 w 1710"/>
                <a:gd name="T81" fmla="*/ 0 h 385"/>
                <a:gd name="T82" fmla="*/ 0 w 1710"/>
                <a:gd name="T83" fmla="*/ 0 h 385"/>
                <a:gd name="T84" fmla="*/ 0 w 1710"/>
                <a:gd name="T85" fmla="*/ 0 h 38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710"/>
                <a:gd name="T130" fmla="*/ 0 h 385"/>
                <a:gd name="T131" fmla="*/ 1710 w 1710"/>
                <a:gd name="T132" fmla="*/ 385 h 38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710" h="385">
                  <a:moveTo>
                    <a:pt x="1666" y="14"/>
                  </a:moveTo>
                  <a:lnTo>
                    <a:pt x="1680" y="33"/>
                  </a:lnTo>
                  <a:lnTo>
                    <a:pt x="1694" y="55"/>
                  </a:lnTo>
                  <a:lnTo>
                    <a:pt x="1705" y="77"/>
                  </a:lnTo>
                  <a:lnTo>
                    <a:pt x="1710" y="104"/>
                  </a:lnTo>
                  <a:lnTo>
                    <a:pt x="1606" y="124"/>
                  </a:lnTo>
                  <a:lnTo>
                    <a:pt x="1503" y="140"/>
                  </a:lnTo>
                  <a:lnTo>
                    <a:pt x="1399" y="159"/>
                  </a:lnTo>
                  <a:lnTo>
                    <a:pt x="1296" y="175"/>
                  </a:lnTo>
                  <a:lnTo>
                    <a:pt x="1192" y="194"/>
                  </a:lnTo>
                  <a:lnTo>
                    <a:pt x="1089" y="210"/>
                  </a:lnTo>
                  <a:lnTo>
                    <a:pt x="984" y="230"/>
                  </a:lnTo>
                  <a:lnTo>
                    <a:pt x="881" y="246"/>
                  </a:lnTo>
                  <a:lnTo>
                    <a:pt x="777" y="265"/>
                  </a:lnTo>
                  <a:lnTo>
                    <a:pt x="674" y="281"/>
                  </a:lnTo>
                  <a:lnTo>
                    <a:pt x="570" y="301"/>
                  </a:lnTo>
                  <a:lnTo>
                    <a:pt x="467" y="317"/>
                  </a:lnTo>
                  <a:lnTo>
                    <a:pt x="363" y="333"/>
                  </a:lnTo>
                  <a:lnTo>
                    <a:pt x="257" y="352"/>
                  </a:lnTo>
                  <a:lnTo>
                    <a:pt x="154" y="368"/>
                  </a:lnTo>
                  <a:lnTo>
                    <a:pt x="50" y="385"/>
                  </a:lnTo>
                  <a:lnTo>
                    <a:pt x="48" y="385"/>
                  </a:lnTo>
                  <a:lnTo>
                    <a:pt x="44" y="382"/>
                  </a:lnTo>
                  <a:lnTo>
                    <a:pt x="42" y="379"/>
                  </a:lnTo>
                  <a:lnTo>
                    <a:pt x="39" y="374"/>
                  </a:lnTo>
                  <a:lnTo>
                    <a:pt x="0" y="276"/>
                  </a:lnTo>
                  <a:lnTo>
                    <a:pt x="104" y="257"/>
                  </a:lnTo>
                  <a:lnTo>
                    <a:pt x="207" y="240"/>
                  </a:lnTo>
                  <a:lnTo>
                    <a:pt x="315" y="224"/>
                  </a:lnTo>
                  <a:lnTo>
                    <a:pt x="418" y="205"/>
                  </a:lnTo>
                  <a:lnTo>
                    <a:pt x="522" y="189"/>
                  </a:lnTo>
                  <a:lnTo>
                    <a:pt x="625" y="170"/>
                  </a:lnTo>
                  <a:lnTo>
                    <a:pt x="729" y="154"/>
                  </a:lnTo>
                  <a:lnTo>
                    <a:pt x="832" y="136"/>
                  </a:lnTo>
                  <a:lnTo>
                    <a:pt x="936" y="118"/>
                  </a:lnTo>
                  <a:lnTo>
                    <a:pt x="1039" y="101"/>
                  </a:lnTo>
                  <a:lnTo>
                    <a:pt x="1143" y="85"/>
                  </a:lnTo>
                  <a:lnTo>
                    <a:pt x="1246" y="69"/>
                  </a:lnTo>
                  <a:lnTo>
                    <a:pt x="1350" y="53"/>
                  </a:lnTo>
                  <a:lnTo>
                    <a:pt x="1453" y="33"/>
                  </a:lnTo>
                  <a:lnTo>
                    <a:pt x="1558" y="17"/>
                  </a:lnTo>
                  <a:lnTo>
                    <a:pt x="1661" y="0"/>
                  </a:lnTo>
                  <a:lnTo>
                    <a:pt x="1666" y="14"/>
                  </a:lnTo>
                  <a:close/>
                </a:path>
              </a:pathLst>
            </a:custGeom>
            <a:solidFill>
              <a:srgbClr val="FFBF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55" name="Freeform 343"/>
            <p:cNvSpPr>
              <a:spLocks/>
            </p:cNvSpPr>
            <p:nvPr/>
          </p:nvSpPr>
          <p:spPr bwMode="auto">
            <a:xfrm>
              <a:off x="2586" y="2082"/>
              <a:ext cx="65" cy="169"/>
            </a:xfrm>
            <a:custGeom>
              <a:avLst/>
              <a:gdLst>
                <a:gd name="T0" fmla="*/ 0 w 262"/>
                <a:gd name="T1" fmla="*/ 0 h 676"/>
                <a:gd name="T2" fmla="*/ 0 w 262"/>
                <a:gd name="T3" fmla="*/ 0 h 676"/>
                <a:gd name="T4" fmla="*/ 0 w 262"/>
                <a:gd name="T5" fmla="*/ 0 h 676"/>
                <a:gd name="T6" fmla="*/ 0 w 262"/>
                <a:gd name="T7" fmla="*/ 0 h 676"/>
                <a:gd name="T8" fmla="*/ 0 w 262"/>
                <a:gd name="T9" fmla="*/ 0 h 6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2"/>
                <a:gd name="T16" fmla="*/ 0 h 676"/>
                <a:gd name="T17" fmla="*/ 262 w 262"/>
                <a:gd name="T18" fmla="*/ 676 h 6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2" h="676">
                  <a:moveTo>
                    <a:pt x="11" y="0"/>
                  </a:moveTo>
                  <a:lnTo>
                    <a:pt x="262" y="669"/>
                  </a:lnTo>
                  <a:lnTo>
                    <a:pt x="251" y="676"/>
                  </a:lnTo>
                  <a:lnTo>
                    <a:pt x="0" y="1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56" name="Freeform 344"/>
            <p:cNvSpPr>
              <a:spLocks/>
            </p:cNvSpPr>
            <p:nvPr/>
          </p:nvSpPr>
          <p:spPr bwMode="auto">
            <a:xfrm>
              <a:off x="2621" y="2078"/>
              <a:ext cx="65" cy="168"/>
            </a:xfrm>
            <a:custGeom>
              <a:avLst/>
              <a:gdLst>
                <a:gd name="T0" fmla="*/ 0 w 260"/>
                <a:gd name="T1" fmla="*/ 0 h 675"/>
                <a:gd name="T2" fmla="*/ 0 w 260"/>
                <a:gd name="T3" fmla="*/ 0 h 675"/>
                <a:gd name="T4" fmla="*/ 0 w 260"/>
                <a:gd name="T5" fmla="*/ 0 h 675"/>
                <a:gd name="T6" fmla="*/ 0 w 260"/>
                <a:gd name="T7" fmla="*/ 0 h 675"/>
                <a:gd name="T8" fmla="*/ 0 w 260"/>
                <a:gd name="T9" fmla="*/ 0 h 6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0"/>
                <a:gd name="T16" fmla="*/ 0 h 675"/>
                <a:gd name="T17" fmla="*/ 260 w 260"/>
                <a:gd name="T18" fmla="*/ 675 h 6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0" h="675">
                  <a:moveTo>
                    <a:pt x="8" y="0"/>
                  </a:moveTo>
                  <a:lnTo>
                    <a:pt x="260" y="670"/>
                  </a:lnTo>
                  <a:lnTo>
                    <a:pt x="246" y="675"/>
                  </a:lnTo>
                  <a:lnTo>
                    <a:pt x="0" y="1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57" name="Freeform 345"/>
            <p:cNvSpPr>
              <a:spLocks/>
            </p:cNvSpPr>
            <p:nvPr/>
          </p:nvSpPr>
          <p:spPr bwMode="auto">
            <a:xfrm>
              <a:off x="2652" y="2071"/>
              <a:ext cx="69" cy="168"/>
            </a:xfrm>
            <a:custGeom>
              <a:avLst/>
              <a:gdLst>
                <a:gd name="T0" fmla="*/ 0 w 276"/>
                <a:gd name="T1" fmla="*/ 0 h 670"/>
                <a:gd name="T2" fmla="*/ 0 w 276"/>
                <a:gd name="T3" fmla="*/ 0 h 670"/>
                <a:gd name="T4" fmla="*/ 0 w 276"/>
                <a:gd name="T5" fmla="*/ 0 h 670"/>
                <a:gd name="T6" fmla="*/ 0 w 276"/>
                <a:gd name="T7" fmla="*/ 0 h 670"/>
                <a:gd name="T8" fmla="*/ 0 w 276"/>
                <a:gd name="T9" fmla="*/ 0 h 6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6"/>
                <a:gd name="T16" fmla="*/ 0 h 670"/>
                <a:gd name="T17" fmla="*/ 276 w 276"/>
                <a:gd name="T18" fmla="*/ 670 h 6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6" h="670">
                  <a:moveTo>
                    <a:pt x="9" y="0"/>
                  </a:moveTo>
                  <a:lnTo>
                    <a:pt x="276" y="665"/>
                  </a:lnTo>
                  <a:lnTo>
                    <a:pt x="265" y="670"/>
                  </a:lnTo>
                  <a:lnTo>
                    <a:pt x="0" y="1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58" name="Freeform 346"/>
            <p:cNvSpPr>
              <a:spLocks/>
            </p:cNvSpPr>
            <p:nvPr/>
          </p:nvSpPr>
          <p:spPr bwMode="auto">
            <a:xfrm>
              <a:off x="2705" y="2066"/>
              <a:ext cx="75" cy="158"/>
            </a:xfrm>
            <a:custGeom>
              <a:avLst/>
              <a:gdLst>
                <a:gd name="T0" fmla="*/ 0 w 299"/>
                <a:gd name="T1" fmla="*/ 0 h 633"/>
                <a:gd name="T2" fmla="*/ 0 w 299"/>
                <a:gd name="T3" fmla="*/ 0 h 633"/>
                <a:gd name="T4" fmla="*/ 0 w 299"/>
                <a:gd name="T5" fmla="*/ 0 h 633"/>
                <a:gd name="T6" fmla="*/ 0 w 299"/>
                <a:gd name="T7" fmla="*/ 0 h 633"/>
                <a:gd name="T8" fmla="*/ 0 w 299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9"/>
                <a:gd name="T16" fmla="*/ 0 h 633"/>
                <a:gd name="T17" fmla="*/ 299 w 299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9" h="633">
                  <a:moveTo>
                    <a:pt x="10" y="0"/>
                  </a:moveTo>
                  <a:lnTo>
                    <a:pt x="299" y="626"/>
                  </a:lnTo>
                  <a:lnTo>
                    <a:pt x="285" y="633"/>
                  </a:lnTo>
                  <a:lnTo>
                    <a:pt x="0" y="1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59" name="Freeform 347"/>
            <p:cNvSpPr>
              <a:spLocks/>
            </p:cNvSpPr>
            <p:nvPr/>
          </p:nvSpPr>
          <p:spPr bwMode="auto">
            <a:xfrm>
              <a:off x="3055" y="2028"/>
              <a:ext cx="105" cy="143"/>
            </a:xfrm>
            <a:custGeom>
              <a:avLst/>
              <a:gdLst>
                <a:gd name="T0" fmla="*/ 0 w 420"/>
                <a:gd name="T1" fmla="*/ 0 h 572"/>
                <a:gd name="T2" fmla="*/ 0 w 420"/>
                <a:gd name="T3" fmla="*/ 0 h 572"/>
                <a:gd name="T4" fmla="*/ 0 w 420"/>
                <a:gd name="T5" fmla="*/ 0 h 572"/>
                <a:gd name="T6" fmla="*/ 0 w 420"/>
                <a:gd name="T7" fmla="*/ 0 h 572"/>
                <a:gd name="T8" fmla="*/ 0 w 420"/>
                <a:gd name="T9" fmla="*/ 0 h 572"/>
                <a:gd name="T10" fmla="*/ 0 w 420"/>
                <a:gd name="T11" fmla="*/ 0 h 572"/>
                <a:gd name="T12" fmla="*/ 0 w 420"/>
                <a:gd name="T13" fmla="*/ 0 h 572"/>
                <a:gd name="T14" fmla="*/ 0 w 420"/>
                <a:gd name="T15" fmla="*/ 0 h 5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20"/>
                <a:gd name="T25" fmla="*/ 0 h 572"/>
                <a:gd name="T26" fmla="*/ 420 w 420"/>
                <a:gd name="T27" fmla="*/ 572 h 5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20" h="572">
                  <a:moveTo>
                    <a:pt x="0" y="0"/>
                  </a:moveTo>
                  <a:lnTo>
                    <a:pt x="420" y="561"/>
                  </a:lnTo>
                  <a:lnTo>
                    <a:pt x="409" y="572"/>
                  </a:lnTo>
                  <a:lnTo>
                    <a:pt x="0" y="18"/>
                  </a:lnTo>
                  <a:lnTo>
                    <a:pt x="0" y="16"/>
                  </a:lnTo>
                  <a:lnTo>
                    <a:pt x="0" y="7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60" name="Freeform 348"/>
            <p:cNvSpPr>
              <a:spLocks/>
            </p:cNvSpPr>
            <p:nvPr/>
          </p:nvSpPr>
          <p:spPr bwMode="auto">
            <a:xfrm>
              <a:off x="3087" y="2026"/>
              <a:ext cx="111" cy="140"/>
            </a:xfrm>
            <a:custGeom>
              <a:avLst/>
              <a:gdLst>
                <a:gd name="T0" fmla="*/ 0 w 441"/>
                <a:gd name="T1" fmla="*/ 0 h 561"/>
                <a:gd name="T2" fmla="*/ 0 w 441"/>
                <a:gd name="T3" fmla="*/ 0 h 561"/>
                <a:gd name="T4" fmla="*/ 0 w 441"/>
                <a:gd name="T5" fmla="*/ 0 h 561"/>
                <a:gd name="T6" fmla="*/ 0 w 441"/>
                <a:gd name="T7" fmla="*/ 0 h 561"/>
                <a:gd name="T8" fmla="*/ 0 w 441"/>
                <a:gd name="T9" fmla="*/ 0 h 5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1"/>
                <a:gd name="T16" fmla="*/ 0 h 561"/>
                <a:gd name="T17" fmla="*/ 441 w 441"/>
                <a:gd name="T18" fmla="*/ 561 h 5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1" h="561">
                  <a:moveTo>
                    <a:pt x="0" y="0"/>
                  </a:moveTo>
                  <a:lnTo>
                    <a:pt x="441" y="547"/>
                  </a:lnTo>
                  <a:lnTo>
                    <a:pt x="430" y="561"/>
                  </a:lnTo>
                  <a:lnTo>
                    <a:pt x="0" y="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161" name="Freeform 349"/>
            <p:cNvSpPr>
              <a:spLocks/>
            </p:cNvSpPr>
            <p:nvPr/>
          </p:nvSpPr>
          <p:spPr bwMode="auto">
            <a:xfrm>
              <a:off x="3120" y="2020"/>
              <a:ext cx="110" cy="134"/>
            </a:xfrm>
            <a:custGeom>
              <a:avLst/>
              <a:gdLst>
                <a:gd name="T0" fmla="*/ 0 w 441"/>
                <a:gd name="T1" fmla="*/ 0 h 537"/>
                <a:gd name="T2" fmla="*/ 0 w 441"/>
                <a:gd name="T3" fmla="*/ 0 h 537"/>
                <a:gd name="T4" fmla="*/ 0 w 441"/>
                <a:gd name="T5" fmla="*/ 0 h 537"/>
                <a:gd name="T6" fmla="*/ 0 w 441"/>
                <a:gd name="T7" fmla="*/ 0 h 537"/>
                <a:gd name="T8" fmla="*/ 0 w 441"/>
                <a:gd name="T9" fmla="*/ 0 h 5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1"/>
                <a:gd name="T16" fmla="*/ 0 h 537"/>
                <a:gd name="T17" fmla="*/ 441 w 441"/>
                <a:gd name="T18" fmla="*/ 537 h 5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1" h="537">
                  <a:moveTo>
                    <a:pt x="0" y="0"/>
                  </a:moveTo>
                  <a:lnTo>
                    <a:pt x="441" y="517"/>
                  </a:lnTo>
                  <a:lnTo>
                    <a:pt x="430" y="537"/>
                  </a:lnTo>
                  <a:lnTo>
                    <a:pt x="0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sp>
        <p:nvSpPr>
          <p:cNvPr id="36883" name="Rectangle 351"/>
          <p:cNvSpPr>
            <a:spLocks noChangeArrowheads="1"/>
          </p:cNvSpPr>
          <p:nvPr/>
        </p:nvSpPr>
        <p:spPr bwMode="auto">
          <a:xfrm>
            <a:off x="6248400" y="2362200"/>
            <a:ext cx="762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 anchor="ctr"/>
          <a:lstStyle/>
          <a:p>
            <a:endParaRPr lang="en-US" sz="2000">
              <a:latin typeface="Gill Sans Light"/>
              <a:cs typeface="Gill Sans Light"/>
            </a:endParaRPr>
          </a:p>
        </p:txBody>
      </p:sp>
      <p:grpSp>
        <p:nvGrpSpPr>
          <p:cNvPr id="36884" name="Group 96"/>
          <p:cNvGrpSpPr>
            <a:grpSpLocks/>
          </p:cNvGrpSpPr>
          <p:nvPr/>
        </p:nvGrpSpPr>
        <p:grpSpPr bwMode="auto">
          <a:xfrm rot="-3214438">
            <a:off x="6286500" y="2095500"/>
            <a:ext cx="762000" cy="838200"/>
            <a:chOff x="3481" y="3030"/>
            <a:chExt cx="1115" cy="1118"/>
          </a:xfrm>
        </p:grpSpPr>
        <p:sp>
          <p:nvSpPr>
            <p:cNvPr id="37010" name="Freeform 19"/>
            <p:cNvSpPr>
              <a:spLocks/>
            </p:cNvSpPr>
            <p:nvPr/>
          </p:nvSpPr>
          <p:spPr bwMode="auto">
            <a:xfrm>
              <a:off x="3502" y="3068"/>
              <a:ext cx="1045" cy="1051"/>
            </a:xfrm>
            <a:custGeom>
              <a:avLst/>
              <a:gdLst>
                <a:gd name="T0" fmla="*/ 0 w 4179"/>
                <a:gd name="T1" fmla="*/ 0 h 4201"/>
                <a:gd name="T2" fmla="*/ 0 w 4179"/>
                <a:gd name="T3" fmla="*/ 0 h 4201"/>
                <a:gd name="T4" fmla="*/ 0 w 4179"/>
                <a:gd name="T5" fmla="*/ 0 h 4201"/>
                <a:gd name="T6" fmla="*/ 0 w 4179"/>
                <a:gd name="T7" fmla="*/ 0 h 4201"/>
                <a:gd name="T8" fmla="*/ 0 w 4179"/>
                <a:gd name="T9" fmla="*/ 0 h 4201"/>
                <a:gd name="T10" fmla="*/ 0 w 4179"/>
                <a:gd name="T11" fmla="*/ 0 h 4201"/>
                <a:gd name="T12" fmla="*/ 0 w 4179"/>
                <a:gd name="T13" fmla="*/ 0 h 4201"/>
                <a:gd name="T14" fmla="*/ 0 w 4179"/>
                <a:gd name="T15" fmla="*/ 0 h 4201"/>
                <a:gd name="T16" fmla="*/ 0 w 4179"/>
                <a:gd name="T17" fmla="*/ 0 h 4201"/>
                <a:gd name="T18" fmla="*/ 0 w 4179"/>
                <a:gd name="T19" fmla="*/ 0 h 4201"/>
                <a:gd name="T20" fmla="*/ 0 w 4179"/>
                <a:gd name="T21" fmla="*/ 0 h 4201"/>
                <a:gd name="T22" fmla="*/ 0 w 4179"/>
                <a:gd name="T23" fmla="*/ 0 h 4201"/>
                <a:gd name="T24" fmla="*/ 0 w 4179"/>
                <a:gd name="T25" fmla="*/ 0 h 4201"/>
                <a:gd name="T26" fmla="*/ 0 w 4179"/>
                <a:gd name="T27" fmla="*/ 0 h 4201"/>
                <a:gd name="T28" fmla="*/ 0 w 4179"/>
                <a:gd name="T29" fmla="*/ 0 h 4201"/>
                <a:gd name="T30" fmla="*/ 0 w 4179"/>
                <a:gd name="T31" fmla="*/ 0 h 4201"/>
                <a:gd name="T32" fmla="*/ 0 w 4179"/>
                <a:gd name="T33" fmla="*/ 0 h 4201"/>
                <a:gd name="T34" fmla="*/ 0 w 4179"/>
                <a:gd name="T35" fmla="*/ 0 h 4201"/>
                <a:gd name="T36" fmla="*/ 0 w 4179"/>
                <a:gd name="T37" fmla="*/ 0 h 4201"/>
                <a:gd name="T38" fmla="*/ 0 w 4179"/>
                <a:gd name="T39" fmla="*/ 0 h 4201"/>
                <a:gd name="T40" fmla="*/ 0 w 4179"/>
                <a:gd name="T41" fmla="*/ 0 h 4201"/>
                <a:gd name="T42" fmla="*/ 0 w 4179"/>
                <a:gd name="T43" fmla="*/ 0 h 4201"/>
                <a:gd name="T44" fmla="*/ 0 w 4179"/>
                <a:gd name="T45" fmla="*/ 0 h 4201"/>
                <a:gd name="T46" fmla="*/ 0 w 4179"/>
                <a:gd name="T47" fmla="*/ 0 h 4201"/>
                <a:gd name="T48" fmla="*/ 0 w 4179"/>
                <a:gd name="T49" fmla="*/ 0 h 4201"/>
                <a:gd name="T50" fmla="*/ 0 w 4179"/>
                <a:gd name="T51" fmla="*/ 0 h 4201"/>
                <a:gd name="T52" fmla="*/ 0 w 4179"/>
                <a:gd name="T53" fmla="*/ 0 h 4201"/>
                <a:gd name="T54" fmla="*/ 0 w 4179"/>
                <a:gd name="T55" fmla="*/ 0 h 4201"/>
                <a:gd name="T56" fmla="*/ 0 w 4179"/>
                <a:gd name="T57" fmla="*/ 0 h 4201"/>
                <a:gd name="T58" fmla="*/ 0 w 4179"/>
                <a:gd name="T59" fmla="*/ 0 h 4201"/>
                <a:gd name="T60" fmla="*/ 0 w 4179"/>
                <a:gd name="T61" fmla="*/ 0 h 4201"/>
                <a:gd name="T62" fmla="*/ 0 w 4179"/>
                <a:gd name="T63" fmla="*/ 0 h 4201"/>
                <a:gd name="T64" fmla="*/ 0 w 4179"/>
                <a:gd name="T65" fmla="*/ 0 h 42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79"/>
                <a:gd name="T100" fmla="*/ 0 h 4201"/>
                <a:gd name="T101" fmla="*/ 4179 w 4179"/>
                <a:gd name="T102" fmla="*/ 4201 h 42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79" h="4201">
                  <a:moveTo>
                    <a:pt x="3876" y="3410"/>
                  </a:moveTo>
                  <a:lnTo>
                    <a:pt x="3181" y="3544"/>
                  </a:lnTo>
                  <a:lnTo>
                    <a:pt x="2895" y="3172"/>
                  </a:lnTo>
                  <a:lnTo>
                    <a:pt x="3061" y="3147"/>
                  </a:lnTo>
                  <a:lnTo>
                    <a:pt x="3045" y="3126"/>
                  </a:lnTo>
                  <a:lnTo>
                    <a:pt x="3617" y="3068"/>
                  </a:lnTo>
                  <a:lnTo>
                    <a:pt x="3213" y="2534"/>
                  </a:lnTo>
                  <a:lnTo>
                    <a:pt x="3197" y="2534"/>
                  </a:lnTo>
                  <a:lnTo>
                    <a:pt x="3269" y="2634"/>
                  </a:lnTo>
                  <a:lnTo>
                    <a:pt x="2567" y="2767"/>
                  </a:lnTo>
                  <a:lnTo>
                    <a:pt x="2287" y="2395"/>
                  </a:lnTo>
                  <a:lnTo>
                    <a:pt x="2449" y="2371"/>
                  </a:lnTo>
                  <a:lnTo>
                    <a:pt x="2433" y="2349"/>
                  </a:lnTo>
                  <a:lnTo>
                    <a:pt x="3015" y="2289"/>
                  </a:lnTo>
                  <a:lnTo>
                    <a:pt x="3068" y="2343"/>
                  </a:lnTo>
                  <a:lnTo>
                    <a:pt x="2724" y="1890"/>
                  </a:lnTo>
                  <a:lnTo>
                    <a:pt x="2689" y="1893"/>
                  </a:lnTo>
                  <a:lnTo>
                    <a:pt x="2762" y="1991"/>
                  </a:lnTo>
                  <a:lnTo>
                    <a:pt x="2061" y="2126"/>
                  </a:lnTo>
                  <a:lnTo>
                    <a:pt x="1779" y="1751"/>
                  </a:lnTo>
                  <a:lnTo>
                    <a:pt x="1945" y="1730"/>
                  </a:lnTo>
                  <a:lnTo>
                    <a:pt x="1929" y="1708"/>
                  </a:lnTo>
                  <a:lnTo>
                    <a:pt x="2507" y="1651"/>
                  </a:lnTo>
                  <a:lnTo>
                    <a:pt x="2654" y="1793"/>
                  </a:lnTo>
                  <a:lnTo>
                    <a:pt x="2246" y="1252"/>
                  </a:lnTo>
                  <a:lnTo>
                    <a:pt x="2243" y="1252"/>
                  </a:lnTo>
                  <a:lnTo>
                    <a:pt x="2317" y="1352"/>
                  </a:lnTo>
                  <a:lnTo>
                    <a:pt x="1613" y="1486"/>
                  </a:lnTo>
                  <a:lnTo>
                    <a:pt x="1331" y="1114"/>
                  </a:lnTo>
                  <a:lnTo>
                    <a:pt x="1497" y="1090"/>
                  </a:lnTo>
                  <a:lnTo>
                    <a:pt x="1481" y="1067"/>
                  </a:lnTo>
                  <a:lnTo>
                    <a:pt x="2061" y="1010"/>
                  </a:lnTo>
                  <a:lnTo>
                    <a:pt x="1846" y="728"/>
                  </a:lnTo>
                  <a:lnTo>
                    <a:pt x="1168" y="859"/>
                  </a:lnTo>
                  <a:lnTo>
                    <a:pt x="885" y="483"/>
                  </a:lnTo>
                  <a:lnTo>
                    <a:pt x="1049" y="462"/>
                  </a:lnTo>
                  <a:lnTo>
                    <a:pt x="1035" y="441"/>
                  </a:lnTo>
                  <a:lnTo>
                    <a:pt x="1586" y="383"/>
                  </a:lnTo>
                  <a:lnTo>
                    <a:pt x="1405" y="141"/>
                  </a:lnTo>
                  <a:lnTo>
                    <a:pt x="1347" y="147"/>
                  </a:lnTo>
                  <a:lnTo>
                    <a:pt x="1421" y="247"/>
                  </a:lnTo>
                  <a:lnTo>
                    <a:pt x="717" y="381"/>
                  </a:lnTo>
                  <a:lnTo>
                    <a:pt x="435" y="9"/>
                  </a:lnTo>
                  <a:lnTo>
                    <a:pt x="475" y="4"/>
                  </a:lnTo>
                  <a:lnTo>
                    <a:pt x="459" y="0"/>
                  </a:lnTo>
                  <a:lnTo>
                    <a:pt x="437" y="0"/>
                  </a:lnTo>
                  <a:lnTo>
                    <a:pt x="407" y="4"/>
                  </a:lnTo>
                  <a:lnTo>
                    <a:pt x="375" y="9"/>
                  </a:lnTo>
                  <a:lnTo>
                    <a:pt x="336" y="14"/>
                  </a:lnTo>
                  <a:lnTo>
                    <a:pt x="299" y="20"/>
                  </a:lnTo>
                  <a:lnTo>
                    <a:pt x="255" y="27"/>
                  </a:lnTo>
                  <a:lnTo>
                    <a:pt x="215" y="36"/>
                  </a:lnTo>
                  <a:lnTo>
                    <a:pt x="174" y="44"/>
                  </a:lnTo>
                  <a:lnTo>
                    <a:pt x="133" y="52"/>
                  </a:lnTo>
                  <a:lnTo>
                    <a:pt x="98" y="60"/>
                  </a:lnTo>
                  <a:lnTo>
                    <a:pt x="65" y="66"/>
                  </a:lnTo>
                  <a:lnTo>
                    <a:pt x="38" y="74"/>
                  </a:lnTo>
                  <a:lnTo>
                    <a:pt x="19" y="76"/>
                  </a:lnTo>
                  <a:lnTo>
                    <a:pt x="6" y="82"/>
                  </a:lnTo>
                  <a:lnTo>
                    <a:pt x="0" y="82"/>
                  </a:lnTo>
                  <a:lnTo>
                    <a:pt x="913" y="1442"/>
                  </a:lnTo>
                  <a:lnTo>
                    <a:pt x="1151" y="1456"/>
                  </a:lnTo>
                  <a:lnTo>
                    <a:pt x="2211" y="2826"/>
                  </a:lnTo>
                  <a:lnTo>
                    <a:pt x="2017" y="2976"/>
                  </a:lnTo>
                  <a:lnTo>
                    <a:pt x="2925" y="4201"/>
                  </a:lnTo>
                  <a:lnTo>
                    <a:pt x="4179" y="3812"/>
                  </a:lnTo>
                  <a:lnTo>
                    <a:pt x="3876" y="3410"/>
                  </a:lnTo>
                  <a:close/>
                </a:path>
              </a:pathLst>
            </a:custGeom>
            <a:solidFill>
              <a:srgbClr val="7FDD1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11" name="Freeform 23"/>
            <p:cNvSpPr>
              <a:spLocks/>
            </p:cNvSpPr>
            <p:nvPr/>
          </p:nvSpPr>
          <p:spPr bwMode="auto">
            <a:xfrm>
              <a:off x="3621" y="3064"/>
              <a:ext cx="33" cy="5"/>
            </a:xfrm>
            <a:custGeom>
              <a:avLst/>
              <a:gdLst>
                <a:gd name="T0" fmla="*/ 0 w 133"/>
                <a:gd name="T1" fmla="*/ 0 h 20"/>
                <a:gd name="T2" fmla="*/ 0 w 133"/>
                <a:gd name="T3" fmla="*/ 0 h 20"/>
                <a:gd name="T4" fmla="*/ 0 w 133"/>
                <a:gd name="T5" fmla="*/ 0 h 20"/>
                <a:gd name="T6" fmla="*/ 0 w 133"/>
                <a:gd name="T7" fmla="*/ 0 h 20"/>
                <a:gd name="T8" fmla="*/ 0 w 133"/>
                <a:gd name="T9" fmla="*/ 0 h 20"/>
                <a:gd name="T10" fmla="*/ 0 w 133"/>
                <a:gd name="T11" fmla="*/ 0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3"/>
                <a:gd name="T19" fmla="*/ 0 h 20"/>
                <a:gd name="T20" fmla="*/ 133 w 133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3" h="20">
                  <a:moveTo>
                    <a:pt x="133" y="11"/>
                  </a:moveTo>
                  <a:lnTo>
                    <a:pt x="126" y="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6" y="20"/>
                  </a:lnTo>
                  <a:lnTo>
                    <a:pt x="133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12" name="Freeform 24"/>
            <p:cNvSpPr>
              <a:spLocks/>
            </p:cNvSpPr>
            <p:nvPr/>
          </p:nvSpPr>
          <p:spPr bwMode="auto">
            <a:xfrm>
              <a:off x="3611" y="3067"/>
              <a:ext cx="246" cy="96"/>
            </a:xfrm>
            <a:custGeom>
              <a:avLst/>
              <a:gdLst>
                <a:gd name="T0" fmla="*/ 0 w 986"/>
                <a:gd name="T1" fmla="*/ 0 h 386"/>
                <a:gd name="T2" fmla="*/ 0 w 986"/>
                <a:gd name="T3" fmla="*/ 0 h 386"/>
                <a:gd name="T4" fmla="*/ 0 w 986"/>
                <a:gd name="T5" fmla="*/ 0 h 386"/>
                <a:gd name="T6" fmla="*/ 0 w 986"/>
                <a:gd name="T7" fmla="*/ 0 h 386"/>
                <a:gd name="T8" fmla="*/ 0 w 986"/>
                <a:gd name="T9" fmla="*/ 0 h 386"/>
                <a:gd name="T10" fmla="*/ 0 w 986"/>
                <a:gd name="T11" fmla="*/ 0 h 386"/>
                <a:gd name="T12" fmla="*/ 0 w 986"/>
                <a:gd name="T13" fmla="*/ 0 h 386"/>
                <a:gd name="T14" fmla="*/ 0 w 986"/>
                <a:gd name="T15" fmla="*/ 0 h 386"/>
                <a:gd name="T16" fmla="*/ 0 w 986"/>
                <a:gd name="T17" fmla="*/ 0 h 386"/>
                <a:gd name="T18" fmla="*/ 0 w 986"/>
                <a:gd name="T19" fmla="*/ 0 h 3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86"/>
                <a:gd name="T31" fmla="*/ 0 h 386"/>
                <a:gd name="T32" fmla="*/ 986 w 986"/>
                <a:gd name="T33" fmla="*/ 386 h 3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86" h="386">
                  <a:moveTo>
                    <a:pt x="282" y="386"/>
                  </a:moveTo>
                  <a:lnTo>
                    <a:pt x="986" y="252"/>
                  </a:lnTo>
                  <a:lnTo>
                    <a:pt x="912" y="152"/>
                  </a:lnTo>
                  <a:lnTo>
                    <a:pt x="328" y="206"/>
                  </a:lnTo>
                  <a:lnTo>
                    <a:pt x="173" y="0"/>
                  </a:lnTo>
                  <a:lnTo>
                    <a:pt x="46" y="9"/>
                  </a:lnTo>
                  <a:lnTo>
                    <a:pt x="43" y="9"/>
                  </a:lnTo>
                  <a:lnTo>
                    <a:pt x="40" y="9"/>
                  </a:lnTo>
                  <a:lnTo>
                    <a:pt x="0" y="14"/>
                  </a:lnTo>
                  <a:lnTo>
                    <a:pt x="282" y="386"/>
                  </a:lnTo>
                  <a:close/>
                </a:path>
              </a:pathLst>
            </a:custGeom>
            <a:solidFill>
              <a:srgbClr val="0F42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13" name="Freeform 25"/>
            <p:cNvSpPr>
              <a:spLocks/>
            </p:cNvSpPr>
            <p:nvPr/>
          </p:nvSpPr>
          <p:spPr bwMode="auto">
            <a:xfrm>
              <a:off x="3648" y="3044"/>
              <a:ext cx="146" cy="20"/>
            </a:xfrm>
            <a:custGeom>
              <a:avLst/>
              <a:gdLst>
                <a:gd name="T0" fmla="*/ 0 w 580"/>
                <a:gd name="T1" fmla="*/ 0 h 81"/>
                <a:gd name="T2" fmla="*/ 0 w 580"/>
                <a:gd name="T3" fmla="*/ 0 h 81"/>
                <a:gd name="T4" fmla="*/ 0 w 580"/>
                <a:gd name="T5" fmla="*/ 0 h 81"/>
                <a:gd name="T6" fmla="*/ 0 w 580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0"/>
                <a:gd name="T13" fmla="*/ 0 h 81"/>
                <a:gd name="T14" fmla="*/ 580 w 580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0" h="81">
                  <a:moveTo>
                    <a:pt x="0" y="60"/>
                  </a:moveTo>
                  <a:lnTo>
                    <a:pt x="16" y="81"/>
                  </a:lnTo>
                  <a:lnTo>
                    <a:pt x="580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4F68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14" name="Freeform 26"/>
            <p:cNvSpPr>
              <a:spLocks/>
            </p:cNvSpPr>
            <p:nvPr/>
          </p:nvSpPr>
          <p:spPr bwMode="auto">
            <a:xfrm>
              <a:off x="3794" y="3044"/>
              <a:ext cx="59" cy="60"/>
            </a:xfrm>
            <a:custGeom>
              <a:avLst/>
              <a:gdLst>
                <a:gd name="T0" fmla="*/ 0 w 240"/>
                <a:gd name="T1" fmla="*/ 0 h 238"/>
                <a:gd name="T2" fmla="*/ 0 w 240"/>
                <a:gd name="T3" fmla="*/ 0 h 238"/>
                <a:gd name="T4" fmla="*/ 0 w 240"/>
                <a:gd name="T5" fmla="*/ 0 h 238"/>
                <a:gd name="T6" fmla="*/ 0 w 240"/>
                <a:gd name="T7" fmla="*/ 0 h 2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238"/>
                <a:gd name="T14" fmla="*/ 240 w 240"/>
                <a:gd name="T15" fmla="*/ 238 h 2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238">
                  <a:moveTo>
                    <a:pt x="240" y="238"/>
                  </a:moveTo>
                  <a:lnTo>
                    <a:pt x="0" y="0"/>
                  </a:lnTo>
                  <a:lnTo>
                    <a:pt x="117" y="157"/>
                  </a:lnTo>
                  <a:lnTo>
                    <a:pt x="240" y="238"/>
                  </a:lnTo>
                  <a:close/>
                </a:path>
              </a:pathLst>
            </a:custGeom>
            <a:solidFill>
              <a:srgbClr val="4F68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15" name="Freeform 27"/>
            <p:cNvSpPr>
              <a:spLocks/>
            </p:cNvSpPr>
            <p:nvPr/>
          </p:nvSpPr>
          <p:spPr bwMode="auto">
            <a:xfrm>
              <a:off x="3823" y="3083"/>
              <a:ext cx="30" cy="22"/>
            </a:xfrm>
            <a:custGeom>
              <a:avLst/>
              <a:gdLst>
                <a:gd name="T0" fmla="*/ 0 w 123"/>
                <a:gd name="T1" fmla="*/ 0 h 87"/>
                <a:gd name="T2" fmla="*/ 0 w 123"/>
                <a:gd name="T3" fmla="*/ 0 h 87"/>
                <a:gd name="T4" fmla="*/ 0 w 123"/>
                <a:gd name="T5" fmla="*/ 0 h 87"/>
                <a:gd name="T6" fmla="*/ 0 w 123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87"/>
                <a:gd name="T14" fmla="*/ 123 w 123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87">
                  <a:moveTo>
                    <a:pt x="65" y="87"/>
                  </a:moveTo>
                  <a:lnTo>
                    <a:pt x="123" y="81"/>
                  </a:lnTo>
                  <a:lnTo>
                    <a:pt x="0" y="0"/>
                  </a:lnTo>
                  <a:lnTo>
                    <a:pt x="65" y="87"/>
                  </a:lnTo>
                  <a:close/>
                </a:path>
              </a:pathLst>
            </a:custGeom>
            <a:solidFill>
              <a:srgbClr val="6091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16" name="Freeform 28"/>
            <p:cNvSpPr>
              <a:spLocks/>
            </p:cNvSpPr>
            <p:nvPr/>
          </p:nvSpPr>
          <p:spPr bwMode="auto">
            <a:xfrm>
              <a:off x="3652" y="3044"/>
              <a:ext cx="171" cy="39"/>
            </a:xfrm>
            <a:custGeom>
              <a:avLst/>
              <a:gdLst>
                <a:gd name="T0" fmla="*/ 0 w 681"/>
                <a:gd name="T1" fmla="*/ 0 h 157"/>
                <a:gd name="T2" fmla="*/ 0 w 681"/>
                <a:gd name="T3" fmla="*/ 0 h 157"/>
                <a:gd name="T4" fmla="*/ 0 w 681"/>
                <a:gd name="T5" fmla="*/ 0 h 157"/>
                <a:gd name="T6" fmla="*/ 0 w 681"/>
                <a:gd name="T7" fmla="*/ 0 h 157"/>
                <a:gd name="T8" fmla="*/ 0 w 681"/>
                <a:gd name="T9" fmla="*/ 0 h 157"/>
                <a:gd name="T10" fmla="*/ 0 w 681"/>
                <a:gd name="T11" fmla="*/ 0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1"/>
                <a:gd name="T19" fmla="*/ 0 h 157"/>
                <a:gd name="T20" fmla="*/ 681 w 681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1" h="157">
                  <a:moveTo>
                    <a:pt x="534" y="60"/>
                  </a:moveTo>
                  <a:lnTo>
                    <a:pt x="681" y="157"/>
                  </a:lnTo>
                  <a:lnTo>
                    <a:pt x="564" y="0"/>
                  </a:lnTo>
                  <a:lnTo>
                    <a:pt x="0" y="81"/>
                  </a:lnTo>
                  <a:lnTo>
                    <a:pt x="7" y="92"/>
                  </a:lnTo>
                  <a:lnTo>
                    <a:pt x="534" y="60"/>
                  </a:lnTo>
                  <a:close/>
                </a:path>
              </a:pathLst>
            </a:custGeom>
            <a:solidFill>
              <a:srgbClr val="2642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17" name="Freeform 29"/>
            <p:cNvSpPr>
              <a:spLocks/>
            </p:cNvSpPr>
            <p:nvPr/>
          </p:nvSpPr>
          <p:spPr bwMode="auto">
            <a:xfrm>
              <a:off x="3654" y="3059"/>
              <a:ext cx="185" cy="60"/>
            </a:xfrm>
            <a:custGeom>
              <a:avLst/>
              <a:gdLst>
                <a:gd name="T0" fmla="*/ 0 w 739"/>
                <a:gd name="T1" fmla="*/ 0 h 238"/>
                <a:gd name="T2" fmla="*/ 0 w 739"/>
                <a:gd name="T3" fmla="*/ 0 h 238"/>
                <a:gd name="T4" fmla="*/ 0 w 739"/>
                <a:gd name="T5" fmla="*/ 0 h 238"/>
                <a:gd name="T6" fmla="*/ 0 w 739"/>
                <a:gd name="T7" fmla="*/ 0 h 238"/>
                <a:gd name="T8" fmla="*/ 0 w 739"/>
                <a:gd name="T9" fmla="*/ 0 h 238"/>
                <a:gd name="T10" fmla="*/ 0 w 739"/>
                <a:gd name="T11" fmla="*/ 0 h 2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9"/>
                <a:gd name="T19" fmla="*/ 0 h 238"/>
                <a:gd name="T20" fmla="*/ 739 w 739"/>
                <a:gd name="T21" fmla="*/ 238 h 2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9" h="238">
                  <a:moveTo>
                    <a:pt x="527" y="0"/>
                  </a:moveTo>
                  <a:lnTo>
                    <a:pt x="0" y="32"/>
                  </a:lnTo>
                  <a:lnTo>
                    <a:pt x="155" y="238"/>
                  </a:lnTo>
                  <a:lnTo>
                    <a:pt x="739" y="184"/>
                  </a:lnTo>
                  <a:lnTo>
                    <a:pt x="674" y="97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3359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18" name="Freeform 30"/>
            <p:cNvSpPr>
              <a:spLocks/>
            </p:cNvSpPr>
            <p:nvPr/>
          </p:nvSpPr>
          <p:spPr bwMode="auto">
            <a:xfrm>
              <a:off x="3945" y="3224"/>
              <a:ext cx="25" cy="26"/>
            </a:xfrm>
            <a:custGeom>
              <a:avLst/>
              <a:gdLst>
                <a:gd name="T0" fmla="*/ 0 w 101"/>
                <a:gd name="T1" fmla="*/ 0 h 103"/>
                <a:gd name="T2" fmla="*/ 0 w 101"/>
                <a:gd name="T3" fmla="*/ 0 h 103"/>
                <a:gd name="T4" fmla="*/ 0 w 101"/>
                <a:gd name="T5" fmla="*/ 0 h 103"/>
                <a:gd name="T6" fmla="*/ 0 w 101"/>
                <a:gd name="T7" fmla="*/ 0 h 103"/>
                <a:gd name="T8" fmla="*/ 0 w 101"/>
                <a:gd name="T9" fmla="*/ 0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1"/>
                <a:gd name="T16" fmla="*/ 0 h 103"/>
                <a:gd name="T17" fmla="*/ 101 w 101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1" h="103">
                  <a:moveTo>
                    <a:pt x="76" y="103"/>
                  </a:moveTo>
                  <a:lnTo>
                    <a:pt x="101" y="98"/>
                  </a:lnTo>
                  <a:lnTo>
                    <a:pt x="28" y="0"/>
                  </a:lnTo>
                  <a:lnTo>
                    <a:pt x="0" y="3"/>
                  </a:lnTo>
                  <a:lnTo>
                    <a:pt x="76" y="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19" name="Freeform 31"/>
            <p:cNvSpPr>
              <a:spLocks/>
            </p:cNvSpPr>
            <p:nvPr/>
          </p:nvSpPr>
          <p:spPr bwMode="auto">
            <a:xfrm>
              <a:off x="3724" y="3184"/>
              <a:ext cx="240" cy="99"/>
            </a:xfrm>
            <a:custGeom>
              <a:avLst/>
              <a:gdLst>
                <a:gd name="T0" fmla="*/ 0 w 961"/>
                <a:gd name="T1" fmla="*/ 0 h 397"/>
                <a:gd name="T2" fmla="*/ 0 w 961"/>
                <a:gd name="T3" fmla="*/ 0 h 397"/>
                <a:gd name="T4" fmla="*/ 0 w 961"/>
                <a:gd name="T5" fmla="*/ 0 h 397"/>
                <a:gd name="T6" fmla="*/ 0 w 961"/>
                <a:gd name="T7" fmla="*/ 0 h 397"/>
                <a:gd name="T8" fmla="*/ 0 w 961"/>
                <a:gd name="T9" fmla="*/ 0 h 397"/>
                <a:gd name="T10" fmla="*/ 0 w 961"/>
                <a:gd name="T11" fmla="*/ 0 h 397"/>
                <a:gd name="T12" fmla="*/ 0 w 961"/>
                <a:gd name="T13" fmla="*/ 0 h 3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1"/>
                <a:gd name="T22" fmla="*/ 0 h 397"/>
                <a:gd name="T23" fmla="*/ 961 w 961"/>
                <a:gd name="T24" fmla="*/ 397 h 3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1" h="397">
                  <a:moveTo>
                    <a:pt x="329" y="217"/>
                  </a:moveTo>
                  <a:lnTo>
                    <a:pt x="164" y="0"/>
                  </a:lnTo>
                  <a:lnTo>
                    <a:pt x="0" y="21"/>
                  </a:lnTo>
                  <a:lnTo>
                    <a:pt x="283" y="397"/>
                  </a:lnTo>
                  <a:lnTo>
                    <a:pt x="961" y="266"/>
                  </a:lnTo>
                  <a:lnTo>
                    <a:pt x="885" y="166"/>
                  </a:lnTo>
                  <a:lnTo>
                    <a:pt x="329" y="217"/>
                  </a:lnTo>
                  <a:close/>
                </a:path>
              </a:pathLst>
            </a:custGeom>
            <a:solidFill>
              <a:srgbClr val="0F42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20" name="Freeform 32"/>
            <p:cNvSpPr>
              <a:spLocks/>
            </p:cNvSpPr>
            <p:nvPr/>
          </p:nvSpPr>
          <p:spPr bwMode="auto">
            <a:xfrm>
              <a:off x="3899" y="3163"/>
              <a:ext cx="7" cy="1"/>
            </a:xfrm>
            <a:custGeom>
              <a:avLst/>
              <a:gdLst>
                <a:gd name="T0" fmla="*/ 0 w 30"/>
                <a:gd name="T1" fmla="*/ 0 h 2"/>
                <a:gd name="T2" fmla="*/ 0 w 30"/>
                <a:gd name="T3" fmla="*/ 1 h 2"/>
                <a:gd name="T4" fmla="*/ 0 w 30"/>
                <a:gd name="T5" fmla="*/ 1 h 2"/>
                <a:gd name="T6" fmla="*/ 0 w 30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2"/>
                <a:gd name="T14" fmla="*/ 30 w 30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2">
                  <a:moveTo>
                    <a:pt x="30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4F68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21" name="Freeform 33"/>
            <p:cNvSpPr>
              <a:spLocks/>
            </p:cNvSpPr>
            <p:nvPr/>
          </p:nvSpPr>
          <p:spPr bwMode="auto">
            <a:xfrm>
              <a:off x="3906" y="3163"/>
              <a:ext cx="60" cy="61"/>
            </a:xfrm>
            <a:custGeom>
              <a:avLst/>
              <a:gdLst>
                <a:gd name="T0" fmla="*/ 0 w 239"/>
                <a:gd name="T1" fmla="*/ 0 h 244"/>
                <a:gd name="T2" fmla="*/ 0 w 239"/>
                <a:gd name="T3" fmla="*/ 0 h 244"/>
                <a:gd name="T4" fmla="*/ 0 w 239"/>
                <a:gd name="T5" fmla="*/ 0 h 244"/>
                <a:gd name="T6" fmla="*/ 0 w 239"/>
                <a:gd name="T7" fmla="*/ 0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9"/>
                <a:gd name="T13" fmla="*/ 0 h 244"/>
                <a:gd name="T14" fmla="*/ 239 w 239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9" h="244">
                  <a:moveTo>
                    <a:pt x="239" y="238"/>
                  </a:moveTo>
                  <a:lnTo>
                    <a:pt x="0" y="0"/>
                  </a:lnTo>
                  <a:lnTo>
                    <a:pt x="182" y="244"/>
                  </a:lnTo>
                  <a:lnTo>
                    <a:pt x="239" y="238"/>
                  </a:lnTo>
                  <a:close/>
                </a:path>
              </a:pathLst>
            </a:custGeom>
            <a:solidFill>
              <a:srgbClr val="4F68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22" name="Freeform 34"/>
            <p:cNvSpPr>
              <a:spLocks/>
            </p:cNvSpPr>
            <p:nvPr/>
          </p:nvSpPr>
          <p:spPr bwMode="auto">
            <a:xfrm>
              <a:off x="3761" y="3164"/>
              <a:ext cx="138" cy="20"/>
            </a:xfrm>
            <a:custGeom>
              <a:avLst/>
              <a:gdLst>
                <a:gd name="T0" fmla="*/ 0 w 554"/>
                <a:gd name="T1" fmla="*/ 0 h 79"/>
                <a:gd name="T2" fmla="*/ 0 w 554"/>
                <a:gd name="T3" fmla="*/ 0 h 79"/>
                <a:gd name="T4" fmla="*/ 0 w 554"/>
                <a:gd name="T5" fmla="*/ 0 h 79"/>
                <a:gd name="T6" fmla="*/ 0 w 554"/>
                <a:gd name="T7" fmla="*/ 0 h 79"/>
                <a:gd name="T8" fmla="*/ 0 w 554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4"/>
                <a:gd name="T16" fmla="*/ 0 h 79"/>
                <a:gd name="T17" fmla="*/ 554 w 554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4" h="79">
                  <a:moveTo>
                    <a:pt x="14" y="79"/>
                  </a:moveTo>
                  <a:lnTo>
                    <a:pt x="554" y="0"/>
                  </a:lnTo>
                  <a:lnTo>
                    <a:pt x="551" y="0"/>
                  </a:lnTo>
                  <a:lnTo>
                    <a:pt x="0" y="58"/>
                  </a:lnTo>
                  <a:lnTo>
                    <a:pt x="14" y="79"/>
                  </a:lnTo>
                  <a:close/>
                </a:path>
              </a:pathLst>
            </a:custGeom>
            <a:solidFill>
              <a:srgbClr val="6091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23" name="Freeform 35"/>
            <p:cNvSpPr>
              <a:spLocks/>
            </p:cNvSpPr>
            <p:nvPr/>
          </p:nvSpPr>
          <p:spPr bwMode="auto">
            <a:xfrm>
              <a:off x="3899" y="3163"/>
              <a:ext cx="53" cy="62"/>
            </a:xfrm>
            <a:custGeom>
              <a:avLst/>
              <a:gdLst>
                <a:gd name="T0" fmla="*/ 0 w 209"/>
                <a:gd name="T1" fmla="*/ 0 h 247"/>
                <a:gd name="T2" fmla="*/ 0 w 209"/>
                <a:gd name="T3" fmla="*/ 0 h 247"/>
                <a:gd name="T4" fmla="*/ 0 w 209"/>
                <a:gd name="T5" fmla="*/ 0 h 247"/>
                <a:gd name="T6" fmla="*/ 0 w 209"/>
                <a:gd name="T7" fmla="*/ 0 h 247"/>
                <a:gd name="T8" fmla="*/ 0 w 209"/>
                <a:gd name="T9" fmla="*/ 0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9"/>
                <a:gd name="T16" fmla="*/ 0 h 247"/>
                <a:gd name="T17" fmla="*/ 209 w 209"/>
                <a:gd name="T18" fmla="*/ 247 h 2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9" h="247">
                  <a:moveTo>
                    <a:pt x="181" y="247"/>
                  </a:moveTo>
                  <a:lnTo>
                    <a:pt x="209" y="244"/>
                  </a:lnTo>
                  <a:lnTo>
                    <a:pt x="27" y="0"/>
                  </a:lnTo>
                  <a:lnTo>
                    <a:pt x="0" y="2"/>
                  </a:lnTo>
                  <a:lnTo>
                    <a:pt x="181" y="247"/>
                  </a:lnTo>
                  <a:close/>
                </a:path>
              </a:pathLst>
            </a:custGeom>
            <a:solidFill>
              <a:srgbClr val="2642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24" name="Freeform 36"/>
            <p:cNvSpPr>
              <a:spLocks/>
            </p:cNvSpPr>
            <p:nvPr/>
          </p:nvSpPr>
          <p:spPr bwMode="auto">
            <a:xfrm>
              <a:off x="3764" y="3164"/>
              <a:ext cx="181" cy="74"/>
            </a:xfrm>
            <a:custGeom>
              <a:avLst/>
              <a:gdLst>
                <a:gd name="T0" fmla="*/ 0 w 721"/>
                <a:gd name="T1" fmla="*/ 0 h 296"/>
                <a:gd name="T2" fmla="*/ 0 w 721"/>
                <a:gd name="T3" fmla="*/ 0 h 296"/>
                <a:gd name="T4" fmla="*/ 0 w 721"/>
                <a:gd name="T5" fmla="*/ 0 h 296"/>
                <a:gd name="T6" fmla="*/ 0 w 721"/>
                <a:gd name="T7" fmla="*/ 0 h 296"/>
                <a:gd name="T8" fmla="*/ 0 w 721"/>
                <a:gd name="T9" fmla="*/ 0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1"/>
                <a:gd name="T16" fmla="*/ 0 h 296"/>
                <a:gd name="T17" fmla="*/ 721 w 721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1" h="296">
                  <a:moveTo>
                    <a:pt x="721" y="245"/>
                  </a:moveTo>
                  <a:lnTo>
                    <a:pt x="540" y="0"/>
                  </a:lnTo>
                  <a:lnTo>
                    <a:pt x="0" y="79"/>
                  </a:lnTo>
                  <a:lnTo>
                    <a:pt x="165" y="296"/>
                  </a:lnTo>
                  <a:lnTo>
                    <a:pt x="721" y="245"/>
                  </a:lnTo>
                  <a:close/>
                </a:path>
              </a:pathLst>
            </a:custGeom>
            <a:solidFill>
              <a:srgbClr val="3359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25" name="Freeform 37"/>
            <p:cNvSpPr>
              <a:spLocks/>
            </p:cNvSpPr>
            <p:nvPr/>
          </p:nvSpPr>
          <p:spPr bwMode="auto">
            <a:xfrm>
              <a:off x="3835" y="3341"/>
              <a:ext cx="246" cy="99"/>
            </a:xfrm>
            <a:custGeom>
              <a:avLst/>
              <a:gdLst>
                <a:gd name="T0" fmla="*/ 0 w 986"/>
                <a:gd name="T1" fmla="*/ 0 h 396"/>
                <a:gd name="T2" fmla="*/ 0 w 986"/>
                <a:gd name="T3" fmla="*/ 0 h 396"/>
                <a:gd name="T4" fmla="*/ 0 w 986"/>
                <a:gd name="T5" fmla="*/ 0 h 396"/>
                <a:gd name="T6" fmla="*/ 0 w 986"/>
                <a:gd name="T7" fmla="*/ 0 h 396"/>
                <a:gd name="T8" fmla="*/ 0 w 986"/>
                <a:gd name="T9" fmla="*/ 0 h 396"/>
                <a:gd name="T10" fmla="*/ 0 w 986"/>
                <a:gd name="T11" fmla="*/ 0 h 396"/>
                <a:gd name="T12" fmla="*/ 0 w 986"/>
                <a:gd name="T13" fmla="*/ 0 h 3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86"/>
                <a:gd name="T22" fmla="*/ 0 h 396"/>
                <a:gd name="T23" fmla="*/ 986 w 986"/>
                <a:gd name="T24" fmla="*/ 396 h 3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86" h="396">
                  <a:moveTo>
                    <a:pt x="166" y="0"/>
                  </a:moveTo>
                  <a:lnTo>
                    <a:pt x="0" y="24"/>
                  </a:lnTo>
                  <a:lnTo>
                    <a:pt x="282" y="396"/>
                  </a:lnTo>
                  <a:lnTo>
                    <a:pt x="986" y="262"/>
                  </a:lnTo>
                  <a:lnTo>
                    <a:pt x="912" y="162"/>
                  </a:lnTo>
                  <a:lnTo>
                    <a:pt x="328" y="217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0F42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26" name="Freeform 38"/>
            <p:cNvSpPr>
              <a:spLocks/>
            </p:cNvSpPr>
            <p:nvPr/>
          </p:nvSpPr>
          <p:spPr bwMode="auto">
            <a:xfrm>
              <a:off x="4018" y="3320"/>
              <a:ext cx="1" cy="1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0 w 1"/>
                <a:gd name="T5" fmla="*/ 0 h 3"/>
                <a:gd name="T6" fmla="*/ 0 60000 65536"/>
                <a:gd name="T7" fmla="*/ 0 60000 65536"/>
                <a:gd name="T8" fmla="*/ 0 60000 65536"/>
                <a:gd name="T9" fmla="*/ 0 w 1"/>
                <a:gd name="T10" fmla="*/ 0 h 3"/>
                <a:gd name="T11" fmla="*/ 1 w 1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68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27" name="Freeform 39"/>
            <p:cNvSpPr>
              <a:spLocks/>
            </p:cNvSpPr>
            <p:nvPr/>
          </p:nvSpPr>
          <p:spPr bwMode="auto">
            <a:xfrm>
              <a:off x="4018" y="3320"/>
              <a:ext cx="59" cy="61"/>
            </a:xfrm>
            <a:custGeom>
              <a:avLst/>
              <a:gdLst>
                <a:gd name="T0" fmla="*/ 0 w 240"/>
                <a:gd name="T1" fmla="*/ 0 h 245"/>
                <a:gd name="T2" fmla="*/ 0 w 240"/>
                <a:gd name="T3" fmla="*/ 0 h 245"/>
                <a:gd name="T4" fmla="*/ 0 w 240"/>
                <a:gd name="T5" fmla="*/ 0 h 245"/>
                <a:gd name="T6" fmla="*/ 0 w 240"/>
                <a:gd name="T7" fmla="*/ 0 h 245"/>
                <a:gd name="T8" fmla="*/ 0 w 240"/>
                <a:gd name="T9" fmla="*/ 0 h 2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245"/>
                <a:gd name="T17" fmla="*/ 240 w 240"/>
                <a:gd name="T18" fmla="*/ 245 h 2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245">
                  <a:moveTo>
                    <a:pt x="185" y="245"/>
                  </a:moveTo>
                  <a:lnTo>
                    <a:pt x="240" y="240"/>
                  </a:lnTo>
                  <a:lnTo>
                    <a:pt x="0" y="0"/>
                  </a:lnTo>
                  <a:lnTo>
                    <a:pt x="95" y="131"/>
                  </a:lnTo>
                  <a:lnTo>
                    <a:pt x="185" y="245"/>
                  </a:lnTo>
                  <a:close/>
                </a:path>
              </a:pathLst>
            </a:custGeom>
            <a:solidFill>
              <a:srgbClr val="4F68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28" name="Freeform 40"/>
            <p:cNvSpPr>
              <a:spLocks/>
            </p:cNvSpPr>
            <p:nvPr/>
          </p:nvSpPr>
          <p:spPr bwMode="auto">
            <a:xfrm>
              <a:off x="3872" y="3321"/>
              <a:ext cx="146" cy="20"/>
            </a:xfrm>
            <a:custGeom>
              <a:avLst/>
              <a:gdLst>
                <a:gd name="T0" fmla="*/ 0 w 580"/>
                <a:gd name="T1" fmla="*/ 0 h 80"/>
                <a:gd name="T2" fmla="*/ 0 w 580"/>
                <a:gd name="T3" fmla="*/ 0 h 80"/>
                <a:gd name="T4" fmla="*/ 0 w 580"/>
                <a:gd name="T5" fmla="*/ 0 h 80"/>
                <a:gd name="T6" fmla="*/ 0 w 580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0"/>
                <a:gd name="T13" fmla="*/ 0 h 80"/>
                <a:gd name="T14" fmla="*/ 580 w 580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0" h="80">
                  <a:moveTo>
                    <a:pt x="16" y="80"/>
                  </a:moveTo>
                  <a:lnTo>
                    <a:pt x="580" y="0"/>
                  </a:lnTo>
                  <a:lnTo>
                    <a:pt x="0" y="57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rgbClr val="6091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29" name="Freeform 41"/>
            <p:cNvSpPr>
              <a:spLocks/>
            </p:cNvSpPr>
            <p:nvPr/>
          </p:nvSpPr>
          <p:spPr bwMode="auto">
            <a:xfrm>
              <a:off x="4041" y="3353"/>
              <a:ext cx="23" cy="28"/>
            </a:xfrm>
            <a:custGeom>
              <a:avLst/>
              <a:gdLst>
                <a:gd name="T0" fmla="*/ 0 w 90"/>
                <a:gd name="T1" fmla="*/ 0 h 114"/>
                <a:gd name="T2" fmla="*/ 0 w 90"/>
                <a:gd name="T3" fmla="*/ 0 h 114"/>
                <a:gd name="T4" fmla="*/ 0 w 90"/>
                <a:gd name="T5" fmla="*/ 0 h 114"/>
                <a:gd name="T6" fmla="*/ 0 w 90"/>
                <a:gd name="T7" fmla="*/ 0 h 1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114"/>
                <a:gd name="T14" fmla="*/ 90 w 90"/>
                <a:gd name="T15" fmla="*/ 114 h 1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114">
                  <a:moveTo>
                    <a:pt x="87" y="114"/>
                  </a:moveTo>
                  <a:lnTo>
                    <a:pt x="90" y="114"/>
                  </a:lnTo>
                  <a:lnTo>
                    <a:pt x="0" y="0"/>
                  </a:lnTo>
                  <a:lnTo>
                    <a:pt x="87" y="114"/>
                  </a:lnTo>
                  <a:close/>
                </a:path>
              </a:pathLst>
            </a:custGeom>
            <a:solidFill>
              <a:srgbClr val="6091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30" name="Freeform 42"/>
            <p:cNvSpPr>
              <a:spLocks/>
            </p:cNvSpPr>
            <p:nvPr/>
          </p:nvSpPr>
          <p:spPr bwMode="auto">
            <a:xfrm>
              <a:off x="4018" y="3320"/>
              <a:ext cx="23" cy="33"/>
            </a:xfrm>
            <a:custGeom>
              <a:avLst/>
              <a:gdLst>
                <a:gd name="T0" fmla="*/ 0 w 95"/>
                <a:gd name="T1" fmla="*/ 0 h 131"/>
                <a:gd name="T2" fmla="*/ 0 w 95"/>
                <a:gd name="T3" fmla="*/ 0 h 131"/>
                <a:gd name="T4" fmla="*/ 0 w 95"/>
                <a:gd name="T5" fmla="*/ 0 h 131"/>
                <a:gd name="T6" fmla="*/ 0 w 95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131"/>
                <a:gd name="T14" fmla="*/ 95 w 95"/>
                <a:gd name="T15" fmla="*/ 131 h 1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131">
                  <a:moveTo>
                    <a:pt x="95" y="13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95" y="131"/>
                  </a:lnTo>
                  <a:close/>
                </a:path>
              </a:pathLst>
            </a:custGeom>
            <a:solidFill>
              <a:srgbClr val="2642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31" name="Freeform 43"/>
            <p:cNvSpPr>
              <a:spLocks/>
            </p:cNvSpPr>
            <p:nvPr/>
          </p:nvSpPr>
          <p:spPr bwMode="auto">
            <a:xfrm>
              <a:off x="3876" y="3321"/>
              <a:ext cx="187" cy="74"/>
            </a:xfrm>
            <a:custGeom>
              <a:avLst/>
              <a:gdLst>
                <a:gd name="T0" fmla="*/ 0 w 746"/>
                <a:gd name="T1" fmla="*/ 0 h 297"/>
                <a:gd name="T2" fmla="*/ 0 w 746"/>
                <a:gd name="T3" fmla="*/ 0 h 297"/>
                <a:gd name="T4" fmla="*/ 0 w 746"/>
                <a:gd name="T5" fmla="*/ 0 h 297"/>
                <a:gd name="T6" fmla="*/ 0 w 746"/>
                <a:gd name="T7" fmla="*/ 0 h 297"/>
                <a:gd name="T8" fmla="*/ 0 w 746"/>
                <a:gd name="T9" fmla="*/ 0 h 297"/>
                <a:gd name="T10" fmla="*/ 0 w 746"/>
                <a:gd name="T11" fmla="*/ 0 h 2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6"/>
                <a:gd name="T19" fmla="*/ 0 h 297"/>
                <a:gd name="T20" fmla="*/ 746 w 746"/>
                <a:gd name="T21" fmla="*/ 297 h 2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6" h="297">
                  <a:moveTo>
                    <a:pt x="564" y="0"/>
                  </a:moveTo>
                  <a:lnTo>
                    <a:pt x="0" y="80"/>
                  </a:lnTo>
                  <a:lnTo>
                    <a:pt x="162" y="297"/>
                  </a:lnTo>
                  <a:lnTo>
                    <a:pt x="746" y="242"/>
                  </a:lnTo>
                  <a:lnTo>
                    <a:pt x="659" y="128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3359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32" name="Freeform 44"/>
            <p:cNvSpPr>
              <a:spLocks/>
            </p:cNvSpPr>
            <p:nvPr/>
          </p:nvSpPr>
          <p:spPr bwMode="auto">
            <a:xfrm>
              <a:off x="3947" y="3501"/>
              <a:ext cx="246" cy="99"/>
            </a:xfrm>
            <a:custGeom>
              <a:avLst/>
              <a:gdLst>
                <a:gd name="T0" fmla="*/ 0 w 983"/>
                <a:gd name="T1" fmla="*/ 0 h 396"/>
                <a:gd name="T2" fmla="*/ 0 w 983"/>
                <a:gd name="T3" fmla="*/ 0 h 396"/>
                <a:gd name="T4" fmla="*/ 0 w 983"/>
                <a:gd name="T5" fmla="*/ 0 h 396"/>
                <a:gd name="T6" fmla="*/ 0 w 983"/>
                <a:gd name="T7" fmla="*/ 0 h 396"/>
                <a:gd name="T8" fmla="*/ 0 w 983"/>
                <a:gd name="T9" fmla="*/ 0 h 396"/>
                <a:gd name="T10" fmla="*/ 0 w 983"/>
                <a:gd name="T11" fmla="*/ 0 h 396"/>
                <a:gd name="T12" fmla="*/ 0 w 983"/>
                <a:gd name="T13" fmla="*/ 0 h 3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83"/>
                <a:gd name="T22" fmla="*/ 0 h 396"/>
                <a:gd name="T23" fmla="*/ 983 w 983"/>
                <a:gd name="T24" fmla="*/ 396 h 3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83" h="396">
                  <a:moveTo>
                    <a:pt x="166" y="0"/>
                  </a:moveTo>
                  <a:lnTo>
                    <a:pt x="0" y="21"/>
                  </a:lnTo>
                  <a:lnTo>
                    <a:pt x="282" y="396"/>
                  </a:lnTo>
                  <a:lnTo>
                    <a:pt x="983" y="261"/>
                  </a:lnTo>
                  <a:lnTo>
                    <a:pt x="910" y="163"/>
                  </a:lnTo>
                  <a:lnTo>
                    <a:pt x="328" y="217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0F42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33" name="Freeform 45"/>
            <p:cNvSpPr>
              <a:spLocks/>
            </p:cNvSpPr>
            <p:nvPr/>
          </p:nvSpPr>
          <p:spPr bwMode="auto">
            <a:xfrm>
              <a:off x="4166" y="3516"/>
              <a:ext cx="23" cy="25"/>
            </a:xfrm>
            <a:custGeom>
              <a:avLst/>
              <a:gdLst>
                <a:gd name="T0" fmla="*/ 0 w 91"/>
                <a:gd name="T1" fmla="*/ 0 h 97"/>
                <a:gd name="T2" fmla="*/ 0 w 91"/>
                <a:gd name="T3" fmla="*/ 0 h 97"/>
                <a:gd name="T4" fmla="*/ 0 w 91"/>
                <a:gd name="T5" fmla="*/ 0 h 97"/>
                <a:gd name="T6" fmla="*/ 0 w 91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7"/>
                <a:gd name="T14" fmla="*/ 91 w 91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7">
                  <a:moveTo>
                    <a:pt x="91" y="94"/>
                  </a:moveTo>
                  <a:lnTo>
                    <a:pt x="0" y="0"/>
                  </a:lnTo>
                  <a:lnTo>
                    <a:pt x="70" y="97"/>
                  </a:lnTo>
                  <a:lnTo>
                    <a:pt x="91" y="94"/>
                  </a:lnTo>
                  <a:close/>
                </a:path>
              </a:pathLst>
            </a:custGeom>
            <a:solidFill>
              <a:srgbClr val="4F68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34" name="Freeform 46"/>
            <p:cNvSpPr>
              <a:spLocks/>
            </p:cNvSpPr>
            <p:nvPr/>
          </p:nvSpPr>
          <p:spPr bwMode="auto">
            <a:xfrm>
              <a:off x="3984" y="3481"/>
              <a:ext cx="145" cy="20"/>
            </a:xfrm>
            <a:custGeom>
              <a:avLst/>
              <a:gdLst>
                <a:gd name="T0" fmla="*/ 0 w 578"/>
                <a:gd name="T1" fmla="*/ 0 h 79"/>
                <a:gd name="T2" fmla="*/ 0 w 578"/>
                <a:gd name="T3" fmla="*/ 0 h 79"/>
                <a:gd name="T4" fmla="*/ 0 w 578"/>
                <a:gd name="T5" fmla="*/ 0 h 79"/>
                <a:gd name="T6" fmla="*/ 0 w 578"/>
                <a:gd name="T7" fmla="*/ 0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8"/>
                <a:gd name="T13" fmla="*/ 0 h 79"/>
                <a:gd name="T14" fmla="*/ 578 w 578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8" h="79">
                  <a:moveTo>
                    <a:pt x="0" y="57"/>
                  </a:moveTo>
                  <a:lnTo>
                    <a:pt x="16" y="79"/>
                  </a:lnTo>
                  <a:lnTo>
                    <a:pt x="578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6091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35" name="Freeform 47"/>
            <p:cNvSpPr>
              <a:spLocks/>
            </p:cNvSpPr>
            <p:nvPr/>
          </p:nvSpPr>
          <p:spPr bwMode="auto">
            <a:xfrm>
              <a:off x="4129" y="3481"/>
              <a:ext cx="54" cy="61"/>
            </a:xfrm>
            <a:custGeom>
              <a:avLst/>
              <a:gdLst>
                <a:gd name="T0" fmla="*/ 0 w 217"/>
                <a:gd name="T1" fmla="*/ 0 h 242"/>
                <a:gd name="T2" fmla="*/ 0 w 217"/>
                <a:gd name="T3" fmla="*/ 0 h 242"/>
                <a:gd name="T4" fmla="*/ 0 w 217"/>
                <a:gd name="T5" fmla="*/ 0 h 242"/>
                <a:gd name="T6" fmla="*/ 0 w 217"/>
                <a:gd name="T7" fmla="*/ 0 h 242"/>
                <a:gd name="T8" fmla="*/ 0 w 217"/>
                <a:gd name="T9" fmla="*/ 0 h 2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7"/>
                <a:gd name="T16" fmla="*/ 0 h 242"/>
                <a:gd name="T17" fmla="*/ 217 w 217"/>
                <a:gd name="T18" fmla="*/ 242 h 2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7" h="242">
                  <a:moveTo>
                    <a:pt x="182" y="242"/>
                  </a:moveTo>
                  <a:lnTo>
                    <a:pt x="217" y="239"/>
                  </a:lnTo>
                  <a:lnTo>
                    <a:pt x="147" y="142"/>
                  </a:lnTo>
                  <a:lnTo>
                    <a:pt x="0" y="0"/>
                  </a:lnTo>
                  <a:lnTo>
                    <a:pt x="182" y="242"/>
                  </a:lnTo>
                  <a:close/>
                </a:path>
              </a:pathLst>
            </a:custGeom>
            <a:solidFill>
              <a:srgbClr val="6091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36" name="Freeform 48"/>
            <p:cNvSpPr>
              <a:spLocks/>
            </p:cNvSpPr>
            <p:nvPr/>
          </p:nvSpPr>
          <p:spPr bwMode="auto">
            <a:xfrm>
              <a:off x="3988" y="3481"/>
              <a:ext cx="186" cy="74"/>
            </a:xfrm>
            <a:custGeom>
              <a:avLst/>
              <a:gdLst>
                <a:gd name="T0" fmla="*/ 0 w 744"/>
                <a:gd name="T1" fmla="*/ 0 h 296"/>
                <a:gd name="T2" fmla="*/ 0 w 744"/>
                <a:gd name="T3" fmla="*/ 0 h 296"/>
                <a:gd name="T4" fmla="*/ 0 w 744"/>
                <a:gd name="T5" fmla="*/ 0 h 296"/>
                <a:gd name="T6" fmla="*/ 0 w 744"/>
                <a:gd name="T7" fmla="*/ 0 h 296"/>
                <a:gd name="T8" fmla="*/ 0 w 744"/>
                <a:gd name="T9" fmla="*/ 0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296"/>
                <a:gd name="T17" fmla="*/ 744 w 744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296">
                  <a:moveTo>
                    <a:pt x="0" y="79"/>
                  </a:moveTo>
                  <a:lnTo>
                    <a:pt x="162" y="296"/>
                  </a:lnTo>
                  <a:lnTo>
                    <a:pt x="744" y="242"/>
                  </a:lnTo>
                  <a:lnTo>
                    <a:pt x="562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3359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37" name="Freeform 49"/>
            <p:cNvSpPr>
              <a:spLocks/>
            </p:cNvSpPr>
            <p:nvPr/>
          </p:nvSpPr>
          <p:spPr bwMode="auto">
            <a:xfrm>
              <a:off x="4074" y="3661"/>
              <a:ext cx="246" cy="99"/>
            </a:xfrm>
            <a:custGeom>
              <a:avLst/>
              <a:gdLst>
                <a:gd name="T0" fmla="*/ 0 w 982"/>
                <a:gd name="T1" fmla="*/ 0 h 396"/>
                <a:gd name="T2" fmla="*/ 0 w 982"/>
                <a:gd name="T3" fmla="*/ 0 h 396"/>
                <a:gd name="T4" fmla="*/ 0 w 982"/>
                <a:gd name="T5" fmla="*/ 0 h 396"/>
                <a:gd name="T6" fmla="*/ 0 w 982"/>
                <a:gd name="T7" fmla="*/ 0 h 396"/>
                <a:gd name="T8" fmla="*/ 0 w 982"/>
                <a:gd name="T9" fmla="*/ 0 h 396"/>
                <a:gd name="T10" fmla="*/ 0 w 982"/>
                <a:gd name="T11" fmla="*/ 0 h 396"/>
                <a:gd name="T12" fmla="*/ 0 w 982"/>
                <a:gd name="T13" fmla="*/ 0 h 3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82"/>
                <a:gd name="T22" fmla="*/ 0 h 396"/>
                <a:gd name="T23" fmla="*/ 982 w 982"/>
                <a:gd name="T24" fmla="*/ 396 h 3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82" h="396">
                  <a:moveTo>
                    <a:pt x="162" y="0"/>
                  </a:moveTo>
                  <a:lnTo>
                    <a:pt x="0" y="24"/>
                  </a:lnTo>
                  <a:lnTo>
                    <a:pt x="280" y="396"/>
                  </a:lnTo>
                  <a:lnTo>
                    <a:pt x="982" y="263"/>
                  </a:lnTo>
                  <a:lnTo>
                    <a:pt x="910" y="163"/>
                  </a:lnTo>
                  <a:lnTo>
                    <a:pt x="326" y="217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F42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38" name="Freeform 50"/>
            <p:cNvSpPr>
              <a:spLocks/>
            </p:cNvSpPr>
            <p:nvPr/>
          </p:nvSpPr>
          <p:spPr bwMode="auto">
            <a:xfrm>
              <a:off x="4269" y="3654"/>
              <a:ext cx="47" cy="48"/>
            </a:xfrm>
            <a:custGeom>
              <a:avLst/>
              <a:gdLst>
                <a:gd name="T0" fmla="*/ 0 w 185"/>
                <a:gd name="T1" fmla="*/ 0 h 191"/>
                <a:gd name="T2" fmla="*/ 0 w 185"/>
                <a:gd name="T3" fmla="*/ 0 h 191"/>
                <a:gd name="T4" fmla="*/ 0 w 185"/>
                <a:gd name="T5" fmla="*/ 0 h 191"/>
                <a:gd name="T6" fmla="*/ 0 w 185"/>
                <a:gd name="T7" fmla="*/ 0 h 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"/>
                <a:gd name="T13" fmla="*/ 0 h 191"/>
                <a:gd name="T14" fmla="*/ 185 w 185"/>
                <a:gd name="T15" fmla="*/ 191 h 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" h="191">
                  <a:moveTo>
                    <a:pt x="185" y="185"/>
                  </a:moveTo>
                  <a:lnTo>
                    <a:pt x="0" y="0"/>
                  </a:lnTo>
                  <a:lnTo>
                    <a:pt x="145" y="191"/>
                  </a:lnTo>
                  <a:lnTo>
                    <a:pt x="185" y="185"/>
                  </a:lnTo>
                  <a:close/>
                </a:path>
              </a:pathLst>
            </a:custGeom>
            <a:solidFill>
              <a:srgbClr val="4F68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39" name="Freeform 51"/>
            <p:cNvSpPr>
              <a:spLocks/>
            </p:cNvSpPr>
            <p:nvPr/>
          </p:nvSpPr>
          <p:spPr bwMode="auto">
            <a:xfrm>
              <a:off x="4111" y="3640"/>
              <a:ext cx="145" cy="21"/>
            </a:xfrm>
            <a:custGeom>
              <a:avLst/>
              <a:gdLst>
                <a:gd name="T0" fmla="*/ 0 w 582"/>
                <a:gd name="T1" fmla="*/ 0 h 82"/>
                <a:gd name="T2" fmla="*/ 0 w 582"/>
                <a:gd name="T3" fmla="*/ 0 h 82"/>
                <a:gd name="T4" fmla="*/ 0 w 582"/>
                <a:gd name="T5" fmla="*/ 0 h 82"/>
                <a:gd name="T6" fmla="*/ 0 w 582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82"/>
                <a:gd name="T14" fmla="*/ 582 w 582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82">
                  <a:moveTo>
                    <a:pt x="0" y="60"/>
                  </a:moveTo>
                  <a:lnTo>
                    <a:pt x="16" y="82"/>
                  </a:lnTo>
                  <a:lnTo>
                    <a:pt x="582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6091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40" name="Freeform 52"/>
            <p:cNvSpPr>
              <a:spLocks/>
            </p:cNvSpPr>
            <p:nvPr/>
          </p:nvSpPr>
          <p:spPr bwMode="auto">
            <a:xfrm>
              <a:off x="4256" y="3640"/>
              <a:ext cx="49" cy="62"/>
            </a:xfrm>
            <a:custGeom>
              <a:avLst/>
              <a:gdLst>
                <a:gd name="T0" fmla="*/ 0 w 198"/>
                <a:gd name="T1" fmla="*/ 0 h 245"/>
                <a:gd name="T2" fmla="*/ 0 w 198"/>
                <a:gd name="T3" fmla="*/ 0 h 245"/>
                <a:gd name="T4" fmla="*/ 0 w 198"/>
                <a:gd name="T5" fmla="*/ 0 h 245"/>
                <a:gd name="T6" fmla="*/ 0 w 198"/>
                <a:gd name="T7" fmla="*/ 0 h 245"/>
                <a:gd name="T8" fmla="*/ 0 w 198"/>
                <a:gd name="T9" fmla="*/ 0 h 2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245"/>
                <a:gd name="T17" fmla="*/ 198 w 198"/>
                <a:gd name="T18" fmla="*/ 245 h 2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245">
                  <a:moveTo>
                    <a:pt x="182" y="245"/>
                  </a:moveTo>
                  <a:lnTo>
                    <a:pt x="198" y="245"/>
                  </a:lnTo>
                  <a:lnTo>
                    <a:pt x="53" y="54"/>
                  </a:lnTo>
                  <a:lnTo>
                    <a:pt x="0" y="0"/>
                  </a:lnTo>
                  <a:lnTo>
                    <a:pt x="182" y="245"/>
                  </a:lnTo>
                  <a:close/>
                </a:path>
              </a:pathLst>
            </a:custGeom>
            <a:solidFill>
              <a:srgbClr val="6091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41" name="Freeform 53"/>
            <p:cNvSpPr>
              <a:spLocks/>
            </p:cNvSpPr>
            <p:nvPr/>
          </p:nvSpPr>
          <p:spPr bwMode="auto">
            <a:xfrm>
              <a:off x="4115" y="3640"/>
              <a:ext cx="186" cy="75"/>
            </a:xfrm>
            <a:custGeom>
              <a:avLst/>
              <a:gdLst>
                <a:gd name="T0" fmla="*/ 0 w 748"/>
                <a:gd name="T1" fmla="*/ 0 h 299"/>
                <a:gd name="T2" fmla="*/ 0 w 748"/>
                <a:gd name="T3" fmla="*/ 0 h 299"/>
                <a:gd name="T4" fmla="*/ 0 w 748"/>
                <a:gd name="T5" fmla="*/ 0 h 299"/>
                <a:gd name="T6" fmla="*/ 0 w 748"/>
                <a:gd name="T7" fmla="*/ 0 h 299"/>
                <a:gd name="T8" fmla="*/ 0 w 748"/>
                <a:gd name="T9" fmla="*/ 0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8"/>
                <a:gd name="T16" fmla="*/ 0 h 299"/>
                <a:gd name="T17" fmla="*/ 748 w 748"/>
                <a:gd name="T18" fmla="*/ 299 h 2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8" h="299">
                  <a:moveTo>
                    <a:pt x="0" y="82"/>
                  </a:moveTo>
                  <a:lnTo>
                    <a:pt x="164" y="299"/>
                  </a:lnTo>
                  <a:lnTo>
                    <a:pt x="748" y="245"/>
                  </a:lnTo>
                  <a:lnTo>
                    <a:pt x="566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3359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42" name="Freeform 54"/>
            <p:cNvSpPr>
              <a:spLocks/>
            </p:cNvSpPr>
            <p:nvPr/>
          </p:nvSpPr>
          <p:spPr bwMode="auto">
            <a:xfrm>
              <a:off x="4453" y="3896"/>
              <a:ext cx="20" cy="25"/>
            </a:xfrm>
            <a:custGeom>
              <a:avLst/>
              <a:gdLst>
                <a:gd name="T0" fmla="*/ 0 w 79"/>
                <a:gd name="T1" fmla="*/ 0 h 100"/>
                <a:gd name="T2" fmla="*/ 0 w 79"/>
                <a:gd name="T3" fmla="*/ 0 h 100"/>
                <a:gd name="T4" fmla="*/ 0 w 79"/>
                <a:gd name="T5" fmla="*/ 0 h 100"/>
                <a:gd name="T6" fmla="*/ 0 w 79"/>
                <a:gd name="T7" fmla="*/ 0 h 100"/>
                <a:gd name="T8" fmla="*/ 0 w 79"/>
                <a:gd name="T9" fmla="*/ 0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100"/>
                <a:gd name="T17" fmla="*/ 79 w 79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100">
                  <a:moveTo>
                    <a:pt x="74" y="100"/>
                  </a:moveTo>
                  <a:lnTo>
                    <a:pt x="79" y="100"/>
                  </a:lnTo>
                  <a:lnTo>
                    <a:pt x="5" y="0"/>
                  </a:lnTo>
                  <a:lnTo>
                    <a:pt x="0" y="3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43" name="Freeform 55"/>
            <p:cNvSpPr>
              <a:spLocks/>
            </p:cNvSpPr>
            <p:nvPr/>
          </p:nvSpPr>
          <p:spPr bwMode="auto">
            <a:xfrm>
              <a:off x="4226" y="3855"/>
              <a:ext cx="245" cy="99"/>
            </a:xfrm>
            <a:custGeom>
              <a:avLst/>
              <a:gdLst>
                <a:gd name="T0" fmla="*/ 0 w 981"/>
                <a:gd name="T1" fmla="*/ 0 h 397"/>
                <a:gd name="T2" fmla="*/ 0 w 981"/>
                <a:gd name="T3" fmla="*/ 0 h 397"/>
                <a:gd name="T4" fmla="*/ 0 w 981"/>
                <a:gd name="T5" fmla="*/ 0 h 397"/>
                <a:gd name="T6" fmla="*/ 0 w 981"/>
                <a:gd name="T7" fmla="*/ 0 h 397"/>
                <a:gd name="T8" fmla="*/ 0 w 981"/>
                <a:gd name="T9" fmla="*/ 0 h 397"/>
                <a:gd name="T10" fmla="*/ 0 w 981"/>
                <a:gd name="T11" fmla="*/ 0 h 397"/>
                <a:gd name="T12" fmla="*/ 0 w 981"/>
                <a:gd name="T13" fmla="*/ 0 h 3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81"/>
                <a:gd name="T22" fmla="*/ 0 h 397"/>
                <a:gd name="T23" fmla="*/ 981 w 981"/>
                <a:gd name="T24" fmla="*/ 397 h 3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81" h="397">
                  <a:moveTo>
                    <a:pt x="328" y="217"/>
                  </a:moveTo>
                  <a:lnTo>
                    <a:pt x="166" y="0"/>
                  </a:lnTo>
                  <a:lnTo>
                    <a:pt x="0" y="25"/>
                  </a:lnTo>
                  <a:lnTo>
                    <a:pt x="286" y="397"/>
                  </a:lnTo>
                  <a:lnTo>
                    <a:pt x="981" y="263"/>
                  </a:lnTo>
                  <a:lnTo>
                    <a:pt x="907" y="166"/>
                  </a:lnTo>
                  <a:lnTo>
                    <a:pt x="328" y="217"/>
                  </a:lnTo>
                  <a:close/>
                </a:path>
              </a:pathLst>
            </a:custGeom>
            <a:solidFill>
              <a:srgbClr val="0F42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44" name="Freeform 56"/>
            <p:cNvSpPr>
              <a:spLocks/>
            </p:cNvSpPr>
            <p:nvPr/>
          </p:nvSpPr>
          <p:spPr bwMode="auto">
            <a:xfrm>
              <a:off x="4409" y="3835"/>
              <a:ext cx="60" cy="61"/>
            </a:xfrm>
            <a:custGeom>
              <a:avLst/>
              <a:gdLst>
                <a:gd name="T0" fmla="*/ 0 w 238"/>
                <a:gd name="T1" fmla="*/ 0 h 244"/>
                <a:gd name="T2" fmla="*/ 0 w 238"/>
                <a:gd name="T3" fmla="*/ 0 h 244"/>
                <a:gd name="T4" fmla="*/ 0 w 238"/>
                <a:gd name="T5" fmla="*/ 0 h 244"/>
                <a:gd name="T6" fmla="*/ 0 w 238"/>
                <a:gd name="T7" fmla="*/ 0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"/>
                <a:gd name="T13" fmla="*/ 0 h 244"/>
                <a:gd name="T14" fmla="*/ 238 w 238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" h="244">
                  <a:moveTo>
                    <a:pt x="238" y="238"/>
                  </a:moveTo>
                  <a:lnTo>
                    <a:pt x="0" y="0"/>
                  </a:lnTo>
                  <a:lnTo>
                    <a:pt x="178" y="244"/>
                  </a:lnTo>
                  <a:lnTo>
                    <a:pt x="238" y="238"/>
                  </a:lnTo>
                  <a:close/>
                </a:path>
              </a:pathLst>
            </a:custGeom>
            <a:solidFill>
              <a:srgbClr val="4F68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45" name="Freeform 57"/>
            <p:cNvSpPr>
              <a:spLocks/>
            </p:cNvSpPr>
            <p:nvPr/>
          </p:nvSpPr>
          <p:spPr bwMode="auto">
            <a:xfrm>
              <a:off x="4406" y="3835"/>
              <a:ext cx="3" cy="1"/>
            </a:xfrm>
            <a:custGeom>
              <a:avLst/>
              <a:gdLst>
                <a:gd name="T0" fmla="*/ 0 w 12"/>
                <a:gd name="T1" fmla="*/ 0 h 2"/>
                <a:gd name="T2" fmla="*/ 0 w 12"/>
                <a:gd name="T3" fmla="*/ 1 h 2"/>
                <a:gd name="T4" fmla="*/ 0 w 12"/>
                <a:gd name="T5" fmla="*/ 0 h 2"/>
                <a:gd name="T6" fmla="*/ 0 60000 65536"/>
                <a:gd name="T7" fmla="*/ 0 60000 65536"/>
                <a:gd name="T8" fmla="*/ 0 60000 65536"/>
                <a:gd name="T9" fmla="*/ 0 w 12"/>
                <a:gd name="T10" fmla="*/ 0 h 2"/>
                <a:gd name="T11" fmla="*/ 12 w 12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2">
                  <a:moveTo>
                    <a:pt x="12" y="0"/>
                  </a:moveTo>
                  <a:lnTo>
                    <a:pt x="0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4F68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46" name="Freeform 58"/>
            <p:cNvSpPr>
              <a:spLocks/>
            </p:cNvSpPr>
            <p:nvPr/>
          </p:nvSpPr>
          <p:spPr bwMode="auto">
            <a:xfrm>
              <a:off x="4263" y="3835"/>
              <a:ext cx="143" cy="20"/>
            </a:xfrm>
            <a:custGeom>
              <a:avLst/>
              <a:gdLst>
                <a:gd name="T0" fmla="*/ 0 w 572"/>
                <a:gd name="T1" fmla="*/ 0 h 79"/>
                <a:gd name="T2" fmla="*/ 0 w 572"/>
                <a:gd name="T3" fmla="*/ 0 h 79"/>
                <a:gd name="T4" fmla="*/ 0 w 572"/>
                <a:gd name="T5" fmla="*/ 0 h 79"/>
                <a:gd name="T6" fmla="*/ 0 w 572"/>
                <a:gd name="T7" fmla="*/ 0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2"/>
                <a:gd name="T13" fmla="*/ 0 h 79"/>
                <a:gd name="T14" fmla="*/ 572 w 572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2" h="79">
                  <a:moveTo>
                    <a:pt x="16" y="79"/>
                  </a:moveTo>
                  <a:lnTo>
                    <a:pt x="572" y="0"/>
                  </a:lnTo>
                  <a:lnTo>
                    <a:pt x="0" y="58"/>
                  </a:lnTo>
                  <a:lnTo>
                    <a:pt x="16" y="79"/>
                  </a:lnTo>
                  <a:close/>
                </a:path>
              </a:pathLst>
            </a:custGeom>
            <a:solidFill>
              <a:srgbClr val="6091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47" name="Freeform 59"/>
            <p:cNvSpPr>
              <a:spLocks/>
            </p:cNvSpPr>
            <p:nvPr/>
          </p:nvSpPr>
          <p:spPr bwMode="auto">
            <a:xfrm>
              <a:off x="4406" y="3835"/>
              <a:ext cx="48" cy="61"/>
            </a:xfrm>
            <a:custGeom>
              <a:avLst/>
              <a:gdLst>
                <a:gd name="T0" fmla="*/ 0 w 190"/>
                <a:gd name="T1" fmla="*/ 0 h 247"/>
                <a:gd name="T2" fmla="*/ 0 w 190"/>
                <a:gd name="T3" fmla="*/ 0 h 247"/>
                <a:gd name="T4" fmla="*/ 0 w 190"/>
                <a:gd name="T5" fmla="*/ 0 h 247"/>
                <a:gd name="T6" fmla="*/ 0 w 190"/>
                <a:gd name="T7" fmla="*/ 0 h 247"/>
                <a:gd name="T8" fmla="*/ 0 w 190"/>
                <a:gd name="T9" fmla="*/ 0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247"/>
                <a:gd name="T17" fmla="*/ 190 w 190"/>
                <a:gd name="T18" fmla="*/ 247 h 2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247">
                  <a:moveTo>
                    <a:pt x="185" y="247"/>
                  </a:moveTo>
                  <a:lnTo>
                    <a:pt x="190" y="24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185" y="247"/>
                  </a:lnTo>
                  <a:close/>
                </a:path>
              </a:pathLst>
            </a:custGeom>
            <a:solidFill>
              <a:srgbClr val="2642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48" name="Freeform 60"/>
            <p:cNvSpPr>
              <a:spLocks/>
            </p:cNvSpPr>
            <p:nvPr/>
          </p:nvSpPr>
          <p:spPr bwMode="auto">
            <a:xfrm>
              <a:off x="4267" y="3835"/>
              <a:ext cx="186" cy="74"/>
            </a:xfrm>
            <a:custGeom>
              <a:avLst/>
              <a:gdLst>
                <a:gd name="T0" fmla="*/ 0 w 741"/>
                <a:gd name="T1" fmla="*/ 0 h 296"/>
                <a:gd name="T2" fmla="*/ 0 w 741"/>
                <a:gd name="T3" fmla="*/ 0 h 296"/>
                <a:gd name="T4" fmla="*/ 0 w 741"/>
                <a:gd name="T5" fmla="*/ 0 h 296"/>
                <a:gd name="T6" fmla="*/ 0 w 741"/>
                <a:gd name="T7" fmla="*/ 0 h 296"/>
                <a:gd name="T8" fmla="*/ 0 w 741"/>
                <a:gd name="T9" fmla="*/ 0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1"/>
                <a:gd name="T16" fmla="*/ 0 h 296"/>
                <a:gd name="T17" fmla="*/ 741 w 741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1" h="296">
                  <a:moveTo>
                    <a:pt x="741" y="245"/>
                  </a:moveTo>
                  <a:lnTo>
                    <a:pt x="556" y="0"/>
                  </a:lnTo>
                  <a:lnTo>
                    <a:pt x="0" y="79"/>
                  </a:lnTo>
                  <a:lnTo>
                    <a:pt x="162" y="296"/>
                  </a:lnTo>
                  <a:lnTo>
                    <a:pt x="741" y="245"/>
                  </a:lnTo>
                  <a:close/>
                </a:path>
              </a:pathLst>
            </a:custGeom>
            <a:solidFill>
              <a:srgbClr val="3359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49" name="Freeform 65"/>
            <p:cNvSpPr>
              <a:spLocks/>
            </p:cNvSpPr>
            <p:nvPr/>
          </p:nvSpPr>
          <p:spPr bwMode="auto">
            <a:xfrm>
              <a:off x="3566" y="3085"/>
              <a:ext cx="247" cy="383"/>
            </a:xfrm>
            <a:custGeom>
              <a:avLst/>
              <a:gdLst>
                <a:gd name="T0" fmla="*/ 0 w 986"/>
                <a:gd name="T1" fmla="*/ 0 h 1530"/>
                <a:gd name="T2" fmla="*/ 0 w 986"/>
                <a:gd name="T3" fmla="*/ 0 h 1530"/>
                <a:gd name="T4" fmla="*/ 0 w 986"/>
                <a:gd name="T5" fmla="*/ 0 h 1530"/>
                <a:gd name="T6" fmla="*/ 0 w 986"/>
                <a:gd name="T7" fmla="*/ 0 h 1530"/>
                <a:gd name="T8" fmla="*/ 0 w 986"/>
                <a:gd name="T9" fmla="*/ 0 h 1530"/>
                <a:gd name="T10" fmla="*/ 0 w 986"/>
                <a:gd name="T11" fmla="*/ 0 h 1530"/>
                <a:gd name="T12" fmla="*/ 0 w 986"/>
                <a:gd name="T13" fmla="*/ 0 h 1530"/>
                <a:gd name="T14" fmla="*/ 0 w 986"/>
                <a:gd name="T15" fmla="*/ 0 h 1530"/>
                <a:gd name="T16" fmla="*/ 0 w 986"/>
                <a:gd name="T17" fmla="*/ 0 h 1530"/>
                <a:gd name="T18" fmla="*/ 0 w 986"/>
                <a:gd name="T19" fmla="*/ 0 h 1530"/>
                <a:gd name="T20" fmla="*/ 0 w 986"/>
                <a:gd name="T21" fmla="*/ 0 h 1530"/>
                <a:gd name="T22" fmla="*/ 0 w 986"/>
                <a:gd name="T23" fmla="*/ 0 h 1530"/>
                <a:gd name="T24" fmla="*/ 0 w 986"/>
                <a:gd name="T25" fmla="*/ 0 h 1530"/>
                <a:gd name="T26" fmla="*/ 0 w 986"/>
                <a:gd name="T27" fmla="*/ 0 h 1530"/>
                <a:gd name="T28" fmla="*/ 0 w 986"/>
                <a:gd name="T29" fmla="*/ 0 h 1530"/>
                <a:gd name="T30" fmla="*/ 0 w 986"/>
                <a:gd name="T31" fmla="*/ 0 h 1530"/>
                <a:gd name="T32" fmla="*/ 0 w 986"/>
                <a:gd name="T33" fmla="*/ 0 h 1530"/>
                <a:gd name="T34" fmla="*/ 0 w 986"/>
                <a:gd name="T35" fmla="*/ 0 h 1530"/>
                <a:gd name="T36" fmla="*/ 0 w 986"/>
                <a:gd name="T37" fmla="*/ 0 h 1530"/>
                <a:gd name="T38" fmla="*/ 0 w 986"/>
                <a:gd name="T39" fmla="*/ 0 h 1530"/>
                <a:gd name="T40" fmla="*/ 0 w 986"/>
                <a:gd name="T41" fmla="*/ 0 h 1530"/>
                <a:gd name="T42" fmla="*/ 0 w 986"/>
                <a:gd name="T43" fmla="*/ 0 h 1530"/>
                <a:gd name="T44" fmla="*/ 0 w 986"/>
                <a:gd name="T45" fmla="*/ 0 h 1530"/>
                <a:gd name="T46" fmla="*/ 0 w 986"/>
                <a:gd name="T47" fmla="*/ 0 h 1530"/>
                <a:gd name="T48" fmla="*/ 0 w 986"/>
                <a:gd name="T49" fmla="*/ 0 h 1530"/>
                <a:gd name="T50" fmla="*/ 0 w 986"/>
                <a:gd name="T51" fmla="*/ 0 h 1530"/>
                <a:gd name="T52" fmla="*/ 0 w 986"/>
                <a:gd name="T53" fmla="*/ 0 h 1530"/>
                <a:gd name="T54" fmla="*/ 0 w 986"/>
                <a:gd name="T55" fmla="*/ 0 h 1530"/>
                <a:gd name="T56" fmla="*/ 0 w 986"/>
                <a:gd name="T57" fmla="*/ 0 h 1530"/>
                <a:gd name="T58" fmla="*/ 0 w 986"/>
                <a:gd name="T59" fmla="*/ 0 h 1530"/>
                <a:gd name="T60" fmla="*/ 0 w 986"/>
                <a:gd name="T61" fmla="*/ 0 h 1530"/>
                <a:gd name="T62" fmla="*/ 0 w 986"/>
                <a:gd name="T63" fmla="*/ 0 h 1530"/>
                <a:gd name="T64" fmla="*/ 0 w 986"/>
                <a:gd name="T65" fmla="*/ 0 h 1530"/>
                <a:gd name="T66" fmla="*/ 0 w 986"/>
                <a:gd name="T67" fmla="*/ 0 h 1530"/>
                <a:gd name="T68" fmla="*/ 0 w 986"/>
                <a:gd name="T69" fmla="*/ 0 h 1530"/>
                <a:gd name="T70" fmla="*/ 0 w 986"/>
                <a:gd name="T71" fmla="*/ 0 h 1530"/>
                <a:gd name="T72" fmla="*/ 0 w 986"/>
                <a:gd name="T73" fmla="*/ 0 h 1530"/>
                <a:gd name="T74" fmla="*/ 0 w 986"/>
                <a:gd name="T75" fmla="*/ 0 h 1530"/>
                <a:gd name="T76" fmla="*/ 0 w 986"/>
                <a:gd name="T77" fmla="*/ 0 h 1530"/>
                <a:gd name="T78" fmla="*/ 0 w 986"/>
                <a:gd name="T79" fmla="*/ 0 h 1530"/>
                <a:gd name="T80" fmla="*/ 0 w 986"/>
                <a:gd name="T81" fmla="*/ 0 h 1530"/>
                <a:gd name="T82" fmla="*/ 0 w 986"/>
                <a:gd name="T83" fmla="*/ 0 h 1530"/>
                <a:gd name="T84" fmla="*/ 0 w 986"/>
                <a:gd name="T85" fmla="*/ 0 h 1530"/>
                <a:gd name="T86" fmla="*/ 0 w 986"/>
                <a:gd name="T87" fmla="*/ 0 h 1530"/>
                <a:gd name="T88" fmla="*/ 0 w 986"/>
                <a:gd name="T89" fmla="*/ 0 h 1530"/>
                <a:gd name="T90" fmla="*/ 0 w 986"/>
                <a:gd name="T91" fmla="*/ 0 h 1530"/>
                <a:gd name="T92" fmla="*/ 0 w 986"/>
                <a:gd name="T93" fmla="*/ 0 h 1530"/>
                <a:gd name="T94" fmla="*/ 0 w 986"/>
                <a:gd name="T95" fmla="*/ 0 h 1530"/>
                <a:gd name="T96" fmla="*/ 0 w 986"/>
                <a:gd name="T97" fmla="*/ 0 h 153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86"/>
                <a:gd name="T148" fmla="*/ 0 h 1530"/>
                <a:gd name="T149" fmla="*/ 986 w 986"/>
                <a:gd name="T150" fmla="*/ 1530 h 153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86" h="1530">
                  <a:moveTo>
                    <a:pt x="6" y="65"/>
                  </a:moveTo>
                  <a:lnTo>
                    <a:pt x="58" y="157"/>
                  </a:lnTo>
                  <a:lnTo>
                    <a:pt x="111" y="249"/>
                  </a:lnTo>
                  <a:lnTo>
                    <a:pt x="166" y="342"/>
                  </a:lnTo>
                  <a:lnTo>
                    <a:pt x="220" y="430"/>
                  </a:lnTo>
                  <a:lnTo>
                    <a:pt x="277" y="520"/>
                  </a:lnTo>
                  <a:lnTo>
                    <a:pt x="332" y="613"/>
                  </a:lnTo>
                  <a:lnTo>
                    <a:pt x="388" y="702"/>
                  </a:lnTo>
                  <a:lnTo>
                    <a:pt x="446" y="792"/>
                  </a:lnTo>
                  <a:lnTo>
                    <a:pt x="503" y="882"/>
                  </a:lnTo>
                  <a:lnTo>
                    <a:pt x="559" y="971"/>
                  </a:lnTo>
                  <a:lnTo>
                    <a:pt x="619" y="1061"/>
                  </a:lnTo>
                  <a:lnTo>
                    <a:pt x="677" y="1151"/>
                  </a:lnTo>
                  <a:lnTo>
                    <a:pt x="734" y="1240"/>
                  </a:lnTo>
                  <a:lnTo>
                    <a:pt x="790" y="1329"/>
                  </a:lnTo>
                  <a:lnTo>
                    <a:pt x="848" y="1419"/>
                  </a:lnTo>
                  <a:lnTo>
                    <a:pt x="905" y="1509"/>
                  </a:lnTo>
                  <a:lnTo>
                    <a:pt x="916" y="1523"/>
                  </a:lnTo>
                  <a:lnTo>
                    <a:pt x="932" y="1530"/>
                  </a:lnTo>
                  <a:lnTo>
                    <a:pt x="949" y="1530"/>
                  </a:lnTo>
                  <a:lnTo>
                    <a:pt x="965" y="1525"/>
                  </a:lnTo>
                  <a:lnTo>
                    <a:pt x="979" y="1511"/>
                  </a:lnTo>
                  <a:lnTo>
                    <a:pt x="986" y="1498"/>
                  </a:lnTo>
                  <a:lnTo>
                    <a:pt x="986" y="1479"/>
                  </a:lnTo>
                  <a:lnTo>
                    <a:pt x="981" y="1463"/>
                  </a:lnTo>
                  <a:lnTo>
                    <a:pt x="924" y="1373"/>
                  </a:lnTo>
                  <a:lnTo>
                    <a:pt x="866" y="1283"/>
                  </a:lnTo>
                  <a:lnTo>
                    <a:pt x="813" y="1194"/>
                  </a:lnTo>
                  <a:lnTo>
                    <a:pt x="755" y="1104"/>
                  </a:lnTo>
                  <a:lnTo>
                    <a:pt x="695" y="1017"/>
                  </a:lnTo>
                  <a:lnTo>
                    <a:pt x="639" y="928"/>
                  </a:lnTo>
                  <a:lnTo>
                    <a:pt x="582" y="838"/>
                  </a:lnTo>
                  <a:lnTo>
                    <a:pt x="524" y="749"/>
                  </a:lnTo>
                  <a:lnTo>
                    <a:pt x="467" y="659"/>
                  </a:lnTo>
                  <a:lnTo>
                    <a:pt x="413" y="569"/>
                  </a:lnTo>
                  <a:lnTo>
                    <a:pt x="356" y="480"/>
                  </a:lnTo>
                  <a:lnTo>
                    <a:pt x="302" y="388"/>
                  </a:lnTo>
                  <a:lnTo>
                    <a:pt x="245" y="298"/>
                  </a:lnTo>
                  <a:lnTo>
                    <a:pt x="191" y="208"/>
                  </a:lnTo>
                  <a:lnTo>
                    <a:pt x="136" y="116"/>
                  </a:lnTo>
                  <a:lnTo>
                    <a:pt x="85" y="23"/>
                  </a:lnTo>
                  <a:lnTo>
                    <a:pt x="74" y="10"/>
                  </a:lnTo>
                  <a:lnTo>
                    <a:pt x="60" y="2"/>
                  </a:lnTo>
                  <a:lnTo>
                    <a:pt x="41" y="0"/>
                  </a:lnTo>
                  <a:lnTo>
                    <a:pt x="25" y="5"/>
                  </a:lnTo>
                  <a:lnTo>
                    <a:pt x="11" y="16"/>
                  </a:lnTo>
                  <a:lnTo>
                    <a:pt x="3" y="30"/>
                  </a:lnTo>
                  <a:lnTo>
                    <a:pt x="0" y="48"/>
                  </a:lnTo>
                  <a:lnTo>
                    <a:pt x="6" y="65"/>
                  </a:lnTo>
                  <a:close/>
                </a:path>
              </a:pathLst>
            </a:custGeom>
            <a:solidFill>
              <a:srgbClr val="CEF2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50" name="Freeform 66"/>
            <p:cNvSpPr>
              <a:spLocks/>
            </p:cNvSpPr>
            <p:nvPr/>
          </p:nvSpPr>
          <p:spPr bwMode="auto">
            <a:xfrm>
              <a:off x="3802" y="3453"/>
              <a:ext cx="281" cy="353"/>
            </a:xfrm>
            <a:custGeom>
              <a:avLst/>
              <a:gdLst>
                <a:gd name="T0" fmla="*/ 0 w 1122"/>
                <a:gd name="T1" fmla="*/ 0 h 1409"/>
                <a:gd name="T2" fmla="*/ 0 w 1122"/>
                <a:gd name="T3" fmla="*/ 0 h 1409"/>
                <a:gd name="T4" fmla="*/ 0 w 1122"/>
                <a:gd name="T5" fmla="*/ 0 h 1409"/>
                <a:gd name="T6" fmla="*/ 0 w 1122"/>
                <a:gd name="T7" fmla="*/ 0 h 1409"/>
                <a:gd name="T8" fmla="*/ 0 w 1122"/>
                <a:gd name="T9" fmla="*/ 0 h 1409"/>
                <a:gd name="T10" fmla="*/ 0 w 1122"/>
                <a:gd name="T11" fmla="*/ 0 h 1409"/>
                <a:gd name="T12" fmla="*/ 0 w 1122"/>
                <a:gd name="T13" fmla="*/ 0 h 1409"/>
                <a:gd name="T14" fmla="*/ 0 w 1122"/>
                <a:gd name="T15" fmla="*/ 0 h 1409"/>
                <a:gd name="T16" fmla="*/ 0 w 1122"/>
                <a:gd name="T17" fmla="*/ 0 h 1409"/>
                <a:gd name="T18" fmla="*/ 0 w 1122"/>
                <a:gd name="T19" fmla="*/ 0 h 1409"/>
                <a:gd name="T20" fmla="*/ 0 w 1122"/>
                <a:gd name="T21" fmla="*/ 0 h 1409"/>
                <a:gd name="T22" fmla="*/ 0 w 1122"/>
                <a:gd name="T23" fmla="*/ 0 h 1409"/>
                <a:gd name="T24" fmla="*/ 0 w 1122"/>
                <a:gd name="T25" fmla="*/ 0 h 1409"/>
                <a:gd name="T26" fmla="*/ 0 w 1122"/>
                <a:gd name="T27" fmla="*/ 0 h 1409"/>
                <a:gd name="T28" fmla="*/ 0 w 1122"/>
                <a:gd name="T29" fmla="*/ 0 h 1409"/>
                <a:gd name="T30" fmla="*/ 0 w 1122"/>
                <a:gd name="T31" fmla="*/ 0 h 1409"/>
                <a:gd name="T32" fmla="*/ 0 w 1122"/>
                <a:gd name="T33" fmla="*/ 0 h 1409"/>
                <a:gd name="T34" fmla="*/ 0 w 1122"/>
                <a:gd name="T35" fmla="*/ 0 h 1409"/>
                <a:gd name="T36" fmla="*/ 0 w 1122"/>
                <a:gd name="T37" fmla="*/ 0 h 1409"/>
                <a:gd name="T38" fmla="*/ 0 w 1122"/>
                <a:gd name="T39" fmla="*/ 0 h 1409"/>
                <a:gd name="T40" fmla="*/ 0 w 1122"/>
                <a:gd name="T41" fmla="*/ 0 h 1409"/>
                <a:gd name="T42" fmla="*/ 0 w 1122"/>
                <a:gd name="T43" fmla="*/ 0 h 1409"/>
                <a:gd name="T44" fmla="*/ 0 w 1122"/>
                <a:gd name="T45" fmla="*/ 0 h 1409"/>
                <a:gd name="T46" fmla="*/ 0 w 1122"/>
                <a:gd name="T47" fmla="*/ 0 h 1409"/>
                <a:gd name="T48" fmla="*/ 0 w 1122"/>
                <a:gd name="T49" fmla="*/ 0 h 1409"/>
                <a:gd name="T50" fmla="*/ 0 w 1122"/>
                <a:gd name="T51" fmla="*/ 0 h 1409"/>
                <a:gd name="T52" fmla="*/ 0 w 1122"/>
                <a:gd name="T53" fmla="*/ 0 h 1409"/>
                <a:gd name="T54" fmla="*/ 0 w 1122"/>
                <a:gd name="T55" fmla="*/ 0 h 1409"/>
                <a:gd name="T56" fmla="*/ 0 w 1122"/>
                <a:gd name="T57" fmla="*/ 0 h 1409"/>
                <a:gd name="T58" fmla="*/ 0 w 1122"/>
                <a:gd name="T59" fmla="*/ 0 h 1409"/>
                <a:gd name="T60" fmla="*/ 0 w 1122"/>
                <a:gd name="T61" fmla="*/ 0 h 1409"/>
                <a:gd name="T62" fmla="*/ 0 w 1122"/>
                <a:gd name="T63" fmla="*/ 0 h 1409"/>
                <a:gd name="T64" fmla="*/ 0 w 1122"/>
                <a:gd name="T65" fmla="*/ 0 h 1409"/>
                <a:gd name="T66" fmla="*/ 0 w 1122"/>
                <a:gd name="T67" fmla="*/ 0 h 1409"/>
                <a:gd name="T68" fmla="*/ 0 w 1122"/>
                <a:gd name="T69" fmla="*/ 0 h 1409"/>
                <a:gd name="T70" fmla="*/ 0 w 1122"/>
                <a:gd name="T71" fmla="*/ 0 h 1409"/>
                <a:gd name="T72" fmla="*/ 0 w 1122"/>
                <a:gd name="T73" fmla="*/ 0 h 1409"/>
                <a:gd name="T74" fmla="*/ 0 w 1122"/>
                <a:gd name="T75" fmla="*/ 0 h 1409"/>
                <a:gd name="T76" fmla="*/ 0 w 1122"/>
                <a:gd name="T77" fmla="*/ 0 h 1409"/>
                <a:gd name="T78" fmla="*/ 0 w 1122"/>
                <a:gd name="T79" fmla="*/ 0 h 1409"/>
                <a:gd name="T80" fmla="*/ 0 w 1122"/>
                <a:gd name="T81" fmla="*/ 0 h 1409"/>
                <a:gd name="T82" fmla="*/ 0 w 1122"/>
                <a:gd name="T83" fmla="*/ 0 h 1409"/>
                <a:gd name="T84" fmla="*/ 0 w 1122"/>
                <a:gd name="T85" fmla="*/ 0 h 1409"/>
                <a:gd name="T86" fmla="*/ 0 w 1122"/>
                <a:gd name="T87" fmla="*/ 0 h 1409"/>
                <a:gd name="T88" fmla="*/ 0 w 1122"/>
                <a:gd name="T89" fmla="*/ 0 h 1409"/>
                <a:gd name="T90" fmla="*/ 0 w 1122"/>
                <a:gd name="T91" fmla="*/ 0 h 1409"/>
                <a:gd name="T92" fmla="*/ 0 w 1122"/>
                <a:gd name="T93" fmla="*/ 0 h 1409"/>
                <a:gd name="T94" fmla="*/ 0 w 1122"/>
                <a:gd name="T95" fmla="*/ 0 h 1409"/>
                <a:gd name="T96" fmla="*/ 0 w 1122"/>
                <a:gd name="T97" fmla="*/ 0 h 14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122"/>
                <a:gd name="T148" fmla="*/ 0 h 1409"/>
                <a:gd name="T149" fmla="*/ 1122 w 1122"/>
                <a:gd name="T150" fmla="*/ 1409 h 140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122" h="1409">
                  <a:moveTo>
                    <a:pt x="9" y="73"/>
                  </a:moveTo>
                  <a:lnTo>
                    <a:pt x="76" y="152"/>
                  </a:lnTo>
                  <a:lnTo>
                    <a:pt x="145" y="234"/>
                  </a:lnTo>
                  <a:lnTo>
                    <a:pt x="210" y="312"/>
                  </a:lnTo>
                  <a:lnTo>
                    <a:pt x="277" y="394"/>
                  </a:lnTo>
                  <a:lnTo>
                    <a:pt x="343" y="477"/>
                  </a:lnTo>
                  <a:lnTo>
                    <a:pt x="408" y="560"/>
                  </a:lnTo>
                  <a:lnTo>
                    <a:pt x="470" y="641"/>
                  </a:lnTo>
                  <a:lnTo>
                    <a:pt x="535" y="725"/>
                  </a:lnTo>
                  <a:lnTo>
                    <a:pt x="598" y="809"/>
                  </a:lnTo>
                  <a:lnTo>
                    <a:pt x="663" y="890"/>
                  </a:lnTo>
                  <a:lnTo>
                    <a:pt x="725" y="974"/>
                  </a:lnTo>
                  <a:lnTo>
                    <a:pt x="788" y="1059"/>
                  </a:lnTo>
                  <a:lnTo>
                    <a:pt x="854" y="1143"/>
                  </a:lnTo>
                  <a:lnTo>
                    <a:pt x="916" y="1227"/>
                  </a:lnTo>
                  <a:lnTo>
                    <a:pt x="978" y="1309"/>
                  </a:lnTo>
                  <a:lnTo>
                    <a:pt x="1043" y="1392"/>
                  </a:lnTo>
                  <a:lnTo>
                    <a:pt x="1057" y="1404"/>
                  </a:lnTo>
                  <a:lnTo>
                    <a:pt x="1076" y="1409"/>
                  </a:lnTo>
                  <a:lnTo>
                    <a:pt x="1092" y="1406"/>
                  </a:lnTo>
                  <a:lnTo>
                    <a:pt x="1108" y="1398"/>
                  </a:lnTo>
                  <a:lnTo>
                    <a:pt x="1119" y="1385"/>
                  </a:lnTo>
                  <a:lnTo>
                    <a:pt x="1122" y="1366"/>
                  </a:lnTo>
                  <a:lnTo>
                    <a:pt x="1119" y="1350"/>
                  </a:lnTo>
                  <a:lnTo>
                    <a:pt x="1111" y="1332"/>
                  </a:lnTo>
                  <a:lnTo>
                    <a:pt x="1046" y="1251"/>
                  </a:lnTo>
                  <a:lnTo>
                    <a:pt x="983" y="1168"/>
                  </a:lnTo>
                  <a:lnTo>
                    <a:pt x="921" y="1083"/>
                  </a:lnTo>
                  <a:lnTo>
                    <a:pt x="856" y="1002"/>
                  </a:lnTo>
                  <a:lnTo>
                    <a:pt x="794" y="918"/>
                  </a:lnTo>
                  <a:lnTo>
                    <a:pt x="731" y="836"/>
                  </a:lnTo>
                  <a:lnTo>
                    <a:pt x="669" y="752"/>
                  </a:lnTo>
                  <a:lnTo>
                    <a:pt x="603" y="668"/>
                  </a:lnTo>
                  <a:lnTo>
                    <a:pt x="540" y="586"/>
                  </a:lnTo>
                  <a:lnTo>
                    <a:pt x="475" y="505"/>
                  </a:lnTo>
                  <a:lnTo>
                    <a:pt x="413" y="421"/>
                  </a:lnTo>
                  <a:lnTo>
                    <a:pt x="348" y="339"/>
                  </a:lnTo>
                  <a:lnTo>
                    <a:pt x="281" y="258"/>
                  </a:lnTo>
                  <a:lnTo>
                    <a:pt x="215" y="179"/>
                  </a:lnTo>
                  <a:lnTo>
                    <a:pt x="147" y="98"/>
                  </a:lnTo>
                  <a:lnTo>
                    <a:pt x="80" y="19"/>
                  </a:lnTo>
                  <a:lnTo>
                    <a:pt x="66" y="5"/>
                  </a:lnTo>
                  <a:lnTo>
                    <a:pt x="50" y="0"/>
                  </a:lnTo>
                  <a:lnTo>
                    <a:pt x="34" y="3"/>
                  </a:lnTo>
                  <a:lnTo>
                    <a:pt x="16" y="10"/>
                  </a:lnTo>
                  <a:lnTo>
                    <a:pt x="6" y="24"/>
                  </a:lnTo>
                  <a:lnTo>
                    <a:pt x="0" y="40"/>
                  </a:lnTo>
                  <a:lnTo>
                    <a:pt x="0" y="57"/>
                  </a:lnTo>
                  <a:lnTo>
                    <a:pt x="9" y="73"/>
                  </a:lnTo>
                  <a:close/>
                </a:path>
              </a:pathLst>
            </a:custGeom>
            <a:solidFill>
              <a:srgbClr val="CEF2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51" name="Freeform 67"/>
            <p:cNvSpPr>
              <a:spLocks/>
            </p:cNvSpPr>
            <p:nvPr/>
          </p:nvSpPr>
          <p:spPr bwMode="auto">
            <a:xfrm>
              <a:off x="4116" y="3847"/>
              <a:ext cx="189" cy="254"/>
            </a:xfrm>
            <a:custGeom>
              <a:avLst/>
              <a:gdLst>
                <a:gd name="T0" fmla="*/ 0 w 755"/>
                <a:gd name="T1" fmla="*/ 0 h 1016"/>
                <a:gd name="T2" fmla="*/ 0 w 755"/>
                <a:gd name="T3" fmla="*/ 0 h 1016"/>
                <a:gd name="T4" fmla="*/ 0 w 755"/>
                <a:gd name="T5" fmla="*/ 0 h 1016"/>
                <a:gd name="T6" fmla="*/ 0 w 755"/>
                <a:gd name="T7" fmla="*/ 0 h 1016"/>
                <a:gd name="T8" fmla="*/ 0 w 755"/>
                <a:gd name="T9" fmla="*/ 0 h 1016"/>
                <a:gd name="T10" fmla="*/ 0 w 755"/>
                <a:gd name="T11" fmla="*/ 0 h 1016"/>
                <a:gd name="T12" fmla="*/ 0 w 755"/>
                <a:gd name="T13" fmla="*/ 0 h 1016"/>
                <a:gd name="T14" fmla="*/ 0 w 755"/>
                <a:gd name="T15" fmla="*/ 0 h 1016"/>
                <a:gd name="T16" fmla="*/ 0 w 755"/>
                <a:gd name="T17" fmla="*/ 0 h 1016"/>
                <a:gd name="T18" fmla="*/ 0 w 755"/>
                <a:gd name="T19" fmla="*/ 0 h 1016"/>
                <a:gd name="T20" fmla="*/ 0 w 755"/>
                <a:gd name="T21" fmla="*/ 0 h 1016"/>
                <a:gd name="T22" fmla="*/ 0 w 755"/>
                <a:gd name="T23" fmla="*/ 0 h 1016"/>
                <a:gd name="T24" fmla="*/ 0 w 755"/>
                <a:gd name="T25" fmla="*/ 0 h 1016"/>
                <a:gd name="T26" fmla="*/ 0 w 755"/>
                <a:gd name="T27" fmla="*/ 0 h 1016"/>
                <a:gd name="T28" fmla="*/ 0 w 755"/>
                <a:gd name="T29" fmla="*/ 0 h 1016"/>
                <a:gd name="T30" fmla="*/ 0 w 755"/>
                <a:gd name="T31" fmla="*/ 0 h 1016"/>
                <a:gd name="T32" fmla="*/ 0 w 755"/>
                <a:gd name="T33" fmla="*/ 0 h 1016"/>
                <a:gd name="T34" fmla="*/ 0 w 755"/>
                <a:gd name="T35" fmla="*/ 0 h 1016"/>
                <a:gd name="T36" fmla="*/ 0 w 755"/>
                <a:gd name="T37" fmla="*/ 0 h 1016"/>
                <a:gd name="T38" fmla="*/ 0 w 755"/>
                <a:gd name="T39" fmla="*/ 0 h 1016"/>
                <a:gd name="T40" fmla="*/ 0 w 755"/>
                <a:gd name="T41" fmla="*/ 0 h 1016"/>
                <a:gd name="T42" fmla="*/ 0 w 755"/>
                <a:gd name="T43" fmla="*/ 0 h 1016"/>
                <a:gd name="T44" fmla="*/ 0 w 755"/>
                <a:gd name="T45" fmla="*/ 0 h 1016"/>
                <a:gd name="T46" fmla="*/ 0 w 755"/>
                <a:gd name="T47" fmla="*/ 0 h 1016"/>
                <a:gd name="T48" fmla="*/ 0 w 755"/>
                <a:gd name="T49" fmla="*/ 0 h 1016"/>
                <a:gd name="T50" fmla="*/ 0 w 755"/>
                <a:gd name="T51" fmla="*/ 0 h 1016"/>
                <a:gd name="T52" fmla="*/ 0 w 755"/>
                <a:gd name="T53" fmla="*/ 0 h 1016"/>
                <a:gd name="T54" fmla="*/ 0 w 755"/>
                <a:gd name="T55" fmla="*/ 0 h 1016"/>
                <a:gd name="T56" fmla="*/ 0 w 755"/>
                <a:gd name="T57" fmla="*/ 0 h 1016"/>
                <a:gd name="T58" fmla="*/ 0 w 755"/>
                <a:gd name="T59" fmla="*/ 0 h 1016"/>
                <a:gd name="T60" fmla="*/ 0 w 755"/>
                <a:gd name="T61" fmla="*/ 0 h 1016"/>
                <a:gd name="T62" fmla="*/ 0 w 755"/>
                <a:gd name="T63" fmla="*/ 0 h 1016"/>
                <a:gd name="T64" fmla="*/ 0 w 755"/>
                <a:gd name="T65" fmla="*/ 0 h 1016"/>
                <a:gd name="T66" fmla="*/ 0 w 755"/>
                <a:gd name="T67" fmla="*/ 0 h 1016"/>
                <a:gd name="T68" fmla="*/ 0 w 755"/>
                <a:gd name="T69" fmla="*/ 0 h 1016"/>
                <a:gd name="T70" fmla="*/ 0 w 755"/>
                <a:gd name="T71" fmla="*/ 0 h 1016"/>
                <a:gd name="T72" fmla="*/ 0 w 755"/>
                <a:gd name="T73" fmla="*/ 0 h 1016"/>
                <a:gd name="T74" fmla="*/ 0 w 755"/>
                <a:gd name="T75" fmla="*/ 0 h 1016"/>
                <a:gd name="T76" fmla="*/ 0 w 755"/>
                <a:gd name="T77" fmla="*/ 0 h 1016"/>
                <a:gd name="T78" fmla="*/ 0 w 755"/>
                <a:gd name="T79" fmla="*/ 0 h 1016"/>
                <a:gd name="T80" fmla="*/ 0 w 755"/>
                <a:gd name="T81" fmla="*/ 0 h 1016"/>
                <a:gd name="T82" fmla="*/ 0 w 755"/>
                <a:gd name="T83" fmla="*/ 0 h 1016"/>
                <a:gd name="T84" fmla="*/ 0 w 755"/>
                <a:gd name="T85" fmla="*/ 0 h 1016"/>
                <a:gd name="T86" fmla="*/ 0 w 755"/>
                <a:gd name="T87" fmla="*/ 0 h 1016"/>
                <a:gd name="T88" fmla="*/ 0 w 755"/>
                <a:gd name="T89" fmla="*/ 0 h 1016"/>
                <a:gd name="T90" fmla="*/ 0 w 755"/>
                <a:gd name="T91" fmla="*/ 0 h 1016"/>
                <a:gd name="T92" fmla="*/ 0 w 755"/>
                <a:gd name="T93" fmla="*/ 0 h 1016"/>
                <a:gd name="T94" fmla="*/ 0 w 755"/>
                <a:gd name="T95" fmla="*/ 0 h 1016"/>
                <a:gd name="T96" fmla="*/ 0 w 755"/>
                <a:gd name="T97" fmla="*/ 0 h 10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55"/>
                <a:gd name="T148" fmla="*/ 0 h 1016"/>
                <a:gd name="T149" fmla="*/ 755 w 755"/>
                <a:gd name="T150" fmla="*/ 1016 h 101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55" h="1016">
                  <a:moveTo>
                    <a:pt x="5" y="65"/>
                  </a:moveTo>
                  <a:lnTo>
                    <a:pt x="47" y="124"/>
                  </a:lnTo>
                  <a:lnTo>
                    <a:pt x="84" y="184"/>
                  </a:lnTo>
                  <a:lnTo>
                    <a:pt x="125" y="244"/>
                  </a:lnTo>
                  <a:lnTo>
                    <a:pt x="165" y="304"/>
                  </a:lnTo>
                  <a:lnTo>
                    <a:pt x="206" y="363"/>
                  </a:lnTo>
                  <a:lnTo>
                    <a:pt x="248" y="423"/>
                  </a:lnTo>
                  <a:lnTo>
                    <a:pt x="288" y="480"/>
                  </a:lnTo>
                  <a:lnTo>
                    <a:pt x="331" y="540"/>
                  </a:lnTo>
                  <a:lnTo>
                    <a:pt x="372" y="600"/>
                  </a:lnTo>
                  <a:lnTo>
                    <a:pt x="416" y="656"/>
                  </a:lnTo>
                  <a:lnTo>
                    <a:pt x="456" y="714"/>
                  </a:lnTo>
                  <a:lnTo>
                    <a:pt x="500" y="771"/>
                  </a:lnTo>
                  <a:lnTo>
                    <a:pt x="543" y="831"/>
                  </a:lnTo>
                  <a:lnTo>
                    <a:pt x="587" y="885"/>
                  </a:lnTo>
                  <a:lnTo>
                    <a:pt x="633" y="942"/>
                  </a:lnTo>
                  <a:lnTo>
                    <a:pt x="676" y="998"/>
                  </a:lnTo>
                  <a:lnTo>
                    <a:pt x="689" y="1009"/>
                  </a:lnTo>
                  <a:lnTo>
                    <a:pt x="709" y="1016"/>
                  </a:lnTo>
                  <a:lnTo>
                    <a:pt x="726" y="1012"/>
                  </a:lnTo>
                  <a:lnTo>
                    <a:pt x="742" y="1004"/>
                  </a:lnTo>
                  <a:lnTo>
                    <a:pt x="752" y="991"/>
                  </a:lnTo>
                  <a:lnTo>
                    <a:pt x="755" y="972"/>
                  </a:lnTo>
                  <a:lnTo>
                    <a:pt x="752" y="956"/>
                  </a:lnTo>
                  <a:lnTo>
                    <a:pt x="744" y="939"/>
                  </a:lnTo>
                  <a:lnTo>
                    <a:pt x="701" y="885"/>
                  </a:lnTo>
                  <a:lnTo>
                    <a:pt x="657" y="827"/>
                  </a:lnTo>
                  <a:lnTo>
                    <a:pt x="613" y="771"/>
                  </a:lnTo>
                  <a:lnTo>
                    <a:pt x="571" y="714"/>
                  </a:lnTo>
                  <a:lnTo>
                    <a:pt x="527" y="656"/>
                  </a:lnTo>
                  <a:lnTo>
                    <a:pt x="486" y="600"/>
                  </a:lnTo>
                  <a:lnTo>
                    <a:pt x="442" y="543"/>
                  </a:lnTo>
                  <a:lnTo>
                    <a:pt x="402" y="485"/>
                  </a:lnTo>
                  <a:lnTo>
                    <a:pt x="361" y="429"/>
                  </a:lnTo>
                  <a:lnTo>
                    <a:pt x="320" y="369"/>
                  </a:lnTo>
                  <a:lnTo>
                    <a:pt x="280" y="312"/>
                  </a:lnTo>
                  <a:lnTo>
                    <a:pt x="239" y="254"/>
                  </a:lnTo>
                  <a:lnTo>
                    <a:pt x="201" y="195"/>
                  </a:lnTo>
                  <a:lnTo>
                    <a:pt x="160" y="136"/>
                  </a:lnTo>
                  <a:lnTo>
                    <a:pt x="119" y="78"/>
                  </a:lnTo>
                  <a:lnTo>
                    <a:pt x="82" y="18"/>
                  </a:lnTo>
                  <a:lnTo>
                    <a:pt x="68" y="5"/>
                  </a:lnTo>
                  <a:lnTo>
                    <a:pt x="54" y="0"/>
                  </a:lnTo>
                  <a:lnTo>
                    <a:pt x="35" y="0"/>
                  </a:lnTo>
                  <a:lnTo>
                    <a:pt x="19" y="5"/>
                  </a:lnTo>
                  <a:lnTo>
                    <a:pt x="5" y="18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5" y="65"/>
                  </a:lnTo>
                  <a:close/>
                </a:path>
              </a:pathLst>
            </a:custGeom>
            <a:solidFill>
              <a:srgbClr val="CEF2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52" name="Freeform 68"/>
            <p:cNvSpPr>
              <a:spLocks/>
            </p:cNvSpPr>
            <p:nvPr/>
          </p:nvSpPr>
          <p:spPr bwMode="auto">
            <a:xfrm>
              <a:off x="3907" y="3135"/>
              <a:ext cx="689" cy="862"/>
            </a:xfrm>
            <a:custGeom>
              <a:avLst/>
              <a:gdLst>
                <a:gd name="T0" fmla="*/ 0 w 2756"/>
                <a:gd name="T1" fmla="*/ 0 h 3451"/>
                <a:gd name="T2" fmla="*/ 0 w 2756"/>
                <a:gd name="T3" fmla="*/ 0 h 3451"/>
                <a:gd name="T4" fmla="*/ 0 w 2756"/>
                <a:gd name="T5" fmla="*/ 0 h 3451"/>
                <a:gd name="T6" fmla="*/ 0 w 2756"/>
                <a:gd name="T7" fmla="*/ 0 h 3451"/>
                <a:gd name="T8" fmla="*/ 0 w 2756"/>
                <a:gd name="T9" fmla="*/ 0 h 3451"/>
                <a:gd name="T10" fmla="*/ 0 w 2756"/>
                <a:gd name="T11" fmla="*/ 0 h 3451"/>
                <a:gd name="T12" fmla="*/ 0 w 2756"/>
                <a:gd name="T13" fmla="*/ 0 h 3451"/>
                <a:gd name="T14" fmla="*/ 0 w 2756"/>
                <a:gd name="T15" fmla="*/ 0 h 3451"/>
                <a:gd name="T16" fmla="*/ 0 w 2756"/>
                <a:gd name="T17" fmla="*/ 0 h 3451"/>
                <a:gd name="T18" fmla="*/ 0 w 2756"/>
                <a:gd name="T19" fmla="*/ 0 h 3451"/>
                <a:gd name="T20" fmla="*/ 0 w 2756"/>
                <a:gd name="T21" fmla="*/ 0 h 3451"/>
                <a:gd name="T22" fmla="*/ 0 w 2756"/>
                <a:gd name="T23" fmla="*/ 0 h 3451"/>
                <a:gd name="T24" fmla="*/ 0 w 2756"/>
                <a:gd name="T25" fmla="*/ 0 h 3451"/>
                <a:gd name="T26" fmla="*/ 0 w 2756"/>
                <a:gd name="T27" fmla="*/ 0 h 3451"/>
                <a:gd name="T28" fmla="*/ 0 w 2756"/>
                <a:gd name="T29" fmla="*/ 0 h 3451"/>
                <a:gd name="T30" fmla="*/ 0 w 2756"/>
                <a:gd name="T31" fmla="*/ 0 h 3451"/>
                <a:gd name="T32" fmla="*/ 0 w 2756"/>
                <a:gd name="T33" fmla="*/ 0 h 3451"/>
                <a:gd name="T34" fmla="*/ 0 w 2756"/>
                <a:gd name="T35" fmla="*/ 0 h 3451"/>
                <a:gd name="T36" fmla="*/ 0 w 2756"/>
                <a:gd name="T37" fmla="*/ 0 h 3451"/>
                <a:gd name="T38" fmla="*/ 0 w 2756"/>
                <a:gd name="T39" fmla="*/ 0 h 3451"/>
                <a:gd name="T40" fmla="*/ 0 w 2756"/>
                <a:gd name="T41" fmla="*/ 0 h 3451"/>
                <a:gd name="T42" fmla="*/ 0 w 2756"/>
                <a:gd name="T43" fmla="*/ 0 h 3451"/>
                <a:gd name="T44" fmla="*/ 0 w 2756"/>
                <a:gd name="T45" fmla="*/ 0 h 3451"/>
                <a:gd name="T46" fmla="*/ 0 w 2756"/>
                <a:gd name="T47" fmla="*/ 0 h 3451"/>
                <a:gd name="T48" fmla="*/ 0 w 2756"/>
                <a:gd name="T49" fmla="*/ 0 h 3451"/>
                <a:gd name="T50" fmla="*/ 0 w 2756"/>
                <a:gd name="T51" fmla="*/ 0 h 3451"/>
                <a:gd name="T52" fmla="*/ 0 w 2756"/>
                <a:gd name="T53" fmla="*/ 0 h 3451"/>
                <a:gd name="T54" fmla="*/ 0 w 2756"/>
                <a:gd name="T55" fmla="*/ 0 h 3451"/>
                <a:gd name="T56" fmla="*/ 0 w 2756"/>
                <a:gd name="T57" fmla="*/ 0 h 3451"/>
                <a:gd name="T58" fmla="*/ 0 w 2756"/>
                <a:gd name="T59" fmla="*/ 0 h 3451"/>
                <a:gd name="T60" fmla="*/ 0 w 2756"/>
                <a:gd name="T61" fmla="*/ 0 h 3451"/>
                <a:gd name="T62" fmla="*/ 0 w 2756"/>
                <a:gd name="T63" fmla="*/ 0 h 3451"/>
                <a:gd name="T64" fmla="*/ 0 w 2756"/>
                <a:gd name="T65" fmla="*/ 0 h 3451"/>
                <a:gd name="T66" fmla="*/ 0 w 2756"/>
                <a:gd name="T67" fmla="*/ 0 h 3451"/>
                <a:gd name="T68" fmla="*/ 0 w 2756"/>
                <a:gd name="T69" fmla="*/ 0 h 3451"/>
                <a:gd name="T70" fmla="*/ 0 w 2756"/>
                <a:gd name="T71" fmla="*/ 0 h 3451"/>
                <a:gd name="T72" fmla="*/ 0 w 2756"/>
                <a:gd name="T73" fmla="*/ 0 h 3451"/>
                <a:gd name="T74" fmla="*/ 0 w 2756"/>
                <a:gd name="T75" fmla="*/ 0 h 3451"/>
                <a:gd name="T76" fmla="*/ 0 w 2756"/>
                <a:gd name="T77" fmla="*/ 0 h 3451"/>
                <a:gd name="T78" fmla="*/ 0 w 2756"/>
                <a:gd name="T79" fmla="*/ 0 h 3451"/>
                <a:gd name="T80" fmla="*/ 0 w 2756"/>
                <a:gd name="T81" fmla="*/ 0 h 3451"/>
                <a:gd name="T82" fmla="*/ 0 w 2756"/>
                <a:gd name="T83" fmla="*/ 0 h 3451"/>
                <a:gd name="T84" fmla="*/ 0 w 2756"/>
                <a:gd name="T85" fmla="*/ 0 h 3451"/>
                <a:gd name="T86" fmla="*/ 0 w 2756"/>
                <a:gd name="T87" fmla="*/ 0 h 3451"/>
                <a:gd name="T88" fmla="*/ 0 w 2756"/>
                <a:gd name="T89" fmla="*/ 0 h 3451"/>
                <a:gd name="T90" fmla="*/ 0 w 2756"/>
                <a:gd name="T91" fmla="*/ 0 h 3451"/>
                <a:gd name="T92" fmla="*/ 0 w 2756"/>
                <a:gd name="T93" fmla="*/ 0 h 3451"/>
                <a:gd name="T94" fmla="*/ 0 w 2756"/>
                <a:gd name="T95" fmla="*/ 0 h 3451"/>
                <a:gd name="T96" fmla="*/ 0 w 2756"/>
                <a:gd name="T97" fmla="*/ 0 h 3451"/>
                <a:gd name="T98" fmla="*/ 0 w 2756"/>
                <a:gd name="T99" fmla="*/ 0 h 345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56"/>
                <a:gd name="T151" fmla="*/ 0 h 3451"/>
                <a:gd name="T152" fmla="*/ 2756 w 2756"/>
                <a:gd name="T153" fmla="*/ 3451 h 345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56" h="3451">
                  <a:moveTo>
                    <a:pt x="2742" y="3451"/>
                  </a:moveTo>
                  <a:lnTo>
                    <a:pt x="2696" y="3449"/>
                  </a:lnTo>
                  <a:lnTo>
                    <a:pt x="2612" y="3343"/>
                  </a:lnTo>
                  <a:lnTo>
                    <a:pt x="2528" y="3237"/>
                  </a:lnTo>
                  <a:lnTo>
                    <a:pt x="2446" y="3128"/>
                  </a:lnTo>
                  <a:lnTo>
                    <a:pt x="2363" y="3022"/>
                  </a:lnTo>
                  <a:lnTo>
                    <a:pt x="2281" y="2916"/>
                  </a:lnTo>
                  <a:lnTo>
                    <a:pt x="2197" y="2807"/>
                  </a:lnTo>
                  <a:lnTo>
                    <a:pt x="2116" y="2702"/>
                  </a:lnTo>
                  <a:lnTo>
                    <a:pt x="2033" y="2594"/>
                  </a:lnTo>
                  <a:lnTo>
                    <a:pt x="1950" y="2488"/>
                  </a:lnTo>
                  <a:lnTo>
                    <a:pt x="1869" y="2379"/>
                  </a:lnTo>
                  <a:lnTo>
                    <a:pt x="1786" y="2273"/>
                  </a:lnTo>
                  <a:lnTo>
                    <a:pt x="1705" y="2164"/>
                  </a:lnTo>
                  <a:lnTo>
                    <a:pt x="1620" y="2058"/>
                  </a:lnTo>
                  <a:lnTo>
                    <a:pt x="1539" y="1950"/>
                  </a:lnTo>
                  <a:lnTo>
                    <a:pt x="1458" y="1844"/>
                  </a:lnTo>
                  <a:lnTo>
                    <a:pt x="1373" y="1735"/>
                  </a:lnTo>
                  <a:lnTo>
                    <a:pt x="1292" y="1629"/>
                  </a:lnTo>
                  <a:lnTo>
                    <a:pt x="1208" y="1524"/>
                  </a:lnTo>
                  <a:lnTo>
                    <a:pt x="1124" y="1418"/>
                  </a:lnTo>
                  <a:lnTo>
                    <a:pt x="1042" y="1309"/>
                  </a:lnTo>
                  <a:lnTo>
                    <a:pt x="959" y="1203"/>
                  </a:lnTo>
                  <a:lnTo>
                    <a:pt x="874" y="1097"/>
                  </a:lnTo>
                  <a:lnTo>
                    <a:pt x="788" y="991"/>
                  </a:lnTo>
                  <a:lnTo>
                    <a:pt x="703" y="889"/>
                  </a:lnTo>
                  <a:lnTo>
                    <a:pt x="616" y="783"/>
                  </a:lnTo>
                  <a:lnTo>
                    <a:pt x="532" y="676"/>
                  </a:lnTo>
                  <a:lnTo>
                    <a:pt x="445" y="573"/>
                  </a:lnTo>
                  <a:lnTo>
                    <a:pt x="356" y="470"/>
                  </a:lnTo>
                  <a:lnTo>
                    <a:pt x="269" y="367"/>
                  </a:lnTo>
                  <a:lnTo>
                    <a:pt x="179" y="263"/>
                  </a:lnTo>
                  <a:lnTo>
                    <a:pt x="89" y="161"/>
                  </a:lnTo>
                  <a:lnTo>
                    <a:pt x="0" y="57"/>
                  </a:lnTo>
                  <a:lnTo>
                    <a:pt x="0" y="41"/>
                  </a:lnTo>
                  <a:lnTo>
                    <a:pt x="0" y="25"/>
                  </a:lnTo>
                  <a:lnTo>
                    <a:pt x="3" y="11"/>
                  </a:lnTo>
                  <a:lnTo>
                    <a:pt x="13" y="0"/>
                  </a:lnTo>
                  <a:lnTo>
                    <a:pt x="59" y="11"/>
                  </a:lnTo>
                  <a:lnTo>
                    <a:pt x="853" y="948"/>
                  </a:lnTo>
                  <a:lnTo>
                    <a:pt x="2357" y="2911"/>
                  </a:lnTo>
                  <a:lnTo>
                    <a:pt x="2403" y="2978"/>
                  </a:lnTo>
                  <a:lnTo>
                    <a:pt x="2452" y="3044"/>
                  </a:lnTo>
                  <a:lnTo>
                    <a:pt x="2504" y="3109"/>
                  </a:lnTo>
                  <a:lnTo>
                    <a:pt x="2558" y="3172"/>
                  </a:lnTo>
                  <a:lnTo>
                    <a:pt x="2610" y="3237"/>
                  </a:lnTo>
                  <a:lnTo>
                    <a:pt x="2661" y="3302"/>
                  </a:lnTo>
                  <a:lnTo>
                    <a:pt x="2710" y="3367"/>
                  </a:lnTo>
                  <a:lnTo>
                    <a:pt x="2756" y="3435"/>
                  </a:lnTo>
                  <a:lnTo>
                    <a:pt x="2742" y="3451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53" name="Freeform 69"/>
            <p:cNvSpPr>
              <a:spLocks/>
            </p:cNvSpPr>
            <p:nvPr/>
          </p:nvSpPr>
          <p:spPr bwMode="auto">
            <a:xfrm>
              <a:off x="3481" y="3125"/>
              <a:ext cx="1114" cy="1023"/>
            </a:xfrm>
            <a:custGeom>
              <a:avLst/>
              <a:gdLst>
                <a:gd name="T0" fmla="*/ 0 w 4456"/>
                <a:gd name="T1" fmla="*/ 0 h 4092"/>
                <a:gd name="T2" fmla="*/ 0 w 4456"/>
                <a:gd name="T3" fmla="*/ 0 h 4092"/>
                <a:gd name="T4" fmla="*/ 0 w 4456"/>
                <a:gd name="T5" fmla="*/ 0 h 4092"/>
                <a:gd name="T6" fmla="*/ 0 w 4456"/>
                <a:gd name="T7" fmla="*/ 0 h 4092"/>
                <a:gd name="T8" fmla="*/ 0 w 4456"/>
                <a:gd name="T9" fmla="*/ 0 h 4092"/>
                <a:gd name="T10" fmla="*/ 0 w 4456"/>
                <a:gd name="T11" fmla="*/ 0 h 4092"/>
                <a:gd name="T12" fmla="*/ 0 w 4456"/>
                <a:gd name="T13" fmla="*/ 0 h 4092"/>
                <a:gd name="T14" fmla="*/ 0 w 4456"/>
                <a:gd name="T15" fmla="*/ 0 h 4092"/>
                <a:gd name="T16" fmla="*/ 0 w 4456"/>
                <a:gd name="T17" fmla="*/ 0 h 4092"/>
                <a:gd name="T18" fmla="*/ 0 w 4456"/>
                <a:gd name="T19" fmla="*/ 0 h 4092"/>
                <a:gd name="T20" fmla="*/ 0 w 4456"/>
                <a:gd name="T21" fmla="*/ 0 h 4092"/>
                <a:gd name="T22" fmla="*/ 0 w 4456"/>
                <a:gd name="T23" fmla="*/ 0 h 4092"/>
                <a:gd name="T24" fmla="*/ 0 w 4456"/>
                <a:gd name="T25" fmla="*/ 0 h 4092"/>
                <a:gd name="T26" fmla="*/ 0 w 4456"/>
                <a:gd name="T27" fmla="*/ 0 h 4092"/>
                <a:gd name="T28" fmla="*/ 0 w 4456"/>
                <a:gd name="T29" fmla="*/ 0 h 4092"/>
                <a:gd name="T30" fmla="*/ 0 w 4456"/>
                <a:gd name="T31" fmla="*/ 0 h 4092"/>
                <a:gd name="T32" fmla="*/ 0 w 4456"/>
                <a:gd name="T33" fmla="*/ 0 h 4092"/>
                <a:gd name="T34" fmla="*/ 0 w 4456"/>
                <a:gd name="T35" fmla="*/ 0 h 4092"/>
                <a:gd name="T36" fmla="*/ 0 w 4456"/>
                <a:gd name="T37" fmla="*/ 0 h 4092"/>
                <a:gd name="T38" fmla="*/ 0 w 4456"/>
                <a:gd name="T39" fmla="*/ 0 h 4092"/>
                <a:gd name="T40" fmla="*/ 0 w 4456"/>
                <a:gd name="T41" fmla="*/ 0 h 4092"/>
                <a:gd name="T42" fmla="*/ 0 w 4456"/>
                <a:gd name="T43" fmla="*/ 0 h 4092"/>
                <a:gd name="T44" fmla="*/ 0 w 4456"/>
                <a:gd name="T45" fmla="*/ 0 h 4092"/>
                <a:gd name="T46" fmla="*/ 0 w 4456"/>
                <a:gd name="T47" fmla="*/ 0 h 4092"/>
                <a:gd name="T48" fmla="*/ 0 w 4456"/>
                <a:gd name="T49" fmla="*/ 0 h 4092"/>
                <a:gd name="T50" fmla="*/ 0 w 4456"/>
                <a:gd name="T51" fmla="*/ 0 h 4092"/>
                <a:gd name="T52" fmla="*/ 0 w 4456"/>
                <a:gd name="T53" fmla="*/ 0 h 4092"/>
                <a:gd name="T54" fmla="*/ 0 w 4456"/>
                <a:gd name="T55" fmla="*/ 0 h 4092"/>
                <a:gd name="T56" fmla="*/ 0 w 4456"/>
                <a:gd name="T57" fmla="*/ 0 h 4092"/>
                <a:gd name="T58" fmla="*/ 0 w 4456"/>
                <a:gd name="T59" fmla="*/ 0 h 4092"/>
                <a:gd name="T60" fmla="*/ 0 w 4456"/>
                <a:gd name="T61" fmla="*/ 0 h 4092"/>
                <a:gd name="T62" fmla="*/ 0 w 4456"/>
                <a:gd name="T63" fmla="*/ 0 h 4092"/>
                <a:gd name="T64" fmla="*/ 0 w 4456"/>
                <a:gd name="T65" fmla="*/ 0 h 4092"/>
                <a:gd name="T66" fmla="*/ 0 w 4456"/>
                <a:gd name="T67" fmla="*/ 0 h 4092"/>
                <a:gd name="T68" fmla="*/ 0 w 4456"/>
                <a:gd name="T69" fmla="*/ 0 h 4092"/>
                <a:gd name="T70" fmla="*/ 0 w 4456"/>
                <a:gd name="T71" fmla="*/ 0 h 4092"/>
                <a:gd name="T72" fmla="*/ 0 w 4456"/>
                <a:gd name="T73" fmla="*/ 0 h 4092"/>
                <a:gd name="T74" fmla="*/ 0 w 4456"/>
                <a:gd name="T75" fmla="*/ 0 h 4092"/>
                <a:gd name="T76" fmla="*/ 0 w 4456"/>
                <a:gd name="T77" fmla="*/ 0 h 4092"/>
                <a:gd name="T78" fmla="*/ 0 w 4456"/>
                <a:gd name="T79" fmla="*/ 0 h 4092"/>
                <a:gd name="T80" fmla="*/ 0 w 4456"/>
                <a:gd name="T81" fmla="*/ 0 h 4092"/>
                <a:gd name="T82" fmla="*/ 0 w 4456"/>
                <a:gd name="T83" fmla="*/ 0 h 4092"/>
                <a:gd name="T84" fmla="*/ 0 w 4456"/>
                <a:gd name="T85" fmla="*/ 0 h 4092"/>
                <a:gd name="T86" fmla="*/ 0 w 4456"/>
                <a:gd name="T87" fmla="*/ 0 h 4092"/>
                <a:gd name="T88" fmla="*/ 0 w 4456"/>
                <a:gd name="T89" fmla="*/ 0 h 4092"/>
                <a:gd name="T90" fmla="*/ 0 w 4456"/>
                <a:gd name="T91" fmla="*/ 0 h 4092"/>
                <a:gd name="T92" fmla="*/ 0 w 4456"/>
                <a:gd name="T93" fmla="*/ 0 h 4092"/>
                <a:gd name="T94" fmla="*/ 0 w 4456"/>
                <a:gd name="T95" fmla="*/ 0 h 4092"/>
                <a:gd name="T96" fmla="*/ 0 w 4456"/>
                <a:gd name="T97" fmla="*/ 0 h 4092"/>
                <a:gd name="T98" fmla="*/ 0 w 4456"/>
                <a:gd name="T99" fmla="*/ 0 h 4092"/>
                <a:gd name="T100" fmla="*/ 0 w 4456"/>
                <a:gd name="T101" fmla="*/ 0 h 4092"/>
                <a:gd name="T102" fmla="*/ 0 w 4456"/>
                <a:gd name="T103" fmla="*/ 0 h 4092"/>
                <a:gd name="T104" fmla="*/ 0 w 4456"/>
                <a:gd name="T105" fmla="*/ 0 h 4092"/>
                <a:gd name="T106" fmla="*/ 0 w 4456"/>
                <a:gd name="T107" fmla="*/ 0 h 4092"/>
                <a:gd name="T108" fmla="*/ 0 w 4456"/>
                <a:gd name="T109" fmla="*/ 0 h 4092"/>
                <a:gd name="T110" fmla="*/ 0 w 4456"/>
                <a:gd name="T111" fmla="*/ 0 h 4092"/>
                <a:gd name="T112" fmla="*/ 0 w 4456"/>
                <a:gd name="T113" fmla="*/ 0 h 4092"/>
                <a:gd name="T114" fmla="*/ 0 w 4456"/>
                <a:gd name="T115" fmla="*/ 0 h 4092"/>
                <a:gd name="T116" fmla="*/ 0 w 4456"/>
                <a:gd name="T117" fmla="*/ 0 h 409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456"/>
                <a:gd name="T178" fmla="*/ 0 h 4092"/>
                <a:gd name="T179" fmla="*/ 4456 w 4456"/>
                <a:gd name="T180" fmla="*/ 4092 h 409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456" h="4092">
                  <a:moveTo>
                    <a:pt x="3343" y="4035"/>
                  </a:moveTo>
                  <a:lnTo>
                    <a:pt x="3316" y="4060"/>
                  </a:lnTo>
                  <a:lnTo>
                    <a:pt x="3288" y="4074"/>
                  </a:lnTo>
                  <a:lnTo>
                    <a:pt x="3256" y="4079"/>
                  </a:lnTo>
                  <a:lnTo>
                    <a:pt x="3223" y="4079"/>
                  </a:lnTo>
                  <a:lnTo>
                    <a:pt x="3188" y="4079"/>
                  </a:lnTo>
                  <a:lnTo>
                    <a:pt x="3152" y="4079"/>
                  </a:lnTo>
                  <a:lnTo>
                    <a:pt x="3117" y="4081"/>
                  </a:lnTo>
                  <a:lnTo>
                    <a:pt x="3082" y="4092"/>
                  </a:lnTo>
                  <a:lnTo>
                    <a:pt x="3036" y="4092"/>
                  </a:lnTo>
                  <a:lnTo>
                    <a:pt x="3039" y="4062"/>
                  </a:lnTo>
                  <a:lnTo>
                    <a:pt x="3050" y="4044"/>
                  </a:lnTo>
                  <a:lnTo>
                    <a:pt x="3071" y="4032"/>
                  </a:lnTo>
                  <a:lnTo>
                    <a:pt x="3096" y="4024"/>
                  </a:lnTo>
                  <a:lnTo>
                    <a:pt x="3122" y="4021"/>
                  </a:lnTo>
                  <a:lnTo>
                    <a:pt x="3150" y="4016"/>
                  </a:lnTo>
                  <a:lnTo>
                    <a:pt x="3177" y="4008"/>
                  </a:lnTo>
                  <a:lnTo>
                    <a:pt x="3196" y="3991"/>
                  </a:lnTo>
                  <a:lnTo>
                    <a:pt x="3172" y="3954"/>
                  </a:lnTo>
                  <a:lnTo>
                    <a:pt x="3142" y="3913"/>
                  </a:lnTo>
                  <a:lnTo>
                    <a:pt x="3112" y="3875"/>
                  </a:lnTo>
                  <a:lnTo>
                    <a:pt x="3082" y="3837"/>
                  </a:lnTo>
                  <a:lnTo>
                    <a:pt x="3050" y="3799"/>
                  </a:lnTo>
                  <a:lnTo>
                    <a:pt x="3017" y="3760"/>
                  </a:lnTo>
                  <a:lnTo>
                    <a:pt x="2985" y="3723"/>
                  </a:lnTo>
                  <a:lnTo>
                    <a:pt x="2955" y="3684"/>
                  </a:lnTo>
                  <a:lnTo>
                    <a:pt x="2939" y="3718"/>
                  </a:lnTo>
                  <a:lnTo>
                    <a:pt x="2909" y="3734"/>
                  </a:lnTo>
                  <a:lnTo>
                    <a:pt x="2870" y="3742"/>
                  </a:lnTo>
                  <a:lnTo>
                    <a:pt x="2833" y="3748"/>
                  </a:lnTo>
                  <a:lnTo>
                    <a:pt x="2803" y="3753"/>
                  </a:lnTo>
                  <a:lnTo>
                    <a:pt x="2789" y="3764"/>
                  </a:lnTo>
                  <a:lnTo>
                    <a:pt x="2797" y="3788"/>
                  </a:lnTo>
                  <a:lnTo>
                    <a:pt x="2838" y="3832"/>
                  </a:lnTo>
                  <a:lnTo>
                    <a:pt x="2849" y="3853"/>
                  </a:lnTo>
                  <a:lnTo>
                    <a:pt x="2865" y="3864"/>
                  </a:lnTo>
                  <a:lnTo>
                    <a:pt x="2884" y="3873"/>
                  </a:lnTo>
                  <a:lnTo>
                    <a:pt x="2903" y="3873"/>
                  </a:lnTo>
                  <a:lnTo>
                    <a:pt x="2925" y="3873"/>
                  </a:lnTo>
                  <a:lnTo>
                    <a:pt x="2946" y="3875"/>
                  </a:lnTo>
                  <a:lnTo>
                    <a:pt x="2965" y="3878"/>
                  </a:lnTo>
                  <a:lnTo>
                    <a:pt x="2981" y="3889"/>
                  </a:lnTo>
                  <a:lnTo>
                    <a:pt x="2960" y="3908"/>
                  </a:lnTo>
                  <a:lnTo>
                    <a:pt x="2944" y="3931"/>
                  </a:lnTo>
                  <a:lnTo>
                    <a:pt x="2935" y="3959"/>
                  </a:lnTo>
                  <a:lnTo>
                    <a:pt x="2935" y="3989"/>
                  </a:lnTo>
                  <a:lnTo>
                    <a:pt x="2903" y="3997"/>
                  </a:lnTo>
                  <a:lnTo>
                    <a:pt x="2875" y="3991"/>
                  </a:lnTo>
                  <a:lnTo>
                    <a:pt x="2854" y="3981"/>
                  </a:lnTo>
                  <a:lnTo>
                    <a:pt x="2838" y="3961"/>
                  </a:lnTo>
                  <a:lnTo>
                    <a:pt x="2822" y="3943"/>
                  </a:lnTo>
                  <a:lnTo>
                    <a:pt x="2803" y="3926"/>
                  </a:lnTo>
                  <a:lnTo>
                    <a:pt x="2778" y="3915"/>
                  </a:lnTo>
                  <a:lnTo>
                    <a:pt x="2748" y="3915"/>
                  </a:lnTo>
                  <a:lnTo>
                    <a:pt x="2778" y="3885"/>
                  </a:lnTo>
                  <a:lnTo>
                    <a:pt x="2745" y="3845"/>
                  </a:lnTo>
                  <a:lnTo>
                    <a:pt x="2718" y="3802"/>
                  </a:lnTo>
                  <a:lnTo>
                    <a:pt x="2688" y="3758"/>
                  </a:lnTo>
                  <a:lnTo>
                    <a:pt x="2658" y="3712"/>
                  </a:lnTo>
                  <a:lnTo>
                    <a:pt x="2628" y="3672"/>
                  </a:lnTo>
                  <a:lnTo>
                    <a:pt x="2593" y="3636"/>
                  </a:lnTo>
                  <a:lnTo>
                    <a:pt x="2553" y="3603"/>
                  </a:lnTo>
                  <a:lnTo>
                    <a:pt x="2509" y="3582"/>
                  </a:lnTo>
                  <a:lnTo>
                    <a:pt x="2523" y="3552"/>
                  </a:lnTo>
                  <a:lnTo>
                    <a:pt x="2526" y="3522"/>
                  </a:lnTo>
                  <a:lnTo>
                    <a:pt x="2515" y="3497"/>
                  </a:lnTo>
                  <a:lnTo>
                    <a:pt x="2498" y="3471"/>
                  </a:lnTo>
                  <a:lnTo>
                    <a:pt x="2477" y="3448"/>
                  </a:lnTo>
                  <a:lnTo>
                    <a:pt x="2452" y="3424"/>
                  </a:lnTo>
                  <a:lnTo>
                    <a:pt x="2431" y="3402"/>
                  </a:lnTo>
                  <a:lnTo>
                    <a:pt x="2411" y="3378"/>
                  </a:lnTo>
                  <a:lnTo>
                    <a:pt x="2403" y="3383"/>
                  </a:lnTo>
                  <a:lnTo>
                    <a:pt x="2392" y="3386"/>
                  </a:lnTo>
                  <a:lnTo>
                    <a:pt x="2381" y="3388"/>
                  </a:lnTo>
                  <a:lnTo>
                    <a:pt x="2368" y="3388"/>
                  </a:lnTo>
                  <a:lnTo>
                    <a:pt x="2357" y="3388"/>
                  </a:lnTo>
                  <a:lnTo>
                    <a:pt x="2346" y="3392"/>
                  </a:lnTo>
                  <a:lnTo>
                    <a:pt x="2335" y="3397"/>
                  </a:lnTo>
                  <a:lnTo>
                    <a:pt x="2325" y="3405"/>
                  </a:lnTo>
                  <a:lnTo>
                    <a:pt x="2314" y="3397"/>
                  </a:lnTo>
                  <a:lnTo>
                    <a:pt x="2311" y="3386"/>
                  </a:lnTo>
                  <a:lnTo>
                    <a:pt x="2314" y="3372"/>
                  </a:lnTo>
                  <a:lnTo>
                    <a:pt x="2314" y="3362"/>
                  </a:lnTo>
                  <a:lnTo>
                    <a:pt x="2327" y="3351"/>
                  </a:lnTo>
                  <a:lnTo>
                    <a:pt x="2344" y="3342"/>
                  </a:lnTo>
                  <a:lnTo>
                    <a:pt x="2357" y="3332"/>
                  </a:lnTo>
                  <a:lnTo>
                    <a:pt x="2371" y="3318"/>
                  </a:lnTo>
                  <a:lnTo>
                    <a:pt x="2352" y="3283"/>
                  </a:lnTo>
                  <a:lnTo>
                    <a:pt x="2327" y="3261"/>
                  </a:lnTo>
                  <a:lnTo>
                    <a:pt x="2302" y="3253"/>
                  </a:lnTo>
                  <a:lnTo>
                    <a:pt x="2276" y="3250"/>
                  </a:lnTo>
                  <a:lnTo>
                    <a:pt x="2246" y="3256"/>
                  </a:lnTo>
                  <a:lnTo>
                    <a:pt x="2216" y="3261"/>
                  </a:lnTo>
                  <a:lnTo>
                    <a:pt x="2184" y="3270"/>
                  </a:lnTo>
                  <a:lnTo>
                    <a:pt x="2154" y="3272"/>
                  </a:lnTo>
                  <a:lnTo>
                    <a:pt x="2154" y="3253"/>
                  </a:lnTo>
                  <a:lnTo>
                    <a:pt x="2161" y="3240"/>
                  </a:lnTo>
                  <a:lnTo>
                    <a:pt x="2173" y="3229"/>
                  </a:lnTo>
                  <a:lnTo>
                    <a:pt x="2186" y="3217"/>
                  </a:lnTo>
                  <a:lnTo>
                    <a:pt x="2200" y="3212"/>
                  </a:lnTo>
                  <a:lnTo>
                    <a:pt x="2216" y="3205"/>
                  </a:lnTo>
                  <a:lnTo>
                    <a:pt x="2230" y="3196"/>
                  </a:lnTo>
                  <a:lnTo>
                    <a:pt x="2240" y="3188"/>
                  </a:lnTo>
                  <a:lnTo>
                    <a:pt x="2230" y="3164"/>
                  </a:lnTo>
                  <a:lnTo>
                    <a:pt x="2221" y="3139"/>
                  </a:lnTo>
                  <a:lnTo>
                    <a:pt x="2208" y="3117"/>
                  </a:lnTo>
                  <a:lnTo>
                    <a:pt x="2186" y="3099"/>
                  </a:lnTo>
                  <a:lnTo>
                    <a:pt x="2173" y="3095"/>
                  </a:lnTo>
                  <a:lnTo>
                    <a:pt x="2156" y="3095"/>
                  </a:lnTo>
                  <a:lnTo>
                    <a:pt x="2145" y="3101"/>
                  </a:lnTo>
                  <a:lnTo>
                    <a:pt x="2131" y="3106"/>
                  </a:lnTo>
                  <a:lnTo>
                    <a:pt x="2118" y="3109"/>
                  </a:lnTo>
                  <a:lnTo>
                    <a:pt x="2108" y="3112"/>
                  </a:lnTo>
                  <a:lnTo>
                    <a:pt x="2094" y="3106"/>
                  </a:lnTo>
                  <a:lnTo>
                    <a:pt x="2083" y="3099"/>
                  </a:lnTo>
                  <a:lnTo>
                    <a:pt x="2129" y="3028"/>
                  </a:lnTo>
                  <a:lnTo>
                    <a:pt x="2099" y="2988"/>
                  </a:lnTo>
                  <a:lnTo>
                    <a:pt x="2066" y="2946"/>
                  </a:lnTo>
                  <a:lnTo>
                    <a:pt x="2031" y="2908"/>
                  </a:lnTo>
                  <a:lnTo>
                    <a:pt x="1999" y="2868"/>
                  </a:lnTo>
                  <a:lnTo>
                    <a:pt x="1969" y="2827"/>
                  </a:lnTo>
                  <a:lnTo>
                    <a:pt x="1947" y="2783"/>
                  </a:lnTo>
                  <a:lnTo>
                    <a:pt x="1933" y="2740"/>
                  </a:lnTo>
                  <a:lnTo>
                    <a:pt x="1930" y="2694"/>
                  </a:lnTo>
                  <a:lnTo>
                    <a:pt x="1955" y="2691"/>
                  </a:lnTo>
                  <a:lnTo>
                    <a:pt x="1977" y="2686"/>
                  </a:lnTo>
                  <a:lnTo>
                    <a:pt x="1999" y="2674"/>
                  </a:lnTo>
                  <a:lnTo>
                    <a:pt x="2018" y="2662"/>
                  </a:lnTo>
                  <a:lnTo>
                    <a:pt x="2037" y="2644"/>
                  </a:lnTo>
                  <a:lnTo>
                    <a:pt x="2055" y="2628"/>
                  </a:lnTo>
                  <a:lnTo>
                    <a:pt x="2072" y="2612"/>
                  </a:lnTo>
                  <a:lnTo>
                    <a:pt x="2089" y="2593"/>
                  </a:lnTo>
                  <a:lnTo>
                    <a:pt x="2043" y="2526"/>
                  </a:lnTo>
                  <a:lnTo>
                    <a:pt x="1995" y="2455"/>
                  </a:lnTo>
                  <a:lnTo>
                    <a:pt x="1950" y="2387"/>
                  </a:lnTo>
                  <a:lnTo>
                    <a:pt x="1901" y="2319"/>
                  </a:lnTo>
                  <a:lnTo>
                    <a:pt x="1852" y="2251"/>
                  </a:lnTo>
                  <a:lnTo>
                    <a:pt x="1801" y="2186"/>
                  </a:lnTo>
                  <a:lnTo>
                    <a:pt x="1748" y="2119"/>
                  </a:lnTo>
                  <a:lnTo>
                    <a:pt x="1697" y="2050"/>
                  </a:lnTo>
                  <a:lnTo>
                    <a:pt x="1646" y="1985"/>
                  </a:lnTo>
                  <a:lnTo>
                    <a:pt x="1595" y="1918"/>
                  </a:lnTo>
                  <a:lnTo>
                    <a:pt x="1540" y="1852"/>
                  </a:lnTo>
                  <a:lnTo>
                    <a:pt x="1489" y="1784"/>
                  </a:lnTo>
                  <a:lnTo>
                    <a:pt x="1436" y="1717"/>
                  </a:lnTo>
                  <a:lnTo>
                    <a:pt x="1385" y="1651"/>
                  </a:lnTo>
                  <a:lnTo>
                    <a:pt x="1334" y="1583"/>
                  </a:lnTo>
                  <a:lnTo>
                    <a:pt x="1281" y="1516"/>
                  </a:lnTo>
                  <a:lnTo>
                    <a:pt x="1249" y="1480"/>
                  </a:lnTo>
                  <a:lnTo>
                    <a:pt x="1214" y="1445"/>
                  </a:lnTo>
                  <a:lnTo>
                    <a:pt x="1179" y="1412"/>
                  </a:lnTo>
                  <a:lnTo>
                    <a:pt x="1140" y="1382"/>
                  </a:lnTo>
                  <a:lnTo>
                    <a:pt x="1103" y="1361"/>
                  </a:lnTo>
                  <a:lnTo>
                    <a:pt x="1062" y="1350"/>
                  </a:lnTo>
                  <a:lnTo>
                    <a:pt x="1016" y="1350"/>
                  </a:lnTo>
                  <a:lnTo>
                    <a:pt x="967" y="1369"/>
                  </a:lnTo>
                  <a:lnTo>
                    <a:pt x="939" y="1329"/>
                  </a:lnTo>
                  <a:lnTo>
                    <a:pt x="910" y="1290"/>
                  </a:lnTo>
                  <a:lnTo>
                    <a:pt x="880" y="1252"/>
                  </a:lnTo>
                  <a:lnTo>
                    <a:pt x="850" y="1214"/>
                  </a:lnTo>
                  <a:lnTo>
                    <a:pt x="817" y="1176"/>
                  </a:lnTo>
                  <a:lnTo>
                    <a:pt x="787" y="1140"/>
                  </a:lnTo>
                  <a:lnTo>
                    <a:pt x="757" y="1103"/>
                  </a:lnTo>
                  <a:lnTo>
                    <a:pt x="725" y="1068"/>
                  </a:lnTo>
                  <a:lnTo>
                    <a:pt x="695" y="1029"/>
                  </a:lnTo>
                  <a:lnTo>
                    <a:pt x="665" y="994"/>
                  </a:lnTo>
                  <a:lnTo>
                    <a:pt x="635" y="957"/>
                  </a:lnTo>
                  <a:lnTo>
                    <a:pt x="605" y="918"/>
                  </a:lnTo>
                  <a:lnTo>
                    <a:pt x="576" y="880"/>
                  </a:lnTo>
                  <a:lnTo>
                    <a:pt x="549" y="839"/>
                  </a:lnTo>
                  <a:lnTo>
                    <a:pt x="521" y="798"/>
                  </a:lnTo>
                  <a:lnTo>
                    <a:pt x="496" y="758"/>
                  </a:lnTo>
                  <a:lnTo>
                    <a:pt x="380" y="756"/>
                  </a:lnTo>
                  <a:lnTo>
                    <a:pt x="378" y="733"/>
                  </a:lnTo>
                  <a:lnTo>
                    <a:pt x="385" y="720"/>
                  </a:lnTo>
                  <a:lnTo>
                    <a:pt x="404" y="712"/>
                  </a:lnTo>
                  <a:lnTo>
                    <a:pt x="424" y="703"/>
                  </a:lnTo>
                  <a:lnTo>
                    <a:pt x="443" y="696"/>
                  </a:lnTo>
                  <a:lnTo>
                    <a:pt x="456" y="685"/>
                  </a:lnTo>
                  <a:lnTo>
                    <a:pt x="456" y="666"/>
                  </a:lnTo>
                  <a:lnTo>
                    <a:pt x="440" y="641"/>
                  </a:lnTo>
                  <a:lnTo>
                    <a:pt x="426" y="603"/>
                  </a:lnTo>
                  <a:lnTo>
                    <a:pt x="404" y="581"/>
                  </a:lnTo>
                  <a:lnTo>
                    <a:pt x="380" y="571"/>
                  </a:lnTo>
                  <a:lnTo>
                    <a:pt x="353" y="568"/>
                  </a:lnTo>
                  <a:lnTo>
                    <a:pt x="325" y="568"/>
                  </a:lnTo>
                  <a:lnTo>
                    <a:pt x="296" y="568"/>
                  </a:lnTo>
                  <a:lnTo>
                    <a:pt x="267" y="562"/>
                  </a:lnTo>
                  <a:lnTo>
                    <a:pt x="239" y="552"/>
                  </a:lnTo>
                  <a:lnTo>
                    <a:pt x="247" y="538"/>
                  </a:lnTo>
                  <a:lnTo>
                    <a:pt x="261" y="527"/>
                  </a:lnTo>
                  <a:lnTo>
                    <a:pt x="279" y="514"/>
                  </a:lnTo>
                  <a:lnTo>
                    <a:pt x="296" y="502"/>
                  </a:lnTo>
                  <a:lnTo>
                    <a:pt x="307" y="490"/>
                  </a:lnTo>
                  <a:lnTo>
                    <a:pt x="313" y="476"/>
                  </a:lnTo>
                  <a:lnTo>
                    <a:pt x="307" y="460"/>
                  </a:lnTo>
                  <a:lnTo>
                    <a:pt x="285" y="437"/>
                  </a:lnTo>
                  <a:lnTo>
                    <a:pt x="272" y="414"/>
                  </a:lnTo>
                  <a:lnTo>
                    <a:pt x="255" y="400"/>
                  </a:lnTo>
                  <a:lnTo>
                    <a:pt x="237" y="394"/>
                  </a:lnTo>
                  <a:lnTo>
                    <a:pt x="214" y="391"/>
                  </a:lnTo>
                  <a:lnTo>
                    <a:pt x="193" y="391"/>
                  </a:lnTo>
                  <a:lnTo>
                    <a:pt x="168" y="394"/>
                  </a:lnTo>
                  <a:lnTo>
                    <a:pt x="147" y="394"/>
                  </a:lnTo>
                  <a:lnTo>
                    <a:pt x="125" y="391"/>
                  </a:lnTo>
                  <a:lnTo>
                    <a:pt x="133" y="372"/>
                  </a:lnTo>
                  <a:lnTo>
                    <a:pt x="149" y="356"/>
                  </a:lnTo>
                  <a:lnTo>
                    <a:pt x="168" y="340"/>
                  </a:lnTo>
                  <a:lnTo>
                    <a:pt x="184" y="321"/>
                  </a:lnTo>
                  <a:lnTo>
                    <a:pt x="0" y="44"/>
                  </a:lnTo>
                  <a:lnTo>
                    <a:pt x="11" y="30"/>
                  </a:lnTo>
                  <a:lnTo>
                    <a:pt x="22" y="12"/>
                  </a:lnTo>
                  <a:lnTo>
                    <a:pt x="36" y="0"/>
                  </a:lnTo>
                  <a:lnTo>
                    <a:pt x="57" y="3"/>
                  </a:lnTo>
                  <a:lnTo>
                    <a:pt x="285" y="321"/>
                  </a:lnTo>
                  <a:lnTo>
                    <a:pt x="342" y="324"/>
                  </a:lnTo>
                  <a:lnTo>
                    <a:pt x="355" y="410"/>
                  </a:lnTo>
                  <a:lnTo>
                    <a:pt x="391" y="467"/>
                  </a:lnTo>
                  <a:lnTo>
                    <a:pt x="429" y="525"/>
                  </a:lnTo>
                  <a:lnTo>
                    <a:pt x="464" y="581"/>
                  </a:lnTo>
                  <a:lnTo>
                    <a:pt x="503" y="638"/>
                  </a:lnTo>
                  <a:lnTo>
                    <a:pt x="540" y="696"/>
                  </a:lnTo>
                  <a:lnTo>
                    <a:pt x="579" y="752"/>
                  </a:lnTo>
                  <a:lnTo>
                    <a:pt x="619" y="807"/>
                  </a:lnTo>
                  <a:lnTo>
                    <a:pt x="660" y="864"/>
                  </a:lnTo>
                  <a:lnTo>
                    <a:pt x="701" y="918"/>
                  </a:lnTo>
                  <a:lnTo>
                    <a:pt x="741" y="975"/>
                  </a:lnTo>
                  <a:lnTo>
                    <a:pt x="785" y="1029"/>
                  </a:lnTo>
                  <a:lnTo>
                    <a:pt x="828" y="1084"/>
                  </a:lnTo>
                  <a:lnTo>
                    <a:pt x="872" y="1138"/>
                  </a:lnTo>
                  <a:lnTo>
                    <a:pt x="918" y="1193"/>
                  </a:lnTo>
                  <a:lnTo>
                    <a:pt x="964" y="1244"/>
                  </a:lnTo>
                  <a:lnTo>
                    <a:pt x="1011" y="1299"/>
                  </a:lnTo>
                  <a:lnTo>
                    <a:pt x="1064" y="1285"/>
                  </a:lnTo>
                  <a:lnTo>
                    <a:pt x="1117" y="1287"/>
                  </a:lnTo>
                  <a:lnTo>
                    <a:pt x="1163" y="1306"/>
                  </a:lnTo>
                  <a:lnTo>
                    <a:pt x="1209" y="1334"/>
                  </a:lnTo>
                  <a:lnTo>
                    <a:pt x="1249" y="1369"/>
                  </a:lnTo>
                  <a:lnTo>
                    <a:pt x="1290" y="1407"/>
                  </a:lnTo>
                  <a:lnTo>
                    <a:pt x="1330" y="1447"/>
                  </a:lnTo>
                  <a:lnTo>
                    <a:pt x="1369" y="1488"/>
                  </a:lnTo>
                  <a:lnTo>
                    <a:pt x="2161" y="2536"/>
                  </a:lnTo>
                  <a:lnTo>
                    <a:pt x="2159" y="2566"/>
                  </a:lnTo>
                  <a:lnTo>
                    <a:pt x="2148" y="2596"/>
                  </a:lnTo>
                  <a:lnTo>
                    <a:pt x="2134" y="2626"/>
                  </a:lnTo>
                  <a:lnTo>
                    <a:pt x="2118" y="2651"/>
                  </a:lnTo>
                  <a:lnTo>
                    <a:pt x="2096" y="2674"/>
                  </a:lnTo>
                  <a:lnTo>
                    <a:pt x="2072" y="2694"/>
                  </a:lnTo>
                  <a:lnTo>
                    <a:pt x="2045" y="2710"/>
                  </a:lnTo>
                  <a:lnTo>
                    <a:pt x="2015" y="2721"/>
                  </a:lnTo>
                  <a:lnTo>
                    <a:pt x="2034" y="2762"/>
                  </a:lnTo>
                  <a:lnTo>
                    <a:pt x="2055" y="2803"/>
                  </a:lnTo>
                  <a:lnTo>
                    <a:pt x="2080" y="2843"/>
                  </a:lnTo>
                  <a:lnTo>
                    <a:pt x="2110" y="2881"/>
                  </a:lnTo>
                  <a:lnTo>
                    <a:pt x="2138" y="2916"/>
                  </a:lnTo>
                  <a:lnTo>
                    <a:pt x="2170" y="2954"/>
                  </a:lnTo>
                  <a:lnTo>
                    <a:pt x="2200" y="2993"/>
                  </a:lnTo>
                  <a:lnTo>
                    <a:pt x="2230" y="3028"/>
                  </a:lnTo>
                  <a:lnTo>
                    <a:pt x="2344" y="3014"/>
                  </a:lnTo>
                  <a:lnTo>
                    <a:pt x="2272" y="3085"/>
                  </a:lnTo>
                  <a:lnTo>
                    <a:pt x="2290" y="3099"/>
                  </a:lnTo>
                  <a:lnTo>
                    <a:pt x="2302" y="3115"/>
                  </a:lnTo>
                  <a:lnTo>
                    <a:pt x="2316" y="3134"/>
                  </a:lnTo>
                  <a:lnTo>
                    <a:pt x="2330" y="3150"/>
                  </a:lnTo>
                  <a:lnTo>
                    <a:pt x="2346" y="3164"/>
                  </a:lnTo>
                  <a:lnTo>
                    <a:pt x="2362" y="3171"/>
                  </a:lnTo>
                  <a:lnTo>
                    <a:pt x="2381" y="3171"/>
                  </a:lnTo>
                  <a:lnTo>
                    <a:pt x="2403" y="3159"/>
                  </a:lnTo>
                  <a:lnTo>
                    <a:pt x="2411" y="3159"/>
                  </a:lnTo>
                  <a:lnTo>
                    <a:pt x="2417" y="3164"/>
                  </a:lnTo>
                  <a:lnTo>
                    <a:pt x="2422" y="3169"/>
                  </a:lnTo>
                  <a:lnTo>
                    <a:pt x="2427" y="3175"/>
                  </a:lnTo>
                  <a:lnTo>
                    <a:pt x="2408" y="3191"/>
                  </a:lnTo>
                  <a:lnTo>
                    <a:pt x="2401" y="3207"/>
                  </a:lnTo>
                  <a:lnTo>
                    <a:pt x="2403" y="3224"/>
                  </a:lnTo>
                  <a:lnTo>
                    <a:pt x="2411" y="3240"/>
                  </a:lnTo>
                  <a:lnTo>
                    <a:pt x="2425" y="3256"/>
                  </a:lnTo>
                  <a:lnTo>
                    <a:pt x="2438" y="3272"/>
                  </a:lnTo>
                  <a:lnTo>
                    <a:pt x="2450" y="3288"/>
                  </a:lnTo>
                  <a:lnTo>
                    <a:pt x="2457" y="3305"/>
                  </a:lnTo>
                  <a:lnTo>
                    <a:pt x="2556" y="3321"/>
                  </a:lnTo>
                  <a:lnTo>
                    <a:pt x="2553" y="3335"/>
                  </a:lnTo>
                  <a:lnTo>
                    <a:pt x="2544" y="3346"/>
                  </a:lnTo>
                  <a:lnTo>
                    <a:pt x="2533" y="3356"/>
                  </a:lnTo>
                  <a:lnTo>
                    <a:pt x="2523" y="3365"/>
                  </a:lnTo>
                  <a:lnTo>
                    <a:pt x="2515" y="3372"/>
                  </a:lnTo>
                  <a:lnTo>
                    <a:pt x="2509" y="3383"/>
                  </a:lnTo>
                  <a:lnTo>
                    <a:pt x="2512" y="3395"/>
                  </a:lnTo>
                  <a:lnTo>
                    <a:pt x="2526" y="3408"/>
                  </a:lnTo>
                  <a:lnTo>
                    <a:pt x="2537" y="3432"/>
                  </a:lnTo>
                  <a:lnTo>
                    <a:pt x="2556" y="3454"/>
                  </a:lnTo>
                  <a:lnTo>
                    <a:pt x="2577" y="3473"/>
                  </a:lnTo>
                  <a:lnTo>
                    <a:pt x="2596" y="3495"/>
                  </a:lnTo>
                  <a:lnTo>
                    <a:pt x="2612" y="3487"/>
                  </a:lnTo>
                  <a:lnTo>
                    <a:pt x="2634" y="3481"/>
                  </a:lnTo>
                  <a:lnTo>
                    <a:pt x="2653" y="3481"/>
                  </a:lnTo>
                  <a:lnTo>
                    <a:pt x="2674" y="3481"/>
                  </a:lnTo>
                  <a:lnTo>
                    <a:pt x="2697" y="3481"/>
                  </a:lnTo>
                  <a:lnTo>
                    <a:pt x="2718" y="3481"/>
                  </a:lnTo>
                  <a:lnTo>
                    <a:pt x="2738" y="3476"/>
                  </a:lnTo>
                  <a:lnTo>
                    <a:pt x="2754" y="3467"/>
                  </a:lnTo>
                  <a:lnTo>
                    <a:pt x="2732" y="3430"/>
                  </a:lnTo>
                  <a:lnTo>
                    <a:pt x="2710" y="3397"/>
                  </a:lnTo>
                  <a:lnTo>
                    <a:pt x="2686" y="3365"/>
                  </a:lnTo>
                  <a:lnTo>
                    <a:pt x="2662" y="3332"/>
                  </a:lnTo>
                  <a:lnTo>
                    <a:pt x="2637" y="3302"/>
                  </a:lnTo>
                  <a:lnTo>
                    <a:pt x="2607" y="3270"/>
                  </a:lnTo>
                  <a:lnTo>
                    <a:pt x="2577" y="3237"/>
                  </a:lnTo>
                  <a:lnTo>
                    <a:pt x="2542" y="3205"/>
                  </a:lnTo>
                  <a:lnTo>
                    <a:pt x="2509" y="3141"/>
                  </a:lnTo>
                  <a:lnTo>
                    <a:pt x="2468" y="3082"/>
                  </a:lnTo>
                  <a:lnTo>
                    <a:pt x="2427" y="3023"/>
                  </a:lnTo>
                  <a:lnTo>
                    <a:pt x="2385" y="2963"/>
                  </a:lnTo>
                  <a:lnTo>
                    <a:pt x="2341" y="2903"/>
                  </a:lnTo>
                  <a:lnTo>
                    <a:pt x="2302" y="2843"/>
                  </a:lnTo>
                  <a:lnTo>
                    <a:pt x="2270" y="2778"/>
                  </a:lnTo>
                  <a:lnTo>
                    <a:pt x="2246" y="2713"/>
                  </a:lnTo>
                  <a:lnTo>
                    <a:pt x="2256" y="2702"/>
                  </a:lnTo>
                  <a:lnTo>
                    <a:pt x="2267" y="2697"/>
                  </a:lnTo>
                  <a:lnTo>
                    <a:pt x="2279" y="2697"/>
                  </a:lnTo>
                  <a:lnTo>
                    <a:pt x="2292" y="2697"/>
                  </a:lnTo>
                  <a:lnTo>
                    <a:pt x="2341" y="2780"/>
                  </a:lnTo>
                  <a:lnTo>
                    <a:pt x="2392" y="2865"/>
                  </a:lnTo>
                  <a:lnTo>
                    <a:pt x="2447" y="2946"/>
                  </a:lnTo>
                  <a:lnTo>
                    <a:pt x="2503" y="3028"/>
                  </a:lnTo>
                  <a:lnTo>
                    <a:pt x="2566" y="3106"/>
                  </a:lnTo>
                  <a:lnTo>
                    <a:pt x="2628" y="3185"/>
                  </a:lnTo>
                  <a:lnTo>
                    <a:pt x="2692" y="3264"/>
                  </a:lnTo>
                  <a:lnTo>
                    <a:pt x="2757" y="3340"/>
                  </a:lnTo>
                  <a:lnTo>
                    <a:pt x="2822" y="3418"/>
                  </a:lnTo>
                  <a:lnTo>
                    <a:pt x="2886" y="3495"/>
                  </a:lnTo>
                  <a:lnTo>
                    <a:pt x="2955" y="3573"/>
                  </a:lnTo>
                  <a:lnTo>
                    <a:pt x="3020" y="3649"/>
                  </a:lnTo>
                  <a:lnTo>
                    <a:pt x="3082" y="3728"/>
                  </a:lnTo>
                  <a:lnTo>
                    <a:pt x="3147" y="3804"/>
                  </a:lnTo>
                  <a:lnTo>
                    <a:pt x="3207" y="3885"/>
                  </a:lnTo>
                  <a:lnTo>
                    <a:pt x="3267" y="3965"/>
                  </a:lnTo>
                  <a:lnTo>
                    <a:pt x="3302" y="3968"/>
                  </a:lnTo>
                  <a:lnTo>
                    <a:pt x="3337" y="3968"/>
                  </a:lnTo>
                  <a:lnTo>
                    <a:pt x="3371" y="3968"/>
                  </a:lnTo>
                  <a:lnTo>
                    <a:pt x="3406" y="3961"/>
                  </a:lnTo>
                  <a:lnTo>
                    <a:pt x="3438" y="3954"/>
                  </a:lnTo>
                  <a:lnTo>
                    <a:pt x="3471" y="3945"/>
                  </a:lnTo>
                  <a:lnTo>
                    <a:pt x="3503" y="3938"/>
                  </a:lnTo>
                  <a:lnTo>
                    <a:pt x="3535" y="3926"/>
                  </a:lnTo>
                  <a:lnTo>
                    <a:pt x="3568" y="3915"/>
                  </a:lnTo>
                  <a:lnTo>
                    <a:pt x="3600" y="3905"/>
                  </a:lnTo>
                  <a:lnTo>
                    <a:pt x="3634" y="3894"/>
                  </a:lnTo>
                  <a:lnTo>
                    <a:pt x="3666" y="3883"/>
                  </a:lnTo>
                  <a:lnTo>
                    <a:pt x="3701" y="3875"/>
                  </a:lnTo>
                  <a:lnTo>
                    <a:pt x="3734" y="3867"/>
                  </a:lnTo>
                  <a:lnTo>
                    <a:pt x="3769" y="3861"/>
                  </a:lnTo>
                  <a:lnTo>
                    <a:pt x="3805" y="3855"/>
                  </a:lnTo>
                  <a:lnTo>
                    <a:pt x="4456" y="3704"/>
                  </a:lnTo>
                  <a:lnTo>
                    <a:pt x="4397" y="3764"/>
                  </a:lnTo>
                  <a:lnTo>
                    <a:pt x="3343" y="4035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54" name="Freeform 70"/>
            <p:cNvSpPr>
              <a:spLocks/>
            </p:cNvSpPr>
            <p:nvPr/>
          </p:nvSpPr>
          <p:spPr bwMode="auto">
            <a:xfrm>
              <a:off x="4204" y="3793"/>
              <a:ext cx="309" cy="179"/>
            </a:xfrm>
            <a:custGeom>
              <a:avLst/>
              <a:gdLst>
                <a:gd name="T0" fmla="*/ 0 w 1235"/>
                <a:gd name="T1" fmla="*/ 0 h 717"/>
                <a:gd name="T2" fmla="*/ 0 w 1235"/>
                <a:gd name="T3" fmla="*/ 0 h 717"/>
                <a:gd name="T4" fmla="*/ 0 w 1235"/>
                <a:gd name="T5" fmla="*/ 0 h 717"/>
                <a:gd name="T6" fmla="*/ 0 w 1235"/>
                <a:gd name="T7" fmla="*/ 0 h 717"/>
                <a:gd name="T8" fmla="*/ 0 w 1235"/>
                <a:gd name="T9" fmla="*/ 0 h 717"/>
                <a:gd name="T10" fmla="*/ 0 w 1235"/>
                <a:gd name="T11" fmla="*/ 0 h 717"/>
                <a:gd name="T12" fmla="*/ 0 w 1235"/>
                <a:gd name="T13" fmla="*/ 0 h 717"/>
                <a:gd name="T14" fmla="*/ 0 w 1235"/>
                <a:gd name="T15" fmla="*/ 0 h 717"/>
                <a:gd name="T16" fmla="*/ 0 w 1235"/>
                <a:gd name="T17" fmla="*/ 0 h 717"/>
                <a:gd name="T18" fmla="*/ 0 w 1235"/>
                <a:gd name="T19" fmla="*/ 0 h 717"/>
                <a:gd name="T20" fmla="*/ 0 w 1235"/>
                <a:gd name="T21" fmla="*/ 0 h 717"/>
                <a:gd name="T22" fmla="*/ 0 w 1235"/>
                <a:gd name="T23" fmla="*/ 0 h 717"/>
                <a:gd name="T24" fmla="*/ 0 w 1235"/>
                <a:gd name="T25" fmla="*/ 0 h 717"/>
                <a:gd name="T26" fmla="*/ 0 w 1235"/>
                <a:gd name="T27" fmla="*/ 0 h 717"/>
                <a:gd name="T28" fmla="*/ 0 w 1235"/>
                <a:gd name="T29" fmla="*/ 0 h 717"/>
                <a:gd name="T30" fmla="*/ 0 w 1235"/>
                <a:gd name="T31" fmla="*/ 0 h 717"/>
                <a:gd name="T32" fmla="*/ 0 w 1235"/>
                <a:gd name="T33" fmla="*/ 0 h 717"/>
                <a:gd name="T34" fmla="*/ 0 w 1235"/>
                <a:gd name="T35" fmla="*/ 0 h 717"/>
                <a:gd name="T36" fmla="*/ 0 w 1235"/>
                <a:gd name="T37" fmla="*/ 0 h 717"/>
                <a:gd name="T38" fmla="*/ 0 w 1235"/>
                <a:gd name="T39" fmla="*/ 0 h 717"/>
                <a:gd name="T40" fmla="*/ 0 w 1235"/>
                <a:gd name="T41" fmla="*/ 0 h 717"/>
                <a:gd name="T42" fmla="*/ 0 w 1235"/>
                <a:gd name="T43" fmla="*/ 0 h 717"/>
                <a:gd name="T44" fmla="*/ 0 w 1235"/>
                <a:gd name="T45" fmla="*/ 0 h 717"/>
                <a:gd name="T46" fmla="*/ 0 w 1235"/>
                <a:gd name="T47" fmla="*/ 0 h 717"/>
                <a:gd name="T48" fmla="*/ 0 w 1235"/>
                <a:gd name="T49" fmla="*/ 0 h 717"/>
                <a:gd name="T50" fmla="*/ 0 w 1235"/>
                <a:gd name="T51" fmla="*/ 0 h 717"/>
                <a:gd name="T52" fmla="*/ 0 w 1235"/>
                <a:gd name="T53" fmla="*/ 0 h 717"/>
                <a:gd name="T54" fmla="*/ 0 w 1235"/>
                <a:gd name="T55" fmla="*/ 0 h 717"/>
                <a:gd name="T56" fmla="*/ 0 w 1235"/>
                <a:gd name="T57" fmla="*/ 0 h 717"/>
                <a:gd name="T58" fmla="*/ 0 w 1235"/>
                <a:gd name="T59" fmla="*/ 0 h 717"/>
                <a:gd name="T60" fmla="*/ 0 w 1235"/>
                <a:gd name="T61" fmla="*/ 0 h 717"/>
                <a:gd name="T62" fmla="*/ 0 w 1235"/>
                <a:gd name="T63" fmla="*/ 0 h 717"/>
                <a:gd name="T64" fmla="*/ 0 w 1235"/>
                <a:gd name="T65" fmla="*/ 0 h 717"/>
                <a:gd name="T66" fmla="*/ 0 w 1235"/>
                <a:gd name="T67" fmla="*/ 0 h 717"/>
                <a:gd name="T68" fmla="*/ 0 w 1235"/>
                <a:gd name="T69" fmla="*/ 0 h 717"/>
                <a:gd name="T70" fmla="*/ 0 w 1235"/>
                <a:gd name="T71" fmla="*/ 0 h 717"/>
                <a:gd name="T72" fmla="*/ 0 w 1235"/>
                <a:gd name="T73" fmla="*/ 0 h 717"/>
                <a:gd name="T74" fmla="*/ 0 w 1235"/>
                <a:gd name="T75" fmla="*/ 0 h 717"/>
                <a:gd name="T76" fmla="*/ 0 w 1235"/>
                <a:gd name="T77" fmla="*/ 0 h 717"/>
                <a:gd name="T78" fmla="*/ 0 w 1235"/>
                <a:gd name="T79" fmla="*/ 0 h 717"/>
                <a:gd name="T80" fmla="*/ 0 w 1235"/>
                <a:gd name="T81" fmla="*/ 0 h 717"/>
                <a:gd name="T82" fmla="*/ 0 w 1235"/>
                <a:gd name="T83" fmla="*/ 0 h 717"/>
                <a:gd name="T84" fmla="*/ 0 w 1235"/>
                <a:gd name="T85" fmla="*/ 0 h 717"/>
                <a:gd name="T86" fmla="*/ 0 w 1235"/>
                <a:gd name="T87" fmla="*/ 0 h 717"/>
                <a:gd name="T88" fmla="*/ 0 w 1235"/>
                <a:gd name="T89" fmla="*/ 0 h 717"/>
                <a:gd name="T90" fmla="*/ 0 w 1235"/>
                <a:gd name="T91" fmla="*/ 0 h 717"/>
                <a:gd name="T92" fmla="*/ 0 w 1235"/>
                <a:gd name="T93" fmla="*/ 0 h 717"/>
                <a:gd name="T94" fmla="*/ 0 w 1235"/>
                <a:gd name="T95" fmla="*/ 0 h 71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235"/>
                <a:gd name="T145" fmla="*/ 0 h 717"/>
                <a:gd name="T146" fmla="*/ 1235 w 1235"/>
                <a:gd name="T147" fmla="*/ 717 h 71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235" h="717">
                  <a:moveTo>
                    <a:pt x="876" y="709"/>
                  </a:moveTo>
                  <a:lnTo>
                    <a:pt x="860" y="709"/>
                  </a:lnTo>
                  <a:lnTo>
                    <a:pt x="843" y="709"/>
                  </a:lnTo>
                  <a:lnTo>
                    <a:pt x="827" y="707"/>
                  </a:lnTo>
                  <a:lnTo>
                    <a:pt x="816" y="693"/>
                  </a:lnTo>
                  <a:lnTo>
                    <a:pt x="816" y="679"/>
                  </a:lnTo>
                  <a:lnTo>
                    <a:pt x="855" y="666"/>
                  </a:lnTo>
                  <a:lnTo>
                    <a:pt x="892" y="655"/>
                  </a:lnTo>
                  <a:lnTo>
                    <a:pt x="933" y="647"/>
                  </a:lnTo>
                  <a:lnTo>
                    <a:pt x="974" y="638"/>
                  </a:lnTo>
                  <a:lnTo>
                    <a:pt x="1012" y="627"/>
                  </a:lnTo>
                  <a:lnTo>
                    <a:pt x="1050" y="617"/>
                  </a:lnTo>
                  <a:lnTo>
                    <a:pt x="1085" y="603"/>
                  </a:lnTo>
                  <a:lnTo>
                    <a:pt x="1120" y="584"/>
                  </a:lnTo>
                  <a:lnTo>
                    <a:pt x="1102" y="548"/>
                  </a:lnTo>
                  <a:lnTo>
                    <a:pt x="1077" y="516"/>
                  </a:lnTo>
                  <a:lnTo>
                    <a:pt x="1056" y="483"/>
                  </a:lnTo>
                  <a:lnTo>
                    <a:pt x="1028" y="451"/>
                  </a:lnTo>
                  <a:lnTo>
                    <a:pt x="1004" y="421"/>
                  </a:lnTo>
                  <a:lnTo>
                    <a:pt x="977" y="389"/>
                  </a:lnTo>
                  <a:lnTo>
                    <a:pt x="947" y="359"/>
                  </a:lnTo>
                  <a:lnTo>
                    <a:pt x="917" y="329"/>
                  </a:lnTo>
                  <a:lnTo>
                    <a:pt x="887" y="299"/>
                  </a:lnTo>
                  <a:lnTo>
                    <a:pt x="857" y="269"/>
                  </a:lnTo>
                  <a:lnTo>
                    <a:pt x="827" y="236"/>
                  </a:lnTo>
                  <a:lnTo>
                    <a:pt x="797" y="206"/>
                  </a:lnTo>
                  <a:lnTo>
                    <a:pt x="767" y="176"/>
                  </a:lnTo>
                  <a:lnTo>
                    <a:pt x="737" y="148"/>
                  </a:lnTo>
                  <a:lnTo>
                    <a:pt x="707" y="118"/>
                  </a:lnTo>
                  <a:lnTo>
                    <a:pt x="681" y="84"/>
                  </a:lnTo>
                  <a:lnTo>
                    <a:pt x="640" y="90"/>
                  </a:lnTo>
                  <a:lnTo>
                    <a:pt x="596" y="95"/>
                  </a:lnTo>
                  <a:lnTo>
                    <a:pt x="556" y="104"/>
                  </a:lnTo>
                  <a:lnTo>
                    <a:pt x="515" y="114"/>
                  </a:lnTo>
                  <a:lnTo>
                    <a:pt x="478" y="123"/>
                  </a:lnTo>
                  <a:lnTo>
                    <a:pt x="436" y="134"/>
                  </a:lnTo>
                  <a:lnTo>
                    <a:pt x="398" y="148"/>
                  </a:lnTo>
                  <a:lnTo>
                    <a:pt x="360" y="158"/>
                  </a:lnTo>
                  <a:lnTo>
                    <a:pt x="319" y="171"/>
                  </a:lnTo>
                  <a:lnTo>
                    <a:pt x="282" y="188"/>
                  </a:lnTo>
                  <a:lnTo>
                    <a:pt x="243" y="201"/>
                  </a:lnTo>
                  <a:lnTo>
                    <a:pt x="206" y="218"/>
                  </a:lnTo>
                  <a:lnTo>
                    <a:pt x="171" y="231"/>
                  </a:lnTo>
                  <a:lnTo>
                    <a:pt x="132" y="247"/>
                  </a:lnTo>
                  <a:lnTo>
                    <a:pt x="94" y="264"/>
                  </a:lnTo>
                  <a:lnTo>
                    <a:pt x="56" y="280"/>
                  </a:lnTo>
                  <a:lnTo>
                    <a:pt x="382" y="687"/>
                  </a:lnTo>
                  <a:lnTo>
                    <a:pt x="342" y="717"/>
                  </a:lnTo>
                  <a:lnTo>
                    <a:pt x="293" y="668"/>
                  </a:lnTo>
                  <a:lnTo>
                    <a:pt x="241" y="617"/>
                  </a:lnTo>
                  <a:lnTo>
                    <a:pt x="187" y="562"/>
                  </a:lnTo>
                  <a:lnTo>
                    <a:pt x="132" y="502"/>
                  </a:lnTo>
                  <a:lnTo>
                    <a:pt x="83" y="443"/>
                  </a:lnTo>
                  <a:lnTo>
                    <a:pt x="42" y="381"/>
                  </a:lnTo>
                  <a:lnTo>
                    <a:pt x="12" y="315"/>
                  </a:lnTo>
                  <a:lnTo>
                    <a:pt x="0" y="250"/>
                  </a:lnTo>
                  <a:lnTo>
                    <a:pt x="42" y="229"/>
                  </a:lnTo>
                  <a:lnTo>
                    <a:pt x="86" y="210"/>
                  </a:lnTo>
                  <a:lnTo>
                    <a:pt x="129" y="190"/>
                  </a:lnTo>
                  <a:lnTo>
                    <a:pt x="173" y="174"/>
                  </a:lnTo>
                  <a:lnTo>
                    <a:pt x="219" y="158"/>
                  </a:lnTo>
                  <a:lnTo>
                    <a:pt x="263" y="139"/>
                  </a:lnTo>
                  <a:lnTo>
                    <a:pt x="309" y="125"/>
                  </a:lnTo>
                  <a:lnTo>
                    <a:pt x="355" y="109"/>
                  </a:lnTo>
                  <a:lnTo>
                    <a:pt x="401" y="95"/>
                  </a:lnTo>
                  <a:lnTo>
                    <a:pt x="448" y="79"/>
                  </a:lnTo>
                  <a:lnTo>
                    <a:pt x="494" y="65"/>
                  </a:lnTo>
                  <a:lnTo>
                    <a:pt x="540" y="52"/>
                  </a:lnTo>
                  <a:lnTo>
                    <a:pt x="586" y="38"/>
                  </a:lnTo>
                  <a:lnTo>
                    <a:pt x="631" y="25"/>
                  </a:lnTo>
                  <a:lnTo>
                    <a:pt x="679" y="14"/>
                  </a:lnTo>
                  <a:lnTo>
                    <a:pt x="725" y="0"/>
                  </a:lnTo>
                  <a:lnTo>
                    <a:pt x="751" y="41"/>
                  </a:lnTo>
                  <a:lnTo>
                    <a:pt x="781" y="79"/>
                  </a:lnTo>
                  <a:lnTo>
                    <a:pt x="813" y="120"/>
                  </a:lnTo>
                  <a:lnTo>
                    <a:pt x="850" y="158"/>
                  </a:lnTo>
                  <a:lnTo>
                    <a:pt x="885" y="193"/>
                  </a:lnTo>
                  <a:lnTo>
                    <a:pt x="920" y="231"/>
                  </a:lnTo>
                  <a:lnTo>
                    <a:pt x="955" y="266"/>
                  </a:lnTo>
                  <a:lnTo>
                    <a:pt x="993" y="301"/>
                  </a:lnTo>
                  <a:lnTo>
                    <a:pt x="1028" y="340"/>
                  </a:lnTo>
                  <a:lnTo>
                    <a:pt x="1063" y="375"/>
                  </a:lnTo>
                  <a:lnTo>
                    <a:pt x="1097" y="413"/>
                  </a:lnTo>
                  <a:lnTo>
                    <a:pt x="1129" y="451"/>
                  </a:lnTo>
                  <a:lnTo>
                    <a:pt x="1159" y="490"/>
                  </a:lnTo>
                  <a:lnTo>
                    <a:pt x="1189" y="530"/>
                  </a:lnTo>
                  <a:lnTo>
                    <a:pt x="1213" y="571"/>
                  </a:lnTo>
                  <a:lnTo>
                    <a:pt x="1235" y="611"/>
                  </a:lnTo>
                  <a:lnTo>
                    <a:pt x="1194" y="636"/>
                  </a:lnTo>
                  <a:lnTo>
                    <a:pt x="1150" y="649"/>
                  </a:lnTo>
                  <a:lnTo>
                    <a:pt x="1104" y="657"/>
                  </a:lnTo>
                  <a:lnTo>
                    <a:pt x="1056" y="663"/>
                  </a:lnTo>
                  <a:lnTo>
                    <a:pt x="1007" y="666"/>
                  </a:lnTo>
                  <a:lnTo>
                    <a:pt x="961" y="673"/>
                  </a:lnTo>
                  <a:lnTo>
                    <a:pt x="917" y="687"/>
                  </a:lnTo>
                  <a:lnTo>
                    <a:pt x="876" y="709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55" name="Freeform 71"/>
            <p:cNvSpPr>
              <a:spLocks/>
            </p:cNvSpPr>
            <p:nvPr/>
          </p:nvSpPr>
          <p:spPr bwMode="auto">
            <a:xfrm>
              <a:off x="4392" y="3992"/>
              <a:ext cx="74" cy="75"/>
            </a:xfrm>
            <a:custGeom>
              <a:avLst/>
              <a:gdLst>
                <a:gd name="T0" fmla="*/ 0 w 298"/>
                <a:gd name="T1" fmla="*/ 0 h 304"/>
                <a:gd name="T2" fmla="*/ 0 w 298"/>
                <a:gd name="T3" fmla="*/ 0 h 304"/>
                <a:gd name="T4" fmla="*/ 0 w 298"/>
                <a:gd name="T5" fmla="*/ 0 h 304"/>
                <a:gd name="T6" fmla="*/ 0 w 298"/>
                <a:gd name="T7" fmla="*/ 0 h 304"/>
                <a:gd name="T8" fmla="*/ 0 w 298"/>
                <a:gd name="T9" fmla="*/ 0 h 304"/>
                <a:gd name="T10" fmla="*/ 0 w 298"/>
                <a:gd name="T11" fmla="*/ 0 h 304"/>
                <a:gd name="T12" fmla="*/ 0 w 298"/>
                <a:gd name="T13" fmla="*/ 0 h 304"/>
                <a:gd name="T14" fmla="*/ 0 w 298"/>
                <a:gd name="T15" fmla="*/ 0 h 304"/>
                <a:gd name="T16" fmla="*/ 0 w 298"/>
                <a:gd name="T17" fmla="*/ 0 h 304"/>
                <a:gd name="T18" fmla="*/ 0 w 298"/>
                <a:gd name="T19" fmla="*/ 0 h 304"/>
                <a:gd name="T20" fmla="*/ 0 w 298"/>
                <a:gd name="T21" fmla="*/ 0 h 304"/>
                <a:gd name="T22" fmla="*/ 0 w 298"/>
                <a:gd name="T23" fmla="*/ 0 h 304"/>
                <a:gd name="T24" fmla="*/ 0 w 298"/>
                <a:gd name="T25" fmla="*/ 0 h 304"/>
                <a:gd name="T26" fmla="*/ 0 w 298"/>
                <a:gd name="T27" fmla="*/ 0 h 304"/>
                <a:gd name="T28" fmla="*/ 0 w 298"/>
                <a:gd name="T29" fmla="*/ 0 h 304"/>
                <a:gd name="T30" fmla="*/ 0 w 298"/>
                <a:gd name="T31" fmla="*/ 0 h 304"/>
                <a:gd name="T32" fmla="*/ 0 w 298"/>
                <a:gd name="T33" fmla="*/ 0 h 304"/>
                <a:gd name="T34" fmla="*/ 0 w 298"/>
                <a:gd name="T35" fmla="*/ 0 h 304"/>
                <a:gd name="T36" fmla="*/ 0 w 298"/>
                <a:gd name="T37" fmla="*/ 0 h 304"/>
                <a:gd name="T38" fmla="*/ 0 w 298"/>
                <a:gd name="T39" fmla="*/ 0 h 304"/>
                <a:gd name="T40" fmla="*/ 0 w 298"/>
                <a:gd name="T41" fmla="*/ 0 h 304"/>
                <a:gd name="T42" fmla="*/ 0 w 298"/>
                <a:gd name="T43" fmla="*/ 0 h 304"/>
                <a:gd name="T44" fmla="*/ 0 w 298"/>
                <a:gd name="T45" fmla="*/ 0 h 304"/>
                <a:gd name="T46" fmla="*/ 0 w 298"/>
                <a:gd name="T47" fmla="*/ 0 h 304"/>
                <a:gd name="T48" fmla="*/ 0 w 298"/>
                <a:gd name="T49" fmla="*/ 0 h 304"/>
                <a:gd name="T50" fmla="*/ 0 w 298"/>
                <a:gd name="T51" fmla="*/ 0 h 304"/>
                <a:gd name="T52" fmla="*/ 0 w 298"/>
                <a:gd name="T53" fmla="*/ 0 h 304"/>
                <a:gd name="T54" fmla="*/ 0 w 298"/>
                <a:gd name="T55" fmla="*/ 0 h 304"/>
                <a:gd name="T56" fmla="*/ 0 w 298"/>
                <a:gd name="T57" fmla="*/ 0 h 304"/>
                <a:gd name="T58" fmla="*/ 0 w 298"/>
                <a:gd name="T59" fmla="*/ 0 h 304"/>
                <a:gd name="T60" fmla="*/ 0 w 298"/>
                <a:gd name="T61" fmla="*/ 0 h 304"/>
                <a:gd name="T62" fmla="*/ 0 w 298"/>
                <a:gd name="T63" fmla="*/ 0 h 304"/>
                <a:gd name="T64" fmla="*/ 0 w 298"/>
                <a:gd name="T65" fmla="*/ 0 h 304"/>
                <a:gd name="T66" fmla="*/ 0 w 298"/>
                <a:gd name="T67" fmla="*/ 0 h 304"/>
                <a:gd name="T68" fmla="*/ 0 w 298"/>
                <a:gd name="T69" fmla="*/ 0 h 304"/>
                <a:gd name="T70" fmla="*/ 0 w 298"/>
                <a:gd name="T71" fmla="*/ 0 h 304"/>
                <a:gd name="T72" fmla="*/ 0 w 298"/>
                <a:gd name="T73" fmla="*/ 0 h 304"/>
                <a:gd name="T74" fmla="*/ 0 w 298"/>
                <a:gd name="T75" fmla="*/ 0 h 304"/>
                <a:gd name="T76" fmla="*/ 0 w 298"/>
                <a:gd name="T77" fmla="*/ 0 h 304"/>
                <a:gd name="T78" fmla="*/ 0 w 298"/>
                <a:gd name="T79" fmla="*/ 0 h 304"/>
                <a:gd name="T80" fmla="*/ 0 w 298"/>
                <a:gd name="T81" fmla="*/ 0 h 304"/>
                <a:gd name="T82" fmla="*/ 0 w 298"/>
                <a:gd name="T83" fmla="*/ 0 h 304"/>
                <a:gd name="T84" fmla="*/ 0 w 298"/>
                <a:gd name="T85" fmla="*/ 0 h 30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8"/>
                <a:gd name="T130" fmla="*/ 0 h 304"/>
                <a:gd name="T131" fmla="*/ 298 w 298"/>
                <a:gd name="T132" fmla="*/ 304 h 30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8" h="304">
                  <a:moveTo>
                    <a:pt x="298" y="103"/>
                  </a:moveTo>
                  <a:lnTo>
                    <a:pt x="265" y="101"/>
                  </a:lnTo>
                  <a:lnTo>
                    <a:pt x="233" y="94"/>
                  </a:lnTo>
                  <a:lnTo>
                    <a:pt x="198" y="84"/>
                  </a:lnTo>
                  <a:lnTo>
                    <a:pt x="165" y="76"/>
                  </a:lnTo>
                  <a:lnTo>
                    <a:pt x="133" y="71"/>
                  </a:lnTo>
                  <a:lnTo>
                    <a:pt x="106" y="76"/>
                  </a:lnTo>
                  <a:lnTo>
                    <a:pt x="81" y="94"/>
                  </a:lnTo>
                  <a:lnTo>
                    <a:pt x="64" y="131"/>
                  </a:lnTo>
                  <a:lnTo>
                    <a:pt x="64" y="152"/>
                  </a:lnTo>
                  <a:lnTo>
                    <a:pt x="73" y="173"/>
                  </a:lnTo>
                  <a:lnTo>
                    <a:pt x="81" y="193"/>
                  </a:lnTo>
                  <a:lnTo>
                    <a:pt x="94" y="212"/>
                  </a:lnTo>
                  <a:lnTo>
                    <a:pt x="108" y="225"/>
                  </a:lnTo>
                  <a:lnTo>
                    <a:pt x="124" y="239"/>
                  </a:lnTo>
                  <a:lnTo>
                    <a:pt x="143" y="253"/>
                  </a:lnTo>
                  <a:lnTo>
                    <a:pt x="163" y="260"/>
                  </a:lnTo>
                  <a:lnTo>
                    <a:pt x="179" y="260"/>
                  </a:lnTo>
                  <a:lnTo>
                    <a:pt x="179" y="290"/>
                  </a:lnTo>
                  <a:lnTo>
                    <a:pt x="152" y="302"/>
                  </a:lnTo>
                  <a:lnTo>
                    <a:pt x="127" y="304"/>
                  </a:lnTo>
                  <a:lnTo>
                    <a:pt x="101" y="302"/>
                  </a:lnTo>
                  <a:lnTo>
                    <a:pt x="76" y="293"/>
                  </a:lnTo>
                  <a:lnTo>
                    <a:pt x="54" y="279"/>
                  </a:lnTo>
                  <a:lnTo>
                    <a:pt x="35" y="260"/>
                  </a:lnTo>
                  <a:lnTo>
                    <a:pt x="18" y="239"/>
                  </a:lnTo>
                  <a:lnTo>
                    <a:pt x="5" y="217"/>
                  </a:lnTo>
                  <a:lnTo>
                    <a:pt x="0" y="179"/>
                  </a:lnTo>
                  <a:lnTo>
                    <a:pt x="2" y="141"/>
                  </a:lnTo>
                  <a:lnTo>
                    <a:pt x="11" y="106"/>
                  </a:lnTo>
                  <a:lnTo>
                    <a:pt x="27" y="73"/>
                  </a:lnTo>
                  <a:lnTo>
                    <a:pt x="48" y="46"/>
                  </a:lnTo>
                  <a:lnTo>
                    <a:pt x="76" y="24"/>
                  </a:lnTo>
                  <a:lnTo>
                    <a:pt x="106" y="8"/>
                  </a:lnTo>
                  <a:lnTo>
                    <a:pt x="141" y="0"/>
                  </a:lnTo>
                  <a:lnTo>
                    <a:pt x="163" y="11"/>
                  </a:lnTo>
                  <a:lnTo>
                    <a:pt x="187" y="16"/>
                  </a:lnTo>
                  <a:lnTo>
                    <a:pt x="212" y="24"/>
                  </a:lnTo>
                  <a:lnTo>
                    <a:pt x="235" y="30"/>
                  </a:lnTo>
                  <a:lnTo>
                    <a:pt x="258" y="41"/>
                  </a:lnTo>
                  <a:lnTo>
                    <a:pt x="277" y="54"/>
                  </a:lnTo>
                  <a:lnTo>
                    <a:pt x="290" y="76"/>
                  </a:lnTo>
                  <a:lnTo>
                    <a:pt x="298" y="103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56" name="Freeform 72"/>
            <p:cNvSpPr>
              <a:spLocks/>
            </p:cNvSpPr>
            <p:nvPr/>
          </p:nvSpPr>
          <p:spPr bwMode="auto">
            <a:xfrm>
              <a:off x="4059" y="3614"/>
              <a:ext cx="284" cy="172"/>
            </a:xfrm>
            <a:custGeom>
              <a:avLst/>
              <a:gdLst>
                <a:gd name="T0" fmla="*/ 0 w 1138"/>
                <a:gd name="T1" fmla="*/ 0 h 687"/>
                <a:gd name="T2" fmla="*/ 0 w 1138"/>
                <a:gd name="T3" fmla="*/ 0 h 687"/>
                <a:gd name="T4" fmla="*/ 0 w 1138"/>
                <a:gd name="T5" fmla="*/ 0 h 687"/>
                <a:gd name="T6" fmla="*/ 0 w 1138"/>
                <a:gd name="T7" fmla="*/ 0 h 687"/>
                <a:gd name="T8" fmla="*/ 0 w 1138"/>
                <a:gd name="T9" fmla="*/ 0 h 687"/>
                <a:gd name="T10" fmla="*/ 0 w 1138"/>
                <a:gd name="T11" fmla="*/ 0 h 687"/>
                <a:gd name="T12" fmla="*/ 0 w 1138"/>
                <a:gd name="T13" fmla="*/ 0 h 687"/>
                <a:gd name="T14" fmla="*/ 0 w 1138"/>
                <a:gd name="T15" fmla="*/ 0 h 687"/>
                <a:gd name="T16" fmla="*/ 0 w 1138"/>
                <a:gd name="T17" fmla="*/ 0 h 687"/>
                <a:gd name="T18" fmla="*/ 0 w 1138"/>
                <a:gd name="T19" fmla="*/ 0 h 687"/>
                <a:gd name="T20" fmla="*/ 0 w 1138"/>
                <a:gd name="T21" fmla="*/ 0 h 687"/>
                <a:gd name="T22" fmla="*/ 0 w 1138"/>
                <a:gd name="T23" fmla="*/ 0 h 687"/>
                <a:gd name="T24" fmla="*/ 0 w 1138"/>
                <a:gd name="T25" fmla="*/ 0 h 687"/>
                <a:gd name="T26" fmla="*/ 0 w 1138"/>
                <a:gd name="T27" fmla="*/ 0 h 687"/>
                <a:gd name="T28" fmla="*/ 0 w 1138"/>
                <a:gd name="T29" fmla="*/ 0 h 687"/>
                <a:gd name="T30" fmla="*/ 0 w 1138"/>
                <a:gd name="T31" fmla="*/ 0 h 687"/>
                <a:gd name="T32" fmla="*/ 0 w 1138"/>
                <a:gd name="T33" fmla="*/ 0 h 687"/>
                <a:gd name="T34" fmla="*/ 0 w 1138"/>
                <a:gd name="T35" fmla="*/ 0 h 687"/>
                <a:gd name="T36" fmla="*/ 0 w 1138"/>
                <a:gd name="T37" fmla="*/ 0 h 687"/>
                <a:gd name="T38" fmla="*/ 0 w 1138"/>
                <a:gd name="T39" fmla="*/ 0 h 687"/>
                <a:gd name="T40" fmla="*/ 0 w 1138"/>
                <a:gd name="T41" fmla="*/ 0 h 687"/>
                <a:gd name="T42" fmla="*/ 0 w 1138"/>
                <a:gd name="T43" fmla="*/ 0 h 687"/>
                <a:gd name="T44" fmla="*/ 0 w 1138"/>
                <a:gd name="T45" fmla="*/ 0 h 687"/>
                <a:gd name="T46" fmla="*/ 0 w 1138"/>
                <a:gd name="T47" fmla="*/ 0 h 687"/>
                <a:gd name="T48" fmla="*/ 0 w 1138"/>
                <a:gd name="T49" fmla="*/ 0 h 687"/>
                <a:gd name="T50" fmla="*/ 0 w 1138"/>
                <a:gd name="T51" fmla="*/ 0 h 687"/>
                <a:gd name="T52" fmla="*/ 0 w 1138"/>
                <a:gd name="T53" fmla="*/ 0 h 687"/>
                <a:gd name="T54" fmla="*/ 0 w 1138"/>
                <a:gd name="T55" fmla="*/ 0 h 687"/>
                <a:gd name="T56" fmla="*/ 0 w 1138"/>
                <a:gd name="T57" fmla="*/ 0 h 687"/>
                <a:gd name="T58" fmla="*/ 0 w 1138"/>
                <a:gd name="T59" fmla="*/ 0 h 687"/>
                <a:gd name="T60" fmla="*/ 0 w 1138"/>
                <a:gd name="T61" fmla="*/ 0 h 687"/>
                <a:gd name="T62" fmla="*/ 0 w 1138"/>
                <a:gd name="T63" fmla="*/ 0 h 687"/>
                <a:gd name="T64" fmla="*/ 0 w 1138"/>
                <a:gd name="T65" fmla="*/ 0 h 687"/>
                <a:gd name="T66" fmla="*/ 0 w 1138"/>
                <a:gd name="T67" fmla="*/ 0 h 68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38"/>
                <a:gd name="T103" fmla="*/ 0 h 687"/>
                <a:gd name="T104" fmla="*/ 1138 w 1138"/>
                <a:gd name="T105" fmla="*/ 687 h 68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38" h="687">
                  <a:moveTo>
                    <a:pt x="934" y="552"/>
                  </a:moveTo>
                  <a:lnTo>
                    <a:pt x="931" y="525"/>
                  </a:lnTo>
                  <a:lnTo>
                    <a:pt x="940" y="502"/>
                  </a:lnTo>
                  <a:lnTo>
                    <a:pt x="956" y="490"/>
                  </a:lnTo>
                  <a:lnTo>
                    <a:pt x="975" y="478"/>
                  </a:lnTo>
                  <a:lnTo>
                    <a:pt x="996" y="470"/>
                  </a:lnTo>
                  <a:lnTo>
                    <a:pt x="1018" y="460"/>
                  </a:lnTo>
                  <a:lnTo>
                    <a:pt x="1037" y="443"/>
                  </a:lnTo>
                  <a:lnTo>
                    <a:pt x="1051" y="424"/>
                  </a:lnTo>
                  <a:lnTo>
                    <a:pt x="709" y="74"/>
                  </a:lnTo>
                  <a:lnTo>
                    <a:pt x="670" y="79"/>
                  </a:lnTo>
                  <a:lnTo>
                    <a:pt x="630" y="88"/>
                  </a:lnTo>
                  <a:lnTo>
                    <a:pt x="592" y="95"/>
                  </a:lnTo>
                  <a:lnTo>
                    <a:pt x="554" y="104"/>
                  </a:lnTo>
                  <a:lnTo>
                    <a:pt x="513" y="111"/>
                  </a:lnTo>
                  <a:lnTo>
                    <a:pt x="476" y="120"/>
                  </a:lnTo>
                  <a:lnTo>
                    <a:pt x="437" y="128"/>
                  </a:lnTo>
                  <a:lnTo>
                    <a:pt x="399" y="139"/>
                  </a:lnTo>
                  <a:lnTo>
                    <a:pt x="361" y="150"/>
                  </a:lnTo>
                  <a:lnTo>
                    <a:pt x="323" y="160"/>
                  </a:lnTo>
                  <a:lnTo>
                    <a:pt x="288" y="171"/>
                  </a:lnTo>
                  <a:lnTo>
                    <a:pt x="250" y="185"/>
                  </a:lnTo>
                  <a:lnTo>
                    <a:pt x="212" y="199"/>
                  </a:lnTo>
                  <a:lnTo>
                    <a:pt x="176" y="212"/>
                  </a:lnTo>
                  <a:lnTo>
                    <a:pt x="139" y="226"/>
                  </a:lnTo>
                  <a:lnTo>
                    <a:pt x="104" y="239"/>
                  </a:lnTo>
                  <a:lnTo>
                    <a:pt x="413" y="647"/>
                  </a:lnTo>
                  <a:lnTo>
                    <a:pt x="367" y="687"/>
                  </a:lnTo>
                  <a:lnTo>
                    <a:pt x="317" y="638"/>
                  </a:lnTo>
                  <a:lnTo>
                    <a:pt x="271" y="584"/>
                  </a:lnTo>
                  <a:lnTo>
                    <a:pt x="231" y="527"/>
                  </a:lnTo>
                  <a:lnTo>
                    <a:pt x="192" y="470"/>
                  </a:lnTo>
                  <a:lnTo>
                    <a:pt x="152" y="413"/>
                  </a:lnTo>
                  <a:lnTo>
                    <a:pt x="109" y="356"/>
                  </a:lnTo>
                  <a:lnTo>
                    <a:pt x="57" y="301"/>
                  </a:lnTo>
                  <a:lnTo>
                    <a:pt x="0" y="250"/>
                  </a:lnTo>
                  <a:lnTo>
                    <a:pt x="3" y="220"/>
                  </a:lnTo>
                  <a:lnTo>
                    <a:pt x="14" y="204"/>
                  </a:lnTo>
                  <a:lnTo>
                    <a:pt x="30" y="199"/>
                  </a:lnTo>
                  <a:lnTo>
                    <a:pt x="49" y="196"/>
                  </a:lnTo>
                  <a:lnTo>
                    <a:pt x="65" y="196"/>
                  </a:lnTo>
                  <a:lnTo>
                    <a:pt x="81" y="193"/>
                  </a:lnTo>
                  <a:lnTo>
                    <a:pt x="95" y="180"/>
                  </a:lnTo>
                  <a:lnTo>
                    <a:pt x="104" y="153"/>
                  </a:lnTo>
                  <a:lnTo>
                    <a:pt x="144" y="141"/>
                  </a:lnTo>
                  <a:lnTo>
                    <a:pt x="185" y="134"/>
                  </a:lnTo>
                  <a:lnTo>
                    <a:pt x="222" y="123"/>
                  </a:lnTo>
                  <a:lnTo>
                    <a:pt x="263" y="111"/>
                  </a:lnTo>
                  <a:lnTo>
                    <a:pt x="305" y="100"/>
                  </a:lnTo>
                  <a:lnTo>
                    <a:pt x="342" y="90"/>
                  </a:lnTo>
                  <a:lnTo>
                    <a:pt x="383" y="79"/>
                  </a:lnTo>
                  <a:lnTo>
                    <a:pt x="423" y="68"/>
                  </a:lnTo>
                  <a:lnTo>
                    <a:pt x="464" y="58"/>
                  </a:lnTo>
                  <a:lnTo>
                    <a:pt x="505" y="49"/>
                  </a:lnTo>
                  <a:lnTo>
                    <a:pt x="546" y="38"/>
                  </a:lnTo>
                  <a:lnTo>
                    <a:pt x="587" y="30"/>
                  </a:lnTo>
                  <a:lnTo>
                    <a:pt x="628" y="22"/>
                  </a:lnTo>
                  <a:lnTo>
                    <a:pt x="668" y="14"/>
                  </a:lnTo>
                  <a:lnTo>
                    <a:pt x="711" y="5"/>
                  </a:lnTo>
                  <a:lnTo>
                    <a:pt x="753" y="0"/>
                  </a:lnTo>
                  <a:lnTo>
                    <a:pt x="1138" y="424"/>
                  </a:lnTo>
                  <a:lnTo>
                    <a:pt x="1118" y="451"/>
                  </a:lnTo>
                  <a:lnTo>
                    <a:pt x="1097" y="476"/>
                  </a:lnTo>
                  <a:lnTo>
                    <a:pt x="1076" y="495"/>
                  </a:lnTo>
                  <a:lnTo>
                    <a:pt x="1048" y="511"/>
                  </a:lnTo>
                  <a:lnTo>
                    <a:pt x="1021" y="527"/>
                  </a:lnTo>
                  <a:lnTo>
                    <a:pt x="991" y="538"/>
                  </a:lnTo>
                  <a:lnTo>
                    <a:pt x="964" y="546"/>
                  </a:lnTo>
                  <a:lnTo>
                    <a:pt x="934" y="552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57" name="Freeform 73"/>
            <p:cNvSpPr>
              <a:spLocks/>
            </p:cNvSpPr>
            <p:nvPr/>
          </p:nvSpPr>
          <p:spPr bwMode="auto">
            <a:xfrm>
              <a:off x="4171" y="3877"/>
              <a:ext cx="96" cy="127"/>
            </a:xfrm>
            <a:custGeom>
              <a:avLst/>
              <a:gdLst>
                <a:gd name="T0" fmla="*/ 0 w 386"/>
                <a:gd name="T1" fmla="*/ 0 h 507"/>
                <a:gd name="T2" fmla="*/ 0 w 386"/>
                <a:gd name="T3" fmla="*/ 0 h 507"/>
                <a:gd name="T4" fmla="*/ 0 w 386"/>
                <a:gd name="T5" fmla="*/ 0 h 507"/>
                <a:gd name="T6" fmla="*/ 0 w 386"/>
                <a:gd name="T7" fmla="*/ 0 h 507"/>
                <a:gd name="T8" fmla="*/ 0 w 386"/>
                <a:gd name="T9" fmla="*/ 0 h 507"/>
                <a:gd name="T10" fmla="*/ 0 w 386"/>
                <a:gd name="T11" fmla="*/ 0 h 507"/>
                <a:gd name="T12" fmla="*/ 0 w 386"/>
                <a:gd name="T13" fmla="*/ 0 h 507"/>
                <a:gd name="T14" fmla="*/ 0 w 386"/>
                <a:gd name="T15" fmla="*/ 0 h 507"/>
                <a:gd name="T16" fmla="*/ 0 w 386"/>
                <a:gd name="T17" fmla="*/ 0 h 507"/>
                <a:gd name="T18" fmla="*/ 0 w 386"/>
                <a:gd name="T19" fmla="*/ 0 h 507"/>
                <a:gd name="T20" fmla="*/ 0 w 386"/>
                <a:gd name="T21" fmla="*/ 0 h 507"/>
                <a:gd name="T22" fmla="*/ 0 w 386"/>
                <a:gd name="T23" fmla="*/ 0 h 507"/>
                <a:gd name="T24" fmla="*/ 0 w 386"/>
                <a:gd name="T25" fmla="*/ 0 h 507"/>
                <a:gd name="T26" fmla="*/ 0 w 386"/>
                <a:gd name="T27" fmla="*/ 0 h 507"/>
                <a:gd name="T28" fmla="*/ 0 w 386"/>
                <a:gd name="T29" fmla="*/ 0 h 507"/>
                <a:gd name="T30" fmla="*/ 0 w 386"/>
                <a:gd name="T31" fmla="*/ 0 h 507"/>
                <a:gd name="T32" fmla="*/ 0 w 386"/>
                <a:gd name="T33" fmla="*/ 0 h 507"/>
                <a:gd name="T34" fmla="*/ 0 w 386"/>
                <a:gd name="T35" fmla="*/ 0 h 507"/>
                <a:gd name="T36" fmla="*/ 0 w 386"/>
                <a:gd name="T37" fmla="*/ 0 h 507"/>
                <a:gd name="T38" fmla="*/ 0 w 386"/>
                <a:gd name="T39" fmla="*/ 0 h 50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86"/>
                <a:gd name="T61" fmla="*/ 0 h 507"/>
                <a:gd name="T62" fmla="*/ 386 w 386"/>
                <a:gd name="T63" fmla="*/ 507 h 50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86" h="507">
                  <a:moveTo>
                    <a:pt x="372" y="507"/>
                  </a:moveTo>
                  <a:lnTo>
                    <a:pt x="328" y="507"/>
                  </a:lnTo>
                  <a:lnTo>
                    <a:pt x="291" y="445"/>
                  </a:lnTo>
                  <a:lnTo>
                    <a:pt x="245" y="386"/>
                  </a:lnTo>
                  <a:lnTo>
                    <a:pt x="199" y="329"/>
                  </a:lnTo>
                  <a:lnTo>
                    <a:pt x="150" y="269"/>
                  </a:lnTo>
                  <a:lnTo>
                    <a:pt x="100" y="209"/>
                  </a:lnTo>
                  <a:lnTo>
                    <a:pt x="60" y="146"/>
                  </a:lnTo>
                  <a:lnTo>
                    <a:pt x="25" y="82"/>
                  </a:lnTo>
                  <a:lnTo>
                    <a:pt x="0" y="14"/>
                  </a:lnTo>
                  <a:lnTo>
                    <a:pt x="16" y="0"/>
                  </a:lnTo>
                  <a:lnTo>
                    <a:pt x="70" y="57"/>
                  </a:lnTo>
                  <a:lnTo>
                    <a:pt x="122" y="117"/>
                  </a:lnTo>
                  <a:lnTo>
                    <a:pt x="171" y="176"/>
                  </a:lnTo>
                  <a:lnTo>
                    <a:pt x="220" y="236"/>
                  </a:lnTo>
                  <a:lnTo>
                    <a:pt x="266" y="299"/>
                  </a:lnTo>
                  <a:lnTo>
                    <a:pt x="310" y="364"/>
                  </a:lnTo>
                  <a:lnTo>
                    <a:pt x="351" y="429"/>
                  </a:lnTo>
                  <a:lnTo>
                    <a:pt x="386" y="497"/>
                  </a:lnTo>
                  <a:lnTo>
                    <a:pt x="372" y="507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58" name="Freeform 74"/>
            <p:cNvSpPr>
              <a:spLocks/>
            </p:cNvSpPr>
            <p:nvPr/>
          </p:nvSpPr>
          <p:spPr bwMode="auto">
            <a:xfrm>
              <a:off x="4176" y="3769"/>
              <a:ext cx="55" cy="21"/>
            </a:xfrm>
            <a:custGeom>
              <a:avLst/>
              <a:gdLst>
                <a:gd name="T0" fmla="*/ 0 w 220"/>
                <a:gd name="T1" fmla="*/ 0 h 84"/>
                <a:gd name="T2" fmla="*/ 0 w 220"/>
                <a:gd name="T3" fmla="*/ 0 h 84"/>
                <a:gd name="T4" fmla="*/ 0 w 220"/>
                <a:gd name="T5" fmla="*/ 0 h 84"/>
                <a:gd name="T6" fmla="*/ 0 w 220"/>
                <a:gd name="T7" fmla="*/ 0 h 84"/>
                <a:gd name="T8" fmla="*/ 0 w 220"/>
                <a:gd name="T9" fmla="*/ 0 h 84"/>
                <a:gd name="T10" fmla="*/ 0 w 220"/>
                <a:gd name="T11" fmla="*/ 0 h 84"/>
                <a:gd name="T12" fmla="*/ 0 w 220"/>
                <a:gd name="T13" fmla="*/ 0 h 84"/>
                <a:gd name="T14" fmla="*/ 0 w 220"/>
                <a:gd name="T15" fmla="*/ 0 h 84"/>
                <a:gd name="T16" fmla="*/ 0 w 220"/>
                <a:gd name="T17" fmla="*/ 0 h 84"/>
                <a:gd name="T18" fmla="*/ 0 w 220"/>
                <a:gd name="T19" fmla="*/ 0 h 84"/>
                <a:gd name="T20" fmla="*/ 0 w 220"/>
                <a:gd name="T21" fmla="*/ 0 h 84"/>
                <a:gd name="T22" fmla="*/ 0 w 220"/>
                <a:gd name="T23" fmla="*/ 0 h 84"/>
                <a:gd name="T24" fmla="*/ 0 w 220"/>
                <a:gd name="T25" fmla="*/ 0 h 84"/>
                <a:gd name="T26" fmla="*/ 0 w 220"/>
                <a:gd name="T27" fmla="*/ 0 h 84"/>
                <a:gd name="T28" fmla="*/ 0 w 220"/>
                <a:gd name="T29" fmla="*/ 0 h 84"/>
                <a:gd name="T30" fmla="*/ 0 w 220"/>
                <a:gd name="T31" fmla="*/ 0 h 84"/>
                <a:gd name="T32" fmla="*/ 0 w 220"/>
                <a:gd name="T33" fmla="*/ 0 h 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0"/>
                <a:gd name="T52" fmla="*/ 0 h 84"/>
                <a:gd name="T53" fmla="*/ 220 w 220"/>
                <a:gd name="T54" fmla="*/ 84 h 8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0" h="84">
                  <a:moveTo>
                    <a:pt x="0" y="84"/>
                  </a:moveTo>
                  <a:lnTo>
                    <a:pt x="19" y="60"/>
                  </a:lnTo>
                  <a:lnTo>
                    <a:pt x="44" y="38"/>
                  </a:lnTo>
                  <a:lnTo>
                    <a:pt x="71" y="24"/>
                  </a:lnTo>
                  <a:lnTo>
                    <a:pt x="103" y="14"/>
                  </a:lnTo>
                  <a:lnTo>
                    <a:pt x="133" y="6"/>
                  </a:lnTo>
                  <a:lnTo>
                    <a:pt x="163" y="3"/>
                  </a:lnTo>
                  <a:lnTo>
                    <a:pt x="193" y="0"/>
                  </a:lnTo>
                  <a:lnTo>
                    <a:pt x="220" y="0"/>
                  </a:lnTo>
                  <a:lnTo>
                    <a:pt x="203" y="28"/>
                  </a:lnTo>
                  <a:lnTo>
                    <a:pt x="180" y="47"/>
                  </a:lnTo>
                  <a:lnTo>
                    <a:pt x="152" y="60"/>
                  </a:lnTo>
                  <a:lnTo>
                    <a:pt x="122" y="65"/>
                  </a:lnTo>
                  <a:lnTo>
                    <a:pt x="92" y="70"/>
                  </a:lnTo>
                  <a:lnTo>
                    <a:pt x="60" y="74"/>
                  </a:lnTo>
                  <a:lnTo>
                    <a:pt x="30" y="79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59" name="Freeform 75"/>
            <p:cNvSpPr>
              <a:spLocks/>
            </p:cNvSpPr>
            <p:nvPr/>
          </p:nvSpPr>
          <p:spPr bwMode="auto">
            <a:xfrm>
              <a:off x="4145" y="4003"/>
              <a:ext cx="65" cy="40"/>
            </a:xfrm>
            <a:custGeom>
              <a:avLst/>
              <a:gdLst>
                <a:gd name="T0" fmla="*/ 0 w 258"/>
                <a:gd name="T1" fmla="*/ 0 h 161"/>
                <a:gd name="T2" fmla="*/ 0 w 258"/>
                <a:gd name="T3" fmla="*/ 0 h 161"/>
                <a:gd name="T4" fmla="*/ 0 w 258"/>
                <a:gd name="T5" fmla="*/ 0 h 161"/>
                <a:gd name="T6" fmla="*/ 0 w 258"/>
                <a:gd name="T7" fmla="*/ 0 h 161"/>
                <a:gd name="T8" fmla="*/ 0 w 258"/>
                <a:gd name="T9" fmla="*/ 0 h 161"/>
                <a:gd name="T10" fmla="*/ 0 w 258"/>
                <a:gd name="T11" fmla="*/ 0 h 161"/>
                <a:gd name="T12" fmla="*/ 0 w 258"/>
                <a:gd name="T13" fmla="*/ 0 h 161"/>
                <a:gd name="T14" fmla="*/ 0 w 258"/>
                <a:gd name="T15" fmla="*/ 0 h 161"/>
                <a:gd name="T16" fmla="*/ 0 w 258"/>
                <a:gd name="T17" fmla="*/ 0 h 161"/>
                <a:gd name="T18" fmla="*/ 0 w 258"/>
                <a:gd name="T19" fmla="*/ 0 h 161"/>
                <a:gd name="T20" fmla="*/ 0 w 258"/>
                <a:gd name="T21" fmla="*/ 0 h 161"/>
                <a:gd name="T22" fmla="*/ 0 w 258"/>
                <a:gd name="T23" fmla="*/ 0 h 161"/>
                <a:gd name="T24" fmla="*/ 0 w 258"/>
                <a:gd name="T25" fmla="*/ 0 h 161"/>
                <a:gd name="T26" fmla="*/ 0 w 258"/>
                <a:gd name="T27" fmla="*/ 0 h 161"/>
                <a:gd name="T28" fmla="*/ 0 w 258"/>
                <a:gd name="T29" fmla="*/ 0 h 161"/>
                <a:gd name="T30" fmla="*/ 0 w 258"/>
                <a:gd name="T31" fmla="*/ 0 h 161"/>
                <a:gd name="T32" fmla="*/ 0 w 258"/>
                <a:gd name="T33" fmla="*/ 0 h 161"/>
                <a:gd name="T34" fmla="*/ 0 w 258"/>
                <a:gd name="T35" fmla="*/ 0 h 161"/>
                <a:gd name="T36" fmla="*/ 0 w 258"/>
                <a:gd name="T37" fmla="*/ 0 h 16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58"/>
                <a:gd name="T58" fmla="*/ 0 h 161"/>
                <a:gd name="T59" fmla="*/ 258 w 258"/>
                <a:gd name="T60" fmla="*/ 161 h 16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58" h="161">
                  <a:moveTo>
                    <a:pt x="11" y="73"/>
                  </a:moveTo>
                  <a:lnTo>
                    <a:pt x="0" y="57"/>
                  </a:lnTo>
                  <a:lnTo>
                    <a:pt x="16" y="48"/>
                  </a:lnTo>
                  <a:lnTo>
                    <a:pt x="32" y="43"/>
                  </a:lnTo>
                  <a:lnTo>
                    <a:pt x="52" y="43"/>
                  </a:lnTo>
                  <a:lnTo>
                    <a:pt x="68" y="41"/>
                  </a:lnTo>
                  <a:lnTo>
                    <a:pt x="87" y="38"/>
                  </a:lnTo>
                  <a:lnTo>
                    <a:pt x="103" y="30"/>
                  </a:lnTo>
                  <a:lnTo>
                    <a:pt x="117" y="20"/>
                  </a:lnTo>
                  <a:lnTo>
                    <a:pt x="128" y="0"/>
                  </a:lnTo>
                  <a:lnTo>
                    <a:pt x="258" y="147"/>
                  </a:lnTo>
                  <a:lnTo>
                    <a:pt x="219" y="152"/>
                  </a:lnTo>
                  <a:lnTo>
                    <a:pt x="184" y="155"/>
                  </a:lnTo>
                  <a:lnTo>
                    <a:pt x="147" y="161"/>
                  </a:lnTo>
                  <a:lnTo>
                    <a:pt x="114" y="157"/>
                  </a:lnTo>
                  <a:lnTo>
                    <a:pt x="84" y="152"/>
                  </a:lnTo>
                  <a:lnTo>
                    <a:pt x="54" y="138"/>
                  </a:lnTo>
                  <a:lnTo>
                    <a:pt x="30" y="111"/>
                  </a:lnTo>
                  <a:lnTo>
                    <a:pt x="11" y="73"/>
                  </a:lnTo>
                  <a:close/>
                </a:path>
              </a:pathLst>
            </a:custGeom>
            <a:solidFill>
              <a:srgbClr val="7FDD1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60" name="Freeform 76"/>
            <p:cNvSpPr>
              <a:spLocks/>
            </p:cNvSpPr>
            <p:nvPr/>
          </p:nvSpPr>
          <p:spPr bwMode="auto">
            <a:xfrm>
              <a:off x="3942" y="3454"/>
              <a:ext cx="262" cy="157"/>
            </a:xfrm>
            <a:custGeom>
              <a:avLst/>
              <a:gdLst>
                <a:gd name="T0" fmla="*/ 0 w 1049"/>
                <a:gd name="T1" fmla="*/ 0 h 625"/>
                <a:gd name="T2" fmla="*/ 0 w 1049"/>
                <a:gd name="T3" fmla="*/ 0 h 625"/>
                <a:gd name="T4" fmla="*/ 0 w 1049"/>
                <a:gd name="T5" fmla="*/ 0 h 625"/>
                <a:gd name="T6" fmla="*/ 0 w 1049"/>
                <a:gd name="T7" fmla="*/ 0 h 625"/>
                <a:gd name="T8" fmla="*/ 0 w 1049"/>
                <a:gd name="T9" fmla="*/ 0 h 625"/>
                <a:gd name="T10" fmla="*/ 0 w 1049"/>
                <a:gd name="T11" fmla="*/ 0 h 625"/>
                <a:gd name="T12" fmla="*/ 0 w 1049"/>
                <a:gd name="T13" fmla="*/ 0 h 625"/>
                <a:gd name="T14" fmla="*/ 0 w 1049"/>
                <a:gd name="T15" fmla="*/ 0 h 625"/>
                <a:gd name="T16" fmla="*/ 0 w 1049"/>
                <a:gd name="T17" fmla="*/ 0 h 625"/>
                <a:gd name="T18" fmla="*/ 0 w 1049"/>
                <a:gd name="T19" fmla="*/ 0 h 625"/>
                <a:gd name="T20" fmla="*/ 0 w 1049"/>
                <a:gd name="T21" fmla="*/ 0 h 625"/>
                <a:gd name="T22" fmla="*/ 0 w 1049"/>
                <a:gd name="T23" fmla="*/ 0 h 625"/>
                <a:gd name="T24" fmla="*/ 0 w 1049"/>
                <a:gd name="T25" fmla="*/ 0 h 625"/>
                <a:gd name="T26" fmla="*/ 0 w 1049"/>
                <a:gd name="T27" fmla="*/ 0 h 625"/>
                <a:gd name="T28" fmla="*/ 0 w 1049"/>
                <a:gd name="T29" fmla="*/ 0 h 625"/>
                <a:gd name="T30" fmla="*/ 0 w 1049"/>
                <a:gd name="T31" fmla="*/ 0 h 625"/>
                <a:gd name="T32" fmla="*/ 0 w 1049"/>
                <a:gd name="T33" fmla="*/ 0 h 625"/>
                <a:gd name="T34" fmla="*/ 0 w 1049"/>
                <a:gd name="T35" fmla="*/ 0 h 625"/>
                <a:gd name="T36" fmla="*/ 0 w 1049"/>
                <a:gd name="T37" fmla="*/ 0 h 625"/>
                <a:gd name="T38" fmla="*/ 0 w 1049"/>
                <a:gd name="T39" fmla="*/ 0 h 625"/>
                <a:gd name="T40" fmla="*/ 0 w 1049"/>
                <a:gd name="T41" fmla="*/ 0 h 625"/>
                <a:gd name="T42" fmla="*/ 0 w 1049"/>
                <a:gd name="T43" fmla="*/ 0 h 625"/>
                <a:gd name="T44" fmla="*/ 0 w 1049"/>
                <a:gd name="T45" fmla="*/ 0 h 625"/>
                <a:gd name="T46" fmla="*/ 0 w 1049"/>
                <a:gd name="T47" fmla="*/ 0 h 625"/>
                <a:gd name="T48" fmla="*/ 0 w 1049"/>
                <a:gd name="T49" fmla="*/ 0 h 625"/>
                <a:gd name="T50" fmla="*/ 0 w 1049"/>
                <a:gd name="T51" fmla="*/ 0 h 625"/>
                <a:gd name="T52" fmla="*/ 0 w 1049"/>
                <a:gd name="T53" fmla="*/ 0 h 625"/>
                <a:gd name="T54" fmla="*/ 0 w 1049"/>
                <a:gd name="T55" fmla="*/ 0 h 625"/>
                <a:gd name="T56" fmla="*/ 0 w 1049"/>
                <a:gd name="T57" fmla="*/ 0 h 625"/>
                <a:gd name="T58" fmla="*/ 0 w 1049"/>
                <a:gd name="T59" fmla="*/ 0 h 625"/>
                <a:gd name="T60" fmla="*/ 0 w 1049"/>
                <a:gd name="T61" fmla="*/ 0 h 625"/>
                <a:gd name="T62" fmla="*/ 0 w 1049"/>
                <a:gd name="T63" fmla="*/ 0 h 625"/>
                <a:gd name="T64" fmla="*/ 0 w 1049"/>
                <a:gd name="T65" fmla="*/ 0 h 625"/>
                <a:gd name="T66" fmla="*/ 0 w 1049"/>
                <a:gd name="T67" fmla="*/ 0 h 625"/>
                <a:gd name="T68" fmla="*/ 0 w 1049"/>
                <a:gd name="T69" fmla="*/ 0 h 625"/>
                <a:gd name="T70" fmla="*/ 0 w 1049"/>
                <a:gd name="T71" fmla="*/ 0 h 625"/>
                <a:gd name="T72" fmla="*/ 0 w 1049"/>
                <a:gd name="T73" fmla="*/ 0 h 625"/>
                <a:gd name="T74" fmla="*/ 0 w 1049"/>
                <a:gd name="T75" fmla="*/ 0 h 625"/>
                <a:gd name="T76" fmla="*/ 0 w 1049"/>
                <a:gd name="T77" fmla="*/ 0 h 62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49"/>
                <a:gd name="T118" fmla="*/ 0 h 625"/>
                <a:gd name="T119" fmla="*/ 1049 w 1049"/>
                <a:gd name="T120" fmla="*/ 625 h 62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49" h="625">
                  <a:moveTo>
                    <a:pt x="858" y="519"/>
                  </a:moveTo>
                  <a:lnTo>
                    <a:pt x="850" y="511"/>
                  </a:lnTo>
                  <a:lnTo>
                    <a:pt x="844" y="500"/>
                  </a:lnTo>
                  <a:lnTo>
                    <a:pt x="844" y="486"/>
                  </a:lnTo>
                  <a:lnTo>
                    <a:pt x="844" y="476"/>
                  </a:lnTo>
                  <a:lnTo>
                    <a:pt x="860" y="465"/>
                  </a:lnTo>
                  <a:lnTo>
                    <a:pt x="880" y="454"/>
                  </a:lnTo>
                  <a:lnTo>
                    <a:pt x="896" y="442"/>
                  </a:lnTo>
                  <a:lnTo>
                    <a:pt x="915" y="432"/>
                  </a:lnTo>
                  <a:lnTo>
                    <a:pt x="931" y="421"/>
                  </a:lnTo>
                  <a:lnTo>
                    <a:pt x="948" y="407"/>
                  </a:lnTo>
                  <a:lnTo>
                    <a:pt x="964" y="394"/>
                  </a:lnTo>
                  <a:lnTo>
                    <a:pt x="978" y="377"/>
                  </a:lnTo>
                  <a:lnTo>
                    <a:pt x="689" y="70"/>
                  </a:lnTo>
                  <a:lnTo>
                    <a:pt x="649" y="77"/>
                  </a:lnTo>
                  <a:lnTo>
                    <a:pt x="606" y="82"/>
                  </a:lnTo>
                  <a:lnTo>
                    <a:pt x="564" y="90"/>
                  </a:lnTo>
                  <a:lnTo>
                    <a:pt x="524" y="98"/>
                  </a:lnTo>
                  <a:lnTo>
                    <a:pt x="483" y="106"/>
                  </a:lnTo>
                  <a:lnTo>
                    <a:pt x="442" y="117"/>
                  </a:lnTo>
                  <a:lnTo>
                    <a:pt x="405" y="130"/>
                  </a:lnTo>
                  <a:lnTo>
                    <a:pt x="364" y="141"/>
                  </a:lnTo>
                  <a:lnTo>
                    <a:pt x="326" y="155"/>
                  </a:lnTo>
                  <a:lnTo>
                    <a:pt x="285" y="169"/>
                  </a:lnTo>
                  <a:lnTo>
                    <a:pt x="247" y="185"/>
                  </a:lnTo>
                  <a:lnTo>
                    <a:pt x="209" y="199"/>
                  </a:lnTo>
                  <a:lnTo>
                    <a:pt x="171" y="215"/>
                  </a:lnTo>
                  <a:lnTo>
                    <a:pt x="133" y="231"/>
                  </a:lnTo>
                  <a:lnTo>
                    <a:pt x="95" y="248"/>
                  </a:lnTo>
                  <a:lnTo>
                    <a:pt x="57" y="264"/>
                  </a:lnTo>
                  <a:lnTo>
                    <a:pt x="86" y="304"/>
                  </a:lnTo>
                  <a:lnTo>
                    <a:pt x="119" y="345"/>
                  </a:lnTo>
                  <a:lnTo>
                    <a:pt x="151" y="384"/>
                  </a:lnTo>
                  <a:lnTo>
                    <a:pt x="185" y="424"/>
                  </a:lnTo>
                  <a:lnTo>
                    <a:pt x="215" y="465"/>
                  </a:lnTo>
                  <a:lnTo>
                    <a:pt x="241" y="508"/>
                  </a:lnTo>
                  <a:lnTo>
                    <a:pt x="266" y="551"/>
                  </a:lnTo>
                  <a:lnTo>
                    <a:pt x="282" y="597"/>
                  </a:lnTo>
                  <a:lnTo>
                    <a:pt x="252" y="625"/>
                  </a:lnTo>
                  <a:lnTo>
                    <a:pt x="217" y="573"/>
                  </a:lnTo>
                  <a:lnTo>
                    <a:pt x="176" y="521"/>
                  </a:lnTo>
                  <a:lnTo>
                    <a:pt x="133" y="470"/>
                  </a:lnTo>
                  <a:lnTo>
                    <a:pt x="89" y="416"/>
                  </a:lnTo>
                  <a:lnTo>
                    <a:pt x="54" y="364"/>
                  </a:lnTo>
                  <a:lnTo>
                    <a:pt x="24" y="310"/>
                  </a:lnTo>
                  <a:lnTo>
                    <a:pt x="5" y="253"/>
                  </a:lnTo>
                  <a:lnTo>
                    <a:pt x="0" y="193"/>
                  </a:lnTo>
                  <a:lnTo>
                    <a:pt x="43" y="183"/>
                  </a:lnTo>
                  <a:lnTo>
                    <a:pt x="89" y="169"/>
                  </a:lnTo>
                  <a:lnTo>
                    <a:pt x="133" y="158"/>
                  </a:lnTo>
                  <a:lnTo>
                    <a:pt x="176" y="144"/>
                  </a:lnTo>
                  <a:lnTo>
                    <a:pt x="220" y="128"/>
                  </a:lnTo>
                  <a:lnTo>
                    <a:pt x="264" y="114"/>
                  </a:lnTo>
                  <a:lnTo>
                    <a:pt x="307" y="100"/>
                  </a:lnTo>
                  <a:lnTo>
                    <a:pt x="350" y="88"/>
                  </a:lnTo>
                  <a:lnTo>
                    <a:pt x="393" y="74"/>
                  </a:lnTo>
                  <a:lnTo>
                    <a:pt x="437" y="60"/>
                  </a:lnTo>
                  <a:lnTo>
                    <a:pt x="483" y="47"/>
                  </a:lnTo>
                  <a:lnTo>
                    <a:pt x="527" y="35"/>
                  </a:lnTo>
                  <a:lnTo>
                    <a:pt x="571" y="24"/>
                  </a:lnTo>
                  <a:lnTo>
                    <a:pt x="617" y="14"/>
                  </a:lnTo>
                  <a:lnTo>
                    <a:pt x="659" y="5"/>
                  </a:lnTo>
                  <a:lnTo>
                    <a:pt x="706" y="0"/>
                  </a:lnTo>
                  <a:lnTo>
                    <a:pt x="749" y="49"/>
                  </a:lnTo>
                  <a:lnTo>
                    <a:pt x="795" y="95"/>
                  </a:lnTo>
                  <a:lnTo>
                    <a:pt x="848" y="144"/>
                  </a:lnTo>
                  <a:lnTo>
                    <a:pt x="899" y="190"/>
                  </a:lnTo>
                  <a:lnTo>
                    <a:pt x="945" y="241"/>
                  </a:lnTo>
                  <a:lnTo>
                    <a:pt x="989" y="294"/>
                  </a:lnTo>
                  <a:lnTo>
                    <a:pt x="1024" y="348"/>
                  </a:lnTo>
                  <a:lnTo>
                    <a:pt x="1049" y="405"/>
                  </a:lnTo>
                  <a:lnTo>
                    <a:pt x="1029" y="430"/>
                  </a:lnTo>
                  <a:lnTo>
                    <a:pt x="1007" y="448"/>
                  </a:lnTo>
                  <a:lnTo>
                    <a:pt x="983" y="465"/>
                  </a:lnTo>
                  <a:lnTo>
                    <a:pt x="961" y="481"/>
                  </a:lnTo>
                  <a:lnTo>
                    <a:pt x="936" y="492"/>
                  </a:lnTo>
                  <a:lnTo>
                    <a:pt x="910" y="502"/>
                  </a:lnTo>
                  <a:lnTo>
                    <a:pt x="885" y="511"/>
                  </a:lnTo>
                  <a:lnTo>
                    <a:pt x="858" y="519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61" name="Freeform 77"/>
            <p:cNvSpPr>
              <a:spLocks/>
            </p:cNvSpPr>
            <p:nvPr/>
          </p:nvSpPr>
          <p:spPr bwMode="auto">
            <a:xfrm>
              <a:off x="4037" y="3687"/>
              <a:ext cx="113" cy="139"/>
            </a:xfrm>
            <a:custGeom>
              <a:avLst/>
              <a:gdLst>
                <a:gd name="T0" fmla="*/ 0 w 450"/>
                <a:gd name="T1" fmla="*/ 0 h 556"/>
                <a:gd name="T2" fmla="*/ 0 w 450"/>
                <a:gd name="T3" fmla="*/ 0 h 556"/>
                <a:gd name="T4" fmla="*/ 0 w 450"/>
                <a:gd name="T5" fmla="*/ 0 h 556"/>
                <a:gd name="T6" fmla="*/ 0 w 450"/>
                <a:gd name="T7" fmla="*/ 0 h 556"/>
                <a:gd name="T8" fmla="*/ 0 w 450"/>
                <a:gd name="T9" fmla="*/ 0 h 556"/>
                <a:gd name="T10" fmla="*/ 0 w 450"/>
                <a:gd name="T11" fmla="*/ 0 h 556"/>
                <a:gd name="T12" fmla="*/ 0 w 450"/>
                <a:gd name="T13" fmla="*/ 0 h 556"/>
                <a:gd name="T14" fmla="*/ 0 w 450"/>
                <a:gd name="T15" fmla="*/ 0 h 556"/>
                <a:gd name="T16" fmla="*/ 0 w 450"/>
                <a:gd name="T17" fmla="*/ 0 h 556"/>
                <a:gd name="T18" fmla="*/ 0 w 450"/>
                <a:gd name="T19" fmla="*/ 0 h 556"/>
                <a:gd name="T20" fmla="*/ 0 w 450"/>
                <a:gd name="T21" fmla="*/ 0 h 556"/>
                <a:gd name="T22" fmla="*/ 0 w 450"/>
                <a:gd name="T23" fmla="*/ 0 h 556"/>
                <a:gd name="T24" fmla="*/ 0 w 450"/>
                <a:gd name="T25" fmla="*/ 0 h 556"/>
                <a:gd name="T26" fmla="*/ 0 w 450"/>
                <a:gd name="T27" fmla="*/ 0 h 556"/>
                <a:gd name="T28" fmla="*/ 0 w 450"/>
                <a:gd name="T29" fmla="*/ 0 h 556"/>
                <a:gd name="T30" fmla="*/ 0 w 450"/>
                <a:gd name="T31" fmla="*/ 0 h 556"/>
                <a:gd name="T32" fmla="*/ 0 w 450"/>
                <a:gd name="T33" fmla="*/ 0 h 556"/>
                <a:gd name="T34" fmla="*/ 0 w 450"/>
                <a:gd name="T35" fmla="*/ 0 h 5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50"/>
                <a:gd name="T55" fmla="*/ 0 h 556"/>
                <a:gd name="T56" fmla="*/ 450 w 450"/>
                <a:gd name="T57" fmla="*/ 556 h 5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50" h="556">
                  <a:moveTo>
                    <a:pt x="380" y="554"/>
                  </a:moveTo>
                  <a:lnTo>
                    <a:pt x="342" y="480"/>
                  </a:lnTo>
                  <a:lnTo>
                    <a:pt x="296" y="413"/>
                  </a:lnTo>
                  <a:lnTo>
                    <a:pt x="242" y="347"/>
                  </a:lnTo>
                  <a:lnTo>
                    <a:pt x="187" y="284"/>
                  </a:lnTo>
                  <a:lnTo>
                    <a:pt x="131" y="219"/>
                  </a:lnTo>
                  <a:lnTo>
                    <a:pt x="78" y="154"/>
                  </a:lnTo>
                  <a:lnTo>
                    <a:pt x="32" y="87"/>
                  </a:lnTo>
                  <a:lnTo>
                    <a:pt x="0" y="16"/>
                  </a:lnTo>
                  <a:lnTo>
                    <a:pt x="11" y="2"/>
                  </a:lnTo>
                  <a:lnTo>
                    <a:pt x="27" y="0"/>
                  </a:lnTo>
                  <a:lnTo>
                    <a:pt x="43" y="0"/>
                  </a:lnTo>
                  <a:lnTo>
                    <a:pt x="57" y="0"/>
                  </a:lnTo>
                  <a:lnTo>
                    <a:pt x="450" y="524"/>
                  </a:lnTo>
                  <a:lnTo>
                    <a:pt x="440" y="538"/>
                  </a:lnTo>
                  <a:lnTo>
                    <a:pt x="424" y="548"/>
                  </a:lnTo>
                  <a:lnTo>
                    <a:pt x="404" y="556"/>
                  </a:lnTo>
                  <a:lnTo>
                    <a:pt x="380" y="554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62" name="Freeform 78"/>
            <p:cNvSpPr>
              <a:spLocks/>
            </p:cNvSpPr>
            <p:nvPr/>
          </p:nvSpPr>
          <p:spPr bwMode="auto">
            <a:xfrm>
              <a:off x="3821" y="3305"/>
              <a:ext cx="267" cy="165"/>
            </a:xfrm>
            <a:custGeom>
              <a:avLst/>
              <a:gdLst>
                <a:gd name="T0" fmla="*/ 0 w 1067"/>
                <a:gd name="T1" fmla="*/ 0 h 660"/>
                <a:gd name="T2" fmla="*/ 0 w 1067"/>
                <a:gd name="T3" fmla="*/ 0 h 660"/>
                <a:gd name="T4" fmla="*/ 0 w 1067"/>
                <a:gd name="T5" fmla="*/ 0 h 660"/>
                <a:gd name="T6" fmla="*/ 0 w 1067"/>
                <a:gd name="T7" fmla="*/ 0 h 660"/>
                <a:gd name="T8" fmla="*/ 0 w 1067"/>
                <a:gd name="T9" fmla="*/ 0 h 660"/>
                <a:gd name="T10" fmla="*/ 0 w 1067"/>
                <a:gd name="T11" fmla="*/ 0 h 660"/>
                <a:gd name="T12" fmla="*/ 0 w 1067"/>
                <a:gd name="T13" fmla="*/ 0 h 660"/>
                <a:gd name="T14" fmla="*/ 0 w 1067"/>
                <a:gd name="T15" fmla="*/ 0 h 660"/>
                <a:gd name="T16" fmla="*/ 0 w 1067"/>
                <a:gd name="T17" fmla="*/ 0 h 660"/>
                <a:gd name="T18" fmla="*/ 0 w 1067"/>
                <a:gd name="T19" fmla="*/ 0 h 660"/>
                <a:gd name="T20" fmla="*/ 0 w 1067"/>
                <a:gd name="T21" fmla="*/ 0 h 660"/>
                <a:gd name="T22" fmla="*/ 0 w 1067"/>
                <a:gd name="T23" fmla="*/ 0 h 660"/>
                <a:gd name="T24" fmla="*/ 0 w 1067"/>
                <a:gd name="T25" fmla="*/ 0 h 660"/>
                <a:gd name="T26" fmla="*/ 0 w 1067"/>
                <a:gd name="T27" fmla="*/ 0 h 660"/>
                <a:gd name="T28" fmla="*/ 0 w 1067"/>
                <a:gd name="T29" fmla="*/ 0 h 660"/>
                <a:gd name="T30" fmla="*/ 0 w 1067"/>
                <a:gd name="T31" fmla="*/ 0 h 660"/>
                <a:gd name="T32" fmla="*/ 0 w 1067"/>
                <a:gd name="T33" fmla="*/ 0 h 660"/>
                <a:gd name="T34" fmla="*/ 0 w 1067"/>
                <a:gd name="T35" fmla="*/ 0 h 660"/>
                <a:gd name="T36" fmla="*/ 0 w 1067"/>
                <a:gd name="T37" fmla="*/ 0 h 660"/>
                <a:gd name="T38" fmla="*/ 0 w 1067"/>
                <a:gd name="T39" fmla="*/ 0 h 660"/>
                <a:gd name="T40" fmla="*/ 0 w 1067"/>
                <a:gd name="T41" fmla="*/ 0 h 660"/>
                <a:gd name="T42" fmla="*/ 0 w 1067"/>
                <a:gd name="T43" fmla="*/ 0 h 660"/>
                <a:gd name="T44" fmla="*/ 0 w 1067"/>
                <a:gd name="T45" fmla="*/ 0 h 660"/>
                <a:gd name="T46" fmla="*/ 0 w 1067"/>
                <a:gd name="T47" fmla="*/ 0 h 660"/>
                <a:gd name="T48" fmla="*/ 0 w 1067"/>
                <a:gd name="T49" fmla="*/ 0 h 660"/>
                <a:gd name="T50" fmla="*/ 0 w 1067"/>
                <a:gd name="T51" fmla="*/ 0 h 660"/>
                <a:gd name="T52" fmla="*/ 0 w 1067"/>
                <a:gd name="T53" fmla="*/ 0 h 660"/>
                <a:gd name="T54" fmla="*/ 0 w 1067"/>
                <a:gd name="T55" fmla="*/ 0 h 660"/>
                <a:gd name="T56" fmla="*/ 0 w 1067"/>
                <a:gd name="T57" fmla="*/ 0 h 660"/>
                <a:gd name="T58" fmla="*/ 0 w 1067"/>
                <a:gd name="T59" fmla="*/ 0 h 660"/>
                <a:gd name="T60" fmla="*/ 0 w 1067"/>
                <a:gd name="T61" fmla="*/ 0 h 660"/>
                <a:gd name="T62" fmla="*/ 0 w 1067"/>
                <a:gd name="T63" fmla="*/ 0 h 660"/>
                <a:gd name="T64" fmla="*/ 0 w 1067"/>
                <a:gd name="T65" fmla="*/ 0 h 660"/>
                <a:gd name="T66" fmla="*/ 0 w 1067"/>
                <a:gd name="T67" fmla="*/ 0 h 660"/>
                <a:gd name="T68" fmla="*/ 0 w 1067"/>
                <a:gd name="T69" fmla="*/ 0 h 660"/>
                <a:gd name="T70" fmla="*/ 0 w 1067"/>
                <a:gd name="T71" fmla="*/ 0 h 660"/>
                <a:gd name="T72" fmla="*/ 0 w 1067"/>
                <a:gd name="T73" fmla="*/ 0 h 660"/>
                <a:gd name="T74" fmla="*/ 0 w 1067"/>
                <a:gd name="T75" fmla="*/ 0 h 660"/>
                <a:gd name="T76" fmla="*/ 0 w 1067"/>
                <a:gd name="T77" fmla="*/ 0 h 660"/>
                <a:gd name="T78" fmla="*/ 0 w 1067"/>
                <a:gd name="T79" fmla="*/ 0 h 660"/>
                <a:gd name="T80" fmla="*/ 0 w 1067"/>
                <a:gd name="T81" fmla="*/ 0 h 660"/>
                <a:gd name="T82" fmla="*/ 0 w 1067"/>
                <a:gd name="T83" fmla="*/ 0 h 660"/>
                <a:gd name="T84" fmla="*/ 0 w 1067"/>
                <a:gd name="T85" fmla="*/ 0 h 6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67"/>
                <a:gd name="T130" fmla="*/ 0 h 660"/>
                <a:gd name="T131" fmla="*/ 1067 w 1067"/>
                <a:gd name="T132" fmla="*/ 660 h 6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67" h="660">
                  <a:moveTo>
                    <a:pt x="791" y="448"/>
                  </a:moveTo>
                  <a:lnTo>
                    <a:pt x="801" y="420"/>
                  </a:lnTo>
                  <a:lnTo>
                    <a:pt x="820" y="401"/>
                  </a:lnTo>
                  <a:lnTo>
                    <a:pt x="842" y="385"/>
                  </a:lnTo>
                  <a:lnTo>
                    <a:pt x="870" y="375"/>
                  </a:lnTo>
                  <a:lnTo>
                    <a:pt x="900" y="366"/>
                  </a:lnTo>
                  <a:lnTo>
                    <a:pt x="926" y="355"/>
                  </a:lnTo>
                  <a:lnTo>
                    <a:pt x="956" y="348"/>
                  </a:lnTo>
                  <a:lnTo>
                    <a:pt x="981" y="334"/>
                  </a:lnTo>
                  <a:lnTo>
                    <a:pt x="954" y="320"/>
                  </a:lnTo>
                  <a:lnTo>
                    <a:pt x="926" y="302"/>
                  </a:lnTo>
                  <a:lnTo>
                    <a:pt x="900" y="277"/>
                  </a:lnTo>
                  <a:lnTo>
                    <a:pt x="875" y="247"/>
                  </a:lnTo>
                  <a:lnTo>
                    <a:pt x="848" y="217"/>
                  </a:lnTo>
                  <a:lnTo>
                    <a:pt x="824" y="184"/>
                  </a:lnTo>
                  <a:lnTo>
                    <a:pt x="799" y="152"/>
                  </a:lnTo>
                  <a:lnTo>
                    <a:pt x="771" y="122"/>
                  </a:lnTo>
                  <a:lnTo>
                    <a:pt x="748" y="94"/>
                  </a:lnTo>
                  <a:lnTo>
                    <a:pt x="720" y="73"/>
                  </a:lnTo>
                  <a:lnTo>
                    <a:pt x="690" y="57"/>
                  </a:lnTo>
                  <a:lnTo>
                    <a:pt x="660" y="49"/>
                  </a:lnTo>
                  <a:lnTo>
                    <a:pt x="628" y="46"/>
                  </a:lnTo>
                  <a:lnTo>
                    <a:pt x="595" y="57"/>
                  </a:lnTo>
                  <a:lnTo>
                    <a:pt x="560" y="78"/>
                  </a:lnTo>
                  <a:lnTo>
                    <a:pt x="522" y="112"/>
                  </a:lnTo>
                  <a:lnTo>
                    <a:pt x="471" y="122"/>
                  </a:lnTo>
                  <a:lnTo>
                    <a:pt x="416" y="133"/>
                  </a:lnTo>
                  <a:lnTo>
                    <a:pt x="364" y="144"/>
                  </a:lnTo>
                  <a:lnTo>
                    <a:pt x="313" y="152"/>
                  </a:lnTo>
                  <a:lnTo>
                    <a:pt x="261" y="166"/>
                  </a:lnTo>
                  <a:lnTo>
                    <a:pt x="212" y="179"/>
                  </a:lnTo>
                  <a:lnTo>
                    <a:pt x="164" y="198"/>
                  </a:lnTo>
                  <a:lnTo>
                    <a:pt x="117" y="223"/>
                  </a:lnTo>
                  <a:lnTo>
                    <a:pt x="155" y="274"/>
                  </a:lnTo>
                  <a:lnTo>
                    <a:pt x="191" y="325"/>
                  </a:lnTo>
                  <a:lnTo>
                    <a:pt x="228" y="378"/>
                  </a:lnTo>
                  <a:lnTo>
                    <a:pt x="263" y="429"/>
                  </a:lnTo>
                  <a:lnTo>
                    <a:pt x="300" y="480"/>
                  </a:lnTo>
                  <a:lnTo>
                    <a:pt x="335" y="530"/>
                  </a:lnTo>
                  <a:lnTo>
                    <a:pt x="372" y="581"/>
                  </a:lnTo>
                  <a:lnTo>
                    <a:pt x="413" y="630"/>
                  </a:lnTo>
                  <a:lnTo>
                    <a:pt x="408" y="635"/>
                  </a:lnTo>
                  <a:lnTo>
                    <a:pt x="402" y="641"/>
                  </a:lnTo>
                  <a:lnTo>
                    <a:pt x="397" y="649"/>
                  </a:lnTo>
                  <a:lnTo>
                    <a:pt x="397" y="660"/>
                  </a:lnTo>
                  <a:lnTo>
                    <a:pt x="356" y="660"/>
                  </a:lnTo>
                  <a:lnTo>
                    <a:pt x="307" y="605"/>
                  </a:lnTo>
                  <a:lnTo>
                    <a:pt x="267" y="549"/>
                  </a:lnTo>
                  <a:lnTo>
                    <a:pt x="226" y="491"/>
                  </a:lnTo>
                  <a:lnTo>
                    <a:pt x="187" y="431"/>
                  </a:lnTo>
                  <a:lnTo>
                    <a:pt x="147" y="375"/>
                  </a:lnTo>
                  <a:lnTo>
                    <a:pt x="104" y="320"/>
                  </a:lnTo>
                  <a:lnTo>
                    <a:pt x="55" y="269"/>
                  </a:lnTo>
                  <a:lnTo>
                    <a:pt x="0" y="223"/>
                  </a:lnTo>
                  <a:lnTo>
                    <a:pt x="0" y="179"/>
                  </a:lnTo>
                  <a:lnTo>
                    <a:pt x="44" y="166"/>
                  </a:lnTo>
                  <a:lnTo>
                    <a:pt x="87" y="149"/>
                  </a:lnTo>
                  <a:lnTo>
                    <a:pt x="134" y="138"/>
                  </a:lnTo>
                  <a:lnTo>
                    <a:pt x="177" y="124"/>
                  </a:lnTo>
                  <a:lnTo>
                    <a:pt x="223" y="114"/>
                  </a:lnTo>
                  <a:lnTo>
                    <a:pt x="267" y="101"/>
                  </a:lnTo>
                  <a:lnTo>
                    <a:pt x="313" y="89"/>
                  </a:lnTo>
                  <a:lnTo>
                    <a:pt x="359" y="82"/>
                  </a:lnTo>
                  <a:lnTo>
                    <a:pt x="406" y="71"/>
                  </a:lnTo>
                  <a:lnTo>
                    <a:pt x="452" y="59"/>
                  </a:lnTo>
                  <a:lnTo>
                    <a:pt x="498" y="52"/>
                  </a:lnTo>
                  <a:lnTo>
                    <a:pt x="544" y="41"/>
                  </a:lnTo>
                  <a:lnTo>
                    <a:pt x="590" y="30"/>
                  </a:lnTo>
                  <a:lnTo>
                    <a:pt x="633" y="22"/>
                  </a:lnTo>
                  <a:lnTo>
                    <a:pt x="679" y="11"/>
                  </a:lnTo>
                  <a:lnTo>
                    <a:pt x="725" y="0"/>
                  </a:lnTo>
                  <a:lnTo>
                    <a:pt x="764" y="46"/>
                  </a:lnTo>
                  <a:lnTo>
                    <a:pt x="810" y="89"/>
                  </a:lnTo>
                  <a:lnTo>
                    <a:pt x="856" y="130"/>
                  </a:lnTo>
                  <a:lnTo>
                    <a:pt x="902" y="174"/>
                  </a:lnTo>
                  <a:lnTo>
                    <a:pt x="949" y="214"/>
                  </a:lnTo>
                  <a:lnTo>
                    <a:pt x="992" y="258"/>
                  </a:lnTo>
                  <a:lnTo>
                    <a:pt x="1032" y="304"/>
                  </a:lnTo>
                  <a:lnTo>
                    <a:pt x="1067" y="350"/>
                  </a:lnTo>
                  <a:lnTo>
                    <a:pt x="1038" y="375"/>
                  </a:lnTo>
                  <a:lnTo>
                    <a:pt x="1008" y="396"/>
                  </a:lnTo>
                  <a:lnTo>
                    <a:pt x="972" y="410"/>
                  </a:lnTo>
                  <a:lnTo>
                    <a:pt x="940" y="424"/>
                  </a:lnTo>
                  <a:lnTo>
                    <a:pt x="905" y="431"/>
                  </a:lnTo>
                  <a:lnTo>
                    <a:pt x="866" y="440"/>
                  </a:lnTo>
                  <a:lnTo>
                    <a:pt x="829" y="445"/>
                  </a:lnTo>
                  <a:lnTo>
                    <a:pt x="791" y="448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63" name="Freeform 79"/>
            <p:cNvSpPr>
              <a:spLocks/>
            </p:cNvSpPr>
            <p:nvPr/>
          </p:nvSpPr>
          <p:spPr bwMode="auto">
            <a:xfrm>
              <a:off x="3910" y="3527"/>
              <a:ext cx="85" cy="105"/>
            </a:xfrm>
            <a:custGeom>
              <a:avLst/>
              <a:gdLst>
                <a:gd name="T0" fmla="*/ 0 w 342"/>
                <a:gd name="T1" fmla="*/ 0 h 421"/>
                <a:gd name="T2" fmla="*/ 0 w 342"/>
                <a:gd name="T3" fmla="*/ 0 h 421"/>
                <a:gd name="T4" fmla="*/ 0 w 342"/>
                <a:gd name="T5" fmla="*/ 0 h 421"/>
                <a:gd name="T6" fmla="*/ 0 w 342"/>
                <a:gd name="T7" fmla="*/ 0 h 421"/>
                <a:gd name="T8" fmla="*/ 0 w 342"/>
                <a:gd name="T9" fmla="*/ 0 h 421"/>
                <a:gd name="T10" fmla="*/ 0 w 342"/>
                <a:gd name="T11" fmla="*/ 0 h 421"/>
                <a:gd name="T12" fmla="*/ 0 w 342"/>
                <a:gd name="T13" fmla="*/ 0 h 421"/>
                <a:gd name="T14" fmla="*/ 0 w 342"/>
                <a:gd name="T15" fmla="*/ 0 h 421"/>
                <a:gd name="T16" fmla="*/ 0 w 342"/>
                <a:gd name="T17" fmla="*/ 0 h 421"/>
                <a:gd name="T18" fmla="*/ 0 w 342"/>
                <a:gd name="T19" fmla="*/ 0 h 421"/>
                <a:gd name="T20" fmla="*/ 0 w 342"/>
                <a:gd name="T21" fmla="*/ 0 h 421"/>
                <a:gd name="T22" fmla="*/ 0 w 342"/>
                <a:gd name="T23" fmla="*/ 0 h 421"/>
                <a:gd name="T24" fmla="*/ 0 w 342"/>
                <a:gd name="T25" fmla="*/ 0 h 421"/>
                <a:gd name="T26" fmla="*/ 0 w 342"/>
                <a:gd name="T27" fmla="*/ 0 h 421"/>
                <a:gd name="T28" fmla="*/ 0 w 342"/>
                <a:gd name="T29" fmla="*/ 0 h 421"/>
                <a:gd name="T30" fmla="*/ 0 w 342"/>
                <a:gd name="T31" fmla="*/ 0 h 421"/>
                <a:gd name="T32" fmla="*/ 0 w 342"/>
                <a:gd name="T33" fmla="*/ 0 h 421"/>
                <a:gd name="T34" fmla="*/ 0 w 342"/>
                <a:gd name="T35" fmla="*/ 0 h 421"/>
                <a:gd name="T36" fmla="*/ 0 w 342"/>
                <a:gd name="T37" fmla="*/ 0 h 42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42"/>
                <a:gd name="T58" fmla="*/ 0 h 421"/>
                <a:gd name="T59" fmla="*/ 342 w 342"/>
                <a:gd name="T60" fmla="*/ 421 h 42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42" h="421">
                  <a:moveTo>
                    <a:pt x="296" y="421"/>
                  </a:moveTo>
                  <a:lnTo>
                    <a:pt x="250" y="377"/>
                  </a:lnTo>
                  <a:lnTo>
                    <a:pt x="210" y="334"/>
                  </a:lnTo>
                  <a:lnTo>
                    <a:pt x="166" y="287"/>
                  </a:lnTo>
                  <a:lnTo>
                    <a:pt x="129" y="239"/>
                  </a:lnTo>
                  <a:lnTo>
                    <a:pt x="93" y="187"/>
                  </a:lnTo>
                  <a:lnTo>
                    <a:pt x="58" y="135"/>
                  </a:lnTo>
                  <a:lnTo>
                    <a:pt x="28" y="81"/>
                  </a:lnTo>
                  <a:lnTo>
                    <a:pt x="0" y="27"/>
                  </a:lnTo>
                  <a:lnTo>
                    <a:pt x="30" y="0"/>
                  </a:lnTo>
                  <a:lnTo>
                    <a:pt x="69" y="49"/>
                  </a:lnTo>
                  <a:lnTo>
                    <a:pt x="109" y="95"/>
                  </a:lnTo>
                  <a:lnTo>
                    <a:pt x="153" y="144"/>
                  </a:lnTo>
                  <a:lnTo>
                    <a:pt x="199" y="193"/>
                  </a:lnTo>
                  <a:lnTo>
                    <a:pt x="240" y="244"/>
                  </a:lnTo>
                  <a:lnTo>
                    <a:pt x="280" y="299"/>
                  </a:lnTo>
                  <a:lnTo>
                    <a:pt x="316" y="352"/>
                  </a:lnTo>
                  <a:lnTo>
                    <a:pt x="342" y="410"/>
                  </a:lnTo>
                  <a:lnTo>
                    <a:pt x="296" y="421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64" name="Freeform 80"/>
            <p:cNvSpPr>
              <a:spLocks/>
            </p:cNvSpPr>
            <p:nvPr/>
          </p:nvSpPr>
          <p:spPr bwMode="auto">
            <a:xfrm>
              <a:off x="3718" y="3159"/>
              <a:ext cx="256" cy="123"/>
            </a:xfrm>
            <a:custGeom>
              <a:avLst/>
              <a:gdLst>
                <a:gd name="T0" fmla="*/ 0 w 1024"/>
                <a:gd name="T1" fmla="*/ 0 h 489"/>
                <a:gd name="T2" fmla="*/ 0 w 1024"/>
                <a:gd name="T3" fmla="*/ 0 h 489"/>
                <a:gd name="T4" fmla="*/ 0 w 1024"/>
                <a:gd name="T5" fmla="*/ 0 h 489"/>
                <a:gd name="T6" fmla="*/ 0 w 1024"/>
                <a:gd name="T7" fmla="*/ 0 h 489"/>
                <a:gd name="T8" fmla="*/ 0 w 1024"/>
                <a:gd name="T9" fmla="*/ 0 h 489"/>
                <a:gd name="T10" fmla="*/ 0 w 1024"/>
                <a:gd name="T11" fmla="*/ 0 h 489"/>
                <a:gd name="T12" fmla="*/ 0 w 1024"/>
                <a:gd name="T13" fmla="*/ 0 h 489"/>
                <a:gd name="T14" fmla="*/ 0 w 1024"/>
                <a:gd name="T15" fmla="*/ 0 h 489"/>
                <a:gd name="T16" fmla="*/ 0 w 1024"/>
                <a:gd name="T17" fmla="*/ 0 h 489"/>
                <a:gd name="T18" fmla="*/ 0 w 1024"/>
                <a:gd name="T19" fmla="*/ 0 h 489"/>
                <a:gd name="T20" fmla="*/ 0 w 1024"/>
                <a:gd name="T21" fmla="*/ 0 h 489"/>
                <a:gd name="T22" fmla="*/ 0 w 1024"/>
                <a:gd name="T23" fmla="*/ 0 h 489"/>
                <a:gd name="T24" fmla="*/ 0 w 1024"/>
                <a:gd name="T25" fmla="*/ 0 h 489"/>
                <a:gd name="T26" fmla="*/ 0 w 1024"/>
                <a:gd name="T27" fmla="*/ 0 h 489"/>
                <a:gd name="T28" fmla="*/ 0 w 1024"/>
                <a:gd name="T29" fmla="*/ 0 h 489"/>
                <a:gd name="T30" fmla="*/ 0 w 1024"/>
                <a:gd name="T31" fmla="*/ 0 h 489"/>
                <a:gd name="T32" fmla="*/ 0 w 1024"/>
                <a:gd name="T33" fmla="*/ 0 h 489"/>
                <a:gd name="T34" fmla="*/ 0 w 1024"/>
                <a:gd name="T35" fmla="*/ 0 h 489"/>
                <a:gd name="T36" fmla="*/ 0 w 1024"/>
                <a:gd name="T37" fmla="*/ 0 h 489"/>
                <a:gd name="T38" fmla="*/ 0 w 1024"/>
                <a:gd name="T39" fmla="*/ 0 h 489"/>
                <a:gd name="T40" fmla="*/ 0 w 1024"/>
                <a:gd name="T41" fmla="*/ 0 h 489"/>
                <a:gd name="T42" fmla="*/ 0 w 1024"/>
                <a:gd name="T43" fmla="*/ 0 h 489"/>
                <a:gd name="T44" fmla="*/ 0 w 1024"/>
                <a:gd name="T45" fmla="*/ 0 h 489"/>
                <a:gd name="T46" fmla="*/ 0 w 1024"/>
                <a:gd name="T47" fmla="*/ 0 h 489"/>
                <a:gd name="T48" fmla="*/ 0 w 1024"/>
                <a:gd name="T49" fmla="*/ 0 h 489"/>
                <a:gd name="T50" fmla="*/ 0 w 1024"/>
                <a:gd name="T51" fmla="*/ 0 h 489"/>
                <a:gd name="T52" fmla="*/ 0 w 1024"/>
                <a:gd name="T53" fmla="*/ 0 h 489"/>
                <a:gd name="T54" fmla="*/ 0 w 1024"/>
                <a:gd name="T55" fmla="*/ 0 h 489"/>
                <a:gd name="T56" fmla="*/ 0 w 1024"/>
                <a:gd name="T57" fmla="*/ 0 h 489"/>
                <a:gd name="T58" fmla="*/ 0 w 1024"/>
                <a:gd name="T59" fmla="*/ 0 h 489"/>
                <a:gd name="T60" fmla="*/ 0 w 1024"/>
                <a:gd name="T61" fmla="*/ 0 h 489"/>
                <a:gd name="T62" fmla="*/ 0 w 1024"/>
                <a:gd name="T63" fmla="*/ 0 h 489"/>
                <a:gd name="T64" fmla="*/ 0 w 1024"/>
                <a:gd name="T65" fmla="*/ 0 h 489"/>
                <a:gd name="T66" fmla="*/ 0 w 1024"/>
                <a:gd name="T67" fmla="*/ 0 h 489"/>
                <a:gd name="T68" fmla="*/ 0 w 1024"/>
                <a:gd name="T69" fmla="*/ 0 h 489"/>
                <a:gd name="T70" fmla="*/ 0 w 1024"/>
                <a:gd name="T71" fmla="*/ 0 h 489"/>
                <a:gd name="T72" fmla="*/ 0 w 1024"/>
                <a:gd name="T73" fmla="*/ 0 h 489"/>
                <a:gd name="T74" fmla="*/ 0 w 1024"/>
                <a:gd name="T75" fmla="*/ 0 h 489"/>
                <a:gd name="T76" fmla="*/ 0 w 1024"/>
                <a:gd name="T77" fmla="*/ 0 h 489"/>
                <a:gd name="T78" fmla="*/ 0 w 1024"/>
                <a:gd name="T79" fmla="*/ 0 h 489"/>
                <a:gd name="T80" fmla="*/ 0 w 1024"/>
                <a:gd name="T81" fmla="*/ 0 h 489"/>
                <a:gd name="T82" fmla="*/ 0 w 1024"/>
                <a:gd name="T83" fmla="*/ 0 h 489"/>
                <a:gd name="T84" fmla="*/ 0 w 1024"/>
                <a:gd name="T85" fmla="*/ 0 h 489"/>
                <a:gd name="T86" fmla="*/ 0 w 1024"/>
                <a:gd name="T87" fmla="*/ 0 h 489"/>
                <a:gd name="T88" fmla="*/ 0 w 1024"/>
                <a:gd name="T89" fmla="*/ 0 h 489"/>
                <a:gd name="T90" fmla="*/ 0 w 1024"/>
                <a:gd name="T91" fmla="*/ 0 h 489"/>
                <a:gd name="T92" fmla="*/ 0 w 1024"/>
                <a:gd name="T93" fmla="*/ 0 h 489"/>
                <a:gd name="T94" fmla="*/ 0 w 1024"/>
                <a:gd name="T95" fmla="*/ 0 h 489"/>
                <a:gd name="T96" fmla="*/ 0 w 1024"/>
                <a:gd name="T97" fmla="*/ 0 h 489"/>
                <a:gd name="T98" fmla="*/ 0 w 1024"/>
                <a:gd name="T99" fmla="*/ 0 h 489"/>
                <a:gd name="T100" fmla="*/ 0 w 1024"/>
                <a:gd name="T101" fmla="*/ 0 h 489"/>
                <a:gd name="T102" fmla="*/ 0 w 1024"/>
                <a:gd name="T103" fmla="*/ 0 h 489"/>
                <a:gd name="T104" fmla="*/ 0 w 1024"/>
                <a:gd name="T105" fmla="*/ 0 h 489"/>
                <a:gd name="T106" fmla="*/ 0 w 1024"/>
                <a:gd name="T107" fmla="*/ 0 h 48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24"/>
                <a:gd name="T163" fmla="*/ 0 h 489"/>
                <a:gd name="T164" fmla="*/ 1024 w 1024"/>
                <a:gd name="T165" fmla="*/ 489 h 48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24" h="489">
                  <a:moveTo>
                    <a:pt x="820" y="421"/>
                  </a:moveTo>
                  <a:lnTo>
                    <a:pt x="763" y="421"/>
                  </a:lnTo>
                  <a:lnTo>
                    <a:pt x="765" y="386"/>
                  </a:lnTo>
                  <a:lnTo>
                    <a:pt x="779" y="370"/>
                  </a:lnTo>
                  <a:lnTo>
                    <a:pt x="800" y="361"/>
                  </a:lnTo>
                  <a:lnTo>
                    <a:pt x="828" y="361"/>
                  </a:lnTo>
                  <a:lnTo>
                    <a:pt x="855" y="364"/>
                  </a:lnTo>
                  <a:lnTo>
                    <a:pt x="883" y="364"/>
                  </a:lnTo>
                  <a:lnTo>
                    <a:pt x="904" y="356"/>
                  </a:lnTo>
                  <a:lnTo>
                    <a:pt x="923" y="336"/>
                  </a:lnTo>
                  <a:lnTo>
                    <a:pt x="665" y="73"/>
                  </a:lnTo>
                  <a:lnTo>
                    <a:pt x="627" y="79"/>
                  </a:lnTo>
                  <a:lnTo>
                    <a:pt x="589" y="87"/>
                  </a:lnTo>
                  <a:lnTo>
                    <a:pt x="551" y="90"/>
                  </a:lnTo>
                  <a:lnTo>
                    <a:pt x="513" y="95"/>
                  </a:lnTo>
                  <a:lnTo>
                    <a:pt x="475" y="98"/>
                  </a:lnTo>
                  <a:lnTo>
                    <a:pt x="437" y="103"/>
                  </a:lnTo>
                  <a:lnTo>
                    <a:pt x="398" y="107"/>
                  </a:lnTo>
                  <a:lnTo>
                    <a:pt x="361" y="112"/>
                  </a:lnTo>
                  <a:lnTo>
                    <a:pt x="323" y="117"/>
                  </a:lnTo>
                  <a:lnTo>
                    <a:pt x="287" y="123"/>
                  </a:lnTo>
                  <a:lnTo>
                    <a:pt x="250" y="128"/>
                  </a:lnTo>
                  <a:lnTo>
                    <a:pt x="215" y="135"/>
                  </a:lnTo>
                  <a:lnTo>
                    <a:pt x="176" y="144"/>
                  </a:lnTo>
                  <a:lnTo>
                    <a:pt x="141" y="155"/>
                  </a:lnTo>
                  <a:lnTo>
                    <a:pt x="109" y="165"/>
                  </a:lnTo>
                  <a:lnTo>
                    <a:pt x="73" y="179"/>
                  </a:lnTo>
                  <a:lnTo>
                    <a:pt x="100" y="223"/>
                  </a:lnTo>
                  <a:lnTo>
                    <a:pt x="135" y="261"/>
                  </a:lnTo>
                  <a:lnTo>
                    <a:pt x="174" y="296"/>
                  </a:lnTo>
                  <a:lnTo>
                    <a:pt x="215" y="329"/>
                  </a:lnTo>
                  <a:lnTo>
                    <a:pt x="250" y="364"/>
                  </a:lnTo>
                  <a:lnTo>
                    <a:pt x="285" y="400"/>
                  </a:lnTo>
                  <a:lnTo>
                    <a:pt x="312" y="440"/>
                  </a:lnTo>
                  <a:lnTo>
                    <a:pt x="328" y="489"/>
                  </a:lnTo>
                  <a:lnTo>
                    <a:pt x="280" y="470"/>
                  </a:lnTo>
                  <a:lnTo>
                    <a:pt x="236" y="442"/>
                  </a:lnTo>
                  <a:lnTo>
                    <a:pt x="195" y="410"/>
                  </a:lnTo>
                  <a:lnTo>
                    <a:pt x="155" y="370"/>
                  </a:lnTo>
                  <a:lnTo>
                    <a:pt x="116" y="329"/>
                  </a:lnTo>
                  <a:lnTo>
                    <a:pt x="79" y="285"/>
                  </a:lnTo>
                  <a:lnTo>
                    <a:pt x="40" y="245"/>
                  </a:lnTo>
                  <a:lnTo>
                    <a:pt x="0" y="209"/>
                  </a:lnTo>
                  <a:lnTo>
                    <a:pt x="3" y="123"/>
                  </a:lnTo>
                  <a:lnTo>
                    <a:pt x="682" y="0"/>
                  </a:lnTo>
                  <a:lnTo>
                    <a:pt x="1024" y="336"/>
                  </a:lnTo>
                  <a:lnTo>
                    <a:pt x="1019" y="366"/>
                  </a:lnTo>
                  <a:lnTo>
                    <a:pt x="999" y="386"/>
                  </a:lnTo>
                  <a:lnTo>
                    <a:pt x="975" y="400"/>
                  </a:lnTo>
                  <a:lnTo>
                    <a:pt x="947" y="405"/>
                  </a:lnTo>
                  <a:lnTo>
                    <a:pt x="912" y="407"/>
                  </a:lnTo>
                  <a:lnTo>
                    <a:pt x="880" y="410"/>
                  </a:lnTo>
                  <a:lnTo>
                    <a:pt x="848" y="413"/>
                  </a:lnTo>
                  <a:lnTo>
                    <a:pt x="820" y="421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65" name="Freeform 82"/>
            <p:cNvSpPr>
              <a:spLocks/>
            </p:cNvSpPr>
            <p:nvPr/>
          </p:nvSpPr>
          <p:spPr bwMode="auto">
            <a:xfrm>
              <a:off x="3803" y="3379"/>
              <a:ext cx="86" cy="102"/>
            </a:xfrm>
            <a:custGeom>
              <a:avLst/>
              <a:gdLst>
                <a:gd name="T0" fmla="*/ 0 w 342"/>
                <a:gd name="T1" fmla="*/ 0 h 410"/>
                <a:gd name="T2" fmla="*/ 0 w 342"/>
                <a:gd name="T3" fmla="*/ 0 h 410"/>
                <a:gd name="T4" fmla="*/ 0 w 342"/>
                <a:gd name="T5" fmla="*/ 0 h 410"/>
                <a:gd name="T6" fmla="*/ 0 w 342"/>
                <a:gd name="T7" fmla="*/ 0 h 410"/>
                <a:gd name="T8" fmla="*/ 0 w 342"/>
                <a:gd name="T9" fmla="*/ 0 h 410"/>
                <a:gd name="T10" fmla="*/ 0 w 342"/>
                <a:gd name="T11" fmla="*/ 0 h 410"/>
                <a:gd name="T12" fmla="*/ 0 w 342"/>
                <a:gd name="T13" fmla="*/ 0 h 410"/>
                <a:gd name="T14" fmla="*/ 0 w 342"/>
                <a:gd name="T15" fmla="*/ 0 h 410"/>
                <a:gd name="T16" fmla="*/ 0 w 342"/>
                <a:gd name="T17" fmla="*/ 0 h 410"/>
                <a:gd name="T18" fmla="*/ 0 w 342"/>
                <a:gd name="T19" fmla="*/ 0 h 410"/>
                <a:gd name="T20" fmla="*/ 0 w 342"/>
                <a:gd name="T21" fmla="*/ 0 h 410"/>
                <a:gd name="T22" fmla="*/ 0 w 342"/>
                <a:gd name="T23" fmla="*/ 0 h 410"/>
                <a:gd name="T24" fmla="*/ 0 w 342"/>
                <a:gd name="T25" fmla="*/ 0 h 410"/>
                <a:gd name="T26" fmla="*/ 0 w 342"/>
                <a:gd name="T27" fmla="*/ 0 h 410"/>
                <a:gd name="T28" fmla="*/ 0 w 342"/>
                <a:gd name="T29" fmla="*/ 0 h 4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2"/>
                <a:gd name="T46" fmla="*/ 0 h 410"/>
                <a:gd name="T47" fmla="*/ 342 w 342"/>
                <a:gd name="T48" fmla="*/ 410 h 4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2" h="410">
                  <a:moveTo>
                    <a:pt x="295" y="410"/>
                  </a:moveTo>
                  <a:lnTo>
                    <a:pt x="0" y="30"/>
                  </a:lnTo>
                  <a:lnTo>
                    <a:pt x="12" y="16"/>
                  </a:lnTo>
                  <a:lnTo>
                    <a:pt x="26" y="6"/>
                  </a:lnTo>
                  <a:lnTo>
                    <a:pt x="40" y="0"/>
                  </a:lnTo>
                  <a:lnTo>
                    <a:pt x="56" y="0"/>
                  </a:lnTo>
                  <a:lnTo>
                    <a:pt x="97" y="46"/>
                  </a:lnTo>
                  <a:lnTo>
                    <a:pt x="138" y="92"/>
                  </a:lnTo>
                  <a:lnTo>
                    <a:pt x="178" y="141"/>
                  </a:lnTo>
                  <a:lnTo>
                    <a:pt x="217" y="187"/>
                  </a:lnTo>
                  <a:lnTo>
                    <a:pt x="252" y="239"/>
                  </a:lnTo>
                  <a:lnTo>
                    <a:pt x="284" y="288"/>
                  </a:lnTo>
                  <a:lnTo>
                    <a:pt x="314" y="339"/>
                  </a:lnTo>
                  <a:lnTo>
                    <a:pt x="342" y="394"/>
                  </a:lnTo>
                  <a:lnTo>
                    <a:pt x="295" y="410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66" name="Freeform 84"/>
            <p:cNvSpPr>
              <a:spLocks/>
            </p:cNvSpPr>
            <p:nvPr/>
          </p:nvSpPr>
          <p:spPr bwMode="auto">
            <a:xfrm>
              <a:off x="3622" y="3036"/>
              <a:ext cx="249" cy="107"/>
            </a:xfrm>
            <a:custGeom>
              <a:avLst/>
              <a:gdLst>
                <a:gd name="T0" fmla="*/ 0 w 994"/>
                <a:gd name="T1" fmla="*/ 0 h 429"/>
                <a:gd name="T2" fmla="*/ 0 w 994"/>
                <a:gd name="T3" fmla="*/ 0 h 429"/>
                <a:gd name="T4" fmla="*/ 0 w 994"/>
                <a:gd name="T5" fmla="*/ 0 h 429"/>
                <a:gd name="T6" fmla="*/ 0 w 994"/>
                <a:gd name="T7" fmla="*/ 0 h 429"/>
                <a:gd name="T8" fmla="*/ 0 w 994"/>
                <a:gd name="T9" fmla="*/ 0 h 429"/>
                <a:gd name="T10" fmla="*/ 0 w 994"/>
                <a:gd name="T11" fmla="*/ 0 h 429"/>
                <a:gd name="T12" fmla="*/ 0 w 994"/>
                <a:gd name="T13" fmla="*/ 0 h 429"/>
                <a:gd name="T14" fmla="*/ 0 w 994"/>
                <a:gd name="T15" fmla="*/ 0 h 429"/>
                <a:gd name="T16" fmla="*/ 0 w 994"/>
                <a:gd name="T17" fmla="*/ 0 h 429"/>
                <a:gd name="T18" fmla="*/ 0 w 994"/>
                <a:gd name="T19" fmla="*/ 0 h 429"/>
                <a:gd name="T20" fmla="*/ 0 w 994"/>
                <a:gd name="T21" fmla="*/ 0 h 429"/>
                <a:gd name="T22" fmla="*/ 0 w 994"/>
                <a:gd name="T23" fmla="*/ 0 h 429"/>
                <a:gd name="T24" fmla="*/ 0 w 994"/>
                <a:gd name="T25" fmla="*/ 0 h 429"/>
                <a:gd name="T26" fmla="*/ 0 w 994"/>
                <a:gd name="T27" fmla="*/ 0 h 429"/>
                <a:gd name="T28" fmla="*/ 0 w 994"/>
                <a:gd name="T29" fmla="*/ 0 h 429"/>
                <a:gd name="T30" fmla="*/ 0 w 994"/>
                <a:gd name="T31" fmla="*/ 0 h 429"/>
                <a:gd name="T32" fmla="*/ 0 w 994"/>
                <a:gd name="T33" fmla="*/ 0 h 429"/>
                <a:gd name="T34" fmla="*/ 0 w 994"/>
                <a:gd name="T35" fmla="*/ 0 h 429"/>
                <a:gd name="T36" fmla="*/ 0 w 994"/>
                <a:gd name="T37" fmla="*/ 0 h 429"/>
                <a:gd name="T38" fmla="*/ 0 w 994"/>
                <a:gd name="T39" fmla="*/ 0 h 429"/>
                <a:gd name="T40" fmla="*/ 0 w 994"/>
                <a:gd name="T41" fmla="*/ 0 h 429"/>
                <a:gd name="T42" fmla="*/ 0 w 994"/>
                <a:gd name="T43" fmla="*/ 0 h 429"/>
                <a:gd name="T44" fmla="*/ 0 w 994"/>
                <a:gd name="T45" fmla="*/ 0 h 429"/>
                <a:gd name="T46" fmla="*/ 0 w 994"/>
                <a:gd name="T47" fmla="*/ 0 h 429"/>
                <a:gd name="T48" fmla="*/ 0 w 994"/>
                <a:gd name="T49" fmla="*/ 0 h 429"/>
                <a:gd name="T50" fmla="*/ 0 w 994"/>
                <a:gd name="T51" fmla="*/ 0 h 429"/>
                <a:gd name="T52" fmla="*/ 0 w 994"/>
                <a:gd name="T53" fmla="*/ 0 h 429"/>
                <a:gd name="T54" fmla="*/ 0 w 994"/>
                <a:gd name="T55" fmla="*/ 0 h 429"/>
                <a:gd name="T56" fmla="*/ 0 w 994"/>
                <a:gd name="T57" fmla="*/ 0 h 429"/>
                <a:gd name="T58" fmla="*/ 0 w 994"/>
                <a:gd name="T59" fmla="*/ 0 h 429"/>
                <a:gd name="T60" fmla="*/ 0 w 994"/>
                <a:gd name="T61" fmla="*/ 0 h 429"/>
                <a:gd name="T62" fmla="*/ 0 w 994"/>
                <a:gd name="T63" fmla="*/ 0 h 429"/>
                <a:gd name="T64" fmla="*/ 0 w 994"/>
                <a:gd name="T65" fmla="*/ 0 h 429"/>
                <a:gd name="T66" fmla="*/ 0 w 994"/>
                <a:gd name="T67" fmla="*/ 0 h 429"/>
                <a:gd name="T68" fmla="*/ 0 w 994"/>
                <a:gd name="T69" fmla="*/ 0 h 429"/>
                <a:gd name="T70" fmla="*/ 0 w 994"/>
                <a:gd name="T71" fmla="*/ 0 h 429"/>
                <a:gd name="T72" fmla="*/ 0 w 994"/>
                <a:gd name="T73" fmla="*/ 0 h 429"/>
                <a:gd name="T74" fmla="*/ 0 w 994"/>
                <a:gd name="T75" fmla="*/ 0 h 429"/>
                <a:gd name="T76" fmla="*/ 0 w 994"/>
                <a:gd name="T77" fmla="*/ 0 h 429"/>
                <a:gd name="T78" fmla="*/ 0 w 994"/>
                <a:gd name="T79" fmla="*/ 0 h 429"/>
                <a:gd name="T80" fmla="*/ 0 w 994"/>
                <a:gd name="T81" fmla="*/ 0 h 42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94"/>
                <a:gd name="T124" fmla="*/ 0 h 429"/>
                <a:gd name="T125" fmla="*/ 994 w 994"/>
                <a:gd name="T126" fmla="*/ 429 h 42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94" h="429">
                  <a:moveTo>
                    <a:pt x="690" y="391"/>
                  </a:moveTo>
                  <a:lnTo>
                    <a:pt x="663" y="396"/>
                  </a:lnTo>
                  <a:lnTo>
                    <a:pt x="635" y="400"/>
                  </a:lnTo>
                  <a:lnTo>
                    <a:pt x="608" y="405"/>
                  </a:lnTo>
                  <a:lnTo>
                    <a:pt x="580" y="410"/>
                  </a:lnTo>
                  <a:lnTo>
                    <a:pt x="554" y="413"/>
                  </a:lnTo>
                  <a:lnTo>
                    <a:pt x="529" y="418"/>
                  </a:lnTo>
                  <a:lnTo>
                    <a:pt x="502" y="423"/>
                  </a:lnTo>
                  <a:lnTo>
                    <a:pt x="475" y="429"/>
                  </a:lnTo>
                  <a:lnTo>
                    <a:pt x="472" y="402"/>
                  </a:lnTo>
                  <a:lnTo>
                    <a:pt x="478" y="383"/>
                  </a:lnTo>
                  <a:lnTo>
                    <a:pt x="492" y="372"/>
                  </a:lnTo>
                  <a:lnTo>
                    <a:pt x="510" y="364"/>
                  </a:lnTo>
                  <a:lnTo>
                    <a:pt x="529" y="361"/>
                  </a:lnTo>
                  <a:lnTo>
                    <a:pt x="552" y="356"/>
                  </a:lnTo>
                  <a:lnTo>
                    <a:pt x="573" y="353"/>
                  </a:lnTo>
                  <a:lnTo>
                    <a:pt x="592" y="345"/>
                  </a:lnTo>
                  <a:lnTo>
                    <a:pt x="627" y="340"/>
                  </a:lnTo>
                  <a:lnTo>
                    <a:pt x="660" y="334"/>
                  </a:lnTo>
                  <a:lnTo>
                    <a:pt x="695" y="331"/>
                  </a:lnTo>
                  <a:lnTo>
                    <a:pt x="730" y="326"/>
                  </a:lnTo>
                  <a:lnTo>
                    <a:pt x="765" y="321"/>
                  </a:lnTo>
                  <a:lnTo>
                    <a:pt x="799" y="312"/>
                  </a:lnTo>
                  <a:lnTo>
                    <a:pt x="831" y="305"/>
                  </a:lnTo>
                  <a:lnTo>
                    <a:pt x="864" y="291"/>
                  </a:lnTo>
                  <a:lnTo>
                    <a:pt x="836" y="215"/>
                  </a:lnTo>
                  <a:lnTo>
                    <a:pt x="804" y="155"/>
                  </a:lnTo>
                  <a:lnTo>
                    <a:pt x="765" y="111"/>
                  </a:lnTo>
                  <a:lnTo>
                    <a:pt x="725" y="81"/>
                  </a:lnTo>
                  <a:lnTo>
                    <a:pt x="681" y="63"/>
                  </a:lnTo>
                  <a:lnTo>
                    <a:pt x="633" y="54"/>
                  </a:lnTo>
                  <a:lnTo>
                    <a:pt x="584" y="54"/>
                  </a:lnTo>
                  <a:lnTo>
                    <a:pt x="532" y="63"/>
                  </a:lnTo>
                  <a:lnTo>
                    <a:pt x="478" y="74"/>
                  </a:lnTo>
                  <a:lnTo>
                    <a:pt x="421" y="90"/>
                  </a:lnTo>
                  <a:lnTo>
                    <a:pt x="367" y="109"/>
                  </a:lnTo>
                  <a:lnTo>
                    <a:pt x="312" y="125"/>
                  </a:lnTo>
                  <a:lnTo>
                    <a:pt x="255" y="141"/>
                  </a:lnTo>
                  <a:lnTo>
                    <a:pt x="203" y="155"/>
                  </a:lnTo>
                  <a:lnTo>
                    <a:pt x="150" y="163"/>
                  </a:lnTo>
                  <a:lnTo>
                    <a:pt x="100" y="166"/>
                  </a:lnTo>
                  <a:lnTo>
                    <a:pt x="90" y="192"/>
                  </a:lnTo>
                  <a:lnTo>
                    <a:pt x="92" y="220"/>
                  </a:lnTo>
                  <a:lnTo>
                    <a:pt x="106" y="247"/>
                  </a:lnTo>
                  <a:lnTo>
                    <a:pt x="125" y="275"/>
                  </a:lnTo>
                  <a:lnTo>
                    <a:pt x="150" y="301"/>
                  </a:lnTo>
                  <a:lnTo>
                    <a:pt x="174" y="328"/>
                  </a:lnTo>
                  <a:lnTo>
                    <a:pt x="196" y="358"/>
                  </a:lnTo>
                  <a:lnTo>
                    <a:pt x="215" y="386"/>
                  </a:lnTo>
                  <a:lnTo>
                    <a:pt x="185" y="410"/>
                  </a:lnTo>
                  <a:lnTo>
                    <a:pt x="152" y="383"/>
                  </a:lnTo>
                  <a:lnTo>
                    <a:pt x="120" y="353"/>
                  </a:lnTo>
                  <a:lnTo>
                    <a:pt x="86" y="321"/>
                  </a:lnTo>
                  <a:lnTo>
                    <a:pt x="60" y="285"/>
                  </a:lnTo>
                  <a:lnTo>
                    <a:pt x="32" y="247"/>
                  </a:lnTo>
                  <a:lnTo>
                    <a:pt x="14" y="209"/>
                  </a:lnTo>
                  <a:lnTo>
                    <a:pt x="3" y="171"/>
                  </a:lnTo>
                  <a:lnTo>
                    <a:pt x="0" y="134"/>
                  </a:lnTo>
                  <a:lnTo>
                    <a:pt x="40" y="122"/>
                  </a:lnTo>
                  <a:lnTo>
                    <a:pt x="81" y="111"/>
                  </a:lnTo>
                  <a:lnTo>
                    <a:pt x="122" y="100"/>
                  </a:lnTo>
                  <a:lnTo>
                    <a:pt x="166" y="90"/>
                  </a:lnTo>
                  <a:lnTo>
                    <a:pt x="206" y="79"/>
                  </a:lnTo>
                  <a:lnTo>
                    <a:pt x="250" y="68"/>
                  </a:lnTo>
                  <a:lnTo>
                    <a:pt x="293" y="57"/>
                  </a:lnTo>
                  <a:lnTo>
                    <a:pt x="337" y="49"/>
                  </a:lnTo>
                  <a:lnTo>
                    <a:pt x="380" y="38"/>
                  </a:lnTo>
                  <a:lnTo>
                    <a:pt x="423" y="30"/>
                  </a:lnTo>
                  <a:lnTo>
                    <a:pt x="467" y="24"/>
                  </a:lnTo>
                  <a:lnTo>
                    <a:pt x="510" y="16"/>
                  </a:lnTo>
                  <a:lnTo>
                    <a:pt x="557" y="11"/>
                  </a:lnTo>
                  <a:lnTo>
                    <a:pt x="603" y="5"/>
                  </a:lnTo>
                  <a:lnTo>
                    <a:pt x="649" y="3"/>
                  </a:lnTo>
                  <a:lnTo>
                    <a:pt x="695" y="0"/>
                  </a:lnTo>
                  <a:lnTo>
                    <a:pt x="994" y="321"/>
                  </a:lnTo>
                  <a:lnTo>
                    <a:pt x="964" y="342"/>
                  </a:lnTo>
                  <a:lnTo>
                    <a:pt x="931" y="356"/>
                  </a:lnTo>
                  <a:lnTo>
                    <a:pt x="894" y="367"/>
                  </a:lnTo>
                  <a:lnTo>
                    <a:pt x="852" y="372"/>
                  </a:lnTo>
                  <a:lnTo>
                    <a:pt x="811" y="375"/>
                  </a:lnTo>
                  <a:lnTo>
                    <a:pt x="769" y="377"/>
                  </a:lnTo>
                  <a:lnTo>
                    <a:pt x="728" y="383"/>
                  </a:lnTo>
                  <a:lnTo>
                    <a:pt x="690" y="391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67" name="Freeform 88"/>
            <p:cNvSpPr>
              <a:spLocks/>
            </p:cNvSpPr>
            <p:nvPr/>
          </p:nvSpPr>
          <p:spPr bwMode="auto">
            <a:xfrm>
              <a:off x="3697" y="3221"/>
              <a:ext cx="78" cy="92"/>
            </a:xfrm>
            <a:custGeom>
              <a:avLst/>
              <a:gdLst>
                <a:gd name="T0" fmla="*/ 0 w 312"/>
                <a:gd name="T1" fmla="*/ 0 h 366"/>
                <a:gd name="T2" fmla="*/ 0 w 312"/>
                <a:gd name="T3" fmla="*/ 0 h 366"/>
                <a:gd name="T4" fmla="*/ 0 w 312"/>
                <a:gd name="T5" fmla="*/ 0 h 366"/>
                <a:gd name="T6" fmla="*/ 0 w 312"/>
                <a:gd name="T7" fmla="*/ 0 h 366"/>
                <a:gd name="T8" fmla="*/ 0 w 312"/>
                <a:gd name="T9" fmla="*/ 0 h 366"/>
                <a:gd name="T10" fmla="*/ 0 w 312"/>
                <a:gd name="T11" fmla="*/ 0 h 366"/>
                <a:gd name="T12" fmla="*/ 0 w 312"/>
                <a:gd name="T13" fmla="*/ 0 h 366"/>
                <a:gd name="T14" fmla="*/ 0 w 312"/>
                <a:gd name="T15" fmla="*/ 0 h 3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2"/>
                <a:gd name="T25" fmla="*/ 0 h 366"/>
                <a:gd name="T26" fmla="*/ 312 w 312"/>
                <a:gd name="T27" fmla="*/ 366 h 36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2" h="366">
                  <a:moveTo>
                    <a:pt x="0" y="46"/>
                  </a:moveTo>
                  <a:lnTo>
                    <a:pt x="11" y="30"/>
                  </a:lnTo>
                  <a:lnTo>
                    <a:pt x="21" y="10"/>
                  </a:lnTo>
                  <a:lnTo>
                    <a:pt x="35" y="0"/>
                  </a:lnTo>
                  <a:lnTo>
                    <a:pt x="57" y="2"/>
                  </a:lnTo>
                  <a:lnTo>
                    <a:pt x="312" y="325"/>
                  </a:lnTo>
                  <a:lnTo>
                    <a:pt x="272" y="36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68" name="Freeform 90"/>
            <p:cNvSpPr>
              <a:spLocks/>
            </p:cNvSpPr>
            <p:nvPr/>
          </p:nvSpPr>
          <p:spPr bwMode="auto">
            <a:xfrm>
              <a:off x="3538" y="3127"/>
              <a:ext cx="169" cy="218"/>
            </a:xfrm>
            <a:custGeom>
              <a:avLst/>
              <a:gdLst>
                <a:gd name="T0" fmla="*/ 0 w 674"/>
                <a:gd name="T1" fmla="*/ 0 h 874"/>
                <a:gd name="T2" fmla="*/ 0 w 674"/>
                <a:gd name="T3" fmla="*/ 0 h 874"/>
                <a:gd name="T4" fmla="*/ 0 w 674"/>
                <a:gd name="T5" fmla="*/ 0 h 874"/>
                <a:gd name="T6" fmla="*/ 0 w 674"/>
                <a:gd name="T7" fmla="*/ 0 h 874"/>
                <a:gd name="T8" fmla="*/ 0 w 674"/>
                <a:gd name="T9" fmla="*/ 0 h 874"/>
                <a:gd name="T10" fmla="*/ 0 w 674"/>
                <a:gd name="T11" fmla="*/ 0 h 874"/>
                <a:gd name="T12" fmla="*/ 0 w 674"/>
                <a:gd name="T13" fmla="*/ 0 h 874"/>
                <a:gd name="T14" fmla="*/ 0 w 674"/>
                <a:gd name="T15" fmla="*/ 0 h 874"/>
                <a:gd name="T16" fmla="*/ 0 w 674"/>
                <a:gd name="T17" fmla="*/ 0 h 874"/>
                <a:gd name="T18" fmla="*/ 0 w 674"/>
                <a:gd name="T19" fmla="*/ 0 h 874"/>
                <a:gd name="T20" fmla="*/ 0 w 674"/>
                <a:gd name="T21" fmla="*/ 0 h 874"/>
                <a:gd name="T22" fmla="*/ 0 w 674"/>
                <a:gd name="T23" fmla="*/ 0 h 874"/>
                <a:gd name="T24" fmla="*/ 0 w 674"/>
                <a:gd name="T25" fmla="*/ 0 h 8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74"/>
                <a:gd name="T40" fmla="*/ 0 h 874"/>
                <a:gd name="T41" fmla="*/ 674 w 674"/>
                <a:gd name="T42" fmla="*/ 874 h 87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74" h="874">
                  <a:moveTo>
                    <a:pt x="658" y="874"/>
                  </a:moveTo>
                  <a:lnTo>
                    <a:pt x="614" y="872"/>
                  </a:lnTo>
                  <a:lnTo>
                    <a:pt x="0" y="57"/>
                  </a:lnTo>
                  <a:lnTo>
                    <a:pt x="3" y="41"/>
                  </a:lnTo>
                  <a:lnTo>
                    <a:pt x="0" y="24"/>
                  </a:lnTo>
                  <a:lnTo>
                    <a:pt x="5" y="11"/>
                  </a:lnTo>
                  <a:lnTo>
                    <a:pt x="16" y="0"/>
                  </a:lnTo>
                  <a:lnTo>
                    <a:pt x="62" y="0"/>
                  </a:lnTo>
                  <a:lnTo>
                    <a:pt x="670" y="815"/>
                  </a:lnTo>
                  <a:lnTo>
                    <a:pt x="670" y="828"/>
                  </a:lnTo>
                  <a:lnTo>
                    <a:pt x="674" y="844"/>
                  </a:lnTo>
                  <a:lnTo>
                    <a:pt x="668" y="861"/>
                  </a:lnTo>
                  <a:lnTo>
                    <a:pt x="658" y="874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69" name="Freeform 93"/>
            <p:cNvSpPr>
              <a:spLocks/>
            </p:cNvSpPr>
            <p:nvPr/>
          </p:nvSpPr>
          <p:spPr bwMode="auto">
            <a:xfrm>
              <a:off x="3600" y="3091"/>
              <a:ext cx="64" cy="91"/>
            </a:xfrm>
            <a:custGeom>
              <a:avLst/>
              <a:gdLst>
                <a:gd name="T0" fmla="*/ 0 w 258"/>
                <a:gd name="T1" fmla="*/ 0 h 364"/>
                <a:gd name="T2" fmla="*/ 0 w 258"/>
                <a:gd name="T3" fmla="*/ 0 h 364"/>
                <a:gd name="T4" fmla="*/ 0 w 258"/>
                <a:gd name="T5" fmla="*/ 0 h 364"/>
                <a:gd name="T6" fmla="*/ 0 w 258"/>
                <a:gd name="T7" fmla="*/ 0 h 364"/>
                <a:gd name="T8" fmla="*/ 0 w 258"/>
                <a:gd name="T9" fmla="*/ 0 h 364"/>
                <a:gd name="T10" fmla="*/ 0 w 258"/>
                <a:gd name="T11" fmla="*/ 0 h 364"/>
                <a:gd name="T12" fmla="*/ 0 w 258"/>
                <a:gd name="T13" fmla="*/ 0 h 364"/>
                <a:gd name="T14" fmla="*/ 0 w 258"/>
                <a:gd name="T15" fmla="*/ 0 h 364"/>
                <a:gd name="T16" fmla="*/ 0 w 258"/>
                <a:gd name="T17" fmla="*/ 0 h 364"/>
                <a:gd name="T18" fmla="*/ 0 w 258"/>
                <a:gd name="T19" fmla="*/ 0 h 364"/>
                <a:gd name="T20" fmla="*/ 0 w 258"/>
                <a:gd name="T21" fmla="*/ 0 h 364"/>
                <a:gd name="T22" fmla="*/ 0 w 258"/>
                <a:gd name="T23" fmla="*/ 0 h 364"/>
                <a:gd name="T24" fmla="*/ 0 w 258"/>
                <a:gd name="T25" fmla="*/ 0 h 364"/>
                <a:gd name="T26" fmla="*/ 0 w 258"/>
                <a:gd name="T27" fmla="*/ 0 h 364"/>
                <a:gd name="T28" fmla="*/ 0 w 258"/>
                <a:gd name="T29" fmla="*/ 0 h 364"/>
                <a:gd name="T30" fmla="*/ 0 w 258"/>
                <a:gd name="T31" fmla="*/ 0 h 364"/>
                <a:gd name="T32" fmla="*/ 0 w 258"/>
                <a:gd name="T33" fmla="*/ 0 h 364"/>
                <a:gd name="T34" fmla="*/ 0 w 258"/>
                <a:gd name="T35" fmla="*/ 0 h 364"/>
                <a:gd name="T36" fmla="*/ 0 w 258"/>
                <a:gd name="T37" fmla="*/ 0 h 364"/>
                <a:gd name="T38" fmla="*/ 0 w 258"/>
                <a:gd name="T39" fmla="*/ 0 h 364"/>
                <a:gd name="T40" fmla="*/ 0 w 258"/>
                <a:gd name="T41" fmla="*/ 0 h 364"/>
                <a:gd name="T42" fmla="*/ 0 w 258"/>
                <a:gd name="T43" fmla="*/ 0 h 36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58"/>
                <a:gd name="T67" fmla="*/ 0 h 364"/>
                <a:gd name="T68" fmla="*/ 258 w 258"/>
                <a:gd name="T69" fmla="*/ 364 h 36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58" h="364">
                  <a:moveTo>
                    <a:pt x="231" y="364"/>
                  </a:moveTo>
                  <a:lnTo>
                    <a:pt x="196" y="334"/>
                  </a:lnTo>
                  <a:lnTo>
                    <a:pt x="164" y="298"/>
                  </a:lnTo>
                  <a:lnTo>
                    <a:pt x="130" y="261"/>
                  </a:lnTo>
                  <a:lnTo>
                    <a:pt x="104" y="222"/>
                  </a:lnTo>
                  <a:lnTo>
                    <a:pt x="76" y="182"/>
                  </a:lnTo>
                  <a:lnTo>
                    <a:pt x="49" y="141"/>
                  </a:lnTo>
                  <a:lnTo>
                    <a:pt x="25" y="101"/>
                  </a:lnTo>
                  <a:lnTo>
                    <a:pt x="0" y="60"/>
                  </a:lnTo>
                  <a:lnTo>
                    <a:pt x="9" y="44"/>
                  </a:lnTo>
                  <a:lnTo>
                    <a:pt x="14" y="27"/>
                  </a:lnTo>
                  <a:lnTo>
                    <a:pt x="21" y="11"/>
                  </a:lnTo>
                  <a:lnTo>
                    <a:pt x="33" y="0"/>
                  </a:lnTo>
                  <a:lnTo>
                    <a:pt x="60" y="44"/>
                  </a:lnTo>
                  <a:lnTo>
                    <a:pt x="90" y="85"/>
                  </a:lnTo>
                  <a:lnTo>
                    <a:pt x="120" y="125"/>
                  </a:lnTo>
                  <a:lnTo>
                    <a:pt x="150" y="168"/>
                  </a:lnTo>
                  <a:lnTo>
                    <a:pt x="180" y="209"/>
                  </a:lnTo>
                  <a:lnTo>
                    <a:pt x="210" y="250"/>
                  </a:lnTo>
                  <a:lnTo>
                    <a:pt x="234" y="293"/>
                  </a:lnTo>
                  <a:lnTo>
                    <a:pt x="258" y="337"/>
                  </a:lnTo>
                  <a:lnTo>
                    <a:pt x="231" y="364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70" name="Freeform 94"/>
            <p:cNvSpPr>
              <a:spLocks/>
            </p:cNvSpPr>
            <p:nvPr/>
          </p:nvSpPr>
          <p:spPr bwMode="auto">
            <a:xfrm>
              <a:off x="3493" y="3030"/>
              <a:ext cx="144" cy="27"/>
            </a:xfrm>
            <a:custGeom>
              <a:avLst/>
              <a:gdLst>
                <a:gd name="T0" fmla="*/ 0 w 579"/>
                <a:gd name="T1" fmla="*/ 0 h 111"/>
                <a:gd name="T2" fmla="*/ 0 w 579"/>
                <a:gd name="T3" fmla="*/ 0 h 111"/>
                <a:gd name="T4" fmla="*/ 0 w 579"/>
                <a:gd name="T5" fmla="*/ 0 h 111"/>
                <a:gd name="T6" fmla="*/ 0 w 579"/>
                <a:gd name="T7" fmla="*/ 0 h 111"/>
                <a:gd name="T8" fmla="*/ 0 w 579"/>
                <a:gd name="T9" fmla="*/ 0 h 111"/>
                <a:gd name="T10" fmla="*/ 0 w 579"/>
                <a:gd name="T11" fmla="*/ 0 h 111"/>
                <a:gd name="T12" fmla="*/ 0 w 579"/>
                <a:gd name="T13" fmla="*/ 0 h 111"/>
                <a:gd name="T14" fmla="*/ 0 w 579"/>
                <a:gd name="T15" fmla="*/ 0 h 111"/>
                <a:gd name="T16" fmla="*/ 0 w 579"/>
                <a:gd name="T17" fmla="*/ 0 h 111"/>
                <a:gd name="T18" fmla="*/ 0 w 579"/>
                <a:gd name="T19" fmla="*/ 0 h 111"/>
                <a:gd name="T20" fmla="*/ 0 w 579"/>
                <a:gd name="T21" fmla="*/ 0 h 111"/>
                <a:gd name="T22" fmla="*/ 0 w 579"/>
                <a:gd name="T23" fmla="*/ 0 h 111"/>
                <a:gd name="T24" fmla="*/ 0 w 579"/>
                <a:gd name="T25" fmla="*/ 0 h 111"/>
                <a:gd name="T26" fmla="*/ 0 w 579"/>
                <a:gd name="T27" fmla="*/ 0 h 111"/>
                <a:gd name="T28" fmla="*/ 0 w 579"/>
                <a:gd name="T29" fmla="*/ 0 h 111"/>
                <a:gd name="T30" fmla="*/ 0 w 579"/>
                <a:gd name="T31" fmla="*/ 0 h 111"/>
                <a:gd name="T32" fmla="*/ 0 w 579"/>
                <a:gd name="T33" fmla="*/ 0 h 111"/>
                <a:gd name="T34" fmla="*/ 0 w 579"/>
                <a:gd name="T35" fmla="*/ 0 h 111"/>
                <a:gd name="T36" fmla="*/ 0 w 579"/>
                <a:gd name="T37" fmla="*/ 0 h 111"/>
                <a:gd name="T38" fmla="*/ 0 w 579"/>
                <a:gd name="T39" fmla="*/ 0 h 111"/>
                <a:gd name="T40" fmla="*/ 0 w 579"/>
                <a:gd name="T41" fmla="*/ 0 h 111"/>
                <a:gd name="T42" fmla="*/ 0 w 579"/>
                <a:gd name="T43" fmla="*/ 0 h 111"/>
                <a:gd name="T44" fmla="*/ 0 w 579"/>
                <a:gd name="T45" fmla="*/ 0 h 111"/>
                <a:gd name="T46" fmla="*/ 0 w 579"/>
                <a:gd name="T47" fmla="*/ 0 h 111"/>
                <a:gd name="T48" fmla="*/ 0 w 579"/>
                <a:gd name="T49" fmla="*/ 0 h 111"/>
                <a:gd name="T50" fmla="*/ 0 w 579"/>
                <a:gd name="T51" fmla="*/ 0 h 111"/>
                <a:gd name="T52" fmla="*/ 0 w 579"/>
                <a:gd name="T53" fmla="*/ 0 h 111"/>
                <a:gd name="T54" fmla="*/ 0 w 579"/>
                <a:gd name="T55" fmla="*/ 0 h 111"/>
                <a:gd name="T56" fmla="*/ 0 w 579"/>
                <a:gd name="T57" fmla="*/ 0 h 111"/>
                <a:gd name="T58" fmla="*/ 0 w 579"/>
                <a:gd name="T59" fmla="*/ 0 h 111"/>
                <a:gd name="T60" fmla="*/ 0 w 579"/>
                <a:gd name="T61" fmla="*/ 0 h 111"/>
                <a:gd name="T62" fmla="*/ 0 w 579"/>
                <a:gd name="T63" fmla="*/ 0 h 111"/>
                <a:gd name="T64" fmla="*/ 0 w 579"/>
                <a:gd name="T65" fmla="*/ 0 h 111"/>
                <a:gd name="T66" fmla="*/ 0 w 579"/>
                <a:gd name="T67" fmla="*/ 0 h 111"/>
                <a:gd name="T68" fmla="*/ 0 w 579"/>
                <a:gd name="T69" fmla="*/ 0 h 111"/>
                <a:gd name="T70" fmla="*/ 0 w 579"/>
                <a:gd name="T71" fmla="*/ 0 h 111"/>
                <a:gd name="T72" fmla="*/ 0 w 579"/>
                <a:gd name="T73" fmla="*/ 0 h 111"/>
                <a:gd name="T74" fmla="*/ 0 w 579"/>
                <a:gd name="T75" fmla="*/ 0 h 111"/>
                <a:gd name="T76" fmla="*/ 0 w 579"/>
                <a:gd name="T77" fmla="*/ 0 h 111"/>
                <a:gd name="T78" fmla="*/ 0 w 579"/>
                <a:gd name="T79" fmla="*/ 0 h 111"/>
                <a:gd name="T80" fmla="*/ 0 w 579"/>
                <a:gd name="T81" fmla="*/ 0 h 111"/>
                <a:gd name="T82" fmla="*/ 0 w 579"/>
                <a:gd name="T83" fmla="*/ 0 h 1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79"/>
                <a:gd name="T127" fmla="*/ 0 h 111"/>
                <a:gd name="T128" fmla="*/ 579 w 579"/>
                <a:gd name="T129" fmla="*/ 111 h 11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79" h="111">
                  <a:moveTo>
                    <a:pt x="535" y="60"/>
                  </a:moveTo>
                  <a:lnTo>
                    <a:pt x="503" y="63"/>
                  </a:lnTo>
                  <a:lnTo>
                    <a:pt x="468" y="66"/>
                  </a:lnTo>
                  <a:lnTo>
                    <a:pt x="434" y="69"/>
                  </a:lnTo>
                  <a:lnTo>
                    <a:pt x="402" y="71"/>
                  </a:lnTo>
                  <a:lnTo>
                    <a:pt x="367" y="71"/>
                  </a:lnTo>
                  <a:lnTo>
                    <a:pt x="332" y="74"/>
                  </a:lnTo>
                  <a:lnTo>
                    <a:pt x="299" y="76"/>
                  </a:lnTo>
                  <a:lnTo>
                    <a:pt x="263" y="76"/>
                  </a:lnTo>
                  <a:lnTo>
                    <a:pt x="231" y="79"/>
                  </a:lnTo>
                  <a:lnTo>
                    <a:pt x="196" y="82"/>
                  </a:lnTo>
                  <a:lnTo>
                    <a:pt x="163" y="88"/>
                  </a:lnTo>
                  <a:lnTo>
                    <a:pt x="131" y="90"/>
                  </a:lnTo>
                  <a:lnTo>
                    <a:pt x="98" y="95"/>
                  </a:lnTo>
                  <a:lnTo>
                    <a:pt x="65" y="99"/>
                  </a:lnTo>
                  <a:lnTo>
                    <a:pt x="32" y="106"/>
                  </a:lnTo>
                  <a:lnTo>
                    <a:pt x="0" y="111"/>
                  </a:lnTo>
                  <a:lnTo>
                    <a:pt x="0" y="95"/>
                  </a:lnTo>
                  <a:lnTo>
                    <a:pt x="2" y="82"/>
                  </a:lnTo>
                  <a:lnTo>
                    <a:pt x="11" y="71"/>
                  </a:lnTo>
                  <a:lnTo>
                    <a:pt x="22" y="63"/>
                  </a:lnTo>
                  <a:lnTo>
                    <a:pt x="36" y="58"/>
                  </a:lnTo>
                  <a:lnTo>
                    <a:pt x="49" y="53"/>
                  </a:lnTo>
                  <a:lnTo>
                    <a:pt x="62" y="46"/>
                  </a:lnTo>
                  <a:lnTo>
                    <a:pt x="73" y="41"/>
                  </a:lnTo>
                  <a:lnTo>
                    <a:pt x="103" y="36"/>
                  </a:lnTo>
                  <a:lnTo>
                    <a:pt x="133" y="30"/>
                  </a:lnTo>
                  <a:lnTo>
                    <a:pt x="166" y="25"/>
                  </a:lnTo>
                  <a:lnTo>
                    <a:pt x="196" y="20"/>
                  </a:lnTo>
                  <a:lnTo>
                    <a:pt x="228" y="14"/>
                  </a:lnTo>
                  <a:lnTo>
                    <a:pt x="258" y="9"/>
                  </a:lnTo>
                  <a:lnTo>
                    <a:pt x="291" y="6"/>
                  </a:lnTo>
                  <a:lnTo>
                    <a:pt x="323" y="4"/>
                  </a:lnTo>
                  <a:lnTo>
                    <a:pt x="356" y="0"/>
                  </a:lnTo>
                  <a:lnTo>
                    <a:pt x="386" y="0"/>
                  </a:lnTo>
                  <a:lnTo>
                    <a:pt x="418" y="0"/>
                  </a:lnTo>
                  <a:lnTo>
                    <a:pt x="450" y="0"/>
                  </a:lnTo>
                  <a:lnTo>
                    <a:pt x="484" y="4"/>
                  </a:lnTo>
                  <a:lnTo>
                    <a:pt x="516" y="6"/>
                  </a:lnTo>
                  <a:lnTo>
                    <a:pt x="546" y="11"/>
                  </a:lnTo>
                  <a:lnTo>
                    <a:pt x="579" y="17"/>
                  </a:lnTo>
                  <a:lnTo>
                    <a:pt x="535" y="60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36885" name="Group 352"/>
          <p:cNvGrpSpPr>
            <a:grpSpLocks/>
          </p:cNvGrpSpPr>
          <p:nvPr/>
        </p:nvGrpSpPr>
        <p:grpSpPr bwMode="auto">
          <a:xfrm rot="-3214438">
            <a:off x="6248400" y="2198688"/>
            <a:ext cx="762000" cy="838200"/>
            <a:chOff x="3481" y="3030"/>
            <a:chExt cx="1115" cy="1118"/>
          </a:xfrm>
        </p:grpSpPr>
        <p:sp>
          <p:nvSpPr>
            <p:cNvPr id="36949" name="Freeform 353"/>
            <p:cNvSpPr>
              <a:spLocks/>
            </p:cNvSpPr>
            <p:nvPr/>
          </p:nvSpPr>
          <p:spPr bwMode="auto">
            <a:xfrm>
              <a:off x="3502" y="3068"/>
              <a:ext cx="1045" cy="1051"/>
            </a:xfrm>
            <a:custGeom>
              <a:avLst/>
              <a:gdLst>
                <a:gd name="T0" fmla="*/ 0 w 4179"/>
                <a:gd name="T1" fmla="*/ 0 h 4201"/>
                <a:gd name="T2" fmla="*/ 0 w 4179"/>
                <a:gd name="T3" fmla="*/ 0 h 4201"/>
                <a:gd name="T4" fmla="*/ 0 w 4179"/>
                <a:gd name="T5" fmla="*/ 0 h 4201"/>
                <a:gd name="T6" fmla="*/ 0 w 4179"/>
                <a:gd name="T7" fmla="*/ 0 h 4201"/>
                <a:gd name="T8" fmla="*/ 0 w 4179"/>
                <a:gd name="T9" fmla="*/ 0 h 4201"/>
                <a:gd name="T10" fmla="*/ 0 w 4179"/>
                <a:gd name="T11" fmla="*/ 0 h 4201"/>
                <a:gd name="T12" fmla="*/ 0 w 4179"/>
                <a:gd name="T13" fmla="*/ 0 h 4201"/>
                <a:gd name="T14" fmla="*/ 0 w 4179"/>
                <a:gd name="T15" fmla="*/ 0 h 4201"/>
                <a:gd name="T16" fmla="*/ 0 w 4179"/>
                <a:gd name="T17" fmla="*/ 0 h 4201"/>
                <a:gd name="T18" fmla="*/ 0 w 4179"/>
                <a:gd name="T19" fmla="*/ 0 h 4201"/>
                <a:gd name="T20" fmla="*/ 0 w 4179"/>
                <a:gd name="T21" fmla="*/ 0 h 4201"/>
                <a:gd name="T22" fmla="*/ 0 w 4179"/>
                <a:gd name="T23" fmla="*/ 0 h 4201"/>
                <a:gd name="T24" fmla="*/ 0 w 4179"/>
                <a:gd name="T25" fmla="*/ 0 h 4201"/>
                <a:gd name="T26" fmla="*/ 0 w 4179"/>
                <a:gd name="T27" fmla="*/ 0 h 4201"/>
                <a:gd name="T28" fmla="*/ 0 w 4179"/>
                <a:gd name="T29" fmla="*/ 0 h 4201"/>
                <a:gd name="T30" fmla="*/ 0 w 4179"/>
                <a:gd name="T31" fmla="*/ 0 h 4201"/>
                <a:gd name="T32" fmla="*/ 0 w 4179"/>
                <a:gd name="T33" fmla="*/ 0 h 4201"/>
                <a:gd name="T34" fmla="*/ 0 w 4179"/>
                <a:gd name="T35" fmla="*/ 0 h 4201"/>
                <a:gd name="T36" fmla="*/ 0 w 4179"/>
                <a:gd name="T37" fmla="*/ 0 h 4201"/>
                <a:gd name="T38" fmla="*/ 0 w 4179"/>
                <a:gd name="T39" fmla="*/ 0 h 4201"/>
                <a:gd name="T40" fmla="*/ 0 w 4179"/>
                <a:gd name="T41" fmla="*/ 0 h 4201"/>
                <a:gd name="T42" fmla="*/ 0 w 4179"/>
                <a:gd name="T43" fmla="*/ 0 h 4201"/>
                <a:gd name="T44" fmla="*/ 0 w 4179"/>
                <a:gd name="T45" fmla="*/ 0 h 4201"/>
                <a:gd name="T46" fmla="*/ 0 w 4179"/>
                <a:gd name="T47" fmla="*/ 0 h 4201"/>
                <a:gd name="T48" fmla="*/ 0 w 4179"/>
                <a:gd name="T49" fmla="*/ 0 h 4201"/>
                <a:gd name="T50" fmla="*/ 0 w 4179"/>
                <a:gd name="T51" fmla="*/ 0 h 4201"/>
                <a:gd name="T52" fmla="*/ 0 w 4179"/>
                <a:gd name="T53" fmla="*/ 0 h 4201"/>
                <a:gd name="T54" fmla="*/ 0 w 4179"/>
                <a:gd name="T55" fmla="*/ 0 h 4201"/>
                <a:gd name="T56" fmla="*/ 0 w 4179"/>
                <a:gd name="T57" fmla="*/ 0 h 4201"/>
                <a:gd name="T58" fmla="*/ 0 w 4179"/>
                <a:gd name="T59" fmla="*/ 0 h 4201"/>
                <a:gd name="T60" fmla="*/ 0 w 4179"/>
                <a:gd name="T61" fmla="*/ 0 h 4201"/>
                <a:gd name="T62" fmla="*/ 0 w 4179"/>
                <a:gd name="T63" fmla="*/ 0 h 4201"/>
                <a:gd name="T64" fmla="*/ 0 w 4179"/>
                <a:gd name="T65" fmla="*/ 0 h 42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79"/>
                <a:gd name="T100" fmla="*/ 0 h 4201"/>
                <a:gd name="T101" fmla="*/ 4179 w 4179"/>
                <a:gd name="T102" fmla="*/ 4201 h 42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79" h="4201">
                  <a:moveTo>
                    <a:pt x="3876" y="3410"/>
                  </a:moveTo>
                  <a:lnTo>
                    <a:pt x="3181" y="3544"/>
                  </a:lnTo>
                  <a:lnTo>
                    <a:pt x="2895" y="3172"/>
                  </a:lnTo>
                  <a:lnTo>
                    <a:pt x="3061" y="3147"/>
                  </a:lnTo>
                  <a:lnTo>
                    <a:pt x="3045" y="3126"/>
                  </a:lnTo>
                  <a:lnTo>
                    <a:pt x="3617" y="3068"/>
                  </a:lnTo>
                  <a:lnTo>
                    <a:pt x="3213" y="2534"/>
                  </a:lnTo>
                  <a:lnTo>
                    <a:pt x="3197" y="2534"/>
                  </a:lnTo>
                  <a:lnTo>
                    <a:pt x="3269" y="2634"/>
                  </a:lnTo>
                  <a:lnTo>
                    <a:pt x="2567" y="2767"/>
                  </a:lnTo>
                  <a:lnTo>
                    <a:pt x="2287" y="2395"/>
                  </a:lnTo>
                  <a:lnTo>
                    <a:pt x="2449" y="2371"/>
                  </a:lnTo>
                  <a:lnTo>
                    <a:pt x="2433" y="2349"/>
                  </a:lnTo>
                  <a:lnTo>
                    <a:pt x="3015" y="2289"/>
                  </a:lnTo>
                  <a:lnTo>
                    <a:pt x="3068" y="2343"/>
                  </a:lnTo>
                  <a:lnTo>
                    <a:pt x="2724" y="1890"/>
                  </a:lnTo>
                  <a:lnTo>
                    <a:pt x="2689" y="1893"/>
                  </a:lnTo>
                  <a:lnTo>
                    <a:pt x="2762" y="1991"/>
                  </a:lnTo>
                  <a:lnTo>
                    <a:pt x="2061" y="2126"/>
                  </a:lnTo>
                  <a:lnTo>
                    <a:pt x="1779" y="1751"/>
                  </a:lnTo>
                  <a:lnTo>
                    <a:pt x="1945" y="1730"/>
                  </a:lnTo>
                  <a:lnTo>
                    <a:pt x="1929" y="1708"/>
                  </a:lnTo>
                  <a:lnTo>
                    <a:pt x="2507" y="1651"/>
                  </a:lnTo>
                  <a:lnTo>
                    <a:pt x="2654" y="1793"/>
                  </a:lnTo>
                  <a:lnTo>
                    <a:pt x="2246" y="1252"/>
                  </a:lnTo>
                  <a:lnTo>
                    <a:pt x="2243" y="1252"/>
                  </a:lnTo>
                  <a:lnTo>
                    <a:pt x="2317" y="1352"/>
                  </a:lnTo>
                  <a:lnTo>
                    <a:pt x="1613" y="1486"/>
                  </a:lnTo>
                  <a:lnTo>
                    <a:pt x="1331" y="1114"/>
                  </a:lnTo>
                  <a:lnTo>
                    <a:pt x="1497" y="1090"/>
                  </a:lnTo>
                  <a:lnTo>
                    <a:pt x="1481" y="1067"/>
                  </a:lnTo>
                  <a:lnTo>
                    <a:pt x="2061" y="1010"/>
                  </a:lnTo>
                  <a:lnTo>
                    <a:pt x="1846" y="728"/>
                  </a:lnTo>
                  <a:lnTo>
                    <a:pt x="1168" y="859"/>
                  </a:lnTo>
                  <a:lnTo>
                    <a:pt x="885" y="483"/>
                  </a:lnTo>
                  <a:lnTo>
                    <a:pt x="1049" y="462"/>
                  </a:lnTo>
                  <a:lnTo>
                    <a:pt x="1035" y="441"/>
                  </a:lnTo>
                  <a:lnTo>
                    <a:pt x="1586" y="383"/>
                  </a:lnTo>
                  <a:lnTo>
                    <a:pt x="1405" y="141"/>
                  </a:lnTo>
                  <a:lnTo>
                    <a:pt x="1347" y="147"/>
                  </a:lnTo>
                  <a:lnTo>
                    <a:pt x="1421" y="247"/>
                  </a:lnTo>
                  <a:lnTo>
                    <a:pt x="717" y="381"/>
                  </a:lnTo>
                  <a:lnTo>
                    <a:pt x="435" y="9"/>
                  </a:lnTo>
                  <a:lnTo>
                    <a:pt x="475" y="4"/>
                  </a:lnTo>
                  <a:lnTo>
                    <a:pt x="459" y="0"/>
                  </a:lnTo>
                  <a:lnTo>
                    <a:pt x="437" y="0"/>
                  </a:lnTo>
                  <a:lnTo>
                    <a:pt x="407" y="4"/>
                  </a:lnTo>
                  <a:lnTo>
                    <a:pt x="375" y="9"/>
                  </a:lnTo>
                  <a:lnTo>
                    <a:pt x="336" y="14"/>
                  </a:lnTo>
                  <a:lnTo>
                    <a:pt x="299" y="20"/>
                  </a:lnTo>
                  <a:lnTo>
                    <a:pt x="255" y="27"/>
                  </a:lnTo>
                  <a:lnTo>
                    <a:pt x="215" y="36"/>
                  </a:lnTo>
                  <a:lnTo>
                    <a:pt x="174" y="44"/>
                  </a:lnTo>
                  <a:lnTo>
                    <a:pt x="133" y="52"/>
                  </a:lnTo>
                  <a:lnTo>
                    <a:pt x="98" y="60"/>
                  </a:lnTo>
                  <a:lnTo>
                    <a:pt x="65" y="66"/>
                  </a:lnTo>
                  <a:lnTo>
                    <a:pt x="38" y="74"/>
                  </a:lnTo>
                  <a:lnTo>
                    <a:pt x="19" y="76"/>
                  </a:lnTo>
                  <a:lnTo>
                    <a:pt x="6" y="82"/>
                  </a:lnTo>
                  <a:lnTo>
                    <a:pt x="0" y="82"/>
                  </a:lnTo>
                  <a:lnTo>
                    <a:pt x="913" y="1442"/>
                  </a:lnTo>
                  <a:lnTo>
                    <a:pt x="1151" y="1456"/>
                  </a:lnTo>
                  <a:lnTo>
                    <a:pt x="2211" y="2826"/>
                  </a:lnTo>
                  <a:lnTo>
                    <a:pt x="2017" y="2976"/>
                  </a:lnTo>
                  <a:lnTo>
                    <a:pt x="2925" y="4201"/>
                  </a:lnTo>
                  <a:lnTo>
                    <a:pt x="4179" y="3812"/>
                  </a:lnTo>
                  <a:lnTo>
                    <a:pt x="3876" y="3410"/>
                  </a:lnTo>
                  <a:close/>
                </a:path>
              </a:pathLst>
            </a:custGeom>
            <a:solidFill>
              <a:srgbClr val="7FDD1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50" name="Freeform 354"/>
            <p:cNvSpPr>
              <a:spLocks/>
            </p:cNvSpPr>
            <p:nvPr/>
          </p:nvSpPr>
          <p:spPr bwMode="auto">
            <a:xfrm>
              <a:off x="3621" y="3064"/>
              <a:ext cx="33" cy="5"/>
            </a:xfrm>
            <a:custGeom>
              <a:avLst/>
              <a:gdLst>
                <a:gd name="T0" fmla="*/ 0 w 133"/>
                <a:gd name="T1" fmla="*/ 0 h 20"/>
                <a:gd name="T2" fmla="*/ 0 w 133"/>
                <a:gd name="T3" fmla="*/ 0 h 20"/>
                <a:gd name="T4" fmla="*/ 0 w 133"/>
                <a:gd name="T5" fmla="*/ 0 h 20"/>
                <a:gd name="T6" fmla="*/ 0 w 133"/>
                <a:gd name="T7" fmla="*/ 0 h 20"/>
                <a:gd name="T8" fmla="*/ 0 w 133"/>
                <a:gd name="T9" fmla="*/ 0 h 20"/>
                <a:gd name="T10" fmla="*/ 0 w 133"/>
                <a:gd name="T11" fmla="*/ 0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3"/>
                <a:gd name="T19" fmla="*/ 0 h 20"/>
                <a:gd name="T20" fmla="*/ 133 w 133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3" h="20">
                  <a:moveTo>
                    <a:pt x="133" y="11"/>
                  </a:moveTo>
                  <a:lnTo>
                    <a:pt x="126" y="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6" y="20"/>
                  </a:lnTo>
                  <a:lnTo>
                    <a:pt x="133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51" name="Freeform 355"/>
            <p:cNvSpPr>
              <a:spLocks/>
            </p:cNvSpPr>
            <p:nvPr/>
          </p:nvSpPr>
          <p:spPr bwMode="auto">
            <a:xfrm>
              <a:off x="3611" y="3067"/>
              <a:ext cx="246" cy="96"/>
            </a:xfrm>
            <a:custGeom>
              <a:avLst/>
              <a:gdLst>
                <a:gd name="T0" fmla="*/ 0 w 986"/>
                <a:gd name="T1" fmla="*/ 0 h 386"/>
                <a:gd name="T2" fmla="*/ 0 w 986"/>
                <a:gd name="T3" fmla="*/ 0 h 386"/>
                <a:gd name="T4" fmla="*/ 0 w 986"/>
                <a:gd name="T5" fmla="*/ 0 h 386"/>
                <a:gd name="T6" fmla="*/ 0 w 986"/>
                <a:gd name="T7" fmla="*/ 0 h 386"/>
                <a:gd name="T8" fmla="*/ 0 w 986"/>
                <a:gd name="T9" fmla="*/ 0 h 386"/>
                <a:gd name="T10" fmla="*/ 0 w 986"/>
                <a:gd name="T11" fmla="*/ 0 h 386"/>
                <a:gd name="T12" fmla="*/ 0 w 986"/>
                <a:gd name="T13" fmla="*/ 0 h 386"/>
                <a:gd name="T14" fmla="*/ 0 w 986"/>
                <a:gd name="T15" fmla="*/ 0 h 386"/>
                <a:gd name="T16" fmla="*/ 0 w 986"/>
                <a:gd name="T17" fmla="*/ 0 h 386"/>
                <a:gd name="T18" fmla="*/ 0 w 986"/>
                <a:gd name="T19" fmla="*/ 0 h 3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86"/>
                <a:gd name="T31" fmla="*/ 0 h 386"/>
                <a:gd name="T32" fmla="*/ 986 w 986"/>
                <a:gd name="T33" fmla="*/ 386 h 3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86" h="386">
                  <a:moveTo>
                    <a:pt x="282" y="386"/>
                  </a:moveTo>
                  <a:lnTo>
                    <a:pt x="986" y="252"/>
                  </a:lnTo>
                  <a:lnTo>
                    <a:pt x="912" y="152"/>
                  </a:lnTo>
                  <a:lnTo>
                    <a:pt x="328" y="206"/>
                  </a:lnTo>
                  <a:lnTo>
                    <a:pt x="173" y="0"/>
                  </a:lnTo>
                  <a:lnTo>
                    <a:pt x="46" y="9"/>
                  </a:lnTo>
                  <a:lnTo>
                    <a:pt x="43" y="9"/>
                  </a:lnTo>
                  <a:lnTo>
                    <a:pt x="40" y="9"/>
                  </a:lnTo>
                  <a:lnTo>
                    <a:pt x="0" y="14"/>
                  </a:lnTo>
                  <a:lnTo>
                    <a:pt x="282" y="386"/>
                  </a:lnTo>
                  <a:close/>
                </a:path>
              </a:pathLst>
            </a:custGeom>
            <a:solidFill>
              <a:srgbClr val="0F42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52" name="Freeform 356"/>
            <p:cNvSpPr>
              <a:spLocks/>
            </p:cNvSpPr>
            <p:nvPr/>
          </p:nvSpPr>
          <p:spPr bwMode="auto">
            <a:xfrm>
              <a:off x="3648" y="3044"/>
              <a:ext cx="146" cy="20"/>
            </a:xfrm>
            <a:custGeom>
              <a:avLst/>
              <a:gdLst>
                <a:gd name="T0" fmla="*/ 0 w 580"/>
                <a:gd name="T1" fmla="*/ 0 h 81"/>
                <a:gd name="T2" fmla="*/ 0 w 580"/>
                <a:gd name="T3" fmla="*/ 0 h 81"/>
                <a:gd name="T4" fmla="*/ 0 w 580"/>
                <a:gd name="T5" fmla="*/ 0 h 81"/>
                <a:gd name="T6" fmla="*/ 0 w 580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0"/>
                <a:gd name="T13" fmla="*/ 0 h 81"/>
                <a:gd name="T14" fmla="*/ 580 w 580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0" h="81">
                  <a:moveTo>
                    <a:pt x="0" y="60"/>
                  </a:moveTo>
                  <a:lnTo>
                    <a:pt x="16" y="81"/>
                  </a:lnTo>
                  <a:lnTo>
                    <a:pt x="580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4F68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53" name="Freeform 357"/>
            <p:cNvSpPr>
              <a:spLocks/>
            </p:cNvSpPr>
            <p:nvPr/>
          </p:nvSpPr>
          <p:spPr bwMode="auto">
            <a:xfrm>
              <a:off x="3794" y="3044"/>
              <a:ext cx="59" cy="60"/>
            </a:xfrm>
            <a:custGeom>
              <a:avLst/>
              <a:gdLst>
                <a:gd name="T0" fmla="*/ 0 w 240"/>
                <a:gd name="T1" fmla="*/ 0 h 238"/>
                <a:gd name="T2" fmla="*/ 0 w 240"/>
                <a:gd name="T3" fmla="*/ 0 h 238"/>
                <a:gd name="T4" fmla="*/ 0 w 240"/>
                <a:gd name="T5" fmla="*/ 0 h 238"/>
                <a:gd name="T6" fmla="*/ 0 w 240"/>
                <a:gd name="T7" fmla="*/ 0 h 2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238"/>
                <a:gd name="T14" fmla="*/ 240 w 240"/>
                <a:gd name="T15" fmla="*/ 238 h 2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238">
                  <a:moveTo>
                    <a:pt x="240" y="238"/>
                  </a:moveTo>
                  <a:lnTo>
                    <a:pt x="0" y="0"/>
                  </a:lnTo>
                  <a:lnTo>
                    <a:pt x="117" y="157"/>
                  </a:lnTo>
                  <a:lnTo>
                    <a:pt x="240" y="238"/>
                  </a:lnTo>
                  <a:close/>
                </a:path>
              </a:pathLst>
            </a:custGeom>
            <a:solidFill>
              <a:srgbClr val="4F68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54" name="Freeform 358"/>
            <p:cNvSpPr>
              <a:spLocks/>
            </p:cNvSpPr>
            <p:nvPr/>
          </p:nvSpPr>
          <p:spPr bwMode="auto">
            <a:xfrm>
              <a:off x="3823" y="3083"/>
              <a:ext cx="30" cy="22"/>
            </a:xfrm>
            <a:custGeom>
              <a:avLst/>
              <a:gdLst>
                <a:gd name="T0" fmla="*/ 0 w 123"/>
                <a:gd name="T1" fmla="*/ 0 h 87"/>
                <a:gd name="T2" fmla="*/ 0 w 123"/>
                <a:gd name="T3" fmla="*/ 0 h 87"/>
                <a:gd name="T4" fmla="*/ 0 w 123"/>
                <a:gd name="T5" fmla="*/ 0 h 87"/>
                <a:gd name="T6" fmla="*/ 0 w 123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87"/>
                <a:gd name="T14" fmla="*/ 123 w 123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87">
                  <a:moveTo>
                    <a:pt x="65" y="87"/>
                  </a:moveTo>
                  <a:lnTo>
                    <a:pt x="123" y="81"/>
                  </a:lnTo>
                  <a:lnTo>
                    <a:pt x="0" y="0"/>
                  </a:lnTo>
                  <a:lnTo>
                    <a:pt x="65" y="87"/>
                  </a:lnTo>
                  <a:close/>
                </a:path>
              </a:pathLst>
            </a:custGeom>
            <a:solidFill>
              <a:srgbClr val="6091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55" name="Freeform 359"/>
            <p:cNvSpPr>
              <a:spLocks/>
            </p:cNvSpPr>
            <p:nvPr/>
          </p:nvSpPr>
          <p:spPr bwMode="auto">
            <a:xfrm>
              <a:off x="3652" y="3044"/>
              <a:ext cx="171" cy="39"/>
            </a:xfrm>
            <a:custGeom>
              <a:avLst/>
              <a:gdLst>
                <a:gd name="T0" fmla="*/ 0 w 681"/>
                <a:gd name="T1" fmla="*/ 0 h 157"/>
                <a:gd name="T2" fmla="*/ 0 w 681"/>
                <a:gd name="T3" fmla="*/ 0 h 157"/>
                <a:gd name="T4" fmla="*/ 0 w 681"/>
                <a:gd name="T5" fmla="*/ 0 h 157"/>
                <a:gd name="T6" fmla="*/ 0 w 681"/>
                <a:gd name="T7" fmla="*/ 0 h 157"/>
                <a:gd name="T8" fmla="*/ 0 w 681"/>
                <a:gd name="T9" fmla="*/ 0 h 157"/>
                <a:gd name="T10" fmla="*/ 0 w 681"/>
                <a:gd name="T11" fmla="*/ 0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1"/>
                <a:gd name="T19" fmla="*/ 0 h 157"/>
                <a:gd name="T20" fmla="*/ 681 w 681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1" h="157">
                  <a:moveTo>
                    <a:pt x="534" y="60"/>
                  </a:moveTo>
                  <a:lnTo>
                    <a:pt x="681" y="157"/>
                  </a:lnTo>
                  <a:lnTo>
                    <a:pt x="564" y="0"/>
                  </a:lnTo>
                  <a:lnTo>
                    <a:pt x="0" y="81"/>
                  </a:lnTo>
                  <a:lnTo>
                    <a:pt x="7" y="92"/>
                  </a:lnTo>
                  <a:lnTo>
                    <a:pt x="534" y="60"/>
                  </a:lnTo>
                  <a:close/>
                </a:path>
              </a:pathLst>
            </a:custGeom>
            <a:solidFill>
              <a:srgbClr val="2642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56" name="Freeform 360"/>
            <p:cNvSpPr>
              <a:spLocks/>
            </p:cNvSpPr>
            <p:nvPr/>
          </p:nvSpPr>
          <p:spPr bwMode="auto">
            <a:xfrm>
              <a:off x="3654" y="3059"/>
              <a:ext cx="185" cy="60"/>
            </a:xfrm>
            <a:custGeom>
              <a:avLst/>
              <a:gdLst>
                <a:gd name="T0" fmla="*/ 0 w 739"/>
                <a:gd name="T1" fmla="*/ 0 h 238"/>
                <a:gd name="T2" fmla="*/ 0 w 739"/>
                <a:gd name="T3" fmla="*/ 0 h 238"/>
                <a:gd name="T4" fmla="*/ 0 w 739"/>
                <a:gd name="T5" fmla="*/ 0 h 238"/>
                <a:gd name="T6" fmla="*/ 0 w 739"/>
                <a:gd name="T7" fmla="*/ 0 h 238"/>
                <a:gd name="T8" fmla="*/ 0 w 739"/>
                <a:gd name="T9" fmla="*/ 0 h 238"/>
                <a:gd name="T10" fmla="*/ 0 w 739"/>
                <a:gd name="T11" fmla="*/ 0 h 2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9"/>
                <a:gd name="T19" fmla="*/ 0 h 238"/>
                <a:gd name="T20" fmla="*/ 739 w 739"/>
                <a:gd name="T21" fmla="*/ 238 h 2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9" h="238">
                  <a:moveTo>
                    <a:pt x="527" y="0"/>
                  </a:moveTo>
                  <a:lnTo>
                    <a:pt x="0" y="32"/>
                  </a:lnTo>
                  <a:lnTo>
                    <a:pt x="155" y="238"/>
                  </a:lnTo>
                  <a:lnTo>
                    <a:pt x="739" y="184"/>
                  </a:lnTo>
                  <a:lnTo>
                    <a:pt x="674" y="97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3359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57" name="Freeform 361"/>
            <p:cNvSpPr>
              <a:spLocks/>
            </p:cNvSpPr>
            <p:nvPr/>
          </p:nvSpPr>
          <p:spPr bwMode="auto">
            <a:xfrm>
              <a:off x="3945" y="3224"/>
              <a:ext cx="25" cy="26"/>
            </a:xfrm>
            <a:custGeom>
              <a:avLst/>
              <a:gdLst>
                <a:gd name="T0" fmla="*/ 0 w 101"/>
                <a:gd name="T1" fmla="*/ 0 h 103"/>
                <a:gd name="T2" fmla="*/ 0 w 101"/>
                <a:gd name="T3" fmla="*/ 0 h 103"/>
                <a:gd name="T4" fmla="*/ 0 w 101"/>
                <a:gd name="T5" fmla="*/ 0 h 103"/>
                <a:gd name="T6" fmla="*/ 0 w 101"/>
                <a:gd name="T7" fmla="*/ 0 h 103"/>
                <a:gd name="T8" fmla="*/ 0 w 101"/>
                <a:gd name="T9" fmla="*/ 0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1"/>
                <a:gd name="T16" fmla="*/ 0 h 103"/>
                <a:gd name="T17" fmla="*/ 101 w 101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1" h="103">
                  <a:moveTo>
                    <a:pt x="76" y="103"/>
                  </a:moveTo>
                  <a:lnTo>
                    <a:pt x="101" y="98"/>
                  </a:lnTo>
                  <a:lnTo>
                    <a:pt x="28" y="0"/>
                  </a:lnTo>
                  <a:lnTo>
                    <a:pt x="0" y="3"/>
                  </a:lnTo>
                  <a:lnTo>
                    <a:pt x="76" y="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58" name="Freeform 362"/>
            <p:cNvSpPr>
              <a:spLocks/>
            </p:cNvSpPr>
            <p:nvPr/>
          </p:nvSpPr>
          <p:spPr bwMode="auto">
            <a:xfrm>
              <a:off x="3724" y="3184"/>
              <a:ext cx="240" cy="99"/>
            </a:xfrm>
            <a:custGeom>
              <a:avLst/>
              <a:gdLst>
                <a:gd name="T0" fmla="*/ 0 w 961"/>
                <a:gd name="T1" fmla="*/ 0 h 397"/>
                <a:gd name="T2" fmla="*/ 0 w 961"/>
                <a:gd name="T3" fmla="*/ 0 h 397"/>
                <a:gd name="T4" fmla="*/ 0 w 961"/>
                <a:gd name="T5" fmla="*/ 0 h 397"/>
                <a:gd name="T6" fmla="*/ 0 w 961"/>
                <a:gd name="T7" fmla="*/ 0 h 397"/>
                <a:gd name="T8" fmla="*/ 0 w 961"/>
                <a:gd name="T9" fmla="*/ 0 h 397"/>
                <a:gd name="T10" fmla="*/ 0 w 961"/>
                <a:gd name="T11" fmla="*/ 0 h 397"/>
                <a:gd name="T12" fmla="*/ 0 w 961"/>
                <a:gd name="T13" fmla="*/ 0 h 3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1"/>
                <a:gd name="T22" fmla="*/ 0 h 397"/>
                <a:gd name="T23" fmla="*/ 961 w 961"/>
                <a:gd name="T24" fmla="*/ 397 h 3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1" h="397">
                  <a:moveTo>
                    <a:pt x="329" y="217"/>
                  </a:moveTo>
                  <a:lnTo>
                    <a:pt x="164" y="0"/>
                  </a:lnTo>
                  <a:lnTo>
                    <a:pt x="0" y="21"/>
                  </a:lnTo>
                  <a:lnTo>
                    <a:pt x="283" y="397"/>
                  </a:lnTo>
                  <a:lnTo>
                    <a:pt x="961" y="266"/>
                  </a:lnTo>
                  <a:lnTo>
                    <a:pt x="885" y="166"/>
                  </a:lnTo>
                  <a:lnTo>
                    <a:pt x="329" y="217"/>
                  </a:lnTo>
                  <a:close/>
                </a:path>
              </a:pathLst>
            </a:custGeom>
            <a:solidFill>
              <a:srgbClr val="0F42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59" name="Freeform 363"/>
            <p:cNvSpPr>
              <a:spLocks/>
            </p:cNvSpPr>
            <p:nvPr/>
          </p:nvSpPr>
          <p:spPr bwMode="auto">
            <a:xfrm>
              <a:off x="3899" y="3163"/>
              <a:ext cx="7" cy="1"/>
            </a:xfrm>
            <a:custGeom>
              <a:avLst/>
              <a:gdLst>
                <a:gd name="T0" fmla="*/ 0 w 30"/>
                <a:gd name="T1" fmla="*/ 0 h 2"/>
                <a:gd name="T2" fmla="*/ 0 w 30"/>
                <a:gd name="T3" fmla="*/ 1 h 2"/>
                <a:gd name="T4" fmla="*/ 0 w 30"/>
                <a:gd name="T5" fmla="*/ 1 h 2"/>
                <a:gd name="T6" fmla="*/ 0 w 30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2"/>
                <a:gd name="T14" fmla="*/ 30 w 30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2">
                  <a:moveTo>
                    <a:pt x="30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4F68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60" name="Freeform 364"/>
            <p:cNvSpPr>
              <a:spLocks/>
            </p:cNvSpPr>
            <p:nvPr/>
          </p:nvSpPr>
          <p:spPr bwMode="auto">
            <a:xfrm>
              <a:off x="3906" y="3163"/>
              <a:ext cx="60" cy="61"/>
            </a:xfrm>
            <a:custGeom>
              <a:avLst/>
              <a:gdLst>
                <a:gd name="T0" fmla="*/ 0 w 239"/>
                <a:gd name="T1" fmla="*/ 0 h 244"/>
                <a:gd name="T2" fmla="*/ 0 w 239"/>
                <a:gd name="T3" fmla="*/ 0 h 244"/>
                <a:gd name="T4" fmla="*/ 0 w 239"/>
                <a:gd name="T5" fmla="*/ 0 h 244"/>
                <a:gd name="T6" fmla="*/ 0 w 239"/>
                <a:gd name="T7" fmla="*/ 0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9"/>
                <a:gd name="T13" fmla="*/ 0 h 244"/>
                <a:gd name="T14" fmla="*/ 239 w 239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9" h="244">
                  <a:moveTo>
                    <a:pt x="239" y="238"/>
                  </a:moveTo>
                  <a:lnTo>
                    <a:pt x="0" y="0"/>
                  </a:lnTo>
                  <a:lnTo>
                    <a:pt x="182" y="244"/>
                  </a:lnTo>
                  <a:lnTo>
                    <a:pt x="239" y="238"/>
                  </a:lnTo>
                  <a:close/>
                </a:path>
              </a:pathLst>
            </a:custGeom>
            <a:solidFill>
              <a:srgbClr val="4F68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61" name="Freeform 365"/>
            <p:cNvSpPr>
              <a:spLocks/>
            </p:cNvSpPr>
            <p:nvPr/>
          </p:nvSpPr>
          <p:spPr bwMode="auto">
            <a:xfrm>
              <a:off x="3761" y="3164"/>
              <a:ext cx="138" cy="20"/>
            </a:xfrm>
            <a:custGeom>
              <a:avLst/>
              <a:gdLst>
                <a:gd name="T0" fmla="*/ 0 w 554"/>
                <a:gd name="T1" fmla="*/ 0 h 79"/>
                <a:gd name="T2" fmla="*/ 0 w 554"/>
                <a:gd name="T3" fmla="*/ 0 h 79"/>
                <a:gd name="T4" fmla="*/ 0 w 554"/>
                <a:gd name="T5" fmla="*/ 0 h 79"/>
                <a:gd name="T6" fmla="*/ 0 w 554"/>
                <a:gd name="T7" fmla="*/ 0 h 79"/>
                <a:gd name="T8" fmla="*/ 0 w 554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4"/>
                <a:gd name="T16" fmla="*/ 0 h 79"/>
                <a:gd name="T17" fmla="*/ 554 w 554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4" h="79">
                  <a:moveTo>
                    <a:pt x="14" y="79"/>
                  </a:moveTo>
                  <a:lnTo>
                    <a:pt x="554" y="0"/>
                  </a:lnTo>
                  <a:lnTo>
                    <a:pt x="551" y="0"/>
                  </a:lnTo>
                  <a:lnTo>
                    <a:pt x="0" y="58"/>
                  </a:lnTo>
                  <a:lnTo>
                    <a:pt x="14" y="79"/>
                  </a:lnTo>
                  <a:close/>
                </a:path>
              </a:pathLst>
            </a:custGeom>
            <a:solidFill>
              <a:srgbClr val="6091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62" name="Freeform 366"/>
            <p:cNvSpPr>
              <a:spLocks/>
            </p:cNvSpPr>
            <p:nvPr/>
          </p:nvSpPr>
          <p:spPr bwMode="auto">
            <a:xfrm>
              <a:off x="3899" y="3163"/>
              <a:ext cx="53" cy="62"/>
            </a:xfrm>
            <a:custGeom>
              <a:avLst/>
              <a:gdLst>
                <a:gd name="T0" fmla="*/ 0 w 209"/>
                <a:gd name="T1" fmla="*/ 0 h 247"/>
                <a:gd name="T2" fmla="*/ 0 w 209"/>
                <a:gd name="T3" fmla="*/ 0 h 247"/>
                <a:gd name="T4" fmla="*/ 0 w 209"/>
                <a:gd name="T5" fmla="*/ 0 h 247"/>
                <a:gd name="T6" fmla="*/ 0 w 209"/>
                <a:gd name="T7" fmla="*/ 0 h 247"/>
                <a:gd name="T8" fmla="*/ 0 w 209"/>
                <a:gd name="T9" fmla="*/ 0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9"/>
                <a:gd name="T16" fmla="*/ 0 h 247"/>
                <a:gd name="T17" fmla="*/ 209 w 209"/>
                <a:gd name="T18" fmla="*/ 247 h 2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9" h="247">
                  <a:moveTo>
                    <a:pt x="181" y="247"/>
                  </a:moveTo>
                  <a:lnTo>
                    <a:pt x="209" y="244"/>
                  </a:lnTo>
                  <a:lnTo>
                    <a:pt x="27" y="0"/>
                  </a:lnTo>
                  <a:lnTo>
                    <a:pt x="0" y="2"/>
                  </a:lnTo>
                  <a:lnTo>
                    <a:pt x="181" y="247"/>
                  </a:lnTo>
                  <a:close/>
                </a:path>
              </a:pathLst>
            </a:custGeom>
            <a:solidFill>
              <a:srgbClr val="2642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63" name="Freeform 367"/>
            <p:cNvSpPr>
              <a:spLocks/>
            </p:cNvSpPr>
            <p:nvPr/>
          </p:nvSpPr>
          <p:spPr bwMode="auto">
            <a:xfrm>
              <a:off x="3764" y="3164"/>
              <a:ext cx="181" cy="74"/>
            </a:xfrm>
            <a:custGeom>
              <a:avLst/>
              <a:gdLst>
                <a:gd name="T0" fmla="*/ 0 w 721"/>
                <a:gd name="T1" fmla="*/ 0 h 296"/>
                <a:gd name="T2" fmla="*/ 0 w 721"/>
                <a:gd name="T3" fmla="*/ 0 h 296"/>
                <a:gd name="T4" fmla="*/ 0 w 721"/>
                <a:gd name="T5" fmla="*/ 0 h 296"/>
                <a:gd name="T6" fmla="*/ 0 w 721"/>
                <a:gd name="T7" fmla="*/ 0 h 296"/>
                <a:gd name="T8" fmla="*/ 0 w 721"/>
                <a:gd name="T9" fmla="*/ 0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1"/>
                <a:gd name="T16" fmla="*/ 0 h 296"/>
                <a:gd name="T17" fmla="*/ 721 w 721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1" h="296">
                  <a:moveTo>
                    <a:pt x="721" y="245"/>
                  </a:moveTo>
                  <a:lnTo>
                    <a:pt x="540" y="0"/>
                  </a:lnTo>
                  <a:lnTo>
                    <a:pt x="0" y="79"/>
                  </a:lnTo>
                  <a:lnTo>
                    <a:pt x="165" y="296"/>
                  </a:lnTo>
                  <a:lnTo>
                    <a:pt x="721" y="245"/>
                  </a:lnTo>
                  <a:close/>
                </a:path>
              </a:pathLst>
            </a:custGeom>
            <a:solidFill>
              <a:srgbClr val="3359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64" name="Freeform 368"/>
            <p:cNvSpPr>
              <a:spLocks/>
            </p:cNvSpPr>
            <p:nvPr/>
          </p:nvSpPr>
          <p:spPr bwMode="auto">
            <a:xfrm>
              <a:off x="3835" y="3341"/>
              <a:ext cx="246" cy="99"/>
            </a:xfrm>
            <a:custGeom>
              <a:avLst/>
              <a:gdLst>
                <a:gd name="T0" fmla="*/ 0 w 986"/>
                <a:gd name="T1" fmla="*/ 0 h 396"/>
                <a:gd name="T2" fmla="*/ 0 w 986"/>
                <a:gd name="T3" fmla="*/ 0 h 396"/>
                <a:gd name="T4" fmla="*/ 0 w 986"/>
                <a:gd name="T5" fmla="*/ 0 h 396"/>
                <a:gd name="T6" fmla="*/ 0 w 986"/>
                <a:gd name="T7" fmla="*/ 0 h 396"/>
                <a:gd name="T8" fmla="*/ 0 w 986"/>
                <a:gd name="T9" fmla="*/ 0 h 396"/>
                <a:gd name="T10" fmla="*/ 0 w 986"/>
                <a:gd name="T11" fmla="*/ 0 h 396"/>
                <a:gd name="T12" fmla="*/ 0 w 986"/>
                <a:gd name="T13" fmla="*/ 0 h 3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86"/>
                <a:gd name="T22" fmla="*/ 0 h 396"/>
                <a:gd name="T23" fmla="*/ 986 w 986"/>
                <a:gd name="T24" fmla="*/ 396 h 3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86" h="396">
                  <a:moveTo>
                    <a:pt x="166" y="0"/>
                  </a:moveTo>
                  <a:lnTo>
                    <a:pt x="0" y="24"/>
                  </a:lnTo>
                  <a:lnTo>
                    <a:pt x="282" y="396"/>
                  </a:lnTo>
                  <a:lnTo>
                    <a:pt x="986" y="262"/>
                  </a:lnTo>
                  <a:lnTo>
                    <a:pt x="912" y="162"/>
                  </a:lnTo>
                  <a:lnTo>
                    <a:pt x="328" y="217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0F42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65" name="Freeform 369"/>
            <p:cNvSpPr>
              <a:spLocks/>
            </p:cNvSpPr>
            <p:nvPr/>
          </p:nvSpPr>
          <p:spPr bwMode="auto">
            <a:xfrm>
              <a:off x="4018" y="3320"/>
              <a:ext cx="1" cy="1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0 w 1"/>
                <a:gd name="T5" fmla="*/ 0 h 3"/>
                <a:gd name="T6" fmla="*/ 0 60000 65536"/>
                <a:gd name="T7" fmla="*/ 0 60000 65536"/>
                <a:gd name="T8" fmla="*/ 0 60000 65536"/>
                <a:gd name="T9" fmla="*/ 0 w 1"/>
                <a:gd name="T10" fmla="*/ 0 h 3"/>
                <a:gd name="T11" fmla="*/ 1 w 1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68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66" name="Freeform 370"/>
            <p:cNvSpPr>
              <a:spLocks/>
            </p:cNvSpPr>
            <p:nvPr/>
          </p:nvSpPr>
          <p:spPr bwMode="auto">
            <a:xfrm>
              <a:off x="4018" y="3320"/>
              <a:ext cx="59" cy="61"/>
            </a:xfrm>
            <a:custGeom>
              <a:avLst/>
              <a:gdLst>
                <a:gd name="T0" fmla="*/ 0 w 240"/>
                <a:gd name="T1" fmla="*/ 0 h 245"/>
                <a:gd name="T2" fmla="*/ 0 w 240"/>
                <a:gd name="T3" fmla="*/ 0 h 245"/>
                <a:gd name="T4" fmla="*/ 0 w 240"/>
                <a:gd name="T5" fmla="*/ 0 h 245"/>
                <a:gd name="T6" fmla="*/ 0 w 240"/>
                <a:gd name="T7" fmla="*/ 0 h 245"/>
                <a:gd name="T8" fmla="*/ 0 w 240"/>
                <a:gd name="T9" fmla="*/ 0 h 2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245"/>
                <a:gd name="T17" fmla="*/ 240 w 240"/>
                <a:gd name="T18" fmla="*/ 245 h 2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245">
                  <a:moveTo>
                    <a:pt x="185" y="245"/>
                  </a:moveTo>
                  <a:lnTo>
                    <a:pt x="240" y="240"/>
                  </a:lnTo>
                  <a:lnTo>
                    <a:pt x="0" y="0"/>
                  </a:lnTo>
                  <a:lnTo>
                    <a:pt x="95" y="131"/>
                  </a:lnTo>
                  <a:lnTo>
                    <a:pt x="185" y="245"/>
                  </a:lnTo>
                  <a:close/>
                </a:path>
              </a:pathLst>
            </a:custGeom>
            <a:solidFill>
              <a:srgbClr val="4F68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67" name="Freeform 371"/>
            <p:cNvSpPr>
              <a:spLocks/>
            </p:cNvSpPr>
            <p:nvPr/>
          </p:nvSpPr>
          <p:spPr bwMode="auto">
            <a:xfrm>
              <a:off x="3872" y="3321"/>
              <a:ext cx="146" cy="20"/>
            </a:xfrm>
            <a:custGeom>
              <a:avLst/>
              <a:gdLst>
                <a:gd name="T0" fmla="*/ 0 w 580"/>
                <a:gd name="T1" fmla="*/ 0 h 80"/>
                <a:gd name="T2" fmla="*/ 0 w 580"/>
                <a:gd name="T3" fmla="*/ 0 h 80"/>
                <a:gd name="T4" fmla="*/ 0 w 580"/>
                <a:gd name="T5" fmla="*/ 0 h 80"/>
                <a:gd name="T6" fmla="*/ 0 w 580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0"/>
                <a:gd name="T13" fmla="*/ 0 h 80"/>
                <a:gd name="T14" fmla="*/ 580 w 580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0" h="80">
                  <a:moveTo>
                    <a:pt x="16" y="80"/>
                  </a:moveTo>
                  <a:lnTo>
                    <a:pt x="580" y="0"/>
                  </a:lnTo>
                  <a:lnTo>
                    <a:pt x="0" y="57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rgbClr val="6091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68" name="Freeform 372"/>
            <p:cNvSpPr>
              <a:spLocks/>
            </p:cNvSpPr>
            <p:nvPr/>
          </p:nvSpPr>
          <p:spPr bwMode="auto">
            <a:xfrm>
              <a:off x="4041" y="3353"/>
              <a:ext cx="23" cy="28"/>
            </a:xfrm>
            <a:custGeom>
              <a:avLst/>
              <a:gdLst>
                <a:gd name="T0" fmla="*/ 0 w 90"/>
                <a:gd name="T1" fmla="*/ 0 h 114"/>
                <a:gd name="T2" fmla="*/ 0 w 90"/>
                <a:gd name="T3" fmla="*/ 0 h 114"/>
                <a:gd name="T4" fmla="*/ 0 w 90"/>
                <a:gd name="T5" fmla="*/ 0 h 114"/>
                <a:gd name="T6" fmla="*/ 0 w 90"/>
                <a:gd name="T7" fmla="*/ 0 h 1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114"/>
                <a:gd name="T14" fmla="*/ 90 w 90"/>
                <a:gd name="T15" fmla="*/ 114 h 1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114">
                  <a:moveTo>
                    <a:pt x="87" y="114"/>
                  </a:moveTo>
                  <a:lnTo>
                    <a:pt x="90" y="114"/>
                  </a:lnTo>
                  <a:lnTo>
                    <a:pt x="0" y="0"/>
                  </a:lnTo>
                  <a:lnTo>
                    <a:pt x="87" y="114"/>
                  </a:lnTo>
                  <a:close/>
                </a:path>
              </a:pathLst>
            </a:custGeom>
            <a:solidFill>
              <a:srgbClr val="6091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69" name="Freeform 373"/>
            <p:cNvSpPr>
              <a:spLocks/>
            </p:cNvSpPr>
            <p:nvPr/>
          </p:nvSpPr>
          <p:spPr bwMode="auto">
            <a:xfrm>
              <a:off x="4018" y="3320"/>
              <a:ext cx="23" cy="33"/>
            </a:xfrm>
            <a:custGeom>
              <a:avLst/>
              <a:gdLst>
                <a:gd name="T0" fmla="*/ 0 w 95"/>
                <a:gd name="T1" fmla="*/ 0 h 131"/>
                <a:gd name="T2" fmla="*/ 0 w 95"/>
                <a:gd name="T3" fmla="*/ 0 h 131"/>
                <a:gd name="T4" fmla="*/ 0 w 95"/>
                <a:gd name="T5" fmla="*/ 0 h 131"/>
                <a:gd name="T6" fmla="*/ 0 w 95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131"/>
                <a:gd name="T14" fmla="*/ 95 w 95"/>
                <a:gd name="T15" fmla="*/ 131 h 1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131">
                  <a:moveTo>
                    <a:pt x="95" y="13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95" y="131"/>
                  </a:lnTo>
                  <a:close/>
                </a:path>
              </a:pathLst>
            </a:custGeom>
            <a:solidFill>
              <a:srgbClr val="2642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70" name="Freeform 374"/>
            <p:cNvSpPr>
              <a:spLocks/>
            </p:cNvSpPr>
            <p:nvPr/>
          </p:nvSpPr>
          <p:spPr bwMode="auto">
            <a:xfrm>
              <a:off x="3876" y="3321"/>
              <a:ext cx="187" cy="74"/>
            </a:xfrm>
            <a:custGeom>
              <a:avLst/>
              <a:gdLst>
                <a:gd name="T0" fmla="*/ 0 w 746"/>
                <a:gd name="T1" fmla="*/ 0 h 297"/>
                <a:gd name="T2" fmla="*/ 0 w 746"/>
                <a:gd name="T3" fmla="*/ 0 h 297"/>
                <a:gd name="T4" fmla="*/ 0 w 746"/>
                <a:gd name="T5" fmla="*/ 0 h 297"/>
                <a:gd name="T6" fmla="*/ 0 w 746"/>
                <a:gd name="T7" fmla="*/ 0 h 297"/>
                <a:gd name="T8" fmla="*/ 0 w 746"/>
                <a:gd name="T9" fmla="*/ 0 h 297"/>
                <a:gd name="T10" fmla="*/ 0 w 746"/>
                <a:gd name="T11" fmla="*/ 0 h 2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6"/>
                <a:gd name="T19" fmla="*/ 0 h 297"/>
                <a:gd name="T20" fmla="*/ 746 w 746"/>
                <a:gd name="T21" fmla="*/ 297 h 2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6" h="297">
                  <a:moveTo>
                    <a:pt x="564" y="0"/>
                  </a:moveTo>
                  <a:lnTo>
                    <a:pt x="0" y="80"/>
                  </a:lnTo>
                  <a:lnTo>
                    <a:pt x="162" y="297"/>
                  </a:lnTo>
                  <a:lnTo>
                    <a:pt x="746" y="242"/>
                  </a:lnTo>
                  <a:lnTo>
                    <a:pt x="659" y="128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3359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71" name="Freeform 375"/>
            <p:cNvSpPr>
              <a:spLocks/>
            </p:cNvSpPr>
            <p:nvPr/>
          </p:nvSpPr>
          <p:spPr bwMode="auto">
            <a:xfrm>
              <a:off x="3947" y="3501"/>
              <a:ext cx="246" cy="99"/>
            </a:xfrm>
            <a:custGeom>
              <a:avLst/>
              <a:gdLst>
                <a:gd name="T0" fmla="*/ 0 w 983"/>
                <a:gd name="T1" fmla="*/ 0 h 396"/>
                <a:gd name="T2" fmla="*/ 0 w 983"/>
                <a:gd name="T3" fmla="*/ 0 h 396"/>
                <a:gd name="T4" fmla="*/ 0 w 983"/>
                <a:gd name="T5" fmla="*/ 0 h 396"/>
                <a:gd name="T6" fmla="*/ 0 w 983"/>
                <a:gd name="T7" fmla="*/ 0 h 396"/>
                <a:gd name="T8" fmla="*/ 0 w 983"/>
                <a:gd name="T9" fmla="*/ 0 h 396"/>
                <a:gd name="T10" fmla="*/ 0 w 983"/>
                <a:gd name="T11" fmla="*/ 0 h 396"/>
                <a:gd name="T12" fmla="*/ 0 w 983"/>
                <a:gd name="T13" fmla="*/ 0 h 3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83"/>
                <a:gd name="T22" fmla="*/ 0 h 396"/>
                <a:gd name="T23" fmla="*/ 983 w 983"/>
                <a:gd name="T24" fmla="*/ 396 h 3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83" h="396">
                  <a:moveTo>
                    <a:pt x="166" y="0"/>
                  </a:moveTo>
                  <a:lnTo>
                    <a:pt x="0" y="21"/>
                  </a:lnTo>
                  <a:lnTo>
                    <a:pt x="282" y="396"/>
                  </a:lnTo>
                  <a:lnTo>
                    <a:pt x="983" y="261"/>
                  </a:lnTo>
                  <a:lnTo>
                    <a:pt x="910" y="163"/>
                  </a:lnTo>
                  <a:lnTo>
                    <a:pt x="328" y="217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0F42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72" name="Freeform 376"/>
            <p:cNvSpPr>
              <a:spLocks/>
            </p:cNvSpPr>
            <p:nvPr/>
          </p:nvSpPr>
          <p:spPr bwMode="auto">
            <a:xfrm>
              <a:off x="4166" y="3516"/>
              <a:ext cx="23" cy="25"/>
            </a:xfrm>
            <a:custGeom>
              <a:avLst/>
              <a:gdLst>
                <a:gd name="T0" fmla="*/ 0 w 91"/>
                <a:gd name="T1" fmla="*/ 0 h 97"/>
                <a:gd name="T2" fmla="*/ 0 w 91"/>
                <a:gd name="T3" fmla="*/ 0 h 97"/>
                <a:gd name="T4" fmla="*/ 0 w 91"/>
                <a:gd name="T5" fmla="*/ 0 h 97"/>
                <a:gd name="T6" fmla="*/ 0 w 91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7"/>
                <a:gd name="T14" fmla="*/ 91 w 91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7">
                  <a:moveTo>
                    <a:pt x="91" y="94"/>
                  </a:moveTo>
                  <a:lnTo>
                    <a:pt x="0" y="0"/>
                  </a:lnTo>
                  <a:lnTo>
                    <a:pt x="70" y="97"/>
                  </a:lnTo>
                  <a:lnTo>
                    <a:pt x="91" y="94"/>
                  </a:lnTo>
                  <a:close/>
                </a:path>
              </a:pathLst>
            </a:custGeom>
            <a:solidFill>
              <a:srgbClr val="4F68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73" name="Freeform 377"/>
            <p:cNvSpPr>
              <a:spLocks/>
            </p:cNvSpPr>
            <p:nvPr/>
          </p:nvSpPr>
          <p:spPr bwMode="auto">
            <a:xfrm>
              <a:off x="3984" y="3481"/>
              <a:ext cx="145" cy="20"/>
            </a:xfrm>
            <a:custGeom>
              <a:avLst/>
              <a:gdLst>
                <a:gd name="T0" fmla="*/ 0 w 578"/>
                <a:gd name="T1" fmla="*/ 0 h 79"/>
                <a:gd name="T2" fmla="*/ 0 w 578"/>
                <a:gd name="T3" fmla="*/ 0 h 79"/>
                <a:gd name="T4" fmla="*/ 0 w 578"/>
                <a:gd name="T5" fmla="*/ 0 h 79"/>
                <a:gd name="T6" fmla="*/ 0 w 578"/>
                <a:gd name="T7" fmla="*/ 0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8"/>
                <a:gd name="T13" fmla="*/ 0 h 79"/>
                <a:gd name="T14" fmla="*/ 578 w 578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8" h="79">
                  <a:moveTo>
                    <a:pt x="0" y="57"/>
                  </a:moveTo>
                  <a:lnTo>
                    <a:pt x="16" y="79"/>
                  </a:lnTo>
                  <a:lnTo>
                    <a:pt x="578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6091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74" name="Freeform 378"/>
            <p:cNvSpPr>
              <a:spLocks/>
            </p:cNvSpPr>
            <p:nvPr/>
          </p:nvSpPr>
          <p:spPr bwMode="auto">
            <a:xfrm>
              <a:off x="4129" y="3481"/>
              <a:ext cx="54" cy="61"/>
            </a:xfrm>
            <a:custGeom>
              <a:avLst/>
              <a:gdLst>
                <a:gd name="T0" fmla="*/ 0 w 217"/>
                <a:gd name="T1" fmla="*/ 0 h 242"/>
                <a:gd name="T2" fmla="*/ 0 w 217"/>
                <a:gd name="T3" fmla="*/ 0 h 242"/>
                <a:gd name="T4" fmla="*/ 0 w 217"/>
                <a:gd name="T5" fmla="*/ 0 h 242"/>
                <a:gd name="T6" fmla="*/ 0 w 217"/>
                <a:gd name="T7" fmla="*/ 0 h 242"/>
                <a:gd name="T8" fmla="*/ 0 w 217"/>
                <a:gd name="T9" fmla="*/ 0 h 2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7"/>
                <a:gd name="T16" fmla="*/ 0 h 242"/>
                <a:gd name="T17" fmla="*/ 217 w 217"/>
                <a:gd name="T18" fmla="*/ 242 h 2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7" h="242">
                  <a:moveTo>
                    <a:pt x="182" y="242"/>
                  </a:moveTo>
                  <a:lnTo>
                    <a:pt x="217" y="239"/>
                  </a:lnTo>
                  <a:lnTo>
                    <a:pt x="147" y="142"/>
                  </a:lnTo>
                  <a:lnTo>
                    <a:pt x="0" y="0"/>
                  </a:lnTo>
                  <a:lnTo>
                    <a:pt x="182" y="242"/>
                  </a:lnTo>
                  <a:close/>
                </a:path>
              </a:pathLst>
            </a:custGeom>
            <a:solidFill>
              <a:srgbClr val="6091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75" name="Freeform 379"/>
            <p:cNvSpPr>
              <a:spLocks/>
            </p:cNvSpPr>
            <p:nvPr/>
          </p:nvSpPr>
          <p:spPr bwMode="auto">
            <a:xfrm>
              <a:off x="3988" y="3481"/>
              <a:ext cx="186" cy="74"/>
            </a:xfrm>
            <a:custGeom>
              <a:avLst/>
              <a:gdLst>
                <a:gd name="T0" fmla="*/ 0 w 744"/>
                <a:gd name="T1" fmla="*/ 0 h 296"/>
                <a:gd name="T2" fmla="*/ 0 w 744"/>
                <a:gd name="T3" fmla="*/ 0 h 296"/>
                <a:gd name="T4" fmla="*/ 0 w 744"/>
                <a:gd name="T5" fmla="*/ 0 h 296"/>
                <a:gd name="T6" fmla="*/ 0 w 744"/>
                <a:gd name="T7" fmla="*/ 0 h 296"/>
                <a:gd name="T8" fmla="*/ 0 w 744"/>
                <a:gd name="T9" fmla="*/ 0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296"/>
                <a:gd name="T17" fmla="*/ 744 w 744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296">
                  <a:moveTo>
                    <a:pt x="0" y="79"/>
                  </a:moveTo>
                  <a:lnTo>
                    <a:pt x="162" y="296"/>
                  </a:lnTo>
                  <a:lnTo>
                    <a:pt x="744" y="242"/>
                  </a:lnTo>
                  <a:lnTo>
                    <a:pt x="562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3359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76" name="Freeform 380"/>
            <p:cNvSpPr>
              <a:spLocks/>
            </p:cNvSpPr>
            <p:nvPr/>
          </p:nvSpPr>
          <p:spPr bwMode="auto">
            <a:xfrm>
              <a:off x="4074" y="3661"/>
              <a:ext cx="246" cy="99"/>
            </a:xfrm>
            <a:custGeom>
              <a:avLst/>
              <a:gdLst>
                <a:gd name="T0" fmla="*/ 0 w 982"/>
                <a:gd name="T1" fmla="*/ 0 h 396"/>
                <a:gd name="T2" fmla="*/ 0 w 982"/>
                <a:gd name="T3" fmla="*/ 0 h 396"/>
                <a:gd name="T4" fmla="*/ 0 w 982"/>
                <a:gd name="T5" fmla="*/ 0 h 396"/>
                <a:gd name="T6" fmla="*/ 0 w 982"/>
                <a:gd name="T7" fmla="*/ 0 h 396"/>
                <a:gd name="T8" fmla="*/ 0 w 982"/>
                <a:gd name="T9" fmla="*/ 0 h 396"/>
                <a:gd name="T10" fmla="*/ 0 w 982"/>
                <a:gd name="T11" fmla="*/ 0 h 396"/>
                <a:gd name="T12" fmla="*/ 0 w 982"/>
                <a:gd name="T13" fmla="*/ 0 h 3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82"/>
                <a:gd name="T22" fmla="*/ 0 h 396"/>
                <a:gd name="T23" fmla="*/ 982 w 982"/>
                <a:gd name="T24" fmla="*/ 396 h 3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82" h="396">
                  <a:moveTo>
                    <a:pt x="162" y="0"/>
                  </a:moveTo>
                  <a:lnTo>
                    <a:pt x="0" y="24"/>
                  </a:lnTo>
                  <a:lnTo>
                    <a:pt x="280" y="396"/>
                  </a:lnTo>
                  <a:lnTo>
                    <a:pt x="982" y="263"/>
                  </a:lnTo>
                  <a:lnTo>
                    <a:pt x="910" y="163"/>
                  </a:lnTo>
                  <a:lnTo>
                    <a:pt x="326" y="217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F42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77" name="Freeform 381"/>
            <p:cNvSpPr>
              <a:spLocks/>
            </p:cNvSpPr>
            <p:nvPr/>
          </p:nvSpPr>
          <p:spPr bwMode="auto">
            <a:xfrm>
              <a:off x="4269" y="3654"/>
              <a:ext cx="47" cy="48"/>
            </a:xfrm>
            <a:custGeom>
              <a:avLst/>
              <a:gdLst>
                <a:gd name="T0" fmla="*/ 0 w 185"/>
                <a:gd name="T1" fmla="*/ 0 h 191"/>
                <a:gd name="T2" fmla="*/ 0 w 185"/>
                <a:gd name="T3" fmla="*/ 0 h 191"/>
                <a:gd name="T4" fmla="*/ 0 w 185"/>
                <a:gd name="T5" fmla="*/ 0 h 191"/>
                <a:gd name="T6" fmla="*/ 0 w 185"/>
                <a:gd name="T7" fmla="*/ 0 h 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"/>
                <a:gd name="T13" fmla="*/ 0 h 191"/>
                <a:gd name="T14" fmla="*/ 185 w 185"/>
                <a:gd name="T15" fmla="*/ 191 h 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" h="191">
                  <a:moveTo>
                    <a:pt x="185" y="185"/>
                  </a:moveTo>
                  <a:lnTo>
                    <a:pt x="0" y="0"/>
                  </a:lnTo>
                  <a:lnTo>
                    <a:pt x="145" y="191"/>
                  </a:lnTo>
                  <a:lnTo>
                    <a:pt x="185" y="185"/>
                  </a:lnTo>
                  <a:close/>
                </a:path>
              </a:pathLst>
            </a:custGeom>
            <a:solidFill>
              <a:srgbClr val="4F68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78" name="Freeform 382"/>
            <p:cNvSpPr>
              <a:spLocks/>
            </p:cNvSpPr>
            <p:nvPr/>
          </p:nvSpPr>
          <p:spPr bwMode="auto">
            <a:xfrm>
              <a:off x="4111" y="3640"/>
              <a:ext cx="145" cy="21"/>
            </a:xfrm>
            <a:custGeom>
              <a:avLst/>
              <a:gdLst>
                <a:gd name="T0" fmla="*/ 0 w 582"/>
                <a:gd name="T1" fmla="*/ 0 h 82"/>
                <a:gd name="T2" fmla="*/ 0 w 582"/>
                <a:gd name="T3" fmla="*/ 0 h 82"/>
                <a:gd name="T4" fmla="*/ 0 w 582"/>
                <a:gd name="T5" fmla="*/ 0 h 82"/>
                <a:gd name="T6" fmla="*/ 0 w 582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82"/>
                <a:gd name="T14" fmla="*/ 582 w 582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82">
                  <a:moveTo>
                    <a:pt x="0" y="60"/>
                  </a:moveTo>
                  <a:lnTo>
                    <a:pt x="16" y="82"/>
                  </a:lnTo>
                  <a:lnTo>
                    <a:pt x="582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6091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79" name="Freeform 383"/>
            <p:cNvSpPr>
              <a:spLocks/>
            </p:cNvSpPr>
            <p:nvPr/>
          </p:nvSpPr>
          <p:spPr bwMode="auto">
            <a:xfrm>
              <a:off x="4256" y="3640"/>
              <a:ext cx="49" cy="62"/>
            </a:xfrm>
            <a:custGeom>
              <a:avLst/>
              <a:gdLst>
                <a:gd name="T0" fmla="*/ 0 w 198"/>
                <a:gd name="T1" fmla="*/ 0 h 245"/>
                <a:gd name="T2" fmla="*/ 0 w 198"/>
                <a:gd name="T3" fmla="*/ 0 h 245"/>
                <a:gd name="T4" fmla="*/ 0 w 198"/>
                <a:gd name="T5" fmla="*/ 0 h 245"/>
                <a:gd name="T6" fmla="*/ 0 w 198"/>
                <a:gd name="T7" fmla="*/ 0 h 245"/>
                <a:gd name="T8" fmla="*/ 0 w 198"/>
                <a:gd name="T9" fmla="*/ 0 h 2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245"/>
                <a:gd name="T17" fmla="*/ 198 w 198"/>
                <a:gd name="T18" fmla="*/ 245 h 2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245">
                  <a:moveTo>
                    <a:pt x="182" y="245"/>
                  </a:moveTo>
                  <a:lnTo>
                    <a:pt x="198" y="245"/>
                  </a:lnTo>
                  <a:lnTo>
                    <a:pt x="53" y="54"/>
                  </a:lnTo>
                  <a:lnTo>
                    <a:pt x="0" y="0"/>
                  </a:lnTo>
                  <a:lnTo>
                    <a:pt x="182" y="245"/>
                  </a:lnTo>
                  <a:close/>
                </a:path>
              </a:pathLst>
            </a:custGeom>
            <a:solidFill>
              <a:srgbClr val="6091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80" name="Freeform 384"/>
            <p:cNvSpPr>
              <a:spLocks/>
            </p:cNvSpPr>
            <p:nvPr/>
          </p:nvSpPr>
          <p:spPr bwMode="auto">
            <a:xfrm>
              <a:off x="4115" y="3640"/>
              <a:ext cx="186" cy="75"/>
            </a:xfrm>
            <a:custGeom>
              <a:avLst/>
              <a:gdLst>
                <a:gd name="T0" fmla="*/ 0 w 748"/>
                <a:gd name="T1" fmla="*/ 0 h 299"/>
                <a:gd name="T2" fmla="*/ 0 w 748"/>
                <a:gd name="T3" fmla="*/ 0 h 299"/>
                <a:gd name="T4" fmla="*/ 0 w 748"/>
                <a:gd name="T5" fmla="*/ 0 h 299"/>
                <a:gd name="T6" fmla="*/ 0 w 748"/>
                <a:gd name="T7" fmla="*/ 0 h 299"/>
                <a:gd name="T8" fmla="*/ 0 w 748"/>
                <a:gd name="T9" fmla="*/ 0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8"/>
                <a:gd name="T16" fmla="*/ 0 h 299"/>
                <a:gd name="T17" fmla="*/ 748 w 748"/>
                <a:gd name="T18" fmla="*/ 299 h 2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8" h="299">
                  <a:moveTo>
                    <a:pt x="0" y="82"/>
                  </a:moveTo>
                  <a:lnTo>
                    <a:pt x="164" y="299"/>
                  </a:lnTo>
                  <a:lnTo>
                    <a:pt x="748" y="245"/>
                  </a:lnTo>
                  <a:lnTo>
                    <a:pt x="566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3359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81" name="Freeform 385"/>
            <p:cNvSpPr>
              <a:spLocks/>
            </p:cNvSpPr>
            <p:nvPr/>
          </p:nvSpPr>
          <p:spPr bwMode="auto">
            <a:xfrm>
              <a:off x="4453" y="3896"/>
              <a:ext cx="20" cy="25"/>
            </a:xfrm>
            <a:custGeom>
              <a:avLst/>
              <a:gdLst>
                <a:gd name="T0" fmla="*/ 0 w 79"/>
                <a:gd name="T1" fmla="*/ 0 h 100"/>
                <a:gd name="T2" fmla="*/ 0 w 79"/>
                <a:gd name="T3" fmla="*/ 0 h 100"/>
                <a:gd name="T4" fmla="*/ 0 w 79"/>
                <a:gd name="T5" fmla="*/ 0 h 100"/>
                <a:gd name="T6" fmla="*/ 0 w 79"/>
                <a:gd name="T7" fmla="*/ 0 h 100"/>
                <a:gd name="T8" fmla="*/ 0 w 79"/>
                <a:gd name="T9" fmla="*/ 0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100"/>
                <a:gd name="T17" fmla="*/ 79 w 79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100">
                  <a:moveTo>
                    <a:pt x="74" y="100"/>
                  </a:moveTo>
                  <a:lnTo>
                    <a:pt x="79" y="100"/>
                  </a:lnTo>
                  <a:lnTo>
                    <a:pt x="5" y="0"/>
                  </a:lnTo>
                  <a:lnTo>
                    <a:pt x="0" y="3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82" name="Freeform 386"/>
            <p:cNvSpPr>
              <a:spLocks/>
            </p:cNvSpPr>
            <p:nvPr/>
          </p:nvSpPr>
          <p:spPr bwMode="auto">
            <a:xfrm>
              <a:off x="4226" y="3855"/>
              <a:ext cx="245" cy="99"/>
            </a:xfrm>
            <a:custGeom>
              <a:avLst/>
              <a:gdLst>
                <a:gd name="T0" fmla="*/ 0 w 981"/>
                <a:gd name="T1" fmla="*/ 0 h 397"/>
                <a:gd name="T2" fmla="*/ 0 w 981"/>
                <a:gd name="T3" fmla="*/ 0 h 397"/>
                <a:gd name="T4" fmla="*/ 0 w 981"/>
                <a:gd name="T5" fmla="*/ 0 h 397"/>
                <a:gd name="T6" fmla="*/ 0 w 981"/>
                <a:gd name="T7" fmla="*/ 0 h 397"/>
                <a:gd name="T8" fmla="*/ 0 w 981"/>
                <a:gd name="T9" fmla="*/ 0 h 397"/>
                <a:gd name="T10" fmla="*/ 0 w 981"/>
                <a:gd name="T11" fmla="*/ 0 h 397"/>
                <a:gd name="T12" fmla="*/ 0 w 981"/>
                <a:gd name="T13" fmla="*/ 0 h 3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81"/>
                <a:gd name="T22" fmla="*/ 0 h 397"/>
                <a:gd name="T23" fmla="*/ 981 w 981"/>
                <a:gd name="T24" fmla="*/ 397 h 3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81" h="397">
                  <a:moveTo>
                    <a:pt x="328" y="217"/>
                  </a:moveTo>
                  <a:lnTo>
                    <a:pt x="166" y="0"/>
                  </a:lnTo>
                  <a:lnTo>
                    <a:pt x="0" y="25"/>
                  </a:lnTo>
                  <a:lnTo>
                    <a:pt x="286" y="397"/>
                  </a:lnTo>
                  <a:lnTo>
                    <a:pt x="981" y="263"/>
                  </a:lnTo>
                  <a:lnTo>
                    <a:pt x="907" y="166"/>
                  </a:lnTo>
                  <a:lnTo>
                    <a:pt x="328" y="217"/>
                  </a:lnTo>
                  <a:close/>
                </a:path>
              </a:pathLst>
            </a:custGeom>
            <a:solidFill>
              <a:srgbClr val="0F42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83" name="Freeform 387"/>
            <p:cNvSpPr>
              <a:spLocks/>
            </p:cNvSpPr>
            <p:nvPr/>
          </p:nvSpPr>
          <p:spPr bwMode="auto">
            <a:xfrm>
              <a:off x="4409" y="3835"/>
              <a:ext cx="60" cy="61"/>
            </a:xfrm>
            <a:custGeom>
              <a:avLst/>
              <a:gdLst>
                <a:gd name="T0" fmla="*/ 0 w 238"/>
                <a:gd name="T1" fmla="*/ 0 h 244"/>
                <a:gd name="T2" fmla="*/ 0 w 238"/>
                <a:gd name="T3" fmla="*/ 0 h 244"/>
                <a:gd name="T4" fmla="*/ 0 w 238"/>
                <a:gd name="T5" fmla="*/ 0 h 244"/>
                <a:gd name="T6" fmla="*/ 0 w 238"/>
                <a:gd name="T7" fmla="*/ 0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"/>
                <a:gd name="T13" fmla="*/ 0 h 244"/>
                <a:gd name="T14" fmla="*/ 238 w 238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" h="244">
                  <a:moveTo>
                    <a:pt x="238" y="238"/>
                  </a:moveTo>
                  <a:lnTo>
                    <a:pt x="0" y="0"/>
                  </a:lnTo>
                  <a:lnTo>
                    <a:pt x="178" y="244"/>
                  </a:lnTo>
                  <a:lnTo>
                    <a:pt x="238" y="238"/>
                  </a:lnTo>
                  <a:close/>
                </a:path>
              </a:pathLst>
            </a:custGeom>
            <a:solidFill>
              <a:srgbClr val="4F68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84" name="Freeform 388"/>
            <p:cNvSpPr>
              <a:spLocks/>
            </p:cNvSpPr>
            <p:nvPr/>
          </p:nvSpPr>
          <p:spPr bwMode="auto">
            <a:xfrm>
              <a:off x="4406" y="3835"/>
              <a:ext cx="3" cy="1"/>
            </a:xfrm>
            <a:custGeom>
              <a:avLst/>
              <a:gdLst>
                <a:gd name="T0" fmla="*/ 0 w 12"/>
                <a:gd name="T1" fmla="*/ 0 h 2"/>
                <a:gd name="T2" fmla="*/ 0 w 12"/>
                <a:gd name="T3" fmla="*/ 1 h 2"/>
                <a:gd name="T4" fmla="*/ 0 w 12"/>
                <a:gd name="T5" fmla="*/ 0 h 2"/>
                <a:gd name="T6" fmla="*/ 0 60000 65536"/>
                <a:gd name="T7" fmla="*/ 0 60000 65536"/>
                <a:gd name="T8" fmla="*/ 0 60000 65536"/>
                <a:gd name="T9" fmla="*/ 0 w 12"/>
                <a:gd name="T10" fmla="*/ 0 h 2"/>
                <a:gd name="T11" fmla="*/ 12 w 12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2">
                  <a:moveTo>
                    <a:pt x="12" y="0"/>
                  </a:moveTo>
                  <a:lnTo>
                    <a:pt x="0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4F68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85" name="Freeform 389"/>
            <p:cNvSpPr>
              <a:spLocks/>
            </p:cNvSpPr>
            <p:nvPr/>
          </p:nvSpPr>
          <p:spPr bwMode="auto">
            <a:xfrm>
              <a:off x="4263" y="3835"/>
              <a:ext cx="143" cy="20"/>
            </a:xfrm>
            <a:custGeom>
              <a:avLst/>
              <a:gdLst>
                <a:gd name="T0" fmla="*/ 0 w 572"/>
                <a:gd name="T1" fmla="*/ 0 h 79"/>
                <a:gd name="T2" fmla="*/ 0 w 572"/>
                <a:gd name="T3" fmla="*/ 0 h 79"/>
                <a:gd name="T4" fmla="*/ 0 w 572"/>
                <a:gd name="T5" fmla="*/ 0 h 79"/>
                <a:gd name="T6" fmla="*/ 0 w 572"/>
                <a:gd name="T7" fmla="*/ 0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2"/>
                <a:gd name="T13" fmla="*/ 0 h 79"/>
                <a:gd name="T14" fmla="*/ 572 w 572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2" h="79">
                  <a:moveTo>
                    <a:pt x="16" y="79"/>
                  </a:moveTo>
                  <a:lnTo>
                    <a:pt x="572" y="0"/>
                  </a:lnTo>
                  <a:lnTo>
                    <a:pt x="0" y="58"/>
                  </a:lnTo>
                  <a:lnTo>
                    <a:pt x="16" y="79"/>
                  </a:lnTo>
                  <a:close/>
                </a:path>
              </a:pathLst>
            </a:custGeom>
            <a:solidFill>
              <a:srgbClr val="6091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86" name="Freeform 390"/>
            <p:cNvSpPr>
              <a:spLocks/>
            </p:cNvSpPr>
            <p:nvPr/>
          </p:nvSpPr>
          <p:spPr bwMode="auto">
            <a:xfrm>
              <a:off x="4406" y="3835"/>
              <a:ext cx="48" cy="61"/>
            </a:xfrm>
            <a:custGeom>
              <a:avLst/>
              <a:gdLst>
                <a:gd name="T0" fmla="*/ 0 w 190"/>
                <a:gd name="T1" fmla="*/ 0 h 247"/>
                <a:gd name="T2" fmla="*/ 0 w 190"/>
                <a:gd name="T3" fmla="*/ 0 h 247"/>
                <a:gd name="T4" fmla="*/ 0 w 190"/>
                <a:gd name="T5" fmla="*/ 0 h 247"/>
                <a:gd name="T6" fmla="*/ 0 w 190"/>
                <a:gd name="T7" fmla="*/ 0 h 247"/>
                <a:gd name="T8" fmla="*/ 0 w 190"/>
                <a:gd name="T9" fmla="*/ 0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247"/>
                <a:gd name="T17" fmla="*/ 190 w 190"/>
                <a:gd name="T18" fmla="*/ 247 h 2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247">
                  <a:moveTo>
                    <a:pt x="185" y="247"/>
                  </a:moveTo>
                  <a:lnTo>
                    <a:pt x="190" y="24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185" y="247"/>
                  </a:lnTo>
                  <a:close/>
                </a:path>
              </a:pathLst>
            </a:custGeom>
            <a:solidFill>
              <a:srgbClr val="2642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87" name="Freeform 391"/>
            <p:cNvSpPr>
              <a:spLocks/>
            </p:cNvSpPr>
            <p:nvPr/>
          </p:nvSpPr>
          <p:spPr bwMode="auto">
            <a:xfrm>
              <a:off x="4267" y="3835"/>
              <a:ext cx="186" cy="74"/>
            </a:xfrm>
            <a:custGeom>
              <a:avLst/>
              <a:gdLst>
                <a:gd name="T0" fmla="*/ 0 w 741"/>
                <a:gd name="T1" fmla="*/ 0 h 296"/>
                <a:gd name="T2" fmla="*/ 0 w 741"/>
                <a:gd name="T3" fmla="*/ 0 h 296"/>
                <a:gd name="T4" fmla="*/ 0 w 741"/>
                <a:gd name="T5" fmla="*/ 0 h 296"/>
                <a:gd name="T6" fmla="*/ 0 w 741"/>
                <a:gd name="T7" fmla="*/ 0 h 296"/>
                <a:gd name="T8" fmla="*/ 0 w 741"/>
                <a:gd name="T9" fmla="*/ 0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1"/>
                <a:gd name="T16" fmla="*/ 0 h 296"/>
                <a:gd name="T17" fmla="*/ 741 w 741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1" h="296">
                  <a:moveTo>
                    <a:pt x="741" y="245"/>
                  </a:moveTo>
                  <a:lnTo>
                    <a:pt x="556" y="0"/>
                  </a:lnTo>
                  <a:lnTo>
                    <a:pt x="0" y="79"/>
                  </a:lnTo>
                  <a:lnTo>
                    <a:pt x="162" y="296"/>
                  </a:lnTo>
                  <a:lnTo>
                    <a:pt x="741" y="245"/>
                  </a:lnTo>
                  <a:close/>
                </a:path>
              </a:pathLst>
            </a:custGeom>
            <a:solidFill>
              <a:srgbClr val="3359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88" name="Freeform 392"/>
            <p:cNvSpPr>
              <a:spLocks/>
            </p:cNvSpPr>
            <p:nvPr/>
          </p:nvSpPr>
          <p:spPr bwMode="auto">
            <a:xfrm>
              <a:off x="3566" y="3085"/>
              <a:ext cx="247" cy="383"/>
            </a:xfrm>
            <a:custGeom>
              <a:avLst/>
              <a:gdLst>
                <a:gd name="T0" fmla="*/ 0 w 986"/>
                <a:gd name="T1" fmla="*/ 0 h 1530"/>
                <a:gd name="T2" fmla="*/ 0 w 986"/>
                <a:gd name="T3" fmla="*/ 0 h 1530"/>
                <a:gd name="T4" fmla="*/ 0 w 986"/>
                <a:gd name="T5" fmla="*/ 0 h 1530"/>
                <a:gd name="T6" fmla="*/ 0 w 986"/>
                <a:gd name="T7" fmla="*/ 0 h 1530"/>
                <a:gd name="T8" fmla="*/ 0 w 986"/>
                <a:gd name="T9" fmla="*/ 0 h 1530"/>
                <a:gd name="T10" fmla="*/ 0 w 986"/>
                <a:gd name="T11" fmla="*/ 0 h 1530"/>
                <a:gd name="T12" fmla="*/ 0 w 986"/>
                <a:gd name="T13" fmla="*/ 0 h 1530"/>
                <a:gd name="T14" fmla="*/ 0 w 986"/>
                <a:gd name="T15" fmla="*/ 0 h 1530"/>
                <a:gd name="T16" fmla="*/ 0 w 986"/>
                <a:gd name="T17" fmla="*/ 0 h 1530"/>
                <a:gd name="T18" fmla="*/ 0 w 986"/>
                <a:gd name="T19" fmla="*/ 0 h 1530"/>
                <a:gd name="T20" fmla="*/ 0 w 986"/>
                <a:gd name="T21" fmla="*/ 0 h 1530"/>
                <a:gd name="T22" fmla="*/ 0 w 986"/>
                <a:gd name="T23" fmla="*/ 0 h 1530"/>
                <a:gd name="T24" fmla="*/ 0 w 986"/>
                <a:gd name="T25" fmla="*/ 0 h 1530"/>
                <a:gd name="T26" fmla="*/ 0 w 986"/>
                <a:gd name="T27" fmla="*/ 0 h 1530"/>
                <a:gd name="T28" fmla="*/ 0 w 986"/>
                <a:gd name="T29" fmla="*/ 0 h 1530"/>
                <a:gd name="T30" fmla="*/ 0 w 986"/>
                <a:gd name="T31" fmla="*/ 0 h 1530"/>
                <a:gd name="T32" fmla="*/ 0 w 986"/>
                <a:gd name="T33" fmla="*/ 0 h 1530"/>
                <a:gd name="T34" fmla="*/ 0 w 986"/>
                <a:gd name="T35" fmla="*/ 0 h 1530"/>
                <a:gd name="T36" fmla="*/ 0 w 986"/>
                <a:gd name="T37" fmla="*/ 0 h 1530"/>
                <a:gd name="T38" fmla="*/ 0 w 986"/>
                <a:gd name="T39" fmla="*/ 0 h 1530"/>
                <a:gd name="T40" fmla="*/ 0 w 986"/>
                <a:gd name="T41" fmla="*/ 0 h 1530"/>
                <a:gd name="T42" fmla="*/ 0 w 986"/>
                <a:gd name="T43" fmla="*/ 0 h 1530"/>
                <a:gd name="T44" fmla="*/ 0 w 986"/>
                <a:gd name="T45" fmla="*/ 0 h 1530"/>
                <a:gd name="T46" fmla="*/ 0 w 986"/>
                <a:gd name="T47" fmla="*/ 0 h 1530"/>
                <a:gd name="T48" fmla="*/ 0 w 986"/>
                <a:gd name="T49" fmla="*/ 0 h 1530"/>
                <a:gd name="T50" fmla="*/ 0 w 986"/>
                <a:gd name="T51" fmla="*/ 0 h 1530"/>
                <a:gd name="T52" fmla="*/ 0 w 986"/>
                <a:gd name="T53" fmla="*/ 0 h 1530"/>
                <a:gd name="T54" fmla="*/ 0 w 986"/>
                <a:gd name="T55" fmla="*/ 0 h 1530"/>
                <a:gd name="T56" fmla="*/ 0 w 986"/>
                <a:gd name="T57" fmla="*/ 0 h 1530"/>
                <a:gd name="T58" fmla="*/ 0 w 986"/>
                <a:gd name="T59" fmla="*/ 0 h 1530"/>
                <a:gd name="T60" fmla="*/ 0 w 986"/>
                <a:gd name="T61" fmla="*/ 0 h 1530"/>
                <a:gd name="T62" fmla="*/ 0 w 986"/>
                <a:gd name="T63" fmla="*/ 0 h 1530"/>
                <a:gd name="T64" fmla="*/ 0 w 986"/>
                <a:gd name="T65" fmla="*/ 0 h 1530"/>
                <a:gd name="T66" fmla="*/ 0 w 986"/>
                <a:gd name="T67" fmla="*/ 0 h 1530"/>
                <a:gd name="T68" fmla="*/ 0 w 986"/>
                <a:gd name="T69" fmla="*/ 0 h 1530"/>
                <a:gd name="T70" fmla="*/ 0 w 986"/>
                <a:gd name="T71" fmla="*/ 0 h 1530"/>
                <a:gd name="T72" fmla="*/ 0 w 986"/>
                <a:gd name="T73" fmla="*/ 0 h 1530"/>
                <a:gd name="T74" fmla="*/ 0 w 986"/>
                <a:gd name="T75" fmla="*/ 0 h 1530"/>
                <a:gd name="T76" fmla="*/ 0 w 986"/>
                <a:gd name="T77" fmla="*/ 0 h 1530"/>
                <a:gd name="T78" fmla="*/ 0 w 986"/>
                <a:gd name="T79" fmla="*/ 0 h 1530"/>
                <a:gd name="T80" fmla="*/ 0 w 986"/>
                <a:gd name="T81" fmla="*/ 0 h 1530"/>
                <a:gd name="T82" fmla="*/ 0 w 986"/>
                <a:gd name="T83" fmla="*/ 0 h 1530"/>
                <a:gd name="T84" fmla="*/ 0 w 986"/>
                <a:gd name="T85" fmla="*/ 0 h 1530"/>
                <a:gd name="T86" fmla="*/ 0 w 986"/>
                <a:gd name="T87" fmla="*/ 0 h 1530"/>
                <a:gd name="T88" fmla="*/ 0 w 986"/>
                <a:gd name="T89" fmla="*/ 0 h 1530"/>
                <a:gd name="T90" fmla="*/ 0 w 986"/>
                <a:gd name="T91" fmla="*/ 0 h 1530"/>
                <a:gd name="T92" fmla="*/ 0 w 986"/>
                <a:gd name="T93" fmla="*/ 0 h 1530"/>
                <a:gd name="T94" fmla="*/ 0 w 986"/>
                <a:gd name="T95" fmla="*/ 0 h 1530"/>
                <a:gd name="T96" fmla="*/ 0 w 986"/>
                <a:gd name="T97" fmla="*/ 0 h 153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86"/>
                <a:gd name="T148" fmla="*/ 0 h 1530"/>
                <a:gd name="T149" fmla="*/ 986 w 986"/>
                <a:gd name="T150" fmla="*/ 1530 h 153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86" h="1530">
                  <a:moveTo>
                    <a:pt x="6" y="65"/>
                  </a:moveTo>
                  <a:lnTo>
                    <a:pt x="58" y="157"/>
                  </a:lnTo>
                  <a:lnTo>
                    <a:pt x="111" y="249"/>
                  </a:lnTo>
                  <a:lnTo>
                    <a:pt x="166" y="342"/>
                  </a:lnTo>
                  <a:lnTo>
                    <a:pt x="220" y="430"/>
                  </a:lnTo>
                  <a:lnTo>
                    <a:pt x="277" y="520"/>
                  </a:lnTo>
                  <a:lnTo>
                    <a:pt x="332" y="613"/>
                  </a:lnTo>
                  <a:lnTo>
                    <a:pt x="388" y="702"/>
                  </a:lnTo>
                  <a:lnTo>
                    <a:pt x="446" y="792"/>
                  </a:lnTo>
                  <a:lnTo>
                    <a:pt x="503" y="882"/>
                  </a:lnTo>
                  <a:lnTo>
                    <a:pt x="559" y="971"/>
                  </a:lnTo>
                  <a:lnTo>
                    <a:pt x="619" y="1061"/>
                  </a:lnTo>
                  <a:lnTo>
                    <a:pt x="677" y="1151"/>
                  </a:lnTo>
                  <a:lnTo>
                    <a:pt x="734" y="1240"/>
                  </a:lnTo>
                  <a:lnTo>
                    <a:pt x="790" y="1329"/>
                  </a:lnTo>
                  <a:lnTo>
                    <a:pt x="848" y="1419"/>
                  </a:lnTo>
                  <a:lnTo>
                    <a:pt x="905" y="1509"/>
                  </a:lnTo>
                  <a:lnTo>
                    <a:pt x="916" y="1523"/>
                  </a:lnTo>
                  <a:lnTo>
                    <a:pt x="932" y="1530"/>
                  </a:lnTo>
                  <a:lnTo>
                    <a:pt x="949" y="1530"/>
                  </a:lnTo>
                  <a:lnTo>
                    <a:pt x="965" y="1525"/>
                  </a:lnTo>
                  <a:lnTo>
                    <a:pt x="979" y="1511"/>
                  </a:lnTo>
                  <a:lnTo>
                    <a:pt x="986" y="1498"/>
                  </a:lnTo>
                  <a:lnTo>
                    <a:pt x="986" y="1479"/>
                  </a:lnTo>
                  <a:lnTo>
                    <a:pt x="981" y="1463"/>
                  </a:lnTo>
                  <a:lnTo>
                    <a:pt x="924" y="1373"/>
                  </a:lnTo>
                  <a:lnTo>
                    <a:pt x="866" y="1283"/>
                  </a:lnTo>
                  <a:lnTo>
                    <a:pt x="813" y="1194"/>
                  </a:lnTo>
                  <a:lnTo>
                    <a:pt x="755" y="1104"/>
                  </a:lnTo>
                  <a:lnTo>
                    <a:pt x="695" y="1017"/>
                  </a:lnTo>
                  <a:lnTo>
                    <a:pt x="639" y="928"/>
                  </a:lnTo>
                  <a:lnTo>
                    <a:pt x="582" y="838"/>
                  </a:lnTo>
                  <a:lnTo>
                    <a:pt x="524" y="749"/>
                  </a:lnTo>
                  <a:lnTo>
                    <a:pt x="467" y="659"/>
                  </a:lnTo>
                  <a:lnTo>
                    <a:pt x="413" y="569"/>
                  </a:lnTo>
                  <a:lnTo>
                    <a:pt x="356" y="480"/>
                  </a:lnTo>
                  <a:lnTo>
                    <a:pt x="302" y="388"/>
                  </a:lnTo>
                  <a:lnTo>
                    <a:pt x="245" y="298"/>
                  </a:lnTo>
                  <a:lnTo>
                    <a:pt x="191" y="208"/>
                  </a:lnTo>
                  <a:lnTo>
                    <a:pt x="136" y="116"/>
                  </a:lnTo>
                  <a:lnTo>
                    <a:pt x="85" y="23"/>
                  </a:lnTo>
                  <a:lnTo>
                    <a:pt x="74" y="10"/>
                  </a:lnTo>
                  <a:lnTo>
                    <a:pt x="60" y="2"/>
                  </a:lnTo>
                  <a:lnTo>
                    <a:pt x="41" y="0"/>
                  </a:lnTo>
                  <a:lnTo>
                    <a:pt x="25" y="5"/>
                  </a:lnTo>
                  <a:lnTo>
                    <a:pt x="11" y="16"/>
                  </a:lnTo>
                  <a:lnTo>
                    <a:pt x="3" y="30"/>
                  </a:lnTo>
                  <a:lnTo>
                    <a:pt x="0" y="48"/>
                  </a:lnTo>
                  <a:lnTo>
                    <a:pt x="6" y="65"/>
                  </a:lnTo>
                  <a:close/>
                </a:path>
              </a:pathLst>
            </a:custGeom>
            <a:solidFill>
              <a:srgbClr val="CEF2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89" name="Freeform 393"/>
            <p:cNvSpPr>
              <a:spLocks/>
            </p:cNvSpPr>
            <p:nvPr/>
          </p:nvSpPr>
          <p:spPr bwMode="auto">
            <a:xfrm>
              <a:off x="3802" y="3453"/>
              <a:ext cx="281" cy="353"/>
            </a:xfrm>
            <a:custGeom>
              <a:avLst/>
              <a:gdLst>
                <a:gd name="T0" fmla="*/ 0 w 1122"/>
                <a:gd name="T1" fmla="*/ 0 h 1409"/>
                <a:gd name="T2" fmla="*/ 0 w 1122"/>
                <a:gd name="T3" fmla="*/ 0 h 1409"/>
                <a:gd name="T4" fmla="*/ 0 w 1122"/>
                <a:gd name="T5" fmla="*/ 0 h 1409"/>
                <a:gd name="T6" fmla="*/ 0 w 1122"/>
                <a:gd name="T7" fmla="*/ 0 h 1409"/>
                <a:gd name="T8" fmla="*/ 0 w 1122"/>
                <a:gd name="T9" fmla="*/ 0 h 1409"/>
                <a:gd name="T10" fmla="*/ 0 w 1122"/>
                <a:gd name="T11" fmla="*/ 0 h 1409"/>
                <a:gd name="T12" fmla="*/ 0 w 1122"/>
                <a:gd name="T13" fmla="*/ 0 h 1409"/>
                <a:gd name="T14" fmla="*/ 0 w 1122"/>
                <a:gd name="T15" fmla="*/ 0 h 1409"/>
                <a:gd name="T16" fmla="*/ 0 w 1122"/>
                <a:gd name="T17" fmla="*/ 0 h 1409"/>
                <a:gd name="T18" fmla="*/ 0 w 1122"/>
                <a:gd name="T19" fmla="*/ 0 h 1409"/>
                <a:gd name="T20" fmla="*/ 0 w 1122"/>
                <a:gd name="T21" fmla="*/ 0 h 1409"/>
                <a:gd name="T22" fmla="*/ 0 w 1122"/>
                <a:gd name="T23" fmla="*/ 0 h 1409"/>
                <a:gd name="T24" fmla="*/ 0 w 1122"/>
                <a:gd name="T25" fmla="*/ 0 h 1409"/>
                <a:gd name="T26" fmla="*/ 0 w 1122"/>
                <a:gd name="T27" fmla="*/ 0 h 1409"/>
                <a:gd name="T28" fmla="*/ 0 w 1122"/>
                <a:gd name="T29" fmla="*/ 0 h 1409"/>
                <a:gd name="T30" fmla="*/ 0 w 1122"/>
                <a:gd name="T31" fmla="*/ 0 h 1409"/>
                <a:gd name="T32" fmla="*/ 0 w 1122"/>
                <a:gd name="T33" fmla="*/ 0 h 1409"/>
                <a:gd name="T34" fmla="*/ 0 w 1122"/>
                <a:gd name="T35" fmla="*/ 0 h 1409"/>
                <a:gd name="T36" fmla="*/ 0 w 1122"/>
                <a:gd name="T37" fmla="*/ 0 h 1409"/>
                <a:gd name="T38" fmla="*/ 0 w 1122"/>
                <a:gd name="T39" fmla="*/ 0 h 1409"/>
                <a:gd name="T40" fmla="*/ 0 w 1122"/>
                <a:gd name="T41" fmla="*/ 0 h 1409"/>
                <a:gd name="T42" fmla="*/ 0 w 1122"/>
                <a:gd name="T43" fmla="*/ 0 h 1409"/>
                <a:gd name="T44" fmla="*/ 0 w 1122"/>
                <a:gd name="T45" fmla="*/ 0 h 1409"/>
                <a:gd name="T46" fmla="*/ 0 w 1122"/>
                <a:gd name="T47" fmla="*/ 0 h 1409"/>
                <a:gd name="T48" fmla="*/ 0 w 1122"/>
                <a:gd name="T49" fmla="*/ 0 h 1409"/>
                <a:gd name="T50" fmla="*/ 0 w 1122"/>
                <a:gd name="T51" fmla="*/ 0 h 1409"/>
                <a:gd name="T52" fmla="*/ 0 w 1122"/>
                <a:gd name="T53" fmla="*/ 0 h 1409"/>
                <a:gd name="T54" fmla="*/ 0 w 1122"/>
                <a:gd name="T55" fmla="*/ 0 h 1409"/>
                <a:gd name="T56" fmla="*/ 0 w 1122"/>
                <a:gd name="T57" fmla="*/ 0 h 1409"/>
                <a:gd name="T58" fmla="*/ 0 w 1122"/>
                <a:gd name="T59" fmla="*/ 0 h 1409"/>
                <a:gd name="T60" fmla="*/ 0 w 1122"/>
                <a:gd name="T61" fmla="*/ 0 h 1409"/>
                <a:gd name="T62" fmla="*/ 0 w 1122"/>
                <a:gd name="T63" fmla="*/ 0 h 1409"/>
                <a:gd name="T64" fmla="*/ 0 w 1122"/>
                <a:gd name="T65" fmla="*/ 0 h 1409"/>
                <a:gd name="T66" fmla="*/ 0 w 1122"/>
                <a:gd name="T67" fmla="*/ 0 h 1409"/>
                <a:gd name="T68" fmla="*/ 0 w 1122"/>
                <a:gd name="T69" fmla="*/ 0 h 1409"/>
                <a:gd name="T70" fmla="*/ 0 w 1122"/>
                <a:gd name="T71" fmla="*/ 0 h 1409"/>
                <a:gd name="T72" fmla="*/ 0 w 1122"/>
                <a:gd name="T73" fmla="*/ 0 h 1409"/>
                <a:gd name="T74" fmla="*/ 0 w 1122"/>
                <a:gd name="T75" fmla="*/ 0 h 1409"/>
                <a:gd name="T76" fmla="*/ 0 w 1122"/>
                <a:gd name="T77" fmla="*/ 0 h 1409"/>
                <a:gd name="T78" fmla="*/ 0 w 1122"/>
                <a:gd name="T79" fmla="*/ 0 h 1409"/>
                <a:gd name="T80" fmla="*/ 0 w 1122"/>
                <a:gd name="T81" fmla="*/ 0 h 1409"/>
                <a:gd name="T82" fmla="*/ 0 w 1122"/>
                <a:gd name="T83" fmla="*/ 0 h 1409"/>
                <a:gd name="T84" fmla="*/ 0 w 1122"/>
                <a:gd name="T85" fmla="*/ 0 h 1409"/>
                <a:gd name="T86" fmla="*/ 0 w 1122"/>
                <a:gd name="T87" fmla="*/ 0 h 1409"/>
                <a:gd name="T88" fmla="*/ 0 w 1122"/>
                <a:gd name="T89" fmla="*/ 0 h 1409"/>
                <a:gd name="T90" fmla="*/ 0 w 1122"/>
                <a:gd name="T91" fmla="*/ 0 h 1409"/>
                <a:gd name="T92" fmla="*/ 0 w 1122"/>
                <a:gd name="T93" fmla="*/ 0 h 1409"/>
                <a:gd name="T94" fmla="*/ 0 w 1122"/>
                <a:gd name="T95" fmla="*/ 0 h 1409"/>
                <a:gd name="T96" fmla="*/ 0 w 1122"/>
                <a:gd name="T97" fmla="*/ 0 h 14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122"/>
                <a:gd name="T148" fmla="*/ 0 h 1409"/>
                <a:gd name="T149" fmla="*/ 1122 w 1122"/>
                <a:gd name="T150" fmla="*/ 1409 h 140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122" h="1409">
                  <a:moveTo>
                    <a:pt x="9" y="73"/>
                  </a:moveTo>
                  <a:lnTo>
                    <a:pt x="76" y="152"/>
                  </a:lnTo>
                  <a:lnTo>
                    <a:pt x="145" y="234"/>
                  </a:lnTo>
                  <a:lnTo>
                    <a:pt x="210" y="312"/>
                  </a:lnTo>
                  <a:lnTo>
                    <a:pt x="277" y="394"/>
                  </a:lnTo>
                  <a:lnTo>
                    <a:pt x="343" y="477"/>
                  </a:lnTo>
                  <a:lnTo>
                    <a:pt x="408" y="560"/>
                  </a:lnTo>
                  <a:lnTo>
                    <a:pt x="470" y="641"/>
                  </a:lnTo>
                  <a:lnTo>
                    <a:pt x="535" y="725"/>
                  </a:lnTo>
                  <a:lnTo>
                    <a:pt x="598" y="809"/>
                  </a:lnTo>
                  <a:lnTo>
                    <a:pt x="663" y="890"/>
                  </a:lnTo>
                  <a:lnTo>
                    <a:pt x="725" y="974"/>
                  </a:lnTo>
                  <a:lnTo>
                    <a:pt x="788" y="1059"/>
                  </a:lnTo>
                  <a:lnTo>
                    <a:pt x="854" y="1143"/>
                  </a:lnTo>
                  <a:lnTo>
                    <a:pt x="916" y="1227"/>
                  </a:lnTo>
                  <a:lnTo>
                    <a:pt x="978" y="1309"/>
                  </a:lnTo>
                  <a:lnTo>
                    <a:pt x="1043" y="1392"/>
                  </a:lnTo>
                  <a:lnTo>
                    <a:pt x="1057" y="1404"/>
                  </a:lnTo>
                  <a:lnTo>
                    <a:pt x="1076" y="1409"/>
                  </a:lnTo>
                  <a:lnTo>
                    <a:pt x="1092" y="1406"/>
                  </a:lnTo>
                  <a:lnTo>
                    <a:pt x="1108" y="1398"/>
                  </a:lnTo>
                  <a:lnTo>
                    <a:pt x="1119" y="1385"/>
                  </a:lnTo>
                  <a:lnTo>
                    <a:pt x="1122" y="1366"/>
                  </a:lnTo>
                  <a:lnTo>
                    <a:pt x="1119" y="1350"/>
                  </a:lnTo>
                  <a:lnTo>
                    <a:pt x="1111" y="1332"/>
                  </a:lnTo>
                  <a:lnTo>
                    <a:pt x="1046" y="1251"/>
                  </a:lnTo>
                  <a:lnTo>
                    <a:pt x="983" y="1168"/>
                  </a:lnTo>
                  <a:lnTo>
                    <a:pt x="921" y="1083"/>
                  </a:lnTo>
                  <a:lnTo>
                    <a:pt x="856" y="1002"/>
                  </a:lnTo>
                  <a:lnTo>
                    <a:pt x="794" y="918"/>
                  </a:lnTo>
                  <a:lnTo>
                    <a:pt x="731" y="836"/>
                  </a:lnTo>
                  <a:lnTo>
                    <a:pt x="669" y="752"/>
                  </a:lnTo>
                  <a:lnTo>
                    <a:pt x="603" y="668"/>
                  </a:lnTo>
                  <a:lnTo>
                    <a:pt x="540" y="586"/>
                  </a:lnTo>
                  <a:lnTo>
                    <a:pt x="475" y="505"/>
                  </a:lnTo>
                  <a:lnTo>
                    <a:pt x="413" y="421"/>
                  </a:lnTo>
                  <a:lnTo>
                    <a:pt x="348" y="339"/>
                  </a:lnTo>
                  <a:lnTo>
                    <a:pt x="281" y="258"/>
                  </a:lnTo>
                  <a:lnTo>
                    <a:pt x="215" y="179"/>
                  </a:lnTo>
                  <a:lnTo>
                    <a:pt x="147" y="98"/>
                  </a:lnTo>
                  <a:lnTo>
                    <a:pt x="80" y="19"/>
                  </a:lnTo>
                  <a:lnTo>
                    <a:pt x="66" y="5"/>
                  </a:lnTo>
                  <a:lnTo>
                    <a:pt x="50" y="0"/>
                  </a:lnTo>
                  <a:lnTo>
                    <a:pt x="34" y="3"/>
                  </a:lnTo>
                  <a:lnTo>
                    <a:pt x="16" y="10"/>
                  </a:lnTo>
                  <a:lnTo>
                    <a:pt x="6" y="24"/>
                  </a:lnTo>
                  <a:lnTo>
                    <a:pt x="0" y="40"/>
                  </a:lnTo>
                  <a:lnTo>
                    <a:pt x="0" y="57"/>
                  </a:lnTo>
                  <a:lnTo>
                    <a:pt x="9" y="73"/>
                  </a:lnTo>
                  <a:close/>
                </a:path>
              </a:pathLst>
            </a:custGeom>
            <a:solidFill>
              <a:srgbClr val="CEF2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90" name="Freeform 394"/>
            <p:cNvSpPr>
              <a:spLocks/>
            </p:cNvSpPr>
            <p:nvPr/>
          </p:nvSpPr>
          <p:spPr bwMode="auto">
            <a:xfrm>
              <a:off x="4116" y="3847"/>
              <a:ext cx="189" cy="254"/>
            </a:xfrm>
            <a:custGeom>
              <a:avLst/>
              <a:gdLst>
                <a:gd name="T0" fmla="*/ 0 w 755"/>
                <a:gd name="T1" fmla="*/ 0 h 1016"/>
                <a:gd name="T2" fmla="*/ 0 w 755"/>
                <a:gd name="T3" fmla="*/ 0 h 1016"/>
                <a:gd name="T4" fmla="*/ 0 w 755"/>
                <a:gd name="T5" fmla="*/ 0 h 1016"/>
                <a:gd name="T6" fmla="*/ 0 w 755"/>
                <a:gd name="T7" fmla="*/ 0 h 1016"/>
                <a:gd name="T8" fmla="*/ 0 w 755"/>
                <a:gd name="T9" fmla="*/ 0 h 1016"/>
                <a:gd name="T10" fmla="*/ 0 w 755"/>
                <a:gd name="T11" fmla="*/ 0 h 1016"/>
                <a:gd name="T12" fmla="*/ 0 w 755"/>
                <a:gd name="T13" fmla="*/ 0 h 1016"/>
                <a:gd name="T14" fmla="*/ 0 w 755"/>
                <a:gd name="T15" fmla="*/ 0 h 1016"/>
                <a:gd name="T16" fmla="*/ 0 w 755"/>
                <a:gd name="T17" fmla="*/ 0 h 1016"/>
                <a:gd name="T18" fmla="*/ 0 w 755"/>
                <a:gd name="T19" fmla="*/ 0 h 1016"/>
                <a:gd name="T20" fmla="*/ 0 w 755"/>
                <a:gd name="T21" fmla="*/ 0 h 1016"/>
                <a:gd name="T22" fmla="*/ 0 w 755"/>
                <a:gd name="T23" fmla="*/ 0 h 1016"/>
                <a:gd name="T24" fmla="*/ 0 w 755"/>
                <a:gd name="T25" fmla="*/ 0 h 1016"/>
                <a:gd name="T26" fmla="*/ 0 w 755"/>
                <a:gd name="T27" fmla="*/ 0 h 1016"/>
                <a:gd name="T28" fmla="*/ 0 w 755"/>
                <a:gd name="T29" fmla="*/ 0 h 1016"/>
                <a:gd name="T30" fmla="*/ 0 w 755"/>
                <a:gd name="T31" fmla="*/ 0 h 1016"/>
                <a:gd name="T32" fmla="*/ 0 w 755"/>
                <a:gd name="T33" fmla="*/ 0 h 1016"/>
                <a:gd name="T34" fmla="*/ 0 w 755"/>
                <a:gd name="T35" fmla="*/ 0 h 1016"/>
                <a:gd name="T36" fmla="*/ 0 w 755"/>
                <a:gd name="T37" fmla="*/ 0 h 1016"/>
                <a:gd name="T38" fmla="*/ 0 w 755"/>
                <a:gd name="T39" fmla="*/ 0 h 1016"/>
                <a:gd name="T40" fmla="*/ 0 w 755"/>
                <a:gd name="T41" fmla="*/ 0 h 1016"/>
                <a:gd name="T42" fmla="*/ 0 w 755"/>
                <a:gd name="T43" fmla="*/ 0 h 1016"/>
                <a:gd name="T44" fmla="*/ 0 w 755"/>
                <a:gd name="T45" fmla="*/ 0 h 1016"/>
                <a:gd name="T46" fmla="*/ 0 w 755"/>
                <a:gd name="T47" fmla="*/ 0 h 1016"/>
                <a:gd name="T48" fmla="*/ 0 w 755"/>
                <a:gd name="T49" fmla="*/ 0 h 1016"/>
                <a:gd name="T50" fmla="*/ 0 w 755"/>
                <a:gd name="T51" fmla="*/ 0 h 1016"/>
                <a:gd name="T52" fmla="*/ 0 w 755"/>
                <a:gd name="T53" fmla="*/ 0 h 1016"/>
                <a:gd name="T54" fmla="*/ 0 w 755"/>
                <a:gd name="T55" fmla="*/ 0 h 1016"/>
                <a:gd name="T56" fmla="*/ 0 w 755"/>
                <a:gd name="T57" fmla="*/ 0 h 1016"/>
                <a:gd name="T58" fmla="*/ 0 w 755"/>
                <a:gd name="T59" fmla="*/ 0 h 1016"/>
                <a:gd name="T60" fmla="*/ 0 w 755"/>
                <a:gd name="T61" fmla="*/ 0 h 1016"/>
                <a:gd name="T62" fmla="*/ 0 w 755"/>
                <a:gd name="T63" fmla="*/ 0 h 1016"/>
                <a:gd name="T64" fmla="*/ 0 w 755"/>
                <a:gd name="T65" fmla="*/ 0 h 1016"/>
                <a:gd name="T66" fmla="*/ 0 w 755"/>
                <a:gd name="T67" fmla="*/ 0 h 1016"/>
                <a:gd name="T68" fmla="*/ 0 w 755"/>
                <a:gd name="T69" fmla="*/ 0 h 1016"/>
                <a:gd name="T70" fmla="*/ 0 w 755"/>
                <a:gd name="T71" fmla="*/ 0 h 1016"/>
                <a:gd name="T72" fmla="*/ 0 w 755"/>
                <a:gd name="T73" fmla="*/ 0 h 1016"/>
                <a:gd name="T74" fmla="*/ 0 w 755"/>
                <a:gd name="T75" fmla="*/ 0 h 1016"/>
                <a:gd name="T76" fmla="*/ 0 w 755"/>
                <a:gd name="T77" fmla="*/ 0 h 1016"/>
                <a:gd name="T78" fmla="*/ 0 w 755"/>
                <a:gd name="T79" fmla="*/ 0 h 1016"/>
                <a:gd name="T80" fmla="*/ 0 w 755"/>
                <a:gd name="T81" fmla="*/ 0 h 1016"/>
                <a:gd name="T82" fmla="*/ 0 w 755"/>
                <a:gd name="T83" fmla="*/ 0 h 1016"/>
                <a:gd name="T84" fmla="*/ 0 w 755"/>
                <a:gd name="T85" fmla="*/ 0 h 1016"/>
                <a:gd name="T86" fmla="*/ 0 w 755"/>
                <a:gd name="T87" fmla="*/ 0 h 1016"/>
                <a:gd name="T88" fmla="*/ 0 w 755"/>
                <a:gd name="T89" fmla="*/ 0 h 1016"/>
                <a:gd name="T90" fmla="*/ 0 w 755"/>
                <a:gd name="T91" fmla="*/ 0 h 1016"/>
                <a:gd name="T92" fmla="*/ 0 w 755"/>
                <a:gd name="T93" fmla="*/ 0 h 1016"/>
                <a:gd name="T94" fmla="*/ 0 w 755"/>
                <a:gd name="T95" fmla="*/ 0 h 1016"/>
                <a:gd name="T96" fmla="*/ 0 w 755"/>
                <a:gd name="T97" fmla="*/ 0 h 10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55"/>
                <a:gd name="T148" fmla="*/ 0 h 1016"/>
                <a:gd name="T149" fmla="*/ 755 w 755"/>
                <a:gd name="T150" fmla="*/ 1016 h 101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55" h="1016">
                  <a:moveTo>
                    <a:pt x="5" y="65"/>
                  </a:moveTo>
                  <a:lnTo>
                    <a:pt x="47" y="124"/>
                  </a:lnTo>
                  <a:lnTo>
                    <a:pt x="84" y="184"/>
                  </a:lnTo>
                  <a:lnTo>
                    <a:pt x="125" y="244"/>
                  </a:lnTo>
                  <a:lnTo>
                    <a:pt x="165" y="304"/>
                  </a:lnTo>
                  <a:lnTo>
                    <a:pt x="206" y="363"/>
                  </a:lnTo>
                  <a:lnTo>
                    <a:pt x="248" y="423"/>
                  </a:lnTo>
                  <a:lnTo>
                    <a:pt x="288" y="480"/>
                  </a:lnTo>
                  <a:lnTo>
                    <a:pt x="331" y="540"/>
                  </a:lnTo>
                  <a:lnTo>
                    <a:pt x="372" y="600"/>
                  </a:lnTo>
                  <a:lnTo>
                    <a:pt x="416" y="656"/>
                  </a:lnTo>
                  <a:lnTo>
                    <a:pt x="456" y="714"/>
                  </a:lnTo>
                  <a:lnTo>
                    <a:pt x="500" y="771"/>
                  </a:lnTo>
                  <a:lnTo>
                    <a:pt x="543" y="831"/>
                  </a:lnTo>
                  <a:lnTo>
                    <a:pt x="587" y="885"/>
                  </a:lnTo>
                  <a:lnTo>
                    <a:pt x="633" y="942"/>
                  </a:lnTo>
                  <a:lnTo>
                    <a:pt x="676" y="998"/>
                  </a:lnTo>
                  <a:lnTo>
                    <a:pt x="689" y="1009"/>
                  </a:lnTo>
                  <a:lnTo>
                    <a:pt x="709" y="1016"/>
                  </a:lnTo>
                  <a:lnTo>
                    <a:pt x="726" y="1012"/>
                  </a:lnTo>
                  <a:lnTo>
                    <a:pt x="742" y="1004"/>
                  </a:lnTo>
                  <a:lnTo>
                    <a:pt x="752" y="991"/>
                  </a:lnTo>
                  <a:lnTo>
                    <a:pt x="755" y="972"/>
                  </a:lnTo>
                  <a:lnTo>
                    <a:pt x="752" y="956"/>
                  </a:lnTo>
                  <a:lnTo>
                    <a:pt x="744" y="939"/>
                  </a:lnTo>
                  <a:lnTo>
                    <a:pt x="701" y="885"/>
                  </a:lnTo>
                  <a:lnTo>
                    <a:pt x="657" y="827"/>
                  </a:lnTo>
                  <a:lnTo>
                    <a:pt x="613" y="771"/>
                  </a:lnTo>
                  <a:lnTo>
                    <a:pt x="571" y="714"/>
                  </a:lnTo>
                  <a:lnTo>
                    <a:pt x="527" y="656"/>
                  </a:lnTo>
                  <a:lnTo>
                    <a:pt x="486" y="600"/>
                  </a:lnTo>
                  <a:lnTo>
                    <a:pt x="442" y="543"/>
                  </a:lnTo>
                  <a:lnTo>
                    <a:pt x="402" y="485"/>
                  </a:lnTo>
                  <a:lnTo>
                    <a:pt x="361" y="429"/>
                  </a:lnTo>
                  <a:lnTo>
                    <a:pt x="320" y="369"/>
                  </a:lnTo>
                  <a:lnTo>
                    <a:pt x="280" y="312"/>
                  </a:lnTo>
                  <a:lnTo>
                    <a:pt x="239" y="254"/>
                  </a:lnTo>
                  <a:lnTo>
                    <a:pt x="201" y="195"/>
                  </a:lnTo>
                  <a:lnTo>
                    <a:pt x="160" y="136"/>
                  </a:lnTo>
                  <a:lnTo>
                    <a:pt x="119" y="78"/>
                  </a:lnTo>
                  <a:lnTo>
                    <a:pt x="82" y="18"/>
                  </a:lnTo>
                  <a:lnTo>
                    <a:pt x="68" y="5"/>
                  </a:lnTo>
                  <a:lnTo>
                    <a:pt x="54" y="0"/>
                  </a:lnTo>
                  <a:lnTo>
                    <a:pt x="35" y="0"/>
                  </a:lnTo>
                  <a:lnTo>
                    <a:pt x="19" y="5"/>
                  </a:lnTo>
                  <a:lnTo>
                    <a:pt x="5" y="18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5" y="65"/>
                  </a:lnTo>
                  <a:close/>
                </a:path>
              </a:pathLst>
            </a:custGeom>
            <a:solidFill>
              <a:srgbClr val="CEF2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91" name="Freeform 395"/>
            <p:cNvSpPr>
              <a:spLocks/>
            </p:cNvSpPr>
            <p:nvPr/>
          </p:nvSpPr>
          <p:spPr bwMode="auto">
            <a:xfrm>
              <a:off x="3907" y="3135"/>
              <a:ext cx="689" cy="862"/>
            </a:xfrm>
            <a:custGeom>
              <a:avLst/>
              <a:gdLst>
                <a:gd name="T0" fmla="*/ 0 w 2756"/>
                <a:gd name="T1" fmla="*/ 0 h 3451"/>
                <a:gd name="T2" fmla="*/ 0 w 2756"/>
                <a:gd name="T3" fmla="*/ 0 h 3451"/>
                <a:gd name="T4" fmla="*/ 0 w 2756"/>
                <a:gd name="T5" fmla="*/ 0 h 3451"/>
                <a:gd name="T6" fmla="*/ 0 w 2756"/>
                <a:gd name="T7" fmla="*/ 0 h 3451"/>
                <a:gd name="T8" fmla="*/ 0 w 2756"/>
                <a:gd name="T9" fmla="*/ 0 h 3451"/>
                <a:gd name="T10" fmla="*/ 0 w 2756"/>
                <a:gd name="T11" fmla="*/ 0 h 3451"/>
                <a:gd name="T12" fmla="*/ 0 w 2756"/>
                <a:gd name="T13" fmla="*/ 0 h 3451"/>
                <a:gd name="T14" fmla="*/ 0 w 2756"/>
                <a:gd name="T15" fmla="*/ 0 h 3451"/>
                <a:gd name="T16" fmla="*/ 0 w 2756"/>
                <a:gd name="T17" fmla="*/ 0 h 3451"/>
                <a:gd name="T18" fmla="*/ 0 w 2756"/>
                <a:gd name="T19" fmla="*/ 0 h 3451"/>
                <a:gd name="T20" fmla="*/ 0 w 2756"/>
                <a:gd name="T21" fmla="*/ 0 h 3451"/>
                <a:gd name="T22" fmla="*/ 0 w 2756"/>
                <a:gd name="T23" fmla="*/ 0 h 3451"/>
                <a:gd name="T24" fmla="*/ 0 w 2756"/>
                <a:gd name="T25" fmla="*/ 0 h 3451"/>
                <a:gd name="T26" fmla="*/ 0 w 2756"/>
                <a:gd name="T27" fmla="*/ 0 h 3451"/>
                <a:gd name="T28" fmla="*/ 0 w 2756"/>
                <a:gd name="T29" fmla="*/ 0 h 3451"/>
                <a:gd name="T30" fmla="*/ 0 w 2756"/>
                <a:gd name="T31" fmla="*/ 0 h 3451"/>
                <a:gd name="T32" fmla="*/ 0 w 2756"/>
                <a:gd name="T33" fmla="*/ 0 h 3451"/>
                <a:gd name="T34" fmla="*/ 0 w 2756"/>
                <a:gd name="T35" fmla="*/ 0 h 3451"/>
                <a:gd name="T36" fmla="*/ 0 w 2756"/>
                <a:gd name="T37" fmla="*/ 0 h 3451"/>
                <a:gd name="T38" fmla="*/ 0 w 2756"/>
                <a:gd name="T39" fmla="*/ 0 h 3451"/>
                <a:gd name="T40" fmla="*/ 0 w 2756"/>
                <a:gd name="T41" fmla="*/ 0 h 3451"/>
                <a:gd name="T42" fmla="*/ 0 w 2756"/>
                <a:gd name="T43" fmla="*/ 0 h 3451"/>
                <a:gd name="T44" fmla="*/ 0 w 2756"/>
                <a:gd name="T45" fmla="*/ 0 h 3451"/>
                <a:gd name="T46" fmla="*/ 0 w 2756"/>
                <a:gd name="T47" fmla="*/ 0 h 3451"/>
                <a:gd name="T48" fmla="*/ 0 w 2756"/>
                <a:gd name="T49" fmla="*/ 0 h 3451"/>
                <a:gd name="T50" fmla="*/ 0 w 2756"/>
                <a:gd name="T51" fmla="*/ 0 h 3451"/>
                <a:gd name="T52" fmla="*/ 0 w 2756"/>
                <a:gd name="T53" fmla="*/ 0 h 3451"/>
                <a:gd name="T54" fmla="*/ 0 w 2756"/>
                <a:gd name="T55" fmla="*/ 0 h 3451"/>
                <a:gd name="T56" fmla="*/ 0 w 2756"/>
                <a:gd name="T57" fmla="*/ 0 h 3451"/>
                <a:gd name="T58" fmla="*/ 0 w 2756"/>
                <a:gd name="T59" fmla="*/ 0 h 3451"/>
                <a:gd name="T60" fmla="*/ 0 w 2756"/>
                <a:gd name="T61" fmla="*/ 0 h 3451"/>
                <a:gd name="T62" fmla="*/ 0 w 2756"/>
                <a:gd name="T63" fmla="*/ 0 h 3451"/>
                <a:gd name="T64" fmla="*/ 0 w 2756"/>
                <a:gd name="T65" fmla="*/ 0 h 3451"/>
                <a:gd name="T66" fmla="*/ 0 w 2756"/>
                <a:gd name="T67" fmla="*/ 0 h 3451"/>
                <a:gd name="T68" fmla="*/ 0 w 2756"/>
                <a:gd name="T69" fmla="*/ 0 h 3451"/>
                <a:gd name="T70" fmla="*/ 0 w 2756"/>
                <a:gd name="T71" fmla="*/ 0 h 3451"/>
                <a:gd name="T72" fmla="*/ 0 w 2756"/>
                <a:gd name="T73" fmla="*/ 0 h 3451"/>
                <a:gd name="T74" fmla="*/ 0 w 2756"/>
                <a:gd name="T75" fmla="*/ 0 h 3451"/>
                <a:gd name="T76" fmla="*/ 0 w 2756"/>
                <a:gd name="T77" fmla="*/ 0 h 3451"/>
                <a:gd name="T78" fmla="*/ 0 w 2756"/>
                <a:gd name="T79" fmla="*/ 0 h 3451"/>
                <a:gd name="T80" fmla="*/ 0 w 2756"/>
                <a:gd name="T81" fmla="*/ 0 h 3451"/>
                <a:gd name="T82" fmla="*/ 0 w 2756"/>
                <a:gd name="T83" fmla="*/ 0 h 3451"/>
                <a:gd name="T84" fmla="*/ 0 w 2756"/>
                <a:gd name="T85" fmla="*/ 0 h 3451"/>
                <a:gd name="T86" fmla="*/ 0 w 2756"/>
                <a:gd name="T87" fmla="*/ 0 h 3451"/>
                <a:gd name="T88" fmla="*/ 0 w 2756"/>
                <a:gd name="T89" fmla="*/ 0 h 3451"/>
                <a:gd name="T90" fmla="*/ 0 w 2756"/>
                <a:gd name="T91" fmla="*/ 0 h 3451"/>
                <a:gd name="T92" fmla="*/ 0 w 2756"/>
                <a:gd name="T93" fmla="*/ 0 h 3451"/>
                <a:gd name="T94" fmla="*/ 0 w 2756"/>
                <a:gd name="T95" fmla="*/ 0 h 3451"/>
                <a:gd name="T96" fmla="*/ 0 w 2756"/>
                <a:gd name="T97" fmla="*/ 0 h 3451"/>
                <a:gd name="T98" fmla="*/ 0 w 2756"/>
                <a:gd name="T99" fmla="*/ 0 h 345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56"/>
                <a:gd name="T151" fmla="*/ 0 h 3451"/>
                <a:gd name="T152" fmla="*/ 2756 w 2756"/>
                <a:gd name="T153" fmla="*/ 3451 h 345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56" h="3451">
                  <a:moveTo>
                    <a:pt x="2742" y="3451"/>
                  </a:moveTo>
                  <a:lnTo>
                    <a:pt x="2696" y="3449"/>
                  </a:lnTo>
                  <a:lnTo>
                    <a:pt x="2612" y="3343"/>
                  </a:lnTo>
                  <a:lnTo>
                    <a:pt x="2528" y="3237"/>
                  </a:lnTo>
                  <a:lnTo>
                    <a:pt x="2446" y="3128"/>
                  </a:lnTo>
                  <a:lnTo>
                    <a:pt x="2363" y="3022"/>
                  </a:lnTo>
                  <a:lnTo>
                    <a:pt x="2281" y="2916"/>
                  </a:lnTo>
                  <a:lnTo>
                    <a:pt x="2197" y="2807"/>
                  </a:lnTo>
                  <a:lnTo>
                    <a:pt x="2116" y="2702"/>
                  </a:lnTo>
                  <a:lnTo>
                    <a:pt x="2033" y="2594"/>
                  </a:lnTo>
                  <a:lnTo>
                    <a:pt x="1950" y="2488"/>
                  </a:lnTo>
                  <a:lnTo>
                    <a:pt x="1869" y="2379"/>
                  </a:lnTo>
                  <a:lnTo>
                    <a:pt x="1786" y="2273"/>
                  </a:lnTo>
                  <a:lnTo>
                    <a:pt x="1705" y="2164"/>
                  </a:lnTo>
                  <a:lnTo>
                    <a:pt x="1620" y="2058"/>
                  </a:lnTo>
                  <a:lnTo>
                    <a:pt x="1539" y="1950"/>
                  </a:lnTo>
                  <a:lnTo>
                    <a:pt x="1458" y="1844"/>
                  </a:lnTo>
                  <a:lnTo>
                    <a:pt x="1373" y="1735"/>
                  </a:lnTo>
                  <a:lnTo>
                    <a:pt x="1292" y="1629"/>
                  </a:lnTo>
                  <a:lnTo>
                    <a:pt x="1208" y="1524"/>
                  </a:lnTo>
                  <a:lnTo>
                    <a:pt x="1124" y="1418"/>
                  </a:lnTo>
                  <a:lnTo>
                    <a:pt x="1042" y="1309"/>
                  </a:lnTo>
                  <a:lnTo>
                    <a:pt x="959" y="1203"/>
                  </a:lnTo>
                  <a:lnTo>
                    <a:pt x="874" y="1097"/>
                  </a:lnTo>
                  <a:lnTo>
                    <a:pt x="788" y="991"/>
                  </a:lnTo>
                  <a:lnTo>
                    <a:pt x="703" y="889"/>
                  </a:lnTo>
                  <a:lnTo>
                    <a:pt x="616" y="783"/>
                  </a:lnTo>
                  <a:lnTo>
                    <a:pt x="532" y="676"/>
                  </a:lnTo>
                  <a:lnTo>
                    <a:pt x="445" y="573"/>
                  </a:lnTo>
                  <a:lnTo>
                    <a:pt x="356" y="470"/>
                  </a:lnTo>
                  <a:lnTo>
                    <a:pt x="269" y="367"/>
                  </a:lnTo>
                  <a:lnTo>
                    <a:pt x="179" y="263"/>
                  </a:lnTo>
                  <a:lnTo>
                    <a:pt x="89" y="161"/>
                  </a:lnTo>
                  <a:lnTo>
                    <a:pt x="0" y="57"/>
                  </a:lnTo>
                  <a:lnTo>
                    <a:pt x="0" y="41"/>
                  </a:lnTo>
                  <a:lnTo>
                    <a:pt x="0" y="25"/>
                  </a:lnTo>
                  <a:lnTo>
                    <a:pt x="3" y="11"/>
                  </a:lnTo>
                  <a:lnTo>
                    <a:pt x="13" y="0"/>
                  </a:lnTo>
                  <a:lnTo>
                    <a:pt x="59" y="11"/>
                  </a:lnTo>
                  <a:lnTo>
                    <a:pt x="853" y="948"/>
                  </a:lnTo>
                  <a:lnTo>
                    <a:pt x="2357" y="2911"/>
                  </a:lnTo>
                  <a:lnTo>
                    <a:pt x="2403" y="2978"/>
                  </a:lnTo>
                  <a:lnTo>
                    <a:pt x="2452" y="3044"/>
                  </a:lnTo>
                  <a:lnTo>
                    <a:pt x="2504" y="3109"/>
                  </a:lnTo>
                  <a:lnTo>
                    <a:pt x="2558" y="3172"/>
                  </a:lnTo>
                  <a:lnTo>
                    <a:pt x="2610" y="3237"/>
                  </a:lnTo>
                  <a:lnTo>
                    <a:pt x="2661" y="3302"/>
                  </a:lnTo>
                  <a:lnTo>
                    <a:pt x="2710" y="3367"/>
                  </a:lnTo>
                  <a:lnTo>
                    <a:pt x="2756" y="3435"/>
                  </a:lnTo>
                  <a:lnTo>
                    <a:pt x="2742" y="3451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92" name="Freeform 396"/>
            <p:cNvSpPr>
              <a:spLocks/>
            </p:cNvSpPr>
            <p:nvPr/>
          </p:nvSpPr>
          <p:spPr bwMode="auto">
            <a:xfrm>
              <a:off x="3481" y="3125"/>
              <a:ext cx="1114" cy="1023"/>
            </a:xfrm>
            <a:custGeom>
              <a:avLst/>
              <a:gdLst>
                <a:gd name="T0" fmla="*/ 0 w 4456"/>
                <a:gd name="T1" fmla="*/ 0 h 4092"/>
                <a:gd name="T2" fmla="*/ 0 w 4456"/>
                <a:gd name="T3" fmla="*/ 0 h 4092"/>
                <a:gd name="T4" fmla="*/ 0 w 4456"/>
                <a:gd name="T5" fmla="*/ 0 h 4092"/>
                <a:gd name="T6" fmla="*/ 0 w 4456"/>
                <a:gd name="T7" fmla="*/ 0 h 4092"/>
                <a:gd name="T8" fmla="*/ 0 w 4456"/>
                <a:gd name="T9" fmla="*/ 0 h 4092"/>
                <a:gd name="T10" fmla="*/ 0 w 4456"/>
                <a:gd name="T11" fmla="*/ 0 h 4092"/>
                <a:gd name="T12" fmla="*/ 0 w 4456"/>
                <a:gd name="T13" fmla="*/ 0 h 4092"/>
                <a:gd name="T14" fmla="*/ 0 w 4456"/>
                <a:gd name="T15" fmla="*/ 0 h 4092"/>
                <a:gd name="T16" fmla="*/ 0 w 4456"/>
                <a:gd name="T17" fmla="*/ 0 h 4092"/>
                <a:gd name="T18" fmla="*/ 0 w 4456"/>
                <a:gd name="T19" fmla="*/ 0 h 4092"/>
                <a:gd name="T20" fmla="*/ 0 w 4456"/>
                <a:gd name="T21" fmla="*/ 0 h 4092"/>
                <a:gd name="T22" fmla="*/ 0 w 4456"/>
                <a:gd name="T23" fmla="*/ 0 h 4092"/>
                <a:gd name="T24" fmla="*/ 0 w 4456"/>
                <a:gd name="T25" fmla="*/ 0 h 4092"/>
                <a:gd name="T26" fmla="*/ 0 w 4456"/>
                <a:gd name="T27" fmla="*/ 0 h 4092"/>
                <a:gd name="T28" fmla="*/ 0 w 4456"/>
                <a:gd name="T29" fmla="*/ 0 h 4092"/>
                <a:gd name="T30" fmla="*/ 0 w 4456"/>
                <a:gd name="T31" fmla="*/ 0 h 4092"/>
                <a:gd name="T32" fmla="*/ 0 w 4456"/>
                <a:gd name="T33" fmla="*/ 0 h 4092"/>
                <a:gd name="T34" fmla="*/ 0 w 4456"/>
                <a:gd name="T35" fmla="*/ 0 h 4092"/>
                <a:gd name="T36" fmla="*/ 0 w 4456"/>
                <a:gd name="T37" fmla="*/ 0 h 4092"/>
                <a:gd name="T38" fmla="*/ 0 w 4456"/>
                <a:gd name="T39" fmla="*/ 0 h 4092"/>
                <a:gd name="T40" fmla="*/ 0 w 4456"/>
                <a:gd name="T41" fmla="*/ 0 h 4092"/>
                <a:gd name="T42" fmla="*/ 0 w 4456"/>
                <a:gd name="T43" fmla="*/ 0 h 4092"/>
                <a:gd name="T44" fmla="*/ 0 w 4456"/>
                <a:gd name="T45" fmla="*/ 0 h 4092"/>
                <a:gd name="T46" fmla="*/ 0 w 4456"/>
                <a:gd name="T47" fmla="*/ 0 h 4092"/>
                <a:gd name="T48" fmla="*/ 0 w 4456"/>
                <a:gd name="T49" fmla="*/ 0 h 4092"/>
                <a:gd name="T50" fmla="*/ 0 w 4456"/>
                <a:gd name="T51" fmla="*/ 0 h 4092"/>
                <a:gd name="T52" fmla="*/ 0 w 4456"/>
                <a:gd name="T53" fmla="*/ 0 h 4092"/>
                <a:gd name="T54" fmla="*/ 0 w 4456"/>
                <a:gd name="T55" fmla="*/ 0 h 4092"/>
                <a:gd name="T56" fmla="*/ 0 w 4456"/>
                <a:gd name="T57" fmla="*/ 0 h 4092"/>
                <a:gd name="T58" fmla="*/ 0 w 4456"/>
                <a:gd name="T59" fmla="*/ 0 h 4092"/>
                <a:gd name="T60" fmla="*/ 0 w 4456"/>
                <a:gd name="T61" fmla="*/ 0 h 4092"/>
                <a:gd name="T62" fmla="*/ 0 w 4456"/>
                <a:gd name="T63" fmla="*/ 0 h 4092"/>
                <a:gd name="T64" fmla="*/ 0 w 4456"/>
                <a:gd name="T65" fmla="*/ 0 h 4092"/>
                <a:gd name="T66" fmla="*/ 0 w 4456"/>
                <a:gd name="T67" fmla="*/ 0 h 4092"/>
                <a:gd name="T68" fmla="*/ 0 w 4456"/>
                <a:gd name="T69" fmla="*/ 0 h 4092"/>
                <a:gd name="T70" fmla="*/ 0 w 4456"/>
                <a:gd name="T71" fmla="*/ 0 h 4092"/>
                <a:gd name="T72" fmla="*/ 0 w 4456"/>
                <a:gd name="T73" fmla="*/ 0 h 4092"/>
                <a:gd name="T74" fmla="*/ 0 w 4456"/>
                <a:gd name="T75" fmla="*/ 0 h 4092"/>
                <a:gd name="T76" fmla="*/ 0 w 4456"/>
                <a:gd name="T77" fmla="*/ 0 h 4092"/>
                <a:gd name="T78" fmla="*/ 0 w 4456"/>
                <a:gd name="T79" fmla="*/ 0 h 4092"/>
                <a:gd name="T80" fmla="*/ 0 w 4456"/>
                <a:gd name="T81" fmla="*/ 0 h 4092"/>
                <a:gd name="T82" fmla="*/ 0 w 4456"/>
                <a:gd name="T83" fmla="*/ 0 h 4092"/>
                <a:gd name="T84" fmla="*/ 0 w 4456"/>
                <a:gd name="T85" fmla="*/ 0 h 4092"/>
                <a:gd name="T86" fmla="*/ 0 w 4456"/>
                <a:gd name="T87" fmla="*/ 0 h 4092"/>
                <a:gd name="T88" fmla="*/ 0 w 4456"/>
                <a:gd name="T89" fmla="*/ 0 h 4092"/>
                <a:gd name="T90" fmla="*/ 0 w 4456"/>
                <a:gd name="T91" fmla="*/ 0 h 4092"/>
                <a:gd name="T92" fmla="*/ 0 w 4456"/>
                <a:gd name="T93" fmla="*/ 0 h 4092"/>
                <a:gd name="T94" fmla="*/ 0 w 4456"/>
                <a:gd name="T95" fmla="*/ 0 h 4092"/>
                <a:gd name="T96" fmla="*/ 0 w 4456"/>
                <a:gd name="T97" fmla="*/ 0 h 4092"/>
                <a:gd name="T98" fmla="*/ 0 w 4456"/>
                <a:gd name="T99" fmla="*/ 0 h 4092"/>
                <a:gd name="T100" fmla="*/ 0 w 4456"/>
                <a:gd name="T101" fmla="*/ 0 h 4092"/>
                <a:gd name="T102" fmla="*/ 0 w 4456"/>
                <a:gd name="T103" fmla="*/ 0 h 4092"/>
                <a:gd name="T104" fmla="*/ 0 w 4456"/>
                <a:gd name="T105" fmla="*/ 0 h 4092"/>
                <a:gd name="T106" fmla="*/ 0 w 4456"/>
                <a:gd name="T107" fmla="*/ 0 h 4092"/>
                <a:gd name="T108" fmla="*/ 0 w 4456"/>
                <a:gd name="T109" fmla="*/ 0 h 4092"/>
                <a:gd name="T110" fmla="*/ 0 w 4456"/>
                <a:gd name="T111" fmla="*/ 0 h 4092"/>
                <a:gd name="T112" fmla="*/ 0 w 4456"/>
                <a:gd name="T113" fmla="*/ 0 h 4092"/>
                <a:gd name="T114" fmla="*/ 0 w 4456"/>
                <a:gd name="T115" fmla="*/ 0 h 4092"/>
                <a:gd name="T116" fmla="*/ 0 w 4456"/>
                <a:gd name="T117" fmla="*/ 0 h 409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456"/>
                <a:gd name="T178" fmla="*/ 0 h 4092"/>
                <a:gd name="T179" fmla="*/ 4456 w 4456"/>
                <a:gd name="T180" fmla="*/ 4092 h 409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456" h="4092">
                  <a:moveTo>
                    <a:pt x="3343" y="4035"/>
                  </a:moveTo>
                  <a:lnTo>
                    <a:pt x="3316" y="4060"/>
                  </a:lnTo>
                  <a:lnTo>
                    <a:pt x="3288" y="4074"/>
                  </a:lnTo>
                  <a:lnTo>
                    <a:pt x="3256" y="4079"/>
                  </a:lnTo>
                  <a:lnTo>
                    <a:pt x="3223" y="4079"/>
                  </a:lnTo>
                  <a:lnTo>
                    <a:pt x="3188" y="4079"/>
                  </a:lnTo>
                  <a:lnTo>
                    <a:pt x="3152" y="4079"/>
                  </a:lnTo>
                  <a:lnTo>
                    <a:pt x="3117" y="4081"/>
                  </a:lnTo>
                  <a:lnTo>
                    <a:pt x="3082" y="4092"/>
                  </a:lnTo>
                  <a:lnTo>
                    <a:pt x="3036" y="4092"/>
                  </a:lnTo>
                  <a:lnTo>
                    <a:pt x="3039" y="4062"/>
                  </a:lnTo>
                  <a:lnTo>
                    <a:pt x="3050" y="4044"/>
                  </a:lnTo>
                  <a:lnTo>
                    <a:pt x="3071" y="4032"/>
                  </a:lnTo>
                  <a:lnTo>
                    <a:pt x="3096" y="4024"/>
                  </a:lnTo>
                  <a:lnTo>
                    <a:pt x="3122" y="4021"/>
                  </a:lnTo>
                  <a:lnTo>
                    <a:pt x="3150" y="4016"/>
                  </a:lnTo>
                  <a:lnTo>
                    <a:pt x="3177" y="4008"/>
                  </a:lnTo>
                  <a:lnTo>
                    <a:pt x="3196" y="3991"/>
                  </a:lnTo>
                  <a:lnTo>
                    <a:pt x="3172" y="3954"/>
                  </a:lnTo>
                  <a:lnTo>
                    <a:pt x="3142" y="3913"/>
                  </a:lnTo>
                  <a:lnTo>
                    <a:pt x="3112" y="3875"/>
                  </a:lnTo>
                  <a:lnTo>
                    <a:pt x="3082" y="3837"/>
                  </a:lnTo>
                  <a:lnTo>
                    <a:pt x="3050" y="3799"/>
                  </a:lnTo>
                  <a:lnTo>
                    <a:pt x="3017" y="3760"/>
                  </a:lnTo>
                  <a:lnTo>
                    <a:pt x="2985" y="3723"/>
                  </a:lnTo>
                  <a:lnTo>
                    <a:pt x="2955" y="3684"/>
                  </a:lnTo>
                  <a:lnTo>
                    <a:pt x="2939" y="3718"/>
                  </a:lnTo>
                  <a:lnTo>
                    <a:pt x="2909" y="3734"/>
                  </a:lnTo>
                  <a:lnTo>
                    <a:pt x="2870" y="3742"/>
                  </a:lnTo>
                  <a:lnTo>
                    <a:pt x="2833" y="3748"/>
                  </a:lnTo>
                  <a:lnTo>
                    <a:pt x="2803" y="3753"/>
                  </a:lnTo>
                  <a:lnTo>
                    <a:pt x="2789" y="3764"/>
                  </a:lnTo>
                  <a:lnTo>
                    <a:pt x="2797" y="3788"/>
                  </a:lnTo>
                  <a:lnTo>
                    <a:pt x="2838" y="3832"/>
                  </a:lnTo>
                  <a:lnTo>
                    <a:pt x="2849" y="3853"/>
                  </a:lnTo>
                  <a:lnTo>
                    <a:pt x="2865" y="3864"/>
                  </a:lnTo>
                  <a:lnTo>
                    <a:pt x="2884" y="3873"/>
                  </a:lnTo>
                  <a:lnTo>
                    <a:pt x="2903" y="3873"/>
                  </a:lnTo>
                  <a:lnTo>
                    <a:pt x="2925" y="3873"/>
                  </a:lnTo>
                  <a:lnTo>
                    <a:pt x="2946" y="3875"/>
                  </a:lnTo>
                  <a:lnTo>
                    <a:pt x="2965" y="3878"/>
                  </a:lnTo>
                  <a:lnTo>
                    <a:pt x="2981" y="3889"/>
                  </a:lnTo>
                  <a:lnTo>
                    <a:pt x="2960" y="3908"/>
                  </a:lnTo>
                  <a:lnTo>
                    <a:pt x="2944" y="3931"/>
                  </a:lnTo>
                  <a:lnTo>
                    <a:pt x="2935" y="3959"/>
                  </a:lnTo>
                  <a:lnTo>
                    <a:pt x="2935" y="3989"/>
                  </a:lnTo>
                  <a:lnTo>
                    <a:pt x="2903" y="3997"/>
                  </a:lnTo>
                  <a:lnTo>
                    <a:pt x="2875" y="3991"/>
                  </a:lnTo>
                  <a:lnTo>
                    <a:pt x="2854" y="3981"/>
                  </a:lnTo>
                  <a:lnTo>
                    <a:pt x="2838" y="3961"/>
                  </a:lnTo>
                  <a:lnTo>
                    <a:pt x="2822" y="3943"/>
                  </a:lnTo>
                  <a:lnTo>
                    <a:pt x="2803" y="3926"/>
                  </a:lnTo>
                  <a:lnTo>
                    <a:pt x="2778" y="3915"/>
                  </a:lnTo>
                  <a:lnTo>
                    <a:pt x="2748" y="3915"/>
                  </a:lnTo>
                  <a:lnTo>
                    <a:pt x="2778" y="3885"/>
                  </a:lnTo>
                  <a:lnTo>
                    <a:pt x="2745" y="3845"/>
                  </a:lnTo>
                  <a:lnTo>
                    <a:pt x="2718" y="3802"/>
                  </a:lnTo>
                  <a:lnTo>
                    <a:pt x="2688" y="3758"/>
                  </a:lnTo>
                  <a:lnTo>
                    <a:pt x="2658" y="3712"/>
                  </a:lnTo>
                  <a:lnTo>
                    <a:pt x="2628" y="3672"/>
                  </a:lnTo>
                  <a:lnTo>
                    <a:pt x="2593" y="3636"/>
                  </a:lnTo>
                  <a:lnTo>
                    <a:pt x="2553" y="3603"/>
                  </a:lnTo>
                  <a:lnTo>
                    <a:pt x="2509" y="3582"/>
                  </a:lnTo>
                  <a:lnTo>
                    <a:pt x="2523" y="3552"/>
                  </a:lnTo>
                  <a:lnTo>
                    <a:pt x="2526" y="3522"/>
                  </a:lnTo>
                  <a:lnTo>
                    <a:pt x="2515" y="3497"/>
                  </a:lnTo>
                  <a:lnTo>
                    <a:pt x="2498" y="3471"/>
                  </a:lnTo>
                  <a:lnTo>
                    <a:pt x="2477" y="3448"/>
                  </a:lnTo>
                  <a:lnTo>
                    <a:pt x="2452" y="3424"/>
                  </a:lnTo>
                  <a:lnTo>
                    <a:pt x="2431" y="3402"/>
                  </a:lnTo>
                  <a:lnTo>
                    <a:pt x="2411" y="3378"/>
                  </a:lnTo>
                  <a:lnTo>
                    <a:pt x="2403" y="3383"/>
                  </a:lnTo>
                  <a:lnTo>
                    <a:pt x="2392" y="3386"/>
                  </a:lnTo>
                  <a:lnTo>
                    <a:pt x="2381" y="3388"/>
                  </a:lnTo>
                  <a:lnTo>
                    <a:pt x="2368" y="3388"/>
                  </a:lnTo>
                  <a:lnTo>
                    <a:pt x="2357" y="3388"/>
                  </a:lnTo>
                  <a:lnTo>
                    <a:pt x="2346" y="3392"/>
                  </a:lnTo>
                  <a:lnTo>
                    <a:pt x="2335" y="3397"/>
                  </a:lnTo>
                  <a:lnTo>
                    <a:pt x="2325" y="3405"/>
                  </a:lnTo>
                  <a:lnTo>
                    <a:pt x="2314" y="3397"/>
                  </a:lnTo>
                  <a:lnTo>
                    <a:pt x="2311" y="3386"/>
                  </a:lnTo>
                  <a:lnTo>
                    <a:pt x="2314" y="3372"/>
                  </a:lnTo>
                  <a:lnTo>
                    <a:pt x="2314" y="3362"/>
                  </a:lnTo>
                  <a:lnTo>
                    <a:pt x="2327" y="3351"/>
                  </a:lnTo>
                  <a:lnTo>
                    <a:pt x="2344" y="3342"/>
                  </a:lnTo>
                  <a:lnTo>
                    <a:pt x="2357" y="3332"/>
                  </a:lnTo>
                  <a:lnTo>
                    <a:pt x="2371" y="3318"/>
                  </a:lnTo>
                  <a:lnTo>
                    <a:pt x="2352" y="3283"/>
                  </a:lnTo>
                  <a:lnTo>
                    <a:pt x="2327" y="3261"/>
                  </a:lnTo>
                  <a:lnTo>
                    <a:pt x="2302" y="3253"/>
                  </a:lnTo>
                  <a:lnTo>
                    <a:pt x="2276" y="3250"/>
                  </a:lnTo>
                  <a:lnTo>
                    <a:pt x="2246" y="3256"/>
                  </a:lnTo>
                  <a:lnTo>
                    <a:pt x="2216" y="3261"/>
                  </a:lnTo>
                  <a:lnTo>
                    <a:pt x="2184" y="3270"/>
                  </a:lnTo>
                  <a:lnTo>
                    <a:pt x="2154" y="3272"/>
                  </a:lnTo>
                  <a:lnTo>
                    <a:pt x="2154" y="3253"/>
                  </a:lnTo>
                  <a:lnTo>
                    <a:pt x="2161" y="3240"/>
                  </a:lnTo>
                  <a:lnTo>
                    <a:pt x="2173" y="3229"/>
                  </a:lnTo>
                  <a:lnTo>
                    <a:pt x="2186" y="3217"/>
                  </a:lnTo>
                  <a:lnTo>
                    <a:pt x="2200" y="3212"/>
                  </a:lnTo>
                  <a:lnTo>
                    <a:pt x="2216" y="3205"/>
                  </a:lnTo>
                  <a:lnTo>
                    <a:pt x="2230" y="3196"/>
                  </a:lnTo>
                  <a:lnTo>
                    <a:pt x="2240" y="3188"/>
                  </a:lnTo>
                  <a:lnTo>
                    <a:pt x="2230" y="3164"/>
                  </a:lnTo>
                  <a:lnTo>
                    <a:pt x="2221" y="3139"/>
                  </a:lnTo>
                  <a:lnTo>
                    <a:pt x="2208" y="3117"/>
                  </a:lnTo>
                  <a:lnTo>
                    <a:pt x="2186" y="3099"/>
                  </a:lnTo>
                  <a:lnTo>
                    <a:pt x="2173" y="3095"/>
                  </a:lnTo>
                  <a:lnTo>
                    <a:pt x="2156" y="3095"/>
                  </a:lnTo>
                  <a:lnTo>
                    <a:pt x="2145" y="3101"/>
                  </a:lnTo>
                  <a:lnTo>
                    <a:pt x="2131" y="3106"/>
                  </a:lnTo>
                  <a:lnTo>
                    <a:pt x="2118" y="3109"/>
                  </a:lnTo>
                  <a:lnTo>
                    <a:pt x="2108" y="3112"/>
                  </a:lnTo>
                  <a:lnTo>
                    <a:pt x="2094" y="3106"/>
                  </a:lnTo>
                  <a:lnTo>
                    <a:pt x="2083" y="3099"/>
                  </a:lnTo>
                  <a:lnTo>
                    <a:pt x="2129" y="3028"/>
                  </a:lnTo>
                  <a:lnTo>
                    <a:pt x="2099" y="2988"/>
                  </a:lnTo>
                  <a:lnTo>
                    <a:pt x="2066" y="2946"/>
                  </a:lnTo>
                  <a:lnTo>
                    <a:pt x="2031" y="2908"/>
                  </a:lnTo>
                  <a:lnTo>
                    <a:pt x="1999" y="2868"/>
                  </a:lnTo>
                  <a:lnTo>
                    <a:pt x="1969" y="2827"/>
                  </a:lnTo>
                  <a:lnTo>
                    <a:pt x="1947" y="2783"/>
                  </a:lnTo>
                  <a:lnTo>
                    <a:pt x="1933" y="2740"/>
                  </a:lnTo>
                  <a:lnTo>
                    <a:pt x="1930" y="2694"/>
                  </a:lnTo>
                  <a:lnTo>
                    <a:pt x="1955" y="2691"/>
                  </a:lnTo>
                  <a:lnTo>
                    <a:pt x="1977" y="2686"/>
                  </a:lnTo>
                  <a:lnTo>
                    <a:pt x="1999" y="2674"/>
                  </a:lnTo>
                  <a:lnTo>
                    <a:pt x="2018" y="2662"/>
                  </a:lnTo>
                  <a:lnTo>
                    <a:pt x="2037" y="2644"/>
                  </a:lnTo>
                  <a:lnTo>
                    <a:pt x="2055" y="2628"/>
                  </a:lnTo>
                  <a:lnTo>
                    <a:pt x="2072" y="2612"/>
                  </a:lnTo>
                  <a:lnTo>
                    <a:pt x="2089" y="2593"/>
                  </a:lnTo>
                  <a:lnTo>
                    <a:pt x="2043" y="2526"/>
                  </a:lnTo>
                  <a:lnTo>
                    <a:pt x="1995" y="2455"/>
                  </a:lnTo>
                  <a:lnTo>
                    <a:pt x="1950" y="2387"/>
                  </a:lnTo>
                  <a:lnTo>
                    <a:pt x="1901" y="2319"/>
                  </a:lnTo>
                  <a:lnTo>
                    <a:pt x="1852" y="2251"/>
                  </a:lnTo>
                  <a:lnTo>
                    <a:pt x="1801" y="2186"/>
                  </a:lnTo>
                  <a:lnTo>
                    <a:pt x="1748" y="2119"/>
                  </a:lnTo>
                  <a:lnTo>
                    <a:pt x="1697" y="2050"/>
                  </a:lnTo>
                  <a:lnTo>
                    <a:pt x="1646" y="1985"/>
                  </a:lnTo>
                  <a:lnTo>
                    <a:pt x="1595" y="1918"/>
                  </a:lnTo>
                  <a:lnTo>
                    <a:pt x="1540" y="1852"/>
                  </a:lnTo>
                  <a:lnTo>
                    <a:pt x="1489" y="1784"/>
                  </a:lnTo>
                  <a:lnTo>
                    <a:pt x="1436" y="1717"/>
                  </a:lnTo>
                  <a:lnTo>
                    <a:pt x="1385" y="1651"/>
                  </a:lnTo>
                  <a:lnTo>
                    <a:pt x="1334" y="1583"/>
                  </a:lnTo>
                  <a:lnTo>
                    <a:pt x="1281" y="1516"/>
                  </a:lnTo>
                  <a:lnTo>
                    <a:pt x="1249" y="1480"/>
                  </a:lnTo>
                  <a:lnTo>
                    <a:pt x="1214" y="1445"/>
                  </a:lnTo>
                  <a:lnTo>
                    <a:pt x="1179" y="1412"/>
                  </a:lnTo>
                  <a:lnTo>
                    <a:pt x="1140" y="1382"/>
                  </a:lnTo>
                  <a:lnTo>
                    <a:pt x="1103" y="1361"/>
                  </a:lnTo>
                  <a:lnTo>
                    <a:pt x="1062" y="1350"/>
                  </a:lnTo>
                  <a:lnTo>
                    <a:pt x="1016" y="1350"/>
                  </a:lnTo>
                  <a:lnTo>
                    <a:pt x="967" y="1369"/>
                  </a:lnTo>
                  <a:lnTo>
                    <a:pt x="939" y="1329"/>
                  </a:lnTo>
                  <a:lnTo>
                    <a:pt x="910" y="1290"/>
                  </a:lnTo>
                  <a:lnTo>
                    <a:pt x="880" y="1252"/>
                  </a:lnTo>
                  <a:lnTo>
                    <a:pt x="850" y="1214"/>
                  </a:lnTo>
                  <a:lnTo>
                    <a:pt x="817" y="1176"/>
                  </a:lnTo>
                  <a:lnTo>
                    <a:pt x="787" y="1140"/>
                  </a:lnTo>
                  <a:lnTo>
                    <a:pt x="757" y="1103"/>
                  </a:lnTo>
                  <a:lnTo>
                    <a:pt x="725" y="1068"/>
                  </a:lnTo>
                  <a:lnTo>
                    <a:pt x="695" y="1029"/>
                  </a:lnTo>
                  <a:lnTo>
                    <a:pt x="665" y="994"/>
                  </a:lnTo>
                  <a:lnTo>
                    <a:pt x="635" y="957"/>
                  </a:lnTo>
                  <a:lnTo>
                    <a:pt x="605" y="918"/>
                  </a:lnTo>
                  <a:lnTo>
                    <a:pt x="576" y="880"/>
                  </a:lnTo>
                  <a:lnTo>
                    <a:pt x="549" y="839"/>
                  </a:lnTo>
                  <a:lnTo>
                    <a:pt x="521" y="798"/>
                  </a:lnTo>
                  <a:lnTo>
                    <a:pt x="496" y="758"/>
                  </a:lnTo>
                  <a:lnTo>
                    <a:pt x="380" y="756"/>
                  </a:lnTo>
                  <a:lnTo>
                    <a:pt x="378" y="733"/>
                  </a:lnTo>
                  <a:lnTo>
                    <a:pt x="385" y="720"/>
                  </a:lnTo>
                  <a:lnTo>
                    <a:pt x="404" y="712"/>
                  </a:lnTo>
                  <a:lnTo>
                    <a:pt x="424" y="703"/>
                  </a:lnTo>
                  <a:lnTo>
                    <a:pt x="443" y="696"/>
                  </a:lnTo>
                  <a:lnTo>
                    <a:pt x="456" y="685"/>
                  </a:lnTo>
                  <a:lnTo>
                    <a:pt x="456" y="666"/>
                  </a:lnTo>
                  <a:lnTo>
                    <a:pt x="440" y="641"/>
                  </a:lnTo>
                  <a:lnTo>
                    <a:pt x="426" y="603"/>
                  </a:lnTo>
                  <a:lnTo>
                    <a:pt x="404" y="581"/>
                  </a:lnTo>
                  <a:lnTo>
                    <a:pt x="380" y="571"/>
                  </a:lnTo>
                  <a:lnTo>
                    <a:pt x="353" y="568"/>
                  </a:lnTo>
                  <a:lnTo>
                    <a:pt x="325" y="568"/>
                  </a:lnTo>
                  <a:lnTo>
                    <a:pt x="296" y="568"/>
                  </a:lnTo>
                  <a:lnTo>
                    <a:pt x="267" y="562"/>
                  </a:lnTo>
                  <a:lnTo>
                    <a:pt x="239" y="552"/>
                  </a:lnTo>
                  <a:lnTo>
                    <a:pt x="247" y="538"/>
                  </a:lnTo>
                  <a:lnTo>
                    <a:pt x="261" y="527"/>
                  </a:lnTo>
                  <a:lnTo>
                    <a:pt x="279" y="514"/>
                  </a:lnTo>
                  <a:lnTo>
                    <a:pt x="296" y="502"/>
                  </a:lnTo>
                  <a:lnTo>
                    <a:pt x="307" y="490"/>
                  </a:lnTo>
                  <a:lnTo>
                    <a:pt x="313" y="476"/>
                  </a:lnTo>
                  <a:lnTo>
                    <a:pt x="307" y="460"/>
                  </a:lnTo>
                  <a:lnTo>
                    <a:pt x="285" y="437"/>
                  </a:lnTo>
                  <a:lnTo>
                    <a:pt x="272" y="414"/>
                  </a:lnTo>
                  <a:lnTo>
                    <a:pt x="255" y="400"/>
                  </a:lnTo>
                  <a:lnTo>
                    <a:pt x="237" y="394"/>
                  </a:lnTo>
                  <a:lnTo>
                    <a:pt x="214" y="391"/>
                  </a:lnTo>
                  <a:lnTo>
                    <a:pt x="193" y="391"/>
                  </a:lnTo>
                  <a:lnTo>
                    <a:pt x="168" y="394"/>
                  </a:lnTo>
                  <a:lnTo>
                    <a:pt x="147" y="394"/>
                  </a:lnTo>
                  <a:lnTo>
                    <a:pt x="125" y="391"/>
                  </a:lnTo>
                  <a:lnTo>
                    <a:pt x="133" y="372"/>
                  </a:lnTo>
                  <a:lnTo>
                    <a:pt x="149" y="356"/>
                  </a:lnTo>
                  <a:lnTo>
                    <a:pt x="168" y="340"/>
                  </a:lnTo>
                  <a:lnTo>
                    <a:pt x="184" y="321"/>
                  </a:lnTo>
                  <a:lnTo>
                    <a:pt x="0" y="44"/>
                  </a:lnTo>
                  <a:lnTo>
                    <a:pt x="11" y="30"/>
                  </a:lnTo>
                  <a:lnTo>
                    <a:pt x="22" y="12"/>
                  </a:lnTo>
                  <a:lnTo>
                    <a:pt x="36" y="0"/>
                  </a:lnTo>
                  <a:lnTo>
                    <a:pt x="57" y="3"/>
                  </a:lnTo>
                  <a:lnTo>
                    <a:pt x="285" y="321"/>
                  </a:lnTo>
                  <a:lnTo>
                    <a:pt x="342" y="324"/>
                  </a:lnTo>
                  <a:lnTo>
                    <a:pt x="355" y="410"/>
                  </a:lnTo>
                  <a:lnTo>
                    <a:pt x="391" y="467"/>
                  </a:lnTo>
                  <a:lnTo>
                    <a:pt x="429" y="525"/>
                  </a:lnTo>
                  <a:lnTo>
                    <a:pt x="464" y="581"/>
                  </a:lnTo>
                  <a:lnTo>
                    <a:pt x="503" y="638"/>
                  </a:lnTo>
                  <a:lnTo>
                    <a:pt x="540" y="696"/>
                  </a:lnTo>
                  <a:lnTo>
                    <a:pt x="579" y="752"/>
                  </a:lnTo>
                  <a:lnTo>
                    <a:pt x="619" y="807"/>
                  </a:lnTo>
                  <a:lnTo>
                    <a:pt x="660" y="864"/>
                  </a:lnTo>
                  <a:lnTo>
                    <a:pt x="701" y="918"/>
                  </a:lnTo>
                  <a:lnTo>
                    <a:pt x="741" y="975"/>
                  </a:lnTo>
                  <a:lnTo>
                    <a:pt x="785" y="1029"/>
                  </a:lnTo>
                  <a:lnTo>
                    <a:pt x="828" y="1084"/>
                  </a:lnTo>
                  <a:lnTo>
                    <a:pt x="872" y="1138"/>
                  </a:lnTo>
                  <a:lnTo>
                    <a:pt x="918" y="1193"/>
                  </a:lnTo>
                  <a:lnTo>
                    <a:pt x="964" y="1244"/>
                  </a:lnTo>
                  <a:lnTo>
                    <a:pt x="1011" y="1299"/>
                  </a:lnTo>
                  <a:lnTo>
                    <a:pt x="1064" y="1285"/>
                  </a:lnTo>
                  <a:lnTo>
                    <a:pt x="1117" y="1287"/>
                  </a:lnTo>
                  <a:lnTo>
                    <a:pt x="1163" y="1306"/>
                  </a:lnTo>
                  <a:lnTo>
                    <a:pt x="1209" y="1334"/>
                  </a:lnTo>
                  <a:lnTo>
                    <a:pt x="1249" y="1369"/>
                  </a:lnTo>
                  <a:lnTo>
                    <a:pt x="1290" y="1407"/>
                  </a:lnTo>
                  <a:lnTo>
                    <a:pt x="1330" y="1447"/>
                  </a:lnTo>
                  <a:lnTo>
                    <a:pt x="1369" y="1488"/>
                  </a:lnTo>
                  <a:lnTo>
                    <a:pt x="2161" y="2536"/>
                  </a:lnTo>
                  <a:lnTo>
                    <a:pt x="2159" y="2566"/>
                  </a:lnTo>
                  <a:lnTo>
                    <a:pt x="2148" y="2596"/>
                  </a:lnTo>
                  <a:lnTo>
                    <a:pt x="2134" y="2626"/>
                  </a:lnTo>
                  <a:lnTo>
                    <a:pt x="2118" y="2651"/>
                  </a:lnTo>
                  <a:lnTo>
                    <a:pt x="2096" y="2674"/>
                  </a:lnTo>
                  <a:lnTo>
                    <a:pt x="2072" y="2694"/>
                  </a:lnTo>
                  <a:lnTo>
                    <a:pt x="2045" y="2710"/>
                  </a:lnTo>
                  <a:lnTo>
                    <a:pt x="2015" y="2721"/>
                  </a:lnTo>
                  <a:lnTo>
                    <a:pt x="2034" y="2762"/>
                  </a:lnTo>
                  <a:lnTo>
                    <a:pt x="2055" y="2803"/>
                  </a:lnTo>
                  <a:lnTo>
                    <a:pt x="2080" y="2843"/>
                  </a:lnTo>
                  <a:lnTo>
                    <a:pt x="2110" y="2881"/>
                  </a:lnTo>
                  <a:lnTo>
                    <a:pt x="2138" y="2916"/>
                  </a:lnTo>
                  <a:lnTo>
                    <a:pt x="2170" y="2954"/>
                  </a:lnTo>
                  <a:lnTo>
                    <a:pt x="2200" y="2993"/>
                  </a:lnTo>
                  <a:lnTo>
                    <a:pt x="2230" y="3028"/>
                  </a:lnTo>
                  <a:lnTo>
                    <a:pt x="2344" y="3014"/>
                  </a:lnTo>
                  <a:lnTo>
                    <a:pt x="2272" y="3085"/>
                  </a:lnTo>
                  <a:lnTo>
                    <a:pt x="2290" y="3099"/>
                  </a:lnTo>
                  <a:lnTo>
                    <a:pt x="2302" y="3115"/>
                  </a:lnTo>
                  <a:lnTo>
                    <a:pt x="2316" y="3134"/>
                  </a:lnTo>
                  <a:lnTo>
                    <a:pt x="2330" y="3150"/>
                  </a:lnTo>
                  <a:lnTo>
                    <a:pt x="2346" y="3164"/>
                  </a:lnTo>
                  <a:lnTo>
                    <a:pt x="2362" y="3171"/>
                  </a:lnTo>
                  <a:lnTo>
                    <a:pt x="2381" y="3171"/>
                  </a:lnTo>
                  <a:lnTo>
                    <a:pt x="2403" y="3159"/>
                  </a:lnTo>
                  <a:lnTo>
                    <a:pt x="2411" y="3159"/>
                  </a:lnTo>
                  <a:lnTo>
                    <a:pt x="2417" y="3164"/>
                  </a:lnTo>
                  <a:lnTo>
                    <a:pt x="2422" y="3169"/>
                  </a:lnTo>
                  <a:lnTo>
                    <a:pt x="2427" y="3175"/>
                  </a:lnTo>
                  <a:lnTo>
                    <a:pt x="2408" y="3191"/>
                  </a:lnTo>
                  <a:lnTo>
                    <a:pt x="2401" y="3207"/>
                  </a:lnTo>
                  <a:lnTo>
                    <a:pt x="2403" y="3224"/>
                  </a:lnTo>
                  <a:lnTo>
                    <a:pt x="2411" y="3240"/>
                  </a:lnTo>
                  <a:lnTo>
                    <a:pt x="2425" y="3256"/>
                  </a:lnTo>
                  <a:lnTo>
                    <a:pt x="2438" y="3272"/>
                  </a:lnTo>
                  <a:lnTo>
                    <a:pt x="2450" y="3288"/>
                  </a:lnTo>
                  <a:lnTo>
                    <a:pt x="2457" y="3305"/>
                  </a:lnTo>
                  <a:lnTo>
                    <a:pt x="2556" y="3321"/>
                  </a:lnTo>
                  <a:lnTo>
                    <a:pt x="2553" y="3335"/>
                  </a:lnTo>
                  <a:lnTo>
                    <a:pt x="2544" y="3346"/>
                  </a:lnTo>
                  <a:lnTo>
                    <a:pt x="2533" y="3356"/>
                  </a:lnTo>
                  <a:lnTo>
                    <a:pt x="2523" y="3365"/>
                  </a:lnTo>
                  <a:lnTo>
                    <a:pt x="2515" y="3372"/>
                  </a:lnTo>
                  <a:lnTo>
                    <a:pt x="2509" y="3383"/>
                  </a:lnTo>
                  <a:lnTo>
                    <a:pt x="2512" y="3395"/>
                  </a:lnTo>
                  <a:lnTo>
                    <a:pt x="2526" y="3408"/>
                  </a:lnTo>
                  <a:lnTo>
                    <a:pt x="2537" y="3432"/>
                  </a:lnTo>
                  <a:lnTo>
                    <a:pt x="2556" y="3454"/>
                  </a:lnTo>
                  <a:lnTo>
                    <a:pt x="2577" y="3473"/>
                  </a:lnTo>
                  <a:lnTo>
                    <a:pt x="2596" y="3495"/>
                  </a:lnTo>
                  <a:lnTo>
                    <a:pt x="2612" y="3487"/>
                  </a:lnTo>
                  <a:lnTo>
                    <a:pt x="2634" y="3481"/>
                  </a:lnTo>
                  <a:lnTo>
                    <a:pt x="2653" y="3481"/>
                  </a:lnTo>
                  <a:lnTo>
                    <a:pt x="2674" y="3481"/>
                  </a:lnTo>
                  <a:lnTo>
                    <a:pt x="2697" y="3481"/>
                  </a:lnTo>
                  <a:lnTo>
                    <a:pt x="2718" y="3481"/>
                  </a:lnTo>
                  <a:lnTo>
                    <a:pt x="2738" y="3476"/>
                  </a:lnTo>
                  <a:lnTo>
                    <a:pt x="2754" y="3467"/>
                  </a:lnTo>
                  <a:lnTo>
                    <a:pt x="2732" y="3430"/>
                  </a:lnTo>
                  <a:lnTo>
                    <a:pt x="2710" y="3397"/>
                  </a:lnTo>
                  <a:lnTo>
                    <a:pt x="2686" y="3365"/>
                  </a:lnTo>
                  <a:lnTo>
                    <a:pt x="2662" y="3332"/>
                  </a:lnTo>
                  <a:lnTo>
                    <a:pt x="2637" y="3302"/>
                  </a:lnTo>
                  <a:lnTo>
                    <a:pt x="2607" y="3270"/>
                  </a:lnTo>
                  <a:lnTo>
                    <a:pt x="2577" y="3237"/>
                  </a:lnTo>
                  <a:lnTo>
                    <a:pt x="2542" y="3205"/>
                  </a:lnTo>
                  <a:lnTo>
                    <a:pt x="2509" y="3141"/>
                  </a:lnTo>
                  <a:lnTo>
                    <a:pt x="2468" y="3082"/>
                  </a:lnTo>
                  <a:lnTo>
                    <a:pt x="2427" y="3023"/>
                  </a:lnTo>
                  <a:lnTo>
                    <a:pt x="2385" y="2963"/>
                  </a:lnTo>
                  <a:lnTo>
                    <a:pt x="2341" y="2903"/>
                  </a:lnTo>
                  <a:lnTo>
                    <a:pt x="2302" y="2843"/>
                  </a:lnTo>
                  <a:lnTo>
                    <a:pt x="2270" y="2778"/>
                  </a:lnTo>
                  <a:lnTo>
                    <a:pt x="2246" y="2713"/>
                  </a:lnTo>
                  <a:lnTo>
                    <a:pt x="2256" y="2702"/>
                  </a:lnTo>
                  <a:lnTo>
                    <a:pt x="2267" y="2697"/>
                  </a:lnTo>
                  <a:lnTo>
                    <a:pt x="2279" y="2697"/>
                  </a:lnTo>
                  <a:lnTo>
                    <a:pt x="2292" y="2697"/>
                  </a:lnTo>
                  <a:lnTo>
                    <a:pt x="2341" y="2780"/>
                  </a:lnTo>
                  <a:lnTo>
                    <a:pt x="2392" y="2865"/>
                  </a:lnTo>
                  <a:lnTo>
                    <a:pt x="2447" y="2946"/>
                  </a:lnTo>
                  <a:lnTo>
                    <a:pt x="2503" y="3028"/>
                  </a:lnTo>
                  <a:lnTo>
                    <a:pt x="2566" y="3106"/>
                  </a:lnTo>
                  <a:lnTo>
                    <a:pt x="2628" y="3185"/>
                  </a:lnTo>
                  <a:lnTo>
                    <a:pt x="2692" y="3264"/>
                  </a:lnTo>
                  <a:lnTo>
                    <a:pt x="2757" y="3340"/>
                  </a:lnTo>
                  <a:lnTo>
                    <a:pt x="2822" y="3418"/>
                  </a:lnTo>
                  <a:lnTo>
                    <a:pt x="2886" y="3495"/>
                  </a:lnTo>
                  <a:lnTo>
                    <a:pt x="2955" y="3573"/>
                  </a:lnTo>
                  <a:lnTo>
                    <a:pt x="3020" y="3649"/>
                  </a:lnTo>
                  <a:lnTo>
                    <a:pt x="3082" y="3728"/>
                  </a:lnTo>
                  <a:lnTo>
                    <a:pt x="3147" y="3804"/>
                  </a:lnTo>
                  <a:lnTo>
                    <a:pt x="3207" y="3885"/>
                  </a:lnTo>
                  <a:lnTo>
                    <a:pt x="3267" y="3965"/>
                  </a:lnTo>
                  <a:lnTo>
                    <a:pt x="3302" y="3968"/>
                  </a:lnTo>
                  <a:lnTo>
                    <a:pt x="3337" y="3968"/>
                  </a:lnTo>
                  <a:lnTo>
                    <a:pt x="3371" y="3968"/>
                  </a:lnTo>
                  <a:lnTo>
                    <a:pt x="3406" y="3961"/>
                  </a:lnTo>
                  <a:lnTo>
                    <a:pt x="3438" y="3954"/>
                  </a:lnTo>
                  <a:lnTo>
                    <a:pt x="3471" y="3945"/>
                  </a:lnTo>
                  <a:lnTo>
                    <a:pt x="3503" y="3938"/>
                  </a:lnTo>
                  <a:lnTo>
                    <a:pt x="3535" y="3926"/>
                  </a:lnTo>
                  <a:lnTo>
                    <a:pt x="3568" y="3915"/>
                  </a:lnTo>
                  <a:lnTo>
                    <a:pt x="3600" y="3905"/>
                  </a:lnTo>
                  <a:lnTo>
                    <a:pt x="3634" y="3894"/>
                  </a:lnTo>
                  <a:lnTo>
                    <a:pt x="3666" y="3883"/>
                  </a:lnTo>
                  <a:lnTo>
                    <a:pt x="3701" y="3875"/>
                  </a:lnTo>
                  <a:lnTo>
                    <a:pt x="3734" y="3867"/>
                  </a:lnTo>
                  <a:lnTo>
                    <a:pt x="3769" y="3861"/>
                  </a:lnTo>
                  <a:lnTo>
                    <a:pt x="3805" y="3855"/>
                  </a:lnTo>
                  <a:lnTo>
                    <a:pt x="4456" y="3704"/>
                  </a:lnTo>
                  <a:lnTo>
                    <a:pt x="4397" y="3764"/>
                  </a:lnTo>
                  <a:lnTo>
                    <a:pt x="3343" y="4035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93" name="Freeform 397"/>
            <p:cNvSpPr>
              <a:spLocks/>
            </p:cNvSpPr>
            <p:nvPr/>
          </p:nvSpPr>
          <p:spPr bwMode="auto">
            <a:xfrm>
              <a:off x="4204" y="3793"/>
              <a:ext cx="309" cy="179"/>
            </a:xfrm>
            <a:custGeom>
              <a:avLst/>
              <a:gdLst>
                <a:gd name="T0" fmla="*/ 0 w 1235"/>
                <a:gd name="T1" fmla="*/ 0 h 717"/>
                <a:gd name="T2" fmla="*/ 0 w 1235"/>
                <a:gd name="T3" fmla="*/ 0 h 717"/>
                <a:gd name="T4" fmla="*/ 0 w 1235"/>
                <a:gd name="T5" fmla="*/ 0 h 717"/>
                <a:gd name="T6" fmla="*/ 0 w 1235"/>
                <a:gd name="T7" fmla="*/ 0 h 717"/>
                <a:gd name="T8" fmla="*/ 0 w 1235"/>
                <a:gd name="T9" fmla="*/ 0 h 717"/>
                <a:gd name="T10" fmla="*/ 0 w 1235"/>
                <a:gd name="T11" fmla="*/ 0 h 717"/>
                <a:gd name="T12" fmla="*/ 0 w 1235"/>
                <a:gd name="T13" fmla="*/ 0 h 717"/>
                <a:gd name="T14" fmla="*/ 0 w 1235"/>
                <a:gd name="T15" fmla="*/ 0 h 717"/>
                <a:gd name="T16" fmla="*/ 0 w 1235"/>
                <a:gd name="T17" fmla="*/ 0 h 717"/>
                <a:gd name="T18" fmla="*/ 0 w 1235"/>
                <a:gd name="T19" fmla="*/ 0 h 717"/>
                <a:gd name="T20" fmla="*/ 0 w 1235"/>
                <a:gd name="T21" fmla="*/ 0 h 717"/>
                <a:gd name="T22" fmla="*/ 0 w 1235"/>
                <a:gd name="T23" fmla="*/ 0 h 717"/>
                <a:gd name="T24" fmla="*/ 0 w 1235"/>
                <a:gd name="T25" fmla="*/ 0 h 717"/>
                <a:gd name="T26" fmla="*/ 0 w 1235"/>
                <a:gd name="T27" fmla="*/ 0 h 717"/>
                <a:gd name="T28" fmla="*/ 0 w 1235"/>
                <a:gd name="T29" fmla="*/ 0 h 717"/>
                <a:gd name="T30" fmla="*/ 0 w 1235"/>
                <a:gd name="T31" fmla="*/ 0 h 717"/>
                <a:gd name="T32" fmla="*/ 0 w 1235"/>
                <a:gd name="T33" fmla="*/ 0 h 717"/>
                <a:gd name="T34" fmla="*/ 0 w 1235"/>
                <a:gd name="T35" fmla="*/ 0 h 717"/>
                <a:gd name="T36" fmla="*/ 0 w 1235"/>
                <a:gd name="T37" fmla="*/ 0 h 717"/>
                <a:gd name="T38" fmla="*/ 0 w 1235"/>
                <a:gd name="T39" fmla="*/ 0 h 717"/>
                <a:gd name="T40" fmla="*/ 0 w 1235"/>
                <a:gd name="T41" fmla="*/ 0 h 717"/>
                <a:gd name="T42" fmla="*/ 0 w 1235"/>
                <a:gd name="T43" fmla="*/ 0 h 717"/>
                <a:gd name="T44" fmla="*/ 0 w 1235"/>
                <a:gd name="T45" fmla="*/ 0 h 717"/>
                <a:gd name="T46" fmla="*/ 0 w 1235"/>
                <a:gd name="T47" fmla="*/ 0 h 717"/>
                <a:gd name="T48" fmla="*/ 0 w 1235"/>
                <a:gd name="T49" fmla="*/ 0 h 717"/>
                <a:gd name="T50" fmla="*/ 0 w 1235"/>
                <a:gd name="T51" fmla="*/ 0 h 717"/>
                <a:gd name="T52" fmla="*/ 0 w 1235"/>
                <a:gd name="T53" fmla="*/ 0 h 717"/>
                <a:gd name="T54" fmla="*/ 0 w 1235"/>
                <a:gd name="T55" fmla="*/ 0 h 717"/>
                <a:gd name="T56" fmla="*/ 0 w 1235"/>
                <a:gd name="T57" fmla="*/ 0 h 717"/>
                <a:gd name="T58" fmla="*/ 0 w 1235"/>
                <a:gd name="T59" fmla="*/ 0 h 717"/>
                <a:gd name="T60" fmla="*/ 0 w 1235"/>
                <a:gd name="T61" fmla="*/ 0 h 717"/>
                <a:gd name="T62" fmla="*/ 0 w 1235"/>
                <a:gd name="T63" fmla="*/ 0 h 717"/>
                <a:gd name="T64" fmla="*/ 0 w 1235"/>
                <a:gd name="T65" fmla="*/ 0 h 717"/>
                <a:gd name="T66" fmla="*/ 0 w 1235"/>
                <a:gd name="T67" fmla="*/ 0 h 717"/>
                <a:gd name="T68" fmla="*/ 0 w 1235"/>
                <a:gd name="T69" fmla="*/ 0 h 717"/>
                <a:gd name="T70" fmla="*/ 0 w 1235"/>
                <a:gd name="T71" fmla="*/ 0 h 717"/>
                <a:gd name="T72" fmla="*/ 0 w 1235"/>
                <a:gd name="T73" fmla="*/ 0 h 717"/>
                <a:gd name="T74" fmla="*/ 0 w 1235"/>
                <a:gd name="T75" fmla="*/ 0 h 717"/>
                <a:gd name="T76" fmla="*/ 0 w 1235"/>
                <a:gd name="T77" fmla="*/ 0 h 717"/>
                <a:gd name="T78" fmla="*/ 0 w 1235"/>
                <a:gd name="T79" fmla="*/ 0 h 717"/>
                <a:gd name="T80" fmla="*/ 0 w 1235"/>
                <a:gd name="T81" fmla="*/ 0 h 717"/>
                <a:gd name="T82" fmla="*/ 0 w 1235"/>
                <a:gd name="T83" fmla="*/ 0 h 717"/>
                <a:gd name="T84" fmla="*/ 0 w 1235"/>
                <a:gd name="T85" fmla="*/ 0 h 717"/>
                <a:gd name="T86" fmla="*/ 0 w 1235"/>
                <a:gd name="T87" fmla="*/ 0 h 717"/>
                <a:gd name="T88" fmla="*/ 0 w 1235"/>
                <a:gd name="T89" fmla="*/ 0 h 717"/>
                <a:gd name="T90" fmla="*/ 0 w 1235"/>
                <a:gd name="T91" fmla="*/ 0 h 717"/>
                <a:gd name="T92" fmla="*/ 0 w 1235"/>
                <a:gd name="T93" fmla="*/ 0 h 717"/>
                <a:gd name="T94" fmla="*/ 0 w 1235"/>
                <a:gd name="T95" fmla="*/ 0 h 71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235"/>
                <a:gd name="T145" fmla="*/ 0 h 717"/>
                <a:gd name="T146" fmla="*/ 1235 w 1235"/>
                <a:gd name="T147" fmla="*/ 717 h 71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235" h="717">
                  <a:moveTo>
                    <a:pt x="876" y="709"/>
                  </a:moveTo>
                  <a:lnTo>
                    <a:pt x="860" y="709"/>
                  </a:lnTo>
                  <a:lnTo>
                    <a:pt x="843" y="709"/>
                  </a:lnTo>
                  <a:lnTo>
                    <a:pt x="827" y="707"/>
                  </a:lnTo>
                  <a:lnTo>
                    <a:pt x="816" y="693"/>
                  </a:lnTo>
                  <a:lnTo>
                    <a:pt x="816" y="679"/>
                  </a:lnTo>
                  <a:lnTo>
                    <a:pt x="855" y="666"/>
                  </a:lnTo>
                  <a:lnTo>
                    <a:pt x="892" y="655"/>
                  </a:lnTo>
                  <a:lnTo>
                    <a:pt x="933" y="647"/>
                  </a:lnTo>
                  <a:lnTo>
                    <a:pt x="974" y="638"/>
                  </a:lnTo>
                  <a:lnTo>
                    <a:pt x="1012" y="627"/>
                  </a:lnTo>
                  <a:lnTo>
                    <a:pt x="1050" y="617"/>
                  </a:lnTo>
                  <a:lnTo>
                    <a:pt x="1085" y="603"/>
                  </a:lnTo>
                  <a:lnTo>
                    <a:pt x="1120" y="584"/>
                  </a:lnTo>
                  <a:lnTo>
                    <a:pt x="1102" y="548"/>
                  </a:lnTo>
                  <a:lnTo>
                    <a:pt x="1077" y="516"/>
                  </a:lnTo>
                  <a:lnTo>
                    <a:pt x="1056" y="483"/>
                  </a:lnTo>
                  <a:lnTo>
                    <a:pt x="1028" y="451"/>
                  </a:lnTo>
                  <a:lnTo>
                    <a:pt x="1004" y="421"/>
                  </a:lnTo>
                  <a:lnTo>
                    <a:pt x="977" y="389"/>
                  </a:lnTo>
                  <a:lnTo>
                    <a:pt x="947" y="359"/>
                  </a:lnTo>
                  <a:lnTo>
                    <a:pt x="917" y="329"/>
                  </a:lnTo>
                  <a:lnTo>
                    <a:pt x="887" y="299"/>
                  </a:lnTo>
                  <a:lnTo>
                    <a:pt x="857" y="269"/>
                  </a:lnTo>
                  <a:lnTo>
                    <a:pt x="827" y="236"/>
                  </a:lnTo>
                  <a:lnTo>
                    <a:pt x="797" y="206"/>
                  </a:lnTo>
                  <a:lnTo>
                    <a:pt x="767" y="176"/>
                  </a:lnTo>
                  <a:lnTo>
                    <a:pt x="737" y="148"/>
                  </a:lnTo>
                  <a:lnTo>
                    <a:pt x="707" y="118"/>
                  </a:lnTo>
                  <a:lnTo>
                    <a:pt x="681" y="84"/>
                  </a:lnTo>
                  <a:lnTo>
                    <a:pt x="640" y="90"/>
                  </a:lnTo>
                  <a:lnTo>
                    <a:pt x="596" y="95"/>
                  </a:lnTo>
                  <a:lnTo>
                    <a:pt x="556" y="104"/>
                  </a:lnTo>
                  <a:lnTo>
                    <a:pt x="515" y="114"/>
                  </a:lnTo>
                  <a:lnTo>
                    <a:pt x="478" y="123"/>
                  </a:lnTo>
                  <a:lnTo>
                    <a:pt x="436" y="134"/>
                  </a:lnTo>
                  <a:lnTo>
                    <a:pt x="398" y="148"/>
                  </a:lnTo>
                  <a:lnTo>
                    <a:pt x="360" y="158"/>
                  </a:lnTo>
                  <a:lnTo>
                    <a:pt x="319" y="171"/>
                  </a:lnTo>
                  <a:lnTo>
                    <a:pt x="282" y="188"/>
                  </a:lnTo>
                  <a:lnTo>
                    <a:pt x="243" y="201"/>
                  </a:lnTo>
                  <a:lnTo>
                    <a:pt x="206" y="218"/>
                  </a:lnTo>
                  <a:lnTo>
                    <a:pt x="171" y="231"/>
                  </a:lnTo>
                  <a:lnTo>
                    <a:pt x="132" y="247"/>
                  </a:lnTo>
                  <a:lnTo>
                    <a:pt x="94" y="264"/>
                  </a:lnTo>
                  <a:lnTo>
                    <a:pt x="56" y="280"/>
                  </a:lnTo>
                  <a:lnTo>
                    <a:pt x="382" y="687"/>
                  </a:lnTo>
                  <a:lnTo>
                    <a:pt x="342" y="717"/>
                  </a:lnTo>
                  <a:lnTo>
                    <a:pt x="293" y="668"/>
                  </a:lnTo>
                  <a:lnTo>
                    <a:pt x="241" y="617"/>
                  </a:lnTo>
                  <a:lnTo>
                    <a:pt x="187" y="562"/>
                  </a:lnTo>
                  <a:lnTo>
                    <a:pt x="132" y="502"/>
                  </a:lnTo>
                  <a:lnTo>
                    <a:pt x="83" y="443"/>
                  </a:lnTo>
                  <a:lnTo>
                    <a:pt x="42" y="381"/>
                  </a:lnTo>
                  <a:lnTo>
                    <a:pt x="12" y="315"/>
                  </a:lnTo>
                  <a:lnTo>
                    <a:pt x="0" y="250"/>
                  </a:lnTo>
                  <a:lnTo>
                    <a:pt x="42" y="229"/>
                  </a:lnTo>
                  <a:lnTo>
                    <a:pt x="86" y="210"/>
                  </a:lnTo>
                  <a:lnTo>
                    <a:pt x="129" y="190"/>
                  </a:lnTo>
                  <a:lnTo>
                    <a:pt x="173" y="174"/>
                  </a:lnTo>
                  <a:lnTo>
                    <a:pt x="219" y="158"/>
                  </a:lnTo>
                  <a:lnTo>
                    <a:pt x="263" y="139"/>
                  </a:lnTo>
                  <a:lnTo>
                    <a:pt x="309" y="125"/>
                  </a:lnTo>
                  <a:lnTo>
                    <a:pt x="355" y="109"/>
                  </a:lnTo>
                  <a:lnTo>
                    <a:pt x="401" y="95"/>
                  </a:lnTo>
                  <a:lnTo>
                    <a:pt x="448" y="79"/>
                  </a:lnTo>
                  <a:lnTo>
                    <a:pt x="494" y="65"/>
                  </a:lnTo>
                  <a:lnTo>
                    <a:pt x="540" y="52"/>
                  </a:lnTo>
                  <a:lnTo>
                    <a:pt x="586" y="38"/>
                  </a:lnTo>
                  <a:lnTo>
                    <a:pt x="631" y="25"/>
                  </a:lnTo>
                  <a:lnTo>
                    <a:pt x="679" y="14"/>
                  </a:lnTo>
                  <a:lnTo>
                    <a:pt x="725" y="0"/>
                  </a:lnTo>
                  <a:lnTo>
                    <a:pt x="751" y="41"/>
                  </a:lnTo>
                  <a:lnTo>
                    <a:pt x="781" y="79"/>
                  </a:lnTo>
                  <a:lnTo>
                    <a:pt x="813" y="120"/>
                  </a:lnTo>
                  <a:lnTo>
                    <a:pt x="850" y="158"/>
                  </a:lnTo>
                  <a:lnTo>
                    <a:pt x="885" y="193"/>
                  </a:lnTo>
                  <a:lnTo>
                    <a:pt x="920" y="231"/>
                  </a:lnTo>
                  <a:lnTo>
                    <a:pt x="955" y="266"/>
                  </a:lnTo>
                  <a:lnTo>
                    <a:pt x="993" y="301"/>
                  </a:lnTo>
                  <a:lnTo>
                    <a:pt x="1028" y="340"/>
                  </a:lnTo>
                  <a:lnTo>
                    <a:pt x="1063" y="375"/>
                  </a:lnTo>
                  <a:lnTo>
                    <a:pt x="1097" y="413"/>
                  </a:lnTo>
                  <a:lnTo>
                    <a:pt x="1129" y="451"/>
                  </a:lnTo>
                  <a:lnTo>
                    <a:pt x="1159" y="490"/>
                  </a:lnTo>
                  <a:lnTo>
                    <a:pt x="1189" y="530"/>
                  </a:lnTo>
                  <a:lnTo>
                    <a:pt x="1213" y="571"/>
                  </a:lnTo>
                  <a:lnTo>
                    <a:pt x="1235" y="611"/>
                  </a:lnTo>
                  <a:lnTo>
                    <a:pt x="1194" y="636"/>
                  </a:lnTo>
                  <a:lnTo>
                    <a:pt x="1150" y="649"/>
                  </a:lnTo>
                  <a:lnTo>
                    <a:pt x="1104" y="657"/>
                  </a:lnTo>
                  <a:lnTo>
                    <a:pt x="1056" y="663"/>
                  </a:lnTo>
                  <a:lnTo>
                    <a:pt x="1007" y="666"/>
                  </a:lnTo>
                  <a:lnTo>
                    <a:pt x="961" y="673"/>
                  </a:lnTo>
                  <a:lnTo>
                    <a:pt x="917" y="687"/>
                  </a:lnTo>
                  <a:lnTo>
                    <a:pt x="876" y="709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94" name="Freeform 398"/>
            <p:cNvSpPr>
              <a:spLocks/>
            </p:cNvSpPr>
            <p:nvPr/>
          </p:nvSpPr>
          <p:spPr bwMode="auto">
            <a:xfrm>
              <a:off x="4392" y="3992"/>
              <a:ext cx="74" cy="75"/>
            </a:xfrm>
            <a:custGeom>
              <a:avLst/>
              <a:gdLst>
                <a:gd name="T0" fmla="*/ 0 w 298"/>
                <a:gd name="T1" fmla="*/ 0 h 304"/>
                <a:gd name="T2" fmla="*/ 0 w 298"/>
                <a:gd name="T3" fmla="*/ 0 h 304"/>
                <a:gd name="T4" fmla="*/ 0 w 298"/>
                <a:gd name="T5" fmla="*/ 0 h 304"/>
                <a:gd name="T6" fmla="*/ 0 w 298"/>
                <a:gd name="T7" fmla="*/ 0 h 304"/>
                <a:gd name="T8" fmla="*/ 0 w 298"/>
                <a:gd name="T9" fmla="*/ 0 h 304"/>
                <a:gd name="T10" fmla="*/ 0 w 298"/>
                <a:gd name="T11" fmla="*/ 0 h 304"/>
                <a:gd name="T12" fmla="*/ 0 w 298"/>
                <a:gd name="T13" fmla="*/ 0 h 304"/>
                <a:gd name="T14" fmla="*/ 0 w 298"/>
                <a:gd name="T15" fmla="*/ 0 h 304"/>
                <a:gd name="T16" fmla="*/ 0 w 298"/>
                <a:gd name="T17" fmla="*/ 0 h 304"/>
                <a:gd name="T18" fmla="*/ 0 w 298"/>
                <a:gd name="T19" fmla="*/ 0 h 304"/>
                <a:gd name="T20" fmla="*/ 0 w 298"/>
                <a:gd name="T21" fmla="*/ 0 h 304"/>
                <a:gd name="T22" fmla="*/ 0 w 298"/>
                <a:gd name="T23" fmla="*/ 0 h 304"/>
                <a:gd name="T24" fmla="*/ 0 w 298"/>
                <a:gd name="T25" fmla="*/ 0 h 304"/>
                <a:gd name="T26" fmla="*/ 0 w 298"/>
                <a:gd name="T27" fmla="*/ 0 h 304"/>
                <a:gd name="T28" fmla="*/ 0 w 298"/>
                <a:gd name="T29" fmla="*/ 0 h 304"/>
                <a:gd name="T30" fmla="*/ 0 w 298"/>
                <a:gd name="T31" fmla="*/ 0 h 304"/>
                <a:gd name="T32" fmla="*/ 0 w 298"/>
                <a:gd name="T33" fmla="*/ 0 h 304"/>
                <a:gd name="T34" fmla="*/ 0 w 298"/>
                <a:gd name="T35" fmla="*/ 0 h 304"/>
                <a:gd name="T36" fmla="*/ 0 w 298"/>
                <a:gd name="T37" fmla="*/ 0 h 304"/>
                <a:gd name="T38" fmla="*/ 0 w 298"/>
                <a:gd name="T39" fmla="*/ 0 h 304"/>
                <a:gd name="T40" fmla="*/ 0 w 298"/>
                <a:gd name="T41" fmla="*/ 0 h 304"/>
                <a:gd name="T42" fmla="*/ 0 w 298"/>
                <a:gd name="T43" fmla="*/ 0 h 304"/>
                <a:gd name="T44" fmla="*/ 0 w 298"/>
                <a:gd name="T45" fmla="*/ 0 h 304"/>
                <a:gd name="T46" fmla="*/ 0 w 298"/>
                <a:gd name="T47" fmla="*/ 0 h 304"/>
                <a:gd name="T48" fmla="*/ 0 w 298"/>
                <a:gd name="T49" fmla="*/ 0 h 304"/>
                <a:gd name="T50" fmla="*/ 0 w 298"/>
                <a:gd name="T51" fmla="*/ 0 h 304"/>
                <a:gd name="T52" fmla="*/ 0 w 298"/>
                <a:gd name="T53" fmla="*/ 0 h 304"/>
                <a:gd name="T54" fmla="*/ 0 w 298"/>
                <a:gd name="T55" fmla="*/ 0 h 304"/>
                <a:gd name="T56" fmla="*/ 0 w 298"/>
                <a:gd name="T57" fmla="*/ 0 h 304"/>
                <a:gd name="T58" fmla="*/ 0 w 298"/>
                <a:gd name="T59" fmla="*/ 0 h 304"/>
                <a:gd name="T60" fmla="*/ 0 w 298"/>
                <a:gd name="T61" fmla="*/ 0 h 304"/>
                <a:gd name="T62" fmla="*/ 0 w 298"/>
                <a:gd name="T63" fmla="*/ 0 h 304"/>
                <a:gd name="T64" fmla="*/ 0 w 298"/>
                <a:gd name="T65" fmla="*/ 0 h 304"/>
                <a:gd name="T66" fmla="*/ 0 w 298"/>
                <a:gd name="T67" fmla="*/ 0 h 304"/>
                <a:gd name="T68" fmla="*/ 0 w 298"/>
                <a:gd name="T69" fmla="*/ 0 h 304"/>
                <a:gd name="T70" fmla="*/ 0 w 298"/>
                <a:gd name="T71" fmla="*/ 0 h 304"/>
                <a:gd name="T72" fmla="*/ 0 w 298"/>
                <a:gd name="T73" fmla="*/ 0 h 304"/>
                <a:gd name="T74" fmla="*/ 0 w 298"/>
                <a:gd name="T75" fmla="*/ 0 h 304"/>
                <a:gd name="T76" fmla="*/ 0 w 298"/>
                <a:gd name="T77" fmla="*/ 0 h 304"/>
                <a:gd name="T78" fmla="*/ 0 w 298"/>
                <a:gd name="T79" fmla="*/ 0 h 304"/>
                <a:gd name="T80" fmla="*/ 0 w 298"/>
                <a:gd name="T81" fmla="*/ 0 h 304"/>
                <a:gd name="T82" fmla="*/ 0 w 298"/>
                <a:gd name="T83" fmla="*/ 0 h 304"/>
                <a:gd name="T84" fmla="*/ 0 w 298"/>
                <a:gd name="T85" fmla="*/ 0 h 30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8"/>
                <a:gd name="T130" fmla="*/ 0 h 304"/>
                <a:gd name="T131" fmla="*/ 298 w 298"/>
                <a:gd name="T132" fmla="*/ 304 h 30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8" h="304">
                  <a:moveTo>
                    <a:pt x="298" y="103"/>
                  </a:moveTo>
                  <a:lnTo>
                    <a:pt x="265" y="101"/>
                  </a:lnTo>
                  <a:lnTo>
                    <a:pt x="233" y="94"/>
                  </a:lnTo>
                  <a:lnTo>
                    <a:pt x="198" y="84"/>
                  </a:lnTo>
                  <a:lnTo>
                    <a:pt x="165" y="76"/>
                  </a:lnTo>
                  <a:lnTo>
                    <a:pt x="133" y="71"/>
                  </a:lnTo>
                  <a:lnTo>
                    <a:pt x="106" y="76"/>
                  </a:lnTo>
                  <a:lnTo>
                    <a:pt x="81" y="94"/>
                  </a:lnTo>
                  <a:lnTo>
                    <a:pt x="64" y="131"/>
                  </a:lnTo>
                  <a:lnTo>
                    <a:pt x="64" y="152"/>
                  </a:lnTo>
                  <a:lnTo>
                    <a:pt x="73" y="173"/>
                  </a:lnTo>
                  <a:lnTo>
                    <a:pt x="81" y="193"/>
                  </a:lnTo>
                  <a:lnTo>
                    <a:pt x="94" y="212"/>
                  </a:lnTo>
                  <a:lnTo>
                    <a:pt x="108" y="225"/>
                  </a:lnTo>
                  <a:lnTo>
                    <a:pt x="124" y="239"/>
                  </a:lnTo>
                  <a:lnTo>
                    <a:pt x="143" y="253"/>
                  </a:lnTo>
                  <a:lnTo>
                    <a:pt x="163" y="260"/>
                  </a:lnTo>
                  <a:lnTo>
                    <a:pt x="179" y="260"/>
                  </a:lnTo>
                  <a:lnTo>
                    <a:pt x="179" y="290"/>
                  </a:lnTo>
                  <a:lnTo>
                    <a:pt x="152" y="302"/>
                  </a:lnTo>
                  <a:lnTo>
                    <a:pt x="127" y="304"/>
                  </a:lnTo>
                  <a:lnTo>
                    <a:pt x="101" y="302"/>
                  </a:lnTo>
                  <a:lnTo>
                    <a:pt x="76" y="293"/>
                  </a:lnTo>
                  <a:lnTo>
                    <a:pt x="54" y="279"/>
                  </a:lnTo>
                  <a:lnTo>
                    <a:pt x="35" y="260"/>
                  </a:lnTo>
                  <a:lnTo>
                    <a:pt x="18" y="239"/>
                  </a:lnTo>
                  <a:lnTo>
                    <a:pt x="5" y="217"/>
                  </a:lnTo>
                  <a:lnTo>
                    <a:pt x="0" y="179"/>
                  </a:lnTo>
                  <a:lnTo>
                    <a:pt x="2" y="141"/>
                  </a:lnTo>
                  <a:lnTo>
                    <a:pt x="11" y="106"/>
                  </a:lnTo>
                  <a:lnTo>
                    <a:pt x="27" y="73"/>
                  </a:lnTo>
                  <a:lnTo>
                    <a:pt x="48" y="46"/>
                  </a:lnTo>
                  <a:lnTo>
                    <a:pt x="76" y="24"/>
                  </a:lnTo>
                  <a:lnTo>
                    <a:pt x="106" y="8"/>
                  </a:lnTo>
                  <a:lnTo>
                    <a:pt x="141" y="0"/>
                  </a:lnTo>
                  <a:lnTo>
                    <a:pt x="163" y="11"/>
                  </a:lnTo>
                  <a:lnTo>
                    <a:pt x="187" y="16"/>
                  </a:lnTo>
                  <a:lnTo>
                    <a:pt x="212" y="24"/>
                  </a:lnTo>
                  <a:lnTo>
                    <a:pt x="235" y="30"/>
                  </a:lnTo>
                  <a:lnTo>
                    <a:pt x="258" y="41"/>
                  </a:lnTo>
                  <a:lnTo>
                    <a:pt x="277" y="54"/>
                  </a:lnTo>
                  <a:lnTo>
                    <a:pt x="290" y="76"/>
                  </a:lnTo>
                  <a:lnTo>
                    <a:pt x="298" y="103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95" name="Freeform 399"/>
            <p:cNvSpPr>
              <a:spLocks/>
            </p:cNvSpPr>
            <p:nvPr/>
          </p:nvSpPr>
          <p:spPr bwMode="auto">
            <a:xfrm>
              <a:off x="4059" y="3614"/>
              <a:ext cx="284" cy="172"/>
            </a:xfrm>
            <a:custGeom>
              <a:avLst/>
              <a:gdLst>
                <a:gd name="T0" fmla="*/ 0 w 1138"/>
                <a:gd name="T1" fmla="*/ 0 h 687"/>
                <a:gd name="T2" fmla="*/ 0 w 1138"/>
                <a:gd name="T3" fmla="*/ 0 h 687"/>
                <a:gd name="T4" fmla="*/ 0 w 1138"/>
                <a:gd name="T5" fmla="*/ 0 h 687"/>
                <a:gd name="T6" fmla="*/ 0 w 1138"/>
                <a:gd name="T7" fmla="*/ 0 h 687"/>
                <a:gd name="T8" fmla="*/ 0 w 1138"/>
                <a:gd name="T9" fmla="*/ 0 h 687"/>
                <a:gd name="T10" fmla="*/ 0 w 1138"/>
                <a:gd name="T11" fmla="*/ 0 h 687"/>
                <a:gd name="T12" fmla="*/ 0 w 1138"/>
                <a:gd name="T13" fmla="*/ 0 h 687"/>
                <a:gd name="T14" fmla="*/ 0 w 1138"/>
                <a:gd name="T15" fmla="*/ 0 h 687"/>
                <a:gd name="T16" fmla="*/ 0 w 1138"/>
                <a:gd name="T17" fmla="*/ 0 h 687"/>
                <a:gd name="T18" fmla="*/ 0 w 1138"/>
                <a:gd name="T19" fmla="*/ 0 h 687"/>
                <a:gd name="T20" fmla="*/ 0 w 1138"/>
                <a:gd name="T21" fmla="*/ 0 h 687"/>
                <a:gd name="T22" fmla="*/ 0 w 1138"/>
                <a:gd name="T23" fmla="*/ 0 h 687"/>
                <a:gd name="T24" fmla="*/ 0 w 1138"/>
                <a:gd name="T25" fmla="*/ 0 h 687"/>
                <a:gd name="T26" fmla="*/ 0 w 1138"/>
                <a:gd name="T27" fmla="*/ 0 h 687"/>
                <a:gd name="T28" fmla="*/ 0 w 1138"/>
                <a:gd name="T29" fmla="*/ 0 h 687"/>
                <a:gd name="T30" fmla="*/ 0 w 1138"/>
                <a:gd name="T31" fmla="*/ 0 h 687"/>
                <a:gd name="T32" fmla="*/ 0 w 1138"/>
                <a:gd name="T33" fmla="*/ 0 h 687"/>
                <a:gd name="T34" fmla="*/ 0 w 1138"/>
                <a:gd name="T35" fmla="*/ 0 h 687"/>
                <a:gd name="T36" fmla="*/ 0 w 1138"/>
                <a:gd name="T37" fmla="*/ 0 h 687"/>
                <a:gd name="T38" fmla="*/ 0 w 1138"/>
                <a:gd name="T39" fmla="*/ 0 h 687"/>
                <a:gd name="T40" fmla="*/ 0 w 1138"/>
                <a:gd name="T41" fmla="*/ 0 h 687"/>
                <a:gd name="T42" fmla="*/ 0 w 1138"/>
                <a:gd name="T43" fmla="*/ 0 h 687"/>
                <a:gd name="T44" fmla="*/ 0 w 1138"/>
                <a:gd name="T45" fmla="*/ 0 h 687"/>
                <a:gd name="T46" fmla="*/ 0 w 1138"/>
                <a:gd name="T47" fmla="*/ 0 h 687"/>
                <a:gd name="T48" fmla="*/ 0 w 1138"/>
                <a:gd name="T49" fmla="*/ 0 h 687"/>
                <a:gd name="T50" fmla="*/ 0 w 1138"/>
                <a:gd name="T51" fmla="*/ 0 h 687"/>
                <a:gd name="T52" fmla="*/ 0 w 1138"/>
                <a:gd name="T53" fmla="*/ 0 h 687"/>
                <a:gd name="T54" fmla="*/ 0 w 1138"/>
                <a:gd name="T55" fmla="*/ 0 h 687"/>
                <a:gd name="T56" fmla="*/ 0 w 1138"/>
                <a:gd name="T57" fmla="*/ 0 h 687"/>
                <a:gd name="T58" fmla="*/ 0 w 1138"/>
                <a:gd name="T59" fmla="*/ 0 h 687"/>
                <a:gd name="T60" fmla="*/ 0 w 1138"/>
                <a:gd name="T61" fmla="*/ 0 h 687"/>
                <a:gd name="T62" fmla="*/ 0 w 1138"/>
                <a:gd name="T63" fmla="*/ 0 h 687"/>
                <a:gd name="T64" fmla="*/ 0 w 1138"/>
                <a:gd name="T65" fmla="*/ 0 h 687"/>
                <a:gd name="T66" fmla="*/ 0 w 1138"/>
                <a:gd name="T67" fmla="*/ 0 h 68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38"/>
                <a:gd name="T103" fmla="*/ 0 h 687"/>
                <a:gd name="T104" fmla="*/ 1138 w 1138"/>
                <a:gd name="T105" fmla="*/ 687 h 68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38" h="687">
                  <a:moveTo>
                    <a:pt x="934" y="552"/>
                  </a:moveTo>
                  <a:lnTo>
                    <a:pt x="931" y="525"/>
                  </a:lnTo>
                  <a:lnTo>
                    <a:pt x="940" y="502"/>
                  </a:lnTo>
                  <a:lnTo>
                    <a:pt x="956" y="490"/>
                  </a:lnTo>
                  <a:lnTo>
                    <a:pt x="975" y="478"/>
                  </a:lnTo>
                  <a:lnTo>
                    <a:pt x="996" y="470"/>
                  </a:lnTo>
                  <a:lnTo>
                    <a:pt x="1018" y="460"/>
                  </a:lnTo>
                  <a:lnTo>
                    <a:pt x="1037" y="443"/>
                  </a:lnTo>
                  <a:lnTo>
                    <a:pt x="1051" y="424"/>
                  </a:lnTo>
                  <a:lnTo>
                    <a:pt x="709" y="74"/>
                  </a:lnTo>
                  <a:lnTo>
                    <a:pt x="670" y="79"/>
                  </a:lnTo>
                  <a:lnTo>
                    <a:pt x="630" y="88"/>
                  </a:lnTo>
                  <a:lnTo>
                    <a:pt x="592" y="95"/>
                  </a:lnTo>
                  <a:lnTo>
                    <a:pt x="554" y="104"/>
                  </a:lnTo>
                  <a:lnTo>
                    <a:pt x="513" y="111"/>
                  </a:lnTo>
                  <a:lnTo>
                    <a:pt x="476" y="120"/>
                  </a:lnTo>
                  <a:lnTo>
                    <a:pt x="437" y="128"/>
                  </a:lnTo>
                  <a:lnTo>
                    <a:pt x="399" y="139"/>
                  </a:lnTo>
                  <a:lnTo>
                    <a:pt x="361" y="150"/>
                  </a:lnTo>
                  <a:lnTo>
                    <a:pt x="323" y="160"/>
                  </a:lnTo>
                  <a:lnTo>
                    <a:pt x="288" y="171"/>
                  </a:lnTo>
                  <a:lnTo>
                    <a:pt x="250" y="185"/>
                  </a:lnTo>
                  <a:lnTo>
                    <a:pt x="212" y="199"/>
                  </a:lnTo>
                  <a:lnTo>
                    <a:pt x="176" y="212"/>
                  </a:lnTo>
                  <a:lnTo>
                    <a:pt x="139" y="226"/>
                  </a:lnTo>
                  <a:lnTo>
                    <a:pt x="104" y="239"/>
                  </a:lnTo>
                  <a:lnTo>
                    <a:pt x="413" y="647"/>
                  </a:lnTo>
                  <a:lnTo>
                    <a:pt x="367" y="687"/>
                  </a:lnTo>
                  <a:lnTo>
                    <a:pt x="317" y="638"/>
                  </a:lnTo>
                  <a:lnTo>
                    <a:pt x="271" y="584"/>
                  </a:lnTo>
                  <a:lnTo>
                    <a:pt x="231" y="527"/>
                  </a:lnTo>
                  <a:lnTo>
                    <a:pt x="192" y="470"/>
                  </a:lnTo>
                  <a:lnTo>
                    <a:pt x="152" y="413"/>
                  </a:lnTo>
                  <a:lnTo>
                    <a:pt x="109" y="356"/>
                  </a:lnTo>
                  <a:lnTo>
                    <a:pt x="57" y="301"/>
                  </a:lnTo>
                  <a:lnTo>
                    <a:pt x="0" y="250"/>
                  </a:lnTo>
                  <a:lnTo>
                    <a:pt x="3" y="220"/>
                  </a:lnTo>
                  <a:lnTo>
                    <a:pt x="14" y="204"/>
                  </a:lnTo>
                  <a:lnTo>
                    <a:pt x="30" y="199"/>
                  </a:lnTo>
                  <a:lnTo>
                    <a:pt x="49" y="196"/>
                  </a:lnTo>
                  <a:lnTo>
                    <a:pt x="65" y="196"/>
                  </a:lnTo>
                  <a:lnTo>
                    <a:pt x="81" y="193"/>
                  </a:lnTo>
                  <a:lnTo>
                    <a:pt x="95" y="180"/>
                  </a:lnTo>
                  <a:lnTo>
                    <a:pt x="104" y="153"/>
                  </a:lnTo>
                  <a:lnTo>
                    <a:pt x="144" y="141"/>
                  </a:lnTo>
                  <a:lnTo>
                    <a:pt x="185" y="134"/>
                  </a:lnTo>
                  <a:lnTo>
                    <a:pt x="222" y="123"/>
                  </a:lnTo>
                  <a:lnTo>
                    <a:pt x="263" y="111"/>
                  </a:lnTo>
                  <a:lnTo>
                    <a:pt x="305" y="100"/>
                  </a:lnTo>
                  <a:lnTo>
                    <a:pt x="342" y="90"/>
                  </a:lnTo>
                  <a:lnTo>
                    <a:pt x="383" y="79"/>
                  </a:lnTo>
                  <a:lnTo>
                    <a:pt x="423" y="68"/>
                  </a:lnTo>
                  <a:lnTo>
                    <a:pt x="464" y="58"/>
                  </a:lnTo>
                  <a:lnTo>
                    <a:pt x="505" y="49"/>
                  </a:lnTo>
                  <a:lnTo>
                    <a:pt x="546" y="38"/>
                  </a:lnTo>
                  <a:lnTo>
                    <a:pt x="587" y="30"/>
                  </a:lnTo>
                  <a:lnTo>
                    <a:pt x="628" y="22"/>
                  </a:lnTo>
                  <a:lnTo>
                    <a:pt x="668" y="14"/>
                  </a:lnTo>
                  <a:lnTo>
                    <a:pt x="711" y="5"/>
                  </a:lnTo>
                  <a:lnTo>
                    <a:pt x="753" y="0"/>
                  </a:lnTo>
                  <a:lnTo>
                    <a:pt x="1138" y="424"/>
                  </a:lnTo>
                  <a:lnTo>
                    <a:pt x="1118" y="451"/>
                  </a:lnTo>
                  <a:lnTo>
                    <a:pt x="1097" y="476"/>
                  </a:lnTo>
                  <a:lnTo>
                    <a:pt x="1076" y="495"/>
                  </a:lnTo>
                  <a:lnTo>
                    <a:pt x="1048" y="511"/>
                  </a:lnTo>
                  <a:lnTo>
                    <a:pt x="1021" y="527"/>
                  </a:lnTo>
                  <a:lnTo>
                    <a:pt x="991" y="538"/>
                  </a:lnTo>
                  <a:lnTo>
                    <a:pt x="964" y="546"/>
                  </a:lnTo>
                  <a:lnTo>
                    <a:pt x="934" y="552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96" name="Freeform 400"/>
            <p:cNvSpPr>
              <a:spLocks/>
            </p:cNvSpPr>
            <p:nvPr/>
          </p:nvSpPr>
          <p:spPr bwMode="auto">
            <a:xfrm>
              <a:off x="4171" y="3877"/>
              <a:ext cx="96" cy="127"/>
            </a:xfrm>
            <a:custGeom>
              <a:avLst/>
              <a:gdLst>
                <a:gd name="T0" fmla="*/ 0 w 386"/>
                <a:gd name="T1" fmla="*/ 0 h 507"/>
                <a:gd name="T2" fmla="*/ 0 w 386"/>
                <a:gd name="T3" fmla="*/ 0 h 507"/>
                <a:gd name="T4" fmla="*/ 0 w 386"/>
                <a:gd name="T5" fmla="*/ 0 h 507"/>
                <a:gd name="T6" fmla="*/ 0 w 386"/>
                <a:gd name="T7" fmla="*/ 0 h 507"/>
                <a:gd name="T8" fmla="*/ 0 w 386"/>
                <a:gd name="T9" fmla="*/ 0 h 507"/>
                <a:gd name="T10" fmla="*/ 0 w 386"/>
                <a:gd name="T11" fmla="*/ 0 h 507"/>
                <a:gd name="T12" fmla="*/ 0 w 386"/>
                <a:gd name="T13" fmla="*/ 0 h 507"/>
                <a:gd name="T14" fmla="*/ 0 w 386"/>
                <a:gd name="T15" fmla="*/ 0 h 507"/>
                <a:gd name="T16" fmla="*/ 0 w 386"/>
                <a:gd name="T17" fmla="*/ 0 h 507"/>
                <a:gd name="T18" fmla="*/ 0 w 386"/>
                <a:gd name="T19" fmla="*/ 0 h 507"/>
                <a:gd name="T20" fmla="*/ 0 w 386"/>
                <a:gd name="T21" fmla="*/ 0 h 507"/>
                <a:gd name="T22" fmla="*/ 0 w 386"/>
                <a:gd name="T23" fmla="*/ 0 h 507"/>
                <a:gd name="T24" fmla="*/ 0 w 386"/>
                <a:gd name="T25" fmla="*/ 0 h 507"/>
                <a:gd name="T26" fmla="*/ 0 w 386"/>
                <a:gd name="T27" fmla="*/ 0 h 507"/>
                <a:gd name="T28" fmla="*/ 0 w 386"/>
                <a:gd name="T29" fmla="*/ 0 h 507"/>
                <a:gd name="T30" fmla="*/ 0 w 386"/>
                <a:gd name="T31" fmla="*/ 0 h 507"/>
                <a:gd name="T32" fmla="*/ 0 w 386"/>
                <a:gd name="T33" fmla="*/ 0 h 507"/>
                <a:gd name="T34" fmla="*/ 0 w 386"/>
                <a:gd name="T35" fmla="*/ 0 h 507"/>
                <a:gd name="T36" fmla="*/ 0 w 386"/>
                <a:gd name="T37" fmla="*/ 0 h 507"/>
                <a:gd name="T38" fmla="*/ 0 w 386"/>
                <a:gd name="T39" fmla="*/ 0 h 50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86"/>
                <a:gd name="T61" fmla="*/ 0 h 507"/>
                <a:gd name="T62" fmla="*/ 386 w 386"/>
                <a:gd name="T63" fmla="*/ 507 h 50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86" h="507">
                  <a:moveTo>
                    <a:pt x="372" y="507"/>
                  </a:moveTo>
                  <a:lnTo>
                    <a:pt x="328" y="507"/>
                  </a:lnTo>
                  <a:lnTo>
                    <a:pt x="291" y="445"/>
                  </a:lnTo>
                  <a:lnTo>
                    <a:pt x="245" y="386"/>
                  </a:lnTo>
                  <a:lnTo>
                    <a:pt x="199" y="329"/>
                  </a:lnTo>
                  <a:lnTo>
                    <a:pt x="150" y="269"/>
                  </a:lnTo>
                  <a:lnTo>
                    <a:pt x="100" y="209"/>
                  </a:lnTo>
                  <a:lnTo>
                    <a:pt x="60" y="146"/>
                  </a:lnTo>
                  <a:lnTo>
                    <a:pt x="25" y="82"/>
                  </a:lnTo>
                  <a:lnTo>
                    <a:pt x="0" y="14"/>
                  </a:lnTo>
                  <a:lnTo>
                    <a:pt x="16" y="0"/>
                  </a:lnTo>
                  <a:lnTo>
                    <a:pt x="70" y="57"/>
                  </a:lnTo>
                  <a:lnTo>
                    <a:pt x="122" y="117"/>
                  </a:lnTo>
                  <a:lnTo>
                    <a:pt x="171" y="176"/>
                  </a:lnTo>
                  <a:lnTo>
                    <a:pt x="220" y="236"/>
                  </a:lnTo>
                  <a:lnTo>
                    <a:pt x="266" y="299"/>
                  </a:lnTo>
                  <a:lnTo>
                    <a:pt x="310" y="364"/>
                  </a:lnTo>
                  <a:lnTo>
                    <a:pt x="351" y="429"/>
                  </a:lnTo>
                  <a:lnTo>
                    <a:pt x="386" y="497"/>
                  </a:lnTo>
                  <a:lnTo>
                    <a:pt x="372" y="507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97" name="Freeform 401"/>
            <p:cNvSpPr>
              <a:spLocks/>
            </p:cNvSpPr>
            <p:nvPr/>
          </p:nvSpPr>
          <p:spPr bwMode="auto">
            <a:xfrm>
              <a:off x="4176" y="3769"/>
              <a:ext cx="55" cy="21"/>
            </a:xfrm>
            <a:custGeom>
              <a:avLst/>
              <a:gdLst>
                <a:gd name="T0" fmla="*/ 0 w 220"/>
                <a:gd name="T1" fmla="*/ 0 h 84"/>
                <a:gd name="T2" fmla="*/ 0 w 220"/>
                <a:gd name="T3" fmla="*/ 0 h 84"/>
                <a:gd name="T4" fmla="*/ 0 w 220"/>
                <a:gd name="T5" fmla="*/ 0 h 84"/>
                <a:gd name="T6" fmla="*/ 0 w 220"/>
                <a:gd name="T7" fmla="*/ 0 h 84"/>
                <a:gd name="T8" fmla="*/ 0 w 220"/>
                <a:gd name="T9" fmla="*/ 0 h 84"/>
                <a:gd name="T10" fmla="*/ 0 w 220"/>
                <a:gd name="T11" fmla="*/ 0 h 84"/>
                <a:gd name="T12" fmla="*/ 0 w 220"/>
                <a:gd name="T13" fmla="*/ 0 h 84"/>
                <a:gd name="T14" fmla="*/ 0 w 220"/>
                <a:gd name="T15" fmla="*/ 0 h 84"/>
                <a:gd name="T16" fmla="*/ 0 w 220"/>
                <a:gd name="T17" fmla="*/ 0 h 84"/>
                <a:gd name="T18" fmla="*/ 0 w 220"/>
                <a:gd name="T19" fmla="*/ 0 h 84"/>
                <a:gd name="T20" fmla="*/ 0 w 220"/>
                <a:gd name="T21" fmla="*/ 0 h 84"/>
                <a:gd name="T22" fmla="*/ 0 w 220"/>
                <a:gd name="T23" fmla="*/ 0 h 84"/>
                <a:gd name="T24" fmla="*/ 0 w 220"/>
                <a:gd name="T25" fmla="*/ 0 h 84"/>
                <a:gd name="T26" fmla="*/ 0 w 220"/>
                <a:gd name="T27" fmla="*/ 0 h 84"/>
                <a:gd name="T28" fmla="*/ 0 w 220"/>
                <a:gd name="T29" fmla="*/ 0 h 84"/>
                <a:gd name="T30" fmla="*/ 0 w 220"/>
                <a:gd name="T31" fmla="*/ 0 h 84"/>
                <a:gd name="T32" fmla="*/ 0 w 220"/>
                <a:gd name="T33" fmla="*/ 0 h 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0"/>
                <a:gd name="T52" fmla="*/ 0 h 84"/>
                <a:gd name="T53" fmla="*/ 220 w 220"/>
                <a:gd name="T54" fmla="*/ 84 h 8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0" h="84">
                  <a:moveTo>
                    <a:pt x="0" y="84"/>
                  </a:moveTo>
                  <a:lnTo>
                    <a:pt x="19" y="60"/>
                  </a:lnTo>
                  <a:lnTo>
                    <a:pt x="44" y="38"/>
                  </a:lnTo>
                  <a:lnTo>
                    <a:pt x="71" y="24"/>
                  </a:lnTo>
                  <a:lnTo>
                    <a:pt x="103" y="14"/>
                  </a:lnTo>
                  <a:lnTo>
                    <a:pt x="133" y="6"/>
                  </a:lnTo>
                  <a:lnTo>
                    <a:pt x="163" y="3"/>
                  </a:lnTo>
                  <a:lnTo>
                    <a:pt x="193" y="0"/>
                  </a:lnTo>
                  <a:lnTo>
                    <a:pt x="220" y="0"/>
                  </a:lnTo>
                  <a:lnTo>
                    <a:pt x="203" y="28"/>
                  </a:lnTo>
                  <a:lnTo>
                    <a:pt x="180" y="47"/>
                  </a:lnTo>
                  <a:lnTo>
                    <a:pt x="152" y="60"/>
                  </a:lnTo>
                  <a:lnTo>
                    <a:pt x="122" y="65"/>
                  </a:lnTo>
                  <a:lnTo>
                    <a:pt x="92" y="70"/>
                  </a:lnTo>
                  <a:lnTo>
                    <a:pt x="60" y="74"/>
                  </a:lnTo>
                  <a:lnTo>
                    <a:pt x="30" y="79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98" name="Freeform 402"/>
            <p:cNvSpPr>
              <a:spLocks/>
            </p:cNvSpPr>
            <p:nvPr/>
          </p:nvSpPr>
          <p:spPr bwMode="auto">
            <a:xfrm>
              <a:off x="4145" y="4003"/>
              <a:ext cx="65" cy="40"/>
            </a:xfrm>
            <a:custGeom>
              <a:avLst/>
              <a:gdLst>
                <a:gd name="T0" fmla="*/ 0 w 258"/>
                <a:gd name="T1" fmla="*/ 0 h 161"/>
                <a:gd name="T2" fmla="*/ 0 w 258"/>
                <a:gd name="T3" fmla="*/ 0 h 161"/>
                <a:gd name="T4" fmla="*/ 0 w 258"/>
                <a:gd name="T5" fmla="*/ 0 h 161"/>
                <a:gd name="T6" fmla="*/ 0 w 258"/>
                <a:gd name="T7" fmla="*/ 0 h 161"/>
                <a:gd name="T8" fmla="*/ 0 w 258"/>
                <a:gd name="T9" fmla="*/ 0 h 161"/>
                <a:gd name="T10" fmla="*/ 0 w 258"/>
                <a:gd name="T11" fmla="*/ 0 h 161"/>
                <a:gd name="T12" fmla="*/ 0 w 258"/>
                <a:gd name="T13" fmla="*/ 0 h 161"/>
                <a:gd name="T14" fmla="*/ 0 w 258"/>
                <a:gd name="T15" fmla="*/ 0 h 161"/>
                <a:gd name="T16" fmla="*/ 0 w 258"/>
                <a:gd name="T17" fmla="*/ 0 h 161"/>
                <a:gd name="T18" fmla="*/ 0 w 258"/>
                <a:gd name="T19" fmla="*/ 0 h 161"/>
                <a:gd name="T20" fmla="*/ 0 w 258"/>
                <a:gd name="T21" fmla="*/ 0 h 161"/>
                <a:gd name="T22" fmla="*/ 0 w 258"/>
                <a:gd name="T23" fmla="*/ 0 h 161"/>
                <a:gd name="T24" fmla="*/ 0 w 258"/>
                <a:gd name="T25" fmla="*/ 0 h 161"/>
                <a:gd name="T26" fmla="*/ 0 w 258"/>
                <a:gd name="T27" fmla="*/ 0 h 161"/>
                <a:gd name="T28" fmla="*/ 0 w 258"/>
                <a:gd name="T29" fmla="*/ 0 h 161"/>
                <a:gd name="T30" fmla="*/ 0 w 258"/>
                <a:gd name="T31" fmla="*/ 0 h 161"/>
                <a:gd name="T32" fmla="*/ 0 w 258"/>
                <a:gd name="T33" fmla="*/ 0 h 161"/>
                <a:gd name="T34" fmla="*/ 0 w 258"/>
                <a:gd name="T35" fmla="*/ 0 h 161"/>
                <a:gd name="T36" fmla="*/ 0 w 258"/>
                <a:gd name="T37" fmla="*/ 0 h 16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58"/>
                <a:gd name="T58" fmla="*/ 0 h 161"/>
                <a:gd name="T59" fmla="*/ 258 w 258"/>
                <a:gd name="T60" fmla="*/ 161 h 16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58" h="161">
                  <a:moveTo>
                    <a:pt x="11" y="73"/>
                  </a:moveTo>
                  <a:lnTo>
                    <a:pt x="0" y="57"/>
                  </a:lnTo>
                  <a:lnTo>
                    <a:pt x="16" y="48"/>
                  </a:lnTo>
                  <a:lnTo>
                    <a:pt x="32" y="43"/>
                  </a:lnTo>
                  <a:lnTo>
                    <a:pt x="52" y="43"/>
                  </a:lnTo>
                  <a:lnTo>
                    <a:pt x="68" y="41"/>
                  </a:lnTo>
                  <a:lnTo>
                    <a:pt x="87" y="38"/>
                  </a:lnTo>
                  <a:lnTo>
                    <a:pt x="103" y="30"/>
                  </a:lnTo>
                  <a:lnTo>
                    <a:pt x="117" y="20"/>
                  </a:lnTo>
                  <a:lnTo>
                    <a:pt x="128" y="0"/>
                  </a:lnTo>
                  <a:lnTo>
                    <a:pt x="258" y="147"/>
                  </a:lnTo>
                  <a:lnTo>
                    <a:pt x="219" y="152"/>
                  </a:lnTo>
                  <a:lnTo>
                    <a:pt x="184" y="155"/>
                  </a:lnTo>
                  <a:lnTo>
                    <a:pt x="147" y="161"/>
                  </a:lnTo>
                  <a:lnTo>
                    <a:pt x="114" y="157"/>
                  </a:lnTo>
                  <a:lnTo>
                    <a:pt x="84" y="152"/>
                  </a:lnTo>
                  <a:lnTo>
                    <a:pt x="54" y="138"/>
                  </a:lnTo>
                  <a:lnTo>
                    <a:pt x="30" y="111"/>
                  </a:lnTo>
                  <a:lnTo>
                    <a:pt x="11" y="73"/>
                  </a:lnTo>
                  <a:close/>
                </a:path>
              </a:pathLst>
            </a:custGeom>
            <a:solidFill>
              <a:srgbClr val="7FDD1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99" name="Freeform 403"/>
            <p:cNvSpPr>
              <a:spLocks/>
            </p:cNvSpPr>
            <p:nvPr/>
          </p:nvSpPr>
          <p:spPr bwMode="auto">
            <a:xfrm>
              <a:off x="3942" y="3454"/>
              <a:ext cx="262" cy="157"/>
            </a:xfrm>
            <a:custGeom>
              <a:avLst/>
              <a:gdLst>
                <a:gd name="T0" fmla="*/ 0 w 1049"/>
                <a:gd name="T1" fmla="*/ 0 h 625"/>
                <a:gd name="T2" fmla="*/ 0 w 1049"/>
                <a:gd name="T3" fmla="*/ 0 h 625"/>
                <a:gd name="T4" fmla="*/ 0 w 1049"/>
                <a:gd name="T5" fmla="*/ 0 h 625"/>
                <a:gd name="T6" fmla="*/ 0 w 1049"/>
                <a:gd name="T7" fmla="*/ 0 h 625"/>
                <a:gd name="T8" fmla="*/ 0 w 1049"/>
                <a:gd name="T9" fmla="*/ 0 h 625"/>
                <a:gd name="T10" fmla="*/ 0 w 1049"/>
                <a:gd name="T11" fmla="*/ 0 h 625"/>
                <a:gd name="T12" fmla="*/ 0 w 1049"/>
                <a:gd name="T13" fmla="*/ 0 h 625"/>
                <a:gd name="T14" fmla="*/ 0 w 1049"/>
                <a:gd name="T15" fmla="*/ 0 h 625"/>
                <a:gd name="T16" fmla="*/ 0 w 1049"/>
                <a:gd name="T17" fmla="*/ 0 h 625"/>
                <a:gd name="T18" fmla="*/ 0 w 1049"/>
                <a:gd name="T19" fmla="*/ 0 h 625"/>
                <a:gd name="T20" fmla="*/ 0 w 1049"/>
                <a:gd name="T21" fmla="*/ 0 h 625"/>
                <a:gd name="T22" fmla="*/ 0 w 1049"/>
                <a:gd name="T23" fmla="*/ 0 h 625"/>
                <a:gd name="T24" fmla="*/ 0 w 1049"/>
                <a:gd name="T25" fmla="*/ 0 h 625"/>
                <a:gd name="T26" fmla="*/ 0 w 1049"/>
                <a:gd name="T27" fmla="*/ 0 h 625"/>
                <a:gd name="T28" fmla="*/ 0 w 1049"/>
                <a:gd name="T29" fmla="*/ 0 h 625"/>
                <a:gd name="T30" fmla="*/ 0 w 1049"/>
                <a:gd name="T31" fmla="*/ 0 h 625"/>
                <a:gd name="T32" fmla="*/ 0 w 1049"/>
                <a:gd name="T33" fmla="*/ 0 h 625"/>
                <a:gd name="T34" fmla="*/ 0 w 1049"/>
                <a:gd name="T35" fmla="*/ 0 h 625"/>
                <a:gd name="T36" fmla="*/ 0 w 1049"/>
                <a:gd name="T37" fmla="*/ 0 h 625"/>
                <a:gd name="T38" fmla="*/ 0 w 1049"/>
                <a:gd name="T39" fmla="*/ 0 h 625"/>
                <a:gd name="T40" fmla="*/ 0 w 1049"/>
                <a:gd name="T41" fmla="*/ 0 h 625"/>
                <a:gd name="T42" fmla="*/ 0 w 1049"/>
                <a:gd name="T43" fmla="*/ 0 h 625"/>
                <a:gd name="T44" fmla="*/ 0 w 1049"/>
                <a:gd name="T45" fmla="*/ 0 h 625"/>
                <a:gd name="T46" fmla="*/ 0 w 1049"/>
                <a:gd name="T47" fmla="*/ 0 h 625"/>
                <a:gd name="T48" fmla="*/ 0 w 1049"/>
                <a:gd name="T49" fmla="*/ 0 h 625"/>
                <a:gd name="T50" fmla="*/ 0 w 1049"/>
                <a:gd name="T51" fmla="*/ 0 h 625"/>
                <a:gd name="T52" fmla="*/ 0 w 1049"/>
                <a:gd name="T53" fmla="*/ 0 h 625"/>
                <a:gd name="T54" fmla="*/ 0 w 1049"/>
                <a:gd name="T55" fmla="*/ 0 h 625"/>
                <a:gd name="T56" fmla="*/ 0 w 1049"/>
                <a:gd name="T57" fmla="*/ 0 h 625"/>
                <a:gd name="T58" fmla="*/ 0 w 1049"/>
                <a:gd name="T59" fmla="*/ 0 h 625"/>
                <a:gd name="T60" fmla="*/ 0 w 1049"/>
                <a:gd name="T61" fmla="*/ 0 h 625"/>
                <a:gd name="T62" fmla="*/ 0 w 1049"/>
                <a:gd name="T63" fmla="*/ 0 h 625"/>
                <a:gd name="T64" fmla="*/ 0 w 1049"/>
                <a:gd name="T65" fmla="*/ 0 h 625"/>
                <a:gd name="T66" fmla="*/ 0 w 1049"/>
                <a:gd name="T67" fmla="*/ 0 h 625"/>
                <a:gd name="T68" fmla="*/ 0 w 1049"/>
                <a:gd name="T69" fmla="*/ 0 h 625"/>
                <a:gd name="T70" fmla="*/ 0 w 1049"/>
                <a:gd name="T71" fmla="*/ 0 h 625"/>
                <a:gd name="T72" fmla="*/ 0 w 1049"/>
                <a:gd name="T73" fmla="*/ 0 h 625"/>
                <a:gd name="T74" fmla="*/ 0 w 1049"/>
                <a:gd name="T75" fmla="*/ 0 h 625"/>
                <a:gd name="T76" fmla="*/ 0 w 1049"/>
                <a:gd name="T77" fmla="*/ 0 h 62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49"/>
                <a:gd name="T118" fmla="*/ 0 h 625"/>
                <a:gd name="T119" fmla="*/ 1049 w 1049"/>
                <a:gd name="T120" fmla="*/ 625 h 62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49" h="625">
                  <a:moveTo>
                    <a:pt x="858" y="519"/>
                  </a:moveTo>
                  <a:lnTo>
                    <a:pt x="850" y="511"/>
                  </a:lnTo>
                  <a:lnTo>
                    <a:pt x="844" y="500"/>
                  </a:lnTo>
                  <a:lnTo>
                    <a:pt x="844" y="486"/>
                  </a:lnTo>
                  <a:lnTo>
                    <a:pt x="844" y="476"/>
                  </a:lnTo>
                  <a:lnTo>
                    <a:pt x="860" y="465"/>
                  </a:lnTo>
                  <a:lnTo>
                    <a:pt x="880" y="454"/>
                  </a:lnTo>
                  <a:lnTo>
                    <a:pt x="896" y="442"/>
                  </a:lnTo>
                  <a:lnTo>
                    <a:pt x="915" y="432"/>
                  </a:lnTo>
                  <a:lnTo>
                    <a:pt x="931" y="421"/>
                  </a:lnTo>
                  <a:lnTo>
                    <a:pt x="948" y="407"/>
                  </a:lnTo>
                  <a:lnTo>
                    <a:pt x="964" y="394"/>
                  </a:lnTo>
                  <a:lnTo>
                    <a:pt x="978" y="377"/>
                  </a:lnTo>
                  <a:lnTo>
                    <a:pt x="689" y="70"/>
                  </a:lnTo>
                  <a:lnTo>
                    <a:pt x="649" y="77"/>
                  </a:lnTo>
                  <a:lnTo>
                    <a:pt x="606" y="82"/>
                  </a:lnTo>
                  <a:lnTo>
                    <a:pt x="564" y="90"/>
                  </a:lnTo>
                  <a:lnTo>
                    <a:pt x="524" y="98"/>
                  </a:lnTo>
                  <a:lnTo>
                    <a:pt x="483" y="106"/>
                  </a:lnTo>
                  <a:lnTo>
                    <a:pt x="442" y="117"/>
                  </a:lnTo>
                  <a:lnTo>
                    <a:pt x="405" y="130"/>
                  </a:lnTo>
                  <a:lnTo>
                    <a:pt x="364" y="141"/>
                  </a:lnTo>
                  <a:lnTo>
                    <a:pt x="326" y="155"/>
                  </a:lnTo>
                  <a:lnTo>
                    <a:pt x="285" y="169"/>
                  </a:lnTo>
                  <a:lnTo>
                    <a:pt x="247" y="185"/>
                  </a:lnTo>
                  <a:lnTo>
                    <a:pt x="209" y="199"/>
                  </a:lnTo>
                  <a:lnTo>
                    <a:pt x="171" y="215"/>
                  </a:lnTo>
                  <a:lnTo>
                    <a:pt x="133" y="231"/>
                  </a:lnTo>
                  <a:lnTo>
                    <a:pt x="95" y="248"/>
                  </a:lnTo>
                  <a:lnTo>
                    <a:pt x="57" y="264"/>
                  </a:lnTo>
                  <a:lnTo>
                    <a:pt x="86" y="304"/>
                  </a:lnTo>
                  <a:lnTo>
                    <a:pt x="119" y="345"/>
                  </a:lnTo>
                  <a:lnTo>
                    <a:pt x="151" y="384"/>
                  </a:lnTo>
                  <a:lnTo>
                    <a:pt x="185" y="424"/>
                  </a:lnTo>
                  <a:lnTo>
                    <a:pt x="215" y="465"/>
                  </a:lnTo>
                  <a:lnTo>
                    <a:pt x="241" y="508"/>
                  </a:lnTo>
                  <a:lnTo>
                    <a:pt x="266" y="551"/>
                  </a:lnTo>
                  <a:lnTo>
                    <a:pt x="282" y="597"/>
                  </a:lnTo>
                  <a:lnTo>
                    <a:pt x="252" y="625"/>
                  </a:lnTo>
                  <a:lnTo>
                    <a:pt x="217" y="573"/>
                  </a:lnTo>
                  <a:lnTo>
                    <a:pt x="176" y="521"/>
                  </a:lnTo>
                  <a:lnTo>
                    <a:pt x="133" y="470"/>
                  </a:lnTo>
                  <a:lnTo>
                    <a:pt x="89" y="416"/>
                  </a:lnTo>
                  <a:lnTo>
                    <a:pt x="54" y="364"/>
                  </a:lnTo>
                  <a:lnTo>
                    <a:pt x="24" y="310"/>
                  </a:lnTo>
                  <a:lnTo>
                    <a:pt x="5" y="253"/>
                  </a:lnTo>
                  <a:lnTo>
                    <a:pt x="0" y="193"/>
                  </a:lnTo>
                  <a:lnTo>
                    <a:pt x="43" y="183"/>
                  </a:lnTo>
                  <a:lnTo>
                    <a:pt x="89" y="169"/>
                  </a:lnTo>
                  <a:lnTo>
                    <a:pt x="133" y="158"/>
                  </a:lnTo>
                  <a:lnTo>
                    <a:pt x="176" y="144"/>
                  </a:lnTo>
                  <a:lnTo>
                    <a:pt x="220" y="128"/>
                  </a:lnTo>
                  <a:lnTo>
                    <a:pt x="264" y="114"/>
                  </a:lnTo>
                  <a:lnTo>
                    <a:pt x="307" y="100"/>
                  </a:lnTo>
                  <a:lnTo>
                    <a:pt x="350" y="88"/>
                  </a:lnTo>
                  <a:lnTo>
                    <a:pt x="393" y="74"/>
                  </a:lnTo>
                  <a:lnTo>
                    <a:pt x="437" y="60"/>
                  </a:lnTo>
                  <a:lnTo>
                    <a:pt x="483" y="47"/>
                  </a:lnTo>
                  <a:lnTo>
                    <a:pt x="527" y="35"/>
                  </a:lnTo>
                  <a:lnTo>
                    <a:pt x="571" y="24"/>
                  </a:lnTo>
                  <a:lnTo>
                    <a:pt x="617" y="14"/>
                  </a:lnTo>
                  <a:lnTo>
                    <a:pt x="659" y="5"/>
                  </a:lnTo>
                  <a:lnTo>
                    <a:pt x="706" y="0"/>
                  </a:lnTo>
                  <a:lnTo>
                    <a:pt x="749" y="49"/>
                  </a:lnTo>
                  <a:lnTo>
                    <a:pt x="795" y="95"/>
                  </a:lnTo>
                  <a:lnTo>
                    <a:pt x="848" y="144"/>
                  </a:lnTo>
                  <a:lnTo>
                    <a:pt x="899" y="190"/>
                  </a:lnTo>
                  <a:lnTo>
                    <a:pt x="945" y="241"/>
                  </a:lnTo>
                  <a:lnTo>
                    <a:pt x="989" y="294"/>
                  </a:lnTo>
                  <a:lnTo>
                    <a:pt x="1024" y="348"/>
                  </a:lnTo>
                  <a:lnTo>
                    <a:pt x="1049" y="405"/>
                  </a:lnTo>
                  <a:lnTo>
                    <a:pt x="1029" y="430"/>
                  </a:lnTo>
                  <a:lnTo>
                    <a:pt x="1007" y="448"/>
                  </a:lnTo>
                  <a:lnTo>
                    <a:pt x="983" y="465"/>
                  </a:lnTo>
                  <a:lnTo>
                    <a:pt x="961" y="481"/>
                  </a:lnTo>
                  <a:lnTo>
                    <a:pt x="936" y="492"/>
                  </a:lnTo>
                  <a:lnTo>
                    <a:pt x="910" y="502"/>
                  </a:lnTo>
                  <a:lnTo>
                    <a:pt x="885" y="511"/>
                  </a:lnTo>
                  <a:lnTo>
                    <a:pt x="858" y="519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00" name="Freeform 404"/>
            <p:cNvSpPr>
              <a:spLocks/>
            </p:cNvSpPr>
            <p:nvPr/>
          </p:nvSpPr>
          <p:spPr bwMode="auto">
            <a:xfrm>
              <a:off x="4037" y="3687"/>
              <a:ext cx="113" cy="139"/>
            </a:xfrm>
            <a:custGeom>
              <a:avLst/>
              <a:gdLst>
                <a:gd name="T0" fmla="*/ 0 w 450"/>
                <a:gd name="T1" fmla="*/ 0 h 556"/>
                <a:gd name="T2" fmla="*/ 0 w 450"/>
                <a:gd name="T3" fmla="*/ 0 h 556"/>
                <a:gd name="T4" fmla="*/ 0 w 450"/>
                <a:gd name="T5" fmla="*/ 0 h 556"/>
                <a:gd name="T6" fmla="*/ 0 w 450"/>
                <a:gd name="T7" fmla="*/ 0 h 556"/>
                <a:gd name="T8" fmla="*/ 0 w 450"/>
                <a:gd name="T9" fmla="*/ 0 h 556"/>
                <a:gd name="T10" fmla="*/ 0 w 450"/>
                <a:gd name="T11" fmla="*/ 0 h 556"/>
                <a:gd name="T12" fmla="*/ 0 w 450"/>
                <a:gd name="T13" fmla="*/ 0 h 556"/>
                <a:gd name="T14" fmla="*/ 0 w 450"/>
                <a:gd name="T15" fmla="*/ 0 h 556"/>
                <a:gd name="T16" fmla="*/ 0 w 450"/>
                <a:gd name="T17" fmla="*/ 0 h 556"/>
                <a:gd name="T18" fmla="*/ 0 w 450"/>
                <a:gd name="T19" fmla="*/ 0 h 556"/>
                <a:gd name="T20" fmla="*/ 0 w 450"/>
                <a:gd name="T21" fmla="*/ 0 h 556"/>
                <a:gd name="T22" fmla="*/ 0 w 450"/>
                <a:gd name="T23" fmla="*/ 0 h 556"/>
                <a:gd name="T24" fmla="*/ 0 w 450"/>
                <a:gd name="T25" fmla="*/ 0 h 556"/>
                <a:gd name="T26" fmla="*/ 0 w 450"/>
                <a:gd name="T27" fmla="*/ 0 h 556"/>
                <a:gd name="T28" fmla="*/ 0 w 450"/>
                <a:gd name="T29" fmla="*/ 0 h 556"/>
                <a:gd name="T30" fmla="*/ 0 w 450"/>
                <a:gd name="T31" fmla="*/ 0 h 556"/>
                <a:gd name="T32" fmla="*/ 0 w 450"/>
                <a:gd name="T33" fmla="*/ 0 h 556"/>
                <a:gd name="T34" fmla="*/ 0 w 450"/>
                <a:gd name="T35" fmla="*/ 0 h 5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50"/>
                <a:gd name="T55" fmla="*/ 0 h 556"/>
                <a:gd name="T56" fmla="*/ 450 w 450"/>
                <a:gd name="T57" fmla="*/ 556 h 5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50" h="556">
                  <a:moveTo>
                    <a:pt x="380" y="554"/>
                  </a:moveTo>
                  <a:lnTo>
                    <a:pt x="342" y="480"/>
                  </a:lnTo>
                  <a:lnTo>
                    <a:pt x="296" y="413"/>
                  </a:lnTo>
                  <a:lnTo>
                    <a:pt x="242" y="347"/>
                  </a:lnTo>
                  <a:lnTo>
                    <a:pt x="187" y="284"/>
                  </a:lnTo>
                  <a:lnTo>
                    <a:pt x="131" y="219"/>
                  </a:lnTo>
                  <a:lnTo>
                    <a:pt x="78" y="154"/>
                  </a:lnTo>
                  <a:lnTo>
                    <a:pt x="32" y="87"/>
                  </a:lnTo>
                  <a:lnTo>
                    <a:pt x="0" y="16"/>
                  </a:lnTo>
                  <a:lnTo>
                    <a:pt x="11" y="2"/>
                  </a:lnTo>
                  <a:lnTo>
                    <a:pt x="27" y="0"/>
                  </a:lnTo>
                  <a:lnTo>
                    <a:pt x="43" y="0"/>
                  </a:lnTo>
                  <a:lnTo>
                    <a:pt x="57" y="0"/>
                  </a:lnTo>
                  <a:lnTo>
                    <a:pt x="450" y="524"/>
                  </a:lnTo>
                  <a:lnTo>
                    <a:pt x="440" y="538"/>
                  </a:lnTo>
                  <a:lnTo>
                    <a:pt x="424" y="548"/>
                  </a:lnTo>
                  <a:lnTo>
                    <a:pt x="404" y="556"/>
                  </a:lnTo>
                  <a:lnTo>
                    <a:pt x="380" y="554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01" name="Freeform 405"/>
            <p:cNvSpPr>
              <a:spLocks/>
            </p:cNvSpPr>
            <p:nvPr/>
          </p:nvSpPr>
          <p:spPr bwMode="auto">
            <a:xfrm>
              <a:off x="3821" y="3305"/>
              <a:ext cx="267" cy="165"/>
            </a:xfrm>
            <a:custGeom>
              <a:avLst/>
              <a:gdLst>
                <a:gd name="T0" fmla="*/ 0 w 1067"/>
                <a:gd name="T1" fmla="*/ 0 h 660"/>
                <a:gd name="T2" fmla="*/ 0 w 1067"/>
                <a:gd name="T3" fmla="*/ 0 h 660"/>
                <a:gd name="T4" fmla="*/ 0 w 1067"/>
                <a:gd name="T5" fmla="*/ 0 h 660"/>
                <a:gd name="T6" fmla="*/ 0 w 1067"/>
                <a:gd name="T7" fmla="*/ 0 h 660"/>
                <a:gd name="T8" fmla="*/ 0 w 1067"/>
                <a:gd name="T9" fmla="*/ 0 h 660"/>
                <a:gd name="T10" fmla="*/ 0 w 1067"/>
                <a:gd name="T11" fmla="*/ 0 h 660"/>
                <a:gd name="T12" fmla="*/ 0 w 1067"/>
                <a:gd name="T13" fmla="*/ 0 h 660"/>
                <a:gd name="T14" fmla="*/ 0 w 1067"/>
                <a:gd name="T15" fmla="*/ 0 h 660"/>
                <a:gd name="T16" fmla="*/ 0 w 1067"/>
                <a:gd name="T17" fmla="*/ 0 h 660"/>
                <a:gd name="T18" fmla="*/ 0 w 1067"/>
                <a:gd name="T19" fmla="*/ 0 h 660"/>
                <a:gd name="T20" fmla="*/ 0 w 1067"/>
                <a:gd name="T21" fmla="*/ 0 h 660"/>
                <a:gd name="T22" fmla="*/ 0 w 1067"/>
                <a:gd name="T23" fmla="*/ 0 h 660"/>
                <a:gd name="T24" fmla="*/ 0 w 1067"/>
                <a:gd name="T25" fmla="*/ 0 h 660"/>
                <a:gd name="T26" fmla="*/ 0 w 1067"/>
                <a:gd name="T27" fmla="*/ 0 h 660"/>
                <a:gd name="T28" fmla="*/ 0 w 1067"/>
                <a:gd name="T29" fmla="*/ 0 h 660"/>
                <a:gd name="T30" fmla="*/ 0 w 1067"/>
                <a:gd name="T31" fmla="*/ 0 h 660"/>
                <a:gd name="T32" fmla="*/ 0 w 1067"/>
                <a:gd name="T33" fmla="*/ 0 h 660"/>
                <a:gd name="T34" fmla="*/ 0 w 1067"/>
                <a:gd name="T35" fmla="*/ 0 h 660"/>
                <a:gd name="T36" fmla="*/ 0 w 1067"/>
                <a:gd name="T37" fmla="*/ 0 h 660"/>
                <a:gd name="T38" fmla="*/ 0 w 1067"/>
                <a:gd name="T39" fmla="*/ 0 h 660"/>
                <a:gd name="T40" fmla="*/ 0 w 1067"/>
                <a:gd name="T41" fmla="*/ 0 h 660"/>
                <a:gd name="T42" fmla="*/ 0 w 1067"/>
                <a:gd name="T43" fmla="*/ 0 h 660"/>
                <a:gd name="T44" fmla="*/ 0 w 1067"/>
                <a:gd name="T45" fmla="*/ 0 h 660"/>
                <a:gd name="T46" fmla="*/ 0 w 1067"/>
                <a:gd name="T47" fmla="*/ 0 h 660"/>
                <a:gd name="T48" fmla="*/ 0 w 1067"/>
                <a:gd name="T49" fmla="*/ 0 h 660"/>
                <a:gd name="T50" fmla="*/ 0 w 1067"/>
                <a:gd name="T51" fmla="*/ 0 h 660"/>
                <a:gd name="T52" fmla="*/ 0 w 1067"/>
                <a:gd name="T53" fmla="*/ 0 h 660"/>
                <a:gd name="T54" fmla="*/ 0 w 1067"/>
                <a:gd name="T55" fmla="*/ 0 h 660"/>
                <a:gd name="T56" fmla="*/ 0 w 1067"/>
                <a:gd name="T57" fmla="*/ 0 h 660"/>
                <a:gd name="T58" fmla="*/ 0 w 1067"/>
                <a:gd name="T59" fmla="*/ 0 h 660"/>
                <a:gd name="T60" fmla="*/ 0 w 1067"/>
                <a:gd name="T61" fmla="*/ 0 h 660"/>
                <a:gd name="T62" fmla="*/ 0 w 1067"/>
                <a:gd name="T63" fmla="*/ 0 h 660"/>
                <a:gd name="T64" fmla="*/ 0 w 1067"/>
                <a:gd name="T65" fmla="*/ 0 h 660"/>
                <a:gd name="T66" fmla="*/ 0 w 1067"/>
                <a:gd name="T67" fmla="*/ 0 h 660"/>
                <a:gd name="T68" fmla="*/ 0 w 1067"/>
                <a:gd name="T69" fmla="*/ 0 h 660"/>
                <a:gd name="T70" fmla="*/ 0 w 1067"/>
                <a:gd name="T71" fmla="*/ 0 h 660"/>
                <a:gd name="T72" fmla="*/ 0 w 1067"/>
                <a:gd name="T73" fmla="*/ 0 h 660"/>
                <a:gd name="T74" fmla="*/ 0 w 1067"/>
                <a:gd name="T75" fmla="*/ 0 h 660"/>
                <a:gd name="T76" fmla="*/ 0 w 1067"/>
                <a:gd name="T77" fmla="*/ 0 h 660"/>
                <a:gd name="T78" fmla="*/ 0 w 1067"/>
                <a:gd name="T79" fmla="*/ 0 h 660"/>
                <a:gd name="T80" fmla="*/ 0 w 1067"/>
                <a:gd name="T81" fmla="*/ 0 h 660"/>
                <a:gd name="T82" fmla="*/ 0 w 1067"/>
                <a:gd name="T83" fmla="*/ 0 h 660"/>
                <a:gd name="T84" fmla="*/ 0 w 1067"/>
                <a:gd name="T85" fmla="*/ 0 h 6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67"/>
                <a:gd name="T130" fmla="*/ 0 h 660"/>
                <a:gd name="T131" fmla="*/ 1067 w 1067"/>
                <a:gd name="T132" fmla="*/ 660 h 6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67" h="660">
                  <a:moveTo>
                    <a:pt x="791" y="448"/>
                  </a:moveTo>
                  <a:lnTo>
                    <a:pt x="801" y="420"/>
                  </a:lnTo>
                  <a:lnTo>
                    <a:pt x="820" y="401"/>
                  </a:lnTo>
                  <a:lnTo>
                    <a:pt x="842" y="385"/>
                  </a:lnTo>
                  <a:lnTo>
                    <a:pt x="870" y="375"/>
                  </a:lnTo>
                  <a:lnTo>
                    <a:pt x="900" y="366"/>
                  </a:lnTo>
                  <a:lnTo>
                    <a:pt x="926" y="355"/>
                  </a:lnTo>
                  <a:lnTo>
                    <a:pt x="956" y="348"/>
                  </a:lnTo>
                  <a:lnTo>
                    <a:pt x="981" y="334"/>
                  </a:lnTo>
                  <a:lnTo>
                    <a:pt x="954" y="320"/>
                  </a:lnTo>
                  <a:lnTo>
                    <a:pt x="926" y="302"/>
                  </a:lnTo>
                  <a:lnTo>
                    <a:pt x="900" y="277"/>
                  </a:lnTo>
                  <a:lnTo>
                    <a:pt x="875" y="247"/>
                  </a:lnTo>
                  <a:lnTo>
                    <a:pt x="848" y="217"/>
                  </a:lnTo>
                  <a:lnTo>
                    <a:pt x="824" y="184"/>
                  </a:lnTo>
                  <a:lnTo>
                    <a:pt x="799" y="152"/>
                  </a:lnTo>
                  <a:lnTo>
                    <a:pt x="771" y="122"/>
                  </a:lnTo>
                  <a:lnTo>
                    <a:pt x="748" y="94"/>
                  </a:lnTo>
                  <a:lnTo>
                    <a:pt x="720" y="73"/>
                  </a:lnTo>
                  <a:lnTo>
                    <a:pt x="690" y="57"/>
                  </a:lnTo>
                  <a:lnTo>
                    <a:pt x="660" y="49"/>
                  </a:lnTo>
                  <a:lnTo>
                    <a:pt x="628" y="46"/>
                  </a:lnTo>
                  <a:lnTo>
                    <a:pt x="595" y="57"/>
                  </a:lnTo>
                  <a:lnTo>
                    <a:pt x="560" y="78"/>
                  </a:lnTo>
                  <a:lnTo>
                    <a:pt x="522" y="112"/>
                  </a:lnTo>
                  <a:lnTo>
                    <a:pt x="471" y="122"/>
                  </a:lnTo>
                  <a:lnTo>
                    <a:pt x="416" y="133"/>
                  </a:lnTo>
                  <a:lnTo>
                    <a:pt x="364" y="144"/>
                  </a:lnTo>
                  <a:lnTo>
                    <a:pt x="313" y="152"/>
                  </a:lnTo>
                  <a:lnTo>
                    <a:pt x="261" y="166"/>
                  </a:lnTo>
                  <a:lnTo>
                    <a:pt x="212" y="179"/>
                  </a:lnTo>
                  <a:lnTo>
                    <a:pt x="164" y="198"/>
                  </a:lnTo>
                  <a:lnTo>
                    <a:pt x="117" y="223"/>
                  </a:lnTo>
                  <a:lnTo>
                    <a:pt x="155" y="274"/>
                  </a:lnTo>
                  <a:lnTo>
                    <a:pt x="191" y="325"/>
                  </a:lnTo>
                  <a:lnTo>
                    <a:pt x="228" y="378"/>
                  </a:lnTo>
                  <a:lnTo>
                    <a:pt x="263" y="429"/>
                  </a:lnTo>
                  <a:lnTo>
                    <a:pt x="300" y="480"/>
                  </a:lnTo>
                  <a:lnTo>
                    <a:pt x="335" y="530"/>
                  </a:lnTo>
                  <a:lnTo>
                    <a:pt x="372" y="581"/>
                  </a:lnTo>
                  <a:lnTo>
                    <a:pt x="413" y="630"/>
                  </a:lnTo>
                  <a:lnTo>
                    <a:pt x="408" y="635"/>
                  </a:lnTo>
                  <a:lnTo>
                    <a:pt x="402" y="641"/>
                  </a:lnTo>
                  <a:lnTo>
                    <a:pt x="397" y="649"/>
                  </a:lnTo>
                  <a:lnTo>
                    <a:pt x="397" y="660"/>
                  </a:lnTo>
                  <a:lnTo>
                    <a:pt x="356" y="660"/>
                  </a:lnTo>
                  <a:lnTo>
                    <a:pt x="307" y="605"/>
                  </a:lnTo>
                  <a:lnTo>
                    <a:pt x="267" y="549"/>
                  </a:lnTo>
                  <a:lnTo>
                    <a:pt x="226" y="491"/>
                  </a:lnTo>
                  <a:lnTo>
                    <a:pt x="187" y="431"/>
                  </a:lnTo>
                  <a:lnTo>
                    <a:pt x="147" y="375"/>
                  </a:lnTo>
                  <a:lnTo>
                    <a:pt x="104" y="320"/>
                  </a:lnTo>
                  <a:lnTo>
                    <a:pt x="55" y="269"/>
                  </a:lnTo>
                  <a:lnTo>
                    <a:pt x="0" y="223"/>
                  </a:lnTo>
                  <a:lnTo>
                    <a:pt x="0" y="179"/>
                  </a:lnTo>
                  <a:lnTo>
                    <a:pt x="44" y="166"/>
                  </a:lnTo>
                  <a:lnTo>
                    <a:pt x="87" y="149"/>
                  </a:lnTo>
                  <a:lnTo>
                    <a:pt x="134" y="138"/>
                  </a:lnTo>
                  <a:lnTo>
                    <a:pt x="177" y="124"/>
                  </a:lnTo>
                  <a:lnTo>
                    <a:pt x="223" y="114"/>
                  </a:lnTo>
                  <a:lnTo>
                    <a:pt x="267" y="101"/>
                  </a:lnTo>
                  <a:lnTo>
                    <a:pt x="313" y="89"/>
                  </a:lnTo>
                  <a:lnTo>
                    <a:pt x="359" y="82"/>
                  </a:lnTo>
                  <a:lnTo>
                    <a:pt x="406" y="71"/>
                  </a:lnTo>
                  <a:lnTo>
                    <a:pt x="452" y="59"/>
                  </a:lnTo>
                  <a:lnTo>
                    <a:pt x="498" y="52"/>
                  </a:lnTo>
                  <a:lnTo>
                    <a:pt x="544" y="41"/>
                  </a:lnTo>
                  <a:lnTo>
                    <a:pt x="590" y="30"/>
                  </a:lnTo>
                  <a:lnTo>
                    <a:pt x="633" y="22"/>
                  </a:lnTo>
                  <a:lnTo>
                    <a:pt x="679" y="11"/>
                  </a:lnTo>
                  <a:lnTo>
                    <a:pt x="725" y="0"/>
                  </a:lnTo>
                  <a:lnTo>
                    <a:pt x="764" y="46"/>
                  </a:lnTo>
                  <a:lnTo>
                    <a:pt x="810" y="89"/>
                  </a:lnTo>
                  <a:lnTo>
                    <a:pt x="856" y="130"/>
                  </a:lnTo>
                  <a:lnTo>
                    <a:pt x="902" y="174"/>
                  </a:lnTo>
                  <a:lnTo>
                    <a:pt x="949" y="214"/>
                  </a:lnTo>
                  <a:lnTo>
                    <a:pt x="992" y="258"/>
                  </a:lnTo>
                  <a:lnTo>
                    <a:pt x="1032" y="304"/>
                  </a:lnTo>
                  <a:lnTo>
                    <a:pt x="1067" y="350"/>
                  </a:lnTo>
                  <a:lnTo>
                    <a:pt x="1038" y="375"/>
                  </a:lnTo>
                  <a:lnTo>
                    <a:pt x="1008" y="396"/>
                  </a:lnTo>
                  <a:lnTo>
                    <a:pt x="972" y="410"/>
                  </a:lnTo>
                  <a:lnTo>
                    <a:pt x="940" y="424"/>
                  </a:lnTo>
                  <a:lnTo>
                    <a:pt x="905" y="431"/>
                  </a:lnTo>
                  <a:lnTo>
                    <a:pt x="866" y="440"/>
                  </a:lnTo>
                  <a:lnTo>
                    <a:pt x="829" y="445"/>
                  </a:lnTo>
                  <a:lnTo>
                    <a:pt x="791" y="448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02" name="Freeform 406"/>
            <p:cNvSpPr>
              <a:spLocks/>
            </p:cNvSpPr>
            <p:nvPr/>
          </p:nvSpPr>
          <p:spPr bwMode="auto">
            <a:xfrm>
              <a:off x="3910" y="3527"/>
              <a:ext cx="85" cy="105"/>
            </a:xfrm>
            <a:custGeom>
              <a:avLst/>
              <a:gdLst>
                <a:gd name="T0" fmla="*/ 0 w 342"/>
                <a:gd name="T1" fmla="*/ 0 h 421"/>
                <a:gd name="T2" fmla="*/ 0 w 342"/>
                <a:gd name="T3" fmla="*/ 0 h 421"/>
                <a:gd name="T4" fmla="*/ 0 w 342"/>
                <a:gd name="T5" fmla="*/ 0 h 421"/>
                <a:gd name="T6" fmla="*/ 0 w 342"/>
                <a:gd name="T7" fmla="*/ 0 h 421"/>
                <a:gd name="T8" fmla="*/ 0 w 342"/>
                <a:gd name="T9" fmla="*/ 0 h 421"/>
                <a:gd name="T10" fmla="*/ 0 w 342"/>
                <a:gd name="T11" fmla="*/ 0 h 421"/>
                <a:gd name="T12" fmla="*/ 0 w 342"/>
                <a:gd name="T13" fmla="*/ 0 h 421"/>
                <a:gd name="T14" fmla="*/ 0 w 342"/>
                <a:gd name="T15" fmla="*/ 0 h 421"/>
                <a:gd name="T16" fmla="*/ 0 w 342"/>
                <a:gd name="T17" fmla="*/ 0 h 421"/>
                <a:gd name="T18" fmla="*/ 0 w 342"/>
                <a:gd name="T19" fmla="*/ 0 h 421"/>
                <a:gd name="T20" fmla="*/ 0 w 342"/>
                <a:gd name="T21" fmla="*/ 0 h 421"/>
                <a:gd name="T22" fmla="*/ 0 w 342"/>
                <a:gd name="T23" fmla="*/ 0 h 421"/>
                <a:gd name="T24" fmla="*/ 0 w 342"/>
                <a:gd name="T25" fmla="*/ 0 h 421"/>
                <a:gd name="T26" fmla="*/ 0 w 342"/>
                <a:gd name="T27" fmla="*/ 0 h 421"/>
                <a:gd name="T28" fmla="*/ 0 w 342"/>
                <a:gd name="T29" fmla="*/ 0 h 421"/>
                <a:gd name="T30" fmla="*/ 0 w 342"/>
                <a:gd name="T31" fmla="*/ 0 h 421"/>
                <a:gd name="T32" fmla="*/ 0 w 342"/>
                <a:gd name="T33" fmla="*/ 0 h 421"/>
                <a:gd name="T34" fmla="*/ 0 w 342"/>
                <a:gd name="T35" fmla="*/ 0 h 421"/>
                <a:gd name="T36" fmla="*/ 0 w 342"/>
                <a:gd name="T37" fmla="*/ 0 h 42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42"/>
                <a:gd name="T58" fmla="*/ 0 h 421"/>
                <a:gd name="T59" fmla="*/ 342 w 342"/>
                <a:gd name="T60" fmla="*/ 421 h 42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42" h="421">
                  <a:moveTo>
                    <a:pt x="296" y="421"/>
                  </a:moveTo>
                  <a:lnTo>
                    <a:pt x="250" y="377"/>
                  </a:lnTo>
                  <a:lnTo>
                    <a:pt x="210" y="334"/>
                  </a:lnTo>
                  <a:lnTo>
                    <a:pt x="166" y="287"/>
                  </a:lnTo>
                  <a:lnTo>
                    <a:pt x="129" y="239"/>
                  </a:lnTo>
                  <a:lnTo>
                    <a:pt x="93" y="187"/>
                  </a:lnTo>
                  <a:lnTo>
                    <a:pt x="58" y="135"/>
                  </a:lnTo>
                  <a:lnTo>
                    <a:pt x="28" y="81"/>
                  </a:lnTo>
                  <a:lnTo>
                    <a:pt x="0" y="27"/>
                  </a:lnTo>
                  <a:lnTo>
                    <a:pt x="30" y="0"/>
                  </a:lnTo>
                  <a:lnTo>
                    <a:pt x="69" y="49"/>
                  </a:lnTo>
                  <a:lnTo>
                    <a:pt x="109" y="95"/>
                  </a:lnTo>
                  <a:lnTo>
                    <a:pt x="153" y="144"/>
                  </a:lnTo>
                  <a:lnTo>
                    <a:pt x="199" y="193"/>
                  </a:lnTo>
                  <a:lnTo>
                    <a:pt x="240" y="244"/>
                  </a:lnTo>
                  <a:lnTo>
                    <a:pt x="280" y="299"/>
                  </a:lnTo>
                  <a:lnTo>
                    <a:pt x="316" y="352"/>
                  </a:lnTo>
                  <a:lnTo>
                    <a:pt x="342" y="410"/>
                  </a:lnTo>
                  <a:lnTo>
                    <a:pt x="296" y="421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03" name="Freeform 407"/>
            <p:cNvSpPr>
              <a:spLocks/>
            </p:cNvSpPr>
            <p:nvPr/>
          </p:nvSpPr>
          <p:spPr bwMode="auto">
            <a:xfrm>
              <a:off x="3718" y="3159"/>
              <a:ext cx="256" cy="123"/>
            </a:xfrm>
            <a:custGeom>
              <a:avLst/>
              <a:gdLst>
                <a:gd name="T0" fmla="*/ 0 w 1024"/>
                <a:gd name="T1" fmla="*/ 0 h 489"/>
                <a:gd name="T2" fmla="*/ 0 w 1024"/>
                <a:gd name="T3" fmla="*/ 0 h 489"/>
                <a:gd name="T4" fmla="*/ 0 w 1024"/>
                <a:gd name="T5" fmla="*/ 0 h 489"/>
                <a:gd name="T6" fmla="*/ 0 w 1024"/>
                <a:gd name="T7" fmla="*/ 0 h 489"/>
                <a:gd name="T8" fmla="*/ 0 w 1024"/>
                <a:gd name="T9" fmla="*/ 0 h 489"/>
                <a:gd name="T10" fmla="*/ 0 w 1024"/>
                <a:gd name="T11" fmla="*/ 0 h 489"/>
                <a:gd name="T12" fmla="*/ 0 w 1024"/>
                <a:gd name="T13" fmla="*/ 0 h 489"/>
                <a:gd name="T14" fmla="*/ 0 w 1024"/>
                <a:gd name="T15" fmla="*/ 0 h 489"/>
                <a:gd name="T16" fmla="*/ 0 w 1024"/>
                <a:gd name="T17" fmla="*/ 0 h 489"/>
                <a:gd name="T18" fmla="*/ 0 w 1024"/>
                <a:gd name="T19" fmla="*/ 0 h 489"/>
                <a:gd name="T20" fmla="*/ 0 w 1024"/>
                <a:gd name="T21" fmla="*/ 0 h 489"/>
                <a:gd name="T22" fmla="*/ 0 w 1024"/>
                <a:gd name="T23" fmla="*/ 0 h 489"/>
                <a:gd name="T24" fmla="*/ 0 w 1024"/>
                <a:gd name="T25" fmla="*/ 0 h 489"/>
                <a:gd name="T26" fmla="*/ 0 w 1024"/>
                <a:gd name="T27" fmla="*/ 0 h 489"/>
                <a:gd name="T28" fmla="*/ 0 w 1024"/>
                <a:gd name="T29" fmla="*/ 0 h 489"/>
                <a:gd name="T30" fmla="*/ 0 w 1024"/>
                <a:gd name="T31" fmla="*/ 0 h 489"/>
                <a:gd name="T32" fmla="*/ 0 w 1024"/>
                <a:gd name="T33" fmla="*/ 0 h 489"/>
                <a:gd name="T34" fmla="*/ 0 w 1024"/>
                <a:gd name="T35" fmla="*/ 0 h 489"/>
                <a:gd name="T36" fmla="*/ 0 w 1024"/>
                <a:gd name="T37" fmla="*/ 0 h 489"/>
                <a:gd name="T38" fmla="*/ 0 w 1024"/>
                <a:gd name="T39" fmla="*/ 0 h 489"/>
                <a:gd name="T40" fmla="*/ 0 w 1024"/>
                <a:gd name="T41" fmla="*/ 0 h 489"/>
                <a:gd name="T42" fmla="*/ 0 w 1024"/>
                <a:gd name="T43" fmla="*/ 0 h 489"/>
                <a:gd name="T44" fmla="*/ 0 w 1024"/>
                <a:gd name="T45" fmla="*/ 0 h 489"/>
                <a:gd name="T46" fmla="*/ 0 w 1024"/>
                <a:gd name="T47" fmla="*/ 0 h 489"/>
                <a:gd name="T48" fmla="*/ 0 w 1024"/>
                <a:gd name="T49" fmla="*/ 0 h 489"/>
                <a:gd name="T50" fmla="*/ 0 w 1024"/>
                <a:gd name="T51" fmla="*/ 0 h 489"/>
                <a:gd name="T52" fmla="*/ 0 w 1024"/>
                <a:gd name="T53" fmla="*/ 0 h 489"/>
                <a:gd name="T54" fmla="*/ 0 w 1024"/>
                <a:gd name="T55" fmla="*/ 0 h 489"/>
                <a:gd name="T56" fmla="*/ 0 w 1024"/>
                <a:gd name="T57" fmla="*/ 0 h 489"/>
                <a:gd name="T58" fmla="*/ 0 w 1024"/>
                <a:gd name="T59" fmla="*/ 0 h 489"/>
                <a:gd name="T60" fmla="*/ 0 w 1024"/>
                <a:gd name="T61" fmla="*/ 0 h 489"/>
                <a:gd name="T62" fmla="*/ 0 w 1024"/>
                <a:gd name="T63" fmla="*/ 0 h 489"/>
                <a:gd name="T64" fmla="*/ 0 w 1024"/>
                <a:gd name="T65" fmla="*/ 0 h 489"/>
                <a:gd name="T66" fmla="*/ 0 w 1024"/>
                <a:gd name="T67" fmla="*/ 0 h 489"/>
                <a:gd name="T68" fmla="*/ 0 w 1024"/>
                <a:gd name="T69" fmla="*/ 0 h 489"/>
                <a:gd name="T70" fmla="*/ 0 w 1024"/>
                <a:gd name="T71" fmla="*/ 0 h 489"/>
                <a:gd name="T72" fmla="*/ 0 w 1024"/>
                <a:gd name="T73" fmla="*/ 0 h 489"/>
                <a:gd name="T74" fmla="*/ 0 w 1024"/>
                <a:gd name="T75" fmla="*/ 0 h 489"/>
                <a:gd name="T76" fmla="*/ 0 w 1024"/>
                <a:gd name="T77" fmla="*/ 0 h 489"/>
                <a:gd name="T78" fmla="*/ 0 w 1024"/>
                <a:gd name="T79" fmla="*/ 0 h 489"/>
                <a:gd name="T80" fmla="*/ 0 w 1024"/>
                <a:gd name="T81" fmla="*/ 0 h 489"/>
                <a:gd name="T82" fmla="*/ 0 w 1024"/>
                <a:gd name="T83" fmla="*/ 0 h 489"/>
                <a:gd name="T84" fmla="*/ 0 w 1024"/>
                <a:gd name="T85" fmla="*/ 0 h 489"/>
                <a:gd name="T86" fmla="*/ 0 w 1024"/>
                <a:gd name="T87" fmla="*/ 0 h 489"/>
                <a:gd name="T88" fmla="*/ 0 w 1024"/>
                <a:gd name="T89" fmla="*/ 0 h 489"/>
                <a:gd name="T90" fmla="*/ 0 w 1024"/>
                <a:gd name="T91" fmla="*/ 0 h 489"/>
                <a:gd name="T92" fmla="*/ 0 w 1024"/>
                <a:gd name="T93" fmla="*/ 0 h 489"/>
                <a:gd name="T94" fmla="*/ 0 w 1024"/>
                <a:gd name="T95" fmla="*/ 0 h 489"/>
                <a:gd name="T96" fmla="*/ 0 w 1024"/>
                <a:gd name="T97" fmla="*/ 0 h 489"/>
                <a:gd name="T98" fmla="*/ 0 w 1024"/>
                <a:gd name="T99" fmla="*/ 0 h 489"/>
                <a:gd name="T100" fmla="*/ 0 w 1024"/>
                <a:gd name="T101" fmla="*/ 0 h 489"/>
                <a:gd name="T102" fmla="*/ 0 w 1024"/>
                <a:gd name="T103" fmla="*/ 0 h 489"/>
                <a:gd name="T104" fmla="*/ 0 w 1024"/>
                <a:gd name="T105" fmla="*/ 0 h 489"/>
                <a:gd name="T106" fmla="*/ 0 w 1024"/>
                <a:gd name="T107" fmla="*/ 0 h 48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24"/>
                <a:gd name="T163" fmla="*/ 0 h 489"/>
                <a:gd name="T164" fmla="*/ 1024 w 1024"/>
                <a:gd name="T165" fmla="*/ 489 h 48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24" h="489">
                  <a:moveTo>
                    <a:pt x="820" y="421"/>
                  </a:moveTo>
                  <a:lnTo>
                    <a:pt x="763" y="421"/>
                  </a:lnTo>
                  <a:lnTo>
                    <a:pt x="765" y="386"/>
                  </a:lnTo>
                  <a:lnTo>
                    <a:pt x="779" y="370"/>
                  </a:lnTo>
                  <a:lnTo>
                    <a:pt x="800" y="361"/>
                  </a:lnTo>
                  <a:lnTo>
                    <a:pt x="828" y="361"/>
                  </a:lnTo>
                  <a:lnTo>
                    <a:pt x="855" y="364"/>
                  </a:lnTo>
                  <a:lnTo>
                    <a:pt x="883" y="364"/>
                  </a:lnTo>
                  <a:lnTo>
                    <a:pt x="904" y="356"/>
                  </a:lnTo>
                  <a:lnTo>
                    <a:pt x="923" y="336"/>
                  </a:lnTo>
                  <a:lnTo>
                    <a:pt x="665" y="73"/>
                  </a:lnTo>
                  <a:lnTo>
                    <a:pt x="627" y="79"/>
                  </a:lnTo>
                  <a:lnTo>
                    <a:pt x="589" y="87"/>
                  </a:lnTo>
                  <a:lnTo>
                    <a:pt x="551" y="90"/>
                  </a:lnTo>
                  <a:lnTo>
                    <a:pt x="513" y="95"/>
                  </a:lnTo>
                  <a:lnTo>
                    <a:pt x="475" y="98"/>
                  </a:lnTo>
                  <a:lnTo>
                    <a:pt x="437" y="103"/>
                  </a:lnTo>
                  <a:lnTo>
                    <a:pt x="398" y="107"/>
                  </a:lnTo>
                  <a:lnTo>
                    <a:pt x="361" y="112"/>
                  </a:lnTo>
                  <a:lnTo>
                    <a:pt x="323" y="117"/>
                  </a:lnTo>
                  <a:lnTo>
                    <a:pt x="287" y="123"/>
                  </a:lnTo>
                  <a:lnTo>
                    <a:pt x="250" y="128"/>
                  </a:lnTo>
                  <a:lnTo>
                    <a:pt x="215" y="135"/>
                  </a:lnTo>
                  <a:lnTo>
                    <a:pt x="176" y="144"/>
                  </a:lnTo>
                  <a:lnTo>
                    <a:pt x="141" y="155"/>
                  </a:lnTo>
                  <a:lnTo>
                    <a:pt x="109" y="165"/>
                  </a:lnTo>
                  <a:lnTo>
                    <a:pt x="73" y="179"/>
                  </a:lnTo>
                  <a:lnTo>
                    <a:pt x="100" y="223"/>
                  </a:lnTo>
                  <a:lnTo>
                    <a:pt x="135" y="261"/>
                  </a:lnTo>
                  <a:lnTo>
                    <a:pt x="174" y="296"/>
                  </a:lnTo>
                  <a:lnTo>
                    <a:pt x="215" y="329"/>
                  </a:lnTo>
                  <a:lnTo>
                    <a:pt x="250" y="364"/>
                  </a:lnTo>
                  <a:lnTo>
                    <a:pt x="285" y="400"/>
                  </a:lnTo>
                  <a:lnTo>
                    <a:pt x="312" y="440"/>
                  </a:lnTo>
                  <a:lnTo>
                    <a:pt x="328" y="489"/>
                  </a:lnTo>
                  <a:lnTo>
                    <a:pt x="280" y="470"/>
                  </a:lnTo>
                  <a:lnTo>
                    <a:pt x="236" y="442"/>
                  </a:lnTo>
                  <a:lnTo>
                    <a:pt x="195" y="410"/>
                  </a:lnTo>
                  <a:lnTo>
                    <a:pt x="155" y="370"/>
                  </a:lnTo>
                  <a:lnTo>
                    <a:pt x="116" y="329"/>
                  </a:lnTo>
                  <a:lnTo>
                    <a:pt x="79" y="285"/>
                  </a:lnTo>
                  <a:lnTo>
                    <a:pt x="40" y="245"/>
                  </a:lnTo>
                  <a:lnTo>
                    <a:pt x="0" y="209"/>
                  </a:lnTo>
                  <a:lnTo>
                    <a:pt x="3" y="123"/>
                  </a:lnTo>
                  <a:lnTo>
                    <a:pt x="682" y="0"/>
                  </a:lnTo>
                  <a:lnTo>
                    <a:pt x="1024" y="336"/>
                  </a:lnTo>
                  <a:lnTo>
                    <a:pt x="1019" y="366"/>
                  </a:lnTo>
                  <a:lnTo>
                    <a:pt x="999" y="386"/>
                  </a:lnTo>
                  <a:lnTo>
                    <a:pt x="975" y="400"/>
                  </a:lnTo>
                  <a:lnTo>
                    <a:pt x="947" y="405"/>
                  </a:lnTo>
                  <a:lnTo>
                    <a:pt x="912" y="407"/>
                  </a:lnTo>
                  <a:lnTo>
                    <a:pt x="880" y="410"/>
                  </a:lnTo>
                  <a:lnTo>
                    <a:pt x="848" y="413"/>
                  </a:lnTo>
                  <a:lnTo>
                    <a:pt x="820" y="421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04" name="Freeform 408"/>
            <p:cNvSpPr>
              <a:spLocks/>
            </p:cNvSpPr>
            <p:nvPr/>
          </p:nvSpPr>
          <p:spPr bwMode="auto">
            <a:xfrm>
              <a:off x="3803" y="3379"/>
              <a:ext cx="86" cy="102"/>
            </a:xfrm>
            <a:custGeom>
              <a:avLst/>
              <a:gdLst>
                <a:gd name="T0" fmla="*/ 0 w 342"/>
                <a:gd name="T1" fmla="*/ 0 h 410"/>
                <a:gd name="T2" fmla="*/ 0 w 342"/>
                <a:gd name="T3" fmla="*/ 0 h 410"/>
                <a:gd name="T4" fmla="*/ 0 w 342"/>
                <a:gd name="T5" fmla="*/ 0 h 410"/>
                <a:gd name="T6" fmla="*/ 0 w 342"/>
                <a:gd name="T7" fmla="*/ 0 h 410"/>
                <a:gd name="T8" fmla="*/ 0 w 342"/>
                <a:gd name="T9" fmla="*/ 0 h 410"/>
                <a:gd name="T10" fmla="*/ 0 w 342"/>
                <a:gd name="T11" fmla="*/ 0 h 410"/>
                <a:gd name="T12" fmla="*/ 0 w 342"/>
                <a:gd name="T13" fmla="*/ 0 h 410"/>
                <a:gd name="T14" fmla="*/ 0 w 342"/>
                <a:gd name="T15" fmla="*/ 0 h 410"/>
                <a:gd name="T16" fmla="*/ 0 w 342"/>
                <a:gd name="T17" fmla="*/ 0 h 410"/>
                <a:gd name="T18" fmla="*/ 0 w 342"/>
                <a:gd name="T19" fmla="*/ 0 h 410"/>
                <a:gd name="T20" fmla="*/ 0 w 342"/>
                <a:gd name="T21" fmla="*/ 0 h 410"/>
                <a:gd name="T22" fmla="*/ 0 w 342"/>
                <a:gd name="T23" fmla="*/ 0 h 410"/>
                <a:gd name="T24" fmla="*/ 0 w 342"/>
                <a:gd name="T25" fmla="*/ 0 h 410"/>
                <a:gd name="T26" fmla="*/ 0 w 342"/>
                <a:gd name="T27" fmla="*/ 0 h 410"/>
                <a:gd name="T28" fmla="*/ 0 w 342"/>
                <a:gd name="T29" fmla="*/ 0 h 4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2"/>
                <a:gd name="T46" fmla="*/ 0 h 410"/>
                <a:gd name="T47" fmla="*/ 342 w 342"/>
                <a:gd name="T48" fmla="*/ 410 h 4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2" h="410">
                  <a:moveTo>
                    <a:pt x="295" y="410"/>
                  </a:moveTo>
                  <a:lnTo>
                    <a:pt x="0" y="30"/>
                  </a:lnTo>
                  <a:lnTo>
                    <a:pt x="12" y="16"/>
                  </a:lnTo>
                  <a:lnTo>
                    <a:pt x="26" y="6"/>
                  </a:lnTo>
                  <a:lnTo>
                    <a:pt x="40" y="0"/>
                  </a:lnTo>
                  <a:lnTo>
                    <a:pt x="56" y="0"/>
                  </a:lnTo>
                  <a:lnTo>
                    <a:pt x="97" y="46"/>
                  </a:lnTo>
                  <a:lnTo>
                    <a:pt x="138" y="92"/>
                  </a:lnTo>
                  <a:lnTo>
                    <a:pt x="178" y="141"/>
                  </a:lnTo>
                  <a:lnTo>
                    <a:pt x="217" y="187"/>
                  </a:lnTo>
                  <a:lnTo>
                    <a:pt x="252" y="239"/>
                  </a:lnTo>
                  <a:lnTo>
                    <a:pt x="284" y="288"/>
                  </a:lnTo>
                  <a:lnTo>
                    <a:pt x="314" y="339"/>
                  </a:lnTo>
                  <a:lnTo>
                    <a:pt x="342" y="394"/>
                  </a:lnTo>
                  <a:lnTo>
                    <a:pt x="295" y="410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05" name="Freeform 409"/>
            <p:cNvSpPr>
              <a:spLocks/>
            </p:cNvSpPr>
            <p:nvPr/>
          </p:nvSpPr>
          <p:spPr bwMode="auto">
            <a:xfrm>
              <a:off x="3622" y="3036"/>
              <a:ext cx="249" cy="107"/>
            </a:xfrm>
            <a:custGeom>
              <a:avLst/>
              <a:gdLst>
                <a:gd name="T0" fmla="*/ 0 w 994"/>
                <a:gd name="T1" fmla="*/ 0 h 429"/>
                <a:gd name="T2" fmla="*/ 0 w 994"/>
                <a:gd name="T3" fmla="*/ 0 h 429"/>
                <a:gd name="T4" fmla="*/ 0 w 994"/>
                <a:gd name="T5" fmla="*/ 0 h 429"/>
                <a:gd name="T6" fmla="*/ 0 w 994"/>
                <a:gd name="T7" fmla="*/ 0 h 429"/>
                <a:gd name="T8" fmla="*/ 0 w 994"/>
                <a:gd name="T9" fmla="*/ 0 h 429"/>
                <a:gd name="T10" fmla="*/ 0 w 994"/>
                <a:gd name="T11" fmla="*/ 0 h 429"/>
                <a:gd name="T12" fmla="*/ 0 w 994"/>
                <a:gd name="T13" fmla="*/ 0 h 429"/>
                <a:gd name="T14" fmla="*/ 0 w 994"/>
                <a:gd name="T15" fmla="*/ 0 h 429"/>
                <a:gd name="T16" fmla="*/ 0 w 994"/>
                <a:gd name="T17" fmla="*/ 0 h 429"/>
                <a:gd name="T18" fmla="*/ 0 w 994"/>
                <a:gd name="T19" fmla="*/ 0 h 429"/>
                <a:gd name="T20" fmla="*/ 0 w 994"/>
                <a:gd name="T21" fmla="*/ 0 h 429"/>
                <a:gd name="T22" fmla="*/ 0 w 994"/>
                <a:gd name="T23" fmla="*/ 0 h 429"/>
                <a:gd name="T24" fmla="*/ 0 w 994"/>
                <a:gd name="T25" fmla="*/ 0 h 429"/>
                <a:gd name="T26" fmla="*/ 0 w 994"/>
                <a:gd name="T27" fmla="*/ 0 h 429"/>
                <a:gd name="T28" fmla="*/ 0 w 994"/>
                <a:gd name="T29" fmla="*/ 0 h 429"/>
                <a:gd name="T30" fmla="*/ 0 w 994"/>
                <a:gd name="T31" fmla="*/ 0 h 429"/>
                <a:gd name="T32" fmla="*/ 0 w 994"/>
                <a:gd name="T33" fmla="*/ 0 h 429"/>
                <a:gd name="T34" fmla="*/ 0 w 994"/>
                <a:gd name="T35" fmla="*/ 0 h 429"/>
                <a:gd name="T36" fmla="*/ 0 w 994"/>
                <a:gd name="T37" fmla="*/ 0 h 429"/>
                <a:gd name="T38" fmla="*/ 0 w 994"/>
                <a:gd name="T39" fmla="*/ 0 h 429"/>
                <a:gd name="T40" fmla="*/ 0 w 994"/>
                <a:gd name="T41" fmla="*/ 0 h 429"/>
                <a:gd name="T42" fmla="*/ 0 w 994"/>
                <a:gd name="T43" fmla="*/ 0 h 429"/>
                <a:gd name="T44" fmla="*/ 0 w 994"/>
                <a:gd name="T45" fmla="*/ 0 h 429"/>
                <a:gd name="T46" fmla="*/ 0 w 994"/>
                <a:gd name="T47" fmla="*/ 0 h 429"/>
                <a:gd name="T48" fmla="*/ 0 w 994"/>
                <a:gd name="T49" fmla="*/ 0 h 429"/>
                <a:gd name="T50" fmla="*/ 0 w 994"/>
                <a:gd name="T51" fmla="*/ 0 h 429"/>
                <a:gd name="T52" fmla="*/ 0 w 994"/>
                <a:gd name="T53" fmla="*/ 0 h 429"/>
                <a:gd name="T54" fmla="*/ 0 w 994"/>
                <a:gd name="T55" fmla="*/ 0 h 429"/>
                <a:gd name="T56" fmla="*/ 0 w 994"/>
                <a:gd name="T57" fmla="*/ 0 h 429"/>
                <a:gd name="T58" fmla="*/ 0 w 994"/>
                <a:gd name="T59" fmla="*/ 0 h 429"/>
                <a:gd name="T60" fmla="*/ 0 w 994"/>
                <a:gd name="T61" fmla="*/ 0 h 429"/>
                <a:gd name="T62" fmla="*/ 0 w 994"/>
                <a:gd name="T63" fmla="*/ 0 h 429"/>
                <a:gd name="T64" fmla="*/ 0 w 994"/>
                <a:gd name="T65" fmla="*/ 0 h 429"/>
                <a:gd name="T66" fmla="*/ 0 w 994"/>
                <a:gd name="T67" fmla="*/ 0 h 429"/>
                <a:gd name="T68" fmla="*/ 0 w 994"/>
                <a:gd name="T69" fmla="*/ 0 h 429"/>
                <a:gd name="T70" fmla="*/ 0 w 994"/>
                <a:gd name="T71" fmla="*/ 0 h 429"/>
                <a:gd name="T72" fmla="*/ 0 w 994"/>
                <a:gd name="T73" fmla="*/ 0 h 429"/>
                <a:gd name="T74" fmla="*/ 0 w 994"/>
                <a:gd name="T75" fmla="*/ 0 h 429"/>
                <a:gd name="T76" fmla="*/ 0 w 994"/>
                <a:gd name="T77" fmla="*/ 0 h 429"/>
                <a:gd name="T78" fmla="*/ 0 w 994"/>
                <a:gd name="T79" fmla="*/ 0 h 429"/>
                <a:gd name="T80" fmla="*/ 0 w 994"/>
                <a:gd name="T81" fmla="*/ 0 h 42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94"/>
                <a:gd name="T124" fmla="*/ 0 h 429"/>
                <a:gd name="T125" fmla="*/ 994 w 994"/>
                <a:gd name="T126" fmla="*/ 429 h 42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94" h="429">
                  <a:moveTo>
                    <a:pt x="690" y="391"/>
                  </a:moveTo>
                  <a:lnTo>
                    <a:pt x="663" y="396"/>
                  </a:lnTo>
                  <a:lnTo>
                    <a:pt x="635" y="400"/>
                  </a:lnTo>
                  <a:lnTo>
                    <a:pt x="608" y="405"/>
                  </a:lnTo>
                  <a:lnTo>
                    <a:pt x="580" y="410"/>
                  </a:lnTo>
                  <a:lnTo>
                    <a:pt x="554" y="413"/>
                  </a:lnTo>
                  <a:lnTo>
                    <a:pt x="529" y="418"/>
                  </a:lnTo>
                  <a:lnTo>
                    <a:pt x="502" y="423"/>
                  </a:lnTo>
                  <a:lnTo>
                    <a:pt x="475" y="429"/>
                  </a:lnTo>
                  <a:lnTo>
                    <a:pt x="472" y="402"/>
                  </a:lnTo>
                  <a:lnTo>
                    <a:pt x="478" y="383"/>
                  </a:lnTo>
                  <a:lnTo>
                    <a:pt x="492" y="372"/>
                  </a:lnTo>
                  <a:lnTo>
                    <a:pt x="510" y="364"/>
                  </a:lnTo>
                  <a:lnTo>
                    <a:pt x="529" y="361"/>
                  </a:lnTo>
                  <a:lnTo>
                    <a:pt x="552" y="356"/>
                  </a:lnTo>
                  <a:lnTo>
                    <a:pt x="573" y="353"/>
                  </a:lnTo>
                  <a:lnTo>
                    <a:pt x="592" y="345"/>
                  </a:lnTo>
                  <a:lnTo>
                    <a:pt x="627" y="340"/>
                  </a:lnTo>
                  <a:lnTo>
                    <a:pt x="660" y="334"/>
                  </a:lnTo>
                  <a:lnTo>
                    <a:pt x="695" y="331"/>
                  </a:lnTo>
                  <a:lnTo>
                    <a:pt x="730" y="326"/>
                  </a:lnTo>
                  <a:lnTo>
                    <a:pt x="765" y="321"/>
                  </a:lnTo>
                  <a:lnTo>
                    <a:pt x="799" y="312"/>
                  </a:lnTo>
                  <a:lnTo>
                    <a:pt x="831" y="305"/>
                  </a:lnTo>
                  <a:lnTo>
                    <a:pt x="864" y="291"/>
                  </a:lnTo>
                  <a:lnTo>
                    <a:pt x="836" y="215"/>
                  </a:lnTo>
                  <a:lnTo>
                    <a:pt x="804" y="155"/>
                  </a:lnTo>
                  <a:lnTo>
                    <a:pt x="765" y="111"/>
                  </a:lnTo>
                  <a:lnTo>
                    <a:pt x="725" y="81"/>
                  </a:lnTo>
                  <a:lnTo>
                    <a:pt x="681" y="63"/>
                  </a:lnTo>
                  <a:lnTo>
                    <a:pt x="633" y="54"/>
                  </a:lnTo>
                  <a:lnTo>
                    <a:pt x="584" y="54"/>
                  </a:lnTo>
                  <a:lnTo>
                    <a:pt x="532" y="63"/>
                  </a:lnTo>
                  <a:lnTo>
                    <a:pt x="478" y="74"/>
                  </a:lnTo>
                  <a:lnTo>
                    <a:pt x="421" y="90"/>
                  </a:lnTo>
                  <a:lnTo>
                    <a:pt x="367" y="109"/>
                  </a:lnTo>
                  <a:lnTo>
                    <a:pt x="312" y="125"/>
                  </a:lnTo>
                  <a:lnTo>
                    <a:pt x="255" y="141"/>
                  </a:lnTo>
                  <a:lnTo>
                    <a:pt x="203" y="155"/>
                  </a:lnTo>
                  <a:lnTo>
                    <a:pt x="150" y="163"/>
                  </a:lnTo>
                  <a:lnTo>
                    <a:pt x="100" y="166"/>
                  </a:lnTo>
                  <a:lnTo>
                    <a:pt x="90" y="192"/>
                  </a:lnTo>
                  <a:lnTo>
                    <a:pt x="92" y="220"/>
                  </a:lnTo>
                  <a:lnTo>
                    <a:pt x="106" y="247"/>
                  </a:lnTo>
                  <a:lnTo>
                    <a:pt x="125" y="275"/>
                  </a:lnTo>
                  <a:lnTo>
                    <a:pt x="150" y="301"/>
                  </a:lnTo>
                  <a:lnTo>
                    <a:pt x="174" y="328"/>
                  </a:lnTo>
                  <a:lnTo>
                    <a:pt x="196" y="358"/>
                  </a:lnTo>
                  <a:lnTo>
                    <a:pt x="215" y="386"/>
                  </a:lnTo>
                  <a:lnTo>
                    <a:pt x="185" y="410"/>
                  </a:lnTo>
                  <a:lnTo>
                    <a:pt x="152" y="383"/>
                  </a:lnTo>
                  <a:lnTo>
                    <a:pt x="120" y="353"/>
                  </a:lnTo>
                  <a:lnTo>
                    <a:pt x="86" y="321"/>
                  </a:lnTo>
                  <a:lnTo>
                    <a:pt x="60" y="285"/>
                  </a:lnTo>
                  <a:lnTo>
                    <a:pt x="32" y="247"/>
                  </a:lnTo>
                  <a:lnTo>
                    <a:pt x="14" y="209"/>
                  </a:lnTo>
                  <a:lnTo>
                    <a:pt x="3" y="171"/>
                  </a:lnTo>
                  <a:lnTo>
                    <a:pt x="0" y="134"/>
                  </a:lnTo>
                  <a:lnTo>
                    <a:pt x="40" y="122"/>
                  </a:lnTo>
                  <a:lnTo>
                    <a:pt x="81" y="111"/>
                  </a:lnTo>
                  <a:lnTo>
                    <a:pt x="122" y="100"/>
                  </a:lnTo>
                  <a:lnTo>
                    <a:pt x="166" y="90"/>
                  </a:lnTo>
                  <a:lnTo>
                    <a:pt x="206" y="79"/>
                  </a:lnTo>
                  <a:lnTo>
                    <a:pt x="250" y="68"/>
                  </a:lnTo>
                  <a:lnTo>
                    <a:pt x="293" y="57"/>
                  </a:lnTo>
                  <a:lnTo>
                    <a:pt x="337" y="49"/>
                  </a:lnTo>
                  <a:lnTo>
                    <a:pt x="380" y="38"/>
                  </a:lnTo>
                  <a:lnTo>
                    <a:pt x="423" y="30"/>
                  </a:lnTo>
                  <a:lnTo>
                    <a:pt x="467" y="24"/>
                  </a:lnTo>
                  <a:lnTo>
                    <a:pt x="510" y="16"/>
                  </a:lnTo>
                  <a:lnTo>
                    <a:pt x="557" y="11"/>
                  </a:lnTo>
                  <a:lnTo>
                    <a:pt x="603" y="5"/>
                  </a:lnTo>
                  <a:lnTo>
                    <a:pt x="649" y="3"/>
                  </a:lnTo>
                  <a:lnTo>
                    <a:pt x="695" y="0"/>
                  </a:lnTo>
                  <a:lnTo>
                    <a:pt x="994" y="321"/>
                  </a:lnTo>
                  <a:lnTo>
                    <a:pt x="964" y="342"/>
                  </a:lnTo>
                  <a:lnTo>
                    <a:pt x="931" y="356"/>
                  </a:lnTo>
                  <a:lnTo>
                    <a:pt x="894" y="367"/>
                  </a:lnTo>
                  <a:lnTo>
                    <a:pt x="852" y="372"/>
                  </a:lnTo>
                  <a:lnTo>
                    <a:pt x="811" y="375"/>
                  </a:lnTo>
                  <a:lnTo>
                    <a:pt x="769" y="377"/>
                  </a:lnTo>
                  <a:lnTo>
                    <a:pt x="728" y="383"/>
                  </a:lnTo>
                  <a:lnTo>
                    <a:pt x="690" y="391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06" name="Freeform 410"/>
            <p:cNvSpPr>
              <a:spLocks/>
            </p:cNvSpPr>
            <p:nvPr/>
          </p:nvSpPr>
          <p:spPr bwMode="auto">
            <a:xfrm>
              <a:off x="3697" y="3221"/>
              <a:ext cx="78" cy="92"/>
            </a:xfrm>
            <a:custGeom>
              <a:avLst/>
              <a:gdLst>
                <a:gd name="T0" fmla="*/ 0 w 312"/>
                <a:gd name="T1" fmla="*/ 0 h 366"/>
                <a:gd name="T2" fmla="*/ 0 w 312"/>
                <a:gd name="T3" fmla="*/ 0 h 366"/>
                <a:gd name="T4" fmla="*/ 0 w 312"/>
                <a:gd name="T5" fmla="*/ 0 h 366"/>
                <a:gd name="T6" fmla="*/ 0 w 312"/>
                <a:gd name="T7" fmla="*/ 0 h 366"/>
                <a:gd name="T8" fmla="*/ 0 w 312"/>
                <a:gd name="T9" fmla="*/ 0 h 366"/>
                <a:gd name="T10" fmla="*/ 0 w 312"/>
                <a:gd name="T11" fmla="*/ 0 h 366"/>
                <a:gd name="T12" fmla="*/ 0 w 312"/>
                <a:gd name="T13" fmla="*/ 0 h 366"/>
                <a:gd name="T14" fmla="*/ 0 w 312"/>
                <a:gd name="T15" fmla="*/ 0 h 3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2"/>
                <a:gd name="T25" fmla="*/ 0 h 366"/>
                <a:gd name="T26" fmla="*/ 312 w 312"/>
                <a:gd name="T27" fmla="*/ 366 h 36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2" h="366">
                  <a:moveTo>
                    <a:pt x="0" y="46"/>
                  </a:moveTo>
                  <a:lnTo>
                    <a:pt x="11" y="30"/>
                  </a:lnTo>
                  <a:lnTo>
                    <a:pt x="21" y="10"/>
                  </a:lnTo>
                  <a:lnTo>
                    <a:pt x="35" y="0"/>
                  </a:lnTo>
                  <a:lnTo>
                    <a:pt x="57" y="2"/>
                  </a:lnTo>
                  <a:lnTo>
                    <a:pt x="312" y="325"/>
                  </a:lnTo>
                  <a:lnTo>
                    <a:pt x="272" y="36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07" name="Freeform 411"/>
            <p:cNvSpPr>
              <a:spLocks/>
            </p:cNvSpPr>
            <p:nvPr/>
          </p:nvSpPr>
          <p:spPr bwMode="auto">
            <a:xfrm>
              <a:off x="3538" y="3127"/>
              <a:ext cx="169" cy="218"/>
            </a:xfrm>
            <a:custGeom>
              <a:avLst/>
              <a:gdLst>
                <a:gd name="T0" fmla="*/ 0 w 674"/>
                <a:gd name="T1" fmla="*/ 0 h 874"/>
                <a:gd name="T2" fmla="*/ 0 w 674"/>
                <a:gd name="T3" fmla="*/ 0 h 874"/>
                <a:gd name="T4" fmla="*/ 0 w 674"/>
                <a:gd name="T5" fmla="*/ 0 h 874"/>
                <a:gd name="T6" fmla="*/ 0 w 674"/>
                <a:gd name="T7" fmla="*/ 0 h 874"/>
                <a:gd name="T8" fmla="*/ 0 w 674"/>
                <a:gd name="T9" fmla="*/ 0 h 874"/>
                <a:gd name="T10" fmla="*/ 0 w 674"/>
                <a:gd name="T11" fmla="*/ 0 h 874"/>
                <a:gd name="T12" fmla="*/ 0 w 674"/>
                <a:gd name="T13" fmla="*/ 0 h 874"/>
                <a:gd name="T14" fmla="*/ 0 w 674"/>
                <a:gd name="T15" fmla="*/ 0 h 874"/>
                <a:gd name="T16" fmla="*/ 0 w 674"/>
                <a:gd name="T17" fmla="*/ 0 h 874"/>
                <a:gd name="T18" fmla="*/ 0 w 674"/>
                <a:gd name="T19" fmla="*/ 0 h 874"/>
                <a:gd name="T20" fmla="*/ 0 w 674"/>
                <a:gd name="T21" fmla="*/ 0 h 874"/>
                <a:gd name="T22" fmla="*/ 0 w 674"/>
                <a:gd name="T23" fmla="*/ 0 h 874"/>
                <a:gd name="T24" fmla="*/ 0 w 674"/>
                <a:gd name="T25" fmla="*/ 0 h 8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74"/>
                <a:gd name="T40" fmla="*/ 0 h 874"/>
                <a:gd name="T41" fmla="*/ 674 w 674"/>
                <a:gd name="T42" fmla="*/ 874 h 87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74" h="874">
                  <a:moveTo>
                    <a:pt x="658" y="874"/>
                  </a:moveTo>
                  <a:lnTo>
                    <a:pt x="614" y="872"/>
                  </a:lnTo>
                  <a:lnTo>
                    <a:pt x="0" y="57"/>
                  </a:lnTo>
                  <a:lnTo>
                    <a:pt x="3" y="41"/>
                  </a:lnTo>
                  <a:lnTo>
                    <a:pt x="0" y="24"/>
                  </a:lnTo>
                  <a:lnTo>
                    <a:pt x="5" y="11"/>
                  </a:lnTo>
                  <a:lnTo>
                    <a:pt x="16" y="0"/>
                  </a:lnTo>
                  <a:lnTo>
                    <a:pt x="62" y="0"/>
                  </a:lnTo>
                  <a:lnTo>
                    <a:pt x="670" y="815"/>
                  </a:lnTo>
                  <a:lnTo>
                    <a:pt x="670" y="828"/>
                  </a:lnTo>
                  <a:lnTo>
                    <a:pt x="674" y="844"/>
                  </a:lnTo>
                  <a:lnTo>
                    <a:pt x="668" y="861"/>
                  </a:lnTo>
                  <a:lnTo>
                    <a:pt x="658" y="874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08" name="Freeform 412"/>
            <p:cNvSpPr>
              <a:spLocks/>
            </p:cNvSpPr>
            <p:nvPr/>
          </p:nvSpPr>
          <p:spPr bwMode="auto">
            <a:xfrm>
              <a:off x="3600" y="3091"/>
              <a:ext cx="64" cy="91"/>
            </a:xfrm>
            <a:custGeom>
              <a:avLst/>
              <a:gdLst>
                <a:gd name="T0" fmla="*/ 0 w 258"/>
                <a:gd name="T1" fmla="*/ 0 h 364"/>
                <a:gd name="T2" fmla="*/ 0 w 258"/>
                <a:gd name="T3" fmla="*/ 0 h 364"/>
                <a:gd name="T4" fmla="*/ 0 w 258"/>
                <a:gd name="T5" fmla="*/ 0 h 364"/>
                <a:gd name="T6" fmla="*/ 0 w 258"/>
                <a:gd name="T7" fmla="*/ 0 h 364"/>
                <a:gd name="T8" fmla="*/ 0 w 258"/>
                <a:gd name="T9" fmla="*/ 0 h 364"/>
                <a:gd name="T10" fmla="*/ 0 w 258"/>
                <a:gd name="T11" fmla="*/ 0 h 364"/>
                <a:gd name="T12" fmla="*/ 0 w 258"/>
                <a:gd name="T13" fmla="*/ 0 h 364"/>
                <a:gd name="T14" fmla="*/ 0 w 258"/>
                <a:gd name="T15" fmla="*/ 0 h 364"/>
                <a:gd name="T16" fmla="*/ 0 w 258"/>
                <a:gd name="T17" fmla="*/ 0 h 364"/>
                <a:gd name="T18" fmla="*/ 0 w 258"/>
                <a:gd name="T19" fmla="*/ 0 h 364"/>
                <a:gd name="T20" fmla="*/ 0 w 258"/>
                <a:gd name="T21" fmla="*/ 0 h 364"/>
                <a:gd name="T22" fmla="*/ 0 w 258"/>
                <a:gd name="T23" fmla="*/ 0 h 364"/>
                <a:gd name="T24" fmla="*/ 0 w 258"/>
                <a:gd name="T25" fmla="*/ 0 h 364"/>
                <a:gd name="T26" fmla="*/ 0 w 258"/>
                <a:gd name="T27" fmla="*/ 0 h 364"/>
                <a:gd name="T28" fmla="*/ 0 w 258"/>
                <a:gd name="T29" fmla="*/ 0 h 364"/>
                <a:gd name="T30" fmla="*/ 0 w 258"/>
                <a:gd name="T31" fmla="*/ 0 h 364"/>
                <a:gd name="T32" fmla="*/ 0 w 258"/>
                <a:gd name="T33" fmla="*/ 0 h 364"/>
                <a:gd name="T34" fmla="*/ 0 w 258"/>
                <a:gd name="T35" fmla="*/ 0 h 364"/>
                <a:gd name="T36" fmla="*/ 0 w 258"/>
                <a:gd name="T37" fmla="*/ 0 h 364"/>
                <a:gd name="T38" fmla="*/ 0 w 258"/>
                <a:gd name="T39" fmla="*/ 0 h 364"/>
                <a:gd name="T40" fmla="*/ 0 w 258"/>
                <a:gd name="T41" fmla="*/ 0 h 364"/>
                <a:gd name="T42" fmla="*/ 0 w 258"/>
                <a:gd name="T43" fmla="*/ 0 h 36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58"/>
                <a:gd name="T67" fmla="*/ 0 h 364"/>
                <a:gd name="T68" fmla="*/ 258 w 258"/>
                <a:gd name="T69" fmla="*/ 364 h 36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58" h="364">
                  <a:moveTo>
                    <a:pt x="231" y="364"/>
                  </a:moveTo>
                  <a:lnTo>
                    <a:pt x="196" y="334"/>
                  </a:lnTo>
                  <a:lnTo>
                    <a:pt x="164" y="298"/>
                  </a:lnTo>
                  <a:lnTo>
                    <a:pt x="130" y="261"/>
                  </a:lnTo>
                  <a:lnTo>
                    <a:pt x="104" y="222"/>
                  </a:lnTo>
                  <a:lnTo>
                    <a:pt x="76" y="182"/>
                  </a:lnTo>
                  <a:lnTo>
                    <a:pt x="49" y="141"/>
                  </a:lnTo>
                  <a:lnTo>
                    <a:pt x="25" y="101"/>
                  </a:lnTo>
                  <a:lnTo>
                    <a:pt x="0" y="60"/>
                  </a:lnTo>
                  <a:lnTo>
                    <a:pt x="9" y="44"/>
                  </a:lnTo>
                  <a:lnTo>
                    <a:pt x="14" y="27"/>
                  </a:lnTo>
                  <a:lnTo>
                    <a:pt x="21" y="11"/>
                  </a:lnTo>
                  <a:lnTo>
                    <a:pt x="33" y="0"/>
                  </a:lnTo>
                  <a:lnTo>
                    <a:pt x="60" y="44"/>
                  </a:lnTo>
                  <a:lnTo>
                    <a:pt x="90" y="85"/>
                  </a:lnTo>
                  <a:lnTo>
                    <a:pt x="120" y="125"/>
                  </a:lnTo>
                  <a:lnTo>
                    <a:pt x="150" y="168"/>
                  </a:lnTo>
                  <a:lnTo>
                    <a:pt x="180" y="209"/>
                  </a:lnTo>
                  <a:lnTo>
                    <a:pt x="210" y="250"/>
                  </a:lnTo>
                  <a:lnTo>
                    <a:pt x="234" y="293"/>
                  </a:lnTo>
                  <a:lnTo>
                    <a:pt x="258" y="337"/>
                  </a:lnTo>
                  <a:lnTo>
                    <a:pt x="231" y="364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7009" name="Freeform 413"/>
            <p:cNvSpPr>
              <a:spLocks/>
            </p:cNvSpPr>
            <p:nvPr/>
          </p:nvSpPr>
          <p:spPr bwMode="auto">
            <a:xfrm>
              <a:off x="3493" y="3030"/>
              <a:ext cx="144" cy="27"/>
            </a:xfrm>
            <a:custGeom>
              <a:avLst/>
              <a:gdLst>
                <a:gd name="T0" fmla="*/ 0 w 579"/>
                <a:gd name="T1" fmla="*/ 0 h 111"/>
                <a:gd name="T2" fmla="*/ 0 w 579"/>
                <a:gd name="T3" fmla="*/ 0 h 111"/>
                <a:gd name="T4" fmla="*/ 0 w 579"/>
                <a:gd name="T5" fmla="*/ 0 h 111"/>
                <a:gd name="T6" fmla="*/ 0 w 579"/>
                <a:gd name="T7" fmla="*/ 0 h 111"/>
                <a:gd name="T8" fmla="*/ 0 w 579"/>
                <a:gd name="T9" fmla="*/ 0 h 111"/>
                <a:gd name="T10" fmla="*/ 0 w 579"/>
                <a:gd name="T11" fmla="*/ 0 h 111"/>
                <a:gd name="T12" fmla="*/ 0 w 579"/>
                <a:gd name="T13" fmla="*/ 0 h 111"/>
                <a:gd name="T14" fmla="*/ 0 w 579"/>
                <a:gd name="T15" fmla="*/ 0 h 111"/>
                <a:gd name="T16" fmla="*/ 0 w 579"/>
                <a:gd name="T17" fmla="*/ 0 h 111"/>
                <a:gd name="T18" fmla="*/ 0 w 579"/>
                <a:gd name="T19" fmla="*/ 0 h 111"/>
                <a:gd name="T20" fmla="*/ 0 w 579"/>
                <a:gd name="T21" fmla="*/ 0 h 111"/>
                <a:gd name="T22" fmla="*/ 0 w 579"/>
                <a:gd name="T23" fmla="*/ 0 h 111"/>
                <a:gd name="T24" fmla="*/ 0 w 579"/>
                <a:gd name="T25" fmla="*/ 0 h 111"/>
                <a:gd name="T26" fmla="*/ 0 w 579"/>
                <a:gd name="T27" fmla="*/ 0 h 111"/>
                <a:gd name="T28" fmla="*/ 0 w 579"/>
                <a:gd name="T29" fmla="*/ 0 h 111"/>
                <a:gd name="T30" fmla="*/ 0 w 579"/>
                <a:gd name="T31" fmla="*/ 0 h 111"/>
                <a:gd name="T32" fmla="*/ 0 w 579"/>
                <a:gd name="T33" fmla="*/ 0 h 111"/>
                <a:gd name="T34" fmla="*/ 0 w 579"/>
                <a:gd name="T35" fmla="*/ 0 h 111"/>
                <a:gd name="T36" fmla="*/ 0 w 579"/>
                <a:gd name="T37" fmla="*/ 0 h 111"/>
                <a:gd name="T38" fmla="*/ 0 w 579"/>
                <a:gd name="T39" fmla="*/ 0 h 111"/>
                <a:gd name="T40" fmla="*/ 0 w 579"/>
                <a:gd name="T41" fmla="*/ 0 h 111"/>
                <a:gd name="T42" fmla="*/ 0 w 579"/>
                <a:gd name="T43" fmla="*/ 0 h 111"/>
                <a:gd name="T44" fmla="*/ 0 w 579"/>
                <a:gd name="T45" fmla="*/ 0 h 111"/>
                <a:gd name="T46" fmla="*/ 0 w 579"/>
                <a:gd name="T47" fmla="*/ 0 h 111"/>
                <a:gd name="T48" fmla="*/ 0 w 579"/>
                <a:gd name="T49" fmla="*/ 0 h 111"/>
                <a:gd name="T50" fmla="*/ 0 w 579"/>
                <a:gd name="T51" fmla="*/ 0 h 111"/>
                <a:gd name="T52" fmla="*/ 0 w 579"/>
                <a:gd name="T53" fmla="*/ 0 h 111"/>
                <a:gd name="T54" fmla="*/ 0 w 579"/>
                <a:gd name="T55" fmla="*/ 0 h 111"/>
                <a:gd name="T56" fmla="*/ 0 w 579"/>
                <a:gd name="T57" fmla="*/ 0 h 111"/>
                <a:gd name="T58" fmla="*/ 0 w 579"/>
                <a:gd name="T59" fmla="*/ 0 h 111"/>
                <a:gd name="T60" fmla="*/ 0 w 579"/>
                <a:gd name="T61" fmla="*/ 0 h 111"/>
                <a:gd name="T62" fmla="*/ 0 w 579"/>
                <a:gd name="T63" fmla="*/ 0 h 111"/>
                <a:gd name="T64" fmla="*/ 0 w 579"/>
                <a:gd name="T65" fmla="*/ 0 h 111"/>
                <a:gd name="T66" fmla="*/ 0 w 579"/>
                <a:gd name="T67" fmla="*/ 0 h 111"/>
                <a:gd name="T68" fmla="*/ 0 w 579"/>
                <a:gd name="T69" fmla="*/ 0 h 111"/>
                <a:gd name="T70" fmla="*/ 0 w 579"/>
                <a:gd name="T71" fmla="*/ 0 h 111"/>
                <a:gd name="T72" fmla="*/ 0 w 579"/>
                <a:gd name="T73" fmla="*/ 0 h 111"/>
                <a:gd name="T74" fmla="*/ 0 w 579"/>
                <a:gd name="T75" fmla="*/ 0 h 111"/>
                <a:gd name="T76" fmla="*/ 0 w 579"/>
                <a:gd name="T77" fmla="*/ 0 h 111"/>
                <a:gd name="T78" fmla="*/ 0 w 579"/>
                <a:gd name="T79" fmla="*/ 0 h 111"/>
                <a:gd name="T80" fmla="*/ 0 w 579"/>
                <a:gd name="T81" fmla="*/ 0 h 111"/>
                <a:gd name="T82" fmla="*/ 0 w 579"/>
                <a:gd name="T83" fmla="*/ 0 h 1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79"/>
                <a:gd name="T127" fmla="*/ 0 h 111"/>
                <a:gd name="T128" fmla="*/ 579 w 579"/>
                <a:gd name="T129" fmla="*/ 111 h 11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79" h="111">
                  <a:moveTo>
                    <a:pt x="535" y="60"/>
                  </a:moveTo>
                  <a:lnTo>
                    <a:pt x="503" y="63"/>
                  </a:lnTo>
                  <a:lnTo>
                    <a:pt x="468" y="66"/>
                  </a:lnTo>
                  <a:lnTo>
                    <a:pt x="434" y="69"/>
                  </a:lnTo>
                  <a:lnTo>
                    <a:pt x="402" y="71"/>
                  </a:lnTo>
                  <a:lnTo>
                    <a:pt x="367" y="71"/>
                  </a:lnTo>
                  <a:lnTo>
                    <a:pt x="332" y="74"/>
                  </a:lnTo>
                  <a:lnTo>
                    <a:pt x="299" y="76"/>
                  </a:lnTo>
                  <a:lnTo>
                    <a:pt x="263" y="76"/>
                  </a:lnTo>
                  <a:lnTo>
                    <a:pt x="231" y="79"/>
                  </a:lnTo>
                  <a:lnTo>
                    <a:pt x="196" y="82"/>
                  </a:lnTo>
                  <a:lnTo>
                    <a:pt x="163" y="88"/>
                  </a:lnTo>
                  <a:lnTo>
                    <a:pt x="131" y="90"/>
                  </a:lnTo>
                  <a:lnTo>
                    <a:pt x="98" y="95"/>
                  </a:lnTo>
                  <a:lnTo>
                    <a:pt x="65" y="99"/>
                  </a:lnTo>
                  <a:lnTo>
                    <a:pt x="32" y="106"/>
                  </a:lnTo>
                  <a:lnTo>
                    <a:pt x="0" y="111"/>
                  </a:lnTo>
                  <a:lnTo>
                    <a:pt x="0" y="95"/>
                  </a:lnTo>
                  <a:lnTo>
                    <a:pt x="2" y="82"/>
                  </a:lnTo>
                  <a:lnTo>
                    <a:pt x="11" y="71"/>
                  </a:lnTo>
                  <a:lnTo>
                    <a:pt x="22" y="63"/>
                  </a:lnTo>
                  <a:lnTo>
                    <a:pt x="36" y="58"/>
                  </a:lnTo>
                  <a:lnTo>
                    <a:pt x="49" y="53"/>
                  </a:lnTo>
                  <a:lnTo>
                    <a:pt x="62" y="46"/>
                  </a:lnTo>
                  <a:lnTo>
                    <a:pt x="73" y="41"/>
                  </a:lnTo>
                  <a:lnTo>
                    <a:pt x="103" y="36"/>
                  </a:lnTo>
                  <a:lnTo>
                    <a:pt x="133" y="30"/>
                  </a:lnTo>
                  <a:lnTo>
                    <a:pt x="166" y="25"/>
                  </a:lnTo>
                  <a:lnTo>
                    <a:pt x="196" y="20"/>
                  </a:lnTo>
                  <a:lnTo>
                    <a:pt x="228" y="14"/>
                  </a:lnTo>
                  <a:lnTo>
                    <a:pt x="258" y="9"/>
                  </a:lnTo>
                  <a:lnTo>
                    <a:pt x="291" y="6"/>
                  </a:lnTo>
                  <a:lnTo>
                    <a:pt x="323" y="4"/>
                  </a:lnTo>
                  <a:lnTo>
                    <a:pt x="356" y="0"/>
                  </a:lnTo>
                  <a:lnTo>
                    <a:pt x="386" y="0"/>
                  </a:lnTo>
                  <a:lnTo>
                    <a:pt x="418" y="0"/>
                  </a:lnTo>
                  <a:lnTo>
                    <a:pt x="450" y="0"/>
                  </a:lnTo>
                  <a:lnTo>
                    <a:pt x="484" y="4"/>
                  </a:lnTo>
                  <a:lnTo>
                    <a:pt x="516" y="6"/>
                  </a:lnTo>
                  <a:lnTo>
                    <a:pt x="546" y="11"/>
                  </a:lnTo>
                  <a:lnTo>
                    <a:pt x="579" y="17"/>
                  </a:lnTo>
                  <a:lnTo>
                    <a:pt x="535" y="60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grpSp>
        <p:nvGrpSpPr>
          <p:cNvPr id="36886" name="Group 414"/>
          <p:cNvGrpSpPr>
            <a:grpSpLocks/>
          </p:cNvGrpSpPr>
          <p:nvPr/>
        </p:nvGrpSpPr>
        <p:grpSpPr bwMode="auto">
          <a:xfrm rot="-3214438">
            <a:off x="6210300" y="2324100"/>
            <a:ext cx="762000" cy="838200"/>
            <a:chOff x="3481" y="3030"/>
            <a:chExt cx="1115" cy="1118"/>
          </a:xfrm>
        </p:grpSpPr>
        <p:sp>
          <p:nvSpPr>
            <p:cNvPr id="36888" name="Freeform 415"/>
            <p:cNvSpPr>
              <a:spLocks/>
            </p:cNvSpPr>
            <p:nvPr/>
          </p:nvSpPr>
          <p:spPr bwMode="auto">
            <a:xfrm>
              <a:off x="3502" y="3068"/>
              <a:ext cx="1045" cy="1051"/>
            </a:xfrm>
            <a:custGeom>
              <a:avLst/>
              <a:gdLst>
                <a:gd name="T0" fmla="*/ 0 w 4179"/>
                <a:gd name="T1" fmla="*/ 0 h 4201"/>
                <a:gd name="T2" fmla="*/ 0 w 4179"/>
                <a:gd name="T3" fmla="*/ 0 h 4201"/>
                <a:gd name="T4" fmla="*/ 0 w 4179"/>
                <a:gd name="T5" fmla="*/ 0 h 4201"/>
                <a:gd name="T6" fmla="*/ 0 w 4179"/>
                <a:gd name="T7" fmla="*/ 0 h 4201"/>
                <a:gd name="T8" fmla="*/ 0 w 4179"/>
                <a:gd name="T9" fmla="*/ 0 h 4201"/>
                <a:gd name="T10" fmla="*/ 0 w 4179"/>
                <a:gd name="T11" fmla="*/ 0 h 4201"/>
                <a:gd name="T12" fmla="*/ 0 w 4179"/>
                <a:gd name="T13" fmla="*/ 0 h 4201"/>
                <a:gd name="T14" fmla="*/ 0 w 4179"/>
                <a:gd name="T15" fmla="*/ 0 h 4201"/>
                <a:gd name="T16" fmla="*/ 0 w 4179"/>
                <a:gd name="T17" fmla="*/ 0 h 4201"/>
                <a:gd name="T18" fmla="*/ 0 w 4179"/>
                <a:gd name="T19" fmla="*/ 0 h 4201"/>
                <a:gd name="T20" fmla="*/ 0 w 4179"/>
                <a:gd name="T21" fmla="*/ 0 h 4201"/>
                <a:gd name="T22" fmla="*/ 0 w 4179"/>
                <a:gd name="T23" fmla="*/ 0 h 4201"/>
                <a:gd name="T24" fmla="*/ 0 w 4179"/>
                <a:gd name="T25" fmla="*/ 0 h 4201"/>
                <a:gd name="T26" fmla="*/ 0 w 4179"/>
                <a:gd name="T27" fmla="*/ 0 h 4201"/>
                <a:gd name="T28" fmla="*/ 0 w 4179"/>
                <a:gd name="T29" fmla="*/ 0 h 4201"/>
                <a:gd name="T30" fmla="*/ 0 w 4179"/>
                <a:gd name="T31" fmla="*/ 0 h 4201"/>
                <a:gd name="T32" fmla="*/ 0 w 4179"/>
                <a:gd name="T33" fmla="*/ 0 h 4201"/>
                <a:gd name="T34" fmla="*/ 0 w 4179"/>
                <a:gd name="T35" fmla="*/ 0 h 4201"/>
                <a:gd name="T36" fmla="*/ 0 w 4179"/>
                <a:gd name="T37" fmla="*/ 0 h 4201"/>
                <a:gd name="T38" fmla="*/ 0 w 4179"/>
                <a:gd name="T39" fmla="*/ 0 h 4201"/>
                <a:gd name="T40" fmla="*/ 0 w 4179"/>
                <a:gd name="T41" fmla="*/ 0 h 4201"/>
                <a:gd name="T42" fmla="*/ 0 w 4179"/>
                <a:gd name="T43" fmla="*/ 0 h 4201"/>
                <a:gd name="T44" fmla="*/ 0 w 4179"/>
                <a:gd name="T45" fmla="*/ 0 h 4201"/>
                <a:gd name="T46" fmla="*/ 0 w 4179"/>
                <a:gd name="T47" fmla="*/ 0 h 4201"/>
                <a:gd name="T48" fmla="*/ 0 w 4179"/>
                <a:gd name="T49" fmla="*/ 0 h 4201"/>
                <a:gd name="T50" fmla="*/ 0 w 4179"/>
                <a:gd name="T51" fmla="*/ 0 h 4201"/>
                <a:gd name="T52" fmla="*/ 0 w 4179"/>
                <a:gd name="T53" fmla="*/ 0 h 4201"/>
                <a:gd name="T54" fmla="*/ 0 w 4179"/>
                <a:gd name="T55" fmla="*/ 0 h 4201"/>
                <a:gd name="T56" fmla="*/ 0 w 4179"/>
                <a:gd name="T57" fmla="*/ 0 h 4201"/>
                <a:gd name="T58" fmla="*/ 0 w 4179"/>
                <a:gd name="T59" fmla="*/ 0 h 4201"/>
                <a:gd name="T60" fmla="*/ 0 w 4179"/>
                <a:gd name="T61" fmla="*/ 0 h 4201"/>
                <a:gd name="T62" fmla="*/ 0 w 4179"/>
                <a:gd name="T63" fmla="*/ 0 h 4201"/>
                <a:gd name="T64" fmla="*/ 0 w 4179"/>
                <a:gd name="T65" fmla="*/ 0 h 420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4179"/>
                <a:gd name="T100" fmla="*/ 0 h 4201"/>
                <a:gd name="T101" fmla="*/ 4179 w 4179"/>
                <a:gd name="T102" fmla="*/ 4201 h 420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4179" h="4201">
                  <a:moveTo>
                    <a:pt x="3876" y="3410"/>
                  </a:moveTo>
                  <a:lnTo>
                    <a:pt x="3181" y="3544"/>
                  </a:lnTo>
                  <a:lnTo>
                    <a:pt x="2895" y="3172"/>
                  </a:lnTo>
                  <a:lnTo>
                    <a:pt x="3061" y="3147"/>
                  </a:lnTo>
                  <a:lnTo>
                    <a:pt x="3045" y="3126"/>
                  </a:lnTo>
                  <a:lnTo>
                    <a:pt x="3617" y="3068"/>
                  </a:lnTo>
                  <a:lnTo>
                    <a:pt x="3213" y="2534"/>
                  </a:lnTo>
                  <a:lnTo>
                    <a:pt x="3197" y="2534"/>
                  </a:lnTo>
                  <a:lnTo>
                    <a:pt x="3269" y="2634"/>
                  </a:lnTo>
                  <a:lnTo>
                    <a:pt x="2567" y="2767"/>
                  </a:lnTo>
                  <a:lnTo>
                    <a:pt x="2287" y="2395"/>
                  </a:lnTo>
                  <a:lnTo>
                    <a:pt x="2449" y="2371"/>
                  </a:lnTo>
                  <a:lnTo>
                    <a:pt x="2433" y="2349"/>
                  </a:lnTo>
                  <a:lnTo>
                    <a:pt x="3015" y="2289"/>
                  </a:lnTo>
                  <a:lnTo>
                    <a:pt x="3068" y="2343"/>
                  </a:lnTo>
                  <a:lnTo>
                    <a:pt x="2724" y="1890"/>
                  </a:lnTo>
                  <a:lnTo>
                    <a:pt x="2689" y="1893"/>
                  </a:lnTo>
                  <a:lnTo>
                    <a:pt x="2762" y="1991"/>
                  </a:lnTo>
                  <a:lnTo>
                    <a:pt x="2061" y="2126"/>
                  </a:lnTo>
                  <a:lnTo>
                    <a:pt x="1779" y="1751"/>
                  </a:lnTo>
                  <a:lnTo>
                    <a:pt x="1945" y="1730"/>
                  </a:lnTo>
                  <a:lnTo>
                    <a:pt x="1929" y="1708"/>
                  </a:lnTo>
                  <a:lnTo>
                    <a:pt x="2507" y="1651"/>
                  </a:lnTo>
                  <a:lnTo>
                    <a:pt x="2654" y="1793"/>
                  </a:lnTo>
                  <a:lnTo>
                    <a:pt x="2246" y="1252"/>
                  </a:lnTo>
                  <a:lnTo>
                    <a:pt x="2243" y="1252"/>
                  </a:lnTo>
                  <a:lnTo>
                    <a:pt x="2317" y="1352"/>
                  </a:lnTo>
                  <a:lnTo>
                    <a:pt x="1613" y="1486"/>
                  </a:lnTo>
                  <a:lnTo>
                    <a:pt x="1331" y="1114"/>
                  </a:lnTo>
                  <a:lnTo>
                    <a:pt x="1497" y="1090"/>
                  </a:lnTo>
                  <a:lnTo>
                    <a:pt x="1481" y="1067"/>
                  </a:lnTo>
                  <a:lnTo>
                    <a:pt x="2061" y="1010"/>
                  </a:lnTo>
                  <a:lnTo>
                    <a:pt x="1846" y="728"/>
                  </a:lnTo>
                  <a:lnTo>
                    <a:pt x="1168" y="859"/>
                  </a:lnTo>
                  <a:lnTo>
                    <a:pt x="885" y="483"/>
                  </a:lnTo>
                  <a:lnTo>
                    <a:pt x="1049" y="462"/>
                  </a:lnTo>
                  <a:lnTo>
                    <a:pt x="1035" y="441"/>
                  </a:lnTo>
                  <a:lnTo>
                    <a:pt x="1586" y="383"/>
                  </a:lnTo>
                  <a:lnTo>
                    <a:pt x="1405" y="141"/>
                  </a:lnTo>
                  <a:lnTo>
                    <a:pt x="1347" y="147"/>
                  </a:lnTo>
                  <a:lnTo>
                    <a:pt x="1421" y="247"/>
                  </a:lnTo>
                  <a:lnTo>
                    <a:pt x="717" y="381"/>
                  </a:lnTo>
                  <a:lnTo>
                    <a:pt x="435" y="9"/>
                  </a:lnTo>
                  <a:lnTo>
                    <a:pt x="475" y="4"/>
                  </a:lnTo>
                  <a:lnTo>
                    <a:pt x="459" y="0"/>
                  </a:lnTo>
                  <a:lnTo>
                    <a:pt x="437" y="0"/>
                  </a:lnTo>
                  <a:lnTo>
                    <a:pt x="407" y="4"/>
                  </a:lnTo>
                  <a:lnTo>
                    <a:pt x="375" y="9"/>
                  </a:lnTo>
                  <a:lnTo>
                    <a:pt x="336" y="14"/>
                  </a:lnTo>
                  <a:lnTo>
                    <a:pt x="299" y="20"/>
                  </a:lnTo>
                  <a:lnTo>
                    <a:pt x="255" y="27"/>
                  </a:lnTo>
                  <a:lnTo>
                    <a:pt x="215" y="36"/>
                  </a:lnTo>
                  <a:lnTo>
                    <a:pt x="174" y="44"/>
                  </a:lnTo>
                  <a:lnTo>
                    <a:pt x="133" y="52"/>
                  </a:lnTo>
                  <a:lnTo>
                    <a:pt x="98" y="60"/>
                  </a:lnTo>
                  <a:lnTo>
                    <a:pt x="65" y="66"/>
                  </a:lnTo>
                  <a:lnTo>
                    <a:pt x="38" y="74"/>
                  </a:lnTo>
                  <a:lnTo>
                    <a:pt x="19" y="76"/>
                  </a:lnTo>
                  <a:lnTo>
                    <a:pt x="6" y="82"/>
                  </a:lnTo>
                  <a:lnTo>
                    <a:pt x="0" y="82"/>
                  </a:lnTo>
                  <a:lnTo>
                    <a:pt x="913" y="1442"/>
                  </a:lnTo>
                  <a:lnTo>
                    <a:pt x="1151" y="1456"/>
                  </a:lnTo>
                  <a:lnTo>
                    <a:pt x="2211" y="2826"/>
                  </a:lnTo>
                  <a:lnTo>
                    <a:pt x="2017" y="2976"/>
                  </a:lnTo>
                  <a:lnTo>
                    <a:pt x="2925" y="4201"/>
                  </a:lnTo>
                  <a:lnTo>
                    <a:pt x="4179" y="3812"/>
                  </a:lnTo>
                  <a:lnTo>
                    <a:pt x="3876" y="3410"/>
                  </a:lnTo>
                  <a:close/>
                </a:path>
              </a:pathLst>
            </a:custGeom>
            <a:solidFill>
              <a:srgbClr val="7FDD1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889" name="Freeform 416"/>
            <p:cNvSpPr>
              <a:spLocks/>
            </p:cNvSpPr>
            <p:nvPr/>
          </p:nvSpPr>
          <p:spPr bwMode="auto">
            <a:xfrm>
              <a:off x="3621" y="3064"/>
              <a:ext cx="33" cy="5"/>
            </a:xfrm>
            <a:custGeom>
              <a:avLst/>
              <a:gdLst>
                <a:gd name="T0" fmla="*/ 0 w 133"/>
                <a:gd name="T1" fmla="*/ 0 h 20"/>
                <a:gd name="T2" fmla="*/ 0 w 133"/>
                <a:gd name="T3" fmla="*/ 0 h 20"/>
                <a:gd name="T4" fmla="*/ 0 w 133"/>
                <a:gd name="T5" fmla="*/ 0 h 20"/>
                <a:gd name="T6" fmla="*/ 0 w 133"/>
                <a:gd name="T7" fmla="*/ 0 h 20"/>
                <a:gd name="T8" fmla="*/ 0 w 133"/>
                <a:gd name="T9" fmla="*/ 0 h 20"/>
                <a:gd name="T10" fmla="*/ 0 w 133"/>
                <a:gd name="T11" fmla="*/ 0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3"/>
                <a:gd name="T19" fmla="*/ 0 h 20"/>
                <a:gd name="T20" fmla="*/ 133 w 133"/>
                <a:gd name="T21" fmla="*/ 20 h 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3" h="20">
                  <a:moveTo>
                    <a:pt x="133" y="11"/>
                  </a:moveTo>
                  <a:lnTo>
                    <a:pt x="126" y="0"/>
                  </a:lnTo>
                  <a:lnTo>
                    <a:pt x="0" y="20"/>
                  </a:lnTo>
                  <a:lnTo>
                    <a:pt x="3" y="20"/>
                  </a:lnTo>
                  <a:lnTo>
                    <a:pt x="6" y="20"/>
                  </a:lnTo>
                  <a:lnTo>
                    <a:pt x="133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890" name="Freeform 417"/>
            <p:cNvSpPr>
              <a:spLocks/>
            </p:cNvSpPr>
            <p:nvPr/>
          </p:nvSpPr>
          <p:spPr bwMode="auto">
            <a:xfrm>
              <a:off x="3611" y="3067"/>
              <a:ext cx="246" cy="96"/>
            </a:xfrm>
            <a:custGeom>
              <a:avLst/>
              <a:gdLst>
                <a:gd name="T0" fmla="*/ 0 w 986"/>
                <a:gd name="T1" fmla="*/ 0 h 386"/>
                <a:gd name="T2" fmla="*/ 0 w 986"/>
                <a:gd name="T3" fmla="*/ 0 h 386"/>
                <a:gd name="T4" fmla="*/ 0 w 986"/>
                <a:gd name="T5" fmla="*/ 0 h 386"/>
                <a:gd name="T6" fmla="*/ 0 w 986"/>
                <a:gd name="T7" fmla="*/ 0 h 386"/>
                <a:gd name="T8" fmla="*/ 0 w 986"/>
                <a:gd name="T9" fmla="*/ 0 h 386"/>
                <a:gd name="T10" fmla="*/ 0 w 986"/>
                <a:gd name="T11" fmla="*/ 0 h 386"/>
                <a:gd name="T12" fmla="*/ 0 w 986"/>
                <a:gd name="T13" fmla="*/ 0 h 386"/>
                <a:gd name="T14" fmla="*/ 0 w 986"/>
                <a:gd name="T15" fmla="*/ 0 h 386"/>
                <a:gd name="T16" fmla="*/ 0 w 986"/>
                <a:gd name="T17" fmla="*/ 0 h 386"/>
                <a:gd name="T18" fmla="*/ 0 w 986"/>
                <a:gd name="T19" fmla="*/ 0 h 3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86"/>
                <a:gd name="T31" fmla="*/ 0 h 386"/>
                <a:gd name="T32" fmla="*/ 986 w 986"/>
                <a:gd name="T33" fmla="*/ 386 h 3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86" h="386">
                  <a:moveTo>
                    <a:pt x="282" y="386"/>
                  </a:moveTo>
                  <a:lnTo>
                    <a:pt x="986" y="252"/>
                  </a:lnTo>
                  <a:lnTo>
                    <a:pt x="912" y="152"/>
                  </a:lnTo>
                  <a:lnTo>
                    <a:pt x="328" y="206"/>
                  </a:lnTo>
                  <a:lnTo>
                    <a:pt x="173" y="0"/>
                  </a:lnTo>
                  <a:lnTo>
                    <a:pt x="46" y="9"/>
                  </a:lnTo>
                  <a:lnTo>
                    <a:pt x="43" y="9"/>
                  </a:lnTo>
                  <a:lnTo>
                    <a:pt x="40" y="9"/>
                  </a:lnTo>
                  <a:lnTo>
                    <a:pt x="0" y="14"/>
                  </a:lnTo>
                  <a:lnTo>
                    <a:pt x="282" y="386"/>
                  </a:lnTo>
                  <a:close/>
                </a:path>
              </a:pathLst>
            </a:custGeom>
            <a:solidFill>
              <a:srgbClr val="0F42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891" name="Freeform 418"/>
            <p:cNvSpPr>
              <a:spLocks/>
            </p:cNvSpPr>
            <p:nvPr/>
          </p:nvSpPr>
          <p:spPr bwMode="auto">
            <a:xfrm>
              <a:off x="3648" y="3044"/>
              <a:ext cx="146" cy="20"/>
            </a:xfrm>
            <a:custGeom>
              <a:avLst/>
              <a:gdLst>
                <a:gd name="T0" fmla="*/ 0 w 580"/>
                <a:gd name="T1" fmla="*/ 0 h 81"/>
                <a:gd name="T2" fmla="*/ 0 w 580"/>
                <a:gd name="T3" fmla="*/ 0 h 81"/>
                <a:gd name="T4" fmla="*/ 0 w 580"/>
                <a:gd name="T5" fmla="*/ 0 h 81"/>
                <a:gd name="T6" fmla="*/ 0 w 580"/>
                <a:gd name="T7" fmla="*/ 0 h 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0"/>
                <a:gd name="T13" fmla="*/ 0 h 81"/>
                <a:gd name="T14" fmla="*/ 580 w 580"/>
                <a:gd name="T15" fmla="*/ 81 h 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0" h="81">
                  <a:moveTo>
                    <a:pt x="0" y="60"/>
                  </a:moveTo>
                  <a:lnTo>
                    <a:pt x="16" y="81"/>
                  </a:lnTo>
                  <a:lnTo>
                    <a:pt x="580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4F68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892" name="Freeform 419"/>
            <p:cNvSpPr>
              <a:spLocks/>
            </p:cNvSpPr>
            <p:nvPr/>
          </p:nvSpPr>
          <p:spPr bwMode="auto">
            <a:xfrm>
              <a:off x="3794" y="3044"/>
              <a:ext cx="59" cy="60"/>
            </a:xfrm>
            <a:custGeom>
              <a:avLst/>
              <a:gdLst>
                <a:gd name="T0" fmla="*/ 0 w 240"/>
                <a:gd name="T1" fmla="*/ 0 h 238"/>
                <a:gd name="T2" fmla="*/ 0 w 240"/>
                <a:gd name="T3" fmla="*/ 0 h 238"/>
                <a:gd name="T4" fmla="*/ 0 w 240"/>
                <a:gd name="T5" fmla="*/ 0 h 238"/>
                <a:gd name="T6" fmla="*/ 0 w 240"/>
                <a:gd name="T7" fmla="*/ 0 h 2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0"/>
                <a:gd name="T13" fmla="*/ 0 h 238"/>
                <a:gd name="T14" fmla="*/ 240 w 240"/>
                <a:gd name="T15" fmla="*/ 238 h 2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0" h="238">
                  <a:moveTo>
                    <a:pt x="240" y="238"/>
                  </a:moveTo>
                  <a:lnTo>
                    <a:pt x="0" y="0"/>
                  </a:lnTo>
                  <a:lnTo>
                    <a:pt x="117" y="157"/>
                  </a:lnTo>
                  <a:lnTo>
                    <a:pt x="240" y="238"/>
                  </a:lnTo>
                  <a:close/>
                </a:path>
              </a:pathLst>
            </a:custGeom>
            <a:solidFill>
              <a:srgbClr val="4F68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893" name="Freeform 420"/>
            <p:cNvSpPr>
              <a:spLocks/>
            </p:cNvSpPr>
            <p:nvPr/>
          </p:nvSpPr>
          <p:spPr bwMode="auto">
            <a:xfrm>
              <a:off x="3823" y="3083"/>
              <a:ext cx="30" cy="22"/>
            </a:xfrm>
            <a:custGeom>
              <a:avLst/>
              <a:gdLst>
                <a:gd name="T0" fmla="*/ 0 w 123"/>
                <a:gd name="T1" fmla="*/ 0 h 87"/>
                <a:gd name="T2" fmla="*/ 0 w 123"/>
                <a:gd name="T3" fmla="*/ 0 h 87"/>
                <a:gd name="T4" fmla="*/ 0 w 123"/>
                <a:gd name="T5" fmla="*/ 0 h 87"/>
                <a:gd name="T6" fmla="*/ 0 w 123"/>
                <a:gd name="T7" fmla="*/ 0 h 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3"/>
                <a:gd name="T13" fmla="*/ 0 h 87"/>
                <a:gd name="T14" fmla="*/ 123 w 123"/>
                <a:gd name="T15" fmla="*/ 87 h 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3" h="87">
                  <a:moveTo>
                    <a:pt x="65" y="87"/>
                  </a:moveTo>
                  <a:lnTo>
                    <a:pt x="123" y="81"/>
                  </a:lnTo>
                  <a:lnTo>
                    <a:pt x="0" y="0"/>
                  </a:lnTo>
                  <a:lnTo>
                    <a:pt x="65" y="87"/>
                  </a:lnTo>
                  <a:close/>
                </a:path>
              </a:pathLst>
            </a:custGeom>
            <a:solidFill>
              <a:srgbClr val="6091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894" name="Freeform 421"/>
            <p:cNvSpPr>
              <a:spLocks/>
            </p:cNvSpPr>
            <p:nvPr/>
          </p:nvSpPr>
          <p:spPr bwMode="auto">
            <a:xfrm>
              <a:off x="3652" y="3044"/>
              <a:ext cx="171" cy="39"/>
            </a:xfrm>
            <a:custGeom>
              <a:avLst/>
              <a:gdLst>
                <a:gd name="T0" fmla="*/ 0 w 681"/>
                <a:gd name="T1" fmla="*/ 0 h 157"/>
                <a:gd name="T2" fmla="*/ 0 w 681"/>
                <a:gd name="T3" fmla="*/ 0 h 157"/>
                <a:gd name="T4" fmla="*/ 0 w 681"/>
                <a:gd name="T5" fmla="*/ 0 h 157"/>
                <a:gd name="T6" fmla="*/ 0 w 681"/>
                <a:gd name="T7" fmla="*/ 0 h 157"/>
                <a:gd name="T8" fmla="*/ 0 w 681"/>
                <a:gd name="T9" fmla="*/ 0 h 157"/>
                <a:gd name="T10" fmla="*/ 0 w 681"/>
                <a:gd name="T11" fmla="*/ 0 h 1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1"/>
                <a:gd name="T19" fmla="*/ 0 h 157"/>
                <a:gd name="T20" fmla="*/ 681 w 681"/>
                <a:gd name="T21" fmla="*/ 157 h 1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1" h="157">
                  <a:moveTo>
                    <a:pt x="534" y="60"/>
                  </a:moveTo>
                  <a:lnTo>
                    <a:pt x="681" y="157"/>
                  </a:lnTo>
                  <a:lnTo>
                    <a:pt x="564" y="0"/>
                  </a:lnTo>
                  <a:lnTo>
                    <a:pt x="0" y="81"/>
                  </a:lnTo>
                  <a:lnTo>
                    <a:pt x="7" y="92"/>
                  </a:lnTo>
                  <a:lnTo>
                    <a:pt x="534" y="60"/>
                  </a:lnTo>
                  <a:close/>
                </a:path>
              </a:pathLst>
            </a:custGeom>
            <a:solidFill>
              <a:srgbClr val="2642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895" name="Freeform 422"/>
            <p:cNvSpPr>
              <a:spLocks/>
            </p:cNvSpPr>
            <p:nvPr/>
          </p:nvSpPr>
          <p:spPr bwMode="auto">
            <a:xfrm>
              <a:off x="3654" y="3059"/>
              <a:ext cx="185" cy="60"/>
            </a:xfrm>
            <a:custGeom>
              <a:avLst/>
              <a:gdLst>
                <a:gd name="T0" fmla="*/ 0 w 739"/>
                <a:gd name="T1" fmla="*/ 0 h 238"/>
                <a:gd name="T2" fmla="*/ 0 w 739"/>
                <a:gd name="T3" fmla="*/ 0 h 238"/>
                <a:gd name="T4" fmla="*/ 0 w 739"/>
                <a:gd name="T5" fmla="*/ 0 h 238"/>
                <a:gd name="T6" fmla="*/ 0 w 739"/>
                <a:gd name="T7" fmla="*/ 0 h 238"/>
                <a:gd name="T8" fmla="*/ 0 w 739"/>
                <a:gd name="T9" fmla="*/ 0 h 238"/>
                <a:gd name="T10" fmla="*/ 0 w 739"/>
                <a:gd name="T11" fmla="*/ 0 h 2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9"/>
                <a:gd name="T19" fmla="*/ 0 h 238"/>
                <a:gd name="T20" fmla="*/ 739 w 739"/>
                <a:gd name="T21" fmla="*/ 238 h 2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9" h="238">
                  <a:moveTo>
                    <a:pt x="527" y="0"/>
                  </a:moveTo>
                  <a:lnTo>
                    <a:pt x="0" y="32"/>
                  </a:lnTo>
                  <a:lnTo>
                    <a:pt x="155" y="238"/>
                  </a:lnTo>
                  <a:lnTo>
                    <a:pt x="739" y="184"/>
                  </a:lnTo>
                  <a:lnTo>
                    <a:pt x="674" y="97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3359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896" name="Freeform 423"/>
            <p:cNvSpPr>
              <a:spLocks/>
            </p:cNvSpPr>
            <p:nvPr/>
          </p:nvSpPr>
          <p:spPr bwMode="auto">
            <a:xfrm>
              <a:off x="3945" y="3224"/>
              <a:ext cx="25" cy="26"/>
            </a:xfrm>
            <a:custGeom>
              <a:avLst/>
              <a:gdLst>
                <a:gd name="T0" fmla="*/ 0 w 101"/>
                <a:gd name="T1" fmla="*/ 0 h 103"/>
                <a:gd name="T2" fmla="*/ 0 w 101"/>
                <a:gd name="T3" fmla="*/ 0 h 103"/>
                <a:gd name="T4" fmla="*/ 0 w 101"/>
                <a:gd name="T5" fmla="*/ 0 h 103"/>
                <a:gd name="T6" fmla="*/ 0 w 101"/>
                <a:gd name="T7" fmla="*/ 0 h 103"/>
                <a:gd name="T8" fmla="*/ 0 w 101"/>
                <a:gd name="T9" fmla="*/ 0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1"/>
                <a:gd name="T16" fmla="*/ 0 h 103"/>
                <a:gd name="T17" fmla="*/ 101 w 101"/>
                <a:gd name="T18" fmla="*/ 103 h 1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1" h="103">
                  <a:moveTo>
                    <a:pt x="76" y="103"/>
                  </a:moveTo>
                  <a:lnTo>
                    <a:pt x="101" y="98"/>
                  </a:lnTo>
                  <a:lnTo>
                    <a:pt x="28" y="0"/>
                  </a:lnTo>
                  <a:lnTo>
                    <a:pt x="0" y="3"/>
                  </a:lnTo>
                  <a:lnTo>
                    <a:pt x="76" y="10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897" name="Freeform 424"/>
            <p:cNvSpPr>
              <a:spLocks/>
            </p:cNvSpPr>
            <p:nvPr/>
          </p:nvSpPr>
          <p:spPr bwMode="auto">
            <a:xfrm>
              <a:off x="3724" y="3184"/>
              <a:ext cx="240" cy="99"/>
            </a:xfrm>
            <a:custGeom>
              <a:avLst/>
              <a:gdLst>
                <a:gd name="T0" fmla="*/ 0 w 961"/>
                <a:gd name="T1" fmla="*/ 0 h 397"/>
                <a:gd name="T2" fmla="*/ 0 w 961"/>
                <a:gd name="T3" fmla="*/ 0 h 397"/>
                <a:gd name="T4" fmla="*/ 0 w 961"/>
                <a:gd name="T5" fmla="*/ 0 h 397"/>
                <a:gd name="T6" fmla="*/ 0 w 961"/>
                <a:gd name="T7" fmla="*/ 0 h 397"/>
                <a:gd name="T8" fmla="*/ 0 w 961"/>
                <a:gd name="T9" fmla="*/ 0 h 397"/>
                <a:gd name="T10" fmla="*/ 0 w 961"/>
                <a:gd name="T11" fmla="*/ 0 h 397"/>
                <a:gd name="T12" fmla="*/ 0 w 961"/>
                <a:gd name="T13" fmla="*/ 0 h 3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1"/>
                <a:gd name="T22" fmla="*/ 0 h 397"/>
                <a:gd name="T23" fmla="*/ 961 w 961"/>
                <a:gd name="T24" fmla="*/ 397 h 3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1" h="397">
                  <a:moveTo>
                    <a:pt x="329" y="217"/>
                  </a:moveTo>
                  <a:lnTo>
                    <a:pt x="164" y="0"/>
                  </a:lnTo>
                  <a:lnTo>
                    <a:pt x="0" y="21"/>
                  </a:lnTo>
                  <a:lnTo>
                    <a:pt x="283" y="397"/>
                  </a:lnTo>
                  <a:lnTo>
                    <a:pt x="961" y="266"/>
                  </a:lnTo>
                  <a:lnTo>
                    <a:pt x="885" y="166"/>
                  </a:lnTo>
                  <a:lnTo>
                    <a:pt x="329" y="217"/>
                  </a:lnTo>
                  <a:close/>
                </a:path>
              </a:pathLst>
            </a:custGeom>
            <a:solidFill>
              <a:srgbClr val="0F42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898" name="Freeform 425"/>
            <p:cNvSpPr>
              <a:spLocks/>
            </p:cNvSpPr>
            <p:nvPr/>
          </p:nvSpPr>
          <p:spPr bwMode="auto">
            <a:xfrm>
              <a:off x="3899" y="3163"/>
              <a:ext cx="7" cy="1"/>
            </a:xfrm>
            <a:custGeom>
              <a:avLst/>
              <a:gdLst>
                <a:gd name="T0" fmla="*/ 0 w 30"/>
                <a:gd name="T1" fmla="*/ 0 h 2"/>
                <a:gd name="T2" fmla="*/ 0 w 30"/>
                <a:gd name="T3" fmla="*/ 1 h 2"/>
                <a:gd name="T4" fmla="*/ 0 w 30"/>
                <a:gd name="T5" fmla="*/ 1 h 2"/>
                <a:gd name="T6" fmla="*/ 0 w 30"/>
                <a:gd name="T7" fmla="*/ 0 h 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2"/>
                <a:gd name="T14" fmla="*/ 30 w 30"/>
                <a:gd name="T15" fmla="*/ 2 h 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2">
                  <a:moveTo>
                    <a:pt x="30" y="0"/>
                  </a:moveTo>
                  <a:lnTo>
                    <a:pt x="0" y="2"/>
                  </a:lnTo>
                  <a:lnTo>
                    <a:pt x="3" y="2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4F68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899" name="Freeform 426"/>
            <p:cNvSpPr>
              <a:spLocks/>
            </p:cNvSpPr>
            <p:nvPr/>
          </p:nvSpPr>
          <p:spPr bwMode="auto">
            <a:xfrm>
              <a:off x="3906" y="3163"/>
              <a:ext cx="60" cy="61"/>
            </a:xfrm>
            <a:custGeom>
              <a:avLst/>
              <a:gdLst>
                <a:gd name="T0" fmla="*/ 0 w 239"/>
                <a:gd name="T1" fmla="*/ 0 h 244"/>
                <a:gd name="T2" fmla="*/ 0 w 239"/>
                <a:gd name="T3" fmla="*/ 0 h 244"/>
                <a:gd name="T4" fmla="*/ 0 w 239"/>
                <a:gd name="T5" fmla="*/ 0 h 244"/>
                <a:gd name="T6" fmla="*/ 0 w 239"/>
                <a:gd name="T7" fmla="*/ 0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9"/>
                <a:gd name="T13" fmla="*/ 0 h 244"/>
                <a:gd name="T14" fmla="*/ 239 w 239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9" h="244">
                  <a:moveTo>
                    <a:pt x="239" y="238"/>
                  </a:moveTo>
                  <a:lnTo>
                    <a:pt x="0" y="0"/>
                  </a:lnTo>
                  <a:lnTo>
                    <a:pt x="182" y="244"/>
                  </a:lnTo>
                  <a:lnTo>
                    <a:pt x="239" y="238"/>
                  </a:lnTo>
                  <a:close/>
                </a:path>
              </a:pathLst>
            </a:custGeom>
            <a:solidFill>
              <a:srgbClr val="4F68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00" name="Freeform 427"/>
            <p:cNvSpPr>
              <a:spLocks/>
            </p:cNvSpPr>
            <p:nvPr/>
          </p:nvSpPr>
          <p:spPr bwMode="auto">
            <a:xfrm>
              <a:off x="3761" y="3164"/>
              <a:ext cx="138" cy="20"/>
            </a:xfrm>
            <a:custGeom>
              <a:avLst/>
              <a:gdLst>
                <a:gd name="T0" fmla="*/ 0 w 554"/>
                <a:gd name="T1" fmla="*/ 0 h 79"/>
                <a:gd name="T2" fmla="*/ 0 w 554"/>
                <a:gd name="T3" fmla="*/ 0 h 79"/>
                <a:gd name="T4" fmla="*/ 0 w 554"/>
                <a:gd name="T5" fmla="*/ 0 h 79"/>
                <a:gd name="T6" fmla="*/ 0 w 554"/>
                <a:gd name="T7" fmla="*/ 0 h 79"/>
                <a:gd name="T8" fmla="*/ 0 w 554"/>
                <a:gd name="T9" fmla="*/ 0 h 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4"/>
                <a:gd name="T16" fmla="*/ 0 h 79"/>
                <a:gd name="T17" fmla="*/ 554 w 554"/>
                <a:gd name="T18" fmla="*/ 79 h 7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4" h="79">
                  <a:moveTo>
                    <a:pt x="14" y="79"/>
                  </a:moveTo>
                  <a:lnTo>
                    <a:pt x="554" y="0"/>
                  </a:lnTo>
                  <a:lnTo>
                    <a:pt x="551" y="0"/>
                  </a:lnTo>
                  <a:lnTo>
                    <a:pt x="0" y="58"/>
                  </a:lnTo>
                  <a:lnTo>
                    <a:pt x="14" y="79"/>
                  </a:lnTo>
                  <a:close/>
                </a:path>
              </a:pathLst>
            </a:custGeom>
            <a:solidFill>
              <a:srgbClr val="6091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01" name="Freeform 428"/>
            <p:cNvSpPr>
              <a:spLocks/>
            </p:cNvSpPr>
            <p:nvPr/>
          </p:nvSpPr>
          <p:spPr bwMode="auto">
            <a:xfrm>
              <a:off x="3899" y="3163"/>
              <a:ext cx="53" cy="62"/>
            </a:xfrm>
            <a:custGeom>
              <a:avLst/>
              <a:gdLst>
                <a:gd name="T0" fmla="*/ 0 w 209"/>
                <a:gd name="T1" fmla="*/ 0 h 247"/>
                <a:gd name="T2" fmla="*/ 0 w 209"/>
                <a:gd name="T3" fmla="*/ 0 h 247"/>
                <a:gd name="T4" fmla="*/ 0 w 209"/>
                <a:gd name="T5" fmla="*/ 0 h 247"/>
                <a:gd name="T6" fmla="*/ 0 w 209"/>
                <a:gd name="T7" fmla="*/ 0 h 247"/>
                <a:gd name="T8" fmla="*/ 0 w 209"/>
                <a:gd name="T9" fmla="*/ 0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9"/>
                <a:gd name="T16" fmla="*/ 0 h 247"/>
                <a:gd name="T17" fmla="*/ 209 w 209"/>
                <a:gd name="T18" fmla="*/ 247 h 2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9" h="247">
                  <a:moveTo>
                    <a:pt x="181" y="247"/>
                  </a:moveTo>
                  <a:lnTo>
                    <a:pt x="209" y="244"/>
                  </a:lnTo>
                  <a:lnTo>
                    <a:pt x="27" y="0"/>
                  </a:lnTo>
                  <a:lnTo>
                    <a:pt x="0" y="2"/>
                  </a:lnTo>
                  <a:lnTo>
                    <a:pt x="181" y="247"/>
                  </a:lnTo>
                  <a:close/>
                </a:path>
              </a:pathLst>
            </a:custGeom>
            <a:solidFill>
              <a:srgbClr val="2642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02" name="Freeform 429"/>
            <p:cNvSpPr>
              <a:spLocks/>
            </p:cNvSpPr>
            <p:nvPr/>
          </p:nvSpPr>
          <p:spPr bwMode="auto">
            <a:xfrm>
              <a:off x="3764" y="3164"/>
              <a:ext cx="181" cy="74"/>
            </a:xfrm>
            <a:custGeom>
              <a:avLst/>
              <a:gdLst>
                <a:gd name="T0" fmla="*/ 0 w 721"/>
                <a:gd name="T1" fmla="*/ 0 h 296"/>
                <a:gd name="T2" fmla="*/ 0 w 721"/>
                <a:gd name="T3" fmla="*/ 0 h 296"/>
                <a:gd name="T4" fmla="*/ 0 w 721"/>
                <a:gd name="T5" fmla="*/ 0 h 296"/>
                <a:gd name="T6" fmla="*/ 0 w 721"/>
                <a:gd name="T7" fmla="*/ 0 h 296"/>
                <a:gd name="T8" fmla="*/ 0 w 721"/>
                <a:gd name="T9" fmla="*/ 0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1"/>
                <a:gd name="T16" fmla="*/ 0 h 296"/>
                <a:gd name="T17" fmla="*/ 721 w 721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1" h="296">
                  <a:moveTo>
                    <a:pt x="721" y="245"/>
                  </a:moveTo>
                  <a:lnTo>
                    <a:pt x="540" y="0"/>
                  </a:lnTo>
                  <a:lnTo>
                    <a:pt x="0" y="79"/>
                  </a:lnTo>
                  <a:lnTo>
                    <a:pt x="165" y="296"/>
                  </a:lnTo>
                  <a:lnTo>
                    <a:pt x="721" y="245"/>
                  </a:lnTo>
                  <a:close/>
                </a:path>
              </a:pathLst>
            </a:custGeom>
            <a:solidFill>
              <a:srgbClr val="3359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03" name="Freeform 430"/>
            <p:cNvSpPr>
              <a:spLocks/>
            </p:cNvSpPr>
            <p:nvPr/>
          </p:nvSpPr>
          <p:spPr bwMode="auto">
            <a:xfrm>
              <a:off x="3835" y="3341"/>
              <a:ext cx="246" cy="99"/>
            </a:xfrm>
            <a:custGeom>
              <a:avLst/>
              <a:gdLst>
                <a:gd name="T0" fmla="*/ 0 w 986"/>
                <a:gd name="T1" fmla="*/ 0 h 396"/>
                <a:gd name="T2" fmla="*/ 0 w 986"/>
                <a:gd name="T3" fmla="*/ 0 h 396"/>
                <a:gd name="T4" fmla="*/ 0 w 986"/>
                <a:gd name="T5" fmla="*/ 0 h 396"/>
                <a:gd name="T6" fmla="*/ 0 w 986"/>
                <a:gd name="T7" fmla="*/ 0 h 396"/>
                <a:gd name="T8" fmla="*/ 0 w 986"/>
                <a:gd name="T9" fmla="*/ 0 h 396"/>
                <a:gd name="T10" fmla="*/ 0 w 986"/>
                <a:gd name="T11" fmla="*/ 0 h 396"/>
                <a:gd name="T12" fmla="*/ 0 w 986"/>
                <a:gd name="T13" fmla="*/ 0 h 3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86"/>
                <a:gd name="T22" fmla="*/ 0 h 396"/>
                <a:gd name="T23" fmla="*/ 986 w 986"/>
                <a:gd name="T24" fmla="*/ 396 h 3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86" h="396">
                  <a:moveTo>
                    <a:pt x="166" y="0"/>
                  </a:moveTo>
                  <a:lnTo>
                    <a:pt x="0" y="24"/>
                  </a:lnTo>
                  <a:lnTo>
                    <a:pt x="282" y="396"/>
                  </a:lnTo>
                  <a:lnTo>
                    <a:pt x="986" y="262"/>
                  </a:lnTo>
                  <a:lnTo>
                    <a:pt x="912" y="162"/>
                  </a:lnTo>
                  <a:lnTo>
                    <a:pt x="328" y="217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0F42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04" name="Freeform 431"/>
            <p:cNvSpPr>
              <a:spLocks/>
            </p:cNvSpPr>
            <p:nvPr/>
          </p:nvSpPr>
          <p:spPr bwMode="auto">
            <a:xfrm>
              <a:off x="4018" y="3320"/>
              <a:ext cx="1" cy="1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0 h 3"/>
                <a:gd name="T4" fmla="*/ 0 w 1"/>
                <a:gd name="T5" fmla="*/ 0 h 3"/>
                <a:gd name="T6" fmla="*/ 0 60000 65536"/>
                <a:gd name="T7" fmla="*/ 0 60000 65536"/>
                <a:gd name="T8" fmla="*/ 0 60000 65536"/>
                <a:gd name="T9" fmla="*/ 0 w 1"/>
                <a:gd name="T10" fmla="*/ 0 h 3"/>
                <a:gd name="T11" fmla="*/ 1 w 1"/>
                <a:gd name="T12" fmla="*/ 3 h 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3">
                  <a:moveTo>
                    <a:pt x="0" y="0"/>
                  </a:move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68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05" name="Freeform 432"/>
            <p:cNvSpPr>
              <a:spLocks/>
            </p:cNvSpPr>
            <p:nvPr/>
          </p:nvSpPr>
          <p:spPr bwMode="auto">
            <a:xfrm>
              <a:off x="4018" y="3320"/>
              <a:ext cx="59" cy="61"/>
            </a:xfrm>
            <a:custGeom>
              <a:avLst/>
              <a:gdLst>
                <a:gd name="T0" fmla="*/ 0 w 240"/>
                <a:gd name="T1" fmla="*/ 0 h 245"/>
                <a:gd name="T2" fmla="*/ 0 w 240"/>
                <a:gd name="T3" fmla="*/ 0 h 245"/>
                <a:gd name="T4" fmla="*/ 0 w 240"/>
                <a:gd name="T5" fmla="*/ 0 h 245"/>
                <a:gd name="T6" fmla="*/ 0 w 240"/>
                <a:gd name="T7" fmla="*/ 0 h 245"/>
                <a:gd name="T8" fmla="*/ 0 w 240"/>
                <a:gd name="T9" fmla="*/ 0 h 2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245"/>
                <a:gd name="T17" fmla="*/ 240 w 240"/>
                <a:gd name="T18" fmla="*/ 245 h 2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245">
                  <a:moveTo>
                    <a:pt x="185" y="245"/>
                  </a:moveTo>
                  <a:lnTo>
                    <a:pt x="240" y="240"/>
                  </a:lnTo>
                  <a:lnTo>
                    <a:pt x="0" y="0"/>
                  </a:lnTo>
                  <a:lnTo>
                    <a:pt x="95" y="131"/>
                  </a:lnTo>
                  <a:lnTo>
                    <a:pt x="185" y="245"/>
                  </a:lnTo>
                  <a:close/>
                </a:path>
              </a:pathLst>
            </a:custGeom>
            <a:solidFill>
              <a:srgbClr val="4F68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06" name="Freeform 433"/>
            <p:cNvSpPr>
              <a:spLocks/>
            </p:cNvSpPr>
            <p:nvPr/>
          </p:nvSpPr>
          <p:spPr bwMode="auto">
            <a:xfrm>
              <a:off x="3872" y="3321"/>
              <a:ext cx="146" cy="20"/>
            </a:xfrm>
            <a:custGeom>
              <a:avLst/>
              <a:gdLst>
                <a:gd name="T0" fmla="*/ 0 w 580"/>
                <a:gd name="T1" fmla="*/ 0 h 80"/>
                <a:gd name="T2" fmla="*/ 0 w 580"/>
                <a:gd name="T3" fmla="*/ 0 h 80"/>
                <a:gd name="T4" fmla="*/ 0 w 580"/>
                <a:gd name="T5" fmla="*/ 0 h 80"/>
                <a:gd name="T6" fmla="*/ 0 w 580"/>
                <a:gd name="T7" fmla="*/ 0 h 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0"/>
                <a:gd name="T13" fmla="*/ 0 h 80"/>
                <a:gd name="T14" fmla="*/ 580 w 580"/>
                <a:gd name="T15" fmla="*/ 80 h 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0" h="80">
                  <a:moveTo>
                    <a:pt x="16" y="80"/>
                  </a:moveTo>
                  <a:lnTo>
                    <a:pt x="580" y="0"/>
                  </a:lnTo>
                  <a:lnTo>
                    <a:pt x="0" y="57"/>
                  </a:lnTo>
                  <a:lnTo>
                    <a:pt x="16" y="80"/>
                  </a:lnTo>
                  <a:close/>
                </a:path>
              </a:pathLst>
            </a:custGeom>
            <a:solidFill>
              <a:srgbClr val="6091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07" name="Freeform 434"/>
            <p:cNvSpPr>
              <a:spLocks/>
            </p:cNvSpPr>
            <p:nvPr/>
          </p:nvSpPr>
          <p:spPr bwMode="auto">
            <a:xfrm>
              <a:off x="4041" y="3353"/>
              <a:ext cx="23" cy="28"/>
            </a:xfrm>
            <a:custGeom>
              <a:avLst/>
              <a:gdLst>
                <a:gd name="T0" fmla="*/ 0 w 90"/>
                <a:gd name="T1" fmla="*/ 0 h 114"/>
                <a:gd name="T2" fmla="*/ 0 w 90"/>
                <a:gd name="T3" fmla="*/ 0 h 114"/>
                <a:gd name="T4" fmla="*/ 0 w 90"/>
                <a:gd name="T5" fmla="*/ 0 h 114"/>
                <a:gd name="T6" fmla="*/ 0 w 90"/>
                <a:gd name="T7" fmla="*/ 0 h 11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0"/>
                <a:gd name="T13" fmla="*/ 0 h 114"/>
                <a:gd name="T14" fmla="*/ 90 w 90"/>
                <a:gd name="T15" fmla="*/ 114 h 11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0" h="114">
                  <a:moveTo>
                    <a:pt x="87" y="114"/>
                  </a:moveTo>
                  <a:lnTo>
                    <a:pt x="90" y="114"/>
                  </a:lnTo>
                  <a:lnTo>
                    <a:pt x="0" y="0"/>
                  </a:lnTo>
                  <a:lnTo>
                    <a:pt x="87" y="114"/>
                  </a:lnTo>
                  <a:close/>
                </a:path>
              </a:pathLst>
            </a:custGeom>
            <a:solidFill>
              <a:srgbClr val="6091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08" name="Freeform 435"/>
            <p:cNvSpPr>
              <a:spLocks/>
            </p:cNvSpPr>
            <p:nvPr/>
          </p:nvSpPr>
          <p:spPr bwMode="auto">
            <a:xfrm>
              <a:off x="4018" y="3320"/>
              <a:ext cx="23" cy="33"/>
            </a:xfrm>
            <a:custGeom>
              <a:avLst/>
              <a:gdLst>
                <a:gd name="T0" fmla="*/ 0 w 95"/>
                <a:gd name="T1" fmla="*/ 0 h 131"/>
                <a:gd name="T2" fmla="*/ 0 w 95"/>
                <a:gd name="T3" fmla="*/ 0 h 131"/>
                <a:gd name="T4" fmla="*/ 0 w 95"/>
                <a:gd name="T5" fmla="*/ 0 h 131"/>
                <a:gd name="T6" fmla="*/ 0 w 95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"/>
                <a:gd name="T13" fmla="*/ 0 h 131"/>
                <a:gd name="T14" fmla="*/ 95 w 95"/>
                <a:gd name="T15" fmla="*/ 131 h 1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" h="131">
                  <a:moveTo>
                    <a:pt x="95" y="131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95" y="131"/>
                  </a:lnTo>
                  <a:close/>
                </a:path>
              </a:pathLst>
            </a:custGeom>
            <a:solidFill>
              <a:srgbClr val="2642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09" name="Freeform 436"/>
            <p:cNvSpPr>
              <a:spLocks/>
            </p:cNvSpPr>
            <p:nvPr/>
          </p:nvSpPr>
          <p:spPr bwMode="auto">
            <a:xfrm>
              <a:off x="3876" y="3321"/>
              <a:ext cx="187" cy="74"/>
            </a:xfrm>
            <a:custGeom>
              <a:avLst/>
              <a:gdLst>
                <a:gd name="T0" fmla="*/ 0 w 746"/>
                <a:gd name="T1" fmla="*/ 0 h 297"/>
                <a:gd name="T2" fmla="*/ 0 w 746"/>
                <a:gd name="T3" fmla="*/ 0 h 297"/>
                <a:gd name="T4" fmla="*/ 0 w 746"/>
                <a:gd name="T5" fmla="*/ 0 h 297"/>
                <a:gd name="T6" fmla="*/ 0 w 746"/>
                <a:gd name="T7" fmla="*/ 0 h 297"/>
                <a:gd name="T8" fmla="*/ 0 w 746"/>
                <a:gd name="T9" fmla="*/ 0 h 297"/>
                <a:gd name="T10" fmla="*/ 0 w 746"/>
                <a:gd name="T11" fmla="*/ 0 h 2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46"/>
                <a:gd name="T19" fmla="*/ 0 h 297"/>
                <a:gd name="T20" fmla="*/ 746 w 746"/>
                <a:gd name="T21" fmla="*/ 297 h 29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46" h="297">
                  <a:moveTo>
                    <a:pt x="564" y="0"/>
                  </a:moveTo>
                  <a:lnTo>
                    <a:pt x="0" y="80"/>
                  </a:lnTo>
                  <a:lnTo>
                    <a:pt x="162" y="297"/>
                  </a:lnTo>
                  <a:lnTo>
                    <a:pt x="746" y="242"/>
                  </a:lnTo>
                  <a:lnTo>
                    <a:pt x="659" y="128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rgbClr val="3359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10" name="Freeform 437"/>
            <p:cNvSpPr>
              <a:spLocks/>
            </p:cNvSpPr>
            <p:nvPr/>
          </p:nvSpPr>
          <p:spPr bwMode="auto">
            <a:xfrm>
              <a:off x="3947" y="3501"/>
              <a:ext cx="246" cy="99"/>
            </a:xfrm>
            <a:custGeom>
              <a:avLst/>
              <a:gdLst>
                <a:gd name="T0" fmla="*/ 0 w 983"/>
                <a:gd name="T1" fmla="*/ 0 h 396"/>
                <a:gd name="T2" fmla="*/ 0 w 983"/>
                <a:gd name="T3" fmla="*/ 0 h 396"/>
                <a:gd name="T4" fmla="*/ 0 w 983"/>
                <a:gd name="T5" fmla="*/ 0 h 396"/>
                <a:gd name="T6" fmla="*/ 0 w 983"/>
                <a:gd name="T7" fmla="*/ 0 h 396"/>
                <a:gd name="T8" fmla="*/ 0 w 983"/>
                <a:gd name="T9" fmla="*/ 0 h 396"/>
                <a:gd name="T10" fmla="*/ 0 w 983"/>
                <a:gd name="T11" fmla="*/ 0 h 396"/>
                <a:gd name="T12" fmla="*/ 0 w 983"/>
                <a:gd name="T13" fmla="*/ 0 h 3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83"/>
                <a:gd name="T22" fmla="*/ 0 h 396"/>
                <a:gd name="T23" fmla="*/ 983 w 983"/>
                <a:gd name="T24" fmla="*/ 396 h 3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83" h="396">
                  <a:moveTo>
                    <a:pt x="166" y="0"/>
                  </a:moveTo>
                  <a:lnTo>
                    <a:pt x="0" y="21"/>
                  </a:lnTo>
                  <a:lnTo>
                    <a:pt x="282" y="396"/>
                  </a:lnTo>
                  <a:lnTo>
                    <a:pt x="983" y="261"/>
                  </a:lnTo>
                  <a:lnTo>
                    <a:pt x="910" y="163"/>
                  </a:lnTo>
                  <a:lnTo>
                    <a:pt x="328" y="217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0F42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11" name="Freeform 438"/>
            <p:cNvSpPr>
              <a:spLocks/>
            </p:cNvSpPr>
            <p:nvPr/>
          </p:nvSpPr>
          <p:spPr bwMode="auto">
            <a:xfrm>
              <a:off x="4166" y="3516"/>
              <a:ext cx="23" cy="25"/>
            </a:xfrm>
            <a:custGeom>
              <a:avLst/>
              <a:gdLst>
                <a:gd name="T0" fmla="*/ 0 w 91"/>
                <a:gd name="T1" fmla="*/ 0 h 97"/>
                <a:gd name="T2" fmla="*/ 0 w 91"/>
                <a:gd name="T3" fmla="*/ 0 h 97"/>
                <a:gd name="T4" fmla="*/ 0 w 91"/>
                <a:gd name="T5" fmla="*/ 0 h 97"/>
                <a:gd name="T6" fmla="*/ 0 w 91"/>
                <a:gd name="T7" fmla="*/ 0 h 9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97"/>
                <a:gd name="T14" fmla="*/ 91 w 91"/>
                <a:gd name="T15" fmla="*/ 97 h 9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97">
                  <a:moveTo>
                    <a:pt x="91" y="94"/>
                  </a:moveTo>
                  <a:lnTo>
                    <a:pt x="0" y="0"/>
                  </a:lnTo>
                  <a:lnTo>
                    <a:pt x="70" y="97"/>
                  </a:lnTo>
                  <a:lnTo>
                    <a:pt x="91" y="94"/>
                  </a:lnTo>
                  <a:close/>
                </a:path>
              </a:pathLst>
            </a:custGeom>
            <a:solidFill>
              <a:srgbClr val="4F68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12" name="Freeform 439"/>
            <p:cNvSpPr>
              <a:spLocks/>
            </p:cNvSpPr>
            <p:nvPr/>
          </p:nvSpPr>
          <p:spPr bwMode="auto">
            <a:xfrm>
              <a:off x="3984" y="3481"/>
              <a:ext cx="145" cy="20"/>
            </a:xfrm>
            <a:custGeom>
              <a:avLst/>
              <a:gdLst>
                <a:gd name="T0" fmla="*/ 0 w 578"/>
                <a:gd name="T1" fmla="*/ 0 h 79"/>
                <a:gd name="T2" fmla="*/ 0 w 578"/>
                <a:gd name="T3" fmla="*/ 0 h 79"/>
                <a:gd name="T4" fmla="*/ 0 w 578"/>
                <a:gd name="T5" fmla="*/ 0 h 79"/>
                <a:gd name="T6" fmla="*/ 0 w 578"/>
                <a:gd name="T7" fmla="*/ 0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8"/>
                <a:gd name="T13" fmla="*/ 0 h 79"/>
                <a:gd name="T14" fmla="*/ 578 w 578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8" h="79">
                  <a:moveTo>
                    <a:pt x="0" y="57"/>
                  </a:moveTo>
                  <a:lnTo>
                    <a:pt x="16" y="79"/>
                  </a:lnTo>
                  <a:lnTo>
                    <a:pt x="578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6091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13" name="Freeform 440"/>
            <p:cNvSpPr>
              <a:spLocks/>
            </p:cNvSpPr>
            <p:nvPr/>
          </p:nvSpPr>
          <p:spPr bwMode="auto">
            <a:xfrm>
              <a:off x="4129" y="3481"/>
              <a:ext cx="54" cy="61"/>
            </a:xfrm>
            <a:custGeom>
              <a:avLst/>
              <a:gdLst>
                <a:gd name="T0" fmla="*/ 0 w 217"/>
                <a:gd name="T1" fmla="*/ 0 h 242"/>
                <a:gd name="T2" fmla="*/ 0 w 217"/>
                <a:gd name="T3" fmla="*/ 0 h 242"/>
                <a:gd name="T4" fmla="*/ 0 w 217"/>
                <a:gd name="T5" fmla="*/ 0 h 242"/>
                <a:gd name="T6" fmla="*/ 0 w 217"/>
                <a:gd name="T7" fmla="*/ 0 h 242"/>
                <a:gd name="T8" fmla="*/ 0 w 217"/>
                <a:gd name="T9" fmla="*/ 0 h 2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7"/>
                <a:gd name="T16" fmla="*/ 0 h 242"/>
                <a:gd name="T17" fmla="*/ 217 w 217"/>
                <a:gd name="T18" fmla="*/ 242 h 2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7" h="242">
                  <a:moveTo>
                    <a:pt x="182" y="242"/>
                  </a:moveTo>
                  <a:lnTo>
                    <a:pt x="217" y="239"/>
                  </a:lnTo>
                  <a:lnTo>
                    <a:pt x="147" y="142"/>
                  </a:lnTo>
                  <a:lnTo>
                    <a:pt x="0" y="0"/>
                  </a:lnTo>
                  <a:lnTo>
                    <a:pt x="182" y="242"/>
                  </a:lnTo>
                  <a:close/>
                </a:path>
              </a:pathLst>
            </a:custGeom>
            <a:solidFill>
              <a:srgbClr val="6091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14" name="Freeform 441"/>
            <p:cNvSpPr>
              <a:spLocks/>
            </p:cNvSpPr>
            <p:nvPr/>
          </p:nvSpPr>
          <p:spPr bwMode="auto">
            <a:xfrm>
              <a:off x="3988" y="3481"/>
              <a:ext cx="186" cy="74"/>
            </a:xfrm>
            <a:custGeom>
              <a:avLst/>
              <a:gdLst>
                <a:gd name="T0" fmla="*/ 0 w 744"/>
                <a:gd name="T1" fmla="*/ 0 h 296"/>
                <a:gd name="T2" fmla="*/ 0 w 744"/>
                <a:gd name="T3" fmla="*/ 0 h 296"/>
                <a:gd name="T4" fmla="*/ 0 w 744"/>
                <a:gd name="T5" fmla="*/ 0 h 296"/>
                <a:gd name="T6" fmla="*/ 0 w 744"/>
                <a:gd name="T7" fmla="*/ 0 h 296"/>
                <a:gd name="T8" fmla="*/ 0 w 744"/>
                <a:gd name="T9" fmla="*/ 0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296"/>
                <a:gd name="T17" fmla="*/ 744 w 744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296">
                  <a:moveTo>
                    <a:pt x="0" y="79"/>
                  </a:moveTo>
                  <a:lnTo>
                    <a:pt x="162" y="296"/>
                  </a:lnTo>
                  <a:lnTo>
                    <a:pt x="744" y="242"/>
                  </a:lnTo>
                  <a:lnTo>
                    <a:pt x="562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3359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15" name="Freeform 442"/>
            <p:cNvSpPr>
              <a:spLocks/>
            </p:cNvSpPr>
            <p:nvPr/>
          </p:nvSpPr>
          <p:spPr bwMode="auto">
            <a:xfrm>
              <a:off x="4074" y="3661"/>
              <a:ext cx="246" cy="99"/>
            </a:xfrm>
            <a:custGeom>
              <a:avLst/>
              <a:gdLst>
                <a:gd name="T0" fmla="*/ 0 w 982"/>
                <a:gd name="T1" fmla="*/ 0 h 396"/>
                <a:gd name="T2" fmla="*/ 0 w 982"/>
                <a:gd name="T3" fmla="*/ 0 h 396"/>
                <a:gd name="T4" fmla="*/ 0 w 982"/>
                <a:gd name="T5" fmla="*/ 0 h 396"/>
                <a:gd name="T6" fmla="*/ 0 w 982"/>
                <a:gd name="T7" fmla="*/ 0 h 396"/>
                <a:gd name="T8" fmla="*/ 0 w 982"/>
                <a:gd name="T9" fmla="*/ 0 h 396"/>
                <a:gd name="T10" fmla="*/ 0 w 982"/>
                <a:gd name="T11" fmla="*/ 0 h 396"/>
                <a:gd name="T12" fmla="*/ 0 w 982"/>
                <a:gd name="T13" fmla="*/ 0 h 3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82"/>
                <a:gd name="T22" fmla="*/ 0 h 396"/>
                <a:gd name="T23" fmla="*/ 982 w 982"/>
                <a:gd name="T24" fmla="*/ 396 h 3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82" h="396">
                  <a:moveTo>
                    <a:pt x="162" y="0"/>
                  </a:moveTo>
                  <a:lnTo>
                    <a:pt x="0" y="24"/>
                  </a:lnTo>
                  <a:lnTo>
                    <a:pt x="280" y="396"/>
                  </a:lnTo>
                  <a:lnTo>
                    <a:pt x="982" y="263"/>
                  </a:lnTo>
                  <a:lnTo>
                    <a:pt x="910" y="163"/>
                  </a:lnTo>
                  <a:lnTo>
                    <a:pt x="326" y="217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F42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16" name="Freeform 443"/>
            <p:cNvSpPr>
              <a:spLocks/>
            </p:cNvSpPr>
            <p:nvPr/>
          </p:nvSpPr>
          <p:spPr bwMode="auto">
            <a:xfrm>
              <a:off x="4269" y="3654"/>
              <a:ext cx="47" cy="48"/>
            </a:xfrm>
            <a:custGeom>
              <a:avLst/>
              <a:gdLst>
                <a:gd name="T0" fmla="*/ 0 w 185"/>
                <a:gd name="T1" fmla="*/ 0 h 191"/>
                <a:gd name="T2" fmla="*/ 0 w 185"/>
                <a:gd name="T3" fmla="*/ 0 h 191"/>
                <a:gd name="T4" fmla="*/ 0 w 185"/>
                <a:gd name="T5" fmla="*/ 0 h 191"/>
                <a:gd name="T6" fmla="*/ 0 w 185"/>
                <a:gd name="T7" fmla="*/ 0 h 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5"/>
                <a:gd name="T13" fmla="*/ 0 h 191"/>
                <a:gd name="T14" fmla="*/ 185 w 185"/>
                <a:gd name="T15" fmla="*/ 191 h 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5" h="191">
                  <a:moveTo>
                    <a:pt x="185" y="185"/>
                  </a:moveTo>
                  <a:lnTo>
                    <a:pt x="0" y="0"/>
                  </a:lnTo>
                  <a:lnTo>
                    <a:pt x="145" y="191"/>
                  </a:lnTo>
                  <a:lnTo>
                    <a:pt x="185" y="185"/>
                  </a:lnTo>
                  <a:close/>
                </a:path>
              </a:pathLst>
            </a:custGeom>
            <a:solidFill>
              <a:srgbClr val="4F68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17" name="Freeform 444"/>
            <p:cNvSpPr>
              <a:spLocks/>
            </p:cNvSpPr>
            <p:nvPr/>
          </p:nvSpPr>
          <p:spPr bwMode="auto">
            <a:xfrm>
              <a:off x="4111" y="3640"/>
              <a:ext cx="145" cy="21"/>
            </a:xfrm>
            <a:custGeom>
              <a:avLst/>
              <a:gdLst>
                <a:gd name="T0" fmla="*/ 0 w 582"/>
                <a:gd name="T1" fmla="*/ 0 h 82"/>
                <a:gd name="T2" fmla="*/ 0 w 582"/>
                <a:gd name="T3" fmla="*/ 0 h 82"/>
                <a:gd name="T4" fmla="*/ 0 w 582"/>
                <a:gd name="T5" fmla="*/ 0 h 82"/>
                <a:gd name="T6" fmla="*/ 0 w 582"/>
                <a:gd name="T7" fmla="*/ 0 h 8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2"/>
                <a:gd name="T13" fmla="*/ 0 h 82"/>
                <a:gd name="T14" fmla="*/ 582 w 582"/>
                <a:gd name="T15" fmla="*/ 82 h 8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2" h="82">
                  <a:moveTo>
                    <a:pt x="0" y="60"/>
                  </a:moveTo>
                  <a:lnTo>
                    <a:pt x="16" y="82"/>
                  </a:lnTo>
                  <a:lnTo>
                    <a:pt x="582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6091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18" name="Freeform 445"/>
            <p:cNvSpPr>
              <a:spLocks/>
            </p:cNvSpPr>
            <p:nvPr/>
          </p:nvSpPr>
          <p:spPr bwMode="auto">
            <a:xfrm>
              <a:off x="4256" y="3640"/>
              <a:ext cx="49" cy="62"/>
            </a:xfrm>
            <a:custGeom>
              <a:avLst/>
              <a:gdLst>
                <a:gd name="T0" fmla="*/ 0 w 198"/>
                <a:gd name="T1" fmla="*/ 0 h 245"/>
                <a:gd name="T2" fmla="*/ 0 w 198"/>
                <a:gd name="T3" fmla="*/ 0 h 245"/>
                <a:gd name="T4" fmla="*/ 0 w 198"/>
                <a:gd name="T5" fmla="*/ 0 h 245"/>
                <a:gd name="T6" fmla="*/ 0 w 198"/>
                <a:gd name="T7" fmla="*/ 0 h 245"/>
                <a:gd name="T8" fmla="*/ 0 w 198"/>
                <a:gd name="T9" fmla="*/ 0 h 2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8"/>
                <a:gd name="T16" fmla="*/ 0 h 245"/>
                <a:gd name="T17" fmla="*/ 198 w 198"/>
                <a:gd name="T18" fmla="*/ 245 h 2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8" h="245">
                  <a:moveTo>
                    <a:pt x="182" y="245"/>
                  </a:moveTo>
                  <a:lnTo>
                    <a:pt x="198" y="245"/>
                  </a:lnTo>
                  <a:lnTo>
                    <a:pt x="53" y="54"/>
                  </a:lnTo>
                  <a:lnTo>
                    <a:pt x="0" y="0"/>
                  </a:lnTo>
                  <a:lnTo>
                    <a:pt x="182" y="245"/>
                  </a:lnTo>
                  <a:close/>
                </a:path>
              </a:pathLst>
            </a:custGeom>
            <a:solidFill>
              <a:srgbClr val="6091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19" name="Freeform 446"/>
            <p:cNvSpPr>
              <a:spLocks/>
            </p:cNvSpPr>
            <p:nvPr/>
          </p:nvSpPr>
          <p:spPr bwMode="auto">
            <a:xfrm>
              <a:off x="4115" y="3640"/>
              <a:ext cx="186" cy="75"/>
            </a:xfrm>
            <a:custGeom>
              <a:avLst/>
              <a:gdLst>
                <a:gd name="T0" fmla="*/ 0 w 748"/>
                <a:gd name="T1" fmla="*/ 0 h 299"/>
                <a:gd name="T2" fmla="*/ 0 w 748"/>
                <a:gd name="T3" fmla="*/ 0 h 299"/>
                <a:gd name="T4" fmla="*/ 0 w 748"/>
                <a:gd name="T5" fmla="*/ 0 h 299"/>
                <a:gd name="T6" fmla="*/ 0 w 748"/>
                <a:gd name="T7" fmla="*/ 0 h 299"/>
                <a:gd name="T8" fmla="*/ 0 w 748"/>
                <a:gd name="T9" fmla="*/ 0 h 2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8"/>
                <a:gd name="T16" fmla="*/ 0 h 299"/>
                <a:gd name="T17" fmla="*/ 748 w 748"/>
                <a:gd name="T18" fmla="*/ 299 h 29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8" h="299">
                  <a:moveTo>
                    <a:pt x="0" y="82"/>
                  </a:moveTo>
                  <a:lnTo>
                    <a:pt x="164" y="299"/>
                  </a:lnTo>
                  <a:lnTo>
                    <a:pt x="748" y="245"/>
                  </a:lnTo>
                  <a:lnTo>
                    <a:pt x="566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3359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20" name="Freeform 447"/>
            <p:cNvSpPr>
              <a:spLocks/>
            </p:cNvSpPr>
            <p:nvPr/>
          </p:nvSpPr>
          <p:spPr bwMode="auto">
            <a:xfrm>
              <a:off x="4453" y="3896"/>
              <a:ext cx="20" cy="25"/>
            </a:xfrm>
            <a:custGeom>
              <a:avLst/>
              <a:gdLst>
                <a:gd name="T0" fmla="*/ 0 w 79"/>
                <a:gd name="T1" fmla="*/ 0 h 100"/>
                <a:gd name="T2" fmla="*/ 0 w 79"/>
                <a:gd name="T3" fmla="*/ 0 h 100"/>
                <a:gd name="T4" fmla="*/ 0 w 79"/>
                <a:gd name="T5" fmla="*/ 0 h 100"/>
                <a:gd name="T6" fmla="*/ 0 w 79"/>
                <a:gd name="T7" fmla="*/ 0 h 100"/>
                <a:gd name="T8" fmla="*/ 0 w 79"/>
                <a:gd name="T9" fmla="*/ 0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9"/>
                <a:gd name="T16" fmla="*/ 0 h 100"/>
                <a:gd name="T17" fmla="*/ 79 w 79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9" h="100">
                  <a:moveTo>
                    <a:pt x="74" y="100"/>
                  </a:moveTo>
                  <a:lnTo>
                    <a:pt x="79" y="100"/>
                  </a:lnTo>
                  <a:lnTo>
                    <a:pt x="5" y="0"/>
                  </a:lnTo>
                  <a:lnTo>
                    <a:pt x="0" y="3"/>
                  </a:lnTo>
                  <a:lnTo>
                    <a:pt x="74" y="1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21" name="Freeform 448"/>
            <p:cNvSpPr>
              <a:spLocks/>
            </p:cNvSpPr>
            <p:nvPr/>
          </p:nvSpPr>
          <p:spPr bwMode="auto">
            <a:xfrm>
              <a:off x="4226" y="3855"/>
              <a:ext cx="245" cy="99"/>
            </a:xfrm>
            <a:custGeom>
              <a:avLst/>
              <a:gdLst>
                <a:gd name="T0" fmla="*/ 0 w 981"/>
                <a:gd name="T1" fmla="*/ 0 h 397"/>
                <a:gd name="T2" fmla="*/ 0 w 981"/>
                <a:gd name="T3" fmla="*/ 0 h 397"/>
                <a:gd name="T4" fmla="*/ 0 w 981"/>
                <a:gd name="T5" fmla="*/ 0 h 397"/>
                <a:gd name="T6" fmla="*/ 0 w 981"/>
                <a:gd name="T7" fmla="*/ 0 h 397"/>
                <a:gd name="T8" fmla="*/ 0 w 981"/>
                <a:gd name="T9" fmla="*/ 0 h 397"/>
                <a:gd name="T10" fmla="*/ 0 w 981"/>
                <a:gd name="T11" fmla="*/ 0 h 397"/>
                <a:gd name="T12" fmla="*/ 0 w 981"/>
                <a:gd name="T13" fmla="*/ 0 h 3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81"/>
                <a:gd name="T22" fmla="*/ 0 h 397"/>
                <a:gd name="T23" fmla="*/ 981 w 981"/>
                <a:gd name="T24" fmla="*/ 397 h 3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81" h="397">
                  <a:moveTo>
                    <a:pt x="328" y="217"/>
                  </a:moveTo>
                  <a:lnTo>
                    <a:pt x="166" y="0"/>
                  </a:lnTo>
                  <a:lnTo>
                    <a:pt x="0" y="25"/>
                  </a:lnTo>
                  <a:lnTo>
                    <a:pt x="286" y="397"/>
                  </a:lnTo>
                  <a:lnTo>
                    <a:pt x="981" y="263"/>
                  </a:lnTo>
                  <a:lnTo>
                    <a:pt x="907" y="166"/>
                  </a:lnTo>
                  <a:lnTo>
                    <a:pt x="328" y="217"/>
                  </a:lnTo>
                  <a:close/>
                </a:path>
              </a:pathLst>
            </a:custGeom>
            <a:solidFill>
              <a:srgbClr val="0F42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22" name="Freeform 449"/>
            <p:cNvSpPr>
              <a:spLocks/>
            </p:cNvSpPr>
            <p:nvPr/>
          </p:nvSpPr>
          <p:spPr bwMode="auto">
            <a:xfrm>
              <a:off x="4409" y="3835"/>
              <a:ext cx="60" cy="61"/>
            </a:xfrm>
            <a:custGeom>
              <a:avLst/>
              <a:gdLst>
                <a:gd name="T0" fmla="*/ 0 w 238"/>
                <a:gd name="T1" fmla="*/ 0 h 244"/>
                <a:gd name="T2" fmla="*/ 0 w 238"/>
                <a:gd name="T3" fmla="*/ 0 h 244"/>
                <a:gd name="T4" fmla="*/ 0 w 238"/>
                <a:gd name="T5" fmla="*/ 0 h 244"/>
                <a:gd name="T6" fmla="*/ 0 w 238"/>
                <a:gd name="T7" fmla="*/ 0 h 2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8"/>
                <a:gd name="T13" fmla="*/ 0 h 244"/>
                <a:gd name="T14" fmla="*/ 238 w 238"/>
                <a:gd name="T15" fmla="*/ 244 h 2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8" h="244">
                  <a:moveTo>
                    <a:pt x="238" y="238"/>
                  </a:moveTo>
                  <a:lnTo>
                    <a:pt x="0" y="0"/>
                  </a:lnTo>
                  <a:lnTo>
                    <a:pt x="178" y="244"/>
                  </a:lnTo>
                  <a:lnTo>
                    <a:pt x="238" y="238"/>
                  </a:lnTo>
                  <a:close/>
                </a:path>
              </a:pathLst>
            </a:custGeom>
            <a:solidFill>
              <a:srgbClr val="4F68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23" name="Freeform 450"/>
            <p:cNvSpPr>
              <a:spLocks/>
            </p:cNvSpPr>
            <p:nvPr/>
          </p:nvSpPr>
          <p:spPr bwMode="auto">
            <a:xfrm>
              <a:off x="4406" y="3835"/>
              <a:ext cx="3" cy="1"/>
            </a:xfrm>
            <a:custGeom>
              <a:avLst/>
              <a:gdLst>
                <a:gd name="T0" fmla="*/ 0 w 12"/>
                <a:gd name="T1" fmla="*/ 0 h 2"/>
                <a:gd name="T2" fmla="*/ 0 w 12"/>
                <a:gd name="T3" fmla="*/ 1 h 2"/>
                <a:gd name="T4" fmla="*/ 0 w 12"/>
                <a:gd name="T5" fmla="*/ 0 h 2"/>
                <a:gd name="T6" fmla="*/ 0 60000 65536"/>
                <a:gd name="T7" fmla="*/ 0 60000 65536"/>
                <a:gd name="T8" fmla="*/ 0 60000 65536"/>
                <a:gd name="T9" fmla="*/ 0 w 12"/>
                <a:gd name="T10" fmla="*/ 0 h 2"/>
                <a:gd name="T11" fmla="*/ 12 w 12"/>
                <a:gd name="T12" fmla="*/ 2 h 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" h="2">
                  <a:moveTo>
                    <a:pt x="12" y="0"/>
                  </a:moveTo>
                  <a:lnTo>
                    <a:pt x="0" y="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4F688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24" name="Freeform 451"/>
            <p:cNvSpPr>
              <a:spLocks/>
            </p:cNvSpPr>
            <p:nvPr/>
          </p:nvSpPr>
          <p:spPr bwMode="auto">
            <a:xfrm>
              <a:off x="4263" y="3835"/>
              <a:ext cx="143" cy="20"/>
            </a:xfrm>
            <a:custGeom>
              <a:avLst/>
              <a:gdLst>
                <a:gd name="T0" fmla="*/ 0 w 572"/>
                <a:gd name="T1" fmla="*/ 0 h 79"/>
                <a:gd name="T2" fmla="*/ 0 w 572"/>
                <a:gd name="T3" fmla="*/ 0 h 79"/>
                <a:gd name="T4" fmla="*/ 0 w 572"/>
                <a:gd name="T5" fmla="*/ 0 h 79"/>
                <a:gd name="T6" fmla="*/ 0 w 572"/>
                <a:gd name="T7" fmla="*/ 0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2"/>
                <a:gd name="T13" fmla="*/ 0 h 79"/>
                <a:gd name="T14" fmla="*/ 572 w 572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2" h="79">
                  <a:moveTo>
                    <a:pt x="16" y="79"/>
                  </a:moveTo>
                  <a:lnTo>
                    <a:pt x="572" y="0"/>
                  </a:lnTo>
                  <a:lnTo>
                    <a:pt x="0" y="58"/>
                  </a:lnTo>
                  <a:lnTo>
                    <a:pt x="16" y="79"/>
                  </a:lnTo>
                  <a:close/>
                </a:path>
              </a:pathLst>
            </a:custGeom>
            <a:solidFill>
              <a:srgbClr val="60915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25" name="Freeform 452"/>
            <p:cNvSpPr>
              <a:spLocks/>
            </p:cNvSpPr>
            <p:nvPr/>
          </p:nvSpPr>
          <p:spPr bwMode="auto">
            <a:xfrm>
              <a:off x="4406" y="3835"/>
              <a:ext cx="48" cy="61"/>
            </a:xfrm>
            <a:custGeom>
              <a:avLst/>
              <a:gdLst>
                <a:gd name="T0" fmla="*/ 0 w 190"/>
                <a:gd name="T1" fmla="*/ 0 h 247"/>
                <a:gd name="T2" fmla="*/ 0 w 190"/>
                <a:gd name="T3" fmla="*/ 0 h 247"/>
                <a:gd name="T4" fmla="*/ 0 w 190"/>
                <a:gd name="T5" fmla="*/ 0 h 247"/>
                <a:gd name="T6" fmla="*/ 0 w 190"/>
                <a:gd name="T7" fmla="*/ 0 h 247"/>
                <a:gd name="T8" fmla="*/ 0 w 190"/>
                <a:gd name="T9" fmla="*/ 0 h 2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0"/>
                <a:gd name="T16" fmla="*/ 0 h 247"/>
                <a:gd name="T17" fmla="*/ 190 w 190"/>
                <a:gd name="T18" fmla="*/ 247 h 2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0" h="247">
                  <a:moveTo>
                    <a:pt x="185" y="247"/>
                  </a:moveTo>
                  <a:lnTo>
                    <a:pt x="190" y="244"/>
                  </a:lnTo>
                  <a:lnTo>
                    <a:pt x="12" y="0"/>
                  </a:lnTo>
                  <a:lnTo>
                    <a:pt x="0" y="2"/>
                  </a:lnTo>
                  <a:lnTo>
                    <a:pt x="185" y="247"/>
                  </a:lnTo>
                  <a:close/>
                </a:path>
              </a:pathLst>
            </a:custGeom>
            <a:solidFill>
              <a:srgbClr val="26423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26" name="Freeform 453"/>
            <p:cNvSpPr>
              <a:spLocks/>
            </p:cNvSpPr>
            <p:nvPr/>
          </p:nvSpPr>
          <p:spPr bwMode="auto">
            <a:xfrm>
              <a:off x="4267" y="3835"/>
              <a:ext cx="186" cy="74"/>
            </a:xfrm>
            <a:custGeom>
              <a:avLst/>
              <a:gdLst>
                <a:gd name="T0" fmla="*/ 0 w 741"/>
                <a:gd name="T1" fmla="*/ 0 h 296"/>
                <a:gd name="T2" fmla="*/ 0 w 741"/>
                <a:gd name="T3" fmla="*/ 0 h 296"/>
                <a:gd name="T4" fmla="*/ 0 w 741"/>
                <a:gd name="T5" fmla="*/ 0 h 296"/>
                <a:gd name="T6" fmla="*/ 0 w 741"/>
                <a:gd name="T7" fmla="*/ 0 h 296"/>
                <a:gd name="T8" fmla="*/ 0 w 741"/>
                <a:gd name="T9" fmla="*/ 0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1"/>
                <a:gd name="T16" fmla="*/ 0 h 296"/>
                <a:gd name="T17" fmla="*/ 741 w 741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1" h="296">
                  <a:moveTo>
                    <a:pt x="741" y="245"/>
                  </a:moveTo>
                  <a:lnTo>
                    <a:pt x="556" y="0"/>
                  </a:lnTo>
                  <a:lnTo>
                    <a:pt x="0" y="79"/>
                  </a:lnTo>
                  <a:lnTo>
                    <a:pt x="162" y="296"/>
                  </a:lnTo>
                  <a:lnTo>
                    <a:pt x="741" y="245"/>
                  </a:lnTo>
                  <a:close/>
                </a:path>
              </a:pathLst>
            </a:custGeom>
            <a:solidFill>
              <a:srgbClr val="33593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27" name="Freeform 454"/>
            <p:cNvSpPr>
              <a:spLocks/>
            </p:cNvSpPr>
            <p:nvPr/>
          </p:nvSpPr>
          <p:spPr bwMode="auto">
            <a:xfrm>
              <a:off x="3566" y="3085"/>
              <a:ext cx="247" cy="383"/>
            </a:xfrm>
            <a:custGeom>
              <a:avLst/>
              <a:gdLst>
                <a:gd name="T0" fmla="*/ 0 w 986"/>
                <a:gd name="T1" fmla="*/ 0 h 1530"/>
                <a:gd name="T2" fmla="*/ 0 w 986"/>
                <a:gd name="T3" fmla="*/ 0 h 1530"/>
                <a:gd name="T4" fmla="*/ 0 w 986"/>
                <a:gd name="T5" fmla="*/ 0 h 1530"/>
                <a:gd name="T6" fmla="*/ 0 w 986"/>
                <a:gd name="T7" fmla="*/ 0 h 1530"/>
                <a:gd name="T8" fmla="*/ 0 w 986"/>
                <a:gd name="T9" fmla="*/ 0 h 1530"/>
                <a:gd name="T10" fmla="*/ 0 w 986"/>
                <a:gd name="T11" fmla="*/ 0 h 1530"/>
                <a:gd name="T12" fmla="*/ 0 w 986"/>
                <a:gd name="T13" fmla="*/ 0 h 1530"/>
                <a:gd name="T14" fmla="*/ 0 w 986"/>
                <a:gd name="T15" fmla="*/ 0 h 1530"/>
                <a:gd name="T16" fmla="*/ 0 w 986"/>
                <a:gd name="T17" fmla="*/ 0 h 1530"/>
                <a:gd name="T18" fmla="*/ 0 w 986"/>
                <a:gd name="T19" fmla="*/ 0 h 1530"/>
                <a:gd name="T20" fmla="*/ 0 w 986"/>
                <a:gd name="T21" fmla="*/ 0 h 1530"/>
                <a:gd name="T22" fmla="*/ 0 w 986"/>
                <a:gd name="T23" fmla="*/ 0 h 1530"/>
                <a:gd name="T24" fmla="*/ 0 w 986"/>
                <a:gd name="T25" fmla="*/ 0 h 1530"/>
                <a:gd name="T26" fmla="*/ 0 w 986"/>
                <a:gd name="T27" fmla="*/ 0 h 1530"/>
                <a:gd name="T28" fmla="*/ 0 w 986"/>
                <a:gd name="T29" fmla="*/ 0 h 1530"/>
                <a:gd name="T30" fmla="*/ 0 w 986"/>
                <a:gd name="T31" fmla="*/ 0 h 1530"/>
                <a:gd name="T32" fmla="*/ 0 w 986"/>
                <a:gd name="T33" fmla="*/ 0 h 1530"/>
                <a:gd name="T34" fmla="*/ 0 w 986"/>
                <a:gd name="T35" fmla="*/ 0 h 1530"/>
                <a:gd name="T36" fmla="*/ 0 w 986"/>
                <a:gd name="T37" fmla="*/ 0 h 1530"/>
                <a:gd name="T38" fmla="*/ 0 w 986"/>
                <a:gd name="T39" fmla="*/ 0 h 1530"/>
                <a:gd name="T40" fmla="*/ 0 w 986"/>
                <a:gd name="T41" fmla="*/ 0 h 1530"/>
                <a:gd name="T42" fmla="*/ 0 w 986"/>
                <a:gd name="T43" fmla="*/ 0 h 1530"/>
                <a:gd name="T44" fmla="*/ 0 w 986"/>
                <a:gd name="T45" fmla="*/ 0 h 1530"/>
                <a:gd name="T46" fmla="*/ 0 w 986"/>
                <a:gd name="T47" fmla="*/ 0 h 1530"/>
                <a:gd name="T48" fmla="*/ 0 w 986"/>
                <a:gd name="T49" fmla="*/ 0 h 1530"/>
                <a:gd name="T50" fmla="*/ 0 w 986"/>
                <a:gd name="T51" fmla="*/ 0 h 1530"/>
                <a:gd name="T52" fmla="*/ 0 w 986"/>
                <a:gd name="T53" fmla="*/ 0 h 1530"/>
                <a:gd name="T54" fmla="*/ 0 w 986"/>
                <a:gd name="T55" fmla="*/ 0 h 1530"/>
                <a:gd name="T56" fmla="*/ 0 w 986"/>
                <a:gd name="T57" fmla="*/ 0 h 1530"/>
                <a:gd name="T58" fmla="*/ 0 w 986"/>
                <a:gd name="T59" fmla="*/ 0 h 1530"/>
                <a:gd name="T60" fmla="*/ 0 w 986"/>
                <a:gd name="T61" fmla="*/ 0 h 1530"/>
                <a:gd name="T62" fmla="*/ 0 w 986"/>
                <a:gd name="T63" fmla="*/ 0 h 1530"/>
                <a:gd name="T64" fmla="*/ 0 w 986"/>
                <a:gd name="T65" fmla="*/ 0 h 1530"/>
                <a:gd name="T66" fmla="*/ 0 w 986"/>
                <a:gd name="T67" fmla="*/ 0 h 1530"/>
                <a:gd name="T68" fmla="*/ 0 w 986"/>
                <a:gd name="T69" fmla="*/ 0 h 1530"/>
                <a:gd name="T70" fmla="*/ 0 w 986"/>
                <a:gd name="T71" fmla="*/ 0 h 1530"/>
                <a:gd name="T72" fmla="*/ 0 w 986"/>
                <a:gd name="T73" fmla="*/ 0 h 1530"/>
                <a:gd name="T74" fmla="*/ 0 w 986"/>
                <a:gd name="T75" fmla="*/ 0 h 1530"/>
                <a:gd name="T76" fmla="*/ 0 w 986"/>
                <a:gd name="T77" fmla="*/ 0 h 1530"/>
                <a:gd name="T78" fmla="*/ 0 w 986"/>
                <a:gd name="T79" fmla="*/ 0 h 1530"/>
                <a:gd name="T80" fmla="*/ 0 w 986"/>
                <a:gd name="T81" fmla="*/ 0 h 1530"/>
                <a:gd name="T82" fmla="*/ 0 w 986"/>
                <a:gd name="T83" fmla="*/ 0 h 1530"/>
                <a:gd name="T84" fmla="*/ 0 w 986"/>
                <a:gd name="T85" fmla="*/ 0 h 1530"/>
                <a:gd name="T86" fmla="*/ 0 w 986"/>
                <a:gd name="T87" fmla="*/ 0 h 1530"/>
                <a:gd name="T88" fmla="*/ 0 w 986"/>
                <a:gd name="T89" fmla="*/ 0 h 1530"/>
                <a:gd name="T90" fmla="*/ 0 w 986"/>
                <a:gd name="T91" fmla="*/ 0 h 1530"/>
                <a:gd name="T92" fmla="*/ 0 w 986"/>
                <a:gd name="T93" fmla="*/ 0 h 1530"/>
                <a:gd name="T94" fmla="*/ 0 w 986"/>
                <a:gd name="T95" fmla="*/ 0 h 1530"/>
                <a:gd name="T96" fmla="*/ 0 w 986"/>
                <a:gd name="T97" fmla="*/ 0 h 153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986"/>
                <a:gd name="T148" fmla="*/ 0 h 1530"/>
                <a:gd name="T149" fmla="*/ 986 w 986"/>
                <a:gd name="T150" fmla="*/ 1530 h 153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986" h="1530">
                  <a:moveTo>
                    <a:pt x="6" y="65"/>
                  </a:moveTo>
                  <a:lnTo>
                    <a:pt x="58" y="157"/>
                  </a:lnTo>
                  <a:lnTo>
                    <a:pt x="111" y="249"/>
                  </a:lnTo>
                  <a:lnTo>
                    <a:pt x="166" y="342"/>
                  </a:lnTo>
                  <a:lnTo>
                    <a:pt x="220" y="430"/>
                  </a:lnTo>
                  <a:lnTo>
                    <a:pt x="277" y="520"/>
                  </a:lnTo>
                  <a:lnTo>
                    <a:pt x="332" y="613"/>
                  </a:lnTo>
                  <a:lnTo>
                    <a:pt x="388" y="702"/>
                  </a:lnTo>
                  <a:lnTo>
                    <a:pt x="446" y="792"/>
                  </a:lnTo>
                  <a:lnTo>
                    <a:pt x="503" y="882"/>
                  </a:lnTo>
                  <a:lnTo>
                    <a:pt x="559" y="971"/>
                  </a:lnTo>
                  <a:lnTo>
                    <a:pt x="619" y="1061"/>
                  </a:lnTo>
                  <a:lnTo>
                    <a:pt x="677" y="1151"/>
                  </a:lnTo>
                  <a:lnTo>
                    <a:pt x="734" y="1240"/>
                  </a:lnTo>
                  <a:lnTo>
                    <a:pt x="790" y="1329"/>
                  </a:lnTo>
                  <a:lnTo>
                    <a:pt x="848" y="1419"/>
                  </a:lnTo>
                  <a:lnTo>
                    <a:pt x="905" y="1509"/>
                  </a:lnTo>
                  <a:lnTo>
                    <a:pt x="916" y="1523"/>
                  </a:lnTo>
                  <a:lnTo>
                    <a:pt x="932" y="1530"/>
                  </a:lnTo>
                  <a:lnTo>
                    <a:pt x="949" y="1530"/>
                  </a:lnTo>
                  <a:lnTo>
                    <a:pt x="965" y="1525"/>
                  </a:lnTo>
                  <a:lnTo>
                    <a:pt x="979" y="1511"/>
                  </a:lnTo>
                  <a:lnTo>
                    <a:pt x="986" y="1498"/>
                  </a:lnTo>
                  <a:lnTo>
                    <a:pt x="986" y="1479"/>
                  </a:lnTo>
                  <a:lnTo>
                    <a:pt x="981" y="1463"/>
                  </a:lnTo>
                  <a:lnTo>
                    <a:pt x="924" y="1373"/>
                  </a:lnTo>
                  <a:lnTo>
                    <a:pt x="866" y="1283"/>
                  </a:lnTo>
                  <a:lnTo>
                    <a:pt x="813" y="1194"/>
                  </a:lnTo>
                  <a:lnTo>
                    <a:pt x="755" y="1104"/>
                  </a:lnTo>
                  <a:lnTo>
                    <a:pt x="695" y="1017"/>
                  </a:lnTo>
                  <a:lnTo>
                    <a:pt x="639" y="928"/>
                  </a:lnTo>
                  <a:lnTo>
                    <a:pt x="582" y="838"/>
                  </a:lnTo>
                  <a:lnTo>
                    <a:pt x="524" y="749"/>
                  </a:lnTo>
                  <a:lnTo>
                    <a:pt x="467" y="659"/>
                  </a:lnTo>
                  <a:lnTo>
                    <a:pt x="413" y="569"/>
                  </a:lnTo>
                  <a:lnTo>
                    <a:pt x="356" y="480"/>
                  </a:lnTo>
                  <a:lnTo>
                    <a:pt x="302" y="388"/>
                  </a:lnTo>
                  <a:lnTo>
                    <a:pt x="245" y="298"/>
                  </a:lnTo>
                  <a:lnTo>
                    <a:pt x="191" y="208"/>
                  </a:lnTo>
                  <a:lnTo>
                    <a:pt x="136" y="116"/>
                  </a:lnTo>
                  <a:lnTo>
                    <a:pt x="85" y="23"/>
                  </a:lnTo>
                  <a:lnTo>
                    <a:pt x="74" y="10"/>
                  </a:lnTo>
                  <a:lnTo>
                    <a:pt x="60" y="2"/>
                  </a:lnTo>
                  <a:lnTo>
                    <a:pt x="41" y="0"/>
                  </a:lnTo>
                  <a:lnTo>
                    <a:pt x="25" y="5"/>
                  </a:lnTo>
                  <a:lnTo>
                    <a:pt x="11" y="16"/>
                  </a:lnTo>
                  <a:lnTo>
                    <a:pt x="3" y="30"/>
                  </a:lnTo>
                  <a:lnTo>
                    <a:pt x="0" y="48"/>
                  </a:lnTo>
                  <a:lnTo>
                    <a:pt x="6" y="65"/>
                  </a:lnTo>
                  <a:close/>
                </a:path>
              </a:pathLst>
            </a:custGeom>
            <a:solidFill>
              <a:srgbClr val="CEF2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28" name="Freeform 455"/>
            <p:cNvSpPr>
              <a:spLocks/>
            </p:cNvSpPr>
            <p:nvPr/>
          </p:nvSpPr>
          <p:spPr bwMode="auto">
            <a:xfrm>
              <a:off x="3802" y="3453"/>
              <a:ext cx="281" cy="353"/>
            </a:xfrm>
            <a:custGeom>
              <a:avLst/>
              <a:gdLst>
                <a:gd name="T0" fmla="*/ 0 w 1122"/>
                <a:gd name="T1" fmla="*/ 0 h 1409"/>
                <a:gd name="T2" fmla="*/ 0 w 1122"/>
                <a:gd name="T3" fmla="*/ 0 h 1409"/>
                <a:gd name="T4" fmla="*/ 0 w 1122"/>
                <a:gd name="T5" fmla="*/ 0 h 1409"/>
                <a:gd name="T6" fmla="*/ 0 w 1122"/>
                <a:gd name="T7" fmla="*/ 0 h 1409"/>
                <a:gd name="T8" fmla="*/ 0 w 1122"/>
                <a:gd name="T9" fmla="*/ 0 h 1409"/>
                <a:gd name="T10" fmla="*/ 0 w 1122"/>
                <a:gd name="T11" fmla="*/ 0 h 1409"/>
                <a:gd name="T12" fmla="*/ 0 w 1122"/>
                <a:gd name="T13" fmla="*/ 0 h 1409"/>
                <a:gd name="T14" fmla="*/ 0 w 1122"/>
                <a:gd name="T15" fmla="*/ 0 h 1409"/>
                <a:gd name="T16" fmla="*/ 0 w 1122"/>
                <a:gd name="T17" fmla="*/ 0 h 1409"/>
                <a:gd name="T18" fmla="*/ 0 w 1122"/>
                <a:gd name="T19" fmla="*/ 0 h 1409"/>
                <a:gd name="T20" fmla="*/ 0 w 1122"/>
                <a:gd name="T21" fmla="*/ 0 h 1409"/>
                <a:gd name="T22" fmla="*/ 0 w 1122"/>
                <a:gd name="T23" fmla="*/ 0 h 1409"/>
                <a:gd name="T24" fmla="*/ 0 w 1122"/>
                <a:gd name="T25" fmla="*/ 0 h 1409"/>
                <a:gd name="T26" fmla="*/ 0 w 1122"/>
                <a:gd name="T27" fmla="*/ 0 h 1409"/>
                <a:gd name="T28" fmla="*/ 0 w 1122"/>
                <a:gd name="T29" fmla="*/ 0 h 1409"/>
                <a:gd name="T30" fmla="*/ 0 w 1122"/>
                <a:gd name="T31" fmla="*/ 0 h 1409"/>
                <a:gd name="T32" fmla="*/ 0 w 1122"/>
                <a:gd name="T33" fmla="*/ 0 h 1409"/>
                <a:gd name="T34" fmla="*/ 0 w 1122"/>
                <a:gd name="T35" fmla="*/ 0 h 1409"/>
                <a:gd name="T36" fmla="*/ 0 w 1122"/>
                <a:gd name="T37" fmla="*/ 0 h 1409"/>
                <a:gd name="T38" fmla="*/ 0 w 1122"/>
                <a:gd name="T39" fmla="*/ 0 h 1409"/>
                <a:gd name="T40" fmla="*/ 0 w 1122"/>
                <a:gd name="T41" fmla="*/ 0 h 1409"/>
                <a:gd name="T42" fmla="*/ 0 w 1122"/>
                <a:gd name="T43" fmla="*/ 0 h 1409"/>
                <a:gd name="T44" fmla="*/ 0 w 1122"/>
                <a:gd name="T45" fmla="*/ 0 h 1409"/>
                <a:gd name="T46" fmla="*/ 0 w 1122"/>
                <a:gd name="T47" fmla="*/ 0 h 1409"/>
                <a:gd name="T48" fmla="*/ 0 w 1122"/>
                <a:gd name="T49" fmla="*/ 0 h 1409"/>
                <a:gd name="T50" fmla="*/ 0 w 1122"/>
                <a:gd name="T51" fmla="*/ 0 h 1409"/>
                <a:gd name="T52" fmla="*/ 0 w 1122"/>
                <a:gd name="T53" fmla="*/ 0 h 1409"/>
                <a:gd name="T54" fmla="*/ 0 w 1122"/>
                <a:gd name="T55" fmla="*/ 0 h 1409"/>
                <a:gd name="T56" fmla="*/ 0 w 1122"/>
                <a:gd name="T57" fmla="*/ 0 h 1409"/>
                <a:gd name="T58" fmla="*/ 0 w 1122"/>
                <a:gd name="T59" fmla="*/ 0 h 1409"/>
                <a:gd name="T60" fmla="*/ 0 w 1122"/>
                <a:gd name="T61" fmla="*/ 0 h 1409"/>
                <a:gd name="T62" fmla="*/ 0 w 1122"/>
                <a:gd name="T63" fmla="*/ 0 h 1409"/>
                <a:gd name="T64" fmla="*/ 0 w 1122"/>
                <a:gd name="T65" fmla="*/ 0 h 1409"/>
                <a:gd name="T66" fmla="*/ 0 w 1122"/>
                <a:gd name="T67" fmla="*/ 0 h 1409"/>
                <a:gd name="T68" fmla="*/ 0 w 1122"/>
                <a:gd name="T69" fmla="*/ 0 h 1409"/>
                <a:gd name="T70" fmla="*/ 0 w 1122"/>
                <a:gd name="T71" fmla="*/ 0 h 1409"/>
                <a:gd name="T72" fmla="*/ 0 w 1122"/>
                <a:gd name="T73" fmla="*/ 0 h 1409"/>
                <a:gd name="T74" fmla="*/ 0 w 1122"/>
                <a:gd name="T75" fmla="*/ 0 h 1409"/>
                <a:gd name="T76" fmla="*/ 0 w 1122"/>
                <a:gd name="T77" fmla="*/ 0 h 1409"/>
                <a:gd name="T78" fmla="*/ 0 w 1122"/>
                <a:gd name="T79" fmla="*/ 0 h 1409"/>
                <a:gd name="T80" fmla="*/ 0 w 1122"/>
                <a:gd name="T81" fmla="*/ 0 h 1409"/>
                <a:gd name="T82" fmla="*/ 0 w 1122"/>
                <a:gd name="T83" fmla="*/ 0 h 1409"/>
                <a:gd name="T84" fmla="*/ 0 w 1122"/>
                <a:gd name="T85" fmla="*/ 0 h 1409"/>
                <a:gd name="T86" fmla="*/ 0 w 1122"/>
                <a:gd name="T87" fmla="*/ 0 h 1409"/>
                <a:gd name="T88" fmla="*/ 0 w 1122"/>
                <a:gd name="T89" fmla="*/ 0 h 1409"/>
                <a:gd name="T90" fmla="*/ 0 w 1122"/>
                <a:gd name="T91" fmla="*/ 0 h 1409"/>
                <a:gd name="T92" fmla="*/ 0 w 1122"/>
                <a:gd name="T93" fmla="*/ 0 h 1409"/>
                <a:gd name="T94" fmla="*/ 0 w 1122"/>
                <a:gd name="T95" fmla="*/ 0 h 1409"/>
                <a:gd name="T96" fmla="*/ 0 w 1122"/>
                <a:gd name="T97" fmla="*/ 0 h 1409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122"/>
                <a:gd name="T148" fmla="*/ 0 h 1409"/>
                <a:gd name="T149" fmla="*/ 1122 w 1122"/>
                <a:gd name="T150" fmla="*/ 1409 h 1409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122" h="1409">
                  <a:moveTo>
                    <a:pt x="9" y="73"/>
                  </a:moveTo>
                  <a:lnTo>
                    <a:pt x="76" y="152"/>
                  </a:lnTo>
                  <a:lnTo>
                    <a:pt x="145" y="234"/>
                  </a:lnTo>
                  <a:lnTo>
                    <a:pt x="210" y="312"/>
                  </a:lnTo>
                  <a:lnTo>
                    <a:pt x="277" y="394"/>
                  </a:lnTo>
                  <a:lnTo>
                    <a:pt x="343" y="477"/>
                  </a:lnTo>
                  <a:lnTo>
                    <a:pt x="408" y="560"/>
                  </a:lnTo>
                  <a:lnTo>
                    <a:pt x="470" y="641"/>
                  </a:lnTo>
                  <a:lnTo>
                    <a:pt x="535" y="725"/>
                  </a:lnTo>
                  <a:lnTo>
                    <a:pt x="598" y="809"/>
                  </a:lnTo>
                  <a:lnTo>
                    <a:pt x="663" y="890"/>
                  </a:lnTo>
                  <a:lnTo>
                    <a:pt x="725" y="974"/>
                  </a:lnTo>
                  <a:lnTo>
                    <a:pt x="788" y="1059"/>
                  </a:lnTo>
                  <a:lnTo>
                    <a:pt x="854" y="1143"/>
                  </a:lnTo>
                  <a:lnTo>
                    <a:pt x="916" y="1227"/>
                  </a:lnTo>
                  <a:lnTo>
                    <a:pt x="978" y="1309"/>
                  </a:lnTo>
                  <a:lnTo>
                    <a:pt x="1043" y="1392"/>
                  </a:lnTo>
                  <a:lnTo>
                    <a:pt x="1057" y="1404"/>
                  </a:lnTo>
                  <a:lnTo>
                    <a:pt x="1076" y="1409"/>
                  </a:lnTo>
                  <a:lnTo>
                    <a:pt x="1092" y="1406"/>
                  </a:lnTo>
                  <a:lnTo>
                    <a:pt x="1108" y="1398"/>
                  </a:lnTo>
                  <a:lnTo>
                    <a:pt x="1119" y="1385"/>
                  </a:lnTo>
                  <a:lnTo>
                    <a:pt x="1122" y="1366"/>
                  </a:lnTo>
                  <a:lnTo>
                    <a:pt x="1119" y="1350"/>
                  </a:lnTo>
                  <a:lnTo>
                    <a:pt x="1111" y="1332"/>
                  </a:lnTo>
                  <a:lnTo>
                    <a:pt x="1046" y="1251"/>
                  </a:lnTo>
                  <a:lnTo>
                    <a:pt x="983" y="1168"/>
                  </a:lnTo>
                  <a:lnTo>
                    <a:pt x="921" y="1083"/>
                  </a:lnTo>
                  <a:lnTo>
                    <a:pt x="856" y="1002"/>
                  </a:lnTo>
                  <a:lnTo>
                    <a:pt x="794" y="918"/>
                  </a:lnTo>
                  <a:lnTo>
                    <a:pt x="731" y="836"/>
                  </a:lnTo>
                  <a:lnTo>
                    <a:pt x="669" y="752"/>
                  </a:lnTo>
                  <a:lnTo>
                    <a:pt x="603" y="668"/>
                  </a:lnTo>
                  <a:lnTo>
                    <a:pt x="540" y="586"/>
                  </a:lnTo>
                  <a:lnTo>
                    <a:pt x="475" y="505"/>
                  </a:lnTo>
                  <a:lnTo>
                    <a:pt x="413" y="421"/>
                  </a:lnTo>
                  <a:lnTo>
                    <a:pt x="348" y="339"/>
                  </a:lnTo>
                  <a:lnTo>
                    <a:pt x="281" y="258"/>
                  </a:lnTo>
                  <a:lnTo>
                    <a:pt x="215" y="179"/>
                  </a:lnTo>
                  <a:lnTo>
                    <a:pt x="147" y="98"/>
                  </a:lnTo>
                  <a:lnTo>
                    <a:pt x="80" y="19"/>
                  </a:lnTo>
                  <a:lnTo>
                    <a:pt x="66" y="5"/>
                  </a:lnTo>
                  <a:lnTo>
                    <a:pt x="50" y="0"/>
                  </a:lnTo>
                  <a:lnTo>
                    <a:pt x="34" y="3"/>
                  </a:lnTo>
                  <a:lnTo>
                    <a:pt x="16" y="10"/>
                  </a:lnTo>
                  <a:lnTo>
                    <a:pt x="6" y="24"/>
                  </a:lnTo>
                  <a:lnTo>
                    <a:pt x="0" y="40"/>
                  </a:lnTo>
                  <a:lnTo>
                    <a:pt x="0" y="57"/>
                  </a:lnTo>
                  <a:lnTo>
                    <a:pt x="9" y="73"/>
                  </a:lnTo>
                  <a:close/>
                </a:path>
              </a:pathLst>
            </a:custGeom>
            <a:solidFill>
              <a:srgbClr val="CEF2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29" name="Freeform 456"/>
            <p:cNvSpPr>
              <a:spLocks/>
            </p:cNvSpPr>
            <p:nvPr/>
          </p:nvSpPr>
          <p:spPr bwMode="auto">
            <a:xfrm>
              <a:off x="4116" y="3847"/>
              <a:ext cx="189" cy="254"/>
            </a:xfrm>
            <a:custGeom>
              <a:avLst/>
              <a:gdLst>
                <a:gd name="T0" fmla="*/ 0 w 755"/>
                <a:gd name="T1" fmla="*/ 0 h 1016"/>
                <a:gd name="T2" fmla="*/ 0 w 755"/>
                <a:gd name="T3" fmla="*/ 0 h 1016"/>
                <a:gd name="T4" fmla="*/ 0 w 755"/>
                <a:gd name="T5" fmla="*/ 0 h 1016"/>
                <a:gd name="T6" fmla="*/ 0 w 755"/>
                <a:gd name="T7" fmla="*/ 0 h 1016"/>
                <a:gd name="T8" fmla="*/ 0 w 755"/>
                <a:gd name="T9" fmla="*/ 0 h 1016"/>
                <a:gd name="T10" fmla="*/ 0 w 755"/>
                <a:gd name="T11" fmla="*/ 0 h 1016"/>
                <a:gd name="T12" fmla="*/ 0 w 755"/>
                <a:gd name="T13" fmla="*/ 0 h 1016"/>
                <a:gd name="T14" fmla="*/ 0 w 755"/>
                <a:gd name="T15" fmla="*/ 0 h 1016"/>
                <a:gd name="T16" fmla="*/ 0 w 755"/>
                <a:gd name="T17" fmla="*/ 0 h 1016"/>
                <a:gd name="T18" fmla="*/ 0 w 755"/>
                <a:gd name="T19" fmla="*/ 0 h 1016"/>
                <a:gd name="T20" fmla="*/ 0 w 755"/>
                <a:gd name="T21" fmla="*/ 0 h 1016"/>
                <a:gd name="T22" fmla="*/ 0 w 755"/>
                <a:gd name="T23" fmla="*/ 0 h 1016"/>
                <a:gd name="T24" fmla="*/ 0 w 755"/>
                <a:gd name="T25" fmla="*/ 0 h 1016"/>
                <a:gd name="T26" fmla="*/ 0 w 755"/>
                <a:gd name="T27" fmla="*/ 0 h 1016"/>
                <a:gd name="T28" fmla="*/ 0 w 755"/>
                <a:gd name="T29" fmla="*/ 0 h 1016"/>
                <a:gd name="T30" fmla="*/ 0 w 755"/>
                <a:gd name="T31" fmla="*/ 0 h 1016"/>
                <a:gd name="T32" fmla="*/ 0 w 755"/>
                <a:gd name="T33" fmla="*/ 0 h 1016"/>
                <a:gd name="T34" fmla="*/ 0 w 755"/>
                <a:gd name="T35" fmla="*/ 0 h 1016"/>
                <a:gd name="T36" fmla="*/ 0 w 755"/>
                <a:gd name="T37" fmla="*/ 0 h 1016"/>
                <a:gd name="T38" fmla="*/ 0 w 755"/>
                <a:gd name="T39" fmla="*/ 0 h 1016"/>
                <a:gd name="T40" fmla="*/ 0 w 755"/>
                <a:gd name="T41" fmla="*/ 0 h 1016"/>
                <a:gd name="T42" fmla="*/ 0 w 755"/>
                <a:gd name="T43" fmla="*/ 0 h 1016"/>
                <a:gd name="T44" fmla="*/ 0 w 755"/>
                <a:gd name="T45" fmla="*/ 0 h 1016"/>
                <a:gd name="T46" fmla="*/ 0 w 755"/>
                <a:gd name="T47" fmla="*/ 0 h 1016"/>
                <a:gd name="T48" fmla="*/ 0 w 755"/>
                <a:gd name="T49" fmla="*/ 0 h 1016"/>
                <a:gd name="T50" fmla="*/ 0 w 755"/>
                <a:gd name="T51" fmla="*/ 0 h 1016"/>
                <a:gd name="T52" fmla="*/ 0 w 755"/>
                <a:gd name="T53" fmla="*/ 0 h 1016"/>
                <a:gd name="T54" fmla="*/ 0 w 755"/>
                <a:gd name="T55" fmla="*/ 0 h 1016"/>
                <a:gd name="T56" fmla="*/ 0 w 755"/>
                <a:gd name="T57" fmla="*/ 0 h 1016"/>
                <a:gd name="T58" fmla="*/ 0 w 755"/>
                <a:gd name="T59" fmla="*/ 0 h 1016"/>
                <a:gd name="T60" fmla="*/ 0 w 755"/>
                <a:gd name="T61" fmla="*/ 0 h 1016"/>
                <a:gd name="T62" fmla="*/ 0 w 755"/>
                <a:gd name="T63" fmla="*/ 0 h 1016"/>
                <a:gd name="T64" fmla="*/ 0 w 755"/>
                <a:gd name="T65" fmla="*/ 0 h 1016"/>
                <a:gd name="T66" fmla="*/ 0 w 755"/>
                <a:gd name="T67" fmla="*/ 0 h 1016"/>
                <a:gd name="T68" fmla="*/ 0 w 755"/>
                <a:gd name="T69" fmla="*/ 0 h 1016"/>
                <a:gd name="T70" fmla="*/ 0 w 755"/>
                <a:gd name="T71" fmla="*/ 0 h 1016"/>
                <a:gd name="T72" fmla="*/ 0 w 755"/>
                <a:gd name="T73" fmla="*/ 0 h 1016"/>
                <a:gd name="T74" fmla="*/ 0 w 755"/>
                <a:gd name="T75" fmla="*/ 0 h 1016"/>
                <a:gd name="T76" fmla="*/ 0 w 755"/>
                <a:gd name="T77" fmla="*/ 0 h 1016"/>
                <a:gd name="T78" fmla="*/ 0 w 755"/>
                <a:gd name="T79" fmla="*/ 0 h 1016"/>
                <a:gd name="T80" fmla="*/ 0 w 755"/>
                <a:gd name="T81" fmla="*/ 0 h 1016"/>
                <a:gd name="T82" fmla="*/ 0 w 755"/>
                <a:gd name="T83" fmla="*/ 0 h 1016"/>
                <a:gd name="T84" fmla="*/ 0 w 755"/>
                <a:gd name="T85" fmla="*/ 0 h 1016"/>
                <a:gd name="T86" fmla="*/ 0 w 755"/>
                <a:gd name="T87" fmla="*/ 0 h 1016"/>
                <a:gd name="T88" fmla="*/ 0 w 755"/>
                <a:gd name="T89" fmla="*/ 0 h 1016"/>
                <a:gd name="T90" fmla="*/ 0 w 755"/>
                <a:gd name="T91" fmla="*/ 0 h 1016"/>
                <a:gd name="T92" fmla="*/ 0 w 755"/>
                <a:gd name="T93" fmla="*/ 0 h 1016"/>
                <a:gd name="T94" fmla="*/ 0 w 755"/>
                <a:gd name="T95" fmla="*/ 0 h 1016"/>
                <a:gd name="T96" fmla="*/ 0 w 755"/>
                <a:gd name="T97" fmla="*/ 0 h 101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55"/>
                <a:gd name="T148" fmla="*/ 0 h 1016"/>
                <a:gd name="T149" fmla="*/ 755 w 755"/>
                <a:gd name="T150" fmla="*/ 1016 h 101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55" h="1016">
                  <a:moveTo>
                    <a:pt x="5" y="65"/>
                  </a:moveTo>
                  <a:lnTo>
                    <a:pt x="47" y="124"/>
                  </a:lnTo>
                  <a:lnTo>
                    <a:pt x="84" y="184"/>
                  </a:lnTo>
                  <a:lnTo>
                    <a:pt x="125" y="244"/>
                  </a:lnTo>
                  <a:lnTo>
                    <a:pt x="165" y="304"/>
                  </a:lnTo>
                  <a:lnTo>
                    <a:pt x="206" y="363"/>
                  </a:lnTo>
                  <a:lnTo>
                    <a:pt x="248" y="423"/>
                  </a:lnTo>
                  <a:lnTo>
                    <a:pt x="288" y="480"/>
                  </a:lnTo>
                  <a:lnTo>
                    <a:pt x="331" y="540"/>
                  </a:lnTo>
                  <a:lnTo>
                    <a:pt x="372" y="600"/>
                  </a:lnTo>
                  <a:lnTo>
                    <a:pt x="416" y="656"/>
                  </a:lnTo>
                  <a:lnTo>
                    <a:pt x="456" y="714"/>
                  </a:lnTo>
                  <a:lnTo>
                    <a:pt x="500" y="771"/>
                  </a:lnTo>
                  <a:lnTo>
                    <a:pt x="543" y="831"/>
                  </a:lnTo>
                  <a:lnTo>
                    <a:pt x="587" y="885"/>
                  </a:lnTo>
                  <a:lnTo>
                    <a:pt x="633" y="942"/>
                  </a:lnTo>
                  <a:lnTo>
                    <a:pt x="676" y="998"/>
                  </a:lnTo>
                  <a:lnTo>
                    <a:pt x="689" y="1009"/>
                  </a:lnTo>
                  <a:lnTo>
                    <a:pt x="709" y="1016"/>
                  </a:lnTo>
                  <a:lnTo>
                    <a:pt x="726" y="1012"/>
                  </a:lnTo>
                  <a:lnTo>
                    <a:pt x="742" y="1004"/>
                  </a:lnTo>
                  <a:lnTo>
                    <a:pt x="752" y="991"/>
                  </a:lnTo>
                  <a:lnTo>
                    <a:pt x="755" y="972"/>
                  </a:lnTo>
                  <a:lnTo>
                    <a:pt x="752" y="956"/>
                  </a:lnTo>
                  <a:lnTo>
                    <a:pt x="744" y="939"/>
                  </a:lnTo>
                  <a:lnTo>
                    <a:pt x="701" y="885"/>
                  </a:lnTo>
                  <a:lnTo>
                    <a:pt x="657" y="827"/>
                  </a:lnTo>
                  <a:lnTo>
                    <a:pt x="613" y="771"/>
                  </a:lnTo>
                  <a:lnTo>
                    <a:pt x="571" y="714"/>
                  </a:lnTo>
                  <a:lnTo>
                    <a:pt x="527" y="656"/>
                  </a:lnTo>
                  <a:lnTo>
                    <a:pt x="486" y="600"/>
                  </a:lnTo>
                  <a:lnTo>
                    <a:pt x="442" y="543"/>
                  </a:lnTo>
                  <a:lnTo>
                    <a:pt x="402" y="485"/>
                  </a:lnTo>
                  <a:lnTo>
                    <a:pt x="361" y="429"/>
                  </a:lnTo>
                  <a:lnTo>
                    <a:pt x="320" y="369"/>
                  </a:lnTo>
                  <a:lnTo>
                    <a:pt x="280" y="312"/>
                  </a:lnTo>
                  <a:lnTo>
                    <a:pt x="239" y="254"/>
                  </a:lnTo>
                  <a:lnTo>
                    <a:pt x="201" y="195"/>
                  </a:lnTo>
                  <a:lnTo>
                    <a:pt x="160" y="136"/>
                  </a:lnTo>
                  <a:lnTo>
                    <a:pt x="119" y="78"/>
                  </a:lnTo>
                  <a:lnTo>
                    <a:pt x="82" y="18"/>
                  </a:lnTo>
                  <a:lnTo>
                    <a:pt x="68" y="5"/>
                  </a:lnTo>
                  <a:lnTo>
                    <a:pt x="54" y="0"/>
                  </a:lnTo>
                  <a:lnTo>
                    <a:pt x="35" y="0"/>
                  </a:lnTo>
                  <a:lnTo>
                    <a:pt x="19" y="5"/>
                  </a:lnTo>
                  <a:lnTo>
                    <a:pt x="5" y="18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5" y="65"/>
                  </a:lnTo>
                  <a:close/>
                </a:path>
              </a:pathLst>
            </a:custGeom>
            <a:solidFill>
              <a:srgbClr val="CEF2A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30" name="Freeform 457"/>
            <p:cNvSpPr>
              <a:spLocks/>
            </p:cNvSpPr>
            <p:nvPr/>
          </p:nvSpPr>
          <p:spPr bwMode="auto">
            <a:xfrm>
              <a:off x="3907" y="3135"/>
              <a:ext cx="689" cy="862"/>
            </a:xfrm>
            <a:custGeom>
              <a:avLst/>
              <a:gdLst>
                <a:gd name="T0" fmla="*/ 0 w 2756"/>
                <a:gd name="T1" fmla="*/ 0 h 3451"/>
                <a:gd name="T2" fmla="*/ 0 w 2756"/>
                <a:gd name="T3" fmla="*/ 0 h 3451"/>
                <a:gd name="T4" fmla="*/ 0 w 2756"/>
                <a:gd name="T5" fmla="*/ 0 h 3451"/>
                <a:gd name="T6" fmla="*/ 0 w 2756"/>
                <a:gd name="T7" fmla="*/ 0 h 3451"/>
                <a:gd name="T8" fmla="*/ 0 w 2756"/>
                <a:gd name="T9" fmla="*/ 0 h 3451"/>
                <a:gd name="T10" fmla="*/ 0 w 2756"/>
                <a:gd name="T11" fmla="*/ 0 h 3451"/>
                <a:gd name="T12" fmla="*/ 0 w 2756"/>
                <a:gd name="T13" fmla="*/ 0 h 3451"/>
                <a:gd name="T14" fmla="*/ 0 w 2756"/>
                <a:gd name="T15" fmla="*/ 0 h 3451"/>
                <a:gd name="T16" fmla="*/ 0 w 2756"/>
                <a:gd name="T17" fmla="*/ 0 h 3451"/>
                <a:gd name="T18" fmla="*/ 0 w 2756"/>
                <a:gd name="T19" fmla="*/ 0 h 3451"/>
                <a:gd name="T20" fmla="*/ 0 w 2756"/>
                <a:gd name="T21" fmla="*/ 0 h 3451"/>
                <a:gd name="T22" fmla="*/ 0 w 2756"/>
                <a:gd name="T23" fmla="*/ 0 h 3451"/>
                <a:gd name="T24" fmla="*/ 0 w 2756"/>
                <a:gd name="T25" fmla="*/ 0 h 3451"/>
                <a:gd name="T26" fmla="*/ 0 w 2756"/>
                <a:gd name="T27" fmla="*/ 0 h 3451"/>
                <a:gd name="T28" fmla="*/ 0 w 2756"/>
                <a:gd name="T29" fmla="*/ 0 h 3451"/>
                <a:gd name="T30" fmla="*/ 0 w 2756"/>
                <a:gd name="T31" fmla="*/ 0 h 3451"/>
                <a:gd name="T32" fmla="*/ 0 w 2756"/>
                <a:gd name="T33" fmla="*/ 0 h 3451"/>
                <a:gd name="T34" fmla="*/ 0 w 2756"/>
                <a:gd name="T35" fmla="*/ 0 h 3451"/>
                <a:gd name="T36" fmla="*/ 0 w 2756"/>
                <a:gd name="T37" fmla="*/ 0 h 3451"/>
                <a:gd name="T38" fmla="*/ 0 w 2756"/>
                <a:gd name="T39" fmla="*/ 0 h 3451"/>
                <a:gd name="T40" fmla="*/ 0 w 2756"/>
                <a:gd name="T41" fmla="*/ 0 h 3451"/>
                <a:gd name="T42" fmla="*/ 0 w 2756"/>
                <a:gd name="T43" fmla="*/ 0 h 3451"/>
                <a:gd name="T44" fmla="*/ 0 w 2756"/>
                <a:gd name="T45" fmla="*/ 0 h 3451"/>
                <a:gd name="T46" fmla="*/ 0 w 2756"/>
                <a:gd name="T47" fmla="*/ 0 h 3451"/>
                <a:gd name="T48" fmla="*/ 0 w 2756"/>
                <a:gd name="T49" fmla="*/ 0 h 3451"/>
                <a:gd name="T50" fmla="*/ 0 w 2756"/>
                <a:gd name="T51" fmla="*/ 0 h 3451"/>
                <a:gd name="T52" fmla="*/ 0 w 2756"/>
                <a:gd name="T53" fmla="*/ 0 h 3451"/>
                <a:gd name="T54" fmla="*/ 0 w 2756"/>
                <a:gd name="T55" fmla="*/ 0 h 3451"/>
                <a:gd name="T56" fmla="*/ 0 w 2756"/>
                <a:gd name="T57" fmla="*/ 0 h 3451"/>
                <a:gd name="T58" fmla="*/ 0 w 2756"/>
                <a:gd name="T59" fmla="*/ 0 h 3451"/>
                <a:gd name="T60" fmla="*/ 0 w 2756"/>
                <a:gd name="T61" fmla="*/ 0 h 3451"/>
                <a:gd name="T62" fmla="*/ 0 w 2756"/>
                <a:gd name="T63" fmla="*/ 0 h 3451"/>
                <a:gd name="T64" fmla="*/ 0 w 2756"/>
                <a:gd name="T65" fmla="*/ 0 h 3451"/>
                <a:gd name="T66" fmla="*/ 0 w 2756"/>
                <a:gd name="T67" fmla="*/ 0 h 3451"/>
                <a:gd name="T68" fmla="*/ 0 w 2756"/>
                <a:gd name="T69" fmla="*/ 0 h 3451"/>
                <a:gd name="T70" fmla="*/ 0 w 2756"/>
                <a:gd name="T71" fmla="*/ 0 h 3451"/>
                <a:gd name="T72" fmla="*/ 0 w 2756"/>
                <a:gd name="T73" fmla="*/ 0 h 3451"/>
                <a:gd name="T74" fmla="*/ 0 w 2756"/>
                <a:gd name="T75" fmla="*/ 0 h 3451"/>
                <a:gd name="T76" fmla="*/ 0 w 2756"/>
                <a:gd name="T77" fmla="*/ 0 h 3451"/>
                <a:gd name="T78" fmla="*/ 0 w 2756"/>
                <a:gd name="T79" fmla="*/ 0 h 3451"/>
                <a:gd name="T80" fmla="*/ 0 w 2756"/>
                <a:gd name="T81" fmla="*/ 0 h 3451"/>
                <a:gd name="T82" fmla="*/ 0 w 2756"/>
                <a:gd name="T83" fmla="*/ 0 h 3451"/>
                <a:gd name="T84" fmla="*/ 0 w 2756"/>
                <a:gd name="T85" fmla="*/ 0 h 3451"/>
                <a:gd name="T86" fmla="*/ 0 w 2756"/>
                <a:gd name="T87" fmla="*/ 0 h 3451"/>
                <a:gd name="T88" fmla="*/ 0 w 2756"/>
                <a:gd name="T89" fmla="*/ 0 h 3451"/>
                <a:gd name="T90" fmla="*/ 0 w 2756"/>
                <a:gd name="T91" fmla="*/ 0 h 3451"/>
                <a:gd name="T92" fmla="*/ 0 w 2756"/>
                <a:gd name="T93" fmla="*/ 0 h 3451"/>
                <a:gd name="T94" fmla="*/ 0 w 2756"/>
                <a:gd name="T95" fmla="*/ 0 h 3451"/>
                <a:gd name="T96" fmla="*/ 0 w 2756"/>
                <a:gd name="T97" fmla="*/ 0 h 3451"/>
                <a:gd name="T98" fmla="*/ 0 w 2756"/>
                <a:gd name="T99" fmla="*/ 0 h 345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756"/>
                <a:gd name="T151" fmla="*/ 0 h 3451"/>
                <a:gd name="T152" fmla="*/ 2756 w 2756"/>
                <a:gd name="T153" fmla="*/ 3451 h 3451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756" h="3451">
                  <a:moveTo>
                    <a:pt x="2742" y="3451"/>
                  </a:moveTo>
                  <a:lnTo>
                    <a:pt x="2696" y="3449"/>
                  </a:lnTo>
                  <a:lnTo>
                    <a:pt x="2612" y="3343"/>
                  </a:lnTo>
                  <a:lnTo>
                    <a:pt x="2528" y="3237"/>
                  </a:lnTo>
                  <a:lnTo>
                    <a:pt x="2446" y="3128"/>
                  </a:lnTo>
                  <a:lnTo>
                    <a:pt x="2363" y="3022"/>
                  </a:lnTo>
                  <a:lnTo>
                    <a:pt x="2281" y="2916"/>
                  </a:lnTo>
                  <a:lnTo>
                    <a:pt x="2197" y="2807"/>
                  </a:lnTo>
                  <a:lnTo>
                    <a:pt x="2116" y="2702"/>
                  </a:lnTo>
                  <a:lnTo>
                    <a:pt x="2033" y="2594"/>
                  </a:lnTo>
                  <a:lnTo>
                    <a:pt x="1950" y="2488"/>
                  </a:lnTo>
                  <a:lnTo>
                    <a:pt x="1869" y="2379"/>
                  </a:lnTo>
                  <a:lnTo>
                    <a:pt x="1786" y="2273"/>
                  </a:lnTo>
                  <a:lnTo>
                    <a:pt x="1705" y="2164"/>
                  </a:lnTo>
                  <a:lnTo>
                    <a:pt x="1620" y="2058"/>
                  </a:lnTo>
                  <a:lnTo>
                    <a:pt x="1539" y="1950"/>
                  </a:lnTo>
                  <a:lnTo>
                    <a:pt x="1458" y="1844"/>
                  </a:lnTo>
                  <a:lnTo>
                    <a:pt x="1373" y="1735"/>
                  </a:lnTo>
                  <a:lnTo>
                    <a:pt x="1292" y="1629"/>
                  </a:lnTo>
                  <a:lnTo>
                    <a:pt x="1208" y="1524"/>
                  </a:lnTo>
                  <a:lnTo>
                    <a:pt x="1124" y="1418"/>
                  </a:lnTo>
                  <a:lnTo>
                    <a:pt x="1042" y="1309"/>
                  </a:lnTo>
                  <a:lnTo>
                    <a:pt x="959" y="1203"/>
                  </a:lnTo>
                  <a:lnTo>
                    <a:pt x="874" y="1097"/>
                  </a:lnTo>
                  <a:lnTo>
                    <a:pt x="788" y="991"/>
                  </a:lnTo>
                  <a:lnTo>
                    <a:pt x="703" y="889"/>
                  </a:lnTo>
                  <a:lnTo>
                    <a:pt x="616" y="783"/>
                  </a:lnTo>
                  <a:lnTo>
                    <a:pt x="532" y="676"/>
                  </a:lnTo>
                  <a:lnTo>
                    <a:pt x="445" y="573"/>
                  </a:lnTo>
                  <a:lnTo>
                    <a:pt x="356" y="470"/>
                  </a:lnTo>
                  <a:lnTo>
                    <a:pt x="269" y="367"/>
                  </a:lnTo>
                  <a:lnTo>
                    <a:pt x="179" y="263"/>
                  </a:lnTo>
                  <a:lnTo>
                    <a:pt x="89" y="161"/>
                  </a:lnTo>
                  <a:lnTo>
                    <a:pt x="0" y="57"/>
                  </a:lnTo>
                  <a:lnTo>
                    <a:pt x="0" y="41"/>
                  </a:lnTo>
                  <a:lnTo>
                    <a:pt x="0" y="25"/>
                  </a:lnTo>
                  <a:lnTo>
                    <a:pt x="3" y="11"/>
                  </a:lnTo>
                  <a:lnTo>
                    <a:pt x="13" y="0"/>
                  </a:lnTo>
                  <a:lnTo>
                    <a:pt x="59" y="11"/>
                  </a:lnTo>
                  <a:lnTo>
                    <a:pt x="853" y="948"/>
                  </a:lnTo>
                  <a:lnTo>
                    <a:pt x="2357" y="2911"/>
                  </a:lnTo>
                  <a:lnTo>
                    <a:pt x="2403" y="2978"/>
                  </a:lnTo>
                  <a:lnTo>
                    <a:pt x="2452" y="3044"/>
                  </a:lnTo>
                  <a:lnTo>
                    <a:pt x="2504" y="3109"/>
                  </a:lnTo>
                  <a:lnTo>
                    <a:pt x="2558" y="3172"/>
                  </a:lnTo>
                  <a:lnTo>
                    <a:pt x="2610" y="3237"/>
                  </a:lnTo>
                  <a:lnTo>
                    <a:pt x="2661" y="3302"/>
                  </a:lnTo>
                  <a:lnTo>
                    <a:pt x="2710" y="3367"/>
                  </a:lnTo>
                  <a:lnTo>
                    <a:pt x="2756" y="3435"/>
                  </a:lnTo>
                  <a:lnTo>
                    <a:pt x="2742" y="3451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31" name="Freeform 458"/>
            <p:cNvSpPr>
              <a:spLocks/>
            </p:cNvSpPr>
            <p:nvPr/>
          </p:nvSpPr>
          <p:spPr bwMode="auto">
            <a:xfrm>
              <a:off x="3481" y="3125"/>
              <a:ext cx="1114" cy="1023"/>
            </a:xfrm>
            <a:custGeom>
              <a:avLst/>
              <a:gdLst>
                <a:gd name="T0" fmla="*/ 0 w 4456"/>
                <a:gd name="T1" fmla="*/ 0 h 4092"/>
                <a:gd name="T2" fmla="*/ 0 w 4456"/>
                <a:gd name="T3" fmla="*/ 0 h 4092"/>
                <a:gd name="T4" fmla="*/ 0 w 4456"/>
                <a:gd name="T5" fmla="*/ 0 h 4092"/>
                <a:gd name="T6" fmla="*/ 0 w 4456"/>
                <a:gd name="T7" fmla="*/ 0 h 4092"/>
                <a:gd name="T8" fmla="*/ 0 w 4456"/>
                <a:gd name="T9" fmla="*/ 0 h 4092"/>
                <a:gd name="T10" fmla="*/ 0 w 4456"/>
                <a:gd name="T11" fmla="*/ 0 h 4092"/>
                <a:gd name="T12" fmla="*/ 0 w 4456"/>
                <a:gd name="T13" fmla="*/ 0 h 4092"/>
                <a:gd name="T14" fmla="*/ 0 w 4456"/>
                <a:gd name="T15" fmla="*/ 0 h 4092"/>
                <a:gd name="T16" fmla="*/ 0 w 4456"/>
                <a:gd name="T17" fmla="*/ 0 h 4092"/>
                <a:gd name="T18" fmla="*/ 0 w 4456"/>
                <a:gd name="T19" fmla="*/ 0 h 4092"/>
                <a:gd name="T20" fmla="*/ 0 w 4456"/>
                <a:gd name="T21" fmla="*/ 0 h 4092"/>
                <a:gd name="T22" fmla="*/ 0 w 4456"/>
                <a:gd name="T23" fmla="*/ 0 h 4092"/>
                <a:gd name="T24" fmla="*/ 0 w 4456"/>
                <a:gd name="T25" fmla="*/ 0 h 4092"/>
                <a:gd name="T26" fmla="*/ 0 w 4456"/>
                <a:gd name="T27" fmla="*/ 0 h 4092"/>
                <a:gd name="T28" fmla="*/ 0 w 4456"/>
                <a:gd name="T29" fmla="*/ 0 h 4092"/>
                <a:gd name="T30" fmla="*/ 0 w 4456"/>
                <a:gd name="T31" fmla="*/ 0 h 4092"/>
                <a:gd name="T32" fmla="*/ 0 w 4456"/>
                <a:gd name="T33" fmla="*/ 0 h 4092"/>
                <a:gd name="T34" fmla="*/ 0 w 4456"/>
                <a:gd name="T35" fmla="*/ 0 h 4092"/>
                <a:gd name="T36" fmla="*/ 0 w 4456"/>
                <a:gd name="T37" fmla="*/ 0 h 4092"/>
                <a:gd name="T38" fmla="*/ 0 w 4456"/>
                <a:gd name="T39" fmla="*/ 0 h 4092"/>
                <a:gd name="T40" fmla="*/ 0 w 4456"/>
                <a:gd name="T41" fmla="*/ 0 h 4092"/>
                <a:gd name="T42" fmla="*/ 0 w 4456"/>
                <a:gd name="T43" fmla="*/ 0 h 4092"/>
                <a:gd name="T44" fmla="*/ 0 w 4456"/>
                <a:gd name="T45" fmla="*/ 0 h 4092"/>
                <a:gd name="T46" fmla="*/ 0 w 4456"/>
                <a:gd name="T47" fmla="*/ 0 h 4092"/>
                <a:gd name="T48" fmla="*/ 0 w 4456"/>
                <a:gd name="T49" fmla="*/ 0 h 4092"/>
                <a:gd name="T50" fmla="*/ 0 w 4456"/>
                <a:gd name="T51" fmla="*/ 0 h 4092"/>
                <a:gd name="T52" fmla="*/ 0 w 4456"/>
                <a:gd name="T53" fmla="*/ 0 h 4092"/>
                <a:gd name="T54" fmla="*/ 0 w 4456"/>
                <a:gd name="T55" fmla="*/ 0 h 4092"/>
                <a:gd name="T56" fmla="*/ 0 w 4456"/>
                <a:gd name="T57" fmla="*/ 0 h 4092"/>
                <a:gd name="T58" fmla="*/ 0 w 4456"/>
                <a:gd name="T59" fmla="*/ 0 h 4092"/>
                <a:gd name="T60" fmla="*/ 0 w 4456"/>
                <a:gd name="T61" fmla="*/ 0 h 4092"/>
                <a:gd name="T62" fmla="*/ 0 w 4456"/>
                <a:gd name="T63" fmla="*/ 0 h 4092"/>
                <a:gd name="T64" fmla="*/ 0 w 4456"/>
                <a:gd name="T65" fmla="*/ 0 h 4092"/>
                <a:gd name="T66" fmla="*/ 0 w 4456"/>
                <a:gd name="T67" fmla="*/ 0 h 4092"/>
                <a:gd name="T68" fmla="*/ 0 w 4456"/>
                <a:gd name="T69" fmla="*/ 0 h 4092"/>
                <a:gd name="T70" fmla="*/ 0 w 4456"/>
                <a:gd name="T71" fmla="*/ 0 h 4092"/>
                <a:gd name="T72" fmla="*/ 0 w 4456"/>
                <a:gd name="T73" fmla="*/ 0 h 4092"/>
                <a:gd name="T74" fmla="*/ 0 w 4456"/>
                <a:gd name="T75" fmla="*/ 0 h 4092"/>
                <a:gd name="T76" fmla="*/ 0 w 4456"/>
                <a:gd name="T77" fmla="*/ 0 h 4092"/>
                <a:gd name="T78" fmla="*/ 0 w 4456"/>
                <a:gd name="T79" fmla="*/ 0 h 4092"/>
                <a:gd name="T80" fmla="*/ 0 w 4456"/>
                <a:gd name="T81" fmla="*/ 0 h 4092"/>
                <a:gd name="T82" fmla="*/ 0 w 4456"/>
                <a:gd name="T83" fmla="*/ 0 h 4092"/>
                <a:gd name="T84" fmla="*/ 0 w 4456"/>
                <a:gd name="T85" fmla="*/ 0 h 4092"/>
                <a:gd name="T86" fmla="*/ 0 w 4456"/>
                <a:gd name="T87" fmla="*/ 0 h 4092"/>
                <a:gd name="T88" fmla="*/ 0 w 4456"/>
                <a:gd name="T89" fmla="*/ 0 h 4092"/>
                <a:gd name="T90" fmla="*/ 0 w 4456"/>
                <a:gd name="T91" fmla="*/ 0 h 4092"/>
                <a:gd name="T92" fmla="*/ 0 w 4456"/>
                <a:gd name="T93" fmla="*/ 0 h 4092"/>
                <a:gd name="T94" fmla="*/ 0 w 4456"/>
                <a:gd name="T95" fmla="*/ 0 h 4092"/>
                <a:gd name="T96" fmla="*/ 0 w 4456"/>
                <a:gd name="T97" fmla="*/ 0 h 4092"/>
                <a:gd name="T98" fmla="*/ 0 w 4456"/>
                <a:gd name="T99" fmla="*/ 0 h 4092"/>
                <a:gd name="T100" fmla="*/ 0 w 4456"/>
                <a:gd name="T101" fmla="*/ 0 h 4092"/>
                <a:gd name="T102" fmla="*/ 0 w 4456"/>
                <a:gd name="T103" fmla="*/ 0 h 4092"/>
                <a:gd name="T104" fmla="*/ 0 w 4456"/>
                <a:gd name="T105" fmla="*/ 0 h 4092"/>
                <a:gd name="T106" fmla="*/ 0 w 4456"/>
                <a:gd name="T107" fmla="*/ 0 h 4092"/>
                <a:gd name="T108" fmla="*/ 0 w 4456"/>
                <a:gd name="T109" fmla="*/ 0 h 4092"/>
                <a:gd name="T110" fmla="*/ 0 w 4456"/>
                <a:gd name="T111" fmla="*/ 0 h 4092"/>
                <a:gd name="T112" fmla="*/ 0 w 4456"/>
                <a:gd name="T113" fmla="*/ 0 h 4092"/>
                <a:gd name="T114" fmla="*/ 0 w 4456"/>
                <a:gd name="T115" fmla="*/ 0 h 4092"/>
                <a:gd name="T116" fmla="*/ 0 w 4456"/>
                <a:gd name="T117" fmla="*/ 0 h 409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4456"/>
                <a:gd name="T178" fmla="*/ 0 h 4092"/>
                <a:gd name="T179" fmla="*/ 4456 w 4456"/>
                <a:gd name="T180" fmla="*/ 4092 h 4092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4456" h="4092">
                  <a:moveTo>
                    <a:pt x="3343" y="4035"/>
                  </a:moveTo>
                  <a:lnTo>
                    <a:pt x="3316" y="4060"/>
                  </a:lnTo>
                  <a:lnTo>
                    <a:pt x="3288" y="4074"/>
                  </a:lnTo>
                  <a:lnTo>
                    <a:pt x="3256" y="4079"/>
                  </a:lnTo>
                  <a:lnTo>
                    <a:pt x="3223" y="4079"/>
                  </a:lnTo>
                  <a:lnTo>
                    <a:pt x="3188" y="4079"/>
                  </a:lnTo>
                  <a:lnTo>
                    <a:pt x="3152" y="4079"/>
                  </a:lnTo>
                  <a:lnTo>
                    <a:pt x="3117" y="4081"/>
                  </a:lnTo>
                  <a:lnTo>
                    <a:pt x="3082" y="4092"/>
                  </a:lnTo>
                  <a:lnTo>
                    <a:pt x="3036" y="4092"/>
                  </a:lnTo>
                  <a:lnTo>
                    <a:pt x="3039" y="4062"/>
                  </a:lnTo>
                  <a:lnTo>
                    <a:pt x="3050" y="4044"/>
                  </a:lnTo>
                  <a:lnTo>
                    <a:pt x="3071" y="4032"/>
                  </a:lnTo>
                  <a:lnTo>
                    <a:pt x="3096" y="4024"/>
                  </a:lnTo>
                  <a:lnTo>
                    <a:pt x="3122" y="4021"/>
                  </a:lnTo>
                  <a:lnTo>
                    <a:pt x="3150" y="4016"/>
                  </a:lnTo>
                  <a:lnTo>
                    <a:pt x="3177" y="4008"/>
                  </a:lnTo>
                  <a:lnTo>
                    <a:pt x="3196" y="3991"/>
                  </a:lnTo>
                  <a:lnTo>
                    <a:pt x="3172" y="3954"/>
                  </a:lnTo>
                  <a:lnTo>
                    <a:pt x="3142" y="3913"/>
                  </a:lnTo>
                  <a:lnTo>
                    <a:pt x="3112" y="3875"/>
                  </a:lnTo>
                  <a:lnTo>
                    <a:pt x="3082" y="3837"/>
                  </a:lnTo>
                  <a:lnTo>
                    <a:pt x="3050" y="3799"/>
                  </a:lnTo>
                  <a:lnTo>
                    <a:pt x="3017" y="3760"/>
                  </a:lnTo>
                  <a:lnTo>
                    <a:pt x="2985" y="3723"/>
                  </a:lnTo>
                  <a:lnTo>
                    <a:pt x="2955" y="3684"/>
                  </a:lnTo>
                  <a:lnTo>
                    <a:pt x="2939" y="3718"/>
                  </a:lnTo>
                  <a:lnTo>
                    <a:pt x="2909" y="3734"/>
                  </a:lnTo>
                  <a:lnTo>
                    <a:pt x="2870" y="3742"/>
                  </a:lnTo>
                  <a:lnTo>
                    <a:pt x="2833" y="3748"/>
                  </a:lnTo>
                  <a:lnTo>
                    <a:pt x="2803" y="3753"/>
                  </a:lnTo>
                  <a:lnTo>
                    <a:pt x="2789" y="3764"/>
                  </a:lnTo>
                  <a:lnTo>
                    <a:pt x="2797" y="3788"/>
                  </a:lnTo>
                  <a:lnTo>
                    <a:pt x="2838" y="3832"/>
                  </a:lnTo>
                  <a:lnTo>
                    <a:pt x="2849" y="3853"/>
                  </a:lnTo>
                  <a:lnTo>
                    <a:pt x="2865" y="3864"/>
                  </a:lnTo>
                  <a:lnTo>
                    <a:pt x="2884" y="3873"/>
                  </a:lnTo>
                  <a:lnTo>
                    <a:pt x="2903" y="3873"/>
                  </a:lnTo>
                  <a:lnTo>
                    <a:pt x="2925" y="3873"/>
                  </a:lnTo>
                  <a:lnTo>
                    <a:pt x="2946" y="3875"/>
                  </a:lnTo>
                  <a:lnTo>
                    <a:pt x="2965" y="3878"/>
                  </a:lnTo>
                  <a:lnTo>
                    <a:pt x="2981" y="3889"/>
                  </a:lnTo>
                  <a:lnTo>
                    <a:pt x="2960" y="3908"/>
                  </a:lnTo>
                  <a:lnTo>
                    <a:pt x="2944" y="3931"/>
                  </a:lnTo>
                  <a:lnTo>
                    <a:pt x="2935" y="3959"/>
                  </a:lnTo>
                  <a:lnTo>
                    <a:pt x="2935" y="3989"/>
                  </a:lnTo>
                  <a:lnTo>
                    <a:pt x="2903" y="3997"/>
                  </a:lnTo>
                  <a:lnTo>
                    <a:pt x="2875" y="3991"/>
                  </a:lnTo>
                  <a:lnTo>
                    <a:pt x="2854" y="3981"/>
                  </a:lnTo>
                  <a:lnTo>
                    <a:pt x="2838" y="3961"/>
                  </a:lnTo>
                  <a:lnTo>
                    <a:pt x="2822" y="3943"/>
                  </a:lnTo>
                  <a:lnTo>
                    <a:pt x="2803" y="3926"/>
                  </a:lnTo>
                  <a:lnTo>
                    <a:pt x="2778" y="3915"/>
                  </a:lnTo>
                  <a:lnTo>
                    <a:pt x="2748" y="3915"/>
                  </a:lnTo>
                  <a:lnTo>
                    <a:pt x="2778" y="3885"/>
                  </a:lnTo>
                  <a:lnTo>
                    <a:pt x="2745" y="3845"/>
                  </a:lnTo>
                  <a:lnTo>
                    <a:pt x="2718" y="3802"/>
                  </a:lnTo>
                  <a:lnTo>
                    <a:pt x="2688" y="3758"/>
                  </a:lnTo>
                  <a:lnTo>
                    <a:pt x="2658" y="3712"/>
                  </a:lnTo>
                  <a:lnTo>
                    <a:pt x="2628" y="3672"/>
                  </a:lnTo>
                  <a:lnTo>
                    <a:pt x="2593" y="3636"/>
                  </a:lnTo>
                  <a:lnTo>
                    <a:pt x="2553" y="3603"/>
                  </a:lnTo>
                  <a:lnTo>
                    <a:pt x="2509" y="3582"/>
                  </a:lnTo>
                  <a:lnTo>
                    <a:pt x="2523" y="3552"/>
                  </a:lnTo>
                  <a:lnTo>
                    <a:pt x="2526" y="3522"/>
                  </a:lnTo>
                  <a:lnTo>
                    <a:pt x="2515" y="3497"/>
                  </a:lnTo>
                  <a:lnTo>
                    <a:pt x="2498" y="3471"/>
                  </a:lnTo>
                  <a:lnTo>
                    <a:pt x="2477" y="3448"/>
                  </a:lnTo>
                  <a:lnTo>
                    <a:pt x="2452" y="3424"/>
                  </a:lnTo>
                  <a:lnTo>
                    <a:pt x="2431" y="3402"/>
                  </a:lnTo>
                  <a:lnTo>
                    <a:pt x="2411" y="3378"/>
                  </a:lnTo>
                  <a:lnTo>
                    <a:pt x="2403" y="3383"/>
                  </a:lnTo>
                  <a:lnTo>
                    <a:pt x="2392" y="3386"/>
                  </a:lnTo>
                  <a:lnTo>
                    <a:pt x="2381" y="3388"/>
                  </a:lnTo>
                  <a:lnTo>
                    <a:pt x="2368" y="3388"/>
                  </a:lnTo>
                  <a:lnTo>
                    <a:pt x="2357" y="3388"/>
                  </a:lnTo>
                  <a:lnTo>
                    <a:pt x="2346" y="3392"/>
                  </a:lnTo>
                  <a:lnTo>
                    <a:pt x="2335" y="3397"/>
                  </a:lnTo>
                  <a:lnTo>
                    <a:pt x="2325" y="3405"/>
                  </a:lnTo>
                  <a:lnTo>
                    <a:pt x="2314" y="3397"/>
                  </a:lnTo>
                  <a:lnTo>
                    <a:pt x="2311" y="3386"/>
                  </a:lnTo>
                  <a:lnTo>
                    <a:pt x="2314" y="3372"/>
                  </a:lnTo>
                  <a:lnTo>
                    <a:pt x="2314" y="3362"/>
                  </a:lnTo>
                  <a:lnTo>
                    <a:pt x="2327" y="3351"/>
                  </a:lnTo>
                  <a:lnTo>
                    <a:pt x="2344" y="3342"/>
                  </a:lnTo>
                  <a:lnTo>
                    <a:pt x="2357" y="3332"/>
                  </a:lnTo>
                  <a:lnTo>
                    <a:pt x="2371" y="3318"/>
                  </a:lnTo>
                  <a:lnTo>
                    <a:pt x="2352" y="3283"/>
                  </a:lnTo>
                  <a:lnTo>
                    <a:pt x="2327" y="3261"/>
                  </a:lnTo>
                  <a:lnTo>
                    <a:pt x="2302" y="3253"/>
                  </a:lnTo>
                  <a:lnTo>
                    <a:pt x="2276" y="3250"/>
                  </a:lnTo>
                  <a:lnTo>
                    <a:pt x="2246" y="3256"/>
                  </a:lnTo>
                  <a:lnTo>
                    <a:pt x="2216" y="3261"/>
                  </a:lnTo>
                  <a:lnTo>
                    <a:pt x="2184" y="3270"/>
                  </a:lnTo>
                  <a:lnTo>
                    <a:pt x="2154" y="3272"/>
                  </a:lnTo>
                  <a:lnTo>
                    <a:pt x="2154" y="3253"/>
                  </a:lnTo>
                  <a:lnTo>
                    <a:pt x="2161" y="3240"/>
                  </a:lnTo>
                  <a:lnTo>
                    <a:pt x="2173" y="3229"/>
                  </a:lnTo>
                  <a:lnTo>
                    <a:pt x="2186" y="3217"/>
                  </a:lnTo>
                  <a:lnTo>
                    <a:pt x="2200" y="3212"/>
                  </a:lnTo>
                  <a:lnTo>
                    <a:pt x="2216" y="3205"/>
                  </a:lnTo>
                  <a:lnTo>
                    <a:pt x="2230" y="3196"/>
                  </a:lnTo>
                  <a:lnTo>
                    <a:pt x="2240" y="3188"/>
                  </a:lnTo>
                  <a:lnTo>
                    <a:pt x="2230" y="3164"/>
                  </a:lnTo>
                  <a:lnTo>
                    <a:pt x="2221" y="3139"/>
                  </a:lnTo>
                  <a:lnTo>
                    <a:pt x="2208" y="3117"/>
                  </a:lnTo>
                  <a:lnTo>
                    <a:pt x="2186" y="3099"/>
                  </a:lnTo>
                  <a:lnTo>
                    <a:pt x="2173" y="3095"/>
                  </a:lnTo>
                  <a:lnTo>
                    <a:pt x="2156" y="3095"/>
                  </a:lnTo>
                  <a:lnTo>
                    <a:pt x="2145" y="3101"/>
                  </a:lnTo>
                  <a:lnTo>
                    <a:pt x="2131" y="3106"/>
                  </a:lnTo>
                  <a:lnTo>
                    <a:pt x="2118" y="3109"/>
                  </a:lnTo>
                  <a:lnTo>
                    <a:pt x="2108" y="3112"/>
                  </a:lnTo>
                  <a:lnTo>
                    <a:pt x="2094" y="3106"/>
                  </a:lnTo>
                  <a:lnTo>
                    <a:pt x="2083" y="3099"/>
                  </a:lnTo>
                  <a:lnTo>
                    <a:pt x="2129" y="3028"/>
                  </a:lnTo>
                  <a:lnTo>
                    <a:pt x="2099" y="2988"/>
                  </a:lnTo>
                  <a:lnTo>
                    <a:pt x="2066" y="2946"/>
                  </a:lnTo>
                  <a:lnTo>
                    <a:pt x="2031" y="2908"/>
                  </a:lnTo>
                  <a:lnTo>
                    <a:pt x="1999" y="2868"/>
                  </a:lnTo>
                  <a:lnTo>
                    <a:pt x="1969" y="2827"/>
                  </a:lnTo>
                  <a:lnTo>
                    <a:pt x="1947" y="2783"/>
                  </a:lnTo>
                  <a:lnTo>
                    <a:pt x="1933" y="2740"/>
                  </a:lnTo>
                  <a:lnTo>
                    <a:pt x="1930" y="2694"/>
                  </a:lnTo>
                  <a:lnTo>
                    <a:pt x="1955" y="2691"/>
                  </a:lnTo>
                  <a:lnTo>
                    <a:pt x="1977" y="2686"/>
                  </a:lnTo>
                  <a:lnTo>
                    <a:pt x="1999" y="2674"/>
                  </a:lnTo>
                  <a:lnTo>
                    <a:pt x="2018" y="2662"/>
                  </a:lnTo>
                  <a:lnTo>
                    <a:pt x="2037" y="2644"/>
                  </a:lnTo>
                  <a:lnTo>
                    <a:pt x="2055" y="2628"/>
                  </a:lnTo>
                  <a:lnTo>
                    <a:pt x="2072" y="2612"/>
                  </a:lnTo>
                  <a:lnTo>
                    <a:pt x="2089" y="2593"/>
                  </a:lnTo>
                  <a:lnTo>
                    <a:pt x="2043" y="2526"/>
                  </a:lnTo>
                  <a:lnTo>
                    <a:pt x="1995" y="2455"/>
                  </a:lnTo>
                  <a:lnTo>
                    <a:pt x="1950" y="2387"/>
                  </a:lnTo>
                  <a:lnTo>
                    <a:pt x="1901" y="2319"/>
                  </a:lnTo>
                  <a:lnTo>
                    <a:pt x="1852" y="2251"/>
                  </a:lnTo>
                  <a:lnTo>
                    <a:pt x="1801" y="2186"/>
                  </a:lnTo>
                  <a:lnTo>
                    <a:pt x="1748" y="2119"/>
                  </a:lnTo>
                  <a:lnTo>
                    <a:pt x="1697" y="2050"/>
                  </a:lnTo>
                  <a:lnTo>
                    <a:pt x="1646" y="1985"/>
                  </a:lnTo>
                  <a:lnTo>
                    <a:pt x="1595" y="1918"/>
                  </a:lnTo>
                  <a:lnTo>
                    <a:pt x="1540" y="1852"/>
                  </a:lnTo>
                  <a:lnTo>
                    <a:pt x="1489" y="1784"/>
                  </a:lnTo>
                  <a:lnTo>
                    <a:pt x="1436" y="1717"/>
                  </a:lnTo>
                  <a:lnTo>
                    <a:pt x="1385" y="1651"/>
                  </a:lnTo>
                  <a:lnTo>
                    <a:pt x="1334" y="1583"/>
                  </a:lnTo>
                  <a:lnTo>
                    <a:pt x="1281" y="1516"/>
                  </a:lnTo>
                  <a:lnTo>
                    <a:pt x="1249" y="1480"/>
                  </a:lnTo>
                  <a:lnTo>
                    <a:pt x="1214" y="1445"/>
                  </a:lnTo>
                  <a:lnTo>
                    <a:pt x="1179" y="1412"/>
                  </a:lnTo>
                  <a:lnTo>
                    <a:pt x="1140" y="1382"/>
                  </a:lnTo>
                  <a:lnTo>
                    <a:pt x="1103" y="1361"/>
                  </a:lnTo>
                  <a:lnTo>
                    <a:pt x="1062" y="1350"/>
                  </a:lnTo>
                  <a:lnTo>
                    <a:pt x="1016" y="1350"/>
                  </a:lnTo>
                  <a:lnTo>
                    <a:pt x="967" y="1369"/>
                  </a:lnTo>
                  <a:lnTo>
                    <a:pt x="939" y="1329"/>
                  </a:lnTo>
                  <a:lnTo>
                    <a:pt x="910" y="1290"/>
                  </a:lnTo>
                  <a:lnTo>
                    <a:pt x="880" y="1252"/>
                  </a:lnTo>
                  <a:lnTo>
                    <a:pt x="850" y="1214"/>
                  </a:lnTo>
                  <a:lnTo>
                    <a:pt x="817" y="1176"/>
                  </a:lnTo>
                  <a:lnTo>
                    <a:pt x="787" y="1140"/>
                  </a:lnTo>
                  <a:lnTo>
                    <a:pt x="757" y="1103"/>
                  </a:lnTo>
                  <a:lnTo>
                    <a:pt x="725" y="1068"/>
                  </a:lnTo>
                  <a:lnTo>
                    <a:pt x="695" y="1029"/>
                  </a:lnTo>
                  <a:lnTo>
                    <a:pt x="665" y="994"/>
                  </a:lnTo>
                  <a:lnTo>
                    <a:pt x="635" y="957"/>
                  </a:lnTo>
                  <a:lnTo>
                    <a:pt x="605" y="918"/>
                  </a:lnTo>
                  <a:lnTo>
                    <a:pt x="576" y="880"/>
                  </a:lnTo>
                  <a:lnTo>
                    <a:pt x="549" y="839"/>
                  </a:lnTo>
                  <a:lnTo>
                    <a:pt x="521" y="798"/>
                  </a:lnTo>
                  <a:lnTo>
                    <a:pt x="496" y="758"/>
                  </a:lnTo>
                  <a:lnTo>
                    <a:pt x="380" y="756"/>
                  </a:lnTo>
                  <a:lnTo>
                    <a:pt x="378" y="733"/>
                  </a:lnTo>
                  <a:lnTo>
                    <a:pt x="385" y="720"/>
                  </a:lnTo>
                  <a:lnTo>
                    <a:pt x="404" y="712"/>
                  </a:lnTo>
                  <a:lnTo>
                    <a:pt x="424" y="703"/>
                  </a:lnTo>
                  <a:lnTo>
                    <a:pt x="443" y="696"/>
                  </a:lnTo>
                  <a:lnTo>
                    <a:pt x="456" y="685"/>
                  </a:lnTo>
                  <a:lnTo>
                    <a:pt x="456" y="666"/>
                  </a:lnTo>
                  <a:lnTo>
                    <a:pt x="440" y="641"/>
                  </a:lnTo>
                  <a:lnTo>
                    <a:pt x="426" y="603"/>
                  </a:lnTo>
                  <a:lnTo>
                    <a:pt x="404" y="581"/>
                  </a:lnTo>
                  <a:lnTo>
                    <a:pt x="380" y="571"/>
                  </a:lnTo>
                  <a:lnTo>
                    <a:pt x="353" y="568"/>
                  </a:lnTo>
                  <a:lnTo>
                    <a:pt x="325" y="568"/>
                  </a:lnTo>
                  <a:lnTo>
                    <a:pt x="296" y="568"/>
                  </a:lnTo>
                  <a:lnTo>
                    <a:pt x="267" y="562"/>
                  </a:lnTo>
                  <a:lnTo>
                    <a:pt x="239" y="552"/>
                  </a:lnTo>
                  <a:lnTo>
                    <a:pt x="247" y="538"/>
                  </a:lnTo>
                  <a:lnTo>
                    <a:pt x="261" y="527"/>
                  </a:lnTo>
                  <a:lnTo>
                    <a:pt x="279" y="514"/>
                  </a:lnTo>
                  <a:lnTo>
                    <a:pt x="296" y="502"/>
                  </a:lnTo>
                  <a:lnTo>
                    <a:pt x="307" y="490"/>
                  </a:lnTo>
                  <a:lnTo>
                    <a:pt x="313" y="476"/>
                  </a:lnTo>
                  <a:lnTo>
                    <a:pt x="307" y="460"/>
                  </a:lnTo>
                  <a:lnTo>
                    <a:pt x="285" y="437"/>
                  </a:lnTo>
                  <a:lnTo>
                    <a:pt x="272" y="414"/>
                  </a:lnTo>
                  <a:lnTo>
                    <a:pt x="255" y="400"/>
                  </a:lnTo>
                  <a:lnTo>
                    <a:pt x="237" y="394"/>
                  </a:lnTo>
                  <a:lnTo>
                    <a:pt x="214" y="391"/>
                  </a:lnTo>
                  <a:lnTo>
                    <a:pt x="193" y="391"/>
                  </a:lnTo>
                  <a:lnTo>
                    <a:pt x="168" y="394"/>
                  </a:lnTo>
                  <a:lnTo>
                    <a:pt x="147" y="394"/>
                  </a:lnTo>
                  <a:lnTo>
                    <a:pt x="125" y="391"/>
                  </a:lnTo>
                  <a:lnTo>
                    <a:pt x="133" y="372"/>
                  </a:lnTo>
                  <a:lnTo>
                    <a:pt x="149" y="356"/>
                  </a:lnTo>
                  <a:lnTo>
                    <a:pt x="168" y="340"/>
                  </a:lnTo>
                  <a:lnTo>
                    <a:pt x="184" y="321"/>
                  </a:lnTo>
                  <a:lnTo>
                    <a:pt x="0" y="44"/>
                  </a:lnTo>
                  <a:lnTo>
                    <a:pt x="11" y="30"/>
                  </a:lnTo>
                  <a:lnTo>
                    <a:pt x="22" y="12"/>
                  </a:lnTo>
                  <a:lnTo>
                    <a:pt x="36" y="0"/>
                  </a:lnTo>
                  <a:lnTo>
                    <a:pt x="57" y="3"/>
                  </a:lnTo>
                  <a:lnTo>
                    <a:pt x="285" y="321"/>
                  </a:lnTo>
                  <a:lnTo>
                    <a:pt x="342" y="324"/>
                  </a:lnTo>
                  <a:lnTo>
                    <a:pt x="355" y="410"/>
                  </a:lnTo>
                  <a:lnTo>
                    <a:pt x="391" y="467"/>
                  </a:lnTo>
                  <a:lnTo>
                    <a:pt x="429" y="525"/>
                  </a:lnTo>
                  <a:lnTo>
                    <a:pt x="464" y="581"/>
                  </a:lnTo>
                  <a:lnTo>
                    <a:pt x="503" y="638"/>
                  </a:lnTo>
                  <a:lnTo>
                    <a:pt x="540" y="696"/>
                  </a:lnTo>
                  <a:lnTo>
                    <a:pt x="579" y="752"/>
                  </a:lnTo>
                  <a:lnTo>
                    <a:pt x="619" y="807"/>
                  </a:lnTo>
                  <a:lnTo>
                    <a:pt x="660" y="864"/>
                  </a:lnTo>
                  <a:lnTo>
                    <a:pt x="701" y="918"/>
                  </a:lnTo>
                  <a:lnTo>
                    <a:pt x="741" y="975"/>
                  </a:lnTo>
                  <a:lnTo>
                    <a:pt x="785" y="1029"/>
                  </a:lnTo>
                  <a:lnTo>
                    <a:pt x="828" y="1084"/>
                  </a:lnTo>
                  <a:lnTo>
                    <a:pt x="872" y="1138"/>
                  </a:lnTo>
                  <a:lnTo>
                    <a:pt x="918" y="1193"/>
                  </a:lnTo>
                  <a:lnTo>
                    <a:pt x="964" y="1244"/>
                  </a:lnTo>
                  <a:lnTo>
                    <a:pt x="1011" y="1299"/>
                  </a:lnTo>
                  <a:lnTo>
                    <a:pt x="1064" y="1285"/>
                  </a:lnTo>
                  <a:lnTo>
                    <a:pt x="1117" y="1287"/>
                  </a:lnTo>
                  <a:lnTo>
                    <a:pt x="1163" y="1306"/>
                  </a:lnTo>
                  <a:lnTo>
                    <a:pt x="1209" y="1334"/>
                  </a:lnTo>
                  <a:lnTo>
                    <a:pt x="1249" y="1369"/>
                  </a:lnTo>
                  <a:lnTo>
                    <a:pt x="1290" y="1407"/>
                  </a:lnTo>
                  <a:lnTo>
                    <a:pt x="1330" y="1447"/>
                  </a:lnTo>
                  <a:lnTo>
                    <a:pt x="1369" y="1488"/>
                  </a:lnTo>
                  <a:lnTo>
                    <a:pt x="2161" y="2536"/>
                  </a:lnTo>
                  <a:lnTo>
                    <a:pt x="2159" y="2566"/>
                  </a:lnTo>
                  <a:lnTo>
                    <a:pt x="2148" y="2596"/>
                  </a:lnTo>
                  <a:lnTo>
                    <a:pt x="2134" y="2626"/>
                  </a:lnTo>
                  <a:lnTo>
                    <a:pt x="2118" y="2651"/>
                  </a:lnTo>
                  <a:lnTo>
                    <a:pt x="2096" y="2674"/>
                  </a:lnTo>
                  <a:lnTo>
                    <a:pt x="2072" y="2694"/>
                  </a:lnTo>
                  <a:lnTo>
                    <a:pt x="2045" y="2710"/>
                  </a:lnTo>
                  <a:lnTo>
                    <a:pt x="2015" y="2721"/>
                  </a:lnTo>
                  <a:lnTo>
                    <a:pt x="2034" y="2762"/>
                  </a:lnTo>
                  <a:lnTo>
                    <a:pt x="2055" y="2803"/>
                  </a:lnTo>
                  <a:lnTo>
                    <a:pt x="2080" y="2843"/>
                  </a:lnTo>
                  <a:lnTo>
                    <a:pt x="2110" y="2881"/>
                  </a:lnTo>
                  <a:lnTo>
                    <a:pt x="2138" y="2916"/>
                  </a:lnTo>
                  <a:lnTo>
                    <a:pt x="2170" y="2954"/>
                  </a:lnTo>
                  <a:lnTo>
                    <a:pt x="2200" y="2993"/>
                  </a:lnTo>
                  <a:lnTo>
                    <a:pt x="2230" y="3028"/>
                  </a:lnTo>
                  <a:lnTo>
                    <a:pt x="2344" y="3014"/>
                  </a:lnTo>
                  <a:lnTo>
                    <a:pt x="2272" y="3085"/>
                  </a:lnTo>
                  <a:lnTo>
                    <a:pt x="2290" y="3099"/>
                  </a:lnTo>
                  <a:lnTo>
                    <a:pt x="2302" y="3115"/>
                  </a:lnTo>
                  <a:lnTo>
                    <a:pt x="2316" y="3134"/>
                  </a:lnTo>
                  <a:lnTo>
                    <a:pt x="2330" y="3150"/>
                  </a:lnTo>
                  <a:lnTo>
                    <a:pt x="2346" y="3164"/>
                  </a:lnTo>
                  <a:lnTo>
                    <a:pt x="2362" y="3171"/>
                  </a:lnTo>
                  <a:lnTo>
                    <a:pt x="2381" y="3171"/>
                  </a:lnTo>
                  <a:lnTo>
                    <a:pt x="2403" y="3159"/>
                  </a:lnTo>
                  <a:lnTo>
                    <a:pt x="2411" y="3159"/>
                  </a:lnTo>
                  <a:lnTo>
                    <a:pt x="2417" y="3164"/>
                  </a:lnTo>
                  <a:lnTo>
                    <a:pt x="2422" y="3169"/>
                  </a:lnTo>
                  <a:lnTo>
                    <a:pt x="2427" y="3175"/>
                  </a:lnTo>
                  <a:lnTo>
                    <a:pt x="2408" y="3191"/>
                  </a:lnTo>
                  <a:lnTo>
                    <a:pt x="2401" y="3207"/>
                  </a:lnTo>
                  <a:lnTo>
                    <a:pt x="2403" y="3224"/>
                  </a:lnTo>
                  <a:lnTo>
                    <a:pt x="2411" y="3240"/>
                  </a:lnTo>
                  <a:lnTo>
                    <a:pt x="2425" y="3256"/>
                  </a:lnTo>
                  <a:lnTo>
                    <a:pt x="2438" y="3272"/>
                  </a:lnTo>
                  <a:lnTo>
                    <a:pt x="2450" y="3288"/>
                  </a:lnTo>
                  <a:lnTo>
                    <a:pt x="2457" y="3305"/>
                  </a:lnTo>
                  <a:lnTo>
                    <a:pt x="2556" y="3321"/>
                  </a:lnTo>
                  <a:lnTo>
                    <a:pt x="2553" y="3335"/>
                  </a:lnTo>
                  <a:lnTo>
                    <a:pt x="2544" y="3346"/>
                  </a:lnTo>
                  <a:lnTo>
                    <a:pt x="2533" y="3356"/>
                  </a:lnTo>
                  <a:lnTo>
                    <a:pt x="2523" y="3365"/>
                  </a:lnTo>
                  <a:lnTo>
                    <a:pt x="2515" y="3372"/>
                  </a:lnTo>
                  <a:lnTo>
                    <a:pt x="2509" y="3383"/>
                  </a:lnTo>
                  <a:lnTo>
                    <a:pt x="2512" y="3395"/>
                  </a:lnTo>
                  <a:lnTo>
                    <a:pt x="2526" y="3408"/>
                  </a:lnTo>
                  <a:lnTo>
                    <a:pt x="2537" y="3432"/>
                  </a:lnTo>
                  <a:lnTo>
                    <a:pt x="2556" y="3454"/>
                  </a:lnTo>
                  <a:lnTo>
                    <a:pt x="2577" y="3473"/>
                  </a:lnTo>
                  <a:lnTo>
                    <a:pt x="2596" y="3495"/>
                  </a:lnTo>
                  <a:lnTo>
                    <a:pt x="2612" y="3487"/>
                  </a:lnTo>
                  <a:lnTo>
                    <a:pt x="2634" y="3481"/>
                  </a:lnTo>
                  <a:lnTo>
                    <a:pt x="2653" y="3481"/>
                  </a:lnTo>
                  <a:lnTo>
                    <a:pt x="2674" y="3481"/>
                  </a:lnTo>
                  <a:lnTo>
                    <a:pt x="2697" y="3481"/>
                  </a:lnTo>
                  <a:lnTo>
                    <a:pt x="2718" y="3481"/>
                  </a:lnTo>
                  <a:lnTo>
                    <a:pt x="2738" y="3476"/>
                  </a:lnTo>
                  <a:lnTo>
                    <a:pt x="2754" y="3467"/>
                  </a:lnTo>
                  <a:lnTo>
                    <a:pt x="2732" y="3430"/>
                  </a:lnTo>
                  <a:lnTo>
                    <a:pt x="2710" y="3397"/>
                  </a:lnTo>
                  <a:lnTo>
                    <a:pt x="2686" y="3365"/>
                  </a:lnTo>
                  <a:lnTo>
                    <a:pt x="2662" y="3332"/>
                  </a:lnTo>
                  <a:lnTo>
                    <a:pt x="2637" y="3302"/>
                  </a:lnTo>
                  <a:lnTo>
                    <a:pt x="2607" y="3270"/>
                  </a:lnTo>
                  <a:lnTo>
                    <a:pt x="2577" y="3237"/>
                  </a:lnTo>
                  <a:lnTo>
                    <a:pt x="2542" y="3205"/>
                  </a:lnTo>
                  <a:lnTo>
                    <a:pt x="2509" y="3141"/>
                  </a:lnTo>
                  <a:lnTo>
                    <a:pt x="2468" y="3082"/>
                  </a:lnTo>
                  <a:lnTo>
                    <a:pt x="2427" y="3023"/>
                  </a:lnTo>
                  <a:lnTo>
                    <a:pt x="2385" y="2963"/>
                  </a:lnTo>
                  <a:lnTo>
                    <a:pt x="2341" y="2903"/>
                  </a:lnTo>
                  <a:lnTo>
                    <a:pt x="2302" y="2843"/>
                  </a:lnTo>
                  <a:lnTo>
                    <a:pt x="2270" y="2778"/>
                  </a:lnTo>
                  <a:lnTo>
                    <a:pt x="2246" y="2713"/>
                  </a:lnTo>
                  <a:lnTo>
                    <a:pt x="2256" y="2702"/>
                  </a:lnTo>
                  <a:lnTo>
                    <a:pt x="2267" y="2697"/>
                  </a:lnTo>
                  <a:lnTo>
                    <a:pt x="2279" y="2697"/>
                  </a:lnTo>
                  <a:lnTo>
                    <a:pt x="2292" y="2697"/>
                  </a:lnTo>
                  <a:lnTo>
                    <a:pt x="2341" y="2780"/>
                  </a:lnTo>
                  <a:lnTo>
                    <a:pt x="2392" y="2865"/>
                  </a:lnTo>
                  <a:lnTo>
                    <a:pt x="2447" y="2946"/>
                  </a:lnTo>
                  <a:lnTo>
                    <a:pt x="2503" y="3028"/>
                  </a:lnTo>
                  <a:lnTo>
                    <a:pt x="2566" y="3106"/>
                  </a:lnTo>
                  <a:lnTo>
                    <a:pt x="2628" y="3185"/>
                  </a:lnTo>
                  <a:lnTo>
                    <a:pt x="2692" y="3264"/>
                  </a:lnTo>
                  <a:lnTo>
                    <a:pt x="2757" y="3340"/>
                  </a:lnTo>
                  <a:lnTo>
                    <a:pt x="2822" y="3418"/>
                  </a:lnTo>
                  <a:lnTo>
                    <a:pt x="2886" y="3495"/>
                  </a:lnTo>
                  <a:lnTo>
                    <a:pt x="2955" y="3573"/>
                  </a:lnTo>
                  <a:lnTo>
                    <a:pt x="3020" y="3649"/>
                  </a:lnTo>
                  <a:lnTo>
                    <a:pt x="3082" y="3728"/>
                  </a:lnTo>
                  <a:lnTo>
                    <a:pt x="3147" y="3804"/>
                  </a:lnTo>
                  <a:lnTo>
                    <a:pt x="3207" y="3885"/>
                  </a:lnTo>
                  <a:lnTo>
                    <a:pt x="3267" y="3965"/>
                  </a:lnTo>
                  <a:lnTo>
                    <a:pt x="3302" y="3968"/>
                  </a:lnTo>
                  <a:lnTo>
                    <a:pt x="3337" y="3968"/>
                  </a:lnTo>
                  <a:lnTo>
                    <a:pt x="3371" y="3968"/>
                  </a:lnTo>
                  <a:lnTo>
                    <a:pt x="3406" y="3961"/>
                  </a:lnTo>
                  <a:lnTo>
                    <a:pt x="3438" y="3954"/>
                  </a:lnTo>
                  <a:lnTo>
                    <a:pt x="3471" y="3945"/>
                  </a:lnTo>
                  <a:lnTo>
                    <a:pt x="3503" y="3938"/>
                  </a:lnTo>
                  <a:lnTo>
                    <a:pt x="3535" y="3926"/>
                  </a:lnTo>
                  <a:lnTo>
                    <a:pt x="3568" y="3915"/>
                  </a:lnTo>
                  <a:lnTo>
                    <a:pt x="3600" y="3905"/>
                  </a:lnTo>
                  <a:lnTo>
                    <a:pt x="3634" y="3894"/>
                  </a:lnTo>
                  <a:lnTo>
                    <a:pt x="3666" y="3883"/>
                  </a:lnTo>
                  <a:lnTo>
                    <a:pt x="3701" y="3875"/>
                  </a:lnTo>
                  <a:lnTo>
                    <a:pt x="3734" y="3867"/>
                  </a:lnTo>
                  <a:lnTo>
                    <a:pt x="3769" y="3861"/>
                  </a:lnTo>
                  <a:lnTo>
                    <a:pt x="3805" y="3855"/>
                  </a:lnTo>
                  <a:lnTo>
                    <a:pt x="4456" y="3704"/>
                  </a:lnTo>
                  <a:lnTo>
                    <a:pt x="4397" y="3764"/>
                  </a:lnTo>
                  <a:lnTo>
                    <a:pt x="3343" y="4035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32" name="Freeform 459"/>
            <p:cNvSpPr>
              <a:spLocks/>
            </p:cNvSpPr>
            <p:nvPr/>
          </p:nvSpPr>
          <p:spPr bwMode="auto">
            <a:xfrm>
              <a:off x="4204" y="3793"/>
              <a:ext cx="309" cy="179"/>
            </a:xfrm>
            <a:custGeom>
              <a:avLst/>
              <a:gdLst>
                <a:gd name="T0" fmla="*/ 0 w 1235"/>
                <a:gd name="T1" fmla="*/ 0 h 717"/>
                <a:gd name="T2" fmla="*/ 0 w 1235"/>
                <a:gd name="T3" fmla="*/ 0 h 717"/>
                <a:gd name="T4" fmla="*/ 0 w 1235"/>
                <a:gd name="T5" fmla="*/ 0 h 717"/>
                <a:gd name="T6" fmla="*/ 0 w 1235"/>
                <a:gd name="T7" fmla="*/ 0 h 717"/>
                <a:gd name="T8" fmla="*/ 0 w 1235"/>
                <a:gd name="T9" fmla="*/ 0 h 717"/>
                <a:gd name="T10" fmla="*/ 0 w 1235"/>
                <a:gd name="T11" fmla="*/ 0 h 717"/>
                <a:gd name="T12" fmla="*/ 0 w 1235"/>
                <a:gd name="T13" fmla="*/ 0 h 717"/>
                <a:gd name="T14" fmla="*/ 0 w 1235"/>
                <a:gd name="T15" fmla="*/ 0 h 717"/>
                <a:gd name="T16" fmla="*/ 0 w 1235"/>
                <a:gd name="T17" fmla="*/ 0 h 717"/>
                <a:gd name="T18" fmla="*/ 0 w 1235"/>
                <a:gd name="T19" fmla="*/ 0 h 717"/>
                <a:gd name="T20" fmla="*/ 0 w 1235"/>
                <a:gd name="T21" fmla="*/ 0 h 717"/>
                <a:gd name="T22" fmla="*/ 0 w 1235"/>
                <a:gd name="T23" fmla="*/ 0 h 717"/>
                <a:gd name="T24" fmla="*/ 0 w 1235"/>
                <a:gd name="T25" fmla="*/ 0 h 717"/>
                <a:gd name="T26" fmla="*/ 0 w 1235"/>
                <a:gd name="T27" fmla="*/ 0 h 717"/>
                <a:gd name="T28" fmla="*/ 0 w 1235"/>
                <a:gd name="T29" fmla="*/ 0 h 717"/>
                <a:gd name="T30" fmla="*/ 0 w 1235"/>
                <a:gd name="T31" fmla="*/ 0 h 717"/>
                <a:gd name="T32" fmla="*/ 0 w 1235"/>
                <a:gd name="T33" fmla="*/ 0 h 717"/>
                <a:gd name="T34" fmla="*/ 0 w 1235"/>
                <a:gd name="T35" fmla="*/ 0 h 717"/>
                <a:gd name="T36" fmla="*/ 0 w 1235"/>
                <a:gd name="T37" fmla="*/ 0 h 717"/>
                <a:gd name="T38" fmla="*/ 0 w 1235"/>
                <a:gd name="T39" fmla="*/ 0 h 717"/>
                <a:gd name="T40" fmla="*/ 0 w 1235"/>
                <a:gd name="T41" fmla="*/ 0 h 717"/>
                <a:gd name="T42" fmla="*/ 0 w 1235"/>
                <a:gd name="T43" fmla="*/ 0 h 717"/>
                <a:gd name="T44" fmla="*/ 0 w 1235"/>
                <a:gd name="T45" fmla="*/ 0 h 717"/>
                <a:gd name="T46" fmla="*/ 0 w 1235"/>
                <a:gd name="T47" fmla="*/ 0 h 717"/>
                <a:gd name="T48" fmla="*/ 0 w 1235"/>
                <a:gd name="T49" fmla="*/ 0 h 717"/>
                <a:gd name="T50" fmla="*/ 0 w 1235"/>
                <a:gd name="T51" fmla="*/ 0 h 717"/>
                <a:gd name="T52" fmla="*/ 0 w 1235"/>
                <a:gd name="T53" fmla="*/ 0 h 717"/>
                <a:gd name="T54" fmla="*/ 0 w 1235"/>
                <a:gd name="T55" fmla="*/ 0 h 717"/>
                <a:gd name="T56" fmla="*/ 0 w 1235"/>
                <a:gd name="T57" fmla="*/ 0 h 717"/>
                <a:gd name="T58" fmla="*/ 0 w 1235"/>
                <a:gd name="T59" fmla="*/ 0 h 717"/>
                <a:gd name="T60" fmla="*/ 0 w 1235"/>
                <a:gd name="T61" fmla="*/ 0 h 717"/>
                <a:gd name="T62" fmla="*/ 0 w 1235"/>
                <a:gd name="T63" fmla="*/ 0 h 717"/>
                <a:gd name="T64" fmla="*/ 0 w 1235"/>
                <a:gd name="T65" fmla="*/ 0 h 717"/>
                <a:gd name="T66" fmla="*/ 0 w 1235"/>
                <a:gd name="T67" fmla="*/ 0 h 717"/>
                <a:gd name="T68" fmla="*/ 0 w 1235"/>
                <a:gd name="T69" fmla="*/ 0 h 717"/>
                <a:gd name="T70" fmla="*/ 0 w 1235"/>
                <a:gd name="T71" fmla="*/ 0 h 717"/>
                <a:gd name="T72" fmla="*/ 0 w 1235"/>
                <a:gd name="T73" fmla="*/ 0 h 717"/>
                <a:gd name="T74" fmla="*/ 0 w 1235"/>
                <a:gd name="T75" fmla="*/ 0 h 717"/>
                <a:gd name="T76" fmla="*/ 0 w 1235"/>
                <a:gd name="T77" fmla="*/ 0 h 717"/>
                <a:gd name="T78" fmla="*/ 0 w 1235"/>
                <a:gd name="T79" fmla="*/ 0 h 717"/>
                <a:gd name="T80" fmla="*/ 0 w 1235"/>
                <a:gd name="T81" fmla="*/ 0 h 717"/>
                <a:gd name="T82" fmla="*/ 0 w 1235"/>
                <a:gd name="T83" fmla="*/ 0 h 717"/>
                <a:gd name="T84" fmla="*/ 0 w 1235"/>
                <a:gd name="T85" fmla="*/ 0 h 717"/>
                <a:gd name="T86" fmla="*/ 0 w 1235"/>
                <a:gd name="T87" fmla="*/ 0 h 717"/>
                <a:gd name="T88" fmla="*/ 0 w 1235"/>
                <a:gd name="T89" fmla="*/ 0 h 717"/>
                <a:gd name="T90" fmla="*/ 0 w 1235"/>
                <a:gd name="T91" fmla="*/ 0 h 717"/>
                <a:gd name="T92" fmla="*/ 0 w 1235"/>
                <a:gd name="T93" fmla="*/ 0 h 717"/>
                <a:gd name="T94" fmla="*/ 0 w 1235"/>
                <a:gd name="T95" fmla="*/ 0 h 71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1235"/>
                <a:gd name="T145" fmla="*/ 0 h 717"/>
                <a:gd name="T146" fmla="*/ 1235 w 1235"/>
                <a:gd name="T147" fmla="*/ 717 h 717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1235" h="717">
                  <a:moveTo>
                    <a:pt x="876" y="709"/>
                  </a:moveTo>
                  <a:lnTo>
                    <a:pt x="860" y="709"/>
                  </a:lnTo>
                  <a:lnTo>
                    <a:pt x="843" y="709"/>
                  </a:lnTo>
                  <a:lnTo>
                    <a:pt x="827" y="707"/>
                  </a:lnTo>
                  <a:lnTo>
                    <a:pt x="816" y="693"/>
                  </a:lnTo>
                  <a:lnTo>
                    <a:pt x="816" y="679"/>
                  </a:lnTo>
                  <a:lnTo>
                    <a:pt x="855" y="666"/>
                  </a:lnTo>
                  <a:lnTo>
                    <a:pt x="892" y="655"/>
                  </a:lnTo>
                  <a:lnTo>
                    <a:pt x="933" y="647"/>
                  </a:lnTo>
                  <a:lnTo>
                    <a:pt x="974" y="638"/>
                  </a:lnTo>
                  <a:lnTo>
                    <a:pt x="1012" y="627"/>
                  </a:lnTo>
                  <a:lnTo>
                    <a:pt x="1050" y="617"/>
                  </a:lnTo>
                  <a:lnTo>
                    <a:pt x="1085" y="603"/>
                  </a:lnTo>
                  <a:lnTo>
                    <a:pt x="1120" y="584"/>
                  </a:lnTo>
                  <a:lnTo>
                    <a:pt x="1102" y="548"/>
                  </a:lnTo>
                  <a:lnTo>
                    <a:pt x="1077" y="516"/>
                  </a:lnTo>
                  <a:lnTo>
                    <a:pt x="1056" y="483"/>
                  </a:lnTo>
                  <a:lnTo>
                    <a:pt x="1028" y="451"/>
                  </a:lnTo>
                  <a:lnTo>
                    <a:pt x="1004" y="421"/>
                  </a:lnTo>
                  <a:lnTo>
                    <a:pt x="977" y="389"/>
                  </a:lnTo>
                  <a:lnTo>
                    <a:pt x="947" y="359"/>
                  </a:lnTo>
                  <a:lnTo>
                    <a:pt x="917" y="329"/>
                  </a:lnTo>
                  <a:lnTo>
                    <a:pt x="887" y="299"/>
                  </a:lnTo>
                  <a:lnTo>
                    <a:pt x="857" y="269"/>
                  </a:lnTo>
                  <a:lnTo>
                    <a:pt x="827" y="236"/>
                  </a:lnTo>
                  <a:lnTo>
                    <a:pt x="797" y="206"/>
                  </a:lnTo>
                  <a:lnTo>
                    <a:pt x="767" y="176"/>
                  </a:lnTo>
                  <a:lnTo>
                    <a:pt x="737" y="148"/>
                  </a:lnTo>
                  <a:lnTo>
                    <a:pt x="707" y="118"/>
                  </a:lnTo>
                  <a:lnTo>
                    <a:pt x="681" y="84"/>
                  </a:lnTo>
                  <a:lnTo>
                    <a:pt x="640" y="90"/>
                  </a:lnTo>
                  <a:lnTo>
                    <a:pt x="596" y="95"/>
                  </a:lnTo>
                  <a:lnTo>
                    <a:pt x="556" y="104"/>
                  </a:lnTo>
                  <a:lnTo>
                    <a:pt x="515" y="114"/>
                  </a:lnTo>
                  <a:lnTo>
                    <a:pt x="478" y="123"/>
                  </a:lnTo>
                  <a:lnTo>
                    <a:pt x="436" y="134"/>
                  </a:lnTo>
                  <a:lnTo>
                    <a:pt x="398" y="148"/>
                  </a:lnTo>
                  <a:lnTo>
                    <a:pt x="360" y="158"/>
                  </a:lnTo>
                  <a:lnTo>
                    <a:pt x="319" y="171"/>
                  </a:lnTo>
                  <a:lnTo>
                    <a:pt x="282" y="188"/>
                  </a:lnTo>
                  <a:lnTo>
                    <a:pt x="243" y="201"/>
                  </a:lnTo>
                  <a:lnTo>
                    <a:pt x="206" y="218"/>
                  </a:lnTo>
                  <a:lnTo>
                    <a:pt x="171" y="231"/>
                  </a:lnTo>
                  <a:lnTo>
                    <a:pt x="132" y="247"/>
                  </a:lnTo>
                  <a:lnTo>
                    <a:pt x="94" y="264"/>
                  </a:lnTo>
                  <a:lnTo>
                    <a:pt x="56" y="280"/>
                  </a:lnTo>
                  <a:lnTo>
                    <a:pt x="382" y="687"/>
                  </a:lnTo>
                  <a:lnTo>
                    <a:pt x="342" y="717"/>
                  </a:lnTo>
                  <a:lnTo>
                    <a:pt x="293" y="668"/>
                  </a:lnTo>
                  <a:lnTo>
                    <a:pt x="241" y="617"/>
                  </a:lnTo>
                  <a:lnTo>
                    <a:pt x="187" y="562"/>
                  </a:lnTo>
                  <a:lnTo>
                    <a:pt x="132" y="502"/>
                  </a:lnTo>
                  <a:lnTo>
                    <a:pt x="83" y="443"/>
                  </a:lnTo>
                  <a:lnTo>
                    <a:pt x="42" y="381"/>
                  </a:lnTo>
                  <a:lnTo>
                    <a:pt x="12" y="315"/>
                  </a:lnTo>
                  <a:lnTo>
                    <a:pt x="0" y="250"/>
                  </a:lnTo>
                  <a:lnTo>
                    <a:pt x="42" y="229"/>
                  </a:lnTo>
                  <a:lnTo>
                    <a:pt x="86" y="210"/>
                  </a:lnTo>
                  <a:lnTo>
                    <a:pt x="129" y="190"/>
                  </a:lnTo>
                  <a:lnTo>
                    <a:pt x="173" y="174"/>
                  </a:lnTo>
                  <a:lnTo>
                    <a:pt x="219" y="158"/>
                  </a:lnTo>
                  <a:lnTo>
                    <a:pt x="263" y="139"/>
                  </a:lnTo>
                  <a:lnTo>
                    <a:pt x="309" y="125"/>
                  </a:lnTo>
                  <a:lnTo>
                    <a:pt x="355" y="109"/>
                  </a:lnTo>
                  <a:lnTo>
                    <a:pt x="401" y="95"/>
                  </a:lnTo>
                  <a:lnTo>
                    <a:pt x="448" y="79"/>
                  </a:lnTo>
                  <a:lnTo>
                    <a:pt x="494" y="65"/>
                  </a:lnTo>
                  <a:lnTo>
                    <a:pt x="540" y="52"/>
                  </a:lnTo>
                  <a:lnTo>
                    <a:pt x="586" y="38"/>
                  </a:lnTo>
                  <a:lnTo>
                    <a:pt x="631" y="25"/>
                  </a:lnTo>
                  <a:lnTo>
                    <a:pt x="679" y="14"/>
                  </a:lnTo>
                  <a:lnTo>
                    <a:pt x="725" y="0"/>
                  </a:lnTo>
                  <a:lnTo>
                    <a:pt x="751" y="41"/>
                  </a:lnTo>
                  <a:lnTo>
                    <a:pt x="781" y="79"/>
                  </a:lnTo>
                  <a:lnTo>
                    <a:pt x="813" y="120"/>
                  </a:lnTo>
                  <a:lnTo>
                    <a:pt x="850" y="158"/>
                  </a:lnTo>
                  <a:lnTo>
                    <a:pt x="885" y="193"/>
                  </a:lnTo>
                  <a:lnTo>
                    <a:pt x="920" y="231"/>
                  </a:lnTo>
                  <a:lnTo>
                    <a:pt x="955" y="266"/>
                  </a:lnTo>
                  <a:lnTo>
                    <a:pt x="993" y="301"/>
                  </a:lnTo>
                  <a:lnTo>
                    <a:pt x="1028" y="340"/>
                  </a:lnTo>
                  <a:lnTo>
                    <a:pt x="1063" y="375"/>
                  </a:lnTo>
                  <a:lnTo>
                    <a:pt x="1097" y="413"/>
                  </a:lnTo>
                  <a:lnTo>
                    <a:pt x="1129" y="451"/>
                  </a:lnTo>
                  <a:lnTo>
                    <a:pt x="1159" y="490"/>
                  </a:lnTo>
                  <a:lnTo>
                    <a:pt x="1189" y="530"/>
                  </a:lnTo>
                  <a:lnTo>
                    <a:pt x="1213" y="571"/>
                  </a:lnTo>
                  <a:lnTo>
                    <a:pt x="1235" y="611"/>
                  </a:lnTo>
                  <a:lnTo>
                    <a:pt x="1194" y="636"/>
                  </a:lnTo>
                  <a:lnTo>
                    <a:pt x="1150" y="649"/>
                  </a:lnTo>
                  <a:lnTo>
                    <a:pt x="1104" y="657"/>
                  </a:lnTo>
                  <a:lnTo>
                    <a:pt x="1056" y="663"/>
                  </a:lnTo>
                  <a:lnTo>
                    <a:pt x="1007" y="666"/>
                  </a:lnTo>
                  <a:lnTo>
                    <a:pt x="961" y="673"/>
                  </a:lnTo>
                  <a:lnTo>
                    <a:pt x="917" y="687"/>
                  </a:lnTo>
                  <a:lnTo>
                    <a:pt x="876" y="709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33" name="Freeform 460"/>
            <p:cNvSpPr>
              <a:spLocks/>
            </p:cNvSpPr>
            <p:nvPr/>
          </p:nvSpPr>
          <p:spPr bwMode="auto">
            <a:xfrm>
              <a:off x="4392" y="3992"/>
              <a:ext cx="74" cy="75"/>
            </a:xfrm>
            <a:custGeom>
              <a:avLst/>
              <a:gdLst>
                <a:gd name="T0" fmla="*/ 0 w 298"/>
                <a:gd name="T1" fmla="*/ 0 h 304"/>
                <a:gd name="T2" fmla="*/ 0 w 298"/>
                <a:gd name="T3" fmla="*/ 0 h 304"/>
                <a:gd name="T4" fmla="*/ 0 w 298"/>
                <a:gd name="T5" fmla="*/ 0 h 304"/>
                <a:gd name="T6" fmla="*/ 0 w 298"/>
                <a:gd name="T7" fmla="*/ 0 h 304"/>
                <a:gd name="T8" fmla="*/ 0 w 298"/>
                <a:gd name="T9" fmla="*/ 0 h 304"/>
                <a:gd name="T10" fmla="*/ 0 w 298"/>
                <a:gd name="T11" fmla="*/ 0 h 304"/>
                <a:gd name="T12" fmla="*/ 0 w 298"/>
                <a:gd name="T13" fmla="*/ 0 h 304"/>
                <a:gd name="T14" fmla="*/ 0 w 298"/>
                <a:gd name="T15" fmla="*/ 0 h 304"/>
                <a:gd name="T16" fmla="*/ 0 w 298"/>
                <a:gd name="T17" fmla="*/ 0 h 304"/>
                <a:gd name="T18" fmla="*/ 0 w 298"/>
                <a:gd name="T19" fmla="*/ 0 h 304"/>
                <a:gd name="T20" fmla="*/ 0 w 298"/>
                <a:gd name="T21" fmla="*/ 0 h 304"/>
                <a:gd name="T22" fmla="*/ 0 w 298"/>
                <a:gd name="T23" fmla="*/ 0 h 304"/>
                <a:gd name="T24" fmla="*/ 0 w 298"/>
                <a:gd name="T25" fmla="*/ 0 h 304"/>
                <a:gd name="T26" fmla="*/ 0 w 298"/>
                <a:gd name="T27" fmla="*/ 0 h 304"/>
                <a:gd name="T28" fmla="*/ 0 w 298"/>
                <a:gd name="T29" fmla="*/ 0 h 304"/>
                <a:gd name="T30" fmla="*/ 0 w 298"/>
                <a:gd name="T31" fmla="*/ 0 h 304"/>
                <a:gd name="T32" fmla="*/ 0 w 298"/>
                <a:gd name="T33" fmla="*/ 0 h 304"/>
                <a:gd name="T34" fmla="*/ 0 w 298"/>
                <a:gd name="T35" fmla="*/ 0 h 304"/>
                <a:gd name="T36" fmla="*/ 0 w 298"/>
                <a:gd name="T37" fmla="*/ 0 h 304"/>
                <a:gd name="T38" fmla="*/ 0 w 298"/>
                <a:gd name="T39" fmla="*/ 0 h 304"/>
                <a:gd name="T40" fmla="*/ 0 w 298"/>
                <a:gd name="T41" fmla="*/ 0 h 304"/>
                <a:gd name="T42" fmla="*/ 0 w 298"/>
                <a:gd name="T43" fmla="*/ 0 h 304"/>
                <a:gd name="T44" fmla="*/ 0 w 298"/>
                <a:gd name="T45" fmla="*/ 0 h 304"/>
                <a:gd name="T46" fmla="*/ 0 w 298"/>
                <a:gd name="T47" fmla="*/ 0 h 304"/>
                <a:gd name="T48" fmla="*/ 0 w 298"/>
                <a:gd name="T49" fmla="*/ 0 h 304"/>
                <a:gd name="T50" fmla="*/ 0 w 298"/>
                <a:gd name="T51" fmla="*/ 0 h 304"/>
                <a:gd name="T52" fmla="*/ 0 w 298"/>
                <a:gd name="T53" fmla="*/ 0 h 304"/>
                <a:gd name="T54" fmla="*/ 0 w 298"/>
                <a:gd name="T55" fmla="*/ 0 h 304"/>
                <a:gd name="T56" fmla="*/ 0 w 298"/>
                <a:gd name="T57" fmla="*/ 0 h 304"/>
                <a:gd name="T58" fmla="*/ 0 w 298"/>
                <a:gd name="T59" fmla="*/ 0 h 304"/>
                <a:gd name="T60" fmla="*/ 0 w 298"/>
                <a:gd name="T61" fmla="*/ 0 h 304"/>
                <a:gd name="T62" fmla="*/ 0 w 298"/>
                <a:gd name="T63" fmla="*/ 0 h 304"/>
                <a:gd name="T64" fmla="*/ 0 w 298"/>
                <a:gd name="T65" fmla="*/ 0 h 304"/>
                <a:gd name="T66" fmla="*/ 0 w 298"/>
                <a:gd name="T67" fmla="*/ 0 h 304"/>
                <a:gd name="T68" fmla="*/ 0 w 298"/>
                <a:gd name="T69" fmla="*/ 0 h 304"/>
                <a:gd name="T70" fmla="*/ 0 w 298"/>
                <a:gd name="T71" fmla="*/ 0 h 304"/>
                <a:gd name="T72" fmla="*/ 0 w 298"/>
                <a:gd name="T73" fmla="*/ 0 h 304"/>
                <a:gd name="T74" fmla="*/ 0 w 298"/>
                <a:gd name="T75" fmla="*/ 0 h 304"/>
                <a:gd name="T76" fmla="*/ 0 w 298"/>
                <a:gd name="T77" fmla="*/ 0 h 304"/>
                <a:gd name="T78" fmla="*/ 0 w 298"/>
                <a:gd name="T79" fmla="*/ 0 h 304"/>
                <a:gd name="T80" fmla="*/ 0 w 298"/>
                <a:gd name="T81" fmla="*/ 0 h 304"/>
                <a:gd name="T82" fmla="*/ 0 w 298"/>
                <a:gd name="T83" fmla="*/ 0 h 304"/>
                <a:gd name="T84" fmla="*/ 0 w 298"/>
                <a:gd name="T85" fmla="*/ 0 h 30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98"/>
                <a:gd name="T130" fmla="*/ 0 h 304"/>
                <a:gd name="T131" fmla="*/ 298 w 298"/>
                <a:gd name="T132" fmla="*/ 304 h 30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98" h="304">
                  <a:moveTo>
                    <a:pt x="298" y="103"/>
                  </a:moveTo>
                  <a:lnTo>
                    <a:pt x="265" y="101"/>
                  </a:lnTo>
                  <a:lnTo>
                    <a:pt x="233" y="94"/>
                  </a:lnTo>
                  <a:lnTo>
                    <a:pt x="198" y="84"/>
                  </a:lnTo>
                  <a:lnTo>
                    <a:pt x="165" y="76"/>
                  </a:lnTo>
                  <a:lnTo>
                    <a:pt x="133" y="71"/>
                  </a:lnTo>
                  <a:lnTo>
                    <a:pt x="106" y="76"/>
                  </a:lnTo>
                  <a:lnTo>
                    <a:pt x="81" y="94"/>
                  </a:lnTo>
                  <a:lnTo>
                    <a:pt x="64" y="131"/>
                  </a:lnTo>
                  <a:lnTo>
                    <a:pt x="64" y="152"/>
                  </a:lnTo>
                  <a:lnTo>
                    <a:pt x="73" y="173"/>
                  </a:lnTo>
                  <a:lnTo>
                    <a:pt x="81" y="193"/>
                  </a:lnTo>
                  <a:lnTo>
                    <a:pt x="94" y="212"/>
                  </a:lnTo>
                  <a:lnTo>
                    <a:pt x="108" y="225"/>
                  </a:lnTo>
                  <a:lnTo>
                    <a:pt x="124" y="239"/>
                  </a:lnTo>
                  <a:lnTo>
                    <a:pt x="143" y="253"/>
                  </a:lnTo>
                  <a:lnTo>
                    <a:pt x="163" y="260"/>
                  </a:lnTo>
                  <a:lnTo>
                    <a:pt x="179" y="260"/>
                  </a:lnTo>
                  <a:lnTo>
                    <a:pt x="179" y="290"/>
                  </a:lnTo>
                  <a:lnTo>
                    <a:pt x="152" y="302"/>
                  </a:lnTo>
                  <a:lnTo>
                    <a:pt x="127" y="304"/>
                  </a:lnTo>
                  <a:lnTo>
                    <a:pt x="101" y="302"/>
                  </a:lnTo>
                  <a:lnTo>
                    <a:pt x="76" y="293"/>
                  </a:lnTo>
                  <a:lnTo>
                    <a:pt x="54" y="279"/>
                  </a:lnTo>
                  <a:lnTo>
                    <a:pt x="35" y="260"/>
                  </a:lnTo>
                  <a:lnTo>
                    <a:pt x="18" y="239"/>
                  </a:lnTo>
                  <a:lnTo>
                    <a:pt x="5" y="217"/>
                  </a:lnTo>
                  <a:lnTo>
                    <a:pt x="0" y="179"/>
                  </a:lnTo>
                  <a:lnTo>
                    <a:pt x="2" y="141"/>
                  </a:lnTo>
                  <a:lnTo>
                    <a:pt x="11" y="106"/>
                  </a:lnTo>
                  <a:lnTo>
                    <a:pt x="27" y="73"/>
                  </a:lnTo>
                  <a:lnTo>
                    <a:pt x="48" y="46"/>
                  </a:lnTo>
                  <a:lnTo>
                    <a:pt x="76" y="24"/>
                  </a:lnTo>
                  <a:lnTo>
                    <a:pt x="106" y="8"/>
                  </a:lnTo>
                  <a:lnTo>
                    <a:pt x="141" y="0"/>
                  </a:lnTo>
                  <a:lnTo>
                    <a:pt x="163" y="11"/>
                  </a:lnTo>
                  <a:lnTo>
                    <a:pt x="187" y="16"/>
                  </a:lnTo>
                  <a:lnTo>
                    <a:pt x="212" y="24"/>
                  </a:lnTo>
                  <a:lnTo>
                    <a:pt x="235" y="30"/>
                  </a:lnTo>
                  <a:lnTo>
                    <a:pt x="258" y="41"/>
                  </a:lnTo>
                  <a:lnTo>
                    <a:pt x="277" y="54"/>
                  </a:lnTo>
                  <a:lnTo>
                    <a:pt x="290" y="76"/>
                  </a:lnTo>
                  <a:lnTo>
                    <a:pt x="298" y="103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34" name="Freeform 461"/>
            <p:cNvSpPr>
              <a:spLocks/>
            </p:cNvSpPr>
            <p:nvPr/>
          </p:nvSpPr>
          <p:spPr bwMode="auto">
            <a:xfrm>
              <a:off x="4059" y="3614"/>
              <a:ext cx="284" cy="172"/>
            </a:xfrm>
            <a:custGeom>
              <a:avLst/>
              <a:gdLst>
                <a:gd name="T0" fmla="*/ 0 w 1138"/>
                <a:gd name="T1" fmla="*/ 0 h 687"/>
                <a:gd name="T2" fmla="*/ 0 w 1138"/>
                <a:gd name="T3" fmla="*/ 0 h 687"/>
                <a:gd name="T4" fmla="*/ 0 w 1138"/>
                <a:gd name="T5" fmla="*/ 0 h 687"/>
                <a:gd name="T6" fmla="*/ 0 w 1138"/>
                <a:gd name="T7" fmla="*/ 0 h 687"/>
                <a:gd name="T8" fmla="*/ 0 w 1138"/>
                <a:gd name="T9" fmla="*/ 0 h 687"/>
                <a:gd name="T10" fmla="*/ 0 w 1138"/>
                <a:gd name="T11" fmla="*/ 0 h 687"/>
                <a:gd name="T12" fmla="*/ 0 w 1138"/>
                <a:gd name="T13" fmla="*/ 0 h 687"/>
                <a:gd name="T14" fmla="*/ 0 w 1138"/>
                <a:gd name="T15" fmla="*/ 0 h 687"/>
                <a:gd name="T16" fmla="*/ 0 w 1138"/>
                <a:gd name="T17" fmla="*/ 0 h 687"/>
                <a:gd name="T18" fmla="*/ 0 w 1138"/>
                <a:gd name="T19" fmla="*/ 0 h 687"/>
                <a:gd name="T20" fmla="*/ 0 w 1138"/>
                <a:gd name="T21" fmla="*/ 0 h 687"/>
                <a:gd name="T22" fmla="*/ 0 w 1138"/>
                <a:gd name="T23" fmla="*/ 0 h 687"/>
                <a:gd name="T24" fmla="*/ 0 w 1138"/>
                <a:gd name="T25" fmla="*/ 0 h 687"/>
                <a:gd name="T26" fmla="*/ 0 w 1138"/>
                <a:gd name="T27" fmla="*/ 0 h 687"/>
                <a:gd name="T28" fmla="*/ 0 w 1138"/>
                <a:gd name="T29" fmla="*/ 0 h 687"/>
                <a:gd name="T30" fmla="*/ 0 w 1138"/>
                <a:gd name="T31" fmla="*/ 0 h 687"/>
                <a:gd name="T32" fmla="*/ 0 w 1138"/>
                <a:gd name="T33" fmla="*/ 0 h 687"/>
                <a:gd name="T34" fmla="*/ 0 w 1138"/>
                <a:gd name="T35" fmla="*/ 0 h 687"/>
                <a:gd name="T36" fmla="*/ 0 w 1138"/>
                <a:gd name="T37" fmla="*/ 0 h 687"/>
                <a:gd name="T38" fmla="*/ 0 w 1138"/>
                <a:gd name="T39" fmla="*/ 0 h 687"/>
                <a:gd name="T40" fmla="*/ 0 w 1138"/>
                <a:gd name="T41" fmla="*/ 0 h 687"/>
                <a:gd name="T42" fmla="*/ 0 w 1138"/>
                <a:gd name="T43" fmla="*/ 0 h 687"/>
                <a:gd name="T44" fmla="*/ 0 w 1138"/>
                <a:gd name="T45" fmla="*/ 0 h 687"/>
                <a:gd name="T46" fmla="*/ 0 w 1138"/>
                <a:gd name="T47" fmla="*/ 0 h 687"/>
                <a:gd name="T48" fmla="*/ 0 w 1138"/>
                <a:gd name="T49" fmla="*/ 0 h 687"/>
                <a:gd name="T50" fmla="*/ 0 w 1138"/>
                <a:gd name="T51" fmla="*/ 0 h 687"/>
                <a:gd name="T52" fmla="*/ 0 w 1138"/>
                <a:gd name="T53" fmla="*/ 0 h 687"/>
                <a:gd name="T54" fmla="*/ 0 w 1138"/>
                <a:gd name="T55" fmla="*/ 0 h 687"/>
                <a:gd name="T56" fmla="*/ 0 w 1138"/>
                <a:gd name="T57" fmla="*/ 0 h 687"/>
                <a:gd name="T58" fmla="*/ 0 w 1138"/>
                <a:gd name="T59" fmla="*/ 0 h 687"/>
                <a:gd name="T60" fmla="*/ 0 w 1138"/>
                <a:gd name="T61" fmla="*/ 0 h 687"/>
                <a:gd name="T62" fmla="*/ 0 w 1138"/>
                <a:gd name="T63" fmla="*/ 0 h 687"/>
                <a:gd name="T64" fmla="*/ 0 w 1138"/>
                <a:gd name="T65" fmla="*/ 0 h 687"/>
                <a:gd name="T66" fmla="*/ 0 w 1138"/>
                <a:gd name="T67" fmla="*/ 0 h 68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138"/>
                <a:gd name="T103" fmla="*/ 0 h 687"/>
                <a:gd name="T104" fmla="*/ 1138 w 1138"/>
                <a:gd name="T105" fmla="*/ 687 h 68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138" h="687">
                  <a:moveTo>
                    <a:pt x="934" y="552"/>
                  </a:moveTo>
                  <a:lnTo>
                    <a:pt x="931" y="525"/>
                  </a:lnTo>
                  <a:lnTo>
                    <a:pt x="940" y="502"/>
                  </a:lnTo>
                  <a:lnTo>
                    <a:pt x="956" y="490"/>
                  </a:lnTo>
                  <a:lnTo>
                    <a:pt x="975" y="478"/>
                  </a:lnTo>
                  <a:lnTo>
                    <a:pt x="996" y="470"/>
                  </a:lnTo>
                  <a:lnTo>
                    <a:pt x="1018" y="460"/>
                  </a:lnTo>
                  <a:lnTo>
                    <a:pt x="1037" y="443"/>
                  </a:lnTo>
                  <a:lnTo>
                    <a:pt x="1051" y="424"/>
                  </a:lnTo>
                  <a:lnTo>
                    <a:pt x="709" y="74"/>
                  </a:lnTo>
                  <a:lnTo>
                    <a:pt x="670" y="79"/>
                  </a:lnTo>
                  <a:lnTo>
                    <a:pt x="630" y="88"/>
                  </a:lnTo>
                  <a:lnTo>
                    <a:pt x="592" y="95"/>
                  </a:lnTo>
                  <a:lnTo>
                    <a:pt x="554" y="104"/>
                  </a:lnTo>
                  <a:lnTo>
                    <a:pt x="513" y="111"/>
                  </a:lnTo>
                  <a:lnTo>
                    <a:pt x="476" y="120"/>
                  </a:lnTo>
                  <a:lnTo>
                    <a:pt x="437" y="128"/>
                  </a:lnTo>
                  <a:lnTo>
                    <a:pt x="399" y="139"/>
                  </a:lnTo>
                  <a:lnTo>
                    <a:pt x="361" y="150"/>
                  </a:lnTo>
                  <a:lnTo>
                    <a:pt x="323" y="160"/>
                  </a:lnTo>
                  <a:lnTo>
                    <a:pt x="288" y="171"/>
                  </a:lnTo>
                  <a:lnTo>
                    <a:pt x="250" y="185"/>
                  </a:lnTo>
                  <a:lnTo>
                    <a:pt x="212" y="199"/>
                  </a:lnTo>
                  <a:lnTo>
                    <a:pt x="176" y="212"/>
                  </a:lnTo>
                  <a:lnTo>
                    <a:pt x="139" y="226"/>
                  </a:lnTo>
                  <a:lnTo>
                    <a:pt x="104" y="239"/>
                  </a:lnTo>
                  <a:lnTo>
                    <a:pt x="413" y="647"/>
                  </a:lnTo>
                  <a:lnTo>
                    <a:pt x="367" y="687"/>
                  </a:lnTo>
                  <a:lnTo>
                    <a:pt x="317" y="638"/>
                  </a:lnTo>
                  <a:lnTo>
                    <a:pt x="271" y="584"/>
                  </a:lnTo>
                  <a:lnTo>
                    <a:pt x="231" y="527"/>
                  </a:lnTo>
                  <a:lnTo>
                    <a:pt x="192" y="470"/>
                  </a:lnTo>
                  <a:lnTo>
                    <a:pt x="152" y="413"/>
                  </a:lnTo>
                  <a:lnTo>
                    <a:pt x="109" y="356"/>
                  </a:lnTo>
                  <a:lnTo>
                    <a:pt x="57" y="301"/>
                  </a:lnTo>
                  <a:lnTo>
                    <a:pt x="0" y="250"/>
                  </a:lnTo>
                  <a:lnTo>
                    <a:pt x="3" y="220"/>
                  </a:lnTo>
                  <a:lnTo>
                    <a:pt x="14" y="204"/>
                  </a:lnTo>
                  <a:lnTo>
                    <a:pt x="30" y="199"/>
                  </a:lnTo>
                  <a:lnTo>
                    <a:pt x="49" y="196"/>
                  </a:lnTo>
                  <a:lnTo>
                    <a:pt x="65" y="196"/>
                  </a:lnTo>
                  <a:lnTo>
                    <a:pt x="81" y="193"/>
                  </a:lnTo>
                  <a:lnTo>
                    <a:pt x="95" y="180"/>
                  </a:lnTo>
                  <a:lnTo>
                    <a:pt x="104" y="153"/>
                  </a:lnTo>
                  <a:lnTo>
                    <a:pt x="144" y="141"/>
                  </a:lnTo>
                  <a:lnTo>
                    <a:pt x="185" y="134"/>
                  </a:lnTo>
                  <a:lnTo>
                    <a:pt x="222" y="123"/>
                  </a:lnTo>
                  <a:lnTo>
                    <a:pt x="263" y="111"/>
                  </a:lnTo>
                  <a:lnTo>
                    <a:pt x="305" y="100"/>
                  </a:lnTo>
                  <a:lnTo>
                    <a:pt x="342" y="90"/>
                  </a:lnTo>
                  <a:lnTo>
                    <a:pt x="383" y="79"/>
                  </a:lnTo>
                  <a:lnTo>
                    <a:pt x="423" y="68"/>
                  </a:lnTo>
                  <a:lnTo>
                    <a:pt x="464" y="58"/>
                  </a:lnTo>
                  <a:lnTo>
                    <a:pt x="505" y="49"/>
                  </a:lnTo>
                  <a:lnTo>
                    <a:pt x="546" y="38"/>
                  </a:lnTo>
                  <a:lnTo>
                    <a:pt x="587" y="30"/>
                  </a:lnTo>
                  <a:lnTo>
                    <a:pt x="628" y="22"/>
                  </a:lnTo>
                  <a:lnTo>
                    <a:pt x="668" y="14"/>
                  </a:lnTo>
                  <a:lnTo>
                    <a:pt x="711" y="5"/>
                  </a:lnTo>
                  <a:lnTo>
                    <a:pt x="753" y="0"/>
                  </a:lnTo>
                  <a:lnTo>
                    <a:pt x="1138" y="424"/>
                  </a:lnTo>
                  <a:lnTo>
                    <a:pt x="1118" y="451"/>
                  </a:lnTo>
                  <a:lnTo>
                    <a:pt x="1097" y="476"/>
                  </a:lnTo>
                  <a:lnTo>
                    <a:pt x="1076" y="495"/>
                  </a:lnTo>
                  <a:lnTo>
                    <a:pt x="1048" y="511"/>
                  </a:lnTo>
                  <a:lnTo>
                    <a:pt x="1021" y="527"/>
                  </a:lnTo>
                  <a:lnTo>
                    <a:pt x="991" y="538"/>
                  </a:lnTo>
                  <a:lnTo>
                    <a:pt x="964" y="546"/>
                  </a:lnTo>
                  <a:lnTo>
                    <a:pt x="934" y="552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35" name="Freeform 462"/>
            <p:cNvSpPr>
              <a:spLocks/>
            </p:cNvSpPr>
            <p:nvPr/>
          </p:nvSpPr>
          <p:spPr bwMode="auto">
            <a:xfrm>
              <a:off x="4171" y="3877"/>
              <a:ext cx="96" cy="127"/>
            </a:xfrm>
            <a:custGeom>
              <a:avLst/>
              <a:gdLst>
                <a:gd name="T0" fmla="*/ 0 w 386"/>
                <a:gd name="T1" fmla="*/ 0 h 507"/>
                <a:gd name="T2" fmla="*/ 0 w 386"/>
                <a:gd name="T3" fmla="*/ 0 h 507"/>
                <a:gd name="T4" fmla="*/ 0 w 386"/>
                <a:gd name="T5" fmla="*/ 0 h 507"/>
                <a:gd name="T6" fmla="*/ 0 w 386"/>
                <a:gd name="T7" fmla="*/ 0 h 507"/>
                <a:gd name="T8" fmla="*/ 0 w 386"/>
                <a:gd name="T9" fmla="*/ 0 h 507"/>
                <a:gd name="T10" fmla="*/ 0 w 386"/>
                <a:gd name="T11" fmla="*/ 0 h 507"/>
                <a:gd name="T12" fmla="*/ 0 w 386"/>
                <a:gd name="T13" fmla="*/ 0 h 507"/>
                <a:gd name="T14" fmla="*/ 0 w 386"/>
                <a:gd name="T15" fmla="*/ 0 h 507"/>
                <a:gd name="T16" fmla="*/ 0 w 386"/>
                <a:gd name="T17" fmla="*/ 0 h 507"/>
                <a:gd name="T18" fmla="*/ 0 w 386"/>
                <a:gd name="T19" fmla="*/ 0 h 507"/>
                <a:gd name="T20" fmla="*/ 0 w 386"/>
                <a:gd name="T21" fmla="*/ 0 h 507"/>
                <a:gd name="T22" fmla="*/ 0 w 386"/>
                <a:gd name="T23" fmla="*/ 0 h 507"/>
                <a:gd name="T24" fmla="*/ 0 w 386"/>
                <a:gd name="T25" fmla="*/ 0 h 507"/>
                <a:gd name="T26" fmla="*/ 0 w 386"/>
                <a:gd name="T27" fmla="*/ 0 h 507"/>
                <a:gd name="T28" fmla="*/ 0 w 386"/>
                <a:gd name="T29" fmla="*/ 0 h 507"/>
                <a:gd name="T30" fmla="*/ 0 w 386"/>
                <a:gd name="T31" fmla="*/ 0 h 507"/>
                <a:gd name="T32" fmla="*/ 0 w 386"/>
                <a:gd name="T33" fmla="*/ 0 h 507"/>
                <a:gd name="T34" fmla="*/ 0 w 386"/>
                <a:gd name="T35" fmla="*/ 0 h 507"/>
                <a:gd name="T36" fmla="*/ 0 w 386"/>
                <a:gd name="T37" fmla="*/ 0 h 507"/>
                <a:gd name="T38" fmla="*/ 0 w 386"/>
                <a:gd name="T39" fmla="*/ 0 h 50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86"/>
                <a:gd name="T61" fmla="*/ 0 h 507"/>
                <a:gd name="T62" fmla="*/ 386 w 386"/>
                <a:gd name="T63" fmla="*/ 507 h 507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86" h="507">
                  <a:moveTo>
                    <a:pt x="372" y="507"/>
                  </a:moveTo>
                  <a:lnTo>
                    <a:pt x="328" y="507"/>
                  </a:lnTo>
                  <a:lnTo>
                    <a:pt x="291" y="445"/>
                  </a:lnTo>
                  <a:lnTo>
                    <a:pt x="245" y="386"/>
                  </a:lnTo>
                  <a:lnTo>
                    <a:pt x="199" y="329"/>
                  </a:lnTo>
                  <a:lnTo>
                    <a:pt x="150" y="269"/>
                  </a:lnTo>
                  <a:lnTo>
                    <a:pt x="100" y="209"/>
                  </a:lnTo>
                  <a:lnTo>
                    <a:pt x="60" y="146"/>
                  </a:lnTo>
                  <a:lnTo>
                    <a:pt x="25" y="82"/>
                  </a:lnTo>
                  <a:lnTo>
                    <a:pt x="0" y="14"/>
                  </a:lnTo>
                  <a:lnTo>
                    <a:pt x="16" y="0"/>
                  </a:lnTo>
                  <a:lnTo>
                    <a:pt x="70" y="57"/>
                  </a:lnTo>
                  <a:lnTo>
                    <a:pt x="122" y="117"/>
                  </a:lnTo>
                  <a:lnTo>
                    <a:pt x="171" y="176"/>
                  </a:lnTo>
                  <a:lnTo>
                    <a:pt x="220" y="236"/>
                  </a:lnTo>
                  <a:lnTo>
                    <a:pt x="266" y="299"/>
                  </a:lnTo>
                  <a:lnTo>
                    <a:pt x="310" y="364"/>
                  </a:lnTo>
                  <a:lnTo>
                    <a:pt x="351" y="429"/>
                  </a:lnTo>
                  <a:lnTo>
                    <a:pt x="386" y="497"/>
                  </a:lnTo>
                  <a:lnTo>
                    <a:pt x="372" y="507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36" name="Freeform 463"/>
            <p:cNvSpPr>
              <a:spLocks/>
            </p:cNvSpPr>
            <p:nvPr/>
          </p:nvSpPr>
          <p:spPr bwMode="auto">
            <a:xfrm>
              <a:off x="4176" y="3769"/>
              <a:ext cx="55" cy="21"/>
            </a:xfrm>
            <a:custGeom>
              <a:avLst/>
              <a:gdLst>
                <a:gd name="T0" fmla="*/ 0 w 220"/>
                <a:gd name="T1" fmla="*/ 0 h 84"/>
                <a:gd name="T2" fmla="*/ 0 w 220"/>
                <a:gd name="T3" fmla="*/ 0 h 84"/>
                <a:gd name="T4" fmla="*/ 0 w 220"/>
                <a:gd name="T5" fmla="*/ 0 h 84"/>
                <a:gd name="T6" fmla="*/ 0 w 220"/>
                <a:gd name="T7" fmla="*/ 0 h 84"/>
                <a:gd name="T8" fmla="*/ 0 w 220"/>
                <a:gd name="T9" fmla="*/ 0 h 84"/>
                <a:gd name="T10" fmla="*/ 0 w 220"/>
                <a:gd name="T11" fmla="*/ 0 h 84"/>
                <a:gd name="T12" fmla="*/ 0 w 220"/>
                <a:gd name="T13" fmla="*/ 0 h 84"/>
                <a:gd name="T14" fmla="*/ 0 w 220"/>
                <a:gd name="T15" fmla="*/ 0 h 84"/>
                <a:gd name="T16" fmla="*/ 0 w 220"/>
                <a:gd name="T17" fmla="*/ 0 h 84"/>
                <a:gd name="T18" fmla="*/ 0 w 220"/>
                <a:gd name="T19" fmla="*/ 0 h 84"/>
                <a:gd name="T20" fmla="*/ 0 w 220"/>
                <a:gd name="T21" fmla="*/ 0 h 84"/>
                <a:gd name="T22" fmla="*/ 0 w 220"/>
                <a:gd name="T23" fmla="*/ 0 h 84"/>
                <a:gd name="T24" fmla="*/ 0 w 220"/>
                <a:gd name="T25" fmla="*/ 0 h 84"/>
                <a:gd name="T26" fmla="*/ 0 w 220"/>
                <a:gd name="T27" fmla="*/ 0 h 84"/>
                <a:gd name="T28" fmla="*/ 0 w 220"/>
                <a:gd name="T29" fmla="*/ 0 h 84"/>
                <a:gd name="T30" fmla="*/ 0 w 220"/>
                <a:gd name="T31" fmla="*/ 0 h 84"/>
                <a:gd name="T32" fmla="*/ 0 w 220"/>
                <a:gd name="T33" fmla="*/ 0 h 84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0"/>
                <a:gd name="T52" fmla="*/ 0 h 84"/>
                <a:gd name="T53" fmla="*/ 220 w 220"/>
                <a:gd name="T54" fmla="*/ 84 h 84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0" h="84">
                  <a:moveTo>
                    <a:pt x="0" y="84"/>
                  </a:moveTo>
                  <a:lnTo>
                    <a:pt x="19" y="60"/>
                  </a:lnTo>
                  <a:lnTo>
                    <a:pt x="44" y="38"/>
                  </a:lnTo>
                  <a:lnTo>
                    <a:pt x="71" y="24"/>
                  </a:lnTo>
                  <a:lnTo>
                    <a:pt x="103" y="14"/>
                  </a:lnTo>
                  <a:lnTo>
                    <a:pt x="133" y="6"/>
                  </a:lnTo>
                  <a:lnTo>
                    <a:pt x="163" y="3"/>
                  </a:lnTo>
                  <a:lnTo>
                    <a:pt x="193" y="0"/>
                  </a:lnTo>
                  <a:lnTo>
                    <a:pt x="220" y="0"/>
                  </a:lnTo>
                  <a:lnTo>
                    <a:pt x="203" y="28"/>
                  </a:lnTo>
                  <a:lnTo>
                    <a:pt x="180" y="47"/>
                  </a:lnTo>
                  <a:lnTo>
                    <a:pt x="152" y="60"/>
                  </a:lnTo>
                  <a:lnTo>
                    <a:pt x="122" y="65"/>
                  </a:lnTo>
                  <a:lnTo>
                    <a:pt x="92" y="70"/>
                  </a:lnTo>
                  <a:lnTo>
                    <a:pt x="60" y="74"/>
                  </a:lnTo>
                  <a:lnTo>
                    <a:pt x="30" y="79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37" name="Freeform 464"/>
            <p:cNvSpPr>
              <a:spLocks/>
            </p:cNvSpPr>
            <p:nvPr/>
          </p:nvSpPr>
          <p:spPr bwMode="auto">
            <a:xfrm>
              <a:off x="4145" y="4003"/>
              <a:ext cx="65" cy="40"/>
            </a:xfrm>
            <a:custGeom>
              <a:avLst/>
              <a:gdLst>
                <a:gd name="T0" fmla="*/ 0 w 258"/>
                <a:gd name="T1" fmla="*/ 0 h 161"/>
                <a:gd name="T2" fmla="*/ 0 w 258"/>
                <a:gd name="T3" fmla="*/ 0 h 161"/>
                <a:gd name="T4" fmla="*/ 0 w 258"/>
                <a:gd name="T5" fmla="*/ 0 h 161"/>
                <a:gd name="T6" fmla="*/ 0 w 258"/>
                <a:gd name="T7" fmla="*/ 0 h 161"/>
                <a:gd name="T8" fmla="*/ 0 w 258"/>
                <a:gd name="T9" fmla="*/ 0 h 161"/>
                <a:gd name="T10" fmla="*/ 0 w 258"/>
                <a:gd name="T11" fmla="*/ 0 h 161"/>
                <a:gd name="T12" fmla="*/ 0 w 258"/>
                <a:gd name="T13" fmla="*/ 0 h 161"/>
                <a:gd name="T14" fmla="*/ 0 w 258"/>
                <a:gd name="T15" fmla="*/ 0 h 161"/>
                <a:gd name="T16" fmla="*/ 0 w 258"/>
                <a:gd name="T17" fmla="*/ 0 h 161"/>
                <a:gd name="T18" fmla="*/ 0 w 258"/>
                <a:gd name="T19" fmla="*/ 0 h 161"/>
                <a:gd name="T20" fmla="*/ 0 w 258"/>
                <a:gd name="T21" fmla="*/ 0 h 161"/>
                <a:gd name="T22" fmla="*/ 0 w 258"/>
                <a:gd name="T23" fmla="*/ 0 h 161"/>
                <a:gd name="T24" fmla="*/ 0 w 258"/>
                <a:gd name="T25" fmla="*/ 0 h 161"/>
                <a:gd name="T26" fmla="*/ 0 w 258"/>
                <a:gd name="T27" fmla="*/ 0 h 161"/>
                <a:gd name="T28" fmla="*/ 0 w 258"/>
                <a:gd name="T29" fmla="*/ 0 h 161"/>
                <a:gd name="T30" fmla="*/ 0 w 258"/>
                <a:gd name="T31" fmla="*/ 0 h 161"/>
                <a:gd name="T32" fmla="*/ 0 w 258"/>
                <a:gd name="T33" fmla="*/ 0 h 161"/>
                <a:gd name="T34" fmla="*/ 0 w 258"/>
                <a:gd name="T35" fmla="*/ 0 h 161"/>
                <a:gd name="T36" fmla="*/ 0 w 258"/>
                <a:gd name="T37" fmla="*/ 0 h 16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58"/>
                <a:gd name="T58" fmla="*/ 0 h 161"/>
                <a:gd name="T59" fmla="*/ 258 w 258"/>
                <a:gd name="T60" fmla="*/ 161 h 16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58" h="161">
                  <a:moveTo>
                    <a:pt x="11" y="73"/>
                  </a:moveTo>
                  <a:lnTo>
                    <a:pt x="0" y="57"/>
                  </a:lnTo>
                  <a:lnTo>
                    <a:pt x="16" y="48"/>
                  </a:lnTo>
                  <a:lnTo>
                    <a:pt x="32" y="43"/>
                  </a:lnTo>
                  <a:lnTo>
                    <a:pt x="52" y="43"/>
                  </a:lnTo>
                  <a:lnTo>
                    <a:pt x="68" y="41"/>
                  </a:lnTo>
                  <a:lnTo>
                    <a:pt x="87" y="38"/>
                  </a:lnTo>
                  <a:lnTo>
                    <a:pt x="103" y="30"/>
                  </a:lnTo>
                  <a:lnTo>
                    <a:pt x="117" y="20"/>
                  </a:lnTo>
                  <a:lnTo>
                    <a:pt x="128" y="0"/>
                  </a:lnTo>
                  <a:lnTo>
                    <a:pt x="258" y="147"/>
                  </a:lnTo>
                  <a:lnTo>
                    <a:pt x="219" y="152"/>
                  </a:lnTo>
                  <a:lnTo>
                    <a:pt x="184" y="155"/>
                  </a:lnTo>
                  <a:lnTo>
                    <a:pt x="147" y="161"/>
                  </a:lnTo>
                  <a:lnTo>
                    <a:pt x="114" y="157"/>
                  </a:lnTo>
                  <a:lnTo>
                    <a:pt x="84" y="152"/>
                  </a:lnTo>
                  <a:lnTo>
                    <a:pt x="54" y="138"/>
                  </a:lnTo>
                  <a:lnTo>
                    <a:pt x="30" y="111"/>
                  </a:lnTo>
                  <a:lnTo>
                    <a:pt x="11" y="73"/>
                  </a:lnTo>
                  <a:close/>
                </a:path>
              </a:pathLst>
            </a:custGeom>
            <a:solidFill>
              <a:srgbClr val="7FDD1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38" name="Freeform 465"/>
            <p:cNvSpPr>
              <a:spLocks/>
            </p:cNvSpPr>
            <p:nvPr/>
          </p:nvSpPr>
          <p:spPr bwMode="auto">
            <a:xfrm>
              <a:off x="3942" y="3454"/>
              <a:ext cx="262" cy="157"/>
            </a:xfrm>
            <a:custGeom>
              <a:avLst/>
              <a:gdLst>
                <a:gd name="T0" fmla="*/ 0 w 1049"/>
                <a:gd name="T1" fmla="*/ 0 h 625"/>
                <a:gd name="T2" fmla="*/ 0 w 1049"/>
                <a:gd name="T3" fmla="*/ 0 h 625"/>
                <a:gd name="T4" fmla="*/ 0 w 1049"/>
                <a:gd name="T5" fmla="*/ 0 h 625"/>
                <a:gd name="T6" fmla="*/ 0 w 1049"/>
                <a:gd name="T7" fmla="*/ 0 h 625"/>
                <a:gd name="T8" fmla="*/ 0 w 1049"/>
                <a:gd name="T9" fmla="*/ 0 h 625"/>
                <a:gd name="T10" fmla="*/ 0 w 1049"/>
                <a:gd name="T11" fmla="*/ 0 h 625"/>
                <a:gd name="T12" fmla="*/ 0 w 1049"/>
                <a:gd name="T13" fmla="*/ 0 h 625"/>
                <a:gd name="T14" fmla="*/ 0 w 1049"/>
                <a:gd name="T15" fmla="*/ 0 h 625"/>
                <a:gd name="T16" fmla="*/ 0 w 1049"/>
                <a:gd name="T17" fmla="*/ 0 h 625"/>
                <a:gd name="T18" fmla="*/ 0 w 1049"/>
                <a:gd name="T19" fmla="*/ 0 h 625"/>
                <a:gd name="T20" fmla="*/ 0 w 1049"/>
                <a:gd name="T21" fmla="*/ 0 h 625"/>
                <a:gd name="T22" fmla="*/ 0 w 1049"/>
                <a:gd name="T23" fmla="*/ 0 h 625"/>
                <a:gd name="T24" fmla="*/ 0 w 1049"/>
                <a:gd name="T25" fmla="*/ 0 h 625"/>
                <a:gd name="T26" fmla="*/ 0 w 1049"/>
                <a:gd name="T27" fmla="*/ 0 h 625"/>
                <a:gd name="T28" fmla="*/ 0 w 1049"/>
                <a:gd name="T29" fmla="*/ 0 h 625"/>
                <a:gd name="T30" fmla="*/ 0 w 1049"/>
                <a:gd name="T31" fmla="*/ 0 h 625"/>
                <a:gd name="T32" fmla="*/ 0 w 1049"/>
                <a:gd name="T33" fmla="*/ 0 h 625"/>
                <a:gd name="T34" fmla="*/ 0 w 1049"/>
                <a:gd name="T35" fmla="*/ 0 h 625"/>
                <a:gd name="T36" fmla="*/ 0 w 1049"/>
                <a:gd name="T37" fmla="*/ 0 h 625"/>
                <a:gd name="T38" fmla="*/ 0 w 1049"/>
                <a:gd name="T39" fmla="*/ 0 h 625"/>
                <a:gd name="T40" fmla="*/ 0 w 1049"/>
                <a:gd name="T41" fmla="*/ 0 h 625"/>
                <a:gd name="T42" fmla="*/ 0 w 1049"/>
                <a:gd name="T43" fmla="*/ 0 h 625"/>
                <a:gd name="T44" fmla="*/ 0 w 1049"/>
                <a:gd name="T45" fmla="*/ 0 h 625"/>
                <a:gd name="T46" fmla="*/ 0 w 1049"/>
                <a:gd name="T47" fmla="*/ 0 h 625"/>
                <a:gd name="T48" fmla="*/ 0 w 1049"/>
                <a:gd name="T49" fmla="*/ 0 h 625"/>
                <a:gd name="T50" fmla="*/ 0 w 1049"/>
                <a:gd name="T51" fmla="*/ 0 h 625"/>
                <a:gd name="T52" fmla="*/ 0 w 1049"/>
                <a:gd name="T53" fmla="*/ 0 h 625"/>
                <a:gd name="T54" fmla="*/ 0 w 1049"/>
                <a:gd name="T55" fmla="*/ 0 h 625"/>
                <a:gd name="T56" fmla="*/ 0 w 1049"/>
                <a:gd name="T57" fmla="*/ 0 h 625"/>
                <a:gd name="T58" fmla="*/ 0 w 1049"/>
                <a:gd name="T59" fmla="*/ 0 h 625"/>
                <a:gd name="T60" fmla="*/ 0 w 1049"/>
                <a:gd name="T61" fmla="*/ 0 h 625"/>
                <a:gd name="T62" fmla="*/ 0 w 1049"/>
                <a:gd name="T63" fmla="*/ 0 h 625"/>
                <a:gd name="T64" fmla="*/ 0 w 1049"/>
                <a:gd name="T65" fmla="*/ 0 h 625"/>
                <a:gd name="T66" fmla="*/ 0 w 1049"/>
                <a:gd name="T67" fmla="*/ 0 h 625"/>
                <a:gd name="T68" fmla="*/ 0 w 1049"/>
                <a:gd name="T69" fmla="*/ 0 h 625"/>
                <a:gd name="T70" fmla="*/ 0 w 1049"/>
                <a:gd name="T71" fmla="*/ 0 h 625"/>
                <a:gd name="T72" fmla="*/ 0 w 1049"/>
                <a:gd name="T73" fmla="*/ 0 h 625"/>
                <a:gd name="T74" fmla="*/ 0 w 1049"/>
                <a:gd name="T75" fmla="*/ 0 h 625"/>
                <a:gd name="T76" fmla="*/ 0 w 1049"/>
                <a:gd name="T77" fmla="*/ 0 h 62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49"/>
                <a:gd name="T118" fmla="*/ 0 h 625"/>
                <a:gd name="T119" fmla="*/ 1049 w 1049"/>
                <a:gd name="T120" fmla="*/ 625 h 62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49" h="625">
                  <a:moveTo>
                    <a:pt x="858" y="519"/>
                  </a:moveTo>
                  <a:lnTo>
                    <a:pt x="850" y="511"/>
                  </a:lnTo>
                  <a:lnTo>
                    <a:pt x="844" y="500"/>
                  </a:lnTo>
                  <a:lnTo>
                    <a:pt x="844" y="486"/>
                  </a:lnTo>
                  <a:lnTo>
                    <a:pt x="844" y="476"/>
                  </a:lnTo>
                  <a:lnTo>
                    <a:pt x="860" y="465"/>
                  </a:lnTo>
                  <a:lnTo>
                    <a:pt x="880" y="454"/>
                  </a:lnTo>
                  <a:lnTo>
                    <a:pt x="896" y="442"/>
                  </a:lnTo>
                  <a:lnTo>
                    <a:pt x="915" y="432"/>
                  </a:lnTo>
                  <a:lnTo>
                    <a:pt x="931" y="421"/>
                  </a:lnTo>
                  <a:lnTo>
                    <a:pt x="948" y="407"/>
                  </a:lnTo>
                  <a:lnTo>
                    <a:pt x="964" y="394"/>
                  </a:lnTo>
                  <a:lnTo>
                    <a:pt x="978" y="377"/>
                  </a:lnTo>
                  <a:lnTo>
                    <a:pt x="689" y="70"/>
                  </a:lnTo>
                  <a:lnTo>
                    <a:pt x="649" y="77"/>
                  </a:lnTo>
                  <a:lnTo>
                    <a:pt x="606" y="82"/>
                  </a:lnTo>
                  <a:lnTo>
                    <a:pt x="564" y="90"/>
                  </a:lnTo>
                  <a:lnTo>
                    <a:pt x="524" y="98"/>
                  </a:lnTo>
                  <a:lnTo>
                    <a:pt x="483" y="106"/>
                  </a:lnTo>
                  <a:lnTo>
                    <a:pt x="442" y="117"/>
                  </a:lnTo>
                  <a:lnTo>
                    <a:pt x="405" y="130"/>
                  </a:lnTo>
                  <a:lnTo>
                    <a:pt x="364" y="141"/>
                  </a:lnTo>
                  <a:lnTo>
                    <a:pt x="326" y="155"/>
                  </a:lnTo>
                  <a:lnTo>
                    <a:pt x="285" y="169"/>
                  </a:lnTo>
                  <a:lnTo>
                    <a:pt x="247" y="185"/>
                  </a:lnTo>
                  <a:lnTo>
                    <a:pt x="209" y="199"/>
                  </a:lnTo>
                  <a:lnTo>
                    <a:pt x="171" y="215"/>
                  </a:lnTo>
                  <a:lnTo>
                    <a:pt x="133" y="231"/>
                  </a:lnTo>
                  <a:lnTo>
                    <a:pt x="95" y="248"/>
                  </a:lnTo>
                  <a:lnTo>
                    <a:pt x="57" y="264"/>
                  </a:lnTo>
                  <a:lnTo>
                    <a:pt x="86" y="304"/>
                  </a:lnTo>
                  <a:lnTo>
                    <a:pt x="119" y="345"/>
                  </a:lnTo>
                  <a:lnTo>
                    <a:pt x="151" y="384"/>
                  </a:lnTo>
                  <a:lnTo>
                    <a:pt x="185" y="424"/>
                  </a:lnTo>
                  <a:lnTo>
                    <a:pt x="215" y="465"/>
                  </a:lnTo>
                  <a:lnTo>
                    <a:pt x="241" y="508"/>
                  </a:lnTo>
                  <a:lnTo>
                    <a:pt x="266" y="551"/>
                  </a:lnTo>
                  <a:lnTo>
                    <a:pt x="282" y="597"/>
                  </a:lnTo>
                  <a:lnTo>
                    <a:pt x="252" y="625"/>
                  </a:lnTo>
                  <a:lnTo>
                    <a:pt x="217" y="573"/>
                  </a:lnTo>
                  <a:lnTo>
                    <a:pt x="176" y="521"/>
                  </a:lnTo>
                  <a:lnTo>
                    <a:pt x="133" y="470"/>
                  </a:lnTo>
                  <a:lnTo>
                    <a:pt x="89" y="416"/>
                  </a:lnTo>
                  <a:lnTo>
                    <a:pt x="54" y="364"/>
                  </a:lnTo>
                  <a:lnTo>
                    <a:pt x="24" y="310"/>
                  </a:lnTo>
                  <a:lnTo>
                    <a:pt x="5" y="253"/>
                  </a:lnTo>
                  <a:lnTo>
                    <a:pt x="0" y="193"/>
                  </a:lnTo>
                  <a:lnTo>
                    <a:pt x="43" y="183"/>
                  </a:lnTo>
                  <a:lnTo>
                    <a:pt x="89" y="169"/>
                  </a:lnTo>
                  <a:lnTo>
                    <a:pt x="133" y="158"/>
                  </a:lnTo>
                  <a:lnTo>
                    <a:pt x="176" y="144"/>
                  </a:lnTo>
                  <a:lnTo>
                    <a:pt x="220" y="128"/>
                  </a:lnTo>
                  <a:lnTo>
                    <a:pt x="264" y="114"/>
                  </a:lnTo>
                  <a:lnTo>
                    <a:pt x="307" y="100"/>
                  </a:lnTo>
                  <a:lnTo>
                    <a:pt x="350" y="88"/>
                  </a:lnTo>
                  <a:lnTo>
                    <a:pt x="393" y="74"/>
                  </a:lnTo>
                  <a:lnTo>
                    <a:pt x="437" y="60"/>
                  </a:lnTo>
                  <a:lnTo>
                    <a:pt x="483" y="47"/>
                  </a:lnTo>
                  <a:lnTo>
                    <a:pt x="527" y="35"/>
                  </a:lnTo>
                  <a:lnTo>
                    <a:pt x="571" y="24"/>
                  </a:lnTo>
                  <a:lnTo>
                    <a:pt x="617" y="14"/>
                  </a:lnTo>
                  <a:lnTo>
                    <a:pt x="659" y="5"/>
                  </a:lnTo>
                  <a:lnTo>
                    <a:pt x="706" y="0"/>
                  </a:lnTo>
                  <a:lnTo>
                    <a:pt x="749" y="49"/>
                  </a:lnTo>
                  <a:lnTo>
                    <a:pt x="795" y="95"/>
                  </a:lnTo>
                  <a:lnTo>
                    <a:pt x="848" y="144"/>
                  </a:lnTo>
                  <a:lnTo>
                    <a:pt x="899" y="190"/>
                  </a:lnTo>
                  <a:lnTo>
                    <a:pt x="945" y="241"/>
                  </a:lnTo>
                  <a:lnTo>
                    <a:pt x="989" y="294"/>
                  </a:lnTo>
                  <a:lnTo>
                    <a:pt x="1024" y="348"/>
                  </a:lnTo>
                  <a:lnTo>
                    <a:pt x="1049" y="405"/>
                  </a:lnTo>
                  <a:lnTo>
                    <a:pt x="1029" y="430"/>
                  </a:lnTo>
                  <a:lnTo>
                    <a:pt x="1007" y="448"/>
                  </a:lnTo>
                  <a:lnTo>
                    <a:pt x="983" y="465"/>
                  </a:lnTo>
                  <a:lnTo>
                    <a:pt x="961" y="481"/>
                  </a:lnTo>
                  <a:lnTo>
                    <a:pt x="936" y="492"/>
                  </a:lnTo>
                  <a:lnTo>
                    <a:pt x="910" y="502"/>
                  </a:lnTo>
                  <a:lnTo>
                    <a:pt x="885" y="511"/>
                  </a:lnTo>
                  <a:lnTo>
                    <a:pt x="858" y="519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39" name="Freeform 466"/>
            <p:cNvSpPr>
              <a:spLocks/>
            </p:cNvSpPr>
            <p:nvPr/>
          </p:nvSpPr>
          <p:spPr bwMode="auto">
            <a:xfrm>
              <a:off x="4037" y="3687"/>
              <a:ext cx="113" cy="139"/>
            </a:xfrm>
            <a:custGeom>
              <a:avLst/>
              <a:gdLst>
                <a:gd name="T0" fmla="*/ 0 w 450"/>
                <a:gd name="T1" fmla="*/ 0 h 556"/>
                <a:gd name="T2" fmla="*/ 0 w 450"/>
                <a:gd name="T3" fmla="*/ 0 h 556"/>
                <a:gd name="T4" fmla="*/ 0 w 450"/>
                <a:gd name="T5" fmla="*/ 0 h 556"/>
                <a:gd name="T6" fmla="*/ 0 w 450"/>
                <a:gd name="T7" fmla="*/ 0 h 556"/>
                <a:gd name="T8" fmla="*/ 0 w 450"/>
                <a:gd name="T9" fmla="*/ 0 h 556"/>
                <a:gd name="T10" fmla="*/ 0 w 450"/>
                <a:gd name="T11" fmla="*/ 0 h 556"/>
                <a:gd name="T12" fmla="*/ 0 w 450"/>
                <a:gd name="T13" fmla="*/ 0 h 556"/>
                <a:gd name="T14" fmla="*/ 0 w 450"/>
                <a:gd name="T15" fmla="*/ 0 h 556"/>
                <a:gd name="T16" fmla="*/ 0 w 450"/>
                <a:gd name="T17" fmla="*/ 0 h 556"/>
                <a:gd name="T18" fmla="*/ 0 w 450"/>
                <a:gd name="T19" fmla="*/ 0 h 556"/>
                <a:gd name="T20" fmla="*/ 0 w 450"/>
                <a:gd name="T21" fmla="*/ 0 h 556"/>
                <a:gd name="T22" fmla="*/ 0 w 450"/>
                <a:gd name="T23" fmla="*/ 0 h 556"/>
                <a:gd name="T24" fmla="*/ 0 w 450"/>
                <a:gd name="T25" fmla="*/ 0 h 556"/>
                <a:gd name="T26" fmla="*/ 0 w 450"/>
                <a:gd name="T27" fmla="*/ 0 h 556"/>
                <a:gd name="T28" fmla="*/ 0 w 450"/>
                <a:gd name="T29" fmla="*/ 0 h 556"/>
                <a:gd name="T30" fmla="*/ 0 w 450"/>
                <a:gd name="T31" fmla="*/ 0 h 556"/>
                <a:gd name="T32" fmla="*/ 0 w 450"/>
                <a:gd name="T33" fmla="*/ 0 h 556"/>
                <a:gd name="T34" fmla="*/ 0 w 450"/>
                <a:gd name="T35" fmla="*/ 0 h 5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50"/>
                <a:gd name="T55" fmla="*/ 0 h 556"/>
                <a:gd name="T56" fmla="*/ 450 w 450"/>
                <a:gd name="T57" fmla="*/ 556 h 5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50" h="556">
                  <a:moveTo>
                    <a:pt x="380" y="554"/>
                  </a:moveTo>
                  <a:lnTo>
                    <a:pt x="342" y="480"/>
                  </a:lnTo>
                  <a:lnTo>
                    <a:pt x="296" y="413"/>
                  </a:lnTo>
                  <a:lnTo>
                    <a:pt x="242" y="347"/>
                  </a:lnTo>
                  <a:lnTo>
                    <a:pt x="187" y="284"/>
                  </a:lnTo>
                  <a:lnTo>
                    <a:pt x="131" y="219"/>
                  </a:lnTo>
                  <a:lnTo>
                    <a:pt x="78" y="154"/>
                  </a:lnTo>
                  <a:lnTo>
                    <a:pt x="32" y="87"/>
                  </a:lnTo>
                  <a:lnTo>
                    <a:pt x="0" y="16"/>
                  </a:lnTo>
                  <a:lnTo>
                    <a:pt x="11" y="2"/>
                  </a:lnTo>
                  <a:lnTo>
                    <a:pt x="27" y="0"/>
                  </a:lnTo>
                  <a:lnTo>
                    <a:pt x="43" y="0"/>
                  </a:lnTo>
                  <a:lnTo>
                    <a:pt x="57" y="0"/>
                  </a:lnTo>
                  <a:lnTo>
                    <a:pt x="450" y="524"/>
                  </a:lnTo>
                  <a:lnTo>
                    <a:pt x="440" y="538"/>
                  </a:lnTo>
                  <a:lnTo>
                    <a:pt x="424" y="548"/>
                  </a:lnTo>
                  <a:lnTo>
                    <a:pt x="404" y="556"/>
                  </a:lnTo>
                  <a:lnTo>
                    <a:pt x="380" y="554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40" name="Freeform 467"/>
            <p:cNvSpPr>
              <a:spLocks/>
            </p:cNvSpPr>
            <p:nvPr/>
          </p:nvSpPr>
          <p:spPr bwMode="auto">
            <a:xfrm>
              <a:off x="3821" y="3305"/>
              <a:ext cx="267" cy="165"/>
            </a:xfrm>
            <a:custGeom>
              <a:avLst/>
              <a:gdLst>
                <a:gd name="T0" fmla="*/ 0 w 1067"/>
                <a:gd name="T1" fmla="*/ 0 h 660"/>
                <a:gd name="T2" fmla="*/ 0 w 1067"/>
                <a:gd name="T3" fmla="*/ 0 h 660"/>
                <a:gd name="T4" fmla="*/ 0 w 1067"/>
                <a:gd name="T5" fmla="*/ 0 h 660"/>
                <a:gd name="T6" fmla="*/ 0 w 1067"/>
                <a:gd name="T7" fmla="*/ 0 h 660"/>
                <a:gd name="T8" fmla="*/ 0 w 1067"/>
                <a:gd name="T9" fmla="*/ 0 h 660"/>
                <a:gd name="T10" fmla="*/ 0 w 1067"/>
                <a:gd name="T11" fmla="*/ 0 h 660"/>
                <a:gd name="T12" fmla="*/ 0 w 1067"/>
                <a:gd name="T13" fmla="*/ 0 h 660"/>
                <a:gd name="T14" fmla="*/ 0 w 1067"/>
                <a:gd name="T15" fmla="*/ 0 h 660"/>
                <a:gd name="T16" fmla="*/ 0 w 1067"/>
                <a:gd name="T17" fmla="*/ 0 h 660"/>
                <a:gd name="T18" fmla="*/ 0 w 1067"/>
                <a:gd name="T19" fmla="*/ 0 h 660"/>
                <a:gd name="T20" fmla="*/ 0 w 1067"/>
                <a:gd name="T21" fmla="*/ 0 h 660"/>
                <a:gd name="T22" fmla="*/ 0 w 1067"/>
                <a:gd name="T23" fmla="*/ 0 h 660"/>
                <a:gd name="T24" fmla="*/ 0 w 1067"/>
                <a:gd name="T25" fmla="*/ 0 h 660"/>
                <a:gd name="T26" fmla="*/ 0 w 1067"/>
                <a:gd name="T27" fmla="*/ 0 h 660"/>
                <a:gd name="T28" fmla="*/ 0 w 1067"/>
                <a:gd name="T29" fmla="*/ 0 h 660"/>
                <a:gd name="T30" fmla="*/ 0 w 1067"/>
                <a:gd name="T31" fmla="*/ 0 h 660"/>
                <a:gd name="T32" fmla="*/ 0 w 1067"/>
                <a:gd name="T33" fmla="*/ 0 h 660"/>
                <a:gd name="T34" fmla="*/ 0 w 1067"/>
                <a:gd name="T35" fmla="*/ 0 h 660"/>
                <a:gd name="T36" fmla="*/ 0 w 1067"/>
                <a:gd name="T37" fmla="*/ 0 h 660"/>
                <a:gd name="T38" fmla="*/ 0 w 1067"/>
                <a:gd name="T39" fmla="*/ 0 h 660"/>
                <a:gd name="T40" fmla="*/ 0 w 1067"/>
                <a:gd name="T41" fmla="*/ 0 h 660"/>
                <a:gd name="T42" fmla="*/ 0 w 1067"/>
                <a:gd name="T43" fmla="*/ 0 h 660"/>
                <a:gd name="T44" fmla="*/ 0 w 1067"/>
                <a:gd name="T45" fmla="*/ 0 h 660"/>
                <a:gd name="T46" fmla="*/ 0 w 1067"/>
                <a:gd name="T47" fmla="*/ 0 h 660"/>
                <a:gd name="T48" fmla="*/ 0 w 1067"/>
                <a:gd name="T49" fmla="*/ 0 h 660"/>
                <a:gd name="T50" fmla="*/ 0 w 1067"/>
                <a:gd name="T51" fmla="*/ 0 h 660"/>
                <a:gd name="T52" fmla="*/ 0 w 1067"/>
                <a:gd name="T53" fmla="*/ 0 h 660"/>
                <a:gd name="T54" fmla="*/ 0 w 1067"/>
                <a:gd name="T55" fmla="*/ 0 h 660"/>
                <a:gd name="T56" fmla="*/ 0 w 1067"/>
                <a:gd name="T57" fmla="*/ 0 h 660"/>
                <a:gd name="T58" fmla="*/ 0 w 1067"/>
                <a:gd name="T59" fmla="*/ 0 h 660"/>
                <a:gd name="T60" fmla="*/ 0 w 1067"/>
                <a:gd name="T61" fmla="*/ 0 h 660"/>
                <a:gd name="T62" fmla="*/ 0 w 1067"/>
                <a:gd name="T63" fmla="*/ 0 h 660"/>
                <a:gd name="T64" fmla="*/ 0 w 1067"/>
                <a:gd name="T65" fmla="*/ 0 h 660"/>
                <a:gd name="T66" fmla="*/ 0 w 1067"/>
                <a:gd name="T67" fmla="*/ 0 h 660"/>
                <a:gd name="T68" fmla="*/ 0 w 1067"/>
                <a:gd name="T69" fmla="*/ 0 h 660"/>
                <a:gd name="T70" fmla="*/ 0 w 1067"/>
                <a:gd name="T71" fmla="*/ 0 h 660"/>
                <a:gd name="T72" fmla="*/ 0 w 1067"/>
                <a:gd name="T73" fmla="*/ 0 h 660"/>
                <a:gd name="T74" fmla="*/ 0 w 1067"/>
                <a:gd name="T75" fmla="*/ 0 h 660"/>
                <a:gd name="T76" fmla="*/ 0 w 1067"/>
                <a:gd name="T77" fmla="*/ 0 h 660"/>
                <a:gd name="T78" fmla="*/ 0 w 1067"/>
                <a:gd name="T79" fmla="*/ 0 h 660"/>
                <a:gd name="T80" fmla="*/ 0 w 1067"/>
                <a:gd name="T81" fmla="*/ 0 h 660"/>
                <a:gd name="T82" fmla="*/ 0 w 1067"/>
                <a:gd name="T83" fmla="*/ 0 h 660"/>
                <a:gd name="T84" fmla="*/ 0 w 1067"/>
                <a:gd name="T85" fmla="*/ 0 h 6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67"/>
                <a:gd name="T130" fmla="*/ 0 h 660"/>
                <a:gd name="T131" fmla="*/ 1067 w 1067"/>
                <a:gd name="T132" fmla="*/ 660 h 6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67" h="660">
                  <a:moveTo>
                    <a:pt x="791" y="448"/>
                  </a:moveTo>
                  <a:lnTo>
                    <a:pt x="801" y="420"/>
                  </a:lnTo>
                  <a:lnTo>
                    <a:pt x="820" y="401"/>
                  </a:lnTo>
                  <a:lnTo>
                    <a:pt x="842" y="385"/>
                  </a:lnTo>
                  <a:lnTo>
                    <a:pt x="870" y="375"/>
                  </a:lnTo>
                  <a:lnTo>
                    <a:pt x="900" y="366"/>
                  </a:lnTo>
                  <a:lnTo>
                    <a:pt x="926" y="355"/>
                  </a:lnTo>
                  <a:lnTo>
                    <a:pt x="956" y="348"/>
                  </a:lnTo>
                  <a:lnTo>
                    <a:pt x="981" y="334"/>
                  </a:lnTo>
                  <a:lnTo>
                    <a:pt x="954" y="320"/>
                  </a:lnTo>
                  <a:lnTo>
                    <a:pt x="926" y="302"/>
                  </a:lnTo>
                  <a:lnTo>
                    <a:pt x="900" y="277"/>
                  </a:lnTo>
                  <a:lnTo>
                    <a:pt x="875" y="247"/>
                  </a:lnTo>
                  <a:lnTo>
                    <a:pt x="848" y="217"/>
                  </a:lnTo>
                  <a:lnTo>
                    <a:pt x="824" y="184"/>
                  </a:lnTo>
                  <a:lnTo>
                    <a:pt x="799" y="152"/>
                  </a:lnTo>
                  <a:lnTo>
                    <a:pt x="771" y="122"/>
                  </a:lnTo>
                  <a:lnTo>
                    <a:pt x="748" y="94"/>
                  </a:lnTo>
                  <a:lnTo>
                    <a:pt x="720" y="73"/>
                  </a:lnTo>
                  <a:lnTo>
                    <a:pt x="690" y="57"/>
                  </a:lnTo>
                  <a:lnTo>
                    <a:pt x="660" y="49"/>
                  </a:lnTo>
                  <a:lnTo>
                    <a:pt x="628" y="46"/>
                  </a:lnTo>
                  <a:lnTo>
                    <a:pt x="595" y="57"/>
                  </a:lnTo>
                  <a:lnTo>
                    <a:pt x="560" y="78"/>
                  </a:lnTo>
                  <a:lnTo>
                    <a:pt x="522" y="112"/>
                  </a:lnTo>
                  <a:lnTo>
                    <a:pt x="471" y="122"/>
                  </a:lnTo>
                  <a:lnTo>
                    <a:pt x="416" y="133"/>
                  </a:lnTo>
                  <a:lnTo>
                    <a:pt x="364" y="144"/>
                  </a:lnTo>
                  <a:lnTo>
                    <a:pt x="313" y="152"/>
                  </a:lnTo>
                  <a:lnTo>
                    <a:pt x="261" y="166"/>
                  </a:lnTo>
                  <a:lnTo>
                    <a:pt x="212" y="179"/>
                  </a:lnTo>
                  <a:lnTo>
                    <a:pt x="164" y="198"/>
                  </a:lnTo>
                  <a:lnTo>
                    <a:pt x="117" y="223"/>
                  </a:lnTo>
                  <a:lnTo>
                    <a:pt x="155" y="274"/>
                  </a:lnTo>
                  <a:lnTo>
                    <a:pt x="191" y="325"/>
                  </a:lnTo>
                  <a:lnTo>
                    <a:pt x="228" y="378"/>
                  </a:lnTo>
                  <a:lnTo>
                    <a:pt x="263" y="429"/>
                  </a:lnTo>
                  <a:lnTo>
                    <a:pt x="300" y="480"/>
                  </a:lnTo>
                  <a:lnTo>
                    <a:pt x="335" y="530"/>
                  </a:lnTo>
                  <a:lnTo>
                    <a:pt x="372" y="581"/>
                  </a:lnTo>
                  <a:lnTo>
                    <a:pt x="413" y="630"/>
                  </a:lnTo>
                  <a:lnTo>
                    <a:pt x="408" y="635"/>
                  </a:lnTo>
                  <a:lnTo>
                    <a:pt x="402" y="641"/>
                  </a:lnTo>
                  <a:lnTo>
                    <a:pt x="397" y="649"/>
                  </a:lnTo>
                  <a:lnTo>
                    <a:pt x="397" y="660"/>
                  </a:lnTo>
                  <a:lnTo>
                    <a:pt x="356" y="660"/>
                  </a:lnTo>
                  <a:lnTo>
                    <a:pt x="307" y="605"/>
                  </a:lnTo>
                  <a:lnTo>
                    <a:pt x="267" y="549"/>
                  </a:lnTo>
                  <a:lnTo>
                    <a:pt x="226" y="491"/>
                  </a:lnTo>
                  <a:lnTo>
                    <a:pt x="187" y="431"/>
                  </a:lnTo>
                  <a:lnTo>
                    <a:pt x="147" y="375"/>
                  </a:lnTo>
                  <a:lnTo>
                    <a:pt x="104" y="320"/>
                  </a:lnTo>
                  <a:lnTo>
                    <a:pt x="55" y="269"/>
                  </a:lnTo>
                  <a:lnTo>
                    <a:pt x="0" y="223"/>
                  </a:lnTo>
                  <a:lnTo>
                    <a:pt x="0" y="179"/>
                  </a:lnTo>
                  <a:lnTo>
                    <a:pt x="44" y="166"/>
                  </a:lnTo>
                  <a:lnTo>
                    <a:pt x="87" y="149"/>
                  </a:lnTo>
                  <a:lnTo>
                    <a:pt x="134" y="138"/>
                  </a:lnTo>
                  <a:lnTo>
                    <a:pt x="177" y="124"/>
                  </a:lnTo>
                  <a:lnTo>
                    <a:pt x="223" y="114"/>
                  </a:lnTo>
                  <a:lnTo>
                    <a:pt x="267" y="101"/>
                  </a:lnTo>
                  <a:lnTo>
                    <a:pt x="313" y="89"/>
                  </a:lnTo>
                  <a:lnTo>
                    <a:pt x="359" y="82"/>
                  </a:lnTo>
                  <a:lnTo>
                    <a:pt x="406" y="71"/>
                  </a:lnTo>
                  <a:lnTo>
                    <a:pt x="452" y="59"/>
                  </a:lnTo>
                  <a:lnTo>
                    <a:pt x="498" y="52"/>
                  </a:lnTo>
                  <a:lnTo>
                    <a:pt x="544" y="41"/>
                  </a:lnTo>
                  <a:lnTo>
                    <a:pt x="590" y="30"/>
                  </a:lnTo>
                  <a:lnTo>
                    <a:pt x="633" y="22"/>
                  </a:lnTo>
                  <a:lnTo>
                    <a:pt x="679" y="11"/>
                  </a:lnTo>
                  <a:lnTo>
                    <a:pt x="725" y="0"/>
                  </a:lnTo>
                  <a:lnTo>
                    <a:pt x="764" y="46"/>
                  </a:lnTo>
                  <a:lnTo>
                    <a:pt x="810" y="89"/>
                  </a:lnTo>
                  <a:lnTo>
                    <a:pt x="856" y="130"/>
                  </a:lnTo>
                  <a:lnTo>
                    <a:pt x="902" y="174"/>
                  </a:lnTo>
                  <a:lnTo>
                    <a:pt x="949" y="214"/>
                  </a:lnTo>
                  <a:lnTo>
                    <a:pt x="992" y="258"/>
                  </a:lnTo>
                  <a:lnTo>
                    <a:pt x="1032" y="304"/>
                  </a:lnTo>
                  <a:lnTo>
                    <a:pt x="1067" y="350"/>
                  </a:lnTo>
                  <a:lnTo>
                    <a:pt x="1038" y="375"/>
                  </a:lnTo>
                  <a:lnTo>
                    <a:pt x="1008" y="396"/>
                  </a:lnTo>
                  <a:lnTo>
                    <a:pt x="972" y="410"/>
                  </a:lnTo>
                  <a:lnTo>
                    <a:pt x="940" y="424"/>
                  </a:lnTo>
                  <a:lnTo>
                    <a:pt x="905" y="431"/>
                  </a:lnTo>
                  <a:lnTo>
                    <a:pt x="866" y="440"/>
                  </a:lnTo>
                  <a:lnTo>
                    <a:pt x="829" y="445"/>
                  </a:lnTo>
                  <a:lnTo>
                    <a:pt x="791" y="448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41" name="Freeform 468"/>
            <p:cNvSpPr>
              <a:spLocks/>
            </p:cNvSpPr>
            <p:nvPr/>
          </p:nvSpPr>
          <p:spPr bwMode="auto">
            <a:xfrm>
              <a:off x="3910" y="3527"/>
              <a:ext cx="85" cy="105"/>
            </a:xfrm>
            <a:custGeom>
              <a:avLst/>
              <a:gdLst>
                <a:gd name="T0" fmla="*/ 0 w 342"/>
                <a:gd name="T1" fmla="*/ 0 h 421"/>
                <a:gd name="T2" fmla="*/ 0 w 342"/>
                <a:gd name="T3" fmla="*/ 0 h 421"/>
                <a:gd name="T4" fmla="*/ 0 w 342"/>
                <a:gd name="T5" fmla="*/ 0 h 421"/>
                <a:gd name="T6" fmla="*/ 0 w 342"/>
                <a:gd name="T7" fmla="*/ 0 h 421"/>
                <a:gd name="T8" fmla="*/ 0 w 342"/>
                <a:gd name="T9" fmla="*/ 0 h 421"/>
                <a:gd name="T10" fmla="*/ 0 w 342"/>
                <a:gd name="T11" fmla="*/ 0 h 421"/>
                <a:gd name="T12" fmla="*/ 0 w 342"/>
                <a:gd name="T13" fmla="*/ 0 h 421"/>
                <a:gd name="T14" fmla="*/ 0 w 342"/>
                <a:gd name="T15" fmla="*/ 0 h 421"/>
                <a:gd name="T16" fmla="*/ 0 w 342"/>
                <a:gd name="T17" fmla="*/ 0 h 421"/>
                <a:gd name="T18" fmla="*/ 0 w 342"/>
                <a:gd name="T19" fmla="*/ 0 h 421"/>
                <a:gd name="T20" fmla="*/ 0 w 342"/>
                <a:gd name="T21" fmla="*/ 0 h 421"/>
                <a:gd name="T22" fmla="*/ 0 w 342"/>
                <a:gd name="T23" fmla="*/ 0 h 421"/>
                <a:gd name="T24" fmla="*/ 0 w 342"/>
                <a:gd name="T25" fmla="*/ 0 h 421"/>
                <a:gd name="T26" fmla="*/ 0 w 342"/>
                <a:gd name="T27" fmla="*/ 0 h 421"/>
                <a:gd name="T28" fmla="*/ 0 w 342"/>
                <a:gd name="T29" fmla="*/ 0 h 421"/>
                <a:gd name="T30" fmla="*/ 0 w 342"/>
                <a:gd name="T31" fmla="*/ 0 h 421"/>
                <a:gd name="T32" fmla="*/ 0 w 342"/>
                <a:gd name="T33" fmla="*/ 0 h 421"/>
                <a:gd name="T34" fmla="*/ 0 w 342"/>
                <a:gd name="T35" fmla="*/ 0 h 421"/>
                <a:gd name="T36" fmla="*/ 0 w 342"/>
                <a:gd name="T37" fmla="*/ 0 h 42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42"/>
                <a:gd name="T58" fmla="*/ 0 h 421"/>
                <a:gd name="T59" fmla="*/ 342 w 342"/>
                <a:gd name="T60" fmla="*/ 421 h 42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42" h="421">
                  <a:moveTo>
                    <a:pt x="296" y="421"/>
                  </a:moveTo>
                  <a:lnTo>
                    <a:pt x="250" y="377"/>
                  </a:lnTo>
                  <a:lnTo>
                    <a:pt x="210" y="334"/>
                  </a:lnTo>
                  <a:lnTo>
                    <a:pt x="166" y="287"/>
                  </a:lnTo>
                  <a:lnTo>
                    <a:pt x="129" y="239"/>
                  </a:lnTo>
                  <a:lnTo>
                    <a:pt x="93" y="187"/>
                  </a:lnTo>
                  <a:lnTo>
                    <a:pt x="58" y="135"/>
                  </a:lnTo>
                  <a:lnTo>
                    <a:pt x="28" y="81"/>
                  </a:lnTo>
                  <a:lnTo>
                    <a:pt x="0" y="27"/>
                  </a:lnTo>
                  <a:lnTo>
                    <a:pt x="30" y="0"/>
                  </a:lnTo>
                  <a:lnTo>
                    <a:pt x="69" y="49"/>
                  </a:lnTo>
                  <a:lnTo>
                    <a:pt x="109" y="95"/>
                  </a:lnTo>
                  <a:lnTo>
                    <a:pt x="153" y="144"/>
                  </a:lnTo>
                  <a:lnTo>
                    <a:pt x="199" y="193"/>
                  </a:lnTo>
                  <a:lnTo>
                    <a:pt x="240" y="244"/>
                  </a:lnTo>
                  <a:lnTo>
                    <a:pt x="280" y="299"/>
                  </a:lnTo>
                  <a:lnTo>
                    <a:pt x="316" y="352"/>
                  </a:lnTo>
                  <a:lnTo>
                    <a:pt x="342" y="410"/>
                  </a:lnTo>
                  <a:lnTo>
                    <a:pt x="296" y="421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42" name="Freeform 469"/>
            <p:cNvSpPr>
              <a:spLocks/>
            </p:cNvSpPr>
            <p:nvPr/>
          </p:nvSpPr>
          <p:spPr bwMode="auto">
            <a:xfrm>
              <a:off x="3718" y="3159"/>
              <a:ext cx="256" cy="123"/>
            </a:xfrm>
            <a:custGeom>
              <a:avLst/>
              <a:gdLst>
                <a:gd name="T0" fmla="*/ 0 w 1024"/>
                <a:gd name="T1" fmla="*/ 0 h 489"/>
                <a:gd name="T2" fmla="*/ 0 w 1024"/>
                <a:gd name="T3" fmla="*/ 0 h 489"/>
                <a:gd name="T4" fmla="*/ 0 w 1024"/>
                <a:gd name="T5" fmla="*/ 0 h 489"/>
                <a:gd name="T6" fmla="*/ 0 w 1024"/>
                <a:gd name="T7" fmla="*/ 0 h 489"/>
                <a:gd name="T8" fmla="*/ 0 w 1024"/>
                <a:gd name="T9" fmla="*/ 0 h 489"/>
                <a:gd name="T10" fmla="*/ 0 w 1024"/>
                <a:gd name="T11" fmla="*/ 0 h 489"/>
                <a:gd name="T12" fmla="*/ 0 w 1024"/>
                <a:gd name="T13" fmla="*/ 0 h 489"/>
                <a:gd name="T14" fmla="*/ 0 w 1024"/>
                <a:gd name="T15" fmla="*/ 0 h 489"/>
                <a:gd name="T16" fmla="*/ 0 w 1024"/>
                <a:gd name="T17" fmla="*/ 0 h 489"/>
                <a:gd name="T18" fmla="*/ 0 w 1024"/>
                <a:gd name="T19" fmla="*/ 0 h 489"/>
                <a:gd name="T20" fmla="*/ 0 w 1024"/>
                <a:gd name="T21" fmla="*/ 0 h 489"/>
                <a:gd name="T22" fmla="*/ 0 w 1024"/>
                <a:gd name="T23" fmla="*/ 0 h 489"/>
                <a:gd name="T24" fmla="*/ 0 w 1024"/>
                <a:gd name="T25" fmla="*/ 0 h 489"/>
                <a:gd name="T26" fmla="*/ 0 w 1024"/>
                <a:gd name="T27" fmla="*/ 0 h 489"/>
                <a:gd name="T28" fmla="*/ 0 w 1024"/>
                <a:gd name="T29" fmla="*/ 0 h 489"/>
                <a:gd name="T30" fmla="*/ 0 w 1024"/>
                <a:gd name="T31" fmla="*/ 0 h 489"/>
                <a:gd name="T32" fmla="*/ 0 w 1024"/>
                <a:gd name="T33" fmla="*/ 0 h 489"/>
                <a:gd name="T34" fmla="*/ 0 w 1024"/>
                <a:gd name="T35" fmla="*/ 0 h 489"/>
                <a:gd name="T36" fmla="*/ 0 w 1024"/>
                <a:gd name="T37" fmla="*/ 0 h 489"/>
                <a:gd name="T38" fmla="*/ 0 w 1024"/>
                <a:gd name="T39" fmla="*/ 0 h 489"/>
                <a:gd name="T40" fmla="*/ 0 w 1024"/>
                <a:gd name="T41" fmla="*/ 0 h 489"/>
                <a:gd name="T42" fmla="*/ 0 w 1024"/>
                <a:gd name="T43" fmla="*/ 0 h 489"/>
                <a:gd name="T44" fmla="*/ 0 w 1024"/>
                <a:gd name="T45" fmla="*/ 0 h 489"/>
                <a:gd name="T46" fmla="*/ 0 w 1024"/>
                <a:gd name="T47" fmla="*/ 0 h 489"/>
                <a:gd name="T48" fmla="*/ 0 w 1024"/>
                <a:gd name="T49" fmla="*/ 0 h 489"/>
                <a:gd name="T50" fmla="*/ 0 w 1024"/>
                <a:gd name="T51" fmla="*/ 0 h 489"/>
                <a:gd name="T52" fmla="*/ 0 w 1024"/>
                <a:gd name="T53" fmla="*/ 0 h 489"/>
                <a:gd name="T54" fmla="*/ 0 w 1024"/>
                <a:gd name="T55" fmla="*/ 0 h 489"/>
                <a:gd name="T56" fmla="*/ 0 w 1024"/>
                <a:gd name="T57" fmla="*/ 0 h 489"/>
                <a:gd name="T58" fmla="*/ 0 w 1024"/>
                <a:gd name="T59" fmla="*/ 0 h 489"/>
                <a:gd name="T60" fmla="*/ 0 w 1024"/>
                <a:gd name="T61" fmla="*/ 0 h 489"/>
                <a:gd name="T62" fmla="*/ 0 w 1024"/>
                <a:gd name="T63" fmla="*/ 0 h 489"/>
                <a:gd name="T64" fmla="*/ 0 w 1024"/>
                <a:gd name="T65" fmla="*/ 0 h 489"/>
                <a:gd name="T66" fmla="*/ 0 w 1024"/>
                <a:gd name="T67" fmla="*/ 0 h 489"/>
                <a:gd name="T68" fmla="*/ 0 w 1024"/>
                <a:gd name="T69" fmla="*/ 0 h 489"/>
                <a:gd name="T70" fmla="*/ 0 w 1024"/>
                <a:gd name="T71" fmla="*/ 0 h 489"/>
                <a:gd name="T72" fmla="*/ 0 w 1024"/>
                <a:gd name="T73" fmla="*/ 0 h 489"/>
                <a:gd name="T74" fmla="*/ 0 w 1024"/>
                <a:gd name="T75" fmla="*/ 0 h 489"/>
                <a:gd name="T76" fmla="*/ 0 w 1024"/>
                <a:gd name="T77" fmla="*/ 0 h 489"/>
                <a:gd name="T78" fmla="*/ 0 w 1024"/>
                <a:gd name="T79" fmla="*/ 0 h 489"/>
                <a:gd name="T80" fmla="*/ 0 w 1024"/>
                <a:gd name="T81" fmla="*/ 0 h 489"/>
                <a:gd name="T82" fmla="*/ 0 w 1024"/>
                <a:gd name="T83" fmla="*/ 0 h 489"/>
                <a:gd name="T84" fmla="*/ 0 w 1024"/>
                <a:gd name="T85" fmla="*/ 0 h 489"/>
                <a:gd name="T86" fmla="*/ 0 w 1024"/>
                <a:gd name="T87" fmla="*/ 0 h 489"/>
                <a:gd name="T88" fmla="*/ 0 w 1024"/>
                <a:gd name="T89" fmla="*/ 0 h 489"/>
                <a:gd name="T90" fmla="*/ 0 w 1024"/>
                <a:gd name="T91" fmla="*/ 0 h 489"/>
                <a:gd name="T92" fmla="*/ 0 w 1024"/>
                <a:gd name="T93" fmla="*/ 0 h 489"/>
                <a:gd name="T94" fmla="*/ 0 w 1024"/>
                <a:gd name="T95" fmla="*/ 0 h 489"/>
                <a:gd name="T96" fmla="*/ 0 w 1024"/>
                <a:gd name="T97" fmla="*/ 0 h 489"/>
                <a:gd name="T98" fmla="*/ 0 w 1024"/>
                <a:gd name="T99" fmla="*/ 0 h 489"/>
                <a:gd name="T100" fmla="*/ 0 w 1024"/>
                <a:gd name="T101" fmla="*/ 0 h 489"/>
                <a:gd name="T102" fmla="*/ 0 w 1024"/>
                <a:gd name="T103" fmla="*/ 0 h 489"/>
                <a:gd name="T104" fmla="*/ 0 w 1024"/>
                <a:gd name="T105" fmla="*/ 0 h 489"/>
                <a:gd name="T106" fmla="*/ 0 w 1024"/>
                <a:gd name="T107" fmla="*/ 0 h 48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24"/>
                <a:gd name="T163" fmla="*/ 0 h 489"/>
                <a:gd name="T164" fmla="*/ 1024 w 1024"/>
                <a:gd name="T165" fmla="*/ 489 h 48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24" h="489">
                  <a:moveTo>
                    <a:pt x="820" y="421"/>
                  </a:moveTo>
                  <a:lnTo>
                    <a:pt x="763" y="421"/>
                  </a:lnTo>
                  <a:lnTo>
                    <a:pt x="765" y="386"/>
                  </a:lnTo>
                  <a:lnTo>
                    <a:pt x="779" y="370"/>
                  </a:lnTo>
                  <a:lnTo>
                    <a:pt x="800" y="361"/>
                  </a:lnTo>
                  <a:lnTo>
                    <a:pt x="828" y="361"/>
                  </a:lnTo>
                  <a:lnTo>
                    <a:pt x="855" y="364"/>
                  </a:lnTo>
                  <a:lnTo>
                    <a:pt x="883" y="364"/>
                  </a:lnTo>
                  <a:lnTo>
                    <a:pt x="904" y="356"/>
                  </a:lnTo>
                  <a:lnTo>
                    <a:pt x="923" y="336"/>
                  </a:lnTo>
                  <a:lnTo>
                    <a:pt x="665" y="73"/>
                  </a:lnTo>
                  <a:lnTo>
                    <a:pt x="627" y="79"/>
                  </a:lnTo>
                  <a:lnTo>
                    <a:pt x="589" y="87"/>
                  </a:lnTo>
                  <a:lnTo>
                    <a:pt x="551" y="90"/>
                  </a:lnTo>
                  <a:lnTo>
                    <a:pt x="513" y="95"/>
                  </a:lnTo>
                  <a:lnTo>
                    <a:pt x="475" y="98"/>
                  </a:lnTo>
                  <a:lnTo>
                    <a:pt x="437" y="103"/>
                  </a:lnTo>
                  <a:lnTo>
                    <a:pt x="398" y="107"/>
                  </a:lnTo>
                  <a:lnTo>
                    <a:pt x="361" y="112"/>
                  </a:lnTo>
                  <a:lnTo>
                    <a:pt x="323" y="117"/>
                  </a:lnTo>
                  <a:lnTo>
                    <a:pt x="287" y="123"/>
                  </a:lnTo>
                  <a:lnTo>
                    <a:pt x="250" y="128"/>
                  </a:lnTo>
                  <a:lnTo>
                    <a:pt x="215" y="135"/>
                  </a:lnTo>
                  <a:lnTo>
                    <a:pt x="176" y="144"/>
                  </a:lnTo>
                  <a:lnTo>
                    <a:pt x="141" y="155"/>
                  </a:lnTo>
                  <a:lnTo>
                    <a:pt x="109" y="165"/>
                  </a:lnTo>
                  <a:lnTo>
                    <a:pt x="73" y="179"/>
                  </a:lnTo>
                  <a:lnTo>
                    <a:pt x="100" y="223"/>
                  </a:lnTo>
                  <a:lnTo>
                    <a:pt x="135" y="261"/>
                  </a:lnTo>
                  <a:lnTo>
                    <a:pt x="174" y="296"/>
                  </a:lnTo>
                  <a:lnTo>
                    <a:pt x="215" y="329"/>
                  </a:lnTo>
                  <a:lnTo>
                    <a:pt x="250" y="364"/>
                  </a:lnTo>
                  <a:lnTo>
                    <a:pt x="285" y="400"/>
                  </a:lnTo>
                  <a:lnTo>
                    <a:pt x="312" y="440"/>
                  </a:lnTo>
                  <a:lnTo>
                    <a:pt x="328" y="489"/>
                  </a:lnTo>
                  <a:lnTo>
                    <a:pt x="280" y="470"/>
                  </a:lnTo>
                  <a:lnTo>
                    <a:pt x="236" y="442"/>
                  </a:lnTo>
                  <a:lnTo>
                    <a:pt x="195" y="410"/>
                  </a:lnTo>
                  <a:lnTo>
                    <a:pt x="155" y="370"/>
                  </a:lnTo>
                  <a:lnTo>
                    <a:pt x="116" y="329"/>
                  </a:lnTo>
                  <a:lnTo>
                    <a:pt x="79" y="285"/>
                  </a:lnTo>
                  <a:lnTo>
                    <a:pt x="40" y="245"/>
                  </a:lnTo>
                  <a:lnTo>
                    <a:pt x="0" y="209"/>
                  </a:lnTo>
                  <a:lnTo>
                    <a:pt x="3" y="123"/>
                  </a:lnTo>
                  <a:lnTo>
                    <a:pt x="682" y="0"/>
                  </a:lnTo>
                  <a:lnTo>
                    <a:pt x="1024" y="336"/>
                  </a:lnTo>
                  <a:lnTo>
                    <a:pt x="1019" y="366"/>
                  </a:lnTo>
                  <a:lnTo>
                    <a:pt x="999" y="386"/>
                  </a:lnTo>
                  <a:lnTo>
                    <a:pt x="975" y="400"/>
                  </a:lnTo>
                  <a:lnTo>
                    <a:pt x="947" y="405"/>
                  </a:lnTo>
                  <a:lnTo>
                    <a:pt x="912" y="407"/>
                  </a:lnTo>
                  <a:lnTo>
                    <a:pt x="880" y="410"/>
                  </a:lnTo>
                  <a:lnTo>
                    <a:pt x="848" y="413"/>
                  </a:lnTo>
                  <a:lnTo>
                    <a:pt x="820" y="421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43" name="Freeform 470"/>
            <p:cNvSpPr>
              <a:spLocks/>
            </p:cNvSpPr>
            <p:nvPr/>
          </p:nvSpPr>
          <p:spPr bwMode="auto">
            <a:xfrm>
              <a:off x="3803" y="3379"/>
              <a:ext cx="86" cy="102"/>
            </a:xfrm>
            <a:custGeom>
              <a:avLst/>
              <a:gdLst>
                <a:gd name="T0" fmla="*/ 0 w 342"/>
                <a:gd name="T1" fmla="*/ 0 h 410"/>
                <a:gd name="T2" fmla="*/ 0 w 342"/>
                <a:gd name="T3" fmla="*/ 0 h 410"/>
                <a:gd name="T4" fmla="*/ 0 w 342"/>
                <a:gd name="T5" fmla="*/ 0 h 410"/>
                <a:gd name="T6" fmla="*/ 0 w 342"/>
                <a:gd name="T7" fmla="*/ 0 h 410"/>
                <a:gd name="T8" fmla="*/ 0 w 342"/>
                <a:gd name="T9" fmla="*/ 0 h 410"/>
                <a:gd name="T10" fmla="*/ 0 w 342"/>
                <a:gd name="T11" fmla="*/ 0 h 410"/>
                <a:gd name="T12" fmla="*/ 0 w 342"/>
                <a:gd name="T13" fmla="*/ 0 h 410"/>
                <a:gd name="T14" fmla="*/ 0 w 342"/>
                <a:gd name="T15" fmla="*/ 0 h 410"/>
                <a:gd name="T16" fmla="*/ 0 w 342"/>
                <a:gd name="T17" fmla="*/ 0 h 410"/>
                <a:gd name="T18" fmla="*/ 0 w 342"/>
                <a:gd name="T19" fmla="*/ 0 h 410"/>
                <a:gd name="T20" fmla="*/ 0 w 342"/>
                <a:gd name="T21" fmla="*/ 0 h 410"/>
                <a:gd name="T22" fmla="*/ 0 w 342"/>
                <a:gd name="T23" fmla="*/ 0 h 410"/>
                <a:gd name="T24" fmla="*/ 0 w 342"/>
                <a:gd name="T25" fmla="*/ 0 h 410"/>
                <a:gd name="T26" fmla="*/ 0 w 342"/>
                <a:gd name="T27" fmla="*/ 0 h 410"/>
                <a:gd name="T28" fmla="*/ 0 w 342"/>
                <a:gd name="T29" fmla="*/ 0 h 41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2"/>
                <a:gd name="T46" fmla="*/ 0 h 410"/>
                <a:gd name="T47" fmla="*/ 342 w 342"/>
                <a:gd name="T48" fmla="*/ 410 h 41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2" h="410">
                  <a:moveTo>
                    <a:pt x="295" y="410"/>
                  </a:moveTo>
                  <a:lnTo>
                    <a:pt x="0" y="30"/>
                  </a:lnTo>
                  <a:lnTo>
                    <a:pt x="12" y="16"/>
                  </a:lnTo>
                  <a:lnTo>
                    <a:pt x="26" y="6"/>
                  </a:lnTo>
                  <a:lnTo>
                    <a:pt x="40" y="0"/>
                  </a:lnTo>
                  <a:lnTo>
                    <a:pt x="56" y="0"/>
                  </a:lnTo>
                  <a:lnTo>
                    <a:pt x="97" y="46"/>
                  </a:lnTo>
                  <a:lnTo>
                    <a:pt x="138" y="92"/>
                  </a:lnTo>
                  <a:lnTo>
                    <a:pt x="178" y="141"/>
                  </a:lnTo>
                  <a:lnTo>
                    <a:pt x="217" y="187"/>
                  </a:lnTo>
                  <a:lnTo>
                    <a:pt x="252" y="239"/>
                  </a:lnTo>
                  <a:lnTo>
                    <a:pt x="284" y="288"/>
                  </a:lnTo>
                  <a:lnTo>
                    <a:pt x="314" y="339"/>
                  </a:lnTo>
                  <a:lnTo>
                    <a:pt x="342" y="394"/>
                  </a:lnTo>
                  <a:lnTo>
                    <a:pt x="295" y="410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44" name="Freeform 471"/>
            <p:cNvSpPr>
              <a:spLocks/>
            </p:cNvSpPr>
            <p:nvPr/>
          </p:nvSpPr>
          <p:spPr bwMode="auto">
            <a:xfrm>
              <a:off x="3622" y="3036"/>
              <a:ext cx="249" cy="107"/>
            </a:xfrm>
            <a:custGeom>
              <a:avLst/>
              <a:gdLst>
                <a:gd name="T0" fmla="*/ 0 w 994"/>
                <a:gd name="T1" fmla="*/ 0 h 429"/>
                <a:gd name="T2" fmla="*/ 0 w 994"/>
                <a:gd name="T3" fmla="*/ 0 h 429"/>
                <a:gd name="T4" fmla="*/ 0 w 994"/>
                <a:gd name="T5" fmla="*/ 0 h 429"/>
                <a:gd name="T6" fmla="*/ 0 w 994"/>
                <a:gd name="T7" fmla="*/ 0 h 429"/>
                <a:gd name="T8" fmla="*/ 0 w 994"/>
                <a:gd name="T9" fmla="*/ 0 h 429"/>
                <a:gd name="T10" fmla="*/ 0 w 994"/>
                <a:gd name="T11" fmla="*/ 0 h 429"/>
                <a:gd name="T12" fmla="*/ 0 w 994"/>
                <a:gd name="T13" fmla="*/ 0 h 429"/>
                <a:gd name="T14" fmla="*/ 0 w 994"/>
                <a:gd name="T15" fmla="*/ 0 h 429"/>
                <a:gd name="T16" fmla="*/ 0 w 994"/>
                <a:gd name="T17" fmla="*/ 0 h 429"/>
                <a:gd name="T18" fmla="*/ 0 w 994"/>
                <a:gd name="T19" fmla="*/ 0 h 429"/>
                <a:gd name="T20" fmla="*/ 0 w 994"/>
                <a:gd name="T21" fmla="*/ 0 h 429"/>
                <a:gd name="T22" fmla="*/ 0 w 994"/>
                <a:gd name="T23" fmla="*/ 0 h 429"/>
                <a:gd name="T24" fmla="*/ 0 w 994"/>
                <a:gd name="T25" fmla="*/ 0 h 429"/>
                <a:gd name="T26" fmla="*/ 0 w 994"/>
                <a:gd name="T27" fmla="*/ 0 h 429"/>
                <a:gd name="T28" fmla="*/ 0 w 994"/>
                <a:gd name="T29" fmla="*/ 0 h 429"/>
                <a:gd name="T30" fmla="*/ 0 w 994"/>
                <a:gd name="T31" fmla="*/ 0 h 429"/>
                <a:gd name="T32" fmla="*/ 0 w 994"/>
                <a:gd name="T33" fmla="*/ 0 h 429"/>
                <a:gd name="T34" fmla="*/ 0 w 994"/>
                <a:gd name="T35" fmla="*/ 0 h 429"/>
                <a:gd name="T36" fmla="*/ 0 w 994"/>
                <a:gd name="T37" fmla="*/ 0 h 429"/>
                <a:gd name="T38" fmla="*/ 0 w 994"/>
                <a:gd name="T39" fmla="*/ 0 h 429"/>
                <a:gd name="T40" fmla="*/ 0 w 994"/>
                <a:gd name="T41" fmla="*/ 0 h 429"/>
                <a:gd name="T42" fmla="*/ 0 w 994"/>
                <a:gd name="T43" fmla="*/ 0 h 429"/>
                <a:gd name="T44" fmla="*/ 0 w 994"/>
                <a:gd name="T45" fmla="*/ 0 h 429"/>
                <a:gd name="T46" fmla="*/ 0 w 994"/>
                <a:gd name="T47" fmla="*/ 0 h 429"/>
                <a:gd name="T48" fmla="*/ 0 w 994"/>
                <a:gd name="T49" fmla="*/ 0 h 429"/>
                <a:gd name="T50" fmla="*/ 0 w 994"/>
                <a:gd name="T51" fmla="*/ 0 h 429"/>
                <a:gd name="T52" fmla="*/ 0 w 994"/>
                <a:gd name="T53" fmla="*/ 0 h 429"/>
                <a:gd name="T54" fmla="*/ 0 w 994"/>
                <a:gd name="T55" fmla="*/ 0 h 429"/>
                <a:gd name="T56" fmla="*/ 0 w 994"/>
                <a:gd name="T57" fmla="*/ 0 h 429"/>
                <a:gd name="T58" fmla="*/ 0 w 994"/>
                <a:gd name="T59" fmla="*/ 0 h 429"/>
                <a:gd name="T60" fmla="*/ 0 w 994"/>
                <a:gd name="T61" fmla="*/ 0 h 429"/>
                <a:gd name="T62" fmla="*/ 0 w 994"/>
                <a:gd name="T63" fmla="*/ 0 h 429"/>
                <a:gd name="T64" fmla="*/ 0 w 994"/>
                <a:gd name="T65" fmla="*/ 0 h 429"/>
                <a:gd name="T66" fmla="*/ 0 w 994"/>
                <a:gd name="T67" fmla="*/ 0 h 429"/>
                <a:gd name="T68" fmla="*/ 0 w 994"/>
                <a:gd name="T69" fmla="*/ 0 h 429"/>
                <a:gd name="T70" fmla="*/ 0 w 994"/>
                <a:gd name="T71" fmla="*/ 0 h 429"/>
                <a:gd name="T72" fmla="*/ 0 w 994"/>
                <a:gd name="T73" fmla="*/ 0 h 429"/>
                <a:gd name="T74" fmla="*/ 0 w 994"/>
                <a:gd name="T75" fmla="*/ 0 h 429"/>
                <a:gd name="T76" fmla="*/ 0 w 994"/>
                <a:gd name="T77" fmla="*/ 0 h 429"/>
                <a:gd name="T78" fmla="*/ 0 w 994"/>
                <a:gd name="T79" fmla="*/ 0 h 429"/>
                <a:gd name="T80" fmla="*/ 0 w 994"/>
                <a:gd name="T81" fmla="*/ 0 h 429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994"/>
                <a:gd name="T124" fmla="*/ 0 h 429"/>
                <a:gd name="T125" fmla="*/ 994 w 994"/>
                <a:gd name="T126" fmla="*/ 429 h 429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994" h="429">
                  <a:moveTo>
                    <a:pt x="690" y="391"/>
                  </a:moveTo>
                  <a:lnTo>
                    <a:pt x="663" y="396"/>
                  </a:lnTo>
                  <a:lnTo>
                    <a:pt x="635" y="400"/>
                  </a:lnTo>
                  <a:lnTo>
                    <a:pt x="608" y="405"/>
                  </a:lnTo>
                  <a:lnTo>
                    <a:pt x="580" y="410"/>
                  </a:lnTo>
                  <a:lnTo>
                    <a:pt x="554" y="413"/>
                  </a:lnTo>
                  <a:lnTo>
                    <a:pt x="529" y="418"/>
                  </a:lnTo>
                  <a:lnTo>
                    <a:pt x="502" y="423"/>
                  </a:lnTo>
                  <a:lnTo>
                    <a:pt x="475" y="429"/>
                  </a:lnTo>
                  <a:lnTo>
                    <a:pt x="472" y="402"/>
                  </a:lnTo>
                  <a:lnTo>
                    <a:pt x="478" y="383"/>
                  </a:lnTo>
                  <a:lnTo>
                    <a:pt x="492" y="372"/>
                  </a:lnTo>
                  <a:lnTo>
                    <a:pt x="510" y="364"/>
                  </a:lnTo>
                  <a:lnTo>
                    <a:pt x="529" y="361"/>
                  </a:lnTo>
                  <a:lnTo>
                    <a:pt x="552" y="356"/>
                  </a:lnTo>
                  <a:lnTo>
                    <a:pt x="573" y="353"/>
                  </a:lnTo>
                  <a:lnTo>
                    <a:pt x="592" y="345"/>
                  </a:lnTo>
                  <a:lnTo>
                    <a:pt x="627" y="340"/>
                  </a:lnTo>
                  <a:lnTo>
                    <a:pt x="660" y="334"/>
                  </a:lnTo>
                  <a:lnTo>
                    <a:pt x="695" y="331"/>
                  </a:lnTo>
                  <a:lnTo>
                    <a:pt x="730" y="326"/>
                  </a:lnTo>
                  <a:lnTo>
                    <a:pt x="765" y="321"/>
                  </a:lnTo>
                  <a:lnTo>
                    <a:pt x="799" y="312"/>
                  </a:lnTo>
                  <a:lnTo>
                    <a:pt x="831" y="305"/>
                  </a:lnTo>
                  <a:lnTo>
                    <a:pt x="864" y="291"/>
                  </a:lnTo>
                  <a:lnTo>
                    <a:pt x="836" y="215"/>
                  </a:lnTo>
                  <a:lnTo>
                    <a:pt x="804" y="155"/>
                  </a:lnTo>
                  <a:lnTo>
                    <a:pt x="765" y="111"/>
                  </a:lnTo>
                  <a:lnTo>
                    <a:pt x="725" y="81"/>
                  </a:lnTo>
                  <a:lnTo>
                    <a:pt x="681" y="63"/>
                  </a:lnTo>
                  <a:lnTo>
                    <a:pt x="633" y="54"/>
                  </a:lnTo>
                  <a:lnTo>
                    <a:pt x="584" y="54"/>
                  </a:lnTo>
                  <a:lnTo>
                    <a:pt x="532" y="63"/>
                  </a:lnTo>
                  <a:lnTo>
                    <a:pt x="478" y="74"/>
                  </a:lnTo>
                  <a:lnTo>
                    <a:pt x="421" y="90"/>
                  </a:lnTo>
                  <a:lnTo>
                    <a:pt x="367" y="109"/>
                  </a:lnTo>
                  <a:lnTo>
                    <a:pt x="312" y="125"/>
                  </a:lnTo>
                  <a:lnTo>
                    <a:pt x="255" y="141"/>
                  </a:lnTo>
                  <a:lnTo>
                    <a:pt x="203" y="155"/>
                  </a:lnTo>
                  <a:lnTo>
                    <a:pt x="150" y="163"/>
                  </a:lnTo>
                  <a:lnTo>
                    <a:pt x="100" y="166"/>
                  </a:lnTo>
                  <a:lnTo>
                    <a:pt x="90" y="192"/>
                  </a:lnTo>
                  <a:lnTo>
                    <a:pt x="92" y="220"/>
                  </a:lnTo>
                  <a:lnTo>
                    <a:pt x="106" y="247"/>
                  </a:lnTo>
                  <a:lnTo>
                    <a:pt x="125" y="275"/>
                  </a:lnTo>
                  <a:lnTo>
                    <a:pt x="150" y="301"/>
                  </a:lnTo>
                  <a:lnTo>
                    <a:pt x="174" y="328"/>
                  </a:lnTo>
                  <a:lnTo>
                    <a:pt x="196" y="358"/>
                  </a:lnTo>
                  <a:lnTo>
                    <a:pt x="215" y="386"/>
                  </a:lnTo>
                  <a:lnTo>
                    <a:pt x="185" y="410"/>
                  </a:lnTo>
                  <a:lnTo>
                    <a:pt x="152" y="383"/>
                  </a:lnTo>
                  <a:lnTo>
                    <a:pt x="120" y="353"/>
                  </a:lnTo>
                  <a:lnTo>
                    <a:pt x="86" y="321"/>
                  </a:lnTo>
                  <a:lnTo>
                    <a:pt x="60" y="285"/>
                  </a:lnTo>
                  <a:lnTo>
                    <a:pt x="32" y="247"/>
                  </a:lnTo>
                  <a:lnTo>
                    <a:pt x="14" y="209"/>
                  </a:lnTo>
                  <a:lnTo>
                    <a:pt x="3" y="171"/>
                  </a:lnTo>
                  <a:lnTo>
                    <a:pt x="0" y="134"/>
                  </a:lnTo>
                  <a:lnTo>
                    <a:pt x="40" y="122"/>
                  </a:lnTo>
                  <a:lnTo>
                    <a:pt x="81" y="111"/>
                  </a:lnTo>
                  <a:lnTo>
                    <a:pt x="122" y="100"/>
                  </a:lnTo>
                  <a:lnTo>
                    <a:pt x="166" y="90"/>
                  </a:lnTo>
                  <a:lnTo>
                    <a:pt x="206" y="79"/>
                  </a:lnTo>
                  <a:lnTo>
                    <a:pt x="250" y="68"/>
                  </a:lnTo>
                  <a:lnTo>
                    <a:pt x="293" y="57"/>
                  </a:lnTo>
                  <a:lnTo>
                    <a:pt x="337" y="49"/>
                  </a:lnTo>
                  <a:lnTo>
                    <a:pt x="380" y="38"/>
                  </a:lnTo>
                  <a:lnTo>
                    <a:pt x="423" y="30"/>
                  </a:lnTo>
                  <a:lnTo>
                    <a:pt x="467" y="24"/>
                  </a:lnTo>
                  <a:lnTo>
                    <a:pt x="510" y="16"/>
                  </a:lnTo>
                  <a:lnTo>
                    <a:pt x="557" y="11"/>
                  </a:lnTo>
                  <a:lnTo>
                    <a:pt x="603" y="5"/>
                  </a:lnTo>
                  <a:lnTo>
                    <a:pt x="649" y="3"/>
                  </a:lnTo>
                  <a:lnTo>
                    <a:pt x="695" y="0"/>
                  </a:lnTo>
                  <a:lnTo>
                    <a:pt x="994" y="321"/>
                  </a:lnTo>
                  <a:lnTo>
                    <a:pt x="964" y="342"/>
                  </a:lnTo>
                  <a:lnTo>
                    <a:pt x="931" y="356"/>
                  </a:lnTo>
                  <a:lnTo>
                    <a:pt x="894" y="367"/>
                  </a:lnTo>
                  <a:lnTo>
                    <a:pt x="852" y="372"/>
                  </a:lnTo>
                  <a:lnTo>
                    <a:pt x="811" y="375"/>
                  </a:lnTo>
                  <a:lnTo>
                    <a:pt x="769" y="377"/>
                  </a:lnTo>
                  <a:lnTo>
                    <a:pt x="728" y="383"/>
                  </a:lnTo>
                  <a:lnTo>
                    <a:pt x="690" y="391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45" name="Freeform 472"/>
            <p:cNvSpPr>
              <a:spLocks/>
            </p:cNvSpPr>
            <p:nvPr/>
          </p:nvSpPr>
          <p:spPr bwMode="auto">
            <a:xfrm>
              <a:off x="3697" y="3221"/>
              <a:ext cx="78" cy="92"/>
            </a:xfrm>
            <a:custGeom>
              <a:avLst/>
              <a:gdLst>
                <a:gd name="T0" fmla="*/ 0 w 312"/>
                <a:gd name="T1" fmla="*/ 0 h 366"/>
                <a:gd name="T2" fmla="*/ 0 w 312"/>
                <a:gd name="T3" fmla="*/ 0 h 366"/>
                <a:gd name="T4" fmla="*/ 0 w 312"/>
                <a:gd name="T5" fmla="*/ 0 h 366"/>
                <a:gd name="T6" fmla="*/ 0 w 312"/>
                <a:gd name="T7" fmla="*/ 0 h 366"/>
                <a:gd name="T8" fmla="*/ 0 w 312"/>
                <a:gd name="T9" fmla="*/ 0 h 366"/>
                <a:gd name="T10" fmla="*/ 0 w 312"/>
                <a:gd name="T11" fmla="*/ 0 h 366"/>
                <a:gd name="T12" fmla="*/ 0 w 312"/>
                <a:gd name="T13" fmla="*/ 0 h 366"/>
                <a:gd name="T14" fmla="*/ 0 w 312"/>
                <a:gd name="T15" fmla="*/ 0 h 3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12"/>
                <a:gd name="T25" fmla="*/ 0 h 366"/>
                <a:gd name="T26" fmla="*/ 312 w 312"/>
                <a:gd name="T27" fmla="*/ 366 h 36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12" h="366">
                  <a:moveTo>
                    <a:pt x="0" y="46"/>
                  </a:moveTo>
                  <a:lnTo>
                    <a:pt x="11" y="30"/>
                  </a:lnTo>
                  <a:lnTo>
                    <a:pt x="21" y="10"/>
                  </a:lnTo>
                  <a:lnTo>
                    <a:pt x="35" y="0"/>
                  </a:lnTo>
                  <a:lnTo>
                    <a:pt x="57" y="2"/>
                  </a:lnTo>
                  <a:lnTo>
                    <a:pt x="312" y="325"/>
                  </a:lnTo>
                  <a:lnTo>
                    <a:pt x="272" y="36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46" name="Freeform 473"/>
            <p:cNvSpPr>
              <a:spLocks/>
            </p:cNvSpPr>
            <p:nvPr/>
          </p:nvSpPr>
          <p:spPr bwMode="auto">
            <a:xfrm>
              <a:off x="3538" y="3127"/>
              <a:ext cx="169" cy="218"/>
            </a:xfrm>
            <a:custGeom>
              <a:avLst/>
              <a:gdLst>
                <a:gd name="T0" fmla="*/ 0 w 674"/>
                <a:gd name="T1" fmla="*/ 0 h 874"/>
                <a:gd name="T2" fmla="*/ 0 w 674"/>
                <a:gd name="T3" fmla="*/ 0 h 874"/>
                <a:gd name="T4" fmla="*/ 0 w 674"/>
                <a:gd name="T5" fmla="*/ 0 h 874"/>
                <a:gd name="T6" fmla="*/ 0 w 674"/>
                <a:gd name="T7" fmla="*/ 0 h 874"/>
                <a:gd name="T8" fmla="*/ 0 w 674"/>
                <a:gd name="T9" fmla="*/ 0 h 874"/>
                <a:gd name="T10" fmla="*/ 0 w 674"/>
                <a:gd name="T11" fmla="*/ 0 h 874"/>
                <a:gd name="T12" fmla="*/ 0 w 674"/>
                <a:gd name="T13" fmla="*/ 0 h 874"/>
                <a:gd name="T14" fmla="*/ 0 w 674"/>
                <a:gd name="T15" fmla="*/ 0 h 874"/>
                <a:gd name="T16" fmla="*/ 0 w 674"/>
                <a:gd name="T17" fmla="*/ 0 h 874"/>
                <a:gd name="T18" fmla="*/ 0 w 674"/>
                <a:gd name="T19" fmla="*/ 0 h 874"/>
                <a:gd name="T20" fmla="*/ 0 w 674"/>
                <a:gd name="T21" fmla="*/ 0 h 874"/>
                <a:gd name="T22" fmla="*/ 0 w 674"/>
                <a:gd name="T23" fmla="*/ 0 h 874"/>
                <a:gd name="T24" fmla="*/ 0 w 674"/>
                <a:gd name="T25" fmla="*/ 0 h 8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74"/>
                <a:gd name="T40" fmla="*/ 0 h 874"/>
                <a:gd name="T41" fmla="*/ 674 w 674"/>
                <a:gd name="T42" fmla="*/ 874 h 87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74" h="874">
                  <a:moveTo>
                    <a:pt x="658" y="874"/>
                  </a:moveTo>
                  <a:lnTo>
                    <a:pt x="614" y="872"/>
                  </a:lnTo>
                  <a:lnTo>
                    <a:pt x="0" y="57"/>
                  </a:lnTo>
                  <a:lnTo>
                    <a:pt x="3" y="41"/>
                  </a:lnTo>
                  <a:lnTo>
                    <a:pt x="0" y="24"/>
                  </a:lnTo>
                  <a:lnTo>
                    <a:pt x="5" y="11"/>
                  </a:lnTo>
                  <a:lnTo>
                    <a:pt x="16" y="0"/>
                  </a:lnTo>
                  <a:lnTo>
                    <a:pt x="62" y="0"/>
                  </a:lnTo>
                  <a:lnTo>
                    <a:pt x="670" y="815"/>
                  </a:lnTo>
                  <a:lnTo>
                    <a:pt x="670" y="828"/>
                  </a:lnTo>
                  <a:lnTo>
                    <a:pt x="674" y="844"/>
                  </a:lnTo>
                  <a:lnTo>
                    <a:pt x="668" y="861"/>
                  </a:lnTo>
                  <a:lnTo>
                    <a:pt x="658" y="874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47" name="Freeform 474"/>
            <p:cNvSpPr>
              <a:spLocks/>
            </p:cNvSpPr>
            <p:nvPr/>
          </p:nvSpPr>
          <p:spPr bwMode="auto">
            <a:xfrm>
              <a:off x="3600" y="3091"/>
              <a:ext cx="64" cy="91"/>
            </a:xfrm>
            <a:custGeom>
              <a:avLst/>
              <a:gdLst>
                <a:gd name="T0" fmla="*/ 0 w 258"/>
                <a:gd name="T1" fmla="*/ 0 h 364"/>
                <a:gd name="T2" fmla="*/ 0 w 258"/>
                <a:gd name="T3" fmla="*/ 0 h 364"/>
                <a:gd name="T4" fmla="*/ 0 w 258"/>
                <a:gd name="T5" fmla="*/ 0 h 364"/>
                <a:gd name="T6" fmla="*/ 0 w 258"/>
                <a:gd name="T7" fmla="*/ 0 h 364"/>
                <a:gd name="T8" fmla="*/ 0 w 258"/>
                <a:gd name="T9" fmla="*/ 0 h 364"/>
                <a:gd name="T10" fmla="*/ 0 w 258"/>
                <a:gd name="T11" fmla="*/ 0 h 364"/>
                <a:gd name="T12" fmla="*/ 0 w 258"/>
                <a:gd name="T13" fmla="*/ 0 h 364"/>
                <a:gd name="T14" fmla="*/ 0 w 258"/>
                <a:gd name="T15" fmla="*/ 0 h 364"/>
                <a:gd name="T16" fmla="*/ 0 w 258"/>
                <a:gd name="T17" fmla="*/ 0 h 364"/>
                <a:gd name="T18" fmla="*/ 0 w 258"/>
                <a:gd name="T19" fmla="*/ 0 h 364"/>
                <a:gd name="T20" fmla="*/ 0 w 258"/>
                <a:gd name="T21" fmla="*/ 0 h 364"/>
                <a:gd name="T22" fmla="*/ 0 w 258"/>
                <a:gd name="T23" fmla="*/ 0 h 364"/>
                <a:gd name="T24" fmla="*/ 0 w 258"/>
                <a:gd name="T25" fmla="*/ 0 h 364"/>
                <a:gd name="T26" fmla="*/ 0 w 258"/>
                <a:gd name="T27" fmla="*/ 0 h 364"/>
                <a:gd name="T28" fmla="*/ 0 w 258"/>
                <a:gd name="T29" fmla="*/ 0 h 364"/>
                <a:gd name="T30" fmla="*/ 0 w 258"/>
                <a:gd name="T31" fmla="*/ 0 h 364"/>
                <a:gd name="T32" fmla="*/ 0 w 258"/>
                <a:gd name="T33" fmla="*/ 0 h 364"/>
                <a:gd name="T34" fmla="*/ 0 w 258"/>
                <a:gd name="T35" fmla="*/ 0 h 364"/>
                <a:gd name="T36" fmla="*/ 0 w 258"/>
                <a:gd name="T37" fmla="*/ 0 h 364"/>
                <a:gd name="T38" fmla="*/ 0 w 258"/>
                <a:gd name="T39" fmla="*/ 0 h 364"/>
                <a:gd name="T40" fmla="*/ 0 w 258"/>
                <a:gd name="T41" fmla="*/ 0 h 364"/>
                <a:gd name="T42" fmla="*/ 0 w 258"/>
                <a:gd name="T43" fmla="*/ 0 h 36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258"/>
                <a:gd name="T67" fmla="*/ 0 h 364"/>
                <a:gd name="T68" fmla="*/ 258 w 258"/>
                <a:gd name="T69" fmla="*/ 364 h 36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258" h="364">
                  <a:moveTo>
                    <a:pt x="231" y="364"/>
                  </a:moveTo>
                  <a:lnTo>
                    <a:pt x="196" y="334"/>
                  </a:lnTo>
                  <a:lnTo>
                    <a:pt x="164" y="298"/>
                  </a:lnTo>
                  <a:lnTo>
                    <a:pt x="130" y="261"/>
                  </a:lnTo>
                  <a:lnTo>
                    <a:pt x="104" y="222"/>
                  </a:lnTo>
                  <a:lnTo>
                    <a:pt x="76" y="182"/>
                  </a:lnTo>
                  <a:lnTo>
                    <a:pt x="49" y="141"/>
                  </a:lnTo>
                  <a:lnTo>
                    <a:pt x="25" y="101"/>
                  </a:lnTo>
                  <a:lnTo>
                    <a:pt x="0" y="60"/>
                  </a:lnTo>
                  <a:lnTo>
                    <a:pt x="9" y="44"/>
                  </a:lnTo>
                  <a:lnTo>
                    <a:pt x="14" y="27"/>
                  </a:lnTo>
                  <a:lnTo>
                    <a:pt x="21" y="11"/>
                  </a:lnTo>
                  <a:lnTo>
                    <a:pt x="33" y="0"/>
                  </a:lnTo>
                  <a:lnTo>
                    <a:pt x="60" y="44"/>
                  </a:lnTo>
                  <a:lnTo>
                    <a:pt x="90" y="85"/>
                  </a:lnTo>
                  <a:lnTo>
                    <a:pt x="120" y="125"/>
                  </a:lnTo>
                  <a:lnTo>
                    <a:pt x="150" y="168"/>
                  </a:lnTo>
                  <a:lnTo>
                    <a:pt x="180" y="209"/>
                  </a:lnTo>
                  <a:lnTo>
                    <a:pt x="210" y="250"/>
                  </a:lnTo>
                  <a:lnTo>
                    <a:pt x="234" y="293"/>
                  </a:lnTo>
                  <a:lnTo>
                    <a:pt x="258" y="337"/>
                  </a:lnTo>
                  <a:lnTo>
                    <a:pt x="231" y="364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36948" name="Freeform 475"/>
            <p:cNvSpPr>
              <a:spLocks/>
            </p:cNvSpPr>
            <p:nvPr/>
          </p:nvSpPr>
          <p:spPr bwMode="auto">
            <a:xfrm>
              <a:off x="3493" y="3030"/>
              <a:ext cx="144" cy="27"/>
            </a:xfrm>
            <a:custGeom>
              <a:avLst/>
              <a:gdLst>
                <a:gd name="T0" fmla="*/ 0 w 579"/>
                <a:gd name="T1" fmla="*/ 0 h 111"/>
                <a:gd name="T2" fmla="*/ 0 w 579"/>
                <a:gd name="T3" fmla="*/ 0 h 111"/>
                <a:gd name="T4" fmla="*/ 0 w 579"/>
                <a:gd name="T5" fmla="*/ 0 h 111"/>
                <a:gd name="T6" fmla="*/ 0 w 579"/>
                <a:gd name="T7" fmla="*/ 0 h 111"/>
                <a:gd name="T8" fmla="*/ 0 w 579"/>
                <a:gd name="T9" fmla="*/ 0 h 111"/>
                <a:gd name="T10" fmla="*/ 0 w 579"/>
                <a:gd name="T11" fmla="*/ 0 h 111"/>
                <a:gd name="T12" fmla="*/ 0 w 579"/>
                <a:gd name="T13" fmla="*/ 0 h 111"/>
                <a:gd name="T14" fmla="*/ 0 w 579"/>
                <a:gd name="T15" fmla="*/ 0 h 111"/>
                <a:gd name="T16" fmla="*/ 0 w 579"/>
                <a:gd name="T17" fmla="*/ 0 h 111"/>
                <a:gd name="T18" fmla="*/ 0 w 579"/>
                <a:gd name="T19" fmla="*/ 0 h 111"/>
                <a:gd name="T20" fmla="*/ 0 w 579"/>
                <a:gd name="T21" fmla="*/ 0 h 111"/>
                <a:gd name="T22" fmla="*/ 0 w 579"/>
                <a:gd name="T23" fmla="*/ 0 h 111"/>
                <a:gd name="T24" fmla="*/ 0 w 579"/>
                <a:gd name="T25" fmla="*/ 0 h 111"/>
                <a:gd name="T26" fmla="*/ 0 w 579"/>
                <a:gd name="T27" fmla="*/ 0 h 111"/>
                <a:gd name="T28" fmla="*/ 0 w 579"/>
                <a:gd name="T29" fmla="*/ 0 h 111"/>
                <a:gd name="T30" fmla="*/ 0 w 579"/>
                <a:gd name="T31" fmla="*/ 0 h 111"/>
                <a:gd name="T32" fmla="*/ 0 w 579"/>
                <a:gd name="T33" fmla="*/ 0 h 111"/>
                <a:gd name="T34" fmla="*/ 0 w 579"/>
                <a:gd name="T35" fmla="*/ 0 h 111"/>
                <a:gd name="T36" fmla="*/ 0 w 579"/>
                <a:gd name="T37" fmla="*/ 0 h 111"/>
                <a:gd name="T38" fmla="*/ 0 w 579"/>
                <a:gd name="T39" fmla="*/ 0 h 111"/>
                <a:gd name="T40" fmla="*/ 0 w 579"/>
                <a:gd name="T41" fmla="*/ 0 h 111"/>
                <a:gd name="T42" fmla="*/ 0 w 579"/>
                <a:gd name="T43" fmla="*/ 0 h 111"/>
                <a:gd name="T44" fmla="*/ 0 w 579"/>
                <a:gd name="T45" fmla="*/ 0 h 111"/>
                <a:gd name="T46" fmla="*/ 0 w 579"/>
                <a:gd name="T47" fmla="*/ 0 h 111"/>
                <a:gd name="T48" fmla="*/ 0 w 579"/>
                <a:gd name="T49" fmla="*/ 0 h 111"/>
                <a:gd name="T50" fmla="*/ 0 w 579"/>
                <a:gd name="T51" fmla="*/ 0 h 111"/>
                <a:gd name="T52" fmla="*/ 0 w 579"/>
                <a:gd name="T53" fmla="*/ 0 h 111"/>
                <a:gd name="T54" fmla="*/ 0 w 579"/>
                <a:gd name="T55" fmla="*/ 0 h 111"/>
                <a:gd name="T56" fmla="*/ 0 w 579"/>
                <a:gd name="T57" fmla="*/ 0 h 111"/>
                <a:gd name="T58" fmla="*/ 0 w 579"/>
                <a:gd name="T59" fmla="*/ 0 h 111"/>
                <a:gd name="T60" fmla="*/ 0 w 579"/>
                <a:gd name="T61" fmla="*/ 0 h 111"/>
                <a:gd name="T62" fmla="*/ 0 w 579"/>
                <a:gd name="T63" fmla="*/ 0 h 111"/>
                <a:gd name="T64" fmla="*/ 0 w 579"/>
                <a:gd name="T65" fmla="*/ 0 h 111"/>
                <a:gd name="T66" fmla="*/ 0 w 579"/>
                <a:gd name="T67" fmla="*/ 0 h 111"/>
                <a:gd name="T68" fmla="*/ 0 w 579"/>
                <a:gd name="T69" fmla="*/ 0 h 111"/>
                <a:gd name="T70" fmla="*/ 0 w 579"/>
                <a:gd name="T71" fmla="*/ 0 h 111"/>
                <a:gd name="T72" fmla="*/ 0 w 579"/>
                <a:gd name="T73" fmla="*/ 0 h 111"/>
                <a:gd name="T74" fmla="*/ 0 w 579"/>
                <a:gd name="T75" fmla="*/ 0 h 111"/>
                <a:gd name="T76" fmla="*/ 0 w 579"/>
                <a:gd name="T77" fmla="*/ 0 h 111"/>
                <a:gd name="T78" fmla="*/ 0 w 579"/>
                <a:gd name="T79" fmla="*/ 0 h 111"/>
                <a:gd name="T80" fmla="*/ 0 w 579"/>
                <a:gd name="T81" fmla="*/ 0 h 111"/>
                <a:gd name="T82" fmla="*/ 0 w 579"/>
                <a:gd name="T83" fmla="*/ 0 h 111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579"/>
                <a:gd name="T127" fmla="*/ 0 h 111"/>
                <a:gd name="T128" fmla="*/ 579 w 579"/>
                <a:gd name="T129" fmla="*/ 111 h 111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579" h="111">
                  <a:moveTo>
                    <a:pt x="535" y="60"/>
                  </a:moveTo>
                  <a:lnTo>
                    <a:pt x="503" y="63"/>
                  </a:lnTo>
                  <a:lnTo>
                    <a:pt x="468" y="66"/>
                  </a:lnTo>
                  <a:lnTo>
                    <a:pt x="434" y="69"/>
                  </a:lnTo>
                  <a:lnTo>
                    <a:pt x="402" y="71"/>
                  </a:lnTo>
                  <a:lnTo>
                    <a:pt x="367" y="71"/>
                  </a:lnTo>
                  <a:lnTo>
                    <a:pt x="332" y="74"/>
                  </a:lnTo>
                  <a:lnTo>
                    <a:pt x="299" y="76"/>
                  </a:lnTo>
                  <a:lnTo>
                    <a:pt x="263" y="76"/>
                  </a:lnTo>
                  <a:lnTo>
                    <a:pt x="231" y="79"/>
                  </a:lnTo>
                  <a:lnTo>
                    <a:pt x="196" y="82"/>
                  </a:lnTo>
                  <a:lnTo>
                    <a:pt x="163" y="88"/>
                  </a:lnTo>
                  <a:lnTo>
                    <a:pt x="131" y="90"/>
                  </a:lnTo>
                  <a:lnTo>
                    <a:pt x="98" y="95"/>
                  </a:lnTo>
                  <a:lnTo>
                    <a:pt x="65" y="99"/>
                  </a:lnTo>
                  <a:lnTo>
                    <a:pt x="32" y="106"/>
                  </a:lnTo>
                  <a:lnTo>
                    <a:pt x="0" y="111"/>
                  </a:lnTo>
                  <a:lnTo>
                    <a:pt x="0" y="95"/>
                  </a:lnTo>
                  <a:lnTo>
                    <a:pt x="2" y="82"/>
                  </a:lnTo>
                  <a:lnTo>
                    <a:pt x="11" y="71"/>
                  </a:lnTo>
                  <a:lnTo>
                    <a:pt x="22" y="63"/>
                  </a:lnTo>
                  <a:lnTo>
                    <a:pt x="36" y="58"/>
                  </a:lnTo>
                  <a:lnTo>
                    <a:pt x="49" y="53"/>
                  </a:lnTo>
                  <a:lnTo>
                    <a:pt x="62" y="46"/>
                  </a:lnTo>
                  <a:lnTo>
                    <a:pt x="73" y="41"/>
                  </a:lnTo>
                  <a:lnTo>
                    <a:pt x="103" y="36"/>
                  </a:lnTo>
                  <a:lnTo>
                    <a:pt x="133" y="30"/>
                  </a:lnTo>
                  <a:lnTo>
                    <a:pt x="166" y="25"/>
                  </a:lnTo>
                  <a:lnTo>
                    <a:pt x="196" y="20"/>
                  </a:lnTo>
                  <a:lnTo>
                    <a:pt x="228" y="14"/>
                  </a:lnTo>
                  <a:lnTo>
                    <a:pt x="258" y="9"/>
                  </a:lnTo>
                  <a:lnTo>
                    <a:pt x="291" y="6"/>
                  </a:lnTo>
                  <a:lnTo>
                    <a:pt x="323" y="4"/>
                  </a:lnTo>
                  <a:lnTo>
                    <a:pt x="356" y="0"/>
                  </a:lnTo>
                  <a:lnTo>
                    <a:pt x="386" y="0"/>
                  </a:lnTo>
                  <a:lnTo>
                    <a:pt x="418" y="0"/>
                  </a:lnTo>
                  <a:lnTo>
                    <a:pt x="450" y="0"/>
                  </a:lnTo>
                  <a:lnTo>
                    <a:pt x="484" y="4"/>
                  </a:lnTo>
                  <a:lnTo>
                    <a:pt x="516" y="6"/>
                  </a:lnTo>
                  <a:lnTo>
                    <a:pt x="546" y="11"/>
                  </a:lnTo>
                  <a:lnTo>
                    <a:pt x="579" y="17"/>
                  </a:lnTo>
                  <a:lnTo>
                    <a:pt x="535" y="60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</p:grpSp>
      <p:pic>
        <p:nvPicPr>
          <p:cNvPr id="36887" name="Picture 481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057401"/>
            <a:ext cx="17907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imgres.jp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920" y="2947259"/>
            <a:ext cx="889803" cy="1469446"/>
          </a:xfrm>
          <a:prstGeom prst="rect">
            <a:avLst/>
          </a:prstGeom>
        </p:spPr>
      </p:pic>
      <p:cxnSp>
        <p:nvCxnSpPr>
          <p:cNvPr id="5" name="Elbow Connector 4"/>
          <p:cNvCxnSpPr/>
          <p:nvPr/>
        </p:nvCxnSpPr>
        <p:spPr>
          <a:xfrm rot="10800000" flipV="1">
            <a:off x="2736677" y="3173205"/>
            <a:ext cx="724594" cy="6367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76774" y="3336382"/>
            <a:ext cx="1082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223912227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000C-FB28-B048-9358-E001D93E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bus?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5D5F22-E3EF-7B49-ADC8-37DC56D7F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0600" y="2590800"/>
                <a:ext cx="10439400" cy="41148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Common set of wires for communication among hardware devices plus protocols for carrying out data transfer transactions</a:t>
                </a:r>
              </a:p>
              <a:p>
                <a:pPr lvl="1"/>
                <a:r>
                  <a:rPr lang="en-US" dirty="0"/>
                  <a:t>Operations: e.g., Read, Write</a:t>
                </a:r>
              </a:p>
              <a:p>
                <a:pPr lvl="1"/>
                <a:r>
                  <a:rPr lang="en-US" dirty="0"/>
                  <a:t>Control lines, Address lines, Data lines</a:t>
                </a:r>
              </a:p>
              <a:p>
                <a:pPr lvl="1"/>
                <a:r>
                  <a:rPr lang="en-US" dirty="0"/>
                  <a:t>Typically multiple devices</a:t>
                </a:r>
              </a:p>
              <a:p>
                <a:r>
                  <a:rPr lang="en-US" dirty="0"/>
                  <a:t>Protocol: initiator requests access, arbitration to grant, identification of recipient, handshake to convey address, length, data</a:t>
                </a:r>
              </a:p>
              <a:p>
                <a:r>
                  <a:rPr lang="en-US" dirty="0"/>
                  <a:t>Very high BW close to processor (wide, fast, and inflexible), low BW with high flexibility out in I/O subsystem</a:t>
                </a:r>
              </a:p>
              <a:p>
                <a:r>
                  <a:rPr lang="en-US" dirty="0"/>
                  <a:t>Buses let us connect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devices over a single set of wires, connections, and protocols</a:t>
                </a:r>
              </a:p>
              <a:p>
                <a:r>
                  <a:rPr lang="en-US" dirty="0"/>
                  <a:t>Downside: Only one transaction at a time</a:t>
                </a:r>
              </a:p>
              <a:p>
                <a:pPr lvl="1"/>
                <a:r>
                  <a:rPr lang="en-US" dirty="0"/>
                  <a:t>Needs bus arbitration protocol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5D5F22-E3EF-7B49-ADC8-37DC56D7F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0600" y="2590800"/>
                <a:ext cx="10439400" cy="4114800"/>
              </a:xfrm>
              <a:blipFill>
                <a:blip r:embed="rId3"/>
                <a:stretch>
                  <a:fillRect l="-935" t="-3111" r="-467" b="-1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5B6B1F73-1A31-6646-A24D-196435A8054F}"/>
              </a:ext>
            </a:extLst>
          </p:cNvPr>
          <p:cNvSpPr/>
          <p:nvPr/>
        </p:nvSpPr>
        <p:spPr bwMode="auto">
          <a:xfrm>
            <a:off x="2819400" y="741485"/>
            <a:ext cx="6248400" cy="762000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4F5D5D-F2F1-D34C-BE3B-2E8DD87BF4FD}"/>
              </a:ext>
            </a:extLst>
          </p:cNvPr>
          <p:cNvSpPr/>
          <p:nvPr/>
        </p:nvSpPr>
        <p:spPr bwMode="auto">
          <a:xfrm>
            <a:off x="3657600" y="1732085"/>
            <a:ext cx="609600" cy="609600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C8C0B7-2316-9044-8005-414A0BFA6972}"/>
              </a:ext>
            </a:extLst>
          </p:cNvPr>
          <p:cNvSpPr/>
          <p:nvPr/>
        </p:nvSpPr>
        <p:spPr bwMode="auto">
          <a:xfrm>
            <a:off x="4724400" y="1732085"/>
            <a:ext cx="609600" cy="609600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D36552-D788-C64A-AAB9-2D1C6B4D6649}"/>
              </a:ext>
            </a:extLst>
          </p:cNvPr>
          <p:cNvSpPr/>
          <p:nvPr/>
        </p:nvSpPr>
        <p:spPr bwMode="auto">
          <a:xfrm>
            <a:off x="7322747" y="1732085"/>
            <a:ext cx="609600" cy="609600"/>
          </a:xfrm>
          <a:prstGeom prst="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8A81C6-BC51-5749-A432-9C3B9D2B4402}"/>
              </a:ext>
            </a:extLst>
          </p:cNvPr>
          <p:cNvCxnSpPr>
            <a:stCxn id="5" idx="0"/>
          </p:cNvCxnSpPr>
          <p:nvPr/>
        </p:nvCxnSpPr>
        <p:spPr bwMode="auto">
          <a:xfrm flipV="1">
            <a:off x="3962400" y="1351085"/>
            <a:ext cx="0" cy="38100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EFB432-8A1E-FE42-A81B-0BA0E67BB53A}"/>
              </a:ext>
            </a:extLst>
          </p:cNvPr>
          <p:cNvCxnSpPr/>
          <p:nvPr/>
        </p:nvCxnSpPr>
        <p:spPr bwMode="auto">
          <a:xfrm flipV="1">
            <a:off x="5039762" y="1328451"/>
            <a:ext cx="0" cy="38100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F3755-D68A-EB4A-A313-C7153C720401}"/>
              </a:ext>
            </a:extLst>
          </p:cNvPr>
          <p:cNvCxnSpPr/>
          <p:nvPr/>
        </p:nvCxnSpPr>
        <p:spPr bwMode="auto">
          <a:xfrm flipV="1">
            <a:off x="7627547" y="1328451"/>
            <a:ext cx="0" cy="38100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5281532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152400"/>
            <a:ext cx="7162800" cy="533400"/>
          </a:xfrm>
        </p:spPr>
        <p:txBody>
          <a:bodyPr/>
          <a:lstStyle/>
          <a:p>
            <a:r>
              <a:rPr lang="en-US" dirty="0"/>
              <a:t>Example: PCI Architecture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086600" y="914400"/>
            <a:ext cx="11430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CPU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4191000" y="914400"/>
            <a:ext cx="11430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RAM</a:t>
            </a:r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 bwMode="auto">
          <a:xfrm>
            <a:off x="5334000" y="1219200"/>
            <a:ext cx="17526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5715001" y="877669"/>
            <a:ext cx="11095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Bus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 flipH="1">
            <a:off x="1905000" y="2209800"/>
            <a:ext cx="7543800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>
            <a:stCxn id="4" idx="2"/>
          </p:cNvCxnSpPr>
          <p:nvPr/>
        </p:nvCxnSpPr>
        <p:spPr bwMode="auto">
          <a:xfrm>
            <a:off x="7658100" y="1524000"/>
            <a:ext cx="0" cy="68580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3922072" y="2895600"/>
            <a:ext cx="5526729" cy="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6463284" y="2209800"/>
            <a:ext cx="0" cy="68580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/>
          <p:cNvSpPr/>
          <p:nvPr/>
        </p:nvSpPr>
        <p:spPr bwMode="auto">
          <a:xfrm>
            <a:off x="5334000" y="3429000"/>
            <a:ext cx="1371600" cy="762000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USB</a:t>
            </a:r>
            <a:br>
              <a:rPr 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Controller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6896100" y="3429000"/>
            <a:ext cx="1371600" cy="762000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SATA</a:t>
            </a:r>
            <a:br>
              <a:rPr 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Controller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8991600" y="3505200"/>
            <a:ext cx="1600200" cy="60960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Scanner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8991600" y="4343400"/>
            <a:ext cx="1600200" cy="60960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Hard Disk</a:t>
            </a:r>
          </a:p>
        </p:txBody>
      </p:sp>
      <p:cxnSp>
        <p:nvCxnSpPr>
          <p:cNvPr id="30" name="Straight Connector 29"/>
          <p:cNvCxnSpPr>
            <a:stCxn id="25" idx="0"/>
          </p:cNvCxnSpPr>
          <p:nvPr/>
        </p:nvCxnSpPr>
        <p:spPr bwMode="auto">
          <a:xfrm flipV="1">
            <a:off x="7581900" y="2912236"/>
            <a:ext cx="0" cy="516765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/>
          <p:cNvCxnSpPr/>
          <p:nvPr/>
        </p:nvCxnSpPr>
        <p:spPr bwMode="auto">
          <a:xfrm flipV="1">
            <a:off x="6034825" y="2912235"/>
            <a:ext cx="0" cy="53340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Connector 31"/>
          <p:cNvCxnSpPr/>
          <p:nvPr/>
        </p:nvCxnSpPr>
        <p:spPr bwMode="auto">
          <a:xfrm flipV="1">
            <a:off x="5029200" y="2895600"/>
            <a:ext cx="0" cy="53340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flipV="1">
            <a:off x="4191000" y="2895600"/>
            <a:ext cx="0" cy="53340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>
            <a:stCxn id="25" idx="3"/>
            <a:endCxn id="27" idx="2"/>
          </p:cNvCxnSpPr>
          <p:nvPr/>
        </p:nvCxnSpPr>
        <p:spPr bwMode="auto">
          <a:xfrm>
            <a:off x="8267700" y="3810000"/>
            <a:ext cx="7239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Elbow Connector 37"/>
          <p:cNvCxnSpPr>
            <a:endCxn id="28" idx="2"/>
          </p:cNvCxnSpPr>
          <p:nvPr/>
        </p:nvCxnSpPr>
        <p:spPr bwMode="auto">
          <a:xfrm rot="16200000" flipH="1">
            <a:off x="8401050" y="4057650"/>
            <a:ext cx="838200" cy="342900"/>
          </a:xfrm>
          <a:prstGeom prst="bentConnector2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Oval 41"/>
          <p:cNvSpPr/>
          <p:nvPr/>
        </p:nvSpPr>
        <p:spPr bwMode="auto">
          <a:xfrm>
            <a:off x="6781800" y="4648200"/>
            <a:ext cx="1600200" cy="60960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DVD ROM</a:t>
            </a:r>
          </a:p>
        </p:txBody>
      </p:sp>
      <p:cxnSp>
        <p:nvCxnSpPr>
          <p:cNvPr id="46" name="Straight Connector 45"/>
          <p:cNvCxnSpPr>
            <a:stCxn id="25" idx="2"/>
            <a:endCxn id="42" idx="0"/>
          </p:cNvCxnSpPr>
          <p:nvPr/>
        </p:nvCxnSpPr>
        <p:spPr bwMode="auto">
          <a:xfrm>
            <a:off x="7581900" y="4191000"/>
            <a:ext cx="0" cy="45720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Oval 47"/>
          <p:cNvSpPr/>
          <p:nvPr/>
        </p:nvSpPr>
        <p:spPr bwMode="auto">
          <a:xfrm>
            <a:off x="3695700" y="4114800"/>
            <a:ext cx="16002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Root Hub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2895600" y="4953634"/>
            <a:ext cx="16002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Hub</a:t>
            </a:r>
          </a:p>
        </p:txBody>
      </p:sp>
      <p:cxnSp>
        <p:nvCxnSpPr>
          <p:cNvPr id="52" name="Straight Arrow Connector 51"/>
          <p:cNvCxnSpPr>
            <a:stCxn id="24" idx="1"/>
          </p:cNvCxnSpPr>
          <p:nvPr/>
        </p:nvCxnSpPr>
        <p:spPr bwMode="auto">
          <a:xfrm flipH="1">
            <a:off x="4991100" y="3810000"/>
            <a:ext cx="342900" cy="38100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Oval 53"/>
          <p:cNvSpPr/>
          <p:nvPr/>
        </p:nvSpPr>
        <p:spPr bwMode="auto">
          <a:xfrm>
            <a:off x="4572000" y="4953000"/>
            <a:ext cx="1600200" cy="60960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Webcam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2057400" y="5867400"/>
            <a:ext cx="1600200" cy="60960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Mouse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3886200" y="5867400"/>
            <a:ext cx="1790700" cy="60960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Keyboard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8" name="Straight Connector 57"/>
          <p:cNvCxnSpPr>
            <a:stCxn id="48" idx="4"/>
            <a:endCxn id="49" idx="7"/>
          </p:cNvCxnSpPr>
          <p:nvPr/>
        </p:nvCxnSpPr>
        <p:spPr bwMode="auto">
          <a:xfrm flipH="1">
            <a:off x="4261456" y="4724400"/>
            <a:ext cx="234344" cy="318508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Straight Connector 60"/>
          <p:cNvCxnSpPr>
            <a:stCxn id="48" idx="4"/>
            <a:endCxn id="54" idx="1"/>
          </p:cNvCxnSpPr>
          <p:nvPr/>
        </p:nvCxnSpPr>
        <p:spPr bwMode="auto">
          <a:xfrm>
            <a:off x="4495800" y="4724400"/>
            <a:ext cx="310544" cy="317874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/>
          <p:cNvCxnSpPr>
            <a:stCxn id="49" idx="4"/>
            <a:endCxn id="55" idx="7"/>
          </p:cNvCxnSpPr>
          <p:nvPr/>
        </p:nvCxnSpPr>
        <p:spPr bwMode="auto">
          <a:xfrm flipH="1">
            <a:off x="3423256" y="5563234"/>
            <a:ext cx="272444" cy="39344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>
            <a:stCxn id="49" idx="4"/>
            <a:endCxn id="56" idx="1"/>
          </p:cNvCxnSpPr>
          <p:nvPr/>
        </p:nvCxnSpPr>
        <p:spPr bwMode="auto">
          <a:xfrm>
            <a:off x="3695700" y="5563234"/>
            <a:ext cx="452742" cy="39344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3" name="TextBox 82"/>
          <p:cNvSpPr txBox="1"/>
          <p:nvPr/>
        </p:nvSpPr>
        <p:spPr>
          <a:xfrm>
            <a:off x="9579985" y="2710934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PCI #1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9579984" y="2025134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PCI #0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539484" y="2362200"/>
            <a:ext cx="14253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PCI Bridge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962401" y="3440668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PCI Slots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72400" y="1699232"/>
            <a:ext cx="1524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Host Bridge</a:t>
            </a: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2438400" y="2203966"/>
            <a:ext cx="0" cy="685800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/>
          <p:cNvCxnSpPr/>
          <p:nvPr/>
        </p:nvCxnSpPr>
        <p:spPr bwMode="auto">
          <a:xfrm>
            <a:off x="1905000" y="2912235"/>
            <a:ext cx="1061056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TextBox 46"/>
          <p:cNvSpPr txBox="1"/>
          <p:nvPr/>
        </p:nvSpPr>
        <p:spPr>
          <a:xfrm>
            <a:off x="2501999" y="2362200"/>
            <a:ext cx="1396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ISA Bridge</a:t>
            </a:r>
          </a:p>
        </p:txBody>
      </p:sp>
      <p:sp>
        <p:nvSpPr>
          <p:cNvPr id="50" name="Rectangle 49"/>
          <p:cNvSpPr/>
          <p:nvPr/>
        </p:nvSpPr>
        <p:spPr bwMode="auto">
          <a:xfrm>
            <a:off x="1752600" y="3161350"/>
            <a:ext cx="1371600" cy="762000"/>
          </a:xfrm>
          <a:prstGeom prst="rect">
            <a:avLst/>
          </a:prstGeom>
          <a:solidFill>
            <a:srgbClr val="FFFF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ISA</a:t>
            </a:r>
            <a:br>
              <a:rPr 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Controller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2435528" y="2912236"/>
            <a:ext cx="0" cy="249115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/>
          <p:nvPr/>
        </p:nvCxnSpPr>
        <p:spPr bwMode="auto">
          <a:xfrm>
            <a:off x="2438400" y="3921370"/>
            <a:ext cx="0" cy="249115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Oval 56"/>
          <p:cNvSpPr/>
          <p:nvPr/>
        </p:nvSpPr>
        <p:spPr bwMode="auto">
          <a:xfrm>
            <a:off x="1635428" y="4114800"/>
            <a:ext cx="1600200" cy="609600"/>
          </a:xfrm>
          <a:prstGeom prst="ellipse">
            <a:avLst/>
          </a:prstGeom>
          <a:solidFill>
            <a:schemeClr val="accent3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Legacy</a:t>
            </a:r>
            <a:br>
              <a:rPr 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Devices</a:t>
            </a:r>
            <a:endParaRPr 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57872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157A-0EAB-4F41-AC07-D5FED89D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the Processor Talk to the Device?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5DFA2-1FC6-4977-A4C1-8508D94DB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207" y="3701917"/>
            <a:ext cx="7933777" cy="276859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CPU interacts with a </a:t>
            </a:r>
            <a:r>
              <a:rPr lang="en-US" altLang="ko-KR" i="1" dirty="0">
                <a:ea typeface="굴림" charset="-127"/>
              </a:rPr>
              <a:t>Controller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Contains a set of </a:t>
            </a:r>
            <a:r>
              <a:rPr lang="en-US" altLang="ko-KR" i="1" dirty="0">
                <a:ea typeface="굴림" charset="-127"/>
              </a:rPr>
              <a:t>registers</a:t>
            </a:r>
            <a:r>
              <a:rPr lang="en-US" altLang="ko-KR" dirty="0">
                <a:ea typeface="굴림" charset="-127"/>
              </a:rPr>
              <a:t> that can be read and written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May contain memory for request queues, etc.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Processor accesses registers in two ways: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charset="-127"/>
              </a:rPr>
              <a:t>Port-Mapped I/O: </a:t>
            </a:r>
            <a:r>
              <a:rPr lang="en-US" altLang="ko-KR" dirty="0">
                <a:ea typeface="굴림" charset="-127"/>
              </a:rPr>
              <a:t>in/out instructions to read/write I/O ports</a:t>
            </a:r>
            <a:endParaRPr lang="en-US" altLang="ko-KR" dirty="0">
              <a:solidFill>
                <a:schemeClr val="hlink"/>
              </a:solidFill>
              <a:ea typeface="굴림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charset="-127"/>
              </a:rPr>
              <a:t>Memory-mapped I/O: </a:t>
            </a:r>
            <a:r>
              <a:rPr lang="en-US" altLang="ko-KR" dirty="0">
                <a:ea typeface="굴림" charset="-127"/>
              </a:rPr>
              <a:t>load/store instructions</a:t>
            </a:r>
            <a:endParaRPr lang="en-US" altLang="ko-KR" dirty="0">
              <a:solidFill>
                <a:schemeClr val="hlink"/>
              </a:solidFill>
              <a:ea typeface="굴림" charset="-127"/>
            </a:endParaRP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Registers/memory appear in physical address space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charset="-127"/>
              </a:rPr>
              <a:t>I/O accomplished with load and store instructions</a:t>
            </a:r>
          </a:p>
        </p:txBody>
      </p:sp>
      <p:grpSp>
        <p:nvGrpSpPr>
          <p:cNvPr id="45" name="Group 105">
            <a:extLst>
              <a:ext uri="{FF2B5EF4-FFF2-40B4-BE49-F238E27FC236}">
                <a16:creationId xmlns:a16="http://schemas.microsoft.com/office/drawing/2014/main" id="{90A7E29B-7AA6-4E6C-A660-BF4DAB23B4C9}"/>
              </a:ext>
            </a:extLst>
          </p:cNvPr>
          <p:cNvGrpSpPr>
            <a:grpSpLocks/>
          </p:cNvGrpSpPr>
          <p:nvPr/>
        </p:nvGrpSpPr>
        <p:grpSpPr bwMode="auto">
          <a:xfrm>
            <a:off x="8510038" y="914400"/>
            <a:ext cx="3300413" cy="3810002"/>
            <a:chOff x="3641" y="336"/>
            <a:chExt cx="2079" cy="2400"/>
          </a:xfrm>
        </p:grpSpPr>
        <p:grpSp>
          <p:nvGrpSpPr>
            <p:cNvPr id="46" name="Group 94">
              <a:extLst>
                <a:ext uri="{FF2B5EF4-FFF2-40B4-BE49-F238E27FC236}">
                  <a16:creationId xmlns:a16="http://schemas.microsoft.com/office/drawing/2014/main" id="{502AE6FD-DA84-4D2E-AD84-ACB425C968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1" y="816"/>
              <a:ext cx="2079" cy="1920"/>
              <a:chOff x="2302" y="880"/>
              <a:chExt cx="2079" cy="1920"/>
            </a:xfrm>
          </p:grpSpPr>
          <p:sp>
            <p:nvSpPr>
              <p:cNvPr id="48" name="Rectangle 58">
                <a:extLst>
                  <a:ext uri="{FF2B5EF4-FFF2-40B4-BE49-F238E27FC236}">
                    <a16:creationId xmlns:a16="http://schemas.microsoft.com/office/drawing/2014/main" id="{C52F635A-93F2-4FBD-A5D7-91A04B577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2" y="880"/>
                <a:ext cx="2020" cy="1909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/>
              <a:lstStyle/>
              <a:p>
                <a:pPr marL="228600" indent="-228600" algn="ctr"/>
                <a:r>
                  <a:rPr lang="en-US" b="0" dirty="0">
                    <a:latin typeface="Gill Sans Light"/>
                    <a:ea typeface="Gill Sans" charset="0"/>
                    <a:cs typeface="Gill Sans" charset="0"/>
                  </a:rPr>
                  <a:t>Device</a:t>
                </a:r>
              </a:p>
              <a:p>
                <a:pPr marL="228600" indent="-228600" algn="ctr"/>
                <a:r>
                  <a:rPr lang="en-US" b="0" dirty="0">
                    <a:latin typeface="Gill Sans Light"/>
                    <a:ea typeface="Gill Sans" charset="0"/>
                    <a:cs typeface="Gill Sans" charset="0"/>
                  </a:rPr>
                  <a:t>Controller</a:t>
                </a:r>
              </a:p>
            </p:txBody>
          </p:sp>
          <p:grpSp>
            <p:nvGrpSpPr>
              <p:cNvPr id="49" name="Group 66">
                <a:extLst>
                  <a:ext uri="{FF2B5EF4-FFF2-40B4-BE49-F238E27FC236}">
                    <a16:creationId xmlns:a16="http://schemas.microsoft.com/office/drawing/2014/main" id="{E536CBE8-20E0-45F5-BA5E-99C91C68E9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65" y="1731"/>
                <a:ext cx="483" cy="502"/>
                <a:chOff x="1488" y="2448"/>
                <a:chExt cx="528" cy="576"/>
              </a:xfrm>
            </p:grpSpPr>
            <p:sp>
              <p:nvSpPr>
                <p:cNvPr id="55" name="Rectangle 59">
                  <a:extLst>
                    <a:ext uri="{FF2B5EF4-FFF2-40B4-BE49-F238E27FC236}">
                      <a16:creationId xmlns:a16="http://schemas.microsoft.com/office/drawing/2014/main" id="{E735AB83-CBC0-4CF5-BB3B-8003DBD11D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448"/>
                  <a:ext cx="528" cy="144"/>
                </a:xfrm>
                <a:prstGeom prst="rect">
                  <a:avLst/>
                </a:prstGeom>
                <a:solidFill>
                  <a:srgbClr val="00FFFF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pPr marL="228600" indent="-228600" algn="ctr"/>
                  <a:r>
                    <a:rPr lang="en-US" b="0">
                      <a:latin typeface="Gill Sans Light"/>
                      <a:ea typeface="Gill Sans" charset="0"/>
                      <a:cs typeface="Gill Sans" charset="0"/>
                    </a:rPr>
                    <a:t>read</a:t>
                  </a:r>
                </a:p>
              </p:txBody>
            </p:sp>
            <p:sp>
              <p:nvSpPr>
                <p:cNvPr id="56" name="Rectangle 60">
                  <a:extLst>
                    <a:ext uri="{FF2B5EF4-FFF2-40B4-BE49-F238E27FC236}">
                      <a16:creationId xmlns:a16="http://schemas.microsoft.com/office/drawing/2014/main" id="{934B222D-FF34-4E71-AC92-273E4D39A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592"/>
                  <a:ext cx="528" cy="144"/>
                </a:xfrm>
                <a:prstGeom prst="rect">
                  <a:avLst/>
                </a:prstGeom>
                <a:solidFill>
                  <a:srgbClr val="00FFFF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pPr marL="228600" indent="-228600" algn="ctr"/>
                  <a:r>
                    <a:rPr lang="en-US" b="0">
                      <a:latin typeface="Gill Sans Light"/>
                      <a:ea typeface="Gill Sans" charset="0"/>
                      <a:cs typeface="Gill Sans" charset="0"/>
                    </a:rPr>
                    <a:t>write</a:t>
                  </a:r>
                </a:p>
              </p:txBody>
            </p:sp>
            <p:sp>
              <p:nvSpPr>
                <p:cNvPr id="57" name="Rectangle 61">
                  <a:extLst>
                    <a:ext uri="{FF2B5EF4-FFF2-40B4-BE49-F238E27FC236}">
                      <a16:creationId xmlns:a16="http://schemas.microsoft.com/office/drawing/2014/main" id="{657030A5-04AC-4FB4-AAB5-91993DEA86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736"/>
                  <a:ext cx="528" cy="144"/>
                </a:xfrm>
                <a:prstGeom prst="rect">
                  <a:avLst/>
                </a:prstGeom>
                <a:solidFill>
                  <a:srgbClr val="00FFFF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pPr marL="228600" indent="-228600" algn="ctr"/>
                  <a:r>
                    <a:rPr lang="en-US" b="0">
                      <a:latin typeface="Gill Sans Light"/>
                      <a:ea typeface="Gill Sans" charset="0"/>
                      <a:cs typeface="Gill Sans" charset="0"/>
                    </a:rPr>
                    <a:t>control</a:t>
                  </a:r>
                </a:p>
              </p:txBody>
            </p:sp>
            <p:sp>
              <p:nvSpPr>
                <p:cNvPr id="58" name="Rectangle 62">
                  <a:extLst>
                    <a:ext uri="{FF2B5EF4-FFF2-40B4-BE49-F238E27FC236}">
                      <a16:creationId xmlns:a16="http://schemas.microsoft.com/office/drawing/2014/main" id="{70603A9C-E168-41F1-9EB1-2B9734E424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2880"/>
                  <a:ext cx="528" cy="144"/>
                </a:xfrm>
                <a:prstGeom prst="rect">
                  <a:avLst/>
                </a:prstGeom>
                <a:solidFill>
                  <a:srgbClr val="00FFFF"/>
                </a:solidFill>
                <a:ln w="1905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pPr marL="228600" indent="-228600" algn="ctr"/>
                  <a:r>
                    <a:rPr lang="en-US" b="0">
                      <a:latin typeface="Gill Sans Light"/>
                      <a:ea typeface="Gill Sans" charset="0"/>
                      <a:cs typeface="Gill Sans" charset="0"/>
                    </a:rPr>
                    <a:t>status</a:t>
                  </a:r>
                </a:p>
              </p:txBody>
            </p:sp>
          </p:grpSp>
          <p:sp>
            <p:nvSpPr>
              <p:cNvPr id="50" name="Rectangle 63">
                <a:extLst>
                  <a:ext uri="{FF2B5EF4-FFF2-40B4-BE49-F238E27FC236}">
                    <a16:creationId xmlns:a16="http://schemas.microsoft.com/office/drawing/2014/main" id="{37C5EFF9-1B6B-43AA-A2A9-93A630AB5E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8" y="1731"/>
                <a:ext cx="790" cy="753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marL="228600" indent="-228600" algn="ctr"/>
                <a:r>
                  <a:rPr lang="en-US" b="0">
                    <a:latin typeface="Gill Sans Light"/>
                    <a:ea typeface="Gill Sans" charset="0"/>
                    <a:cs typeface="Gill Sans" charset="0"/>
                  </a:rPr>
                  <a:t>Addressable</a:t>
                </a:r>
              </a:p>
              <a:p>
                <a:pPr marL="228600" indent="-228600" algn="ctr"/>
                <a:r>
                  <a:rPr lang="en-US" b="0">
                    <a:latin typeface="Gill Sans Light"/>
                    <a:ea typeface="Gill Sans" charset="0"/>
                    <a:cs typeface="Gill Sans" charset="0"/>
                  </a:rPr>
                  <a:t>Memory</a:t>
                </a:r>
              </a:p>
              <a:p>
                <a:pPr marL="228600" indent="-228600" algn="ctr"/>
                <a:r>
                  <a:rPr lang="en-US" b="0">
                    <a:latin typeface="Gill Sans Light"/>
                    <a:ea typeface="Gill Sans" charset="0"/>
                    <a:cs typeface="Gill Sans" charset="0"/>
                  </a:rPr>
                  <a:t>and/or</a:t>
                </a:r>
              </a:p>
              <a:p>
                <a:pPr marL="228600" indent="-228600" algn="ctr"/>
                <a:r>
                  <a:rPr lang="en-US" b="0">
                    <a:latin typeface="Gill Sans Light"/>
                    <a:ea typeface="Gill Sans" charset="0"/>
                    <a:cs typeface="Gill Sans" charset="0"/>
                  </a:rPr>
                  <a:t>Queues</a:t>
                </a:r>
              </a:p>
            </p:txBody>
          </p:sp>
          <p:sp>
            <p:nvSpPr>
              <p:cNvPr id="51" name="Text Box 64">
                <a:extLst>
                  <a:ext uri="{FF2B5EF4-FFF2-40B4-BE49-F238E27FC236}">
                    <a16:creationId xmlns:a16="http://schemas.microsoft.com/office/drawing/2014/main" id="{0B3B3F61-9503-4F34-8299-AFB8AEAB29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3" y="2233"/>
                <a:ext cx="818" cy="3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en-US" sz="1800" b="0" dirty="0">
                    <a:latin typeface="Gill Sans Light"/>
                    <a:ea typeface="Gill Sans" charset="0"/>
                    <a:cs typeface="Gill Sans" charset="0"/>
                  </a:rPr>
                  <a:t>Registers</a:t>
                </a:r>
              </a:p>
              <a:p>
                <a:pPr algn="ctr"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en-US" sz="1800" b="0" dirty="0">
                    <a:latin typeface="Gill Sans Light"/>
                    <a:ea typeface="Gill Sans" charset="0"/>
                    <a:cs typeface="Gill Sans" charset="0"/>
                  </a:rPr>
                  <a:t>(port 0x20)</a:t>
                </a:r>
              </a:p>
            </p:txBody>
          </p:sp>
          <p:sp>
            <p:nvSpPr>
              <p:cNvPr id="52" name="Rectangle 65">
                <a:extLst>
                  <a:ext uri="{FF2B5EF4-FFF2-40B4-BE49-F238E27FC236}">
                    <a16:creationId xmlns:a16="http://schemas.microsoft.com/office/drawing/2014/main" id="{79B40EAF-2726-4A8A-AFD2-C17539B17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1" y="1242"/>
                <a:ext cx="1317" cy="418"/>
              </a:xfrm>
              <a:prstGeom prst="rect">
                <a:avLst/>
              </a:prstGeom>
              <a:solidFill>
                <a:srgbClr val="53FB25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marL="228600" indent="-228600" algn="ctr"/>
                <a:r>
                  <a:rPr lang="en-US" sz="2000" b="0">
                    <a:latin typeface="Gill Sans Light"/>
                    <a:ea typeface="Gill Sans" charset="0"/>
                    <a:cs typeface="Gill Sans" charset="0"/>
                  </a:rPr>
                  <a:t>Hardware</a:t>
                </a:r>
              </a:p>
              <a:p>
                <a:pPr marL="228600" indent="-228600" algn="ctr"/>
                <a:r>
                  <a:rPr lang="en-US" sz="2000" b="0">
                    <a:latin typeface="Gill Sans Light"/>
                    <a:ea typeface="Gill Sans" charset="0"/>
                    <a:cs typeface="Gill Sans" charset="0"/>
                  </a:rPr>
                  <a:t>Controller</a:t>
                </a:r>
              </a:p>
            </p:txBody>
          </p:sp>
          <p:sp>
            <p:nvSpPr>
              <p:cNvPr id="53" name="Text Box 69">
                <a:extLst>
                  <a:ext uri="{FF2B5EF4-FFF2-40B4-BE49-F238E27FC236}">
                    <a16:creationId xmlns:a16="http://schemas.microsoft.com/office/drawing/2014/main" id="{8E92867F-ECD7-45F2-842D-D43C5AE45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65" y="2447"/>
                <a:ext cx="1416" cy="3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en-US" sz="1800" b="0" dirty="0">
                    <a:latin typeface="Gill Sans Light"/>
                    <a:ea typeface="Gill Sans" charset="0"/>
                    <a:cs typeface="Gill Sans" charset="0"/>
                  </a:rPr>
                  <a:t>Memory Mapped</a:t>
                </a:r>
              </a:p>
              <a:p>
                <a:pPr algn="ctr"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en-US" sz="1800" b="0" dirty="0">
                    <a:latin typeface="Gill Sans Light"/>
                    <a:ea typeface="Gill Sans" charset="0"/>
                    <a:cs typeface="Gill Sans" charset="0"/>
                  </a:rPr>
                  <a:t>Region: 0x8f008020</a:t>
                </a:r>
              </a:p>
            </p:txBody>
          </p:sp>
          <p:sp>
            <p:nvSpPr>
              <p:cNvPr id="54" name="Rectangle 78">
                <a:extLst>
                  <a:ext uri="{FF2B5EF4-FFF2-40B4-BE49-F238E27FC236}">
                    <a16:creationId xmlns:a16="http://schemas.microsoft.com/office/drawing/2014/main" id="{146D6C87-5226-4309-AA09-0BAF60E62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6" y="1242"/>
                <a:ext cx="571" cy="418"/>
              </a:xfrm>
              <a:prstGeom prst="rect">
                <a:avLst/>
              </a:pr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marL="228600" indent="-228600" algn="ctr"/>
                <a:r>
                  <a:rPr lang="en-US" b="0">
                    <a:latin typeface="Gill Sans Light"/>
                    <a:ea typeface="Gill Sans" charset="0"/>
                    <a:cs typeface="Gill Sans" charset="0"/>
                  </a:rPr>
                  <a:t>Bus</a:t>
                </a:r>
              </a:p>
              <a:p>
                <a:pPr marL="228600" indent="-228600" algn="ctr"/>
                <a:r>
                  <a:rPr lang="en-US" b="0">
                    <a:latin typeface="Gill Sans Light"/>
                    <a:ea typeface="Gill Sans" charset="0"/>
                    <a:cs typeface="Gill Sans" charset="0"/>
                  </a:rPr>
                  <a:t>Interface</a:t>
                </a:r>
              </a:p>
            </p:txBody>
          </p:sp>
        </p:grpSp>
        <p:pic>
          <p:nvPicPr>
            <p:cNvPr id="47" name="Picture 99">
              <a:extLst>
                <a:ext uri="{FF2B5EF4-FFF2-40B4-BE49-F238E27FC236}">
                  <a16:creationId xmlns:a16="http://schemas.microsoft.com/office/drawing/2014/main" id="{FEAFB020-C7AE-4F05-A2BF-F53F6D7642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8" y="336"/>
              <a:ext cx="585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9" name="Group 106">
            <a:extLst>
              <a:ext uri="{FF2B5EF4-FFF2-40B4-BE49-F238E27FC236}">
                <a16:creationId xmlns:a16="http://schemas.microsoft.com/office/drawing/2014/main" id="{D38E821A-1005-4707-8D18-D12A2FFB927F}"/>
              </a:ext>
            </a:extLst>
          </p:cNvPr>
          <p:cNvGrpSpPr>
            <a:grpSpLocks/>
          </p:cNvGrpSpPr>
          <p:nvPr/>
        </p:nvGrpSpPr>
        <p:grpSpPr bwMode="auto">
          <a:xfrm>
            <a:off x="4668975" y="1946278"/>
            <a:ext cx="3894667" cy="1163639"/>
            <a:chOff x="1221" y="986"/>
            <a:chExt cx="2438" cy="733"/>
          </a:xfrm>
        </p:grpSpPr>
        <p:sp>
          <p:nvSpPr>
            <p:cNvPr id="60" name="Line 87">
              <a:extLst>
                <a:ext uri="{FF2B5EF4-FFF2-40B4-BE49-F238E27FC236}">
                  <a16:creationId xmlns:a16="http://schemas.microsoft.com/office/drawing/2014/main" id="{8A853113-B381-4FF7-B01E-EF234E7EF1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21" y="1488"/>
              <a:ext cx="2407" cy="2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1" name="Freeform 83">
              <a:extLst>
                <a:ext uri="{FF2B5EF4-FFF2-40B4-BE49-F238E27FC236}">
                  <a16:creationId xmlns:a16="http://schemas.microsoft.com/office/drawing/2014/main" id="{A2BA5CE7-ACF4-49A0-9FE8-F95C6E52E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0" y="1051"/>
              <a:ext cx="877" cy="293"/>
            </a:xfrm>
            <a:custGeom>
              <a:avLst/>
              <a:gdLst>
                <a:gd name="T0" fmla="*/ 0 w 960"/>
                <a:gd name="T1" fmla="*/ 0 h 336"/>
                <a:gd name="T2" fmla="*/ 0 w 960"/>
                <a:gd name="T3" fmla="*/ 293 h 336"/>
                <a:gd name="T4" fmla="*/ 946 w 960"/>
                <a:gd name="T5" fmla="*/ 293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960" h="336">
                  <a:moveTo>
                    <a:pt x="0" y="0"/>
                  </a:moveTo>
                  <a:lnTo>
                    <a:pt x="0" y="336"/>
                  </a:lnTo>
                  <a:lnTo>
                    <a:pt x="960" y="336"/>
                  </a:ln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2" name="Text Box 84">
              <a:extLst>
                <a:ext uri="{FF2B5EF4-FFF2-40B4-BE49-F238E27FC236}">
                  <a16:creationId xmlns:a16="http://schemas.microsoft.com/office/drawing/2014/main" id="{B1133F80-7A76-4A78-81BB-80E8D639A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0" y="986"/>
              <a:ext cx="769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800" b="0">
                  <a:latin typeface="Gill Sans Light"/>
                  <a:ea typeface="Gill Sans" charset="0"/>
                  <a:cs typeface="Gill Sans" charset="0"/>
                </a:rPr>
                <a:t>Address +</a:t>
              </a:r>
              <a:endParaRPr lang="en-US" sz="18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>
                <a:spcBef>
                  <a:spcPct val="0"/>
                </a:spcBef>
              </a:pPr>
              <a:r>
                <a:rPr lang="en-US" sz="1800" b="0" dirty="0">
                  <a:latin typeface="Gill Sans Light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63" name="Text Box 89">
              <a:extLst>
                <a:ext uri="{FF2B5EF4-FFF2-40B4-BE49-F238E27FC236}">
                  <a16:creationId xmlns:a16="http://schemas.microsoft.com/office/drawing/2014/main" id="{55B01725-530B-49A0-9A0E-9A45F8855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488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1800" b="0">
                  <a:latin typeface="Gill Sans Light"/>
                  <a:ea typeface="Gill Sans" charset="0"/>
                  <a:cs typeface="Gill Sans" charset="0"/>
                </a:rPr>
                <a:t>Interrupt Request</a:t>
              </a:r>
            </a:p>
          </p:txBody>
        </p:sp>
      </p:grpSp>
      <p:grpSp>
        <p:nvGrpSpPr>
          <p:cNvPr id="64" name="Group 104">
            <a:extLst>
              <a:ext uri="{FF2B5EF4-FFF2-40B4-BE49-F238E27FC236}">
                <a16:creationId xmlns:a16="http://schemas.microsoft.com/office/drawing/2014/main" id="{F9C87B9C-D9EF-402A-B3DF-10E8436D435F}"/>
              </a:ext>
            </a:extLst>
          </p:cNvPr>
          <p:cNvGrpSpPr>
            <a:grpSpLocks/>
          </p:cNvGrpSpPr>
          <p:nvPr/>
        </p:nvGrpSpPr>
        <p:grpSpPr bwMode="auto">
          <a:xfrm>
            <a:off x="3568148" y="990600"/>
            <a:ext cx="5521325" cy="1223963"/>
            <a:chOff x="528" y="384"/>
            <a:chExt cx="3478" cy="771"/>
          </a:xfrm>
        </p:grpSpPr>
        <p:sp>
          <p:nvSpPr>
            <p:cNvPr id="65" name="Rectangle 9">
              <a:extLst>
                <a:ext uri="{FF2B5EF4-FFF2-40B4-BE49-F238E27FC236}">
                  <a16:creationId xmlns:a16="http://schemas.microsoft.com/office/drawing/2014/main" id="{DCA00FB9-35A4-46B5-A7E0-2E4E16733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432"/>
              <a:ext cx="742" cy="290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grpSp>
          <p:nvGrpSpPr>
            <p:cNvPr id="66" name="Group 102">
              <a:extLst>
                <a:ext uri="{FF2B5EF4-FFF2-40B4-BE49-F238E27FC236}">
                  <a16:creationId xmlns:a16="http://schemas.microsoft.com/office/drawing/2014/main" id="{DEA2D1DD-1E5A-4BF6-913B-72FED30905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384"/>
              <a:ext cx="3444" cy="771"/>
              <a:chOff x="528" y="384"/>
              <a:chExt cx="3444" cy="771"/>
            </a:xfrm>
          </p:grpSpPr>
          <p:sp>
            <p:nvSpPr>
              <p:cNvPr id="67" name="Freeform 100">
                <a:extLst>
                  <a:ext uri="{FF2B5EF4-FFF2-40B4-BE49-F238E27FC236}">
                    <a16:creationId xmlns:a16="http://schemas.microsoft.com/office/drawing/2014/main" id="{FB583BC0-76F4-4CF1-B077-F50A314AFC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6" y="576"/>
                <a:ext cx="2208" cy="144"/>
              </a:xfrm>
              <a:custGeom>
                <a:avLst/>
                <a:gdLst>
                  <a:gd name="T0" fmla="*/ 2208 w 2784"/>
                  <a:gd name="T1" fmla="*/ 0 h 144"/>
                  <a:gd name="T2" fmla="*/ 266 w 2784"/>
                  <a:gd name="T3" fmla="*/ 0 h 144"/>
                  <a:gd name="T4" fmla="*/ 0 w 2784"/>
                  <a:gd name="T5" fmla="*/ 144 h 14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784" h="144">
                    <a:moveTo>
                      <a:pt x="2784" y="0"/>
                    </a:moveTo>
                    <a:lnTo>
                      <a:pt x="336" y="0"/>
                    </a:lnTo>
                    <a:lnTo>
                      <a:pt x="0" y="144"/>
                    </a:ln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8" name="Rectangle 11">
                <a:extLst>
                  <a:ext uri="{FF2B5EF4-FFF2-40B4-BE49-F238E27FC236}">
                    <a16:creationId xmlns:a16="http://schemas.microsoft.com/office/drawing/2014/main" id="{0859AFB0-DFA1-45CA-991B-8ED8A1E13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384"/>
                <a:ext cx="162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 Light"/>
                    <a:ea typeface="Gill Sans" charset="0"/>
                    <a:cs typeface="Gill Sans" charset="0"/>
                  </a:rPr>
                  <a:t>Processor Memory Bus</a:t>
                </a:r>
              </a:p>
            </p:txBody>
          </p:sp>
          <p:sp>
            <p:nvSpPr>
              <p:cNvPr id="69" name="Oval 86">
                <a:extLst>
                  <a:ext uri="{FF2B5EF4-FFF2-40B4-BE49-F238E27FC236}">
                    <a16:creationId xmlns:a16="http://schemas.microsoft.com/office/drawing/2014/main" id="{F876E39C-6BE5-49D7-B624-9CB4F1CBE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528"/>
                <a:ext cx="659" cy="627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marL="228600" indent="-228600" algn="ctr"/>
                <a:r>
                  <a:rPr lang="en-US" sz="2000" b="0">
                    <a:latin typeface="Gill Sans Light"/>
                    <a:ea typeface="Gill Sans" charset="0"/>
                    <a:cs typeface="Gill Sans" charset="0"/>
                  </a:rPr>
                  <a:t>CPU</a:t>
                </a:r>
              </a:p>
            </p:txBody>
          </p:sp>
          <p:sp>
            <p:nvSpPr>
              <p:cNvPr id="70" name="Rectangle 101">
                <a:extLst>
                  <a:ext uri="{FF2B5EF4-FFF2-40B4-BE49-F238E27FC236}">
                    <a16:creationId xmlns:a16="http://schemas.microsoft.com/office/drawing/2014/main" id="{64305BB9-BD17-4FE8-9085-91B44DCE3D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" y="416"/>
                <a:ext cx="640" cy="3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 Light"/>
                    <a:ea typeface="Gill Sans" charset="0"/>
                    <a:cs typeface="Gill Sans" charset="0"/>
                  </a:rPr>
                  <a:t>Regular</a:t>
                </a:r>
              </a:p>
              <a:p>
                <a:pPr algn="ctr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b="0">
                    <a:latin typeface="Gill Sans Light"/>
                    <a:ea typeface="Gill Sans" charset="0"/>
                    <a:cs typeface="Gill Sans" charset="0"/>
                  </a:rPr>
                  <a:t>Memory</a:t>
                </a:r>
              </a:p>
            </p:txBody>
          </p:sp>
        </p:grpSp>
      </p:grpSp>
      <p:grpSp>
        <p:nvGrpSpPr>
          <p:cNvPr id="71" name="Group 103">
            <a:extLst>
              <a:ext uri="{FF2B5EF4-FFF2-40B4-BE49-F238E27FC236}">
                <a16:creationId xmlns:a16="http://schemas.microsoft.com/office/drawing/2014/main" id="{343FCC8A-57F2-4237-8E5E-F724B0E404AC}"/>
              </a:ext>
            </a:extLst>
          </p:cNvPr>
          <p:cNvGrpSpPr>
            <a:grpSpLocks/>
          </p:cNvGrpSpPr>
          <p:nvPr/>
        </p:nvGrpSpPr>
        <p:grpSpPr bwMode="auto">
          <a:xfrm>
            <a:off x="3491949" y="1295400"/>
            <a:ext cx="4114801" cy="1905000"/>
            <a:chOff x="480" y="576"/>
            <a:chExt cx="2592" cy="1200"/>
          </a:xfrm>
        </p:grpSpPr>
        <p:sp>
          <p:nvSpPr>
            <p:cNvPr id="72" name="Line 8">
              <a:extLst>
                <a:ext uri="{FF2B5EF4-FFF2-40B4-BE49-F238E27FC236}">
                  <a16:creationId xmlns:a16="http://schemas.microsoft.com/office/drawing/2014/main" id="{C4473A35-B253-4BBA-8FD1-152220F11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3" y="576"/>
              <a:ext cx="0" cy="17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73" name="Rectangle 85">
              <a:extLst>
                <a:ext uri="{FF2B5EF4-FFF2-40B4-BE49-F238E27FC236}">
                  <a16:creationId xmlns:a16="http://schemas.microsoft.com/office/drawing/2014/main" id="{7FBA7F4F-003D-4BE5-8D16-99DE5870A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344"/>
              <a:ext cx="759" cy="432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b="0">
                  <a:latin typeface="Gill Sans Light"/>
                  <a:ea typeface="Gill Sans" charset="0"/>
                  <a:cs typeface="Gill Sans" charset="0"/>
                </a:rPr>
                <a:t>Interrupt</a:t>
              </a:r>
            </a:p>
            <a:p>
              <a:pPr marL="228600" indent="-228600" algn="ctr"/>
              <a:r>
                <a:rPr lang="en-US" b="0" dirty="0">
                  <a:latin typeface="Gill Sans Light"/>
                  <a:ea typeface="Gill Sans" charset="0"/>
                  <a:cs typeface="Gill Sans" charset="0"/>
                </a:rPr>
                <a:t>Controller</a:t>
              </a:r>
            </a:p>
          </p:txBody>
        </p:sp>
        <p:sp>
          <p:nvSpPr>
            <p:cNvPr id="74" name="Oval 93">
              <a:extLst>
                <a:ext uri="{FF2B5EF4-FFF2-40B4-BE49-F238E27FC236}">
                  <a16:creationId xmlns:a16="http://schemas.microsoft.com/office/drawing/2014/main" id="{B7F23279-ED59-4F14-8726-0A918676F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720"/>
              <a:ext cx="624" cy="336"/>
            </a:xfrm>
            <a:prstGeom prst="ellipse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Bus</a:t>
              </a:r>
            </a:p>
            <a:p>
              <a:pPr marL="228600" indent="-228600"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Adaptor</a:t>
              </a:r>
            </a:p>
          </p:txBody>
        </p:sp>
        <p:sp>
          <p:nvSpPr>
            <p:cNvPr id="75" name="Oval 95">
              <a:extLst>
                <a:ext uri="{FF2B5EF4-FFF2-40B4-BE49-F238E27FC236}">
                  <a16:creationId xmlns:a16="http://schemas.microsoft.com/office/drawing/2014/main" id="{7792D8D1-7423-4CF9-9B18-D340DB3544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720"/>
              <a:ext cx="624" cy="336"/>
            </a:xfrm>
            <a:prstGeom prst="ellipse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marL="228600" indent="-228600"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Bus</a:t>
              </a:r>
            </a:p>
            <a:p>
              <a:pPr marL="228600" indent="-228600"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Adaptor</a:t>
              </a:r>
            </a:p>
          </p:txBody>
        </p:sp>
        <p:sp>
          <p:nvSpPr>
            <p:cNvPr id="76" name="Line 96">
              <a:extLst>
                <a:ext uri="{FF2B5EF4-FFF2-40B4-BE49-F238E27FC236}">
                  <a16:creationId xmlns:a16="http://schemas.microsoft.com/office/drawing/2014/main" id="{649FB6B3-BE12-48F5-8E3B-6001213034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576"/>
              <a:ext cx="0" cy="13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77" name="Line 88">
              <a:extLst>
                <a:ext uri="{FF2B5EF4-FFF2-40B4-BE49-F238E27FC236}">
                  <a16:creationId xmlns:a16="http://schemas.microsoft.com/office/drawing/2014/main" id="{FC5F5065-FB31-4451-9C69-240E072ED4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135"/>
              <a:ext cx="0" cy="209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8" name="Group 109">
            <a:extLst>
              <a:ext uri="{FF2B5EF4-FFF2-40B4-BE49-F238E27FC236}">
                <a16:creationId xmlns:a16="http://schemas.microsoft.com/office/drawing/2014/main" id="{745E9495-6140-4880-9713-796E30A356F7}"/>
              </a:ext>
            </a:extLst>
          </p:cNvPr>
          <p:cNvGrpSpPr>
            <a:grpSpLocks/>
          </p:cNvGrpSpPr>
          <p:nvPr/>
        </p:nvGrpSpPr>
        <p:grpSpPr bwMode="auto">
          <a:xfrm>
            <a:off x="4942923" y="2057402"/>
            <a:ext cx="2206625" cy="774701"/>
            <a:chOff x="1394" y="1056"/>
            <a:chExt cx="1390" cy="488"/>
          </a:xfrm>
        </p:grpSpPr>
        <p:grpSp>
          <p:nvGrpSpPr>
            <p:cNvPr id="79" name="Group 107">
              <a:extLst>
                <a:ext uri="{FF2B5EF4-FFF2-40B4-BE49-F238E27FC236}">
                  <a16:creationId xmlns:a16="http://schemas.microsoft.com/office/drawing/2014/main" id="{978FDB16-C7BD-4E00-BCDA-36B4117B1F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4" y="1056"/>
              <a:ext cx="1036" cy="488"/>
              <a:chOff x="1394" y="1056"/>
              <a:chExt cx="1036" cy="488"/>
            </a:xfrm>
          </p:grpSpPr>
          <p:sp>
            <p:nvSpPr>
              <p:cNvPr id="81" name="Text Box 97">
                <a:extLst>
                  <a:ext uri="{FF2B5EF4-FFF2-40B4-BE49-F238E27FC236}">
                    <a16:creationId xmlns:a16="http://schemas.microsoft.com/office/drawing/2014/main" id="{8FA64585-4824-4FDD-9C4D-0DD7BF94BB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4" y="1138"/>
                <a:ext cx="1036" cy="4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sz="1800" b="0">
                    <a:latin typeface="Gill Sans Light"/>
                    <a:ea typeface="Gill Sans" charset="0"/>
                    <a:cs typeface="Gill Sans" charset="0"/>
                  </a:rPr>
                  <a:t>Other Devices</a:t>
                </a:r>
              </a:p>
              <a:p>
                <a:pPr algn="ctr">
                  <a:spcBef>
                    <a:spcPct val="0"/>
                  </a:spcBef>
                </a:pPr>
                <a:r>
                  <a:rPr lang="en-US" sz="1800" b="0">
                    <a:latin typeface="Gill Sans Light"/>
                    <a:ea typeface="Gill Sans" charset="0"/>
                    <a:cs typeface="Gill Sans" charset="0"/>
                  </a:rPr>
                  <a:t>or Buses</a:t>
                </a:r>
              </a:p>
            </p:txBody>
          </p:sp>
          <p:sp>
            <p:nvSpPr>
              <p:cNvPr id="82" name="Line 98">
                <a:extLst>
                  <a:ext uri="{FF2B5EF4-FFF2-40B4-BE49-F238E27FC236}">
                    <a16:creationId xmlns:a16="http://schemas.microsoft.com/office/drawing/2014/main" id="{60053DF7-762A-444F-9DFE-083958EAF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105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80" name="Line 108">
              <a:extLst>
                <a:ext uri="{FF2B5EF4-FFF2-40B4-BE49-F238E27FC236}">
                  <a16:creationId xmlns:a16="http://schemas.microsoft.com/office/drawing/2014/main" id="{DA9C58B7-CFB4-4F1C-B8A0-9438DF4984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1344"/>
              <a:ext cx="48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17509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dirty="0"/>
              <a:t>Example: Memory-Mapped Display Controller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1" y="762000"/>
            <a:ext cx="8764588" cy="5867400"/>
          </a:xfrm>
        </p:spPr>
        <p:txBody>
          <a:bodyPr>
            <a:normAutofit/>
          </a:bodyPr>
          <a:lstStyle/>
          <a:p>
            <a:r>
              <a:rPr lang="en-US" dirty="0"/>
              <a:t>Memory-Mapped:</a:t>
            </a:r>
          </a:p>
          <a:p>
            <a:pPr lvl="1"/>
            <a:r>
              <a:rPr lang="en-US" dirty="0"/>
              <a:t>Hardware maps control registers and display memory into physical address space</a:t>
            </a:r>
          </a:p>
          <a:p>
            <a:pPr lvl="2"/>
            <a:r>
              <a:rPr lang="en-US" dirty="0"/>
              <a:t>Addresses set by HW jumpers or at boot time</a:t>
            </a:r>
          </a:p>
          <a:p>
            <a:pPr lvl="1"/>
            <a:r>
              <a:rPr lang="en-US" dirty="0"/>
              <a:t>Simply writing to display memory (also called the </a:t>
            </a:r>
            <a:r>
              <a:rPr lang="ja-JP" altLang="en-US" dirty="0"/>
              <a:t>“</a:t>
            </a:r>
            <a:r>
              <a:rPr lang="en-US" altLang="ja-JP" dirty="0"/>
              <a:t>frame buffer</a:t>
            </a:r>
            <a:r>
              <a:rPr lang="ja-JP" altLang="en-US" dirty="0"/>
              <a:t>”</a:t>
            </a:r>
            <a:r>
              <a:rPr lang="en-US" altLang="ja-JP" dirty="0"/>
              <a:t>) changes image on screen</a:t>
            </a:r>
          </a:p>
          <a:p>
            <a:pPr lvl="2"/>
            <a:r>
              <a:rPr lang="en-US" dirty="0" err="1"/>
              <a:t>Addr</a:t>
            </a:r>
            <a:r>
              <a:rPr lang="en-US" dirty="0"/>
              <a:t>: 0x8000F000 — 0x8000FFFF</a:t>
            </a:r>
          </a:p>
          <a:p>
            <a:pPr lvl="1"/>
            <a:r>
              <a:rPr lang="en-US" dirty="0"/>
              <a:t>Writing to Graphics Command Queue, e.g., enter a set of triangles describing some scene</a:t>
            </a:r>
          </a:p>
          <a:p>
            <a:pPr lvl="2"/>
            <a:r>
              <a:rPr lang="en-US" dirty="0" err="1"/>
              <a:t>Addr</a:t>
            </a:r>
            <a:r>
              <a:rPr lang="en-US" dirty="0"/>
              <a:t>: 0x80010000 — 0x8001FFFF</a:t>
            </a:r>
          </a:p>
          <a:p>
            <a:pPr lvl="1"/>
            <a:r>
              <a:rPr lang="en-US" dirty="0"/>
              <a:t>Writing to the command register may cause on-board graphics hardware to do something, e.g., render the above scene</a:t>
            </a:r>
          </a:p>
          <a:p>
            <a:pPr lvl="2"/>
            <a:r>
              <a:rPr lang="en-US" dirty="0" err="1"/>
              <a:t>Addr</a:t>
            </a:r>
            <a:r>
              <a:rPr lang="en-US" dirty="0"/>
              <a:t>: 0x0007F004</a:t>
            </a:r>
          </a:p>
          <a:p>
            <a:r>
              <a:rPr lang="en-US" dirty="0"/>
              <a:t>Can protect with address translation with page tables</a:t>
            </a:r>
          </a:p>
        </p:txBody>
      </p:sp>
      <p:pic>
        <p:nvPicPr>
          <p:cNvPr id="65539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037" y="4952936"/>
            <a:ext cx="1184275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540" name="Group 18"/>
          <p:cNvGrpSpPr>
            <a:grpSpLocks/>
          </p:cNvGrpSpPr>
          <p:nvPr/>
        </p:nvGrpSpPr>
        <p:grpSpPr bwMode="auto">
          <a:xfrm>
            <a:off x="8969374" y="908050"/>
            <a:ext cx="2689226" cy="5600700"/>
            <a:chOff x="3685" y="572"/>
            <a:chExt cx="1694" cy="3528"/>
          </a:xfrm>
        </p:grpSpPr>
        <p:sp>
          <p:nvSpPr>
            <p:cNvPr id="65541" name="Rectangle 5"/>
            <p:cNvSpPr>
              <a:spLocks noChangeArrowheads="1"/>
            </p:cNvSpPr>
            <p:nvPr/>
          </p:nvSpPr>
          <p:spPr bwMode="auto">
            <a:xfrm>
              <a:off x="4556" y="572"/>
              <a:ext cx="768" cy="2736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endParaRPr lang="en-US">
                <a:latin typeface="Helvetica" charset="0"/>
              </a:endParaRPr>
            </a:p>
          </p:txBody>
        </p:sp>
        <p:sp>
          <p:nvSpPr>
            <p:cNvPr id="65542" name="Rectangle 6"/>
            <p:cNvSpPr>
              <a:spLocks noChangeArrowheads="1"/>
            </p:cNvSpPr>
            <p:nvPr/>
          </p:nvSpPr>
          <p:spPr bwMode="auto">
            <a:xfrm>
              <a:off x="4556" y="1340"/>
              <a:ext cx="768" cy="576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/>
              <a:r>
                <a:rPr lang="en-US">
                  <a:latin typeface="Helvetica" charset="0"/>
                </a:rPr>
                <a:t>Display</a:t>
              </a:r>
            </a:p>
            <a:p>
              <a:pPr marL="228600" indent="-228600"/>
              <a:r>
                <a:rPr lang="en-US">
                  <a:latin typeface="Helvetica" charset="0"/>
                </a:rPr>
                <a:t>Memory</a:t>
              </a:r>
            </a:p>
          </p:txBody>
        </p:sp>
        <p:sp>
          <p:nvSpPr>
            <p:cNvPr id="65543" name="Text Box 7"/>
            <p:cNvSpPr txBox="1">
              <a:spLocks noChangeArrowheads="1"/>
            </p:cNvSpPr>
            <p:nvPr/>
          </p:nvSpPr>
          <p:spPr bwMode="auto">
            <a:xfrm>
              <a:off x="3685" y="1856"/>
              <a:ext cx="83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MS PGothic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600">
                  <a:latin typeface="Helvetica" charset="0"/>
                </a:rPr>
                <a:t>0x8000F000</a:t>
              </a:r>
            </a:p>
          </p:txBody>
        </p:sp>
        <p:sp>
          <p:nvSpPr>
            <p:cNvPr id="65544" name="Text Box 8"/>
            <p:cNvSpPr txBox="1">
              <a:spLocks noChangeArrowheads="1"/>
            </p:cNvSpPr>
            <p:nvPr/>
          </p:nvSpPr>
          <p:spPr bwMode="auto">
            <a:xfrm>
              <a:off x="3689" y="1328"/>
              <a:ext cx="8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MS PGothic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600">
                  <a:latin typeface="Helvetica" charset="0"/>
                </a:rPr>
                <a:t>0x80010000</a:t>
              </a:r>
            </a:p>
          </p:txBody>
        </p:sp>
        <p:sp>
          <p:nvSpPr>
            <p:cNvPr id="65545" name="Text Box 9"/>
            <p:cNvSpPr txBox="1">
              <a:spLocks noChangeArrowheads="1"/>
            </p:cNvSpPr>
            <p:nvPr/>
          </p:nvSpPr>
          <p:spPr bwMode="auto">
            <a:xfrm>
              <a:off x="4492" y="3404"/>
              <a:ext cx="887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MS PGothic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dirty="0">
                  <a:latin typeface="Helvetica" charset="0"/>
                </a:rPr>
                <a:t>Physical </a:t>
              </a:r>
            </a:p>
            <a:p>
              <a:r>
                <a:rPr lang="en-US" dirty="0">
                  <a:latin typeface="Helvetica" charset="0"/>
                </a:rPr>
                <a:t>Address</a:t>
              </a:r>
            </a:p>
            <a:p>
              <a:r>
                <a:rPr lang="en-US" dirty="0">
                  <a:latin typeface="Helvetica" charset="0"/>
                </a:rPr>
                <a:t>Space</a:t>
              </a:r>
            </a:p>
          </p:txBody>
        </p:sp>
        <p:sp>
          <p:nvSpPr>
            <p:cNvPr id="65546" name="Rectangle 10"/>
            <p:cNvSpPr>
              <a:spLocks noChangeArrowheads="1"/>
            </p:cNvSpPr>
            <p:nvPr/>
          </p:nvSpPr>
          <p:spPr bwMode="auto">
            <a:xfrm>
              <a:off x="4556" y="2588"/>
              <a:ext cx="768" cy="192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/>
              <a:r>
                <a:rPr lang="en-US">
                  <a:latin typeface="Helvetica" charset="0"/>
                </a:rPr>
                <a:t>Status</a:t>
              </a:r>
            </a:p>
          </p:txBody>
        </p:sp>
        <p:sp>
          <p:nvSpPr>
            <p:cNvPr id="65547" name="Text Box 11"/>
            <p:cNvSpPr txBox="1">
              <a:spLocks noChangeArrowheads="1"/>
            </p:cNvSpPr>
            <p:nvPr/>
          </p:nvSpPr>
          <p:spPr bwMode="auto">
            <a:xfrm>
              <a:off x="3686" y="2600"/>
              <a:ext cx="83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MS PGothic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600">
                  <a:latin typeface="Helvetica" charset="0"/>
                </a:rPr>
                <a:t>0x0007F000</a:t>
              </a:r>
            </a:p>
          </p:txBody>
        </p:sp>
        <p:sp>
          <p:nvSpPr>
            <p:cNvPr id="65548" name="Rectangle 12"/>
            <p:cNvSpPr>
              <a:spLocks noChangeArrowheads="1"/>
            </p:cNvSpPr>
            <p:nvPr/>
          </p:nvSpPr>
          <p:spPr bwMode="auto">
            <a:xfrm>
              <a:off x="4556" y="2396"/>
              <a:ext cx="768" cy="192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/>
              <a:r>
                <a:rPr lang="en-US" dirty="0">
                  <a:latin typeface="Helvetica" charset="0"/>
                </a:rPr>
                <a:t>Command</a:t>
              </a:r>
            </a:p>
          </p:txBody>
        </p:sp>
        <p:sp>
          <p:nvSpPr>
            <p:cNvPr id="65549" name="Text Box 13"/>
            <p:cNvSpPr txBox="1">
              <a:spLocks noChangeArrowheads="1"/>
            </p:cNvSpPr>
            <p:nvPr/>
          </p:nvSpPr>
          <p:spPr bwMode="auto">
            <a:xfrm>
              <a:off x="3686" y="2408"/>
              <a:ext cx="83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MS PGothic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600">
                  <a:latin typeface="Helvetica" charset="0"/>
                </a:rPr>
                <a:t>0x0007F004</a:t>
              </a:r>
            </a:p>
          </p:txBody>
        </p:sp>
        <p:sp>
          <p:nvSpPr>
            <p:cNvPr id="65550" name="Rectangle 15"/>
            <p:cNvSpPr>
              <a:spLocks noChangeArrowheads="1"/>
            </p:cNvSpPr>
            <p:nvPr/>
          </p:nvSpPr>
          <p:spPr bwMode="auto">
            <a:xfrm>
              <a:off x="4556" y="768"/>
              <a:ext cx="768" cy="576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/>
              <a:r>
                <a:rPr lang="en-US">
                  <a:latin typeface="Helvetica" charset="0"/>
                </a:rPr>
                <a:t>Graphics</a:t>
              </a:r>
            </a:p>
            <a:p>
              <a:pPr marL="228600" indent="-228600"/>
              <a:r>
                <a:rPr lang="en-US">
                  <a:latin typeface="Helvetica" charset="0"/>
                </a:rPr>
                <a:t>Command</a:t>
              </a:r>
            </a:p>
            <a:p>
              <a:pPr marL="228600" indent="-228600"/>
              <a:r>
                <a:rPr lang="en-US">
                  <a:latin typeface="Helvetica" charset="0"/>
                </a:rPr>
                <a:t>Queue</a:t>
              </a:r>
            </a:p>
          </p:txBody>
        </p:sp>
        <p:sp>
          <p:nvSpPr>
            <p:cNvPr id="65551" name="Text Box 16"/>
            <p:cNvSpPr txBox="1">
              <a:spLocks noChangeArrowheads="1"/>
            </p:cNvSpPr>
            <p:nvPr/>
          </p:nvSpPr>
          <p:spPr bwMode="auto">
            <a:xfrm>
              <a:off x="3697" y="732"/>
              <a:ext cx="8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MS PGothic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sz="1600">
                  <a:latin typeface="Helvetica" charset="0"/>
                </a:rPr>
                <a:t>0x80020000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94942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889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7-03-20 at 4.39.01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066800"/>
            <a:ext cx="2785767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382000" cy="533400"/>
          </a:xfrm>
        </p:spPr>
        <p:txBody>
          <a:bodyPr/>
          <a:lstStyle/>
          <a:p>
            <a:r>
              <a:rPr lang="en-US" dirty="0"/>
              <a:t>Chip-scale Features of 2015 x86 (Sky Lake)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762000"/>
            <a:ext cx="8382000" cy="5943600"/>
          </a:xfrm>
        </p:spPr>
        <p:txBody>
          <a:bodyPr>
            <a:normAutofit/>
          </a:bodyPr>
          <a:lstStyle/>
          <a:p>
            <a:r>
              <a:rPr lang="en-US" dirty="0"/>
              <a:t>Significant pieces:</a:t>
            </a:r>
          </a:p>
          <a:p>
            <a:pPr lvl="1"/>
            <a:r>
              <a:rPr lang="en-US" dirty="0"/>
              <a:t>Four OOO cores with deeper buffers</a:t>
            </a:r>
          </a:p>
          <a:p>
            <a:pPr lvl="2"/>
            <a:r>
              <a:rPr lang="en-US" dirty="0"/>
              <a:t>Intel MPX (Memory Protection Extensions)</a:t>
            </a:r>
          </a:p>
          <a:p>
            <a:pPr lvl="2"/>
            <a:r>
              <a:rPr lang="en-US" dirty="0"/>
              <a:t>Intel SGX (Software Guard Extensions)</a:t>
            </a:r>
          </a:p>
          <a:p>
            <a:pPr lvl="2"/>
            <a:r>
              <a:rPr lang="en-US" dirty="0"/>
              <a:t>Issue up to 6 </a:t>
            </a:r>
            <a:r>
              <a:rPr lang="en-US" dirty="0">
                <a:sym typeface="Symbol"/>
              </a:rPr>
              <a:t>-ops/cycle</a:t>
            </a:r>
            <a:endParaRPr lang="en-US" dirty="0"/>
          </a:p>
          <a:p>
            <a:pPr lvl="1"/>
            <a:r>
              <a:rPr lang="en-US" dirty="0"/>
              <a:t>GPU, System Agent (Mem, Fast I/O)</a:t>
            </a:r>
          </a:p>
          <a:p>
            <a:pPr lvl="1"/>
            <a:r>
              <a:rPr lang="en-US" dirty="0"/>
              <a:t>Large shared L3 cache with on-chip ring bus</a:t>
            </a:r>
          </a:p>
          <a:p>
            <a:pPr lvl="2"/>
            <a:r>
              <a:rPr lang="en-US" dirty="0"/>
              <a:t>2 MB/core instead of 1.5 MB/core</a:t>
            </a:r>
          </a:p>
          <a:p>
            <a:pPr lvl="2"/>
            <a:r>
              <a:rPr lang="en-US" dirty="0"/>
              <a:t>High-BW access to L3 Cache</a:t>
            </a:r>
          </a:p>
          <a:p>
            <a:r>
              <a:rPr lang="en-US" dirty="0"/>
              <a:t>Integrated I/O</a:t>
            </a:r>
          </a:p>
          <a:p>
            <a:pPr lvl="1"/>
            <a:r>
              <a:rPr lang="en-US" dirty="0"/>
              <a:t>Integrated memory controller (IMC)</a:t>
            </a:r>
          </a:p>
          <a:p>
            <a:pPr lvl="2"/>
            <a:r>
              <a:rPr lang="en-US" dirty="0"/>
              <a:t>Two independent channels of DRAM</a:t>
            </a:r>
          </a:p>
          <a:p>
            <a:pPr lvl="1"/>
            <a:r>
              <a:rPr lang="en-US" dirty="0"/>
              <a:t>High-speed PCI-Express (for Graphics cards)</a:t>
            </a:r>
          </a:p>
          <a:p>
            <a:pPr lvl="1"/>
            <a:r>
              <a:rPr lang="en-US" dirty="0"/>
              <a:t>Direct Media Interface (DMI) Connection to PCH (Platform Control Hub)</a:t>
            </a:r>
          </a:p>
        </p:txBody>
      </p:sp>
      <p:pic>
        <p:nvPicPr>
          <p:cNvPr id="4" name="Content Placeholder 7" descr="A circuit board&#10;&#10;Description automatically generated">
            <a:extLst>
              <a:ext uri="{FF2B5EF4-FFF2-40B4-BE49-F238E27FC236}">
                <a16:creationId xmlns:a16="http://schemas.microsoft.com/office/drawing/2014/main" id="{85731B86-C0B2-D57B-9283-DB8DDEBFE23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96400" y="762000"/>
            <a:ext cx="2751138" cy="27511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08212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Operational Parameters for I/O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914400"/>
            <a:ext cx="9906000" cy="5715000"/>
          </a:xfrm>
        </p:spPr>
        <p:txBody>
          <a:bodyPr>
            <a:normAutofit/>
          </a:bodyPr>
          <a:lstStyle/>
          <a:p>
            <a:r>
              <a:rPr lang="en-US" dirty="0"/>
              <a:t>Data granularity: Byte vs. Block</a:t>
            </a:r>
          </a:p>
          <a:p>
            <a:pPr lvl="1"/>
            <a:r>
              <a:rPr lang="en-US" dirty="0"/>
              <a:t>Some devices provide single byte at a time (e.g., keyboard)</a:t>
            </a:r>
          </a:p>
          <a:p>
            <a:pPr lvl="1"/>
            <a:r>
              <a:rPr lang="en-US" dirty="0"/>
              <a:t>Others provide large blocks (e.g., disks, networks, etc.)</a:t>
            </a:r>
          </a:p>
          <a:p>
            <a:pPr lvl="5"/>
            <a:endParaRPr lang="en-US" dirty="0"/>
          </a:p>
          <a:p>
            <a:r>
              <a:rPr lang="en-US" dirty="0"/>
              <a:t>Access pattern: Sequential vs. Random</a:t>
            </a:r>
          </a:p>
          <a:p>
            <a:pPr lvl="1"/>
            <a:r>
              <a:rPr lang="en-US" dirty="0"/>
              <a:t>Some devices must be accessed sequentially (e.g., tape)</a:t>
            </a:r>
          </a:p>
          <a:p>
            <a:pPr lvl="1"/>
            <a:r>
              <a:rPr lang="en-US" dirty="0"/>
              <a:t>Others can be accessed “randomly” (e.g., disk, SSD)</a:t>
            </a:r>
          </a:p>
          <a:p>
            <a:pPr lvl="2"/>
            <a:r>
              <a:rPr lang="en-US" dirty="0"/>
              <a:t>Fixed overhead to start transfers</a:t>
            </a:r>
          </a:p>
          <a:p>
            <a:pPr lvl="1"/>
            <a:r>
              <a:rPr lang="en-US" dirty="0"/>
              <a:t>Some devices require continual monitoring</a:t>
            </a:r>
          </a:p>
          <a:p>
            <a:pPr lvl="1"/>
            <a:r>
              <a:rPr lang="en-US" dirty="0"/>
              <a:t>Others generate interrupts when they need service</a:t>
            </a:r>
          </a:p>
          <a:p>
            <a:pPr lvl="5"/>
            <a:endParaRPr lang="en-US" dirty="0"/>
          </a:p>
          <a:p>
            <a:r>
              <a:rPr lang="en-US" dirty="0"/>
              <a:t>Transfer Mechanism: Programmed IO and DMA</a:t>
            </a:r>
          </a:p>
        </p:txBody>
      </p:sp>
    </p:spTree>
    <p:extLst>
      <p:ext uri="{BB962C8B-B14F-4D97-AF65-F5344CB8AC3E}">
        <p14:creationId xmlns:p14="http://schemas.microsoft.com/office/powerpoint/2010/main" val="466916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23725"/>
            <a:ext cx="9906000" cy="6096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dirty="0">
                <a:solidFill>
                  <a:schemeClr val="hlink"/>
                </a:solidFill>
                <a:ea typeface="MS PGothic" charset="0"/>
              </a:rPr>
              <a:t>Programmed I/O: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sz="2000" dirty="0">
                <a:ea typeface="MS PGothic" charset="0"/>
              </a:rPr>
              <a:t>Each byte transferred via processor in/out or load/store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sz="2000" dirty="0">
                <a:ea typeface="MS PGothic" charset="0"/>
              </a:rPr>
              <a:t>Pro: Simple hardware, easy to program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sz="2000" dirty="0">
                <a:ea typeface="MS PGothic" charset="0"/>
              </a:rPr>
              <a:t>Con: Consumes processor cycles </a:t>
            </a:r>
            <a:r>
              <a:rPr lang="en-US" sz="2000" dirty="0">
                <a:ea typeface="MS PGothic" charset="0"/>
                <a:sym typeface="Symbol" charset="0"/>
              </a:rPr>
              <a:t>proportional to data size</a:t>
            </a:r>
          </a:p>
          <a:p>
            <a:pPr lvl="3">
              <a:lnSpc>
                <a:spcPct val="100000"/>
              </a:lnSpc>
              <a:spcBef>
                <a:spcPct val="5000"/>
              </a:spcBef>
            </a:pPr>
            <a:endParaRPr lang="el-GR" sz="1800" dirty="0">
              <a:ea typeface="MS PGothic" charset="0"/>
              <a:sym typeface="Symbol" charset="0"/>
            </a:endParaRPr>
          </a:p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dirty="0">
                <a:solidFill>
                  <a:schemeClr val="hlink"/>
                </a:solidFill>
                <a:ea typeface="MS PGothic" charset="0"/>
              </a:rPr>
              <a:t>Direct Memory Access: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sz="2000" dirty="0">
                <a:ea typeface="MS PGothic" charset="0"/>
              </a:rPr>
              <a:t>Give controller access to memory bus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sz="2000" dirty="0">
                <a:ea typeface="MS PGothic" charset="0"/>
              </a:rPr>
              <a:t>Ask it to transfer </a:t>
            </a:r>
            <a:br>
              <a:rPr lang="en-US" sz="2000" dirty="0">
                <a:ea typeface="MS PGothic" charset="0"/>
              </a:rPr>
            </a:br>
            <a:r>
              <a:rPr lang="en-US" sz="2000" dirty="0">
                <a:ea typeface="MS PGothic" charset="0"/>
              </a:rPr>
              <a:t>data blocks to/from </a:t>
            </a:r>
            <a:br>
              <a:rPr lang="en-US" sz="2000" dirty="0">
                <a:ea typeface="MS PGothic" charset="0"/>
              </a:rPr>
            </a:br>
            <a:r>
              <a:rPr lang="en-US" sz="2000" dirty="0">
                <a:ea typeface="MS PGothic" charset="0"/>
              </a:rPr>
              <a:t>memory directly</a:t>
            </a:r>
          </a:p>
          <a:p>
            <a:pPr>
              <a:lnSpc>
                <a:spcPct val="100000"/>
              </a:lnSpc>
              <a:spcBef>
                <a:spcPct val="5000"/>
              </a:spcBef>
            </a:pPr>
            <a:endParaRPr lang="en-US" dirty="0">
              <a:ea typeface="MS PGothic" charset="0"/>
            </a:endParaRPr>
          </a:p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dirty="0">
                <a:ea typeface="MS PGothic" charset="0"/>
              </a:rPr>
              <a:t>Sample interaction with DMA controller</a:t>
            </a:r>
            <a:br>
              <a:rPr lang="en-US" dirty="0">
                <a:ea typeface="MS PGothic" charset="0"/>
              </a:rPr>
            </a:br>
            <a:r>
              <a:rPr lang="en-US" dirty="0">
                <a:ea typeface="MS PGothic" charset="0"/>
              </a:rPr>
              <a:t>(from OSC book):</a:t>
            </a:r>
          </a:p>
        </p:txBody>
      </p:sp>
      <p:pic>
        <p:nvPicPr>
          <p:cNvPr id="841732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" t="5923" r="464" b="5925"/>
          <a:stretch>
            <a:fillRect/>
          </a:stretch>
        </p:blipFill>
        <p:spPr bwMode="auto">
          <a:xfrm>
            <a:off x="6324600" y="2286000"/>
            <a:ext cx="5715000" cy="38131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Transferring Data To/From Controller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434526" y="2323926"/>
            <a:ext cx="304800" cy="346249"/>
            <a:chOff x="7848600" y="1868382"/>
            <a:chExt cx="304800" cy="346249"/>
          </a:xfrm>
        </p:grpSpPr>
        <p:sp>
          <p:nvSpPr>
            <p:cNvPr id="3" name="Oval 2"/>
            <p:cNvSpPr/>
            <p:nvPr/>
          </p:nvSpPr>
          <p:spPr bwMode="auto">
            <a:xfrm>
              <a:off x="7848600" y="19050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omic Sans MS" pitchFamily="66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7853318" y="1868382"/>
              <a:ext cx="30008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dirty="0">
                  <a:solidFill>
                    <a:srgbClr val="FF00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215326" y="2720974"/>
            <a:ext cx="1549400" cy="2159000"/>
            <a:chOff x="5105400" y="3479800"/>
            <a:chExt cx="1549400" cy="2159000"/>
          </a:xfrm>
        </p:grpSpPr>
        <p:sp>
          <p:nvSpPr>
            <p:cNvPr id="8" name="Freeform 7"/>
            <p:cNvSpPr/>
            <p:nvPr/>
          </p:nvSpPr>
          <p:spPr>
            <a:xfrm>
              <a:off x="5105400" y="3479800"/>
              <a:ext cx="1549400" cy="2159000"/>
            </a:xfrm>
            <a:custGeom>
              <a:avLst/>
              <a:gdLst>
                <a:gd name="connsiteX0" fmla="*/ 368300 w 368300"/>
                <a:gd name="connsiteY0" fmla="*/ 0 h 850900"/>
                <a:gd name="connsiteX1" fmla="*/ 304800 w 368300"/>
                <a:gd name="connsiteY1" fmla="*/ 584200 h 850900"/>
                <a:gd name="connsiteX2" fmla="*/ 0 w 368300"/>
                <a:gd name="connsiteY2" fmla="*/ 850900 h 85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300" h="850900">
                  <a:moveTo>
                    <a:pt x="368300" y="0"/>
                  </a:moveTo>
                  <a:cubicBezTo>
                    <a:pt x="367241" y="221191"/>
                    <a:pt x="366183" y="442383"/>
                    <a:pt x="304800" y="584200"/>
                  </a:cubicBezTo>
                  <a:cubicBezTo>
                    <a:pt x="243417" y="726017"/>
                    <a:pt x="0" y="850900"/>
                    <a:pt x="0" y="850900"/>
                  </a:cubicBezTo>
                </a:path>
              </a:pathLst>
            </a:custGeom>
            <a:ln w="28575" cmpd="sng">
              <a:solidFill>
                <a:srgbClr val="FF0000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324600" y="4530551"/>
              <a:ext cx="304800" cy="346249"/>
              <a:chOff x="7848600" y="1868382"/>
              <a:chExt cx="304800" cy="346249"/>
            </a:xfrm>
          </p:grpSpPr>
          <p:sp>
            <p:nvSpPr>
              <p:cNvPr id="12" name="Oval 11"/>
              <p:cNvSpPr/>
              <p:nvPr/>
            </p:nvSpPr>
            <p:spPr bwMode="auto">
              <a:xfrm>
                <a:off x="7848600" y="19050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853318" y="1868382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7986726" y="4117974"/>
            <a:ext cx="304800" cy="811032"/>
            <a:chOff x="4876800" y="4876800"/>
            <a:chExt cx="304800" cy="811032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876800" y="4876800"/>
              <a:ext cx="304800" cy="81103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>
              <a:off x="4876800" y="5105400"/>
              <a:ext cx="304800" cy="346249"/>
              <a:chOff x="7848600" y="1868382"/>
              <a:chExt cx="304800" cy="346249"/>
            </a:xfrm>
          </p:grpSpPr>
          <p:sp>
            <p:nvSpPr>
              <p:cNvPr id="19" name="Oval 18"/>
              <p:cNvSpPr/>
              <p:nvPr/>
            </p:nvSpPr>
            <p:spPr bwMode="auto">
              <a:xfrm>
                <a:off x="7848600" y="19050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7853318" y="1868382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093171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173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23725"/>
            <a:ext cx="9906000" cy="6096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dirty="0">
                <a:solidFill>
                  <a:schemeClr val="hlink"/>
                </a:solidFill>
                <a:ea typeface="MS PGothic" charset="0"/>
              </a:rPr>
              <a:t>Programmed I/O: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sz="2000" dirty="0">
                <a:ea typeface="MS PGothic" charset="0"/>
              </a:rPr>
              <a:t>Each byte transferred via processor in/out or load/store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sz="2000" dirty="0">
                <a:ea typeface="MS PGothic" charset="0"/>
              </a:rPr>
              <a:t>Pro: Simple hardware, easy to program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sz="2000" dirty="0">
                <a:ea typeface="MS PGothic" charset="0"/>
              </a:rPr>
              <a:t>Con: Consumes processor cycles </a:t>
            </a:r>
            <a:r>
              <a:rPr lang="en-US" sz="2000" dirty="0">
                <a:ea typeface="MS PGothic" charset="0"/>
                <a:sym typeface="Symbol" charset="0"/>
              </a:rPr>
              <a:t>proportional to data size</a:t>
            </a:r>
          </a:p>
          <a:p>
            <a:pPr lvl="3">
              <a:lnSpc>
                <a:spcPct val="100000"/>
              </a:lnSpc>
              <a:spcBef>
                <a:spcPct val="5000"/>
              </a:spcBef>
            </a:pPr>
            <a:endParaRPr lang="el-GR" sz="1800" dirty="0">
              <a:ea typeface="MS PGothic" charset="0"/>
              <a:sym typeface="Symbol" charset="0"/>
            </a:endParaRPr>
          </a:p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dirty="0">
                <a:solidFill>
                  <a:schemeClr val="hlink"/>
                </a:solidFill>
                <a:ea typeface="MS PGothic" charset="0"/>
              </a:rPr>
              <a:t>Direct Memory Access: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sz="2000" dirty="0">
                <a:ea typeface="MS PGothic" charset="0"/>
              </a:rPr>
              <a:t>Give controller access to memory bus</a:t>
            </a:r>
          </a:p>
          <a:p>
            <a:pPr lvl="1">
              <a:lnSpc>
                <a:spcPct val="100000"/>
              </a:lnSpc>
              <a:spcBef>
                <a:spcPct val="5000"/>
              </a:spcBef>
            </a:pPr>
            <a:r>
              <a:rPr lang="en-US" sz="2000" dirty="0">
                <a:ea typeface="MS PGothic" charset="0"/>
              </a:rPr>
              <a:t>Ask it to transfer </a:t>
            </a:r>
            <a:br>
              <a:rPr lang="en-US" sz="2000" dirty="0">
                <a:ea typeface="MS PGothic" charset="0"/>
              </a:rPr>
            </a:br>
            <a:r>
              <a:rPr lang="en-US" sz="2000" dirty="0">
                <a:ea typeface="MS PGothic" charset="0"/>
              </a:rPr>
              <a:t>data blocks to/from </a:t>
            </a:r>
            <a:br>
              <a:rPr lang="en-US" sz="2000" dirty="0">
                <a:ea typeface="MS PGothic" charset="0"/>
              </a:rPr>
            </a:br>
            <a:r>
              <a:rPr lang="en-US" sz="2000" dirty="0">
                <a:ea typeface="MS PGothic" charset="0"/>
              </a:rPr>
              <a:t>memory directly</a:t>
            </a:r>
          </a:p>
          <a:p>
            <a:pPr>
              <a:lnSpc>
                <a:spcPct val="100000"/>
              </a:lnSpc>
              <a:spcBef>
                <a:spcPct val="5000"/>
              </a:spcBef>
            </a:pPr>
            <a:endParaRPr lang="en-US" dirty="0">
              <a:ea typeface="MS PGothic" charset="0"/>
            </a:endParaRPr>
          </a:p>
          <a:p>
            <a:pPr>
              <a:lnSpc>
                <a:spcPct val="100000"/>
              </a:lnSpc>
              <a:spcBef>
                <a:spcPct val="5000"/>
              </a:spcBef>
            </a:pPr>
            <a:r>
              <a:rPr lang="en-US" dirty="0">
                <a:ea typeface="MS PGothic" charset="0"/>
              </a:rPr>
              <a:t>Sample interaction with DMA controller</a:t>
            </a:r>
            <a:br>
              <a:rPr lang="en-US" dirty="0">
                <a:ea typeface="MS PGothic" charset="0"/>
              </a:rPr>
            </a:br>
            <a:r>
              <a:rPr lang="en-US" dirty="0">
                <a:ea typeface="MS PGothic" charset="0"/>
              </a:rPr>
              <a:t>(from OSC book):</a:t>
            </a:r>
          </a:p>
        </p:txBody>
      </p:sp>
      <p:pic>
        <p:nvPicPr>
          <p:cNvPr id="841732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" t="5923" r="464" b="5925"/>
          <a:stretch>
            <a:fillRect/>
          </a:stretch>
        </p:blipFill>
        <p:spPr bwMode="auto">
          <a:xfrm>
            <a:off x="6324600" y="2286000"/>
            <a:ext cx="5715000" cy="381317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5344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Transferring Data To/From Controller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689593" y="3719690"/>
            <a:ext cx="3664207" cy="1233310"/>
            <a:chOff x="4700387" y="4572000"/>
            <a:chExt cx="3664207" cy="1233310"/>
          </a:xfrm>
        </p:grpSpPr>
        <p:sp>
          <p:nvSpPr>
            <p:cNvPr id="22" name="Freeform 21"/>
            <p:cNvSpPr/>
            <p:nvPr/>
          </p:nvSpPr>
          <p:spPr>
            <a:xfrm>
              <a:off x="4700387" y="4750747"/>
              <a:ext cx="3664207" cy="1054563"/>
            </a:xfrm>
            <a:custGeom>
              <a:avLst/>
              <a:gdLst>
                <a:gd name="connsiteX0" fmla="*/ 64376 w 3664207"/>
                <a:gd name="connsiteY0" fmla="*/ 1054563 h 1054563"/>
                <a:gd name="connsiteX1" fmla="*/ 102570 w 3664207"/>
                <a:gd name="connsiteY1" fmla="*/ 624894 h 1054563"/>
                <a:gd name="connsiteX2" fmla="*/ 1028787 w 3664207"/>
                <a:gd name="connsiteY2" fmla="*/ 605797 h 1054563"/>
                <a:gd name="connsiteX3" fmla="*/ 1305697 w 3664207"/>
                <a:gd name="connsiteY3" fmla="*/ 147483 h 1054563"/>
                <a:gd name="connsiteX4" fmla="*/ 1697190 w 3664207"/>
                <a:gd name="connsiteY4" fmla="*/ 13809 h 1054563"/>
                <a:gd name="connsiteX5" fmla="*/ 3664207 w 3664207"/>
                <a:gd name="connsiteY5" fmla="*/ 4260 h 1054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64207" h="1054563">
                  <a:moveTo>
                    <a:pt x="64376" y="1054563"/>
                  </a:moveTo>
                  <a:cubicBezTo>
                    <a:pt x="3105" y="877125"/>
                    <a:pt x="-58165" y="699688"/>
                    <a:pt x="102570" y="624894"/>
                  </a:cubicBezTo>
                  <a:cubicBezTo>
                    <a:pt x="263305" y="550100"/>
                    <a:pt x="828266" y="685365"/>
                    <a:pt x="1028787" y="605797"/>
                  </a:cubicBezTo>
                  <a:cubicBezTo>
                    <a:pt x="1229308" y="526229"/>
                    <a:pt x="1194297" y="246148"/>
                    <a:pt x="1305697" y="147483"/>
                  </a:cubicBezTo>
                  <a:cubicBezTo>
                    <a:pt x="1417097" y="48818"/>
                    <a:pt x="1304105" y="37679"/>
                    <a:pt x="1697190" y="13809"/>
                  </a:cubicBezTo>
                  <a:cubicBezTo>
                    <a:pt x="2090275" y="-10062"/>
                    <a:pt x="3664207" y="4260"/>
                    <a:pt x="3664207" y="4260"/>
                  </a:cubicBezTo>
                </a:path>
              </a:pathLst>
            </a:custGeom>
            <a:ln>
              <a:solidFill>
                <a:srgbClr val="FF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5029200" y="5181600"/>
              <a:ext cx="304800" cy="346249"/>
              <a:chOff x="7848600" y="1868382"/>
              <a:chExt cx="304800" cy="346249"/>
            </a:xfrm>
          </p:grpSpPr>
          <p:sp>
            <p:nvSpPr>
              <p:cNvPr id="27" name="Oval 26"/>
              <p:cNvSpPr/>
              <p:nvPr/>
            </p:nvSpPr>
            <p:spPr bwMode="auto">
              <a:xfrm>
                <a:off x="7848600" y="19050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7853318" y="1868382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934200" y="4572000"/>
              <a:ext cx="304800" cy="346249"/>
              <a:chOff x="7848600" y="1868382"/>
              <a:chExt cx="304800" cy="346249"/>
            </a:xfrm>
          </p:grpSpPr>
          <p:sp>
            <p:nvSpPr>
              <p:cNvPr id="25" name="Oval 24"/>
              <p:cNvSpPr/>
              <p:nvPr/>
            </p:nvSpPr>
            <p:spPr bwMode="auto">
              <a:xfrm>
                <a:off x="7848600" y="19050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7853318" y="1868382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</a:t>
                </a:r>
              </a:p>
            </p:txBody>
          </p:sp>
        </p:grpSp>
      </p:grpSp>
      <p:grpSp>
        <p:nvGrpSpPr>
          <p:cNvPr id="29" name="Group 28"/>
          <p:cNvGrpSpPr/>
          <p:nvPr/>
        </p:nvGrpSpPr>
        <p:grpSpPr>
          <a:xfrm>
            <a:off x="8551805" y="2576692"/>
            <a:ext cx="1219200" cy="1142999"/>
            <a:chOff x="5562600" y="3429001"/>
            <a:chExt cx="1219200" cy="1142999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5562600" y="3429001"/>
              <a:ext cx="1219200" cy="11429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6096000" y="3768551"/>
              <a:ext cx="304800" cy="346249"/>
              <a:chOff x="7848600" y="1868382"/>
              <a:chExt cx="304800" cy="346249"/>
            </a:xfrm>
          </p:grpSpPr>
          <p:sp>
            <p:nvSpPr>
              <p:cNvPr id="32" name="Oval 31"/>
              <p:cNvSpPr/>
              <p:nvPr/>
            </p:nvSpPr>
            <p:spPr bwMode="auto">
              <a:xfrm>
                <a:off x="7848600" y="19050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853318" y="1868382"/>
                <a:ext cx="300082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6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48122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166338" y="228601"/>
            <a:ext cx="8170506" cy="494494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Recall: Clock Algorithm (Not Recently Used)</a:t>
            </a:r>
          </a:p>
        </p:txBody>
      </p: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4191000" y="762000"/>
            <a:ext cx="2514600" cy="2438400"/>
          </a:xfrm>
          <a:prstGeom prst="ellips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2400" b="0" dirty="0">
                <a:latin typeface="Arial" panose="020B0604020202020204" pitchFamily="34" charset="0"/>
                <a:ea typeface="굴림" panose="020B0600000101010101" pitchFamily="34" charset="-127"/>
              </a:rPr>
              <a:t>Set of all pages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2400" b="0" dirty="0">
                <a:latin typeface="Arial" panose="020B0604020202020204" pitchFamily="34" charset="0"/>
                <a:ea typeface="굴림" panose="020B0600000101010101" pitchFamily="34" charset="-127"/>
              </a:rPr>
              <a:t>in Memory</a:t>
            </a:r>
          </a:p>
        </p:txBody>
      </p:sp>
      <p:sp>
        <p:nvSpPr>
          <p:cNvPr id="22532" name="Line 5"/>
          <p:cNvSpPr>
            <a:spLocks noChangeShapeType="1"/>
          </p:cNvSpPr>
          <p:nvPr/>
        </p:nvSpPr>
        <p:spPr bwMode="auto">
          <a:xfrm flipH="1">
            <a:off x="6400800" y="990600"/>
            <a:ext cx="609600" cy="45720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00">
              <a:latin typeface="Gill Sans Light"/>
              <a:cs typeface="Gill Sans Light"/>
            </a:endParaRPr>
          </a:p>
        </p:txBody>
      </p:sp>
      <p:sp>
        <p:nvSpPr>
          <p:cNvPr id="22533" name="Text Box 7"/>
          <p:cNvSpPr txBox="1">
            <a:spLocks noChangeArrowheads="1"/>
          </p:cNvSpPr>
          <p:nvPr/>
        </p:nvSpPr>
        <p:spPr bwMode="auto">
          <a:xfrm>
            <a:off x="6934200" y="762000"/>
            <a:ext cx="45720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b="0" dirty="0">
                <a:solidFill>
                  <a:schemeClr val="accent1"/>
                </a:solidFill>
                <a:latin typeface="Gill Sans" charset="0"/>
                <a:ea typeface="Gill Sans" charset="0"/>
                <a:cs typeface="Gill Sans" charset="0"/>
              </a:rPr>
              <a:t>Single Clock Hand: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2000" b="0" dirty="0">
                <a:latin typeface="Gill Sans" charset="0"/>
                <a:ea typeface="Gill Sans" charset="0"/>
                <a:cs typeface="Gill Sans" charset="0"/>
              </a:rPr>
              <a:t>Advances only on page fault!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2000" b="0" dirty="0">
                <a:latin typeface="Gill Sans" charset="0"/>
                <a:ea typeface="Gill Sans" charset="0"/>
                <a:cs typeface="Gill Sans" charset="0"/>
              </a:rPr>
              <a:t>Check for pages not used recently</a:t>
            </a:r>
          </a:p>
          <a:p>
            <a:pPr lvl="1" algn="l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2000" b="0" dirty="0">
                <a:latin typeface="Gill Sans" charset="0"/>
                <a:ea typeface="Gill Sans" charset="0"/>
                <a:cs typeface="Gill Sans" charset="0"/>
              </a:rPr>
              <a:t>Mark pages as not used recently</a:t>
            </a:r>
          </a:p>
        </p:txBody>
      </p:sp>
      <p:sp>
        <p:nvSpPr>
          <p:cNvPr id="22534" name="Arc 9"/>
          <p:cNvSpPr>
            <a:spLocks/>
          </p:cNvSpPr>
          <p:nvPr/>
        </p:nvSpPr>
        <p:spPr bwMode="auto">
          <a:xfrm rot="295001">
            <a:off x="6382397" y="1371600"/>
            <a:ext cx="533400" cy="1371600"/>
          </a:xfrm>
          <a:custGeom>
            <a:avLst/>
            <a:gdLst>
              <a:gd name="T0" fmla="*/ 335647 w 21600"/>
              <a:gd name="T1" fmla="*/ 0 h 29328"/>
              <a:gd name="T2" fmla="*/ 434301 w 21600"/>
              <a:gd name="T3" fmla="*/ 1371600 h 29328"/>
              <a:gd name="T4" fmla="*/ 0 w 21600"/>
              <a:gd name="T5" fmla="*/ 785088 h 293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9328" fill="none" extrusionOk="0">
                <a:moveTo>
                  <a:pt x="13592" y="-1"/>
                </a:moveTo>
                <a:cubicBezTo>
                  <a:pt x="18657" y="4100"/>
                  <a:pt x="21600" y="10269"/>
                  <a:pt x="21600" y="16787"/>
                </a:cubicBezTo>
                <a:cubicBezTo>
                  <a:pt x="21600" y="21283"/>
                  <a:pt x="20197" y="25667"/>
                  <a:pt x="17586" y="29327"/>
                </a:cubicBezTo>
              </a:path>
              <a:path w="21600" h="29328" stroke="0" extrusionOk="0">
                <a:moveTo>
                  <a:pt x="13592" y="-1"/>
                </a:moveTo>
                <a:cubicBezTo>
                  <a:pt x="18657" y="4100"/>
                  <a:pt x="21600" y="10269"/>
                  <a:pt x="21600" y="16787"/>
                </a:cubicBezTo>
                <a:cubicBezTo>
                  <a:pt x="21600" y="21283"/>
                  <a:pt x="20197" y="25667"/>
                  <a:pt x="17586" y="29327"/>
                </a:cubicBezTo>
                <a:lnTo>
                  <a:pt x="0" y="16787"/>
                </a:lnTo>
                <a:lnTo>
                  <a:pt x="13592" y="-1"/>
                </a:lnTo>
                <a:close/>
              </a:path>
            </a:pathLst>
          </a:cu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200">
              <a:latin typeface="Gill Sans Light"/>
              <a:cs typeface="Gill Sans Light"/>
            </a:endParaRPr>
          </a:p>
        </p:txBody>
      </p:sp>
      <p:sp>
        <p:nvSpPr>
          <p:cNvPr id="782351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304800" y="3200400"/>
            <a:ext cx="10972800" cy="354249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5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Clock Algorithm:</a:t>
            </a:r>
            <a:r>
              <a:rPr lang="en-US" altLang="ko-KR" dirty="0">
                <a:ea typeface="굴림" panose="020B0600000101010101" pitchFamily="34" charset="-127"/>
              </a:rPr>
              <a:t> Arrange physical pages in circle with single clock hand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Approximate LRU (</a:t>
            </a:r>
            <a:r>
              <a:rPr lang="en-US" altLang="ko-KR" i="1" dirty="0">
                <a:ea typeface="굴림" panose="020B0600000101010101" pitchFamily="34" charset="-127"/>
              </a:rPr>
              <a:t>approximation to approximation to MIN</a:t>
            </a:r>
            <a:r>
              <a:rPr lang="en-US" altLang="ko-KR" dirty="0">
                <a:ea typeface="굴림" panose="020B0600000101010101" pitchFamily="34" charset="-127"/>
              </a:rPr>
              <a:t>)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Replace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an</a:t>
            </a:r>
            <a:r>
              <a:rPr lang="en-US" altLang="ko-KR" dirty="0">
                <a:ea typeface="굴림" panose="020B0600000101010101" pitchFamily="34" charset="-127"/>
              </a:rPr>
              <a:t> old page, not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the oldest</a:t>
            </a:r>
            <a:r>
              <a:rPr lang="en-US" altLang="ko-KR" dirty="0">
                <a:ea typeface="굴림" panose="020B0600000101010101" pitchFamily="34" charset="-127"/>
              </a:rPr>
              <a:t> page</a:t>
            </a:r>
          </a:p>
          <a:p>
            <a:pPr>
              <a:lnSpc>
                <a:spcPct val="105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Details: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Hardware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use</a:t>
            </a:r>
            <a:r>
              <a:rPr lang="en-US" altLang="ko-KR" dirty="0">
                <a:ea typeface="굴림" panose="020B0600000101010101" pitchFamily="34" charset="-127"/>
              </a:rPr>
              <a:t>” bit per physical page (called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accessed</a:t>
            </a:r>
            <a:r>
              <a:rPr lang="en-US" altLang="ko-KR" dirty="0">
                <a:ea typeface="굴림" panose="020B0600000101010101" pitchFamily="34" charset="-127"/>
              </a:rPr>
              <a:t>” in Intel architecture):</a:t>
            </a:r>
          </a:p>
          <a:p>
            <a:pPr lvl="2">
              <a:lnSpc>
                <a:spcPct val="105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Hardware sets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use</a:t>
            </a:r>
            <a:r>
              <a:rPr lang="en-US" altLang="ko-KR" dirty="0">
                <a:ea typeface="굴림" panose="020B0600000101010101" pitchFamily="34" charset="-127"/>
              </a:rPr>
              <a:t> bit on each reference</a:t>
            </a:r>
          </a:p>
          <a:p>
            <a:pPr lvl="2">
              <a:lnSpc>
                <a:spcPct val="105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If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use</a:t>
            </a:r>
            <a:r>
              <a:rPr lang="en-US" altLang="ko-KR" dirty="0">
                <a:ea typeface="굴림" panose="020B0600000101010101" pitchFamily="34" charset="-127"/>
              </a:rPr>
              <a:t> bit isn’t set, means not referenced in a long time</a:t>
            </a:r>
          </a:p>
          <a:p>
            <a:pPr lvl="2">
              <a:lnSpc>
                <a:spcPct val="105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Some hardware sets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use</a:t>
            </a:r>
            <a:r>
              <a:rPr lang="en-US" altLang="ko-KR" dirty="0">
                <a:ea typeface="굴림" panose="020B0600000101010101" pitchFamily="34" charset="-127"/>
              </a:rPr>
              <a:t> bit in the TLB; must be copied back to page TLB entry gets replaced</a:t>
            </a:r>
          </a:p>
          <a:p>
            <a:pPr lvl="1">
              <a:lnSpc>
                <a:spcPct val="105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On page fault:</a:t>
            </a:r>
          </a:p>
          <a:p>
            <a:pPr lvl="2">
              <a:lnSpc>
                <a:spcPct val="105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Advance clock hand (not real time)</a:t>
            </a:r>
          </a:p>
          <a:p>
            <a:pPr lvl="2">
              <a:lnSpc>
                <a:spcPct val="105000"/>
              </a:lnSpc>
              <a:spcBef>
                <a:spcPct val="10000"/>
              </a:spcBef>
              <a:tabLst>
                <a:tab pos="303053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Check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use</a:t>
            </a:r>
            <a:r>
              <a:rPr lang="en-US" altLang="ko-KR" dirty="0">
                <a:ea typeface="굴림" panose="020B0600000101010101" pitchFamily="34" charset="-127"/>
              </a:rPr>
              <a:t> bit: 	1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 used recently; clear and leave alone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	0 selected candidate for replacement</a:t>
            </a:r>
          </a:p>
        </p:txBody>
      </p:sp>
      <p:pic>
        <p:nvPicPr>
          <p:cNvPr id="22536" name="Picture 1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3750" y="98396"/>
            <a:ext cx="1124899" cy="110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96358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3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35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2495326" y="152400"/>
            <a:ext cx="7182074" cy="502702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MS PGothic" charset="0"/>
              </a:rPr>
              <a:t>I/O Device Notifying the OS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94306"/>
            <a:ext cx="10515600" cy="5120376"/>
          </a:xfrm>
          <a:noFill/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pPr marL="203200" indent="-203200">
              <a:spcBef>
                <a:spcPct val="5000"/>
              </a:spcBef>
            </a:pPr>
            <a:r>
              <a:rPr lang="en-US" dirty="0">
                <a:ea typeface="MS PGothic" charset="0"/>
              </a:rPr>
              <a:t>The OS needs to know when:</a:t>
            </a:r>
          </a:p>
          <a:p>
            <a:pPr marL="508000" lvl="1" indent="-190500">
              <a:spcBef>
                <a:spcPct val="5000"/>
              </a:spcBef>
            </a:pPr>
            <a:r>
              <a:rPr lang="en-US" sz="2000" dirty="0">
                <a:ea typeface="MS PGothic" charset="0"/>
              </a:rPr>
              <a:t>The I/O device has completed an operation</a:t>
            </a:r>
          </a:p>
          <a:p>
            <a:pPr marL="508000" lvl="1" indent="-190500">
              <a:spcBef>
                <a:spcPct val="5000"/>
              </a:spcBef>
            </a:pPr>
            <a:r>
              <a:rPr lang="en-US" sz="2000" dirty="0">
                <a:ea typeface="MS PGothic" charset="0"/>
              </a:rPr>
              <a:t>The I/O operation has encountered an error</a:t>
            </a:r>
          </a:p>
          <a:p>
            <a:pPr marL="203200" indent="-203200">
              <a:spcBef>
                <a:spcPct val="5000"/>
              </a:spcBef>
            </a:pPr>
            <a:r>
              <a:rPr lang="en-US" dirty="0">
                <a:solidFill>
                  <a:schemeClr val="hlink"/>
                </a:solidFill>
                <a:ea typeface="MS PGothic" charset="0"/>
              </a:rPr>
              <a:t>I/O Interrupt:</a:t>
            </a:r>
          </a:p>
          <a:p>
            <a:pPr marL="508000" lvl="1" indent="-190500">
              <a:spcBef>
                <a:spcPct val="5000"/>
              </a:spcBef>
            </a:pPr>
            <a:r>
              <a:rPr lang="en-US" sz="2000" dirty="0">
                <a:ea typeface="MS PGothic" charset="0"/>
              </a:rPr>
              <a:t>Device generates an interrupt whenever it needs service</a:t>
            </a:r>
          </a:p>
          <a:p>
            <a:pPr marL="508000" lvl="1" indent="-190500">
              <a:spcBef>
                <a:spcPct val="5000"/>
              </a:spcBef>
            </a:pPr>
            <a:r>
              <a:rPr lang="en-US" sz="2000" dirty="0">
                <a:ea typeface="MS PGothic" charset="0"/>
              </a:rPr>
              <a:t>Pro: handles unpredictable events well</a:t>
            </a:r>
          </a:p>
          <a:p>
            <a:pPr marL="508000" lvl="1" indent="-190500">
              <a:spcBef>
                <a:spcPct val="5000"/>
              </a:spcBef>
            </a:pPr>
            <a:r>
              <a:rPr lang="en-US" sz="2000" dirty="0">
                <a:ea typeface="MS PGothic" charset="0"/>
              </a:rPr>
              <a:t>Con: interrupts relatively high overhead </a:t>
            </a:r>
          </a:p>
          <a:p>
            <a:pPr marL="203200" indent="-203200">
              <a:spcBef>
                <a:spcPct val="5000"/>
              </a:spcBef>
            </a:pPr>
            <a:r>
              <a:rPr lang="en-US" dirty="0">
                <a:solidFill>
                  <a:schemeClr val="hlink"/>
                </a:solidFill>
                <a:ea typeface="MS PGothic" charset="0"/>
              </a:rPr>
              <a:t>Polling:</a:t>
            </a:r>
          </a:p>
          <a:p>
            <a:pPr marL="508000" lvl="1" indent="-190500">
              <a:spcBef>
                <a:spcPct val="5000"/>
              </a:spcBef>
            </a:pPr>
            <a:r>
              <a:rPr lang="en-US" sz="2000" dirty="0">
                <a:ea typeface="MS PGothic" charset="0"/>
              </a:rPr>
              <a:t>OS periodically checks a device-specific status register</a:t>
            </a:r>
          </a:p>
          <a:p>
            <a:pPr marL="965200" lvl="2" indent="-342900">
              <a:spcBef>
                <a:spcPct val="5000"/>
              </a:spcBef>
            </a:pPr>
            <a:r>
              <a:rPr lang="en-US" sz="1800" dirty="0">
                <a:ea typeface="MS PGothic" charset="0"/>
              </a:rPr>
              <a:t>I/O device puts completion information in status register</a:t>
            </a:r>
          </a:p>
          <a:p>
            <a:pPr marL="508000" lvl="1" indent="-190500">
              <a:spcBef>
                <a:spcPct val="5000"/>
              </a:spcBef>
            </a:pPr>
            <a:r>
              <a:rPr lang="en-US" sz="2000" dirty="0">
                <a:ea typeface="MS PGothic" charset="0"/>
              </a:rPr>
              <a:t>Pro: low overhead</a:t>
            </a:r>
          </a:p>
          <a:p>
            <a:pPr marL="508000" lvl="1" indent="-190500">
              <a:spcBef>
                <a:spcPct val="5000"/>
              </a:spcBef>
            </a:pPr>
            <a:r>
              <a:rPr lang="en-US" sz="2000" dirty="0">
                <a:ea typeface="MS PGothic" charset="0"/>
              </a:rPr>
              <a:t>Con: may waste many cycles on polling if infrequent or unpredictable I/O operations</a:t>
            </a:r>
          </a:p>
          <a:p>
            <a:pPr marL="203200" indent="-203200">
              <a:spcBef>
                <a:spcPct val="5000"/>
              </a:spcBef>
            </a:pPr>
            <a:r>
              <a:rPr lang="en-US" dirty="0">
                <a:ea typeface="MS PGothic" charset="0"/>
              </a:rPr>
              <a:t>Actual devices combine both polling and interrupts</a:t>
            </a:r>
          </a:p>
          <a:p>
            <a:pPr marL="508000" lvl="1" indent="-190500">
              <a:spcBef>
                <a:spcPct val="5000"/>
              </a:spcBef>
            </a:pPr>
            <a:r>
              <a:rPr lang="en-US" sz="2000" dirty="0">
                <a:ea typeface="MS PGothic" charset="0"/>
              </a:rPr>
              <a:t>For instance – High-bandwidth network adapter: </a:t>
            </a:r>
          </a:p>
          <a:p>
            <a:pPr marL="965200" lvl="2" indent="-342900">
              <a:spcBef>
                <a:spcPct val="5000"/>
              </a:spcBef>
            </a:pPr>
            <a:r>
              <a:rPr lang="en-US" sz="1800" dirty="0">
                <a:ea typeface="MS PGothic" charset="0"/>
              </a:rPr>
              <a:t>Interrupt for first incoming packet</a:t>
            </a:r>
          </a:p>
          <a:p>
            <a:pPr marL="965200" lvl="2" indent="-342900">
              <a:spcBef>
                <a:spcPct val="5000"/>
              </a:spcBef>
            </a:pPr>
            <a:r>
              <a:rPr lang="en-US" sz="1800" dirty="0">
                <a:ea typeface="MS PGothic" charset="0"/>
              </a:rPr>
              <a:t>Poll for following packets until hardware queues are empty</a:t>
            </a:r>
          </a:p>
          <a:p>
            <a:pPr marL="965200" lvl="2" indent="-342900">
              <a:spcBef>
                <a:spcPct val="5000"/>
              </a:spcBef>
            </a:pPr>
            <a:endParaRPr lang="en-US" sz="1800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60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5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auto">
          <a:xfrm>
            <a:off x="1600200" y="1607188"/>
            <a:ext cx="8915400" cy="38100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152400"/>
            <a:ext cx="7162800" cy="533400"/>
          </a:xfrm>
        </p:spPr>
        <p:txBody>
          <a:bodyPr/>
          <a:lstStyle/>
          <a:p>
            <a:r>
              <a:rPr lang="en-US" sz="4000" dirty="0"/>
              <a:t>Kernel Device Structure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771383" y="838200"/>
            <a:ext cx="8591817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The System Call Interface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752601" y="1797689"/>
            <a:ext cx="1615225" cy="876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00" b="0" dirty="0">
                <a:latin typeface="Gill Sans" charset="0"/>
                <a:ea typeface="Gill Sans" charset="0"/>
                <a:cs typeface="Gill Sans" charset="0"/>
              </a:rPr>
              <a:t>Process</a:t>
            </a:r>
          </a:p>
          <a:p>
            <a:pPr algn="ctr"/>
            <a:r>
              <a:rPr lang="en-US" sz="1900" b="0" dirty="0">
                <a:latin typeface="Gill Sans" charset="0"/>
                <a:ea typeface="Gill Sans" charset="0"/>
                <a:cs typeface="Gill Sans" charset="0"/>
              </a:rPr>
              <a:t>Management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501445" y="1797689"/>
            <a:ext cx="1615225" cy="876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00" b="0" dirty="0">
                <a:latin typeface="Gill Sans" charset="0"/>
                <a:ea typeface="Gill Sans" charset="0"/>
                <a:cs typeface="Gill Sans" charset="0"/>
              </a:rPr>
              <a:t>Memory</a:t>
            </a:r>
            <a:br>
              <a:rPr lang="en-US" sz="19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1900" b="0" dirty="0">
                <a:latin typeface="Gill Sans" charset="0"/>
                <a:ea typeface="Gill Sans" charset="0"/>
                <a:cs typeface="Gill Sans" charset="0"/>
              </a:rPr>
              <a:t>Management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265988" y="1797689"/>
            <a:ext cx="1615225" cy="876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00" b="0" dirty="0" err="1">
                <a:latin typeface="Gill Sans" charset="0"/>
                <a:ea typeface="Gill Sans" charset="0"/>
                <a:cs typeface="Gill Sans" charset="0"/>
              </a:rPr>
              <a:t>Filesystems</a:t>
            </a:r>
            <a:endParaRPr lang="en-US" sz="19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999133" y="1797689"/>
            <a:ext cx="1615225" cy="876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00" b="0" dirty="0">
                <a:latin typeface="Gill Sans" charset="0"/>
                <a:ea typeface="Gill Sans" charset="0"/>
                <a:cs typeface="Gill Sans" charset="0"/>
              </a:rPr>
              <a:t>Device</a:t>
            </a:r>
            <a:br>
              <a:rPr lang="en-US" sz="19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1900" b="0" dirty="0">
                <a:latin typeface="Gill Sans" charset="0"/>
                <a:ea typeface="Gill Sans" charset="0"/>
                <a:cs typeface="Gill Sans" charset="0"/>
              </a:rPr>
              <a:t>Control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747976" y="1797689"/>
            <a:ext cx="1615225" cy="876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900" b="0" dirty="0">
                <a:latin typeface="Gill Sans" charset="0"/>
                <a:ea typeface="Gill Sans" charset="0"/>
                <a:cs typeface="Gill Sans" charset="0"/>
              </a:rPr>
              <a:t>Networking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1771383" y="3207389"/>
            <a:ext cx="1615225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Architecture</a:t>
            </a:r>
          </a:p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Dependent</a:t>
            </a:r>
          </a:p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Code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520227" y="3207389"/>
            <a:ext cx="1615225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Memory</a:t>
            </a:r>
            <a:br>
              <a:rPr 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Manager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7017915" y="3207389"/>
            <a:ext cx="1615225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Device</a:t>
            </a:r>
            <a:br>
              <a:rPr 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Control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8747975" y="3207389"/>
            <a:ext cx="1615225" cy="990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Network</a:t>
            </a:r>
            <a:br>
              <a:rPr 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Subsystem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5265988" y="3207389"/>
            <a:ext cx="1615225" cy="990600"/>
            <a:chOff x="3733800" y="3276600"/>
            <a:chExt cx="1615225" cy="9906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733800" y="3276600"/>
              <a:ext cx="1615225" cy="990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0" lang="en-US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File System Types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886200" y="38862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241800" y="38862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4597400" y="38862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4953000" y="38862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65988" y="4274189"/>
            <a:ext cx="1615225" cy="990600"/>
            <a:chOff x="3733800" y="4419600"/>
            <a:chExt cx="1615225" cy="9906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3733800" y="4419600"/>
              <a:ext cx="1615225" cy="990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0" lang="en-US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Block</a:t>
              </a:r>
              <a:br>
                <a:rPr kumimoji="0" lang="en-US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</a:br>
              <a:r>
                <a:rPr kumimoji="0" lang="en-US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" charset="0"/>
                  <a:ea typeface="Gill Sans" charset="0"/>
                  <a:cs typeface="Gill Sans" charset="0"/>
                </a:rPr>
                <a:t>Devices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911600" y="50292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267200" y="50292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622800" y="50292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978400" y="50292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8747975" y="4274189"/>
            <a:ext cx="1615225" cy="990600"/>
            <a:chOff x="7223974" y="4419600"/>
            <a:chExt cx="1615225" cy="990600"/>
          </a:xfrm>
        </p:grpSpPr>
        <p:sp>
          <p:nvSpPr>
            <p:cNvPr id="22" name="Rectangle 21"/>
            <p:cNvSpPr/>
            <p:nvPr/>
          </p:nvSpPr>
          <p:spPr bwMode="auto">
            <a:xfrm>
              <a:off x="7223974" y="4419600"/>
              <a:ext cx="1615225" cy="990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IF drivers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7391400" y="50292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7747000" y="50292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8102600" y="50292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8458200" y="5029200"/>
              <a:ext cx="228600" cy="228600"/>
            </a:xfrm>
            <a:prstGeom prst="rect">
              <a:avLst/>
            </a:prstGeom>
            <a:solidFill>
              <a:schemeClr val="accent2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1734418" y="2653353"/>
            <a:ext cx="169007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Concurrency,</a:t>
            </a:r>
            <a:br>
              <a:rPr 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multitasking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00567" y="2667001"/>
            <a:ext cx="110959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Virtual</a:t>
            </a:r>
            <a:br>
              <a:rPr 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174787" y="2653353"/>
            <a:ext cx="178125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Files and 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dirs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:</a:t>
            </a:r>
            <a:br>
              <a:rPr 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the VFS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908906" y="2667001"/>
            <a:ext cx="179568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TTYs and</a:t>
            </a:r>
            <a:br>
              <a:rPr 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device access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835359" y="2794136"/>
            <a:ext cx="158248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Connectivity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2078328" y="1302389"/>
            <a:ext cx="8018172" cy="469810"/>
            <a:chOff x="554328" y="1117511"/>
            <a:chExt cx="8018172" cy="571500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554328" y="1117511"/>
              <a:ext cx="0" cy="5715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9" name="Straight Arrow Connector 48"/>
            <p:cNvCxnSpPr/>
            <p:nvPr/>
          </p:nvCxnSpPr>
          <p:spPr bwMode="auto">
            <a:xfrm>
              <a:off x="3895233" y="1117511"/>
              <a:ext cx="0" cy="5715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4563414" y="1117511"/>
              <a:ext cx="0" cy="5715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5231595" y="1117511"/>
              <a:ext cx="0" cy="5715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Arrow Connector 51"/>
            <p:cNvCxnSpPr/>
            <p:nvPr/>
          </p:nvCxnSpPr>
          <p:spPr bwMode="auto">
            <a:xfrm>
              <a:off x="5899776" y="1117511"/>
              <a:ext cx="0" cy="5715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Arrow Connector 52"/>
            <p:cNvCxnSpPr/>
            <p:nvPr/>
          </p:nvCxnSpPr>
          <p:spPr bwMode="auto">
            <a:xfrm>
              <a:off x="6567957" y="1117511"/>
              <a:ext cx="0" cy="5715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Arrow Connector 53"/>
            <p:cNvCxnSpPr/>
            <p:nvPr/>
          </p:nvCxnSpPr>
          <p:spPr bwMode="auto">
            <a:xfrm>
              <a:off x="7236138" y="1117511"/>
              <a:ext cx="0" cy="5715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Straight Arrow Connector 54"/>
            <p:cNvCxnSpPr/>
            <p:nvPr/>
          </p:nvCxnSpPr>
          <p:spPr bwMode="auto">
            <a:xfrm>
              <a:off x="7904319" y="1117511"/>
              <a:ext cx="0" cy="5715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Straight Arrow Connector 55"/>
            <p:cNvCxnSpPr/>
            <p:nvPr/>
          </p:nvCxnSpPr>
          <p:spPr bwMode="auto">
            <a:xfrm>
              <a:off x="8572500" y="1117511"/>
              <a:ext cx="0" cy="5715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1222509" y="1117511"/>
              <a:ext cx="0" cy="5715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Straight Arrow Connector 57"/>
            <p:cNvCxnSpPr/>
            <p:nvPr/>
          </p:nvCxnSpPr>
          <p:spPr bwMode="auto">
            <a:xfrm>
              <a:off x="1890690" y="1117511"/>
              <a:ext cx="0" cy="5715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Arrow Connector 58"/>
            <p:cNvCxnSpPr/>
            <p:nvPr/>
          </p:nvCxnSpPr>
          <p:spPr bwMode="auto">
            <a:xfrm>
              <a:off x="2558871" y="1117511"/>
              <a:ext cx="0" cy="5715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Straight Arrow Connector 59"/>
            <p:cNvCxnSpPr/>
            <p:nvPr/>
          </p:nvCxnSpPr>
          <p:spPr bwMode="auto">
            <a:xfrm>
              <a:off x="3227052" y="1117511"/>
              <a:ext cx="0" cy="571500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026" name="Picture 2" descr="C:\Users\kubitron\AppData\Local\Microsoft\Windows\Temporary Internet Files\Content.IE5\TFK8BBL8\MC900310902[1]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86632">
            <a:off x="1975056" y="5456122"/>
            <a:ext cx="1143644" cy="8927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64895">
            <a:off x="8974457" y="5579736"/>
            <a:ext cx="1211411" cy="833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1" name="Group 60"/>
          <p:cNvGrpSpPr/>
          <p:nvPr/>
        </p:nvGrpSpPr>
        <p:grpSpPr>
          <a:xfrm>
            <a:off x="3776755" y="5439986"/>
            <a:ext cx="1006989" cy="1052154"/>
            <a:chOff x="2252754" y="5585397"/>
            <a:chExt cx="1006989" cy="1052154"/>
          </a:xfrm>
        </p:grpSpPr>
        <p:pic>
          <p:nvPicPr>
            <p:cNvPr id="62" name="Picture 638"/>
            <p:cNvPicPr>
              <a:picLocks noChangeAspect="1" noChangeArrowheads="1"/>
            </p:cNvPicPr>
            <p:nvPr/>
          </p:nvPicPr>
          <p:blipFill>
            <a:blip r:embed="rId4"/>
            <a:srcRect t="2441" b="55373"/>
            <a:stretch>
              <a:fillRect/>
            </a:stretch>
          </p:blipFill>
          <p:spPr bwMode="auto">
            <a:xfrm rot="18760417">
              <a:off x="2015625" y="5822526"/>
              <a:ext cx="1010866" cy="5366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Picture 638"/>
            <p:cNvPicPr>
              <a:picLocks noChangeAspect="1" noChangeArrowheads="1"/>
            </p:cNvPicPr>
            <p:nvPr/>
          </p:nvPicPr>
          <p:blipFill>
            <a:blip r:embed="rId4"/>
            <a:srcRect t="2441" b="55373"/>
            <a:stretch>
              <a:fillRect/>
            </a:stretch>
          </p:blipFill>
          <p:spPr bwMode="auto">
            <a:xfrm rot="18760417">
              <a:off x="2257136" y="5822527"/>
              <a:ext cx="1010866" cy="5366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Picture 638"/>
            <p:cNvPicPr>
              <a:picLocks noChangeAspect="1" noChangeArrowheads="1"/>
            </p:cNvPicPr>
            <p:nvPr/>
          </p:nvPicPr>
          <p:blipFill>
            <a:blip r:embed="rId4"/>
            <a:srcRect t="2441" b="55373"/>
            <a:stretch>
              <a:fillRect/>
            </a:stretch>
          </p:blipFill>
          <p:spPr bwMode="auto">
            <a:xfrm rot="18760417">
              <a:off x="2486006" y="5863814"/>
              <a:ext cx="1010866" cy="5366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" name="Group 68"/>
          <p:cNvGrpSpPr/>
          <p:nvPr/>
        </p:nvGrpSpPr>
        <p:grpSpPr>
          <a:xfrm>
            <a:off x="5334001" y="5569589"/>
            <a:ext cx="1425807" cy="838200"/>
            <a:chOff x="3810000" y="5638800"/>
            <a:chExt cx="1425807" cy="838200"/>
          </a:xfrm>
        </p:grpSpPr>
        <p:pic>
          <p:nvPicPr>
            <p:cNvPr id="66" name="Picture 3" descr="C:\Users\kubitron\AppData\Local\Microsoft\Windows\Temporary Internet Files\Content.IE5\AXBY1MD0\MC900238268[1].wmf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5894445"/>
              <a:ext cx="1090118" cy="582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3" descr="C:\Users\kubitron\AppData\Local\Microsoft\Windows\Temporary Internet Files\Content.IE5\AXBY1MD0\MC900238268[1].wmf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7845" y="5764917"/>
              <a:ext cx="1090118" cy="582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3" descr="C:\Users\kubitron\AppData\Local\Microsoft\Windows\Temporary Internet Files\Content.IE5\AXBY1MD0\MC900238268[1].wmf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5689" y="5638800"/>
              <a:ext cx="1090118" cy="582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7" name="Picture 3" descr="C:\Users\kubitron\AppData\Local\Microsoft\Windows\Temporary Internet Files\Content.IE5\TFK8BBL8\MC900441338[1]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953" y="5302012"/>
            <a:ext cx="1403589" cy="14035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522222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Recall: Device Drivers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10591800" cy="5638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Gulim" panose="020B0600000101010101" pitchFamily="34" charset="-127"/>
              </a:rPr>
              <a:t>Device Driver: </a:t>
            </a:r>
            <a:r>
              <a:rPr lang="en-US" altLang="ko-KR" dirty="0">
                <a:ea typeface="Gulim" panose="020B0600000101010101" pitchFamily="34" charset="-127"/>
              </a:rPr>
              <a:t>Device-specific code in the kernel that interacts directly with the device hardware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Supports a standard, internal interface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Same kernel I/O system can interact easily with different device drivers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Special device-specific configuration supported with the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ioctl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>
                <a:ea typeface="Gulim" panose="020B0600000101010101" pitchFamily="34" charset="-127"/>
              </a:rPr>
              <a:t> system call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Device Drivers typically divided into two pieces: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Top half: accessed in call path from system calls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implements a set of </a:t>
            </a:r>
            <a:r>
              <a:rPr lang="en-US" altLang="ko-KR" dirty="0">
                <a:solidFill>
                  <a:schemeClr val="hlink"/>
                </a:solidFill>
                <a:ea typeface="Gulim" panose="020B0600000101010101" pitchFamily="34" charset="-127"/>
              </a:rPr>
              <a:t>standard, cross-device calls</a:t>
            </a:r>
            <a:r>
              <a:rPr lang="en-US" altLang="ko-KR" dirty="0">
                <a:ea typeface="Gulim" panose="020B0600000101010101" pitchFamily="34" charset="-127"/>
              </a:rPr>
              <a:t> like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open()</a:t>
            </a:r>
            <a:r>
              <a:rPr lang="en-US" altLang="ko-KR" dirty="0">
                <a:ea typeface="Gulim" panose="020B0600000101010101" pitchFamily="34" charset="-127"/>
              </a:rPr>
              <a:t>,</a:t>
            </a: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</a:rPr>
              <a:t>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close()</a:t>
            </a:r>
            <a:r>
              <a:rPr lang="en-US" altLang="ko-KR" dirty="0">
                <a:ea typeface="Gulim" panose="020B0600000101010101" pitchFamily="34" charset="-127"/>
              </a:rPr>
              <a:t>,</a:t>
            </a: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</a:rPr>
              <a:t>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read()</a:t>
            </a:r>
            <a:r>
              <a:rPr lang="en-US" altLang="ko-KR" dirty="0">
                <a:ea typeface="Gulim" panose="020B0600000101010101" pitchFamily="34" charset="-127"/>
              </a:rPr>
              <a:t>,</a:t>
            </a: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</a:rPr>
              <a:t>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write()</a:t>
            </a:r>
            <a:r>
              <a:rPr lang="en-US" altLang="ko-KR" dirty="0">
                <a:ea typeface="Gulim" panose="020B0600000101010101" pitchFamily="34" charset="-127"/>
              </a:rPr>
              <a:t>,</a:t>
            </a: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</a:rPr>
              <a:t>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ioctl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>
                <a:ea typeface="Gulim" panose="020B0600000101010101" pitchFamily="34" charset="-127"/>
              </a:rPr>
              <a:t>,</a:t>
            </a:r>
            <a:r>
              <a:rPr lang="en-US" altLang="ko-KR" dirty="0">
                <a:latin typeface="Courier New" panose="02070309020205020404" pitchFamily="49" charset="0"/>
                <a:ea typeface="Gulim" panose="020B0600000101010101" pitchFamily="34" charset="-127"/>
              </a:rPr>
              <a:t>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strategy()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This is the kernel’s interface to the device driver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Top half will </a:t>
            </a:r>
            <a:r>
              <a:rPr lang="en-US" altLang="ko-KR" i="1" dirty="0">
                <a:ea typeface="Gulim" panose="020B0600000101010101" pitchFamily="34" charset="-127"/>
              </a:rPr>
              <a:t>start</a:t>
            </a:r>
            <a:r>
              <a:rPr lang="en-US" altLang="ko-KR" dirty="0">
                <a:ea typeface="Gulim" panose="020B0600000101010101" pitchFamily="34" charset="-127"/>
              </a:rPr>
              <a:t> I/O to device, may put thread to sleep until finished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Bottom half: run as interrupt routine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Gets input or transfers next block of output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Gulim" panose="020B0600000101010101" pitchFamily="34" charset="-127"/>
              </a:rPr>
              <a:t>May wake sleeping threads if I/O now complete</a:t>
            </a:r>
          </a:p>
        </p:txBody>
      </p:sp>
    </p:spTree>
    <p:extLst>
      <p:ext uri="{BB962C8B-B14F-4D97-AF65-F5344CB8AC3E}">
        <p14:creationId xmlns:p14="http://schemas.microsoft.com/office/powerpoint/2010/main" val="39213941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Life Cycle of An I/O Request</a:t>
            </a:r>
            <a:endParaRPr lang="en-US" altLang="ko-KR" sz="1800" dirty="0">
              <a:ea typeface="굴림" panose="020B0600000101010101" pitchFamily="34" charset="-127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2" t="562" r="24442" b="562"/>
          <a:stretch>
            <a:fillRect/>
          </a:stretch>
        </p:blipFill>
        <p:spPr bwMode="auto">
          <a:xfrm>
            <a:off x="5137150" y="771526"/>
            <a:ext cx="4006850" cy="58134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2438400" y="34290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590800" y="3498851"/>
            <a:ext cx="187709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Device Driver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Top Half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2438400" y="43434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590800" y="4419601"/>
            <a:ext cx="187709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Device Driver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Bottom Half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2438400" y="53340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2854326" y="5486401"/>
            <a:ext cx="1407417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Device</a:t>
            </a:r>
          </a:p>
          <a:p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2438400" y="17526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767014" y="2209801"/>
            <a:ext cx="1578939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Kernel I/O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Subsystem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2963864" y="838201"/>
            <a:ext cx="1266353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User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Program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137150" y="771526"/>
            <a:ext cx="1492250" cy="63817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137150" y="2733677"/>
            <a:ext cx="1492250" cy="57149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137150" y="3543302"/>
            <a:ext cx="1492250" cy="57149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137150" y="5481535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620000" y="5486400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620000" y="4419600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620000" y="3505200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620000" y="1828800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7651750" y="762001"/>
            <a:ext cx="1492250" cy="63817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" name="Diamond 2"/>
          <p:cNvSpPr/>
          <p:nvPr/>
        </p:nvSpPr>
        <p:spPr bwMode="auto">
          <a:xfrm>
            <a:off x="5212080" y="1828801"/>
            <a:ext cx="1341120" cy="685801"/>
          </a:xfrm>
          <a:prstGeom prst="diamon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02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3" grpId="0" animBg="1"/>
      <p:bldP spid="3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626" y="762001"/>
            <a:ext cx="10324374" cy="583530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I/O Devices Types: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Many different speeds (0.1 bytes/sec to </a:t>
            </a:r>
            <a:r>
              <a:rPr lang="en-US" altLang="ko-KR" dirty="0" err="1">
                <a:ea typeface="Gulim" panose="020B0600000101010101" pitchFamily="34" charset="-127"/>
                <a:sym typeface="Symbol" panose="05050102010706020507" pitchFamily="18" charset="2"/>
              </a:rPr>
              <a:t>GBytes</a:t>
            </a: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/sec)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Different Access Patterns: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Block Devices, Character Devices, Network Devices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Different Access Timing: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Blocking, Non-blocking, Asynchronous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I/O Controllers: Hardware that controls actual device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Processor Accesses through I/O instructions, load/store to special physical memory</a:t>
            </a:r>
          </a:p>
          <a:p>
            <a:pPr>
              <a:spcBef>
                <a:spcPct val="10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Notification mechanisms</a:t>
            </a:r>
          </a:p>
          <a:p>
            <a:pPr lvl="1">
              <a:spcBef>
                <a:spcPct val="10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Interrupts</a:t>
            </a:r>
          </a:p>
          <a:p>
            <a:pPr lvl="1">
              <a:spcBef>
                <a:spcPct val="10000"/>
              </a:spcBef>
            </a:pPr>
            <a:r>
              <a:rPr lang="en-US" altLang="ko-KR" dirty="0">
                <a:ea typeface="Gulim" panose="020B0600000101010101" pitchFamily="34" charset="-127"/>
                <a:sym typeface="Symbol" panose="05050102010706020507" pitchFamily="18" charset="2"/>
              </a:rPr>
              <a:t>Polling: Report results through status register that processor looks at periodically </a:t>
            </a:r>
          </a:p>
          <a:p>
            <a:pPr>
              <a:spcBef>
                <a:spcPct val="10000"/>
              </a:spcBef>
            </a:pPr>
            <a:r>
              <a:rPr lang="en-US" dirty="0"/>
              <a:t>Device drivers interface to I/O devices</a:t>
            </a:r>
          </a:p>
          <a:p>
            <a:pPr lvl="1"/>
            <a:r>
              <a:rPr lang="en-US" dirty="0"/>
              <a:t>Provide clean Read/Write interface to OS above</a:t>
            </a:r>
          </a:p>
          <a:p>
            <a:pPr lvl="1"/>
            <a:r>
              <a:rPr lang="en-US" dirty="0"/>
              <a:t>Manipulate devices through PIO, DMA &amp; interrupt handling</a:t>
            </a:r>
          </a:p>
          <a:p>
            <a:pPr lvl="1"/>
            <a:r>
              <a:rPr lang="en-US" dirty="0"/>
              <a:t>Three types: block, character, and network</a:t>
            </a:r>
          </a:p>
        </p:txBody>
      </p:sp>
    </p:spTree>
    <p:extLst>
      <p:ext uri="{BB962C8B-B14F-4D97-AF65-F5344CB8AC3E}">
        <p14:creationId xmlns:p14="http://schemas.microsoft.com/office/powerpoint/2010/main" val="3156122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Meaning of PTE bits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10896600" cy="6019800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Which bits of a PTE entry are useful to us for the Clock Algorithm?  Remember Intel PTE:</a:t>
            </a: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pPr marL="457200" lvl="1" indent="0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The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P</a:t>
            </a:r>
            <a:r>
              <a:rPr lang="en-US" altLang="ko-KR" dirty="0">
                <a:ea typeface="굴림" panose="020B0600000101010101" pitchFamily="34" charset="-127"/>
              </a:rPr>
              <a:t>resent” bit (called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V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alid” elsewhere): 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P==0: Page is invalid and a reference will cause page fault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P==1: Page frame number is valid and MMU is allowed to proceed with translation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The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W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ritable” bit (could have opposite sense and be called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Read-only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”):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W==0: Page is read-only and cannot be written.  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W==1: Page can be written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The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A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ccessed” bit (called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Use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” elsewhere):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A==0: Page has not been accessed (or used) since last time software set A0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A==1: Page has been accessed (or used) since last time software set A0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The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D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irty” bit (called “Modified” elsewhere):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D==0: Page has not been modified (written) since PTE was loaded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D==1: Page has changed since PTE was loaded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657600" y="1227992"/>
            <a:ext cx="7952148" cy="818444"/>
            <a:chOff x="1572852" y="3753556"/>
            <a:chExt cx="7952148" cy="818444"/>
          </a:xfrm>
        </p:grpSpPr>
        <p:grpSp>
          <p:nvGrpSpPr>
            <p:cNvPr id="4" name="Group 122"/>
            <p:cNvGrpSpPr>
              <a:grpSpLocks/>
            </p:cNvGrpSpPr>
            <p:nvPr/>
          </p:nvGrpSpPr>
          <p:grpSpPr bwMode="auto">
            <a:xfrm>
              <a:off x="2284906" y="3753556"/>
              <a:ext cx="7240094" cy="818444"/>
              <a:chOff x="480" y="2304"/>
              <a:chExt cx="4863" cy="638"/>
            </a:xfrm>
          </p:grpSpPr>
          <p:sp>
            <p:nvSpPr>
              <p:cNvPr id="5" name="Rectangle 97"/>
              <p:cNvSpPr>
                <a:spLocks noChangeArrowheads="1"/>
              </p:cNvSpPr>
              <p:nvPr/>
            </p:nvSpPr>
            <p:spPr bwMode="auto">
              <a:xfrm>
                <a:off x="480" y="2304"/>
                <a:ext cx="2544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Page Frame Number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(Physical Page Number)</a:t>
                </a:r>
              </a:p>
            </p:txBody>
          </p:sp>
          <p:sp>
            <p:nvSpPr>
              <p:cNvPr id="6" name="Rectangle 98"/>
              <p:cNvSpPr>
                <a:spLocks noChangeArrowheads="1"/>
              </p:cNvSpPr>
              <p:nvPr/>
            </p:nvSpPr>
            <p:spPr bwMode="auto">
              <a:xfrm>
                <a:off x="3024" y="2304"/>
                <a:ext cx="576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Free</a:t>
                </a:r>
              </a:p>
              <a:p>
                <a:pPr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(OS)</a:t>
                </a:r>
              </a:p>
            </p:txBody>
          </p:sp>
          <p:sp>
            <p:nvSpPr>
              <p:cNvPr id="7" name="Rectangle 99"/>
              <p:cNvSpPr>
                <a:spLocks noChangeArrowheads="1"/>
              </p:cNvSpPr>
              <p:nvPr/>
            </p:nvSpPr>
            <p:spPr bwMode="auto">
              <a:xfrm>
                <a:off x="3600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8" name="Rectangle 100"/>
              <p:cNvSpPr>
                <a:spLocks noChangeArrowheads="1"/>
              </p:cNvSpPr>
              <p:nvPr/>
            </p:nvSpPr>
            <p:spPr bwMode="auto">
              <a:xfrm>
                <a:off x="3792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vert"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PS</a:t>
                </a:r>
              </a:p>
            </p:txBody>
          </p:sp>
          <p:sp>
            <p:nvSpPr>
              <p:cNvPr id="9" name="Rectangle 101"/>
              <p:cNvSpPr>
                <a:spLocks noChangeArrowheads="1"/>
              </p:cNvSpPr>
              <p:nvPr/>
            </p:nvSpPr>
            <p:spPr bwMode="auto">
              <a:xfrm>
                <a:off x="3984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D</a:t>
                </a:r>
              </a:p>
            </p:txBody>
          </p:sp>
          <p:sp>
            <p:nvSpPr>
              <p:cNvPr id="10" name="Rectangle 102"/>
              <p:cNvSpPr>
                <a:spLocks noChangeArrowheads="1"/>
              </p:cNvSpPr>
              <p:nvPr/>
            </p:nvSpPr>
            <p:spPr bwMode="auto">
              <a:xfrm>
                <a:off x="4176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A</a:t>
                </a:r>
              </a:p>
            </p:txBody>
          </p:sp>
          <p:sp>
            <p:nvSpPr>
              <p:cNvPr id="11" name="Rectangle 103"/>
              <p:cNvSpPr>
                <a:spLocks noChangeArrowheads="1"/>
              </p:cNvSpPr>
              <p:nvPr/>
            </p:nvSpPr>
            <p:spPr bwMode="auto">
              <a:xfrm>
                <a:off x="4368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PCD</a:t>
                </a:r>
              </a:p>
            </p:txBody>
          </p:sp>
          <p:sp>
            <p:nvSpPr>
              <p:cNvPr id="12" name="Rectangle 104"/>
              <p:cNvSpPr>
                <a:spLocks noChangeArrowheads="1"/>
              </p:cNvSpPr>
              <p:nvPr/>
            </p:nvSpPr>
            <p:spPr bwMode="auto">
              <a:xfrm>
                <a:off x="4560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600">
                    <a:latin typeface="Gill Sans Light"/>
                    <a:ea typeface="굴림" panose="020B0600000101010101" pitchFamily="34" charset="-127"/>
                  </a:rPr>
                  <a:t>PWT</a:t>
                </a:r>
              </a:p>
            </p:txBody>
          </p:sp>
          <p:sp>
            <p:nvSpPr>
              <p:cNvPr id="13" name="Rectangle 105"/>
              <p:cNvSpPr>
                <a:spLocks noChangeArrowheads="1"/>
              </p:cNvSpPr>
              <p:nvPr/>
            </p:nvSpPr>
            <p:spPr bwMode="auto">
              <a:xfrm>
                <a:off x="4752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U</a:t>
                </a:r>
              </a:p>
            </p:txBody>
          </p:sp>
          <p:sp>
            <p:nvSpPr>
              <p:cNvPr id="14" name="Rectangle 106"/>
              <p:cNvSpPr>
                <a:spLocks noChangeArrowheads="1"/>
              </p:cNvSpPr>
              <p:nvPr/>
            </p:nvSpPr>
            <p:spPr bwMode="auto">
              <a:xfrm>
                <a:off x="4944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W</a:t>
                </a:r>
              </a:p>
            </p:txBody>
          </p:sp>
          <p:sp>
            <p:nvSpPr>
              <p:cNvPr id="15" name="Rectangle 107"/>
              <p:cNvSpPr>
                <a:spLocks noChangeArrowheads="1"/>
              </p:cNvSpPr>
              <p:nvPr/>
            </p:nvSpPr>
            <p:spPr bwMode="auto">
              <a:xfrm>
                <a:off x="5136" y="2304"/>
                <a:ext cx="192" cy="384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altLang="ko-KR" sz="1800" dirty="0">
                    <a:latin typeface="Gill Sans Light"/>
                    <a:ea typeface="굴림" panose="020B0600000101010101" pitchFamily="34" charset="-127"/>
                  </a:rPr>
                  <a:t>P</a:t>
                </a:r>
              </a:p>
            </p:txBody>
          </p:sp>
          <p:sp>
            <p:nvSpPr>
              <p:cNvPr id="16" name="Text Box 111"/>
              <p:cNvSpPr txBox="1">
                <a:spLocks noChangeArrowheads="1"/>
              </p:cNvSpPr>
              <p:nvPr/>
            </p:nvSpPr>
            <p:spPr bwMode="auto">
              <a:xfrm>
                <a:off x="5126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0</a:t>
                </a:r>
              </a:p>
            </p:txBody>
          </p:sp>
          <p:sp>
            <p:nvSpPr>
              <p:cNvPr id="17" name="Text Box 112"/>
              <p:cNvSpPr txBox="1">
                <a:spLocks noChangeArrowheads="1"/>
              </p:cNvSpPr>
              <p:nvPr/>
            </p:nvSpPr>
            <p:spPr bwMode="auto">
              <a:xfrm>
                <a:off x="4944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1</a:t>
                </a:r>
              </a:p>
            </p:txBody>
          </p:sp>
          <p:sp>
            <p:nvSpPr>
              <p:cNvPr id="18" name="Text Box 113"/>
              <p:cNvSpPr txBox="1">
                <a:spLocks noChangeArrowheads="1"/>
              </p:cNvSpPr>
              <p:nvPr/>
            </p:nvSpPr>
            <p:spPr bwMode="auto">
              <a:xfrm>
                <a:off x="4752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2</a:t>
                </a:r>
              </a:p>
            </p:txBody>
          </p:sp>
          <p:sp>
            <p:nvSpPr>
              <p:cNvPr id="19" name="Text Box 114"/>
              <p:cNvSpPr txBox="1">
                <a:spLocks noChangeArrowheads="1"/>
              </p:cNvSpPr>
              <p:nvPr/>
            </p:nvSpPr>
            <p:spPr bwMode="auto">
              <a:xfrm>
                <a:off x="4560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3</a:t>
                </a:r>
              </a:p>
            </p:txBody>
          </p:sp>
          <p:sp>
            <p:nvSpPr>
              <p:cNvPr id="20" name="Text Box 115"/>
              <p:cNvSpPr txBox="1">
                <a:spLocks noChangeArrowheads="1"/>
              </p:cNvSpPr>
              <p:nvPr/>
            </p:nvSpPr>
            <p:spPr bwMode="auto">
              <a:xfrm>
                <a:off x="4368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4</a:t>
                </a:r>
              </a:p>
            </p:txBody>
          </p:sp>
          <p:sp>
            <p:nvSpPr>
              <p:cNvPr id="21" name="Text Box 116"/>
              <p:cNvSpPr txBox="1">
                <a:spLocks noChangeArrowheads="1"/>
              </p:cNvSpPr>
              <p:nvPr/>
            </p:nvSpPr>
            <p:spPr bwMode="auto">
              <a:xfrm>
                <a:off x="4176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5</a:t>
                </a:r>
              </a:p>
            </p:txBody>
          </p:sp>
          <p:sp>
            <p:nvSpPr>
              <p:cNvPr id="22" name="Text Box 117"/>
              <p:cNvSpPr txBox="1">
                <a:spLocks noChangeArrowheads="1"/>
              </p:cNvSpPr>
              <p:nvPr/>
            </p:nvSpPr>
            <p:spPr bwMode="auto">
              <a:xfrm>
                <a:off x="3984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6</a:t>
                </a:r>
              </a:p>
            </p:txBody>
          </p:sp>
          <p:sp>
            <p:nvSpPr>
              <p:cNvPr id="23" name="Text Box 118"/>
              <p:cNvSpPr txBox="1">
                <a:spLocks noChangeArrowheads="1"/>
              </p:cNvSpPr>
              <p:nvPr/>
            </p:nvSpPr>
            <p:spPr bwMode="auto">
              <a:xfrm>
                <a:off x="3792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7</a:t>
                </a:r>
              </a:p>
            </p:txBody>
          </p:sp>
          <p:sp>
            <p:nvSpPr>
              <p:cNvPr id="24" name="Text Box 119"/>
              <p:cNvSpPr txBox="1">
                <a:spLocks noChangeArrowheads="1"/>
              </p:cNvSpPr>
              <p:nvPr/>
            </p:nvSpPr>
            <p:spPr bwMode="auto">
              <a:xfrm>
                <a:off x="3600" y="2688"/>
                <a:ext cx="217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8</a:t>
                </a:r>
              </a:p>
            </p:txBody>
          </p:sp>
          <p:sp>
            <p:nvSpPr>
              <p:cNvPr id="25" name="Text Box 120"/>
              <p:cNvSpPr txBox="1">
                <a:spLocks noChangeArrowheads="1"/>
              </p:cNvSpPr>
              <p:nvPr/>
            </p:nvSpPr>
            <p:spPr bwMode="auto">
              <a:xfrm>
                <a:off x="3072" y="2688"/>
                <a:ext cx="424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11-9</a:t>
                </a:r>
              </a:p>
            </p:txBody>
          </p:sp>
          <p:sp>
            <p:nvSpPr>
              <p:cNvPr id="26" name="Text Box 121"/>
              <p:cNvSpPr txBox="1">
                <a:spLocks noChangeArrowheads="1"/>
              </p:cNvSpPr>
              <p:nvPr/>
            </p:nvSpPr>
            <p:spPr bwMode="auto">
              <a:xfrm>
                <a:off x="1440" y="2688"/>
                <a:ext cx="519" cy="2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</a:pPr>
                <a:r>
                  <a:rPr lang="en-US" altLang="ko-KR" sz="1800">
                    <a:latin typeface="Gill Sans Light"/>
                    <a:ea typeface="굴림" panose="020B0600000101010101" pitchFamily="34" charset="-127"/>
                  </a:rPr>
                  <a:t>31-12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572852" y="3783200"/>
              <a:ext cx="7120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PTE: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994816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9906000" cy="533400"/>
          </a:xfrm>
        </p:spPr>
        <p:txBody>
          <a:bodyPr/>
          <a:lstStyle/>
          <a:p>
            <a:r>
              <a:rPr lang="en-US" altLang="ko-KR" dirty="0"/>
              <a:t>Recall: Second-Chance List Algorithm (VAX/VMS)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1" y="3876676"/>
            <a:ext cx="10972800" cy="2905124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Split memory in two: Active list (RW), SC list (Invalid)</a:t>
            </a:r>
          </a:p>
          <a:p>
            <a:r>
              <a:rPr lang="en-US" altLang="ko-KR" dirty="0"/>
              <a:t>Access pages in Active list at full speed</a:t>
            </a:r>
          </a:p>
          <a:p>
            <a:r>
              <a:rPr lang="en-US" altLang="ko-KR" dirty="0"/>
              <a:t>Otherwise, Page Fault</a:t>
            </a:r>
          </a:p>
          <a:p>
            <a:pPr lvl="1"/>
            <a:r>
              <a:rPr lang="en-US" altLang="ko-KR" dirty="0"/>
              <a:t>Always move overflow page from end of Active list to front of Second-chance list (SC) and mark invalid</a:t>
            </a:r>
          </a:p>
          <a:p>
            <a:pPr lvl="1"/>
            <a:r>
              <a:rPr lang="en-US" altLang="ko-KR" dirty="0"/>
              <a:t>Desired Page On SC List: move to front of Active list, mark RW</a:t>
            </a:r>
          </a:p>
          <a:p>
            <a:pPr lvl="1"/>
            <a:r>
              <a:rPr lang="en-US" altLang="ko-KR" dirty="0"/>
              <a:t>Not on SC list: page in to front of Active list, mark RW; page out LRU victim at end of SC list</a:t>
            </a:r>
          </a:p>
        </p:txBody>
      </p:sp>
      <p:grpSp>
        <p:nvGrpSpPr>
          <p:cNvPr id="789537" name="Group 33"/>
          <p:cNvGrpSpPr>
            <a:grpSpLocks/>
          </p:cNvGrpSpPr>
          <p:nvPr/>
        </p:nvGrpSpPr>
        <p:grpSpPr bwMode="auto">
          <a:xfrm>
            <a:off x="1889126" y="804614"/>
            <a:ext cx="8042277" cy="2138363"/>
            <a:chOff x="230" y="384"/>
            <a:chExt cx="5066" cy="1347"/>
          </a:xfrm>
        </p:grpSpPr>
        <p:sp>
          <p:nvSpPr>
            <p:cNvPr id="26643" name="Rectangle 5"/>
            <p:cNvSpPr>
              <a:spLocks noChangeArrowheads="1"/>
            </p:cNvSpPr>
            <p:nvPr/>
          </p:nvSpPr>
          <p:spPr bwMode="auto">
            <a:xfrm>
              <a:off x="1772" y="384"/>
              <a:ext cx="528" cy="240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644" name="Rectangle 6"/>
            <p:cNvSpPr>
              <a:spLocks noChangeArrowheads="1"/>
            </p:cNvSpPr>
            <p:nvPr/>
          </p:nvSpPr>
          <p:spPr bwMode="auto">
            <a:xfrm>
              <a:off x="1772" y="720"/>
              <a:ext cx="528" cy="240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645" name="Rectangle 7"/>
            <p:cNvSpPr>
              <a:spLocks noChangeArrowheads="1"/>
            </p:cNvSpPr>
            <p:nvPr/>
          </p:nvSpPr>
          <p:spPr bwMode="auto">
            <a:xfrm>
              <a:off x="1772" y="1056"/>
              <a:ext cx="528" cy="240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646" name="Rectangle 8"/>
            <p:cNvSpPr>
              <a:spLocks noChangeArrowheads="1"/>
            </p:cNvSpPr>
            <p:nvPr/>
          </p:nvSpPr>
          <p:spPr bwMode="auto">
            <a:xfrm>
              <a:off x="1772" y="1392"/>
              <a:ext cx="528" cy="240"/>
            </a:xfrm>
            <a:prstGeom prst="rec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647" name="Rectangle 10"/>
            <p:cNvSpPr>
              <a:spLocks noChangeArrowheads="1"/>
            </p:cNvSpPr>
            <p:nvPr/>
          </p:nvSpPr>
          <p:spPr bwMode="auto">
            <a:xfrm>
              <a:off x="3164" y="384"/>
              <a:ext cx="528" cy="240"/>
            </a:xfrm>
            <a:prstGeom prst="rect">
              <a:avLst/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648" name="Rectangle 11"/>
            <p:cNvSpPr>
              <a:spLocks noChangeArrowheads="1"/>
            </p:cNvSpPr>
            <p:nvPr/>
          </p:nvSpPr>
          <p:spPr bwMode="auto">
            <a:xfrm>
              <a:off x="3164" y="720"/>
              <a:ext cx="528" cy="240"/>
            </a:xfrm>
            <a:prstGeom prst="rect">
              <a:avLst/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649" name="Rectangle 12"/>
            <p:cNvSpPr>
              <a:spLocks noChangeArrowheads="1"/>
            </p:cNvSpPr>
            <p:nvPr/>
          </p:nvSpPr>
          <p:spPr bwMode="auto">
            <a:xfrm>
              <a:off x="3164" y="1056"/>
              <a:ext cx="528" cy="240"/>
            </a:xfrm>
            <a:prstGeom prst="rect">
              <a:avLst/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650" name="Rectangle 13"/>
            <p:cNvSpPr>
              <a:spLocks noChangeArrowheads="1"/>
            </p:cNvSpPr>
            <p:nvPr/>
          </p:nvSpPr>
          <p:spPr bwMode="auto">
            <a:xfrm>
              <a:off x="3164" y="1392"/>
              <a:ext cx="528" cy="240"/>
            </a:xfrm>
            <a:prstGeom prst="rect">
              <a:avLst/>
            </a:prstGeom>
            <a:solidFill>
              <a:srgbClr val="FF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651" name="Text Box 14"/>
            <p:cNvSpPr txBox="1">
              <a:spLocks noChangeArrowheads="1"/>
            </p:cNvSpPr>
            <p:nvPr/>
          </p:nvSpPr>
          <p:spPr bwMode="auto">
            <a:xfrm>
              <a:off x="230" y="569"/>
              <a:ext cx="1421" cy="11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/>
              <a:r>
                <a:rPr lang="en-US" altLang="ko-KR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Directly</a:t>
              </a:r>
            </a:p>
            <a:p>
              <a:pPr algn="r"/>
              <a:r>
                <a:rPr lang="en-US" altLang="ko-KR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Mapped Pages</a:t>
              </a:r>
            </a:p>
            <a:p>
              <a:pPr algn="r"/>
              <a:endParaRPr lang="en-US" altLang="ko-KR" sz="1800" b="0" dirty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 algn="r"/>
              <a:r>
                <a:rPr lang="en-US" altLang="ko-KR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Marked: RW</a:t>
              </a:r>
            </a:p>
            <a:p>
              <a:pPr algn="r"/>
              <a:r>
                <a:rPr lang="en-US" altLang="ko-KR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List: FIFO</a:t>
              </a:r>
            </a:p>
          </p:txBody>
        </p:sp>
        <p:sp>
          <p:nvSpPr>
            <p:cNvPr id="26652" name="Text Box 15"/>
            <p:cNvSpPr txBox="1">
              <a:spLocks noChangeArrowheads="1"/>
            </p:cNvSpPr>
            <p:nvPr/>
          </p:nvSpPr>
          <p:spPr bwMode="auto">
            <a:xfrm>
              <a:off x="3865" y="573"/>
              <a:ext cx="1431" cy="11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Second </a:t>
              </a:r>
            </a:p>
            <a:p>
              <a:r>
                <a:rPr lang="en-US" altLang="ko-KR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Chance List</a:t>
              </a:r>
            </a:p>
            <a:p>
              <a:endParaRPr lang="en-US" altLang="ko-KR" sz="1600" b="0" dirty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r>
                <a:rPr lang="en-US" altLang="ko-KR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Marked: Invalid</a:t>
              </a:r>
            </a:p>
            <a:p>
              <a:r>
                <a:rPr lang="en-US" altLang="ko-KR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List: LRU</a:t>
              </a:r>
            </a:p>
          </p:txBody>
        </p:sp>
      </p:grpSp>
      <p:grpSp>
        <p:nvGrpSpPr>
          <p:cNvPr id="789535" name="Group 31"/>
          <p:cNvGrpSpPr>
            <a:grpSpLocks/>
          </p:cNvGrpSpPr>
          <p:nvPr/>
        </p:nvGrpSpPr>
        <p:grpSpPr bwMode="auto">
          <a:xfrm>
            <a:off x="7385051" y="780801"/>
            <a:ext cx="2782888" cy="458788"/>
            <a:chOff x="3692" y="369"/>
            <a:chExt cx="1753" cy="289"/>
          </a:xfrm>
        </p:grpSpPr>
        <p:sp>
          <p:nvSpPr>
            <p:cNvPr id="26641" name="Line 18"/>
            <p:cNvSpPr>
              <a:spLocks noChangeShapeType="1"/>
            </p:cNvSpPr>
            <p:nvPr/>
          </p:nvSpPr>
          <p:spPr bwMode="auto">
            <a:xfrm>
              <a:off x="3692" y="504"/>
              <a:ext cx="7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642" name="Text Box 19"/>
            <p:cNvSpPr txBox="1">
              <a:spLocks noChangeArrowheads="1"/>
            </p:cNvSpPr>
            <p:nvPr/>
          </p:nvSpPr>
          <p:spPr bwMode="auto">
            <a:xfrm>
              <a:off x="4392" y="369"/>
              <a:ext cx="1053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LRU victim</a:t>
              </a:r>
            </a:p>
          </p:txBody>
        </p:sp>
      </p:grpSp>
      <p:grpSp>
        <p:nvGrpSpPr>
          <p:cNvPr id="789534" name="Group 30"/>
          <p:cNvGrpSpPr>
            <a:grpSpLocks/>
          </p:cNvGrpSpPr>
          <p:nvPr/>
        </p:nvGrpSpPr>
        <p:grpSpPr bwMode="auto">
          <a:xfrm>
            <a:off x="1844675" y="2862015"/>
            <a:ext cx="2422526" cy="828675"/>
            <a:chOff x="202" y="1680"/>
            <a:chExt cx="1526" cy="522"/>
          </a:xfrm>
        </p:grpSpPr>
        <p:sp>
          <p:nvSpPr>
            <p:cNvPr id="26639" name="Line 22"/>
            <p:cNvSpPr>
              <a:spLocks noChangeShapeType="1"/>
            </p:cNvSpPr>
            <p:nvPr/>
          </p:nvSpPr>
          <p:spPr bwMode="auto">
            <a:xfrm>
              <a:off x="1168" y="1968"/>
              <a:ext cx="5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640" name="Text Box 23"/>
            <p:cNvSpPr txBox="1">
              <a:spLocks noChangeArrowheads="1"/>
            </p:cNvSpPr>
            <p:nvPr/>
          </p:nvSpPr>
          <p:spPr bwMode="auto">
            <a:xfrm>
              <a:off x="202" y="1680"/>
              <a:ext cx="966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Page-in</a:t>
              </a:r>
            </a:p>
            <a:p>
              <a:pPr algn="r"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From disk</a:t>
              </a:r>
            </a:p>
          </p:txBody>
        </p:sp>
      </p:grpSp>
      <p:grpSp>
        <p:nvGrpSpPr>
          <p:cNvPr id="789533" name="Group 29"/>
          <p:cNvGrpSpPr>
            <a:grpSpLocks/>
          </p:cNvGrpSpPr>
          <p:nvPr/>
        </p:nvGrpSpPr>
        <p:grpSpPr bwMode="auto">
          <a:xfrm>
            <a:off x="4267200" y="1566614"/>
            <a:ext cx="2279650" cy="2124075"/>
            <a:chOff x="1728" y="864"/>
            <a:chExt cx="1436" cy="1338"/>
          </a:xfrm>
        </p:grpSpPr>
        <p:sp>
          <p:nvSpPr>
            <p:cNvPr id="26636" name="Line 16"/>
            <p:cNvSpPr>
              <a:spLocks noChangeShapeType="1"/>
            </p:cNvSpPr>
            <p:nvPr/>
          </p:nvSpPr>
          <p:spPr bwMode="auto">
            <a:xfrm flipH="1">
              <a:off x="2204" y="864"/>
              <a:ext cx="960" cy="9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637" name="Text Box 20"/>
            <p:cNvSpPr txBox="1">
              <a:spLocks noChangeArrowheads="1"/>
            </p:cNvSpPr>
            <p:nvPr/>
          </p:nvSpPr>
          <p:spPr bwMode="auto">
            <a:xfrm>
              <a:off x="1728" y="1680"/>
              <a:ext cx="1242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New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Active Pages</a:t>
              </a:r>
            </a:p>
          </p:txBody>
        </p:sp>
        <p:sp>
          <p:nvSpPr>
            <p:cNvPr id="26638" name="Text Box 24"/>
            <p:cNvSpPr txBox="1">
              <a:spLocks noChangeArrowheads="1"/>
            </p:cNvSpPr>
            <p:nvPr/>
          </p:nvSpPr>
          <p:spPr bwMode="auto">
            <a:xfrm rot="19063843">
              <a:off x="2205" y="1160"/>
              <a:ext cx="74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</p:txBody>
        </p:sp>
      </p:grpSp>
      <p:grpSp>
        <p:nvGrpSpPr>
          <p:cNvPr id="789532" name="Group 28"/>
          <p:cNvGrpSpPr>
            <a:grpSpLocks/>
          </p:cNvGrpSpPr>
          <p:nvPr/>
        </p:nvGrpSpPr>
        <p:grpSpPr bwMode="auto">
          <a:xfrm>
            <a:off x="5175252" y="666502"/>
            <a:ext cx="2978151" cy="3071813"/>
            <a:chOff x="2300" y="297"/>
            <a:chExt cx="1876" cy="1935"/>
          </a:xfrm>
        </p:grpSpPr>
        <p:sp>
          <p:nvSpPr>
            <p:cNvPr id="26633" name="Line 17"/>
            <p:cNvSpPr>
              <a:spLocks noChangeShapeType="1"/>
            </p:cNvSpPr>
            <p:nvPr/>
          </p:nvSpPr>
          <p:spPr bwMode="auto">
            <a:xfrm>
              <a:off x="2300" y="480"/>
              <a:ext cx="106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634" name="Text Box 21"/>
            <p:cNvSpPr txBox="1">
              <a:spLocks noChangeArrowheads="1"/>
            </p:cNvSpPr>
            <p:nvPr/>
          </p:nvSpPr>
          <p:spPr bwMode="auto">
            <a:xfrm>
              <a:off x="3107" y="1710"/>
              <a:ext cx="1069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New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SC Victims</a:t>
              </a:r>
            </a:p>
          </p:txBody>
        </p:sp>
        <p:sp>
          <p:nvSpPr>
            <p:cNvPr id="26635" name="Text Box 25"/>
            <p:cNvSpPr txBox="1">
              <a:spLocks noChangeArrowheads="1"/>
            </p:cNvSpPr>
            <p:nvPr/>
          </p:nvSpPr>
          <p:spPr bwMode="auto">
            <a:xfrm rot="2931928">
              <a:off x="2208" y="593"/>
              <a:ext cx="88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Overflow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18978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" dur="500"/>
                                        <p:tgtEl>
                                          <p:spTgt spid="78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89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89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8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89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50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Free List</a:t>
            </a:r>
            <a:endParaRPr lang="en-US" altLang="ko-KR" dirty="0"/>
          </a:p>
        </p:txBody>
      </p:sp>
      <p:sp>
        <p:nvSpPr>
          <p:cNvPr id="79360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72562" y="3867784"/>
            <a:ext cx="11614638" cy="2761616"/>
          </a:xfrm>
        </p:spPr>
        <p:txBody>
          <a:bodyPr>
            <a:normAutofit lnSpcReduction="10000"/>
          </a:bodyPr>
          <a:lstStyle/>
          <a:p>
            <a:r>
              <a:rPr lang="en-US" altLang="ko-KR"/>
              <a:t>Keep set of free pages ready for use in demand paging</a:t>
            </a:r>
          </a:p>
          <a:p>
            <a:pPr lvl="1"/>
            <a:r>
              <a:rPr lang="en-US" altLang="ko-KR"/>
              <a:t>Freelist filled in background by Clock algorithm or other technique (“Pageout demon”)</a:t>
            </a:r>
          </a:p>
          <a:p>
            <a:pPr lvl="1"/>
            <a:r>
              <a:rPr lang="en-US" altLang="ko-KR"/>
              <a:t>Dirty pages start copying back to disk when enter list</a:t>
            </a:r>
          </a:p>
          <a:p>
            <a:r>
              <a:rPr lang="en-US" altLang="ko-KR"/>
              <a:t>Like VAX second-chance list</a:t>
            </a:r>
          </a:p>
          <a:p>
            <a:pPr lvl="1"/>
            <a:r>
              <a:rPr lang="en-US" altLang="ko-KR"/>
              <a:t>If page needed before reused, just return to active set</a:t>
            </a:r>
          </a:p>
          <a:p>
            <a:r>
              <a:rPr lang="en-US" altLang="ko-KR"/>
              <a:t>Advantage: faster for page fault</a:t>
            </a:r>
          </a:p>
          <a:p>
            <a:pPr lvl="1"/>
            <a:r>
              <a:rPr lang="en-US" altLang="ko-KR"/>
              <a:t>Can always use page (or pages) immediately on fault</a:t>
            </a:r>
            <a:endParaRPr lang="en-US" altLang="ko-KR" dirty="0"/>
          </a:p>
        </p:txBody>
      </p:sp>
      <p:grpSp>
        <p:nvGrpSpPr>
          <p:cNvPr id="28676" name="Group 203"/>
          <p:cNvGrpSpPr>
            <a:grpSpLocks/>
          </p:cNvGrpSpPr>
          <p:nvPr/>
        </p:nvGrpSpPr>
        <p:grpSpPr bwMode="auto">
          <a:xfrm>
            <a:off x="2379664" y="818762"/>
            <a:ext cx="8288669" cy="3087711"/>
            <a:chOff x="432" y="432"/>
            <a:chExt cx="5569" cy="2075"/>
          </a:xfrm>
        </p:grpSpPr>
        <p:sp>
          <p:nvSpPr>
            <p:cNvPr id="28677" name="Oval 3"/>
            <p:cNvSpPr>
              <a:spLocks noChangeArrowheads="1"/>
            </p:cNvSpPr>
            <p:nvPr/>
          </p:nvSpPr>
          <p:spPr bwMode="auto">
            <a:xfrm>
              <a:off x="432" y="432"/>
              <a:ext cx="1872" cy="1824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000" b="0" dirty="0">
                  <a:latin typeface="Arial"/>
                  <a:ea typeface="굴림" panose="020B0600000101010101" pitchFamily="34" charset="-127"/>
                  <a:cs typeface="Arial"/>
                </a:rPr>
                <a:t>Set of all pages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000" b="0" dirty="0">
                  <a:latin typeface="Arial"/>
                  <a:ea typeface="굴림" panose="020B0600000101010101" pitchFamily="34" charset="-127"/>
                  <a:cs typeface="Arial"/>
                </a:rPr>
                <a:t>in Memory</a:t>
              </a:r>
            </a:p>
          </p:txBody>
        </p:sp>
        <p:sp>
          <p:nvSpPr>
            <p:cNvPr id="28678" name="Line 4"/>
            <p:cNvSpPr>
              <a:spLocks noChangeShapeType="1"/>
            </p:cNvSpPr>
            <p:nvPr/>
          </p:nvSpPr>
          <p:spPr bwMode="auto">
            <a:xfrm flipH="1">
              <a:off x="2112" y="576"/>
              <a:ext cx="384" cy="288"/>
            </a:xfrm>
            <a:prstGeom prst="line">
              <a:avLst/>
            </a:prstGeom>
            <a:noFill/>
            <a:ln w="762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8679" name="Text Box 5"/>
            <p:cNvSpPr txBox="1">
              <a:spLocks noChangeArrowheads="1"/>
            </p:cNvSpPr>
            <p:nvPr/>
          </p:nvSpPr>
          <p:spPr bwMode="auto">
            <a:xfrm>
              <a:off x="2496" y="432"/>
              <a:ext cx="3505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000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Single Clock Hand:  </a:t>
              </a:r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Advances as needed to keep </a:t>
              </a:r>
              <a:r>
                <a:rPr lang="en-US" altLang="ko-KR" sz="2000" b="0" dirty="0" err="1">
                  <a:latin typeface="Gill Sans" charset="0"/>
                  <a:ea typeface="Gill Sans" charset="0"/>
                  <a:cs typeface="Gill Sans" charset="0"/>
                </a:rPr>
                <a:t>freelist</a:t>
              </a:r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 full (“background”)</a:t>
              </a:r>
            </a:p>
          </p:txBody>
        </p:sp>
        <p:sp>
          <p:nvSpPr>
            <p:cNvPr id="28680" name="Arc 6"/>
            <p:cNvSpPr>
              <a:spLocks/>
            </p:cNvSpPr>
            <p:nvPr/>
          </p:nvSpPr>
          <p:spPr bwMode="auto">
            <a:xfrm rot="646489">
              <a:off x="2160" y="1008"/>
              <a:ext cx="336" cy="864"/>
            </a:xfrm>
            <a:custGeom>
              <a:avLst/>
              <a:gdLst>
                <a:gd name="T0" fmla="*/ 211 w 21600"/>
                <a:gd name="T1" fmla="*/ 0 h 29328"/>
                <a:gd name="T2" fmla="*/ 274 w 21600"/>
                <a:gd name="T3" fmla="*/ 864 h 29328"/>
                <a:gd name="T4" fmla="*/ 0 w 21600"/>
                <a:gd name="T5" fmla="*/ 495 h 2932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328" fill="none" extrusionOk="0">
                  <a:moveTo>
                    <a:pt x="13592" y="-1"/>
                  </a:moveTo>
                  <a:cubicBezTo>
                    <a:pt x="18657" y="4100"/>
                    <a:pt x="21600" y="10269"/>
                    <a:pt x="21600" y="16787"/>
                  </a:cubicBezTo>
                  <a:cubicBezTo>
                    <a:pt x="21600" y="21283"/>
                    <a:pt x="20197" y="25667"/>
                    <a:pt x="17586" y="29327"/>
                  </a:cubicBezTo>
                </a:path>
                <a:path w="21600" h="29328" stroke="0" extrusionOk="0">
                  <a:moveTo>
                    <a:pt x="13592" y="-1"/>
                  </a:moveTo>
                  <a:cubicBezTo>
                    <a:pt x="18657" y="4100"/>
                    <a:pt x="21600" y="10269"/>
                    <a:pt x="21600" y="16787"/>
                  </a:cubicBezTo>
                  <a:cubicBezTo>
                    <a:pt x="21600" y="21283"/>
                    <a:pt x="20197" y="25667"/>
                    <a:pt x="17586" y="29327"/>
                  </a:cubicBezTo>
                  <a:lnTo>
                    <a:pt x="0" y="16787"/>
                  </a:lnTo>
                  <a:lnTo>
                    <a:pt x="13592" y="-1"/>
                  </a:lnTo>
                  <a:close/>
                </a:path>
              </a:pathLst>
            </a:custGeom>
            <a:noFill/>
            <a:ln w="571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8681" name="Line 10"/>
            <p:cNvSpPr>
              <a:spLocks noChangeShapeType="1"/>
            </p:cNvSpPr>
            <p:nvPr/>
          </p:nvSpPr>
          <p:spPr bwMode="auto">
            <a:xfrm>
              <a:off x="2256" y="864"/>
              <a:ext cx="816" cy="24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grpSp>
          <p:nvGrpSpPr>
            <p:cNvPr id="28682" name="Group 18"/>
            <p:cNvGrpSpPr>
              <a:grpSpLocks/>
            </p:cNvGrpSpPr>
            <p:nvPr/>
          </p:nvGrpSpPr>
          <p:grpSpPr bwMode="auto">
            <a:xfrm>
              <a:off x="3120" y="1056"/>
              <a:ext cx="672" cy="1344"/>
              <a:chOff x="3600" y="1536"/>
              <a:chExt cx="768" cy="1536"/>
            </a:xfrm>
          </p:grpSpPr>
          <p:sp>
            <p:nvSpPr>
              <p:cNvPr id="28688" name="Rectangle 9"/>
              <p:cNvSpPr>
                <a:spLocks noChangeArrowheads="1"/>
              </p:cNvSpPr>
              <p:nvPr/>
            </p:nvSpPr>
            <p:spPr bwMode="auto">
              <a:xfrm>
                <a:off x="3600" y="1536"/>
                <a:ext cx="768" cy="1536"/>
              </a:xfrm>
              <a:prstGeom prst="rect">
                <a:avLst/>
              </a:pr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ko-KR" altLang="en-US" sz="2000">
                  <a:latin typeface="Gill Sans Light"/>
                  <a:ea typeface="굴림" panose="020B0600000101010101" pitchFamily="34" charset="-127"/>
                  <a:cs typeface="Gill Sans Light"/>
                </a:endParaRPr>
              </a:p>
            </p:txBody>
          </p:sp>
          <p:sp>
            <p:nvSpPr>
              <p:cNvPr id="28689" name="Rectangle 11"/>
              <p:cNvSpPr>
                <a:spLocks noChangeArrowheads="1"/>
              </p:cNvSpPr>
              <p:nvPr/>
            </p:nvSpPr>
            <p:spPr bwMode="auto">
              <a:xfrm>
                <a:off x="3600" y="1536"/>
                <a:ext cx="768" cy="192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ko-KR" sz="2000" b="0">
                    <a:latin typeface="Gill Sans" charset="0"/>
                    <a:ea typeface="Gill Sans" charset="0"/>
                    <a:cs typeface="Gill Sans" charset="0"/>
                  </a:rPr>
                  <a:t>D</a:t>
                </a:r>
              </a:p>
            </p:txBody>
          </p:sp>
          <p:sp>
            <p:nvSpPr>
              <p:cNvPr id="28690" name="Rectangle 12"/>
              <p:cNvSpPr>
                <a:spLocks noChangeArrowheads="1"/>
              </p:cNvSpPr>
              <p:nvPr/>
            </p:nvSpPr>
            <p:spPr bwMode="auto">
              <a:xfrm>
                <a:off x="3600" y="1728"/>
                <a:ext cx="768" cy="192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28691" name="Rectangle 13"/>
              <p:cNvSpPr>
                <a:spLocks noChangeArrowheads="1"/>
              </p:cNvSpPr>
              <p:nvPr/>
            </p:nvSpPr>
            <p:spPr bwMode="auto">
              <a:xfrm>
                <a:off x="3600" y="1920"/>
                <a:ext cx="768" cy="192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28692" name="Rectangle 14"/>
              <p:cNvSpPr>
                <a:spLocks noChangeArrowheads="1"/>
              </p:cNvSpPr>
              <p:nvPr/>
            </p:nvSpPr>
            <p:spPr bwMode="auto">
              <a:xfrm>
                <a:off x="3600" y="2112"/>
                <a:ext cx="768" cy="192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ko-KR" sz="2000" b="0">
                    <a:latin typeface="Gill Sans" charset="0"/>
                    <a:ea typeface="Gill Sans" charset="0"/>
                    <a:cs typeface="Gill Sans" charset="0"/>
                  </a:rPr>
                  <a:t>D</a:t>
                </a:r>
              </a:p>
            </p:txBody>
          </p:sp>
          <p:sp>
            <p:nvSpPr>
              <p:cNvPr id="28693" name="Rectangle 15"/>
              <p:cNvSpPr>
                <a:spLocks noChangeArrowheads="1"/>
              </p:cNvSpPr>
              <p:nvPr/>
            </p:nvSpPr>
            <p:spPr bwMode="auto">
              <a:xfrm>
                <a:off x="3600" y="2304"/>
                <a:ext cx="768" cy="192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28694" name="Rectangle 16"/>
              <p:cNvSpPr>
                <a:spLocks noChangeArrowheads="1"/>
              </p:cNvSpPr>
              <p:nvPr/>
            </p:nvSpPr>
            <p:spPr bwMode="auto">
              <a:xfrm>
                <a:off x="3600" y="2496"/>
                <a:ext cx="768" cy="192"/>
              </a:xfrm>
              <a:prstGeom prst="rect">
                <a:avLst/>
              </a:prstGeom>
              <a:solidFill>
                <a:srgbClr val="53FB25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ko-KR" altLang="en-US" sz="2000">
                  <a:latin typeface="Gill Sans Light"/>
                  <a:ea typeface="굴림" panose="020B0600000101010101" pitchFamily="34" charset="-127"/>
                  <a:cs typeface="Gill Sans Light"/>
                </a:endParaRPr>
              </a:p>
            </p:txBody>
          </p:sp>
          <p:sp>
            <p:nvSpPr>
              <p:cNvPr id="28695" name="Rectangle 17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768" cy="192"/>
              </a:xfrm>
              <a:prstGeom prst="rect">
                <a:avLst/>
              </a:prstGeom>
              <a:noFill/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28683" name="Line 19"/>
            <p:cNvSpPr>
              <a:spLocks noChangeShapeType="1"/>
            </p:cNvSpPr>
            <p:nvPr/>
          </p:nvSpPr>
          <p:spPr bwMode="auto">
            <a:xfrm flipV="1">
              <a:off x="3792" y="2289"/>
              <a:ext cx="622" cy="1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8684" name="Line 200"/>
            <p:cNvSpPr>
              <a:spLocks noChangeShapeType="1"/>
            </p:cNvSpPr>
            <p:nvPr/>
          </p:nvSpPr>
          <p:spPr bwMode="auto">
            <a:xfrm>
              <a:off x="3792" y="1104"/>
              <a:ext cx="826" cy="30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8685" name="Line 201"/>
            <p:cNvSpPr>
              <a:spLocks noChangeShapeType="1"/>
            </p:cNvSpPr>
            <p:nvPr/>
          </p:nvSpPr>
          <p:spPr bwMode="auto">
            <a:xfrm>
              <a:off x="3792" y="1632"/>
              <a:ext cx="826" cy="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>
                <a:latin typeface="Gill Sans Light"/>
                <a:cs typeface="Gill Sans Light"/>
              </a:endParaRPr>
            </a:p>
          </p:txBody>
        </p:sp>
        <p:sp>
          <p:nvSpPr>
            <p:cNvPr id="28686" name="Text Box 202"/>
            <p:cNvSpPr txBox="1">
              <a:spLocks noChangeArrowheads="1"/>
            </p:cNvSpPr>
            <p:nvPr/>
          </p:nvSpPr>
          <p:spPr bwMode="auto">
            <a:xfrm>
              <a:off x="4415" y="2033"/>
              <a:ext cx="1233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Free Pages</a:t>
              </a:r>
            </a:p>
            <a:p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For Processes</a:t>
              </a:r>
            </a:p>
          </p:txBody>
        </p:sp>
        <p:pic>
          <p:nvPicPr>
            <p:cNvPr id="28687" name="Picture 19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99" y="1094"/>
              <a:ext cx="1092" cy="10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0881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838200"/>
            <a:ext cx="11658600" cy="5486400"/>
          </a:xfrm>
        </p:spPr>
        <p:txBody>
          <a:bodyPr>
            <a:normAutofit/>
          </a:bodyPr>
          <a:lstStyle/>
          <a:p>
            <a:r>
              <a:rPr lang="en-US" dirty="0"/>
              <a:t>When evicting a page frame, how to know which PTEs to invalidate?</a:t>
            </a:r>
          </a:p>
          <a:p>
            <a:pPr lvl="1"/>
            <a:r>
              <a:rPr lang="en-US" dirty="0"/>
              <a:t>Hard in the presence of shared pages (forked processes, shared memory, …)</a:t>
            </a:r>
          </a:p>
          <a:p>
            <a:r>
              <a:rPr lang="en-US" dirty="0"/>
              <a:t>Reverse mapping mechanism must be very fast</a:t>
            </a:r>
          </a:p>
          <a:p>
            <a:pPr lvl="1"/>
            <a:r>
              <a:rPr lang="en-US" dirty="0"/>
              <a:t>Must hunt down all page tables pointing at given page frame when freeing a page</a:t>
            </a:r>
          </a:p>
          <a:p>
            <a:pPr lvl="1"/>
            <a:r>
              <a:rPr lang="en-US" dirty="0"/>
              <a:t>Must hunt down all PTEs when seeing if pages “active”</a:t>
            </a:r>
          </a:p>
          <a:p>
            <a:r>
              <a:rPr lang="en-US" dirty="0"/>
              <a:t>Implementation options:</a:t>
            </a:r>
          </a:p>
          <a:p>
            <a:pPr lvl="1"/>
            <a:r>
              <a:rPr lang="en-US" dirty="0"/>
              <a:t>For every page descriptor, keep linked list of page table entries that point to it</a:t>
            </a:r>
          </a:p>
          <a:p>
            <a:pPr lvl="2"/>
            <a:r>
              <a:rPr lang="en-US" dirty="0"/>
              <a:t>Management nightmare – expensive</a:t>
            </a:r>
          </a:p>
          <a:p>
            <a:pPr lvl="1"/>
            <a:r>
              <a:rPr lang="en-US" dirty="0"/>
              <a:t>Linux: Object-based reverse mapping</a:t>
            </a:r>
          </a:p>
          <a:p>
            <a:pPr lvl="2"/>
            <a:r>
              <a:rPr lang="en-US" dirty="0"/>
              <a:t>Link together memory region descriptors instead (much coarser granularity)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533400"/>
          </a:xfrm>
        </p:spPr>
        <p:txBody>
          <a:bodyPr/>
          <a:lstStyle/>
          <a:p>
            <a:r>
              <a:rPr lang="en-US" dirty="0"/>
              <a:t>Reverse Page Mapping (Sometimes called “</a:t>
            </a:r>
            <a:r>
              <a:rPr lang="en-US" dirty="0" err="1"/>
              <a:t>Coremap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4227309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22E2-B7D8-37FE-EAC0-22CBF314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47862-4219-ABF9-ACF5-4B3F9DC77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491099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5548-3DC6-25BE-9920-0E7DABE2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85F84-33FF-A1F6-57AC-176042718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807432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93145</TotalTime>
  <Pages>60</Pages>
  <Words>3709</Words>
  <Application>Microsoft Office PowerPoint</Application>
  <PresentationFormat>Widescreen</PresentationFormat>
  <Paragraphs>559</Paragraphs>
  <Slides>34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8" baseType="lpstr">
      <vt:lpstr>Gill Sans</vt:lpstr>
      <vt:lpstr>Gill Sans Light</vt:lpstr>
      <vt:lpstr>굴림</vt:lpstr>
      <vt:lpstr>굴림</vt:lpstr>
      <vt:lpstr>MS PGothic</vt:lpstr>
      <vt:lpstr>Arial</vt:lpstr>
      <vt:lpstr>Cambria Math</vt:lpstr>
      <vt:lpstr>Comic Sans MS</vt:lpstr>
      <vt:lpstr>Consolas</vt:lpstr>
      <vt:lpstr>Courier New</vt:lpstr>
      <vt:lpstr>Helvetica</vt:lpstr>
      <vt:lpstr>Symbol</vt:lpstr>
      <vt:lpstr>Times New Roman</vt:lpstr>
      <vt:lpstr>Office</vt:lpstr>
      <vt:lpstr>CSC 112: Computer Operating Systems Lecture 17  Demand Paging (Finished), General I/O, Storage Devices</vt:lpstr>
      <vt:lpstr>Recall: Demand Paging Cost Model</vt:lpstr>
      <vt:lpstr>Recall: Clock Algorithm (Not Recently Used)</vt:lpstr>
      <vt:lpstr>Recall: Meaning of PTE bits</vt:lpstr>
      <vt:lpstr>Recall: Second-Chance List Algorithm (VAX/VMS)</vt:lpstr>
      <vt:lpstr>Free List</vt:lpstr>
      <vt:lpstr>Reverse Page Mapping (Sometimes called “Coremap”)</vt:lpstr>
      <vt:lpstr>PowerPoint Presentation</vt:lpstr>
      <vt:lpstr>PowerPoint Presentation</vt:lpstr>
      <vt:lpstr>Allocation of Page Frames (Memory Pages)</vt:lpstr>
      <vt:lpstr>Fixed/Priority Allocation</vt:lpstr>
      <vt:lpstr>Page-Fault Frequency Allocation</vt:lpstr>
      <vt:lpstr>Thrashing</vt:lpstr>
      <vt:lpstr>Locality In A Memory-Reference Pattern</vt:lpstr>
      <vt:lpstr>Working-Set Model</vt:lpstr>
      <vt:lpstr>What about Compulsory Misses?</vt:lpstr>
      <vt:lpstr>Recall: Five Components of a Computer</vt:lpstr>
      <vt:lpstr>Requirements of I/O</vt:lpstr>
      <vt:lpstr>Example: Device Transfer Rates in Mb/s (Sun Enterprise 6000)</vt:lpstr>
      <vt:lpstr>In a Picture</vt:lpstr>
      <vt:lpstr>Modern I/O Systems</vt:lpstr>
      <vt:lpstr>What’s a bus?</vt:lpstr>
      <vt:lpstr>Example: PCI Architecture</vt:lpstr>
      <vt:lpstr>How does the Processor Talk to the Device?</vt:lpstr>
      <vt:lpstr>Example: Memory-Mapped Display Controller</vt:lpstr>
      <vt:lpstr>Chip-scale Features of 2015 x86 (Sky Lake)</vt:lpstr>
      <vt:lpstr>Operational Parameters for I/O</vt:lpstr>
      <vt:lpstr>Transferring Data To/From Controller</vt:lpstr>
      <vt:lpstr>Transferring Data To/From Controller</vt:lpstr>
      <vt:lpstr>I/O Device Notifying the OS</vt:lpstr>
      <vt:lpstr>Kernel Device Structure</vt:lpstr>
      <vt:lpstr>Recall: Device Drivers</vt:lpstr>
      <vt:lpstr>Recall: Life Cycle of An I/O Request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1049</cp:revision>
  <cp:lastPrinted>2022-03-29T20:29:46Z</cp:lastPrinted>
  <dcterms:created xsi:type="dcterms:W3CDTF">1995-08-12T11:37:26Z</dcterms:created>
  <dcterms:modified xsi:type="dcterms:W3CDTF">2025-02-05T00:18:41Z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