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55"/>
  </p:notesMasterIdLst>
  <p:handoutMasterIdLst>
    <p:handoutMasterId r:id="rId56"/>
  </p:handoutMasterIdLst>
  <p:sldIdLst>
    <p:sldId id="256" r:id="rId2"/>
    <p:sldId id="1822" r:id="rId3"/>
    <p:sldId id="1931" r:id="rId4"/>
    <p:sldId id="1974" r:id="rId5"/>
    <p:sldId id="1975" r:id="rId6"/>
    <p:sldId id="1971" r:id="rId7"/>
    <p:sldId id="1937" r:id="rId8"/>
    <p:sldId id="1976" r:id="rId9"/>
    <p:sldId id="1939" r:id="rId10"/>
    <p:sldId id="1940" r:id="rId11"/>
    <p:sldId id="1942" r:id="rId12"/>
    <p:sldId id="1943" r:id="rId13"/>
    <p:sldId id="1944" r:id="rId14"/>
    <p:sldId id="1945" r:id="rId15"/>
    <p:sldId id="1946" r:id="rId16"/>
    <p:sldId id="1947" r:id="rId17"/>
    <p:sldId id="1948" r:id="rId18"/>
    <p:sldId id="1950" r:id="rId19"/>
    <p:sldId id="1951" r:id="rId20"/>
    <p:sldId id="1952" r:id="rId21"/>
    <p:sldId id="1953" r:id="rId22"/>
    <p:sldId id="1954" r:id="rId23"/>
    <p:sldId id="1955" r:id="rId24"/>
    <p:sldId id="1956" r:id="rId25"/>
    <p:sldId id="1957" r:id="rId26"/>
    <p:sldId id="1958" r:id="rId27"/>
    <p:sldId id="1959" r:id="rId28"/>
    <p:sldId id="1960" r:id="rId29"/>
    <p:sldId id="1961" r:id="rId30"/>
    <p:sldId id="1962" r:id="rId31"/>
    <p:sldId id="1963" r:id="rId32"/>
    <p:sldId id="1964" r:id="rId33"/>
    <p:sldId id="1965" r:id="rId34"/>
    <p:sldId id="1973" r:id="rId35"/>
    <p:sldId id="1966" r:id="rId36"/>
    <p:sldId id="1900" r:id="rId37"/>
    <p:sldId id="1967" r:id="rId38"/>
    <p:sldId id="1968" r:id="rId39"/>
    <p:sldId id="1969" r:id="rId40"/>
    <p:sldId id="1907" r:id="rId41"/>
    <p:sldId id="1908" r:id="rId42"/>
    <p:sldId id="1909" r:id="rId43"/>
    <p:sldId id="1910" r:id="rId44"/>
    <p:sldId id="1911" r:id="rId45"/>
    <p:sldId id="1912" r:id="rId46"/>
    <p:sldId id="1930" r:id="rId47"/>
    <p:sldId id="1932" r:id="rId48"/>
    <p:sldId id="1933" r:id="rId49"/>
    <p:sldId id="1917" r:id="rId50"/>
    <p:sldId id="1934" r:id="rId51"/>
    <p:sldId id="1919" r:id="rId52"/>
    <p:sldId id="1935" r:id="rId53"/>
    <p:sldId id="1837" r:id="rId54"/>
  </p:sldIdLst>
  <p:sldSz cx="12192000" cy="6858000"/>
  <p:notesSz cx="9601200" cy="73152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AA"/>
    <a:srgbClr val="FF0000"/>
    <a:srgbClr val="2A40E2"/>
    <a:srgbClr val="BCFFBC"/>
    <a:srgbClr val="F430AB"/>
    <a:srgbClr val="A18623"/>
    <a:srgbClr val="9E7800"/>
    <a:srgbClr val="C49500"/>
    <a:srgbClr val="E6E703"/>
    <a:srgbClr val="72AA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36" autoAdjust="0"/>
    <p:restoredTop sz="95005" autoAdjust="0"/>
  </p:normalViewPr>
  <p:slideViewPr>
    <p:cSldViewPr>
      <p:cViewPr varScale="1">
        <p:scale>
          <a:sx n="82" d="100"/>
          <a:sy n="82" d="100"/>
        </p:scale>
        <p:origin x="701" y="6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Workbook2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Sheet1!$B$3</c:f>
              <c:strCache>
                <c:ptCount val="1"/>
                <c:pt idx="0">
                  <c:v>f(x)</c:v>
                </c:pt>
              </c:strCache>
            </c:strRef>
          </c:tx>
          <c:marker>
            <c:symbol val="none"/>
          </c:marker>
          <c:xVal>
            <c:numRef>
              <c:f>Sheet1!$A$4:$A$20</c:f>
              <c:numCache>
                <c:formatCode>General</c:formatCode>
                <c:ptCount val="17"/>
                <c:pt idx="0">
                  <c:v>1E-3</c:v>
                </c:pt>
                <c:pt idx="1">
                  <c:v>0.01</c:v>
                </c:pt>
                <c:pt idx="2">
                  <c:v>0.02</c:v>
                </c:pt>
                <c:pt idx="3">
                  <c:v>0.04</c:v>
                </c:pt>
                <c:pt idx="4">
                  <c:v>0.08</c:v>
                </c:pt>
                <c:pt idx="5">
                  <c:v>0.16</c:v>
                </c:pt>
                <c:pt idx="6">
                  <c:v>0.32</c:v>
                </c:pt>
                <c:pt idx="7">
                  <c:v>0.64</c:v>
                </c:pt>
                <c:pt idx="8">
                  <c:v>1</c:v>
                </c:pt>
                <c:pt idx="9">
                  <c:v>2</c:v>
                </c:pt>
                <c:pt idx="10">
                  <c:v>3</c:v>
                </c:pt>
                <c:pt idx="11">
                  <c:v>4</c:v>
                </c:pt>
                <c:pt idx="12">
                  <c:v>5</c:v>
                </c:pt>
                <c:pt idx="13">
                  <c:v>6</c:v>
                </c:pt>
                <c:pt idx="14">
                  <c:v>7</c:v>
                </c:pt>
                <c:pt idx="15">
                  <c:v>8</c:v>
                </c:pt>
                <c:pt idx="16">
                  <c:v>10</c:v>
                </c:pt>
              </c:numCache>
            </c:numRef>
          </c:xVal>
          <c:yVal>
            <c:numRef>
              <c:f>Sheet1!$B$4:$B$20</c:f>
              <c:numCache>
                <c:formatCode>General</c:formatCode>
                <c:ptCount val="17"/>
                <c:pt idx="0">
                  <c:v>0.99900049983337502</c:v>
                </c:pt>
                <c:pt idx="1">
                  <c:v>0.990049833749168</c:v>
                </c:pt>
                <c:pt idx="2">
                  <c:v>0.98019867330675503</c:v>
                </c:pt>
                <c:pt idx="3">
                  <c:v>0.96078943915232295</c:v>
                </c:pt>
                <c:pt idx="4">
                  <c:v>0.92311634638663598</c:v>
                </c:pt>
                <c:pt idx="5">
                  <c:v>0.85214378896621101</c:v>
                </c:pt>
                <c:pt idx="6">
                  <c:v>0.72614903707369105</c:v>
                </c:pt>
                <c:pt idx="7">
                  <c:v>0.52729242404304899</c:v>
                </c:pt>
                <c:pt idx="8">
                  <c:v>0.367879441171442</c:v>
                </c:pt>
                <c:pt idx="9">
                  <c:v>0.13533528323661301</c:v>
                </c:pt>
                <c:pt idx="10">
                  <c:v>4.9787068367863903E-2</c:v>
                </c:pt>
                <c:pt idx="11">
                  <c:v>1.8315638888734199E-2</c:v>
                </c:pt>
                <c:pt idx="12">
                  <c:v>6.7379469990854601E-3</c:v>
                </c:pt>
                <c:pt idx="13">
                  <c:v>2.4787521766663598E-3</c:v>
                </c:pt>
                <c:pt idx="14">
                  <c:v>9.1188196555451603E-4</c:v>
                </c:pt>
                <c:pt idx="15">
                  <c:v>3.3546262790251202E-4</c:v>
                </c:pt>
                <c:pt idx="16">
                  <c:v>4.5399929762484902E-5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5575-483C-9093-08F63EC7FD2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721652928"/>
        <c:axId val="-704138384"/>
      </c:scatterChart>
      <c:valAx>
        <c:axId val="-721652928"/>
        <c:scaling>
          <c:orientation val="minMax"/>
          <c:max val="10"/>
        </c:scaling>
        <c:delete val="0"/>
        <c:axPos val="b"/>
        <c:numFmt formatCode="General" sourceLinked="1"/>
        <c:majorTickMark val="out"/>
        <c:minorTickMark val="none"/>
        <c:tickLblPos val="nextTo"/>
        <c:crossAx val="-704138384"/>
        <c:crosses val="autoZero"/>
        <c:crossBetween val="midCat"/>
      </c:valAx>
      <c:valAx>
        <c:axId val="-704138384"/>
        <c:scaling>
          <c:orientation val="minMax"/>
          <c:max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721652928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4387622" y="6956428"/>
            <a:ext cx="827553" cy="2749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262" tIns="46972" rIns="92262" bIns="46972">
            <a:spAutoFit/>
          </a:bodyPr>
          <a:lstStyle/>
          <a:p>
            <a:pPr algn="ctr" defTabSz="917049">
              <a:lnSpc>
                <a:spcPct val="90000"/>
              </a:lnSpc>
            </a:pPr>
            <a:r>
              <a:rPr lang="en-US" sz="1300" b="0">
                <a:latin typeface="Gill Sans Light" charset="0"/>
                <a:cs typeface="Gill Sans Light" charset="0"/>
              </a:rPr>
              <a:t>Page </a:t>
            </a:r>
            <a:fld id="{073744B8-EF17-EB47-B355-93F8159194C2}" type="slidenum">
              <a:rPr lang="en-US" sz="1300" b="0">
                <a:latin typeface="Gill Sans Light" charset="0"/>
                <a:cs typeface="Gill Sans Light" charset="0"/>
              </a:rPr>
              <a:pPr algn="ctr" defTabSz="917049">
                <a:lnSpc>
                  <a:spcPct val="90000"/>
                </a:lnSpc>
              </a:pPr>
              <a:t>‹#›</a:t>
            </a:fld>
            <a:endParaRPr lang="en-US" sz="1300" b="0">
              <a:latin typeface="Gill Sans Light" charset="0"/>
              <a:cs typeface="Gill Sans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74449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4373194" y="6956428"/>
            <a:ext cx="856407" cy="2749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262" tIns="46972" rIns="92262" bIns="46972">
            <a:spAutoFit/>
          </a:bodyPr>
          <a:lstStyle/>
          <a:p>
            <a:pPr algn="ctr" defTabSz="917049">
              <a:lnSpc>
                <a:spcPct val="90000"/>
              </a:lnSpc>
            </a:pPr>
            <a:r>
              <a:rPr lang="en-US" sz="1300" b="0"/>
              <a:t>Page </a:t>
            </a:r>
            <a:fld id="{6D259941-7246-4245-A40C-55C6F952DF9E}" type="slidenum">
              <a:rPr lang="en-US" sz="1300" b="0"/>
              <a:pPr algn="ctr" defTabSz="917049">
                <a:lnSpc>
                  <a:spcPct val="90000"/>
                </a:lnSpc>
              </a:pPr>
              <a:t>‹#›</a:t>
            </a:fld>
            <a:endParaRPr lang="en-US" sz="1300" b="0"/>
          </a:p>
        </p:txBody>
      </p:sp>
      <p:sp>
        <p:nvSpPr>
          <p:cNvPr id="65539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362200" y="547688"/>
            <a:ext cx="4876800" cy="27447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2052" name="Rectangle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1115" y="3475044"/>
            <a:ext cx="7038975" cy="329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616" tIns="46972" rIns="95616" bIns="4697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Body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851077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ＭＳ Ｐゴシック" charset="0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362200" y="547688"/>
            <a:ext cx="4876800" cy="2744787"/>
          </a:xfrm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FAA26D3D-D897-4be2-8F04-BA451C77F1D7}">
              <ma14:placeholderFlag xmlns="" xmlns:ma14="http://schemas.microsoft.com/office/mac/drawingml/2011/main" val="1"/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5438180" y="6948715"/>
            <a:ext cx="4160937" cy="365276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A8E9C61-22B5-E044-A75E-B0C7F774FE4E}" type="slidenum">
              <a:rPr lang="en-US" sz="1300" b="0">
                <a:latin typeface="Times New Roman" charset="0"/>
              </a:rPr>
              <a:pPr eaLnBrk="1" hangingPunct="1"/>
              <a:t>28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365375" y="550863"/>
            <a:ext cx="4873625" cy="2741612"/>
          </a:xfrm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79327" y="3473752"/>
            <a:ext cx="7042547" cy="3291115"/>
          </a:xfrm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3017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5438180" y="6948715"/>
            <a:ext cx="4160937" cy="365276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A8E9C61-22B5-E044-A75E-B0C7F774FE4E}" type="slidenum">
              <a:rPr lang="en-US" sz="1300" b="0">
                <a:latin typeface="Times New Roman" charset="0"/>
              </a:rPr>
              <a:pPr eaLnBrk="1" hangingPunct="1"/>
              <a:t>29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365375" y="550863"/>
            <a:ext cx="4873625" cy="2741612"/>
          </a:xfrm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79327" y="3473752"/>
            <a:ext cx="7042547" cy="3291115"/>
          </a:xfrm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2350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5438180" y="6948715"/>
            <a:ext cx="4160937" cy="365276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A8E9C61-22B5-E044-A75E-B0C7F774FE4E}" type="slidenum">
              <a:rPr lang="en-US" sz="1300" b="0">
                <a:latin typeface="Times New Roman" charset="0"/>
              </a:rPr>
              <a:pPr eaLnBrk="1" hangingPunct="1"/>
              <a:t>30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365375" y="550863"/>
            <a:ext cx="4873625" cy="2741612"/>
          </a:xfrm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79327" y="3473752"/>
            <a:ext cx="7042547" cy="3291115"/>
          </a:xfrm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6313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5438180" y="6948715"/>
            <a:ext cx="4160937" cy="365276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A8E9C61-22B5-E044-A75E-B0C7F774FE4E}" type="slidenum">
              <a:rPr lang="en-US" sz="1300" b="0">
                <a:latin typeface="Times New Roman" charset="0"/>
              </a:rPr>
              <a:pPr eaLnBrk="1" hangingPunct="1"/>
              <a:t>31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365375" y="550863"/>
            <a:ext cx="4873625" cy="2741612"/>
          </a:xfrm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79327" y="3473752"/>
            <a:ext cx="7042547" cy="3291115"/>
          </a:xfrm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597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5438180" y="6948715"/>
            <a:ext cx="4160937" cy="365276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A8E9C61-22B5-E044-A75E-B0C7F774FE4E}" type="slidenum">
              <a:rPr lang="en-US" sz="1300" b="0">
                <a:latin typeface="Times New Roman" charset="0"/>
              </a:rPr>
              <a:pPr eaLnBrk="1" hangingPunct="1"/>
              <a:t>32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365375" y="550863"/>
            <a:ext cx="4873625" cy="2741612"/>
          </a:xfrm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79327" y="3473752"/>
            <a:ext cx="7042547" cy="3291115"/>
          </a:xfrm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9652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5438180" y="6948715"/>
            <a:ext cx="4160937" cy="365276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A8E9C61-22B5-E044-A75E-B0C7F774FE4E}" type="slidenum">
              <a:rPr lang="en-US" sz="1300" b="0">
                <a:latin typeface="Times New Roman" charset="0"/>
              </a:rPr>
              <a:pPr eaLnBrk="1" hangingPunct="1"/>
              <a:t>33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365375" y="550863"/>
            <a:ext cx="4873625" cy="2741612"/>
          </a:xfrm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79327" y="3473752"/>
            <a:ext cx="7042547" cy="3291115"/>
          </a:xfrm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9746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106539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302913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465240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29796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CS252 S05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1955130-ED17-496F-8501-441305981CA2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94019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6452198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1391019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27050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4333055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464967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26322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96227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928512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2313" y="3475038"/>
            <a:ext cx="8274050" cy="3292475"/>
          </a:xfrm>
          <a:noFill/>
        </p:spPr>
        <p:txBody>
          <a:bodyPr lIns="95638" tIns="46979" rIns="95638" bIns="46979"/>
          <a:lstStyle/>
          <a:p>
            <a:r>
              <a:rPr lang="en-US" altLang="en-US"/>
              <a:t>Old and New Testament by Kleirock</a:t>
            </a:r>
          </a:p>
          <a:p>
            <a:r>
              <a:rPr lang="en-US" altLang="en-US"/>
              <a:t>Regret skipping as grad student</a:t>
            </a:r>
          </a:p>
        </p:txBody>
      </p:sp>
      <p:sp>
        <p:nvSpPr>
          <p:cNvPr id="5222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384425" y="471488"/>
            <a:ext cx="4852988" cy="2730500"/>
          </a:xfrm>
          <a:ln cap="flat"/>
        </p:spPr>
      </p:sp>
    </p:spTree>
    <p:extLst>
      <p:ext uri="{BB962C8B-B14F-4D97-AF65-F5344CB8AC3E}">
        <p14:creationId xmlns:p14="http://schemas.microsoft.com/office/powerpoint/2010/main" val="38117064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5438180" y="6948715"/>
            <a:ext cx="4160937" cy="365276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EA79720-2A07-2A4E-8EBA-8106CEA8CF32}" type="slidenum">
              <a:rPr lang="en-US" sz="1300" b="0">
                <a:latin typeface="Times New Roman" charset="0"/>
              </a:rPr>
              <a:pPr eaLnBrk="1" hangingPunct="1"/>
              <a:t>25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365375" y="550863"/>
            <a:ext cx="4873625" cy="2741612"/>
          </a:xfrm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79327" y="3473752"/>
            <a:ext cx="7042547" cy="3291115"/>
          </a:xfrm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9553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5438180" y="6948715"/>
            <a:ext cx="4160937" cy="365276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A8E9C61-22B5-E044-A75E-B0C7F774FE4E}" type="slidenum">
              <a:rPr lang="en-US" sz="1300" b="0">
                <a:latin typeface="Times New Roman" charset="0"/>
              </a:rPr>
              <a:pPr eaLnBrk="1" hangingPunct="1"/>
              <a:t>26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365375" y="550863"/>
            <a:ext cx="4873625" cy="2741612"/>
          </a:xfrm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79327" y="3473752"/>
            <a:ext cx="7042547" cy="3291115"/>
          </a:xfrm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7045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5438180" y="6948715"/>
            <a:ext cx="4160937" cy="365276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A8E9C61-22B5-E044-A75E-B0C7F774FE4E}" type="slidenum">
              <a:rPr lang="en-US" sz="1300" b="0">
                <a:latin typeface="Times New Roman" charset="0"/>
              </a:rPr>
              <a:pPr eaLnBrk="1" hangingPunct="1"/>
              <a:t>27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365375" y="550863"/>
            <a:ext cx="4873625" cy="2741612"/>
          </a:xfrm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79327" y="3473752"/>
            <a:ext cx="7042547" cy="3291115"/>
          </a:xfrm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4924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30069191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2211204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37600" y="152400"/>
            <a:ext cx="26416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152400"/>
            <a:ext cx="7721600" cy="5867400"/>
          </a:xfrm>
        </p:spPr>
        <p:txBody>
          <a:bodyPr vert="eaVer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29190270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0800" y="152400"/>
            <a:ext cx="9550400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12800" y="914400"/>
            <a:ext cx="5181600" cy="51054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914400"/>
            <a:ext cx="5181600" cy="51054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16928310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latin typeface="Gill Sans" charset="0"/>
                <a:ea typeface="Gill Sans" charset="0"/>
                <a:cs typeface="Gill Sans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b="0" i="0">
                <a:latin typeface="Gill Sans Light" charset="0"/>
                <a:ea typeface="Gill Sans Light" charset="0"/>
                <a:cs typeface="Gill Sans Light" charset="0"/>
              </a:defRPr>
            </a:lvl1pPr>
            <a:lvl2pPr>
              <a:defRPr b="0" i="0">
                <a:latin typeface="Gill Sans Light" charset="0"/>
                <a:ea typeface="Gill Sans Light" charset="0"/>
                <a:cs typeface="Gill Sans Light" charset="0"/>
              </a:defRPr>
            </a:lvl2pPr>
            <a:lvl3pPr>
              <a:defRPr b="0" i="0">
                <a:latin typeface="Gill Sans Light" charset="0"/>
                <a:ea typeface="Gill Sans Light" charset="0"/>
                <a:cs typeface="Gill Sans Light" charset="0"/>
              </a:defRPr>
            </a:lvl3pPr>
            <a:lvl4pPr>
              <a:defRPr b="0" i="0">
                <a:latin typeface="Gill Sans Light" charset="0"/>
                <a:ea typeface="Gill Sans Light" charset="0"/>
                <a:cs typeface="Gill Sans Light" charset="0"/>
              </a:defRPr>
            </a:lvl4pPr>
            <a:lvl5pPr>
              <a:defRPr b="0" i="0">
                <a:latin typeface="Gill Sans Light" charset="0"/>
                <a:ea typeface="Gill Sans Light" charset="0"/>
                <a:cs typeface="Gill Sans Light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92189684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5458815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914400"/>
            <a:ext cx="5181600" cy="5105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914400"/>
            <a:ext cx="5181600" cy="5105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2368577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13048753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63878328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7646209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94631323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50095112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20800" y="152400"/>
            <a:ext cx="9550400" cy="533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Slide 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2800" y="914400"/>
            <a:ext cx="10566400" cy="5105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Body Text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28" name="Rectangle 4"/>
          <p:cNvSpPr>
            <a:spLocks noChangeArrowheads="1"/>
          </p:cNvSpPr>
          <p:nvPr userDrawn="1"/>
        </p:nvSpPr>
        <p:spPr bwMode="auto">
          <a:xfrm>
            <a:off x="11052169" y="6551613"/>
            <a:ext cx="987431" cy="3052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/>
          <a:p>
            <a:pPr algn="ctr"/>
            <a:r>
              <a:rPr lang="en-US" sz="1400" b="0" dirty="0" err="1">
                <a:solidFill>
                  <a:srgbClr val="2A40E2"/>
                </a:solidFill>
                <a:latin typeface="Gill Sans" charset="0"/>
                <a:cs typeface="Gill Sans" charset="0"/>
              </a:rPr>
              <a:t>Lec</a:t>
            </a:r>
            <a:r>
              <a:rPr lang="en-US" sz="1400" b="0" dirty="0">
                <a:solidFill>
                  <a:srgbClr val="2A40E2"/>
                </a:solidFill>
                <a:latin typeface="Gill Sans" charset="0"/>
                <a:cs typeface="Gill Sans" charset="0"/>
              </a:rPr>
              <a:t> 19.</a:t>
            </a:r>
            <a:fld id="{8B82DB86-37F9-954E-8F10-00623E1FD261}" type="slidenum">
              <a:rPr lang="en-US" sz="1400" b="0" smtClean="0">
                <a:solidFill>
                  <a:srgbClr val="2A40E2"/>
                </a:solidFill>
                <a:latin typeface="Gill Sans" charset="0"/>
                <a:cs typeface="Gill Sans" charset="0"/>
              </a:rPr>
              <a:pPr algn="ctr"/>
              <a:t>‹#›</a:t>
            </a:fld>
            <a:endParaRPr lang="en-US" sz="1400" b="0" dirty="0">
              <a:solidFill>
                <a:srgbClr val="2A40E2"/>
              </a:solidFill>
              <a:latin typeface="Gill Sans" charset="0"/>
              <a:cs typeface="Gill Sans" charset="0"/>
            </a:endParaRPr>
          </a:p>
        </p:txBody>
      </p:sp>
      <p:sp>
        <p:nvSpPr>
          <p:cNvPr id="1030" name="Line 6"/>
          <p:cNvSpPr>
            <a:spLocks noChangeShapeType="1"/>
          </p:cNvSpPr>
          <p:nvPr userDrawn="1"/>
        </p:nvSpPr>
        <p:spPr bwMode="auto">
          <a:xfrm>
            <a:off x="1320800" y="685800"/>
            <a:ext cx="9550400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>
              <a:ea typeface="Arial" charset="0"/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</p:sldLayoutIdLst>
  <p:transition/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5pPr>
      <a:lvl6pPr marL="4572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6pPr>
      <a:lvl7pPr marL="9144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7pPr>
      <a:lvl8pPr marL="13716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8pPr>
      <a:lvl9pPr marL="18288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400">
          <a:solidFill>
            <a:schemeClr val="tx1"/>
          </a:solidFill>
          <a:latin typeface="Gill Sans" charset="0"/>
          <a:ea typeface="ＭＳ Ｐゴシック" charset="0"/>
          <a:cs typeface="Gill Sans" charset="0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200">
          <a:solidFill>
            <a:schemeClr val="tx1"/>
          </a:solidFill>
          <a:latin typeface="Gill Sans" charset="0"/>
          <a:ea typeface="Gill Sans" charset="0"/>
          <a:cs typeface="Gill Sans" charset="0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 sz="2000">
          <a:solidFill>
            <a:schemeClr val="tx1"/>
          </a:solidFill>
          <a:latin typeface="Gill Sans" charset="0"/>
          <a:ea typeface="Gill Sans" charset="0"/>
          <a:cs typeface="Gill Sans" charset="0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Gill Sans" charset="0"/>
          <a:ea typeface="Gill Sans" charset="0"/>
          <a:cs typeface="Gill Sans" charset="0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>
          <a:solidFill>
            <a:schemeClr val="tx1"/>
          </a:solidFill>
          <a:latin typeface="Gill Sans" charset="0"/>
          <a:ea typeface="Gill Sans" charset="0"/>
          <a:cs typeface="Gill Sans" charset="0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tiff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iff"/><Relationship Id="rId7" Type="http://schemas.openxmlformats.org/officeDocument/2006/relationships/image" Target="../media/image10.tif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7" Type="http://schemas.openxmlformats.org/officeDocument/2006/relationships/image" Target="../media/image18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1.png"/><Relationship Id="rId5" Type="http://schemas.openxmlformats.org/officeDocument/2006/relationships/image" Target="../media/image100.png"/><Relationship Id="rId4" Type="http://schemas.openxmlformats.org/officeDocument/2006/relationships/image" Target="../media/image17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7" Type="http://schemas.openxmlformats.org/officeDocument/2006/relationships/image" Target="../media/image20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.jpeg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38200" y="1295400"/>
            <a:ext cx="10439400" cy="2057400"/>
          </a:xfrm>
        </p:spPr>
        <p:txBody>
          <a:bodyPr/>
          <a:lstStyle/>
          <a:p>
            <a:pPr>
              <a:defRPr/>
            </a:pPr>
            <a:r>
              <a:rPr lang="en-US" sz="3000" dirty="0"/>
              <a:t>CSC 112: Computer Operating Systems</a:t>
            </a:r>
            <a:br>
              <a:rPr lang="en-US" sz="3000" dirty="0"/>
            </a:br>
            <a:r>
              <a:rPr lang="en-US" sz="3000" dirty="0"/>
              <a:t>Lecture 19</a:t>
            </a:r>
            <a:br>
              <a:rPr lang="en-US" sz="3000" dirty="0"/>
            </a:br>
            <a:br>
              <a:rPr lang="en-US" sz="3000" dirty="0"/>
            </a:br>
            <a:r>
              <a:rPr lang="en-US" sz="3000" dirty="0"/>
              <a:t>Filesystems 1: Performance (</a:t>
            </a:r>
            <a:r>
              <a:rPr lang="en-US" sz="3000" dirty="0" err="1"/>
              <a:t>Con’t</a:t>
            </a:r>
            <a:r>
              <a:rPr lang="en-US" sz="3000" dirty="0"/>
              <a:t>), </a:t>
            </a:r>
            <a:br>
              <a:rPr lang="en-US" sz="3000" dirty="0"/>
            </a:br>
            <a:r>
              <a:rPr lang="en-US" sz="3000" dirty="0"/>
              <a:t>Queueing Theory, Filesystem Design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4191000"/>
            <a:ext cx="8001000" cy="1447800"/>
          </a:xfrm>
        </p:spPr>
        <p:txBody>
          <a:bodyPr/>
          <a:lstStyle/>
          <a:p>
            <a:pPr marL="285750" indent="-285750">
              <a:defRPr/>
            </a:pPr>
            <a:r>
              <a:rPr lang="en-GB" altLang="en-US" dirty="0">
                <a:ea typeface="Gill Sans" charset="0"/>
              </a:rPr>
              <a:t>Department of Computer Science, </a:t>
            </a:r>
          </a:p>
          <a:p>
            <a:pPr marL="285750" indent="-285750">
              <a:defRPr/>
            </a:pPr>
            <a:r>
              <a:rPr lang="en-GB" altLang="en-US" dirty="0">
                <a:ea typeface="Gill Sans" charset="0"/>
              </a:rPr>
              <a:t>Hofstra University</a:t>
            </a:r>
            <a:endParaRPr lang="en-US" altLang="en-US" dirty="0">
              <a:ea typeface="Gill Sans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34666A1-4500-127A-D289-44EA200753D1}"/>
              </a:ext>
            </a:extLst>
          </p:cNvPr>
          <p:cNvSpPr txBox="1"/>
          <p:nvPr/>
        </p:nvSpPr>
        <p:spPr>
          <a:xfrm>
            <a:off x="2713676" y="6477000"/>
            <a:ext cx="6840847" cy="27699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1200" dirty="0">
                <a:latin typeface="Gill Sans Light"/>
              </a:rPr>
              <a:t>Acknowledgement: Lecture slides based on UC Berkeley </a:t>
            </a:r>
            <a:r>
              <a:rPr lang="en-GB" altLang="zh-CN" sz="1200" dirty="0">
                <a:latin typeface="Gill Sans Light"/>
              </a:rPr>
              <a:t>CS 162: Operating Systems and System Programming</a:t>
            </a:r>
            <a:r>
              <a:rPr lang="en-US" altLang="zh-CN" sz="1200" dirty="0">
                <a:latin typeface="Gill Sans Light"/>
              </a:rPr>
              <a:t> </a:t>
            </a:r>
            <a:endParaRPr lang="en-SE" sz="1200" dirty="0">
              <a:latin typeface="Gill Sans Light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0498F-293B-4D96-A7A7-BA1808506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Determines Peak BW for I/O?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76FE99-148A-4CBC-AAB4-E8D4184903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Bus Speed</a:t>
            </a:r>
          </a:p>
          <a:p>
            <a:pPr lvl="1"/>
            <a:r>
              <a:rPr lang="en-US" dirty="0"/>
              <a:t>PCI-X: 1064 MB/s = 133 MHz x 64 bit (per lane)</a:t>
            </a:r>
          </a:p>
          <a:p>
            <a:pPr lvl="1"/>
            <a:r>
              <a:rPr lang="en-US" dirty="0"/>
              <a:t>ULTRA WIDE SCSI: 40 MB/s</a:t>
            </a:r>
          </a:p>
          <a:p>
            <a:pPr lvl="1"/>
            <a:r>
              <a:rPr lang="en-US" dirty="0"/>
              <a:t>Serial Attached SCSI &amp; Serial ATA &amp; IEEE 1394 (firewire): 1.6 Gb/s full duplex (200 MB/s)</a:t>
            </a:r>
          </a:p>
          <a:p>
            <a:pPr lvl="1"/>
            <a:r>
              <a:rPr lang="en-US" dirty="0"/>
              <a:t>USB 3.0 – 5 Gb/s</a:t>
            </a:r>
          </a:p>
          <a:p>
            <a:pPr lvl="1"/>
            <a:r>
              <a:rPr lang="en-US" dirty="0"/>
              <a:t>Thunderbolt 3 – 40 Gb/s </a:t>
            </a:r>
          </a:p>
          <a:p>
            <a:pPr lvl="1"/>
            <a:endParaRPr lang="en-US" sz="1600" dirty="0"/>
          </a:p>
          <a:p>
            <a:r>
              <a:rPr lang="en-US" dirty="0"/>
              <a:t>Device Transfer Bandwidth</a:t>
            </a:r>
          </a:p>
          <a:p>
            <a:pPr lvl="1"/>
            <a:r>
              <a:rPr lang="en-US" dirty="0"/>
              <a:t>Rotational speed of disk</a:t>
            </a:r>
          </a:p>
          <a:p>
            <a:pPr lvl="1"/>
            <a:r>
              <a:rPr lang="en-US" dirty="0"/>
              <a:t>Write / Read rate of NAND flash</a:t>
            </a:r>
          </a:p>
          <a:p>
            <a:pPr lvl="1"/>
            <a:r>
              <a:rPr lang="en-US" dirty="0"/>
              <a:t>Signaling rate of network link</a:t>
            </a:r>
          </a:p>
          <a:p>
            <a:pPr lvl="1"/>
            <a:endParaRPr lang="en-US" sz="1600" dirty="0"/>
          </a:p>
          <a:p>
            <a:r>
              <a:rPr lang="en-US" dirty="0"/>
              <a:t>Whatever is the bottleneck in the path…</a:t>
            </a:r>
          </a:p>
        </p:txBody>
      </p:sp>
    </p:spTree>
    <p:extLst>
      <p:ext uri="{BB962C8B-B14F-4D97-AF65-F5344CB8AC3E}">
        <p14:creationId xmlns:p14="http://schemas.microsoft.com/office/powerpoint/2010/main" val="143169408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BBBAF-03D7-4E7A-B2E8-B8C615E40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Light"/>
              </a:rPr>
              <a:t>Sequential Server Performance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631C799-1475-46BB-86CE-A2B42904B0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778608"/>
                <a:ext cx="10515600" cy="3029572"/>
              </a:xfrm>
            </p:spPr>
            <p:txBody>
              <a:bodyPr/>
              <a:lstStyle/>
              <a:p>
                <a:r>
                  <a:rPr lang="en-US" dirty="0">
                    <a:latin typeface="Gill Sans Light"/>
                  </a:rPr>
                  <a:t>Single sequential “server” that can deliver a task in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>
                    <a:latin typeface="Gill Sans Light"/>
                  </a:rPr>
                  <a:t> operates at </a:t>
                </a:r>
                <a:br>
                  <a:rPr lang="en-US" dirty="0">
                    <a:latin typeface="Gill Sans Light"/>
                  </a:rPr>
                </a:br>
                <a:r>
                  <a:rPr lang="en-US" dirty="0">
                    <a:latin typeface="Gill Sans Light"/>
                  </a:rPr>
                  <a:t>rate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den>
                    </m:f>
                  </m:oMath>
                </a14:m>
                <a:r>
                  <a:rPr lang="en-US" dirty="0">
                    <a:latin typeface="Gill Sans Light"/>
                  </a:rPr>
                  <a:t> (on average, in steady state, …)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=10</m:t>
                    </m:r>
                    <m:r>
                      <m:rPr>
                        <m:nor/>
                      </m:rPr>
                      <a:rPr lang="en-US" b="0" i="0" smtClean="0">
                        <a:latin typeface="Gill Sans Light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Gill Sans Light"/>
                      </a:rPr>
                      <m:t>ms</m:t>
                    </m:r>
                  </m:oMath>
                </a14:m>
                <a:r>
                  <a:rPr lang="en-US" dirty="0">
                    <a:latin typeface="Gill Sans Light"/>
                  </a:rPr>
                  <a:t> →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=100</m:t>
                    </m:r>
                    <m:r>
                      <m:rPr>
                        <m:nor/>
                      </m:rPr>
                      <a:rPr lang="en-US" b="0" i="0" smtClean="0">
                        <a:latin typeface="Gill Sans Light"/>
                      </a:rPr>
                      <m:t> </m:t>
                    </m:r>
                    <m:f>
                      <m:fPr>
                        <m:type m:val="skw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b="0" i="0" smtClean="0">
                            <a:latin typeface="Gill Sans Light"/>
                          </a:rPr>
                          <m:t>op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b="0" i="0" smtClean="0">
                            <a:latin typeface="Gill Sans Light"/>
                          </a:rPr>
                          <m:t>s</m:t>
                        </m:r>
                      </m:den>
                    </m:f>
                  </m:oMath>
                </a14:m>
                <a:endParaRPr lang="en-US" dirty="0">
                  <a:latin typeface="Gill Sans Light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=2</m:t>
                    </m:r>
                    <m:r>
                      <m:rPr>
                        <m:nor/>
                      </m:rPr>
                      <a:rPr lang="en-US">
                        <a:latin typeface="Gill Sans Light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Gill Sans Light"/>
                      </a:rPr>
                      <m:t>yr</m:t>
                    </m:r>
                  </m:oMath>
                </a14:m>
                <a:r>
                  <a:rPr lang="en-US" dirty="0">
                    <a:latin typeface="Gill Sans Light"/>
                  </a:rPr>
                  <a:t> →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=0.5</m:t>
                    </m:r>
                    <m:r>
                      <m:rPr>
                        <m:nor/>
                      </m:rPr>
                      <a:rPr lang="en-US">
                        <a:latin typeface="Gill Sans Light"/>
                      </a:rPr>
                      <m:t> </m:t>
                    </m:r>
                    <m:f>
                      <m:fPr>
                        <m:type m:val="skw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>
                            <a:latin typeface="Gill Sans Light"/>
                          </a:rPr>
                          <m:t>op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b="0" i="0" smtClean="0">
                            <a:latin typeface="Gill Sans Light"/>
                          </a:rPr>
                          <m:t>yr</m:t>
                        </m:r>
                      </m:den>
                    </m:f>
                  </m:oMath>
                </a14:m>
                <a:endParaRPr lang="en-US" dirty="0">
                  <a:latin typeface="Gill Sans Light"/>
                </a:endParaRPr>
              </a:p>
              <a:p>
                <a:pPr lvl="1"/>
                <a:endParaRPr lang="en-US" dirty="0">
                  <a:latin typeface="Gill Sans Light"/>
                </a:endParaRPr>
              </a:p>
              <a:p>
                <a:r>
                  <a:rPr lang="en-US" dirty="0">
                    <a:latin typeface="Gill Sans Light"/>
                  </a:rPr>
                  <a:t>Applies to a processor, a disk drive, a person, a TA, …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631C799-1475-46BB-86CE-A2B42904B0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778608"/>
                <a:ext cx="10515600" cy="3029572"/>
              </a:xfrm>
              <a:blipFill>
                <a:blip r:embed="rId2"/>
                <a:stretch>
                  <a:fillRect l="-812" t="-26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Group 21">
            <a:extLst>
              <a:ext uri="{FF2B5EF4-FFF2-40B4-BE49-F238E27FC236}">
                <a16:creationId xmlns:a16="http://schemas.microsoft.com/office/drawing/2014/main" id="{CB58F389-75C0-B44A-96B7-E0A002FF68E5}"/>
              </a:ext>
            </a:extLst>
          </p:cNvPr>
          <p:cNvGrpSpPr/>
          <p:nvPr/>
        </p:nvGrpSpPr>
        <p:grpSpPr>
          <a:xfrm>
            <a:off x="1343054" y="1447800"/>
            <a:ext cx="1296649" cy="514888"/>
            <a:chOff x="1334125" y="1654340"/>
            <a:chExt cx="1296649" cy="514888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4FDA8271-B2C1-0B41-8707-F75C51B5D9BE}"/>
                </a:ext>
              </a:extLst>
            </p:cNvPr>
            <p:cNvSpPr/>
            <p:nvPr/>
          </p:nvSpPr>
          <p:spPr>
            <a:xfrm>
              <a:off x="1334125" y="2056802"/>
              <a:ext cx="1296649" cy="1124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400">
                <a:latin typeface="Gill Sans Light"/>
              </a:endParaRPr>
            </a:p>
          </p:txBody>
        </p:sp>
        <p:sp>
          <p:nvSpPr>
            <p:cNvPr id="36" name="TextBox 4">
              <a:extLst>
                <a:ext uri="{FF2B5EF4-FFF2-40B4-BE49-F238E27FC236}">
                  <a16:creationId xmlns:a16="http://schemas.microsoft.com/office/drawing/2014/main" id="{494E2B31-CAC1-084E-81D9-FF775041FBEF}"/>
                </a:ext>
              </a:extLst>
            </p:cNvPr>
            <p:cNvSpPr txBox="1"/>
            <p:nvPr/>
          </p:nvSpPr>
          <p:spPr>
            <a:xfrm>
              <a:off x="1739986" y="1654340"/>
              <a:ext cx="3722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400" dirty="0">
                  <a:latin typeface="Gill Sans Light"/>
                </a:rPr>
                <a:t>L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BA6D2E6-880C-674B-936F-EA5FEAB306AE}"/>
              </a:ext>
            </a:extLst>
          </p:cNvPr>
          <p:cNvGrpSpPr/>
          <p:nvPr/>
        </p:nvGrpSpPr>
        <p:grpSpPr>
          <a:xfrm>
            <a:off x="2699664" y="1447800"/>
            <a:ext cx="1296649" cy="514888"/>
            <a:chOff x="1334125" y="1654340"/>
            <a:chExt cx="1296649" cy="514888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07481544-F917-BF43-917B-AFEFE79749A3}"/>
                </a:ext>
              </a:extLst>
            </p:cNvPr>
            <p:cNvSpPr/>
            <p:nvPr/>
          </p:nvSpPr>
          <p:spPr>
            <a:xfrm>
              <a:off x="1334125" y="2056802"/>
              <a:ext cx="1296649" cy="1124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400">
                <a:latin typeface="Gill Sans Light"/>
              </a:endParaRPr>
            </a:p>
          </p:txBody>
        </p:sp>
        <p:sp>
          <p:nvSpPr>
            <p:cNvPr id="34" name="TextBox 10">
              <a:extLst>
                <a:ext uri="{FF2B5EF4-FFF2-40B4-BE49-F238E27FC236}">
                  <a16:creationId xmlns:a16="http://schemas.microsoft.com/office/drawing/2014/main" id="{956A8E19-453D-C442-8B21-CB6C982681AE}"/>
                </a:ext>
              </a:extLst>
            </p:cNvPr>
            <p:cNvSpPr txBox="1"/>
            <p:nvPr/>
          </p:nvSpPr>
          <p:spPr>
            <a:xfrm>
              <a:off x="1739986" y="1654340"/>
              <a:ext cx="3722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400" dirty="0">
                  <a:latin typeface="Gill Sans Light"/>
                </a:rPr>
                <a:t>L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47D9EFE-D8C4-A44F-ADB1-32B81BB68807}"/>
              </a:ext>
            </a:extLst>
          </p:cNvPr>
          <p:cNvGrpSpPr/>
          <p:nvPr/>
        </p:nvGrpSpPr>
        <p:grpSpPr>
          <a:xfrm>
            <a:off x="4056274" y="1447800"/>
            <a:ext cx="1296649" cy="514888"/>
            <a:chOff x="1334125" y="1654340"/>
            <a:chExt cx="1296649" cy="514888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8FF57A26-C26F-EB4B-B0AF-03A8227B7BC7}"/>
                </a:ext>
              </a:extLst>
            </p:cNvPr>
            <p:cNvSpPr/>
            <p:nvPr/>
          </p:nvSpPr>
          <p:spPr>
            <a:xfrm>
              <a:off x="1334125" y="2056802"/>
              <a:ext cx="1296649" cy="1124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400">
                <a:latin typeface="Gill Sans Light"/>
              </a:endParaRPr>
            </a:p>
          </p:txBody>
        </p:sp>
        <p:sp>
          <p:nvSpPr>
            <p:cNvPr id="32" name="TextBox 13">
              <a:extLst>
                <a:ext uri="{FF2B5EF4-FFF2-40B4-BE49-F238E27FC236}">
                  <a16:creationId xmlns:a16="http://schemas.microsoft.com/office/drawing/2014/main" id="{2E9A5907-9008-7B43-80D8-F067CDB03321}"/>
                </a:ext>
              </a:extLst>
            </p:cNvPr>
            <p:cNvSpPr txBox="1"/>
            <p:nvPr/>
          </p:nvSpPr>
          <p:spPr>
            <a:xfrm>
              <a:off x="1739986" y="1654340"/>
              <a:ext cx="3722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400" dirty="0">
                  <a:latin typeface="Gill Sans Light"/>
                </a:rPr>
                <a:t>L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952DBBE4-9622-A149-8B18-E1558C15EF64}"/>
              </a:ext>
            </a:extLst>
          </p:cNvPr>
          <p:cNvGrpSpPr/>
          <p:nvPr/>
        </p:nvGrpSpPr>
        <p:grpSpPr>
          <a:xfrm>
            <a:off x="8435628" y="1447800"/>
            <a:ext cx="1296649" cy="514888"/>
            <a:chOff x="1334125" y="1654340"/>
            <a:chExt cx="1296649" cy="514888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9BE2895-ACE4-374C-AC51-B04D82E8605C}"/>
                </a:ext>
              </a:extLst>
            </p:cNvPr>
            <p:cNvSpPr/>
            <p:nvPr/>
          </p:nvSpPr>
          <p:spPr>
            <a:xfrm>
              <a:off x="1334125" y="2056802"/>
              <a:ext cx="1296649" cy="1124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400">
                <a:latin typeface="Gill Sans Light"/>
              </a:endParaRPr>
            </a:p>
          </p:txBody>
        </p:sp>
        <p:sp>
          <p:nvSpPr>
            <p:cNvPr id="30" name="TextBox 16">
              <a:extLst>
                <a:ext uri="{FF2B5EF4-FFF2-40B4-BE49-F238E27FC236}">
                  <a16:creationId xmlns:a16="http://schemas.microsoft.com/office/drawing/2014/main" id="{18FA2F4B-C1E5-E04B-80B4-1B865D28B455}"/>
                </a:ext>
              </a:extLst>
            </p:cNvPr>
            <p:cNvSpPr txBox="1"/>
            <p:nvPr/>
          </p:nvSpPr>
          <p:spPr>
            <a:xfrm>
              <a:off x="1739986" y="1654340"/>
              <a:ext cx="3722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400" dirty="0">
                  <a:latin typeface="Gill Sans Light"/>
                </a:rPr>
                <a:t>L</a:t>
              </a:r>
            </a:p>
          </p:txBody>
        </p:sp>
      </p:grpSp>
      <p:sp>
        <p:nvSpPr>
          <p:cNvPr id="26" name="TextBox 17">
            <a:extLst>
              <a:ext uri="{FF2B5EF4-FFF2-40B4-BE49-F238E27FC236}">
                <a16:creationId xmlns:a16="http://schemas.microsoft.com/office/drawing/2014/main" id="{2CD3FB81-7599-6A4A-8FC2-679F7B4EF5D0}"/>
              </a:ext>
            </a:extLst>
          </p:cNvPr>
          <p:cNvSpPr txBox="1"/>
          <p:nvPr/>
        </p:nvSpPr>
        <p:spPr>
          <a:xfrm>
            <a:off x="7093908" y="1540241"/>
            <a:ext cx="9606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latin typeface="Gill Sans Light"/>
              </a:rPr>
              <a:t>…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091FBE6-DE8E-914E-9FDA-9142F088AFCF}"/>
              </a:ext>
            </a:extLst>
          </p:cNvPr>
          <p:cNvCxnSpPr>
            <a:cxnSpLocks/>
          </p:cNvCxnSpPr>
          <p:nvPr/>
        </p:nvCxnSpPr>
        <p:spPr>
          <a:xfrm>
            <a:off x="1133061" y="2169401"/>
            <a:ext cx="925664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5">
            <a:extLst>
              <a:ext uri="{FF2B5EF4-FFF2-40B4-BE49-F238E27FC236}">
                <a16:creationId xmlns:a16="http://schemas.microsoft.com/office/drawing/2014/main" id="{B9BB5881-E2F4-634B-A0D2-8612FB431B93}"/>
              </a:ext>
            </a:extLst>
          </p:cNvPr>
          <p:cNvSpPr txBox="1"/>
          <p:nvPr/>
        </p:nvSpPr>
        <p:spPr>
          <a:xfrm>
            <a:off x="10480150" y="1938568"/>
            <a:ext cx="8178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latin typeface="Gill Sans Light"/>
              </a:rPr>
              <a:t>time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37AB4C2-3E13-4B58-A7E4-0C9EA0634A3F}"/>
              </a:ext>
            </a:extLst>
          </p:cNvPr>
          <p:cNvGrpSpPr/>
          <p:nvPr/>
        </p:nvGrpSpPr>
        <p:grpSpPr>
          <a:xfrm>
            <a:off x="5416235" y="1447800"/>
            <a:ext cx="1296649" cy="514888"/>
            <a:chOff x="1334125" y="1654340"/>
            <a:chExt cx="1296649" cy="514888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4291A6D6-1FE6-48C7-B88C-794356077846}"/>
                </a:ext>
              </a:extLst>
            </p:cNvPr>
            <p:cNvSpPr/>
            <p:nvPr/>
          </p:nvSpPr>
          <p:spPr>
            <a:xfrm>
              <a:off x="1334125" y="2056802"/>
              <a:ext cx="1296649" cy="1124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400">
                <a:latin typeface="Gill Sans Light"/>
              </a:endParaRPr>
            </a:p>
          </p:txBody>
        </p:sp>
        <p:sp>
          <p:nvSpPr>
            <p:cNvPr id="41" name="TextBox 13">
              <a:extLst>
                <a:ext uri="{FF2B5EF4-FFF2-40B4-BE49-F238E27FC236}">
                  <a16:creationId xmlns:a16="http://schemas.microsoft.com/office/drawing/2014/main" id="{0658795B-B01A-491C-B53D-DCFD910953A0}"/>
                </a:ext>
              </a:extLst>
            </p:cNvPr>
            <p:cNvSpPr txBox="1"/>
            <p:nvPr/>
          </p:nvSpPr>
          <p:spPr>
            <a:xfrm>
              <a:off x="1739986" y="1654340"/>
              <a:ext cx="3722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400" dirty="0">
                  <a:latin typeface="Gill Sans Light"/>
                </a:rPr>
                <a:t>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3783977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20C6B-79FD-4771-861F-89E613533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Light"/>
              </a:rPr>
              <a:t>Single Pipelined Server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AAE8A82-A9D7-43BA-94BB-4005CEF030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3921928"/>
                <a:ext cx="10515600" cy="1995902"/>
              </a:xfrm>
            </p:spPr>
            <p:txBody>
              <a:bodyPr/>
              <a:lstStyle/>
              <a:p>
                <a:r>
                  <a:rPr lang="en-US" dirty="0">
                    <a:latin typeface="Gill Sans Light"/>
                  </a:rPr>
                  <a:t>Single pipelined server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latin typeface="Gill Sans Light"/>
                  </a:rPr>
                  <a:t> stages for tasks of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>
                    <a:latin typeface="Gill Sans Light"/>
                  </a:rPr>
                  <a:t> (i.e., time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r>
                  <a:rPr lang="en-US" dirty="0">
                    <a:latin typeface="Gill Sans Light"/>
                  </a:rPr>
                  <a:t> per stage) delivers at rate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f>
                      <m:fPr>
                        <m:type m:val="skw"/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den>
                    </m:f>
                  </m:oMath>
                </a14:m>
                <a:r>
                  <a:rPr lang="en-US" dirty="0">
                    <a:latin typeface="Gill Sans Light"/>
                  </a:rPr>
                  <a:t>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=10</m:t>
                    </m:r>
                    <m:r>
                      <m:rPr>
                        <m:nor/>
                      </m:rPr>
                      <a:rPr lang="en-US">
                        <a:latin typeface="Gill Sans Light"/>
                      </a:rPr>
                      <m:t> </m:t>
                    </m:r>
                    <m:r>
                      <m:rPr>
                        <m:nor/>
                      </m:rPr>
                      <a:rPr lang="en-US">
                        <a:latin typeface="Gill Sans Light"/>
                      </a:rPr>
                      <m:t>ms</m:t>
                    </m:r>
                  </m:oMath>
                </a14:m>
                <a:r>
                  <a:rPr lang="en-US" dirty="0">
                    <a:latin typeface="Gill Sans Light"/>
                  </a:rPr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en-US" dirty="0">
                    <a:latin typeface="Gill Sans Light"/>
                  </a:rPr>
                  <a:t> → 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=400</m:t>
                    </m:r>
                    <m:r>
                      <m:rPr>
                        <m:nor/>
                      </m:rPr>
                      <a:rPr lang="en-US">
                        <a:latin typeface="Gill Sans Light"/>
                      </a:rPr>
                      <m:t> </m:t>
                    </m:r>
                    <m:f>
                      <m:fPr>
                        <m:type m:val="skw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>
                            <a:latin typeface="Gill Sans Light"/>
                          </a:rPr>
                          <m:t>op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>
                            <a:latin typeface="Gill Sans Light"/>
                          </a:rPr>
                          <m:t>s</m:t>
                        </m:r>
                      </m:den>
                    </m:f>
                  </m:oMath>
                </a14:m>
                <a:endParaRPr lang="en-US" dirty="0">
                  <a:latin typeface="Gill Sans Light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=2</m:t>
                    </m:r>
                    <m:r>
                      <m:rPr>
                        <m:nor/>
                      </m:rPr>
                      <a:rPr lang="en-US">
                        <a:latin typeface="Gill Sans Light"/>
                      </a:rPr>
                      <m:t> </m:t>
                    </m:r>
                    <m:r>
                      <m:rPr>
                        <m:nor/>
                      </m:rPr>
                      <a:rPr lang="en-US">
                        <a:latin typeface="Gill Sans Light"/>
                      </a:rPr>
                      <m:t>yr</m:t>
                    </m:r>
                  </m:oMath>
                </a14:m>
                <a:r>
                  <a:rPr lang="en-US" dirty="0">
                    <a:latin typeface="Gill Sans Light"/>
                  </a:rPr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>
                    <a:latin typeface="Gill Sans Light"/>
                  </a:rPr>
                  <a:t> → 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=1</m:t>
                    </m:r>
                    <m:r>
                      <m:rPr>
                        <m:nor/>
                      </m:rPr>
                      <a:rPr lang="en-US">
                        <a:latin typeface="Gill Sans Light"/>
                      </a:rPr>
                      <m:t> </m:t>
                    </m:r>
                    <m:f>
                      <m:fPr>
                        <m:type m:val="skw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>
                            <a:latin typeface="Gill Sans Light"/>
                          </a:rPr>
                          <m:t>op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>
                            <a:latin typeface="Gill Sans Light"/>
                          </a:rPr>
                          <m:t>yr</m:t>
                        </m:r>
                      </m:den>
                    </m:f>
                  </m:oMath>
                </a14:m>
                <a:endParaRPr lang="en-US" dirty="0">
                  <a:latin typeface="Gill Sans Light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AAE8A82-A9D7-43BA-94BB-4005CEF030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921928"/>
                <a:ext cx="10515600" cy="1995902"/>
              </a:xfrm>
              <a:blipFill>
                <a:blip r:embed="rId2"/>
                <a:stretch>
                  <a:fillRect l="-812" t="-301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4FDA8271-B2C1-0B41-8707-F75C51B5D9BE}"/>
              </a:ext>
            </a:extLst>
          </p:cNvPr>
          <p:cNvSpPr/>
          <p:nvPr/>
        </p:nvSpPr>
        <p:spPr>
          <a:xfrm>
            <a:off x="2604031" y="1558713"/>
            <a:ext cx="365933" cy="1542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400" b="0">
              <a:latin typeface="Gill Sans Light"/>
            </a:endParaRPr>
          </a:p>
        </p:txBody>
      </p:sp>
      <p:sp>
        <p:nvSpPr>
          <p:cNvPr id="8" name="TextBox 4">
            <a:extLst>
              <a:ext uri="{FF2B5EF4-FFF2-40B4-BE49-F238E27FC236}">
                <a16:creationId xmlns:a16="http://schemas.microsoft.com/office/drawing/2014/main" id="{494E2B31-CAC1-084E-81D9-FF775041FBEF}"/>
              </a:ext>
            </a:extLst>
          </p:cNvPr>
          <p:cNvSpPr txBox="1"/>
          <p:nvPr/>
        </p:nvSpPr>
        <p:spPr>
          <a:xfrm>
            <a:off x="3009892" y="1143000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0" dirty="0">
                <a:latin typeface="Gill Sans Light"/>
              </a:rPr>
              <a:t>L</a:t>
            </a:r>
          </a:p>
        </p:txBody>
      </p:sp>
      <p:sp>
        <p:nvSpPr>
          <p:cNvPr id="9" name="TextBox 17">
            <a:extLst>
              <a:ext uri="{FF2B5EF4-FFF2-40B4-BE49-F238E27FC236}">
                <a16:creationId xmlns:a16="http://schemas.microsoft.com/office/drawing/2014/main" id="{2CD3FB81-7599-6A4A-8FC2-679F7B4EF5D0}"/>
              </a:ext>
            </a:extLst>
          </p:cNvPr>
          <p:cNvSpPr txBox="1"/>
          <p:nvPr/>
        </p:nvSpPr>
        <p:spPr>
          <a:xfrm>
            <a:off x="5235908" y="2857927"/>
            <a:ext cx="17770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b="0" dirty="0">
                <a:latin typeface="Gill Sans Light"/>
              </a:rPr>
              <a:t>…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091FBE6-DE8E-914E-9FDA-9142F088AFCF}"/>
              </a:ext>
            </a:extLst>
          </p:cNvPr>
          <p:cNvCxnSpPr>
            <a:cxnSpLocks/>
          </p:cNvCxnSpPr>
          <p:nvPr/>
        </p:nvCxnSpPr>
        <p:spPr>
          <a:xfrm>
            <a:off x="2670313" y="3598657"/>
            <a:ext cx="691100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3F34FAC4-ED51-3040-AC1B-783A0AE2BFF7}"/>
              </a:ext>
            </a:extLst>
          </p:cNvPr>
          <p:cNvSpPr/>
          <p:nvPr/>
        </p:nvSpPr>
        <p:spPr>
          <a:xfrm>
            <a:off x="2971293" y="1558713"/>
            <a:ext cx="365933" cy="15427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400" b="0">
              <a:latin typeface="Gill Sans Ligh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94AE4A2-AEBA-F845-9141-3A1D17531C1F}"/>
              </a:ext>
            </a:extLst>
          </p:cNvPr>
          <p:cNvSpPr/>
          <p:nvPr/>
        </p:nvSpPr>
        <p:spPr>
          <a:xfrm>
            <a:off x="3317391" y="1558712"/>
            <a:ext cx="365933" cy="15427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400" b="0">
              <a:latin typeface="Gill Sans Light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DDA996F-7912-3549-A061-71A03C9BCA89}"/>
              </a:ext>
            </a:extLst>
          </p:cNvPr>
          <p:cNvGrpSpPr/>
          <p:nvPr/>
        </p:nvGrpSpPr>
        <p:grpSpPr>
          <a:xfrm>
            <a:off x="4883192" y="1149626"/>
            <a:ext cx="1109273" cy="990580"/>
            <a:chOff x="3457215" y="1250439"/>
            <a:chExt cx="1109273" cy="99058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24EAC4A4-C056-1D4C-8D46-99E028865F57}"/>
                </a:ext>
              </a:extLst>
            </p:cNvPr>
            <p:cNvSpPr/>
            <p:nvPr/>
          </p:nvSpPr>
          <p:spPr>
            <a:xfrm>
              <a:off x="3457215" y="1659526"/>
              <a:ext cx="365933" cy="15427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400" b="0">
                <a:latin typeface="Gill Sans Light"/>
              </a:endParaRPr>
            </a:p>
          </p:txBody>
        </p:sp>
        <p:sp>
          <p:nvSpPr>
            <p:cNvPr id="52" name="TextBox 22">
              <a:extLst>
                <a:ext uri="{FF2B5EF4-FFF2-40B4-BE49-F238E27FC236}">
                  <a16:creationId xmlns:a16="http://schemas.microsoft.com/office/drawing/2014/main" id="{C65E4827-53EB-C34D-9924-5CB24EB0DF6C}"/>
                </a:ext>
              </a:extLst>
            </p:cNvPr>
            <p:cNvSpPr txBox="1"/>
            <p:nvPr/>
          </p:nvSpPr>
          <p:spPr>
            <a:xfrm>
              <a:off x="3818106" y="125043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400" b="0" dirty="0">
                  <a:latin typeface="Gill Sans Light"/>
                </a:rPr>
                <a:t>L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F37F3707-EDA3-D146-8FFE-6C11E150EB0E}"/>
                </a:ext>
              </a:extLst>
            </p:cNvPr>
            <p:cNvSpPr/>
            <p:nvPr/>
          </p:nvSpPr>
          <p:spPr>
            <a:xfrm>
              <a:off x="3824477" y="1876881"/>
              <a:ext cx="365933" cy="15427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400" b="0">
                <a:latin typeface="Gill Sans Light"/>
              </a:endParaRP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F6D868CE-7389-9246-B699-583BE66941C7}"/>
                </a:ext>
              </a:extLst>
            </p:cNvPr>
            <p:cNvSpPr/>
            <p:nvPr/>
          </p:nvSpPr>
          <p:spPr>
            <a:xfrm>
              <a:off x="4200555" y="2086740"/>
              <a:ext cx="365933" cy="15427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400" b="0">
                <a:latin typeface="Gill Sans Light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B1855E0-1BA8-AF48-A2BD-5F82C7A9258D}"/>
              </a:ext>
            </a:extLst>
          </p:cNvPr>
          <p:cNvGrpSpPr/>
          <p:nvPr/>
        </p:nvGrpSpPr>
        <p:grpSpPr>
          <a:xfrm>
            <a:off x="2974075" y="2457583"/>
            <a:ext cx="1109273" cy="997206"/>
            <a:chOff x="3457215" y="1243813"/>
            <a:chExt cx="1109273" cy="997206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AF7D8A57-D90E-164A-BC33-EA4E8EEF1A4B}"/>
                </a:ext>
              </a:extLst>
            </p:cNvPr>
            <p:cNvSpPr/>
            <p:nvPr/>
          </p:nvSpPr>
          <p:spPr>
            <a:xfrm>
              <a:off x="3457215" y="1659526"/>
              <a:ext cx="365933" cy="15427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400" b="0">
                <a:latin typeface="Gill Sans Light"/>
              </a:endParaRPr>
            </a:p>
          </p:txBody>
        </p:sp>
        <p:sp>
          <p:nvSpPr>
            <p:cNvPr id="48" name="TextBox 27">
              <a:extLst>
                <a:ext uri="{FF2B5EF4-FFF2-40B4-BE49-F238E27FC236}">
                  <a16:creationId xmlns:a16="http://schemas.microsoft.com/office/drawing/2014/main" id="{4395DA73-C5CF-DA44-839C-59E7EFB00854}"/>
                </a:ext>
              </a:extLst>
            </p:cNvPr>
            <p:cNvSpPr txBox="1"/>
            <p:nvPr/>
          </p:nvSpPr>
          <p:spPr>
            <a:xfrm>
              <a:off x="3818106" y="1243813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400" b="0" dirty="0">
                  <a:latin typeface="Gill Sans Light"/>
                </a:rPr>
                <a:t>L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FC8553DF-AAA3-EE4F-8D64-9E42CCFC1828}"/>
                </a:ext>
              </a:extLst>
            </p:cNvPr>
            <p:cNvSpPr/>
            <p:nvPr/>
          </p:nvSpPr>
          <p:spPr>
            <a:xfrm>
              <a:off x="3824477" y="1876881"/>
              <a:ext cx="365933" cy="15427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400" b="0">
                <a:latin typeface="Gill Sans Light"/>
              </a:endParaRP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2B75D958-C2A9-0A42-94BF-B56DC7753508}"/>
                </a:ext>
              </a:extLst>
            </p:cNvPr>
            <p:cNvSpPr/>
            <p:nvPr/>
          </p:nvSpPr>
          <p:spPr>
            <a:xfrm>
              <a:off x="4200555" y="2086740"/>
              <a:ext cx="365933" cy="15427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400" b="0">
                <a:latin typeface="Gill Sans Light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4EA772F-67D5-CC41-8FD8-8C6ED581A608}"/>
              </a:ext>
            </a:extLst>
          </p:cNvPr>
          <p:cNvGrpSpPr/>
          <p:nvPr/>
        </p:nvGrpSpPr>
        <p:grpSpPr>
          <a:xfrm>
            <a:off x="3361391" y="2457583"/>
            <a:ext cx="1109273" cy="997206"/>
            <a:chOff x="3457215" y="1243813"/>
            <a:chExt cx="1109273" cy="997206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DD71CB06-AB05-EC4F-AD4D-B56D04CA0B02}"/>
                </a:ext>
              </a:extLst>
            </p:cNvPr>
            <p:cNvSpPr/>
            <p:nvPr/>
          </p:nvSpPr>
          <p:spPr>
            <a:xfrm>
              <a:off x="3457215" y="1659526"/>
              <a:ext cx="365933" cy="15427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400" b="0">
                <a:latin typeface="Gill Sans Light"/>
              </a:endParaRPr>
            </a:p>
          </p:txBody>
        </p:sp>
        <p:sp>
          <p:nvSpPr>
            <p:cNvPr id="44" name="TextBox 32">
              <a:extLst>
                <a:ext uri="{FF2B5EF4-FFF2-40B4-BE49-F238E27FC236}">
                  <a16:creationId xmlns:a16="http://schemas.microsoft.com/office/drawing/2014/main" id="{2C91F1C3-0779-9444-B3BC-40233568D564}"/>
                </a:ext>
              </a:extLst>
            </p:cNvPr>
            <p:cNvSpPr txBox="1"/>
            <p:nvPr/>
          </p:nvSpPr>
          <p:spPr>
            <a:xfrm>
              <a:off x="3818106" y="1243813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400" b="0" dirty="0">
                  <a:latin typeface="Gill Sans Light"/>
                </a:rPr>
                <a:t>L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B060C3E2-BBE5-5D4A-B5D3-275E523B2A42}"/>
                </a:ext>
              </a:extLst>
            </p:cNvPr>
            <p:cNvSpPr/>
            <p:nvPr/>
          </p:nvSpPr>
          <p:spPr>
            <a:xfrm>
              <a:off x="3824477" y="1876881"/>
              <a:ext cx="365933" cy="15427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400" b="0">
                <a:latin typeface="Gill Sans Light"/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DC1F4CCE-09C3-EC4E-82EB-9C454251FBFD}"/>
                </a:ext>
              </a:extLst>
            </p:cNvPr>
            <p:cNvSpPr/>
            <p:nvPr/>
          </p:nvSpPr>
          <p:spPr>
            <a:xfrm>
              <a:off x="4200555" y="2086740"/>
              <a:ext cx="365933" cy="15427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400" b="0">
                <a:latin typeface="Gill Sans Light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8F4A6B2-8CC0-774A-B23E-1D4FA3D9681E}"/>
              </a:ext>
            </a:extLst>
          </p:cNvPr>
          <p:cNvGrpSpPr/>
          <p:nvPr/>
        </p:nvGrpSpPr>
        <p:grpSpPr>
          <a:xfrm>
            <a:off x="3752895" y="2464209"/>
            <a:ext cx="1109273" cy="990580"/>
            <a:chOff x="3457215" y="1250439"/>
            <a:chExt cx="1109273" cy="990580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B04ABD8E-ACAB-6943-886A-723399855AEC}"/>
                </a:ext>
              </a:extLst>
            </p:cNvPr>
            <p:cNvSpPr/>
            <p:nvPr/>
          </p:nvSpPr>
          <p:spPr>
            <a:xfrm>
              <a:off x="3457215" y="1659526"/>
              <a:ext cx="365933" cy="15427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400" b="0">
                <a:latin typeface="Gill Sans Light"/>
              </a:endParaRPr>
            </a:p>
          </p:txBody>
        </p:sp>
        <p:sp>
          <p:nvSpPr>
            <p:cNvPr id="40" name="TextBox 37">
              <a:extLst>
                <a:ext uri="{FF2B5EF4-FFF2-40B4-BE49-F238E27FC236}">
                  <a16:creationId xmlns:a16="http://schemas.microsoft.com/office/drawing/2014/main" id="{EEFE3519-254E-EF42-B217-16CBFE6BF3E2}"/>
                </a:ext>
              </a:extLst>
            </p:cNvPr>
            <p:cNvSpPr txBox="1"/>
            <p:nvPr/>
          </p:nvSpPr>
          <p:spPr>
            <a:xfrm>
              <a:off x="3818106" y="125043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400" b="0" dirty="0">
                  <a:latin typeface="Gill Sans Light"/>
                </a:rPr>
                <a:t>L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7664F624-3BC7-514D-9B46-B9B07AB8B870}"/>
                </a:ext>
              </a:extLst>
            </p:cNvPr>
            <p:cNvSpPr/>
            <p:nvPr/>
          </p:nvSpPr>
          <p:spPr>
            <a:xfrm>
              <a:off x="3824477" y="1876881"/>
              <a:ext cx="365933" cy="15427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400" b="0">
                <a:latin typeface="Gill Sans Light"/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ECC98CF6-05CF-BA42-BD0A-6DBA408382F0}"/>
                </a:ext>
              </a:extLst>
            </p:cNvPr>
            <p:cNvSpPr/>
            <p:nvPr/>
          </p:nvSpPr>
          <p:spPr>
            <a:xfrm>
              <a:off x="4200555" y="2086740"/>
              <a:ext cx="365933" cy="15427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400" b="0">
                <a:latin typeface="Gill Sans Light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50E6878-EE73-CF41-A7A8-1857844BB343}"/>
              </a:ext>
            </a:extLst>
          </p:cNvPr>
          <p:cNvGrpSpPr/>
          <p:nvPr/>
        </p:nvGrpSpPr>
        <p:grpSpPr>
          <a:xfrm>
            <a:off x="4140211" y="2464209"/>
            <a:ext cx="1109273" cy="990580"/>
            <a:chOff x="3457215" y="1250439"/>
            <a:chExt cx="1109273" cy="99058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230D7478-5FFC-DF46-92A3-22E08D161184}"/>
                </a:ext>
              </a:extLst>
            </p:cNvPr>
            <p:cNvSpPr/>
            <p:nvPr/>
          </p:nvSpPr>
          <p:spPr>
            <a:xfrm>
              <a:off x="3457215" y="1659526"/>
              <a:ext cx="365933" cy="15427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400" b="0">
                <a:latin typeface="Gill Sans Light"/>
              </a:endParaRPr>
            </a:p>
          </p:txBody>
        </p:sp>
        <p:sp>
          <p:nvSpPr>
            <p:cNvPr id="36" name="TextBox 42">
              <a:extLst>
                <a:ext uri="{FF2B5EF4-FFF2-40B4-BE49-F238E27FC236}">
                  <a16:creationId xmlns:a16="http://schemas.microsoft.com/office/drawing/2014/main" id="{5717E7EF-FB29-8D41-B7C2-234DD7970D8C}"/>
                </a:ext>
              </a:extLst>
            </p:cNvPr>
            <p:cNvSpPr txBox="1"/>
            <p:nvPr/>
          </p:nvSpPr>
          <p:spPr>
            <a:xfrm>
              <a:off x="3818106" y="1250439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400" b="0" dirty="0">
                  <a:latin typeface="Gill Sans Light"/>
                </a:rPr>
                <a:t>L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FAFB62D5-757A-1C49-B9B5-D1EB1EAFBC2D}"/>
                </a:ext>
              </a:extLst>
            </p:cNvPr>
            <p:cNvSpPr/>
            <p:nvPr/>
          </p:nvSpPr>
          <p:spPr>
            <a:xfrm>
              <a:off x="3824477" y="1876881"/>
              <a:ext cx="365933" cy="15427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400" b="0">
                <a:latin typeface="Gill Sans Light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401A9BE7-53F8-E341-8CCB-0707FA75DA5D}"/>
                </a:ext>
              </a:extLst>
            </p:cNvPr>
            <p:cNvSpPr/>
            <p:nvPr/>
          </p:nvSpPr>
          <p:spPr>
            <a:xfrm>
              <a:off x="4200555" y="2086740"/>
              <a:ext cx="365933" cy="15427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400" b="0">
                <a:latin typeface="Gill Sans Light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EA5C79C-DF75-7F4B-A579-BFF5FDE71A41}"/>
              </a:ext>
            </a:extLst>
          </p:cNvPr>
          <p:cNvGrpSpPr/>
          <p:nvPr/>
        </p:nvGrpSpPr>
        <p:grpSpPr>
          <a:xfrm>
            <a:off x="6950608" y="2451704"/>
            <a:ext cx="1109273" cy="997206"/>
            <a:chOff x="3457215" y="1243813"/>
            <a:chExt cx="1109273" cy="997206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D43AD52-B537-ED40-9169-7386006FEFC9}"/>
                </a:ext>
              </a:extLst>
            </p:cNvPr>
            <p:cNvSpPr/>
            <p:nvPr/>
          </p:nvSpPr>
          <p:spPr>
            <a:xfrm>
              <a:off x="3457215" y="1659526"/>
              <a:ext cx="365933" cy="15427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400" b="0">
                <a:latin typeface="Gill Sans Light"/>
              </a:endParaRPr>
            </a:p>
          </p:txBody>
        </p:sp>
        <p:sp>
          <p:nvSpPr>
            <p:cNvPr id="32" name="TextBox 47">
              <a:extLst>
                <a:ext uri="{FF2B5EF4-FFF2-40B4-BE49-F238E27FC236}">
                  <a16:creationId xmlns:a16="http://schemas.microsoft.com/office/drawing/2014/main" id="{DF681351-23BC-F343-92B2-208AD3CB1806}"/>
                </a:ext>
              </a:extLst>
            </p:cNvPr>
            <p:cNvSpPr txBox="1"/>
            <p:nvPr/>
          </p:nvSpPr>
          <p:spPr>
            <a:xfrm>
              <a:off x="3818106" y="1243813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400" b="0" dirty="0">
                  <a:latin typeface="Gill Sans Light"/>
                </a:rPr>
                <a:t>L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3D5ABBC2-CD32-1545-B487-420E0ADFD332}"/>
                </a:ext>
              </a:extLst>
            </p:cNvPr>
            <p:cNvSpPr/>
            <p:nvPr/>
          </p:nvSpPr>
          <p:spPr>
            <a:xfrm>
              <a:off x="3824477" y="1876881"/>
              <a:ext cx="365933" cy="15427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400" b="0">
                <a:latin typeface="Gill Sans Light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33C6CD14-97C1-5D4C-B6BF-CB8AD123569E}"/>
                </a:ext>
              </a:extLst>
            </p:cNvPr>
            <p:cNvSpPr/>
            <p:nvPr/>
          </p:nvSpPr>
          <p:spPr>
            <a:xfrm>
              <a:off x="4200555" y="2086740"/>
              <a:ext cx="365933" cy="15427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400" b="0">
                <a:latin typeface="Gill Sans Light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18CFD16-351F-D74A-992E-1607A2550413}"/>
              </a:ext>
            </a:extLst>
          </p:cNvPr>
          <p:cNvGrpSpPr/>
          <p:nvPr/>
        </p:nvGrpSpPr>
        <p:grpSpPr>
          <a:xfrm>
            <a:off x="7342112" y="2451704"/>
            <a:ext cx="1109273" cy="997206"/>
            <a:chOff x="3457215" y="1243813"/>
            <a:chExt cx="1109273" cy="997206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F97B1B0E-684F-054C-A9EE-CBAD47C0790A}"/>
                </a:ext>
              </a:extLst>
            </p:cNvPr>
            <p:cNvSpPr/>
            <p:nvPr/>
          </p:nvSpPr>
          <p:spPr>
            <a:xfrm>
              <a:off x="3457215" y="1659526"/>
              <a:ext cx="365933" cy="15427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400" b="0">
                <a:latin typeface="Gill Sans Light"/>
              </a:endParaRPr>
            </a:p>
          </p:txBody>
        </p:sp>
        <p:sp>
          <p:nvSpPr>
            <p:cNvPr id="28" name="TextBox 52">
              <a:extLst>
                <a:ext uri="{FF2B5EF4-FFF2-40B4-BE49-F238E27FC236}">
                  <a16:creationId xmlns:a16="http://schemas.microsoft.com/office/drawing/2014/main" id="{6E98612E-2943-EF4C-B717-2A699800DD9C}"/>
                </a:ext>
              </a:extLst>
            </p:cNvPr>
            <p:cNvSpPr txBox="1"/>
            <p:nvPr/>
          </p:nvSpPr>
          <p:spPr>
            <a:xfrm>
              <a:off x="3818106" y="1243813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400" b="0" dirty="0">
                  <a:latin typeface="Gill Sans Light"/>
                </a:rPr>
                <a:t>L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0C339177-6E65-2A4F-A728-FACA55ACAB92}"/>
                </a:ext>
              </a:extLst>
            </p:cNvPr>
            <p:cNvSpPr/>
            <p:nvPr/>
          </p:nvSpPr>
          <p:spPr>
            <a:xfrm>
              <a:off x="3824477" y="1876881"/>
              <a:ext cx="365933" cy="15427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400" b="0">
                <a:latin typeface="Gill Sans Light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E5E0FC0E-DFC9-024A-9A11-AA5D2300BDD3}"/>
                </a:ext>
              </a:extLst>
            </p:cNvPr>
            <p:cNvSpPr/>
            <p:nvPr/>
          </p:nvSpPr>
          <p:spPr>
            <a:xfrm>
              <a:off x="4200555" y="2086740"/>
              <a:ext cx="365933" cy="15427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400" b="0">
                <a:latin typeface="Gill Sans Light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809C612-66BD-FA4B-8D7F-7261CD56D908}"/>
              </a:ext>
            </a:extLst>
          </p:cNvPr>
          <p:cNvGrpSpPr/>
          <p:nvPr/>
        </p:nvGrpSpPr>
        <p:grpSpPr>
          <a:xfrm>
            <a:off x="7729428" y="2464956"/>
            <a:ext cx="1109273" cy="983954"/>
            <a:chOff x="3457215" y="1257065"/>
            <a:chExt cx="1109273" cy="983954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5C67B27-3FCE-904D-9FC6-1649B1A632BC}"/>
                </a:ext>
              </a:extLst>
            </p:cNvPr>
            <p:cNvSpPr/>
            <p:nvPr/>
          </p:nvSpPr>
          <p:spPr>
            <a:xfrm>
              <a:off x="3457215" y="1659526"/>
              <a:ext cx="365933" cy="15427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400" b="0">
                <a:latin typeface="Gill Sans Light"/>
              </a:endParaRPr>
            </a:p>
          </p:txBody>
        </p:sp>
        <p:sp>
          <p:nvSpPr>
            <p:cNvPr id="24" name="TextBox 57">
              <a:extLst>
                <a:ext uri="{FF2B5EF4-FFF2-40B4-BE49-F238E27FC236}">
                  <a16:creationId xmlns:a16="http://schemas.microsoft.com/office/drawing/2014/main" id="{FD73192C-EA6E-BB4E-93F8-8B18FC8758F5}"/>
                </a:ext>
              </a:extLst>
            </p:cNvPr>
            <p:cNvSpPr txBox="1"/>
            <p:nvPr/>
          </p:nvSpPr>
          <p:spPr>
            <a:xfrm>
              <a:off x="3818106" y="1257065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400" b="0" dirty="0">
                  <a:latin typeface="Gill Sans Light"/>
                </a:rPr>
                <a:t>L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C2FBC029-E010-5F48-A641-A616EBB6B457}"/>
                </a:ext>
              </a:extLst>
            </p:cNvPr>
            <p:cNvSpPr/>
            <p:nvPr/>
          </p:nvSpPr>
          <p:spPr>
            <a:xfrm>
              <a:off x="3824477" y="1876881"/>
              <a:ext cx="365933" cy="15427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400" b="0">
                <a:latin typeface="Gill Sans Light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EB186A1-1CD5-1242-98FE-C9C9548AD62B}"/>
                </a:ext>
              </a:extLst>
            </p:cNvPr>
            <p:cNvSpPr/>
            <p:nvPr/>
          </p:nvSpPr>
          <p:spPr>
            <a:xfrm>
              <a:off x="4200555" y="2086740"/>
              <a:ext cx="365933" cy="15427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400" b="0">
                <a:latin typeface="Gill Sans Light"/>
              </a:endParaRPr>
            </a:p>
          </p:txBody>
        </p:sp>
      </p:grpSp>
      <p:sp>
        <p:nvSpPr>
          <p:cNvPr id="21" name="TextBox 60">
            <a:extLst>
              <a:ext uri="{FF2B5EF4-FFF2-40B4-BE49-F238E27FC236}">
                <a16:creationId xmlns:a16="http://schemas.microsoft.com/office/drawing/2014/main" id="{AD404602-2E3C-FE4C-B1F3-84B6F081223C}"/>
              </a:ext>
            </a:extLst>
          </p:cNvPr>
          <p:cNvSpPr txBox="1"/>
          <p:nvPr/>
        </p:nvSpPr>
        <p:spPr>
          <a:xfrm>
            <a:off x="2026397" y="1714436"/>
            <a:ext cx="24304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0" dirty="0">
                <a:latin typeface="Gill Sans Light"/>
              </a:rPr>
              <a:t>logical operation</a:t>
            </a:r>
          </a:p>
        </p:txBody>
      </p:sp>
      <p:sp>
        <p:nvSpPr>
          <p:cNvPr id="22" name="TextBox 61">
            <a:extLst>
              <a:ext uri="{FF2B5EF4-FFF2-40B4-BE49-F238E27FC236}">
                <a16:creationId xmlns:a16="http://schemas.microsoft.com/office/drawing/2014/main" id="{83CB492F-4843-D649-8D76-1DE0FCA79AFE}"/>
              </a:ext>
            </a:extLst>
          </p:cNvPr>
          <p:cNvSpPr txBox="1"/>
          <p:nvPr/>
        </p:nvSpPr>
        <p:spPr>
          <a:xfrm>
            <a:off x="6061392" y="1512246"/>
            <a:ext cx="43284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0" dirty="0">
                <a:latin typeface="Gill Sans Light"/>
              </a:rPr>
              <a:t>divided over distinct resources</a:t>
            </a:r>
          </a:p>
        </p:txBody>
      </p:sp>
      <p:sp>
        <p:nvSpPr>
          <p:cNvPr id="57" name="TextBox 5">
            <a:extLst>
              <a:ext uri="{FF2B5EF4-FFF2-40B4-BE49-F238E27FC236}">
                <a16:creationId xmlns:a16="http://schemas.microsoft.com/office/drawing/2014/main" id="{E3DF049C-DB12-411D-966C-E39AC316B265}"/>
              </a:ext>
            </a:extLst>
          </p:cNvPr>
          <p:cNvSpPr txBox="1"/>
          <p:nvPr/>
        </p:nvSpPr>
        <p:spPr>
          <a:xfrm>
            <a:off x="9668147" y="3367824"/>
            <a:ext cx="7665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0" dirty="0">
                <a:latin typeface="Gill Sans Light"/>
              </a:rPr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347350606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  <p:bldP spid="9" grpId="0"/>
      <p:bldP spid="11" grpId="0" animBg="1"/>
      <p:bldP spid="12" grpId="0" animBg="1"/>
      <p:bldP spid="21" grpId="0"/>
      <p:bldP spid="22" grpId="0"/>
      <p:bldP spid="5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1D121-570F-47F8-AA81-9A816E5D0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Light"/>
              </a:rPr>
              <a:t>Example Systems “Pipelines”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AA7A7-C02A-4112-AEC6-E17C7FF7A1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893844"/>
            <a:ext cx="10515600" cy="2552493"/>
          </a:xfrm>
        </p:spPr>
        <p:txBody>
          <a:bodyPr/>
          <a:lstStyle/>
          <a:p>
            <a:r>
              <a:rPr lang="en-US" dirty="0">
                <a:latin typeface="Gill Sans Light"/>
              </a:rPr>
              <a:t>Anything with queues between operational process behaves roughly “pipeline like”</a:t>
            </a:r>
          </a:p>
          <a:p>
            <a:r>
              <a:rPr lang="en-US" dirty="0">
                <a:latin typeface="Gill Sans Light"/>
              </a:rPr>
              <a:t>Important difference is that “initiations” are decoupled from processing</a:t>
            </a:r>
          </a:p>
          <a:p>
            <a:pPr lvl="1"/>
            <a:r>
              <a:rPr lang="en-US" dirty="0">
                <a:latin typeface="Gill Sans Light"/>
              </a:rPr>
              <a:t>May have to queue up a burst of operations</a:t>
            </a:r>
          </a:p>
          <a:p>
            <a:pPr lvl="1"/>
            <a:r>
              <a:rPr lang="en-US" dirty="0">
                <a:latin typeface="Gill Sans Light"/>
              </a:rPr>
              <a:t>Not synchronous and deterministic like in 61C</a:t>
            </a:r>
          </a:p>
        </p:txBody>
      </p:sp>
      <p:sp>
        <p:nvSpPr>
          <p:cNvPr id="7" name="Right Arrow 10">
            <a:extLst>
              <a:ext uri="{FF2B5EF4-FFF2-40B4-BE49-F238E27FC236}">
                <a16:creationId xmlns:a16="http://schemas.microsoft.com/office/drawing/2014/main" id="{059C7ED4-ABD6-A243-83CB-619B945E9B47}"/>
              </a:ext>
            </a:extLst>
          </p:cNvPr>
          <p:cNvSpPr/>
          <p:nvPr/>
        </p:nvSpPr>
        <p:spPr>
          <a:xfrm>
            <a:off x="3967443" y="2009498"/>
            <a:ext cx="1098816" cy="157523"/>
          </a:xfrm>
          <a:prstGeom prst="rightArrow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0">
              <a:latin typeface="Gill Sans Light"/>
            </a:endParaRPr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64728D7F-82D6-0E4E-9CB4-B7685C6B8B5D}"/>
              </a:ext>
            </a:extLst>
          </p:cNvPr>
          <p:cNvSpPr txBox="1"/>
          <p:nvPr/>
        </p:nvSpPr>
        <p:spPr>
          <a:xfrm>
            <a:off x="2395173" y="190359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>
                <a:latin typeface="Gill Sans Light"/>
              </a:rPr>
              <a:t>User Process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208DE5F-9958-9F41-8222-19510584D998}"/>
              </a:ext>
            </a:extLst>
          </p:cNvPr>
          <p:cNvGrpSpPr/>
          <p:nvPr/>
        </p:nvGrpSpPr>
        <p:grpSpPr>
          <a:xfrm>
            <a:off x="5970236" y="1903594"/>
            <a:ext cx="668511" cy="331693"/>
            <a:chOff x="3696020" y="1904361"/>
            <a:chExt cx="668511" cy="331693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46485D01-2338-994F-9AE8-7CD61C310200}"/>
                </a:ext>
              </a:extLst>
            </p:cNvPr>
            <p:cNvSpPr/>
            <p:nvPr/>
          </p:nvSpPr>
          <p:spPr>
            <a:xfrm>
              <a:off x="3696020" y="1921009"/>
              <a:ext cx="668511" cy="31504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0">
                <a:latin typeface="Gill Sans Light"/>
              </a:endParaRPr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556AF5C7-E9E5-5649-803E-7A72C110C545}"/>
                </a:ext>
              </a:extLst>
            </p:cNvPr>
            <p:cNvCxnSpPr/>
            <p:nvPr/>
          </p:nvCxnSpPr>
          <p:spPr>
            <a:xfrm>
              <a:off x="4264639" y="1921009"/>
              <a:ext cx="0" cy="3150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B7E56E2-8856-7944-AEC1-1A6C533C17E6}"/>
                </a:ext>
              </a:extLst>
            </p:cNvPr>
            <p:cNvCxnSpPr/>
            <p:nvPr/>
          </p:nvCxnSpPr>
          <p:spPr>
            <a:xfrm>
              <a:off x="4178835" y="1904361"/>
              <a:ext cx="0" cy="3150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07E97290-D900-E84A-8672-FDA73356AE0D}"/>
              </a:ext>
            </a:extLst>
          </p:cNvPr>
          <p:cNvSpPr txBox="1"/>
          <p:nvPr/>
        </p:nvSpPr>
        <p:spPr>
          <a:xfrm rot="16200000">
            <a:off x="4078270" y="187391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 err="1">
                <a:latin typeface="Gill Sans Light"/>
              </a:rPr>
              <a:t>syscall</a:t>
            </a:r>
            <a:endParaRPr lang="en-US" b="0" dirty="0">
              <a:latin typeface="Gill Sans Light"/>
            </a:endParaRPr>
          </a:p>
        </p:txBody>
      </p:sp>
      <p:sp>
        <p:nvSpPr>
          <p:cNvPr id="11" name="TextBox 11">
            <a:extLst>
              <a:ext uri="{FF2B5EF4-FFF2-40B4-BE49-F238E27FC236}">
                <a16:creationId xmlns:a16="http://schemas.microsoft.com/office/drawing/2014/main" id="{0F23B493-E647-374B-B2B9-BF37F45CD246}"/>
              </a:ext>
            </a:extLst>
          </p:cNvPr>
          <p:cNvSpPr txBox="1"/>
          <p:nvPr/>
        </p:nvSpPr>
        <p:spPr>
          <a:xfrm>
            <a:off x="4984828" y="1793929"/>
            <a:ext cx="9541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0" dirty="0">
                <a:latin typeface="Gill Sans Light"/>
              </a:rPr>
              <a:t>File </a:t>
            </a:r>
          </a:p>
          <a:p>
            <a:pPr algn="ctr"/>
            <a:r>
              <a:rPr lang="en-US" b="0" dirty="0">
                <a:latin typeface="Gill Sans Light"/>
              </a:rPr>
              <a:t>System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F8ABC1E-95A9-FC41-9491-C8B7BE78AE01}"/>
              </a:ext>
            </a:extLst>
          </p:cNvPr>
          <p:cNvGrpSpPr/>
          <p:nvPr/>
        </p:nvGrpSpPr>
        <p:grpSpPr>
          <a:xfrm>
            <a:off x="7544756" y="1886946"/>
            <a:ext cx="668511" cy="331693"/>
            <a:chOff x="3696020" y="1904361"/>
            <a:chExt cx="668511" cy="331693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8235CB48-7772-D049-AB50-1A02A444D1ED}"/>
                </a:ext>
              </a:extLst>
            </p:cNvPr>
            <p:cNvSpPr/>
            <p:nvPr/>
          </p:nvSpPr>
          <p:spPr>
            <a:xfrm>
              <a:off x="3696020" y="1921009"/>
              <a:ext cx="668511" cy="31504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0">
                <a:latin typeface="Gill Sans Light"/>
              </a:endParaRPr>
            </a:p>
          </p:txBody>
        </p: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E80832C-4F84-2C4E-A946-C16D01D56965}"/>
                </a:ext>
              </a:extLst>
            </p:cNvPr>
            <p:cNvCxnSpPr/>
            <p:nvPr/>
          </p:nvCxnSpPr>
          <p:spPr>
            <a:xfrm>
              <a:off x="4264639" y="1921009"/>
              <a:ext cx="0" cy="3150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41419159-AE44-F34D-B6C7-F70721D8988C}"/>
                </a:ext>
              </a:extLst>
            </p:cNvPr>
            <p:cNvCxnSpPr/>
            <p:nvPr/>
          </p:nvCxnSpPr>
          <p:spPr>
            <a:xfrm>
              <a:off x="4178835" y="1904361"/>
              <a:ext cx="0" cy="3150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6">
            <a:extLst>
              <a:ext uri="{FF2B5EF4-FFF2-40B4-BE49-F238E27FC236}">
                <a16:creationId xmlns:a16="http://schemas.microsoft.com/office/drawing/2014/main" id="{8CC36FC9-B783-4846-8788-7A30A8383DC6}"/>
              </a:ext>
            </a:extLst>
          </p:cNvPr>
          <p:cNvSpPr txBox="1"/>
          <p:nvPr/>
        </p:nvSpPr>
        <p:spPr>
          <a:xfrm>
            <a:off x="6743410" y="1735418"/>
            <a:ext cx="8452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>
                <a:latin typeface="Gill Sans Light"/>
              </a:rPr>
              <a:t>Upper Driver</a:t>
            </a:r>
          </a:p>
        </p:txBody>
      </p:sp>
      <p:sp>
        <p:nvSpPr>
          <p:cNvPr id="14" name="TextBox 17">
            <a:extLst>
              <a:ext uri="{FF2B5EF4-FFF2-40B4-BE49-F238E27FC236}">
                <a16:creationId xmlns:a16="http://schemas.microsoft.com/office/drawing/2014/main" id="{6E08D31B-F172-DF42-8D52-B6ACBB9FC365}"/>
              </a:ext>
            </a:extLst>
          </p:cNvPr>
          <p:cNvSpPr txBox="1"/>
          <p:nvPr/>
        </p:nvSpPr>
        <p:spPr>
          <a:xfrm>
            <a:off x="8299070" y="1721302"/>
            <a:ext cx="8452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>
                <a:latin typeface="Gill Sans Light"/>
              </a:rPr>
              <a:t>Lower Driver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42AE376-1430-3D4C-A83C-73F8138CFE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3438974" y="2522139"/>
            <a:ext cx="1056937" cy="105693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63E68A0-5F3F-FA48-B22D-CCC1D3FD22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9302" y="1433107"/>
            <a:ext cx="939801" cy="639203"/>
          </a:xfrm>
          <a:prstGeom prst="rect">
            <a:avLst/>
          </a:prstGeom>
        </p:spPr>
      </p:pic>
      <p:sp>
        <p:nvSpPr>
          <p:cNvPr id="17" name="TextBox 21">
            <a:extLst>
              <a:ext uri="{FF2B5EF4-FFF2-40B4-BE49-F238E27FC236}">
                <a16:creationId xmlns:a16="http://schemas.microsoft.com/office/drawing/2014/main" id="{A0C85E6A-85CF-6C4D-8E1A-4BF144C41AC0}"/>
              </a:ext>
            </a:extLst>
          </p:cNvPr>
          <p:cNvSpPr txBox="1"/>
          <p:nvPr/>
        </p:nvSpPr>
        <p:spPr>
          <a:xfrm>
            <a:off x="1924762" y="1468973"/>
            <a:ext cx="169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>
                <a:latin typeface="Gill Sans Light"/>
              </a:rPr>
              <a:t>I/O Processing</a:t>
            </a:r>
          </a:p>
        </p:txBody>
      </p:sp>
      <p:sp>
        <p:nvSpPr>
          <p:cNvPr id="18" name="Cloud 17">
            <a:extLst>
              <a:ext uri="{FF2B5EF4-FFF2-40B4-BE49-F238E27FC236}">
                <a16:creationId xmlns:a16="http://schemas.microsoft.com/office/drawing/2014/main" id="{B40877E4-6F80-C149-A7DC-033875EAA252}"/>
              </a:ext>
            </a:extLst>
          </p:cNvPr>
          <p:cNvSpPr/>
          <p:nvPr/>
        </p:nvSpPr>
        <p:spPr>
          <a:xfrm>
            <a:off x="4308600" y="2576374"/>
            <a:ext cx="2306562" cy="1162785"/>
          </a:xfrm>
          <a:prstGeom prst="cloud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0">
              <a:latin typeface="Gill Sans Light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586D8B4-F715-9941-81C0-36FB400364F3}"/>
              </a:ext>
            </a:extLst>
          </p:cNvPr>
          <p:cNvGrpSpPr/>
          <p:nvPr/>
        </p:nvGrpSpPr>
        <p:grpSpPr>
          <a:xfrm>
            <a:off x="4685873" y="3263913"/>
            <a:ext cx="318719" cy="174353"/>
            <a:chOff x="3696020" y="1904361"/>
            <a:chExt cx="668511" cy="331693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B32E95F8-9FF1-5148-91F1-655487BCA1EE}"/>
                </a:ext>
              </a:extLst>
            </p:cNvPr>
            <p:cNvSpPr/>
            <p:nvPr/>
          </p:nvSpPr>
          <p:spPr>
            <a:xfrm>
              <a:off x="3696020" y="1921009"/>
              <a:ext cx="668511" cy="31504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0">
                <a:latin typeface="Gill Sans Light"/>
              </a:endParaRP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72475163-DFC3-554B-AE6E-27F74DBB437F}"/>
                </a:ext>
              </a:extLst>
            </p:cNvPr>
            <p:cNvCxnSpPr/>
            <p:nvPr/>
          </p:nvCxnSpPr>
          <p:spPr>
            <a:xfrm>
              <a:off x="4264639" y="1921009"/>
              <a:ext cx="0" cy="3150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7B3A53E-BD1A-4847-B4B7-269542BF6BA8}"/>
                </a:ext>
              </a:extLst>
            </p:cNvPr>
            <p:cNvCxnSpPr/>
            <p:nvPr/>
          </p:nvCxnSpPr>
          <p:spPr>
            <a:xfrm>
              <a:off x="4178835" y="1904361"/>
              <a:ext cx="0" cy="3150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412A712-5FBC-7349-838E-9182851FD488}"/>
              </a:ext>
            </a:extLst>
          </p:cNvPr>
          <p:cNvGrpSpPr/>
          <p:nvPr/>
        </p:nvGrpSpPr>
        <p:grpSpPr>
          <a:xfrm>
            <a:off x="4956968" y="2806753"/>
            <a:ext cx="318719" cy="174353"/>
            <a:chOff x="3696020" y="1904361"/>
            <a:chExt cx="668511" cy="331693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751654CA-3B47-9B43-AC28-376E72033449}"/>
                </a:ext>
              </a:extLst>
            </p:cNvPr>
            <p:cNvSpPr/>
            <p:nvPr/>
          </p:nvSpPr>
          <p:spPr>
            <a:xfrm>
              <a:off x="3696020" y="1921009"/>
              <a:ext cx="668511" cy="31504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0">
                <a:latin typeface="Gill Sans Light"/>
              </a:endParaRP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78798DA0-27AA-7A4C-823B-8F9AFCD1889E}"/>
                </a:ext>
              </a:extLst>
            </p:cNvPr>
            <p:cNvCxnSpPr/>
            <p:nvPr/>
          </p:nvCxnSpPr>
          <p:spPr>
            <a:xfrm>
              <a:off x="4264639" y="1921009"/>
              <a:ext cx="0" cy="3150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7E592F58-2C5B-7F4C-8F91-E0D7AC39448B}"/>
                </a:ext>
              </a:extLst>
            </p:cNvPr>
            <p:cNvCxnSpPr/>
            <p:nvPr/>
          </p:nvCxnSpPr>
          <p:spPr>
            <a:xfrm>
              <a:off x="4178835" y="1904361"/>
              <a:ext cx="0" cy="3150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738C0CB-B493-DA45-A761-91B1E2EA5C80}"/>
              </a:ext>
            </a:extLst>
          </p:cNvPr>
          <p:cNvGrpSpPr/>
          <p:nvPr/>
        </p:nvGrpSpPr>
        <p:grpSpPr>
          <a:xfrm>
            <a:off x="5769414" y="3309082"/>
            <a:ext cx="318719" cy="174353"/>
            <a:chOff x="3696020" y="1904361"/>
            <a:chExt cx="668511" cy="331693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7FD90230-FB2E-2B46-B3B8-58360E9EA836}"/>
                </a:ext>
              </a:extLst>
            </p:cNvPr>
            <p:cNvSpPr/>
            <p:nvPr/>
          </p:nvSpPr>
          <p:spPr>
            <a:xfrm>
              <a:off x="3696020" y="1921009"/>
              <a:ext cx="668511" cy="31504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0">
                <a:latin typeface="Gill Sans Light"/>
              </a:endParaRPr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3621EBD-E41D-394A-AD01-2D5F0D870E49}"/>
                </a:ext>
              </a:extLst>
            </p:cNvPr>
            <p:cNvCxnSpPr/>
            <p:nvPr/>
          </p:nvCxnSpPr>
          <p:spPr>
            <a:xfrm>
              <a:off x="4264639" y="1921009"/>
              <a:ext cx="0" cy="3150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E40503F-7C7B-E84E-97EF-625EABF132B0}"/>
                </a:ext>
              </a:extLst>
            </p:cNvPr>
            <p:cNvCxnSpPr/>
            <p:nvPr/>
          </p:nvCxnSpPr>
          <p:spPr>
            <a:xfrm>
              <a:off x="4178835" y="1904361"/>
              <a:ext cx="0" cy="3150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08D934C-2E13-3F4E-9E6B-43A45F6721EA}"/>
              </a:ext>
            </a:extLst>
          </p:cNvPr>
          <p:cNvGrpSpPr/>
          <p:nvPr/>
        </p:nvGrpSpPr>
        <p:grpSpPr>
          <a:xfrm>
            <a:off x="5999601" y="2760485"/>
            <a:ext cx="318719" cy="174353"/>
            <a:chOff x="3696020" y="1904361"/>
            <a:chExt cx="668511" cy="331693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904DE7B7-6E9F-BA4C-A474-43737A35CD6F}"/>
                </a:ext>
              </a:extLst>
            </p:cNvPr>
            <p:cNvSpPr/>
            <p:nvPr/>
          </p:nvSpPr>
          <p:spPr>
            <a:xfrm>
              <a:off x="3696020" y="1921009"/>
              <a:ext cx="668511" cy="31504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0">
                <a:latin typeface="Gill Sans Light"/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74113F0-2E01-6A44-8650-F564E44E3FB7}"/>
                </a:ext>
              </a:extLst>
            </p:cNvPr>
            <p:cNvCxnSpPr/>
            <p:nvPr/>
          </p:nvCxnSpPr>
          <p:spPr>
            <a:xfrm>
              <a:off x="4264639" y="1921009"/>
              <a:ext cx="0" cy="3150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07E1AF3-B9D4-1C4C-B572-0AE61D202523}"/>
                </a:ext>
              </a:extLst>
            </p:cNvPr>
            <p:cNvCxnSpPr/>
            <p:nvPr/>
          </p:nvCxnSpPr>
          <p:spPr>
            <a:xfrm>
              <a:off x="4178835" y="1904361"/>
              <a:ext cx="0" cy="3150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3" name="Picture 22">
            <a:extLst>
              <a:ext uri="{FF2B5EF4-FFF2-40B4-BE49-F238E27FC236}">
                <a16:creationId xmlns:a16="http://schemas.microsoft.com/office/drawing/2014/main" id="{FFC38826-8F18-9B44-B0FB-B36D615F59B0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9302" y="2019270"/>
            <a:ext cx="1187936" cy="8924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TextBox 40">
            <a:extLst>
              <a:ext uri="{FF2B5EF4-FFF2-40B4-BE49-F238E27FC236}">
                <a16:creationId xmlns:a16="http://schemas.microsoft.com/office/drawing/2014/main" id="{705C37AE-6E93-2948-AFE0-F8C165B5676F}"/>
              </a:ext>
            </a:extLst>
          </p:cNvPr>
          <p:cNvSpPr txBox="1"/>
          <p:nvPr/>
        </p:nvSpPr>
        <p:spPr>
          <a:xfrm>
            <a:off x="1953104" y="2452435"/>
            <a:ext cx="1787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>
                <a:latin typeface="Gill Sans Light"/>
              </a:rPr>
              <a:t>Communication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A18DF3B3-E085-BB44-A768-69EA2CFF6F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5065248" y="3068207"/>
            <a:ext cx="471969" cy="225093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30A28A69-9CA0-6540-A47E-ACD11F2F9A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5559024" y="2944325"/>
            <a:ext cx="471969" cy="225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83450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F2D7E-90DC-4BC8-9282-AB51AAEB6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Light"/>
              </a:rPr>
              <a:t>Multiple Servers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44503D1-9068-41A5-8CFF-35D58699CA9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3164362"/>
                <a:ext cx="10515600" cy="3012601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latin typeface="Gill Sans Light"/>
                  </a:rPr>
                  <a:t> servers handling tasks of length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>
                    <a:latin typeface="Gill Sans Light"/>
                  </a:rPr>
                  <a:t> delivers at rate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f>
                      <m:fPr>
                        <m:type m:val="skw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den>
                    </m:f>
                  </m:oMath>
                </a14:m>
                <a:r>
                  <a:rPr lang="en-US" dirty="0">
                    <a:latin typeface="Gill Sans Light"/>
                  </a:rPr>
                  <a:t>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=10</m:t>
                    </m:r>
                    <m:r>
                      <m:rPr>
                        <m:nor/>
                      </m:rPr>
                      <a:rPr lang="en-US">
                        <a:latin typeface="Gill Sans Light"/>
                      </a:rPr>
                      <m:t> </m:t>
                    </m:r>
                    <m:r>
                      <m:rPr>
                        <m:nor/>
                      </m:rPr>
                      <a:rPr lang="en-US">
                        <a:latin typeface="Gill Sans Light"/>
                      </a:rPr>
                      <m:t>ms</m:t>
                    </m:r>
                  </m:oMath>
                </a14:m>
                <a:r>
                  <a:rPr lang="en-US" dirty="0">
                    <a:latin typeface="Gill Sans Light"/>
                  </a:rPr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en-US" dirty="0">
                    <a:latin typeface="Gill Sans Light"/>
                  </a:rPr>
                  <a:t> →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=400</m:t>
                    </m:r>
                    <m:r>
                      <m:rPr>
                        <m:nor/>
                      </m:rPr>
                      <a:rPr lang="en-US">
                        <a:latin typeface="Gill Sans Light"/>
                      </a:rPr>
                      <m:t> </m:t>
                    </m:r>
                    <m:f>
                      <m:fPr>
                        <m:type m:val="skw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>
                            <a:latin typeface="Gill Sans Light"/>
                          </a:rPr>
                          <m:t>op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>
                            <a:latin typeface="Gill Sans Light"/>
                          </a:rPr>
                          <m:t>s</m:t>
                        </m:r>
                      </m:den>
                    </m:f>
                  </m:oMath>
                </a14:m>
                <a:endParaRPr lang="en-US" dirty="0">
                  <a:latin typeface="Gill Sans Light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=2</m:t>
                    </m:r>
                    <m:r>
                      <m:rPr>
                        <m:nor/>
                      </m:rPr>
                      <a:rPr lang="en-US">
                        <a:latin typeface="Gill Sans Light"/>
                      </a:rPr>
                      <m:t> </m:t>
                    </m:r>
                    <m:r>
                      <m:rPr>
                        <m:nor/>
                      </m:rPr>
                      <a:rPr lang="en-US">
                        <a:latin typeface="Gill Sans Light"/>
                      </a:rPr>
                      <m:t>yr</m:t>
                    </m:r>
                  </m:oMath>
                </a14:m>
                <a:r>
                  <a:rPr lang="en-US" dirty="0">
                    <a:latin typeface="Gill Sans Light"/>
                  </a:rPr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>
                    <a:latin typeface="Gill Sans Light"/>
                  </a:rPr>
                  <a:t> →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=1</m:t>
                    </m:r>
                    <m:r>
                      <m:rPr>
                        <m:nor/>
                      </m:rPr>
                      <a:rPr lang="en-US">
                        <a:latin typeface="Gill Sans Light"/>
                      </a:rPr>
                      <m:t> </m:t>
                    </m:r>
                    <m:f>
                      <m:fPr>
                        <m:type m:val="skw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>
                            <a:latin typeface="Gill Sans Light"/>
                          </a:rPr>
                          <m:t>op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>
                            <a:latin typeface="Gill Sans Light"/>
                          </a:rPr>
                          <m:t>yr</m:t>
                        </m:r>
                      </m:den>
                    </m:f>
                  </m:oMath>
                </a14:m>
                <a:endParaRPr lang="en-US" dirty="0">
                  <a:latin typeface="Gill Sans Light"/>
                </a:endParaRPr>
              </a:p>
              <a:p>
                <a:r>
                  <a:rPr lang="en-US" dirty="0">
                    <a:latin typeface="Gill Sans Light"/>
                  </a:rPr>
                  <a:t>In 61C you saw multiple processors (cores)</a:t>
                </a:r>
              </a:p>
              <a:p>
                <a:pPr lvl="1"/>
                <a:r>
                  <a:rPr lang="en-US" dirty="0">
                    <a:latin typeface="Gill Sans Light"/>
                  </a:rPr>
                  <a:t>Systems present lots of multiple parallel servers</a:t>
                </a:r>
              </a:p>
              <a:p>
                <a:pPr lvl="1"/>
                <a:r>
                  <a:rPr lang="en-US" dirty="0">
                    <a:latin typeface="Gill Sans Light"/>
                  </a:rPr>
                  <a:t>Often with lots of queues</a:t>
                </a:r>
              </a:p>
              <a:p>
                <a:endParaRPr lang="en-US" dirty="0">
                  <a:latin typeface="Gill Sans Light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44503D1-9068-41A5-8CFF-35D58699CA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164362"/>
                <a:ext cx="10515600" cy="3012601"/>
              </a:xfrm>
              <a:blipFill>
                <a:blip r:embed="rId2"/>
                <a:stretch>
                  <a:fillRect l="-928" t="-200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066C9F95-AACD-5940-A0B4-A512F416F856}"/>
              </a:ext>
            </a:extLst>
          </p:cNvPr>
          <p:cNvSpPr/>
          <p:nvPr/>
        </p:nvSpPr>
        <p:spPr>
          <a:xfrm>
            <a:off x="3169998" y="1857032"/>
            <a:ext cx="1296649" cy="1124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0">
              <a:latin typeface="Gill Sans Light"/>
            </a:endParaRPr>
          </a:p>
        </p:txBody>
      </p:sp>
      <p:sp>
        <p:nvSpPr>
          <p:cNvPr id="8" name="TextBox 64">
            <a:extLst>
              <a:ext uri="{FF2B5EF4-FFF2-40B4-BE49-F238E27FC236}">
                <a16:creationId xmlns:a16="http://schemas.microsoft.com/office/drawing/2014/main" id="{62CD0D30-B857-6A48-8E76-35250A482480}"/>
              </a:ext>
            </a:extLst>
          </p:cNvPr>
          <p:cNvSpPr txBox="1"/>
          <p:nvPr/>
        </p:nvSpPr>
        <p:spPr>
          <a:xfrm>
            <a:off x="3604713" y="1454570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0" dirty="0">
                <a:latin typeface="Gill Sans Light"/>
              </a:rPr>
              <a:t>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4BAE62F-8396-F243-91D3-E3A69FAFD09A}"/>
              </a:ext>
            </a:extLst>
          </p:cNvPr>
          <p:cNvSpPr/>
          <p:nvPr/>
        </p:nvSpPr>
        <p:spPr>
          <a:xfrm>
            <a:off x="3205584" y="1940046"/>
            <a:ext cx="1296649" cy="1124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0">
              <a:latin typeface="Gill Sans Light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4C7AF91-7137-3E45-A46C-F7242D102F74}"/>
              </a:ext>
            </a:extLst>
          </p:cNvPr>
          <p:cNvSpPr/>
          <p:nvPr/>
        </p:nvSpPr>
        <p:spPr>
          <a:xfrm>
            <a:off x="3254868" y="2036233"/>
            <a:ext cx="1296649" cy="1124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0">
              <a:latin typeface="Gill Sans Light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884E025-70E7-8C45-893E-A7C78F8C493C}"/>
              </a:ext>
            </a:extLst>
          </p:cNvPr>
          <p:cNvSpPr/>
          <p:nvPr/>
        </p:nvSpPr>
        <p:spPr>
          <a:xfrm>
            <a:off x="3304152" y="2131183"/>
            <a:ext cx="1296649" cy="1124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0">
              <a:latin typeface="Gill Sans Ligh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6D32D1E-AC5D-B24C-842D-AC01C87D8284}"/>
              </a:ext>
            </a:extLst>
          </p:cNvPr>
          <p:cNvSpPr/>
          <p:nvPr/>
        </p:nvSpPr>
        <p:spPr>
          <a:xfrm>
            <a:off x="3533709" y="2528156"/>
            <a:ext cx="1296649" cy="1124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0">
              <a:latin typeface="Gill Sans Light"/>
            </a:endParaRPr>
          </a:p>
        </p:txBody>
      </p:sp>
      <p:sp>
        <p:nvSpPr>
          <p:cNvPr id="13" name="TextBox 69">
            <a:extLst>
              <a:ext uri="{FF2B5EF4-FFF2-40B4-BE49-F238E27FC236}">
                <a16:creationId xmlns:a16="http://schemas.microsoft.com/office/drawing/2014/main" id="{52B7FC4E-287F-9041-A84A-C531B3F94FBB}"/>
              </a:ext>
            </a:extLst>
          </p:cNvPr>
          <p:cNvSpPr txBox="1"/>
          <p:nvPr/>
        </p:nvSpPr>
        <p:spPr>
          <a:xfrm>
            <a:off x="3932606" y="2051707"/>
            <a:ext cx="5696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0" dirty="0">
                <a:latin typeface="Gill Sans Light"/>
              </a:rPr>
              <a:t>…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F4625B-2B26-9147-8B80-767A72F29EE0}"/>
              </a:ext>
            </a:extLst>
          </p:cNvPr>
          <p:cNvSpPr/>
          <p:nvPr/>
        </p:nvSpPr>
        <p:spPr>
          <a:xfrm>
            <a:off x="5932811" y="2007239"/>
            <a:ext cx="1296649" cy="1124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0">
              <a:latin typeface="Gill Sans Light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40FEDBB-499C-E343-B20D-1FB1997B12B0}"/>
              </a:ext>
            </a:extLst>
          </p:cNvPr>
          <p:cNvSpPr/>
          <p:nvPr/>
        </p:nvSpPr>
        <p:spPr>
          <a:xfrm>
            <a:off x="6012130" y="2196747"/>
            <a:ext cx="1296649" cy="11242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0">
              <a:latin typeface="Gill Sans Light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6663432-629B-F348-BEE7-510EA6AFEEE8}"/>
              </a:ext>
            </a:extLst>
          </p:cNvPr>
          <p:cNvSpPr/>
          <p:nvPr/>
        </p:nvSpPr>
        <p:spPr>
          <a:xfrm>
            <a:off x="5932810" y="2372114"/>
            <a:ext cx="1296649" cy="11242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0">
              <a:latin typeface="Gill Sans Light"/>
            </a:endParaRPr>
          </a:p>
        </p:txBody>
      </p:sp>
      <p:sp>
        <p:nvSpPr>
          <p:cNvPr id="17" name="TextBox 6">
            <a:extLst>
              <a:ext uri="{FF2B5EF4-FFF2-40B4-BE49-F238E27FC236}">
                <a16:creationId xmlns:a16="http://schemas.microsoft.com/office/drawing/2014/main" id="{B001E842-37A1-8744-9ADA-835BE849B13D}"/>
              </a:ext>
            </a:extLst>
          </p:cNvPr>
          <p:cNvSpPr txBox="1"/>
          <p:nvPr/>
        </p:nvSpPr>
        <p:spPr>
          <a:xfrm>
            <a:off x="8726727" y="2018577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0" dirty="0">
                <a:latin typeface="Gill Sans Light"/>
              </a:rPr>
              <a:t>k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5600426-3379-7042-BB6F-15427D0DA086}"/>
              </a:ext>
            </a:extLst>
          </p:cNvPr>
          <p:cNvSpPr/>
          <p:nvPr/>
        </p:nvSpPr>
        <p:spPr>
          <a:xfrm>
            <a:off x="7284273" y="2018757"/>
            <a:ext cx="1296649" cy="11242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0">
              <a:latin typeface="Gill Sans Light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26F5A3C-993F-ED4F-BC8F-FFE0EC2AD369}"/>
              </a:ext>
            </a:extLst>
          </p:cNvPr>
          <p:cNvSpPr/>
          <p:nvPr/>
        </p:nvSpPr>
        <p:spPr>
          <a:xfrm>
            <a:off x="7353954" y="2205557"/>
            <a:ext cx="1296649" cy="1124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0">
              <a:latin typeface="Gill Sans Light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0E8C835-475A-8242-B3C1-8C11B51BFB65}"/>
              </a:ext>
            </a:extLst>
          </p:cNvPr>
          <p:cNvSpPr/>
          <p:nvPr/>
        </p:nvSpPr>
        <p:spPr>
          <a:xfrm>
            <a:off x="7308779" y="2370510"/>
            <a:ext cx="1296649" cy="11242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0">
              <a:latin typeface="Gill Sans Light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59DCB81-1C1C-1A4B-83B1-768E23D97B1C}"/>
              </a:ext>
            </a:extLst>
          </p:cNvPr>
          <p:cNvCxnSpPr/>
          <p:nvPr/>
        </p:nvCxnSpPr>
        <p:spPr>
          <a:xfrm flipV="1">
            <a:off x="8839200" y="2015630"/>
            <a:ext cx="141071" cy="49897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818270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1">
            <a:extLst>
              <a:ext uri="{FF2B5EF4-FFF2-40B4-BE49-F238E27FC236}">
                <a16:creationId xmlns:a16="http://schemas.microsoft.com/office/drawing/2014/main" id="{DF25949B-8FE9-454D-9319-A3CA087EDF65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4036" y="4603339"/>
            <a:ext cx="998722" cy="748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2FF589A4-D5A3-F54E-A35F-FE1EEFAA8F99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4036" y="3549725"/>
            <a:ext cx="998722" cy="748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088D4679-D19B-4B4A-B588-637CB5ADE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Light"/>
              </a:rPr>
              <a:t>Example Systems “Parallelism”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6ACB2A1-794C-AB48-8424-6FB89BC61F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1544" y="2020511"/>
            <a:ext cx="1539412" cy="129436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2A3D05C-3F50-D84D-84E2-33B605E74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5698" y="2029942"/>
            <a:ext cx="1539412" cy="1294363"/>
          </a:xfrm>
          <a:prstGeom prst="rect">
            <a:avLst/>
          </a:prstGeom>
        </p:spPr>
      </p:pic>
      <p:sp>
        <p:nvSpPr>
          <p:cNvPr id="10" name="Right Arrow 10">
            <a:extLst>
              <a:ext uri="{FF2B5EF4-FFF2-40B4-BE49-F238E27FC236}">
                <a16:creationId xmlns:a16="http://schemas.microsoft.com/office/drawing/2014/main" id="{059C7ED4-ABD6-A243-83CB-619B945E9B47}"/>
              </a:ext>
            </a:extLst>
          </p:cNvPr>
          <p:cNvSpPr/>
          <p:nvPr/>
        </p:nvSpPr>
        <p:spPr>
          <a:xfrm>
            <a:off x="3599666" y="2315227"/>
            <a:ext cx="1422405" cy="228097"/>
          </a:xfrm>
          <a:prstGeom prst="rightArrow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400" b="0">
              <a:latin typeface="Gill Sans Light"/>
            </a:endParaRPr>
          </a:p>
        </p:txBody>
      </p:sp>
      <p:sp>
        <p:nvSpPr>
          <p:cNvPr id="11" name="TextBox 3">
            <a:extLst>
              <a:ext uri="{FF2B5EF4-FFF2-40B4-BE49-F238E27FC236}">
                <a16:creationId xmlns:a16="http://schemas.microsoft.com/office/drawing/2014/main" id="{64728D7F-82D6-0E4E-9CB4-B7685C6B8B5D}"/>
              </a:ext>
            </a:extLst>
          </p:cNvPr>
          <p:cNvSpPr txBox="1"/>
          <p:nvPr/>
        </p:nvSpPr>
        <p:spPr>
          <a:xfrm>
            <a:off x="1582361" y="2180507"/>
            <a:ext cx="20329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0" dirty="0">
                <a:latin typeface="Gill Sans Light"/>
              </a:rPr>
              <a:t>User Process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208DE5F-9958-9F41-8222-19510584D998}"/>
              </a:ext>
            </a:extLst>
          </p:cNvPr>
          <p:cNvGrpSpPr/>
          <p:nvPr/>
        </p:nvGrpSpPr>
        <p:grpSpPr>
          <a:xfrm>
            <a:off x="6244147" y="2279897"/>
            <a:ext cx="668511" cy="331693"/>
            <a:chOff x="3696020" y="1904361"/>
            <a:chExt cx="668511" cy="331693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46485D01-2338-994F-9AE8-7CD61C310200}"/>
                </a:ext>
              </a:extLst>
            </p:cNvPr>
            <p:cNvSpPr/>
            <p:nvPr/>
          </p:nvSpPr>
          <p:spPr>
            <a:xfrm>
              <a:off x="3696020" y="1921009"/>
              <a:ext cx="668511" cy="31504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400" b="0">
                <a:latin typeface="Gill Sans Light"/>
              </a:endParaRPr>
            </a:p>
          </p:txBody>
        </p: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556AF5C7-E9E5-5649-803E-7A72C110C545}"/>
                </a:ext>
              </a:extLst>
            </p:cNvPr>
            <p:cNvCxnSpPr/>
            <p:nvPr/>
          </p:nvCxnSpPr>
          <p:spPr>
            <a:xfrm>
              <a:off x="4264639" y="1921009"/>
              <a:ext cx="0" cy="3150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FB7E56E2-8856-7944-AEC1-1A6C533C17E6}"/>
                </a:ext>
              </a:extLst>
            </p:cNvPr>
            <p:cNvCxnSpPr/>
            <p:nvPr/>
          </p:nvCxnSpPr>
          <p:spPr>
            <a:xfrm>
              <a:off x="4178835" y="1904361"/>
              <a:ext cx="0" cy="3150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9">
            <a:extLst>
              <a:ext uri="{FF2B5EF4-FFF2-40B4-BE49-F238E27FC236}">
                <a16:creationId xmlns:a16="http://schemas.microsoft.com/office/drawing/2014/main" id="{07E97290-D900-E84A-8672-FDA73356AE0D}"/>
              </a:ext>
            </a:extLst>
          </p:cNvPr>
          <p:cNvSpPr txBox="1"/>
          <p:nvPr/>
        </p:nvSpPr>
        <p:spPr>
          <a:xfrm>
            <a:off x="3810000" y="1976735"/>
            <a:ext cx="11095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0" dirty="0" err="1">
                <a:latin typeface="Gill Sans Light"/>
              </a:rPr>
              <a:t>syscall</a:t>
            </a:r>
            <a:endParaRPr lang="en-US" sz="2400" b="0" dirty="0">
              <a:latin typeface="Gill Sans Light"/>
            </a:endParaRPr>
          </a:p>
        </p:txBody>
      </p:sp>
      <p:sp>
        <p:nvSpPr>
          <p:cNvPr id="14" name="TextBox 11">
            <a:extLst>
              <a:ext uri="{FF2B5EF4-FFF2-40B4-BE49-F238E27FC236}">
                <a16:creationId xmlns:a16="http://schemas.microsoft.com/office/drawing/2014/main" id="{0F23B493-E647-374B-B2B9-BF37F45CD246}"/>
              </a:ext>
            </a:extLst>
          </p:cNvPr>
          <p:cNvSpPr txBox="1"/>
          <p:nvPr/>
        </p:nvSpPr>
        <p:spPr>
          <a:xfrm>
            <a:off x="4961612" y="2097605"/>
            <a:ext cx="1210588" cy="7201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85000"/>
              </a:lnSpc>
            </a:pPr>
            <a:r>
              <a:rPr lang="en-US" sz="2400" b="0" dirty="0">
                <a:latin typeface="Gill Sans Light"/>
              </a:rPr>
              <a:t>File </a:t>
            </a:r>
          </a:p>
          <a:p>
            <a:pPr algn="ctr">
              <a:lnSpc>
                <a:spcPct val="85000"/>
              </a:lnSpc>
            </a:pPr>
            <a:r>
              <a:rPr lang="en-US" sz="2400" b="0" dirty="0">
                <a:latin typeface="Gill Sans Light"/>
              </a:rPr>
              <a:t>System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F8ABC1E-95A9-FC41-9491-C8B7BE78AE01}"/>
              </a:ext>
            </a:extLst>
          </p:cNvPr>
          <p:cNvGrpSpPr/>
          <p:nvPr/>
        </p:nvGrpSpPr>
        <p:grpSpPr>
          <a:xfrm>
            <a:off x="8233249" y="2263249"/>
            <a:ext cx="668511" cy="331693"/>
            <a:chOff x="3696020" y="1904361"/>
            <a:chExt cx="668511" cy="331693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8235CB48-7772-D049-AB50-1A02A444D1ED}"/>
                </a:ext>
              </a:extLst>
            </p:cNvPr>
            <p:cNvSpPr/>
            <p:nvPr/>
          </p:nvSpPr>
          <p:spPr>
            <a:xfrm>
              <a:off x="3696020" y="1921009"/>
              <a:ext cx="668511" cy="31504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400" b="0">
                <a:latin typeface="Gill Sans Light"/>
              </a:endParaRPr>
            </a:p>
          </p:txBody>
        </p: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5E80832C-4F84-2C4E-A946-C16D01D56965}"/>
                </a:ext>
              </a:extLst>
            </p:cNvPr>
            <p:cNvCxnSpPr/>
            <p:nvPr/>
          </p:nvCxnSpPr>
          <p:spPr>
            <a:xfrm>
              <a:off x="4264639" y="1921009"/>
              <a:ext cx="0" cy="3150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41419159-AE44-F34D-B6C7-F70721D8988C}"/>
                </a:ext>
              </a:extLst>
            </p:cNvPr>
            <p:cNvCxnSpPr/>
            <p:nvPr/>
          </p:nvCxnSpPr>
          <p:spPr>
            <a:xfrm>
              <a:off x="4178835" y="1904361"/>
              <a:ext cx="0" cy="3150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6">
            <a:extLst>
              <a:ext uri="{FF2B5EF4-FFF2-40B4-BE49-F238E27FC236}">
                <a16:creationId xmlns:a16="http://schemas.microsoft.com/office/drawing/2014/main" id="{8CC36FC9-B783-4846-8788-7A30A8383DC6}"/>
              </a:ext>
            </a:extLst>
          </p:cNvPr>
          <p:cNvSpPr txBox="1"/>
          <p:nvPr/>
        </p:nvSpPr>
        <p:spPr>
          <a:xfrm>
            <a:off x="7147389" y="2097605"/>
            <a:ext cx="1310811" cy="720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5000"/>
              </a:lnSpc>
            </a:pPr>
            <a:r>
              <a:rPr lang="en-US" sz="2400" b="0" dirty="0">
                <a:latin typeface="Gill Sans Light"/>
              </a:rPr>
              <a:t>Upper Driver</a:t>
            </a:r>
          </a:p>
        </p:txBody>
      </p:sp>
      <p:sp>
        <p:nvSpPr>
          <p:cNvPr id="17" name="TextBox 17">
            <a:extLst>
              <a:ext uri="{FF2B5EF4-FFF2-40B4-BE49-F238E27FC236}">
                <a16:creationId xmlns:a16="http://schemas.microsoft.com/office/drawing/2014/main" id="{6E08D31B-F172-DF42-8D52-B6ACBB9FC365}"/>
              </a:ext>
            </a:extLst>
          </p:cNvPr>
          <p:cNvSpPr txBox="1"/>
          <p:nvPr/>
        </p:nvSpPr>
        <p:spPr>
          <a:xfrm>
            <a:off x="9039648" y="2097605"/>
            <a:ext cx="1272008" cy="720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5000"/>
              </a:lnSpc>
            </a:pPr>
            <a:r>
              <a:rPr lang="en-US" sz="2400" b="0" dirty="0">
                <a:latin typeface="Gill Sans Light"/>
              </a:rPr>
              <a:t>Lower Driver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42AE376-1430-3D4C-A83C-73F8138CFEDE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3341663" y="3733555"/>
            <a:ext cx="1056937" cy="105693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63E68A0-5F3F-FA48-B22D-CCC1D3FD22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24561" y="1183354"/>
            <a:ext cx="939801" cy="639203"/>
          </a:xfrm>
          <a:prstGeom prst="rect">
            <a:avLst/>
          </a:prstGeom>
        </p:spPr>
      </p:pic>
      <p:sp>
        <p:nvSpPr>
          <p:cNvPr id="20" name="TextBox 21">
            <a:extLst>
              <a:ext uri="{FF2B5EF4-FFF2-40B4-BE49-F238E27FC236}">
                <a16:creationId xmlns:a16="http://schemas.microsoft.com/office/drawing/2014/main" id="{A0C85E6A-85CF-6C4D-8E1A-4BF144C41AC0}"/>
              </a:ext>
            </a:extLst>
          </p:cNvPr>
          <p:cNvSpPr txBox="1"/>
          <p:nvPr/>
        </p:nvSpPr>
        <p:spPr>
          <a:xfrm>
            <a:off x="1097593" y="1631566"/>
            <a:ext cx="22028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0" dirty="0">
                <a:latin typeface="Gill Sans Light"/>
              </a:rPr>
              <a:t>I/O Processing</a:t>
            </a:r>
          </a:p>
        </p:txBody>
      </p:sp>
      <p:sp>
        <p:nvSpPr>
          <p:cNvPr id="21" name="Cloud 20">
            <a:extLst>
              <a:ext uri="{FF2B5EF4-FFF2-40B4-BE49-F238E27FC236}">
                <a16:creationId xmlns:a16="http://schemas.microsoft.com/office/drawing/2014/main" id="{B40877E4-6F80-C149-A7DC-033875EAA252}"/>
              </a:ext>
            </a:extLst>
          </p:cNvPr>
          <p:cNvSpPr/>
          <p:nvPr/>
        </p:nvSpPr>
        <p:spPr>
          <a:xfrm>
            <a:off x="4225209" y="3948844"/>
            <a:ext cx="2637167" cy="1457461"/>
          </a:xfrm>
          <a:prstGeom prst="cloud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400" b="0">
              <a:latin typeface="Gill Sans Light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586D8B4-F715-9941-81C0-36FB400364F3}"/>
              </a:ext>
            </a:extLst>
          </p:cNvPr>
          <p:cNvGrpSpPr/>
          <p:nvPr/>
        </p:nvGrpSpPr>
        <p:grpSpPr>
          <a:xfrm>
            <a:off x="4933087" y="4636383"/>
            <a:ext cx="318719" cy="174353"/>
            <a:chOff x="3696020" y="1904361"/>
            <a:chExt cx="668511" cy="331693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B32E95F8-9FF1-5148-91F1-655487BCA1EE}"/>
                </a:ext>
              </a:extLst>
            </p:cNvPr>
            <p:cNvSpPr/>
            <p:nvPr/>
          </p:nvSpPr>
          <p:spPr>
            <a:xfrm>
              <a:off x="3696020" y="1921009"/>
              <a:ext cx="668511" cy="31504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400" b="0">
                <a:latin typeface="Gill Sans Light"/>
              </a:endParaRPr>
            </a:p>
          </p:txBody>
        </p: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72475163-DFC3-554B-AE6E-27F74DBB437F}"/>
                </a:ext>
              </a:extLst>
            </p:cNvPr>
            <p:cNvCxnSpPr/>
            <p:nvPr/>
          </p:nvCxnSpPr>
          <p:spPr>
            <a:xfrm>
              <a:off x="4264639" y="1921009"/>
              <a:ext cx="0" cy="3150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17B3A53E-BD1A-4847-B4B7-269542BF6BA8}"/>
                </a:ext>
              </a:extLst>
            </p:cNvPr>
            <p:cNvCxnSpPr/>
            <p:nvPr/>
          </p:nvCxnSpPr>
          <p:spPr>
            <a:xfrm>
              <a:off x="4178835" y="1904361"/>
              <a:ext cx="0" cy="3150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412A712-5FBC-7349-838E-9182851FD488}"/>
              </a:ext>
            </a:extLst>
          </p:cNvPr>
          <p:cNvGrpSpPr/>
          <p:nvPr/>
        </p:nvGrpSpPr>
        <p:grpSpPr>
          <a:xfrm>
            <a:off x="5204182" y="4179223"/>
            <a:ext cx="318719" cy="174353"/>
            <a:chOff x="3696020" y="1904361"/>
            <a:chExt cx="668511" cy="331693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751654CA-3B47-9B43-AC28-376E72033449}"/>
                </a:ext>
              </a:extLst>
            </p:cNvPr>
            <p:cNvSpPr/>
            <p:nvPr/>
          </p:nvSpPr>
          <p:spPr>
            <a:xfrm>
              <a:off x="3696020" y="1921009"/>
              <a:ext cx="668511" cy="31504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400" b="0">
                <a:latin typeface="Gill Sans Light"/>
              </a:endParaRPr>
            </a:p>
          </p:txBody>
        </p: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78798DA0-27AA-7A4C-823B-8F9AFCD1889E}"/>
                </a:ext>
              </a:extLst>
            </p:cNvPr>
            <p:cNvCxnSpPr/>
            <p:nvPr/>
          </p:nvCxnSpPr>
          <p:spPr>
            <a:xfrm>
              <a:off x="4264639" y="1921009"/>
              <a:ext cx="0" cy="3150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7E592F58-2C5B-7F4C-8F91-E0D7AC39448B}"/>
                </a:ext>
              </a:extLst>
            </p:cNvPr>
            <p:cNvCxnSpPr/>
            <p:nvPr/>
          </p:nvCxnSpPr>
          <p:spPr>
            <a:xfrm>
              <a:off x="4178835" y="1904361"/>
              <a:ext cx="0" cy="3150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738C0CB-B493-DA45-A761-91B1E2EA5C80}"/>
              </a:ext>
            </a:extLst>
          </p:cNvPr>
          <p:cNvGrpSpPr/>
          <p:nvPr/>
        </p:nvGrpSpPr>
        <p:grpSpPr>
          <a:xfrm>
            <a:off x="5919941" y="4675259"/>
            <a:ext cx="318719" cy="174353"/>
            <a:chOff x="3696020" y="1904361"/>
            <a:chExt cx="668511" cy="331693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7FD90230-FB2E-2B46-B3B8-58360E9EA836}"/>
                </a:ext>
              </a:extLst>
            </p:cNvPr>
            <p:cNvSpPr/>
            <p:nvPr/>
          </p:nvSpPr>
          <p:spPr>
            <a:xfrm>
              <a:off x="3696020" y="1921009"/>
              <a:ext cx="668511" cy="31504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400" b="0">
                <a:latin typeface="Gill Sans Light"/>
              </a:endParaRPr>
            </a:p>
          </p:txBody>
        </p: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D3621EBD-E41D-394A-AD01-2D5F0D870E49}"/>
                </a:ext>
              </a:extLst>
            </p:cNvPr>
            <p:cNvCxnSpPr/>
            <p:nvPr/>
          </p:nvCxnSpPr>
          <p:spPr>
            <a:xfrm>
              <a:off x="4264639" y="1921009"/>
              <a:ext cx="0" cy="3150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9E40503F-7C7B-E84E-97EF-625EABF132B0}"/>
                </a:ext>
              </a:extLst>
            </p:cNvPr>
            <p:cNvCxnSpPr/>
            <p:nvPr/>
          </p:nvCxnSpPr>
          <p:spPr>
            <a:xfrm>
              <a:off x="4178835" y="1904361"/>
              <a:ext cx="0" cy="3150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08D934C-2E13-3F4E-9E6B-43A45F6721EA}"/>
              </a:ext>
            </a:extLst>
          </p:cNvPr>
          <p:cNvGrpSpPr/>
          <p:nvPr/>
        </p:nvGrpSpPr>
        <p:grpSpPr>
          <a:xfrm>
            <a:off x="6246815" y="4132955"/>
            <a:ext cx="318719" cy="174353"/>
            <a:chOff x="3696020" y="1904361"/>
            <a:chExt cx="668511" cy="331693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904DE7B7-6E9F-BA4C-A474-43737A35CD6F}"/>
                </a:ext>
              </a:extLst>
            </p:cNvPr>
            <p:cNvSpPr/>
            <p:nvPr/>
          </p:nvSpPr>
          <p:spPr>
            <a:xfrm>
              <a:off x="3696020" y="1921009"/>
              <a:ext cx="668511" cy="31504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400" b="0">
                <a:latin typeface="Gill Sans Light"/>
              </a:endParaRPr>
            </a:p>
          </p:txBody>
        </p: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D74113F0-2E01-6A44-8650-F564E44E3FB7}"/>
                </a:ext>
              </a:extLst>
            </p:cNvPr>
            <p:cNvCxnSpPr/>
            <p:nvPr/>
          </p:nvCxnSpPr>
          <p:spPr>
            <a:xfrm>
              <a:off x="4264639" y="1921009"/>
              <a:ext cx="0" cy="3150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607E1AF3-B9D4-1C4C-B572-0AE61D202523}"/>
                </a:ext>
              </a:extLst>
            </p:cNvPr>
            <p:cNvCxnSpPr/>
            <p:nvPr/>
          </p:nvCxnSpPr>
          <p:spPr>
            <a:xfrm>
              <a:off x="4178835" y="1904361"/>
              <a:ext cx="0" cy="3150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6" name="Picture 25">
            <a:extLst>
              <a:ext uri="{FF2B5EF4-FFF2-40B4-BE49-F238E27FC236}">
                <a16:creationId xmlns:a16="http://schemas.microsoft.com/office/drawing/2014/main" id="{FFC38826-8F18-9B44-B0FB-B36D615F59B0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4561" y="2758052"/>
            <a:ext cx="1187936" cy="8924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0">
            <a:extLst>
              <a:ext uri="{FF2B5EF4-FFF2-40B4-BE49-F238E27FC236}">
                <a16:creationId xmlns:a16="http://schemas.microsoft.com/office/drawing/2014/main" id="{705C37AE-6E93-2948-AFE0-F8C165B5676F}"/>
              </a:ext>
            </a:extLst>
          </p:cNvPr>
          <p:cNvSpPr txBox="1"/>
          <p:nvPr/>
        </p:nvSpPr>
        <p:spPr>
          <a:xfrm>
            <a:off x="1121841" y="3594490"/>
            <a:ext cx="2326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0" dirty="0">
                <a:latin typeface="Gill Sans Light"/>
              </a:rPr>
              <a:t>Communication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A18DF3B3-E085-BB44-A768-69EA2CFF6F9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flipH="1">
            <a:off x="5312462" y="4440677"/>
            <a:ext cx="471969" cy="225093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30A28A69-9CA0-6540-A47E-ACD11F2F9A0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flipH="1">
            <a:off x="5806238" y="4316795"/>
            <a:ext cx="471969" cy="225093"/>
          </a:xfrm>
          <a:prstGeom prst="rect">
            <a:avLst/>
          </a:prstGeom>
        </p:spPr>
      </p:pic>
      <p:sp>
        <p:nvSpPr>
          <p:cNvPr id="30" name="TextBox 43">
            <a:extLst>
              <a:ext uri="{FF2B5EF4-FFF2-40B4-BE49-F238E27FC236}">
                <a16:creationId xmlns:a16="http://schemas.microsoft.com/office/drawing/2014/main" id="{FF2D8B17-10FF-3A44-B7B5-E489FED48654}"/>
              </a:ext>
            </a:extLst>
          </p:cNvPr>
          <p:cNvSpPr txBox="1"/>
          <p:nvPr/>
        </p:nvSpPr>
        <p:spPr>
          <a:xfrm>
            <a:off x="1834151" y="2432297"/>
            <a:ext cx="20329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0" dirty="0">
                <a:latin typeface="Gill Sans Light"/>
              </a:rPr>
              <a:t>User Process</a:t>
            </a:r>
          </a:p>
        </p:txBody>
      </p:sp>
      <p:sp>
        <p:nvSpPr>
          <p:cNvPr id="31" name="TextBox 44">
            <a:extLst>
              <a:ext uri="{FF2B5EF4-FFF2-40B4-BE49-F238E27FC236}">
                <a16:creationId xmlns:a16="http://schemas.microsoft.com/office/drawing/2014/main" id="{9F5D2E45-8CD2-A246-A0A0-035E1A228677}"/>
              </a:ext>
            </a:extLst>
          </p:cNvPr>
          <p:cNvSpPr txBox="1"/>
          <p:nvPr/>
        </p:nvSpPr>
        <p:spPr>
          <a:xfrm>
            <a:off x="2085941" y="2684087"/>
            <a:ext cx="20329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0" dirty="0">
                <a:latin typeface="Gill Sans Light"/>
              </a:rPr>
              <a:t>User Process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C591AB1D-DE3B-B944-AB0A-6D8D09220B6F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3294038" y="4603339"/>
            <a:ext cx="1056937" cy="1056937"/>
          </a:xfrm>
          <a:prstGeom prst="rect">
            <a:avLst/>
          </a:prstGeom>
        </p:spPr>
      </p:pic>
      <p:grpSp>
        <p:nvGrpSpPr>
          <p:cNvPr id="35" name="Group 34">
            <a:extLst>
              <a:ext uri="{FF2B5EF4-FFF2-40B4-BE49-F238E27FC236}">
                <a16:creationId xmlns:a16="http://schemas.microsoft.com/office/drawing/2014/main" id="{67EAFA0B-1807-3647-AD66-2E89F56907AC}"/>
              </a:ext>
            </a:extLst>
          </p:cNvPr>
          <p:cNvGrpSpPr/>
          <p:nvPr/>
        </p:nvGrpSpPr>
        <p:grpSpPr>
          <a:xfrm>
            <a:off x="4674330" y="4946027"/>
            <a:ext cx="318719" cy="174353"/>
            <a:chOff x="3696020" y="1904361"/>
            <a:chExt cx="668511" cy="331693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E47A6404-4F3F-7945-9D10-A5CAAB860474}"/>
                </a:ext>
              </a:extLst>
            </p:cNvPr>
            <p:cNvSpPr/>
            <p:nvPr/>
          </p:nvSpPr>
          <p:spPr>
            <a:xfrm>
              <a:off x="3696020" y="1921009"/>
              <a:ext cx="668511" cy="31504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400" b="0">
                <a:latin typeface="Gill Sans Light"/>
              </a:endParaRPr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57A61E36-4074-8544-BD32-79A0DE8F809E}"/>
                </a:ext>
              </a:extLst>
            </p:cNvPr>
            <p:cNvCxnSpPr/>
            <p:nvPr/>
          </p:nvCxnSpPr>
          <p:spPr>
            <a:xfrm>
              <a:off x="4264639" y="1921009"/>
              <a:ext cx="0" cy="3150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9D83625F-DF99-C943-B361-4474D0AD80B8}"/>
                </a:ext>
              </a:extLst>
            </p:cNvPr>
            <p:cNvCxnSpPr/>
            <p:nvPr/>
          </p:nvCxnSpPr>
          <p:spPr>
            <a:xfrm>
              <a:off x="4178835" y="1904361"/>
              <a:ext cx="0" cy="3150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5F19A0C9-1DA4-D54D-B269-4055B013A3F0}"/>
              </a:ext>
            </a:extLst>
          </p:cNvPr>
          <p:cNvGrpSpPr/>
          <p:nvPr/>
        </p:nvGrpSpPr>
        <p:grpSpPr>
          <a:xfrm>
            <a:off x="6342723" y="4917143"/>
            <a:ext cx="318719" cy="174353"/>
            <a:chOff x="3696020" y="1904361"/>
            <a:chExt cx="668511" cy="331693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B27BA364-BE66-F843-BA7F-9843F3D21FC3}"/>
                </a:ext>
              </a:extLst>
            </p:cNvPr>
            <p:cNvSpPr/>
            <p:nvPr/>
          </p:nvSpPr>
          <p:spPr>
            <a:xfrm>
              <a:off x="3696020" y="1921009"/>
              <a:ext cx="668511" cy="31504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400" b="0">
                <a:latin typeface="Gill Sans Light"/>
              </a:endParaRPr>
            </a:p>
          </p:txBody>
        </p: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4AAB5937-902F-7C48-943F-763C6AF7B1F2}"/>
                </a:ext>
              </a:extLst>
            </p:cNvPr>
            <p:cNvCxnSpPr/>
            <p:nvPr/>
          </p:nvCxnSpPr>
          <p:spPr>
            <a:xfrm>
              <a:off x="4264639" y="1921009"/>
              <a:ext cx="0" cy="3150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A0C5DCD0-0E26-AF42-B8D6-3A8061874674}"/>
                </a:ext>
              </a:extLst>
            </p:cNvPr>
            <p:cNvCxnSpPr/>
            <p:nvPr/>
          </p:nvCxnSpPr>
          <p:spPr>
            <a:xfrm>
              <a:off x="4178835" y="1904361"/>
              <a:ext cx="0" cy="3150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TextBox 59">
            <a:extLst>
              <a:ext uri="{FF2B5EF4-FFF2-40B4-BE49-F238E27FC236}">
                <a16:creationId xmlns:a16="http://schemas.microsoft.com/office/drawing/2014/main" id="{6981C8FF-C4B5-D64F-AD1C-48ECD92DA367}"/>
              </a:ext>
            </a:extLst>
          </p:cNvPr>
          <p:cNvSpPr txBox="1"/>
          <p:nvPr/>
        </p:nvSpPr>
        <p:spPr>
          <a:xfrm>
            <a:off x="1102062" y="5729381"/>
            <a:ext cx="51667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0" dirty="0">
                <a:latin typeface="Gill Sans Light"/>
              </a:rPr>
              <a:t>Parallel Computation, Databases, …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E8B28F1E-F6B1-8B49-96D1-223D50E9F7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24594" y="1631566"/>
            <a:ext cx="939801" cy="639203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D274F027-267D-FF41-B6A6-5F88A38F5D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14221" y="2066199"/>
            <a:ext cx="939801" cy="639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296171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2"/>
          <p:cNvSpPr>
            <a:spLocks noGrp="1" noChangeArrowheads="1"/>
          </p:cNvSpPr>
          <p:nvPr>
            <p:ph type="title"/>
          </p:nvPr>
        </p:nvSpPr>
        <p:spPr>
          <a:xfrm>
            <a:off x="2305050" y="228600"/>
            <a:ext cx="7543800" cy="381000"/>
          </a:xfrm>
          <a:noFill/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en-US" dirty="0">
                <a:ea typeface="MS PGothic" charset="0"/>
              </a:rPr>
              <a:t>I/O Performance</a:t>
            </a:r>
          </a:p>
        </p:txBody>
      </p:sp>
      <p:grpSp>
        <p:nvGrpSpPr>
          <p:cNvPr id="75778" name="Group 44"/>
          <p:cNvGrpSpPr>
            <a:grpSpLocks/>
          </p:cNvGrpSpPr>
          <p:nvPr/>
        </p:nvGrpSpPr>
        <p:grpSpPr bwMode="auto">
          <a:xfrm>
            <a:off x="1524000" y="949325"/>
            <a:ext cx="6096000" cy="1844676"/>
            <a:chOff x="0" y="624"/>
            <a:chExt cx="3840" cy="1162"/>
          </a:xfrm>
        </p:grpSpPr>
        <p:sp>
          <p:nvSpPr>
            <p:cNvPr id="75802" name="Line 27"/>
            <p:cNvSpPr>
              <a:spLocks noChangeShapeType="1"/>
            </p:cNvSpPr>
            <p:nvPr/>
          </p:nvSpPr>
          <p:spPr bwMode="auto">
            <a:xfrm>
              <a:off x="818" y="1036"/>
              <a:ext cx="37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5795" name="Rectangle 3"/>
            <p:cNvSpPr>
              <a:spLocks noChangeArrowheads="1"/>
            </p:cNvSpPr>
            <p:nvPr/>
          </p:nvSpPr>
          <p:spPr bwMode="auto">
            <a:xfrm>
              <a:off x="0" y="1584"/>
              <a:ext cx="3840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3500" tIns="25400" rIns="63500" bIns="25400">
              <a:spAutoFit/>
            </a:bodyPr>
            <a:lstStyle/>
            <a:p>
              <a:pPr algn="l">
                <a:lnSpc>
                  <a:spcPct val="85000"/>
                </a:lnSpc>
                <a:spcBef>
                  <a:spcPct val="0"/>
                </a:spcBef>
                <a:buSzTx/>
              </a:pPr>
              <a:r>
                <a:rPr lang="en-US" sz="2000" b="0" dirty="0">
                  <a:latin typeface="Gill Sans" charset="0"/>
                  <a:ea typeface="Gill Sans" charset="0"/>
                  <a:cs typeface="Gill Sans" charset="0"/>
                </a:rPr>
                <a:t>Response Time = Queue + I/O device service time</a:t>
              </a:r>
            </a:p>
          </p:txBody>
        </p:sp>
        <p:sp>
          <p:nvSpPr>
            <p:cNvPr id="75796" name="AutoShape 33"/>
            <p:cNvSpPr>
              <a:spLocks noChangeArrowheads="1"/>
            </p:cNvSpPr>
            <p:nvPr/>
          </p:nvSpPr>
          <p:spPr bwMode="auto">
            <a:xfrm>
              <a:off x="2621" y="849"/>
              <a:ext cx="569" cy="373"/>
            </a:xfrm>
            <a:prstGeom prst="roundRect">
              <a:avLst>
                <a:gd name="adj" fmla="val 12495"/>
              </a:avLst>
            </a:prstGeom>
            <a:solidFill>
              <a:srgbClr val="FFFF00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5797" name="Rectangle 21"/>
            <p:cNvSpPr>
              <a:spLocks noChangeArrowheads="1"/>
            </p:cNvSpPr>
            <p:nvPr/>
          </p:nvSpPr>
          <p:spPr bwMode="auto">
            <a:xfrm>
              <a:off x="282" y="750"/>
              <a:ext cx="579" cy="571"/>
            </a:xfrm>
            <a:prstGeom prst="rect">
              <a:avLst/>
            </a:prstGeom>
            <a:solidFill>
              <a:srgbClr val="00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228600" indent="-228600"/>
              <a:r>
                <a:rPr lang="en-US" sz="2000" b="0" dirty="0">
                  <a:latin typeface="Gill Sans" charset="0"/>
                  <a:ea typeface="Gill Sans" charset="0"/>
                  <a:cs typeface="Gill Sans" charset="0"/>
                </a:rPr>
                <a:t>User</a:t>
              </a:r>
            </a:p>
            <a:p>
              <a:pPr marL="228600" indent="-228600"/>
              <a:r>
                <a:rPr lang="en-US" sz="2000" b="0" dirty="0">
                  <a:latin typeface="Gill Sans" charset="0"/>
                  <a:ea typeface="Gill Sans" charset="0"/>
                  <a:cs typeface="Gill Sans" charset="0"/>
                </a:rPr>
                <a:t>Thread</a:t>
              </a:r>
            </a:p>
          </p:txBody>
        </p:sp>
        <p:sp>
          <p:nvSpPr>
            <p:cNvPr id="75798" name="Rectangle 23"/>
            <p:cNvSpPr>
              <a:spLocks noChangeArrowheads="1"/>
            </p:cNvSpPr>
            <p:nvPr/>
          </p:nvSpPr>
          <p:spPr bwMode="auto">
            <a:xfrm>
              <a:off x="1208" y="882"/>
              <a:ext cx="471" cy="307"/>
            </a:xfrm>
            <a:prstGeom prst="rect">
              <a:avLst/>
            </a:prstGeom>
            <a:solidFill>
              <a:srgbClr val="53FB25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5799" name="Line 24"/>
            <p:cNvSpPr>
              <a:spLocks noChangeShapeType="1"/>
            </p:cNvSpPr>
            <p:nvPr/>
          </p:nvSpPr>
          <p:spPr bwMode="auto">
            <a:xfrm flipV="1">
              <a:off x="1590" y="874"/>
              <a:ext cx="0" cy="32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5800" name="Line 25"/>
            <p:cNvSpPr>
              <a:spLocks noChangeShapeType="1"/>
            </p:cNvSpPr>
            <p:nvPr/>
          </p:nvSpPr>
          <p:spPr bwMode="auto">
            <a:xfrm flipV="1">
              <a:off x="1492" y="875"/>
              <a:ext cx="0" cy="32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5801" name="Rectangle 26"/>
            <p:cNvSpPr>
              <a:spLocks noChangeArrowheads="1"/>
            </p:cNvSpPr>
            <p:nvPr/>
          </p:nvSpPr>
          <p:spPr bwMode="auto">
            <a:xfrm>
              <a:off x="1030" y="1200"/>
              <a:ext cx="860" cy="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>
                <a:lnSpc>
                  <a:spcPct val="85000"/>
                </a:lnSpc>
                <a:spcBef>
                  <a:spcPct val="0"/>
                </a:spcBef>
                <a:buSzTx/>
              </a:pPr>
              <a:r>
                <a:rPr lang="en-US" sz="2000" b="0">
                  <a:latin typeface="Gill Sans" charset="0"/>
                  <a:ea typeface="Gill Sans" charset="0"/>
                  <a:cs typeface="Gill Sans" charset="0"/>
                </a:rPr>
                <a:t>Queue</a:t>
              </a:r>
            </a:p>
            <a:p>
              <a:pPr>
                <a:lnSpc>
                  <a:spcPct val="85000"/>
                </a:lnSpc>
                <a:spcBef>
                  <a:spcPct val="0"/>
                </a:spcBef>
                <a:buSzTx/>
              </a:pPr>
              <a:r>
                <a:rPr lang="en-US" sz="2000" b="0">
                  <a:latin typeface="Gill Sans" charset="0"/>
                  <a:ea typeface="Gill Sans" charset="0"/>
                  <a:cs typeface="Gill Sans" charset="0"/>
                </a:rPr>
                <a:t>[OS Paths]</a:t>
              </a:r>
            </a:p>
          </p:txBody>
        </p:sp>
        <p:sp>
          <p:nvSpPr>
            <p:cNvPr id="75803" name="Rectangle 28"/>
            <p:cNvSpPr>
              <a:spLocks noChangeArrowheads="1"/>
            </p:cNvSpPr>
            <p:nvPr/>
          </p:nvSpPr>
          <p:spPr bwMode="auto">
            <a:xfrm>
              <a:off x="2026" y="624"/>
              <a:ext cx="374" cy="822"/>
            </a:xfrm>
            <a:prstGeom prst="rect">
              <a:avLst/>
            </a:prstGeom>
            <a:solidFill>
              <a:srgbClr val="FFFF0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pPr marL="228600" indent="-228600"/>
              <a:r>
                <a:rPr lang="en-US" sz="2000" b="0">
                  <a:latin typeface="Gill Sans" charset="0"/>
                  <a:ea typeface="Gill Sans" charset="0"/>
                  <a:cs typeface="Gill Sans" charset="0"/>
                </a:rPr>
                <a:t>Controller</a:t>
              </a:r>
            </a:p>
          </p:txBody>
        </p:sp>
        <p:sp>
          <p:nvSpPr>
            <p:cNvPr id="75804" name="Line 30"/>
            <p:cNvSpPr>
              <a:spLocks noChangeShapeType="1"/>
            </p:cNvSpPr>
            <p:nvPr/>
          </p:nvSpPr>
          <p:spPr bwMode="auto">
            <a:xfrm>
              <a:off x="1696" y="1036"/>
              <a:ext cx="32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5805" name="Rectangle 31"/>
            <p:cNvSpPr>
              <a:spLocks noChangeArrowheads="1"/>
            </p:cNvSpPr>
            <p:nvPr/>
          </p:nvSpPr>
          <p:spPr bwMode="auto">
            <a:xfrm>
              <a:off x="2631" y="864"/>
              <a:ext cx="548" cy="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>
                <a:lnSpc>
                  <a:spcPct val="85000"/>
                </a:lnSpc>
                <a:spcBef>
                  <a:spcPct val="0"/>
                </a:spcBef>
                <a:buSzTx/>
              </a:pPr>
              <a:r>
                <a:rPr lang="en-US" sz="2000" b="0">
                  <a:latin typeface="Gill Sans" charset="0"/>
                  <a:ea typeface="Gill Sans" charset="0"/>
                  <a:cs typeface="Gill Sans" charset="0"/>
                </a:rPr>
                <a:t>I/O</a:t>
              </a:r>
            </a:p>
            <a:p>
              <a:pPr>
                <a:lnSpc>
                  <a:spcPct val="85000"/>
                </a:lnSpc>
                <a:spcBef>
                  <a:spcPct val="0"/>
                </a:spcBef>
                <a:buSzTx/>
              </a:pPr>
              <a:r>
                <a:rPr lang="en-US" sz="2000" b="0">
                  <a:latin typeface="Gill Sans" charset="0"/>
                  <a:ea typeface="Gill Sans" charset="0"/>
                  <a:cs typeface="Gill Sans" charset="0"/>
                </a:rPr>
                <a:t>device</a:t>
              </a:r>
            </a:p>
          </p:txBody>
        </p:sp>
        <p:sp>
          <p:nvSpPr>
            <p:cNvPr id="75806" name="Line 32"/>
            <p:cNvSpPr>
              <a:spLocks noChangeShapeType="1"/>
            </p:cNvSpPr>
            <p:nvPr/>
          </p:nvSpPr>
          <p:spPr bwMode="auto">
            <a:xfrm>
              <a:off x="2400" y="1036"/>
              <a:ext cx="21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864301" name="Rectangle 45"/>
          <p:cNvSpPr>
            <a:spLocks noGrp="1" noChangeArrowheads="1"/>
          </p:cNvSpPr>
          <p:nvPr>
            <p:ph type="body" idx="1"/>
          </p:nvPr>
        </p:nvSpPr>
        <p:spPr>
          <a:xfrm>
            <a:off x="1524000" y="2900362"/>
            <a:ext cx="9144000" cy="3271838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sz="2800" dirty="0">
                <a:ea typeface="MS PGothic" charset="0"/>
              </a:rPr>
              <a:t>Performance of I/O subsystem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sz="2400" dirty="0">
                <a:ea typeface="MS PGothic" charset="0"/>
              </a:rPr>
              <a:t>Metrics: Response Time, Throughput 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sz="2400" dirty="0">
                <a:ea typeface="MS PGothic" charset="0"/>
              </a:rPr>
              <a:t>Effective BW per op = transfer size / response time</a:t>
            </a:r>
          </a:p>
          <a:p>
            <a:pPr lvl="2">
              <a:lnSpc>
                <a:spcPct val="80000"/>
              </a:lnSpc>
            </a:pPr>
            <a:r>
              <a:rPr lang="en-US" sz="1800" dirty="0" err="1">
                <a:ea typeface="MS PGothic" charset="0"/>
              </a:rPr>
              <a:t>EffBW</a:t>
            </a:r>
            <a:r>
              <a:rPr lang="en-US" sz="1800" dirty="0">
                <a:ea typeface="MS PGothic" charset="0"/>
              </a:rPr>
              <a:t>(n) = n / (S + n/B) = B / (1 + SB/n )</a:t>
            </a:r>
          </a:p>
        </p:txBody>
      </p:sp>
      <p:sp>
        <p:nvSpPr>
          <p:cNvPr id="75780" name="Ink 3"/>
          <p:cNvSpPr>
            <a:spLocks noRot="1" noChangeAspect="1" noEditPoints="1" noChangeArrowheads="1" noChangeShapeType="1" noTextEdit="1"/>
          </p:cNvSpPr>
          <p:nvPr/>
        </p:nvSpPr>
        <p:spPr bwMode="auto">
          <a:xfrm>
            <a:off x="9628189" y="1493839"/>
            <a:ext cx="1587" cy="1587"/>
          </a:xfrm>
          <a:custGeom>
            <a:avLst/>
            <a:gdLst>
              <a:gd name="T0" fmla="*/ 0 w 1"/>
              <a:gd name="T1" fmla="*/ 2147483647 h 1"/>
              <a:gd name="T2" fmla="*/ 0 w 1"/>
              <a:gd name="T3" fmla="*/ 2147483647 h 1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1905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7064377" y="742157"/>
            <a:ext cx="3630613" cy="3070225"/>
            <a:chOff x="5413376" y="685800"/>
            <a:chExt cx="3630613" cy="3070225"/>
          </a:xfrm>
        </p:grpSpPr>
        <p:grpSp>
          <p:nvGrpSpPr>
            <p:cNvPr id="75782" name="Group 53"/>
            <p:cNvGrpSpPr>
              <a:grpSpLocks/>
            </p:cNvGrpSpPr>
            <p:nvPr/>
          </p:nvGrpSpPr>
          <p:grpSpPr bwMode="auto">
            <a:xfrm>
              <a:off x="5413376" y="685800"/>
              <a:ext cx="3630613" cy="3070225"/>
              <a:chOff x="3410" y="432"/>
              <a:chExt cx="2287" cy="1934"/>
            </a:xfrm>
          </p:grpSpPr>
          <p:sp>
            <p:nvSpPr>
              <p:cNvPr id="75784" name="Rectangle 4"/>
              <p:cNvSpPr>
                <a:spLocks noChangeArrowheads="1"/>
              </p:cNvSpPr>
              <p:nvPr/>
            </p:nvSpPr>
            <p:spPr bwMode="auto">
              <a:xfrm>
                <a:off x="3614" y="1255"/>
                <a:ext cx="777" cy="1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sz="20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75785" name="Rectangle 5"/>
              <p:cNvSpPr>
                <a:spLocks noChangeArrowheads="1"/>
              </p:cNvSpPr>
              <p:nvPr/>
            </p:nvSpPr>
            <p:spPr bwMode="auto">
              <a:xfrm>
                <a:off x="5245" y="1827"/>
                <a:ext cx="452" cy="1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3500" tIns="25400" rIns="63500" bIns="25400">
                <a:spAutoFit/>
              </a:bodyPr>
              <a:lstStyle/>
              <a:p>
                <a:pPr algn="l">
                  <a:lnSpc>
                    <a:spcPct val="90000"/>
                  </a:lnSpc>
                  <a:spcBef>
                    <a:spcPct val="0"/>
                  </a:spcBef>
                  <a:buSzTx/>
                </a:pPr>
                <a:r>
                  <a:rPr lang="en-US" b="0">
                    <a:latin typeface="Gill Sans" charset="0"/>
                    <a:ea typeface="Gill Sans" charset="0"/>
                    <a:cs typeface="Gill Sans" charset="0"/>
                  </a:rPr>
                  <a:t>100%</a:t>
                </a:r>
              </a:p>
            </p:txBody>
          </p:sp>
          <p:sp>
            <p:nvSpPr>
              <p:cNvPr id="75786" name="Line 6"/>
              <p:cNvSpPr>
                <a:spLocks noChangeShapeType="1"/>
              </p:cNvSpPr>
              <p:nvPr/>
            </p:nvSpPr>
            <p:spPr bwMode="auto">
              <a:xfrm flipV="1">
                <a:off x="3728" y="432"/>
                <a:ext cx="1" cy="137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20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75787" name="Line 7"/>
              <p:cNvSpPr>
                <a:spLocks noChangeShapeType="1"/>
              </p:cNvSpPr>
              <p:nvPr/>
            </p:nvSpPr>
            <p:spPr bwMode="auto">
              <a:xfrm>
                <a:off x="3734" y="1803"/>
                <a:ext cx="1512" cy="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20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75788" name="Rectangle 8"/>
              <p:cNvSpPr>
                <a:spLocks noChangeArrowheads="1"/>
              </p:cNvSpPr>
              <p:nvPr/>
            </p:nvSpPr>
            <p:spPr bwMode="auto">
              <a:xfrm>
                <a:off x="3771" y="449"/>
                <a:ext cx="809" cy="3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3500" tIns="25400" rIns="63500" bIns="25400">
                <a:spAutoFit/>
              </a:bodyPr>
              <a:lstStyle/>
              <a:p>
                <a:pPr algn="l">
                  <a:lnSpc>
                    <a:spcPct val="85000"/>
                  </a:lnSpc>
                  <a:spcBef>
                    <a:spcPct val="0"/>
                  </a:spcBef>
                  <a:buSzTx/>
                </a:pPr>
                <a:r>
                  <a:rPr lang="en-US" sz="2000" b="0">
                    <a:latin typeface="Gill Sans" charset="0"/>
                    <a:ea typeface="Gill Sans" charset="0"/>
                    <a:cs typeface="Gill Sans" charset="0"/>
                  </a:rPr>
                  <a:t>Response</a:t>
                </a:r>
              </a:p>
              <a:p>
                <a:pPr algn="l">
                  <a:lnSpc>
                    <a:spcPct val="85000"/>
                  </a:lnSpc>
                  <a:spcBef>
                    <a:spcPct val="0"/>
                  </a:spcBef>
                  <a:buSzTx/>
                </a:pPr>
                <a:r>
                  <a:rPr lang="en-US" sz="2000" b="0">
                    <a:latin typeface="Gill Sans" charset="0"/>
                    <a:ea typeface="Gill Sans" charset="0"/>
                    <a:cs typeface="Gill Sans" charset="0"/>
                  </a:rPr>
                  <a:t>Time (ms)</a:t>
                </a:r>
              </a:p>
            </p:txBody>
          </p:sp>
          <p:sp>
            <p:nvSpPr>
              <p:cNvPr id="75789" name="Rectangle 9"/>
              <p:cNvSpPr>
                <a:spLocks noChangeArrowheads="1"/>
              </p:cNvSpPr>
              <p:nvPr/>
            </p:nvSpPr>
            <p:spPr bwMode="auto">
              <a:xfrm>
                <a:off x="3767" y="2004"/>
                <a:ext cx="1830" cy="3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3500" tIns="25400" rIns="63500" bIns="25400">
                <a:spAutoFit/>
              </a:bodyPr>
              <a:lstStyle/>
              <a:p>
                <a:pPr>
                  <a:lnSpc>
                    <a:spcPct val="85000"/>
                  </a:lnSpc>
                  <a:spcBef>
                    <a:spcPct val="0"/>
                  </a:spcBef>
                  <a:buSzTx/>
                </a:pPr>
                <a:r>
                  <a:rPr lang="en-US" sz="2000" b="0" dirty="0">
                    <a:latin typeface="Gill Sans" charset="0"/>
                    <a:ea typeface="Gill Sans" charset="0"/>
                    <a:cs typeface="Gill Sans" charset="0"/>
                  </a:rPr>
                  <a:t>Throughput  (Utilization)</a:t>
                </a:r>
              </a:p>
              <a:p>
                <a:pPr>
                  <a:lnSpc>
                    <a:spcPct val="85000"/>
                  </a:lnSpc>
                  <a:spcBef>
                    <a:spcPct val="0"/>
                  </a:spcBef>
                  <a:buSzTx/>
                </a:pPr>
                <a:r>
                  <a:rPr lang="en-US" sz="2000" b="0" dirty="0">
                    <a:latin typeface="Gill Sans" charset="0"/>
                    <a:ea typeface="Gill Sans" charset="0"/>
                    <a:cs typeface="Gill Sans" charset="0"/>
                  </a:rPr>
                  <a:t>                   (% total BW)</a:t>
                </a:r>
              </a:p>
            </p:txBody>
          </p:sp>
          <p:sp>
            <p:nvSpPr>
              <p:cNvPr id="75790" name="Rectangle 10"/>
              <p:cNvSpPr>
                <a:spLocks noChangeArrowheads="1"/>
              </p:cNvSpPr>
              <p:nvPr/>
            </p:nvSpPr>
            <p:spPr bwMode="auto">
              <a:xfrm>
                <a:off x="3490" y="1786"/>
                <a:ext cx="162" cy="1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3500" tIns="25400" rIns="63500" bIns="25400">
                <a:spAutoFit/>
              </a:bodyPr>
              <a:lstStyle/>
              <a:p>
                <a:pPr algn="l">
                  <a:lnSpc>
                    <a:spcPct val="90000"/>
                  </a:lnSpc>
                  <a:spcBef>
                    <a:spcPct val="0"/>
                  </a:spcBef>
                  <a:buSzTx/>
                </a:pPr>
                <a:r>
                  <a:rPr lang="en-US" b="0">
                    <a:latin typeface="Gill Sans" charset="0"/>
                    <a:ea typeface="Gill Sans" charset="0"/>
                    <a:cs typeface="Gill Sans" charset="0"/>
                  </a:rPr>
                  <a:t>0</a:t>
                </a:r>
              </a:p>
            </p:txBody>
          </p:sp>
          <p:sp>
            <p:nvSpPr>
              <p:cNvPr id="75791" name="Rectangle 11"/>
              <p:cNvSpPr>
                <a:spLocks noChangeArrowheads="1"/>
              </p:cNvSpPr>
              <p:nvPr/>
            </p:nvSpPr>
            <p:spPr bwMode="auto">
              <a:xfrm>
                <a:off x="3410" y="1305"/>
                <a:ext cx="323" cy="1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3500" tIns="25400" rIns="63500" bIns="25400">
                <a:spAutoFit/>
              </a:bodyPr>
              <a:lstStyle/>
              <a:p>
                <a:pPr algn="l">
                  <a:lnSpc>
                    <a:spcPct val="90000"/>
                  </a:lnSpc>
                  <a:spcBef>
                    <a:spcPct val="0"/>
                  </a:spcBef>
                  <a:buSzTx/>
                </a:pPr>
                <a:r>
                  <a:rPr lang="en-US" b="0">
                    <a:latin typeface="Gill Sans" charset="0"/>
                    <a:ea typeface="Gill Sans" charset="0"/>
                    <a:cs typeface="Gill Sans" charset="0"/>
                  </a:rPr>
                  <a:t>100</a:t>
                </a:r>
              </a:p>
            </p:txBody>
          </p:sp>
          <p:sp>
            <p:nvSpPr>
              <p:cNvPr id="75792" name="Rectangle 12"/>
              <p:cNvSpPr>
                <a:spLocks noChangeArrowheads="1"/>
              </p:cNvSpPr>
              <p:nvPr/>
            </p:nvSpPr>
            <p:spPr bwMode="auto">
              <a:xfrm>
                <a:off x="3410" y="904"/>
                <a:ext cx="323" cy="1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3500" tIns="25400" rIns="63500" bIns="25400">
                <a:spAutoFit/>
              </a:bodyPr>
              <a:lstStyle/>
              <a:p>
                <a:pPr algn="l">
                  <a:lnSpc>
                    <a:spcPct val="90000"/>
                  </a:lnSpc>
                  <a:spcBef>
                    <a:spcPct val="0"/>
                  </a:spcBef>
                  <a:buSzTx/>
                </a:pPr>
                <a:r>
                  <a:rPr lang="en-US" b="0">
                    <a:latin typeface="Gill Sans" charset="0"/>
                    <a:ea typeface="Gill Sans" charset="0"/>
                    <a:cs typeface="Gill Sans" charset="0"/>
                  </a:rPr>
                  <a:t>200</a:t>
                </a:r>
              </a:p>
            </p:txBody>
          </p:sp>
          <p:sp>
            <p:nvSpPr>
              <p:cNvPr id="75793" name="Rectangle 13"/>
              <p:cNvSpPr>
                <a:spLocks noChangeArrowheads="1"/>
              </p:cNvSpPr>
              <p:nvPr/>
            </p:nvSpPr>
            <p:spPr bwMode="auto">
              <a:xfrm>
                <a:off x="3410" y="502"/>
                <a:ext cx="323" cy="1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3500" tIns="25400" rIns="63500" bIns="25400">
                <a:spAutoFit/>
              </a:bodyPr>
              <a:lstStyle/>
              <a:p>
                <a:pPr algn="l">
                  <a:lnSpc>
                    <a:spcPct val="90000"/>
                  </a:lnSpc>
                  <a:spcBef>
                    <a:spcPct val="0"/>
                  </a:spcBef>
                  <a:buSzTx/>
                </a:pPr>
                <a:r>
                  <a:rPr lang="en-US" b="0">
                    <a:latin typeface="Gill Sans" charset="0"/>
                    <a:ea typeface="Gill Sans" charset="0"/>
                    <a:cs typeface="Gill Sans" charset="0"/>
                  </a:rPr>
                  <a:t>300</a:t>
                </a:r>
              </a:p>
            </p:txBody>
          </p:sp>
          <p:sp>
            <p:nvSpPr>
              <p:cNvPr id="75794" name="Rectangle 14"/>
              <p:cNvSpPr>
                <a:spLocks noChangeArrowheads="1"/>
              </p:cNvSpPr>
              <p:nvPr/>
            </p:nvSpPr>
            <p:spPr bwMode="auto">
              <a:xfrm>
                <a:off x="3691" y="1867"/>
                <a:ext cx="291" cy="1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3500" tIns="25400" rIns="63500" bIns="25400">
                <a:spAutoFit/>
              </a:bodyPr>
              <a:lstStyle/>
              <a:p>
                <a:pPr algn="l">
                  <a:lnSpc>
                    <a:spcPct val="90000"/>
                  </a:lnSpc>
                  <a:spcBef>
                    <a:spcPct val="0"/>
                  </a:spcBef>
                  <a:buSzTx/>
                </a:pPr>
                <a:r>
                  <a:rPr lang="en-US" b="0">
                    <a:latin typeface="Gill Sans" charset="0"/>
                    <a:ea typeface="Gill Sans" charset="0"/>
                    <a:cs typeface="Gill Sans" charset="0"/>
                  </a:rPr>
                  <a:t>0%</a:t>
                </a:r>
              </a:p>
            </p:txBody>
          </p:sp>
        </p:grpSp>
        <p:sp>
          <p:nvSpPr>
            <p:cNvPr id="75783" name="Ink 4"/>
            <p:cNvSpPr>
              <a:spLocks noRot="1" noChangeAspect="1" noEditPoints="1" noChangeArrowheads="1" noChangeShapeType="1" noTextEdit="1"/>
            </p:cNvSpPr>
            <p:nvPr/>
          </p:nvSpPr>
          <p:spPr bwMode="auto">
            <a:xfrm>
              <a:off x="5937250" y="758825"/>
              <a:ext cx="2368550" cy="1844675"/>
            </a:xfrm>
            <a:custGeom>
              <a:avLst/>
              <a:gdLst>
                <a:gd name="T0" fmla="*/ 0 w 6060"/>
                <a:gd name="T1" fmla="*/ 2147483647 h 5124"/>
                <a:gd name="T2" fmla="*/ 2147483647 w 6060"/>
                <a:gd name="T3" fmla="*/ 2147483647 h 5124"/>
                <a:gd name="T4" fmla="*/ 2147483647 w 6060"/>
                <a:gd name="T5" fmla="*/ 2147483647 h 5124"/>
                <a:gd name="T6" fmla="*/ 2147483647 w 6060"/>
                <a:gd name="T7" fmla="*/ 2147483647 h 5124"/>
                <a:gd name="T8" fmla="*/ 2147483647 w 6060"/>
                <a:gd name="T9" fmla="*/ 2147483647 h 5124"/>
                <a:gd name="T10" fmla="*/ 2147483647 w 6060"/>
                <a:gd name="T11" fmla="*/ 2147483647 h 5124"/>
                <a:gd name="T12" fmla="*/ 2147483647 w 6060"/>
                <a:gd name="T13" fmla="*/ 2147483647 h 5124"/>
                <a:gd name="T14" fmla="*/ 2147483647 w 6060"/>
                <a:gd name="T15" fmla="*/ 2147483647 h 5124"/>
                <a:gd name="T16" fmla="*/ 2147483647 w 6060"/>
                <a:gd name="T17" fmla="*/ 2147483647 h 5124"/>
                <a:gd name="T18" fmla="*/ 2147483647 w 6060"/>
                <a:gd name="T19" fmla="*/ 2147483647 h 5124"/>
                <a:gd name="T20" fmla="*/ 2147483647 w 6060"/>
                <a:gd name="T21" fmla="*/ 2147483647 h 5124"/>
                <a:gd name="T22" fmla="*/ 2147483647 w 6060"/>
                <a:gd name="T23" fmla="*/ 2147483647 h 5124"/>
                <a:gd name="T24" fmla="*/ 2147483647 w 6060"/>
                <a:gd name="T25" fmla="*/ 2147483647 h 5124"/>
                <a:gd name="T26" fmla="*/ 2147483647 w 6060"/>
                <a:gd name="T27" fmla="*/ 2147483647 h 5124"/>
                <a:gd name="T28" fmla="*/ 2147483647 w 6060"/>
                <a:gd name="T29" fmla="*/ 2147483647 h 512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6060" h="5124" extrusionOk="0">
                  <a:moveTo>
                    <a:pt x="0" y="5121"/>
                  </a:moveTo>
                  <a:cubicBezTo>
                    <a:pt x="155" y="5108"/>
                    <a:pt x="312" y="5103"/>
                    <a:pt x="468" y="5091"/>
                  </a:cubicBezTo>
                  <a:cubicBezTo>
                    <a:pt x="775" y="5068"/>
                    <a:pt x="1136" y="5060"/>
                    <a:pt x="1422" y="4946"/>
                  </a:cubicBezTo>
                  <a:cubicBezTo>
                    <a:pt x="1613" y="4870"/>
                    <a:pt x="1803" y="4774"/>
                    <a:pt x="1993" y="4691"/>
                  </a:cubicBezTo>
                  <a:cubicBezTo>
                    <a:pt x="2188" y="4606"/>
                    <a:pt x="2378" y="4519"/>
                    <a:pt x="2557" y="4404"/>
                  </a:cubicBezTo>
                  <a:cubicBezTo>
                    <a:pt x="2805" y="4245"/>
                    <a:pt x="3071" y="4125"/>
                    <a:pt x="3320" y="3970"/>
                  </a:cubicBezTo>
                  <a:cubicBezTo>
                    <a:pt x="3491" y="3864"/>
                    <a:pt x="3649" y="3748"/>
                    <a:pt x="3823" y="3647"/>
                  </a:cubicBezTo>
                  <a:cubicBezTo>
                    <a:pt x="4041" y="3520"/>
                    <a:pt x="4219" y="3329"/>
                    <a:pt x="4391" y="3143"/>
                  </a:cubicBezTo>
                  <a:cubicBezTo>
                    <a:pt x="4539" y="2984"/>
                    <a:pt x="4704" y="2844"/>
                    <a:pt x="4832" y="2666"/>
                  </a:cubicBezTo>
                  <a:cubicBezTo>
                    <a:pt x="4927" y="2534"/>
                    <a:pt x="4999" y="2388"/>
                    <a:pt x="5087" y="2251"/>
                  </a:cubicBezTo>
                  <a:cubicBezTo>
                    <a:pt x="5165" y="2130"/>
                    <a:pt x="5236" y="2017"/>
                    <a:pt x="5299" y="1888"/>
                  </a:cubicBezTo>
                  <a:cubicBezTo>
                    <a:pt x="5421" y="1641"/>
                    <a:pt x="5529" y="1391"/>
                    <a:pt x="5657" y="1147"/>
                  </a:cubicBezTo>
                  <a:cubicBezTo>
                    <a:pt x="5835" y="809"/>
                    <a:pt x="5882" y="475"/>
                    <a:pt x="5999" y="122"/>
                  </a:cubicBezTo>
                  <a:cubicBezTo>
                    <a:pt x="6013" y="79"/>
                    <a:pt x="6041" y="17"/>
                    <a:pt x="6047" y="1"/>
                  </a:cubicBezTo>
                  <a:cubicBezTo>
                    <a:pt x="6051" y="2"/>
                    <a:pt x="6055" y="3"/>
                    <a:pt x="6059" y="4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4" name="Rectangular Callout 3"/>
          <p:cNvSpPr/>
          <p:nvPr/>
        </p:nvSpPr>
        <p:spPr bwMode="auto">
          <a:xfrm>
            <a:off x="2965450" y="4572000"/>
            <a:ext cx="996950" cy="381000"/>
          </a:xfrm>
          <a:prstGeom prst="wedgeRectCallout">
            <a:avLst>
              <a:gd name="adj1" fmla="val 48397"/>
              <a:gd name="adj2" fmla="val -123611"/>
            </a:avLst>
          </a:prstGeom>
          <a:solidFill>
            <a:srgbClr val="EFE6B5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b="0" dirty="0">
                <a:latin typeface="Source Sans Pro"/>
                <a:cs typeface="Source Sans Pro"/>
              </a:rPr>
              <a:t># of ops</a:t>
            </a:r>
          </a:p>
        </p:txBody>
      </p:sp>
      <p:sp>
        <p:nvSpPr>
          <p:cNvPr id="34" name="Rectangular Callout 33"/>
          <p:cNvSpPr/>
          <p:nvPr/>
        </p:nvSpPr>
        <p:spPr bwMode="auto">
          <a:xfrm>
            <a:off x="3733800" y="5181600"/>
            <a:ext cx="1828800" cy="381000"/>
          </a:xfrm>
          <a:prstGeom prst="wedgeRectCallout">
            <a:avLst>
              <a:gd name="adj1" fmla="val -17337"/>
              <a:gd name="adj2" fmla="val -273610"/>
            </a:avLst>
          </a:prstGeom>
          <a:solidFill>
            <a:srgbClr val="EFE6B5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b="0" dirty="0">
                <a:latin typeface="Source Sans Pro"/>
                <a:cs typeface="Source Sans Pro"/>
              </a:rPr>
              <a:t>Fixed overhead</a:t>
            </a:r>
          </a:p>
        </p:txBody>
      </p:sp>
      <p:sp>
        <p:nvSpPr>
          <p:cNvPr id="35" name="Rectangular Callout 34"/>
          <p:cNvSpPr/>
          <p:nvPr/>
        </p:nvSpPr>
        <p:spPr bwMode="auto">
          <a:xfrm>
            <a:off x="5029200" y="4648200"/>
            <a:ext cx="1371600" cy="381000"/>
          </a:xfrm>
          <a:prstGeom prst="wedgeRectCallout">
            <a:avLst>
              <a:gd name="adj1" fmla="val -60519"/>
              <a:gd name="adj2" fmla="val -130277"/>
            </a:avLst>
          </a:prstGeom>
          <a:solidFill>
            <a:srgbClr val="EFE6B5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b="0" dirty="0">
                <a:latin typeface="Source Sans Pro"/>
                <a:cs typeface="Source Sans Pro"/>
              </a:rPr>
              <a:t>time per op</a:t>
            </a:r>
          </a:p>
        </p:txBody>
      </p:sp>
    </p:spTree>
    <p:extLst>
      <p:ext uri="{BB962C8B-B14F-4D97-AF65-F5344CB8AC3E}">
        <p14:creationId xmlns:p14="http://schemas.microsoft.com/office/powerpoint/2010/main" val="213975480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3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3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3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3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4301" grpId="0" build="p"/>
      <p:bldP spid="4" grpId="0" animBg="1"/>
      <p:bldP spid="34" grpId="0" animBg="1"/>
      <p:bldP spid="3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2"/>
          <p:cNvSpPr>
            <a:spLocks noGrp="1" noChangeArrowheads="1"/>
          </p:cNvSpPr>
          <p:nvPr>
            <p:ph type="title"/>
          </p:nvPr>
        </p:nvSpPr>
        <p:spPr>
          <a:xfrm>
            <a:off x="2305050" y="228600"/>
            <a:ext cx="7543800" cy="381000"/>
          </a:xfrm>
          <a:noFill/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en-US">
                <a:ea typeface="MS PGothic" charset="0"/>
              </a:rPr>
              <a:t>I/O Performance</a:t>
            </a:r>
          </a:p>
        </p:txBody>
      </p:sp>
      <p:grpSp>
        <p:nvGrpSpPr>
          <p:cNvPr id="75778" name="Group 44"/>
          <p:cNvGrpSpPr>
            <a:grpSpLocks/>
          </p:cNvGrpSpPr>
          <p:nvPr/>
        </p:nvGrpSpPr>
        <p:grpSpPr bwMode="auto">
          <a:xfrm>
            <a:off x="1524000" y="949325"/>
            <a:ext cx="6096000" cy="1844676"/>
            <a:chOff x="0" y="624"/>
            <a:chExt cx="3840" cy="1162"/>
          </a:xfrm>
        </p:grpSpPr>
        <p:sp>
          <p:nvSpPr>
            <p:cNvPr id="75802" name="Line 27"/>
            <p:cNvSpPr>
              <a:spLocks noChangeShapeType="1"/>
            </p:cNvSpPr>
            <p:nvPr/>
          </p:nvSpPr>
          <p:spPr bwMode="auto">
            <a:xfrm>
              <a:off x="818" y="1036"/>
              <a:ext cx="37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5795" name="Rectangle 3"/>
            <p:cNvSpPr>
              <a:spLocks noChangeArrowheads="1"/>
            </p:cNvSpPr>
            <p:nvPr/>
          </p:nvSpPr>
          <p:spPr bwMode="auto">
            <a:xfrm>
              <a:off x="0" y="1584"/>
              <a:ext cx="3840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3500" tIns="25400" rIns="63500" bIns="25400">
              <a:spAutoFit/>
            </a:bodyPr>
            <a:lstStyle/>
            <a:p>
              <a:pPr algn="l">
                <a:lnSpc>
                  <a:spcPct val="85000"/>
                </a:lnSpc>
                <a:spcBef>
                  <a:spcPct val="0"/>
                </a:spcBef>
                <a:buSzTx/>
              </a:pPr>
              <a:r>
                <a:rPr lang="en-US" sz="2000" b="0" dirty="0">
                  <a:latin typeface="Gill Sans" charset="0"/>
                  <a:ea typeface="Gill Sans" charset="0"/>
                  <a:cs typeface="Gill Sans" charset="0"/>
                </a:rPr>
                <a:t>Response Time = Queue + I/O device service time</a:t>
              </a:r>
            </a:p>
          </p:txBody>
        </p:sp>
        <p:sp>
          <p:nvSpPr>
            <p:cNvPr id="75796" name="AutoShape 33"/>
            <p:cNvSpPr>
              <a:spLocks noChangeArrowheads="1"/>
            </p:cNvSpPr>
            <p:nvPr/>
          </p:nvSpPr>
          <p:spPr bwMode="auto">
            <a:xfrm>
              <a:off x="2621" y="849"/>
              <a:ext cx="569" cy="373"/>
            </a:xfrm>
            <a:prstGeom prst="roundRect">
              <a:avLst>
                <a:gd name="adj" fmla="val 12495"/>
              </a:avLst>
            </a:prstGeom>
            <a:solidFill>
              <a:srgbClr val="FFFF00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5797" name="Rectangle 21"/>
            <p:cNvSpPr>
              <a:spLocks noChangeArrowheads="1"/>
            </p:cNvSpPr>
            <p:nvPr/>
          </p:nvSpPr>
          <p:spPr bwMode="auto">
            <a:xfrm>
              <a:off x="282" y="750"/>
              <a:ext cx="579" cy="571"/>
            </a:xfrm>
            <a:prstGeom prst="rect">
              <a:avLst/>
            </a:prstGeom>
            <a:solidFill>
              <a:srgbClr val="00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228600" indent="-228600"/>
              <a:r>
                <a:rPr lang="en-US" sz="2000" b="0" dirty="0">
                  <a:latin typeface="Gill Sans" charset="0"/>
                  <a:ea typeface="Gill Sans" charset="0"/>
                  <a:cs typeface="Gill Sans" charset="0"/>
                </a:rPr>
                <a:t>User</a:t>
              </a:r>
            </a:p>
            <a:p>
              <a:pPr marL="228600" indent="-228600"/>
              <a:r>
                <a:rPr lang="en-US" sz="2000" b="0" dirty="0">
                  <a:latin typeface="Gill Sans" charset="0"/>
                  <a:ea typeface="Gill Sans" charset="0"/>
                  <a:cs typeface="Gill Sans" charset="0"/>
                </a:rPr>
                <a:t>Thread</a:t>
              </a:r>
            </a:p>
          </p:txBody>
        </p:sp>
        <p:sp>
          <p:nvSpPr>
            <p:cNvPr id="75798" name="Rectangle 23"/>
            <p:cNvSpPr>
              <a:spLocks noChangeArrowheads="1"/>
            </p:cNvSpPr>
            <p:nvPr/>
          </p:nvSpPr>
          <p:spPr bwMode="auto">
            <a:xfrm>
              <a:off x="1208" y="882"/>
              <a:ext cx="471" cy="307"/>
            </a:xfrm>
            <a:prstGeom prst="rect">
              <a:avLst/>
            </a:prstGeom>
            <a:solidFill>
              <a:srgbClr val="53FB25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5799" name="Line 24"/>
            <p:cNvSpPr>
              <a:spLocks noChangeShapeType="1"/>
            </p:cNvSpPr>
            <p:nvPr/>
          </p:nvSpPr>
          <p:spPr bwMode="auto">
            <a:xfrm flipV="1">
              <a:off x="1590" y="874"/>
              <a:ext cx="0" cy="32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5800" name="Line 25"/>
            <p:cNvSpPr>
              <a:spLocks noChangeShapeType="1"/>
            </p:cNvSpPr>
            <p:nvPr/>
          </p:nvSpPr>
          <p:spPr bwMode="auto">
            <a:xfrm flipV="1">
              <a:off x="1492" y="875"/>
              <a:ext cx="0" cy="32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5801" name="Rectangle 26"/>
            <p:cNvSpPr>
              <a:spLocks noChangeArrowheads="1"/>
            </p:cNvSpPr>
            <p:nvPr/>
          </p:nvSpPr>
          <p:spPr bwMode="auto">
            <a:xfrm>
              <a:off x="1030" y="1200"/>
              <a:ext cx="860" cy="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>
                <a:lnSpc>
                  <a:spcPct val="85000"/>
                </a:lnSpc>
                <a:spcBef>
                  <a:spcPct val="0"/>
                </a:spcBef>
                <a:buSzTx/>
              </a:pPr>
              <a:r>
                <a:rPr lang="en-US" sz="2000" b="0">
                  <a:latin typeface="Gill Sans" charset="0"/>
                  <a:ea typeface="Gill Sans" charset="0"/>
                  <a:cs typeface="Gill Sans" charset="0"/>
                </a:rPr>
                <a:t>Queue</a:t>
              </a:r>
            </a:p>
            <a:p>
              <a:pPr>
                <a:lnSpc>
                  <a:spcPct val="85000"/>
                </a:lnSpc>
                <a:spcBef>
                  <a:spcPct val="0"/>
                </a:spcBef>
                <a:buSzTx/>
              </a:pPr>
              <a:r>
                <a:rPr lang="en-US" sz="2000" b="0">
                  <a:latin typeface="Gill Sans" charset="0"/>
                  <a:ea typeface="Gill Sans" charset="0"/>
                  <a:cs typeface="Gill Sans" charset="0"/>
                </a:rPr>
                <a:t>[OS Paths]</a:t>
              </a:r>
            </a:p>
          </p:txBody>
        </p:sp>
        <p:sp>
          <p:nvSpPr>
            <p:cNvPr id="75803" name="Rectangle 28"/>
            <p:cNvSpPr>
              <a:spLocks noChangeArrowheads="1"/>
            </p:cNvSpPr>
            <p:nvPr/>
          </p:nvSpPr>
          <p:spPr bwMode="auto">
            <a:xfrm>
              <a:off x="2026" y="624"/>
              <a:ext cx="374" cy="822"/>
            </a:xfrm>
            <a:prstGeom prst="rect">
              <a:avLst/>
            </a:prstGeom>
            <a:solidFill>
              <a:srgbClr val="FFFF0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pPr marL="228600" indent="-228600"/>
              <a:r>
                <a:rPr lang="en-US" sz="2000" b="0">
                  <a:latin typeface="Gill Sans" charset="0"/>
                  <a:ea typeface="Gill Sans" charset="0"/>
                  <a:cs typeface="Gill Sans" charset="0"/>
                </a:rPr>
                <a:t>Controller</a:t>
              </a:r>
            </a:p>
          </p:txBody>
        </p:sp>
        <p:sp>
          <p:nvSpPr>
            <p:cNvPr id="75804" name="Line 30"/>
            <p:cNvSpPr>
              <a:spLocks noChangeShapeType="1"/>
            </p:cNvSpPr>
            <p:nvPr/>
          </p:nvSpPr>
          <p:spPr bwMode="auto">
            <a:xfrm>
              <a:off x="1696" y="1036"/>
              <a:ext cx="32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5805" name="Rectangle 31"/>
            <p:cNvSpPr>
              <a:spLocks noChangeArrowheads="1"/>
            </p:cNvSpPr>
            <p:nvPr/>
          </p:nvSpPr>
          <p:spPr bwMode="auto">
            <a:xfrm>
              <a:off x="2631" y="864"/>
              <a:ext cx="548" cy="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>
                <a:lnSpc>
                  <a:spcPct val="85000"/>
                </a:lnSpc>
                <a:spcBef>
                  <a:spcPct val="0"/>
                </a:spcBef>
                <a:buSzTx/>
              </a:pPr>
              <a:r>
                <a:rPr lang="en-US" sz="2000" b="0">
                  <a:latin typeface="Gill Sans" charset="0"/>
                  <a:ea typeface="Gill Sans" charset="0"/>
                  <a:cs typeface="Gill Sans" charset="0"/>
                </a:rPr>
                <a:t>I/O</a:t>
              </a:r>
            </a:p>
            <a:p>
              <a:pPr>
                <a:lnSpc>
                  <a:spcPct val="85000"/>
                </a:lnSpc>
                <a:spcBef>
                  <a:spcPct val="0"/>
                </a:spcBef>
                <a:buSzTx/>
              </a:pPr>
              <a:r>
                <a:rPr lang="en-US" sz="2000" b="0">
                  <a:latin typeface="Gill Sans" charset="0"/>
                  <a:ea typeface="Gill Sans" charset="0"/>
                  <a:cs typeface="Gill Sans" charset="0"/>
                </a:rPr>
                <a:t>device</a:t>
              </a:r>
            </a:p>
          </p:txBody>
        </p:sp>
        <p:sp>
          <p:nvSpPr>
            <p:cNvPr id="75806" name="Line 32"/>
            <p:cNvSpPr>
              <a:spLocks noChangeShapeType="1"/>
            </p:cNvSpPr>
            <p:nvPr/>
          </p:nvSpPr>
          <p:spPr bwMode="auto">
            <a:xfrm>
              <a:off x="2400" y="1036"/>
              <a:ext cx="21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864301" name="Rectangle 45"/>
          <p:cNvSpPr>
            <a:spLocks noGrp="1" noChangeArrowheads="1"/>
          </p:cNvSpPr>
          <p:nvPr>
            <p:ph type="body" idx="1"/>
          </p:nvPr>
        </p:nvSpPr>
        <p:spPr>
          <a:xfrm>
            <a:off x="1524000" y="2900362"/>
            <a:ext cx="9144000" cy="3271838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sz="2800" dirty="0">
                <a:ea typeface="MS PGothic" charset="0"/>
              </a:rPr>
              <a:t>Performance of I/O subsystem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sz="2400" dirty="0">
                <a:ea typeface="MS PGothic" charset="0"/>
              </a:rPr>
              <a:t>Metrics: Response Time, Throughput 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sz="2400" dirty="0">
                <a:ea typeface="MS PGothic" charset="0"/>
              </a:rPr>
              <a:t>Effective BW per op = transfer size / response time</a:t>
            </a:r>
          </a:p>
          <a:p>
            <a:pPr lvl="2">
              <a:lnSpc>
                <a:spcPct val="80000"/>
              </a:lnSpc>
            </a:pPr>
            <a:r>
              <a:rPr lang="en-US" sz="1800" dirty="0" err="1">
                <a:ea typeface="MS PGothic" charset="0"/>
              </a:rPr>
              <a:t>EffBW</a:t>
            </a:r>
            <a:r>
              <a:rPr lang="en-US" sz="1800" dirty="0">
                <a:ea typeface="MS PGothic" charset="0"/>
              </a:rPr>
              <a:t>(n) = n / (S + n/B) = B / (1 + SB/n )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sz="2400" dirty="0">
                <a:ea typeface="MS PGothic" charset="0"/>
              </a:rPr>
              <a:t>Contributing factors to latency: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dirty="0">
                <a:ea typeface="MS PGothic" charset="0"/>
              </a:rPr>
              <a:t>Software paths (can be loosely modeled by a queue)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dirty="0">
                <a:ea typeface="MS PGothic" charset="0"/>
              </a:rPr>
              <a:t>Hardware controller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dirty="0">
                <a:ea typeface="MS PGothic" charset="0"/>
              </a:rPr>
              <a:t>I/O device service time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sz="2800" dirty="0">
                <a:ea typeface="MS PGothic" charset="0"/>
              </a:rPr>
              <a:t>Queuing behavior: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sz="2400" dirty="0">
                <a:ea typeface="MS PGothic" charset="0"/>
              </a:rPr>
              <a:t>Can lead to big increases of latency as utilization increases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sz="2400" dirty="0">
                <a:ea typeface="MS PGothic" charset="0"/>
              </a:rPr>
              <a:t>Solutions?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endParaRPr lang="en-US" sz="2400" dirty="0">
              <a:ea typeface="MS PGothic" charset="0"/>
            </a:endParaRPr>
          </a:p>
        </p:txBody>
      </p:sp>
      <p:sp>
        <p:nvSpPr>
          <p:cNvPr id="75780" name="Ink 3"/>
          <p:cNvSpPr>
            <a:spLocks noRot="1" noChangeAspect="1" noEditPoints="1" noChangeArrowheads="1" noChangeShapeType="1" noTextEdit="1"/>
          </p:cNvSpPr>
          <p:nvPr/>
        </p:nvSpPr>
        <p:spPr bwMode="auto">
          <a:xfrm>
            <a:off x="9628189" y="1493839"/>
            <a:ext cx="1587" cy="1587"/>
          </a:xfrm>
          <a:custGeom>
            <a:avLst/>
            <a:gdLst>
              <a:gd name="T0" fmla="*/ 0 w 1"/>
              <a:gd name="T1" fmla="*/ 2147483647 h 1"/>
              <a:gd name="T2" fmla="*/ 0 w 1"/>
              <a:gd name="T3" fmla="*/ 2147483647 h 1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1905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7064377" y="742157"/>
            <a:ext cx="3630613" cy="3070225"/>
            <a:chOff x="5413376" y="685800"/>
            <a:chExt cx="3630613" cy="3070225"/>
          </a:xfrm>
        </p:grpSpPr>
        <p:grpSp>
          <p:nvGrpSpPr>
            <p:cNvPr id="75782" name="Group 53"/>
            <p:cNvGrpSpPr>
              <a:grpSpLocks/>
            </p:cNvGrpSpPr>
            <p:nvPr/>
          </p:nvGrpSpPr>
          <p:grpSpPr bwMode="auto">
            <a:xfrm>
              <a:off x="5413376" y="685800"/>
              <a:ext cx="3630613" cy="3070225"/>
              <a:chOff x="3410" y="432"/>
              <a:chExt cx="2287" cy="1934"/>
            </a:xfrm>
          </p:grpSpPr>
          <p:sp>
            <p:nvSpPr>
              <p:cNvPr id="75784" name="Rectangle 4"/>
              <p:cNvSpPr>
                <a:spLocks noChangeArrowheads="1"/>
              </p:cNvSpPr>
              <p:nvPr/>
            </p:nvSpPr>
            <p:spPr bwMode="auto">
              <a:xfrm>
                <a:off x="3614" y="1255"/>
                <a:ext cx="777" cy="1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sz="20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75785" name="Rectangle 5"/>
              <p:cNvSpPr>
                <a:spLocks noChangeArrowheads="1"/>
              </p:cNvSpPr>
              <p:nvPr/>
            </p:nvSpPr>
            <p:spPr bwMode="auto">
              <a:xfrm>
                <a:off x="5245" y="1827"/>
                <a:ext cx="452" cy="1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3500" tIns="25400" rIns="63500" bIns="25400">
                <a:spAutoFit/>
              </a:bodyPr>
              <a:lstStyle/>
              <a:p>
                <a:pPr algn="l">
                  <a:lnSpc>
                    <a:spcPct val="90000"/>
                  </a:lnSpc>
                  <a:spcBef>
                    <a:spcPct val="0"/>
                  </a:spcBef>
                  <a:buSzTx/>
                </a:pPr>
                <a:r>
                  <a:rPr lang="en-US" b="0">
                    <a:latin typeface="Gill Sans" charset="0"/>
                    <a:ea typeface="Gill Sans" charset="0"/>
                    <a:cs typeface="Gill Sans" charset="0"/>
                  </a:rPr>
                  <a:t>100%</a:t>
                </a:r>
              </a:p>
            </p:txBody>
          </p:sp>
          <p:sp>
            <p:nvSpPr>
              <p:cNvPr id="75786" name="Line 6"/>
              <p:cNvSpPr>
                <a:spLocks noChangeShapeType="1"/>
              </p:cNvSpPr>
              <p:nvPr/>
            </p:nvSpPr>
            <p:spPr bwMode="auto">
              <a:xfrm flipV="1">
                <a:off x="3728" y="432"/>
                <a:ext cx="1" cy="137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20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75787" name="Line 7"/>
              <p:cNvSpPr>
                <a:spLocks noChangeShapeType="1"/>
              </p:cNvSpPr>
              <p:nvPr/>
            </p:nvSpPr>
            <p:spPr bwMode="auto">
              <a:xfrm>
                <a:off x="3734" y="1803"/>
                <a:ext cx="1512" cy="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20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75788" name="Rectangle 8"/>
              <p:cNvSpPr>
                <a:spLocks noChangeArrowheads="1"/>
              </p:cNvSpPr>
              <p:nvPr/>
            </p:nvSpPr>
            <p:spPr bwMode="auto">
              <a:xfrm>
                <a:off x="3771" y="449"/>
                <a:ext cx="809" cy="3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3500" tIns="25400" rIns="63500" bIns="25400">
                <a:spAutoFit/>
              </a:bodyPr>
              <a:lstStyle/>
              <a:p>
                <a:pPr algn="l">
                  <a:lnSpc>
                    <a:spcPct val="85000"/>
                  </a:lnSpc>
                  <a:spcBef>
                    <a:spcPct val="0"/>
                  </a:spcBef>
                  <a:buSzTx/>
                </a:pPr>
                <a:r>
                  <a:rPr lang="en-US" sz="2000" b="0">
                    <a:latin typeface="Gill Sans" charset="0"/>
                    <a:ea typeface="Gill Sans" charset="0"/>
                    <a:cs typeface="Gill Sans" charset="0"/>
                  </a:rPr>
                  <a:t>Response</a:t>
                </a:r>
              </a:p>
              <a:p>
                <a:pPr algn="l">
                  <a:lnSpc>
                    <a:spcPct val="85000"/>
                  </a:lnSpc>
                  <a:spcBef>
                    <a:spcPct val="0"/>
                  </a:spcBef>
                  <a:buSzTx/>
                </a:pPr>
                <a:r>
                  <a:rPr lang="en-US" sz="2000" b="0">
                    <a:latin typeface="Gill Sans" charset="0"/>
                    <a:ea typeface="Gill Sans" charset="0"/>
                    <a:cs typeface="Gill Sans" charset="0"/>
                  </a:rPr>
                  <a:t>Time (ms)</a:t>
                </a:r>
              </a:p>
            </p:txBody>
          </p:sp>
          <p:sp>
            <p:nvSpPr>
              <p:cNvPr id="75789" name="Rectangle 9"/>
              <p:cNvSpPr>
                <a:spLocks noChangeArrowheads="1"/>
              </p:cNvSpPr>
              <p:nvPr/>
            </p:nvSpPr>
            <p:spPr bwMode="auto">
              <a:xfrm>
                <a:off x="3767" y="2004"/>
                <a:ext cx="1830" cy="3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3500" tIns="25400" rIns="63500" bIns="25400">
                <a:spAutoFit/>
              </a:bodyPr>
              <a:lstStyle/>
              <a:p>
                <a:pPr>
                  <a:lnSpc>
                    <a:spcPct val="85000"/>
                  </a:lnSpc>
                  <a:spcBef>
                    <a:spcPct val="0"/>
                  </a:spcBef>
                  <a:buSzTx/>
                </a:pPr>
                <a:r>
                  <a:rPr lang="en-US" sz="2000" b="0" dirty="0">
                    <a:latin typeface="Gill Sans" charset="0"/>
                    <a:ea typeface="Gill Sans" charset="0"/>
                    <a:cs typeface="Gill Sans" charset="0"/>
                  </a:rPr>
                  <a:t>Throughput  (Utilization)</a:t>
                </a:r>
              </a:p>
              <a:p>
                <a:pPr>
                  <a:lnSpc>
                    <a:spcPct val="85000"/>
                  </a:lnSpc>
                  <a:spcBef>
                    <a:spcPct val="0"/>
                  </a:spcBef>
                  <a:buSzTx/>
                </a:pPr>
                <a:r>
                  <a:rPr lang="en-US" sz="2000" b="0" dirty="0">
                    <a:latin typeface="Gill Sans" charset="0"/>
                    <a:ea typeface="Gill Sans" charset="0"/>
                    <a:cs typeface="Gill Sans" charset="0"/>
                  </a:rPr>
                  <a:t>                   (% total BW)</a:t>
                </a:r>
              </a:p>
            </p:txBody>
          </p:sp>
          <p:sp>
            <p:nvSpPr>
              <p:cNvPr id="75790" name="Rectangle 10"/>
              <p:cNvSpPr>
                <a:spLocks noChangeArrowheads="1"/>
              </p:cNvSpPr>
              <p:nvPr/>
            </p:nvSpPr>
            <p:spPr bwMode="auto">
              <a:xfrm>
                <a:off x="3490" y="1786"/>
                <a:ext cx="162" cy="1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3500" tIns="25400" rIns="63500" bIns="25400">
                <a:spAutoFit/>
              </a:bodyPr>
              <a:lstStyle/>
              <a:p>
                <a:pPr algn="l">
                  <a:lnSpc>
                    <a:spcPct val="90000"/>
                  </a:lnSpc>
                  <a:spcBef>
                    <a:spcPct val="0"/>
                  </a:spcBef>
                  <a:buSzTx/>
                </a:pPr>
                <a:r>
                  <a:rPr lang="en-US" b="0">
                    <a:latin typeface="Gill Sans" charset="0"/>
                    <a:ea typeface="Gill Sans" charset="0"/>
                    <a:cs typeface="Gill Sans" charset="0"/>
                  </a:rPr>
                  <a:t>0</a:t>
                </a:r>
              </a:p>
            </p:txBody>
          </p:sp>
          <p:sp>
            <p:nvSpPr>
              <p:cNvPr id="75791" name="Rectangle 11"/>
              <p:cNvSpPr>
                <a:spLocks noChangeArrowheads="1"/>
              </p:cNvSpPr>
              <p:nvPr/>
            </p:nvSpPr>
            <p:spPr bwMode="auto">
              <a:xfrm>
                <a:off x="3410" y="1305"/>
                <a:ext cx="323" cy="1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3500" tIns="25400" rIns="63500" bIns="25400">
                <a:spAutoFit/>
              </a:bodyPr>
              <a:lstStyle/>
              <a:p>
                <a:pPr algn="l">
                  <a:lnSpc>
                    <a:spcPct val="90000"/>
                  </a:lnSpc>
                  <a:spcBef>
                    <a:spcPct val="0"/>
                  </a:spcBef>
                  <a:buSzTx/>
                </a:pPr>
                <a:r>
                  <a:rPr lang="en-US" b="0">
                    <a:latin typeface="Gill Sans" charset="0"/>
                    <a:ea typeface="Gill Sans" charset="0"/>
                    <a:cs typeface="Gill Sans" charset="0"/>
                  </a:rPr>
                  <a:t>100</a:t>
                </a:r>
              </a:p>
            </p:txBody>
          </p:sp>
          <p:sp>
            <p:nvSpPr>
              <p:cNvPr id="75792" name="Rectangle 12"/>
              <p:cNvSpPr>
                <a:spLocks noChangeArrowheads="1"/>
              </p:cNvSpPr>
              <p:nvPr/>
            </p:nvSpPr>
            <p:spPr bwMode="auto">
              <a:xfrm>
                <a:off x="3410" y="904"/>
                <a:ext cx="323" cy="1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3500" tIns="25400" rIns="63500" bIns="25400">
                <a:spAutoFit/>
              </a:bodyPr>
              <a:lstStyle/>
              <a:p>
                <a:pPr algn="l">
                  <a:lnSpc>
                    <a:spcPct val="90000"/>
                  </a:lnSpc>
                  <a:spcBef>
                    <a:spcPct val="0"/>
                  </a:spcBef>
                  <a:buSzTx/>
                </a:pPr>
                <a:r>
                  <a:rPr lang="en-US" b="0">
                    <a:latin typeface="Gill Sans" charset="0"/>
                    <a:ea typeface="Gill Sans" charset="0"/>
                    <a:cs typeface="Gill Sans" charset="0"/>
                  </a:rPr>
                  <a:t>200</a:t>
                </a:r>
              </a:p>
            </p:txBody>
          </p:sp>
          <p:sp>
            <p:nvSpPr>
              <p:cNvPr id="75793" name="Rectangle 13"/>
              <p:cNvSpPr>
                <a:spLocks noChangeArrowheads="1"/>
              </p:cNvSpPr>
              <p:nvPr/>
            </p:nvSpPr>
            <p:spPr bwMode="auto">
              <a:xfrm>
                <a:off x="3410" y="502"/>
                <a:ext cx="323" cy="1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3500" tIns="25400" rIns="63500" bIns="25400">
                <a:spAutoFit/>
              </a:bodyPr>
              <a:lstStyle/>
              <a:p>
                <a:pPr algn="l">
                  <a:lnSpc>
                    <a:spcPct val="90000"/>
                  </a:lnSpc>
                  <a:spcBef>
                    <a:spcPct val="0"/>
                  </a:spcBef>
                  <a:buSzTx/>
                </a:pPr>
                <a:r>
                  <a:rPr lang="en-US" b="0">
                    <a:latin typeface="Gill Sans" charset="0"/>
                    <a:ea typeface="Gill Sans" charset="0"/>
                    <a:cs typeface="Gill Sans" charset="0"/>
                  </a:rPr>
                  <a:t>300</a:t>
                </a:r>
              </a:p>
            </p:txBody>
          </p:sp>
          <p:sp>
            <p:nvSpPr>
              <p:cNvPr id="75794" name="Rectangle 14"/>
              <p:cNvSpPr>
                <a:spLocks noChangeArrowheads="1"/>
              </p:cNvSpPr>
              <p:nvPr/>
            </p:nvSpPr>
            <p:spPr bwMode="auto">
              <a:xfrm>
                <a:off x="3691" y="1867"/>
                <a:ext cx="291" cy="1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3500" tIns="25400" rIns="63500" bIns="25400">
                <a:spAutoFit/>
              </a:bodyPr>
              <a:lstStyle/>
              <a:p>
                <a:pPr algn="l">
                  <a:lnSpc>
                    <a:spcPct val="90000"/>
                  </a:lnSpc>
                  <a:spcBef>
                    <a:spcPct val="0"/>
                  </a:spcBef>
                  <a:buSzTx/>
                </a:pPr>
                <a:r>
                  <a:rPr lang="en-US" b="0">
                    <a:latin typeface="Gill Sans" charset="0"/>
                    <a:ea typeface="Gill Sans" charset="0"/>
                    <a:cs typeface="Gill Sans" charset="0"/>
                  </a:rPr>
                  <a:t>0%</a:t>
                </a:r>
              </a:p>
            </p:txBody>
          </p:sp>
        </p:grpSp>
        <p:sp>
          <p:nvSpPr>
            <p:cNvPr id="75783" name="Ink 4"/>
            <p:cNvSpPr>
              <a:spLocks noRot="1" noChangeAspect="1" noEditPoints="1" noChangeArrowheads="1" noChangeShapeType="1" noTextEdit="1"/>
            </p:cNvSpPr>
            <p:nvPr/>
          </p:nvSpPr>
          <p:spPr bwMode="auto">
            <a:xfrm>
              <a:off x="5937250" y="758825"/>
              <a:ext cx="2368550" cy="1844675"/>
            </a:xfrm>
            <a:custGeom>
              <a:avLst/>
              <a:gdLst>
                <a:gd name="T0" fmla="*/ 0 w 6060"/>
                <a:gd name="T1" fmla="*/ 2147483647 h 5124"/>
                <a:gd name="T2" fmla="*/ 2147483647 w 6060"/>
                <a:gd name="T3" fmla="*/ 2147483647 h 5124"/>
                <a:gd name="T4" fmla="*/ 2147483647 w 6060"/>
                <a:gd name="T5" fmla="*/ 2147483647 h 5124"/>
                <a:gd name="T6" fmla="*/ 2147483647 w 6060"/>
                <a:gd name="T7" fmla="*/ 2147483647 h 5124"/>
                <a:gd name="T8" fmla="*/ 2147483647 w 6060"/>
                <a:gd name="T9" fmla="*/ 2147483647 h 5124"/>
                <a:gd name="T10" fmla="*/ 2147483647 w 6060"/>
                <a:gd name="T11" fmla="*/ 2147483647 h 5124"/>
                <a:gd name="T12" fmla="*/ 2147483647 w 6060"/>
                <a:gd name="T13" fmla="*/ 2147483647 h 5124"/>
                <a:gd name="T14" fmla="*/ 2147483647 w 6060"/>
                <a:gd name="T15" fmla="*/ 2147483647 h 5124"/>
                <a:gd name="T16" fmla="*/ 2147483647 w 6060"/>
                <a:gd name="T17" fmla="*/ 2147483647 h 5124"/>
                <a:gd name="T18" fmla="*/ 2147483647 w 6060"/>
                <a:gd name="T19" fmla="*/ 2147483647 h 5124"/>
                <a:gd name="T20" fmla="*/ 2147483647 w 6060"/>
                <a:gd name="T21" fmla="*/ 2147483647 h 5124"/>
                <a:gd name="T22" fmla="*/ 2147483647 w 6060"/>
                <a:gd name="T23" fmla="*/ 2147483647 h 5124"/>
                <a:gd name="T24" fmla="*/ 2147483647 w 6060"/>
                <a:gd name="T25" fmla="*/ 2147483647 h 5124"/>
                <a:gd name="T26" fmla="*/ 2147483647 w 6060"/>
                <a:gd name="T27" fmla="*/ 2147483647 h 5124"/>
                <a:gd name="T28" fmla="*/ 2147483647 w 6060"/>
                <a:gd name="T29" fmla="*/ 2147483647 h 512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6060" h="5124" extrusionOk="0">
                  <a:moveTo>
                    <a:pt x="0" y="5121"/>
                  </a:moveTo>
                  <a:cubicBezTo>
                    <a:pt x="155" y="5108"/>
                    <a:pt x="312" y="5103"/>
                    <a:pt x="468" y="5091"/>
                  </a:cubicBezTo>
                  <a:cubicBezTo>
                    <a:pt x="775" y="5068"/>
                    <a:pt x="1136" y="5060"/>
                    <a:pt x="1422" y="4946"/>
                  </a:cubicBezTo>
                  <a:cubicBezTo>
                    <a:pt x="1613" y="4870"/>
                    <a:pt x="1803" y="4774"/>
                    <a:pt x="1993" y="4691"/>
                  </a:cubicBezTo>
                  <a:cubicBezTo>
                    <a:pt x="2188" y="4606"/>
                    <a:pt x="2378" y="4519"/>
                    <a:pt x="2557" y="4404"/>
                  </a:cubicBezTo>
                  <a:cubicBezTo>
                    <a:pt x="2805" y="4245"/>
                    <a:pt x="3071" y="4125"/>
                    <a:pt x="3320" y="3970"/>
                  </a:cubicBezTo>
                  <a:cubicBezTo>
                    <a:pt x="3491" y="3864"/>
                    <a:pt x="3649" y="3748"/>
                    <a:pt x="3823" y="3647"/>
                  </a:cubicBezTo>
                  <a:cubicBezTo>
                    <a:pt x="4041" y="3520"/>
                    <a:pt x="4219" y="3329"/>
                    <a:pt x="4391" y="3143"/>
                  </a:cubicBezTo>
                  <a:cubicBezTo>
                    <a:pt x="4539" y="2984"/>
                    <a:pt x="4704" y="2844"/>
                    <a:pt x="4832" y="2666"/>
                  </a:cubicBezTo>
                  <a:cubicBezTo>
                    <a:pt x="4927" y="2534"/>
                    <a:pt x="4999" y="2388"/>
                    <a:pt x="5087" y="2251"/>
                  </a:cubicBezTo>
                  <a:cubicBezTo>
                    <a:pt x="5165" y="2130"/>
                    <a:pt x="5236" y="2017"/>
                    <a:pt x="5299" y="1888"/>
                  </a:cubicBezTo>
                  <a:cubicBezTo>
                    <a:pt x="5421" y="1641"/>
                    <a:pt x="5529" y="1391"/>
                    <a:pt x="5657" y="1147"/>
                  </a:cubicBezTo>
                  <a:cubicBezTo>
                    <a:pt x="5835" y="809"/>
                    <a:pt x="5882" y="475"/>
                    <a:pt x="5999" y="122"/>
                  </a:cubicBezTo>
                  <a:cubicBezTo>
                    <a:pt x="6013" y="79"/>
                    <a:pt x="6041" y="17"/>
                    <a:pt x="6047" y="1"/>
                  </a:cubicBezTo>
                  <a:cubicBezTo>
                    <a:pt x="6051" y="2"/>
                    <a:pt x="6055" y="3"/>
                    <a:pt x="6059" y="4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08254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3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3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3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30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30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30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30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4301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traight Arrow Connector 25"/>
          <p:cNvCxnSpPr/>
          <p:nvPr/>
        </p:nvCxnSpPr>
        <p:spPr>
          <a:xfrm>
            <a:off x="5523505" y="2021110"/>
            <a:ext cx="136874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4092658" y="2014703"/>
            <a:ext cx="136874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Deterministic World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9699" y="4038600"/>
            <a:ext cx="8229600" cy="2819400"/>
          </a:xfrm>
        </p:spPr>
        <p:txBody>
          <a:bodyPr>
            <a:normAutofit/>
          </a:bodyPr>
          <a:lstStyle/>
          <a:p>
            <a:r>
              <a:rPr lang="en-US" dirty="0"/>
              <a:t>Assume requests arrive at regular intervals, take a fixed time to process, with plenty of time between …</a:t>
            </a:r>
          </a:p>
          <a:p>
            <a:r>
              <a:rPr lang="en-US" dirty="0"/>
              <a:t>Service rate (μ = 1/T</a:t>
            </a:r>
            <a:r>
              <a:rPr lang="en-US" baseline="-25000" dirty="0"/>
              <a:t>S</a:t>
            </a:r>
            <a:r>
              <a:rPr lang="en-US" dirty="0"/>
              <a:t>)  - operations per second</a:t>
            </a:r>
          </a:p>
          <a:p>
            <a:r>
              <a:rPr lang="en-US" dirty="0"/>
              <a:t>Arrival rate: (λ =  1/T</a:t>
            </a:r>
            <a:r>
              <a:rPr lang="en-US" baseline="-25000" dirty="0"/>
              <a:t>A</a:t>
            </a:r>
            <a:r>
              <a:rPr lang="en-US" dirty="0"/>
              <a:t>) - requests per second </a:t>
            </a:r>
          </a:p>
          <a:p>
            <a:r>
              <a:rPr lang="en-US" dirty="0"/>
              <a:t>Utilization: U = </a:t>
            </a:r>
            <a:r>
              <a:rPr lang="en-US" dirty="0" err="1"/>
              <a:t>λ</a:t>
            </a:r>
            <a:r>
              <a:rPr lang="en-US" dirty="0"/>
              <a:t>/μ , where </a:t>
            </a:r>
            <a:r>
              <a:rPr lang="en-US" dirty="0" err="1"/>
              <a:t>λ</a:t>
            </a:r>
            <a:r>
              <a:rPr lang="en-US" dirty="0"/>
              <a:t> &lt; μ</a:t>
            </a:r>
          </a:p>
          <a:p>
            <a:r>
              <a:rPr lang="en-US" dirty="0"/>
              <a:t>Average rate is the complete story</a:t>
            </a:r>
          </a:p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902346" y="1070637"/>
            <a:ext cx="1559061" cy="681412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5202370" y="1070637"/>
            <a:ext cx="0" cy="68141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931448" y="1070637"/>
            <a:ext cx="0" cy="68141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6064500" y="1019016"/>
            <a:ext cx="753719" cy="78465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038601" y="1190514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Queue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030824" y="1196025"/>
            <a:ext cx="9396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Server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3406749" y="1411343"/>
            <a:ext cx="49559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5461406" y="1411343"/>
            <a:ext cx="49559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6904420" y="1398552"/>
            <a:ext cx="49559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453243" y="1213886"/>
            <a:ext cx="10118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arrivals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543800" y="1226677"/>
            <a:ext cx="14093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departures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477478" y="1843087"/>
            <a:ext cx="481222" cy="400110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T</a:t>
            </a:r>
            <a:r>
              <a:rPr lang="en-US" sz="2000" b="0" baseline="-25000" dirty="0">
                <a:latin typeface="Gill Sans" charset="0"/>
                <a:ea typeface="Gill Sans" charset="0"/>
                <a:cs typeface="Gill Sans" charset="0"/>
              </a:rPr>
              <a:t>Q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4092658" y="1857400"/>
            <a:ext cx="12571" cy="340706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846227" y="1843087"/>
            <a:ext cx="455574" cy="400110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T</a:t>
            </a:r>
            <a:r>
              <a:rPr lang="en-US" sz="2000" b="0" baseline="-25000" dirty="0">
                <a:latin typeface="Gill Sans" charset="0"/>
                <a:ea typeface="Gill Sans" charset="0"/>
                <a:cs typeface="Gill Sans" charset="0"/>
              </a:rPr>
              <a:t>S</a:t>
            </a:r>
          </a:p>
        </p:txBody>
      </p:sp>
      <p:cxnSp>
        <p:nvCxnSpPr>
          <p:cNvPr id="23" name="Straight Connector 22"/>
          <p:cNvCxnSpPr/>
          <p:nvPr/>
        </p:nvCxnSpPr>
        <p:spPr>
          <a:xfrm>
            <a:off x="5461407" y="1857400"/>
            <a:ext cx="12571" cy="340706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2453243" y="2762310"/>
            <a:ext cx="630788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2954633" y="2851603"/>
            <a:ext cx="189778" cy="39417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152855" y="3266791"/>
            <a:ext cx="939803" cy="39417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2954489" y="2545305"/>
            <a:ext cx="2248136" cy="0"/>
          </a:xfrm>
          <a:prstGeom prst="straightConnector1">
            <a:avLst/>
          </a:prstGeom>
          <a:ln w="9525" cmpd="sng">
            <a:solidFill>
              <a:srgbClr val="000000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339310" y="2286000"/>
            <a:ext cx="436530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T</a:t>
            </a:r>
            <a:r>
              <a:rPr lang="en-US" sz="2000" b="0" baseline="-25000" dirty="0">
                <a:latin typeface="Gill Sans" charset="0"/>
                <a:ea typeface="Gill Sans" charset="0"/>
                <a:cs typeface="Gill Sans" charset="0"/>
              </a:rPr>
              <a:t>A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2954489" y="2515819"/>
            <a:ext cx="0" cy="306584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5210945" y="2846849"/>
            <a:ext cx="189778" cy="39417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5409167" y="3262037"/>
            <a:ext cx="939803" cy="39417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5210801" y="2540551"/>
            <a:ext cx="2248136" cy="0"/>
          </a:xfrm>
          <a:prstGeom prst="straightConnector1">
            <a:avLst/>
          </a:prstGeom>
          <a:ln w="9525" cmpd="sng">
            <a:solidFill>
              <a:srgbClr val="000000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5595622" y="2286000"/>
            <a:ext cx="436530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T</a:t>
            </a:r>
            <a:r>
              <a:rPr lang="en-US" sz="2000" b="0" baseline="-25000" dirty="0">
                <a:latin typeface="Gill Sans" charset="0"/>
                <a:ea typeface="Gill Sans" charset="0"/>
                <a:cs typeface="Gill Sans" charset="0"/>
              </a:rPr>
              <a:t>A</a:t>
            </a:r>
          </a:p>
        </p:txBody>
      </p:sp>
      <p:cxnSp>
        <p:nvCxnSpPr>
          <p:cNvPr id="49" name="Straight Connector 48"/>
          <p:cNvCxnSpPr/>
          <p:nvPr/>
        </p:nvCxnSpPr>
        <p:spPr>
          <a:xfrm>
            <a:off x="5210801" y="2511065"/>
            <a:ext cx="0" cy="306584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7472360" y="2832250"/>
            <a:ext cx="189778" cy="39417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7670582" y="3247438"/>
            <a:ext cx="939803" cy="39417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  <a:cs typeface="Gill Sans Light"/>
            </a:endParaRPr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7472216" y="2525952"/>
            <a:ext cx="2248136" cy="0"/>
          </a:xfrm>
          <a:prstGeom prst="straightConnector1">
            <a:avLst/>
          </a:prstGeom>
          <a:ln w="9525" cmpd="sng">
            <a:solidFill>
              <a:srgbClr val="000000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7857037" y="2286000"/>
            <a:ext cx="436530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T</a:t>
            </a:r>
            <a:r>
              <a:rPr lang="en-US" sz="2000" b="0" baseline="-25000" dirty="0">
                <a:latin typeface="Gill Sans" charset="0"/>
                <a:ea typeface="Gill Sans" charset="0"/>
                <a:cs typeface="Gill Sans" charset="0"/>
              </a:rPr>
              <a:t>A</a:t>
            </a:r>
          </a:p>
        </p:txBody>
      </p:sp>
      <p:cxnSp>
        <p:nvCxnSpPr>
          <p:cNvPr id="54" name="Straight Connector 53"/>
          <p:cNvCxnSpPr/>
          <p:nvPr/>
        </p:nvCxnSpPr>
        <p:spPr>
          <a:xfrm>
            <a:off x="7472216" y="2496466"/>
            <a:ext cx="0" cy="306584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143738" y="3827586"/>
            <a:ext cx="990600" cy="0"/>
          </a:xfrm>
          <a:prstGeom prst="straightConnector1">
            <a:avLst/>
          </a:prstGeom>
          <a:ln w="9525" cmpd="sng">
            <a:solidFill>
              <a:srgbClr val="000000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3161324" y="3579616"/>
            <a:ext cx="0" cy="306584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4114800" y="3581400"/>
            <a:ext cx="0" cy="306584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429000" y="3714690"/>
            <a:ext cx="455574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T</a:t>
            </a:r>
            <a:r>
              <a:rPr lang="en-US" sz="2000" b="0" baseline="-25000" dirty="0">
                <a:latin typeface="Gill Sans" charset="0"/>
                <a:ea typeface="Gill Sans" charset="0"/>
                <a:cs typeface="Gill Sans" charset="0"/>
              </a:rPr>
              <a:t>S</a:t>
            </a:r>
          </a:p>
        </p:txBody>
      </p:sp>
      <p:cxnSp>
        <p:nvCxnSpPr>
          <p:cNvPr id="42" name="Straight Connector 41"/>
          <p:cNvCxnSpPr/>
          <p:nvPr/>
        </p:nvCxnSpPr>
        <p:spPr>
          <a:xfrm>
            <a:off x="2955925" y="3204966"/>
            <a:ext cx="0" cy="306584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2955925" y="3438525"/>
            <a:ext cx="228600" cy="0"/>
          </a:xfrm>
          <a:prstGeom prst="straightConnector1">
            <a:avLst/>
          </a:prstGeom>
          <a:ln w="9525" cmpd="sng">
            <a:solidFill>
              <a:srgbClr val="000000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 bwMode="auto">
          <a:xfrm flipH="1">
            <a:off x="2771775" y="3435350"/>
            <a:ext cx="304800" cy="533400"/>
          </a:xfrm>
          <a:prstGeom prst="lin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5" name="TextBox 54"/>
          <p:cNvSpPr txBox="1"/>
          <p:nvPr/>
        </p:nvSpPr>
        <p:spPr>
          <a:xfrm>
            <a:off x="2514600" y="3733800"/>
            <a:ext cx="4363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 err="1">
                <a:latin typeface="Gill Sans" charset="0"/>
                <a:ea typeface="Gill Sans" charset="0"/>
                <a:cs typeface="Gill Sans" charset="0"/>
              </a:rPr>
              <a:t>T</a:t>
            </a:r>
            <a:r>
              <a:rPr lang="en-US" sz="2000" b="0" baseline="-25000" dirty="0" err="1">
                <a:latin typeface="Gill Sans" charset="0"/>
                <a:ea typeface="Gill Sans" charset="0"/>
                <a:cs typeface="Gill Sans" charset="0"/>
              </a:rPr>
              <a:t>q</a:t>
            </a:r>
            <a:endParaRPr lang="en-US" sz="2000" b="0" baseline="-25000" dirty="0">
              <a:latin typeface="Gill Sans" charset="0"/>
              <a:ea typeface="Gill Sans" charset="0"/>
              <a:cs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39911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Ideal Linear World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0" y="5577985"/>
            <a:ext cx="8724920" cy="544260"/>
          </a:xfrm>
        </p:spPr>
        <p:txBody>
          <a:bodyPr>
            <a:noAutofit/>
          </a:bodyPr>
          <a:lstStyle/>
          <a:p>
            <a:r>
              <a:rPr lang="en-US" dirty="0"/>
              <a:t>What does the queue wait time look like?</a:t>
            </a:r>
          </a:p>
          <a:p>
            <a:pPr lvl="1"/>
            <a:r>
              <a:rPr lang="en-US" sz="2000" dirty="0"/>
              <a:t>Grows unbounded at a rate ~ (</a:t>
            </a:r>
            <a:r>
              <a:rPr lang="en-US" sz="2000" dirty="0" err="1"/>
              <a:t>T</a:t>
            </a:r>
            <a:r>
              <a:rPr lang="en-US" sz="2000" baseline="-25000" dirty="0" err="1"/>
              <a:t>s</a:t>
            </a:r>
            <a:r>
              <a:rPr lang="en-US" sz="2000" dirty="0"/>
              <a:t>/T</a:t>
            </a:r>
            <a:r>
              <a:rPr lang="en-US" sz="2000" baseline="-25000" dirty="0"/>
              <a:t>A</a:t>
            </a:r>
            <a:r>
              <a:rPr lang="en-US" sz="2000" dirty="0"/>
              <a:t>) till request rate subsides</a:t>
            </a:r>
          </a:p>
          <a:p>
            <a:pPr lvl="1"/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2483148" y="3396669"/>
            <a:ext cx="25783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Offered Load  (T</a:t>
            </a:r>
            <a:r>
              <a:rPr lang="en-US" sz="2000" b="0" baseline="-25000" dirty="0">
                <a:latin typeface="Gill Sans" charset="0"/>
                <a:ea typeface="Gill Sans" charset="0"/>
                <a:cs typeface="Gill Sans" charset="0"/>
              </a:rPr>
              <a:t>S</a:t>
            </a:r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/T</a:t>
            </a:r>
            <a:r>
              <a:rPr lang="en-US" sz="2000" b="0" baseline="-25000" dirty="0">
                <a:latin typeface="Gill Sans" charset="0"/>
                <a:ea typeface="Gill Sans" charset="0"/>
                <a:cs typeface="Gill Sans" charset="0"/>
              </a:rPr>
              <a:t>A</a:t>
            </a:r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)</a:t>
            </a: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2660272" y="844869"/>
            <a:ext cx="0" cy="220448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660273" y="3063062"/>
            <a:ext cx="2321127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 rot="16200000">
            <a:off x="871531" y="1878446"/>
            <a:ext cx="26470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Delivered Throughput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535267" y="3032317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0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333864" y="3070870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1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704067" y="1207533"/>
            <a:ext cx="1824785" cy="182478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358612" y="1038112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1</a:t>
            </a:r>
          </a:p>
        </p:txBody>
      </p:sp>
      <p:cxnSp>
        <p:nvCxnSpPr>
          <p:cNvPr id="19" name="Straight Arrow Connector 18"/>
          <p:cNvCxnSpPr>
            <a:stCxn id="12" idx="0"/>
          </p:cNvCxnSpPr>
          <p:nvPr/>
        </p:nvCxnSpPr>
        <p:spPr>
          <a:xfrm flipV="1">
            <a:off x="2691720" y="1407445"/>
            <a:ext cx="1642144" cy="16248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" name="Group 7"/>
          <p:cNvGrpSpPr/>
          <p:nvPr/>
        </p:nvGrpSpPr>
        <p:grpSpPr>
          <a:xfrm>
            <a:off x="2283872" y="2119924"/>
            <a:ext cx="3507328" cy="3498944"/>
            <a:chOff x="426604" y="2323885"/>
            <a:chExt cx="3507328" cy="3498944"/>
          </a:xfrm>
        </p:grpSpPr>
        <p:cxnSp>
          <p:nvCxnSpPr>
            <p:cNvPr id="33" name="Straight Connector 32"/>
            <p:cNvCxnSpPr/>
            <p:nvPr/>
          </p:nvCxnSpPr>
          <p:spPr>
            <a:xfrm>
              <a:off x="738536" y="5422719"/>
              <a:ext cx="3195396" cy="0"/>
            </a:xfrm>
            <a:prstGeom prst="line">
              <a:avLst/>
            </a:prstGeom>
            <a:ln>
              <a:solidFill>
                <a:srgbClr val="000000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V="1">
              <a:off x="847105" y="4266180"/>
              <a:ext cx="0" cy="128779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1810187" y="5422719"/>
              <a:ext cx="66877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0" dirty="0">
                  <a:latin typeface="Gill Sans" charset="0"/>
                  <a:ea typeface="Gill Sans" charset="0"/>
                  <a:cs typeface="Gill Sans" charset="0"/>
                </a:rPr>
                <a:t>time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 rot="16200000">
              <a:off x="-192636" y="4538372"/>
              <a:ext cx="163859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0" dirty="0">
                  <a:latin typeface="Gill Sans" charset="0"/>
                  <a:ea typeface="Gill Sans" charset="0"/>
                  <a:cs typeface="Gill Sans" charset="0"/>
                </a:rPr>
                <a:t>Queue delay</a:t>
              </a:r>
            </a:p>
          </p:txBody>
        </p:sp>
        <p:cxnSp>
          <p:nvCxnSpPr>
            <p:cNvPr id="40" name="Straight Connector 39"/>
            <p:cNvCxnSpPr/>
            <p:nvPr/>
          </p:nvCxnSpPr>
          <p:spPr>
            <a:xfrm>
              <a:off x="855731" y="5153537"/>
              <a:ext cx="2601668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Oval 40"/>
            <p:cNvSpPr/>
            <p:nvPr/>
          </p:nvSpPr>
          <p:spPr>
            <a:xfrm>
              <a:off x="1557058" y="2323885"/>
              <a:ext cx="233572" cy="175191"/>
            </a:xfrm>
            <a:prstGeom prst="ellipse">
              <a:avLst/>
            </a:prstGeom>
            <a:noFill/>
            <a:ln w="19050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43" name="Straight Connector 42"/>
            <p:cNvCxnSpPr>
              <a:stCxn id="41" idx="4"/>
            </p:cNvCxnSpPr>
            <p:nvPr/>
          </p:nvCxnSpPr>
          <p:spPr>
            <a:xfrm flipH="1">
              <a:off x="1229844" y="2499076"/>
              <a:ext cx="444000" cy="1990966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5922352" y="754965"/>
            <a:ext cx="4605968" cy="3041814"/>
            <a:chOff x="4398352" y="958926"/>
            <a:chExt cx="4605968" cy="3041814"/>
          </a:xfrm>
        </p:grpSpPr>
        <p:sp>
          <p:nvSpPr>
            <p:cNvPr id="55" name="Rectangle 54"/>
            <p:cNvSpPr/>
            <p:nvPr/>
          </p:nvSpPr>
          <p:spPr>
            <a:xfrm>
              <a:off x="5075131" y="1420848"/>
              <a:ext cx="1824785" cy="182478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21" name="Straight Connector 20"/>
            <p:cNvCxnSpPr/>
            <p:nvPr/>
          </p:nvCxnSpPr>
          <p:spPr>
            <a:xfrm flipV="1">
              <a:off x="5063613" y="1048829"/>
              <a:ext cx="0" cy="2204487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5063613" y="3267023"/>
              <a:ext cx="3940707" cy="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 rot="16200000">
              <a:off x="3274871" y="2082407"/>
              <a:ext cx="264707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0" dirty="0">
                  <a:latin typeface="Gill Sans" charset="0"/>
                  <a:ea typeface="Gill Sans" charset="0"/>
                  <a:cs typeface="Gill Sans" charset="0"/>
                </a:rPr>
                <a:t>Delivered Throughput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938608" y="3236278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0" dirty="0">
                  <a:latin typeface="Gill Sans" charset="0"/>
                  <a:ea typeface="Gill Sans" charset="0"/>
                  <a:cs typeface="Gill Sans" charset="0"/>
                </a:rPr>
                <a:t>0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737205" y="3274831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0" dirty="0">
                  <a:latin typeface="Gill Sans" charset="0"/>
                  <a:ea typeface="Gill Sans" charset="0"/>
                  <a:cs typeface="Gill Sans" charset="0"/>
                </a:rPr>
                <a:t>1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761953" y="1242073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0" dirty="0">
                  <a:latin typeface="Gill Sans" charset="0"/>
                  <a:ea typeface="Gill Sans" charset="0"/>
                  <a:cs typeface="Gill Sans" charset="0"/>
                </a:rPr>
                <a:t>1</a:t>
              </a:r>
            </a:p>
          </p:txBody>
        </p:sp>
        <p:cxnSp>
          <p:nvCxnSpPr>
            <p:cNvPr id="28" name="Straight Arrow Connector 27"/>
            <p:cNvCxnSpPr>
              <a:stCxn id="24" idx="0"/>
            </p:cNvCxnSpPr>
            <p:nvPr/>
          </p:nvCxnSpPr>
          <p:spPr>
            <a:xfrm flipV="1">
              <a:off x="5095061" y="1411494"/>
              <a:ext cx="1802043" cy="182478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>
              <a:off x="6897104" y="1411493"/>
              <a:ext cx="210721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4886488" y="3600630"/>
              <a:ext cx="257833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0" dirty="0">
                  <a:latin typeface="Gill Sans" charset="0"/>
                  <a:ea typeface="Gill Sans" charset="0"/>
                  <a:cs typeface="Gill Sans" charset="0"/>
                </a:rPr>
                <a:t>Offered Load  (T</a:t>
              </a:r>
              <a:r>
                <a:rPr lang="en-US" sz="2000" b="0" baseline="-25000" dirty="0">
                  <a:latin typeface="Gill Sans" charset="0"/>
                  <a:ea typeface="Gill Sans" charset="0"/>
                  <a:cs typeface="Gill Sans" charset="0"/>
                </a:rPr>
                <a:t>S</a:t>
              </a:r>
              <a:r>
                <a:rPr lang="en-US" sz="2000" b="0" dirty="0">
                  <a:latin typeface="Gill Sans" charset="0"/>
                  <a:ea typeface="Gill Sans" charset="0"/>
                  <a:cs typeface="Gill Sans" charset="0"/>
                </a:rPr>
                <a:t>/T</a:t>
              </a:r>
              <a:r>
                <a:rPr lang="en-US" sz="2000" b="0" baseline="-25000" dirty="0">
                  <a:latin typeface="Gill Sans" charset="0"/>
                  <a:ea typeface="Gill Sans" charset="0"/>
                  <a:cs typeface="Gill Sans" charset="0"/>
                </a:rPr>
                <a:t>A</a:t>
              </a:r>
              <a:r>
                <a:rPr lang="en-US" sz="2000" b="0" dirty="0">
                  <a:latin typeface="Gill Sans" charset="0"/>
                  <a:ea typeface="Gill Sans" charset="0"/>
                  <a:cs typeface="Gill Sans" charset="0"/>
                </a:rPr>
                <a:t>)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5334000" y="2791265"/>
              <a:ext cx="17508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0" dirty="0">
                  <a:latin typeface="Gill Sans" charset="0"/>
                  <a:ea typeface="Gill Sans" charset="0"/>
                  <a:cs typeface="Gill Sans" charset="0"/>
                </a:rPr>
                <a:t>Empty Queue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7038865" y="1042161"/>
              <a:ext cx="135325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0" dirty="0">
                  <a:latin typeface="Gill Sans" charset="0"/>
                  <a:ea typeface="Gill Sans" charset="0"/>
                  <a:cs typeface="Gill Sans" charset="0"/>
                </a:rPr>
                <a:t>Saturation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7210248" y="2791265"/>
              <a:ext cx="15119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0" dirty="0">
                  <a:latin typeface="Gill Sans" charset="0"/>
                  <a:ea typeface="Gill Sans" charset="0"/>
                  <a:cs typeface="Gill Sans" charset="0"/>
                </a:rPr>
                <a:t>Unbounded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6172200" y="1143000"/>
            <a:ext cx="3867936" cy="4495800"/>
            <a:chOff x="4648200" y="1143000"/>
            <a:chExt cx="3867936" cy="4495800"/>
          </a:xfrm>
        </p:grpSpPr>
        <p:grpSp>
          <p:nvGrpSpPr>
            <p:cNvPr id="15" name="Group 14"/>
            <p:cNvGrpSpPr/>
            <p:nvPr/>
          </p:nvGrpSpPr>
          <p:grpSpPr>
            <a:xfrm>
              <a:off x="4648200" y="1143000"/>
              <a:ext cx="3867936" cy="4495800"/>
              <a:chOff x="5179472" y="1278736"/>
              <a:chExt cx="3867936" cy="4495800"/>
            </a:xfrm>
          </p:grpSpPr>
          <p:cxnSp>
            <p:nvCxnSpPr>
              <p:cNvPr id="44" name="Straight Connector 43"/>
              <p:cNvCxnSpPr/>
              <p:nvPr/>
            </p:nvCxnSpPr>
            <p:spPr>
              <a:xfrm>
                <a:off x="5491404" y="5340446"/>
                <a:ext cx="3195396" cy="0"/>
              </a:xfrm>
              <a:prstGeom prst="line">
                <a:avLst/>
              </a:prstGeom>
              <a:ln>
                <a:solidFill>
                  <a:srgbClr val="000000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 flipV="1">
                <a:off x="5599973" y="4183907"/>
                <a:ext cx="0" cy="128779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TextBox 45"/>
              <p:cNvSpPr txBox="1"/>
              <p:nvPr/>
            </p:nvSpPr>
            <p:spPr>
              <a:xfrm>
                <a:off x="5781933" y="5374426"/>
                <a:ext cx="66877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0" dirty="0">
                    <a:latin typeface="Gill Sans" charset="0"/>
                    <a:ea typeface="Gill Sans" charset="0"/>
                    <a:cs typeface="Gill Sans" charset="0"/>
                  </a:rPr>
                  <a:t>time</a:t>
                </a:r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 rot="16200000">
                <a:off x="4560232" y="4456099"/>
                <a:ext cx="163859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0" dirty="0">
                    <a:latin typeface="Gill Sans" charset="0"/>
                    <a:ea typeface="Gill Sans" charset="0"/>
                    <a:cs typeface="Gill Sans" charset="0"/>
                  </a:rPr>
                  <a:t>Queue delay</a:t>
                </a:r>
              </a:p>
            </p:txBody>
          </p:sp>
          <p:cxnSp>
            <p:nvCxnSpPr>
              <p:cNvPr id="48" name="Straight Connector 47"/>
              <p:cNvCxnSpPr/>
              <p:nvPr/>
            </p:nvCxnSpPr>
            <p:spPr>
              <a:xfrm flipV="1">
                <a:off x="7463884" y="3832471"/>
                <a:ext cx="1583524" cy="1253393"/>
              </a:xfrm>
              <a:prstGeom prst="line">
                <a:avLst/>
              </a:prstGeom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Oval 48"/>
              <p:cNvSpPr/>
              <p:nvPr/>
            </p:nvSpPr>
            <p:spPr>
              <a:xfrm>
                <a:off x="7916655" y="1278736"/>
                <a:ext cx="233572" cy="175191"/>
              </a:xfrm>
              <a:prstGeom prst="ellipse">
                <a:avLst/>
              </a:prstGeom>
              <a:noFill/>
              <a:ln w="19050" cmpd="sng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cxnSp>
            <p:nvCxnSpPr>
              <p:cNvPr id="50" name="Straight Connector 49"/>
              <p:cNvCxnSpPr/>
              <p:nvPr/>
            </p:nvCxnSpPr>
            <p:spPr>
              <a:xfrm flipH="1">
                <a:off x="7480450" y="1431136"/>
                <a:ext cx="552991" cy="3450926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1" name="Straight Connector 50"/>
            <p:cNvCxnSpPr/>
            <p:nvPr/>
          </p:nvCxnSpPr>
          <p:spPr>
            <a:xfrm flipV="1">
              <a:off x="5105400" y="4949576"/>
              <a:ext cx="1836733" cy="342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1014415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55022-1819-40AE-990F-6660E51E1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Light"/>
              </a:rPr>
              <a:t>Recall: Magnetic Disks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8BAB38-95D3-45E6-A750-7E316157A0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6062"/>
            <a:ext cx="10515600" cy="3001060"/>
          </a:xfrm>
        </p:spPr>
        <p:txBody>
          <a:bodyPr/>
          <a:lstStyle/>
          <a:p>
            <a:pPr>
              <a:lnSpc>
                <a:spcPct val="110000"/>
              </a:lnSpc>
              <a:spcBef>
                <a:spcPct val="15000"/>
              </a:spcBef>
              <a:tabLst>
                <a:tab pos="2635250" algn="l"/>
              </a:tabLst>
            </a:pPr>
            <a:r>
              <a:rPr lang="en-US" dirty="0">
                <a:solidFill>
                  <a:srgbClr val="FF0000"/>
                </a:solidFill>
                <a:latin typeface="Gill Sans Light"/>
              </a:rPr>
              <a:t>Cylinders: </a:t>
            </a:r>
            <a:r>
              <a:rPr lang="en-US" dirty="0">
                <a:latin typeface="Gill Sans Light"/>
              </a:rPr>
              <a:t>all the tracks under the </a:t>
            </a:r>
            <a:br>
              <a:rPr lang="en-US" dirty="0">
                <a:latin typeface="Gill Sans Light"/>
              </a:rPr>
            </a:br>
            <a:r>
              <a:rPr lang="en-US" dirty="0">
                <a:latin typeface="Gill Sans Light"/>
              </a:rPr>
              <a:t>head at a given point on all surfaces</a:t>
            </a:r>
          </a:p>
          <a:p>
            <a:pPr>
              <a:lnSpc>
                <a:spcPct val="110000"/>
              </a:lnSpc>
              <a:spcBef>
                <a:spcPct val="15000"/>
              </a:spcBef>
              <a:tabLst>
                <a:tab pos="2635250" algn="l"/>
              </a:tabLst>
            </a:pPr>
            <a:r>
              <a:rPr lang="en-US" dirty="0">
                <a:latin typeface="Gill Sans Light"/>
              </a:rPr>
              <a:t>Read/write data is a three-stage process:</a:t>
            </a:r>
          </a:p>
          <a:p>
            <a:pPr lvl="1">
              <a:lnSpc>
                <a:spcPct val="110000"/>
              </a:lnSpc>
              <a:spcBef>
                <a:spcPct val="15000"/>
              </a:spcBef>
              <a:tabLst>
                <a:tab pos="2635250" algn="l"/>
              </a:tabLst>
            </a:pPr>
            <a:r>
              <a:rPr lang="en-US" dirty="0">
                <a:solidFill>
                  <a:srgbClr val="FF0000"/>
                </a:solidFill>
                <a:latin typeface="Gill Sans Light"/>
              </a:rPr>
              <a:t>Seek time: </a:t>
            </a:r>
            <a:r>
              <a:rPr lang="en-US" dirty="0">
                <a:latin typeface="Gill Sans Light"/>
              </a:rPr>
              <a:t>position the head/arm over the proper track</a:t>
            </a:r>
          </a:p>
          <a:p>
            <a:pPr lvl="1">
              <a:lnSpc>
                <a:spcPct val="110000"/>
              </a:lnSpc>
              <a:spcBef>
                <a:spcPct val="15000"/>
              </a:spcBef>
              <a:tabLst>
                <a:tab pos="2635250" algn="l"/>
              </a:tabLst>
            </a:pPr>
            <a:r>
              <a:rPr lang="en-US" dirty="0">
                <a:solidFill>
                  <a:srgbClr val="FF0000"/>
                </a:solidFill>
                <a:latin typeface="Gill Sans Light"/>
              </a:rPr>
              <a:t>Rotational latency: </a:t>
            </a:r>
            <a:r>
              <a:rPr lang="en-US" dirty="0">
                <a:latin typeface="Gill Sans Light"/>
              </a:rPr>
              <a:t>wait for desired sector to rotate under r/w head</a:t>
            </a:r>
          </a:p>
          <a:p>
            <a:pPr lvl="1">
              <a:lnSpc>
                <a:spcPct val="110000"/>
              </a:lnSpc>
              <a:spcBef>
                <a:spcPct val="15000"/>
              </a:spcBef>
              <a:tabLst>
                <a:tab pos="2635250" algn="l"/>
              </a:tabLst>
            </a:pPr>
            <a:r>
              <a:rPr lang="en-US" dirty="0">
                <a:solidFill>
                  <a:srgbClr val="FF0000"/>
                </a:solidFill>
                <a:latin typeface="Gill Sans Light"/>
              </a:rPr>
              <a:t>Transfer time: </a:t>
            </a:r>
            <a:r>
              <a:rPr lang="en-US" dirty="0">
                <a:latin typeface="Gill Sans Light"/>
              </a:rPr>
              <a:t>transfer a block of bits (sector) under r/w head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F0B7443-9592-4D8A-94F9-CB255AF73206}"/>
              </a:ext>
            </a:extLst>
          </p:cNvPr>
          <p:cNvGrpSpPr/>
          <p:nvPr/>
        </p:nvGrpSpPr>
        <p:grpSpPr>
          <a:xfrm>
            <a:off x="7692930" y="685249"/>
            <a:ext cx="3484962" cy="2235138"/>
            <a:chOff x="5715000" y="1230330"/>
            <a:chExt cx="3260729" cy="2010530"/>
          </a:xfrm>
        </p:grpSpPr>
        <p:sp useBgFill="1">
          <p:nvSpPr>
            <p:cNvPr id="8" name="Oval 4">
              <a:extLst>
                <a:ext uri="{FF2B5EF4-FFF2-40B4-BE49-F238E27FC236}">
                  <a16:creationId xmlns:a16="http://schemas.microsoft.com/office/drawing/2014/main" id="{3B98F561-935B-4E1A-857B-5F2F7E9529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53200" y="2703530"/>
              <a:ext cx="1244600" cy="381000"/>
            </a:xfrm>
            <a:prstGeom prst="ellipse">
              <a:avLst/>
            </a:prstGeom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0">
                <a:latin typeface="Gill Sans Light"/>
                <a:cs typeface="Ariel"/>
              </a:endParaRPr>
            </a:p>
          </p:txBody>
        </p:sp>
        <p:sp useBgFill="1">
          <p:nvSpPr>
            <p:cNvPr id="9" name="Oval 5">
              <a:extLst>
                <a:ext uri="{FF2B5EF4-FFF2-40B4-BE49-F238E27FC236}">
                  <a16:creationId xmlns:a16="http://schemas.microsoft.com/office/drawing/2014/main" id="{816ED293-592B-4F15-BE75-98AE0DF636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53200" y="2474930"/>
              <a:ext cx="1244600" cy="381000"/>
            </a:xfrm>
            <a:prstGeom prst="ellipse">
              <a:avLst/>
            </a:prstGeom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0">
                <a:latin typeface="Gill Sans Light"/>
                <a:cs typeface="Ariel"/>
              </a:endParaRPr>
            </a:p>
          </p:txBody>
        </p:sp>
        <p:sp useBgFill="1">
          <p:nvSpPr>
            <p:cNvPr id="10" name="Oval 6">
              <a:extLst>
                <a:ext uri="{FF2B5EF4-FFF2-40B4-BE49-F238E27FC236}">
                  <a16:creationId xmlns:a16="http://schemas.microsoft.com/office/drawing/2014/main" id="{0EE5D35D-7B13-4252-9E5C-6F28E4FCED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27800" y="2297130"/>
              <a:ext cx="1244600" cy="381000"/>
            </a:xfrm>
            <a:prstGeom prst="ellipse">
              <a:avLst/>
            </a:prstGeom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0">
                <a:latin typeface="Gill Sans Light"/>
                <a:cs typeface="Ariel"/>
              </a:endParaRPr>
            </a:p>
          </p:txBody>
        </p:sp>
        <p:sp useBgFill="1">
          <p:nvSpPr>
            <p:cNvPr id="11" name="Oval 7">
              <a:extLst>
                <a:ext uri="{FF2B5EF4-FFF2-40B4-BE49-F238E27FC236}">
                  <a16:creationId xmlns:a16="http://schemas.microsoft.com/office/drawing/2014/main" id="{DC5F41BE-8C3D-4633-A554-A5E068323C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27800" y="2144730"/>
              <a:ext cx="1244600" cy="381000"/>
            </a:xfrm>
            <a:prstGeom prst="ellipse">
              <a:avLst/>
            </a:prstGeom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0">
                <a:latin typeface="Gill Sans Light"/>
                <a:cs typeface="Ariel"/>
              </a:endParaRPr>
            </a:p>
          </p:txBody>
        </p:sp>
        <p:sp>
          <p:nvSpPr>
            <p:cNvPr id="12" name="Line 8">
              <a:extLst>
                <a:ext uri="{FF2B5EF4-FFF2-40B4-BE49-F238E27FC236}">
                  <a16:creationId xmlns:a16="http://schemas.microsoft.com/office/drawing/2014/main" id="{15F1FE80-0943-4E92-A8EF-50615B2CC9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31050" y="2316180"/>
              <a:ext cx="241300" cy="1905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>
                <a:latin typeface="Gill Sans Light"/>
                <a:cs typeface="Ariel"/>
              </a:endParaRPr>
            </a:p>
          </p:txBody>
        </p:sp>
        <p:sp>
          <p:nvSpPr>
            <p:cNvPr id="13" name="Line 9">
              <a:extLst>
                <a:ext uri="{FF2B5EF4-FFF2-40B4-BE49-F238E27FC236}">
                  <a16:creationId xmlns:a16="http://schemas.microsoft.com/office/drawing/2014/main" id="{78395B73-AFFF-4EEE-81FD-5889A74D64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05650" y="2290780"/>
              <a:ext cx="596900" cy="889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>
                <a:latin typeface="Gill Sans Light"/>
                <a:cs typeface="Ariel"/>
              </a:endParaRPr>
            </a:p>
          </p:txBody>
        </p:sp>
        <p:sp>
          <p:nvSpPr>
            <p:cNvPr id="14" name="Line 10">
              <a:extLst>
                <a:ext uri="{FF2B5EF4-FFF2-40B4-BE49-F238E27FC236}">
                  <a16:creationId xmlns:a16="http://schemas.microsoft.com/office/drawing/2014/main" id="{F2423201-7D64-486F-BD06-D5BD1C8784F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410450" y="1706580"/>
              <a:ext cx="292100" cy="7239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>
                <a:latin typeface="Gill Sans Light"/>
                <a:cs typeface="Ariel"/>
              </a:endParaRPr>
            </a:p>
          </p:txBody>
        </p:sp>
        <p:sp>
          <p:nvSpPr>
            <p:cNvPr id="15" name="Rectangle 11">
              <a:extLst>
                <a:ext uri="{FF2B5EF4-FFF2-40B4-BE49-F238E27FC236}">
                  <a16:creationId xmlns:a16="http://schemas.microsoft.com/office/drawing/2014/main" id="{C29E3C41-D259-416B-82B1-80E34BF052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21600" y="1547830"/>
              <a:ext cx="743930" cy="2579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 algn="l">
                <a:lnSpc>
                  <a:spcPct val="85000"/>
                </a:lnSpc>
                <a:spcBef>
                  <a:spcPct val="0"/>
                </a:spcBef>
                <a:buSzTx/>
              </a:pPr>
              <a:r>
                <a:rPr lang="en-US" sz="1800" b="0">
                  <a:latin typeface="Gill Sans Light"/>
                  <a:cs typeface="Ariel"/>
                </a:rPr>
                <a:t>Sector</a:t>
              </a:r>
            </a:p>
          </p:txBody>
        </p:sp>
        <p:sp>
          <p:nvSpPr>
            <p:cNvPr id="16" name="Line 12">
              <a:extLst>
                <a:ext uri="{FF2B5EF4-FFF2-40B4-BE49-F238E27FC236}">
                  <a16:creationId xmlns:a16="http://schemas.microsoft.com/office/drawing/2014/main" id="{A1854C57-140C-4D91-A6D3-99F51A242E7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991350" y="1389080"/>
              <a:ext cx="368300" cy="8255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>
                <a:latin typeface="Gill Sans Light"/>
                <a:cs typeface="Ariel"/>
              </a:endParaRPr>
            </a:p>
          </p:txBody>
        </p:sp>
        <p:sp>
          <p:nvSpPr>
            <p:cNvPr id="17" name="Rectangle 13">
              <a:extLst>
                <a:ext uri="{FF2B5EF4-FFF2-40B4-BE49-F238E27FC236}">
                  <a16:creationId xmlns:a16="http://schemas.microsoft.com/office/drawing/2014/main" id="{6C381780-B369-4568-8F32-2075BE2168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04100" y="1230330"/>
              <a:ext cx="651899" cy="2579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 algn="l">
                <a:lnSpc>
                  <a:spcPct val="85000"/>
                </a:lnSpc>
                <a:spcBef>
                  <a:spcPct val="0"/>
                </a:spcBef>
                <a:buSzTx/>
              </a:pPr>
              <a:r>
                <a:rPr lang="en-US" sz="1800" b="0">
                  <a:latin typeface="Gill Sans Light"/>
                  <a:cs typeface="Ariel"/>
                </a:rPr>
                <a:t>Track</a:t>
              </a:r>
            </a:p>
          </p:txBody>
        </p:sp>
        <p:grpSp>
          <p:nvGrpSpPr>
            <p:cNvPr id="18" name="Group 49">
              <a:extLst>
                <a:ext uri="{FF2B5EF4-FFF2-40B4-BE49-F238E27FC236}">
                  <a16:creationId xmlns:a16="http://schemas.microsoft.com/office/drawing/2014/main" id="{563A6B6E-9569-46B5-8711-D47AD8F779F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43703" y="2233630"/>
              <a:ext cx="2232026" cy="723900"/>
              <a:chOff x="4272" y="632"/>
              <a:chExt cx="1406" cy="456"/>
            </a:xfrm>
          </p:grpSpPr>
          <p:grpSp>
            <p:nvGrpSpPr>
              <p:cNvPr id="29" name="Group 48">
                <a:extLst>
                  <a:ext uri="{FF2B5EF4-FFF2-40B4-BE49-F238E27FC236}">
                    <a16:creationId xmlns:a16="http://schemas.microsoft.com/office/drawing/2014/main" id="{5B93AAFF-8972-4D50-9BD3-EF7B00948DA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272" y="632"/>
                <a:ext cx="520" cy="456"/>
                <a:chOff x="4272" y="632"/>
                <a:chExt cx="520" cy="456"/>
              </a:xfrm>
            </p:grpSpPr>
            <p:sp>
              <p:nvSpPr>
                <p:cNvPr id="32" name="Oval 15">
                  <a:extLst>
                    <a:ext uri="{FF2B5EF4-FFF2-40B4-BE49-F238E27FC236}">
                      <a16:creationId xmlns:a16="http://schemas.microsoft.com/office/drawing/2014/main" id="{206ED2F6-2EB7-4B74-BD0A-33166F0F425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72" y="947"/>
                  <a:ext cx="520" cy="141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b="0">
                    <a:latin typeface="Gill Sans Light"/>
                    <a:cs typeface="Ariel"/>
                  </a:endParaRPr>
                </a:p>
              </p:txBody>
            </p:sp>
            <p:sp>
              <p:nvSpPr>
                <p:cNvPr id="33" name="Oval 16">
                  <a:extLst>
                    <a:ext uri="{FF2B5EF4-FFF2-40B4-BE49-F238E27FC236}">
                      <a16:creationId xmlns:a16="http://schemas.microsoft.com/office/drawing/2014/main" id="{CC0730A6-5C7E-4046-BA6E-A14B540129C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80" y="632"/>
                  <a:ext cx="496" cy="128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b="0">
                    <a:latin typeface="Gill Sans Light"/>
                    <a:cs typeface="Ariel"/>
                  </a:endParaRPr>
                </a:p>
              </p:txBody>
            </p:sp>
            <p:sp>
              <p:nvSpPr>
                <p:cNvPr id="34" name="Line 17">
                  <a:extLst>
                    <a:ext uri="{FF2B5EF4-FFF2-40B4-BE49-F238E27FC236}">
                      <a16:creationId xmlns:a16="http://schemas.microsoft.com/office/drawing/2014/main" id="{18DF6636-3498-4507-B7C9-D55322DF0E3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272" y="696"/>
                  <a:ext cx="0" cy="320"/>
                </a:xfrm>
                <a:prstGeom prst="line">
                  <a:avLst/>
                </a:prstGeom>
                <a:noFill/>
                <a:ln w="25400">
                  <a:solidFill>
                    <a:schemeClr val="accent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b="0">
                    <a:latin typeface="Gill Sans Light"/>
                    <a:cs typeface="Ariel"/>
                  </a:endParaRPr>
                </a:p>
              </p:txBody>
            </p:sp>
            <p:sp>
              <p:nvSpPr>
                <p:cNvPr id="35" name="Line 18">
                  <a:extLst>
                    <a:ext uri="{FF2B5EF4-FFF2-40B4-BE49-F238E27FC236}">
                      <a16:creationId xmlns:a16="http://schemas.microsoft.com/office/drawing/2014/main" id="{1502E472-DDE1-4A24-BD95-48C8F5DF12A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776" y="696"/>
                  <a:ext cx="0" cy="344"/>
                </a:xfrm>
                <a:prstGeom prst="line">
                  <a:avLst/>
                </a:prstGeom>
                <a:noFill/>
                <a:ln w="25400">
                  <a:solidFill>
                    <a:schemeClr val="accent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b="0">
                    <a:latin typeface="Gill Sans Light"/>
                    <a:cs typeface="Ariel"/>
                  </a:endParaRPr>
                </a:p>
              </p:txBody>
            </p:sp>
          </p:grpSp>
          <p:sp>
            <p:nvSpPr>
              <p:cNvPr id="30" name="Line 19">
                <a:extLst>
                  <a:ext uri="{FF2B5EF4-FFF2-40B4-BE49-F238E27FC236}">
                    <a16:creationId xmlns:a16="http://schemas.microsoft.com/office/drawing/2014/main" id="{1641D017-1FE8-498D-8181-8B451822BBA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80" y="924"/>
                <a:ext cx="348" cy="3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b="0">
                  <a:latin typeface="Gill Sans Light"/>
                  <a:cs typeface="Ariel"/>
                </a:endParaRPr>
              </a:p>
            </p:txBody>
          </p:sp>
          <p:sp>
            <p:nvSpPr>
              <p:cNvPr id="31" name="Rectangle 20">
                <a:extLst>
                  <a:ext uri="{FF2B5EF4-FFF2-40B4-BE49-F238E27FC236}">
                    <a16:creationId xmlns:a16="http://schemas.microsoft.com/office/drawing/2014/main" id="{4D5D1CA6-AE66-402E-A5DA-03DA08A3BB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04" y="872"/>
                <a:ext cx="574" cy="1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3500" tIns="25400" rIns="63500" bIns="25400">
                <a:spAutoFit/>
              </a:bodyPr>
              <a:lstStyle/>
              <a:p>
                <a:pPr algn="l">
                  <a:lnSpc>
                    <a:spcPct val="85000"/>
                  </a:lnSpc>
                  <a:spcBef>
                    <a:spcPct val="0"/>
                  </a:spcBef>
                  <a:buSzTx/>
                </a:pPr>
                <a:r>
                  <a:rPr lang="en-US" sz="1800" b="0">
                    <a:solidFill>
                      <a:schemeClr val="accent1"/>
                    </a:solidFill>
                    <a:latin typeface="Gill Sans Light"/>
                    <a:cs typeface="Ariel"/>
                  </a:rPr>
                  <a:t>Cylinder</a:t>
                </a:r>
              </a:p>
            </p:txBody>
          </p:sp>
        </p:grpSp>
        <p:grpSp>
          <p:nvGrpSpPr>
            <p:cNvPr id="19" name="Group 51">
              <a:extLst>
                <a:ext uri="{FF2B5EF4-FFF2-40B4-BE49-F238E27FC236}">
                  <a16:creationId xmlns:a16="http://schemas.microsoft.com/office/drawing/2014/main" id="{F49DFB8A-19FE-4A8B-BDA0-2E9EF61E437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15000" y="2309830"/>
              <a:ext cx="1028700" cy="596900"/>
              <a:chOff x="3600" y="680"/>
              <a:chExt cx="648" cy="376"/>
            </a:xfrm>
          </p:grpSpPr>
          <p:sp>
            <p:nvSpPr>
              <p:cNvPr id="22" name="Rectangle 28">
                <a:extLst>
                  <a:ext uri="{FF2B5EF4-FFF2-40B4-BE49-F238E27FC236}">
                    <a16:creationId xmlns:a16="http://schemas.microsoft.com/office/drawing/2014/main" id="{A23C2115-DB79-4AEC-8A57-E22436F470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0" y="685"/>
                <a:ext cx="401" cy="1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3500" tIns="25400" rIns="63500" bIns="25400">
                <a:spAutoFit/>
              </a:bodyPr>
              <a:lstStyle/>
              <a:p>
                <a:pPr algn="l">
                  <a:lnSpc>
                    <a:spcPct val="85000"/>
                  </a:lnSpc>
                  <a:spcBef>
                    <a:spcPct val="0"/>
                  </a:spcBef>
                  <a:buSzTx/>
                </a:pPr>
                <a:r>
                  <a:rPr lang="en-US" sz="1800" b="0">
                    <a:solidFill>
                      <a:schemeClr val="hlink"/>
                    </a:solidFill>
                    <a:latin typeface="Gill Sans Light"/>
                    <a:cs typeface="Ariel"/>
                  </a:rPr>
                  <a:t>Head</a:t>
                </a:r>
              </a:p>
            </p:txBody>
          </p:sp>
          <p:sp>
            <p:nvSpPr>
              <p:cNvPr id="23" name="Line 21">
                <a:extLst>
                  <a:ext uri="{FF2B5EF4-FFF2-40B4-BE49-F238E27FC236}">
                    <a16:creationId xmlns:a16="http://schemas.microsoft.com/office/drawing/2014/main" id="{7275DB85-F941-48B3-BB5E-D058D2BDAE1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08" y="680"/>
                <a:ext cx="0" cy="376"/>
              </a:xfrm>
              <a:prstGeom prst="line">
                <a:avLst/>
              </a:prstGeom>
              <a:noFill/>
              <a:ln w="25400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b="0">
                  <a:latin typeface="Gill Sans Light"/>
                  <a:cs typeface="Ariel"/>
                </a:endParaRPr>
              </a:p>
            </p:txBody>
          </p:sp>
          <p:sp>
            <p:nvSpPr>
              <p:cNvPr id="24" name="Line 22">
                <a:extLst>
                  <a:ext uri="{FF2B5EF4-FFF2-40B4-BE49-F238E27FC236}">
                    <a16:creationId xmlns:a16="http://schemas.microsoft.com/office/drawing/2014/main" id="{FCCAC66D-12F3-4183-8D3C-DF45166A06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00" y="695"/>
                <a:ext cx="248" cy="0"/>
              </a:xfrm>
              <a:prstGeom prst="line">
                <a:avLst/>
              </a:prstGeom>
              <a:noFill/>
              <a:ln w="25400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b="0">
                  <a:latin typeface="Gill Sans Light"/>
                  <a:cs typeface="Ariel"/>
                </a:endParaRPr>
              </a:p>
            </p:txBody>
          </p:sp>
          <p:sp>
            <p:nvSpPr>
              <p:cNvPr id="25" name="Line 23">
                <a:extLst>
                  <a:ext uri="{FF2B5EF4-FFF2-40B4-BE49-F238E27FC236}">
                    <a16:creationId xmlns:a16="http://schemas.microsoft.com/office/drawing/2014/main" id="{6C328DFB-C262-4073-907C-FC3DD812DB8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16" y="824"/>
                <a:ext cx="231" cy="0"/>
              </a:xfrm>
              <a:prstGeom prst="line">
                <a:avLst/>
              </a:prstGeom>
              <a:noFill/>
              <a:ln w="25400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b="0">
                  <a:latin typeface="Gill Sans Light"/>
                  <a:cs typeface="Ariel"/>
                </a:endParaRPr>
              </a:p>
            </p:txBody>
          </p:sp>
          <p:sp>
            <p:nvSpPr>
              <p:cNvPr id="26" name="Line 24">
                <a:extLst>
                  <a:ext uri="{FF2B5EF4-FFF2-40B4-BE49-F238E27FC236}">
                    <a16:creationId xmlns:a16="http://schemas.microsoft.com/office/drawing/2014/main" id="{F8804A02-5198-4F6E-BD5F-806182D821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16" y="944"/>
                <a:ext cx="232" cy="0"/>
              </a:xfrm>
              <a:prstGeom prst="line">
                <a:avLst/>
              </a:prstGeom>
              <a:noFill/>
              <a:ln w="25400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b="0">
                  <a:latin typeface="Gill Sans Light"/>
                  <a:cs typeface="Ariel"/>
                </a:endParaRPr>
              </a:p>
            </p:txBody>
          </p:sp>
          <p:sp>
            <p:nvSpPr>
              <p:cNvPr id="27" name="Line 25">
                <a:extLst>
                  <a:ext uri="{FF2B5EF4-FFF2-40B4-BE49-F238E27FC236}">
                    <a16:creationId xmlns:a16="http://schemas.microsoft.com/office/drawing/2014/main" id="{7FED8D95-04AE-4E65-8034-090E771933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16" y="1056"/>
                <a:ext cx="232" cy="0"/>
              </a:xfrm>
              <a:prstGeom prst="line">
                <a:avLst/>
              </a:prstGeom>
              <a:noFill/>
              <a:ln w="25400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b="0">
                  <a:latin typeface="Gill Sans Light"/>
                  <a:cs typeface="Ariel"/>
                </a:endParaRPr>
              </a:p>
            </p:txBody>
          </p:sp>
          <p:sp>
            <p:nvSpPr>
              <p:cNvPr id="28" name="Line 26">
                <a:extLst>
                  <a:ext uri="{FF2B5EF4-FFF2-40B4-BE49-F238E27FC236}">
                    <a16:creationId xmlns:a16="http://schemas.microsoft.com/office/drawing/2014/main" id="{69C0147C-4AD4-4B51-942A-3CECC51353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44" y="888"/>
                <a:ext cx="272" cy="0"/>
              </a:xfrm>
              <a:prstGeom prst="line">
                <a:avLst/>
              </a:prstGeom>
              <a:noFill/>
              <a:ln w="25400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b="0">
                  <a:latin typeface="Gill Sans Light"/>
                  <a:cs typeface="Ariel"/>
                </a:endParaRPr>
              </a:p>
            </p:txBody>
          </p:sp>
        </p:grpSp>
        <p:sp>
          <p:nvSpPr>
            <p:cNvPr id="20" name="Line 29">
              <a:extLst>
                <a:ext uri="{FF2B5EF4-FFF2-40B4-BE49-F238E27FC236}">
                  <a16:creationId xmlns:a16="http://schemas.microsoft.com/office/drawing/2014/main" id="{E80E128F-C7DF-49BB-8BF6-B32B509D31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72400" y="2982930"/>
              <a:ext cx="368300" cy="101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>
                <a:latin typeface="Gill Sans Light"/>
                <a:cs typeface="Ariel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D7ECBB4-2803-4BCE-94BD-DF6FDB63FC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77200" y="2982930"/>
              <a:ext cx="743931" cy="2579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 algn="l">
                <a:lnSpc>
                  <a:spcPct val="85000"/>
                </a:lnSpc>
                <a:spcBef>
                  <a:spcPct val="0"/>
                </a:spcBef>
                <a:buSzTx/>
              </a:pPr>
              <a:r>
                <a:rPr lang="en-US" sz="1800" b="0">
                  <a:latin typeface="Gill Sans Light"/>
                  <a:cs typeface="Ariel"/>
                </a:rPr>
                <a:t>Platter</a:t>
              </a:r>
            </a:p>
          </p:txBody>
        </p:sp>
      </p:grpSp>
      <p:grpSp>
        <p:nvGrpSpPr>
          <p:cNvPr id="36" name="Group 36">
            <a:extLst>
              <a:ext uri="{FF2B5EF4-FFF2-40B4-BE49-F238E27FC236}">
                <a16:creationId xmlns:a16="http://schemas.microsoft.com/office/drawing/2014/main" id="{0576CD9F-135C-46F7-AE34-5879DB90BCFF}"/>
              </a:ext>
            </a:extLst>
          </p:cNvPr>
          <p:cNvGrpSpPr>
            <a:grpSpLocks/>
          </p:cNvGrpSpPr>
          <p:nvPr/>
        </p:nvGrpSpPr>
        <p:grpSpPr bwMode="auto">
          <a:xfrm>
            <a:off x="1780310" y="5062227"/>
            <a:ext cx="8140169" cy="1235075"/>
            <a:chOff x="457" y="3072"/>
            <a:chExt cx="5167" cy="816"/>
          </a:xfrm>
        </p:grpSpPr>
        <p:sp>
          <p:nvSpPr>
            <p:cNvPr id="37" name="Rectangle 37">
              <a:extLst>
                <a:ext uri="{FF2B5EF4-FFF2-40B4-BE49-F238E27FC236}">
                  <a16:creationId xmlns:a16="http://schemas.microsoft.com/office/drawing/2014/main" id="{82BD422C-6043-47E3-8CDC-5FB7058897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3072"/>
              <a:ext cx="1200" cy="81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/>
            <a:p>
              <a:pPr marL="228600" indent="-228600"/>
              <a:r>
                <a:rPr lang="en-US" sz="2000" b="0">
                  <a:latin typeface="Gill Sans Light"/>
                  <a:cs typeface="Helvetica Neue Light"/>
                </a:rPr>
                <a:t>Software</a:t>
              </a:r>
            </a:p>
            <a:p>
              <a:pPr marL="228600" indent="-228600"/>
              <a:r>
                <a:rPr lang="en-US" sz="2000" b="0">
                  <a:latin typeface="Gill Sans Light"/>
                  <a:cs typeface="Helvetica Neue Light"/>
                </a:rPr>
                <a:t>Queue</a:t>
              </a:r>
            </a:p>
            <a:p>
              <a:pPr marL="228600" indent="-228600"/>
              <a:r>
                <a:rPr lang="en-US" sz="2000" b="0">
                  <a:latin typeface="Gill Sans Light"/>
                  <a:cs typeface="Helvetica Neue Light"/>
                </a:rPr>
                <a:t>(Device Driver)</a:t>
              </a:r>
            </a:p>
          </p:txBody>
        </p:sp>
        <p:sp>
          <p:nvSpPr>
            <p:cNvPr id="38" name="Line 38">
              <a:extLst>
                <a:ext uri="{FF2B5EF4-FFF2-40B4-BE49-F238E27FC236}">
                  <a16:creationId xmlns:a16="http://schemas.microsoft.com/office/drawing/2014/main" id="{1142C12D-C9B2-494C-888E-44D60D2975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0" y="3480"/>
              <a:ext cx="48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90478" tIns="44445" rIns="90478" bIns="44445" anchor="ctr"/>
            <a:lstStyle/>
            <a:p>
              <a:endParaRPr lang="en-US" b="0">
                <a:latin typeface="Gill Sans Light"/>
                <a:cs typeface="Helvetica Neue Light"/>
              </a:endParaRPr>
            </a:p>
          </p:txBody>
        </p:sp>
        <p:sp>
          <p:nvSpPr>
            <p:cNvPr id="39" name="Line 39">
              <a:extLst>
                <a:ext uri="{FF2B5EF4-FFF2-40B4-BE49-F238E27FC236}">
                  <a16:creationId xmlns:a16="http://schemas.microsoft.com/office/drawing/2014/main" id="{8585F452-6EC0-430C-A4AA-533FAF9884F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00" y="3480"/>
              <a:ext cx="3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90478" tIns="44445" rIns="90478" bIns="44445" anchor="ctr"/>
            <a:lstStyle/>
            <a:p>
              <a:endParaRPr lang="en-US" b="0">
                <a:latin typeface="Gill Sans Light"/>
                <a:cs typeface="Helvetica Neue Light"/>
              </a:endParaRPr>
            </a:p>
          </p:txBody>
        </p:sp>
        <p:sp>
          <p:nvSpPr>
            <p:cNvPr id="40" name="Rectangle 40">
              <a:extLst>
                <a:ext uri="{FF2B5EF4-FFF2-40B4-BE49-F238E27FC236}">
                  <a16:creationId xmlns:a16="http://schemas.microsoft.com/office/drawing/2014/main" id="{F8994E07-4823-4D08-BDB3-D8F31875F6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3072"/>
              <a:ext cx="384" cy="816"/>
            </a:xfrm>
            <a:prstGeom prst="rect">
              <a:avLst/>
            </a:prstGeom>
            <a:solidFill>
              <a:srgbClr val="FFFFDA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lIns="90478" tIns="44445" rIns="90478" bIns="44445" anchor="ctr"/>
            <a:lstStyle/>
            <a:p>
              <a:pPr marL="228600" indent="-228600">
                <a:lnSpc>
                  <a:spcPct val="80000"/>
                </a:lnSpc>
                <a:spcBef>
                  <a:spcPct val="10000"/>
                </a:spcBef>
              </a:pPr>
              <a:r>
                <a:rPr lang="en-US" sz="2000" b="0" dirty="0">
                  <a:latin typeface="Gill Sans Light"/>
                  <a:cs typeface="Helvetica Neue Light"/>
                </a:rPr>
                <a:t>Hardware</a:t>
              </a:r>
            </a:p>
            <a:p>
              <a:pPr marL="228600" indent="-228600">
                <a:lnSpc>
                  <a:spcPct val="80000"/>
                </a:lnSpc>
                <a:spcBef>
                  <a:spcPct val="10000"/>
                </a:spcBef>
              </a:pPr>
              <a:r>
                <a:rPr lang="en-US" sz="2000" b="0" dirty="0">
                  <a:latin typeface="Gill Sans Light"/>
                  <a:cs typeface="Helvetica Neue Light"/>
                </a:rPr>
                <a:t>Controller</a:t>
              </a:r>
            </a:p>
          </p:txBody>
        </p:sp>
        <p:sp>
          <p:nvSpPr>
            <p:cNvPr id="41" name="Rectangle 41">
              <a:extLst>
                <a:ext uri="{FF2B5EF4-FFF2-40B4-BE49-F238E27FC236}">
                  <a16:creationId xmlns:a16="http://schemas.microsoft.com/office/drawing/2014/main" id="{B434A46B-3734-40B3-B8AA-C7E2E8889D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3072"/>
              <a:ext cx="1440" cy="816"/>
            </a:xfrm>
            <a:prstGeom prst="rect">
              <a:avLst/>
            </a:prstGeom>
            <a:solidFill>
              <a:srgbClr val="FFFFDA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/>
            <a:p>
              <a:pPr marL="228600" indent="-228600"/>
              <a:r>
                <a:rPr lang="en-US" sz="2000" b="0">
                  <a:latin typeface="Gill Sans Light"/>
                  <a:cs typeface="Helvetica Neue Light"/>
                </a:rPr>
                <a:t> Media Time</a:t>
              </a:r>
            </a:p>
            <a:p>
              <a:pPr marL="228600" indent="-228600"/>
              <a:r>
                <a:rPr lang="en-US" sz="2000" b="0">
                  <a:latin typeface="Gill Sans Light"/>
                  <a:cs typeface="Helvetica Neue Light"/>
                </a:rPr>
                <a:t>(Seek+Rot+Xfer)</a:t>
              </a:r>
            </a:p>
          </p:txBody>
        </p:sp>
        <p:sp>
          <p:nvSpPr>
            <p:cNvPr id="42" name="Line 42">
              <a:extLst>
                <a:ext uri="{FF2B5EF4-FFF2-40B4-BE49-F238E27FC236}">
                  <a16:creationId xmlns:a16="http://schemas.microsoft.com/office/drawing/2014/main" id="{1E16EB34-D3F8-4AFA-A7C9-F613AE1F759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68" y="3480"/>
              <a:ext cx="3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90478" tIns="44445" rIns="90478" bIns="44445" anchor="ctr"/>
            <a:lstStyle/>
            <a:p>
              <a:endParaRPr lang="en-US" b="0">
                <a:latin typeface="Gill Sans Light"/>
                <a:cs typeface="Helvetica Neue Light"/>
              </a:endParaRPr>
            </a:p>
          </p:txBody>
        </p:sp>
        <p:sp>
          <p:nvSpPr>
            <p:cNvPr id="43" name="Line 43">
              <a:extLst>
                <a:ext uri="{FF2B5EF4-FFF2-40B4-BE49-F238E27FC236}">
                  <a16:creationId xmlns:a16="http://schemas.microsoft.com/office/drawing/2014/main" id="{2258A3E6-7EF1-4AC0-B7BF-24C957853C3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92" y="3480"/>
              <a:ext cx="3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90478" tIns="44445" rIns="90478" bIns="44445" anchor="ctr"/>
            <a:lstStyle/>
            <a:p>
              <a:endParaRPr lang="en-US" b="0">
                <a:latin typeface="Gill Sans Light"/>
                <a:cs typeface="Helvetica Neue Light"/>
              </a:endParaRPr>
            </a:p>
          </p:txBody>
        </p:sp>
        <p:sp>
          <p:nvSpPr>
            <p:cNvPr id="44" name="Text Box 44">
              <a:extLst>
                <a:ext uri="{FF2B5EF4-FFF2-40B4-BE49-F238E27FC236}">
                  <a16:creationId xmlns:a16="http://schemas.microsoft.com/office/drawing/2014/main" id="{985AD4F3-D908-44D6-8755-2105742A34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5400000">
              <a:off x="185" y="3344"/>
              <a:ext cx="815" cy="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b="0">
                  <a:latin typeface="Gill Sans Light"/>
                  <a:cs typeface="Helvetica Neue Light"/>
                </a:rPr>
                <a:t>Request</a:t>
              </a:r>
            </a:p>
          </p:txBody>
        </p:sp>
        <p:sp>
          <p:nvSpPr>
            <p:cNvPr id="45" name="Text Box 45">
              <a:extLst>
                <a:ext uri="{FF2B5EF4-FFF2-40B4-BE49-F238E27FC236}">
                  <a16:creationId xmlns:a16="http://schemas.microsoft.com/office/drawing/2014/main" id="{A6FDE18F-EC69-4D54-9A65-D26C47B94E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5400000">
              <a:off x="5163" y="3344"/>
              <a:ext cx="649" cy="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b="0">
                  <a:latin typeface="Gill Sans Light"/>
                  <a:cs typeface="Helvetica Neue Light"/>
                </a:rPr>
                <a:t>Result</a:t>
              </a:r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57CEE33F-72AA-4C14-B043-663F533BDE3D}"/>
              </a:ext>
            </a:extLst>
          </p:cNvPr>
          <p:cNvSpPr txBox="1"/>
          <p:nvPr/>
        </p:nvSpPr>
        <p:spPr>
          <a:xfrm>
            <a:off x="2576182" y="4286796"/>
            <a:ext cx="6629400" cy="6412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  <a:spcBef>
                <a:spcPct val="15000"/>
              </a:spcBef>
              <a:tabLst>
                <a:tab pos="2635250" algn="l"/>
              </a:tabLst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Gill Sans Light"/>
                <a:cs typeface="Helvetica Neue "/>
              </a:rPr>
              <a:t>Disk Latency = 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  <a:latin typeface="Gill Sans Light"/>
                <a:cs typeface="Helvetica Neue "/>
              </a:rPr>
              <a:t>Queueing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Gill Sans Light"/>
                <a:cs typeface="Helvetica Neue "/>
              </a:rPr>
              <a:t> Time + Controller time +</a:t>
            </a:r>
          </a:p>
          <a:p>
            <a:pPr>
              <a:lnSpc>
                <a:spcPct val="80000"/>
              </a:lnSpc>
              <a:spcBef>
                <a:spcPct val="15000"/>
              </a:spcBef>
              <a:tabLst>
                <a:tab pos="2635250" algn="l"/>
              </a:tabLst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Gill Sans Light"/>
                <a:cs typeface="Helvetica Neue "/>
              </a:rPr>
              <a:t>                        Seek Time + Rotation Time + 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  <a:latin typeface="Gill Sans Light"/>
                <a:cs typeface="Helvetica Neue "/>
              </a:rPr>
              <a:t>Xfer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Gill Sans Light"/>
                <a:cs typeface="Helvetica Neue "/>
              </a:rPr>
              <a:t> Time</a:t>
            </a:r>
          </a:p>
        </p:txBody>
      </p:sp>
    </p:spTree>
    <p:extLst>
      <p:ext uri="{BB962C8B-B14F-4D97-AF65-F5344CB8AC3E}">
        <p14:creationId xmlns:p14="http://schemas.microsoft.com/office/powerpoint/2010/main" val="4151271405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traight Arrow Connector 25"/>
          <p:cNvCxnSpPr/>
          <p:nvPr/>
        </p:nvCxnSpPr>
        <p:spPr>
          <a:xfrm>
            <a:off x="5523505" y="2021110"/>
            <a:ext cx="136874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4038601" y="2014703"/>
            <a:ext cx="136874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Bursty</a:t>
            </a:r>
            <a:r>
              <a:rPr lang="en-US" dirty="0"/>
              <a:t> World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16023" y="4877414"/>
            <a:ext cx="8229600" cy="159958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Requests arrive in a burst, must queue up till served</a:t>
            </a:r>
          </a:p>
          <a:p>
            <a:r>
              <a:rPr lang="en-US" dirty="0"/>
              <a:t>Same average arrival time, but almost all of the requests experience large queue delays</a:t>
            </a:r>
          </a:p>
          <a:p>
            <a:r>
              <a:rPr lang="en-US" dirty="0"/>
              <a:t>Even though average utilization is low</a:t>
            </a:r>
          </a:p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902346" y="1070637"/>
            <a:ext cx="1559061" cy="681412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5202370" y="1070637"/>
            <a:ext cx="0" cy="68141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931448" y="1070637"/>
            <a:ext cx="0" cy="68141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6064500" y="1019016"/>
            <a:ext cx="753719" cy="784657"/>
          </a:xfrm>
          <a:prstGeom prst="ellipse">
            <a:avLst/>
          </a:prstGeom>
          <a:solidFill>
            <a:srgbClr val="DFE9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988359" y="1190514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Queue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030824" y="1196025"/>
            <a:ext cx="9396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Server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3406749" y="1411343"/>
            <a:ext cx="49559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5461406" y="1411343"/>
            <a:ext cx="49559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6904420" y="1398552"/>
            <a:ext cx="49559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453243" y="1213886"/>
            <a:ext cx="10118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arrivals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543800" y="1226677"/>
            <a:ext cx="14093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departures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419600" y="1843087"/>
            <a:ext cx="481222" cy="400110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T</a:t>
            </a:r>
            <a:r>
              <a:rPr lang="en-US" sz="2000" b="0" baseline="-25000" dirty="0">
                <a:latin typeface="Gill Sans" charset="0"/>
                <a:ea typeface="Gill Sans" charset="0"/>
                <a:cs typeface="Gill Sans" charset="0"/>
              </a:rPr>
              <a:t>Q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3886201" y="1857400"/>
            <a:ext cx="12571" cy="340706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846227" y="1843087"/>
            <a:ext cx="455574" cy="400110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T</a:t>
            </a:r>
            <a:r>
              <a:rPr lang="en-US" sz="2000" b="0" baseline="-25000" dirty="0">
                <a:latin typeface="Gill Sans" charset="0"/>
                <a:ea typeface="Gill Sans" charset="0"/>
                <a:cs typeface="Gill Sans" charset="0"/>
              </a:rPr>
              <a:t>S</a:t>
            </a:r>
          </a:p>
        </p:txBody>
      </p:sp>
      <p:cxnSp>
        <p:nvCxnSpPr>
          <p:cNvPr id="23" name="Straight Connector 22"/>
          <p:cNvCxnSpPr/>
          <p:nvPr/>
        </p:nvCxnSpPr>
        <p:spPr>
          <a:xfrm>
            <a:off x="5461407" y="1857400"/>
            <a:ext cx="12571" cy="340706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2759918" y="2704302"/>
            <a:ext cx="630788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8" name="Group 17"/>
          <p:cNvGrpSpPr/>
          <p:nvPr/>
        </p:nvGrpSpPr>
        <p:grpSpPr>
          <a:xfrm>
            <a:off x="3261308" y="2908692"/>
            <a:ext cx="1138024" cy="1729104"/>
            <a:chOff x="1430633" y="3061092"/>
            <a:chExt cx="1138024" cy="1729104"/>
          </a:xfrm>
        </p:grpSpPr>
        <p:sp>
          <p:nvSpPr>
            <p:cNvPr id="29" name="Rectangle 28"/>
            <p:cNvSpPr/>
            <p:nvPr/>
          </p:nvSpPr>
          <p:spPr>
            <a:xfrm>
              <a:off x="1430633" y="3061092"/>
              <a:ext cx="189778" cy="39417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628854" y="4396017"/>
              <a:ext cx="939803" cy="39417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cxnSp>
        <p:nvCxnSpPr>
          <p:cNvPr id="43" name="Straight Connector 42"/>
          <p:cNvCxnSpPr/>
          <p:nvPr/>
        </p:nvCxnSpPr>
        <p:spPr>
          <a:xfrm>
            <a:off x="3261164" y="2572909"/>
            <a:ext cx="0" cy="306584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3451086" y="2903939"/>
            <a:ext cx="948246" cy="39417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4411904" y="4243618"/>
            <a:ext cx="939803" cy="39417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49" name="Straight Connector 48"/>
          <p:cNvCxnSpPr/>
          <p:nvPr/>
        </p:nvCxnSpPr>
        <p:spPr>
          <a:xfrm>
            <a:off x="3459529" y="2568155"/>
            <a:ext cx="0" cy="306584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3618095" y="3298118"/>
            <a:ext cx="793809" cy="394179"/>
          </a:xfrm>
          <a:prstGeom prst="rect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5351707" y="4243618"/>
            <a:ext cx="939803" cy="394179"/>
          </a:xfrm>
          <a:prstGeom prst="rect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4399332" y="2903939"/>
            <a:ext cx="952374" cy="394179"/>
          </a:xfrm>
          <a:prstGeom prst="rect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55" name="Straight Connector 54"/>
          <p:cNvCxnSpPr/>
          <p:nvPr/>
        </p:nvCxnSpPr>
        <p:spPr>
          <a:xfrm>
            <a:off x="3670209" y="2589764"/>
            <a:ext cx="0" cy="306584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3837207" y="2581575"/>
            <a:ext cx="0" cy="306584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6263678" y="4243618"/>
            <a:ext cx="939803" cy="39417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3845274" y="3692297"/>
            <a:ext cx="554059" cy="39417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5351707" y="2908693"/>
            <a:ext cx="911971" cy="39417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4411904" y="3302872"/>
            <a:ext cx="939803" cy="39417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059275" y="2900259"/>
            <a:ext cx="10951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Q depth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3100008" y="2896349"/>
            <a:ext cx="0" cy="119012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2112378" y="4205986"/>
            <a:ext cx="9396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Server</a:t>
            </a:r>
          </a:p>
        </p:txBody>
      </p:sp>
      <p:cxnSp>
        <p:nvCxnSpPr>
          <p:cNvPr id="65" name="Straight Arrow Connector 64"/>
          <p:cNvCxnSpPr/>
          <p:nvPr/>
        </p:nvCxnSpPr>
        <p:spPr>
          <a:xfrm flipV="1">
            <a:off x="3845273" y="2624005"/>
            <a:ext cx="4005202" cy="1"/>
          </a:xfrm>
          <a:prstGeom prst="straightConnector1">
            <a:avLst/>
          </a:prstGeom>
          <a:ln w="9525" cmpd="sng">
            <a:solidFill>
              <a:srgbClr val="000000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7850475" y="2615815"/>
            <a:ext cx="0" cy="306584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2059275" y="2209800"/>
            <a:ext cx="10406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Arrivals</a:t>
            </a:r>
          </a:p>
        </p:txBody>
      </p:sp>
      <p:grpSp>
        <p:nvGrpSpPr>
          <p:cNvPr id="47" name="Group 46"/>
          <p:cNvGrpSpPr/>
          <p:nvPr/>
        </p:nvGrpSpPr>
        <p:grpSpPr>
          <a:xfrm>
            <a:off x="7850475" y="2912490"/>
            <a:ext cx="1138024" cy="1729104"/>
            <a:chOff x="1430633" y="3061092"/>
            <a:chExt cx="1138024" cy="1729104"/>
          </a:xfrm>
        </p:grpSpPr>
        <p:sp>
          <p:nvSpPr>
            <p:cNvPr id="48" name="Rectangle 47"/>
            <p:cNvSpPr/>
            <p:nvPr/>
          </p:nvSpPr>
          <p:spPr>
            <a:xfrm>
              <a:off x="1430633" y="3061092"/>
              <a:ext cx="189778" cy="39417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628854" y="4396017"/>
              <a:ext cx="939803" cy="39417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9613629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6" grpId="0" animBg="1"/>
      <p:bldP spid="50" grpId="0" animBg="1"/>
      <p:bldP spid="51" grpId="0" animBg="1"/>
      <p:bldP spid="40" grpId="0" animBg="1"/>
      <p:bldP spid="59" grpId="0" animBg="1"/>
      <p:bldP spid="60" grpId="0" animBg="1"/>
      <p:bldP spid="61" grpId="0" animBg="1"/>
      <p:bldP spid="6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2600" y="922997"/>
            <a:ext cx="8458200" cy="5215723"/>
          </a:xfrm>
        </p:spPr>
        <p:txBody>
          <a:bodyPr/>
          <a:lstStyle/>
          <a:p>
            <a:r>
              <a:rPr lang="en-US" dirty="0"/>
              <a:t>Elegant mathematical framework if you start with </a:t>
            </a:r>
            <a:r>
              <a:rPr lang="en-US" i="1" dirty="0"/>
              <a:t>exponential distribution</a:t>
            </a:r>
          </a:p>
          <a:p>
            <a:pPr lvl="1"/>
            <a:r>
              <a:rPr lang="en-US" dirty="0"/>
              <a:t>Probability density function of a continuous random variable with a mean of 1/</a:t>
            </a:r>
            <a:r>
              <a:rPr lang="en-US" dirty="0" err="1"/>
              <a:t>λ</a:t>
            </a:r>
            <a:endParaRPr lang="en-US" dirty="0"/>
          </a:p>
          <a:p>
            <a:pPr lvl="1"/>
            <a:r>
              <a:rPr lang="en-US" dirty="0"/>
              <a:t>f(x) = </a:t>
            </a:r>
            <a:r>
              <a:rPr lang="en-US" dirty="0" err="1"/>
              <a:t>λe</a:t>
            </a:r>
            <a:r>
              <a:rPr lang="en-US" baseline="30000" dirty="0" err="1"/>
              <a:t>-λx</a:t>
            </a:r>
            <a:endParaRPr lang="en-US" baseline="30000" dirty="0"/>
          </a:p>
          <a:p>
            <a:pPr lvl="1"/>
            <a:r>
              <a:rPr lang="en-US" i="1" dirty="0"/>
              <a:t>“</a:t>
            </a:r>
            <a:r>
              <a:rPr lang="en-US" i="1" dirty="0" err="1"/>
              <a:t>Memoryless</a:t>
            </a:r>
            <a:r>
              <a:rPr lang="en-US" i="1" dirty="0"/>
              <a:t>”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752600" y="2895601"/>
            <a:ext cx="8586372" cy="3403707"/>
            <a:chOff x="228600" y="2895600"/>
            <a:chExt cx="8586372" cy="3403707"/>
          </a:xfrm>
        </p:grpSpPr>
        <p:graphicFrame>
          <p:nvGraphicFramePr>
            <p:cNvPr id="7" name="Chart 6"/>
            <p:cNvGraphicFramePr>
              <a:graphicFrameLocks/>
            </p:cNvGraphicFramePr>
            <p:nvPr/>
          </p:nvGraphicFramePr>
          <p:xfrm>
            <a:off x="4674131" y="2895600"/>
            <a:ext cx="4140841" cy="3403707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18" name="TextBox 17"/>
            <p:cNvSpPr txBox="1"/>
            <p:nvPr/>
          </p:nvSpPr>
          <p:spPr>
            <a:xfrm>
              <a:off x="228600" y="3343870"/>
              <a:ext cx="4267200" cy="1200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0" dirty="0">
                  <a:solidFill>
                    <a:srgbClr val="0000FF"/>
                  </a:solidFill>
                  <a:latin typeface="Gill Sans" charset="0"/>
                  <a:ea typeface="Gill Sans" charset="0"/>
                  <a:cs typeface="Gill Sans" charset="0"/>
                </a:rPr>
                <a:t>Likelihood of an event occurring is independent of how long we’ve been waiting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3028" y="152400"/>
            <a:ext cx="8485944" cy="533400"/>
          </a:xfrm>
        </p:spPr>
        <p:txBody>
          <a:bodyPr>
            <a:normAutofit/>
          </a:bodyPr>
          <a:lstStyle/>
          <a:p>
            <a:r>
              <a:rPr lang="en-US" dirty="0"/>
              <a:t>So how do we model the </a:t>
            </a:r>
            <a:r>
              <a:rPr lang="en-US" dirty="0" err="1"/>
              <a:t>burstiness</a:t>
            </a:r>
            <a:r>
              <a:rPr lang="en-US" dirty="0"/>
              <a:t> of arrival?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514600" y="3619377"/>
            <a:ext cx="4130186" cy="2056078"/>
            <a:chOff x="990600" y="3619377"/>
            <a:chExt cx="4130186" cy="2056078"/>
          </a:xfrm>
        </p:grpSpPr>
        <p:sp>
          <p:nvSpPr>
            <p:cNvPr id="11" name="TextBox 10"/>
            <p:cNvSpPr txBox="1"/>
            <p:nvPr/>
          </p:nvSpPr>
          <p:spPr>
            <a:xfrm>
              <a:off x="990600" y="4475126"/>
              <a:ext cx="369544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0" dirty="0">
                  <a:latin typeface="Gill Sans" charset="0"/>
                  <a:ea typeface="Gill Sans" charset="0"/>
                  <a:cs typeface="Gill Sans" charset="0"/>
                </a:rPr>
                <a:t>Lots of short arrival intervals (i.e., high instantaneous rate)</a:t>
              </a: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>
              <a:off x="4003135" y="3619377"/>
              <a:ext cx="1117651" cy="855749"/>
            </a:xfrm>
            <a:prstGeom prst="line">
              <a:avLst/>
            </a:prstGeom>
            <a:ln w="9525" cmpd="sng">
              <a:solidFill>
                <a:srgbClr val="000000"/>
              </a:solidFill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2079861" y="5646004"/>
            <a:ext cx="5966361" cy="830997"/>
            <a:chOff x="555860" y="5646003"/>
            <a:chExt cx="5966361" cy="830997"/>
          </a:xfrm>
        </p:grpSpPr>
        <p:cxnSp>
          <p:nvCxnSpPr>
            <p:cNvPr id="14" name="Straight Connector 13"/>
            <p:cNvCxnSpPr/>
            <p:nvPr/>
          </p:nvCxnSpPr>
          <p:spPr>
            <a:xfrm flipH="1">
              <a:off x="4038600" y="5947321"/>
              <a:ext cx="2483621" cy="224879"/>
            </a:xfrm>
            <a:prstGeom prst="line">
              <a:avLst/>
            </a:prstGeom>
            <a:ln w="9525" cmpd="sng">
              <a:solidFill>
                <a:srgbClr val="000000"/>
              </a:solidFill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555860" y="5646003"/>
              <a:ext cx="344727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b="0" dirty="0">
                  <a:latin typeface="Gill Sans" charset="0"/>
                  <a:ea typeface="Gill Sans" charset="0"/>
                  <a:cs typeface="Gill Sans" charset="0"/>
                </a:rPr>
                <a:t>Few long gaps (i.e., low instantaneous rate)</a:t>
              </a: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8122422" y="6229291"/>
            <a:ext cx="7825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>
                <a:latin typeface="Gill Sans" charset="0"/>
                <a:ea typeface="Gill Sans" charset="0"/>
                <a:cs typeface="Gill Sans" charset="0"/>
              </a:rPr>
              <a:t>x (</a:t>
            </a:r>
            <a:r>
              <a:rPr lang="en-US" sz="2400" b="0" dirty="0" err="1">
                <a:latin typeface="Gill Sans" charset="0"/>
                <a:ea typeface="Gill Sans" charset="0"/>
                <a:cs typeface="Gill Sans" charset="0"/>
              </a:rPr>
              <a:t>λ</a:t>
            </a:r>
            <a:r>
              <a:rPr lang="en-US" sz="2400" b="0" dirty="0">
                <a:latin typeface="Gill Sans" charset="0"/>
                <a:ea typeface="Gill Sans" charset="0"/>
                <a:cs typeface="Gill Sans" charset="0"/>
              </a:rPr>
              <a:t>)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6892956" y="3048001"/>
            <a:ext cx="3853620" cy="2809719"/>
            <a:chOff x="5368956" y="3137602"/>
            <a:chExt cx="3853620" cy="2809719"/>
          </a:xfrm>
        </p:grpSpPr>
        <p:cxnSp>
          <p:nvCxnSpPr>
            <p:cNvPr id="9" name="Straight Connector 8"/>
            <p:cNvCxnSpPr/>
            <p:nvPr/>
          </p:nvCxnSpPr>
          <p:spPr>
            <a:xfrm flipV="1">
              <a:off x="5368956" y="3137602"/>
              <a:ext cx="0" cy="2809719"/>
            </a:xfrm>
            <a:prstGeom prst="line">
              <a:avLst/>
            </a:prstGeom>
            <a:ln>
              <a:solidFill>
                <a:srgbClr val="000000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5562600" y="3899602"/>
              <a:ext cx="36599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0" dirty="0">
                  <a:latin typeface="Gill Sans" charset="0"/>
                  <a:ea typeface="Gill Sans" charset="0"/>
                  <a:cs typeface="Gill Sans" charset="0"/>
                </a:rPr>
                <a:t>mean arrival interval (1/</a:t>
              </a:r>
              <a:r>
                <a:rPr lang="en-US" sz="2400" b="0" dirty="0" err="1">
                  <a:latin typeface="Gill Sans" charset="0"/>
                  <a:ea typeface="Gill Sans" charset="0"/>
                  <a:cs typeface="Gill Sans" charset="0"/>
                </a:rPr>
                <a:t>λ</a:t>
              </a:r>
              <a:r>
                <a:rPr lang="en-US" sz="2400" b="0" dirty="0">
                  <a:latin typeface="Gill Sans" charset="0"/>
                  <a:ea typeface="Gill Sans" charset="0"/>
                  <a:cs typeface="Gill Sans" charset="0"/>
                </a:rPr>
                <a:t>)</a:t>
              </a:r>
            </a:p>
          </p:txBody>
        </p:sp>
        <p:cxnSp>
          <p:nvCxnSpPr>
            <p:cNvPr id="17" name="Straight Connector 16"/>
            <p:cNvCxnSpPr/>
            <p:nvPr/>
          </p:nvCxnSpPr>
          <p:spPr>
            <a:xfrm flipV="1">
              <a:off x="5368956" y="4356802"/>
              <a:ext cx="1031844" cy="489255"/>
            </a:xfrm>
            <a:prstGeom prst="line">
              <a:avLst/>
            </a:prstGeom>
            <a:ln w="9525" cmpd="sng">
              <a:solidFill>
                <a:srgbClr val="000000"/>
              </a:solidFill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4378300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76200"/>
            <a:ext cx="9144000" cy="533400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altLang="ko-KR" sz="2800" dirty="0">
                <a:ea typeface="Gulim" panose="020B0600000101010101" pitchFamily="34" charset="-127"/>
              </a:rPr>
              <a:t>Background: </a:t>
            </a:r>
            <a:br>
              <a:rPr lang="en-US" altLang="ko-KR" sz="2800" dirty="0">
                <a:ea typeface="Gulim" panose="020B0600000101010101" pitchFamily="34" charset="-127"/>
              </a:rPr>
            </a:br>
            <a:r>
              <a:rPr lang="en-US" altLang="ko-KR" sz="2800" dirty="0">
                <a:ea typeface="Gulim" panose="020B0600000101010101" pitchFamily="34" charset="-127"/>
              </a:rPr>
              <a:t>General Use of Random Distributions</a:t>
            </a:r>
          </a:p>
        </p:txBody>
      </p:sp>
      <p:sp>
        <p:nvSpPr>
          <p:cNvPr id="916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0" y="968375"/>
            <a:ext cx="8839200" cy="5486400"/>
          </a:xfrm>
        </p:spPr>
        <p:txBody>
          <a:bodyPr/>
          <a:lstStyle/>
          <a:p>
            <a:pPr>
              <a:spcBef>
                <a:spcPct val="20000"/>
              </a:spcBef>
              <a:tabLst>
                <a:tab pos="2405063" algn="l"/>
              </a:tabLst>
            </a:pPr>
            <a:r>
              <a:rPr lang="en-US" altLang="ko-KR" dirty="0">
                <a:ea typeface="Gulim" panose="020B0600000101010101" pitchFamily="34" charset="-127"/>
              </a:rPr>
              <a:t>Server spends variable time (T) with customers</a:t>
            </a:r>
          </a:p>
          <a:p>
            <a:pPr lvl="1">
              <a:spcBef>
                <a:spcPct val="20000"/>
              </a:spcBef>
              <a:tabLst>
                <a:tab pos="2405063" algn="l"/>
              </a:tabLst>
            </a:pPr>
            <a:r>
              <a:rPr lang="en-US" altLang="ko-KR" dirty="0">
                <a:ea typeface="Gulim" panose="020B0600000101010101" pitchFamily="34" charset="-127"/>
              </a:rPr>
              <a:t>Mean (Average) </a:t>
            </a:r>
            <a:r>
              <a:rPr lang="en-US" altLang="ko-KR" dirty="0">
                <a:solidFill>
                  <a:schemeClr val="accent1"/>
                </a:solidFill>
                <a:ea typeface="Gulim" panose="020B0600000101010101" pitchFamily="34" charset="-127"/>
              </a:rPr>
              <a:t>m</a:t>
            </a:r>
            <a:r>
              <a:rPr lang="en-US" altLang="ko-KR" dirty="0">
                <a:ea typeface="Gulim" panose="020B0600000101010101" pitchFamily="34" charset="-127"/>
              </a:rPr>
              <a:t> = </a:t>
            </a:r>
            <a:r>
              <a:rPr lang="en-US" altLang="ko-KR" sz="2400" dirty="0">
                <a:ea typeface="Gulim" panose="020B0600000101010101" pitchFamily="34" charset="-127"/>
                <a:sym typeface="Symbol" panose="05050102010706020507" pitchFamily="18" charset="2"/>
              </a:rPr>
              <a:t></a:t>
            </a:r>
            <a:r>
              <a:rPr lang="en-US" altLang="ko-KR" dirty="0">
                <a:ea typeface="Gulim" panose="020B0600000101010101" pitchFamily="34" charset="-127"/>
              </a:rPr>
              <a:t>p(T)</a:t>
            </a:r>
            <a:r>
              <a:rPr lang="en-US" altLang="ko-KR" dirty="0">
                <a:ea typeface="Gulim" panose="020B0600000101010101" pitchFamily="34" charset="-127"/>
                <a:sym typeface="Symbol" panose="05050102010706020507" pitchFamily="18" charset="2"/>
              </a:rPr>
              <a:t></a:t>
            </a:r>
            <a:r>
              <a:rPr lang="en-US" altLang="ko-KR" dirty="0">
                <a:ea typeface="Gulim" panose="020B0600000101010101" pitchFamily="34" charset="-127"/>
              </a:rPr>
              <a:t>T</a:t>
            </a:r>
            <a:endParaRPr lang="en-US" altLang="ko-KR" dirty="0">
              <a:ea typeface="Gulim" panose="020B0600000101010101" pitchFamily="34" charset="-127"/>
              <a:sym typeface="Symbol" panose="05050102010706020507" pitchFamily="18" charset="2"/>
            </a:endParaRPr>
          </a:p>
          <a:p>
            <a:pPr lvl="1">
              <a:spcBef>
                <a:spcPct val="20000"/>
              </a:spcBef>
              <a:tabLst>
                <a:tab pos="2405063" algn="l"/>
              </a:tabLst>
            </a:pPr>
            <a:r>
              <a:rPr lang="en-US" altLang="ko-KR" dirty="0">
                <a:ea typeface="Gulim" panose="020B0600000101010101" pitchFamily="34" charset="-127"/>
                <a:sym typeface="Symbol" panose="05050102010706020507" pitchFamily="18" charset="2"/>
              </a:rPr>
              <a:t>Variance (stddev</a:t>
            </a:r>
            <a:r>
              <a:rPr lang="en-US" altLang="ko-KR" baseline="30000" dirty="0">
                <a:ea typeface="Gulim" panose="020B0600000101010101" pitchFamily="34" charset="-127"/>
                <a:sym typeface="Symbol" panose="05050102010706020507" pitchFamily="18" charset="2"/>
              </a:rPr>
              <a:t>2</a:t>
            </a:r>
            <a:r>
              <a:rPr lang="en-US" altLang="ko-KR" dirty="0">
                <a:ea typeface="Gulim" panose="020B0600000101010101" pitchFamily="34" charset="-127"/>
                <a:sym typeface="Symbol" panose="05050102010706020507" pitchFamily="18" charset="2"/>
              </a:rPr>
              <a:t>) </a:t>
            </a:r>
            <a:r>
              <a:rPr lang="en-US" altLang="ko-KR" dirty="0">
                <a:solidFill>
                  <a:schemeClr val="hlink"/>
                </a:solidFill>
                <a:ea typeface="Gulim" panose="020B0600000101010101" pitchFamily="34" charset="-127"/>
                <a:sym typeface="Symbol" panose="05050102010706020507" pitchFamily="18" charset="2"/>
              </a:rPr>
              <a:t></a:t>
            </a:r>
            <a:r>
              <a:rPr lang="en-US" altLang="ko-KR" baseline="30000" dirty="0">
                <a:solidFill>
                  <a:schemeClr val="hlink"/>
                </a:solidFill>
                <a:ea typeface="Gulim" panose="020B0600000101010101" pitchFamily="34" charset="-127"/>
                <a:sym typeface="Symbol" panose="05050102010706020507" pitchFamily="18" charset="2"/>
              </a:rPr>
              <a:t>2</a:t>
            </a:r>
            <a:r>
              <a:rPr lang="en-US" altLang="ko-KR" dirty="0">
                <a:ea typeface="Gulim" panose="020B0600000101010101" pitchFamily="34" charset="-127"/>
              </a:rPr>
              <a:t> = </a:t>
            </a:r>
            <a:r>
              <a:rPr lang="en-US" altLang="ko-KR" sz="2400" dirty="0">
                <a:ea typeface="Gulim" panose="020B0600000101010101" pitchFamily="34" charset="-127"/>
                <a:sym typeface="Symbol" panose="05050102010706020507" pitchFamily="18" charset="2"/>
              </a:rPr>
              <a:t></a:t>
            </a:r>
            <a:r>
              <a:rPr lang="en-US" altLang="ko-KR" dirty="0">
                <a:ea typeface="Gulim" panose="020B0600000101010101" pitchFamily="34" charset="-127"/>
              </a:rPr>
              <a:t>p(T)</a:t>
            </a:r>
            <a:r>
              <a:rPr lang="en-US" altLang="ko-KR" dirty="0">
                <a:ea typeface="Gulim" panose="020B0600000101010101" pitchFamily="34" charset="-127"/>
                <a:sym typeface="Symbol" panose="05050102010706020507" pitchFamily="18" charset="2"/>
              </a:rPr>
              <a:t>(</a:t>
            </a:r>
            <a:r>
              <a:rPr lang="en-US" altLang="ko-KR" dirty="0">
                <a:ea typeface="Gulim" panose="020B0600000101010101" pitchFamily="34" charset="-127"/>
              </a:rPr>
              <a:t>T-m)</a:t>
            </a:r>
            <a:r>
              <a:rPr lang="en-US" altLang="ko-KR" baseline="30000" dirty="0">
                <a:ea typeface="Gulim" panose="020B0600000101010101" pitchFamily="34" charset="-127"/>
              </a:rPr>
              <a:t>2</a:t>
            </a:r>
            <a:r>
              <a:rPr lang="en-US" altLang="ko-KR" dirty="0">
                <a:ea typeface="Gulim" panose="020B0600000101010101" pitchFamily="34" charset="-127"/>
              </a:rPr>
              <a:t> = </a:t>
            </a:r>
            <a:r>
              <a:rPr lang="en-US" altLang="ko-KR" sz="2400" dirty="0">
                <a:ea typeface="Gulim" panose="020B0600000101010101" pitchFamily="34" charset="-127"/>
                <a:sym typeface="Symbol" panose="05050102010706020507" pitchFamily="18" charset="2"/>
              </a:rPr>
              <a:t></a:t>
            </a:r>
            <a:r>
              <a:rPr lang="en-US" altLang="ko-KR" dirty="0">
                <a:ea typeface="Gulim" panose="020B0600000101010101" pitchFamily="34" charset="-127"/>
              </a:rPr>
              <a:t>p(T)</a:t>
            </a:r>
            <a:r>
              <a:rPr lang="en-US" altLang="ko-KR" dirty="0">
                <a:ea typeface="Gulim" panose="020B0600000101010101" pitchFamily="34" charset="-127"/>
                <a:sym typeface="Symbol" panose="05050102010706020507" pitchFamily="18" charset="2"/>
              </a:rPr>
              <a:t></a:t>
            </a:r>
            <a:r>
              <a:rPr lang="en-US" altLang="ko-KR" dirty="0">
                <a:ea typeface="Gulim" panose="020B0600000101010101" pitchFamily="34" charset="-127"/>
              </a:rPr>
              <a:t>T</a:t>
            </a:r>
            <a:r>
              <a:rPr lang="en-US" altLang="ko-KR" baseline="30000" dirty="0">
                <a:ea typeface="Gulim" panose="020B0600000101010101" pitchFamily="34" charset="-127"/>
              </a:rPr>
              <a:t>2</a:t>
            </a:r>
            <a:r>
              <a:rPr lang="en-US" altLang="ko-KR" dirty="0">
                <a:ea typeface="Gulim" panose="020B0600000101010101" pitchFamily="34" charset="-127"/>
              </a:rPr>
              <a:t>-m</a:t>
            </a:r>
            <a:r>
              <a:rPr lang="en-US" altLang="ko-KR" baseline="30000" dirty="0">
                <a:ea typeface="Gulim" panose="020B0600000101010101" pitchFamily="34" charset="-127"/>
              </a:rPr>
              <a:t>2</a:t>
            </a:r>
          </a:p>
          <a:p>
            <a:pPr lvl="1">
              <a:spcBef>
                <a:spcPct val="20000"/>
              </a:spcBef>
              <a:tabLst>
                <a:tab pos="2405063" algn="l"/>
              </a:tabLst>
            </a:pPr>
            <a:r>
              <a:rPr lang="en-US" altLang="ko-KR" dirty="0">
                <a:ea typeface="Gulim" panose="020B0600000101010101" pitchFamily="34" charset="-127"/>
              </a:rPr>
              <a:t>Squared coefficient of variance: </a:t>
            </a:r>
            <a:r>
              <a:rPr lang="en-US" altLang="ko-KR" dirty="0">
                <a:solidFill>
                  <a:schemeClr val="hlink"/>
                </a:solidFill>
                <a:ea typeface="Gulim" panose="020B0600000101010101" pitchFamily="34" charset="-127"/>
              </a:rPr>
              <a:t>C </a:t>
            </a:r>
            <a:r>
              <a:rPr lang="en-US" altLang="ko-KR" dirty="0">
                <a:ea typeface="Gulim" panose="020B0600000101010101" pitchFamily="34" charset="-127"/>
              </a:rPr>
              <a:t>= </a:t>
            </a:r>
            <a:r>
              <a:rPr lang="en-US" altLang="ko-KR" dirty="0">
                <a:ea typeface="Gulim" panose="020B0600000101010101" pitchFamily="34" charset="-127"/>
                <a:sym typeface="Symbol" panose="05050102010706020507" pitchFamily="18" charset="2"/>
              </a:rPr>
              <a:t></a:t>
            </a:r>
            <a:r>
              <a:rPr lang="en-US" altLang="ko-KR" baseline="30000" dirty="0">
                <a:ea typeface="Gulim" panose="020B0600000101010101" pitchFamily="34" charset="-127"/>
                <a:sym typeface="Symbol" panose="05050102010706020507" pitchFamily="18" charset="2"/>
              </a:rPr>
              <a:t>2</a:t>
            </a:r>
            <a:r>
              <a:rPr lang="en-US" altLang="ko-KR" dirty="0">
                <a:ea typeface="Gulim" panose="020B0600000101010101" pitchFamily="34" charset="-127"/>
              </a:rPr>
              <a:t>/m</a:t>
            </a:r>
            <a:r>
              <a:rPr lang="en-US" altLang="ko-KR" baseline="30000" dirty="0">
                <a:ea typeface="Gulim" panose="020B0600000101010101" pitchFamily="34" charset="-127"/>
              </a:rPr>
              <a:t>2</a:t>
            </a:r>
            <a:br>
              <a:rPr lang="en-US" altLang="ko-KR" baseline="30000" dirty="0">
                <a:ea typeface="Gulim" panose="020B0600000101010101" pitchFamily="34" charset="-127"/>
              </a:rPr>
            </a:br>
            <a:r>
              <a:rPr lang="en-US" altLang="ko-KR" dirty="0">
                <a:ea typeface="Gulim" panose="020B0600000101010101" pitchFamily="34" charset="-127"/>
              </a:rPr>
              <a:t>Aggregate description of the distribution</a:t>
            </a:r>
            <a:endParaRPr lang="en-US" altLang="ko-KR" baseline="30000" dirty="0">
              <a:ea typeface="Gulim" panose="020B0600000101010101" pitchFamily="34" charset="-127"/>
            </a:endParaRPr>
          </a:p>
          <a:p>
            <a:pPr>
              <a:spcBef>
                <a:spcPct val="20000"/>
              </a:spcBef>
              <a:tabLst>
                <a:tab pos="2405063" algn="l"/>
              </a:tabLst>
            </a:pPr>
            <a:endParaRPr lang="en-US" altLang="ko-KR" dirty="0">
              <a:ea typeface="Gulim" panose="020B0600000101010101" pitchFamily="34" charset="-127"/>
            </a:endParaRPr>
          </a:p>
          <a:p>
            <a:pPr>
              <a:spcBef>
                <a:spcPct val="20000"/>
              </a:spcBef>
              <a:tabLst>
                <a:tab pos="2405063" algn="l"/>
              </a:tabLst>
            </a:pPr>
            <a:r>
              <a:rPr lang="en-US" altLang="ko-KR" dirty="0">
                <a:ea typeface="Gulim" panose="020B0600000101010101" pitchFamily="34" charset="-127"/>
              </a:rPr>
              <a:t>Important values of C:</a:t>
            </a:r>
          </a:p>
          <a:p>
            <a:pPr lvl="1">
              <a:spcBef>
                <a:spcPct val="20000"/>
              </a:spcBef>
              <a:tabLst>
                <a:tab pos="2405063" algn="l"/>
              </a:tabLst>
            </a:pPr>
            <a:r>
              <a:rPr lang="en-US" altLang="ko-KR" dirty="0">
                <a:ea typeface="Gulim" panose="020B0600000101010101" pitchFamily="34" charset="-127"/>
                <a:sym typeface="Symbol" panose="05050102010706020507" pitchFamily="18" charset="2"/>
              </a:rPr>
              <a:t>No variance or deterministic  </a:t>
            </a:r>
            <a:r>
              <a:rPr lang="en-US" altLang="ko-KR" dirty="0">
                <a:solidFill>
                  <a:schemeClr val="hlink"/>
                </a:solidFill>
                <a:ea typeface="Gulim" panose="020B0600000101010101" pitchFamily="34" charset="-127"/>
                <a:sym typeface="Symbol" panose="05050102010706020507" pitchFamily="18" charset="2"/>
              </a:rPr>
              <a:t>C=0 </a:t>
            </a:r>
            <a:endParaRPr lang="en-US" altLang="ko-KR" dirty="0">
              <a:ea typeface="Gulim" panose="020B0600000101010101" pitchFamily="34" charset="-127"/>
              <a:sym typeface="Symbol" panose="05050102010706020507" pitchFamily="18" charset="2"/>
            </a:endParaRPr>
          </a:p>
          <a:p>
            <a:pPr lvl="1">
              <a:spcBef>
                <a:spcPct val="20000"/>
              </a:spcBef>
              <a:tabLst>
                <a:tab pos="2405063" algn="l"/>
              </a:tabLst>
            </a:pPr>
            <a:r>
              <a:rPr lang="en-US" altLang="ko-KR" dirty="0">
                <a:ea typeface="Gulim" panose="020B0600000101010101" pitchFamily="34" charset="-127"/>
                <a:sym typeface="Symbol" panose="05050102010706020507" pitchFamily="18" charset="2"/>
              </a:rPr>
              <a:t>“Memoryless” or exponential  </a:t>
            </a:r>
            <a:r>
              <a:rPr lang="en-US" altLang="ko-KR" dirty="0">
                <a:solidFill>
                  <a:schemeClr val="hlink"/>
                </a:solidFill>
                <a:ea typeface="Gulim" panose="020B0600000101010101" pitchFamily="34" charset="-127"/>
              </a:rPr>
              <a:t>C=1</a:t>
            </a:r>
            <a:r>
              <a:rPr lang="en-US" altLang="ko-KR" dirty="0">
                <a:ea typeface="Gulim" panose="020B0600000101010101" pitchFamily="34" charset="-127"/>
              </a:rPr>
              <a:t> </a:t>
            </a:r>
            <a:endParaRPr lang="en-US" altLang="ko-KR" dirty="0">
              <a:ea typeface="Gulim" panose="020B0600000101010101" pitchFamily="34" charset="-127"/>
              <a:sym typeface="Symbol" panose="05050102010706020507" pitchFamily="18" charset="2"/>
            </a:endParaRPr>
          </a:p>
          <a:p>
            <a:pPr lvl="2">
              <a:spcBef>
                <a:spcPct val="20000"/>
              </a:spcBef>
              <a:tabLst>
                <a:tab pos="2405063" algn="l"/>
              </a:tabLst>
            </a:pPr>
            <a:r>
              <a:rPr lang="en-US" altLang="ko-KR" dirty="0">
                <a:ea typeface="Gulim" panose="020B0600000101010101" pitchFamily="34" charset="-127"/>
                <a:sym typeface="Symbol" panose="05050102010706020507" pitchFamily="18" charset="2"/>
              </a:rPr>
              <a:t>Past tells nothing about future</a:t>
            </a:r>
          </a:p>
          <a:p>
            <a:pPr lvl="2">
              <a:spcBef>
                <a:spcPct val="20000"/>
              </a:spcBef>
              <a:tabLst>
                <a:tab pos="2405063" algn="l"/>
              </a:tabLst>
            </a:pPr>
            <a:r>
              <a:rPr lang="en-US" altLang="ko-KR" dirty="0">
                <a:ea typeface="Gulim" panose="020B0600000101010101" pitchFamily="34" charset="-127"/>
                <a:sym typeface="Symbol" panose="05050102010706020507" pitchFamily="18" charset="2"/>
              </a:rPr>
              <a:t>Poisson process – </a:t>
            </a:r>
            <a:r>
              <a:rPr lang="en-US" i="1" dirty="0"/>
              <a:t>purely</a:t>
            </a:r>
            <a:r>
              <a:rPr lang="en-US" dirty="0"/>
              <a:t> or </a:t>
            </a:r>
            <a:r>
              <a:rPr lang="en-US" i="1" dirty="0"/>
              <a:t>completely</a:t>
            </a:r>
            <a:r>
              <a:rPr lang="en-US" dirty="0"/>
              <a:t> random process</a:t>
            </a:r>
            <a:endParaRPr lang="en-US" altLang="ko-KR" dirty="0">
              <a:ea typeface="Gulim" panose="020B0600000101010101" pitchFamily="34" charset="-127"/>
              <a:sym typeface="Symbol" panose="05050102010706020507" pitchFamily="18" charset="2"/>
            </a:endParaRPr>
          </a:p>
          <a:p>
            <a:pPr lvl="2">
              <a:spcBef>
                <a:spcPct val="20000"/>
              </a:spcBef>
              <a:tabLst>
                <a:tab pos="2405063" algn="l"/>
              </a:tabLst>
            </a:pPr>
            <a:r>
              <a:rPr lang="en-US" altLang="ko-KR" dirty="0">
                <a:ea typeface="Gulim" panose="020B0600000101010101" pitchFamily="34" charset="-127"/>
                <a:sym typeface="Symbol" panose="05050102010706020507" pitchFamily="18" charset="2"/>
              </a:rPr>
              <a:t>Many complex systems (or aggregates)</a:t>
            </a:r>
            <a:br>
              <a:rPr lang="en-US" altLang="ko-KR" dirty="0">
                <a:ea typeface="Gulim" panose="020B0600000101010101" pitchFamily="34" charset="-127"/>
                <a:sym typeface="Symbol" panose="05050102010706020507" pitchFamily="18" charset="2"/>
              </a:rPr>
            </a:br>
            <a:r>
              <a:rPr lang="en-US" altLang="ko-KR" dirty="0">
                <a:ea typeface="Gulim" panose="020B0600000101010101" pitchFamily="34" charset="-127"/>
                <a:sym typeface="Symbol" panose="05050102010706020507" pitchFamily="18" charset="2"/>
              </a:rPr>
              <a:t>are well described as memoryless </a:t>
            </a:r>
          </a:p>
          <a:p>
            <a:pPr lvl="1">
              <a:spcBef>
                <a:spcPct val="20000"/>
              </a:spcBef>
              <a:tabLst>
                <a:tab pos="2405063" algn="l"/>
              </a:tabLst>
            </a:pPr>
            <a:r>
              <a:rPr lang="en-US" altLang="ko-KR" dirty="0">
                <a:ea typeface="Gulim" panose="020B0600000101010101" pitchFamily="34" charset="-127"/>
              </a:rPr>
              <a:t>Disk response times </a:t>
            </a:r>
            <a:r>
              <a:rPr lang="en-US" altLang="ko-KR" dirty="0">
                <a:solidFill>
                  <a:schemeClr val="hlink"/>
                </a:solidFill>
                <a:ea typeface="Gulim" panose="020B0600000101010101" pitchFamily="34" charset="-127"/>
              </a:rPr>
              <a:t>C </a:t>
            </a:r>
            <a:r>
              <a:rPr lang="en-US" altLang="ko-KR" dirty="0">
                <a:solidFill>
                  <a:schemeClr val="hlink"/>
                </a:solidFill>
                <a:ea typeface="Gulim" panose="020B0600000101010101" pitchFamily="34" charset="-127"/>
                <a:sym typeface="Symbol" panose="05050102010706020507" pitchFamily="18" charset="2"/>
              </a:rPr>
              <a:t> </a:t>
            </a:r>
            <a:r>
              <a:rPr lang="en-US" altLang="ko-KR" dirty="0">
                <a:solidFill>
                  <a:schemeClr val="hlink"/>
                </a:solidFill>
                <a:ea typeface="Gulim" panose="020B0600000101010101" pitchFamily="34" charset="-127"/>
              </a:rPr>
              <a:t>1.5</a:t>
            </a:r>
            <a:r>
              <a:rPr lang="en-US" altLang="ko-KR" dirty="0">
                <a:ea typeface="Gulim" panose="020B0600000101010101" pitchFamily="34" charset="-127"/>
              </a:rPr>
              <a:t>  (majority seeks &lt; average)</a:t>
            </a:r>
          </a:p>
          <a:p>
            <a:pPr>
              <a:spcBef>
                <a:spcPct val="20000"/>
              </a:spcBef>
              <a:tabLst>
                <a:tab pos="2405063" algn="l"/>
              </a:tabLst>
            </a:pPr>
            <a:endParaRPr lang="ko-KR" altLang="en-US" dirty="0">
              <a:ea typeface="Gulim" panose="020B0600000101010101" pitchFamily="34" charset="-127"/>
              <a:sym typeface="Symbol" panose="05050102010706020507" pitchFamily="18" charset="2"/>
            </a:endParaRPr>
          </a:p>
        </p:txBody>
      </p:sp>
      <p:grpSp>
        <p:nvGrpSpPr>
          <p:cNvPr id="916485" name="Group 5"/>
          <p:cNvGrpSpPr>
            <a:grpSpLocks/>
          </p:cNvGrpSpPr>
          <p:nvPr/>
        </p:nvGrpSpPr>
        <p:grpSpPr bwMode="auto">
          <a:xfrm>
            <a:off x="9525000" y="785814"/>
            <a:ext cx="1168400" cy="644524"/>
            <a:chOff x="5024" y="288"/>
            <a:chExt cx="736" cy="406"/>
          </a:xfrm>
        </p:grpSpPr>
        <p:sp>
          <p:nvSpPr>
            <p:cNvPr id="24612" name="Rectangle 6"/>
            <p:cNvSpPr>
              <a:spLocks noChangeArrowheads="1"/>
            </p:cNvSpPr>
            <p:nvPr/>
          </p:nvSpPr>
          <p:spPr bwMode="auto">
            <a:xfrm>
              <a:off x="5267" y="288"/>
              <a:ext cx="493" cy="4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SzTx/>
              </a:pPr>
              <a:r>
                <a:rPr lang="en-US" altLang="en-US" sz="1800" b="0" dirty="0">
                  <a:solidFill>
                    <a:schemeClr val="accent1"/>
                  </a:solidFill>
                  <a:latin typeface="Gill Sans" charset="0"/>
                  <a:ea typeface="Gill Sans" charset="0"/>
                  <a:cs typeface="Gill Sans" charset="0"/>
                </a:rPr>
                <a:t>Mean </a:t>
              </a:r>
            </a:p>
            <a:p>
              <a:pPr>
                <a:spcBef>
                  <a:spcPct val="0"/>
                </a:spcBef>
                <a:buSzTx/>
              </a:pPr>
              <a:r>
                <a:rPr lang="en-US" altLang="en-US" sz="1800" b="0" dirty="0">
                  <a:solidFill>
                    <a:schemeClr val="accent1"/>
                  </a:solidFill>
                  <a:latin typeface="Gill Sans" charset="0"/>
                  <a:ea typeface="Gill Sans" charset="0"/>
                  <a:cs typeface="Gill Sans" charset="0"/>
                </a:rPr>
                <a:t>(m)</a:t>
              </a:r>
            </a:p>
          </p:txBody>
        </p:sp>
        <p:sp>
          <p:nvSpPr>
            <p:cNvPr id="24613" name="Line 7"/>
            <p:cNvSpPr>
              <a:spLocks noChangeShapeType="1"/>
            </p:cNvSpPr>
            <p:nvPr/>
          </p:nvSpPr>
          <p:spPr bwMode="auto">
            <a:xfrm flipH="1">
              <a:off x="5024" y="480"/>
              <a:ext cx="256" cy="157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916488" name="Group 8"/>
          <p:cNvGrpSpPr>
            <a:grpSpLocks/>
          </p:cNvGrpSpPr>
          <p:nvPr/>
        </p:nvGrpSpPr>
        <p:grpSpPr bwMode="auto">
          <a:xfrm>
            <a:off x="8836132" y="3352800"/>
            <a:ext cx="1572598" cy="1351592"/>
            <a:chOff x="4412" y="2064"/>
            <a:chExt cx="1111" cy="955"/>
          </a:xfrm>
        </p:grpSpPr>
        <p:sp>
          <p:nvSpPr>
            <p:cNvPr id="24606" name="Line 9"/>
            <p:cNvSpPr>
              <a:spLocks noChangeShapeType="1"/>
            </p:cNvSpPr>
            <p:nvPr/>
          </p:nvSpPr>
          <p:spPr bwMode="auto">
            <a:xfrm>
              <a:off x="4748" y="2305"/>
              <a:ext cx="0" cy="43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4607" name="Line 10"/>
            <p:cNvSpPr>
              <a:spLocks noChangeShapeType="1"/>
            </p:cNvSpPr>
            <p:nvPr/>
          </p:nvSpPr>
          <p:spPr bwMode="auto">
            <a:xfrm>
              <a:off x="4412" y="2754"/>
              <a:ext cx="91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4608" name="Arc 11"/>
            <p:cNvSpPr>
              <a:spLocks/>
            </p:cNvSpPr>
            <p:nvPr/>
          </p:nvSpPr>
          <p:spPr bwMode="auto">
            <a:xfrm>
              <a:off x="4454" y="2201"/>
              <a:ext cx="832" cy="502"/>
            </a:xfrm>
            <a:custGeom>
              <a:avLst/>
              <a:gdLst>
                <a:gd name="T0" fmla="*/ 832 w 21994"/>
                <a:gd name="T1" fmla="*/ 502 h 21600"/>
                <a:gd name="T2" fmla="*/ 0 w 21994"/>
                <a:gd name="T3" fmla="*/ 0 h 21600"/>
                <a:gd name="T4" fmla="*/ 817 w 21994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994" h="21600" fill="none" extrusionOk="0">
                  <a:moveTo>
                    <a:pt x="21994" y="21596"/>
                  </a:moveTo>
                  <a:cubicBezTo>
                    <a:pt x="21862" y="21598"/>
                    <a:pt x="21731" y="21599"/>
                    <a:pt x="21600" y="21600"/>
                  </a:cubicBezTo>
                  <a:cubicBezTo>
                    <a:pt x="9670" y="21600"/>
                    <a:pt x="0" y="11929"/>
                    <a:pt x="0" y="0"/>
                  </a:cubicBezTo>
                </a:path>
                <a:path w="21994" h="21600" stroke="0" extrusionOk="0">
                  <a:moveTo>
                    <a:pt x="21994" y="21596"/>
                  </a:moveTo>
                  <a:cubicBezTo>
                    <a:pt x="21862" y="21598"/>
                    <a:pt x="21731" y="21599"/>
                    <a:pt x="21600" y="21600"/>
                  </a:cubicBez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lnTo>
                    <a:pt x="21994" y="21596"/>
                  </a:lnTo>
                  <a:close/>
                </a:path>
              </a:pathLst>
            </a:custGeom>
            <a:noFill/>
            <a:ln w="25400" cap="rnd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4609" name="Rectangle 12"/>
            <p:cNvSpPr>
              <a:spLocks noChangeArrowheads="1"/>
            </p:cNvSpPr>
            <p:nvPr/>
          </p:nvSpPr>
          <p:spPr bwMode="auto">
            <a:xfrm>
              <a:off x="4476" y="2064"/>
              <a:ext cx="582" cy="2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en-US" sz="2000" b="0" dirty="0">
                  <a:latin typeface="Gill Sans" charset="0"/>
                  <a:ea typeface="Gill Sans" charset="0"/>
                  <a:cs typeface="Gill Sans" charset="0"/>
                </a:rPr>
                <a:t>mean</a:t>
              </a:r>
            </a:p>
          </p:txBody>
        </p:sp>
        <p:sp>
          <p:nvSpPr>
            <p:cNvPr id="24610" name="Line 13"/>
            <p:cNvSpPr>
              <a:spLocks noChangeShapeType="1"/>
            </p:cNvSpPr>
            <p:nvPr/>
          </p:nvSpPr>
          <p:spPr bwMode="auto">
            <a:xfrm>
              <a:off x="4412" y="2110"/>
              <a:ext cx="0" cy="65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4611" name="Text Box 14"/>
            <p:cNvSpPr txBox="1">
              <a:spLocks noChangeArrowheads="1"/>
            </p:cNvSpPr>
            <p:nvPr/>
          </p:nvSpPr>
          <p:spPr bwMode="auto">
            <a:xfrm>
              <a:off x="4416" y="2736"/>
              <a:ext cx="1107" cy="2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en-US" sz="2000" b="0" dirty="0">
                  <a:latin typeface="Gill Sans" charset="0"/>
                  <a:ea typeface="Gill Sans" charset="0"/>
                  <a:cs typeface="Gill Sans" charset="0"/>
                </a:rPr>
                <a:t>Memoryless</a:t>
              </a:r>
            </a:p>
          </p:txBody>
        </p:sp>
      </p:grpSp>
      <p:grpSp>
        <p:nvGrpSpPr>
          <p:cNvPr id="916495" name="Group 15"/>
          <p:cNvGrpSpPr>
            <a:grpSpLocks/>
          </p:cNvGrpSpPr>
          <p:nvPr/>
        </p:nvGrpSpPr>
        <p:grpSpPr bwMode="auto">
          <a:xfrm>
            <a:off x="8686803" y="1014414"/>
            <a:ext cx="1962151" cy="1728786"/>
            <a:chOff x="4544" y="493"/>
            <a:chExt cx="1236" cy="1089"/>
          </a:xfrm>
        </p:grpSpPr>
        <p:sp>
          <p:nvSpPr>
            <p:cNvPr id="24588" name="Line 16"/>
            <p:cNvSpPr>
              <a:spLocks noChangeShapeType="1"/>
            </p:cNvSpPr>
            <p:nvPr/>
          </p:nvSpPr>
          <p:spPr bwMode="auto">
            <a:xfrm>
              <a:off x="5074" y="493"/>
              <a:ext cx="0" cy="60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4589" name="Line 17"/>
            <p:cNvSpPr>
              <a:spLocks noChangeShapeType="1"/>
            </p:cNvSpPr>
            <p:nvPr/>
          </p:nvSpPr>
          <p:spPr bwMode="auto">
            <a:xfrm>
              <a:off x="4694" y="1102"/>
              <a:ext cx="74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4590" name="Text Box 18"/>
            <p:cNvSpPr txBox="1">
              <a:spLocks noChangeArrowheads="1"/>
            </p:cNvSpPr>
            <p:nvPr/>
          </p:nvSpPr>
          <p:spPr bwMode="auto">
            <a:xfrm>
              <a:off x="4544" y="1138"/>
              <a:ext cx="1236" cy="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 altLang="en-US" sz="2000" b="0" dirty="0">
                  <a:latin typeface="Gill Sans" charset="0"/>
                  <a:ea typeface="Gill Sans" charset="0"/>
                  <a:cs typeface="Gill Sans" charset="0"/>
                </a:rPr>
                <a:t>Distribution</a:t>
              </a:r>
            </a:p>
            <a:p>
              <a:pPr>
                <a:spcBef>
                  <a:spcPct val="0"/>
                </a:spcBef>
              </a:pPr>
              <a:r>
                <a:rPr lang="en-US" altLang="en-US" sz="2000" b="0" dirty="0">
                  <a:latin typeface="Gill Sans" charset="0"/>
                  <a:ea typeface="Gill Sans" charset="0"/>
                  <a:cs typeface="Gill Sans" charset="0"/>
                </a:rPr>
                <a:t>of service times</a:t>
              </a:r>
            </a:p>
          </p:txBody>
        </p:sp>
        <p:sp>
          <p:nvSpPr>
            <p:cNvPr id="24591" name="Line 19"/>
            <p:cNvSpPr>
              <a:spLocks noChangeShapeType="1"/>
            </p:cNvSpPr>
            <p:nvPr/>
          </p:nvSpPr>
          <p:spPr bwMode="auto">
            <a:xfrm>
              <a:off x="5040" y="701"/>
              <a:ext cx="0" cy="4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4592" name="Line 20"/>
            <p:cNvSpPr>
              <a:spLocks noChangeShapeType="1"/>
            </p:cNvSpPr>
            <p:nvPr/>
          </p:nvSpPr>
          <p:spPr bwMode="auto">
            <a:xfrm>
              <a:off x="5005" y="719"/>
              <a:ext cx="0" cy="3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4593" name="Line 21"/>
            <p:cNvSpPr>
              <a:spLocks noChangeShapeType="1"/>
            </p:cNvSpPr>
            <p:nvPr/>
          </p:nvSpPr>
          <p:spPr bwMode="auto">
            <a:xfrm>
              <a:off x="4969" y="747"/>
              <a:ext cx="0" cy="35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4594" name="Line 22"/>
            <p:cNvSpPr>
              <a:spLocks noChangeShapeType="1"/>
            </p:cNvSpPr>
            <p:nvPr/>
          </p:nvSpPr>
          <p:spPr bwMode="auto">
            <a:xfrm>
              <a:off x="4935" y="802"/>
              <a:ext cx="0" cy="29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4595" name="Line 23"/>
            <p:cNvSpPr>
              <a:spLocks noChangeShapeType="1"/>
            </p:cNvSpPr>
            <p:nvPr/>
          </p:nvSpPr>
          <p:spPr bwMode="auto">
            <a:xfrm>
              <a:off x="5106" y="702"/>
              <a:ext cx="0" cy="4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4596" name="Line 24"/>
            <p:cNvSpPr>
              <a:spLocks noChangeShapeType="1"/>
            </p:cNvSpPr>
            <p:nvPr/>
          </p:nvSpPr>
          <p:spPr bwMode="auto">
            <a:xfrm>
              <a:off x="5144" y="720"/>
              <a:ext cx="0" cy="38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4597" name="Line 25"/>
            <p:cNvSpPr>
              <a:spLocks noChangeShapeType="1"/>
            </p:cNvSpPr>
            <p:nvPr/>
          </p:nvSpPr>
          <p:spPr bwMode="auto">
            <a:xfrm>
              <a:off x="5177" y="760"/>
              <a:ext cx="0" cy="34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4598" name="Line 26"/>
            <p:cNvSpPr>
              <a:spLocks noChangeShapeType="1"/>
            </p:cNvSpPr>
            <p:nvPr/>
          </p:nvSpPr>
          <p:spPr bwMode="auto">
            <a:xfrm>
              <a:off x="5212" y="863"/>
              <a:ext cx="0" cy="24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4599" name="Line 27"/>
            <p:cNvSpPr>
              <a:spLocks noChangeShapeType="1"/>
            </p:cNvSpPr>
            <p:nvPr/>
          </p:nvSpPr>
          <p:spPr bwMode="auto">
            <a:xfrm>
              <a:off x="4902" y="906"/>
              <a:ext cx="0" cy="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4600" name="Line 28"/>
            <p:cNvSpPr>
              <a:spLocks noChangeShapeType="1"/>
            </p:cNvSpPr>
            <p:nvPr/>
          </p:nvSpPr>
          <p:spPr bwMode="auto">
            <a:xfrm>
              <a:off x="4870" y="932"/>
              <a:ext cx="0" cy="17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4601" name="Line 29"/>
            <p:cNvSpPr>
              <a:spLocks noChangeShapeType="1"/>
            </p:cNvSpPr>
            <p:nvPr/>
          </p:nvSpPr>
          <p:spPr bwMode="auto">
            <a:xfrm>
              <a:off x="4838" y="958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4602" name="Arc 30"/>
            <p:cNvSpPr>
              <a:spLocks/>
            </p:cNvSpPr>
            <p:nvPr/>
          </p:nvSpPr>
          <p:spPr bwMode="auto">
            <a:xfrm>
              <a:off x="4704" y="862"/>
              <a:ext cx="208" cy="124"/>
            </a:xfrm>
            <a:custGeom>
              <a:avLst/>
              <a:gdLst>
                <a:gd name="T0" fmla="*/ 208 w 21600"/>
                <a:gd name="T1" fmla="*/ 0 h 21600"/>
                <a:gd name="T2" fmla="*/ 0 w 21600"/>
                <a:gd name="T3" fmla="*/ 124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25400" cap="rnd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4603" name="Arc 31"/>
            <p:cNvSpPr>
              <a:spLocks/>
            </p:cNvSpPr>
            <p:nvPr/>
          </p:nvSpPr>
          <p:spPr bwMode="auto">
            <a:xfrm rot="10800000">
              <a:off x="4911" y="694"/>
              <a:ext cx="152" cy="208"/>
            </a:xfrm>
            <a:custGeom>
              <a:avLst/>
              <a:gdLst>
                <a:gd name="T0" fmla="*/ 152 w 21322"/>
                <a:gd name="T1" fmla="*/ 33 h 21600"/>
                <a:gd name="T2" fmla="*/ 0 w 21322"/>
                <a:gd name="T3" fmla="*/ 208 h 21600"/>
                <a:gd name="T4" fmla="*/ 0 w 21322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322" h="21600" fill="none" extrusionOk="0">
                  <a:moveTo>
                    <a:pt x="21322" y="3460"/>
                  </a:moveTo>
                  <a:cubicBezTo>
                    <a:pt x="19625" y="13917"/>
                    <a:pt x="10594" y="21599"/>
                    <a:pt x="1" y="21600"/>
                  </a:cubicBezTo>
                  <a:cubicBezTo>
                    <a:pt x="0" y="21600"/>
                    <a:pt x="0" y="21599"/>
                    <a:pt x="0" y="21599"/>
                  </a:cubicBezTo>
                </a:path>
                <a:path w="21322" h="21600" stroke="0" extrusionOk="0">
                  <a:moveTo>
                    <a:pt x="21322" y="3460"/>
                  </a:moveTo>
                  <a:cubicBezTo>
                    <a:pt x="19625" y="13917"/>
                    <a:pt x="10594" y="21599"/>
                    <a:pt x="1" y="21600"/>
                  </a:cubicBezTo>
                  <a:cubicBezTo>
                    <a:pt x="0" y="21600"/>
                    <a:pt x="0" y="21599"/>
                    <a:pt x="0" y="21599"/>
                  </a:cubicBezTo>
                  <a:lnTo>
                    <a:pt x="1" y="0"/>
                  </a:lnTo>
                  <a:lnTo>
                    <a:pt x="21322" y="3460"/>
                  </a:lnTo>
                  <a:close/>
                </a:path>
              </a:pathLst>
            </a:custGeom>
            <a:noFill/>
            <a:ln w="25400" cap="rnd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4604" name="Arc 32"/>
            <p:cNvSpPr>
              <a:spLocks/>
            </p:cNvSpPr>
            <p:nvPr/>
          </p:nvSpPr>
          <p:spPr bwMode="auto">
            <a:xfrm rot="10800000">
              <a:off x="5085" y="690"/>
              <a:ext cx="134" cy="236"/>
            </a:xfrm>
            <a:custGeom>
              <a:avLst/>
              <a:gdLst>
                <a:gd name="T0" fmla="*/ 134 w 21386"/>
                <a:gd name="T1" fmla="*/ 236 h 21600"/>
                <a:gd name="T2" fmla="*/ 0 w 21386"/>
                <a:gd name="T3" fmla="*/ 33 h 21600"/>
                <a:gd name="T4" fmla="*/ 134 w 21386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386" h="21600" fill="none" extrusionOk="0">
                  <a:moveTo>
                    <a:pt x="21386" y="21600"/>
                  </a:moveTo>
                  <a:cubicBezTo>
                    <a:pt x="10629" y="21600"/>
                    <a:pt x="1511" y="13685"/>
                    <a:pt x="0" y="3034"/>
                  </a:cubicBezTo>
                </a:path>
                <a:path w="21386" h="21600" stroke="0" extrusionOk="0">
                  <a:moveTo>
                    <a:pt x="21386" y="21600"/>
                  </a:moveTo>
                  <a:cubicBezTo>
                    <a:pt x="10629" y="21600"/>
                    <a:pt x="1511" y="13685"/>
                    <a:pt x="0" y="3034"/>
                  </a:cubicBezTo>
                  <a:lnTo>
                    <a:pt x="21386" y="0"/>
                  </a:lnTo>
                  <a:lnTo>
                    <a:pt x="21386" y="21600"/>
                  </a:lnTo>
                  <a:close/>
                </a:path>
              </a:pathLst>
            </a:custGeom>
            <a:noFill/>
            <a:ln w="25400" cap="rnd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4605" name="Arc 33"/>
            <p:cNvSpPr>
              <a:spLocks/>
            </p:cNvSpPr>
            <p:nvPr/>
          </p:nvSpPr>
          <p:spPr bwMode="auto">
            <a:xfrm>
              <a:off x="5214" y="862"/>
              <a:ext cx="172" cy="148"/>
            </a:xfrm>
            <a:custGeom>
              <a:avLst/>
              <a:gdLst>
                <a:gd name="T0" fmla="*/ 172 w 21600"/>
                <a:gd name="T1" fmla="*/ 148 h 21600"/>
                <a:gd name="T2" fmla="*/ 0 w 21600"/>
                <a:gd name="T3" fmla="*/ 0 h 21600"/>
                <a:gd name="T4" fmla="*/ 172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noFill/>
            <a:ln w="25400" cap="rnd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916514" name="Group 34"/>
          <p:cNvGrpSpPr>
            <a:grpSpLocks/>
          </p:cNvGrpSpPr>
          <p:nvPr/>
        </p:nvGrpSpPr>
        <p:grpSpPr bwMode="auto">
          <a:xfrm>
            <a:off x="8788400" y="1146179"/>
            <a:ext cx="1168400" cy="428626"/>
            <a:chOff x="4512" y="1942"/>
            <a:chExt cx="736" cy="270"/>
          </a:xfrm>
        </p:grpSpPr>
        <p:sp>
          <p:nvSpPr>
            <p:cNvPr id="24585" name="Line 35"/>
            <p:cNvSpPr>
              <a:spLocks noChangeShapeType="1"/>
            </p:cNvSpPr>
            <p:nvPr/>
          </p:nvSpPr>
          <p:spPr bwMode="auto">
            <a:xfrm>
              <a:off x="4560" y="2208"/>
              <a:ext cx="288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4586" name="Line 36"/>
            <p:cNvSpPr>
              <a:spLocks noChangeShapeType="1"/>
            </p:cNvSpPr>
            <p:nvPr/>
          </p:nvSpPr>
          <p:spPr bwMode="auto">
            <a:xfrm flipH="1">
              <a:off x="4960" y="2208"/>
              <a:ext cx="288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4587" name="Text Box 37"/>
            <p:cNvSpPr txBox="1">
              <a:spLocks noChangeArrowheads="1"/>
            </p:cNvSpPr>
            <p:nvPr/>
          </p:nvSpPr>
          <p:spPr bwMode="auto">
            <a:xfrm>
              <a:off x="4512" y="1942"/>
              <a:ext cx="222" cy="2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b="0" dirty="0">
                  <a:solidFill>
                    <a:schemeClr val="hlink"/>
                  </a:solidFill>
                  <a:latin typeface="Gill Sans" charset="0"/>
                  <a:ea typeface="Gill Sans" charset="0"/>
                  <a:cs typeface="Gill Sans" charset="0"/>
                  <a:sym typeface="Symbol" panose="05050102010706020507" pitchFamily="18" charset="2"/>
                </a:rPr>
                <a:t>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6824961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6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16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16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6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164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164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6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16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16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6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916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6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16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16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6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165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165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6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16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16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6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16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916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6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16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916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6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16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916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6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916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916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64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9164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9164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64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9164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9164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6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9164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9164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64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9164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9164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6483" grpId="0" build="p" bldLvl="2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5312" name="Group 32"/>
          <p:cNvGrpSpPr>
            <a:grpSpLocks/>
          </p:cNvGrpSpPr>
          <p:nvPr/>
        </p:nvGrpSpPr>
        <p:grpSpPr bwMode="auto">
          <a:xfrm>
            <a:off x="2819401" y="1295400"/>
            <a:ext cx="6577013" cy="1601788"/>
            <a:chOff x="960" y="480"/>
            <a:chExt cx="4143" cy="1009"/>
          </a:xfrm>
        </p:grpSpPr>
        <p:sp>
          <p:nvSpPr>
            <p:cNvPr id="23567" name="Rectangle 7"/>
            <p:cNvSpPr>
              <a:spLocks noChangeArrowheads="1"/>
            </p:cNvSpPr>
            <p:nvPr/>
          </p:nvSpPr>
          <p:spPr bwMode="auto">
            <a:xfrm>
              <a:off x="3866" y="877"/>
              <a:ext cx="1237" cy="3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en-US" sz="2800" b="0">
                  <a:solidFill>
                    <a:schemeClr val="hlink"/>
                  </a:solidFill>
                  <a:latin typeface="Gill Sans" charset="0"/>
                  <a:ea typeface="Gill Sans" charset="0"/>
                  <a:cs typeface="Gill Sans" charset="0"/>
                </a:rPr>
                <a:t>Departures</a:t>
              </a:r>
            </a:p>
          </p:txBody>
        </p:sp>
        <p:sp>
          <p:nvSpPr>
            <p:cNvPr id="23568" name="Rectangle 6"/>
            <p:cNvSpPr>
              <a:spLocks noChangeArrowheads="1"/>
            </p:cNvSpPr>
            <p:nvPr/>
          </p:nvSpPr>
          <p:spPr bwMode="auto">
            <a:xfrm>
              <a:off x="1004" y="894"/>
              <a:ext cx="870" cy="3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en-US" sz="2800" b="0" dirty="0">
                  <a:solidFill>
                    <a:schemeClr val="hlink"/>
                  </a:solidFill>
                  <a:latin typeface="Gill Sans" charset="0"/>
                  <a:ea typeface="Gill Sans" charset="0"/>
                  <a:cs typeface="Gill Sans" charset="0"/>
                </a:rPr>
                <a:t>Arrivals</a:t>
              </a:r>
            </a:p>
          </p:txBody>
        </p:sp>
        <p:sp>
          <p:nvSpPr>
            <p:cNvPr id="23569" name="Line 4"/>
            <p:cNvSpPr>
              <a:spLocks noChangeShapeType="1"/>
            </p:cNvSpPr>
            <p:nvPr/>
          </p:nvSpPr>
          <p:spPr bwMode="auto">
            <a:xfrm>
              <a:off x="3790" y="892"/>
              <a:ext cx="1222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3570" name="Line 5"/>
            <p:cNvSpPr>
              <a:spLocks noChangeShapeType="1"/>
            </p:cNvSpPr>
            <p:nvPr/>
          </p:nvSpPr>
          <p:spPr bwMode="auto">
            <a:xfrm>
              <a:off x="960" y="910"/>
              <a:ext cx="981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3571" name="Rectangle 27"/>
            <p:cNvSpPr>
              <a:spLocks noChangeArrowheads="1"/>
            </p:cNvSpPr>
            <p:nvPr/>
          </p:nvSpPr>
          <p:spPr bwMode="auto">
            <a:xfrm>
              <a:off x="1941" y="480"/>
              <a:ext cx="1925" cy="1008"/>
            </a:xfrm>
            <a:prstGeom prst="rect">
              <a:avLst/>
            </a:prstGeom>
            <a:solidFill>
              <a:srgbClr val="00FFFF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sz="24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3572" name="Text Box 30"/>
            <p:cNvSpPr txBox="1">
              <a:spLocks noChangeArrowheads="1"/>
            </p:cNvSpPr>
            <p:nvPr/>
          </p:nvSpPr>
          <p:spPr bwMode="auto">
            <a:xfrm>
              <a:off x="2296" y="1200"/>
              <a:ext cx="1549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2400" b="0" dirty="0">
                  <a:latin typeface="Gill Sans" charset="0"/>
                  <a:ea typeface="Gill Sans" charset="0"/>
                  <a:cs typeface="Gill Sans" charset="0"/>
                </a:rPr>
                <a:t>Queuing System</a:t>
              </a:r>
            </a:p>
          </p:txBody>
        </p:sp>
      </p:grpSp>
      <p:sp>
        <p:nvSpPr>
          <p:cNvPr id="23555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Gulim" panose="020B0600000101010101" pitchFamily="34" charset="-127"/>
              </a:rPr>
              <a:t>Introduction to Queuing Theory</a:t>
            </a:r>
          </a:p>
        </p:txBody>
      </p:sp>
      <p:sp>
        <p:nvSpPr>
          <p:cNvPr id="865290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1676400" y="3276601"/>
            <a:ext cx="8839200" cy="3289299"/>
          </a:xfrm>
        </p:spPr>
        <p:txBody>
          <a:bodyPr>
            <a:normAutofit/>
          </a:bodyPr>
          <a:lstStyle/>
          <a:p>
            <a:pPr>
              <a:spcBef>
                <a:spcPct val="15000"/>
              </a:spcBef>
            </a:pPr>
            <a:r>
              <a:rPr lang="en-US" altLang="ko-KR" sz="2800" dirty="0">
                <a:ea typeface="Gulim" panose="020B0600000101010101" pitchFamily="34" charset="-127"/>
              </a:rPr>
              <a:t>What about queuing time??</a:t>
            </a:r>
          </a:p>
          <a:p>
            <a:pPr lvl="1">
              <a:spcBef>
                <a:spcPct val="15000"/>
              </a:spcBef>
            </a:pPr>
            <a:r>
              <a:rPr lang="en-US" altLang="ko-KR" sz="2400" dirty="0">
                <a:ea typeface="Gulim" panose="020B0600000101010101" pitchFamily="34" charset="-127"/>
              </a:rPr>
              <a:t>Let’s apply some queuing theory</a:t>
            </a:r>
          </a:p>
          <a:p>
            <a:pPr lvl="1">
              <a:spcBef>
                <a:spcPct val="15000"/>
              </a:spcBef>
            </a:pPr>
            <a:r>
              <a:rPr lang="en-US" altLang="ko-KR" sz="2400" dirty="0">
                <a:ea typeface="Gulim" panose="020B0600000101010101" pitchFamily="34" charset="-127"/>
              </a:rPr>
              <a:t>Queuing Theory applies to long term, steady state behavior </a:t>
            </a:r>
            <a:r>
              <a:rPr lang="en-US" altLang="ko-KR" sz="2400" dirty="0">
                <a:ea typeface="Gulim" panose="020B0600000101010101" pitchFamily="34" charset="-127"/>
                <a:sym typeface="Symbol" panose="05050102010706020507" pitchFamily="18" charset="2"/>
              </a:rPr>
              <a:t></a:t>
            </a:r>
            <a:r>
              <a:rPr lang="en-US" altLang="ko-KR" sz="2400" dirty="0">
                <a:ea typeface="Gulim" panose="020B0600000101010101" pitchFamily="34" charset="-127"/>
              </a:rPr>
              <a:t> Arrival rate = Departure rate</a:t>
            </a:r>
          </a:p>
          <a:p>
            <a:pPr lvl="6">
              <a:spcBef>
                <a:spcPct val="15000"/>
              </a:spcBef>
            </a:pPr>
            <a:endParaRPr lang="en-US" altLang="ko-KR" dirty="0">
              <a:ea typeface="Gulim" panose="020B0600000101010101" pitchFamily="34" charset="-127"/>
            </a:endParaRPr>
          </a:p>
          <a:p>
            <a:pPr>
              <a:spcBef>
                <a:spcPct val="15000"/>
              </a:spcBef>
            </a:pPr>
            <a:r>
              <a:rPr lang="en-US" altLang="ko-KR" sz="2800" dirty="0">
                <a:ea typeface="Gulim" panose="020B0600000101010101" pitchFamily="34" charset="-127"/>
              </a:rPr>
              <a:t>Arrivals characterized by some probabilistic distribution</a:t>
            </a:r>
          </a:p>
          <a:p>
            <a:pPr lvl="5">
              <a:spcBef>
                <a:spcPct val="15000"/>
              </a:spcBef>
            </a:pPr>
            <a:endParaRPr lang="en-US" altLang="ko-KR" sz="2400" dirty="0">
              <a:ea typeface="Gulim" panose="020B0600000101010101" pitchFamily="34" charset="-127"/>
            </a:endParaRPr>
          </a:p>
          <a:p>
            <a:pPr>
              <a:spcBef>
                <a:spcPct val="15000"/>
              </a:spcBef>
            </a:pPr>
            <a:r>
              <a:rPr lang="en-US" altLang="ko-KR" sz="2800" dirty="0">
                <a:ea typeface="Gulim" panose="020B0600000101010101" pitchFamily="34" charset="-127"/>
              </a:rPr>
              <a:t>Departures characterized by some probabilistic distribution</a:t>
            </a:r>
          </a:p>
        </p:txBody>
      </p:sp>
      <p:grpSp>
        <p:nvGrpSpPr>
          <p:cNvPr id="865306" name="Group 26"/>
          <p:cNvGrpSpPr>
            <a:grpSpLocks/>
          </p:cNvGrpSpPr>
          <p:nvPr/>
        </p:nvGrpSpPr>
        <p:grpSpPr bwMode="auto">
          <a:xfrm>
            <a:off x="4603751" y="1441450"/>
            <a:ext cx="2697163" cy="1327842"/>
            <a:chOff x="3720" y="288"/>
            <a:chExt cx="2062" cy="1015"/>
          </a:xfrm>
        </p:grpSpPr>
        <p:sp>
          <p:nvSpPr>
            <p:cNvPr id="23558" name="AutoShape 15"/>
            <p:cNvSpPr>
              <a:spLocks noChangeArrowheads="1"/>
            </p:cNvSpPr>
            <p:nvPr/>
          </p:nvSpPr>
          <p:spPr bwMode="auto">
            <a:xfrm>
              <a:off x="5213" y="513"/>
              <a:ext cx="569" cy="373"/>
            </a:xfrm>
            <a:prstGeom prst="roundRect">
              <a:avLst>
                <a:gd name="adj" fmla="val 12495"/>
              </a:avLst>
            </a:prstGeom>
            <a:solidFill>
              <a:srgbClr val="FF66CC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sz="24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3559" name="Rectangle 17"/>
            <p:cNvSpPr>
              <a:spLocks noChangeArrowheads="1"/>
            </p:cNvSpPr>
            <p:nvPr/>
          </p:nvSpPr>
          <p:spPr bwMode="auto">
            <a:xfrm>
              <a:off x="3800" y="546"/>
              <a:ext cx="471" cy="307"/>
            </a:xfrm>
            <a:prstGeom prst="rect">
              <a:avLst/>
            </a:prstGeom>
            <a:solidFill>
              <a:srgbClr val="53FB25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sz="24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3560" name="Line 18"/>
            <p:cNvSpPr>
              <a:spLocks noChangeShapeType="1"/>
            </p:cNvSpPr>
            <p:nvPr/>
          </p:nvSpPr>
          <p:spPr bwMode="auto">
            <a:xfrm flipV="1">
              <a:off x="4182" y="538"/>
              <a:ext cx="0" cy="32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3561" name="Line 19"/>
            <p:cNvSpPr>
              <a:spLocks noChangeShapeType="1"/>
            </p:cNvSpPr>
            <p:nvPr/>
          </p:nvSpPr>
          <p:spPr bwMode="auto">
            <a:xfrm flipV="1">
              <a:off x="4084" y="539"/>
              <a:ext cx="0" cy="32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3562" name="Rectangle 20"/>
            <p:cNvSpPr>
              <a:spLocks noChangeArrowheads="1"/>
            </p:cNvSpPr>
            <p:nvPr/>
          </p:nvSpPr>
          <p:spPr bwMode="auto">
            <a:xfrm>
              <a:off x="3720" y="864"/>
              <a:ext cx="686" cy="4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3500" tIns="25400" rIns="63500" bIns="25400">
              <a:spAutoFit/>
            </a:bodyPr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85000"/>
                </a:lnSpc>
                <a:spcBef>
                  <a:spcPct val="0"/>
                </a:spcBef>
                <a:buSzTx/>
              </a:pPr>
              <a:r>
                <a:rPr lang="en-US" altLang="en-US" sz="2000" b="0">
                  <a:latin typeface="Gill Sans" charset="0"/>
                  <a:ea typeface="Gill Sans" charset="0"/>
                  <a:cs typeface="Gill Sans" charset="0"/>
                </a:rPr>
                <a:t>Queue</a:t>
              </a:r>
            </a:p>
            <a:p>
              <a:pPr>
                <a:lnSpc>
                  <a:spcPct val="85000"/>
                </a:lnSpc>
                <a:spcBef>
                  <a:spcPct val="0"/>
                </a:spcBef>
                <a:buSzTx/>
              </a:pPr>
              <a:endParaRPr lang="en-US" alt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3563" name="Rectangle 22"/>
            <p:cNvSpPr>
              <a:spLocks noChangeArrowheads="1"/>
            </p:cNvSpPr>
            <p:nvPr/>
          </p:nvSpPr>
          <p:spPr bwMode="auto">
            <a:xfrm>
              <a:off x="4618" y="288"/>
              <a:ext cx="374" cy="822"/>
            </a:xfrm>
            <a:prstGeom prst="rect">
              <a:avLst/>
            </a:prstGeom>
            <a:solidFill>
              <a:srgbClr val="FF66CC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1800" b="0">
                  <a:latin typeface="Gill Sans" charset="0"/>
                  <a:ea typeface="Gill Sans" charset="0"/>
                  <a:cs typeface="Gill Sans" charset="0"/>
                </a:rPr>
                <a:t>Controller</a:t>
              </a:r>
            </a:p>
          </p:txBody>
        </p:sp>
        <p:sp>
          <p:nvSpPr>
            <p:cNvPr id="23564" name="Line 23"/>
            <p:cNvSpPr>
              <a:spLocks noChangeShapeType="1"/>
            </p:cNvSpPr>
            <p:nvPr/>
          </p:nvSpPr>
          <p:spPr bwMode="auto">
            <a:xfrm>
              <a:off x="4288" y="700"/>
              <a:ext cx="32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3565" name="Rectangle 24"/>
            <p:cNvSpPr>
              <a:spLocks noChangeArrowheads="1"/>
            </p:cNvSpPr>
            <p:nvPr/>
          </p:nvSpPr>
          <p:spPr bwMode="auto">
            <a:xfrm>
              <a:off x="5274" y="610"/>
              <a:ext cx="480" cy="2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3500" tIns="25400" rIns="63500" bIns="25400">
              <a:spAutoFit/>
            </a:bodyPr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85000"/>
                </a:lnSpc>
                <a:spcBef>
                  <a:spcPct val="0"/>
                </a:spcBef>
                <a:buSzTx/>
              </a:pPr>
              <a:r>
                <a:rPr lang="en-US" altLang="en-US" sz="2000" b="0">
                  <a:latin typeface="Gill Sans" charset="0"/>
                  <a:ea typeface="Gill Sans" charset="0"/>
                  <a:cs typeface="Gill Sans" charset="0"/>
                </a:rPr>
                <a:t>Disk</a:t>
              </a:r>
            </a:p>
          </p:txBody>
        </p:sp>
        <p:sp>
          <p:nvSpPr>
            <p:cNvPr id="23566" name="Line 25"/>
            <p:cNvSpPr>
              <a:spLocks noChangeShapeType="1"/>
            </p:cNvSpPr>
            <p:nvPr/>
          </p:nvSpPr>
          <p:spPr bwMode="auto">
            <a:xfrm>
              <a:off x="4992" y="700"/>
              <a:ext cx="21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2492089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2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" dur="500"/>
                                        <p:tgtEl>
                                          <p:spTgt spid="865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2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2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2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5290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Little’s Law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3576" y="2782052"/>
            <a:ext cx="9777824" cy="3923549"/>
          </a:xfrm>
        </p:spPr>
        <p:txBody>
          <a:bodyPr>
            <a:normAutofit/>
          </a:bodyPr>
          <a:lstStyle/>
          <a:p>
            <a:r>
              <a:rPr lang="en-US" sz="2800" dirty="0"/>
              <a:t>In any </a:t>
            </a:r>
            <a:r>
              <a:rPr lang="en-US" sz="2800" i="1" dirty="0">
                <a:solidFill>
                  <a:srgbClr val="FF0000"/>
                </a:solidFill>
              </a:rPr>
              <a:t>stable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/>
              <a:t>system </a:t>
            </a:r>
          </a:p>
          <a:p>
            <a:pPr lvl="1"/>
            <a:r>
              <a:rPr lang="en-US" sz="2600" dirty="0"/>
              <a:t>Average arrival rate = Average departure rate </a:t>
            </a:r>
          </a:p>
          <a:p>
            <a:r>
              <a:rPr lang="en-US" sz="2800" dirty="0"/>
              <a:t>The average number of jobs/tasks in the system (</a:t>
            </a:r>
            <a:r>
              <a:rPr lang="en-US" sz="2800" i="1" dirty="0"/>
              <a:t>N</a:t>
            </a:r>
            <a:r>
              <a:rPr lang="en-US" sz="2800" dirty="0"/>
              <a:t>) is equal to arrival time / throughput (</a:t>
            </a:r>
            <a:r>
              <a:rPr lang="el-GR" sz="2800" dirty="0">
                <a:latin typeface="Times New Roman"/>
                <a:cs typeface="Times New Roman"/>
              </a:rPr>
              <a:t>λ</a:t>
            </a:r>
            <a:r>
              <a:rPr lang="en-US" sz="2800" dirty="0"/>
              <a:t>) times the response time (</a:t>
            </a:r>
            <a:r>
              <a:rPr lang="en-US" sz="2800" i="1" dirty="0"/>
              <a:t>L</a:t>
            </a:r>
            <a:r>
              <a:rPr lang="en-US" sz="2800" dirty="0"/>
              <a:t>) </a:t>
            </a:r>
          </a:p>
          <a:p>
            <a:pPr lvl="1"/>
            <a:r>
              <a:rPr lang="en-US" i="1" dirty="0"/>
              <a:t>N </a:t>
            </a:r>
            <a:r>
              <a:rPr lang="en-US" sz="2600" i="1" dirty="0"/>
              <a:t>(jobs) </a:t>
            </a:r>
            <a:r>
              <a:rPr lang="en-US" i="1" dirty="0"/>
              <a:t>= </a:t>
            </a:r>
            <a:r>
              <a:rPr lang="el-GR" dirty="0">
                <a:latin typeface="Times New Roman"/>
                <a:cs typeface="Times New Roman"/>
              </a:rPr>
              <a:t>λ</a:t>
            </a:r>
            <a:r>
              <a:rPr lang="en-US" i="1" dirty="0"/>
              <a:t> </a:t>
            </a:r>
            <a:r>
              <a:rPr lang="en-US" sz="2600" i="1" dirty="0"/>
              <a:t>(jobs/s) </a:t>
            </a:r>
            <a:r>
              <a:rPr lang="en-US" i="1" dirty="0"/>
              <a:t>x L </a:t>
            </a:r>
            <a:r>
              <a:rPr lang="en-US" sz="2600" i="1" dirty="0"/>
              <a:t>(s)</a:t>
            </a:r>
          </a:p>
          <a:p>
            <a:r>
              <a:rPr lang="en-US" sz="2800" dirty="0"/>
              <a:t>Regardless of structure, bursts of requests, variation in service</a:t>
            </a:r>
          </a:p>
          <a:p>
            <a:pPr lvl="1"/>
            <a:r>
              <a:rPr lang="en-US" sz="2600" dirty="0"/>
              <a:t>Instantaneous variations, but it washes out in the average</a:t>
            </a:r>
          </a:p>
          <a:p>
            <a:pPr lvl="1"/>
            <a:r>
              <a:rPr lang="en-US" sz="2600" dirty="0"/>
              <a:t>Overall, requests match departures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3027475" y="990600"/>
            <a:ext cx="6445760" cy="1777476"/>
            <a:chOff x="1605663" y="4773956"/>
            <a:chExt cx="6445760" cy="1777476"/>
          </a:xfrm>
        </p:grpSpPr>
        <p:cxnSp>
          <p:nvCxnSpPr>
            <p:cNvPr id="7" name="Straight Arrow Connector 6"/>
            <p:cNvCxnSpPr/>
            <p:nvPr/>
          </p:nvCxnSpPr>
          <p:spPr>
            <a:xfrm>
              <a:off x="2847412" y="5422823"/>
              <a:ext cx="49559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5649536" y="5379666"/>
              <a:ext cx="49559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1605663" y="5103632"/>
              <a:ext cx="134524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0" dirty="0">
                  <a:solidFill>
                    <a:srgbClr val="FF0000"/>
                  </a:solidFill>
                  <a:latin typeface="Gill Sans" charset="0"/>
                  <a:ea typeface="Gill Sans" charset="0"/>
                  <a:cs typeface="Gill Sans" charset="0"/>
                </a:rPr>
                <a:t>arrivals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145132" y="5103632"/>
              <a:ext cx="190629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0" dirty="0">
                  <a:solidFill>
                    <a:srgbClr val="FF0000"/>
                  </a:solidFill>
                  <a:latin typeface="Gill Sans" charset="0"/>
                  <a:ea typeface="Gill Sans" charset="0"/>
                  <a:cs typeface="Gill Sans" charset="0"/>
                </a:rPr>
                <a:t>departures</a:t>
              </a:r>
            </a:p>
          </p:txBody>
        </p:sp>
        <p:sp>
          <p:nvSpPr>
            <p:cNvPr id="11" name="Cloud 10"/>
            <p:cNvSpPr/>
            <p:nvPr/>
          </p:nvSpPr>
          <p:spPr>
            <a:xfrm>
              <a:off x="3372204" y="4773956"/>
              <a:ext cx="2277332" cy="1211739"/>
            </a:xfrm>
            <a:prstGeom prst="cloud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0" i="1" dirty="0">
                  <a:latin typeface="Gill Sans" charset="0"/>
                  <a:ea typeface="Gill Sans" charset="0"/>
                  <a:cs typeface="Gill Sans" charset="0"/>
                </a:rPr>
                <a:t>N</a:t>
              </a: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>
              <a:off x="2997788" y="5225366"/>
              <a:ext cx="160581" cy="35175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/>
            <p:cNvSpPr/>
            <p:nvPr/>
          </p:nvSpPr>
          <p:spPr>
            <a:xfrm>
              <a:off x="2845388" y="5504128"/>
              <a:ext cx="360996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l-GR" sz="2800" dirty="0">
                  <a:latin typeface="Times New Roman"/>
                  <a:cs typeface="Times New Roman"/>
                </a:rPr>
                <a:t>λ</a:t>
              </a:r>
              <a:endParaRPr lang="en-US" sz="2800" b="0" i="1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3372204" y="6312156"/>
              <a:ext cx="2248136" cy="0"/>
            </a:xfrm>
            <a:prstGeom prst="straightConnector1">
              <a:avLst/>
            </a:prstGeom>
            <a:ln w="9525" cmpd="sng">
              <a:solidFill>
                <a:srgbClr val="000000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3372204" y="6157100"/>
              <a:ext cx="0" cy="306584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628516" y="6157100"/>
              <a:ext cx="0" cy="306584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>
            <a:xfrm>
              <a:off x="4326475" y="6028212"/>
              <a:ext cx="385042" cy="523220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>
              <a:spAutoFit/>
            </a:bodyPr>
            <a:lstStyle/>
            <a:p>
              <a:r>
                <a:rPr lang="en-US" sz="2800" b="0" i="1" dirty="0">
                  <a:latin typeface="Gill Sans" charset="0"/>
                  <a:ea typeface="Gill Sans" charset="0"/>
                  <a:cs typeface="Gill Sans" charset="0"/>
                </a:rPr>
                <a:t>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0580242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Rectangle 64"/>
          <p:cNvSpPr>
            <a:spLocks noChangeArrowheads="1"/>
          </p:cNvSpPr>
          <p:nvPr/>
        </p:nvSpPr>
        <p:spPr bwMode="auto">
          <a:xfrm>
            <a:off x="4953000" y="3015734"/>
            <a:ext cx="184731" cy="369332"/>
          </a:xfrm>
          <a:prstGeom prst="rect">
            <a:avLst/>
          </a:prstGeom>
          <a:solidFill>
            <a:srgbClr val="3366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83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Example</a:t>
            </a:r>
          </a:p>
        </p:txBody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1" y="1676400"/>
            <a:ext cx="1400175" cy="787400"/>
          </a:xfrm>
        </p:spPr>
        <p:txBody>
          <a:bodyPr>
            <a:normAutofit lnSpcReduction="10000"/>
          </a:bodyPr>
          <a:lstStyle/>
          <a:p>
            <a:pPr marL="0" indent="0" eaLnBrk="1" hangingPunct="1">
              <a:buNone/>
            </a:pPr>
            <a:r>
              <a:rPr lang="el-GR" dirty="0">
                <a:latin typeface="Times New Roman"/>
                <a:cs typeface="Times New Roman"/>
              </a:rPr>
              <a:t>λ</a:t>
            </a:r>
            <a:r>
              <a:rPr lang="en-US" dirty="0">
                <a:latin typeface="Times New Roman"/>
                <a:cs typeface="Times New Roman"/>
              </a:rPr>
              <a:t> = 1</a:t>
            </a:r>
          </a:p>
          <a:p>
            <a:pPr marL="0" indent="0" eaLnBrk="1" hangingPunct="1">
              <a:buNone/>
            </a:pPr>
            <a:r>
              <a:rPr lang="en-US" dirty="0">
                <a:latin typeface="Times New Roman"/>
                <a:cs typeface="Times New Roman"/>
              </a:rPr>
              <a:t>L = 5</a:t>
            </a:r>
            <a:endParaRPr lang="el-GR" dirty="0">
              <a:latin typeface="Times New Roman"/>
              <a:cs typeface="Times New Roman"/>
            </a:endParaRPr>
          </a:p>
        </p:txBody>
      </p:sp>
      <p:sp>
        <p:nvSpPr>
          <p:cNvPr id="58374" name="Line 4"/>
          <p:cNvSpPr>
            <a:spLocks noChangeShapeType="1"/>
          </p:cNvSpPr>
          <p:nvPr/>
        </p:nvSpPr>
        <p:spPr bwMode="auto">
          <a:xfrm>
            <a:off x="3124200" y="4806950"/>
            <a:ext cx="7010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8375" name="Line 5"/>
          <p:cNvSpPr>
            <a:spLocks noChangeShapeType="1"/>
          </p:cNvSpPr>
          <p:nvPr/>
        </p:nvSpPr>
        <p:spPr bwMode="auto">
          <a:xfrm>
            <a:off x="3124200" y="4730750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8376" name="Line 6"/>
          <p:cNvSpPr>
            <a:spLocks noChangeShapeType="1"/>
          </p:cNvSpPr>
          <p:nvPr/>
        </p:nvSpPr>
        <p:spPr bwMode="auto">
          <a:xfrm>
            <a:off x="3429000" y="4730750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8377" name="Line 7"/>
          <p:cNvSpPr>
            <a:spLocks noChangeShapeType="1"/>
          </p:cNvSpPr>
          <p:nvPr/>
        </p:nvSpPr>
        <p:spPr bwMode="auto">
          <a:xfrm>
            <a:off x="3733800" y="4730750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8378" name="Line 8"/>
          <p:cNvSpPr>
            <a:spLocks noChangeShapeType="1"/>
          </p:cNvSpPr>
          <p:nvPr/>
        </p:nvSpPr>
        <p:spPr bwMode="auto">
          <a:xfrm>
            <a:off x="4038600" y="4730750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8379" name="Line 9"/>
          <p:cNvSpPr>
            <a:spLocks noChangeShapeType="1"/>
          </p:cNvSpPr>
          <p:nvPr/>
        </p:nvSpPr>
        <p:spPr bwMode="auto">
          <a:xfrm>
            <a:off x="4343400" y="4730750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8380" name="Line 10"/>
          <p:cNvSpPr>
            <a:spLocks noChangeShapeType="1"/>
          </p:cNvSpPr>
          <p:nvPr/>
        </p:nvSpPr>
        <p:spPr bwMode="auto">
          <a:xfrm>
            <a:off x="4648200" y="4730750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8381" name="Line 11"/>
          <p:cNvSpPr>
            <a:spLocks noChangeShapeType="1"/>
          </p:cNvSpPr>
          <p:nvPr/>
        </p:nvSpPr>
        <p:spPr bwMode="auto">
          <a:xfrm>
            <a:off x="4953000" y="4730750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8382" name="Line 12"/>
          <p:cNvSpPr>
            <a:spLocks noChangeShapeType="1"/>
          </p:cNvSpPr>
          <p:nvPr/>
        </p:nvSpPr>
        <p:spPr bwMode="auto">
          <a:xfrm>
            <a:off x="5257800" y="4730750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8383" name="Line 13"/>
          <p:cNvSpPr>
            <a:spLocks noChangeShapeType="1"/>
          </p:cNvSpPr>
          <p:nvPr/>
        </p:nvSpPr>
        <p:spPr bwMode="auto">
          <a:xfrm>
            <a:off x="5562600" y="4730750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8384" name="Line 14"/>
          <p:cNvSpPr>
            <a:spLocks noChangeShapeType="1"/>
          </p:cNvSpPr>
          <p:nvPr/>
        </p:nvSpPr>
        <p:spPr bwMode="auto">
          <a:xfrm>
            <a:off x="5867400" y="4730750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8385" name="Line 15"/>
          <p:cNvSpPr>
            <a:spLocks noChangeShapeType="1"/>
          </p:cNvSpPr>
          <p:nvPr/>
        </p:nvSpPr>
        <p:spPr bwMode="auto">
          <a:xfrm>
            <a:off x="6172200" y="4730750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8386" name="Line 16"/>
          <p:cNvSpPr>
            <a:spLocks noChangeShapeType="1"/>
          </p:cNvSpPr>
          <p:nvPr/>
        </p:nvSpPr>
        <p:spPr bwMode="auto">
          <a:xfrm>
            <a:off x="6477000" y="4730750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8387" name="Line 17"/>
          <p:cNvSpPr>
            <a:spLocks noChangeShapeType="1"/>
          </p:cNvSpPr>
          <p:nvPr/>
        </p:nvSpPr>
        <p:spPr bwMode="auto">
          <a:xfrm>
            <a:off x="6781800" y="4730750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8388" name="Line 18"/>
          <p:cNvSpPr>
            <a:spLocks noChangeShapeType="1"/>
          </p:cNvSpPr>
          <p:nvPr/>
        </p:nvSpPr>
        <p:spPr bwMode="auto">
          <a:xfrm>
            <a:off x="7086600" y="4730750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8389" name="Line 19"/>
          <p:cNvSpPr>
            <a:spLocks noChangeShapeType="1"/>
          </p:cNvSpPr>
          <p:nvPr/>
        </p:nvSpPr>
        <p:spPr bwMode="auto">
          <a:xfrm>
            <a:off x="7391400" y="4730750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8390" name="Line 20"/>
          <p:cNvSpPr>
            <a:spLocks noChangeShapeType="1"/>
          </p:cNvSpPr>
          <p:nvPr/>
        </p:nvSpPr>
        <p:spPr bwMode="auto">
          <a:xfrm>
            <a:off x="7696200" y="4730750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8391" name="Line 21"/>
          <p:cNvSpPr>
            <a:spLocks noChangeShapeType="1"/>
          </p:cNvSpPr>
          <p:nvPr/>
        </p:nvSpPr>
        <p:spPr bwMode="auto">
          <a:xfrm>
            <a:off x="8001000" y="4730750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8392" name="Rectangle 22"/>
          <p:cNvSpPr>
            <a:spLocks noChangeArrowheads="1"/>
          </p:cNvSpPr>
          <p:nvPr/>
        </p:nvSpPr>
        <p:spPr bwMode="auto">
          <a:xfrm>
            <a:off x="3124200" y="4393684"/>
            <a:ext cx="184731" cy="369332"/>
          </a:xfrm>
          <a:prstGeom prst="rect">
            <a:avLst/>
          </a:prstGeom>
          <a:solidFill>
            <a:srgbClr val="3366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8393" name="Rectangle 23"/>
          <p:cNvSpPr>
            <a:spLocks noChangeArrowheads="1"/>
          </p:cNvSpPr>
          <p:nvPr/>
        </p:nvSpPr>
        <p:spPr bwMode="auto">
          <a:xfrm>
            <a:off x="3429000" y="4165084"/>
            <a:ext cx="184731" cy="369332"/>
          </a:xfrm>
          <a:prstGeom prst="rect">
            <a:avLst/>
          </a:prstGeom>
          <a:solidFill>
            <a:srgbClr val="3366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8394" name="Rectangle 24"/>
          <p:cNvSpPr>
            <a:spLocks noChangeArrowheads="1"/>
          </p:cNvSpPr>
          <p:nvPr/>
        </p:nvSpPr>
        <p:spPr bwMode="auto">
          <a:xfrm>
            <a:off x="3733800" y="3936484"/>
            <a:ext cx="184731" cy="369332"/>
          </a:xfrm>
          <a:prstGeom prst="rect">
            <a:avLst/>
          </a:prstGeom>
          <a:solidFill>
            <a:srgbClr val="3366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8395" name="Rectangle 25"/>
          <p:cNvSpPr>
            <a:spLocks noChangeArrowheads="1"/>
          </p:cNvSpPr>
          <p:nvPr/>
        </p:nvSpPr>
        <p:spPr bwMode="auto">
          <a:xfrm>
            <a:off x="4038600" y="3707884"/>
            <a:ext cx="184731" cy="369332"/>
          </a:xfrm>
          <a:prstGeom prst="rect">
            <a:avLst/>
          </a:prstGeom>
          <a:solidFill>
            <a:srgbClr val="3366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8396" name="Rectangle 26"/>
          <p:cNvSpPr>
            <a:spLocks noChangeArrowheads="1"/>
          </p:cNvSpPr>
          <p:nvPr/>
        </p:nvSpPr>
        <p:spPr bwMode="auto">
          <a:xfrm>
            <a:off x="4343400" y="3479284"/>
            <a:ext cx="184731" cy="369332"/>
          </a:xfrm>
          <a:prstGeom prst="rect">
            <a:avLst/>
          </a:prstGeom>
          <a:solidFill>
            <a:srgbClr val="3366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8397" name="Rectangle 27"/>
          <p:cNvSpPr>
            <a:spLocks noChangeArrowheads="1"/>
          </p:cNvSpPr>
          <p:nvPr/>
        </p:nvSpPr>
        <p:spPr bwMode="auto">
          <a:xfrm>
            <a:off x="4648200" y="3250684"/>
            <a:ext cx="184731" cy="369332"/>
          </a:xfrm>
          <a:prstGeom prst="rect">
            <a:avLst/>
          </a:prstGeom>
          <a:solidFill>
            <a:srgbClr val="3366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8398" name="Rectangle 29"/>
          <p:cNvSpPr>
            <a:spLocks noChangeArrowheads="1"/>
          </p:cNvSpPr>
          <p:nvPr/>
        </p:nvSpPr>
        <p:spPr bwMode="auto">
          <a:xfrm>
            <a:off x="5257800" y="2793484"/>
            <a:ext cx="184731" cy="369332"/>
          </a:xfrm>
          <a:prstGeom prst="rect">
            <a:avLst/>
          </a:prstGeom>
          <a:solidFill>
            <a:srgbClr val="3366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8399" name="Rectangle 30"/>
          <p:cNvSpPr>
            <a:spLocks noChangeArrowheads="1"/>
          </p:cNvSpPr>
          <p:nvPr/>
        </p:nvSpPr>
        <p:spPr bwMode="auto">
          <a:xfrm>
            <a:off x="5562600" y="2564884"/>
            <a:ext cx="184731" cy="369332"/>
          </a:xfrm>
          <a:prstGeom prst="rect">
            <a:avLst/>
          </a:prstGeom>
          <a:solidFill>
            <a:srgbClr val="3366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8400" name="Rectangle 31"/>
          <p:cNvSpPr>
            <a:spLocks noChangeArrowheads="1"/>
          </p:cNvSpPr>
          <p:nvPr/>
        </p:nvSpPr>
        <p:spPr bwMode="auto">
          <a:xfrm>
            <a:off x="5867400" y="2336284"/>
            <a:ext cx="184731" cy="369332"/>
          </a:xfrm>
          <a:prstGeom prst="rect">
            <a:avLst/>
          </a:prstGeom>
          <a:solidFill>
            <a:srgbClr val="3366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8401" name="Rectangle 32"/>
          <p:cNvSpPr>
            <a:spLocks noChangeArrowheads="1"/>
          </p:cNvSpPr>
          <p:nvPr/>
        </p:nvSpPr>
        <p:spPr bwMode="auto">
          <a:xfrm>
            <a:off x="6172200" y="2107684"/>
            <a:ext cx="184731" cy="369332"/>
          </a:xfrm>
          <a:prstGeom prst="rect">
            <a:avLst/>
          </a:prstGeom>
          <a:solidFill>
            <a:srgbClr val="3366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8402" name="Rectangle 33"/>
          <p:cNvSpPr>
            <a:spLocks noChangeArrowheads="1"/>
          </p:cNvSpPr>
          <p:nvPr/>
        </p:nvSpPr>
        <p:spPr bwMode="auto">
          <a:xfrm>
            <a:off x="6477000" y="1879084"/>
            <a:ext cx="184731" cy="369332"/>
          </a:xfrm>
          <a:prstGeom prst="rect">
            <a:avLst/>
          </a:prstGeom>
          <a:solidFill>
            <a:srgbClr val="3366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8403" name="Text Box 34"/>
          <p:cNvSpPr txBox="1">
            <a:spLocks noChangeArrowheads="1"/>
          </p:cNvSpPr>
          <p:nvPr/>
        </p:nvSpPr>
        <p:spPr bwMode="auto">
          <a:xfrm>
            <a:off x="2955926" y="4906963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600" b="0"/>
              <a:t>0</a:t>
            </a:r>
          </a:p>
        </p:txBody>
      </p:sp>
      <p:sp>
        <p:nvSpPr>
          <p:cNvPr id="58404" name="Text Box 35"/>
          <p:cNvSpPr txBox="1">
            <a:spLocks noChangeArrowheads="1"/>
          </p:cNvSpPr>
          <p:nvPr/>
        </p:nvSpPr>
        <p:spPr bwMode="auto">
          <a:xfrm>
            <a:off x="3276601" y="4921250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600" b="0"/>
              <a:t>1</a:t>
            </a:r>
          </a:p>
        </p:txBody>
      </p:sp>
      <p:sp>
        <p:nvSpPr>
          <p:cNvPr id="58405" name="Text Box 36"/>
          <p:cNvSpPr txBox="1">
            <a:spLocks noChangeArrowheads="1"/>
          </p:cNvSpPr>
          <p:nvPr/>
        </p:nvSpPr>
        <p:spPr bwMode="auto">
          <a:xfrm>
            <a:off x="3581401" y="4921250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600" b="0"/>
              <a:t>2</a:t>
            </a:r>
          </a:p>
        </p:txBody>
      </p:sp>
      <p:sp>
        <p:nvSpPr>
          <p:cNvPr id="58406" name="Text Box 37"/>
          <p:cNvSpPr txBox="1">
            <a:spLocks noChangeArrowheads="1"/>
          </p:cNvSpPr>
          <p:nvPr/>
        </p:nvSpPr>
        <p:spPr bwMode="auto">
          <a:xfrm>
            <a:off x="3886201" y="4921250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600" b="0"/>
              <a:t>3</a:t>
            </a:r>
          </a:p>
        </p:txBody>
      </p:sp>
      <p:sp>
        <p:nvSpPr>
          <p:cNvPr id="58407" name="Text Box 38"/>
          <p:cNvSpPr txBox="1">
            <a:spLocks noChangeArrowheads="1"/>
          </p:cNvSpPr>
          <p:nvPr/>
        </p:nvSpPr>
        <p:spPr bwMode="auto">
          <a:xfrm>
            <a:off x="4191001" y="4921250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600" b="0"/>
              <a:t>4</a:t>
            </a:r>
          </a:p>
        </p:txBody>
      </p:sp>
      <p:sp>
        <p:nvSpPr>
          <p:cNvPr id="58408" name="Text Box 39"/>
          <p:cNvSpPr txBox="1">
            <a:spLocks noChangeArrowheads="1"/>
          </p:cNvSpPr>
          <p:nvPr/>
        </p:nvSpPr>
        <p:spPr bwMode="auto">
          <a:xfrm>
            <a:off x="4489451" y="4921250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600" b="0"/>
              <a:t>5</a:t>
            </a:r>
          </a:p>
        </p:txBody>
      </p:sp>
      <p:sp>
        <p:nvSpPr>
          <p:cNvPr id="58409" name="Text Box 40"/>
          <p:cNvSpPr txBox="1">
            <a:spLocks noChangeArrowheads="1"/>
          </p:cNvSpPr>
          <p:nvPr/>
        </p:nvSpPr>
        <p:spPr bwMode="auto">
          <a:xfrm>
            <a:off x="4794251" y="4921250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600" b="0"/>
              <a:t>6</a:t>
            </a:r>
          </a:p>
        </p:txBody>
      </p:sp>
      <p:sp>
        <p:nvSpPr>
          <p:cNvPr id="58410" name="Text Box 41"/>
          <p:cNvSpPr txBox="1">
            <a:spLocks noChangeArrowheads="1"/>
          </p:cNvSpPr>
          <p:nvPr/>
        </p:nvSpPr>
        <p:spPr bwMode="auto">
          <a:xfrm>
            <a:off x="5099051" y="4921250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600" b="0"/>
              <a:t>7</a:t>
            </a:r>
          </a:p>
        </p:txBody>
      </p:sp>
      <p:sp>
        <p:nvSpPr>
          <p:cNvPr id="58411" name="Text Box 42"/>
          <p:cNvSpPr txBox="1">
            <a:spLocks noChangeArrowheads="1"/>
          </p:cNvSpPr>
          <p:nvPr/>
        </p:nvSpPr>
        <p:spPr bwMode="auto">
          <a:xfrm>
            <a:off x="5403851" y="4921250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600" b="0"/>
              <a:t>8</a:t>
            </a:r>
          </a:p>
        </p:txBody>
      </p:sp>
      <p:sp>
        <p:nvSpPr>
          <p:cNvPr id="58412" name="Text Box 43"/>
          <p:cNvSpPr txBox="1">
            <a:spLocks noChangeArrowheads="1"/>
          </p:cNvSpPr>
          <p:nvPr/>
        </p:nvSpPr>
        <p:spPr bwMode="auto">
          <a:xfrm>
            <a:off x="7842251" y="4921250"/>
            <a:ext cx="4095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600" b="0"/>
              <a:t>16</a:t>
            </a:r>
          </a:p>
        </p:txBody>
      </p:sp>
      <p:sp>
        <p:nvSpPr>
          <p:cNvPr id="58413" name="Text Box 44"/>
          <p:cNvSpPr txBox="1">
            <a:spLocks noChangeArrowheads="1"/>
          </p:cNvSpPr>
          <p:nvPr/>
        </p:nvSpPr>
        <p:spPr bwMode="auto">
          <a:xfrm>
            <a:off x="5715001" y="4921250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600" b="0"/>
              <a:t>9</a:t>
            </a:r>
          </a:p>
        </p:txBody>
      </p:sp>
      <p:sp>
        <p:nvSpPr>
          <p:cNvPr id="58414" name="Text Box 45"/>
          <p:cNvSpPr txBox="1">
            <a:spLocks noChangeArrowheads="1"/>
          </p:cNvSpPr>
          <p:nvPr/>
        </p:nvSpPr>
        <p:spPr bwMode="auto">
          <a:xfrm>
            <a:off x="6019801" y="4921250"/>
            <a:ext cx="4095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600" b="0"/>
              <a:t>10</a:t>
            </a:r>
          </a:p>
        </p:txBody>
      </p:sp>
      <p:sp>
        <p:nvSpPr>
          <p:cNvPr id="58415" name="Text Box 46"/>
          <p:cNvSpPr txBox="1">
            <a:spLocks noChangeArrowheads="1"/>
          </p:cNvSpPr>
          <p:nvPr/>
        </p:nvSpPr>
        <p:spPr bwMode="auto">
          <a:xfrm>
            <a:off x="6324601" y="4921250"/>
            <a:ext cx="4095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600" b="0"/>
              <a:t>11</a:t>
            </a:r>
          </a:p>
        </p:txBody>
      </p:sp>
      <p:sp>
        <p:nvSpPr>
          <p:cNvPr id="58416" name="Text Box 47"/>
          <p:cNvSpPr txBox="1">
            <a:spLocks noChangeArrowheads="1"/>
          </p:cNvSpPr>
          <p:nvPr/>
        </p:nvSpPr>
        <p:spPr bwMode="auto">
          <a:xfrm>
            <a:off x="6623051" y="4921250"/>
            <a:ext cx="4095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600" b="0"/>
              <a:t>12</a:t>
            </a:r>
          </a:p>
        </p:txBody>
      </p:sp>
      <p:sp>
        <p:nvSpPr>
          <p:cNvPr id="58417" name="Text Box 48"/>
          <p:cNvSpPr txBox="1">
            <a:spLocks noChangeArrowheads="1"/>
          </p:cNvSpPr>
          <p:nvPr/>
        </p:nvSpPr>
        <p:spPr bwMode="auto">
          <a:xfrm>
            <a:off x="6927851" y="4921250"/>
            <a:ext cx="4095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600" b="0"/>
              <a:t>13</a:t>
            </a:r>
          </a:p>
        </p:txBody>
      </p:sp>
      <p:sp>
        <p:nvSpPr>
          <p:cNvPr id="58418" name="Text Box 49"/>
          <p:cNvSpPr txBox="1">
            <a:spLocks noChangeArrowheads="1"/>
          </p:cNvSpPr>
          <p:nvPr/>
        </p:nvSpPr>
        <p:spPr bwMode="auto">
          <a:xfrm>
            <a:off x="7232651" y="4921250"/>
            <a:ext cx="4095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600" b="0"/>
              <a:t>14</a:t>
            </a:r>
          </a:p>
        </p:txBody>
      </p:sp>
      <p:sp>
        <p:nvSpPr>
          <p:cNvPr id="58419" name="Text Box 50"/>
          <p:cNvSpPr txBox="1">
            <a:spLocks noChangeArrowheads="1"/>
          </p:cNvSpPr>
          <p:nvPr/>
        </p:nvSpPr>
        <p:spPr bwMode="auto">
          <a:xfrm>
            <a:off x="7537451" y="4921250"/>
            <a:ext cx="4095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600" b="0"/>
              <a:t>15</a:t>
            </a:r>
          </a:p>
        </p:txBody>
      </p:sp>
      <p:sp>
        <p:nvSpPr>
          <p:cNvPr id="58420" name="Text Box 51"/>
          <p:cNvSpPr txBox="1">
            <a:spLocks noChangeArrowheads="1"/>
          </p:cNvSpPr>
          <p:nvPr/>
        </p:nvSpPr>
        <p:spPr bwMode="auto">
          <a:xfrm>
            <a:off x="9356725" y="4843463"/>
            <a:ext cx="615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800" b="0"/>
              <a:t>time</a:t>
            </a:r>
          </a:p>
        </p:txBody>
      </p:sp>
      <p:sp>
        <p:nvSpPr>
          <p:cNvPr id="1201204" name="Line 52"/>
          <p:cNvSpPr>
            <a:spLocks noChangeShapeType="1"/>
          </p:cNvSpPr>
          <p:nvPr/>
        </p:nvSpPr>
        <p:spPr bwMode="auto">
          <a:xfrm>
            <a:off x="5791200" y="1752600"/>
            <a:ext cx="0" cy="304800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8422" name="Line 53"/>
          <p:cNvSpPr>
            <a:spLocks noChangeShapeType="1"/>
          </p:cNvSpPr>
          <p:nvPr/>
        </p:nvSpPr>
        <p:spPr bwMode="auto">
          <a:xfrm>
            <a:off x="2743200" y="4419600"/>
            <a:ext cx="3810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8423" name="Line 54"/>
          <p:cNvSpPr>
            <a:spLocks noChangeShapeType="1"/>
          </p:cNvSpPr>
          <p:nvPr/>
        </p:nvSpPr>
        <p:spPr bwMode="auto">
          <a:xfrm flipV="1">
            <a:off x="2743200" y="4343400"/>
            <a:ext cx="609600" cy="76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8424" name="Line 55"/>
          <p:cNvSpPr>
            <a:spLocks noChangeShapeType="1"/>
          </p:cNvSpPr>
          <p:nvPr/>
        </p:nvSpPr>
        <p:spPr bwMode="auto">
          <a:xfrm flipV="1">
            <a:off x="2743200" y="4114800"/>
            <a:ext cx="9906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8425" name="Text Box 56"/>
          <p:cNvSpPr txBox="1">
            <a:spLocks noChangeArrowheads="1"/>
          </p:cNvSpPr>
          <p:nvPr/>
        </p:nvSpPr>
        <p:spPr bwMode="auto">
          <a:xfrm>
            <a:off x="1981200" y="4227513"/>
            <a:ext cx="67225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800" b="0" dirty="0"/>
              <a:t>Jobs</a:t>
            </a:r>
          </a:p>
        </p:txBody>
      </p:sp>
      <p:sp>
        <p:nvSpPr>
          <p:cNvPr id="58426" name="AutoShape 59"/>
          <p:cNvSpPr>
            <a:spLocks/>
          </p:cNvSpPr>
          <p:nvPr/>
        </p:nvSpPr>
        <p:spPr bwMode="auto">
          <a:xfrm rot="5400000">
            <a:off x="7124700" y="1028700"/>
            <a:ext cx="228600" cy="1524000"/>
          </a:xfrm>
          <a:prstGeom prst="leftBrace">
            <a:avLst>
              <a:gd name="adj1" fmla="val 55556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58427" name="Text Box 60"/>
          <p:cNvSpPr txBox="1">
            <a:spLocks noChangeArrowheads="1"/>
          </p:cNvSpPr>
          <p:nvPr/>
        </p:nvSpPr>
        <p:spPr bwMode="auto">
          <a:xfrm>
            <a:off x="6892925" y="1343026"/>
            <a:ext cx="731020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b="0" dirty="0">
                <a:latin typeface="Times New Roman"/>
                <a:cs typeface="Times New Roman"/>
              </a:rPr>
              <a:t>L = 5</a:t>
            </a:r>
          </a:p>
        </p:txBody>
      </p:sp>
      <p:sp>
        <p:nvSpPr>
          <p:cNvPr id="1201214" name="Text Box 62"/>
          <p:cNvSpPr txBox="1">
            <a:spLocks noChangeArrowheads="1"/>
          </p:cNvSpPr>
          <p:nvPr/>
        </p:nvSpPr>
        <p:spPr bwMode="auto">
          <a:xfrm>
            <a:off x="6419851" y="2971801"/>
            <a:ext cx="1290819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b="0" dirty="0">
                <a:latin typeface="Times New Roman"/>
                <a:cs typeface="Times New Roman"/>
              </a:rPr>
              <a:t>N = 5 jobs</a:t>
            </a:r>
          </a:p>
        </p:txBody>
      </p:sp>
      <p:sp>
        <p:nvSpPr>
          <p:cNvPr id="1201215" name="Rectangle 63"/>
          <p:cNvSpPr>
            <a:spLocks noChangeArrowheads="1"/>
          </p:cNvSpPr>
          <p:nvPr/>
        </p:nvSpPr>
        <p:spPr bwMode="auto">
          <a:xfrm>
            <a:off x="2438400" y="5334000"/>
            <a:ext cx="77724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9" tIns="44446" rIns="90479" bIns="44446"/>
          <a:lstStyle/>
          <a:p>
            <a:pPr algn="l">
              <a:spcBef>
                <a:spcPct val="20000"/>
              </a:spcBef>
              <a:buClr>
                <a:schemeClr val="tx2"/>
              </a:buClr>
              <a:buSzPct val="70000"/>
            </a:pPr>
            <a:r>
              <a:rPr lang="en-US" sz="2800" b="0" dirty="0">
                <a:solidFill>
                  <a:srgbClr val="FF0000"/>
                </a:solidFill>
                <a:latin typeface="Gill Sans Light"/>
                <a:cs typeface="Gill Sans Light"/>
              </a:rPr>
              <a:t>A:</a:t>
            </a:r>
            <a:r>
              <a:rPr lang="en-US" sz="2800" b="0" dirty="0">
                <a:latin typeface="Gill Sans Light"/>
                <a:cs typeface="Gill Sans Light"/>
              </a:rPr>
              <a:t> </a:t>
            </a:r>
            <a:r>
              <a:rPr lang="en-US" sz="2800" b="0" dirty="0">
                <a:latin typeface="Times New Roman"/>
                <a:cs typeface="Times New Roman"/>
              </a:rPr>
              <a:t>N = </a:t>
            </a:r>
            <a:r>
              <a:rPr lang="el-GR" sz="2800" b="0" dirty="0">
                <a:latin typeface="Times New Roman"/>
                <a:cs typeface="Times New Roman"/>
              </a:rPr>
              <a:t>λ</a:t>
            </a:r>
            <a:r>
              <a:rPr lang="en-US" sz="2800" b="0" dirty="0">
                <a:latin typeface="Times New Roman"/>
                <a:ea typeface="Arial" charset="0"/>
                <a:cs typeface="Times New Roman"/>
              </a:rPr>
              <a:t> x L</a:t>
            </a: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Arial"/>
              <a:buChar char="•"/>
            </a:pPr>
            <a:r>
              <a:rPr lang="en-US" sz="2400" b="0" dirty="0">
                <a:latin typeface="Gill Sans Light"/>
                <a:cs typeface="Gill Sans Light"/>
              </a:rPr>
              <a:t>E.g.,</a:t>
            </a:r>
            <a:r>
              <a:rPr lang="en-US" sz="2400" b="0" dirty="0"/>
              <a:t> </a:t>
            </a:r>
            <a:r>
              <a:rPr lang="en-US" sz="2400" b="0" dirty="0">
                <a:latin typeface="Times New Roman"/>
                <a:cs typeface="Times New Roman"/>
              </a:rPr>
              <a:t>N = </a:t>
            </a:r>
            <a:r>
              <a:rPr lang="el-GR" sz="2400" b="0" dirty="0">
                <a:latin typeface="Times New Roman"/>
                <a:cs typeface="Times New Roman"/>
              </a:rPr>
              <a:t>λ</a:t>
            </a:r>
            <a:r>
              <a:rPr lang="en-US" sz="2400" b="0" dirty="0">
                <a:latin typeface="Times New Roman"/>
                <a:cs typeface="Times New Roman"/>
              </a:rPr>
              <a:t> x L = 5</a:t>
            </a:r>
            <a:r>
              <a:rPr lang="en-US" sz="2800" b="0" dirty="0">
                <a:latin typeface="Times New Roman"/>
                <a:cs typeface="Times New Roman"/>
              </a:rPr>
              <a:t> </a:t>
            </a:r>
          </a:p>
        </p:txBody>
      </p:sp>
      <p:sp>
        <p:nvSpPr>
          <p:cNvPr id="1201213" name="AutoShape 61"/>
          <p:cNvSpPr>
            <a:spLocks/>
          </p:cNvSpPr>
          <p:nvPr/>
        </p:nvSpPr>
        <p:spPr bwMode="auto">
          <a:xfrm>
            <a:off x="5886450" y="2667000"/>
            <a:ext cx="304800" cy="1066800"/>
          </a:xfrm>
          <a:prstGeom prst="rightBrace">
            <a:avLst>
              <a:gd name="adj1" fmla="val 29167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/>
          <a:p>
            <a:pPr algn="ctr" eaLnBrk="0" hangingPunct="0"/>
            <a:endParaRPr lang="en-US" sz="1600" b="0"/>
          </a:p>
        </p:txBody>
      </p:sp>
    </p:spTree>
    <p:extLst>
      <p:ext uri="{BB962C8B-B14F-4D97-AF65-F5344CB8AC3E}">
        <p14:creationId xmlns:p14="http://schemas.microsoft.com/office/powerpoint/2010/main" val="43655260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1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1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1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1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1204" grpId="0" animBg="1"/>
      <p:bldP spid="1201214" grpId="0"/>
      <p:bldP spid="1201215" grpId="0"/>
      <p:bldP spid="120121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Little</a:t>
            </a:r>
            <a:r>
              <a:rPr lang="ja-JP" altLang="en-US">
                <a:latin typeface="Arial" charset="0"/>
              </a:rPr>
              <a:t>’</a:t>
            </a:r>
            <a:r>
              <a:rPr lang="en-US">
                <a:latin typeface="Arial" charset="0"/>
              </a:rPr>
              <a:t>s Theorem: Proof Sketch</a:t>
            </a:r>
          </a:p>
        </p:txBody>
      </p:sp>
      <p:sp>
        <p:nvSpPr>
          <p:cNvPr id="62468" name="Line 3"/>
          <p:cNvSpPr>
            <a:spLocks noChangeShapeType="1"/>
          </p:cNvSpPr>
          <p:nvPr/>
        </p:nvSpPr>
        <p:spPr bwMode="auto">
          <a:xfrm flipV="1">
            <a:off x="2286000" y="1943100"/>
            <a:ext cx="0" cy="3352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62469" name="Line 4"/>
          <p:cNvSpPr>
            <a:spLocks noChangeShapeType="1"/>
          </p:cNvSpPr>
          <p:nvPr/>
        </p:nvSpPr>
        <p:spPr bwMode="auto">
          <a:xfrm>
            <a:off x="2286000" y="5257800"/>
            <a:ext cx="7391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62482" name="Text Box 37"/>
          <p:cNvSpPr txBox="1">
            <a:spLocks noChangeArrowheads="1"/>
          </p:cNvSpPr>
          <p:nvPr/>
        </p:nvSpPr>
        <p:spPr bwMode="auto">
          <a:xfrm>
            <a:off x="9140826" y="4876800"/>
            <a:ext cx="684183" cy="428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2200" b="0">
                <a:latin typeface="Times New Roman"/>
                <a:cs typeface="Times New Roman"/>
              </a:rPr>
              <a:t>time</a:t>
            </a:r>
          </a:p>
        </p:txBody>
      </p:sp>
      <p:sp>
        <p:nvSpPr>
          <p:cNvPr id="62489" name="Line 48"/>
          <p:cNvSpPr>
            <a:spLocks noChangeShapeType="1"/>
          </p:cNvSpPr>
          <p:nvPr/>
        </p:nvSpPr>
        <p:spPr bwMode="auto">
          <a:xfrm>
            <a:off x="9067800" y="2514600"/>
            <a:ext cx="0" cy="27432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62490" name="Line 49"/>
          <p:cNvSpPr>
            <a:spLocks noChangeShapeType="1"/>
          </p:cNvSpPr>
          <p:nvPr/>
        </p:nvSpPr>
        <p:spPr bwMode="auto">
          <a:xfrm>
            <a:off x="2743200" y="5943600"/>
            <a:ext cx="6324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62491" name="Text Box 50"/>
          <p:cNvSpPr txBox="1">
            <a:spLocks noChangeArrowheads="1"/>
          </p:cNvSpPr>
          <p:nvPr/>
        </p:nvSpPr>
        <p:spPr bwMode="auto">
          <a:xfrm>
            <a:off x="5943600" y="5576888"/>
            <a:ext cx="323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800" b="0" dirty="0"/>
              <a:t>T</a:t>
            </a:r>
          </a:p>
        </p:txBody>
      </p:sp>
      <p:grpSp>
        <p:nvGrpSpPr>
          <p:cNvPr id="55" name="Group 54"/>
          <p:cNvGrpSpPr/>
          <p:nvPr/>
        </p:nvGrpSpPr>
        <p:grpSpPr>
          <a:xfrm>
            <a:off x="6324600" y="838201"/>
            <a:ext cx="4412448" cy="1418225"/>
            <a:chOff x="1605663" y="4773956"/>
            <a:chExt cx="6669859" cy="1747167"/>
          </a:xfrm>
        </p:grpSpPr>
        <p:cxnSp>
          <p:nvCxnSpPr>
            <p:cNvPr id="56" name="Straight Arrow Connector 55"/>
            <p:cNvCxnSpPr/>
            <p:nvPr/>
          </p:nvCxnSpPr>
          <p:spPr>
            <a:xfrm>
              <a:off x="2847412" y="5422823"/>
              <a:ext cx="49559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>
              <a:off x="5649536" y="5379666"/>
              <a:ext cx="49559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1605663" y="5103632"/>
              <a:ext cx="1529460" cy="4929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0" dirty="0">
                  <a:solidFill>
                    <a:srgbClr val="FF0000"/>
                  </a:solidFill>
                  <a:latin typeface="Gill Sans" charset="0"/>
                  <a:ea typeface="Gill Sans" charset="0"/>
                  <a:cs typeface="Gill Sans" charset="0"/>
                </a:rPr>
                <a:t>arrivals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6145132" y="5103632"/>
              <a:ext cx="2130390" cy="4929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0" dirty="0">
                  <a:solidFill>
                    <a:srgbClr val="FF0000"/>
                  </a:solidFill>
                  <a:latin typeface="Gill Sans" charset="0"/>
                  <a:ea typeface="Gill Sans" charset="0"/>
                  <a:cs typeface="Gill Sans" charset="0"/>
                </a:rPr>
                <a:t>departures</a:t>
              </a:r>
            </a:p>
          </p:txBody>
        </p:sp>
        <p:sp>
          <p:nvSpPr>
            <p:cNvPr id="60" name="Cloud 59"/>
            <p:cNvSpPr/>
            <p:nvPr/>
          </p:nvSpPr>
          <p:spPr>
            <a:xfrm>
              <a:off x="3372204" y="4773956"/>
              <a:ext cx="2277332" cy="1211739"/>
            </a:xfrm>
            <a:prstGeom prst="cloud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0" i="1" dirty="0">
                  <a:latin typeface="Gill Sans" charset="0"/>
                  <a:ea typeface="Gill Sans" charset="0"/>
                  <a:cs typeface="Gill Sans" charset="0"/>
                </a:rPr>
                <a:t>N</a:t>
              </a:r>
            </a:p>
          </p:txBody>
        </p:sp>
        <p:cxnSp>
          <p:nvCxnSpPr>
            <p:cNvPr id="61" name="Straight Connector 60"/>
            <p:cNvCxnSpPr/>
            <p:nvPr/>
          </p:nvCxnSpPr>
          <p:spPr>
            <a:xfrm flipH="1">
              <a:off x="2997788" y="5225366"/>
              <a:ext cx="160581" cy="35175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Rectangle 61"/>
            <p:cNvSpPr/>
            <p:nvPr/>
          </p:nvSpPr>
          <p:spPr>
            <a:xfrm>
              <a:off x="2845389" y="5504128"/>
              <a:ext cx="470567" cy="49291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l-GR" sz="2000" dirty="0">
                  <a:latin typeface="Times New Roman"/>
                  <a:cs typeface="Times New Roman"/>
                </a:rPr>
                <a:t>λ</a:t>
              </a:r>
              <a:endParaRPr lang="en-US" sz="2000" b="0" i="1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63" name="Straight Arrow Connector 62"/>
            <p:cNvCxnSpPr/>
            <p:nvPr/>
          </p:nvCxnSpPr>
          <p:spPr>
            <a:xfrm>
              <a:off x="3372204" y="6312156"/>
              <a:ext cx="2248136" cy="0"/>
            </a:xfrm>
            <a:prstGeom prst="straightConnector1">
              <a:avLst/>
            </a:prstGeom>
            <a:ln w="9525" cmpd="sng">
              <a:solidFill>
                <a:srgbClr val="000000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3372204" y="6157100"/>
              <a:ext cx="0" cy="306584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5628516" y="6157100"/>
              <a:ext cx="0" cy="306584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Rectangle 65"/>
            <p:cNvSpPr/>
            <p:nvPr/>
          </p:nvSpPr>
          <p:spPr>
            <a:xfrm>
              <a:off x="4326475" y="6028212"/>
              <a:ext cx="494798" cy="492911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>
              <a:spAutoFit/>
            </a:bodyPr>
            <a:lstStyle/>
            <a:p>
              <a:r>
                <a:rPr lang="en-US" sz="2000" b="0" i="1" dirty="0">
                  <a:latin typeface="Gill Sans" charset="0"/>
                  <a:ea typeface="Gill Sans" charset="0"/>
                  <a:cs typeface="Gill Sans" charset="0"/>
                </a:rPr>
                <a:t>L</a:t>
              </a:r>
            </a:p>
          </p:txBody>
        </p:sp>
      </p:grpSp>
      <p:sp>
        <p:nvSpPr>
          <p:cNvPr id="2" name="Rectangle 1"/>
          <p:cNvSpPr/>
          <p:nvPr/>
        </p:nvSpPr>
        <p:spPr bwMode="auto">
          <a:xfrm>
            <a:off x="2743200" y="5029200"/>
            <a:ext cx="990600" cy="228600"/>
          </a:xfrm>
          <a:prstGeom prst="rect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68" name="Rectangle 67"/>
          <p:cNvSpPr/>
          <p:nvPr/>
        </p:nvSpPr>
        <p:spPr bwMode="auto">
          <a:xfrm>
            <a:off x="3352800" y="4800600"/>
            <a:ext cx="990600" cy="228600"/>
          </a:xfrm>
          <a:prstGeom prst="rect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69" name="Rectangle 68"/>
          <p:cNvSpPr/>
          <p:nvPr/>
        </p:nvSpPr>
        <p:spPr bwMode="auto">
          <a:xfrm>
            <a:off x="3657600" y="4572000"/>
            <a:ext cx="1600200" cy="228600"/>
          </a:xfrm>
          <a:prstGeom prst="rect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70" name="Rectangle 69"/>
          <p:cNvSpPr/>
          <p:nvPr/>
        </p:nvSpPr>
        <p:spPr bwMode="auto">
          <a:xfrm>
            <a:off x="4038600" y="4343400"/>
            <a:ext cx="1600200" cy="228600"/>
          </a:xfrm>
          <a:prstGeom prst="rect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71" name="Rectangle 70"/>
          <p:cNvSpPr/>
          <p:nvPr/>
        </p:nvSpPr>
        <p:spPr bwMode="auto">
          <a:xfrm>
            <a:off x="4572000" y="4114800"/>
            <a:ext cx="1600200" cy="228600"/>
          </a:xfrm>
          <a:prstGeom prst="rect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72" name="Rectangle 71"/>
          <p:cNvSpPr/>
          <p:nvPr/>
        </p:nvSpPr>
        <p:spPr bwMode="auto">
          <a:xfrm>
            <a:off x="5257800" y="3886200"/>
            <a:ext cx="1295400" cy="228600"/>
          </a:xfrm>
          <a:prstGeom prst="rect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73" name="Rectangle 72"/>
          <p:cNvSpPr/>
          <p:nvPr/>
        </p:nvSpPr>
        <p:spPr bwMode="auto">
          <a:xfrm>
            <a:off x="5562600" y="3657600"/>
            <a:ext cx="1524000" cy="228600"/>
          </a:xfrm>
          <a:prstGeom prst="rect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74" name="Rectangle 73"/>
          <p:cNvSpPr/>
          <p:nvPr/>
        </p:nvSpPr>
        <p:spPr bwMode="auto">
          <a:xfrm>
            <a:off x="5867400" y="3429000"/>
            <a:ext cx="1752600" cy="228600"/>
          </a:xfrm>
          <a:prstGeom prst="rect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75" name="Rectangle 74"/>
          <p:cNvSpPr/>
          <p:nvPr/>
        </p:nvSpPr>
        <p:spPr bwMode="auto">
          <a:xfrm>
            <a:off x="6629400" y="3200400"/>
            <a:ext cx="1524000" cy="228600"/>
          </a:xfrm>
          <a:prstGeom prst="rect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76" name="Rectangle 75"/>
          <p:cNvSpPr/>
          <p:nvPr/>
        </p:nvSpPr>
        <p:spPr bwMode="auto">
          <a:xfrm>
            <a:off x="6934200" y="2971800"/>
            <a:ext cx="1447800" cy="228600"/>
          </a:xfrm>
          <a:prstGeom prst="rect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77" name="Rectangle 76"/>
          <p:cNvSpPr/>
          <p:nvPr/>
        </p:nvSpPr>
        <p:spPr bwMode="auto">
          <a:xfrm>
            <a:off x="7162800" y="2743200"/>
            <a:ext cx="1600200" cy="228600"/>
          </a:xfrm>
          <a:prstGeom prst="rect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78" name="Rectangle 77"/>
          <p:cNvSpPr/>
          <p:nvPr/>
        </p:nvSpPr>
        <p:spPr bwMode="auto">
          <a:xfrm>
            <a:off x="7848600" y="2514600"/>
            <a:ext cx="1219200" cy="228600"/>
          </a:xfrm>
          <a:prstGeom prst="rect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grpSp>
        <p:nvGrpSpPr>
          <p:cNvPr id="79" name="Group 38"/>
          <p:cNvGrpSpPr>
            <a:grpSpLocks/>
          </p:cNvGrpSpPr>
          <p:nvPr/>
        </p:nvGrpSpPr>
        <p:grpSpPr bwMode="auto">
          <a:xfrm>
            <a:off x="5965830" y="3429000"/>
            <a:ext cx="652463" cy="914400"/>
            <a:chOff x="2798" y="2160"/>
            <a:chExt cx="411" cy="576"/>
          </a:xfrm>
        </p:grpSpPr>
        <p:sp>
          <p:nvSpPr>
            <p:cNvPr id="80" name="Line 39"/>
            <p:cNvSpPr>
              <a:spLocks noChangeShapeType="1"/>
            </p:cNvSpPr>
            <p:nvPr/>
          </p:nvSpPr>
          <p:spPr bwMode="auto">
            <a:xfrm>
              <a:off x="2832" y="2160"/>
              <a:ext cx="0" cy="576"/>
            </a:xfrm>
            <a:prstGeom prst="line">
              <a:avLst/>
            </a:prstGeom>
            <a:noFill/>
            <a:ln w="19050" cmpd="sng">
              <a:solidFill>
                <a:srgbClr val="FFFFFF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 sz="2200">
                <a:solidFill>
                  <a:schemeClr val="bg1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81" name="Text Box 40"/>
            <p:cNvSpPr txBox="1">
              <a:spLocks noChangeArrowheads="1"/>
            </p:cNvSpPr>
            <p:nvPr/>
          </p:nvSpPr>
          <p:spPr bwMode="auto">
            <a:xfrm>
              <a:off x="2798" y="2280"/>
              <a:ext cx="411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l"/>
              <a:r>
                <a:rPr lang="en-US" sz="2200" b="0" dirty="0">
                  <a:solidFill>
                    <a:schemeClr val="bg1"/>
                  </a:solidFill>
                  <a:latin typeface="Times New Roman"/>
                  <a:cs typeface="Times New Roman"/>
                </a:rPr>
                <a:t>N(t)</a:t>
              </a:r>
            </a:p>
          </p:txBody>
        </p:sp>
      </p:grpSp>
      <p:sp>
        <p:nvSpPr>
          <p:cNvPr id="84" name="Text Box 43"/>
          <p:cNvSpPr txBox="1">
            <a:spLocks noChangeArrowheads="1"/>
          </p:cNvSpPr>
          <p:nvPr/>
        </p:nvSpPr>
        <p:spPr bwMode="auto">
          <a:xfrm>
            <a:off x="2362201" y="1859340"/>
            <a:ext cx="4566591" cy="1200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2400" b="0" dirty="0">
                <a:latin typeface="Times New Roman"/>
                <a:cs typeface="Times New Roman"/>
              </a:rPr>
              <a:t>L(</a:t>
            </a:r>
            <a:r>
              <a:rPr lang="en-US" sz="2400" b="0" dirty="0" err="1">
                <a:latin typeface="Times New Roman"/>
                <a:cs typeface="Times New Roman"/>
              </a:rPr>
              <a:t>i</a:t>
            </a:r>
            <a:r>
              <a:rPr lang="en-US" sz="2400" b="0" dirty="0">
                <a:latin typeface="Times New Roman"/>
                <a:cs typeface="Times New Roman"/>
              </a:rPr>
              <a:t>)</a:t>
            </a:r>
            <a:r>
              <a:rPr lang="en-US" sz="2400" b="0" dirty="0">
                <a:latin typeface="Gill Sans Light"/>
                <a:cs typeface="Gill Sans Light"/>
              </a:rPr>
              <a:t> = response time of job </a:t>
            </a:r>
            <a:r>
              <a:rPr lang="en-US" sz="2400" b="0" i="1" dirty="0" err="1">
                <a:latin typeface="Times New Roman"/>
                <a:cs typeface="Times New Roman"/>
              </a:rPr>
              <a:t>i</a:t>
            </a:r>
            <a:endParaRPr lang="en-US" sz="2400" b="0" i="1" dirty="0">
              <a:latin typeface="Times New Roman"/>
              <a:cs typeface="Times New Roman"/>
            </a:endParaRPr>
          </a:p>
          <a:p>
            <a:pPr algn="l"/>
            <a:r>
              <a:rPr lang="en-US" sz="2400" b="0" dirty="0">
                <a:latin typeface="Times New Roman"/>
                <a:cs typeface="Times New Roman"/>
              </a:rPr>
              <a:t>N(t) </a:t>
            </a:r>
            <a:r>
              <a:rPr lang="en-US" sz="2400" b="0" dirty="0">
                <a:latin typeface="Gill Sans Light"/>
                <a:cs typeface="Gill Sans Light"/>
              </a:rPr>
              <a:t>= number of jobs in system</a:t>
            </a:r>
          </a:p>
          <a:p>
            <a:pPr algn="l"/>
            <a:r>
              <a:rPr lang="en-US" sz="2400" b="0" dirty="0">
                <a:latin typeface="Gill Sans Light"/>
                <a:cs typeface="Gill Sans Light"/>
              </a:rPr>
              <a:t>          at time </a:t>
            </a:r>
            <a:r>
              <a:rPr lang="en-US" sz="2400" b="0" i="1" dirty="0">
                <a:latin typeface="Times New Roman"/>
                <a:cs typeface="Times New Roman"/>
              </a:rPr>
              <a:t>t</a:t>
            </a:r>
            <a:r>
              <a:rPr lang="en-US" sz="2400" b="0" dirty="0">
                <a:latin typeface="Gill Sans Light"/>
                <a:cs typeface="Gill Sans Light"/>
              </a:rPr>
              <a:t>  </a:t>
            </a:r>
          </a:p>
        </p:txBody>
      </p:sp>
      <p:sp>
        <p:nvSpPr>
          <p:cNvPr id="89" name="Text Box 37"/>
          <p:cNvSpPr txBox="1">
            <a:spLocks noChangeArrowheads="1"/>
          </p:cNvSpPr>
          <p:nvPr/>
        </p:nvSpPr>
        <p:spPr bwMode="auto">
          <a:xfrm>
            <a:off x="1600200" y="1981200"/>
            <a:ext cx="723582" cy="428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2200" b="0" dirty="0">
                <a:latin typeface="Times New Roman"/>
                <a:cs typeface="Times New Roman"/>
              </a:rPr>
              <a:t>Job </a:t>
            </a:r>
            <a:r>
              <a:rPr lang="en-US" sz="2200" b="0" dirty="0" err="1">
                <a:latin typeface="Times New Roman"/>
                <a:cs typeface="Times New Roman"/>
              </a:rPr>
              <a:t>i</a:t>
            </a:r>
            <a:endParaRPr lang="en-US" sz="2200" b="0" dirty="0">
              <a:latin typeface="Times New Roman"/>
              <a:cs typeface="Times New Roman"/>
            </a:endParaRPr>
          </a:p>
        </p:txBody>
      </p:sp>
      <p:cxnSp>
        <p:nvCxnSpPr>
          <p:cNvPr id="4" name="Straight Connector 3"/>
          <p:cNvCxnSpPr>
            <a:stCxn id="62486" idx="1"/>
          </p:cNvCxnSpPr>
          <p:nvPr/>
        </p:nvCxnSpPr>
        <p:spPr bwMode="auto">
          <a:xfrm>
            <a:off x="2743200" y="5029200"/>
            <a:ext cx="0" cy="99060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5" name="Line 47"/>
          <p:cNvSpPr>
            <a:spLocks noChangeShapeType="1"/>
          </p:cNvSpPr>
          <p:nvPr/>
        </p:nvSpPr>
        <p:spPr bwMode="auto">
          <a:xfrm>
            <a:off x="3733800" y="52578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cxnSp>
        <p:nvCxnSpPr>
          <p:cNvPr id="46" name="Straight Connector 45"/>
          <p:cNvCxnSpPr/>
          <p:nvPr/>
        </p:nvCxnSpPr>
        <p:spPr bwMode="auto">
          <a:xfrm>
            <a:off x="9067800" y="5029200"/>
            <a:ext cx="0" cy="99060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7" name="Line 49"/>
          <p:cNvSpPr>
            <a:spLocks noChangeShapeType="1"/>
          </p:cNvSpPr>
          <p:nvPr/>
        </p:nvSpPr>
        <p:spPr bwMode="auto">
          <a:xfrm>
            <a:off x="2743200" y="5410200"/>
            <a:ext cx="990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48" name="Text Box 50"/>
          <p:cNvSpPr txBox="1">
            <a:spLocks noChangeArrowheads="1"/>
          </p:cNvSpPr>
          <p:nvPr/>
        </p:nvSpPr>
        <p:spPr bwMode="auto">
          <a:xfrm>
            <a:off x="2895600" y="5391090"/>
            <a:ext cx="762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b="0" dirty="0">
                <a:latin typeface="Times New Roman"/>
                <a:cs typeface="Times New Roman"/>
              </a:rPr>
              <a:t>L(1)</a:t>
            </a:r>
          </a:p>
        </p:txBody>
      </p:sp>
    </p:spTree>
    <p:extLst>
      <p:ext uri="{BB962C8B-B14F-4D97-AF65-F5344CB8AC3E}">
        <p14:creationId xmlns:p14="http://schemas.microsoft.com/office/powerpoint/2010/main" val="136474528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Little</a:t>
            </a:r>
            <a:r>
              <a:rPr lang="ja-JP" altLang="en-US">
                <a:latin typeface="Arial" charset="0"/>
              </a:rPr>
              <a:t>’</a:t>
            </a:r>
            <a:r>
              <a:rPr lang="en-US">
                <a:latin typeface="Arial" charset="0"/>
              </a:rPr>
              <a:t>s Theorem: Proof Sketch</a:t>
            </a:r>
          </a:p>
        </p:txBody>
      </p:sp>
      <p:sp>
        <p:nvSpPr>
          <p:cNvPr id="62468" name="Line 3"/>
          <p:cNvSpPr>
            <a:spLocks noChangeShapeType="1"/>
          </p:cNvSpPr>
          <p:nvPr/>
        </p:nvSpPr>
        <p:spPr bwMode="auto">
          <a:xfrm flipV="1">
            <a:off x="2286000" y="1943100"/>
            <a:ext cx="0" cy="3352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62469" name="Line 4"/>
          <p:cNvSpPr>
            <a:spLocks noChangeShapeType="1"/>
          </p:cNvSpPr>
          <p:nvPr/>
        </p:nvSpPr>
        <p:spPr bwMode="auto">
          <a:xfrm>
            <a:off x="2286000" y="5257800"/>
            <a:ext cx="7391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62482" name="Text Box 37"/>
          <p:cNvSpPr txBox="1">
            <a:spLocks noChangeArrowheads="1"/>
          </p:cNvSpPr>
          <p:nvPr/>
        </p:nvSpPr>
        <p:spPr bwMode="auto">
          <a:xfrm>
            <a:off x="9140826" y="4876800"/>
            <a:ext cx="684183" cy="428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2200" b="0">
                <a:latin typeface="Times New Roman"/>
                <a:cs typeface="Times New Roman"/>
              </a:rPr>
              <a:t>time</a:t>
            </a:r>
          </a:p>
        </p:txBody>
      </p:sp>
      <p:sp>
        <p:nvSpPr>
          <p:cNvPr id="62487" name="Line 46"/>
          <p:cNvSpPr>
            <a:spLocks noChangeShapeType="1"/>
          </p:cNvSpPr>
          <p:nvPr/>
        </p:nvSpPr>
        <p:spPr bwMode="auto">
          <a:xfrm>
            <a:off x="2743200" y="52578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62488" name="Line 47"/>
          <p:cNvSpPr>
            <a:spLocks noChangeShapeType="1"/>
          </p:cNvSpPr>
          <p:nvPr/>
        </p:nvSpPr>
        <p:spPr bwMode="auto">
          <a:xfrm>
            <a:off x="9067800" y="52578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62489" name="Line 48"/>
          <p:cNvSpPr>
            <a:spLocks noChangeShapeType="1"/>
          </p:cNvSpPr>
          <p:nvPr/>
        </p:nvSpPr>
        <p:spPr bwMode="auto">
          <a:xfrm>
            <a:off x="9067800" y="2514600"/>
            <a:ext cx="0" cy="27432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62490" name="Line 49"/>
          <p:cNvSpPr>
            <a:spLocks noChangeShapeType="1"/>
          </p:cNvSpPr>
          <p:nvPr/>
        </p:nvSpPr>
        <p:spPr bwMode="auto">
          <a:xfrm>
            <a:off x="2743200" y="5410200"/>
            <a:ext cx="6324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62491" name="Text Box 50"/>
          <p:cNvSpPr txBox="1">
            <a:spLocks noChangeArrowheads="1"/>
          </p:cNvSpPr>
          <p:nvPr/>
        </p:nvSpPr>
        <p:spPr bwMode="auto">
          <a:xfrm>
            <a:off x="6232525" y="5370513"/>
            <a:ext cx="323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800" b="0"/>
              <a:t>T</a:t>
            </a:r>
          </a:p>
        </p:txBody>
      </p:sp>
      <p:grpSp>
        <p:nvGrpSpPr>
          <p:cNvPr id="55" name="Group 54"/>
          <p:cNvGrpSpPr/>
          <p:nvPr/>
        </p:nvGrpSpPr>
        <p:grpSpPr>
          <a:xfrm>
            <a:off x="6324600" y="838201"/>
            <a:ext cx="4412448" cy="1418225"/>
            <a:chOff x="1605663" y="4773956"/>
            <a:chExt cx="6669859" cy="1747167"/>
          </a:xfrm>
        </p:grpSpPr>
        <p:cxnSp>
          <p:nvCxnSpPr>
            <p:cNvPr id="56" name="Straight Arrow Connector 55"/>
            <p:cNvCxnSpPr/>
            <p:nvPr/>
          </p:nvCxnSpPr>
          <p:spPr>
            <a:xfrm>
              <a:off x="2847412" y="5422823"/>
              <a:ext cx="49559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>
              <a:off x="5649536" y="5379666"/>
              <a:ext cx="49559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1605663" y="5103632"/>
              <a:ext cx="1529460" cy="4929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0" dirty="0">
                  <a:solidFill>
                    <a:srgbClr val="FF0000"/>
                  </a:solidFill>
                  <a:latin typeface="Gill Sans" charset="0"/>
                  <a:ea typeface="Gill Sans" charset="0"/>
                  <a:cs typeface="Gill Sans" charset="0"/>
                </a:rPr>
                <a:t>arrivals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6145132" y="5103632"/>
              <a:ext cx="2130390" cy="4929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0" dirty="0">
                  <a:solidFill>
                    <a:srgbClr val="FF0000"/>
                  </a:solidFill>
                  <a:latin typeface="Gill Sans" charset="0"/>
                  <a:ea typeface="Gill Sans" charset="0"/>
                  <a:cs typeface="Gill Sans" charset="0"/>
                </a:rPr>
                <a:t>departures</a:t>
              </a:r>
            </a:p>
          </p:txBody>
        </p:sp>
        <p:sp>
          <p:nvSpPr>
            <p:cNvPr id="60" name="Cloud 59"/>
            <p:cNvSpPr/>
            <p:nvPr/>
          </p:nvSpPr>
          <p:spPr>
            <a:xfrm>
              <a:off x="3372204" y="4773956"/>
              <a:ext cx="2277332" cy="1211739"/>
            </a:xfrm>
            <a:prstGeom prst="cloud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0" i="1" dirty="0">
                  <a:latin typeface="Gill Sans" charset="0"/>
                  <a:ea typeface="Gill Sans" charset="0"/>
                  <a:cs typeface="Gill Sans" charset="0"/>
                </a:rPr>
                <a:t>N</a:t>
              </a:r>
            </a:p>
          </p:txBody>
        </p:sp>
        <p:cxnSp>
          <p:nvCxnSpPr>
            <p:cNvPr id="61" name="Straight Connector 60"/>
            <p:cNvCxnSpPr/>
            <p:nvPr/>
          </p:nvCxnSpPr>
          <p:spPr>
            <a:xfrm flipH="1">
              <a:off x="2997788" y="5225366"/>
              <a:ext cx="160581" cy="35175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Rectangle 61"/>
            <p:cNvSpPr/>
            <p:nvPr/>
          </p:nvSpPr>
          <p:spPr>
            <a:xfrm>
              <a:off x="2845389" y="5504128"/>
              <a:ext cx="470567" cy="49291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l-GR" sz="2000" dirty="0">
                  <a:latin typeface="Times New Roman"/>
                  <a:cs typeface="Times New Roman"/>
                </a:rPr>
                <a:t>λ</a:t>
              </a:r>
              <a:endParaRPr lang="en-US" sz="2000" b="0" i="1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63" name="Straight Arrow Connector 62"/>
            <p:cNvCxnSpPr/>
            <p:nvPr/>
          </p:nvCxnSpPr>
          <p:spPr>
            <a:xfrm>
              <a:off x="3372204" y="6312156"/>
              <a:ext cx="2248136" cy="0"/>
            </a:xfrm>
            <a:prstGeom prst="straightConnector1">
              <a:avLst/>
            </a:prstGeom>
            <a:ln w="9525" cmpd="sng">
              <a:solidFill>
                <a:srgbClr val="000000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3372204" y="6157100"/>
              <a:ext cx="0" cy="306584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5628516" y="6157100"/>
              <a:ext cx="0" cy="306584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Rectangle 65"/>
            <p:cNvSpPr/>
            <p:nvPr/>
          </p:nvSpPr>
          <p:spPr>
            <a:xfrm>
              <a:off x="4326475" y="6028212"/>
              <a:ext cx="494798" cy="492911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>
              <a:spAutoFit/>
            </a:bodyPr>
            <a:lstStyle/>
            <a:p>
              <a:r>
                <a:rPr lang="en-US" sz="2000" b="0" i="1" dirty="0">
                  <a:latin typeface="Gill Sans" charset="0"/>
                  <a:ea typeface="Gill Sans" charset="0"/>
                  <a:cs typeface="Gill Sans" charset="0"/>
                </a:rPr>
                <a:t>L</a:t>
              </a:r>
            </a:p>
          </p:txBody>
        </p:sp>
      </p:grpSp>
      <p:sp>
        <p:nvSpPr>
          <p:cNvPr id="2" name="Rectangle 1"/>
          <p:cNvSpPr/>
          <p:nvPr/>
        </p:nvSpPr>
        <p:spPr bwMode="auto">
          <a:xfrm>
            <a:off x="2743200" y="5029200"/>
            <a:ext cx="990600" cy="228600"/>
          </a:xfrm>
          <a:prstGeom prst="rect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68" name="Rectangle 67"/>
          <p:cNvSpPr/>
          <p:nvPr/>
        </p:nvSpPr>
        <p:spPr bwMode="auto">
          <a:xfrm>
            <a:off x="3352800" y="4800600"/>
            <a:ext cx="990600" cy="228600"/>
          </a:xfrm>
          <a:prstGeom prst="rect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69" name="Rectangle 68"/>
          <p:cNvSpPr/>
          <p:nvPr/>
        </p:nvSpPr>
        <p:spPr bwMode="auto">
          <a:xfrm>
            <a:off x="3657600" y="4572000"/>
            <a:ext cx="1600200" cy="228600"/>
          </a:xfrm>
          <a:prstGeom prst="rect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70" name="Rectangle 69"/>
          <p:cNvSpPr/>
          <p:nvPr/>
        </p:nvSpPr>
        <p:spPr bwMode="auto">
          <a:xfrm>
            <a:off x="4038600" y="4343400"/>
            <a:ext cx="1600200" cy="228600"/>
          </a:xfrm>
          <a:prstGeom prst="rect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71" name="Rectangle 70"/>
          <p:cNvSpPr/>
          <p:nvPr/>
        </p:nvSpPr>
        <p:spPr bwMode="auto">
          <a:xfrm>
            <a:off x="4572000" y="4114800"/>
            <a:ext cx="1600200" cy="228600"/>
          </a:xfrm>
          <a:prstGeom prst="rect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72" name="Rectangle 71"/>
          <p:cNvSpPr/>
          <p:nvPr/>
        </p:nvSpPr>
        <p:spPr bwMode="auto">
          <a:xfrm>
            <a:off x="5257800" y="3886200"/>
            <a:ext cx="1295400" cy="228600"/>
          </a:xfrm>
          <a:prstGeom prst="rect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73" name="Rectangle 72"/>
          <p:cNvSpPr/>
          <p:nvPr/>
        </p:nvSpPr>
        <p:spPr bwMode="auto">
          <a:xfrm>
            <a:off x="5562600" y="3657600"/>
            <a:ext cx="1524000" cy="228600"/>
          </a:xfrm>
          <a:prstGeom prst="rect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74" name="Rectangle 73"/>
          <p:cNvSpPr/>
          <p:nvPr/>
        </p:nvSpPr>
        <p:spPr bwMode="auto">
          <a:xfrm>
            <a:off x="5867400" y="3429000"/>
            <a:ext cx="1752600" cy="228600"/>
          </a:xfrm>
          <a:prstGeom prst="rect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75" name="Rectangle 74"/>
          <p:cNvSpPr/>
          <p:nvPr/>
        </p:nvSpPr>
        <p:spPr bwMode="auto">
          <a:xfrm>
            <a:off x="6629400" y="3200400"/>
            <a:ext cx="1524000" cy="228600"/>
          </a:xfrm>
          <a:prstGeom prst="rect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76" name="Rectangle 75"/>
          <p:cNvSpPr/>
          <p:nvPr/>
        </p:nvSpPr>
        <p:spPr bwMode="auto">
          <a:xfrm>
            <a:off x="6934200" y="2971800"/>
            <a:ext cx="1447800" cy="228600"/>
          </a:xfrm>
          <a:prstGeom prst="rect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77" name="Rectangle 76"/>
          <p:cNvSpPr/>
          <p:nvPr/>
        </p:nvSpPr>
        <p:spPr bwMode="auto">
          <a:xfrm>
            <a:off x="7162800" y="2743200"/>
            <a:ext cx="1600200" cy="228600"/>
          </a:xfrm>
          <a:prstGeom prst="rect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78" name="Rectangle 77"/>
          <p:cNvSpPr/>
          <p:nvPr/>
        </p:nvSpPr>
        <p:spPr bwMode="auto">
          <a:xfrm>
            <a:off x="7848600" y="2514600"/>
            <a:ext cx="1219200" cy="228600"/>
          </a:xfrm>
          <a:prstGeom prst="rect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grpSp>
        <p:nvGrpSpPr>
          <p:cNvPr id="79" name="Group 38"/>
          <p:cNvGrpSpPr>
            <a:grpSpLocks/>
          </p:cNvGrpSpPr>
          <p:nvPr/>
        </p:nvGrpSpPr>
        <p:grpSpPr bwMode="auto">
          <a:xfrm>
            <a:off x="5965830" y="3429000"/>
            <a:ext cx="652463" cy="914400"/>
            <a:chOff x="2798" y="2160"/>
            <a:chExt cx="411" cy="576"/>
          </a:xfrm>
        </p:grpSpPr>
        <p:sp>
          <p:nvSpPr>
            <p:cNvPr id="80" name="Line 39"/>
            <p:cNvSpPr>
              <a:spLocks noChangeShapeType="1"/>
            </p:cNvSpPr>
            <p:nvPr/>
          </p:nvSpPr>
          <p:spPr bwMode="auto">
            <a:xfrm>
              <a:off x="2832" y="2160"/>
              <a:ext cx="0" cy="576"/>
            </a:xfrm>
            <a:prstGeom prst="line">
              <a:avLst/>
            </a:prstGeom>
            <a:noFill/>
            <a:ln w="19050" cmpd="sng">
              <a:solidFill>
                <a:srgbClr val="FFFFFF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 sz="2200">
                <a:solidFill>
                  <a:schemeClr val="bg1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81" name="Text Box 40"/>
            <p:cNvSpPr txBox="1">
              <a:spLocks noChangeArrowheads="1"/>
            </p:cNvSpPr>
            <p:nvPr/>
          </p:nvSpPr>
          <p:spPr bwMode="auto">
            <a:xfrm>
              <a:off x="2798" y="2280"/>
              <a:ext cx="411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l"/>
              <a:r>
                <a:rPr lang="en-US" sz="2200" b="0" dirty="0">
                  <a:solidFill>
                    <a:schemeClr val="bg1"/>
                  </a:solidFill>
                  <a:latin typeface="Times New Roman"/>
                  <a:cs typeface="Times New Roman"/>
                </a:rPr>
                <a:t>N(t)</a:t>
              </a:r>
            </a:p>
          </p:txBody>
        </p:sp>
      </p:grpSp>
      <p:sp>
        <p:nvSpPr>
          <p:cNvPr id="84" name="Text Box 43"/>
          <p:cNvSpPr txBox="1">
            <a:spLocks noChangeArrowheads="1"/>
          </p:cNvSpPr>
          <p:nvPr/>
        </p:nvSpPr>
        <p:spPr bwMode="auto">
          <a:xfrm>
            <a:off x="2362200" y="1859340"/>
            <a:ext cx="4419600" cy="1200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400" b="0" dirty="0">
                <a:latin typeface="Times New Roman"/>
                <a:cs typeface="Times New Roman"/>
              </a:rPr>
              <a:t>L(</a:t>
            </a:r>
            <a:r>
              <a:rPr lang="en-US" sz="2400" b="0" dirty="0" err="1">
                <a:latin typeface="Times New Roman"/>
                <a:cs typeface="Times New Roman"/>
              </a:rPr>
              <a:t>i</a:t>
            </a:r>
            <a:r>
              <a:rPr lang="en-US" sz="2400" b="0" dirty="0">
                <a:latin typeface="Times New Roman"/>
                <a:cs typeface="Times New Roman"/>
              </a:rPr>
              <a:t>)</a:t>
            </a:r>
            <a:r>
              <a:rPr lang="en-US" sz="2400" b="0" dirty="0">
                <a:latin typeface="Gill Sans Light"/>
                <a:cs typeface="Gill Sans Light"/>
              </a:rPr>
              <a:t> = response time of job </a:t>
            </a:r>
            <a:r>
              <a:rPr lang="en-US" sz="2400" b="0" i="1" dirty="0" err="1">
                <a:latin typeface="Times New Roman"/>
                <a:cs typeface="Times New Roman"/>
              </a:rPr>
              <a:t>i</a:t>
            </a:r>
            <a:endParaRPr lang="en-US" sz="2400" b="0" i="1" dirty="0">
              <a:latin typeface="Times New Roman"/>
              <a:cs typeface="Times New Roman"/>
            </a:endParaRPr>
          </a:p>
          <a:p>
            <a:r>
              <a:rPr lang="en-US" sz="2400" b="0" dirty="0">
                <a:latin typeface="Times New Roman"/>
                <a:cs typeface="Times New Roman"/>
              </a:rPr>
              <a:t>N(t) </a:t>
            </a:r>
            <a:r>
              <a:rPr lang="en-US" sz="2400" b="0" dirty="0">
                <a:latin typeface="Gill Sans Light"/>
                <a:cs typeface="Gill Sans Light"/>
              </a:rPr>
              <a:t>= number of jobs in system</a:t>
            </a:r>
          </a:p>
          <a:p>
            <a:r>
              <a:rPr lang="en-US" sz="2400" b="0" dirty="0">
                <a:latin typeface="Gill Sans Light"/>
                <a:cs typeface="Gill Sans Light"/>
              </a:rPr>
              <a:t>          at time </a:t>
            </a:r>
            <a:r>
              <a:rPr lang="en-US" sz="2400" b="0" i="1" dirty="0">
                <a:latin typeface="Times New Roman"/>
                <a:cs typeface="Times New Roman"/>
              </a:rPr>
              <a:t>t</a:t>
            </a:r>
            <a:r>
              <a:rPr lang="en-US" sz="2400" b="0" dirty="0">
                <a:latin typeface="Gill Sans Light"/>
                <a:cs typeface="Gill Sans Light"/>
              </a:rPr>
              <a:t>  </a:t>
            </a:r>
          </a:p>
        </p:txBody>
      </p:sp>
      <p:grpSp>
        <p:nvGrpSpPr>
          <p:cNvPr id="85" name="Group 51"/>
          <p:cNvGrpSpPr>
            <a:grpSpLocks/>
          </p:cNvGrpSpPr>
          <p:nvPr/>
        </p:nvGrpSpPr>
        <p:grpSpPr bwMode="auto">
          <a:xfrm>
            <a:off x="2667000" y="5715001"/>
            <a:ext cx="6515684" cy="830263"/>
            <a:chOff x="1344" y="3630"/>
            <a:chExt cx="3067" cy="523"/>
          </a:xfrm>
        </p:grpSpPr>
        <p:sp>
          <p:nvSpPr>
            <p:cNvPr id="86" name="Rectangle 52"/>
            <p:cNvSpPr>
              <a:spLocks noChangeArrowheads="1"/>
            </p:cNvSpPr>
            <p:nvPr/>
          </p:nvSpPr>
          <p:spPr bwMode="auto">
            <a:xfrm>
              <a:off x="1344" y="3772"/>
              <a:ext cx="87" cy="233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en-US">
                <a:ea typeface="+mn-ea"/>
                <a:cs typeface="+mn-cs"/>
              </a:endParaRPr>
            </a:p>
          </p:txBody>
        </p:sp>
        <p:sp>
          <p:nvSpPr>
            <p:cNvPr id="87" name="Text Box 53"/>
            <p:cNvSpPr txBox="1">
              <a:spLocks noChangeArrowheads="1"/>
            </p:cNvSpPr>
            <p:nvPr/>
          </p:nvSpPr>
          <p:spPr bwMode="auto">
            <a:xfrm>
              <a:off x="1461" y="3630"/>
              <a:ext cx="2950" cy="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b="0" dirty="0">
                  <a:latin typeface="Gill Sans Light"/>
                  <a:cs typeface="Gill Sans Light"/>
                </a:rPr>
                <a:t>What is the system occupancy, i.e., average </a:t>
              </a:r>
            </a:p>
            <a:p>
              <a:pPr algn="ctr"/>
              <a:r>
                <a:rPr lang="en-US" sz="2400" b="0" dirty="0">
                  <a:latin typeface="Gill Sans Light"/>
                  <a:cs typeface="Gill Sans Light"/>
                </a:rPr>
                <a:t>number of jobs in the system?</a:t>
              </a:r>
            </a:p>
          </p:txBody>
        </p:sp>
      </p:grpSp>
      <p:sp>
        <p:nvSpPr>
          <p:cNvPr id="89" name="Text Box 37"/>
          <p:cNvSpPr txBox="1">
            <a:spLocks noChangeArrowheads="1"/>
          </p:cNvSpPr>
          <p:nvPr/>
        </p:nvSpPr>
        <p:spPr bwMode="auto">
          <a:xfrm>
            <a:off x="1600200" y="1981200"/>
            <a:ext cx="723582" cy="428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2200" b="0" dirty="0">
                <a:latin typeface="Times New Roman"/>
                <a:cs typeface="Times New Roman"/>
              </a:rPr>
              <a:t>Job </a:t>
            </a:r>
            <a:r>
              <a:rPr lang="en-US" sz="2200" b="0" dirty="0" err="1">
                <a:latin typeface="Times New Roman"/>
                <a:cs typeface="Times New Roman"/>
              </a:rPr>
              <a:t>i</a:t>
            </a:r>
            <a:endParaRPr lang="en-US" sz="2200" b="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03135104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Little</a:t>
            </a:r>
            <a:r>
              <a:rPr lang="ja-JP" altLang="en-US">
                <a:latin typeface="Arial" charset="0"/>
              </a:rPr>
              <a:t>’</a:t>
            </a:r>
            <a:r>
              <a:rPr lang="en-US">
                <a:latin typeface="Arial" charset="0"/>
              </a:rPr>
              <a:t>s Theorem: Proof Sketch</a:t>
            </a:r>
          </a:p>
        </p:txBody>
      </p:sp>
      <p:sp>
        <p:nvSpPr>
          <p:cNvPr id="62468" name="Line 3"/>
          <p:cNvSpPr>
            <a:spLocks noChangeShapeType="1"/>
          </p:cNvSpPr>
          <p:nvPr/>
        </p:nvSpPr>
        <p:spPr bwMode="auto">
          <a:xfrm flipV="1">
            <a:off x="2286000" y="1943100"/>
            <a:ext cx="0" cy="3352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62469" name="Line 4"/>
          <p:cNvSpPr>
            <a:spLocks noChangeShapeType="1"/>
          </p:cNvSpPr>
          <p:nvPr/>
        </p:nvSpPr>
        <p:spPr bwMode="auto">
          <a:xfrm>
            <a:off x="2286000" y="5257800"/>
            <a:ext cx="7391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62482" name="Text Box 37"/>
          <p:cNvSpPr txBox="1">
            <a:spLocks noChangeArrowheads="1"/>
          </p:cNvSpPr>
          <p:nvPr/>
        </p:nvSpPr>
        <p:spPr bwMode="auto">
          <a:xfrm>
            <a:off x="9140826" y="4876800"/>
            <a:ext cx="684183" cy="428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2200" b="0">
                <a:latin typeface="Times New Roman"/>
                <a:cs typeface="Times New Roman"/>
              </a:rPr>
              <a:t>time</a:t>
            </a:r>
          </a:p>
        </p:txBody>
      </p:sp>
      <p:sp>
        <p:nvSpPr>
          <p:cNvPr id="62487" name="Line 46"/>
          <p:cNvSpPr>
            <a:spLocks noChangeShapeType="1"/>
          </p:cNvSpPr>
          <p:nvPr/>
        </p:nvSpPr>
        <p:spPr bwMode="auto">
          <a:xfrm>
            <a:off x="2743200" y="52578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62488" name="Line 47"/>
          <p:cNvSpPr>
            <a:spLocks noChangeShapeType="1"/>
          </p:cNvSpPr>
          <p:nvPr/>
        </p:nvSpPr>
        <p:spPr bwMode="auto">
          <a:xfrm>
            <a:off x="9067800" y="52578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62489" name="Line 48"/>
          <p:cNvSpPr>
            <a:spLocks noChangeShapeType="1"/>
          </p:cNvSpPr>
          <p:nvPr/>
        </p:nvSpPr>
        <p:spPr bwMode="auto">
          <a:xfrm>
            <a:off x="9067800" y="2514600"/>
            <a:ext cx="0" cy="27432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62490" name="Line 49"/>
          <p:cNvSpPr>
            <a:spLocks noChangeShapeType="1"/>
          </p:cNvSpPr>
          <p:nvPr/>
        </p:nvSpPr>
        <p:spPr bwMode="auto">
          <a:xfrm>
            <a:off x="2743200" y="5410200"/>
            <a:ext cx="6324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62491" name="Text Box 50"/>
          <p:cNvSpPr txBox="1">
            <a:spLocks noChangeArrowheads="1"/>
          </p:cNvSpPr>
          <p:nvPr/>
        </p:nvSpPr>
        <p:spPr bwMode="auto">
          <a:xfrm>
            <a:off x="6232525" y="5370513"/>
            <a:ext cx="323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800" b="0"/>
              <a:t>T</a:t>
            </a:r>
          </a:p>
        </p:txBody>
      </p:sp>
      <p:grpSp>
        <p:nvGrpSpPr>
          <p:cNvPr id="55" name="Group 54"/>
          <p:cNvGrpSpPr/>
          <p:nvPr/>
        </p:nvGrpSpPr>
        <p:grpSpPr>
          <a:xfrm>
            <a:off x="6324600" y="838201"/>
            <a:ext cx="4412448" cy="1418225"/>
            <a:chOff x="1605663" y="4773956"/>
            <a:chExt cx="6669859" cy="1747167"/>
          </a:xfrm>
        </p:grpSpPr>
        <p:cxnSp>
          <p:nvCxnSpPr>
            <p:cNvPr id="56" name="Straight Arrow Connector 55"/>
            <p:cNvCxnSpPr/>
            <p:nvPr/>
          </p:nvCxnSpPr>
          <p:spPr>
            <a:xfrm>
              <a:off x="2847412" y="5422823"/>
              <a:ext cx="49559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>
              <a:off x="5649536" y="5379666"/>
              <a:ext cx="49559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1605663" y="5103632"/>
              <a:ext cx="1529460" cy="4929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0" dirty="0">
                  <a:solidFill>
                    <a:srgbClr val="FF0000"/>
                  </a:solidFill>
                  <a:latin typeface="Gill Sans" charset="0"/>
                  <a:ea typeface="Gill Sans" charset="0"/>
                  <a:cs typeface="Gill Sans" charset="0"/>
                </a:rPr>
                <a:t>arrivals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6145132" y="5103632"/>
              <a:ext cx="2130390" cy="4929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0" dirty="0">
                  <a:solidFill>
                    <a:srgbClr val="FF0000"/>
                  </a:solidFill>
                  <a:latin typeface="Gill Sans" charset="0"/>
                  <a:ea typeface="Gill Sans" charset="0"/>
                  <a:cs typeface="Gill Sans" charset="0"/>
                </a:rPr>
                <a:t>departures</a:t>
              </a:r>
            </a:p>
          </p:txBody>
        </p:sp>
        <p:sp>
          <p:nvSpPr>
            <p:cNvPr id="60" name="Cloud 59"/>
            <p:cNvSpPr/>
            <p:nvPr/>
          </p:nvSpPr>
          <p:spPr>
            <a:xfrm>
              <a:off x="3372204" y="4773956"/>
              <a:ext cx="2277332" cy="1211739"/>
            </a:xfrm>
            <a:prstGeom prst="cloud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0" i="1" dirty="0">
                  <a:latin typeface="Gill Sans" charset="0"/>
                  <a:ea typeface="Gill Sans" charset="0"/>
                  <a:cs typeface="Gill Sans" charset="0"/>
                </a:rPr>
                <a:t>N</a:t>
              </a:r>
            </a:p>
          </p:txBody>
        </p:sp>
        <p:cxnSp>
          <p:nvCxnSpPr>
            <p:cNvPr id="61" name="Straight Connector 60"/>
            <p:cNvCxnSpPr/>
            <p:nvPr/>
          </p:nvCxnSpPr>
          <p:spPr>
            <a:xfrm flipH="1">
              <a:off x="2997788" y="5225366"/>
              <a:ext cx="160581" cy="35175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Rectangle 61"/>
            <p:cNvSpPr/>
            <p:nvPr/>
          </p:nvSpPr>
          <p:spPr>
            <a:xfrm>
              <a:off x="2845389" y="5504128"/>
              <a:ext cx="470567" cy="49291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l-GR" sz="2000" dirty="0">
                  <a:latin typeface="Times New Roman"/>
                  <a:cs typeface="Times New Roman"/>
                </a:rPr>
                <a:t>λ</a:t>
              </a:r>
              <a:endParaRPr lang="en-US" sz="2000" b="0" i="1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63" name="Straight Arrow Connector 62"/>
            <p:cNvCxnSpPr/>
            <p:nvPr/>
          </p:nvCxnSpPr>
          <p:spPr>
            <a:xfrm>
              <a:off x="3372204" y="6312156"/>
              <a:ext cx="2248136" cy="0"/>
            </a:xfrm>
            <a:prstGeom prst="straightConnector1">
              <a:avLst/>
            </a:prstGeom>
            <a:ln w="9525" cmpd="sng">
              <a:solidFill>
                <a:srgbClr val="000000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3372204" y="6157100"/>
              <a:ext cx="0" cy="306584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5628516" y="6157100"/>
              <a:ext cx="0" cy="306584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Rectangle 65"/>
            <p:cNvSpPr/>
            <p:nvPr/>
          </p:nvSpPr>
          <p:spPr>
            <a:xfrm>
              <a:off x="4326475" y="6028212"/>
              <a:ext cx="494798" cy="492911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>
              <a:spAutoFit/>
            </a:bodyPr>
            <a:lstStyle/>
            <a:p>
              <a:r>
                <a:rPr lang="en-US" sz="2000" b="0" i="1" dirty="0">
                  <a:latin typeface="Gill Sans" charset="0"/>
                  <a:ea typeface="Gill Sans" charset="0"/>
                  <a:cs typeface="Gill Sans" charset="0"/>
                </a:rPr>
                <a:t>L</a:t>
              </a:r>
            </a:p>
          </p:txBody>
        </p:sp>
      </p:grpSp>
      <p:sp>
        <p:nvSpPr>
          <p:cNvPr id="2" name="Rectangle 1"/>
          <p:cNvSpPr/>
          <p:nvPr/>
        </p:nvSpPr>
        <p:spPr bwMode="auto">
          <a:xfrm>
            <a:off x="2743200" y="5029200"/>
            <a:ext cx="990600" cy="228600"/>
          </a:xfrm>
          <a:prstGeom prst="rect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68" name="Rectangle 67"/>
          <p:cNvSpPr/>
          <p:nvPr/>
        </p:nvSpPr>
        <p:spPr bwMode="auto">
          <a:xfrm>
            <a:off x="3352800" y="4800600"/>
            <a:ext cx="990600" cy="228600"/>
          </a:xfrm>
          <a:prstGeom prst="rect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69" name="Rectangle 68"/>
          <p:cNvSpPr/>
          <p:nvPr/>
        </p:nvSpPr>
        <p:spPr bwMode="auto">
          <a:xfrm>
            <a:off x="3657600" y="4572000"/>
            <a:ext cx="1600200" cy="228600"/>
          </a:xfrm>
          <a:prstGeom prst="rect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70" name="Rectangle 69"/>
          <p:cNvSpPr/>
          <p:nvPr/>
        </p:nvSpPr>
        <p:spPr bwMode="auto">
          <a:xfrm>
            <a:off x="4038600" y="4343400"/>
            <a:ext cx="1600200" cy="228600"/>
          </a:xfrm>
          <a:prstGeom prst="rect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71" name="Rectangle 70"/>
          <p:cNvSpPr/>
          <p:nvPr/>
        </p:nvSpPr>
        <p:spPr bwMode="auto">
          <a:xfrm>
            <a:off x="4572000" y="4114800"/>
            <a:ext cx="1600200" cy="228600"/>
          </a:xfrm>
          <a:prstGeom prst="rect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72" name="Rectangle 71"/>
          <p:cNvSpPr/>
          <p:nvPr/>
        </p:nvSpPr>
        <p:spPr bwMode="auto">
          <a:xfrm>
            <a:off x="5257800" y="3886200"/>
            <a:ext cx="1295400" cy="228600"/>
          </a:xfrm>
          <a:prstGeom prst="rect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73" name="Rectangle 72"/>
          <p:cNvSpPr/>
          <p:nvPr/>
        </p:nvSpPr>
        <p:spPr bwMode="auto">
          <a:xfrm>
            <a:off x="5562600" y="3657600"/>
            <a:ext cx="1524000" cy="228600"/>
          </a:xfrm>
          <a:prstGeom prst="rect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74" name="Rectangle 73"/>
          <p:cNvSpPr/>
          <p:nvPr/>
        </p:nvSpPr>
        <p:spPr bwMode="auto">
          <a:xfrm>
            <a:off x="5867400" y="3429000"/>
            <a:ext cx="1752600" cy="228600"/>
          </a:xfrm>
          <a:prstGeom prst="rect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75" name="Rectangle 74"/>
          <p:cNvSpPr/>
          <p:nvPr/>
        </p:nvSpPr>
        <p:spPr bwMode="auto">
          <a:xfrm>
            <a:off x="6629400" y="3200400"/>
            <a:ext cx="1524000" cy="228600"/>
          </a:xfrm>
          <a:prstGeom prst="rect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76" name="Rectangle 75"/>
          <p:cNvSpPr/>
          <p:nvPr/>
        </p:nvSpPr>
        <p:spPr bwMode="auto">
          <a:xfrm>
            <a:off x="6934200" y="2971800"/>
            <a:ext cx="1447800" cy="228600"/>
          </a:xfrm>
          <a:prstGeom prst="rect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77" name="Rectangle 76"/>
          <p:cNvSpPr/>
          <p:nvPr/>
        </p:nvSpPr>
        <p:spPr bwMode="auto">
          <a:xfrm>
            <a:off x="7162800" y="2743200"/>
            <a:ext cx="1600200" cy="228600"/>
          </a:xfrm>
          <a:prstGeom prst="rect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78" name="Rectangle 77"/>
          <p:cNvSpPr/>
          <p:nvPr/>
        </p:nvSpPr>
        <p:spPr bwMode="auto">
          <a:xfrm>
            <a:off x="7848600" y="2514600"/>
            <a:ext cx="1219200" cy="228600"/>
          </a:xfrm>
          <a:prstGeom prst="rect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grpSp>
        <p:nvGrpSpPr>
          <p:cNvPr id="79" name="Group 38"/>
          <p:cNvGrpSpPr>
            <a:grpSpLocks/>
          </p:cNvGrpSpPr>
          <p:nvPr/>
        </p:nvGrpSpPr>
        <p:grpSpPr bwMode="auto">
          <a:xfrm>
            <a:off x="5965830" y="3429000"/>
            <a:ext cx="652463" cy="914400"/>
            <a:chOff x="2798" y="2160"/>
            <a:chExt cx="411" cy="576"/>
          </a:xfrm>
        </p:grpSpPr>
        <p:sp>
          <p:nvSpPr>
            <p:cNvPr id="80" name="Line 39"/>
            <p:cNvSpPr>
              <a:spLocks noChangeShapeType="1"/>
            </p:cNvSpPr>
            <p:nvPr/>
          </p:nvSpPr>
          <p:spPr bwMode="auto">
            <a:xfrm>
              <a:off x="2832" y="2160"/>
              <a:ext cx="0" cy="576"/>
            </a:xfrm>
            <a:prstGeom prst="line">
              <a:avLst/>
            </a:prstGeom>
            <a:noFill/>
            <a:ln w="19050" cmpd="sng">
              <a:solidFill>
                <a:srgbClr val="FFFFFF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 sz="2200">
                <a:solidFill>
                  <a:schemeClr val="bg1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81" name="Text Box 40"/>
            <p:cNvSpPr txBox="1">
              <a:spLocks noChangeArrowheads="1"/>
            </p:cNvSpPr>
            <p:nvPr/>
          </p:nvSpPr>
          <p:spPr bwMode="auto">
            <a:xfrm>
              <a:off x="2798" y="2280"/>
              <a:ext cx="411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l"/>
              <a:r>
                <a:rPr lang="en-US" sz="2200" b="0" dirty="0">
                  <a:solidFill>
                    <a:schemeClr val="bg1"/>
                  </a:solidFill>
                  <a:latin typeface="Times New Roman"/>
                  <a:cs typeface="Times New Roman"/>
                </a:rPr>
                <a:t>N(t)</a:t>
              </a:r>
            </a:p>
          </p:txBody>
        </p:sp>
      </p:grpSp>
      <p:sp>
        <p:nvSpPr>
          <p:cNvPr id="84" name="Text Box 43"/>
          <p:cNvSpPr txBox="1">
            <a:spLocks noChangeArrowheads="1"/>
          </p:cNvSpPr>
          <p:nvPr/>
        </p:nvSpPr>
        <p:spPr bwMode="auto">
          <a:xfrm>
            <a:off x="2362200" y="1859340"/>
            <a:ext cx="4442536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400" b="0" dirty="0">
                <a:latin typeface="Times New Roman"/>
                <a:cs typeface="Times New Roman"/>
              </a:rPr>
              <a:t>L(</a:t>
            </a:r>
            <a:r>
              <a:rPr lang="en-US" sz="2400" b="0" dirty="0" err="1">
                <a:latin typeface="Times New Roman"/>
                <a:cs typeface="Times New Roman"/>
              </a:rPr>
              <a:t>i</a:t>
            </a:r>
            <a:r>
              <a:rPr lang="en-US" sz="2400" b="0" dirty="0">
                <a:latin typeface="Times New Roman"/>
                <a:cs typeface="Times New Roman"/>
              </a:rPr>
              <a:t>)</a:t>
            </a:r>
            <a:r>
              <a:rPr lang="en-US" sz="2400" b="0" dirty="0">
                <a:latin typeface="Gill Sans Light"/>
                <a:cs typeface="Gill Sans Light"/>
              </a:rPr>
              <a:t> = response time of job </a:t>
            </a:r>
            <a:r>
              <a:rPr lang="en-US" sz="2400" b="0" i="1" dirty="0" err="1">
                <a:latin typeface="Times New Roman"/>
                <a:cs typeface="Times New Roman"/>
              </a:rPr>
              <a:t>i</a:t>
            </a:r>
            <a:endParaRPr lang="en-US" sz="2400" b="0" i="1" dirty="0">
              <a:latin typeface="Times New Roman"/>
              <a:cs typeface="Times New Roman"/>
            </a:endParaRPr>
          </a:p>
          <a:p>
            <a:r>
              <a:rPr lang="en-US" sz="2400" b="0" dirty="0">
                <a:latin typeface="Times New Roman"/>
                <a:cs typeface="Times New Roman"/>
              </a:rPr>
              <a:t>N(t) </a:t>
            </a:r>
            <a:r>
              <a:rPr lang="en-US" sz="2400" b="0" dirty="0">
                <a:latin typeface="Gill Sans Light"/>
                <a:cs typeface="Gill Sans Light"/>
              </a:rPr>
              <a:t>= number of jobs in system</a:t>
            </a:r>
          </a:p>
          <a:p>
            <a:r>
              <a:rPr lang="en-US" sz="2400" b="0" dirty="0">
                <a:latin typeface="Gill Sans Light"/>
                <a:cs typeface="Gill Sans Light"/>
              </a:rPr>
              <a:t>          at time </a:t>
            </a:r>
            <a:r>
              <a:rPr lang="en-US" sz="2400" b="0" i="1" dirty="0">
                <a:latin typeface="Times New Roman"/>
                <a:cs typeface="Times New Roman"/>
              </a:rPr>
              <a:t>t</a:t>
            </a:r>
            <a:r>
              <a:rPr lang="en-US" sz="2400" b="0" dirty="0">
                <a:latin typeface="Gill Sans Light"/>
                <a:cs typeface="Gill Sans Light"/>
              </a:rPr>
              <a:t>  </a:t>
            </a:r>
          </a:p>
          <a:p>
            <a:pPr algn="l"/>
            <a:r>
              <a:rPr lang="en-US" sz="2400" b="0" dirty="0">
                <a:latin typeface="Times New Roman"/>
                <a:cs typeface="Times New Roman"/>
              </a:rPr>
              <a:t>S(</a:t>
            </a:r>
            <a:r>
              <a:rPr lang="en-US" sz="2400" b="0" dirty="0" err="1">
                <a:latin typeface="Times New Roman"/>
                <a:cs typeface="Times New Roman"/>
              </a:rPr>
              <a:t>i</a:t>
            </a:r>
            <a:r>
              <a:rPr lang="en-US" sz="2400" b="0" dirty="0">
                <a:latin typeface="Times New Roman"/>
                <a:cs typeface="Times New Roman"/>
              </a:rPr>
              <a:t>) = L(</a:t>
            </a:r>
            <a:r>
              <a:rPr lang="en-US" sz="2400" b="0" dirty="0" err="1">
                <a:latin typeface="Times New Roman"/>
                <a:cs typeface="Times New Roman"/>
              </a:rPr>
              <a:t>i</a:t>
            </a:r>
            <a:r>
              <a:rPr lang="en-US" sz="2400" b="0" dirty="0">
                <a:latin typeface="Times New Roman"/>
                <a:cs typeface="Times New Roman"/>
              </a:rPr>
              <a:t>) * 1 = L(</a:t>
            </a:r>
            <a:r>
              <a:rPr lang="en-US" sz="2400" b="0" dirty="0" err="1">
                <a:latin typeface="Times New Roman"/>
                <a:cs typeface="Times New Roman"/>
              </a:rPr>
              <a:t>i</a:t>
            </a:r>
            <a:r>
              <a:rPr lang="en-US" sz="2400" b="0" dirty="0">
                <a:latin typeface="Times New Roman"/>
                <a:cs typeface="Times New Roman"/>
              </a:rPr>
              <a:t>)</a:t>
            </a:r>
          </a:p>
        </p:txBody>
      </p:sp>
      <p:sp>
        <p:nvSpPr>
          <p:cNvPr id="89" name="Text Box 37"/>
          <p:cNvSpPr txBox="1">
            <a:spLocks noChangeArrowheads="1"/>
          </p:cNvSpPr>
          <p:nvPr/>
        </p:nvSpPr>
        <p:spPr bwMode="auto">
          <a:xfrm>
            <a:off x="1600200" y="1981200"/>
            <a:ext cx="723582" cy="428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2200" b="0" dirty="0">
                <a:latin typeface="Times New Roman"/>
                <a:cs typeface="Times New Roman"/>
              </a:rPr>
              <a:t>Job </a:t>
            </a:r>
            <a:r>
              <a:rPr lang="en-US" sz="2200" b="0" dirty="0" err="1">
                <a:latin typeface="Times New Roman"/>
                <a:cs typeface="Times New Roman"/>
              </a:rPr>
              <a:t>i</a:t>
            </a:r>
            <a:endParaRPr lang="en-US" sz="2200" b="0" dirty="0">
              <a:latin typeface="Times New Roman"/>
              <a:cs typeface="Times New Roman"/>
            </a:endParaRPr>
          </a:p>
        </p:txBody>
      </p:sp>
      <p:sp>
        <p:nvSpPr>
          <p:cNvPr id="45" name="Text Box 53"/>
          <p:cNvSpPr txBox="1">
            <a:spLocks noChangeArrowheads="1"/>
          </p:cNvSpPr>
          <p:nvPr/>
        </p:nvSpPr>
        <p:spPr bwMode="auto">
          <a:xfrm>
            <a:off x="2880754" y="4936456"/>
            <a:ext cx="624446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b="0" dirty="0">
                <a:solidFill>
                  <a:srgbClr val="FFFFFF"/>
                </a:solidFill>
                <a:latin typeface="Times New Roman"/>
                <a:cs typeface="Times New Roman"/>
              </a:rPr>
              <a:t>S(1)</a:t>
            </a:r>
          </a:p>
        </p:txBody>
      </p:sp>
      <p:sp>
        <p:nvSpPr>
          <p:cNvPr id="46" name="Text Box 53"/>
          <p:cNvSpPr txBox="1">
            <a:spLocks noChangeArrowheads="1"/>
          </p:cNvSpPr>
          <p:nvPr/>
        </p:nvSpPr>
        <p:spPr bwMode="auto">
          <a:xfrm>
            <a:off x="3490354" y="4707856"/>
            <a:ext cx="624446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b="0" dirty="0">
                <a:solidFill>
                  <a:srgbClr val="FFFFFF"/>
                </a:solidFill>
                <a:latin typeface="Times New Roman"/>
                <a:cs typeface="Times New Roman"/>
              </a:rPr>
              <a:t>S(2)</a:t>
            </a:r>
          </a:p>
        </p:txBody>
      </p:sp>
      <p:sp>
        <p:nvSpPr>
          <p:cNvPr id="47" name="Text Box 61"/>
          <p:cNvSpPr txBox="1">
            <a:spLocks noChangeArrowheads="1"/>
          </p:cNvSpPr>
          <p:nvPr/>
        </p:nvSpPr>
        <p:spPr bwMode="auto">
          <a:xfrm>
            <a:off x="2667000" y="5805489"/>
            <a:ext cx="707823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2400" b="0" dirty="0">
                <a:latin typeface="Times New Roman"/>
                <a:cs typeface="Times New Roman"/>
              </a:rPr>
              <a:t>S =  S(1) + S(2) + … + S(k)  = L(1) + L(2) + … + L(k)</a:t>
            </a:r>
          </a:p>
        </p:txBody>
      </p:sp>
      <p:sp>
        <p:nvSpPr>
          <p:cNvPr id="48" name="Text Box 53"/>
          <p:cNvSpPr txBox="1">
            <a:spLocks noChangeArrowheads="1"/>
          </p:cNvSpPr>
          <p:nvPr/>
        </p:nvSpPr>
        <p:spPr bwMode="auto">
          <a:xfrm>
            <a:off x="8214754" y="2419277"/>
            <a:ext cx="624446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b="0" dirty="0">
                <a:solidFill>
                  <a:srgbClr val="FFFFFF"/>
                </a:solidFill>
                <a:latin typeface="Times New Roman"/>
                <a:cs typeface="Times New Roman"/>
              </a:rPr>
              <a:t>S(k)</a:t>
            </a:r>
          </a:p>
        </p:txBody>
      </p:sp>
    </p:spTree>
    <p:extLst>
      <p:ext uri="{BB962C8B-B14F-4D97-AF65-F5344CB8AC3E}">
        <p14:creationId xmlns:p14="http://schemas.microsoft.com/office/powerpoint/2010/main" val="1690148485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Little</a:t>
            </a:r>
            <a:r>
              <a:rPr lang="ja-JP" altLang="en-US">
                <a:latin typeface="Arial" charset="0"/>
              </a:rPr>
              <a:t>’</a:t>
            </a:r>
            <a:r>
              <a:rPr lang="en-US">
                <a:latin typeface="Arial" charset="0"/>
              </a:rPr>
              <a:t>s Theorem: Proof Sketch</a:t>
            </a:r>
          </a:p>
        </p:txBody>
      </p:sp>
      <p:sp>
        <p:nvSpPr>
          <p:cNvPr id="62468" name="Line 3"/>
          <p:cNvSpPr>
            <a:spLocks noChangeShapeType="1"/>
          </p:cNvSpPr>
          <p:nvPr/>
        </p:nvSpPr>
        <p:spPr bwMode="auto">
          <a:xfrm flipV="1">
            <a:off x="2286000" y="1943100"/>
            <a:ext cx="0" cy="3352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62469" name="Line 4"/>
          <p:cNvSpPr>
            <a:spLocks noChangeShapeType="1"/>
          </p:cNvSpPr>
          <p:nvPr/>
        </p:nvSpPr>
        <p:spPr bwMode="auto">
          <a:xfrm>
            <a:off x="2286000" y="5257800"/>
            <a:ext cx="7391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62482" name="Text Box 37"/>
          <p:cNvSpPr txBox="1">
            <a:spLocks noChangeArrowheads="1"/>
          </p:cNvSpPr>
          <p:nvPr/>
        </p:nvSpPr>
        <p:spPr bwMode="auto">
          <a:xfrm>
            <a:off x="9140826" y="4876800"/>
            <a:ext cx="684183" cy="428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2200" b="0">
                <a:latin typeface="Times New Roman"/>
                <a:cs typeface="Times New Roman"/>
              </a:rPr>
              <a:t>time</a:t>
            </a:r>
          </a:p>
        </p:txBody>
      </p:sp>
      <p:sp>
        <p:nvSpPr>
          <p:cNvPr id="62487" name="Line 46"/>
          <p:cNvSpPr>
            <a:spLocks noChangeShapeType="1"/>
          </p:cNvSpPr>
          <p:nvPr/>
        </p:nvSpPr>
        <p:spPr bwMode="auto">
          <a:xfrm>
            <a:off x="2743200" y="52578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62488" name="Line 47"/>
          <p:cNvSpPr>
            <a:spLocks noChangeShapeType="1"/>
          </p:cNvSpPr>
          <p:nvPr/>
        </p:nvSpPr>
        <p:spPr bwMode="auto">
          <a:xfrm>
            <a:off x="9067800" y="52578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62489" name="Line 48"/>
          <p:cNvSpPr>
            <a:spLocks noChangeShapeType="1"/>
          </p:cNvSpPr>
          <p:nvPr/>
        </p:nvSpPr>
        <p:spPr bwMode="auto">
          <a:xfrm>
            <a:off x="9067800" y="2514600"/>
            <a:ext cx="0" cy="27432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62490" name="Line 49"/>
          <p:cNvSpPr>
            <a:spLocks noChangeShapeType="1"/>
          </p:cNvSpPr>
          <p:nvPr/>
        </p:nvSpPr>
        <p:spPr bwMode="auto">
          <a:xfrm>
            <a:off x="2743200" y="5410200"/>
            <a:ext cx="6324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62491" name="Text Box 50"/>
          <p:cNvSpPr txBox="1">
            <a:spLocks noChangeArrowheads="1"/>
          </p:cNvSpPr>
          <p:nvPr/>
        </p:nvSpPr>
        <p:spPr bwMode="auto">
          <a:xfrm>
            <a:off x="6232525" y="5370513"/>
            <a:ext cx="323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800" b="0"/>
              <a:t>T</a:t>
            </a:r>
          </a:p>
        </p:txBody>
      </p:sp>
      <p:grpSp>
        <p:nvGrpSpPr>
          <p:cNvPr id="55" name="Group 54"/>
          <p:cNvGrpSpPr/>
          <p:nvPr/>
        </p:nvGrpSpPr>
        <p:grpSpPr>
          <a:xfrm>
            <a:off x="6324600" y="838201"/>
            <a:ext cx="4412448" cy="1418225"/>
            <a:chOff x="1605663" y="4773956"/>
            <a:chExt cx="6669859" cy="1747167"/>
          </a:xfrm>
        </p:grpSpPr>
        <p:cxnSp>
          <p:nvCxnSpPr>
            <p:cNvPr id="56" name="Straight Arrow Connector 55"/>
            <p:cNvCxnSpPr/>
            <p:nvPr/>
          </p:nvCxnSpPr>
          <p:spPr>
            <a:xfrm>
              <a:off x="2847412" y="5422823"/>
              <a:ext cx="49559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>
              <a:off x="5649536" y="5379666"/>
              <a:ext cx="49559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1605663" y="5103632"/>
              <a:ext cx="1529460" cy="4929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0" dirty="0">
                  <a:solidFill>
                    <a:srgbClr val="FF0000"/>
                  </a:solidFill>
                  <a:latin typeface="Gill Sans" charset="0"/>
                  <a:ea typeface="Gill Sans" charset="0"/>
                  <a:cs typeface="Gill Sans" charset="0"/>
                </a:rPr>
                <a:t>arrivals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6145132" y="5103632"/>
              <a:ext cx="2130390" cy="4929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0" dirty="0">
                  <a:solidFill>
                    <a:srgbClr val="FF0000"/>
                  </a:solidFill>
                  <a:latin typeface="Gill Sans" charset="0"/>
                  <a:ea typeface="Gill Sans" charset="0"/>
                  <a:cs typeface="Gill Sans" charset="0"/>
                </a:rPr>
                <a:t>departures</a:t>
              </a:r>
            </a:p>
          </p:txBody>
        </p:sp>
        <p:sp>
          <p:nvSpPr>
            <p:cNvPr id="60" name="Cloud 59"/>
            <p:cNvSpPr/>
            <p:nvPr/>
          </p:nvSpPr>
          <p:spPr>
            <a:xfrm>
              <a:off x="3372204" y="4773956"/>
              <a:ext cx="2277332" cy="1211739"/>
            </a:xfrm>
            <a:prstGeom prst="cloud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0" i="1" dirty="0">
                  <a:latin typeface="Gill Sans" charset="0"/>
                  <a:ea typeface="Gill Sans" charset="0"/>
                  <a:cs typeface="Gill Sans" charset="0"/>
                </a:rPr>
                <a:t>N</a:t>
              </a:r>
            </a:p>
          </p:txBody>
        </p:sp>
        <p:cxnSp>
          <p:nvCxnSpPr>
            <p:cNvPr id="61" name="Straight Connector 60"/>
            <p:cNvCxnSpPr/>
            <p:nvPr/>
          </p:nvCxnSpPr>
          <p:spPr>
            <a:xfrm flipH="1">
              <a:off x="2997788" y="5225366"/>
              <a:ext cx="160581" cy="35175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Rectangle 61"/>
            <p:cNvSpPr/>
            <p:nvPr/>
          </p:nvSpPr>
          <p:spPr>
            <a:xfrm>
              <a:off x="2845389" y="5504128"/>
              <a:ext cx="470567" cy="49291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l-GR" sz="2000" dirty="0">
                  <a:latin typeface="Times New Roman"/>
                  <a:cs typeface="Times New Roman"/>
                </a:rPr>
                <a:t>λ</a:t>
              </a:r>
              <a:endParaRPr lang="en-US" sz="2000" b="0" i="1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63" name="Straight Arrow Connector 62"/>
            <p:cNvCxnSpPr/>
            <p:nvPr/>
          </p:nvCxnSpPr>
          <p:spPr>
            <a:xfrm>
              <a:off x="3372204" y="6312156"/>
              <a:ext cx="2248136" cy="0"/>
            </a:xfrm>
            <a:prstGeom prst="straightConnector1">
              <a:avLst/>
            </a:prstGeom>
            <a:ln w="9525" cmpd="sng">
              <a:solidFill>
                <a:srgbClr val="000000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3372204" y="6157100"/>
              <a:ext cx="0" cy="306584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5628516" y="6157100"/>
              <a:ext cx="0" cy="306584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Rectangle 65"/>
            <p:cNvSpPr/>
            <p:nvPr/>
          </p:nvSpPr>
          <p:spPr>
            <a:xfrm>
              <a:off x="4326475" y="6028212"/>
              <a:ext cx="494798" cy="492911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>
              <a:spAutoFit/>
            </a:bodyPr>
            <a:lstStyle/>
            <a:p>
              <a:r>
                <a:rPr lang="en-US" sz="2000" b="0" i="1" dirty="0">
                  <a:latin typeface="Gill Sans" charset="0"/>
                  <a:ea typeface="Gill Sans" charset="0"/>
                  <a:cs typeface="Gill Sans" charset="0"/>
                </a:rPr>
                <a:t>L</a:t>
              </a:r>
            </a:p>
          </p:txBody>
        </p:sp>
      </p:grpSp>
      <p:sp>
        <p:nvSpPr>
          <p:cNvPr id="2" name="Rectangle 1"/>
          <p:cNvSpPr/>
          <p:nvPr/>
        </p:nvSpPr>
        <p:spPr bwMode="auto">
          <a:xfrm>
            <a:off x="2743200" y="5029200"/>
            <a:ext cx="990600" cy="228600"/>
          </a:xfrm>
          <a:prstGeom prst="rect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68" name="Rectangle 67"/>
          <p:cNvSpPr/>
          <p:nvPr/>
        </p:nvSpPr>
        <p:spPr bwMode="auto">
          <a:xfrm>
            <a:off x="3352800" y="4800600"/>
            <a:ext cx="990600" cy="228600"/>
          </a:xfrm>
          <a:prstGeom prst="rect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69" name="Rectangle 68"/>
          <p:cNvSpPr/>
          <p:nvPr/>
        </p:nvSpPr>
        <p:spPr bwMode="auto">
          <a:xfrm>
            <a:off x="3657600" y="4572000"/>
            <a:ext cx="1600200" cy="228600"/>
          </a:xfrm>
          <a:prstGeom prst="rect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70" name="Rectangle 69"/>
          <p:cNvSpPr/>
          <p:nvPr/>
        </p:nvSpPr>
        <p:spPr bwMode="auto">
          <a:xfrm>
            <a:off x="4038600" y="4343400"/>
            <a:ext cx="1600200" cy="228600"/>
          </a:xfrm>
          <a:prstGeom prst="rect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71" name="Rectangle 70"/>
          <p:cNvSpPr/>
          <p:nvPr/>
        </p:nvSpPr>
        <p:spPr bwMode="auto">
          <a:xfrm>
            <a:off x="4572000" y="4114800"/>
            <a:ext cx="1600200" cy="228600"/>
          </a:xfrm>
          <a:prstGeom prst="rect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72" name="Rectangle 71"/>
          <p:cNvSpPr/>
          <p:nvPr/>
        </p:nvSpPr>
        <p:spPr bwMode="auto">
          <a:xfrm>
            <a:off x="5257800" y="3886200"/>
            <a:ext cx="1295400" cy="228600"/>
          </a:xfrm>
          <a:prstGeom prst="rect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73" name="Rectangle 72"/>
          <p:cNvSpPr/>
          <p:nvPr/>
        </p:nvSpPr>
        <p:spPr bwMode="auto">
          <a:xfrm>
            <a:off x="5562600" y="3657600"/>
            <a:ext cx="1524000" cy="228600"/>
          </a:xfrm>
          <a:prstGeom prst="rect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74" name="Rectangle 73"/>
          <p:cNvSpPr/>
          <p:nvPr/>
        </p:nvSpPr>
        <p:spPr bwMode="auto">
          <a:xfrm>
            <a:off x="5867400" y="3429000"/>
            <a:ext cx="1752600" cy="228600"/>
          </a:xfrm>
          <a:prstGeom prst="rect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75" name="Rectangle 74"/>
          <p:cNvSpPr/>
          <p:nvPr/>
        </p:nvSpPr>
        <p:spPr bwMode="auto">
          <a:xfrm>
            <a:off x="6629400" y="3200400"/>
            <a:ext cx="1524000" cy="228600"/>
          </a:xfrm>
          <a:prstGeom prst="rect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76" name="Rectangle 75"/>
          <p:cNvSpPr/>
          <p:nvPr/>
        </p:nvSpPr>
        <p:spPr bwMode="auto">
          <a:xfrm>
            <a:off x="6934200" y="2971800"/>
            <a:ext cx="1447800" cy="228600"/>
          </a:xfrm>
          <a:prstGeom prst="rect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77" name="Rectangle 76"/>
          <p:cNvSpPr/>
          <p:nvPr/>
        </p:nvSpPr>
        <p:spPr bwMode="auto">
          <a:xfrm>
            <a:off x="7162800" y="2743200"/>
            <a:ext cx="1600200" cy="228600"/>
          </a:xfrm>
          <a:prstGeom prst="rect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78" name="Rectangle 77"/>
          <p:cNvSpPr/>
          <p:nvPr/>
        </p:nvSpPr>
        <p:spPr bwMode="auto">
          <a:xfrm>
            <a:off x="7848600" y="2514600"/>
            <a:ext cx="1219200" cy="228600"/>
          </a:xfrm>
          <a:prstGeom prst="rect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grpSp>
        <p:nvGrpSpPr>
          <p:cNvPr id="79" name="Group 38"/>
          <p:cNvGrpSpPr>
            <a:grpSpLocks/>
          </p:cNvGrpSpPr>
          <p:nvPr/>
        </p:nvGrpSpPr>
        <p:grpSpPr bwMode="auto">
          <a:xfrm>
            <a:off x="5965830" y="3429000"/>
            <a:ext cx="652463" cy="914400"/>
            <a:chOff x="2798" y="2160"/>
            <a:chExt cx="411" cy="576"/>
          </a:xfrm>
        </p:grpSpPr>
        <p:sp>
          <p:nvSpPr>
            <p:cNvPr id="80" name="Line 39"/>
            <p:cNvSpPr>
              <a:spLocks noChangeShapeType="1"/>
            </p:cNvSpPr>
            <p:nvPr/>
          </p:nvSpPr>
          <p:spPr bwMode="auto">
            <a:xfrm>
              <a:off x="2832" y="2160"/>
              <a:ext cx="0" cy="576"/>
            </a:xfrm>
            <a:prstGeom prst="line">
              <a:avLst/>
            </a:prstGeom>
            <a:noFill/>
            <a:ln w="19050" cmpd="sng">
              <a:solidFill>
                <a:srgbClr val="FFFFFF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 sz="2200">
                <a:solidFill>
                  <a:schemeClr val="bg1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81" name="Text Box 40"/>
            <p:cNvSpPr txBox="1">
              <a:spLocks noChangeArrowheads="1"/>
            </p:cNvSpPr>
            <p:nvPr/>
          </p:nvSpPr>
          <p:spPr bwMode="auto">
            <a:xfrm>
              <a:off x="2798" y="2280"/>
              <a:ext cx="411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l"/>
              <a:r>
                <a:rPr lang="en-US" sz="2200" b="0" dirty="0">
                  <a:solidFill>
                    <a:schemeClr val="bg1"/>
                  </a:solidFill>
                  <a:latin typeface="Times New Roman"/>
                  <a:cs typeface="Times New Roman"/>
                </a:rPr>
                <a:t>N(t)</a:t>
              </a:r>
            </a:p>
          </p:txBody>
        </p:sp>
      </p:grpSp>
      <p:sp>
        <p:nvSpPr>
          <p:cNvPr id="84" name="Text Box 43"/>
          <p:cNvSpPr txBox="1">
            <a:spLocks noChangeArrowheads="1"/>
          </p:cNvSpPr>
          <p:nvPr/>
        </p:nvSpPr>
        <p:spPr bwMode="auto">
          <a:xfrm>
            <a:off x="2362200" y="1859340"/>
            <a:ext cx="4445256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400" b="0" dirty="0">
                <a:latin typeface="Times New Roman"/>
                <a:cs typeface="Times New Roman"/>
              </a:rPr>
              <a:t>L(</a:t>
            </a:r>
            <a:r>
              <a:rPr lang="en-US" sz="2400" b="0" dirty="0" err="1">
                <a:latin typeface="Times New Roman"/>
                <a:cs typeface="Times New Roman"/>
              </a:rPr>
              <a:t>i</a:t>
            </a:r>
            <a:r>
              <a:rPr lang="en-US" sz="2400" b="0" dirty="0">
                <a:latin typeface="Times New Roman"/>
                <a:cs typeface="Times New Roman"/>
              </a:rPr>
              <a:t>)</a:t>
            </a:r>
            <a:r>
              <a:rPr lang="en-US" sz="2400" b="0" dirty="0">
                <a:latin typeface="Gill Sans Light"/>
                <a:cs typeface="Gill Sans Light"/>
              </a:rPr>
              <a:t> = response time of job </a:t>
            </a:r>
            <a:r>
              <a:rPr lang="en-US" sz="2400" b="0" i="1" dirty="0" err="1">
                <a:latin typeface="Times New Roman"/>
                <a:cs typeface="Times New Roman"/>
              </a:rPr>
              <a:t>i</a:t>
            </a:r>
            <a:endParaRPr lang="en-US" sz="2400" b="0" i="1" dirty="0">
              <a:latin typeface="Times New Roman"/>
              <a:cs typeface="Times New Roman"/>
            </a:endParaRPr>
          </a:p>
          <a:p>
            <a:r>
              <a:rPr lang="en-US" sz="2400" b="0" dirty="0">
                <a:latin typeface="Times New Roman"/>
                <a:cs typeface="Times New Roman"/>
              </a:rPr>
              <a:t>N(t) </a:t>
            </a:r>
            <a:r>
              <a:rPr lang="en-US" sz="2400" b="0" dirty="0">
                <a:latin typeface="Gill Sans Light"/>
                <a:cs typeface="Gill Sans Light"/>
              </a:rPr>
              <a:t>= number of jobs in system</a:t>
            </a:r>
          </a:p>
          <a:p>
            <a:r>
              <a:rPr lang="en-US" sz="2400" b="0" dirty="0">
                <a:latin typeface="Gill Sans Light"/>
                <a:cs typeface="Gill Sans Light"/>
              </a:rPr>
              <a:t>          at time </a:t>
            </a:r>
            <a:r>
              <a:rPr lang="en-US" sz="2400" b="0" i="1" dirty="0">
                <a:latin typeface="Times New Roman"/>
                <a:cs typeface="Times New Roman"/>
              </a:rPr>
              <a:t>t</a:t>
            </a:r>
            <a:r>
              <a:rPr lang="en-US" sz="2400" b="0" dirty="0">
                <a:latin typeface="Gill Sans Light"/>
                <a:cs typeface="Gill Sans Light"/>
              </a:rPr>
              <a:t>  </a:t>
            </a:r>
          </a:p>
          <a:p>
            <a:r>
              <a:rPr lang="en-US" sz="2400" b="0" dirty="0">
                <a:latin typeface="Times New Roman"/>
                <a:cs typeface="Times New Roman"/>
              </a:rPr>
              <a:t>S(</a:t>
            </a:r>
            <a:r>
              <a:rPr lang="en-US" sz="2400" b="0" dirty="0" err="1">
                <a:latin typeface="Times New Roman"/>
                <a:cs typeface="Times New Roman"/>
              </a:rPr>
              <a:t>i</a:t>
            </a:r>
            <a:r>
              <a:rPr lang="en-US" sz="2400" b="0" dirty="0">
                <a:latin typeface="Times New Roman"/>
                <a:cs typeface="Times New Roman"/>
              </a:rPr>
              <a:t>) = L(</a:t>
            </a:r>
            <a:r>
              <a:rPr lang="en-US" sz="2400" b="0" dirty="0" err="1">
                <a:latin typeface="Times New Roman"/>
                <a:cs typeface="Times New Roman"/>
              </a:rPr>
              <a:t>i</a:t>
            </a:r>
            <a:r>
              <a:rPr lang="en-US" sz="2400" b="0" dirty="0">
                <a:latin typeface="Times New Roman"/>
                <a:cs typeface="Times New Roman"/>
              </a:rPr>
              <a:t>) * 1 = L(</a:t>
            </a:r>
            <a:r>
              <a:rPr lang="en-US" sz="2400" b="0" dirty="0" err="1">
                <a:latin typeface="Times New Roman"/>
                <a:cs typeface="Times New Roman"/>
              </a:rPr>
              <a:t>i</a:t>
            </a:r>
            <a:r>
              <a:rPr lang="en-US" sz="2400" b="0" dirty="0">
                <a:latin typeface="Times New Roman"/>
                <a:cs typeface="Times New Roman"/>
              </a:rPr>
              <a:t>)</a:t>
            </a:r>
          </a:p>
        </p:txBody>
      </p:sp>
      <p:grpSp>
        <p:nvGrpSpPr>
          <p:cNvPr id="85" name="Group 51"/>
          <p:cNvGrpSpPr>
            <a:grpSpLocks/>
          </p:cNvGrpSpPr>
          <p:nvPr/>
        </p:nvGrpSpPr>
        <p:grpSpPr bwMode="auto">
          <a:xfrm>
            <a:off x="2667000" y="5938841"/>
            <a:ext cx="5702020" cy="461963"/>
            <a:chOff x="1344" y="3771"/>
            <a:chExt cx="2684" cy="291"/>
          </a:xfrm>
        </p:grpSpPr>
        <p:sp>
          <p:nvSpPr>
            <p:cNvPr id="86" name="Rectangle 52"/>
            <p:cNvSpPr>
              <a:spLocks noChangeArrowheads="1"/>
            </p:cNvSpPr>
            <p:nvPr/>
          </p:nvSpPr>
          <p:spPr bwMode="auto">
            <a:xfrm>
              <a:off x="1344" y="3772"/>
              <a:ext cx="87" cy="233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en-US">
                <a:ea typeface="+mn-ea"/>
                <a:cs typeface="+mn-cs"/>
              </a:endParaRPr>
            </a:p>
          </p:txBody>
        </p:sp>
        <p:sp>
          <p:nvSpPr>
            <p:cNvPr id="87" name="Text Box 53"/>
            <p:cNvSpPr txBox="1">
              <a:spLocks noChangeArrowheads="1"/>
            </p:cNvSpPr>
            <p:nvPr/>
          </p:nvSpPr>
          <p:spPr bwMode="auto">
            <a:xfrm>
              <a:off x="1846" y="3771"/>
              <a:ext cx="218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b="0" dirty="0">
                  <a:latin typeface="Gill Sans Light"/>
                  <a:cs typeface="Gill Sans Light"/>
                </a:rPr>
                <a:t>Average occupancy (</a:t>
              </a:r>
              <a:r>
                <a:rPr lang="en-US" sz="2400" b="0" dirty="0" err="1">
                  <a:latin typeface="Gill Sans Light"/>
                  <a:cs typeface="Gill Sans Light"/>
                </a:rPr>
                <a:t>N</a:t>
              </a:r>
              <a:r>
                <a:rPr lang="en-US" sz="2400" b="0" baseline="-25000" dirty="0" err="1">
                  <a:latin typeface="Gill Sans Light"/>
                  <a:cs typeface="Gill Sans Light"/>
                </a:rPr>
                <a:t>avg</a:t>
              </a:r>
              <a:r>
                <a:rPr lang="en-US" sz="2400" b="0" dirty="0">
                  <a:latin typeface="Gill Sans Light"/>
                  <a:cs typeface="Gill Sans Light"/>
                </a:rPr>
                <a:t>) = S/T </a:t>
              </a:r>
            </a:p>
          </p:txBody>
        </p:sp>
      </p:grpSp>
      <p:sp>
        <p:nvSpPr>
          <p:cNvPr id="89" name="Text Box 37"/>
          <p:cNvSpPr txBox="1">
            <a:spLocks noChangeArrowheads="1"/>
          </p:cNvSpPr>
          <p:nvPr/>
        </p:nvSpPr>
        <p:spPr bwMode="auto">
          <a:xfrm>
            <a:off x="1600200" y="1981200"/>
            <a:ext cx="723582" cy="428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2200" b="0" dirty="0">
                <a:latin typeface="Times New Roman"/>
                <a:cs typeface="Times New Roman"/>
              </a:rPr>
              <a:t>Job </a:t>
            </a:r>
            <a:r>
              <a:rPr lang="en-US" sz="2200" b="0" dirty="0" err="1">
                <a:latin typeface="Times New Roman"/>
                <a:cs typeface="Times New Roman"/>
              </a:rPr>
              <a:t>i</a:t>
            </a:r>
            <a:endParaRPr lang="en-US" sz="2200" b="0" dirty="0">
              <a:latin typeface="Times New Roman"/>
              <a:cs typeface="Times New Roman"/>
            </a:endParaRPr>
          </a:p>
        </p:txBody>
      </p:sp>
      <p:sp>
        <p:nvSpPr>
          <p:cNvPr id="45" name="Text Box 53"/>
          <p:cNvSpPr txBox="1">
            <a:spLocks noChangeArrowheads="1"/>
          </p:cNvSpPr>
          <p:nvPr/>
        </p:nvSpPr>
        <p:spPr bwMode="auto">
          <a:xfrm>
            <a:off x="4495801" y="4038600"/>
            <a:ext cx="1118897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2400" b="0" dirty="0">
                <a:solidFill>
                  <a:srgbClr val="FFFFFF"/>
                </a:solidFill>
                <a:latin typeface="Times New Roman"/>
                <a:cs typeface="Times New Roman"/>
              </a:rPr>
              <a:t>S= area</a:t>
            </a:r>
          </a:p>
        </p:txBody>
      </p:sp>
    </p:spTree>
    <p:extLst>
      <p:ext uri="{BB962C8B-B14F-4D97-AF65-F5344CB8AC3E}">
        <p14:creationId xmlns:p14="http://schemas.microsoft.com/office/powerpoint/2010/main" val="352719214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0D96E-A369-49EE-BB0F-CD3BEA1C3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Recall: Typical Numbers for Magnetic Disk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9274695D-E476-4D5E-B198-4557A03C760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46767132"/>
              </p:ext>
            </p:extLst>
          </p:nvPr>
        </p:nvGraphicFramePr>
        <p:xfrm>
          <a:off x="609600" y="990600"/>
          <a:ext cx="11049000" cy="4500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52922">
                  <a:extLst>
                    <a:ext uri="{9D8B030D-6E8A-4147-A177-3AD203B41FA5}">
                      <a16:colId xmlns:a16="http://schemas.microsoft.com/office/drawing/2014/main" val="187093797"/>
                    </a:ext>
                  </a:extLst>
                </a:gridCol>
                <a:gridCol w="7996078">
                  <a:extLst>
                    <a:ext uri="{9D8B030D-6E8A-4147-A177-3AD203B41FA5}">
                      <a16:colId xmlns:a16="http://schemas.microsoft.com/office/drawing/2014/main" val="23506102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Gill Sans Light"/>
                        </a:rPr>
                        <a:t>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Gill Sans Light"/>
                        </a:rPr>
                        <a:t>Info/Range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59044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Gill Sans Light"/>
                        </a:rPr>
                        <a:t>Space/Density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Gill Sans Light"/>
                        </a:rPr>
                        <a:t>Space: 18TB (Seagate), 9 platters, in 3½ inch form factor!</a:t>
                      </a:r>
                      <a:br>
                        <a:rPr lang="en-US" dirty="0">
                          <a:latin typeface="Gill Sans Light"/>
                        </a:rPr>
                      </a:br>
                      <a:r>
                        <a:rPr lang="en-US" b="1" dirty="0">
                          <a:latin typeface="Gill Sans Light"/>
                        </a:rPr>
                        <a:t>Areal Density: ≥ 1 Terabit/square inch! (PMR, Helium, …)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8451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Gill Sans Light"/>
                        </a:rPr>
                        <a:t>Average Seek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Gill Sans Light"/>
                        </a:rPr>
                        <a:t>Typically 4-6 milliseconds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0299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Gill Sans Light"/>
                        </a:rPr>
                        <a:t>Average Rotational Latency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Gill Sans Light"/>
                        </a:rPr>
                        <a:t>Most laptop/desktop disks rotate at 3600-7200 RPM </a:t>
                      </a:r>
                    </a:p>
                    <a:p>
                      <a:r>
                        <a:rPr lang="en-US" dirty="0">
                          <a:latin typeface="Gill Sans Light"/>
                        </a:rPr>
                        <a:t>(16-8 </a:t>
                      </a:r>
                      <a:r>
                        <a:rPr lang="en-US" dirty="0" err="1">
                          <a:latin typeface="Gill Sans Light"/>
                        </a:rPr>
                        <a:t>ms</a:t>
                      </a:r>
                      <a:r>
                        <a:rPr lang="en-US" dirty="0">
                          <a:latin typeface="Gill Sans Light"/>
                        </a:rPr>
                        <a:t>/rotation). Server disks up to 15,000 RPM.</a:t>
                      </a:r>
                    </a:p>
                    <a:p>
                      <a:r>
                        <a:rPr lang="en-US" dirty="0">
                          <a:latin typeface="Gill Sans Light"/>
                        </a:rPr>
                        <a:t>Average latency is halfway around disk so 4-8 milliseconds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6309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Gill Sans Light"/>
                        </a:rPr>
                        <a:t>Controller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Gill Sans Light"/>
                        </a:rPr>
                        <a:t>Depends on controller hardware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7723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Gill Sans Light"/>
                        </a:rPr>
                        <a:t>Transfer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Gill Sans Light"/>
                        </a:rPr>
                        <a:t>Typically 50 to 250 MB/s. Depends on: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latin typeface="Gill Sans Light"/>
                        </a:rPr>
                        <a:t>Transfer size (usually a sector): 512B – 1KB per sector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latin typeface="Gill Sans Light"/>
                        </a:rPr>
                        <a:t>Rotation speed: 3600 RPM to 15000 RPM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latin typeface="Gill Sans Light"/>
                        </a:rPr>
                        <a:t>Recording density: bits per inch on a track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latin typeface="Gill Sans Light"/>
                        </a:rPr>
                        <a:t>Diameter: ranges from  1 in to 5.25 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4225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Gill Sans Light"/>
                        </a:rPr>
                        <a:t>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Gill Sans Light"/>
                        </a:rPr>
                        <a:t>Used to drop by a factor of two every 1.5 years (or faster), now slowing down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50003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1239367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Little</a:t>
            </a:r>
            <a:r>
              <a:rPr lang="ja-JP" altLang="en-US">
                <a:latin typeface="Arial" charset="0"/>
              </a:rPr>
              <a:t>’</a:t>
            </a:r>
            <a:r>
              <a:rPr lang="en-US">
                <a:latin typeface="Arial" charset="0"/>
              </a:rPr>
              <a:t>s Theorem: Proof Sketch</a:t>
            </a:r>
          </a:p>
        </p:txBody>
      </p:sp>
      <p:sp>
        <p:nvSpPr>
          <p:cNvPr id="62468" name="Line 3"/>
          <p:cNvSpPr>
            <a:spLocks noChangeShapeType="1"/>
          </p:cNvSpPr>
          <p:nvPr/>
        </p:nvSpPr>
        <p:spPr bwMode="auto">
          <a:xfrm flipV="1">
            <a:off x="2286000" y="1943100"/>
            <a:ext cx="0" cy="3352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62469" name="Line 4"/>
          <p:cNvSpPr>
            <a:spLocks noChangeShapeType="1"/>
          </p:cNvSpPr>
          <p:nvPr/>
        </p:nvSpPr>
        <p:spPr bwMode="auto">
          <a:xfrm>
            <a:off x="2286000" y="5257800"/>
            <a:ext cx="7391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62482" name="Text Box 37"/>
          <p:cNvSpPr txBox="1">
            <a:spLocks noChangeArrowheads="1"/>
          </p:cNvSpPr>
          <p:nvPr/>
        </p:nvSpPr>
        <p:spPr bwMode="auto">
          <a:xfrm>
            <a:off x="9140826" y="4876800"/>
            <a:ext cx="684183" cy="428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2200" b="0">
                <a:latin typeface="Times New Roman"/>
                <a:cs typeface="Times New Roman"/>
              </a:rPr>
              <a:t>time</a:t>
            </a:r>
          </a:p>
        </p:txBody>
      </p:sp>
      <p:sp>
        <p:nvSpPr>
          <p:cNvPr id="62487" name="Line 46"/>
          <p:cNvSpPr>
            <a:spLocks noChangeShapeType="1"/>
          </p:cNvSpPr>
          <p:nvPr/>
        </p:nvSpPr>
        <p:spPr bwMode="auto">
          <a:xfrm>
            <a:off x="2743200" y="52578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62488" name="Line 47"/>
          <p:cNvSpPr>
            <a:spLocks noChangeShapeType="1"/>
          </p:cNvSpPr>
          <p:nvPr/>
        </p:nvSpPr>
        <p:spPr bwMode="auto">
          <a:xfrm>
            <a:off x="9067800" y="52578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62489" name="Line 48"/>
          <p:cNvSpPr>
            <a:spLocks noChangeShapeType="1"/>
          </p:cNvSpPr>
          <p:nvPr/>
        </p:nvSpPr>
        <p:spPr bwMode="auto">
          <a:xfrm>
            <a:off x="9067800" y="2514600"/>
            <a:ext cx="0" cy="27432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62490" name="Line 49"/>
          <p:cNvSpPr>
            <a:spLocks noChangeShapeType="1"/>
          </p:cNvSpPr>
          <p:nvPr/>
        </p:nvSpPr>
        <p:spPr bwMode="auto">
          <a:xfrm>
            <a:off x="2743200" y="5410200"/>
            <a:ext cx="6324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62491" name="Text Box 50"/>
          <p:cNvSpPr txBox="1">
            <a:spLocks noChangeArrowheads="1"/>
          </p:cNvSpPr>
          <p:nvPr/>
        </p:nvSpPr>
        <p:spPr bwMode="auto">
          <a:xfrm>
            <a:off x="6232525" y="5370513"/>
            <a:ext cx="323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800" b="0"/>
              <a:t>T</a:t>
            </a:r>
          </a:p>
        </p:txBody>
      </p:sp>
      <p:grpSp>
        <p:nvGrpSpPr>
          <p:cNvPr id="55" name="Group 54"/>
          <p:cNvGrpSpPr/>
          <p:nvPr/>
        </p:nvGrpSpPr>
        <p:grpSpPr>
          <a:xfrm>
            <a:off x="6324600" y="838201"/>
            <a:ext cx="4412448" cy="1418225"/>
            <a:chOff x="1605663" y="4773956"/>
            <a:chExt cx="6669859" cy="1747167"/>
          </a:xfrm>
        </p:grpSpPr>
        <p:cxnSp>
          <p:nvCxnSpPr>
            <p:cNvPr id="56" name="Straight Arrow Connector 55"/>
            <p:cNvCxnSpPr/>
            <p:nvPr/>
          </p:nvCxnSpPr>
          <p:spPr>
            <a:xfrm>
              <a:off x="2847412" y="5422823"/>
              <a:ext cx="49559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>
              <a:off x="5649536" y="5379666"/>
              <a:ext cx="49559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1605663" y="5103632"/>
              <a:ext cx="1529460" cy="4929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0" dirty="0">
                  <a:solidFill>
                    <a:srgbClr val="FF0000"/>
                  </a:solidFill>
                  <a:latin typeface="Gill Sans" charset="0"/>
                  <a:ea typeface="Gill Sans" charset="0"/>
                  <a:cs typeface="Gill Sans" charset="0"/>
                </a:rPr>
                <a:t>arrivals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6145132" y="5103632"/>
              <a:ext cx="2130390" cy="4929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0" dirty="0">
                  <a:solidFill>
                    <a:srgbClr val="FF0000"/>
                  </a:solidFill>
                  <a:latin typeface="Gill Sans" charset="0"/>
                  <a:ea typeface="Gill Sans" charset="0"/>
                  <a:cs typeface="Gill Sans" charset="0"/>
                </a:rPr>
                <a:t>departures</a:t>
              </a:r>
            </a:p>
          </p:txBody>
        </p:sp>
        <p:sp>
          <p:nvSpPr>
            <p:cNvPr id="60" name="Cloud 59"/>
            <p:cNvSpPr/>
            <p:nvPr/>
          </p:nvSpPr>
          <p:spPr>
            <a:xfrm>
              <a:off x="3372204" y="4773956"/>
              <a:ext cx="2277332" cy="1211739"/>
            </a:xfrm>
            <a:prstGeom prst="cloud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0" i="1" dirty="0">
                  <a:latin typeface="Gill Sans" charset="0"/>
                  <a:ea typeface="Gill Sans" charset="0"/>
                  <a:cs typeface="Gill Sans" charset="0"/>
                </a:rPr>
                <a:t>N</a:t>
              </a:r>
            </a:p>
          </p:txBody>
        </p:sp>
        <p:cxnSp>
          <p:nvCxnSpPr>
            <p:cNvPr id="61" name="Straight Connector 60"/>
            <p:cNvCxnSpPr/>
            <p:nvPr/>
          </p:nvCxnSpPr>
          <p:spPr>
            <a:xfrm flipH="1">
              <a:off x="2997788" y="5225366"/>
              <a:ext cx="160581" cy="35175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Rectangle 61"/>
            <p:cNvSpPr/>
            <p:nvPr/>
          </p:nvSpPr>
          <p:spPr>
            <a:xfrm>
              <a:off x="2845389" y="5504128"/>
              <a:ext cx="470567" cy="49291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l-GR" sz="2000" dirty="0">
                  <a:latin typeface="Times New Roman"/>
                  <a:cs typeface="Times New Roman"/>
                </a:rPr>
                <a:t>λ</a:t>
              </a:r>
              <a:endParaRPr lang="en-US" sz="2000" b="0" i="1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63" name="Straight Arrow Connector 62"/>
            <p:cNvCxnSpPr/>
            <p:nvPr/>
          </p:nvCxnSpPr>
          <p:spPr>
            <a:xfrm>
              <a:off x="3372204" y="6312156"/>
              <a:ext cx="2248136" cy="0"/>
            </a:xfrm>
            <a:prstGeom prst="straightConnector1">
              <a:avLst/>
            </a:prstGeom>
            <a:ln w="9525" cmpd="sng">
              <a:solidFill>
                <a:srgbClr val="000000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3372204" y="6157100"/>
              <a:ext cx="0" cy="306584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5628516" y="6157100"/>
              <a:ext cx="0" cy="306584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Rectangle 65"/>
            <p:cNvSpPr/>
            <p:nvPr/>
          </p:nvSpPr>
          <p:spPr>
            <a:xfrm>
              <a:off x="4326475" y="6028212"/>
              <a:ext cx="494798" cy="492911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>
              <a:spAutoFit/>
            </a:bodyPr>
            <a:lstStyle/>
            <a:p>
              <a:r>
                <a:rPr lang="en-US" sz="2000" b="0" i="1" dirty="0">
                  <a:latin typeface="Gill Sans" charset="0"/>
                  <a:ea typeface="Gill Sans" charset="0"/>
                  <a:cs typeface="Gill Sans" charset="0"/>
                </a:rPr>
                <a:t>L</a:t>
              </a:r>
            </a:p>
          </p:txBody>
        </p:sp>
      </p:grpSp>
      <p:sp>
        <p:nvSpPr>
          <p:cNvPr id="2" name="Rectangle 1"/>
          <p:cNvSpPr/>
          <p:nvPr/>
        </p:nvSpPr>
        <p:spPr bwMode="auto">
          <a:xfrm>
            <a:off x="2743200" y="5029200"/>
            <a:ext cx="990600" cy="228600"/>
          </a:xfrm>
          <a:prstGeom prst="rect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68" name="Rectangle 67"/>
          <p:cNvSpPr/>
          <p:nvPr/>
        </p:nvSpPr>
        <p:spPr bwMode="auto">
          <a:xfrm>
            <a:off x="3352800" y="4800600"/>
            <a:ext cx="990600" cy="228600"/>
          </a:xfrm>
          <a:prstGeom prst="rect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69" name="Rectangle 68"/>
          <p:cNvSpPr/>
          <p:nvPr/>
        </p:nvSpPr>
        <p:spPr bwMode="auto">
          <a:xfrm>
            <a:off x="3657600" y="4572000"/>
            <a:ext cx="1600200" cy="228600"/>
          </a:xfrm>
          <a:prstGeom prst="rect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70" name="Rectangle 69"/>
          <p:cNvSpPr/>
          <p:nvPr/>
        </p:nvSpPr>
        <p:spPr bwMode="auto">
          <a:xfrm>
            <a:off x="4038600" y="4343400"/>
            <a:ext cx="1600200" cy="228600"/>
          </a:xfrm>
          <a:prstGeom prst="rect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71" name="Rectangle 70"/>
          <p:cNvSpPr/>
          <p:nvPr/>
        </p:nvSpPr>
        <p:spPr bwMode="auto">
          <a:xfrm>
            <a:off x="4572000" y="4114800"/>
            <a:ext cx="1600200" cy="228600"/>
          </a:xfrm>
          <a:prstGeom prst="rect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72" name="Rectangle 71"/>
          <p:cNvSpPr/>
          <p:nvPr/>
        </p:nvSpPr>
        <p:spPr bwMode="auto">
          <a:xfrm>
            <a:off x="5257800" y="3886200"/>
            <a:ext cx="1295400" cy="228600"/>
          </a:xfrm>
          <a:prstGeom prst="rect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73" name="Rectangle 72"/>
          <p:cNvSpPr/>
          <p:nvPr/>
        </p:nvSpPr>
        <p:spPr bwMode="auto">
          <a:xfrm>
            <a:off x="5562600" y="3657600"/>
            <a:ext cx="1524000" cy="228600"/>
          </a:xfrm>
          <a:prstGeom prst="rect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74" name="Rectangle 73"/>
          <p:cNvSpPr/>
          <p:nvPr/>
        </p:nvSpPr>
        <p:spPr bwMode="auto">
          <a:xfrm>
            <a:off x="5867400" y="3429000"/>
            <a:ext cx="1752600" cy="228600"/>
          </a:xfrm>
          <a:prstGeom prst="rect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75" name="Rectangle 74"/>
          <p:cNvSpPr/>
          <p:nvPr/>
        </p:nvSpPr>
        <p:spPr bwMode="auto">
          <a:xfrm>
            <a:off x="6629400" y="3200400"/>
            <a:ext cx="1524000" cy="228600"/>
          </a:xfrm>
          <a:prstGeom prst="rect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76" name="Rectangle 75"/>
          <p:cNvSpPr/>
          <p:nvPr/>
        </p:nvSpPr>
        <p:spPr bwMode="auto">
          <a:xfrm>
            <a:off x="6934200" y="2971800"/>
            <a:ext cx="1447800" cy="228600"/>
          </a:xfrm>
          <a:prstGeom prst="rect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77" name="Rectangle 76"/>
          <p:cNvSpPr/>
          <p:nvPr/>
        </p:nvSpPr>
        <p:spPr bwMode="auto">
          <a:xfrm>
            <a:off x="7162800" y="2743200"/>
            <a:ext cx="1600200" cy="228600"/>
          </a:xfrm>
          <a:prstGeom prst="rect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78" name="Rectangle 77"/>
          <p:cNvSpPr/>
          <p:nvPr/>
        </p:nvSpPr>
        <p:spPr bwMode="auto">
          <a:xfrm>
            <a:off x="7848600" y="2514600"/>
            <a:ext cx="1219200" cy="228600"/>
          </a:xfrm>
          <a:prstGeom prst="rect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grpSp>
        <p:nvGrpSpPr>
          <p:cNvPr id="79" name="Group 38"/>
          <p:cNvGrpSpPr>
            <a:grpSpLocks/>
          </p:cNvGrpSpPr>
          <p:nvPr/>
        </p:nvGrpSpPr>
        <p:grpSpPr bwMode="auto">
          <a:xfrm>
            <a:off x="5965830" y="3429000"/>
            <a:ext cx="652463" cy="914400"/>
            <a:chOff x="2798" y="2160"/>
            <a:chExt cx="411" cy="576"/>
          </a:xfrm>
        </p:grpSpPr>
        <p:sp>
          <p:nvSpPr>
            <p:cNvPr id="80" name="Line 39"/>
            <p:cNvSpPr>
              <a:spLocks noChangeShapeType="1"/>
            </p:cNvSpPr>
            <p:nvPr/>
          </p:nvSpPr>
          <p:spPr bwMode="auto">
            <a:xfrm>
              <a:off x="2832" y="2160"/>
              <a:ext cx="0" cy="576"/>
            </a:xfrm>
            <a:prstGeom prst="line">
              <a:avLst/>
            </a:prstGeom>
            <a:noFill/>
            <a:ln w="19050" cmpd="sng">
              <a:solidFill>
                <a:srgbClr val="FFFFFF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 sz="2200">
                <a:solidFill>
                  <a:schemeClr val="bg1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81" name="Text Box 40"/>
            <p:cNvSpPr txBox="1">
              <a:spLocks noChangeArrowheads="1"/>
            </p:cNvSpPr>
            <p:nvPr/>
          </p:nvSpPr>
          <p:spPr bwMode="auto">
            <a:xfrm>
              <a:off x="2798" y="2280"/>
              <a:ext cx="411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l"/>
              <a:r>
                <a:rPr lang="en-US" sz="2200" b="0" dirty="0">
                  <a:solidFill>
                    <a:schemeClr val="bg1"/>
                  </a:solidFill>
                  <a:latin typeface="Times New Roman"/>
                  <a:cs typeface="Times New Roman"/>
                </a:rPr>
                <a:t>N(t)</a:t>
              </a:r>
            </a:p>
          </p:txBody>
        </p:sp>
      </p:grpSp>
      <p:sp>
        <p:nvSpPr>
          <p:cNvPr id="84" name="Text Box 43"/>
          <p:cNvSpPr txBox="1">
            <a:spLocks noChangeArrowheads="1"/>
          </p:cNvSpPr>
          <p:nvPr/>
        </p:nvSpPr>
        <p:spPr bwMode="auto">
          <a:xfrm>
            <a:off x="2362200" y="1859340"/>
            <a:ext cx="44958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400" b="0" dirty="0">
                <a:latin typeface="Times New Roman"/>
                <a:cs typeface="Times New Roman"/>
              </a:rPr>
              <a:t>L(</a:t>
            </a:r>
            <a:r>
              <a:rPr lang="en-US" sz="2400" b="0" dirty="0" err="1">
                <a:latin typeface="Times New Roman"/>
                <a:cs typeface="Times New Roman"/>
              </a:rPr>
              <a:t>i</a:t>
            </a:r>
            <a:r>
              <a:rPr lang="en-US" sz="2400" b="0" dirty="0">
                <a:latin typeface="Times New Roman"/>
                <a:cs typeface="Times New Roman"/>
              </a:rPr>
              <a:t>)</a:t>
            </a:r>
            <a:r>
              <a:rPr lang="en-US" sz="2400" b="0" dirty="0">
                <a:latin typeface="Gill Sans Light"/>
                <a:cs typeface="Gill Sans Light"/>
              </a:rPr>
              <a:t> = response time of job </a:t>
            </a:r>
            <a:r>
              <a:rPr lang="en-US" sz="2400" b="0" i="1" dirty="0" err="1">
                <a:latin typeface="Times New Roman"/>
                <a:cs typeface="Times New Roman"/>
              </a:rPr>
              <a:t>i</a:t>
            </a:r>
            <a:endParaRPr lang="en-US" sz="2400" b="0" i="1" dirty="0">
              <a:latin typeface="Times New Roman"/>
              <a:cs typeface="Times New Roman"/>
            </a:endParaRPr>
          </a:p>
          <a:p>
            <a:r>
              <a:rPr lang="en-US" sz="2400" b="0" dirty="0">
                <a:latin typeface="Times New Roman"/>
                <a:cs typeface="Times New Roman"/>
              </a:rPr>
              <a:t>N(t) </a:t>
            </a:r>
            <a:r>
              <a:rPr lang="en-US" sz="2400" b="0" dirty="0">
                <a:latin typeface="Gill Sans Light"/>
                <a:cs typeface="Gill Sans Light"/>
              </a:rPr>
              <a:t>= number of jobs in system</a:t>
            </a:r>
          </a:p>
          <a:p>
            <a:r>
              <a:rPr lang="en-US" sz="2400" b="0" dirty="0">
                <a:latin typeface="Gill Sans Light"/>
                <a:cs typeface="Gill Sans Light"/>
              </a:rPr>
              <a:t>          at time </a:t>
            </a:r>
            <a:r>
              <a:rPr lang="en-US" sz="2400" b="0" i="1" dirty="0">
                <a:latin typeface="Times New Roman"/>
                <a:cs typeface="Times New Roman"/>
              </a:rPr>
              <a:t>t</a:t>
            </a:r>
            <a:r>
              <a:rPr lang="en-US" sz="2400" b="0" dirty="0">
                <a:latin typeface="Gill Sans Light"/>
                <a:cs typeface="Gill Sans Light"/>
              </a:rPr>
              <a:t>  </a:t>
            </a:r>
          </a:p>
          <a:p>
            <a:pPr algn="l"/>
            <a:r>
              <a:rPr lang="en-US" sz="2400" b="0" dirty="0">
                <a:latin typeface="Times New Roman"/>
                <a:cs typeface="Times New Roman"/>
              </a:rPr>
              <a:t>S(</a:t>
            </a:r>
            <a:r>
              <a:rPr lang="en-US" sz="2400" b="0" dirty="0" err="1">
                <a:latin typeface="Times New Roman"/>
                <a:cs typeface="Times New Roman"/>
              </a:rPr>
              <a:t>i</a:t>
            </a:r>
            <a:r>
              <a:rPr lang="en-US" sz="2400" b="0" dirty="0">
                <a:latin typeface="Times New Roman"/>
                <a:cs typeface="Times New Roman"/>
              </a:rPr>
              <a:t>) = L(</a:t>
            </a:r>
            <a:r>
              <a:rPr lang="en-US" sz="2400" b="0" dirty="0" err="1">
                <a:latin typeface="Times New Roman"/>
                <a:cs typeface="Times New Roman"/>
              </a:rPr>
              <a:t>i</a:t>
            </a:r>
            <a:r>
              <a:rPr lang="en-US" sz="2400" b="0" dirty="0">
                <a:latin typeface="Times New Roman"/>
                <a:cs typeface="Times New Roman"/>
              </a:rPr>
              <a:t>) * 1 = L(</a:t>
            </a:r>
            <a:r>
              <a:rPr lang="en-US" sz="2400" b="0" dirty="0" err="1">
                <a:latin typeface="Times New Roman"/>
                <a:cs typeface="Times New Roman"/>
              </a:rPr>
              <a:t>i</a:t>
            </a:r>
            <a:r>
              <a:rPr lang="en-US" sz="2400" b="0" dirty="0">
                <a:latin typeface="Times New Roman"/>
                <a:cs typeface="Times New Roman"/>
              </a:rPr>
              <a:t>)</a:t>
            </a:r>
          </a:p>
        </p:txBody>
      </p:sp>
      <p:sp>
        <p:nvSpPr>
          <p:cNvPr id="89" name="Text Box 37"/>
          <p:cNvSpPr txBox="1">
            <a:spLocks noChangeArrowheads="1"/>
          </p:cNvSpPr>
          <p:nvPr/>
        </p:nvSpPr>
        <p:spPr bwMode="auto">
          <a:xfrm>
            <a:off x="1600200" y="1981200"/>
            <a:ext cx="723582" cy="428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2200" b="0" dirty="0">
                <a:latin typeface="Times New Roman"/>
                <a:cs typeface="Times New Roman"/>
              </a:rPr>
              <a:t>Job </a:t>
            </a:r>
            <a:r>
              <a:rPr lang="en-US" sz="2200" b="0" dirty="0" err="1">
                <a:latin typeface="Times New Roman"/>
                <a:cs typeface="Times New Roman"/>
              </a:rPr>
              <a:t>i</a:t>
            </a:r>
            <a:endParaRPr lang="en-US" sz="2200" b="0" dirty="0">
              <a:latin typeface="Times New Roman"/>
              <a:cs typeface="Times New Roman"/>
            </a:endParaRPr>
          </a:p>
        </p:txBody>
      </p:sp>
      <p:sp>
        <p:nvSpPr>
          <p:cNvPr id="45" name="Text Box 53"/>
          <p:cNvSpPr txBox="1">
            <a:spLocks noChangeArrowheads="1"/>
          </p:cNvSpPr>
          <p:nvPr/>
        </p:nvSpPr>
        <p:spPr bwMode="auto">
          <a:xfrm>
            <a:off x="2880754" y="4936456"/>
            <a:ext cx="624446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b="0" dirty="0">
                <a:solidFill>
                  <a:srgbClr val="FFFFFF"/>
                </a:solidFill>
                <a:latin typeface="Times New Roman"/>
                <a:cs typeface="Times New Roman"/>
              </a:rPr>
              <a:t>S(1)</a:t>
            </a:r>
          </a:p>
        </p:txBody>
      </p:sp>
      <p:sp>
        <p:nvSpPr>
          <p:cNvPr id="46" name="Text Box 53"/>
          <p:cNvSpPr txBox="1">
            <a:spLocks noChangeArrowheads="1"/>
          </p:cNvSpPr>
          <p:nvPr/>
        </p:nvSpPr>
        <p:spPr bwMode="auto">
          <a:xfrm>
            <a:off x="3490354" y="4707856"/>
            <a:ext cx="624446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b="0" dirty="0">
                <a:solidFill>
                  <a:srgbClr val="FFFFFF"/>
                </a:solidFill>
                <a:latin typeface="Times New Roman"/>
                <a:cs typeface="Times New Roman"/>
              </a:rPr>
              <a:t>S(2)</a:t>
            </a:r>
          </a:p>
        </p:txBody>
      </p:sp>
      <p:sp>
        <p:nvSpPr>
          <p:cNvPr id="47" name="Text Box 61"/>
          <p:cNvSpPr txBox="1">
            <a:spLocks noChangeArrowheads="1"/>
          </p:cNvSpPr>
          <p:nvPr/>
        </p:nvSpPr>
        <p:spPr bwMode="auto">
          <a:xfrm>
            <a:off x="3513424" y="5805489"/>
            <a:ext cx="448757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2400" b="0" dirty="0" err="1">
                <a:latin typeface="Times New Roman"/>
                <a:cs typeface="Times New Roman"/>
              </a:rPr>
              <a:t>N</a:t>
            </a:r>
            <a:r>
              <a:rPr lang="en-US" sz="2400" b="0" baseline="-25000" dirty="0" err="1">
                <a:latin typeface="Times New Roman"/>
                <a:cs typeface="Times New Roman"/>
              </a:rPr>
              <a:t>avg</a:t>
            </a:r>
            <a:r>
              <a:rPr lang="en-US" sz="2400" b="0" dirty="0">
                <a:latin typeface="Times New Roman"/>
                <a:cs typeface="Times New Roman"/>
              </a:rPr>
              <a:t> = S/T = (L(1) + … + L(k))/T</a:t>
            </a:r>
          </a:p>
        </p:txBody>
      </p:sp>
      <p:sp>
        <p:nvSpPr>
          <p:cNvPr id="48" name="Text Box 53"/>
          <p:cNvSpPr txBox="1">
            <a:spLocks noChangeArrowheads="1"/>
          </p:cNvSpPr>
          <p:nvPr/>
        </p:nvSpPr>
        <p:spPr bwMode="auto">
          <a:xfrm>
            <a:off x="8214754" y="2419277"/>
            <a:ext cx="624446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b="0" dirty="0">
                <a:solidFill>
                  <a:srgbClr val="FFFFFF"/>
                </a:solidFill>
                <a:latin typeface="Times New Roman"/>
                <a:cs typeface="Times New Roman"/>
              </a:rPr>
              <a:t>S(k)</a:t>
            </a:r>
          </a:p>
        </p:txBody>
      </p:sp>
    </p:spTree>
    <p:extLst>
      <p:ext uri="{BB962C8B-B14F-4D97-AF65-F5344CB8AC3E}">
        <p14:creationId xmlns:p14="http://schemas.microsoft.com/office/powerpoint/2010/main" val="472775137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Little</a:t>
            </a:r>
            <a:r>
              <a:rPr lang="ja-JP" altLang="en-US">
                <a:latin typeface="Arial" charset="0"/>
              </a:rPr>
              <a:t>’</a:t>
            </a:r>
            <a:r>
              <a:rPr lang="en-US">
                <a:latin typeface="Arial" charset="0"/>
              </a:rPr>
              <a:t>s Theorem: Proof Sketch</a:t>
            </a:r>
          </a:p>
        </p:txBody>
      </p:sp>
      <p:sp>
        <p:nvSpPr>
          <p:cNvPr id="62468" name="Line 3"/>
          <p:cNvSpPr>
            <a:spLocks noChangeShapeType="1"/>
          </p:cNvSpPr>
          <p:nvPr/>
        </p:nvSpPr>
        <p:spPr bwMode="auto">
          <a:xfrm flipV="1">
            <a:off x="2286000" y="1943100"/>
            <a:ext cx="0" cy="3352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62469" name="Line 4"/>
          <p:cNvSpPr>
            <a:spLocks noChangeShapeType="1"/>
          </p:cNvSpPr>
          <p:nvPr/>
        </p:nvSpPr>
        <p:spPr bwMode="auto">
          <a:xfrm>
            <a:off x="2286000" y="5257800"/>
            <a:ext cx="7391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62482" name="Text Box 37"/>
          <p:cNvSpPr txBox="1">
            <a:spLocks noChangeArrowheads="1"/>
          </p:cNvSpPr>
          <p:nvPr/>
        </p:nvSpPr>
        <p:spPr bwMode="auto">
          <a:xfrm>
            <a:off x="9140826" y="4876800"/>
            <a:ext cx="684183" cy="428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2200" b="0">
                <a:latin typeface="Times New Roman"/>
                <a:cs typeface="Times New Roman"/>
              </a:rPr>
              <a:t>time</a:t>
            </a:r>
          </a:p>
        </p:txBody>
      </p:sp>
      <p:sp>
        <p:nvSpPr>
          <p:cNvPr id="62487" name="Line 46"/>
          <p:cNvSpPr>
            <a:spLocks noChangeShapeType="1"/>
          </p:cNvSpPr>
          <p:nvPr/>
        </p:nvSpPr>
        <p:spPr bwMode="auto">
          <a:xfrm>
            <a:off x="2743200" y="52578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62488" name="Line 47"/>
          <p:cNvSpPr>
            <a:spLocks noChangeShapeType="1"/>
          </p:cNvSpPr>
          <p:nvPr/>
        </p:nvSpPr>
        <p:spPr bwMode="auto">
          <a:xfrm>
            <a:off x="9067800" y="52578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62489" name="Line 48"/>
          <p:cNvSpPr>
            <a:spLocks noChangeShapeType="1"/>
          </p:cNvSpPr>
          <p:nvPr/>
        </p:nvSpPr>
        <p:spPr bwMode="auto">
          <a:xfrm>
            <a:off x="9067800" y="2514600"/>
            <a:ext cx="0" cy="27432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62490" name="Line 49"/>
          <p:cNvSpPr>
            <a:spLocks noChangeShapeType="1"/>
          </p:cNvSpPr>
          <p:nvPr/>
        </p:nvSpPr>
        <p:spPr bwMode="auto">
          <a:xfrm>
            <a:off x="2743200" y="5410200"/>
            <a:ext cx="6324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62491" name="Text Box 50"/>
          <p:cNvSpPr txBox="1">
            <a:spLocks noChangeArrowheads="1"/>
          </p:cNvSpPr>
          <p:nvPr/>
        </p:nvSpPr>
        <p:spPr bwMode="auto">
          <a:xfrm>
            <a:off x="6232525" y="5370513"/>
            <a:ext cx="323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800" b="0"/>
              <a:t>T</a:t>
            </a:r>
          </a:p>
        </p:txBody>
      </p:sp>
      <p:grpSp>
        <p:nvGrpSpPr>
          <p:cNvPr id="55" name="Group 54"/>
          <p:cNvGrpSpPr/>
          <p:nvPr/>
        </p:nvGrpSpPr>
        <p:grpSpPr>
          <a:xfrm>
            <a:off x="6324600" y="838201"/>
            <a:ext cx="4412448" cy="1418225"/>
            <a:chOff x="1605663" y="4773956"/>
            <a:chExt cx="6669859" cy="1747167"/>
          </a:xfrm>
        </p:grpSpPr>
        <p:cxnSp>
          <p:nvCxnSpPr>
            <p:cNvPr id="56" name="Straight Arrow Connector 55"/>
            <p:cNvCxnSpPr/>
            <p:nvPr/>
          </p:nvCxnSpPr>
          <p:spPr>
            <a:xfrm>
              <a:off x="2847412" y="5422823"/>
              <a:ext cx="49559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>
              <a:off x="5649536" y="5379666"/>
              <a:ext cx="49559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1605663" y="5103632"/>
              <a:ext cx="1529460" cy="4929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0" dirty="0">
                  <a:solidFill>
                    <a:srgbClr val="FF0000"/>
                  </a:solidFill>
                  <a:latin typeface="Gill Sans" charset="0"/>
                  <a:ea typeface="Gill Sans" charset="0"/>
                  <a:cs typeface="Gill Sans" charset="0"/>
                </a:rPr>
                <a:t>arrivals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6145132" y="5103632"/>
              <a:ext cx="2130390" cy="4929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0" dirty="0">
                  <a:solidFill>
                    <a:srgbClr val="FF0000"/>
                  </a:solidFill>
                  <a:latin typeface="Gill Sans" charset="0"/>
                  <a:ea typeface="Gill Sans" charset="0"/>
                  <a:cs typeface="Gill Sans" charset="0"/>
                </a:rPr>
                <a:t>departures</a:t>
              </a:r>
            </a:p>
          </p:txBody>
        </p:sp>
        <p:sp>
          <p:nvSpPr>
            <p:cNvPr id="60" name="Cloud 59"/>
            <p:cNvSpPr/>
            <p:nvPr/>
          </p:nvSpPr>
          <p:spPr>
            <a:xfrm>
              <a:off x="3372204" y="4773956"/>
              <a:ext cx="2277332" cy="1211739"/>
            </a:xfrm>
            <a:prstGeom prst="cloud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0" i="1" dirty="0">
                  <a:latin typeface="Gill Sans" charset="0"/>
                  <a:ea typeface="Gill Sans" charset="0"/>
                  <a:cs typeface="Gill Sans" charset="0"/>
                </a:rPr>
                <a:t>N</a:t>
              </a:r>
            </a:p>
          </p:txBody>
        </p:sp>
        <p:cxnSp>
          <p:nvCxnSpPr>
            <p:cNvPr id="61" name="Straight Connector 60"/>
            <p:cNvCxnSpPr/>
            <p:nvPr/>
          </p:nvCxnSpPr>
          <p:spPr>
            <a:xfrm flipH="1">
              <a:off x="2997788" y="5225366"/>
              <a:ext cx="160581" cy="35175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Rectangle 61"/>
            <p:cNvSpPr/>
            <p:nvPr/>
          </p:nvSpPr>
          <p:spPr>
            <a:xfrm>
              <a:off x="2845389" y="5504128"/>
              <a:ext cx="470567" cy="49291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l-GR" sz="2000" dirty="0">
                  <a:latin typeface="Times New Roman"/>
                  <a:cs typeface="Times New Roman"/>
                </a:rPr>
                <a:t>λ</a:t>
              </a:r>
              <a:endParaRPr lang="en-US" sz="2000" b="0" i="1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63" name="Straight Arrow Connector 62"/>
            <p:cNvCxnSpPr/>
            <p:nvPr/>
          </p:nvCxnSpPr>
          <p:spPr>
            <a:xfrm>
              <a:off x="3372204" y="6312156"/>
              <a:ext cx="2248136" cy="0"/>
            </a:xfrm>
            <a:prstGeom prst="straightConnector1">
              <a:avLst/>
            </a:prstGeom>
            <a:ln w="9525" cmpd="sng">
              <a:solidFill>
                <a:srgbClr val="000000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3372204" y="6157100"/>
              <a:ext cx="0" cy="306584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5628516" y="6157100"/>
              <a:ext cx="0" cy="306584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Rectangle 65"/>
            <p:cNvSpPr/>
            <p:nvPr/>
          </p:nvSpPr>
          <p:spPr>
            <a:xfrm>
              <a:off x="4326475" y="6028212"/>
              <a:ext cx="494798" cy="492911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>
              <a:spAutoFit/>
            </a:bodyPr>
            <a:lstStyle/>
            <a:p>
              <a:r>
                <a:rPr lang="en-US" sz="2000" b="0" i="1" dirty="0">
                  <a:latin typeface="Gill Sans" charset="0"/>
                  <a:ea typeface="Gill Sans" charset="0"/>
                  <a:cs typeface="Gill Sans" charset="0"/>
                </a:rPr>
                <a:t>L</a:t>
              </a:r>
            </a:p>
          </p:txBody>
        </p:sp>
      </p:grpSp>
      <p:sp>
        <p:nvSpPr>
          <p:cNvPr id="2" name="Rectangle 1"/>
          <p:cNvSpPr/>
          <p:nvPr/>
        </p:nvSpPr>
        <p:spPr bwMode="auto">
          <a:xfrm>
            <a:off x="2743200" y="5029200"/>
            <a:ext cx="990600" cy="228600"/>
          </a:xfrm>
          <a:prstGeom prst="rect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68" name="Rectangle 67"/>
          <p:cNvSpPr/>
          <p:nvPr/>
        </p:nvSpPr>
        <p:spPr bwMode="auto">
          <a:xfrm>
            <a:off x="3352800" y="4800600"/>
            <a:ext cx="990600" cy="228600"/>
          </a:xfrm>
          <a:prstGeom prst="rect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69" name="Rectangle 68"/>
          <p:cNvSpPr/>
          <p:nvPr/>
        </p:nvSpPr>
        <p:spPr bwMode="auto">
          <a:xfrm>
            <a:off x="3657600" y="4572000"/>
            <a:ext cx="1600200" cy="228600"/>
          </a:xfrm>
          <a:prstGeom prst="rect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70" name="Rectangle 69"/>
          <p:cNvSpPr/>
          <p:nvPr/>
        </p:nvSpPr>
        <p:spPr bwMode="auto">
          <a:xfrm>
            <a:off x="4038600" y="4343400"/>
            <a:ext cx="1600200" cy="228600"/>
          </a:xfrm>
          <a:prstGeom prst="rect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71" name="Rectangle 70"/>
          <p:cNvSpPr/>
          <p:nvPr/>
        </p:nvSpPr>
        <p:spPr bwMode="auto">
          <a:xfrm>
            <a:off x="4572000" y="4114800"/>
            <a:ext cx="1600200" cy="228600"/>
          </a:xfrm>
          <a:prstGeom prst="rect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72" name="Rectangle 71"/>
          <p:cNvSpPr/>
          <p:nvPr/>
        </p:nvSpPr>
        <p:spPr bwMode="auto">
          <a:xfrm>
            <a:off x="5257800" y="3886200"/>
            <a:ext cx="1295400" cy="228600"/>
          </a:xfrm>
          <a:prstGeom prst="rect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73" name="Rectangle 72"/>
          <p:cNvSpPr/>
          <p:nvPr/>
        </p:nvSpPr>
        <p:spPr bwMode="auto">
          <a:xfrm>
            <a:off x="5562600" y="3657600"/>
            <a:ext cx="1524000" cy="228600"/>
          </a:xfrm>
          <a:prstGeom prst="rect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74" name="Rectangle 73"/>
          <p:cNvSpPr/>
          <p:nvPr/>
        </p:nvSpPr>
        <p:spPr bwMode="auto">
          <a:xfrm>
            <a:off x="5867400" y="3429000"/>
            <a:ext cx="1752600" cy="228600"/>
          </a:xfrm>
          <a:prstGeom prst="rect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75" name="Rectangle 74"/>
          <p:cNvSpPr/>
          <p:nvPr/>
        </p:nvSpPr>
        <p:spPr bwMode="auto">
          <a:xfrm>
            <a:off x="6629400" y="3200400"/>
            <a:ext cx="1524000" cy="228600"/>
          </a:xfrm>
          <a:prstGeom prst="rect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76" name="Rectangle 75"/>
          <p:cNvSpPr/>
          <p:nvPr/>
        </p:nvSpPr>
        <p:spPr bwMode="auto">
          <a:xfrm>
            <a:off x="6934200" y="2971800"/>
            <a:ext cx="1447800" cy="228600"/>
          </a:xfrm>
          <a:prstGeom prst="rect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77" name="Rectangle 76"/>
          <p:cNvSpPr/>
          <p:nvPr/>
        </p:nvSpPr>
        <p:spPr bwMode="auto">
          <a:xfrm>
            <a:off x="7162800" y="2743200"/>
            <a:ext cx="1600200" cy="228600"/>
          </a:xfrm>
          <a:prstGeom prst="rect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78" name="Rectangle 77"/>
          <p:cNvSpPr/>
          <p:nvPr/>
        </p:nvSpPr>
        <p:spPr bwMode="auto">
          <a:xfrm>
            <a:off x="7848600" y="2514600"/>
            <a:ext cx="1219200" cy="228600"/>
          </a:xfrm>
          <a:prstGeom prst="rect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grpSp>
        <p:nvGrpSpPr>
          <p:cNvPr id="79" name="Group 38"/>
          <p:cNvGrpSpPr>
            <a:grpSpLocks/>
          </p:cNvGrpSpPr>
          <p:nvPr/>
        </p:nvGrpSpPr>
        <p:grpSpPr bwMode="auto">
          <a:xfrm>
            <a:off x="5965830" y="3429000"/>
            <a:ext cx="652463" cy="914400"/>
            <a:chOff x="2798" y="2160"/>
            <a:chExt cx="411" cy="576"/>
          </a:xfrm>
        </p:grpSpPr>
        <p:sp>
          <p:nvSpPr>
            <p:cNvPr id="80" name="Line 39"/>
            <p:cNvSpPr>
              <a:spLocks noChangeShapeType="1"/>
            </p:cNvSpPr>
            <p:nvPr/>
          </p:nvSpPr>
          <p:spPr bwMode="auto">
            <a:xfrm>
              <a:off x="2832" y="2160"/>
              <a:ext cx="0" cy="576"/>
            </a:xfrm>
            <a:prstGeom prst="line">
              <a:avLst/>
            </a:prstGeom>
            <a:noFill/>
            <a:ln w="19050" cmpd="sng">
              <a:solidFill>
                <a:srgbClr val="FFFFFF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 sz="2200">
                <a:solidFill>
                  <a:schemeClr val="bg1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81" name="Text Box 40"/>
            <p:cNvSpPr txBox="1">
              <a:spLocks noChangeArrowheads="1"/>
            </p:cNvSpPr>
            <p:nvPr/>
          </p:nvSpPr>
          <p:spPr bwMode="auto">
            <a:xfrm>
              <a:off x="2798" y="2280"/>
              <a:ext cx="411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l"/>
              <a:r>
                <a:rPr lang="en-US" sz="2200" b="0" dirty="0">
                  <a:solidFill>
                    <a:schemeClr val="bg1"/>
                  </a:solidFill>
                  <a:latin typeface="Times New Roman"/>
                  <a:cs typeface="Times New Roman"/>
                </a:rPr>
                <a:t>N(t)</a:t>
              </a:r>
            </a:p>
          </p:txBody>
        </p:sp>
      </p:grpSp>
      <p:sp>
        <p:nvSpPr>
          <p:cNvPr id="84" name="Text Box 43"/>
          <p:cNvSpPr txBox="1">
            <a:spLocks noChangeArrowheads="1"/>
          </p:cNvSpPr>
          <p:nvPr/>
        </p:nvSpPr>
        <p:spPr bwMode="auto">
          <a:xfrm>
            <a:off x="2362200" y="1859340"/>
            <a:ext cx="4442536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400" b="0" dirty="0">
                <a:latin typeface="Times New Roman"/>
                <a:cs typeface="Times New Roman"/>
              </a:rPr>
              <a:t>L(</a:t>
            </a:r>
            <a:r>
              <a:rPr lang="en-US" sz="2400" b="0" dirty="0" err="1">
                <a:latin typeface="Times New Roman"/>
                <a:cs typeface="Times New Roman"/>
              </a:rPr>
              <a:t>i</a:t>
            </a:r>
            <a:r>
              <a:rPr lang="en-US" sz="2400" b="0" dirty="0">
                <a:latin typeface="Times New Roman"/>
                <a:cs typeface="Times New Roman"/>
              </a:rPr>
              <a:t>)</a:t>
            </a:r>
            <a:r>
              <a:rPr lang="en-US" sz="2400" b="0" dirty="0">
                <a:latin typeface="Gill Sans Light"/>
                <a:cs typeface="Gill Sans Light"/>
              </a:rPr>
              <a:t> = response time of job </a:t>
            </a:r>
            <a:r>
              <a:rPr lang="en-US" sz="2400" b="0" i="1" dirty="0" err="1">
                <a:latin typeface="Times New Roman"/>
                <a:cs typeface="Times New Roman"/>
              </a:rPr>
              <a:t>i</a:t>
            </a:r>
            <a:endParaRPr lang="en-US" sz="2400" b="0" i="1" dirty="0">
              <a:latin typeface="Times New Roman"/>
              <a:cs typeface="Times New Roman"/>
            </a:endParaRPr>
          </a:p>
          <a:p>
            <a:r>
              <a:rPr lang="en-US" sz="2400" b="0" dirty="0">
                <a:latin typeface="Times New Roman"/>
                <a:cs typeface="Times New Roman"/>
              </a:rPr>
              <a:t>N(t) </a:t>
            </a:r>
            <a:r>
              <a:rPr lang="en-US" sz="2400" b="0" dirty="0">
                <a:latin typeface="Gill Sans Light"/>
                <a:cs typeface="Gill Sans Light"/>
              </a:rPr>
              <a:t>= number of jobs in system</a:t>
            </a:r>
          </a:p>
          <a:p>
            <a:r>
              <a:rPr lang="en-US" sz="2400" b="0" dirty="0">
                <a:latin typeface="Gill Sans Light"/>
                <a:cs typeface="Gill Sans Light"/>
              </a:rPr>
              <a:t>          at time </a:t>
            </a:r>
            <a:r>
              <a:rPr lang="en-US" sz="2400" b="0" i="1" dirty="0">
                <a:latin typeface="Times New Roman"/>
                <a:cs typeface="Times New Roman"/>
              </a:rPr>
              <a:t>t</a:t>
            </a:r>
            <a:r>
              <a:rPr lang="en-US" sz="2400" b="0" dirty="0">
                <a:latin typeface="Gill Sans Light"/>
                <a:cs typeface="Gill Sans Light"/>
              </a:rPr>
              <a:t>  </a:t>
            </a:r>
          </a:p>
          <a:p>
            <a:pPr algn="l"/>
            <a:r>
              <a:rPr lang="en-US" sz="2400" b="0" dirty="0">
                <a:latin typeface="Times New Roman"/>
                <a:cs typeface="Times New Roman"/>
              </a:rPr>
              <a:t>S(</a:t>
            </a:r>
            <a:r>
              <a:rPr lang="en-US" sz="2400" b="0" dirty="0" err="1">
                <a:latin typeface="Times New Roman"/>
                <a:cs typeface="Times New Roman"/>
              </a:rPr>
              <a:t>i</a:t>
            </a:r>
            <a:r>
              <a:rPr lang="en-US" sz="2400" b="0" dirty="0">
                <a:latin typeface="Times New Roman"/>
                <a:cs typeface="Times New Roman"/>
              </a:rPr>
              <a:t>) = L(</a:t>
            </a:r>
            <a:r>
              <a:rPr lang="en-US" sz="2400" b="0" dirty="0" err="1">
                <a:latin typeface="Times New Roman"/>
                <a:cs typeface="Times New Roman"/>
              </a:rPr>
              <a:t>i</a:t>
            </a:r>
            <a:r>
              <a:rPr lang="en-US" sz="2400" b="0" dirty="0">
                <a:latin typeface="Times New Roman"/>
                <a:cs typeface="Times New Roman"/>
              </a:rPr>
              <a:t>) * 1 = L(</a:t>
            </a:r>
            <a:r>
              <a:rPr lang="en-US" sz="2400" b="0" dirty="0" err="1">
                <a:latin typeface="Times New Roman"/>
                <a:cs typeface="Times New Roman"/>
              </a:rPr>
              <a:t>i</a:t>
            </a:r>
            <a:r>
              <a:rPr lang="en-US" sz="2400" b="0" dirty="0">
                <a:latin typeface="Times New Roman"/>
                <a:cs typeface="Times New Roman"/>
              </a:rPr>
              <a:t>)</a:t>
            </a:r>
          </a:p>
        </p:txBody>
      </p:sp>
      <p:sp>
        <p:nvSpPr>
          <p:cNvPr id="89" name="Text Box 37"/>
          <p:cNvSpPr txBox="1">
            <a:spLocks noChangeArrowheads="1"/>
          </p:cNvSpPr>
          <p:nvPr/>
        </p:nvSpPr>
        <p:spPr bwMode="auto">
          <a:xfrm>
            <a:off x="1600200" y="1981200"/>
            <a:ext cx="723582" cy="428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2200" b="0" dirty="0">
                <a:latin typeface="Times New Roman"/>
                <a:cs typeface="Times New Roman"/>
              </a:rPr>
              <a:t>Job </a:t>
            </a:r>
            <a:r>
              <a:rPr lang="en-US" sz="2200" b="0" dirty="0" err="1">
                <a:latin typeface="Times New Roman"/>
                <a:cs typeface="Times New Roman"/>
              </a:rPr>
              <a:t>i</a:t>
            </a:r>
            <a:endParaRPr lang="en-US" sz="2200" b="0" dirty="0">
              <a:latin typeface="Times New Roman"/>
              <a:cs typeface="Times New Roman"/>
            </a:endParaRPr>
          </a:p>
        </p:txBody>
      </p:sp>
      <p:sp>
        <p:nvSpPr>
          <p:cNvPr id="45" name="Text Box 53"/>
          <p:cNvSpPr txBox="1">
            <a:spLocks noChangeArrowheads="1"/>
          </p:cNvSpPr>
          <p:nvPr/>
        </p:nvSpPr>
        <p:spPr bwMode="auto">
          <a:xfrm>
            <a:off x="2880754" y="4936456"/>
            <a:ext cx="624446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b="0" dirty="0">
                <a:solidFill>
                  <a:srgbClr val="FFFFFF"/>
                </a:solidFill>
                <a:latin typeface="Times New Roman"/>
                <a:cs typeface="Times New Roman"/>
              </a:rPr>
              <a:t>S(1)</a:t>
            </a:r>
          </a:p>
        </p:txBody>
      </p:sp>
      <p:sp>
        <p:nvSpPr>
          <p:cNvPr id="46" name="Text Box 53"/>
          <p:cNvSpPr txBox="1">
            <a:spLocks noChangeArrowheads="1"/>
          </p:cNvSpPr>
          <p:nvPr/>
        </p:nvSpPr>
        <p:spPr bwMode="auto">
          <a:xfrm>
            <a:off x="3490354" y="4707856"/>
            <a:ext cx="624446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b="0" dirty="0">
                <a:solidFill>
                  <a:srgbClr val="FFFFFF"/>
                </a:solidFill>
                <a:latin typeface="Times New Roman"/>
                <a:cs typeface="Times New Roman"/>
              </a:rPr>
              <a:t>S(2)</a:t>
            </a:r>
          </a:p>
        </p:txBody>
      </p:sp>
      <p:sp>
        <p:nvSpPr>
          <p:cNvPr id="47" name="Text Box 61"/>
          <p:cNvSpPr txBox="1">
            <a:spLocks noChangeArrowheads="1"/>
          </p:cNvSpPr>
          <p:nvPr/>
        </p:nvSpPr>
        <p:spPr bwMode="auto">
          <a:xfrm>
            <a:off x="2161516" y="5715001"/>
            <a:ext cx="820168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400" b="0" dirty="0" err="1">
                <a:latin typeface="Times New Roman"/>
                <a:cs typeface="Times New Roman"/>
              </a:rPr>
              <a:t>N</a:t>
            </a:r>
            <a:r>
              <a:rPr lang="en-US" sz="2400" b="0" baseline="-25000" dirty="0" err="1">
                <a:latin typeface="Times New Roman"/>
                <a:cs typeface="Times New Roman"/>
              </a:rPr>
              <a:t>avg</a:t>
            </a:r>
            <a:r>
              <a:rPr lang="en-US" sz="2400" b="0" dirty="0">
                <a:latin typeface="Times New Roman"/>
                <a:cs typeface="Times New Roman"/>
              </a:rPr>
              <a:t> = (L(1) + … + L(k))/T = (</a:t>
            </a:r>
            <a:r>
              <a:rPr lang="en-US" sz="2400" b="0" dirty="0" err="1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lang="en-US" sz="2400" b="0" baseline="-25000" dirty="0" err="1">
                <a:solidFill>
                  <a:srgbClr val="FF0000"/>
                </a:solidFill>
                <a:latin typeface="Times New Roman"/>
                <a:cs typeface="Times New Roman"/>
              </a:rPr>
              <a:t>total</a:t>
            </a:r>
            <a:r>
              <a:rPr lang="en-US" sz="2400" b="0" dirty="0">
                <a:latin typeface="Times New Roman"/>
                <a:cs typeface="Times New Roman"/>
              </a:rPr>
              <a:t>/T)*(L(1) + … + L(k))/</a:t>
            </a:r>
            <a:r>
              <a:rPr lang="en-US" sz="2400" b="0" dirty="0" err="1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lang="en-US" sz="2400" b="0" baseline="-25000" dirty="0" err="1">
                <a:solidFill>
                  <a:srgbClr val="FF0000"/>
                </a:solidFill>
                <a:latin typeface="Times New Roman"/>
                <a:cs typeface="Times New Roman"/>
              </a:rPr>
              <a:t>total</a:t>
            </a:r>
            <a:endParaRPr lang="en-US" sz="2400" b="0" baseline="-2500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48" name="Text Box 53"/>
          <p:cNvSpPr txBox="1">
            <a:spLocks noChangeArrowheads="1"/>
          </p:cNvSpPr>
          <p:nvPr/>
        </p:nvSpPr>
        <p:spPr bwMode="auto">
          <a:xfrm>
            <a:off x="8214754" y="2419277"/>
            <a:ext cx="624446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b="0" dirty="0">
                <a:solidFill>
                  <a:srgbClr val="FFFFFF"/>
                </a:solidFill>
                <a:latin typeface="Times New Roman"/>
                <a:cs typeface="Times New Roman"/>
              </a:rPr>
              <a:t>S(k)</a:t>
            </a:r>
          </a:p>
        </p:txBody>
      </p:sp>
    </p:spTree>
    <p:extLst>
      <p:ext uri="{BB962C8B-B14F-4D97-AF65-F5344CB8AC3E}">
        <p14:creationId xmlns:p14="http://schemas.microsoft.com/office/powerpoint/2010/main" val="1875060655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Little</a:t>
            </a:r>
            <a:r>
              <a:rPr lang="ja-JP" altLang="en-US">
                <a:latin typeface="Arial" charset="0"/>
              </a:rPr>
              <a:t>’</a:t>
            </a:r>
            <a:r>
              <a:rPr lang="en-US">
                <a:latin typeface="Arial" charset="0"/>
              </a:rPr>
              <a:t>s Theorem: Proof Sketch</a:t>
            </a:r>
          </a:p>
        </p:txBody>
      </p:sp>
      <p:sp>
        <p:nvSpPr>
          <p:cNvPr id="62468" name="Line 3"/>
          <p:cNvSpPr>
            <a:spLocks noChangeShapeType="1"/>
          </p:cNvSpPr>
          <p:nvPr/>
        </p:nvSpPr>
        <p:spPr bwMode="auto">
          <a:xfrm flipV="1">
            <a:off x="2286000" y="1943100"/>
            <a:ext cx="0" cy="3352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62469" name="Line 4"/>
          <p:cNvSpPr>
            <a:spLocks noChangeShapeType="1"/>
          </p:cNvSpPr>
          <p:nvPr/>
        </p:nvSpPr>
        <p:spPr bwMode="auto">
          <a:xfrm>
            <a:off x="2286000" y="5257800"/>
            <a:ext cx="7391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62482" name="Text Box 37"/>
          <p:cNvSpPr txBox="1">
            <a:spLocks noChangeArrowheads="1"/>
          </p:cNvSpPr>
          <p:nvPr/>
        </p:nvSpPr>
        <p:spPr bwMode="auto">
          <a:xfrm>
            <a:off x="9140826" y="4876800"/>
            <a:ext cx="684183" cy="428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2200" b="0">
                <a:latin typeface="Times New Roman"/>
                <a:cs typeface="Times New Roman"/>
              </a:rPr>
              <a:t>time</a:t>
            </a:r>
          </a:p>
        </p:txBody>
      </p:sp>
      <p:sp>
        <p:nvSpPr>
          <p:cNvPr id="62487" name="Line 46"/>
          <p:cNvSpPr>
            <a:spLocks noChangeShapeType="1"/>
          </p:cNvSpPr>
          <p:nvPr/>
        </p:nvSpPr>
        <p:spPr bwMode="auto">
          <a:xfrm>
            <a:off x="2743200" y="52578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62488" name="Line 47"/>
          <p:cNvSpPr>
            <a:spLocks noChangeShapeType="1"/>
          </p:cNvSpPr>
          <p:nvPr/>
        </p:nvSpPr>
        <p:spPr bwMode="auto">
          <a:xfrm>
            <a:off x="9067800" y="52578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62489" name="Line 48"/>
          <p:cNvSpPr>
            <a:spLocks noChangeShapeType="1"/>
          </p:cNvSpPr>
          <p:nvPr/>
        </p:nvSpPr>
        <p:spPr bwMode="auto">
          <a:xfrm>
            <a:off x="9067800" y="2514600"/>
            <a:ext cx="0" cy="27432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62490" name="Line 49"/>
          <p:cNvSpPr>
            <a:spLocks noChangeShapeType="1"/>
          </p:cNvSpPr>
          <p:nvPr/>
        </p:nvSpPr>
        <p:spPr bwMode="auto">
          <a:xfrm>
            <a:off x="2743200" y="5410200"/>
            <a:ext cx="6324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62491" name="Text Box 50"/>
          <p:cNvSpPr txBox="1">
            <a:spLocks noChangeArrowheads="1"/>
          </p:cNvSpPr>
          <p:nvPr/>
        </p:nvSpPr>
        <p:spPr bwMode="auto">
          <a:xfrm>
            <a:off x="6232525" y="5370513"/>
            <a:ext cx="323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800" b="0"/>
              <a:t>T</a:t>
            </a:r>
          </a:p>
        </p:txBody>
      </p:sp>
      <p:grpSp>
        <p:nvGrpSpPr>
          <p:cNvPr id="55" name="Group 54"/>
          <p:cNvGrpSpPr/>
          <p:nvPr/>
        </p:nvGrpSpPr>
        <p:grpSpPr>
          <a:xfrm>
            <a:off x="6324600" y="838201"/>
            <a:ext cx="4412448" cy="1418225"/>
            <a:chOff x="1605663" y="4773956"/>
            <a:chExt cx="6669859" cy="1747167"/>
          </a:xfrm>
        </p:grpSpPr>
        <p:cxnSp>
          <p:nvCxnSpPr>
            <p:cNvPr id="56" name="Straight Arrow Connector 55"/>
            <p:cNvCxnSpPr/>
            <p:nvPr/>
          </p:nvCxnSpPr>
          <p:spPr>
            <a:xfrm>
              <a:off x="2847412" y="5422823"/>
              <a:ext cx="49559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>
              <a:off x="5649536" y="5379666"/>
              <a:ext cx="49559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1605663" y="5103632"/>
              <a:ext cx="1529460" cy="4929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0" dirty="0">
                  <a:solidFill>
                    <a:srgbClr val="FF0000"/>
                  </a:solidFill>
                  <a:latin typeface="Gill Sans" charset="0"/>
                  <a:ea typeface="Gill Sans" charset="0"/>
                  <a:cs typeface="Gill Sans" charset="0"/>
                </a:rPr>
                <a:t>arrivals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6145132" y="5103632"/>
              <a:ext cx="2130390" cy="4929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0" dirty="0">
                  <a:solidFill>
                    <a:srgbClr val="FF0000"/>
                  </a:solidFill>
                  <a:latin typeface="Gill Sans" charset="0"/>
                  <a:ea typeface="Gill Sans" charset="0"/>
                  <a:cs typeface="Gill Sans" charset="0"/>
                </a:rPr>
                <a:t>departures</a:t>
              </a:r>
            </a:p>
          </p:txBody>
        </p:sp>
        <p:sp>
          <p:nvSpPr>
            <p:cNvPr id="60" name="Cloud 59"/>
            <p:cNvSpPr/>
            <p:nvPr/>
          </p:nvSpPr>
          <p:spPr>
            <a:xfrm>
              <a:off x="3372204" y="4773956"/>
              <a:ext cx="2277332" cy="1211739"/>
            </a:xfrm>
            <a:prstGeom prst="cloud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0" i="1" dirty="0">
                  <a:latin typeface="Gill Sans" charset="0"/>
                  <a:ea typeface="Gill Sans" charset="0"/>
                  <a:cs typeface="Gill Sans" charset="0"/>
                </a:rPr>
                <a:t>N</a:t>
              </a:r>
            </a:p>
          </p:txBody>
        </p:sp>
        <p:cxnSp>
          <p:nvCxnSpPr>
            <p:cNvPr id="61" name="Straight Connector 60"/>
            <p:cNvCxnSpPr/>
            <p:nvPr/>
          </p:nvCxnSpPr>
          <p:spPr>
            <a:xfrm flipH="1">
              <a:off x="2997788" y="5225366"/>
              <a:ext cx="160581" cy="35175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Rectangle 61"/>
            <p:cNvSpPr/>
            <p:nvPr/>
          </p:nvSpPr>
          <p:spPr>
            <a:xfrm>
              <a:off x="2845389" y="5504128"/>
              <a:ext cx="470567" cy="49291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l-GR" sz="2000" dirty="0">
                  <a:latin typeface="Times New Roman"/>
                  <a:cs typeface="Times New Roman"/>
                </a:rPr>
                <a:t>λ</a:t>
              </a:r>
              <a:endParaRPr lang="en-US" sz="2000" b="0" i="1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63" name="Straight Arrow Connector 62"/>
            <p:cNvCxnSpPr/>
            <p:nvPr/>
          </p:nvCxnSpPr>
          <p:spPr>
            <a:xfrm>
              <a:off x="3372204" y="6312156"/>
              <a:ext cx="2248136" cy="0"/>
            </a:xfrm>
            <a:prstGeom prst="straightConnector1">
              <a:avLst/>
            </a:prstGeom>
            <a:ln w="9525" cmpd="sng">
              <a:solidFill>
                <a:srgbClr val="000000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3372204" y="6157100"/>
              <a:ext cx="0" cy="306584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5628516" y="6157100"/>
              <a:ext cx="0" cy="306584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Rectangle 65"/>
            <p:cNvSpPr/>
            <p:nvPr/>
          </p:nvSpPr>
          <p:spPr>
            <a:xfrm>
              <a:off x="4326475" y="6028212"/>
              <a:ext cx="494798" cy="492911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>
              <a:spAutoFit/>
            </a:bodyPr>
            <a:lstStyle/>
            <a:p>
              <a:r>
                <a:rPr lang="en-US" sz="2000" b="0" i="1" dirty="0">
                  <a:latin typeface="Gill Sans" charset="0"/>
                  <a:ea typeface="Gill Sans" charset="0"/>
                  <a:cs typeface="Gill Sans" charset="0"/>
                </a:rPr>
                <a:t>L</a:t>
              </a:r>
            </a:p>
          </p:txBody>
        </p:sp>
      </p:grpSp>
      <p:sp>
        <p:nvSpPr>
          <p:cNvPr id="2" name="Rectangle 1"/>
          <p:cNvSpPr/>
          <p:nvPr/>
        </p:nvSpPr>
        <p:spPr bwMode="auto">
          <a:xfrm>
            <a:off x="2743200" y="5029200"/>
            <a:ext cx="990600" cy="228600"/>
          </a:xfrm>
          <a:prstGeom prst="rect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68" name="Rectangle 67"/>
          <p:cNvSpPr/>
          <p:nvPr/>
        </p:nvSpPr>
        <p:spPr bwMode="auto">
          <a:xfrm>
            <a:off x="3352800" y="4800600"/>
            <a:ext cx="990600" cy="228600"/>
          </a:xfrm>
          <a:prstGeom prst="rect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69" name="Rectangle 68"/>
          <p:cNvSpPr/>
          <p:nvPr/>
        </p:nvSpPr>
        <p:spPr bwMode="auto">
          <a:xfrm>
            <a:off x="3657600" y="4572000"/>
            <a:ext cx="1600200" cy="228600"/>
          </a:xfrm>
          <a:prstGeom prst="rect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70" name="Rectangle 69"/>
          <p:cNvSpPr/>
          <p:nvPr/>
        </p:nvSpPr>
        <p:spPr bwMode="auto">
          <a:xfrm>
            <a:off x="4038600" y="4343400"/>
            <a:ext cx="1600200" cy="228600"/>
          </a:xfrm>
          <a:prstGeom prst="rect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71" name="Rectangle 70"/>
          <p:cNvSpPr/>
          <p:nvPr/>
        </p:nvSpPr>
        <p:spPr bwMode="auto">
          <a:xfrm>
            <a:off x="4572000" y="4114800"/>
            <a:ext cx="1600200" cy="228600"/>
          </a:xfrm>
          <a:prstGeom prst="rect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72" name="Rectangle 71"/>
          <p:cNvSpPr/>
          <p:nvPr/>
        </p:nvSpPr>
        <p:spPr bwMode="auto">
          <a:xfrm>
            <a:off x="5257800" y="3886200"/>
            <a:ext cx="1295400" cy="228600"/>
          </a:xfrm>
          <a:prstGeom prst="rect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73" name="Rectangle 72"/>
          <p:cNvSpPr/>
          <p:nvPr/>
        </p:nvSpPr>
        <p:spPr bwMode="auto">
          <a:xfrm>
            <a:off x="5562600" y="3657600"/>
            <a:ext cx="1524000" cy="228600"/>
          </a:xfrm>
          <a:prstGeom prst="rect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74" name="Rectangle 73"/>
          <p:cNvSpPr/>
          <p:nvPr/>
        </p:nvSpPr>
        <p:spPr bwMode="auto">
          <a:xfrm>
            <a:off x="5867400" y="3429000"/>
            <a:ext cx="1752600" cy="228600"/>
          </a:xfrm>
          <a:prstGeom prst="rect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75" name="Rectangle 74"/>
          <p:cNvSpPr/>
          <p:nvPr/>
        </p:nvSpPr>
        <p:spPr bwMode="auto">
          <a:xfrm>
            <a:off x="6629400" y="3200400"/>
            <a:ext cx="1524000" cy="228600"/>
          </a:xfrm>
          <a:prstGeom prst="rect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76" name="Rectangle 75"/>
          <p:cNvSpPr/>
          <p:nvPr/>
        </p:nvSpPr>
        <p:spPr bwMode="auto">
          <a:xfrm>
            <a:off x="6934200" y="2971800"/>
            <a:ext cx="1447800" cy="228600"/>
          </a:xfrm>
          <a:prstGeom prst="rect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77" name="Rectangle 76"/>
          <p:cNvSpPr/>
          <p:nvPr/>
        </p:nvSpPr>
        <p:spPr bwMode="auto">
          <a:xfrm>
            <a:off x="7162800" y="2743200"/>
            <a:ext cx="1600200" cy="228600"/>
          </a:xfrm>
          <a:prstGeom prst="rect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78" name="Rectangle 77"/>
          <p:cNvSpPr/>
          <p:nvPr/>
        </p:nvSpPr>
        <p:spPr bwMode="auto">
          <a:xfrm>
            <a:off x="7848600" y="2514600"/>
            <a:ext cx="1219200" cy="228600"/>
          </a:xfrm>
          <a:prstGeom prst="rect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grpSp>
        <p:nvGrpSpPr>
          <p:cNvPr id="79" name="Group 38"/>
          <p:cNvGrpSpPr>
            <a:grpSpLocks/>
          </p:cNvGrpSpPr>
          <p:nvPr/>
        </p:nvGrpSpPr>
        <p:grpSpPr bwMode="auto">
          <a:xfrm>
            <a:off x="5965830" y="3429000"/>
            <a:ext cx="652463" cy="914400"/>
            <a:chOff x="2798" y="2160"/>
            <a:chExt cx="411" cy="576"/>
          </a:xfrm>
        </p:grpSpPr>
        <p:sp>
          <p:nvSpPr>
            <p:cNvPr id="80" name="Line 39"/>
            <p:cNvSpPr>
              <a:spLocks noChangeShapeType="1"/>
            </p:cNvSpPr>
            <p:nvPr/>
          </p:nvSpPr>
          <p:spPr bwMode="auto">
            <a:xfrm>
              <a:off x="2832" y="2160"/>
              <a:ext cx="0" cy="576"/>
            </a:xfrm>
            <a:prstGeom prst="line">
              <a:avLst/>
            </a:prstGeom>
            <a:noFill/>
            <a:ln w="19050" cmpd="sng">
              <a:solidFill>
                <a:srgbClr val="FFFFFF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 sz="2200">
                <a:solidFill>
                  <a:schemeClr val="bg1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81" name="Text Box 40"/>
            <p:cNvSpPr txBox="1">
              <a:spLocks noChangeArrowheads="1"/>
            </p:cNvSpPr>
            <p:nvPr/>
          </p:nvSpPr>
          <p:spPr bwMode="auto">
            <a:xfrm>
              <a:off x="2798" y="2280"/>
              <a:ext cx="411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l"/>
              <a:r>
                <a:rPr lang="en-US" sz="2200" b="0" dirty="0">
                  <a:solidFill>
                    <a:schemeClr val="bg1"/>
                  </a:solidFill>
                  <a:latin typeface="Times New Roman"/>
                  <a:cs typeface="Times New Roman"/>
                </a:rPr>
                <a:t>N(t)</a:t>
              </a:r>
            </a:p>
          </p:txBody>
        </p:sp>
      </p:grpSp>
      <p:sp>
        <p:nvSpPr>
          <p:cNvPr id="84" name="Text Box 43"/>
          <p:cNvSpPr txBox="1">
            <a:spLocks noChangeArrowheads="1"/>
          </p:cNvSpPr>
          <p:nvPr/>
        </p:nvSpPr>
        <p:spPr bwMode="auto">
          <a:xfrm>
            <a:off x="2362200" y="1859340"/>
            <a:ext cx="4442536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400" b="0" dirty="0">
                <a:latin typeface="Times New Roman"/>
                <a:cs typeface="Times New Roman"/>
              </a:rPr>
              <a:t>L(</a:t>
            </a:r>
            <a:r>
              <a:rPr lang="en-US" sz="2400" b="0" dirty="0" err="1">
                <a:latin typeface="Times New Roman"/>
                <a:cs typeface="Times New Roman"/>
              </a:rPr>
              <a:t>i</a:t>
            </a:r>
            <a:r>
              <a:rPr lang="en-US" sz="2400" b="0" dirty="0">
                <a:latin typeface="Times New Roman"/>
                <a:cs typeface="Times New Roman"/>
              </a:rPr>
              <a:t>)</a:t>
            </a:r>
            <a:r>
              <a:rPr lang="en-US" sz="2400" b="0" dirty="0">
                <a:latin typeface="Gill Sans Light"/>
                <a:cs typeface="Gill Sans Light"/>
              </a:rPr>
              <a:t> = response time of job </a:t>
            </a:r>
            <a:r>
              <a:rPr lang="en-US" sz="2400" b="0" i="1" dirty="0" err="1">
                <a:latin typeface="Times New Roman"/>
                <a:cs typeface="Times New Roman"/>
              </a:rPr>
              <a:t>i</a:t>
            </a:r>
            <a:endParaRPr lang="en-US" sz="2400" b="0" i="1" dirty="0">
              <a:latin typeface="Times New Roman"/>
              <a:cs typeface="Times New Roman"/>
            </a:endParaRPr>
          </a:p>
          <a:p>
            <a:r>
              <a:rPr lang="en-US" sz="2400" b="0" dirty="0">
                <a:latin typeface="Times New Roman"/>
                <a:cs typeface="Times New Roman"/>
              </a:rPr>
              <a:t>N(t) </a:t>
            </a:r>
            <a:r>
              <a:rPr lang="en-US" sz="2400" b="0" dirty="0">
                <a:latin typeface="Gill Sans Light"/>
                <a:cs typeface="Gill Sans Light"/>
              </a:rPr>
              <a:t>= number of jobs in system</a:t>
            </a:r>
          </a:p>
          <a:p>
            <a:r>
              <a:rPr lang="en-US" sz="2400" b="0" dirty="0">
                <a:latin typeface="Gill Sans Light"/>
                <a:cs typeface="Gill Sans Light"/>
              </a:rPr>
              <a:t>          at time </a:t>
            </a:r>
            <a:r>
              <a:rPr lang="en-US" sz="2400" b="0" i="1" dirty="0">
                <a:latin typeface="Times New Roman"/>
                <a:cs typeface="Times New Roman"/>
              </a:rPr>
              <a:t>t</a:t>
            </a:r>
            <a:r>
              <a:rPr lang="en-US" sz="2400" b="0" dirty="0">
                <a:latin typeface="Gill Sans Light"/>
                <a:cs typeface="Gill Sans Light"/>
              </a:rPr>
              <a:t>  </a:t>
            </a:r>
          </a:p>
          <a:p>
            <a:pPr algn="l"/>
            <a:r>
              <a:rPr lang="en-US" sz="2400" b="0" dirty="0">
                <a:latin typeface="Times New Roman"/>
                <a:cs typeface="Times New Roman"/>
              </a:rPr>
              <a:t>S(</a:t>
            </a:r>
            <a:r>
              <a:rPr lang="en-US" sz="2400" b="0" dirty="0" err="1">
                <a:latin typeface="Times New Roman"/>
                <a:cs typeface="Times New Roman"/>
              </a:rPr>
              <a:t>i</a:t>
            </a:r>
            <a:r>
              <a:rPr lang="en-US" sz="2400" b="0" dirty="0">
                <a:latin typeface="Times New Roman"/>
                <a:cs typeface="Times New Roman"/>
              </a:rPr>
              <a:t>) = L(</a:t>
            </a:r>
            <a:r>
              <a:rPr lang="en-US" sz="2400" b="0" dirty="0" err="1">
                <a:latin typeface="Times New Roman"/>
                <a:cs typeface="Times New Roman"/>
              </a:rPr>
              <a:t>i</a:t>
            </a:r>
            <a:r>
              <a:rPr lang="en-US" sz="2400" b="0" dirty="0">
                <a:latin typeface="Times New Roman"/>
                <a:cs typeface="Times New Roman"/>
              </a:rPr>
              <a:t>) * 1 = L(</a:t>
            </a:r>
            <a:r>
              <a:rPr lang="en-US" sz="2400" b="0" dirty="0" err="1">
                <a:latin typeface="Times New Roman"/>
                <a:cs typeface="Times New Roman"/>
              </a:rPr>
              <a:t>i</a:t>
            </a:r>
            <a:r>
              <a:rPr lang="en-US" sz="2400" b="0" dirty="0">
                <a:latin typeface="Times New Roman"/>
                <a:cs typeface="Times New Roman"/>
              </a:rPr>
              <a:t>)</a:t>
            </a:r>
          </a:p>
        </p:txBody>
      </p:sp>
      <p:sp>
        <p:nvSpPr>
          <p:cNvPr id="89" name="Text Box 37"/>
          <p:cNvSpPr txBox="1">
            <a:spLocks noChangeArrowheads="1"/>
          </p:cNvSpPr>
          <p:nvPr/>
        </p:nvSpPr>
        <p:spPr bwMode="auto">
          <a:xfrm>
            <a:off x="1600200" y="1981200"/>
            <a:ext cx="723582" cy="428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2200" b="0" dirty="0">
                <a:latin typeface="Times New Roman"/>
                <a:cs typeface="Times New Roman"/>
              </a:rPr>
              <a:t>Job </a:t>
            </a:r>
            <a:r>
              <a:rPr lang="en-US" sz="2200" b="0" dirty="0" err="1">
                <a:latin typeface="Times New Roman"/>
                <a:cs typeface="Times New Roman"/>
              </a:rPr>
              <a:t>i</a:t>
            </a:r>
            <a:endParaRPr lang="en-US" sz="2200" b="0" dirty="0">
              <a:latin typeface="Times New Roman"/>
              <a:cs typeface="Times New Roman"/>
            </a:endParaRPr>
          </a:p>
        </p:txBody>
      </p:sp>
      <p:sp>
        <p:nvSpPr>
          <p:cNvPr id="45" name="Text Box 53"/>
          <p:cNvSpPr txBox="1">
            <a:spLocks noChangeArrowheads="1"/>
          </p:cNvSpPr>
          <p:nvPr/>
        </p:nvSpPr>
        <p:spPr bwMode="auto">
          <a:xfrm>
            <a:off x="2880754" y="4936456"/>
            <a:ext cx="624446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b="0" dirty="0">
                <a:solidFill>
                  <a:srgbClr val="FFFFFF"/>
                </a:solidFill>
                <a:latin typeface="Times New Roman"/>
                <a:cs typeface="Times New Roman"/>
              </a:rPr>
              <a:t>S(1)</a:t>
            </a:r>
          </a:p>
        </p:txBody>
      </p:sp>
      <p:sp>
        <p:nvSpPr>
          <p:cNvPr id="46" name="Text Box 53"/>
          <p:cNvSpPr txBox="1">
            <a:spLocks noChangeArrowheads="1"/>
          </p:cNvSpPr>
          <p:nvPr/>
        </p:nvSpPr>
        <p:spPr bwMode="auto">
          <a:xfrm>
            <a:off x="3490354" y="4707856"/>
            <a:ext cx="624446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b="0" dirty="0">
                <a:solidFill>
                  <a:srgbClr val="FFFFFF"/>
                </a:solidFill>
                <a:latin typeface="Times New Roman"/>
                <a:cs typeface="Times New Roman"/>
              </a:rPr>
              <a:t>S(2)</a:t>
            </a:r>
          </a:p>
        </p:txBody>
      </p:sp>
      <p:sp>
        <p:nvSpPr>
          <p:cNvPr id="47" name="Text Box 61"/>
          <p:cNvSpPr txBox="1">
            <a:spLocks noChangeArrowheads="1"/>
          </p:cNvSpPr>
          <p:nvPr/>
        </p:nvSpPr>
        <p:spPr bwMode="auto">
          <a:xfrm>
            <a:off x="2748676" y="5715000"/>
            <a:ext cx="692872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400" b="0" dirty="0" err="1">
                <a:latin typeface="Times New Roman"/>
                <a:cs typeface="Times New Roman"/>
              </a:rPr>
              <a:t>N</a:t>
            </a:r>
            <a:r>
              <a:rPr lang="en-US" sz="2400" b="0" baseline="-25000" dirty="0" err="1">
                <a:latin typeface="Times New Roman"/>
                <a:cs typeface="Times New Roman"/>
              </a:rPr>
              <a:t>avg</a:t>
            </a:r>
            <a:r>
              <a:rPr lang="en-US" sz="2400" b="0" dirty="0">
                <a:latin typeface="Times New Roman"/>
                <a:cs typeface="Times New Roman"/>
              </a:rPr>
              <a:t> = (</a:t>
            </a:r>
            <a:r>
              <a:rPr lang="en-US" sz="2400" b="0" dirty="0" err="1">
                <a:latin typeface="Times New Roman"/>
                <a:cs typeface="Times New Roman"/>
              </a:rPr>
              <a:t>N</a:t>
            </a:r>
            <a:r>
              <a:rPr lang="en-US" sz="2400" b="0" baseline="-25000" dirty="0" err="1">
                <a:latin typeface="Times New Roman"/>
                <a:cs typeface="Times New Roman"/>
              </a:rPr>
              <a:t>total</a:t>
            </a:r>
            <a:r>
              <a:rPr lang="en-US" sz="2400" b="0" dirty="0">
                <a:latin typeface="Times New Roman"/>
                <a:cs typeface="Times New Roman"/>
              </a:rPr>
              <a:t>/T)*(L(1) + … + L(k))/</a:t>
            </a:r>
            <a:r>
              <a:rPr lang="en-US" sz="2400" b="0" dirty="0" err="1">
                <a:latin typeface="Times New Roman"/>
                <a:cs typeface="Times New Roman"/>
              </a:rPr>
              <a:t>N</a:t>
            </a:r>
            <a:r>
              <a:rPr lang="en-US" sz="2400" b="0" baseline="-25000" dirty="0" err="1">
                <a:latin typeface="Times New Roman"/>
                <a:cs typeface="Times New Roman"/>
              </a:rPr>
              <a:t>total</a:t>
            </a:r>
            <a:r>
              <a:rPr lang="en-US" sz="2400" b="0" baseline="-25000" dirty="0">
                <a:latin typeface="Times New Roman"/>
                <a:cs typeface="Times New Roman"/>
              </a:rPr>
              <a:t> </a:t>
            </a:r>
            <a:r>
              <a:rPr lang="en-US" sz="2400" b="0" dirty="0">
                <a:latin typeface="Times New Roman"/>
                <a:cs typeface="Times New Roman"/>
              </a:rPr>
              <a:t>= </a:t>
            </a:r>
            <a:r>
              <a:rPr lang="el-GR" sz="2800" b="0" dirty="0">
                <a:latin typeface="Times New Roman"/>
                <a:cs typeface="Times New Roman"/>
              </a:rPr>
              <a:t>λ</a:t>
            </a:r>
            <a:r>
              <a:rPr lang="en-US" sz="2400" b="0" baseline="-25000" dirty="0" err="1">
                <a:latin typeface="Times New Roman"/>
                <a:cs typeface="Times New Roman"/>
              </a:rPr>
              <a:t>avg</a:t>
            </a:r>
            <a:r>
              <a:rPr lang="en-US" sz="2400" b="0" dirty="0">
                <a:latin typeface="Times New Roman"/>
                <a:cs typeface="Times New Roman"/>
              </a:rPr>
              <a:t> × </a:t>
            </a:r>
            <a:r>
              <a:rPr lang="en-US" sz="2400" b="0" dirty="0" err="1">
                <a:latin typeface="Times New Roman"/>
                <a:cs typeface="Times New Roman"/>
              </a:rPr>
              <a:t>L</a:t>
            </a:r>
            <a:r>
              <a:rPr lang="en-US" sz="2400" b="0" baseline="-25000" dirty="0" err="1">
                <a:latin typeface="Times New Roman"/>
                <a:cs typeface="Times New Roman"/>
              </a:rPr>
              <a:t>avg</a:t>
            </a:r>
            <a:endParaRPr lang="en-US" sz="2400" b="0" baseline="-25000" dirty="0">
              <a:latin typeface="Times New Roman"/>
              <a:cs typeface="Times New Roman"/>
            </a:endParaRPr>
          </a:p>
        </p:txBody>
      </p:sp>
      <p:sp>
        <p:nvSpPr>
          <p:cNvPr id="48" name="Text Box 53"/>
          <p:cNvSpPr txBox="1">
            <a:spLocks noChangeArrowheads="1"/>
          </p:cNvSpPr>
          <p:nvPr/>
        </p:nvSpPr>
        <p:spPr bwMode="auto">
          <a:xfrm>
            <a:off x="8214754" y="2419277"/>
            <a:ext cx="624446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b="0" dirty="0">
                <a:solidFill>
                  <a:srgbClr val="FFFFFF"/>
                </a:solidFill>
                <a:latin typeface="Times New Roman"/>
                <a:cs typeface="Times New Roman"/>
              </a:rPr>
              <a:t>S(k)</a:t>
            </a:r>
          </a:p>
        </p:txBody>
      </p:sp>
    </p:spTree>
    <p:extLst>
      <p:ext uri="{BB962C8B-B14F-4D97-AF65-F5344CB8AC3E}">
        <p14:creationId xmlns:p14="http://schemas.microsoft.com/office/powerpoint/2010/main" val="1950271883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Little</a:t>
            </a:r>
            <a:r>
              <a:rPr lang="ja-JP" altLang="en-US">
                <a:latin typeface="Arial" charset="0"/>
              </a:rPr>
              <a:t>’</a:t>
            </a:r>
            <a:r>
              <a:rPr lang="en-US">
                <a:latin typeface="Arial" charset="0"/>
              </a:rPr>
              <a:t>s Theorem: Proof Sketch</a:t>
            </a:r>
          </a:p>
        </p:txBody>
      </p:sp>
      <p:sp>
        <p:nvSpPr>
          <p:cNvPr id="62468" name="Line 3"/>
          <p:cNvSpPr>
            <a:spLocks noChangeShapeType="1"/>
          </p:cNvSpPr>
          <p:nvPr/>
        </p:nvSpPr>
        <p:spPr bwMode="auto">
          <a:xfrm flipV="1">
            <a:off x="2286000" y="1943100"/>
            <a:ext cx="0" cy="3352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62469" name="Line 4"/>
          <p:cNvSpPr>
            <a:spLocks noChangeShapeType="1"/>
          </p:cNvSpPr>
          <p:nvPr/>
        </p:nvSpPr>
        <p:spPr bwMode="auto">
          <a:xfrm>
            <a:off x="2286000" y="5257800"/>
            <a:ext cx="7391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62482" name="Text Box 37"/>
          <p:cNvSpPr txBox="1">
            <a:spLocks noChangeArrowheads="1"/>
          </p:cNvSpPr>
          <p:nvPr/>
        </p:nvSpPr>
        <p:spPr bwMode="auto">
          <a:xfrm>
            <a:off x="9140826" y="4876800"/>
            <a:ext cx="684183" cy="428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2200" b="0">
                <a:latin typeface="Times New Roman"/>
                <a:cs typeface="Times New Roman"/>
              </a:rPr>
              <a:t>time</a:t>
            </a:r>
          </a:p>
        </p:txBody>
      </p:sp>
      <p:sp>
        <p:nvSpPr>
          <p:cNvPr id="62487" name="Line 46"/>
          <p:cNvSpPr>
            <a:spLocks noChangeShapeType="1"/>
          </p:cNvSpPr>
          <p:nvPr/>
        </p:nvSpPr>
        <p:spPr bwMode="auto">
          <a:xfrm>
            <a:off x="2743200" y="52578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62488" name="Line 47"/>
          <p:cNvSpPr>
            <a:spLocks noChangeShapeType="1"/>
          </p:cNvSpPr>
          <p:nvPr/>
        </p:nvSpPr>
        <p:spPr bwMode="auto">
          <a:xfrm>
            <a:off x="9067800" y="52578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62489" name="Line 48"/>
          <p:cNvSpPr>
            <a:spLocks noChangeShapeType="1"/>
          </p:cNvSpPr>
          <p:nvPr/>
        </p:nvSpPr>
        <p:spPr bwMode="auto">
          <a:xfrm>
            <a:off x="9067800" y="2514600"/>
            <a:ext cx="0" cy="27432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62490" name="Line 49"/>
          <p:cNvSpPr>
            <a:spLocks noChangeShapeType="1"/>
          </p:cNvSpPr>
          <p:nvPr/>
        </p:nvSpPr>
        <p:spPr bwMode="auto">
          <a:xfrm>
            <a:off x="2743200" y="5410200"/>
            <a:ext cx="6324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62491" name="Text Box 50"/>
          <p:cNvSpPr txBox="1">
            <a:spLocks noChangeArrowheads="1"/>
          </p:cNvSpPr>
          <p:nvPr/>
        </p:nvSpPr>
        <p:spPr bwMode="auto">
          <a:xfrm>
            <a:off x="6232525" y="5370513"/>
            <a:ext cx="323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1800" b="0"/>
              <a:t>T</a:t>
            </a:r>
          </a:p>
        </p:txBody>
      </p:sp>
      <p:grpSp>
        <p:nvGrpSpPr>
          <p:cNvPr id="55" name="Group 54"/>
          <p:cNvGrpSpPr/>
          <p:nvPr/>
        </p:nvGrpSpPr>
        <p:grpSpPr>
          <a:xfrm>
            <a:off x="6324600" y="838201"/>
            <a:ext cx="4412448" cy="1418225"/>
            <a:chOff x="1605663" y="4773956"/>
            <a:chExt cx="6669859" cy="1747167"/>
          </a:xfrm>
        </p:grpSpPr>
        <p:cxnSp>
          <p:nvCxnSpPr>
            <p:cNvPr id="56" name="Straight Arrow Connector 55"/>
            <p:cNvCxnSpPr/>
            <p:nvPr/>
          </p:nvCxnSpPr>
          <p:spPr>
            <a:xfrm>
              <a:off x="2847412" y="5422823"/>
              <a:ext cx="49559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>
              <a:off x="5649536" y="5379666"/>
              <a:ext cx="49559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1605663" y="5103632"/>
              <a:ext cx="1529460" cy="4929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0" dirty="0">
                  <a:solidFill>
                    <a:srgbClr val="FF0000"/>
                  </a:solidFill>
                  <a:latin typeface="Gill Sans" charset="0"/>
                  <a:ea typeface="Gill Sans" charset="0"/>
                  <a:cs typeface="Gill Sans" charset="0"/>
                </a:rPr>
                <a:t>arrivals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6145132" y="5103632"/>
              <a:ext cx="2130390" cy="4929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0" dirty="0">
                  <a:solidFill>
                    <a:srgbClr val="FF0000"/>
                  </a:solidFill>
                  <a:latin typeface="Gill Sans" charset="0"/>
                  <a:ea typeface="Gill Sans" charset="0"/>
                  <a:cs typeface="Gill Sans" charset="0"/>
                </a:rPr>
                <a:t>departures</a:t>
              </a:r>
            </a:p>
          </p:txBody>
        </p:sp>
        <p:sp>
          <p:nvSpPr>
            <p:cNvPr id="60" name="Cloud 59"/>
            <p:cNvSpPr/>
            <p:nvPr/>
          </p:nvSpPr>
          <p:spPr>
            <a:xfrm>
              <a:off x="3372204" y="4773956"/>
              <a:ext cx="2277332" cy="1211739"/>
            </a:xfrm>
            <a:prstGeom prst="cloud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0" i="1" dirty="0">
                  <a:latin typeface="Gill Sans" charset="0"/>
                  <a:ea typeface="Gill Sans" charset="0"/>
                  <a:cs typeface="Gill Sans" charset="0"/>
                </a:rPr>
                <a:t>N</a:t>
              </a:r>
            </a:p>
          </p:txBody>
        </p:sp>
        <p:cxnSp>
          <p:nvCxnSpPr>
            <p:cNvPr id="61" name="Straight Connector 60"/>
            <p:cNvCxnSpPr/>
            <p:nvPr/>
          </p:nvCxnSpPr>
          <p:spPr>
            <a:xfrm flipH="1">
              <a:off x="2997788" y="5225366"/>
              <a:ext cx="160581" cy="35175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Rectangle 61"/>
            <p:cNvSpPr/>
            <p:nvPr/>
          </p:nvSpPr>
          <p:spPr>
            <a:xfrm>
              <a:off x="2845389" y="5504128"/>
              <a:ext cx="470567" cy="49291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l-GR" sz="2000" dirty="0">
                  <a:latin typeface="Times New Roman"/>
                  <a:cs typeface="Times New Roman"/>
                </a:rPr>
                <a:t>λ</a:t>
              </a:r>
              <a:endParaRPr lang="en-US" sz="2000" b="0" i="1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63" name="Straight Arrow Connector 62"/>
            <p:cNvCxnSpPr/>
            <p:nvPr/>
          </p:nvCxnSpPr>
          <p:spPr>
            <a:xfrm>
              <a:off x="3372204" y="6312156"/>
              <a:ext cx="2248136" cy="0"/>
            </a:xfrm>
            <a:prstGeom prst="straightConnector1">
              <a:avLst/>
            </a:prstGeom>
            <a:ln w="9525" cmpd="sng">
              <a:solidFill>
                <a:srgbClr val="000000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3372204" y="6157100"/>
              <a:ext cx="0" cy="306584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5628516" y="6157100"/>
              <a:ext cx="0" cy="306584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Rectangle 65"/>
            <p:cNvSpPr/>
            <p:nvPr/>
          </p:nvSpPr>
          <p:spPr>
            <a:xfrm>
              <a:off x="4326475" y="6028212"/>
              <a:ext cx="494798" cy="492911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>
              <a:spAutoFit/>
            </a:bodyPr>
            <a:lstStyle/>
            <a:p>
              <a:r>
                <a:rPr lang="en-US" sz="2000" b="0" i="1" dirty="0">
                  <a:latin typeface="Gill Sans" charset="0"/>
                  <a:ea typeface="Gill Sans" charset="0"/>
                  <a:cs typeface="Gill Sans" charset="0"/>
                </a:rPr>
                <a:t>L</a:t>
              </a:r>
            </a:p>
          </p:txBody>
        </p:sp>
      </p:grpSp>
      <p:sp>
        <p:nvSpPr>
          <p:cNvPr id="2" name="Rectangle 1"/>
          <p:cNvSpPr/>
          <p:nvPr/>
        </p:nvSpPr>
        <p:spPr bwMode="auto">
          <a:xfrm>
            <a:off x="2743200" y="5029200"/>
            <a:ext cx="990600" cy="228600"/>
          </a:xfrm>
          <a:prstGeom prst="rect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68" name="Rectangle 67"/>
          <p:cNvSpPr/>
          <p:nvPr/>
        </p:nvSpPr>
        <p:spPr bwMode="auto">
          <a:xfrm>
            <a:off x="3352800" y="4800600"/>
            <a:ext cx="990600" cy="228600"/>
          </a:xfrm>
          <a:prstGeom prst="rect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69" name="Rectangle 68"/>
          <p:cNvSpPr/>
          <p:nvPr/>
        </p:nvSpPr>
        <p:spPr bwMode="auto">
          <a:xfrm>
            <a:off x="3657600" y="4572000"/>
            <a:ext cx="1600200" cy="228600"/>
          </a:xfrm>
          <a:prstGeom prst="rect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70" name="Rectangle 69"/>
          <p:cNvSpPr/>
          <p:nvPr/>
        </p:nvSpPr>
        <p:spPr bwMode="auto">
          <a:xfrm>
            <a:off x="4038600" y="4343400"/>
            <a:ext cx="1600200" cy="228600"/>
          </a:xfrm>
          <a:prstGeom prst="rect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71" name="Rectangle 70"/>
          <p:cNvSpPr/>
          <p:nvPr/>
        </p:nvSpPr>
        <p:spPr bwMode="auto">
          <a:xfrm>
            <a:off x="4572000" y="4114800"/>
            <a:ext cx="1600200" cy="228600"/>
          </a:xfrm>
          <a:prstGeom prst="rect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72" name="Rectangle 71"/>
          <p:cNvSpPr/>
          <p:nvPr/>
        </p:nvSpPr>
        <p:spPr bwMode="auto">
          <a:xfrm>
            <a:off x="5257800" y="3886200"/>
            <a:ext cx="1295400" cy="228600"/>
          </a:xfrm>
          <a:prstGeom prst="rect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73" name="Rectangle 72"/>
          <p:cNvSpPr/>
          <p:nvPr/>
        </p:nvSpPr>
        <p:spPr bwMode="auto">
          <a:xfrm>
            <a:off x="5562600" y="3657600"/>
            <a:ext cx="1524000" cy="228600"/>
          </a:xfrm>
          <a:prstGeom prst="rect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74" name="Rectangle 73"/>
          <p:cNvSpPr/>
          <p:nvPr/>
        </p:nvSpPr>
        <p:spPr bwMode="auto">
          <a:xfrm>
            <a:off x="5867400" y="3429000"/>
            <a:ext cx="1752600" cy="228600"/>
          </a:xfrm>
          <a:prstGeom prst="rect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75" name="Rectangle 74"/>
          <p:cNvSpPr/>
          <p:nvPr/>
        </p:nvSpPr>
        <p:spPr bwMode="auto">
          <a:xfrm>
            <a:off x="6629400" y="3200400"/>
            <a:ext cx="1524000" cy="228600"/>
          </a:xfrm>
          <a:prstGeom prst="rect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76" name="Rectangle 75"/>
          <p:cNvSpPr/>
          <p:nvPr/>
        </p:nvSpPr>
        <p:spPr bwMode="auto">
          <a:xfrm>
            <a:off x="6934200" y="2971800"/>
            <a:ext cx="1447800" cy="228600"/>
          </a:xfrm>
          <a:prstGeom prst="rect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77" name="Rectangle 76"/>
          <p:cNvSpPr/>
          <p:nvPr/>
        </p:nvSpPr>
        <p:spPr bwMode="auto">
          <a:xfrm>
            <a:off x="7162800" y="2743200"/>
            <a:ext cx="1600200" cy="228600"/>
          </a:xfrm>
          <a:prstGeom prst="rect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78" name="Rectangle 77"/>
          <p:cNvSpPr/>
          <p:nvPr/>
        </p:nvSpPr>
        <p:spPr bwMode="auto">
          <a:xfrm>
            <a:off x="7848600" y="2514600"/>
            <a:ext cx="1219200" cy="228600"/>
          </a:xfrm>
          <a:prstGeom prst="rect">
            <a:avLst/>
          </a:prstGeom>
          <a:solidFill>
            <a:srgbClr val="3366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grpSp>
        <p:nvGrpSpPr>
          <p:cNvPr id="79" name="Group 38"/>
          <p:cNvGrpSpPr>
            <a:grpSpLocks/>
          </p:cNvGrpSpPr>
          <p:nvPr/>
        </p:nvGrpSpPr>
        <p:grpSpPr bwMode="auto">
          <a:xfrm>
            <a:off x="5965830" y="3429000"/>
            <a:ext cx="652463" cy="914400"/>
            <a:chOff x="2798" y="2160"/>
            <a:chExt cx="411" cy="576"/>
          </a:xfrm>
        </p:grpSpPr>
        <p:sp>
          <p:nvSpPr>
            <p:cNvPr id="80" name="Line 39"/>
            <p:cNvSpPr>
              <a:spLocks noChangeShapeType="1"/>
            </p:cNvSpPr>
            <p:nvPr/>
          </p:nvSpPr>
          <p:spPr bwMode="auto">
            <a:xfrm>
              <a:off x="2832" y="2160"/>
              <a:ext cx="0" cy="576"/>
            </a:xfrm>
            <a:prstGeom prst="line">
              <a:avLst/>
            </a:prstGeom>
            <a:noFill/>
            <a:ln w="19050" cmpd="sng">
              <a:solidFill>
                <a:srgbClr val="FFFFFF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 sz="2200">
                <a:solidFill>
                  <a:schemeClr val="bg1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81" name="Text Box 40"/>
            <p:cNvSpPr txBox="1">
              <a:spLocks noChangeArrowheads="1"/>
            </p:cNvSpPr>
            <p:nvPr/>
          </p:nvSpPr>
          <p:spPr bwMode="auto">
            <a:xfrm>
              <a:off x="2798" y="2280"/>
              <a:ext cx="411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l"/>
              <a:r>
                <a:rPr lang="en-US" sz="2200" b="0" dirty="0">
                  <a:solidFill>
                    <a:schemeClr val="bg1"/>
                  </a:solidFill>
                  <a:latin typeface="Times New Roman"/>
                  <a:cs typeface="Times New Roman"/>
                </a:rPr>
                <a:t>N(t)</a:t>
              </a:r>
            </a:p>
          </p:txBody>
        </p:sp>
      </p:grpSp>
      <p:sp>
        <p:nvSpPr>
          <p:cNvPr id="84" name="Text Box 43"/>
          <p:cNvSpPr txBox="1">
            <a:spLocks noChangeArrowheads="1"/>
          </p:cNvSpPr>
          <p:nvPr/>
        </p:nvSpPr>
        <p:spPr bwMode="auto">
          <a:xfrm>
            <a:off x="2362200" y="1859340"/>
            <a:ext cx="44958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400" b="0" dirty="0">
                <a:latin typeface="Times New Roman"/>
                <a:cs typeface="Times New Roman"/>
              </a:rPr>
              <a:t>L(</a:t>
            </a:r>
            <a:r>
              <a:rPr lang="en-US" sz="2400" b="0" dirty="0" err="1">
                <a:latin typeface="Times New Roman"/>
                <a:cs typeface="Times New Roman"/>
              </a:rPr>
              <a:t>i</a:t>
            </a:r>
            <a:r>
              <a:rPr lang="en-US" sz="2400" b="0" dirty="0">
                <a:latin typeface="Times New Roman"/>
                <a:cs typeface="Times New Roman"/>
              </a:rPr>
              <a:t>)</a:t>
            </a:r>
            <a:r>
              <a:rPr lang="en-US" sz="2400" b="0" dirty="0">
                <a:latin typeface="Gill Sans Light"/>
                <a:cs typeface="Gill Sans Light"/>
              </a:rPr>
              <a:t> = response time of job </a:t>
            </a:r>
            <a:r>
              <a:rPr lang="en-US" sz="2400" b="0" i="1" dirty="0" err="1">
                <a:latin typeface="Times New Roman"/>
                <a:cs typeface="Times New Roman"/>
              </a:rPr>
              <a:t>i</a:t>
            </a:r>
            <a:endParaRPr lang="en-US" sz="2400" b="0" i="1" dirty="0">
              <a:latin typeface="Times New Roman"/>
              <a:cs typeface="Times New Roman"/>
            </a:endParaRPr>
          </a:p>
          <a:p>
            <a:r>
              <a:rPr lang="en-US" sz="2400" b="0" dirty="0">
                <a:latin typeface="Times New Roman"/>
                <a:cs typeface="Times New Roman"/>
              </a:rPr>
              <a:t>N(t) </a:t>
            </a:r>
            <a:r>
              <a:rPr lang="en-US" sz="2400" b="0" dirty="0">
                <a:latin typeface="Gill Sans Light"/>
                <a:cs typeface="Gill Sans Light"/>
              </a:rPr>
              <a:t>= number of jobs in system</a:t>
            </a:r>
          </a:p>
          <a:p>
            <a:r>
              <a:rPr lang="en-US" sz="2400" b="0" dirty="0">
                <a:latin typeface="Gill Sans Light"/>
                <a:cs typeface="Gill Sans Light"/>
              </a:rPr>
              <a:t>          at time </a:t>
            </a:r>
            <a:r>
              <a:rPr lang="en-US" sz="2400" b="0" i="1" dirty="0">
                <a:latin typeface="Times New Roman"/>
                <a:cs typeface="Times New Roman"/>
              </a:rPr>
              <a:t>t</a:t>
            </a:r>
            <a:r>
              <a:rPr lang="en-US" sz="2400" b="0" dirty="0">
                <a:latin typeface="Gill Sans Light"/>
                <a:cs typeface="Gill Sans Light"/>
              </a:rPr>
              <a:t>  </a:t>
            </a:r>
          </a:p>
          <a:p>
            <a:pPr algn="l"/>
            <a:r>
              <a:rPr lang="en-US" sz="2400" b="0" dirty="0">
                <a:latin typeface="Times New Roman"/>
                <a:cs typeface="Times New Roman"/>
              </a:rPr>
              <a:t>S(</a:t>
            </a:r>
            <a:r>
              <a:rPr lang="en-US" sz="2400" b="0" dirty="0" err="1">
                <a:latin typeface="Times New Roman"/>
                <a:cs typeface="Times New Roman"/>
              </a:rPr>
              <a:t>i</a:t>
            </a:r>
            <a:r>
              <a:rPr lang="en-US" sz="2400" b="0" dirty="0">
                <a:latin typeface="Times New Roman"/>
                <a:cs typeface="Times New Roman"/>
              </a:rPr>
              <a:t>) = L(</a:t>
            </a:r>
            <a:r>
              <a:rPr lang="en-US" sz="2400" b="0" dirty="0" err="1">
                <a:latin typeface="Times New Roman"/>
                <a:cs typeface="Times New Roman"/>
              </a:rPr>
              <a:t>i</a:t>
            </a:r>
            <a:r>
              <a:rPr lang="en-US" sz="2400" b="0" dirty="0">
                <a:latin typeface="Times New Roman"/>
                <a:cs typeface="Times New Roman"/>
              </a:rPr>
              <a:t>) * 1 = L(</a:t>
            </a:r>
            <a:r>
              <a:rPr lang="en-US" sz="2400" b="0" dirty="0" err="1">
                <a:latin typeface="Times New Roman"/>
                <a:cs typeface="Times New Roman"/>
              </a:rPr>
              <a:t>i</a:t>
            </a:r>
            <a:r>
              <a:rPr lang="en-US" sz="2400" b="0" dirty="0">
                <a:latin typeface="Times New Roman"/>
                <a:cs typeface="Times New Roman"/>
              </a:rPr>
              <a:t>)</a:t>
            </a:r>
          </a:p>
        </p:txBody>
      </p:sp>
      <p:sp>
        <p:nvSpPr>
          <p:cNvPr id="89" name="Text Box 37"/>
          <p:cNvSpPr txBox="1">
            <a:spLocks noChangeArrowheads="1"/>
          </p:cNvSpPr>
          <p:nvPr/>
        </p:nvSpPr>
        <p:spPr bwMode="auto">
          <a:xfrm>
            <a:off x="1600200" y="1981200"/>
            <a:ext cx="723582" cy="428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2200" b="0" dirty="0">
                <a:latin typeface="Times New Roman"/>
                <a:cs typeface="Times New Roman"/>
              </a:rPr>
              <a:t>Job </a:t>
            </a:r>
            <a:r>
              <a:rPr lang="en-US" sz="2200" b="0" dirty="0" err="1">
                <a:latin typeface="Times New Roman"/>
                <a:cs typeface="Times New Roman"/>
              </a:rPr>
              <a:t>i</a:t>
            </a:r>
            <a:endParaRPr lang="en-US" sz="2200" b="0" dirty="0">
              <a:latin typeface="Times New Roman"/>
              <a:cs typeface="Times New Roman"/>
            </a:endParaRPr>
          </a:p>
        </p:txBody>
      </p:sp>
      <p:sp>
        <p:nvSpPr>
          <p:cNvPr id="45" name="Text Box 53"/>
          <p:cNvSpPr txBox="1">
            <a:spLocks noChangeArrowheads="1"/>
          </p:cNvSpPr>
          <p:nvPr/>
        </p:nvSpPr>
        <p:spPr bwMode="auto">
          <a:xfrm>
            <a:off x="2880754" y="4936456"/>
            <a:ext cx="624446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b="0" dirty="0">
                <a:solidFill>
                  <a:srgbClr val="FFFFFF"/>
                </a:solidFill>
                <a:latin typeface="Times New Roman"/>
                <a:cs typeface="Times New Roman"/>
              </a:rPr>
              <a:t>S(1)</a:t>
            </a:r>
          </a:p>
        </p:txBody>
      </p:sp>
      <p:sp>
        <p:nvSpPr>
          <p:cNvPr id="46" name="Text Box 53"/>
          <p:cNvSpPr txBox="1">
            <a:spLocks noChangeArrowheads="1"/>
          </p:cNvSpPr>
          <p:nvPr/>
        </p:nvSpPr>
        <p:spPr bwMode="auto">
          <a:xfrm>
            <a:off x="3490354" y="4707856"/>
            <a:ext cx="624446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b="0" dirty="0">
                <a:solidFill>
                  <a:srgbClr val="FFFFFF"/>
                </a:solidFill>
                <a:latin typeface="Times New Roman"/>
                <a:cs typeface="Times New Roman"/>
              </a:rPr>
              <a:t>S(2)</a:t>
            </a:r>
          </a:p>
        </p:txBody>
      </p:sp>
      <p:sp>
        <p:nvSpPr>
          <p:cNvPr id="47" name="Text Box 61"/>
          <p:cNvSpPr txBox="1">
            <a:spLocks noChangeArrowheads="1"/>
          </p:cNvSpPr>
          <p:nvPr/>
        </p:nvSpPr>
        <p:spPr bwMode="auto">
          <a:xfrm>
            <a:off x="5218248" y="5715000"/>
            <a:ext cx="244810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400" b="0" dirty="0" err="1">
                <a:latin typeface="Times New Roman"/>
                <a:cs typeface="Times New Roman"/>
              </a:rPr>
              <a:t>N</a:t>
            </a:r>
            <a:r>
              <a:rPr lang="en-US" sz="2400" b="0" baseline="-25000" dirty="0" err="1">
                <a:latin typeface="Times New Roman"/>
                <a:cs typeface="Times New Roman"/>
              </a:rPr>
              <a:t>avg</a:t>
            </a:r>
            <a:r>
              <a:rPr lang="en-US" sz="2400" b="0" dirty="0">
                <a:latin typeface="Times New Roman"/>
                <a:cs typeface="Times New Roman"/>
              </a:rPr>
              <a:t> = </a:t>
            </a:r>
            <a:r>
              <a:rPr lang="el-GR" sz="2800" b="0" dirty="0">
                <a:latin typeface="Times New Roman"/>
                <a:cs typeface="Times New Roman"/>
              </a:rPr>
              <a:t>λ</a:t>
            </a:r>
            <a:r>
              <a:rPr lang="en-US" sz="2400" b="0" baseline="-25000" dirty="0" err="1">
                <a:latin typeface="Times New Roman"/>
                <a:cs typeface="Times New Roman"/>
              </a:rPr>
              <a:t>avg</a:t>
            </a:r>
            <a:r>
              <a:rPr lang="en-US" sz="2400" b="0" dirty="0">
                <a:latin typeface="Times New Roman"/>
                <a:cs typeface="Times New Roman"/>
              </a:rPr>
              <a:t> × </a:t>
            </a:r>
            <a:r>
              <a:rPr lang="en-US" sz="2400" b="0" dirty="0" err="1">
                <a:latin typeface="Times New Roman"/>
                <a:cs typeface="Times New Roman"/>
              </a:rPr>
              <a:t>L</a:t>
            </a:r>
            <a:r>
              <a:rPr lang="en-US" sz="2400" b="0" baseline="-25000" dirty="0" err="1">
                <a:latin typeface="Times New Roman"/>
                <a:cs typeface="Times New Roman"/>
              </a:rPr>
              <a:t>avg</a:t>
            </a:r>
            <a:endParaRPr lang="en-US" sz="2400" b="0" baseline="-25000" dirty="0">
              <a:latin typeface="Times New Roman"/>
              <a:cs typeface="Times New Roman"/>
            </a:endParaRPr>
          </a:p>
        </p:txBody>
      </p:sp>
      <p:sp>
        <p:nvSpPr>
          <p:cNvPr id="48" name="Text Box 53"/>
          <p:cNvSpPr txBox="1">
            <a:spLocks noChangeArrowheads="1"/>
          </p:cNvSpPr>
          <p:nvPr/>
        </p:nvSpPr>
        <p:spPr bwMode="auto">
          <a:xfrm>
            <a:off x="8214754" y="2419277"/>
            <a:ext cx="624446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b="0" dirty="0">
                <a:solidFill>
                  <a:srgbClr val="FFFFFF"/>
                </a:solidFill>
                <a:latin typeface="Times New Roman"/>
                <a:cs typeface="Times New Roman"/>
              </a:rPr>
              <a:t>S(k)</a:t>
            </a:r>
          </a:p>
        </p:txBody>
      </p:sp>
    </p:spTree>
    <p:extLst>
      <p:ext uri="{BB962C8B-B14F-4D97-AF65-F5344CB8AC3E}">
        <p14:creationId xmlns:p14="http://schemas.microsoft.com/office/powerpoint/2010/main" val="1837216209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13DDE-0072-41BC-AE33-13E69C862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Light"/>
              </a:rPr>
              <a:t>Little’s Law Applied to a Queue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A4F8F3-1F95-44D1-AC77-01FBCC06F7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5400"/>
            <a:ext cx="10515600" cy="2335558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Gill Sans Light"/>
              </a:rPr>
              <a:t>When Little’s Law applied to a queue, we get: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D5068F0-FECC-4967-A21A-9E3491AA5736}"/>
              </a:ext>
            </a:extLst>
          </p:cNvPr>
          <p:cNvGrpSpPr/>
          <p:nvPr/>
        </p:nvGrpSpPr>
        <p:grpSpPr>
          <a:xfrm>
            <a:off x="762000" y="2219364"/>
            <a:ext cx="10816006" cy="2341717"/>
            <a:chOff x="-59326" y="1472194"/>
            <a:chExt cx="9292932" cy="2341717"/>
          </a:xfrm>
        </p:grpSpPr>
        <p:sp>
          <p:nvSpPr>
            <p:cNvPr id="23" name="TextBox 4">
              <a:extLst>
                <a:ext uri="{FF2B5EF4-FFF2-40B4-BE49-F238E27FC236}">
                  <a16:creationId xmlns:a16="http://schemas.microsoft.com/office/drawing/2014/main" id="{AE4FBADE-DE8E-490E-9356-0E745E4D298D}"/>
                </a:ext>
              </a:extLst>
            </p:cNvPr>
            <p:cNvSpPr txBox="1"/>
            <p:nvPr/>
          </p:nvSpPr>
          <p:spPr>
            <a:xfrm>
              <a:off x="-59326" y="2736693"/>
              <a:ext cx="3343408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sz="3200" b="0" dirty="0">
                  <a:latin typeface="Gill Sans Light"/>
                </a:rPr>
                <a:t>Average length of the queue</a:t>
              </a:r>
            </a:p>
          </p:txBody>
        </p:sp>
        <p:sp>
          <p:nvSpPr>
            <p:cNvPr id="24" name="TextBox 5">
              <a:extLst>
                <a:ext uri="{FF2B5EF4-FFF2-40B4-BE49-F238E27FC236}">
                  <a16:creationId xmlns:a16="http://schemas.microsoft.com/office/drawing/2014/main" id="{D9019E3C-69B3-407F-8948-E3753ECD994E}"/>
                </a:ext>
              </a:extLst>
            </p:cNvPr>
            <p:cNvSpPr txBox="1"/>
            <p:nvPr/>
          </p:nvSpPr>
          <p:spPr>
            <a:xfrm>
              <a:off x="4916376" y="1472194"/>
              <a:ext cx="338181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3200" b="0" dirty="0">
                  <a:latin typeface="Gill Sans Light"/>
                </a:rPr>
                <a:t>Average Arrival Rate</a:t>
              </a:r>
            </a:p>
          </p:txBody>
        </p:sp>
        <p:sp>
          <p:nvSpPr>
            <p:cNvPr id="25" name="TextBox 6">
              <a:extLst>
                <a:ext uri="{FF2B5EF4-FFF2-40B4-BE49-F238E27FC236}">
                  <a16:creationId xmlns:a16="http://schemas.microsoft.com/office/drawing/2014/main" id="{0ED26E0D-DF88-4558-9FAD-3C06CCD5262B}"/>
                </a:ext>
              </a:extLst>
            </p:cNvPr>
            <p:cNvSpPr txBox="1"/>
            <p:nvPr/>
          </p:nvSpPr>
          <p:spPr>
            <a:xfrm>
              <a:off x="5481142" y="2666569"/>
              <a:ext cx="3752464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3200" b="0" dirty="0">
                  <a:latin typeface="Gill Sans Light"/>
                </a:rPr>
                <a:t>Average time “waiting” </a:t>
              </a:r>
              <a:br>
                <a:rPr lang="en-US" sz="3200" b="0" dirty="0">
                  <a:latin typeface="Gill Sans Light"/>
                </a:rPr>
              </a:br>
              <a:r>
                <a:rPr lang="en-US" sz="3200" b="0" dirty="0">
                  <a:latin typeface="Gill Sans Light"/>
                </a:rPr>
                <a:t>in queue</a:t>
              </a:r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176308E-AC2D-4B6E-85A0-B0182A3C74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46643" y="1872713"/>
              <a:ext cx="290192" cy="207436"/>
            </a:xfrm>
            <a:prstGeom prst="line">
              <a:avLst/>
            </a:prstGeom>
            <a:ln w="38100"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AC7840EA-C3D7-4D83-B88A-2FEC9BB2E42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182672" y="2624397"/>
              <a:ext cx="388403" cy="209833"/>
            </a:xfrm>
            <a:prstGeom prst="line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9A17267-8018-4952-8A9D-68A70A9CA29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67213" y="2578636"/>
              <a:ext cx="315339" cy="230189"/>
            </a:xfrm>
            <a:prstGeom prst="line">
              <a:avLst/>
            </a:prstGeom>
            <a:ln w="38100">
              <a:solidFill>
                <a:schemeClr val="accent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3"/>
          <p:cNvGrpSpPr/>
          <p:nvPr/>
        </p:nvGrpSpPr>
        <p:grpSpPr>
          <a:xfrm>
            <a:off x="2185882" y="2133600"/>
            <a:ext cx="2588565" cy="574246"/>
            <a:chOff x="2636230" y="2597300"/>
            <a:chExt cx="1850781" cy="422031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A8BC4ADC-F574-41AB-B314-EDC8E2D0D87D}"/>
                </a:ext>
              </a:extLst>
            </p:cNvPr>
            <p:cNvSpPr/>
            <p:nvPr/>
          </p:nvSpPr>
          <p:spPr>
            <a:xfrm>
              <a:off x="4064980" y="2597300"/>
              <a:ext cx="422031" cy="422031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400" b="0">
                <a:latin typeface="Gill Sans Light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BD93EA66-2520-4F2E-A7D2-B32B58284B4D}"/>
                </a:ext>
              </a:extLst>
            </p:cNvPr>
            <p:cNvSpPr/>
            <p:nvPr/>
          </p:nvSpPr>
          <p:spPr>
            <a:xfrm>
              <a:off x="3053865" y="2631870"/>
              <a:ext cx="712177" cy="33529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400" b="0">
                <a:latin typeface="Gill Sans Light"/>
              </a:endParaRPr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F98D761-5BF2-4D52-9841-0FAC11CD7317}"/>
                </a:ext>
              </a:extLst>
            </p:cNvPr>
            <p:cNvCxnSpPr/>
            <p:nvPr/>
          </p:nvCxnSpPr>
          <p:spPr>
            <a:xfrm>
              <a:off x="3607780" y="2631870"/>
              <a:ext cx="0" cy="3352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4A576FC9-A207-4AC2-A41C-8FFAD284FDD9}"/>
                </a:ext>
              </a:extLst>
            </p:cNvPr>
            <p:cNvCxnSpPr>
              <a:stCxn id="30" idx="3"/>
              <a:endCxn id="29" idx="2"/>
            </p:cNvCxnSpPr>
            <p:nvPr/>
          </p:nvCxnSpPr>
          <p:spPr>
            <a:xfrm>
              <a:off x="3766042" y="2799519"/>
              <a:ext cx="298938" cy="87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6DB1ECCE-CD26-47A7-BAEC-1BF56F61388C}"/>
                </a:ext>
              </a:extLst>
            </p:cNvPr>
            <p:cNvCxnSpPr>
              <a:cxnSpLocks/>
              <a:endCxn id="30" idx="1"/>
            </p:cNvCxnSpPr>
            <p:nvPr/>
          </p:nvCxnSpPr>
          <p:spPr>
            <a:xfrm>
              <a:off x="2636230" y="2799519"/>
              <a:ext cx="41763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C249043-EDEF-464F-8D8D-F5116AB4C370}"/>
                  </a:ext>
                </a:extLst>
              </p:cNvPr>
              <p:cNvSpPr txBox="1"/>
              <p:nvPr/>
            </p:nvSpPr>
            <p:spPr>
              <a:xfrm>
                <a:off x="4952102" y="2786792"/>
                <a:ext cx="1973617" cy="59317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𝜆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sub>
                      </m:sSub>
                    </m:oMath>
                  </m:oMathPara>
                </a14:m>
                <a:endParaRPr lang="en-US" sz="3600" b="0" dirty="0">
                  <a:latin typeface="Gill Sans Light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C249043-EDEF-464F-8D8D-F5116AB4C3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2102" y="2786792"/>
                <a:ext cx="1973617" cy="59317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5741196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152400"/>
            <a:ext cx="9144000" cy="533400"/>
          </a:xfrm>
        </p:spPr>
        <p:txBody>
          <a:bodyPr/>
          <a:lstStyle/>
          <a:p>
            <a:r>
              <a:rPr lang="en-US" altLang="ko-KR" dirty="0">
                <a:ea typeface="Gulim" panose="020B0600000101010101" pitchFamily="34" charset="-127"/>
              </a:rPr>
              <a:t>A Little Queuing Theory: Computing T</a:t>
            </a:r>
            <a:r>
              <a:rPr lang="en-US" altLang="ko-KR" baseline="-25000" dirty="0">
                <a:ea typeface="Gulim" panose="020B0600000101010101" pitchFamily="34" charset="-127"/>
              </a:rPr>
              <a:t>Q</a:t>
            </a:r>
            <a:endParaRPr lang="en-US" altLang="ko-KR" dirty="0">
              <a:ea typeface="Gulim" panose="020B0600000101010101" pitchFamily="34" charset="-127"/>
            </a:endParaRPr>
          </a:p>
        </p:txBody>
      </p:sp>
      <p:sp>
        <p:nvSpPr>
          <p:cNvPr id="917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685800"/>
            <a:ext cx="10896600" cy="6172200"/>
          </a:xfrm>
        </p:spPr>
        <p:txBody>
          <a:bodyPr>
            <a:noAutofit/>
          </a:bodyPr>
          <a:lstStyle/>
          <a:p>
            <a:pPr>
              <a:lnSpc>
                <a:spcPct val="75000"/>
              </a:lnSpc>
              <a:spcBef>
                <a:spcPct val="15000"/>
              </a:spcBef>
              <a:tabLst>
                <a:tab pos="688975" algn="l"/>
                <a:tab pos="1654175" algn="l"/>
              </a:tabLst>
            </a:pPr>
            <a:r>
              <a:rPr lang="en-US" altLang="ko-KR" dirty="0">
                <a:ea typeface="Gulim" panose="020B0600000101010101" pitchFamily="34" charset="-127"/>
              </a:rPr>
              <a:t>Assumptions:</a:t>
            </a:r>
          </a:p>
          <a:p>
            <a:pPr lvl="1">
              <a:lnSpc>
                <a:spcPct val="75000"/>
              </a:lnSpc>
              <a:spcBef>
                <a:spcPct val="15000"/>
              </a:spcBef>
              <a:tabLst>
                <a:tab pos="688975" algn="l"/>
                <a:tab pos="1654175" algn="l"/>
              </a:tabLst>
            </a:pPr>
            <a:r>
              <a:rPr lang="en-US" altLang="ko-KR" sz="2400" dirty="0">
                <a:ea typeface="Gulim" panose="020B0600000101010101" pitchFamily="34" charset="-127"/>
              </a:rPr>
              <a:t>System in equilibrium; No limit to the queue</a:t>
            </a:r>
          </a:p>
          <a:p>
            <a:pPr lvl="1">
              <a:lnSpc>
                <a:spcPct val="75000"/>
              </a:lnSpc>
              <a:spcBef>
                <a:spcPct val="15000"/>
              </a:spcBef>
              <a:tabLst>
                <a:tab pos="688975" algn="l"/>
                <a:tab pos="1654175" algn="l"/>
              </a:tabLst>
            </a:pPr>
            <a:r>
              <a:rPr lang="en-US" altLang="ko-KR" sz="2400" dirty="0">
                <a:ea typeface="Gulim" panose="020B0600000101010101" pitchFamily="34" charset="-127"/>
              </a:rPr>
              <a:t>Time between successive </a:t>
            </a:r>
            <a:r>
              <a:rPr lang="en-US" altLang="ko-KR" sz="2400" dirty="0">
                <a:solidFill>
                  <a:schemeClr val="hlink"/>
                </a:solidFill>
                <a:ea typeface="Gulim" panose="020B0600000101010101" pitchFamily="34" charset="-127"/>
              </a:rPr>
              <a:t>arrivals</a:t>
            </a:r>
            <a:r>
              <a:rPr lang="en-US" altLang="ko-KR" sz="2400" dirty="0">
                <a:ea typeface="Gulim" panose="020B0600000101010101" pitchFamily="34" charset="-127"/>
              </a:rPr>
              <a:t> is random and memoryless</a:t>
            </a:r>
          </a:p>
          <a:p>
            <a:pPr>
              <a:lnSpc>
                <a:spcPct val="75000"/>
              </a:lnSpc>
              <a:spcBef>
                <a:spcPct val="15000"/>
              </a:spcBef>
              <a:tabLst>
                <a:tab pos="688975" algn="l"/>
                <a:tab pos="1654175" algn="l"/>
              </a:tabLst>
            </a:pPr>
            <a:endParaRPr lang="en-US" altLang="ko-KR" dirty="0">
              <a:ea typeface="Gulim" panose="020B0600000101010101" pitchFamily="34" charset="-127"/>
            </a:endParaRPr>
          </a:p>
          <a:p>
            <a:pPr>
              <a:lnSpc>
                <a:spcPct val="75000"/>
              </a:lnSpc>
              <a:spcBef>
                <a:spcPct val="15000"/>
              </a:spcBef>
              <a:tabLst>
                <a:tab pos="688975" algn="l"/>
                <a:tab pos="1654175" algn="l"/>
              </a:tabLst>
            </a:pPr>
            <a:endParaRPr lang="en-US" altLang="ko-KR" dirty="0">
              <a:ea typeface="Gulim" panose="020B0600000101010101" pitchFamily="34" charset="-127"/>
            </a:endParaRPr>
          </a:p>
          <a:p>
            <a:pPr>
              <a:lnSpc>
                <a:spcPct val="75000"/>
              </a:lnSpc>
              <a:spcBef>
                <a:spcPct val="15000"/>
              </a:spcBef>
              <a:tabLst>
                <a:tab pos="688975" algn="l"/>
                <a:tab pos="1654175" algn="l"/>
              </a:tabLst>
            </a:pPr>
            <a:endParaRPr lang="en-US" altLang="ko-KR" dirty="0">
              <a:ea typeface="Gulim" panose="020B0600000101010101" pitchFamily="34" charset="-127"/>
            </a:endParaRPr>
          </a:p>
          <a:p>
            <a:pPr>
              <a:lnSpc>
                <a:spcPct val="75000"/>
              </a:lnSpc>
              <a:spcBef>
                <a:spcPct val="15000"/>
              </a:spcBef>
              <a:tabLst>
                <a:tab pos="688975" algn="l"/>
                <a:tab pos="1654175" algn="l"/>
              </a:tabLst>
            </a:pPr>
            <a:endParaRPr lang="en-US" altLang="ko-KR" dirty="0">
              <a:ea typeface="Gulim" panose="020B0600000101010101" pitchFamily="34" charset="-127"/>
            </a:endParaRPr>
          </a:p>
          <a:p>
            <a:pPr>
              <a:lnSpc>
                <a:spcPct val="75000"/>
              </a:lnSpc>
              <a:spcBef>
                <a:spcPct val="15000"/>
              </a:spcBef>
              <a:tabLst>
                <a:tab pos="688975" algn="l"/>
                <a:tab pos="1654175" algn="l"/>
              </a:tabLst>
            </a:pPr>
            <a:r>
              <a:rPr lang="en-US" altLang="ko-KR" dirty="0">
                <a:ea typeface="Gulim" panose="020B0600000101010101" pitchFamily="34" charset="-127"/>
              </a:rPr>
              <a:t>Parameters that describe our system:</a:t>
            </a:r>
          </a:p>
          <a:p>
            <a:pPr lvl="1">
              <a:lnSpc>
                <a:spcPct val="75000"/>
              </a:lnSpc>
              <a:spcBef>
                <a:spcPct val="15000"/>
              </a:spcBef>
              <a:tabLst>
                <a:tab pos="688975" algn="l"/>
                <a:tab pos="1654175" algn="l"/>
              </a:tabLst>
            </a:pPr>
            <a:r>
              <a:rPr lang="en-US" altLang="ko-KR" sz="2400" dirty="0">
                <a:solidFill>
                  <a:schemeClr val="hlink"/>
                </a:solidFill>
                <a:ea typeface="Gulim" panose="020B0600000101010101" pitchFamily="34" charset="-127"/>
                <a:sym typeface="Symbol" panose="05050102010706020507" pitchFamily="18" charset="2"/>
              </a:rPr>
              <a:t>:</a:t>
            </a:r>
            <a:r>
              <a:rPr lang="en-US" altLang="ko-KR" sz="2400" dirty="0">
                <a:ea typeface="Gulim" panose="020B0600000101010101" pitchFamily="34" charset="-127"/>
              </a:rPr>
              <a:t> 	mean number of arriving customers/second</a:t>
            </a:r>
          </a:p>
          <a:p>
            <a:pPr lvl="1">
              <a:lnSpc>
                <a:spcPct val="75000"/>
              </a:lnSpc>
              <a:spcBef>
                <a:spcPct val="15000"/>
              </a:spcBef>
              <a:tabLst>
                <a:tab pos="688975" algn="l"/>
                <a:tab pos="1654175" algn="l"/>
              </a:tabLst>
            </a:pPr>
            <a:r>
              <a:rPr lang="en-US" altLang="ko-KR" sz="2400" dirty="0" err="1">
                <a:solidFill>
                  <a:schemeClr val="hlink"/>
                </a:solidFill>
                <a:ea typeface="Gulim" panose="020B0600000101010101" pitchFamily="34" charset="-127"/>
              </a:rPr>
              <a:t>T</a:t>
            </a:r>
            <a:r>
              <a:rPr lang="en-US" altLang="ko-KR" sz="2400" baseline="-25000" dirty="0" err="1">
                <a:solidFill>
                  <a:schemeClr val="hlink"/>
                </a:solidFill>
                <a:ea typeface="Gulim" panose="020B0600000101010101" pitchFamily="34" charset="-127"/>
              </a:rPr>
              <a:t>ser</a:t>
            </a:r>
            <a:r>
              <a:rPr lang="en-US" altLang="ko-KR" sz="2400" dirty="0">
                <a:solidFill>
                  <a:schemeClr val="hlink"/>
                </a:solidFill>
                <a:ea typeface="Gulim" panose="020B0600000101010101" pitchFamily="34" charset="-127"/>
              </a:rPr>
              <a:t>:</a:t>
            </a:r>
            <a:r>
              <a:rPr lang="en-US" altLang="ko-KR" sz="2400" dirty="0">
                <a:ea typeface="Gulim" panose="020B0600000101010101" pitchFamily="34" charset="-127"/>
              </a:rPr>
              <a:t>	mean time to service a customer (“</a:t>
            </a:r>
            <a:r>
              <a:rPr lang="en-US" altLang="ko-KR" sz="2400" dirty="0">
                <a:solidFill>
                  <a:schemeClr val="accent1"/>
                </a:solidFill>
                <a:ea typeface="Gulim" panose="020B0600000101010101" pitchFamily="34" charset="-127"/>
              </a:rPr>
              <a:t>m1</a:t>
            </a:r>
            <a:r>
              <a:rPr lang="en-US" altLang="ko-KR" sz="2400" dirty="0">
                <a:ea typeface="Gulim" panose="020B0600000101010101" pitchFamily="34" charset="-127"/>
              </a:rPr>
              <a:t>”)</a:t>
            </a:r>
          </a:p>
          <a:p>
            <a:pPr lvl="1">
              <a:lnSpc>
                <a:spcPct val="75000"/>
              </a:lnSpc>
              <a:spcBef>
                <a:spcPct val="15000"/>
              </a:spcBef>
              <a:tabLst>
                <a:tab pos="688975" algn="l"/>
                <a:tab pos="1654175" algn="l"/>
              </a:tabLst>
            </a:pPr>
            <a:r>
              <a:rPr lang="en-US" altLang="ko-KR" sz="2400" dirty="0">
                <a:solidFill>
                  <a:schemeClr val="hlink"/>
                </a:solidFill>
                <a:ea typeface="Gulim" panose="020B0600000101010101" pitchFamily="34" charset="-127"/>
              </a:rPr>
              <a:t>C:</a:t>
            </a:r>
            <a:r>
              <a:rPr lang="en-US" altLang="ko-KR" sz="2400" dirty="0">
                <a:ea typeface="Gulim" panose="020B0600000101010101" pitchFamily="34" charset="-127"/>
              </a:rPr>
              <a:t>	squared coefficient of variance = </a:t>
            </a:r>
            <a:r>
              <a:rPr lang="en-US" altLang="ko-KR" sz="2400" dirty="0">
                <a:ea typeface="Gulim" panose="020B0600000101010101" pitchFamily="34" charset="-127"/>
                <a:sym typeface="Symbol" panose="05050102010706020507" pitchFamily="18" charset="2"/>
              </a:rPr>
              <a:t></a:t>
            </a:r>
            <a:r>
              <a:rPr lang="en-US" altLang="ko-KR" sz="2400" baseline="30000" dirty="0">
                <a:ea typeface="Gulim" panose="020B0600000101010101" pitchFamily="34" charset="-127"/>
                <a:sym typeface="Symbol" panose="05050102010706020507" pitchFamily="18" charset="2"/>
              </a:rPr>
              <a:t>2</a:t>
            </a:r>
            <a:r>
              <a:rPr lang="en-US" altLang="ko-KR" sz="2400" dirty="0">
                <a:ea typeface="Gulim" panose="020B0600000101010101" pitchFamily="34" charset="-127"/>
              </a:rPr>
              <a:t>/m1</a:t>
            </a:r>
            <a:r>
              <a:rPr lang="en-US" altLang="ko-KR" sz="2400" baseline="30000" dirty="0">
                <a:ea typeface="Gulim" panose="020B0600000101010101" pitchFamily="34" charset="-127"/>
              </a:rPr>
              <a:t>2</a:t>
            </a:r>
            <a:endParaRPr lang="en-US" altLang="ko-KR" sz="2400" dirty="0">
              <a:solidFill>
                <a:schemeClr val="accent1"/>
              </a:solidFill>
              <a:ea typeface="Gulim" panose="020B0600000101010101" pitchFamily="34" charset="-127"/>
            </a:endParaRPr>
          </a:p>
          <a:p>
            <a:pPr lvl="1">
              <a:lnSpc>
                <a:spcPct val="75000"/>
              </a:lnSpc>
              <a:spcBef>
                <a:spcPct val="15000"/>
              </a:spcBef>
              <a:tabLst>
                <a:tab pos="688975" algn="l"/>
                <a:tab pos="1654175" algn="l"/>
              </a:tabLst>
            </a:pPr>
            <a:r>
              <a:rPr lang="el-GR" altLang="en-US" sz="2400" dirty="0">
                <a:solidFill>
                  <a:schemeClr val="accent2"/>
                </a:solidFill>
              </a:rPr>
              <a:t>μ</a:t>
            </a:r>
            <a:r>
              <a:rPr lang="en-US" altLang="ko-KR" sz="2400" dirty="0">
                <a:solidFill>
                  <a:schemeClr val="accent2"/>
                </a:solidFill>
                <a:ea typeface="Gulim" panose="020B0600000101010101" pitchFamily="34" charset="-127"/>
              </a:rPr>
              <a:t>:</a:t>
            </a:r>
            <a:r>
              <a:rPr lang="en-US" altLang="ko-KR" sz="2400" dirty="0">
                <a:ea typeface="Gulim" panose="020B0600000101010101" pitchFamily="34" charset="-127"/>
              </a:rPr>
              <a:t>	service rate = 1/</a:t>
            </a:r>
            <a:r>
              <a:rPr lang="en-US" altLang="ko-KR" sz="2400" dirty="0" err="1">
                <a:solidFill>
                  <a:schemeClr val="hlink"/>
                </a:solidFill>
                <a:ea typeface="Gulim" panose="020B0600000101010101" pitchFamily="34" charset="-127"/>
              </a:rPr>
              <a:t>T</a:t>
            </a:r>
            <a:r>
              <a:rPr lang="en-US" altLang="ko-KR" sz="2400" baseline="-25000" dirty="0" err="1">
                <a:solidFill>
                  <a:schemeClr val="hlink"/>
                </a:solidFill>
                <a:ea typeface="Gulim" panose="020B0600000101010101" pitchFamily="34" charset="-127"/>
              </a:rPr>
              <a:t>ser</a:t>
            </a:r>
            <a:endParaRPr lang="en-US" altLang="ko-KR" sz="2400" dirty="0">
              <a:solidFill>
                <a:schemeClr val="hlink"/>
              </a:solidFill>
              <a:ea typeface="Gulim" panose="020B0600000101010101" pitchFamily="34" charset="-127"/>
            </a:endParaRPr>
          </a:p>
          <a:p>
            <a:pPr lvl="1">
              <a:lnSpc>
                <a:spcPct val="75000"/>
              </a:lnSpc>
              <a:spcBef>
                <a:spcPct val="15000"/>
              </a:spcBef>
              <a:tabLst>
                <a:tab pos="688975" algn="l"/>
                <a:tab pos="1654175" algn="l"/>
              </a:tabLst>
            </a:pPr>
            <a:r>
              <a:rPr lang="en-US" altLang="ko-KR" sz="2400" dirty="0">
                <a:solidFill>
                  <a:schemeClr val="accent2"/>
                </a:solidFill>
                <a:ea typeface="Gulim" panose="020B0600000101010101" pitchFamily="34" charset="-127"/>
              </a:rPr>
              <a:t>u:</a:t>
            </a:r>
            <a:r>
              <a:rPr lang="en-US" altLang="ko-KR" sz="2400" dirty="0">
                <a:ea typeface="Gulim" panose="020B0600000101010101" pitchFamily="34" charset="-127"/>
              </a:rPr>
              <a:t>	server utilization (0</a:t>
            </a:r>
            <a:r>
              <a:rPr lang="en-US" altLang="ko-KR" sz="2400" dirty="0">
                <a:ea typeface="Gulim" panose="020B0600000101010101" pitchFamily="34" charset="-127"/>
                <a:sym typeface="Symbol" panose="05050102010706020507" pitchFamily="18" charset="2"/>
              </a:rPr>
              <a:t></a:t>
            </a:r>
            <a:r>
              <a:rPr lang="en-US" altLang="ko-KR" sz="2400" dirty="0">
                <a:solidFill>
                  <a:schemeClr val="accent2"/>
                </a:solidFill>
                <a:ea typeface="Gulim" panose="020B0600000101010101" pitchFamily="34" charset="-127"/>
                <a:sym typeface="Symbol" panose="05050102010706020507" pitchFamily="18" charset="2"/>
              </a:rPr>
              <a:t>u</a:t>
            </a:r>
            <a:r>
              <a:rPr lang="en-US" altLang="ko-KR" sz="2400" dirty="0">
                <a:ea typeface="Gulim" panose="020B0600000101010101" pitchFamily="34" charset="-127"/>
                <a:sym typeface="Symbol" panose="05050102010706020507" pitchFamily="18" charset="2"/>
              </a:rPr>
              <a:t>1)</a:t>
            </a:r>
            <a:r>
              <a:rPr lang="en-US" altLang="ko-KR" sz="2400" dirty="0">
                <a:ea typeface="Gulim" panose="020B0600000101010101" pitchFamily="34" charset="-127"/>
              </a:rPr>
              <a:t>: </a:t>
            </a:r>
            <a:r>
              <a:rPr lang="en-US" altLang="ko-KR" sz="2400" dirty="0">
                <a:solidFill>
                  <a:schemeClr val="accent2"/>
                </a:solidFill>
                <a:ea typeface="Gulim" panose="020B0600000101010101" pitchFamily="34" charset="-127"/>
              </a:rPr>
              <a:t>u </a:t>
            </a:r>
            <a:r>
              <a:rPr lang="en-US" altLang="ko-KR" sz="2400" dirty="0">
                <a:ea typeface="Gulim" panose="020B0600000101010101" pitchFamily="34" charset="-127"/>
              </a:rPr>
              <a:t>= </a:t>
            </a:r>
            <a:r>
              <a:rPr lang="en-US" altLang="ko-KR" sz="2400" dirty="0">
                <a:solidFill>
                  <a:schemeClr val="hlink"/>
                </a:solidFill>
                <a:ea typeface="Gulim" panose="020B0600000101010101" pitchFamily="34" charset="-127"/>
                <a:sym typeface="Symbol" panose="05050102010706020507" pitchFamily="18" charset="2"/>
              </a:rPr>
              <a:t></a:t>
            </a:r>
            <a:r>
              <a:rPr lang="en-US" altLang="ko-KR" sz="2400" dirty="0">
                <a:ea typeface="Gulim" panose="020B0600000101010101" pitchFamily="34" charset="-127"/>
              </a:rPr>
              <a:t>/</a:t>
            </a:r>
            <a:r>
              <a:rPr lang="el-GR" altLang="en-US" sz="2400" dirty="0">
                <a:solidFill>
                  <a:schemeClr val="accent2"/>
                </a:solidFill>
              </a:rPr>
              <a:t>μ</a:t>
            </a:r>
            <a:r>
              <a:rPr lang="en-US" altLang="ko-KR" sz="2400" dirty="0">
                <a:ea typeface="Gulim" panose="020B0600000101010101" pitchFamily="34" charset="-127"/>
              </a:rPr>
              <a:t> = </a:t>
            </a:r>
            <a:r>
              <a:rPr lang="en-US" altLang="ko-KR" sz="2400" dirty="0">
                <a:solidFill>
                  <a:schemeClr val="hlink"/>
                </a:solidFill>
                <a:ea typeface="Gulim" panose="020B0600000101010101" pitchFamily="34" charset="-127"/>
                <a:sym typeface="Symbol" panose="05050102010706020507" pitchFamily="18" charset="2"/>
              </a:rPr>
              <a:t>  </a:t>
            </a:r>
            <a:r>
              <a:rPr lang="en-US" altLang="ko-KR" sz="2400" dirty="0" err="1">
                <a:solidFill>
                  <a:schemeClr val="hlink"/>
                </a:solidFill>
                <a:ea typeface="Gulim" panose="020B0600000101010101" pitchFamily="34" charset="-127"/>
              </a:rPr>
              <a:t>T</a:t>
            </a:r>
            <a:r>
              <a:rPr lang="en-US" altLang="ko-KR" sz="2400" baseline="-25000" dirty="0" err="1">
                <a:solidFill>
                  <a:schemeClr val="hlink"/>
                </a:solidFill>
                <a:ea typeface="Gulim" panose="020B0600000101010101" pitchFamily="34" charset="-127"/>
              </a:rPr>
              <a:t>ser</a:t>
            </a:r>
            <a:r>
              <a:rPr lang="en-US" altLang="ko-KR" sz="2400" dirty="0">
                <a:ea typeface="Gulim" panose="020B0600000101010101" pitchFamily="34" charset="-127"/>
              </a:rPr>
              <a:t> </a:t>
            </a:r>
          </a:p>
          <a:p>
            <a:pPr>
              <a:lnSpc>
                <a:spcPct val="75000"/>
              </a:lnSpc>
              <a:spcBef>
                <a:spcPct val="15000"/>
              </a:spcBef>
              <a:tabLst>
                <a:tab pos="688975" algn="l"/>
                <a:tab pos="1654175" algn="l"/>
              </a:tabLst>
            </a:pPr>
            <a:r>
              <a:rPr lang="en-US" altLang="ko-KR" dirty="0">
                <a:solidFill>
                  <a:schemeClr val="hlink"/>
                </a:solidFill>
                <a:ea typeface="Gulim" panose="020B0600000101010101" pitchFamily="34" charset="-127"/>
              </a:rPr>
              <a:t>Results</a:t>
            </a:r>
            <a:r>
              <a:rPr lang="en-US" altLang="ko-KR" dirty="0">
                <a:ea typeface="Gulim" panose="020B0600000101010101" pitchFamily="34" charset="-127"/>
              </a:rPr>
              <a:t>:</a:t>
            </a:r>
          </a:p>
          <a:p>
            <a:pPr lvl="1">
              <a:lnSpc>
                <a:spcPct val="75000"/>
              </a:lnSpc>
              <a:spcBef>
                <a:spcPct val="15000"/>
              </a:spcBef>
              <a:tabLst>
                <a:tab pos="688975" algn="l"/>
                <a:tab pos="1654175" algn="l"/>
              </a:tabLst>
            </a:pPr>
            <a:r>
              <a:rPr lang="en-US" altLang="ko-KR" sz="2400" dirty="0">
                <a:solidFill>
                  <a:schemeClr val="hlink"/>
                </a:solidFill>
                <a:ea typeface="Gulim" panose="020B0600000101010101" pitchFamily="34" charset="-127"/>
              </a:rPr>
              <a:t>M</a:t>
            </a:r>
            <a:r>
              <a:rPr lang="en-US" altLang="ko-KR" sz="2400" dirty="0">
                <a:ea typeface="Gulim" panose="020B0600000101010101" pitchFamily="34" charset="-127"/>
              </a:rPr>
              <a:t>emoryless service distribution (C = 1):</a:t>
            </a:r>
            <a:r>
              <a:rPr lang="en-US" altLang="ko-KR" sz="2400" dirty="0">
                <a:solidFill>
                  <a:schemeClr val="hlink"/>
                </a:solidFill>
                <a:ea typeface="Gulim" panose="020B0600000101010101" pitchFamily="34" charset="-127"/>
              </a:rPr>
              <a:t> (an “M/M/1 queue”):</a:t>
            </a:r>
            <a:endParaRPr lang="en-US" altLang="ko-KR" sz="2400" dirty="0">
              <a:ea typeface="Gulim" panose="020B0600000101010101" pitchFamily="34" charset="-127"/>
            </a:endParaRPr>
          </a:p>
          <a:p>
            <a:pPr lvl="2">
              <a:lnSpc>
                <a:spcPct val="75000"/>
              </a:lnSpc>
              <a:spcBef>
                <a:spcPct val="15000"/>
              </a:spcBef>
              <a:tabLst>
                <a:tab pos="688975" algn="l"/>
                <a:tab pos="1654175" algn="l"/>
              </a:tabLst>
            </a:pPr>
            <a:r>
              <a:rPr lang="en-US" altLang="ko-KR" dirty="0" err="1">
                <a:ea typeface="Gulim" panose="020B0600000101010101" pitchFamily="34" charset="-127"/>
              </a:rPr>
              <a:t>T</a:t>
            </a:r>
            <a:r>
              <a:rPr lang="en-US" altLang="ko-KR" baseline="-25000" dirty="0" err="1">
                <a:ea typeface="Gulim" panose="020B0600000101010101" pitchFamily="34" charset="-127"/>
              </a:rPr>
              <a:t>q</a:t>
            </a:r>
            <a:r>
              <a:rPr lang="en-US" altLang="ko-KR" baseline="-25000" dirty="0">
                <a:ea typeface="Gulim" panose="020B0600000101010101" pitchFamily="34" charset="-127"/>
              </a:rPr>
              <a:t> </a:t>
            </a:r>
            <a:r>
              <a:rPr lang="en-US" altLang="ko-KR" dirty="0">
                <a:ea typeface="Gulim" panose="020B0600000101010101" pitchFamily="34" charset="-127"/>
              </a:rPr>
              <a:t>= </a:t>
            </a:r>
            <a:r>
              <a:rPr lang="en-US" altLang="ko-KR" dirty="0" err="1">
                <a:ea typeface="Gulim" panose="020B0600000101010101" pitchFamily="34" charset="-127"/>
              </a:rPr>
              <a:t>T</a:t>
            </a:r>
            <a:r>
              <a:rPr lang="en-US" altLang="ko-KR" baseline="-25000" dirty="0" err="1">
                <a:ea typeface="Gulim" panose="020B0600000101010101" pitchFamily="34" charset="-127"/>
              </a:rPr>
              <a:t>ser</a:t>
            </a:r>
            <a:r>
              <a:rPr lang="en-US" altLang="ko-KR" dirty="0">
                <a:ea typeface="Gulim" panose="020B0600000101010101" pitchFamily="34" charset="-127"/>
              </a:rPr>
              <a:t> x u/(1 – u)</a:t>
            </a:r>
          </a:p>
          <a:p>
            <a:pPr lvl="1">
              <a:lnSpc>
                <a:spcPct val="75000"/>
              </a:lnSpc>
              <a:spcBef>
                <a:spcPct val="15000"/>
              </a:spcBef>
              <a:tabLst>
                <a:tab pos="688975" algn="l"/>
                <a:tab pos="1654175" algn="l"/>
              </a:tabLst>
            </a:pPr>
            <a:r>
              <a:rPr lang="en-US" altLang="ko-KR" sz="2400" dirty="0">
                <a:solidFill>
                  <a:schemeClr val="hlink"/>
                </a:solidFill>
                <a:ea typeface="Gulim" panose="020B0600000101010101" pitchFamily="34" charset="-127"/>
              </a:rPr>
              <a:t>G</a:t>
            </a:r>
            <a:r>
              <a:rPr lang="en-US" altLang="ko-KR" sz="2400" dirty="0">
                <a:ea typeface="Gulim" panose="020B0600000101010101" pitchFamily="34" charset="-127"/>
              </a:rPr>
              <a:t>eneral service distribution, 1 server </a:t>
            </a:r>
            <a:r>
              <a:rPr lang="en-US" altLang="ko-KR" sz="2400" dirty="0">
                <a:solidFill>
                  <a:schemeClr val="hlink"/>
                </a:solidFill>
                <a:ea typeface="Gulim" panose="020B0600000101010101" pitchFamily="34" charset="-127"/>
              </a:rPr>
              <a:t>(an “M/G/1 queue”):</a:t>
            </a:r>
            <a:r>
              <a:rPr lang="en-US" altLang="ko-KR" sz="2400" dirty="0">
                <a:ea typeface="Gulim" panose="020B0600000101010101" pitchFamily="34" charset="-127"/>
              </a:rPr>
              <a:t> </a:t>
            </a:r>
          </a:p>
          <a:p>
            <a:pPr lvl="2">
              <a:lnSpc>
                <a:spcPct val="75000"/>
              </a:lnSpc>
              <a:spcBef>
                <a:spcPct val="15000"/>
              </a:spcBef>
              <a:tabLst>
                <a:tab pos="688975" algn="l"/>
                <a:tab pos="1654175" algn="l"/>
              </a:tabLst>
            </a:pPr>
            <a:r>
              <a:rPr lang="en-US" altLang="ko-KR" dirty="0" err="1">
                <a:ea typeface="Gulim" panose="020B0600000101010101" pitchFamily="34" charset="-127"/>
              </a:rPr>
              <a:t>T</a:t>
            </a:r>
            <a:r>
              <a:rPr lang="en-US" altLang="ko-KR" baseline="-25000" dirty="0" err="1">
                <a:ea typeface="Gulim" panose="020B0600000101010101" pitchFamily="34" charset="-127"/>
              </a:rPr>
              <a:t>q</a:t>
            </a:r>
            <a:r>
              <a:rPr lang="en-US" altLang="ko-KR" dirty="0">
                <a:ea typeface="Gulim" panose="020B0600000101010101" pitchFamily="34" charset="-127"/>
              </a:rPr>
              <a:t> = </a:t>
            </a:r>
            <a:r>
              <a:rPr lang="en-US" altLang="ko-KR" dirty="0" err="1">
                <a:ea typeface="Gulim" panose="020B0600000101010101" pitchFamily="34" charset="-127"/>
              </a:rPr>
              <a:t>T</a:t>
            </a:r>
            <a:r>
              <a:rPr lang="en-US" altLang="ko-KR" baseline="-25000" dirty="0" err="1">
                <a:ea typeface="Gulim" panose="020B0600000101010101" pitchFamily="34" charset="-127"/>
              </a:rPr>
              <a:t>ser</a:t>
            </a:r>
            <a:r>
              <a:rPr lang="en-US" altLang="ko-KR" dirty="0">
                <a:ea typeface="Gulim" panose="020B0600000101010101" pitchFamily="34" charset="-127"/>
              </a:rPr>
              <a:t> x ½(1+C) x u/(1 – u)</a:t>
            </a:r>
          </a:p>
        </p:txBody>
      </p:sp>
      <p:grpSp>
        <p:nvGrpSpPr>
          <p:cNvPr id="917508" name="Group 4"/>
          <p:cNvGrpSpPr>
            <a:grpSpLocks/>
          </p:cNvGrpSpPr>
          <p:nvPr/>
        </p:nvGrpSpPr>
        <p:grpSpPr bwMode="auto">
          <a:xfrm>
            <a:off x="2066925" y="1819682"/>
            <a:ext cx="5324475" cy="1075918"/>
            <a:chOff x="1062" y="462"/>
            <a:chExt cx="3354" cy="753"/>
          </a:xfrm>
        </p:grpSpPr>
        <p:sp>
          <p:nvSpPr>
            <p:cNvPr id="25605" name="Rectangle 5"/>
            <p:cNvSpPr>
              <a:spLocks noChangeArrowheads="1"/>
            </p:cNvSpPr>
            <p:nvPr/>
          </p:nvSpPr>
          <p:spPr bwMode="auto">
            <a:xfrm>
              <a:off x="1062" y="764"/>
              <a:ext cx="931" cy="4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SzTx/>
              </a:pPr>
              <a:r>
                <a:rPr lang="en-US" altLang="en-US" sz="1800">
                  <a:solidFill>
                    <a:schemeClr val="hlink"/>
                  </a:solidFill>
                  <a:latin typeface="Gill Sans"/>
                </a:rPr>
                <a:t>Arrival Rate</a:t>
              </a:r>
            </a:p>
            <a:p>
              <a:pPr algn="ctr">
                <a:spcBef>
                  <a:spcPct val="0"/>
                </a:spcBef>
                <a:buSzTx/>
              </a:pPr>
              <a:r>
                <a:rPr lang="en-US" altLang="en-US" sz="1800">
                  <a:solidFill>
                    <a:schemeClr val="hlink"/>
                  </a:solidFill>
                  <a:latin typeface="Gill Sans"/>
                  <a:sym typeface="Symbol" panose="05050102010706020507" pitchFamily="18" charset="2"/>
                </a:rPr>
                <a:t></a:t>
              </a:r>
            </a:p>
          </p:txBody>
        </p:sp>
        <p:sp>
          <p:nvSpPr>
            <p:cNvPr id="25606" name="Rectangle 6"/>
            <p:cNvSpPr>
              <a:spLocks noChangeArrowheads="1"/>
            </p:cNvSpPr>
            <p:nvPr/>
          </p:nvSpPr>
          <p:spPr bwMode="auto">
            <a:xfrm>
              <a:off x="2042" y="462"/>
              <a:ext cx="820" cy="560"/>
            </a:xfrm>
            <a:prstGeom prst="rect">
              <a:avLst/>
            </a:prstGeom>
            <a:solidFill>
              <a:srgbClr val="53FB25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SzTx/>
              </a:pPr>
              <a:r>
                <a:rPr lang="en-US" altLang="en-US">
                  <a:solidFill>
                    <a:schemeClr val="bg1"/>
                  </a:solidFill>
                  <a:latin typeface="Gill Sans"/>
                </a:rPr>
                <a:t>Queue</a:t>
              </a:r>
            </a:p>
          </p:txBody>
        </p:sp>
        <p:sp>
          <p:nvSpPr>
            <p:cNvPr id="25607" name="Line 7"/>
            <p:cNvSpPr>
              <a:spLocks noChangeShapeType="1"/>
            </p:cNvSpPr>
            <p:nvPr/>
          </p:nvSpPr>
          <p:spPr bwMode="auto">
            <a:xfrm>
              <a:off x="2862" y="738"/>
              <a:ext cx="95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>
                <a:latin typeface="Gill Sans"/>
              </a:endParaRPr>
            </a:p>
          </p:txBody>
        </p:sp>
        <p:sp>
          <p:nvSpPr>
            <p:cNvPr id="25608" name="Line 8"/>
            <p:cNvSpPr>
              <a:spLocks noChangeShapeType="1"/>
            </p:cNvSpPr>
            <p:nvPr/>
          </p:nvSpPr>
          <p:spPr bwMode="auto">
            <a:xfrm>
              <a:off x="1093" y="738"/>
              <a:ext cx="924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>
                <a:latin typeface="Gill Sans"/>
              </a:endParaRPr>
            </a:p>
          </p:txBody>
        </p:sp>
        <p:sp>
          <p:nvSpPr>
            <p:cNvPr id="25609" name="Oval 9"/>
            <p:cNvSpPr>
              <a:spLocks noChangeArrowheads="1"/>
            </p:cNvSpPr>
            <p:nvPr/>
          </p:nvSpPr>
          <p:spPr bwMode="auto">
            <a:xfrm>
              <a:off x="3812" y="462"/>
              <a:ext cx="604" cy="603"/>
            </a:xfrm>
            <a:prstGeom prst="ellipse">
              <a:avLst/>
            </a:prstGeom>
            <a:solidFill>
              <a:schemeClr val="accent1"/>
            </a:solidFill>
            <a:ln w="381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dirty="0">
                  <a:latin typeface="Gill Sans"/>
                </a:rPr>
                <a:t>Server</a:t>
              </a:r>
            </a:p>
          </p:txBody>
        </p:sp>
        <p:sp>
          <p:nvSpPr>
            <p:cNvPr id="25610" name="Rectangle 10"/>
            <p:cNvSpPr>
              <a:spLocks noChangeArrowheads="1"/>
            </p:cNvSpPr>
            <p:nvPr/>
          </p:nvSpPr>
          <p:spPr bwMode="auto">
            <a:xfrm>
              <a:off x="2840" y="764"/>
              <a:ext cx="988" cy="4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SzTx/>
              </a:pPr>
              <a:r>
                <a:rPr lang="en-US" altLang="en-US" sz="1800">
                  <a:solidFill>
                    <a:schemeClr val="hlink"/>
                  </a:solidFill>
                  <a:latin typeface="Gill Sans"/>
                </a:rPr>
                <a:t>Service Rate</a:t>
              </a:r>
            </a:p>
            <a:p>
              <a:pPr algn="ctr">
                <a:spcBef>
                  <a:spcPct val="0"/>
                </a:spcBef>
                <a:buSzTx/>
              </a:pPr>
              <a:r>
                <a:rPr lang="en-US" altLang="en-US" sz="1800">
                  <a:solidFill>
                    <a:schemeClr val="hlink"/>
                  </a:solidFill>
                  <a:latin typeface="Gill Sans"/>
                  <a:sym typeface="Symbol" panose="05050102010706020507" pitchFamily="18" charset="2"/>
                </a:rPr>
                <a:t></a:t>
              </a:r>
              <a:r>
                <a:rPr lang="el-GR" altLang="en-US" sz="1800">
                  <a:solidFill>
                    <a:schemeClr val="hlink"/>
                  </a:solidFill>
                  <a:sym typeface="Symbol" panose="05050102010706020507" pitchFamily="18" charset="2"/>
                </a:rPr>
                <a:t>μ</a:t>
              </a:r>
              <a:r>
                <a:rPr lang="en-US" altLang="en-US" sz="1800">
                  <a:solidFill>
                    <a:schemeClr val="hlink"/>
                  </a:solidFill>
                  <a:latin typeface="Gill Sans"/>
                  <a:sym typeface="Symbol" panose="05050102010706020507" pitchFamily="18" charset="2"/>
                </a:rPr>
                <a:t>=1/T</a:t>
              </a:r>
              <a:r>
                <a:rPr lang="en-US" altLang="en-US" sz="1800" baseline="-25000">
                  <a:solidFill>
                    <a:schemeClr val="hlink"/>
                  </a:solidFill>
                  <a:latin typeface="Gill Sans"/>
                  <a:sym typeface="Symbol" panose="05050102010706020507" pitchFamily="18" charset="2"/>
                </a:rPr>
                <a:t>ser</a:t>
              </a:r>
              <a:endParaRPr lang="el-GR" altLang="en-US" sz="1800">
                <a:solidFill>
                  <a:schemeClr val="hlink"/>
                </a:solidFill>
                <a:sym typeface="Symbol" panose="05050102010706020507" pitchFamily="18" charset="2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087431" y="5550960"/>
            <a:ext cx="2170369" cy="954834"/>
            <a:chOff x="2667002" y="5486400"/>
            <a:chExt cx="2100356" cy="954834"/>
          </a:xfrm>
        </p:grpSpPr>
        <p:sp>
          <p:nvSpPr>
            <p:cNvPr id="12" name="Rectangle 11"/>
            <p:cNvSpPr/>
            <p:nvPr/>
          </p:nvSpPr>
          <p:spPr bwMode="auto">
            <a:xfrm>
              <a:off x="2667002" y="5486400"/>
              <a:ext cx="959192" cy="361462"/>
            </a:xfrm>
            <a:prstGeom prst="rect">
              <a:avLst/>
            </a:prstGeom>
            <a:noFill/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3773131" y="6079772"/>
              <a:ext cx="994227" cy="361462"/>
            </a:xfrm>
            <a:prstGeom prst="rect">
              <a:avLst/>
            </a:prstGeom>
            <a:noFill/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omic Sans MS" pitchFamily="66" charset="0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3796506" y="4320154"/>
            <a:ext cx="4737893" cy="908312"/>
            <a:chOff x="3414435" y="4682628"/>
            <a:chExt cx="3275207" cy="670099"/>
          </a:xfrm>
        </p:grpSpPr>
        <p:sp>
          <p:nvSpPr>
            <p:cNvPr id="35" name="Right Arrow 34"/>
            <p:cNvSpPr/>
            <p:nvPr/>
          </p:nvSpPr>
          <p:spPr bwMode="auto">
            <a:xfrm rot="9171139">
              <a:off x="3414435" y="4682628"/>
              <a:ext cx="3111589" cy="342257"/>
            </a:xfrm>
            <a:prstGeom prst="rightArrow">
              <a:avLst/>
            </a:prstGeom>
            <a:solidFill>
              <a:srgbClr val="FF0000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36" name="Right Arrow 35"/>
            <p:cNvSpPr/>
            <p:nvPr/>
          </p:nvSpPr>
          <p:spPr bwMode="auto">
            <a:xfrm rot="8449021">
              <a:off x="4123785" y="4987466"/>
              <a:ext cx="2565857" cy="365261"/>
            </a:xfrm>
            <a:prstGeom prst="rightArrow">
              <a:avLst/>
            </a:prstGeom>
            <a:solidFill>
              <a:srgbClr val="FF0000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omic Sans MS" pitchFamily="66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8001000" y="769600"/>
            <a:ext cx="4029207" cy="4495800"/>
            <a:chOff x="4967089" y="697112"/>
            <a:chExt cx="4029207" cy="4495800"/>
          </a:xfrm>
        </p:grpSpPr>
        <p:sp>
          <p:nvSpPr>
            <p:cNvPr id="15" name="Rectangle 14"/>
            <p:cNvSpPr/>
            <p:nvPr/>
          </p:nvSpPr>
          <p:spPr bwMode="auto">
            <a:xfrm>
              <a:off x="4967089" y="697112"/>
              <a:ext cx="4029207" cy="4495800"/>
            </a:xfrm>
            <a:prstGeom prst="rect">
              <a:avLst/>
            </a:prstGeom>
            <a:solidFill>
              <a:srgbClr val="FFFFBD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r>
                <a:rPr lang="en-US" sz="2200" b="0" dirty="0">
                  <a:latin typeface="Gill Sans" charset="0"/>
                  <a:ea typeface="Gill Sans" charset="0"/>
                  <a:cs typeface="Gill Sans" charset="0"/>
                </a:rPr>
                <a:t>Why does response/queueing delay grow unboundedly even though the utilization is &lt; 1 ?</a:t>
              </a: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5115568" y="1670050"/>
              <a:ext cx="3811392" cy="3414770"/>
              <a:chOff x="5431947" y="521727"/>
              <a:chExt cx="3723167" cy="3371618"/>
            </a:xfrm>
            <a:solidFill>
              <a:srgbClr val="FFFFBD"/>
            </a:solidFill>
          </p:grpSpPr>
          <p:sp>
            <p:nvSpPr>
              <p:cNvPr id="17" name="Rectangle 16"/>
              <p:cNvSpPr/>
              <p:nvPr/>
            </p:nvSpPr>
            <p:spPr bwMode="auto">
              <a:xfrm>
                <a:off x="5431947" y="521727"/>
                <a:ext cx="3684588" cy="3286919"/>
              </a:xfrm>
              <a:prstGeom prst="rect">
                <a:avLst/>
              </a:prstGeom>
              <a:noFill/>
              <a:ln w="571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Comic Sans MS" pitchFamily="66" charset="0"/>
                </a:endParaRPr>
              </a:p>
            </p:txBody>
          </p:sp>
          <p:sp>
            <p:nvSpPr>
              <p:cNvPr id="18" name="Ink 3"/>
              <p:cNvSpPr>
                <a:spLocks noRot="1" noChangeAspect="1" noEditPoints="1" noChangeArrowheads="1" noChangeShapeType="1" noTextEdit="1"/>
              </p:cNvSpPr>
              <p:nvPr/>
            </p:nvSpPr>
            <p:spPr bwMode="auto">
              <a:xfrm>
                <a:off x="8104188" y="1371600"/>
                <a:ext cx="1587" cy="1587"/>
              </a:xfrm>
              <a:custGeom>
                <a:avLst/>
                <a:gdLst>
                  <a:gd name="T0" fmla="*/ 0 w 1"/>
                  <a:gd name="T1" fmla="*/ 2147483647 h 1"/>
                  <a:gd name="T2" fmla="*/ 0 w 1"/>
                  <a:gd name="T3" fmla="*/ 2147483647 h 1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1" h="1" extrusionOk="0"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grpFill/>
              <a:ln w="19050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9" name="Ink 3"/>
              <p:cNvSpPr>
                <a:spLocks noRot="1" noChangeAspect="1" noEditPoints="1" noChangeArrowheads="1" noChangeShapeType="1" noTextEdit="1"/>
              </p:cNvSpPr>
              <p:nvPr/>
            </p:nvSpPr>
            <p:spPr bwMode="auto">
              <a:xfrm>
                <a:off x="8104188" y="1493838"/>
                <a:ext cx="1587" cy="1587"/>
              </a:xfrm>
              <a:custGeom>
                <a:avLst/>
                <a:gdLst>
                  <a:gd name="T0" fmla="*/ 0 w 1"/>
                  <a:gd name="T1" fmla="*/ 2147483647 h 1"/>
                  <a:gd name="T2" fmla="*/ 0 w 1"/>
                  <a:gd name="T3" fmla="*/ 2147483647 h 1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1" h="1" extrusionOk="0"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grpFill/>
              <a:ln w="19050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sz="20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grpSp>
            <p:nvGrpSpPr>
              <p:cNvPr id="20" name="Group 19"/>
              <p:cNvGrpSpPr>
                <a:grpSpLocks/>
              </p:cNvGrpSpPr>
              <p:nvPr/>
            </p:nvGrpSpPr>
            <p:grpSpPr bwMode="auto">
              <a:xfrm>
                <a:off x="5540376" y="742156"/>
                <a:ext cx="3614738" cy="3151189"/>
                <a:chOff x="5413376" y="685800"/>
                <a:chExt cx="3614738" cy="3151189"/>
              </a:xfrm>
              <a:grpFill/>
            </p:grpSpPr>
            <p:grpSp>
              <p:nvGrpSpPr>
                <p:cNvPr id="21" name="Group 53"/>
                <p:cNvGrpSpPr>
                  <a:grpSpLocks/>
                </p:cNvGrpSpPr>
                <p:nvPr/>
              </p:nvGrpSpPr>
              <p:grpSpPr bwMode="auto">
                <a:xfrm>
                  <a:off x="5413376" y="685800"/>
                  <a:ext cx="3614738" cy="3151189"/>
                  <a:chOff x="3410" y="432"/>
                  <a:chExt cx="2277" cy="1985"/>
                </a:xfrm>
                <a:grpFill/>
              </p:grpSpPr>
              <p:sp>
                <p:nvSpPr>
                  <p:cNvPr id="23" name="Rectangle 4"/>
                  <p:cNvSpPr>
                    <a:spLocks noChangeArrowheads="1"/>
                  </p:cNvSpPr>
                  <p:nvPr/>
                </p:nvSpPr>
                <p:spPr bwMode="auto">
                  <a:xfrm>
                    <a:off x="3614" y="1255"/>
                    <a:ext cx="777" cy="149"/>
                  </a:xfrm>
                  <a:prstGeom prst="rect">
                    <a:avLst/>
                  </a:prstGeom>
                  <a:grp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127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2000" b="0">
                      <a:latin typeface="Gill Sans" charset="0"/>
                      <a:ea typeface="Gill Sans" charset="0"/>
                      <a:cs typeface="Gill Sans" charset="0"/>
                    </a:endParaRPr>
                  </a:p>
                </p:txBody>
              </p:sp>
              <p:sp>
                <p:nvSpPr>
                  <p:cNvPr id="24" name="Rectangle 5"/>
                  <p:cNvSpPr>
                    <a:spLocks noChangeArrowheads="1"/>
                  </p:cNvSpPr>
                  <p:nvPr/>
                </p:nvSpPr>
                <p:spPr bwMode="auto">
                  <a:xfrm>
                    <a:off x="5245" y="1827"/>
                    <a:ext cx="442" cy="187"/>
                  </a:xfrm>
                  <a:prstGeom prst="rect">
                    <a:avLst/>
                  </a:prstGeom>
                  <a:grp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127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63500" tIns="25400" rIns="63500" bIns="25400">
                    <a:spAutoFit/>
                  </a:bodyPr>
                  <a:lstStyle/>
                  <a:p>
                    <a:pPr algn="l">
                      <a:lnSpc>
                        <a:spcPct val="90000"/>
                      </a:lnSpc>
                      <a:spcBef>
                        <a:spcPct val="0"/>
                      </a:spcBef>
                      <a:buSzTx/>
                    </a:pPr>
                    <a:r>
                      <a:rPr lang="en-US" b="0">
                        <a:latin typeface="Gill Sans" charset="0"/>
                        <a:ea typeface="Gill Sans" charset="0"/>
                        <a:cs typeface="Gill Sans" charset="0"/>
                      </a:rPr>
                      <a:t>100%</a:t>
                    </a:r>
                  </a:p>
                </p:txBody>
              </p:sp>
              <p:sp>
                <p:nvSpPr>
                  <p:cNvPr id="25" name="Line 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728" y="432"/>
                    <a:ext cx="1" cy="1378"/>
                  </a:xfrm>
                  <a:prstGeom prst="line">
                    <a:avLst/>
                  </a:prstGeom>
                  <a:grp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 sz="2000" b="0">
                      <a:latin typeface="Gill Sans" charset="0"/>
                      <a:ea typeface="Gill Sans" charset="0"/>
                      <a:cs typeface="Gill Sans" charset="0"/>
                    </a:endParaRPr>
                  </a:p>
                </p:txBody>
              </p:sp>
              <p:sp>
                <p:nvSpPr>
                  <p:cNvPr id="26" name="Line 7"/>
                  <p:cNvSpPr>
                    <a:spLocks noChangeShapeType="1"/>
                  </p:cNvSpPr>
                  <p:nvPr/>
                </p:nvSpPr>
                <p:spPr bwMode="auto">
                  <a:xfrm>
                    <a:off x="3734" y="1803"/>
                    <a:ext cx="1512" cy="1"/>
                  </a:xfrm>
                  <a:prstGeom prst="line">
                    <a:avLst/>
                  </a:prstGeom>
                  <a:grp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 sz="2000" b="0">
                      <a:latin typeface="Gill Sans" charset="0"/>
                      <a:ea typeface="Gill Sans" charset="0"/>
                      <a:cs typeface="Gill Sans" charset="0"/>
                    </a:endParaRPr>
                  </a:p>
                </p:txBody>
              </p:sp>
              <p:sp>
                <p:nvSpPr>
                  <p:cNvPr id="27" name="Rectangle 8"/>
                  <p:cNvSpPr>
                    <a:spLocks noChangeArrowheads="1"/>
                  </p:cNvSpPr>
                  <p:nvPr/>
                </p:nvSpPr>
                <p:spPr bwMode="auto">
                  <a:xfrm>
                    <a:off x="3771" y="449"/>
                    <a:ext cx="790" cy="357"/>
                  </a:xfrm>
                  <a:prstGeom prst="rect">
                    <a:avLst/>
                  </a:prstGeom>
                  <a:grp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127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63500" tIns="25400" rIns="63500" bIns="25400">
                    <a:spAutoFit/>
                  </a:bodyPr>
                  <a:lstStyle/>
                  <a:p>
                    <a:pPr algn="l">
                      <a:lnSpc>
                        <a:spcPct val="85000"/>
                      </a:lnSpc>
                      <a:spcBef>
                        <a:spcPct val="0"/>
                      </a:spcBef>
                      <a:buSzTx/>
                    </a:pPr>
                    <a:r>
                      <a:rPr lang="en-US" sz="2000" b="0" dirty="0">
                        <a:latin typeface="Gill Sans" charset="0"/>
                        <a:ea typeface="Gill Sans" charset="0"/>
                        <a:cs typeface="Gill Sans" charset="0"/>
                      </a:rPr>
                      <a:t>Response</a:t>
                    </a:r>
                  </a:p>
                  <a:p>
                    <a:pPr algn="l">
                      <a:lnSpc>
                        <a:spcPct val="85000"/>
                      </a:lnSpc>
                      <a:spcBef>
                        <a:spcPct val="0"/>
                      </a:spcBef>
                      <a:buSzTx/>
                    </a:pPr>
                    <a:r>
                      <a:rPr lang="en-US" sz="2000" b="0" dirty="0">
                        <a:latin typeface="Gill Sans" charset="0"/>
                        <a:ea typeface="Gill Sans" charset="0"/>
                        <a:cs typeface="Gill Sans" charset="0"/>
                      </a:rPr>
                      <a:t>Time (</a:t>
                    </a:r>
                    <a:r>
                      <a:rPr lang="en-US" sz="2000" b="0" dirty="0" err="1">
                        <a:latin typeface="Gill Sans" charset="0"/>
                        <a:ea typeface="Gill Sans" charset="0"/>
                        <a:cs typeface="Gill Sans" charset="0"/>
                      </a:rPr>
                      <a:t>ms</a:t>
                    </a:r>
                    <a:r>
                      <a:rPr lang="en-US" sz="2000" b="0" dirty="0">
                        <a:latin typeface="Gill Sans" charset="0"/>
                        <a:ea typeface="Gill Sans" charset="0"/>
                        <a:cs typeface="Gill Sans" charset="0"/>
                      </a:rPr>
                      <a:t>)</a:t>
                    </a:r>
                  </a:p>
                </p:txBody>
              </p:sp>
              <p:sp>
                <p:nvSpPr>
                  <p:cNvPr id="28" name="Rectangle 9"/>
                  <p:cNvSpPr>
                    <a:spLocks noChangeArrowheads="1"/>
                  </p:cNvSpPr>
                  <p:nvPr/>
                </p:nvSpPr>
                <p:spPr bwMode="auto">
                  <a:xfrm>
                    <a:off x="3709" y="2050"/>
                    <a:ext cx="1924" cy="367"/>
                  </a:xfrm>
                  <a:prstGeom prst="rect">
                    <a:avLst/>
                  </a:prstGeom>
                  <a:grp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127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 lIns="63500" tIns="25400" rIns="63500" bIns="25400">
                    <a:spAutoFit/>
                  </a:bodyPr>
                  <a:lstStyle/>
                  <a:p>
                    <a:pPr>
                      <a:lnSpc>
                        <a:spcPct val="85000"/>
                      </a:lnSpc>
                      <a:spcBef>
                        <a:spcPct val="0"/>
                      </a:spcBef>
                      <a:buSzTx/>
                    </a:pPr>
                    <a:r>
                      <a:rPr lang="en-US" sz="2000" b="0" dirty="0">
                        <a:latin typeface="Gill Sans" charset="0"/>
                        <a:ea typeface="Gill Sans" charset="0"/>
                        <a:cs typeface="Gill Sans" charset="0"/>
                      </a:rPr>
                      <a:t>Throughput  (Utilization)</a:t>
                    </a:r>
                  </a:p>
                  <a:p>
                    <a:pPr>
                      <a:lnSpc>
                        <a:spcPct val="85000"/>
                      </a:lnSpc>
                      <a:spcBef>
                        <a:spcPct val="0"/>
                      </a:spcBef>
                      <a:buSzTx/>
                    </a:pPr>
                    <a:r>
                      <a:rPr lang="en-US" sz="2000" b="0" dirty="0">
                        <a:latin typeface="Gill Sans" charset="0"/>
                        <a:ea typeface="Gill Sans" charset="0"/>
                        <a:cs typeface="Gill Sans" charset="0"/>
                      </a:rPr>
                      <a:t>                   (% total BW)</a:t>
                    </a:r>
                  </a:p>
                </p:txBody>
              </p:sp>
              <p:sp>
                <p:nvSpPr>
                  <p:cNvPr id="29" name="Rectangle 10"/>
                  <p:cNvSpPr>
                    <a:spLocks noChangeArrowheads="1"/>
                  </p:cNvSpPr>
                  <p:nvPr/>
                </p:nvSpPr>
                <p:spPr bwMode="auto">
                  <a:xfrm>
                    <a:off x="3490" y="1786"/>
                    <a:ext cx="158" cy="187"/>
                  </a:xfrm>
                  <a:prstGeom prst="rect">
                    <a:avLst/>
                  </a:prstGeom>
                  <a:grp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127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63500" tIns="25400" rIns="63500" bIns="25400">
                    <a:spAutoFit/>
                  </a:bodyPr>
                  <a:lstStyle/>
                  <a:p>
                    <a:pPr algn="l">
                      <a:lnSpc>
                        <a:spcPct val="90000"/>
                      </a:lnSpc>
                      <a:spcBef>
                        <a:spcPct val="0"/>
                      </a:spcBef>
                      <a:buSzTx/>
                    </a:pPr>
                    <a:r>
                      <a:rPr lang="en-US" b="0">
                        <a:latin typeface="Gill Sans" charset="0"/>
                        <a:ea typeface="Gill Sans" charset="0"/>
                        <a:cs typeface="Gill Sans" charset="0"/>
                      </a:rPr>
                      <a:t>0</a:t>
                    </a:r>
                  </a:p>
                </p:txBody>
              </p:sp>
              <p:sp>
                <p:nvSpPr>
                  <p:cNvPr id="30" name="Rectangle 11"/>
                  <p:cNvSpPr>
                    <a:spLocks noChangeArrowheads="1"/>
                  </p:cNvSpPr>
                  <p:nvPr/>
                </p:nvSpPr>
                <p:spPr bwMode="auto">
                  <a:xfrm>
                    <a:off x="3410" y="1305"/>
                    <a:ext cx="316" cy="187"/>
                  </a:xfrm>
                  <a:prstGeom prst="rect">
                    <a:avLst/>
                  </a:prstGeom>
                  <a:grp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127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63500" tIns="25400" rIns="63500" bIns="25400">
                    <a:spAutoFit/>
                  </a:bodyPr>
                  <a:lstStyle/>
                  <a:p>
                    <a:pPr algn="l">
                      <a:lnSpc>
                        <a:spcPct val="90000"/>
                      </a:lnSpc>
                      <a:spcBef>
                        <a:spcPct val="0"/>
                      </a:spcBef>
                      <a:buSzTx/>
                    </a:pPr>
                    <a:r>
                      <a:rPr lang="en-US" b="0" dirty="0">
                        <a:latin typeface="Gill Sans" charset="0"/>
                        <a:ea typeface="Gill Sans" charset="0"/>
                        <a:cs typeface="Gill Sans" charset="0"/>
                      </a:rPr>
                      <a:t>100</a:t>
                    </a:r>
                  </a:p>
                </p:txBody>
              </p:sp>
              <p:sp>
                <p:nvSpPr>
                  <p:cNvPr id="31" name="Rectangle 12"/>
                  <p:cNvSpPr>
                    <a:spLocks noChangeArrowheads="1"/>
                  </p:cNvSpPr>
                  <p:nvPr/>
                </p:nvSpPr>
                <p:spPr bwMode="auto">
                  <a:xfrm>
                    <a:off x="3410" y="904"/>
                    <a:ext cx="316" cy="187"/>
                  </a:xfrm>
                  <a:prstGeom prst="rect">
                    <a:avLst/>
                  </a:prstGeom>
                  <a:grp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127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63500" tIns="25400" rIns="63500" bIns="25400">
                    <a:spAutoFit/>
                  </a:bodyPr>
                  <a:lstStyle/>
                  <a:p>
                    <a:pPr algn="l">
                      <a:lnSpc>
                        <a:spcPct val="90000"/>
                      </a:lnSpc>
                      <a:spcBef>
                        <a:spcPct val="0"/>
                      </a:spcBef>
                      <a:buSzTx/>
                    </a:pPr>
                    <a:r>
                      <a:rPr lang="en-US" b="0" dirty="0">
                        <a:latin typeface="Gill Sans" charset="0"/>
                        <a:ea typeface="Gill Sans" charset="0"/>
                        <a:cs typeface="Gill Sans" charset="0"/>
                      </a:rPr>
                      <a:t>200</a:t>
                    </a:r>
                  </a:p>
                </p:txBody>
              </p:sp>
              <p:sp>
                <p:nvSpPr>
                  <p:cNvPr id="32" name="Rectangle 13"/>
                  <p:cNvSpPr>
                    <a:spLocks noChangeArrowheads="1"/>
                  </p:cNvSpPr>
                  <p:nvPr/>
                </p:nvSpPr>
                <p:spPr bwMode="auto">
                  <a:xfrm>
                    <a:off x="3410" y="502"/>
                    <a:ext cx="316" cy="187"/>
                  </a:xfrm>
                  <a:prstGeom prst="rect">
                    <a:avLst/>
                  </a:prstGeom>
                  <a:grp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127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63500" tIns="25400" rIns="63500" bIns="25400">
                    <a:spAutoFit/>
                  </a:bodyPr>
                  <a:lstStyle/>
                  <a:p>
                    <a:pPr algn="l">
                      <a:lnSpc>
                        <a:spcPct val="90000"/>
                      </a:lnSpc>
                      <a:spcBef>
                        <a:spcPct val="0"/>
                      </a:spcBef>
                      <a:buSzTx/>
                    </a:pPr>
                    <a:r>
                      <a:rPr lang="en-US" b="0">
                        <a:latin typeface="Gill Sans" charset="0"/>
                        <a:ea typeface="Gill Sans" charset="0"/>
                        <a:cs typeface="Gill Sans" charset="0"/>
                      </a:rPr>
                      <a:t>300</a:t>
                    </a:r>
                  </a:p>
                </p:txBody>
              </p:sp>
              <p:sp>
                <p:nvSpPr>
                  <p:cNvPr id="33" name="Rectangle 14"/>
                  <p:cNvSpPr>
                    <a:spLocks noChangeArrowheads="1"/>
                  </p:cNvSpPr>
                  <p:nvPr/>
                </p:nvSpPr>
                <p:spPr bwMode="auto">
                  <a:xfrm>
                    <a:off x="3691" y="1867"/>
                    <a:ext cx="284" cy="187"/>
                  </a:xfrm>
                  <a:prstGeom prst="rect">
                    <a:avLst/>
                  </a:prstGeom>
                  <a:grp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127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63500" tIns="25400" rIns="63500" bIns="25400">
                    <a:spAutoFit/>
                  </a:bodyPr>
                  <a:lstStyle/>
                  <a:p>
                    <a:pPr algn="l">
                      <a:lnSpc>
                        <a:spcPct val="90000"/>
                      </a:lnSpc>
                      <a:spcBef>
                        <a:spcPct val="0"/>
                      </a:spcBef>
                      <a:buSzTx/>
                    </a:pPr>
                    <a:r>
                      <a:rPr lang="en-US" b="0">
                        <a:latin typeface="Gill Sans" charset="0"/>
                        <a:ea typeface="Gill Sans" charset="0"/>
                        <a:cs typeface="Gill Sans" charset="0"/>
                      </a:rPr>
                      <a:t>0%</a:t>
                    </a:r>
                  </a:p>
                </p:txBody>
              </p:sp>
            </p:grpSp>
            <p:sp>
              <p:nvSpPr>
                <p:cNvPr id="22" name="Ink 4"/>
                <p:cNvSpPr>
                  <a:spLocks noRot="1" noChangeAspect="1" noEditPoints="1" noChangeArrowheads="1" noChangeShapeType="1" noTextEdit="1"/>
                </p:cNvSpPr>
                <p:nvPr/>
              </p:nvSpPr>
              <p:spPr bwMode="auto">
                <a:xfrm>
                  <a:off x="5937250" y="758825"/>
                  <a:ext cx="2368550" cy="1844675"/>
                </a:xfrm>
                <a:custGeom>
                  <a:avLst/>
                  <a:gdLst>
                    <a:gd name="T0" fmla="*/ 0 w 6060"/>
                    <a:gd name="T1" fmla="*/ 2147483647 h 5124"/>
                    <a:gd name="T2" fmla="*/ 2147483647 w 6060"/>
                    <a:gd name="T3" fmla="*/ 2147483647 h 5124"/>
                    <a:gd name="T4" fmla="*/ 2147483647 w 6060"/>
                    <a:gd name="T5" fmla="*/ 2147483647 h 5124"/>
                    <a:gd name="T6" fmla="*/ 2147483647 w 6060"/>
                    <a:gd name="T7" fmla="*/ 2147483647 h 5124"/>
                    <a:gd name="T8" fmla="*/ 2147483647 w 6060"/>
                    <a:gd name="T9" fmla="*/ 2147483647 h 5124"/>
                    <a:gd name="T10" fmla="*/ 2147483647 w 6060"/>
                    <a:gd name="T11" fmla="*/ 2147483647 h 5124"/>
                    <a:gd name="T12" fmla="*/ 2147483647 w 6060"/>
                    <a:gd name="T13" fmla="*/ 2147483647 h 5124"/>
                    <a:gd name="T14" fmla="*/ 2147483647 w 6060"/>
                    <a:gd name="T15" fmla="*/ 2147483647 h 5124"/>
                    <a:gd name="T16" fmla="*/ 2147483647 w 6060"/>
                    <a:gd name="T17" fmla="*/ 2147483647 h 5124"/>
                    <a:gd name="T18" fmla="*/ 2147483647 w 6060"/>
                    <a:gd name="T19" fmla="*/ 2147483647 h 5124"/>
                    <a:gd name="T20" fmla="*/ 2147483647 w 6060"/>
                    <a:gd name="T21" fmla="*/ 2147483647 h 5124"/>
                    <a:gd name="T22" fmla="*/ 2147483647 w 6060"/>
                    <a:gd name="T23" fmla="*/ 2147483647 h 5124"/>
                    <a:gd name="T24" fmla="*/ 2147483647 w 6060"/>
                    <a:gd name="T25" fmla="*/ 2147483647 h 5124"/>
                    <a:gd name="T26" fmla="*/ 2147483647 w 6060"/>
                    <a:gd name="T27" fmla="*/ 2147483647 h 5124"/>
                    <a:gd name="T28" fmla="*/ 2147483647 w 6060"/>
                    <a:gd name="T29" fmla="*/ 2147483647 h 5124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0" t="0" r="r" b="b"/>
                  <a:pathLst>
                    <a:path w="6060" h="5124" extrusionOk="0">
                      <a:moveTo>
                        <a:pt x="0" y="5121"/>
                      </a:moveTo>
                      <a:cubicBezTo>
                        <a:pt x="155" y="5108"/>
                        <a:pt x="312" y="5103"/>
                        <a:pt x="468" y="5091"/>
                      </a:cubicBezTo>
                      <a:cubicBezTo>
                        <a:pt x="775" y="5068"/>
                        <a:pt x="1136" y="5060"/>
                        <a:pt x="1422" y="4946"/>
                      </a:cubicBezTo>
                      <a:cubicBezTo>
                        <a:pt x="1613" y="4870"/>
                        <a:pt x="1803" y="4774"/>
                        <a:pt x="1993" y="4691"/>
                      </a:cubicBezTo>
                      <a:cubicBezTo>
                        <a:pt x="2188" y="4606"/>
                        <a:pt x="2378" y="4519"/>
                        <a:pt x="2557" y="4404"/>
                      </a:cubicBezTo>
                      <a:cubicBezTo>
                        <a:pt x="2805" y="4245"/>
                        <a:pt x="3071" y="4125"/>
                        <a:pt x="3320" y="3970"/>
                      </a:cubicBezTo>
                      <a:cubicBezTo>
                        <a:pt x="3491" y="3864"/>
                        <a:pt x="3649" y="3748"/>
                        <a:pt x="3823" y="3647"/>
                      </a:cubicBezTo>
                      <a:cubicBezTo>
                        <a:pt x="4041" y="3520"/>
                        <a:pt x="4219" y="3329"/>
                        <a:pt x="4391" y="3143"/>
                      </a:cubicBezTo>
                      <a:cubicBezTo>
                        <a:pt x="4539" y="2984"/>
                        <a:pt x="4704" y="2844"/>
                        <a:pt x="4832" y="2666"/>
                      </a:cubicBezTo>
                      <a:cubicBezTo>
                        <a:pt x="4927" y="2534"/>
                        <a:pt x="4999" y="2388"/>
                        <a:pt x="5087" y="2251"/>
                      </a:cubicBezTo>
                      <a:cubicBezTo>
                        <a:pt x="5165" y="2130"/>
                        <a:pt x="5236" y="2017"/>
                        <a:pt x="5299" y="1888"/>
                      </a:cubicBezTo>
                      <a:cubicBezTo>
                        <a:pt x="5421" y="1641"/>
                        <a:pt x="5529" y="1391"/>
                        <a:pt x="5657" y="1147"/>
                      </a:cubicBezTo>
                      <a:cubicBezTo>
                        <a:pt x="5835" y="809"/>
                        <a:pt x="5882" y="475"/>
                        <a:pt x="5999" y="122"/>
                      </a:cubicBezTo>
                      <a:cubicBezTo>
                        <a:pt x="6013" y="79"/>
                        <a:pt x="6041" y="17"/>
                        <a:pt x="6047" y="1"/>
                      </a:cubicBezTo>
                      <a:cubicBezTo>
                        <a:pt x="6051" y="2"/>
                        <a:pt x="6055" y="3"/>
                        <a:pt x="6059" y="4"/>
                      </a:cubicBezTo>
                    </a:path>
                  </a:pathLst>
                </a:custGeom>
                <a:grpFill/>
                <a:ln w="28575" cap="rnd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 sz="2000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5918713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7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7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7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7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7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75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75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75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75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750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750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750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750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750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750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7507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0E3C2-1358-45B8-A6E3-D5FCB13E2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Light"/>
              </a:rPr>
              <a:t>System Performance In presence of a Queue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CF0197F5-E30D-46E8-8388-061C723980C3}"/>
                  </a:ext>
                </a:extLst>
              </p:cNvPr>
              <p:cNvSpPr txBox="1"/>
              <p:nvPr/>
            </p:nvSpPr>
            <p:spPr>
              <a:xfrm>
                <a:off x="4403693" y="3954850"/>
                <a:ext cx="477374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0" dirty="0">
                    <a:latin typeface="Gill Sans Light"/>
                  </a:rPr>
                  <a:t>Request Rate (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2400" b="0" dirty="0">
                    <a:latin typeface="Gill Sans Light"/>
                  </a:rPr>
                  <a:t> ) - “offered load”</a:t>
                </a:r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CF0197F5-E30D-46E8-8388-061C723980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3693" y="3954850"/>
                <a:ext cx="4773743" cy="461665"/>
              </a:xfrm>
              <a:prstGeom prst="rect">
                <a:avLst/>
              </a:prstGeom>
              <a:blipFill>
                <a:blip r:embed="rId2"/>
                <a:stretch>
                  <a:fillRect l="-1916" t="-9333" r="-1277" b="-3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2B3BA3BE-F570-4B68-B1C5-52E273B66F0F}"/>
                  </a:ext>
                </a:extLst>
              </p:cNvPr>
              <p:cNvSpPr txBox="1"/>
              <p:nvPr/>
            </p:nvSpPr>
            <p:spPr>
              <a:xfrm rot="16200000">
                <a:off x="336252" y="1592236"/>
                <a:ext cx="2419059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0" dirty="0">
                    <a:latin typeface="Gill Sans Light"/>
                  </a:rPr>
                  <a:t>Service Rate (</a:t>
                </a:r>
                <a14:m>
                  <m:oMath xmlns:m="http://schemas.openxmlformats.org/officeDocument/2006/math">
                    <m:r>
                      <a:rPr lang="en-US" sz="24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sz="2400" b="0" dirty="0">
                    <a:latin typeface="Gill Sans Light"/>
                  </a:rPr>
                  <a:t>) - “delivered load”</a:t>
                </a:r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2B3BA3BE-F570-4B68-B1C5-52E273B66F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36252" y="1592236"/>
                <a:ext cx="2419059" cy="1200329"/>
              </a:xfrm>
              <a:prstGeom prst="rect">
                <a:avLst/>
              </a:prstGeom>
              <a:blipFill>
                <a:blip r:embed="rId3"/>
                <a:stretch>
                  <a:fillRect l="-3553" t="-6045" r="-11168" b="-4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E81CA739-B445-41F0-A08E-BE690720D2DC}"/>
                  </a:ext>
                </a:extLst>
              </p:cNvPr>
              <p:cNvSpPr/>
              <p:nvPr/>
            </p:nvSpPr>
            <p:spPr>
              <a:xfrm>
                <a:off x="2820000" y="2304980"/>
                <a:ext cx="84157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sz="2400" b="0" i="1" baseline="-25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𝑚𝑎𝑥</m:t>
                      </m:r>
                    </m:oMath>
                  </m:oMathPara>
                </a14:m>
                <a:endParaRPr lang="en-US" sz="2400" b="0" dirty="0">
                  <a:latin typeface="Gill Sans Light"/>
                </a:endParaRPr>
              </a:p>
            </p:txBody>
          </p:sp>
        </mc:Choice>
        <mc:Fallback xmlns=""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E81CA739-B445-41F0-A08E-BE690720D2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0000" y="2304980"/>
                <a:ext cx="841577" cy="461665"/>
              </a:xfrm>
              <a:prstGeom prst="rect">
                <a:avLst/>
              </a:prstGeom>
              <a:blipFill>
                <a:blip r:embed="rId4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9" name="Group 78">
            <a:extLst>
              <a:ext uri="{FF2B5EF4-FFF2-40B4-BE49-F238E27FC236}">
                <a16:creationId xmlns:a16="http://schemas.microsoft.com/office/drawing/2014/main" id="{125276F3-EA96-4874-AFF4-3C4A7BBA45E7}"/>
              </a:ext>
            </a:extLst>
          </p:cNvPr>
          <p:cNvGrpSpPr/>
          <p:nvPr/>
        </p:nvGrpSpPr>
        <p:grpSpPr>
          <a:xfrm>
            <a:off x="2794352" y="1430297"/>
            <a:ext cx="5535592" cy="2532103"/>
            <a:chOff x="2453052" y="1591408"/>
            <a:chExt cx="3795348" cy="2532103"/>
          </a:xfrm>
        </p:grpSpPr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D0C984EA-6D68-4F96-97EC-004955D9580F}"/>
                </a:ext>
              </a:extLst>
            </p:cNvPr>
            <p:cNvCxnSpPr>
              <a:cxnSpLocks/>
            </p:cNvCxnSpPr>
            <p:nvPr/>
          </p:nvCxnSpPr>
          <p:spPr>
            <a:xfrm>
              <a:off x="2453052" y="4106008"/>
              <a:ext cx="3795348" cy="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68C31EFC-B058-4703-BB47-1E614114FAE2}"/>
                </a:ext>
              </a:extLst>
            </p:cNvPr>
            <p:cNvCxnSpPr/>
            <p:nvPr/>
          </p:nvCxnSpPr>
          <p:spPr>
            <a:xfrm flipV="1">
              <a:off x="2453052" y="1591408"/>
              <a:ext cx="0" cy="251460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Rectangle 81">
                  <a:extLst>
                    <a:ext uri="{FF2B5EF4-FFF2-40B4-BE49-F238E27FC236}">
                      <a16:creationId xmlns:a16="http://schemas.microsoft.com/office/drawing/2014/main" id="{DE54BF34-B949-4687-A6F8-B0981CB00CEF}"/>
                    </a:ext>
                  </a:extLst>
                </p:cNvPr>
                <p:cNvSpPr/>
                <p:nvPr/>
              </p:nvSpPr>
              <p:spPr>
                <a:xfrm>
                  <a:off x="4070837" y="3661846"/>
                  <a:ext cx="577007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en-US" sz="2400" b="0" i="1" baseline="-25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𝑚𝑎𝑥</m:t>
                        </m:r>
                      </m:oMath>
                    </m:oMathPara>
                  </a14:m>
                  <a:endParaRPr lang="en-US" sz="2400" b="0" dirty="0">
                    <a:latin typeface="Gill Sans Light"/>
                  </a:endParaRPr>
                </a:p>
              </p:txBody>
            </p:sp>
          </mc:Choice>
          <mc:Fallback xmlns="">
            <p:sp>
              <p:nvSpPr>
                <p:cNvPr id="82" name="Rectangle 81">
                  <a:extLst>
                    <a:ext uri="{FF2B5EF4-FFF2-40B4-BE49-F238E27FC236}">
                      <a16:creationId xmlns:a16="http://schemas.microsoft.com/office/drawing/2014/main" id="{DE54BF34-B949-4687-A6F8-B0981CB00CE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0837" y="3661846"/>
                  <a:ext cx="577007" cy="461665"/>
                </a:xfrm>
                <a:prstGeom prst="rect">
                  <a:avLst/>
                </a:prstGeom>
                <a:blipFill>
                  <a:blip r:embed="rId5"/>
                  <a:stretch>
                    <a:fillRect b="-105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B1C4E3B1-DFC2-43D2-9193-7F457FA076A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53052" y="2479376"/>
              <a:ext cx="1617785" cy="1626632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36CFE5DA-2FF4-4709-B9D5-1B241EA6F333}"/>
                </a:ext>
              </a:extLst>
            </p:cNvPr>
            <p:cNvCxnSpPr>
              <a:cxnSpLocks/>
            </p:cNvCxnSpPr>
            <p:nvPr/>
          </p:nvCxnSpPr>
          <p:spPr>
            <a:xfrm>
              <a:off x="4070837" y="2479376"/>
              <a:ext cx="1987063" cy="0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972FA916-B27C-4AFE-959B-01D7183910B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53052" y="2479376"/>
              <a:ext cx="2102996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1408EEB8-D719-44F3-ABAE-7E75D9AFF7F9}"/>
                </a:ext>
              </a:extLst>
            </p:cNvPr>
            <p:cNvCxnSpPr>
              <a:cxnSpLocks/>
            </p:cNvCxnSpPr>
            <p:nvPr/>
          </p:nvCxnSpPr>
          <p:spPr>
            <a:xfrm>
              <a:off x="4070837" y="1914573"/>
              <a:ext cx="0" cy="2191435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Freeform 26">
              <a:extLst>
                <a:ext uri="{FF2B5EF4-FFF2-40B4-BE49-F238E27FC236}">
                  <a16:creationId xmlns:a16="http://schemas.microsoft.com/office/drawing/2014/main" id="{D7F4F1BB-1F5F-464C-9477-6FDC94FBDFA4}"/>
                </a:ext>
              </a:extLst>
            </p:cNvPr>
            <p:cNvSpPr/>
            <p:nvPr/>
          </p:nvSpPr>
          <p:spPr>
            <a:xfrm>
              <a:off x="2470638" y="2628522"/>
              <a:ext cx="3587262" cy="1459901"/>
            </a:xfrm>
            <a:custGeom>
              <a:avLst/>
              <a:gdLst>
                <a:gd name="connsiteX0" fmla="*/ 0 w 3587262"/>
                <a:gd name="connsiteY0" fmla="*/ 1459901 h 1459901"/>
                <a:gd name="connsiteX1" fmla="*/ 633047 w 3587262"/>
                <a:gd name="connsiteY1" fmla="*/ 844440 h 1459901"/>
                <a:gd name="connsiteX2" fmla="*/ 1195754 w 3587262"/>
                <a:gd name="connsiteY2" fmla="*/ 431201 h 1459901"/>
                <a:gd name="connsiteX3" fmla="*/ 1705708 w 3587262"/>
                <a:gd name="connsiteY3" fmla="*/ 176224 h 1459901"/>
                <a:gd name="connsiteX4" fmla="*/ 2118947 w 3587262"/>
                <a:gd name="connsiteY4" fmla="*/ 61924 h 1459901"/>
                <a:gd name="connsiteX5" fmla="*/ 2532185 w 3587262"/>
                <a:gd name="connsiteY5" fmla="*/ 9170 h 1459901"/>
                <a:gd name="connsiteX6" fmla="*/ 3587262 w 3587262"/>
                <a:gd name="connsiteY6" fmla="*/ 378 h 1459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87262" h="1459901">
                  <a:moveTo>
                    <a:pt x="0" y="1459901"/>
                  </a:moveTo>
                  <a:cubicBezTo>
                    <a:pt x="216877" y="1237895"/>
                    <a:pt x="433755" y="1015890"/>
                    <a:pt x="633047" y="844440"/>
                  </a:cubicBezTo>
                  <a:cubicBezTo>
                    <a:pt x="832339" y="672990"/>
                    <a:pt x="1016977" y="542570"/>
                    <a:pt x="1195754" y="431201"/>
                  </a:cubicBezTo>
                  <a:cubicBezTo>
                    <a:pt x="1374531" y="319832"/>
                    <a:pt x="1551843" y="237770"/>
                    <a:pt x="1705708" y="176224"/>
                  </a:cubicBezTo>
                  <a:cubicBezTo>
                    <a:pt x="1859573" y="114678"/>
                    <a:pt x="1981201" y="89766"/>
                    <a:pt x="2118947" y="61924"/>
                  </a:cubicBezTo>
                  <a:cubicBezTo>
                    <a:pt x="2256693" y="34082"/>
                    <a:pt x="2287466" y="19428"/>
                    <a:pt x="2532185" y="9170"/>
                  </a:cubicBezTo>
                  <a:cubicBezTo>
                    <a:pt x="2776904" y="-1088"/>
                    <a:pt x="3182083" y="-355"/>
                    <a:pt x="3587262" y="378"/>
                  </a:cubicBezTo>
                </a:path>
              </a:pathLst>
            </a:custGeom>
            <a:no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0">
                <a:latin typeface="Gill Sans Light"/>
              </a:endParaRPr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806B47DA-A9BE-4389-8E84-60E727BF9C96}"/>
              </a:ext>
            </a:extLst>
          </p:cNvPr>
          <p:cNvGrpSpPr/>
          <p:nvPr/>
        </p:nvGrpSpPr>
        <p:grpSpPr>
          <a:xfrm>
            <a:off x="2810887" y="914400"/>
            <a:ext cx="3904770" cy="2612571"/>
            <a:chOff x="2471057" y="1502229"/>
            <a:chExt cx="3904770" cy="2612571"/>
          </a:xfrm>
        </p:grpSpPr>
        <p:sp>
          <p:nvSpPr>
            <p:cNvPr id="89" name="Freeform 14">
              <a:extLst>
                <a:ext uri="{FF2B5EF4-FFF2-40B4-BE49-F238E27FC236}">
                  <a16:creationId xmlns:a16="http://schemas.microsoft.com/office/drawing/2014/main" id="{1FC468C2-AC32-4AA5-80EF-EDA1B03A8FEF}"/>
                </a:ext>
              </a:extLst>
            </p:cNvPr>
            <p:cNvSpPr/>
            <p:nvPr/>
          </p:nvSpPr>
          <p:spPr>
            <a:xfrm>
              <a:off x="2471057" y="1502229"/>
              <a:ext cx="2120644" cy="2612571"/>
            </a:xfrm>
            <a:custGeom>
              <a:avLst/>
              <a:gdLst>
                <a:gd name="connsiteX0" fmla="*/ 0 w 2307772"/>
                <a:gd name="connsiteY0" fmla="*/ 2612571 h 2612571"/>
                <a:gd name="connsiteX1" fmla="*/ 424543 w 2307772"/>
                <a:gd name="connsiteY1" fmla="*/ 2601685 h 2612571"/>
                <a:gd name="connsiteX2" fmla="*/ 892629 w 2307772"/>
                <a:gd name="connsiteY2" fmla="*/ 2569028 h 2612571"/>
                <a:gd name="connsiteX3" fmla="*/ 1349829 w 2307772"/>
                <a:gd name="connsiteY3" fmla="*/ 2438400 h 2612571"/>
                <a:gd name="connsiteX4" fmla="*/ 1676400 w 2307772"/>
                <a:gd name="connsiteY4" fmla="*/ 2198914 h 2612571"/>
                <a:gd name="connsiteX5" fmla="*/ 1905000 w 2307772"/>
                <a:gd name="connsiteY5" fmla="*/ 1883228 h 2612571"/>
                <a:gd name="connsiteX6" fmla="*/ 2122714 w 2307772"/>
                <a:gd name="connsiteY6" fmla="*/ 1458685 h 2612571"/>
                <a:gd name="connsiteX7" fmla="*/ 2231572 w 2307772"/>
                <a:gd name="connsiteY7" fmla="*/ 968828 h 2612571"/>
                <a:gd name="connsiteX8" fmla="*/ 2307772 w 2307772"/>
                <a:gd name="connsiteY8" fmla="*/ 0 h 26125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07772" h="2612571">
                  <a:moveTo>
                    <a:pt x="0" y="2612571"/>
                  </a:moveTo>
                  <a:cubicBezTo>
                    <a:pt x="137886" y="2610756"/>
                    <a:pt x="275772" y="2608942"/>
                    <a:pt x="424543" y="2601685"/>
                  </a:cubicBezTo>
                  <a:cubicBezTo>
                    <a:pt x="573315" y="2594428"/>
                    <a:pt x="738415" y="2596242"/>
                    <a:pt x="892629" y="2569028"/>
                  </a:cubicBezTo>
                  <a:cubicBezTo>
                    <a:pt x="1046843" y="2541814"/>
                    <a:pt x="1219201" y="2500086"/>
                    <a:pt x="1349829" y="2438400"/>
                  </a:cubicBezTo>
                  <a:cubicBezTo>
                    <a:pt x="1480458" y="2376714"/>
                    <a:pt x="1583872" y="2291443"/>
                    <a:pt x="1676400" y="2198914"/>
                  </a:cubicBezTo>
                  <a:cubicBezTo>
                    <a:pt x="1768928" y="2106385"/>
                    <a:pt x="1830614" y="2006599"/>
                    <a:pt x="1905000" y="1883228"/>
                  </a:cubicBezTo>
                  <a:cubicBezTo>
                    <a:pt x="1979386" y="1759857"/>
                    <a:pt x="2068285" y="1611085"/>
                    <a:pt x="2122714" y="1458685"/>
                  </a:cubicBezTo>
                  <a:cubicBezTo>
                    <a:pt x="2177143" y="1306285"/>
                    <a:pt x="2200729" y="1211942"/>
                    <a:pt x="2231572" y="968828"/>
                  </a:cubicBezTo>
                  <a:cubicBezTo>
                    <a:pt x="2262415" y="725714"/>
                    <a:pt x="2285093" y="362857"/>
                    <a:pt x="2307772" y="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 Light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C8ACFEDD-B42E-46DE-8D0A-D9984EDC9938}"/>
                    </a:ext>
                  </a:extLst>
                </p:cNvPr>
                <p:cNvSpPr txBox="1"/>
                <p:nvPr/>
              </p:nvSpPr>
              <p:spPr>
                <a:xfrm>
                  <a:off x="4658241" y="1502229"/>
                  <a:ext cx="1717586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b="0" dirty="0">
                      <a:solidFill>
                        <a:srgbClr val="FF0000"/>
                      </a:solidFill>
                      <a:latin typeface="Gill Sans Light"/>
                    </a:rPr>
                    <a:t>Latency (</a:t>
                  </a:r>
                  <a14:m>
                    <m:oMath xmlns:m="http://schemas.openxmlformats.org/officeDocument/2006/math">
                      <m:r>
                        <a:rPr lang="en-US" sz="2400" b="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</m:oMath>
                  </a14:m>
                  <a:r>
                    <a:rPr lang="en-US" sz="2400" b="0" dirty="0">
                      <a:solidFill>
                        <a:srgbClr val="FF0000"/>
                      </a:solidFill>
                      <a:latin typeface="Gill Sans Light"/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C8ACFEDD-B42E-46DE-8D0A-D9984EDC993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58241" y="1502229"/>
                  <a:ext cx="1717586" cy="461665"/>
                </a:xfrm>
                <a:prstGeom prst="rect">
                  <a:avLst/>
                </a:prstGeom>
                <a:blipFill>
                  <a:blip r:embed="rId6"/>
                  <a:stretch>
                    <a:fillRect l="-5674" t="-9211" r="-4610" b="-3026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1" name="TextBox 90">
            <a:extLst>
              <a:ext uri="{FF2B5EF4-FFF2-40B4-BE49-F238E27FC236}">
                <a16:creationId xmlns:a16="http://schemas.microsoft.com/office/drawing/2014/main" id="{946CD4AE-5325-495E-9342-12258F1FFF48}"/>
              </a:ext>
            </a:extLst>
          </p:cNvPr>
          <p:cNvSpPr txBox="1"/>
          <p:nvPr/>
        </p:nvSpPr>
        <p:spPr>
          <a:xfrm>
            <a:off x="381000" y="3378902"/>
            <a:ext cx="22900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b="0" dirty="0">
                <a:solidFill>
                  <a:srgbClr val="FF0000"/>
                </a:solidFill>
                <a:latin typeface="Gill Sans Light"/>
              </a:rPr>
              <a:t>Operation Time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816067D7-C847-4C5D-98F2-500C6B75B7F2}"/>
              </a:ext>
            </a:extLst>
          </p:cNvPr>
          <p:cNvCxnSpPr/>
          <p:nvPr/>
        </p:nvCxnSpPr>
        <p:spPr>
          <a:xfrm flipV="1">
            <a:off x="2794352" y="1461762"/>
            <a:ext cx="0" cy="2444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3" name="Group 92">
            <a:extLst>
              <a:ext uri="{FF2B5EF4-FFF2-40B4-BE49-F238E27FC236}">
                <a16:creationId xmlns:a16="http://schemas.microsoft.com/office/drawing/2014/main" id="{F4C8C5F7-CDAB-4F13-93B3-B87048BEEE28}"/>
              </a:ext>
            </a:extLst>
          </p:cNvPr>
          <p:cNvGrpSpPr/>
          <p:nvPr/>
        </p:nvGrpSpPr>
        <p:grpSpPr>
          <a:xfrm>
            <a:off x="2267226" y="1470555"/>
            <a:ext cx="462361" cy="2444761"/>
            <a:chOff x="6487961" y="1981119"/>
            <a:chExt cx="462361" cy="2444761"/>
          </a:xfrm>
        </p:grpSpPr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B31F558C-4CDC-4336-B8ED-2089FD62DFD2}"/>
                </a:ext>
              </a:extLst>
            </p:cNvPr>
            <p:cNvCxnSpPr/>
            <p:nvPr/>
          </p:nvCxnSpPr>
          <p:spPr>
            <a:xfrm flipV="1">
              <a:off x="6950322" y="1981119"/>
              <a:ext cx="0" cy="244476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78FA32FB-7DFA-4839-9868-1889C5A4A425}"/>
                </a:ext>
              </a:extLst>
            </p:cNvPr>
            <p:cNvSpPr txBox="1"/>
            <p:nvPr/>
          </p:nvSpPr>
          <p:spPr>
            <a:xfrm rot="16200000">
              <a:off x="6289926" y="2761140"/>
              <a:ext cx="85773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0" dirty="0">
                  <a:solidFill>
                    <a:srgbClr val="FF0000"/>
                  </a:solidFill>
                  <a:latin typeface="Gill Sans Light"/>
                </a:rPr>
                <a:t>Time</a:t>
              </a:r>
            </a:p>
          </p:txBody>
        </p:sp>
      </p:grpSp>
      <p:sp>
        <p:nvSpPr>
          <p:cNvPr id="96" name="Up Arrow 31">
            <a:extLst>
              <a:ext uri="{FF2B5EF4-FFF2-40B4-BE49-F238E27FC236}">
                <a16:creationId xmlns:a16="http://schemas.microsoft.com/office/drawing/2014/main" id="{E3488ABF-4BF5-4192-A73E-7602F0A3780F}"/>
              </a:ext>
            </a:extLst>
          </p:cNvPr>
          <p:cNvSpPr/>
          <p:nvPr/>
        </p:nvSpPr>
        <p:spPr>
          <a:xfrm>
            <a:off x="3850053" y="3934780"/>
            <a:ext cx="397748" cy="912805"/>
          </a:xfrm>
          <a:prstGeom prst="up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 Light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66478FBF-DC15-44C2-AD92-1C45E94A87E8}"/>
              </a:ext>
            </a:extLst>
          </p:cNvPr>
          <p:cNvSpPr txBox="1"/>
          <p:nvPr/>
        </p:nvSpPr>
        <p:spPr>
          <a:xfrm>
            <a:off x="800676" y="4902797"/>
            <a:ext cx="111180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>
                <a:latin typeface="Gill Sans Light"/>
              </a:rPr>
              <a:t>“Half-Power Point” : load at which system delivers half of peak performance</a:t>
            </a:r>
          </a:p>
          <a:p>
            <a:pPr marL="285750" indent="-285750">
              <a:buFontTx/>
              <a:buChar char="-"/>
            </a:pPr>
            <a:r>
              <a:rPr lang="en-US" sz="2400" b="0" dirty="0">
                <a:latin typeface="Gill Sans Light"/>
              </a:rPr>
              <a:t>Design and provision systems to operate roughly in this regime</a:t>
            </a:r>
          </a:p>
          <a:p>
            <a:pPr marL="285750" indent="-285750">
              <a:buFontTx/>
              <a:buChar char="-"/>
            </a:pPr>
            <a:r>
              <a:rPr lang="en-US" sz="2400" b="0" dirty="0">
                <a:latin typeface="Gill Sans Light"/>
              </a:rPr>
              <a:t>Latency low and predictable, utilization good: ~50%</a:t>
            </a:r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1DFC1670-A391-4838-8521-7DFDDC56DA31}"/>
              </a:ext>
            </a:extLst>
          </p:cNvPr>
          <p:cNvGrpSpPr/>
          <p:nvPr/>
        </p:nvGrpSpPr>
        <p:grpSpPr>
          <a:xfrm>
            <a:off x="5238032" y="2026206"/>
            <a:ext cx="1186510" cy="947186"/>
            <a:chOff x="5299634" y="2499360"/>
            <a:chExt cx="1186510" cy="947186"/>
          </a:xfrm>
        </p:grpSpPr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AD29C067-71B2-4C23-93D0-8903E5E7EC28}"/>
                </a:ext>
              </a:extLst>
            </p:cNvPr>
            <p:cNvCxnSpPr/>
            <p:nvPr/>
          </p:nvCxnSpPr>
          <p:spPr>
            <a:xfrm>
              <a:off x="5364480" y="2499360"/>
              <a:ext cx="1121664" cy="92964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6FAFB816-91DF-4E3A-B379-2002066876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99634" y="2516906"/>
              <a:ext cx="1121664" cy="92964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8BEC8906-BB03-43C9-9144-6A07C2E07C8C}"/>
                  </a:ext>
                </a:extLst>
              </p:cNvPr>
              <p:cNvSpPr txBox="1"/>
              <p:nvPr/>
            </p:nvSpPr>
            <p:spPr>
              <a:xfrm flipH="1">
                <a:off x="8459902" y="762000"/>
                <a:ext cx="3579698" cy="40182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400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sub>
                    </m:sSub>
                    <m:r>
                      <a:rPr lang="en-US" sz="2400" b="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~</m:t>
                    </m:r>
                    <m:f>
                      <m:fPr>
                        <m:ctrlPr>
                          <a:rPr lang="en-US" sz="2400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num>
                      <m:den>
                        <m:r>
                          <a:rPr lang="en-US" sz="2400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den>
                    </m:f>
                  </m:oMath>
                </a14:m>
                <a:r>
                  <a:rPr lang="en-US" sz="2400" b="0" dirty="0">
                    <a:solidFill>
                      <a:srgbClr val="FF0000"/>
                    </a:solidFill>
                    <a:latin typeface="Gill Sans Light"/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u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skw"/>
                        <m:ctrlP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num>
                      <m:den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sub>
                        </m:sSub>
                      </m:den>
                    </m:f>
                  </m:oMath>
                </a14:m>
                <a:endParaRPr lang="en-US" sz="2400" b="0" dirty="0">
                  <a:solidFill>
                    <a:srgbClr val="FF0000"/>
                  </a:solidFill>
                  <a:latin typeface="Gill Sans Ligh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b="0" dirty="0">
                    <a:solidFill>
                      <a:srgbClr val="FF0000"/>
                    </a:solidFill>
                    <a:latin typeface="Gill Sans Light"/>
                  </a:rPr>
                  <a:t>Why does latency blow up as we approach 100% utilization?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400" b="0" dirty="0">
                    <a:solidFill>
                      <a:srgbClr val="FF0000"/>
                    </a:solidFill>
                    <a:latin typeface="Gill Sans Light"/>
                  </a:rPr>
                  <a:t>Queue builds up on each burst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400" b="0" dirty="0">
                    <a:solidFill>
                      <a:srgbClr val="FF0000"/>
                    </a:solidFill>
                    <a:latin typeface="Gill Sans Light"/>
                  </a:rPr>
                  <a:t>But very rarely (or never) gets a chance to drain</a:t>
                </a:r>
              </a:p>
            </p:txBody>
          </p:sp>
        </mc:Choice>
        <mc:Fallback xmlns="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8BEC8906-BB03-43C9-9144-6A07C2E07C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8459902" y="762000"/>
                <a:ext cx="3579698" cy="4018280"/>
              </a:xfrm>
              <a:prstGeom prst="rect">
                <a:avLst/>
              </a:prstGeom>
              <a:blipFill>
                <a:blip r:embed="rId7"/>
                <a:stretch>
                  <a:fillRect l="-2385" t="-152" r="-47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111312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/>
      <p:bldP spid="96" grpId="0" animBg="1"/>
      <p:bldP spid="97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unbounded response time?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84952" y="914400"/>
            <a:ext cx="8678249" cy="2590800"/>
          </a:xfrm>
        </p:spPr>
        <p:txBody>
          <a:bodyPr/>
          <a:lstStyle/>
          <a:p>
            <a:r>
              <a:rPr lang="en-US" dirty="0"/>
              <a:t>Assume deterministic arrival process and service time</a:t>
            </a:r>
          </a:p>
          <a:p>
            <a:pPr lvl="1"/>
            <a:r>
              <a:rPr lang="en-US" dirty="0"/>
              <a:t>Possible to sustain utilization = 1 with bounded response time!</a:t>
            </a:r>
          </a:p>
        </p:txBody>
      </p:sp>
      <p:grpSp>
        <p:nvGrpSpPr>
          <p:cNvPr id="39" name="Group 38"/>
          <p:cNvGrpSpPr/>
          <p:nvPr/>
        </p:nvGrpSpPr>
        <p:grpSpPr>
          <a:xfrm>
            <a:off x="2133600" y="3962400"/>
            <a:ext cx="8077200" cy="400110"/>
            <a:chOff x="609600" y="3962400"/>
            <a:chExt cx="8077200" cy="400110"/>
          </a:xfrm>
        </p:grpSpPr>
        <p:cxnSp>
          <p:nvCxnSpPr>
            <p:cNvPr id="21" name="Straight Connector 20"/>
            <p:cNvCxnSpPr/>
            <p:nvPr/>
          </p:nvCxnSpPr>
          <p:spPr bwMode="auto">
            <a:xfrm>
              <a:off x="609600" y="4343400"/>
              <a:ext cx="8077200" cy="0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2" name="TextBox 21"/>
            <p:cNvSpPr txBox="1"/>
            <p:nvPr/>
          </p:nvSpPr>
          <p:spPr>
            <a:xfrm>
              <a:off x="7997188" y="3962400"/>
              <a:ext cx="66877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0" dirty="0">
                  <a:latin typeface="Gill Sans" charset="0"/>
                  <a:ea typeface="Gill Sans" charset="0"/>
                  <a:cs typeface="Gill Sans" charset="0"/>
                </a:rPr>
                <a:t>time</a:t>
              </a:r>
            </a:p>
          </p:txBody>
        </p:sp>
      </p:grpSp>
      <p:sp>
        <p:nvSpPr>
          <p:cNvPr id="23" name="Rectangle 22"/>
          <p:cNvSpPr/>
          <p:nvPr/>
        </p:nvSpPr>
        <p:spPr bwMode="auto">
          <a:xfrm>
            <a:off x="2133600" y="4572000"/>
            <a:ext cx="990600" cy="304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3124200" y="4572000"/>
            <a:ext cx="5943600" cy="311058"/>
            <a:chOff x="1600200" y="4572000"/>
            <a:chExt cx="5943600" cy="311058"/>
          </a:xfrm>
        </p:grpSpPr>
        <p:sp>
          <p:nvSpPr>
            <p:cNvPr id="24" name="Rectangle 23"/>
            <p:cNvSpPr/>
            <p:nvPr/>
          </p:nvSpPr>
          <p:spPr bwMode="auto">
            <a:xfrm>
              <a:off x="1600200" y="4572000"/>
              <a:ext cx="990600" cy="3048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25" name="Rectangle 24"/>
            <p:cNvSpPr/>
            <p:nvPr/>
          </p:nvSpPr>
          <p:spPr bwMode="auto">
            <a:xfrm>
              <a:off x="2590800" y="4578258"/>
              <a:ext cx="990600" cy="3048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26" name="Rectangle 25"/>
            <p:cNvSpPr/>
            <p:nvPr/>
          </p:nvSpPr>
          <p:spPr bwMode="auto">
            <a:xfrm>
              <a:off x="3581400" y="4572000"/>
              <a:ext cx="990600" cy="3048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27" name="Rectangle 26"/>
            <p:cNvSpPr/>
            <p:nvPr/>
          </p:nvSpPr>
          <p:spPr bwMode="auto">
            <a:xfrm>
              <a:off x="4572000" y="4578258"/>
              <a:ext cx="990600" cy="3048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5562600" y="4572000"/>
              <a:ext cx="990600" cy="3048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29" name="Rectangle 28"/>
            <p:cNvSpPr/>
            <p:nvPr/>
          </p:nvSpPr>
          <p:spPr bwMode="auto">
            <a:xfrm>
              <a:off x="6553200" y="4572000"/>
              <a:ext cx="990600" cy="3048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omic Sans MS" pitchFamily="66" charset="0"/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1656546" y="4876800"/>
            <a:ext cx="954108" cy="1012686"/>
            <a:chOff x="132546" y="4876800"/>
            <a:chExt cx="954108" cy="1012686"/>
          </a:xfrm>
        </p:grpSpPr>
        <p:cxnSp>
          <p:nvCxnSpPr>
            <p:cNvPr id="30" name="Straight Connector 29"/>
            <p:cNvCxnSpPr/>
            <p:nvPr/>
          </p:nvCxnSpPr>
          <p:spPr bwMode="auto">
            <a:xfrm flipV="1">
              <a:off x="609600" y="4876800"/>
              <a:ext cx="0" cy="304801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3" name="TextBox 32"/>
            <p:cNvSpPr txBox="1"/>
            <p:nvPr/>
          </p:nvSpPr>
          <p:spPr>
            <a:xfrm>
              <a:off x="132546" y="5181600"/>
              <a:ext cx="95410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0" dirty="0">
                  <a:latin typeface="Gill Sans" charset="0"/>
                  <a:ea typeface="Gill Sans" charset="0"/>
                  <a:cs typeface="Gill Sans" charset="0"/>
                </a:rPr>
                <a:t>arrival </a:t>
              </a:r>
              <a:br>
                <a:rPr lang="en-US" sz="2000" b="0" dirty="0">
                  <a:latin typeface="Gill Sans" charset="0"/>
                  <a:ea typeface="Gill Sans" charset="0"/>
                  <a:cs typeface="Gill Sans" charset="0"/>
                </a:rPr>
              </a:br>
              <a:r>
                <a:rPr lang="en-US" sz="2000" b="0" dirty="0">
                  <a:latin typeface="Gill Sans" charset="0"/>
                  <a:ea typeface="Gill Sans" charset="0"/>
                  <a:cs typeface="Gill Sans" charset="0"/>
                </a:rPr>
                <a:t>time</a:t>
              </a: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2133599" y="4876800"/>
            <a:ext cx="1345449" cy="990600"/>
            <a:chOff x="609598" y="4876800"/>
            <a:chExt cx="1345449" cy="990600"/>
          </a:xfrm>
        </p:grpSpPr>
        <p:sp>
          <p:nvSpPr>
            <p:cNvPr id="34" name="Left Brace 33"/>
            <p:cNvSpPr/>
            <p:nvPr/>
          </p:nvSpPr>
          <p:spPr bwMode="auto">
            <a:xfrm rot="16200000">
              <a:off x="990599" y="4495799"/>
              <a:ext cx="228599" cy="990601"/>
            </a:xfrm>
            <a:prstGeom prst="leftBrac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957658" y="5159514"/>
              <a:ext cx="99738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0" dirty="0">
                  <a:latin typeface="Gill Sans" charset="0"/>
                  <a:ea typeface="Gill Sans" charset="0"/>
                  <a:cs typeface="Gill Sans" charset="0"/>
                </a:rPr>
                <a:t>service</a:t>
              </a:r>
              <a:br>
                <a:rPr lang="en-US" sz="2000" b="0" dirty="0">
                  <a:latin typeface="Gill Sans" charset="0"/>
                  <a:ea typeface="Gill Sans" charset="0"/>
                  <a:cs typeface="Gill Sans" charset="0"/>
                </a:rPr>
              </a:br>
              <a:r>
                <a:rPr lang="en-US" sz="2000" b="0" dirty="0">
                  <a:latin typeface="Gill Sans" charset="0"/>
                  <a:ea typeface="Gill Sans" charset="0"/>
                  <a:cs typeface="Gill Sans" charset="0"/>
                </a:rPr>
                <a:t>time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6793251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unbounded response time?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2600" y="914400"/>
            <a:ext cx="8229600" cy="2590800"/>
          </a:xfrm>
        </p:spPr>
        <p:txBody>
          <a:bodyPr/>
          <a:lstStyle/>
          <a:p>
            <a:r>
              <a:rPr lang="en-US" dirty="0"/>
              <a:t>Assume stochastic arrival process</a:t>
            </a:r>
            <a:br>
              <a:rPr lang="en-US" dirty="0"/>
            </a:br>
            <a:r>
              <a:rPr lang="en-US" dirty="0"/>
              <a:t>(and service time)</a:t>
            </a:r>
          </a:p>
          <a:p>
            <a:pPr lvl="1"/>
            <a:r>
              <a:rPr lang="en-US" dirty="0"/>
              <a:t>No longer possible to achieve </a:t>
            </a:r>
            <a:br>
              <a:rPr lang="en-US" dirty="0"/>
            </a:br>
            <a:r>
              <a:rPr lang="en-US" dirty="0"/>
              <a:t>utilization = 1</a:t>
            </a:r>
            <a:br>
              <a:rPr lang="en-US" dirty="0"/>
            </a:br>
            <a:endParaRPr lang="en-US" dirty="0"/>
          </a:p>
        </p:txBody>
      </p:sp>
      <p:sp>
        <p:nvSpPr>
          <p:cNvPr id="4" name="Ink 3"/>
          <p:cNvSpPr>
            <a:spLocks noRot="1" noChangeAspect="1" noEditPoints="1" noChangeArrowheads="1" noChangeShapeType="1" noTextEdit="1"/>
          </p:cNvSpPr>
          <p:nvPr/>
        </p:nvSpPr>
        <p:spPr bwMode="auto">
          <a:xfrm>
            <a:off x="9628189" y="1371601"/>
            <a:ext cx="1587" cy="1587"/>
          </a:xfrm>
          <a:custGeom>
            <a:avLst/>
            <a:gdLst>
              <a:gd name="T0" fmla="*/ 0 w 1"/>
              <a:gd name="T1" fmla="*/ 2147483647 h 1"/>
              <a:gd name="T2" fmla="*/ 0 w 1"/>
              <a:gd name="T3" fmla="*/ 2147483647 h 1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1905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" name="Ink 3"/>
          <p:cNvSpPr>
            <a:spLocks noRot="1" noChangeAspect="1" noEditPoints="1" noChangeArrowheads="1" noChangeShapeType="1" noTextEdit="1"/>
          </p:cNvSpPr>
          <p:nvPr/>
        </p:nvSpPr>
        <p:spPr bwMode="auto">
          <a:xfrm>
            <a:off x="9628189" y="1493839"/>
            <a:ext cx="1587" cy="1587"/>
          </a:xfrm>
          <a:custGeom>
            <a:avLst/>
            <a:gdLst>
              <a:gd name="T0" fmla="*/ 0 w 1"/>
              <a:gd name="T1" fmla="*/ 2147483647 h 1"/>
              <a:gd name="T2" fmla="*/ 0 w 1"/>
              <a:gd name="T3" fmla="*/ 2147483647 h 1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1905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7064377" y="742157"/>
            <a:ext cx="3630613" cy="3070225"/>
            <a:chOff x="5413376" y="685800"/>
            <a:chExt cx="3630613" cy="3070225"/>
          </a:xfrm>
        </p:grpSpPr>
        <p:grpSp>
          <p:nvGrpSpPr>
            <p:cNvPr id="7" name="Group 53"/>
            <p:cNvGrpSpPr>
              <a:grpSpLocks/>
            </p:cNvGrpSpPr>
            <p:nvPr/>
          </p:nvGrpSpPr>
          <p:grpSpPr bwMode="auto">
            <a:xfrm>
              <a:off x="5413376" y="685800"/>
              <a:ext cx="3630613" cy="3070225"/>
              <a:chOff x="3410" y="432"/>
              <a:chExt cx="2287" cy="1934"/>
            </a:xfrm>
          </p:grpSpPr>
          <p:sp>
            <p:nvSpPr>
              <p:cNvPr id="9" name="Rectangle 4"/>
              <p:cNvSpPr>
                <a:spLocks noChangeArrowheads="1"/>
              </p:cNvSpPr>
              <p:nvPr/>
            </p:nvSpPr>
            <p:spPr bwMode="auto">
              <a:xfrm>
                <a:off x="3614" y="1255"/>
                <a:ext cx="777" cy="1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sz="20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0" name="Rectangle 5"/>
              <p:cNvSpPr>
                <a:spLocks noChangeArrowheads="1"/>
              </p:cNvSpPr>
              <p:nvPr/>
            </p:nvSpPr>
            <p:spPr bwMode="auto">
              <a:xfrm>
                <a:off x="5245" y="1827"/>
                <a:ext cx="452" cy="1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3500" tIns="25400" rIns="63500" bIns="25400">
                <a:spAutoFit/>
              </a:bodyPr>
              <a:lstStyle/>
              <a:p>
                <a:pPr algn="l">
                  <a:lnSpc>
                    <a:spcPct val="90000"/>
                  </a:lnSpc>
                  <a:spcBef>
                    <a:spcPct val="0"/>
                  </a:spcBef>
                  <a:buSzTx/>
                </a:pPr>
                <a:r>
                  <a:rPr lang="en-US" b="0">
                    <a:latin typeface="Gill Sans" charset="0"/>
                    <a:ea typeface="Gill Sans" charset="0"/>
                    <a:cs typeface="Gill Sans" charset="0"/>
                  </a:rPr>
                  <a:t>100%</a:t>
                </a:r>
              </a:p>
            </p:txBody>
          </p:sp>
          <p:sp>
            <p:nvSpPr>
              <p:cNvPr id="11" name="Line 6"/>
              <p:cNvSpPr>
                <a:spLocks noChangeShapeType="1"/>
              </p:cNvSpPr>
              <p:nvPr/>
            </p:nvSpPr>
            <p:spPr bwMode="auto">
              <a:xfrm flipV="1">
                <a:off x="3728" y="432"/>
                <a:ext cx="1" cy="137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20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2" name="Line 7"/>
              <p:cNvSpPr>
                <a:spLocks noChangeShapeType="1"/>
              </p:cNvSpPr>
              <p:nvPr/>
            </p:nvSpPr>
            <p:spPr bwMode="auto">
              <a:xfrm>
                <a:off x="3734" y="1803"/>
                <a:ext cx="1512" cy="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20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3" name="Rectangle 8"/>
              <p:cNvSpPr>
                <a:spLocks noChangeArrowheads="1"/>
              </p:cNvSpPr>
              <p:nvPr/>
            </p:nvSpPr>
            <p:spPr bwMode="auto">
              <a:xfrm>
                <a:off x="3771" y="449"/>
                <a:ext cx="809" cy="3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3500" tIns="25400" rIns="63500" bIns="25400">
                <a:spAutoFit/>
              </a:bodyPr>
              <a:lstStyle/>
              <a:p>
                <a:pPr algn="l">
                  <a:lnSpc>
                    <a:spcPct val="85000"/>
                  </a:lnSpc>
                  <a:spcBef>
                    <a:spcPct val="0"/>
                  </a:spcBef>
                  <a:buSzTx/>
                </a:pPr>
                <a:r>
                  <a:rPr lang="en-US" sz="2000" b="0">
                    <a:latin typeface="Gill Sans" charset="0"/>
                    <a:ea typeface="Gill Sans" charset="0"/>
                    <a:cs typeface="Gill Sans" charset="0"/>
                  </a:rPr>
                  <a:t>Response</a:t>
                </a:r>
              </a:p>
              <a:p>
                <a:pPr algn="l">
                  <a:lnSpc>
                    <a:spcPct val="85000"/>
                  </a:lnSpc>
                  <a:spcBef>
                    <a:spcPct val="0"/>
                  </a:spcBef>
                  <a:buSzTx/>
                </a:pPr>
                <a:r>
                  <a:rPr lang="en-US" sz="2000" b="0">
                    <a:latin typeface="Gill Sans" charset="0"/>
                    <a:ea typeface="Gill Sans" charset="0"/>
                    <a:cs typeface="Gill Sans" charset="0"/>
                  </a:rPr>
                  <a:t>Time (ms)</a:t>
                </a:r>
              </a:p>
            </p:txBody>
          </p:sp>
          <p:sp>
            <p:nvSpPr>
              <p:cNvPr id="14" name="Rectangle 9"/>
              <p:cNvSpPr>
                <a:spLocks noChangeArrowheads="1"/>
              </p:cNvSpPr>
              <p:nvPr/>
            </p:nvSpPr>
            <p:spPr bwMode="auto">
              <a:xfrm>
                <a:off x="3767" y="2004"/>
                <a:ext cx="1830" cy="3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3500" tIns="25400" rIns="63500" bIns="25400">
                <a:spAutoFit/>
              </a:bodyPr>
              <a:lstStyle/>
              <a:p>
                <a:pPr>
                  <a:lnSpc>
                    <a:spcPct val="85000"/>
                  </a:lnSpc>
                  <a:spcBef>
                    <a:spcPct val="0"/>
                  </a:spcBef>
                  <a:buSzTx/>
                </a:pPr>
                <a:r>
                  <a:rPr lang="en-US" sz="2000" b="0" dirty="0">
                    <a:latin typeface="Gill Sans" charset="0"/>
                    <a:ea typeface="Gill Sans" charset="0"/>
                    <a:cs typeface="Gill Sans" charset="0"/>
                  </a:rPr>
                  <a:t>Throughput  (Utilization)</a:t>
                </a:r>
              </a:p>
              <a:p>
                <a:pPr>
                  <a:lnSpc>
                    <a:spcPct val="85000"/>
                  </a:lnSpc>
                  <a:spcBef>
                    <a:spcPct val="0"/>
                  </a:spcBef>
                  <a:buSzTx/>
                </a:pPr>
                <a:r>
                  <a:rPr lang="en-US" sz="2000" b="0" dirty="0">
                    <a:latin typeface="Gill Sans" charset="0"/>
                    <a:ea typeface="Gill Sans" charset="0"/>
                    <a:cs typeface="Gill Sans" charset="0"/>
                  </a:rPr>
                  <a:t>                   (% total BW)</a:t>
                </a:r>
              </a:p>
            </p:txBody>
          </p:sp>
          <p:sp>
            <p:nvSpPr>
              <p:cNvPr id="15" name="Rectangle 10"/>
              <p:cNvSpPr>
                <a:spLocks noChangeArrowheads="1"/>
              </p:cNvSpPr>
              <p:nvPr/>
            </p:nvSpPr>
            <p:spPr bwMode="auto">
              <a:xfrm>
                <a:off x="3490" y="1786"/>
                <a:ext cx="162" cy="1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3500" tIns="25400" rIns="63500" bIns="25400">
                <a:spAutoFit/>
              </a:bodyPr>
              <a:lstStyle/>
              <a:p>
                <a:pPr algn="l">
                  <a:lnSpc>
                    <a:spcPct val="90000"/>
                  </a:lnSpc>
                  <a:spcBef>
                    <a:spcPct val="0"/>
                  </a:spcBef>
                  <a:buSzTx/>
                </a:pPr>
                <a:r>
                  <a:rPr lang="en-US" b="0">
                    <a:latin typeface="Gill Sans" charset="0"/>
                    <a:ea typeface="Gill Sans" charset="0"/>
                    <a:cs typeface="Gill Sans" charset="0"/>
                  </a:rPr>
                  <a:t>0</a:t>
                </a:r>
              </a:p>
            </p:txBody>
          </p:sp>
          <p:sp>
            <p:nvSpPr>
              <p:cNvPr id="16" name="Rectangle 11"/>
              <p:cNvSpPr>
                <a:spLocks noChangeArrowheads="1"/>
              </p:cNvSpPr>
              <p:nvPr/>
            </p:nvSpPr>
            <p:spPr bwMode="auto">
              <a:xfrm>
                <a:off x="3410" y="1305"/>
                <a:ext cx="323" cy="1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3500" tIns="25400" rIns="63500" bIns="25400">
                <a:spAutoFit/>
              </a:bodyPr>
              <a:lstStyle/>
              <a:p>
                <a:pPr algn="l">
                  <a:lnSpc>
                    <a:spcPct val="90000"/>
                  </a:lnSpc>
                  <a:spcBef>
                    <a:spcPct val="0"/>
                  </a:spcBef>
                  <a:buSzTx/>
                </a:pPr>
                <a:r>
                  <a:rPr lang="en-US" b="0">
                    <a:latin typeface="Gill Sans" charset="0"/>
                    <a:ea typeface="Gill Sans" charset="0"/>
                    <a:cs typeface="Gill Sans" charset="0"/>
                  </a:rPr>
                  <a:t>100</a:t>
                </a:r>
              </a:p>
            </p:txBody>
          </p:sp>
          <p:sp>
            <p:nvSpPr>
              <p:cNvPr id="17" name="Rectangle 12"/>
              <p:cNvSpPr>
                <a:spLocks noChangeArrowheads="1"/>
              </p:cNvSpPr>
              <p:nvPr/>
            </p:nvSpPr>
            <p:spPr bwMode="auto">
              <a:xfrm>
                <a:off x="3410" y="904"/>
                <a:ext cx="323" cy="1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3500" tIns="25400" rIns="63500" bIns="25400">
                <a:spAutoFit/>
              </a:bodyPr>
              <a:lstStyle/>
              <a:p>
                <a:pPr algn="l">
                  <a:lnSpc>
                    <a:spcPct val="90000"/>
                  </a:lnSpc>
                  <a:spcBef>
                    <a:spcPct val="0"/>
                  </a:spcBef>
                  <a:buSzTx/>
                </a:pPr>
                <a:r>
                  <a:rPr lang="en-US" b="0">
                    <a:latin typeface="Gill Sans" charset="0"/>
                    <a:ea typeface="Gill Sans" charset="0"/>
                    <a:cs typeface="Gill Sans" charset="0"/>
                  </a:rPr>
                  <a:t>200</a:t>
                </a:r>
              </a:p>
            </p:txBody>
          </p:sp>
          <p:sp>
            <p:nvSpPr>
              <p:cNvPr id="18" name="Rectangle 13"/>
              <p:cNvSpPr>
                <a:spLocks noChangeArrowheads="1"/>
              </p:cNvSpPr>
              <p:nvPr/>
            </p:nvSpPr>
            <p:spPr bwMode="auto">
              <a:xfrm>
                <a:off x="3410" y="502"/>
                <a:ext cx="323" cy="1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3500" tIns="25400" rIns="63500" bIns="25400">
                <a:spAutoFit/>
              </a:bodyPr>
              <a:lstStyle/>
              <a:p>
                <a:pPr algn="l">
                  <a:lnSpc>
                    <a:spcPct val="90000"/>
                  </a:lnSpc>
                  <a:spcBef>
                    <a:spcPct val="0"/>
                  </a:spcBef>
                  <a:buSzTx/>
                </a:pPr>
                <a:r>
                  <a:rPr lang="en-US" b="0">
                    <a:latin typeface="Gill Sans" charset="0"/>
                    <a:ea typeface="Gill Sans" charset="0"/>
                    <a:cs typeface="Gill Sans" charset="0"/>
                  </a:rPr>
                  <a:t>300</a:t>
                </a:r>
              </a:p>
            </p:txBody>
          </p:sp>
          <p:sp>
            <p:nvSpPr>
              <p:cNvPr id="19" name="Rectangle 14"/>
              <p:cNvSpPr>
                <a:spLocks noChangeArrowheads="1"/>
              </p:cNvSpPr>
              <p:nvPr/>
            </p:nvSpPr>
            <p:spPr bwMode="auto">
              <a:xfrm>
                <a:off x="3691" y="1867"/>
                <a:ext cx="291" cy="1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3500" tIns="25400" rIns="63500" bIns="25400">
                <a:spAutoFit/>
              </a:bodyPr>
              <a:lstStyle/>
              <a:p>
                <a:pPr algn="l">
                  <a:lnSpc>
                    <a:spcPct val="90000"/>
                  </a:lnSpc>
                  <a:spcBef>
                    <a:spcPct val="0"/>
                  </a:spcBef>
                  <a:buSzTx/>
                </a:pPr>
                <a:r>
                  <a:rPr lang="en-US" b="0">
                    <a:latin typeface="Gill Sans" charset="0"/>
                    <a:ea typeface="Gill Sans" charset="0"/>
                    <a:cs typeface="Gill Sans" charset="0"/>
                  </a:rPr>
                  <a:t>0%</a:t>
                </a:r>
              </a:p>
            </p:txBody>
          </p:sp>
        </p:grpSp>
        <p:sp>
          <p:nvSpPr>
            <p:cNvPr id="8" name="Ink 4"/>
            <p:cNvSpPr>
              <a:spLocks noRot="1" noChangeAspect="1" noEditPoints="1" noChangeArrowheads="1" noChangeShapeType="1" noTextEdit="1"/>
            </p:cNvSpPr>
            <p:nvPr/>
          </p:nvSpPr>
          <p:spPr bwMode="auto">
            <a:xfrm>
              <a:off x="5937250" y="758825"/>
              <a:ext cx="2368550" cy="1844675"/>
            </a:xfrm>
            <a:custGeom>
              <a:avLst/>
              <a:gdLst>
                <a:gd name="T0" fmla="*/ 0 w 6060"/>
                <a:gd name="T1" fmla="*/ 2147483647 h 5124"/>
                <a:gd name="T2" fmla="*/ 2147483647 w 6060"/>
                <a:gd name="T3" fmla="*/ 2147483647 h 5124"/>
                <a:gd name="T4" fmla="*/ 2147483647 w 6060"/>
                <a:gd name="T5" fmla="*/ 2147483647 h 5124"/>
                <a:gd name="T6" fmla="*/ 2147483647 w 6060"/>
                <a:gd name="T7" fmla="*/ 2147483647 h 5124"/>
                <a:gd name="T8" fmla="*/ 2147483647 w 6060"/>
                <a:gd name="T9" fmla="*/ 2147483647 h 5124"/>
                <a:gd name="T10" fmla="*/ 2147483647 w 6060"/>
                <a:gd name="T11" fmla="*/ 2147483647 h 5124"/>
                <a:gd name="T12" fmla="*/ 2147483647 w 6060"/>
                <a:gd name="T13" fmla="*/ 2147483647 h 5124"/>
                <a:gd name="T14" fmla="*/ 2147483647 w 6060"/>
                <a:gd name="T15" fmla="*/ 2147483647 h 5124"/>
                <a:gd name="T16" fmla="*/ 2147483647 w 6060"/>
                <a:gd name="T17" fmla="*/ 2147483647 h 5124"/>
                <a:gd name="T18" fmla="*/ 2147483647 w 6060"/>
                <a:gd name="T19" fmla="*/ 2147483647 h 5124"/>
                <a:gd name="T20" fmla="*/ 2147483647 w 6060"/>
                <a:gd name="T21" fmla="*/ 2147483647 h 5124"/>
                <a:gd name="T22" fmla="*/ 2147483647 w 6060"/>
                <a:gd name="T23" fmla="*/ 2147483647 h 5124"/>
                <a:gd name="T24" fmla="*/ 2147483647 w 6060"/>
                <a:gd name="T25" fmla="*/ 2147483647 h 5124"/>
                <a:gd name="T26" fmla="*/ 2147483647 w 6060"/>
                <a:gd name="T27" fmla="*/ 2147483647 h 5124"/>
                <a:gd name="T28" fmla="*/ 2147483647 w 6060"/>
                <a:gd name="T29" fmla="*/ 2147483647 h 512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6060" h="5124" extrusionOk="0">
                  <a:moveTo>
                    <a:pt x="0" y="5121"/>
                  </a:moveTo>
                  <a:cubicBezTo>
                    <a:pt x="155" y="5108"/>
                    <a:pt x="312" y="5103"/>
                    <a:pt x="468" y="5091"/>
                  </a:cubicBezTo>
                  <a:cubicBezTo>
                    <a:pt x="775" y="5068"/>
                    <a:pt x="1136" y="5060"/>
                    <a:pt x="1422" y="4946"/>
                  </a:cubicBezTo>
                  <a:cubicBezTo>
                    <a:pt x="1613" y="4870"/>
                    <a:pt x="1803" y="4774"/>
                    <a:pt x="1993" y="4691"/>
                  </a:cubicBezTo>
                  <a:cubicBezTo>
                    <a:pt x="2188" y="4606"/>
                    <a:pt x="2378" y="4519"/>
                    <a:pt x="2557" y="4404"/>
                  </a:cubicBezTo>
                  <a:cubicBezTo>
                    <a:pt x="2805" y="4245"/>
                    <a:pt x="3071" y="4125"/>
                    <a:pt x="3320" y="3970"/>
                  </a:cubicBezTo>
                  <a:cubicBezTo>
                    <a:pt x="3491" y="3864"/>
                    <a:pt x="3649" y="3748"/>
                    <a:pt x="3823" y="3647"/>
                  </a:cubicBezTo>
                  <a:cubicBezTo>
                    <a:pt x="4041" y="3520"/>
                    <a:pt x="4219" y="3329"/>
                    <a:pt x="4391" y="3143"/>
                  </a:cubicBezTo>
                  <a:cubicBezTo>
                    <a:pt x="4539" y="2984"/>
                    <a:pt x="4704" y="2844"/>
                    <a:pt x="4832" y="2666"/>
                  </a:cubicBezTo>
                  <a:cubicBezTo>
                    <a:pt x="4927" y="2534"/>
                    <a:pt x="4999" y="2388"/>
                    <a:pt x="5087" y="2251"/>
                  </a:cubicBezTo>
                  <a:cubicBezTo>
                    <a:pt x="5165" y="2130"/>
                    <a:pt x="5236" y="2017"/>
                    <a:pt x="5299" y="1888"/>
                  </a:cubicBezTo>
                  <a:cubicBezTo>
                    <a:pt x="5421" y="1641"/>
                    <a:pt x="5529" y="1391"/>
                    <a:pt x="5657" y="1147"/>
                  </a:cubicBezTo>
                  <a:cubicBezTo>
                    <a:pt x="5835" y="809"/>
                    <a:pt x="5882" y="475"/>
                    <a:pt x="5999" y="122"/>
                  </a:cubicBezTo>
                  <a:cubicBezTo>
                    <a:pt x="6013" y="79"/>
                    <a:pt x="6041" y="17"/>
                    <a:pt x="6047" y="1"/>
                  </a:cubicBezTo>
                  <a:cubicBezTo>
                    <a:pt x="6051" y="2"/>
                    <a:pt x="6055" y="3"/>
                    <a:pt x="6059" y="4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2133600" y="3962400"/>
            <a:ext cx="8077200" cy="400110"/>
            <a:chOff x="609600" y="3962400"/>
            <a:chExt cx="8077200" cy="400110"/>
          </a:xfrm>
        </p:grpSpPr>
        <p:cxnSp>
          <p:nvCxnSpPr>
            <p:cNvPr id="21" name="Straight Connector 20"/>
            <p:cNvCxnSpPr/>
            <p:nvPr/>
          </p:nvCxnSpPr>
          <p:spPr bwMode="auto">
            <a:xfrm>
              <a:off x="609600" y="4343400"/>
              <a:ext cx="8077200" cy="0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2" name="TextBox 21"/>
            <p:cNvSpPr txBox="1"/>
            <p:nvPr/>
          </p:nvSpPr>
          <p:spPr>
            <a:xfrm>
              <a:off x="7997188" y="3962400"/>
              <a:ext cx="66877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0" dirty="0">
                  <a:latin typeface="Gill Sans" charset="0"/>
                  <a:ea typeface="Gill Sans" charset="0"/>
                  <a:cs typeface="Gill Sans" charset="0"/>
                </a:rPr>
                <a:t>time</a:t>
              </a:r>
            </a:p>
          </p:txBody>
        </p:sp>
      </p:grpSp>
      <p:sp>
        <p:nvSpPr>
          <p:cNvPr id="23" name="Rectangle 22"/>
          <p:cNvSpPr/>
          <p:nvPr/>
        </p:nvSpPr>
        <p:spPr bwMode="auto">
          <a:xfrm>
            <a:off x="2133600" y="4572000"/>
            <a:ext cx="990600" cy="304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2514600" y="5029201"/>
            <a:ext cx="990600" cy="304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3009900" y="5562600"/>
            <a:ext cx="990600" cy="304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5486400" y="4572000"/>
            <a:ext cx="990600" cy="304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5791200" y="5071058"/>
            <a:ext cx="990600" cy="304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5943600" y="5615782"/>
            <a:ext cx="990600" cy="304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8763000" y="4572000"/>
            <a:ext cx="990600" cy="304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grpSp>
        <p:nvGrpSpPr>
          <p:cNvPr id="53" name="Group 52"/>
          <p:cNvGrpSpPr/>
          <p:nvPr/>
        </p:nvGrpSpPr>
        <p:grpSpPr>
          <a:xfrm>
            <a:off x="3009900" y="4572000"/>
            <a:ext cx="2095500" cy="990600"/>
            <a:chOff x="1485900" y="4572000"/>
            <a:chExt cx="2095500" cy="990600"/>
          </a:xfrm>
        </p:grpSpPr>
        <p:sp>
          <p:nvSpPr>
            <p:cNvPr id="40" name="Rectangle 39"/>
            <p:cNvSpPr/>
            <p:nvPr/>
          </p:nvSpPr>
          <p:spPr bwMode="auto">
            <a:xfrm>
              <a:off x="1600200" y="4572000"/>
              <a:ext cx="990600" cy="3048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41" name="Rectangle 40"/>
            <p:cNvSpPr/>
            <p:nvPr/>
          </p:nvSpPr>
          <p:spPr bwMode="auto">
            <a:xfrm>
              <a:off x="2590800" y="4572000"/>
              <a:ext cx="990600" cy="3048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omic Sans MS" pitchFamily="66" charset="0"/>
              </a:endParaRPr>
            </a:p>
          </p:txBody>
        </p:sp>
        <p:cxnSp>
          <p:nvCxnSpPr>
            <p:cNvPr id="31" name="Straight Arrow Connector 30"/>
            <p:cNvCxnSpPr>
              <a:stCxn id="24" idx="0"/>
              <a:endCxn id="40" idx="2"/>
            </p:cNvCxnSpPr>
            <p:nvPr/>
          </p:nvCxnSpPr>
          <p:spPr bwMode="auto">
            <a:xfrm flipV="1">
              <a:off x="1485900" y="4876800"/>
              <a:ext cx="609600" cy="152401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" name="Straight Arrow Connector 41"/>
            <p:cNvCxnSpPr>
              <a:stCxn id="25" idx="0"/>
              <a:endCxn id="41" idx="2"/>
            </p:cNvCxnSpPr>
            <p:nvPr/>
          </p:nvCxnSpPr>
          <p:spPr bwMode="auto">
            <a:xfrm flipV="1">
              <a:off x="1981200" y="4876800"/>
              <a:ext cx="1104900" cy="685800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54" name="Group 53"/>
          <p:cNvGrpSpPr/>
          <p:nvPr/>
        </p:nvGrpSpPr>
        <p:grpSpPr>
          <a:xfrm>
            <a:off x="6286500" y="4572000"/>
            <a:ext cx="2168526" cy="1031266"/>
            <a:chOff x="4762500" y="4584516"/>
            <a:chExt cx="2168526" cy="1031266"/>
          </a:xfrm>
        </p:grpSpPr>
        <p:sp>
          <p:nvSpPr>
            <p:cNvPr id="45" name="Rectangle 44"/>
            <p:cNvSpPr/>
            <p:nvPr/>
          </p:nvSpPr>
          <p:spPr bwMode="auto">
            <a:xfrm>
              <a:off x="4948239" y="4584516"/>
              <a:ext cx="990600" cy="3048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46" name="Rectangle 45"/>
            <p:cNvSpPr/>
            <p:nvPr/>
          </p:nvSpPr>
          <p:spPr bwMode="auto">
            <a:xfrm>
              <a:off x="5940426" y="4587082"/>
              <a:ext cx="990600" cy="3048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omic Sans MS" pitchFamily="66" charset="0"/>
              </a:endParaRPr>
            </a:p>
          </p:txBody>
        </p:sp>
        <p:cxnSp>
          <p:nvCxnSpPr>
            <p:cNvPr id="47" name="Straight Arrow Connector 46"/>
            <p:cNvCxnSpPr>
              <a:stCxn id="27" idx="0"/>
              <a:endCxn id="45" idx="2"/>
            </p:cNvCxnSpPr>
            <p:nvPr/>
          </p:nvCxnSpPr>
          <p:spPr bwMode="auto">
            <a:xfrm flipV="1">
              <a:off x="4762500" y="4889316"/>
              <a:ext cx="681039" cy="181742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0" name="Straight Arrow Connector 49"/>
            <p:cNvCxnSpPr>
              <a:stCxn id="28" idx="0"/>
              <a:endCxn id="46" idx="2"/>
            </p:cNvCxnSpPr>
            <p:nvPr/>
          </p:nvCxnSpPr>
          <p:spPr bwMode="auto">
            <a:xfrm flipV="1">
              <a:off x="4914900" y="4891882"/>
              <a:ext cx="1520826" cy="723900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55" name="Straight Arrow Connector 54"/>
          <p:cNvCxnSpPr>
            <a:stCxn id="41" idx="3"/>
            <a:endCxn id="26" idx="1"/>
          </p:cNvCxnSpPr>
          <p:nvPr/>
        </p:nvCxnSpPr>
        <p:spPr bwMode="auto">
          <a:xfrm>
            <a:off x="5105400" y="4724400"/>
            <a:ext cx="381000" cy="0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rgbClr val="FF0000"/>
            </a:solidFill>
            <a:prstDash val="dash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8" name="Straight Arrow Connector 57"/>
          <p:cNvCxnSpPr>
            <a:stCxn id="46" idx="3"/>
            <a:endCxn id="29" idx="1"/>
          </p:cNvCxnSpPr>
          <p:nvPr/>
        </p:nvCxnSpPr>
        <p:spPr bwMode="auto">
          <a:xfrm flipV="1">
            <a:off x="8455026" y="4724400"/>
            <a:ext cx="307974" cy="2566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rgbClr val="FF0000"/>
            </a:solidFill>
            <a:prstDash val="dash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1" name="Rectangle 60"/>
          <p:cNvSpPr/>
          <p:nvPr/>
        </p:nvSpPr>
        <p:spPr bwMode="auto">
          <a:xfrm>
            <a:off x="3429000" y="2604213"/>
            <a:ext cx="3581400" cy="1261058"/>
          </a:xfrm>
          <a:prstGeom prst="rect">
            <a:avLst/>
          </a:prstGeom>
          <a:solidFill>
            <a:srgbClr val="FFFFBD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400" b="0" dirty="0">
                <a:latin typeface="Gill Sans" charset="0"/>
                <a:ea typeface="Gill Sans" charset="0"/>
                <a:cs typeface="Gill Sans" charset="0"/>
              </a:rPr>
              <a:t>This wasted time can never be reclaimed! </a:t>
            </a:r>
            <a:br>
              <a:rPr lang="en-US" sz="2400" b="0" dirty="0">
                <a:latin typeface="Gill Sans" charset="0"/>
                <a:ea typeface="Gill Sans" charset="0"/>
                <a:cs typeface="Gill Sans" charset="0"/>
              </a:rPr>
            </a:br>
            <a:r>
              <a:rPr lang="en-US" sz="2400" b="0" dirty="0">
                <a:latin typeface="Gill Sans" charset="0"/>
                <a:ea typeface="Gill Sans" charset="0"/>
                <a:cs typeface="Gill Sans" charset="0"/>
              </a:rPr>
              <a:t>So cannot achieve u = 1!</a:t>
            </a:r>
          </a:p>
        </p:txBody>
      </p:sp>
      <p:cxnSp>
        <p:nvCxnSpPr>
          <p:cNvPr id="62" name="Straight Arrow Connector 61"/>
          <p:cNvCxnSpPr>
            <a:stCxn id="61" idx="2"/>
          </p:cNvCxnSpPr>
          <p:nvPr/>
        </p:nvCxnSpPr>
        <p:spPr bwMode="auto">
          <a:xfrm>
            <a:off x="5219700" y="3865272"/>
            <a:ext cx="46040" cy="859129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5" name="Straight Arrow Connector 64"/>
          <p:cNvCxnSpPr>
            <a:stCxn id="61" idx="3"/>
          </p:cNvCxnSpPr>
          <p:nvPr/>
        </p:nvCxnSpPr>
        <p:spPr bwMode="auto">
          <a:xfrm>
            <a:off x="7010401" y="3234742"/>
            <a:ext cx="1665047" cy="1489658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85195691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Gulim" panose="020B0600000101010101" pitchFamily="34" charset="-127"/>
              </a:rPr>
              <a:t>A Little Queuing Theory: An Example</a:t>
            </a:r>
          </a:p>
        </p:txBody>
      </p:sp>
      <p:sp>
        <p:nvSpPr>
          <p:cNvPr id="919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00200" y="685800"/>
            <a:ext cx="8915400" cy="6172200"/>
          </a:xfrm>
        </p:spPr>
        <p:txBody>
          <a:bodyPr/>
          <a:lstStyle/>
          <a:p>
            <a:pPr>
              <a:lnSpc>
                <a:spcPct val="75000"/>
              </a:lnSpc>
              <a:spcBef>
                <a:spcPct val="5000"/>
              </a:spcBef>
              <a:tabLst>
                <a:tab pos="914400" algn="l"/>
              </a:tabLst>
            </a:pPr>
            <a:r>
              <a:rPr lang="en-US" altLang="ko-KR" dirty="0">
                <a:ea typeface="Gulim" panose="020B0600000101010101" pitchFamily="34" charset="-127"/>
              </a:rPr>
              <a:t>Example Usage Statistics:</a:t>
            </a:r>
          </a:p>
          <a:p>
            <a:pPr lvl="1">
              <a:lnSpc>
                <a:spcPct val="75000"/>
              </a:lnSpc>
              <a:spcBef>
                <a:spcPct val="5000"/>
              </a:spcBef>
              <a:tabLst>
                <a:tab pos="914400" algn="l"/>
              </a:tabLst>
            </a:pPr>
            <a:r>
              <a:rPr lang="en-US" altLang="ko-KR" dirty="0">
                <a:ea typeface="Gulim" panose="020B0600000101010101" pitchFamily="34" charset="-127"/>
              </a:rPr>
              <a:t>User requests 10 x 8KB disk I/</a:t>
            </a:r>
            <a:r>
              <a:rPr lang="en-US" altLang="ko-KR" dirty="0" err="1">
                <a:ea typeface="Gulim" panose="020B0600000101010101" pitchFamily="34" charset="-127"/>
              </a:rPr>
              <a:t>Os</a:t>
            </a:r>
            <a:r>
              <a:rPr lang="en-US" altLang="ko-KR" dirty="0">
                <a:ea typeface="Gulim" panose="020B0600000101010101" pitchFamily="34" charset="-127"/>
              </a:rPr>
              <a:t> per second</a:t>
            </a:r>
          </a:p>
          <a:p>
            <a:pPr lvl="1">
              <a:lnSpc>
                <a:spcPct val="75000"/>
              </a:lnSpc>
              <a:spcBef>
                <a:spcPct val="5000"/>
              </a:spcBef>
              <a:tabLst>
                <a:tab pos="914400" algn="l"/>
              </a:tabLst>
            </a:pPr>
            <a:r>
              <a:rPr lang="en-US" altLang="ko-KR" dirty="0">
                <a:ea typeface="Gulim" panose="020B0600000101010101" pitchFamily="34" charset="-127"/>
              </a:rPr>
              <a:t>Requests &amp; service exponentially distributed (C=1.0)</a:t>
            </a:r>
          </a:p>
          <a:p>
            <a:pPr lvl="1">
              <a:lnSpc>
                <a:spcPct val="75000"/>
              </a:lnSpc>
              <a:spcBef>
                <a:spcPct val="5000"/>
              </a:spcBef>
              <a:tabLst>
                <a:tab pos="914400" algn="l"/>
              </a:tabLst>
            </a:pPr>
            <a:r>
              <a:rPr lang="en-US" altLang="ko-KR" dirty="0">
                <a:ea typeface="Gulim" panose="020B0600000101010101" pitchFamily="34" charset="-127"/>
              </a:rPr>
              <a:t>Avg. service = 20 </a:t>
            </a:r>
            <a:r>
              <a:rPr lang="en-US" altLang="ko-KR" dirty="0" err="1">
                <a:ea typeface="Gulim" panose="020B0600000101010101" pitchFamily="34" charset="-127"/>
              </a:rPr>
              <a:t>ms</a:t>
            </a:r>
            <a:r>
              <a:rPr lang="en-US" altLang="ko-KR" dirty="0">
                <a:ea typeface="Gulim" panose="020B0600000101010101" pitchFamily="34" charset="-127"/>
              </a:rPr>
              <a:t> (From </a:t>
            </a:r>
            <a:r>
              <a:rPr lang="en-US" altLang="ko-KR" dirty="0" err="1">
                <a:ea typeface="Gulim" panose="020B0600000101010101" pitchFamily="34" charset="-127"/>
              </a:rPr>
              <a:t>controller+seek+rot+trans</a:t>
            </a:r>
            <a:r>
              <a:rPr lang="en-US" altLang="ko-KR" dirty="0">
                <a:ea typeface="Gulim" panose="020B0600000101010101" pitchFamily="34" charset="-127"/>
              </a:rPr>
              <a:t>)</a:t>
            </a:r>
          </a:p>
          <a:p>
            <a:pPr>
              <a:lnSpc>
                <a:spcPct val="75000"/>
              </a:lnSpc>
              <a:spcBef>
                <a:spcPct val="5000"/>
              </a:spcBef>
              <a:tabLst>
                <a:tab pos="914400" algn="l"/>
              </a:tabLst>
            </a:pPr>
            <a:r>
              <a:rPr lang="en-US" altLang="ko-KR" dirty="0">
                <a:ea typeface="Gulim" panose="020B0600000101010101" pitchFamily="34" charset="-127"/>
              </a:rPr>
              <a:t>Questions: </a:t>
            </a:r>
          </a:p>
          <a:p>
            <a:pPr lvl="1">
              <a:lnSpc>
                <a:spcPct val="75000"/>
              </a:lnSpc>
              <a:spcBef>
                <a:spcPct val="5000"/>
              </a:spcBef>
              <a:tabLst>
                <a:tab pos="914400" algn="l"/>
              </a:tabLst>
            </a:pPr>
            <a:r>
              <a:rPr lang="en-US" altLang="ko-KR" dirty="0">
                <a:ea typeface="Gulim" panose="020B0600000101010101" pitchFamily="34" charset="-127"/>
              </a:rPr>
              <a:t>How utilized is the disk? </a:t>
            </a:r>
          </a:p>
          <a:p>
            <a:pPr lvl="2">
              <a:lnSpc>
                <a:spcPct val="75000"/>
              </a:lnSpc>
              <a:spcBef>
                <a:spcPct val="5000"/>
              </a:spcBef>
              <a:tabLst>
                <a:tab pos="914400" algn="l"/>
              </a:tabLst>
            </a:pPr>
            <a:r>
              <a:rPr lang="en-US" altLang="ko-KR" dirty="0" err="1">
                <a:ea typeface="Gulim" panose="020B0600000101010101" pitchFamily="34" charset="-127"/>
              </a:rPr>
              <a:t>Ans</a:t>
            </a:r>
            <a:r>
              <a:rPr lang="en-US" altLang="ko-KR" dirty="0">
                <a:ea typeface="Gulim" panose="020B0600000101010101" pitchFamily="34" charset="-127"/>
              </a:rPr>
              <a:t>: server utilization, </a:t>
            </a:r>
            <a:r>
              <a:rPr lang="en-US" altLang="ko-KR" dirty="0">
                <a:solidFill>
                  <a:schemeClr val="hlink"/>
                </a:solidFill>
                <a:ea typeface="Gulim" panose="020B0600000101010101" pitchFamily="34" charset="-127"/>
              </a:rPr>
              <a:t>u = </a:t>
            </a:r>
            <a:r>
              <a:rPr lang="en-US" altLang="ko-KR" dirty="0">
                <a:solidFill>
                  <a:schemeClr val="hlink"/>
                </a:solidFill>
                <a:ea typeface="Gulim" panose="020B0600000101010101" pitchFamily="34" charset="-127"/>
                <a:sym typeface="Symbol" panose="05050102010706020507" pitchFamily="18" charset="2"/>
              </a:rPr>
              <a:t></a:t>
            </a:r>
            <a:r>
              <a:rPr lang="en-US" altLang="ko-KR" dirty="0" err="1">
                <a:solidFill>
                  <a:schemeClr val="hlink"/>
                </a:solidFill>
                <a:ea typeface="Gulim" panose="020B0600000101010101" pitchFamily="34" charset="-127"/>
                <a:sym typeface="Symbol" panose="05050102010706020507" pitchFamily="18" charset="2"/>
              </a:rPr>
              <a:t>T</a:t>
            </a:r>
            <a:r>
              <a:rPr lang="en-US" altLang="ko-KR" baseline="-25000" dirty="0" err="1">
                <a:solidFill>
                  <a:schemeClr val="hlink"/>
                </a:solidFill>
                <a:ea typeface="Gulim" panose="020B0600000101010101" pitchFamily="34" charset="-127"/>
                <a:sym typeface="Symbol" panose="05050102010706020507" pitchFamily="18" charset="2"/>
              </a:rPr>
              <a:t>ser</a:t>
            </a:r>
            <a:endParaRPr lang="en-US" altLang="ko-KR" dirty="0">
              <a:solidFill>
                <a:schemeClr val="hlink"/>
              </a:solidFill>
              <a:ea typeface="Gulim" panose="020B0600000101010101" pitchFamily="34" charset="-127"/>
              <a:sym typeface="Symbol" panose="05050102010706020507" pitchFamily="18" charset="2"/>
            </a:endParaRPr>
          </a:p>
          <a:p>
            <a:pPr lvl="1">
              <a:lnSpc>
                <a:spcPct val="75000"/>
              </a:lnSpc>
              <a:spcBef>
                <a:spcPct val="5000"/>
              </a:spcBef>
              <a:tabLst>
                <a:tab pos="914400" algn="l"/>
              </a:tabLst>
            </a:pPr>
            <a:r>
              <a:rPr lang="en-US" altLang="ko-KR" dirty="0">
                <a:ea typeface="Gulim" panose="020B0600000101010101" pitchFamily="34" charset="-127"/>
              </a:rPr>
              <a:t>What is the average time spent in the queue? </a:t>
            </a:r>
          </a:p>
          <a:p>
            <a:pPr lvl="2">
              <a:lnSpc>
                <a:spcPct val="75000"/>
              </a:lnSpc>
              <a:spcBef>
                <a:spcPct val="5000"/>
              </a:spcBef>
              <a:tabLst>
                <a:tab pos="914400" algn="l"/>
              </a:tabLst>
            </a:pPr>
            <a:r>
              <a:rPr lang="en-US" altLang="ko-KR" dirty="0" err="1">
                <a:ea typeface="Gulim" panose="020B0600000101010101" pitchFamily="34" charset="-127"/>
              </a:rPr>
              <a:t>Ans</a:t>
            </a:r>
            <a:r>
              <a:rPr lang="en-US" altLang="ko-KR" dirty="0">
                <a:ea typeface="Gulim" panose="020B0600000101010101" pitchFamily="34" charset="-127"/>
              </a:rPr>
              <a:t>: </a:t>
            </a:r>
            <a:r>
              <a:rPr lang="en-US" altLang="ko-KR" dirty="0" err="1">
                <a:solidFill>
                  <a:schemeClr val="hlink"/>
                </a:solidFill>
                <a:ea typeface="Gulim" panose="020B0600000101010101" pitchFamily="34" charset="-127"/>
              </a:rPr>
              <a:t>T</a:t>
            </a:r>
            <a:r>
              <a:rPr lang="en-US" altLang="ko-KR" baseline="-25000" dirty="0" err="1">
                <a:solidFill>
                  <a:schemeClr val="hlink"/>
                </a:solidFill>
                <a:ea typeface="Gulim" panose="020B0600000101010101" pitchFamily="34" charset="-127"/>
              </a:rPr>
              <a:t>q</a:t>
            </a:r>
            <a:endParaRPr lang="en-US" altLang="ko-KR" dirty="0">
              <a:solidFill>
                <a:schemeClr val="hlink"/>
              </a:solidFill>
              <a:ea typeface="Gulim" panose="020B0600000101010101" pitchFamily="34" charset="-127"/>
            </a:endParaRPr>
          </a:p>
          <a:p>
            <a:pPr lvl="1">
              <a:lnSpc>
                <a:spcPct val="75000"/>
              </a:lnSpc>
              <a:spcBef>
                <a:spcPct val="5000"/>
              </a:spcBef>
              <a:tabLst>
                <a:tab pos="914400" algn="l"/>
              </a:tabLst>
            </a:pPr>
            <a:r>
              <a:rPr lang="en-US" altLang="ko-KR" dirty="0">
                <a:ea typeface="Gulim" panose="020B0600000101010101" pitchFamily="34" charset="-127"/>
              </a:rPr>
              <a:t>What is the number of requests in the queue? </a:t>
            </a:r>
          </a:p>
          <a:p>
            <a:pPr lvl="2">
              <a:lnSpc>
                <a:spcPct val="75000"/>
              </a:lnSpc>
              <a:spcBef>
                <a:spcPct val="5000"/>
              </a:spcBef>
              <a:tabLst>
                <a:tab pos="914400" algn="l"/>
              </a:tabLst>
            </a:pPr>
            <a:r>
              <a:rPr lang="en-US" altLang="ko-KR" dirty="0" err="1">
                <a:ea typeface="Gulim" panose="020B0600000101010101" pitchFamily="34" charset="-127"/>
              </a:rPr>
              <a:t>Ans</a:t>
            </a:r>
            <a:r>
              <a:rPr lang="en-US" altLang="ko-KR" dirty="0">
                <a:ea typeface="Gulim" panose="020B0600000101010101" pitchFamily="34" charset="-127"/>
              </a:rPr>
              <a:t>: </a:t>
            </a:r>
            <a:r>
              <a:rPr lang="en-US" altLang="ko-KR" dirty="0" err="1">
                <a:solidFill>
                  <a:schemeClr val="hlink"/>
                </a:solidFill>
                <a:ea typeface="Gulim" panose="020B0600000101010101" pitchFamily="34" charset="-127"/>
              </a:rPr>
              <a:t>L</a:t>
            </a:r>
            <a:r>
              <a:rPr lang="en-US" altLang="ko-KR" baseline="-25000" dirty="0" err="1">
                <a:solidFill>
                  <a:schemeClr val="hlink"/>
                </a:solidFill>
                <a:ea typeface="Gulim" panose="020B0600000101010101" pitchFamily="34" charset="-127"/>
              </a:rPr>
              <a:t>q</a:t>
            </a:r>
            <a:endParaRPr lang="en-US" altLang="ko-KR" dirty="0">
              <a:solidFill>
                <a:schemeClr val="hlink"/>
              </a:solidFill>
              <a:ea typeface="Gulim" panose="020B0600000101010101" pitchFamily="34" charset="-127"/>
            </a:endParaRPr>
          </a:p>
          <a:p>
            <a:pPr lvl="1">
              <a:lnSpc>
                <a:spcPct val="75000"/>
              </a:lnSpc>
              <a:spcBef>
                <a:spcPct val="5000"/>
              </a:spcBef>
              <a:tabLst>
                <a:tab pos="914400" algn="l"/>
              </a:tabLst>
            </a:pPr>
            <a:r>
              <a:rPr lang="en-US" altLang="ko-KR" dirty="0">
                <a:ea typeface="Gulim" panose="020B0600000101010101" pitchFamily="34" charset="-127"/>
              </a:rPr>
              <a:t>What is the </a:t>
            </a:r>
            <a:r>
              <a:rPr lang="en-US" altLang="ko-KR" dirty="0" err="1">
                <a:ea typeface="Gulim" panose="020B0600000101010101" pitchFamily="34" charset="-127"/>
              </a:rPr>
              <a:t>avg</a:t>
            </a:r>
            <a:r>
              <a:rPr lang="en-US" altLang="ko-KR" dirty="0">
                <a:ea typeface="Gulim" panose="020B0600000101010101" pitchFamily="34" charset="-127"/>
              </a:rPr>
              <a:t> response time for disk request? </a:t>
            </a:r>
          </a:p>
          <a:p>
            <a:pPr lvl="2">
              <a:lnSpc>
                <a:spcPct val="75000"/>
              </a:lnSpc>
              <a:spcBef>
                <a:spcPct val="5000"/>
              </a:spcBef>
              <a:tabLst>
                <a:tab pos="914400" algn="l"/>
              </a:tabLst>
            </a:pPr>
            <a:r>
              <a:rPr lang="en-US" altLang="ko-KR" dirty="0" err="1">
                <a:ea typeface="Gulim" panose="020B0600000101010101" pitchFamily="34" charset="-127"/>
              </a:rPr>
              <a:t>Ans</a:t>
            </a:r>
            <a:r>
              <a:rPr lang="en-US" altLang="ko-KR" dirty="0">
                <a:ea typeface="Gulim" panose="020B0600000101010101" pitchFamily="34" charset="-127"/>
              </a:rPr>
              <a:t>: </a:t>
            </a:r>
            <a:r>
              <a:rPr lang="en-US" altLang="ko-KR" dirty="0" err="1">
                <a:solidFill>
                  <a:schemeClr val="hlink"/>
                </a:solidFill>
                <a:ea typeface="Gulim" panose="020B0600000101010101" pitchFamily="34" charset="-127"/>
              </a:rPr>
              <a:t>T</a:t>
            </a:r>
            <a:r>
              <a:rPr lang="en-US" altLang="ko-KR" baseline="-25000" dirty="0" err="1">
                <a:solidFill>
                  <a:schemeClr val="hlink"/>
                </a:solidFill>
                <a:ea typeface="Gulim" panose="020B0600000101010101" pitchFamily="34" charset="-127"/>
              </a:rPr>
              <a:t>sys</a:t>
            </a:r>
            <a:r>
              <a:rPr lang="en-US" altLang="ko-KR" baseline="-25000" dirty="0">
                <a:solidFill>
                  <a:schemeClr val="hlink"/>
                </a:solidFill>
                <a:ea typeface="Gulim" panose="020B0600000101010101" pitchFamily="34" charset="-127"/>
              </a:rPr>
              <a:t> </a:t>
            </a:r>
            <a:r>
              <a:rPr lang="en-US" altLang="ko-KR" dirty="0">
                <a:solidFill>
                  <a:schemeClr val="hlink"/>
                </a:solidFill>
                <a:ea typeface="Gulim" panose="020B0600000101010101" pitchFamily="34" charset="-127"/>
              </a:rPr>
              <a:t>= </a:t>
            </a:r>
            <a:r>
              <a:rPr lang="en-US" altLang="ko-KR" dirty="0" err="1">
                <a:solidFill>
                  <a:schemeClr val="hlink"/>
                </a:solidFill>
                <a:ea typeface="Gulim" panose="020B0600000101010101" pitchFamily="34" charset="-127"/>
              </a:rPr>
              <a:t>T</a:t>
            </a:r>
            <a:r>
              <a:rPr lang="en-US" altLang="ko-KR" baseline="-25000" dirty="0" err="1">
                <a:solidFill>
                  <a:schemeClr val="hlink"/>
                </a:solidFill>
                <a:ea typeface="Gulim" panose="020B0600000101010101" pitchFamily="34" charset="-127"/>
              </a:rPr>
              <a:t>q</a:t>
            </a:r>
            <a:r>
              <a:rPr lang="en-US" altLang="ko-KR" baseline="-25000" dirty="0">
                <a:solidFill>
                  <a:schemeClr val="hlink"/>
                </a:solidFill>
                <a:ea typeface="Gulim" panose="020B0600000101010101" pitchFamily="34" charset="-127"/>
              </a:rPr>
              <a:t> </a:t>
            </a:r>
            <a:r>
              <a:rPr lang="en-US" altLang="ko-KR" dirty="0">
                <a:solidFill>
                  <a:schemeClr val="hlink"/>
                </a:solidFill>
                <a:ea typeface="Gulim" panose="020B0600000101010101" pitchFamily="34" charset="-127"/>
              </a:rPr>
              <a:t>+ </a:t>
            </a:r>
            <a:r>
              <a:rPr lang="en-US" altLang="ko-KR" dirty="0" err="1">
                <a:solidFill>
                  <a:schemeClr val="hlink"/>
                </a:solidFill>
                <a:ea typeface="Gulim" panose="020B0600000101010101" pitchFamily="34" charset="-127"/>
              </a:rPr>
              <a:t>T</a:t>
            </a:r>
            <a:r>
              <a:rPr lang="en-US" altLang="ko-KR" baseline="-25000" dirty="0" err="1">
                <a:solidFill>
                  <a:schemeClr val="hlink"/>
                </a:solidFill>
                <a:ea typeface="Gulim" panose="020B0600000101010101" pitchFamily="34" charset="-127"/>
              </a:rPr>
              <a:t>ser</a:t>
            </a:r>
            <a:endParaRPr lang="en-US" altLang="ko-KR" dirty="0">
              <a:solidFill>
                <a:schemeClr val="hlink"/>
              </a:solidFill>
              <a:ea typeface="Gulim" panose="020B0600000101010101" pitchFamily="34" charset="-127"/>
            </a:endParaRPr>
          </a:p>
          <a:p>
            <a:pPr>
              <a:lnSpc>
                <a:spcPct val="75000"/>
              </a:lnSpc>
              <a:spcBef>
                <a:spcPct val="5000"/>
              </a:spcBef>
              <a:tabLst>
                <a:tab pos="914400" algn="l"/>
              </a:tabLst>
            </a:pPr>
            <a:r>
              <a:rPr lang="en-US" altLang="ko-KR" dirty="0">
                <a:ea typeface="Gulim" panose="020B0600000101010101" pitchFamily="34" charset="-127"/>
              </a:rPr>
              <a:t>Computation:</a:t>
            </a:r>
          </a:p>
          <a:p>
            <a:pPr>
              <a:lnSpc>
                <a:spcPct val="75000"/>
              </a:lnSpc>
              <a:spcBef>
                <a:spcPct val="5000"/>
              </a:spcBef>
              <a:buNone/>
              <a:tabLst>
                <a:tab pos="914400" algn="l"/>
              </a:tabLst>
            </a:pPr>
            <a:r>
              <a:rPr lang="en-US" altLang="ko-KR" dirty="0">
                <a:solidFill>
                  <a:schemeClr val="hlink"/>
                </a:solidFill>
                <a:ea typeface="Gulim" panose="020B0600000101010101" pitchFamily="34" charset="-127"/>
                <a:sym typeface="Symbol" panose="05050102010706020507" pitchFamily="18" charset="2"/>
              </a:rPr>
              <a:t>	 </a:t>
            </a:r>
            <a:r>
              <a:rPr lang="en-US" altLang="ko-KR" dirty="0">
                <a:ea typeface="Gulim" panose="020B0600000101010101" pitchFamily="34" charset="-127"/>
                <a:sym typeface="Symbol" panose="05050102010706020507" pitchFamily="18" charset="2"/>
              </a:rPr>
              <a:t>	(</a:t>
            </a:r>
            <a:r>
              <a:rPr lang="en-US" altLang="ko-KR" dirty="0" err="1">
                <a:ea typeface="Gulim" panose="020B0600000101010101" pitchFamily="34" charset="-127"/>
              </a:rPr>
              <a:t>avg</a:t>
            </a:r>
            <a:r>
              <a:rPr lang="en-US" altLang="ko-KR" dirty="0">
                <a:ea typeface="Gulim" panose="020B0600000101010101" pitchFamily="34" charset="-127"/>
              </a:rPr>
              <a:t> # arriving customers/s) = 10/s</a:t>
            </a:r>
          </a:p>
          <a:p>
            <a:pPr>
              <a:lnSpc>
                <a:spcPct val="75000"/>
              </a:lnSpc>
              <a:spcBef>
                <a:spcPct val="5000"/>
              </a:spcBef>
              <a:buNone/>
              <a:tabLst>
                <a:tab pos="914400" algn="l"/>
              </a:tabLst>
            </a:pPr>
            <a:r>
              <a:rPr lang="en-US" altLang="ko-KR" dirty="0">
                <a:solidFill>
                  <a:schemeClr val="hlink"/>
                </a:solidFill>
                <a:ea typeface="Gulim" panose="020B0600000101010101" pitchFamily="34" charset="-127"/>
              </a:rPr>
              <a:t>	</a:t>
            </a:r>
            <a:r>
              <a:rPr lang="en-US" altLang="ko-KR" dirty="0" err="1">
                <a:solidFill>
                  <a:schemeClr val="hlink"/>
                </a:solidFill>
                <a:ea typeface="Gulim" panose="020B0600000101010101" pitchFamily="34" charset="-127"/>
              </a:rPr>
              <a:t>T</a:t>
            </a:r>
            <a:r>
              <a:rPr lang="en-US" altLang="ko-KR" baseline="-25000" dirty="0" err="1">
                <a:solidFill>
                  <a:schemeClr val="hlink"/>
                </a:solidFill>
                <a:ea typeface="Gulim" panose="020B0600000101010101" pitchFamily="34" charset="-127"/>
              </a:rPr>
              <a:t>ser</a:t>
            </a:r>
            <a:r>
              <a:rPr lang="en-US" altLang="ko-KR" baseline="-25000" dirty="0">
                <a:ea typeface="Gulim" panose="020B0600000101010101" pitchFamily="34" charset="-127"/>
              </a:rPr>
              <a:t>	</a:t>
            </a:r>
            <a:r>
              <a:rPr lang="en-US" altLang="ko-KR" dirty="0">
                <a:ea typeface="Gulim" panose="020B0600000101010101" pitchFamily="34" charset="-127"/>
              </a:rPr>
              <a:t>(</a:t>
            </a:r>
            <a:r>
              <a:rPr lang="en-US" altLang="ko-KR" dirty="0" err="1">
                <a:ea typeface="Gulim" panose="020B0600000101010101" pitchFamily="34" charset="-127"/>
              </a:rPr>
              <a:t>avg</a:t>
            </a:r>
            <a:r>
              <a:rPr lang="en-US" altLang="ko-KR" dirty="0">
                <a:ea typeface="Gulim" panose="020B0600000101010101" pitchFamily="34" charset="-127"/>
              </a:rPr>
              <a:t> time to service customer) = 20 </a:t>
            </a:r>
            <a:r>
              <a:rPr lang="en-US" altLang="ko-KR" dirty="0" err="1">
                <a:ea typeface="Gulim" panose="020B0600000101010101" pitchFamily="34" charset="-127"/>
              </a:rPr>
              <a:t>ms</a:t>
            </a:r>
            <a:r>
              <a:rPr lang="en-US" altLang="ko-KR" dirty="0">
                <a:ea typeface="Gulim" panose="020B0600000101010101" pitchFamily="34" charset="-127"/>
              </a:rPr>
              <a:t> (0.02s)</a:t>
            </a:r>
          </a:p>
          <a:p>
            <a:pPr>
              <a:lnSpc>
                <a:spcPct val="75000"/>
              </a:lnSpc>
              <a:spcBef>
                <a:spcPct val="5000"/>
              </a:spcBef>
              <a:buNone/>
              <a:tabLst>
                <a:tab pos="914400" algn="l"/>
              </a:tabLst>
            </a:pPr>
            <a:r>
              <a:rPr lang="en-US" altLang="ko-KR" dirty="0">
                <a:solidFill>
                  <a:schemeClr val="hlink"/>
                </a:solidFill>
                <a:ea typeface="Gulim" panose="020B0600000101010101" pitchFamily="34" charset="-127"/>
              </a:rPr>
              <a:t>	u</a:t>
            </a:r>
            <a:r>
              <a:rPr lang="en-US" altLang="ko-KR" dirty="0">
                <a:ea typeface="Gulim" panose="020B0600000101010101" pitchFamily="34" charset="-127"/>
              </a:rPr>
              <a:t> 	(server utilization) = </a:t>
            </a:r>
            <a:r>
              <a:rPr lang="en-US" altLang="ko-KR" dirty="0">
                <a:ea typeface="Gulim" panose="020B0600000101010101" pitchFamily="34" charset="-127"/>
                <a:sym typeface="Symbol" panose="05050102010706020507" pitchFamily="18" charset="2"/>
              </a:rPr>
              <a:t></a:t>
            </a:r>
            <a:r>
              <a:rPr lang="en-US" altLang="ko-KR" dirty="0">
                <a:ea typeface="Gulim" panose="020B0600000101010101" pitchFamily="34" charset="-127"/>
              </a:rPr>
              <a:t> x </a:t>
            </a:r>
            <a:r>
              <a:rPr lang="en-US" altLang="ko-KR" dirty="0" err="1">
                <a:ea typeface="Gulim" panose="020B0600000101010101" pitchFamily="34" charset="-127"/>
              </a:rPr>
              <a:t>T</a:t>
            </a:r>
            <a:r>
              <a:rPr lang="en-US" altLang="ko-KR" baseline="-25000" dirty="0" err="1">
                <a:ea typeface="Gulim" panose="020B0600000101010101" pitchFamily="34" charset="-127"/>
              </a:rPr>
              <a:t>ser</a:t>
            </a:r>
            <a:r>
              <a:rPr lang="en-US" altLang="ko-KR" dirty="0">
                <a:ea typeface="Gulim" panose="020B0600000101010101" pitchFamily="34" charset="-127"/>
              </a:rPr>
              <a:t>= 10/s x .02s = 0.2</a:t>
            </a:r>
          </a:p>
          <a:p>
            <a:pPr>
              <a:lnSpc>
                <a:spcPct val="75000"/>
              </a:lnSpc>
              <a:spcBef>
                <a:spcPct val="5000"/>
              </a:spcBef>
              <a:buNone/>
              <a:tabLst>
                <a:tab pos="914400" algn="l"/>
              </a:tabLst>
            </a:pPr>
            <a:r>
              <a:rPr lang="en-US" altLang="ko-KR" dirty="0">
                <a:solidFill>
                  <a:schemeClr val="hlink"/>
                </a:solidFill>
                <a:ea typeface="Gulim" panose="020B0600000101010101" pitchFamily="34" charset="-127"/>
              </a:rPr>
              <a:t>	</a:t>
            </a:r>
            <a:r>
              <a:rPr lang="en-US" altLang="ko-KR" dirty="0" err="1">
                <a:solidFill>
                  <a:schemeClr val="hlink"/>
                </a:solidFill>
                <a:ea typeface="Gulim" panose="020B0600000101010101" pitchFamily="34" charset="-127"/>
              </a:rPr>
              <a:t>T</a:t>
            </a:r>
            <a:r>
              <a:rPr lang="en-US" altLang="ko-KR" baseline="-25000" dirty="0" err="1">
                <a:solidFill>
                  <a:schemeClr val="hlink"/>
                </a:solidFill>
                <a:ea typeface="Gulim" panose="020B0600000101010101" pitchFamily="34" charset="-127"/>
              </a:rPr>
              <a:t>q</a:t>
            </a:r>
            <a:r>
              <a:rPr lang="en-US" altLang="ko-KR" baseline="-25000" dirty="0">
                <a:ea typeface="Gulim" panose="020B0600000101010101" pitchFamily="34" charset="-127"/>
              </a:rPr>
              <a:t>	</a:t>
            </a:r>
            <a:r>
              <a:rPr lang="en-US" altLang="ko-KR" dirty="0">
                <a:ea typeface="Gulim" panose="020B0600000101010101" pitchFamily="34" charset="-127"/>
              </a:rPr>
              <a:t>(</a:t>
            </a:r>
            <a:r>
              <a:rPr lang="en-US" altLang="ko-KR" dirty="0" err="1">
                <a:ea typeface="Gulim" panose="020B0600000101010101" pitchFamily="34" charset="-127"/>
              </a:rPr>
              <a:t>avg</a:t>
            </a:r>
            <a:r>
              <a:rPr lang="en-US" altLang="ko-KR" dirty="0">
                <a:ea typeface="Gulim" panose="020B0600000101010101" pitchFamily="34" charset="-127"/>
              </a:rPr>
              <a:t> time/customer in queue) = </a:t>
            </a:r>
            <a:r>
              <a:rPr lang="en-US" altLang="ko-KR" dirty="0" err="1">
                <a:ea typeface="Gulim" panose="020B0600000101010101" pitchFamily="34" charset="-127"/>
              </a:rPr>
              <a:t>T</a:t>
            </a:r>
            <a:r>
              <a:rPr lang="en-US" altLang="ko-KR" baseline="-25000" dirty="0" err="1">
                <a:ea typeface="Gulim" panose="020B0600000101010101" pitchFamily="34" charset="-127"/>
              </a:rPr>
              <a:t>ser</a:t>
            </a:r>
            <a:r>
              <a:rPr lang="en-US" altLang="ko-KR" dirty="0">
                <a:ea typeface="Gulim" panose="020B0600000101010101" pitchFamily="34" charset="-127"/>
              </a:rPr>
              <a:t> x u/(1 – u) </a:t>
            </a:r>
            <a:br>
              <a:rPr lang="en-US" altLang="ko-KR" dirty="0">
                <a:ea typeface="Gulim" panose="020B0600000101010101" pitchFamily="34" charset="-127"/>
              </a:rPr>
            </a:br>
            <a:r>
              <a:rPr lang="en-US" altLang="ko-KR" dirty="0">
                <a:ea typeface="Gulim" panose="020B0600000101010101" pitchFamily="34" charset="-127"/>
              </a:rPr>
              <a:t>	= 20 x 0.2/(1-0.2) = 20 x 0.25 = 5 </a:t>
            </a:r>
            <a:r>
              <a:rPr lang="en-US" altLang="ko-KR" dirty="0" err="1">
                <a:ea typeface="Gulim" panose="020B0600000101010101" pitchFamily="34" charset="-127"/>
              </a:rPr>
              <a:t>ms</a:t>
            </a:r>
            <a:r>
              <a:rPr lang="en-US" altLang="ko-KR" dirty="0">
                <a:ea typeface="Gulim" panose="020B0600000101010101" pitchFamily="34" charset="-127"/>
              </a:rPr>
              <a:t> (0 .005s)</a:t>
            </a:r>
          </a:p>
          <a:p>
            <a:pPr>
              <a:lnSpc>
                <a:spcPct val="75000"/>
              </a:lnSpc>
              <a:spcBef>
                <a:spcPct val="5000"/>
              </a:spcBef>
              <a:buNone/>
              <a:tabLst>
                <a:tab pos="914400" algn="l"/>
              </a:tabLst>
            </a:pPr>
            <a:r>
              <a:rPr lang="en-US" altLang="ko-KR" dirty="0">
                <a:solidFill>
                  <a:schemeClr val="hlink"/>
                </a:solidFill>
                <a:ea typeface="Gulim" panose="020B0600000101010101" pitchFamily="34" charset="-127"/>
              </a:rPr>
              <a:t>	</a:t>
            </a:r>
            <a:r>
              <a:rPr lang="en-US" altLang="ko-KR" dirty="0" err="1">
                <a:solidFill>
                  <a:schemeClr val="hlink"/>
                </a:solidFill>
                <a:ea typeface="Gulim" panose="020B0600000101010101" pitchFamily="34" charset="-127"/>
              </a:rPr>
              <a:t>L</a:t>
            </a:r>
            <a:r>
              <a:rPr lang="en-US" altLang="ko-KR" baseline="-25000" dirty="0" err="1">
                <a:solidFill>
                  <a:schemeClr val="hlink"/>
                </a:solidFill>
                <a:ea typeface="Gulim" panose="020B0600000101010101" pitchFamily="34" charset="-127"/>
              </a:rPr>
              <a:t>q</a:t>
            </a:r>
            <a:r>
              <a:rPr lang="en-US" altLang="ko-KR" dirty="0">
                <a:ea typeface="Gulim" panose="020B0600000101010101" pitchFamily="34" charset="-127"/>
              </a:rPr>
              <a:t>	(</a:t>
            </a:r>
            <a:r>
              <a:rPr lang="en-US" altLang="ko-KR" dirty="0" err="1">
                <a:ea typeface="Gulim" panose="020B0600000101010101" pitchFamily="34" charset="-127"/>
              </a:rPr>
              <a:t>avg</a:t>
            </a:r>
            <a:r>
              <a:rPr lang="en-US" altLang="ko-KR" dirty="0">
                <a:ea typeface="Gulim" panose="020B0600000101010101" pitchFamily="34" charset="-127"/>
              </a:rPr>
              <a:t> length of queue) = </a:t>
            </a:r>
            <a:r>
              <a:rPr lang="en-US" altLang="ko-KR" dirty="0">
                <a:ea typeface="Gulim" panose="020B0600000101010101" pitchFamily="34" charset="-127"/>
                <a:sym typeface="Symbol" panose="05050102010706020507" pitchFamily="18" charset="2"/>
              </a:rPr>
              <a:t></a:t>
            </a:r>
            <a:r>
              <a:rPr lang="en-US" altLang="ko-KR" dirty="0">
                <a:ea typeface="Gulim" panose="020B0600000101010101" pitchFamily="34" charset="-127"/>
              </a:rPr>
              <a:t> x </a:t>
            </a:r>
            <a:r>
              <a:rPr lang="en-US" altLang="ko-KR" dirty="0" err="1">
                <a:ea typeface="Gulim" panose="020B0600000101010101" pitchFamily="34" charset="-127"/>
              </a:rPr>
              <a:t>T</a:t>
            </a:r>
            <a:r>
              <a:rPr lang="en-US" altLang="ko-KR" baseline="-25000" dirty="0" err="1">
                <a:ea typeface="Gulim" panose="020B0600000101010101" pitchFamily="34" charset="-127"/>
              </a:rPr>
              <a:t>q</a:t>
            </a:r>
            <a:r>
              <a:rPr lang="en-US" altLang="ko-KR" dirty="0">
                <a:ea typeface="Gulim" panose="020B0600000101010101" pitchFamily="34" charset="-127"/>
              </a:rPr>
              <a:t>=10/s x .005s = 0.05</a:t>
            </a:r>
          </a:p>
          <a:p>
            <a:pPr>
              <a:lnSpc>
                <a:spcPct val="75000"/>
              </a:lnSpc>
              <a:spcBef>
                <a:spcPct val="5000"/>
              </a:spcBef>
              <a:buNone/>
              <a:tabLst>
                <a:tab pos="914400" algn="l"/>
              </a:tabLst>
            </a:pPr>
            <a:r>
              <a:rPr lang="en-US" altLang="ko-KR" dirty="0">
                <a:solidFill>
                  <a:schemeClr val="hlink"/>
                </a:solidFill>
                <a:ea typeface="Gulim" panose="020B0600000101010101" pitchFamily="34" charset="-127"/>
              </a:rPr>
              <a:t>	</a:t>
            </a:r>
            <a:r>
              <a:rPr lang="en-US" altLang="ko-KR" dirty="0" err="1">
                <a:solidFill>
                  <a:schemeClr val="hlink"/>
                </a:solidFill>
                <a:ea typeface="Gulim" panose="020B0600000101010101" pitchFamily="34" charset="-127"/>
              </a:rPr>
              <a:t>T</a:t>
            </a:r>
            <a:r>
              <a:rPr lang="en-US" altLang="ko-KR" baseline="-25000" dirty="0" err="1">
                <a:solidFill>
                  <a:schemeClr val="hlink"/>
                </a:solidFill>
                <a:ea typeface="Gulim" panose="020B0600000101010101" pitchFamily="34" charset="-127"/>
              </a:rPr>
              <a:t>sys</a:t>
            </a:r>
            <a:r>
              <a:rPr lang="en-US" altLang="ko-KR" baseline="-25000" dirty="0">
                <a:ea typeface="Gulim" panose="020B0600000101010101" pitchFamily="34" charset="-127"/>
              </a:rPr>
              <a:t>	</a:t>
            </a:r>
            <a:r>
              <a:rPr lang="en-US" altLang="ko-KR" dirty="0">
                <a:ea typeface="Gulim" panose="020B0600000101010101" pitchFamily="34" charset="-127"/>
              </a:rPr>
              <a:t>(</a:t>
            </a:r>
            <a:r>
              <a:rPr lang="en-US" altLang="ko-KR" dirty="0" err="1">
                <a:ea typeface="Gulim" panose="020B0600000101010101" pitchFamily="34" charset="-127"/>
              </a:rPr>
              <a:t>avg</a:t>
            </a:r>
            <a:r>
              <a:rPr lang="en-US" altLang="ko-KR" dirty="0">
                <a:ea typeface="Gulim" panose="020B0600000101010101" pitchFamily="34" charset="-127"/>
              </a:rPr>
              <a:t> time/customer in system) =</a:t>
            </a:r>
            <a:r>
              <a:rPr lang="en-US" altLang="ko-KR" dirty="0" err="1">
                <a:ea typeface="Gulim" panose="020B0600000101010101" pitchFamily="34" charset="-127"/>
              </a:rPr>
              <a:t>T</a:t>
            </a:r>
            <a:r>
              <a:rPr lang="en-US" altLang="ko-KR" baseline="-25000" dirty="0" err="1">
                <a:ea typeface="Gulim" panose="020B0600000101010101" pitchFamily="34" charset="-127"/>
              </a:rPr>
              <a:t>q</a:t>
            </a:r>
            <a:r>
              <a:rPr lang="en-US" altLang="ko-KR" baseline="-25000" dirty="0">
                <a:ea typeface="Gulim" panose="020B0600000101010101" pitchFamily="34" charset="-127"/>
              </a:rPr>
              <a:t> </a:t>
            </a:r>
            <a:r>
              <a:rPr lang="en-US" altLang="ko-KR" dirty="0">
                <a:ea typeface="Gulim" panose="020B0600000101010101" pitchFamily="34" charset="-127"/>
              </a:rPr>
              <a:t>+ </a:t>
            </a:r>
            <a:r>
              <a:rPr lang="en-US" altLang="ko-KR" dirty="0" err="1">
                <a:ea typeface="Gulim" panose="020B0600000101010101" pitchFamily="34" charset="-127"/>
              </a:rPr>
              <a:t>T</a:t>
            </a:r>
            <a:r>
              <a:rPr lang="en-US" altLang="ko-KR" baseline="-25000" dirty="0" err="1">
                <a:ea typeface="Gulim" panose="020B0600000101010101" pitchFamily="34" charset="-127"/>
              </a:rPr>
              <a:t>ser</a:t>
            </a:r>
            <a:r>
              <a:rPr lang="en-US" altLang="ko-KR" dirty="0">
                <a:ea typeface="Gulim" panose="020B0600000101010101" pitchFamily="34" charset="-127"/>
              </a:rPr>
              <a:t>= 25 </a:t>
            </a:r>
            <a:r>
              <a:rPr lang="en-US" altLang="ko-KR" dirty="0" err="1">
                <a:ea typeface="Gulim" panose="020B0600000101010101" pitchFamily="34" charset="-127"/>
              </a:rPr>
              <a:t>ms</a:t>
            </a:r>
            <a:br>
              <a:rPr lang="en-US" altLang="ko-KR" dirty="0">
                <a:ea typeface="Gulim" panose="020B0600000101010101" pitchFamily="34" charset="-127"/>
              </a:rPr>
            </a:br>
            <a:r>
              <a:rPr lang="en-US" altLang="ko-KR" dirty="0">
                <a:ea typeface="Gulim" panose="020B0600000101010101" pitchFamily="34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3276728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5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5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5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5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5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5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5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5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9555" grpId="0" uiExpand="1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52" name="Picture 8" descr="SM951 – Best with NVMe."/>
          <p:cNvPicPr>
            <a:picLocks noChangeAspect="1" noChangeArrowheads="1"/>
          </p:cNvPicPr>
          <p:nvPr/>
        </p:nvPicPr>
        <p:blipFill>
          <a:blip r:embed="rId3" cstate="email">
            <a:clrChange>
              <a:clrFrom>
                <a:srgbClr val="E5E5E5"/>
              </a:clrFrom>
              <a:clrTo>
                <a:srgbClr val="E5E5E5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9932" y="533400"/>
            <a:ext cx="4778734" cy="2529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Recall: FLASH Memory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7832" y="3581400"/>
            <a:ext cx="10946968" cy="30480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</a:pPr>
            <a:r>
              <a:rPr lang="en-US" dirty="0"/>
              <a:t>Like a normal transistor but: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Has a floating gate that can hold charge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To write: raise or lower </a:t>
            </a:r>
            <a:r>
              <a:rPr lang="en-US" dirty="0" err="1"/>
              <a:t>wordline</a:t>
            </a:r>
            <a:r>
              <a:rPr lang="en-US" dirty="0"/>
              <a:t> high enough to cause charges to tunnel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To read: turn on </a:t>
            </a:r>
            <a:r>
              <a:rPr lang="en-US" dirty="0" err="1"/>
              <a:t>wordline</a:t>
            </a:r>
            <a:r>
              <a:rPr lang="en-US" dirty="0"/>
              <a:t> as if normal transistor</a:t>
            </a:r>
          </a:p>
          <a:p>
            <a:pPr lvl="2">
              <a:lnSpc>
                <a:spcPct val="80000"/>
              </a:lnSpc>
            </a:pPr>
            <a:r>
              <a:rPr lang="en-US" dirty="0"/>
              <a:t>presence of charge changes threshold and thus measured current</a:t>
            </a:r>
          </a:p>
          <a:p>
            <a:pPr>
              <a:lnSpc>
                <a:spcPct val="80000"/>
              </a:lnSpc>
            </a:pPr>
            <a:r>
              <a:rPr lang="en-US" dirty="0"/>
              <a:t>Two varieties: 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NAND: denser, must be read and written in blocks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NOR: much less dense, fast to read and write</a:t>
            </a:r>
          </a:p>
          <a:p>
            <a:pPr>
              <a:lnSpc>
                <a:spcPct val="80000"/>
              </a:lnSpc>
            </a:pPr>
            <a:r>
              <a:rPr lang="en-US" dirty="0"/>
              <a:t>V-NAND: 3D stacking (Samsung claims 1TB possible in 1 chip)</a:t>
            </a:r>
          </a:p>
        </p:txBody>
      </p:sp>
      <p:pic>
        <p:nvPicPr>
          <p:cNvPr id="4608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724527"/>
            <a:ext cx="339090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86" name="Text Box 6"/>
          <p:cNvSpPr txBox="1">
            <a:spLocks noChangeArrowheads="1"/>
          </p:cNvSpPr>
          <p:nvPr/>
        </p:nvSpPr>
        <p:spPr bwMode="auto">
          <a:xfrm>
            <a:off x="5627736" y="2649095"/>
            <a:ext cx="3600666" cy="846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15000"/>
              </a:spcBef>
            </a:pPr>
            <a:r>
              <a:rPr lang="en-US" dirty="0"/>
              <a:t>Samsung 2015:</a:t>
            </a:r>
          </a:p>
          <a:p>
            <a:pPr>
              <a:lnSpc>
                <a:spcPct val="80000"/>
              </a:lnSpc>
              <a:spcBef>
                <a:spcPct val="15000"/>
              </a:spcBef>
            </a:pPr>
            <a:r>
              <a:rPr lang="en-US" dirty="0"/>
              <a:t>512GB, NAND Flash</a:t>
            </a:r>
          </a:p>
        </p:txBody>
      </p:sp>
    </p:spTree>
    <p:extLst>
      <p:ext uri="{BB962C8B-B14F-4D97-AF65-F5344CB8AC3E}">
        <p14:creationId xmlns:p14="http://schemas.microsoft.com/office/powerpoint/2010/main" val="112337990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Optimize I/O Performance</a:t>
            </a:r>
          </a:p>
        </p:txBody>
      </p:sp>
      <p:sp>
        <p:nvSpPr>
          <p:cNvPr id="864301" name="Rectangle 45"/>
          <p:cNvSpPr>
            <a:spLocks noGrp="1" noChangeArrowheads="1"/>
          </p:cNvSpPr>
          <p:nvPr>
            <p:ph type="body" idx="1"/>
          </p:nvPr>
        </p:nvSpPr>
        <p:spPr>
          <a:xfrm>
            <a:off x="1752600" y="3200401"/>
            <a:ext cx="8639176" cy="344011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How to improve performance?</a:t>
            </a:r>
          </a:p>
          <a:p>
            <a:pPr lvl="1"/>
            <a:r>
              <a:rPr lang="en-US" dirty="0"/>
              <a:t>Make everything faster </a:t>
            </a:r>
            <a:r>
              <a:rPr lang="en-US" dirty="0">
                <a:sym typeface="Wingdings" charset="0"/>
              </a:rPr>
              <a:t></a:t>
            </a:r>
          </a:p>
          <a:p>
            <a:pPr lvl="1"/>
            <a:r>
              <a:rPr lang="en-US" dirty="0">
                <a:sym typeface="Wingdings" charset="0"/>
              </a:rPr>
              <a:t>More Decoupled (Parallelism) systems</a:t>
            </a:r>
          </a:p>
          <a:p>
            <a:pPr lvl="2"/>
            <a:r>
              <a:rPr lang="en-US" dirty="0">
                <a:sym typeface="Wingdings" charset="0"/>
              </a:rPr>
              <a:t>multiple independent buses or controllers</a:t>
            </a:r>
          </a:p>
          <a:p>
            <a:pPr lvl="1"/>
            <a:r>
              <a:rPr lang="en-US" dirty="0">
                <a:sym typeface="Wingdings" charset="0"/>
              </a:rPr>
              <a:t>Optimize the bottleneck to increase service rate</a:t>
            </a:r>
          </a:p>
          <a:p>
            <a:pPr lvl="2"/>
            <a:r>
              <a:rPr lang="en-US" dirty="0">
                <a:solidFill>
                  <a:srgbClr val="FF0000"/>
                </a:solidFill>
                <a:sym typeface="Wingdings" charset="0"/>
              </a:rPr>
              <a:t>Use the queue to optimize the service</a:t>
            </a:r>
          </a:p>
          <a:p>
            <a:pPr lvl="1"/>
            <a:r>
              <a:rPr lang="en-US" dirty="0">
                <a:sym typeface="Wingdings" charset="0"/>
              </a:rPr>
              <a:t>Do other useful work while waiting</a:t>
            </a:r>
          </a:p>
          <a:p>
            <a:r>
              <a:rPr lang="en-US" dirty="0">
                <a:sym typeface="Wingdings" charset="0"/>
              </a:rPr>
              <a:t>Queues absorb bursts and smooth the flow</a:t>
            </a:r>
          </a:p>
          <a:p>
            <a:r>
              <a:rPr lang="en-US" dirty="0">
                <a:sym typeface="Wingdings" charset="0"/>
              </a:rPr>
              <a:t>Admissions control (finite queues)</a:t>
            </a:r>
          </a:p>
          <a:p>
            <a:pPr lvl="1"/>
            <a:r>
              <a:rPr lang="en-US" dirty="0">
                <a:sym typeface="Wingdings" charset="0"/>
              </a:rPr>
              <a:t>Limits delays, but may introduce unfairness and </a:t>
            </a:r>
            <a:r>
              <a:rPr lang="en-US" dirty="0" err="1">
                <a:sym typeface="Wingdings" charset="0"/>
              </a:rPr>
              <a:t>livelock</a:t>
            </a:r>
            <a:endParaRPr lang="en-US" dirty="0">
              <a:sym typeface="Wingdings" charset="0"/>
            </a:endParaRPr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  <p:grpSp>
        <p:nvGrpSpPr>
          <p:cNvPr id="77826" name="Group 44"/>
          <p:cNvGrpSpPr>
            <a:grpSpLocks/>
          </p:cNvGrpSpPr>
          <p:nvPr/>
        </p:nvGrpSpPr>
        <p:grpSpPr bwMode="auto">
          <a:xfrm>
            <a:off x="1752600" y="914400"/>
            <a:ext cx="6096000" cy="2033588"/>
            <a:chOff x="144" y="624"/>
            <a:chExt cx="3840" cy="1281"/>
          </a:xfrm>
        </p:grpSpPr>
        <p:sp>
          <p:nvSpPr>
            <p:cNvPr id="77850" name="Line 27"/>
            <p:cNvSpPr>
              <a:spLocks noChangeShapeType="1"/>
            </p:cNvSpPr>
            <p:nvPr/>
          </p:nvSpPr>
          <p:spPr bwMode="auto">
            <a:xfrm>
              <a:off x="818" y="1036"/>
              <a:ext cx="37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Gill Sans"/>
              </a:endParaRPr>
            </a:p>
          </p:txBody>
        </p:sp>
        <p:sp>
          <p:nvSpPr>
            <p:cNvPr id="77843" name="Rectangle 3"/>
            <p:cNvSpPr>
              <a:spLocks noChangeArrowheads="1"/>
            </p:cNvSpPr>
            <p:nvPr/>
          </p:nvSpPr>
          <p:spPr bwMode="auto">
            <a:xfrm>
              <a:off x="144" y="1560"/>
              <a:ext cx="3840" cy="3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3500" tIns="25400" rIns="63500" bIns="25400">
              <a:spAutoFit/>
            </a:bodyPr>
            <a:lstStyle/>
            <a:p>
              <a:pPr algn="l">
                <a:lnSpc>
                  <a:spcPct val="85000"/>
                </a:lnSpc>
                <a:spcBef>
                  <a:spcPct val="0"/>
                </a:spcBef>
                <a:buSzTx/>
              </a:pPr>
              <a:r>
                <a:rPr lang="en-US" sz="1900" dirty="0">
                  <a:solidFill>
                    <a:srgbClr val="FF0000"/>
                  </a:solidFill>
                  <a:latin typeface="Gill Sans"/>
                </a:rPr>
                <a:t>Response Time = </a:t>
              </a:r>
              <a:br>
                <a:rPr lang="en-US" sz="1900" dirty="0">
                  <a:solidFill>
                    <a:srgbClr val="FF0000"/>
                  </a:solidFill>
                  <a:latin typeface="Gill Sans"/>
                </a:rPr>
              </a:br>
              <a:r>
                <a:rPr lang="en-US" sz="1900" dirty="0">
                  <a:solidFill>
                    <a:srgbClr val="FF0000"/>
                  </a:solidFill>
                  <a:latin typeface="Gill Sans"/>
                </a:rPr>
                <a:t>	Queue + I/O device service time</a:t>
              </a:r>
            </a:p>
          </p:txBody>
        </p:sp>
        <p:sp>
          <p:nvSpPr>
            <p:cNvPr id="77844" name="AutoShape 33"/>
            <p:cNvSpPr>
              <a:spLocks noChangeArrowheads="1"/>
            </p:cNvSpPr>
            <p:nvPr/>
          </p:nvSpPr>
          <p:spPr bwMode="auto">
            <a:xfrm>
              <a:off x="2621" y="849"/>
              <a:ext cx="569" cy="373"/>
            </a:xfrm>
            <a:prstGeom prst="roundRect">
              <a:avLst>
                <a:gd name="adj" fmla="val 12495"/>
              </a:avLst>
            </a:prstGeom>
            <a:solidFill>
              <a:srgbClr val="FFFF00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Gill Sans"/>
              </a:endParaRPr>
            </a:p>
          </p:txBody>
        </p:sp>
        <p:sp>
          <p:nvSpPr>
            <p:cNvPr id="77845" name="Rectangle 21"/>
            <p:cNvSpPr>
              <a:spLocks noChangeArrowheads="1"/>
            </p:cNvSpPr>
            <p:nvPr/>
          </p:nvSpPr>
          <p:spPr bwMode="auto">
            <a:xfrm>
              <a:off x="282" y="750"/>
              <a:ext cx="603" cy="571"/>
            </a:xfrm>
            <a:prstGeom prst="rect">
              <a:avLst/>
            </a:prstGeom>
            <a:solidFill>
              <a:srgbClr val="00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228600" indent="-228600"/>
              <a:r>
                <a:rPr lang="en-US" dirty="0">
                  <a:latin typeface="Gill Sans"/>
                </a:rPr>
                <a:t>User</a:t>
              </a:r>
            </a:p>
            <a:p>
              <a:pPr marL="228600" indent="-228600"/>
              <a:r>
                <a:rPr lang="en-US" dirty="0">
                  <a:latin typeface="Gill Sans"/>
                </a:rPr>
                <a:t>Thread</a:t>
              </a:r>
            </a:p>
          </p:txBody>
        </p:sp>
        <p:sp>
          <p:nvSpPr>
            <p:cNvPr id="77846" name="Rectangle 23"/>
            <p:cNvSpPr>
              <a:spLocks noChangeArrowheads="1"/>
            </p:cNvSpPr>
            <p:nvPr/>
          </p:nvSpPr>
          <p:spPr bwMode="auto">
            <a:xfrm>
              <a:off x="1208" y="882"/>
              <a:ext cx="471" cy="307"/>
            </a:xfrm>
            <a:prstGeom prst="rect">
              <a:avLst/>
            </a:prstGeom>
            <a:solidFill>
              <a:srgbClr val="53FB25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Gill Sans"/>
              </a:endParaRPr>
            </a:p>
          </p:txBody>
        </p:sp>
        <p:sp>
          <p:nvSpPr>
            <p:cNvPr id="77847" name="Line 24"/>
            <p:cNvSpPr>
              <a:spLocks noChangeShapeType="1"/>
            </p:cNvSpPr>
            <p:nvPr/>
          </p:nvSpPr>
          <p:spPr bwMode="auto">
            <a:xfrm flipV="1">
              <a:off x="1590" y="874"/>
              <a:ext cx="0" cy="32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Gill Sans"/>
              </a:endParaRPr>
            </a:p>
          </p:txBody>
        </p:sp>
        <p:sp>
          <p:nvSpPr>
            <p:cNvPr id="77848" name="Line 25"/>
            <p:cNvSpPr>
              <a:spLocks noChangeShapeType="1"/>
            </p:cNvSpPr>
            <p:nvPr/>
          </p:nvSpPr>
          <p:spPr bwMode="auto">
            <a:xfrm flipV="1">
              <a:off x="1492" y="875"/>
              <a:ext cx="0" cy="32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Gill Sans"/>
              </a:endParaRPr>
            </a:p>
          </p:txBody>
        </p:sp>
        <p:sp>
          <p:nvSpPr>
            <p:cNvPr id="77849" name="Rectangle 26"/>
            <p:cNvSpPr>
              <a:spLocks noChangeArrowheads="1"/>
            </p:cNvSpPr>
            <p:nvPr/>
          </p:nvSpPr>
          <p:spPr bwMode="auto">
            <a:xfrm>
              <a:off x="1030" y="1200"/>
              <a:ext cx="851" cy="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>
                <a:lnSpc>
                  <a:spcPct val="85000"/>
                </a:lnSpc>
                <a:spcBef>
                  <a:spcPct val="0"/>
                </a:spcBef>
                <a:buSzTx/>
              </a:pPr>
              <a:r>
                <a:rPr lang="en-US">
                  <a:latin typeface="Gill Sans"/>
                </a:rPr>
                <a:t>Queue</a:t>
              </a:r>
            </a:p>
            <a:p>
              <a:pPr>
                <a:lnSpc>
                  <a:spcPct val="85000"/>
                </a:lnSpc>
                <a:spcBef>
                  <a:spcPct val="0"/>
                </a:spcBef>
                <a:buSzTx/>
              </a:pPr>
              <a:r>
                <a:rPr lang="en-US">
                  <a:latin typeface="Gill Sans"/>
                </a:rPr>
                <a:t>[OS Paths]</a:t>
              </a:r>
            </a:p>
          </p:txBody>
        </p:sp>
        <p:sp>
          <p:nvSpPr>
            <p:cNvPr id="77851" name="Rectangle 28"/>
            <p:cNvSpPr>
              <a:spLocks noChangeArrowheads="1"/>
            </p:cNvSpPr>
            <p:nvPr/>
          </p:nvSpPr>
          <p:spPr bwMode="auto">
            <a:xfrm>
              <a:off x="2026" y="624"/>
              <a:ext cx="374" cy="822"/>
            </a:xfrm>
            <a:prstGeom prst="rect">
              <a:avLst/>
            </a:prstGeom>
            <a:solidFill>
              <a:srgbClr val="FFFF0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pPr marL="228600" indent="-228600"/>
              <a:r>
                <a:rPr lang="en-US">
                  <a:latin typeface="Gill Sans"/>
                </a:rPr>
                <a:t>Controller</a:t>
              </a:r>
            </a:p>
          </p:txBody>
        </p:sp>
        <p:sp>
          <p:nvSpPr>
            <p:cNvPr id="77852" name="Line 30"/>
            <p:cNvSpPr>
              <a:spLocks noChangeShapeType="1"/>
            </p:cNvSpPr>
            <p:nvPr/>
          </p:nvSpPr>
          <p:spPr bwMode="auto">
            <a:xfrm>
              <a:off x="1696" y="1036"/>
              <a:ext cx="32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Gill Sans"/>
              </a:endParaRPr>
            </a:p>
          </p:txBody>
        </p:sp>
        <p:sp>
          <p:nvSpPr>
            <p:cNvPr id="77853" name="Rectangle 31"/>
            <p:cNvSpPr>
              <a:spLocks noChangeArrowheads="1"/>
            </p:cNvSpPr>
            <p:nvPr/>
          </p:nvSpPr>
          <p:spPr bwMode="auto">
            <a:xfrm>
              <a:off x="2631" y="864"/>
              <a:ext cx="533" cy="3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>
                <a:lnSpc>
                  <a:spcPct val="85000"/>
                </a:lnSpc>
                <a:spcBef>
                  <a:spcPct val="0"/>
                </a:spcBef>
                <a:buSzTx/>
              </a:pPr>
              <a:r>
                <a:rPr lang="en-US">
                  <a:latin typeface="Gill Sans"/>
                </a:rPr>
                <a:t>I/O</a:t>
              </a:r>
            </a:p>
            <a:p>
              <a:pPr>
                <a:lnSpc>
                  <a:spcPct val="85000"/>
                </a:lnSpc>
                <a:spcBef>
                  <a:spcPct val="0"/>
                </a:spcBef>
                <a:buSzTx/>
              </a:pPr>
              <a:r>
                <a:rPr lang="en-US">
                  <a:latin typeface="Gill Sans"/>
                </a:rPr>
                <a:t>device</a:t>
              </a:r>
            </a:p>
          </p:txBody>
        </p:sp>
        <p:sp>
          <p:nvSpPr>
            <p:cNvPr id="77854" name="Line 32"/>
            <p:cNvSpPr>
              <a:spLocks noChangeShapeType="1"/>
            </p:cNvSpPr>
            <p:nvPr/>
          </p:nvSpPr>
          <p:spPr bwMode="auto">
            <a:xfrm>
              <a:off x="2400" y="1036"/>
              <a:ext cx="21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Gill Sans"/>
              </a:endParaRPr>
            </a:p>
          </p:txBody>
        </p:sp>
      </p:grpSp>
      <p:sp>
        <p:nvSpPr>
          <p:cNvPr id="77828" name="Ink 3"/>
          <p:cNvSpPr>
            <a:spLocks noRot="1" noChangeAspect="1" noEditPoints="1" noChangeArrowheads="1" noChangeShapeType="1" noTextEdit="1"/>
          </p:cNvSpPr>
          <p:nvPr/>
        </p:nvSpPr>
        <p:spPr bwMode="auto">
          <a:xfrm>
            <a:off x="9628189" y="1371601"/>
            <a:ext cx="1587" cy="1587"/>
          </a:xfrm>
          <a:custGeom>
            <a:avLst/>
            <a:gdLst>
              <a:gd name="T0" fmla="*/ 0 w 1"/>
              <a:gd name="T1" fmla="*/ 2147483647 h 1"/>
              <a:gd name="T2" fmla="*/ 0 w 1"/>
              <a:gd name="T3" fmla="*/ 2147483647 h 1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1905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>
              <a:latin typeface="+mj-lt"/>
            </a:endParaRPr>
          </a:p>
        </p:txBody>
      </p:sp>
      <p:grpSp>
        <p:nvGrpSpPr>
          <p:cNvPr id="77829" name="Group 1"/>
          <p:cNvGrpSpPr>
            <a:grpSpLocks/>
          </p:cNvGrpSpPr>
          <p:nvPr/>
        </p:nvGrpSpPr>
        <p:grpSpPr bwMode="auto">
          <a:xfrm>
            <a:off x="6937376" y="914400"/>
            <a:ext cx="3584575" cy="3017838"/>
            <a:chOff x="5413375" y="685800"/>
            <a:chExt cx="3584575" cy="3017838"/>
          </a:xfrm>
        </p:grpSpPr>
        <p:grpSp>
          <p:nvGrpSpPr>
            <p:cNvPr id="77830" name="Group 53"/>
            <p:cNvGrpSpPr>
              <a:grpSpLocks/>
            </p:cNvGrpSpPr>
            <p:nvPr/>
          </p:nvGrpSpPr>
          <p:grpSpPr bwMode="auto">
            <a:xfrm>
              <a:off x="5413375" y="685800"/>
              <a:ext cx="3584575" cy="3017838"/>
              <a:chOff x="3410" y="432"/>
              <a:chExt cx="2258" cy="1901"/>
            </a:xfrm>
          </p:grpSpPr>
          <p:sp>
            <p:nvSpPr>
              <p:cNvPr id="77832" name="Rectangle 4"/>
              <p:cNvSpPr>
                <a:spLocks noChangeArrowheads="1"/>
              </p:cNvSpPr>
              <p:nvPr/>
            </p:nvSpPr>
            <p:spPr bwMode="auto">
              <a:xfrm>
                <a:off x="3614" y="1255"/>
                <a:ext cx="777" cy="1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>
                  <a:latin typeface="Gill Sans"/>
                </a:endParaRPr>
              </a:p>
            </p:txBody>
          </p:sp>
          <p:sp>
            <p:nvSpPr>
              <p:cNvPr id="77833" name="Rectangle 5"/>
              <p:cNvSpPr>
                <a:spLocks noChangeArrowheads="1"/>
              </p:cNvSpPr>
              <p:nvPr/>
            </p:nvSpPr>
            <p:spPr bwMode="auto">
              <a:xfrm>
                <a:off x="5245" y="1827"/>
                <a:ext cx="423" cy="1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3500" tIns="25400" rIns="63500" bIns="25400">
                <a:spAutoFit/>
              </a:bodyPr>
              <a:lstStyle/>
              <a:p>
                <a:pPr algn="l">
                  <a:lnSpc>
                    <a:spcPct val="90000"/>
                  </a:lnSpc>
                  <a:spcBef>
                    <a:spcPct val="0"/>
                  </a:spcBef>
                  <a:buSzTx/>
                </a:pPr>
                <a:r>
                  <a:rPr lang="en-US" sz="1600">
                    <a:latin typeface="Gill Sans"/>
                  </a:rPr>
                  <a:t>100%</a:t>
                </a:r>
              </a:p>
            </p:txBody>
          </p:sp>
          <p:sp>
            <p:nvSpPr>
              <p:cNvPr id="77834" name="Line 6"/>
              <p:cNvSpPr>
                <a:spLocks noChangeShapeType="1"/>
              </p:cNvSpPr>
              <p:nvPr/>
            </p:nvSpPr>
            <p:spPr bwMode="auto">
              <a:xfrm flipV="1">
                <a:off x="3728" y="432"/>
                <a:ext cx="1" cy="137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Gill Sans"/>
                </a:endParaRPr>
              </a:p>
            </p:txBody>
          </p:sp>
          <p:sp>
            <p:nvSpPr>
              <p:cNvPr id="77835" name="Line 7"/>
              <p:cNvSpPr>
                <a:spLocks noChangeShapeType="1"/>
              </p:cNvSpPr>
              <p:nvPr/>
            </p:nvSpPr>
            <p:spPr bwMode="auto">
              <a:xfrm>
                <a:off x="3734" y="1803"/>
                <a:ext cx="1512" cy="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Gill Sans"/>
                </a:endParaRPr>
              </a:p>
            </p:txBody>
          </p:sp>
          <p:sp>
            <p:nvSpPr>
              <p:cNvPr id="77836" name="Rectangle 8"/>
              <p:cNvSpPr>
                <a:spLocks noChangeArrowheads="1"/>
              </p:cNvSpPr>
              <p:nvPr/>
            </p:nvSpPr>
            <p:spPr bwMode="auto">
              <a:xfrm>
                <a:off x="3771" y="449"/>
                <a:ext cx="776" cy="3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3500" tIns="25400" rIns="63500" bIns="25400">
                <a:spAutoFit/>
              </a:bodyPr>
              <a:lstStyle/>
              <a:p>
                <a:pPr algn="l">
                  <a:lnSpc>
                    <a:spcPct val="85000"/>
                  </a:lnSpc>
                  <a:spcBef>
                    <a:spcPct val="0"/>
                  </a:spcBef>
                  <a:buSzTx/>
                </a:pPr>
                <a:r>
                  <a:rPr lang="en-US">
                    <a:latin typeface="Gill Sans"/>
                  </a:rPr>
                  <a:t>Response</a:t>
                </a:r>
              </a:p>
              <a:p>
                <a:pPr algn="l">
                  <a:lnSpc>
                    <a:spcPct val="85000"/>
                  </a:lnSpc>
                  <a:spcBef>
                    <a:spcPct val="0"/>
                  </a:spcBef>
                  <a:buSzTx/>
                </a:pPr>
                <a:r>
                  <a:rPr lang="en-US">
                    <a:latin typeface="Gill Sans"/>
                  </a:rPr>
                  <a:t>Time (ms)</a:t>
                </a:r>
              </a:p>
            </p:txBody>
          </p:sp>
          <p:sp>
            <p:nvSpPr>
              <p:cNvPr id="77837" name="Rectangle 9"/>
              <p:cNvSpPr>
                <a:spLocks noChangeArrowheads="1"/>
              </p:cNvSpPr>
              <p:nvPr/>
            </p:nvSpPr>
            <p:spPr bwMode="auto">
              <a:xfrm>
                <a:off x="3767" y="2004"/>
                <a:ext cx="1819" cy="3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3500" tIns="25400" rIns="63500" bIns="25400">
                <a:spAutoFit/>
              </a:bodyPr>
              <a:lstStyle/>
              <a:p>
                <a:pPr>
                  <a:lnSpc>
                    <a:spcPct val="85000"/>
                  </a:lnSpc>
                  <a:spcBef>
                    <a:spcPct val="0"/>
                  </a:spcBef>
                  <a:buSzTx/>
                </a:pPr>
                <a:r>
                  <a:rPr lang="en-US">
                    <a:latin typeface="Gill Sans"/>
                  </a:rPr>
                  <a:t>Throughput  (Utilization)</a:t>
                </a:r>
              </a:p>
              <a:p>
                <a:pPr>
                  <a:lnSpc>
                    <a:spcPct val="85000"/>
                  </a:lnSpc>
                  <a:spcBef>
                    <a:spcPct val="0"/>
                  </a:spcBef>
                  <a:buSzTx/>
                </a:pPr>
                <a:r>
                  <a:rPr lang="en-US">
                    <a:latin typeface="Gill Sans"/>
                  </a:rPr>
                  <a:t>(% total BW)</a:t>
                </a:r>
              </a:p>
            </p:txBody>
          </p:sp>
          <p:sp>
            <p:nvSpPr>
              <p:cNvPr id="77838" name="Rectangle 10"/>
              <p:cNvSpPr>
                <a:spLocks noChangeArrowheads="1"/>
              </p:cNvSpPr>
              <p:nvPr/>
            </p:nvSpPr>
            <p:spPr bwMode="auto">
              <a:xfrm>
                <a:off x="3490" y="1786"/>
                <a:ext cx="152" cy="1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3500" tIns="25400" rIns="63500" bIns="25400">
                <a:spAutoFit/>
              </a:bodyPr>
              <a:lstStyle/>
              <a:p>
                <a:pPr algn="l">
                  <a:lnSpc>
                    <a:spcPct val="90000"/>
                  </a:lnSpc>
                  <a:spcBef>
                    <a:spcPct val="0"/>
                  </a:spcBef>
                  <a:buSzTx/>
                </a:pPr>
                <a:r>
                  <a:rPr lang="en-US" sz="1600">
                    <a:latin typeface="Gill Sans"/>
                  </a:rPr>
                  <a:t>0</a:t>
                </a:r>
              </a:p>
            </p:txBody>
          </p:sp>
          <p:sp>
            <p:nvSpPr>
              <p:cNvPr id="77839" name="Rectangle 11"/>
              <p:cNvSpPr>
                <a:spLocks noChangeArrowheads="1"/>
              </p:cNvSpPr>
              <p:nvPr/>
            </p:nvSpPr>
            <p:spPr bwMode="auto">
              <a:xfrm>
                <a:off x="3410" y="1305"/>
                <a:ext cx="296" cy="1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3500" tIns="25400" rIns="63500" bIns="25400">
                <a:spAutoFit/>
              </a:bodyPr>
              <a:lstStyle/>
              <a:p>
                <a:pPr algn="l">
                  <a:lnSpc>
                    <a:spcPct val="90000"/>
                  </a:lnSpc>
                  <a:spcBef>
                    <a:spcPct val="0"/>
                  </a:spcBef>
                  <a:buSzTx/>
                </a:pPr>
                <a:r>
                  <a:rPr lang="en-US" sz="1600">
                    <a:latin typeface="Gill Sans"/>
                  </a:rPr>
                  <a:t>100</a:t>
                </a:r>
              </a:p>
            </p:txBody>
          </p:sp>
          <p:sp>
            <p:nvSpPr>
              <p:cNvPr id="77840" name="Rectangle 12"/>
              <p:cNvSpPr>
                <a:spLocks noChangeArrowheads="1"/>
              </p:cNvSpPr>
              <p:nvPr/>
            </p:nvSpPr>
            <p:spPr bwMode="auto">
              <a:xfrm>
                <a:off x="3410" y="904"/>
                <a:ext cx="296" cy="1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3500" tIns="25400" rIns="63500" bIns="25400">
                <a:spAutoFit/>
              </a:bodyPr>
              <a:lstStyle/>
              <a:p>
                <a:pPr algn="l">
                  <a:lnSpc>
                    <a:spcPct val="90000"/>
                  </a:lnSpc>
                  <a:spcBef>
                    <a:spcPct val="0"/>
                  </a:spcBef>
                  <a:buSzTx/>
                </a:pPr>
                <a:r>
                  <a:rPr lang="en-US" sz="1600">
                    <a:latin typeface="Gill Sans"/>
                  </a:rPr>
                  <a:t>200</a:t>
                </a:r>
              </a:p>
            </p:txBody>
          </p:sp>
          <p:sp>
            <p:nvSpPr>
              <p:cNvPr id="77841" name="Rectangle 13"/>
              <p:cNvSpPr>
                <a:spLocks noChangeArrowheads="1"/>
              </p:cNvSpPr>
              <p:nvPr/>
            </p:nvSpPr>
            <p:spPr bwMode="auto">
              <a:xfrm>
                <a:off x="3410" y="502"/>
                <a:ext cx="296" cy="1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3500" tIns="25400" rIns="63500" bIns="25400">
                <a:spAutoFit/>
              </a:bodyPr>
              <a:lstStyle/>
              <a:p>
                <a:pPr algn="l">
                  <a:lnSpc>
                    <a:spcPct val="90000"/>
                  </a:lnSpc>
                  <a:spcBef>
                    <a:spcPct val="0"/>
                  </a:spcBef>
                  <a:buSzTx/>
                </a:pPr>
                <a:r>
                  <a:rPr lang="en-US" sz="1600">
                    <a:latin typeface="Gill Sans"/>
                  </a:rPr>
                  <a:t>300</a:t>
                </a:r>
              </a:p>
            </p:txBody>
          </p:sp>
          <p:sp>
            <p:nvSpPr>
              <p:cNvPr id="77842" name="Rectangle 14"/>
              <p:cNvSpPr>
                <a:spLocks noChangeArrowheads="1"/>
              </p:cNvSpPr>
              <p:nvPr/>
            </p:nvSpPr>
            <p:spPr bwMode="auto">
              <a:xfrm>
                <a:off x="3691" y="1867"/>
                <a:ext cx="268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3500" tIns="25400" rIns="63500" bIns="25400">
                <a:spAutoFit/>
              </a:bodyPr>
              <a:lstStyle/>
              <a:p>
                <a:pPr algn="l">
                  <a:lnSpc>
                    <a:spcPct val="90000"/>
                  </a:lnSpc>
                  <a:spcBef>
                    <a:spcPct val="0"/>
                  </a:spcBef>
                  <a:buSzTx/>
                </a:pPr>
                <a:r>
                  <a:rPr lang="en-US" sz="1600">
                    <a:latin typeface="Gill Sans"/>
                  </a:rPr>
                  <a:t>0%</a:t>
                </a:r>
              </a:p>
            </p:txBody>
          </p:sp>
        </p:grpSp>
        <p:sp>
          <p:nvSpPr>
            <p:cNvPr id="77831" name="Ink 4"/>
            <p:cNvSpPr>
              <a:spLocks noRot="1" noChangeAspect="1" noEditPoints="1" noChangeArrowheads="1" noChangeShapeType="1" noTextEdit="1"/>
            </p:cNvSpPr>
            <p:nvPr/>
          </p:nvSpPr>
          <p:spPr bwMode="auto">
            <a:xfrm>
              <a:off x="5937250" y="758825"/>
              <a:ext cx="2368550" cy="1844675"/>
            </a:xfrm>
            <a:custGeom>
              <a:avLst/>
              <a:gdLst>
                <a:gd name="T0" fmla="*/ 0 w 6060"/>
                <a:gd name="T1" fmla="*/ 2147483647 h 5124"/>
                <a:gd name="T2" fmla="*/ 2147483647 w 6060"/>
                <a:gd name="T3" fmla="*/ 2147483647 h 5124"/>
                <a:gd name="T4" fmla="*/ 2147483647 w 6060"/>
                <a:gd name="T5" fmla="*/ 2147483647 h 5124"/>
                <a:gd name="T6" fmla="*/ 2147483647 w 6060"/>
                <a:gd name="T7" fmla="*/ 2147483647 h 5124"/>
                <a:gd name="T8" fmla="*/ 2147483647 w 6060"/>
                <a:gd name="T9" fmla="*/ 2147483647 h 5124"/>
                <a:gd name="T10" fmla="*/ 2147483647 w 6060"/>
                <a:gd name="T11" fmla="*/ 2147483647 h 5124"/>
                <a:gd name="T12" fmla="*/ 2147483647 w 6060"/>
                <a:gd name="T13" fmla="*/ 2147483647 h 5124"/>
                <a:gd name="T14" fmla="*/ 2147483647 w 6060"/>
                <a:gd name="T15" fmla="*/ 2147483647 h 5124"/>
                <a:gd name="T16" fmla="*/ 2147483647 w 6060"/>
                <a:gd name="T17" fmla="*/ 2147483647 h 5124"/>
                <a:gd name="T18" fmla="*/ 2147483647 w 6060"/>
                <a:gd name="T19" fmla="*/ 2147483647 h 5124"/>
                <a:gd name="T20" fmla="*/ 2147483647 w 6060"/>
                <a:gd name="T21" fmla="*/ 2147483647 h 5124"/>
                <a:gd name="T22" fmla="*/ 2147483647 w 6060"/>
                <a:gd name="T23" fmla="*/ 2147483647 h 5124"/>
                <a:gd name="T24" fmla="*/ 2147483647 w 6060"/>
                <a:gd name="T25" fmla="*/ 2147483647 h 5124"/>
                <a:gd name="T26" fmla="*/ 2147483647 w 6060"/>
                <a:gd name="T27" fmla="*/ 2147483647 h 5124"/>
                <a:gd name="T28" fmla="*/ 2147483647 w 6060"/>
                <a:gd name="T29" fmla="*/ 2147483647 h 512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6060" h="5124" extrusionOk="0">
                  <a:moveTo>
                    <a:pt x="0" y="5121"/>
                  </a:moveTo>
                  <a:cubicBezTo>
                    <a:pt x="155" y="5108"/>
                    <a:pt x="312" y="5103"/>
                    <a:pt x="468" y="5091"/>
                  </a:cubicBezTo>
                  <a:cubicBezTo>
                    <a:pt x="775" y="5068"/>
                    <a:pt x="1136" y="5060"/>
                    <a:pt x="1422" y="4946"/>
                  </a:cubicBezTo>
                  <a:cubicBezTo>
                    <a:pt x="1613" y="4870"/>
                    <a:pt x="1803" y="4774"/>
                    <a:pt x="1993" y="4691"/>
                  </a:cubicBezTo>
                  <a:cubicBezTo>
                    <a:pt x="2188" y="4606"/>
                    <a:pt x="2378" y="4519"/>
                    <a:pt x="2557" y="4404"/>
                  </a:cubicBezTo>
                  <a:cubicBezTo>
                    <a:pt x="2805" y="4245"/>
                    <a:pt x="3071" y="4125"/>
                    <a:pt x="3320" y="3970"/>
                  </a:cubicBezTo>
                  <a:cubicBezTo>
                    <a:pt x="3491" y="3864"/>
                    <a:pt x="3649" y="3748"/>
                    <a:pt x="3823" y="3647"/>
                  </a:cubicBezTo>
                  <a:cubicBezTo>
                    <a:pt x="4041" y="3520"/>
                    <a:pt x="4219" y="3329"/>
                    <a:pt x="4391" y="3143"/>
                  </a:cubicBezTo>
                  <a:cubicBezTo>
                    <a:pt x="4539" y="2984"/>
                    <a:pt x="4704" y="2844"/>
                    <a:pt x="4832" y="2666"/>
                  </a:cubicBezTo>
                  <a:cubicBezTo>
                    <a:pt x="4927" y="2534"/>
                    <a:pt x="4999" y="2388"/>
                    <a:pt x="5087" y="2251"/>
                  </a:cubicBezTo>
                  <a:cubicBezTo>
                    <a:pt x="5165" y="2130"/>
                    <a:pt x="5236" y="2017"/>
                    <a:pt x="5299" y="1888"/>
                  </a:cubicBezTo>
                  <a:cubicBezTo>
                    <a:pt x="5421" y="1641"/>
                    <a:pt x="5529" y="1391"/>
                    <a:pt x="5657" y="1147"/>
                  </a:cubicBezTo>
                  <a:cubicBezTo>
                    <a:pt x="5835" y="809"/>
                    <a:pt x="5882" y="475"/>
                    <a:pt x="5999" y="122"/>
                  </a:cubicBezTo>
                  <a:cubicBezTo>
                    <a:pt x="6013" y="79"/>
                    <a:pt x="6041" y="17"/>
                    <a:pt x="6047" y="1"/>
                  </a:cubicBezTo>
                  <a:cubicBezTo>
                    <a:pt x="6051" y="2"/>
                    <a:pt x="6055" y="3"/>
                    <a:pt x="6059" y="4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Gill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1873988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3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643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643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3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643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643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3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643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643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3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643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643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3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643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643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3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643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643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3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643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643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30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86430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86430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30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86430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86430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30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6430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6430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4301" grpId="0" build="p" bldLvl="2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is Disk Performance Highest?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0" y="838200"/>
            <a:ext cx="8305800" cy="5562600"/>
          </a:xfrm>
        </p:spPr>
        <p:txBody>
          <a:bodyPr>
            <a:normAutofit/>
          </a:bodyPr>
          <a:lstStyle/>
          <a:p>
            <a:r>
              <a:rPr lang="en-US" dirty="0"/>
              <a:t>When there are big sequential reads, or</a:t>
            </a:r>
          </a:p>
          <a:p>
            <a:r>
              <a:rPr lang="en-US" dirty="0"/>
              <a:t>When there is so much work to do that they can be piggy backed (reordering queues—one moment)</a:t>
            </a:r>
          </a:p>
          <a:p>
            <a:endParaRPr lang="en-US" dirty="0"/>
          </a:p>
          <a:p>
            <a:r>
              <a:rPr lang="en-US" dirty="0"/>
              <a:t>OK to be inefficient when things are mostly idle</a:t>
            </a:r>
          </a:p>
          <a:p>
            <a:r>
              <a:rPr lang="en-US" dirty="0"/>
              <a:t>Bursts are both a threat and an opportunity</a:t>
            </a:r>
          </a:p>
          <a:p>
            <a:r>
              <a:rPr lang="en-US" dirty="0"/>
              <a:t>&lt;your idea for optimization goes here&gt;</a:t>
            </a:r>
          </a:p>
          <a:p>
            <a:pPr lvl="1"/>
            <a:r>
              <a:rPr lang="en-US" dirty="0"/>
              <a:t>Waste space for speed?</a:t>
            </a:r>
          </a:p>
          <a:p>
            <a:pPr lvl="1"/>
            <a:endParaRPr lang="en-US" dirty="0"/>
          </a:p>
          <a:p>
            <a:r>
              <a:rPr lang="en-US" dirty="0"/>
              <a:t>Other techniques:</a:t>
            </a:r>
          </a:p>
          <a:p>
            <a:pPr lvl="1"/>
            <a:r>
              <a:rPr lang="en-US" dirty="0"/>
              <a:t>Reduce overhead through user level drivers</a:t>
            </a:r>
          </a:p>
          <a:p>
            <a:pPr lvl="1"/>
            <a:r>
              <a:rPr lang="en-US" dirty="0"/>
              <a:t>Reduce the impact of I/O delays by doing other useful work in the meantime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98269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Disk Scheduling (1/3)</a:t>
            </a:r>
          </a:p>
        </p:txBody>
      </p:sp>
      <p:sp>
        <p:nvSpPr>
          <p:cNvPr id="940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00200" y="685800"/>
            <a:ext cx="9067800" cy="60198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ko-KR" dirty="0">
                <a:ea typeface="굴림" panose="020B0600000101010101" pitchFamily="34" charset="-127"/>
              </a:rPr>
              <a:t>Disk can do only one request at a time; What order do you choose to do queued requests?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ko-KR" dirty="0">
                <a:ea typeface="굴림" panose="020B0600000101010101" pitchFamily="34" charset="-127"/>
              </a:rPr>
              <a:t>FIFO Order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Fair among requesters, but order of arrival may be </a:t>
            </a:r>
            <a:br>
              <a:rPr lang="en-US" altLang="ko-KR" sz="2400" dirty="0">
                <a:ea typeface="굴림" panose="020B0600000101010101" pitchFamily="34" charset="-127"/>
              </a:rPr>
            </a:br>
            <a:r>
              <a:rPr lang="en-US" altLang="ko-KR" sz="2400" dirty="0">
                <a:ea typeface="굴림" panose="020B0600000101010101" pitchFamily="34" charset="-127"/>
              </a:rPr>
              <a:t>to random spots on the disk </a:t>
            </a:r>
            <a:r>
              <a:rPr lang="en-US" altLang="ko-KR" sz="2400" dirty="0">
                <a:ea typeface="굴림" panose="020B0600000101010101" pitchFamily="34" charset="-127"/>
                <a:sym typeface="Symbol" panose="05050102010706020507" pitchFamily="18" charset="2"/>
              </a:rPr>
              <a:t> Very long seeks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SSTF: Shortest seek time first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en-US" altLang="ko-KR" sz="2400" dirty="0">
                <a:ea typeface="굴림" panose="020B0600000101010101" pitchFamily="34" charset="-127"/>
                <a:sym typeface="Symbol" panose="05050102010706020507" pitchFamily="18" charset="2"/>
              </a:rPr>
              <a:t>Pick the request that’s closest on the disk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en-US" altLang="ko-KR" sz="2400" dirty="0">
                <a:ea typeface="굴림" panose="020B0600000101010101" pitchFamily="34" charset="-127"/>
                <a:sym typeface="Symbol" panose="05050102010706020507" pitchFamily="18" charset="2"/>
              </a:rPr>
              <a:t>Although called SSTF, today must include </a:t>
            </a:r>
            <a:br>
              <a:rPr lang="en-US" altLang="ko-KR" sz="2400" dirty="0">
                <a:ea typeface="굴림" panose="020B0600000101010101" pitchFamily="34" charset="-127"/>
                <a:sym typeface="Symbol" panose="05050102010706020507" pitchFamily="18" charset="2"/>
              </a:rPr>
            </a:br>
            <a:r>
              <a:rPr lang="en-US" altLang="ko-KR" sz="2400" dirty="0">
                <a:ea typeface="굴림" panose="020B0600000101010101" pitchFamily="34" charset="-127"/>
                <a:sym typeface="Symbol" panose="05050102010706020507" pitchFamily="18" charset="2"/>
              </a:rPr>
              <a:t>rotational delay in calculation, since </a:t>
            </a:r>
            <a:br>
              <a:rPr lang="en-US" altLang="ko-KR" sz="2400" dirty="0">
                <a:ea typeface="굴림" panose="020B0600000101010101" pitchFamily="34" charset="-127"/>
                <a:sym typeface="Symbol" panose="05050102010706020507" pitchFamily="18" charset="2"/>
              </a:rPr>
            </a:br>
            <a:r>
              <a:rPr lang="en-US" altLang="ko-KR" sz="2400" dirty="0">
                <a:ea typeface="굴림" panose="020B0600000101010101" pitchFamily="34" charset="-127"/>
                <a:sym typeface="Symbol" panose="05050102010706020507" pitchFamily="18" charset="2"/>
              </a:rPr>
              <a:t>rotation can be as long as seek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en-US" altLang="ko-KR" sz="2400" dirty="0">
                <a:ea typeface="굴림" panose="020B0600000101010101" pitchFamily="34" charset="-127"/>
                <a:sym typeface="Symbol" panose="05050102010706020507" pitchFamily="18" charset="2"/>
              </a:rPr>
              <a:t>Con: SSTF good at reducing seeks, but </a:t>
            </a:r>
            <a:br>
              <a:rPr lang="en-US" altLang="ko-KR" sz="2400" dirty="0">
                <a:ea typeface="굴림" panose="020B0600000101010101" pitchFamily="34" charset="-127"/>
                <a:sym typeface="Symbol" panose="05050102010706020507" pitchFamily="18" charset="2"/>
              </a:rPr>
            </a:br>
            <a:r>
              <a:rPr lang="en-US" altLang="ko-KR" sz="2400" dirty="0">
                <a:ea typeface="굴림" panose="020B0600000101010101" pitchFamily="34" charset="-127"/>
                <a:sym typeface="Symbol" panose="05050102010706020507" pitchFamily="18" charset="2"/>
              </a:rPr>
              <a:t>may lead to starvation</a:t>
            </a:r>
          </a:p>
        </p:txBody>
      </p:sp>
      <p:grpSp>
        <p:nvGrpSpPr>
          <p:cNvPr id="940036" name="Group 4"/>
          <p:cNvGrpSpPr>
            <a:grpSpLocks/>
          </p:cNvGrpSpPr>
          <p:nvPr/>
        </p:nvGrpSpPr>
        <p:grpSpPr bwMode="auto">
          <a:xfrm>
            <a:off x="2362201" y="1422400"/>
            <a:ext cx="7375525" cy="939800"/>
            <a:chOff x="528" y="816"/>
            <a:chExt cx="4646" cy="592"/>
          </a:xfrm>
        </p:grpSpPr>
        <p:grpSp>
          <p:nvGrpSpPr>
            <p:cNvPr id="14353" name="Group 5"/>
            <p:cNvGrpSpPr>
              <a:grpSpLocks/>
            </p:cNvGrpSpPr>
            <p:nvPr/>
          </p:nvGrpSpPr>
          <p:grpSpPr bwMode="auto">
            <a:xfrm>
              <a:off x="2014" y="886"/>
              <a:ext cx="1248" cy="458"/>
              <a:chOff x="1248" y="576"/>
              <a:chExt cx="1440" cy="528"/>
            </a:xfrm>
          </p:grpSpPr>
          <p:sp>
            <p:nvSpPr>
              <p:cNvPr id="14376" name="Rectangle 6"/>
              <p:cNvSpPr>
                <a:spLocks noChangeArrowheads="1"/>
              </p:cNvSpPr>
              <p:nvPr/>
            </p:nvSpPr>
            <p:spPr bwMode="auto">
              <a:xfrm>
                <a:off x="2448" y="576"/>
                <a:ext cx="240" cy="528"/>
              </a:xfrm>
              <a:prstGeom prst="rect">
                <a:avLst/>
              </a:prstGeom>
              <a:solidFill>
                <a:srgbClr val="FF66CC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lIns="90478" tIns="44445" rIns="90478" bIns="44445" anchor="ctr"/>
              <a:lstStyle>
                <a:lvl1pPr marL="2286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 b="0">
                    <a:latin typeface="Gill Sans" charset="0"/>
                    <a:ea typeface="Gill Sans" charset="0"/>
                    <a:cs typeface="Gill Sans" charset="0"/>
                  </a:rPr>
                  <a:t>2,3</a:t>
                </a:r>
              </a:p>
            </p:txBody>
          </p:sp>
          <p:sp>
            <p:nvSpPr>
              <p:cNvPr id="14377" name="Rectangle 7"/>
              <p:cNvSpPr>
                <a:spLocks noChangeArrowheads="1"/>
              </p:cNvSpPr>
              <p:nvPr/>
            </p:nvSpPr>
            <p:spPr bwMode="auto">
              <a:xfrm>
                <a:off x="2208" y="576"/>
                <a:ext cx="240" cy="528"/>
              </a:xfrm>
              <a:prstGeom prst="rect">
                <a:avLst/>
              </a:prstGeom>
              <a:solidFill>
                <a:srgbClr val="FF66CC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lIns="90478" tIns="44445" rIns="90478" bIns="44445" anchor="ctr"/>
              <a:lstStyle>
                <a:lvl1pPr marL="2286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 b="0">
                    <a:latin typeface="Gill Sans" charset="0"/>
                    <a:ea typeface="Gill Sans" charset="0"/>
                    <a:cs typeface="Gill Sans" charset="0"/>
                  </a:rPr>
                  <a:t>2,1</a:t>
                </a:r>
              </a:p>
            </p:txBody>
          </p:sp>
          <p:sp>
            <p:nvSpPr>
              <p:cNvPr id="14378" name="Rectangle 8"/>
              <p:cNvSpPr>
                <a:spLocks noChangeArrowheads="1"/>
              </p:cNvSpPr>
              <p:nvPr/>
            </p:nvSpPr>
            <p:spPr bwMode="auto">
              <a:xfrm>
                <a:off x="1968" y="576"/>
                <a:ext cx="240" cy="528"/>
              </a:xfrm>
              <a:prstGeom prst="rect">
                <a:avLst/>
              </a:prstGeom>
              <a:solidFill>
                <a:srgbClr val="FF66CC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lIns="90478" tIns="44445" rIns="90478" bIns="44445" anchor="ctr"/>
              <a:lstStyle>
                <a:lvl1pPr marL="2286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 b="0">
                    <a:latin typeface="Gill Sans" charset="0"/>
                    <a:ea typeface="Gill Sans" charset="0"/>
                    <a:cs typeface="Gill Sans" charset="0"/>
                  </a:rPr>
                  <a:t>3,10</a:t>
                </a:r>
              </a:p>
            </p:txBody>
          </p:sp>
          <p:sp>
            <p:nvSpPr>
              <p:cNvPr id="14379" name="Rectangle 9"/>
              <p:cNvSpPr>
                <a:spLocks noChangeArrowheads="1"/>
              </p:cNvSpPr>
              <p:nvPr/>
            </p:nvSpPr>
            <p:spPr bwMode="auto">
              <a:xfrm>
                <a:off x="1728" y="576"/>
                <a:ext cx="240" cy="528"/>
              </a:xfrm>
              <a:prstGeom prst="rect">
                <a:avLst/>
              </a:prstGeom>
              <a:solidFill>
                <a:srgbClr val="FF66CC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lIns="90478" tIns="44445" rIns="90478" bIns="44445" anchor="ctr"/>
              <a:lstStyle>
                <a:lvl1pPr marL="2286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 b="0">
                    <a:latin typeface="Gill Sans" charset="0"/>
                    <a:ea typeface="Gill Sans" charset="0"/>
                    <a:cs typeface="Gill Sans" charset="0"/>
                  </a:rPr>
                  <a:t>7,2</a:t>
                </a:r>
              </a:p>
            </p:txBody>
          </p:sp>
          <p:sp>
            <p:nvSpPr>
              <p:cNvPr id="14380" name="Rectangle 10"/>
              <p:cNvSpPr>
                <a:spLocks noChangeArrowheads="1"/>
              </p:cNvSpPr>
              <p:nvPr/>
            </p:nvSpPr>
            <p:spPr bwMode="auto">
              <a:xfrm>
                <a:off x="1488" y="576"/>
                <a:ext cx="240" cy="528"/>
              </a:xfrm>
              <a:prstGeom prst="rect">
                <a:avLst/>
              </a:prstGeom>
              <a:solidFill>
                <a:srgbClr val="FF66CC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lIns="90478" tIns="44445" rIns="90478" bIns="44445" anchor="ctr"/>
              <a:lstStyle>
                <a:lvl1pPr marL="2286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 b="0">
                    <a:latin typeface="Gill Sans" charset="0"/>
                    <a:ea typeface="Gill Sans" charset="0"/>
                    <a:cs typeface="Gill Sans" charset="0"/>
                  </a:rPr>
                  <a:t>5,2</a:t>
                </a:r>
              </a:p>
            </p:txBody>
          </p:sp>
          <p:sp>
            <p:nvSpPr>
              <p:cNvPr id="14381" name="Rectangle 11"/>
              <p:cNvSpPr>
                <a:spLocks noChangeArrowheads="1"/>
              </p:cNvSpPr>
              <p:nvPr/>
            </p:nvSpPr>
            <p:spPr bwMode="auto">
              <a:xfrm>
                <a:off x="1248" y="576"/>
                <a:ext cx="240" cy="528"/>
              </a:xfrm>
              <a:prstGeom prst="rect">
                <a:avLst/>
              </a:prstGeom>
              <a:solidFill>
                <a:srgbClr val="FF66CC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lIns="90478" tIns="44445" rIns="90478" bIns="44445" anchor="ctr"/>
              <a:lstStyle>
                <a:lvl1pPr marL="2286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 b="0">
                    <a:latin typeface="Gill Sans" charset="0"/>
                    <a:ea typeface="Gill Sans" charset="0"/>
                    <a:cs typeface="Gill Sans" charset="0"/>
                  </a:rPr>
                  <a:t>2,2</a:t>
                </a:r>
              </a:p>
            </p:txBody>
          </p:sp>
        </p:grpSp>
        <p:sp useBgFill="1">
          <p:nvSpPr>
            <p:cNvPr id="14354" name="Oval 12"/>
            <p:cNvSpPr>
              <a:spLocks noChangeArrowheads="1"/>
            </p:cNvSpPr>
            <p:nvPr/>
          </p:nvSpPr>
          <p:spPr bwMode="auto">
            <a:xfrm>
              <a:off x="4390" y="1168"/>
              <a:ext cx="784" cy="240"/>
            </a:xfrm>
            <a:prstGeom prst="ellipse">
              <a:avLst/>
            </a:prstGeom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 useBgFill="1">
          <p:nvSpPr>
            <p:cNvPr id="14355" name="Oval 13"/>
            <p:cNvSpPr>
              <a:spLocks noChangeArrowheads="1"/>
            </p:cNvSpPr>
            <p:nvPr/>
          </p:nvSpPr>
          <p:spPr bwMode="auto">
            <a:xfrm>
              <a:off x="4390" y="1024"/>
              <a:ext cx="784" cy="240"/>
            </a:xfrm>
            <a:prstGeom prst="ellipse">
              <a:avLst/>
            </a:prstGeom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 useBgFill="1">
          <p:nvSpPr>
            <p:cNvPr id="14356" name="Oval 14"/>
            <p:cNvSpPr>
              <a:spLocks noChangeArrowheads="1"/>
            </p:cNvSpPr>
            <p:nvPr/>
          </p:nvSpPr>
          <p:spPr bwMode="auto">
            <a:xfrm>
              <a:off x="4374" y="912"/>
              <a:ext cx="784" cy="240"/>
            </a:xfrm>
            <a:prstGeom prst="ellipse">
              <a:avLst/>
            </a:prstGeom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 useBgFill="1">
          <p:nvSpPr>
            <p:cNvPr id="14357" name="Oval 15"/>
            <p:cNvSpPr>
              <a:spLocks noChangeArrowheads="1"/>
            </p:cNvSpPr>
            <p:nvPr/>
          </p:nvSpPr>
          <p:spPr bwMode="auto">
            <a:xfrm>
              <a:off x="4374" y="816"/>
              <a:ext cx="784" cy="240"/>
            </a:xfrm>
            <a:prstGeom prst="ellipse">
              <a:avLst/>
            </a:prstGeom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4358" name="Line 16"/>
            <p:cNvSpPr>
              <a:spLocks noChangeShapeType="1"/>
            </p:cNvSpPr>
            <p:nvPr/>
          </p:nvSpPr>
          <p:spPr bwMode="auto">
            <a:xfrm>
              <a:off x="4754" y="924"/>
              <a:ext cx="152" cy="1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4359" name="Line 17"/>
            <p:cNvSpPr>
              <a:spLocks noChangeShapeType="1"/>
            </p:cNvSpPr>
            <p:nvPr/>
          </p:nvSpPr>
          <p:spPr bwMode="auto">
            <a:xfrm>
              <a:off x="4738" y="908"/>
              <a:ext cx="376" cy="5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grpSp>
          <p:nvGrpSpPr>
            <p:cNvPr id="14360" name="Group 18"/>
            <p:cNvGrpSpPr>
              <a:grpSpLocks/>
            </p:cNvGrpSpPr>
            <p:nvPr/>
          </p:nvGrpSpPr>
          <p:grpSpPr bwMode="auto">
            <a:xfrm>
              <a:off x="4510" y="872"/>
              <a:ext cx="520" cy="456"/>
              <a:chOff x="4272" y="632"/>
              <a:chExt cx="520" cy="456"/>
            </a:xfrm>
          </p:grpSpPr>
          <p:sp>
            <p:nvSpPr>
              <p:cNvPr id="14372" name="Oval 19"/>
              <p:cNvSpPr>
                <a:spLocks noChangeArrowheads="1"/>
              </p:cNvSpPr>
              <p:nvPr/>
            </p:nvSpPr>
            <p:spPr bwMode="auto">
              <a:xfrm>
                <a:off x="4272" y="947"/>
                <a:ext cx="520" cy="141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4373" name="Oval 20"/>
              <p:cNvSpPr>
                <a:spLocks noChangeArrowheads="1"/>
              </p:cNvSpPr>
              <p:nvPr/>
            </p:nvSpPr>
            <p:spPr bwMode="auto">
              <a:xfrm>
                <a:off x="4280" y="632"/>
                <a:ext cx="496" cy="128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4374" name="Line 21"/>
              <p:cNvSpPr>
                <a:spLocks noChangeShapeType="1"/>
              </p:cNvSpPr>
              <p:nvPr/>
            </p:nvSpPr>
            <p:spPr bwMode="auto">
              <a:xfrm>
                <a:off x="4272" y="696"/>
                <a:ext cx="0" cy="320"/>
              </a:xfrm>
              <a:prstGeom prst="line">
                <a:avLst/>
              </a:prstGeom>
              <a:noFill/>
              <a:ln w="25400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4375" name="Line 22"/>
              <p:cNvSpPr>
                <a:spLocks noChangeShapeType="1"/>
              </p:cNvSpPr>
              <p:nvPr/>
            </p:nvSpPr>
            <p:spPr bwMode="auto">
              <a:xfrm>
                <a:off x="4776" y="696"/>
                <a:ext cx="0" cy="344"/>
              </a:xfrm>
              <a:prstGeom prst="line">
                <a:avLst/>
              </a:prstGeom>
              <a:noFill/>
              <a:ln w="25400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  <p:grpSp>
          <p:nvGrpSpPr>
            <p:cNvPr id="14361" name="Group 23"/>
            <p:cNvGrpSpPr>
              <a:grpSpLocks/>
            </p:cNvGrpSpPr>
            <p:nvPr/>
          </p:nvGrpSpPr>
          <p:grpSpPr bwMode="auto">
            <a:xfrm>
              <a:off x="3862" y="920"/>
              <a:ext cx="648" cy="376"/>
              <a:chOff x="3600" y="680"/>
              <a:chExt cx="648" cy="376"/>
            </a:xfrm>
          </p:grpSpPr>
          <p:sp>
            <p:nvSpPr>
              <p:cNvPr id="14365" name="Rectangle 24"/>
              <p:cNvSpPr>
                <a:spLocks noChangeArrowheads="1"/>
              </p:cNvSpPr>
              <p:nvPr/>
            </p:nvSpPr>
            <p:spPr bwMode="auto">
              <a:xfrm>
                <a:off x="3600" y="685"/>
                <a:ext cx="468" cy="19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63500" tIns="25400" rIns="63500" bIns="25400">
                <a:spAutoFit/>
              </a:bodyPr>
              <a:lstStyle>
                <a:lvl1pPr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l">
                  <a:lnSpc>
                    <a:spcPct val="85000"/>
                  </a:lnSpc>
                  <a:spcBef>
                    <a:spcPct val="0"/>
                  </a:spcBef>
                  <a:buSzTx/>
                </a:pPr>
                <a:r>
                  <a:rPr lang="en-US" altLang="ko-KR" sz="2000" b="0" dirty="0">
                    <a:solidFill>
                      <a:schemeClr val="hlink"/>
                    </a:solidFill>
                    <a:latin typeface="Gill Sans" charset="0"/>
                    <a:ea typeface="Gill Sans" charset="0"/>
                    <a:cs typeface="Gill Sans" charset="0"/>
                  </a:rPr>
                  <a:t>Head</a:t>
                </a:r>
              </a:p>
            </p:txBody>
          </p:sp>
          <p:sp>
            <p:nvSpPr>
              <p:cNvPr id="14366" name="Line 25"/>
              <p:cNvSpPr>
                <a:spLocks noChangeShapeType="1"/>
              </p:cNvSpPr>
              <p:nvPr/>
            </p:nvSpPr>
            <p:spPr bwMode="auto">
              <a:xfrm>
                <a:off x="4008" y="680"/>
                <a:ext cx="0" cy="376"/>
              </a:xfrm>
              <a:prstGeom prst="line">
                <a:avLst/>
              </a:prstGeom>
              <a:noFill/>
              <a:ln w="25400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4367" name="Line 26"/>
              <p:cNvSpPr>
                <a:spLocks noChangeShapeType="1"/>
              </p:cNvSpPr>
              <p:nvPr/>
            </p:nvSpPr>
            <p:spPr bwMode="auto">
              <a:xfrm>
                <a:off x="4000" y="695"/>
                <a:ext cx="248" cy="0"/>
              </a:xfrm>
              <a:prstGeom prst="line">
                <a:avLst/>
              </a:prstGeom>
              <a:noFill/>
              <a:ln w="25400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4368" name="Line 27"/>
              <p:cNvSpPr>
                <a:spLocks noChangeShapeType="1"/>
              </p:cNvSpPr>
              <p:nvPr/>
            </p:nvSpPr>
            <p:spPr bwMode="auto">
              <a:xfrm>
                <a:off x="4016" y="824"/>
                <a:ext cx="231" cy="0"/>
              </a:xfrm>
              <a:prstGeom prst="line">
                <a:avLst/>
              </a:prstGeom>
              <a:noFill/>
              <a:ln w="25400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4369" name="Line 28"/>
              <p:cNvSpPr>
                <a:spLocks noChangeShapeType="1"/>
              </p:cNvSpPr>
              <p:nvPr/>
            </p:nvSpPr>
            <p:spPr bwMode="auto">
              <a:xfrm>
                <a:off x="4016" y="944"/>
                <a:ext cx="232" cy="0"/>
              </a:xfrm>
              <a:prstGeom prst="line">
                <a:avLst/>
              </a:prstGeom>
              <a:noFill/>
              <a:ln w="25400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4370" name="Line 29"/>
              <p:cNvSpPr>
                <a:spLocks noChangeShapeType="1"/>
              </p:cNvSpPr>
              <p:nvPr/>
            </p:nvSpPr>
            <p:spPr bwMode="auto">
              <a:xfrm>
                <a:off x="4016" y="1056"/>
                <a:ext cx="232" cy="0"/>
              </a:xfrm>
              <a:prstGeom prst="line">
                <a:avLst/>
              </a:prstGeom>
              <a:noFill/>
              <a:ln w="25400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4371" name="Line 30"/>
              <p:cNvSpPr>
                <a:spLocks noChangeShapeType="1"/>
              </p:cNvSpPr>
              <p:nvPr/>
            </p:nvSpPr>
            <p:spPr bwMode="auto">
              <a:xfrm flipH="1">
                <a:off x="3744" y="888"/>
                <a:ext cx="272" cy="0"/>
              </a:xfrm>
              <a:prstGeom prst="line">
                <a:avLst/>
              </a:prstGeom>
              <a:noFill/>
              <a:ln w="25400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  <p:sp>
          <p:nvSpPr>
            <p:cNvPr id="14362" name="AutoShape 31"/>
            <p:cNvSpPr>
              <a:spLocks noChangeArrowheads="1"/>
            </p:cNvSpPr>
            <p:nvPr/>
          </p:nvSpPr>
          <p:spPr bwMode="auto">
            <a:xfrm>
              <a:off x="3358" y="971"/>
              <a:ext cx="480" cy="288"/>
            </a:xfrm>
            <a:prstGeom prst="rightArrow">
              <a:avLst>
                <a:gd name="adj1" fmla="val 50000"/>
                <a:gd name="adj2" fmla="val 41667"/>
              </a:avLst>
            </a:prstGeom>
            <a:solidFill>
              <a:schemeClr val="accent1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4363" name="AutoShape 32"/>
            <p:cNvSpPr>
              <a:spLocks noChangeArrowheads="1"/>
            </p:cNvSpPr>
            <p:nvPr/>
          </p:nvSpPr>
          <p:spPr bwMode="auto">
            <a:xfrm>
              <a:off x="1438" y="971"/>
              <a:ext cx="480" cy="288"/>
            </a:xfrm>
            <a:prstGeom prst="rightArrow">
              <a:avLst>
                <a:gd name="adj1" fmla="val 50000"/>
                <a:gd name="adj2" fmla="val 41667"/>
              </a:avLst>
            </a:prstGeom>
            <a:solidFill>
              <a:schemeClr val="accent1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4364" name="Text Box 33"/>
            <p:cNvSpPr txBox="1">
              <a:spLocks noChangeArrowheads="1"/>
            </p:cNvSpPr>
            <p:nvPr/>
          </p:nvSpPr>
          <p:spPr bwMode="auto">
            <a:xfrm>
              <a:off x="528" y="832"/>
              <a:ext cx="935" cy="5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 altLang="ko-KR" sz="2400" b="0" dirty="0">
                  <a:latin typeface="Gill Sans" charset="0"/>
                  <a:ea typeface="Gill Sans" charset="0"/>
                  <a:cs typeface="Gill Sans" charset="0"/>
                </a:rPr>
                <a:t>User</a:t>
              </a:r>
            </a:p>
            <a:p>
              <a:pPr>
                <a:spcBef>
                  <a:spcPct val="0"/>
                </a:spcBef>
              </a:pPr>
              <a:r>
                <a:rPr lang="en-US" altLang="ko-KR" sz="2400" b="0" dirty="0">
                  <a:latin typeface="Gill Sans" charset="0"/>
                  <a:ea typeface="Gill Sans" charset="0"/>
                  <a:cs typeface="Gill Sans" charset="0"/>
                </a:rPr>
                <a:t>Requests</a:t>
              </a:r>
            </a:p>
          </p:txBody>
        </p:sp>
      </p:grpSp>
      <p:grpSp>
        <p:nvGrpSpPr>
          <p:cNvPr id="940066" name="Group 34"/>
          <p:cNvGrpSpPr>
            <a:grpSpLocks/>
          </p:cNvGrpSpPr>
          <p:nvPr/>
        </p:nvGrpSpPr>
        <p:grpSpPr bwMode="auto">
          <a:xfrm>
            <a:off x="8763000" y="3891810"/>
            <a:ext cx="2183976" cy="1899390"/>
            <a:chOff x="4320" y="2182"/>
            <a:chExt cx="1474" cy="1282"/>
          </a:xfrm>
        </p:grpSpPr>
        <p:grpSp>
          <p:nvGrpSpPr>
            <p:cNvPr id="14342" name="Group 35"/>
            <p:cNvGrpSpPr>
              <a:grpSpLocks/>
            </p:cNvGrpSpPr>
            <p:nvPr/>
          </p:nvGrpSpPr>
          <p:grpSpPr bwMode="auto">
            <a:xfrm>
              <a:off x="4320" y="2304"/>
              <a:ext cx="1152" cy="1152"/>
              <a:chOff x="4416" y="2688"/>
              <a:chExt cx="1152" cy="1152"/>
            </a:xfrm>
          </p:grpSpPr>
          <p:sp>
            <p:nvSpPr>
              <p:cNvPr id="14350" name="Oval 36"/>
              <p:cNvSpPr>
                <a:spLocks noChangeArrowheads="1"/>
              </p:cNvSpPr>
              <p:nvPr/>
            </p:nvSpPr>
            <p:spPr bwMode="auto">
              <a:xfrm>
                <a:off x="4416" y="2688"/>
                <a:ext cx="1152" cy="1152"/>
              </a:xfrm>
              <a:prstGeom prst="ellipse">
                <a:avLst/>
              </a:prstGeom>
              <a:solidFill>
                <a:srgbClr val="99FFCC"/>
              </a:solidFill>
              <a:ln w="38100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4351" name="Oval 37"/>
              <p:cNvSpPr>
                <a:spLocks noChangeArrowheads="1"/>
              </p:cNvSpPr>
              <p:nvPr/>
            </p:nvSpPr>
            <p:spPr bwMode="auto">
              <a:xfrm>
                <a:off x="4560" y="2832"/>
                <a:ext cx="864" cy="864"/>
              </a:xfrm>
              <a:prstGeom prst="ellipse">
                <a:avLst/>
              </a:prstGeom>
              <a:solidFill>
                <a:srgbClr val="99FFCC"/>
              </a:solidFill>
              <a:ln w="38100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4352" name="Oval 38"/>
              <p:cNvSpPr>
                <a:spLocks noChangeArrowheads="1"/>
              </p:cNvSpPr>
              <p:nvPr/>
            </p:nvSpPr>
            <p:spPr bwMode="auto">
              <a:xfrm>
                <a:off x="4704" y="2976"/>
                <a:ext cx="576" cy="576"/>
              </a:xfrm>
              <a:prstGeom prst="ellipse">
                <a:avLst/>
              </a:prstGeom>
              <a:solidFill>
                <a:srgbClr val="99FFCC"/>
              </a:solidFill>
              <a:ln w="38100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  <p:sp>
          <p:nvSpPr>
            <p:cNvPr id="14343" name="Rectangle 39"/>
            <p:cNvSpPr>
              <a:spLocks noChangeArrowheads="1"/>
            </p:cNvSpPr>
            <p:nvPr/>
          </p:nvSpPr>
          <p:spPr bwMode="auto">
            <a:xfrm>
              <a:off x="4944" y="2850"/>
              <a:ext cx="127" cy="126"/>
            </a:xfrm>
            <a:prstGeom prst="rect">
              <a:avLst/>
            </a:prstGeom>
            <a:solidFill>
              <a:schemeClr val="accent1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4344" name="Text Box 40"/>
            <p:cNvSpPr txBox="1">
              <a:spLocks noChangeArrowheads="1"/>
            </p:cNvSpPr>
            <p:nvPr/>
          </p:nvSpPr>
          <p:spPr bwMode="auto">
            <a:xfrm>
              <a:off x="4788" y="2883"/>
              <a:ext cx="229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 b="0">
                  <a:latin typeface="Gill Sans" charset="0"/>
                  <a:ea typeface="Gill Sans" charset="0"/>
                  <a:cs typeface="Gill Sans" charset="0"/>
                </a:rPr>
                <a:t>1</a:t>
              </a:r>
            </a:p>
          </p:txBody>
        </p:sp>
        <p:sp>
          <p:nvSpPr>
            <p:cNvPr id="14345" name="Text Box 41"/>
            <p:cNvSpPr txBox="1">
              <a:spLocks noChangeArrowheads="1"/>
            </p:cNvSpPr>
            <p:nvPr/>
          </p:nvSpPr>
          <p:spPr bwMode="auto">
            <a:xfrm>
              <a:off x="4999" y="3175"/>
              <a:ext cx="229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 b="0" dirty="0">
                  <a:latin typeface="Gill Sans" charset="0"/>
                  <a:ea typeface="Gill Sans" charset="0"/>
                  <a:cs typeface="Gill Sans" charset="0"/>
                </a:rPr>
                <a:t>4</a:t>
              </a:r>
            </a:p>
          </p:txBody>
        </p:sp>
        <p:sp>
          <p:nvSpPr>
            <p:cNvPr id="14346" name="Text Box 42"/>
            <p:cNvSpPr txBox="1">
              <a:spLocks noChangeArrowheads="1"/>
            </p:cNvSpPr>
            <p:nvPr/>
          </p:nvSpPr>
          <p:spPr bwMode="auto">
            <a:xfrm>
              <a:off x="4662" y="2756"/>
              <a:ext cx="229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 b="0">
                  <a:latin typeface="Gill Sans" charset="0"/>
                  <a:ea typeface="Gill Sans" charset="0"/>
                  <a:cs typeface="Gill Sans" charset="0"/>
                </a:rPr>
                <a:t>2</a:t>
              </a:r>
            </a:p>
          </p:txBody>
        </p:sp>
        <p:sp>
          <p:nvSpPr>
            <p:cNvPr id="14347" name="Text Box 43"/>
            <p:cNvSpPr txBox="1">
              <a:spLocks noChangeArrowheads="1"/>
            </p:cNvSpPr>
            <p:nvPr/>
          </p:nvSpPr>
          <p:spPr bwMode="auto">
            <a:xfrm rot="5400000">
              <a:off x="5097" y="2569"/>
              <a:ext cx="1083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 sz="2400" b="0">
                  <a:latin typeface="Gill Sans" charset="0"/>
                  <a:ea typeface="Gill Sans" charset="0"/>
                  <a:cs typeface="Gill Sans" charset="0"/>
                </a:rPr>
                <a:t>Disk Head</a:t>
              </a:r>
            </a:p>
          </p:txBody>
        </p:sp>
        <p:sp>
          <p:nvSpPr>
            <p:cNvPr id="14348" name="Line 44"/>
            <p:cNvSpPr>
              <a:spLocks noChangeShapeType="1"/>
            </p:cNvSpPr>
            <p:nvPr/>
          </p:nvSpPr>
          <p:spPr bwMode="auto">
            <a:xfrm flipH="1">
              <a:off x="5040" y="2736"/>
              <a:ext cx="528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4349" name="Text Box 45"/>
            <p:cNvSpPr txBox="1">
              <a:spLocks noChangeArrowheads="1"/>
            </p:cNvSpPr>
            <p:nvPr/>
          </p:nvSpPr>
          <p:spPr bwMode="auto">
            <a:xfrm>
              <a:off x="4793" y="2372"/>
              <a:ext cx="229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 b="0" dirty="0">
                  <a:latin typeface="Gill Sans" charset="0"/>
                  <a:ea typeface="Gill Sans" charset="0"/>
                  <a:cs typeface="Gill Sans" charset="0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482132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0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0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0035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Disk Scheduling (2/3)</a:t>
            </a:r>
          </a:p>
        </p:txBody>
      </p:sp>
      <p:sp>
        <p:nvSpPr>
          <p:cNvPr id="940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00200" y="685800"/>
            <a:ext cx="9067800" cy="60198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ko-KR" dirty="0">
                <a:ea typeface="굴림" panose="020B0600000101010101" pitchFamily="34" charset="-127"/>
              </a:rPr>
              <a:t>Disk can do only one request at a time; What order do you choose to do queued requests?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SCAN: Implements an Elevator Algorithm: take the closest request in the direction of travel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en-US" altLang="ko-KR" sz="2400" dirty="0">
                <a:ea typeface="굴림" panose="020B0600000101010101" pitchFamily="34" charset="-127"/>
                <a:sym typeface="Symbol" panose="05050102010706020507" pitchFamily="18" charset="2"/>
              </a:rPr>
              <a:t>No starvation, but retains flavor of SSTF</a:t>
            </a:r>
          </a:p>
        </p:txBody>
      </p:sp>
      <p:grpSp>
        <p:nvGrpSpPr>
          <p:cNvPr id="940036" name="Group 4"/>
          <p:cNvGrpSpPr>
            <a:grpSpLocks/>
          </p:cNvGrpSpPr>
          <p:nvPr/>
        </p:nvGrpSpPr>
        <p:grpSpPr bwMode="auto">
          <a:xfrm>
            <a:off x="2362201" y="1422400"/>
            <a:ext cx="7375525" cy="939800"/>
            <a:chOff x="528" y="816"/>
            <a:chExt cx="4646" cy="592"/>
          </a:xfrm>
        </p:grpSpPr>
        <p:grpSp>
          <p:nvGrpSpPr>
            <p:cNvPr id="14353" name="Group 5"/>
            <p:cNvGrpSpPr>
              <a:grpSpLocks/>
            </p:cNvGrpSpPr>
            <p:nvPr/>
          </p:nvGrpSpPr>
          <p:grpSpPr bwMode="auto">
            <a:xfrm>
              <a:off x="2014" y="886"/>
              <a:ext cx="1248" cy="458"/>
              <a:chOff x="1248" y="576"/>
              <a:chExt cx="1440" cy="528"/>
            </a:xfrm>
          </p:grpSpPr>
          <p:sp>
            <p:nvSpPr>
              <p:cNvPr id="14376" name="Rectangle 6"/>
              <p:cNvSpPr>
                <a:spLocks noChangeArrowheads="1"/>
              </p:cNvSpPr>
              <p:nvPr/>
            </p:nvSpPr>
            <p:spPr bwMode="auto">
              <a:xfrm>
                <a:off x="2448" y="576"/>
                <a:ext cx="240" cy="528"/>
              </a:xfrm>
              <a:prstGeom prst="rect">
                <a:avLst/>
              </a:prstGeom>
              <a:solidFill>
                <a:srgbClr val="FF66CC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lIns="90478" tIns="44445" rIns="90478" bIns="44445" anchor="ctr"/>
              <a:lstStyle>
                <a:lvl1pPr marL="2286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 b="0">
                    <a:latin typeface="Gill Sans" charset="0"/>
                    <a:ea typeface="Gill Sans" charset="0"/>
                    <a:cs typeface="Gill Sans" charset="0"/>
                  </a:rPr>
                  <a:t>2,3</a:t>
                </a:r>
              </a:p>
            </p:txBody>
          </p:sp>
          <p:sp>
            <p:nvSpPr>
              <p:cNvPr id="14377" name="Rectangle 7"/>
              <p:cNvSpPr>
                <a:spLocks noChangeArrowheads="1"/>
              </p:cNvSpPr>
              <p:nvPr/>
            </p:nvSpPr>
            <p:spPr bwMode="auto">
              <a:xfrm>
                <a:off x="2208" y="576"/>
                <a:ext cx="240" cy="528"/>
              </a:xfrm>
              <a:prstGeom prst="rect">
                <a:avLst/>
              </a:prstGeom>
              <a:solidFill>
                <a:srgbClr val="FF66CC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lIns="90478" tIns="44445" rIns="90478" bIns="44445" anchor="ctr"/>
              <a:lstStyle>
                <a:lvl1pPr marL="2286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 b="0">
                    <a:latin typeface="Gill Sans" charset="0"/>
                    <a:ea typeface="Gill Sans" charset="0"/>
                    <a:cs typeface="Gill Sans" charset="0"/>
                  </a:rPr>
                  <a:t>2,1</a:t>
                </a:r>
              </a:p>
            </p:txBody>
          </p:sp>
          <p:sp>
            <p:nvSpPr>
              <p:cNvPr id="14378" name="Rectangle 8"/>
              <p:cNvSpPr>
                <a:spLocks noChangeArrowheads="1"/>
              </p:cNvSpPr>
              <p:nvPr/>
            </p:nvSpPr>
            <p:spPr bwMode="auto">
              <a:xfrm>
                <a:off x="1968" y="576"/>
                <a:ext cx="240" cy="528"/>
              </a:xfrm>
              <a:prstGeom prst="rect">
                <a:avLst/>
              </a:prstGeom>
              <a:solidFill>
                <a:srgbClr val="FF66CC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lIns="90478" tIns="44445" rIns="90478" bIns="44445" anchor="ctr"/>
              <a:lstStyle>
                <a:lvl1pPr marL="2286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 b="0">
                    <a:latin typeface="Gill Sans" charset="0"/>
                    <a:ea typeface="Gill Sans" charset="0"/>
                    <a:cs typeface="Gill Sans" charset="0"/>
                  </a:rPr>
                  <a:t>3,10</a:t>
                </a:r>
              </a:p>
            </p:txBody>
          </p:sp>
          <p:sp>
            <p:nvSpPr>
              <p:cNvPr id="14379" name="Rectangle 9"/>
              <p:cNvSpPr>
                <a:spLocks noChangeArrowheads="1"/>
              </p:cNvSpPr>
              <p:nvPr/>
            </p:nvSpPr>
            <p:spPr bwMode="auto">
              <a:xfrm>
                <a:off x="1728" y="576"/>
                <a:ext cx="240" cy="528"/>
              </a:xfrm>
              <a:prstGeom prst="rect">
                <a:avLst/>
              </a:prstGeom>
              <a:solidFill>
                <a:srgbClr val="FF66CC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lIns="90478" tIns="44445" rIns="90478" bIns="44445" anchor="ctr"/>
              <a:lstStyle>
                <a:lvl1pPr marL="2286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 b="0">
                    <a:latin typeface="Gill Sans" charset="0"/>
                    <a:ea typeface="Gill Sans" charset="0"/>
                    <a:cs typeface="Gill Sans" charset="0"/>
                  </a:rPr>
                  <a:t>7,2</a:t>
                </a:r>
              </a:p>
            </p:txBody>
          </p:sp>
          <p:sp>
            <p:nvSpPr>
              <p:cNvPr id="14380" name="Rectangle 10"/>
              <p:cNvSpPr>
                <a:spLocks noChangeArrowheads="1"/>
              </p:cNvSpPr>
              <p:nvPr/>
            </p:nvSpPr>
            <p:spPr bwMode="auto">
              <a:xfrm>
                <a:off x="1488" y="576"/>
                <a:ext cx="240" cy="528"/>
              </a:xfrm>
              <a:prstGeom prst="rect">
                <a:avLst/>
              </a:prstGeom>
              <a:solidFill>
                <a:srgbClr val="FF66CC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lIns="90478" tIns="44445" rIns="90478" bIns="44445" anchor="ctr"/>
              <a:lstStyle>
                <a:lvl1pPr marL="2286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 b="0">
                    <a:latin typeface="Gill Sans" charset="0"/>
                    <a:ea typeface="Gill Sans" charset="0"/>
                    <a:cs typeface="Gill Sans" charset="0"/>
                  </a:rPr>
                  <a:t>5,2</a:t>
                </a:r>
              </a:p>
            </p:txBody>
          </p:sp>
          <p:sp>
            <p:nvSpPr>
              <p:cNvPr id="14381" name="Rectangle 11"/>
              <p:cNvSpPr>
                <a:spLocks noChangeArrowheads="1"/>
              </p:cNvSpPr>
              <p:nvPr/>
            </p:nvSpPr>
            <p:spPr bwMode="auto">
              <a:xfrm>
                <a:off x="1248" y="576"/>
                <a:ext cx="240" cy="528"/>
              </a:xfrm>
              <a:prstGeom prst="rect">
                <a:avLst/>
              </a:prstGeom>
              <a:solidFill>
                <a:srgbClr val="FF66CC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lIns="90478" tIns="44445" rIns="90478" bIns="44445" anchor="ctr"/>
              <a:lstStyle>
                <a:lvl1pPr marL="2286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 b="0">
                    <a:latin typeface="Gill Sans" charset="0"/>
                    <a:ea typeface="Gill Sans" charset="0"/>
                    <a:cs typeface="Gill Sans" charset="0"/>
                  </a:rPr>
                  <a:t>2,2</a:t>
                </a:r>
              </a:p>
            </p:txBody>
          </p:sp>
        </p:grpSp>
        <p:sp useBgFill="1">
          <p:nvSpPr>
            <p:cNvPr id="14354" name="Oval 12"/>
            <p:cNvSpPr>
              <a:spLocks noChangeArrowheads="1"/>
            </p:cNvSpPr>
            <p:nvPr/>
          </p:nvSpPr>
          <p:spPr bwMode="auto">
            <a:xfrm>
              <a:off x="4390" y="1168"/>
              <a:ext cx="784" cy="240"/>
            </a:xfrm>
            <a:prstGeom prst="ellipse">
              <a:avLst/>
            </a:prstGeom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 useBgFill="1">
          <p:nvSpPr>
            <p:cNvPr id="14355" name="Oval 13"/>
            <p:cNvSpPr>
              <a:spLocks noChangeArrowheads="1"/>
            </p:cNvSpPr>
            <p:nvPr/>
          </p:nvSpPr>
          <p:spPr bwMode="auto">
            <a:xfrm>
              <a:off x="4390" y="1024"/>
              <a:ext cx="784" cy="240"/>
            </a:xfrm>
            <a:prstGeom prst="ellipse">
              <a:avLst/>
            </a:prstGeom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 useBgFill="1">
          <p:nvSpPr>
            <p:cNvPr id="14356" name="Oval 14"/>
            <p:cNvSpPr>
              <a:spLocks noChangeArrowheads="1"/>
            </p:cNvSpPr>
            <p:nvPr/>
          </p:nvSpPr>
          <p:spPr bwMode="auto">
            <a:xfrm>
              <a:off x="4374" y="912"/>
              <a:ext cx="784" cy="240"/>
            </a:xfrm>
            <a:prstGeom prst="ellipse">
              <a:avLst/>
            </a:prstGeom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 useBgFill="1">
          <p:nvSpPr>
            <p:cNvPr id="14357" name="Oval 15"/>
            <p:cNvSpPr>
              <a:spLocks noChangeArrowheads="1"/>
            </p:cNvSpPr>
            <p:nvPr/>
          </p:nvSpPr>
          <p:spPr bwMode="auto">
            <a:xfrm>
              <a:off x="4374" y="816"/>
              <a:ext cx="784" cy="240"/>
            </a:xfrm>
            <a:prstGeom prst="ellipse">
              <a:avLst/>
            </a:prstGeom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4358" name="Line 16"/>
            <p:cNvSpPr>
              <a:spLocks noChangeShapeType="1"/>
            </p:cNvSpPr>
            <p:nvPr/>
          </p:nvSpPr>
          <p:spPr bwMode="auto">
            <a:xfrm>
              <a:off x="4754" y="924"/>
              <a:ext cx="152" cy="1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4359" name="Line 17"/>
            <p:cNvSpPr>
              <a:spLocks noChangeShapeType="1"/>
            </p:cNvSpPr>
            <p:nvPr/>
          </p:nvSpPr>
          <p:spPr bwMode="auto">
            <a:xfrm>
              <a:off x="4738" y="908"/>
              <a:ext cx="376" cy="5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grpSp>
          <p:nvGrpSpPr>
            <p:cNvPr id="14360" name="Group 18"/>
            <p:cNvGrpSpPr>
              <a:grpSpLocks/>
            </p:cNvGrpSpPr>
            <p:nvPr/>
          </p:nvGrpSpPr>
          <p:grpSpPr bwMode="auto">
            <a:xfrm>
              <a:off x="4510" y="872"/>
              <a:ext cx="520" cy="456"/>
              <a:chOff x="4272" y="632"/>
              <a:chExt cx="520" cy="456"/>
            </a:xfrm>
          </p:grpSpPr>
          <p:sp>
            <p:nvSpPr>
              <p:cNvPr id="14372" name="Oval 19"/>
              <p:cNvSpPr>
                <a:spLocks noChangeArrowheads="1"/>
              </p:cNvSpPr>
              <p:nvPr/>
            </p:nvSpPr>
            <p:spPr bwMode="auto">
              <a:xfrm>
                <a:off x="4272" y="947"/>
                <a:ext cx="520" cy="141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4373" name="Oval 20"/>
              <p:cNvSpPr>
                <a:spLocks noChangeArrowheads="1"/>
              </p:cNvSpPr>
              <p:nvPr/>
            </p:nvSpPr>
            <p:spPr bwMode="auto">
              <a:xfrm>
                <a:off x="4280" y="632"/>
                <a:ext cx="496" cy="128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4374" name="Line 21"/>
              <p:cNvSpPr>
                <a:spLocks noChangeShapeType="1"/>
              </p:cNvSpPr>
              <p:nvPr/>
            </p:nvSpPr>
            <p:spPr bwMode="auto">
              <a:xfrm>
                <a:off x="4272" y="696"/>
                <a:ext cx="0" cy="320"/>
              </a:xfrm>
              <a:prstGeom prst="line">
                <a:avLst/>
              </a:prstGeom>
              <a:noFill/>
              <a:ln w="25400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4375" name="Line 22"/>
              <p:cNvSpPr>
                <a:spLocks noChangeShapeType="1"/>
              </p:cNvSpPr>
              <p:nvPr/>
            </p:nvSpPr>
            <p:spPr bwMode="auto">
              <a:xfrm>
                <a:off x="4776" y="696"/>
                <a:ext cx="0" cy="344"/>
              </a:xfrm>
              <a:prstGeom prst="line">
                <a:avLst/>
              </a:prstGeom>
              <a:noFill/>
              <a:ln w="25400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  <p:grpSp>
          <p:nvGrpSpPr>
            <p:cNvPr id="14361" name="Group 23"/>
            <p:cNvGrpSpPr>
              <a:grpSpLocks/>
            </p:cNvGrpSpPr>
            <p:nvPr/>
          </p:nvGrpSpPr>
          <p:grpSpPr bwMode="auto">
            <a:xfrm>
              <a:off x="3862" y="920"/>
              <a:ext cx="648" cy="376"/>
              <a:chOff x="3600" y="680"/>
              <a:chExt cx="648" cy="376"/>
            </a:xfrm>
          </p:grpSpPr>
          <p:sp>
            <p:nvSpPr>
              <p:cNvPr id="14365" name="Rectangle 24"/>
              <p:cNvSpPr>
                <a:spLocks noChangeArrowheads="1"/>
              </p:cNvSpPr>
              <p:nvPr/>
            </p:nvSpPr>
            <p:spPr bwMode="auto">
              <a:xfrm>
                <a:off x="3600" y="685"/>
                <a:ext cx="468" cy="19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63500" tIns="25400" rIns="63500" bIns="25400">
                <a:spAutoFit/>
              </a:bodyPr>
              <a:lstStyle>
                <a:lvl1pPr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l">
                  <a:lnSpc>
                    <a:spcPct val="85000"/>
                  </a:lnSpc>
                  <a:spcBef>
                    <a:spcPct val="0"/>
                  </a:spcBef>
                  <a:buSzTx/>
                </a:pPr>
                <a:r>
                  <a:rPr lang="en-US" altLang="ko-KR" sz="2000" b="0" dirty="0">
                    <a:solidFill>
                      <a:schemeClr val="hlink"/>
                    </a:solidFill>
                    <a:latin typeface="Gill Sans" charset="0"/>
                    <a:ea typeface="Gill Sans" charset="0"/>
                    <a:cs typeface="Gill Sans" charset="0"/>
                  </a:rPr>
                  <a:t>Head</a:t>
                </a:r>
              </a:p>
            </p:txBody>
          </p:sp>
          <p:sp>
            <p:nvSpPr>
              <p:cNvPr id="14366" name="Line 25"/>
              <p:cNvSpPr>
                <a:spLocks noChangeShapeType="1"/>
              </p:cNvSpPr>
              <p:nvPr/>
            </p:nvSpPr>
            <p:spPr bwMode="auto">
              <a:xfrm>
                <a:off x="4008" y="680"/>
                <a:ext cx="0" cy="376"/>
              </a:xfrm>
              <a:prstGeom prst="line">
                <a:avLst/>
              </a:prstGeom>
              <a:noFill/>
              <a:ln w="25400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4367" name="Line 26"/>
              <p:cNvSpPr>
                <a:spLocks noChangeShapeType="1"/>
              </p:cNvSpPr>
              <p:nvPr/>
            </p:nvSpPr>
            <p:spPr bwMode="auto">
              <a:xfrm>
                <a:off x="4000" y="695"/>
                <a:ext cx="248" cy="0"/>
              </a:xfrm>
              <a:prstGeom prst="line">
                <a:avLst/>
              </a:prstGeom>
              <a:noFill/>
              <a:ln w="25400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4368" name="Line 27"/>
              <p:cNvSpPr>
                <a:spLocks noChangeShapeType="1"/>
              </p:cNvSpPr>
              <p:nvPr/>
            </p:nvSpPr>
            <p:spPr bwMode="auto">
              <a:xfrm>
                <a:off x="4016" y="824"/>
                <a:ext cx="231" cy="0"/>
              </a:xfrm>
              <a:prstGeom prst="line">
                <a:avLst/>
              </a:prstGeom>
              <a:noFill/>
              <a:ln w="25400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4369" name="Line 28"/>
              <p:cNvSpPr>
                <a:spLocks noChangeShapeType="1"/>
              </p:cNvSpPr>
              <p:nvPr/>
            </p:nvSpPr>
            <p:spPr bwMode="auto">
              <a:xfrm>
                <a:off x="4016" y="944"/>
                <a:ext cx="232" cy="0"/>
              </a:xfrm>
              <a:prstGeom prst="line">
                <a:avLst/>
              </a:prstGeom>
              <a:noFill/>
              <a:ln w="25400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4370" name="Line 29"/>
              <p:cNvSpPr>
                <a:spLocks noChangeShapeType="1"/>
              </p:cNvSpPr>
              <p:nvPr/>
            </p:nvSpPr>
            <p:spPr bwMode="auto">
              <a:xfrm>
                <a:off x="4016" y="1056"/>
                <a:ext cx="232" cy="0"/>
              </a:xfrm>
              <a:prstGeom prst="line">
                <a:avLst/>
              </a:prstGeom>
              <a:noFill/>
              <a:ln w="25400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4371" name="Line 30"/>
              <p:cNvSpPr>
                <a:spLocks noChangeShapeType="1"/>
              </p:cNvSpPr>
              <p:nvPr/>
            </p:nvSpPr>
            <p:spPr bwMode="auto">
              <a:xfrm flipH="1">
                <a:off x="3744" y="888"/>
                <a:ext cx="272" cy="0"/>
              </a:xfrm>
              <a:prstGeom prst="line">
                <a:avLst/>
              </a:prstGeom>
              <a:noFill/>
              <a:ln w="25400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  <p:sp>
          <p:nvSpPr>
            <p:cNvPr id="14362" name="AutoShape 31"/>
            <p:cNvSpPr>
              <a:spLocks noChangeArrowheads="1"/>
            </p:cNvSpPr>
            <p:nvPr/>
          </p:nvSpPr>
          <p:spPr bwMode="auto">
            <a:xfrm>
              <a:off x="3358" y="971"/>
              <a:ext cx="480" cy="288"/>
            </a:xfrm>
            <a:prstGeom prst="rightArrow">
              <a:avLst>
                <a:gd name="adj1" fmla="val 50000"/>
                <a:gd name="adj2" fmla="val 41667"/>
              </a:avLst>
            </a:prstGeom>
            <a:solidFill>
              <a:schemeClr val="accent1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4363" name="AutoShape 32"/>
            <p:cNvSpPr>
              <a:spLocks noChangeArrowheads="1"/>
            </p:cNvSpPr>
            <p:nvPr/>
          </p:nvSpPr>
          <p:spPr bwMode="auto">
            <a:xfrm>
              <a:off x="1438" y="971"/>
              <a:ext cx="480" cy="288"/>
            </a:xfrm>
            <a:prstGeom prst="rightArrow">
              <a:avLst>
                <a:gd name="adj1" fmla="val 50000"/>
                <a:gd name="adj2" fmla="val 41667"/>
              </a:avLst>
            </a:prstGeom>
            <a:solidFill>
              <a:schemeClr val="accent1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4364" name="Text Box 33"/>
            <p:cNvSpPr txBox="1">
              <a:spLocks noChangeArrowheads="1"/>
            </p:cNvSpPr>
            <p:nvPr/>
          </p:nvSpPr>
          <p:spPr bwMode="auto">
            <a:xfrm>
              <a:off x="528" y="832"/>
              <a:ext cx="935" cy="5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 altLang="ko-KR" sz="2400" b="0" dirty="0">
                  <a:latin typeface="Gill Sans" charset="0"/>
                  <a:ea typeface="Gill Sans" charset="0"/>
                  <a:cs typeface="Gill Sans" charset="0"/>
                </a:rPr>
                <a:t>User</a:t>
              </a:r>
            </a:p>
            <a:p>
              <a:pPr>
                <a:spcBef>
                  <a:spcPct val="0"/>
                </a:spcBef>
              </a:pPr>
              <a:r>
                <a:rPr lang="en-US" altLang="ko-KR" sz="2400" b="0" dirty="0">
                  <a:latin typeface="Gill Sans" charset="0"/>
                  <a:ea typeface="Gill Sans" charset="0"/>
                  <a:cs typeface="Gill Sans" charset="0"/>
                </a:rPr>
                <a:t>Requests</a:t>
              </a:r>
            </a:p>
          </p:txBody>
        </p:sp>
      </p:grpSp>
      <p:pic>
        <p:nvPicPr>
          <p:cNvPr id="4" name="Picture 3" descr="Screen Shot 2017-03-22 at 6.25.10 PM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3733801"/>
            <a:ext cx="5257800" cy="2722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27671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0035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Disk Scheduling (3/3)</a:t>
            </a:r>
          </a:p>
        </p:txBody>
      </p:sp>
      <p:sp>
        <p:nvSpPr>
          <p:cNvPr id="940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00200" y="685800"/>
            <a:ext cx="9067800" cy="60198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ko-KR" dirty="0">
                <a:ea typeface="굴림" panose="020B0600000101010101" pitchFamily="34" charset="-127"/>
              </a:rPr>
              <a:t>Disk can do only one request at a time; What order do you choose to do queued requests?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C-SCAN: Circular-Scan: only goes in one direction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en-US" altLang="ko-KR" sz="2400" dirty="0">
                <a:ea typeface="굴림" panose="020B0600000101010101" pitchFamily="34" charset="-127"/>
                <a:sym typeface="Symbol" panose="05050102010706020507" pitchFamily="18" charset="2"/>
              </a:rPr>
              <a:t>Skips any requests on the way back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en-US" altLang="ko-KR" sz="2400" dirty="0">
                <a:ea typeface="굴림" panose="020B0600000101010101" pitchFamily="34" charset="-127"/>
                <a:sym typeface="Symbol" panose="05050102010706020507" pitchFamily="18" charset="2"/>
              </a:rPr>
              <a:t>Fairer than SCAN, not biased towards pages in middle</a:t>
            </a:r>
            <a:endParaRPr lang="en-US" altLang="ko-KR" sz="2400" dirty="0">
              <a:ea typeface="굴림" panose="020B0600000101010101" pitchFamily="34" charset="-127"/>
            </a:endParaRPr>
          </a:p>
        </p:txBody>
      </p:sp>
      <p:grpSp>
        <p:nvGrpSpPr>
          <p:cNvPr id="940036" name="Group 4"/>
          <p:cNvGrpSpPr>
            <a:grpSpLocks/>
          </p:cNvGrpSpPr>
          <p:nvPr/>
        </p:nvGrpSpPr>
        <p:grpSpPr bwMode="auto">
          <a:xfrm>
            <a:off x="2362201" y="1422400"/>
            <a:ext cx="7375525" cy="939800"/>
            <a:chOff x="528" y="816"/>
            <a:chExt cx="4646" cy="592"/>
          </a:xfrm>
        </p:grpSpPr>
        <p:grpSp>
          <p:nvGrpSpPr>
            <p:cNvPr id="14353" name="Group 5"/>
            <p:cNvGrpSpPr>
              <a:grpSpLocks/>
            </p:cNvGrpSpPr>
            <p:nvPr/>
          </p:nvGrpSpPr>
          <p:grpSpPr bwMode="auto">
            <a:xfrm>
              <a:off x="2014" y="886"/>
              <a:ext cx="1248" cy="458"/>
              <a:chOff x="1248" y="576"/>
              <a:chExt cx="1440" cy="528"/>
            </a:xfrm>
          </p:grpSpPr>
          <p:sp>
            <p:nvSpPr>
              <p:cNvPr id="14376" name="Rectangle 6"/>
              <p:cNvSpPr>
                <a:spLocks noChangeArrowheads="1"/>
              </p:cNvSpPr>
              <p:nvPr/>
            </p:nvSpPr>
            <p:spPr bwMode="auto">
              <a:xfrm>
                <a:off x="2448" y="576"/>
                <a:ext cx="240" cy="528"/>
              </a:xfrm>
              <a:prstGeom prst="rect">
                <a:avLst/>
              </a:prstGeom>
              <a:solidFill>
                <a:srgbClr val="FF66CC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lIns="90478" tIns="44445" rIns="90478" bIns="44445" anchor="ctr"/>
              <a:lstStyle>
                <a:lvl1pPr marL="2286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 b="0">
                    <a:latin typeface="Gill Sans" charset="0"/>
                    <a:ea typeface="Gill Sans" charset="0"/>
                    <a:cs typeface="Gill Sans" charset="0"/>
                  </a:rPr>
                  <a:t>2,3</a:t>
                </a:r>
              </a:p>
            </p:txBody>
          </p:sp>
          <p:sp>
            <p:nvSpPr>
              <p:cNvPr id="14377" name="Rectangle 7"/>
              <p:cNvSpPr>
                <a:spLocks noChangeArrowheads="1"/>
              </p:cNvSpPr>
              <p:nvPr/>
            </p:nvSpPr>
            <p:spPr bwMode="auto">
              <a:xfrm>
                <a:off x="2208" y="576"/>
                <a:ext cx="240" cy="528"/>
              </a:xfrm>
              <a:prstGeom prst="rect">
                <a:avLst/>
              </a:prstGeom>
              <a:solidFill>
                <a:srgbClr val="FF66CC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lIns="90478" tIns="44445" rIns="90478" bIns="44445" anchor="ctr"/>
              <a:lstStyle>
                <a:lvl1pPr marL="2286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 b="0">
                    <a:latin typeface="Gill Sans" charset="0"/>
                    <a:ea typeface="Gill Sans" charset="0"/>
                    <a:cs typeface="Gill Sans" charset="0"/>
                  </a:rPr>
                  <a:t>2,1</a:t>
                </a:r>
              </a:p>
            </p:txBody>
          </p:sp>
          <p:sp>
            <p:nvSpPr>
              <p:cNvPr id="14378" name="Rectangle 8"/>
              <p:cNvSpPr>
                <a:spLocks noChangeArrowheads="1"/>
              </p:cNvSpPr>
              <p:nvPr/>
            </p:nvSpPr>
            <p:spPr bwMode="auto">
              <a:xfrm>
                <a:off x="1968" y="576"/>
                <a:ext cx="240" cy="528"/>
              </a:xfrm>
              <a:prstGeom prst="rect">
                <a:avLst/>
              </a:prstGeom>
              <a:solidFill>
                <a:srgbClr val="FF66CC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lIns="90478" tIns="44445" rIns="90478" bIns="44445" anchor="ctr"/>
              <a:lstStyle>
                <a:lvl1pPr marL="2286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 b="0">
                    <a:latin typeface="Gill Sans" charset="0"/>
                    <a:ea typeface="Gill Sans" charset="0"/>
                    <a:cs typeface="Gill Sans" charset="0"/>
                  </a:rPr>
                  <a:t>3,10</a:t>
                </a:r>
              </a:p>
            </p:txBody>
          </p:sp>
          <p:sp>
            <p:nvSpPr>
              <p:cNvPr id="14379" name="Rectangle 9"/>
              <p:cNvSpPr>
                <a:spLocks noChangeArrowheads="1"/>
              </p:cNvSpPr>
              <p:nvPr/>
            </p:nvSpPr>
            <p:spPr bwMode="auto">
              <a:xfrm>
                <a:off x="1728" y="576"/>
                <a:ext cx="240" cy="528"/>
              </a:xfrm>
              <a:prstGeom prst="rect">
                <a:avLst/>
              </a:prstGeom>
              <a:solidFill>
                <a:srgbClr val="FF66CC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lIns="90478" tIns="44445" rIns="90478" bIns="44445" anchor="ctr"/>
              <a:lstStyle>
                <a:lvl1pPr marL="2286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 b="0">
                    <a:latin typeface="Gill Sans" charset="0"/>
                    <a:ea typeface="Gill Sans" charset="0"/>
                    <a:cs typeface="Gill Sans" charset="0"/>
                  </a:rPr>
                  <a:t>7,2</a:t>
                </a:r>
              </a:p>
            </p:txBody>
          </p:sp>
          <p:sp>
            <p:nvSpPr>
              <p:cNvPr id="14380" name="Rectangle 10"/>
              <p:cNvSpPr>
                <a:spLocks noChangeArrowheads="1"/>
              </p:cNvSpPr>
              <p:nvPr/>
            </p:nvSpPr>
            <p:spPr bwMode="auto">
              <a:xfrm>
                <a:off x="1488" y="576"/>
                <a:ext cx="240" cy="528"/>
              </a:xfrm>
              <a:prstGeom prst="rect">
                <a:avLst/>
              </a:prstGeom>
              <a:solidFill>
                <a:srgbClr val="FF66CC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lIns="90478" tIns="44445" rIns="90478" bIns="44445" anchor="ctr"/>
              <a:lstStyle>
                <a:lvl1pPr marL="2286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 b="0">
                    <a:latin typeface="Gill Sans" charset="0"/>
                    <a:ea typeface="Gill Sans" charset="0"/>
                    <a:cs typeface="Gill Sans" charset="0"/>
                  </a:rPr>
                  <a:t>5,2</a:t>
                </a:r>
              </a:p>
            </p:txBody>
          </p:sp>
          <p:sp>
            <p:nvSpPr>
              <p:cNvPr id="14381" name="Rectangle 11"/>
              <p:cNvSpPr>
                <a:spLocks noChangeArrowheads="1"/>
              </p:cNvSpPr>
              <p:nvPr/>
            </p:nvSpPr>
            <p:spPr bwMode="auto">
              <a:xfrm>
                <a:off x="1248" y="576"/>
                <a:ext cx="240" cy="528"/>
              </a:xfrm>
              <a:prstGeom prst="rect">
                <a:avLst/>
              </a:prstGeom>
              <a:solidFill>
                <a:srgbClr val="FF66CC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lIns="90478" tIns="44445" rIns="90478" bIns="44445" anchor="ctr"/>
              <a:lstStyle>
                <a:lvl1pPr marL="2286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 b="0">
                    <a:latin typeface="Gill Sans" charset="0"/>
                    <a:ea typeface="Gill Sans" charset="0"/>
                    <a:cs typeface="Gill Sans" charset="0"/>
                  </a:rPr>
                  <a:t>2,2</a:t>
                </a:r>
              </a:p>
            </p:txBody>
          </p:sp>
        </p:grpSp>
        <p:sp useBgFill="1">
          <p:nvSpPr>
            <p:cNvPr id="14354" name="Oval 12"/>
            <p:cNvSpPr>
              <a:spLocks noChangeArrowheads="1"/>
            </p:cNvSpPr>
            <p:nvPr/>
          </p:nvSpPr>
          <p:spPr bwMode="auto">
            <a:xfrm>
              <a:off x="4390" y="1168"/>
              <a:ext cx="784" cy="240"/>
            </a:xfrm>
            <a:prstGeom prst="ellipse">
              <a:avLst/>
            </a:prstGeom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 useBgFill="1">
          <p:nvSpPr>
            <p:cNvPr id="14355" name="Oval 13"/>
            <p:cNvSpPr>
              <a:spLocks noChangeArrowheads="1"/>
            </p:cNvSpPr>
            <p:nvPr/>
          </p:nvSpPr>
          <p:spPr bwMode="auto">
            <a:xfrm>
              <a:off x="4390" y="1024"/>
              <a:ext cx="784" cy="240"/>
            </a:xfrm>
            <a:prstGeom prst="ellipse">
              <a:avLst/>
            </a:prstGeom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 useBgFill="1">
          <p:nvSpPr>
            <p:cNvPr id="14356" name="Oval 14"/>
            <p:cNvSpPr>
              <a:spLocks noChangeArrowheads="1"/>
            </p:cNvSpPr>
            <p:nvPr/>
          </p:nvSpPr>
          <p:spPr bwMode="auto">
            <a:xfrm>
              <a:off x="4374" y="912"/>
              <a:ext cx="784" cy="240"/>
            </a:xfrm>
            <a:prstGeom prst="ellipse">
              <a:avLst/>
            </a:prstGeom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 useBgFill="1">
          <p:nvSpPr>
            <p:cNvPr id="14357" name="Oval 15"/>
            <p:cNvSpPr>
              <a:spLocks noChangeArrowheads="1"/>
            </p:cNvSpPr>
            <p:nvPr/>
          </p:nvSpPr>
          <p:spPr bwMode="auto">
            <a:xfrm>
              <a:off x="4374" y="816"/>
              <a:ext cx="784" cy="240"/>
            </a:xfrm>
            <a:prstGeom prst="ellipse">
              <a:avLst/>
            </a:prstGeom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4358" name="Line 16"/>
            <p:cNvSpPr>
              <a:spLocks noChangeShapeType="1"/>
            </p:cNvSpPr>
            <p:nvPr/>
          </p:nvSpPr>
          <p:spPr bwMode="auto">
            <a:xfrm>
              <a:off x="4754" y="924"/>
              <a:ext cx="152" cy="1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4359" name="Line 17"/>
            <p:cNvSpPr>
              <a:spLocks noChangeShapeType="1"/>
            </p:cNvSpPr>
            <p:nvPr/>
          </p:nvSpPr>
          <p:spPr bwMode="auto">
            <a:xfrm>
              <a:off x="4738" y="908"/>
              <a:ext cx="376" cy="5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grpSp>
          <p:nvGrpSpPr>
            <p:cNvPr id="14360" name="Group 18"/>
            <p:cNvGrpSpPr>
              <a:grpSpLocks/>
            </p:cNvGrpSpPr>
            <p:nvPr/>
          </p:nvGrpSpPr>
          <p:grpSpPr bwMode="auto">
            <a:xfrm>
              <a:off x="4510" y="872"/>
              <a:ext cx="520" cy="456"/>
              <a:chOff x="4272" y="632"/>
              <a:chExt cx="520" cy="456"/>
            </a:xfrm>
          </p:grpSpPr>
          <p:sp>
            <p:nvSpPr>
              <p:cNvPr id="14372" name="Oval 19"/>
              <p:cNvSpPr>
                <a:spLocks noChangeArrowheads="1"/>
              </p:cNvSpPr>
              <p:nvPr/>
            </p:nvSpPr>
            <p:spPr bwMode="auto">
              <a:xfrm>
                <a:off x="4272" y="947"/>
                <a:ext cx="520" cy="141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4373" name="Oval 20"/>
              <p:cNvSpPr>
                <a:spLocks noChangeArrowheads="1"/>
              </p:cNvSpPr>
              <p:nvPr/>
            </p:nvSpPr>
            <p:spPr bwMode="auto">
              <a:xfrm>
                <a:off x="4280" y="632"/>
                <a:ext cx="496" cy="128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4374" name="Line 21"/>
              <p:cNvSpPr>
                <a:spLocks noChangeShapeType="1"/>
              </p:cNvSpPr>
              <p:nvPr/>
            </p:nvSpPr>
            <p:spPr bwMode="auto">
              <a:xfrm>
                <a:off x="4272" y="696"/>
                <a:ext cx="0" cy="320"/>
              </a:xfrm>
              <a:prstGeom prst="line">
                <a:avLst/>
              </a:prstGeom>
              <a:noFill/>
              <a:ln w="25400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4375" name="Line 22"/>
              <p:cNvSpPr>
                <a:spLocks noChangeShapeType="1"/>
              </p:cNvSpPr>
              <p:nvPr/>
            </p:nvSpPr>
            <p:spPr bwMode="auto">
              <a:xfrm>
                <a:off x="4776" y="696"/>
                <a:ext cx="0" cy="344"/>
              </a:xfrm>
              <a:prstGeom prst="line">
                <a:avLst/>
              </a:prstGeom>
              <a:noFill/>
              <a:ln w="25400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  <p:grpSp>
          <p:nvGrpSpPr>
            <p:cNvPr id="14361" name="Group 23"/>
            <p:cNvGrpSpPr>
              <a:grpSpLocks/>
            </p:cNvGrpSpPr>
            <p:nvPr/>
          </p:nvGrpSpPr>
          <p:grpSpPr bwMode="auto">
            <a:xfrm>
              <a:off x="3862" y="920"/>
              <a:ext cx="648" cy="376"/>
              <a:chOff x="3600" y="680"/>
              <a:chExt cx="648" cy="376"/>
            </a:xfrm>
          </p:grpSpPr>
          <p:sp>
            <p:nvSpPr>
              <p:cNvPr id="14365" name="Rectangle 24"/>
              <p:cNvSpPr>
                <a:spLocks noChangeArrowheads="1"/>
              </p:cNvSpPr>
              <p:nvPr/>
            </p:nvSpPr>
            <p:spPr bwMode="auto">
              <a:xfrm>
                <a:off x="3600" y="685"/>
                <a:ext cx="468" cy="19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63500" tIns="25400" rIns="63500" bIns="25400">
                <a:spAutoFit/>
              </a:bodyPr>
              <a:lstStyle>
                <a:lvl1pPr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l">
                  <a:lnSpc>
                    <a:spcPct val="85000"/>
                  </a:lnSpc>
                  <a:spcBef>
                    <a:spcPct val="0"/>
                  </a:spcBef>
                  <a:buSzTx/>
                </a:pPr>
                <a:r>
                  <a:rPr lang="en-US" altLang="ko-KR" sz="2000" b="0" dirty="0">
                    <a:solidFill>
                      <a:schemeClr val="hlink"/>
                    </a:solidFill>
                    <a:latin typeface="Gill Sans" charset="0"/>
                    <a:ea typeface="Gill Sans" charset="0"/>
                    <a:cs typeface="Gill Sans" charset="0"/>
                  </a:rPr>
                  <a:t>Head</a:t>
                </a:r>
              </a:p>
            </p:txBody>
          </p:sp>
          <p:sp>
            <p:nvSpPr>
              <p:cNvPr id="14366" name="Line 25"/>
              <p:cNvSpPr>
                <a:spLocks noChangeShapeType="1"/>
              </p:cNvSpPr>
              <p:nvPr/>
            </p:nvSpPr>
            <p:spPr bwMode="auto">
              <a:xfrm>
                <a:off x="4008" y="680"/>
                <a:ext cx="0" cy="376"/>
              </a:xfrm>
              <a:prstGeom prst="line">
                <a:avLst/>
              </a:prstGeom>
              <a:noFill/>
              <a:ln w="25400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4367" name="Line 26"/>
              <p:cNvSpPr>
                <a:spLocks noChangeShapeType="1"/>
              </p:cNvSpPr>
              <p:nvPr/>
            </p:nvSpPr>
            <p:spPr bwMode="auto">
              <a:xfrm>
                <a:off x="4000" y="695"/>
                <a:ext cx="248" cy="0"/>
              </a:xfrm>
              <a:prstGeom prst="line">
                <a:avLst/>
              </a:prstGeom>
              <a:noFill/>
              <a:ln w="25400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4368" name="Line 27"/>
              <p:cNvSpPr>
                <a:spLocks noChangeShapeType="1"/>
              </p:cNvSpPr>
              <p:nvPr/>
            </p:nvSpPr>
            <p:spPr bwMode="auto">
              <a:xfrm>
                <a:off x="4016" y="824"/>
                <a:ext cx="231" cy="0"/>
              </a:xfrm>
              <a:prstGeom prst="line">
                <a:avLst/>
              </a:prstGeom>
              <a:noFill/>
              <a:ln w="25400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4369" name="Line 28"/>
              <p:cNvSpPr>
                <a:spLocks noChangeShapeType="1"/>
              </p:cNvSpPr>
              <p:nvPr/>
            </p:nvSpPr>
            <p:spPr bwMode="auto">
              <a:xfrm>
                <a:off x="4016" y="944"/>
                <a:ext cx="232" cy="0"/>
              </a:xfrm>
              <a:prstGeom prst="line">
                <a:avLst/>
              </a:prstGeom>
              <a:noFill/>
              <a:ln w="25400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4370" name="Line 29"/>
              <p:cNvSpPr>
                <a:spLocks noChangeShapeType="1"/>
              </p:cNvSpPr>
              <p:nvPr/>
            </p:nvSpPr>
            <p:spPr bwMode="auto">
              <a:xfrm>
                <a:off x="4016" y="1056"/>
                <a:ext cx="232" cy="0"/>
              </a:xfrm>
              <a:prstGeom prst="line">
                <a:avLst/>
              </a:prstGeom>
              <a:noFill/>
              <a:ln w="25400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4371" name="Line 30"/>
              <p:cNvSpPr>
                <a:spLocks noChangeShapeType="1"/>
              </p:cNvSpPr>
              <p:nvPr/>
            </p:nvSpPr>
            <p:spPr bwMode="auto">
              <a:xfrm flipH="1">
                <a:off x="3744" y="888"/>
                <a:ext cx="272" cy="0"/>
              </a:xfrm>
              <a:prstGeom prst="line">
                <a:avLst/>
              </a:prstGeom>
              <a:noFill/>
              <a:ln w="25400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  <p:sp>
          <p:nvSpPr>
            <p:cNvPr id="14362" name="AutoShape 31"/>
            <p:cNvSpPr>
              <a:spLocks noChangeArrowheads="1"/>
            </p:cNvSpPr>
            <p:nvPr/>
          </p:nvSpPr>
          <p:spPr bwMode="auto">
            <a:xfrm>
              <a:off x="3358" y="971"/>
              <a:ext cx="480" cy="288"/>
            </a:xfrm>
            <a:prstGeom prst="rightArrow">
              <a:avLst>
                <a:gd name="adj1" fmla="val 50000"/>
                <a:gd name="adj2" fmla="val 41667"/>
              </a:avLst>
            </a:prstGeom>
            <a:solidFill>
              <a:schemeClr val="accent1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4363" name="AutoShape 32"/>
            <p:cNvSpPr>
              <a:spLocks noChangeArrowheads="1"/>
            </p:cNvSpPr>
            <p:nvPr/>
          </p:nvSpPr>
          <p:spPr bwMode="auto">
            <a:xfrm>
              <a:off x="1438" y="971"/>
              <a:ext cx="480" cy="288"/>
            </a:xfrm>
            <a:prstGeom prst="rightArrow">
              <a:avLst>
                <a:gd name="adj1" fmla="val 50000"/>
                <a:gd name="adj2" fmla="val 41667"/>
              </a:avLst>
            </a:prstGeom>
            <a:solidFill>
              <a:schemeClr val="accent1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4364" name="Text Box 33"/>
            <p:cNvSpPr txBox="1">
              <a:spLocks noChangeArrowheads="1"/>
            </p:cNvSpPr>
            <p:nvPr/>
          </p:nvSpPr>
          <p:spPr bwMode="auto">
            <a:xfrm>
              <a:off x="528" y="832"/>
              <a:ext cx="935" cy="5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 altLang="ko-KR" sz="2400" b="0" dirty="0">
                  <a:latin typeface="Gill Sans" charset="0"/>
                  <a:ea typeface="Gill Sans" charset="0"/>
                  <a:cs typeface="Gill Sans" charset="0"/>
                </a:rPr>
                <a:t>User</a:t>
              </a:r>
            </a:p>
            <a:p>
              <a:pPr>
                <a:spcBef>
                  <a:spcPct val="0"/>
                </a:spcBef>
              </a:pPr>
              <a:r>
                <a:rPr lang="en-US" altLang="ko-KR" sz="2400" b="0" dirty="0">
                  <a:latin typeface="Gill Sans" charset="0"/>
                  <a:ea typeface="Gill Sans" charset="0"/>
                  <a:cs typeface="Gill Sans" charset="0"/>
                </a:rPr>
                <a:t>Requests</a:t>
              </a:r>
            </a:p>
          </p:txBody>
        </p:sp>
      </p:grpSp>
      <p:pic>
        <p:nvPicPr>
          <p:cNvPr id="3" name="Picture 2" descr="Screen Shot 2017-03-22 at 6.25.19 PM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1" y="3733800"/>
            <a:ext cx="4821345" cy="278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933366"/>
      </p:ext>
    </p:extLst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152400"/>
            <a:ext cx="7924800" cy="533400"/>
          </a:xfrm>
        </p:spPr>
        <p:txBody>
          <a:bodyPr>
            <a:normAutofit/>
          </a:bodyPr>
          <a:lstStyle/>
          <a:p>
            <a:r>
              <a:rPr lang="en-US" dirty="0">
                <a:ea typeface="MS PGothic" charset="0"/>
              </a:rPr>
              <a:t>Recall: How do we Hide I/O Latency?</a:t>
            </a:r>
          </a:p>
        </p:txBody>
      </p:sp>
      <p:sp>
        <p:nvSpPr>
          <p:cNvPr id="378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762000"/>
            <a:ext cx="10363200" cy="6096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hlink"/>
                </a:solidFill>
                <a:ea typeface="MS PGothic" charset="0"/>
              </a:rPr>
              <a:t>Blocking Interface: </a:t>
            </a:r>
            <a:r>
              <a:rPr lang="en-US" dirty="0">
                <a:ea typeface="MS PGothic" charset="0"/>
              </a:rPr>
              <a:t>“</a:t>
            </a:r>
            <a:r>
              <a:rPr lang="en-US" altLang="ja-JP" dirty="0">
                <a:ea typeface="MS PGothic" charset="0"/>
              </a:rPr>
              <a:t>Wait”</a:t>
            </a:r>
          </a:p>
          <a:p>
            <a:pPr lvl="1"/>
            <a:r>
              <a:rPr lang="en-US" sz="2400" dirty="0">
                <a:ea typeface="MS PGothic" charset="0"/>
              </a:rPr>
              <a:t>When request data (</a:t>
            </a:r>
            <a:r>
              <a:rPr lang="en-US" sz="2400" i="1" dirty="0">
                <a:ea typeface="MS PGothic" charset="0"/>
              </a:rPr>
              <a:t>e.g.,</a:t>
            </a:r>
            <a:r>
              <a:rPr lang="en-US" sz="2400" dirty="0">
                <a:ea typeface="MS PGothic" charset="0"/>
              </a:rPr>
              <a:t> read() system call), put process to sleep until data is ready</a:t>
            </a:r>
          </a:p>
          <a:p>
            <a:pPr lvl="1"/>
            <a:r>
              <a:rPr lang="en-US" sz="2400" dirty="0">
                <a:ea typeface="MS PGothic" charset="0"/>
              </a:rPr>
              <a:t>When write data (</a:t>
            </a:r>
            <a:r>
              <a:rPr lang="en-US" sz="2400" i="1" dirty="0">
                <a:ea typeface="MS PGothic" charset="0"/>
              </a:rPr>
              <a:t>e.g.,</a:t>
            </a:r>
            <a:r>
              <a:rPr lang="en-US" sz="2400" dirty="0">
                <a:ea typeface="MS PGothic" charset="0"/>
              </a:rPr>
              <a:t> write() system call), put process to sleep until device is ready for data</a:t>
            </a:r>
          </a:p>
          <a:p>
            <a:r>
              <a:rPr lang="en-US" dirty="0">
                <a:solidFill>
                  <a:schemeClr val="hlink"/>
                </a:solidFill>
                <a:ea typeface="MS PGothic" charset="0"/>
              </a:rPr>
              <a:t>Non-blocking Interface: </a:t>
            </a:r>
            <a:r>
              <a:rPr lang="en-US" dirty="0">
                <a:ea typeface="MS PGothic" charset="0"/>
              </a:rPr>
              <a:t>“</a:t>
            </a:r>
            <a:r>
              <a:rPr lang="en-US" altLang="ja-JP" dirty="0">
                <a:ea typeface="MS PGothic" charset="0"/>
              </a:rPr>
              <a:t>Don’t Wait”</a:t>
            </a:r>
          </a:p>
          <a:p>
            <a:pPr lvl="1"/>
            <a:r>
              <a:rPr lang="en-US" sz="2400" dirty="0">
                <a:ea typeface="MS PGothic" charset="0"/>
              </a:rPr>
              <a:t>Returns quickly from read or write request with count of bytes successfully transferred to kernel</a:t>
            </a:r>
          </a:p>
          <a:p>
            <a:pPr lvl="1"/>
            <a:r>
              <a:rPr lang="en-US" sz="2400" dirty="0">
                <a:ea typeface="MS PGothic" charset="0"/>
              </a:rPr>
              <a:t>Read may return nothing, write may write nothing</a:t>
            </a:r>
          </a:p>
          <a:p>
            <a:r>
              <a:rPr lang="en-US" dirty="0">
                <a:solidFill>
                  <a:schemeClr val="hlink"/>
                </a:solidFill>
                <a:ea typeface="MS PGothic" charset="0"/>
              </a:rPr>
              <a:t>Asynchronous Interface: </a:t>
            </a:r>
            <a:r>
              <a:rPr lang="en-US" dirty="0">
                <a:ea typeface="MS PGothic" charset="0"/>
              </a:rPr>
              <a:t>“</a:t>
            </a:r>
            <a:r>
              <a:rPr lang="en-US" altLang="ja-JP" dirty="0">
                <a:ea typeface="MS PGothic" charset="0"/>
              </a:rPr>
              <a:t>Tell Me Later”</a:t>
            </a:r>
          </a:p>
          <a:p>
            <a:pPr lvl="1"/>
            <a:r>
              <a:rPr lang="en-US" sz="2400" dirty="0">
                <a:ea typeface="MS PGothic" charset="0"/>
              </a:rPr>
              <a:t>When requesting data, take pointer to user’s buffer, return immediately; later kernel fills buffer and notifies user</a:t>
            </a:r>
          </a:p>
          <a:p>
            <a:pPr lvl="1"/>
            <a:r>
              <a:rPr lang="en-US" sz="2400" dirty="0">
                <a:ea typeface="MS PGothic" charset="0"/>
              </a:rPr>
              <a:t>When sending data, take pointer to user’</a:t>
            </a:r>
            <a:r>
              <a:rPr lang="en-US" altLang="ja-JP" sz="2400" dirty="0">
                <a:ea typeface="MS PGothic" charset="0"/>
              </a:rPr>
              <a:t>s buffer, return immediately; later kernel takes data and notifies user </a:t>
            </a:r>
            <a:endParaRPr lang="en-US" sz="2400" dirty="0"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144741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0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325FE-65DE-49A1-9370-FE5D4684D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Light"/>
              </a:rPr>
              <a:t>Recall: I/O and Storage Layers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C279F43-4ECD-42C1-A69B-8048DD400AB9}"/>
              </a:ext>
            </a:extLst>
          </p:cNvPr>
          <p:cNvSpPr txBox="1"/>
          <p:nvPr/>
        </p:nvSpPr>
        <p:spPr>
          <a:xfrm>
            <a:off x="2494579" y="1796971"/>
            <a:ext cx="1710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 Light"/>
              </a:rPr>
              <a:t>High Level I/O 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07F4B25-481D-4305-9AD3-FDDE7CCB42F9}"/>
              </a:ext>
            </a:extLst>
          </p:cNvPr>
          <p:cNvSpPr/>
          <p:nvPr/>
        </p:nvSpPr>
        <p:spPr>
          <a:xfrm>
            <a:off x="2402001" y="1796970"/>
            <a:ext cx="1685048" cy="436275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 Light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D642D22-9956-46E5-B343-7394EDD388D8}"/>
              </a:ext>
            </a:extLst>
          </p:cNvPr>
          <p:cNvSpPr txBox="1"/>
          <p:nvPr/>
        </p:nvSpPr>
        <p:spPr>
          <a:xfrm>
            <a:off x="2516051" y="2183849"/>
            <a:ext cx="1659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 Light"/>
              </a:rPr>
              <a:t>Low Level I/O 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2C27D80-6CEF-4F17-A507-F1C3FD6736BB}"/>
              </a:ext>
            </a:extLst>
          </p:cNvPr>
          <p:cNvSpPr/>
          <p:nvPr/>
        </p:nvSpPr>
        <p:spPr>
          <a:xfrm>
            <a:off x="2556309" y="2261409"/>
            <a:ext cx="1376433" cy="26176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 Light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C8A51D6-6FBD-42AD-95DC-EBC1E0B853B9}"/>
              </a:ext>
            </a:extLst>
          </p:cNvPr>
          <p:cNvSpPr txBox="1"/>
          <p:nvPr/>
        </p:nvSpPr>
        <p:spPr>
          <a:xfrm>
            <a:off x="2839467" y="2537894"/>
            <a:ext cx="8541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dirty="0" err="1">
                <a:latin typeface="Gill Sans Light"/>
              </a:rPr>
              <a:t>Syscall</a:t>
            </a:r>
            <a:endParaRPr lang="en-US" sz="2000" b="0" dirty="0">
              <a:latin typeface="Gill Sans Light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8849ADB-D868-4857-BD9B-F22463E0D9EA}"/>
              </a:ext>
            </a:extLst>
          </p:cNvPr>
          <p:cNvSpPr/>
          <p:nvPr/>
        </p:nvSpPr>
        <p:spPr>
          <a:xfrm>
            <a:off x="2910077" y="2530149"/>
            <a:ext cx="695666" cy="36933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 Light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D60CAF0-B19C-400D-A02F-06FAA45F3E62}"/>
              </a:ext>
            </a:extLst>
          </p:cNvPr>
          <p:cNvSpPr txBox="1"/>
          <p:nvPr/>
        </p:nvSpPr>
        <p:spPr>
          <a:xfrm>
            <a:off x="2623972" y="3059668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 Light"/>
              </a:rPr>
              <a:t>File System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1369394-D956-4C15-BEB9-C1AAC24B2E34}"/>
              </a:ext>
            </a:extLst>
          </p:cNvPr>
          <p:cNvSpPr/>
          <p:nvPr/>
        </p:nvSpPr>
        <p:spPr>
          <a:xfrm>
            <a:off x="2603298" y="2906456"/>
            <a:ext cx="1282454" cy="62048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 Light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DE6B799-E83B-4316-96A7-BCE2ABB96BA0}"/>
              </a:ext>
            </a:extLst>
          </p:cNvPr>
          <p:cNvSpPr txBox="1"/>
          <p:nvPr/>
        </p:nvSpPr>
        <p:spPr>
          <a:xfrm>
            <a:off x="2714357" y="3526936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 Light"/>
              </a:rPr>
              <a:t>I/O Driver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FBF8D8F-FED8-4073-8D05-16EBEC765DE9}"/>
              </a:ext>
            </a:extLst>
          </p:cNvPr>
          <p:cNvSpPr/>
          <p:nvPr/>
        </p:nvSpPr>
        <p:spPr>
          <a:xfrm>
            <a:off x="2402001" y="3553301"/>
            <a:ext cx="1685048" cy="32039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 Light"/>
            </a:endParaRP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F73810F6-703E-417A-A828-2A4DE936F782}"/>
              </a:ext>
            </a:extLst>
          </p:cNvPr>
          <p:cNvCxnSpPr/>
          <p:nvPr/>
        </p:nvCxnSpPr>
        <p:spPr>
          <a:xfrm>
            <a:off x="3016694" y="4089116"/>
            <a:ext cx="1076305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878B0D6-35C8-4617-A382-9B9E9B3DB541}"/>
              </a:ext>
            </a:extLst>
          </p:cNvPr>
          <p:cNvCxnSpPr/>
          <p:nvPr/>
        </p:nvCxnSpPr>
        <p:spPr>
          <a:xfrm>
            <a:off x="3169094" y="3910351"/>
            <a:ext cx="0" cy="178765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05DB80D-8A08-4677-8733-D3DE640BCBBC}"/>
              </a:ext>
            </a:extLst>
          </p:cNvPr>
          <p:cNvCxnSpPr/>
          <p:nvPr/>
        </p:nvCxnSpPr>
        <p:spPr>
          <a:xfrm>
            <a:off x="3617016" y="4089116"/>
            <a:ext cx="0" cy="178765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8477048F-1F6D-4C27-8C5A-7D339B8FE64D}"/>
              </a:ext>
            </a:extLst>
          </p:cNvPr>
          <p:cNvSpPr/>
          <p:nvPr/>
        </p:nvSpPr>
        <p:spPr>
          <a:xfrm>
            <a:off x="3493695" y="4267881"/>
            <a:ext cx="242609" cy="19508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 Light"/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8D3E5F83-E4BD-4A3A-B317-E68A5ECC3734}"/>
              </a:ext>
            </a:extLst>
          </p:cNvPr>
          <p:cNvSpPr/>
          <p:nvPr/>
        </p:nvSpPr>
        <p:spPr>
          <a:xfrm>
            <a:off x="3874594" y="4267881"/>
            <a:ext cx="182593" cy="19508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 Light"/>
            </a:endParaRP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8BFBF192-0CCD-4261-96E6-D997A6C65C55}"/>
              </a:ext>
            </a:extLst>
          </p:cNvPr>
          <p:cNvCxnSpPr>
            <a:stCxn id="50" idx="3"/>
            <a:endCxn id="51" idx="2"/>
          </p:cNvCxnSpPr>
          <p:nvPr/>
        </p:nvCxnSpPr>
        <p:spPr>
          <a:xfrm>
            <a:off x="3736304" y="4365424"/>
            <a:ext cx="138290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23AFC0C7-CF30-414D-BCEC-6FA71D813809}"/>
              </a:ext>
            </a:extLst>
          </p:cNvPr>
          <p:cNvSpPr/>
          <p:nvPr/>
        </p:nvSpPr>
        <p:spPr>
          <a:xfrm>
            <a:off x="2718163" y="4072796"/>
            <a:ext cx="242609" cy="19508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 Light"/>
            </a:endParaRP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DFB6A30F-4ADF-407C-88EB-BB4F9189EB7C}"/>
              </a:ext>
            </a:extLst>
          </p:cNvPr>
          <p:cNvCxnSpPr/>
          <p:nvPr/>
        </p:nvCxnSpPr>
        <p:spPr>
          <a:xfrm>
            <a:off x="2824799" y="3894031"/>
            <a:ext cx="0" cy="178765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A6915486-EF93-4D27-87F4-475AFC09E8FC}"/>
              </a:ext>
            </a:extLst>
          </p:cNvPr>
          <p:cNvSpPr txBox="1"/>
          <p:nvPr/>
        </p:nvSpPr>
        <p:spPr>
          <a:xfrm>
            <a:off x="2208274" y="1190832"/>
            <a:ext cx="2274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FF0000"/>
                </a:solidFill>
                <a:latin typeface="Gill Sans Light"/>
              </a:rPr>
              <a:t>Application / Service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2050D77-6FC7-40E2-9066-21710653F497}"/>
              </a:ext>
            </a:extLst>
          </p:cNvPr>
          <p:cNvSpPr txBox="1"/>
          <p:nvPr/>
        </p:nvSpPr>
        <p:spPr>
          <a:xfrm>
            <a:off x="4637601" y="1685823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solidFill>
                  <a:srgbClr val="3366FF"/>
                </a:solidFill>
                <a:latin typeface="Gill Sans Light"/>
              </a:rPr>
              <a:t>Streams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715E189-2EB2-4E67-B7D8-B1BB0DB1621E}"/>
              </a:ext>
            </a:extLst>
          </p:cNvPr>
          <p:cNvSpPr txBox="1"/>
          <p:nvPr/>
        </p:nvSpPr>
        <p:spPr>
          <a:xfrm>
            <a:off x="4637601" y="2132705"/>
            <a:ext cx="1787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solidFill>
                  <a:srgbClr val="3366FF"/>
                </a:solidFill>
                <a:latin typeface="Gill Sans Light"/>
              </a:rPr>
              <a:t>File Descriptors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FCEBA4A-1E12-4838-8630-140BBA79DE20}"/>
              </a:ext>
            </a:extLst>
          </p:cNvPr>
          <p:cNvSpPr txBox="1"/>
          <p:nvPr/>
        </p:nvSpPr>
        <p:spPr>
          <a:xfrm>
            <a:off x="4637601" y="2441558"/>
            <a:ext cx="3544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solidFill>
                  <a:srgbClr val="3366FF"/>
                </a:solidFill>
                <a:latin typeface="Gill Sans Light"/>
              </a:rPr>
              <a:t>open(), read(), write(), close(), …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6911332-70A9-4285-AD22-2A8BB5E07C56}"/>
              </a:ext>
            </a:extLst>
          </p:cNvPr>
          <p:cNvSpPr txBox="1"/>
          <p:nvPr/>
        </p:nvSpPr>
        <p:spPr>
          <a:xfrm>
            <a:off x="4637601" y="3108920"/>
            <a:ext cx="2710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solidFill>
                  <a:srgbClr val="3366FF"/>
                </a:solidFill>
                <a:latin typeface="Gill Sans Light"/>
              </a:rPr>
              <a:t>Files/Directories/Indexes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E570497-B785-42C7-894D-A94155FD68BC}"/>
              </a:ext>
            </a:extLst>
          </p:cNvPr>
          <p:cNvSpPr txBox="1"/>
          <p:nvPr/>
        </p:nvSpPr>
        <p:spPr>
          <a:xfrm>
            <a:off x="4637601" y="3554571"/>
            <a:ext cx="3386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solidFill>
                  <a:srgbClr val="3366FF"/>
                </a:solidFill>
                <a:latin typeface="Gill Sans Light"/>
              </a:rPr>
              <a:t>Commands and Data Transfers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38A7D03-29DB-49B8-AEC9-5E83FCCABC2B}"/>
              </a:ext>
            </a:extLst>
          </p:cNvPr>
          <p:cNvSpPr txBox="1"/>
          <p:nvPr/>
        </p:nvSpPr>
        <p:spPr>
          <a:xfrm>
            <a:off x="4676115" y="4093634"/>
            <a:ext cx="3326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solidFill>
                  <a:srgbClr val="3366FF"/>
                </a:solidFill>
                <a:latin typeface="Gill Sans Light"/>
              </a:rPr>
              <a:t>Disks, Flash, Controllers, DMA</a:t>
            </a:r>
          </a:p>
        </p:txBody>
      </p:sp>
      <p:pic>
        <p:nvPicPr>
          <p:cNvPr id="62" name="Picture 61" descr="imgres.jpg">
            <a:extLst>
              <a:ext uri="{FF2B5EF4-FFF2-40B4-BE49-F238E27FC236}">
                <a16:creationId xmlns:a16="http://schemas.microsoft.com/office/drawing/2014/main" id="{EE276A6E-8C4A-4669-B475-509D13FA83A7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3593" y="4600559"/>
            <a:ext cx="903312" cy="736435"/>
          </a:xfrm>
          <a:prstGeom prst="rect">
            <a:avLst/>
          </a:prstGeom>
        </p:spPr>
      </p:pic>
      <p:pic>
        <p:nvPicPr>
          <p:cNvPr id="63" name="Picture 62" descr="imgres.jpg">
            <a:extLst>
              <a:ext uri="{FF2B5EF4-FFF2-40B4-BE49-F238E27FC236}">
                <a16:creationId xmlns:a16="http://schemas.microsoft.com/office/drawing/2014/main" id="{EC10626C-A864-4D63-A0F3-EAE2B4DB6DED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5057" y="4600559"/>
            <a:ext cx="1757619" cy="1206336"/>
          </a:xfrm>
          <a:prstGeom prst="rect">
            <a:avLst/>
          </a:prstGeom>
        </p:spPr>
      </p:pic>
      <p:pic>
        <p:nvPicPr>
          <p:cNvPr id="64" name="Picture 63" descr="images.jpg">
            <a:extLst>
              <a:ext uri="{FF2B5EF4-FFF2-40B4-BE49-F238E27FC236}">
                <a16:creationId xmlns:a16="http://schemas.microsoft.com/office/drawing/2014/main" id="{AFABA44E-5B19-421F-ADED-445A0AF5A08B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5103" y="4973091"/>
            <a:ext cx="942084" cy="727806"/>
          </a:xfrm>
          <a:prstGeom prst="rect">
            <a:avLst/>
          </a:prstGeom>
        </p:spPr>
      </p:pic>
      <p:pic>
        <p:nvPicPr>
          <p:cNvPr id="65" name="Picture 64" descr="images.jpg">
            <a:extLst>
              <a:ext uri="{FF2B5EF4-FFF2-40B4-BE49-F238E27FC236}">
                <a16:creationId xmlns:a16="http://schemas.microsoft.com/office/drawing/2014/main" id="{90CD4FCF-9943-4E7F-AE62-51E05C1CE976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6009" y="5267399"/>
            <a:ext cx="1388686" cy="672780"/>
          </a:xfrm>
          <a:prstGeom prst="rect">
            <a:avLst/>
          </a:prstGeom>
        </p:spPr>
      </p:pic>
      <p:pic>
        <p:nvPicPr>
          <p:cNvPr id="66" name="Picture 65" descr="imgres.jpg">
            <a:extLst>
              <a:ext uri="{FF2B5EF4-FFF2-40B4-BE49-F238E27FC236}">
                <a16:creationId xmlns:a16="http://schemas.microsoft.com/office/drawing/2014/main" id="{453D04BD-1A35-4317-9AD0-311CE9B541A2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1480" y="4814068"/>
            <a:ext cx="886829" cy="886829"/>
          </a:xfrm>
          <a:prstGeom prst="rect">
            <a:avLst/>
          </a:prstGeom>
        </p:spPr>
      </p:pic>
      <p:pic>
        <p:nvPicPr>
          <p:cNvPr id="67" name="Picture 66" descr="imgres.jpg">
            <a:extLst>
              <a:ext uri="{FF2B5EF4-FFF2-40B4-BE49-F238E27FC236}">
                <a16:creationId xmlns:a16="http://schemas.microsoft.com/office/drawing/2014/main" id="{531F2D7F-0245-4125-8BC7-5124B980EE8A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181" y="4813750"/>
            <a:ext cx="1265440" cy="907297"/>
          </a:xfrm>
          <a:prstGeom prst="rect">
            <a:avLst/>
          </a:prstGeom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E2BFC5F0-8971-4BF3-8E1E-6CF6F8D96B05}"/>
              </a:ext>
            </a:extLst>
          </p:cNvPr>
          <p:cNvSpPr/>
          <p:nvPr/>
        </p:nvSpPr>
        <p:spPr>
          <a:xfrm>
            <a:off x="381000" y="1612304"/>
            <a:ext cx="8080744" cy="1408875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 Light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D9F507C-8DD3-4B78-A350-DA5C57166A1A}"/>
              </a:ext>
            </a:extLst>
          </p:cNvPr>
          <p:cNvSpPr txBox="1"/>
          <p:nvPr/>
        </p:nvSpPr>
        <p:spPr>
          <a:xfrm>
            <a:off x="8534400" y="2133600"/>
            <a:ext cx="3581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>
                <a:solidFill>
                  <a:schemeClr val="accent1"/>
                </a:solidFill>
                <a:latin typeface="Gill Sans Light"/>
              </a:rPr>
              <a:t>What we covered in Lecture 4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9E87EEF-8AE6-421A-81BA-A82E715CD3B9}"/>
              </a:ext>
            </a:extLst>
          </p:cNvPr>
          <p:cNvSpPr txBox="1"/>
          <p:nvPr/>
        </p:nvSpPr>
        <p:spPr>
          <a:xfrm>
            <a:off x="4634633" y="2670969"/>
            <a:ext cx="2518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solidFill>
                  <a:srgbClr val="3366FF"/>
                </a:solidFill>
                <a:latin typeface="Gill Sans Light"/>
              </a:rPr>
              <a:t>Open File Descriptions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5559234-6EE3-4E09-92EF-5451DDF345EE}"/>
              </a:ext>
            </a:extLst>
          </p:cNvPr>
          <p:cNvSpPr txBox="1"/>
          <p:nvPr/>
        </p:nvSpPr>
        <p:spPr>
          <a:xfrm>
            <a:off x="8534400" y="4503532"/>
            <a:ext cx="29642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>
                <a:solidFill>
                  <a:schemeClr val="accent1"/>
                </a:solidFill>
                <a:latin typeface="Gill Sans Light"/>
              </a:rPr>
              <a:t>What we just covered…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E81D9EA3-1363-4790-A899-54677961FB38}"/>
              </a:ext>
            </a:extLst>
          </p:cNvPr>
          <p:cNvSpPr/>
          <p:nvPr/>
        </p:nvSpPr>
        <p:spPr>
          <a:xfrm>
            <a:off x="381000" y="3615323"/>
            <a:ext cx="8080744" cy="244866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 Light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76631D6-6DDB-4C37-8AC1-39AF11B38BF8}"/>
              </a:ext>
            </a:extLst>
          </p:cNvPr>
          <p:cNvSpPr/>
          <p:nvPr/>
        </p:nvSpPr>
        <p:spPr>
          <a:xfrm>
            <a:off x="381000" y="3089598"/>
            <a:ext cx="8080744" cy="45766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 Light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F7B9F40-317B-4577-8393-A917B1B60621}"/>
              </a:ext>
            </a:extLst>
          </p:cNvPr>
          <p:cNvSpPr txBox="1"/>
          <p:nvPr/>
        </p:nvSpPr>
        <p:spPr>
          <a:xfrm>
            <a:off x="8534400" y="3124996"/>
            <a:ext cx="32711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>
                <a:solidFill>
                  <a:srgbClr val="FF0000"/>
                </a:solidFill>
                <a:latin typeface="Gill Sans Light"/>
              </a:rPr>
              <a:t>What we will cover next…</a:t>
            </a:r>
          </a:p>
        </p:txBody>
      </p:sp>
    </p:spTree>
    <p:extLst>
      <p:ext uri="{BB962C8B-B14F-4D97-AF65-F5344CB8AC3E}">
        <p14:creationId xmlns:p14="http://schemas.microsoft.com/office/powerpoint/2010/main" val="47387587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  <p:bldP spid="69" grpId="0"/>
      <p:bldP spid="71" grpId="0"/>
      <p:bldP spid="72" grpId="0" animBg="1"/>
      <p:bldP spid="6" grpId="0" animBg="1"/>
      <p:bldP spid="73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D820F88-DF8E-4C2A-9415-7F48B9319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Light"/>
              </a:rPr>
              <a:t>From Storage to File Systems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E6508C-F1CF-4F5E-924B-DB5CB8FD1D7B}"/>
              </a:ext>
            </a:extLst>
          </p:cNvPr>
          <p:cNvSpPr txBox="1"/>
          <p:nvPr/>
        </p:nvSpPr>
        <p:spPr>
          <a:xfrm>
            <a:off x="1335507" y="1346079"/>
            <a:ext cx="20213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0" dirty="0">
                <a:latin typeface="Gill Sans Light"/>
              </a:rPr>
              <a:t>I/O API and</a:t>
            </a:r>
          </a:p>
          <a:p>
            <a:pPr algn="ctr"/>
            <a:r>
              <a:rPr lang="en-US" sz="2000" b="0" dirty="0" err="1">
                <a:latin typeface="Gill Sans Light"/>
              </a:rPr>
              <a:t>syscalls</a:t>
            </a:r>
            <a:endParaRPr lang="en-US" sz="2000" b="0" dirty="0">
              <a:latin typeface="Gill Sans Light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127FBAC-6D0F-4DF2-9C23-2A4885FBC312}"/>
              </a:ext>
            </a:extLst>
          </p:cNvPr>
          <p:cNvCxnSpPr/>
          <p:nvPr/>
        </p:nvCxnSpPr>
        <p:spPr>
          <a:xfrm>
            <a:off x="1335507" y="2177076"/>
            <a:ext cx="8470231" cy="0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AF63BC23-7CE3-4489-A2EC-78CF1DA11E60}"/>
              </a:ext>
            </a:extLst>
          </p:cNvPr>
          <p:cNvSpPr/>
          <p:nvPr/>
        </p:nvSpPr>
        <p:spPr>
          <a:xfrm>
            <a:off x="3581401" y="1415040"/>
            <a:ext cx="2679031" cy="5454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0" dirty="0">
                <a:latin typeface="Gill Sans Light"/>
              </a:rPr>
              <a:t>Variable-Size Buffer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3C2A500-9F7C-48FD-8F37-AF319D44321A}"/>
              </a:ext>
            </a:extLst>
          </p:cNvPr>
          <p:cNvSpPr txBox="1"/>
          <p:nvPr/>
        </p:nvSpPr>
        <p:spPr>
          <a:xfrm>
            <a:off x="1335506" y="2491121"/>
            <a:ext cx="20213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0" dirty="0">
                <a:latin typeface="Gill Sans Light"/>
              </a:rPr>
              <a:t>File System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F476F7E-5709-4DAE-8AB6-753DCB622E58}"/>
              </a:ext>
            </a:extLst>
          </p:cNvPr>
          <p:cNvCxnSpPr/>
          <p:nvPr/>
        </p:nvCxnSpPr>
        <p:spPr>
          <a:xfrm>
            <a:off x="1335506" y="3197504"/>
            <a:ext cx="8470231" cy="0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4C76F32D-1024-4222-A7EB-6B8309B38723}"/>
              </a:ext>
            </a:extLst>
          </p:cNvPr>
          <p:cNvSpPr/>
          <p:nvPr/>
        </p:nvSpPr>
        <p:spPr>
          <a:xfrm>
            <a:off x="3581400" y="2435468"/>
            <a:ext cx="3064043" cy="54543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0" dirty="0">
                <a:latin typeface="Gill Sans Light"/>
              </a:rPr>
              <a:t>Block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678FB7D-39F8-4F1C-9C2F-B43C6B82CA3D}"/>
              </a:ext>
            </a:extLst>
          </p:cNvPr>
          <p:cNvSpPr txBox="1"/>
          <p:nvPr/>
        </p:nvSpPr>
        <p:spPr>
          <a:xfrm>
            <a:off x="6870032" y="2292685"/>
            <a:ext cx="20213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0" i="1" dirty="0">
                <a:latin typeface="Gill Sans Light"/>
              </a:rPr>
              <a:t>Logical Index,</a:t>
            </a:r>
            <a:br>
              <a:rPr lang="en-US" sz="2000" b="0" i="1" dirty="0">
                <a:latin typeface="Gill Sans Light"/>
              </a:rPr>
            </a:br>
            <a:r>
              <a:rPr lang="en-US" sz="2000" b="0" i="1" dirty="0">
                <a:latin typeface="Gill Sans Light"/>
              </a:rPr>
              <a:t>Typically 4 KB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1B36FD0-C1AF-498B-A69A-60C0A801F6DB}"/>
              </a:ext>
            </a:extLst>
          </p:cNvPr>
          <p:cNvSpPr txBox="1"/>
          <p:nvPr/>
        </p:nvSpPr>
        <p:spPr>
          <a:xfrm>
            <a:off x="1281825" y="3959443"/>
            <a:ext cx="20213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0" dirty="0">
                <a:latin typeface="Gill Sans Light"/>
              </a:rPr>
              <a:t>Hardware Devices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A9F94F5-FC7D-44EA-8F1F-DDD63D4D0CDA}"/>
              </a:ext>
            </a:extLst>
          </p:cNvPr>
          <p:cNvSpPr txBox="1"/>
          <p:nvPr/>
        </p:nvSpPr>
        <p:spPr>
          <a:xfrm>
            <a:off x="6693567" y="1442694"/>
            <a:ext cx="23742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0" i="1" dirty="0">
                <a:latin typeface="Gill Sans Light"/>
              </a:rPr>
              <a:t>Memory Address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2F63208-3524-4F31-A61C-EE3B1E108934}"/>
              </a:ext>
            </a:extLst>
          </p:cNvPr>
          <p:cNvGrpSpPr/>
          <p:nvPr/>
        </p:nvGrpSpPr>
        <p:grpSpPr>
          <a:xfrm>
            <a:off x="3100138" y="3492527"/>
            <a:ext cx="2326105" cy="2601120"/>
            <a:chOff x="1973179" y="4299284"/>
            <a:chExt cx="2326105" cy="260112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8F40A34-131B-4020-BDDB-170ED3E0F19A}"/>
                </a:ext>
              </a:extLst>
            </p:cNvPr>
            <p:cNvSpPr txBox="1"/>
            <p:nvPr/>
          </p:nvSpPr>
          <p:spPr>
            <a:xfrm>
              <a:off x="2229851" y="6500294"/>
              <a:ext cx="171650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0" dirty="0">
                  <a:latin typeface="Gill Sans Light"/>
                </a:rPr>
                <a:t>HDD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103B972-5176-4A70-8533-FCF20A7F031F}"/>
                </a:ext>
              </a:extLst>
            </p:cNvPr>
            <p:cNvSpPr/>
            <p:nvPr/>
          </p:nvSpPr>
          <p:spPr>
            <a:xfrm>
              <a:off x="2229851" y="4833768"/>
              <a:ext cx="1716507" cy="545432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0" dirty="0">
                  <a:latin typeface="Gill Sans Light"/>
                </a:rPr>
                <a:t>Sector(s)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6088F00-5EFC-4A67-8B58-B5D9FBB14AF4}"/>
                </a:ext>
              </a:extLst>
            </p:cNvPr>
            <p:cNvSpPr/>
            <p:nvPr/>
          </p:nvSpPr>
          <p:spPr>
            <a:xfrm>
              <a:off x="1973179" y="4299284"/>
              <a:ext cx="2326105" cy="220101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 Light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B5DD44A-ADE6-4808-B84D-281893794A76}"/>
                </a:ext>
              </a:extLst>
            </p:cNvPr>
            <p:cNvSpPr txBox="1"/>
            <p:nvPr/>
          </p:nvSpPr>
          <p:spPr>
            <a:xfrm>
              <a:off x="2103522" y="5712355"/>
              <a:ext cx="201629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0" dirty="0">
                  <a:latin typeface="Gill Sans Light"/>
                </a:rPr>
                <a:t>Physical Index,</a:t>
              </a:r>
            </a:p>
            <a:p>
              <a:pPr algn="ctr"/>
              <a:r>
                <a:rPr lang="en-US" sz="2000" b="0" dirty="0">
                  <a:latin typeface="Gill Sans Light"/>
                </a:rPr>
                <a:t>512B or 4KB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196EB87-3258-4709-80FC-58AD4E8827AB}"/>
              </a:ext>
            </a:extLst>
          </p:cNvPr>
          <p:cNvGrpSpPr/>
          <p:nvPr/>
        </p:nvGrpSpPr>
        <p:grpSpPr>
          <a:xfrm>
            <a:off x="5841332" y="3492527"/>
            <a:ext cx="2326105" cy="2601120"/>
            <a:chOff x="1973179" y="4299284"/>
            <a:chExt cx="2326105" cy="2601120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EEEE4A4-2FEB-44AE-B7B6-7B2DB111D55F}"/>
                </a:ext>
              </a:extLst>
            </p:cNvPr>
            <p:cNvSpPr txBox="1"/>
            <p:nvPr/>
          </p:nvSpPr>
          <p:spPr>
            <a:xfrm>
              <a:off x="2229851" y="6500294"/>
              <a:ext cx="171650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0" dirty="0">
                  <a:latin typeface="Gill Sans Light"/>
                </a:rPr>
                <a:t>SSD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4306934D-F37A-422C-9A31-D03075DBEB7A}"/>
                </a:ext>
              </a:extLst>
            </p:cNvPr>
            <p:cNvSpPr/>
            <p:nvPr/>
          </p:nvSpPr>
          <p:spPr>
            <a:xfrm>
              <a:off x="1973179" y="4299284"/>
              <a:ext cx="2326105" cy="220101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 Light"/>
              </a:endParaRPr>
            </a:p>
          </p:txBody>
        </p:sp>
      </p:grp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3BA0FEF-FBA4-4811-8844-95BBE86CA1D3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4203031" y="3008074"/>
            <a:ext cx="0" cy="101893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DF3501E0-652A-4CF9-ADB3-6A02BCE57B8A}"/>
              </a:ext>
            </a:extLst>
          </p:cNvPr>
          <p:cNvSpPr/>
          <p:nvPr/>
        </p:nvSpPr>
        <p:spPr>
          <a:xfrm>
            <a:off x="5880435" y="3611222"/>
            <a:ext cx="2247898" cy="3901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dirty="0">
                <a:latin typeface="Gill Sans Light"/>
              </a:rPr>
              <a:t>Flash Trans. Layer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9A82AE2-4B37-4F3F-A3A9-1BC873EF34CF}"/>
              </a:ext>
            </a:extLst>
          </p:cNvPr>
          <p:cNvCxnSpPr>
            <a:cxnSpLocks/>
          </p:cNvCxnSpPr>
          <p:nvPr/>
        </p:nvCxnSpPr>
        <p:spPr>
          <a:xfrm>
            <a:off x="6280483" y="3009830"/>
            <a:ext cx="0" cy="60139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915C913D-9378-451D-9B36-E8FA779B833C}"/>
              </a:ext>
            </a:extLst>
          </p:cNvPr>
          <p:cNvSpPr/>
          <p:nvPr/>
        </p:nvSpPr>
        <p:spPr>
          <a:xfrm>
            <a:off x="5880435" y="4344164"/>
            <a:ext cx="2247898" cy="54543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0" dirty="0">
                <a:latin typeface="Gill Sans Light"/>
              </a:rPr>
              <a:t>Phys. Block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C977B79-9165-48EA-9D23-44A6F4754132}"/>
              </a:ext>
            </a:extLst>
          </p:cNvPr>
          <p:cNvSpPr txBox="1"/>
          <p:nvPr/>
        </p:nvSpPr>
        <p:spPr>
          <a:xfrm>
            <a:off x="8082718" y="4344164"/>
            <a:ext cx="18558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0" i="1" dirty="0">
                <a:latin typeface="Gill Sans Light"/>
              </a:rPr>
              <a:t>Phys Index., 4KB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BDD1F13-1D5B-4D0F-AFF1-BF054F94313F}"/>
              </a:ext>
            </a:extLst>
          </p:cNvPr>
          <p:cNvCxnSpPr>
            <a:cxnSpLocks/>
          </p:cNvCxnSpPr>
          <p:nvPr/>
        </p:nvCxnSpPr>
        <p:spPr>
          <a:xfrm flipH="1">
            <a:off x="6098004" y="4015488"/>
            <a:ext cx="210550" cy="35690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95CE924-59AE-46D3-9121-4404401A12C5}"/>
              </a:ext>
            </a:extLst>
          </p:cNvPr>
          <p:cNvCxnSpPr>
            <a:cxnSpLocks/>
          </p:cNvCxnSpPr>
          <p:nvPr/>
        </p:nvCxnSpPr>
        <p:spPr>
          <a:xfrm>
            <a:off x="7190876" y="4007883"/>
            <a:ext cx="401051" cy="36450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DE024D4-B320-4DFB-84AC-1A118263CCEF}"/>
              </a:ext>
            </a:extLst>
          </p:cNvPr>
          <p:cNvCxnSpPr>
            <a:cxnSpLocks/>
          </p:cNvCxnSpPr>
          <p:nvPr/>
        </p:nvCxnSpPr>
        <p:spPr>
          <a:xfrm flipH="1">
            <a:off x="6775787" y="4014439"/>
            <a:ext cx="28071" cy="37575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0DE31552-A2A7-4455-B2D8-BC812C4E6789}"/>
              </a:ext>
            </a:extLst>
          </p:cNvPr>
          <p:cNvSpPr/>
          <p:nvPr/>
        </p:nvSpPr>
        <p:spPr>
          <a:xfrm>
            <a:off x="3477126" y="4131285"/>
            <a:ext cx="1716507" cy="54543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0" dirty="0">
                <a:latin typeface="Gill Sans Light"/>
              </a:rPr>
              <a:t>Sector(s)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99A4609-A5A9-4F02-AD97-B071BDCA747B}"/>
              </a:ext>
            </a:extLst>
          </p:cNvPr>
          <p:cNvSpPr/>
          <p:nvPr/>
        </p:nvSpPr>
        <p:spPr>
          <a:xfrm>
            <a:off x="3629526" y="4283685"/>
            <a:ext cx="1716507" cy="54543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0" dirty="0">
                <a:latin typeface="Gill Sans Light"/>
              </a:rPr>
              <a:t>Sector(s)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0CBFD8C-D858-43A3-A309-E110CC4F2C7C}"/>
              </a:ext>
            </a:extLst>
          </p:cNvPr>
          <p:cNvSpPr/>
          <p:nvPr/>
        </p:nvSpPr>
        <p:spPr>
          <a:xfrm>
            <a:off x="5880435" y="5013598"/>
            <a:ext cx="2202782" cy="545432"/>
          </a:xfrm>
          <a:prstGeom prst="rect">
            <a:avLst/>
          </a:prstGeom>
          <a:solidFill>
            <a:srgbClr val="00AE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0" dirty="0">
                <a:latin typeface="Gill Sans Light"/>
              </a:rPr>
              <a:t>Erasure Page</a:t>
            </a:r>
          </a:p>
        </p:txBody>
      </p:sp>
    </p:spTree>
    <p:extLst>
      <p:ext uri="{BB962C8B-B14F-4D97-AF65-F5344CB8AC3E}">
        <p14:creationId xmlns:p14="http://schemas.microsoft.com/office/powerpoint/2010/main" val="400740550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 animBg="1"/>
      <p:bldP spid="11" grpId="0"/>
      <p:bldP spid="13" grpId="0" animBg="1"/>
      <p:bldP spid="14" grpId="0"/>
      <p:bldP spid="15" grpId="0"/>
      <p:bldP spid="16" grpId="0"/>
      <p:bldP spid="26" grpId="0" animBg="1"/>
      <p:bldP spid="28" grpId="0" animBg="1"/>
      <p:bldP spid="29" grpId="0"/>
      <p:bldP spid="33" grpId="0" animBg="1"/>
      <p:bldP spid="34" grpId="0" animBg="1"/>
      <p:bldP spid="35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D99AA-FCAD-4B94-BD42-4C142C9BF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Building a File System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A8876-EDE1-4D77-B70D-2FEFA70943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hlink"/>
                </a:solidFill>
                <a:latin typeface="Gill Sans"/>
                <a:ea typeface="굴림" panose="020B0600000101010101" pitchFamily="34" charset="-127"/>
                <a:cs typeface="Gill Sans"/>
              </a:rPr>
              <a:t>File System</a:t>
            </a:r>
            <a:r>
              <a:rPr lang="en-US" altLang="ko-KR" dirty="0">
                <a:solidFill>
                  <a:schemeClr val="hlink"/>
                </a:solidFill>
                <a:ea typeface="굴림" panose="020B0600000101010101" pitchFamily="34" charset="-127"/>
              </a:rPr>
              <a:t>:</a:t>
            </a:r>
            <a:r>
              <a:rPr lang="en-US" altLang="ko-KR" dirty="0">
                <a:ea typeface="굴림" panose="020B0600000101010101" pitchFamily="34" charset="-127"/>
              </a:rPr>
              <a:t> Layer of OS that transforms block interface of disks (or other block devices) into Files, Directories, etc.</a:t>
            </a:r>
          </a:p>
          <a:p>
            <a:r>
              <a:rPr lang="en-US" dirty="0"/>
              <a:t>Classic OS situation: Take limited hardware interface (array of blocks) and provide a more convenient/useful interface with:</a:t>
            </a:r>
          </a:p>
          <a:p>
            <a:pPr lvl="1"/>
            <a:r>
              <a:rPr lang="en-US" dirty="0"/>
              <a:t>Naming: Find file by name, not block numbers</a:t>
            </a:r>
          </a:p>
          <a:p>
            <a:pPr lvl="1"/>
            <a:r>
              <a:rPr lang="en-US" dirty="0"/>
              <a:t>Organize file names with directories</a:t>
            </a:r>
          </a:p>
          <a:p>
            <a:pPr lvl="1"/>
            <a:r>
              <a:rPr lang="en-US" dirty="0"/>
              <a:t>Organization: Map files to blocks</a:t>
            </a:r>
          </a:p>
          <a:p>
            <a:pPr lvl="1"/>
            <a:r>
              <a:rPr lang="en-US" dirty="0"/>
              <a:t>Protection: Enforce access restrictions</a:t>
            </a:r>
          </a:p>
          <a:p>
            <a:pPr lvl="1"/>
            <a:r>
              <a:rPr lang="en-US" dirty="0"/>
              <a:t>Reliability: Keep files intact despite crashes, hardware failures, etc.</a:t>
            </a:r>
          </a:p>
        </p:txBody>
      </p:sp>
    </p:spTree>
    <p:extLst>
      <p:ext uri="{BB962C8B-B14F-4D97-AF65-F5344CB8AC3E}">
        <p14:creationId xmlns:p14="http://schemas.microsoft.com/office/powerpoint/2010/main" val="41919165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Recall: User vs. System View of a File</a:t>
            </a:r>
            <a:endParaRPr lang="en-US" altLang="ko-KR" dirty="0"/>
          </a:p>
        </p:txBody>
      </p:sp>
      <p:sp>
        <p:nvSpPr>
          <p:cNvPr id="942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762000"/>
            <a:ext cx="11125200" cy="5105400"/>
          </a:xfrm>
        </p:spPr>
        <p:txBody>
          <a:bodyPr/>
          <a:lstStyle/>
          <a:p>
            <a:r>
              <a:rPr lang="en-US" altLang="ko-KR" dirty="0"/>
              <a:t>User’s view: </a:t>
            </a:r>
          </a:p>
          <a:p>
            <a:pPr lvl="1"/>
            <a:r>
              <a:rPr lang="en-US" altLang="ko-KR" dirty="0"/>
              <a:t>Durable Data Structures</a:t>
            </a:r>
          </a:p>
          <a:p>
            <a:r>
              <a:rPr lang="en-US" altLang="ko-KR" dirty="0"/>
              <a:t>System’s view (system call interface):</a:t>
            </a:r>
          </a:p>
          <a:p>
            <a:pPr lvl="1"/>
            <a:r>
              <a:rPr lang="en-US" altLang="ko-KR" dirty="0"/>
              <a:t>Collection of Bytes (UNIX)</a:t>
            </a:r>
          </a:p>
          <a:p>
            <a:pPr lvl="1"/>
            <a:r>
              <a:rPr lang="en-US" altLang="ko-KR" dirty="0"/>
              <a:t>Doesn’t matter to system what kind of data structures you want to store on disk!</a:t>
            </a:r>
          </a:p>
          <a:p>
            <a:r>
              <a:rPr lang="en-US" altLang="ko-KR" dirty="0"/>
              <a:t>System’s view (inside OS):</a:t>
            </a:r>
          </a:p>
          <a:p>
            <a:pPr lvl="1"/>
            <a:r>
              <a:rPr lang="en-US" altLang="ko-KR" dirty="0"/>
              <a:t>Collection of blocks (a block is a logical transfer unit, while a sector is the physical transfer unit)</a:t>
            </a:r>
          </a:p>
          <a:p>
            <a:pPr lvl="1"/>
            <a:r>
              <a:rPr lang="en-US" altLang="ko-KR" dirty="0"/>
              <a:t>Block size </a:t>
            </a:r>
            <a:r>
              <a:rPr lang="en-US" altLang="ko-KR" dirty="0">
                <a:sym typeface="Symbol" panose="05050102010706020507" pitchFamily="18" charset="2"/>
              </a:rPr>
              <a:t> sector size; in UNIX, block size is 4KB</a:t>
            </a:r>
          </a:p>
        </p:txBody>
      </p:sp>
    </p:spTree>
    <p:extLst>
      <p:ext uri="{BB962C8B-B14F-4D97-AF65-F5344CB8AC3E}">
        <p14:creationId xmlns:p14="http://schemas.microsoft.com/office/powerpoint/2010/main" val="54956903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D9792-0092-493A-BAC1-FE823F5A8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Recall: SSD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E20D97-A266-4B78-A292-CAA24CA50F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Pros (vs. hard disk drives):</a:t>
            </a:r>
          </a:p>
          <a:p>
            <a:pPr lvl="1"/>
            <a:r>
              <a:rPr lang="en-US" dirty="0"/>
              <a:t>Low latency, high throughput (eliminate seek/rotational delay)</a:t>
            </a:r>
          </a:p>
          <a:p>
            <a:pPr lvl="1"/>
            <a:r>
              <a:rPr lang="en-US" dirty="0"/>
              <a:t>No moving parts: </a:t>
            </a:r>
          </a:p>
          <a:p>
            <a:pPr lvl="2"/>
            <a:r>
              <a:rPr lang="en-US" dirty="0"/>
              <a:t>Very light weight, low power, silent, very shock insensitive</a:t>
            </a:r>
          </a:p>
          <a:p>
            <a:pPr lvl="1"/>
            <a:r>
              <a:rPr lang="en-US" dirty="0"/>
              <a:t>Read at memory speeds (limited by controller and I/O bus)</a:t>
            </a:r>
          </a:p>
          <a:p>
            <a:r>
              <a:rPr lang="en-US" dirty="0"/>
              <a:t>Cons</a:t>
            </a:r>
          </a:p>
          <a:p>
            <a:pPr lvl="1"/>
            <a:r>
              <a:rPr lang="en-US" dirty="0"/>
              <a:t>Small storage (0.1-0.5x disk), expensive (3-20x disk)</a:t>
            </a:r>
          </a:p>
          <a:p>
            <a:pPr lvl="2"/>
            <a:r>
              <a:rPr lang="en-US" dirty="0"/>
              <a:t>Hybrid alternative: combine small SSD with large HDD</a:t>
            </a:r>
          </a:p>
        </p:txBody>
      </p:sp>
    </p:spTree>
    <p:extLst>
      <p:ext uri="{BB962C8B-B14F-4D97-AF65-F5344CB8AC3E}">
        <p14:creationId xmlns:p14="http://schemas.microsoft.com/office/powerpoint/2010/main" val="109651378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F4BC6-6AFA-46F1-A446-0F8B690BE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ill Sans Light"/>
              </a:rPr>
              <a:t>Translation from User to System View</a:t>
            </a:r>
            <a:endParaRPr lang="en-US" dirty="0">
              <a:latin typeface="Gill Sans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69CA5-0782-4B71-89CE-113DDD89D5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800" y="2676940"/>
            <a:ext cx="10566400" cy="3342860"/>
          </a:xfrm>
        </p:spPr>
        <p:txBody>
          <a:bodyPr/>
          <a:lstStyle/>
          <a:p>
            <a:r>
              <a:rPr lang="en-US" altLang="ko-KR">
                <a:latin typeface="Gill Sans Light"/>
              </a:rPr>
              <a:t>What happens if user says: “give me bytes 2 – 12?”</a:t>
            </a:r>
          </a:p>
          <a:p>
            <a:pPr lvl="1"/>
            <a:r>
              <a:rPr lang="en-US" altLang="ko-KR">
                <a:latin typeface="Gill Sans Light"/>
              </a:rPr>
              <a:t>Fetch block corresponding to those bytes</a:t>
            </a:r>
          </a:p>
          <a:p>
            <a:pPr lvl="1"/>
            <a:r>
              <a:rPr lang="en-US" altLang="ko-KR">
                <a:latin typeface="Gill Sans Light"/>
              </a:rPr>
              <a:t>Return just the correct portion of the block</a:t>
            </a:r>
          </a:p>
          <a:p>
            <a:r>
              <a:rPr lang="en-US" altLang="ko-KR">
                <a:latin typeface="Gill Sans Light"/>
              </a:rPr>
              <a:t>What about writing bytes 2 – 12?</a:t>
            </a:r>
          </a:p>
          <a:p>
            <a:pPr lvl="1"/>
            <a:r>
              <a:rPr lang="en-US" altLang="ko-KR">
                <a:latin typeface="Gill Sans Light"/>
              </a:rPr>
              <a:t>Fetch block, modify relevant portion, write out block</a:t>
            </a:r>
          </a:p>
          <a:p>
            <a:r>
              <a:rPr lang="en-US" altLang="ko-KR">
                <a:latin typeface="Gill Sans Light"/>
              </a:rPr>
              <a:t>Everything inside file system is in terms of whole-size blocks</a:t>
            </a:r>
          </a:p>
          <a:p>
            <a:pPr lvl="1"/>
            <a:r>
              <a:rPr lang="en-US" altLang="ko-KR">
                <a:latin typeface="Gill Sans Light"/>
              </a:rPr>
              <a:t>Actual disk I/O happens in blocks</a:t>
            </a:r>
          </a:p>
          <a:p>
            <a:pPr lvl="1"/>
            <a:r>
              <a:rPr lang="en-US" altLang="ko-KR">
                <a:latin typeface="Gill Sans Light"/>
              </a:rPr>
              <a:t>read/write smaller than block size needs to translate and buffer</a:t>
            </a:r>
            <a:endParaRPr lang="ko-KR" altLang="en-US" dirty="0">
              <a:latin typeface="Gill Sans Light"/>
            </a:endParaRPr>
          </a:p>
        </p:txBody>
      </p:sp>
      <p:grpSp>
        <p:nvGrpSpPr>
          <p:cNvPr id="7" name="Group 5">
            <a:extLst>
              <a:ext uri="{FF2B5EF4-FFF2-40B4-BE49-F238E27FC236}">
                <a16:creationId xmlns:a16="http://schemas.microsoft.com/office/drawing/2014/main" id="{A07F0F8A-17C0-4169-AF14-C973EEADE3A3}"/>
              </a:ext>
            </a:extLst>
          </p:cNvPr>
          <p:cNvGrpSpPr>
            <a:grpSpLocks/>
          </p:cNvGrpSpPr>
          <p:nvPr/>
        </p:nvGrpSpPr>
        <p:grpSpPr bwMode="auto">
          <a:xfrm>
            <a:off x="8784265" y="1143000"/>
            <a:ext cx="1270000" cy="939800"/>
            <a:chOff x="4496" y="800"/>
            <a:chExt cx="800" cy="592"/>
          </a:xfrm>
        </p:grpSpPr>
        <p:sp useBgFill="1">
          <p:nvSpPr>
            <p:cNvPr id="8" name="Oval 6">
              <a:extLst>
                <a:ext uri="{FF2B5EF4-FFF2-40B4-BE49-F238E27FC236}">
                  <a16:creationId xmlns:a16="http://schemas.microsoft.com/office/drawing/2014/main" id="{8FC40AF0-2240-41CD-B1B0-C22011B8E8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2" y="1152"/>
              <a:ext cx="784" cy="240"/>
            </a:xfrm>
            <a:prstGeom prst="ellipse">
              <a:avLst/>
            </a:prstGeom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sz="2000" b="0">
                <a:latin typeface="Gill Sans Light"/>
              </a:endParaRPr>
            </a:p>
          </p:txBody>
        </p:sp>
        <p:sp useBgFill="1">
          <p:nvSpPr>
            <p:cNvPr id="9" name="Oval 7">
              <a:extLst>
                <a:ext uri="{FF2B5EF4-FFF2-40B4-BE49-F238E27FC236}">
                  <a16:creationId xmlns:a16="http://schemas.microsoft.com/office/drawing/2014/main" id="{CE831553-818A-414A-A718-3CD1B8C9F7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2" y="1008"/>
              <a:ext cx="784" cy="240"/>
            </a:xfrm>
            <a:prstGeom prst="ellipse">
              <a:avLst/>
            </a:prstGeom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sz="2000" b="0">
                <a:latin typeface="Gill Sans Light"/>
              </a:endParaRPr>
            </a:p>
          </p:txBody>
        </p:sp>
        <p:sp useBgFill="1">
          <p:nvSpPr>
            <p:cNvPr id="10" name="Oval 8">
              <a:extLst>
                <a:ext uri="{FF2B5EF4-FFF2-40B4-BE49-F238E27FC236}">
                  <a16:creationId xmlns:a16="http://schemas.microsoft.com/office/drawing/2014/main" id="{CAB1F613-3D03-40AC-8D8E-C93D355123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6" y="896"/>
              <a:ext cx="784" cy="240"/>
            </a:xfrm>
            <a:prstGeom prst="ellipse">
              <a:avLst/>
            </a:prstGeom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sz="2000" b="0">
                <a:latin typeface="Gill Sans Light"/>
              </a:endParaRPr>
            </a:p>
          </p:txBody>
        </p:sp>
        <p:sp useBgFill="1">
          <p:nvSpPr>
            <p:cNvPr id="11" name="Oval 9">
              <a:extLst>
                <a:ext uri="{FF2B5EF4-FFF2-40B4-BE49-F238E27FC236}">
                  <a16:creationId xmlns:a16="http://schemas.microsoft.com/office/drawing/2014/main" id="{D3254356-09A8-4BBD-B1ED-FD4E678013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6" y="800"/>
              <a:ext cx="784" cy="240"/>
            </a:xfrm>
            <a:prstGeom prst="ellipse">
              <a:avLst/>
            </a:prstGeom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sz="2000" b="0">
                <a:latin typeface="Gill Sans Light"/>
              </a:endParaRPr>
            </a:p>
          </p:txBody>
        </p:sp>
        <p:sp>
          <p:nvSpPr>
            <p:cNvPr id="12" name="Line 10">
              <a:extLst>
                <a:ext uri="{FF2B5EF4-FFF2-40B4-BE49-F238E27FC236}">
                  <a16:creationId xmlns:a16="http://schemas.microsoft.com/office/drawing/2014/main" id="{4CAF148F-2FC1-4D73-9824-15D719DBCB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76" y="908"/>
              <a:ext cx="152" cy="1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="0">
                <a:latin typeface="Gill Sans Light"/>
              </a:endParaRPr>
            </a:p>
          </p:txBody>
        </p:sp>
        <p:sp>
          <p:nvSpPr>
            <p:cNvPr id="13" name="Line 11">
              <a:extLst>
                <a:ext uri="{FF2B5EF4-FFF2-40B4-BE49-F238E27FC236}">
                  <a16:creationId xmlns:a16="http://schemas.microsoft.com/office/drawing/2014/main" id="{AEF9D69F-DFE4-4432-BCF2-524DCC73AC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60" y="892"/>
              <a:ext cx="376" cy="5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="0">
                <a:latin typeface="Gill Sans Light"/>
              </a:endParaRPr>
            </a:p>
          </p:txBody>
        </p:sp>
        <p:grpSp>
          <p:nvGrpSpPr>
            <p:cNvPr id="14" name="Group 12">
              <a:extLst>
                <a:ext uri="{FF2B5EF4-FFF2-40B4-BE49-F238E27FC236}">
                  <a16:creationId xmlns:a16="http://schemas.microsoft.com/office/drawing/2014/main" id="{9A92F360-ED89-4059-82DD-C6651B9A70A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32" y="856"/>
              <a:ext cx="520" cy="456"/>
              <a:chOff x="4272" y="632"/>
              <a:chExt cx="520" cy="456"/>
            </a:xfrm>
          </p:grpSpPr>
          <p:sp>
            <p:nvSpPr>
              <p:cNvPr id="15" name="Oval 13">
                <a:extLst>
                  <a:ext uri="{FF2B5EF4-FFF2-40B4-BE49-F238E27FC236}">
                    <a16:creationId xmlns:a16="http://schemas.microsoft.com/office/drawing/2014/main" id="{B862B3B3-AFE5-4EFE-8F91-CD4B807F09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72" y="947"/>
                <a:ext cx="520" cy="141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 sz="2000" b="0">
                  <a:latin typeface="Gill Sans Light"/>
                </a:endParaRPr>
              </a:p>
            </p:txBody>
          </p:sp>
          <p:sp>
            <p:nvSpPr>
              <p:cNvPr id="16" name="Oval 14">
                <a:extLst>
                  <a:ext uri="{FF2B5EF4-FFF2-40B4-BE49-F238E27FC236}">
                    <a16:creationId xmlns:a16="http://schemas.microsoft.com/office/drawing/2014/main" id="{36A19048-B33D-4894-8E97-A0A8FEFDBF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80" y="632"/>
                <a:ext cx="496" cy="128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 sz="2000" b="0">
                  <a:latin typeface="Gill Sans Light"/>
                </a:endParaRPr>
              </a:p>
            </p:txBody>
          </p:sp>
          <p:sp>
            <p:nvSpPr>
              <p:cNvPr id="17" name="Line 15">
                <a:extLst>
                  <a:ext uri="{FF2B5EF4-FFF2-40B4-BE49-F238E27FC236}">
                    <a16:creationId xmlns:a16="http://schemas.microsoft.com/office/drawing/2014/main" id="{BB16C0BF-36CA-4F92-96B9-3A0205B3A4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72" y="696"/>
                <a:ext cx="0" cy="320"/>
              </a:xfrm>
              <a:prstGeom prst="line">
                <a:avLst/>
              </a:prstGeom>
              <a:noFill/>
              <a:ln w="25400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="0">
                  <a:latin typeface="Gill Sans Light"/>
                </a:endParaRPr>
              </a:p>
            </p:txBody>
          </p:sp>
          <p:sp>
            <p:nvSpPr>
              <p:cNvPr id="18" name="Line 16">
                <a:extLst>
                  <a:ext uri="{FF2B5EF4-FFF2-40B4-BE49-F238E27FC236}">
                    <a16:creationId xmlns:a16="http://schemas.microsoft.com/office/drawing/2014/main" id="{34605A79-E2FF-4E5E-95C5-B691228EA2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76" y="696"/>
                <a:ext cx="0" cy="344"/>
              </a:xfrm>
              <a:prstGeom prst="line">
                <a:avLst/>
              </a:prstGeom>
              <a:noFill/>
              <a:ln w="25400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="0">
                  <a:latin typeface="Gill Sans Light"/>
                </a:endParaRPr>
              </a:p>
            </p:txBody>
          </p:sp>
        </p:grpSp>
      </p:grpSp>
      <p:sp>
        <p:nvSpPr>
          <p:cNvPr id="19" name="Oval 17">
            <a:extLst>
              <a:ext uri="{FF2B5EF4-FFF2-40B4-BE49-F238E27FC236}">
                <a16:creationId xmlns:a16="http://schemas.microsoft.com/office/drawing/2014/main" id="{82154FED-B00C-4981-AC5C-7B35CBEA42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2065" y="990600"/>
            <a:ext cx="1371600" cy="1295400"/>
          </a:xfrm>
          <a:prstGeom prst="ellipse">
            <a:avLst/>
          </a:prstGeom>
          <a:solidFill>
            <a:srgbClr val="4472C4"/>
          </a:solidFill>
          <a:ln w="3810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>
            <a:lvl1pPr marL="2286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ko-KR" sz="2400" b="0" dirty="0">
                <a:solidFill>
                  <a:schemeClr val="bg1"/>
                </a:solidFill>
                <a:latin typeface="Gill Sans Light"/>
                <a:ea typeface="Gill Sans" charset="0"/>
                <a:cs typeface="Gill Sans" charset="0"/>
              </a:rPr>
              <a:t>File</a:t>
            </a:r>
          </a:p>
          <a:p>
            <a:pPr algn="ctr"/>
            <a:r>
              <a:rPr lang="en-US" altLang="ko-KR" sz="2400" b="0" dirty="0">
                <a:solidFill>
                  <a:schemeClr val="bg1"/>
                </a:solidFill>
                <a:latin typeface="Gill Sans Light"/>
                <a:ea typeface="Gill Sans" charset="0"/>
                <a:cs typeface="Gill Sans" charset="0"/>
              </a:rPr>
              <a:t>System</a:t>
            </a:r>
          </a:p>
        </p:txBody>
      </p:sp>
      <p:sp>
        <p:nvSpPr>
          <p:cNvPr id="20" name="AutoShape 18">
            <a:extLst>
              <a:ext uri="{FF2B5EF4-FFF2-40B4-BE49-F238E27FC236}">
                <a16:creationId xmlns:a16="http://schemas.microsoft.com/office/drawing/2014/main" id="{10B6A176-D616-45C1-B080-00A02B8787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69865" y="1447800"/>
            <a:ext cx="838200" cy="381000"/>
          </a:xfrm>
          <a:prstGeom prst="rightArrow">
            <a:avLst>
              <a:gd name="adj1" fmla="val 50000"/>
              <a:gd name="adj2" fmla="val 55000"/>
            </a:avLst>
          </a:prstGeom>
          <a:solidFill>
            <a:schemeClr val="tx1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>
            <a:lvl1pPr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sz="2000" b="0">
              <a:latin typeface="Gill Sans Light"/>
            </a:endParaRPr>
          </a:p>
        </p:txBody>
      </p:sp>
      <p:sp>
        <p:nvSpPr>
          <p:cNvPr id="21" name="AutoShape 19">
            <a:extLst>
              <a:ext uri="{FF2B5EF4-FFF2-40B4-BE49-F238E27FC236}">
                <a16:creationId xmlns:a16="http://schemas.microsoft.com/office/drawing/2014/main" id="{70DF788D-DD2F-4CE5-B51A-3D87E875B8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7665" y="1447800"/>
            <a:ext cx="838200" cy="381000"/>
          </a:xfrm>
          <a:prstGeom prst="rightArrow">
            <a:avLst>
              <a:gd name="adj1" fmla="val 50000"/>
              <a:gd name="adj2" fmla="val 55000"/>
            </a:avLst>
          </a:prstGeom>
          <a:solidFill>
            <a:schemeClr val="tx1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>
            <a:lvl1pPr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sz="2000" b="0">
              <a:latin typeface="Gill Sans Light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913C204-6D27-4938-B138-F4C7BF79D57C}"/>
              </a:ext>
            </a:extLst>
          </p:cNvPr>
          <p:cNvSpPr/>
          <p:nvPr/>
        </p:nvSpPr>
        <p:spPr>
          <a:xfrm>
            <a:off x="4056521" y="1034716"/>
            <a:ext cx="1388980" cy="12512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0" dirty="0">
                <a:latin typeface="Gill Sans Light"/>
              </a:rPr>
              <a:t>File</a:t>
            </a:r>
            <a:br>
              <a:rPr lang="en-US" sz="2400" b="0" dirty="0">
                <a:latin typeface="Gill Sans Light"/>
              </a:rPr>
            </a:br>
            <a:r>
              <a:rPr lang="en-US" sz="2400" b="0" dirty="0">
                <a:latin typeface="Gill Sans Light"/>
              </a:rPr>
              <a:t>(Bytes)</a:t>
            </a:r>
          </a:p>
        </p:txBody>
      </p:sp>
      <p:pic>
        <p:nvPicPr>
          <p:cNvPr id="23" name="Graphic 22" descr="User">
            <a:extLst>
              <a:ext uri="{FF2B5EF4-FFF2-40B4-BE49-F238E27FC236}">
                <a16:creationId xmlns:a16="http://schemas.microsoft.com/office/drawing/2014/main" id="{3CD88F4E-3B03-4720-B85E-B24D54CED1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48464" y="1046163"/>
            <a:ext cx="1371600" cy="1371600"/>
          </a:xfrm>
          <a:prstGeom prst="rect">
            <a:avLst/>
          </a:prstGeom>
        </p:spPr>
      </p:pic>
      <p:sp>
        <p:nvSpPr>
          <p:cNvPr id="24" name="AutoShape 19">
            <a:extLst>
              <a:ext uri="{FF2B5EF4-FFF2-40B4-BE49-F238E27FC236}">
                <a16:creationId xmlns:a16="http://schemas.microsoft.com/office/drawing/2014/main" id="{DF8C1D56-D3EF-4F08-9B3D-B2FA3708B3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6871" y="1437103"/>
            <a:ext cx="838200" cy="381000"/>
          </a:xfrm>
          <a:prstGeom prst="rightArrow">
            <a:avLst>
              <a:gd name="adj1" fmla="val 50000"/>
              <a:gd name="adj2" fmla="val 55000"/>
            </a:avLst>
          </a:prstGeom>
          <a:solidFill>
            <a:schemeClr val="tx1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>
            <a:lvl1pPr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sz="2000" b="0">
              <a:latin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3568567555"/>
      </p:ext>
    </p:extLst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Disk Management</a:t>
            </a:r>
          </a:p>
        </p:txBody>
      </p:sp>
      <p:sp>
        <p:nvSpPr>
          <p:cNvPr id="946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685800"/>
            <a:ext cx="10820400" cy="57912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ko-KR" sz="2800" dirty="0">
                <a:ea typeface="굴림" panose="020B0600000101010101" pitchFamily="34" charset="-127"/>
              </a:rPr>
              <a:t>Basic entities on a disk: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en-US" altLang="ko-KR" sz="2400" dirty="0">
                <a:solidFill>
                  <a:schemeClr val="hlink"/>
                </a:solidFill>
                <a:ea typeface="굴림" panose="020B0600000101010101" pitchFamily="34" charset="-127"/>
              </a:rPr>
              <a:t>File:</a:t>
            </a:r>
            <a:r>
              <a:rPr lang="en-US" altLang="ko-KR" sz="2400" dirty="0">
                <a:ea typeface="굴림" panose="020B0600000101010101" pitchFamily="34" charset="-127"/>
              </a:rPr>
              <a:t> user-visible group of blocks arranged sequentially in logical space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en-US" altLang="ko-KR" sz="2400" dirty="0">
                <a:solidFill>
                  <a:schemeClr val="hlink"/>
                </a:solidFill>
                <a:ea typeface="굴림" panose="020B0600000101010101" pitchFamily="34" charset="-127"/>
              </a:rPr>
              <a:t>Directory:</a:t>
            </a:r>
            <a:r>
              <a:rPr lang="en-US" altLang="ko-KR" sz="2400" dirty="0">
                <a:ea typeface="굴림" panose="020B0600000101010101" pitchFamily="34" charset="-127"/>
              </a:rPr>
              <a:t> user-visible index mapping names to files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endParaRPr lang="en-US" altLang="ko-KR" sz="2400" dirty="0">
              <a:ea typeface="굴림" panose="020B0600000101010101" pitchFamily="34" charset="-127"/>
            </a:endParaRP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ko-KR" sz="2800" dirty="0">
                <a:ea typeface="굴림" panose="020B0600000101010101" pitchFamily="34" charset="-127"/>
              </a:rPr>
              <a:t>The disk is accessed as linear array of sectors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ko-KR" sz="2800" dirty="0">
                <a:ea typeface="굴림" panose="020B0600000101010101" pitchFamily="34" charset="-127"/>
              </a:rPr>
              <a:t>How to identify a sector?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en-US" altLang="ko-KR" sz="2600" dirty="0">
                <a:ea typeface="굴림" panose="020B0600000101010101" pitchFamily="34" charset="-127"/>
              </a:rPr>
              <a:t>Physical position</a:t>
            </a:r>
          </a:p>
          <a:p>
            <a:pPr lvl="2">
              <a:lnSpc>
                <a:spcPct val="100000"/>
              </a:lnSpc>
              <a:spcBef>
                <a:spcPct val="0"/>
              </a:spcBef>
            </a:pPr>
            <a:r>
              <a:rPr lang="en-US" altLang="ko-KR" sz="2200" dirty="0">
                <a:ea typeface="굴림" panose="020B0600000101010101" pitchFamily="34" charset="-127"/>
              </a:rPr>
              <a:t>Sectors is a vector [cylinder, surface, sector]</a:t>
            </a:r>
          </a:p>
          <a:p>
            <a:pPr lvl="2">
              <a:lnSpc>
                <a:spcPct val="100000"/>
              </a:lnSpc>
              <a:spcBef>
                <a:spcPct val="0"/>
              </a:spcBef>
            </a:pPr>
            <a:r>
              <a:rPr lang="en-US" altLang="ko-KR" sz="2200" dirty="0">
                <a:ea typeface="굴림" panose="020B0600000101010101" pitchFamily="34" charset="-127"/>
              </a:rPr>
              <a:t>Not used anymore</a:t>
            </a:r>
          </a:p>
          <a:p>
            <a:pPr lvl="2">
              <a:lnSpc>
                <a:spcPct val="100000"/>
              </a:lnSpc>
              <a:spcBef>
                <a:spcPct val="0"/>
              </a:spcBef>
            </a:pPr>
            <a:r>
              <a:rPr lang="en-US" altLang="ko-KR" sz="2200" dirty="0">
                <a:ea typeface="굴림" panose="020B0600000101010101" pitchFamily="34" charset="-127"/>
              </a:rPr>
              <a:t>OS/BIOS must deal with bad sectors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en-US" altLang="ko-KR" sz="2600" dirty="0">
                <a:solidFill>
                  <a:schemeClr val="hlink"/>
                </a:solidFill>
                <a:ea typeface="굴림" panose="020B0600000101010101" pitchFamily="34" charset="-127"/>
              </a:rPr>
              <a:t>Logical Block Addressing (LBA)</a:t>
            </a:r>
          </a:p>
          <a:p>
            <a:pPr lvl="2">
              <a:lnSpc>
                <a:spcPct val="100000"/>
              </a:lnSpc>
              <a:spcBef>
                <a:spcPct val="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Every sector has integer address </a:t>
            </a:r>
          </a:p>
          <a:p>
            <a:pPr lvl="2">
              <a:lnSpc>
                <a:spcPct val="100000"/>
              </a:lnSpc>
              <a:spcBef>
                <a:spcPct val="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Controller translates from address </a:t>
            </a:r>
            <a:r>
              <a:rPr lang="en-US" altLang="ko-KR" sz="2400" dirty="0">
                <a:ea typeface="굴림" panose="020B0600000101010101" pitchFamily="34" charset="-127"/>
                <a:sym typeface="Symbol" panose="05050102010706020507" pitchFamily="18" charset="2"/>
              </a:rPr>
              <a:t></a:t>
            </a:r>
            <a:r>
              <a:rPr lang="en-US" altLang="ko-KR" sz="2400" dirty="0">
                <a:ea typeface="굴림" panose="020B0600000101010101" pitchFamily="34" charset="-127"/>
              </a:rPr>
              <a:t> physical position</a:t>
            </a:r>
          </a:p>
          <a:p>
            <a:pPr lvl="2">
              <a:lnSpc>
                <a:spcPct val="100000"/>
              </a:lnSpc>
              <a:spcBef>
                <a:spcPct val="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Shields OS from structure of disk</a:t>
            </a:r>
          </a:p>
          <a:p>
            <a:pPr lvl="2">
              <a:lnSpc>
                <a:spcPct val="100000"/>
              </a:lnSpc>
              <a:spcBef>
                <a:spcPct val="0"/>
              </a:spcBef>
            </a:pPr>
            <a:endParaRPr lang="en-US" altLang="ko-KR" sz="2400" dirty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1436237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6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6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6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6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6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6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6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61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61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61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61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617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617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6179" grpId="0" uiExpand="1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AC3AF-90BF-4D44-9F71-D300D47E9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the File System Need?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A61414-7591-404F-AB53-42563DB53F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Track free disk blocks</a:t>
            </a:r>
          </a:p>
          <a:p>
            <a:pPr lvl="1"/>
            <a:r>
              <a:rPr lang="en-US" sz="2800" dirty="0"/>
              <a:t>Need to know where to put newly written data</a:t>
            </a:r>
          </a:p>
          <a:p>
            <a:r>
              <a:rPr lang="en-US" sz="3200" dirty="0"/>
              <a:t>Track which blocks contain data for which files</a:t>
            </a:r>
          </a:p>
          <a:p>
            <a:pPr lvl="1"/>
            <a:r>
              <a:rPr lang="en-US" sz="2800" dirty="0"/>
              <a:t>Need to know where to read a file from</a:t>
            </a:r>
          </a:p>
          <a:p>
            <a:r>
              <a:rPr lang="en-US" sz="3200" dirty="0"/>
              <a:t>Track files in a directory</a:t>
            </a:r>
          </a:p>
          <a:p>
            <a:pPr lvl="1"/>
            <a:r>
              <a:rPr lang="en-US" sz="2800" dirty="0"/>
              <a:t>Find list of file's blocks given its name</a:t>
            </a:r>
            <a:endParaRPr lang="en-US" sz="3200" dirty="0"/>
          </a:p>
          <a:p>
            <a:r>
              <a:rPr lang="en-US" sz="3200" dirty="0"/>
              <a:t>Where do we maintain all of this?</a:t>
            </a:r>
          </a:p>
          <a:p>
            <a:pPr lvl="1"/>
            <a:r>
              <a:rPr lang="en-US" sz="2800" b="1" dirty="0"/>
              <a:t>Somewhere on disk</a:t>
            </a:r>
          </a:p>
        </p:txBody>
      </p:sp>
    </p:spTree>
    <p:extLst>
      <p:ext uri="{BB962C8B-B14F-4D97-AF65-F5344CB8AC3E}">
        <p14:creationId xmlns:p14="http://schemas.microsoft.com/office/powerpoint/2010/main" val="98073609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420AA-46E4-4C09-B57B-DE6B8E3CB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34D7AC-2FD0-4614-8CEF-8C4F897BC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800" y="914400"/>
            <a:ext cx="10566400" cy="5791200"/>
          </a:xfrm>
        </p:spPr>
        <p:txBody>
          <a:bodyPr>
            <a:normAutofit lnSpcReduction="10000"/>
          </a:bodyPr>
          <a:lstStyle/>
          <a:p>
            <a:pPr>
              <a:spcBef>
                <a:spcPct val="10000"/>
              </a:spcBef>
            </a:pPr>
            <a:r>
              <a:rPr lang="en-US" altLang="ko-KR" dirty="0">
                <a:ea typeface="Gulim" panose="020B0600000101010101" pitchFamily="34" charset="-127"/>
                <a:sym typeface="Symbol" panose="05050102010706020507" pitchFamily="18" charset="2"/>
              </a:rPr>
              <a:t>Disk Performance: </a:t>
            </a:r>
          </a:p>
          <a:p>
            <a:pPr lvl="1">
              <a:spcBef>
                <a:spcPct val="10000"/>
              </a:spcBef>
            </a:pPr>
            <a:r>
              <a:rPr lang="en-US" altLang="ko-KR" dirty="0">
                <a:ea typeface="Gulim" panose="020B0600000101010101" pitchFamily="34" charset="-127"/>
                <a:sym typeface="Symbol" panose="05050102010706020507" pitchFamily="18" charset="2"/>
              </a:rPr>
              <a:t>Queuing time + Controller + Seek + Rotational + Transfer</a:t>
            </a:r>
          </a:p>
          <a:p>
            <a:pPr lvl="1">
              <a:spcBef>
                <a:spcPct val="10000"/>
              </a:spcBef>
            </a:pPr>
            <a:r>
              <a:rPr lang="en-US" altLang="ko-KR" dirty="0">
                <a:ea typeface="Gulim" panose="020B0600000101010101" pitchFamily="34" charset="-127"/>
                <a:sym typeface="Symbol" panose="05050102010706020507" pitchFamily="18" charset="2"/>
              </a:rPr>
              <a:t>Rotational latency: on average ½ rotation</a:t>
            </a:r>
          </a:p>
          <a:p>
            <a:pPr lvl="1">
              <a:spcBef>
                <a:spcPct val="10000"/>
              </a:spcBef>
            </a:pPr>
            <a:r>
              <a:rPr lang="en-US" altLang="ko-KR" dirty="0">
                <a:ea typeface="Gulim" panose="020B0600000101010101" pitchFamily="34" charset="-127"/>
                <a:sym typeface="Symbol" panose="05050102010706020507" pitchFamily="18" charset="2"/>
              </a:rPr>
              <a:t>Transfer time: spec of disk depends on rotation speed and bit storage density</a:t>
            </a:r>
          </a:p>
          <a:p>
            <a:r>
              <a:rPr lang="en-US" dirty="0"/>
              <a:t>Devices have complex interaction and performance characteristics</a:t>
            </a:r>
          </a:p>
          <a:p>
            <a:pPr lvl="1"/>
            <a:r>
              <a:rPr lang="en-US" dirty="0"/>
              <a:t>Response time (Latency) = Queue + Overhead + Transfer</a:t>
            </a:r>
          </a:p>
          <a:p>
            <a:pPr lvl="2"/>
            <a:r>
              <a:rPr lang="en-US" dirty="0"/>
              <a:t>Effective BW = BW * T/(S+T)</a:t>
            </a:r>
          </a:p>
          <a:p>
            <a:pPr lvl="1"/>
            <a:r>
              <a:rPr lang="en-US" dirty="0"/>
              <a:t>HDD: </a:t>
            </a:r>
            <a:r>
              <a:rPr lang="en-US" altLang="ko-KR" dirty="0">
                <a:ea typeface="Gulim" panose="020B0600000101010101" pitchFamily="34" charset="-127"/>
                <a:sym typeface="Symbol" panose="05050102010706020507" pitchFamily="18" charset="2"/>
              </a:rPr>
              <a:t>Queuing time + </a:t>
            </a:r>
            <a:r>
              <a:rPr lang="en-US" dirty="0"/>
              <a:t>controller + seek + rotation + transfer</a:t>
            </a:r>
          </a:p>
          <a:p>
            <a:pPr lvl="1"/>
            <a:r>
              <a:rPr lang="en-US" dirty="0"/>
              <a:t>SDD: </a:t>
            </a:r>
            <a:r>
              <a:rPr lang="en-US" altLang="ko-KR" dirty="0">
                <a:ea typeface="Gulim" panose="020B0600000101010101" pitchFamily="34" charset="-127"/>
                <a:sym typeface="Symbol" panose="05050102010706020507" pitchFamily="18" charset="2"/>
              </a:rPr>
              <a:t>Queuing time + </a:t>
            </a:r>
            <a:r>
              <a:rPr lang="en-US" dirty="0"/>
              <a:t>controller + transfer (erasure &amp; wear)</a:t>
            </a:r>
          </a:p>
          <a:p>
            <a:r>
              <a:rPr lang="en-US" dirty="0"/>
              <a:t>Systems (e.g., file system) designed to optimize performance and reliability</a:t>
            </a:r>
          </a:p>
          <a:p>
            <a:pPr lvl="1"/>
            <a:r>
              <a:rPr lang="en-US" dirty="0"/>
              <a:t>Relative to performance characteristics of underlying device</a:t>
            </a:r>
          </a:p>
          <a:p>
            <a:r>
              <a:rPr lang="en-US" dirty="0"/>
              <a:t>Bursts &amp; High Utilization introduce queuing delays</a:t>
            </a:r>
          </a:p>
          <a:p>
            <a:pPr>
              <a:spcBef>
                <a:spcPct val="10000"/>
              </a:spcBef>
            </a:pPr>
            <a:r>
              <a:rPr lang="en-US" altLang="ko-KR" dirty="0">
                <a:ea typeface="Gulim" panose="020B0600000101010101" pitchFamily="34" charset="-127"/>
                <a:sym typeface="Symbol" panose="05050102010706020507" pitchFamily="18" charset="2"/>
              </a:rPr>
              <a:t>Queuing Latency:</a:t>
            </a:r>
          </a:p>
          <a:p>
            <a:pPr lvl="1">
              <a:spcBef>
                <a:spcPct val="10000"/>
              </a:spcBef>
            </a:pPr>
            <a:r>
              <a:rPr lang="en-US" altLang="ko-KR" dirty="0">
                <a:ea typeface="Gulim" panose="020B0600000101010101" pitchFamily="34" charset="-127"/>
                <a:sym typeface="Symbol" panose="05050102010706020507" pitchFamily="18" charset="2"/>
              </a:rPr>
              <a:t>M/M/1 and M/G/1 queues: simplest to analyze</a:t>
            </a:r>
          </a:p>
          <a:p>
            <a:pPr lvl="1">
              <a:spcBef>
                <a:spcPct val="10000"/>
              </a:spcBef>
            </a:pPr>
            <a:r>
              <a:rPr lang="en-US" altLang="ko-KR" dirty="0">
                <a:ea typeface="Gulim" panose="020B0600000101010101" pitchFamily="34" charset="-127"/>
                <a:sym typeface="Symbol" panose="05050102010706020507" pitchFamily="18" charset="2"/>
              </a:rPr>
              <a:t>As utilization approaches 100%, latency  </a:t>
            </a:r>
          </a:p>
          <a:p>
            <a:pPr lvl="1">
              <a:spcBef>
                <a:spcPct val="10000"/>
              </a:spcBef>
              <a:buFontTx/>
              <a:buNone/>
            </a:pPr>
            <a:r>
              <a:rPr lang="en-US" altLang="ko-KR" dirty="0">
                <a:ea typeface="Gulim" panose="020B0600000101010101" pitchFamily="34" charset="-127"/>
              </a:rPr>
              <a:t>			</a:t>
            </a:r>
            <a:r>
              <a:rPr lang="en-US" altLang="ko-KR" dirty="0" err="1">
                <a:ea typeface="Gulim" panose="020B0600000101010101" pitchFamily="34" charset="-127"/>
              </a:rPr>
              <a:t>T</a:t>
            </a:r>
            <a:r>
              <a:rPr lang="en-US" altLang="ko-KR" baseline="-25000" dirty="0" err="1">
                <a:ea typeface="Gulim" panose="020B0600000101010101" pitchFamily="34" charset="-127"/>
              </a:rPr>
              <a:t>q</a:t>
            </a:r>
            <a:r>
              <a:rPr lang="en-US" altLang="ko-KR" dirty="0">
                <a:ea typeface="Gulim" panose="020B0600000101010101" pitchFamily="34" charset="-127"/>
              </a:rPr>
              <a:t> = </a:t>
            </a:r>
            <a:r>
              <a:rPr lang="en-US" altLang="ko-KR" dirty="0" err="1">
                <a:ea typeface="Gulim" panose="020B0600000101010101" pitchFamily="34" charset="-127"/>
              </a:rPr>
              <a:t>T</a:t>
            </a:r>
            <a:r>
              <a:rPr lang="en-US" altLang="ko-KR" baseline="-25000" dirty="0" err="1">
                <a:ea typeface="Gulim" panose="020B0600000101010101" pitchFamily="34" charset="-127"/>
              </a:rPr>
              <a:t>ser</a:t>
            </a:r>
            <a:r>
              <a:rPr lang="en-US" altLang="ko-KR" dirty="0">
                <a:ea typeface="Gulim" panose="020B0600000101010101" pitchFamily="34" charset="-127"/>
              </a:rPr>
              <a:t> x ½(1+C) x </a:t>
            </a:r>
            <a:r>
              <a:rPr lang="en-US" altLang="ko-KR" dirty="0">
                <a:ea typeface="Gulim" panose="020B0600000101010101" pitchFamily="34" charset="-127"/>
                <a:sym typeface="Symbol" panose="05050102010706020507" pitchFamily="18" charset="2"/>
              </a:rPr>
              <a:t>u</a:t>
            </a:r>
            <a:r>
              <a:rPr lang="en-US" altLang="ko-KR" dirty="0">
                <a:ea typeface="Gulim" panose="020B0600000101010101" pitchFamily="34" charset="-127"/>
              </a:rPr>
              <a:t>/(1 – </a:t>
            </a:r>
            <a:r>
              <a:rPr lang="en-US" altLang="ko-KR" dirty="0">
                <a:ea typeface="Gulim" panose="020B0600000101010101" pitchFamily="34" charset="-127"/>
                <a:sym typeface="Symbol" panose="05050102010706020507" pitchFamily="18" charset="2"/>
              </a:rPr>
              <a:t>u</a:t>
            </a:r>
            <a:r>
              <a:rPr lang="en-US" altLang="ko-KR" dirty="0">
                <a:ea typeface="Gulim" panose="020B0600000101010101" pitchFamily="34" charset="-127"/>
              </a:rPr>
              <a:t>))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65751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D9792-0092-493A-BAC1-FE823F5A8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Recall: SSD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E20D97-A266-4B78-A292-CAA24CA50F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800" y="914400"/>
            <a:ext cx="10566400" cy="5715000"/>
          </a:xfrm>
        </p:spPr>
        <p:txBody>
          <a:bodyPr>
            <a:normAutofit/>
          </a:bodyPr>
          <a:lstStyle/>
          <a:p>
            <a:r>
              <a:rPr lang="en-US" dirty="0"/>
              <a:t>Pros (vs. hard disk drives):</a:t>
            </a:r>
          </a:p>
          <a:p>
            <a:pPr lvl="1"/>
            <a:r>
              <a:rPr lang="en-US" dirty="0"/>
              <a:t>Low latency, high throughput (eliminate seek/rotational delay)</a:t>
            </a:r>
          </a:p>
          <a:p>
            <a:pPr lvl="1"/>
            <a:r>
              <a:rPr lang="en-US" dirty="0"/>
              <a:t>No moving parts: </a:t>
            </a:r>
          </a:p>
          <a:p>
            <a:pPr lvl="2"/>
            <a:r>
              <a:rPr lang="en-US" dirty="0"/>
              <a:t>Very light weight, low power, silent, very shock insensitive</a:t>
            </a:r>
          </a:p>
          <a:p>
            <a:pPr lvl="1"/>
            <a:r>
              <a:rPr lang="en-US" dirty="0"/>
              <a:t>Read at memory speeds (limited by controller and I/O bus)</a:t>
            </a:r>
          </a:p>
          <a:p>
            <a:r>
              <a:rPr lang="en-US" dirty="0"/>
              <a:t>Cons</a:t>
            </a:r>
          </a:p>
          <a:p>
            <a:pPr lvl="1"/>
            <a:r>
              <a:rPr lang="en-US" strike="sngStrike" dirty="0"/>
              <a:t>Small storage (0.1-0.5x disk)</a:t>
            </a:r>
            <a:r>
              <a:rPr lang="en-US" dirty="0"/>
              <a:t>, expensive (3-20x disk)</a:t>
            </a:r>
          </a:p>
          <a:p>
            <a:pPr lvl="2"/>
            <a:r>
              <a:rPr lang="en-US" dirty="0"/>
              <a:t>Hybrid alternative: combine small SSD with large HDD</a:t>
            </a:r>
          </a:p>
          <a:p>
            <a:pPr lvl="1"/>
            <a:r>
              <a:rPr lang="en-US" dirty="0"/>
              <a:t>Asymmetric block write performance: read </a:t>
            </a:r>
            <a:r>
              <a:rPr lang="en-US" dirty="0" err="1"/>
              <a:t>pg</a:t>
            </a:r>
            <a:r>
              <a:rPr lang="en-US" dirty="0"/>
              <a:t>/erase/write </a:t>
            </a:r>
            <a:r>
              <a:rPr lang="en-US" dirty="0" err="1"/>
              <a:t>pg</a:t>
            </a:r>
            <a:endParaRPr lang="en-US" dirty="0"/>
          </a:p>
          <a:p>
            <a:pPr lvl="2"/>
            <a:r>
              <a:rPr lang="en-US" dirty="0"/>
              <a:t>Controller garbage collection (GC) algorithms have major effect on performance</a:t>
            </a:r>
          </a:p>
          <a:p>
            <a:pPr lvl="1"/>
            <a:r>
              <a:rPr lang="en-US" dirty="0"/>
              <a:t>Limited drive lifetime </a:t>
            </a:r>
          </a:p>
          <a:p>
            <a:pPr lvl="2"/>
            <a:r>
              <a:rPr lang="en-US" dirty="0"/>
              <a:t>1-10K writes/page for MLC NAND</a:t>
            </a:r>
          </a:p>
          <a:p>
            <a:pPr lvl="2"/>
            <a:r>
              <a:rPr lang="en-US" dirty="0"/>
              <a:t>Avg failure rate is 6 years, life expectancy is 9–11 years</a:t>
            </a:r>
          </a:p>
          <a:p>
            <a:r>
              <a:rPr lang="en-US" dirty="0"/>
              <a:t>These are changing rapidly!</a:t>
            </a:r>
          </a:p>
        </p:txBody>
      </p:sp>
      <p:sp>
        <p:nvSpPr>
          <p:cNvPr id="7" name="Rectangular Callout 1">
            <a:extLst>
              <a:ext uri="{FF2B5EF4-FFF2-40B4-BE49-F238E27FC236}">
                <a16:creationId xmlns:a16="http://schemas.microsoft.com/office/drawing/2014/main" id="{7D5F7452-D4D3-4663-BAB8-DD4D2A1212C5}"/>
              </a:ext>
            </a:extLst>
          </p:cNvPr>
          <p:cNvSpPr/>
          <p:nvPr/>
        </p:nvSpPr>
        <p:spPr bwMode="auto">
          <a:xfrm>
            <a:off x="8686800" y="2590800"/>
            <a:ext cx="1447800" cy="1219200"/>
          </a:xfrm>
          <a:prstGeom prst="wedgeRectCallout">
            <a:avLst>
              <a:gd name="adj1" fmla="val -296952"/>
              <a:gd name="adj2" fmla="val 28824"/>
            </a:avLst>
          </a:prstGeom>
          <a:solidFill>
            <a:schemeClr val="bg2">
              <a:lumMod val="20000"/>
              <a:lumOff val="8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Gill Sans Light"/>
              </a:rPr>
              <a:t>No longer true!</a:t>
            </a:r>
          </a:p>
        </p:txBody>
      </p:sp>
    </p:spTree>
    <p:extLst>
      <p:ext uri="{BB962C8B-B14F-4D97-AF65-F5344CB8AC3E}">
        <p14:creationId xmlns:p14="http://schemas.microsoft.com/office/powerpoint/2010/main" val="126664260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56BE6-2816-4097-A99B-A57C4C5EE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152400"/>
            <a:ext cx="11582400" cy="533400"/>
          </a:xfrm>
        </p:spPr>
        <p:txBody>
          <a:bodyPr/>
          <a:lstStyle/>
          <a:p>
            <a:r>
              <a:rPr lang="en-US" dirty="0"/>
              <a:t>Ways of Measuring Performance: Times (s) and Rates (op/s)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629989-1470-498E-99A2-0FADB5017C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762000"/>
            <a:ext cx="10566400" cy="5562600"/>
          </a:xfrm>
        </p:spPr>
        <p:txBody>
          <a:bodyPr>
            <a:normAutofit/>
          </a:bodyPr>
          <a:lstStyle/>
          <a:p>
            <a:r>
              <a:rPr lang="en-US" b="1" i="1" dirty="0">
                <a:solidFill>
                  <a:srgbClr val="FF0000"/>
                </a:solidFill>
              </a:rPr>
              <a:t>Latency</a:t>
            </a:r>
            <a:r>
              <a:rPr lang="en-US" dirty="0"/>
              <a:t> – time to complete a task</a:t>
            </a:r>
          </a:p>
          <a:p>
            <a:pPr lvl="1"/>
            <a:r>
              <a:rPr lang="en-US" dirty="0"/>
              <a:t>Measured in units of time (s, </a:t>
            </a:r>
            <a:r>
              <a:rPr lang="en-US" dirty="0" err="1"/>
              <a:t>ms</a:t>
            </a:r>
            <a:r>
              <a:rPr lang="en-US" dirty="0"/>
              <a:t>, us, …, hours, years)</a:t>
            </a:r>
          </a:p>
          <a:p>
            <a:r>
              <a:rPr lang="en-US" b="1" i="1" dirty="0">
                <a:solidFill>
                  <a:srgbClr val="FF0000"/>
                </a:solidFill>
              </a:rPr>
              <a:t>Response Time </a:t>
            </a:r>
            <a:r>
              <a:rPr lang="en-US" dirty="0"/>
              <a:t>- time to initiate and operation and get its response</a:t>
            </a:r>
          </a:p>
          <a:p>
            <a:pPr lvl="1"/>
            <a:r>
              <a:rPr lang="en-US" dirty="0"/>
              <a:t>Able to issue one that </a:t>
            </a:r>
            <a:r>
              <a:rPr lang="en-US" i="1" dirty="0"/>
              <a:t>depends</a:t>
            </a:r>
            <a:r>
              <a:rPr lang="en-US" dirty="0"/>
              <a:t> on the result</a:t>
            </a:r>
          </a:p>
          <a:p>
            <a:pPr lvl="1"/>
            <a:r>
              <a:rPr lang="en-US" dirty="0"/>
              <a:t>Know that it is done (anti-dependence, resource usage)</a:t>
            </a:r>
          </a:p>
          <a:p>
            <a:r>
              <a:rPr lang="en-US" b="1" i="1" dirty="0">
                <a:solidFill>
                  <a:srgbClr val="FF0000"/>
                </a:solidFill>
              </a:rPr>
              <a:t>Throughput</a:t>
            </a:r>
            <a:r>
              <a:rPr lang="en-US" b="1" i="1" dirty="0"/>
              <a:t> </a:t>
            </a:r>
            <a:r>
              <a:rPr lang="en-US" dirty="0"/>
              <a:t>or</a:t>
            </a:r>
            <a:r>
              <a:rPr lang="en-US" b="1" i="1" dirty="0"/>
              <a:t> </a:t>
            </a:r>
            <a:r>
              <a:rPr lang="en-US" b="1" i="1" dirty="0">
                <a:solidFill>
                  <a:srgbClr val="FF0000"/>
                </a:solidFill>
              </a:rPr>
              <a:t>Bandwidth</a:t>
            </a:r>
            <a:r>
              <a:rPr lang="en-US" dirty="0"/>
              <a:t> – rate at which tasks are performed</a:t>
            </a:r>
          </a:p>
          <a:p>
            <a:pPr lvl="1"/>
            <a:r>
              <a:rPr lang="en-US" dirty="0"/>
              <a:t>Measured in units of things per unit time (ops/s, GFLOP/s)</a:t>
            </a:r>
          </a:p>
          <a:p>
            <a:r>
              <a:rPr lang="en-US" b="1" i="1" dirty="0">
                <a:solidFill>
                  <a:srgbClr val="FF0000"/>
                </a:solidFill>
              </a:rPr>
              <a:t>Start up or “Overhead” </a:t>
            </a:r>
            <a:r>
              <a:rPr lang="en-US" b="1" i="1" dirty="0"/>
              <a:t>– </a:t>
            </a:r>
            <a:r>
              <a:rPr lang="en-US" dirty="0"/>
              <a:t>time to initiate an operation</a:t>
            </a:r>
          </a:p>
          <a:p>
            <a:r>
              <a:rPr lang="en-US" dirty="0"/>
              <a:t>Most I/O operations are roughly linear in </a:t>
            </a:r>
            <a:r>
              <a:rPr lang="en-US" i="1" dirty="0"/>
              <a:t>b</a:t>
            </a:r>
            <a:r>
              <a:rPr lang="en-US" dirty="0"/>
              <a:t> bytes</a:t>
            </a:r>
          </a:p>
          <a:p>
            <a:pPr lvl="1"/>
            <a:r>
              <a:rPr lang="en-US" dirty="0"/>
              <a:t>Latency(b) = Overhead + b/</a:t>
            </a:r>
            <a:r>
              <a:rPr lang="en-US" dirty="0" err="1"/>
              <a:t>TransferCapacity</a:t>
            </a:r>
            <a:endParaRPr lang="en-US" b="1" i="1" dirty="0"/>
          </a:p>
          <a:p>
            <a:r>
              <a:rPr lang="en-US" dirty="0"/>
              <a:t>Performance???</a:t>
            </a:r>
          </a:p>
          <a:p>
            <a:pPr lvl="1"/>
            <a:r>
              <a:rPr lang="en-US" dirty="0"/>
              <a:t>Operation time (4 mins to run a mile…)</a:t>
            </a:r>
          </a:p>
          <a:p>
            <a:pPr lvl="1"/>
            <a:r>
              <a:rPr lang="en-US" dirty="0"/>
              <a:t>Rate (mph, mpg, …) </a:t>
            </a:r>
          </a:p>
        </p:txBody>
      </p:sp>
    </p:spTree>
    <p:extLst>
      <p:ext uri="{BB962C8B-B14F-4D97-AF65-F5344CB8AC3E}">
        <p14:creationId xmlns:p14="http://schemas.microsoft.com/office/powerpoint/2010/main" val="31235027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63057-7EAC-4810-BF67-AC648A72D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Overhead in Fast Network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BAD3140-C821-4D74-B05E-76CC4C7F06B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30256" y="914400"/>
                <a:ext cx="6304722" cy="4931741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Consider a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m:rPr>
                        <m:nor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Gb</m:t>
                    </m:r>
                    <m:r>
                      <m:rPr>
                        <m:nor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/</m:t>
                    </m:r>
                    <m:r>
                      <m:rPr>
                        <m:nor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s</m:t>
                    </m:r>
                  </m:oMath>
                </a14:m>
                <a:r>
                  <a:rPr lang="en-US" dirty="0"/>
                  <a:t> link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125</m:t>
                    </m:r>
                    <m:r>
                      <m:rPr>
                        <m:nor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MB</m:t>
                    </m:r>
                    <m:r>
                      <m:rPr>
                        <m:nor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/</m:t>
                    </m:r>
                    <m:r>
                      <m:rPr>
                        <m:nor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s</m:t>
                    </m:r>
                  </m:oMath>
                </a14:m>
                <a:r>
                  <a:rPr lang="en-US" dirty="0"/>
                  <a:t>) with startup cost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1</m:t>
                    </m:r>
                    <m:r>
                      <m:rPr>
                        <m:nor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ms</m:t>
                    </m:r>
                  </m:oMath>
                </a14:m>
                <a:endParaRPr lang="en-US" dirty="0"/>
              </a:p>
              <a:p>
                <a:r>
                  <a:rPr lang="en-US" dirty="0"/>
                  <a:t>Latency: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Effective Bandwidth: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sub>
                            </m:sSub>
                          </m:den>
                        </m:f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</m:num>
                      <m:den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Half-power Bandwidth: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For this example, half-power bandwidth occurs at x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125</m:t>
                    </m:r>
                    <m:r>
                      <m:rPr>
                        <m:nor/>
                      </m:rPr>
                      <a:rPr lang="en-US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i="0" dirty="0" smtClean="0">
                        <a:latin typeface="Cambria Math" panose="02040503050406030204" pitchFamily="18" charset="0"/>
                      </a:rPr>
                      <m:t>KB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BAD3140-C821-4D74-B05E-76CC4C7F06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0256" y="914400"/>
                <a:ext cx="6304722" cy="4931741"/>
              </a:xfrm>
              <a:blipFill>
                <a:blip r:embed="rId2"/>
                <a:stretch>
                  <a:fillRect l="-1354" t="-16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16EAA902-AB5B-48E8-A3A6-723AB59273DA}"/>
              </a:ext>
            </a:extLst>
          </p:cNvPr>
          <p:cNvGrpSpPr/>
          <p:nvPr/>
        </p:nvGrpSpPr>
        <p:grpSpPr>
          <a:xfrm>
            <a:off x="6670537" y="1180479"/>
            <a:ext cx="5441950" cy="4415167"/>
            <a:chOff x="1873250" y="1452233"/>
            <a:chExt cx="5441950" cy="4415167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E5ECF77E-2F8A-4004-9DD4-F82DD0AD991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73250" y="1452233"/>
              <a:ext cx="5441950" cy="4415167"/>
            </a:xfrm>
            <a:prstGeom prst="rect">
              <a:avLst/>
            </a:prstGeom>
          </p:spPr>
        </p:pic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D4F2285-C8FC-4838-BAFC-C4AB539AC870}"/>
                </a:ext>
              </a:extLst>
            </p:cNvPr>
            <p:cNvCxnSpPr/>
            <p:nvPr/>
          </p:nvCxnSpPr>
          <p:spPr>
            <a:xfrm flipV="1">
              <a:off x="3581400" y="2057400"/>
              <a:ext cx="0" cy="3133271"/>
            </a:xfrm>
            <a:prstGeom prst="line">
              <a:avLst/>
            </a:prstGeom>
            <a:ln w="12700" cmpd="sng">
              <a:solidFill>
                <a:srgbClr val="000000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/>
          <p:cNvSpPr txBox="1"/>
          <p:nvPr/>
        </p:nvSpPr>
        <p:spPr>
          <a:xfrm>
            <a:off x="9067800" y="5257800"/>
            <a:ext cx="930063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Gill Sans Light"/>
              </a:rPr>
              <a:t>Length (x)</a:t>
            </a:r>
          </a:p>
        </p:txBody>
      </p:sp>
    </p:spTree>
    <p:extLst>
      <p:ext uri="{BB962C8B-B14F-4D97-AF65-F5344CB8AC3E}">
        <p14:creationId xmlns:p14="http://schemas.microsoft.com/office/powerpoint/2010/main" val="2340760930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D9688-F861-4897-8B9B-B3A229886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10 </a:t>
            </a:r>
            <a:r>
              <a:rPr lang="en-US" dirty="0" err="1"/>
              <a:t>ms</a:t>
            </a:r>
            <a:r>
              <a:rPr lang="en-US" dirty="0"/>
              <a:t> Startup Cost (e.g., Disk)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834A4C-8E95-4E1E-BD42-569A64FBF14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05493" y="990600"/>
                <a:ext cx="5715000" cy="4348163"/>
              </a:xfrm>
            </p:spPr>
            <p:txBody>
              <a:bodyPr/>
              <a:lstStyle/>
              <a:p>
                <a:r>
                  <a:rPr lang="en-US" dirty="0"/>
                  <a:t>Half-power bandwidth at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=1.25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MB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Large startup cost can degrade effective bandwidth</a:t>
                </a:r>
              </a:p>
              <a:p>
                <a:endParaRPr lang="en-US" dirty="0"/>
              </a:p>
              <a:p>
                <a:r>
                  <a:rPr lang="en-US" dirty="0"/>
                  <a:t>Amortize it by performing I/O in larger blocks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834A4C-8E95-4E1E-BD42-569A64FBF1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05493" y="990600"/>
                <a:ext cx="5715000" cy="4348163"/>
              </a:xfrm>
              <a:blipFill>
                <a:blip r:embed="rId2"/>
                <a:stretch>
                  <a:fillRect l="-1494" t="-19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F507856A-EE7D-48C2-B0DC-372E720CF2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8078" y="1066800"/>
            <a:ext cx="6121400" cy="496641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0820DB7-1158-4BEA-9EF1-513AB439DE13}"/>
              </a:ext>
            </a:extLst>
          </p:cNvPr>
          <p:cNvSpPr txBox="1"/>
          <p:nvPr/>
        </p:nvSpPr>
        <p:spPr>
          <a:xfrm>
            <a:off x="7772400" y="4876800"/>
            <a:ext cx="34290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lvl="1"/>
            <a:r>
              <a:rPr lang="en-US" b="0" dirty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Half-power x = 1,250,000 bytes!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686800" y="5653290"/>
            <a:ext cx="930063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Gill Sans Light"/>
              </a:rPr>
              <a:t>Length (x)</a:t>
            </a:r>
          </a:p>
        </p:txBody>
      </p:sp>
    </p:spTree>
    <p:extLst>
      <p:ext uri="{BB962C8B-B14F-4D97-AF65-F5344CB8AC3E}">
        <p14:creationId xmlns:p14="http://schemas.microsoft.com/office/powerpoint/2010/main" val="3138353628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1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Gill Sans Light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571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>
            <a:latin typeface="Gill Sans Light"/>
          </a:defRPr>
        </a:defPPr>
      </a:lstStyle>
    </a:txDef>
  </a:objectDefaults>
  <a:extraClrSchemeLst>
    <a:extraClrScheme>
      <a:clrScheme name="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Metadata/LabelInfo.xml><?xml version="1.0" encoding="utf-8"?>
<clbl:labelList xmlns:clbl="http://schemas.microsoft.com/office/2020/mipLabelMetadata">
  <clbl:label id="{da48a9ac-7937-4134-8b13-3620bf967764}" enabled="1" method="Privileged" siteId="{5a4ba6f9-f531-4f32-9467-398f19e69de4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102427</TotalTime>
  <Pages>60</Pages>
  <Words>4807</Words>
  <Application>Microsoft Office PowerPoint</Application>
  <PresentationFormat>Widescreen</PresentationFormat>
  <Paragraphs>845</Paragraphs>
  <Slides>53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66" baseType="lpstr">
      <vt:lpstr>Gill Sans</vt:lpstr>
      <vt:lpstr>Gill Sans Light</vt:lpstr>
      <vt:lpstr>Gulim</vt:lpstr>
      <vt:lpstr>Gulim</vt:lpstr>
      <vt:lpstr>MS PGothic</vt:lpstr>
      <vt:lpstr>Arial</vt:lpstr>
      <vt:lpstr>Cambria Math</vt:lpstr>
      <vt:lpstr>Comic Sans MS</vt:lpstr>
      <vt:lpstr>Source Sans Pro</vt:lpstr>
      <vt:lpstr>Symbol</vt:lpstr>
      <vt:lpstr>Times New Roman</vt:lpstr>
      <vt:lpstr>Wingdings</vt:lpstr>
      <vt:lpstr>Office</vt:lpstr>
      <vt:lpstr>CSC 112: Computer Operating Systems Lecture 19  Filesystems 1: Performance (Con’t),  Queueing Theory, Filesystem Design</vt:lpstr>
      <vt:lpstr>Recall: Magnetic Disks</vt:lpstr>
      <vt:lpstr>Recall: Typical Numbers for Magnetic Disk</vt:lpstr>
      <vt:lpstr>Recall: FLASH Memory</vt:lpstr>
      <vt:lpstr>Recall: SSD Summary</vt:lpstr>
      <vt:lpstr>Recall: SSD Summary</vt:lpstr>
      <vt:lpstr>Ways of Measuring Performance: Times (s) and Rates (op/s)</vt:lpstr>
      <vt:lpstr>Example: Overhead in Fast Network</vt:lpstr>
      <vt:lpstr>Example: 10 ms Startup Cost (e.g., Disk)</vt:lpstr>
      <vt:lpstr>What Determines Peak BW for I/O?</vt:lpstr>
      <vt:lpstr>Sequential Server Performance</vt:lpstr>
      <vt:lpstr>Single Pipelined Server</vt:lpstr>
      <vt:lpstr>Example Systems “Pipelines”</vt:lpstr>
      <vt:lpstr>Multiple Servers</vt:lpstr>
      <vt:lpstr>Example Systems “Parallelism”</vt:lpstr>
      <vt:lpstr>I/O Performance</vt:lpstr>
      <vt:lpstr>I/O Performance</vt:lpstr>
      <vt:lpstr>A Simple Deterministic World</vt:lpstr>
      <vt:lpstr>A Ideal Linear World</vt:lpstr>
      <vt:lpstr>A Bursty World</vt:lpstr>
      <vt:lpstr>So how do we model the burstiness of arrival?</vt:lpstr>
      <vt:lpstr>Background:  General Use of Random Distributions</vt:lpstr>
      <vt:lpstr>Introduction to Queuing Theory</vt:lpstr>
      <vt:lpstr>Little’s Law</vt:lpstr>
      <vt:lpstr>Example</vt:lpstr>
      <vt:lpstr>Little’s Theorem: Proof Sketch</vt:lpstr>
      <vt:lpstr>Little’s Theorem: Proof Sketch</vt:lpstr>
      <vt:lpstr>Little’s Theorem: Proof Sketch</vt:lpstr>
      <vt:lpstr>Little’s Theorem: Proof Sketch</vt:lpstr>
      <vt:lpstr>Little’s Theorem: Proof Sketch</vt:lpstr>
      <vt:lpstr>Little’s Theorem: Proof Sketch</vt:lpstr>
      <vt:lpstr>Little’s Theorem: Proof Sketch</vt:lpstr>
      <vt:lpstr>Little’s Theorem: Proof Sketch</vt:lpstr>
      <vt:lpstr>Little’s Law Applied to a Queue</vt:lpstr>
      <vt:lpstr>A Little Queuing Theory: Computing TQ</vt:lpstr>
      <vt:lpstr>System Performance In presence of a Queue</vt:lpstr>
      <vt:lpstr>Why unbounded response time?</vt:lpstr>
      <vt:lpstr>Why unbounded response time?</vt:lpstr>
      <vt:lpstr>A Little Queuing Theory: An Example</vt:lpstr>
      <vt:lpstr>Optimize I/O Performance</vt:lpstr>
      <vt:lpstr>When is Disk Performance Highest?</vt:lpstr>
      <vt:lpstr>Disk Scheduling (1/3)</vt:lpstr>
      <vt:lpstr>Disk Scheduling (2/3)</vt:lpstr>
      <vt:lpstr>Disk Scheduling (3/3)</vt:lpstr>
      <vt:lpstr>Recall: How do we Hide I/O Latency?</vt:lpstr>
      <vt:lpstr>Recall: I/O and Storage Layers</vt:lpstr>
      <vt:lpstr>From Storage to File Systems</vt:lpstr>
      <vt:lpstr>Building a File System</vt:lpstr>
      <vt:lpstr>Recall: User vs. System View of a File</vt:lpstr>
      <vt:lpstr>Translation from User to System View</vt:lpstr>
      <vt:lpstr>Disk Management</vt:lpstr>
      <vt:lpstr>What Does the File System Need?</vt:lpstr>
      <vt:lpstr>Conclusion</vt:lpstr>
    </vt:vector>
  </TitlesOfParts>
  <Company>UC Berkeley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1: Course Introduction and Overview</dc:title>
  <dc:creator>John D. Kubiatowicz</dc:creator>
  <dc:description>Imported some pictures from Silbershatz (c) 2005</dc:description>
  <cp:lastModifiedBy>Zonghua Gu</cp:lastModifiedBy>
  <cp:revision>1101</cp:revision>
  <cp:lastPrinted>2022-04-07T01:01:39Z</cp:lastPrinted>
  <dcterms:created xsi:type="dcterms:W3CDTF">1995-08-12T11:37:26Z</dcterms:created>
  <dcterms:modified xsi:type="dcterms:W3CDTF">2025-01-27T12:52:40Z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wner">
    <vt:lpwstr>Joseph</vt:lpwstr>
  </property>
  <property fmtid="{D5CDD505-2E9C-101B-9397-08002B2CF9AE}" pid="3" name="Semester">
    <vt:lpwstr>Spring 2006</vt:lpwstr>
  </property>
</Properties>
</file>