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684" r:id="rId3"/>
    <p:sldId id="685" r:id="rId4"/>
    <p:sldId id="686" r:id="rId5"/>
    <p:sldId id="688" r:id="rId6"/>
    <p:sldId id="687" r:id="rId7"/>
    <p:sldId id="691" r:id="rId8"/>
    <p:sldId id="692" r:id="rId9"/>
    <p:sldId id="690" r:id="rId10"/>
    <p:sldId id="697" r:id="rId11"/>
    <p:sldId id="699" r:id="rId12"/>
    <p:sldId id="700" r:id="rId13"/>
    <p:sldId id="705" r:id="rId14"/>
    <p:sldId id="708" r:id="rId15"/>
    <p:sldId id="709" r:id="rId16"/>
    <p:sldId id="710" r:id="rId17"/>
    <p:sldId id="711" r:id="rId18"/>
    <p:sldId id="742" r:id="rId19"/>
    <p:sldId id="744" r:id="rId20"/>
    <p:sldId id="715" r:id="rId21"/>
    <p:sldId id="714" r:id="rId22"/>
    <p:sldId id="741" r:id="rId23"/>
    <p:sldId id="743" r:id="rId24"/>
    <p:sldId id="726" r:id="rId25"/>
    <p:sldId id="727" r:id="rId26"/>
    <p:sldId id="729" r:id="rId27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976"/>
    <p:restoredTop sz="83922" autoAdjust="0"/>
  </p:normalViewPr>
  <p:slideViewPr>
    <p:cSldViewPr>
      <p:cViewPr varScale="1">
        <p:scale>
          <a:sx n="69" d="100"/>
          <a:sy n="69" d="100"/>
        </p:scale>
        <p:origin x="146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08" y="6956426"/>
            <a:ext cx="827580" cy="2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8" tIns="46985" rIns="92288" bIns="46985">
            <a:spAutoFit/>
          </a:bodyPr>
          <a:lstStyle/>
          <a:p>
            <a:pPr algn="ctr" defTabSz="917312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12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79" y="6956426"/>
            <a:ext cx="856434" cy="2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8" tIns="46985" rIns="92288" bIns="46985">
            <a:spAutoFit/>
          </a:bodyPr>
          <a:lstStyle/>
          <a:p>
            <a:pPr algn="ctr" defTabSz="917312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12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1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43" tIns="46985" rIns="95643" bIns="46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For a 64-bit address space and 16kb pages, which bits are used for indexing into the page table?  Which for the page offset?</a:t>
            </a:r>
          </a:p>
          <a:p>
            <a:r>
              <a:rPr lang="en-US" dirty="0"/>
              <a:t>Q: How many page frames in 4 GB of memory?  How many bits are needed for the Frame Address field?</a:t>
            </a:r>
          </a:p>
          <a:p>
            <a:r>
              <a:rPr lang="en-US" dirty="0"/>
              <a:t>Q: If the entire address space of a process is mapped and each entry is 32 bits in size (4 bytes), how large is the page table?</a:t>
            </a:r>
          </a:p>
          <a:p>
            <a:r>
              <a:rPr lang="en-US" dirty="0"/>
              <a:t>Q: In the above, how much of the memory would it occupy?</a:t>
            </a:r>
          </a:p>
          <a:p>
            <a:r>
              <a:rPr lang="en-US" dirty="0"/>
              <a:t>Q: Given how address space tends to be structured, how would you reduce the storage overhead of the page table?</a:t>
            </a:r>
          </a:p>
          <a:p>
            <a:r>
              <a:rPr lang="en-US" dirty="0"/>
              <a:t>Q: Assuming the address space is used sparsely, how else might you compress the size of the page table?</a:t>
            </a:r>
          </a:p>
          <a:p>
            <a:r>
              <a:rPr lang="en-US" dirty="0"/>
              <a:t>Q: If multiple instances of the same application are running, how could you reduce the memory footprint overall?</a:t>
            </a:r>
          </a:p>
          <a:p>
            <a:r>
              <a:rPr lang="en-US" dirty="0"/>
              <a:t>Q: What happens if a process has multiple threads?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Special register holds page table base address (of the process)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33" tIns="45717" rIns="91433" bIns="45717"/>
          <a:lstStyle/>
          <a:p>
            <a:fld id="{BB7440CD-BA39-A148-AE3A-F33EF3E7FD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6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200679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733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Like a function call, but “outside” the process</a:t>
            </a:r>
          </a:p>
          <a:p>
            <a:pPr lvl="1"/>
            <a:r>
              <a:rPr lang="en-US" dirty="0"/>
              <a:t>Does not have the address of the system function to call</a:t>
            </a:r>
          </a:p>
          <a:p>
            <a:pPr lvl="1"/>
            <a:r>
              <a:rPr lang="en-US" dirty="0"/>
              <a:t>Like a Remote Procedure Call (RPC) – for later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1114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2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en-US" sz="1200" dirty="0"/>
              <a:t>Processor state pointing at some other thread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Program counter register </a:t>
            </a:r>
            <a:r>
              <a:rPr lang="en-US" sz="1200" i="1" dirty="0">
                <a:solidFill>
                  <a:srgbClr val="FF0000"/>
                </a:solidFill>
              </a:rPr>
              <a:t>is not </a:t>
            </a:r>
            <a:r>
              <a:rPr lang="en-US" sz="1200" dirty="0"/>
              <a:t>pointing at next instruction from this thread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Often: a copy of the last value for each register stored in memory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2025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70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33" tIns="45717" rIns="91433" bIns="45717"/>
          <a:lstStyle/>
          <a:p>
            <a:fld id="{BB7440CD-BA39-A148-AE3A-F33EF3E7FD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3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other information?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55759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515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the hardware do to help the OS protect itself from programs???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5744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Can the program touch OS?</a:t>
            </a:r>
          </a:p>
          <a:p>
            <a:r>
              <a:rPr lang="en-US" dirty="0">
                <a:solidFill>
                  <a:srgbClr val="FF0000"/>
                </a:solidFill>
              </a:rPr>
              <a:t>Can it touch other programs?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5971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25200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2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Four Fundamental OS Concepts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1CA8F-9C3D-8B41-859B-27F8AA90F1F5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839200" cy="533400"/>
          </a:xfrm>
        </p:spPr>
        <p:txBody>
          <a:bodyPr/>
          <a:lstStyle/>
          <a:p>
            <a:r>
              <a:rPr lang="en-US" altLang="en-US" dirty="0"/>
              <a:t>Second</a:t>
            </a:r>
            <a:r>
              <a:rPr lang="en-US" altLang="en-US" sz="2800" dirty="0"/>
              <a:t> OS Concept: Address Space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80121" y="844348"/>
            <a:ext cx="8181766" cy="54864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Address space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>
                <a:solidFill>
                  <a:srgbClr val="FF0000"/>
                </a:solidFill>
              </a:rPr>
              <a:t>the set of accessible addresses + state associated with them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For 32-bit processor: 2</a:t>
            </a:r>
            <a:r>
              <a:rPr lang="en-US" altLang="en-US" baseline="30000" dirty="0"/>
              <a:t>32</a:t>
            </a:r>
            <a:r>
              <a:rPr lang="en-US" altLang="en-US" dirty="0"/>
              <a:t> = 4 billion (~10</a:t>
            </a:r>
            <a:r>
              <a:rPr lang="en-US" altLang="en-US" baseline="30000" dirty="0"/>
              <a:t>9</a:t>
            </a:r>
            <a:r>
              <a:rPr lang="en-US" altLang="en-US" dirty="0"/>
              <a:t>)  addresses</a:t>
            </a:r>
          </a:p>
          <a:p>
            <a:pPr lvl="1"/>
            <a:r>
              <a:rPr lang="en-US" altLang="en-US" dirty="0"/>
              <a:t>For 64-bit processor: 2</a:t>
            </a:r>
            <a:r>
              <a:rPr lang="en-US" altLang="en-US" baseline="30000" dirty="0"/>
              <a:t>64</a:t>
            </a:r>
            <a:r>
              <a:rPr lang="en-US" altLang="en-US" dirty="0"/>
              <a:t> = 18 quintillion (~10</a:t>
            </a:r>
            <a:r>
              <a:rPr lang="en-US" altLang="en-US" baseline="30000" dirty="0"/>
              <a:t>18</a:t>
            </a:r>
            <a:r>
              <a:rPr lang="en-US" altLang="en-US" dirty="0"/>
              <a:t>) addresses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What happens when you read or write to an address?</a:t>
            </a:r>
          </a:p>
          <a:p>
            <a:pPr lvl="1"/>
            <a:r>
              <a:rPr lang="en-US" altLang="en-US" dirty="0"/>
              <a:t>Perhaps acts like regular memory</a:t>
            </a:r>
          </a:p>
          <a:p>
            <a:pPr lvl="1"/>
            <a:r>
              <a:rPr lang="en-US" altLang="en-US" dirty="0"/>
              <a:t>Perhaps ignores writes</a:t>
            </a:r>
          </a:p>
          <a:p>
            <a:pPr lvl="1"/>
            <a:r>
              <a:rPr lang="en-US" altLang="en-US" dirty="0"/>
              <a:t>Perhaps causes I/O operation</a:t>
            </a:r>
          </a:p>
          <a:p>
            <a:pPr lvl="2"/>
            <a:r>
              <a:rPr lang="en-US" altLang="en-US" dirty="0"/>
              <a:t>(Memory-mapped I/O)</a:t>
            </a:r>
          </a:p>
          <a:p>
            <a:pPr lvl="1"/>
            <a:r>
              <a:rPr lang="en-US" altLang="en-US" dirty="0"/>
              <a:t>Perhaps causes exception (fault)</a:t>
            </a:r>
          </a:p>
          <a:p>
            <a:pPr lvl="1"/>
            <a:r>
              <a:rPr lang="en-US" altLang="en-US" dirty="0"/>
              <a:t>Communicates with another program</a:t>
            </a:r>
          </a:p>
          <a:p>
            <a:pPr lvl="1"/>
            <a:r>
              <a:rPr lang="en-US" altLang="en-US" dirty="0"/>
              <a:t>….</a:t>
            </a:r>
          </a:p>
          <a:p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218FCF-0A5E-8960-2EBC-48F38E713C83}"/>
              </a:ext>
            </a:extLst>
          </p:cNvPr>
          <p:cNvSpPr/>
          <p:nvPr/>
        </p:nvSpPr>
        <p:spPr bwMode="auto">
          <a:xfrm>
            <a:off x="5686007" y="3522103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68AC2-B8C5-4652-97CA-F7649C62F5D0}"/>
              </a:ext>
            </a:extLst>
          </p:cNvPr>
          <p:cNvSpPr txBox="1"/>
          <p:nvPr/>
        </p:nvSpPr>
        <p:spPr>
          <a:xfrm>
            <a:off x="5950433" y="4588904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9F599-77A4-95FE-71A0-E7F798B1821A}"/>
              </a:ext>
            </a:extLst>
          </p:cNvPr>
          <p:cNvSpPr/>
          <p:nvPr/>
        </p:nvSpPr>
        <p:spPr bwMode="auto">
          <a:xfrm>
            <a:off x="5686007" y="3750703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D1430-C15F-E401-384D-743939C6E755}"/>
              </a:ext>
            </a:extLst>
          </p:cNvPr>
          <p:cNvSpPr txBox="1"/>
          <p:nvPr/>
        </p:nvSpPr>
        <p:spPr>
          <a:xfrm>
            <a:off x="5235500" y="344590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BDF0C-0C0A-F51A-9B8E-505946B689C2}"/>
              </a:ext>
            </a:extLst>
          </p:cNvPr>
          <p:cNvSpPr/>
          <p:nvPr/>
        </p:nvSpPr>
        <p:spPr bwMode="auto">
          <a:xfrm>
            <a:off x="5686007" y="4131703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BB0559-2C13-5042-F736-A446A7BB37A4}"/>
              </a:ext>
            </a:extLst>
          </p:cNvPr>
          <p:cNvSpPr/>
          <p:nvPr/>
        </p:nvSpPr>
        <p:spPr bwMode="auto">
          <a:xfrm>
            <a:off x="9126712" y="3143109"/>
            <a:ext cx="1828800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B56FE-279B-A47D-77D9-65B034C4FC34}"/>
              </a:ext>
            </a:extLst>
          </p:cNvPr>
          <p:cNvSpPr txBox="1"/>
          <p:nvPr/>
        </p:nvSpPr>
        <p:spPr>
          <a:xfrm>
            <a:off x="11140595" y="593024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1BD6B3-4787-E1F8-68ED-7E3BE81FD49B}"/>
              </a:ext>
            </a:extLst>
          </p:cNvPr>
          <p:cNvSpPr txBox="1"/>
          <p:nvPr/>
        </p:nvSpPr>
        <p:spPr>
          <a:xfrm>
            <a:off x="11102725" y="303464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E5DFA1-555C-F510-1D4A-2A16287827C8}"/>
              </a:ext>
            </a:extLst>
          </p:cNvPr>
          <p:cNvSpPr/>
          <p:nvPr/>
        </p:nvSpPr>
        <p:spPr bwMode="auto">
          <a:xfrm>
            <a:off x="9202912" y="5200509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938815-5A56-7986-1CA5-09E045CCE0F3}"/>
              </a:ext>
            </a:extLst>
          </p:cNvPr>
          <p:cNvSpPr txBox="1"/>
          <p:nvPr/>
        </p:nvSpPr>
        <p:spPr>
          <a:xfrm>
            <a:off x="9126712" y="551697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Code Segment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6E4E21-CDA1-35B3-BE5E-0DC246D59775}"/>
              </a:ext>
            </a:extLst>
          </p:cNvPr>
          <p:cNvSpPr/>
          <p:nvPr/>
        </p:nvSpPr>
        <p:spPr bwMode="auto">
          <a:xfrm>
            <a:off x="9202912" y="4667109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BD5A28-CFF5-0F6B-18BD-DB2E701AABDE}"/>
              </a:ext>
            </a:extLst>
          </p:cNvPr>
          <p:cNvSpPr txBox="1"/>
          <p:nvPr/>
        </p:nvSpPr>
        <p:spPr>
          <a:xfrm>
            <a:off x="9332129" y="475497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604000-D6C0-C482-3B8B-5E8F20394BA8}"/>
              </a:ext>
            </a:extLst>
          </p:cNvPr>
          <p:cNvSpPr/>
          <p:nvPr/>
        </p:nvSpPr>
        <p:spPr bwMode="auto">
          <a:xfrm>
            <a:off x="9202912" y="4209909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1CD8AB-3633-9CBC-9D45-4034F968AD72}"/>
              </a:ext>
            </a:extLst>
          </p:cNvPr>
          <p:cNvSpPr txBox="1"/>
          <p:nvPr/>
        </p:nvSpPr>
        <p:spPr>
          <a:xfrm>
            <a:off x="9639886" y="42215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0302B6-E8FB-8ACE-3E05-1CBAB8423E39}"/>
              </a:ext>
            </a:extLst>
          </p:cNvPr>
          <p:cNvSpPr/>
          <p:nvPr/>
        </p:nvSpPr>
        <p:spPr bwMode="auto">
          <a:xfrm>
            <a:off x="9202912" y="3219309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318C69-D047-7AB5-C46A-052DB50CF4C4}"/>
              </a:ext>
            </a:extLst>
          </p:cNvPr>
          <p:cNvSpPr txBox="1"/>
          <p:nvPr/>
        </p:nvSpPr>
        <p:spPr>
          <a:xfrm>
            <a:off x="9627264" y="330717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4DF736-5498-2858-34CF-0E5A182D5BD2}"/>
              </a:ext>
            </a:extLst>
          </p:cNvPr>
          <p:cNvCxnSpPr/>
          <p:nvPr/>
        </p:nvCxnSpPr>
        <p:spPr bwMode="auto">
          <a:xfrm flipV="1">
            <a:off x="10671222" y="4089257"/>
            <a:ext cx="0" cy="57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2E5B61-E86C-A8CB-4546-E52C49C902CE}"/>
              </a:ext>
            </a:extLst>
          </p:cNvPr>
          <p:cNvCxnSpPr/>
          <p:nvPr/>
        </p:nvCxnSpPr>
        <p:spPr bwMode="auto">
          <a:xfrm>
            <a:off x="10658156" y="3262055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7AA4F3-06AA-6D94-2E65-9A56AB9DAA67}"/>
              </a:ext>
            </a:extLst>
          </p:cNvPr>
          <p:cNvSpPr/>
          <p:nvPr/>
        </p:nvSpPr>
        <p:spPr bwMode="auto">
          <a:xfrm>
            <a:off x="9279112" y="5276709"/>
            <a:ext cx="1447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20A54D-B8B1-A440-4768-69A4339B7EF1}"/>
              </a:ext>
            </a:extLst>
          </p:cNvPr>
          <p:cNvSpPr txBox="1"/>
          <p:nvPr/>
        </p:nvSpPr>
        <p:spPr>
          <a:xfrm>
            <a:off x="9379375" y="524295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DA35B3-E543-9C7B-13DA-BC17AE0294D7}"/>
              </a:ext>
            </a:extLst>
          </p:cNvPr>
          <p:cNvSpPr txBox="1"/>
          <p:nvPr/>
        </p:nvSpPr>
        <p:spPr>
          <a:xfrm>
            <a:off x="5228808" y="375070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SP:</a:t>
            </a:r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AA86B46F-AD4C-37CD-6AD3-BBC322AFBA90}"/>
              </a:ext>
            </a:extLst>
          </p:cNvPr>
          <p:cNvSpPr/>
          <p:nvPr/>
        </p:nvSpPr>
        <p:spPr bwMode="auto">
          <a:xfrm>
            <a:off x="7335338" y="3522104"/>
            <a:ext cx="1864894" cy="1840468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00987A51-7350-A443-C9D8-ADA7E51E0B7C}"/>
              </a:ext>
            </a:extLst>
          </p:cNvPr>
          <p:cNvSpPr/>
          <p:nvPr/>
        </p:nvSpPr>
        <p:spPr bwMode="auto">
          <a:xfrm flipV="1">
            <a:off x="7331328" y="3679001"/>
            <a:ext cx="1973179" cy="345054"/>
          </a:xfrm>
          <a:custGeom>
            <a:avLst/>
            <a:gdLst>
              <a:gd name="connsiteX0" fmla="*/ 0 w 1973179"/>
              <a:gd name="connsiteY0" fmla="*/ 146596 h 447385"/>
              <a:gd name="connsiteX1" fmla="*/ 409074 w 1973179"/>
              <a:gd name="connsiteY1" fmla="*/ 14249 h 447385"/>
              <a:gd name="connsiteX2" fmla="*/ 1973179 w 1973179"/>
              <a:gd name="connsiteY2" fmla="*/ 447385 h 4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179" h="447385">
                <a:moveTo>
                  <a:pt x="0" y="146596"/>
                </a:moveTo>
                <a:cubicBezTo>
                  <a:pt x="40105" y="55357"/>
                  <a:pt x="80211" y="-35882"/>
                  <a:pt x="409074" y="14249"/>
                </a:cubicBezTo>
                <a:cubicBezTo>
                  <a:pt x="737937" y="64380"/>
                  <a:pt x="1355558" y="255882"/>
                  <a:pt x="1973179" y="447385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350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38A8-9EE1-EB49-8C1D-7DA51064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2014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Previous discussion of threads: Very Simple 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1F6D-E829-C948-B1B2-74499FA9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8763000" cy="5105400"/>
          </a:xfrm>
        </p:spPr>
        <p:txBody>
          <a:bodyPr/>
          <a:lstStyle/>
          <a:p>
            <a:r>
              <a:rPr lang="en-US" dirty="0"/>
              <a:t>All vCPU's share non-CPU resources</a:t>
            </a:r>
          </a:p>
          <a:p>
            <a:pPr lvl="1"/>
            <a:r>
              <a:rPr lang="en-US" dirty="0"/>
              <a:t>Memory, I/O Devices</a:t>
            </a:r>
          </a:p>
          <a:p>
            <a:r>
              <a:rPr lang="en-US" dirty="0"/>
              <a:t>Each thread can read/write memory</a:t>
            </a:r>
          </a:p>
          <a:p>
            <a:pPr lvl="1"/>
            <a:r>
              <a:rPr lang="en-US" dirty="0"/>
              <a:t>Perhaps data of others</a:t>
            </a:r>
          </a:p>
          <a:p>
            <a:pPr lvl="1"/>
            <a:r>
              <a:rPr lang="en-US" dirty="0"/>
              <a:t>can overwrite OS ?</a:t>
            </a:r>
          </a:p>
          <a:p>
            <a:r>
              <a:rPr lang="en-US" dirty="0"/>
              <a:t>This approach is used in</a:t>
            </a:r>
          </a:p>
          <a:p>
            <a:pPr lvl="1"/>
            <a:r>
              <a:rPr lang="en-US" dirty="0"/>
              <a:t>Very early days of computing</a:t>
            </a:r>
          </a:p>
          <a:p>
            <a:pPr lvl="1"/>
            <a:r>
              <a:rPr lang="en-US" dirty="0"/>
              <a:t>Embedded applications</a:t>
            </a:r>
          </a:p>
          <a:p>
            <a:pPr lvl="1"/>
            <a:r>
              <a:rPr lang="en-US" dirty="0" err="1"/>
              <a:t>MacOS</a:t>
            </a:r>
            <a:r>
              <a:rPr lang="en-US" dirty="0"/>
              <a:t> 1-9/Windows 3.1 (switch only with voluntary yield)</a:t>
            </a:r>
          </a:p>
          <a:p>
            <a:pPr lvl="1"/>
            <a:r>
              <a:rPr lang="en-US" dirty="0"/>
              <a:t>Windows 95-ME (switch with yield or timer)</a:t>
            </a:r>
          </a:p>
          <a:p>
            <a:r>
              <a:rPr lang="en-US" dirty="0">
                <a:solidFill>
                  <a:srgbClr val="FF0000"/>
                </a:solidFill>
              </a:rPr>
              <a:t>However it is risky…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914400"/>
            <a:ext cx="5352027" cy="1133475"/>
            <a:chOff x="2400" y="1152"/>
            <a:chExt cx="2976" cy="714"/>
          </a:xfrm>
        </p:grpSpPr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8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9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0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1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2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6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7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05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Multiplexing has no </a:t>
            </a:r>
            <a:r>
              <a:rPr lang="en-US" baseline="0" dirty="0"/>
              <a:t>Protection!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6096000"/>
          </a:xfrm>
        </p:spPr>
        <p:txBody>
          <a:bodyPr>
            <a:normAutofit/>
          </a:bodyPr>
          <a:lstStyle/>
          <a:p>
            <a:r>
              <a:rPr lang="en-US" dirty="0"/>
              <a:t>Operating System must protect itself from user programs</a:t>
            </a:r>
          </a:p>
          <a:p>
            <a:pPr lvl="1"/>
            <a:r>
              <a:rPr lang="en-US" dirty="0"/>
              <a:t>Reliability: compromising the operating system generally causes it to crash</a:t>
            </a:r>
          </a:p>
          <a:p>
            <a:pPr lvl="1"/>
            <a:r>
              <a:rPr lang="en-US" dirty="0"/>
              <a:t>Security: limit the scope of what threads can do</a:t>
            </a:r>
          </a:p>
          <a:p>
            <a:pPr lvl="1"/>
            <a:r>
              <a:rPr lang="en-US" dirty="0"/>
              <a:t>Privacy: limit each thread to the data it is permitted to access</a:t>
            </a:r>
          </a:p>
          <a:p>
            <a:pPr lvl="1"/>
            <a:r>
              <a:rPr lang="en-US" dirty="0"/>
              <a:t>Fairness: each thread should be limited to its appropriate share of system resources (CPU time, memory, I/O,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OS must protect User programs from one another</a:t>
            </a:r>
          </a:p>
          <a:p>
            <a:pPr lvl="1"/>
            <a:r>
              <a:rPr lang="en-US" dirty="0"/>
              <a:t>Prevent threads owned by one user from impacting threads owned by another user</a:t>
            </a:r>
          </a:p>
          <a:p>
            <a:pPr lvl="1"/>
            <a:r>
              <a:rPr lang="en-US" dirty="0"/>
              <a:t>Example: prevent one user from stealing secret information from another user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16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220200" cy="533400"/>
          </a:xfrm>
        </p:spPr>
        <p:txBody>
          <a:bodyPr/>
          <a:lstStyle/>
          <a:p>
            <a:r>
              <a:rPr lang="en-US" dirty="0"/>
              <a:t>Simple address translation with Base and Bound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162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500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326295" y="3184659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8382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3836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3836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383696" y="3048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0191" y="685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33601" y="350520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61117" y="2805724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Base Address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175056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6172200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34603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5943601" y="3193868"/>
            <a:ext cx="1382695" cy="171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6096000" y="3581402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3528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1905000" y="1359234"/>
            <a:ext cx="3663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6553201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5943601" y="3365557"/>
            <a:ext cx="219355" cy="293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6096000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72200" y="4419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&lt;</a:t>
            </a: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5486401" y="3810001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5943601" y="4798686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1905000" y="13716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419601" y="31750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383695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72001" y="4876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676400" y="5486400"/>
            <a:ext cx="5334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Hardware relocation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934281" y="322662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84071" y="34888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4783216" y="1226204"/>
            <a:ext cx="2292287" cy="1135996"/>
          </a:xfrm>
          <a:prstGeom prst="wedgeRoundRectCallout">
            <a:avLst>
              <a:gd name="adj1" fmla="val 18269"/>
              <a:gd name="adj2" fmla="val 167216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</a:t>
            </a:r>
            <a:br>
              <a:rPr lang="en-US" b="0" dirty="0">
                <a:latin typeface="Gill Sans"/>
                <a:cs typeface="Gill Sans"/>
              </a:rPr>
            </a:br>
            <a:r>
              <a:rPr lang="en-US" b="0" dirty="0">
                <a:latin typeface="Gill Sans"/>
                <a:cs typeface="Gill Sans"/>
              </a:rPr>
              <a:t>on-the-fly from range </a:t>
            </a:r>
          </a:p>
          <a:p>
            <a:r>
              <a:rPr lang="en-GB" b="0" dirty="0">
                <a:latin typeface="Gill Sans"/>
                <a:cs typeface="Gill Sans"/>
              </a:rPr>
              <a:t>[0000, 0100]</a:t>
            </a:r>
            <a:r>
              <a:rPr lang="en-US" b="0" dirty="0">
                <a:latin typeface="Gill Sans"/>
                <a:cs typeface="Gill Sans"/>
              </a:rPr>
              <a:t> to </a:t>
            </a:r>
            <a:r>
              <a:rPr lang="en-GB" b="0" dirty="0">
                <a:latin typeface="Gill Sans"/>
                <a:cs typeface="Gill Sans"/>
              </a:rPr>
              <a:t>[1000, 1100] </a:t>
            </a:r>
            <a:endParaRPr lang="en-US" b="0" dirty="0">
              <a:latin typeface="Gill Sans"/>
              <a:cs typeface="Gill San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51753" y="37524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00191" y="247534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</p:spTree>
    <p:extLst>
      <p:ext uri="{BB962C8B-B14F-4D97-AF65-F5344CB8AC3E}">
        <p14:creationId xmlns:p14="http://schemas.microsoft.com/office/powerpoint/2010/main" val="3416775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50DF-54AC-CD42-97B1-25A9C0E5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Virtual-to-Physical Address Space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831B-AAC0-2B44-8F2D-5E7CBAB32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685800"/>
            <a:ext cx="10566400" cy="2648988"/>
          </a:xfrm>
        </p:spPr>
        <p:txBody>
          <a:bodyPr/>
          <a:lstStyle/>
          <a:p>
            <a:r>
              <a:rPr lang="en-US" dirty="0"/>
              <a:t>Program operates in a virtual address space that is distinct from the physical memory space of the machine</a:t>
            </a:r>
          </a:p>
          <a:p>
            <a:pPr lvl="1"/>
            <a:r>
              <a:rPr lang="en-US" dirty="0"/>
              <a:t>Break the entire virtual address space into equal size chunks (i.e., pages) </a:t>
            </a:r>
          </a:p>
          <a:p>
            <a:r>
              <a:rPr lang="en-US" dirty="0"/>
              <a:t>Hardware translates address using a </a:t>
            </a:r>
            <a:r>
              <a:rPr lang="en-US" b="1" dirty="0"/>
              <a:t>page table</a:t>
            </a:r>
          </a:p>
          <a:p>
            <a:pPr lvl="1"/>
            <a:r>
              <a:rPr lang="en-US" dirty="0"/>
              <a:t>Special hardware register stores pointer to page table </a:t>
            </a:r>
          </a:p>
          <a:p>
            <a:pPr lvl="1"/>
            <a:r>
              <a:rPr lang="en-US" dirty="0"/>
              <a:t>Treat memory as page size frames and put any page into any frame 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38400" y="2870128"/>
            <a:ext cx="7064279" cy="3987872"/>
            <a:chOff x="2590800" y="1803328"/>
            <a:chExt cx="7064279" cy="3987872"/>
          </a:xfrm>
        </p:grpSpPr>
        <p:sp>
          <p:nvSpPr>
            <p:cNvPr id="10" name="Rectangle 9"/>
            <p:cNvSpPr/>
            <p:nvPr/>
          </p:nvSpPr>
          <p:spPr bwMode="auto">
            <a:xfrm>
              <a:off x="6934200" y="2754868"/>
              <a:ext cx="1600200" cy="2971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590800" y="2831068"/>
              <a:ext cx="1600200" cy="2057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1" y="32882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1" y="32882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0601" y="2526268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72731" y="542186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</a:p>
          </p:txBody>
        </p:sp>
        <p:sp>
          <p:nvSpPr>
            <p:cNvPr id="14" name="Alternate Process 13"/>
            <p:cNvSpPr/>
            <p:nvPr/>
          </p:nvSpPr>
          <p:spPr bwMode="auto">
            <a:xfrm>
              <a:off x="4800600" y="3288268"/>
              <a:ext cx="1386104" cy="1143000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r>
                <a:rPr lang="en-US" b="0" dirty="0">
                  <a:solidFill>
                    <a:schemeClr val="tx1"/>
                  </a:solidFill>
                  <a:latin typeface="Gill Sans" charset="0"/>
                  <a:ea typeface="Gill Sans" charset="0"/>
                  <a:cs typeface="Gill Sans" charset="0"/>
                </a:rPr>
                <a:t>translator</a:t>
              </a:r>
            </a:p>
          </p:txBody>
        </p:sp>
        <p:cxnSp>
          <p:nvCxnSpPr>
            <p:cNvPr id="16" name="Straight Arrow Connector 15"/>
            <p:cNvCxnSpPr>
              <a:stCxn id="9" idx="3"/>
              <a:endCxn id="14" idx="1"/>
            </p:cNvCxnSpPr>
            <p:nvPr/>
          </p:nvCxnSpPr>
          <p:spPr bwMode="auto">
            <a:xfrm>
              <a:off x="4191000" y="385976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4" idx="3"/>
            </p:cNvCxnSpPr>
            <p:nvPr/>
          </p:nvCxnSpPr>
          <p:spPr bwMode="auto">
            <a:xfrm>
              <a:off x="6186704" y="3859768"/>
              <a:ext cx="74749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 rot="17680719">
              <a:off x="3900597" y="2723348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“virtual address”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7680719">
              <a:off x="5689341" y="2647149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“physical address”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B3BBD0-655D-E642-83DE-B455548AFD75}"/>
                </a:ext>
              </a:extLst>
            </p:cNvPr>
            <p:cNvGrpSpPr/>
            <p:nvPr/>
          </p:nvGrpSpPr>
          <p:grpSpPr>
            <a:xfrm>
              <a:off x="2802483" y="3915880"/>
              <a:ext cx="1154278" cy="788729"/>
              <a:chOff x="2362200" y="3352800"/>
              <a:chExt cx="1828800" cy="10668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BE4D6B-FC7D-624D-96CE-AADC757D5032}"/>
                  </a:ext>
                </a:extLst>
              </p:cNvPr>
              <p:cNvSpPr/>
              <p:nvPr/>
            </p:nvSpPr>
            <p:spPr bwMode="auto">
              <a:xfrm>
                <a:off x="2362200" y="3352800"/>
                <a:ext cx="1828800" cy="1066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6F3880-CEB5-FE4E-9BA4-D4B1BFC3D529}"/>
                  </a:ext>
                </a:extLst>
              </p:cNvPr>
              <p:cNvSpPr/>
              <p:nvPr/>
            </p:nvSpPr>
            <p:spPr bwMode="auto">
              <a:xfrm>
                <a:off x="2362200" y="3962400"/>
                <a:ext cx="1828800" cy="2286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FBF2AE-7F0D-1A46-BBB9-257D0D7BE3F9}"/>
                  </a:ext>
                </a:extLst>
              </p:cNvPr>
              <p:cNvSpPr txBox="1"/>
              <p:nvPr/>
            </p:nvSpPr>
            <p:spPr>
              <a:xfrm>
                <a:off x="2667001" y="3505201"/>
                <a:ext cx="1318635" cy="374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>
                    <a:latin typeface="Gill Sans" charset="0"/>
                    <a:ea typeface="Gill Sans" charset="0"/>
                    <a:cs typeface="Gill Sans" charset="0"/>
                  </a:rPr>
                  <a:t>Registers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3103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44B8-47C1-1A45-8C36-3C74835B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Paged Virtual Address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0508-3BB9-584F-87D2-D5FE3957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158" y="4095889"/>
            <a:ext cx="9534042" cy="2494127"/>
          </a:xfrm>
        </p:spPr>
        <p:txBody>
          <a:bodyPr>
            <a:normAutofit/>
          </a:bodyPr>
          <a:lstStyle/>
          <a:p>
            <a:r>
              <a:rPr lang="en-US" dirty="0"/>
              <a:t>Instructions operate on virtual addresses</a:t>
            </a:r>
          </a:p>
          <a:p>
            <a:pPr lvl="1"/>
            <a:r>
              <a:rPr lang="en-US" dirty="0"/>
              <a:t>Instruction address, load/store data address</a:t>
            </a:r>
          </a:p>
          <a:p>
            <a:r>
              <a:rPr lang="en-US" dirty="0"/>
              <a:t>Translated to a physical address through a Page Table by the hardware</a:t>
            </a:r>
          </a:p>
          <a:p>
            <a:r>
              <a:rPr lang="en-US" dirty="0"/>
              <a:t>Any Page of address space can be in any (page sized) frame in memory</a:t>
            </a:r>
          </a:p>
          <a:p>
            <a:pPr lvl="1"/>
            <a:r>
              <a:rPr lang="en-US" dirty="0"/>
              <a:t>Or not-present (access generates a page fault)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B66C0-770D-8D49-BCF5-B71EBFD79856}"/>
              </a:ext>
            </a:extLst>
          </p:cNvPr>
          <p:cNvSpPr txBox="1"/>
          <p:nvPr/>
        </p:nvSpPr>
        <p:spPr>
          <a:xfrm>
            <a:off x="1934198" y="118806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Processor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137E31-AD21-844F-B879-6F61E35FA885}"/>
              </a:ext>
            </a:extLst>
          </p:cNvPr>
          <p:cNvGrpSpPr/>
          <p:nvPr/>
        </p:nvGrpSpPr>
        <p:grpSpPr>
          <a:xfrm>
            <a:off x="2152650" y="1811904"/>
            <a:ext cx="1281510" cy="719395"/>
            <a:chOff x="615656" y="2362200"/>
            <a:chExt cx="1828800" cy="1066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2D54CD-9C50-8948-9250-2C94B57C6BA4}"/>
                </a:ext>
              </a:extLst>
            </p:cNvPr>
            <p:cNvSpPr/>
            <p:nvPr/>
          </p:nvSpPr>
          <p:spPr bwMode="auto">
            <a:xfrm>
              <a:off x="615656" y="23622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186976-7411-F74A-9351-1DB3A30BA41E}"/>
                </a:ext>
              </a:extLst>
            </p:cNvPr>
            <p:cNvSpPr/>
            <p:nvPr/>
          </p:nvSpPr>
          <p:spPr bwMode="auto">
            <a:xfrm>
              <a:off x="615656" y="29718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773857-3651-2B4D-B06C-65C1FEB1B7B6}"/>
                </a:ext>
              </a:extLst>
            </p:cNvPr>
            <p:cNvSpPr txBox="1"/>
            <p:nvPr/>
          </p:nvSpPr>
          <p:spPr>
            <a:xfrm>
              <a:off x="920456" y="2514600"/>
              <a:ext cx="1260920" cy="410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ea typeface="Gill Sans" charset="0"/>
                  <a:cs typeface="Gill Sans" charset="0"/>
                </a:rPr>
                <a:t>Registers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C3168F7-8743-064C-AAC5-B05DA1500B05}"/>
              </a:ext>
            </a:extLst>
          </p:cNvPr>
          <p:cNvSpPr/>
          <p:nvPr/>
        </p:nvSpPr>
        <p:spPr bwMode="auto">
          <a:xfrm>
            <a:off x="2168317" y="2606123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165698-BEB9-7146-9FC8-88E56DB3F7ED}"/>
              </a:ext>
            </a:extLst>
          </p:cNvPr>
          <p:cNvSpPr/>
          <p:nvPr/>
        </p:nvSpPr>
        <p:spPr bwMode="auto">
          <a:xfrm>
            <a:off x="5090978" y="1773065"/>
            <a:ext cx="1281510" cy="16661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BD7E06-908B-9C46-BCC2-DB9B543FC0A2}"/>
              </a:ext>
            </a:extLst>
          </p:cNvPr>
          <p:cNvSpPr/>
          <p:nvPr/>
        </p:nvSpPr>
        <p:spPr bwMode="auto">
          <a:xfrm>
            <a:off x="5090978" y="2184147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54459-5329-6243-BE5A-78D56B633D93}"/>
              </a:ext>
            </a:extLst>
          </p:cNvPr>
          <p:cNvSpPr txBox="1"/>
          <p:nvPr/>
        </p:nvSpPr>
        <p:spPr>
          <a:xfrm>
            <a:off x="5304563" y="1875836"/>
            <a:ext cx="985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Page 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E9DE9-5E8E-E542-BF13-7CD064EB4EFA}"/>
              </a:ext>
            </a:extLst>
          </p:cNvPr>
          <p:cNvSpPr/>
          <p:nvPr/>
        </p:nvSpPr>
        <p:spPr bwMode="auto">
          <a:xfrm>
            <a:off x="7841299" y="903677"/>
            <a:ext cx="1281510" cy="33520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3A773-A551-CA46-B58F-AAD03559AC9D}"/>
              </a:ext>
            </a:extLst>
          </p:cNvPr>
          <p:cNvSpPr/>
          <p:nvPr/>
        </p:nvSpPr>
        <p:spPr bwMode="auto">
          <a:xfrm>
            <a:off x="7841299" y="1314759"/>
            <a:ext cx="1281510" cy="5610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A9729-2AF7-B14B-88D8-7F374889F436}"/>
              </a:ext>
            </a:extLst>
          </p:cNvPr>
          <p:cNvSpPr txBox="1"/>
          <p:nvPr/>
        </p:nvSpPr>
        <p:spPr>
          <a:xfrm>
            <a:off x="8124553" y="890588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72712E-50F0-754B-8C9E-46D01F136BAD}"/>
              </a:ext>
            </a:extLst>
          </p:cNvPr>
          <p:cNvSpPr/>
          <p:nvPr/>
        </p:nvSpPr>
        <p:spPr bwMode="auto">
          <a:xfrm>
            <a:off x="5090978" y="2342479"/>
            <a:ext cx="1281510" cy="15415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31480E-78F8-2B4C-B14A-B817A81679D8}"/>
              </a:ext>
            </a:extLst>
          </p:cNvPr>
          <p:cNvSpPr/>
          <p:nvPr/>
        </p:nvSpPr>
        <p:spPr bwMode="auto">
          <a:xfrm>
            <a:off x="5090978" y="2500751"/>
            <a:ext cx="1281510" cy="154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935A28-B6F8-4645-B7A1-4FC6487E54E8}"/>
              </a:ext>
            </a:extLst>
          </p:cNvPr>
          <p:cNvSpPr/>
          <p:nvPr/>
        </p:nvSpPr>
        <p:spPr bwMode="auto">
          <a:xfrm>
            <a:off x="5090978" y="2659083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7629CA-8194-3745-972B-A977721A2A58}"/>
              </a:ext>
            </a:extLst>
          </p:cNvPr>
          <p:cNvSpPr/>
          <p:nvPr/>
        </p:nvSpPr>
        <p:spPr bwMode="auto">
          <a:xfrm>
            <a:off x="7841299" y="2616499"/>
            <a:ext cx="1281510" cy="56107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113941-5FEB-9C4B-8CDE-65B9E9298402}"/>
              </a:ext>
            </a:extLst>
          </p:cNvPr>
          <p:cNvSpPr/>
          <p:nvPr/>
        </p:nvSpPr>
        <p:spPr bwMode="auto">
          <a:xfrm>
            <a:off x="7841299" y="3686445"/>
            <a:ext cx="1281510" cy="5610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2F0579-0B53-E047-811E-538DEC52E02B}"/>
              </a:ext>
            </a:extLst>
          </p:cNvPr>
          <p:cNvSpPr/>
          <p:nvPr/>
        </p:nvSpPr>
        <p:spPr bwMode="auto">
          <a:xfrm>
            <a:off x="7841299" y="1867481"/>
            <a:ext cx="1281510" cy="561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DFD7-33F1-8147-B66F-6AF4B19B3CB4}"/>
              </a:ext>
            </a:extLst>
          </p:cNvPr>
          <p:cNvSpPr/>
          <p:nvPr/>
        </p:nvSpPr>
        <p:spPr bwMode="auto">
          <a:xfrm>
            <a:off x="5090978" y="3285025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228077-E317-EB45-8F51-850204BEC85D}"/>
              </a:ext>
            </a:extLst>
          </p:cNvPr>
          <p:cNvCxnSpPr>
            <a:cxnSpLocks/>
          </p:cNvCxnSpPr>
          <p:nvPr/>
        </p:nvCxnSpPr>
        <p:spPr>
          <a:xfrm>
            <a:off x="3549354" y="2338303"/>
            <a:ext cx="1092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ADAF5D-C0F3-2243-B720-ED50EA4BEB9F}"/>
              </a:ext>
            </a:extLst>
          </p:cNvPr>
          <p:cNvSpPr txBox="1"/>
          <p:nvPr/>
        </p:nvSpPr>
        <p:spPr>
          <a:xfrm>
            <a:off x="2177907" y="2873476"/>
            <a:ext cx="3003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&lt;Virtual Address&gt; =   </a:t>
            </a:r>
          </a:p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	&lt;Page #&gt; &lt;Page Offset&gt;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7BD1157-AC89-A64B-BAD0-DCBC70327336}"/>
              </a:ext>
            </a:extLst>
          </p:cNvPr>
          <p:cNvSpPr/>
          <p:nvPr/>
        </p:nvSpPr>
        <p:spPr>
          <a:xfrm>
            <a:off x="9189579" y="2616499"/>
            <a:ext cx="119641" cy="543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E1B25F-06D6-2547-8820-0B000A4795AF}"/>
              </a:ext>
            </a:extLst>
          </p:cNvPr>
          <p:cNvSpPr/>
          <p:nvPr/>
        </p:nvSpPr>
        <p:spPr bwMode="auto">
          <a:xfrm>
            <a:off x="7841299" y="2963650"/>
            <a:ext cx="1281510" cy="595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D1A700-5889-4645-97A1-A267A2EA9FC7}"/>
              </a:ext>
            </a:extLst>
          </p:cNvPr>
          <p:cNvSpPr txBox="1"/>
          <p:nvPr/>
        </p:nvSpPr>
        <p:spPr>
          <a:xfrm>
            <a:off x="9297344" y="2716639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/>
              </a:rPr>
              <a:t>Page</a:t>
            </a:r>
            <a:r>
              <a:rPr lang="en-US" sz="1200" dirty="0">
                <a:latin typeface="Gill Sans Light"/>
              </a:rPr>
              <a:t> (</a:t>
            </a:r>
            <a:r>
              <a:rPr lang="en-US" sz="1200" dirty="0" err="1">
                <a:latin typeface="Gill Sans Light"/>
              </a:rPr>
              <a:t>eg</a:t>
            </a:r>
            <a:r>
              <a:rPr lang="en-US" sz="1200" dirty="0">
                <a:latin typeface="Gill Sans Light"/>
              </a:rPr>
              <a:t>, 4 kb)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8D47C7-9C96-DD43-84ED-731638396F0A}"/>
              </a:ext>
            </a:extLst>
          </p:cNvPr>
          <p:cNvCxnSpPr/>
          <p:nvPr/>
        </p:nvCxnSpPr>
        <p:spPr>
          <a:xfrm flipH="1">
            <a:off x="3449828" y="2377142"/>
            <a:ext cx="398629" cy="60735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54CF8-6557-8B48-9B77-20F94909CAD1}"/>
              </a:ext>
            </a:extLst>
          </p:cNvPr>
          <p:cNvCxnSpPr/>
          <p:nvPr/>
        </p:nvCxnSpPr>
        <p:spPr>
          <a:xfrm>
            <a:off x="4980432" y="1773065"/>
            <a:ext cx="0" cy="56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A46E033-DE33-D943-8A5C-D6EE08EB71E7}"/>
              </a:ext>
            </a:extLst>
          </p:cNvPr>
          <p:cNvSpPr/>
          <p:nvPr/>
        </p:nvSpPr>
        <p:spPr>
          <a:xfrm>
            <a:off x="4126390" y="1839160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&lt;Page #&gt; </a:t>
            </a:r>
            <a:endParaRPr lang="en-US" sz="1200" dirty="0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6DBDA-D2B7-254B-A999-F6EFF6E3360D}"/>
              </a:ext>
            </a:extLst>
          </p:cNvPr>
          <p:cNvSpPr/>
          <p:nvPr/>
        </p:nvSpPr>
        <p:spPr>
          <a:xfrm>
            <a:off x="5105400" y="2285657"/>
            <a:ext cx="1264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Gill Sans Light"/>
              </a:rPr>
              <a:t>&lt;Frame </a:t>
            </a:r>
            <a:r>
              <a:rPr lang="en-US" sz="1200" dirty="0" err="1">
                <a:solidFill>
                  <a:srgbClr val="002060"/>
                </a:solidFill>
                <a:latin typeface="Gill Sans Light"/>
              </a:rPr>
              <a:t>Addr</a:t>
            </a:r>
            <a:r>
              <a:rPr lang="en-US" sz="1200" dirty="0">
                <a:solidFill>
                  <a:srgbClr val="002060"/>
                </a:solidFill>
                <a:latin typeface="Gill Sans Light"/>
              </a:rPr>
              <a:t>&gt;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45DFD2-53DE-7047-9BF9-80D5CF9FEF01}"/>
              </a:ext>
            </a:extLst>
          </p:cNvPr>
          <p:cNvCxnSpPr>
            <a:cxnSpLocks/>
          </p:cNvCxnSpPr>
          <p:nvPr/>
        </p:nvCxnSpPr>
        <p:spPr>
          <a:xfrm>
            <a:off x="7758185" y="2611838"/>
            <a:ext cx="0" cy="41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F81082B-E18B-CB49-83AA-752D5F59C515}"/>
              </a:ext>
            </a:extLst>
          </p:cNvPr>
          <p:cNvSpPr/>
          <p:nvPr/>
        </p:nvSpPr>
        <p:spPr>
          <a:xfrm>
            <a:off x="6586716" y="2659084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&lt;Page Offset&gt; </a:t>
            </a:r>
            <a:endParaRPr lang="en-US" sz="1200" dirty="0">
              <a:latin typeface="Gill Sans Light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D08B22-EE5A-8344-AE23-6AE5A1CA9B0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372488" y="2419557"/>
            <a:ext cx="1496242" cy="205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DE9DA8-550E-7A45-9D52-CC349A92A06B}"/>
              </a:ext>
            </a:extLst>
          </p:cNvPr>
          <p:cNvCxnSpPr/>
          <p:nvPr/>
        </p:nvCxnSpPr>
        <p:spPr>
          <a:xfrm>
            <a:off x="5337398" y="2338303"/>
            <a:ext cx="0" cy="158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9D7B31-C32C-DD47-80D0-72926DDEB1DB}"/>
              </a:ext>
            </a:extLst>
          </p:cNvPr>
          <p:cNvCxnSpPr>
            <a:cxnSpLocks/>
          </p:cNvCxnSpPr>
          <p:nvPr/>
        </p:nvCxnSpPr>
        <p:spPr>
          <a:xfrm flipV="1">
            <a:off x="6372489" y="1902278"/>
            <a:ext cx="1468811" cy="6871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21B6A67-9D38-FA4E-8636-07EBDC3B0C66}"/>
              </a:ext>
            </a:extLst>
          </p:cNvPr>
          <p:cNvSpPr/>
          <p:nvPr/>
        </p:nvSpPr>
        <p:spPr bwMode="auto">
          <a:xfrm>
            <a:off x="2177906" y="3564145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CD146-F4F1-AA4C-A01F-3DDA3A8523FA}"/>
              </a:ext>
            </a:extLst>
          </p:cNvPr>
          <p:cNvSpPr txBox="1"/>
          <p:nvPr/>
        </p:nvSpPr>
        <p:spPr>
          <a:xfrm>
            <a:off x="2355156" y="2550037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DBF066-84FC-894E-A5D4-EC422E695360}"/>
              </a:ext>
            </a:extLst>
          </p:cNvPr>
          <p:cNvSpPr txBox="1"/>
          <p:nvPr/>
        </p:nvSpPr>
        <p:spPr>
          <a:xfrm>
            <a:off x="2363750" y="3495357"/>
            <a:ext cx="778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PT </a:t>
            </a:r>
            <a:r>
              <a:rPr lang="en-US" sz="1200" dirty="0" err="1">
                <a:latin typeface="Gill Sans Light"/>
                <a:ea typeface="Gill Sans" charset="0"/>
                <a:cs typeface="Gill Sans" charset="0"/>
              </a:rPr>
              <a:t>Addr</a:t>
            </a:r>
            <a:endParaRPr lang="en-US" sz="1200" dirty="0">
              <a:latin typeface="Gill Sans Ligh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2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Third OS Concept: Process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287000" cy="56388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Definition: </a:t>
            </a:r>
            <a:r>
              <a:rPr lang="en-US" altLang="en-US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xecution environment with Restricted Rights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(Protected) Address Space with One or More Threads</a:t>
            </a:r>
          </a:p>
          <a:p>
            <a:pPr lvl="1"/>
            <a:r>
              <a:rPr lang="en-US" altLang="en-US" dirty="0"/>
              <a:t>Owns memory (address space)</a:t>
            </a:r>
          </a:p>
          <a:p>
            <a:pPr lvl="1"/>
            <a:r>
              <a:rPr lang="en-US" altLang="en-US" dirty="0"/>
              <a:t>Owns file descriptors, file system context, …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US" altLang="en-US" dirty="0"/>
              <a:t>Application program executes as a process</a:t>
            </a:r>
          </a:p>
          <a:p>
            <a:pPr lvl="1"/>
            <a:r>
              <a:rPr lang="en-US" altLang="en-US" dirty="0"/>
              <a:t>Complex applications can fork/exec child processes</a:t>
            </a:r>
          </a:p>
          <a:p>
            <a:r>
              <a:rPr lang="en-US" altLang="en-US" dirty="0"/>
              <a:t>Why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processes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Protected from each other!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OS Protected from them</a:t>
            </a:r>
          </a:p>
          <a:p>
            <a:pPr lvl="1"/>
            <a:r>
              <a:rPr lang="en-US" altLang="en-US" dirty="0"/>
              <a:t>Processes provides memory protection</a:t>
            </a:r>
          </a:p>
          <a:p>
            <a:r>
              <a:rPr lang="en-US" altLang="en-US" dirty="0"/>
              <a:t>Fundamental tradeoff between protection and efficiency</a:t>
            </a:r>
          </a:p>
          <a:p>
            <a:pPr lvl="1"/>
            <a:r>
              <a:rPr lang="en-US" altLang="en-US" dirty="0"/>
              <a:t>Communication easier </a:t>
            </a:r>
            <a:r>
              <a:rPr lang="en-US" altLang="en-US" i="1" dirty="0"/>
              <a:t>within</a:t>
            </a:r>
            <a:r>
              <a:rPr lang="en-US" altLang="en-US" dirty="0"/>
              <a:t> a process</a:t>
            </a:r>
          </a:p>
          <a:p>
            <a:pPr lvl="1"/>
            <a:r>
              <a:rPr lang="en-US" altLang="en-US" dirty="0"/>
              <a:t>Communication harder </a:t>
            </a:r>
            <a:r>
              <a:rPr lang="en-US" altLang="en-US" i="1" dirty="0"/>
              <a:t>between </a:t>
            </a:r>
            <a:r>
              <a:rPr lang="en-US" altLang="en-US" dirty="0"/>
              <a:t>processes</a:t>
            </a:r>
          </a:p>
          <a:p>
            <a:pPr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6610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72200" y="981191"/>
            <a:ext cx="6003926" cy="3438409"/>
          </a:xfrm>
        </p:spPr>
        <p:txBody>
          <a:bodyPr/>
          <a:lstStyle/>
          <a:p>
            <a:r>
              <a:rPr lang="en-US" altLang="en-US" dirty="0"/>
              <a:t>Threads encapsulate </a:t>
            </a:r>
            <a:r>
              <a:rPr lang="en-US" altLang="en-US" dirty="0">
                <a:solidFill>
                  <a:srgbClr val="FF0000"/>
                </a:solidFill>
              </a:rPr>
              <a:t>concurrency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“Active” component</a:t>
            </a:r>
          </a:p>
          <a:p>
            <a:r>
              <a:rPr lang="en-US" altLang="en-US" dirty="0"/>
              <a:t>Address spaces encapsulate </a:t>
            </a:r>
            <a:r>
              <a:rPr lang="en-US" altLang="en-US" dirty="0">
                <a:solidFill>
                  <a:srgbClr val="FF0000"/>
                </a:solidFill>
              </a:rPr>
              <a:t>protection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“Passive” component</a:t>
            </a:r>
          </a:p>
          <a:p>
            <a:pPr lvl="1"/>
            <a:r>
              <a:rPr lang="en-US" altLang="en-US" dirty="0"/>
              <a:t>Keeps buggy programs from crashing</a:t>
            </a:r>
            <a:br>
              <a:rPr lang="en-US" altLang="en-US" dirty="0"/>
            </a:br>
            <a:r>
              <a:rPr lang="en-US" altLang="en-US" dirty="0"/>
              <a:t>the system</a:t>
            </a:r>
          </a:p>
          <a:p>
            <a:r>
              <a:rPr lang="en-US" altLang="en-US" dirty="0"/>
              <a:t>Why have multiple threads per address space?</a:t>
            </a:r>
          </a:p>
          <a:p>
            <a:pPr lvl="1"/>
            <a:r>
              <a:rPr lang="en-US" altLang="en-US" dirty="0"/>
              <a:t>Parallelism: take advantage of actual hardware parallelism (e.g. multicore)</a:t>
            </a:r>
          </a:p>
          <a:p>
            <a:pPr lvl="1"/>
            <a:r>
              <a:rPr lang="en-US" altLang="en-US" dirty="0"/>
              <a:t>Concurrency: ease of handling I/O and other simultaneous events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52400" y="1371600"/>
            <a:ext cx="5791200" cy="343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66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9EC-C61A-4927-86F5-E876D067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and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81BB-AA71-414D-9413-BF69997E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Processes??</a:t>
            </a:r>
          </a:p>
          <a:p>
            <a:pPr lvl="1"/>
            <a:r>
              <a:rPr lang="en-US" dirty="0"/>
              <a:t>Reliability: bugs can only overwrite memory of process they are in</a:t>
            </a:r>
          </a:p>
          <a:p>
            <a:pPr lvl="1"/>
            <a:r>
              <a:rPr lang="en-US" dirty="0"/>
              <a:t>Security and privacy: malicious or compromised process can’t read or write other process’ data</a:t>
            </a:r>
          </a:p>
          <a:p>
            <a:pPr lvl="1"/>
            <a:r>
              <a:rPr lang="en-US" dirty="0"/>
              <a:t>Fairness: enforce shares of disk, CPU</a:t>
            </a:r>
          </a:p>
          <a:p>
            <a:r>
              <a:rPr lang="en-US" dirty="0"/>
              <a:t>Mechanisms:</a:t>
            </a:r>
          </a:p>
          <a:p>
            <a:pPr lvl="1"/>
            <a:r>
              <a:rPr lang="en-US" dirty="0"/>
              <a:t>Address translation: address space only contains its own data</a:t>
            </a:r>
          </a:p>
          <a:p>
            <a:pPr lvl="1"/>
            <a:r>
              <a:rPr lang="en-US" dirty="0"/>
              <a:t>BUT: why can’t a process change the page table pointer?</a:t>
            </a:r>
          </a:p>
          <a:p>
            <a:pPr lvl="2"/>
            <a:r>
              <a:rPr lang="en-US" dirty="0"/>
              <a:t>Or use I/O instructions to bypass the system?</a:t>
            </a:r>
          </a:p>
          <a:p>
            <a:pPr lvl="1"/>
            <a:r>
              <a:rPr lang="en-US" dirty="0"/>
              <a:t>Hardware must support </a:t>
            </a:r>
            <a:r>
              <a:rPr lang="en-US" b="1" dirty="0"/>
              <a:t>privilege levels</a:t>
            </a:r>
          </a:p>
        </p:txBody>
      </p:sp>
    </p:spTree>
    <p:extLst>
      <p:ext uri="{BB962C8B-B14F-4D97-AF65-F5344CB8AC3E}">
        <p14:creationId xmlns:p14="http://schemas.microsoft.com/office/powerpoint/2010/main" val="30526588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EBCE-2DB2-4932-AF1A-8F3FEFA8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OS Concept:  Dual Mode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558F-1319-42A4-AD6F-4F24FBDB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31240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Hardware</a:t>
            </a:r>
            <a:r>
              <a:rPr lang="en-US" dirty="0"/>
              <a:t> provides at least two modes (at least 1 mode bit):</a:t>
            </a:r>
          </a:p>
          <a:p>
            <a:pPr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Kernel Mode </a:t>
            </a:r>
            <a:r>
              <a:rPr lang="en-US" dirty="0"/>
              <a:t>(or “supervisor” mode)</a:t>
            </a:r>
          </a:p>
          <a:p>
            <a:pPr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User Mode</a:t>
            </a:r>
          </a:p>
          <a:p>
            <a:r>
              <a:rPr lang="en-US" dirty="0"/>
              <a:t>Certain operations are </a:t>
            </a:r>
            <a:r>
              <a:rPr lang="en-US" dirty="0">
                <a:solidFill>
                  <a:srgbClr val="FF0000"/>
                </a:solidFill>
              </a:rPr>
              <a:t>prohibited</a:t>
            </a:r>
            <a:r>
              <a:rPr lang="en-US" dirty="0"/>
              <a:t> when running in user mode</a:t>
            </a:r>
          </a:p>
          <a:p>
            <a:pPr lvl="1"/>
            <a:r>
              <a:rPr lang="en-US" dirty="0"/>
              <a:t>Changing the page table pointer, disabling interrupts, interacting directly w/ hardware, writing to kernel memory</a:t>
            </a:r>
          </a:p>
          <a:p>
            <a:r>
              <a:rPr lang="en-US" dirty="0"/>
              <a:t>Carefully controlled transitions between user mode and kernel mode</a:t>
            </a:r>
          </a:p>
          <a:p>
            <a:pPr lvl="1"/>
            <a:r>
              <a:rPr lang="en-US" dirty="0"/>
              <a:t>System calls, interrupts,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7741-2BDD-4FAA-B56A-DEB5D17A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51" y="4117547"/>
            <a:ext cx="6400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94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/>
              <a:t>Today: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134600" cy="56388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r>
              <a:rPr lang="en-US" altLang="en-US" dirty="0"/>
              <a:t>Program Counter, Registers, Execution Flags, Stack</a:t>
            </a:r>
            <a:endParaRPr lang="en-US" dirty="0"/>
          </a:p>
          <a:p>
            <a:r>
              <a:rPr lang="en-US" b="1" dirty="0"/>
              <a:t>Address space </a:t>
            </a:r>
            <a:r>
              <a:rPr lang="en-US" dirty="0"/>
              <a:t>(with or w/o </a:t>
            </a:r>
            <a:r>
              <a:rPr lang="en-US" b="1" dirty="0"/>
              <a:t>translation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lvl="1"/>
            <a:r>
              <a:rPr lang="en-US" dirty="0"/>
              <a:t>May be distinct from memory space of the physical machine </a:t>
            </a:r>
            <a:br>
              <a:rPr lang="en-US" dirty="0"/>
            </a:br>
            <a:r>
              <a:rPr lang="en-US" dirty="0"/>
              <a:t>(in which case programs operate in a virtual address space)</a:t>
            </a:r>
          </a:p>
          <a:p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Only the “system” has the ability to access certain resources</a:t>
            </a:r>
          </a:p>
          <a:p>
            <a:pPr lvl="1"/>
            <a:r>
              <a:rPr lang="en-US" sz="2400" dirty="0"/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348298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 example: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752600" y="12192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44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User/Kernel (Privileged)</a:t>
            </a:r>
            <a:r>
              <a:rPr lang="en-US" baseline="0" dirty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5638800"/>
            <a:ext cx="7620000" cy="533400"/>
          </a:xfrm>
        </p:spPr>
        <p:txBody>
          <a:bodyPr/>
          <a:lstStyle/>
          <a:p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Block Arc 6"/>
          <p:cNvSpPr/>
          <p:nvPr/>
        </p:nvSpPr>
        <p:spPr bwMode="auto">
          <a:xfrm>
            <a:off x="2819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14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1" y="1219200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1" y="304800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90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3314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5105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Full HW access</a:t>
            </a: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5905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1" y="51054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6201" y="2895600"/>
            <a:ext cx="900579" cy="674132"/>
            <a:chOff x="2362200" y="3048000"/>
            <a:chExt cx="900579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886201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96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3" y="2165866"/>
            <a:ext cx="530167" cy="870466"/>
            <a:chOff x="2590803" y="2927866"/>
            <a:chExt cx="530167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5105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1201" y="2209804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5410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5943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6172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6176244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6629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exception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6858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92912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Layers of Protection for Modern Systems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2800" y="4419600"/>
            <a:ext cx="10566400" cy="1676400"/>
          </a:xfrm>
        </p:spPr>
        <p:txBody>
          <a:bodyPr/>
          <a:lstStyle/>
          <a:p>
            <a:r>
              <a:rPr lang="en-US" dirty="0"/>
              <a:t>Additional layers of protection through virtual machines or containers</a:t>
            </a:r>
          </a:p>
          <a:p>
            <a:pPr lvl="1"/>
            <a:r>
              <a:rPr lang="en-US" dirty="0"/>
              <a:t>Run a complete operating system in a virtual machine</a:t>
            </a:r>
          </a:p>
          <a:p>
            <a:pPr lvl="1"/>
            <a:r>
              <a:rPr lang="en-US" dirty="0"/>
              <a:t>Package all the libraries associated with an app into a container for execution</a:t>
            </a:r>
          </a:p>
          <a:p>
            <a:r>
              <a:rPr lang="en-US" dirty="0">
                <a:latin typeface="Gill Sans Light"/>
              </a:rPr>
              <a:t>More on these ideas later in the class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09BBA1-CC0C-4344-A9C7-9476D5560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1143000"/>
            <a:ext cx="3813610" cy="3048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082C4F-0D19-49CF-89BF-917562269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382257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5711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User </a:t>
            </a:r>
            <a:r>
              <a:rPr lang="en-US" dirty="0">
                <a:sym typeface="Symbol" panose="05050102010706020507" pitchFamily="18" charset="2"/>
              </a:rPr>
              <a:t> Kernel </a:t>
            </a:r>
            <a:r>
              <a:rPr lang="en-US" dirty="0"/>
              <a:t>Mode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944" y="838199"/>
            <a:ext cx="6321756" cy="56388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Syscall</a:t>
            </a:r>
            <a:endParaRPr lang="en-US" dirty="0"/>
          </a:p>
          <a:p>
            <a:pPr lvl="1"/>
            <a:r>
              <a:rPr lang="en-US" dirty="0"/>
              <a:t>Process requests a system service, e.g., exit</a:t>
            </a:r>
          </a:p>
          <a:p>
            <a:pPr lvl="1"/>
            <a:r>
              <a:rPr lang="en-US" dirty="0"/>
              <a:t>Put the </a:t>
            </a:r>
            <a:r>
              <a:rPr lang="en-US" dirty="0" err="1"/>
              <a:t>syscall</a:t>
            </a:r>
            <a:r>
              <a:rPr lang="en-US" dirty="0"/>
              <a:t> id and </a:t>
            </a:r>
            <a:r>
              <a:rPr lang="en-US" dirty="0" err="1"/>
              <a:t>args</a:t>
            </a:r>
            <a:r>
              <a:rPr lang="en-US" dirty="0"/>
              <a:t> in registers and exec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Interrupt</a:t>
            </a:r>
          </a:p>
          <a:p>
            <a:pPr lvl="1"/>
            <a:r>
              <a:rPr lang="en-US" dirty="0"/>
              <a:t>External asynchronous event triggers context switch</a:t>
            </a:r>
          </a:p>
          <a:p>
            <a:pPr lvl="2"/>
            <a:r>
              <a:rPr lang="en-US" dirty="0"/>
              <a:t>e. g., Timer, I/O device</a:t>
            </a:r>
          </a:p>
          <a:p>
            <a:pPr lvl="1"/>
            <a:r>
              <a:rPr lang="en-US" dirty="0"/>
              <a:t>Independent of user process</a:t>
            </a:r>
          </a:p>
          <a:p>
            <a:r>
              <a:rPr lang="en-US" dirty="0"/>
              <a:t>Trap or Exception</a:t>
            </a:r>
          </a:p>
          <a:p>
            <a:pPr lvl="1"/>
            <a:r>
              <a:rPr lang="en-US" dirty="0"/>
              <a:t>Internal synchronous event in process triggers context switch</a:t>
            </a:r>
          </a:p>
          <a:p>
            <a:pPr lvl="1"/>
            <a:r>
              <a:rPr lang="en-US" dirty="0"/>
              <a:t>e.g., Protection violation (segmentation fault), Divide by zero, …</a:t>
            </a:r>
          </a:p>
          <a:p>
            <a:r>
              <a:rPr lang="en-US" dirty="0"/>
              <a:t>All 3 are an UNPROGRAMMED CONTROL TRANSFER</a:t>
            </a:r>
          </a:p>
          <a:p>
            <a:pPr lvl="1"/>
            <a:r>
              <a:rPr lang="en-US" dirty="0"/>
              <a:t>Where does it go?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58100" y="2057399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58100" y="2362199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58100" y="2971799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58100" y="3581399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58100" y="4190999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0800" y="358883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  <a:p>
            <a:pPr algn="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number (i)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6526306" y="3657599"/>
            <a:ext cx="105559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8496300" y="3733799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9533362" y="4521819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intrpHandler_i</a:t>
            </a:r>
            <a:r>
              <a:rPr lang="en-US" sz="1600" dirty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29700" y="2057400"/>
            <a:ext cx="233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 of each interrupt handler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19644-E909-FA42-9463-B6B0B9921055}"/>
              </a:ext>
            </a:extLst>
          </p:cNvPr>
          <p:cNvSpPr txBox="1"/>
          <p:nvPr/>
        </p:nvSpPr>
        <p:spPr>
          <a:xfrm>
            <a:off x="7323562" y="5657900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Interrupt Vector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95741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Many Programs 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7848600" cy="5257800"/>
          </a:xfrm>
        </p:spPr>
        <p:txBody>
          <a:bodyPr/>
          <a:lstStyle/>
          <a:p>
            <a:r>
              <a:rPr lang="en-US" dirty="0"/>
              <a:t>We have the basic mechanism to </a:t>
            </a:r>
          </a:p>
          <a:p>
            <a:pPr lvl="1"/>
            <a:r>
              <a:rPr lang="en-US" dirty="0"/>
              <a:t>switch between user processes and the kernel, </a:t>
            </a:r>
          </a:p>
          <a:p>
            <a:pPr lvl="1"/>
            <a:r>
              <a:rPr lang="en-US" dirty="0"/>
              <a:t>the kernel can switch among user processes,</a:t>
            </a:r>
          </a:p>
          <a:p>
            <a:pPr lvl="1"/>
            <a:r>
              <a:rPr lang="en-US" dirty="0"/>
              <a:t>Protect OS from user processes and processes from each other</a:t>
            </a:r>
          </a:p>
          <a:p>
            <a:r>
              <a:rPr lang="en-US" dirty="0"/>
              <a:t>Questions ???</a:t>
            </a:r>
          </a:p>
          <a:p>
            <a:r>
              <a:rPr lang="en-US" dirty="0"/>
              <a:t>How do we decide which user process to run?</a:t>
            </a:r>
          </a:p>
          <a:p>
            <a:r>
              <a:rPr lang="en-US" dirty="0"/>
              <a:t>How do we represent user processes in the OS?</a:t>
            </a:r>
          </a:p>
          <a:p>
            <a:r>
              <a:rPr lang="en-US" dirty="0"/>
              <a:t>How do we pack up the process and set it aside?</a:t>
            </a:r>
          </a:p>
          <a:p>
            <a:r>
              <a:rPr lang="en-US" dirty="0"/>
              <a:t>How do we get a stack and heap for the kernel?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15195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 and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represents each process as a process control block (PCB)</a:t>
            </a:r>
          </a:p>
          <a:p>
            <a:pPr lvl="1"/>
            <a:r>
              <a:rPr lang="en-US" dirty="0"/>
              <a:t>Status (running, ready, blocked, …)</a:t>
            </a:r>
          </a:p>
          <a:p>
            <a:pPr lvl="1"/>
            <a:r>
              <a:rPr lang="en-US" dirty="0"/>
              <a:t>Register state (when not ready)</a:t>
            </a:r>
          </a:p>
          <a:p>
            <a:pPr lvl="1"/>
            <a:r>
              <a:rPr lang="en-US" dirty="0"/>
              <a:t>Process ID (PID), User, Executable, Priority, …</a:t>
            </a:r>
          </a:p>
          <a:p>
            <a:pPr lvl="1"/>
            <a:r>
              <a:rPr lang="en-US" dirty="0"/>
              <a:t>Execution time, …</a:t>
            </a:r>
          </a:p>
          <a:p>
            <a:pPr lvl="1"/>
            <a:r>
              <a:rPr lang="en-US" dirty="0"/>
              <a:t>Memory space, translation, …</a:t>
            </a:r>
          </a:p>
          <a:p>
            <a:r>
              <a:rPr lang="en-US" dirty="0"/>
              <a:t>Kernel Scheduler maintains a data structure containing the PCBs</a:t>
            </a:r>
          </a:p>
          <a:p>
            <a:pPr lvl="1"/>
            <a:r>
              <a:rPr lang="en-US" dirty="0"/>
              <a:t>Scheduling algorithm selects the next one to run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EF109-396C-6089-B31A-3AB8D368BA39}"/>
              </a:ext>
            </a:extLst>
          </p:cNvPr>
          <p:cNvSpPr txBox="1"/>
          <p:nvPr/>
        </p:nvSpPr>
        <p:spPr>
          <a:xfrm>
            <a:off x="3733800" y="4545749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if ( </a:t>
            </a:r>
            <a:r>
              <a:rPr lang="en-US" b="1" dirty="0" err="1">
                <a:latin typeface="Courier New"/>
                <a:cs typeface="Courier New"/>
              </a:rPr>
              <a:t>readyProcesses</a:t>
            </a:r>
            <a:r>
              <a:rPr lang="en-US" b="1" dirty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nextPCB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selectProcess</a:t>
            </a:r>
            <a:r>
              <a:rPr lang="en-US" b="1" dirty="0">
                <a:latin typeface="Courier New"/>
                <a:cs typeface="Courier New"/>
              </a:rPr>
              <a:t>(PCBs);</a:t>
            </a:r>
          </a:p>
          <a:p>
            <a:r>
              <a:rPr lang="en-US" b="1" dirty="0">
                <a:latin typeface="Courier New"/>
                <a:cs typeface="Courier New"/>
              </a:rPr>
              <a:t>	run( </a:t>
            </a:r>
            <a:r>
              <a:rPr lang="en-US" b="1" dirty="0" err="1">
                <a:latin typeface="Courier New"/>
                <a:cs typeface="Courier New"/>
              </a:rPr>
              <a:t>nextPCB</a:t>
            </a:r>
            <a:r>
              <a:rPr lang="en-US" b="1" dirty="0">
                <a:latin typeface="Courier New"/>
                <a:cs typeface="Courier New"/>
              </a:rPr>
              <a:t> );</a:t>
            </a:r>
          </a:p>
          <a:p>
            <a:r>
              <a:rPr lang="en-US" b="1" dirty="0">
                <a:latin typeface="Courier New"/>
                <a:cs typeface="Courier New"/>
              </a:rPr>
              <a:t>} else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run_idle_process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9283AA6-C902-B299-61B5-2914AEC5DCCD}"/>
              </a:ext>
            </a:extLst>
          </p:cNvPr>
          <p:cNvSpPr/>
          <p:nvPr/>
        </p:nvSpPr>
        <p:spPr bwMode="auto">
          <a:xfrm>
            <a:off x="2405140" y="4415458"/>
            <a:ext cx="1328660" cy="2014907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395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/>
              <a:t>Conclusion: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591800" cy="56388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r>
              <a:rPr lang="en-US" altLang="en-US" dirty="0"/>
              <a:t>Program Counter, Registers, Execution Flags, Stack</a:t>
            </a:r>
            <a:endParaRPr lang="en-US" dirty="0"/>
          </a:p>
          <a:p>
            <a:r>
              <a:rPr lang="en-US" b="1" dirty="0"/>
              <a:t>Address space </a:t>
            </a:r>
            <a:r>
              <a:rPr lang="en-US" dirty="0"/>
              <a:t>(with or w/o </a:t>
            </a:r>
            <a:r>
              <a:rPr lang="en-US" b="1" dirty="0"/>
              <a:t>translation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 of memory addresses accessible to program (for read or write)</a:t>
            </a:r>
          </a:p>
          <a:p>
            <a:pPr lvl="1"/>
            <a:r>
              <a:rPr lang="en-US" dirty="0"/>
              <a:t>Virtual address space distinct from physical address space of the machine</a:t>
            </a:r>
          </a:p>
          <a:p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Only the “system” has the ability to access certain resources</a:t>
            </a:r>
          </a:p>
          <a:p>
            <a:pPr lvl="1"/>
            <a:r>
              <a:rPr lang="en-US" sz="2400" dirty="0"/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2980128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677302" y="838200"/>
            <a:ext cx="3694914" cy="5105400"/>
            <a:chOff x="5315101" y="838200"/>
            <a:chExt cx="3694914" cy="5105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30783"/>
              <a:ext cx="11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Load &amp; Execute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54602" y="242673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PC: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7" y="55742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7" y="5181600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1" y="11430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OS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022832" y="1893332"/>
            <a:ext cx="1247564" cy="1219200"/>
            <a:chOff x="9022832" y="1893332"/>
            <a:chExt cx="1247564" cy="1219200"/>
          </a:xfrm>
        </p:grpSpPr>
        <p:sp>
          <p:nvSpPr>
            <p:cNvPr id="72" name="Rectangle 71"/>
            <p:cNvSpPr/>
            <p:nvPr/>
          </p:nvSpPr>
          <p:spPr bwMode="auto">
            <a:xfrm flipV="1">
              <a:off x="9022832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245243" y="26670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 flipV="1">
              <a:off x="9022832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232620" y="19812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9985068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 flipV="1">
              <a:off x="9985068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507" y="89069"/>
            <a:ext cx="7162800" cy="533400"/>
          </a:xfrm>
        </p:spPr>
        <p:txBody>
          <a:bodyPr/>
          <a:lstStyle/>
          <a:p>
            <a:r>
              <a:rPr lang="en-US" dirty="0"/>
              <a:t>OS Bottom Line: Run Programs</a:t>
            </a:r>
          </a:p>
        </p:txBody>
      </p:sp>
      <p:pic>
        <p:nvPicPr>
          <p:cNvPr id="12" name="Picture 11" descr="Screen Shot 2014-08-28 at 9.53.0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1"/>
            <a:ext cx="1144090" cy="137182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733800" y="1143000"/>
            <a:ext cx="1940813" cy="2502932"/>
            <a:chOff x="1447800" y="1219200"/>
            <a:chExt cx="1940813" cy="2502932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797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int</a:t>
              </a:r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main() 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{ … ;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51425" y="2101376"/>
              <a:ext cx="76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editor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121920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Program 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foo.c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38801" y="914400"/>
            <a:ext cx="2111694" cy="2655332"/>
            <a:chOff x="3352800" y="990600"/>
            <a:chExt cx="2111694" cy="2655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085317" y="194400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compiler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0" y="990600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Executable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2" y="32766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a.out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2" y="19812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1524000" y="3733800"/>
            <a:ext cx="7067440" cy="2819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Write them and compile them</a:t>
            </a:r>
          </a:p>
          <a:p>
            <a:r>
              <a:rPr lang="en-US" dirty="0"/>
              <a:t>Load instruction and data segments of executable file into memory</a:t>
            </a:r>
          </a:p>
          <a:p>
            <a:r>
              <a:rPr lang="en-US" dirty="0"/>
              <a:t>Create stack and heap</a:t>
            </a:r>
          </a:p>
          <a:p>
            <a:r>
              <a:rPr lang="en-US" dirty="0"/>
              <a:t>“Transfer control to program”</a:t>
            </a:r>
          </a:p>
          <a:p>
            <a:r>
              <a:rPr lang="en-US" dirty="0"/>
              <a:t>Provide services to program</a:t>
            </a:r>
          </a:p>
          <a:p>
            <a:r>
              <a:rPr lang="en-US" dirty="0"/>
              <a:t>While protecting OS and program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839389" y="3886199"/>
            <a:ext cx="1570555" cy="1027791"/>
            <a:chOff x="9839389" y="3886199"/>
            <a:chExt cx="1570555" cy="1027791"/>
          </a:xfrm>
        </p:grpSpPr>
        <p:sp>
          <p:nvSpPr>
            <p:cNvPr id="92" name="TextBox 91"/>
            <p:cNvSpPr txBox="1"/>
            <p:nvPr/>
          </p:nvSpPr>
          <p:spPr>
            <a:xfrm>
              <a:off x="10366068" y="426720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9839389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971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9067800" cy="533400"/>
          </a:xfrm>
        </p:spPr>
        <p:txBody>
          <a:bodyPr/>
          <a:lstStyle/>
          <a:p>
            <a:r>
              <a:rPr lang="en-US" dirty="0"/>
              <a:t>Instruction Fetch/Decode/Execute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838200"/>
            <a:ext cx="7620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instruction cycle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86200" y="187124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17950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934200" y="1600200"/>
            <a:ext cx="1981200" cy="449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727738" y="2079728"/>
            <a:ext cx="2438881" cy="72151"/>
          </a:xfrm>
          <a:custGeom>
            <a:avLst/>
            <a:gdLst>
              <a:gd name="connsiteX0" fmla="*/ 0 w 2438881"/>
              <a:gd name="connsiteY0" fmla="*/ 0 h 72151"/>
              <a:gd name="connsiteX1" fmla="*/ 0 w 2438881"/>
              <a:gd name="connsiteY1" fmla="*/ 0 h 72151"/>
              <a:gd name="connsiteX2" fmla="*/ 2438881 w 2438881"/>
              <a:gd name="connsiteY2" fmla="*/ 72151 h 7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881" h="72151">
                <a:moveTo>
                  <a:pt x="0" y="0"/>
                </a:moveTo>
                <a:lnTo>
                  <a:pt x="0" y="0"/>
                </a:lnTo>
                <a:lnTo>
                  <a:pt x="2438881" y="72151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00600" y="2099846"/>
            <a:ext cx="2133600" cy="186154"/>
            <a:chOff x="3276600" y="2099846"/>
            <a:chExt cx="2133600" cy="186154"/>
          </a:xfrm>
        </p:grpSpPr>
        <p:cxnSp>
          <p:nvCxnSpPr>
            <p:cNvPr id="34" name="Straight Connector 33"/>
            <p:cNvCxnSpPr>
              <a:endCxn id="8" idx="2"/>
            </p:cNvCxnSpPr>
            <p:nvPr/>
          </p:nvCxnSpPr>
          <p:spPr bwMode="auto">
            <a:xfrm flipV="1">
              <a:off x="3276600" y="20998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276600" y="2286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286000" y="2209800"/>
            <a:ext cx="4648200" cy="457200"/>
            <a:chOff x="762000" y="2209800"/>
            <a:chExt cx="4648200" cy="457200"/>
          </a:xfrm>
        </p:grpSpPr>
        <p:sp>
          <p:nvSpPr>
            <p:cNvPr id="49" name="TextBox 48"/>
            <p:cNvSpPr txBox="1"/>
            <p:nvPr/>
          </p:nvSpPr>
          <p:spPr>
            <a:xfrm>
              <a:off x="762000" y="220980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Instruction fetch</a:t>
              </a: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3276600" y="24384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3276600" y="2438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2279668" y="3200400"/>
            <a:ext cx="4883133" cy="3200400"/>
            <a:chOff x="755667" y="3200400"/>
            <a:chExt cx="4883133" cy="3200400"/>
          </a:xfrm>
        </p:grpSpPr>
        <p:sp>
          <p:nvSpPr>
            <p:cNvPr id="15" name="Trapezoid 14"/>
            <p:cNvSpPr/>
            <p:nvPr/>
          </p:nvSpPr>
          <p:spPr bwMode="auto">
            <a:xfrm flipV="1">
              <a:off x="2362200" y="4648200"/>
              <a:ext cx="1828800" cy="838200"/>
            </a:xfrm>
            <a:prstGeom prst="trapezoid">
              <a:avLst>
                <a:gd name="adj" fmla="val 55991"/>
              </a:avLst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3505200" y="5562600"/>
              <a:ext cx="1905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5715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350520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48006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ALU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2667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810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2362200" y="59436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" name="Straight Arrow Connector 23"/>
            <p:cNvCxnSpPr>
              <a:stCxn id="15" idx="0"/>
              <a:endCxn id="23" idx="0"/>
            </p:cNvCxnSpPr>
            <p:nvPr/>
          </p:nvCxnSpPr>
          <p:spPr bwMode="auto">
            <a:xfrm>
              <a:off x="3276600" y="5486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8" name="Straight Connector 37"/>
            <p:cNvCxnSpPr>
              <a:endCxn id="7" idx="0"/>
            </p:cNvCxnSpPr>
            <p:nvPr/>
          </p:nvCxnSpPr>
          <p:spPr bwMode="auto">
            <a:xfrm>
              <a:off x="3276600" y="3200400"/>
              <a:ext cx="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cxnSp>
          <p:nvCxnSpPr>
            <p:cNvPr id="40" name="Straight Connector 39"/>
            <p:cNvCxnSpPr>
              <a:stCxn id="23" idx="2"/>
            </p:cNvCxnSpPr>
            <p:nvPr/>
          </p:nvCxnSpPr>
          <p:spPr bwMode="auto">
            <a:xfrm>
              <a:off x="3276600" y="6172200"/>
              <a:ext cx="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2133600" y="64008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2133600" y="3200400"/>
              <a:ext cx="0" cy="3200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133600" y="32004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755667" y="4267200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Execute</a:t>
              </a: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 flipV="1">
              <a:off x="3505200" y="53764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3505200" y="57150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7315201" y="12192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9000" y="2133600"/>
            <a:ext cx="1353256" cy="40011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86000" y="2590800"/>
            <a:ext cx="3200400" cy="476310"/>
            <a:chOff x="762000" y="2590800"/>
            <a:chExt cx="3200400" cy="476310"/>
          </a:xfrm>
        </p:grpSpPr>
        <p:sp>
          <p:nvSpPr>
            <p:cNvPr id="50" name="TextBox 49"/>
            <p:cNvSpPr txBox="1"/>
            <p:nvPr/>
          </p:nvSpPr>
          <p:spPr>
            <a:xfrm>
              <a:off x="762000" y="2667000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Decode</a:t>
              </a:r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2590800" y="26670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91828" y="259080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decode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14800" y="1371600"/>
            <a:ext cx="1752600" cy="914400"/>
            <a:chOff x="2590800" y="1371600"/>
            <a:chExt cx="1752600" cy="91440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2590800" y="14478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71800" y="137160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next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3276600" y="1676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V="1">
              <a:off x="4343400" y="16002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>
              <a:endCxn id="68" idx="3"/>
            </p:cNvCxnSpPr>
            <p:nvPr/>
          </p:nvCxnSpPr>
          <p:spPr bwMode="auto">
            <a:xfrm flipH="1">
              <a:off x="3962400" y="1600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7543800" y="539109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79445" y="1383268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239008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514600" y="838200"/>
            <a:ext cx="4419600" cy="2743200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Fetch</a:t>
              </a:r>
            </a:p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624"/>
              <a:ext cx="624" cy="12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R0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R31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F0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F30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6934200" y="1828800"/>
            <a:ext cx="838200" cy="762000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7780338" y="1244600"/>
            <a:ext cx="1439862" cy="46228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Data1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Data0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Inst237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Inst236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Inst5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Inst4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Inst3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</a:t>
            </a:r>
            <a:b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Inst1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7878764" y="5919788"/>
            <a:ext cx="9396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Addr 0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7712075" y="839788"/>
            <a:ext cx="1356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Addr 2</a:t>
            </a:r>
            <a:r>
              <a:rPr lang="en-US" altLang="en-US" sz="2000" b="0" baseline="30000">
                <a:latin typeface="Gill Sans" charset="0"/>
                <a:ea typeface="Gill Sans" charset="0"/>
                <a:cs typeface="Gill Sans" charset="0"/>
              </a:rPr>
              <a:t>32</a:t>
            </a: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12250" cy="533400"/>
          </a:xfrm>
        </p:spPr>
        <p:txBody>
          <a:bodyPr/>
          <a:lstStyle/>
          <a:p>
            <a:r>
              <a:rPr lang="en-US" altLang="en-US" sz="2800" dirty="0"/>
              <a:t>What happens during program execution?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0" y="3687764"/>
            <a:ext cx="5715000" cy="2973387"/>
          </a:xfrm>
        </p:spPr>
        <p:txBody>
          <a:bodyPr/>
          <a:lstStyle/>
          <a:p>
            <a:r>
              <a:rPr lang="en-US" altLang="en-US" dirty="0"/>
              <a:t>Execution sequence:</a:t>
            </a:r>
          </a:p>
          <a:p>
            <a:pPr lvl="1"/>
            <a:r>
              <a:rPr lang="en-US" altLang="en-US" dirty="0"/>
              <a:t>Fetch Instruction at PC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Decode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Write results to registers/</a:t>
            </a:r>
            <a:r>
              <a:rPr lang="en-US" altLang="en-US" dirty="0" err="1">
                <a:sym typeface="Symbol" panose="05050102010706020507" pitchFamily="18" charset="2"/>
              </a:rPr>
              <a:t>mem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Repeat </a:t>
            </a:r>
          </a:p>
          <a:p>
            <a:endParaRPr lang="en-US" altLang="en-US" dirty="0"/>
          </a:p>
        </p:txBody>
      </p:sp>
      <p:grpSp>
        <p:nvGrpSpPr>
          <p:cNvPr id="307213" name="Group 13"/>
          <p:cNvGrpSpPr>
            <a:grpSpLocks/>
          </p:cNvGrpSpPr>
          <p:nvPr/>
        </p:nvGrpSpPr>
        <p:grpSpPr bwMode="auto">
          <a:xfrm>
            <a:off x="9220207" y="5334004"/>
            <a:ext cx="1123951" cy="523876"/>
            <a:chOff x="4570" y="2832"/>
            <a:chExt cx="708" cy="330"/>
          </a:xfrm>
        </p:grpSpPr>
        <p:sp>
          <p:nvSpPr>
            <p:cNvPr id="12308" name="Text Box 14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9" name="Line 15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16" name="Group 16"/>
          <p:cNvGrpSpPr>
            <a:grpSpLocks/>
          </p:cNvGrpSpPr>
          <p:nvPr/>
        </p:nvGrpSpPr>
        <p:grpSpPr bwMode="auto">
          <a:xfrm>
            <a:off x="9220207" y="4953004"/>
            <a:ext cx="1123951" cy="523876"/>
            <a:chOff x="4570" y="2832"/>
            <a:chExt cx="708" cy="330"/>
          </a:xfrm>
        </p:grpSpPr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19" name="Group 19"/>
          <p:cNvGrpSpPr>
            <a:grpSpLocks/>
          </p:cNvGrpSpPr>
          <p:nvPr/>
        </p:nvGrpSpPr>
        <p:grpSpPr bwMode="auto">
          <a:xfrm>
            <a:off x="9220207" y="4572004"/>
            <a:ext cx="1123951" cy="523876"/>
            <a:chOff x="4570" y="2832"/>
            <a:chExt cx="708" cy="330"/>
          </a:xfrm>
        </p:grpSpPr>
        <p:sp>
          <p:nvSpPr>
            <p:cNvPr id="12304" name="Text Box 20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5" name="Line 21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22" name="Group 22"/>
          <p:cNvGrpSpPr>
            <a:grpSpLocks/>
          </p:cNvGrpSpPr>
          <p:nvPr/>
        </p:nvGrpSpPr>
        <p:grpSpPr bwMode="auto">
          <a:xfrm>
            <a:off x="9220207" y="4191004"/>
            <a:ext cx="1123951" cy="523876"/>
            <a:chOff x="4570" y="2832"/>
            <a:chExt cx="708" cy="330"/>
          </a:xfrm>
        </p:grpSpPr>
        <p:sp>
          <p:nvSpPr>
            <p:cNvPr id="12302" name="Text Box 23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3" name="Line 24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1828800" y="3810000"/>
            <a:ext cx="762000" cy="26670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7921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0" build="p"/>
      <p:bldP spid="3072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OS Concept: Thread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4394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Thread</a:t>
            </a:r>
            <a:r>
              <a:rPr lang="en-US" altLang="en-US" sz="2000" dirty="0">
                <a:solidFill>
                  <a:srgbClr val="FF0000"/>
                </a:solidFill>
              </a:rPr>
              <a:t>: Single unique execution context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Program Counter, Registers, Execution Flags, Stack, Memory State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 thread is </a:t>
            </a:r>
            <a:r>
              <a:rPr lang="en-US" sz="2000" i="1" dirty="0">
                <a:solidFill>
                  <a:srgbClr val="FF0000"/>
                </a:solidFill>
              </a:rPr>
              <a:t>executing</a:t>
            </a:r>
            <a:r>
              <a:rPr lang="en-US" sz="2000" dirty="0"/>
              <a:t> on a processor (core) when it is </a:t>
            </a:r>
            <a:r>
              <a:rPr lang="en-US" sz="2000" i="1" dirty="0">
                <a:solidFill>
                  <a:srgbClr val="FF0000"/>
                </a:solidFill>
              </a:rPr>
              <a:t>resident</a:t>
            </a:r>
            <a:r>
              <a:rPr lang="en-US" sz="2000" dirty="0"/>
              <a:t> in the processor registers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Resident means: Registers hold the root state (context) of the thread: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Including program counter (PC) register &amp; currently executing instruction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PC points at next instruction </a:t>
            </a:r>
            <a:r>
              <a:rPr lang="en-US" sz="1800" dirty="0">
                <a:solidFill>
                  <a:srgbClr val="FF0000"/>
                </a:solidFill>
              </a:rPr>
              <a:t>in memory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Instructions stored in memory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Including intermediate values for ongoing computations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Can include actual values (like integers) or pointers to values </a:t>
            </a:r>
            <a:r>
              <a:rPr lang="en-US" sz="1800" dirty="0">
                <a:solidFill>
                  <a:srgbClr val="FF0000"/>
                </a:solidFill>
              </a:rPr>
              <a:t>in memory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Stack pointer holds the address of the top of stack (which is </a:t>
            </a:r>
            <a:r>
              <a:rPr lang="en-US" sz="2000" dirty="0">
                <a:solidFill>
                  <a:srgbClr val="FF0000"/>
                </a:solidFill>
              </a:rPr>
              <a:t>in memory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</a:rPr>
              <a:t>The rest is “in memory”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 thread is </a:t>
            </a:r>
            <a:r>
              <a:rPr lang="en-US" sz="2000" i="1" dirty="0"/>
              <a:t>suspended </a:t>
            </a:r>
            <a:r>
              <a:rPr lang="en-US" sz="2000" dirty="0"/>
              <a:t>(not </a:t>
            </a:r>
            <a:r>
              <a:rPr lang="en-US" sz="2000" i="1" dirty="0"/>
              <a:t>executing) </a:t>
            </a:r>
            <a:r>
              <a:rPr lang="en-US" sz="2000" dirty="0"/>
              <a:t>when its state </a:t>
            </a:r>
            <a:r>
              <a:rPr lang="en-US" sz="2000" i="1" dirty="0">
                <a:solidFill>
                  <a:srgbClr val="FF0000"/>
                </a:solidFill>
              </a:rPr>
              <a:t>is not </a:t>
            </a:r>
            <a:r>
              <a:rPr lang="en-US" sz="2000" dirty="0"/>
              <a:t>loaded (resident) into the processor</a:t>
            </a:r>
          </a:p>
        </p:txBody>
      </p:sp>
    </p:spTree>
    <p:extLst>
      <p:ext uri="{BB962C8B-B14F-4D97-AF65-F5344CB8AC3E}">
        <p14:creationId xmlns:p14="http://schemas.microsoft.com/office/powerpoint/2010/main" val="2984580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839200" cy="533400"/>
          </a:xfrm>
        </p:spPr>
        <p:txBody>
          <a:bodyPr/>
          <a:lstStyle/>
          <a:p>
            <a:r>
              <a:rPr lang="en-US" sz="2800" dirty="0"/>
              <a:t>Illusion of Multiple Processors</a:t>
            </a:r>
            <a:endParaRPr lang="en-US" altLang="en-US" sz="2800" dirty="0"/>
          </a:p>
        </p:txBody>
      </p: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657600" y="838200"/>
            <a:ext cx="8153401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Assume a single processor (core).  How do we provide the illusion of multiple processors?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Multiplex in time!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Threads are </a:t>
            </a:r>
            <a:r>
              <a:rPr lang="en-US" altLang="en-US" i="1" dirty="0">
                <a:solidFill>
                  <a:srgbClr val="FF0000"/>
                </a:solidFill>
              </a:rPr>
              <a:t>virtual cores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>
              <a:solidFill>
                <a:srgbClr val="FF0000"/>
              </a:solidFill>
            </a:endParaRPr>
          </a:p>
          <a:p>
            <a:r>
              <a:rPr lang="en-US" dirty="0"/>
              <a:t>Contents of virtual core</a:t>
            </a:r>
            <a:r>
              <a:rPr lang="en-US" dirty="0">
                <a:sym typeface="Wingdings" pitchFamily="2" charset="2"/>
              </a:rPr>
              <a:t> (thread):</a:t>
            </a:r>
          </a:p>
          <a:p>
            <a:pPr lvl="1"/>
            <a:r>
              <a:rPr lang="en-US" dirty="0">
                <a:sym typeface="Wingdings" pitchFamily="2" charset="2"/>
              </a:rPr>
              <a:t>Program counter, stack pointer</a:t>
            </a:r>
          </a:p>
          <a:p>
            <a:pPr lvl="1"/>
            <a:r>
              <a:rPr lang="en-US" dirty="0">
                <a:sym typeface="Wingdings" pitchFamily="2" charset="2"/>
              </a:rPr>
              <a:t>Registers</a:t>
            </a:r>
            <a:endParaRPr lang="en-US" dirty="0"/>
          </a:p>
          <a:p>
            <a:r>
              <a:rPr lang="en-US" dirty="0"/>
              <a:t>Where is “it” (the thread)?</a:t>
            </a:r>
          </a:p>
          <a:p>
            <a:pPr lvl="1"/>
            <a:r>
              <a:rPr lang="en-US" dirty="0"/>
              <a:t>On the real (physical) core, or</a:t>
            </a:r>
          </a:p>
          <a:p>
            <a:pPr lvl="1"/>
            <a:r>
              <a:rPr lang="en-US" dirty="0"/>
              <a:t>Saved in chunk of memory – called the </a:t>
            </a:r>
            <a:r>
              <a:rPr lang="en-US" i="1" dirty="0"/>
              <a:t>Thread Control Block (TCB)</a:t>
            </a:r>
            <a:endParaRPr lang="en-US" dirty="0"/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dirty="0"/>
          </a:p>
        </p:txBody>
      </p:sp>
      <p:grpSp>
        <p:nvGrpSpPr>
          <p:cNvPr id="21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417762"/>
            <a:ext cx="5352027" cy="1133475"/>
            <a:chOff x="2400" y="1152"/>
            <a:chExt cx="2976" cy="714"/>
          </a:xfrm>
        </p:grpSpPr>
        <p:grpSp>
          <p:nvGrpSpPr>
            <p:cNvPr id="22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9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23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" y="1295400"/>
            <a:ext cx="2819400" cy="2221428"/>
            <a:chOff x="533400" y="1295400"/>
            <a:chExt cx="2819400" cy="2221428"/>
          </a:xfrm>
        </p:grpSpPr>
        <p:grpSp>
          <p:nvGrpSpPr>
            <p:cNvPr id="30" name="Group 42">
              <a:extLst>
                <a:ext uri="{FF2B5EF4-FFF2-40B4-BE49-F238E27FC236}">
                  <a16:creationId xmlns:a16="http://schemas.microsoft.com/office/drawing/2014/main" id="{8C852643-D236-E140-9B17-32A4E656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1295400"/>
              <a:ext cx="2819400" cy="1722437"/>
              <a:chOff x="490" y="451"/>
              <a:chExt cx="1776" cy="108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E4558CB-3A35-B441-81F1-F32E2E18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451"/>
                <a:ext cx="546" cy="571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EC1AB1B-49A1-FB4D-81E9-667362FF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451"/>
                <a:ext cx="546" cy="571"/>
              </a:xfrm>
              <a:prstGeom prst="ellipse">
                <a:avLst/>
              </a:prstGeom>
              <a:solidFill>
                <a:srgbClr val="00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457869-6826-8F41-9703-549F43B95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451"/>
                <a:ext cx="546" cy="571"/>
              </a:xfrm>
              <a:prstGeom prst="ellipse">
                <a:avLst/>
              </a:prstGeom>
              <a:solidFill>
                <a:srgbClr val="FF66CC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A4218EE-9E2E-404F-B059-1B386BF0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90" y="1164"/>
                <a:ext cx="1742" cy="37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Shared Memory</a:t>
                </a:r>
              </a:p>
            </p:txBody>
          </p:sp>
          <p:sp>
            <p:nvSpPr>
              <p:cNvPr id="35" name="Line 12">
                <a:extLst>
                  <a:ext uri="{FF2B5EF4-FFF2-40B4-BE49-F238E27FC236}">
                    <a16:creationId xmlns:a16="http://schemas.microsoft.com/office/drawing/2014/main" id="{843AAEC1-5C7C-A047-9983-C7FA0F0A4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4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297E345B-BE1E-7D40-9645-EE96C344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5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7" name="Line 14">
                <a:extLst>
                  <a:ext uri="{FF2B5EF4-FFF2-40B4-BE49-F238E27FC236}">
                    <a16:creationId xmlns:a16="http://schemas.microsoft.com/office/drawing/2014/main" id="{D76CBCBD-24DE-9845-ACD0-40F9F921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1022"/>
                <a:ext cx="0" cy="14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90996" y="3147496"/>
              <a:ext cx="2334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Programmer’s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414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8CFC-E326-CE44-945D-E8B4D8A0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087" y="33736"/>
            <a:ext cx="7886700" cy="793749"/>
          </a:xfrm>
        </p:spPr>
        <p:txBody>
          <a:bodyPr>
            <a:normAutofit/>
          </a:bodyPr>
          <a:lstStyle/>
          <a:p>
            <a:r>
              <a:rPr lang="en-US" sz="2800" dirty="0"/>
              <a:t>Illusion of Multiple Processors (Continued)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513668-F797-A74B-AD2D-5BB6DC92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358" y="685800"/>
            <a:ext cx="8576144" cy="5943600"/>
          </a:xfrm>
        </p:spPr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At T1: vCPU1 on real core, vCPU2 in memory</a:t>
            </a:r>
          </a:p>
          <a:p>
            <a:pPr lvl="1"/>
            <a:r>
              <a:rPr lang="en-US" dirty="0"/>
              <a:t>At T2: vCPU2 on real core, vCPU1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happened?</a:t>
            </a:r>
          </a:p>
          <a:p>
            <a:pPr lvl="1"/>
            <a:r>
              <a:rPr lang="en-US" dirty="0"/>
              <a:t>OS ran</a:t>
            </a:r>
          </a:p>
          <a:p>
            <a:pPr lvl="1"/>
            <a:r>
              <a:rPr lang="en-US" dirty="0"/>
              <a:t>Saved program counter (PC), stack pointer (SP), … in vCPU1’s TCB (in memory)</a:t>
            </a:r>
          </a:p>
          <a:p>
            <a:pPr lvl="1"/>
            <a:r>
              <a:rPr lang="en-US" dirty="0"/>
              <a:t>Loaded PC, SP, … from vCPU2's TCB, jumped to PC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What triggered this 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Timer, voluntary yield, I/O…</a:t>
            </a:r>
          </a:p>
          <a:p>
            <a:endParaRPr lang="en-US" dirty="0"/>
          </a:p>
        </p:txBody>
      </p:sp>
      <p:grpSp>
        <p:nvGrpSpPr>
          <p:cNvPr id="12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3811842" y="2577467"/>
            <a:ext cx="5352027" cy="1133475"/>
            <a:chOff x="2400" y="1152"/>
            <a:chExt cx="2976" cy="714"/>
          </a:xfrm>
        </p:grpSpPr>
        <p:grpSp>
          <p:nvGrpSpPr>
            <p:cNvPr id="13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7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9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0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34670" y="1905000"/>
            <a:ext cx="1295542" cy="728822"/>
            <a:chOff x="4490228" y="699134"/>
            <a:chExt cx="964046" cy="728822"/>
          </a:xfrm>
        </p:grpSpPr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CF322089-E9CE-F74F-9167-E838586E9289}"/>
                </a:ext>
              </a:extLst>
            </p:cNvPr>
            <p:cNvSpPr/>
            <p:nvPr/>
          </p:nvSpPr>
          <p:spPr>
            <a:xfrm>
              <a:off x="4606438" y="1031081"/>
              <a:ext cx="226140" cy="39687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E799A4DC-795E-E446-8876-9B52634F8C42}"/>
                </a:ext>
              </a:extLst>
            </p:cNvPr>
            <p:cNvSpPr/>
            <p:nvPr/>
          </p:nvSpPr>
          <p:spPr>
            <a:xfrm>
              <a:off x="5085556" y="1031080"/>
              <a:ext cx="226140" cy="3968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C0DB79-DD02-1347-B204-029077C46595}"/>
                </a:ext>
              </a:extLst>
            </p:cNvPr>
            <p:cNvSpPr txBox="1"/>
            <p:nvPr/>
          </p:nvSpPr>
          <p:spPr>
            <a:xfrm>
              <a:off x="4490228" y="699134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AE00"/>
                  </a:solidFill>
                </a:rPr>
                <a:t>T1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759DF1-F95F-CF42-A075-19772DDA5933}"/>
                </a:ext>
              </a:extLst>
            </p:cNvPr>
            <p:cNvSpPr txBox="1"/>
            <p:nvPr/>
          </p:nvSpPr>
          <p:spPr>
            <a:xfrm>
              <a:off x="4968244" y="703896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T2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1447800"/>
            <a:ext cx="2819400" cy="2221428"/>
            <a:chOff x="533400" y="1295400"/>
            <a:chExt cx="2819400" cy="2221428"/>
          </a:xfrm>
        </p:grpSpPr>
        <p:grpSp>
          <p:nvGrpSpPr>
            <p:cNvPr id="54" name="Group 42">
              <a:extLst>
                <a:ext uri="{FF2B5EF4-FFF2-40B4-BE49-F238E27FC236}">
                  <a16:creationId xmlns:a16="http://schemas.microsoft.com/office/drawing/2014/main" id="{8C852643-D236-E140-9B17-32A4E656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1295400"/>
              <a:ext cx="2819400" cy="1722437"/>
              <a:chOff x="490" y="451"/>
              <a:chExt cx="1776" cy="108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E4558CB-3A35-B441-81F1-F32E2E18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451"/>
                <a:ext cx="546" cy="571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EC1AB1B-49A1-FB4D-81E9-667362FF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451"/>
                <a:ext cx="546" cy="571"/>
              </a:xfrm>
              <a:prstGeom prst="ellipse">
                <a:avLst/>
              </a:prstGeom>
              <a:solidFill>
                <a:srgbClr val="00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7457869-6826-8F41-9703-549F43B95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451"/>
                <a:ext cx="546" cy="571"/>
              </a:xfrm>
              <a:prstGeom prst="ellipse">
                <a:avLst/>
              </a:prstGeom>
              <a:solidFill>
                <a:srgbClr val="FF66CC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4218EE-9E2E-404F-B059-1B386BF0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90" y="1164"/>
                <a:ext cx="1742" cy="37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Shared Memory</a:t>
                </a:r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843AAEC1-5C7C-A047-9983-C7FA0F0A4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4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297E345B-BE1E-7D40-9645-EE96C344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5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D76CBCBD-24DE-9845-ACD0-40F9F921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1022"/>
                <a:ext cx="0" cy="14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790996" y="3147496"/>
              <a:ext cx="2334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Programmer’s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910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1600"/>
            <a:ext cx="8839200" cy="736600"/>
          </a:xfrm>
        </p:spPr>
        <p:txBody>
          <a:bodyPr/>
          <a:lstStyle/>
          <a:p>
            <a:r>
              <a:rPr lang="en-US" dirty="0"/>
              <a:t>Multiprogramming - Multiple Threads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142" y="3120610"/>
            <a:ext cx="7483239" cy="2235087"/>
          </a:xfrm>
        </p:spPr>
        <p:txBody>
          <a:bodyPr/>
          <a:lstStyle/>
          <a:p>
            <a:r>
              <a:rPr lang="en-US" dirty="0"/>
              <a:t>Thread Control Block (TCB)</a:t>
            </a:r>
          </a:p>
          <a:p>
            <a:pPr lvl="1"/>
            <a:r>
              <a:rPr lang="en-US" dirty="0"/>
              <a:t>Holds contents of registers when thread not running</a:t>
            </a:r>
          </a:p>
          <a:p>
            <a:r>
              <a:rPr lang="en-US" dirty="0"/>
              <a:t>Where are TCBs stored?</a:t>
            </a:r>
          </a:p>
          <a:p>
            <a:pPr lvl="1"/>
            <a:r>
              <a:rPr lang="en-US" dirty="0"/>
              <a:t>In the kernel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9800" y="1066800"/>
            <a:ext cx="2819400" cy="1676400"/>
            <a:chOff x="2590800" y="1295400"/>
            <a:chExt cx="2819400" cy="1676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2667000" y="2362200"/>
              <a:ext cx="2667000" cy="6096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 Light"/>
                  <a:cs typeface="Gill Sans Light"/>
                </a:rPr>
                <a:t>OS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590800" y="1295400"/>
              <a:ext cx="762000" cy="762000"/>
            </a:xfrm>
            <a:prstGeom prst="round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505200" y="1295400"/>
              <a:ext cx="762000" cy="762000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2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648200" y="1295400"/>
              <a:ext cx="762000" cy="762000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32702" y="16764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448800" y="914400"/>
            <a:ext cx="2133600" cy="5334000"/>
            <a:chOff x="6705600" y="914400"/>
            <a:chExt cx="2133600" cy="5334000"/>
          </a:xfrm>
        </p:grpSpPr>
        <p:sp>
          <p:nvSpPr>
            <p:cNvPr id="13" name="Rectangle 12"/>
            <p:cNvSpPr/>
            <p:nvPr/>
          </p:nvSpPr>
          <p:spPr bwMode="auto">
            <a:xfrm flipV="1">
              <a:off x="6705600" y="914400"/>
              <a:ext cx="2133600" cy="5334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58000" y="1203459"/>
              <a:ext cx="1828800" cy="1448897"/>
              <a:chOff x="5334000" y="1203458"/>
              <a:chExt cx="1828800" cy="1448897"/>
            </a:xfrm>
          </p:grpSpPr>
          <p:sp>
            <p:nvSpPr>
              <p:cNvPr id="48" name="Rectangle 47"/>
              <p:cNvSpPr/>
              <p:nvPr/>
            </p:nvSpPr>
            <p:spPr bwMode="auto">
              <a:xfrm flipV="1">
                <a:off x="5334000" y="2351314"/>
                <a:ext cx="1828800" cy="239486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05138" y="2313801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 flipV="1">
                <a:off x="5334000" y="2046514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05138" y="2030772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 flipV="1">
                <a:off x="5334000" y="1741714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505138" y="1725972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 flipV="1">
                <a:off x="5334000" y="1219200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505138" y="1203458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 bwMode="auto">
              <a:xfrm>
                <a:off x="7045380" y="1219200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 flipV="1">
                <a:off x="7045380" y="1654628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858000" y="2789257"/>
              <a:ext cx="1828800" cy="1448897"/>
              <a:chOff x="5334000" y="2789256"/>
              <a:chExt cx="1828800" cy="1448897"/>
            </a:xfrm>
          </p:grpSpPr>
          <p:sp>
            <p:nvSpPr>
              <p:cNvPr id="59" name="Rectangle 58"/>
              <p:cNvSpPr/>
              <p:nvPr/>
            </p:nvSpPr>
            <p:spPr bwMode="auto">
              <a:xfrm flipV="1">
                <a:off x="5334000" y="3937112"/>
                <a:ext cx="1828800" cy="239486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05138" y="3899599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 flipV="1">
                <a:off x="5334000" y="3632312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505138" y="3616570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 flipV="1">
                <a:off x="5334000" y="3327512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505138" y="3311770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 flipV="1">
                <a:off x="5334000" y="2804998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05138" y="2789256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7045380" y="2804998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 flipV="1">
                <a:off x="7045380" y="3240426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  <p:grpSp>
          <p:nvGrpSpPr>
            <p:cNvPr id="69" name="Group 68"/>
            <p:cNvGrpSpPr/>
            <p:nvPr/>
          </p:nvGrpSpPr>
          <p:grpSpPr>
            <a:xfrm>
              <a:off x="6858000" y="4656045"/>
              <a:ext cx="1828800" cy="1448897"/>
              <a:chOff x="5334000" y="2789256"/>
              <a:chExt cx="1828800" cy="1448897"/>
            </a:xfrm>
            <a:solidFill>
              <a:srgbClr val="FFC000"/>
            </a:solidFill>
          </p:grpSpPr>
          <p:sp>
            <p:nvSpPr>
              <p:cNvPr id="70" name="Rectangle 69"/>
              <p:cNvSpPr/>
              <p:nvPr/>
            </p:nvSpPr>
            <p:spPr bwMode="auto">
              <a:xfrm flipV="1">
                <a:off x="5334000" y="3937112"/>
                <a:ext cx="1828800" cy="23948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505138" y="3899599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 flipV="1">
                <a:off x="5334000" y="3632312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505138" y="3616570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 flipV="1">
                <a:off x="5334000" y="3327512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05138" y="3311770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 flipV="1">
                <a:off x="5334000" y="2804998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505138" y="2789256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 bwMode="auto">
              <a:xfrm>
                <a:off x="7045380" y="2804998"/>
                <a:ext cx="0" cy="391886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9" name="Straight Arrow Connector 78"/>
              <p:cNvCxnSpPr/>
              <p:nvPr/>
            </p:nvCxnSpPr>
            <p:spPr bwMode="auto">
              <a:xfrm flipV="1">
                <a:off x="7045380" y="3240426"/>
                <a:ext cx="0" cy="391886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029046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62439</TotalTime>
  <Pages>60</Pages>
  <Words>2335</Words>
  <Application>Microsoft Office PowerPoint</Application>
  <PresentationFormat>Widescreen</PresentationFormat>
  <Paragraphs>446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Gill Sans</vt:lpstr>
      <vt:lpstr>Gill Sans Light</vt:lpstr>
      <vt:lpstr>Comic Sans MS</vt:lpstr>
      <vt:lpstr>Courier New</vt:lpstr>
      <vt:lpstr>Symbol</vt:lpstr>
      <vt:lpstr>Wingdings</vt:lpstr>
      <vt:lpstr>Office</vt:lpstr>
      <vt:lpstr>CSC 112: Computer Operating Systems Lecture 2  Four Fundamental OS Concepts</vt:lpstr>
      <vt:lpstr>Today: Four Fundamental OS Concepts</vt:lpstr>
      <vt:lpstr>OS Bottom Line: Run Programs</vt:lpstr>
      <vt:lpstr>Instruction Fetch/Decode/Execute</vt:lpstr>
      <vt:lpstr>What happens during program execution?</vt:lpstr>
      <vt:lpstr>First OS Concept: Thread of Control</vt:lpstr>
      <vt:lpstr>Illusion of Multiple Processors</vt:lpstr>
      <vt:lpstr>Illusion of Multiple Processors (Continued)</vt:lpstr>
      <vt:lpstr>Multiprogramming - Multiple Threads of Control</vt:lpstr>
      <vt:lpstr>Second OS Concept: Address Space</vt:lpstr>
      <vt:lpstr>Previous discussion of threads: Very Simple Multiprogramming</vt:lpstr>
      <vt:lpstr>Simple Multiplexing has no Protection!</vt:lpstr>
      <vt:lpstr>Simple address translation with Base and Bound</vt:lpstr>
      <vt:lpstr>Virtual-to-Physical Address Space Translation</vt:lpstr>
      <vt:lpstr>Paged Virtual Address</vt:lpstr>
      <vt:lpstr>Third OS Concept: Process</vt:lpstr>
      <vt:lpstr>Single and Multithreaded Processes</vt:lpstr>
      <vt:lpstr>Protection and Isolation</vt:lpstr>
      <vt:lpstr>Fourth OS Concept:  Dual Mode Operation</vt:lpstr>
      <vt:lpstr>For example: UNIX System Structure</vt:lpstr>
      <vt:lpstr>User/Kernel (Privileged) Mode</vt:lpstr>
      <vt:lpstr>Additional Layers of Protection for Modern Systems</vt:lpstr>
      <vt:lpstr>3 types of User  Kernel Mode Transfer</vt:lpstr>
      <vt:lpstr>Running Many Programs ???</vt:lpstr>
      <vt:lpstr>Process Control Block and Scheduler</vt:lpstr>
      <vt:lpstr>Conclusion: Four Fundamental OS Concepts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608</cp:revision>
  <cp:lastPrinted>2020-09-02T23:11:23Z</cp:lastPrinted>
  <dcterms:created xsi:type="dcterms:W3CDTF">1995-08-12T11:37:26Z</dcterms:created>
  <dcterms:modified xsi:type="dcterms:W3CDTF">2025-01-29T00:18:38Z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